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7"/>
  </p:notesMasterIdLst>
  <p:sldIdLst>
    <p:sldId id="2247" r:id="rId5"/>
    <p:sldId id="538" r:id="rId6"/>
    <p:sldId id="2190" r:id="rId7"/>
    <p:sldId id="370" r:id="rId8"/>
    <p:sldId id="484" r:id="rId9"/>
    <p:sldId id="2014" r:id="rId10"/>
    <p:sldId id="2234" r:id="rId11"/>
    <p:sldId id="2235" r:id="rId12"/>
    <p:sldId id="505" r:id="rId13"/>
    <p:sldId id="2238" r:id="rId14"/>
    <p:sldId id="2239" r:id="rId15"/>
    <p:sldId id="2237" r:id="rId16"/>
    <p:sldId id="2197" r:id="rId17"/>
    <p:sldId id="2198" r:id="rId18"/>
    <p:sldId id="2199" r:id="rId19"/>
    <p:sldId id="2240" r:id="rId20"/>
    <p:sldId id="2243" r:id="rId21"/>
    <p:sldId id="2241" r:id="rId22"/>
    <p:sldId id="2244" r:id="rId23"/>
    <p:sldId id="2245" r:id="rId24"/>
    <p:sldId id="2242" r:id="rId25"/>
    <p:sldId id="2200" r:id="rId26"/>
    <p:sldId id="2201" r:id="rId27"/>
    <p:sldId id="2252" r:id="rId28"/>
    <p:sldId id="2248" r:id="rId29"/>
    <p:sldId id="2249" r:id="rId30"/>
    <p:sldId id="2250" r:id="rId31"/>
    <p:sldId id="2251" r:id="rId32"/>
    <p:sldId id="2203" r:id="rId33"/>
    <p:sldId id="2253" r:id="rId34"/>
    <p:sldId id="2258" r:id="rId35"/>
    <p:sldId id="2259" r:id="rId36"/>
    <p:sldId id="2260" r:id="rId37"/>
    <p:sldId id="2261" r:id="rId38"/>
    <p:sldId id="2257" r:id="rId39"/>
    <p:sldId id="2206" r:id="rId40"/>
    <p:sldId id="2207" r:id="rId41"/>
    <p:sldId id="262" r:id="rId42"/>
    <p:sldId id="264" r:id="rId43"/>
    <p:sldId id="2328" r:id="rId44"/>
    <p:sldId id="265" r:id="rId45"/>
    <p:sldId id="266" r:id="rId46"/>
    <p:sldId id="2325" r:id="rId47"/>
    <p:sldId id="2209" r:id="rId48"/>
    <p:sldId id="2210" r:id="rId49"/>
    <p:sldId id="2211" r:id="rId50"/>
    <p:sldId id="2270" r:id="rId51"/>
    <p:sldId id="2271" r:id="rId52"/>
    <p:sldId id="2272" r:id="rId53"/>
    <p:sldId id="2273" r:id="rId54"/>
    <p:sldId id="2274" r:id="rId55"/>
    <p:sldId id="2275" r:id="rId56"/>
    <p:sldId id="2278" r:id="rId57"/>
    <p:sldId id="2279" r:id="rId58"/>
    <p:sldId id="2280" r:id="rId59"/>
    <p:sldId id="2291" r:id="rId60"/>
    <p:sldId id="2292" r:id="rId61"/>
    <p:sldId id="2293" r:id="rId62"/>
    <p:sldId id="2289" r:id="rId63"/>
    <p:sldId id="2290" r:id="rId64"/>
    <p:sldId id="2288" r:id="rId65"/>
    <p:sldId id="2213" r:id="rId66"/>
    <p:sldId id="2214" r:id="rId67"/>
    <p:sldId id="2215" r:id="rId68"/>
    <p:sldId id="2299" r:id="rId69"/>
    <p:sldId id="2304" r:id="rId70"/>
    <p:sldId id="2330" r:id="rId71"/>
    <p:sldId id="2300" r:id="rId72"/>
    <p:sldId id="2301" r:id="rId73"/>
    <p:sldId id="2302" r:id="rId74"/>
    <p:sldId id="2305" r:id="rId75"/>
    <p:sldId id="2303" r:id="rId76"/>
    <p:sldId id="2191" r:id="rId77"/>
    <p:sldId id="2216" r:id="rId78"/>
    <p:sldId id="2217" r:id="rId79"/>
    <p:sldId id="2218" r:id="rId80"/>
    <p:sldId id="2294" r:id="rId81"/>
    <p:sldId id="2306" r:id="rId82"/>
    <p:sldId id="2311" r:id="rId83"/>
    <p:sldId id="2308" r:id="rId84"/>
    <p:sldId id="2309" r:id="rId85"/>
    <p:sldId id="2296" r:id="rId86"/>
    <p:sldId id="2297" r:id="rId87"/>
    <p:sldId id="2310" r:id="rId88"/>
    <p:sldId id="2298" r:id="rId89"/>
    <p:sldId id="2222" r:id="rId90"/>
    <p:sldId id="2223" r:id="rId91"/>
    <p:sldId id="2224" r:id="rId92"/>
    <p:sldId id="2315" r:id="rId93"/>
    <p:sldId id="2317" r:id="rId94"/>
    <p:sldId id="2316" r:id="rId95"/>
    <p:sldId id="2313" r:id="rId96"/>
    <p:sldId id="2312" r:id="rId97"/>
    <p:sldId id="2219" r:id="rId98"/>
    <p:sldId id="2324" r:id="rId99"/>
    <p:sldId id="2319" r:id="rId100"/>
    <p:sldId id="2321" r:id="rId101"/>
    <p:sldId id="2320" r:id="rId102"/>
    <p:sldId id="2322" r:id="rId103"/>
    <p:sldId id="2323" r:id="rId104"/>
    <p:sldId id="2318" r:id="rId105"/>
    <p:sldId id="2225" r:id="rId106"/>
    <p:sldId id="2226" r:id="rId107"/>
    <p:sldId id="2227" r:id="rId108"/>
    <p:sldId id="2287" r:id="rId109"/>
    <p:sldId id="2283" r:id="rId110"/>
    <p:sldId id="2286" r:id="rId111"/>
    <p:sldId id="2231" r:id="rId112"/>
    <p:sldId id="2232" r:id="rId113"/>
    <p:sldId id="2233" r:id="rId114"/>
    <p:sldId id="2262" r:id="rId115"/>
    <p:sldId id="2265" r:id="rId116"/>
    <p:sldId id="2263" r:id="rId117"/>
    <p:sldId id="2264" r:id="rId118"/>
    <p:sldId id="2228" r:id="rId119"/>
    <p:sldId id="2229" r:id="rId120"/>
    <p:sldId id="2269" r:id="rId121"/>
    <p:sldId id="2268" r:id="rId122"/>
    <p:sldId id="2267" r:id="rId123"/>
    <p:sldId id="2230" r:id="rId124"/>
    <p:sldId id="2266" r:id="rId125"/>
    <p:sldId id="2329"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SMO 2020 (Virtual) Congress Report" id="{20CA31A6-E1D1-4865-B58B-F75EDDFEF3A3}">
          <p14:sldIdLst>
            <p14:sldId id="2247"/>
          </p14:sldIdLst>
        </p14:section>
        <p14:section name="Contents" id="{3257896F-BEA3-4D05-8B56-2DEABF2028CF}">
          <p14:sldIdLst>
            <p14:sldId id="538"/>
            <p14:sldId id="2190"/>
          </p14:sldIdLst>
        </p14:section>
        <p14:section name="Lung Cancer" id="{5E66ED33-A57C-48D3-A5CC-E057D55E9CD0}">
          <p14:sldIdLst>
            <p14:sldId id="370"/>
          </p14:sldIdLst>
        </p14:section>
        <p14:section name="RATIONALE 304" id="{70204024-91C3-4CD7-A59A-C13E35E4A62D}">
          <p14:sldIdLst>
            <p14:sldId id="484"/>
            <p14:sldId id="2014"/>
            <p14:sldId id="2234"/>
            <p14:sldId id="2235"/>
            <p14:sldId id="505"/>
            <p14:sldId id="2238"/>
            <p14:sldId id="2239"/>
            <p14:sldId id="2237"/>
          </p14:sldIdLst>
        </p14:section>
        <p14:section name="RATIONALE 307" id="{038E9E18-34B3-4E6B-AED7-BDBCB53F2E21}">
          <p14:sldIdLst>
            <p14:sldId id="2197"/>
            <p14:sldId id="2198"/>
            <p14:sldId id="2199"/>
            <p14:sldId id="2240"/>
            <p14:sldId id="2243"/>
            <p14:sldId id="2241"/>
            <p14:sldId id="2244"/>
            <p14:sldId id="2245"/>
            <p14:sldId id="2242"/>
          </p14:sldIdLst>
        </p14:section>
        <p14:section name="Sitravatinib + tislelizumab met. NSCLC" id="{57DA5A1D-F08D-45BD-8741-7A469C4795DF}">
          <p14:sldIdLst>
            <p14:sldId id="2200"/>
            <p14:sldId id="2201"/>
            <p14:sldId id="2252"/>
            <p14:sldId id="2248"/>
            <p14:sldId id="2249"/>
            <p14:sldId id="2250"/>
            <p14:sldId id="2251"/>
          </p14:sldIdLst>
        </p14:section>
        <p14:section name="Sitravatinib + tislelizumab R/R NSCLC" id="{2DE5CD74-1385-410D-9C17-C14D7431C92F}">
          <p14:sldIdLst>
            <p14:sldId id="2203"/>
            <p14:sldId id="2253"/>
            <p14:sldId id="2258"/>
            <p14:sldId id="2259"/>
            <p14:sldId id="2260"/>
            <p14:sldId id="2261"/>
            <p14:sldId id="2257"/>
          </p14:sldIdLst>
        </p14:section>
        <p14:section name="MRTX-500" id="{D6FDD9D4-9C5B-4C7E-8AD0-D57C20707941}">
          <p14:sldIdLst>
            <p14:sldId id="2206"/>
            <p14:sldId id="2207"/>
            <p14:sldId id="262"/>
            <p14:sldId id="264"/>
            <p14:sldId id="2328"/>
            <p14:sldId id="265"/>
            <p14:sldId id="266"/>
            <p14:sldId id="2325"/>
          </p14:sldIdLst>
        </p14:section>
        <p14:section name="COAST" id="{B71292B7-32BF-4F55-8B77-1CE0B7A19833}">
          <p14:sldIdLst>
            <p14:sldId id="2209"/>
            <p14:sldId id="2210"/>
            <p14:sldId id="2211"/>
            <p14:sldId id="2270"/>
            <p14:sldId id="2271"/>
            <p14:sldId id="2272"/>
            <p14:sldId id="2273"/>
            <p14:sldId id="2274"/>
            <p14:sldId id="2275"/>
          </p14:sldIdLst>
        </p14:section>
        <p14:section name="GEMSTONE-301" id="{43F1FC81-6D9A-4D0C-A0BE-C9A2CD2E4B65}">
          <p14:sldIdLst>
            <p14:sldId id="2278"/>
            <p14:sldId id="2279"/>
            <p14:sldId id="2280"/>
            <p14:sldId id="2291"/>
            <p14:sldId id="2292"/>
            <p14:sldId id="2293"/>
            <p14:sldId id="2289"/>
            <p14:sldId id="2290"/>
            <p14:sldId id="2288"/>
          </p14:sldIdLst>
        </p14:section>
        <p14:section name="Destiny-Lung-01" id="{C4AC4E75-1E8A-4019-8280-122C70324B72}">
          <p14:sldIdLst>
            <p14:sldId id="2213"/>
            <p14:sldId id="2214"/>
            <p14:sldId id="2215"/>
            <p14:sldId id="2299"/>
            <p14:sldId id="2304"/>
            <p14:sldId id="2330"/>
            <p14:sldId id="2300"/>
            <p14:sldId id="2301"/>
            <p14:sldId id="2302"/>
            <p14:sldId id="2305"/>
            <p14:sldId id="2303"/>
          </p14:sldIdLst>
        </p14:section>
        <p14:section name="GI Cancers" id="{D78E988E-2F84-482E-85E2-B5A817AB3E23}">
          <p14:sldIdLst>
            <p14:sldId id="2191"/>
          </p14:sldIdLst>
        </p14:section>
        <p14:section name="CheckMate 649" id="{8717EA2B-9285-4A61-94BE-435D093B4F86}">
          <p14:sldIdLst>
            <p14:sldId id="2216"/>
            <p14:sldId id="2217"/>
            <p14:sldId id="2218"/>
            <p14:sldId id="2294"/>
            <p14:sldId id="2306"/>
            <p14:sldId id="2311"/>
            <p14:sldId id="2308"/>
            <p14:sldId id="2309"/>
            <p14:sldId id="2296"/>
            <p14:sldId id="2297"/>
            <p14:sldId id="2310"/>
            <p14:sldId id="2298"/>
          </p14:sldIdLst>
        </p14:section>
        <p14:section name="ORIENT-15" id="{3B5DD610-8D25-4F10-BF24-FF0F813F7C02}">
          <p14:sldIdLst>
            <p14:sldId id="2222"/>
            <p14:sldId id="2223"/>
            <p14:sldId id="2224"/>
            <p14:sldId id="2315"/>
            <p14:sldId id="2317"/>
            <p14:sldId id="2316"/>
            <p14:sldId id="2313"/>
            <p14:sldId id="2312"/>
          </p14:sldIdLst>
        </p14:section>
        <p14:section name="ORIENT-16" id="{1B64BD4B-A7B1-41AF-9259-E1A52BF740C7}">
          <p14:sldIdLst>
            <p14:sldId id="2219"/>
            <p14:sldId id="2324"/>
            <p14:sldId id="2319"/>
            <p14:sldId id="2321"/>
            <p14:sldId id="2320"/>
            <p14:sldId id="2322"/>
            <p14:sldId id="2323"/>
            <p14:sldId id="2318"/>
          </p14:sldIdLst>
        </p14:section>
        <p14:section name="JUPITER-06" id="{D8C1012D-8756-475D-AD48-64145C2E95BD}">
          <p14:sldIdLst>
            <p14:sldId id="2225"/>
            <p14:sldId id="2226"/>
            <p14:sldId id="2227"/>
            <p14:sldId id="2287"/>
            <p14:sldId id="2283"/>
            <p14:sldId id="2286"/>
          </p14:sldIdLst>
        </p14:section>
        <p14:section name="DisTinGuish" id="{A1CBA172-A55F-4DC4-BDDF-527C86464FFF}">
          <p14:sldIdLst>
            <p14:sldId id="2231"/>
            <p14:sldId id="2232"/>
            <p14:sldId id="2233"/>
            <p14:sldId id="2262"/>
            <p14:sldId id="2265"/>
            <p14:sldId id="2263"/>
            <p14:sldId id="2264"/>
          </p14:sldIdLst>
        </p14:section>
        <p14:section name="Tislel HR-QoL HCC" id="{A4D0A922-2ABB-4470-9A7D-C2AD7C3CF427}">
          <p14:sldIdLst>
            <p14:sldId id="2228"/>
            <p14:sldId id="2229"/>
            <p14:sldId id="2269"/>
            <p14:sldId id="2268"/>
            <p14:sldId id="2267"/>
            <p14:sldId id="2230"/>
            <p14:sldId id="2266"/>
          </p14:sldIdLst>
        </p14:section>
        <p14:section name="End title slide" id="{7529F0F9-9EE7-4455-A25C-B2CF779E9EB6}">
          <p14:sldIdLst>
            <p14:sldId id="2329"/>
          </p14:sldIdLst>
        </p14:section>
      </p14:sectionLst>
    </p:ext>
    <p:ext uri="{EFAFB233-063F-42B5-8137-9DF3F51BA10A}">
      <p15:sldGuideLst xmlns:p15="http://schemas.microsoft.com/office/powerpoint/2012/main">
        <p15:guide id="1" orient="horz" pos="2931" userDrawn="1">
          <p15:clr>
            <a:srgbClr val="A4A3A4"/>
          </p15:clr>
        </p15:guide>
        <p15:guide id="2" pos="4543" userDrawn="1">
          <p15:clr>
            <a:srgbClr val="A4A3A4"/>
          </p15:clr>
        </p15:guide>
        <p15:guide id="3" orient="horz" pos="527" userDrawn="1">
          <p15:clr>
            <a:srgbClr val="A4A3A4"/>
          </p15:clr>
        </p15:guide>
        <p15:guide id="4" pos="7333" userDrawn="1">
          <p15:clr>
            <a:srgbClr val="A4A3A4"/>
          </p15:clr>
        </p15:guide>
        <p15:guide id="5" pos="7673" userDrawn="1">
          <p15:clr>
            <a:srgbClr val="A4A3A4"/>
          </p15:clr>
        </p15:guide>
        <p15:guide id="6" orient="horz" userDrawn="1">
          <p15:clr>
            <a:srgbClr val="A4A3A4"/>
          </p15:clr>
        </p15:guide>
        <p15:guide id="7" orient="horz" pos="981" userDrawn="1">
          <p15:clr>
            <a:srgbClr val="A4A3A4"/>
          </p15:clr>
        </p15:guide>
        <p15:guide id="8" orient="horz" pos="89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7C72F-D99F-9ACB-21B5-922E60B79C97}" name="Jenny Wilkinson" initials="JW" userId="S::wilkinson@infill.com::25514ec0-4b1a-4a70-aaeb-e9f2c835d78f" providerId="AD"/>
  <p188:author id="{2C6E8F35-64C3-B82B-EA9C-2783B375D17C}" name="Sascha Tkacz" initials="ST" userId="S::tkacz@infill.com::c94dbc5c-7226-4dda-844a-1349a480f553" providerId="AD"/>
  <p188:author id="{CF173B92-5728-282F-4F68-C6AA9044D2B6}" name="Gastbenutzer" initials="Ga" userId="S::urn:spo:anon#828118dcf42fd2503716d8f265dbb5395e720e110522bd6cdff7a509a3cfc649::" providerId="AD"/>
  <p188:author id="{D1402298-23EB-95AE-2169-00C29DA01300}" name="Amy Kenyon" initials="AK" userId="S::kenyon@infill.com::ed75755f-3937-4b52-a5d1-3576dfe58a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my Kenyon" initials="AK" lastIdx="4" clrIdx="6">
    <p:extLst>
      <p:ext uri="{19B8F6BF-5375-455C-9EA6-DF929625EA0E}">
        <p15:presenceInfo xmlns:p15="http://schemas.microsoft.com/office/powerpoint/2012/main" userId="S::kenyon@infill.com::ed75755f-3937-4b52-a5d1-3576dfe58a11" providerId="AD"/>
      </p:ext>
    </p:extLst>
  </p:cmAuthor>
  <p:cmAuthor id="1" name="Thorsten Land" initials="TL" lastIdx="18" clrIdx="0">
    <p:extLst>
      <p:ext uri="{19B8F6BF-5375-455C-9EA6-DF929625EA0E}">
        <p15:presenceInfo xmlns:p15="http://schemas.microsoft.com/office/powerpoint/2012/main" userId="6a2a39e16e0ec915" providerId="Windows Live"/>
      </p:ext>
    </p:extLst>
  </p:cmAuthor>
  <p:cmAuthor id="8" name="Christoph Nöbel" initials="CN" lastIdx="1" clrIdx="7">
    <p:extLst>
      <p:ext uri="{19B8F6BF-5375-455C-9EA6-DF929625EA0E}">
        <p15:presenceInfo xmlns:p15="http://schemas.microsoft.com/office/powerpoint/2012/main" userId="Christoph Nöbel" providerId="None"/>
      </p:ext>
    </p:extLst>
  </p:cmAuthor>
  <p:cmAuthor id="2" name="Thorsten" initials="T" lastIdx="16" clrIdx="1">
    <p:extLst>
      <p:ext uri="{19B8F6BF-5375-455C-9EA6-DF929625EA0E}">
        <p15:presenceInfo xmlns:p15="http://schemas.microsoft.com/office/powerpoint/2012/main" userId="Thorsten" providerId="None"/>
      </p:ext>
    </p:extLst>
  </p:cmAuthor>
  <p:cmAuthor id="9" name="Sascha Tkacz" initials="ST" lastIdx="18" clrIdx="8">
    <p:extLst>
      <p:ext uri="{19B8F6BF-5375-455C-9EA6-DF929625EA0E}">
        <p15:presenceInfo xmlns:p15="http://schemas.microsoft.com/office/powerpoint/2012/main" userId="S::tkacz@infill.com::c94dbc5c-7226-4dda-844a-1349a480f553" providerId="AD"/>
      </p:ext>
    </p:extLst>
  </p:cmAuthor>
  <p:cmAuthor id="3" name="Judith Moser" initials="JM" lastIdx="11" clrIdx="2">
    <p:extLst>
      <p:ext uri="{19B8F6BF-5375-455C-9EA6-DF929625EA0E}">
        <p15:presenceInfo xmlns:p15="http://schemas.microsoft.com/office/powerpoint/2012/main" userId="67a74fad78585dda" providerId="Windows Live"/>
      </p:ext>
    </p:extLst>
  </p:cmAuthor>
  <p:cmAuthor id="4" name="Jenny Wilkinson" initials="JW" lastIdx="97" clrIdx="3">
    <p:extLst>
      <p:ext uri="{19B8F6BF-5375-455C-9EA6-DF929625EA0E}">
        <p15:presenceInfo xmlns:p15="http://schemas.microsoft.com/office/powerpoint/2012/main" userId="S::wilkinson@infill.com::25514ec0-4b1a-4a70-aaeb-e9f2c835d78f" providerId="AD"/>
      </p:ext>
    </p:extLst>
  </p:cmAuthor>
  <p:cmAuthor id="5" name="Hendrik Rohleder" initials="HR" lastIdx="27" clrIdx="4">
    <p:extLst>
      <p:ext uri="{19B8F6BF-5375-455C-9EA6-DF929625EA0E}">
        <p15:presenceInfo xmlns:p15="http://schemas.microsoft.com/office/powerpoint/2012/main" userId="S::rohleder@infill.com::6988ba42-130d-4488-b737-72d9e2ad3d7f" providerId="AD"/>
      </p:ext>
    </p:extLst>
  </p:cmAuthor>
  <p:cmAuthor id="6" name="Vishal Hegde" initials="VH" lastIdx="3" clrIdx="5">
    <p:extLst>
      <p:ext uri="{19B8F6BF-5375-455C-9EA6-DF929625EA0E}">
        <p15:presenceInfo xmlns:p15="http://schemas.microsoft.com/office/powerpoint/2012/main" userId="S::hegde@infill.com::de1460a9-6af3-4026-a6a8-52a8cf2aaa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03C1DB"/>
    <a:srgbClr val="FF00FF"/>
    <a:srgbClr val="667F9D"/>
    <a:srgbClr val="026E7E"/>
    <a:srgbClr val="00B0F0"/>
    <a:srgbClr val="AA010B"/>
    <a:srgbClr val="CBCDD2"/>
    <a:srgbClr val="00C2D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E5965-4111-3B54-754F-C8226C4408A1}" v="42" dt="2021-11-01T15:57:05.376"/>
    <p1510:client id="{A23CBB3F-5A4C-F950-5593-8F694DE52EF8}" v="18" dt="2021-11-01T17:05:27.2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39"/>
    <p:restoredTop sz="97769"/>
  </p:normalViewPr>
  <p:slideViewPr>
    <p:cSldViewPr snapToGrid="0">
      <p:cViewPr>
        <p:scale>
          <a:sx n="75" d="100"/>
          <a:sy n="75" d="100"/>
        </p:scale>
        <p:origin x="2286" y="852"/>
      </p:cViewPr>
      <p:guideLst>
        <p:guide orient="horz" pos="2931"/>
        <p:guide pos="4543"/>
        <p:guide orient="horz" pos="527"/>
        <p:guide pos="7333"/>
        <p:guide pos="7673"/>
        <p:guide orient="horz"/>
        <p:guide orient="horz" pos="981"/>
        <p:guide orient="horz" pos="890"/>
      </p:guideLst>
    </p:cSldViewPr>
  </p:slideViewPr>
  <p:notesTextViewPr>
    <p:cViewPr>
      <p:scale>
        <a:sx n="1" d="1"/>
        <a:sy n="1" d="1"/>
      </p:scale>
      <p:origin x="0" y="0"/>
    </p:cViewPr>
  </p:notesTextViewPr>
  <p:sorterViewPr>
    <p:cViewPr>
      <p:scale>
        <a:sx n="87" d="100"/>
        <a:sy n="8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5/10/relationships/revisionInfo" Target="revisionInfo.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Sugemalimab</c:v>
                </c:pt>
              </c:strCache>
            </c:strRef>
          </c:tx>
          <c:spPr>
            <a:solidFill>
              <a:schemeClr val="bg2"/>
            </a:solidFill>
            <a:ln>
              <a:noFill/>
            </a:ln>
            <a:effectLst/>
          </c:spPr>
          <c:invertIfNegative val="0"/>
          <c:dLbls>
            <c:dLbl>
              <c:idx val="0"/>
              <c:tx>
                <c:rich>
                  <a:bodyPr/>
                  <a:lstStyle/>
                  <a:p>
                    <a:r>
                      <a:rPr lang="en-US"/>
                      <a:t>11.8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673-4375-8EBC-877C5BC5F0F8}"/>
                </c:ext>
              </c:extLst>
            </c:dLbl>
            <c:dLbl>
              <c:idx val="1"/>
              <c:layout>
                <c:manualLayout>
                  <c:x val="0"/>
                  <c:y val="1.3198151011788962E-2"/>
                </c:manualLayout>
              </c:layout>
              <c:tx>
                <c:rich>
                  <a:bodyPr/>
                  <a:lstStyle/>
                  <a:p>
                    <a:r>
                      <a:rPr lang="en-US"/>
                      <a:t>12.5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933-464A-9702-0E8AD805D9E9}"/>
                </c:ext>
              </c:extLst>
            </c:dLbl>
            <c:dLbl>
              <c:idx val="2"/>
              <c:tx>
                <c:rich>
                  <a:bodyPr/>
                  <a:lstStyle/>
                  <a:p>
                    <a:r>
                      <a:rPr lang="en-US"/>
                      <a:t>13.7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673-4375-8EBC-877C5BC5F0F8}"/>
                </c:ext>
              </c:extLst>
            </c:dLbl>
            <c:dLbl>
              <c:idx val="3"/>
              <c:layout>
                <c:manualLayout>
                  <c:x val="-8.5940355961021004E-17"/>
                  <c:y val="1.0529892626277845E-2"/>
                </c:manualLayout>
              </c:layout>
              <c:tx>
                <c:rich>
                  <a:bodyPr/>
                  <a:lstStyle/>
                  <a:p>
                    <a:r>
                      <a:rPr lang="en-US"/>
                      <a:t>14.5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933-464A-9702-0E8AD805D9E9}"/>
                </c:ext>
              </c:extLst>
            </c:dLbl>
            <c:dLbl>
              <c:idx val="4"/>
              <c:tx>
                <c:rich>
                  <a:bodyPr/>
                  <a:lstStyle/>
                  <a:p>
                    <a:r>
                      <a:rPr lang="en-US"/>
                      <a:t>14.5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673-4375-8EBC-877C5BC5F0F8}"/>
                </c:ext>
              </c:extLst>
            </c:dLbl>
            <c:dLbl>
              <c:idx val="5"/>
              <c:tx>
                <c:rich>
                  <a:bodyPr/>
                  <a:lstStyle/>
                  <a:p>
                    <a:r>
                      <a:rPr lang="en-US"/>
                      <a:t>17.6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673-4375-8EBC-877C5BC5F0F8}"/>
                </c:ext>
              </c:extLst>
            </c:dLbl>
            <c:dLbl>
              <c:idx val="7"/>
              <c:layout>
                <c:manualLayout>
                  <c:x val="-2.503535504667418E-3"/>
                  <c:y val="6.5990755058945114E-3"/>
                </c:manualLayout>
              </c:layout>
              <c:tx>
                <c:rich>
                  <a:bodyPr/>
                  <a:lstStyle/>
                  <a:p>
                    <a:r>
                      <a:rPr lang="en-US"/>
                      <a:t>18.4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933-464A-9702-0E8AD805D9E9}"/>
                </c:ext>
              </c:extLst>
            </c:dLbl>
            <c:dLbl>
              <c:idx val="10"/>
              <c:tx>
                <c:rich>
                  <a:bodyPr/>
                  <a:lstStyle/>
                  <a:p>
                    <a:r>
                      <a:rPr lang="en-US"/>
                      <a:t>23.9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673-4375-8EBC-877C5BC5F0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Hyperglycemia</c:v>
                </c:pt>
                <c:pt idx="1">
                  <c:v>Pneumonia</c:v>
                </c:pt>
                <c:pt idx="2">
                  <c:v>Weight increased</c:v>
                </c:pt>
                <c:pt idx="3">
                  <c:v>Pneumonitis</c:v>
                </c:pt>
                <c:pt idx="4">
                  <c:v>Hyperthyroidism</c:v>
                </c:pt>
                <c:pt idx="5">
                  <c:v>Hypothyroidism</c:v>
                </c:pt>
                <c:pt idx="6">
                  <c:v>AST increased</c:v>
                </c:pt>
                <c:pt idx="7">
                  <c:v>Cough</c:v>
                </c:pt>
                <c:pt idx="8">
                  <c:v>ALT increased</c:v>
                </c:pt>
                <c:pt idx="9">
                  <c:v>Anemia</c:v>
                </c:pt>
                <c:pt idx="10">
                  <c:v>Radiation pneumonitis</c:v>
                </c:pt>
              </c:strCache>
            </c:strRef>
          </c:cat>
          <c:val>
            <c:numRef>
              <c:f>Sheet1!$B$2:$B$12</c:f>
              <c:numCache>
                <c:formatCode>General</c:formatCode>
                <c:ptCount val="11"/>
                <c:pt idx="0">
                  <c:v>11.8</c:v>
                </c:pt>
                <c:pt idx="1">
                  <c:v>12.5</c:v>
                </c:pt>
                <c:pt idx="2">
                  <c:v>13.7</c:v>
                </c:pt>
                <c:pt idx="3">
                  <c:v>14.5</c:v>
                </c:pt>
                <c:pt idx="4">
                  <c:v>14.5</c:v>
                </c:pt>
                <c:pt idx="5">
                  <c:v>17.600000000000001</c:v>
                </c:pt>
                <c:pt idx="6">
                  <c:v>18</c:v>
                </c:pt>
                <c:pt idx="7">
                  <c:v>18.399999999999999</c:v>
                </c:pt>
                <c:pt idx="8">
                  <c:v>20</c:v>
                </c:pt>
                <c:pt idx="9">
                  <c:v>22</c:v>
                </c:pt>
                <c:pt idx="10">
                  <c:v>23.9</c:v>
                </c:pt>
              </c:numCache>
            </c:numRef>
          </c:val>
          <c:extLst>
            <c:ext xmlns:c16="http://schemas.microsoft.com/office/drawing/2014/chart" uri="{C3380CC4-5D6E-409C-BE32-E72D297353CC}">
              <c16:uniqueId val="{00000000-6757-4881-B7D5-7B79E6021724}"/>
            </c:ext>
          </c:extLst>
        </c:ser>
        <c:ser>
          <c:idx val="1"/>
          <c:order val="1"/>
          <c:tx>
            <c:strRef>
              <c:f>Sheet1!$C$1</c:f>
              <c:strCache>
                <c:ptCount val="1"/>
                <c:pt idx="0">
                  <c:v>Placebo</c:v>
                </c:pt>
              </c:strCache>
            </c:strRef>
          </c:tx>
          <c:spPr>
            <a:solidFill>
              <a:schemeClr val="accent6"/>
            </a:solidFill>
            <a:ln>
              <a:noFill/>
            </a:ln>
            <a:effectLst/>
          </c:spPr>
          <c:invertIfNegative val="0"/>
          <c:dLbls>
            <c:dLbl>
              <c:idx val="0"/>
              <c:layout>
                <c:manualLayout>
                  <c:x val="0"/>
                  <c:y val="-1.9797226517683442E-2"/>
                </c:manualLayout>
              </c:layout>
              <c:tx>
                <c:rich>
                  <a:bodyPr/>
                  <a:lstStyle/>
                  <a:p>
                    <a:r>
                      <a:rPr lang="en-US"/>
                      <a:t>7.9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933-464A-9702-0E8AD805D9E9}"/>
                </c:ext>
              </c:extLst>
            </c:dLbl>
            <c:dLbl>
              <c:idx val="1"/>
              <c:layout>
                <c:manualLayout>
                  <c:x val="0"/>
                  <c:y val="-9.8986132588418426E-3"/>
                </c:manualLayout>
              </c:layout>
              <c:tx>
                <c:rich>
                  <a:bodyPr/>
                  <a:lstStyle/>
                  <a:p>
                    <a:r>
                      <a:rPr lang="en-US"/>
                      <a:t>12.7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7933-464A-9702-0E8AD805D9E9}"/>
                </c:ext>
              </c:extLst>
            </c:dLbl>
            <c:dLbl>
              <c:idx val="2"/>
              <c:layout>
                <c:manualLayout>
                  <c:x val="0"/>
                  <c:y val="-1.3198151011788962E-2"/>
                </c:manualLayout>
              </c:layout>
              <c:tx>
                <c:rich>
                  <a:bodyPr/>
                  <a:lstStyle/>
                  <a:p>
                    <a:r>
                      <a:rPr lang="en-US"/>
                      <a:t>8.7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933-464A-9702-0E8AD805D9E9}"/>
                </c:ext>
              </c:extLst>
            </c:dLbl>
            <c:dLbl>
              <c:idx val="3"/>
              <c:tx>
                <c:rich>
                  <a:bodyPr/>
                  <a:lstStyle/>
                  <a:p>
                    <a:r>
                      <a:rPr lang="en-US"/>
                      <a:t>19.8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673-4375-8EBC-877C5BC5F0F8}"/>
                </c:ext>
              </c:extLst>
            </c:dLbl>
            <c:dLbl>
              <c:idx val="4"/>
              <c:layout>
                <c:manualLayout>
                  <c:x val="-9.1795241411343356E-17"/>
                  <c:y val="-1.3198151011788962E-2"/>
                </c:manualLayout>
              </c:layout>
              <c:tx>
                <c:rich>
                  <a:bodyPr/>
                  <a:lstStyle/>
                  <a:p>
                    <a:r>
                      <a:rPr lang="en-US"/>
                      <a:t>4.8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933-464A-9702-0E8AD805D9E9}"/>
                </c:ext>
              </c:extLst>
            </c:dLbl>
            <c:dLbl>
              <c:idx val="5"/>
              <c:layout>
                <c:manualLayout>
                  <c:x val="-9.1795241411343356E-17"/>
                  <c:y val="-1.3198151011788962E-2"/>
                </c:manualLayout>
              </c:layout>
              <c:tx>
                <c:rich>
                  <a:bodyPr/>
                  <a:lstStyle/>
                  <a:p>
                    <a:r>
                      <a:rPr lang="en-US"/>
                      <a:t>9.5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933-464A-9702-0E8AD805D9E9}"/>
                </c:ext>
              </c:extLst>
            </c:dLbl>
            <c:dLbl>
              <c:idx val="6"/>
              <c:layout>
                <c:manualLayout>
                  <c:x val="0"/>
                  <c:y val="-1.3198151011788962E-2"/>
                </c:manualLayout>
              </c:layout>
              <c:tx>
                <c:rich>
                  <a:bodyPr/>
                  <a:lstStyle/>
                  <a:p>
                    <a:r>
                      <a:rPr lang="en-US"/>
                      <a:t>8.7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933-464A-9702-0E8AD805D9E9}"/>
                </c:ext>
              </c:extLst>
            </c:dLbl>
            <c:dLbl>
              <c:idx val="7"/>
              <c:tx>
                <c:rich>
                  <a:bodyPr/>
                  <a:lstStyle/>
                  <a:p>
                    <a:r>
                      <a:rPr lang="en-US"/>
                      <a:t>23.8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673-4375-8EBC-877C5BC5F0F8}"/>
                </c:ext>
              </c:extLst>
            </c:dLbl>
            <c:dLbl>
              <c:idx val="8"/>
              <c:layout>
                <c:manualLayout>
                  <c:x val="0"/>
                  <c:y val="-1.3198151011788962E-2"/>
                </c:manualLayout>
              </c:layout>
              <c:tx>
                <c:rich>
                  <a:bodyPr/>
                  <a:lstStyle/>
                  <a:p>
                    <a:r>
                      <a:rPr lang="en-US"/>
                      <a:t>12.7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933-464A-9702-0E8AD805D9E9}"/>
                </c:ext>
              </c:extLst>
            </c:dLbl>
            <c:dLbl>
              <c:idx val="9"/>
              <c:layout>
                <c:manualLayout>
                  <c:x val="-2.503535504667418E-3"/>
                  <c:y val="-1.979722651768346E-2"/>
                </c:manualLayout>
              </c:layout>
              <c:tx>
                <c:rich>
                  <a:bodyPr/>
                  <a:lstStyle/>
                  <a:p>
                    <a:r>
                      <a:rPr lang="en-US"/>
                      <a:t>18.3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933-464A-9702-0E8AD805D9E9}"/>
                </c:ext>
              </c:extLst>
            </c:dLbl>
            <c:dLbl>
              <c:idx val="10"/>
              <c:layout>
                <c:manualLayout>
                  <c:x val="9.1795241411343356E-17"/>
                  <c:y val="-1.31981510117889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33-464A-9702-0E8AD805D9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Hyperglycemia</c:v>
                </c:pt>
                <c:pt idx="1">
                  <c:v>Pneumonia</c:v>
                </c:pt>
                <c:pt idx="2">
                  <c:v>Weight increased</c:v>
                </c:pt>
                <c:pt idx="3">
                  <c:v>Pneumonitis</c:v>
                </c:pt>
                <c:pt idx="4">
                  <c:v>Hyperthyroidism</c:v>
                </c:pt>
                <c:pt idx="5">
                  <c:v>Hypothyroidism</c:v>
                </c:pt>
                <c:pt idx="6">
                  <c:v>AST increased</c:v>
                </c:pt>
                <c:pt idx="7">
                  <c:v>Cough</c:v>
                </c:pt>
                <c:pt idx="8">
                  <c:v>ALT increased</c:v>
                </c:pt>
                <c:pt idx="9">
                  <c:v>Anemia</c:v>
                </c:pt>
                <c:pt idx="10">
                  <c:v>Radiation pneumonitis</c:v>
                </c:pt>
              </c:strCache>
            </c:strRef>
          </c:cat>
          <c:val>
            <c:numRef>
              <c:f>Sheet1!$C$2:$C$12</c:f>
              <c:numCache>
                <c:formatCode>General</c:formatCode>
                <c:ptCount val="11"/>
                <c:pt idx="0">
                  <c:v>7.9</c:v>
                </c:pt>
                <c:pt idx="1">
                  <c:v>12.7</c:v>
                </c:pt>
                <c:pt idx="2">
                  <c:v>8.6999999999999993</c:v>
                </c:pt>
                <c:pt idx="3">
                  <c:v>19.8</c:v>
                </c:pt>
                <c:pt idx="4">
                  <c:v>4.8</c:v>
                </c:pt>
                <c:pt idx="5">
                  <c:v>9.5</c:v>
                </c:pt>
                <c:pt idx="6">
                  <c:v>8.6999999999999993</c:v>
                </c:pt>
                <c:pt idx="7">
                  <c:v>23.8</c:v>
                </c:pt>
                <c:pt idx="8">
                  <c:v>12.7</c:v>
                </c:pt>
                <c:pt idx="9">
                  <c:v>18.3</c:v>
                </c:pt>
                <c:pt idx="10">
                  <c:v>19</c:v>
                </c:pt>
              </c:numCache>
            </c:numRef>
          </c:val>
          <c:extLst>
            <c:ext xmlns:c16="http://schemas.microsoft.com/office/drawing/2014/chart" uri="{C3380CC4-5D6E-409C-BE32-E72D297353CC}">
              <c16:uniqueId val="{00000001-6757-4881-B7D5-7B79E6021724}"/>
            </c:ext>
          </c:extLst>
        </c:ser>
        <c:dLbls>
          <c:dLblPos val="outEnd"/>
          <c:showLegendKey val="0"/>
          <c:showVal val="1"/>
          <c:showCatName val="0"/>
          <c:showSerName val="0"/>
          <c:showPercent val="0"/>
          <c:showBubbleSize val="0"/>
        </c:dLbls>
        <c:gapWidth val="182"/>
        <c:axId val="788159664"/>
        <c:axId val="788150808"/>
      </c:barChart>
      <c:catAx>
        <c:axId val="788159664"/>
        <c:scaling>
          <c:orientation val="minMax"/>
        </c:scaling>
        <c:delete val="0"/>
        <c:axPos val="l"/>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88150808"/>
        <c:crosses val="autoZero"/>
        <c:auto val="1"/>
        <c:lblAlgn val="ctr"/>
        <c:lblOffset val="100"/>
        <c:noMultiLvlLbl val="0"/>
      </c:catAx>
      <c:valAx>
        <c:axId val="788150808"/>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Incidence %</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8815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3959383192311"/>
          <c:y val="0.24512907511053503"/>
          <c:w val="0.78080787105416316"/>
          <c:h val="0.53685767088239555"/>
        </c:manualLayout>
      </c:layout>
      <c:scatterChart>
        <c:scatterStyle val="lineMarker"/>
        <c:varyColors val="0"/>
        <c:ser>
          <c:idx val="0"/>
          <c:order val="0"/>
          <c:tx>
            <c:strRef>
              <c:f>Tabelle1!$B$1</c:f>
              <c:strCache>
                <c:ptCount val="1"/>
                <c:pt idx="0">
                  <c:v>Y-Werte</c:v>
                </c:pt>
              </c:strCache>
            </c:strRef>
          </c:tx>
          <c:spPr>
            <a:ln w="19050" cap="rnd">
              <a:noFill/>
              <a:round/>
            </a:ln>
            <a:effectLst/>
          </c:spPr>
          <c:marker>
            <c:symbol val="circle"/>
            <c:size val="5"/>
            <c:spPr>
              <a:noFill/>
              <a:ln w="9525">
                <a:noFill/>
              </a:ln>
              <a:effectLst/>
            </c:spPr>
          </c:marker>
          <c:xVal>
            <c:numRef>
              <c:f>Tabelle1!$A$2:$A$4</c:f>
              <c:numCache>
                <c:formatCode>General</c:formatCode>
                <c:ptCount val="3"/>
                <c:pt idx="0" formatCode="0.00%">
                  <c:v>0</c:v>
                </c:pt>
              </c:numCache>
            </c:numRef>
          </c:xVal>
          <c:yVal>
            <c:numRef>
              <c:f>Tabelle1!$B$2:$B$4</c:f>
              <c:numCache>
                <c:formatCode>General</c:formatCode>
                <c:ptCount val="3"/>
                <c:pt idx="0">
                  <c:v>0</c:v>
                </c:pt>
              </c:numCache>
            </c:numRef>
          </c:yVal>
          <c:smooth val="0"/>
          <c:extLst>
            <c:ext xmlns:c16="http://schemas.microsoft.com/office/drawing/2014/chart" uri="{C3380CC4-5D6E-409C-BE32-E72D297353CC}">
              <c16:uniqueId val="{00000000-7F0C-C24D-AD4E-0533799FC0C9}"/>
            </c:ext>
          </c:extLst>
        </c:ser>
        <c:dLbls>
          <c:showLegendKey val="0"/>
          <c:showVal val="0"/>
          <c:showCatName val="0"/>
          <c:showSerName val="0"/>
          <c:showPercent val="0"/>
          <c:showBubbleSize val="0"/>
        </c:dLbls>
        <c:axId val="628035839"/>
        <c:axId val="627718095"/>
      </c:scatterChart>
      <c:valAx>
        <c:axId val="628035839"/>
        <c:scaling>
          <c:orientation val="minMax"/>
          <c:max val="30"/>
        </c:scaling>
        <c:delete val="0"/>
        <c:axPos val="b"/>
        <c:majorGridlines>
          <c:spPr>
            <a:ln w="9525" cap="flat" cmpd="sng" algn="ctr">
              <a:no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r>
                  <a:rPr lang="de-DE" sz="1200" b="1" dirty="0">
                    <a:solidFill>
                      <a:schemeClr val="tx1"/>
                    </a:solidFill>
                  </a:rPr>
                  <a:t>                     </a:t>
                </a:r>
                <a:r>
                  <a:rPr lang="de-DE" sz="1200" b="1" dirty="0" err="1">
                    <a:solidFill>
                      <a:schemeClr val="tx1"/>
                    </a:solidFill>
                  </a:rPr>
                  <a:t>Months</a:t>
                </a:r>
                <a:endParaRPr lang="de-DE" sz="1200" b="1" dirty="0">
                  <a:solidFill>
                    <a:schemeClr val="tx1"/>
                  </a:solidFill>
                </a:endParaRPr>
              </a:p>
            </c:rich>
          </c:tx>
          <c:layout>
            <c:manualLayout>
              <c:xMode val="edge"/>
              <c:yMode val="edge"/>
              <c:x val="0.29622309119429713"/>
              <c:y val="0.86591738890337877"/>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7718095"/>
        <c:crosses val="autoZero"/>
        <c:crossBetween val="midCat"/>
        <c:majorUnit val="3"/>
      </c:valAx>
      <c:valAx>
        <c:axId val="62771809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r>
                  <a:rPr lang="de-DE" sz="1400" b="1" dirty="0">
                    <a:solidFill>
                      <a:schemeClr val="tx1"/>
                    </a:solidFill>
                  </a:rPr>
                  <a:t>Overall </a:t>
                </a:r>
                <a:r>
                  <a:rPr lang="de-DE" sz="1400" b="1" dirty="0" err="1">
                    <a:solidFill>
                      <a:schemeClr val="tx1"/>
                    </a:solidFill>
                  </a:rPr>
                  <a:t>survival</a:t>
                </a:r>
                <a:r>
                  <a:rPr lang="de-DE" sz="1400" b="1" dirty="0">
                    <a:solidFill>
                      <a:schemeClr val="tx1"/>
                    </a:solidFill>
                  </a:rPr>
                  <a:t> (%)</a:t>
                </a:r>
              </a:p>
            </c:rich>
          </c:tx>
          <c:layout>
            <c:manualLayout>
              <c:xMode val="edge"/>
              <c:yMode val="edge"/>
              <c:x val="4.0437618756538E-2"/>
              <c:y val="0.22842096157824576"/>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endParaRPr lang="en-US"/>
            </a:p>
          </c:txPr>
        </c:title>
        <c:numFmt formatCode="#,##0.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035839"/>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3959383192311"/>
          <c:y val="0.24512907511053503"/>
          <c:w val="0.78080787105416316"/>
          <c:h val="0.53685767088239555"/>
        </c:manualLayout>
      </c:layout>
      <c:scatterChart>
        <c:scatterStyle val="lineMarker"/>
        <c:varyColors val="0"/>
        <c:ser>
          <c:idx val="0"/>
          <c:order val="0"/>
          <c:tx>
            <c:strRef>
              <c:f>Tabelle1!$B$1</c:f>
              <c:strCache>
                <c:ptCount val="1"/>
                <c:pt idx="0">
                  <c:v>Y-Werte</c:v>
                </c:pt>
              </c:strCache>
            </c:strRef>
          </c:tx>
          <c:spPr>
            <a:ln w="19050" cap="rnd">
              <a:noFill/>
              <a:round/>
            </a:ln>
            <a:effectLst/>
          </c:spPr>
          <c:marker>
            <c:symbol val="circle"/>
            <c:size val="5"/>
            <c:spPr>
              <a:noFill/>
              <a:ln w="9525">
                <a:noFill/>
              </a:ln>
              <a:effectLst/>
            </c:spPr>
          </c:marker>
          <c:xVal>
            <c:numRef>
              <c:f>Tabelle1!$A$2:$A$4</c:f>
              <c:numCache>
                <c:formatCode>General</c:formatCode>
                <c:ptCount val="3"/>
                <c:pt idx="0" formatCode="0.00%">
                  <c:v>0</c:v>
                </c:pt>
              </c:numCache>
            </c:numRef>
          </c:xVal>
          <c:yVal>
            <c:numRef>
              <c:f>Tabelle1!$B$2:$B$4</c:f>
              <c:numCache>
                <c:formatCode>General</c:formatCode>
                <c:ptCount val="3"/>
                <c:pt idx="0">
                  <c:v>0</c:v>
                </c:pt>
              </c:numCache>
            </c:numRef>
          </c:yVal>
          <c:smooth val="0"/>
          <c:extLst>
            <c:ext xmlns:c16="http://schemas.microsoft.com/office/drawing/2014/chart" uri="{C3380CC4-5D6E-409C-BE32-E72D297353CC}">
              <c16:uniqueId val="{00000000-1B33-774B-BDAC-74384F56159B}"/>
            </c:ext>
          </c:extLst>
        </c:ser>
        <c:dLbls>
          <c:showLegendKey val="0"/>
          <c:showVal val="0"/>
          <c:showCatName val="0"/>
          <c:showSerName val="0"/>
          <c:showPercent val="0"/>
          <c:showBubbleSize val="0"/>
        </c:dLbls>
        <c:axId val="628035839"/>
        <c:axId val="627718095"/>
      </c:scatterChart>
      <c:valAx>
        <c:axId val="628035839"/>
        <c:scaling>
          <c:orientation val="minMax"/>
          <c:max val="30"/>
        </c:scaling>
        <c:delete val="0"/>
        <c:axPos val="b"/>
        <c:majorGridlines>
          <c:spPr>
            <a:ln w="9525" cap="flat" cmpd="sng" algn="ctr">
              <a:no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r>
                  <a:rPr lang="de-DE" sz="1200" b="1" dirty="0">
                    <a:solidFill>
                      <a:schemeClr val="tx1"/>
                    </a:solidFill>
                  </a:rPr>
                  <a:t>                     </a:t>
                </a:r>
                <a:r>
                  <a:rPr lang="de-DE" sz="1200" b="1" dirty="0" err="1">
                    <a:solidFill>
                      <a:schemeClr val="tx1"/>
                    </a:solidFill>
                  </a:rPr>
                  <a:t>Months</a:t>
                </a:r>
                <a:endParaRPr lang="de-DE" sz="1200" b="1" dirty="0">
                  <a:solidFill>
                    <a:schemeClr val="tx1"/>
                  </a:solidFill>
                </a:endParaRPr>
              </a:p>
            </c:rich>
          </c:tx>
          <c:layout>
            <c:manualLayout>
              <c:xMode val="edge"/>
              <c:yMode val="edge"/>
              <c:x val="0.29622309119429713"/>
              <c:y val="0.86591738890337877"/>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7718095"/>
        <c:crosses val="autoZero"/>
        <c:crossBetween val="midCat"/>
        <c:majorUnit val="3"/>
      </c:valAx>
      <c:valAx>
        <c:axId val="62771809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r>
                  <a:rPr lang="de-DE" sz="1400" b="1" dirty="0">
                    <a:solidFill>
                      <a:schemeClr val="tx1"/>
                    </a:solidFill>
                  </a:rPr>
                  <a:t>Progression-Free </a:t>
                </a:r>
                <a:br>
                  <a:rPr lang="de-DE" sz="1400" b="1" dirty="0">
                    <a:solidFill>
                      <a:schemeClr val="tx1"/>
                    </a:solidFill>
                  </a:rPr>
                </a:br>
                <a:r>
                  <a:rPr lang="de-DE" sz="1400" b="1" dirty="0">
                    <a:solidFill>
                      <a:schemeClr val="tx1"/>
                    </a:solidFill>
                  </a:rPr>
                  <a:t> </a:t>
                </a:r>
                <a:r>
                  <a:rPr lang="de-DE" sz="1400" b="1" dirty="0" err="1">
                    <a:solidFill>
                      <a:schemeClr val="tx1"/>
                    </a:solidFill>
                  </a:rPr>
                  <a:t>survival</a:t>
                </a:r>
                <a:r>
                  <a:rPr lang="de-DE" sz="1400" b="1" dirty="0">
                    <a:solidFill>
                      <a:schemeClr val="tx1"/>
                    </a:solidFill>
                  </a:rPr>
                  <a:t> (%)</a:t>
                </a:r>
              </a:p>
            </c:rich>
          </c:tx>
          <c:layout>
            <c:manualLayout>
              <c:xMode val="edge"/>
              <c:yMode val="edge"/>
              <c:x val="0"/>
              <c:y val="0.24930610349360735"/>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endParaRPr lang="en-US"/>
            </a:p>
          </c:txPr>
        </c:title>
        <c:numFmt formatCode="#,##0.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035839"/>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3959383192311"/>
          <c:y val="0.24512907511053503"/>
          <c:w val="0.78080787105416316"/>
          <c:h val="0.53685767088239555"/>
        </c:manualLayout>
      </c:layout>
      <c:scatterChart>
        <c:scatterStyle val="lineMarker"/>
        <c:varyColors val="0"/>
        <c:ser>
          <c:idx val="0"/>
          <c:order val="0"/>
          <c:tx>
            <c:strRef>
              <c:f>Tabelle1!$B$1</c:f>
              <c:strCache>
                <c:ptCount val="1"/>
                <c:pt idx="0">
                  <c:v>Y-Werte</c:v>
                </c:pt>
              </c:strCache>
            </c:strRef>
          </c:tx>
          <c:spPr>
            <a:ln w="19050" cap="rnd">
              <a:noFill/>
              <a:round/>
            </a:ln>
            <a:effectLst/>
          </c:spPr>
          <c:marker>
            <c:symbol val="circle"/>
            <c:size val="5"/>
            <c:spPr>
              <a:noFill/>
              <a:ln w="9525">
                <a:noFill/>
              </a:ln>
              <a:effectLst/>
            </c:spPr>
          </c:marker>
          <c:xVal>
            <c:numRef>
              <c:f>Tabelle1!$A$2:$A$4</c:f>
              <c:numCache>
                <c:formatCode>General</c:formatCode>
                <c:ptCount val="3"/>
                <c:pt idx="0" formatCode="0.00%">
                  <c:v>0</c:v>
                </c:pt>
              </c:numCache>
            </c:numRef>
          </c:xVal>
          <c:yVal>
            <c:numRef>
              <c:f>Tabelle1!$B$2:$B$4</c:f>
              <c:numCache>
                <c:formatCode>General</c:formatCode>
                <c:ptCount val="3"/>
                <c:pt idx="0">
                  <c:v>0</c:v>
                </c:pt>
              </c:numCache>
            </c:numRef>
          </c:yVal>
          <c:smooth val="0"/>
          <c:extLst>
            <c:ext xmlns:c16="http://schemas.microsoft.com/office/drawing/2014/chart" uri="{C3380CC4-5D6E-409C-BE32-E72D297353CC}">
              <c16:uniqueId val="{00000000-1B33-774B-BDAC-74384F56159B}"/>
            </c:ext>
          </c:extLst>
        </c:ser>
        <c:dLbls>
          <c:showLegendKey val="0"/>
          <c:showVal val="0"/>
          <c:showCatName val="0"/>
          <c:showSerName val="0"/>
          <c:showPercent val="0"/>
          <c:showBubbleSize val="0"/>
        </c:dLbls>
        <c:axId val="628035839"/>
        <c:axId val="627718095"/>
      </c:scatterChart>
      <c:valAx>
        <c:axId val="628035839"/>
        <c:scaling>
          <c:orientation val="minMax"/>
          <c:max val="30"/>
        </c:scaling>
        <c:delete val="0"/>
        <c:axPos val="b"/>
        <c:majorGridlines>
          <c:spPr>
            <a:ln w="9525" cap="flat" cmpd="sng" algn="ctr">
              <a:no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r>
                  <a:rPr lang="de-DE" sz="1200" b="1" dirty="0">
                    <a:solidFill>
                      <a:schemeClr val="tx1"/>
                    </a:solidFill>
                  </a:rPr>
                  <a:t>                     </a:t>
                </a:r>
                <a:r>
                  <a:rPr lang="de-DE" sz="1200" b="1" dirty="0" err="1">
                    <a:solidFill>
                      <a:schemeClr val="tx1"/>
                    </a:solidFill>
                  </a:rPr>
                  <a:t>Months</a:t>
                </a:r>
                <a:endParaRPr lang="de-DE" sz="1200" b="1" dirty="0">
                  <a:solidFill>
                    <a:schemeClr val="tx1"/>
                  </a:solidFill>
                </a:endParaRPr>
              </a:p>
            </c:rich>
          </c:tx>
          <c:layout>
            <c:manualLayout>
              <c:xMode val="edge"/>
              <c:yMode val="edge"/>
              <c:x val="0.29622309119429713"/>
              <c:y val="0.86591738890337877"/>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7718095"/>
        <c:crosses val="autoZero"/>
        <c:crossBetween val="midCat"/>
        <c:majorUnit val="3"/>
      </c:valAx>
      <c:valAx>
        <c:axId val="62771809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r>
                  <a:rPr lang="de-DE" sz="1400" b="1" dirty="0">
                    <a:solidFill>
                      <a:schemeClr val="tx1"/>
                    </a:solidFill>
                  </a:rPr>
                  <a:t>Progression-Free </a:t>
                </a:r>
                <a:br>
                  <a:rPr lang="de-DE" sz="1400" b="1" dirty="0">
                    <a:solidFill>
                      <a:schemeClr val="tx1"/>
                    </a:solidFill>
                  </a:rPr>
                </a:br>
                <a:r>
                  <a:rPr lang="de-DE" sz="1400" b="1" dirty="0">
                    <a:solidFill>
                      <a:schemeClr val="tx1"/>
                    </a:solidFill>
                  </a:rPr>
                  <a:t> </a:t>
                </a:r>
                <a:r>
                  <a:rPr lang="de-DE" sz="1400" b="1" dirty="0" err="1">
                    <a:solidFill>
                      <a:schemeClr val="tx1"/>
                    </a:solidFill>
                  </a:rPr>
                  <a:t>survival</a:t>
                </a:r>
                <a:r>
                  <a:rPr lang="de-DE" sz="1400" b="1" dirty="0">
                    <a:solidFill>
                      <a:schemeClr val="tx1"/>
                    </a:solidFill>
                  </a:rPr>
                  <a:t> (%)</a:t>
                </a:r>
              </a:p>
            </c:rich>
          </c:tx>
          <c:layout>
            <c:manualLayout>
              <c:xMode val="edge"/>
              <c:yMode val="edge"/>
              <c:x val="0"/>
              <c:y val="0.24930610349360735"/>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endParaRPr lang="en-US"/>
            </a:p>
          </c:txPr>
        </c:title>
        <c:numFmt formatCode="#,##0.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035839"/>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3959383192311"/>
          <c:y val="0.24512907511053503"/>
          <c:w val="0.78080787105416316"/>
          <c:h val="0.53685767088239555"/>
        </c:manualLayout>
      </c:layout>
      <c:scatterChart>
        <c:scatterStyle val="lineMarker"/>
        <c:varyColors val="0"/>
        <c:ser>
          <c:idx val="0"/>
          <c:order val="0"/>
          <c:tx>
            <c:strRef>
              <c:f>Tabelle1!$B$1</c:f>
              <c:strCache>
                <c:ptCount val="1"/>
                <c:pt idx="0">
                  <c:v>Y-Werte</c:v>
                </c:pt>
              </c:strCache>
            </c:strRef>
          </c:tx>
          <c:spPr>
            <a:ln w="19050" cap="rnd">
              <a:noFill/>
              <a:round/>
            </a:ln>
            <a:effectLst/>
          </c:spPr>
          <c:marker>
            <c:symbol val="circle"/>
            <c:size val="5"/>
            <c:spPr>
              <a:noFill/>
              <a:ln w="9525">
                <a:noFill/>
              </a:ln>
              <a:effectLst/>
            </c:spPr>
          </c:marker>
          <c:xVal>
            <c:numRef>
              <c:f>Tabelle1!$A$2:$A$4</c:f>
              <c:numCache>
                <c:formatCode>General</c:formatCode>
                <c:ptCount val="3"/>
                <c:pt idx="0" formatCode="0.00%">
                  <c:v>0</c:v>
                </c:pt>
              </c:numCache>
            </c:numRef>
          </c:xVal>
          <c:yVal>
            <c:numRef>
              <c:f>Tabelle1!$B$2:$B$4</c:f>
              <c:numCache>
                <c:formatCode>General</c:formatCode>
                <c:ptCount val="3"/>
                <c:pt idx="0">
                  <c:v>0</c:v>
                </c:pt>
              </c:numCache>
            </c:numRef>
          </c:yVal>
          <c:smooth val="0"/>
          <c:extLst>
            <c:ext xmlns:c16="http://schemas.microsoft.com/office/drawing/2014/chart" uri="{C3380CC4-5D6E-409C-BE32-E72D297353CC}">
              <c16:uniqueId val="{00000000-CE20-794B-9451-B174B6C207D9}"/>
            </c:ext>
          </c:extLst>
        </c:ser>
        <c:dLbls>
          <c:showLegendKey val="0"/>
          <c:showVal val="0"/>
          <c:showCatName val="0"/>
          <c:showSerName val="0"/>
          <c:showPercent val="0"/>
          <c:showBubbleSize val="0"/>
        </c:dLbls>
        <c:axId val="628035839"/>
        <c:axId val="627718095"/>
      </c:scatterChart>
      <c:valAx>
        <c:axId val="628035839"/>
        <c:scaling>
          <c:orientation val="minMax"/>
          <c:max val="30"/>
        </c:scaling>
        <c:delete val="0"/>
        <c:axPos val="b"/>
        <c:majorGridlines>
          <c:spPr>
            <a:ln w="9525" cap="flat" cmpd="sng" algn="ctr">
              <a:no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r>
                  <a:rPr lang="de-DE" sz="1200" b="1" dirty="0">
                    <a:solidFill>
                      <a:schemeClr val="tx1"/>
                    </a:solidFill>
                  </a:rPr>
                  <a:t>                     </a:t>
                </a:r>
                <a:r>
                  <a:rPr lang="de-DE" sz="1200" b="1" dirty="0" err="1">
                    <a:solidFill>
                      <a:schemeClr val="tx1"/>
                    </a:solidFill>
                  </a:rPr>
                  <a:t>Months</a:t>
                </a:r>
                <a:endParaRPr lang="de-DE" sz="1200" b="1" dirty="0">
                  <a:solidFill>
                    <a:schemeClr val="tx1"/>
                  </a:solidFill>
                </a:endParaRPr>
              </a:p>
            </c:rich>
          </c:tx>
          <c:layout>
            <c:manualLayout>
              <c:xMode val="edge"/>
              <c:yMode val="edge"/>
              <c:x val="0.29622309119429713"/>
              <c:y val="0.86591738890337877"/>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7718095"/>
        <c:crosses val="autoZero"/>
        <c:crossBetween val="midCat"/>
        <c:majorUnit val="3"/>
      </c:valAx>
      <c:valAx>
        <c:axId val="62771809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r>
                  <a:rPr lang="de-DE" sz="1400" b="1" dirty="0">
                    <a:solidFill>
                      <a:schemeClr val="tx1"/>
                    </a:solidFill>
                  </a:rPr>
                  <a:t>Duration </a:t>
                </a:r>
                <a:r>
                  <a:rPr lang="de-DE" sz="1400" b="1" dirty="0" err="1">
                    <a:solidFill>
                      <a:schemeClr val="tx1"/>
                    </a:solidFill>
                  </a:rPr>
                  <a:t>of</a:t>
                </a:r>
                <a:r>
                  <a:rPr lang="de-DE" sz="1400" b="1" dirty="0">
                    <a:solidFill>
                      <a:schemeClr val="tx1"/>
                    </a:solidFill>
                  </a:rPr>
                  <a:t> </a:t>
                </a:r>
                <a:r>
                  <a:rPr lang="de-DE" sz="1400" b="1" dirty="0" err="1">
                    <a:solidFill>
                      <a:schemeClr val="tx1"/>
                    </a:solidFill>
                  </a:rPr>
                  <a:t>response</a:t>
                </a:r>
                <a:r>
                  <a:rPr lang="de-DE" sz="1400" b="1" dirty="0">
                    <a:solidFill>
                      <a:schemeClr val="tx1"/>
                    </a:solidFill>
                  </a:rPr>
                  <a:t> (%) </a:t>
                </a:r>
              </a:p>
            </c:rich>
          </c:tx>
          <c:layout>
            <c:manualLayout>
              <c:xMode val="edge"/>
              <c:yMode val="edge"/>
              <c:x val="3.3008784937210753E-2"/>
              <c:y val="0.14905742229987182"/>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endParaRPr lang="en-US"/>
            </a:p>
          </c:txPr>
        </c:title>
        <c:numFmt formatCode="#,##0.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035839"/>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716475458241"/>
          <c:y val="4.7082500091109508E-2"/>
          <c:w val="0.84378913798803079"/>
          <c:h val="0.82956188186539048"/>
        </c:manualLayout>
      </c:layout>
      <c:barChart>
        <c:barDir val="col"/>
        <c:grouping val="stacked"/>
        <c:varyColors val="0"/>
        <c:ser>
          <c:idx val="0"/>
          <c:order val="0"/>
          <c:tx>
            <c:strRef>
              <c:f>Tabelle1!$B$1</c:f>
              <c:strCache>
                <c:ptCount val="1"/>
                <c:pt idx="0">
                  <c:v>Sin + Chemo</c:v>
                </c:pt>
              </c:strCache>
            </c:strRef>
          </c:tx>
          <c:spPr>
            <a:solidFill>
              <a:schemeClr val="accent5"/>
            </a:solidFill>
            <a:ln>
              <a:noFill/>
            </a:ln>
            <a:effectLst/>
          </c:spPr>
          <c:invertIfNegative val="0"/>
          <c:dLbls>
            <c:dLbl>
              <c:idx val="0"/>
              <c:layout>
                <c:manualLayout>
                  <c:x val="3.5972167148171229E-3"/>
                  <c:y val="-0.41652558719537158"/>
                </c:manualLayout>
              </c:layout>
              <c:tx>
                <c:rich>
                  <a:bodyPr/>
                  <a:lstStyle/>
                  <a:p>
                    <a:r>
                      <a:rPr lang="en-US" b="1">
                        <a:solidFill>
                          <a:schemeClr val="tx1"/>
                        </a:solidFill>
                      </a:rPr>
                      <a:t>58.2%</a:t>
                    </a:r>
                  </a:p>
                  <a:p>
                    <a:r>
                      <a:rPr lang="en-US" sz="1000" b="0">
                        <a:solidFill>
                          <a:schemeClr val="tx1"/>
                        </a:solidFill>
                      </a:rPr>
                      <a:t>(95% CI 52.3-64.2)</a:t>
                    </a:r>
                  </a:p>
                </c:rich>
              </c:tx>
              <c:dLblPos val="ctr"/>
              <c:showLegendKey val="0"/>
              <c:showVal val="1"/>
              <c:showCatName val="0"/>
              <c:showSerName val="0"/>
              <c:showPercent val="0"/>
              <c:showBubbleSize val="0"/>
              <c:extLst>
                <c:ext xmlns:c15="http://schemas.microsoft.com/office/drawing/2012/chart" uri="{CE6537A1-D6FC-4f65-9D91-7224C49458BB}">
                  <c15:layout>
                    <c:manualLayout>
                      <c:w val="0.26099529824958928"/>
                      <c:h val="0.13268887051087089"/>
                    </c:manualLayout>
                  </c15:layout>
                  <c15:showDataLabelsRange val="0"/>
                </c:ext>
                <c:ext xmlns:c16="http://schemas.microsoft.com/office/drawing/2014/chart" uri="{C3380CC4-5D6E-409C-BE32-E72D297353CC}">
                  <c16:uniqueId val="{00000005-4A01-4DB1-8340-E0B202328024}"/>
                </c:ext>
              </c:extLst>
            </c:dLbl>
            <c:dLbl>
              <c:idx val="1"/>
              <c:delete val="1"/>
              <c:extLst>
                <c:ext xmlns:c15="http://schemas.microsoft.com/office/drawing/2012/chart" uri="{CE6537A1-D6FC-4f65-9D91-7224C49458BB}"/>
                <c:ext xmlns:c16="http://schemas.microsoft.com/office/drawing/2014/chart" uri="{C3380CC4-5D6E-409C-BE32-E72D297353CC}">
                  <c16:uniqueId val="{00000000-C980-A644-9F9E-B85F8B7703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Sin + Chemo</c:v>
                </c:pt>
                <c:pt idx="1">
                  <c:v>Chemo</c:v>
                </c:pt>
              </c:strCache>
            </c:strRef>
          </c:cat>
          <c:val>
            <c:numRef>
              <c:f>Tabelle1!$B$2:$B$3</c:f>
              <c:numCache>
                <c:formatCode>General</c:formatCode>
                <c:ptCount val="2"/>
                <c:pt idx="0">
                  <c:v>58.2</c:v>
                </c:pt>
                <c:pt idx="1">
                  <c:v>0</c:v>
                </c:pt>
              </c:numCache>
            </c:numRef>
          </c:val>
          <c:extLst>
            <c:ext xmlns:c16="http://schemas.microsoft.com/office/drawing/2014/chart" uri="{C3380CC4-5D6E-409C-BE32-E72D297353CC}">
              <c16:uniqueId val="{00000000-4A01-4DB1-8340-E0B202328024}"/>
            </c:ext>
          </c:extLst>
        </c:ser>
        <c:ser>
          <c:idx val="1"/>
          <c:order val="1"/>
          <c:tx>
            <c:strRef>
              <c:f>Tabelle1!$C$1</c:f>
              <c:strCache>
                <c:ptCount val="1"/>
                <c:pt idx="0">
                  <c:v>Chemo</c:v>
                </c:pt>
              </c:strCache>
            </c:strRef>
          </c:tx>
          <c:spPr>
            <a:solidFill>
              <a:schemeClr val="bg1">
                <a:lumMod val="50000"/>
              </a:schemeClr>
            </a:solidFill>
            <a:ln>
              <a:noFill/>
            </a:ln>
            <a:effectLst/>
          </c:spPr>
          <c:invertIfNegative val="0"/>
          <c:dLbls>
            <c:dLbl>
              <c:idx val="1"/>
              <c:layout>
                <c:manualLayout>
                  <c:x val="-1.1990407673861791E-3"/>
                  <c:y val="-0.35959043498880999"/>
                </c:manualLayout>
              </c:layout>
              <c:tx>
                <c:rich>
                  <a:bodyPr/>
                  <a:lstStyle/>
                  <a:p>
                    <a:r>
                      <a:rPr lang="en-US" b="1">
                        <a:solidFill>
                          <a:schemeClr val="tx1"/>
                        </a:solidFill>
                      </a:rPr>
                      <a:t>48.4%</a:t>
                    </a:r>
                  </a:p>
                  <a:p>
                    <a:r>
                      <a:rPr lang="en-US" sz="1000" b="0">
                        <a:solidFill>
                          <a:schemeClr val="tx1"/>
                        </a:solidFill>
                      </a:rPr>
                      <a:t>(95%</a:t>
                    </a:r>
                    <a:r>
                      <a:rPr lang="en-US" sz="1000" b="0" baseline="0">
                        <a:solidFill>
                          <a:schemeClr val="tx1"/>
                        </a:solidFill>
                      </a:rPr>
                      <a:t> CI 42.3-54.6)</a:t>
                    </a:r>
                    <a:endParaRPr lang="en-US" sz="1000" b="0">
                      <a:solidFill>
                        <a:schemeClr val="tx1"/>
                      </a:solidFill>
                    </a:endParaRPr>
                  </a:p>
                </c:rich>
              </c:tx>
              <c:dLblPos val="ctr"/>
              <c:showLegendKey val="0"/>
              <c:showVal val="1"/>
              <c:showCatName val="0"/>
              <c:showSerName val="0"/>
              <c:showPercent val="0"/>
              <c:showBubbleSize val="0"/>
              <c:extLst>
                <c:ext xmlns:c15="http://schemas.microsoft.com/office/drawing/2012/chart" uri="{CE6537A1-D6FC-4f65-9D91-7224C49458BB}">
                  <c15:layout>
                    <c:manualLayout>
                      <c:w val="0.27058762438867806"/>
                      <c:h val="0.13268887051087089"/>
                    </c:manualLayout>
                  </c15:layout>
                  <c15:showDataLabelsRange val="0"/>
                </c:ext>
                <c:ext xmlns:c16="http://schemas.microsoft.com/office/drawing/2014/chart" uri="{C3380CC4-5D6E-409C-BE32-E72D297353CC}">
                  <c16:uniqueId val="{00000004-4A01-4DB1-8340-E0B2023280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Sin + Chemo</c:v>
                </c:pt>
                <c:pt idx="1">
                  <c:v>Chemo</c:v>
                </c:pt>
              </c:strCache>
            </c:strRef>
          </c:cat>
          <c:val>
            <c:numRef>
              <c:f>Tabelle1!$C$2:$C$3</c:f>
              <c:numCache>
                <c:formatCode>General</c:formatCode>
                <c:ptCount val="2"/>
                <c:pt idx="1">
                  <c:v>48.4</c:v>
                </c:pt>
              </c:numCache>
            </c:numRef>
          </c:val>
          <c:extLst>
            <c:ext xmlns:c16="http://schemas.microsoft.com/office/drawing/2014/chart" uri="{C3380CC4-5D6E-409C-BE32-E72D297353CC}">
              <c16:uniqueId val="{00000001-4A01-4DB1-8340-E0B202328024}"/>
            </c:ext>
          </c:extLst>
        </c:ser>
        <c:dLbls>
          <c:dLblPos val="ctr"/>
          <c:showLegendKey val="0"/>
          <c:showVal val="1"/>
          <c:showCatName val="0"/>
          <c:showSerName val="0"/>
          <c:showPercent val="0"/>
          <c:showBubbleSize val="0"/>
        </c:dLbls>
        <c:gapWidth val="150"/>
        <c:overlap val="100"/>
        <c:axId val="1858872431"/>
        <c:axId val="1858866607"/>
      </c:barChart>
      <c:catAx>
        <c:axId val="1858872431"/>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58866607"/>
        <c:crosses val="autoZero"/>
        <c:auto val="1"/>
        <c:lblAlgn val="ctr"/>
        <c:lblOffset val="100"/>
        <c:noMultiLvlLbl val="0"/>
      </c:catAx>
      <c:valAx>
        <c:axId val="185886660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sz="1400" b="1" err="1">
                    <a:solidFill>
                      <a:schemeClr val="tx1"/>
                    </a:solidFill>
                  </a:rPr>
                  <a:t>Confirmed</a:t>
                </a:r>
                <a:r>
                  <a:rPr lang="de-DE" sz="1400" b="1">
                    <a:solidFill>
                      <a:schemeClr val="tx1"/>
                    </a:solidFill>
                  </a:rPr>
                  <a:t> ORR (%)</a:t>
                </a:r>
              </a:p>
            </c:rich>
          </c:tx>
          <c:layout>
            <c:manualLayout>
              <c:xMode val="edge"/>
              <c:yMode val="edge"/>
              <c:x val="0"/>
              <c:y val="0.203210610697803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58872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598271564833258E-2"/>
          <c:y val="0.12339294913706973"/>
          <c:w val="0.90464018124606427"/>
          <c:h val="0.66283253400194475"/>
        </c:manualLayout>
      </c:layout>
      <c:barChart>
        <c:barDir val="col"/>
        <c:grouping val="clustered"/>
        <c:varyColors val="0"/>
        <c:ser>
          <c:idx val="0"/>
          <c:order val="0"/>
          <c:tx>
            <c:strRef>
              <c:f>Tabelle1!$B$1</c:f>
              <c:strCache>
                <c:ptCount val="1"/>
                <c:pt idx="0">
                  <c:v>Cycle 6(Overall)</c:v>
                </c:pt>
              </c:strCache>
            </c:strRef>
          </c:tx>
          <c:spPr>
            <a:solidFill>
              <a:schemeClr val="accent1"/>
            </a:solidFill>
            <a:ln>
              <a:noFill/>
            </a:ln>
            <a:effectLst/>
          </c:spPr>
          <c:invertIfNegative val="0"/>
          <c:dLbls>
            <c:dLbl>
              <c:idx val="1"/>
              <c:tx>
                <c:rich>
                  <a:bodyPr/>
                  <a:lstStyle/>
                  <a:p>
                    <a:r>
                      <a:rPr lang="en-US"/>
                      <a:t>-4.2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019-2F48-88FC-6B32997EECBE}"/>
                </c:ext>
              </c:extLst>
            </c:dLbl>
            <c:dLbl>
              <c:idx val="2"/>
              <c:tx>
                <c:rich>
                  <a:bodyPr/>
                  <a:lstStyle/>
                  <a:p>
                    <a:r>
                      <a:rPr lang="en-US"/>
                      <a:t>2.8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019-2F48-88FC-6B32997EE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Index</c:v>
                </c:pt>
                <c:pt idx="1">
                  <c:v>Fatigue</c:v>
                </c:pt>
                <c:pt idx="2">
                  <c:v>Index</c:v>
                </c:pt>
                <c:pt idx="3">
                  <c:v>Fatigue</c:v>
                </c:pt>
                <c:pt idx="4">
                  <c:v>Phy</c:v>
                </c:pt>
                <c:pt idx="5">
                  <c:v>Sech</c:v>
                </c:pt>
              </c:strCache>
            </c:strRef>
          </c:cat>
          <c:val>
            <c:numRef>
              <c:f>Tabelle1!$B$2:$B$7</c:f>
              <c:numCache>
                <c:formatCode>General</c:formatCode>
                <c:ptCount val="6"/>
                <c:pt idx="0">
                  <c:v>-2</c:v>
                </c:pt>
                <c:pt idx="1">
                  <c:v>-4.2</c:v>
                </c:pt>
                <c:pt idx="2">
                  <c:v>2.8</c:v>
                </c:pt>
              </c:numCache>
            </c:numRef>
          </c:val>
          <c:extLst>
            <c:ext xmlns:c16="http://schemas.microsoft.com/office/drawing/2014/chart" uri="{C3380CC4-5D6E-409C-BE32-E72D297353CC}">
              <c16:uniqueId val="{00000002-1420-4DEB-8220-40A4B9B9EE13}"/>
            </c:ext>
          </c:extLst>
        </c:ser>
        <c:ser>
          <c:idx val="1"/>
          <c:order val="1"/>
          <c:tx>
            <c:strRef>
              <c:f>Tabelle1!$C$1</c:f>
              <c:strCache>
                <c:ptCount val="1"/>
                <c:pt idx="0">
                  <c:v>Cycle 6(1 prior line)</c:v>
                </c:pt>
              </c:strCache>
            </c:strRef>
          </c:tx>
          <c:spPr>
            <a:solidFill>
              <a:schemeClr val="accent2"/>
            </a:solidFill>
            <a:ln>
              <a:noFill/>
            </a:ln>
            <a:effectLst/>
          </c:spPr>
          <c:invertIfNegative val="0"/>
          <c:dLbls>
            <c:dLbl>
              <c:idx val="0"/>
              <c:tx>
                <c:rich>
                  <a:bodyPr/>
                  <a:lstStyle/>
                  <a:p>
                    <a:r>
                      <a:rPr lang="en-US" dirty="0"/>
                      <a:t>-2.4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019-2F48-88FC-6B32997EECBE}"/>
                </c:ext>
              </c:extLst>
            </c:dLbl>
            <c:dLbl>
              <c:idx val="1"/>
              <c:tx>
                <c:rich>
                  <a:bodyPr/>
                  <a:lstStyle/>
                  <a:p>
                    <a:r>
                      <a:rPr lang="en-US"/>
                      <a:t>-3.4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019-2F48-88FC-6B32997EECBE}"/>
                </c:ext>
              </c:extLst>
            </c:dLbl>
            <c:dLbl>
              <c:idx val="2"/>
              <c:tx>
                <c:rich>
                  <a:bodyPr/>
                  <a:lstStyle/>
                  <a:p>
                    <a:r>
                      <a:rPr lang="en-US"/>
                      <a:t>0.8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019-2F48-88FC-6B32997EE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Index</c:v>
                </c:pt>
                <c:pt idx="1">
                  <c:v>Fatigue</c:v>
                </c:pt>
                <c:pt idx="2">
                  <c:v>Index</c:v>
                </c:pt>
                <c:pt idx="3">
                  <c:v>Fatigue</c:v>
                </c:pt>
                <c:pt idx="4">
                  <c:v>Phy</c:v>
                </c:pt>
                <c:pt idx="5">
                  <c:v>Sech</c:v>
                </c:pt>
              </c:strCache>
            </c:strRef>
          </c:cat>
          <c:val>
            <c:numRef>
              <c:f>Tabelle1!$C$2:$C$7</c:f>
              <c:numCache>
                <c:formatCode>General</c:formatCode>
                <c:ptCount val="6"/>
                <c:pt idx="0">
                  <c:v>-2.4</c:v>
                </c:pt>
                <c:pt idx="1">
                  <c:v>-3.4</c:v>
                </c:pt>
                <c:pt idx="2">
                  <c:v>0.8</c:v>
                </c:pt>
              </c:numCache>
            </c:numRef>
          </c:val>
          <c:extLst>
            <c:ext xmlns:c16="http://schemas.microsoft.com/office/drawing/2014/chart" uri="{C3380CC4-5D6E-409C-BE32-E72D297353CC}">
              <c16:uniqueId val="{00000005-1420-4DEB-8220-40A4B9B9EE13}"/>
            </c:ext>
          </c:extLst>
        </c:ser>
        <c:ser>
          <c:idx val="2"/>
          <c:order val="2"/>
          <c:tx>
            <c:strRef>
              <c:f>Tabelle1!$D$1</c:f>
              <c:strCache>
                <c:ptCount val="1"/>
                <c:pt idx="0">
                  <c:v>Cycle 6(≥2 prior lines)</c:v>
                </c:pt>
              </c:strCache>
            </c:strRef>
          </c:tx>
          <c:spPr>
            <a:solidFill>
              <a:schemeClr val="accent3"/>
            </a:solidFill>
            <a:ln>
              <a:noFill/>
            </a:ln>
            <a:effectLst/>
          </c:spPr>
          <c:invertIfNegative val="0"/>
          <c:dLbls>
            <c:dLbl>
              <c:idx val="0"/>
              <c:tx>
                <c:rich>
                  <a:bodyPr/>
                  <a:lstStyle/>
                  <a:p>
                    <a:r>
                      <a:rPr lang="en-US"/>
                      <a:t>-1.7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019-2F48-88FC-6B32997EECBE}"/>
                </c:ext>
              </c:extLst>
            </c:dLbl>
            <c:dLbl>
              <c:idx val="1"/>
              <c:tx>
                <c:rich>
                  <a:bodyPr/>
                  <a:lstStyle/>
                  <a:p>
                    <a:r>
                      <a:rPr lang="en-US"/>
                      <a:t>-5.1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019-2F48-88FC-6B32997EECBE}"/>
                </c:ext>
              </c:extLst>
            </c:dLbl>
            <c:dLbl>
              <c:idx val="2"/>
              <c:tx>
                <c:rich>
                  <a:bodyPr/>
                  <a:lstStyle/>
                  <a:p>
                    <a:r>
                      <a:rPr lang="en-US"/>
                      <a:t>4.7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019-2F48-88FC-6B32997EE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Index</c:v>
                </c:pt>
                <c:pt idx="1">
                  <c:v>Fatigue</c:v>
                </c:pt>
                <c:pt idx="2">
                  <c:v>Index</c:v>
                </c:pt>
                <c:pt idx="3">
                  <c:v>Fatigue</c:v>
                </c:pt>
                <c:pt idx="4">
                  <c:v>Phy</c:v>
                </c:pt>
                <c:pt idx="5">
                  <c:v>Sech</c:v>
                </c:pt>
              </c:strCache>
            </c:strRef>
          </c:cat>
          <c:val>
            <c:numRef>
              <c:f>Tabelle1!$D$2:$D$7</c:f>
              <c:numCache>
                <c:formatCode>General</c:formatCode>
                <c:ptCount val="6"/>
                <c:pt idx="0">
                  <c:v>-1.7</c:v>
                </c:pt>
                <c:pt idx="1">
                  <c:v>-5.0999999999999996</c:v>
                </c:pt>
                <c:pt idx="2">
                  <c:v>4.7</c:v>
                </c:pt>
              </c:numCache>
            </c:numRef>
          </c:val>
          <c:extLst>
            <c:ext xmlns:c16="http://schemas.microsoft.com/office/drawing/2014/chart" uri="{C3380CC4-5D6E-409C-BE32-E72D297353CC}">
              <c16:uniqueId val="{00000008-1420-4DEB-8220-40A4B9B9EE13}"/>
            </c:ext>
          </c:extLst>
        </c:ser>
        <c:ser>
          <c:idx val="3"/>
          <c:order val="3"/>
          <c:tx>
            <c:strRef>
              <c:f>Tabelle1!$E$1</c:f>
              <c:strCache>
                <c:ptCount val="1"/>
                <c:pt idx="0">
                  <c:v>Cycle 12 (Overall)</c:v>
                </c:pt>
              </c:strCache>
            </c:strRef>
          </c:tx>
          <c:spPr>
            <a:solidFill>
              <a:schemeClr val="accent4"/>
            </a:solidFill>
            <a:ln>
              <a:noFill/>
            </a:ln>
            <a:effectLst/>
          </c:spPr>
          <c:invertIfNegative val="0"/>
          <c:dLbls>
            <c:dLbl>
              <c:idx val="3"/>
              <c:tx>
                <c:rich>
                  <a:bodyPr/>
                  <a:lstStyle/>
                  <a:p>
                    <a:r>
                      <a:rPr lang="en-US"/>
                      <a:t>0.4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019-2F48-88FC-6B32997EECBE}"/>
                </c:ext>
              </c:extLst>
            </c:dLbl>
            <c:dLbl>
              <c:idx val="5"/>
              <c:tx>
                <c:rich>
                  <a:bodyPr/>
                  <a:lstStyle/>
                  <a:p>
                    <a:r>
                      <a:rPr lang="en-US"/>
                      <a:t>2.7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019-2F48-88FC-6B32997EE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Index</c:v>
                </c:pt>
                <c:pt idx="1">
                  <c:v>Fatigue</c:v>
                </c:pt>
                <c:pt idx="2">
                  <c:v>Index</c:v>
                </c:pt>
                <c:pt idx="3">
                  <c:v>Fatigue</c:v>
                </c:pt>
                <c:pt idx="4">
                  <c:v>Phy</c:v>
                </c:pt>
                <c:pt idx="5">
                  <c:v>Sech</c:v>
                </c:pt>
              </c:strCache>
            </c:strRef>
          </c:cat>
          <c:val>
            <c:numRef>
              <c:f>Tabelle1!$E$2:$E$7</c:f>
              <c:numCache>
                <c:formatCode>General</c:formatCode>
                <c:ptCount val="6"/>
                <c:pt idx="3">
                  <c:v>0.4</c:v>
                </c:pt>
                <c:pt idx="4">
                  <c:v>-4</c:v>
                </c:pt>
                <c:pt idx="5">
                  <c:v>2.7</c:v>
                </c:pt>
              </c:numCache>
            </c:numRef>
          </c:val>
          <c:extLst>
            <c:ext xmlns:c16="http://schemas.microsoft.com/office/drawing/2014/chart" uri="{C3380CC4-5D6E-409C-BE32-E72D297353CC}">
              <c16:uniqueId val="{0000000B-1420-4DEB-8220-40A4B9B9EE13}"/>
            </c:ext>
          </c:extLst>
        </c:ser>
        <c:ser>
          <c:idx val="4"/>
          <c:order val="4"/>
          <c:tx>
            <c:strRef>
              <c:f>Tabelle1!$F$1</c:f>
              <c:strCache>
                <c:ptCount val="1"/>
                <c:pt idx="0">
                  <c:v>Cycle 12 (1 prior line)</c:v>
                </c:pt>
              </c:strCache>
            </c:strRef>
          </c:tx>
          <c:spPr>
            <a:solidFill>
              <a:schemeClr val="accent5"/>
            </a:solidFill>
            <a:ln>
              <a:noFill/>
            </a:ln>
            <a:effectLst/>
          </c:spPr>
          <c:invertIfNegative val="0"/>
          <c:dLbls>
            <c:dLbl>
              <c:idx val="3"/>
              <c:tx>
                <c:rich>
                  <a:bodyPr/>
                  <a:lstStyle/>
                  <a:p>
                    <a:r>
                      <a:rPr lang="en-US"/>
                      <a:t>-0.9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019-2F48-88FC-6B32997EECBE}"/>
                </c:ext>
              </c:extLst>
            </c:dLbl>
            <c:dLbl>
              <c:idx val="4"/>
              <c:tx>
                <c:rich>
                  <a:bodyPr/>
                  <a:lstStyle/>
                  <a:p>
                    <a:r>
                      <a:rPr lang="en-US"/>
                      <a:t>-3.8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019-2F48-88FC-6B32997EECBE}"/>
                </c:ext>
              </c:extLst>
            </c:dLbl>
            <c:dLbl>
              <c:idx val="5"/>
              <c:tx>
                <c:rich>
                  <a:bodyPr/>
                  <a:lstStyle/>
                  <a:p>
                    <a:r>
                      <a:rPr lang="en-US"/>
                      <a:t>5.4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019-2F48-88FC-6B32997EE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Index</c:v>
                </c:pt>
                <c:pt idx="1">
                  <c:v>Fatigue</c:v>
                </c:pt>
                <c:pt idx="2">
                  <c:v>Index</c:v>
                </c:pt>
                <c:pt idx="3">
                  <c:v>Fatigue</c:v>
                </c:pt>
                <c:pt idx="4">
                  <c:v>Phy</c:v>
                </c:pt>
                <c:pt idx="5">
                  <c:v>Sech</c:v>
                </c:pt>
              </c:strCache>
            </c:strRef>
          </c:cat>
          <c:val>
            <c:numRef>
              <c:f>Tabelle1!$F$2:$F$7</c:f>
              <c:numCache>
                <c:formatCode>General</c:formatCode>
                <c:ptCount val="6"/>
                <c:pt idx="3">
                  <c:v>-0.9</c:v>
                </c:pt>
                <c:pt idx="4">
                  <c:v>-3.8</c:v>
                </c:pt>
                <c:pt idx="5">
                  <c:v>5.4</c:v>
                </c:pt>
              </c:numCache>
            </c:numRef>
          </c:val>
          <c:extLst>
            <c:ext xmlns:c16="http://schemas.microsoft.com/office/drawing/2014/chart" uri="{C3380CC4-5D6E-409C-BE32-E72D297353CC}">
              <c16:uniqueId val="{0000000E-1420-4DEB-8220-40A4B9B9EE13}"/>
            </c:ext>
          </c:extLst>
        </c:ser>
        <c:ser>
          <c:idx val="5"/>
          <c:order val="5"/>
          <c:tx>
            <c:strRef>
              <c:f>Tabelle1!$G$1</c:f>
              <c:strCache>
                <c:ptCount val="1"/>
                <c:pt idx="0">
                  <c:v>Cycle 12 (≥2 prior lines)</c:v>
                </c:pt>
              </c:strCache>
            </c:strRef>
          </c:tx>
          <c:spPr>
            <a:solidFill>
              <a:schemeClr val="accent6"/>
            </a:solidFill>
            <a:ln>
              <a:noFill/>
            </a:ln>
            <a:effectLst/>
          </c:spPr>
          <c:invertIfNegative val="0"/>
          <c:dLbls>
            <c:dLbl>
              <c:idx val="3"/>
              <c:tx>
                <c:rich>
                  <a:bodyPr/>
                  <a:lstStyle/>
                  <a:p>
                    <a:r>
                      <a:rPr lang="en-US"/>
                      <a:t>1.7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019-2F48-88FC-6B32997EECBE}"/>
                </c:ext>
              </c:extLst>
            </c:dLbl>
            <c:dLbl>
              <c:idx val="4"/>
              <c:tx>
                <c:rich>
                  <a:bodyPr/>
                  <a:lstStyle/>
                  <a:p>
                    <a:r>
                      <a:rPr lang="en-US"/>
                      <a:t>-4.3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019-2F48-88FC-6B32997EEC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Index</c:v>
                </c:pt>
                <c:pt idx="1">
                  <c:v>Fatigue</c:v>
                </c:pt>
                <c:pt idx="2">
                  <c:v>Index</c:v>
                </c:pt>
                <c:pt idx="3">
                  <c:v>Fatigue</c:v>
                </c:pt>
                <c:pt idx="4">
                  <c:v>Phy</c:v>
                </c:pt>
                <c:pt idx="5">
                  <c:v>Sech</c:v>
                </c:pt>
              </c:strCache>
            </c:strRef>
          </c:cat>
          <c:val>
            <c:numRef>
              <c:f>Tabelle1!$G$2:$G$7</c:f>
              <c:numCache>
                <c:formatCode>General</c:formatCode>
                <c:ptCount val="6"/>
                <c:pt idx="3">
                  <c:v>1.7</c:v>
                </c:pt>
                <c:pt idx="4">
                  <c:v>-4.3</c:v>
                </c:pt>
                <c:pt idx="5">
                  <c:v>0</c:v>
                </c:pt>
              </c:numCache>
            </c:numRef>
          </c:val>
          <c:extLst>
            <c:ext xmlns:c16="http://schemas.microsoft.com/office/drawing/2014/chart" uri="{C3380CC4-5D6E-409C-BE32-E72D297353CC}">
              <c16:uniqueId val="{00000011-1420-4DEB-8220-40A4B9B9EE13}"/>
            </c:ext>
          </c:extLst>
        </c:ser>
        <c:dLbls>
          <c:dLblPos val="outEnd"/>
          <c:showLegendKey val="0"/>
          <c:showVal val="1"/>
          <c:showCatName val="0"/>
          <c:showSerName val="0"/>
          <c:showPercent val="0"/>
          <c:showBubbleSize val="0"/>
        </c:dLbls>
        <c:gapWidth val="219"/>
        <c:overlap val="-27"/>
        <c:axId val="149548783"/>
        <c:axId val="149547535"/>
      </c:barChart>
      <c:catAx>
        <c:axId val="149548783"/>
        <c:scaling>
          <c:orientation val="minMax"/>
        </c:scaling>
        <c:delete val="1"/>
        <c:axPos val="b"/>
        <c:numFmt formatCode="General" sourceLinked="1"/>
        <c:majorTickMark val="out"/>
        <c:minorTickMark val="none"/>
        <c:tickLblPos val="nextTo"/>
        <c:crossAx val="149547535"/>
        <c:crosses val="autoZero"/>
        <c:auto val="1"/>
        <c:lblAlgn val="ctr"/>
        <c:lblOffset val="100"/>
        <c:noMultiLvlLbl val="0"/>
      </c:catAx>
      <c:valAx>
        <c:axId val="149547535"/>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de-DE" sz="1400" b="1">
                    <a:solidFill>
                      <a:schemeClr val="tx1"/>
                    </a:solidFill>
                  </a:rPr>
                  <a:t>LS Mean Change </a:t>
                </a:r>
                <a:r>
                  <a:rPr lang="de-DE" sz="1400" b="1" err="1">
                    <a:solidFill>
                      <a:schemeClr val="tx1"/>
                    </a:solidFill>
                  </a:rPr>
                  <a:t>From</a:t>
                </a:r>
                <a:r>
                  <a:rPr lang="de-DE" sz="1400" b="1">
                    <a:solidFill>
                      <a:schemeClr val="tx1"/>
                    </a:solidFill>
                  </a:rPr>
                  <a:t> Baseline</a:t>
                </a:r>
              </a:p>
            </c:rich>
          </c:tx>
          <c:layout>
            <c:manualLayout>
              <c:xMode val="edge"/>
              <c:yMode val="edge"/>
              <c:x val="8.0463212002162346E-3"/>
              <c:y val="0.1777638505546546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9548783"/>
        <c:crosses val="autoZero"/>
        <c:crossBetween val="between"/>
      </c:valAx>
      <c:spPr>
        <a:noFill/>
        <a:ln w="19050">
          <a:noFill/>
        </a:ln>
        <a:effectLst/>
      </c:spPr>
    </c:plotArea>
    <c:legend>
      <c:legendPos val="b"/>
      <c:layout>
        <c:manualLayout>
          <c:xMode val="edge"/>
          <c:yMode val="edge"/>
          <c:x val="0.21257647240452499"/>
          <c:y val="0.88532876157285789"/>
          <c:w val="0.60582559963710991"/>
          <c:h val="9.22222656493203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3742812896573E-2"/>
          <c:y val="0.15331640944797714"/>
          <c:w val="0.9120009876310109"/>
          <c:h val="0.66056438902316172"/>
        </c:manualLayout>
      </c:layout>
      <c:barChart>
        <c:barDir val="col"/>
        <c:grouping val="clustered"/>
        <c:varyColors val="0"/>
        <c:ser>
          <c:idx val="0"/>
          <c:order val="0"/>
          <c:tx>
            <c:strRef>
              <c:f>Tabelle1!$B$1</c:f>
              <c:strCache>
                <c:ptCount val="1"/>
                <c:pt idx="0">
                  <c:v>Cycle 6(Overall)</c:v>
                </c:pt>
              </c:strCache>
            </c:strRef>
          </c:tx>
          <c:spPr>
            <a:solidFill>
              <a:schemeClr val="accent1"/>
            </a:solidFill>
            <a:ln>
              <a:noFill/>
            </a:ln>
            <a:effectLst/>
          </c:spPr>
          <c:invertIfNegative val="0"/>
          <c:dLbls>
            <c:dLbl>
              <c:idx val="0"/>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721-4304-965B-C7BF5204B691}"/>
                </c:ext>
              </c:extLst>
            </c:dLbl>
            <c:dLbl>
              <c:idx val="1"/>
              <c:tx>
                <c:rich>
                  <a:bodyPr/>
                  <a:lstStyle/>
                  <a:p>
                    <a:r>
                      <a:rPr lang="en-US"/>
                      <a:t>3.7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721-4304-965B-C7BF5204B6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Index</c:v>
                </c:pt>
                <c:pt idx="1">
                  <c:v>Fatigue</c:v>
                </c:pt>
                <c:pt idx="2">
                  <c:v>Index</c:v>
                </c:pt>
                <c:pt idx="3">
                  <c:v>Fatigue</c:v>
                </c:pt>
              </c:strCache>
            </c:strRef>
          </c:cat>
          <c:val>
            <c:numRef>
              <c:f>Tabelle1!$B$2:$B$5</c:f>
              <c:numCache>
                <c:formatCode>General</c:formatCode>
                <c:ptCount val="4"/>
                <c:pt idx="0">
                  <c:v>2.6</c:v>
                </c:pt>
                <c:pt idx="1">
                  <c:v>3.7</c:v>
                </c:pt>
              </c:numCache>
            </c:numRef>
          </c:val>
          <c:extLst>
            <c:ext xmlns:c16="http://schemas.microsoft.com/office/drawing/2014/chart" uri="{C3380CC4-5D6E-409C-BE32-E72D297353CC}">
              <c16:uniqueId val="{00000000-9721-4304-965B-C7BF5204B691}"/>
            </c:ext>
          </c:extLst>
        </c:ser>
        <c:ser>
          <c:idx val="1"/>
          <c:order val="1"/>
          <c:tx>
            <c:strRef>
              <c:f>Tabelle1!$C$1</c:f>
              <c:strCache>
                <c:ptCount val="1"/>
                <c:pt idx="0">
                  <c:v>Cycle 6(1 prior line)</c:v>
                </c:pt>
              </c:strCache>
            </c:strRef>
          </c:tx>
          <c:spPr>
            <a:solidFill>
              <a:schemeClr val="accent2"/>
            </a:solidFill>
            <a:ln>
              <a:noFill/>
            </a:ln>
            <a:effectLst/>
          </c:spPr>
          <c:invertIfNegative val="0"/>
          <c:dLbls>
            <c:dLbl>
              <c:idx val="0"/>
              <c:tx>
                <c:rich>
                  <a:bodyPr/>
                  <a:lstStyle/>
                  <a:p>
                    <a:r>
                      <a:rPr lang="en-US"/>
                      <a:t>0.9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721-4304-965B-C7BF5204B691}"/>
                </c:ext>
              </c:extLst>
            </c:dLbl>
            <c:dLbl>
              <c:idx val="1"/>
              <c:tx>
                <c:rich>
                  <a:bodyPr/>
                  <a:lstStyle/>
                  <a:p>
                    <a:r>
                      <a:rPr lang="en-US"/>
                      <a:t>0.6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721-4304-965B-C7BF5204B6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Index</c:v>
                </c:pt>
                <c:pt idx="1">
                  <c:v>Fatigue</c:v>
                </c:pt>
                <c:pt idx="2">
                  <c:v>Index</c:v>
                </c:pt>
                <c:pt idx="3">
                  <c:v>Fatigue</c:v>
                </c:pt>
              </c:strCache>
            </c:strRef>
          </c:cat>
          <c:val>
            <c:numRef>
              <c:f>Tabelle1!$C$2:$C$5</c:f>
              <c:numCache>
                <c:formatCode>General</c:formatCode>
                <c:ptCount val="4"/>
                <c:pt idx="0">
                  <c:v>0.9</c:v>
                </c:pt>
                <c:pt idx="1">
                  <c:v>0.6</c:v>
                </c:pt>
              </c:numCache>
            </c:numRef>
          </c:val>
          <c:extLst>
            <c:ext xmlns:c16="http://schemas.microsoft.com/office/drawing/2014/chart" uri="{C3380CC4-5D6E-409C-BE32-E72D297353CC}">
              <c16:uniqueId val="{00000001-9721-4304-965B-C7BF5204B691}"/>
            </c:ext>
          </c:extLst>
        </c:ser>
        <c:ser>
          <c:idx val="2"/>
          <c:order val="2"/>
          <c:tx>
            <c:strRef>
              <c:f>Tabelle1!$D$1</c:f>
              <c:strCache>
                <c:ptCount val="1"/>
                <c:pt idx="0">
                  <c:v>Cycle 6(≥2 prior lines)</c:v>
                </c:pt>
              </c:strCache>
            </c:strRef>
          </c:tx>
          <c:spPr>
            <a:solidFill>
              <a:schemeClr val="accent3"/>
            </a:solidFill>
            <a:ln>
              <a:noFill/>
            </a:ln>
            <a:effectLst/>
          </c:spPr>
          <c:invertIfNegative val="0"/>
          <c:dLbls>
            <c:dLbl>
              <c:idx val="0"/>
              <c:tx>
                <c:rich>
                  <a:bodyPr/>
                  <a:lstStyle/>
                  <a:p>
                    <a:r>
                      <a:rPr lang="en-US"/>
                      <a:t>4.3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721-4304-965B-C7BF5204B691}"/>
                </c:ext>
              </c:extLst>
            </c:dLbl>
            <c:dLbl>
              <c:idx val="1"/>
              <c:tx>
                <c:rich>
                  <a:bodyPr/>
                  <a:lstStyle/>
                  <a:p>
                    <a:r>
                      <a:rPr lang="en-US"/>
                      <a:t>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721-4304-965B-C7BF5204B6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Index</c:v>
                </c:pt>
                <c:pt idx="1">
                  <c:v>Fatigue</c:v>
                </c:pt>
                <c:pt idx="2">
                  <c:v>Index</c:v>
                </c:pt>
                <c:pt idx="3">
                  <c:v>Fatigue</c:v>
                </c:pt>
              </c:strCache>
            </c:strRef>
          </c:cat>
          <c:val>
            <c:numRef>
              <c:f>Tabelle1!$D$2:$D$5</c:f>
              <c:numCache>
                <c:formatCode>General</c:formatCode>
                <c:ptCount val="4"/>
                <c:pt idx="0">
                  <c:v>4.3</c:v>
                </c:pt>
                <c:pt idx="1">
                  <c:v>6.7</c:v>
                </c:pt>
              </c:numCache>
            </c:numRef>
          </c:val>
          <c:extLst>
            <c:ext xmlns:c16="http://schemas.microsoft.com/office/drawing/2014/chart" uri="{C3380CC4-5D6E-409C-BE32-E72D297353CC}">
              <c16:uniqueId val="{00000002-9721-4304-965B-C7BF5204B691}"/>
            </c:ext>
          </c:extLst>
        </c:ser>
        <c:ser>
          <c:idx val="3"/>
          <c:order val="3"/>
          <c:tx>
            <c:strRef>
              <c:f>Tabelle1!$E$1</c:f>
              <c:strCache>
                <c:ptCount val="1"/>
                <c:pt idx="0">
                  <c:v>Cycle 12 (Overall)</c:v>
                </c:pt>
              </c:strCache>
            </c:strRef>
          </c:tx>
          <c:spPr>
            <a:solidFill>
              <a:schemeClr val="accent4"/>
            </a:solidFill>
            <a:ln>
              <a:noFill/>
            </a:ln>
            <a:effectLst/>
          </c:spPr>
          <c:invertIfNegative val="0"/>
          <c:dLbls>
            <c:dLbl>
              <c:idx val="2"/>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721-4304-965B-C7BF5204B691}"/>
                </c:ext>
              </c:extLst>
            </c:dLbl>
            <c:dLbl>
              <c:idx val="3"/>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721-4304-965B-C7BF5204B6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Index</c:v>
                </c:pt>
                <c:pt idx="1">
                  <c:v>Fatigue</c:v>
                </c:pt>
                <c:pt idx="2">
                  <c:v>Index</c:v>
                </c:pt>
                <c:pt idx="3">
                  <c:v>Fatigue</c:v>
                </c:pt>
              </c:strCache>
            </c:strRef>
          </c:cat>
          <c:val>
            <c:numRef>
              <c:f>Tabelle1!$E$2:$E$5</c:f>
              <c:numCache>
                <c:formatCode>General</c:formatCode>
                <c:ptCount val="4"/>
                <c:pt idx="2">
                  <c:v>2.2000000000000002</c:v>
                </c:pt>
                <c:pt idx="3">
                  <c:v>1.3</c:v>
                </c:pt>
              </c:numCache>
            </c:numRef>
          </c:val>
          <c:extLst>
            <c:ext xmlns:c16="http://schemas.microsoft.com/office/drawing/2014/chart" uri="{C3380CC4-5D6E-409C-BE32-E72D297353CC}">
              <c16:uniqueId val="{00000004-9721-4304-965B-C7BF5204B691}"/>
            </c:ext>
          </c:extLst>
        </c:ser>
        <c:ser>
          <c:idx val="4"/>
          <c:order val="4"/>
          <c:tx>
            <c:strRef>
              <c:f>Tabelle1!$F$1</c:f>
              <c:strCache>
                <c:ptCount val="1"/>
                <c:pt idx="0">
                  <c:v>Cycle 12 (1 prior line)</c:v>
                </c:pt>
              </c:strCache>
            </c:strRef>
          </c:tx>
          <c:spPr>
            <a:solidFill>
              <a:schemeClr val="accent5"/>
            </a:solidFill>
            <a:ln>
              <a:noFill/>
            </a:ln>
            <a:effectLst/>
          </c:spPr>
          <c:invertIfNegative val="0"/>
          <c:dLbls>
            <c:dLbl>
              <c:idx val="2"/>
              <c:tx>
                <c:rich>
                  <a:bodyPr/>
                  <a:lstStyle/>
                  <a:p>
                    <a:r>
                      <a:rPr lang="en-US"/>
                      <a:t>4.1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721-4304-965B-C7BF5204B691}"/>
                </c:ext>
              </c:extLst>
            </c:dLbl>
            <c:dLbl>
              <c:idx val="3"/>
              <c:tx>
                <c:rich>
                  <a:bodyPr/>
                  <a:lstStyle/>
                  <a:p>
                    <a:r>
                      <a:rPr lang="en-US"/>
                      <a:t>3.5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9721-4304-965B-C7BF5204B6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Index</c:v>
                </c:pt>
                <c:pt idx="1">
                  <c:v>Fatigue</c:v>
                </c:pt>
                <c:pt idx="2">
                  <c:v>Index</c:v>
                </c:pt>
                <c:pt idx="3">
                  <c:v>Fatigue</c:v>
                </c:pt>
              </c:strCache>
            </c:strRef>
          </c:cat>
          <c:val>
            <c:numRef>
              <c:f>Tabelle1!$F$2:$F$5</c:f>
              <c:numCache>
                <c:formatCode>General</c:formatCode>
                <c:ptCount val="4"/>
                <c:pt idx="2">
                  <c:v>4.0999999999999996</c:v>
                </c:pt>
                <c:pt idx="3">
                  <c:v>3.5</c:v>
                </c:pt>
              </c:numCache>
            </c:numRef>
          </c:val>
          <c:extLst>
            <c:ext xmlns:c16="http://schemas.microsoft.com/office/drawing/2014/chart" uri="{C3380CC4-5D6E-409C-BE32-E72D297353CC}">
              <c16:uniqueId val="{00000005-9721-4304-965B-C7BF5204B691}"/>
            </c:ext>
          </c:extLst>
        </c:ser>
        <c:ser>
          <c:idx val="5"/>
          <c:order val="5"/>
          <c:tx>
            <c:strRef>
              <c:f>Tabelle1!$G$1</c:f>
              <c:strCache>
                <c:ptCount val="1"/>
                <c:pt idx="0">
                  <c:v>Cycle 12 (≥2 prior lines)</c:v>
                </c:pt>
              </c:strCache>
            </c:strRef>
          </c:tx>
          <c:spPr>
            <a:solidFill>
              <a:schemeClr val="accent6"/>
            </a:solidFill>
            <a:ln>
              <a:noFill/>
            </a:ln>
            <a:effectLst/>
          </c:spPr>
          <c:invertIfNegative val="0"/>
          <c:dLbls>
            <c:dLbl>
              <c:idx val="2"/>
              <c:tx>
                <c:rich>
                  <a:bodyPr/>
                  <a:lstStyle/>
                  <a:p>
                    <a:r>
                      <a:rPr lang="en-US"/>
                      <a:t>0.3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9721-4304-965B-C7BF5204B691}"/>
                </c:ext>
              </c:extLst>
            </c:dLbl>
            <c:dLbl>
              <c:idx val="3"/>
              <c:tx>
                <c:rich>
                  <a:bodyPr/>
                  <a:lstStyle/>
                  <a:p>
                    <a:r>
                      <a:rPr lang="en-US"/>
                      <a:t>-0.9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9721-4304-965B-C7BF5204B6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Index</c:v>
                </c:pt>
                <c:pt idx="1">
                  <c:v>Fatigue</c:v>
                </c:pt>
                <c:pt idx="2">
                  <c:v>Index</c:v>
                </c:pt>
                <c:pt idx="3">
                  <c:v>Fatigue</c:v>
                </c:pt>
              </c:strCache>
            </c:strRef>
          </c:cat>
          <c:val>
            <c:numRef>
              <c:f>Tabelle1!$G$2:$G$5</c:f>
              <c:numCache>
                <c:formatCode>General</c:formatCode>
                <c:ptCount val="4"/>
                <c:pt idx="2">
                  <c:v>0.3</c:v>
                </c:pt>
                <c:pt idx="3">
                  <c:v>-0.9</c:v>
                </c:pt>
              </c:numCache>
            </c:numRef>
          </c:val>
          <c:extLst>
            <c:ext xmlns:c16="http://schemas.microsoft.com/office/drawing/2014/chart" uri="{C3380CC4-5D6E-409C-BE32-E72D297353CC}">
              <c16:uniqueId val="{00000006-9721-4304-965B-C7BF5204B691}"/>
            </c:ext>
          </c:extLst>
        </c:ser>
        <c:dLbls>
          <c:dLblPos val="outEnd"/>
          <c:showLegendKey val="0"/>
          <c:showVal val="1"/>
          <c:showCatName val="0"/>
          <c:showSerName val="0"/>
          <c:showPercent val="0"/>
          <c:showBubbleSize val="0"/>
        </c:dLbls>
        <c:gapWidth val="219"/>
        <c:overlap val="-27"/>
        <c:axId val="149548783"/>
        <c:axId val="149547535"/>
      </c:barChart>
      <c:catAx>
        <c:axId val="149548783"/>
        <c:scaling>
          <c:orientation val="minMax"/>
        </c:scaling>
        <c:delete val="1"/>
        <c:axPos val="b"/>
        <c:numFmt formatCode="General" sourceLinked="1"/>
        <c:majorTickMark val="out"/>
        <c:minorTickMark val="none"/>
        <c:tickLblPos val="nextTo"/>
        <c:crossAx val="149547535"/>
        <c:crosses val="autoZero"/>
        <c:auto val="1"/>
        <c:lblAlgn val="ctr"/>
        <c:lblOffset val="100"/>
        <c:noMultiLvlLbl val="0"/>
      </c:catAx>
      <c:valAx>
        <c:axId val="149547535"/>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de-DE" sz="1400" b="1">
                    <a:solidFill>
                      <a:schemeClr val="tx1"/>
                    </a:solidFill>
                  </a:rPr>
                  <a:t>LS Mean Change </a:t>
                </a:r>
                <a:r>
                  <a:rPr lang="de-DE" sz="1400" b="1" err="1">
                    <a:solidFill>
                      <a:schemeClr val="tx1"/>
                    </a:solidFill>
                  </a:rPr>
                  <a:t>From</a:t>
                </a:r>
                <a:r>
                  <a:rPr lang="de-DE" sz="1400" b="1">
                    <a:solidFill>
                      <a:schemeClr val="tx1"/>
                    </a:solidFill>
                  </a:rPr>
                  <a:t> Baseline</a:t>
                </a:r>
              </a:p>
            </c:rich>
          </c:tx>
          <c:layout>
            <c:manualLayout>
              <c:xMode val="edge"/>
              <c:yMode val="edge"/>
              <c:x val="1.8955162728577146E-3"/>
              <c:y val="0.2241661645729530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9548783"/>
        <c:crosses val="autoZero"/>
        <c:crossBetween val="between"/>
      </c:valAx>
      <c:spPr>
        <a:noFill/>
        <a:ln>
          <a:noFill/>
        </a:ln>
        <a:effectLst/>
      </c:spPr>
    </c:plotArea>
    <c:legend>
      <c:legendPos val="b"/>
      <c:layout>
        <c:manualLayout>
          <c:xMode val="edge"/>
          <c:yMode val="edge"/>
          <c:x val="0.2024449540951285"/>
          <c:y val="0.89328485754600306"/>
          <c:w val="0.59799208170468021"/>
          <c:h val="8.97272147747962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Sugemalimab</c:v>
                </c:pt>
              </c:strCache>
            </c:strRef>
          </c:tx>
          <c:spPr>
            <a:solidFill>
              <a:schemeClr val="bg2"/>
            </a:solidFill>
            <a:ln>
              <a:noFill/>
            </a:ln>
            <a:effectLst/>
          </c:spPr>
          <c:invertIfNegative val="0"/>
          <c:dPt>
            <c:idx val="5"/>
            <c:invertIfNegative val="0"/>
            <c:bubble3D val="0"/>
            <c:spPr>
              <a:solidFill>
                <a:schemeClr val="accent2">
                  <a:lumMod val="50000"/>
                </a:schemeClr>
              </a:solidFill>
              <a:ln>
                <a:noFill/>
              </a:ln>
              <a:effectLst/>
            </c:spPr>
            <c:extLst>
              <c:ext xmlns:c16="http://schemas.microsoft.com/office/drawing/2014/chart" uri="{C3380CC4-5D6E-409C-BE32-E72D297353CC}">
                <c16:uniqueId val="{00000006-B642-4059-A78B-C8ED558B0CEA}"/>
              </c:ext>
            </c:extLst>
          </c:dPt>
          <c:dLbls>
            <c:dLbl>
              <c:idx val="0"/>
              <c:tx>
                <c:rich>
                  <a:bodyPr/>
                  <a:lstStyle/>
                  <a:p>
                    <a:r>
                      <a:rPr lang="en-US"/>
                      <a:t>0.4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642-4059-A78B-C8ED558B0CEA}"/>
                </c:ext>
              </c:extLst>
            </c:dLbl>
            <c:dLbl>
              <c:idx val="1"/>
              <c:tx>
                <c:rich>
                  <a:bodyPr/>
                  <a:lstStyle/>
                  <a:p>
                    <a:r>
                      <a:rPr lang="en-US"/>
                      <a:t>0.4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642-4059-A78B-C8ED558B0CEA}"/>
                </c:ext>
              </c:extLst>
            </c:dLbl>
            <c:dLbl>
              <c:idx val="2"/>
              <c:tx>
                <c:rich>
                  <a:bodyPr/>
                  <a:lstStyle/>
                  <a:p>
                    <a:r>
                      <a:rPr lang="en-US"/>
                      <a:t>0.4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642-4059-A78B-C8ED558B0CEA}"/>
                </c:ext>
              </c:extLst>
            </c:dLbl>
            <c:dLbl>
              <c:idx val="3"/>
              <c:tx>
                <c:rich>
                  <a:bodyPr/>
                  <a:lstStyle/>
                  <a:p>
                    <a:r>
                      <a:rPr lang="en-US" dirty="0"/>
                      <a:t>0.4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642-4059-A78B-C8ED558B0CEA}"/>
                </c:ext>
              </c:extLst>
            </c:dLbl>
            <c:dLbl>
              <c:idx val="4"/>
              <c:tx>
                <c:rich>
                  <a:bodyPr/>
                  <a:lstStyle/>
                  <a:p>
                    <a:r>
                      <a:rPr lang="en-US" dirty="0"/>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642-4059-A78B-C8ED558B0CEA}"/>
                </c:ext>
              </c:extLst>
            </c:dLbl>
            <c:dLbl>
              <c:idx val="5"/>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642-4059-A78B-C8ED558B0CEA}"/>
                </c:ext>
              </c:extLst>
            </c:dLbl>
            <c:dLbl>
              <c:idx val="6"/>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642-4059-A78B-C8ED558B0CEA}"/>
                </c:ext>
              </c:extLst>
            </c:dLbl>
            <c:dLbl>
              <c:idx val="7"/>
              <c:tx>
                <c:rich>
                  <a:bodyPr/>
                  <a:lstStyle/>
                  <a:p>
                    <a:r>
                      <a:rPr lang="en-US" dirty="0"/>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642-4059-A78B-C8ED558B0CEA}"/>
                </c:ext>
              </c:extLst>
            </c:dLbl>
            <c:dLbl>
              <c:idx val="8"/>
              <c:tx>
                <c:rich>
                  <a:bodyPr/>
                  <a:lstStyle/>
                  <a:p>
                    <a:r>
                      <a:rPr lang="en-US" dirty="0"/>
                      <a:t>4.3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642-4059-A78B-C8ED558B0CEA}"/>
                </c:ext>
              </c:extLst>
            </c:dLbl>
            <c:dLbl>
              <c:idx val="9"/>
              <c:tx>
                <c:rich>
                  <a:bodyPr/>
                  <a:lstStyle/>
                  <a:p>
                    <a:r>
                      <a:rPr lang="en-US"/>
                      <a:t>15.7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642-4059-A78B-C8ED558B0CEA}"/>
                </c:ext>
              </c:extLst>
            </c:dLbl>
            <c:dLbl>
              <c:idx val="10"/>
              <c:tx>
                <c:rich>
                  <a:bodyPr/>
                  <a:lstStyle/>
                  <a:p>
                    <a:r>
                      <a:rPr lang="en-US"/>
                      <a:t>16.1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642-4059-A78B-C8ED558B0CEA}"/>
                </c:ext>
              </c:extLst>
            </c:dLbl>
            <c:dLbl>
              <c:idx val="11"/>
              <c:tx>
                <c:rich>
                  <a:bodyPr/>
                  <a:lstStyle/>
                  <a:p>
                    <a:r>
                      <a:rPr lang="en-US"/>
                      <a:t>19.2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642-4059-A78B-C8ED558B0CE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Arthritis</c:v>
                </c:pt>
                <c:pt idx="1">
                  <c:v>Colitis</c:v>
                </c:pt>
                <c:pt idx="2">
                  <c:v>Hepatitis</c:v>
                </c:pt>
                <c:pt idx="3">
                  <c:v>Thyroiditis</c:v>
                </c:pt>
                <c:pt idx="4">
                  <c:v>Myositis</c:v>
                </c:pt>
                <c:pt idx="5">
                  <c:v>Severe skin adverse reactions</c:v>
                </c:pt>
                <c:pt idx="6">
                  <c:v>Myocarditis</c:v>
                </c:pt>
                <c:pt idx="7">
                  <c:v>Diabetes mellitus</c:v>
                </c:pt>
                <c:pt idx="8">
                  <c:v>Skin adverse reactions*</c:v>
                </c:pt>
                <c:pt idx="9">
                  <c:v>Hyperthyroidism</c:v>
                </c:pt>
                <c:pt idx="10">
                  <c:v>Pneumonitis</c:v>
                </c:pt>
                <c:pt idx="11">
                  <c:v>Hypothyroidism</c:v>
                </c:pt>
              </c:strCache>
            </c:strRef>
          </c:cat>
          <c:val>
            <c:numRef>
              <c:f>Sheet1!$B$2:$B$13</c:f>
              <c:numCache>
                <c:formatCode>General</c:formatCode>
                <c:ptCount val="12"/>
                <c:pt idx="0">
                  <c:v>0.4</c:v>
                </c:pt>
                <c:pt idx="1">
                  <c:v>0.4</c:v>
                </c:pt>
                <c:pt idx="2">
                  <c:v>0.4</c:v>
                </c:pt>
                <c:pt idx="3">
                  <c:v>0.4</c:v>
                </c:pt>
                <c:pt idx="4">
                  <c:v>1.2</c:v>
                </c:pt>
                <c:pt idx="5">
                  <c:v>1.6</c:v>
                </c:pt>
                <c:pt idx="6">
                  <c:v>1.6</c:v>
                </c:pt>
                <c:pt idx="7">
                  <c:v>1.6</c:v>
                </c:pt>
                <c:pt idx="8">
                  <c:v>4.3</c:v>
                </c:pt>
                <c:pt idx="9">
                  <c:v>15.7</c:v>
                </c:pt>
                <c:pt idx="10">
                  <c:v>16.100000000000001</c:v>
                </c:pt>
                <c:pt idx="11">
                  <c:v>19.2</c:v>
                </c:pt>
              </c:numCache>
            </c:numRef>
          </c:val>
          <c:extLst>
            <c:ext xmlns:c16="http://schemas.microsoft.com/office/drawing/2014/chart" uri="{C3380CC4-5D6E-409C-BE32-E72D297353CC}">
              <c16:uniqueId val="{00000000-078F-420F-AFA4-271F5B057E95}"/>
            </c:ext>
          </c:extLst>
        </c:ser>
        <c:ser>
          <c:idx val="1"/>
          <c:order val="1"/>
          <c:tx>
            <c:strRef>
              <c:f>Sheet1!$C$1</c:f>
              <c:strCache>
                <c:ptCount val="1"/>
                <c:pt idx="0">
                  <c:v>Placebo</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6A42-4DD1-B74A-F7AFAB9D6251}"/>
                </c:ext>
              </c:extLst>
            </c:dLbl>
            <c:dLbl>
              <c:idx val="1"/>
              <c:delete val="1"/>
              <c:extLst>
                <c:ext xmlns:c15="http://schemas.microsoft.com/office/drawing/2012/chart" uri="{CE6537A1-D6FC-4f65-9D91-7224C49458BB}"/>
                <c:ext xmlns:c16="http://schemas.microsoft.com/office/drawing/2014/chart" uri="{C3380CC4-5D6E-409C-BE32-E72D297353CC}">
                  <c16:uniqueId val="{00000007-6A42-4DD1-B74A-F7AFAB9D6251}"/>
                </c:ext>
              </c:extLst>
            </c:dLbl>
            <c:dLbl>
              <c:idx val="2"/>
              <c:delete val="1"/>
              <c:extLst>
                <c:ext xmlns:c15="http://schemas.microsoft.com/office/drawing/2012/chart" uri="{CE6537A1-D6FC-4f65-9D91-7224C49458BB}"/>
                <c:ext xmlns:c16="http://schemas.microsoft.com/office/drawing/2014/chart" uri="{C3380CC4-5D6E-409C-BE32-E72D297353CC}">
                  <c16:uniqueId val="{00000006-6A42-4DD1-B74A-F7AFAB9D6251}"/>
                </c:ext>
              </c:extLst>
            </c:dLbl>
            <c:dLbl>
              <c:idx val="3"/>
              <c:delete val="1"/>
              <c:extLst>
                <c:ext xmlns:c15="http://schemas.microsoft.com/office/drawing/2012/chart" uri="{CE6537A1-D6FC-4f65-9D91-7224C49458BB}"/>
                <c:ext xmlns:c16="http://schemas.microsoft.com/office/drawing/2014/chart" uri="{C3380CC4-5D6E-409C-BE32-E72D297353CC}">
                  <c16:uniqueId val="{00000005-6A42-4DD1-B74A-F7AFAB9D6251}"/>
                </c:ext>
              </c:extLst>
            </c:dLbl>
            <c:dLbl>
              <c:idx val="4"/>
              <c:delete val="1"/>
              <c:extLst>
                <c:ext xmlns:c15="http://schemas.microsoft.com/office/drawing/2012/chart" uri="{CE6537A1-D6FC-4f65-9D91-7224C49458BB}"/>
                <c:ext xmlns:c16="http://schemas.microsoft.com/office/drawing/2014/chart" uri="{C3380CC4-5D6E-409C-BE32-E72D297353CC}">
                  <c16:uniqueId val="{00000004-6A42-4DD1-B74A-F7AFAB9D6251}"/>
                </c:ext>
              </c:extLst>
            </c:dLbl>
            <c:dLbl>
              <c:idx val="5"/>
              <c:delete val="1"/>
              <c:extLst>
                <c:ext xmlns:c15="http://schemas.microsoft.com/office/drawing/2012/chart" uri="{CE6537A1-D6FC-4f65-9D91-7224C49458BB}"/>
                <c:ext xmlns:c16="http://schemas.microsoft.com/office/drawing/2014/chart" uri="{C3380CC4-5D6E-409C-BE32-E72D297353CC}">
                  <c16:uniqueId val="{00000003-6A42-4DD1-B74A-F7AFAB9D6251}"/>
                </c:ext>
              </c:extLst>
            </c:dLbl>
            <c:dLbl>
              <c:idx val="6"/>
              <c:delete val="1"/>
              <c:extLst>
                <c:ext xmlns:c15="http://schemas.microsoft.com/office/drawing/2012/chart" uri="{CE6537A1-D6FC-4f65-9D91-7224C49458BB}"/>
                <c:ext xmlns:c16="http://schemas.microsoft.com/office/drawing/2014/chart" uri="{C3380CC4-5D6E-409C-BE32-E72D297353CC}">
                  <c16:uniqueId val="{00000002-6A42-4DD1-B74A-F7AFAB9D6251}"/>
                </c:ext>
              </c:extLst>
            </c:dLbl>
            <c:dLbl>
              <c:idx val="7"/>
              <c:delete val="1"/>
              <c:extLst>
                <c:ext xmlns:c15="http://schemas.microsoft.com/office/drawing/2012/chart" uri="{CE6537A1-D6FC-4f65-9D91-7224C49458BB}"/>
                <c:ext xmlns:c16="http://schemas.microsoft.com/office/drawing/2014/chart" uri="{C3380CC4-5D6E-409C-BE32-E72D297353CC}">
                  <c16:uniqueId val="{00000001-6A42-4DD1-B74A-F7AFAB9D6251}"/>
                </c:ext>
              </c:extLst>
            </c:dLbl>
            <c:dLbl>
              <c:idx val="8"/>
              <c:delete val="1"/>
              <c:extLst>
                <c:ext xmlns:c15="http://schemas.microsoft.com/office/drawing/2012/chart" uri="{CE6537A1-D6FC-4f65-9D91-7224C49458BB}"/>
                <c:ext xmlns:c16="http://schemas.microsoft.com/office/drawing/2014/chart" uri="{C3380CC4-5D6E-409C-BE32-E72D297353CC}">
                  <c16:uniqueId val="{00000000-6A42-4DD1-B74A-F7AFAB9D6251}"/>
                </c:ext>
              </c:extLst>
            </c:dLbl>
            <c:dLbl>
              <c:idx val="9"/>
              <c:layout>
                <c:manualLayout>
                  <c:x val="2.4023174229299751E-3"/>
                  <c:y val="-1.390767276450585E-2"/>
                </c:manualLayout>
              </c:layout>
              <c:tx>
                <c:rich>
                  <a:bodyPr/>
                  <a:lstStyle/>
                  <a:p>
                    <a:r>
                      <a:rPr lang="en-US"/>
                      <a:t>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6A42-4DD1-B74A-F7AFAB9D6251}"/>
                </c:ext>
              </c:extLst>
            </c:dLbl>
            <c:dLbl>
              <c:idx val="10"/>
              <c:layout>
                <c:manualLayout>
                  <c:x val="0"/>
                  <c:y val="-1.3907672764505868E-2"/>
                </c:manualLayout>
              </c:layout>
              <c:tx>
                <c:rich>
                  <a:bodyPr/>
                  <a:lstStyle/>
                  <a:p>
                    <a:r>
                      <a:rPr lang="en-US"/>
                      <a:t>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6A42-4DD1-B74A-F7AFAB9D6251}"/>
                </c:ext>
              </c:extLst>
            </c:dLbl>
            <c:dLbl>
              <c:idx val="11"/>
              <c:layout>
                <c:manualLayout>
                  <c:x val="0"/>
                  <c:y val="-2.4338427337885268E-2"/>
                </c:manualLayout>
              </c:layout>
              <c:tx>
                <c:rich>
                  <a:bodyPr/>
                  <a:lstStyle/>
                  <a:p>
                    <a:r>
                      <a:rPr lang="en-US"/>
                      <a:t>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A42-4DD1-B74A-F7AFAB9D625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Arthritis</c:v>
                </c:pt>
                <c:pt idx="1">
                  <c:v>Colitis</c:v>
                </c:pt>
                <c:pt idx="2">
                  <c:v>Hepatitis</c:v>
                </c:pt>
                <c:pt idx="3">
                  <c:v>Thyroiditis</c:v>
                </c:pt>
                <c:pt idx="4">
                  <c:v>Myositis</c:v>
                </c:pt>
                <c:pt idx="5">
                  <c:v>Severe skin adverse reactions</c:v>
                </c:pt>
                <c:pt idx="6">
                  <c:v>Myocarditis</c:v>
                </c:pt>
                <c:pt idx="7">
                  <c:v>Diabetes mellitus</c:v>
                </c:pt>
                <c:pt idx="8">
                  <c:v>Skin adverse reactions*</c:v>
                </c:pt>
                <c:pt idx="9">
                  <c:v>Hyperthyroidism</c:v>
                </c:pt>
                <c:pt idx="10">
                  <c:v>Pneumonitis</c:v>
                </c:pt>
                <c:pt idx="11">
                  <c:v>Hypothyroidism</c:v>
                </c:pt>
              </c:strCache>
            </c:strRef>
          </c:cat>
          <c:val>
            <c:numRef>
              <c:f>Sheet1!$C$2:$C$13</c:f>
              <c:numCache>
                <c:formatCode>General</c:formatCode>
                <c:ptCount val="12"/>
                <c:pt idx="0">
                  <c:v>0</c:v>
                </c:pt>
                <c:pt idx="1">
                  <c:v>0</c:v>
                </c:pt>
                <c:pt idx="2">
                  <c:v>0</c:v>
                </c:pt>
                <c:pt idx="3">
                  <c:v>0</c:v>
                </c:pt>
                <c:pt idx="4">
                  <c:v>0</c:v>
                </c:pt>
                <c:pt idx="5">
                  <c:v>0</c:v>
                </c:pt>
                <c:pt idx="6">
                  <c:v>0</c:v>
                </c:pt>
                <c:pt idx="7">
                  <c:v>0</c:v>
                </c:pt>
                <c:pt idx="8">
                  <c:v>0</c:v>
                </c:pt>
                <c:pt idx="9">
                  <c:v>3.2</c:v>
                </c:pt>
                <c:pt idx="10">
                  <c:v>7.1</c:v>
                </c:pt>
                <c:pt idx="11">
                  <c:v>5.6</c:v>
                </c:pt>
              </c:numCache>
            </c:numRef>
          </c:val>
          <c:extLst>
            <c:ext xmlns:c16="http://schemas.microsoft.com/office/drawing/2014/chart" uri="{C3380CC4-5D6E-409C-BE32-E72D297353CC}">
              <c16:uniqueId val="{00000001-078F-420F-AFA4-271F5B057E95}"/>
            </c:ext>
          </c:extLst>
        </c:ser>
        <c:dLbls>
          <c:dLblPos val="outEnd"/>
          <c:showLegendKey val="0"/>
          <c:showVal val="1"/>
          <c:showCatName val="0"/>
          <c:showSerName val="0"/>
          <c:showPercent val="0"/>
          <c:showBubbleSize val="0"/>
        </c:dLbls>
        <c:gapWidth val="182"/>
        <c:axId val="788125880"/>
        <c:axId val="788122928"/>
      </c:barChart>
      <c:catAx>
        <c:axId val="788125880"/>
        <c:scaling>
          <c:orientation val="minMax"/>
        </c:scaling>
        <c:delete val="0"/>
        <c:axPos val="l"/>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88122928"/>
        <c:crosses val="autoZero"/>
        <c:auto val="1"/>
        <c:lblAlgn val="ctr"/>
        <c:lblOffset val="100"/>
        <c:noMultiLvlLbl val="0"/>
      </c:catAx>
      <c:valAx>
        <c:axId val="788122928"/>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Incidence %</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88125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3959383192311"/>
          <c:y val="8.6401996553787136E-2"/>
          <c:w val="0.78080787105416316"/>
          <c:h val="0.6955847494391435"/>
        </c:manualLayout>
      </c:layout>
      <c:scatterChart>
        <c:scatterStyle val="lineMarker"/>
        <c:varyColors val="0"/>
        <c:ser>
          <c:idx val="0"/>
          <c:order val="0"/>
          <c:tx>
            <c:strRef>
              <c:f>Tabelle1!$B$1</c:f>
              <c:strCache>
                <c:ptCount val="1"/>
                <c:pt idx="0">
                  <c:v>Y-Werte</c:v>
                </c:pt>
              </c:strCache>
            </c:strRef>
          </c:tx>
          <c:spPr>
            <a:ln w="19050" cap="rnd">
              <a:noFill/>
              <a:round/>
            </a:ln>
            <a:effectLst/>
          </c:spPr>
          <c:marker>
            <c:symbol val="circle"/>
            <c:size val="5"/>
            <c:spPr>
              <a:noFill/>
              <a:ln w="9525">
                <a:noFill/>
              </a:ln>
              <a:effectLst/>
            </c:spPr>
          </c:marker>
          <c:xVal>
            <c:numRef>
              <c:f>Tabelle1!$A$2:$A$4</c:f>
              <c:numCache>
                <c:formatCode>General</c:formatCode>
                <c:ptCount val="3"/>
                <c:pt idx="0" formatCode="0.00%">
                  <c:v>0</c:v>
                </c:pt>
              </c:numCache>
            </c:numRef>
          </c:xVal>
          <c:yVal>
            <c:numRef>
              <c:f>Tabelle1!$B$2:$B$4</c:f>
              <c:numCache>
                <c:formatCode>General</c:formatCode>
                <c:ptCount val="3"/>
                <c:pt idx="0">
                  <c:v>0</c:v>
                </c:pt>
              </c:numCache>
            </c:numRef>
          </c:yVal>
          <c:smooth val="0"/>
          <c:extLst>
            <c:ext xmlns:c16="http://schemas.microsoft.com/office/drawing/2014/chart" uri="{C3380CC4-5D6E-409C-BE32-E72D297353CC}">
              <c16:uniqueId val="{00000000-0E5C-D44A-8057-92C802EE1B38}"/>
            </c:ext>
          </c:extLst>
        </c:ser>
        <c:dLbls>
          <c:showLegendKey val="0"/>
          <c:showVal val="0"/>
          <c:showCatName val="0"/>
          <c:showSerName val="0"/>
          <c:showPercent val="0"/>
          <c:showBubbleSize val="0"/>
        </c:dLbls>
        <c:axId val="628035839"/>
        <c:axId val="627718095"/>
      </c:scatterChart>
      <c:valAx>
        <c:axId val="628035839"/>
        <c:scaling>
          <c:orientation val="minMax"/>
          <c:max val="30"/>
        </c:scaling>
        <c:delete val="0"/>
        <c:axPos val="b"/>
        <c:majorGridlines>
          <c:spPr>
            <a:ln w="9525" cap="flat" cmpd="sng" algn="ctr">
              <a:no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r>
                  <a:rPr lang="de-DE" sz="1200" b="1" dirty="0">
                    <a:solidFill>
                      <a:schemeClr val="tx1"/>
                    </a:solidFill>
                  </a:rPr>
                  <a:t>Time </a:t>
                </a:r>
                <a:r>
                  <a:rPr lang="de-DE" sz="1200" b="1" dirty="0" err="1">
                    <a:solidFill>
                      <a:schemeClr val="tx1"/>
                    </a:solidFill>
                  </a:rPr>
                  <a:t>from</a:t>
                </a:r>
                <a:r>
                  <a:rPr lang="de-DE" sz="1200" b="1" dirty="0">
                    <a:solidFill>
                      <a:schemeClr val="tx1"/>
                    </a:solidFill>
                  </a:rPr>
                  <a:t> </a:t>
                </a:r>
                <a:r>
                  <a:rPr lang="de-DE" sz="1200" b="1" dirty="0" err="1">
                    <a:solidFill>
                      <a:schemeClr val="tx1"/>
                    </a:solidFill>
                  </a:rPr>
                  <a:t>randomization</a:t>
                </a:r>
                <a:r>
                  <a:rPr lang="de-DE" sz="1200" b="1" dirty="0">
                    <a:solidFill>
                      <a:schemeClr val="tx1"/>
                    </a:solidFill>
                  </a:rPr>
                  <a:t> (</a:t>
                </a:r>
                <a:r>
                  <a:rPr lang="de-DE" sz="1200" b="1" dirty="0" err="1">
                    <a:solidFill>
                      <a:schemeClr val="tx1"/>
                    </a:solidFill>
                  </a:rPr>
                  <a:t>months</a:t>
                </a:r>
                <a:r>
                  <a:rPr lang="de-DE" sz="1200" b="1" dirty="0">
                    <a:solidFill>
                      <a:schemeClr val="tx1"/>
                    </a:solidFill>
                  </a:rPr>
                  <a:t>)</a:t>
                </a:r>
              </a:p>
            </c:rich>
          </c:tx>
          <c:layout>
            <c:manualLayout>
              <c:xMode val="edge"/>
              <c:yMode val="edge"/>
              <c:x val="0.29622309119429713"/>
              <c:y val="0.86591738890337877"/>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7718095"/>
        <c:crosses val="autoZero"/>
        <c:crossBetween val="midCat"/>
        <c:majorUnit val="3"/>
      </c:valAx>
      <c:valAx>
        <c:axId val="627718095"/>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r>
                  <a:rPr lang="de-DE" sz="1400" b="1" dirty="0">
                    <a:solidFill>
                      <a:schemeClr val="tx1"/>
                    </a:solidFill>
                  </a:rPr>
                  <a:t>Overall </a:t>
                </a:r>
                <a:r>
                  <a:rPr lang="de-DE" sz="1400" b="1" dirty="0" err="1">
                    <a:solidFill>
                      <a:schemeClr val="tx1"/>
                    </a:solidFill>
                  </a:rPr>
                  <a:t>survival</a:t>
                </a:r>
                <a:r>
                  <a:rPr lang="de-DE" sz="1400" b="1" dirty="0">
                    <a:solidFill>
                      <a:schemeClr val="tx1"/>
                    </a:solidFill>
                  </a:rPr>
                  <a:t> (%)</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035839"/>
        <c:crosses val="autoZero"/>
        <c:crossBetween val="midCat"/>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3959383192311"/>
          <c:y val="8.6401996553787136E-2"/>
          <c:w val="0.78080787105416316"/>
          <c:h val="0.6955847494391435"/>
        </c:manualLayout>
      </c:layout>
      <c:scatterChart>
        <c:scatterStyle val="lineMarker"/>
        <c:varyColors val="0"/>
        <c:ser>
          <c:idx val="0"/>
          <c:order val="0"/>
          <c:tx>
            <c:strRef>
              <c:f>Tabelle1!$B$1</c:f>
              <c:strCache>
                <c:ptCount val="1"/>
                <c:pt idx="0">
                  <c:v>Y-Werte</c:v>
                </c:pt>
              </c:strCache>
            </c:strRef>
          </c:tx>
          <c:spPr>
            <a:ln w="19050" cap="rnd">
              <a:noFill/>
              <a:round/>
            </a:ln>
            <a:effectLst/>
          </c:spPr>
          <c:marker>
            <c:symbol val="circle"/>
            <c:size val="5"/>
            <c:spPr>
              <a:noFill/>
              <a:ln w="9525">
                <a:noFill/>
              </a:ln>
              <a:effectLst/>
            </c:spPr>
          </c:marker>
          <c:xVal>
            <c:numRef>
              <c:f>Tabelle1!$A$2:$A$4</c:f>
              <c:numCache>
                <c:formatCode>General</c:formatCode>
                <c:ptCount val="3"/>
                <c:pt idx="0" formatCode="0.00%">
                  <c:v>0</c:v>
                </c:pt>
              </c:numCache>
            </c:numRef>
          </c:xVal>
          <c:yVal>
            <c:numRef>
              <c:f>Tabelle1!$B$2:$B$4</c:f>
              <c:numCache>
                <c:formatCode>General</c:formatCode>
                <c:ptCount val="3"/>
                <c:pt idx="0">
                  <c:v>0</c:v>
                </c:pt>
              </c:numCache>
            </c:numRef>
          </c:yVal>
          <c:smooth val="0"/>
          <c:extLst>
            <c:ext xmlns:c16="http://schemas.microsoft.com/office/drawing/2014/chart" uri="{C3380CC4-5D6E-409C-BE32-E72D297353CC}">
              <c16:uniqueId val="{00000000-0E5C-D44A-8057-92C802EE1B38}"/>
            </c:ext>
          </c:extLst>
        </c:ser>
        <c:dLbls>
          <c:showLegendKey val="0"/>
          <c:showVal val="0"/>
          <c:showCatName val="0"/>
          <c:showSerName val="0"/>
          <c:showPercent val="0"/>
          <c:showBubbleSize val="0"/>
        </c:dLbls>
        <c:axId val="628035839"/>
        <c:axId val="627718095"/>
      </c:scatterChart>
      <c:valAx>
        <c:axId val="628035839"/>
        <c:scaling>
          <c:orientation val="minMax"/>
          <c:max val="30"/>
        </c:scaling>
        <c:delete val="0"/>
        <c:axPos val="b"/>
        <c:majorGridlines>
          <c:spPr>
            <a:ln w="9525" cap="flat" cmpd="sng" algn="ctr">
              <a:no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r>
                  <a:rPr lang="de-DE" sz="1200" b="1" dirty="0">
                    <a:solidFill>
                      <a:schemeClr val="tx1"/>
                    </a:solidFill>
                  </a:rPr>
                  <a:t>Time </a:t>
                </a:r>
                <a:r>
                  <a:rPr lang="de-DE" sz="1200" b="1" dirty="0" err="1">
                    <a:solidFill>
                      <a:schemeClr val="tx1"/>
                    </a:solidFill>
                  </a:rPr>
                  <a:t>from</a:t>
                </a:r>
                <a:r>
                  <a:rPr lang="de-DE" sz="1200" b="1" dirty="0">
                    <a:solidFill>
                      <a:schemeClr val="tx1"/>
                    </a:solidFill>
                  </a:rPr>
                  <a:t> </a:t>
                </a:r>
                <a:r>
                  <a:rPr lang="de-DE" sz="1200" b="1" dirty="0" err="1">
                    <a:solidFill>
                      <a:schemeClr val="tx1"/>
                    </a:solidFill>
                  </a:rPr>
                  <a:t>randomization</a:t>
                </a:r>
                <a:r>
                  <a:rPr lang="de-DE" sz="1200" b="1" dirty="0">
                    <a:solidFill>
                      <a:schemeClr val="tx1"/>
                    </a:solidFill>
                  </a:rPr>
                  <a:t> (</a:t>
                </a:r>
                <a:r>
                  <a:rPr lang="de-DE" sz="1200" b="1" dirty="0" err="1">
                    <a:solidFill>
                      <a:schemeClr val="tx1"/>
                    </a:solidFill>
                  </a:rPr>
                  <a:t>months</a:t>
                </a:r>
                <a:r>
                  <a:rPr lang="de-DE" sz="1200" b="1" dirty="0">
                    <a:solidFill>
                      <a:schemeClr val="tx1"/>
                    </a:solidFill>
                  </a:rPr>
                  <a:t>)</a:t>
                </a:r>
              </a:p>
            </c:rich>
          </c:tx>
          <c:layout>
            <c:manualLayout>
              <c:xMode val="edge"/>
              <c:yMode val="edge"/>
              <c:x val="0.29622309119429713"/>
              <c:y val="0.86591738890337877"/>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7718095"/>
        <c:crosses val="autoZero"/>
        <c:crossBetween val="midCat"/>
        <c:majorUnit val="3"/>
      </c:valAx>
      <c:valAx>
        <c:axId val="627718095"/>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r>
                  <a:rPr lang="de-DE" sz="1400" b="1" dirty="0">
                    <a:solidFill>
                      <a:schemeClr val="tx1"/>
                    </a:solidFill>
                  </a:rPr>
                  <a:t>Overall </a:t>
                </a:r>
                <a:r>
                  <a:rPr lang="de-DE" sz="1400" b="1" dirty="0" err="1">
                    <a:solidFill>
                      <a:schemeClr val="tx1"/>
                    </a:solidFill>
                  </a:rPr>
                  <a:t>survival</a:t>
                </a:r>
                <a:r>
                  <a:rPr lang="de-DE" sz="1400" b="1" dirty="0">
                    <a:solidFill>
                      <a:schemeClr val="tx1"/>
                    </a:solidFill>
                  </a:rPr>
                  <a:t> (%)</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035839"/>
        <c:crosses val="autoZero"/>
        <c:crossBetween val="midCat"/>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3959383192311"/>
          <c:y val="8.6401996553787136E-2"/>
          <c:w val="0.78080787105416316"/>
          <c:h val="0.6955847494391435"/>
        </c:manualLayout>
      </c:layout>
      <c:scatterChart>
        <c:scatterStyle val="lineMarker"/>
        <c:varyColors val="0"/>
        <c:ser>
          <c:idx val="0"/>
          <c:order val="0"/>
          <c:tx>
            <c:strRef>
              <c:f>Tabelle1!$B$1</c:f>
              <c:strCache>
                <c:ptCount val="1"/>
                <c:pt idx="0">
                  <c:v>Y-Werte</c:v>
                </c:pt>
              </c:strCache>
            </c:strRef>
          </c:tx>
          <c:spPr>
            <a:ln w="19050" cap="rnd">
              <a:noFill/>
              <a:round/>
            </a:ln>
            <a:effectLst/>
          </c:spPr>
          <c:marker>
            <c:symbol val="circle"/>
            <c:size val="5"/>
            <c:spPr>
              <a:noFill/>
              <a:ln w="9525">
                <a:noFill/>
              </a:ln>
              <a:effectLst/>
            </c:spPr>
          </c:marker>
          <c:xVal>
            <c:numRef>
              <c:f>Tabelle1!$A$2:$A$4</c:f>
              <c:numCache>
                <c:formatCode>General</c:formatCode>
                <c:ptCount val="3"/>
                <c:pt idx="0" formatCode="0.00%">
                  <c:v>0</c:v>
                </c:pt>
              </c:numCache>
            </c:numRef>
          </c:xVal>
          <c:yVal>
            <c:numRef>
              <c:f>Tabelle1!$B$2:$B$4</c:f>
              <c:numCache>
                <c:formatCode>General</c:formatCode>
                <c:ptCount val="3"/>
                <c:pt idx="0">
                  <c:v>0</c:v>
                </c:pt>
              </c:numCache>
            </c:numRef>
          </c:yVal>
          <c:smooth val="0"/>
          <c:extLst>
            <c:ext xmlns:c16="http://schemas.microsoft.com/office/drawing/2014/chart" uri="{C3380CC4-5D6E-409C-BE32-E72D297353CC}">
              <c16:uniqueId val="{00000000-4BE5-D44B-ACE7-856D08D0B02D}"/>
            </c:ext>
          </c:extLst>
        </c:ser>
        <c:dLbls>
          <c:showLegendKey val="0"/>
          <c:showVal val="0"/>
          <c:showCatName val="0"/>
          <c:showSerName val="0"/>
          <c:showPercent val="0"/>
          <c:showBubbleSize val="0"/>
        </c:dLbls>
        <c:axId val="628035839"/>
        <c:axId val="627718095"/>
      </c:scatterChart>
      <c:valAx>
        <c:axId val="628035839"/>
        <c:scaling>
          <c:orientation val="minMax"/>
          <c:max val="30"/>
        </c:scaling>
        <c:delete val="0"/>
        <c:axPos val="b"/>
        <c:majorGridlines>
          <c:spPr>
            <a:ln w="9525" cap="flat" cmpd="sng" algn="ctr">
              <a:no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r>
                  <a:rPr lang="de-DE" sz="1200" b="1" dirty="0">
                    <a:solidFill>
                      <a:schemeClr val="tx1"/>
                    </a:solidFill>
                  </a:rPr>
                  <a:t>Time </a:t>
                </a:r>
                <a:r>
                  <a:rPr lang="de-DE" sz="1200" b="1" dirty="0" err="1">
                    <a:solidFill>
                      <a:schemeClr val="tx1"/>
                    </a:solidFill>
                  </a:rPr>
                  <a:t>from</a:t>
                </a:r>
                <a:r>
                  <a:rPr lang="de-DE" sz="1200" b="1" dirty="0">
                    <a:solidFill>
                      <a:schemeClr val="tx1"/>
                    </a:solidFill>
                  </a:rPr>
                  <a:t> </a:t>
                </a:r>
                <a:r>
                  <a:rPr lang="de-DE" sz="1200" b="1" dirty="0" err="1">
                    <a:solidFill>
                      <a:schemeClr val="tx1"/>
                    </a:solidFill>
                  </a:rPr>
                  <a:t>randomization</a:t>
                </a:r>
                <a:r>
                  <a:rPr lang="de-DE" sz="1200" b="1" dirty="0">
                    <a:solidFill>
                      <a:schemeClr val="tx1"/>
                    </a:solidFill>
                  </a:rPr>
                  <a:t> (</a:t>
                </a:r>
                <a:r>
                  <a:rPr lang="de-DE" sz="1200" b="1" dirty="0" err="1">
                    <a:solidFill>
                      <a:schemeClr val="tx1"/>
                    </a:solidFill>
                  </a:rPr>
                  <a:t>months</a:t>
                </a:r>
                <a:r>
                  <a:rPr lang="de-DE" sz="1200" b="1" dirty="0">
                    <a:solidFill>
                      <a:schemeClr val="tx1"/>
                    </a:solidFill>
                  </a:rPr>
                  <a:t>)</a:t>
                </a:r>
              </a:p>
            </c:rich>
          </c:tx>
          <c:layout>
            <c:manualLayout>
              <c:xMode val="edge"/>
              <c:yMode val="edge"/>
              <c:x val="0.29622309119429713"/>
              <c:y val="0.86591738890337877"/>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7718095"/>
        <c:crosses val="autoZero"/>
        <c:crossBetween val="midCat"/>
        <c:majorUnit val="3"/>
      </c:valAx>
      <c:valAx>
        <c:axId val="627718095"/>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r>
                  <a:rPr lang="de-DE" sz="1400" b="1" dirty="0">
                    <a:solidFill>
                      <a:schemeClr val="tx1"/>
                    </a:solidFill>
                  </a:rPr>
                  <a:t>Progression-Free </a:t>
                </a:r>
                <a:br>
                  <a:rPr lang="de-DE" sz="1400" b="1" dirty="0">
                    <a:solidFill>
                      <a:schemeClr val="tx1"/>
                    </a:solidFill>
                  </a:rPr>
                </a:br>
                <a:r>
                  <a:rPr lang="de-DE" sz="1400" b="1" dirty="0">
                    <a:solidFill>
                      <a:schemeClr val="tx1"/>
                    </a:solidFill>
                  </a:rPr>
                  <a:t> </a:t>
                </a:r>
                <a:r>
                  <a:rPr lang="de-DE" sz="1400" b="1" dirty="0" err="1">
                    <a:solidFill>
                      <a:schemeClr val="tx1"/>
                    </a:solidFill>
                  </a:rPr>
                  <a:t>survival</a:t>
                </a:r>
                <a:r>
                  <a:rPr lang="de-DE" sz="1400" b="1" dirty="0">
                    <a:solidFill>
                      <a:schemeClr val="tx1"/>
                    </a:solidFill>
                  </a:rPr>
                  <a:t> (%)</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035839"/>
        <c:crosses val="autoZero"/>
        <c:crossBetween val="midCat"/>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3959383192311"/>
          <c:y val="8.6401996553787136E-2"/>
          <c:w val="0.78080787105416316"/>
          <c:h val="0.6955847494391435"/>
        </c:manualLayout>
      </c:layout>
      <c:scatterChart>
        <c:scatterStyle val="lineMarker"/>
        <c:varyColors val="0"/>
        <c:ser>
          <c:idx val="0"/>
          <c:order val="0"/>
          <c:tx>
            <c:strRef>
              <c:f>Tabelle1!$B$1</c:f>
              <c:strCache>
                <c:ptCount val="1"/>
                <c:pt idx="0">
                  <c:v>Y-Werte</c:v>
                </c:pt>
              </c:strCache>
            </c:strRef>
          </c:tx>
          <c:spPr>
            <a:ln w="19050" cap="rnd">
              <a:noFill/>
              <a:round/>
            </a:ln>
            <a:effectLst/>
          </c:spPr>
          <c:marker>
            <c:symbol val="circle"/>
            <c:size val="5"/>
            <c:spPr>
              <a:noFill/>
              <a:ln w="9525">
                <a:noFill/>
              </a:ln>
              <a:effectLst/>
            </c:spPr>
          </c:marker>
          <c:xVal>
            <c:numRef>
              <c:f>Tabelle1!$A$2:$A$4</c:f>
              <c:numCache>
                <c:formatCode>General</c:formatCode>
                <c:ptCount val="3"/>
                <c:pt idx="0" formatCode="0.00%">
                  <c:v>0</c:v>
                </c:pt>
              </c:numCache>
            </c:numRef>
          </c:xVal>
          <c:yVal>
            <c:numRef>
              <c:f>Tabelle1!$B$2:$B$4</c:f>
              <c:numCache>
                <c:formatCode>General</c:formatCode>
                <c:ptCount val="3"/>
                <c:pt idx="0">
                  <c:v>0</c:v>
                </c:pt>
              </c:numCache>
            </c:numRef>
          </c:yVal>
          <c:smooth val="0"/>
          <c:extLst>
            <c:ext xmlns:c16="http://schemas.microsoft.com/office/drawing/2014/chart" uri="{C3380CC4-5D6E-409C-BE32-E72D297353CC}">
              <c16:uniqueId val="{00000000-ACEF-6E4C-818B-F4004FCA39DC}"/>
            </c:ext>
          </c:extLst>
        </c:ser>
        <c:dLbls>
          <c:showLegendKey val="0"/>
          <c:showVal val="0"/>
          <c:showCatName val="0"/>
          <c:showSerName val="0"/>
          <c:showPercent val="0"/>
          <c:showBubbleSize val="0"/>
        </c:dLbls>
        <c:axId val="628035839"/>
        <c:axId val="627718095"/>
      </c:scatterChart>
      <c:valAx>
        <c:axId val="628035839"/>
        <c:scaling>
          <c:orientation val="minMax"/>
          <c:max val="30"/>
        </c:scaling>
        <c:delete val="0"/>
        <c:axPos val="b"/>
        <c:majorGridlines>
          <c:spPr>
            <a:ln w="9525" cap="flat" cmpd="sng" algn="ctr">
              <a:no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r>
                  <a:rPr lang="de-DE" sz="1200" b="1" dirty="0">
                    <a:solidFill>
                      <a:schemeClr val="tx1"/>
                    </a:solidFill>
                  </a:rPr>
                  <a:t>Time </a:t>
                </a:r>
                <a:r>
                  <a:rPr lang="de-DE" sz="1200" b="1" dirty="0" err="1">
                    <a:solidFill>
                      <a:schemeClr val="tx1"/>
                    </a:solidFill>
                  </a:rPr>
                  <a:t>from</a:t>
                </a:r>
                <a:r>
                  <a:rPr lang="de-DE" sz="1200" b="1" dirty="0">
                    <a:solidFill>
                      <a:schemeClr val="tx1"/>
                    </a:solidFill>
                  </a:rPr>
                  <a:t> </a:t>
                </a:r>
                <a:r>
                  <a:rPr lang="de-DE" sz="1200" b="1" dirty="0" err="1">
                    <a:solidFill>
                      <a:schemeClr val="tx1"/>
                    </a:solidFill>
                  </a:rPr>
                  <a:t>randomization</a:t>
                </a:r>
                <a:r>
                  <a:rPr lang="de-DE" sz="1200" b="1" dirty="0">
                    <a:solidFill>
                      <a:schemeClr val="tx1"/>
                    </a:solidFill>
                  </a:rPr>
                  <a:t> (</a:t>
                </a:r>
                <a:r>
                  <a:rPr lang="de-DE" sz="1200" b="1" dirty="0" err="1">
                    <a:solidFill>
                      <a:schemeClr val="tx1"/>
                    </a:solidFill>
                  </a:rPr>
                  <a:t>months</a:t>
                </a:r>
                <a:r>
                  <a:rPr lang="de-DE" sz="1200" b="1" dirty="0">
                    <a:solidFill>
                      <a:schemeClr val="tx1"/>
                    </a:solidFill>
                  </a:rPr>
                  <a:t>)</a:t>
                </a:r>
              </a:p>
            </c:rich>
          </c:tx>
          <c:layout>
            <c:manualLayout>
              <c:xMode val="edge"/>
              <c:yMode val="edge"/>
              <c:x val="0.29622309119429713"/>
              <c:y val="0.86591738890337877"/>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7718095"/>
        <c:crosses val="autoZero"/>
        <c:crossBetween val="midCat"/>
        <c:majorUnit val="3"/>
      </c:valAx>
      <c:valAx>
        <c:axId val="627718095"/>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r>
                  <a:rPr lang="de-DE" sz="1400" b="1" dirty="0">
                    <a:solidFill>
                      <a:schemeClr val="tx1"/>
                    </a:solidFill>
                  </a:rPr>
                  <a:t>Progression-Free  </a:t>
                </a:r>
                <a:br>
                  <a:rPr lang="de-DE" sz="1400" b="1" dirty="0">
                    <a:solidFill>
                      <a:schemeClr val="tx1"/>
                    </a:solidFill>
                  </a:rPr>
                </a:br>
                <a:r>
                  <a:rPr lang="de-DE" sz="1400" b="1" dirty="0" err="1">
                    <a:solidFill>
                      <a:schemeClr val="tx1"/>
                    </a:solidFill>
                  </a:rPr>
                  <a:t>survival</a:t>
                </a:r>
                <a:r>
                  <a:rPr lang="de-DE" sz="1400" b="1" dirty="0">
                    <a:solidFill>
                      <a:schemeClr val="tx1"/>
                    </a:solidFill>
                  </a:rPr>
                  <a:t> (%)</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035839"/>
        <c:crosses val="autoZero"/>
        <c:crossBetween val="midCat"/>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3959383192311"/>
          <c:y val="8.6401996553787136E-2"/>
          <c:w val="0.78080787105416316"/>
          <c:h val="0.6955847494391435"/>
        </c:manualLayout>
      </c:layout>
      <c:scatterChart>
        <c:scatterStyle val="lineMarker"/>
        <c:varyColors val="0"/>
        <c:ser>
          <c:idx val="0"/>
          <c:order val="0"/>
          <c:tx>
            <c:strRef>
              <c:f>Tabelle1!$B$1</c:f>
              <c:strCache>
                <c:ptCount val="1"/>
                <c:pt idx="0">
                  <c:v>Y-Werte</c:v>
                </c:pt>
              </c:strCache>
            </c:strRef>
          </c:tx>
          <c:spPr>
            <a:ln w="19050" cap="rnd">
              <a:noFill/>
              <a:round/>
            </a:ln>
            <a:effectLst/>
          </c:spPr>
          <c:marker>
            <c:symbol val="circle"/>
            <c:size val="5"/>
            <c:spPr>
              <a:noFill/>
              <a:ln w="9525">
                <a:noFill/>
              </a:ln>
              <a:effectLst/>
            </c:spPr>
          </c:marker>
          <c:xVal>
            <c:numRef>
              <c:f>Tabelle1!$A$2:$A$4</c:f>
              <c:numCache>
                <c:formatCode>General</c:formatCode>
                <c:ptCount val="3"/>
                <c:pt idx="0" formatCode="0.00%">
                  <c:v>0</c:v>
                </c:pt>
              </c:numCache>
            </c:numRef>
          </c:xVal>
          <c:yVal>
            <c:numRef>
              <c:f>Tabelle1!$B$2:$B$4</c:f>
              <c:numCache>
                <c:formatCode>General</c:formatCode>
                <c:ptCount val="3"/>
                <c:pt idx="0">
                  <c:v>0</c:v>
                </c:pt>
              </c:numCache>
            </c:numRef>
          </c:yVal>
          <c:smooth val="0"/>
          <c:extLst>
            <c:ext xmlns:c16="http://schemas.microsoft.com/office/drawing/2014/chart" uri="{C3380CC4-5D6E-409C-BE32-E72D297353CC}">
              <c16:uniqueId val="{00000000-A7D7-6B42-9071-F1C450A5E184}"/>
            </c:ext>
          </c:extLst>
        </c:ser>
        <c:dLbls>
          <c:showLegendKey val="0"/>
          <c:showVal val="0"/>
          <c:showCatName val="0"/>
          <c:showSerName val="0"/>
          <c:showPercent val="0"/>
          <c:showBubbleSize val="0"/>
        </c:dLbls>
        <c:axId val="628035839"/>
        <c:axId val="627718095"/>
      </c:scatterChart>
      <c:valAx>
        <c:axId val="628035839"/>
        <c:scaling>
          <c:orientation val="minMax"/>
          <c:max val="30"/>
        </c:scaling>
        <c:delete val="0"/>
        <c:axPos val="b"/>
        <c:majorGridlines>
          <c:spPr>
            <a:ln w="9525" cap="flat" cmpd="sng" algn="ctr">
              <a:no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r>
                  <a:rPr lang="de-DE" sz="1200" b="1" dirty="0">
                    <a:solidFill>
                      <a:schemeClr val="tx1"/>
                    </a:solidFill>
                  </a:rPr>
                  <a:t>Time </a:t>
                </a:r>
                <a:r>
                  <a:rPr lang="de-DE" sz="1200" b="1" dirty="0" err="1">
                    <a:solidFill>
                      <a:schemeClr val="tx1"/>
                    </a:solidFill>
                  </a:rPr>
                  <a:t>from</a:t>
                </a:r>
                <a:r>
                  <a:rPr lang="de-DE" sz="1200" b="1" dirty="0">
                    <a:solidFill>
                      <a:schemeClr val="tx1"/>
                    </a:solidFill>
                  </a:rPr>
                  <a:t> </a:t>
                </a:r>
                <a:r>
                  <a:rPr lang="de-DE" sz="1200" b="1" dirty="0" err="1">
                    <a:solidFill>
                      <a:schemeClr val="tx1"/>
                    </a:solidFill>
                  </a:rPr>
                  <a:t>randomization</a:t>
                </a:r>
                <a:r>
                  <a:rPr lang="de-DE" sz="1200" b="1" dirty="0">
                    <a:solidFill>
                      <a:schemeClr val="tx1"/>
                    </a:solidFill>
                  </a:rPr>
                  <a:t> (</a:t>
                </a:r>
                <a:r>
                  <a:rPr lang="de-DE" sz="1200" b="1" dirty="0" err="1">
                    <a:solidFill>
                      <a:schemeClr val="tx1"/>
                    </a:solidFill>
                  </a:rPr>
                  <a:t>months</a:t>
                </a:r>
                <a:r>
                  <a:rPr lang="de-DE" sz="1200" b="1" dirty="0">
                    <a:solidFill>
                      <a:schemeClr val="tx1"/>
                    </a:solidFill>
                  </a:rPr>
                  <a:t>)</a:t>
                </a:r>
              </a:p>
            </c:rich>
          </c:tx>
          <c:layout>
            <c:manualLayout>
              <c:xMode val="edge"/>
              <c:yMode val="edge"/>
              <c:x val="0.29622309119429713"/>
              <c:y val="0.86591738890337877"/>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7718095"/>
        <c:crosses val="autoZero"/>
        <c:crossBetween val="midCat"/>
        <c:majorUnit val="3"/>
      </c:valAx>
      <c:valAx>
        <c:axId val="627718095"/>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r>
                  <a:rPr lang="de-DE" sz="1400" b="1" dirty="0">
                    <a:solidFill>
                      <a:schemeClr val="tx1"/>
                    </a:solidFill>
                  </a:rPr>
                  <a:t>Duration </a:t>
                </a:r>
                <a:r>
                  <a:rPr lang="de-DE" sz="1400" b="1" dirty="0" err="1">
                    <a:solidFill>
                      <a:schemeClr val="tx1"/>
                    </a:solidFill>
                  </a:rPr>
                  <a:t>of</a:t>
                </a:r>
                <a:r>
                  <a:rPr lang="de-DE" sz="1400" b="1" dirty="0">
                    <a:solidFill>
                      <a:schemeClr val="tx1"/>
                    </a:solidFill>
                  </a:rPr>
                  <a:t> </a:t>
                </a:r>
                <a:r>
                  <a:rPr lang="de-DE" sz="1400" b="1" dirty="0" err="1">
                    <a:solidFill>
                      <a:schemeClr val="tx1"/>
                    </a:solidFill>
                  </a:rPr>
                  <a:t>response</a:t>
                </a:r>
                <a:r>
                  <a:rPr lang="de-DE" sz="1400" b="1" baseline="0" dirty="0">
                    <a:solidFill>
                      <a:schemeClr val="tx1"/>
                    </a:solidFill>
                  </a:rPr>
                  <a:t> </a:t>
                </a:r>
                <a:r>
                  <a:rPr lang="de-DE" sz="1400" b="1" dirty="0">
                    <a:solidFill>
                      <a:schemeClr val="tx1"/>
                    </a:solidFill>
                  </a:rPr>
                  <a:t>(%)</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035839"/>
        <c:crosses val="autoZero"/>
        <c:crossBetween val="midCat"/>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716475458241"/>
          <c:y val="2.9454975262828736E-2"/>
          <c:w val="0.84378913798803079"/>
          <c:h val="0.80256871403497743"/>
        </c:manualLayout>
      </c:layout>
      <c:barChart>
        <c:barDir val="col"/>
        <c:grouping val="stacked"/>
        <c:varyColors val="0"/>
        <c:ser>
          <c:idx val="0"/>
          <c:order val="0"/>
          <c:tx>
            <c:strRef>
              <c:f>Tabelle1!$B$1</c:f>
              <c:strCache>
                <c:ptCount val="1"/>
                <c:pt idx="0">
                  <c:v>Sin + Chemo</c:v>
                </c:pt>
              </c:strCache>
            </c:strRef>
          </c:tx>
          <c:spPr>
            <a:solidFill>
              <a:schemeClr val="accent5"/>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r>
                      <a:rPr lang="it-IT" b="1" dirty="0">
                        <a:solidFill>
                          <a:schemeClr val="bg1"/>
                        </a:solidFill>
                      </a:rPr>
                      <a:t>66.1%</a:t>
                    </a:r>
                  </a:p>
                  <a:p>
                    <a:pPr>
                      <a:defRPr>
                        <a:solidFill>
                          <a:schemeClr val="bg1"/>
                        </a:solidFill>
                      </a:defRPr>
                    </a:pPr>
                    <a:r>
                      <a:rPr lang="it-IT" sz="1000" b="0" i="0" dirty="0">
                        <a:solidFill>
                          <a:schemeClr val="bg1"/>
                        </a:solidFill>
                        <a:latin typeface="Arial Narrow" panose="020B0604020202020204" pitchFamily="34" charset="0"/>
                        <a:cs typeface="Arial Narrow" panose="020B0604020202020204" pitchFamily="34" charset="0"/>
                      </a:rPr>
                      <a:t>216</a:t>
                    </a:r>
                    <a:r>
                      <a:rPr lang="it-IT" sz="1000" b="0" i="0" baseline="30000" dirty="0">
                        <a:solidFill>
                          <a:schemeClr val="bg1"/>
                        </a:solidFill>
                        <a:latin typeface="Arial Narrow" panose="020B0604020202020204" pitchFamily="34" charset="0"/>
                        <a:cs typeface="Arial Narrow" panose="020B0604020202020204" pitchFamily="34" charset="0"/>
                      </a:rPr>
                      <a:t>a</a:t>
                    </a:r>
                    <a:r>
                      <a:rPr lang="it-IT" sz="1000" b="0" i="0" dirty="0">
                        <a:solidFill>
                          <a:schemeClr val="bg1"/>
                        </a:solidFill>
                        <a:latin typeface="Arial Narrow" panose="020B0604020202020204" pitchFamily="34" charset="0"/>
                        <a:cs typeface="Arial Narrow" panose="020B0604020202020204" pitchFamily="34" charset="0"/>
                      </a:rPr>
                      <a:t>/327</a:t>
                    </a:r>
                    <a:r>
                      <a:rPr lang="it-IT" sz="1000" b="0" i="0" baseline="30000" dirty="0">
                        <a:solidFill>
                          <a:schemeClr val="bg1"/>
                        </a:solidFill>
                        <a:latin typeface="Arial Narrow" panose="020B0604020202020204" pitchFamily="34" charset="0"/>
                        <a:cs typeface="Arial Narrow" panose="020B0604020202020204" pitchFamily="34" charset="0"/>
                      </a:rPr>
                      <a:t>b</a:t>
                    </a:r>
                  </a:p>
                  <a:p>
                    <a:pPr>
                      <a:defRPr>
                        <a:solidFill>
                          <a:schemeClr val="bg1"/>
                        </a:solidFill>
                      </a:defRPr>
                    </a:pPr>
                    <a:r>
                      <a:rPr lang="it-IT" sz="1000" b="0" i="0" dirty="0">
                        <a:solidFill>
                          <a:schemeClr val="bg1"/>
                        </a:solidFill>
                        <a:latin typeface="Arial Narrow" panose="020B0604020202020204" pitchFamily="34" charset="0"/>
                        <a:cs typeface="Arial Narrow" panose="020B0604020202020204" pitchFamily="34" charset="0"/>
                      </a:rPr>
                      <a:t>95%CI 60.9-71.2</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0326800064959536"/>
                      <c:h val="0.17036725413245452"/>
                    </c:manualLayout>
                  </c15:layout>
                  <c15:showDataLabelsRange val="0"/>
                </c:ext>
                <c:ext xmlns:c16="http://schemas.microsoft.com/office/drawing/2014/chart" uri="{C3380CC4-5D6E-409C-BE32-E72D297353CC}">
                  <c16:uniqueId val="{00000000-DB4A-F14A-A9B7-6A6726F72036}"/>
                </c:ext>
              </c:extLst>
            </c:dLbl>
            <c:dLbl>
              <c:idx val="1"/>
              <c:delete val="1"/>
              <c:extLst>
                <c:ext xmlns:c15="http://schemas.microsoft.com/office/drawing/2012/chart" uri="{CE6537A1-D6FC-4f65-9D91-7224C49458BB}"/>
                <c:ext xmlns:c16="http://schemas.microsoft.com/office/drawing/2014/chart" uri="{C3380CC4-5D6E-409C-BE32-E72D297353CC}">
                  <c16:uniqueId val="{00000001-DB4A-F14A-A9B7-6A6726F720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Sin + Chemo</c:v>
                </c:pt>
                <c:pt idx="1">
                  <c:v>Chemo</c:v>
                </c:pt>
              </c:strCache>
            </c:strRef>
          </c:cat>
          <c:val>
            <c:numRef>
              <c:f>Tabelle1!$B$2:$B$3</c:f>
              <c:numCache>
                <c:formatCode>General</c:formatCode>
                <c:ptCount val="2"/>
                <c:pt idx="0">
                  <c:v>66.099999999999994</c:v>
                </c:pt>
                <c:pt idx="1">
                  <c:v>0</c:v>
                </c:pt>
              </c:numCache>
            </c:numRef>
          </c:val>
          <c:extLst>
            <c:ext xmlns:c16="http://schemas.microsoft.com/office/drawing/2014/chart" uri="{C3380CC4-5D6E-409C-BE32-E72D297353CC}">
              <c16:uniqueId val="{00000002-DB4A-F14A-A9B7-6A6726F72036}"/>
            </c:ext>
          </c:extLst>
        </c:ser>
        <c:ser>
          <c:idx val="1"/>
          <c:order val="1"/>
          <c:tx>
            <c:strRef>
              <c:f>Tabelle1!$C$1</c:f>
              <c:strCache>
                <c:ptCount val="1"/>
                <c:pt idx="0">
                  <c:v>Chemo</c:v>
                </c:pt>
              </c:strCache>
            </c:strRef>
          </c:tx>
          <c:spPr>
            <a:solidFill>
              <a:schemeClr val="bg1">
                <a:lumMod val="50000"/>
              </a:schemeClr>
            </a:solidFill>
            <a:ln>
              <a:noFill/>
            </a:ln>
            <a:effectLst/>
          </c:spPr>
          <c:invertIfNegative val="0"/>
          <c:dLbls>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r>
                      <a:rPr lang="it-IT" b="1" dirty="0">
                        <a:solidFill>
                          <a:schemeClr val="bg1"/>
                        </a:solidFill>
                      </a:rPr>
                      <a:t>45.5%</a:t>
                    </a:r>
                  </a:p>
                  <a:p>
                    <a:pPr>
                      <a:defRPr>
                        <a:solidFill>
                          <a:schemeClr val="bg1"/>
                        </a:solidFill>
                      </a:defRPr>
                    </a:pPr>
                    <a:r>
                      <a:rPr lang="it-IT" sz="1000" b="0" i="0" dirty="0">
                        <a:solidFill>
                          <a:schemeClr val="bg1"/>
                        </a:solidFill>
                        <a:latin typeface="Arial Narrow" panose="020B0604020202020204" pitchFamily="34" charset="0"/>
                        <a:cs typeface="Arial Narrow" panose="020B0604020202020204" pitchFamily="34" charset="0"/>
                      </a:rPr>
                      <a:t>151</a:t>
                    </a:r>
                    <a:r>
                      <a:rPr lang="it-IT" sz="1000" b="0" i="0" baseline="30000" dirty="0">
                        <a:solidFill>
                          <a:schemeClr val="bg1"/>
                        </a:solidFill>
                        <a:latin typeface="Arial Narrow" panose="020B0604020202020204" pitchFamily="34" charset="0"/>
                        <a:cs typeface="Arial Narrow" panose="020B0604020202020204" pitchFamily="34" charset="0"/>
                      </a:rPr>
                      <a:t>a</a:t>
                    </a:r>
                    <a:r>
                      <a:rPr lang="it-IT" sz="1000" b="0" i="0" dirty="0">
                        <a:solidFill>
                          <a:schemeClr val="bg1"/>
                        </a:solidFill>
                        <a:latin typeface="Arial Narrow" panose="020B0604020202020204" pitchFamily="34" charset="0"/>
                        <a:cs typeface="Arial Narrow" panose="020B0604020202020204" pitchFamily="34" charset="0"/>
                      </a:rPr>
                      <a:t>/332</a:t>
                    </a:r>
                    <a:r>
                      <a:rPr lang="it-IT" sz="1000" b="0" i="0" baseline="30000" dirty="0">
                        <a:solidFill>
                          <a:schemeClr val="bg1"/>
                        </a:solidFill>
                        <a:latin typeface="Arial Narrow" panose="020B0604020202020204" pitchFamily="34" charset="0"/>
                        <a:cs typeface="Arial Narrow" panose="020B0604020202020204" pitchFamily="34" charset="0"/>
                      </a:rPr>
                      <a:t>b</a:t>
                    </a:r>
                  </a:p>
                  <a:p>
                    <a:pPr>
                      <a:defRPr>
                        <a:solidFill>
                          <a:schemeClr val="bg1"/>
                        </a:solidFill>
                      </a:defRPr>
                    </a:pPr>
                    <a:r>
                      <a:rPr lang="it-IT" sz="1000" b="0" i="0" dirty="0">
                        <a:solidFill>
                          <a:schemeClr val="bg1"/>
                        </a:solidFill>
                        <a:latin typeface="Arial Narrow" panose="020B0604020202020204" pitchFamily="34" charset="0"/>
                        <a:cs typeface="Arial Narrow" panose="020B0604020202020204" pitchFamily="34" charset="0"/>
                      </a:rPr>
                      <a:t>95%</a:t>
                    </a:r>
                    <a:r>
                      <a:rPr lang="it-IT" sz="1000" b="0" i="0" baseline="0" dirty="0">
                        <a:solidFill>
                          <a:schemeClr val="bg1"/>
                        </a:solidFill>
                        <a:latin typeface="Arial Narrow" panose="020B0604020202020204" pitchFamily="34" charset="0"/>
                        <a:cs typeface="Arial Narrow" panose="020B0604020202020204" pitchFamily="34" charset="0"/>
                      </a:rPr>
                      <a:t>CI  40.1-50.8</a:t>
                    </a:r>
                    <a:endParaRPr lang="it-IT" sz="1000" b="0" i="0" dirty="0">
                      <a:solidFill>
                        <a:schemeClr val="bg1"/>
                      </a:solidFill>
                      <a:latin typeface="Arial Narrow" panose="020B0604020202020204" pitchFamily="34" charset="0"/>
                      <a:cs typeface="Arial Narrow"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7058764377859168"/>
                      <c:h val="0.16283158430634456"/>
                    </c:manualLayout>
                  </c15:layout>
                  <c15:showDataLabelsRange val="0"/>
                </c:ext>
                <c:ext xmlns:c16="http://schemas.microsoft.com/office/drawing/2014/chart" uri="{C3380CC4-5D6E-409C-BE32-E72D297353CC}">
                  <c16:uniqueId val="{00000003-DB4A-F14A-A9B7-6A6726F720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Sin + Chemo</c:v>
                </c:pt>
                <c:pt idx="1">
                  <c:v>Chemo</c:v>
                </c:pt>
              </c:strCache>
            </c:strRef>
          </c:cat>
          <c:val>
            <c:numRef>
              <c:f>Tabelle1!$C$2:$C$3</c:f>
              <c:numCache>
                <c:formatCode>General</c:formatCode>
                <c:ptCount val="2"/>
                <c:pt idx="1">
                  <c:v>45.5</c:v>
                </c:pt>
              </c:numCache>
            </c:numRef>
          </c:val>
          <c:extLst>
            <c:ext xmlns:c16="http://schemas.microsoft.com/office/drawing/2014/chart" uri="{C3380CC4-5D6E-409C-BE32-E72D297353CC}">
              <c16:uniqueId val="{00000004-DB4A-F14A-A9B7-6A6726F72036}"/>
            </c:ext>
          </c:extLst>
        </c:ser>
        <c:dLbls>
          <c:dLblPos val="ctr"/>
          <c:showLegendKey val="0"/>
          <c:showVal val="1"/>
          <c:showCatName val="0"/>
          <c:showSerName val="0"/>
          <c:showPercent val="0"/>
          <c:showBubbleSize val="0"/>
        </c:dLbls>
        <c:gapWidth val="150"/>
        <c:overlap val="100"/>
        <c:axId val="1858872431"/>
        <c:axId val="1858866607"/>
      </c:barChart>
      <c:catAx>
        <c:axId val="1858872431"/>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58866607"/>
        <c:crosses val="autoZero"/>
        <c:auto val="1"/>
        <c:lblAlgn val="ctr"/>
        <c:lblOffset val="100"/>
        <c:noMultiLvlLbl val="0"/>
      </c:catAx>
      <c:valAx>
        <c:axId val="185886660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sz="1400" b="1" err="1">
                    <a:solidFill>
                      <a:schemeClr val="tx1"/>
                    </a:solidFill>
                  </a:rPr>
                  <a:t>Confirmed</a:t>
                </a:r>
                <a:r>
                  <a:rPr lang="de-DE" sz="1400" b="1">
                    <a:solidFill>
                      <a:schemeClr val="tx1"/>
                    </a:solidFill>
                  </a:rPr>
                  <a:t> ORR (%)</a:t>
                </a:r>
              </a:p>
            </c:rich>
          </c:tx>
          <c:layout>
            <c:manualLayout>
              <c:xMode val="edge"/>
              <c:yMode val="edge"/>
              <c:x val="0"/>
              <c:y val="0.203210610697803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58872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3959383192311"/>
          <c:y val="0.24512907511053503"/>
          <c:w val="0.78080787105416316"/>
          <c:h val="0.53685767088239555"/>
        </c:manualLayout>
      </c:layout>
      <c:scatterChart>
        <c:scatterStyle val="lineMarker"/>
        <c:varyColors val="0"/>
        <c:ser>
          <c:idx val="0"/>
          <c:order val="0"/>
          <c:tx>
            <c:strRef>
              <c:f>Tabelle1!$B$1</c:f>
              <c:strCache>
                <c:ptCount val="1"/>
                <c:pt idx="0">
                  <c:v>Y-Werte</c:v>
                </c:pt>
              </c:strCache>
            </c:strRef>
          </c:tx>
          <c:spPr>
            <a:ln w="19050" cap="rnd">
              <a:noFill/>
              <a:round/>
            </a:ln>
            <a:effectLst/>
          </c:spPr>
          <c:marker>
            <c:symbol val="circle"/>
            <c:size val="5"/>
            <c:spPr>
              <a:noFill/>
              <a:ln w="9525">
                <a:noFill/>
              </a:ln>
              <a:effectLst/>
            </c:spPr>
          </c:marker>
          <c:xVal>
            <c:numRef>
              <c:f>Tabelle1!$A$2:$A$4</c:f>
              <c:numCache>
                <c:formatCode>General</c:formatCode>
                <c:ptCount val="3"/>
                <c:pt idx="0" formatCode="0.00%">
                  <c:v>0</c:v>
                </c:pt>
              </c:numCache>
            </c:numRef>
          </c:xVal>
          <c:yVal>
            <c:numRef>
              <c:f>Tabelle1!$B$2:$B$4</c:f>
              <c:numCache>
                <c:formatCode>General</c:formatCode>
                <c:ptCount val="3"/>
                <c:pt idx="0">
                  <c:v>0</c:v>
                </c:pt>
              </c:numCache>
            </c:numRef>
          </c:yVal>
          <c:smooth val="0"/>
          <c:extLst>
            <c:ext xmlns:c16="http://schemas.microsoft.com/office/drawing/2014/chart" uri="{C3380CC4-5D6E-409C-BE32-E72D297353CC}">
              <c16:uniqueId val="{00000000-E769-524C-ADAF-F6E02E23ACFB}"/>
            </c:ext>
          </c:extLst>
        </c:ser>
        <c:dLbls>
          <c:showLegendKey val="0"/>
          <c:showVal val="0"/>
          <c:showCatName val="0"/>
          <c:showSerName val="0"/>
          <c:showPercent val="0"/>
          <c:showBubbleSize val="0"/>
        </c:dLbls>
        <c:axId val="628035839"/>
        <c:axId val="627718095"/>
      </c:scatterChart>
      <c:valAx>
        <c:axId val="628035839"/>
        <c:scaling>
          <c:orientation val="minMax"/>
          <c:max val="30"/>
        </c:scaling>
        <c:delete val="0"/>
        <c:axPos val="b"/>
        <c:majorGridlines>
          <c:spPr>
            <a:ln w="9525" cap="flat" cmpd="sng" algn="ctr">
              <a:no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r>
                  <a:rPr lang="de-DE" sz="1200" b="1" dirty="0">
                    <a:solidFill>
                      <a:schemeClr val="tx1"/>
                    </a:solidFill>
                  </a:rPr>
                  <a:t>                     </a:t>
                </a:r>
                <a:r>
                  <a:rPr lang="de-DE" sz="1200" b="1" dirty="0" err="1">
                    <a:solidFill>
                      <a:schemeClr val="tx1"/>
                    </a:solidFill>
                  </a:rPr>
                  <a:t>Months</a:t>
                </a:r>
                <a:endParaRPr lang="de-DE" sz="1200" b="1" dirty="0">
                  <a:solidFill>
                    <a:schemeClr val="tx1"/>
                  </a:solidFill>
                </a:endParaRPr>
              </a:p>
            </c:rich>
          </c:tx>
          <c:layout>
            <c:manualLayout>
              <c:xMode val="edge"/>
              <c:yMode val="edge"/>
              <c:x val="0.29622309119429713"/>
              <c:y val="0.86591738890337877"/>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rgbClr val="4E4F4E">
                      <a:lumMod val="65000"/>
                      <a:lumOff val="35000"/>
                    </a:srgbClr>
                  </a:solidFill>
                  <a:latin typeface="+mn-lt"/>
                  <a:ea typeface="+mn-ea"/>
                  <a:cs typeface="+mn-cs"/>
                </a:defRPr>
              </a:pPr>
              <a:endParaRPr lang="en-US"/>
            </a:p>
          </c:txPr>
        </c:title>
        <c:numFmt formatCode="#,##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7718095"/>
        <c:crosses val="autoZero"/>
        <c:crossBetween val="midCat"/>
        <c:majorUnit val="3"/>
      </c:valAx>
      <c:valAx>
        <c:axId val="627718095"/>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r>
                  <a:rPr lang="de-DE" sz="1400" b="1" dirty="0">
                    <a:solidFill>
                      <a:schemeClr val="tx1"/>
                    </a:solidFill>
                  </a:rPr>
                  <a:t>Overall </a:t>
                </a:r>
                <a:r>
                  <a:rPr lang="de-DE" sz="1400" b="1" dirty="0" err="1">
                    <a:solidFill>
                      <a:schemeClr val="tx1"/>
                    </a:solidFill>
                  </a:rPr>
                  <a:t>survival</a:t>
                </a:r>
                <a:r>
                  <a:rPr lang="de-DE" sz="1400" b="1" dirty="0">
                    <a:solidFill>
                      <a:schemeClr val="tx1"/>
                    </a:solidFill>
                  </a:rPr>
                  <a:t> (%)</a:t>
                </a:r>
              </a:p>
            </c:rich>
          </c:tx>
          <c:layout>
            <c:manualLayout>
              <c:xMode val="edge"/>
              <c:yMode val="edge"/>
              <c:x val="4.0437618756538E-2"/>
              <c:y val="0.22842096157824576"/>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4E4F4E">
                      <a:lumMod val="65000"/>
                      <a:lumOff val="35000"/>
                    </a:srgbClr>
                  </a:solidFill>
                  <a:latin typeface="+mn-lt"/>
                  <a:ea typeface="+mn-ea"/>
                  <a:cs typeface="+mn-cs"/>
                </a:defRPr>
              </a:pPr>
              <a:endParaRPr lang="en-US"/>
            </a:p>
          </c:txPr>
        </c:title>
        <c:numFmt formatCode="#,##0.0" sourceLinked="0"/>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035839"/>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0.49068</cdr:x>
      <cdr:y>0.54041</cdr:y>
    </cdr:from>
    <cdr:to>
      <cdr:x>0.60318</cdr:x>
      <cdr:y>0.70916</cdr:y>
    </cdr:to>
    <cdr:sp macro="" textlink="">
      <cdr:nvSpPr>
        <cdr:cNvPr id="2" name="Textfeld 1">
          <a:extLst xmlns:a="http://schemas.openxmlformats.org/drawingml/2006/main">
            <a:ext uri="{FF2B5EF4-FFF2-40B4-BE49-F238E27FC236}">
              <a16:creationId xmlns:a16="http://schemas.microsoft.com/office/drawing/2014/main" id="{F1C3C35C-FE4C-4E80-B625-9E027D7C0D2E}"/>
            </a:ext>
          </a:extLst>
        </cdr:cNvPr>
        <cdr:cNvSpPr txBox="1"/>
      </cdr:nvSpPr>
      <cdr:spPr>
        <a:xfrm xmlns:a="http://schemas.openxmlformats.org/drawingml/2006/main">
          <a:off x="4199824" y="2751523"/>
          <a:ext cx="962909" cy="8591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LID4096" sz="1100" dirty="0"/>
        </a:p>
      </cdr:txBody>
    </cdr:sp>
  </cdr:relSizeAnchor>
  <cdr:relSizeAnchor xmlns:cdr="http://schemas.openxmlformats.org/drawingml/2006/chartDrawing">
    <cdr:from>
      <cdr:x>0.51036</cdr:x>
      <cdr:y>0.45719</cdr:y>
    </cdr:from>
    <cdr:to>
      <cdr:x>0.62286</cdr:x>
      <cdr:y>0.62594</cdr:y>
    </cdr:to>
    <cdr:sp macro="" textlink="">
      <cdr:nvSpPr>
        <cdr:cNvPr id="3" name="Textfeld 2">
          <a:extLst xmlns:a="http://schemas.openxmlformats.org/drawingml/2006/main">
            <a:ext uri="{FF2B5EF4-FFF2-40B4-BE49-F238E27FC236}">
              <a16:creationId xmlns:a16="http://schemas.microsoft.com/office/drawing/2014/main" id="{CB27DDA9-DCFB-416C-AB5C-14059D29F4C6}"/>
            </a:ext>
          </a:extLst>
        </cdr:cNvPr>
        <cdr:cNvSpPr txBox="1"/>
      </cdr:nvSpPr>
      <cdr:spPr>
        <a:xfrm xmlns:a="http://schemas.openxmlformats.org/drawingml/2006/main">
          <a:off x="4148237" y="247734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LID4096" sz="1100" dirty="0"/>
        </a:p>
      </cdr:txBody>
    </cdr:sp>
  </cdr:relSizeAnchor>
  <cdr:relSizeAnchor xmlns:cdr="http://schemas.openxmlformats.org/drawingml/2006/chartDrawing">
    <cdr:from>
      <cdr:x>0.07494</cdr:x>
      <cdr:y>0.45483</cdr:y>
    </cdr:from>
    <cdr:to>
      <cdr:x>1</cdr:x>
      <cdr:y>0.45483</cdr:y>
    </cdr:to>
    <cdr:cxnSp macro="">
      <cdr:nvCxnSpPr>
        <cdr:cNvPr id="6" name="Gerader Verbinder 5">
          <a:extLst xmlns:a="http://schemas.openxmlformats.org/drawingml/2006/main">
            <a:ext uri="{FF2B5EF4-FFF2-40B4-BE49-F238E27FC236}">
              <a16:creationId xmlns:a16="http://schemas.microsoft.com/office/drawing/2014/main" id="{4D932D91-FCD1-4248-B0E4-D1A4DBB48AFB}"/>
            </a:ext>
          </a:extLst>
        </cdr:cNvPr>
        <cdr:cNvCxnSpPr/>
      </cdr:nvCxnSpPr>
      <cdr:spPr>
        <a:xfrm xmlns:a="http://schemas.openxmlformats.org/drawingml/2006/main">
          <a:off x="651907" y="2315793"/>
          <a:ext cx="8047146" cy="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0.49068</cdr:x>
      <cdr:y>0.56563</cdr:y>
    </cdr:from>
    <cdr:to>
      <cdr:x>0.60318</cdr:x>
      <cdr:y>0.73438</cdr:y>
    </cdr:to>
    <cdr:sp macro="" textlink="">
      <cdr:nvSpPr>
        <cdr:cNvPr id="2" name="Textfeld 1">
          <a:extLst xmlns:a="http://schemas.openxmlformats.org/drawingml/2006/main">
            <a:ext uri="{FF2B5EF4-FFF2-40B4-BE49-F238E27FC236}">
              <a16:creationId xmlns:a16="http://schemas.microsoft.com/office/drawing/2014/main" id="{F1C3C35C-FE4C-4E80-B625-9E027D7C0D2E}"/>
            </a:ext>
          </a:extLst>
        </cdr:cNvPr>
        <cdr:cNvSpPr txBox="1"/>
      </cdr:nvSpPr>
      <cdr:spPr>
        <a:xfrm xmlns:a="http://schemas.openxmlformats.org/drawingml/2006/main">
          <a:off x="3988217" y="306493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LID4096" sz="1100" dirty="0"/>
        </a:p>
      </cdr:txBody>
    </cdr:sp>
  </cdr:relSizeAnchor>
  <cdr:relSizeAnchor xmlns:cdr="http://schemas.openxmlformats.org/drawingml/2006/chartDrawing">
    <cdr:from>
      <cdr:x>0.51036</cdr:x>
      <cdr:y>0.45719</cdr:y>
    </cdr:from>
    <cdr:to>
      <cdr:x>0.62286</cdr:x>
      <cdr:y>0.62594</cdr:y>
    </cdr:to>
    <cdr:sp macro="" textlink="">
      <cdr:nvSpPr>
        <cdr:cNvPr id="3" name="Textfeld 2">
          <a:extLst xmlns:a="http://schemas.openxmlformats.org/drawingml/2006/main">
            <a:ext uri="{FF2B5EF4-FFF2-40B4-BE49-F238E27FC236}">
              <a16:creationId xmlns:a16="http://schemas.microsoft.com/office/drawing/2014/main" id="{CB27DDA9-DCFB-416C-AB5C-14059D29F4C6}"/>
            </a:ext>
          </a:extLst>
        </cdr:cNvPr>
        <cdr:cNvSpPr txBox="1"/>
      </cdr:nvSpPr>
      <cdr:spPr>
        <a:xfrm xmlns:a="http://schemas.openxmlformats.org/drawingml/2006/main">
          <a:off x="4148237" y="247734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LID4096" sz="1100" dirty="0"/>
        </a:p>
      </cdr:txBody>
    </cdr:sp>
  </cdr:relSizeAnchor>
  <cdr:relSizeAnchor xmlns:cdr="http://schemas.openxmlformats.org/drawingml/2006/chartDrawing">
    <cdr:from>
      <cdr:x>0.06854</cdr:x>
      <cdr:y>0.68096</cdr:y>
    </cdr:from>
    <cdr:to>
      <cdr:x>0.97947</cdr:x>
      <cdr:y>0.68096</cdr:y>
    </cdr:to>
    <cdr:cxnSp macro="">
      <cdr:nvCxnSpPr>
        <cdr:cNvPr id="5" name="Gerader Verbinder 4">
          <a:extLst xmlns:a="http://schemas.openxmlformats.org/drawingml/2006/main">
            <a:ext uri="{FF2B5EF4-FFF2-40B4-BE49-F238E27FC236}">
              <a16:creationId xmlns:a16="http://schemas.microsoft.com/office/drawing/2014/main" id="{C94B96E7-1ADA-482E-BA91-7FFBD5528DC7}"/>
            </a:ext>
          </a:extLst>
        </cdr:cNvPr>
        <cdr:cNvCxnSpPr/>
      </cdr:nvCxnSpPr>
      <cdr:spPr>
        <a:xfrm xmlns:a="http://schemas.openxmlformats.org/drawingml/2006/main">
          <a:off x="604046" y="3563572"/>
          <a:ext cx="8027987" cy="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59EF7-410E-4326-9158-1106B3C932B7}" type="datetimeFigureOut">
              <a:rPr lang="en-GB" smtClean="0"/>
              <a:t>01/11/2021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51A6C-7ACC-4A55-BAD6-5A06CA9A7376}" type="slidenum">
              <a:rPr lang="en-GB" smtClean="0"/>
              <a:t>‹#›</a:t>
            </a:fld>
            <a:endParaRPr lang="en-GB"/>
          </a:p>
        </p:txBody>
      </p:sp>
    </p:spTree>
    <p:extLst>
      <p:ext uri="{BB962C8B-B14F-4D97-AF65-F5344CB8AC3E}">
        <p14:creationId xmlns:p14="http://schemas.microsoft.com/office/powerpoint/2010/main" val="370529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F51A6C-7ACC-4A55-BAD6-5A06CA9A7376}" type="slidenum">
              <a:rPr lang="en-GB" smtClean="0"/>
              <a:t>1</a:t>
            </a:fld>
            <a:endParaRPr lang="en-GB"/>
          </a:p>
        </p:txBody>
      </p:sp>
    </p:spTree>
    <p:extLst>
      <p:ext uri="{BB962C8B-B14F-4D97-AF65-F5344CB8AC3E}">
        <p14:creationId xmlns:p14="http://schemas.microsoft.com/office/powerpoint/2010/main" val="2393062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LID4096"/>
          </a:p>
        </p:txBody>
      </p:sp>
      <p:sp>
        <p:nvSpPr>
          <p:cNvPr id="4" name="Foliennummernplatzhalter 3"/>
          <p:cNvSpPr>
            <a:spLocks noGrp="1"/>
          </p:cNvSpPr>
          <p:nvPr>
            <p:ph type="sldNum" sz="quarter" idx="5"/>
          </p:nvPr>
        </p:nvSpPr>
        <p:spPr/>
        <p:txBody>
          <a:bodyPr/>
          <a:lstStyle/>
          <a:p>
            <a:fld id="{F0F51A6C-7ACC-4A55-BAD6-5A06CA9A7376}" type="slidenum">
              <a:rPr lang="en-GB" smtClean="0"/>
              <a:t>99</a:t>
            </a:fld>
            <a:endParaRPr lang="en-GB"/>
          </a:p>
        </p:txBody>
      </p:sp>
    </p:spTree>
    <p:extLst>
      <p:ext uri="{BB962C8B-B14F-4D97-AF65-F5344CB8AC3E}">
        <p14:creationId xmlns:p14="http://schemas.microsoft.com/office/powerpoint/2010/main" val="60235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F51A6C-7ACC-4A55-BAD6-5A06CA9A7376}" type="slidenum">
              <a:rPr lang="en-GB" smtClean="0"/>
              <a:t>122</a:t>
            </a:fld>
            <a:endParaRPr lang="en-GB"/>
          </a:p>
        </p:txBody>
      </p:sp>
    </p:spTree>
    <p:extLst>
      <p:ext uri="{BB962C8B-B14F-4D97-AF65-F5344CB8AC3E}">
        <p14:creationId xmlns:p14="http://schemas.microsoft.com/office/powerpoint/2010/main" val="359415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F51A6C-7ACC-4A55-BAD6-5A06CA9A7376}" type="slidenum">
              <a:rPr lang="en-GB" smtClean="0"/>
              <a:t>23</a:t>
            </a:fld>
            <a:endParaRPr lang="en-GB"/>
          </a:p>
        </p:txBody>
      </p:sp>
    </p:spTree>
    <p:extLst>
      <p:ext uri="{BB962C8B-B14F-4D97-AF65-F5344CB8AC3E}">
        <p14:creationId xmlns:p14="http://schemas.microsoft.com/office/powerpoint/2010/main" val="403240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F51A6C-7ACC-4A55-BAD6-5A06CA9A7376}" type="slidenum">
              <a:rPr lang="en-GB" smtClean="0"/>
              <a:t>30</a:t>
            </a:fld>
            <a:endParaRPr lang="en-GB"/>
          </a:p>
        </p:txBody>
      </p:sp>
    </p:spTree>
    <p:extLst>
      <p:ext uri="{BB962C8B-B14F-4D97-AF65-F5344CB8AC3E}">
        <p14:creationId xmlns:p14="http://schemas.microsoft.com/office/powerpoint/2010/main" val="99688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t>31</a:t>
            </a:fld>
            <a:endParaRPr lang="en-GB"/>
          </a:p>
        </p:txBody>
      </p:sp>
    </p:spTree>
    <p:extLst>
      <p:ext uri="{BB962C8B-B14F-4D97-AF65-F5344CB8AC3E}">
        <p14:creationId xmlns:p14="http://schemas.microsoft.com/office/powerpoint/2010/main" val="418429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0F51A6C-7ACC-4A55-BAD6-5A06CA9A7376}" type="slidenum">
              <a:rPr lang="en-GB" smtClean="0"/>
              <a:t>40</a:t>
            </a:fld>
            <a:endParaRPr lang="en-GB"/>
          </a:p>
        </p:txBody>
      </p:sp>
    </p:spTree>
    <p:extLst>
      <p:ext uri="{BB962C8B-B14F-4D97-AF65-F5344CB8AC3E}">
        <p14:creationId xmlns:p14="http://schemas.microsoft.com/office/powerpoint/2010/main" val="262719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F0F51A6C-7ACC-4A55-BAD6-5A06CA9A7376}" type="slidenum">
              <a:rPr lang="en-GB" smtClean="0"/>
              <a:t>54</a:t>
            </a:fld>
            <a:endParaRPr lang="en-GB"/>
          </a:p>
        </p:txBody>
      </p:sp>
    </p:spTree>
    <p:extLst>
      <p:ext uri="{BB962C8B-B14F-4D97-AF65-F5344CB8AC3E}">
        <p14:creationId xmlns:p14="http://schemas.microsoft.com/office/powerpoint/2010/main" val="3223120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t>55</a:t>
            </a:fld>
            <a:endParaRPr lang="en-GB"/>
          </a:p>
        </p:txBody>
      </p:sp>
    </p:spTree>
    <p:extLst>
      <p:ext uri="{BB962C8B-B14F-4D97-AF65-F5344CB8AC3E}">
        <p14:creationId xmlns:p14="http://schemas.microsoft.com/office/powerpoint/2010/main" val="204089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0F51A6C-7ACC-4A55-BAD6-5A06CA9A7376}" type="slidenum">
              <a:rPr lang="en-GB" smtClean="0"/>
              <a:t>57</a:t>
            </a:fld>
            <a:endParaRPr lang="en-GB"/>
          </a:p>
        </p:txBody>
      </p:sp>
    </p:spTree>
    <p:extLst>
      <p:ext uri="{BB962C8B-B14F-4D97-AF65-F5344CB8AC3E}">
        <p14:creationId xmlns:p14="http://schemas.microsoft.com/office/powerpoint/2010/main" val="3688445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F0F51A6C-7ACC-4A55-BAD6-5A06CA9A7376}" type="slidenum">
              <a:rPr lang="en-GB" smtClean="0"/>
              <a:t>63</a:t>
            </a:fld>
            <a:endParaRPr lang="en-GB"/>
          </a:p>
        </p:txBody>
      </p:sp>
    </p:spTree>
    <p:extLst>
      <p:ext uri="{BB962C8B-B14F-4D97-AF65-F5344CB8AC3E}">
        <p14:creationId xmlns:p14="http://schemas.microsoft.com/office/powerpoint/2010/main" val="2917280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5_Abschnitts-&#10;überschrift">
    <p:spTree>
      <p:nvGrpSpPr>
        <p:cNvPr id="1" name=""/>
        <p:cNvGrpSpPr/>
        <p:nvPr/>
      </p:nvGrpSpPr>
      <p:grpSpPr>
        <a:xfrm>
          <a:off x="0" y="0"/>
          <a:ext cx="0" cy="0"/>
          <a:chOff x="0" y="0"/>
          <a:chExt cx="0" cy="0"/>
        </a:xfrm>
      </p:grpSpPr>
      <p:pic>
        <p:nvPicPr>
          <p:cNvPr id="1026" name="Picture 2" descr="macbook pro displaying group of people">
            <a:extLst>
              <a:ext uri="{FF2B5EF4-FFF2-40B4-BE49-F238E27FC236}">
                <a16:creationId xmlns:a16="http://schemas.microsoft.com/office/drawing/2014/main" id="{3FE148E5-B7F3-45E5-936B-43DED9F63E37}"/>
              </a:ext>
            </a:extLst>
          </p:cNvPr>
          <p:cNvPicPr>
            <a:picLocks noChangeAspect="1" noChangeArrowheads="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7406"/>
          <a:stretch/>
        </p:blipFill>
        <p:spPr bwMode="auto">
          <a:xfrm>
            <a:off x="3096342" y="-15227"/>
            <a:ext cx="9098579" cy="631852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86E8D189-2C84-46F0-B10F-2DE234828F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437" y="6311587"/>
            <a:ext cx="2608482" cy="495281"/>
          </a:xfrm>
          <a:prstGeom prst="rect">
            <a:avLst/>
          </a:prstGeom>
        </p:spPr>
      </p:pic>
      <p:sp>
        <p:nvSpPr>
          <p:cNvPr id="5" name="Rechteck 4">
            <a:extLst>
              <a:ext uri="{FF2B5EF4-FFF2-40B4-BE49-F238E27FC236}">
                <a16:creationId xmlns:a16="http://schemas.microsoft.com/office/drawing/2014/main" id="{2EE6F604-37C7-9E4F-857D-991D3298E981}"/>
              </a:ext>
            </a:extLst>
          </p:cNvPr>
          <p:cNvSpPr/>
          <p:nvPr userDrawn="1"/>
        </p:nvSpPr>
        <p:spPr>
          <a:xfrm>
            <a:off x="-2920" y="-15227"/>
            <a:ext cx="7747462" cy="6342440"/>
          </a:xfrm>
          <a:custGeom>
            <a:avLst/>
            <a:gdLst>
              <a:gd name="connsiteX0" fmla="*/ 0 w 7730836"/>
              <a:gd name="connsiteY0" fmla="*/ 0 h 6319552"/>
              <a:gd name="connsiteX1" fmla="*/ 7730836 w 7730836"/>
              <a:gd name="connsiteY1" fmla="*/ 0 h 6319552"/>
              <a:gd name="connsiteX2" fmla="*/ 7730836 w 7730836"/>
              <a:gd name="connsiteY2" fmla="*/ 6319552 h 6319552"/>
              <a:gd name="connsiteX3" fmla="*/ 0 w 7730836"/>
              <a:gd name="connsiteY3" fmla="*/ 6319552 h 6319552"/>
              <a:gd name="connsiteX4" fmla="*/ 0 w 7730836"/>
              <a:gd name="connsiteY4" fmla="*/ 0 h 6319552"/>
              <a:gd name="connsiteX0" fmla="*/ 0 w 7730836"/>
              <a:gd name="connsiteY0" fmla="*/ 0 h 6319552"/>
              <a:gd name="connsiteX1" fmla="*/ 5411585 w 7730836"/>
              <a:gd name="connsiteY1" fmla="*/ 58189 h 6319552"/>
              <a:gd name="connsiteX2" fmla="*/ 7730836 w 7730836"/>
              <a:gd name="connsiteY2" fmla="*/ 6319552 h 6319552"/>
              <a:gd name="connsiteX3" fmla="*/ 0 w 7730836"/>
              <a:gd name="connsiteY3" fmla="*/ 6319552 h 6319552"/>
              <a:gd name="connsiteX4" fmla="*/ 0 w 7730836"/>
              <a:gd name="connsiteY4" fmla="*/ 0 h 6319552"/>
              <a:gd name="connsiteX0" fmla="*/ 0 w 7730836"/>
              <a:gd name="connsiteY0" fmla="*/ 0 h 6319552"/>
              <a:gd name="connsiteX1" fmla="*/ 4763192 w 7730836"/>
              <a:gd name="connsiteY1" fmla="*/ 0 h 6319552"/>
              <a:gd name="connsiteX2" fmla="*/ 7730836 w 7730836"/>
              <a:gd name="connsiteY2" fmla="*/ 6319552 h 6319552"/>
              <a:gd name="connsiteX3" fmla="*/ 0 w 7730836"/>
              <a:gd name="connsiteY3" fmla="*/ 6319552 h 6319552"/>
              <a:gd name="connsiteX4" fmla="*/ 0 w 7730836"/>
              <a:gd name="connsiteY4" fmla="*/ 0 h 6319552"/>
              <a:gd name="connsiteX0" fmla="*/ 0 w 7747462"/>
              <a:gd name="connsiteY0" fmla="*/ 0 h 6327865"/>
              <a:gd name="connsiteX1" fmla="*/ 4763192 w 7747462"/>
              <a:gd name="connsiteY1" fmla="*/ 0 h 6327865"/>
              <a:gd name="connsiteX2" fmla="*/ 7747462 w 7747462"/>
              <a:gd name="connsiteY2" fmla="*/ 6327865 h 6327865"/>
              <a:gd name="connsiteX3" fmla="*/ 0 w 7747462"/>
              <a:gd name="connsiteY3" fmla="*/ 6319552 h 6327865"/>
              <a:gd name="connsiteX4" fmla="*/ 0 w 7747462"/>
              <a:gd name="connsiteY4" fmla="*/ 0 h 6327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7462" h="6327865">
                <a:moveTo>
                  <a:pt x="0" y="0"/>
                </a:moveTo>
                <a:lnTo>
                  <a:pt x="4763192" y="0"/>
                </a:lnTo>
                <a:lnTo>
                  <a:pt x="7747462" y="6327865"/>
                </a:lnTo>
                <a:lnTo>
                  <a:pt x="0" y="631955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00BC22B-1888-4AE9-B65F-60FF9391A220}"/>
              </a:ext>
            </a:extLst>
          </p:cNvPr>
          <p:cNvSpPr>
            <a:spLocks noGrp="1"/>
          </p:cNvSpPr>
          <p:nvPr>
            <p:ph type="title"/>
          </p:nvPr>
        </p:nvSpPr>
        <p:spPr>
          <a:xfrm>
            <a:off x="407989" y="1709738"/>
            <a:ext cx="11373103" cy="2852737"/>
          </a:xfrm>
        </p:spPr>
        <p:txBody>
          <a:bodyPr anchor="b">
            <a:normAutofit/>
          </a:bodyPr>
          <a:lstStyle>
            <a:lvl1pPr algn="l">
              <a:defRPr sz="4800">
                <a:solidFill>
                  <a:schemeClr val="bg1"/>
                </a:solidFill>
              </a:defRPr>
            </a:lvl1pPr>
          </a:lstStyle>
          <a:p>
            <a:r>
              <a:rPr lang="de-DE"/>
              <a:t>Mastertitelformat bearbeiten</a:t>
            </a:r>
            <a:endParaRPr lang="en-GB"/>
          </a:p>
        </p:txBody>
      </p:sp>
      <p:sp>
        <p:nvSpPr>
          <p:cNvPr id="3" name="Textplatzhalter 2">
            <a:extLst>
              <a:ext uri="{FF2B5EF4-FFF2-40B4-BE49-F238E27FC236}">
                <a16:creationId xmlns:a16="http://schemas.microsoft.com/office/drawing/2014/main" id="{BA6E4293-9AF5-4853-841B-AE0AB118E053}"/>
              </a:ext>
            </a:extLst>
          </p:cNvPr>
          <p:cNvSpPr>
            <a:spLocks noGrp="1"/>
          </p:cNvSpPr>
          <p:nvPr>
            <p:ph type="body" idx="1"/>
          </p:nvPr>
        </p:nvSpPr>
        <p:spPr>
          <a:xfrm>
            <a:off x="407989" y="4589463"/>
            <a:ext cx="11373103"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cxnSp>
        <p:nvCxnSpPr>
          <p:cNvPr id="8" name="Gerader Verbinder 7">
            <a:extLst>
              <a:ext uri="{FF2B5EF4-FFF2-40B4-BE49-F238E27FC236}">
                <a16:creationId xmlns:a16="http://schemas.microsoft.com/office/drawing/2014/main" id="{E598C39A-931B-439D-8175-272F60C8141F}"/>
              </a:ext>
            </a:extLst>
          </p:cNvPr>
          <p:cNvCxnSpPr>
            <a:cxnSpLocks/>
            <a:stCxn id="5" idx="3"/>
          </p:cNvCxnSpPr>
          <p:nvPr userDrawn="1"/>
        </p:nvCxnSpPr>
        <p:spPr>
          <a:xfrm flipV="1">
            <a:off x="-2920" y="6303301"/>
            <a:ext cx="12194920" cy="1558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841F4EB1-9855-42AF-9195-E9500AA75727}"/>
              </a:ext>
            </a:extLst>
          </p:cNvPr>
          <p:cNvSpPr/>
          <p:nvPr userDrawn="1"/>
        </p:nvSpPr>
        <p:spPr>
          <a:xfrm>
            <a:off x="8975725" y="6343839"/>
            <a:ext cx="2963233" cy="395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food, drawing&#10;&#10;Description automatically generated">
            <a:extLst>
              <a:ext uri="{FF2B5EF4-FFF2-40B4-BE49-F238E27FC236}">
                <a16:creationId xmlns:a16="http://schemas.microsoft.com/office/drawing/2014/main" id="{EAFCA39F-0C77-44BC-92E7-4373E3C3F4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5037" y="6343839"/>
            <a:ext cx="2346251" cy="395316"/>
          </a:xfrm>
          <a:prstGeom prst="rect">
            <a:avLst/>
          </a:prstGeom>
        </p:spPr>
      </p:pic>
    </p:spTree>
    <p:extLst>
      <p:ext uri="{BB962C8B-B14F-4D97-AF65-F5344CB8AC3E}">
        <p14:creationId xmlns:p14="http://schemas.microsoft.com/office/powerpoint/2010/main" val="128901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6A25-E4E9-4611-9B0B-3C3A6E459668}"/>
              </a:ext>
            </a:extLst>
          </p:cNvPr>
          <p:cNvSpPr>
            <a:spLocks noGrp="1"/>
          </p:cNvSpPr>
          <p:nvPr>
            <p:ph type="title"/>
          </p:nvPr>
        </p:nvSpPr>
        <p:spPr/>
        <p:txBody>
          <a:bodyPr>
            <a:normAutofit/>
          </a:bodyPr>
          <a:lstStyle>
            <a:lvl1pPr>
              <a:defRPr sz="3600">
                <a:solidFill>
                  <a:schemeClr val="bg2"/>
                </a:solidFill>
              </a:defRPr>
            </a:lvl1pPr>
          </a:lstStyle>
          <a:p>
            <a:r>
              <a:rPr lang="de-DE"/>
              <a:t>Mastertitelformat bearbeiten</a:t>
            </a:r>
            <a:endParaRPr lang="en-GB"/>
          </a:p>
        </p:txBody>
      </p:sp>
      <p:sp>
        <p:nvSpPr>
          <p:cNvPr id="3" name="Inhaltsplatzhalter 2">
            <a:extLst>
              <a:ext uri="{FF2B5EF4-FFF2-40B4-BE49-F238E27FC236}">
                <a16:creationId xmlns:a16="http://schemas.microsoft.com/office/drawing/2014/main" id="{A3ABD7A6-E5AC-432E-8B31-B94049C19E2E}"/>
              </a:ext>
            </a:extLst>
          </p:cNvPr>
          <p:cNvSpPr>
            <a:spLocks noGrp="1"/>
          </p:cNvSpPr>
          <p:nvPr>
            <p:ph sz="half" idx="1"/>
          </p:nvPr>
        </p:nvSpPr>
        <p:spPr>
          <a:xfrm>
            <a:off x="410908" y="1825625"/>
            <a:ext cx="5540630" cy="4351338"/>
          </a:xfrm>
        </p:spPr>
        <p:txBody>
          <a:bodyPr>
            <a:normAutofit/>
          </a:bodyPr>
          <a:lstStyle>
            <a:lvl1pPr>
              <a:buClr>
                <a:schemeClr val="bg2"/>
              </a:buClr>
              <a:defRPr sz="2400"/>
            </a:lvl1pPr>
            <a:lvl2pPr>
              <a:buClr>
                <a:schemeClr val="bg2"/>
              </a:buClr>
              <a:defRPr sz="2000"/>
            </a:lvl2pPr>
            <a:lvl3pPr>
              <a:buClr>
                <a:schemeClr val="bg2"/>
              </a:buClr>
              <a:defRPr sz="1800"/>
            </a:lvl3pPr>
            <a:lvl4pPr>
              <a:buClr>
                <a:schemeClr val="bg2"/>
              </a:buClr>
              <a:defRPr sz="1600"/>
            </a:lvl4pPr>
            <a:lvl5pPr>
              <a:buClr>
                <a:schemeClr val="bg2"/>
              </a:buCl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2613F7FE-637D-4CED-9C51-D1BF475CB0BC}"/>
              </a:ext>
            </a:extLst>
          </p:cNvPr>
          <p:cNvSpPr>
            <a:spLocks noGrp="1"/>
          </p:cNvSpPr>
          <p:nvPr>
            <p:ph sz="half" idx="2"/>
          </p:nvPr>
        </p:nvSpPr>
        <p:spPr>
          <a:xfrm>
            <a:off x="6240462" y="1825625"/>
            <a:ext cx="5540630" cy="4351338"/>
          </a:xfrm>
        </p:spPr>
        <p:txBody>
          <a:bodyPr>
            <a:normAutofit/>
          </a:bodyPr>
          <a:lstStyle>
            <a:lvl1pPr>
              <a:buClr>
                <a:schemeClr val="bg2"/>
              </a:buClr>
              <a:defRPr sz="2400"/>
            </a:lvl1pPr>
            <a:lvl2pPr>
              <a:buClr>
                <a:schemeClr val="bg2"/>
              </a:buClr>
              <a:defRPr sz="2000"/>
            </a:lvl2pPr>
            <a:lvl3pPr>
              <a:buClr>
                <a:schemeClr val="bg2"/>
              </a:buClr>
              <a:defRPr sz="1800"/>
            </a:lvl3pPr>
            <a:lvl4pPr>
              <a:buClr>
                <a:schemeClr val="bg2"/>
              </a:buClr>
              <a:defRPr sz="1600"/>
            </a:lvl4pPr>
            <a:lvl5pPr>
              <a:buClr>
                <a:schemeClr val="bg2"/>
              </a:buCl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a:extLst>
              <a:ext uri="{FF2B5EF4-FFF2-40B4-BE49-F238E27FC236}">
                <a16:creationId xmlns:a16="http://schemas.microsoft.com/office/drawing/2014/main" id="{BDD0D58C-5F80-48F5-ABAA-EB678E4FA544}"/>
              </a:ext>
            </a:extLst>
          </p:cNvPr>
          <p:cNvSpPr>
            <a:spLocks noGrp="1"/>
          </p:cNvSpPr>
          <p:nvPr>
            <p:ph type="ftr" sz="quarter" idx="11"/>
          </p:nvPr>
        </p:nvSpPr>
        <p:spPr>
          <a:xfrm>
            <a:off x="417600" y="6356349"/>
            <a:ext cx="8564817" cy="385200"/>
          </a:xfrm>
        </p:spPr>
        <p:txBody>
          <a:bodyPr/>
          <a:lstStyle/>
          <a:p>
            <a:endParaRPr lang="en-GB"/>
          </a:p>
        </p:txBody>
      </p:sp>
    </p:spTree>
    <p:extLst>
      <p:ext uri="{BB962C8B-B14F-4D97-AF65-F5344CB8AC3E}">
        <p14:creationId xmlns:p14="http://schemas.microsoft.com/office/powerpoint/2010/main" val="274787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E378F02-E0DE-49E4-92D0-1C2E1B601F76}"/>
              </a:ext>
            </a:extLst>
          </p:cNvPr>
          <p:cNvSpPr/>
          <p:nvPr userDrawn="1"/>
        </p:nvSpPr>
        <p:spPr>
          <a:xfrm>
            <a:off x="6096000" y="1690688"/>
            <a:ext cx="5688013" cy="45100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21DC6A25-E4E9-4611-9B0B-3C3A6E459668}"/>
              </a:ext>
            </a:extLst>
          </p:cNvPr>
          <p:cNvSpPr>
            <a:spLocks noGrp="1"/>
          </p:cNvSpPr>
          <p:nvPr>
            <p:ph type="title"/>
          </p:nvPr>
        </p:nvSpPr>
        <p:spPr/>
        <p:txBody>
          <a:bodyPr>
            <a:normAutofit/>
          </a:bodyPr>
          <a:lstStyle>
            <a:lvl1pPr>
              <a:defRPr sz="3600">
                <a:solidFill>
                  <a:schemeClr val="bg2"/>
                </a:solidFill>
              </a:defRPr>
            </a:lvl1pPr>
          </a:lstStyle>
          <a:p>
            <a:r>
              <a:rPr lang="de-DE"/>
              <a:t>Mastertitelformat bearbeiten</a:t>
            </a:r>
            <a:endParaRPr lang="en-GB"/>
          </a:p>
        </p:txBody>
      </p:sp>
      <p:sp>
        <p:nvSpPr>
          <p:cNvPr id="3" name="Inhaltsplatzhalter 2">
            <a:extLst>
              <a:ext uri="{FF2B5EF4-FFF2-40B4-BE49-F238E27FC236}">
                <a16:creationId xmlns:a16="http://schemas.microsoft.com/office/drawing/2014/main" id="{A3ABD7A6-E5AC-432E-8B31-B94049C19E2E}"/>
              </a:ext>
            </a:extLst>
          </p:cNvPr>
          <p:cNvSpPr>
            <a:spLocks noGrp="1"/>
          </p:cNvSpPr>
          <p:nvPr>
            <p:ph sz="half" idx="1"/>
          </p:nvPr>
        </p:nvSpPr>
        <p:spPr>
          <a:xfrm>
            <a:off x="410908" y="1825625"/>
            <a:ext cx="5540630" cy="4351338"/>
          </a:xfrm>
        </p:spPr>
        <p:txBody>
          <a:bodyPr>
            <a:normAutofit/>
          </a:bodyPr>
          <a:lstStyle>
            <a:lvl1pPr>
              <a:buClr>
                <a:schemeClr val="bg2"/>
              </a:buClr>
              <a:defRPr sz="2400"/>
            </a:lvl1pPr>
            <a:lvl2pPr>
              <a:buClr>
                <a:schemeClr val="bg2"/>
              </a:buClr>
              <a:defRPr sz="2000"/>
            </a:lvl2pPr>
            <a:lvl3pPr>
              <a:buClr>
                <a:schemeClr val="bg2"/>
              </a:buClr>
              <a:defRPr sz="1800"/>
            </a:lvl3pPr>
            <a:lvl4pPr>
              <a:buClr>
                <a:schemeClr val="bg2"/>
              </a:buClr>
              <a:defRPr sz="1600"/>
            </a:lvl4pPr>
            <a:lvl5pPr>
              <a:buClr>
                <a:schemeClr val="bg2"/>
              </a:buCl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2613F7FE-637D-4CED-9C51-D1BF475CB0BC}"/>
              </a:ext>
            </a:extLst>
          </p:cNvPr>
          <p:cNvSpPr>
            <a:spLocks noGrp="1"/>
          </p:cNvSpPr>
          <p:nvPr>
            <p:ph sz="half" idx="2"/>
          </p:nvPr>
        </p:nvSpPr>
        <p:spPr>
          <a:xfrm>
            <a:off x="6240462" y="1825625"/>
            <a:ext cx="5540630" cy="4351338"/>
          </a:xfrm>
          <a:noFill/>
        </p:spPr>
        <p:txBody>
          <a:bodyPr>
            <a:normAutofit/>
          </a:bodyPr>
          <a:lstStyle>
            <a:lvl1pPr>
              <a:buClr>
                <a:schemeClr val="bg2"/>
              </a:buClr>
              <a:defRPr sz="2400">
                <a:solidFill>
                  <a:schemeClr val="bg1"/>
                </a:solidFill>
              </a:defRPr>
            </a:lvl1pPr>
            <a:lvl2pPr>
              <a:buClr>
                <a:schemeClr val="bg2"/>
              </a:buClr>
              <a:defRPr sz="2000">
                <a:solidFill>
                  <a:schemeClr val="bg1"/>
                </a:solidFill>
              </a:defRPr>
            </a:lvl2pPr>
            <a:lvl3pPr>
              <a:buClr>
                <a:schemeClr val="bg2"/>
              </a:buClr>
              <a:defRPr sz="1800">
                <a:solidFill>
                  <a:schemeClr val="bg1"/>
                </a:solidFill>
              </a:defRPr>
            </a:lvl3pPr>
            <a:lvl4pPr>
              <a:buClr>
                <a:schemeClr val="bg2"/>
              </a:buClr>
              <a:defRPr sz="1600">
                <a:solidFill>
                  <a:schemeClr val="bg1"/>
                </a:solidFill>
              </a:defRPr>
            </a:lvl4pPr>
            <a:lvl5pPr>
              <a:buClr>
                <a:schemeClr val="bg2"/>
              </a:buClr>
              <a:defRPr sz="14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a:extLst>
              <a:ext uri="{FF2B5EF4-FFF2-40B4-BE49-F238E27FC236}">
                <a16:creationId xmlns:a16="http://schemas.microsoft.com/office/drawing/2014/main" id="{BDD0D58C-5F80-48F5-ABAA-EB678E4FA544}"/>
              </a:ext>
            </a:extLst>
          </p:cNvPr>
          <p:cNvSpPr>
            <a:spLocks noGrp="1"/>
          </p:cNvSpPr>
          <p:nvPr>
            <p:ph type="ftr" sz="quarter" idx="11"/>
          </p:nvPr>
        </p:nvSpPr>
        <p:spPr>
          <a:xfrm>
            <a:off x="417600" y="6356349"/>
            <a:ext cx="8564817" cy="385200"/>
          </a:xfrm>
        </p:spPr>
        <p:txBody>
          <a:bodyPr/>
          <a:lstStyle/>
          <a:p>
            <a:endParaRPr lang="en-GB"/>
          </a:p>
        </p:txBody>
      </p:sp>
    </p:spTree>
    <p:extLst>
      <p:ext uri="{BB962C8B-B14F-4D97-AF65-F5344CB8AC3E}">
        <p14:creationId xmlns:p14="http://schemas.microsoft.com/office/powerpoint/2010/main" val="1046570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4565A-635C-4D37-A536-1EBFCCE06313}"/>
              </a:ext>
            </a:extLst>
          </p:cNvPr>
          <p:cNvSpPr>
            <a:spLocks noGrp="1"/>
          </p:cNvSpPr>
          <p:nvPr>
            <p:ph type="title"/>
          </p:nvPr>
        </p:nvSpPr>
        <p:spPr>
          <a:xfrm>
            <a:off x="407989" y="365125"/>
            <a:ext cx="11373103" cy="1325563"/>
          </a:xfrm>
        </p:spPr>
        <p:txBody>
          <a:bodyPr>
            <a:normAutofit/>
          </a:bodyPr>
          <a:lstStyle>
            <a:lvl1pPr>
              <a:defRPr sz="3600">
                <a:solidFill>
                  <a:schemeClr val="bg2"/>
                </a:solidFill>
              </a:defRPr>
            </a:lvl1pPr>
          </a:lstStyle>
          <a:p>
            <a:r>
              <a:rPr lang="de-DE"/>
              <a:t>Mastertitelformat bearbeiten</a:t>
            </a:r>
            <a:endParaRPr lang="en-GB"/>
          </a:p>
        </p:txBody>
      </p:sp>
      <p:sp>
        <p:nvSpPr>
          <p:cNvPr id="3" name="Textplatzhalter 2">
            <a:extLst>
              <a:ext uri="{FF2B5EF4-FFF2-40B4-BE49-F238E27FC236}">
                <a16:creationId xmlns:a16="http://schemas.microsoft.com/office/drawing/2014/main" id="{D75453FE-694E-4576-A470-2B20AB4FDAE5}"/>
              </a:ext>
            </a:extLst>
          </p:cNvPr>
          <p:cNvSpPr>
            <a:spLocks noGrp="1"/>
          </p:cNvSpPr>
          <p:nvPr>
            <p:ph type="body" idx="1"/>
          </p:nvPr>
        </p:nvSpPr>
        <p:spPr>
          <a:xfrm>
            <a:off x="407989" y="1681163"/>
            <a:ext cx="554355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4AFE529-E9B7-4625-93EB-8B957D03A696}"/>
              </a:ext>
            </a:extLst>
          </p:cNvPr>
          <p:cNvSpPr>
            <a:spLocks noGrp="1"/>
          </p:cNvSpPr>
          <p:nvPr>
            <p:ph sz="half" idx="2"/>
          </p:nvPr>
        </p:nvSpPr>
        <p:spPr>
          <a:xfrm>
            <a:off x="407989" y="2505075"/>
            <a:ext cx="5543550" cy="3684588"/>
          </a:xfrm>
        </p:spPr>
        <p:txBody>
          <a:bodyPr/>
          <a:lstStyle>
            <a:lvl1pPr marL="457200" indent="-457200">
              <a:buClr>
                <a:schemeClr val="bg2"/>
              </a:buClr>
              <a:buFont typeface="Arial" panose="020B0604020202020204" pitchFamily="34" charset="0"/>
              <a:buChar char="•"/>
              <a:defRPr sz="2000"/>
            </a:lvl1pPr>
            <a:lvl2pPr marL="800100" indent="-342900">
              <a:buClr>
                <a:schemeClr val="bg2"/>
              </a:buClr>
              <a:buFont typeface="Arial" panose="020B0604020202020204" pitchFamily="34" charset="0"/>
              <a:buChar char="•"/>
              <a:defRPr sz="1800"/>
            </a:lvl2pPr>
            <a:lvl3pPr marL="1257300" indent="-342900">
              <a:buClr>
                <a:schemeClr val="bg2"/>
              </a:buClr>
              <a:buFont typeface="Arial" panose="020B0604020202020204" pitchFamily="34" charset="0"/>
              <a:buChar char="•"/>
              <a:defRPr sz="1600"/>
            </a:lvl3pPr>
            <a:lvl4pPr marL="1657350" indent="-285750">
              <a:buClr>
                <a:schemeClr val="bg2"/>
              </a:buClr>
              <a:buFont typeface="Arial" panose="020B0604020202020204" pitchFamily="34" charset="0"/>
              <a:buChar char="•"/>
              <a:defRPr sz="1400"/>
            </a:lvl4pPr>
            <a:lvl5pPr marL="2114550" indent="-285750">
              <a:buClr>
                <a:schemeClr val="bg2"/>
              </a:buClr>
              <a:buFont typeface="Arial" panose="020B0604020202020204" pitchFamily="34" charset="0"/>
              <a:buChar cha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EB76DE71-69CC-4A2E-9EC1-3B0855BC9857}"/>
              </a:ext>
            </a:extLst>
          </p:cNvPr>
          <p:cNvSpPr>
            <a:spLocks noGrp="1"/>
          </p:cNvSpPr>
          <p:nvPr>
            <p:ph type="body" sz="quarter" idx="3"/>
          </p:nvPr>
        </p:nvSpPr>
        <p:spPr>
          <a:xfrm>
            <a:off x="6240462" y="1681163"/>
            <a:ext cx="5543551"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992C867-7617-46EA-8A92-B9C763601DA6}"/>
              </a:ext>
            </a:extLst>
          </p:cNvPr>
          <p:cNvSpPr>
            <a:spLocks noGrp="1"/>
          </p:cNvSpPr>
          <p:nvPr>
            <p:ph sz="quarter" idx="4"/>
          </p:nvPr>
        </p:nvSpPr>
        <p:spPr>
          <a:xfrm>
            <a:off x="6240462" y="2505075"/>
            <a:ext cx="5540630" cy="3684588"/>
          </a:xfrm>
        </p:spPr>
        <p:txBody>
          <a:bodyPr/>
          <a:lstStyle>
            <a:lvl1pPr>
              <a:buClr>
                <a:schemeClr val="bg2"/>
              </a:buClr>
              <a:defRPr sz="2000"/>
            </a:lvl1pPr>
            <a:lvl2pPr>
              <a:buClr>
                <a:schemeClr val="bg2"/>
              </a:buClr>
              <a:defRPr sz="1800"/>
            </a:lvl2pPr>
            <a:lvl3pPr>
              <a:buClr>
                <a:schemeClr val="bg2"/>
              </a:buClr>
              <a:defRPr sz="1600"/>
            </a:lvl3pPr>
            <a:lvl4pPr>
              <a:buClr>
                <a:schemeClr val="bg2"/>
              </a:buClr>
              <a:defRPr sz="1400"/>
            </a:lvl4pPr>
            <a:lvl5pPr>
              <a:buClr>
                <a:schemeClr val="bg2"/>
              </a:buCl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8" name="Fußzeilenplatzhalter 7">
            <a:extLst>
              <a:ext uri="{FF2B5EF4-FFF2-40B4-BE49-F238E27FC236}">
                <a16:creationId xmlns:a16="http://schemas.microsoft.com/office/drawing/2014/main" id="{F43B8B99-33B2-4AC0-BDB4-3AC33AE71494}"/>
              </a:ext>
            </a:extLst>
          </p:cNvPr>
          <p:cNvSpPr>
            <a:spLocks noGrp="1"/>
          </p:cNvSpPr>
          <p:nvPr>
            <p:ph type="ftr" sz="quarter" idx="11"/>
          </p:nvPr>
        </p:nvSpPr>
        <p:spPr>
          <a:xfrm>
            <a:off x="417600" y="6356349"/>
            <a:ext cx="8567736" cy="385200"/>
          </a:xfrm>
        </p:spPr>
        <p:txBody>
          <a:bodyPr/>
          <a:lstStyle/>
          <a:p>
            <a:endParaRPr lang="en-GB"/>
          </a:p>
        </p:txBody>
      </p:sp>
    </p:spTree>
    <p:extLst>
      <p:ext uri="{BB962C8B-B14F-4D97-AF65-F5344CB8AC3E}">
        <p14:creationId xmlns:p14="http://schemas.microsoft.com/office/powerpoint/2010/main" val="296748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Vergleich">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542B9B3-0381-4A3C-AA84-F43E41B1099B}"/>
              </a:ext>
            </a:extLst>
          </p:cNvPr>
          <p:cNvSpPr/>
          <p:nvPr userDrawn="1"/>
        </p:nvSpPr>
        <p:spPr>
          <a:xfrm>
            <a:off x="6096000" y="1681163"/>
            <a:ext cx="5685092" cy="45196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9B84565A-635C-4D37-A536-1EBFCCE06313}"/>
              </a:ext>
            </a:extLst>
          </p:cNvPr>
          <p:cNvSpPr>
            <a:spLocks noGrp="1"/>
          </p:cNvSpPr>
          <p:nvPr>
            <p:ph type="title"/>
          </p:nvPr>
        </p:nvSpPr>
        <p:spPr>
          <a:xfrm>
            <a:off x="407989" y="365125"/>
            <a:ext cx="11373103" cy="1325563"/>
          </a:xfrm>
        </p:spPr>
        <p:txBody>
          <a:bodyPr>
            <a:normAutofit/>
          </a:bodyPr>
          <a:lstStyle>
            <a:lvl1pPr>
              <a:defRPr sz="3600">
                <a:solidFill>
                  <a:schemeClr val="bg2"/>
                </a:solidFill>
              </a:defRPr>
            </a:lvl1pPr>
          </a:lstStyle>
          <a:p>
            <a:r>
              <a:rPr lang="de-DE"/>
              <a:t>Mastertitelformat bearbeiten</a:t>
            </a:r>
            <a:endParaRPr lang="en-GB"/>
          </a:p>
        </p:txBody>
      </p:sp>
      <p:sp>
        <p:nvSpPr>
          <p:cNvPr id="3" name="Textplatzhalter 2">
            <a:extLst>
              <a:ext uri="{FF2B5EF4-FFF2-40B4-BE49-F238E27FC236}">
                <a16:creationId xmlns:a16="http://schemas.microsoft.com/office/drawing/2014/main" id="{D75453FE-694E-4576-A470-2B20AB4FDAE5}"/>
              </a:ext>
            </a:extLst>
          </p:cNvPr>
          <p:cNvSpPr>
            <a:spLocks noGrp="1"/>
          </p:cNvSpPr>
          <p:nvPr>
            <p:ph type="body" idx="1"/>
          </p:nvPr>
        </p:nvSpPr>
        <p:spPr>
          <a:xfrm>
            <a:off x="407989" y="1681163"/>
            <a:ext cx="554355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4AFE529-E9B7-4625-93EB-8B957D03A696}"/>
              </a:ext>
            </a:extLst>
          </p:cNvPr>
          <p:cNvSpPr>
            <a:spLocks noGrp="1"/>
          </p:cNvSpPr>
          <p:nvPr>
            <p:ph sz="half" idx="2"/>
          </p:nvPr>
        </p:nvSpPr>
        <p:spPr>
          <a:xfrm>
            <a:off x="407989" y="2505075"/>
            <a:ext cx="5543550" cy="3684588"/>
          </a:xfrm>
        </p:spPr>
        <p:txBody>
          <a:bodyPr/>
          <a:lstStyle>
            <a:lvl1pPr marL="457200" indent="-457200">
              <a:buClr>
                <a:schemeClr val="bg2"/>
              </a:buClr>
              <a:buFont typeface="Arial" panose="020B0604020202020204" pitchFamily="34" charset="0"/>
              <a:buChar char="•"/>
              <a:defRPr/>
            </a:lvl1pPr>
            <a:lvl2pPr marL="800100" indent="-342900">
              <a:buClr>
                <a:schemeClr val="bg2"/>
              </a:buClr>
              <a:buFont typeface="Arial" panose="020B0604020202020204" pitchFamily="34" charset="0"/>
              <a:buChar char="•"/>
              <a:defRPr/>
            </a:lvl2pPr>
            <a:lvl3pPr marL="1257300" indent="-342900">
              <a:buClr>
                <a:schemeClr val="bg2"/>
              </a:buClr>
              <a:buFont typeface="Arial" panose="020B0604020202020204" pitchFamily="34" charset="0"/>
              <a:buChar char="•"/>
              <a:defRPr/>
            </a:lvl3pPr>
            <a:lvl4pPr marL="1657350" indent="-285750">
              <a:buClr>
                <a:schemeClr val="bg2"/>
              </a:buClr>
              <a:buFont typeface="Arial" panose="020B0604020202020204" pitchFamily="34" charset="0"/>
              <a:buChar char="•"/>
              <a:defRPr/>
            </a:lvl4pPr>
            <a:lvl5pPr marL="2114550" indent="-285750">
              <a:buClr>
                <a:schemeClr val="bg2"/>
              </a:buClr>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EB76DE71-69CC-4A2E-9EC1-3B0855BC9857}"/>
              </a:ext>
            </a:extLst>
          </p:cNvPr>
          <p:cNvSpPr>
            <a:spLocks noGrp="1"/>
          </p:cNvSpPr>
          <p:nvPr>
            <p:ph type="body" sz="quarter" idx="3"/>
          </p:nvPr>
        </p:nvSpPr>
        <p:spPr>
          <a:xfrm>
            <a:off x="6240462" y="1681163"/>
            <a:ext cx="5543551" cy="823912"/>
          </a:xfrm>
          <a:no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992C867-7617-46EA-8A92-B9C763601DA6}"/>
              </a:ext>
            </a:extLst>
          </p:cNvPr>
          <p:cNvSpPr>
            <a:spLocks noGrp="1"/>
          </p:cNvSpPr>
          <p:nvPr>
            <p:ph sz="quarter" idx="4"/>
          </p:nvPr>
        </p:nvSpPr>
        <p:spPr>
          <a:xfrm>
            <a:off x="6240462" y="2505075"/>
            <a:ext cx="5540630" cy="3684588"/>
          </a:xfrm>
          <a:noFill/>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8" name="Fußzeilenplatzhalter 7">
            <a:extLst>
              <a:ext uri="{FF2B5EF4-FFF2-40B4-BE49-F238E27FC236}">
                <a16:creationId xmlns:a16="http://schemas.microsoft.com/office/drawing/2014/main" id="{F43B8B99-33B2-4AC0-BDB4-3AC33AE71494}"/>
              </a:ext>
            </a:extLst>
          </p:cNvPr>
          <p:cNvSpPr>
            <a:spLocks noGrp="1"/>
          </p:cNvSpPr>
          <p:nvPr>
            <p:ph type="ftr" sz="quarter" idx="11"/>
          </p:nvPr>
        </p:nvSpPr>
        <p:spPr>
          <a:xfrm>
            <a:off x="417600" y="6356349"/>
            <a:ext cx="8567736" cy="385200"/>
          </a:xfrm>
        </p:spPr>
        <p:txBody>
          <a:bodyPr/>
          <a:lstStyle/>
          <a:p>
            <a:endParaRPr lang="en-GB"/>
          </a:p>
        </p:txBody>
      </p:sp>
    </p:spTree>
    <p:extLst>
      <p:ext uri="{BB962C8B-B14F-4D97-AF65-F5344CB8AC3E}">
        <p14:creationId xmlns:p14="http://schemas.microsoft.com/office/powerpoint/2010/main" val="305615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B00CD-3F12-42EB-8B19-B8BAA91B4279}"/>
              </a:ext>
            </a:extLst>
          </p:cNvPr>
          <p:cNvSpPr>
            <a:spLocks noGrp="1"/>
          </p:cNvSpPr>
          <p:nvPr>
            <p:ph type="title"/>
          </p:nvPr>
        </p:nvSpPr>
        <p:spPr/>
        <p:txBody>
          <a:bodyPr>
            <a:normAutofit/>
          </a:bodyPr>
          <a:lstStyle>
            <a:lvl1pPr>
              <a:defRPr sz="3600">
                <a:solidFill>
                  <a:schemeClr val="bg2"/>
                </a:solidFill>
              </a:defRPr>
            </a:lvl1pPr>
          </a:lstStyle>
          <a:p>
            <a:r>
              <a:rPr lang="de-DE"/>
              <a:t>Mastertitelformat bearbeiten</a:t>
            </a:r>
            <a:endParaRPr lang="en-GB"/>
          </a:p>
        </p:txBody>
      </p:sp>
      <p:sp>
        <p:nvSpPr>
          <p:cNvPr id="4" name="Fußzeilenplatzhalter 3">
            <a:extLst>
              <a:ext uri="{FF2B5EF4-FFF2-40B4-BE49-F238E27FC236}">
                <a16:creationId xmlns:a16="http://schemas.microsoft.com/office/drawing/2014/main" id="{940B0166-EB62-4A72-9760-9A3F1D8EC114}"/>
              </a:ext>
            </a:extLst>
          </p:cNvPr>
          <p:cNvSpPr>
            <a:spLocks noGrp="1"/>
          </p:cNvSpPr>
          <p:nvPr>
            <p:ph type="ftr" sz="quarter" idx="11"/>
          </p:nvPr>
        </p:nvSpPr>
        <p:spPr>
          <a:xfrm>
            <a:off x="417600" y="6356349"/>
            <a:ext cx="8564817" cy="385200"/>
          </a:xfrm>
        </p:spPr>
        <p:txBody>
          <a:bodyPr/>
          <a:lstStyle/>
          <a:p>
            <a:endParaRPr lang="en-GB"/>
          </a:p>
        </p:txBody>
      </p:sp>
    </p:spTree>
    <p:extLst>
      <p:ext uri="{BB962C8B-B14F-4D97-AF65-F5344CB8AC3E}">
        <p14:creationId xmlns:p14="http://schemas.microsoft.com/office/powerpoint/2010/main" val="4179840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Subline">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40B0166-EB62-4A72-9760-9A3F1D8EC114}"/>
              </a:ext>
            </a:extLst>
          </p:cNvPr>
          <p:cNvSpPr>
            <a:spLocks noGrp="1"/>
          </p:cNvSpPr>
          <p:nvPr>
            <p:ph type="ftr" sz="quarter" idx="11"/>
          </p:nvPr>
        </p:nvSpPr>
        <p:spPr>
          <a:xfrm>
            <a:off x="417600" y="6356349"/>
            <a:ext cx="8564817" cy="385200"/>
          </a:xfrm>
        </p:spPr>
        <p:txBody>
          <a:bodyPr/>
          <a:lstStyle/>
          <a:p>
            <a:endParaRPr lang="en-GB"/>
          </a:p>
        </p:txBody>
      </p:sp>
      <p:sp>
        <p:nvSpPr>
          <p:cNvPr id="5" name="Titel 1">
            <a:extLst>
              <a:ext uri="{FF2B5EF4-FFF2-40B4-BE49-F238E27FC236}">
                <a16:creationId xmlns:a16="http://schemas.microsoft.com/office/drawing/2014/main" id="{564B90A4-AEA5-6840-BBB7-D4B40BF5D44E}"/>
              </a:ext>
            </a:extLst>
          </p:cNvPr>
          <p:cNvSpPr>
            <a:spLocks noGrp="1"/>
          </p:cNvSpPr>
          <p:nvPr>
            <p:ph type="title"/>
          </p:nvPr>
        </p:nvSpPr>
        <p:spPr>
          <a:xfrm>
            <a:off x="416533" y="373592"/>
            <a:ext cx="11367479" cy="900000"/>
          </a:xfrm>
        </p:spPr>
        <p:txBody>
          <a:bodyPr anchor="b" anchorCtr="0">
            <a:normAutofit/>
          </a:bodyPr>
          <a:lstStyle>
            <a:lvl1pPr algn="l">
              <a:defRPr sz="3600">
                <a:solidFill>
                  <a:schemeClr val="bg2"/>
                </a:solidFill>
              </a:defRPr>
            </a:lvl1pPr>
          </a:lstStyle>
          <a:p>
            <a:r>
              <a:rPr lang="de-DE"/>
              <a:t>Mastertitelformat bearbeiten</a:t>
            </a:r>
            <a:endParaRPr lang="en-GB"/>
          </a:p>
        </p:txBody>
      </p:sp>
      <p:sp>
        <p:nvSpPr>
          <p:cNvPr id="6" name="Textplatzhalter 7">
            <a:extLst>
              <a:ext uri="{FF2B5EF4-FFF2-40B4-BE49-F238E27FC236}">
                <a16:creationId xmlns:a16="http://schemas.microsoft.com/office/drawing/2014/main" id="{8D55F383-357D-3547-9530-33C747B445F1}"/>
              </a:ext>
            </a:extLst>
          </p:cNvPr>
          <p:cNvSpPr>
            <a:spLocks noGrp="1"/>
          </p:cNvSpPr>
          <p:nvPr>
            <p:ph type="body" sz="quarter" idx="12"/>
          </p:nvPr>
        </p:nvSpPr>
        <p:spPr>
          <a:xfrm>
            <a:off x="416533" y="1160463"/>
            <a:ext cx="11358934" cy="647700"/>
          </a:xfrm>
        </p:spPr>
        <p:txBody>
          <a:bodyPr tIns="36000" anchor="ctr" anchorCtr="0">
            <a:normAutofit/>
          </a:bodyPr>
          <a:lstStyle>
            <a:lvl1pPr marL="0" indent="0">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Tree>
    <p:extLst>
      <p:ext uri="{BB962C8B-B14F-4D97-AF65-F5344CB8AC3E}">
        <p14:creationId xmlns:p14="http://schemas.microsoft.com/office/powerpoint/2010/main" val="105195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el und Subline">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40B0166-EB62-4A72-9760-9A3F1D8EC114}"/>
              </a:ext>
            </a:extLst>
          </p:cNvPr>
          <p:cNvSpPr>
            <a:spLocks noGrp="1"/>
          </p:cNvSpPr>
          <p:nvPr>
            <p:ph type="ftr" sz="quarter" idx="11"/>
          </p:nvPr>
        </p:nvSpPr>
        <p:spPr>
          <a:xfrm>
            <a:off x="417600" y="6356349"/>
            <a:ext cx="8564817" cy="385200"/>
          </a:xfrm>
        </p:spPr>
        <p:txBody>
          <a:bodyPr/>
          <a:lstStyle/>
          <a:p>
            <a:endParaRPr lang="en-GB"/>
          </a:p>
        </p:txBody>
      </p:sp>
      <p:sp>
        <p:nvSpPr>
          <p:cNvPr id="5" name="Titel 1">
            <a:extLst>
              <a:ext uri="{FF2B5EF4-FFF2-40B4-BE49-F238E27FC236}">
                <a16:creationId xmlns:a16="http://schemas.microsoft.com/office/drawing/2014/main" id="{564B90A4-AEA5-6840-BBB7-D4B40BF5D44E}"/>
              </a:ext>
            </a:extLst>
          </p:cNvPr>
          <p:cNvSpPr>
            <a:spLocks noGrp="1"/>
          </p:cNvSpPr>
          <p:nvPr>
            <p:ph type="title"/>
          </p:nvPr>
        </p:nvSpPr>
        <p:spPr>
          <a:xfrm>
            <a:off x="416533" y="373592"/>
            <a:ext cx="11367479" cy="900000"/>
          </a:xfrm>
        </p:spPr>
        <p:txBody>
          <a:bodyPr anchor="b" anchorCtr="0">
            <a:normAutofit/>
          </a:bodyPr>
          <a:lstStyle>
            <a:lvl1pPr algn="l">
              <a:defRPr sz="3600">
                <a:solidFill>
                  <a:schemeClr val="bg2"/>
                </a:solidFill>
              </a:defRPr>
            </a:lvl1pPr>
          </a:lstStyle>
          <a:p>
            <a:r>
              <a:rPr lang="de-DE"/>
              <a:t>Mastertitelformat bearbeiten</a:t>
            </a:r>
            <a:endParaRPr lang="en-GB"/>
          </a:p>
        </p:txBody>
      </p:sp>
      <p:sp>
        <p:nvSpPr>
          <p:cNvPr id="6" name="Textplatzhalter 7">
            <a:extLst>
              <a:ext uri="{FF2B5EF4-FFF2-40B4-BE49-F238E27FC236}">
                <a16:creationId xmlns:a16="http://schemas.microsoft.com/office/drawing/2014/main" id="{8D55F383-357D-3547-9530-33C747B445F1}"/>
              </a:ext>
            </a:extLst>
          </p:cNvPr>
          <p:cNvSpPr>
            <a:spLocks noGrp="1"/>
          </p:cNvSpPr>
          <p:nvPr>
            <p:ph type="body" sz="quarter" idx="12"/>
          </p:nvPr>
        </p:nvSpPr>
        <p:spPr>
          <a:xfrm>
            <a:off x="416533" y="1160463"/>
            <a:ext cx="11358934" cy="647700"/>
          </a:xfrm>
        </p:spPr>
        <p:txBody>
          <a:bodyPr tIns="36000" anchor="ctr" anchorCtr="0">
            <a:normAutofit/>
          </a:bodyPr>
          <a:lstStyle>
            <a:lvl1pPr marL="0" indent="0">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
        <p:nvSpPr>
          <p:cNvPr id="7" name="Inhaltsplatzhalter 2">
            <a:extLst>
              <a:ext uri="{FF2B5EF4-FFF2-40B4-BE49-F238E27FC236}">
                <a16:creationId xmlns:a16="http://schemas.microsoft.com/office/drawing/2014/main" id="{A64BF127-9635-474D-BC6F-2FD1DAE87973}"/>
              </a:ext>
            </a:extLst>
          </p:cNvPr>
          <p:cNvSpPr>
            <a:spLocks noGrp="1"/>
          </p:cNvSpPr>
          <p:nvPr>
            <p:ph idx="1"/>
          </p:nvPr>
        </p:nvSpPr>
        <p:spPr>
          <a:xfrm>
            <a:off x="416534" y="1808163"/>
            <a:ext cx="11367478" cy="4368800"/>
          </a:xfrm>
        </p:spPr>
        <p:txBody>
          <a:bodyPr>
            <a:normAutofit/>
          </a:bodyPr>
          <a:lstStyle>
            <a:lvl1pPr algn="l">
              <a:spcBef>
                <a:spcPts val="0"/>
              </a:spcBef>
              <a:spcAft>
                <a:spcPts val="600"/>
              </a:spcAft>
              <a:buClr>
                <a:schemeClr val="bg2"/>
              </a:buClr>
              <a:defRPr sz="1400"/>
            </a:lvl1pPr>
            <a:lvl2pPr algn="l">
              <a:spcBef>
                <a:spcPts val="0"/>
              </a:spcBef>
              <a:spcAft>
                <a:spcPts val="600"/>
              </a:spcAft>
              <a:buClr>
                <a:schemeClr val="bg2"/>
              </a:buClr>
              <a:defRPr sz="1400"/>
            </a:lvl2pPr>
            <a:lvl3pPr algn="l">
              <a:spcBef>
                <a:spcPts val="0"/>
              </a:spcBef>
              <a:spcAft>
                <a:spcPts val="600"/>
              </a:spcAft>
              <a:buClr>
                <a:schemeClr val="bg2"/>
              </a:buClr>
              <a:defRPr sz="1400"/>
            </a:lvl3pPr>
            <a:lvl4pPr algn="l">
              <a:spcBef>
                <a:spcPts val="0"/>
              </a:spcBef>
              <a:spcAft>
                <a:spcPts val="600"/>
              </a:spcAft>
              <a:buClr>
                <a:schemeClr val="bg2"/>
              </a:buClr>
              <a:defRPr sz="1400"/>
            </a:lvl4pPr>
            <a:lvl5pPr algn="l">
              <a:spcBef>
                <a:spcPts val="0"/>
              </a:spcBef>
              <a:spcAft>
                <a:spcPts val="600"/>
              </a:spcAft>
              <a:buClr>
                <a:schemeClr val="bg2"/>
              </a:buClr>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1558997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und Subline">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40B0166-EB62-4A72-9760-9A3F1D8EC114}"/>
              </a:ext>
            </a:extLst>
          </p:cNvPr>
          <p:cNvSpPr>
            <a:spLocks noGrp="1"/>
          </p:cNvSpPr>
          <p:nvPr>
            <p:ph type="ftr" sz="quarter" idx="11"/>
          </p:nvPr>
        </p:nvSpPr>
        <p:spPr>
          <a:xfrm>
            <a:off x="417600" y="6356349"/>
            <a:ext cx="8564817" cy="385200"/>
          </a:xfrm>
        </p:spPr>
        <p:txBody>
          <a:bodyPr/>
          <a:lstStyle/>
          <a:p>
            <a:endParaRPr lang="en-GB"/>
          </a:p>
        </p:txBody>
      </p:sp>
      <p:sp>
        <p:nvSpPr>
          <p:cNvPr id="5" name="Titel 1">
            <a:extLst>
              <a:ext uri="{FF2B5EF4-FFF2-40B4-BE49-F238E27FC236}">
                <a16:creationId xmlns:a16="http://schemas.microsoft.com/office/drawing/2014/main" id="{8237101A-3655-6848-9D64-384040E055DD}"/>
              </a:ext>
            </a:extLst>
          </p:cNvPr>
          <p:cNvSpPr>
            <a:spLocks noGrp="1"/>
          </p:cNvSpPr>
          <p:nvPr>
            <p:ph type="title"/>
          </p:nvPr>
        </p:nvSpPr>
        <p:spPr>
          <a:xfrm>
            <a:off x="416533" y="373592"/>
            <a:ext cx="11367479" cy="900000"/>
          </a:xfrm>
        </p:spPr>
        <p:txBody>
          <a:bodyPr anchor="b" anchorCtr="0">
            <a:normAutofit/>
          </a:bodyPr>
          <a:lstStyle>
            <a:lvl1pPr algn="l">
              <a:defRPr sz="3600">
                <a:solidFill>
                  <a:schemeClr val="bg2"/>
                </a:solidFill>
              </a:defRPr>
            </a:lvl1pPr>
          </a:lstStyle>
          <a:p>
            <a:r>
              <a:rPr lang="de-DE"/>
              <a:t>Mastertitelformat bearbeiten</a:t>
            </a:r>
            <a:endParaRPr lang="en-GB"/>
          </a:p>
        </p:txBody>
      </p:sp>
      <p:sp>
        <p:nvSpPr>
          <p:cNvPr id="6" name="Textplatzhalter 7">
            <a:extLst>
              <a:ext uri="{FF2B5EF4-FFF2-40B4-BE49-F238E27FC236}">
                <a16:creationId xmlns:a16="http://schemas.microsoft.com/office/drawing/2014/main" id="{072C1D3C-3D08-9F4F-896F-3C8DB5AA6735}"/>
              </a:ext>
            </a:extLst>
          </p:cNvPr>
          <p:cNvSpPr>
            <a:spLocks noGrp="1"/>
          </p:cNvSpPr>
          <p:nvPr>
            <p:ph type="body" sz="quarter" idx="12"/>
          </p:nvPr>
        </p:nvSpPr>
        <p:spPr>
          <a:xfrm>
            <a:off x="416533" y="1160463"/>
            <a:ext cx="5535005" cy="647700"/>
          </a:xfrm>
        </p:spPr>
        <p:txBody>
          <a:bodyPr tIns="36000" anchor="ctr" anchorCtr="0">
            <a:normAutofit/>
          </a:bodyPr>
          <a:lstStyle>
            <a:lvl1pPr marL="0" indent="0">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
        <p:nvSpPr>
          <p:cNvPr id="7" name="Textplatzhalter 7">
            <a:extLst>
              <a:ext uri="{FF2B5EF4-FFF2-40B4-BE49-F238E27FC236}">
                <a16:creationId xmlns:a16="http://schemas.microsoft.com/office/drawing/2014/main" id="{98758542-DCF7-4946-81DF-04CBCFE1D31D}"/>
              </a:ext>
            </a:extLst>
          </p:cNvPr>
          <p:cNvSpPr>
            <a:spLocks noGrp="1"/>
          </p:cNvSpPr>
          <p:nvPr>
            <p:ph type="body" sz="quarter" idx="13"/>
          </p:nvPr>
        </p:nvSpPr>
        <p:spPr>
          <a:xfrm>
            <a:off x="6249008" y="1160463"/>
            <a:ext cx="5535005" cy="647700"/>
          </a:xfrm>
        </p:spPr>
        <p:txBody>
          <a:bodyPr tIns="36000" anchor="ctr" anchorCtr="0">
            <a:normAutofit/>
          </a:bodyPr>
          <a:lstStyle>
            <a:lvl1pPr marL="0" indent="0">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spTree>
    <p:extLst>
      <p:ext uri="{BB962C8B-B14F-4D97-AF65-F5344CB8AC3E}">
        <p14:creationId xmlns:p14="http://schemas.microsoft.com/office/powerpoint/2010/main" val="3184610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 und Subline">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40B0166-EB62-4A72-9760-9A3F1D8EC114}"/>
              </a:ext>
            </a:extLst>
          </p:cNvPr>
          <p:cNvSpPr>
            <a:spLocks noGrp="1"/>
          </p:cNvSpPr>
          <p:nvPr>
            <p:ph type="ftr" sz="quarter" idx="11"/>
          </p:nvPr>
        </p:nvSpPr>
        <p:spPr>
          <a:xfrm>
            <a:off x="417600" y="6356349"/>
            <a:ext cx="8564817" cy="385200"/>
          </a:xfrm>
        </p:spPr>
        <p:txBody>
          <a:bodyPr/>
          <a:lstStyle/>
          <a:p>
            <a:endParaRPr lang="en-GB"/>
          </a:p>
        </p:txBody>
      </p:sp>
      <p:sp>
        <p:nvSpPr>
          <p:cNvPr id="5" name="Titel 1">
            <a:extLst>
              <a:ext uri="{FF2B5EF4-FFF2-40B4-BE49-F238E27FC236}">
                <a16:creationId xmlns:a16="http://schemas.microsoft.com/office/drawing/2014/main" id="{8FF39244-FC80-564C-B7A9-BF9EEA7C1FD5}"/>
              </a:ext>
            </a:extLst>
          </p:cNvPr>
          <p:cNvSpPr>
            <a:spLocks noGrp="1"/>
          </p:cNvSpPr>
          <p:nvPr>
            <p:ph type="title"/>
          </p:nvPr>
        </p:nvSpPr>
        <p:spPr>
          <a:xfrm>
            <a:off x="416533" y="373592"/>
            <a:ext cx="11367479" cy="900000"/>
          </a:xfrm>
        </p:spPr>
        <p:txBody>
          <a:bodyPr anchor="b" anchorCtr="0">
            <a:normAutofit/>
          </a:bodyPr>
          <a:lstStyle>
            <a:lvl1pPr algn="l">
              <a:defRPr sz="3600">
                <a:solidFill>
                  <a:schemeClr val="bg2"/>
                </a:solidFill>
              </a:defRPr>
            </a:lvl1pPr>
          </a:lstStyle>
          <a:p>
            <a:r>
              <a:rPr lang="de-DE"/>
              <a:t>Mastertitelformat bearbeiten</a:t>
            </a:r>
            <a:endParaRPr lang="en-GB"/>
          </a:p>
        </p:txBody>
      </p:sp>
      <p:sp>
        <p:nvSpPr>
          <p:cNvPr id="6" name="Textplatzhalter 7">
            <a:extLst>
              <a:ext uri="{FF2B5EF4-FFF2-40B4-BE49-F238E27FC236}">
                <a16:creationId xmlns:a16="http://schemas.microsoft.com/office/drawing/2014/main" id="{64E29623-B0E5-D044-B8DE-9313AFEB258F}"/>
              </a:ext>
            </a:extLst>
          </p:cNvPr>
          <p:cNvSpPr>
            <a:spLocks noGrp="1"/>
          </p:cNvSpPr>
          <p:nvPr>
            <p:ph type="body" sz="quarter" idx="12"/>
          </p:nvPr>
        </p:nvSpPr>
        <p:spPr>
          <a:xfrm>
            <a:off x="416534" y="1160463"/>
            <a:ext cx="3663342" cy="647700"/>
          </a:xfrm>
        </p:spPr>
        <p:txBody>
          <a:bodyPr tIns="36000" anchor="ctr" anchorCtr="0">
            <a:normAutofit/>
          </a:bodyPr>
          <a:lstStyle>
            <a:lvl1pPr marL="0" indent="0">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
        <p:nvSpPr>
          <p:cNvPr id="7" name="Textplatzhalter 7">
            <a:extLst>
              <a:ext uri="{FF2B5EF4-FFF2-40B4-BE49-F238E27FC236}">
                <a16:creationId xmlns:a16="http://schemas.microsoft.com/office/drawing/2014/main" id="{B41B18EA-9FCB-014A-8524-65DF153A9B07}"/>
              </a:ext>
            </a:extLst>
          </p:cNvPr>
          <p:cNvSpPr>
            <a:spLocks noGrp="1"/>
          </p:cNvSpPr>
          <p:nvPr>
            <p:ph type="body" sz="quarter" idx="13"/>
          </p:nvPr>
        </p:nvSpPr>
        <p:spPr>
          <a:xfrm>
            <a:off x="8118902" y="1160463"/>
            <a:ext cx="3666926" cy="647700"/>
          </a:xfrm>
        </p:spPr>
        <p:txBody>
          <a:bodyPr tIns="36000" anchor="ctr" anchorCtr="0">
            <a:normAutofit/>
          </a:bodyPr>
          <a:lstStyle>
            <a:lvl1pPr marL="0" indent="0">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
        <p:nvSpPr>
          <p:cNvPr id="8" name="Textplatzhalter 7">
            <a:extLst>
              <a:ext uri="{FF2B5EF4-FFF2-40B4-BE49-F238E27FC236}">
                <a16:creationId xmlns:a16="http://schemas.microsoft.com/office/drawing/2014/main" id="{B6ED3B87-6239-D64A-BAF5-54D4381C9CCC}"/>
              </a:ext>
            </a:extLst>
          </p:cNvPr>
          <p:cNvSpPr>
            <a:spLocks noGrp="1"/>
          </p:cNvSpPr>
          <p:nvPr>
            <p:ph type="body" sz="quarter" idx="14"/>
          </p:nvPr>
        </p:nvSpPr>
        <p:spPr>
          <a:xfrm>
            <a:off x="4265812" y="1160463"/>
            <a:ext cx="3666926" cy="647700"/>
          </a:xfrm>
        </p:spPr>
        <p:txBody>
          <a:bodyPr tIns="36000" anchor="ctr" anchorCtr="0">
            <a:normAutofit/>
          </a:bodyPr>
          <a:lstStyle>
            <a:lvl1pPr marL="0" indent="0">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275455192"/>
      </p:ext>
    </p:extLst>
  </p:cSld>
  <p:clrMapOvr>
    <a:masterClrMapping/>
  </p:clrMapOvr>
  <p:extLst>
    <p:ext uri="{DCECCB84-F9BA-43D5-87BE-67443E8EF086}">
      <p15:sldGuideLst xmlns:p15="http://schemas.microsoft.com/office/powerpoint/2012/main">
        <p15:guide id="1" pos="2570" userDrawn="1">
          <p15:clr>
            <a:srgbClr val="FBAE40"/>
          </p15:clr>
        </p15:guide>
        <p15:guide id="2" pos="2683" userDrawn="1">
          <p15:clr>
            <a:srgbClr val="FBAE40"/>
          </p15:clr>
        </p15:guide>
        <p15:guide id="3" pos="4997" userDrawn="1">
          <p15:clr>
            <a:srgbClr val="FBAE40"/>
          </p15:clr>
        </p15:guide>
        <p15:guide id="4" pos="51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E4D24BE-E9CF-4BEF-988B-1F76BA747761}"/>
              </a:ext>
            </a:extLst>
          </p:cNvPr>
          <p:cNvSpPr>
            <a:spLocks noGrp="1"/>
          </p:cNvSpPr>
          <p:nvPr>
            <p:ph type="ftr" sz="quarter" idx="11"/>
          </p:nvPr>
        </p:nvSpPr>
        <p:spPr>
          <a:xfrm>
            <a:off x="417600" y="6356349"/>
            <a:ext cx="8564816" cy="385200"/>
          </a:xfrm>
        </p:spPr>
        <p:txBody>
          <a:bodyPr/>
          <a:lstStyle/>
          <a:p>
            <a:endParaRPr lang="en-GB"/>
          </a:p>
        </p:txBody>
      </p:sp>
    </p:spTree>
    <p:extLst>
      <p:ext uri="{BB962C8B-B14F-4D97-AF65-F5344CB8AC3E}">
        <p14:creationId xmlns:p14="http://schemas.microsoft.com/office/powerpoint/2010/main" val="394235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6_Abschnitts-&#10;überschri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97EBC1-3B1B-446A-98D7-1AC49C9AEB9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29061E9-5119-488A-8809-3BCF37E35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00BC22B-1888-4AE9-B65F-60FF9391A220}"/>
              </a:ext>
            </a:extLst>
          </p:cNvPr>
          <p:cNvSpPr>
            <a:spLocks noGrp="1"/>
          </p:cNvSpPr>
          <p:nvPr>
            <p:ph type="title"/>
          </p:nvPr>
        </p:nvSpPr>
        <p:spPr>
          <a:xfrm>
            <a:off x="407989" y="1709738"/>
            <a:ext cx="5543549" cy="2852737"/>
          </a:xfrm>
        </p:spPr>
        <p:txBody>
          <a:bodyPr anchor="b">
            <a:normAutofit/>
          </a:bodyPr>
          <a:lstStyle>
            <a:lvl1pPr algn="l">
              <a:defRPr sz="4800">
                <a:solidFill>
                  <a:schemeClr val="bg1"/>
                </a:solidFill>
              </a:defRPr>
            </a:lvl1pPr>
          </a:lstStyle>
          <a:p>
            <a:r>
              <a:rPr lang="de-DE"/>
              <a:t>Mastertitelformat bearbeiten</a:t>
            </a:r>
            <a:endParaRPr lang="en-GB"/>
          </a:p>
        </p:txBody>
      </p:sp>
      <p:sp>
        <p:nvSpPr>
          <p:cNvPr id="3" name="Textplatzhalter 2">
            <a:extLst>
              <a:ext uri="{FF2B5EF4-FFF2-40B4-BE49-F238E27FC236}">
                <a16:creationId xmlns:a16="http://schemas.microsoft.com/office/drawing/2014/main" id="{BA6E4293-9AF5-4853-841B-AE0AB118E053}"/>
              </a:ext>
            </a:extLst>
          </p:cNvPr>
          <p:cNvSpPr>
            <a:spLocks noGrp="1"/>
          </p:cNvSpPr>
          <p:nvPr>
            <p:ph type="body" idx="1"/>
          </p:nvPr>
        </p:nvSpPr>
        <p:spPr>
          <a:xfrm>
            <a:off x="407989" y="4589463"/>
            <a:ext cx="5543549"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10" name="Picture 9" descr="A picture containing drawing, plate&#10;&#10;Description automatically generated">
            <a:extLst>
              <a:ext uri="{FF2B5EF4-FFF2-40B4-BE49-F238E27FC236}">
                <a16:creationId xmlns:a16="http://schemas.microsoft.com/office/drawing/2014/main" id="{A05AA3C9-A16E-49AC-9BB5-C06044E20E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8621" y="6377782"/>
            <a:ext cx="2773709" cy="365125"/>
          </a:xfrm>
          <a:prstGeom prst="rect">
            <a:avLst/>
          </a:prstGeom>
        </p:spPr>
      </p:pic>
      <p:cxnSp>
        <p:nvCxnSpPr>
          <p:cNvPr id="11" name="Gerader Verbinder 7">
            <a:extLst>
              <a:ext uri="{FF2B5EF4-FFF2-40B4-BE49-F238E27FC236}">
                <a16:creationId xmlns:a16="http://schemas.microsoft.com/office/drawing/2014/main" id="{AFCD6052-A6B3-4920-8BA0-E94A4E94705F}"/>
              </a:ext>
            </a:extLst>
          </p:cNvPr>
          <p:cNvCxnSpPr/>
          <p:nvPr userDrawn="1"/>
        </p:nvCxnSpPr>
        <p:spPr>
          <a:xfrm>
            <a:off x="410908" y="6305818"/>
            <a:ext cx="11373105"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3" name="Picture 12" descr="A picture containing food, drawing&#10;&#10;Description automatically generated">
            <a:extLst>
              <a:ext uri="{FF2B5EF4-FFF2-40B4-BE49-F238E27FC236}">
                <a16:creationId xmlns:a16="http://schemas.microsoft.com/office/drawing/2014/main" id="{8B4176FF-2095-478F-B8C1-ED7D747493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5037" y="6343839"/>
            <a:ext cx="2346251" cy="395316"/>
          </a:xfrm>
          <a:prstGeom prst="rect">
            <a:avLst/>
          </a:prstGeom>
        </p:spPr>
      </p:pic>
    </p:spTree>
    <p:extLst>
      <p:ext uri="{BB962C8B-B14F-4D97-AF65-F5344CB8AC3E}">
        <p14:creationId xmlns:p14="http://schemas.microsoft.com/office/powerpoint/2010/main" val="218107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7_Abschnitts-&#10;überschri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97EBC1-3B1B-446A-98D7-1AC49C9AEB9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fik 9">
            <a:extLst>
              <a:ext uri="{FF2B5EF4-FFF2-40B4-BE49-F238E27FC236}">
                <a16:creationId xmlns:a16="http://schemas.microsoft.com/office/drawing/2014/main" id="{B326EBBC-2813-43B4-8F5E-DC5AE25C3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437" y="6311587"/>
            <a:ext cx="2608482" cy="495281"/>
          </a:xfrm>
          <a:prstGeom prst="rect">
            <a:avLst/>
          </a:prstGeom>
        </p:spPr>
      </p:pic>
      <p:pic>
        <p:nvPicPr>
          <p:cNvPr id="5" name="Picture 4" descr="A close up of a logo&#10;&#10;Description automatically generated">
            <a:extLst>
              <a:ext uri="{FF2B5EF4-FFF2-40B4-BE49-F238E27FC236}">
                <a16:creationId xmlns:a16="http://schemas.microsoft.com/office/drawing/2014/main" id="{B3BECB21-500D-4D82-9351-4F62AD6A40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5" y="0"/>
            <a:ext cx="12192000" cy="6315342"/>
          </a:xfrm>
          <a:prstGeom prst="rect">
            <a:avLst/>
          </a:prstGeom>
        </p:spPr>
      </p:pic>
      <p:sp>
        <p:nvSpPr>
          <p:cNvPr id="2" name="Titel 1">
            <a:extLst>
              <a:ext uri="{FF2B5EF4-FFF2-40B4-BE49-F238E27FC236}">
                <a16:creationId xmlns:a16="http://schemas.microsoft.com/office/drawing/2014/main" id="{400BC22B-1888-4AE9-B65F-60FF9391A220}"/>
              </a:ext>
            </a:extLst>
          </p:cNvPr>
          <p:cNvSpPr>
            <a:spLocks noGrp="1"/>
          </p:cNvSpPr>
          <p:nvPr>
            <p:ph type="title"/>
          </p:nvPr>
        </p:nvSpPr>
        <p:spPr>
          <a:xfrm>
            <a:off x="407989" y="1709738"/>
            <a:ext cx="5543549" cy="2852737"/>
          </a:xfrm>
        </p:spPr>
        <p:txBody>
          <a:bodyPr anchor="b">
            <a:normAutofit/>
          </a:bodyPr>
          <a:lstStyle>
            <a:lvl1pPr algn="l">
              <a:defRPr sz="4800">
                <a:solidFill>
                  <a:schemeClr val="bg1"/>
                </a:solidFill>
              </a:defRPr>
            </a:lvl1pPr>
          </a:lstStyle>
          <a:p>
            <a:r>
              <a:rPr lang="de-DE"/>
              <a:t>Mastertitelformat bearbeiten</a:t>
            </a:r>
            <a:endParaRPr lang="en-GB"/>
          </a:p>
        </p:txBody>
      </p:sp>
      <p:sp>
        <p:nvSpPr>
          <p:cNvPr id="3" name="Textplatzhalter 2">
            <a:extLst>
              <a:ext uri="{FF2B5EF4-FFF2-40B4-BE49-F238E27FC236}">
                <a16:creationId xmlns:a16="http://schemas.microsoft.com/office/drawing/2014/main" id="{BA6E4293-9AF5-4853-841B-AE0AB118E053}"/>
              </a:ext>
            </a:extLst>
          </p:cNvPr>
          <p:cNvSpPr>
            <a:spLocks noGrp="1"/>
          </p:cNvSpPr>
          <p:nvPr>
            <p:ph type="body" idx="1"/>
          </p:nvPr>
        </p:nvSpPr>
        <p:spPr>
          <a:xfrm>
            <a:off x="407989" y="4589463"/>
            <a:ext cx="5543549"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13" name="Picture 12" descr="A picture containing food, drawing&#10;&#10;Description automatically generated">
            <a:extLst>
              <a:ext uri="{FF2B5EF4-FFF2-40B4-BE49-F238E27FC236}">
                <a16:creationId xmlns:a16="http://schemas.microsoft.com/office/drawing/2014/main" id="{8B4176FF-2095-478F-B8C1-ED7D747493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5037" y="6343839"/>
            <a:ext cx="2346251" cy="395316"/>
          </a:xfrm>
          <a:prstGeom prst="rect">
            <a:avLst/>
          </a:prstGeom>
        </p:spPr>
      </p:pic>
      <p:cxnSp>
        <p:nvCxnSpPr>
          <p:cNvPr id="14" name="Gerader Verbinder 7">
            <a:extLst>
              <a:ext uri="{FF2B5EF4-FFF2-40B4-BE49-F238E27FC236}">
                <a16:creationId xmlns:a16="http://schemas.microsoft.com/office/drawing/2014/main" id="{82EFF005-14D4-4E77-901F-7CF171AE7DB2}"/>
              </a:ext>
            </a:extLst>
          </p:cNvPr>
          <p:cNvCxnSpPr>
            <a:cxnSpLocks/>
          </p:cNvCxnSpPr>
          <p:nvPr userDrawn="1"/>
        </p:nvCxnSpPr>
        <p:spPr>
          <a:xfrm>
            <a:off x="-3175" y="6305818"/>
            <a:ext cx="11787188"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7840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9_Abschnitts-&#10;überschri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97EBC1-3B1B-446A-98D7-1AC49C9AEB9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fik 9">
            <a:extLst>
              <a:ext uri="{FF2B5EF4-FFF2-40B4-BE49-F238E27FC236}">
                <a16:creationId xmlns:a16="http://schemas.microsoft.com/office/drawing/2014/main" id="{DFD23A45-0C12-4183-B779-A5FABB37F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437" y="6311587"/>
            <a:ext cx="2608482" cy="495281"/>
          </a:xfrm>
          <a:prstGeom prst="rect">
            <a:avLst/>
          </a:prstGeom>
        </p:spPr>
      </p:pic>
      <p:pic>
        <p:nvPicPr>
          <p:cNvPr id="5" name="Picture 4" descr="A close up of a logo&#10;&#10;Description automatically generated">
            <a:extLst>
              <a:ext uri="{FF2B5EF4-FFF2-40B4-BE49-F238E27FC236}">
                <a16:creationId xmlns:a16="http://schemas.microsoft.com/office/drawing/2014/main" id="{B3BECB21-500D-4D82-9351-4F62AD6A40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5" y="0"/>
            <a:ext cx="12192000" cy="6315342"/>
          </a:xfrm>
          <a:prstGeom prst="rect">
            <a:avLst/>
          </a:prstGeom>
        </p:spPr>
      </p:pic>
      <p:sp>
        <p:nvSpPr>
          <p:cNvPr id="2" name="Titel 1">
            <a:extLst>
              <a:ext uri="{FF2B5EF4-FFF2-40B4-BE49-F238E27FC236}">
                <a16:creationId xmlns:a16="http://schemas.microsoft.com/office/drawing/2014/main" id="{400BC22B-1888-4AE9-B65F-60FF9391A220}"/>
              </a:ext>
            </a:extLst>
          </p:cNvPr>
          <p:cNvSpPr>
            <a:spLocks noGrp="1"/>
          </p:cNvSpPr>
          <p:nvPr>
            <p:ph type="title"/>
          </p:nvPr>
        </p:nvSpPr>
        <p:spPr>
          <a:xfrm>
            <a:off x="407989" y="1709738"/>
            <a:ext cx="5543549" cy="2852737"/>
          </a:xfrm>
        </p:spPr>
        <p:txBody>
          <a:bodyPr anchor="b">
            <a:normAutofit/>
          </a:bodyPr>
          <a:lstStyle>
            <a:lvl1pPr algn="l">
              <a:defRPr sz="4800">
                <a:solidFill>
                  <a:schemeClr val="bg1"/>
                </a:solidFill>
              </a:defRPr>
            </a:lvl1pPr>
          </a:lstStyle>
          <a:p>
            <a:r>
              <a:rPr lang="de-DE"/>
              <a:t>Mastertitelformat bearbeiten</a:t>
            </a:r>
            <a:endParaRPr lang="en-GB"/>
          </a:p>
        </p:txBody>
      </p:sp>
      <p:sp>
        <p:nvSpPr>
          <p:cNvPr id="3" name="Textplatzhalter 2">
            <a:extLst>
              <a:ext uri="{FF2B5EF4-FFF2-40B4-BE49-F238E27FC236}">
                <a16:creationId xmlns:a16="http://schemas.microsoft.com/office/drawing/2014/main" id="{BA6E4293-9AF5-4853-841B-AE0AB118E053}"/>
              </a:ext>
            </a:extLst>
          </p:cNvPr>
          <p:cNvSpPr>
            <a:spLocks noGrp="1"/>
          </p:cNvSpPr>
          <p:nvPr>
            <p:ph type="body" idx="1"/>
          </p:nvPr>
        </p:nvSpPr>
        <p:spPr>
          <a:xfrm>
            <a:off x="407989" y="4589463"/>
            <a:ext cx="5543549"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13" name="Picture 12" descr="A picture containing food, drawing&#10;&#10;Description automatically generated">
            <a:extLst>
              <a:ext uri="{FF2B5EF4-FFF2-40B4-BE49-F238E27FC236}">
                <a16:creationId xmlns:a16="http://schemas.microsoft.com/office/drawing/2014/main" id="{8B4176FF-2095-478F-B8C1-ED7D747493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5037" y="6343839"/>
            <a:ext cx="2346251" cy="395316"/>
          </a:xfrm>
          <a:prstGeom prst="rect">
            <a:avLst/>
          </a:prstGeom>
        </p:spPr>
      </p:pic>
      <p:cxnSp>
        <p:nvCxnSpPr>
          <p:cNvPr id="14" name="Gerader Verbinder 7">
            <a:extLst>
              <a:ext uri="{FF2B5EF4-FFF2-40B4-BE49-F238E27FC236}">
                <a16:creationId xmlns:a16="http://schemas.microsoft.com/office/drawing/2014/main" id="{82EFF005-14D4-4E77-901F-7CF171AE7DB2}"/>
              </a:ext>
            </a:extLst>
          </p:cNvPr>
          <p:cNvCxnSpPr>
            <a:cxnSpLocks/>
          </p:cNvCxnSpPr>
          <p:nvPr userDrawn="1"/>
        </p:nvCxnSpPr>
        <p:spPr>
          <a:xfrm>
            <a:off x="-3175" y="6305818"/>
            <a:ext cx="11787188" cy="0"/>
          </a:xfrm>
          <a:prstGeom prst="line">
            <a:avLst/>
          </a:prstGeom>
          <a:ln w="28575">
            <a:solidFill>
              <a:srgbClr val="1E2F5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1390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8_Abschnitts-&#10;überschri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97EBC1-3B1B-446A-98D7-1AC49C9AEB9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29061E9-5119-488A-8809-3BCF37E35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315341"/>
          </a:xfrm>
          <a:prstGeom prst="rect">
            <a:avLst/>
          </a:prstGeom>
        </p:spPr>
      </p:pic>
      <p:sp>
        <p:nvSpPr>
          <p:cNvPr id="2" name="Titel 1">
            <a:extLst>
              <a:ext uri="{FF2B5EF4-FFF2-40B4-BE49-F238E27FC236}">
                <a16:creationId xmlns:a16="http://schemas.microsoft.com/office/drawing/2014/main" id="{400BC22B-1888-4AE9-B65F-60FF9391A220}"/>
              </a:ext>
            </a:extLst>
          </p:cNvPr>
          <p:cNvSpPr>
            <a:spLocks noGrp="1"/>
          </p:cNvSpPr>
          <p:nvPr>
            <p:ph type="title"/>
          </p:nvPr>
        </p:nvSpPr>
        <p:spPr>
          <a:xfrm>
            <a:off x="407989" y="1709738"/>
            <a:ext cx="5543549" cy="2852737"/>
          </a:xfrm>
        </p:spPr>
        <p:txBody>
          <a:bodyPr anchor="b">
            <a:normAutofit/>
          </a:bodyPr>
          <a:lstStyle>
            <a:lvl1pPr algn="l">
              <a:defRPr sz="4800">
                <a:solidFill>
                  <a:schemeClr val="bg1"/>
                </a:solidFill>
              </a:defRPr>
            </a:lvl1pPr>
          </a:lstStyle>
          <a:p>
            <a:r>
              <a:rPr lang="de-DE"/>
              <a:t>Mastertitelformat bearbeiten</a:t>
            </a:r>
            <a:endParaRPr lang="en-GB"/>
          </a:p>
        </p:txBody>
      </p:sp>
      <p:sp>
        <p:nvSpPr>
          <p:cNvPr id="3" name="Textplatzhalter 2">
            <a:extLst>
              <a:ext uri="{FF2B5EF4-FFF2-40B4-BE49-F238E27FC236}">
                <a16:creationId xmlns:a16="http://schemas.microsoft.com/office/drawing/2014/main" id="{BA6E4293-9AF5-4853-841B-AE0AB118E053}"/>
              </a:ext>
            </a:extLst>
          </p:cNvPr>
          <p:cNvSpPr>
            <a:spLocks noGrp="1"/>
          </p:cNvSpPr>
          <p:nvPr>
            <p:ph type="body" idx="1"/>
          </p:nvPr>
        </p:nvSpPr>
        <p:spPr>
          <a:xfrm>
            <a:off x="407989" y="4589463"/>
            <a:ext cx="5543549"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13" name="Picture 12" descr="A picture containing food, drawing&#10;&#10;Description automatically generated">
            <a:extLst>
              <a:ext uri="{FF2B5EF4-FFF2-40B4-BE49-F238E27FC236}">
                <a16:creationId xmlns:a16="http://schemas.microsoft.com/office/drawing/2014/main" id="{8B4176FF-2095-478F-B8C1-ED7D747493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037" y="6343839"/>
            <a:ext cx="2346251" cy="395316"/>
          </a:xfrm>
          <a:prstGeom prst="rect">
            <a:avLst/>
          </a:prstGeom>
        </p:spPr>
      </p:pic>
      <p:pic>
        <p:nvPicPr>
          <p:cNvPr id="10" name="Grafik 9">
            <a:extLst>
              <a:ext uri="{FF2B5EF4-FFF2-40B4-BE49-F238E27FC236}">
                <a16:creationId xmlns:a16="http://schemas.microsoft.com/office/drawing/2014/main" id="{903BD769-A043-413C-A0A8-042F7B6A0C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5437" y="6311587"/>
            <a:ext cx="2608482" cy="495281"/>
          </a:xfrm>
          <a:prstGeom prst="rect">
            <a:avLst/>
          </a:prstGeom>
        </p:spPr>
      </p:pic>
      <p:cxnSp>
        <p:nvCxnSpPr>
          <p:cNvPr id="11" name="Gerader Verbinder 7">
            <a:extLst>
              <a:ext uri="{FF2B5EF4-FFF2-40B4-BE49-F238E27FC236}">
                <a16:creationId xmlns:a16="http://schemas.microsoft.com/office/drawing/2014/main" id="{AFCD6052-A6B3-4920-8BA0-E94A4E94705F}"/>
              </a:ext>
            </a:extLst>
          </p:cNvPr>
          <p:cNvCxnSpPr>
            <a:cxnSpLocks/>
          </p:cNvCxnSpPr>
          <p:nvPr userDrawn="1"/>
        </p:nvCxnSpPr>
        <p:spPr>
          <a:xfrm>
            <a:off x="0" y="6305818"/>
            <a:ext cx="11784013"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4961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0_Abschnitts-&#10;überschri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97EBC1-3B1B-446A-98D7-1AC49C9AEB9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29061E9-5119-488A-8809-3BCF37E35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315341"/>
          </a:xfrm>
          <a:prstGeom prst="rect">
            <a:avLst/>
          </a:prstGeom>
        </p:spPr>
      </p:pic>
      <p:sp>
        <p:nvSpPr>
          <p:cNvPr id="2" name="Titel 1">
            <a:extLst>
              <a:ext uri="{FF2B5EF4-FFF2-40B4-BE49-F238E27FC236}">
                <a16:creationId xmlns:a16="http://schemas.microsoft.com/office/drawing/2014/main" id="{400BC22B-1888-4AE9-B65F-60FF9391A220}"/>
              </a:ext>
            </a:extLst>
          </p:cNvPr>
          <p:cNvSpPr>
            <a:spLocks noGrp="1"/>
          </p:cNvSpPr>
          <p:nvPr>
            <p:ph type="title"/>
          </p:nvPr>
        </p:nvSpPr>
        <p:spPr>
          <a:xfrm>
            <a:off x="407989" y="1709738"/>
            <a:ext cx="5543549" cy="2852737"/>
          </a:xfrm>
        </p:spPr>
        <p:txBody>
          <a:bodyPr anchor="b">
            <a:normAutofit/>
          </a:bodyPr>
          <a:lstStyle>
            <a:lvl1pPr algn="l">
              <a:defRPr sz="4800">
                <a:solidFill>
                  <a:schemeClr val="bg1"/>
                </a:solidFill>
              </a:defRPr>
            </a:lvl1pPr>
          </a:lstStyle>
          <a:p>
            <a:r>
              <a:rPr lang="de-DE"/>
              <a:t>Mastertitelformat bearbeiten</a:t>
            </a:r>
            <a:endParaRPr lang="en-GB"/>
          </a:p>
        </p:txBody>
      </p:sp>
      <p:sp>
        <p:nvSpPr>
          <p:cNvPr id="3" name="Textplatzhalter 2">
            <a:extLst>
              <a:ext uri="{FF2B5EF4-FFF2-40B4-BE49-F238E27FC236}">
                <a16:creationId xmlns:a16="http://schemas.microsoft.com/office/drawing/2014/main" id="{BA6E4293-9AF5-4853-841B-AE0AB118E053}"/>
              </a:ext>
            </a:extLst>
          </p:cNvPr>
          <p:cNvSpPr>
            <a:spLocks noGrp="1"/>
          </p:cNvSpPr>
          <p:nvPr>
            <p:ph type="body" idx="1"/>
          </p:nvPr>
        </p:nvSpPr>
        <p:spPr>
          <a:xfrm>
            <a:off x="407989" y="4589463"/>
            <a:ext cx="5543549"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pic>
        <p:nvPicPr>
          <p:cNvPr id="13" name="Picture 12" descr="A picture containing food, drawing&#10;&#10;Description automatically generated">
            <a:extLst>
              <a:ext uri="{FF2B5EF4-FFF2-40B4-BE49-F238E27FC236}">
                <a16:creationId xmlns:a16="http://schemas.microsoft.com/office/drawing/2014/main" id="{8B4176FF-2095-478F-B8C1-ED7D747493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037" y="6343839"/>
            <a:ext cx="2346251" cy="395316"/>
          </a:xfrm>
          <a:prstGeom prst="rect">
            <a:avLst/>
          </a:prstGeom>
        </p:spPr>
      </p:pic>
      <p:pic>
        <p:nvPicPr>
          <p:cNvPr id="10" name="Grafik 9">
            <a:extLst>
              <a:ext uri="{FF2B5EF4-FFF2-40B4-BE49-F238E27FC236}">
                <a16:creationId xmlns:a16="http://schemas.microsoft.com/office/drawing/2014/main" id="{CCC6ADB2-9159-46CB-9F51-D36E45D2BA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5437" y="6311587"/>
            <a:ext cx="2608482" cy="495281"/>
          </a:xfrm>
          <a:prstGeom prst="rect">
            <a:avLst/>
          </a:prstGeom>
        </p:spPr>
      </p:pic>
      <p:cxnSp>
        <p:nvCxnSpPr>
          <p:cNvPr id="11" name="Gerader Verbinder 7">
            <a:extLst>
              <a:ext uri="{FF2B5EF4-FFF2-40B4-BE49-F238E27FC236}">
                <a16:creationId xmlns:a16="http://schemas.microsoft.com/office/drawing/2014/main" id="{AFCD6052-A6B3-4920-8BA0-E94A4E94705F}"/>
              </a:ext>
            </a:extLst>
          </p:cNvPr>
          <p:cNvCxnSpPr>
            <a:cxnSpLocks/>
          </p:cNvCxnSpPr>
          <p:nvPr userDrawn="1"/>
        </p:nvCxnSpPr>
        <p:spPr>
          <a:xfrm>
            <a:off x="0" y="6305818"/>
            <a:ext cx="11784013" cy="1"/>
          </a:xfrm>
          <a:prstGeom prst="line">
            <a:avLst/>
          </a:prstGeom>
          <a:ln w="28575">
            <a:solidFill>
              <a:srgbClr val="1E2F5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099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5D7DF-EDB7-4982-AC39-CEBAADE23316}"/>
              </a:ext>
            </a:extLst>
          </p:cNvPr>
          <p:cNvSpPr>
            <a:spLocks noGrp="1"/>
          </p:cNvSpPr>
          <p:nvPr>
            <p:ph type="title"/>
          </p:nvPr>
        </p:nvSpPr>
        <p:spPr/>
        <p:txBody>
          <a:bodyPr>
            <a:normAutofit/>
          </a:bodyPr>
          <a:lstStyle>
            <a:lvl1pPr algn="l">
              <a:defRPr sz="3600">
                <a:solidFill>
                  <a:schemeClr val="bg2"/>
                </a:solidFill>
              </a:defRPr>
            </a:lvl1pPr>
          </a:lstStyle>
          <a:p>
            <a:r>
              <a:rPr lang="de-DE"/>
              <a:t>Mastertitelformat bearbeiten</a:t>
            </a:r>
            <a:endParaRPr lang="en-GB"/>
          </a:p>
        </p:txBody>
      </p:sp>
      <p:sp>
        <p:nvSpPr>
          <p:cNvPr id="3" name="Inhaltsplatzhalter 2">
            <a:extLst>
              <a:ext uri="{FF2B5EF4-FFF2-40B4-BE49-F238E27FC236}">
                <a16:creationId xmlns:a16="http://schemas.microsoft.com/office/drawing/2014/main" id="{53072AFD-7332-41B7-918F-8FF82E5DFF74}"/>
              </a:ext>
            </a:extLst>
          </p:cNvPr>
          <p:cNvSpPr>
            <a:spLocks noGrp="1"/>
          </p:cNvSpPr>
          <p:nvPr>
            <p:ph idx="1" hasCustomPrompt="1"/>
          </p:nvPr>
        </p:nvSpPr>
        <p:spPr>
          <a:xfrm>
            <a:off x="416534" y="1825625"/>
            <a:ext cx="11367478" cy="4351338"/>
          </a:xfrm>
        </p:spPr>
        <p:txBody>
          <a:bodyPr>
            <a:noAutofit/>
          </a:bodyPr>
          <a:lstStyle>
            <a:lvl1pPr algn="l">
              <a:buClr>
                <a:schemeClr val="bg2"/>
              </a:buClr>
              <a:defRPr sz="2400"/>
            </a:lvl1pPr>
            <a:lvl2pPr algn="l">
              <a:buClr>
                <a:schemeClr val="bg2"/>
              </a:buClr>
              <a:defRPr sz="2000"/>
            </a:lvl2pPr>
            <a:lvl3pPr algn="l">
              <a:buClr>
                <a:schemeClr val="bg2"/>
              </a:buClr>
              <a:defRPr sz="1800"/>
            </a:lvl3pPr>
            <a:lvl4pPr algn="l">
              <a:buClr>
                <a:schemeClr val="bg2"/>
              </a:buClr>
              <a:defRPr sz="1600"/>
            </a:lvl4pPr>
            <a:lvl5pPr algn="l">
              <a:buClr>
                <a:schemeClr val="bg2"/>
              </a:buCl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Fußzeilenplatzhalter 4">
            <a:extLst>
              <a:ext uri="{FF2B5EF4-FFF2-40B4-BE49-F238E27FC236}">
                <a16:creationId xmlns:a16="http://schemas.microsoft.com/office/drawing/2014/main" id="{5B0A8E99-35D3-48CD-86E7-E32418317018}"/>
              </a:ext>
            </a:extLst>
          </p:cNvPr>
          <p:cNvSpPr>
            <a:spLocks noGrp="1"/>
          </p:cNvSpPr>
          <p:nvPr>
            <p:ph type="ftr" sz="quarter" idx="11"/>
          </p:nvPr>
        </p:nvSpPr>
        <p:spPr>
          <a:xfrm>
            <a:off x="416534" y="6356349"/>
            <a:ext cx="8564817" cy="385200"/>
          </a:xfrm>
        </p:spPr>
        <p:txBody>
          <a:bodyPr/>
          <a:lstStyle>
            <a:lvl1pPr algn="l">
              <a:defRPr/>
            </a:lvl1pPr>
          </a:lstStyle>
          <a:p>
            <a:endParaRPr lang="en-GB"/>
          </a:p>
        </p:txBody>
      </p:sp>
    </p:spTree>
    <p:extLst>
      <p:ext uri="{BB962C8B-B14F-4D97-AF65-F5344CB8AC3E}">
        <p14:creationId xmlns:p14="http://schemas.microsoft.com/office/powerpoint/2010/main" val="8943332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5D7DF-EDB7-4982-AC39-CEBAADE23316}"/>
              </a:ext>
            </a:extLst>
          </p:cNvPr>
          <p:cNvSpPr>
            <a:spLocks noGrp="1"/>
          </p:cNvSpPr>
          <p:nvPr>
            <p:ph type="title"/>
          </p:nvPr>
        </p:nvSpPr>
        <p:spPr/>
        <p:txBody>
          <a:bodyPr>
            <a:normAutofit/>
          </a:bodyPr>
          <a:lstStyle>
            <a:lvl1pPr algn="l">
              <a:defRPr sz="3600">
                <a:solidFill>
                  <a:schemeClr val="tx2"/>
                </a:solidFill>
              </a:defRPr>
            </a:lvl1pPr>
          </a:lstStyle>
          <a:p>
            <a:r>
              <a:rPr lang="de-DE"/>
              <a:t>Mastertitelformat bearbeiten</a:t>
            </a:r>
            <a:endParaRPr lang="en-GB"/>
          </a:p>
        </p:txBody>
      </p:sp>
      <p:sp>
        <p:nvSpPr>
          <p:cNvPr id="3" name="Inhaltsplatzhalter 2">
            <a:extLst>
              <a:ext uri="{FF2B5EF4-FFF2-40B4-BE49-F238E27FC236}">
                <a16:creationId xmlns:a16="http://schemas.microsoft.com/office/drawing/2014/main" id="{53072AFD-7332-41B7-918F-8FF82E5DFF74}"/>
              </a:ext>
            </a:extLst>
          </p:cNvPr>
          <p:cNvSpPr>
            <a:spLocks noGrp="1"/>
          </p:cNvSpPr>
          <p:nvPr>
            <p:ph idx="1"/>
          </p:nvPr>
        </p:nvSpPr>
        <p:spPr/>
        <p:txBody>
          <a:bodyPr/>
          <a:lstStyle>
            <a:lvl1pPr algn="l">
              <a:buClr>
                <a:schemeClr val="bg2"/>
              </a:buClr>
              <a:defRPr sz="2400"/>
            </a:lvl1pPr>
            <a:lvl2pPr algn="l">
              <a:buClr>
                <a:schemeClr val="bg2"/>
              </a:buClr>
              <a:defRPr sz="2000"/>
            </a:lvl2pPr>
            <a:lvl3pPr algn="l">
              <a:buClr>
                <a:schemeClr val="bg2"/>
              </a:buClr>
              <a:defRPr sz="1800"/>
            </a:lvl3pPr>
            <a:lvl4pPr algn="l">
              <a:buClr>
                <a:schemeClr val="bg2"/>
              </a:buClr>
              <a:defRPr sz="1600"/>
            </a:lvl4pPr>
            <a:lvl5pPr algn="l">
              <a:buClr>
                <a:schemeClr val="bg2"/>
              </a:buCl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Fußzeilenplatzhalter 4">
            <a:extLst>
              <a:ext uri="{FF2B5EF4-FFF2-40B4-BE49-F238E27FC236}">
                <a16:creationId xmlns:a16="http://schemas.microsoft.com/office/drawing/2014/main" id="{5B0A8E99-35D3-48CD-86E7-E32418317018}"/>
              </a:ext>
            </a:extLst>
          </p:cNvPr>
          <p:cNvSpPr>
            <a:spLocks noGrp="1"/>
          </p:cNvSpPr>
          <p:nvPr>
            <p:ph type="ftr" sz="quarter" idx="11"/>
          </p:nvPr>
        </p:nvSpPr>
        <p:spPr>
          <a:xfrm>
            <a:off x="417600" y="6356349"/>
            <a:ext cx="8564817" cy="385200"/>
          </a:xfrm>
        </p:spPr>
        <p:txBody>
          <a:bodyPr/>
          <a:lstStyle>
            <a:lvl1pPr algn="l">
              <a:defRPr/>
            </a:lvl1pPr>
          </a:lstStyle>
          <a:p>
            <a:endParaRPr lang="en-GB"/>
          </a:p>
        </p:txBody>
      </p:sp>
    </p:spTree>
    <p:extLst>
      <p:ext uri="{BB962C8B-B14F-4D97-AF65-F5344CB8AC3E}">
        <p14:creationId xmlns:p14="http://schemas.microsoft.com/office/powerpoint/2010/main" val="98437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5D7DF-EDB7-4982-AC39-CEBAADE23316}"/>
              </a:ext>
            </a:extLst>
          </p:cNvPr>
          <p:cNvSpPr>
            <a:spLocks noGrp="1"/>
          </p:cNvSpPr>
          <p:nvPr>
            <p:ph type="title"/>
          </p:nvPr>
        </p:nvSpPr>
        <p:spPr/>
        <p:txBody>
          <a:bodyPr>
            <a:normAutofit/>
          </a:bodyPr>
          <a:lstStyle>
            <a:lvl1pPr algn="l">
              <a:defRPr sz="3600">
                <a:solidFill>
                  <a:schemeClr val="bg2"/>
                </a:solidFill>
              </a:defRPr>
            </a:lvl1pPr>
          </a:lstStyle>
          <a:p>
            <a:r>
              <a:rPr lang="de-DE"/>
              <a:t>Mastertitelformat bearbeiten</a:t>
            </a:r>
            <a:endParaRPr lang="en-GB"/>
          </a:p>
        </p:txBody>
      </p:sp>
      <p:sp>
        <p:nvSpPr>
          <p:cNvPr id="3" name="Inhaltsplatzhalter 2">
            <a:extLst>
              <a:ext uri="{FF2B5EF4-FFF2-40B4-BE49-F238E27FC236}">
                <a16:creationId xmlns:a16="http://schemas.microsoft.com/office/drawing/2014/main" id="{53072AFD-7332-41B7-918F-8FF82E5DFF74}"/>
              </a:ext>
            </a:extLst>
          </p:cNvPr>
          <p:cNvSpPr>
            <a:spLocks noGrp="1"/>
          </p:cNvSpPr>
          <p:nvPr>
            <p:ph idx="1" hasCustomPrompt="1"/>
          </p:nvPr>
        </p:nvSpPr>
        <p:spPr>
          <a:xfrm>
            <a:off x="416534" y="1825625"/>
            <a:ext cx="8559191" cy="4351338"/>
          </a:xfrm>
        </p:spPr>
        <p:txBody>
          <a:bodyPr>
            <a:noAutofit/>
          </a:bodyPr>
          <a:lstStyle>
            <a:lvl1pPr algn="l">
              <a:lnSpc>
                <a:spcPct val="100000"/>
              </a:lnSpc>
              <a:spcBef>
                <a:spcPts val="1000"/>
              </a:spcBef>
              <a:buClr>
                <a:schemeClr val="bg2"/>
              </a:buClr>
              <a:defRPr sz="2000"/>
            </a:lvl1pPr>
            <a:lvl2pPr algn="l">
              <a:lnSpc>
                <a:spcPct val="100000"/>
              </a:lnSpc>
              <a:spcBef>
                <a:spcPts val="1000"/>
              </a:spcBef>
              <a:buClr>
                <a:schemeClr val="bg2"/>
              </a:buClr>
              <a:defRPr sz="2000"/>
            </a:lvl2pPr>
            <a:lvl3pPr algn="l">
              <a:lnSpc>
                <a:spcPct val="100000"/>
              </a:lnSpc>
              <a:spcBef>
                <a:spcPts val="1000"/>
              </a:spcBef>
              <a:buClr>
                <a:schemeClr val="bg2"/>
              </a:buClr>
              <a:defRPr sz="2000"/>
            </a:lvl3pPr>
            <a:lvl4pPr algn="l">
              <a:lnSpc>
                <a:spcPct val="100000"/>
              </a:lnSpc>
              <a:spcBef>
                <a:spcPts val="1000"/>
              </a:spcBef>
              <a:buClr>
                <a:schemeClr val="bg2"/>
              </a:buClr>
              <a:defRPr sz="2000"/>
            </a:lvl4pPr>
            <a:lvl5pPr algn="l">
              <a:lnSpc>
                <a:spcPct val="100000"/>
              </a:lnSpc>
              <a:spcBef>
                <a:spcPts val="1000"/>
              </a:spcBef>
              <a:buClr>
                <a:schemeClr val="bg2"/>
              </a:buCl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Fußzeilenplatzhalter 4">
            <a:extLst>
              <a:ext uri="{FF2B5EF4-FFF2-40B4-BE49-F238E27FC236}">
                <a16:creationId xmlns:a16="http://schemas.microsoft.com/office/drawing/2014/main" id="{5B0A8E99-35D3-48CD-86E7-E32418317018}"/>
              </a:ext>
            </a:extLst>
          </p:cNvPr>
          <p:cNvSpPr>
            <a:spLocks noGrp="1"/>
          </p:cNvSpPr>
          <p:nvPr>
            <p:ph type="ftr" sz="quarter" idx="11"/>
          </p:nvPr>
        </p:nvSpPr>
        <p:spPr>
          <a:xfrm>
            <a:off x="416534" y="6356349"/>
            <a:ext cx="8564817" cy="385200"/>
          </a:xfrm>
        </p:spPr>
        <p:txBody>
          <a:bodyPr/>
          <a:lstStyle>
            <a:lvl1pPr algn="l">
              <a:defRPr/>
            </a:lvl1pPr>
          </a:lstStyle>
          <a:p>
            <a:endParaRPr lang="en-GB"/>
          </a:p>
        </p:txBody>
      </p:sp>
    </p:spTree>
    <p:extLst>
      <p:ext uri="{BB962C8B-B14F-4D97-AF65-F5344CB8AC3E}">
        <p14:creationId xmlns:p14="http://schemas.microsoft.com/office/powerpoint/2010/main" val="147804521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521B777-3BD7-4F2A-A39C-81C8B9F3B2A1}"/>
              </a:ext>
            </a:extLst>
          </p:cNvPr>
          <p:cNvSpPr>
            <a:spLocks noGrp="1"/>
          </p:cNvSpPr>
          <p:nvPr>
            <p:ph type="title"/>
          </p:nvPr>
        </p:nvSpPr>
        <p:spPr>
          <a:xfrm>
            <a:off x="416533" y="365125"/>
            <a:ext cx="11367479" cy="1325563"/>
          </a:xfrm>
          <a:prstGeom prst="rect">
            <a:avLst/>
          </a:prstGeom>
        </p:spPr>
        <p:txBody>
          <a:bodyPr vert="horz" lIns="0" tIns="0" rIns="0" bIns="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74E6182D-24D4-47F7-8227-77B2ADD8D9D5}"/>
              </a:ext>
            </a:extLst>
          </p:cNvPr>
          <p:cNvSpPr>
            <a:spLocks noGrp="1"/>
          </p:cNvSpPr>
          <p:nvPr>
            <p:ph type="body" idx="1"/>
          </p:nvPr>
        </p:nvSpPr>
        <p:spPr>
          <a:xfrm>
            <a:off x="416534" y="1825625"/>
            <a:ext cx="11367478" cy="4351338"/>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Fußzeilenplatzhalter 4">
            <a:extLst>
              <a:ext uri="{FF2B5EF4-FFF2-40B4-BE49-F238E27FC236}">
                <a16:creationId xmlns:a16="http://schemas.microsoft.com/office/drawing/2014/main" id="{C8832B73-51BE-4E1C-ACC9-2031F4E5E843}"/>
              </a:ext>
            </a:extLst>
          </p:cNvPr>
          <p:cNvSpPr>
            <a:spLocks noGrp="1"/>
          </p:cNvSpPr>
          <p:nvPr>
            <p:ph type="ftr" sz="quarter" idx="3"/>
          </p:nvPr>
        </p:nvSpPr>
        <p:spPr>
          <a:xfrm>
            <a:off x="416534" y="6356349"/>
            <a:ext cx="8559191" cy="385200"/>
          </a:xfrm>
          <a:prstGeom prst="rect">
            <a:avLst/>
          </a:prstGeom>
        </p:spPr>
        <p:txBody>
          <a:bodyPr vert="horz" lIns="0" tIns="0" rIns="0" bIns="0" rtlCol="0" anchor="b"/>
          <a:lstStyle>
            <a:lvl1pPr algn="l">
              <a:defRPr sz="800">
                <a:solidFill>
                  <a:schemeClr val="tx1"/>
                </a:solidFill>
              </a:defRPr>
            </a:lvl1pPr>
          </a:lstStyle>
          <a:p>
            <a:endParaRPr lang="en-GB" dirty="0"/>
          </a:p>
        </p:txBody>
      </p:sp>
      <p:sp>
        <p:nvSpPr>
          <p:cNvPr id="8" name="Rechteck 7">
            <a:extLst>
              <a:ext uri="{FF2B5EF4-FFF2-40B4-BE49-F238E27FC236}">
                <a16:creationId xmlns:a16="http://schemas.microsoft.com/office/drawing/2014/main" id="{AA7C1F88-41DB-4710-88B9-1F1623ABC7B4}"/>
              </a:ext>
            </a:extLst>
          </p:cNvPr>
          <p:cNvSpPr/>
          <p:nvPr userDrawn="1"/>
        </p:nvSpPr>
        <p:spPr>
          <a:xfrm>
            <a:off x="0" y="0"/>
            <a:ext cx="9299575"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eck 8">
            <a:extLst>
              <a:ext uri="{FF2B5EF4-FFF2-40B4-BE49-F238E27FC236}">
                <a16:creationId xmlns:a16="http://schemas.microsoft.com/office/drawing/2014/main" id="{0953BEEF-CEFF-4AEB-944D-68B888FBD986}"/>
              </a:ext>
            </a:extLst>
          </p:cNvPr>
          <p:cNvSpPr/>
          <p:nvPr userDrawn="1"/>
        </p:nvSpPr>
        <p:spPr>
          <a:xfrm>
            <a:off x="9299575" y="0"/>
            <a:ext cx="2892425" cy="3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fik 9">
            <a:extLst>
              <a:ext uri="{FF2B5EF4-FFF2-40B4-BE49-F238E27FC236}">
                <a16:creationId xmlns:a16="http://schemas.microsoft.com/office/drawing/2014/main" id="{E1EAAB99-784F-4106-A6AF-4F8B97308CCA}"/>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143891" y="6270955"/>
            <a:ext cx="2711778" cy="514894"/>
          </a:xfrm>
          <a:prstGeom prst="rect">
            <a:avLst/>
          </a:prstGeom>
        </p:spPr>
      </p:pic>
    </p:spTree>
    <p:extLst>
      <p:ext uri="{BB962C8B-B14F-4D97-AF65-F5344CB8AC3E}">
        <p14:creationId xmlns:p14="http://schemas.microsoft.com/office/powerpoint/2010/main" val="19085546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1" r:id="rId4"/>
    <p:sldLayoutId id="2147483670" r:id="rId5"/>
    <p:sldLayoutId id="2147483672" r:id="rId6"/>
    <p:sldLayoutId id="2147483650" r:id="rId7"/>
    <p:sldLayoutId id="2147483656" r:id="rId8"/>
    <p:sldLayoutId id="2147483677" r:id="rId9"/>
    <p:sldLayoutId id="2147483652" r:id="rId10"/>
    <p:sldLayoutId id="2147483657" r:id="rId11"/>
    <p:sldLayoutId id="2147483653" r:id="rId12"/>
    <p:sldLayoutId id="2147483658" r:id="rId13"/>
    <p:sldLayoutId id="2147483654" r:id="rId14"/>
    <p:sldLayoutId id="2147483675" r:id="rId15"/>
    <p:sldLayoutId id="2147483678" r:id="rId16"/>
    <p:sldLayoutId id="2147483676" r:id="rId17"/>
    <p:sldLayoutId id="2147483674" r:id="rId18"/>
    <p:sldLayoutId id="2147483655" r:id="rId19"/>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31" userDrawn="1">
          <p15:clr>
            <a:srgbClr val="F26B43"/>
          </p15:clr>
        </p15:guide>
        <p15:guide id="3" pos="3749" userDrawn="1">
          <p15:clr>
            <a:srgbClr val="F26B43"/>
          </p15:clr>
        </p15:guide>
        <p15:guide id="4" pos="7423" userDrawn="1">
          <p15:clr>
            <a:srgbClr val="F26B43"/>
          </p15:clr>
        </p15:guide>
        <p15:guide id="5" pos="257" userDrawn="1">
          <p15:clr>
            <a:srgbClr val="F26B43"/>
          </p15:clr>
        </p15:guide>
        <p15:guide id="6" pos="5654" userDrawn="1">
          <p15:clr>
            <a:srgbClr val="F26B43"/>
          </p15:clr>
        </p15:guide>
        <p15:guide id="7" orient="horz" pos="2160" userDrawn="1">
          <p15:clr>
            <a:srgbClr val="F26B43"/>
          </p15:clr>
        </p15:guide>
        <p15:guide id="8" orient="horz" pos="4247" userDrawn="1">
          <p15:clr>
            <a:srgbClr val="F26B43"/>
          </p15:clr>
        </p15:guide>
        <p15:guide id="9" orient="horz" pos="1139" userDrawn="1">
          <p15:clr>
            <a:srgbClr val="F26B43"/>
          </p15:clr>
        </p15:guide>
        <p15:guide id="10" orient="horz" pos="731" userDrawn="1">
          <p15:clr>
            <a:srgbClr val="F26B43"/>
          </p15:clr>
        </p15:guide>
        <p15:guide id="11" orient="horz" pos="3997" userDrawn="1">
          <p15:clr>
            <a:srgbClr val="F26B43"/>
          </p15:clr>
        </p15:guide>
        <p15:guide id="12" orient="horz" pos="3906" userDrawn="1">
          <p15:clr>
            <a:srgbClr val="F26B43"/>
          </p15:clr>
        </p15:guide>
        <p15:guide id="13" pos="57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slideLayout" Target="../slideLayouts/slideLayout15.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10.sv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2.jpg"/><Relationship Id="rId1" Type="http://schemas.openxmlformats.org/officeDocument/2006/relationships/slideLayout" Target="../slideLayouts/slideLayout17.xml"/><Relationship Id="rId5" Type="http://schemas.openxmlformats.org/officeDocument/2006/relationships/chart" Target="../charts/chart4.xml"/><Relationship Id="rId4" Type="http://schemas.openxmlformats.org/officeDocument/2006/relationships/image" Target="../media/image73.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4.jpg"/><Relationship Id="rId1" Type="http://schemas.openxmlformats.org/officeDocument/2006/relationships/slideLayout" Target="../slideLayouts/slideLayout17.xml"/><Relationship Id="rId5" Type="http://schemas.openxmlformats.org/officeDocument/2006/relationships/chart" Target="../charts/chart6.xml"/><Relationship Id="rId4" Type="http://schemas.openxmlformats.org/officeDocument/2006/relationships/image" Target="../media/image75.jpg"/></Relationships>
</file>

<file path=ppt/slides/_rels/slide9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6.jpg"/><Relationship Id="rId1" Type="http://schemas.openxmlformats.org/officeDocument/2006/relationships/slideLayout" Target="../slideLayouts/slideLayout17.xml"/><Relationship Id="rId4" Type="http://schemas.openxmlformats.org/officeDocument/2006/relationships/chart" Target="../charts/char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7.jpg"/><Relationship Id="rId1" Type="http://schemas.openxmlformats.org/officeDocument/2006/relationships/slideLayout" Target="../slideLayouts/slideLayout17.xml"/><Relationship Id="rId5" Type="http://schemas.openxmlformats.org/officeDocument/2006/relationships/chart" Target="../charts/chart10.xml"/><Relationship Id="rId4" Type="http://schemas.openxmlformats.org/officeDocument/2006/relationships/image" Target="../media/image78.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79.jpg"/><Relationship Id="rId1" Type="http://schemas.openxmlformats.org/officeDocument/2006/relationships/slideLayout" Target="../slideLayouts/slideLayout17.xml"/><Relationship Id="rId5" Type="http://schemas.openxmlformats.org/officeDocument/2006/relationships/chart" Target="../charts/chart12.xml"/><Relationship Id="rId4" Type="http://schemas.openxmlformats.org/officeDocument/2006/relationships/image" Target="../media/image80.jpg"/></Relationships>
</file>

<file path=ppt/slides/_rels/slide99.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7FF647-4A46-1840-8EEF-B2EA0E1A9BF0}"/>
              </a:ext>
            </a:extLst>
          </p:cNvPr>
          <p:cNvSpPr>
            <a:spLocks noGrp="1"/>
          </p:cNvSpPr>
          <p:nvPr>
            <p:ph type="title"/>
          </p:nvPr>
        </p:nvSpPr>
        <p:spPr/>
        <p:txBody>
          <a:bodyPr/>
          <a:lstStyle/>
          <a:p>
            <a:r>
              <a:rPr lang="en-US" noProof="0" dirty="0"/>
              <a:t>ESMO 2021 (Virtual)</a:t>
            </a:r>
            <a:br>
              <a:rPr lang="en-US" noProof="0" dirty="0"/>
            </a:br>
            <a:r>
              <a:rPr lang="en-US" noProof="0" dirty="0"/>
              <a:t>Congress Report</a:t>
            </a:r>
          </a:p>
        </p:txBody>
      </p:sp>
      <p:sp>
        <p:nvSpPr>
          <p:cNvPr id="8" name="Textplatzhalter 7">
            <a:extLst>
              <a:ext uri="{FF2B5EF4-FFF2-40B4-BE49-F238E27FC236}">
                <a16:creationId xmlns:a16="http://schemas.microsoft.com/office/drawing/2014/main" id="{CC8DB6A1-EB0A-C240-B7E7-CE24B3164E04}"/>
              </a:ext>
            </a:extLst>
          </p:cNvPr>
          <p:cNvSpPr>
            <a:spLocks noGrp="1"/>
          </p:cNvSpPr>
          <p:nvPr>
            <p:ph type="body" idx="1"/>
          </p:nvPr>
        </p:nvSpPr>
        <p:spPr/>
        <p:txBody>
          <a:bodyPr/>
          <a:lstStyle/>
          <a:p>
            <a:r>
              <a:rPr lang="en-US" noProof="0" dirty="0"/>
              <a:t>Lung and gastrointestinal cancers</a:t>
            </a:r>
          </a:p>
        </p:txBody>
      </p:sp>
    </p:spTree>
    <p:extLst>
      <p:ext uri="{BB962C8B-B14F-4D97-AF65-F5344CB8AC3E}">
        <p14:creationId xmlns:p14="http://schemas.microsoft.com/office/powerpoint/2010/main" val="386092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endParaRPr lang="en-US">
              <a:cs typeface="Arial"/>
            </a:endParaRPr>
          </a:p>
          <a:p>
            <a:r>
              <a:rPr lang="en-US"/>
              <a:t>PP, pemetrexed + platinum; TEAE, treatment-emergent adverse event; TIS, tislelizumab; TRAE, treatment-related adverse event.</a:t>
            </a:r>
            <a:endParaRPr lang="en-US">
              <a:cs typeface="Arial"/>
            </a:endParaRPr>
          </a:p>
          <a:p>
            <a:r>
              <a:rPr lang="en-US" b="1"/>
              <a:t>Lu S, et al. Abstract 1290P presented at ESMO 2021.</a:t>
            </a:r>
            <a:endParaRPr lang="en-US" b="1">
              <a:cs typeface="Arial"/>
            </a:endParaRPr>
          </a:p>
        </p:txBody>
      </p:sp>
      <p:sp>
        <p:nvSpPr>
          <p:cNvPr id="2" name="Textplatzhalter 1">
            <a:extLst>
              <a:ext uri="{FF2B5EF4-FFF2-40B4-BE49-F238E27FC236}">
                <a16:creationId xmlns:a16="http://schemas.microsoft.com/office/drawing/2014/main" id="{812EF4DF-78C2-454F-9BA3-C4DA03A1519B}"/>
              </a:ext>
            </a:extLst>
          </p:cNvPr>
          <p:cNvSpPr>
            <a:spLocks noGrp="1"/>
          </p:cNvSpPr>
          <p:nvPr>
            <p:ph type="body" sz="quarter" idx="12"/>
          </p:nvPr>
        </p:nvSpPr>
        <p:spPr/>
        <p:txBody>
          <a:bodyPr/>
          <a:lstStyle/>
          <a:p>
            <a:r>
              <a:rPr lang="en-US" noProof="0" dirty="0"/>
              <a:t>Overall summary of TEAEs and TRAEs in patients who were smokers or non-smokers (safety analysis set)</a:t>
            </a:r>
          </a:p>
        </p:txBody>
      </p:sp>
      <p:graphicFrame>
        <p:nvGraphicFramePr>
          <p:cNvPr id="8" name="Table 7">
            <a:extLst>
              <a:ext uri="{FF2B5EF4-FFF2-40B4-BE49-F238E27FC236}">
                <a16:creationId xmlns:a16="http://schemas.microsoft.com/office/drawing/2014/main" id="{967A570E-C1D5-4EA6-B031-72032C7BEEB4}"/>
              </a:ext>
            </a:extLst>
          </p:cNvPr>
          <p:cNvGraphicFramePr>
            <a:graphicFrameLocks noGrp="1"/>
          </p:cNvGraphicFramePr>
          <p:nvPr>
            <p:extLst>
              <p:ext uri="{D42A27DB-BD31-4B8C-83A1-F6EECF244321}">
                <p14:modId xmlns:p14="http://schemas.microsoft.com/office/powerpoint/2010/main" val="914903864"/>
              </p:ext>
            </p:extLst>
          </p:nvPr>
        </p:nvGraphicFramePr>
        <p:xfrm>
          <a:off x="416533" y="1807858"/>
          <a:ext cx="8560800" cy="4297680"/>
        </p:xfrm>
        <a:graphic>
          <a:graphicData uri="http://schemas.openxmlformats.org/drawingml/2006/table">
            <a:tbl>
              <a:tblPr firstRow="1" bandRow="1">
                <a:tableStyleId>{5C22544A-7EE6-4342-B048-85BDC9FD1C3A}</a:tableStyleId>
              </a:tblPr>
              <a:tblGrid>
                <a:gridCol w="2440800">
                  <a:extLst>
                    <a:ext uri="{9D8B030D-6E8A-4147-A177-3AD203B41FA5}">
                      <a16:colId xmlns:a16="http://schemas.microsoft.com/office/drawing/2014/main" val="3029813488"/>
                    </a:ext>
                  </a:extLst>
                </a:gridCol>
                <a:gridCol w="1530000">
                  <a:extLst>
                    <a:ext uri="{9D8B030D-6E8A-4147-A177-3AD203B41FA5}">
                      <a16:colId xmlns:a16="http://schemas.microsoft.com/office/drawing/2014/main" val="3294051071"/>
                    </a:ext>
                  </a:extLst>
                </a:gridCol>
                <a:gridCol w="1530000">
                  <a:extLst>
                    <a:ext uri="{9D8B030D-6E8A-4147-A177-3AD203B41FA5}">
                      <a16:colId xmlns:a16="http://schemas.microsoft.com/office/drawing/2014/main" val="2686584059"/>
                    </a:ext>
                  </a:extLst>
                </a:gridCol>
                <a:gridCol w="1530000">
                  <a:extLst>
                    <a:ext uri="{9D8B030D-6E8A-4147-A177-3AD203B41FA5}">
                      <a16:colId xmlns:a16="http://schemas.microsoft.com/office/drawing/2014/main" val="735687571"/>
                    </a:ext>
                  </a:extLst>
                </a:gridCol>
                <a:gridCol w="1530000">
                  <a:extLst>
                    <a:ext uri="{9D8B030D-6E8A-4147-A177-3AD203B41FA5}">
                      <a16:colId xmlns:a16="http://schemas.microsoft.com/office/drawing/2014/main" val="2488996670"/>
                    </a:ext>
                  </a:extLst>
                </a:gridCol>
              </a:tblGrid>
              <a:tr h="134300">
                <a:tc>
                  <a:txBody>
                    <a:bodyPr/>
                    <a:lstStyle/>
                    <a:p>
                      <a:endParaRPr lang="en-US" sz="1400" dirty="0"/>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400" dirty="0"/>
                        <a:t>Smokers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a:r>
                        <a:rPr lang="en-US" sz="1400" dirty="0"/>
                        <a:t>Non-smokers</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497718812"/>
                  </a:ext>
                </a:extLst>
              </a:tr>
              <a:tr h="322321">
                <a:tc>
                  <a:txBody>
                    <a:bodyPr/>
                    <a:lstStyle/>
                    <a:p>
                      <a:endParaRPr lang="en-US" sz="1400" dirty="0">
                        <a:solidFill>
                          <a:schemeClr val="bg1"/>
                        </a:solidFill>
                      </a:endParaRPr>
                    </a:p>
                    <a:p>
                      <a:r>
                        <a:rPr lang="en-US" sz="1400" dirty="0">
                          <a:solidFill>
                            <a:schemeClr val="bg1"/>
                          </a:solidFill>
                        </a:rPr>
                        <a:t>n (%)</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noProof="0">
                          <a:solidFill>
                            <a:schemeClr val="bg1"/>
                          </a:solidFill>
                        </a:rPr>
                        <a:t>Arm</a:t>
                      </a:r>
                      <a:r>
                        <a:rPr lang="pt-BR" sz="1400">
                          <a:solidFill>
                            <a:schemeClr val="bg1"/>
                          </a:solidFill>
                        </a:rPr>
                        <a:t> A</a:t>
                      </a:r>
                    </a:p>
                    <a:p>
                      <a:pPr algn="ctr"/>
                      <a:r>
                        <a:rPr lang="pt-BR" sz="1400">
                          <a:solidFill>
                            <a:schemeClr val="bg1"/>
                          </a:solidFill>
                        </a:rPr>
                        <a:t>TIS + PP</a:t>
                      </a:r>
                    </a:p>
                    <a:p>
                      <a:pPr algn="ctr"/>
                      <a:r>
                        <a:rPr lang="pt-BR" sz="1400">
                          <a:solidFill>
                            <a:schemeClr val="bg1"/>
                          </a:solidFill>
                        </a:rPr>
                        <a:t>(n=146)</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GB" sz="1400" noProof="0">
                          <a:solidFill>
                            <a:schemeClr val="bg1"/>
                          </a:solidFill>
                        </a:rPr>
                        <a:t>Arm</a:t>
                      </a:r>
                      <a:r>
                        <a:rPr lang="pt-BR" sz="1400">
                          <a:solidFill>
                            <a:schemeClr val="bg1"/>
                          </a:solidFill>
                        </a:rPr>
                        <a:t> B</a:t>
                      </a:r>
                    </a:p>
                    <a:p>
                      <a:pPr algn="ctr"/>
                      <a:r>
                        <a:rPr lang="pt-BR" sz="1400">
                          <a:solidFill>
                            <a:schemeClr val="bg1"/>
                          </a:solidFill>
                        </a:rPr>
                        <a:t>PP</a:t>
                      </a:r>
                    </a:p>
                    <a:p>
                      <a:pPr algn="ctr"/>
                      <a:r>
                        <a:rPr lang="pt-BR" sz="1400">
                          <a:solidFill>
                            <a:schemeClr val="bg1"/>
                          </a:solidFill>
                        </a:rPr>
                        <a:t>(n=66)</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tc>
                  <a:txBody>
                    <a:bodyPr/>
                    <a:lstStyle/>
                    <a:p>
                      <a:pPr algn="ctr"/>
                      <a:r>
                        <a:rPr lang="en-US" sz="1400" noProof="0">
                          <a:solidFill>
                            <a:schemeClr val="bg1"/>
                          </a:solidFill>
                        </a:rPr>
                        <a:t>Arm</a:t>
                      </a:r>
                      <a:r>
                        <a:rPr lang="pt-BR" sz="1400">
                          <a:solidFill>
                            <a:schemeClr val="bg1"/>
                          </a:solidFill>
                        </a:rPr>
                        <a:t> A</a:t>
                      </a:r>
                    </a:p>
                    <a:p>
                      <a:pPr algn="ctr"/>
                      <a:r>
                        <a:rPr lang="pt-BR" sz="1400">
                          <a:solidFill>
                            <a:schemeClr val="bg1"/>
                          </a:solidFill>
                        </a:rPr>
                        <a:t>TIS + PP</a:t>
                      </a:r>
                    </a:p>
                    <a:p>
                      <a:pPr algn="ctr"/>
                      <a:r>
                        <a:rPr lang="pt-BR" sz="1400">
                          <a:solidFill>
                            <a:schemeClr val="bg1"/>
                          </a:solidFill>
                        </a:rPr>
                        <a:t>(n=76)</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pt-BR" sz="1400">
                          <a:solidFill>
                            <a:schemeClr val="bg1"/>
                          </a:solidFill>
                        </a:rPr>
                        <a:t>Arm B</a:t>
                      </a:r>
                    </a:p>
                    <a:p>
                      <a:pPr algn="ctr"/>
                      <a:r>
                        <a:rPr lang="pt-BR" sz="1400">
                          <a:solidFill>
                            <a:schemeClr val="bg1"/>
                          </a:solidFill>
                        </a:rPr>
                        <a:t>PP</a:t>
                      </a:r>
                    </a:p>
                    <a:p>
                      <a:pPr algn="ctr"/>
                      <a:r>
                        <a:rPr lang="pt-BR" sz="1400">
                          <a:solidFill>
                            <a:schemeClr val="bg1"/>
                          </a:solidFill>
                        </a:rPr>
                        <a:t>(n=44)</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extLst>
                  <a:ext uri="{0D108BD9-81ED-4DB2-BD59-A6C34878D82A}">
                    <a16:rowId xmlns:a16="http://schemas.microsoft.com/office/drawing/2014/main" val="2483927400"/>
                  </a:ext>
                </a:extLst>
              </a:tr>
              <a:tr h="134300">
                <a:tc>
                  <a:txBody>
                    <a:bodyPr/>
                    <a:lstStyle/>
                    <a:p>
                      <a:r>
                        <a:rPr lang="en-US" sz="1400" b="1"/>
                        <a:t>Patients with ≥ 1 TEAE</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a:t>146 (100.0)</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a:t>66 (100.0)</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a:t>76 (100.0)</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a:t>43 (97.7)</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59722982"/>
                  </a:ext>
                </a:extLst>
              </a:tr>
              <a:tr h="134300">
                <a:tc>
                  <a:txBody>
                    <a:bodyPr/>
                    <a:lstStyle/>
                    <a:p>
                      <a:r>
                        <a:rPr lang="en-US" sz="1400"/>
                        <a:t>   ≥ Grade 3</a:t>
                      </a:r>
                    </a:p>
                  </a:txBody>
                  <a:tcPr anchor="ctr"/>
                </a:tc>
                <a:tc>
                  <a:txBody>
                    <a:bodyPr/>
                    <a:lstStyle/>
                    <a:p>
                      <a:pPr algn="ctr"/>
                      <a:r>
                        <a:rPr lang="en-US" sz="1400"/>
                        <a:t>99 (67.8)</a:t>
                      </a:r>
                    </a:p>
                  </a:txBody>
                  <a:tcPr anchor="ctr"/>
                </a:tc>
                <a:tc>
                  <a:txBody>
                    <a:bodyPr/>
                    <a:lstStyle/>
                    <a:p>
                      <a:pPr algn="ctr"/>
                      <a:r>
                        <a:rPr lang="en-US" sz="1400"/>
                        <a:t>36 (54.5)</a:t>
                      </a:r>
                    </a:p>
                  </a:txBody>
                  <a:tcPr anchor="ctr"/>
                </a:tc>
                <a:tc>
                  <a:txBody>
                    <a:bodyPr/>
                    <a:lstStyle/>
                    <a:p>
                      <a:pPr algn="ctr"/>
                      <a:r>
                        <a:rPr lang="en-US" sz="1400"/>
                        <a:t>51 (67.1)</a:t>
                      </a:r>
                    </a:p>
                  </a:txBody>
                  <a:tcPr anchor="ctr"/>
                </a:tc>
                <a:tc>
                  <a:txBody>
                    <a:bodyPr/>
                    <a:lstStyle/>
                    <a:p>
                      <a:pPr algn="ctr"/>
                      <a:r>
                        <a:rPr lang="en-US" sz="1400"/>
                        <a:t>23 (52.3)</a:t>
                      </a:r>
                    </a:p>
                  </a:txBody>
                  <a:tcPr anchor="ctr"/>
                </a:tc>
                <a:extLst>
                  <a:ext uri="{0D108BD9-81ED-4DB2-BD59-A6C34878D82A}">
                    <a16:rowId xmlns:a16="http://schemas.microsoft.com/office/drawing/2014/main" val="1884753459"/>
                  </a:ext>
                </a:extLst>
              </a:tr>
              <a:tr h="134300">
                <a:tc>
                  <a:txBody>
                    <a:bodyPr/>
                    <a:lstStyle/>
                    <a:p>
                      <a:r>
                        <a:rPr lang="en-US" sz="1400"/>
                        <a:t>   Serious</a:t>
                      </a:r>
                    </a:p>
                  </a:txBody>
                  <a:tcPr anchor="ctr"/>
                </a:tc>
                <a:tc>
                  <a:txBody>
                    <a:bodyPr/>
                    <a:lstStyle/>
                    <a:p>
                      <a:pPr algn="ctr"/>
                      <a:r>
                        <a:rPr lang="en-US" sz="1400"/>
                        <a:t>52 (35.6)</a:t>
                      </a:r>
                    </a:p>
                  </a:txBody>
                  <a:tcPr anchor="ctr"/>
                </a:tc>
                <a:tc>
                  <a:txBody>
                    <a:bodyPr/>
                    <a:lstStyle/>
                    <a:p>
                      <a:pPr algn="ctr"/>
                      <a:r>
                        <a:rPr lang="en-US" sz="1400"/>
                        <a:t>15 (22.7)</a:t>
                      </a:r>
                    </a:p>
                  </a:txBody>
                  <a:tcPr anchor="ctr"/>
                </a:tc>
                <a:tc>
                  <a:txBody>
                    <a:bodyPr/>
                    <a:lstStyle/>
                    <a:p>
                      <a:pPr algn="ctr"/>
                      <a:r>
                        <a:rPr lang="en-US" sz="1400"/>
                        <a:t>22 (28.9)</a:t>
                      </a:r>
                    </a:p>
                  </a:txBody>
                  <a:tcPr anchor="ctr"/>
                </a:tc>
                <a:tc>
                  <a:txBody>
                    <a:bodyPr/>
                    <a:lstStyle/>
                    <a:p>
                      <a:pPr algn="ctr"/>
                      <a:r>
                        <a:rPr lang="en-US" sz="1400"/>
                        <a:t>8 (18.2)</a:t>
                      </a:r>
                    </a:p>
                  </a:txBody>
                  <a:tcPr anchor="ctr"/>
                </a:tc>
                <a:extLst>
                  <a:ext uri="{0D108BD9-81ED-4DB2-BD59-A6C34878D82A}">
                    <a16:rowId xmlns:a16="http://schemas.microsoft.com/office/drawing/2014/main" val="2418690140"/>
                  </a:ext>
                </a:extLst>
              </a:tr>
              <a:tr h="134300">
                <a:tc>
                  <a:txBody>
                    <a:bodyPr/>
                    <a:lstStyle/>
                    <a:p>
                      <a:r>
                        <a:rPr lang="en-US" sz="1400"/>
                        <a:t>   ≥ Grade 3 serious</a:t>
                      </a:r>
                    </a:p>
                  </a:txBody>
                  <a:tcPr anchor="ctr"/>
                </a:tc>
                <a:tc>
                  <a:txBody>
                    <a:bodyPr/>
                    <a:lstStyle/>
                    <a:p>
                      <a:pPr algn="ctr"/>
                      <a:r>
                        <a:rPr lang="en-US" sz="1400"/>
                        <a:t>39 (26.7)</a:t>
                      </a:r>
                    </a:p>
                  </a:txBody>
                  <a:tcPr anchor="ctr"/>
                </a:tc>
                <a:tc>
                  <a:txBody>
                    <a:bodyPr/>
                    <a:lstStyle/>
                    <a:p>
                      <a:pPr algn="ctr"/>
                      <a:r>
                        <a:rPr lang="en-US" sz="1400"/>
                        <a:t>12 (18.2)</a:t>
                      </a:r>
                    </a:p>
                  </a:txBody>
                  <a:tcPr anchor="ctr"/>
                </a:tc>
                <a:tc>
                  <a:txBody>
                    <a:bodyPr/>
                    <a:lstStyle/>
                    <a:p>
                      <a:pPr algn="ctr"/>
                      <a:r>
                        <a:rPr lang="en-US" sz="1400"/>
                        <a:t>15 (19.7)</a:t>
                      </a:r>
                    </a:p>
                  </a:txBody>
                  <a:tcPr anchor="ctr"/>
                </a:tc>
                <a:tc>
                  <a:txBody>
                    <a:bodyPr/>
                    <a:lstStyle/>
                    <a:p>
                      <a:pPr algn="ctr"/>
                      <a:r>
                        <a:rPr lang="en-US" sz="1400"/>
                        <a:t>3 (6.8)</a:t>
                      </a:r>
                    </a:p>
                  </a:txBody>
                  <a:tcPr anchor="ctr"/>
                </a:tc>
                <a:extLst>
                  <a:ext uri="{0D108BD9-81ED-4DB2-BD59-A6C34878D82A}">
                    <a16:rowId xmlns:a16="http://schemas.microsoft.com/office/drawing/2014/main" val="2184118382"/>
                  </a:ext>
                </a:extLst>
              </a:tr>
              <a:tr h="228310">
                <a:tc>
                  <a:txBody>
                    <a:bodyPr/>
                    <a:lstStyle/>
                    <a:p>
                      <a:r>
                        <a:rPr lang="en-US" sz="1400"/>
                        <a:t>   Leading to treatment discontinuation</a:t>
                      </a:r>
                    </a:p>
                  </a:txBody>
                  <a:tcPr anchor="ctr"/>
                </a:tc>
                <a:tc>
                  <a:txBody>
                    <a:bodyPr/>
                    <a:lstStyle/>
                    <a:p>
                      <a:pPr algn="ctr"/>
                      <a:r>
                        <a:rPr lang="en-US" sz="1400"/>
                        <a:t>39 (26.7)</a:t>
                      </a:r>
                    </a:p>
                  </a:txBody>
                  <a:tcPr anchor="ctr"/>
                </a:tc>
                <a:tc>
                  <a:txBody>
                    <a:bodyPr/>
                    <a:lstStyle/>
                    <a:p>
                      <a:pPr algn="ctr"/>
                      <a:r>
                        <a:rPr lang="en-US" sz="1400"/>
                        <a:t>6 (9.1)</a:t>
                      </a:r>
                    </a:p>
                  </a:txBody>
                  <a:tcPr anchor="ctr"/>
                </a:tc>
                <a:tc>
                  <a:txBody>
                    <a:bodyPr/>
                    <a:lstStyle/>
                    <a:p>
                      <a:pPr algn="ctr"/>
                      <a:r>
                        <a:rPr lang="en-US" sz="1400"/>
                        <a:t>18 (23.7)</a:t>
                      </a:r>
                    </a:p>
                  </a:txBody>
                  <a:tcPr anchor="ctr"/>
                </a:tc>
                <a:tc>
                  <a:txBody>
                    <a:bodyPr/>
                    <a:lstStyle/>
                    <a:p>
                      <a:pPr algn="ctr"/>
                      <a:r>
                        <a:rPr lang="en-US" sz="1400"/>
                        <a:t>4 (9.1)</a:t>
                      </a:r>
                    </a:p>
                  </a:txBody>
                  <a:tcPr anchor="ctr"/>
                </a:tc>
                <a:extLst>
                  <a:ext uri="{0D108BD9-81ED-4DB2-BD59-A6C34878D82A}">
                    <a16:rowId xmlns:a16="http://schemas.microsoft.com/office/drawing/2014/main" val="1506560392"/>
                  </a:ext>
                </a:extLst>
              </a:tr>
              <a:tr h="134300">
                <a:tc>
                  <a:txBody>
                    <a:bodyPr/>
                    <a:lstStyle/>
                    <a:p>
                      <a:r>
                        <a:rPr lang="en-US" sz="1400"/>
                        <a:t>   Leading to death</a:t>
                      </a:r>
                    </a:p>
                  </a:txBody>
                  <a:tcPr anchor="ctr"/>
                </a:tc>
                <a:tc>
                  <a:txBody>
                    <a:bodyPr/>
                    <a:lstStyle/>
                    <a:p>
                      <a:pPr algn="ctr"/>
                      <a:r>
                        <a:rPr lang="en-US" sz="1400"/>
                        <a:t>5 (3.4)</a:t>
                      </a:r>
                    </a:p>
                  </a:txBody>
                  <a:tcPr anchor="ctr"/>
                </a:tc>
                <a:tc>
                  <a:txBody>
                    <a:bodyPr/>
                    <a:lstStyle/>
                    <a:p>
                      <a:pPr algn="ctr"/>
                      <a:r>
                        <a:rPr lang="en-US" sz="1400"/>
                        <a:t>2 (3.0)</a:t>
                      </a:r>
                    </a:p>
                  </a:txBody>
                  <a:tcPr anchor="ctr"/>
                </a:tc>
                <a:tc>
                  <a:txBody>
                    <a:bodyPr/>
                    <a:lstStyle/>
                    <a:p>
                      <a:pPr algn="ctr"/>
                      <a:r>
                        <a:rPr lang="en-US" sz="1400"/>
                        <a:t>2 (2.6)</a:t>
                      </a:r>
                    </a:p>
                  </a:txBody>
                  <a:tcPr anchor="ctr"/>
                </a:tc>
                <a:tc>
                  <a:txBody>
                    <a:bodyPr/>
                    <a:lstStyle/>
                    <a:p>
                      <a:pPr algn="ctr"/>
                      <a:r>
                        <a:rPr lang="en-US" sz="1400"/>
                        <a:t>0 (0.0)</a:t>
                      </a:r>
                    </a:p>
                  </a:txBody>
                  <a:tcPr anchor="ctr"/>
                </a:tc>
                <a:extLst>
                  <a:ext uri="{0D108BD9-81ED-4DB2-BD59-A6C34878D82A}">
                    <a16:rowId xmlns:a16="http://schemas.microsoft.com/office/drawing/2014/main" val="2059860927"/>
                  </a:ext>
                </a:extLst>
              </a:tr>
              <a:tr h="134300">
                <a:tc>
                  <a:txBody>
                    <a:bodyPr/>
                    <a:lstStyle/>
                    <a:p>
                      <a:r>
                        <a:rPr lang="en-US" sz="1400" b="1" dirty="0"/>
                        <a:t>Patients with ≥ 1 TRAE</a:t>
                      </a:r>
                    </a:p>
                  </a:txBody>
                  <a:tcPr anchor="ctr"/>
                </a:tc>
                <a:tc>
                  <a:txBody>
                    <a:bodyPr/>
                    <a:lstStyle/>
                    <a:p>
                      <a:pPr algn="ctr"/>
                      <a:r>
                        <a:rPr lang="en-US" sz="1400"/>
                        <a:t>145 (99.3)</a:t>
                      </a:r>
                    </a:p>
                  </a:txBody>
                  <a:tcPr anchor="ctr"/>
                </a:tc>
                <a:tc>
                  <a:txBody>
                    <a:bodyPr/>
                    <a:lstStyle/>
                    <a:p>
                      <a:pPr algn="ctr"/>
                      <a:r>
                        <a:rPr lang="en-US" sz="1400"/>
                        <a:t>64 (97.0)</a:t>
                      </a:r>
                    </a:p>
                  </a:txBody>
                  <a:tcPr anchor="ctr"/>
                </a:tc>
                <a:tc>
                  <a:txBody>
                    <a:bodyPr/>
                    <a:lstStyle/>
                    <a:p>
                      <a:pPr algn="ctr"/>
                      <a:r>
                        <a:rPr lang="en-US" sz="1400"/>
                        <a:t>76 (100.0)</a:t>
                      </a:r>
                    </a:p>
                  </a:txBody>
                  <a:tcPr anchor="ctr"/>
                </a:tc>
                <a:tc>
                  <a:txBody>
                    <a:bodyPr/>
                    <a:lstStyle/>
                    <a:p>
                      <a:pPr algn="ctr"/>
                      <a:r>
                        <a:rPr lang="en-US" sz="1400"/>
                        <a:t>43 (97.7)</a:t>
                      </a:r>
                    </a:p>
                  </a:txBody>
                  <a:tcPr anchor="ctr"/>
                </a:tc>
                <a:extLst>
                  <a:ext uri="{0D108BD9-81ED-4DB2-BD59-A6C34878D82A}">
                    <a16:rowId xmlns:a16="http://schemas.microsoft.com/office/drawing/2014/main" val="3157351239"/>
                  </a:ext>
                </a:extLst>
              </a:tr>
              <a:tr h="134300">
                <a:tc>
                  <a:txBody>
                    <a:bodyPr/>
                    <a:lstStyle/>
                    <a:p>
                      <a:r>
                        <a:rPr lang="en-US" sz="1400"/>
                        <a:t>   ≥ Grade 3</a:t>
                      </a:r>
                    </a:p>
                  </a:txBody>
                  <a:tcPr anchor="ctr"/>
                </a:tc>
                <a:tc>
                  <a:txBody>
                    <a:bodyPr/>
                    <a:lstStyle/>
                    <a:p>
                      <a:pPr algn="ctr"/>
                      <a:r>
                        <a:rPr lang="en-US" sz="1400"/>
                        <a:t>90 (61.6)</a:t>
                      </a:r>
                    </a:p>
                  </a:txBody>
                  <a:tcPr anchor="ctr"/>
                </a:tc>
                <a:tc>
                  <a:txBody>
                    <a:bodyPr/>
                    <a:lstStyle/>
                    <a:p>
                      <a:pPr algn="ctr"/>
                      <a:r>
                        <a:rPr lang="en-US" sz="1400"/>
                        <a:t>30 (45.5)</a:t>
                      </a:r>
                    </a:p>
                  </a:txBody>
                  <a:tcPr anchor="ctr"/>
                </a:tc>
                <a:tc>
                  <a:txBody>
                    <a:bodyPr/>
                    <a:lstStyle/>
                    <a:p>
                      <a:pPr algn="ctr"/>
                      <a:r>
                        <a:rPr lang="en-US" sz="1400"/>
                        <a:t>50 (65.8)</a:t>
                      </a:r>
                    </a:p>
                  </a:txBody>
                  <a:tcPr anchor="ctr"/>
                </a:tc>
                <a:tc>
                  <a:txBody>
                    <a:bodyPr/>
                    <a:lstStyle/>
                    <a:p>
                      <a:pPr algn="ctr"/>
                      <a:r>
                        <a:rPr lang="en-US" sz="1400"/>
                        <a:t>20 (45.5)</a:t>
                      </a:r>
                    </a:p>
                  </a:txBody>
                  <a:tcPr anchor="ctr"/>
                </a:tc>
                <a:extLst>
                  <a:ext uri="{0D108BD9-81ED-4DB2-BD59-A6C34878D82A}">
                    <a16:rowId xmlns:a16="http://schemas.microsoft.com/office/drawing/2014/main" val="882853703"/>
                  </a:ext>
                </a:extLst>
              </a:tr>
              <a:tr h="134300">
                <a:tc>
                  <a:txBody>
                    <a:bodyPr/>
                    <a:lstStyle/>
                    <a:p>
                      <a:r>
                        <a:rPr lang="en-US" sz="1400" dirty="0"/>
                        <a:t>   Serious</a:t>
                      </a:r>
                    </a:p>
                  </a:txBody>
                  <a:tcPr anchor="ctr"/>
                </a:tc>
                <a:tc>
                  <a:txBody>
                    <a:bodyPr/>
                    <a:lstStyle/>
                    <a:p>
                      <a:pPr algn="ctr"/>
                      <a:r>
                        <a:rPr lang="en-US" sz="1400"/>
                        <a:t>34 (23.3)</a:t>
                      </a:r>
                    </a:p>
                  </a:txBody>
                  <a:tcPr anchor="ctr"/>
                </a:tc>
                <a:tc>
                  <a:txBody>
                    <a:bodyPr/>
                    <a:lstStyle/>
                    <a:p>
                      <a:pPr algn="ctr"/>
                      <a:r>
                        <a:rPr lang="en-US" sz="1400"/>
                        <a:t>9 (13.6)</a:t>
                      </a:r>
                    </a:p>
                  </a:txBody>
                  <a:tcPr anchor="ctr"/>
                </a:tc>
                <a:tc>
                  <a:txBody>
                    <a:bodyPr/>
                    <a:lstStyle/>
                    <a:p>
                      <a:pPr algn="ctr"/>
                      <a:r>
                        <a:rPr lang="en-US" sz="1400"/>
                        <a:t>15 (19.7)</a:t>
                      </a:r>
                    </a:p>
                  </a:txBody>
                  <a:tcPr anchor="ctr"/>
                </a:tc>
                <a:tc>
                  <a:txBody>
                    <a:bodyPr/>
                    <a:lstStyle/>
                    <a:p>
                      <a:pPr algn="ctr"/>
                      <a:r>
                        <a:rPr lang="en-US" sz="1400"/>
                        <a:t>6 (13.6)</a:t>
                      </a:r>
                    </a:p>
                  </a:txBody>
                  <a:tcPr anchor="ctr"/>
                </a:tc>
                <a:extLst>
                  <a:ext uri="{0D108BD9-81ED-4DB2-BD59-A6C34878D82A}">
                    <a16:rowId xmlns:a16="http://schemas.microsoft.com/office/drawing/2014/main" val="3284229124"/>
                  </a:ext>
                </a:extLst>
              </a:tr>
              <a:tr h="134300">
                <a:tc>
                  <a:txBody>
                    <a:bodyPr/>
                    <a:lstStyle/>
                    <a:p>
                      <a:r>
                        <a:rPr lang="en-US" sz="1400" b="1" dirty="0"/>
                        <a:t>   </a:t>
                      </a:r>
                      <a:r>
                        <a:rPr lang="en-US" sz="1400" b="0" dirty="0"/>
                        <a:t>Leading to death</a:t>
                      </a:r>
                    </a:p>
                  </a:txBody>
                  <a:tcPr anchor="ctr"/>
                </a:tc>
                <a:tc>
                  <a:txBody>
                    <a:bodyPr/>
                    <a:lstStyle/>
                    <a:p>
                      <a:pPr algn="ctr"/>
                      <a:r>
                        <a:rPr lang="en-US" sz="1400"/>
                        <a:t>2 (1.4)</a:t>
                      </a:r>
                    </a:p>
                  </a:txBody>
                  <a:tcPr anchor="ctr"/>
                </a:tc>
                <a:tc>
                  <a:txBody>
                    <a:bodyPr/>
                    <a:lstStyle/>
                    <a:p>
                      <a:pPr algn="ctr"/>
                      <a:r>
                        <a:rPr lang="en-US" sz="1400"/>
                        <a:t>1 (1.5)</a:t>
                      </a:r>
                    </a:p>
                  </a:txBody>
                  <a:tcPr anchor="ctr"/>
                </a:tc>
                <a:tc>
                  <a:txBody>
                    <a:bodyPr/>
                    <a:lstStyle/>
                    <a:p>
                      <a:pPr algn="ctr"/>
                      <a:r>
                        <a:rPr lang="en-US" sz="1400"/>
                        <a:t>1 (1.3)</a:t>
                      </a:r>
                    </a:p>
                  </a:txBody>
                  <a:tcPr anchor="ctr"/>
                </a:tc>
                <a:tc>
                  <a:txBody>
                    <a:bodyPr/>
                    <a:lstStyle/>
                    <a:p>
                      <a:pPr algn="ctr"/>
                      <a:r>
                        <a:rPr lang="en-US" sz="1400" dirty="0"/>
                        <a:t>0 (0.0)</a:t>
                      </a:r>
                    </a:p>
                  </a:txBody>
                  <a:tcPr anchor="ctr"/>
                </a:tc>
                <a:extLst>
                  <a:ext uri="{0D108BD9-81ED-4DB2-BD59-A6C34878D82A}">
                    <a16:rowId xmlns:a16="http://schemas.microsoft.com/office/drawing/2014/main" val="171605812"/>
                  </a:ext>
                </a:extLst>
              </a:tr>
            </a:tbl>
          </a:graphicData>
        </a:graphic>
      </p:graphicFrame>
      <p:sp>
        <p:nvSpPr>
          <p:cNvPr id="11" name="Titel 10">
            <a:extLst>
              <a:ext uri="{FF2B5EF4-FFF2-40B4-BE49-F238E27FC236}">
                <a16:creationId xmlns:a16="http://schemas.microsoft.com/office/drawing/2014/main" id="{E1898CCA-A1AE-2745-A711-6E944796C14E}"/>
              </a:ext>
            </a:extLst>
          </p:cNvPr>
          <p:cNvSpPr>
            <a:spLocks noGrp="1"/>
          </p:cNvSpPr>
          <p:nvPr>
            <p:ph type="title"/>
          </p:nvPr>
        </p:nvSpPr>
        <p:spPr/>
        <p:txBody>
          <a:bodyPr/>
          <a:lstStyle/>
          <a:p>
            <a:r>
              <a:rPr lang="en-US" noProof="0" dirty="0"/>
              <a:t>Overall safety profile</a:t>
            </a:r>
          </a:p>
        </p:txBody>
      </p:sp>
    </p:spTree>
    <p:extLst>
      <p:ext uri="{BB962C8B-B14F-4D97-AF65-F5344CB8AC3E}">
        <p14:creationId xmlns:p14="http://schemas.microsoft.com/office/powerpoint/2010/main" val="41887645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DCA899E-9791-7C4C-B1DA-7313BA15D672}"/>
              </a:ext>
            </a:extLst>
          </p:cNvPr>
          <p:cNvSpPr>
            <a:spLocks noGrp="1"/>
          </p:cNvSpPr>
          <p:nvPr>
            <p:ph type="title"/>
          </p:nvPr>
        </p:nvSpPr>
        <p:spPr/>
        <p:txBody>
          <a:bodyPr/>
          <a:lstStyle/>
          <a:p>
            <a:r>
              <a:rPr lang="de-DE" dirty="0"/>
              <a:t>AEs in </a:t>
            </a:r>
            <a:r>
              <a:rPr lang="de-DE" dirty="0" err="1"/>
              <a:t>safety</a:t>
            </a:r>
            <a:r>
              <a:rPr lang="de-DE" dirty="0"/>
              <a:t> </a:t>
            </a:r>
            <a:r>
              <a:rPr lang="de-DE" dirty="0" err="1"/>
              <a:t>population</a:t>
            </a:r>
            <a:endParaRPr lang="de-DE"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AE, adverse event; ALT, alanine transaminase; AST, aspartate aminotransferase; TRAE, treatment related adverse event..</a:t>
            </a:r>
          </a:p>
          <a:p>
            <a:r>
              <a:rPr lang="en-GB" b="1"/>
              <a:t>Shen L, et al. Abstract LBA52 presented at ESMO 2021.</a:t>
            </a:r>
          </a:p>
        </p:txBody>
      </p:sp>
      <p:sp>
        <p:nvSpPr>
          <p:cNvPr id="15" name="TextBox 14">
            <a:extLst>
              <a:ext uri="{FF2B5EF4-FFF2-40B4-BE49-F238E27FC236}">
                <a16:creationId xmlns:a16="http://schemas.microsoft.com/office/drawing/2014/main" id="{AACAA3B6-3F26-4B6A-B216-C293AC97DED5}"/>
              </a:ext>
            </a:extLst>
          </p:cNvPr>
          <p:cNvSpPr txBox="1"/>
          <p:nvPr/>
        </p:nvSpPr>
        <p:spPr>
          <a:xfrm>
            <a:off x="407988" y="4806789"/>
            <a:ext cx="8564817" cy="646331"/>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400" dirty="0"/>
              <a:t>The most common any-grade TRAEs (&gt;20%) across both groups include platelet count  decreased, neutrophil count decreased, white blood cell count decreased, </a:t>
            </a:r>
            <a:r>
              <a:rPr lang="en-US" sz="1400"/>
              <a:t>anemia</a:t>
            </a:r>
            <a:r>
              <a:rPr lang="en-US" sz="1400" dirty="0"/>
              <a:t>, nausea, vomiting, AST or ALT increased, and decreased appetite</a:t>
            </a:r>
          </a:p>
        </p:txBody>
      </p:sp>
      <p:graphicFrame>
        <p:nvGraphicFramePr>
          <p:cNvPr id="2" name="Tabelle 2">
            <a:extLst>
              <a:ext uri="{FF2B5EF4-FFF2-40B4-BE49-F238E27FC236}">
                <a16:creationId xmlns:a16="http://schemas.microsoft.com/office/drawing/2014/main" id="{216A3676-1D63-43A8-B62C-04D7AF3E0221}"/>
              </a:ext>
            </a:extLst>
          </p:cNvPr>
          <p:cNvGraphicFramePr>
            <a:graphicFrameLocks noGrp="1"/>
          </p:cNvGraphicFramePr>
          <p:nvPr>
            <p:extLst>
              <p:ext uri="{D42A27DB-BD31-4B8C-83A1-F6EECF244321}">
                <p14:modId xmlns:p14="http://schemas.microsoft.com/office/powerpoint/2010/main" val="227009731"/>
              </p:ext>
            </p:extLst>
          </p:nvPr>
        </p:nvGraphicFramePr>
        <p:xfrm>
          <a:off x="416533" y="1808163"/>
          <a:ext cx="8568717" cy="2928240"/>
        </p:xfrm>
        <a:graphic>
          <a:graphicData uri="http://schemas.openxmlformats.org/drawingml/2006/table">
            <a:tbl>
              <a:tblPr firstRow="1" bandRow="1">
                <a:tableStyleId>{5C22544A-7EE6-4342-B048-85BDC9FD1C3A}</a:tableStyleId>
              </a:tblPr>
              <a:tblGrid>
                <a:gridCol w="2856239">
                  <a:extLst>
                    <a:ext uri="{9D8B030D-6E8A-4147-A177-3AD203B41FA5}">
                      <a16:colId xmlns:a16="http://schemas.microsoft.com/office/drawing/2014/main" val="3062453899"/>
                    </a:ext>
                  </a:extLst>
                </a:gridCol>
                <a:gridCol w="2856239">
                  <a:extLst>
                    <a:ext uri="{9D8B030D-6E8A-4147-A177-3AD203B41FA5}">
                      <a16:colId xmlns:a16="http://schemas.microsoft.com/office/drawing/2014/main" val="4173530351"/>
                    </a:ext>
                  </a:extLst>
                </a:gridCol>
                <a:gridCol w="2856239">
                  <a:extLst>
                    <a:ext uri="{9D8B030D-6E8A-4147-A177-3AD203B41FA5}">
                      <a16:colId xmlns:a16="http://schemas.microsoft.com/office/drawing/2014/main" val="477599872"/>
                    </a:ext>
                  </a:extLst>
                </a:gridCol>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de-DE" sz="1400" dirty="0">
                        <a:latin typeface="+mj-lt"/>
                      </a:endParaRPr>
                    </a:p>
                  </a:txBody>
                  <a:tcPr marT="72000" marB="72000" anchor="ctr"/>
                </a:tc>
                <a:tc>
                  <a:txBody>
                    <a:bodyPr/>
                    <a:lstStyle/>
                    <a:p>
                      <a:pPr algn="ctr"/>
                      <a:r>
                        <a:rPr lang="de-DE" sz="1400" dirty="0">
                          <a:latin typeface="+mj-lt"/>
                        </a:rPr>
                        <a:t>Sin + Chemo (N=328)</a:t>
                      </a:r>
                    </a:p>
                  </a:txBody>
                  <a:tcPr marT="72000" marB="72000" anchor="ctr">
                    <a:solidFill>
                      <a:schemeClr val="accent5"/>
                    </a:solidFill>
                  </a:tcPr>
                </a:tc>
                <a:tc>
                  <a:txBody>
                    <a:bodyPr/>
                    <a:lstStyle/>
                    <a:p>
                      <a:pPr algn="ctr"/>
                      <a:r>
                        <a:rPr lang="de-DE" sz="1400" dirty="0">
                          <a:latin typeface="+mj-lt"/>
                        </a:rPr>
                        <a:t>Chemo (N=320)</a:t>
                      </a:r>
                    </a:p>
                  </a:txBody>
                  <a:tcPr marT="72000" marB="72000" anchor="ctr">
                    <a:solidFill>
                      <a:schemeClr val="accent6"/>
                    </a:solidFill>
                  </a:tcPr>
                </a:tc>
                <a:extLst>
                  <a:ext uri="{0D108BD9-81ED-4DB2-BD59-A6C34878D82A}">
                    <a16:rowId xmlns:a16="http://schemas.microsoft.com/office/drawing/2014/main" val="11825060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de-DE" sz="1400">
                          <a:latin typeface="+mj-lt"/>
                        </a:rPr>
                        <a:t>Any TRAEs</a:t>
                      </a:r>
                      <a:endParaRPr lang="de-DE" sz="1400" dirty="0">
                        <a:latin typeface="+mj-lt"/>
                      </a:endParaRPr>
                    </a:p>
                  </a:txBody>
                  <a:tcPr marT="72000" marB="7200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400" dirty="0">
                          <a:latin typeface="+mj-lt"/>
                        </a:rPr>
                        <a:t>319 (97.3)</a:t>
                      </a:r>
                    </a:p>
                  </a:txBody>
                  <a:tcPr marT="72000" marB="7200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400">
                          <a:latin typeface="+mj-lt"/>
                        </a:rPr>
                        <a:t>308 (96.3)</a:t>
                      </a:r>
                    </a:p>
                  </a:txBody>
                  <a:tcPr marT="72000" marB="72000" anchor="ctr"/>
                </a:tc>
                <a:extLst>
                  <a:ext uri="{0D108BD9-81ED-4DB2-BD59-A6C34878D82A}">
                    <a16:rowId xmlns:a16="http://schemas.microsoft.com/office/drawing/2014/main" val="1614465112"/>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de-DE" sz="1400">
                          <a:latin typeface="+mj-lt"/>
                        </a:rPr>
                        <a:t>Grade ≥3 TRAEs</a:t>
                      </a:r>
                    </a:p>
                  </a:txBody>
                  <a:tcPr marT="72000" marB="7200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400" dirty="0">
                          <a:latin typeface="+mj-lt"/>
                        </a:rPr>
                        <a:t>196 (59.8)</a:t>
                      </a:r>
                    </a:p>
                  </a:txBody>
                  <a:tcPr marT="72000" marB="7200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400">
                          <a:latin typeface="+mj-lt"/>
                        </a:rPr>
                        <a:t>168 (52.5)</a:t>
                      </a:r>
                    </a:p>
                  </a:txBody>
                  <a:tcPr marT="72000" marB="72000" anchor="ctr"/>
                </a:tc>
                <a:extLst>
                  <a:ext uri="{0D108BD9-81ED-4DB2-BD59-A6C34878D82A}">
                    <a16:rowId xmlns:a16="http://schemas.microsoft.com/office/drawing/2014/main" val="4152193793"/>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de-DE" sz="1400">
                          <a:latin typeface="+mj-lt"/>
                        </a:rPr>
                        <a:t>Serious TRAEs</a:t>
                      </a:r>
                    </a:p>
                  </a:txBody>
                  <a:tcPr marT="72000" marB="7200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400" dirty="0">
                          <a:latin typeface="+mj-lt"/>
                        </a:rPr>
                        <a:t>86 (26.2)</a:t>
                      </a:r>
                    </a:p>
                  </a:txBody>
                  <a:tcPr marT="72000" marB="7200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400">
                          <a:latin typeface="+mj-lt"/>
                        </a:rPr>
                        <a:t>70 (21.9)</a:t>
                      </a:r>
                    </a:p>
                  </a:txBody>
                  <a:tcPr marT="72000" marB="72000" anchor="ctr"/>
                </a:tc>
                <a:extLst>
                  <a:ext uri="{0D108BD9-81ED-4DB2-BD59-A6C34878D82A}">
                    <a16:rowId xmlns:a16="http://schemas.microsoft.com/office/drawing/2014/main" val="383339500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de-DE" sz="1400">
                          <a:latin typeface="+mj-lt"/>
                        </a:rPr>
                        <a:t>AEs leading to discontinuation of any study treatment, n (%)</a:t>
                      </a:r>
                    </a:p>
                  </a:txBody>
                  <a:tcPr marT="72000" marB="7200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400" dirty="0">
                          <a:latin typeface="+mj-lt"/>
                        </a:rPr>
                        <a:t>38 (11.6)</a:t>
                      </a:r>
                    </a:p>
                  </a:txBody>
                  <a:tcPr marT="72000" marB="7200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400" dirty="0">
                          <a:latin typeface="+mj-lt"/>
                        </a:rPr>
                        <a:t>25 (7.8)</a:t>
                      </a:r>
                    </a:p>
                  </a:txBody>
                  <a:tcPr marT="72000" marB="72000" anchor="ctr"/>
                </a:tc>
                <a:extLst>
                  <a:ext uri="{0D108BD9-81ED-4DB2-BD59-A6C34878D82A}">
                    <a16:rowId xmlns:a16="http://schemas.microsoft.com/office/drawing/2014/main" val="1734192203"/>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de-DE" sz="1400">
                          <a:latin typeface="+mj-lt"/>
                        </a:rPr>
                        <a:t>AEs leading to interruption of any study treatment, n (%)</a:t>
                      </a:r>
                    </a:p>
                  </a:txBody>
                  <a:tcPr marT="72000" marB="7200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400">
                          <a:latin typeface="+mj-lt"/>
                        </a:rPr>
                        <a:t>245 (74.7)</a:t>
                      </a:r>
                    </a:p>
                  </a:txBody>
                  <a:tcPr marT="72000" marB="7200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400" dirty="0">
                          <a:latin typeface="+mj-lt"/>
                        </a:rPr>
                        <a:t>223 (69.7)</a:t>
                      </a:r>
                    </a:p>
                  </a:txBody>
                  <a:tcPr marT="72000" marB="72000" anchor="ctr"/>
                </a:tc>
                <a:extLst>
                  <a:ext uri="{0D108BD9-81ED-4DB2-BD59-A6C34878D82A}">
                    <a16:rowId xmlns:a16="http://schemas.microsoft.com/office/drawing/2014/main" val="1116203525"/>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de-DE" sz="1400">
                          <a:latin typeface="+mj-lt"/>
                        </a:rPr>
                        <a:t>TRAEs leading to death</a:t>
                      </a:r>
                    </a:p>
                  </a:txBody>
                  <a:tcPr marT="72000" marB="7200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400" dirty="0">
                          <a:latin typeface="+mj-lt"/>
                        </a:rPr>
                        <a:t>6 (1.8)</a:t>
                      </a:r>
                    </a:p>
                  </a:txBody>
                  <a:tcPr marT="72000" marB="7200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de-DE" sz="1400" dirty="0">
                          <a:latin typeface="+mj-lt"/>
                        </a:rPr>
                        <a:t>2 (0.6)</a:t>
                      </a:r>
                    </a:p>
                  </a:txBody>
                  <a:tcPr marT="72000" marB="72000" anchor="ctr"/>
                </a:tc>
                <a:extLst>
                  <a:ext uri="{0D108BD9-81ED-4DB2-BD59-A6C34878D82A}">
                    <a16:rowId xmlns:a16="http://schemas.microsoft.com/office/drawing/2014/main" val="1054416107"/>
                  </a:ext>
                </a:extLst>
              </a:tr>
            </a:tbl>
          </a:graphicData>
        </a:graphic>
      </p:graphicFrame>
    </p:spTree>
    <p:extLst>
      <p:ext uri="{BB962C8B-B14F-4D97-AF65-F5344CB8AC3E}">
        <p14:creationId xmlns:p14="http://schemas.microsoft.com/office/powerpoint/2010/main" val="437621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ORIENT-16 Conclusions</a:t>
            </a:r>
          </a:p>
        </p:txBody>
      </p:sp>
      <p:sp>
        <p:nvSpPr>
          <p:cNvPr id="2" name="Inhaltsplatzhalter 1">
            <a:extLst>
              <a:ext uri="{FF2B5EF4-FFF2-40B4-BE49-F238E27FC236}">
                <a16:creationId xmlns:a16="http://schemas.microsoft.com/office/drawing/2014/main" id="{8E8B8984-D153-FF4F-B879-B875B7A654F6}"/>
              </a:ext>
            </a:extLst>
          </p:cNvPr>
          <p:cNvSpPr>
            <a:spLocks noGrp="1"/>
          </p:cNvSpPr>
          <p:nvPr>
            <p:ph idx="1"/>
          </p:nvPr>
        </p:nvSpPr>
        <p:spPr>
          <a:xfrm>
            <a:off x="416534" y="1825625"/>
            <a:ext cx="9997466" cy="4351338"/>
          </a:xfrm>
        </p:spPr>
        <p:txBody>
          <a:bodyPr/>
          <a:lstStyle/>
          <a:p>
            <a:r>
              <a:rPr lang="en-US" sz="1600" noProof="0" dirty="0"/>
              <a:t>This is the first double-blind, </a:t>
            </a:r>
            <a:r>
              <a:rPr lang="en-US" sz="1600" noProof="0"/>
              <a:t>Phase</a:t>
            </a:r>
            <a:r>
              <a:rPr lang="en-US" sz="1600" noProof="0" dirty="0"/>
              <a:t> 3 trial in Chinese GC population that demonstrated statistically significant OS benefits with </a:t>
            </a:r>
            <a:r>
              <a:rPr lang="en-US" sz="1600" noProof="0"/>
              <a:t>sintilimab</a:t>
            </a:r>
            <a:r>
              <a:rPr lang="en-US" sz="1600" noProof="0" dirty="0"/>
              <a:t> + chemotherapy in primary endpoints of both CPS≥5 and all randomized patients</a:t>
            </a:r>
          </a:p>
          <a:p>
            <a:r>
              <a:rPr lang="en-US" sz="1600" noProof="0" dirty="0"/>
              <a:t>Safety profile is well manageable, and no new safety signals were identified with </a:t>
            </a:r>
            <a:r>
              <a:rPr lang="en-US" sz="1600" noProof="0"/>
              <a:t>sintilimab</a:t>
            </a:r>
            <a:r>
              <a:rPr lang="en-US" sz="1600" noProof="0" dirty="0"/>
              <a:t> + chemotherapy</a:t>
            </a:r>
          </a:p>
          <a:p>
            <a:r>
              <a:rPr lang="en-US" sz="1600" b="1" noProof="0" dirty="0"/>
              <a:t>Sintilimab + chemotherapy provides a new standard 1L treatment option for these patients</a:t>
            </a:r>
          </a:p>
          <a:p>
            <a:endParaRPr lang="en-US" sz="1600" noProof="0"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de-DE"/>
              <a:t>1L, first line; CPS, combined positive score; GC, gastric cancer; OS, overall survival</a:t>
            </a:r>
            <a:r>
              <a:rPr lang="de-DE" b="1"/>
              <a:t>.</a:t>
            </a:r>
          </a:p>
          <a:p>
            <a:r>
              <a:rPr lang="de-DE" b="1"/>
              <a:t>Xu J, et al. Abstract LBA53 presented at ESMO 2021.</a:t>
            </a:r>
          </a:p>
        </p:txBody>
      </p:sp>
    </p:spTree>
    <p:extLst>
      <p:ext uri="{BB962C8B-B14F-4D97-AF65-F5344CB8AC3E}">
        <p14:creationId xmlns:p14="http://schemas.microsoft.com/office/powerpoint/2010/main" val="37870666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6B1DD9F-D71D-494B-AB1E-EA554E6978D7}"/>
              </a:ext>
            </a:extLst>
          </p:cNvPr>
          <p:cNvSpPr>
            <a:spLocks noGrp="1"/>
          </p:cNvSpPr>
          <p:nvPr>
            <p:ph type="body" idx="1"/>
          </p:nvPr>
        </p:nvSpPr>
        <p:spPr/>
        <p:txBody>
          <a:bodyPr/>
          <a:lstStyle/>
          <a:p>
            <a:r>
              <a:rPr lang="en-US" noProof="0" dirty="0"/>
              <a:t>Toripalimab + chemotherapy vs </a:t>
            </a:r>
            <a:br>
              <a:rPr lang="en-US" noProof="0" dirty="0"/>
            </a:br>
            <a:r>
              <a:rPr lang="en-US" noProof="0" dirty="0"/>
              <a:t>placebo + chemotherapy for treatment-naïve advanced or metastatic ESCC</a:t>
            </a:r>
          </a:p>
        </p:txBody>
      </p:sp>
      <p:sp>
        <p:nvSpPr>
          <p:cNvPr id="10" name="Titel 9">
            <a:extLst>
              <a:ext uri="{FF2B5EF4-FFF2-40B4-BE49-F238E27FC236}">
                <a16:creationId xmlns:a16="http://schemas.microsoft.com/office/drawing/2014/main" id="{C660B30E-C039-6D41-BADA-3699DF7FF3DD}"/>
              </a:ext>
            </a:extLst>
          </p:cNvPr>
          <p:cNvSpPr>
            <a:spLocks noGrp="1"/>
          </p:cNvSpPr>
          <p:nvPr>
            <p:ph type="title"/>
          </p:nvPr>
        </p:nvSpPr>
        <p:spPr/>
        <p:txBody>
          <a:bodyPr/>
          <a:lstStyle/>
          <a:p>
            <a:r>
              <a:rPr lang="en-US" noProof="0" dirty="0"/>
              <a:t>JUPITER-06</a:t>
            </a:r>
          </a:p>
        </p:txBody>
      </p:sp>
    </p:spTree>
    <p:extLst>
      <p:ext uri="{BB962C8B-B14F-4D97-AF65-F5344CB8AC3E}">
        <p14:creationId xmlns:p14="http://schemas.microsoft.com/office/powerpoint/2010/main" val="7554516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3C27B16-027A-48A2-B28F-7CE413A1C140}"/>
              </a:ext>
            </a:extLst>
          </p:cNvPr>
          <p:cNvSpPr/>
          <p:nvPr/>
        </p:nvSpPr>
        <p:spPr>
          <a:xfrm>
            <a:off x="3982635" y="2953551"/>
            <a:ext cx="742950" cy="742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 1:1</a:t>
            </a:r>
          </a:p>
        </p:txBody>
      </p:sp>
      <p:sp>
        <p:nvSpPr>
          <p:cNvPr id="2" name="Fußzeilenplatzhalter 1">
            <a:extLst>
              <a:ext uri="{FF2B5EF4-FFF2-40B4-BE49-F238E27FC236}">
                <a16:creationId xmlns:a16="http://schemas.microsoft.com/office/drawing/2014/main" id="{CD572F81-E2F7-410F-AB01-3DA84583A7AA}"/>
              </a:ext>
            </a:extLst>
          </p:cNvPr>
          <p:cNvSpPr>
            <a:spLocks noGrp="1"/>
          </p:cNvSpPr>
          <p:nvPr>
            <p:ph type="ftr" sz="quarter" idx="11"/>
          </p:nvPr>
        </p:nvSpPr>
        <p:spPr>
          <a:xfrm>
            <a:off x="417600" y="5820753"/>
            <a:ext cx="8564817" cy="920796"/>
          </a:xfrm>
        </p:spPr>
        <p:txBody>
          <a:bodyPr/>
          <a:lstStyle/>
          <a:p>
            <a:r>
              <a:rPr lang="en-US" baseline="30000" dirty="0" err="1"/>
              <a:t>a</a:t>
            </a:r>
            <a:r>
              <a:rPr lang="en-US" dirty="0" err="1"/>
              <a:t>Until</a:t>
            </a:r>
            <a:r>
              <a:rPr lang="en-US" dirty="0"/>
              <a:t> progressive disease, intolerable toxicity, withdrawal of consent or investigator‘s judgement or a </a:t>
            </a:r>
            <a:r>
              <a:rPr lang="en-US" dirty="0" err="1"/>
              <a:t>amaximum</a:t>
            </a:r>
            <a:r>
              <a:rPr lang="en-US" dirty="0"/>
              <a:t> treatment of 2 years.</a:t>
            </a:r>
          </a:p>
          <a:p>
            <a:r>
              <a:rPr lang="en-US" dirty="0"/>
              <a:t>1L, first-line; BICR, blind independent central review; DCR, disease control rate, </a:t>
            </a:r>
            <a:r>
              <a:rPr lang="en-US" dirty="0" err="1"/>
              <a:t>DoR</a:t>
            </a:r>
            <a:r>
              <a:rPr lang="en-US" dirty="0"/>
              <a:t>, duration of response; ECOG PS, Eastern Cooperative Oncology Group performance status score; ESCC, esophageal squamous cell carcinoma; </a:t>
            </a:r>
            <a:r>
              <a:rPr lang="en-US" dirty="0" err="1"/>
              <a:t>HRQoL</a:t>
            </a:r>
            <a:r>
              <a:rPr lang="en-US" dirty="0"/>
              <a:t>, health-related quality of life; IV, intravenously; ORR, objective response rate; OS, overall survival; PFS, progression-free </a:t>
            </a:r>
            <a:r>
              <a:rPr lang="en-US"/>
              <a:t>survival;R, randomization;  </a:t>
            </a:r>
            <a:r>
              <a:rPr lang="en-US" dirty="0"/>
              <a:t>RECIST, Response Evaluation Criteria in Solid Tumors; Q3W, every 3 weeks.</a:t>
            </a:r>
          </a:p>
          <a:p>
            <a:r>
              <a:rPr lang="en-US" b="1" dirty="0"/>
              <a:t>Xu R, et al. Abstract 1373MO presented at ESMO 2021. </a:t>
            </a:r>
          </a:p>
        </p:txBody>
      </p:sp>
      <p:cxnSp>
        <p:nvCxnSpPr>
          <p:cNvPr id="13" name="Gerade Verbindung mit Pfeil 12">
            <a:extLst>
              <a:ext uri="{FF2B5EF4-FFF2-40B4-BE49-F238E27FC236}">
                <a16:creationId xmlns:a16="http://schemas.microsoft.com/office/drawing/2014/main" id="{F2F146E7-D061-447C-8099-94EA05CCFFFA}"/>
              </a:ext>
            </a:extLst>
          </p:cNvPr>
          <p:cNvCxnSpPr>
            <a:cxnSpLocks/>
          </p:cNvCxnSpPr>
          <p:nvPr/>
        </p:nvCxnSpPr>
        <p:spPr>
          <a:xfrm>
            <a:off x="3683000" y="3322778"/>
            <a:ext cx="492813" cy="44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Verbinder: gewinkelt 25">
            <a:extLst>
              <a:ext uri="{FF2B5EF4-FFF2-40B4-BE49-F238E27FC236}">
                <a16:creationId xmlns:a16="http://schemas.microsoft.com/office/drawing/2014/main" id="{60DBB004-A1A1-4388-935F-85A220C4B447}"/>
              </a:ext>
            </a:extLst>
          </p:cNvPr>
          <p:cNvCxnSpPr>
            <a:cxnSpLocks/>
            <a:stCxn id="5" idx="0"/>
            <a:endCxn id="21" idx="1"/>
          </p:cNvCxnSpPr>
          <p:nvPr/>
        </p:nvCxnSpPr>
        <p:spPr>
          <a:xfrm rot="5400000" flipH="1" flipV="1">
            <a:off x="4512560" y="2440891"/>
            <a:ext cx="354211" cy="67111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Verbinder: gewinkelt 29">
            <a:extLst>
              <a:ext uri="{FF2B5EF4-FFF2-40B4-BE49-F238E27FC236}">
                <a16:creationId xmlns:a16="http://schemas.microsoft.com/office/drawing/2014/main" id="{E13A15A4-07A9-4244-B9CA-BB042F7CA9C0}"/>
              </a:ext>
            </a:extLst>
          </p:cNvPr>
          <p:cNvCxnSpPr>
            <a:cxnSpLocks/>
            <a:stCxn id="5" idx="4"/>
            <a:endCxn id="10" idx="1"/>
          </p:cNvCxnSpPr>
          <p:nvPr/>
        </p:nvCxnSpPr>
        <p:spPr>
          <a:xfrm rot="16200000" flipH="1">
            <a:off x="4512560" y="3538051"/>
            <a:ext cx="354211" cy="67111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0BC5BB6C-6B8E-4DE8-B2A9-49A97FD788CE}"/>
              </a:ext>
            </a:extLst>
          </p:cNvPr>
          <p:cNvSpPr/>
          <p:nvPr/>
        </p:nvSpPr>
        <p:spPr>
          <a:xfrm>
            <a:off x="5025220" y="3438712"/>
            <a:ext cx="2340000" cy="12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Placebo + </a:t>
            </a:r>
            <a:r>
              <a:rPr lang="de-DE" sz="1400" dirty="0" err="1"/>
              <a:t>Chemotherapy</a:t>
            </a:r>
            <a:endParaRPr lang="de-DE" sz="1400" dirty="0"/>
          </a:p>
          <a:p>
            <a:pPr algn="ctr"/>
            <a:endParaRPr lang="de-DE" sz="1400" dirty="0"/>
          </a:p>
          <a:p>
            <a:pPr algn="ctr"/>
            <a:r>
              <a:rPr lang="de-DE" sz="1400" dirty="0"/>
              <a:t>(</a:t>
            </a:r>
            <a:r>
              <a:rPr lang="de-DE" sz="1400" dirty="0" err="1"/>
              <a:t>Paclitaxel</a:t>
            </a:r>
            <a:r>
              <a:rPr lang="de-DE" sz="1400" dirty="0"/>
              <a:t> 175mg/m² </a:t>
            </a:r>
            <a:r>
              <a:rPr lang="de-DE" sz="1400" dirty="0" err="1"/>
              <a:t>and</a:t>
            </a:r>
            <a:r>
              <a:rPr lang="de-DE" sz="1400" dirty="0"/>
              <a:t> </a:t>
            </a:r>
            <a:r>
              <a:rPr lang="de-DE" sz="1400" dirty="0" err="1"/>
              <a:t>Cisplatin</a:t>
            </a:r>
            <a:r>
              <a:rPr lang="de-DE" sz="1400" dirty="0"/>
              <a:t> 75mg/m² Q3W </a:t>
            </a:r>
            <a:r>
              <a:rPr lang="de-DE" sz="1400" dirty="0" err="1"/>
              <a:t>for</a:t>
            </a:r>
            <a:r>
              <a:rPr lang="de-DE" sz="1400" dirty="0"/>
              <a:t> </a:t>
            </a:r>
            <a:r>
              <a:rPr lang="de-DE" sz="1400" dirty="0" err="1"/>
              <a:t>up</a:t>
            </a:r>
            <a:r>
              <a:rPr lang="de-DE" sz="1400" dirty="0"/>
              <a:t> </a:t>
            </a:r>
            <a:r>
              <a:rPr lang="de-DE" sz="1400" dirty="0" err="1"/>
              <a:t>to</a:t>
            </a:r>
            <a:r>
              <a:rPr lang="de-DE" sz="1400" dirty="0"/>
              <a:t> 6 </a:t>
            </a:r>
            <a:r>
              <a:rPr lang="de-DE" sz="1400" dirty="0" err="1"/>
              <a:t>cycles</a:t>
            </a:r>
            <a:r>
              <a:rPr lang="de-DE" sz="1400" dirty="0"/>
              <a:t>)</a:t>
            </a:r>
            <a:endParaRPr lang="LID4096" sz="1400"/>
          </a:p>
        </p:txBody>
      </p:sp>
      <p:sp>
        <p:nvSpPr>
          <p:cNvPr id="21" name="Rechteck 20">
            <a:extLst>
              <a:ext uri="{FF2B5EF4-FFF2-40B4-BE49-F238E27FC236}">
                <a16:creationId xmlns:a16="http://schemas.microsoft.com/office/drawing/2014/main" id="{A555AE66-1164-495B-BFD9-16E82CB97D14}"/>
              </a:ext>
            </a:extLst>
          </p:cNvPr>
          <p:cNvSpPr/>
          <p:nvPr/>
        </p:nvSpPr>
        <p:spPr>
          <a:xfrm>
            <a:off x="5025220" y="1987340"/>
            <a:ext cx="2340000" cy="1224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bg1"/>
                </a:solidFill>
              </a:rPr>
              <a:t>Toripalimab</a:t>
            </a:r>
            <a:r>
              <a:rPr lang="de-DE" sz="1400" dirty="0">
                <a:solidFill>
                  <a:schemeClr val="bg1"/>
                </a:solidFill>
              </a:rPr>
              <a:t> 240mg + </a:t>
            </a:r>
            <a:r>
              <a:rPr lang="de-DE" sz="1400" dirty="0" err="1">
                <a:solidFill>
                  <a:schemeClr val="bg1"/>
                </a:solidFill>
              </a:rPr>
              <a:t>Chemotherapy</a:t>
            </a:r>
            <a:endParaRPr lang="de-DE" sz="1400" dirty="0">
              <a:solidFill>
                <a:schemeClr val="bg1"/>
              </a:solidFill>
            </a:endParaRPr>
          </a:p>
          <a:p>
            <a:pPr algn="ctr"/>
            <a:r>
              <a:rPr lang="de-DE" sz="1400" dirty="0">
                <a:solidFill>
                  <a:schemeClr val="bg1"/>
                </a:solidFill>
              </a:rPr>
              <a:t>(</a:t>
            </a:r>
            <a:r>
              <a:rPr lang="de-DE" sz="1400" dirty="0" err="1">
                <a:solidFill>
                  <a:schemeClr val="bg1"/>
                </a:solidFill>
              </a:rPr>
              <a:t>Paclitaxel</a:t>
            </a:r>
            <a:r>
              <a:rPr lang="de-DE" sz="1400" dirty="0">
                <a:solidFill>
                  <a:schemeClr val="bg1"/>
                </a:solidFill>
              </a:rPr>
              <a:t> 175mg/m² </a:t>
            </a:r>
            <a:r>
              <a:rPr lang="de-DE" sz="1400" dirty="0" err="1">
                <a:solidFill>
                  <a:schemeClr val="bg1"/>
                </a:solidFill>
              </a:rPr>
              <a:t>and</a:t>
            </a:r>
            <a:r>
              <a:rPr lang="de-DE" sz="1400" dirty="0">
                <a:solidFill>
                  <a:schemeClr val="bg1"/>
                </a:solidFill>
              </a:rPr>
              <a:t> </a:t>
            </a:r>
            <a:r>
              <a:rPr lang="de-DE" sz="1400" dirty="0" err="1">
                <a:solidFill>
                  <a:schemeClr val="bg1"/>
                </a:solidFill>
              </a:rPr>
              <a:t>Cisplatin</a:t>
            </a:r>
            <a:r>
              <a:rPr lang="de-DE" sz="1400" dirty="0">
                <a:solidFill>
                  <a:schemeClr val="bg1"/>
                </a:solidFill>
              </a:rPr>
              <a:t> 75mg/m² Q3W </a:t>
            </a:r>
            <a:r>
              <a:rPr lang="de-DE" sz="1400" dirty="0" err="1">
                <a:solidFill>
                  <a:schemeClr val="bg1"/>
                </a:solidFill>
              </a:rPr>
              <a:t>for</a:t>
            </a:r>
            <a:r>
              <a:rPr lang="de-DE" sz="1400" dirty="0">
                <a:solidFill>
                  <a:schemeClr val="bg1"/>
                </a:solidFill>
              </a:rPr>
              <a:t> </a:t>
            </a:r>
            <a:r>
              <a:rPr lang="de-DE" sz="1400" dirty="0" err="1">
                <a:solidFill>
                  <a:schemeClr val="bg1"/>
                </a:solidFill>
              </a:rPr>
              <a:t>up</a:t>
            </a:r>
            <a:r>
              <a:rPr lang="de-DE" sz="1400" dirty="0">
                <a:solidFill>
                  <a:schemeClr val="bg1"/>
                </a:solidFill>
              </a:rPr>
              <a:t> </a:t>
            </a:r>
            <a:r>
              <a:rPr lang="de-DE" sz="1400" dirty="0" err="1">
                <a:solidFill>
                  <a:schemeClr val="bg1"/>
                </a:solidFill>
              </a:rPr>
              <a:t>to</a:t>
            </a:r>
            <a:r>
              <a:rPr lang="de-DE" sz="1400" dirty="0">
                <a:solidFill>
                  <a:schemeClr val="bg1"/>
                </a:solidFill>
              </a:rPr>
              <a:t> 6 </a:t>
            </a:r>
            <a:r>
              <a:rPr lang="de-DE" sz="1400" dirty="0" err="1">
                <a:solidFill>
                  <a:schemeClr val="bg1"/>
                </a:solidFill>
              </a:rPr>
              <a:t>cycles</a:t>
            </a:r>
            <a:r>
              <a:rPr lang="de-DE" sz="1400" dirty="0">
                <a:solidFill>
                  <a:schemeClr val="bg1"/>
                </a:solidFill>
              </a:rPr>
              <a:t>)</a:t>
            </a:r>
            <a:endParaRPr lang="LID4096" sz="1400">
              <a:solidFill>
                <a:schemeClr val="bg1"/>
              </a:solidFill>
            </a:endParaRPr>
          </a:p>
        </p:txBody>
      </p:sp>
      <p:sp>
        <p:nvSpPr>
          <p:cNvPr id="22" name="Rechteck 21">
            <a:extLst>
              <a:ext uri="{FF2B5EF4-FFF2-40B4-BE49-F238E27FC236}">
                <a16:creationId xmlns:a16="http://schemas.microsoft.com/office/drawing/2014/main" id="{2096ED8C-9213-4A7F-BB99-3F3AAE641908}"/>
              </a:ext>
            </a:extLst>
          </p:cNvPr>
          <p:cNvSpPr/>
          <p:nvPr/>
        </p:nvSpPr>
        <p:spPr>
          <a:xfrm>
            <a:off x="7921025" y="1987340"/>
            <a:ext cx="2340000" cy="1224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bg1"/>
                </a:solidFill>
              </a:rPr>
              <a:t>Toripalimab</a:t>
            </a:r>
            <a:r>
              <a:rPr lang="de-DE" sz="1400" dirty="0">
                <a:solidFill>
                  <a:schemeClr val="bg1"/>
                </a:solidFill>
              </a:rPr>
              <a:t> Maintenance 240mg,  Q3W</a:t>
            </a:r>
            <a:r>
              <a:rPr lang="de-DE" sz="1400" baseline="30000" dirty="0">
                <a:solidFill>
                  <a:schemeClr val="bg1"/>
                </a:solidFill>
              </a:rPr>
              <a:t>a</a:t>
            </a:r>
            <a:endParaRPr lang="LID4096" sz="1400">
              <a:solidFill>
                <a:schemeClr val="bg1"/>
              </a:solidFill>
            </a:endParaRPr>
          </a:p>
        </p:txBody>
      </p:sp>
      <p:sp>
        <p:nvSpPr>
          <p:cNvPr id="23" name="Rechteck 22">
            <a:extLst>
              <a:ext uri="{FF2B5EF4-FFF2-40B4-BE49-F238E27FC236}">
                <a16:creationId xmlns:a16="http://schemas.microsoft.com/office/drawing/2014/main" id="{042EA232-8277-4820-BD67-D5F3721A6FFF}"/>
              </a:ext>
            </a:extLst>
          </p:cNvPr>
          <p:cNvSpPr/>
          <p:nvPr/>
        </p:nvSpPr>
        <p:spPr>
          <a:xfrm>
            <a:off x="7921025" y="3438712"/>
            <a:ext cx="2340000" cy="122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Placebo Maintenance </a:t>
            </a:r>
          </a:p>
          <a:p>
            <a:pPr algn="ctr"/>
            <a:r>
              <a:rPr lang="de-DE" sz="1400" dirty="0"/>
              <a:t>Q3W</a:t>
            </a:r>
            <a:r>
              <a:rPr lang="de-DE" sz="1400" baseline="30000" dirty="0"/>
              <a:t>a</a:t>
            </a:r>
            <a:endParaRPr lang="LID4096" sz="1400"/>
          </a:p>
        </p:txBody>
      </p:sp>
      <p:cxnSp>
        <p:nvCxnSpPr>
          <p:cNvPr id="32" name="Gerade Verbindung mit Pfeil 31">
            <a:extLst>
              <a:ext uri="{FF2B5EF4-FFF2-40B4-BE49-F238E27FC236}">
                <a16:creationId xmlns:a16="http://schemas.microsoft.com/office/drawing/2014/main" id="{E6425929-B975-4EDD-B6FC-79A5DF6CF74C}"/>
              </a:ext>
            </a:extLst>
          </p:cNvPr>
          <p:cNvCxnSpPr>
            <a:cxnSpLocks/>
            <a:stCxn id="10" idx="3"/>
            <a:endCxn id="23" idx="1"/>
          </p:cNvCxnSpPr>
          <p:nvPr/>
        </p:nvCxnSpPr>
        <p:spPr>
          <a:xfrm>
            <a:off x="7365220" y="4050712"/>
            <a:ext cx="55580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A17D74C8-B6F4-48A6-8F39-B5EFE5B8E377}"/>
              </a:ext>
            </a:extLst>
          </p:cNvPr>
          <p:cNvCxnSpPr>
            <a:cxnSpLocks/>
            <a:stCxn id="21" idx="3"/>
            <a:endCxn id="22" idx="1"/>
          </p:cNvCxnSpPr>
          <p:nvPr/>
        </p:nvCxnSpPr>
        <p:spPr>
          <a:xfrm>
            <a:off x="7365220" y="2599340"/>
            <a:ext cx="55580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object 14">
            <a:extLst>
              <a:ext uri="{FF2B5EF4-FFF2-40B4-BE49-F238E27FC236}">
                <a16:creationId xmlns:a16="http://schemas.microsoft.com/office/drawing/2014/main" id="{6DC3519D-18F8-E247-B692-8A937C7C0D2A}"/>
              </a:ext>
            </a:extLst>
          </p:cNvPr>
          <p:cNvSpPr txBox="1"/>
          <p:nvPr/>
        </p:nvSpPr>
        <p:spPr>
          <a:xfrm>
            <a:off x="416531" y="1816114"/>
            <a:ext cx="3266469" cy="3017824"/>
          </a:xfrm>
          <a:prstGeom prst="rect">
            <a:avLst/>
          </a:prstGeom>
          <a:solidFill>
            <a:schemeClr val="tx2"/>
          </a:solidFill>
          <a:ln>
            <a:noFill/>
          </a:ln>
        </p:spPr>
        <p:txBody>
          <a:bodyPr vert="horz" wrap="square" lIns="72000" tIns="144000" rIns="72000" bIns="0" rtlCol="0" anchor="t">
            <a:noAutofit/>
          </a:bodyPr>
          <a:lstStyle/>
          <a:p>
            <a:pPr marL="91440">
              <a:lnSpc>
                <a:spcPct val="100000"/>
              </a:lnSpc>
              <a:spcBef>
                <a:spcPts val="1010"/>
              </a:spcBef>
            </a:pPr>
            <a:r>
              <a:rPr lang="en-GB" sz="1400" b="1" spc="-5" dirty="0">
                <a:solidFill>
                  <a:schemeClr val="bg1"/>
                </a:solidFill>
                <a:cs typeface="Trebuchet MS"/>
              </a:rPr>
              <a:t>Key eligibility</a:t>
            </a:r>
            <a:r>
              <a:rPr lang="en-GB" sz="1400" b="1" spc="-20" dirty="0">
                <a:solidFill>
                  <a:schemeClr val="bg1"/>
                </a:solidFill>
                <a:cs typeface="Trebuchet MS"/>
              </a:rPr>
              <a:t> </a:t>
            </a:r>
            <a:r>
              <a:rPr lang="en-GB" sz="1400" b="1" spc="-5" dirty="0">
                <a:solidFill>
                  <a:schemeClr val="bg1"/>
                </a:solidFill>
                <a:cs typeface="Trebuchet MS"/>
              </a:rPr>
              <a:t>criteria</a:t>
            </a:r>
            <a:endParaRPr lang="en-GB" sz="1400" dirty="0">
              <a:solidFill>
                <a:schemeClr val="bg1"/>
              </a:solidFill>
              <a:cs typeface="Trebuchet MS"/>
            </a:endParaRPr>
          </a:p>
          <a:p>
            <a:pPr marL="207645" marR="469900" indent="-116839">
              <a:lnSpc>
                <a:spcPct val="100000"/>
              </a:lnSpc>
              <a:spcBef>
                <a:spcPts val="195"/>
              </a:spcBef>
              <a:buFont typeface="Arial"/>
              <a:buChar char="•"/>
              <a:tabLst>
                <a:tab pos="208279" algn="l"/>
              </a:tabLst>
            </a:pPr>
            <a:r>
              <a:rPr lang="en-US" sz="1400" dirty="0">
                <a:solidFill>
                  <a:schemeClr val="bg1"/>
                </a:solidFill>
                <a:cs typeface="Trebuchet MS"/>
              </a:rPr>
              <a:t>Histologically or cytologically confirmed advanced or metastatic ESCC</a:t>
            </a:r>
          </a:p>
          <a:p>
            <a:pPr marL="207645" marR="469900" indent="-116839">
              <a:lnSpc>
                <a:spcPct val="100000"/>
              </a:lnSpc>
              <a:spcBef>
                <a:spcPts val="195"/>
              </a:spcBef>
              <a:buFont typeface="Arial"/>
              <a:buChar char="•"/>
              <a:tabLst>
                <a:tab pos="208279" algn="l"/>
              </a:tabLst>
            </a:pPr>
            <a:r>
              <a:rPr lang="en-US" sz="1400" dirty="0">
                <a:solidFill>
                  <a:schemeClr val="bg1"/>
                </a:solidFill>
                <a:cs typeface="Trebuchet MS"/>
              </a:rPr>
              <a:t>Treatment-naive for metastatic disease</a:t>
            </a:r>
          </a:p>
          <a:p>
            <a:pPr marL="207645" marR="469900" indent="-116839">
              <a:lnSpc>
                <a:spcPct val="100000"/>
              </a:lnSpc>
              <a:spcBef>
                <a:spcPts val="195"/>
              </a:spcBef>
              <a:buFont typeface="Arial"/>
              <a:buChar char="•"/>
              <a:tabLst>
                <a:tab pos="208279" algn="l"/>
              </a:tabLst>
            </a:pPr>
            <a:r>
              <a:rPr lang="en-US" sz="1400" dirty="0">
                <a:solidFill>
                  <a:schemeClr val="bg1"/>
                </a:solidFill>
                <a:cs typeface="Trebuchet MS"/>
              </a:rPr>
              <a:t>ECOG PS 0 or 1</a:t>
            </a:r>
          </a:p>
          <a:p>
            <a:pPr marL="207645" marR="469900" indent="-116839">
              <a:lnSpc>
                <a:spcPct val="100000"/>
              </a:lnSpc>
              <a:spcBef>
                <a:spcPts val="195"/>
              </a:spcBef>
              <a:buFont typeface="Arial"/>
              <a:buChar char="•"/>
              <a:tabLst>
                <a:tab pos="208279" algn="l"/>
              </a:tabLst>
            </a:pPr>
            <a:r>
              <a:rPr lang="en-US" sz="1400" dirty="0">
                <a:solidFill>
                  <a:schemeClr val="bg1"/>
                </a:solidFill>
                <a:cs typeface="Trebuchet MS"/>
              </a:rPr>
              <a:t>Measurable disease per  RECIST  v1.1</a:t>
            </a:r>
          </a:p>
          <a:p>
            <a:pPr marL="207645" marR="469900" indent="-116839">
              <a:lnSpc>
                <a:spcPct val="100000"/>
              </a:lnSpc>
              <a:spcBef>
                <a:spcPts val="195"/>
              </a:spcBef>
              <a:buFont typeface="Arial"/>
              <a:buChar char="•"/>
              <a:tabLst>
                <a:tab pos="208279" algn="l"/>
              </a:tabLst>
            </a:pPr>
            <a:endParaRPr lang="en-US" sz="1400" dirty="0">
              <a:solidFill>
                <a:schemeClr val="bg1"/>
              </a:solidFill>
              <a:cs typeface="Trebuchet MS"/>
            </a:endParaRPr>
          </a:p>
          <a:p>
            <a:pPr marL="207645" marR="469900" indent="-116839">
              <a:lnSpc>
                <a:spcPct val="100000"/>
              </a:lnSpc>
              <a:spcBef>
                <a:spcPts val="195"/>
              </a:spcBef>
              <a:buFont typeface="Arial"/>
              <a:buChar char="•"/>
              <a:tabLst>
                <a:tab pos="208279" algn="l"/>
              </a:tabLst>
            </a:pPr>
            <a:endParaRPr lang="en-US" sz="1400" dirty="0">
              <a:solidFill>
                <a:schemeClr val="bg1"/>
              </a:solidFill>
              <a:cs typeface="Trebuchet MS"/>
            </a:endParaRPr>
          </a:p>
          <a:p>
            <a:pPr marL="207645" marR="469900" indent="-116839">
              <a:lnSpc>
                <a:spcPct val="100000"/>
              </a:lnSpc>
              <a:spcBef>
                <a:spcPts val="195"/>
              </a:spcBef>
              <a:buFont typeface="Arial"/>
              <a:buChar char="•"/>
              <a:tabLst>
                <a:tab pos="208279" algn="l"/>
              </a:tabLst>
            </a:pPr>
            <a:endParaRPr lang="en-US" sz="1400" dirty="0">
              <a:solidFill>
                <a:schemeClr val="bg1"/>
              </a:solidFill>
              <a:cs typeface="Trebuchet MS"/>
            </a:endParaRPr>
          </a:p>
        </p:txBody>
      </p:sp>
      <p:sp>
        <p:nvSpPr>
          <p:cNvPr id="16" name="Titel 15">
            <a:extLst>
              <a:ext uri="{FF2B5EF4-FFF2-40B4-BE49-F238E27FC236}">
                <a16:creationId xmlns:a16="http://schemas.microsoft.com/office/drawing/2014/main" id="{934B1010-41A5-2D46-A152-5A28247C10B6}"/>
              </a:ext>
            </a:extLst>
          </p:cNvPr>
          <p:cNvSpPr>
            <a:spLocks noGrp="1"/>
          </p:cNvSpPr>
          <p:nvPr>
            <p:ph type="title"/>
          </p:nvPr>
        </p:nvSpPr>
        <p:spPr/>
        <p:txBody>
          <a:bodyPr/>
          <a:lstStyle/>
          <a:p>
            <a:r>
              <a:rPr lang="en-US" noProof="0" dirty="0"/>
              <a:t>JUPITER-06 Study design</a:t>
            </a:r>
          </a:p>
        </p:txBody>
      </p:sp>
      <p:sp>
        <p:nvSpPr>
          <p:cNvPr id="20" name="Textplatzhalter 19">
            <a:extLst>
              <a:ext uri="{FF2B5EF4-FFF2-40B4-BE49-F238E27FC236}">
                <a16:creationId xmlns:a16="http://schemas.microsoft.com/office/drawing/2014/main" id="{73CB4941-65E6-E342-85FA-F906EAB32688}"/>
              </a:ext>
            </a:extLst>
          </p:cNvPr>
          <p:cNvSpPr>
            <a:spLocks noGrp="1"/>
          </p:cNvSpPr>
          <p:nvPr>
            <p:ph type="body" sz="quarter" idx="12"/>
          </p:nvPr>
        </p:nvSpPr>
        <p:spPr>
          <a:xfrm>
            <a:off x="416533" y="1160463"/>
            <a:ext cx="11358934" cy="647700"/>
          </a:xfrm>
        </p:spPr>
        <p:txBody>
          <a:bodyPr/>
          <a:lstStyle/>
          <a:p>
            <a:r>
              <a:rPr lang="en-US" noProof="0" dirty="0"/>
              <a:t>Randomized, double-blind, Phase 3 Study of toripalimab vs placebo in combination with 1L chemotherapy for </a:t>
            </a:r>
            <a:br>
              <a:rPr lang="en-US" noProof="0" dirty="0"/>
            </a:br>
            <a:r>
              <a:rPr lang="en-US" noProof="0" dirty="0"/>
              <a:t>treatment-naïve advanced or metastatic esophageal squamous cell carcinoma (ESCC)</a:t>
            </a:r>
          </a:p>
        </p:txBody>
      </p:sp>
      <p:graphicFrame>
        <p:nvGraphicFramePr>
          <p:cNvPr id="43" name="Tabelle 43">
            <a:extLst>
              <a:ext uri="{FF2B5EF4-FFF2-40B4-BE49-F238E27FC236}">
                <a16:creationId xmlns:a16="http://schemas.microsoft.com/office/drawing/2014/main" id="{FB5C3F43-AD3E-5D41-8D84-C57C4FB2C138}"/>
              </a:ext>
            </a:extLst>
          </p:cNvPr>
          <p:cNvGraphicFramePr>
            <a:graphicFrameLocks noGrp="1"/>
          </p:cNvGraphicFramePr>
          <p:nvPr>
            <p:extLst>
              <p:ext uri="{D42A27DB-BD31-4B8C-83A1-F6EECF244321}">
                <p14:modId xmlns:p14="http://schemas.microsoft.com/office/powerpoint/2010/main" val="2024467151"/>
              </p:ext>
            </p:extLst>
          </p:nvPr>
        </p:nvGraphicFramePr>
        <p:xfrm>
          <a:off x="416533" y="5029575"/>
          <a:ext cx="11357868" cy="742950"/>
        </p:xfrm>
        <a:graphic>
          <a:graphicData uri="http://schemas.openxmlformats.org/drawingml/2006/table">
            <a:tbl>
              <a:tblPr firstRow="1" bandRow="1">
                <a:tableStyleId>{5C22544A-7EE6-4342-B048-85BDC9FD1C3A}</a:tableStyleId>
              </a:tblPr>
              <a:tblGrid>
                <a:gridCol w="2705810">
                  <a:extLst>
                    <a:ext uri="{9D8B030D-6E8A-4147-A177-3AD203B41FA5}">
                      <a16:colId xmlns:a16="http://schemas.microsoft.com/office/drawing/2014/main" val="1322535320"/>
                    </a:ext>
                  </a:extLst>
                </a:gridCol>
                <a:gridCol w="3657600">
                  <a:extLst>
                    <a:ext uri="{9D8B030D-6E8A-4147-A177-3AD203B41FA5}">
                      <a16:colId xmlns:a16="http://schemas.microsoft.com/office/drawing/2014/main" val="3430148686"/>
                    </a:ext>
                  </a:extLst>
                </a:gridCol>
                <a:gridCol w="4994458">
                  <a:extLst>
                    <a:ext uri="{9D8B030D-6E8A-4147-A177-3AD203B41FA5}">
                      <a16:colId xmlns:a16="http://schemas.microsoft.com/office/drawing/2014/main" val="1300712615"/>
                    </a:ext>
                  </a:extLst>
                </a:gridCol>
              </a:tblGrid>
              <a:tr h="742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E4F4E"/>
                          </a:solidFill>
                          <a:effectLst/>
                          <a:uLnTx/>
                          <a:uFillTx/>
                          <a:latin typeface="+mn-lt"/>
                          <a:ea typeface="+mn-ea"/>
                          <a:cs typeface="+mn-cs"/>
                        </a:rPr>
                        <a:t>Stratification factors</a:t>
                      </a:r>
                    </a:p>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E4F4E"/>
                          </a:solidFill>
                          <a:effectLst/>
                          <a:uLnTx/>
                          <a:uFillTx/>
                          <a:latin typeface="+mn-lt"/>
                          <a:ea typeface="+mn-ea"/>
                          <a:cs typeface="+mn-cs"/>
                        </a:rPr>
                        <a:t>Prior Radiation (yes vs no)</a:t>
                      </a:r>
                    </a:p>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E4F4E"/>
                          </a:solidFill>
                          <a:effectLst/>
                          <a:uLnTx/>
                          <a:uFillTx/>
                          <a:latin typeface="+mn-lt"/>
                          <a:ea typeface="+mn-ea"/>
                          <a:cs typeface="+mn-cs"/>
                        </a:rPr>
                        <a:t>ECOG PS 0 vs 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buNone/>
                      </a:pPr>
                      <a:r>
                        <a:rPr lang="en-GB" sz="1400" b="1" kern="1200" dirty="0">
                          <a:solidFill>
                            <a:schemeClr val="tx1"/>
                          </a:solidFill>
                          <a:latin typeface="+mn-lt"/>
                          <a:ea typeface="+mn-ea"/>
                          <a:cs typeface="+mn-cs"/>
                        </a:rPr>
                        <a:t>Co-Primary endpoints:</a:t>
                      </a:r>
                    </a:p>
                    <a:p>
                      <a:pPr marL="285750" indent="-285750">
                        <a:buClr>
                          <a:schemeClr val="bg2"/>
                        </a:buClr>
                        <a:buFont typeface="Arial" panose="020B0604020202020204" pitchFamily="34" charset="0"/>
                        <a:buChar char="•"/>
                      </a:pPr>
                      <a:r>
                        <a:rPr lang="en-GB" sz="1400" b="0" kern="1200" dirty="0">
                          <a:solidFill>
                            <a:schemeClr val="tx1"/>
                          </a:solidFill>
                          <a:latin typeface="+mn-lt"/>
                          <a:ea typeface="+mn-ea"/>
                          <a:cs typeface="+mn-cs"/>
                        </a:rPr>
                        <a:t>PFS by BICR per RECIST v1.1 and OS</a:t>
                      </a:r>
                    </a:p>
                    <a:p>
                      <a:endParaRPr lang="de-DE"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buNone/>
                      </a:pPr>
                      <a:r>
                        <a:rPr lang="en-GB" sz="1400" b="1" kern="1200">
                          <a:solidFill>
                            <a:schemeClr val="tx1"/>
                          </a:solidFill>
                          <a:latin typeface="+mn-lt"/>
                          <a:ea typeface="+mn-ea"/>
                          <a:cs typeface="+mn-cs"/>
                        </a:rPr>
                        <a:t>Secondary endpoints</a:t>
                      </a:r>
                    </a:p>
                    <a:p>
                      <a:pPr marL="285750" indent="-285750">
                        <a:buClr>
                          <a:schemeClr val="bg2"/>
                        </a:buClr>
                        <a:buFont typeface="Arial" panose="020B0604020202020204" pitchFamily="34" charset="0"/>
                        <a:buChar char="•"/>
                      </a:pPr>
                      <a:r>
                        <a:rPr lang="en-GB" sz="1400" b="0" kern="1200">
                          <a:solidFill>
                            <a:schemeClr val="tx1"/>
                          </a:solidFill>
                          <a:latin typeface="+mn-lt"/>
                          <a:ea typeface="+mn-ea"/>
                          <a:cs typeface="+mn-cs"/>
                        </a:rPr>
                        <a:t>PFS by the Investigator, ORR, DoR, DCR and 1-year and 2-year PFS % OS rates, safety and HRQoL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904640889"/>
                  </a:ext>
                </a:extLst>
              </a:tr>
            </a:tbl>
          </a:graphicData>
        </a:graphic>
      </p:graphicFrame>
    </p:spTree>
    <p:extLst>
      <p:ext uri="{BB962C8B-B14F-4D97-AF65-F5344CB8AC3E}">
        <p14:creationId xmlns:p14="http://schemas.microsoft.com/office/powerpoint/2010/main" val="334397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4DFDF8-A9BA-0A4F-B3F1-C8C1764FBEEE}"/>
              </a:ext>
            </a:extLst>
          </p:cNvPr>
          <p:cNvPicPr>
            <a:picLocks noChangeAspect="1"/>
          </p:cNvPicPr>
          <p:nvPr/>
        </p:nvPicPr>
        <p:blipFill>
          <a:blip r:embed="rId2"/>
          <a:stretch>
            <a:fillRect/>
          </a:stretch>
        </p:blipFill>
        <p:spPr>
          <a:xfrm>
            <a:off x="603500" y="1828077"/>
            <a:ext cx="5214874" cy="2862580"/>
          </a:xfrm>
          <a:prstGeom prst="rect">
            <a:avLst/>
          </a:prstGeom>
        </p:spPr>
      </p:pic>
      <p:sp>
        <p:nvSpPr>
          <p:cNvPr id="5" name="object 5"/>
          <p:cNvSpPr txBox="1">
            <a:spLocks noGrp="1"/>
          </p:cNvSpPr>
          <p:nvPr>
            <p:ph type="title"/>
          </p:nvPr>
        </p:nvSpPr>
        <p:spPr/>
        <p:txBody>
          <a:bodyPr/>
          <a:lstStyle/>
          <a:p>
            <a:r>
              <a:rPr lang="en-US" noProof="0"/>
              <a:t>PFS by BICR per RECIST v1.1</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a:xfrm>
            <a:off x="420433" y="6375400"/>
            <a:ext cx="8564817" cy="365125"/>
          </a:xfrm>
        </p:spPr>
        <p:txBody>
          <a:bodyPr/>
          <a:lstStyle/>
          <a:p>
            <a:r>
              <a:rPr lang="en-US"/>
              <a:t>Final PFS Analysis Data cut-off Date: Mar 22, 2021</a:t>
            </a:r>
          </a:p>
          <a:p>
            <a:r>
              <a:rPr lang="de-DE"/>
              <a:t>BICR, blinded independent review committee; CI, confidence interval; CPS, combined positive score; HR, hazard ratio; PFS, progression-free survival; RECIST, Response Evaluation Criteria in Solid Tumors.</a:t>
            </a:r>
          </a:p>
          <a:p>
            <a:r>
              <a:rPr lang="de-DE" b="1"/>
              <a:t>Xu R, et al. Abstract 1373MO presented at ESMO 2021. </a:t>
            </a:r>
          </a:p>
        </p:txBody>
      </p:sp>
      <p:sp>
        <p:nvSpPr>
          <p:cNvPr id="12" name="object 17">
            <a:extLst>
              <a:ext uri="{FF2B5EF4-FFF2-40B4-BE49-F238E27FC236}">
                <a16:creationId xmlns:a16="http://schemas.microsoft.com/office/drawing/2014/main" id="{75773DD5-D196-4716-8EFE-6C0E82F1D2F9}"/>
              </a:ext>
            </a:extLst>
          </p:cNvPr>
          <p:cNvSpPr txBox="1"/>
          <p:nvPr/>
        </p:nvSpPr>
        <p:spPr>
          <a:xfrm>
            <a:off x="6240463" y="3559079"/>
            <a:ext cx="5543549" cy="527562"/>
          </a:xfrm>
          <a:prstGeom prst="rect">
            <a:avLst/>
          </a:prstGeom>
          <a:solidFill>
            <a:schemeClr val="bg2">
              <a:lumMod val="20000"/>
              <a:lumOff val="80000"/>
            </a:schemeClr>
          </a:solidFill>
        </p:spPr>
        <p:txBody>
          <a:bodyPr vert="horz" wrap="square" lIns="144000" tIns="72000" rIns="0" bIns="72000" rtlCol="0">
            <a:spAutoFit/>
          </a:bodyPr>
          <a:lstStyle/>
          <a:p>
            <a:pPr marL="7938">
              <a:lnSpc>
                <a:spcPct val="100000"/>
              </a:lnSpc>
              <a:spcBef>
                <a:spcPts val="100"/>
              </a:spcBef>
            </a:pPr>
            <a:r>
              <a:rPr sz="1200" spc="-5" dirty="0">
                <a:solidFill>
                  <a:srgbClr val="123847"/>
                </a:solidFill>
                <a:latin typeface="+mj-lt"/>
                <a:cs typeface="Arial"/>
              </a:rPr>
              <a:t>Stratified </a:t>
            </a:r>
            <a:r>
              <a:rPr sz="1200" dirty="0">
                <a:solidFill>
                  <a:srgbClr val="123847"/>
                </a:solidFill>
                <a:latin typeface="+mj-lt"/>
                <a:cs typeface="Arial"/>
              </a:rPr>
              <a:t>HR </a:t>
            </a:r>
            <a:r>
              <a:rPr sz="1200" spc="-5" dirty="0">
                <a:solidFill>
                  <a:srgbClr val="123847"/>
                </a:solidFill>
                <a:latin typeface="+mj-lt"/>
                <a:cs typeface="Arial"/>
              </a:rPr>
              <a:t>for </a:t>
            </a:r>
            <a:r>
              <a:rPr sz="1200" dirty="0">
                <a:solidFill>
                  <a:srgbClr val="123847"/>
                </a:solidFill>
                <a:latin typeface="+mj-lt"/>
                <a:cs typeface="Arial"/>
              </a:rPr>
              <a:t>disease </a:t>
            </a:r>
            <a:r>
              <a:rPr sz="1200" spc="-5" dirty="0">
                <a:solidFill>
                  <a:srgbClr val="123847"/>
                </a:solidFill>
                <a:latin typeface="+mj-lt"/>
                <a:cs typeface="Arial"/>
              </a:rPr>
              <a:t>progression</a:t>
            </a:r>
            <a:r>
              <a:rPr sz="1200" dirty="0">
                <a:solidFill>
                  <a:srgbClr val="123847"/>
                </a:solidFill>
                <a:latin typeface="+mj-lt"/>
                <a:cs typeface="Arial"/>
              </a:rPr>
              <a:t> </a:t>
            </a:r>
            <a:r>
              <a:rPr sz="1200" spc="-5" dirty="0">
                <a:solidFill>
                  <a:srgbClr val="123847"/>
                </a:solidFill>
                <a:latin typeface="+mj-lt"/>
                <a:cs typeface="Arial"/>
              </a:rPr>
              <a:t>or</a:t>
            </a:r>
            <a:r>
              <a:rPr sz="1200" dirty="0">
                <a:solidFill>
                  <a:srgbClr val="123847"/>
                </a:solidFill>
                <a:latin typeface="+mj-lt"/>
                <a:cs typeface="Arial"/>
              </a:rPr>
              <a:t> </a:t>
            </a:r>
            <a:r>
              <a:rPr sz="1200" spc="-5" dirty="0">
                <a:solidFill>
                  <a:srgbClr val="123847"/>
                </a:solidFill>
                <a:latin typeface="+mj-lt"/>
                <a:cs typeface="Arial"/>
              </a:rPr>
              <a:t>death</a:t>
            </a:r>
            <a:r>
              <a:rPr lang="en-US" sz="1200" spc="-5" dirty="0">
                <a:solidFill>
                  <a:srgbClr val="123847"/>
                </a:solidFill>
                <a:latin typeface="+mj-lt"/>
                <a:cs typeface="Arial"/>
              </a:rPr>
              <a:t>:</a:t>
            </a:r>
            <a:endParaRPr lang="en-US" sz="1200" dirty="0">
              <a:latin typeface="+mj-lt"/>
              <a:cs typeface="Arial"/>
            </a:endParaRPr>
          </a:p>
          <a:p>
            <a:pPr marL="7938">
              <a:lnSpc>
                <a:spcPct val="100000"/>
              </a:lnSpc>
              <a:spcBef>
                <a:spcPts val="100"/>
              </a:spcBef>
            </a:pPr>
            <a:r>
              <a:rPr sz="1200" spc="-5" dirty="0">
                <a:solidFill>
                  <a:srgbClr val="123847"/>
                </a:solidFill>
                <a:latin typeface="+mj-lt"/>
                <a:cs typeface="Arial"/>
              </a:rPr>
              <a:t>0.58</a:t>
            </a:r>
            <a:r>
              <a:rPr sz="1200" spc="-15" dirty="0">
                <a:solidFill>
                  <a:srgbClr val="123847"/>
                </a:solidFill>
                <a:latin typeface="+mj-lt"/>
                <a:cs typeface="Arial"/>
              </a:rPr>
              <a:t> </a:t>
            </a:r>
            <a:r>
              <a:rPr sz="1200" dirty="0">
                <a:solidFill>
                  <a:srgbClr val="123847"/>
                </a:solidFill>
                <a:latin typeface="+mj-lt"/>
                <a:cs typeface="Arial"/>
              </a:rPr>
              <a:t>(95%</a:t>
            </a:r>
            <a:r>
              <a:rPr sz="1200" spc="-10" dirty="0">
                <a:solidFill>
                  <a:srgbClr val="123847"/>
                </a:solidFill>
                <a:latin typeface="+mj-lt"/>
                <a:cs typeface="Arial"/>
              </a:rPr>
              <a:t> </a:t>
            </a:r>
            <a:r>
              <a:rPr sz="1200" dirty="0">
                <a:solidFill>
                  <a:srgbClr val="123847"/>
                </a:solidFill>
                <a:latin typeface="+mj-lt"/>
                <a:cs typeface="Arial"/>
              </a:rPr>
              <a:t>Cl</a:t>
            </a:r>
            <a:r>
              <a:rPr sz="1200" spc="-15" dirty="0">
                <a:solidFill>
                  <a:srgbClr val="123847"/>
                </a:solidFill>
                <a:latin typeface="+mj-lt"/>
                <a:cs typeface="Arial"/>
              </a:rPr>
              <a:t> </a:t>
            </a:r>
            <a:r>
              <a:rPr sz="1200" spc="-5" dirty="0">
                <a:solidFill>
                  <a:srgbClr val="123847"/>
                </a:solidFill>
                <a:latin typeface="+mj-lt"/>
                <a:cs typeface="Arial"/>
              </a:rPr>
              <a:t>0.461,</a:t>
            </a:r>
            <a:r>
              <a:rPr sz="1200" spc="-10" dirty="0">
                <a:solidFill>
                  <a:srgbClr val="123847"/>
                </a:solidFill>
                <a:latin typeface="+mj-lt"/>
                <a:cs typeface="Arial"/>
              </a:rPr>
              <a:t> </a:t>
            </a:r>
            <a:r>
              <a:rPr sz="1200" spc="-5" dirty="0">
                <a:solidFill>
                  <a:srgbClr val="123847"/>
                </a:solidFill>
                <a:latin typeface="+mj-lt"/>
                <a:cs typeface="Arial"/>
              </a:rPr>
              <a:t>0.738); </a:t>
            </a:r>
            <a:r>
              <a:rPr sz="1200" spc="-405" dirty="0">
                <a:solidFill>
                  <a:srgbClr val="123847"/>
                </a:solidFill>
                <a:latin typeface="+mj-lt"/>
                <a:cs typeface="Arial"/>
              </a:rPr>
              <a:t> </a:t>
            </a:r>
            <a:r>
              <a:rPr sz="1200" spc="-5" dirty="0">
                <a:solidFill>
                  <a:srgbClr val="123847"/>
                </a:solidFill>
                <a:latin typeface="+mj-lt"/>
                <a:cs typeface="Arial"/>
              </a:rPr>
              <a:t>P&lt;0.00001</a:t>
            </a:r>
            <a:endParaRPr sz="1200" dirty="0">
              <a:latin typeface="+mj-lt"/>
              <a:cs typeface="Arial"/>
            </a:endParaRPr>
          </a:p>
        </p:txBody>
      </p:sp>
      <p:sp>
        <p:nvSpPr>
          <p:cNvPr id="13" name="TextBox 12">
            <a:extLst>
              <a:ext uri="{FF2B5EF4-FFF2-40B4-BE49-F238E27FC236}">
                <a16:creationId xmlns:a16="http://schemas.microsoft.com/office/drawing/2014/main" id="{A42A697C-7AC6-40A8-8D06-F9759CF5F5E2}"/>
              </a:ext>
            </a:extLst>
          </p:cNvPr>
          <p:cNvSpPr txBox="1"/>
          <p:nvPr/>
        </p:nvSpPr>
        <p:spPr>
          <a:xfrm>
            <a:off x="6240463" y="4268814"/>
            <a:ext cx="5543549" cy="699404"/>
          </a:xfrm>
          <a:prstGeom prst="rect">
            <a:avLst/>
          </a:prstGeom>
          <a:solidFill>
            <a:schemeClr val="bg2">
              <a:lumMod val="20000"/>
              <a:lumOff val="80000"/>
            </a:schemeClr>
          </a:solidFill>
        </p:spPr>
        <p:txBody>
          <a:bodyPr wrap="square" lIns="144000" tIns="72000" bIns="72000">
            <a:spAutoFit/>
          </a:bodyPr>
          <a:lstStyle/>
          <a:p>
            <a:r>
              <a:rPr lang="en-US" sz="1200" dirty="0">
                <a:latin typeface="+mj-lt"/>
              </a:rPr>
              <a:t>PD-L1 expression subgroups:</a:t>
            </a:r>
          </a:p>
          <a:p>
            <a:pPr marL="285750" indent="-285750">
              <a:buFont typeface="Arial" panose="020B0604020202020204" pitchFamily="34" charset="0"/>
              <a:buChar char="•"/>
            </a:pPr>
            <a:r>
              <a:rPr lang="en-US" sz="1200" spc="-5" dirty="0">
                <a:solidFill>
                  <a:srgbClr val="37535F"/>
                </a:solidFill>
                <a:latin typeface="+mj-lt"/>
                <a:cs typeface="Arial"/>
              </a:rPr>
              <a:t>CPS</a:t>
            </a:r>
            <a:r>
              <a:rPr lang="en-US" sz="1200" dirty="0">
                <a:solidFill>
                  <a:srgbClr val="37535F"/>
                </a:solidFill>
                <a:latin typeface="+mj-lt"/>
                <a:cs typeface="Arial"/>
              </a:rPr>
              <a:t> ≥</a:t>
            </a:r>
            <a:r>
              <a:rPr lang="en-US" sz="1200" spc="-5" dirty="0">
                <a:solidFill>
                  <a:srgbClr val="37535F"/>
                </a:solidFill>
                <a:latin typeface="+mj-lt"/>
                <a:cs typeface="Arial"/>
              </a:rPr>
              <a:t>1: 5.</a:t>
            </a:r>
            <a:r>
              <a:rPr lang="en-US" sz="1200" dirty="0">
                <a:solidFill>
                  <a:srgbClr val="37535F"/>
                </a:solidFill>
                <a:latin typeface="+mj-lt"/>
                <a:cs typeface="Arial"/>
              </a:rPr>
              <a:t>7 vs</a:t>
            </a:r>
            <a:r>
              <a:rPr lang="en-US" sz="1200" spc="5" dirty="0">
                <a:solidFill>
                  <a:srgbClr val="37535F"/>
                </a:solidFill>
                <a:latin typeface="+mj-lt"/>
                <a:cs typeface="Arial"/>
              </a:rPr>
              <a:t> </a:t>
            </a:r>
            <a:r>
              <a:rPr lang="en-US" sz="1200" spc="-5" dirty="0">
                <a:solidFill>
                  <a:srgbClr val="37535F"/>
                </a:solidFill>
                <a:latin typeface="+mj-lt"/>
                <a:cs typeface="Arial"/>
              </a:rPr>
              <a:t>5.5</a:t>
            </a:r>
            <a:r>
              <a:rPr lang="en-US" sz="1200" dirty="0">
                <a:solidFill>
                  <a:srgbClr val="37535F"/>
                </a:solidFill>
                <a:latin typeface="+mj-lt"/>
                <a:cs typeface="Arial"/>
              </a:rPr>
              <a:t> </a:t>
            </a:r>
            <a:r>
              <a:rPr lang="en-US" sz="1200" spc="-5" dirty="0">
                <a:solidFill>
                  <a:srgbClr val="37535F"/>
                </a:solidFill>
                <a:latin typeface="+mj-lt"/>
                <a:cs typeface="Arial"/>
              </a:rPr>
              <a:t>months, HR=0.58</a:t>
            </a:r>
            <a:r>
              <a:rPr lang="en-US" sz="1200" dirty="0">
                <a:solidFill>
                  <a:srgbClr val="37535F"/>
                </a:solidFill>
                <a:latin typeface="+mj-lt"/>
                <a:cs typeface="Arial"/>
              </a:rPr>
              <a:t> </a:t>
            </a:r>
            <a:r>
              <a:rPr lang="en-US" sz="1200" spc="-5" dirty="0">
                <a:solidFill>
                  <a:srgbClr val="37535F"/>
                </a:solidFill>
                <a:latin typeface="+mj-lt"/>
                <a:cs typeface="Arial"/>
              </a:rPr>
              <a:t>(95% CI</a:t>
            </a:r>
            <a:r>
              <a:rPr lang="en-US" sz="1200" dirty="0">
                <a:solidFill>
                  <a:srgbClr val="37535F"/>
                </a:solidFill>
                <a:latin typeface="+mj-lt"/>
                <a:cs typeface="Arial"/>
              </a:rPr>
              <a:t> 0</a:t>
            </a:r>
            <a:r>
              <a:rPr lang="en-US" sz="1200" spc="-5" dirty="0">
                <a:solidFill>
                  <a:srgbClr val="37535F"/>
                </a:solidFill>
                <a:latin typeface="+mj-lt"/>
                <a:cs typeface="Arial"/>
              </a:rPr>
              <a:t>.444, 0.751)</a:t>
            </a:r>
          </a:p>
          <a:p>
            <a:pPr marL="285750" indent="-285750">
              <a:buFont typeface="Arial" panose="020B0604020202020204" pitchFamily="34" charset="0"/>
              <a:buChar char="•"/>
            </a:pPr>
            <a:r>
              <a:rPr lang="en-US" sz="1200" dirty="0">
                <a:latin typeface="+mj-lt"/>
                <a:cs typeface="Arial"/>
              </a:rPr>
              <a:t>CPS &lt;1: 5.7 vs 5.6 months, HR=0 66 (95% Cl 0.370, 1 189)</a:t>
            </a:r>
          </a:p>
        </p:txBody>
      </p:sp>
      <p:graphicFrame>
        <p:nvGraphicFramePr>
          <p:cNvPr id="99" name="Tabelle 96">
            <a:extLst>
              <a:ext uri="{FF2B5EF4-FFF2-40B4-BE49-F238E27FC236}">
                <a16:creationId xmlns:a16="http://schemas.microsoft.com/office/drawing/2014/main" id="{07091AD6-BA19-481D-A5B2-431FD5ECE83F}"/>
              </a:ext>
            </a:extLst>
          </p:cNvPr>
          <p:cNvGraphicFramePr>
            <a:graphicFrameLocks noGrp="1"/>
          </p:cNvGraphicFramePr>
          <p:nvPr>
            <p:extLst>
              <p:ext uri="{D42A27DB-BD31-4B8C-83A1-F6EECF244321}">
                <p14:modId xmlns:p14="http://schemas.microsoft.com/office/powerpoint/2010/main" val="848487097"/>
              </p:ext>
            </p:extLst>
          </p:nvPr>
        </p:nvGraphicFramePr>
        <p:xfrm>
          <a:off x="403412" y="4867746"/>
          <a:ext cx="5548124" cy="978000"/>
        </p:xfrm>
        <a:graphic>
          <a:graphicData uri="http://schemas.openxmlformats.org/drawingml/2006/table">
            <a:tbl>
              <a:tblPr firstRow="1" bandRow="1">
                <a:tableStyleId>{5C22544A-7EE6-4342-B048-85BDC9FD1C3A}</a:tableStyleId>
              </a:tblPr>
              <a:tblGrid>
                <a:gridCol w="719417">
                  <a:extLst>
                    <a:ext uri="{9D8B030D-6E8A-4147-A177-3AD203B41FA5}">
                      <a16:colId xmlns:a16="http://schemas.microsoft.com/office/drawing/2014/main" val="3151216466"/>
                    </a:ext>
                  </a:extLst>
                </a:gridCol>
                <a:gridCol w="536523">
                  <a:extLst>
                    <a:ext uri="{9D8B030D-6E8A-4147-A177-3AD203B41FA5}">
                      <a16:colId xmlns:a16="http://schemas.microsoft.com/office/drawing/2014/main" val="926168181"/>
                    </a:ext>
                  </a:extLst>
                </a:gridCol>
                <a:gridCol w="536523">
                  <a:extLst>
                    <a:ext uri="{9D8B030D-6E8A-4147-A177-3AD203B41FA5}">
                      <a16:colId xmlns:a16="http://schemas.microsoft.com/office/drawing/2014/main" val="2500062171"/>
                    </a:ext>
                  </a:extLst>
                </a:gridCol>
                <a:gridCol w="536523">
                  <a:extLst>
                    <a:ext uri="{9D8B030D-6E8A-4147-A177-3AD203B41FA5}">
                      <a16:colId xmlns:a16="http://schemas.microsoft.com/office/drawing/2014/main" val="837164687"/>
                    </a:ext>
                  </a:extLst>
                </a:gridCol>
                <a:gridCol w="536523">
                  <a:extLst>
                    <a:ext uri="{9D8B030D-6E8A-4147-A177-3AD203B41FA5}">
                      <a16:colId xmlns:a16="http://schemas.microsoft.com/office/drawing/2014/main" val="1271741087"/>
                    </a:ext>
                  </a:extLst>
                </a:gridCol>
                <a:gridCol w="536523">
                  <a:extLst>
                    <a:ext uri="{9D8B030D-6E8A-4147-A177-3AD203B41FA5}">
                      <a16:colId xmlns:a16="http://schemas.microsoft.com/office/drawing/2014/main" val="671377813"/>
                    </a:ext>
                  </a:extLst>
                </a:gridCol>
                <a:gridCol w="536523">
                  <a:extLst>
                    <a:ext uri="{9D8B030D-6E8A-4147-A177-3AD203B41FA5}">
                      <a16:colId xmlns:a16="http://schemas.microsoft.com/office/drawing/2014/main" val="4085898097"/>
                    </a:ext>
                  </a:extLst>
                </a:gridCol>
                <a:gridCol w="536523">
                  <a:extLst>
                    <a:ext uri="{9D8B030D-6E8A-4147-A177-3AD203B41FA5}">
                      <a16:colId xmlns:a16="http://schemas.microsoft.com/office/drawing/2014/main" val="2382430838"/>
                    </a:ext>
                  </a:extLst>
                </a:gridCol>
                <a:gridCol w="536523">
                  <a:extLst>
                    <a:ext uri="{9D8B030D-6E8A-4147-A177-3AD203B41FA5}">
                      <a16:colId xmlns:a16="http://schemas.microsoft.com/office/drawing/2014/main" val="2078045141"/>
                    </a:ext>
                  </a:extLst>
                </a:gridCol>
                <a:gridCol w="536523">
                  <a:extLst>
                    <a:ext uri="{9D8B030D-6E8A-4147-A177-3AD203B41FA5}">
                      <a16:colId xmlns:a16="http://schemas.microsoft.com/office/drawing/2014/main" val="326983352"/>
                    </a:ext>
                  </a:extLst>
                </a:gridCol>
              </a:tblGrid>
              <a:tr h="0">
                <a:tc gridSpan="10">
                  <a:txBody>
                    <a:bodyPr/>
                    <a:lstStyle/>
                    <a:p>
                      <a:r>
                        <a:rPr lang="de-DE" sz="1000" dirty="0" err="1"/>
                        <a:t>No</a:t>
                      </a:r>
                      <a:r>
                        <a:rPr lang="de-DE" sz="1000" dirty="0"/>
                        <a:t>. At </a:t>
                      </a:r>
                      <a:r>
                        <a:rPr lang="de-DE" sz="1000" dirty="0" err="1"/>
                        <a:t>risk</a:t>
                      </a:r>
                      <a:endParaRPr lang="LID4096" sz="1000"/>
                    </a:p>
                  </a:txBody>
                  <a:tcPr marL="36000" marR="36000" marT="36000" marB="36000" anchor="ctr"/>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extLst>
                  <a:ext uri="{0D108BD9-81ED-4DB2-BD59-A6C34878D82A}">
                    <a16:rowId xmlns:a16="http://schemas.microsoft.com/office/drawing/2014/main" val="2923828362"/>
                  </a:ext>
                </a:extLst>
              </a:tr>
              <a:tr h="140220">
                <a:tc>
                  <a:txBody>
                    <a:bodyPr/>
                    <a:lstStyle/>
                    <a:p>
                      <a:r>
                        <a:rPr lang="de-DE" sz="1000" dirty="0" err="1">
                          <a:solidFill>
                            <a:schemeClr val="bg1"/>
                          </a:solidFill>
                        </a:rPr>
                        <a:t>Toripalimab</a:t>
                      </a:r>
                      <a:r>
                        <a:rPr lang="de-DE" sz="1000" dirty="0">
                          <a:solidFill>
                            <a:schemeClr val="bg1"/>
                          </a:solidFill>
                        </a:rPr>
                        <a:t> + Chemo</a:t>
                      </a:r>
                      <a:endParaRPr lang="LID4096" sz="1000">
                        <a:solidFill>
                          <a:schemeClr val="bg1"/>
                        </a:solidFill>
                      </a:endParaRPr>
                    </a:p>
                  </a:txBody>
                  <a:tcPr marL="36000" marR="0" marT="36000" marB="36000" anchor="ctr">
                    <a:solidFill>
                      <a:schemeClr val="accent5">
                        <a:lumMod val="75000"/>
                      </a:schemeClr>
                    </a:solidFill>
                  </a:tcPr>
                </a:tc>
                <a:tc>
                  <a:txBody>
                    <a:bodyPr/>
                    <a:lstStyle/>
                    <a:p>
                      <a:pPr algn="ctr"/>
                      <a:r>
                        <a:rPr lang="de-DE" sz="1000" dirty="0">
                          <a:solidFill>
                            <a:schemeClr val="tx1"/>
                          </a:solidFill>
                        </a:rPr>
                        <a:t>257</a:t>
                      </a:r>
                      <a:endParaRPr lang="LID4096" sz="1000">
                        <a:solidFill>
                          <a:schemeClr val="tx1"/>
                        </a:solidFill>
                      </a:endParaRPr>
                    </a:p>
                  </a:txBody>
                  <a:tcPr marL="36000" marR="36000" marT="36000" marB="36000" anchor="ctr"/>
                </a:tc>
                <a:tc>
                  <a:txBody>
                    <a:bodyPr/>
                    <a:lstStyle/>
                    <a:p>
                      <a:pPr algn="ctr"/>
                      <a:r>
                        <a:rPr lang="de-DE" sz="1000">
                          <a:solidFill>
                            <a:schemeClr val="tx1"/>
                          </a:solidFill>
                        </a:rPr>
                        <a:t>189</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70</a:t>
                      </a:r>
                      <a:endParaRPr lang="LID4096" sz="1000">
                        <a:solidFill>
                          <a:schemeClr val="tx1"/>
                        </a:solidFill>
                      </a:endParaRPr>
                    </a:p>
                  </a:txBody>
                  <a:tcPr marL="36000" marR="36000" marT="36000" marB="36000" anchor="ctr"/>
                </a:tc>
                <a:tc>
                  <a:txBody>
                    <a:bodyPr/>
                    <a:lstStyle/>
                    <a:p>
                      <a:pPr algn="ctr"/>
                      <a:r>
                        <a:rPr lang="de-DE" sz="1000">
                          <a:solidFill>
                            <a:schemeClr val="tx1"/>
                          </a:solidFill>
                        </a:rPr>
                        <a:t>36</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19</a:t>
                      </a:r>
                      <a:endParaRPr lang="LID4096" sz="1000">
                        <a:solidFill>
                          <a:schemeClr val="tx1"/>
                        </a:solidFill>
                      </a:endParaRPr>
                    </a:p>
                  </a:txBody>
                  <a:tcPr marL="36000" marR="36000" marT="36000" marB="36000" anchor="ctr"/>
                </a:tc>
                <a:tc>
                  <a:txBody>
                    <a:bodyPr/>
                    <a:lstStyle/>
                    <a:p>
                      <a:pPr algn="ctr"/>
                      <a:r>
                        <a:rPr lang="de-DE" sz="1000">
                          <a:solidFill>
                            <a:schemeClr val="tx1"/>
                          </a:solidFill>
                        </a:rPr>
                        <a:t>9</a:t>
                      </a:r>
                      <a:endParaRPr lang="LID4096" sz="1000">
                        <a:solidFill>
                          <a:schemeClr val="tx1"/>
                        </a:solidFill>
                      </a:endParaRPr>
                    </a:p>
                  </a:txBody>
                  <a:tcPr marL="36000" marR="36000" marT="36000" marB="36000" anchor="ctr"/>
                </a:tc>
                <a:tc>
                  <a:txBody>
                    <a:bodyPr/>
                    <a:lstStyle/>
                    <a:p>
                      <a:pPr algn="ctr"/>
                      <a:r>
                        <a:rPr lang="de-DE" sz="1000">
                          <a:solidFill>
                            <a:schemeClr val="tx1"/>
                          </a:solidFill>
                        </a:rPr>
                        <a:t>7</a:t>
                      </a:r>
                      <a:endParaRPr lang="LID4096" sz="1000">
                        <a:solidFill>
                          <a:schemeClr val="tx1"/>
                        </a:solidFill>
                      </a:endParaRPr>
                    </a:p>
                  </a:txBody>
                  <a:tcPr marL="36000" marR="36000" marT="36000" marB="36000" anchor="ctr"/>
                </a:tc>
                <a:tc>
                  <a:txBody>
                    <a:bodyPr/>
                    <a:lstStyle/>
                    <a:p>
                      <a:pPr algn="ctr"/>
                      <a:r>
                        <a:rPr lang="de-DE" sz="1000">
                          <a:solidFill>
                            <a:schemeClr val="tx1"/>
                          </a:solidFill>
                        </a:rPr>
                        <a:t>1</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0</a:t>
                      </a:r>
                      <a:endParaRPr lang="LID4096" sz="1000">
                        <a:solidFill>
                          <a:schemeClr val="tx1"/>
                        </a:solidFill>
                      </a:endParaRPr>
                    </a:p>
                  </a:txBody>
                  <a:tcPr marL="36000" marR="36000" marT="36000" marB="36000" anchor="ctr"/>
                </a:tc>
                <a:extLst>
                  <a:ext uri="{0D108BD9-81ED-4DB2-BD59-A6C34878D82A}">
                    <a16:rowId xmlns:a16="http://schemas.microsoft.com/office/drawing/2014/main" val="2876362605"/>
                  </a:ext>
                </a:extLst>
              </a:tr>
              <a:tr h="140220">
                <a:tc>
                  <a:txBody>
                    <a:bodyPr/>
                    <a:lstStyle/>
                    <a:p>
                      <a:r>
                        <a:rPr lang="de-DE" sz="1000" dirty="0">
                          <a:solidFill>
                            <a:schemeClr val="bg1"/>
                          </a:solidFill>
                        </a:rPr>
                        <a:t>Placebo + </a:t>
                      </a:r>
                      <a:br>
                        <a:rPr lang="de-DE" sz="1000" dirty="0">
                          <a:solidFill>
                            <a:schemeClr val="bg1"/>
                          </a:solidFill>
                        </a:rPr>
                      </a:br>
                      <a:r>
                        <a:rPr lang="de-DE" sz="1000" dirty="0">
                          <a:solidFill>
                            <a:schemeClr val="bg1"/>
                          </a:solidFill>
                        </a:rPr>
                        <a:t>Chemo</a:t>
                      </a:r>
                      <a:endParaRPr lang="LID4096" sz="1000">
                        <a:solidFill>
                          <a:schemeClr val="bg1"/>
                        </a:solidFill>
                      </a:endParaRPr>
                    </a:p>
                  </a:txBody>
                  <a:tcPr marL="36000" marR="0" marT="36000" marB="36000" anchor="ctr">
                    <a:solidFill>
                      <a:schemeClr val="accent6"/>
                    </a:solidFill>
                  </a:tcPr>
                </a:tc>
                <a:tc>
                  <a:txBody>
                    <a:bodyPr/>
                    <a:lstStyle/>
                    <a:p>
                      <a:pPr algn="ctr"/>
                      <a:r>
                        <a:rPr lang="de-DE" sz="1000">
                          <a:solidFill>
                            <a:schemeClr val="tx1"/>
                          </a:solidFill>
                        </a:rPr>
                        <a:t>257</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170</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42</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9</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3</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2</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1</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0</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0</a:t>
                      </a:r>
                      <a:endParaRPr lang="LID4096" sz="1000">
                        <a:solidFill>
                          <a:schemeClr val="tx1"/>
                        </a:solidFill>
                      </a:endParaRPr>
                    </a:p>
                  </a:txBody>
                  <a:tcPr marL="36000" marR="36000" marT="36000" marB="36000" anchor="ctr"/>
                </a:tc>
                <a:extLst>
                  <a:ext uri="{0D108BD9-81ED-4DB2-BD59-A6C34878D82A}">
                    <a16:rowId xmlns:a16="http://schemas.microsoft.com/office/drawing/2014/main" val="3689516830"/>
                  </a:ext>
                </a:extLst>
              </a:tr>
            </a:tbl>
          </a:graphicData>
        </a:graphic>
      </p:graphicFrame>
      <p:graphicFrame>
        <p:nvGraphicFramePr>
          <p:cNvPr id="73" name="Table 17">
            <a:extLst>
              <a:ext uri="{FF2B5EF4-FFF2-40B4-BE49-F238E27FC236}">
                <a16:creationId xmlns:a16="http://schemas.microsoft.com/office/drawing/2014/main" id="{2E14DFBC-FA6E-4349-B8DD-982D5D9A077C}"/>
              </a:ext>
            </a:extLst>
          </p:cNvPr>
          <p:cNvGraphicFramePr>
            <a:graphicFrameLocks noGrp="1"/>
          </p:cNvGraphicFramePr>
          <p:nvPr>
            <p:extLst>
              <p:ext uri="{D42A27DB-BD31-4B8C-83A1-F6EECF244321}">
                <p14:modId xmlns:p14="http://schemas.microsoft.com/office/powerpoint/2010/main" val="3640763959"/>
              </p:ext>
            </p:extLst>
          </p:nvPr>
        </p:nvGraphicFramePr>
        <p:xfrm>
          <a:off x="6240463" y="1813226"/>
          <a:ext cx="5550453" cy="1563679"/>
        </p:xfrm>
        <a:graphic>
          <a:graphicData uri="http://schemas.openxmlformats.org/drawingml/2006/table">
            <a:tbl>
              <a:tblPr firstRow="1" bandRow="1">
                <a:tableStyleId>{5C22544A-7EE6-4342-B048-85BDC9FD1C3A}</a:tableStyleId>
              </a:tblPr>
              <a:tblGrid>
                <a:gridCol w="1123200">
                  <a:extLst>
                    <a:ext uri="{9D8B030D-6E8A-4147-A177-3AD203B41FA5}">
                      <a16:colId xmlns:a16="http://schemas.microsoft.com/office/drawing/2014/main" val="721449579"/>
                    </a:ext>
                  </a:extLst>
                </a:gridCol>
                <a:gridCol w="1475751">
                  <a:extLst>
                    <a:ext uri="{9D8B030D-6E8A-4147-A177-3AD203B41FA5}">
                      <a16:colId xmlns:a16="http://schemas.microsoft.com/office/drawing/2014/main" val="2915696354"/>
                    </a:ext>
                  </a:extLst>
                </a:gridCol>
                <a:gridCol w="1475751">
                  <a:extLst>
                    <a:ext uri="{9D8B030D-6E8A-4147-A177-3AD203B41FA5}">
                      <a16:colId xmlns:a16="http://schemas.microsoft.com/office/drawing/2014/main" val="580548912"/>
                    </a:ext>
                  </a:extLst>
                </a:gridCol>
                <a:gridCol w="1475751">
                  <a:extLst>
                    <a:ext uri="{9D8B030D-6E8A-4147-A177-3AD203B41FA5}">
                      <a16:colId xmlns:a16="http://schemas.microsoft.com/office/drawing/2014/main" val="2487579316"/>
                    </a:ext>
                  </a:extLst>
                </a:gridCol>
              </a:tblGrid>
              <a:tr h="649279">
                <a:tc>
                  <a:txBody>
                    <a:bodyPr/>
                    <a:lstStyle/>
                    <a:p>
                      <a:pPr algn="ctr"/>
                      <a:endParaRPr lang="en-US" sz="1200" dirty="0"/>
                    </a:p>
                  </a:txBody>
                  <a:tcPr anchor="ctr"/>
                </a:tc>
                <a:tc>
                  <a:txBody>
                    <a:bodyPr/>
                    <a:lstStyle/>
                    <a:p>
                      <a:pPr algn="ctr"/>
                      <a:r>
                        <a:rPr lang="en-US" sz="1200" dirty="0"/>
                        <a:t>No. of Events/ </a:t>
                      </a:r>
                    </a:p>
                    <a:p>
                      <a:pPr algn="ctr"/>
                      <a:r>
                        <a:rPr lang="en-US" sz="1200" dirty="0"/>
                        <a:t>Total No. of Patients</a:t>
                      </a:r>
                    </a:p>
                  </a:txBody>
                  <a:tcPr anchor="ctr"/>
                </a:tc>
                <a:tc>
                  <a:txBody>
                    <a:bodyPr/>
                    <a:lstStyle/>
                    <a:p>
                      <a:pPr algn="ctr"/>
                      <a:r>
                        <a:rPr lang="en-US" sz="1200"/>
                        <a:t>Median PFS, months</a:t>
                      </a:r>
                    </a:p>
                    <a:p>
                      <a:pPr algn="ctr"/>
                      <a:r>
                        <a:rPr lang="en-US" sz="1200"/>
                        <a:t>(95% Cl)</a:t>
                      </a:r>
                    </a:p>
                  </a:txBody>
                  <a:tcPr anchor="ctr"/>
                </a:tc>
                <a:tc>
                  <a:txBody>
                    <a:bodyPr/>
                    <a:lstStyle/>
                    <a:p>
                      <a:pPr algn="ctr"/>
                      <a:r>
                        <a:rPr lang="en-US" sz="1200" dirty="0"/>
                        <a:t>1-Year PFS </a:t>
                      </a:r>
                      <a:br>
                        <a:rPr lang="en-US" sz="1200" dirty="0"/>
                      </a:br>
                      <a:r>
                        <a:rPr lang="en-US" sz="1200" dirty="0"/>
                        <a:t>Rate, %</a:t>
                      </a:r>
                    </a:p>
                    <a:p>
                      <a:pPr algn="ctr"/>
                      <a:r>
                        <a:rPr lang="en-US" sz="1200" dirty="0"/>
                        <a:t>(95% CI)</a:t>
                      </a:r>
                    </a:p>
                  </a:txBody>
                  <a:tcPr anchor="ctr"/>
                </a:tc>
                <a:extLst>
                  <a:ext uri="{0D108BD9-81ED-4DB2-BD59-A6C34878D82A}">
                    <a16:rowId xmlns:a16="http://schemas.microsoft.com/office/drawing/2014/main" val="3958083909"/>
                  </a:ext>
                </a:extLst>
              </a:tr>
              <a:tr h="368580">
                <a:tc>
                  <a:txBody>
                    <a:bodyPr/>
                    <a:lstStyle/>
                    <a:p>
                      <a:pPr algn="l"/>
                      <a:r>
                        <a:rPr lang="en-US" sz="1200" dirty="0" err="1">
                          <a:solidFill>
                            <a:schemeClr val="bg1"/>
                          </a:solidFill>
                        </a:rPr>
                        <a:t>Toripalimab</a:t>
                      </a:r>
                      <a:r>
                        <a:rPr lang="en-US" sz="1200" dirty="0">
                          <a:solidFill>
                            <a:schemeClr val="bg1"/>
                          </a:solidFill>
                        </a:rPr>
                        <a:t> + Chemo</a:t>
                      </a:r>
                    </a:p>
                  </a:txBody>
                  <a:tcPr anchor="ctr">
                    <a:solidFill>
                      <a:schemeClr val="accent5">
                        <a:lumMod val="75000"/>
                      </a:schemeClr>
                    </a:solidFill>
                  </a:tcPr>
                </a:tc>
                <a:tc>
                  <a:txBody>
                    <a:bodyPr/>
                    <a:lstStyle/>
                    <a:p>
                      <a:pPr algn="ctr"/>
                      <a:r>
                        <a:rPr lang="en-US" sz="1200" b="1" dirty="0">
                          <a:solidFill>
                            <a:schemeClr val="tx1"/>
                          </a:solidFill>
                        </a:rPr>
                        <a:t>132/257</a:t>
                      </a:r>
                    </a:p>
                  </a:txBody>
                  <a:tcPr anchor="ctr"/>
                </a:tc>
                <a:tc>
                  <a:txBody>
                    <a:bodyPr/>
                    <a:lstStyle/>
                    <a:p>
                      <a:pPr algn="ctr"/>
                      <a:r>
                        <a:rPr lang="en-US" sz="1200" b="1" dirty="0">
                          <a:solidFill>
                            <a:schemeClr val="tx1"/>
                          </a:solidFill>
                        </a:rPr>
                        <a:t>5.7 </a:t>
                      </a:r>
                      <a:br>
                        <a:rPr lang="en-US" sz="1200" b="1" dirty="0">
                          <a:solidFill>
                            <a:schemeClr val="tx1"/>
                          </a:solidFill>
                        </a:rPr>
                      </a:br>
                      <a:r>
                        <a:rPr lang="en-US" sz="1200" b="1" dirty="0">
                          <a:solidFill>
                            <a:schemeClr val="tx1"/>
                          </a:solidFill>
                        </a:rPr>
                        <a:t>(5.6, 7.0)</a:t>
                      </a:r>
                    </a:p>
                  </a:txBody>
                  <a:tcPr anchor="ctr"/>
                </a:tc>
                <a:tc>
                  <a:txBody>
                    <a:bodyPr/>
                    <a:lstStyle/>
                    <a:p>
                      <a:pPr algn="ctr"/>
                      <a:r>
                        <a:rPr lang="en-US" sz="1200" b="1" dirty="0">
                          <a:solidFill>
                            <a:schemeClr val="tx1"/>
                          </a:solidFill>
                        </a:rPr>
                        <a:t>27.8 </a:t>
                      </a:r>
                      <a:br>
                        <a:rPr lang="en-US" sz="1200" b="1" dirty="0">
                          <a:solidFill>
                            <a:schemeClr val="tx1"/>
                          </a:solidFill>
                        </a:rPr>
                      </a:br>
                      <a:r>
                        <a:rPr lang="en-US" sz="1200" b="1" dirty="0">
                          <a:solidFill>
                            <a:schemeClr val="tx1"/>
                          </a:solidFill>
                        </a:rPr>
                        <a:t>(20.4, 35.8)</a:t>
                      </a:r>
                    </a:p>
                  </a:txBody>
                  <a:tcPr anchor="ctr"/>
                </a:tc>
                <a:extLst>
                  <a:ext uri="{0D108BD9-81ED-4DB2-BD59-A6C34878D82A}">
                    <a16:rowId xmlns:a16="http://schemas.microsoft.com/office/drawing/2014/main" val="1121733870"/>
                  </a:ext>
                </a:extLst>
              </a:tr>
              <a:tr h="368580">
                <a:tc>
                  <a:txBody>
                    <a:bodyPr/>
                    <a:lstStyle/>
                    <a:p>
                      <a:pPr algn="l"/>
                      <a:r>
                        <a:rPr lang="en-US" sz="1200" dirty="0">
                          <a:solidFill>
                            <a:schemeClr val="bg1"/>
                          </a:solidFill>
                        </a:rPr>
                        <a:t>Placebo + </a:t>
                      </a:r>
                      <a:br>
                        <a:rPr lang="en-US" sz="1200" dirty="0">
                          <a:solidFill>
                            <a:schemeClr val="bg1"/>
                          </a:solidFill>
                        </a:rPr>
                      </a:br>
                      <a:r>
                        <a:rPr lang="en-US" sz="1200" dirty="0">
                          <a:solidFill>
                            <a:schemeClr val="bg1"/>
                          </a:solidFill>
                        </a:rPr>
                        <a:t>Chemo</a:t>
                      </a:r>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164/257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5.5 </a:t>
                      </a:r>
                      <a:br>
                        <a:rPr lang="en-US" sz="1200" dirty="0">
                          <a:solidFill>
                            <a:schemeClr val="tx1"/>
                          </a:solidFill>
                        </a:rPr>
                      </a:br>
                      <a:r>
                        <a:rPr lang="en-US" sz="1200" dirty="0">
                          <a:solidFill>
                            <a:schemeClr val="tx1"/>
                          </a:solidFill>
                        </a:rPr>
                        <a:t>(5.2, 5.6)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6.1 </a:t>
                      </a:r>
                      <a:br>
                        <a:rPr lang="en-US" sz="1200" dirty="0">
                          <a:solidFill>
                            <a:schemeClr val="tx1"/>
                          </a:solidFill>
                        </a:rPr>
                      </a:br>
                      <a:r>
                        <a:rPr lang="en-US" sz="1200" dirty="0">
                          <a:solidFill>
                            <a:schemeClr val="tx1"/>
                          </a:solidFill>
                        </a:rPr>
                        <a:t>(2.2, 12.6)</a:t>
                      </a:r>
                    </a:p>
                  </a:txBody>
                  <a:tcPr anchor="ctr"/>
                </a:tc>
                <a:extLst>
                  <a:ext uri="{0D108BD9-81ED-4DB2-BD59-A6C34878D82A}">
                    <a16:rowId xmlns:a16="http://schemas.microsoft.com/office/drawing/2014/main" val="3879522389"/>
                  </a:ext>
                </a:extLst>
              </a:tr>
            </a:tbl>
          </a:graphicData>
        </a:graphic>
      </p:graphicFrame>
    </p:spTree>
    <p:extLst>
      <p:ext uri="{BB962C8B-B14F-4D97-AF65-F5344CB8AC3E}">
        <p14:creationId xmlns:p14="http://schemas.microsoft.com/office/powerpoint/2010/main" val="25432526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782D73C-4FA1-9747-9D54-35573E1EAC7F}"/>
              </a:ext>
            </a:extLst>
          </p:cNvPr>
          <p:cNvPicPr>
            <a:picLocks noChangeAspect="1"/>
          </p:cNvPicPr>
          <p:nvPr/>
        </p:nvPicPr>
        <p:blipFill>
          <a:blip r:embed="rId2"/>
          <a:stretch>
            <a:fillRect/>
          </a:stretch>
        </p:blipFill>
        <p:spPr>
          <a:xfrm>
            <a:off x="591054" y="1828077"/>
            <a:ext cx="5264658" cy="2514092"/>
          </a:xfrm>
          <a:prstGeom prst="rect">
            <a:avLst/>
          </a:prstGeom>
        </p:spPr>
      </p:pic>
      <p:sp>
        <p:nvSpPr>
          <p:cNvPr id="5" name="object 5"/>
          <p:cNvSpPr txBox="1">
            <a:spLocks noGrp="1"/>
          </p:cNvSpPr>
          <p:nvPr>
            <p:ph type="title"/>
          </p:nvPr>
        </p:nvSpPr>
        <p:spPr/>
        <p:txBody>
          <a:bodyPr/>
          <a:lstStyle/>
          <a:p>
            <a:r>
              <a:rPr lang="en-US" noProof="0"/>
              <a:t>OS</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a:xfrm>
            <a:off x="420433" y="6375400"/>
            <a:ext cx="8564817" cy="365125"/>
          </a:xfrm>
        </p:spPr>
        <p:txBody>
          <a:bodyPr/>
          <a:lstStyle/>
          <a:p>
            <a:r>
              <a:rPr lang="en-US"/>
              <a:t>Final PFS Analysis Data cut-off Date: Mar 22, 2021</a:t>
            </a:r>
          </a:p>
          <a:p>
            <a:r>
              <a:rPr lang="de-DE"/>
              <a:t>CI, confidence interval; CPS, combined positive score; HR, hazard ratio; NE, not evaluable; OS, overall survival; RECIST, Response Evaluation Criteria in Solid Tumors.</a:t>
            </a:r>
          </a:p>
          <a:p>
            <a:r>
              <a:rPr lang="de-DE" b="1"/>
              <a:t>Xu R, et al. Abstract 1373MO presented at ESMO 2021. </a:t>
            </a:r>
          </a:p>
        </p:txBody>
      </p:sp>
      <p:graphicFrame>
        <p:nvGraphicFramePr>
          <p:cNvPr id="17" name="Table 17">
            <a:extLst>
              <a:ext uri="{FF2B5EF4-FFF2-40B4-BE49-F238E27FC236}">
                <a16:creationId xmlns:a16="http://schemas.microsoft.com/office/drawing/2014/main" id="{CFB0E6AE-C546-46C1-BA74-632710A24D4C}"/>
              </a:ext>
            </a:extLst>
          </p:cNvPr>
          <p:cNvGraphicFramePr>
            <a:graphicFrameLocks noGrp="1"/>
          </p:cNvGraphicFramePr>
          <p:nvPr>
            <p:extLst>
              <p:ext uri="{D42A27DB-BD31-4B8C-83A1-F6EECF244321}">
                <p14:modId xmlns:p14="http://schemas.microsoft.com/office/powerpoint/2010/main" val="1254901322"/>
              </p:ext>
            </p:extLst>
          </p:nvPr>
        </p:nvGraphicFramePr>
        <p:xfrm>
          <a:off x="6240463" y="1812376"/>
          <a:ext cx="5543549" cy="1830540"/>
        </p:xfrm>
        <a:graphic>
          <a:graphicData uri="http://schemas.openxmlformats.org/drawingml/2006/table">
            <a:tbl>
              <a:tblPr firstRow="1" bandRow="1">
                <a:tableStyleId>{5C22544A-7EE6-4342-B048-85BDC9FD1C3A}</a:tableStyleId>
              </a:tblPr>
              <a:tblGrid>
                <a:gridCol w="1124613">
                  <a:extLst>
                    <a:ext uri="{9D8B030D-6E8A-4147-A177-3AD203B41FA5}">
                      <a16:colId xmlns:a16="http://schemas.microsoft.com/office/drawing/2014/main" val="1418265307"/>
                    </a:ext>
                  </a:extLst>
                </a:gridCol>
                <a:gridCol w="1104734">
                  <a:extLst>
                    <a:ext uri="{9D8B030D-6E8A-4147-A177-3AD203B41FA5}">
                      <a16:colId xmlns:a16="http://schemas.microsoft.com/office/drawing/2014/main" val="2915696354"/>
                    </a:ext>
                  </a:extLst>
                </a:gridCol>
                <a:gridCol w="1104734">
                  <a:extLst>
                    <a:ext uri="{9D8B030D-6E8A-4147-A177-3AD203B41FA5}">
                      <a16:colId xmlns:a16="http://schemas.microsoft.com/office/drawing/2014/main" val="580548912"/>
                    </a:ext>
                  </a:extLst>
                </a:gridCol>
                <a:gridCol w="1104734">
                  <a:extLst>
                    <a:ext uri="{9D8B030D-6E8A-4147-A177-3AD203B41FA5}">
                      <a16:colId xmlns:a16="http://schemas.microsoft.com/office/drawing/2014/main" val="2487579316"/>
                    </a:ext>
                  </a:extLst>
                </a:gridCol>
                <a:gridCol w="1104734">
                  <a:extLst>
                    <a:ext uri="{9D8B030D-6E8A-4147-A177-3AD203B41FA5}">
                      <a16:colId xmlns:a16="http://schemas.microsoft.com/office/drawing/2014/main" val="1339603143"/>
                    </a:ext>
                  </a:extLst>
                </a:gridCol>
              </a:tblGrid>
              <a:tr h="525488">
                <a:tc>
                  <a:txBody>
                    <a:bodyPr/>
                    <a:lstStyle/>
                    <a:p>
                      <a:endParaRPr lang="en-US" sz="1200" dirty="0"/>
                    </a:p>
                  </a:txBody>
                  <a:tcPr anchor="ctr"/>
                </a:tc>
                <a:tc>
                  <a:txBody>
                    <a:bodyPr/>
                    <a:lstStyle/>
                    <a:p>
                      <a:pPr algn="ctr"/>
                      <a:r>
                        <a:rPr lang="en-US" sz="1200" dirty="0"/>
                        <a:t>No. of Events/ </a:t>
                      </a:r>
                    </a:p>
                    <a:p>
                      <a:pPr algn="ctr"/>
                      <a:r>
                        <a:rPr lang="en-US" sz="1200" dirty="0"/>
                        <a:t>Total No. of Patients</a:t>
                      </a:r>
                    </a:p>
                  </a:txBody>
                  <a:tcPr anchor="ctr"/>
                </a:tc>
                <a:tc>
                  <a:txBody>
                    <a:bodyPr/>
                    <a:lstStyle/>
                    <a:p>
                      <a:pPr algn="ctr"/>
                      <a:r>
                        <a:rPr lang="en-US" sz="1200" dirty="0"/>
                        <a:t>Median OS, months</a:t>
                      </a:r>
                    </a:p>
                    <a:p>
                      <a:pPr algn="ctr"/>
                      <a:r>
                        <a:rPr lang="en-US" sz="1200" dirty="0"/>
                        <a:t>(95% Cl)</a:t>
                      </a:r>
                    </a:p>
                  </a:txBody>
                  <a:tcPr anchor="ctr"/>
                </a:tc>
                <a:tc>
                  <a:txBody>
                    <a:bodyPr/>
                    <a:lstStyle/>
                    <a:p>
                      <a:pPr algn="ctr"/>
                      <a:r>
                        <a:rPr lang="en-US" sz="1200" dirty="0"/>
                        <a:t>1-Year OS rate, %</a:t>
                      </a:r>
                    </a:p>
                    <a:p>
                      <a:pPr algn="ctr"/>
                      <a:r>
                        <a:rPr lang="en-US" sz="1200" dirty="0"/>
                        <a:t>(95% CI)</a:t>
                      </a:r>
                    </a:p>
                  </a:txBody>
                  <a:tcPr anchor="ctr"/>
                </a:tc>
                <a:tc>
                  <a:txBody>
                    <a:bodyPr/>
                    <a:lstStyle/>
                    <a:p>
                      <a:pPr algn="ctr"/>
                      <a:r>
                        <a:rPr lang="en-US" sz="1200" dirty="0"/>
                        <a:t>2-Year OS rate, %</a:t>
                      </a:r>
                    </a:p>
                    <a:p>
                      <a:pPr algn="ctr"/>
                      <a:r>
                        <a:rPr lang="en-US" sz="1200" dirty="0"/>
                        <a:t>(95% CI)</a:t>
                      </a:r>
                    </a:p>
                  </a:txBody>
                  <a:tcPr anchor="ctr"/>
                </a:tc>
                <a:extLst>
                  <a:ext uri="{0D108BD9-81ED-4DB2-BD59-A6C34878D82A}">
                    <a16:rowId xmlns:a16="http://schemas.microsoft.com/office/drawing/2014/main" val="3958083909"/>
                  </a:ext>
                </a:extLst>
              </a:tr>
              <a:tr h="503790">
                <a:tc>
                  <a:txBody>
                    <a:bodyPr/>
                    <a:lstStyle/>
                    <a:p>
                      <a:pPr algn="l"/>
                      <a:r>
                        <a:rPr lang="en-US" sz="1200">
                          <a:solidFill>
                            <a:schemeClr val="bg1"/>
                          </a:solidFill>
                        </a:rPr>
                        <a:t>Toripalimab + Chemo</a:t>
                      </a:r>
                    </a:p>
                  </a:txBody>
                  <a:tcPr anchor="ctr">
                    <a:solidFill>
                      <a:schemeClr val="accent5">
                        <a:lumMod val="75000"/>
                      </a:schemeClr>
                    </a:solidFill>
                  </a:tcPr>
                </a:tc>
                <a:tc>
                  <a:txBody>
                    <a:bodyPr/>
                    <a:lstStyle/>
                    <a:p>
                      <a:pPr algn="ctr"/>
                      <a:r>
                        <a:rPr lang="en-US" sz="1200" b="1" dirty="0">
                          <a:solidFill>
                            <a:schemeClr val="tx1"/>
                          </a:solidFill>
                        </a:rPr>
                        <a:t>70/257</a:t>
                      </a:r>
                    </a:p>
                  </a:txBody>
                  <a:tcPr anchor="ctr"/>
                </a:tc>
                <a:tc>
                  <a:txBody>
                    <a:bodyPr/>
                    <a:lstStyle/>
                    <a:p>
                      <a:pPr algn="ctr"/>
                      <a:r>
                        <a:rPr lang="en-US" sz="1200" b="1">
                          <a:solidFill>
                            <a:schemeClr val="tx1"/>
                          </a:solidFill>
                        </a:rPr>
                        <a:t>17.0 </a:t>
                      </a:r>
                      <a:br>
                        <a:rPr lang="en-US" sz="1200" b="1">
                          <a:solidFill>
                            <a:srgbClr val="4E4F4E"/>
                          </a:solidFill>
                        </a:rPr>
                      </a:br>
                      <a:r>
                        <a:rPr lang="en-US" sz="1200" b="1">
                          <a:solidFill>
                            <a:schemeClr val="tx1"/>
                          </a:solidFill>
                        </a:rPr>
                        <a:t>(14.0, NE)</a:t>
                      </a:r>
                    </a:p>
                  </a:txBody>
                  <a:tcPr anchor="ctr"/>
                </a:tc>
                <a:tc>
                  <a:txBody>
                    <a:bodyPr/>
                    <a:lstStyle/>
                    <a:p>
                      <a:pPr algn="ctr"/>
                      <a:r>
                        <a:rPr lang="en-US" sz="1200" b="1">
                          <a:solidFill>
                            <a:schemeClr val="tx1"/>
                          </a:solidFill>
                        </a:rPr>
                        <a:t>66.0 </a:t>
                      </a:r>
                      <a:br>
                        <a:rPr lang="en-US" sz="1200" b="1">
                          <a:solidFill>
                            <a:srgbClr val="4E4F4E"/>
                          </a:solidFill>
                        </a:rPr>
                      </a:br>
                      <a:r>
                        <a:rPr lang="en-US" sz="1200" b="1">
                          <a:solidFill>
                            <a:schemeClr val="tx1"/>
                          </a:solidFill>
                        </a:rPr>
                        <a:t>(57.5, 73.2)</a:t>
                      </a:r>
                    </a:p>
                  </a:txBody>
                  <a:tcPr anchor="ctr"/>
                </a:tc>
                <a:tc>
                  <a:txBody>
                    <a:bodyPr/>
                    <a:lstStyle/>
                    <a:p>
                      <a:pPr algn="ctr"/>
                      <a:r>
                        <a:rPr lang="en-US" sz="1200" b="1">
                          <a:solidFill>
                            <a:schemeClr val="tx1"/>
                          </a:solidFill>
                        </a:rPr>
                        <a:t>NE </a:t>
                      </a:r>
                      <a:br>
                        <a:rPr lang="en-US" sz="1200" b="1">
                          <a:solidFill>
                            <a:srgbClr val="4E4F4E"/>
                          </a:solidFill>
                        </a:rPr>
                      </a:br>
                      <a:r>
                        <a:rPr lang="en-US" sz="1200" b="1">
                          <a:solidFill>
                            <a:schemeClr val="tx1"/>
                          </a:solidFill>
                        </a:rPr>
                        <a:t>(NE, NE)</a:t>
                      </a:r>
                    </a:p>
                  </a:txBody>
                  <a:tcPr anchor="ctr"/>
                </a:tc>
                <a:extLst>
                  <a:ext uri="{0D108BD9-81ED-4DB2-BD59-A6C34878D82A}">
                    <a16:rowId xmlns:a16="http://schemas.microsoft.com/office/drawing/2014/main" val="1121733870"/>
                  </a:ext>
                </a:extLst>
              </a:tr>
              <a:tr h="503790">
                <a:tc>
                  <a:txBody>
                    <a:bodyPr/>
                    <a:lstStyle/>
                    <a:p>
                      <a:pPr algn="l"/>
                      <a:r>
                        <a:rPr lang="en-US" sz="1200" dirty="0">
                          <a:solidFill>
                            <a:schemeClr val="bg1"/>
                          </a:solidFill>
                        </a:rPr>
                        <a:t>Placebo + Chemo</a:t>
                      </a:r>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103/257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11.0 </a:t>
                      </a:r>
                      <a:br>
                        <a:rPr lang="en-US" sz="1200">
                          <a:solidFill>
                            <a:srgbClr val="4E4F4E"/>
                          </a:solidFill>
                        </a:rPr>
                      </a:br>
                      <a:r>
                        <a:rPr lang="en-US" sz="1200">
                          <a:solidFill>
                            <a:schemeClr val="tx1"/>
                          </a:solidFill>
                        </a:rPr>
                        <a:t>(10.4, 12.6)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43.7 </a:t>
                      </a:r>
                      <a:br>
                        <a:rPr lang="en-US" sz="1200">
                          <a:solidFill>
                            <a:srgbClr val="4E4F4E"/>
                          </a:solidFill>
                        </a:rPr>
                      </a:br>
                      <a:r>
                        <a:rPr lang="en-US" sz="1200">
                          <a:solidFill>
                            <a:schemeClr val="tx1"/>
                          </a:solidFill>
                        </a:rPr>
                        <a:t>(34.4, 52.6)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17.5 </a:t>
                      </a:r>
                      <a:br>
                        <a:rPr lang="en-US" sz="1200">
                          <a:solidFill>
                            <a:srgbClr val="4E4F4E"/>
                          </a:solidFill>
                        </a:rPr>
                      </a:br>
                      <a:r>
                        <a:rPr lang="en-US" sz="1200">
                          <a:solidFill>
                            <a:schemeClr val="tx1"/>
                          </a:solidFill>
                        </a:rPr>
                        <a:t>(8.7, 28.9)</a:t>
                      </a:r>
                    </a:p>
                  </a:txBody>
                  <a:tcPr anchor="ctr"/>
                </a:tc>
                <a:extLst>
                  <a:ext uri="{0D108BD9-81ED-4DB2-BD59-A6C34878D82A}">
                    <a16:rowId xmlns:a16="http://schemas.microsoft.com/office/drawing/2014/main" val="1701134277"/>
                  </a:ext>
                </a:extLst>
              </a:tr>
            </a:tbl>
          </a:graphicData>
        </a:graphic>
      </p:graphicFrame>
      <p:sp>
        <p:nvSpPr>
          <p:cNvPr id="61" name="object 17">
            <a:extLst>
              <a:ext uri="{FF2B5EF4-FFF2-40B4-BE49-F238E27FC236}">
                <a16:creationId xmlns:a16="http://schemas.microsoft.com/office/drawing/2014/main" id="{68497D49-14B8-F040-BD7A-58ACF092011B}"/>
              </a:ext>
            </a:extLst>
          </p:cNvPr>
          <p:cNvSpPr txBox="1"/>
          <p:nvPr/>
        </p:nvSpPr>
        <p:spPr>
          <a:xfrm>
            <a:off x="6240463" y="3825090"/>
            <a:ext cx="5543549" cy="527562"/>
          </a:xfrm>
          <a:prstGeom prst="rect">
            <a:avLst/>
          </a:prstGeom>
          <a:solidFill>
            <a:schemeClr val="bg2">
              <a:lumMod val="20000"/>
              <a:lumOff val="80000"/>
            </a:schemeClr>
          </a:solidFill>
        </p:spPr>
        <p:txBody>
          <a:bodyPr vert="horz" wrap="square" lIns="144000" tIns="72000" rIns="0" bIns="72000" rtlCol="0">
            <a:spAutoFit/>
          </a:bodyPr>
          <a:lstStyle/>
          <a:p>
            <a:pPr marL="7938">
              <a:lnSpc>
                <a:spcPct val="100000"/>
              </a:lnSpc>
              <a:spcBef>
                <a:spcPts val="100"/>
              </a:spcBef>
            </a:pPr>
            <a:r>
              <a:rPr lang="de-DE" sz="1200" spc="-5" dirty="0" err="1">
                <a:solidFill>
                  <a:srgbClr val="123847"/>
                </a:solidFill>
                <a:latin typeface="+mj-lt"/>
                <a:cs typeface="Arial"/>
              </a:rPr>
              <a:t>Stratified</a:t>
            </a:r>
            <a:r>
              <a:rPr lang="de-DE" sz="1200" spc="-5" dirty="0">
                <a:solidFill>
                  <a:srgbClr val="123847"/>
                </a:solidFill>
                <a:latin typeface="+mj-lt"/>
                <a:cs typeface="Arial"/>
              </a:rPr>
              <a:t> HR </a:t>
            </a:r>
            <a:r>
              <a:rPr lang="de-DE" sz="1200" spc="-5" dirty="0" err="1">
                <a:solidFill>
                  <a:srgbClr val="123847"/>
                </a:solidFill>
                <a:latin typeface="+mj-lt"/>
                <a:cs typeface="Arial"/>
              </a:rPr>
              <a:t>for</a:t>
            </a:r>
            <a:r>
              <a:rPr lang="de-DE" sz="1200" spc="-5" dirty="0">
                <a:solidFill>
                  <a:srgbClr val="123847"/>
                </a:solidFill>
                <a:latin typeface="+mj-lt"/>
                <a:cs typeface="Arial"/>
              </a:rPr>
              <a:t> </a:t>
            </a:r>
            <a:r>
              <a:rPr lang="de-DE" sz="1200" spc="-5" dirty="0" err="1">
                <a:solidFill>
                  <a:srgbClr val="123847"/>
                </a:solidFill>
                <a:latin typeface="+mj-lt"/>
                <a:cs typeface="Arial"/>
              </a:rPr>
              <a:t>death</a:t>
            </a:r>
            <a:r>
              <a:rPr lang="de-DE" sz="1200" spc="-5" dirty="0">
                <a:solidFill>
                  <a:srgbClr val="123847"/>
                </a:solidFill>
                <a:latin typeface="+mj-lt"/>
                <a:cs typeface="Arial"/>
              </a:rPr>
              <a:t>:</a:t>
            </a:r>
          </a:p>
          <a:p>
            <a:pPr marL="7938">
              <a:lnSpc>
                <a:spcPct val="100000"/>
              </a:lnSpc>
              <a:spcBef>
                <a:spcPts val="100"/>
              </a:spcBef>
            </a:pPr>
            <a:r>
              <a:rPr lang="de-DE" sz="1200" spc="-5" dirty="0">
                <a:solidFill>
                  <a:srgbClr val="123847"/>
                </a:solidFill>
                <a:latin typeface="+mj-lt"/>
                <a:cs typeface="Arial"/>
              </a:rPr>
              <a:t>0.58 (95% Cl 0.425, 0.783);  P=0.00036</a:t>
            </a:r>
          </a:p>
        </p:txBody>
      </p:sp>
      <p:sp>
        <p:nvSpPr>
          <p:cNvPr id="62" name="TextBox 12">
            <a:extLst>
              <a:ext uri="{FF2B5EF4-FFF2-40B4-BE49-F238E27FC236}">
                <a16:creationId xmlns:a16="http://schemas.microsoft.com/office/drawing/2014/main" id="{C5244960-C917-A949-BDB6-BD9391F50577}"/>
              </a:ext>
            </a:extLst>
          </p:cNvPr>
          <p:cNvSpPr txBox="1"/>
          <p:nvPr/>
        </p:nvSpPr>
        <p:spPr>
          <a:xfrm>
            <a:off x="6240463" y="4534825"/>
            <a:ext cx="5543549" cy="699404"/>
          </a:xfrm>
          <a:prstGeom prst="rect">
            <a:avLst/>
          </a:prstGeom>
          <a:solidFill>
            <a:schemeClr val="bg2">
              <a:lumMod val="20000"/>
              <a:lumOff val="80000"/>
            </a:schemeClr>
          </a:solidFill>
        </p:spPr>
        <p:txBody>
          <a:bodyPr wrap="square" lIns="144000" tIns="72000" bIns="72000">
            <a:spAutoFit/>
          </a:bodyPr>
          <a:lstStyle/>
          <a:p>
            <a:r>
              <a:rPr lang="en-US" sz="1200" dirty="0"/>
              <a:t>PD-L1 expression subgroups:</a:t>
            </a:r>
          </a:p>
          <a:p>
            <a:pPr marL="285750" indent="-285750">
              <a:buFont typeface="Arial" panose="020B0604020202020204" pitchFamily="34" charset="0"/>
              <a:buChar char="•"/>
            </a:pPr>
            <a:r>
              <a:rPr lang="en-US" sz="1200" spc="-5" dirty="0">
                <a:cs typeface="Arial"/>
              </a:rPr>
              <a:t>CPS</a:t>
            </a:r>
            <a:r>
              <a:rPr lang="en-US" sz="1200" dirty="0">
                <a:cs typeface="Arial"/>
              </a:rPr>
              <a:t> ≥</a:t>
            </a:r>
            <a:r>
              <a:rPr lang="en-US" sz="1200" spc="-5" dirty="0">
                <a:cs typeface="Arial"/>
              </a:rPr>
              <a:t>1: </a:t>
            </a:r>
            <a:r>
              <a:rPr lang="it-IT" sz="1200" spc="-5" dirty="0">
                <a:cs typeface="Arial"/>
              </a:rPr>
              <a:t>15.2 vs 10.9 </a:t>
            </a:r>
            <a:r>
              <a:rPr lang="it-IT" sz="1200" spc="-5" dirty="0" err="1">
                <a:cs typeface="Arial"/>
              </a:rPr>
              <a:t>months</a:t>
            </a:r>
            <a:r>
              <a:rPr lang="it-IT" sz="1200" spc="-5" dirty="0">
                <a:cs typeface="Arial"/>
              </a:rPr>
              <a:t>, HR=0.61 (95% CI 0.435, 0.870)</a:t>
            </a:r>
          </a:p>
          <a:p>
            <a:pPr marL="285750" indent="-285750">
              <a:buFont typeface="Arial" panose="020B0604020202020204" pitchFamily="34" charset="0"/>
              <a:buChar char="•"/>
            </a:pPr>
            <a:r>
              <a:rPr lang="en-US" sz="1200" dirty="0">
                <a:cs typeface="Arial"/>
              </a:rPr>
              <a:t>CPS &lt;1: </a:t>
            </a:r>
            <a:r>
              <a:rPr lang="fr-FR" sz="1200" dirty="0">
                <a:cs typeface="Arial"/>
              </a:rPr>
              <a:t>NE vs 11.6 </a:t>
            </a:r>
            <a:r>
              <a:rPr lang="en-GB" sz="1200" dirty="0">
                <a:cs typeface="Arial"/>
              </a:rPr>
              <a:t>months</a:t>
            </a:r>
            <a:r>
              <a:rPr lang="fr-FR" sz="1200" dirty="0">
                <a:cs typeface="Arial"/>
              </a:rPr>
              <a:t>, HR=0.61 (95% CI 0.297, 1.247)</a:t>
            </a:r>
            <a:endParaRPr lang="en-US" sz="1200" dirty="0"/>
          </a:p>
        </p:txBody>
      </p:sp>
      <p:graphicFrame>
        <p:nvGraphicFramePr>
          <p:cNvPr id="64" name="Tabelle 96">
            <a:extLst>
              <a:ext uri="{FF2B5EF4-FFF2-40B4-BE49-F238E27FC236}">
                <a16:creationId xmlns:a16="http://schemas.microsoft.com/office/drawing/2014/main" id="{AA6C9007-5747-CB46-BD75-CF0C8B148624}"/>
              </a:ext>
            </a:extLst>
          </p:cNvPr>
          <p:cNvGraphicFramePr>
            <a:graphicFrameLocks noGrp="1"/>
          </p:cNvGraphicFramePr>
          <p:nvPr>
            <p:extLst>
              <p:ext uri="{D42A27DB-BD31-4B8C-83A1-F6EECF244321}">
                <p14:modId xmlns:p14="http://schemas.microsoft.com/office/powerpoint/2010/main" val="849788189"/>
              </p:ext>
            </p:extLst>
          </p:nvPr>
        </p:nvGraphicFramePr>
        <p:xfrm>
          <a:off x="403412" y="4534825"/>
          <a:ext cx="5548125" cy="978000"/>
        </p:xfrm>
        <a:graphic>
          <a:graphicData uri="http://schemas.openxmlformats.org/drawingml/2006/table">
            <a:tbl>
              <a:tblPr firstRow="1" bandRow="1">
                <a:tableStyleId>{5C22544A-7EE6-4342-B048-85BDC9FD1C3A}</a:tableStyleId>
              </a:tblPr>
              <a:tblGrid>
                <a:gridCol w="776995">
                  <a:extLst>
                    <a:ext uri="{9D8B030D-6E8A-4147-A177-3AD203B41FA5}">
                      <a16:colId xmlns:a16="http://schemas.microsoft.com/office/drawing/2014/main" val="3151216466"/>
                    </a:ext>
                  </a:extLst>
                </a:gridCol>
                <a:gridCol w="477113">
                  <a:extLst>
                    <a:ext uri="{9D8B030D-6E8A-4147-A177-3AD203B41FA5}">
                      <a16:colId xmlns:a16="http://schemas.microsoft.com/office/drawing/2014/main" val="926168181"/>
                    </a:ext>
                  </a:extLst>
                </a:gridCol>
                <a:gridCol w="477113">
                  <a:extLst>
                    <a:ext uri="{9D8B030D-6E8A-4147-A177-3AD203B41FA5}">
                      <a16:colId xmlns:a16="http://schemas.microsoft.com/office/drawing/2014/main" val="2500062171"/>
                    </a:ext>
                  </a:extLst>
                </a:gridCol>
                <a:gridCol w="477113">
                  <a:extLst>
                    <a:ext uri="{9D8B030D-6E8A-4147-A177-3AD203B41FA5}">
                      <a16:colId xmlns:a16="http://schemas.microsoft.com/office/drawing/2014/main" val="837164687"/>
                    </a:ext>
                  </a:extLst>
                </a:gridCol>
                <a:gridCol w="477113">
                  <a:extLst>
                    <a:ext uri="{9D8B030D-6E8A-4147-A177-3AD203B41FA5}">
                      <a16:colId xmlns:a16="http://schemas.microsoft.com/office/drawing/2014/main" val="1271741087"/>
                    </a:ext>
                  </a:extLst>
                </a:gridCol>
                <a:gridCol w="477113">
                  <a:extLst>
                    <a:ext uri="{9D8B030D-6E8A-4147-A177-3AD203B41FA5}">
                      <a16:colId xmlns:a16="http://schemas.microsoft.com/office/drawing/2014/main" val="671377813"/>
                    </a:ext>
                  </a:extLst>
                </a:gridCol>
                <a:gridCol w="477113">
                  <a:extLst>
                    <a:ext uri="{9D8B030D-6E8A-4147-A177-3AD203B41FA5}">
                      <a16:colId xmlns:a16="http://schemas.microsoft.com/office/drawing/2014/main" val="4085898097"/>
                    </a:ext>
                  </a:extLst>
                </a:gridCol>
                <a:gridCol w="477113">
                  <a:extLst>
                    <a:ext uri="{9D8B030D-6E8A-4147-A177-3AD203B41FA5}">
                      <a16:colId xmlns:a16="http://schemas.microsoft.com/office/drawing/2014/main" val="2382430838"/>
                    </a:ext>
                  </a:extLst>
                </a:gridCol>
                <a:gridCol w="477113">
                  <a:extLst>
                    <a:ext uri="{9D8B030D-6E8A-4147-A177-3AD203B41FA5}">
                      <a16:colId xmlns:a16="http://schemas.microsoft.com/office/drawing/2014/main" val="2078045141"/>
                    </a:ext>
                  </a:extLst>
                </a:gridCol>
                <a:gridCol w="477113">
                  <a:extLst>
                    <a:ext uri="{9D8B030D-6E8A-4147-A177-3AD203B41FA5}">
                      <a16:colId xmlns:a16="http://schemas.microsoft.com/office/drawing/2014/main" val="1624559844"/>
                    </a:ext>
                  </a:extLst>
                </a:gridCol>
                <a:gridCol w="477113">
                  <a:extLst>
                    <a:ext uri="{9D8B030D-6E8A-4147-A177-3AD203B41FA5}">
                      <a16:colId xmlns:a16="http://schemas.microsoft.com/office/drawing/2014/main" val="326983352"/>
                    </a:ext>
                  </a:extLst>
                </a:gridCol>
              </a:tblGrid>
              <a:tr h="0">
                <a:tc gridSpan="11">
                  <a:txBody>
                    <a:bodyPr/>
                    <a:lstStyle/>
                    <a:p>
                      <a:r>
                        <a:rPr lang="de-DE" sz="1000" dirty="0" err="1"/>
                        <a:t>No</a:t>
                      </a:r>
                      <a:r>
                        <a:rPr lang="de-DE" sz="1000" dirty="0"/>
                        <a:t>. At </a:t>
                      </a:r>
                      <a:r>
                        <a:rPr lang="de-DE" sz="1000" dirty="0" err="1"/>
                        <a:t>risk</a:t>
                      </a:r>
                      <a:endParaRPr lang="LID4096" sz="1000"/>
                    </a:p>
                  </a:txBody>
                  <a:tcPr marL="36000" marR="36000" marT="36000" marB="36000" anchor="ctr"/>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de-DE"/>
                    </a:p>
                  </a:txBody>
                  <a:tcPr/>
                </a:tc>
                <a:tc hMerge="1">
                  <a:txBody>
                    <a:bodyPr/>
                    <a:lstStyle/>
                    <a:p>
                      <a:endParaRPr lang="LID4096" sz="600"/>
                    </a:p>
                  </a:txBody>
                  <a:tcPr marL="36000" marR="36000" marT="36000" marB="36000"/>
                </a:tc>
                <a:extLst>
                  <a:ext uri="{0D108BD9-81ED-4DB2-BD59-A6C34878D82A}">
                    <a16:rowId xmlns:a16="http://schemas.microsoft.com/office/drawing/2014/main" val="2923828362"/>
                  </a:ext>
                </a:extLst>
              </a:tr>
              <a:tr h="140220">
                <a:tc>
                  <a:txBody>
                    <a:bodyPr/>
                    <a:lstStyle/>
                    <a:p>
                      <a:r>
                        <a:rPr lang="de-DE" sz="1000" dirty="0" err="1">
                          <a:solidFill>
                            <a:schemeClr val="bg1"/>
                          </a:solidFill>
                        </a:rPr>
                        <a:t>Toripalimab</a:t>
                      </a:r>
                      <a:r>
                        <a:rPr lang="de-DE" sz="1000" dirty="0">
                          <a:solidFill>
                            <a:schemeClr val="bg1"/>
                          </a:solidFill>
                        </a:rPr>
                        <a:t> + Chemo</a:t>
                      </a:r>
                      <a:endParaRPr lang="LID4096" sz="1000">
                        <a:solidFill>
                          <a:schemeClr val="bg1"/>
                        </a:solidFill>
                      </a:endParaRPr>
                    </a:p>
                  </a:txBody>
                  <a:tcPr marL="36000" marR="0" marT="36000" marB="36000" anchor="ctr">
                    <a:solidFill>
                      <a:schemeClr val="accent5">
                        <a:lumMod val="75000"/>
                      </a:schemeClr>
                    </a:solidFill>
                  </a:tcPr>
                </a:tc>
                <a:tc>
                  <a:txBody>
                    <a:bodyPr/>
                    <a:lstStyle/>
                    <a:p>
                      <a:pPr algn="ctr"/>
                      <a:r>
                        <a:rPr lang="de-DE" sz="1000" dirty="0">
                          <a:solidFill>
                            <a:schemeClr val="tx1"/>
                          </a:solidFill>
                        </a:rPr>
                        <a:t>257</a:t>
                      </a:r>
                      <a:endParaRPr lang="LID4096" sz="1000">
                        <a:solidFill>
                          <a:schemeClr val="tx1"/>
                        </a:solidFill>
                      </a:endParaRPr>
                    </a:p>
                  </a:txBody>
                  <a:tcPr marL="36000" marR="36000" marT="36000" marB="36000" anchor="ctr"/>
                </a:tc>
                <a:tc>
                  <a:txBody>
                    <a:bodyPr/>
                    <a:lstStyle/>
                    <a:p>
                      <a:pPr algn="ctr"/>
                      <a:r>
                        <a:rPr lang="de-DE" sz="1000">
                          <a:solidFill>
                            <a:schemeClr val="tx1"/>
                          </a:solidFill>
                        </a:rPr>
                        <a:t>246</a:t>
                      </a:r>
                      <a:endParaRPr lang="LID4096" sz="1000">
                        <a:solidFill>
                          <a:schemeClr val="tx1"/>
                        </a:solidFill>
                      </a:endParaRPr>
                    </a:p>
                  </a:txBody>
                  <a:tcPr marL="36000" marR="36000" marT="36000" marB="36000" anchor="ctr"/>
                </a:tc>
                <a:tc>
                  <a:txBody>
                    <a:bodyPr/>
                    <a:lstStyle/>
                    <a:p>
                      <a:pPr algn="ctr"/>
                      <a:r>
                        <a:rPr lang="de-DE" sz="1000">
                          <a:solidFill>
                            <a:schemeClr val="tx1"/>
                          </a:solidFill>
                        </a:rPr>
                        <a:t>171</a:t>
                      </a:r>
                      <a:endParaRPr lang="LID4096" sz="1000">
                        <a:solidFill>
                          <a:schemeClr val="tx1"/>
                        </a:solidFill>
                      </a:endParaRPr>
                    </a:p>
                  </a:txBody>
                  <a:tcPr marL="36000" marR="36000" marT="36000" marB="36000" anchor="ctr"/>
                </a:tc>
                <a:tc>
                  <a:txBody>
                    <a:bodyPr/>
                    <a:lstStyle/>
                    <a:p>
                      <a:pPr algn="ctr"/>
                      <a:r>
                        <a:rPr lang="de-DE" sz="1000">
                          <a:solidFill>
                            <a:schemeClr val="tx1"/>
                          </a:solidFill>
                        </a:rPr>
                        <a:t>86</a:t>
                      </a:r>
                      <a:endParaRPr lang="LID4096" sz="1000">
                        <a:solidFill>
                          <a:schemeClr val="tx1"/>
                        </a:solidFill>
                      </a:endParaRPr>
                    </a:p>
                  </a:txBody>
                  <a:tcPr marL="36000" marR="36000" marT="36000" marB="36000" anchor="ctr"/>
                </a:tc>
                <a:tc>
                  <a:txBody>
                    <a:bodyPr/>
                    <a:lstStyle/>
                    <a:p>
                      <a:pPr algn="ctr"/>
                      <a:r>
                        <a:rPr lang="de-DE" sz="1000">
                          <a:solidFill>
                            <a:schemeClr val="tx1"/>
                          </a:solidFill>
                        </a:rPr>
                        <a:t>52</a:t>
                      </a:r>
                      <a:endParaRPr lang="LID4096" sz="1000">
                        <a:solidFill>
                          <a:schemeClr val="tx1"/>
                        </a:solidFill>
                      </a:endParaRPr>
                    </a:p>
                  </a:txBody>
                  <a:tcPr marL="36000" marR="36000" marT="36000" marB="36000" anchor="ctr"/>
                </a:tc>
                <a:tc>
                  <a:txBody>
                    <a:bodyPr/>
                    <a:lstStyle/>
                    <a:p>
                      <a:pPr algn="ctr"/>
                      <a:r>
                        <a:rPr lang="de-DE" sz="1000">
                          <a:solidFill>
                            <a:schemeClr val="tx1"/>
                          </a:solidFill>
                        </a:rPr>
                        <a:t>31</a:t>
                      </a:r>
                      <a:endParaRPr lang="LID4096" sz="1000">
                        <a:solidFill>
                          <a:schemeClr val="tx1"/>
                        </a:solidFill>
                      </a:endParaRPr>
                    </a:p>
                  </a:txBody>
                  <a:tcPr marL="36000" marR="36000" marT="36000" marB="36000" anchor="ctr"/>
                </a:tc>
                <a:tc>
                  <a:txBody>
                    <a:bodyPr/>
                    <a:lstStyle/>
                    <a:p>
                      <a:pPr algn="ctr"/>
                      <a:r>
                        <a:rPr lang="de-DE" sz="1000">
                          <a:solidFill>
                            <a:schemeClr val="tx1"/>
                          </a:solidFill>
                        </a:rPr>
                        <a:t>18</a:t>
                      </a:r>
                      <a:endParaRPr lang="LID4096" sz="1000">
                        <a:solidFill>
                          <a:schemeClr val="tx1"/>
                        </a:solidFill>
                      </a:endParaRPr>
                    </a:p>
                  </a:txBody>
                  <a:tcPr marL="36000" marR="36000" marT="36000" marB="36000" anchor="ctr"/>
                </a:tc>
                <a:tc>
                  <a:txBody>
                    <a:bodyPr/>
                    <a:lstStyle/>
                    <a:p>
                      <a:pPr algn="ctr"/>
                      <a:r>
                        <a:rPr lang="de-DE" sz="1000">
                          <a:solidFill>
                            <a:schemeClr val="tx1"/>
                          </a:solidFill>
                        </a:rPr>
                        <a:t>4</a:t>
                      </a:r>
                      <a:endParaRPr lang="LID4096" sz="1000">
                        <a:solidFill>
                          <a:schemeClr val="tx1"/>
                        </a:solidFill>
                      </a:endParaRPr>
                    </a:p>
                  </a:txBody>
                  <a:tcPr marL="36000" marR="36000" marT="36000" marB="36000" anchor="ctr"/>
                </a:tc>
                <a:tc>
                  <a:txBody>
                    <a:bodyPr/>
                    <a:lstStyle/>
                    <a:p>
                      <a:pPr algn="ctr"/>
                      <a:r>
                        <a:rPr lang="de-DE" sz="1000">
                          <a:solidFill>
                            <a:schemeClr val="tx1"/>
                          </a:solidFill>
                        </a:rPr>
                        <a:t>0</a:t>
                      </a:r>
                      <a:endParaRPr lang="LID4096" sz="1000">
                        <a:solidFill>
                          <a:schemeClr val="tx1"/>
                        </a:solidFill>
                      </a:endParaRPr>
                    </a:p>
                  </a:txBody>
                  <a:tcPr marL="36000" marR="36000" marT="36000" marB="36000" anchor="ctr"/>
                </a:tc>
                <a:tc>
                  <a:txBody>
                    <a:bodyPr/>
                    <a:lstStyle/>
                    <a:p>
                      <a:pPr algn="ctr"/>
                      <a:r>
                        <a:rPr lang="de-DE" sz="1000">
                          <a:solidFill>
                            <a:schemeClr val="tx1"/>
                          </a:solidFill>
                        </a:rPr>
                        <a:t>0</a:t>
                      </a:r>
                      <a:endParaRPr lang="LID4096" sz="1000">
                        <a:solidFill>
                          <a:schemeClr val="tx1"/>
                        </a:solidFill>
                      </a:endParaRPr>
                    </a:p>
                  </a:txBody>
                  <a:tcPr marL="36000" marR="36000" marT="36000" marB="36000" anchor="ctr"/>
                </a:tc>
                <a:extLst>
                  <a:ext uri="{0D108BD9-81ED-4DB2-BD59-A6C34878D82A}">
                    <a16:rowId xmlns:a16="http://schemas.microsoft.com/office/drawing/2014/main" val="2876362605"/>
                  </a:ext>
                </a:extLst>
              </a:tr>
              <a:tr h="140220">
                <a:tc>
                  <a:txBody>
                    <a:bodyPr/>
                    <a:lstStyle/>
                    <a:p>
                      <a:r>
                        <a:rPr lang="de-DE" sz="1000" dirty="0">
                          <a:solidFill>
                            <a:schemeClr val="bg1"/>
                          </a:solidFill>
                        </a:rPr>
                        <a:t>Placebo + </a:t>
                      </a:r>
                      <a:br>
                        <a:rPr lang="de-DE" sz="1000" dirty="0">
                          <a:solidFill>
                            <a:schemeClr val="bg1"/>
                          </a:solidFill>
                        </a:rPr>
                      </a:br>
                      <a:r>
                        <a:rPr lang="de-DE" sz="1000" dirty="0">
                          <a:solidFill>
                            <a:schemeClr val="bg1"/>
                          </a:solidFill>
                        </a:rPr>
                        <a:t>Chemo</a:t>
                      </a:r>
                      <a:endParaRPr lang="LID4096" sz="1000">
                        <a:solidFill>
                          <a:schemeClr val="bg1"/>
                        </a:solidFill>
                      </a:endParaRPr>
                    </a:p>
                  </a:txBody>
                  <a:tcPr marL="36000" marR="0" marT="36000" marB="36000" anchor="ctr">
                    <a:solidFill>
                      <a:schemeClr val="accent6"/>
                    </a:solidFill>
                  </a:tcPr>
                </a:tc>
                <a:tc>
                  <a:txBody>
                    <a:bodyPr/>
                    <a:lstStyle/>
                    <a:p>
                      <a:pPr algn="ctr"/>
                      <a:r>
                        <a:rPr lang="de-DE" sz="1000">
                          <a:solidFill>
                            <a:schemeClr val="tx1"/>
                          </a:solidFill>
                        </a:rPr>
                        <a:t>257</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242</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166</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79</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33</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18</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11</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3</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1</a:t>
                      </a:r>
                      <a:endParaRPr lang="LID4096" sz="1000">
                        <a:solidFill>
                          <a:schemeClr val="tx1"/>
                        </a:solidFill>
                      </a:endParaRPr>
                    </a:p>
                  </a:txBody>
                  <a:tcPr marL="36000" marR="36000" marT="36000" marB="36000" anchor="ctr"/>
                </a:tc>
                <a:tc>
                  <a:txBody>
                    <a:bodyPr/>
                    <a:lstStyle/>
                    <a:p>
                      <a:pPr algn="ctr"/>
                      <a:r>
                        <a:rPr lang="de-DE" sz="1000" dirty="0">
                          <a:solidFill>
                            <a:schemeClr val="tx1"/>
                          </a:solidFill>
                        </a:rPr>
                        <a:t>0</a:t>
                      </a:r>
                      <a:endParaRPr lang="LID4096" sz="1000">
                        <a:solidFill>
                          <a:schemeClr val="tx1"/>
                        </a:solidFill>
                      </a:endParaRPr>
                    </a:p>
                  </a:txBody>
                  <a:tcPr marL="36000" marR="36000" marT="36000" marB="36000" anchor="ctr"/>
                </a:tc>
                <a:extLst>
                  <a:ext uri="{0D108BD9-81ED-4DB2-BD59-A6C34878D82A}">
                    <a16:rowId xmlns:a16="http://schemas.microsoft.com/office/drawing/2014/main" val="3689516830"/>
                  </a:ext>
                </a:extLst>
              </a:tr>
            </a:tbl>
          </a:graphicData>
        </a:graphic>
      </p:graphicFrame>
    </p:spTree>
    <p:extLst>
      <p:ext uri="{BB962C8B-B14F-4D97-AF65-F5344CB8AC3E}">
        <p14:creationId xmlns:p14="http://schemas.microsoft.com/office/powerpoint/2010/main" val="12160297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baseline="30000"/>
              <a:t>a</a:t>
            </a:r>
            <a:r>
              <a:rPr lang="en-US"/>
              <a:t>Patients received at least 1 dose of the study drug; </a:t>
            </a:r>
            <a:r>
              <a:rPr lang="en-US" baseline="30000"/>
              <a:t>b</a:t>
            </a:r>
            <a:r>
              <a:rPr lang="en-US"/>
              <a:t>TRAEs; </a:t>
            </a:r>
            <a:r>
              <a:rPr lang="en-US" baseline="30000"/>
              <a:t>c</a:t>
            </a:r>
            <a:r>
              <a:rPr lang="en-US"/>
              <a:t>Based on investigator's assessment, </a:t>
            </a:r>
            <a:r>
              <a:rPr lang="en-US" baseline="30000"/>
              <a:t>d</a:t>
            </a:r>
            <a:r>
              <a:rPr lang="en-US"/>
              <a:t>TRAEs with &gt;30% incidence in any treatment arm; Data cut-off date: Mar 22, 2021.</a:t>
            </a:r>
          </a:p>
          <a:p>
            <a:r>
              <a:rPr lang="de-DE"/>
              <a:t>AE, adverse event; TRAE, treatment-related adverse event</a:t>
            </a:r>
            <a:r>
              <a:rPr lang="de-DE" b="1"/>
              <a:t>.</a:t>
            </a:r>
          </a:p>
          <a:p>
            <a:r>
              <a:rPr lang="de-DE" b="1"/>
              <a:t>Xu R, et al. Abstract 1373MO presented at ESMO 2021. </a:t>
            </a:r>
          </a:p>
        </p:txBody>
      </p:sp>
      <p:graphicFrame>
        <p:nvGraphicFramePr>
          <p:cNvPr id="4" name="Tabelle 6">
            <a:extLst>
              <a:ext uri="{FF2B5EF4-FFF2-40B4-BE49-F238E27FC236}">
                <a16:creationId xmlns:a16="http://schemas.microsoft.com/office/drawing/2014/main" id="{242D4DFF-DBA3-40E0-AD42-7E0EE43726B6}"/>
              </a:ext>
            </a:extLst>
          </p:cNvPr>
          <p:cNvGraphicFramePr>
            <a:graphicFrameLocks noGrp="1"/>
          </p:cNvGraphicFramePr>
          <p:nvPr>
            <p:extLst>
              <p:ext uri="{D42A27DB-BD31-4B8C-83A1-F6EECF244321}">
                <p14:modId xmlns:p14="http://schemas.microsoft.com/office/powerpoint/2010/main" val="2900802978"/>
              </p:ext>
            </p:extLst>
          </p:nvPr>
        </p:nvGraphicFramePr>
        <p:xfrm>
          <a:off x="407987" y="1814637"/>
          <a:ext cx="11376027" cy="1767840"/>
        </p:xfrm>
        <a:graphic>
          <a:graphicData uri="http://schemas.openxmlformats.org/drawingml/2006/table">
            <a:tbl>
              <a:tblPr firstRow="1" bandRow="1">
                <a:tableStyleId>{5C22544A-7EE6-4342-B048-85BDC9FD1C3A}</a:tableStyleId>
              </a:tblPr>
              <a:tblGrid>
                <a:gridCol w="3792007">
                  <a:extLst>
                    <a:ext uri="{9D8B030D-6E8A-4147-A177-3AD203B41FA5}">
                      <a16:colId xmlns:a16="http://schemas.microsoft.com/office/drawing/2014/main" val="2844188063"/>
                    </a:ext>
                  </a:extLst>
                </a:gridCol>
                <a:gridCol w="1896005">
                  <a:extLst>
                    <a:ext uri="{9D8B030D-6E8A-4147-A177-3AD203B41FA5}">
                      <a16:colId xmlns:a16="http://schemas.microsoft.com/office/drawing/2014/main" val="1681291462"/>
                    </a:ext>
                  </a:extLst>
                </a:gridCol>
                <a:gridCol w="1896005">
                  <a:extLst>
                    <a:ext uri="{9D8B030D-6E8A-4147-A177-3AD203B41FA5}">
                      <a16:colId xmlns:a16="http://schemas.microsoft.com/office/drawing/2014/main" val="3782370356"/>
                    </a:ext>
                  </a:extLst>
                </a:gridCol>
                <a:gridCol w="1896005">
                  <a:extLst>
                    <a:ext uri="{9D8B030D-6E8A-4147-A177-3AD203B41FA5}">
                      <a16:colId xmlns:a16="http://schemas.microsoft.com/office/drawing/2014/main" val="3303868055"/>
                    </a:ext>
                  </a:extLst>
                </a:gridCol>
                <a:gridCol w="1896005">
                  <a:extLst>
                    <a:ext uri="{9D8B030D-6E8A-4147-A177-3AD203B41FA5}">
                      <a16:colId xmlns:a16="http://schemas.microsoft.com/office/drawing/2014/main" val="4058355171"/>
                    </a:ext>
                  </a:extLst>
                </a:gridCol>
              </a:tblGrid>
              <a:tr h="218121">
                <a:tc rowSpan="2">
                  <a:txBody>
                    <a:bodyPr/>
                    <a:lstStyle/>
                    <a:p>
                      <a:pPr algn="ctr"/>
                      <a:r>
                        <a:rPr lang="de-DE" sz="1400" b="1" err="1"/>
                        <a:t>Patients</a:t>
                      </a:r>
                      <a:r>
                        <a:rPr lang="de-DE" sz="1400" b="1" baseline="30000" err="1"/>
                        <a:t>a</a:t>
                      </a:r>
                      <a:r>
                        <a:rPr lang="de-DE" sz="1400" b="1" baseline="0"/>
                        <a:t>, n (%)</a:t>
                      </a:r>
                      <a:endParaRPr lang="LID4096" sz="1400" b="1"/>
                    </a:p>
                  </a:txBody>
                  <a:tcPr anchor="ctr">
                    <a:lnL w="12700" cmpd="sng">
                      <a:noFill/>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de-DE" sz="1400" b="1"/>
                        <a:t>Toripalimab + chemotherapy (N=257)</a:t>
                      </a:r>
                      <a:endParaRPr lang="LID4096" sz="1400"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hMerge="1">
                  <a:txBody>
                    <a:bodyPr/>
                    <a:lstStyle/>
                    <a:p>
                      <a:endParaRPr lang="LID4096"/>
                    </a:p>
                  </a:txBody>
                  <a:tcPr/>
                </a:tc>
                <a:tc gridSpan="2">
                  <a:txBody>
                    <a:bodyPr/>
                    <a:lstStyle/>
                    <a:p>
                      <a:pPr algn="ctr"/>
                      <a:r>
                        <a:rPr lang="de-DE" sz="1400" b="1"/>
                        <a:t>Placebo + </a:t>
                      </a:r>
                      <a:r>
                        <a:rPr lang="de-DE" sz="1400" b="1" err="1"/>
                        <a:t>chemotherapy</a:t>
                      </a:r>
                      <a:r>
                        <a:rPr lang="de-DE" sz="1400" b="1"/>
                        <a:t> (N=257)</a:t>
                      </a:r>
                      <a:endParaRPr lang="LID4096" sz="1400" b="1"/>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LID4096"/>
                    </a:p>
                  </a:txBody>
                  <a:tcPr/>
                </a:tc>
                <a:extLst>
                  <a:ext uri="{0D108BD9-81ED-4DB2-BD59-A6C34878D82A}">
                    <a16:rowId xmlns:a16="http://schemas.microsoft.com/office/drawing/2014/main" val="1506269371"/>
                  </a:ext>
                </a:extLst>
              </a:tr>
              <a:tr h="218121">
                <a:tc vMerge="1">
                  <a:txBody>
                    <a:bodyPr/>
                    <a:lstStyle/>
                    <a:p>
                      <a:endParaRPr lang="LID4096"/>
                    </a:p>
                  </a:txBody>
                  <a:tcPr/>
                </a:tc>
                <a:tc>
                  <a:txBody>
                    <a:bodyPr/>
                    <a:lstStyle/>
                    <a:p>
                      <a:pPr algn="ctr"/>
                      <a:r>
                        <a:rPr lang="de-DE" sz="1400" b="1">
                          <a:solidFill>
                            <a:schemeClr val="bg1"/>
                          </a:solidFill>
                        </a:rPr>
                        <a:t>Any Grade</a:t>
                      </a:r>
                      <a:endParaRPr lang="LID4096" sz="14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de-DE" sz="1400" b="1" dirty="0">
                          <a:solidFill>
                            <a:schemeClr val="bg1"/>
                          </a:solidFill>
                        </a:rPr>
                        <a:t>Grade ≥ 3</a:t>
                      </a:r>
                      <a:endParaRPr lang="LID4096" sz="14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de-DE" sz="1400" b="1">
                          <a:solidFill>
                            <a:schemeClr val="bg1"/>
                          </a:solidFill>
                        </a:rPr>
                        <a:t>Any Grade</a:t>
                      </a:r>
                      <a:endParaRPr lang="LID4096" sz="1400" b="1">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rPr>
                        <a:t>Grade ≥ 3</a:t>
                      </a:r>
                      <a:endParaRPr lang="LID4096" sz="1400" b="1">
                        <a:solidFill>
                          <a:schemeClr val="bg1"/>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711504038"/>
                  </a:ext>
                </a:extLst>
              </a:tr>
              <a:tr h="828859">
                <a:tc>
                  <a:txBody>
                    <a:bodyPr/>
                    <a:lstStyle/>
                    <a:p>
                      <a:r>
                        <a:rPr lang="de-DE" sz="1400" b="1"/>
                        <a:t>Any TRAEs</a:t>
                      </a:r>
                      <a:r>
                        <a:rPr lang="de-DE" sz="1400" b="1" baseline="30000"/>
                        <a:t>b,c</a:t>
                      </a:r>
                      <a:r>
                        <a:rPr lang="de-DE" sz="1400" b="1" baseline="0"/>
                        <a:t> </a:t>
                      </a:r>
                    </a:p>
                    <a:p>
                      <a:pPr lvl="1"/>
                      <a:r>
                        <a:rPr lang="de-DE" sz="1400" baseline="0"/>
                        <a:t>Immune-related AEs</a:t>
                      </a:r>
                      <a:r>
                        <a:rPr lang="de-DE" sz="1400" baseline="30000"/>
                        <a:t>c</a:t>
                      </a:r>
                      <a:endParaRPr lang="de-DE" sz="1400" baseline="0"/>
                    </a:p>
                    <a:p>
                      <a:pPr lvl="1"/>
                      <a:r>
                        <a:rPr lang="de-DE" sz="1400" baseline="0"/>
                        <a:t>Leading to discontinuation</a:t>
                      </a:r>
                    </a:p>
                    <a:p>
                      <a:pPr lvl="1"/>
                      <a:r>
                        <a:rPr lang="de-DE" sz="1400" baseline="0"/>
                        <a:t>Infusion reactions</a:t>
                      </a:r>
                    </a:p>
                    <a:p>
                      <a:pPr lvl="1"/>
                      <a:r>
                        <a:rPr lang="de-DE" sz="1400" baseline="0"/>
                        <a:t>Fatal AEs</a:t>
                      </a:r>
                      <a:endParaRPr lang="LID4096" sz="1400"/>
                    </a:p>
                  </a:txBody>
                  <a:tcPr>
                    <a:lnT w="38100" cap="flat" cmpd="sng" algn="ctr">
                      <a:solidFill>
                        <a:schemeClr val="bg1"/>
                      </a:solidFill>
                      <a:prstDash val="solid"/>
                      <a:round/>
                      <a:headEnd type="none" w="med" len="med"/>
                      <a:tailEnd type="none" w="med" len="med"/>
                    </a:lnT>
                  </a:tcPr>
                </a:tc>
                <a:tc>
                  <a:txBody>
                    <a:bodyPr/>
                    <a:lstStyle/>
                    <a:p>
                      <a:pPr algn="ctr"/>
                      <a:r>
                        <a:rPr lang="de-DE" sz="1400"/>
                        <a:t>250 (97.3)</a:t>
                      </a:r>
                    </a:p>
                    <a:p>
                      <a:pPr algn="ctr"/>
                      <a:r>
                        <a:rPr lang="de-DE" sz="1400"/>
                        <a:t>95 (37.0)</a:t>
                      </a:r>
                    </a:p>
                    <a:p>
                      <a:pPr algn="ctr"/>
                      <a:r>
                        <a:rPr lang="de-DE" sz="1400"/>
                        <a:t>9 (3.5)</a:t>
                      </a:r>
                    </a:p>
                    <a:p>
                      <a:pPr algn="ctr"/>
                      <a:r>
                        <a:rPr lang="de-DE" sz="1400"/>
                        <a:t>9 (3.5)</a:t>
                      </a:r>
                    </a:p>
                    <a:p>
                      <a:pPr algn="ctr"/>
                      <a:r>
                        <a:rPr lang="de-DE" sz="1400"/>
                        <a:t>1 (0.4)</a:t>
                      </a:r>
                      <a:endParaRPr lang="LID4096" sz="1400"/>
                    </a:p>
                  </a:txBody>
                  <a:tcPr>
                    <a:lnT w="38100" cap="flat" cmpd="sng" algn="ctr">
                      <a:solidFill>
                        <a:schemeClr val="bg1"/>
                      </a:solidFill>
                      <a:prstDash val="solid"/>
                      <a:round/>
                      <a:headEnd type="none" w="med" len="med"/>
                      <a:tailEnd type="none" w="med" len="med"/>
                    </a:lnT>
                  </a:tcPr>
                </a:tc>
                <a:tc>
                  <a:txBody>
                    <a:bodyPr/>
                    <a:lstStyle/>
                    <a:p>
                      <a:pPr algn="ctr"/>
                      <a:r>
                        <a:rPr lang="de-DE" sz="1400"/>
                        <a:t>166 (64.6)</a:t>
                      </a:r>
                    </a:p>
                    <a:p>
                      <a:pPr algn="ctr"/>
                      <a:r>
                        <a:rPr lang="de-DE" sz="1400"/>
                        <a:t>18 (7.0)</a:t>
                      </a:r>
                    </a:p>
                    <a:p>
                      <a:pPr algn="ctr"/>
                      <a:r>
                        <a:rPr lang="de-DE" sz="1400"/>
                        <a:t>7 (2.7)</a:t>
                      </a:r>
                    </a:p>
                    <a:p>
                      <a:pPr algn="ctr"/>
                      <a:r>
                        <a:rPr lang="de-DE" sz="1400"/>
                        <a:t>2 (0.8)</a:t>
                      </a:r>
                    </a:p>
                    <a:p>
                      <a:pPr algn="ctr"/>
                      <a:r>
                        <a:rPr lang="de-DE" sz="1400"/>
                        <a:t>1 (0.4)</a:t>
                      </a:r>
                      <a:endParaRPr lang="LID4096" sz="1400"/>
                    </a:p>
                  </a:txBody>
                  <a:tcPr>
                    <a:lnT w="38100" cap="flat" cmpd="sng" algn="ctr">
                      <a:solidFill>
                        <a:schemeClr val="bg1"/>
                      </a:solidFill>
                      <a:prstDash val="solid"/>
                      <a:round/>
                      <a:headEnd type="none" w="med" len="med"/>
                      <a:tailEnd type="none" w="med" len="med"/>
                    </a:lnT>
                  </a:tcPr>
                </a:tc>
                <a:tc>
                  <a:txBody>
                    <a:bodyPr/>
                    <a:lstStyle/>
                    <a:p>
                      <a:pPr algn="ctr"/>
                      <a:r>
                        <a:rPr lang="de-DE" sz="1400"/>
                        <a:t>250 (97.3)</a:t>
                      </a:r>
                    </a:p>
                    <a:p>
                      <a:pPr algn="ctr"/>
                      <a:r>
                        <a:rPr lang="de-DE" sz="1400"/>
                        <a:t>68 (26.5)</a:t>
                      </a:r>
                    </a:p>
                    <a:p>
                      <a:pPr algn="ctr"/>
                      <a:r>
                        <a:rPr lang="de-DE" sz="1400"/>
                        <a:t>2 (0.8)</a:t>
                      </a:r>
                    </a:p>
                    <a:p>
                      <a:pPr algn="ctr"/>
                      <a:r>
                        <a:rPr lang="de-DE" sz="1400"/>
                        <a:t>8 (3.1)</a:t>
                      </a:r>
                    </a:p>
                    <a:p>
                      <a:pPr algn="ctr"/>
                      <a:r>
                        <a:rPr lang="de-DE" sz="1400"/>
                        <a:t>3 (1.2)</a:t>
                      </a:r>
                      <a:endParaRPr lang="LID4096" sz="1400"/>
                    </a:p>
                  </a:txBody>
                  <a:tcPr>
                    <a:lnT w="38100" cap="flat" cmpd="sng" algn="ctr">
                      <a:solidFill>
                        <a:schemeClr val="bg1"/>
                      </a:solidFill>
                      <a:prstDash val="solid"/>
                      <a:round/>
                      <a:headEnd type="none" w="med" len="med"/>
                      <a:tailEnd type="none" w="med" len="med"/>
                    </a:lnT>
                  </a:tcPr>
                </a:tc>
                <a:tc>
                  <a:txBody>
                    <a:bodyPr/>
                    <a:lstStyle/>
                    <a:p>
                      <a:pPr algn="ctr"/>
                      <a:r>
                        <a:rPr lang="de-DE" sz="1400" dirty="0"/>
                        <a:t>144 (56.0)</a:t>
                      </a:r>
                    </a:p>
                    <a:p>
                      <a:pPr algn="ctr"/>
                      <a:r>
                        <a:rPr lang="de-DE" sz="1400" dirty="0"/>
                        <a:t>4 (1.6)</a:t>
                      </a:r>
                    </a:p>
                    <a:p>
                      <a:pPr algn="ctr"/>
                      <a:r>
                        <a:rPr lang="de-DE" sz="1400" dirty="0"/>
                        <a:t>1 (0.4)</a:t>
                      </a:r>
                    </a:p>
                    <a:p>
                      <a:pPr algn="ctr"/>
                      <a:r>
                        <a:rPr lang="de-DE" sz="1400" dirty="0"/>
                        <a:t>0</a:t>
                      </a:r>
                    </a:p>
                    <a:p>
                      <a:pPr algn="ctr"/>
                      <a:r>
                        <a:rPr lang="de-DE" sz="1400" dirty="0"/>
                        <a:t>3 (1.2)</a:t>
                      </a:r>
                      <a:endParaRPr lang="LID4096" sz="1400"/>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6228633"/>
                  </a:ext>
                </a:extLst>
              </a:tr>
            </a:tbl>
          </a:graphicData>
        </a:graphic>
      </p:graphicFrame>
      <p:cxnSp>
        <p:nvCxnSpPr>
          <p:cNvPr id="14" name="Gerader Verbinder 13">
            <a:extLst>
              <a:ext uri="{FF2B5EF4-FFF2-40B4-BE49-F238E27FC236}">
                <a16:creationId xmlns:a16="http://schemas.microsoft.com/office/drawing/2014/main" id="{05288CF9-BB17-4529-A2CF-5AD1BA5ED239}"/>
              </a:ext>
            </a:extLst>
          </p:cNvPr>
          <p:cNvCxnSpPr>
            <a:cxnSpLocks/>
          </p:cNvCxnSpPr>
          <p:nvPr/>
        </p:nvCxnSpPr>
        <p:spPr>
          <a:xfrm flipH="1">
            <a:off x="1078707" y="5807507"/>
            <a:ext cx="8840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uppieren 26">
            <a:extLst>
              <a:ext uri="{FF2B5EF4-FFF2-40B4-BE49-F238E27FC236}">
                <a16:creationId xmlns:a16="http://schemas.microsoft.com/office/drawing/2014/main" id="{B1BFB5BB-EEF6-4889-BF1C-C5C7167858E2}"/>
              </a:ext>
            </a:extLst>
          </p:cNvPr>
          <p:cNvGrpSpPr/>
          <p:nvPr/>
        </p:nvGrpSpPr>
        <p:grpSpPr>
          <a:xfrm>
            <a:off x="1038225" y="3968731"/>
            <a:ext cx="47625" cy="1833562"/>
            <a:chOff x="1038225" y="4119563"/>
            <a:chExt cx="47625" cy="1833562"/>
          </a:xfrm>
        </p:grpSpPr>
        <p:cxnSp>
          <p:nvCxnSpPr>
            <p:cNvPr id="11" name="Gerader Verbinder 10">
              <a:extLst>
                <a:ext uri="{FF2B5EF4-FFF2-40B4-BE49-F238E27FC236}">
                  <a16:creationId xmlns:a16="http://schemas.microsoft.com/office/drawing/2014/main" id="{5D553964-C493-4412-809B-8B9AAD741372}"/>
                </a:ext>
              </a:extLst>
            </p:cNvPr>
            <p:cNvCxnSpPr>
              <a:cxnSpLocks/>
            </p:cNvCxnSpPr>
            <p:nvPr/>
          </p:nvCxnSpPr>
          <p:spPr>
            <a:xfrm>
              <a:off x="1085850" y="4119563"/>
              <a:ext cx="0" cy="1828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AD16BB20-518C-437F-841E-6293847C0947}"/>
                </a:ext>
              </a:extLst>
            </p:cNvPr>
            <p:cNvCxnSpPr>
              <a:cxnSpLocks/>
            </p:cNvCxnSpPr>
            <p:nvPr/>
          </p:nvCxnSpPr>
          <p:spPr>
            <a:xfrm>
              <a:off x="1038225" y="5953125"/>
              <a:ext cx="47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17B778E3-BA77-4F4A-A85B-3D07A5E971D0}"/>
                </a:ext>
              </a:extLst>
            </p:cNvPr>
            <p:cNvCxnSpPr>
              <a:cxnSpLocks/>
            </p:cNvCxnSpPr>
            <p:nvPr/>
          </p:nvCxnSpPr>
          <p:spPr>
            <a:xfrm>
              <a:off x="1038225" y="5724525"/>
              <a:ext cx="47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75E21C9-81FF-4256-8860-D4B70CB3D97B}"/>
                </a:ext>
              </a:extLst>
            </p:cNvPr>
            <p:cNvCxnSpPr>
              <a:cxnSpLocks/>
            </p:cNvCxnSpPr>
            <p:nvPr/>
          </p:nvCxnSpPr>
          <p:spPr>
            <a:xfrm>
              <a:off x="1038225" y="5498307"/>
              <a:ext cx="47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0819B7C2-233F-4813-92A4-F76B75D3FFFC}"/>
                </a:ext>
              </a:extLst>
            </p:cNvPr>
            <p:cNvCxnSpPr>
              <a:cxnSpLocks/>
            </p:cNvCxnSpPr>
            <p:nvPr/>
          </p:nvCxnSpPr>
          <p:spPr>
            <a:xfrm>
              <a:off x="1038225" y="5272088"/>
              <a:ext cx="47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C569D63A-65B7-47F5-AA8F-1C572100D0C1}"/>
                </a:ext>
              </a:extLst>
            </p:cNvPr>
            <p:cNvCxnSpPr>
              <a:cxnSpLocks/>
            </p:cNvCxnSpPr>
            <p:nvPr/>
          </p:nvCxnSpPr>
          <p:spPr>
            <a:xfrm>
              <a:off x="1038225" y="5041107"/>
              <a:ext cx="47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7E931BE-6DFA-4634-9B9E-AE8DBB532281}"/>
                </a:ext>
              </a:extLst>
            </p:cNvPr>
            <p:cNvCxnSpPr>
              <a:cxnSpLocks/>
            </p:cNvCxnSpPr>
            <p:nvPr/>
          </p:nvCxnSpPr>
          <p:spPr>
            <a:xfrm>
              <a:off x="1038225" y="4819651"/>
              <a:ext cx="47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199EAD4-3D45-4349-A328-0F3F65D61BCB}"/>
                </a:ext>
              </a:extLst>
            </p:cNvPr>
            <p:cNvCxnSpPr>
              <a:cxnSpLocks/>
            </p:cNvCxnSpPr>
            <p:nvPr/>
          </p:nvCxnSpPr>
          <p:spPr>
            <a:xfrm>
              <a:off x="1038225" y="4591051"/>
              <a:ext cx="47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4F219BB4-0E0B-4D4E-BB5B-79A222CD5364}"/>
                </a:ext>
              </a:extLst>
            </p:cNvPr>
            <p:cNvCxnSpPr>
              <a:cxnSpLocks/>
            </p:cNvCxnSpPr>
            <p:nvPr/>
          </p:nvCxnSpPr>
          <p:spPr>
            <a:xfrm>
              <a:off x="1038225" y="4364832"/>
              <a:ext cx="47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14686B6-B8A2-4C05-A8F4-BEFFC8289143}"/>
                </a:ext>
              </a:extLst>
            </p:cNvPr>
            <p:cNvCxnSpPr>
              <a:cxnSpLocks/>
            </p:cNvCxnSpPr>
            <p:nvPr/>
          </p:nvCxnSpPr>
          <p:spPr>
            <a:xfrm>
              <a:off x="1038225" y="4136233"/>
              <a:ext cx="47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hteck 29">
            <a:extLst>
              <a:ext uri="{FF2B5EF4-FFF2-40B4-BE49-F238E27FC236}">
                <a16:creationId xmlns:a16="http://schemas.microsoft.com/office/drawing/2014/main" id="{64CA7902-9EB5-4D95-907B-58A701CAEF1E}"/>
              </a:ext>
            </a:extLst>
          </p:cNvPr>
          <p:cNvSpPr/>
          <p:nvPr/>
        </p:nvSpPr>
        <p:spPr>
          <a:xfrm>
            <a:off x="1124348" y="4426725"/>
            <a:ext cx="250001" cy="13723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1" name="Rechteck 30">
            <a:extLst>
              <a:ext uri="{FF2B5EF4-FFF2-40B4-BE49-F238E27FC236}">
                <a16:creationId xmlns:a16="http://schemas.microsoft.com/office/drawing/2014/main" id="{28E8907C-E2D0-4B7A-B698-7A155DF63F4F}"/>
              </a:ext>
            </a:extLst>
          </p:cNvPr>
          <p:cNvSpPr/>
          <p:nvPr/>
        </p:nvSpPr>
        <p:spPr>
          <a:xfrm>
            <a:off x="1124347" y="4175117"/>
            <a:ext cx="250002" cy="251970"/>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18" name="Gruppieren 117">
            <a:extLst>
              <a:ext uri="{FF2B5EF4-FFF2-40B4-BE49-F238E27FC236}">
                <a16:creationId xmlns:a16="http://schemas.microsoft.com/office/drawing/2014/main" id="{870B8CCD-80AE-4E2C-A1FE-1FB299E3B9FF}"/>
              </a:ext>
            </a:extLst>
          </p:cNvPr>
          <p:cNvGrpSpPr/>
          <p:nvPr/>
        </p:nvGrpSpPr>
        <p:grpSpPr>
          <a:xfrm>
            <a:off x="1459705" y="4137009"/>
            <a:ext cx="250001" cy="1662109"/>
            <a:chOff x="1459705" y="4287841"/>
            <a:chExt cx="250001" cy="1662109"/>
          </a:xfrm>
        </p:grpSpPr>
        <p:sp>
          <p:nvSpPr>
            <p:cNvPr id="32" name="Rechteck 31">
              <a:extLst>
                <a:ext uri="{FF2B5EF4-FFF2-40B4-BE49-F238E27FC236}">
                  <a16:creationId xmlns:a16="http://schemas.microsoft.com/office/drawing/2014/main" id="{BC6D3AEA-F7A6-4170-BD9A-85D9D28F743D}"/>
                </a:ext>
              </a:extLst>
            </p:cNvPr>
            <p:cNvSpPr/>
            <p:nvPr/>
          </p:nvSpPr>
          <p:spPr>
            <a:xfrm>
              <a:off x="1459705" y="4577557"/>
              <a:ext cx="250001" cy="13723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3" name="Rechteck 32">
              <a:extLst>
                <a:ext uri="{FF2B5EF4-FFF2-40B4-BE49-F238E27FC236}">
                  <a16:creationId xmlns:a16="http://schemas.microsoft.com/office/drawing/2014/main" id="{748641CA-F892-4FDE-B650-C39CCE0FEEF6}"/>
                </a:ext>
              </a:extLst>
            </p:cNvPr>
            <p:cNvSpPr/>
            <p:nvPr/>
          </p:nvSpPr>
          <p:spPr>
            <a:xfrm>
              <a:off x="1459705" y="4287841"/>
              <a:ext cx="250000" cy="29007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35" name="Rechteck 34">
            <a:extLst>
              <a:ext uri="{FF2B5EF4-FFF2-40B4-BE49-F238E27FC236}">
                <a16:creationId xmlns:a16="http://schemas.microsoft.com/office/drawing/2014/main" id="{79E9A318-A9A9-4E85-BFCC-3AA97CD87B28}"/>
              </a:ext>
            </a:extLst>
          </p:cNvPr>
          <p:cNvSpPr/>
          <p:nvPr/>
        </p:nvSpPr>
        <p:spPr>
          <a:xfrm>
            <a:off x="2131498" y="4748258"/>
            <a:ext cx="250001" cy="10508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6" name="Rechteck 35">
            <a:extLst>
              <a:ext uri="{FF2B5EF4-FFF2-40B4-BE49-F238E27FC236}">
                <a16:creationId xmlns:a16="http://schemas.microsoft.com/office/drawing/2014/main" id="{A4A1F09B-2A65-4145-A0C0-9171FF48AC1B}"/>
              </a:ext>
            </a:extLst>
          </p:cNvPr>
          <p:cNvSpPr/>
          <p:nvPr/>
        </p:nvSpPr>
        <p:spPr>
          <a:xfrm>
            <a:off x="2131497" y="4300586"/>
            <a:ext cx="250002" cy="449262"/>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11" name="Gruppieren 110">
            <a:extLst>
              <a:ext uri="{FF2B5EF4-FFF2-40B4-BE49-F238E27FC236}">
                <a16:creationId xmlns:a16="http://schemas.microsoft.com/office/drawing/2014/main" id="{50494DB6-DCE5-4A6E-84A3-9B1A25BBD603}"/>
              </a:ext>
            </a:extLst>
          </p:cNvPr>
          <p:cNvGrpSpPr/>
          <p:nvPr/>
        </p:nvGrpSpPr>
        <p:grpSpPr>
          <a:xfrm>
            <a:off x="2460109" y="4599151"/>
            <a:ext cx="250002" cy="1199967"/>
            <a:chOff x="2460109" y="4749983"/>
            <a:chExt cx="250002" cy="1199967"/>
          </a:xfrm>
        </p:grpSpPr>
        <p:sp>
          <p:nvSpPr>
            <p:cNvPr id="37" name="Rechteck 36">
              <a:extLst>
                <a:ext uri="{FF2B5EF4-FFF2-40B4-BE49-F238E27FC236}">
                  <a16:creationId xmlns:a16="http://schemas.microsoft.com/office/drawing/2014/main" id="{7FE42E84-E753-4BE7-88B7-1C960F92123B}"/>
                </a:ext>
              </a:extLst>
            </p:cNvPr>
            <p:cNvSpPr/>
            <p:nvPr/>
          </p:nvSpPr>
          <p:spPr>
            <a:xfrm>
              <a:off x="2460110" y="5051322"/>
              <a:ext cx="250001" cy="8986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8" name="Rechteck 37">
              <a:extLst>
                <a:ext uri="{FF2B5EF4-FFF2-40B4-BE49-F238E27FC236}">
                  <a16:creationId xmlns:a16="http://schemas.microsoft.com/office/drawing/2014/main" id="{BAFB0FA1-38F8-47D0-882B-30E1236BE6EB}"/>
                </a:ext>
              </a:extLst>
            </p:cNvPr>
            <p:cNvSpPr/>
            <p:nvPr/>
          </p:nvSpPr>
          <p:spPr>
            <a:xfrm>
              <a:off x="2460109" y="4749983"/>
              <a:ext cx="250002" cy="3045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39" name="Rechteck 38">
            <a:extLst>
              <a:ext uri="{FF2B5EF4-FFF2-40B4-BE49-F238E27FC236}">
                <a16:creationId xmlns:a16="http://schemas.microsoft.com/office/drawing/2014/main" id="{65CEA994-F712-4808-886E-74A6729D7D2C}"/>
              </a:ext>
            </a:extLst>
          </p:cNvPr>
          <p:cNvSpPr/>
          <p:nvPr/>
        </p:nvSpPr>
        <p:spPr>
          <a:xfrm>
            <a:off x="3131479" y="5241177"/>
            <a:ext cx="250001" cy="5579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0" name="Rechteck 39">
            <a:extLst>
              <a:ext uri="{FF2B5EF4-FFF2-40B4-BE49-F238E27FC236}">
                <a16:creationId xmlns:a16="http://schemas.microsoft.com/office/drawing/2014/main" id="{27C32FD9-4EEE-4407-A1FD-367F05A9C1FF}"/>
              </a:ext>
            </a:extLst>
          </p:cNvPr>
          <p:cNvSpPr/>
          <p:nvPr/>
        </p:nvSpPr>
        <p:spPr>
          <a:xfrm>
            <a:off x="3131479" y="4293443"/>
            <a:ext cx="250002" cy="948529"/>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00" name="Gruppieren 99">
            <a:extLst>
              <a:ext uri="{FF2B5EF4-FFF2-40B4-BE49-F238E27FC236}">
                <a16:creationId xmlns:a16="http://schemas.microsoft.com/office/drawing/2014/main" id="{28A5B324-1391-42A3-9D30-CC6592806751}"/>
              </a:ext>
            </a:extLst>
          </p:cNvPr>
          <p:cNvGrpSpPr/>
          <p:nvPr/>
        </p:nvGrpSpPr>
        <p:grpSpPr>
          <a:xfrm>
            <a:off x="3470038" y="4594389"/>
            <a:ext cx="250002" cy="1204729"/>
            <a:chOff x="3470038" y="4734837"/>
            <a:chExt cx="250002" cy="1204729"/>
          </a:xfrm>
        </p:grpSpPr>
        <p:sp>
          <p:nvSpPr>
            <p:cNvPr id="41" name="Rechteck 40">
              <a:extLst>
                <a:ext uri="{FF2B5EF4-FFF2-40B4-BE49-F238E27FC236}">
                  <a16:creationId xmlns:a16="http://schemas.microsoft.com/office/drawing/2014/main" id="{D85F8CEB-1467-4486-B8D2-D1ED3838A8A2}"/>
                </a:ext>
              </a:extLst>
            </p:cNvPr>
            <p:cNvSpPr/>
            <p:nvPr/>
          </p:nvSpPr>
          <p:spPr>
            <a:xfrm>
              <a:off x="3470038" y="5477407"/>
              <a:ext cx="250001" cy="4621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2" name="Rechteck 41">
              <a:extLst>
                <a:ext uri="{FF2B5EF4-FFF2-40B4-BE49-F238E27FC236}">
                  <a16:creationId xmlns:a16="http://schemas.microsoft.com/office/drawing/2014/main" id="{CF070A08-494A-4FFE-A5C5-9CD1C6FAFE75}"/>
                </a:ext>
              </a:extLst>
            </p:cNvPr>
            <p:cNvSpPr/>
            <p:nvPr/>
          </p:nvSpPr>
          <p:spPr>
            <a:xfrm>
              <a:off x="3470038" y="4734837"/>
              <a:ext cx="250002" cy="74911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43" name="Rechteck 42">
            <a:extLst>
              <a:ext uri="{FF2B5EF4-FFF2-40B4-BE49-F238E27FC236}">
                <a16:creationId xmlns:a16="http://schemas.microsoft.com/office/drawing/2014/main" id="{EC3AC320-94FC-4118-B8EF-39A1DC9341F2}"/>
              </a:ext>
            </a:extLst>
          </p:cNvPr>
          <p:cNvSpPr/>
          <p:nvPr/>
        </p:nvSpPr>
        <p:spPr>
          <a:xfrm>
            <a:off x="4133849" y="4881343"/>
            <a:ext cx="250001" cy="9177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12" name="Gruppieren 111">
            <a:extLst>
              <a:ext uri="{FF2B5EF4-FFF2-40B4-BE49-F238E27FC236}">
                <a16:creationId xmlns:a16="http://schemas.microsoft.com/office/drawing/2014/main" id="{CAECF49C-54F6-4F46-80AE-067B7DD3E92C}"/>
              </a:ext>
            </a:extLst>
          </p:cNvPr>
          <p:cNvGrpSpPr/>
          <p:nvPr/>
        </p:nvGrpSpPr>
        <p:grpSpPr>
          <a:xfrm>
            <a:off x="4462875" y="4821912"/>
            <a:ext cx="250002" cy="977206"/>
            <a:chOff x="4462875" y="4972744"/>
            <a:chExt cx="250002" cy="977206"/>
          </a:xfrm>
        </p:grpSpPr>
        <p:sp>
          <p:nvSpPr>
            <p:cNvPr id="44" name="Rechteck 43">
              <a:extLst>
                <a:ext uri="{FF2B5EF4-FFF2-40B4-BE49-F238E27FC236}">
                  <a16:creationId xmlns:a16="http://schemas.microsoft.com/office/drawing/2014/main" id="{DD5488D8-7D9C-4E99-9B19-79CCEC5B87BD}"/>
                </a:ext>
              </a:extLst>
            </p:cNvPr>
            <p:cNvSpPr/>
            <p:nvPr/>
          </p:nvSpPr>
          <p:spPr>
            <a:xfrm>
              <a:off x="4462876" y="5032175"/>
              <a:ext cx="250001" cy="9177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5" name="Rechteck 44">
              <a:extLst>
                <a:ext uri="{FF2B5EF4-FFF2-40B4-BE49-F238E27FC236}">
                  <a16:creationId xmlns:a16="http://schemas.microsoft.com/office/drawing/2014/main" id="{71F07D41-97AF-4B9F-9830-7C09D11C381B}"/>
                </a:ext>
              </a:extLst>
            </p:cNvPr>
            <p:cNvSpPr/>
            <p:nvPr/>
          </p:nvSpPr>
          <p:spPr>
            <a:xfrm>
              <a:off x="4462875" y="4972744"/>
              <a:ext cx="250002" cy="627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48" name="Rechteck 47">
            <a:extLst>
              <a:ext uri="{FF2B5EF4-FFF2-40B4-BE49-F238E27FC236}">
                <a16:creationId xmlns:a16="http://schemas.microsoft.com/office/drawing/2014/main" id="{BF5DDFB5-6686-4114-8B1D-9C771E166DB3}"/>
              </a:ext>
            </a:extLst>
          </p:cNvPr>
          <p:cNvSpPr/>
          <p:nvPr/>
        </p:nvSpPr>
        <p:spPr>
          <a:xfrm>
            <a:off x="5127681" y="4926061"/>
            <a:ext cx="250001" cy="87305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9" name="Rechteck 48">
            <a:extLst>
              <a:ext uri="{FF2B5EF4-FFF2-40B4-BE49-F238E27FC236}">
                <a16:creationId xmlns:a16="http://schemas.microsoft.com/office/drawing/2014/main" id="{2AE00B37-00D3-4C8D-BA7B-48362DDC95FE}"/>
              </a:ext>
            </a:extLst>
          </p:cNvPr>
          <p:cNvSpPr/>
          <p:nvPr/>
        </p:nvSpPr>
        <p:spPr>
          <a:xfrm>
            <a:off x="5127680" y="4885105"/>
            <a:ext cx="250002" cy="45719"/>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03" name="Gruppieren 102">
            <a:extLst>
              <a:ext uri="{FF2B5EF4-FFF2-40B4-BE49-F238E27FC236}">
                <a16:creationId xmlns:a16="http://schemas.microsoft.com/office/drawing/2014/main" id="{D972CBE4-9BEA-4ED2-BF4D-406E90D6A828}"/>
              </a:ext>
            </a:extLst>
          </p:cNvPr>
          <p:cNvGrpSpPr/>
          <p:nvPr/>
        </p:nvGrpSpPr>
        <p:grpSpPr>
          <a:xfrm>
            <a:off x="5455711" y="4836365"/>
            <a:ext cx="250002" cy="962753"/>
            <a:chOff x="5455711" y="4975224"/>
            <a:chExt cx="250002" cy="962753"/>
          </a:xfrm>
        </p:grpSpPr>
        <p:sp>
          <p:nvSpPr>
            <p:cNvPr id="53" name="Rechteck 52">
              <a:extLst>
                <a:ext uri="{FF2B5EF4-FFF2-40B4-BE49-F238E27FC236}">
                  <a16:creationId xmlns:a16="http://schemas.microsoft.com/office/drawing/2014/main" id="{A7BF89DB-EAE2-4623-9550-BCCC072274DC}"/>
                </a:ext>
              </a:extLst>
            </p:cNvPr>
            <p:cNvSpPr/>
            <p:nvPr/>
          </p:nvSpPr>
          <p:spPr>
            <a:xfrm>
              <a:off x="5455712" y="5064920"/>
              <a:ext cx="250001" cy="87305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4" name="Rechteck 53">
              <a:extLst>
                <a:ext uri="{FF2B5EF4-FFF2-40B4-BE49-F238E27FC236}">
                  <a16:creationId xmlns:a16="http://schemas.microsoft.com/office/drawing/2014/main" id="{7CDA04B3-BD7F-45AD-A69D-315B61E93754}"/>
                </a:ext>
              </a:extLst>
            </p:cNvPr>
            <p:cNvSpPr/>
            <p:nvPr/>
          </p:nvSpPr>
          <p:spPr>
            <a:xfrm>
              <a:off x="5455711" y="4975224"/>
              <a:ext cx="250002" cy="936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05" name="Gruppieren 104">
            <a:extLst>
              <a:ext uri="{FF2B5EF4-FFF2-40B4-BE49-F238E27FC236}">
                <a16:creationId xmlns:a16="http://schemas.microsoft.com/office/drawing/2014/main" id="{15D6567D-BEA0-48AA-9822-F594D3FA366A}"/>
              </a:ext>
            </a:extLst>
          </p:cNvPr>
          <p:cNvGrpSpPr/>
          <p:nvPr/>
        </p:nvGrpSpPr>
        <p:grpSpPr>
          <a:xfrm>
            <a:off x="6459077" y="5011674"/>
            <a:ext cx="250002" cy="787444"/>
            <a:chOff x="6459077" y="5150533"/>
            <a:chExt cx="250002" cy="787444"/>
          </a:xfrm>
        </p:grpSpPr>
        <p:sp>
          <p:nvSpPr>
            <p:cNvPr id="55" name="Rechteck 54">
              <a:extLst>
                <a:ext uri="{FF2B5EF4-FFF2-40B4-BE49-F238E27FC236}">
                  <a16:creationId xmlns:a16="http://schemas.microsoft.com/office/drawing/2014/main" id="{E43DE74C-68F5-4978-B4CA-74CCF1FFB1FD}"/>
                </a:ext>
              </a:extLst>
            </p:cNvPr>
            <p:cNvSpPr/>
            <p:nvPr/>
          </p:nvSpPr>
          <p:spPr>
            <a:xfrm>
              <a:off x="6459078" y="5192713"/>
              <a:ext cx="250001" cy="7452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6" name="Rechteck 55">
              <a:extLst>
                <a:ext uri="{FF2B5EF4-FFF2-40B4-BE49-F238E27FC236}">
                  <a16:creationId xmlns:a16="http://schemas.microsoft.com/office/drawing/2014/main" id="{05FDBEA0-7C96-44A9-B3DD-3A8A09FE11D4}"/>
                </a:ext>
              </a:extLst>
            </p:cNvPr>
            <p:cNvSpPr/>
            <p:nvPr/>
          </p:nvSpPr>
          <p:spPr>
            <a:xfrm>
              <a:off x="6459077" y="5150533"/>
              <a:ext cx="250002"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57" name="Rechteck 56">
            <a:extLst>
              <a:ext uri="{FF2B5EF4-FFF2-40B4-BE49-F238E27FC236}">
                <a16:creationId xmlns:a16="http://schemas.microsoft.com/office/drawing/2014/main" id="{F07FF0AF-D652-4CCD-9B3B-3BEBA34ABBC6}"/>
              </a:ext>
            </a:extLst>
          </p:cNvPr>
          <p:cNvSpPr/>
          <p:nvPr/>
        </p:nvSpPr>
        <p:spPr>
          <a:xfrm>
            <a:off x="6130051" y="4993351"/>
            <a:ext cx="250001" cy="8057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8" name="Rechteck 57">
            <a:extLst>
              <a:ext uri="{FF2B5EF4-FFF2-40B4-BE49-F238E27FC236}">
                <a16:creationId xmlns:a16="http://schemas.microsoft.com/office/drawing/2014/main" id="{5584B9AA-CE4D-4409-9D30-76DE3D43278C}"/>
              </a:ext>
            </a:extLst>
          </p:cNvPr>
          <p:cNvSpPr/>
          <p:nvPr/>
        </p:nvSpPr>
        <p:spPr>
          <a:xfrm>
            <a:off x="6130050" y="4903660"/>
            <a:ext cx="250002" cy="93661"/>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13" name="Gruppieren 112">
            <a:extLst>
              <a:ext uri="{FF2B5EF4-FFF2-40B4-BE49-F238E27FC236}">
                <a16:creationId xmlns:a16="http://schemas.microsoft.com/office/drawing/2014/main" id="{582E8F0D-A014-4398-97BC-2A0A5342FBE9}"/>
              </a:ext>
            </a:extLst>
          </p:cNvPr>
          <p:cNvGrpSpPr/>
          <p:nvPr/>
        </p:nvGrpSpPr>
        <p:grpSpPr>
          <a:xfrm>
            <a:off x="7469005" y="4863077"/>
            <a:ext cx="250002" cy="936041"/>
            <a:chOff x="7469005" y="5013909"/>
            <a:chExt cx="250002" cy="936041"/>
          </a:xfrm>
        </p:grpSpPr>
        <p:sp>
          <p:nvSpPr>
            <p:cNvPr id="59" name="Rechteck 58">
              <a:extLst>
                <a:ext uri="{FF2B5EF4-FFF2-40B4-BE49-F238E27FC236}">
                  <a16:creationId xmlns:a16="http://schemas.microsoft.com/office/drawing/2014/main" id="{94FF6BFE-1D7F-4F54-B7EB-3DD8E7A5AE52}"/>
                </a:ext>
              </a:extLst>
            </p:cNvPr>
            <p:cNvSpPr/>
            <p:nvPr/>
          </p:nvSpPr>
          <p:spPr>
            <a:xfrm>
              <a:off x="7469006" y="5051325"/>
              <a:ext cx="250001" cy="8986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0" name="Rechteck 59">
              <a:extLst>
                <a:ext uri="{FF2B5EF4-FFF2-40B4-BE49-F238E27FC236}">
                  <a16:creationId xmlns:a16="http://schemas.microsoft.com/office/drawing/2014/main" id="{8261F23D-B133-4DC8-ADB1-7F3888D44B5A}"/>
                </a:ext>
              </a:extLst>
            </p:cNvPr>
            <p:cNvSpPr/>
            <p:nvPr/>
          </p:nvSpPr>
          <p:spPr>
            <a:xfrm>
              <a:off x="7469005" y="5013909"/>
              <a:ext cx="250002"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62" name="Rechteck 61">
            <a:extLst>
              <a:ext uri="{FF2B5EF4-FFF2-40B4-BE49-F238E27FC236}">
                <a16:creationId xmlns:a16="http://schemas.microsoft.com/office/drawing/2014/main" id="{7F138ACC-6116-410B-BC11-3B40019186B0}"/>
              </a:ext>
            </a:extLst>
          </p:cNvPr>
          <p:cNvSpPr/>
          <p:nvPr/>
        </p:nvSpPr>
        <p:spPr>
          <a:xfrm>
            <a:off x="7130032" y="4989108"/>
            <a:ext cx="250002" cy="45719"/>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1" name="Rechteck 60">
            <a:extLst>
              <a:ext uri="{FF2B5EF4-FFF2-40B4-BE49-F238E27FC236}">
                <a16:creationId xmlns:a16="http://schemas.microsoft.com/office/drawing/2014/main" id="{602B7AEF-1F77-4CE8-87B7-0EC9BC694EE3}"/>
              </a:ext>
            </a:extLst>
          </p:cNvPr>
          <p:cNvSpPr/>
          <p:nvPr/>
        </p:nvSpPr>
        <p:spPr>
          <a:xfrm>
            <a:off x="7130033" y="5016913"/>
            <a:ext cx="250001" cy="7822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3" name="Rechteck 62">
            <a:extLst>
              <a:ext uri="{FF2B5EF4-FFF2-40B4-BE49-F238E27FC236}">
                <a16:creationId xmlns:a16="http://schemas.microsoft.com/office/drawing/2014/main" id="{24F18135-4AE1-4784-9FE8-FF4F7F88B8F7}"/>
              </a:ext>
            </a:extLst>
          </p:cNvPr>
          <p:cNvSpPr/>
          <p:nvPr/>
        </p:nvSpPr>
        <p:spPr>
          <a:xfrm>
            <a:off x="8133611" y="5016913"/>
            <a:ext cx="250001" cy="7822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4" name="Rechteck 63">
            <a:extLst>
              <a:ext uri="{FF2B5EF4-FFF2-40B4-BE49-F238E27FC236}">
                <a16:creationId xmlns:a16="http://schemas.microsoft.com/office/drawing/2014/main" id="{1E721AA4-194C-4379-8F04-CB77DE60FD4F}"/>
              </a:ext>
            </a:extLst>
          </p:cNvPr>
          <p:cNvSpPr/>
          <p:nvPr/>
        </p:nvSpPr>
        <p:spPr>
          <a:xfrm>
            <a:off x="8468194" y="4900493"/>
            <a:ext cx="250001" cy="8986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5" name="Rechteck 64">
            <a:extLst>
              <a:ext uri="{FF2B5EF4-FFF2-40B4-BE49-F238E27FC236}">
                <a16:creationId xmlns:a16="http://schemas.microsoft.com/office/drawing/2014/main" id="{1804C1C1-3DAB-4E7C-806D-D81030F46DD9}"/>
              </a:ext>
            </a:extLst>
          </p:cNvPr>
          <p:cNvSpPr/>
          <p:nvPr/>
        </p:nvSpPr>
        <p:spPr>
          <a:xfrm>
            <a:off x="9132799" y="5039070"/>
            <a:ext cx="250001" cy="7600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6" name="Rechteck 65">
            <a:extLst>
              <a:ext uri="{FF2B5EF4-FFF2-40B4-BE49-F238E27FC236}">
                <a16:creationId xmlns:a16="http://schemas.microsoft.com/office/drawing/2014/main" id="{9D0A9A83-724D-4BDD-BF3D-1C585BF9B14A}"/>
              </a:ext>
            </a:extLst>
          </p:cNvPr>
          <p:cNvSpPr/>
          <p:nvPr/>
        </p:nvSpPr>
        <p:spPr>
          <a:xfrm rot="10800000" flipV="1">
            <a:off x="9132798" y="4997321"/>
            <a:ext cx="250002" cy="45719"/>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14" name="Gruppieren 113">
            <a:extLst>
              <a:ext uri="{FF2B5EF4-FFF2-40B4-BE49-F238E27FC236}">
                <a16:creationId xmlns:a16="http://schemas.microsoft.com/office/drawing/2014/main" id="{DBE24500-7344-41ED-B5BB-28DEBA74F6B4}"/>
              </a:ext>
            </a:extLst>
          </p:cNvPr>
          <p:cNvGrpSpPr/>
          <p:nvPr/>
        </p:nvGrpSpPr>
        <p:grpSpPr>
          <a:xfrm>
            <a:off x="9467382" y="5080564"/>
            <a:ext cx="250002" cy="718554"/>
            <a:chOff x="9467382" y="5231396"/>
            <a:chExt cx="250002" cy="718554"/>
          </a:xfrm>
        </p:grpSpPr>
        <p:sp>
          <p:nvSpPr>
            <p:cNvPr id="67" name="Rechteck 66">
              <a:extLst>
                <a:ext uri="{FF2B5EF4-FFF2-40B4-BE49-F238E27FC236}">
                  <a16:creationId xmlns:a16="http://schemas.microsoft.com/office/drawing/2014/main" id="{939C224F-5BB1-44A3-B1E3-3A2917155FE3}"/>
                </a:ext>
              </a:extLst>
            </p:cNvPr>
            <p:cNvSpPr/>
            <p:nvPr/>
          </p:nvSpPr>
          <p:spPr>
            <a:xfrm>
              <a:off x="9467382" y="5270763"/>
              <a:ext cx="250001" cy="6791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8" name="Rechteck 67">
              <a:extLst>
                <a:ext uri="{FF2B5EF4-FFF2-40B4-BE49-F238E27FC236}">
                  <a16:creationId xmlns:a16="http://schemas.microsoft.com/office/drawing/2014/main" id="{70EDEE7A-E04A-4FC6-B142-C51436C09431}"/>
                </a:ext>
              </a:extLst>
            </p:cNvPr>
            <p:cNvSpPr/>
            <p:nvPr/>
          </p:nvSpPr>
          <p:spPr>
            <a:xfrm>
              <a:off x="9467382" y="5231396"/>
              <a:ext cx="250002"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69" name="Textfeld 68">
            <a:extLst>
              <a:ext uri="{FF2B5EF4-FFF2-40B4-BE49-F238E27FC236}">
                <a16:creationId xmlns:a16="http://schemas.microsoft.com/office/drawing/2014/main" id="{2521A195-33D4-4FBB-9F23-DAE078209C22}"/>
              </a:ext>
            </a:extLst>
          </p:cNvPr>
          <p:cNvSpPr txBox="1"/>
          <p:nvPr/>
        </p:nvSpPr>
        <p:spPr>
          <a:xfrm>
            <a:off x="7677737" y="4097480"/>
            <a:ext cx="1603901" cy="276999"/>
          </a:xfrm>
          <a:prstGeom prst="rect">
            <a:avLst/>
          </a:prstGeom>
          <a:noFill/>
        </p:spPr>
        <p:txBody>
          <a:bodyPr wrap="none" rtlCol="0">
            <a:spAutoFit/>
          </a:bodyPr>
          <a:lstStyle/>
          <a:p>
            <a:r>
              <a:rPr lang="de-DE" sz="1200" dirty="0" err="1"/>
              <a:t>Toripalimab</a:t>
            </a:r>
            <a:r>
              <a:rPr lang="de-DE" sz="1200" dirty="0"/>
              <a:t> + </a:t>
            </a:r>
            <a:r>
              <a:rPr lang="de-DE" sz="1200" dirty="0" err="1"/>
              <a:t>chemo</a:t>
            </a:r>
            <a:endParaRPr lang="LID4096" sz="1200"/>
          </a:p>
        </p:txBody>
      </p:sp>
      <p:sp>
        <p:nvSpPr>
          <p:cNvPr id="71" name="Textfeld 70">
            <a:extLst>
              <a:ext uri="{FF2B5EF4-FFF2-40B4-BE49-F238E27FC236}">
                <a16:creationId xmlns:a16="http://schemas.microsoft.com/office/drawing/2014/main" id="{58484552-5FC9-42B9-8F64-9D92C0054881}"/>
              </a:ext>
            </a:extLst>
          </p:cNvPr>
          <p:cNvSpPr txBox="1"/>
          <p:nvPr/>
        </p:nvSpPr>
        <p:spPr>
          <a:xfrm>
            <a:off x="7907607" y="4336903"/>
            <a:ext cx="1374094" cy="276999"/>
          </a:xfrm>
          <a:prstGeom prst="rect">
            <a:avLst/>
          </a:prstGeom>
          <a:noFill/>
        </p:spPr>
        <p:txBody>
          <a:bodyPr wrap="none" rtlCol="0">
            <a:spAutoFit/>
          </a:bodyPr>
          <a:lstStyle/>
          <a:p>
            <a:r>
              <a:rPr lang="de-DE" sz="1200" dirty="0"/>
              <a:t>Placebo + </a:t>
            </a:r>
            <a:r>
              <a:rPr lang="de-DE" sz="1200" dirty="0" err="1"/>
              <a:t>chemo</a:t>
            </a:r>
            <a:endParaRPr lang="LID4096" sz="1200"/>
          </a:p>
        </p:txBody>
      </p:sp>
      <p:sp>
        <p:nvSpPr>
          <p:cNvPr id="72" name="Rechteck 71">
            <a:extLst>
              <a:ext uri="{FF2B5EF4-FFF2-40B4-BE49-F238E27FC236}">
                <a16:creationId xmlns:a16="http://schemas.microsoft.com/office/drawing/2014/main" id="{6074D0F0-0111-458A-883B-B95366BB1E6B}"/>
              </a:ext>
            </a:extLst>
          </p:cNvPr>
          <p:cNvSpPr/>
          <p:nvPr/>
        </p:nvSpPr>
        <p:spPr>
          <a:xfrm>
            <a:off x="9257799" y="4426583"/>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3" name="Rechteck 72">
            <a:extLst>
              <a:ext uri="{FF2B5EF4-FFF2-40B4-BE49-F238E27FC236}">
                <a16:creationId xmlns:a16="http://schemas.microsoft.com/office/drawing/2014/main" id="{3CDCECC5-D8FD-43B3-A0FE-30F27AE330F8}"/>
              </a:ext>
            </a:extLst>
          </p:cNvPr>
          <p:cNvSpPr/>
          <p:nvPr/>
        </p:nvSpPr>
        <p:spPr>
          <a:xfrm>
            <a:off x="9550209" y="4421786"/>
            <a:ext cx="108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4" name="Rechteck 73">
            <a:extLst>
              <a:ext uri="{FF2B5EF4-FFF2-40B4-BE49-F238E27FC236}">
                <a16:creationId xmlns:a16="http://schemas.microsoft.com/office/drawing/2014/main" id="{530D5389-0661-4227-9B91-CC25A85A3A1E}"/>
              </a:ext>
            </a:extLst>
          </p:cNvPr>
          <p:cNvSpPr/>
          <p:nvPr/>
        </p:nvSpPr>
        <p:spPr>
          <a:xfrm>
            <a:off x="9550209" y="4188129"/>
            <a:ext cx="108000" cy="108000"/>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5" name="Rechteck 74">
            <a:extLst>
              <a:ext uri="{FF2B5EF4-FFF2-40B4-BE49-F238E27FC236}">
                <a16:creationId xmlns:a16="http://schemas.microsoft.com/office/drawing/2014/main" id="{DE8C361C-7E74-44FF-B8F4-F0CA2B018B93}"/>
              </a:ext>
            </a:extLst>
          </p:cNvPr>
          <p:cNvSpPr/>
          <p:nvPr/>
        </p:nvSpPr>
        <p:spPr>
          <a:xfrm>
            <a:off x="9257799" y="4188342"/>
            <a:ext cx="108000" cy="10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6" name="Textfeld 75">
            <a:extLst>
              <a:ext uri="{FF2B5EF4-FFF2-40B4-BE49-F238E27FC236}">
                <a16:creationId xmlns:a16="http://schemas.microsoft.com/office/drawing/2014/main" id="{4312B954-56E1-48F8-A403-75FC4B548B38}"/>
              </a:ext>
            </a:extLst>
          </p:cNvPr>
          <p:cNvSpPr txBox="1"/>
          <p:nvPr/>
        </p:nvSpPr>
        <p:spPr>
          <a:xfrm>
            <a:off x="697710" y="3856411"/>
            <a:ext cx="354584" cy="276999"/>
          </a:xfrm>
          <a:prstGeom prst="rect">
            <a:avLst/>
          </a:prstGeom>
          <a:noFill/>
        </p:spPr>
        <p:txBody>
          <a:bodyPr wrap="none" rtlCol="0">
            <a:spAutoFit/>
          </a:bodyPr>
          <a:lstStyle/>
          <a:p>
            <a:pPr algn="r"/>
            <a:r>
              <a:rPr lang="de-DE" sz="1200"/>
              <a:t>80</a:t>
            </a:r>
            <a:endParaRPr lang="LID4096" sz="1200"/>
          </a:p>
        </p:txBody>
      </p:sp>
      <p:sp>
        <p:nvSpPr>
          <p:cNvPr id="77" name="Textfeld 76">
            <a:extLst>
              <a:ext uri="{FF2B5EF4-FFF2-40B4-BE49-F238E27FC236}">
                <a16:creationId xmlns:a16="http://schemas.microsoft.com/office/drawing/2014/main" id="{F7227EE6-993E-4FCF-BE3C-E85530318DB4}"/>
              </a:ext>
            </a:extLst>
          </p:cNvPr>
          <p:cNvSpPr txBox="1"/>
          <p:nvPr/>
        </p:nvSpPr>
        <p:spPr>
          <a:xfrm>
            <a:off x="697710" y="4082933"/>
            <a:ext cx="354584" cy="276999"/>
          </a:xfrm>
          <a:prstGeom prst="rect">
            <a:avLst/>
          </a:prstGeom>
          <a:noFill/>
        </p:spPr>
        <p:txBody>
          <a:bodyPr wrap="none" rtlCol="0">
            <a:spAutoFit/>
          </a:bodyPr>
          <a:lstStyle/>
          <a:p>
            <a:pPr algn="r"/>
            <a:r>
              <a:rPr lang="de-DE" sz="1200"/>
              <a:t>70</a:t>
            </a:r>
            <a:endParaRPr lang="LID4096" sz="1200"/>
          </a:p>
        </p:txBody>
      </p:sp>
      <p:sp>
        <p:nvSpPr>
          <p:cNvPr id="78" name="Textfeld 77">
            <a:extLst>
              <a:ext uri="{FF2B5EF4-FFF2-40B4-BE49-F238E27FC236}">
                <a16:creationId xmlns:a16="http://schemas.microsoft.com/office/drawing/2014/main" id="{3ADEA611-D2FA-4476-BD62-0FF9F6E13863}"/>
              </a:ext>
            </a:extLst>
          </p:cNvPr>
          <p:cNvSpPr txBox="1"/>
          <p:nvPr/>
        </p:nvSpPr>
        <p:spPr>
          <a:xfrm>
            <a:off x="697710" y="4307727"/>
            <a:ext cx="354584" cy="276999"/>
          </a:xfrm>
          <a:prstGeom prst="rect">
            <a:avLst/>
          </a:prstGeom>
          <a:noFill/>
        </p:spPr>
        <p:txBody>
          <a:bodyPr wrap="none" rtlCol="0">
            <a:spAutoFit/>
          </a:bodyPr>
          <a:lstStyle/>
          <a:p>
            <a:pPr algn="r"/>
            <a:r>
              <a:rPr lang="de-DE" sz="1200"/>
              <a:t>60</a:t>
            </a:r>
            <a:endParaRPr lang="LID4096" sz="1200"/>
          </a:p>
        </p:txBody>
      </p:sp>
      <p:sp>
        <p:nvSpPr>
          <p:cNvPr id="79" name="Textfeld 78">
            <a:extLst>
              <a:ext uri="{FF2B5EF4-FFF2-40B4-BE49-F238E27FC236}">
                <a16:creationId xmlns:a16="http://schemas.microsoft.com/office/drawing/2014/main" id="{18E78C05-D1B4-48F8-A73E-41B7AF4F685C}"/>
              </a:ext>
            </a:extLst>
          </p:cNvPr>
          <p:cNvSpPr txBox="1"/>
          <p:nvPr/>
        </p:nvSpPr>
        <p:spPr>
          <a:xfrm>
            <a:off x="697710" y="4529554"/>
            <a:ext cx="354584" cy="276999"/>
          </a:xfrm>
          <a:prstGeom prst="rect">
            <a:avLst/>
          </a:prstGeom>
          <a:noFill/>
        </p:spPr>
        <p:txBody>
          <a:bodyPr wrap="none" rtlCol="0">
            <a:spAutoFit/>
          </a:bodyPr>
          <a:lstStyle/>
          <a:p>
            <a:pPr algn="r"/>
            <a:r>
              <a:rPr lang="de-DE" sz="1200"/>
              <a:t>50</a:t>
            </a:r>
            <a:endParaRPr lang="LID4096" sz="1200"/>
          </a:p>
        </p:txBody>
      </p:sp>
      <p:sp>
        <p:nvSpPr>
          <p:cNvPr id="80" name="Textfeld 79">
            <a:extLst>
              <a:ext uri="{FF2B5EF4-FFF2-40B4-BE49-F238E27FC236}">
                <a16:creationId xmlns:a16="http://schemas.microsoft.com/office/drawing/2014/main" id="{40D0F92B-A658-48BF-B0A5-EEFEF448EE3C}"/>
              </a:ext>
            </a:extLst>
          </p:cNvPr>
          <p:cNvSpPr txBox="1"/>
          <p:nvPr/>
        </p:nvSpPr>
        <p:spPr>
          <a:xfrm>
            <a:off x="697710" y="4758962"/>
            <a:ext cx="354584" cy="276999"/>
          </a:xfrm>
          <a:prstGeom prst="rect">
            <a:avLst/>
          </a:prstGeom>
          <a:noFill/>
        </p:spPr>
        <p:txBody>
          <a:bodyPr wrap="none" rtlCol="0">
            <a:spAutoFit/>
          </a:bodyPr>
          <a:lstStyle/>
          <a:p>
            <a:pPr algn="r"/>
            <a:r>
              <a:rPr lang="de-DE" sz="1200" dirty="0"/>
              <a:t>40</a:t>
            </a:r>
            <a:endParaRPr lang="LID4096" sz="1200"/>
          </a:p>
        </p:txBody>
      </p:sp>
      <p:sp>
        <p:nvSpPr>
          <p:cNvPr id="81" name="Textfeld 80">
            <a:extLst>
              <a:ext uri="{FF2B5EF4-FFF2-40B4-BE49-F238E27FC236}">
                <a16:creationId xmlns:a16="http://schemas.microsoft.com/office/drawing/2014/main" id="{E6D10614-E176-4F27-98E3-661BEC062BD0}"/>
              </a:ext>
            </a:extLst>
          </p:cNvPr>
          <p:cNvSpPr txBox="1"/>
          <p:nvPr/>
        </p:nvSpPr>
        <p:spPr>
          <a:xfrm>
            <a:off x="697710" y="4985484"/>
            <a:ext cx="354584" cy="276999"/>
          </a:xfrm>
          <a:prstGeom prst="rect">
            <a:avLst/>
          </a:prstGeom>
          <a:noFill/>
        </p:spPr>
        <p:txBody>
          <a:bodyPr wrap="none" rtlCol="0">
            <a:spAutoFit/>
          </a:bodyPr>
          <a:lstStyle/>
          <a:p>
            <a:pPr algn="r"/>
            <a:r>
              <a:rPr lang="de-DE" sz="1200"/>
              <a:t>30</a:t>
            </a:r>
            <a:endParaRPr lang="LID4096" sz="1200"/>
          </a:p>
        </p:txBody>
      </p:sp>
      <p:sp>
        <p:nvSpPr>
          <p:cNvPr id="82" name="Textfeld 81">
            <a:extLst>
              <a:ext uri="{FF2B5EF4-FFF2-40B4-BE49-F238E27FC236}">
                <a16:creationId xmlns:a16="http://schemas.microsoft.com/office/drawing/2014/main" id="{4C758009-859E-4B89-8C01-57B57DE5E146}"/>
              </a:ext>
            </a:extLst>
          </p:cNvPr>
          <p:cNvSpPr txBox="1"/>
          <p:nvPr/>
        </p:nvSpPr>
        <p:spPr>
          <a:xfrm>
            <a:off x="697710" y="5210278"/>
            <a:ext cx="354584" cy="276999"/>
          </a:xfrm>
          <a:prstGeom prst="rect">
            <a:avLst/>
          </a:prstGeom>
          <a:noFill/>
        </p:spPr>
        <p:txBody>
          <a:bodyPr wrap="none" rtlCol="0">
            <a:spAutoFit/>
          </a:bodyPr>
          <a:lstStyle/>
          <a:p>
            <a:pPr algn="r"/>
            <a:r>
              <a:rPr lang="de-DE" sz="1200"/>
              <a:t>20</a:t>
            </a:r>
            <a:endParaRPr lang="LID4096" sz="1200"/>
          </a:p>
        </p:txBody>
      </p:sp>
      <p:sp>
        <p:nvSpPr>
          <p:cNvPr id="83" name="Textfeld 82">
            <a:extLst>
              <a:ext uri="{FF2B5EF4-FFF2-40B4-BE49-F238E27FC236}">
                <a16:creationId xmlns:a16="http://schemas.microsoft.com/office/drawing/2014/main" id="{08EAA727-877D-4663-B6B4-6EBA1EA9B7C5}"/>
              </a:ext>
            </a:extLst>
          </p:cNvPr>
          <p:cNvSpPr txBox="1"/>
          <p:nvPr/>
        </p:nvSpPr>
        <p:spPr>
          <a:xfrm>
            <a:off x="697710" y="5432105"/>
            <a:ext cx="354584" cy="276999"/>
          </a:xfrm>
          <a:prstGeom prst="rect">
            <a:avLst/>
          </a:prstGeom>
          <a:noFill/>
        </p:spPr>
        <p:txBody>
          <a:bodyPr wrap="none" rtlCol="0">
            <a:spAutoFit/>
          </a:bodyPr>
          <a:lstStyle/>
          <a:p>
            <a:pPr algn="r"/>
            <a:r>
              <a:rPr lang="de-DE" sz="1200"/>
              <a:t>10</a:t>
            </a:r>
            <a:endParaRPr lang="LID4096" sz="1200"/>
          </a:p>
        </p:txBody>
      </p:sp>
      <p:sp>
        <p:nvSpPr>
          <p:cNvPr id="84" name="Textfeld 83">
            <a:extLst>
              <a:ext uri="{FF2B5EF4-FFF2-40B4-BE49-F238E27FC236}">
                <a16:creationId xmlns:a16="http://schemas.microsoft.com/office/drawing/2014/main" id="{4AF0EDCC-E9ED-43C9-9CB3-05AFD82418E1}"/>
              </a:ext>
            </a:extLst>
          </p:cNvPr>
          <p:cNvSpPr txBox="1"/>
          <p:nvPr/>
        </p:nvSpPr>
        <p:spPr>
          <a:xfrm>
            <a:off x="782668" y="5668313"/>
            <a:ext cx="269626" cy="276999"/>
          </a:xfrm>
          <a:prstGeom prst="rect">
            <a:avLst/>
          </a:prstGeom>
          <a:noFill/>
        </p:spPr>
        <p:txBody>
          <a:bodyPr wrap="none" rtlCol="0">
            <a:spAutoFit/>
          </a:bodyPr>
          <a:lstStyle/>
          <a:p>
            <a:pPr algn="r"/>
            <a:r>
              <a:rPr lang="de-DE" sz="1200"/>
              <a:t>0</a:t>
            </a:r>
            <a:endParaRPr lang="LID4096" sz="1200"/>
          </a:p>
        </p:txBody>
      </p:sp>
      <p:sp>
        <p:nvSpPr>
          <p:cNvPr id="85" name="Textfeld 84">
            <a:extLst>
              <a:ext uri="{FF2B5EF4-FFF2-40B4-BE49-F238E27FC236}">
                <a16:creationId xmlns:a16="http://schemas.microsoft.com/office/drawing/2014/main" id="{2FC28801-DAE3-4FF4-9F58-437B1DA7A9D5}"/>
              </a:ext>
            </a:extLst>
          </p:cNvPr>
          <p:cNvSpPr txBox="1"/>
          <p:nvPr/>
        </p:nvSpPr>
        <p:spPr>
          <a:xfrm>
            <a:off x="1061424" y="5806174"/>
            <a:ext cx="704039" cy="276999"/>
          </a:xfrm>
          <a:prstGeom prst="rect">
            <a:avLst/>
          </a:prstGeom>
          <a:noFill/>
        </p:spPr>
        <p:txBody>
          <a:bodyPr wrap="none" rtlCol="0">
            <a:spAutoFit/>
          </a:bodyPr>
          <a:lstStyle/>
          <a:p>
            <a:pPr algn="ctr"/>
            <a:r>
              <a:rPr lang="de-DE" sz="1200" err="1"/>
              <a:t>Anemia</a:t>
            </a:r>
            <a:endParaRPr lang="LID4096" sz="1200"/>
          </a:p>
        </p:txBody>
      </p:sp>
      <p:sp>
        <p:nvSpPr>
          <p:cNvPr id="86" name="Textfeld 85">
            <a:extLst>
              <a:ext uri="{FF2B5EF4-FFF2-40B4-BE49-F238E27FC236}">
                <a16:creationId xmlns:a16="http://schemas.microsoft.com/office/drawing/2014/main" id="{B1F4EB80-6227-4E24-807D-AD050E92E8B7}"/>
              </a:ext>
            </a:extLst>
          </p:cNvPr>
          <p:cNvSpPr txBox="1"/>
          <p:nvPr/>
        </p:nvSpPr>
        <p:spPr>
          <a:xfrm>
            <a:off x="1933016" y="5803880"/>
            <a:ext cx="974947" cy="276999"/>
          </a:xfrm>
          <a:prstGeom prst="rect">
            <a:avLst/>
          </a:prstGeom>
          <a:noFill/>
        </p:spPr>
        <p:txBody>
          <a:bodyPr wrap="none" rtlCol="0">
            <a:spAutoFit/>
          </a:bodyPr>
          <a:lstStyle/>
          <a:p>
            <a:pPr algn="ctr"/>
            <a:r>
              <a:rPr lang="de-DE" sz="1200" err="1"/>
              <a:t>Leukopenia</a:t>
            </a:r>
            <a:endParaRPr lang="LID4096" sz="1200"/>
          </a:p>
        </p:txBody>
      </p:sp>
      <p:sp>
        <p:nvSpPr>
          <p:cNvPr id="87" name="Textfeld 86">
            <a:extLst>
              <a:ext uri="{FF2B5EF4-FFF2-40B4-BE49-F238E27FC236}">
                <a16:creationId xmlns:a16="http://schemas.microsoft.com/office/drawing/2014/main" id="{4B331F04-A993-4DCC-BC5E-CA7F276119E4}"/>
              </a:ext>
            </a:extLst>
          </p:cNvPr>
          <p:cNvSpPr txBox="1"/>
          <p:nvPr/>
        </p:nvSpPr>
        <p:spPr>
          <a:xfrm>
            <a:off x="2921435" y="5807054"/>
            <a:ext cx="1018228" cy="276999"/>
          </a:xfrm>
          <a:prstGeom prst="rect">
            <a:avLst/>
          </a:prstGeom>
          <a:noFill/>
        </p:spPr>
        <p:txBody>
          <a:bodyPr wrap="none" rtlCol="0">
            <a:spAutoFit/>
          </a:bodyPr>
          <a:lstStyle/>
          <a:p>
            <a:pPr algn="ctr"/>
            <a:r>
              <a:rPr lang="de-DE" sz="1200" err="1"/>
              <a:t>Neutropenia</a:t>
            </a:r>
            <a:endParaRPr lang="LID4096" sz="1200"/>
          </a:p>
        </p:txBody>
      </p:sp>
      <p:sp>
        <p:nvSpPr>
          <p:cNvPr id="88" name="Textfeld 87">
            <a:extLst>
              <a:ext uri="{FF2B5EF4-FFF2-40B4-BE49-F238E27FC236}">
                <a16:creationId xmlns:a16="http://schemas.microsoft.com/office/drawing/2014/main" id="{62F9208A-E043-4327-890E-E8E94B04B97D}"/>
              </a:ext>
            </a:extLst>
          </p:cNvPr>
          <p:cNvSpPr txBox="1"/>
          <p:nvPr/>
        </p:nvSpPr>
        <p:spPr>
          <a:xfrm>
            <a:off x="4071403" y="5807727"/>
            <a:ext cx="712054" cy="276999"/>
          </a:xfrm>
          <a:prstGeom prst="rect">
            <a:avLst/>
          </a:prstGeom>
          <a:noFill/>
        </p:spPr>
        <p:txBody>
          <a:bodyPr wrap="none" rtlCol="0">
            <a:spAutoFit/>
          </a:bodyPr>
          <a:lstStyle/>
          <a:p>
            <a:pPr algn="ctr"/>
            <a:r>
              <a:rPr lang="de-DE" sz="1200"/>
              <a:t>Nausea</a:t>
            </a:r>
            <a:endParaRPr lang="LID4096" sz="1200"/>
          </a:p>
        </p:txBody>
      </p:sp>
      <p:sp>
        <p:nvSpPr>
          <p:cNvPr id="89" name="Textfeld 88">
            <a:extLst>
              <a:ext uri="{FF2B5EF4-FFF2-40B4-BE49-F238E27FC236}">
                <a16:creationId xmlns:a16="http://schemas.microsoft.com/office/drawing/2014/main" id="{FA127448-3871-4123-A0B6-DC3FB3A6FD46}"/>
              </a:ext>
            </a:extLst>
          </p:cNvPr>
          <p:cNvSpPr txBox="1"/>
          <p:nvPr/>
        </p:nvSpPr>
        <p:spPr>
          <a:xfrm>
            <a:off x="4905206" y="5808205"/>
            <a:ext cx="1019831" cy="461665"/>
          </a:xfrm>
          <a:prstGeom prst="rect">
            <a:avLst/>
          </a:prstGeom>
          <a:noFill/>
        </p:spPr>
        <p:txBody>
          <a:bodyPr wrap="none" rtlCol="0">
            <a:spAutoFit/>
          </a:bodyPr>
          <a:lstStyle/>
          <a:p>
            <a:pPr algn="ctr"/>
            <a:r>
              <a:rPr lang="de-DE" sz="1200" err="1"/>
              <a:t>Neuropathy</a:t>
            </a:r>
            <a:r>
              <a:rPr lang="de-DE" sz="1200"/>
              <a:t> </a:t>
            </a:r>
          </a:p>
          <a:p>
            <a:pPr algn="ctr"/>
            <a:r>
              <a:rPr lang="de-DE" sz="1200" err="1"/>
              <a:t>peripheral</a:t>
            </a:r>
            <a:endParaRPr lang="LID4096" sz="1200"/>
          </a:p>
        </p:txBody>
      </p:sp>
      <p:sp>
        <p:nvSpPr>
          <p:cNvPr id="90" name="Textfeld 89">
            <a:extLst>
              <a:ext uri="{FF2B5EF4-FFF2-40B4-BE49-F238E27FC236}">
                <a16:creationId xmlns:a16="http://schemas.microsoft.com/office/drawing/2014/main" id="{2EC861C4-6032-411C-88E3-75C1DD759C4A}"/>
              </a:ext>
            </a:extLst>
          </p:cNvPr>
          <p:cNvSpPr txBox="1"/>
          <p:nvPr/>
        </p:nvSpPr>
        <p:spPr>
          <a:xfrm>
            <a:off x="6072523" y="5807346"/>
            <a:ext cx="696024" cy="276999"/>
          </a:xfrm>
          <a:prstGeom prst="rect">
            <a:avLst/>
          </a:prstGeom>
          <a:noFill/>
        </p:spPr>
        <p:txBody>
          <a:bodyPr wrap="none" lIns="91440" tIns="45720" rIns="91440" bIns="45720" rtlCol="0" anchor="t">
            <a:spAutoFit/>
          </a:bodyPr>
          <a:lstStyle/>
          <a:p>
            <a:pPr algn="ctr"/>
            <a:r>
              <a:rPr lang="de-DE" sz="1200"/>
              <a:t>Fatigue</a:t>
            </a:r>
            <a:endParaRPr lang="LID4096" sz="1200"/>
          </a:p>
        </p:txBody>
      </p:sp>
      <p:sp>
        <p:nvSpPr>
          <p:cNvPr id="91" name="Textfeld 90">
            <a:extLst>
              <a:ext uri="{FF2B5EF4-FFF2-40B4-BE49-F238E27FC236}">
                <a16:creationId xmlns:a16="http://schemas.microsoft.com/office/drawing/2014/main" id="{B0177C3A-CBC2-43A1-858B-6DDEB6908445}"/>
              </a:ext>
            </a:extLst>
          </p:cNvPr>
          <p:cNvSpPr txBox="1"/>
          <p:nvPr/>
        </p:nvSpPr>
        <p:spPr>
          <a:xfrm>
            <a:off x="6944984" y="5811387"/>
            <a:ext cx="968535" cy="461665"/>
          </a:xfrm>
          <a:prstGeom prst="rect">
            <a:avLst/>
          </a:prstGeom>
          <a:noFill/>
        </p:spPr>
        <p:txBody>
          <a:bodyPr wrap="none" rtlCol="0">
            <a:spAutoFit/>
          </a:bodyPr>
          <a:lstStyle/>
          <a:p>
            <a:pPr algn="ctr"/>
            <a:r>
              <a:rPr lang="de-DE" sz="1200" err="1"/>
              <a:t>Decreased</a:t>
            </a:r>
            <a:r>
              <a:rPr lang="de-DE" sz="1200"/>
              <a:t> </a:t>
            </a:r>
          </a:p>
          <a:p>
            <a:pPr algn="ctr"/>
            <a:r>
              <a:rPr lang="de-DE" sz="1200" err="1"/>
              <a:t>appetite</a:t>
            </a:r>
            <a:endParaRPr lang="LID4096" sz="1200"/>
          </a:p>
        </p:txBody>
      </p:sp>
      <p:sp>
        <p:nvSpPr>
          <p:cNvPr id="92" name="Textfeld 91">
            <a:extLst>
              <a:ext uri="{FF2B5EF4-FFF2-40B4-BE49-F238E27FC236}">
                <a16:creationId xmlns:a16="http://schemas.microsoft.com/office/drawing/2014/main" id="{EBDACBD6-8EBA-43ED-A64A-3E21E96A273B}"/>
              </a:ext>
            </a:extLst>
          </p:cNvPr>
          <p:cNvSpPr txBox="1"/>
          <p:nvPr/>
        </p:nvSpPr>
        <p:spPr>
          <a:xfrm>
            <a:off x="8043176" y="5807055"/>
            <a:ext cx="771366" cy="276999"/>
          </a:xfrm>
          <a:prstGeom prst="rect">
            <a:avLst/>
          </a:prstGeom>
          <a:noFill/>
        </p:spPr>
        <p:txBody>
          <a:bodyPr wrap="none" rtlCol="0">
            <a:spAutoFit/>
          </a:bodyPr>
          <a:lstStyle/>
          <a:p>
            <a:pPr algn="ctr"/>
            <a:r>
              <a:rPr lang="de-DE" sz="1200"/>
              <a:t>Alopecia</a:t>
            </a:r>
            <a:endParaRPr lang="LID4096" sz="1200"/>
          </a:p>
        </p:txBody>
      </p:sp>
      <p:sp>
        <p:nvSpPr>
          <p:cNvPr id="93" name="Textfeld 92">
            <a:extLst>
              <a:ext uri="{FF2B5EF4-FFF2-40B4-BE49-F238E27FC236}">
                <a16:creationId xmlns:a16="http://schemas.microsoft.com/office/drawing/2014/main" id="{8E4203AB-7765-4DA4-AFE8-1C18D38D4ED2}"/>
              </a:ext>
            </a:extLst>
          </p:cNvPr>
          <p:cNvSpPr txBox="1"/>
          <p:nvPr/>
        </p:nvSpPr>
        <p:spPr>
          <a:xfrm>
            <a:off x="9045911" y="5806631"/>
            <a:ext cx="772519" cy="276999"/>
          </a:xfrm>
          <a:prstGeom prst="rect">
            <a:avLst/>
          </a:prstGeom>
          <a:noFill/>
        </p:spPr>
        <p:txBody>
          <a:bodyPr wrap="none" rtlCol="0">
            <a:spAutoFit/>
          </a:bodyPr>
          <a:lstStyle/>
          <a:p>
            <a:pPr algn="ctr"/>
            <a:r>
              <a:rPr lang="de-DE" sz="1200" err="1"/>
              <a:t>Vomiting</a:t>
            </a:r>
            <a:endParaRPr lang="LID4096" sz="1200"/>
          </a:p>
        </p:txBody>
      </p:sp>
      <p:sp>
        <p:nvSpPr>
          <p:cNvPr id="119" name="Textfeld 118">
            <a:extLst>
              <a:ext uri="{FF2B5EF4-FFF2-40B4-BE49-F238E27FC236}">
                <a16:creationId xmlns:a16="http://schemas.microsoft.com/office/drawing/2014/main" id="{B2F5E792-9404-42AF-A72F-BDCD328C0B1A}"/>
              </a:ext>
            </a:extLst>
          </p:cNvPr>
          <p:cNvSpPr txBox="1"/>
          <p:nvPr/>
        </p:nvSpPr>
        <p:spPr>
          <a:xfrm>
            <a:off x="9066879" y="3774273"/>
            <a:ext cx="777777" cy="338554"/>
          </a:xfrm>
          <a:prstGeom prst="rect">
            <a:avLst/>
          </a:prstGeom>
          <a:noFill/>
        </p:spPr>
        <p:txBody>
          <a:bodyPr wrap="none" rtlCol="0">
            <a:spAutoFit/>
          </a:bodyPr>
          <a:lstStyle/>
          <a:p>
            <a:pPr algn="ctr"/>
            <a:r>
              <a:rPr lang="de-DE" sz="1600" b="1" dirty="0"/>
              <a:t>Grade</a:t>
            </a:r>
            <a:endParaRPr lang="LID4096" sz="1600" b="1"/>
          </a:p>
        </p:txBody>
      </p:sp>
      <p:sp>
        <p:nvSpPr>
          <p:cNvPr id="12" name="Titel 11">
            <a:extLst>
              <a:ext uri="{FF2B5EF4-FFF2-40B4-BE49-F238E27FC236}">
                <a16:creationId xmlns:a16="http://schemas.microsoft.com/office/drawing/2014/main" id="{212AA8EA-F5A8-0246-804E-E87509FF4437}"/>
              </a:ext>
            </a:extLst>
          </p:cNvPr>
          <p:cNvSpPr>
            <a:spLocks noGrp="1"/>
          </p:cNvSpPr>
          <p:nvPr>
            <p:ph type="title"/>
          </p:nvPr>
        </p:nvSpPr>
        <p:spPr/>
        <p:txBody>
          <a:bodyPr/>
          <a:lstStyle/>
          <a:p>
            <a:r>
              <a:rPr lang="en-US" noProof="0" dirty="0"/>
              <a:t>Safety overview</a:t>
            </a:r>
          </a:p>
        </p:txBody>
      </p:sp>
      <p:sp>
        <p:nvSpPr>
          <p:cNvPr id="98" name="Textfeld 97">
            <a:extLst>
              <a:ext uri="{FF2B5EF4-FFF2-40B4-BE49-F238E27FC236}">
                <a16:creationId xmlns:a16="http://schemas.microsoft.com/office/drawing/2014/main" id="{D979B997-2503-7948-A122-DF1719ACCED3}"/>
              </a:ext>
            </a:extLst>
          </p:cNvPr>
          <p:cNvSpPr txBox="1"/>
          <p:nvPr/>
        </p:nvSpPr>
        <p:spPr>
          <a:xfrm rot="16200000">
            <a:off x="-136550" y="4731624"/>
            <a:ext cx="1268296" cy="307777"/>
          </a:xfrm>
          <a:prstGeom prst="rect">
            <a:avLst/>
          </a:prstGeom>
          <a:noFill/>
        </p:spPr>
        <p:txBody>
          <a:bodyPr wrap="none" rtlCol="0">
            <a:spAutoFit/>
          </a:bodyPr>
          <a:lstStyle/>
          <a:p>
            <a:r>
              <a:rPr lang="de-DE" sz="1400" b="1" dirty="0" err="1"/>
              <a:t>Incidence</a:t>
            </a:r>
            <a:r>
              <a:rPr lang="de-DE" sz="1400" b="1" dirty="0"/>
              <a:t>, %</a:t>
            </a:r>
            <a:endParaRPr lang="LID4096" sz="1400" b="1"/>
          </a:p>
        </p:txBody>
      </p:sp>
    </p:spTree>
    <p:extLst>
      <p:ext uri="{BB962C8B-B14F-4D97-AF65-F5344CB8AC3E}">
        <p14:creationId xmlns:p14="http://schemas.microsoft.com/office/powerpoint/2010/main" val="33634274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JUPITER-06 Conclusions</a:t>
            </a:r>
          </a:p>
        </p:txBody>
      </p:sp>
      <p:sp>
        <p:nvSpPr>
          <p:cNvPr id="2" name="Inhaltsplatzhalter 1">
            <a:extLst>
              <a:ext uri="{FF2B5EF4-FFF2-40B4-BE49-F238E27FC236}">
                <a16:creationId xmlns:a16="http://schemas.microsoft.com/office/drawing/2014/main" id="{228F5719-7140-6F4F-8EF0-01C7CC9D2D9E}"/>
              </a:ext>
            </a:extLst>
          </p:cNvPr>
          <p:cNvSpPr>
            <a:spLocks noGrp="1"/>
          </p:cNvSpPr>
          <p:nvPr>
            <p:ph idx="1"/>
          </p:nvPr>
        </p:nvSpPr>
        <p:spPr>
          <a:xfrm>
            <a:off x="416534" y="1825625"/>
            <a:ext cx="10556266" cy="4351338"/>
          </a:xfrm>
        </p:spPr>
        <p:txBody>
          <a:bodyPr vert="horz" lIns="0" tIns="0" rIns="0" bIns="0" rtlCol="0" anchor="t">
            <a:noAutofit/>
          </a:bodyPr>
          <a:lstStyle/>
          <a:p>
            <a:r>
              <a:rPr lang="en-US" sz="1600" noProof="0" dirty="0"/>
              <a:t>The addition of </a:t>
            </a:r>
            <a:r>
              <a:rPr lang="en-US" sz="1600" noProof="0" dirty="0" err="1"/>
              <a:t>toripalimab</a:t>
            </a:r>
            <a:r>
              <a:rPr lang="en-US" sz="1600" noProof="0" dirty="0"/>
              <a:t> to paclitaxel + cisplatin (TP) as a first-line treatment for advanced or metastatic ESCC patients provided superior PFS and OS than TP chemotherapy alone</a:t>
            </a:r>
          </a:p>
          <a:p>
            <a:r>
              <a:rPr lang="en-US" sz="1600" noProof="0" dirty="0"/>
              <a:t>PFS and OS benefits were observed</a:t>
            </a:r>
            <a:r>
              <a:rPr lang="en-US" sz="1600" dirty="0"/>
              <a:t> </a:t>
            </a:r>
            <a:r>
              <a:rPr lang="en-US" sz="1600" noProof="0" dirty="0"/>
              <a:t> in all key subgroups, including PD-L1 expression subgroups.</a:t>
            </a:r>
            <a:endParaRPr lang="en-US" sz="1600" noProof="0" dirty="0">
              <a:cs typeface="Arial"/>
            </a:endParaRPr>
          </a:p>
          <a:p>
            <a:pPr lvl="1"/>
            <a:r>
              <a:rPr lang="en-US" sz="1600" noProof="0" dirty="0"/>
              <a:t>PFS: median 5.7 vs 5.5 months, HR=0.58 (95% CI: 0.461, 0.738), P&lt;0.00001</a:t>
            </a:r>
            <a:endParaRPr lang="en-US" sz="1600" noProof="0" dirty="0">
              <a:cs typeface="Arial"/>
            </a:endParaRPr>
          </a:p>
          <a:p>
            <a:pPr lvl="1"/>
            <a:r>
              <a:rPr lang="en-US" sz="1600" noProof="0" dirty="0"/>
              <a:t>OS: median 17.0 vs11.0 months, HR=0.58 (95% CI: 0.425, 0.783), P =0.00036</a:t>
            </a:r>
            <a:endParaRPr lang="en-US" sz="1600" noProof="0" dirty="0">
              <a:cs typeface="Arial" panose="020B0604020202020204"/>
            </a:endParaRPr>
          </a:p>
          <a:p>
            <a:r>
              <a:rPr lang="en-US" sz="1600" noProof="0" dirty="0"/>
              <a:t>No new safety signals were identified with </a:t>
            </a:r>
            <a:r>
              <a:rPr lang="en-US" sz="1600" noProof="0" dirty="0" err="1"/>
              <a:t>toripalimab</a:t>
            </a:r>
            <a:r>
              <a:rPr lang="en-US" sz="1600" noProof="0" dirty="0"/>
              <a:t> added to</a:t>
            </a:r>
            <a:r>
              <a:rPr lang="en-US" sz="1600" dirty="0"/>
              <a:t> </a:t>
            </a:r>
            <a:r>
              <a:rPr lang="en-US" sz="1600" noProof="0" dirty="0"/>
              <a:t> chemotherapy</a:t>
            </a:r>
            <a:endParaRPr lang="en-US" sz="1600" noProof="0" dirty="0">
              <a:cs typeface="Arial"/>
            </a:endParaRPr>
          </a:p>
          <a:p>
            <a:r>
              <a:rPr lang="en-US" sz="1600" b="1" noProof="0" dirty="0" err="1"/>
              <a:t>Toripalimab</a:t>
            </a:r>
            <a:r>
              <a:rPr lang="en-US" sz="1600" b="1" noProof="0" dirty="0"/>
              <a:t> in combination with TP chemotherapy has the potential to</a:t>
            </a:r>
            <a:r>
              <a:rPr lang="en-US" sz="1600" b="1" dirty="0"/>
              <a:t> </a:t>
            </a:r>
            <a:r>
              <a:rPr lang="en-US" sz="1600" b="1" noProof="0" dirty="0"/>
              <a:t> become a new standard first-line therapy in patients with advanced or metastatic ESCC</a:t>
            </a:r>
            <a:endParaRPr lang="en-US" sz="1600" b="1" noProof="0" dirty="0">
              <a:cs typeface="Arial"/>
            </a:endParaRPr>
          </a:p>
          <a:p>
            <a:endParaRPr lang="en-US" sz="1600" noProof="0"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de-DE"/>
              <a:t>ESCC, esophageal squamous cell carcinoma; OS, overall survival; PFS, progression-free survival; TP, paclitaxel + cisplatin.</a:t>
            </a:r>
          </a:p>
          <a:p>
            <a:r>
              <a:rPr lang="de-DE" b="1"/>
              <a:t>Xu R, et al. Abstract 1373MO presented at ESMO 2021. </a:t>
            </a:r>
          </a:p>
        </p:txBody>
      </p:sp>
    </p:spTree>
    <p:extLst>
      <p:ext uri="{BB962C8B-B14F-4D97-AF65-F5344CB8AC3E}">
        <p14:creationId xmlns:p14="http://schemas.microsoft.com/office/powerpoint/2010/main" val="12661461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A330C88-0FA1-5645-8307-0E4BAF5EC5A8}"/>
              </a:ext>
            </a:extLst>
          </p:cNvPr>
          <p:cNvSpPr>
            <a:spLocks noGrp="1"/>
          </p:cNvSpPr>
          <p:nvPr>
            <p:ph type="body" idx="1"/>
          </p:nvPr>
        </p:nvSpPr>
        <p:spPr/>
        <p:txBody>
          <a:bodyPr/>
          <a:lstStyle/>
          <a:p>
            <a:r>
              <a:rPr lang="en-US" noProof="0" dirty="0"/>
              <a:t>DKN-01 in combination with tislelizumab ± chemotherapy as 1L or 2L therapy for inoperable, locally </a:t>
            </a:r>
            <a:r>
              <a:rPr lang="en-US" noProof="0"/>
              <a:t>advanced</a:t>
            </a:r>
            <a:r>
              <a:rPr lang="en-US" noProof="0" dirty="0"/>
              <a:t> or metastatic G/GEJ adenocarcinoma</a:t>
            </a:r>
          </a:p>
        </p:txBody>
      </p:sp>
      <p:sp>
        <p:nvSpPr>
          <p:cNvPr id="8" name="Titel 7">
            <a:extLst>
              <a:ext uri="{FF2B5EF4-FFF2-40B4-BE49-F238E27FC236}">
                <a16:creationId xmlns:a16="http://schemas.microsoft.com/office/drawing/2014/main" id="{BAB5433A-86E5-C347-863A-C36E116B8D4F}"/>
              </a:ext>
            </a:extLst>
          </p:cNvPr>
          <p:cNvSpPr>
            <a:spLocks noGrp="1"/>
          </p:cNvSpPr>
          <p:nvPr>
            <p:ph type="title"/>
          </p:nvPr>
        </p:nvSpPr>
        <p:spPr/>
        <p:txBody>
          <a:bodyPr/>
          <a:lstStyle/>
          <a:p>
            <a:r>
              <a:rPr lang="en-US" noProof="0" dirty="0"/>
              <a:t>DisTinGuish</a:t>
            </a:r>
          </a:p>
        </p:txBody>
      </p:sp>
    </p:spTree>
    <p:extLst>
      <p:ext uri="{BB962C8B-B14F-4D97-AF65-F5344CB8AC3E}">
        <p14:creationId xmlns:p14="http://schemas.microsoft.com/office/powerpoint/2010/main" val="27087913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572F81-E2F7-410F-AB01-3DA84583A7AA}"/>
              </a:ext>
            </a:extLst>
          </p:cNvPr>
          <p:cNvSpPr>
            <a:spLocks noGrp="1"/>
          </p:cNvSpPr>
          <p:nvPr>
            <p:ph type="ftr" sz="quarter" idx="11"/>
          </p:nvPr>
        </p:nvSpPr>
        <p:spPr/>
        <p:txBody>
          <a:bodyPr/>
          <a:lstStyle/>
          <a:p>
            <a:r>
              <a:rPr lang="en-US" dirty="0"/>
              <a:t>**The </a:t>
            </a:r>
            <a:r>
              <a:rPr lang="en-US"/>
              <a:t>DisTinGuish</a:t>
            </a:r>
            <a:r>
              <a:rPr lang="en-US" dirty="0"/>
              <a:t> Trials has two parts. Part A is reported here. Part B is evaluating second-line treatment with 300 or 600 mg DKN-01 + tislelizumab in locally advanced/metastatic </a:t>
            </a:r>
            <a:br>
              <a:rPr lang="en-US" dirty="0"/>
            </a:br>
            <a:r>
              <a:rPr lang="en-US" dirty="0"/>
              <a:t>DKK1-high gastric or gastroesophageal adenocarcinoma patients who have received only one prior systemic treatment with a platinum + fluoropyrimidine–based therapy (±HER2 therapy, </a:t>
            </a:r>
            <a:br>
              <a:rPr lang="en-US" dirty="0"/>
            </a:br>
            <a:r>
              <a:rPr lang="en-US" dirty="0"/>
              <a:t>if applicable).</a:t>
            </a:r>
          </a:p>
          <a:p>
            <a:r>
              <a:rPr lang="en-US" dirty="0"/>
              <a:t>**Safety review after the first 5 patients have enrolled and completed one cycle</a:t>
            </a:r>
            <a:r>
              <a:rPr lang="en-GB" dirty="0"/>
              <a:t>***</a:t>
            </a:r>
            <a:r>
              <a:rPr lang="en-US" dirty="0"/>
              <a:t>Flagship Biosciences, Broomfield, CO; Advanced Cell Diagnostics, Newark, CA.</a:t>
            </a:r>
          </a:p>
          <a:p>
            <a:r>
              <a:rPr lang="en-GB" dirty="0"/>
              <a:t>1L, first-line; 2L, second-line; CAPOX, capecitabine/oxaliplatin; DCR, disease control rate; DKK1, </a:t>
            </a:r>
            <a:r>
              <a:rPr lang="en-GB"/>
              <a:t>Dickkopf</a:t>
            </a:r>
            <a:r>
              <a:rPr lang="en-GB" dirty="0"/>
              <a:t>  protein 1; </a:t>
            </a:r>
            <a:r>
              <a:rPr lang="en-GB"/>
              <a:t>DoR</a:t>
            </a:r>
            <a:r>
              <a:rPr lang="en-GB" dirty="0"/>
              <a:t>, duration of response; G/GEJ </a:t>
            </a:r>
            <a:r>
              <a:rPr lang="en-US" dirty="0"/>
              <a:t>gastric or gastroesophageal junction</a:t>
            </a:r>
            <a:r>
              <a:rPr lang="en-US"/>
              <a:t>; OS</a:t>
            </a:r>
            <a:r>
              <a:rPr lang="en-US" dirty="0"/>
              <a:t>, overall survival; PFS, progression-free survival.</a:t>
            </a:r>
          </a:p>
          <a:p>
            <a:r>
              <a:rPr lang="en-GB" b="1"/>
              <a:t>Klempnera</a:t>
            </a:r>
            <a:r>
              <a:rPr lang="en-GB" b="1" dirty="0"/>
              <a:t> S, et al. Abstract 1384P presented at ESMO 2021.</a:t>
            </a:r>
          </a:p>
        </p:txBody>
      </p:sp>
      <p:sp>
        <p:nvSpPr>
          <p:cNvPr id="15" name="object 15">
            <a:extLst>
              <a:ext uri="{FF2B5EF4-FFF2-40B4-BE49-F238E27FC236}">
                <a16:creationId xmlns:a16="http://schemas.microsoft.com/office/drawing/2014/main" id="{AF11ED5B-8D55-4021-8FE7-C4BEC61A7AD0}"/>
              </a:ext>
            </a:extLst>
          </p:cNvPr>
          <p:cNvSpPr txBox="1"/>
          <p:nvPr/>
        </p:nvSpPr>
        <p:spPr>
          <a:xfrm>
            <a:off x="7334895" y="4597321"/>
            <a:ext cx="4440572" cy="1017203"/>
          </a:xfrm>
          <a:prstGeom prst="rect">
            <a:avLst/>
          </a:prstGeom>
          <a:solidFill>
            <a:schemeClr val="bg2">
              <a:lumMod val="20000"/>
              <a:lumOff val="80000"/>
            </a:schemeClr>
          </a:solidFill>
          <a:ln w="12953">
            <a:noFill/>
          </a:ln>
        </p:spPr>
        <p:txBody>
          <a:bodyPr vert="horz" wrap="square" lIns="144000" tIns="144000" rIns="0" bIns="0" rtlCol="0" anchor="ctr">
            <a:noAutofit/>
          </a:bodyPr>
          <a:lstStyle/>
          <a:p>
            <a:pPr marL="91440">
              <a:lnSpc>
                <a:spcPct val="100000"/>
              </a:lnSpc>
              <a:spcBef>
                <a:spcPts val="1060"/>
              </a:spcBef>
            </a:pPr>
            <a:r>
              <a:rPr lang="en-GB" sz="1200" b="1" spc="-5" dirty="0">
                <a:latin typeface="+mj-lt"/>
                <a:cs typeface="Trebuchet MS"/>
              </a:rPr>
              <a:t>P</a:t>
            </a:r>
            <a:r>
              <a:rPr lang="en-GB" sz="1200" b="1" dirty="0">
                <a:latin typeface="+mj-lt"/>
                <a:cs typeface="Trebuchet MS"/>
              </a:rPr>
              <a:t>rimary efficacy </a:t>
            </a:r>
            <a:r>
              <a:rPr lang="en-GB" sz="1200" b="1" spc="-5" dirty="0">
                <a:latin typeface="+mj-lt"/>
                <a:cs typeface="Trebuchet MS"/>
              </a:rPr>
              <a:t>endpoint: ORR</a:t>
            </a:r>
            <a:endParaRPr lang="en-GB" sz="1200" dirty="0">
              <a:latin typeface="+mj-lt"/>
              <a:cs typeface="Trebuchet MS"/>
            </a:endParaRPr>
          </a:p>
          <a:p>
            <a:pPr>
              <a:lnSpc>
                <a:spcPct val="100000"/>
              </a:lnSpc>
              <a:spcBef>
                <a:spcPts val="45"/>
              </a:spcBef>
              <a:buClr>
                <a:srgbClr val="585353"/>
              </a:buClr>
              <a:buFont typeface="Arial"/>
              <a:buChar char="•"/>
            </a:pPr>
            <a:endParaRPr lang="en-GB" sz="1200" dirty="0">
              <a:latin typeface="+mj-lt"/>
              <a:cs typeface="Trebuchet MS"/>
            </a:endParaRPr>
          </a:p>
          <a:p>
            <a:pPr marL="91440">
              <a:lnSpc>
                <a:spcPct val="100000"/>
              </a:lnSpc>
            </a:pPr>
            <a:r>
              <a:rPr lang="en-GB" sz="1200" b="1" spc="-5" dirty="0">
                <a:latin typeface="+mj-lt"/>
                <a:cs typeface="Trebuchet MS"/>
              </a:rPr>
              <a:t>Secondary</a:t>
            </a:r>
            <a:r>
              <a:rPr lang="en-GB" sz="1200" b="1" spc="5" dirty="0">
                <a:latin typeface="+mj-lt"/>
                <a:cs typeface="Trebuchet MS"/>
              </a:rPr>
              <a:t> </a:t>
            </a:r>
            <a:r>
              <a:rPr lang="en-GB" sz="1200" b="1" spc="-5" dirty="0">
                <a:latin typeface="+mj-lt"/>
                <a:cs typeface="Trebuchet MS"/>
              </a:rPr>
              <a:t>endpoints: </a:t>
            </a:r>
            <a:r>
              <a:rPr lang="en-US" sz="1200" b="1" spc="-5">
                <a:latin typeface="+mj-lt"/>
                <a:cs typeface="Trebuchet MS"/>
              </a:rPr>
              <a:t>DoR</a:t>
            </a:r>
            <a:r>
              <a:rPr lang="en-US" sz="1200" b="1" spc="-5" dirty="0">
                <a:latin typeface="+mj-lt"/>
                <a:cs typeface="Trebuchet MS"/>
              </a:rPr>
              <a:t>, DCR, PFS and OS</a:t>
            </a:r>
          </a:p>
          <a:p>
            <a:pPr marL="91440">
              <a:lnSpc>
                <a:spcPct val="100000"/>
              </a:lnSpc>
            </a:pPr>
            <a:endParaRPr lang="en-GB" sz="1200" dirty="0">
              <a:latin typeface="+mj-lt"/>
              <a:cs typeface="Trebuchet MS"/>
            </a:endParaRPr>
          </a:p>
        </p:txBody>
      </p:sp>
      <p:sp>
        <p:nvSpPr>
          <p:cNvPr id="22" name="object 22">
            <a:extLst>
              <a:ext uri="{FF2B5EF4-FFF2-40B4-BE49-F238E27FC236}">
                <a16:creationId xmlns:a16="http://schemas.microsoft.com/office/drawing/2014/main" id="{0D519762-5C54-4EFA-B708-C8650CCB7601}"/>
              </a:ext>
            </a:extLst>
          </p:cNvPr>
          <p:cNvSpPr txBox="1"/>
          <p:nvPr/>
        </p:nvSpPr>
        <p:spPr>
          <a:xfrm>
            <a:off x="7334895" y="1818783"/>
            <a:ext cx="4440572" cy="2563658"/>
          </a:xfrm>
          <a:prstGeom prst="rect">
            <a:avLst/>
          </a:prstGeom>
          <a:solidFill>
            <a:schemeClr val="bg2">
              <a:lumMod val="20000"/>
              <a:lumOff val="80000"/>
            </a:schemeClr>
          </a:solidFill>
        </p:spPr>
        <p:txBody>
          <a:bodyPr vert="horz" wrap="square" lIns="144000" tIns="108000" rIns="0" bIns="0" rtlCol="0" anchor="t" anchorCtr="0">
            <a:noAutofit/>
          </a:bodyPr>
          <a:lstStyle/>
          <a:p>
            <a:pPr marL="37466">
              <a:lnSpc>
                <a:spcPct val="100000"/>
              </a:lnSpc>
              <a:spcBef>
                <a:spcPts val="100"/>
              </a:spcBef>
              <a:tabLst>
                <a:tab pos="154940" algn="l"/>
              </a:tabLst>
            </a:pPr>
            <a:r>
              <a:rPr lang="en-GB" sz="1200" b="1" dirty="0">
                <a:solidFill>
                  <a:srgbClr val="585353"/>
                </a:solidFill>
                <a:latin typeface="+mj-lt"/>
                <a:cs typeface="Trebuchet MS"/>
              </a:rPr>
              <a:t>Tumoral DKK1 mRNA expression</a:t>
            </a:r>
          </a:p>
          <a:p>
            <a:pPr marL="208916" indent="-171450">
              <a:lnSpc>
                <a:spcPct val="100000"/>
              </a:lnSpc>
              <a:spcBef>
                <a:spcPts val="100"/>
              </a:spcBef>
              <a:buFont typeface="Arial" panose="020B0604020202020204" pitchFamily="34" charset="0"/>
              <a:buChar char="•"/>
              <a:tabLst>
                <a:tab pos="154940" algn="l"/>
              </a:tabLst>
            </a:pPr>
            <a:r>
              <a:rPr lang="en-GB" sz="1200" dirty="0">
                <a:solidFill>
                  <a:srgbClr val="585353"/>
                </a:solidFill>
                <a:latin typeface="+mj-lt"/>
                <a:cs typeface="Trebuchet MS"/>
              </a:rPr>
              <a:t>Assessed by a chromogenic in situ hybridization </a:t>
            </a:r>
            <a:r>
              <a:rPr lang="en-GB" sz="1200">
                <a:solidFill>
                  <a:srgbClr val="585353"/>
                </a:solidFill>
                <a:latin typeface="+mj-lt"/>
                <a:cs typeface="Trebuchet MS"/>
              </a:rPr>
              <a:t>RNAscope</a:t>
            </a:r>
            <a:r>
              <a:rPr lang="en-GB" sz="1200" dirty="0">
                <a:solidFill>
                  <a:srgbClr val="585353"/>
                </a:solidFill>
                <a:latin typeface="+mj-lt"/>
                <a:cs typeface="Trebuchet MS"/>
              </a:rPr>
              <a:t> assay and assigned an H-score (0-300)**</a:t>
            </a:r>
          </a:p>
          <a:p>
            <a:pPr marL="37466">
              <a:lnSpc>
                <a:spcPct val="100000"/>
              </a:lnSpc>
              <a:spcBef>
                <a:spcPts val="100"/>
              </a:spcBef>
              <a:tabLst>
                <a:tab pos="154940" algn="l"/>
              </a:tabLst>
            </a:pPr>
            <a:endParaRPr lang="en-GB" sz="1200" b="1" dirty="0">
              <a:solidFill>
                <a:srgbClr val="585353"/>
              </a:solidFill>
              <a:latin typeface="+mj-lt"/>
              <a:cs typeface="Trebuchet MS"/>
            </a:endParaRPr>
          </a:p>
          <a:p>
            <a:pPr marL="37466">
              <a:lnSpc>
                <a:spcPct val="100000"/>
              </a:lnSpc>
              <a:spcBef>
                <a:spcPts val="100"/>
              </a:spcBef>
              <a:tabLst>
                <a:tab pos="154940" algn="l"/>
              </a:tabLst>
            </a:pPr>
            <a:r>
              <a:rPr lang="en-GB" sz="1200" b="1" dirty="0">
                <a:solidFill>
                  <a:srgbClr val="585353"/>
                </a:solidFill>
                <a:latin typeface="+mj-lt"/>
                <a:cs typeface="Trebuchet MS"/>
              </a:rPr>
              <a:t>Analysis population</a:t>
            </a:r>
          </a:p>
          <a:p>
            <a:pPr marL="208916" indent="-171450">
              <a:lnSpc>
                <a:spcPct val="100000"/>
              </a:lnSpc>
              <a:spcBef>
                <a:spcPts val="100"/>
              </a:spcBef>
              <a:buFont typeface="Arial" panose="020B0604020202020204" pitchFamily="34" charset="0"/>
              <a:buChar char="•"/>
              <a:tabLst>
                <a:tab pos="154940" algn="l"/>
              </a:tabLst>
            </a:pPr>
            <a:r>
              <a:rPr lang="en-GB" sz="1200" dirty="0">
                <a:solidFill>
                  <a:srgbClr val="585353"/>
                </a:solidFill>
                <a:latin typeface="+mj-lt"/>
                <a:cs typeface="Trebuchet MS"/>
              </a:rPr>
              <a:t>Modified intent to treat (</a:t>
            </a:r>
            <a:r>
              <a:rPr lang="en-GB" sz="1200">
                <a:solidFill>
                  <a:srgbClr val="585353"/>
                </a:solidFill>
                <a:latin typeface="+mj-lt"/>
                <a:cs typeface="Trebuchet MS"/>
              </a:rPr>
              <a:t>mITT</a:t>
            </a:r>
            <a:r>
              <a:rPr lang="en-GB" sz="1200" dirty="0">
                <a:solidFill>
                  <a:srgbClr val="585353"/>
                </a:solidFill>
                <a:latin typeface="+mj-lt"/>
                <a:cs typeface="Trebuchet MS"/>
              </a:rPr>
              <a:t>) population (completed &gt; 1 dose DKN-01)</a:t>
            </a:r>
          </a:p>
          <a:p>
            <a:pPr marL="37466">
              <a:lnSpc>
                <a:spcPct val="100000"/>
              </a:lnSpc>
              <a:spcBef>
                <a:spcPts val="100"/>
              </a:spcBef>
              <a:tabLst>
                <a:tab pos="154940" algn="l"/>
              </a:tabLst>
            </a:pPr>
            <a:endParaRPr lang="en-GB" sz="1200" b="1" dirty="0">
              <a:solidFill>
                <a:srgbClr val="585353"/>
              </a:solidFill>
              <a:latin typeface="+mj-lt"/>
              <a:cs typeface="Trebuchet MS"/>
            </a:endParaRPr>
          </a:p>
          <a:p>
            <a:pPr marL="37466">
              <a:lnSpc>
                <a:spcPct val="100000"/>
              </a:lnSpc>
              <a:spcBef>
                <a:spcPts val="100"/>
              </a:spcBef>
              <a:tabLst>
                <a:tab pos="154940" algn="l"/>
              </a:tabLst>
            </a:pPr>
            <a:r>
              <a:rPr lang="en-GB" sz="1200" b="1" dirty="0">
                <a:solidFill>
                  <a:srgbClr val="585353"/>
                </a:solidFill>
                <a:latin typeface="+mj-lt"/>
                <a:cs typeface="Trebuchet MS"/>
              </a:rPr>
              <a:t>Analysis by DKK1 expression</a:t>
            </a:r>
          </a:p>
          <a:p>
            <a:pPr marL="208916" indent="-171450">
              <a:lnSpc>
                <a:spcPct val="100000"/>
              </a:lnSpc>
              <a:spcBef>
                <a:spcPts val="100"/>
              </a:spcBef>
              <a:buFont typeface="Arial" panose="020B0604020202020204" pitchFamily="34" charset="0"/>
              <a:buChar char="•"/>
              <a:tabLst>
                <a:tab pos="154940" algn="l"/>
              </a:tabLst>
            </a:pPr>
            <a:r>
              <a:rPr lang="en-GB" sz="1200" dirty="0">
                <a:solidFill>
                  <a:srgbClr val="585353"/>
                </a:solidFill>
                <a:latin typeface="+mj-lt"/>
                <a:cs typeface="Trebuchet MS"/>
              </a:rPr>
              <a:t>Comparison between DKK1-high (H-score ≥35) and DKK1-low groups</a:t>
            </a:r>
            <a:endParaRPr lang="en-GB" sz="1200" baseline="24305" dirty="0">
              <a:latin typeface="+mj-lt"/>
              <a:cs typeface="Trebuchet MS"/>
            </a:endParaRPr>
          </a:p>
        </p:txBody>
      </p:sp>
      <p:cxnSp>
        <p:nvCxnSpPr>
          <p:cNvPr id="7" name="Gerader Verbinder 6">
            <a:extLst>
              <a:ext uri="{FF2B5EF4-FFF2-40B4-BE49-F238E27FC236}">
                <a16:creationId xmlns:a16="http://schemas.microsoft.com/office/drawing/2014/main" id="{30C9832D-18B9-4667-8358-A97FEE2C39C3}"/>
              </a:ext>
            </a:extLst>
          </p:cNvPr>
          <p:cNvCxnSpPr>
            <a:cxnSpLocks/>
          </p:cNvCxnSpPr>
          <p:nvPr/>
        </p:nvCxnSpPr>
        <p:spPr>
          <a:xfrm flipV="1">
            <a:off x="998801" y="3224924"/>
            <a:ext cx="0" cy="131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3A036F9F-4BA2-40A4-AAD9-DEAA53EF4CD0}"/>
              </a:ext>
            </a:extLst>
          </p:cNvPr>
          <p:cNvCxnSpPr>
            <a:cxnSpLocks/>
          </p:cNvCxnSpPr>
          <p:nvPr/>
        </p:nvCxnSpPr>
        <p:spPr>
          <a:xfrm flipV="1">
            <a:off x="998802" y="3219892"/>
            <a:ext cx="5053803" cy="25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AA69D878-B18A-4F5B-82C4-4E770A09EE74}"/>
              </a:ext>
            </a:extLst>
          </p:cNvPr>
          <p:cNvCxnSpPr>
            <a:cxnSpLocks/>
          </p:cNvCxnSpPr>
          <p:nvPr/>
        </p:nvCxnSpPr>
        <p:spPr>
          <a:xfrm>
            <a:off x="6065520" y="3237839"/>
            <a:ext cx="0" cy="18208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CCA845A3-D7A2-472A-A8F0-6136C1C687D4}"/>
              </a:ext>
            </a:extLst>
          </p:cNvPr>
          <p:cNvCxnSpPr>
            <a:cxnSpLocks/>
          </p:cNvCxnSpPr>
          <p:nvPr/>
        </p:nvCxnSpPr>
        <p:spPr>
          <a:xfrm flipH="1" flipV="1">
            <a:off x="998802" y="4083277"/>
            <a:ext cx="5053803" cy="38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6E0EAC12-71B4-435F-8837-262562D2D03B}"/>
              </a:ext>
            </a:extLst>
          </p:cNvPr>
          <p:cNvCxnSpPr/>
          <p:nvPr/>
        </p:nvCxnSpPr>
        <p:spPr>
          <a:xfrm>
            <a:off x="2122170" y="4118212"/>
            <a:ext cx="0" cy="4419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E7F74F1-8874-4AAC-9EEE-356871E34ABF}"/>
              </a:ext>
            </a:extLst>
          </p:cNvPr>
          <p:cNvCxnSpPr/>
          <p:nvPr/>
        </p:nvCxnSpPr>
        <p:spPr>
          <a:xfrm>
            <a:off x="3402330" y="4118212"/>
            <a:ext cx="0" cy="4419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C8A558DC-5A6A-4F6F-8E93-C7075C964E7F}"/>
              </a:ext>
            </a:extLst>
          </p:cNvPr>
          <p:cNvCxnSpPr/>
          <p:nvPr/>
        </p:nvCxnSpPr>
        <p:spPr>
          <a:xfrm>
            <a:off x="4141470" y="4118212"/>
            <a:ext cx="0" cy="4419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1546A5E8-F3F0-440C-ADE2-44BAE5799EDE}"/>
              </a:ext>
            </a:extLst>
          </p:cNvPr>
          <p:cNvCxnSpPr/>
          <p:nvPr/>
        </p:nvCxnSpPr>
        <p:spPr>
          <a:xfrm>
            <a:off x="5025390" y="4118212"/>
            <a:ext cx="0" cy="4419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089D9A3-937A-4CBA-91F3-AAD23A4F713A}"/>
              </a:ext>
            </a:extLst>
          </p:cNvPr>
          <p:cNvCxnSpPr>
            <a:cxnSpLocks/>
          </p:cNvCxnSpPr>
          <p:nvPr/>
        </p:nvCxnSpPr>
        <p:spPr>
          <a:xfrm>
            <a:off x="5520690" y="4118212"/>
            <a:ext cx="0" cy="552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6CD3B8BD-233D-46E9-B3D2-7024BA66EC22}"/>
              </a:ext>
            </a:extLst>
          </p:cNvPr>
          <p:cNvCxnSpPr>
            <a:cxnSpLocks/>
          </p:cNvCxnSpPr>
          <p:nvPr/>
        </p:nvCxnSpPr>
        <p:spPr>
          <a:xfrm>
            <a:off x="2000250" y="2868269"/>
            <a:ext cx="0" cy="369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4CB4A3EC-8356-43F9-8902-0307C3B62FA5}"/>
              </a:ext>
            </a:extLst>
          </p:cNvPr>
          <p:cNvCxnSpPr>
            <a:cxnSpLocks/>
          </p:cNvCxnSpPr>
          <p:nvPr/>
        </p:nvCxnSpPr>
        <p:spPr>
          <a:xfrm>
            <a:off x="2004060" y="2868269"/>
            <a:ext cx="3036570" cy="19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3A40B9FB-5078-430D-8700-BFA0E6F3FD3E}"/>
              </a:ext>
            </a:extLst>
          </p:cNvPr>
          <p:cNvCxnSpPr>
            <a:cxnSpLocks/>
          </p:cNvCxnSpPr>
          <p:nvPr/>
        </p:nvCxnSpPr>
        <p:spPr>
          <a:xfrm>
            <a:off x="5040630" y="2868269"/>
            <a:ext cx="0" cy="369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CE0B4C48-97C1-4B6C-AEC3-6669B19FA1C9}"/>
              </a:ext>
            </a:extLst>
          </p:cNvPr>
          <p:cNvCxnSpPr/>
          <p:nvPr/>
        </p:nvCxnSpPr>
        <p:spPr>
          <a:xfrm flipV="1">
            <a:off x="3515995" y="2651997"/>
            <a:ext cx="0" cy="2203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8E42E6AC-A230-4165-89A9-B7ED586A9053}"/>
              </a:ext>
            </a:extLst>
          </p:cNvPr>
          <p:cNvCxnSpPr/>
          <p:nvPr/>
        </p:nvCxnSpPr>
        <p:spPr>
          <a:xfrm>
            <a:off x="4141470" y="4398478"/>
            <a:ext cx="8839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4A0F215D-99B0-4EA4-8599-008CB93D6E38}"/>
              </a:ext>
            </a:extLst>
          </p:cNvPr>
          <p:cNvSpPr txBox="1"/>
          <p:nvPr/>
        </p:nvSpPr>
        <p:spPr>
          <a:xfrm>
            <a:off x="759264" y="4525106"/>
            <a:ext cx="873957" cy="461665"/>
          </a:xfrm>
          <a:prstGeom prst="rect">
            <a:avLst/>
          </a:prstGeom>
          <a:noFill/>
        </p:spPr>
        <p:txBody>
          <a:bodyPr wrap="none" rtlCol="0">
            <a:spAutoFit/>
          </a:bodyPr>
          <a:lstStyle/>
          <a:p>
            <a:pPr algn="ctr"/>
            <a:r>
              <a:rPr lang="de-DE" sz="1200">
                <a:latin typeface="+mj-lt"/>
              </a:rPr>
              <a:t>Screening</a:t>
            </a:r>
          </a:p>
          <a:p>
            <a:pPr algn="ctr"/>
            <a:r>
              <a:rPr lang="de-DE" sz="1200">
                <a:latin typeface="+mj-lt"/>
              </a:rPr>
              <a:t>≤ 28 </a:t>
            </a:r>
            <a:r>
              <a:rPr lang="de-DE" sz="1200" err="1">
                <a:latin typeface="+mj-lt"/>
              </a:rPr>
              <a:t>days</a:t>
            </a:r>
            <a:endParaRPr lang="LID4096" sz="1200">
              <a:latin typeface="+mj-lt"/>
            </a:endParaRPr>
          </a:p>
        </p:txBody>
      </p:sp>
      <p:sp>
        <p:nvSpPr>
          <p:cNvPr id="42" name="Textfeld 41">
            <a:extLst>
              <a:ext uri="{FF2B5EF4-FFF2-40B4-BE49-F238E27FC236}">
                <a16:creationId xmlns:a16="http://schemas.microsoft.com/office/drawing/2014/main" id="{4909E611-2511-48DD-9D24-05ECCBBA4998}"/>
              </a:ext>
            </a:extLst>
          </p:cNvPr>
          <p:cNvSpPr txBox="1"/>
          <p:nvPr/>
        </p:nvSpPr>
        <p:spPr>
          <a:xfrm>
            <a:off x="1832082" y="4525812"/>
            <a:ext cx="585417" cy="276999"/>
          </a:xfrm>
          <a:prstGeom prst="rect">
            <a:avLst/>
          </a:prstGeom>
          <a:noFill/>
        </p:spPr>
        <p:txBody>
          <a:bodyPr wrap="none" rtlCol="0">
            <a:spAutoFit/>
          </a:bodyPr>
          <a:lstStyle/>
          <a:p>
            <a:r>
              <a:rPr lang="de-DE" sz="1200">
                <a:latin typeface="+mj-lt"/>
              </a:rPr>
              <a:t>Day 1</a:t>
            </a:r>
            <a:endParaRPr lang="LID4096" sz="1200">
              <a:latin typeface="+mj-lt"/>
            </a:endParaRPr>
          </a:p>
        </p:txBody>
      </p:sp>
      <p:sp>
        <p:nvSpPr>
          <p:cNvPr id="43" name="Textfeld 42">
            <a:extLst>
              <a:ext uri="{FF2B5EF4-FFF2-40B4-BE49-F238E27FC236}">
                <a16:creationId xmlns:a16="http://schemas.microsoft.com/office/drawing/2014/main" id="{46535B15-D35A-43D0-B97D-93EB727696BB}"/>
              </a:ext>
            </a:extLst>
          </p:cNvPr>
          <p:cNvSpPr txBox="1"/>
          <p:nvPr/>
        </p:nvSpPr>
        <p:spPr>
          <a:xfrm>
            <a:off x="3070094" y="4532162"/>
            <a:ext cx="670376" cy="276999"/>
          </a:xfrm>
          <a:prstGeom prst="rect">
            <a:avLst/>
          </a:prstGeom>
          <a:noFill/>
        </p:spPr>
        <p:txBody>
          <a:bodyPr wrap="none" rtlCol="0">
            <a:spAutoFit/>
          </a:bodyPr>
          <a:lstStyle/>
          <a:p>
            <a:r>
              <a:rPr lang="de-DE" sz="1200">
                <a:latin typeface="+mj-lt"/>
              </a:rPr>
              <a:t>Day 15</a:t>
            </a:r>
            <a:endParaRPr lang="LID4096" sz="1200">
              <a:latin typeface="+mj-lt"/>
            </a:endParaRPr>
          </a:p>
        </p:txBody>
      </p:sp>
      <p:sp>
        <p:nvSpPr>
          <p:cNvPr id="44" name="Textfeld 43">
            <a:extLst>
              <a:ext uri="{FF2B5EF4-FFF2-40B4-BE49-F238E27FC236}">
                <a16:creationId xmlns:a16="http://schemas.microsoft.com/office/drawing/2014/main" id="{66B444B5-3E2F-4E94-8BB4-6923136DFD21}"/>
              </a:ext>
            </a:extLst>
          </p:cNvPr>
          <p:cNvSpPr txBox="1"/>
          <p:nvPr/>
        </p:nvSpPr>
        <p:spPr>
          <a:xfrm>
            <a:off x="3756455" y="4525812"/>
            <a:ext cx="788999" cy="276999"/>
          </a:xfrm>
          <a:prstGeom prst="rect">
            <a:avLst/>
          </a:prstGeom>
          <a:noFill/>
        </p:spPr>
        <p:txBody>
          <a:bodyPr wrap="none" rtlCol="0">
            <a:spAutoFit/>
          </a:bodyPr>
          <a:lstStyle/>
          <a:p>
            <a:r>
              <a:rPr lang="de-DE" sz="1200">
                <a:latin typeface="+mj-lt"/>
              </a:rPr>
              <a:t>Day 21**</a:t>
            </a:r>
            <a:endParaRPr lang="LID4096" sz="1200">
              <a:latin typeface="+mj-lt"/>
            </a:endParaRPr>
          </a:p>
        </p:txBody>
      </p:sp>
      <p:sp>
        <p:nvSpPr>
          <p:cNvPr id="45" name="Textfeld 44">
            <a:extLst>
              <a:ext uri="{FF2B5EF4-FFF2-40B4-BE49-F238E27FC236}">
                <a16:creationId xmlns:a16="http://schemas.microsoft.com/office/drawing/2014/main" id="{5647AAC8-4935-4881-B858-9900D5E3EB14}"/>
              </a:ext>
            </a:extLst>
          </p:cNvPr>
          <p:cNvSpPr txBox="1"/>
          <p:nvPr/>
        </p:nvSpPr>
        <p:spPr>
          <a:xfrm>
            <a:off x="4772455" y="4525812"/>
            <a:ext cx="502061" cy="276999"/>
          </a:xfrm>
          <a:prstGeom prst="rect">
            <a:avLst/>
          </a:prstGeom>
          <a:noFill/>
        </p:spPr>
        <p:txBody>
          <a:bodyPr wrap="none" rtlCol="0">
            <a:spAutoFit/>
          </a:bodyPr>
          <a:lstStyle/>
          <a:p>
            <a:r>
              <a:rPr lang="de-DE" sz="1200">
                <a:latin typeface="+mj-lt"/>
              </a:rPr>
              <a:t>EOT</a:t>
            </a:r>
            <a:endParaRPr lang="LID4096" sz="1200">
              <a:latin typeface="+mj-lt"/>
            </a:endParaRPr>
          </a:p>
        </p:txBody>
      </p:sp>
      <p:sp>
        <p:nvSpPr>
          <p:cNvPr id="46" name="Textfeld 45">
            <a:extLst>
              <a:ext uri="{FF2B5EF4-FFF2-40B4-BE49-F238E27FC236}">
                <a16:creationId xmlns:a16="http://schemas.microsoft.com/office/drawing/2014/main" id="{97E47626-3E04-463B-85F6-A02D5D75C5BC}"/>
              </a:ext>
            </a:extLst>
          </p:cNvPr>
          <p:cNvSpPr txBox="1"/>
          <p:nvPr/>
        </p:nvSpPr>
        <p:spPr>
          <a:xfrm>
            <a:off x="5121705" y="4633762"/>
            <a:ext cx="797013" cy="461665"/>
          </a:xfrm>
          <a:prstGeom prst="rect">
            <a:avLst/>
          </a:prstGeom>
          <a:noFill/>
        </p:spPr>
        <p:txBody>
          <a:bodyPr wrap="none" rtlCol="0">
            <a:spAutoFit/>
          </a:bodyPr>
          <a:lstStyle/>
          <a:p>
            <a:pPr algn="ctr"/>
            <a:r>
              <a:rPr lang="de-DE" sz="1200">
                <a:latin typeface="+mj-lt"/>
              </a:rPr>
              <a:t>30-day</a:t>
            </a:r>
          </a:p>
          <a:p>
            <a:pPr algn="ctr"/>
            <a:r>
              <a:rPr lang="de-DE" sz="1200">
                <a:latin typeface="+mj-lt"/>
              </a:rPr>
              <a:t>follow-</a:t>
            </a:r>
            <a:r>
              <a:rPr lang="de-DE" sz="1200" err="1">
                <a:latin typeface="+mj-lt"/>
              </a:rPr>
              <a:t>up</a:t>
            </a:r>
            <a:endParaRPr lang="LID4096" sz="1200">
              <a:latin typeface="+mj-lt"/>
            </a:endParaRPr>
          </a:p>
        </p:txBody>
      </p:sp>
      <p:sp>
        <p:nvSpPr>
          <p:cNvPr id="47" name="Textfeld 46">
            <a:extLst>
              <a:ext uri="{FF2B5EF4-FFF2-40B4-BE49-F238E27FC236}">
                <a16:creationId xmlns:a16="http://schemas.microsoft.com/office/drawing/2014/main" id="{ABF36F7C-844D-45F0-9FA5-59AF37DC98DD}"/>
              </a:ext>
            </a:extLst>
          </p:cNvPr>
          <p:cNvSpPr txBox="1"/>
          <p:nvPr/>
        </p:nvSpPr>
        <p:spPr>
          <a:xfrm>
            <a:off x="5457821" y="5053918"/>
            <a:ext cx="1215397" cy="646331"/>
          </a:xfrm>
          <a:prstGeom prst="rect">
            <a:avLst/>
          </a:prstGeom>
          <a:noFill/>
        </p:spPr>
        <p:txBody>
          <a:bodyPr wrap="none" rtlCol="0">
            <a:spAutoFit/>
          </a:bodyPr>
          <a:lstStyle/>
          <a:p>
            <a:pPr algn="ctr"/>
            <a:r>
              <a:rPr lang="de-DE" sz="1200">
                <a:latin typeface="+mj-lt"/>
              </a:rPr>
              <a:t>Long-term</a:t>
            </a:r>
          </a:p>
          <a:p>
            <a:pPr algn="ctr"/>
            <a:r>
              <a:rPr lang="de-DE" sz="1200">
                <a:latin typeface="+mj-lt"/>
              </a:rPr>
              <a:t>follow-</a:t>
            </a:r>
            <a:r>
              <a:rPr lang="de-DE" sz="1200" err="1">
                <a:latin typeface="+mj-lt"/>
              </a:rPr>
              <a:t>up</a:t>
            </a:r>
            <a:r>
              <a:rPr lang="de-DE" sz="1200">
                <a:latin typeface="+mj-lt"/>
              </a:rPr>
              <a:t> </a:t>
            </a:r>
            <a:r>
              <a:rPr lang="de-DE" sz="1200" err="1">
                <a:latin typeface="+mj-lt"/>
              </a:rPr>
              <a:t>every</a:t>
            </a:r>
            <a:endParaRPr lang="de-DE" sz="1200">
              <a:latin typeface="+mj-lt"/>
            </a:endParaRPr>
          </a:p>
          <a:p>
            <a:pPr algn="ctr"/>
            <a:r>
              <a:rPr lang="de-DE" sz="1200">
                <a:latin typeface="+mj-lt"/>
              </a:rPr>
              <a:t>12 </a:t>
            </a:r>
            <a:r>
              <a:rPr lang="de-DE" sz="1200" err="1">
                <a:latin typeface="+mj-lt"/>
              </a:rPr>
              <a:t>weeks</a:t>
            </a:r>
            <a:endParaRPr lang="de-DE" sz="1200">
              <a:latin typeface="+mj-lt"/>
            </a:endParaRPr>
          </a:p>
        </p:txBody>
      </p:sp>
      <p:sp>
        <p:nvSpPr>
          <p:cNvPr id="48" name="Textfeld 47">
            <a:extLst>
              <a:ext uri="{FF2B5EF4-FFF2-40B4-BE49-F238E27FC236}">
                <a16:creationId xmlns:a16="http://schemas.microsoft.com/office/drawing/2014/main" id="{3D9516CF-4B17-4C9C-8C49-FAE59B25824E}"/>
              </a:ext>
            </a:extLst>
          </p:cNvPr>
          <p:cNvSpPr txBox="1"/>
          <p:nvPr/>
        </p:nvSpPr>
        <p:spPr>
          <a:xfrm>
            <a:off x="934224" y="3284386"/>
            <a:ext cx="2196435" cy="830997"/>
          </a:xfrm>
          <a:prstGeom prst="rect">
            <a:avLst/>
          </a:prstGeom>
          <a:noFill/>
        </p:spPr>
        <p:txBody>
          <a:bodyPr wrap="none" rtlCol="0">
            <a:spAutoFit/>
          </a:bodyPr>
          <a:lstStyle/>
          <a:p>
            <a:r>
              <a:rPr lang="de-DE" sz="1200">
                <a:latin typeface="+mj-lt"/>
              </a:rPr>
              <a:t>DKN-01 300mg</a:t>
            </a:r>
          </a:p>
          <a:p>
            <a:r>
              <a:rPr lang="de-DE" sz="1200" err="1">
                <a:latin typeface="+mj-lt"/>
              </a:rPr>
              <a:t>Tislelizumab</a:t>
            </a:r>
            <a:r>
              <a:rPr lang="de-DE" sz="1200">
                <a:latin typeface="+mj-lt"/>
              </a:rPr>
              <a:t> 200mg</a:t>
            </a:r>
          </a:p>
          <a:p>
            <a:r>
              <a:rPr lang="de-DE" sz="1200">
                <a:latin typeface="+mj-lt"/>
              </a:rPr>
              <a:t>Oxaliplatin 130mg/m²</a:t>
            </a:r>
          </a:p>
          <a:p>
            <a:r>
              <a:rPr lang="de-DE" sz="1200" err="1">
                <a:latin typeface="+mj-lt"/>
              </a:rPr>
              <a:t>Capecitabine</a:t>
            </a:r>
            <a:r>
              <a:rPr lang="de-DE" sz="1200">
                <a:latin typeface="+mj-lt"/>
              </a:rPr>
              <a:t> 1000mg/m² BID</a:t>
            </a:r>
            <a:endParaRPr lang="LID4096" sz="1200">
              <a:latin typeface="+mj-lt"/>
            </a:endParaRPr>
          </a:p>
        </p:txBody>
      </p:sp>
      <p:cxnSp>
        <p:nvCxnSpPr>
          <p:cNvPr id="50" name="Gerade Verbindung mit Pfeil 49">
            <a:extLst>
              <a:ext uri="{FF2B5EF4-FFF2-40B4-BE49-F238E27FC236}">
                <a16:creationId xmlns:a16="http://schemas.microsoft.com/office/drawing/2014/main" id="{715AB7BD-5B96-40BD-8A93-872F369F7C8F}"/>
              </a:ext>
            </a:extLst>
          </p:cNvPr>
          <p:cNvCxnSpPr/>
          <p:nvPr/>
        </p:nvCxnSpPr>
        <p:spPr>
          <a:xfrm>
            <a:off x="3131110" y="3993725"/>
            <a:ext cx="1148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058C8314-7C65-4468-A9A6-E23C3D9C6A47}"/>
              </a:ext>
            </a:extLst>
          </p:cNvPr>
          <p:cNvSpPr txBox="1"/>
          <p:nvPr/>
        </p:nvSpPr>
        <p:spPr>
          <a:xfrm>
            <a:off x="3042687" y="3701069"/>
            <a:ext cx="729687" cy="461665"/>
          </a:xfrm>
          <a:prstGeom prst="rect">
            <a:avLst/>
          </a:prstGeom>
          <a:noFill/>
        </p:spPr>
        <p:txBody>
          <a:bodyPr wrap="none" rtlCol="0">
            <a:spAutoFit/>
          </a:bodyPr>
          <a:lstStyle/>
          <a:p>
            <a:pPr algn="ctr"/>
            <a:r>
              <a:rPr lang="de-DE" sz="1200">
                <a:latin typeface="+mj-lt"/>
              </a:rPr>
              <a:t>DKN-01</a:t>
            </a:r>
          </a:p>
          <a:p>
            <a:pPr algn="ctr"/>
            <a:r>
              <a:rPr lang="de-DE" sz="1200">
                <a:latin typeface="+mj-lt"/>
              </a:rPr>
              <a:t>300mg</a:t>
            </a:r>
            <a:endParaRPr lang="LID4096" sz="1200">
              <a:latin typeface="+mj-lt"/>
            </a:endParaRPr>
          </a:p>
        </p:txBody>
      </p:sp>
      <p:sp>
        <p:nvSpPr>
          <p:cNvPr id="52" name="Rechteck 51">
            <a:extLst>
              <a:ext uri="{FF2B5EF4-FFF2-40B4-BE49-F238E27FC236}">
                <a16:creationId xmlns:a16="http://schemas.microsoft.com/office/drawing/2014/main" id="{F2927A8B-D1B2-4F41-9347-EB978D25F659}"/>
              </a:ext>
            </a:extLst>
          </p:cNvPr>
          <p:cNvSpPr/>
          <p:nvPr/>
        </p:nvSpPr>
        <p:spPr>
          <a:xfrm>
            <a:off x="2848911" y="2360603"/>
            <a:ext cx="1344671" cy="295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200" dirty="0">
                <a:latin typeface="+mj-lt"/>
              </a:rPr>
              <a:t>21-day </a:t>
            </a:r>
            <a:r>
              <a:rPr lang="de-DE" sz="1200">
                <a:latin typeface="+mj-lt"/>
              </a:rPr>
              <a:t>cycles</a:t>
            </a:r>
            <a:endParaRPr lang="LID4096" sz="1200">
              <a:latin typeface="+mj-lt"/>
            </a:endParaRPr>
          </a:p>
        </p:txBody>
      </p:sp>
      <p:sp>
        <p:nvSpPr>
          <p:cNvPr id="54" name="Rechteck 53">
            <a:extLst>
              <a:ext uri="{FF2B5EF4-FFF2-40B4-BE49-F238E27FC236}">
                <a16:creationId xmlns:a16="http://schemas.microsoft.com/office/drawing/2014/main" id="{167E573C-E637-4C82-88E9-4EA997764D35}"/>
              </a:ext>
            </a:extLst>
          </p:cNvPr>
          <p:cNvSpPr/>
          <p:nvPr/>
        </p:nvSpPr>
        <p:spPr>
          <a:xfrm>
            <a:off x="416532" y="1818783"/>
            <a:ext cx="6685825" cy="366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2000" tIns="46800" rIns="72000" rtlCol="0" anchor="ctr"/>
          <a:lstStyle/>
          <a:p>
            <a:pPr algn="ctr"/>
            <a:r>
              <a:rPr lang="de-DE" sz="1200" b="1" dirty="0" err="1">
                <a:latin typeface="+mj-lt"/>
              </a:rPr>
              <a:t>DisTinGuish</a:t>
            </a:r>
            <a:r>
              <a:rPr lang="de-DE" sz="1200" b="1" dirty="0">
                <a:latin typeface="+mj-lt"/>
              </a:rPr>
              <a:t> Trial Part A* First-</a:t>
            </a:r>
            <a:r>
              <a:rPr lang="de-DE" sz="1200" b="1" dirty="0" err="1">
                <a:latin typeface="+mj-lt"/>
              </a:rPr>
              <a:t>line</a:t>
            </a:r>
            <a:r>
              <a:rPr lang="de-DE" sz="1200" b="1" dirty="0">
                <a:latin typeface="+mj-lt"/>
              </a:rPr>
              <a:t> DKN-01 + </a:t>
            </a:r>
            <a:r>
              <a:rPr lang="de-DE" sz="1200" b="1" dirty="0" err="1">
                <a:latin typeface="+mj-lt"/>
              </a:rPr>
              <a:t>Tislelizumab</a:t>
            </a:r>
            <a:r>
              <a:rPr lang="de-DE" sz="1200" b="1" dirty="0">
                <a:latin typeface="+mj-lt"/>
              </a:rPr>
              <a:t> + CAPOX in </a:t>
            </a:r>
            <a:r>
              <a:rPr lang="de-DE" sz="1200" b="1" dirty="0" err="1">
                <a:latin typeface="+mj-lt"/>
              </a:rPr>
              <a:t>Advanced</a:t>
            </a:r>
            <a:r>
              <a:rPr lang="de-DE" sz="1200" b="1" dirty="0">
                <a:latin typeface="+mj-lt"/>
              </a:rPr>
              <a:t> GEA</a:t>
            </a:r>
            <a:endParaRPr lang="LID4096" sz="1200" b="1">
              <a:latin typeface="+mj-lt"/>
            </a:endParaRPr>
          </a:p>
        </p:txBody>
      </p:sp>
      <p:sp>
        <p:nvSpPr>
          <p:cNvPr id="5" name="Textplatzhalter 4">
            <a:extLst>
              <a:ext uri="{FF2B5EF4-FFF2-40B4-BE49-F238E27FC236}">
                <a16:creationId xmlns:a16="http://schemas.microsoft.com/office/drawing/2014/main" id="{1EA09AA3-7413-1F43-9625-90EDB72095A1}"/>
              </a:ext>
            </a:extLst>
          </p:cNvPr>
          <p:cNvSpPr>
            <a:spLocks noGrp="1"/>
          </p:cNvSpPr>
          <p:nvPr>
            <p:ph type="body" sz="quarter" idx="12"/>
          </p:nvPr>
        </p:nvSpPr>
        <p:spPr>
          <a:xfrm>
            <a:off x="416533" y="1160463"/>
            <a:ext cx="11358934" cy="647700"/>
          </a:xfrm>
        </p:spPr>
        <p:txBody>
          <a:bodyPr/>
          <a:lstStyle/>
          <a:p>
            <a:r>
              <a:rPr lang="en-US" noProof="0" dirty="0"/>
              <a:t>Phase 2a, multicenter, open-label study of DKN-01 in combination with tislelizumab ± chemotherapy (CAPOX) as 1L or 2L therapy in patients with inoperable, locally </a:t>
            </a:r>
            <a:r>
              <a:rPr lang="en-US" noProof="0"/>
              <a:t>advanced</a:t>
            </a:r>
            <a:r>
              <a:rPr lang="en-US" noProof="0" dirty="0"/>
              <a:t> or metastatic G/GEJ adenocarcinoma</a:t>
            </a:r>
          </a:p>
        </p:txBody>
      </p:sp>
      <p:sp>
        <p:nvSpPr>
          <p:cNvPr id="12" name="Titel 11">
            <a:extLst>
              <a:ext uri="{FF2B5EF4-FFF2-40B4-BE49-F238E27FC236}">
                <a16:creationId xmlns:a16="http://schemas.microsoft.com/office/drawing/2014/main" id="{E8FC6978-2FF9-834C-8228-17F985B6EF29}"/>
              </a:ext>
            </a:extLst>
          </p:cNvPr>
          <p:cNvSpPr>
            <a:spLocks noGrp="1"/>
          </p:cNvSpPr>
          <p:nvPr>
            <p:ph type="title"/>
          </p:nvPr>
        </p:nvSpPr>
        <p:spPr/>
        <p:txBody>
          <a:bodyPr/>
          <a:lstStyle/>
          <a:p>
            <a:r>
              <a:rPr lang="en-US" noProof="0" dirty="0"/>
              <a:t>DisTinGuish Study design</a:t>
            </a:r>
          </a:p>
        </p:txBody>
      </p:sp>
    </p:spTree>
    <p:extLst>
      <p:ext uri="{BB962C8B-B14F-4D97-AF65-F5344CB8AC3E}">
        <p14:creationId xmlns:p14="http://schemas.microsoft.com/office/powerpoint/2010/main" val="309385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3544BA7-5EA7-044F-91B5-57F47CAE8FA3}"/>
              </a:ext>
            </a:extLst>
          </p:cNvPr>
          <p:cNvSpPr>
            <a:spLocks noGrp="1"/>
          </p:cNvSpPr>
          <p:nvPr>
            <p:ph type="title"/>
          </p:nvPr>
        </p:nvSpPr>
        <p:spPr/>
        <p:txBody>
          <a:bodyPr/>
          <a:lstStyle/>
          <a:p>
            <a:r>
              <a:rPr lang="en-US" noProof="0" dirty="0"/>
              <a:t>TRAEs (≥ </a:t>
            </a:r>
            <a:r>
              <a:rPr lang="en-US" noProof="0"/>
              <a:t>20%) </a:t>
            </a:r>
            <a:endParaRPr lang="en-US" noProof="0" dirty="0"/>
          </a:p>
        </p:txBody>
      </p:sp>
      <p:sp>
        <p:nvSpPr>
          <p:cNvPr id="2" name="Textplatzhalter 1">
            <a:extLst>
              <a:ext uri="{FF2B5EF4-FFF2-40B4-BE49-F238E27FC236}">
                <a16:creationId xmlns:a16="http://schemas.microsoft.com/office/drawing/2014/main" id="{3DC3459A-AE64-104E-971D-B3BBAFC9F85B}"/>
              </a:ext>
            </a:extLst>
          </p:cNvPr>
          <p:cNvSpPr>
            <a:spLocks noGrp="1"/>
          </p:cNvSpPr>
          <p:nvPr>
            <p:ph type="body" sz="quarter" idx="12"/>
          </p:nvPr>
        </p:nvSpPr>
        <p:spPr/>
        <p:txBody>
          <a:bodyPr/>
          <a:lstStyle/>
          <a:p>
            <a:r>
              <a:rPr lang="en-US" noProof="0" dirty="0"/>
              <a:t>TRAEs (≥ 20%) in patients who were smokers or non-smokers (safety analysis set)</a:t>
            </a:r>
          </a:p>
        </p:txBody>
      </p:sp>
      <p:graphicFrame>
        <p:nvGraphicFramePr>
          <p:cNvPr id="8" name="Table 7">
            <a:extLst>
              <a:ext uri="{FF2B5EF4-FFF2-40B4-BE49-F238E27FC236}">
                <a16:creationId xmlns:a16="http://schemas.microsoft.com/office/drawing/2014/main" id="{221791EE-20F7-426C-8AD1-A8AFD1DC87B0}"/>
              </a:ext>
            </a:extLst>
          </p:cNvPr>
          <p:cNvGraphicFramePr>
            <a:graphicFrameLocks noGrp="1"/>
          </p:cNvGraphicFramePr>
          <p:nvPr>
            <p:extLst>
              <p:ext uri="{D42A27DB-BD31-4B8C-83A1-F6EECF244321}">
                <p14:modId xmlns:p14="http://schemas.microsoft.com/office/powerpoint/2010/main" val="3572061273"/>
              </p:ext>
            </p:extLst>
          </p:nvPr>
        </p:nvGraphicFramePr>
        <p:xfrm>
          <a:off x="410093" y="1808158"/>
          <a:ext cx="11373917" cy="4065943"/>
        </p:xfrm>
        <a:graphic>
          <a:graphicData uri="http://schemas.openxmlformats.org/drawingml/2006/table">
            <a:tbl>
              <a:tblPr firstRow="1" bandRow="1">
                <a:tableStyleId>{5C22544A-7EE6-4342-B048-85BDC9FD1C3A}</a:tableStyleId>
              </a:tblPr>
              <a:tblGrid>
                <a:gridCol w="2903693">
                  <a:extLst>
                    <a:ext uri="{9D8B030D-6E8A-4147-A177-3AD203B41FA5}">
                      <a16:colId xmlns:a16="http://schemas.microsoft.com/office/drawing/2014/main" val="3029813488"/>
                    </a:ext>
                  </a:extLst>
                </a:gridCol>
                <a:gridCol w="1058778">
                  <a:extLst>
                    <a:ext uri="{9D8B030D-6E8A-4147-A177-3AD203B41FA5}">
                      <a16:colId xmlns:a16="http://schemas.microsoft.com/office/drawing/2014/main" val="3294051071"/>
                    </a:ext>
                  </a:extLst>
                </a:gridCol>
                <a:gridCol w="1058778">
                  <a:extLst>
                    <a:ext uri="{9D8B030D-6E8A-4147-A177-3AD203B41FA5}">
                      <a16:colId xmlns:a16="http://schemas.microsoft.com/office/drawing/2014/main" val="816286911"/>
                    </a:ext>
                  </a:extLst>
                </a:gridCol>
                <a:gridCol w="1058778">
                  <a:extLst>
                    <a:ext uri="{9D8B030D-6E8A-4147-A177-3AD203B41FA5}">
                      <a16:colId xmlns:a16="http://schemas.microsoft.com/office/drawing/2014/main" val="2686584059"/>
                    </a:ext>
                  </a:extLst>
                </a:gridCol>
                <a:gridCol w="1058778">
                  <a:extLst>
                    <a:ext uri="{9D8B030D-6E8A-4147-A177-3AD203B41FA5}">
                      <a16:colId xmlns:a16="http://schemas.microsoft.com/office/drawing/2014/main" val="2894676318"/>
                    </a:ext>
                  </a:extLst>
                </a:gridCol>
                <a:gridCol w="1058778">
                  <a:extLst>
                    <a:ext uri="{9D8B030D-6E8A-4147-A177-3AD203B41FA5}">
                      <a16:colId xmlns:a16="http://schemas.microsoft.com/office/drawing/2014/main" val="735687571"/>
                    </a:ext>
                  </a:extLst>
                </a:gridCol>
                <a:gridCol w="1058778">
                  <a:extLst>
                    <a:ext uri="{9D8B030D-6E8A-4147-A177-3AD203B41FA5}">
                      <a16:colId xmlns:a16="http://schemas.microsoft.com/office/drawing/2014/main" val="1119028733"/>
                    </a:ext>
                  </a:extLst>
                </a:gridCol>
                <a:gridCol w="1058778">
                  <a:extLst>
                    <a:ext uri="{9D8B030D-6E8A-4147-A177-3AD203B41FA5}">
                      <a16:colId xmlns:a16="http://schemas.microsoft.com/office/drawing/2014/main" val="2488996670"/>
                    </a:ext>
                  </a:extLst>
                </a:gridCol>
                <a:gridCol w="1058778">
                  <a:extLst>
                    <a:ext uri="{9D8B030D-6E8A-4147-A177-3AD203B41FA5}">
                      <a16:colId xmlns:a16="http://schemas.microsoft.com/office/drawing/2014/main" val="151824741"/>
                    </a:ext>
                  </a:extLst>
                </a:gridCol>
              </a:tblGrid>
              <a:tr h="263423">
                <a:tc>
                  <a:txBody>
                    <a:bodyPr/>
                    <a:lstStyle/>
                    <a:p>
                      <a:endParaRPr lang="en-US" sz="1200" dirty="0">
                        <a:solidFill>
                          <a:schemeClr val="bg1"/>
                        </a:solidFill>
                      </a:endParaRPr>
                    </a:p>
                  </a:txBody>
                  <a:tcPr marT="36000" marB="3600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US" sz="1200" dirty="0">
                          <a:solidFill>
                            <a:schemeClr val="bg1"/>
                          </a:solidFill>
                        </a:rPr>
                        <a:t>Smokers</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200">
                          <a:solidFill>
                            <a:schemeClr val="bg1"/>
                          </a:solidFill>
                        </a:rPr>
                        <a:t>Non-smokers</a:t>
                      </a:r>
                    </a:p>
                  </a:txBody>
                  <a:tcPr marT="36000" marB="3600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7718812"/>
                  </a:ext>
                </a:extLst>
              </a:tr>
              <a:tr h="641444">
                <a:tc rowSpan="2">
                  <a:txBody>
                    <a:bodyPr/>
                    <a:lstStyle/>
                    <a:p>
                      <a:endParaRPr lang="en-US" sz="1200" dirty="0">
                        <a:solidFill>
                          <a:schemeClr val="bg1"/>
                        </a:solidFill>
                      </a:endParaRPr>
                    </a:p>
                    <a:p>
                      <a:endParaRPr lang="en-US" sz="1200" dirty="0">
                        <a:solidFill>
                          <a:schemeClr val="bg1"/>
                        </a:solidFill>
                      </a:endParaRPr>
                    </a:p>
                    <a:p>
                      <a:r>
                        <a:rPr lang="en-US" sz="1200" dirty="0">
                          <a:solidFill>
                            <a:schemeClr val="bg1"/>
                          </a:solidFill>
                        </a:rPr>
                        <a:t>Preferred term, n (%)</a:t>
                      </a:r>
                    </a:p>
                  </a:txBody>
                  <a:tcPr marT="36000" marB="3600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pt-BR" sz="1200">
                          <a:solidFill>
                            <a:schemeClr val="bg1"/>
                          </a:solidFill>
                        </a:rPr>
                        <a:t>Arm A</a:t>
                      </a:r>
                    </a:p>
                    <a:p>
                      <a:pPr algn="ctr"/>
                      <a:r>
                        <a:rPr lang="pt-BR" sz="1200">
                          <a:solidFill>
                            <a:schemeClr val="bg1"/>
                          </a:solidFill>
                        </a:rPr>
                        <a:t>TIS + PP</a:t>
                      </a:r>
                    </a:p>
                    <a:p>
                      <a:pPr algn="ctr"/>
                      <a:r>
                        <a:rPr lang="pt-BR" sz="1200">
                          <a:solidFill>
                            <a:schemeClr val="bg1"/>
                          </a:solidFill>
                        </a:rPr>
                        <a:t>(n=146)</a:t>
                      </a:r>
                      <a:endParaRPr lang="en-US" sz="1200">
                        <a:solidFill>
                          <a:schemeClr val="bg1"/>
                        </a:solidFill>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endParaRPr lang="en-US"/>
                    </a:p>
                  </a:txBody>
                  <a:tcPr/>
                </a:tc>
                <a:tc gridSpan="2">
                  <a:txBody>
                    <a:bodyPr/>
                    <a:lstStyle/>
                    <a:p>
                      <a:pPr algn="ctr"/>
                      <a:r>
                        <a:rPr lang="pt-BR" sz="1200">
                          <a:solidFill>
                            <a:schemeClr val="bg1"/>
                          </a:solidFill>
                        </a:rPr>
                        <a:t>Arm B</a:t>
                      </a:r>
                    </a:p>
                    <a:p>
                      <a:pPr algn="ctr"/>
                      <a:r>
                        <a:rPr lang="pt-BR" sz="1200">
                          <a:solidFill>
                            <a:schemeClr val="bg1"/>
                          </a:solidFill>
                        </a:rPr>
                        <a:t>PP</a:t>
                      </a:r>
                    </a:p>
                    <a:p>
                      <a:pPr algn="ctr"/>
                      <a:r>
                        <a:rPr lang="pt-BR" sz="1200">
                          <a:solidFill>
                            <a:schemeClr val="bg1"/>
                          </a:solidFill>
                        </a:rPr>
                        <a:t>(n=66)</a:t>
                      </a:r>
                      <a:endParaRPr lang="en-US" sz="1200">
                        <a:solidFill>
                          <a:schemeClr val="bg1"/>
                        </a:solidFill>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tc hMerge="1">
                  <a:txBody>
                    <a:bodyPr/>
                    <a:lstStyle/>
                    <a:p>
                      <a:endParaRPr lang="en-US"/>
                    </a:p>
                  </a:txBody>
                  <a:tcPr/>
                </a:tc>
                <a:tc gridSpan="2">
                  <a:txBody>
                    <a:bodyPr/>
                    <a:lstStyle/>
                    <a:p>
                      <a:pPr algn="ctr"/>
                      <a:r>
                        <a:rPr lang="pt-BR" sz="1200">
                          <a:solidFill>
                            <a:schemeClr val="bg1"/>
                          </a:solidFill>
                        </a:rPr>
                        <a:t>Arm A</a:t>
                      </a:r>
                    </a:p>
                    <a:p>
                      <a:pPr algn="ctr"/>
                      <a:r>
                        <a:rPr lang="pt-BR" sz="1200">
                          <a:solidFill>
                            <a:schemeClr val="bg1"/>
                          </a:solidFill>
                        </a:rPr>
                        <a:t>TIS + PP</a:t>
                      </a:r>
                    </a:p>
                    <a:p>
                      <a:pPr algn="ctr"/>
                      <a:r>
                        <a:rPr lang="pt-BR" sz="1200">
                          <a:solidFill>
                            <a:schemeClr val="bg1"/>
                          </a:solidFill>
                        </a:rPr>
                        <a:t>(n=76)</a:t>
                      </a:r>
                      <a:endParaRPr lang="en-US" sz="1200">
                        <a:solidFill>
                          <a:schemeClr val="bg1"/>
                        </a:solidFill>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endParaRPr lang="en-US"/>
                    </a:p>
                  </a:txBody>
                  <a:tcPr/>
                </a:tc>
                <a:tc gridSpan="2">
                  <a:txBody>
                    <a:bodyPr/>
                    <a:lstStyle/>
                    <a:p>
                      <a:pPr algn="ctr"/>
                      <a:r>
                        <a:rPr lang="pt-BR" sz="1200">
                          <a:solidFill>
                            <a:schemeClr val="bg1"/>
                          </a:solidFill>
                        </a:rPr>
                        <a:t>Arm B</a:t>
                      </a:r>
                    </a:p>
                    <a:p>
                      <a:pPr algn="ctr"/>
                      <a:r>
                        <a:rPr lang="pt-BR" sz="1200">
                          <a:solidFill>
                            <a:schemeClr val="bg1"/>
                          </a:solidFill>
                        </a:rPr>
                        <a:t>PP</a:t>
                      </a:r>
                    </a:p>
                    <a:p>
                      <a:pPr algn="ctr"/>
                      <a:r>
                        <a:rPr lang="pt-BR" sz="1200">
                          <a:solidFill>
                            <a:schemeClr val="bg1"/>
                          </a:solidFill>
                        </a:rPr>
                        <a:t>(n=44)</a:t>
                      </a:r>
                      <a:endParaRPr lang="en-US" sz="1200">
                        <a:solidFill>
                          <a:schemeClr val="bg1"/>
                        </a:solidFill>
                      </a:endParaRPr>
                    </a:p>
                  </a:txBody>
                  <a:tcPr marT="36000" marB="3600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tc hMerge="1">
                  <a:txBody>
                    <a:bodyPr/>
                    <a:lstStyle/>
                    <a:p>
                      <a:endParaRPr lang="en-US"/>
                    </a:p>
                  </a:txBody>
                  <a:tcPr/>
                </a:tc>
                <a:extLst>
                  <a:ext uri="{0D108BD9-81ED-4DB2-BD59-A6C34878D82A}">
                    <a16:rowId xmlns:a16="http://schemas.microsoft.com/office/drawing/2014/main" val="2483927400"/>
                  </a:ext>
                </a:extLst>
              </a:tr>
              <a:tr h="263423">
                <a:tc vMerge="1">
                  <a:txBody>
                    <a:bodyPr/>
                    <a:lstStyle/>
                    <a:p>
                      <a:endParaRPr lang="en-US" sz="1300" b="1"/>
                    </a:p>
                  </a:txBody>
                  <a:tcPr/>
                </a:tc>
                <a:tc>
                  <a:txBody>
                    <a:bodyPr/>
                    <a:lstStyle/>
                    <a:p>
                      <a:pPr algn="ctr"/>
                      <a:r>
                        <a:rPr lang="en-US" sz="1200" dirty="0">
                          <a:solidFill>
                            <a:schemeClr val="bg1"/>
                          </a:solidFill>
                        </a:rPr>
                        <a:t>Grades 1-2</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200" dirty="0">
                          <a:solidFill>
                            <a:schemeClr val="bg1"/>
                          </a:solidFill>
                        </a:rPr>
                        <a:t>≥ Grade 3</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Grades 1-2</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tc>
                  <a:txBody>
                    <a:bodyPr/>
                    <a:lstStyle/>
                    <a:p>
                      <a:pPr algn="ctr"/>
                      <a:r>
                        <a:rPr lang="en-US" sz="1200" dirty="0">
                          <a:solidFill>
                            <a:schemeClr val="bg1"/>
                          </a:solidFill>
                        </a:rPr>
                        <a:t>≥ Grade 3</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Grades 1-2</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200" dirty="0">
                          <a:solidFill>
                            <a:schemeClr val="bg1"/>
                          </a:solidFill>
                        </a:rPr>
                        <a:t>≥ Grade 3</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Grades 1-2</a:t>
                      </a: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tc>
                  <a:txBody>
                    <a:bodyPr/>
                    <a:lstStyle/>
                    <a:p>
                      <a:pPr algn="ctr"/>
                      <a:r>
                        <a:rPr lang="en-US" sz="1200" dirty="0">
                          <a:solidFill>
                            <a:schemeClr val="bg1"/>
                          </a:solidFill>
                        </a:rPr>
                        <a:t>≥ Grade 3</a:t>
                      </a:r>
                    </a:p>
                  </a:txBody>
                  <a:tcPr marT="36000" marB="3600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extLst>
                  <a:ext uri="{0D108BD9-81ED-4DB2-BD59-A6C34878D82A}">
                    <a16:rowId xmlns:a16="http://schemas.microsoft.com/office/drawing/2014/main" val="17157951"/>
                  </a:ext>
                </a:extLst>
              </a:tr>
              <a:tr h="263423">
                <a:tc>
                  <a:txBody>
                    <a:bodyPr/>
                    <a:lstStyle/>
                    <a:p>
                      <a:r>
                        <a:rPr lang="en-US" sz="1200" b="1" dirty="0"/>
                        <a:t>Patients with ≥ 1 event</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200"/>
                        <a:t>145 (99.3)</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200" dirty="0"/>
                        <a:t>90 (61.6)</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200" dirty="0"/>
                        <a:t>64 (97.0)</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200" dirty="0"/>
                        <a:t>30 (45.5)</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200" dirty="0"/>
                        <a:t>76 (100.0)</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200" dirty="0"/>
                        <a:t>50 (65.8)</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200" dirty="0"/>
                        <a:t>43 (97.7)</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200" dirty="0"/>
                        <a:t>20 (45.5)</a:t>
                      </a:r>
                    </a:p>
                  </a:txBody>
                  <a:tcPr marT="36000" marB="36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59722982"/>
                  </a:ext>
                </a:extLst>
              </a:tr>
              <a:tr h="263423">
                <a:tc>
                  <a:txBody>
                    <a:bodyPr/>
                    <a:lstStyle/>
                    <a:p>
                      <a:r>
                        <a:rPr lang="en-US" sz="1200"/>
                        <a:t>   Anemia*</a:t>
                      </a:r>
                    </a:p>
                  </a:txBody>
                  <a:tcPr marT="36000" marB="36000" anchor="ctr"/>
                </a:tc>
                <a:tc>
                  <a:txBody>
                    <a:bodyPr/>
                    <a:lstStyle/>
                    <a:p>
                      <a:pPr algn="ctr"/>
                      <a:r>
                        <a:rPr lang="en-US" sz="1200"/>
                        <a:t>97 (66.4)</a:t>
                      </a:r>
                    </a:p>
                  </a:txBody>
                  <a:tcPr marT="36000" marB="36000" anchor="ctr"/>
                </a:tc>
                <a:tc>
                  <a:txBody>
                    <a:bodyPr/>
                    <a:lstStyle/>
                    <a:p>
                      <a:pPr algn="ctr"/>
                      <a:r>
                        <a:rPr lang="en-US" sz="1200"/>
                        <a:t>24 (16.4)</a:t>
                      </a:r>
                    </a:p>
                  </a:txBody>
                  <a:tcPr marT="36000" marB="36000" anchor="ctr"/>
                </a:tc>
                <a:tc>
                  <a:txBody>
                    <a:bodyPr/>
                    <a:lstStyle/>
                    <a:p>
                      <a:pPr algn="ctr"/>
                      <a:r>
                        <a:rPr lang="en-US" sz="1200" dirty="0"/>
                        <a:t>44 (66.7)</a:t>
                      </a:r>
                    </a:p>
                  </a:txBody>
                  <a:tcPr marT="36000" marB="36000" anchor="ctr"/>
                </a:tc>
                <a:tc>
                  <a:txBody>
                    <a:bodyPr/>
                    <a:lstStyle/>
                    <a:p>
                      <a:pPr algn="ctr"/>
                      <a:r>
                        <a:rPr lang="en-US" sz="1200"/>
                        <a:t>7 (10.6)</a:t>
                      </a:r>
                    </a:p>
                  </a:txBody>
                  <a:tcPr marT="36000" marB="36000" anchor="ctr"/>
                </a:tc>
                <a:tc>
                  <a:txBody>
                    <a:bodyPr/>
                    <a:lstStyle/>
                    <a:p>
                      <a:pPr algn="ctr"/>
                      <a:r>
                        <a:rPr lang="en-US" sz="1200"/>
                        <a:t>54 (71.1)</a:t>
                      </a:r>
                    </a:p>
                  </a:txBody>
                  <a:tcPr marT="36000" marB="36000" anchor="ctr"/>
                </a:tc>
                <a:tc>
                  <a:txBody>
                    <a:bodyPr/>
                    <a:lstStyle/>
                    <a:p>
                      <a:pPr algn="ctr"/>
                      <a:r>
                        <a:rPr lang="en-US" sz="1200"/>
                        <a:t>6 (7.9)</a:t>
                      </a:r>
                    </a:p>
                  </a:txBody>
                  <a:tcPr marT="36000" marB="36000" anchor="ctr"/>
                </a:tc>
                <a:tc>
                  <a:txBody>
                    <a:bodyPr/>
                    <a:lstStyle/>
                    <a:p>
                      <a:pPr algn="ctr"/>
                      <a:r>
                        <a:rPr lang="en-US" sz="1200"/>
                        <a:t>27 (61.4)</a:t>
                      </a:r>
                    </a:p>
                  </a:txBody>
                  <a:tcPr marT="36000" marB="36000" anchor="ctr"/>
                </a:tc>
                <a:tc>
                  <a:txBody>
                    <a:bodyPr/>
                    <a:lstStyle/>
                    <a:p>
                      <a:pPr algn="ctr"/>
                      <a:r>
                        <a:rPr lang="en-US" sz="1200"/>
                        <a:t>4 (9.1)</a:t>
                      </a:r>
                    </a:p>
                  </a:txBody>
                  <a:tcPr marT="36000" marB="36000" anchor="ctr"/>
                </a:tc>
                <a:extLst>
                  <a:ext uri="{0D108BD9-81ED-4DB2-BD59-A6C34878D82A}">
                    <a16:rowId xmlns:a16="http://schemas.microsoft.com/office/drawing/2014/main" val="1884753459"/>
                  </a:ext>
                </a:extLst>
              </a:tr>
              <a:tr h="263423">
                <a:tc>
                  <a:txBody>
                    <a:bodyPr/>
                    <a:lstStyle/>
                    <a:p>
                      <a:r>
                        <a:rPr lang="en-US" sz="1200"/>
                        <a:t>   Leukopenia</a:t>
                      </a:r>
                      <a:r>
                        <a:rPr lang="en-US" sz="1200" baseline="30000"/>
                        <a:t>†</a:t>
                      </a:r>
                    </a:p>
                  </a:txBody>
                  <a:tcPr marT="36000" marB="36000" anchor="ctr"/>
                </a:tc>
                <a:tc>
                  <a:txBody>
                    <a:bodyPr/>
                    <a:lstStyle/>
                    <a:p>
                      <a:pPr algn="ctr"/>
                      <a:r>
                        <a:rPr lang="en-US" sz="1200"/>
                        <a:t>86 (58.9)</a:t>
                      </a:r>
                    </a:p>
                  </a:txBody>
                  <a:tcPr marT="36000" marB="36000" anchor="ctr"/>
                </a:tc>
                <a:tc>
                  <a:txBody>
                    <a:bodyPr/>
                    <a:lstStyle/>
                    <a:p>
                      <a:pPr algn="ctr"/>
                      <a:r>
                        <a:rPr lang="en-US" sz="1200"/>
                        <a:t>34 (23.3)</a:t>
                      </a:r>
                    </a:p>
                  </a:txBody>
                  <a:tcPr marT="36000" marB="36000" anchor="ctr"/>
                </a:tc>
                <a:tc>
                  <a:txBody>
                    <a:bodyPr/>
                    <a:lstStyle/>
                    <a:p>
                      <a:pPr algn="ctr"/>
                      <a:r>
                        <a:rPr lang="en-US" sz="1200" dirty="0"/>
                        <a:t>38 (57.6)</a:t>
                      </a:r>
                    </a:p>
                  </a:txBody>
                  <a:tcPr marT="36000" marB="36000" anchor="ctr"/>
                </a:tc>
                <a:tc>
                  <a:txBody>
                    <a:bodyPr/>
                    <a:lstStyle/>
                    <a:p>
                      <a:pPr algn="ctr"/>
                      <a:r>
                        <a:rPr lang="en-US" sz="1200" dirty="0"/>
                        <a:t>9 (13.6)</a:t>
                      </a:r>
                    </a:p>
                  </a:txBody>
                  <a:tcPr marT="36000" marB="36000" anchor="ctr"/>
                </a:tc>
                <a:tc>
                  <a:txBody>
                    <a:bodyPr/>
                    <a:lstStyle/>
                    <a:p>
                      <a:pPr algn="ctr"/>
                      <a:r>
                        <a:rPr lang="en-US" sz="1200"/>
                        <a:t>49 (64.5)</a:t>
                      </a:r>
                    </a:p>
                  </a:txBody>
                  <a:tcPr marT="36000" marB="36000" anchor="ctr"/>
                </a:tc>
                <a:tc>
                  <a:txBody>
                    <a:bodyPr/>
                    <a:lstStyle/>
                    <a:p>
                      <a:pPr algn="ctr"/>
                      <a:r>
                        <a:rPr lang="en-US" sz="1200"/>
                        <a:t>14 (18.4)</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27 (61.4)</a:t>
                      </a:r>
                    </a:p>
                  </a:txBody>
                  <a:tcPr marT="36000" marB="36000" anchor="ctr"/>
                </a:tc>
                <a:tc>
                  <a:txBody>
                    <a:bodyPr/>
                    <a:lstStyle/>
                    <a:p>
                      <a:pPr algn="ctr"/>
                      <a:r>
                        <a:rPr lang="en-US" sz="1200"/>
                        <a:t>7 (15.9)</a:t>
                      </a:r>
                    </a:p>
                  </a:txBody>
                  <a:tcPr marT="36000" marB="36000" anchor="ctr"/>
                </a:tc>
                <a:extLst>
                  <a:ext uri="{0D108BD9-81ED-4DB2-BD59-A6C34878D82A}">
                    <a16:rowId xmlns:a16="http://schemas.microsoft.com/office/drawing/2014/main" val="2418690140"/>
                  </a:ext>
                </a:extLst>
              </a:tr>
              <a:tr h="263423">
                <a:tc>
                  <a:txBody>
                    <a:bodyPr/>
                    <a:lstStyle/>
                    <a:p>
                      <a:r>
                        <a:rPr lang="en-US" sz="1200"/>
                        <a:t>   Thrombocytopenia</a:t>
                      </a:r>
                      <a:r>
                        <a:rPr lang="en-US" sz="1200" baseline="30000"/>
                        <a:t>‡</a:t>
                      </a:r>
                    </a:p>
                  </a:txBody>
                  <a:tcPr marT="36000" marB="36000" anchor="ctr"/>
                </a:tc>
                <a:tc>
                  <a:txBody>
                    <a:bodyPr/>
                    <a:lstStyle/>
                    <a:p>
                      <a:pPr algn="ctr"/>
                      <a:r>
                        <a:rPr lang="en-US" sz="1200"/>
                        <a:t>67 (45.9)</a:t>
                      </a:r>
                    </a:p>
                  </a:txBody>
                  <a:tcPr marT="36000" marB="36000" anchor="ctr"/>
                </a:tc>
                <a:tc>
                  <a:txBody>
                    <a:bodyPr/>
                    <a:lstStyle/>
                    <a:p>
                      <a:pPr algn="ctr"/>
                      <a:r>
                        <a:rPr lang="en-US" sz="1200"/>
                        <a:t>32 (21.9)</a:t>
                      </a:r>
                    </a:p>
                  </a:txBody>
                  <a:tcPr marT="36000" marB="36000" anchor="ctr"/>
                </a:tc>
                <a:tc>
                  <a:txBody>
                    <a:bodyPr/>
                    <a:lstStyle/>
                    <a:p>
                      <a:pPr algn="ctr"/>
                      <a:r>
                        <a:rPr lang="en-US" sz="1200" dirty="0"/>
                        <a:t>28 (42.4)</a:t>
                      </a:r>
                    </a:p>
                  </a:txBody>
                  <a:tcPr marT="36000" marB="36000" anchor="ctr"/>
                </a:tc>
                <a:tc>
                  <a:txBody>
                    <a:bodyPr/>
                    <a:lstStyle/>
                    <a:p>
                      <a:pPr algn="ctr"/>
                      <a:r>
                        <a:rPr lang="en-US" sz="1200" dirty="0"/>
                        <a:t>9 (13.6)</a:t>
                      </a:r>
                    </a:p>
                  </a:txBody>
                  <a:tcPr marT="36000" marB="36000" anchor="ctr"/>
                </a:tc>
                <a:tc>
                  <a:txBody>
                    <a:bodyPr/>
                    <a:lstStyle/>
                    <a:p>
                      <a:pPr algn="ctr"/>
                      <a:r>
                        <a:rPr lang="en-US" sz="1200"/>
                        <a:t>45 (49.2)</a:t>
                      </a:r>
                    </a:p>
                  </a:txBody>
                  <a:tcPr marT="36000" marB="36000" anchor="ctr"/>
                </a:tc>
                <a:tc>
                  <a:txBody>
                    <a:bodyPr/>
                    <a:lstStyle/>
                    <a:p>
                      <a:pPr algn="ctr"/>
                      <a:r>
                        <a:rPr lang="en-US" sz="1200"/>
                        <a:t>11 (14.5)</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27 (61.4)</a:t>
                      </a:r>
                    </a:p>
                  </a:txBody>
                  <a:tcPr marT="36000" marB="36000" anchor="ctr"/>
                </a:tc>
                <a:tc>
                  <a:txBody>
                    <a:bodyPr/>
                    <a:lstStyle/>
                    <a:p>
                      <a:pPr algn="ctr"/>
                      <a:r>
                        <a:rPr lang="en-US" sz="1200"/>
                        <a:t>6 (13.6)</a:t>
                      </a:r>
                    </a:p>
                  </a:txBody>
                  <a:tcPr marT="36000" marB="36000" anchor="ctr"/>
                </a:tc>
                <a:extLst>
                  <a:ext uri="{0D108BD9-81ED-4DB2-BD59-A6C34878D82A}">
                    <a16:rowId xmlns:a16="http://schemas.microsoft.com/office/drawing/2014/main" val="2184118382"/>
                  </a:ext>
                </a:extLst>
              </a:tr>
              <a:tr h="263423">
                <a:tc>
                  <a:txBody>
                    <a:bodyPr/>
                    <a:lstStyle/>
                    <a:p>
                      <a:r>
                        <a:rPr lang="en-US" sz="1200"/>
                        <a:t>   Alanine aminotransferase increased</a:t>
                      </a:r>
                    </a:p>
                  </a:txBody>
                  <a:tcPr marT="36000" marB="36000" anchor="ctr"/>
                </a:tc>
                <a:tc>
                  <a:txBody>
                    <a:bodyPr/>
                    <a:lstStyle/>
                    <a:p>
                      <a:pPr algn="ctr"/>
                      <a:r>
                        <a:rPr lang="en-US" sz="1200"/>
                        <a:t>63 (43.2)</a:t>
                      </a:r>
                    </a:p>
                  </a:txBody>
                  <a:tcPr marT="36000" marB="36000" anchor="ctr"/>
                </a:tc>
                <a:tc>
                  <a:txBody>
                    <a:bodyPr/>
                    <a:lstStyle/>
                    <a:p>
                      <a:pPr algn="ctr"/>
                      <a:r>
                        <a:rPr lang="en-US" sz="1200"/>
                        <a:t>3 (2.1)</a:t>
                      </a:r>
                    </a:p>
                  </a:txBody>
                  <a:tcPr marT="36000" marB="36000" anchor="ctr"/>
                </a:tc>
                <a:tc>
                  <a:txBody>
                    <a:bodyPr/>
                    <a:lstStyle/>
                    <a:p>
                      <a:pPr algn="ctr"/>
                      <a:r>
                        <a:rPr lang="en-US" sz="1200"/>
                        <a:t>20 (30.3)</a:t>
                      </a:r>
                    </a:p>
                  </a:txBody>
                  <a:tcPr marT="36000" marB="36000" anchor="ctr"/>
                </a:tc>
                <a:tc>
                  <a:txBody>
                    <a:bodyPr/>
                    <a:lstStyle/>
                    <a:p>
                      <a:pPr algn="ctr"/>
                      <a:r>
                        <a:rPr lang="en-US" sz="1200" dirty="0"/>
                        <a:t>2 (3.0)</a:t>
                      </a:r>
                    </a:p>
                  </a:txBody>
                  <a:tcPr marT="36000" marB="36000" anchor="ctr"/>
                </a:tc>
                <a:tc>
                  <a:txBody>
                    <a:bodyPr/>
                    <a:lstStyle/>
                    <a:p>
                      <a:pPr algn="ctr"/>
                      <a:r>
                        <a:rPr lang="en-US" sz="1200"/>
                        <a:t>29 (38.2)</a:t>
                      </a:r>
                    </a:p>
                  </a:txBody>
                  <a:tcPr marT="36000" marB="36000" anchor="ctr"/>
                </a:tc>
                <a:tc>
                  <a:txBody>
                    <a:bodyPr/>
                    <a:lstStyle/>
                    <a:p>
                      <a:pPr algn="ctr"/>
                      <a:r>
                        <a:rPr lang="en-US" sz="1200"/>
                        <a:t>5 (6.6)</a:t>
                      </a:r>
                    </a:p>
                  </a:txBody>
                  <a:tcPr marT="36000" marB="36000" anchor="ctr"/>
                </a:tc>
                <a:tc>
                  <a:txBody>
                    <a:bodyPr/>
                    <a:lstStyle/>
                    <a:p>
                      <a:pPr algn="ctr"/>
                      <a:r>
                        <a:rPr lang="en-US" sz="1200"/>
                        <a:t>25 (56.8)</a:t>
                      </a:r>
                    </a:p>
                  </a:txBody>
                  <a:tcPr marT="36000" marB="36000" anchor="ctr"/>
                </a:tc>
                <a:tc>
                  <a:txBody>
                    <a:bodyPr/>
                    <a:lstStyle/>
                    <a:p>
                      <a:pPr algn="ctr"/>
                      <a:r>
                        <a:rPr lang="en-US" sz="1200"/>
                        <a:t>1 (2.3)</a:t>
                      </a:r>
                    </a:p>
                  </a:txBody>
                  <a:tcPr marT="36000" marB="36000" anchor="ctr"/>
                </a:tc>
                <a:extLst>
                  <a:ext uri="{0D108BD9-81ED-4DB2-BD59-A6C34878D82A}">
                    <a16:rowId xmlns:a16="http://schemas.microsoft.com/office/drawing/2014/main" val="1506560392"/>
                  </a:ext>
                </a:extLst>
              </a:tr>
              <a:tr h="263423">
                <a:tc>
                  <a:txBody>
                    <a:bodyPr/>
                    <a:lstStyle/>
                    <a:p>
                      <a:r>
                        <a:rPr lang="en-US" sz="1200"/>
                        <a:t>   Neutropenia</a:t>
                      </a:r>
                      <a:r>
                        <a:rPr lang="en-US" sz="1200" baseline="30000"/>
                        <a:t>§</a:t>
                      </a:r>
                    </a:p>
                  </a:txBody>
                  <a:tcPr marT="36000" marB="36000" anchor="ctr"/>
                </a:tc>
                <a:tc>
                  <a:txBody>
                    <a:bodyPr/>
                    <a:lstStyle/>
                    <a:p>
                      <a:pPr algn="ctr"/>
                      <a:r>
                        <a:rPr lang="en-US" sz="1200"/>
                        <a:t>61 (41.8)</a:t>
                      </a:r>
                    </a:p>
                  </a:txBody>
                  <a:tcPr marT="36000" marB="36000" anchor="ctr"/>
                </a:tc>
                <a:tc>
                  <a:txBody>
                    <a:bodyPr/>
                    <a:lstStyle/>
                    <a:p>
                      <a:pPr algn="ctr"/>
                      <a:r>
                        <a:rPr lang="en-US" sz="1200"/>
                        <a:t>60 (41.1)</a:t>
                      </a:r>
                    </a:p>
                  </a:txBody>
                  <a:tcPr marT="36000" marB="36000" anchor="ctr"/>
                </a:tc>
                <a:tc>
                  <a:txBody>
                    <a:bodyPr/>
                    <a:lstStyle/>
                    <a:p>
                      <a:pPr algn="ctr"/>
                      <a:r>
                        <a:rPr lang="en-US" sz="1200"/>
                        <a:t>25 (37.9)</a:t>
                      </a:r>
                    </a:p>
                  </a:txBody>
                  <a:tcPr marT="36000" marB="36000" anchor="ctr"/>
                </a:tc>
                <a:tc>
                  <a:txBody>
                    <a:bodyPr/>
                    <a:lstStyle/>
                    <a:p>
                      <a:pPr algn="ctr"/>
                      <a:r>
                        <a:rPr lang="en-US" sz="1200"/>
                        <a:t>24 (36.4)</a:t>
                      </a:r>
                    </a:p>
                  </a:txBody>
                  <a:tcPr marT="36000" marB="36000" anchor="ctr"/>
                </a:tc>
                <a:tc>
                  <a:txBody>
                    <a:bodyPr/>
                    <a:lstStyle/>
                    <a:p>
                      <a:pPr algn="ctr"/>
                      <a:r>
                        <a:rPr lang="en-US" sz="1200" dirty="0"/>
                        <a:t>22 (28.9)</a:t>
                      </a:r>
                    </a:p>
                  </a:txBody>
                  <a:tcPr marT="36000" marB="36000" anchor="ctr"/>
                </a:tc>
                <a:tc>
                  <a:txBody>
                    <a:bodyPr/>
                    <a:lstStyle/>
                    <a:p>
                      <a:pPr algn="ctr"/>
                      <a:r>
                        <a:rPr lang="en-US" sz="1200"/>
                        <a:t>39 (51.3)</a:t>
                      </a:r>
                    </a:p>
                  </a:txBody>
                  <a:tcPr marT="36000" marB="36000" anchor="ctr"/>
                </a:tc>
                <a:tc>
                  <a:txBody>
                    <a:bodyPr/>
                    <a:lstStyle/>
                    <a:p>
                      <a:pPr algn="ctr"/>
                      <a:r>
                        <a:rPr lang="en-US" sz="1200"/>
                        <a:t>17 (38.6)</a:t>
                      </a:r>
                    </a:p>
                  </a:txBody>
                  <a:tcPr marT="36000" marB="36000" anchor="ctr"/>
                </a:tc>
                <a:tc>
                  <a:txBody>
                    <a:bodyPr/>
                    <a:lstStyle/>
                    <a:p>
                      <a:pPr algn="ctr"/>
                      <a:r>
                        <a:rPr lang="en-US" sz="1200"/>
                        <a:t>15 (34.1)</a:t>
                      </a:r>
                    </a:p>
                  </a:txBody>
                  <a:tcPr marT="36000" marB="36000" anchor="ctr"/>
                </a:tc>
                <a:extLst>
                  <a:ext uri="{0D108BD9-81ED-4DB2-BD59-A6C34878D82A}">
                    <a16:rowId xmlns:a16="http://schemas.microsoft.com/office/drawing/2014/main" val="2059860927"/>
                  </a:ext>
                </a:extLst>
              </a:tr>
              <a:tr h="263423">
                <a:tc>
                  <a:txBody>
                    <a:bodyPr/>
                    <a:lstStyle/>
                    <a:p>
                      <a:r>
                        <a:rPr lang="en-US" sz="1200" b="0"/>
                        <a:t>   Nausea</a:t>
                      </a:r>
                    </a:p>
                  </a:txBody>
                  <a:tcPr marT="36000" marB="36000" anchor="ctr"/>
                </a:tc>
                <a:tc>
                  <a:txBody>
                    <a:bodyPr/>
                    <a:lstStyle/>
                    <a:p>
                      <a:pPr algn="ctr"/>
                      <a:r>
                        <a:rPr lang="en-US" sz="1200"/>
                        <a:t>55 (37.7)</a:t>
                      </a:r>
                    </a:p>
                  </a:txBody>
                  <a:tcPr marT="36000" marB="36000" anchor="ctr"/>
                </a:tc>
                <a:tc>
                  <a:txBody>
                    <a:bodyPr/>
                    <a:lstStyle/>
                    <a:p>
                      <a:pPr algn="ctr"/>
                      <a:r>
                        <a:rPr lang="en-US" sz="1200"/>
                        <a:t>1 (0.7)</a:t>
                      </a:r>
                    </a:p>
                  </a:txBody>
                  <a:tcPr marT="36000" marB="36000" anchor="ctr"/>
                </a:tc>
                <a:tc>
                  <a:txBody>
                    <a:bodyPr/>
                    <a:lstStyle/>
                    <a:p>
                      <a:pPr algn="ctr"/>
                      <a:r>
                        <a:rPr lang="en-US" sz="1200"/>
                        <a:t>23 (34.8)</a:t>
                      </a:r>
                    </a:p>
                  </a:txBody>
                  <a:tcPr marT="36000" marB="36000" anchor="ctr"/>
                </a:tc>
                <a:tc>
                  <a:txBody>
                    <a:bodyPr/>
                    <a:lstStyle/>
                    <a:p>
                      <a:pPr algn="ctr"/>
                      <a:r>
                        <a:rPr lang="en-US" sz="1200"/>
                        <a:t>1 (1.5)</a:t>
                      </a:r>
                    </a:p>
                  </a:txBody>
                  <a:tcPr marT="36000" marB="36000" anchor="ctr"/>
                </a:tc>
                <a:tc>
                  <a:txBody>
                    <a:bodyPr/>
                    <a:lstStyle/>
                    <a:p>
                      <a:pPr algn="ctr"/>
                      <a:r>
                        <a:rPr lang="en-US" sz="1200" dirty="0"/>
                        <a:t>39 (51.3)</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0 (0.0)</a:t>
                      </a:r>
                    </a:p>
                  </a:txBody>
                  <a:tcPr marT="36000" marB="36000" anchor="ctr"/>
                </a:tc>
                <a:tc>
                  <a:txBody>
                    <a:bodyPr/>
                    <a:lstStyle/>
                    <a:p>
                      <a:pPr algn="ctr"/>
                      <a:r>
                        <a:rPr lang="en-US" sz="1200"/>
                        <a:t>20 (45.5)</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0 (0.0)</a:t>
                      </a:r>
                    </a:p>
                  </a:txBody>
                  <a:tcPr marT="36000" marB="36000" anchor="ctr"/>
                </a:tc>
                <a:extLst>
                  <a:ext uri="{0D108BD9-81ED-4DB2-BD59-A6C34878D82A}">
                    <a16:rowId xmlns:a16="http://schemas.microsoft.com/office/drawing/2014/main" val="3157351239"/>
                  </a:ext>
                </a:extLst>
              </a:tr>
              <a:tr h="263423">
                <a:tc>
                  <a:txBody>
                    <a:bodyPr/>
                    <a:lstStyle/>
                    <a:p>
                      <a:r>
                        <a:rPr lang="en-US" sz="1200"/>
                        <a:t>   Aspartate aminotransferase increased</a:t>
                      </a:r>
                    </a:p>
                  </a:txBody>
                  <a:tcPr marT="36000" marB="36000" anchor="ctr"/>
                </a:tc>
                <a:tc>
                  <a:txBody>
                    <a:bodyPr/>
                    <a:lstStyle/>
                    <a:p>
                      <a:pPr algn="ctr"/>
                      <a:r>
                        <a:rPr lang="en-US" sz="1200"/>
                        <a:t>53 (36.3)</a:t>
                      </a:r>
                    </a:p>
                  </a:txBody>
                  <a:tcPr marT="36000" marB="36000" anchor="ctr"/>
                </a:tc>
                <a:tc>
                  <a:txBody>
                    <a:bodyPr/>
                    <a:lstStyle/>
                    <a:p>
                      <a:pPr algn="ctr"/>
                      <a:r>
                        <a:rPr lang="en-US" sz="1200"/>
                        <a:t>1 (0.7)</a:t>
                      </a:r>
                    </a:p>
                  </a:txBody>
                  <a:tcPr marT="36000" marB="36000" anchor="ctr"/>
                </a:tc>
                <a:tc>
                  <a:txBody>
                    <a:bodyPr/>
                    <a:lstStyle/>
                    <a:p>
                      <a:pPr algn="ctr"/>
                      <a:r>
                        <a:rPr lang="en-US" sz="1200"/>
                        <a:t>24 (36.4)</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0 (0.0)</a:t>
                      </a:r>
                    </a:p>
                  </a:txBody>
                  <a:tcPr marT="36000" marB="36000" anchor="ctr"/>
                </a:tc>
                <a:tc>
                  <a:txBody>
                    <a:bodyPr/>
                    <a:lstStyle/>
                    <a:p>
                      <a:pPr algn="ctr"/>
                      <a:r>
                        <a:rPr lang="en-US" sz="1200"/>
                        <a:t>33 (3.4)</a:t>
                      </a:r>
                    </a:p>
                  </a:txBody>
                  <a:tcPr marT="36000" marB="36000" anchor="ctr"/>
                </a:tc>
                <a:tc>
                  <a:txBody>
                    <a:bodyPr/>
                    <a:lstStyle/>
                    <a:p>
                      <a:pPr algn="ctr"/>
                      <a:r>
                        <a:rPr lang="en-US" sz="1200" dirty="0"/>
                        <a:t>3 (3.9)</a:t>
                      </a:r>
                    </a:p>
                  </a:txBody>
                  <a:tcPr marT="36000" marB="36000" anchor="ctr"/>
                </a:tc>
                <a:tc>
                  <a:txBody>
                    <a:bodyPr/>
                    <a:lstStyle/>
                    <a:p>
                      <a:pPr algn="ctr"/>
                      <a:r>
                        <a:rPr lang="en-US" sz="1200"/>
                        <a:t>25 (56.8)</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0 (0.0)</a:t>
                      </a:r>
                    </a:p>
                  </a:txBody>
                  <a:tcPr marT="36000" marB="36000" anchor="ctr"/>
                </a:tc>
                <a:extLst>
                  <a:ext uri="{0D108BD9-81ED-4DB2-BD59-A6C34878D82A}">
                    <a16:rowId xmlns:a16="http://schemas.microsoft.com/office/drawing/2014/main" val="882853703"/>
                  </a:ext>
                </a:extLst>
              </a:tr>
              <a:tr h="263423">
                <a:tc>
                  <a:txBody>
                    <a:bodyPr/>
                    <a:lstStyle/>
                    <a:p>
                      <a:r>
                        <a:rPr lang="en-US" sz="1200"/>
                        <a:t>   Decreased appetite</a:t>
                      </a:r>
                    </a:p>
                  </a:txBody>
                  <a:tcPr marT="36000" marB="36000" anchor="ctr"/>
                </a:tc>
                <a:tc>
                  <a:txBody>
                    <a:bodyPr/>
                    <a:lstStyle/>
                    <a:p>
                      <a:pPr algn="ctr"/>
                      <a:r>
                        <a:rPr lang="en-US" sz="1200"/>
                        <a:t>45 (30.8)</a:t>
                      </a:r>
                    </a:p>
                  </a:txBody>
                  <a:tcPr marT="36000" marB="36000" anchor="ctr"/>
                </a:tc>
                <a:tc>
                  <a:txBody>
                    <a:bodyPr/>
                    <a:lstStyle/>
                    <a:p>
                      <a:pPr algn="ctr"/>
                      <a:r>
                        <a:rPr lang="en-US" sz="1200"/>
                        <a:t>2 (1.4)</a:t>
                      </a:r>
                    </a:p>
                  </a:txBody>
                  <a:tcPr marT="36000" marB="36000" anchor="ctr"/>
                </a:tc>
                <a:tc>
                  <a:txBody>
                    <a:bodyPr/>
                    <a:lstStyle/>
                    <a:p>
                      <a:pPr algn="ctr"/>
                      <a:r>
                        <a:rPr lang="en-US" sz="1200"/>
                        <a:t>18 (27.3)</a:t>
                      </a:r>
                    </a:p>
                  </a:txBody>
                  <a:tcPr marT="36000" marB="36000" anchor="ctr"/>
                </a:tc>
                <a:tc>
                  <a:txBody>
                    <a:bodyPr/>
                    <a:lstStyle/>
                    <a:p>
                      <a:pPr algn="ctr"/>
                      <a:r>
                        <a:rPr lang="en-US" sz="1200"/>
                        <a:t>1 (1.5)</a:t>
                      </a:r>
                    </a:p>
                  </a:txBody>
                  <a:tcPr marT="36000" marB="36000" anchor="ctr"/>
                </a:tc>
                <a:tc>
                  <a:txBody>
                    <a:bodyPr/>
                    <a:lstStyle/>
                    <a:p>
                      <a:pPr algn="ctr"/>
                      <a:r>
                        <a:rPr lang="en-US" sz="1200"/>
                        <a:t>18 (23.7)</a:t>
                      </a:r>
                    </a:p>
                  </a:txBody>
                  <a:tcPr marT="36000" marB="36000" anchor="ctr"/>
                </a:tc>
                <a:tc>
                  <a:txBody>
                    <a:bodyPr/>
                    <a:lstStyle/>
                    <a:p>
                      <a:pPr algn="ctr"/>
                      <a:r>
                        <a:rPr lang="en-US" sz="1200" dirty="0"/>
                        <a:t>1 (1.3)</a:t>
                      </a:r>
                    </a:p>
                  </a:txBody>
                  <a:tcPr marT="36000" marB="36000" anchor="ctr"/>
                </a:tc>
                <a:tc>
                  <a:txBody>
                    <a:bodyPr/>
                    <a:lstStyle/>
                    <a:p>
                      <a:pPr algn="ctr"/>
                      <a:r>
                        <a:rPr lang="en-US" sz="1200" dirty="0"/>
                        <a:t>10 (22.7)</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0 (0.0)</a:t>
                      </a:r>
                    </a:p>
                  </a:txBody>
                  <a:tcPr marT="36000" marB="36000" anchor="ctr"/>
                </a:tc>
                <a:extLst>
                  <a:ext uri="{0D108BD9-81ED-4DB2-BD59-A6C34878D82A}">
                    <a16:rowId xmlns:a16="http://schemas.microsoft.com/office/drawing/2014/main" val="3284229124"/>
                  </a:ext>
                </a:extLst>
              </a:tr>
              <a:tr h="263423">
                <a:tc>
                  <a:txBody>
                    <a:bodyPr/>
                    <a:lstStyle/>
                    <a:p>
                      <a:r>
                        <a:rPr lang="en-US" sz="1200" b="1"/>
                        <a:t>   </a:t>
                      </a:r>
                      <a:r>
                        <a:rPr lang="en-US" sz="1200" b="0"/>
                        <a:t>Fatigue</a:t>
                      </a:r>
                      <a:r>
                        <a:rPr lang="en-US" sz="1200" b="1" baseline="30000"/>
                        <a:t>¶</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45 (30.8)</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3 (2.1)</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18 (27.3)</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1 (1.5)</a:t>
                      </a:r>
                    </a:p>
                  </a:txBody>
                  <a:tcPr marT="36000" marB="36000" anchor="ctr"/>
                </a:tc>
                <a:tc>
                  <a:txBody>
                    <a:bodyPr/>
                    <a:lstStyle/>
                    <a:p>
                      <a:pPr algn="ctr"/>
                      <a:r>
                        <a:rPr lang="en-US" sz="1200"/>
                        <a:t>29 (38.2)</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 (0.0)</a:t>
                      </a:r>
                    </a:p>
                  </a:txBody>
                  <a:tcPr marT="36000" marB="36000" anchor="ctr"/>
                </a:tc>
                <a:tc>
                  <a:txBody>
                    <a:bodyPr/>
                    <a:lstStyle/>
                    <a:p>
                      <a:pPr algn="ctr"/>
                      <a:r>
                        <a:rPr lang="en-US" sz="1200" dirty="0"/>
                        <a:t>17 (38.6)</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0 (0.0)</a:t>
                      </a:r>
                    </a:p>
                  </a:txBody>
                  <a:tcPr marT="36000" marB="36000" anchor="ctr"/>
                </a:tc>
                <a:extLst>
                  <a:ext uri="{0D108BD9-81ED-4DB2-BD59-A6C34878D82A}">
                    <a16:rowId xmlns:a16="http://schemas.microsoft.com/office/drawing/2014/main" val="171605812"/>
                  </a:ext>
                </a:extLst>
              </a:tr>
              <a:tr h="263423">
                <a:tc>
                  <a:txBody>
                    <a:bodyPr/>
                    <a:lstStyle/>
                    <a:p>
                      <a:r>
                        <a:rPr lang="en-US" sz="1200" b="0" baseline="0"/>
                        <a:t>   Vomiting</a:t>
                      </a:r>
                    </a:p>
                  </a:txBody>
                  <a:tcPr marT="36000" marB="36000" anchor="ctr"/>
                </a:tc>
                <a:tc>
                  <a:txBody>
                    <a:bodyPr/>
                    <a:lstStyle/>
                    <a:p>
                      <a:pPr algn="ctr"/>
                      <a:r>
                        <a:rPr lang="en-US" sz="1200"/>
                        <a:t>30 (20.5)</a:t>
                      </a:r>
                    </a:p>
                  </a:txBody>
                  <a:tcPr marT="36000" marB="36000" anchor="ctr"/>
                </a:tc>
                <a:tc>
                  <a:txBody>
                    <a:bodyPr/>
                    <a:lstStyle/>
                    <a:p>
                      <a:pPr algn="ctr"/>
                      <a:r>
                        <a:rPr lang="en-US" sz="1200"/>
                        <a:t>1 (0.7)</a:t>
                      </a:r>
                    </a:p>
                  </a:txBody>
                  <a:tcPr marT="36000" marB="36000" anchor="ctr"/>
                </a:tc>
                <a:tc>
                  <a:txBody>
                    <a:bodyPr/>
                    <a:lstStyle/>
                    <a:p>
                      <a:pPr algn="ctr"/>
                      <a:r>
                        <a:rPr lang="en-US" sz="1200"/>
                        <a:t>11 (16.7)</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1 (1.5)</a:t>
                      </a:r>
                    </a:p>
                  </a:txBody>
                  <a:tcPr marT="36000" marB="36000" anchor="ctr"/>
                </a:tc>
                <a:tc>
                  <a:txBody>
                    <a:bodyPr/>
                    <a:lstStyle/>
                    <a:p>
                      <a:pPr algn="ctr"/>
                      <a:r>
                        <a:rPr lang="en-US" sz="1200"/>
                        <a:t>25 (32.9)</a:t>
                      </a: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0 (0.0)</a:t>
                      </a:r>
                    </a:p>
                  </a:txBody>
                  <a:tcPr marT="36000" marB="36000" anchor="ctr"/>
                </a:tc>
                <a:tc>
                  <a:txBody>
                    <a:bodyPr/>
                    <a:lstStyle/>
                    <a:p>
                      <a:pPr algn="ctr"/>
                      <a:r>
                        <a:rPr lang="en-US" sz="1200" dirty="0"/>
                        <a:t>12 (27.3)</a:t>
                      </a:r>
                    </a:p>
                  </a:txBody>
                  <a:tcPr marT="36000" marB="36000" anchor="ctr"/>
                </a:tc>
                <a:tc>
                  <a:txBody>
                    <a:bodyPr/>
                    <a:lstStyle/>
                    <a:p>
                      <a:pPr algn="ctr"/>
                      <a:r>
                        <a:rPr lang="en-US" sz="1200" dirty="0"/>
                        <a:t>0 (0.0)</a:t>
                      </a:r>
                    </a:p>
                  </a:txBody>
                  <a:tcPr marT="36000" marB="36000" anchor="ctr"/>
                </a:tc>
                <a:extLst>
                  <a:ext uri="{0D108BD9-81ED-4DB2-BD59-A6C34878D82A}">
                    <a16:rowId xmlns:a16="http://schemas.microsoft.com/office/drawing/2014/main" val="1316165504"/>
                  </a:ext>
                </a:extLst>
              </a:tr>
            </a:tbl>
          </a:graphicData>
        </a:graphic>
      </p:graphicFrame>
      <p:sp>
        <p:nvSpPr>
          <p:cNvPr id="12" name="Fußzeilenplatzhalter 11">
            <a:extLst>
              <a:ext uri="{FF2B5EF4-FFF2-40B4-BE49-F238E27FC236}">
                <a16:creationId xmlns:a16="http://schemas.microsoft.com/office/drawing/2014/main" id="{7691CFC2-8DCA-A440-9A2A-B24CA8C72748}"/>
              </a:ext>
            </a:extLst>
          </p:cNvPr>
          <p:cNvSpPr>
            <a:spLocks noGrp="1"/>
          </p:cNvSpPr>
          <p:nvPr>
            <p:ph type="ftr" sz="quarter" idx="11"/>
          </p:nvPr>
        </p:nvSpPr>
        <p:spPr/>
        <p:txBody>
          <a:bodyPr/>
          <a:lstStyle/>
          <a:p>
            <a:r>
              <a:rPr lang="en-US" dirty="0"/>
              <a:t>Data cut-off: January 23, 2020.</a:t>
            </a:r>
          </a:p>
          <a:p>
            <a:r>
              <a:rPr lang="en-US" dirty="0"/>
              <a:t>*Anemia included: reports of anemia, hemoglobin decreased, and red blood cell count decreased. †Leukopenia included reports of white blood cell count decreased and leukopenia. ‡Thrombocytopenia included: reports of platelet count decreased and thrombocytopenia. §Neutropenia included: reports of neutrophil count decreased and neutropenia. ¶Fatigue included asthenia, fatigue, and malaise.</a:t>
            </a:r>
          </a:p>
          <a:p>
            <a:r>
              <a:rPr lang="en-US" dirty="0"/>
              <a:t>PP, pemetrexed + platinum; TIS, tislelizumab; TRAE, treatment-related adverse event</a:t>
            </a:r>
            <a:r>
              <a:rPr lang="en-US"/>
              <a:t>.</a:t>
            </a:r>
          </a:p>
          <a:p>
            <a:r>
              <a:rPr lang="en-US" b="1"/>
              <a:t>Lu S, et al. Abstract 1290P presented at ESMO 2021.</a:t>
            </a:r>
          </a:p>
        </p:txBody>
      </p:sp>
    </p:spTree>
    <p:extLst>
      <p:ext uri="{BB962C8B-B14F-4D97-AF65-F5344CB8AC3E}">
        <p14:creationId xmlns:p14="http://schemas.microsoft.com/office/powerpoint/2010/main" val="33327018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DCR, disease control rate; DKK1, Dickkopf  protein 1; DoR, duration of response; GEA </a:t>
            </a:r>
            <a:r>
              <a:rPr lang="en-US"/>
              <a:t>gastroesophageal adenocarcinoma; mITT, modified intent to treat; NE, non-evaluable; ORR, objective response rate; PD, progressive disease; PFS, progression-free survival; PR, partial response; SD, stable disease.</a:t>
            </a:r>
          </a:p>
          <a:p>
            <a:r>
              <a:rPr lang="en-GB" b="1"/>
              <a:t>Klempnera S, et al. Abstract 1384P presented at ESMO 2021.</a:t>
            </a:r>
          </a:p>
        </p:txBody>
      </p:sp>
      <p:sp>
        <p:nvSpPr>
          <p:cNvPr id="7" name="TextBox 6">
            <a:extLst>
              <a:ext uri="{FF2B5EF4-FFF2-40B4-BE49-F238E27FC236}">
                <a16:creationId xmlns:a16="http://schemas.microsoft.com/office/drawing/2014/main" id="{694EC4B2-3457-45CD-9284-94C6011FCF27}"/>
              </a:ext>
            </a:extLst>
          </p:cNvPr>
          <p:cNvSpPr txBox="1"/>
          <p:nvPr/>
        </p:nvSpPr>
        <p:spPr>
          <a:xfrm>
            <a:off x="6240463" y="1816431"/>
            <a:ext cx="5543549" cy="1522800"/>
          </a:xfrm>
          <a:prstGeom prst="rect">
            <a:avLst/>
          </a:prstGeom>
          <a:solidFill>
            <a:schemeClr val="bg2">
              <a:lumMod val="20000"/>
              <a:lumOff val="80000"/>
            </a:schemeClr>
          </a:solidFill>
        </p:spPr>
        <p:txBody>
          <a:bodyPr wrap="square" lIns="144000" tIns="45720" rIns="0" bIns="45720" anchor="t">
            <a:spAutoFit/>
          </a:bodyPr>
          <a:lstStyle/>
          <a:p>
            <a:pPr marL="285750" indent="-285750">
              <a:spcAft>
                <a:spcPts val="600"/>
              </a:spcAft>
              <a:buClr>
                <a:schemeClr val="bg2"/>
              </a:buClr>
              <a:buFont typeface="Arial" panose="020B0604020202020204" pitchFamily="34" charset="0"/>
              <a:buChar char="•"/>
            </a:pPr>
            <a:r>
              <a:rPr lang="en-US" sz="1200"/>
              <a:t>mITT</a:t>
            </a:r>
            <a:r>
              <a:rPr lang="en-US" sz="1200" dirty="0"/>
              <a:t> population included 22 patients; response evaluable (RE) </a:t>
            </a:r>
            <a:r>
              <a:rPr lang="en-US" sz="1200"/>
              <a:t>mITT</a:t>
            </a:r>
            <a:r>
              <a:rPr lang="en-US" sz="1200" dirty="0"/>
              <a:t> population was 21 patients</a:t>
            </a:r>
          </a:p>
          <a:p>
            <a:pPr marL="285750" indent="-285750">
              <a:spcAft>
                <a:spcPts val="600"/>
              </a:spcAft>
              <a:buClr>
                <a:schemeClr val="bg2"/>
              </a:buClr>
              <a:buFont typeface="Arial" panose="020B0604020202020204" pitchFamily="34" charset="0"/>
              <a:buChar char="•"/>
            </a:pPr>
            <a:r>
              <a:rPr lang="en-US" sz="1200" dirty="0"/>
              <a:t>ORR in </a:t>
            </a:r>
            <a:r>
              <a:rPr lang="en-US" sz="1200"/>
              <a:t>mITT</a:t>
            </a:r>
            <a:r>
              <a:rPr lang="en-US" sz="1200" dirty="0"/>
              <a:t> was 68.2% (15 PR, 6 SD, 1 NE) and DCR was 96%</a:t>
            </a:r>
          </a:p>
          <a:p>
            <a:pPr marL="285750" indent="-285750">
              <a:spcAft>
                <a:spcPts val="600"/>
              </a:spcAft>
              <a:buClr>
                <a:schemeClr val="bg2"/>
              </a:buClr>
              <a:buFont typeface="Arial" panose="020B0604020202020204" pitchFamily="34" charset="0"/>
              <a:buChar char="•"/>
            </a:pPr>
            <a:r>
              <a:rPr lang="en-US" sz="1200" dirty="0"/>
              <a:t>DKK1-high </a:t>
            </a:r>
            <a:r>
              <a:rPr lang="en-US" sz="1200"/>
              <a:t>mITT</a:t>
            </a:r>
            <a:r>
              <a:rPr lang="en-US" sz="1200" dirty="0"/>
              <a:t> ORR was 90%; 7 of 9 responders still on therapy</a:t>
            </a:r>
          </a:p>
          <a:p>
            <a:pPr marL="285750" indent="-285750">
              <a:spcAft>
                <a:spcPts val="600"/>
              </a:spcAft>
              <a:buClr>
                <a:schemeClr val="bg2"/>
              </a:buClr>
              <a:buFont typeface="Arial" panose="020B0604020202020204" pitchFamily="34" charset="0"/>
              <a:buChar char="•"/>
            </a:pPr>
            <a:r>
              <a:rPr lang="en-US" sz="1200" dirty="0"/>
              <a:t>DKK1-low </a:t>
            </a:r>
            <a:r>
              <a:rPr lang="en-US" sz="1200"/>
              <a:t>mITT</a:t>
            </a:r>
            <a:r>
              <a:rPr lang="en-US" sz="1200" dirty="0"/>
              <a:t> ORR was 55.6%; 4 of 5 responders still on therapy</a:t>
            </a:r>
          </a:p>
          <a:p>
            <a:pPr marL="285750" indent="-285750">
              <a:spcAft>
                <a:spcPts val="600"/>
              </a:spcAft>
              <a:buClr>
                <a:schemeClr val="bg2"/>
              </a:buClr>
              <a:buFont typeface="Arial" panose="020B0604020202020204" pitchFamily="34" charset="0"/>
              <a:buChar char="•"/>
            </a:pPr>
            <a:r>
              <a:rPr lang="en-US" sz="1200" dirty="0"/>
              <a:t>Median </a:t>
            </a:r>
            <a:r>
              <a:rPr lang="en-US" sz="1200"/>
              <a:t>DoR</a:t>
            </a:r>
            <a:r>
              <a:rPr lang="en-US" sz="1200" dirty="0"/>
              <a:t> and PFS were not reached</a:t>
            </a:r>
            <a:endParaRPr lang="en-US" sz="1200" b="1" dirty="0">
              <a:cs typeface="Arial"/>
            </a:endParaRPr>
          </a:p>
        </p:txBody>
      </p:sp>
      <p:graphicFrame>
        <p:nvGraphicFramePr>
          <p:cNvPr id="9" name="Table 9">
            <a:extLst>
              <a:ext uri="{FF2B5EF4-FFF2-40B4-BE49-F238E27FC236}">
                <a16:creationId xmlns:a16="http://schemas.microsoft.com/office/drawing/2014/main" id="{7420CEC8-21A2-4EB6-A4F0-84A86C70D1DD}"/>
              </a:ext>
            </a:extLst>
          </p:cNvPr>
          <p:cNvGraphicFramePr>
            <a:graphicFrameLocks noGrp="1"/>
          </p:cNvGraphicFramePr>
          <p:nvPr>
            <p:extLst>
              <p:ext uri="{D42A27DB-BD31-4B8C-83A1-F6EECF244321}">
                <p14:modId xmlns:p14="http://schemas.microsoft.com/office/powerpoint/2010/main" val="1769355587"/>
              </p:ext>
            </p:extLst>
          </p:nvPr>
        </p:nvGraphicFramePr>
        <p:xfrm>
          <a:off x="416533" y="1812056"/>
          <a:ext cx="5543548" cy="1529280"/>
        </p:xfrm>
        <a:graphic>
          <a:graphicData uri="http://schemas.openxmlformats.org/drawingml/2006/table">
            <a:tbl>
              <a:tblPr firstRow="1" bandRow="1">
                <a:tableStyleId>{5C22544A-7EE6-4342-B048-85BDC9FD1C3A}</a:tableStyleId>
              </a:tblPr>
              <a:tblGrid>
                <a:gridCol w="2156871">
                  <a:extLst>
                    <a:ext uri="{9D8B030D-6E8A-4147-A177-3AD203B41FA5}">
                      <a16:colId xmlns:a16="http://schemas.microsoft.com/office/drawing/2014/main" val="3771532589"/>
                    </a:ext>
                  </a:extLst>
                </a:gridCol>
                <a:gridCol w="1016319">
                  <a:extLst>
                    <a:ext uri="{9D8B030D-6E8A-4147-A177-3AD203B41FA5}">
                      <a16:colId xmlns:a16="http://schemas.microsoft.com/office/drawing/2014/main" val="182524369"/>
                    </a:ext>
                  </a:extLst>
                </a:gridCol>
                <a:gridCol w="924703">
                  <a:extLst>
                    <a:ext uri="{9D8B030D-6E8A-4147-A177-3AD203B41FA5}">
                      <a16:colId xmlns:a16="http://schemas.microsoft.com/office/drawing/2014/main" val="1034371835"/>
                    </a:ext>
                  </a:extLst>
                </a:gridCol>
                <a:gridCol w="483862">
                  <a:extLst>
                    <a:ext uri="{9D8B030D-6E8A-4147-A177-3AD203B41FA5}">
                      <a16:colId xmlns:a16="http://schemas.microsoft.com/office/drawing/2014/main" val="3705582122"/>
                    </a:ext>
                  </a:extLst>
                </a:gridCol>
                <a:gridCol w="961793">
                  <a:extLst>
                    <a:ext uri="{9D8B030D-6E8A-4147-A177-3AD203B41FA5}">
                      <a16:colId xmlns:a16="http://schemas.microsoft.com/office/drawing/2014/main" val="3280586309"/>
                    </a:ext>
                  </a:extLst>
                </a:gridCol>
              </a:tblGrid>
              <a:tr h="198118">
                <a:tc>
                  <a:txBody>
                    <a:bodyPr/>
                    <a:lstStyle/>
                    <a:p>
                      <a:endParaRPr lang="en-US" sz="1200" dirty="0"/>
                    </a:p>
                  </a:txBody>
                  <a:tcPr marT="36000" marB="36000"/>
                </a:tc>
                <a:tc gridSpan="4">
                  <a:txBody>
                    <a:bodyPr/>
                    <a:lstStyle/>
                    <a:p>
                      <a:pPr algn="ctr"/>
                      <a:r>
                        <a:rPr lang="en-US" sz="1200"/>
                        <a:t>Best Overall Response, n (%)</a:t>
                      </a:r>
                    </a:p>
                  </a:txBody>
                  <a:tcPr marT="36000" marB="360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6504197"/>
                  </a:ext>
                </a:extLst>
              </a:tr>
              <a:tr h="198118">
                <a:tc>
                  <a:txBody>
                    <a:bodyPr/>
                    <a:lstStyle/>
                    <a:p>
                      <a:endParaRPr lang="en-US" sz="1200"/>
                    </a:p>
                  </a:txBody>
                  <a:tcPr marT="36000" marB="36000"/>
                </a:tc>
                <a:tc>
                  <a:txBody>
                    <a:bodyPr/>
                    <a:lstStyle/>
                    <a:p>
                      <a:pPr algn="ctr"/>
                      <a:r>
                        <a:rPr lang="en-US" sz="1200"/>
                        <a:t>PR</a:t>
                      </a:r>
                    </a:p>
                  </a:txBody>
                  <a:tcPr marT="36000" marB="36000" anchor="ctr"/>
                </a:tc>
                <a:tc>
                  <a:txBody>
                    <a:bodyPr/>
                    <a:lstStyle/>
                    <a:p>
                      <a:pPr algn="ctr"/>
                      <a:r>
                        <a:rPr lang="en-US" sz="1200"/>
                        <a:t>SD</a:t>
                      </a:r>
                    </a:p>
                  </a:txBody>
                  <a:tcPr marT="36000" marB="36000" anchor="ctr"/>
                </a:tc>
                <a:tc>
                  <a:txBody>
                    <a:bodyPr/>
                    <a:lstStyle/>
                    <a:p>
                      <a:pPr algn="ctr"/>
                      <a:r>
                        <a:rPr lang="en-US" sz="1200"/>
                        <a:t>PD</a:t>
                      </a:r>
                    </a:p>
                  </a:txBody>
                  <a:tcPr marT="36000" marB="36000" anchor="ctr"/>
                </a:tc>
                <a:tc>
                  <a:txBody>
                    <a:bodyPr/>
                    <a:lstStyle/>
                    <a:p>
                      <a:pPr algn="ctr"/>
                      <a:r>
                        <a:rPr lang="en-US" sz="1200"/>
                        <a:t>NE</a:t>
                      </a:r>
                    </a:p>
                  </a:txBody>
                  <a:tcPr marT="36000" marB="36000" anchor="ctr"/>
                </a:tc>
                <a:extLst>
                  <a:ext uri="{0D108BD9-81ED-4DB2-BD59-A6C34878D82A}">
                    <a16:rowId xmlns:a16="http://schemas.microsoft.com/office/drawing/2014/main" val="2148030442"/>
                  </a:ext>
                </a:extLst>
              </a:tr>
              <a:tr h="198118">
                <a:tc>
                  <a:txBody>
                    <a:bodyPr/>
                    <a:lstStyle/>
                    <a:p>
                      <a:r>
                        <a:rPr lang="en-US" sz="1200"/>
                        <a:t>mITT population (N=22)</a:t>
                      </a:r>
                    </a:p>
                  </a:txBody>
                  <a:tcPr marT="36000" marB="36000"/>
                </a:tc>
                <a:tc>
                  <a:txBody>
                    <a:bodyPr/>
                    <a:lstStyle/>
                    <a:p>
                      <a:pPr algn="ctr"/>
                      <a:r>
                        <a:rPr lang="en-US" sz="1200"/>
                        <a:t>15 (68.2%)</a:t>
                      </a:r>
                    </a:p>
                  </a:txBody>
                  <a:tcPr marT="36000" marB="36000" anchor="ctr"/>
                </a:tc>
                <a:tc>
                  <a:txBody>
                    <a:bodyPr/>
                    <a:lstStyle/>
                    <a:p>
                      <a:pPr algn="ctr"/>
                      <a:r>
                        <a:rPr lang="en-US" sz="1200"/>
                        <a:t>6 (27.3%)</a:t>
                      </a:r>
                    </a:p>
                  </a:txBody>
                  <a:tcPr marT="36000" marB="36000" anchor="ctr"/>
                </a:tc>
                <a:tc>
                  <a:txBody>
                    <a:bodyPr/>
                    <a:lstStyle/>
                    <a:p>
                      <a:pPr algn="ctr"/>
                      <a:r>
                        <a:rPr lang="en-US" sz="1200"/>
                        <a:t>0</a:t>
                      </a:r>
                    </a:p>
                  </a:txBody>
                  <a:tcPr marT="36000" marB="36000" anchor="ctr"/>
                </a:tc>
                <a:tc>
                  <a:txBody>
                    <a:bodyPr/>
                    <a:lstStyle/>
                    <a:p>
                      <a:pPr algn="ctr"/>
                      <a:r>
                        <a:rPr lang="en-US" sz="1200"/>
                        <a:t>1 (4.5%)</a:t>
                      </a:r>
                    </a:p>
                  </a:txBody>
                  <a:tcPr marT="36000" marB="36000" anchor="ctr"/>
                </a:tc>
                <a:extLst>
                  <a:ext uri="{0D108BD9-81ED-4DB2-BD59-A6C34878D82A}">
                    <a16:rowId xmlns:a16="http://schemas.microsoft.com/office/drawing/2014/main" val="3250972595"/>
                  </a:ext>
                </a:extLst>
              </a:tr>
              <a:tr h="198118">
                <a:tc>
                  <a:txBody>
                    <a:bodyPr/>
                    <a:lstStyle/>
                    <a:p>
                      <a:r>
                        <a:rPr lang="en-US" sz="1200"/>
                        <a:t>   DKK1-high (N=10)</a:t>
                      </a:r>
                    </a:p>
                  </a:txBody>
                  <a:tcPr marT="36000" marB="36000"/>
                </a:tc>
                <a:tc>
                  <a:txBody>
                    <a:bodyPr/>
                    <a:lstStyle/>
                    <a:p>
                      <a:pPr algn="ctr"/>
                      <a:r>
                        <a:rPr lang="en-US" sz="1200" dirty="0"/>
                        <a:t>9 (90.0%)</a:t>
                      </a:r>
                    </a:p>
                  </a:txBody>
                  <a:tcPr marT="36000" marB="36000" anchor="ctr"/>
                </a:tc>
                <a:tc>
                  <a:txBody>
                    <a:bodyPr/>
                    <a:lstStyle/>
                    <a:p>
                      <a:pPr algn="ctr"/>
                      <a:r>
                        <a:rPr lang="en-US" sz="1200"/>
                        <a:t>0</a:t>
                      </a:r>
                    </a:p>
                  </a:txBody>
                  <a:tcPr marT="36000" marB="36000" anchor="ctr"/>
                </a:tc>
                <a:tc>
                  <a:txBody>
                    <a:bodyPr/>
                    <a:lstStyle/>
                    <a:p>
                      <a:pPr algn="ctr"/>
                      <a:r>
                        <a:rPr lang="en-US" sz="1200"/>
                        <a:t>0</a:t>
                      </a:r>
                    </a:p>
                  </a:txBody>
                  <a:tcPr marT="36000" marB="36000" anchor="ctr"/>
                </a:tc>
                <a:tc>
                  <a:txBody>
                    <a:bodyPr/>
                    <a:lstStyle/>
                    <a:p>
                      <a:pPr algn="ctr"/>
                      <a:r>
                        <a:rPr lang="en-US" sz="1200" dirty="0"/>
                        <a:t>1 (10.0%)</a:t>
                      </a:r>
                    </a:p>
                  </a:txBody>
                  <a:tcPr marT="36000" marB="36000" anchor="ctr"/>
                </a:tc>
                <a:extLst>
                  <a:ext uri="{0D108BD9-81ED-4DB2-BD59-A6C34878D82A}">
                    <a16:rowId xmlns:a16="http://schemas.microsoft.com/office/drawing/2014/main" val="3077310279"/>
                  </a:ext>
                </a:extLst>
              </a:tr>
              <a:tr h="198118">
                <a:tc>
                  <a:txBody>
                    <a:bodyPr/>
                    <a:lstStyle/>
                    <a:p>
                      <a:r>
                        <a:rPr lang="en-US" sz="1200" dirty="0"/>
                        <a:t>   DKK1-low (N=9)</a:t>
                      </a:r>
                    </a:p>
                  </a:txBody>
                  <a:tcPr marT="36000" marB="36000"/>
                </a:tc>
                <a:tc>
                  <a:txBody>
                    <a:bodyPr/>
                    <a:lstStyle/>
                    <a:p>
                      <a:pPr algn="ctr"/>
                      <a:r>
                        <a:rPr lang="en-US" sz="1200"/>
                        <a:t>5 (55.6%)</a:t>
                      </a:r>
                    </a:p>
                  </a:txBody>
                  <a:tcPr marT="36000" marB="36000" anchor="ctr"/>
                </a:tc>
                <a:tc>
                  <a:txBody>
                    <a:bodyPr/>
                    <a:lstStyle/>
                    <a:p>
                      <a:pPr algn="ctr"/>
                      <a:r>
                        <a:rPr lang="en-US" sz="1200"/>
                        <a:t>4 (44.4%)</a:t>
                      </a:r>
                    </a:p>
                  </a:txBody>
                  <a:tcPr marT="36000" marB="36000" anchor="ctr"/>
                </a:tc>
                <a:tc>
                  <a:txBody>
                    <a:bodyPr/>
                    <a:lstStyle/>
                    <a:p>
                      <a:pPr algn="ctr"/>
                      <a:r>
                        <a:rPr lang="en-US" sz="1200"/>
                        <a:t>0</a:t>
                      </a:r>
                    </a:p>
                  </a:txBody>
                  <a:tcPr marT="36000" marB="36000" anchor="ctr"/>
                </a:tc>
                <a:tc>
                  <a:txBody>
                    <a:bodyPr/>
                    <a:lstStyle/>
                    <a:p>
                      <a:pPr algn="ctr"/>
                      <a:r>
                        <a:rPr lang="en-US" sz="1200"/>
                        <a:t>0</a:t>
                      </a:r>
                    </a:p>
                  </a:txBody>
                  <a:tcPr marT="36000" marB="36000" anchor="ctr"/>
                </a:tc>
                <a:extLst>
                  <a:ext uri="{0D108BD9-81ED-4DB2-BD59-A6C34878D82A}">
                    <a16:rowId xmlns:a16="http://schemas.microsoft.com/office/drawing/2014/main" val="2918343761"/>
                  </a:ext>
                </a:extLst>
              </a:tr>
              <a:tr h="198118">
                <a:tc>
                  <a:txBody>
                    <a:bodyPr/>
                    <a:lstStyle/>
                    <a:p>
                      <a:r>
                        <a:rPr lang="en-US" sz="1200"/>
                        <a:t>   DKK1 unknown (N=3)</a:t>
                      </a:r>
                    </a:p>
                  </a:txBody>
                  <a:tcPr marT="36000" marB="36000"/>
                </a:tc>
                <a:tc>
                  <a:txBody>
                    <a:bodyPr/>
                    <a:lstStyle/>
                    <a:p>
                      <a:pPr algn="ctr"/>
                      <a:r>
                        <a:rPr lang="en-US" sz="1200"/>
                        <a:t>1 (33.3%)</a:t>
                      </a:r>
                    </a:p>
                  </a:txBody>
                  <a:tcPr marT="36000" marB="36000" anchor="ctr"/>
                </a:tc>
                <a:tc>
                  <a:txBody>
                    <a:bodyPr/>
                    <a:lstStyle/>
                    <a:p>
                      <a:pPr algn="ctr"/>
                      <a:r>
                        <a:rPr lang="en-US" sz="1200"/>
                        <a:t>2 (66.7%)</a:t>
                      </a:r>
                    </a:p>
                  </a:txBody>
                  <a:tcPr marT="36000" marB="36000" anchor="ctr"/>
                </a:tc>
                <a:tc>
                  <a:txBody>
                    <a:bodyPr/>
                    <a:lstStyle/>
                    <a:p>
                      <a:pPr algn="ctr"/>
                      <a:r>
                        <a:rPr lang="en-US" sz="1200" dirty="0"/>
                        <a:t>0</a:t>
                      </a:r>
                    </a:p>
                  </a:txBody>
                  <a:tcPr marT="36000" marB="36000" anchor="ctr"/>
                </a:tc>
                <a:tc>
                  <a:txBody>
                    <a:bodyPr/>
                    <a:lstStyle/>
                    <a:p>
                      <a:pPr algn="ctr"/>
                      <a:r>
                        <a:rPr lang="en-US" sz="1200" dirty="0"/>
                        <a:t>0</a:t>
                      </a:r>
                    </a:p>
                  </a:txBody>
                  <a:tcPr marT="36000" marB="36000" anchor="ctr"/>
                </a:tc>
                <a:extLst>
                  <a:ext uri="{0D108BD9-81ED-4DB2-BD59-A6C34878D82A}">
                    <a16:rowId xmlns:a16="http://schemas.microsoft.com/office/drawing/2014/main" val="597576898"/>
                  </a:ext>
                </a:extLst>
              </a:tr>
            </a:tbl>
          </a:graphicData>
        </a:graphic>
      </p:graphicFrame>
      <p:cxnSp>
        <p:nvCxnSpPr>
          <p:cNvPr id="129" name="Gerader Verbinder 128">
            <a:extLst>
              <a:ext uri="{FF2B5EF4-FFF2-40B4-BE49-F238E27FC236}">
                <a16:creationId xmlns:a16="http://schemas.microsoft.com/office/drawing/2014/main" id="{B15D129E-9B86-4E69-90D4-843F00A5167B}"/>
              </a:ext>
            </a:extLst>
          </p:cNvPr>
          <p:cNvCxnSpPr>
            <a:cxnSpLocks/>
          </p:cNvCxnSpPr>
          <p:nvPr/>
        </p:nvCxnSpPr>
        <p:spPr>
          <a:xfrm>
            <a:off x="1025662" y="5242032"/>
            <a:ext cx="741822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316E88E8-565D-40F5-A496-6D64A0320F02}"/>
              </a:ext>
            </a:extLst>
          </p:cNvPr>
          <p:cNvCxnSpPr>
            <a:cxnSpLocks/>
          </p:cNvCxnSpPr>
          <p:nvPr/>
        </p:nvCxnSpPr>
        <p:spPr>
          <a:xfrm>
            <a:off x="1077125" y="3562503"/>
            <a:ext cx="0" cy="26086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a:extLst>
              <a:ext uri="{FF2B5EF4-FFF2-40B4-BE49-F238E27FC236}">
                <a16:creationId xmlns:a16="http://schemas.microsoft.com/office/drawing/2014/main" id="{B22492FC-6CDF-4A28-9EC8-2D776AF12B39}"/>
              </a:ext>
            </a:extLst>
          </p:cNvPr>
          <p:cNvCxnSpPr>
            <a:cxnSpLocks/>
          </p:cNvCxnSpPr>
          <p:nvPr/>
        </p:nvCxnSpPr>
        <p:spPr>
          <a:xfrm>
            <a:off x="1025662" y="4626727"/>
            <a:ext cx="741822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4" name="Ellipse 163">
            <a:extLst>
              <a:ext uri="{FF2B5EF4-FFF2-40B4-BE49-F238E27FC236}">
                <a16:creationId xmlns:a16="http://schemas.microsoft.com/office/drawing/2014/main" id="{DBADE63C-C5A2-46E1-B232-CF58CFCB85F1}"/>
              </a:ext>
            </a:extLst>
          </p:cNvPr>
          <p:cNvSpPr/>
          <p:nvPr/>
        </p:nvSpPr>
        <p:spPr>
          <a:xfrm flipV="1">
            <a:off x="1205684" y="5115132"/>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65" name="Ellipse 164">
            <a:extLst>
              <a:ext uri="{FF2B5EF4-FFF2-40B4-BE49-F238E27FC236}">
                <a16:creationId xmlns:a16="http://schemas.microsoft.com/office/drawing/2014/main" id="{1323B72C-9CB7-44E7-998A-E2C82B49D27F}"/>
              </a:ext>
            </a:extLst>
          </p:cNvPr>
          <p:cNvSpPr/>
          <p:nvPr/>
        </p:nvSpPr>
        <p:spPr>
          <a:xfrm rot="10800000" flipV="1">
            <a:off x="1551625" y="5129528"/>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66" name="Ellipse 165">
            <a:extLst>
              <a:ext uri="{FF2B5EF4-FFF2-40B4-BE49-F238E27FC236}">
                <a16:creationId xmlns:a16="http://schemas.microsoft.com/office/drawing/2014/main" id="{6558F8A5-C862-4D75-8D0F-FCBF881BF6C3}"/>
              </a:ext>
            </a:extLst>
          </p:cNvPr>
          <p:cNvSpPr/>
          <p:nvPr/>
        </p:nvSpPr>
        <p:spPr>
          <a:xfrm rot="10800000" flipV="1">
            <a:off x="1907225" y="5212349"/>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67" name="Ellipse 166">
            <a:extLst>
              <a:ext uri="{FF2B5EF4-FFF2-40B4-BE49-F238E27FC236}">
                <a16:creationId xmlns:a16="http://schemas.microsoft.com/office/drawing/2014/main" id="{3F5298A9-3EC9-4F6A-91CB-4794F4B94715}"/>
              </a:ext>
            </a:extLst>
          </p:cNvPr>
          <p:cNvSpPr/>
          <p:nvPr/>
        </p:nvSpPr>
        <p:spPr>
          <a:xfrm rot="10800000" flipV="1">
            <a:off x="2253300" y="5279038"/>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68" name="Ellipse 167">
            <a:extLst>
              <a:ext uri="{FF2B5EF4-FFF2-40B4-BE49-F238E27FC236}">
                <a16:creationId xmlns:a16="http://schemas.microsoft.com/office/drawing/2014/main" id="{5903BCB3-05E5-44AD-8633-137DE59314FF}"/>
              </a:ext>
            </a:extLst>
          </p:cNvPr>
          <p:cNvSpPr/>
          <p:nvPr/>
        </p:nvSpPr>
        <p:spPr>
          <a:xfrm rot="10800000" flipV="1">
            <a:off x="2942275" y="5374670"/>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69" name="Ellipse 168">
            <a:extLst>
              <a:ext uri="{FF2B5EF4-FFF2-40B4-BE49-F238E27FC236}">
                <a16:creationId xmlns:a16="http://schemas.microsoft.com/office/drawing/2014/main" id="{28B3CD27-9E2E-4321-AB05-30F1D683E86B}"/>
              </a:ext>
            </a:extLst>
          </p:cNvPr>
          <p:cNvSpPr/>
          <p:nvPr/>
        </p:nvSpPr>
        <p:spPr>
          <a:xfrm rot="10800000" flipV="1">
            <a:off x="3993200" y="5693477"/>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0" name="Ellipse 169">
            <a:extLst>
              <a:ext uri="{FF2B5EF4-FFF2-40B4-BE49-F238E27FC236}">
                <a16:creationId xmlns:a16="http://schemas.microsoft.com/office/drawing/2014/main" id="{0B6F247D-48B8-4174-A3DB-7DC1E999ACF7}"/>
              </a:ext>
            </a:extLst>
          </p:cNvPr>
          <p:cNvSpPr/>
          <p:nvPr/>
        </p:nvSpPr>
        <p:spPr>
          <a:xfrm rot="10800000" flipV="1">
            <a:off x="4346425" y="5722210"/>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1" name="Ellipse 170">
            <a:extLst>
              <a:ext uri="{FF2B5EF4-FFF2-40B4-BE49-F238E27FC236}">
                <a16:creationId xmlns:a16="http://schemas.microsoft.com/office/drawing/2014/main" id="{A7C01FF5-8C27-4707-AB42-2CCA08C94E0D}"/>
              </a:ext>
            </a:extLst>
          </p:cNvPr>
          <p:cNvSpPr/>
          <p:nvPr/>
        </p:nvSpPr>
        <p:spPr>
          <a:xfrm rot="10800000" flipV="1">
            <a:off x="4686596" y="5759959"/>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2" name="Ellipse 171">
            <a:extLst>
              <a:ext uri="{FF2B5EF4-FFF2-40B4-BE49-F238E27FC236}">
                <a16:creationId xmlns:a16="http://schemas.microsoft.com/office/drawing/2014/main" id="{D6CEFD8C-965A-4D77-8FBD-8610C2FD3E7C}"/>
              </a:ext>
            </a:extLst>
          </p:cNvPr>
          <p:cNvSpPr/>
          <p:nvPr/>
        </p:nvSpPr>
        <p:spPr>
          <a:xfrm rot="10800000" flipV="1">
            <a:off x="5033116" y="5822762"/>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3" name="Ellipse 172">
            <a:extLst>
              <a:ext uri="{FF2B5EF4-FFF2-40B4-BE49-F238E27FC236}">
                <a16:creationId xmlns:a16="http://schemas.microsoft.com/office/drawing/2014/main" id="{87616039-4EA0-45CF-99F5-0ECCAE467510}"/>
              </a:ext>
            </a:extLst>
          </p:cNvPr>
          <p:cNvSpPr/>
          <p:nvPr/>
        </p:nvSpPr>
        <p:spPr>
          <a:xfrm rot="10800000" flipV="1">
            <a:off x="5726884" y="5883988"/>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4" name="Ellipse 173">
            <a:extLst>
              <a:ext uri="{FF2B5EF4-FFF2-40B4-BE49-F238E27FC236}">
                <a16:creationId xmlns:a16="http://schemas.microsoft.com/office/drawing/2014/main" id="{0CCC1FD1-6947-40D8-ACC0-7A2E2B9682B1}"/>
              </a:ext>
            </a:extLst>
          </p:cNvPr>
          <p:cNvSpPr/>
          <p:nvPr/>
        </p:nvSpPr>
        <p:spPr>
          <a:xfrm rot="10800000" flipV="1">
            <a:off x="6057084" y="5883461"/>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5" name="Ellipse 174">
            <a:extLst>
              <a:ext uri="{FF2B5EF4-FFF2-40B4-BE49-F238E27FC236}">
                <a16:creationId xmlns:a16="http://schemas.microsoft.com/office/drawing/2014/main" id="{74027F3B-252A-4EDE-802C-02CF296A7682}"/>
              </a:ext>
            </a:extLst>
          </p:cNvPr>
          <p:cNvSpPr/>
          <p:nvPr/>
        </p:nvSpPr>
        <p:spPr>
          <a:xfrm rot="10800000" flipV="1">
            <a:off x="6807085" y="5891912"/>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6" name="Ellipse 175">
            <a:extLst>
              <a:ext uri="{FF2B5EF4-FFF2-40B4-BE49-F238E27FC236}">
                <a16:creationId xmlns:a16="http://schemas.microsoft.com/office/drawing/2014/main" id="{68C9E6BA-2FA0-49B6-BCFD-4C93356B7D19}"/>
              </a:ext>
            </a:extLst>
          </p:cNvPr>
          <p:cNvSpPr/>
          <p:nvPr/>
        </p:nvSpPr>
        <p:spPr>
          <a:xfrm rot="10800000" flipV="1">
            <a:off x="7130934" y="5946260"/>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7" name="Ellipse 176">
            <a:extLst>
              <a:ext uri="{FF2B5EF4-FFF2-40B4-BE49-F238E27FC236}">
                <a16:creationId xmlns:a16="http://schemas.microsoft.com/office/drawing/2014/main" id="{B8C906C6-9E98-42CC-B012-EE39893F0FF0}"/>
              </a:ext>
            </a:extLst>
          </p:cNvPr>
          <p:cNvSpPr/>
          <p:nvPr/>
        </p:nvSpPr>
        <p:spPr>
          <a:xfrm rot="10800000" flipV="1">
            <a:off x="7515460" y="5962113"/>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78" name="Ellipse 177">
            <a:extLst>
              <a:ext uri="{FF2B5EF4-FFF2-40B4-BE49-F238E27FC236}">
                <a16:creationId xmlns:a16="http://schemas.microsoft.com/office/drawing/2014/main" id="{D467178F-6242-4CD6-91FC-96196DEF6B9C}"/>
              </a:ext>
            </a:extLst>
          </p:cNvPr>
          <p:cNvSpPr/>
          <p:nvPr/>
        </p:nvSpPr>
        <p:spPr>
          <a:xfrm rot="10800000" flipV="1">
            <a:off x="7837186" y="5967412"/>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00" name="Gruppieren 199">
            <a:extLst>
              <a:ext uri="{FF2B5EF4-FFF2-40B4-BE49-F238E27FC236}">
                <a16:creationId xmlns:a16="http://schemas.microsoft.com/office/drawing/2014/main" id="{2ED16B90-6E34-4BAE-BB71-43FE5A1EDFEB}"/>
              </a:ext>
            </a:extLst>
          </p:cNvPr>
          <p:cNvGrpSpPr/>
          <p:nvPr/>
        </p:nvGrpSpPr>
        <p:grpSpPr>
          <a:xfrm>
            <a:off x="1067600" y="4853934"/>
            <a:ext cx="7376290" cy="968827"/>
            <a:chOff x="1436716" y="4806799"/>
            <a:chExt cx="7376290" cy="968827"/>
          </a:xfrm>
        </p:grpSpPr>
        <p:sp>
          <p:nvSpPr>
            <p:cNvPr id="179" name="Rechteck 178">
              <a:extLst>
                <a:ext uri="{FF2B5EF4-FFF2-40B4-BE49-F238E27FC236}">
                  <a16:creationId xmlns:a16="http://schemas.microsoft.com/office/drawing/2014/main" id="{B0E0DA77-BB60-4989-8F33-D19EACA16145}"/>
                </a:ext>
              </a:extLst>
            </p:cNvPr>
            <p:cNvSpPr/>
            <p:nvPr/>
          </p:nvSpPr>
          <p:spPr>
            <a:xfrm>
              <a:off x="8455025" y="4806799"/>
              <a:ext cx="260343" cy="968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0" name="Rechteck 179">
              <a:extLst>
                <a:ext uri="{FF2B5EF4-FFF2-40B4-BE49-F238E27FC236}">
                  <a16:creationId xmlns:a16="http://schemas.microsoft.com/office/drawing/2014/main" id="{4A0962F5-9B92-4806-B522-EC85E52FDE48}"/>
                </a:ext>
              </a:extLst>
            </p:cNvPr>
            <p:cNvSpPr/>
            <p:nvPr/>
          </p:nvSpPr>
          <p:spPr>
            <a:xfrm>
              <a:off x="8108869" y="4806799"/>
              <a:ext cx="260343" cy="923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1" name="Rechteck 180">
              <a:extLst>
                <a:ext uri="{FF2B5EF4-FFF2-40B4-BE49-F238E27FC236}">
                  <a16:creationId xmlns:a16="http://schemas.microsoft.com/office/drawing/2014/main" id="{39AC43C7-F4C7-4252-B2BD-13038E868146}"/>
                </a:ext>
              </a:extLst>
            </p:cNvPr>
            <p:cNvSpPr/>
            <p:nvPr/>
          </p:nvSpPr>
          <p:spPr>
            <a:xfrm>
              <a:off x="7761629" y="4806799"/>
              <a:ext cx="260343" cy="868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2" name="Rechteck 181">
              <a:extLst>
                <a:ext uri="{FF2B5EF4-FFF2-40B4-BE49-F238E27FC236}">
                  <a16:creationId xmlns:a16="http://schemas.microsoft.com/office/drawing/2014/main" id="{31AC1168-B6DD-49AB-94E8-E58CFC364F01}"/>
                </a:ext>
              </a:extLst>
            </p:cNvPr>
            <p:cNvSpPr/>
            <p:nvPr/>
          </p:nvSpPr>
          <p:spPr>
            <a:xfrm>
              <a:off x="7061877" y="4806799"/>
              <a:ext cx="260343" cy="850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3" name="Rechteck 182">
              <a:extLst>
                <a:ext uri="{FF2B5EF4-FFF2-40B4-BE49-F238E27FC236}">
                  <a16:creationId xmlns:a16="http://schemas.microsoft.com/office/drawing/2014/main" id="{8A8810B4-10F0-459B-A007-080344D69D8D}"/>
                </a:ext>
              </a:extLst>
            </p:cNvPr>
            <p:cNvSpPr/>
            <p:nvPr/>
          </p:nvSpPr>
          <p:spPr>
            <a:xfrm>
              <a:off x="6367359" y="4806799"/>
              <a:ext cx="260343" cy="8089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4" name="Rechteck 183">
              <a:extLst>
                <a:ext uri="{FF2B5EF4-FFF2-40B4-BE49-F238E27FC236}">
                  <a16:creationId xmlns:a16="http://schemas.microsoft.com/office/drawing/2014/main" id="{FD166CEE-D7A7-41C6-84CE-F4E5AA63BDBD}"/>
                </a:ext>
              </a:extLst>
            </p:cNvPr>
            <p:cNvSpPr/>
            <p:nvPr/>
          </p:nvSpPr>
          <p:spPr>
            <a:xfrm>
              <a:off x="6021596" y="4806799"/>
              <a:ext cx="260343" cy="806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5" name="Rechteck 184">
              <a:extLst>
                <a:ext uri="{FF2B5EF4-FFF2-40B4-BE49-F238E27FC236}">
                  <a16:creationId xmlns:a16="http://schemas.microsoft.com/office/drawing/2014/main" id="{443A838C-B451-4912-BCCE-E9118B08F816}"/>
                </a:ext>
              </a:extLst>
            </p:cNvPr>
            <p:cNvSpPr/>
            <p:nvPr/>
          </p:nvSpPr>
          <p:spPr>
            <a:xfrm>
              <a:off x="5673957" y="4806799"/>
              <a:ext cx="260343" cy="760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6" name="Rechteck 185">
              <a:extLst>
                <a:ext uri="{FF2B5EF4-FFF2-40B4-BE49-F238E27FC236}">
                  <a16:creationId xmlns:a16="http://schemas.microsoft.com/office/drawing/2014/main" id="{CE6049F2-A777-4923-B6C6-268DD67F4B1C}"/>
                </a:ext>
              </a:extLst>
            </p:cNvPr>
            <p:cNvSpPr/>
            <p:nvPr/>
          </p:nvSpPr>
          <p:spPr>
            <a:xfrm>
              <a:off x="4978632" y="4806799"/>
              <a:ext cx="260343" cy="6895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7" name="Rechteck 186">
              <a:extLst>
                <a:ext uri="{FF2B5EF4-FFF2-40B4-BE49-F238E27FC236}">
                  <a16:creationId xmlns:a16="http://schemas.microsoft.com/office/drawing/2014/main" id="{E6F2E0E4-E301-4D78-B150-64616B8B5C33}"/>
                </a:ext>
              </a:extLst>
            </p:cNvPr>
            <p:cNvSpPr/>
            <p:nvPr/>
          </p:nvSpPr>
          <p:spPr>
            <a:xfrm>
              <a:off x="4630525" y="4806799"/>
              <a:ext cx="260343" cy="68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8" name="Rechteck 187">
              <a:extLst>
                <a:ext uri="{FF2B5EF4-FFF2-40B4-BE49-F238E27FC236}">
                  <a16:creationId xmlns:a16="http://schemas.microsoft.com/office/drawing/2014/main" id="{771181EE-1CFD-416C-B329-055160C6A890}"/>
                </a:ext>
              </a:extLst>
            </p:cNvPr>
            <p:cNvSpPr/>
            <p:nvPr/>
          </p:nvSpPr>
          <p:spPr>
            <a:xfrm>
              <a:off x="3932026" y="4806799"/>
              <a:ext cx="260343" cy="4331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9" name="Rechteck 188">
              <a:extLst>
                <a:ext uri="{FF2B5EF4-FFF2-40B4-BE49-F238E27FC236}">
                  <a16:creationId xmlns:a16="http://schemas.microsoft.com/office/drawing/2014/main" id="{677DCE39-EAE3-42F5-BCD8-26FDA9983F66}"/>
                </a:ext>
              </a:extLst>
            </p:cNvPr>
            <p:cNvSpPr/>
            <p:nvPr/>
          </p:nvSpPr>
          <p:spPr>
            <a:xfrm>
              <a:off x="1499868" y="4806799"/>
              <a:ext cx="260343" cy="67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0" name="Rechteck 189">
              <a:extLst>
                <a:ext uri="{FF2B5EF4-FFF2-40B4-BE49-F238E27FC236}">
                  <a16:creationId xmlns:a16="http://schemas.microsoft.com/office/drawing/2014/main" id="{231DB3E1-96DD-43F2-9EB1-742488CEF49A}"/>
                </a:ext>
              </a:extLst>
            </p:cNvPr>
            <p:cNvSpPr/>
            <p:nvPr/>
          </p:nvSpPr>
          <p:spPr>
            <a:xfrm>
              <a:off x="1845631" y="4806799"/>
              <a:ext cx="260343" cy="1052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1" name="Rechteck 190">
              <a:extLst>
                <a:ext uri="{FF2B5EF4-FFF2-40B4-BE49-F238E27FC236}">
                  <a16:creationId xmlns:a16="http://schemas.microsoft.com/office/drawing/2014/main" id="{F51BB7F1-8C48-408C-868B-9C11200FA19A}"/>
                </a:ext>
              </a:extLst>
            </p:cNvPr>
            <p:cNvSpPr/>
            <p:nvPr/>
          </p:nvSpPr>
          <p:spPr>
            <a:xfrm>
              <a:off x="2193270" y="4806799"/>
              <a:ext cx="260343" cy="131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2" name="Rechteck 191">
              <a:extLst>
                <a:ext uri="{FF2B5EF4-FFF2-40B4-BE49-F238E27FC236}">
                  <a16:creationId xmlns:a16="http://schemas.microsoft.com/office/drawing/2014/main" id="{67EFB6BB-07FA-4EF4-AAE6-350FF5A0ADD7}"/>
                </a:ext>
              </a:extLst>
            </p:cNvPr>
            <p:cNvSpPr/>
            <p:nvPr/>
          </p:nvSpPr>
          <p:spPr>
            <a:xfrm>
              <a:off x="3238630" y="4806799"/>
              <a:ext cx="260343" cy="352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3" name="Rechteck 192">
              <a:extLst>
                <a:ext uri="{FF2B5EF4-FFF2-40B4-BE49-F238E27FC236}">
                  <a16:creationId xmlns:a16="http://schemas.microsoft.com/office/drawing/2014/main" id="{222B381A-7640-4F79-87D3-625F1034A29D}"/>
                </a:ext>
              </a:extLst>
            </p:cNvPr>
            <p:cNvSpPr/>
            <p:nvPr/>
          </p:nvSpPr>
          <p:spPr>
            <a:xfrm>
              <a:off x="3583919" y="4806799"/>
              <a:ext cx="260343" cy="411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4" name="Rechteck 193">
              <a:extLst>
                <a:ext uri="{FF2B5EF4-FFF2-40B4-BE49-F238E27FC236}">
                  <a16:creationId xmlns:a16="http://schemas.microsoft.com/office/drawing/2014/main" id="{D76BF42D-819E-44B8-BF70-C54308F26D55}"/>
                </a:ext>
              </a:extLst>
            </p:cNvPr>
            <p:cNvSpPr/>
            <p:nvPr/>
          </p:nvSpPr>
          <p:spPr>
            <a:xfrm>
              <a:off x="4282510" y="4806799"/>
              <a:ext cx="260343" cy="6691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5" name="Rechteck 194">
              <a:extLst>
                <a:ext uri="{FF2B5EF4-FFF2-40B4-BE49-F238E27FC236}">
                  <a16:creationId xmlns:a16="http://schemas.microsoft.com/office/drawing/2014/main" id="{CE15745E-3A69-480D-B1E3-BA21EBC775B8}"/>
                </a:ext>
              </a:extLst>
            </p:cNvPr>
            <p:cNvSpPr/>
            <p:nvPr/>
          </p:nvSpPr>
          <p:spPr>
            <a:xfrm>
              <a:off x="5325705" y="4806799"/>
              <a:ext cx="260343" cy="733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6" name="Rechteck 195">
              <a:extLst>
                <a:ext uri="{FF2B5EF4-FFF2-40B4-BE49-F238E27FC236}">
                  <a16:creationId xmlns:a16="http://schemas.microsoft.com/office/drawing/2014/main" id="{C161B239-E36F-46A2-9553-805D1063F647}"/>
                </a:ext>
              </a:extLst>
            </p:cNvPr>
            <p:cNvSpPr/>
            <p:nvPr/>
          </p:nvSpPr>
          <p:spPr>
            <a:xfrm>
              <a:off x="7410802" y="4806799"/>
              <a:ext cx="260343" cy="8682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7" name="Rechteck 196">
              <a:extLst>
                <a:ext uri="{FF2B5EF4-FFF2-40B4-BE49-F238E27FC236}">
                  <a16:creationId xmlns:a16="http://schemas.microsoft.com/office/drawing/2014/main" id="{CDBC90AF-C381-4871-8AC5-95643B0BB52E}"/>
                </a:ext>
              </a:extLst>
            </p:cNvPr>
            <p:cNvSpPr/>
            <p:nvPr/>
          </p:nvSpPr>
          <p:spPr>
            <a:xfrm>
              <a:off x="6717675" y="4806799"/>
              <a:ext cx="260343" cy="8328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8" name="Rechteck 197">
              <a:extLst>
                <a:ext uri="{FF2B5EF4-FFF2-40B4-BE49-F238E27FC236}">
                  <a16:creationId xmlns:a16="http://schemas.microsoft.com/office/drawing/2014/main" id="{8592F0EF-EFD4-4778-A41D-71912A18A74A}"/>
                </a:ext>
              </a:extLst>
            </p:cNvPr>
            <p:cNvSpPr/>
            <p:nvPr/>
          </p:nvSpPr>
          <p:spPr>
            <a:xfrm>
              <a:off x="2887585" y="4806799"/>
              <a:ext cx="260343" cy="3108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9" name="Rechteck 198">
              <a:extLst>
                <a:ext uri="{FF2B5EF4-FFF2-40B4-BE49-F238E27FC236}">
                  <a16:creationId xmlns:a16="http://schemas.microsoft.com/office/drawing/2014/main" id="{2B099E20-AF44-4303-B660-BA7CFBB2075B}"/>
                </a:ext>
              </a:extLst>
            </p:cNvPr>
            <p:cNvSpPr/>
            <p:nvPr/>
          </p:nvSpPr>
          <p:spPr>
            <a:xfrm>
              <a:off x="2539812" y="4806799"/>
              <a:ext cx="260343" cy="199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133" name="Gerader Verbinder 132">
              <a:extLst>
                <a:ext uri="{FF2B5EF4-FFF2-40B4-BE49-F238E27FC236}">
                  <a16:creationId xmlns:a16="http://schemas.microsoft.com/office/drawing/2014/main" id="{8E74D543-1BFD-4796-AE8A-96F34519F31F}"/>
                </a:ext>
              </a:extLst>
            </p:cNvPr>
            <p:cNvCxnSpPr>
              <a:cxnSpLocks/>
            </p:cNvCxnSpPr>
            <p:nvPr/>
          </p:nvCxnSpPr>
          <p:spPr>
            <a:xfrm>
              <a:off x="1436716" y="4814115"/>
              <a:ext cx="73762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1" name="Ellipse 200">
            <a:extLst>
              <a:ext uri="{FF2B5EF4-FFF2-40B4-BE49-F238E27FC236}">
                <a16:creationId xmlns:a16="http://schemas.microsoft.com/office/drawing/2014/main" id="{B22A28E9-D2C8-4778-9D16-3A300C00E8F7}"/>
              </a:ext>
            </a:extLst>
          </p:cNvPr>
          <p:cNvSpPr/>
          <p:nvPr/>
        </p:nvSpPr>
        <p:spPr>
          <a:xfrm rot="10800000" flipV="1">
            <a:off x="2606128" y="5350639"/>
            <a:ext cx="75499" cy="754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02" name="Ellipse 201">
            <a:extLst>
              <a:ext uri="{FF2B5EF4-FFF2-40B4-BE49-F238E27FC236}">
                <a16:creationId xmlns:a16="http://schemas.microsoft.com/office/drawing/2014/main" id="{5EE59EAA-F70C-4423-9129-4F23A4FD7537}"/>
              </a:ext>
            </a:extLst>
          </p:cNvPr>
          <p:cNvSpPr/>
          <p:nvPr/>
        </p:nvSpPr>
        <p:spPr>
          <a:xfrm rot="10800000" flipV="1">
            <a:off x="3312255" y="5442483"/>
            <a:ext cx="75499" cy="754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03" name="Ellipse 202">
            <a:extLst>
              <a:ext uri="{FF2B5EF4-FFF2-40B4-BE49-F238E27FC236}">
                <a16:creationId xmlns:a16="http://schemas.microsoft.com/office/drawing/2014/main" id="{3381037E-A5C0-4E2D-BB7A-4147A5514B25}"/>
              </a:ext>
            </a:extLst>
          </p:cNvPr>
          <p:cNvSpPr/>
          <p:nvPr/>
        </p:nvSpPr>
        <p:spPr>
          <a:xfrm rot="10800000" flipV="1">
            <a:off x="3643281" y="5445088"/>
            <a:ext cx="75499" cy="754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04" name="Ellipse 203">
            <a:extLst>
              <a:ext uri="{FF2B5EF4-FFF2-40B4-BE49-F238E27FC236}">
                <a16:creationId xmlns:a16="http://schemas.microsoft.com/office/drawing/2014/main" id="{D3CA99AF-4122-4ECA-B899-020D95D7125C}"/>
              </a:ext>
            </a:extLst>
          </p:cNvPr>
          <p:cNvSpPr/>
          <p:nvPr/>
        </p:nvSpPr>
        <p:spPr>
          <a:xfrm rot="10800000" flipV="1">
            <a:off x="5400434" y="5807101"/>
            <a:ext cx="75499" cy="754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05" name="Ellipse 204">
            <a:extLst>
              <a:ext uri="{FF2B5EF4-FFF2-40B4-BE49-F238E27FC236}">
                <a16:creationId xmlns:a16="http://schemas.microsoft.com/office/drawing/2014/main" id="{9711BE83-9984-4A08-8590-FDA669BE2679}"/>
              </a:ext>
            </a:extLst>
          </p:cNvPr>
          <p:cNvSpPr/>
          <p:nvPr/>
        </p:nvSpPr>
        <p:spPr>
          <a:xfrm rot="10800000" flipV="1">
            <a:off x="6438434" y="5839479"/>
            <a:ext cx="75499" cy="754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06" name="Ellipse 205">
            <a:extLst>
              <a:ext uri="{FF2B5EF4-FFF2-40B4-BE49-F238E27FC236}">
                <a16:creationId xmlns:a16="http://schemas.microsoft.com/office/drawing/2014/main" id="{5C3E951F-9422-4D63-8BEE-3ADE41138431}"/>
              </a:ext>
            </a:extLst>
          </p:cNvPr>
          <p:cNvSpPr/>
          <p:nvPr/>
        </p:nvSpPr>
        <p:spPr>
          <a:xfrm rot="10800000" flipV="1">
            <a:off x="8178330" y="5975500"/>
            <a:ext cx="75499" cy="754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07" name="Textfeld 206">
            <a:extLst>
              <a:ext uri="{FF2B5EF4-FFF2-40B4-BE49-F238E27FC236}">
                <a16:creationId xmlns:a16="http://schemas.microsoft.com/office/drawing/2014/main" id="{A4E28114-F987-458B-BA94-0AFBB52FC551}"/>
              </a:ext>
            </a:extLst>
          </p:cNvPr>
          <p:cNvSpPr txBox="1"/>
          <p:nvPr/>
        </p:nvSpPr>
        <p:spPr>
          <a:xfrm>
            <a:off x="8040918" y="5778726"/>
            <a:ext cx="362600" cy="246221"/>
          </a:xfrm>
          <a:prstGeom prst="rect">
            <a:avLst/>
          </a:prstGeom>
          <a:noFill/>
        </p:spPr>
        <p:txBody>
          <a:bodyPr wrap="none" rtlCol="0">
            <a:spAutoFit/>
          </a:bodyPr>
          <a:lstStyle/>
          <a:p>
            <a:r>
              <a:rPr lang="de-DE" sz="1000"/>
              <a:t>PR</a:t>
            </a:r>
            <a:endParaRPr lang="LID4096" sz="1000"/>
          </a:p>
        </p:txBody>
      </p:sp>
      <p:sp>
        <p:nvSpPr>
          <p:cNvPr id="208" name="Textfeld 207">
            <a:extLst>
              <a:ext uri="{FF2B5EF4-FFF2-40B4-BE49-F238E27FC236}">
                <a16:creationId xmlns:a16="http://schemas.microsoft.com/office/drawing/2014/main" id="{F26CC07A-94F5-49CC-BD03-CEFADD2A6EC9}"/>
              </a:ext>
            </a:extLst>
          </p:cNvPr>
          <p:cNvSpPr txBox="1"/>
          <p:nvPr/>
        </p:nvSpPr>
        <p:spPr>
          <a:xfrm>
            <a:off x="7694784" y="5750140"/>
            <a:ext cx="362600" cy="246221"/>
          </a:xfrm>
          <a:prstGeom prst="rect">
            <a:avLst/>
          </a:prstGeom>
          <a:noFill/>
        </p:spPr>
        <p:txBody>
          <a:bodyPr wrap="none" rtlCol="0">
            <a:spAutoFit/>
          </a:bodyPr>
          <a:lstStyle/>
          <a:p>
            <a:r>
              <a:rPr lang="de-DE" sz="1000"/>
              <a:t>PR</a:t>
            </a:r>
            <a:endParaRPr lang="LID4096" sz="1000"/>
          </a:p>
        </p:txBody>
      </p:sp>
      <p:sp>
        <p:nvSpPr>
          <p:cNvPr id="209" name="Textfeld 208">
            <a:extLst>
              <a:ext uri="{FF2B5EF4-FFF2-40B4-BE49-F238E27FC236}">
                <a16:creationId xmlns:a16="http://schemas.microsoft.com/office/drawing/2014/main" id="{2E22F787-3A4E-4598-B7FE-EC132E3384D6}"/>
              </a:ext>
            </a:extLst>
          </p:cNvPr>
          <p:cNvSpPr txBox="1"/>
          <p:nvPr/>
        </p:nvSpPr>
        <p:spPr>
          <a:xfrm>
            <a:off x="7341559" y="5713285"/>
            <a:ext cx="362600" cy="246221"/>
          </a:xfrm>
          <a:prstGeom prst="rect">
            <a:avLst/>
          </a:prstGeom>
          <a:noFill/>
        </p:spPr>
        <p:txBody>
          <a:bodyPr wrap="none" rtlCol="0">
            <a:spAutoFit/>
          </a:bodyPr>
          <a:lstStyle/>
          <a:p>
            <a:r>
              <a:rPr lang="de-DE" sz="1000"/>
              <a:t>PR</a:t>
            </a:r>
            <a:endParaRPr lang="LID4096" sz="1000"/>
          </a:p>
        </p:txBody>
      </p:sp>
      <p:sp>
        <p:nvSpPr>
          <p:cNvPr id="210" name="Textfeld 209">
            <a:extLst>
              <a:ext uri="{FF2B5EF4-FFF2-40B4-BE49-F238E27FC236}">
                <a16:creationId xmlns:a16="http://schemas.microsoft.com/office/drawing/2014/main" id="{126FCD07-3C18-4AD7-8862-F1A9E3E6859B}"/>
              </a:ext>
            </a:extLst>
          </p:cNvPr>
          <p:cNvSpPr txBox="1"/>
          <p:nvPr/>
        </p:nvSpPr>
        <p:spPr>
          <a:xfrm>
            <a:off x="6994319" y="5693477"/>
            <a:ext cx="362600" cy="246221"/>
          </a:xfrm>
          <a:prstGeom prst="rect">
            <a:avLst/>
          </a:prstGeom>
          <a:noFill/>
        </p:spPr>
        <p:txBody>
          <a:bodyPr wrap="none" rtlCol="0">
            <a:spAutoFit/>
          </a:bodyPr>
          <a:lstStyle/>
          <a:p>
            <a:r>
              <a:rPr lang="de-DE" sz="1000"/>
              <a:t>PR</a:t>
            </a:r>
            <a:endParaRPr lang="LID4096" sz="1000"/>
          </a:p>
        </p:txBody>
      </p:sp>
      <p:sp>
        <p:nvSpPr>
          <p:cNvPr id="211" name="Textfeld 210">
            <a:extLst>
              <a:ext uri="{FF2B5EF4-FFF2-40B4-BE49-F238E27FC236}">
                <a16:creationId xmlns:a16="http://schemas.microsoft.com/office/drawing/2014/main" id="{BCBDEFAB-0195-4D68-8320-D08704CE0D07}"/>
              </a:ext>
            </a:extLst>
          </p:cNvPr>
          <p:cNvSpPr txBox="1"/>
          <p:nvPr/>
        </p:nvSpPr>
        <p:spPr>
          <a:xfrm>
            <a:off x="6644698" y="5662916"/>
            <a:ext cx="362600" cy="246221"/>
          </a:xfrm>
          <a:prstGeom prst="rect">
            <a:avLst/>
          </a:prstGeom>
          <a:noFill/>
        </p:spPr>
        <p:txBody>
          <a:bodyPr wrap="none" rtlCol="0">
            <a:spAutoFit/>
          </a:bodyPr>
          <a:lstStyle/>
          <a:p>
            <a:r>
              <a:rPr lang="de-DE" sz="1000"/>
              <a:t>PR</a:t>
            </a:r>
            <a:endParaRPr lang="LID4096" sz="1000"/>
          </a:p>
        </p:txBody>
      </p:sp>
      <p:sp>
        <p:nvSpPr>
          <p:cNvPr id="212" name="Textfeld 211">
            <a:extLst>
              <a:ext uri="{FF2B5EF4-FFF2-40B4-BE49-F238E27FC236}">
                <a16:creationId xmlns:a16="http://schemas.microsoft.com/office/drawing/2014/main" id="{BC50FD23-D6C4-4EAD-8AF7-BFE004B80808}"/>
              </a:ext>
            </a:extLst>
          </p:cNvPr>
          <p:cNvSpPr txBox="1"/>
          <p:nvPr/>
        </p:nvSpPr>
        <p:spPr>
          <a:xfrm>
            <a:off x="6297909" y="5651828"/>
            <a:ext cx="362600" cy="246221"/>
          </a:xfrm>
          <a:prstGeom prst="rect">
            <a:avLst/>
          </a:prstGeom>
          <a:noFill/>
        </p:spPr>
        <p:txBody>
          <a:bodyPr wrap="none" rtlCol="0">
            <a:spAutoFit/>
          </a:bodyPr>
          <a:lstStyle/>
          <a:p>
            <a:r>
              <a:rPr lang="de-DE" sz="1000"/>
              <a:t>PR</a:t>
            </a:r>
            <a:endParaRPr lang="LID4096" sz="1000"/>
          </a:p>
        </p:txBody>
      </p:sp>
      <p:sp>
        <p:nvSpPr>
          <p:cNvPr id="213" name="Textfeld 212">
            <a:extLst>
              <a:ext uri="{FF2B5EF4-FFF2-40B4-BE49-F238E27FC236}">
                <a16:creationId xmlns:a16="http://schemas.microsoft.com/office/drawing/2014/main" id="{AAE65D2D-0779-42AC-83D3-7D07542E5C0A}"/>
              </a:ext>
            </a:extLst>
          </p:cNvPr>
          <p:cNvSpPr txBox="1"/>
          <p:nvPr/>
        </p:nvSpPr>
        <p:spPr>
          <a:xfrm>
            <a:off x="5951571" y="5634732"/>
            <a:ext cx="362600" cy="246221"/>
          </a:xfrm>
          <a:prstGeom prst="rect">
            <a:avLst/>
          </a:prstGeom>
          <a:noFill/>
        </p:spPr>
        <p:txBody>
          <a:bodyPr wrap="none" rtlCol="0">
            <a:spAutoFit/>
          </a:bodyPr>
          <a:lstStyle/>
          <a:p>
            <a:r>
              <a:rPr lang="de-DE" sz="1000"/>
              <a:t>PR</a:t>
            </a:r>
            <a:endParaRPr lang="LID4096" sz="1000"/>
          </a:p>
        </p:txBody>
      </p:sp>
      <p:sp>
        <p:nvSpPr>
          <p:cNvPr id="214" name="Textfeld 213">
            <a:extLst>
              <a:ext uri="{FF2B5EF4-FFF2-40B4-BE49-F238E27FC236}">
                <a16:creationId xmlns:a16="http://schemas.microsoft.com/office/drawing/2014/main" id="{D3F85853-DDDD-4AA5-B6AE-4C9E953F6ED8}"/>
              </a:ext>
            </a:extLst>
          </p:cNvPr>
          <p:cNvSpPr txBox="1"/>
          <p:nvPr/>
        </p:nvSpPr>
        <p:spPr>
          <a:xfrm>
            <a:off x="5600483" y="5614257"/>
            <a:ext cx="362600" cy="246221"/>
          </a:xfrm>
          <a:prstGeom prst="rect">
            <a:avLst/>
          </a:prstGeom>
          <a:noFill/>
        </p:spPr>
        <p:txBody>
          <a:bodyPr wrap="none" rtlCol="0">
            <a:spAutoFit/>
          </a:bodyPr>
          <a:lstStyle/>
          <a:p>
            <a:r>
              <a:rPr lang="de-DE" sz="1000"/>
              <a:t>PR</a:t>
            </a:r>
            <a:endParaRPr lang="LID4096" sz="1000"/>
          </a:p>
        </p:txBody>
      </p:sp>
      <p:sp>
        <p:nvSpPr>
          <p:cNvPr id="215" name="Textfeld 214">
            <a:extLst>
              <a:ext uri="{FF2B5EF4-FFF2-40B4-BE49-F238E27FC236}">
                <a16:creationId xmlns:a16="http://schemas.microsoft.com/office/drawing/2014/main" id="{FF11DDE4-E888-45CD-83D8-0DD18A1DD608}"/>
              </a:ext>
            </a:extLst>
          </p:cNvPr>
          <p:cNvSpPr txBox="1"/>
          <p:nvPr/>
        </p:nvSpPr>
        <p:spPr>
          <a:xfrm>
            <a:off x="5258873" y="5573295"/>
            <a:ext cx="362600" cy="246221"/>
          </a:xfrm>
          <a:prstGeom prst="rect">
            <a:avLst/>
          </a:prstGeom>
          <a:noFill/>
        </p:spPr>
        <p:txBody>
          <a:bodyPr wrap="none" rtlCol="0">
            <a:spAutoFit/>
          </a:bodyPr>
          <a:lstStyle/>
          <a:p>
            <a:r>
              <a:rPr lang="de-DE" sz="1000"/>
              <a:t>PR</a:t>
            </a:r>
            <a:endParaRPr lang="LID4096" sz="1000"/>
          </a:p>
        </p:txBody>
      </p:sp>
      <p:sp>
        <p:nvSpPr>
          <p:cNvPr id="216" name="Textfeld 215">
            <a:extLst>
              <a:ext uri="{FF2B5EF4-FFF2-40B4-BE49-F238E27FC236}">
                <a16:creationId xmlns:a16="http://schemas.microsoft.com/office/drawing/2014/main" id="{444FC545-F0C8-4958-80F4-851359892777}"/>
              </a:ext>
            </a:extLst>
          </p:cNvPr>
          <p:cNvSpPr txBox="1"/>
          <p:nvPr/>
        </p:nvSpPr>
        <p:spPr>
          <a:xfrm>
            <a:off x="4908885" y="5551488"/>
            <a:ext cx="362600" cy="246221"/>
          </a:xfrm>
          <a:prstGeom prst="rect">
            <a:avLst/>
          </a:prstGeom>
          <a:noFill/>
        </p:spPr>
        <p:txBody>
          <a:bodyPr wrap="none" rtlCol="0">
            <a:spAutoFit/>
          </a:bodyPr>
          <a:lstStyle/>
          <a:p>
            <a:r>
              <a:rPr lang="de-DE" sz="1000"/>
              <a:t>PR</a:t>
            </a:r>
            <a:endParaRPr lang="LID4096" sz="1000"/>
          </a:p>
        </p:txBody>
      </p:sp>
      <p:sp>
        <p:nvSpPr>
          <p:cNvPr id="217" name="Textfeld 216">
            <a:extLst>
              <a:ext uri="{FF2B5EF4-FFF2-40B4-BE49-F238E27FC236}">
                <a16:creationId xmlns:a16="http://schemas.microsoft.com/office/drawing/2014/main" id="{A5F197A2-7CAE-4897-B531-33B95E6FA1FF}"/>
              </a:ext>
            </a:extLst>
          </p:cNvPr>
          <p:cNvSpPr txBox="1"/>
          <p:nvPr/>
        </p:nvSpPr>
        <p:spPr>
          <a:xfrm>
            <a:off x="4562536" y="5498921"/>
            <a:ext cx="362600" cy="246221"/>
          </a:xfrm>
          <a:prstGeom prst="rect">
            <a:avLst/>
          </a:prstGeom>
          <a:noFill/>
        </p:spPr>
        <p:txBody>
          <a:bodyPr wrap="none" rtlCol="0">
            <a:spAutoFit/>
          </a:bodyPr>
          <a:lstStyle/>
          <a:p>
            <a:r>
              <a:rPr lang="de-DE" sz="1000"/>
              <a:t>PR</a:t>
            </a:r>
            <a:endParaRPr lang="LID4096" sz="1000"/>
          </a:p>
        </p:txBody>
      </p:sp>
      <p:sp>
        <p:nvSpPr>
          <p:cNvPr id="218" name="Textfeld 217">
            <a:extLst>
              <a:ext uri="{FF2B5EF4-FFF2-40B4-BE49-F238E27FC236}">
                <a16:creationId xmlns:a16="http://schemas.microsoft.com/office/drawing/2014/main" id="{90A78718-308E-4790-9C28-70B70C77DED7}"/>
              </a:ext>
            </a:extLst>
          </p:cNvPr>
          <p:cNvSpPr txBox="1"/>
          <p:nvPr/>
        </p:nvSpPr>
        <p:spPr>
          <a:xfrm>
            <a:off x="4217045" y="5492967"/>
            <a:ext cx="362600" cy="246221"/>
          </a:xfrm>
          <a:prstGeom prst="rect">
            <a:avLst/>
          </a:prstGeom>
          <a:noFill/>
        </p:spPr>
        <p:txBody>
          <a:bodyPr wrap="none" rtlCol="0">
            <a:spAutoFit/>
          </a:bodyPr>
          <a:lstStyle/>
          <a:p>
            <a:r>
              <a:rPr lang="de-DE" sz="1000"/>
              <a:t>PR</a:t>
            </a:r>
            <a:endParaRPr lang="LID4096" sz="1000"/>
          </a:p>
        </p:txBody>
      </p:sp>
      <p:sp>
        <p:nvSpPr>
          <p:cNvPr id="219" name="Textfeld 218">
            <a:extLst>
              <a:ext uri="{FF2B5EF4-FFF2-40B4-BE49-F238E27FC236}">
                <a16:creationId xmlns:a16="http://schemas.microsoft.com/office/drawing/2014/main" id="{8A01EAD4-C62A-43EE-B6E5-5D0ADC25DAF9}"/>
              </a:ext>
            </a:extLst>
          </p:cNvPr>
          <p:cNvSpPr txBox="1"/>
          <p:nvPr/>
        </p:nvSpPr>
        <p:spPr>
          <a:xfrm>
            <a:off x="3864646" y="5490957"/>
            <a:ext cx="362600" cy="246221"/>
          </a:xfrm>
          <a:prstGeom prst="rect">
            <a:avLst/>
          </a:prstGeom>
          <a:noFill/>
        </p:spPr>
        <p:txBody>
          <a:bodyPr wrap="none" rtlCol="0">
            <a:spAutoFit/>
          </a:bodyPr>
          <a:lstStyle/>
          <a:p>
            <a:r>
              <a:rPr lang="de-DE" sz="1000"/>
              <a:t>PR</a:t>
            </a:r>
            <a:endParaRPr lang="LID4096" sz="1000"/>
          </a:p>
        </p:txBody>
      </p:sp>
      <p:sp>
        <p:nvSpPr>
          <p:cNvPr id="220" name="Textfeld 219">
            <a:extLst>
              <a:ext uri="{FF2B5EF4-FFF2-40B4-BE49-F238E27FC236}">
                <a16:creationId xmlns:a16="http://schemas.microsoft.com/office/drawing/2014/main" id="{4EC6CDD1-CD23-4CA1-94D1-6B430A0E694A}"/>
              </a:ext>
            </a:extLst>
          </p:cNvPr>
          <p:cNvSpPr txBox="1"/>
          <p:nvPr/>
        </p:nvSpPr>
        <p:spPr>
          <a:xfrm>
            <a:off x="3522343" y="5246011"/>
            <a:ext cx="362600" cy="246221"/>
          </a:xfrm>
          <a:prstGeom prst="rect">
            <a:avLst/>
          </a:prstGeom>
          <a:noFill/>
        </p:spPr>
        <p:txBody>
          <a:bodyPr wrap="none" rtlCol="0">
            <a:spAutoFit/>
          </a:bodyPr>
          <a:lstStyle/>
          <a:p>
            <a:r>
              <a:rPr lang="de-DE" sz="1000"/>
              <a:t>PR</a:t>
            </a:r>
            <a:endParaRPr lang="LID4096" sz="1000"/>
          </a:p>
        </p:txBody>
      </p:sp>
      <p:sp>
        <p:nvSpPr>
          <p:cNvPr id="221" name="Textfeld 220">
            <a:extLst>
              <a:ext uri="{FF2B5EF4-FFF2-40B4-BE49-F238E27FC236}">
                <a16:creationId xmlns:a16="http://schemas.microsoft.com/office/drawing/2014/main" id="{776717BF-2930-46E9-B850-65FF8D2ECC14}"/>
              </a:ext>
            </a:extLst>
          </p:cNvPr>
          <p:cNvSpPr txBox="1"/>
          <p:nvPr/>
        </p:nvSpPr>
        <p:spPr>
          <a:xfrm>
            <a:off x="3173398" y="5240151"/>
            <a:ext cx="362600" cy="246221"/>
          </a:xfrm>
          <a:prstGeom prst="rect">
            <a:avLst/>
          </a:prstGeom>
          <a:noFill/>
        </p:spPr>
        <p:txBody>
          <a:bodyPr wrap="none" rtlCol="0">
            <a:spAutoFit/>
          </a:bodyPr>
          <a:lstStyle/>
          <a:p>
            <a:r>
              <a:rPr lang="de-DE" sz="1000"/>
              <a:t>PR</a:t>
            </a:r>
            <a:endParaRPr lang="LID4096" sz="1000"/>
          </a:p>
        </p:txBody>
      </p:sp>
      <p:sp>
        <p:nvSpPr>
          <p:cNvPr id="222" name="Textfeld 221">
            <a:extLst>
              <a:ext uri="{FF2B5EF4-FFF2-40B4-BE49-F238E27FC236}">
                <a16:creationId xmlns:a16="http://schemas.microsoft.com/office/drawing/2014/main" id="{F459ADDD-0F90-489C-9595-4A73FA3AFC23}"/>
              </a:ext>
            </a:extLst>
          </p:cNvPr>
          <p:cNvSpPr txBox="1"/>
          <p:nvPr/>
        </p:nvSpPr>
        <p:spPr>
          <a:xfrm>
            <a:off x="2817799" y="5176815"/>
            <a:ext cx="362600" cy="246221"/>
          </a:xfrm>
          <a:prstGeom prst="rect">
            <a:avLst/>
          </a:prstGeom>
          <a:noFill/>
        </p:spPr>
        <p:txBody>
          <a:bodyPr wrap="none" rtlCol="0">
            <a:spAutoFit/>
          </a:bodyPr>
          <a:lstStyle/>
          <a:p>
            <a:r>
              <a:rPr lang="de-DE" sz="1000"/>
              <a:t>SD</a:t>
            </a:r>
            <a:endParaRPr lang="LID4096" sz="1000"/>
          </a:p>
        </p:txBody>
      </p:sp>
      <p:sp>
        <p:nvSpPr>
          <p:cNvPr id="223" name="Textfeld 222">
            <a:extLst>
              <a:ext uri="{FF2B5EF4-FFF2-40B4-BE49-F238E27FC236}">
                <a16:creationId xmlns:a16="http://schemas.microsoft.com/office/drawing/2014/main" id="{FB46E625-ED6C-4F45-869F-BE063E3DC1B6}"/>
              </a:ext>
            </a:extLst>
          </p:cNvPr>
          <p:cNvSpPr txBox="1"/>
          <p:nvPr/>
        </p:nvSpPr>
        <p:spPr>
          <a:xfrm>
            <a:off x="2471724" y="5145523"/>
            <a:ext cx="362600" cy="246221"/>
          </a:xfrm>
          <a:prstGeom prst="rect">
            <a:avLst/>
          </a:prstGeom>
          <a:noFill/>
        </p:spPr>
        <p:txBody>
          <a:bodyPr wrap="none" rtlCol="0">
            <a:spAutoFit/>
          </a:bodyPr>
          <a:lstStyle/>
          <a:p>
            <a:r>
              <a:rPr lang="de-DE" sz="1000"/>
              <a:t>SD</a:t>
            </a:r>
            <a:endParaRPr lang="LID4096" sz="1000"/>
          </a:p>
        </p:txBody>
      </p:sp>
      <p:sp>
        <p:nvSpPr>
          <p:cNvPr id="224" name="Textfeld 223">
            <a:extLst>
              <a:ext uri="{FF2B5EF4-FFF2-40B4-BE49-F238E27FC236}">
                <a16:creationId xmlns:a16="http://schemas.microsoft.com/office/drawing/2014/main" id="{35F3CCEC-26BC-44C9-B1EF-B96A3E8168F6}"/>
              </a:ext>
            </a:extLst>
          </p:cNvPr>
          <p:cNvSpPr txBox="1"/>
          <p:nvPr/>
        </p:nvSpPr>
        <p:spPr>
          <a:xfrm>
            <a:off x="2115985" y="5011013"/>
            <a:ext cx="362600" cy="246221"/>
          </a:xfrm>
          <a:prstGeom prst="rect">
            <a:avLst/>
          </a:prstGeom>
          <a:noFill/>
        </p:spPr>
        <p:txBody>
          <a:bodyPr wrap="none" rtlCol="0">
            <a:spAutoFit/>
          </a:bodyPr>
          <a:lstStyle/>
          <a:p>
            <a:r>
              <a:rPr lang="de-DE" sz="1000"/>
              <a:t>SD</a:t>
            </a:r>
            <a:endParaRPr lang="LID4096" sz="1000"/>
          </a:p>
        </p:txBody>
      </p:sp>
      <p:sp>
        <p:nvSpPr>
          <p:cNvPr id="225" name="Textfeld 224">
            <a:extLst>
              <a:ext uri="{FF2B5EF4-FFF2-40B4-BE49-F238E27FC236}">
                <a16:creationId xmlns:a16="http://schemas.microsoft.com/office/drawing/2014/main" id="{0CB32455-92C0-4532-A682-EF11B3701FAF}"/>
              </a:ext>
            </a:extLst>
          </p:cNvPr>
          <p:cNvSpPr txBox="1"/>
          <p:nvPr/>
        </p:nvSpPr>
        <p:spPr>
          <a:xfrm>
            <a:off x="1776771" y="4966450"/>
            <a:ext cx="362600" cy="246221"/>
          </a:xfrm>
          <a:prstGeom prst="rect">
            <a:avLst/>
          </a:prstGeom>
          <a:noFill/>
        </p:spPr>
        <p:txBody>
          <a:bodyPr wrap="none" rtlCol="0">
            <a:spAutoFit/>
          </a:bodyPr>
          <a:lstStyle/>
          <a:p>
            <a:r>
              <a:rPr lang="de-DE" sz="1000"/>
              <a:t>SD</a:t>
            </a:r>
            <a:endParaRPr lang="LID4096" sz="1000"/>
          </a:p>
        </p:txBody>
      </p:sp>
      <p:sp>
        <p:nvSpPr>
          <p:cNvPr id="226" name="Textfeld 225">
            <a:extLst>
              <a:ext uri="{FF2B5EF4-FFF2-40B4-BE49-F238E27FC236}">
                <a16:creationId xmlns:a16="http://schemas.microsoft.com/office/drawing/2014/main" id="{190EB869-3D63-44F5-B486-5F814EC4FFED}"/>
              </a:ext>
            </a:extLst>
          </p:cNvPr>
          <p:cNvSpPr txBox="1"/>
          <p:nvPr/>
        </p:nvSpPr>
        <p:spPr>
          <a:xfrm>
            <a:off x="1425386" y="4904395"/>
            <a:ext cx="362600" cy="246221"/>
          </a:xfrm>
          <a:prstGeom prst="rect">
            <a:avLst/>
          </a:prstGeom>
          <a:noFill/>
        </p:spPr>
        <p:txBody>
          <a:bodyPr wrap="none" rtlCol="0">
            <a:spAutoFit/>
          </a:bodyPr>
          <a:lstStyle/>
          <a:p>
            <a:r>
              <a:rPr lang="de-DE" sz="1000"/>
              <a:t>SD</a:t>
            </a:r>
            <a:endParaRPr lang="LID4096" sz="1000"/>
          </a:p>
        </p:txBody>
      </p:sp>
      <p:sp>
        <p:nvSpPr>
          <p:cNvPr id="228" name="Rechteck 227">
            <a:extLst>
              <a:ext uri="{FF2B5EF4-FFF2-40B4-BE49-F238E27FC236}">
                <a16:creationId xmlns:a16="http://schemas.microsoft.com/office/drawing/2014/main" id="{963102EA-9410-4A06-B6B5-6425A7614558}"/>
              </a:ext>
            </a:extLst>
          </p:cNvPr>
          <p:cNvSpPr/>
          <p:nvPr/>
        </p:nvSpPr>
        <p:spPr>
          <a:xfrm>
            <a:off x="4129858" y="4125421"/>
            <a:ext cx="133843" cy="133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29" name="Rechteck 228">
            <a:extLst>
              <a:ext uri="{FF2B5EF4-FFF2-40B4-BE49-F238E27FC236}">
                <a16:creationId xmlns:a16="http://schemas.microsoft.com/office/drawing/2014/main" id="{2D854490-6606-4205-8C56-214D6AEF02EC}"/>
              </a:ext>
            </a:extLst>
          </p:cNvPr>
          <p:cNvSpPr/>
          <p:nvPr/>
        </p:nvSpPr>
        <p:spPr>
          <a:xfrm>
            <a:off x="4984297" y="4129473"/>
            <a:ext cx="133843" cy="133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0" name="Rechteck 229">
            <a:extLst>
              <a:ext uri="{FF2B5EF4-FFF2-40B4-BE49-F238E27FC236}">
                <a16:creationId xmlns:a16="http://schemas.microsoft.com/office/drawing/2014/main" id="{8846F6CE-9E6D-4BDA-864D-3CBB0E91E7D6}"/>
              </a:ext>
            </a:extLst>
          </p:cNvPr>
          <p:cNvSpPr/>
          <p:nvPr/>
        </p:nvSpPr>
        <p:spPr>
          <a:xfrm>
            <a:off x="5802790" y="4127574"/>
            <a:ext cx="133843" cy="133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1" name="Ellipse 230">
            <a:extLst>
              <a:ext uri="{FF2B5EF4-FFF2-40B4-BE49-F238E27FC236}">
                <a16:creationId xmlns:a16="http://schemas.microsoft.com/office/drawing/2014/main" id="{FB648720-EA84-4C55-8DC4-27A92F58A075}"/>
              </a:ext>
            </a:extLst>
          </p:cNvPr>
          <p:cNvSpPr/>
          <p:nvPr/>
        </p:nvSpPr>
        <p:spPr>
          <a:xfrm rot="10800000" flipV="1">
            <a:off x="4132179" y="4377076"/>
            <a:ext cx="75499" cy="75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2" name="Ellipse 231">
            <a:extLst>
              <a:ext uri="{FF2B5EF4-FFF2-40B4-BE49-F238E27FC236}">
                <a16:creationId xmlns:a16="http://schemas.microsoft.com/office/drawing/2014/main" id="{84209B1E-830B-4203-9EA9-F2F61EA73161}"/>
              </a:ext>
            </a:extLst>
          </p:cNvPr>
          <p:cNvSpPr/>
          <p:nvPr/>
        </p:nvSpPr>
        <p:spPr>
          <a:xfrm rot="10800000" flipV="1">
            <a:off x="5779437" y="4378642"/>
            <a:ext cx="75499" cy="754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3" name="Textfeld 232">
            <a:extLst>
              <a:ext uri="{FF2B5EF4-FFF2-40B4-BE49-F238E27FC236}">
                <a16:creationId xmlns:a16="http://schemas.microsoft.com/office/drawing/2014/main" id="{2898A2BC-7A1E-4AEF-A960-AF18C0B46DC3}"/>
              </a:ext>
            </a:extLst>
          </p:cNvPr>
          <p:cNvSpPr txBox="1"/>
          <p:nvPr/>
        </p:nvSpPr>
        <p:spPr>
          <a:xfrm>
            <a:off x="5793545" y="4287210"/>
            <a:ext cx="1712328" cy="261610"/>
          </a:xfrm>
          <a:prstGeom prst="rect">
            <a:avLst/>
          </a:prstGeom>
          <a:noFill/>
        </p:spPr>
        <p:txBody>
          <a:bodyPr wrap="none" rtlCol="0">
            <a:spAutoFit/>
          </a:bodyPr>
          <a:lstStyle/>
          <a:p>
            <a:r>
              <a:rPr lang="de-DE" sz="1100" err="1"/>
              <a:t>Gastric</a:t>
            </a:r>
            <a:r>
              <a:rPr lang="de-DE" sz="1100"/>
              <a:t> </a:t>
            </a:r>
            <a:r>
              <a:rPr lang="de-DE" sz="1100" err="1"/>
              <a:t>adenocarcinoma</a:t>
            </a:r>
            <a:endParaRPr lang="LID4096" sz="1100"/>
          </a:p>
        </p:txBody>
      </p:sp>
      <p:sp>
        <p:nvSpPr>
          <p:cNvPr id="234" name="Textfeld 233">
            <a:extLst>
              <a:ext uri="{FF2B5EF4-FFF2-40B4-BE49-F238E27FC236}">
                <a16:creationId xmlns:a16="http://schemas.microsoft.com/office/drawing/2014/main" id="{60E18E96-684C-4E4E-8A87-0911939A5EC6}"/>
              </a:ext>
            </a:extLst>
          </p:cNvPr>
          <p:cNvSpPr txBox="1"/>
          <p:nvPr/>
        </p:nvSpPr>
        <p:spPr>
          <a:xfrm>
            <a:off x="4173078" y="4281011"/>
            <a:ext cx="1540806" cy="261610"/>
          </a:xfrm>
          <a:prstGeom prst="rect">
            <a:avLst/>
          </a:prstGeom>
          <a:noFill/>
        </p:spPr>
        <p:txBody>
          <a:bodyPr wrap="none" rtlCol="0">
            <a:spAutoFit/>
          </a:bodyPr>
          <a:lstStyle/>
          <a:p>
            <a:r>
              <a:rPr lang="de-DE" sz="1100"/>
              <a:t>GEJ </a:t>
            </a:r>
            <a:r>
              <a:rPr lang="de-DE" sz="1100" err="1"/>
              <a:t>adenocarcinoma</a:t>
            </a:r>
            <a:endParaRPr lang="LID4096" sz="1100"/>
          </a:p>
        </p:txBody>
      </p:sp>
      <p:sp>
        <p:nvSpPr>
          <p:cNvPr id="236" name="Textfeld 235">
            <a:extLst>
              <a:ext uri="{FF2B5EF4-FFF2-40B4-BE49-F238E27FC236}">
                <a16:creationId xmlns:a16="http://schemas.microsoft.com/office/drawing/2014/main" id="{E4F34607-4154-41D5-9D32-3AC514505DEF}"/>
              </a:ext>
            </a:extLst>
          </p:cNvPr>
          <p:cNvSpPr txBox="1"/>
          <p:nvPr/>
        </p:nvSpPr>
        <p:spPr>
          <a:xfrm>
            <a:off x="4203939" y="4065437"/>
            <a:ext cx="841897" cy="261610"/>
          </a:xfrm>
          <a:prstGeom prst="rect">
            <a:avLst/>
          </a:prstGeom>
          <a:noFill/>
        </p:spPr>
        <p:txBody>
          <a:bodyPr wrap="none" rtlCol="0">
            <a:spAutoFit/>
          </a:bodyPr>
          <a:lstStyle/>
          <a:p>
            <a:r>
              <a:rPr lang="de-DE" sz="1100"/>
              <a:t>High (≥35)</a:t>
            </a:r>
            <a:endParaRPr lang="LID4096" sz="1100"/>
          </a:p>
        </p:txBody>
      </p:sp>
      <p:sp>
        <p:nvSpPr>
          <p:cNvPr id="239" name="Textfeld 238">
            <a:extLst>
              <a:ext uri="{FF2B5EF4-FFF2-40B4-BE49-F238E27FC236}">
                <a16:creationId xmlns:a16="http://schemas.microsoft.com/office/drawing/2014/main" id="{4CD4D401-9D4C-4FDB-9033-54F6984D12CB}"/>
              </a:ext>
            </a:extLst>
          </p:cNvPr>
          <p:cNvSpPr txBox="1"/>
          <p:nvPr/>
        </p:nvSpPr>
        <p:spPr>
          <a:xfrm>
            <a:off x="3106895" y="4281011"/>
            <a:ext cx="934871" cy="261610"/>
          </a:xfrm>
          <a:prstGeom prst="rect">
            <a:avLst/>
          </a:prstGeom>
          <a:noFill/>
        </p:spPr>
        <p:txBody>
          <a:bodyPr wrap="none" rtlCol="0">
            <a:spAutoFit/>
          </a:bodyPr>
          <a:lstStyle/>
          <a:p>
            <a:r>
              <a:rPr lang="de-DE" sz="1100"/>
              <a:t>Tumor type:</a:t>
            </a:r>
            <a:endParaRPr lang="LID4096" sz="1100"/>
          </a:p>
        </p:txBody>
      </p:sp>
      <p:sp>
        <p:nvSpPr>
          <p:cNvPr id="240" name="Textfeld 239">
            <a:extLst>
              <a:ext uri="{FF2B5EF4-FFF2-40B4-BE49-F238E27FC236}">
                <a16:creationId xmlns:a16="http://schemas.microsoft.com/office/drawing/2014/main" id="{2C324620-8897-4CF8-8BC3-7F9BD16BCDE1}"/>
              </a:ext>
            </a:extLst>
          </p:cNvPr>
          <p:cNvSpPr txBox="1"/>
          <p:nvPr/>
        </p:nvSpPr>
        <p:spPr>
          <a:xfrm>
            <a:off x="1805561" y="4069379"/>
            <a:ext cx="2278188" cy="261610"/>
          </a:xfrm>
          <a:prstGeom prst="rect">
            <a:avLst/>
          </a:prstGeom>
          <a:noFill/>
        </p:spPr>
        <p:txBody>
          <a:bodyPr wrap="none" rtlCol="0">
            <a:spAutoFit/>
          </a:bodyPr>
          <a:lstStyle/>
          <a:p>
            <a:r>
              <a:rPr lang="de-DE" sz="1100"/>
              <a:t>DKK1 </a:t>
            </a:r>
            <a:r>
              <a:rPr lang="de-DE" sz="1100" err="1"/>
              <a:t>RNAscope</a:t>
            </a:r>
            <a:r>
              <a:rPr lang="de-DE" sz="1100"/>
              <a:t> H-score Status:</a:t>
            </a:r>
            <a:endParaRPr lang="LID4096" sz="1100"/>
          </a:p>
        </p:txBody>
      </p:sp>
      <p:sp>
        <p:nvSpPr>
          <p:cNvPr id="241" name="Textfeld 240">
            <a:extLst>
              <a:ext uri="{FF2B5EF4-FFF2-40B4-BE49-F238E27FC236}">
                <a16:creationId xmlns:a16="http://schemas.microsoft.com/office/drawing/2014/main" id="{073880A4-6364-489E-8288-0D73925CDA27}"/>
              </a:ext>
            </a:extLst>
          </p:cNvPr>
          <p:cNvSpPr txBox="1"/>
          <p:nvPr/>
        </p:nvSpPr>
        <p:spPr>
          <a:xfrm>
            <a:off x="4185012" y="3421647"/>
            <a:ext cx="1141466" cy="276999"/>
          </a:xfrm>
          <a:prstGeom prst="rect">
            <a:avLst/>
          </a:prstGeom>
          <a:noFill/>
        </p:spPr>
        <p:txBody>
          <a:bodyPr wrap="none" rtlCol="0">
            <a:spAutoFit/>
          </a:bodyPr>
          <a:lstStyle/>
          <a:p>
            <a:r>
              <a:rPr lang="de-DE" sz="1200" b="1" dirty="0"/>
              <a:t>Part A (N=21)</a:t>
            </a:r>
            <a:endParaRPr lang="LID4096" sz="1200" b="1"/>
          </a:p>
        </p:txBody>
      </p:sp>
      <p:sp>
        <p:nvSpPr>
          <p:cNvPr id="242" name="Textfeld 241">
            <a:extLst>
              <a:ext uri="{FF2B5EF4-FFF2-40B4-BE49-F238E27FC236}">
                <a16:creationId xmlns:a16="http://schemas.microsoft.com/office/drawing/2014/main" id="{64C9824E-D55D-4BE2-849B-6DC7AA3313BD}"/>
              </a:ext>
            </a:extLst>
          </p:cNvPr>
          <p:cNvSpPr txBox="1"/>
          <p:nvPr/>
        </p:nvSpPr>
        <p:spPr>
          <a:xfrm rot="16200000">
            <a:off x="-828672" y="4727453"/>
            <a:ext cx="2611612" cy="261610"/>
          </a:xfrm>
          <a:prstGeom prst="rect">
            <a:avLst/>
          </a:prstGeom>
          <a:noFill/>
        </p:spPr>
        <p:txBody>
          <a:bodyPr wrap="none" rtlCol="0">
            <a:spAutoFit/>
          </a:bodyPr>
          <a:lstStyle/>
          <a:p>
            <a:pPr algn="ctr"/>
            <a:r>
              <a:rPr lang="de-DE" sz="1100" b="1" dirty="0"/>
              <a:t>Best % Change in </a:t>
            </a:r>
            <a:r>
              <a:rPr lang="de-DE" sz="1100" b="1" dirty="0" err="1"/>
              <a:t>Sum</a:t>
            </a:r>
            <a:r>
              <a:rPr lang="de-DE" sz="1100" b="1" dirty="0"/>
              <a:t> </a:t>
            </a:r>
            <a:r>
              <a:rPr lang="de-DE" sz="1100" b="1" dirty="0" err="1"/>
              <a:t>of</a:t>
            </a:r>
            <a:r>
              <a:rPr lang="de-DE" sz="1100" b="1" dirty="0"/>
              <a:t> Diameters</a:t>
            </a:r>
            <a:endParaRPr lang="LID4096" sz="1100" b="1"/>
          </a:p>
        </p:txBody>
      </p:sp>
      <p:sp>
        <p:nvSpPr>
          <p:cNvPr id="243" name="Textfeld 242">
            <a:extLst>
              <a:ext uri="{FF2B5EF4-FFF2-40B4-BE49-F238E27FC236}">
                <a16:creationId xmlns:a16="http://schemas.microsoft.com/office/drawing/2014/main" id="{A59AF794-77DD-4082-895E-13744713E821}"/>
              </a:ext>
            </a:extLst>
          </p:cNvPr>
          <p:cNvSpPr txBox="1"/>
          <p:nvPr/>
        </p:nvSpPr>
        <p:spPr>
          <a:xfrm>
            <a:off x="660679" y="3421647"/>
            <a:ext cx="505267" cy="261610"/>
          </a:xfrm>
          <a:prstGeom prst="rect">
            <a:avLst/>
          </a:prstGeom>
          <a:noFill/>
        </p:spPr>
        <p:txBody>
          <a:bodyPr wrap="none" rtlCol="0">
            <a:spAutoFit/>
          </a:bodyPr>
          <a:lstStyle/>
          <a:p>
            <a:pPr algn="r"/>
            <a:r>
              <a:rPr lang="de-DE" sz="1100" dirty="0"/>
              <a:t>100 -</a:t>
            </a:r>
            <a:endParaRPr lang="LID4096" sz="1100"/>
          </a:p>
        </p:txBody>
      </p:sp>
      <p:sp>
        <p:nvSpPr>
          <p:cNvPr id="244" name="Textfeld 243">
            <a:extLst>
              <a:ext uri="{FF2B5EF4-FFF2-40B4-BE49-F238E27FC236}">
                <a16:creationId xmlns:a16="http://schemas.microsoft.com/office/drawing/2014/main" id="{463511B6-8234-4192-92EB-E52FB2582505}"/>
              </a:ext>
            </a:extLst>
          </p:cNvPr>
          <p:cNvSpPr txBox="1"/>
          <p:nvPr/>
        </p:nvSpPr>
        <p:spPr>
          <a:xfrm>
            <a:off x="739226" y="4071781"/>
            <a:ext cx="426720" cy="261610"/>
          </a:xfrm>
          <a:prstGeom prst="rect">
            <a:avLst/>
          </a:prstGeom>
          <a:noFill/>
        </p:spPr>
        <p:txBody>
          <a:bodyPr wrap="none" rtlCol="0">
            <a:spAutoFit/>
          </a:bodyPr>
          <a:lstStyle/>
          <a:p>
            <a:pPr algn="r"/>
            <a:r>
              <a:rPr lang="de-DE" sz="1100" dirty="0"/>
              <a:t>50 -</a:t>
            </a:r>
            <a:endParaRPr lang="LID4096" sz="1100"/>
          </a:p>
        </p:txBody>
      </p:sp>
      <p:sp>
        <p:nvSpPr>
          <p:cNvPr id="245" name="Textfeld 244">
            <a:extLst>
              <a:ext uri="{FF2B5EF4-FFF2-40B4-BE49-F238E27FC236}">
                <a16:creationId xmlns:a16="http://schemas.microsoft.com/office/drawing/2014/main" id="{981B9113-60F6-4C0B-8595-0C8CF6BADBC9}"/>
              </a:ext>
            </a:extLst>
          </p:cNvPr>
          <p:cNvSpPr txBox="1"/>
          <p:nvPr/>
        </p:nvSpPr>
        <p:spPr>
          <a:xfrm>
            <a:off x="817774" y="4721915"/>
            <a:ext cx="348172" cy="261610"/>
          </a:xfrm>
          <a:prstGeom prst="rect">
            <a:avLst/>
          </a:prstGeom>
          <a:noFill/>
        </p:spPr>
        <p:txBody>
          <a:bodyPr wrap="none" rtlCol="0">
            <a:spAutoFit/>
          </a:bodyPr>
          <a:lstStyle/>
          <a:p>
            <a:pPr algn="r"/>
            <a:r>
              <a:rPr lang="de-DE" sz="1100" dirty="0"/>
              <a:t>0 -</a:t>
            </a:r>
            <a:endParaRPr lang="LID4096" sz="1100"/>
          </a:p>
        </p:txBody>
      </p:sp>
      <p:sp>
        <p:nvSpPr>
          <p:cNvPr id="246" name="Textfeld 245">
            <a:extLst>
              <a:ext uri="{FF2B5EF4-FFF2-40B4-BE49-F238E27FC236}">
                <a16:creationId xmlns:a16="http://schemas.microsoft.com/office/drawing/2014/main" id="{D389D361-EB32-41BA-B8C8-E5C28423C89F}"/>
              </a:ext>
            </a:extLst>
          </p:cNvPr>
          <p:cNvSpPr txBox="1"/>
          <p:nvPr/>
        </p:nvSpPr>
        <p:spPr>
          <a:xfrm>
            <a:off x="692740" y="5372049"/>
            <a:ext cx="473206" cy="261610"/>
          </a:xfrm>
          <a:prstGeom prst="rect">
            <a:avLst/>
          </a:prstGeom>
          <a:noFill/>
        </p:spPr>
        <p:txBody>
          <a:bodyPr wrap="none" rtlCol="0">
            <a:spAutoFit/>
          </a:bodyPr>
          <a:lstStyle/>
          <a:p>
            <a:pPr algn="r"/>
            <a:r>
              <a:rPr lang="de-DE" sz="1100" dirty="0"/>
              <a:t>-50 -</a:t>
            </a:r>
            <a:endParaRPr lang="LID4096" sz="1100"/>
          </a:p>
        </p:txBody>
      </p:sp>
      <p:sp>
        <p:nvSpPr>
          <p:cNvPr id="247" name="Textfeld 246">
            <a:extLst>
              <a:ext uri="{FF2B5EF4-FFF2-40B4-BE49-F238E27FC236}">
                <a16:creationId xmlns:a16="http://schemas.microsoft.com/office/drawing/2014/main" id="{4C728519-CBD5-4C85-9667-05D3809A4FF9}"/>
              </a:ext>
            </a:extLst>
          </p:cNvPr>
          <p:cNvSpPr txBox="1"/>
          <p:nvPr/>
        </p:nvSpPr>
        <p:spPr>
          <a:xfrm>
            <a:off x="614192" y="6022184"/>
            <a:ext cx="551754" cy="261610"/>
          </a:xfrm>
          <a:prstGeom prst="rect">
            <a:avLst/>
          </a:prstGeom>
          <a:noFill/>
        </p:spPr>
        <p:txBody>
          <a:bodyPr wrap="none" rtlCol="0">
            <a:spAutoFit/>
          </a:bodyPr>
          <a:lstStyle/>
          <a:p>
            <a:pPr algn="r"/>
            <a:r>
              <a:rPr lang="de-DE" sz="1100" dirty="0"/>
              <a:t>-100 -</a:t>
            </a:r>
            <a:endParaRPr lang="LID4096" sz="1100"/>
          </a:p>
        </p:txBody>
      </p:sp>
      <p:sp>
        <p:nvSpPr>
          <p:cNvPr id="249" name="Textfeld 248">
            <a:extLst>
              <a:ext uri="{FF2B5EF4-FFF2-40B4-BE49-F238E27FC236}">
                <a16:creationId xmlns:a16="http://schemas.microsoft.com/office/drawing/2014/main" id="{62C05A78-CF70-4D15-9295-7A7EB4252321}"/>
              </a:ext>
            </a:extLst>
          </p:cNvPr>
          <p:cNvSpPr txBox="1"/>
          <p:nvPr/>
        </p:nvSpPr>
        <p:spPr>
          <a:xfrm>
            <a:off x="4369261" y="6022184"/>
            <a:ext cx="772969" cy="261610"/>
          </a:xfrm>
          <a:prstGeom prst="rect">
            <a:avLst/>
          </a:prstGeom>
          <a:noFill/>
        </p:spPr>
        <p:txBody>
          <a:bodyPr wrap="none" rtlCol="0">
            <a:spAutoFit/>
          </a:bodyPr>
          <a:lstStyle/>
          <a:p>
            <a:r>
              <a:rPr lang="de-DE" sz="1100" b="1" dirty="0" err="1"/>
              <a:t>Subjects</a:t>
            </a:r>
            <a:endParaRPr lang="LID4096" sz="1100" b="1"/>
          </a:p>
        </p:txBody>
      </p:sp>
      <p:sp>
        <p:nvSpPr>
          <p:cNvPr id="10" name="Titel 9">
            <a:extLst>
              <a:ext uri="{FF2B5EF4-FFF2-40B4-BE49-F238E27FC236}">
                <a16:creationId xmlns:a16="http://schemas.microsoft.com/office/drawing/2014/main" id="{BB4019E9-AB4A-9544-97DC-622FECF537C0}"/>
              </a:ext>
            </a:extLst>
          </p:cNvPr>
          <p:cNvSpPr>
            <a:spLocks noGrp="1"/>
          </p:cNvSpPr>
          <p:nvPr>
            <p:ph type="title"/>
          </p:nvPr>
        </p:nvSpPr>
        <p:spPr>
          <a:xfrm>
            <a:off x="416533" y="365125"/>
            <a:ext cx="11367479" cy="1325563"/>
          </a:xfrm>
        </p:spPr>
        <p:txBody>
          <a:bodyPr/>
          <a:lstStyle/>
          <a:p>
            <a:r>
              <a:rPr lang="en-US" noProof="0" dirty="0"/>
              <a:t>Best overall response by DKK1 expression</a:t>
            </a:r>
          </a:p>
        </p:txBody>
      </p:sp>
      <p:sp>
        <p:nvSpPr>
          <p:cNvPr id="103" name="Textfeld 102">
            <a:extLst>
              <a:ext uri="{FF2B5EF4-FFF2-40B4-BE49-F238E27FC236}">
                <a16:creationId xmlns:a16="http://schemas.microsoft.com/office/drawing/2014/main" id="{8FB102B3-CC3A-0E4F-873A-86217560A0F7}"/>
              </a:ext>
            </a:extLst>
          </p:cNvPr>
          <p:cNvSpPr txBox="1"/>
          <p:nvPr/>
        </p:nvSpPr>
        <p:spPr>
          <a:xfrm>
            <a:off x="1076382" y="4877921"/>
            <a:ext cx="362600" cy="246221"/>
          </a:xfrm>
          <a:prstGeom prst="rect">
            <a:avLst/>
          </a:prstGeom>
          <a:noFill/>
        </p:spPr>
        <p:txBody>
          <a:bodyPr wrap="none" rtlCol="0">
            <a:spAutoFit/>
          </a:bodyPr>
          <a:lstStyle/>
          <a:p>
            <a:r>
              <a:rPr lang="de-DE" sz="1000"/>
              <a:t>SD</a:t>
            </a:r>
            <a:endParaRPr lang="LID4096" sz="1000"/>
          </a:p>
        </p:txBody>
      </p:sp>
      <p:sp>
        <p:nvSpPr>
          <p:cNvPr id="104" name="Textfeld 103">
            <a:extLst>
              <a:ext uri="{FF2B5EF4-FFF2-40B4-BE49-F238E27FC236}">
                <a16:creationId xmlns:a16="http://schemas.microsoft.com/office/drawing/2014/main" id="{A1CC9838-38E6-D64E-B83A-4F4A9B757258}"/>
              </a:ext>
            </a:extLst>
          </p:cNvPr>
          <p:cNvSpPr txBox="1"/>
          <p:nvPr/>
        </p:nvSpPr>
        <p:spPr>
          <a:xfrm>
            <a:off x="5051218" y="4060483"/>
            <a:ext cx="814647" cy="261610"/>
          </a:xfrm>
          <a:prstGeom prst="rect">
            <a:avLst/>
          </a:prstGeom>
          <a:noFill/>
        </p:spPr>
        <p:txBody>
          <a:bodyPr wrap="none" rtlCol="0">
            <a:spAutoFit/>
          </a:bodyPr>
          <a:lstStyle/>
          <a:p>
            <a:r>
              <a:rPr lang="de-DE" sz="1100"/>
              <a:t>Low (&lt;35)</a:t>
            </a:r>
            <a:endParaRPr lang="LID4096" sz="1100"/>
          </a:p>
        </p:txBody>
      </p:sp>
      <p:sp>
        <p:nvSpPr>
          <p:cNvPr id="105" name="Textfeld 104">
            <a:extLst>
              <a:ext uri="{FF2B5EF4-FFF2-40B4-BE49-F238E27FC236}">
                <a16:creationId xmlns:a16="http://schemas.microsoft.com/office/drawing/2014/main" id="{701A4BC8-3323-7E49-9705-55CFB225C250}"/>
              </a:ext>
            </a:extLst>
          </p:cNvPr>
          <p:cNvSpPr txBox="1"/>
          <p:nvPr/>
        </p:nvSpPr>
        <p:spPr>
          <a:xfrm>
            <a:off x="5888567" y="4061090"/>
            <a:ext cx="774571" cy="261610"/>
          </a:xfrm>
          <a:prstGeom prst="rect">
            <a:avLst/>
          </a:prstGeom>
          <a:noFill/>
        </p:spPr>
        <p:txBody>
          <a:bodyPr wrap="none" rtlCol="0">
            <a:spAutoFit/>
          </a:bodyPr>
          <a:lstStyle/>
          <a:p>
            <a:r>
              <a:rPr lang="de-DE" sz="1100" err="1"/>
              <a:t>Unknown</a:t>
            </a:r>
            <a:endParaRPr lang="LID4096" sz="1100"/>
          </a:p>
        </p:txBody>
      </p:sp>
    </p:spTree>
    <p:extLst>
      <p:ext uri="{BB962C8B-B14F-4D97-AF65-F5344CB8AC3E}">
        <p14:creationId xmlns:p14="http://schemas.microsoft.com/office/powerpoint/2010/main" val="2989421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Gerader Verbinder 16">
            <a:extLst>
              <a:ext uri="{FF2B5EF4-FFF2-40B4-BE49-F238E27FC236}">
                <a16:creationId xmlns:a16="http://schemas.microsoft.com/office/drawing/2014/main" id="{FFEA3D97-59B9-460C-9BE7-F7FF5F5B9BFC}"/>
              </a:ext>
            </a:extLst>
          </p:cNvPr>
          <p:cNvCxnSpPr/>
          <p:nvPr/>
        </p:nvCxnSpPr>
        <p:spPr>
          <a:xfrm>
            <a:off x="6231630" y="3498944"/>
            <a:ext cx="512517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CPS, combined positive score; DKK1, Dickkopf  protein 1; mITT, modified intent to treat; NE, non-evaluable; ORR, objective response rate; PD, progressive disease; PD-L1: Programmed Death-Ligand 1; PR, partial response; RE, response evaluable; </a:t>
            </a:r>
            <a:r>
              <a:rPr lang="en-US"/>
              <a:t>vCPS: Visually-Estimated Combined Positive Score.</a:t>
            </a:r>
          </a:p>
          <a:p>
            <a:r>
              <a:rPr lang="en-GB" b="1"/>
              <a:t>Klempnera S, et al. Abstract 1384P presented at ESMO 2021.</a:t>
            </a:r>
          </a:p>
        </p:txBody>
      </p:sp>
      <p:sp>
        <p:nvSpPr>
          <p:cNvPr id="7" name="TextBox 6">
            <a:extLst>
              <a:ext uri="{FF2B5EF4-FFF2-40B4-BE49-F238E27FC236}">
                <a16:creationId xmlns:a16="http://schemas.microsoft.com/office/drawing/2014/main" id="{694EC4B2-3457-45CD-9284-94C6011FCF27}"/>
              </a:ext>
            </a:extLst>
          </p:cNvPr>
          <p:cNvSpPr txBox="1"/>
          <p:nvPr/>
        </p:nvSpPr>
        <p:spPr>
          <a:xfrm>
            <a:off x="416533" y="5217279"/>
            <a:ext cx="11367479" cy="538609"/>
          </a:xfrm>
          <a:prstGeom prst="rect">
            <a:avLst/>
          </a:prstGeom>
          <a:noFill/>
        </p:spPr>
        <p:txBody>
          <a:bodyPr wrap="square" lIns="0" tIns="45720" rIns="0" bIns="45720" anchor="t">
            <a:spAutoFit/>
          </a:bodyPr>
          <a:lstStyle/>
          <a:p>
            <a:pPr marL="285750" indent="-285750">
              <a:spcAft>
                <a:spcPts val="600"/>
              </a:spcAft>
              <a:buClr>
                <a:schemeClr val="bg2"/>
              </a:buClr>
              <a:buFont typeface="Arial" panose="020B0604020202020204" pitchFamily="34" charset="0"/>
              <a:buChar char="•"/>
            </a:pPr>
            <a:r>
              <a:rPr lang="en-US" sz="1200" dirty="0"/>
              <a:t>In the RE </a:t>
            </a:r>
            <a:r>
              <a:rPr lang="en-US" sz="1200" dirty="0" err="1"/>
              <a:t>mITT</a:t>
            </a:r>
            <a:r>
              <a:rPr lang="en-US" sz="1200" dirty="0"/>
              <a:t>, similar ORR regardless of PD-L1 </a:t>
            </a:r>
            <a:r>
              <a:rPr lang="en-US" sz="1200" dirty="0" err="1"/>
              <a:t>vCPS</a:t>
            </a:r>
            <a:r>
              <a:rPr lang="en-US" sz="1200" dirty="0"/>
              <a:t> score (&lt;5 vs ≥5) overall (79% vs 67%) and in DKK1-high patients (100% vs 75%), respectively</a:t>
            </a:r>
          </a:p>
          <a:p>
            <a:pPr marL="285750" indent="-285750">
              <a:spcAft>
                <a:spcPts val="600"/>
              </a:spcAft>
              <a:buClr>
                <a:schemeClr val="bg2"/>
              </a:buClr>
              <a:buFont typeface="Arial" panose="020B0604020202020204" pitchFamily="34" charset="0"/>
              <a:buChar char="•"/>
            </a:pPr>
            <a:r>
              <a:rPr lang="en-US" sz="1200" dirty="0"/>
              <a:t>Double negative patients (DKK1-low and PD-L1 </a:t>
            </a:r>
            <a:r>
              <a:rPr lang="en-US" sz="1200" dirty="0" err="1"/>
              <a:t>vCPS</a:t>
            </a:r>
            <a:r>
              <a:rPr lang="en-US" sz="1200" dirty="0"/>
              <a:t>&lt;5) have an ORR 57%</a:t>
            </a:r>
            <a:endParaRPr lang="en-US" sz="1200" b="1" dirty="0">
              <a:cs typeface="Arial"/>
            </a:endParaRPr>
          </a:p>
        </p:txBody>
      </p:sp>
      <p:graphicFrame>
        <p:nvGraphicFramePr>
          <p:cNvPr id="9" name="Table 9">
            <a:extLst>
              <a:ext uri="{FF2B5EF4-FFF2-40B4-BE49-F238E27FC236}">
                <a16:creationId xmlns:a16="http://schemas.microsoft.com/office/drawing/2014/main" id="{95E8C1AE-D680-4880-913C-627116E75B73}"/>
              </a:ext>
            </a:extLst>
          </p:cNvPr>
          <p:cNvGraphicFramePr>
            <a:graphicFrameLocks noGrp="1"/>
          </p:cNvGraphicFramePr>
          <p:nvPr>
            <p:extLst>
              <p:ext uri="{D42A27DB-BD31-4B8C-83A1-F6EECF244321}">
                <p14:modId xmlns:p14="http://schemas.microsoft.com/office/powerpoint/2010/main" val="3282764946"/>
              </p:ext>
            </p:extLst>
          </p:nvPr>
        </p:nvGraphicFramePr>
        <p:xfrm>
          <a:off x="416532" y="1812883"/>
          <a:ext cx="4953528" cy="3163932"/>
        </p:xfrm>
        <a:graphic>
          <a:graphicData uri="http://schemas.openxmlformats.org/drawingml/2006/table">
            <a:tbl>
              <a:tblPr firstRow="1" bandRow="1">
                <a:tableStyleId>{5C22544A-7EE6-4342-B048-85BDC9FD1C3A}</a:tableStyleId>
              </a:tblPr>
              <a:tblGrid>
                <a:gridCol w="1833676">
                  <a:extLst>
                    <a:ext uri="{9D8B030D-6E8A-4147-A177-3AD203B41FA5}">
                      <a16:colId xmlns:a16="http://schemas.microsoft.com/office/drawing/2014/main" val="3771532589"/>
                    </a:ext>
                  </a:extLst>
                </a:gridCol>
                <a:gridCol w="779963">
                  <a:extLst>
                    <a:ext uri="{9D8B030D-6E8A-4147-A177-3AD203B41FA5}">
                      <a16:colId xmlns:a16="http://schemas.microsoft.com/office/drawing/2014/main" val="182524369"/>
                    </a:ext>
                  </a:extLst>
                </a:gridCol>
                <a:gridCol w="779963">
                  <a:extLst>
                    <a:ext uri="{9D8B030D-6E8A-4147-A177-3AD203B41FA5}">
                      <a16:colId xmlns:a16="http://schemas.microsoft.com/office/drawing/2014/main" val="1034371835"/>
                    </a:ext>
                  </a:extLst>
                </a:gridCol>
                <a:gridCol w="779963">
                  <a:extLst>
                    <a:ext uri="{9D8B030D-6E8A-4147-A177-3AD203B41FA5}">
                      <a16:colId xmlns:a16="http://schemas.microsoft.com/office/drawing/2014/main" val="3705582122"/>
                    </a:ext>
                  </a:extLst>
                </a:gridCol>
                <a:gridCol w="779963">
                  <a:extLst>
                    <a:ext uri="{9D8B030D-6E8A-4147-A177-3AD203B41FA5}">
                      <a16:colId xmlns:a16="http://schemas.microsoft.com/office/drawing/2014/main" val="3280586309"/>
                    </a:ext>
                  </a:extLst>
                </a:gridCol>
              </a:tblGrid>
              <a:tr h="351548">
                <a:tc>
                  <a:txBody>
                    <a:bodyPr/>
                    <a:lstStyle/>
                    <a:p>
                      <a:endParaRPr lang="en-US" sz="1200" dirty="0"/>
                    </a:p>
                  </a:txBody>
                  <a:tcPr/>
                </a:tc>
                <a:tc gridSpan="4">
                  <a:txBody>
                    <a:bodyPr/>
                    <a:lstStyle/>
                    <a:p>
                      <a:pPr algn="ctr"/>
                      <a:r>
                        <a:rPr lang="en-US" sz="1200" dirty="0"/>
                        <a:t>Best Overall Response, n (%)</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6504197"/>
                  </a:ext>
                </a:extLst>
              </a:tr>
              <a:tr h="351548">
                <a:tc>
                  <a:txBody>
                    <a:bodyPr/>
                    <a:lstStyle/>
                    <a:p>
                      <a:endParaRPr lang="en-US" sz="1200" dirty="0"/>
                    </a:p>
                  </a:txBody>
                  <a:tcPr marR="36000" anchor="ctr"/>
                </a:tc>
                <a:tc>
                  <a:txBody>
                    <a:bodyPr/>
                    <a:lstStyle/>
                    <a:p>
                      <a:pPr algn="ctr"/>
                      <a:r>
                        <a:rPr lang="en-US" sz="1200" dirty="0"/>
                        <a:t>PR</a:t>
                      </a:r>
                    </a:p>
                  </a:txBody>
                  <a:tcPr marL="36000" marR="36000" anchor="ctr"/>
                </a:tc>
                <a:tc>
                  <a:txBody>
                    <a:bodyPr/>
                    <a:lstStyle/>
                    <a:p>
                      <a:pPr algn="ctr"/>
                      <a:r>
                        <a:rPr lang="en-US" sz="1200" dirty="0"/>
                        <a:t>SD</a:t>
                      </a:r>
                    </a:p>
                  </a:txBody>
                  <a:tcPr marL="36000" marR="36000" anchor="ctr"/>
                </a:tc>
                <a:tc>
                  <a:txBody>
                    <a:bodyPr/>
                    <a:lstStyle/>
                    <a:p>
                      <a:pPr algn="ctr"/>
                      <a:r>
                        <a:rPr lang="en-US" sz="1200" dirty="0"/>
                        <a:t>PD</a:t>
                      </a:r>
                    </a:p>
                  </a:txBody>
                  <a:tcPr marL="36000" marR="36000" anchor="ctr"/>
                </a:tc>
                <a:tc>
                  <a:txBody>
                    <a:bodyPr/>
                    <a:lstStyle/>
                    <a:p>
                      <a:pPr algn="ctr"/>
                      <a:r>
                        <a:rPr lang="en-US" sz="1200" dirty="0"/>
                        <a:t>NE</a:t>
                      </a:r>
                    </a:p>
                  </a:txBody>
                  <a:tcPr marL="36000" marR="36000" anchor="ctr"/>
                </a:tc>
                <a:extLst>
                  <a:ext uri="{0D108BD9-81ED-4DB2-BD59-A6C34878D82A}">
                    <a16:rowId xmlns:a16="http://schemas.microsoft.com/office/drawing/2014/main" val="2148030442"/>
                  </a:ext>
                </a:extLst>
              </a:tr>
              <a:tr h="351548">
                <a:tc>
                  <a:txBody>
                    <a:bodyPr/>
                    <a:lstStyle/>
                    <a:p>
                      <a:r>
                        <a:rPr lang="pt-BR" sz="1200" dirty="0"/>
                        <a:t>PD-L1 CPS ≥5 (N=6)</a:t>
                      </a:r>
                      <a:endParaRPr lang="en-US" sz="1200" dirty="0"/>
                    </a:p>
                  </a:txBody>
                  <a:tcPr marR="36000" anchor="ctr"/>
                </a:tc>
                <a:tc>
                  <a:txBody>
                    <a:bodyPr/>
                    <a:lstStyle/>
                    <a:p>
                      <a:pPr algn="ctr"/>
                      <a:r>
                        <a:rPr lang="en-US" sz="1200" dirty="0"/>
                        <a:t>4 (67%)</a:t>
                      </a:r>
                    </a:p>
                  </a:txBody>
                  <a:tcPr marL="36000" marR="36000" anchor="ctr"/>
                </a:tc>
                <a:tc>
                  <a:txBody>
                    <a:bodyPr/>
                    <a:lstStyle/>
                    <a:p>
                      <a:pPr algn="ctr"/>
                      <a:r>
                        <a:rPr lang="en-US" sz="1200"/>
                        <a:t>1 (17%)</a:t>
                      </a:r>
                    </a:p>
                  </a:txBody>
                  <a:tcPr marL="36000" marR="36000" anchor="ctr"/>
                </a:tc>
                <a:tc>
                  <a:txBody>
                    <a:bodyPr/>
                    <a:lstStyle/>
                    <a:p>
                      <a:pPr algn="ctr"/>
                      <a:r>
                        <a:rPr lang="en-US" sz="1200"/>
                        <a:t>0</a:t>
                      </a:r>
                    </a:p>
                  </a:txBody>
                  <a:tcPr marL="36000" marR="36000" anchor="ctr"/>
                </a:tc>
                <a:tc>
                  <a:txBody>
                    <a:bodyPr/>
                    <a:lstStyle/>
                    <a:p>
                      <a:pPr algn="ctr"/>
                      <a:r>
                        <a:rPr lang="en-US" sz="1200"/>
                        <a:t>1 (17%)</a:t>
                      </a:r>
                    </a:p>
                  </a:txBody>
                  <a:tcPr marL="36000" marR="36000" anchor="ctr"/>
                </a:tc>
                <a:extLst>
                  <a:ext uri="{0D108BD9-81ED-4DB2-BD59-A6C34878D82A}">
                    <a16:rowId xmlns:a16="http://schemas.microsoft.com/office/drawing/2014/main" val="3250972595"/>
                  </a:ext>
                </a:extLst>
              </a:tr>
              <a:tr h="351548">
                <a:tc>
                  <a:txBody>
                    <a:bodyPr/>
                    <a:lstStyle/>
                    <a:p>
                      <a:r>
                        <a:rPr lang="en-US" sz="1200" dirty="0"/>
                        <a:t>   DKK1-high (N=4)</a:t>
                      </a:r>
                    </a:p>
                  </a:txBody>
                  <a:tcPr marR="36000" anchor="ctr"/>
                </a:tc>
                <a:tc>
                  <a:txBody>
                    <a:bodyPr/>
                    <a:lstStyle/>
                    <a:p>
                      <a:pPr algn="ctr"/>
                      <a:r>
                        <a:rPr lang="en-US" sz="1200"/>
                        <a:t>3 (75%)</a:t>
                      </a:r>
                    </a:p>
                  </a:txBody>
                  <a:tcPr marL="36000" marR="36000" anchor="ctr"/>
                </a:tc>
                <a:tc>
                  <a:txBody>
                    <a:bodyPr/>
                    <a:lstStyle/>
                    <a:p>
                      <a:pPr algn="ctr"/>
                      <a:r>
                        <a:rPr lang="en-US" sz="1200" dirty="0"/>
                        <a:t>0</a:t>
                      </a:r>
                    </a:p>
                  </a:txBody>
                  <a:tcPr marL="36000" marR="36000" anchor="ctr"/>
                </a:tc>
                <a:tc>
                  <a:txBody>
                    <a:bodyPr/>
                    <a:lstStyle/>
                    <a:p>
                      <a:pPr algn="ctr"/>
                      <a:r>
                        <a:rPr lang="en-US" sz="1200"/>
                        <a:t>0</a:t>
                      </a:r>
                    </a:p>
                  </a:txBody>
                  <a:tcPr marL="36000" marR="36000" anchor="ctr"/>
                </a:tc>
                <a:tc>
                  <a:txBody>
                    <a:bodyPr/>
                    <a:lstStyle/>
                    <a:p>
                      <a:pPr algn="ctr"/>
                      <a:r>
                        <a:rPr lang="en-US" sz="1200"/>
                        <a:t>1 (25%)</a:t>
                      </a:r>
                    </a:p>
                  </a:txBody>
                  <a:tcPr marL="36000" marR="36000" anchor="ctr"/>
                </a:tc>
                <a:extLst>
                  <a:ext uri="{0D108BD9-81ED-4DB2-BD59-A6C34878D82A}">
                    <a16:rowId xmlns:a16="http://schemas.microsoft.com/office/drawing/2014/main" val="3077310279"/>
                  </a:ext>
                </a:extLst>
              </a:tr>
              <a:tr h="351548">
                <a:tc>
                  <a:txBody>
                    <a:bodyPr/>
                    <a:lstStyle/>
                    <a:p>
                      <a:r>
                        <a:rPr lang="en-US" sz="1200" dirty="0"/>
                        <a:t>   DKK1-low (N=2)</a:t>
                      </a:r>
                    </a:p>
                  </a:txBody>
                  <a:tcPr marR="36000" anchor="ctr"/>
                </a:tc>
                <a:tc>
                  <a:txBody>
                    <a:bodyPr/>
                    <a:lstStyle/>
                    <a:p>
                      <a:pPr algn="ctr"/>
                      <a:r>
                        <a:rPr lang="en-US" sz="1200"/>
                        <a:t>1 (50%)</a:t>
                      </a:r>
                    </a:p>
                  </a:txBody>
                  <a:tcPr marL="36000" marR="36000" anchor="ctr"/>
                </a:tc>
                <a:tc>
                  <a:txBody>
                    <a:bodyPr/>
                    <a:lstStyle/>
                    <a:p>
                      <a:pPr algn="ctr"/>
                      <a:r>
                        <a:rPr lang="en-US" sz="1200" dirty="0"/>
                        <a:t>1 (50%)</a:t>
                      </a:r>
                    </a:p>
                  </a:txBody>
                  <a:tcPr marL="36000" marR="36000" anchor="ctr"/>
                </a:tc>
                <a:tc>
                  <a:txBody>
                    <a:bodyPr/>
                    <a:lstStyle/>
                    <a:p>
                      <a:pPr algn="ctr"/>
                      <a:r>
                        <a:rPr lang="en-US" sz="1200"/>
                        <a:t>0</a:t>
                      </a:r>
                    </a:p>
                  </a:txBody>
                  <a:tcPr marL="36000" marR="36000" anchor="ctr"/>
                </a:tc>
                <a:tc>
                  <a:txBody>
                    <a:bodyPr/>
                    <a:lstStyle/>
                    <a:p>
                      <a:pPr algn="ctr"/>
                      <a:r>
                        <a:rPr lang="en-US" sz="1200"/>
                        <a:t>0</a:t>
                      </a:r>
                    </a:p>
                  </a:txBody>
                  <a:tcPr marL="36000" marR="36000" anchor="ctr"/>
                </a:tc>
                <a:extLst>
                  <a:ext uri="{0D108BD9-81ED-4DB2-BD59-A6C34878D82A}">
                    <a16:rowId xmlns:a16="http://schemas.microsoft.com/office/drawing/2014/main" val="2918343761"/>
                  </a:ext>
                </a:extLst>
              </a:tr>
              <a:tr h="351548">
                <a:tc>
                  <a:txBody>
                    <a:bodyPr/>
                    <a:lstStyle/>
                    <a:p>
                      <a:r>
                        <a:rPr lang="pt-BR" sz="1200" dirty="0"/>
                        <a:t>PD-L1 CPS &lt;5 (N=14)</a:t>
                      </a:r>
                      <a:endParaRPr lang="en-US" sz="1200" dirty="0"/>
                    </a:p>
                  </a:txBody>
                  <a:tcPr marR="36000" anchor="ctr"/>
                </a:tc>
                <a:tc>
                  <a:txBody>
                    <a:bodyPr/>
                    <a:lstStyle/>
                    <a:p>
                      <a:pPr algn="ctr"/>
                      <a:r>
                        <a:rPr lang="en-US" sz="1200" dirty="0"/>
                        <a:t>11 (79%)</a:t>
                      </a:r>
                    </a:p>
                  </a:txBody>
                  <a:tcPr marL="36000" marR="36000" anchor="ctr"/>
                </a:tc>
                <a:tc>
                  <a:txBody>
                    <a:bodyPr/>
                    <a:lstStyle/>
                    <a:p>
                      <a:pPr algn="ctr"/>
                      <a:r>
                        <a:rPr lang="en-US" sz="1200"/>
                        <a:t>3 (21%)</a:t>
                      </a:r>
                    </a:p>
                  </a:txBody>
                  <a:tcPr marL="36000" marR="36000" anchor="ctr"/>
                </a:tc>
                <a:tc>
                  <a:txBody>
                    <a:bodyPr/>
                    <a:lstStyle/>
                    <a:p>
                      <a:pPr algn="ctr"/>
                      <a:r>
                        <a:rPr lang="en-US" sz="1200"/>
                        <a:t>0</a:t>
                      </a:r>
                    </a:p>
                  </a:txBody>
                  <a:tcPr marL="36000" marR="36000" anchor="ctr"/>
                </a:tc>
                <a:tc>
                  <a:txBody>
                    <a:bodyPr/>
                    <a:lstStyle/>
                    <a:p>
                      <a:pPr algn="ctr"/>
                      <a:r>
                        <a:rPr lang="en-US" sz="1200" dirty="0"/>
                        <a:t>0</a:t>
                      </a:r>
                    </a:p>
                  </a:txBody>
                  <a:tcPr marL="36000" marR="36000" anchor="ctr"/>
                </a:tc>
                <a:extLst>
                  <a:ext uri="{0D108BD9-81ED-4DB2-BD59-A6C34878D82A}">
                    <a16:rowId xmlns:a16="http://schemas.microsoft.com/office/drawing/2014/main" val="597576898"/>
                  </a:ext>
                </a:extLst>
              </a:tr>
              <a:tr h="351548">
                <a:tc>
                  <a:txBody>
                    <a:bodyPr/>
                    <a:lstStyle/>
                    <a:p>
                      <a:r>
                        <a:rPr lang="en-US" sz="1200" dirty="0"/>
                        <a:t>   DKK1-high (N=6)</a:t>
                      </a:r>
                    </a:p>
                  </a:txBody>
                  <a:tcPr marR="36000" anchor="ctr"/>
                </a:tc>
                <a:tc>
                  <a:txBody>
                    <a:bodyPr/>
                    <a:lstStyle/>
                    <a:p>
                      <a:pPr algn="ctr"/>
                      <a:r>
                        <a:rPr lang="en-US" sz="1200"/>
                        <a:t>6 (100%)</a:t>
                      </a:r>
                    </a:p>
                  </a:txBody>
                  <a:tcPr marL="36000" marR="36000" anchor="ctr"/>
                </a:tc>
                <a:tc>
                  <a:txBody>
                    <a:bodyPr/>
                    <a:lstStyle/>
                    <a:p>
                      <a:pPr algn="ctr"/>
                      <a:r>
                        <a:rPr lang="en-US" sz="1200"/>
                        <a:t>0</a:t>
                      </a:r>
                    </a:p>
                  </a:txBody>
                  <a:tcPr marL="36000" marR="36000" anchor="ctr"/>
                </a:tc>
                <a:tc>
                  <a:txBody>
                    <a:bodyPr/>
                    <a:lstStyle/>
                    <a:p>
                      <a:pPr algn="ctr"/>
                      <a:r>
                        <a:rPr lang="en-US" sz="1200" dirty="0"/>
                        <a:t>0</a:t>
                      </a:r>
                    </a:p>
                  </a:txBody>
                  <a:tcPr marL="36000" marR="36000" anchor="ctr"/>
                </a:tc>
                <a:tc>
                  <a:txBody>
                    <a:bodyPr/>
                    <a:lstStyle/>
                    <a:p>
                      <a:pPr algn="ctr"/>
                      <a:r>
                        <a:rPr lang="en-US" sz="1200" dirty="0"/>
                        <a:t>0</a:t>
                      </a:r>
                    </a:p>
                  </a:txBody>
                  <a:tcPr marL="36000" marR="36000" anchor="ctr"/>
                </a:tc>
                <a:extLst>
                  <a:ext uri="{0D108BD9-81ED-4DB2-BD59-A6C34878D82A}">
                    <a16:rowId xmlns:a16="http://schemas.microsoft.com/office/drawing/2014/main" val="2565448756"/>
                  </a:ext>
                </a:extLst>
              </a:tr>
              <a:tr h="351548">
                <a:tc>
                  <a:txBody>
                    <a:bodyPr/>
                    <a:lstStyle/>
                    <a:p>
                      <a:r>
                        <a:rPr lang="en-US" sz="1200" dirty="0"/>
                        <a:t>   DKK1-low (N=7)</a:t>
                      </a:r>
                    </a:p>
                  </a:txBody>
                  <a:tcPr marR="36000" anchor="ctr"/>
                </a:tc>
                <a:tc>
                  <a:txBody>
                    <a:bodyPr/>
                    <a:lstStyle/>
                    <a:p>
                      <a:pPr algn="ctr"/>
                      <a:r>
                        <a:rPr lang="en-US" sz="1200"/>
                        <a:t>4 (57%)</a:t>
                      </a:r>
                    </a:p>
                  </a:txBody>
                  <a:tcPr marL="36000" marR="36000" anchor="ctr"/>
                </a:tc>
                <a:tc>
                  <a:txBody>
                    <a:bodyPr/>
                    <a:lstStyle/>
                    <a:p>
                      <a:pPr algn="ctr"/>
                      <a:r>
                        <a:rPr lang="en-US" sz="1200"/>
                        <a:t>3 (43%)</a:t>
                      </a:r>
                    </a:p>
                  </a:txBody>
                  <a:tcPr marL="36000" marR="36000" anchor="ctr"/>
                </a:tc>
                <a:tc>
                  <a:txBody>
                    <a:bodyPr/>
                    <a:lstStyle/>
                    <a:p>
                      <a:pPr algn="ctr"/>
                      <a:r>
                        <a:rPr lang="en-US" sz="1200"/>
                        <a:t>0</a:t>
                      </a:r>
                    </a:p>
                  </a:txBody>
                  <a:tcPr marL="36000" marR="36000" anchor="ctr"/>
                </a:tc>
                <a:tc>
                  <a:txBody>
                    <a:bodyPr/>
                    <a:lstStyle/>
                    <a:p>
                      <a:pPr algn="ctr"/>
                      <a:r>
                        <a:rPr lang="en-US" sz="1200" dirty="0"/>
                        <a:t>0</a:t>
                      </a:r>
                    </a:p>
                  </a:txBody>
                  <a:tcPr marL="36000" marR="36000" anchor="ctr"/>
                </a:tc>
                <a:extLst>
                  <a:ext uri="{0D108BD9-81ED-4DB2-BD59-A6C34878D82A}">
                    <a16:rowId xmlns:a16="http://schemas.microsoft.com/office/drawing/2014/main" val="667200395"/>
                  </a:ext>
                </a:extLst>
              </a:tr>
              <a:tr h="351548">
                <a:tc>
                  <a:txBody>
                    <a:bodyPr/>
                    <a:lstStyle/>
                    <a:p>
                      <a:r>
                        <a:rPr lang="en-US" sz="1200" dirty="0"/>
                        <a:t>   DKK1-unknown (N=1)</a:t>
                      </a:r>
                    </a:p>
                  </a:txBody>
                  <a:tcPr marR="36000" anchor="ctr"/>
                </a:tc>
                <a:tc>
                  <a:txBody>
                    <a:bodyPr/>
                    <a:lstStyle/>
                    <a:p>
                      <a:pPr algn="ctr"/>
                      <a:r>
                        <a:rPr lang="en-US" sz="1200" dirty="0"/>
                        <a:t>1 (100%)</a:t>
                      </a:r>
                    </a:p>
                  </a:txBody>
                  <a:tcPr marL="36000" marR="36000" anchor="ctr"/>
                </a:tc>
                <a:tc>
                  <a:txBody>
                    <a:bodyPr/>
                    <a:lstStyle/>
                    <a:p>
                      <a:pPr algn="ctr"/>
                      <a:r>
                        <a:rPr lang="en-US" sz="1200"/>
                        <a:t>0</a:t>
                      </a:r>
                    </a:p>
                  </a:txBody>
                  <a:tcPr marL="36000" marR="36000" anchor="ctr"/>
                </a:tc>
                <a:tc>
                  <a:txBody>
                    <a:bodyPr/>
                    <a:lstStyle/>
                    <a:p>
                      <a:pPr algn="ctr"/>
                      <a:r>
                        <a:rPr lang="en-US" sz="1200"/>
                        <a:t>0</a:t>
                      </a:r>
                    </a:p>
                  </a:txBody>
                  <a:tcPr marL="36000" marR="36000" anchor="ctr"/>
                </a:tc>
                <a:tc>
                  <a:txBody>
                    <a:bodyPr/>
                    <a:lstStyle/>
                    <a:p>
                      <a:pPr algn="ctr"/>
                      <a:r>
                        <a:rPr lang="en-US" sz="1200" dirty="0"/>
                        <a:t>0</a:t>
                      </a:r>
                    </a:p>
                  </a:txBody>
                  <a:tcPr marL="36000" marR="36000" anchor="ctr"/>
                </a:tc>
                <a:extLst>
                  <a:ext uri="{0D108BD9-81ED-4DB2-BD59-A6C34878D82A}">
                    <a16:rowId xmlns:a16="http://schemas.microsoft.com/office/drawing/2014/main" val="541033268"/>
                  </a:ext>
                </a:extLst>
              </a:tr>
            </a:tbl>
          </a:graphicData>
        </a:graphic>
      </p:graphicFrame>
      <p:cxnSp>
        <p:nvCxnSpPr>
          <p:cNvPr id="14" name="Gerader Verbinder 13">
            <a:extLst>
              <a:ext uri="{FF2B5EF4-FFF2-40B4-BE49-F238E27FC236}">
                <a16:creationId xmlns:a16="http://schemas.microsoft.com/office/drawing/2014/main" id="{12D8DB5C-17B1-437A-8353-870ED9EAA400}"/>
              </a:ext>
            </a:extLst>
          </p:cNvPr>
          <p:cNvCxnSpPr>
            <a:cxnSpLocks/>
          </p:cNvCxnSpPr>
          <p:nvPr/>
        </p:nvCxnSpPr>
        <p:spPr>
          <a:xfrm>
            <a:off x="6273568" y="1854411"/>
            <a:ext cx="0" cy="25187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2577D38A-4D3B-4590-B635-D6820FDB3B5A}"/>
              </a:ext>
            </a:extLst>
          </p:cNvPr>
          <p:cNvCxnSpPr/>
          <p:nvPr/>
        </p:nvCxnSpPr>
        <p:spPr>
          <a:xfrm>
            <a:off x="6231630" y="2797905"/>
            <a:ext cx="512517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73BA44F4-7CF4-4F19-A393-D5DEA97B29B7}"/>
              </a:ext>
            </a:extLst>
          </p:cNvPr>
          <p:cNvSpPr txBox="1"/>
          <p:nvPr/>
        </p:nvSpPr>
        <p:spPr>
          <a:xfrm>
            <a:off x="5872299" y="1722825"/>
            <a:ext cx="492443" cy="253916"/>
          </a:xfrm>
          <a:prstGeom prst="rect">
            <a:avLst/>
          </a:prstGeom>
          <a:noFill/>
        </p:spPr>
        <p:txBody>
          <a:bodyPr wrap="none" rtlCol="0">
            <a:spAutoFit/>
          </a:bodyPr>
          <a:lstStyle/>
          <a:p>
            <a:pPr algn="r"/>
            <a:r>
              <a:rPr lang="de-DE" sz="1050" dirty="0"/>
              <a:t>100 -</a:t>
            </a:r>
            <a:endParaRPr lang="LID4096" sz="1050"/>
          </a:p>
        </p:txBody>
      </p:sp>
      <p:sp>
        <p:nvSpPr>
          <p:cNvPr id="19" name="Textfeld 18">
            <a:extLst>
              <a:ext uri="{FF2B5EF4-FFF2-40B4-BE49-F238E27FC236}">
                <a16:creationId xmlns:a16="http://schemas.microsoft.com/office/drawing/2014/main" id="{A891D4BD-EE82-45BD-B968-F537919E367E}"/>
              </a:ext>
            </a:extLst>
          </p:cNvPr>
          <p:cNvSpPr txBox="1"/>
          <p:nvPr/>
        </p:nvSpPr>
        <p:spPr>
          <a:xfrm>
            <a:off x="5827415" y="4203140"/>
            <a:ext cx="537327" cy="253916"/>
          </a:xfrm>
          <a:prstGeom prst="rect">
            <a:avLst/>
          </a:prstGeom>
          <a:noFill/>
        </p:spPr>
        <p:txBody>
          <a:bodyPr wrap="none" rtlCol="0">
            <a:spAutoFit/>
          </a:bodyPr>
          <a:lstStyle/>
          <a:p>
            <a:pPr algn="r"/>
            <a:r>
              <a:rPr lang="de-DE" sz="1050" dirty="0"/>
              <a:t>-100 -</a:t>
            </a:r>
            <a:endParaRPr lang="LID4096" sz="1050"/>
          </a:p>
        </p:txBody>
      </p:sp>
      <p:sp>
        <p:nvSpPr>
          <p:cNvPr id="20" name="Textfeld 19">
            <a:extLst>
              <a:ext uri="{FF2B5EF4-FFF2-40B4-BE49-F238E27FC236}">
                <a16:creationId xmlns:a16="http://schemas.microsoft.com/office/drawing/2014/main" id="{B14FBAA0-71A6-4E5D-8519-05397A6E6C1A}"/>
              </a:ext>
            </a:extLst>
          </p:cNvPr>
          <p:cNvSpPr txBox="1"/>
          <p:nvPr/>
        </p:nvSpPr>
        <p:spPr>
          <a:xfrm>
            <a:off x="5902756" y="3583062"/>
            <a:ext cx="461986" cy="253916"/>
          </a:xfrm>
          <a:prstGeom prst="rect">
            <a:avLst/>
          </a:prstGeom>
          <a:noFill/>
        </p:spPr>
        <p:txBody>
          <a:bodyPr wrap="none" rtlCol="0">
            <a:spAutoFit/>
          </a:bodyPr>
          <a:lstStyle/>
          <a:p>
            <a:pPr algn="r"/>
            <a:r>
              <a:rPr lang="de-DE" sz="1050" dirty="0"/>
              <a:t>-50 -</a:t>
            </a:r>
            <a:endParaRPr lang="LID4096" sz="1050"/>
          </a:p>
        </p:txBody>
      </p:sp>
      <p:sp>
        <p:nvSpPr>
          <p:cNvPr id="21" name="Textfeld 20">
            <a:extLst>
              <a:ext uri="{FF2B5EF4-FFF2-40B4-BE49-F238E27FC236}">
                <a16:creationId xmlns:a16="http://schemas.microsoft.com/office/drawing/2014/main" id="{6DAA0D19-A89E-4033-962D-47C5892B3B61}"/>
              </a:ext>
            </a:extLst>
          </p:cNvPr>
          <p:cNvSpPr txBox="1"/>
          <p:nvPr/>
        </p:nvSpPr>
        <p:spPr>
          <a:xfrm>
            <a:off x="5947640" y="2342904"/>
            <a:ext cx="417102" cy="253916"/>
          </a:xfrm>
          <a:prstGeom prst="rect">
            <a:avLst/>
          </a:prstGeom>
          <a:noFill/>
        </p:spPr>
        <p:txBody>
          <a:bodyPr wrap="none" rtlCol="0">
            <a:spAutoFit/>
          </a:bodyPr>
          <a:lstStyle/>
          <a:p>
            <a:pPr algn="r"/>
            <a:r>
              <a:rPr lang="de-DE" sz="1050" dirty="0"/>
              <a:t>50 -</a:t>
            </a:r>
            <a:endParaRPr lang="LID4096" sz="1050"/>
          </a:p>
        </p:txBody>
      </p:sp>
      <p:sp>
        <p:nvSpPr>
          <p:cNvPr id="22" name="Textfeld 21">
            <a:extLst>
              <a:ext uri="{FF2B5EF4-FFF2-40B4-BE49-F238E27FC236}">
                <a16:creationId xmlns:a16="http://schemas.microsoft.com/office/drawing/2014/main" id="{7A3C29A0-F062-41E7-95B9-6BB0A3626E72}"/>
              </a:ext>
            </a:extLst>
          </p:cNvPr>
          <p:cNvSpPr txBox="1"/>
          <p:nvPr/>
        </p:nvSpPr>
        <p:spPr>
          <a:xfrm>
            <a:off x="6022982" y="2962983"/>
            <a:ext cx="341760" cy="253916"/>
          </a:xfrm>
          <a:prstGeom prst="rect">
            <a:avLst/>
          </a:prstGeom>
          <a:noFill/>
        </p:spPr>
        <p:txBody>
          <a:bodyPr wrap="none" rtlCol="0">
            <a:spAutoFit/>
          </a:bodyPr>
          <a:lstStyle/>
          <a:p>
            <a:pPr algn="r"/>
            <a:r>
              <a:rPr lang="de-DE" sz="1050" dirty="0"/>
              <a:t>0 -</a:t>
            </a:r>
            <a:endParaRPr lang="LID4096" sz="1050"/>
          </a:p>
        </p:txBody>
      </p:sp>
      <p:grpSp>
        <p:nvGrpSpPr>
          <p:cNvPr id="43" name="Gruppieren 42">
            <a:extLst>
              <a:ext uri="{FF2B5EF4-FFF2-40B4-BE49-F238E27FC236}">
                <a16:creationId xmlns:a16="http://schemas.microsoft.com/office/drawing/2014/main" id="{430E0876-311A-4FF8-8283-9E3978C1DA0F}"/>
              </a:ext>
            </a:extLst>
          </p:cNvPr>
          <p:cNvGrpSpPr/>
          <p:nvPr/>
        </p:nvGrpSpPr>
        <p:grpSpPr>
          <a:xfrm>
            <a:off x="6273568" y="3101320"/>
            <a:ext cx="5130326" cy="931025"/>
            <a:chOff x="5993476" y="3175462"/>
            <a:chExt cx="5130326" cy="931025"/>
          </a:xfrm>
        </p:grpSpPr>
        <p:sp>
          <p:nvSpPr>
            <p:cNvPr id="23" name="Rechteck 22">
              <a:extLst>
                <a:ext uri="{FF2B5EF4-FFF2-40B4-BE49-F238E27FC236}">
                  <a16:creationId xmlns:a16="http://schemas.microsoft.com/office/drawing/2014/main" id="{7F38B09D-DABD-424A-A8C2-C45428BAA88E}"/>
                </a:ext>
              </a:extLst>
            </p:cNvPr>
            <p:cNvSpPr/>
            <p:nvPr/>
          </p:nvSpPr>
          <p:spPr>
            <a:xfrm>
              <a:off x="10417571" y="3175462"/>
              <a:ext cx="174568" cy="8275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4" name="Rechteck 23">
              <a:extLst>
                <a:ext uri="{FF2B5EF4-FFF2-40B4-BE49-F238E27FC236}">
                  <a16:creationId xmlns:a16="http://schemas.microsoft.com/office/drawing/2014/main" id="{333D79DD-3041-485F-BE53-4B8F963D2AD7}"/>
                </a:ext>
              </a:extLst>
            </p:cNvPr>
            <p:cNvSpPr/>
            <p:nvPr/>
          </p:nvSpPr>
          <p:spPr>
            <a:xfrm>
              <a:off x="10169891" y="3175462"/>
              <a:ext cx="174568" cy="817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5" name="Rechteck 24">
              <a:extLst>
                <a:ext uri="{FF2B5EF4-FFF2-40B4-BE49-F238E27FC236}">
                  <a16:creationId xmlns:a16="http://schemas.microsoft.com/office/drawing/2014/main" id="{A8B5F93F-30FB-46ED-AB8F-86F7C3D499D5}"/>
                </a:ext>
              </a:extLst>
            </p:cNvPr>
            <p:cNvSpPr/>
            <p:nvPr/>
          </p:nvSpPr>
          <p:spPr>
            <a:xfrm>
              <a:off x="9923869" y="3175462"/>
              <a:ext cx="174568" cy="800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6" name="Rechteck 25">
              <a:extLst>
                <a:ext uri="{FF2B5EF4-FFF2-40B4-BE49-F238E27FC236}">
                  <a16:creationId xmlns:a16="http://schemas.microsoft.com/office/drawing/2014/main" id="{34A461C2-F4DE-4C4A-8A3E-54617A50990F}"/>
                </a:ext>
              </a:extLst>
            </p:cNvPr>
            <p:cNvSpPr/>
            <p:nvPr/>
          </p:nvSpPr>
          <p:spPr>
            <a:xfrm>
              <a:off x="9682940" y="3175462"/>
              <a:ext cx="174568" cy="782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7" name="Rechteck 26">
              <a:extLst>
                <a:ext uri="{FF2B5EF4-FFF2-40B4-BE49-F238E27FC236}">
                  <a16:creationId xmlns:a16="http://schemas.microsoft.com/office/drawing/2014/main" id="{DBB1568F-D432-4BBA-BA8C-0E0430EE49E9}"/>
                </a:ext>
              </a:extLst>
            </p:cNvPr>
            <p:cNvSpPr/>
            <p:nvPr/>
          </p:nvSpPr>
          <p:spPr>
            <a:xfrm>
              <a:off x="9196381" y="3175462"/>
              <a:ext cx="174568" cy="764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8" name="Rechteck 27">
              <a:extLst>
                <a:ext uri="{FF2B5EF4-FFF2-40B4-BE49-F238E27FC236}">
                  <a16:creationId xmlns:a16="http://schemas.microsoft.com/office/drawing/2014/main" id="{03A5B6F0-D806-412E-A4D2-9C5EC9ACD38C}"/>
                </a:ext>
              </a:extLst>
            </p:cNvPr>
            <p:cNvSpPr/>
            <p:nvPr/>
          </p:nvSpPr>
          <p:spPr>
            <a:xfrm>
              <a:off x="9440745" y="3175462"/>
              <a:ext cx="174568" cy="782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9" name="Rechteck 28">
              <a:extLst>
                <a:ext uri="{FF2B5EF4-FFF2-40B4-BE49-F238E27FC236}">
                  <a16:creationId xmlns:a16="http://schemas.microsoft.com/office/drawing/2014/main" id="{2CDFA3AC-9FFA-44FC-BE60-A6335CDC80B5}"/>
                </a:ext>
              </a:extLst>
            </p:cNvPr>
            <p:cNvSpPr/>
            <p:nvPr/>
          </p:nvSpPr>
          <p:spPr>
            <a:xfrm>
              <a:off x="8953463" y="3175462"/>
              <a:ext cx="174568" cy="725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0" name="Rechteck 29">
              <a:extLst>
                <a:ext uri="{FF2B5EF4-FFF2-40B4-BE49-F238E27FC236}">
                  <a16:creationId xmlns:a16="http://schemas.microsoft.com/office/drawing/2014/main" id="{4E5D20E6-9812-4539-9100-3A16C138C1D8}"/>
                </a:ext>
              </a:extLst>
            </p:cNvPr>
            <p:cNvSpPr/>
            <p:nvPr/>
          </p:nvSpPr>
          <p:spPr>
            <a:xfrm>
              <a:off x="8705783" y="3175462"/>
              <a:ext cx="174568" cy="699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1" name="Rechteck 30">
              <a:extLst>
                <a:ext uri="{FF2B5EF4-FFF2-40B4-BE49-F238E27FC236}">
                  <a16:creationId xmlns:a16="http://schemas.microsoft.com/office/drawing/2014/main" id="{AEFA91D3-807D-4E68-9804-63633D8E5336}"/>
                </a:ext>
              </a:extLst>
            </p:cNvPr>
            <p:cNvSpPr/>
            <p:nvPr/>
          </p:nvSpPr>
          <p:spPr>
            <a:xfrm>
              <a:off x="8465683" y="3175462"/>
              <a:ext cx="174568" cy="6592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2" name="Rechteck 31">
              <a:extLst>
                <a:ext uri="{FF2B5EF4-FFF2-40B4-BE49-F238E27FC236}">
                  <a16:creationId xmlns:a16="http://schemas.microsoft.com/office/drawing/2014/main" id="{0E30B307-AAC8-40F7-BA3A-A7A6F64FDD52}"/>
                </a:ext>
              </a:extLst>
            </p:cNvPr>
            <p:cNvSpPr/>
            <p:nvPr/>
          </p:nvSpPr>
          <p:spPr>
            <a:xfrm>
              <a:off x="7975283" y="3175462"/>
              <a:ext cx="174568" cy="64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3" name="Rechteck 32">
              <a:extLst>
                <a:ext uri="{FF2B5EF4-FFF2-40B4-BE49-F238E27FC236}">
                  <a16:creationId xmlns:a16="http://schemas.microsoft.com/office/drawing/2014/main" id="{39D1C694-AE9E-44BF-AF4E-22B325297034}"/>
                </a:ext>
              </a:extLst>
            </p:cNvPr>
            <p:cNvSpPr/>
            <p:nvPr/>
          </p:nvSpPr>
          <p:spPr>
            <a:xfrm>
              <a:off x="8218832" y="3175462"/>
              <a:ext cx="174568" cy="642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4" name="Rechteck 33">
              <a:extLst>
                <a:ext uri="{FF2B5EF4-FFF2-40B4-BE49-F238E27FC236}">
                  <a16:creationId xmlns:a16="http://schemas.microsoft.com/office/drawing/2014/main" id="{518867F0-822B-411C-94E5-956B7E86A7F8}"/>
                </a:ext>
              </a:extLst>
            </p:cNvPr>
            <p:cNvSpPr/>
            <p:nvPr/>
          </p:nvSpPr>
          <p:spPr>
            <a:xfrm>
              <a:off x="7730875" y="3175462"/>
              <a:ext cx="174568" cy="410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5" name="Rechteck 34">
              <a:extLst>
                <a:ext uri="{FF2B5EF4-FFF2-40B4-BE49-F238E27FC236}">
                  <a16:creationId xmlns:a16="http://schemas.microsoft.com/office/drawing/2014/main" id="{B682F8F7-5C09-4B00-A21A-66DFD8D59374}"/>
                </a:ext>
              </a:extLst>
            </p:cNvPr>
            <p:cNvSpPr/>
            <p:nvPr/>
          </p:nvSpPr>
          <p:spPr>
            <a:xfrm>
              <a:off x="7486582" y="3175462"/>
              <a:ext cx="174568" cy="379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6" name="Rechteck 35">
              <a:extLst>
                <a:ext uri="{FF2B5EF4-FFF2-40B4-BE49-F238E27FC236}">
                  <a16:creationId xmlns:a16="http://schemas.microsoft.com/office/drawing/2014/main" id="{78916B6D-FCAD-4C27-B97C-5141B1BB46B9}"/>
                </a:ext>
              </a:extLst>
            </p:cNvPr>
            <p:cNvSpPr/>
            <p:nvPr/>
          </p:nvSpPr>
          <p:spPr>
            <a:xfrm>
              <a:off x="7238902" y="3175462"/>
              <a:ext cx="174568" cy="346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7" name="Rechteck 36">
              <a:extLst>
                <a:ext uri="{FF2B5EF4-FFF2-40B4-BE49-F238E27FC236}">
                  <a16:creationId xmlns:a16="http://schemas.microsoft.com/office/drawing/2014/main" id="{F3995716-E727-42CB-A573-342D29335699}"/>
                </a:ext>
              </a:extLst>
            </p:cNvPr>
            <p:cNvSpPr/>
            <p:nvPr/>
          </p:nvSpPr>
          <p:spPr>
            <a:xfrm>
              <a:off x="6991222" y="3175462"/>
              <a:ext cx="174568" cy="2919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8" name="Rechteck 37">
              <a:extLst>
                <a:ext uri="{FF2B5EF4-FFF2-40B4-BE49-F238E27FC236}">
                  <a16:creationId xmlns:a16="http://schemas.microsoft.com/office/drawing/2014/main" id="{8AD70423-DED9-47D2-9D62-783723FD6F3F}"/>
                </a:ext>
              </a:extLst>
            </p:cNvPr>
            <p:cNvSpPr/>
            <p:nvPr/>
          </p:nvSpPr>
          <p:spPr>
            <a:xfrm>
              <a:off x="6749287" y="3175462"/>
              <a:ext cx="174568" cy="1768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9" name="Rechteck 38">
              <a:extLst>
                <a:ext uri="{FF2B5EF4-FFF2-40B4-BE49-F238E27FC236}">
                  <a16:creationId xmlns:a16="http://schemas.microsoft.com/office/drawing/2014/main" id="{28D9A5FA-5DBC-498C-8629-0D6084AE08AA}"/>
                </a:ext>
              </a:extLst>
            </p:cNvPr>
            <p:cNvSpPr/>
            <p:nvPr/>
          </p:nvSpPr>
          <p:spPr>
            <a:xfrm>
              <a:off x="6509293" y="3175462"/>
              <a:ext cx="174568" cy="118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0" name="Rechteck 39">
              <a:extLst>
                <a:ext uri="{FF2B5EF4-FFF2-40B4-BE49-F238E27FC236}">
                  <a16:creationId xmlns:a16="http://schemas.microsoft.com/office/drawing/2014/main" id="{7848EB1A-139C-4A6C-B299-B0BF315F6E9F}"/>
                </a:ext>
              </a:extLst>
            </p:cNvPr>
            <p:cNvSpPr/>
            <p:nvPr/>
          </p:nvSpPr>
          <p:spPr>
            <a:xfrm>
              <a:off x="6266867" y="3175462"/>
              <a:ext cx="174568" cy="84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1" name="Rechteck 40">
              <a:extLst>
                <a:ext uri="{FF2B5EF4-FFF2-40B4-BE49-F238E27FC236}">
                  <a16:creationId xmlns:a16="http://schemas.microsoft.com/office/drawing/2014/main" id="{C34681E1-72C1-40FD-8880-3B1459F717EF}"/>
                </a:ext>
              </a:extLst>
            </p:cNvPr>
            <p:cNvSpPr/>
            <p:nvPr/>
          </p:nvSpPr>
          <p:spPr>
            <a:xfrm>
              <a:off x="6021568" y="3175462"/>
              <a:ext cx="174568" cy="572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Rechteck 3">
              <a:extLst>
                <a:ext uri="{FF2B5EF4-FFF2-40B4-BE49-F238E27FC236}">
                  <a16:creationId xmlns:a16="http://schemas.microsoft.com/office/drawing/2014/main" id="{C0557482-BC12-4AA2-AB2E-49BDD7B5CD8B}"/>
                </a:ext>
              </a:extLst>
            </p:cNvPr>
            <p:cNvSpPr/>
            <p:nvPr/>
          </p:nvSpPr>
          <p:spPr>
            <a:xfrm>
              <a:off x="10902141" y="3175462"/>
              <a:ext cx="174568" cy="931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Rechteck 9">
              <a:extLst>
                <a:ext uri="{FF2B5EF4-FFF2-40B4-BE49-F238E27FC236}">
                  <a16:creationId xmlns:a16="http://schemas.microsoft.com/office/drawing/2014/main" id="{A6693FC0-37AD-4BEE-BC6F-8FF45F35745A}"/>
                </a:ext>
              </a:extLst>
            </p:cNvPr>
            <p:cNvSpPr/>
            <p:nvPr/>
          </p:nvSpPr>
          <p:spPr>
            <a:xfrm>
              <a:off x="10661935" y="3175462"/>
              <a:ext cx="174568" cy="8936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12" name="Gerader Verbinder 11">
              <a:extLst>
                <a:ext uri="{FF2B5EF4-FFF2-40B4-BE49-F238E27FC236}">
                  <a16:creationId xmlns:a16="http://schemas.microsoft.com/office/drawing/2014/main" id="{EDDA0122-D0A5-40B8-8CCE-92B3B521B3F6}"/>
                </a:ext>
              </a:extLst>
            </p:cNvPr>
            <p:cNvCxnSpPr>
              <a:cxnSpLocks/>
            </p:cNvCxnSpPr>
            <p:nvPr/>
          </p:nvCxnSpPr>
          <p:spPr>
            <a:xfrm>
              <a:off x="5993476" y="3175462"/>
              <a:ext cx="51303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Gerader Verbinder 44">
            <a:extLst>
              <a:ext uri="{FF2B5EF4-FFF2-40B4-BE49-F238E27FC236}">
                <a16:creationId xmlns:a16="http://schemas.microsoft.com/office/drawing/2014/main" id="{E23B41B3-BD74-4396-95BC-E7D612AB2E53}"/>
              </a:ext>
            </a:extLst>
          </p:cNvPr>
          <p:cNvCxnSpPr/>
          <p:nvPr/>
        </p:nvCxnSpPr>
        <p:spPr>
          <a:xfrm>
            <a:off x="6347517" y="3023864"/>
            <a:ext cx="738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7AF15F61-5B87-40FA-AA1B-14DEDF275018}"/>
              </a:ext>
            </a:extLst>
          </p:cNvPr>
          <p:cNvCxnSpPr/>
          <p:nvPr/>
        </p:nvCxnSpPr>
        <p:spPr>
          <a:xfrm>
            <a:off x="6583261" y="3023863"/>
            <a:ext cx="738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659BAD52-8322-4C7E-AD3B-68CEB889E65F}"/>
              </a:ext>
            </a:extLst>
          </p:cNvPr>
          <p:cNvCxnSpPr/>
          <p:nvPr/>
        </p:nvCxnSpPr>
        <p:spPr>
          <a:xfrm>
            <a:off x="7573861" y="3023864"/>
            <a:ext cx="738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39B7C653-860E-42C9-9BF2-D0AD73E6A1C0}"/>
              </a:ext>
            </a:extLst>
          </p:cNvPr>
          <p:cNvCxnSpPr/>
          <p:nvPr/>
        </p:nvCxnSpPr>
        <p:spPr>
          <a:xfrm>
            <a:off x="7809605" y="3023863"/>
            <a:ext cx="738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2FE88EEE-2419-44B6-AC74-F7D2D7717E53}"/>
              </a:ext>
            </a:extLst>
          </p:cNvPr>
          <p:cNvCxnSpPr/>
          <p:nvPr/>
        </p:nvCxnSpPr>
        <p:spPr>
          <a:xfrm>
            <a:off x="8300143" y="3023864"/>
            <a:ext cx="738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07536D69-7D1A-4F51-8329-D58FFF986DE0}"/>
              </a:ext>
            </a:extLst>
          </p:cNvPr>
          <p:cNvCxnSpPr/>
          <p:nvPr/>
        </p:nvCxnSpPr>
        <p:spPr>
          <a:xfrm>
            <a:off x="9033573" y="3023863"/>
            <a:ext cx="738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DAA9F01F-4CE4-4A77-94A0-6873E50CD6D8}"/>
              </a:ext>
            </a:extLst>
          </p:cNvPr>
          <p:cNvCxnSpPr/>
          <p:nvPr/>
        </p:nvCxnSpPr>
        <p:spPr>
          <a:xfrm>
            <a:off x="10493274" y="3023864"/>
            <a:ext cx="738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E6EBE23A-ACB7-447F-A80D-E1AC7566790D}"/>
              </a:ext>
            </a:extLst>
          </p:cNvPr>
          <p:cNvCxnSpPr/>
          <p:nvPr/>
        </p:nvCxnSpPr>
        <p:spPr>
          <a:xfrm>
            <a:off x="11238609" y="3023863"/>
            <a:ext cx="738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1" name="Gruppieren 60">
            <a:extLst>
              <a:ext uri="{FF2B5EF4-FFF2-40B4-BE49-F238E27FC236}">
                <a16:creationId xmlns:a16="http://schemas.microsoft.com/office/drawing/2014/main" id="{EA5AD96F-B211-4D53-BAA4-27D7EA5BD129}"/>
              </a:ext>
            </a:extLst>
          </p:cNvPr>
          <p:cNvGrpSpPr/>
          <p:nvPr/>
        </p:nvGrpSpPr>
        <p:grpSpPr>
          <a:xfrm>
            <a:off x="10982337" y="2985764"/>
            <a:ext cx="83910" cy="97632"/>
            <a:chOff x="10702245" y="3059906"/>
            <a:chExt cx="83910" cy="97632"/>
          </a:xfrm>
        </p:grpSpPr>
        <p:cxnSp>
          <p:nvCxnSpPr>
            <p:cNvPr id="54" name="Gerader Verbinder 53">
              <a:extLst>
                <a:ext uri="{FF2B5EF4-FFF2-40B4-BE49-F238E27FC236}">
                  <a16:creationId xmlns:a16="http://schemas.microsoft.com/office/drawing/2014/main" id="{9E587744-1849-434D-B74A-8417902E5C55}"/>
                </a:ext>
              </a:extLst>
            </p:cNvPr>
            <p:cNvCxnSpPr>
              <a:cxnSpLocks/>
            </p:cNvCxnSpPr>
            <p:nvPr/>
          </p:nvCxnSpPr>
          <p:spPr>
            <a:xfrm>
              <a:off x="10744200" y="3059906"/>
              <a:ext cx="0" cy="976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1C1F9694-0EBB-484F-A665-74224702AD79}"/>
                </a:ext>
              </a:extLst>
            </p:cNvPr>
            <p:cNvCxnSpPr>
              <a:cxnSpLocks/>
            </p:cNvCxnSpPr>
            <p:nvPr/>
          </p:nvCxnSpPr>
          <p:spPr>
            <a:xfrm flipH="1">
              <a:off x="10702245" y="3107529"/>
              <a:ext cx="8391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2" name="Gruppieren 61">
            <a:extLst>
              <a:ext uri="{FF2B5EF4-FFF2-40B4-BE49-F238E27FC236}">
                <a16:creationId xmlns:a16="http://schemas.microsoft.com/office/drawing/2014/main" id="{DA6AD0C7-8DE7-461C-9717-A1E0C67762C9}"/>
              </a:ext>
            </a:extLst>
          </p:cNvPr>
          <p:cNvGrpSpPr/>
          <p:nvPr/>
        </p:nvGrpSpPr>
        <p:grpSpPr>
          <a:xfrm>
            <a:off x="10734864" y="2988808"/>
            <a:ext cx="83910" cy="97632"/>
            <a:chOff x="10702245" y="3059906"/>
            <a:chExt cx="83910" cy="97632"/>
          </a:xfrm>
        </p:grpSpPr>
        <p:cxnSp>
          <p:nvCxnSpPr>
            <p:cNvPr id="63" name="Gerader Verbinder 62">
              <a:extLst>
                <a:ext uri="{FF2B5EF4-FFF2-40B4-BE49-F238E27FC236}">
                  <a16:creationId xmlns:a16="http://schemas.microsoft.com/office/drawing/2014/main" id="{7188077D-34AF-4F8F-B1AA-B730F2FCDCBF}"/>
                </a:ext>
              </a:extLst>
            </p:cNvPr>
            <p:cNvCxnSpPr>
              <a:cxnSpLocks/>
            </p:cNvCxnSpPr>
            <p:nvPr/>
          </p:nvCxnSpPr>
          <p:spPr>
            <a:xfrm>
              <a:off x="10744200" y="3059906"/>
              <a:ext cx="0" cy="976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F6421F2B-0961-4EEF-A4F1-D1030B677520}"/>
                </a:ext>
              </a:extLst>
            </p:cNvPr>
            <p:cNvCxnSpPr>
              <a:cxnSpLocks/>
            </p:cNvCxnSpPr>
            <p:nvPr/>
          </p:nvCxnSpPr>
          <p:spPr>
            <a:xfrm flipH="1">
              <a:off x="10702245" y="3107529"/>
              <a:ext cx="8391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5" name="Gruppieren 64">
            <a:extLst>
              <a:ext uri="{FF2B5EF4-FFF2-40B4-BE49-F238E27FC236}">
                <a16:creationId xmlns:a16="http://schemas.microsoft.com/office/drawing/2014/main" id="{3B90E102-0510-4B3B-B8A9-C7AAAF2C5C3D}"/>
              </a:ext>
            </a:extLst>
          </p:cNvPr>
          <p:cNvGrpSpPr/>
          <p:nvPr/>
        </p:nvGrpSpPr>
        <p:grpSpPr>
          <a:xfrm>
            <a:off x="10245801" y="2984905"/>
            <a:ext cx="83910" cy="97632"/>
            <a:chOff x="10702245" y="3059906"/>
            <a:chExt cx="83910" cy="97632"/>
          </a:xfrm>
        </p:grpSpPr>
        <p:cxnSp>
          <p:nvCxnSpPr>
            <p:cNvPr id="66" name="Gerader Verbinder 65">
              <a:extLst>
                <a:ext uri="{FF2B5EF4-FFF2-40B4-BE49-F238E27FC236}">
                  <a16:creationId xmlns:a16="http://schemas.microsoft.com/office/drawing/2014/main" id="{E9B5F35C-78D6-4FBE-A592-8315F41060A0}"/>
                </a:ext>
              </a:extLst>
            </p:cNvPr>
            <p:cNvCxnSpPr>
              <a:cxnSpLocks/>
            </p:cNvCxnSpPr>
            <p:nvPr/>
          </p:nvCxnSpPr>
          <p:spPr>
            <a:xfrm>
              <a:off x="10744200" y="3059906"/>
              <a:ext cx="0" cy="976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027E29D0-68B2-474A-8A37-D49A9DDFED15}"/>
                </a:ext>
              </a:extLst>
            </p:cNvPr>
            <p:cNvCxnSpPr>
              <a:cxnSpLocks/>
            </p:cNvCxnSpPr>
            <p:nvPr/>
          </p:nvCxnSpPr>
          <p:spPr>
            <a:xfrm flipH="1">
              <a:off x="10702245" y="3107529"/>
              <a:ext cx="8391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8" name="Gruppieren 67">
            <a:extLst>
              <a:ext uri="{FF2B5EF4-FFF2-40B4-BE49-F238E27FC236}">
                <a16:creationId xmlns:a16="http://schemas.microsoft.com/office/drawing/2014/main" id="{7F905FEA-2982-4A68-850E-01541821CDFD}"/>
              </a:ext>
            </a:extLst>
          </p:cNvPr>
          <p:cNvGrpSpPr/>
          <p:nvPr/>
        </p:nvGrpSpPr>
        <p:grpSpPr>
          <a:xfrm>
            <a:off x="9750677" y="2987949"/>
            <a:ext cx="83910" cy="97632"/>
            <a:chOff x="10702245" y="3059906"/>
            <a:chExt cx="83910" cy="97632"/>
          </a:xfrm>
        </p:grpSpPr>
        <p:cxnSp>
          <p:nvCxnSpPr>
            <p:cNvPr id="69" name="Gerader Verbinder 68">
              <a:extLst>
                <a:ext uri="{FF2B5EF4-FFF2-40B4-BE49-F238E27FC236}">
                  <a16:creationId xmlns:a16="http://schemas.microsoft.com/office/drawing/2014/main" id="{9E19B295-D5E4-4A36-A58F-BBEED21E1F09}"/>
                </a:ext>
              </a:extLst>
            </p:cNvPr>
            <p:cNvCxnSpPr>
              <a:cxnSpLocks/>
            </p:cNvCxnSpPr>
            <p:nvPr/>
          </p:nvCxnSpPr>
          <p:spPr>
            <a:xfrm>
              <a:off x="10744200" y="3059906"/>
              <a:ext cx="0" cy="976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6591CA2A-9C51-4004-A03D-9B54D75AB1F2}"/>
                </a:ext>
              </a:extLst>
            </p:cNvPr>
            <p:cNvCxnSpPr>
              <a:cxnSpLocks/>
            </p:cNvCxnSpPr>
            <p:nvPr/>
          </p:nvCxnSpPr>
          <p:spPr>
            <a:xfrm flipH="1">
              <a:off x="10702245" y="3107529"/>
              <a:ext cx="8391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Gruppieren 70">
            <a:extLst>
              <a:ext uri="{FF2B5EF4-FFF2-40B4-BE49-F238E27FC236}">
                <a16:creationId xmlns:a16="http://schemas.microsoft.com/office/drawing/2014/main" id="{AF6C517B-02F9-41EB-BBB7-8AE71CFC429A}"/>
              </a:ext>
            </a:extLst>
          </p:cNvPr>
          <p:cNvGrpSpPr/>
          <p:nvPr/>
        </p:nvGrpSpPr>
        <p:grpSpPr>
          <a:xfrm>
            <a:off x="9524434" y="2988474"/>
            <a:ext cx="83910" cy="97632"/>
            <a:chOff x="10702245" y="3059906"/>
            <a:chExt cx="83910" cy="97632"/>
          </a:xfrm>
        </p:grpSpPr>
        <p:cxnSp>
          <p:nvCxnSpPr>
            <p:cNvPr id="72" name="Gerader Verbinder 71">
              <a:extLst>
                <a:ext uri="{FF2B5EF4-FFF2-40B4-BE49-F238E27FC236}">
                  <a16:creationId xmlns:a16="http://schemas.microsoft.com/office/drawing/2014/main" id="{07D7B9FD-F5F9-4873-805C-1F9B039EDF1E}"/>
                </a:ext>
              </a:extLst>
            </p:cNvPr>
            <p:cNvCxnSpPr>
              <a:cxnSpLocks/>
            </p:cNvCxnSpPr>
            <p:nvPr/>
          </p:nvCxnSpPr>
          <p:spPr>
            <a:xfrm>
              <a:off x="10744200" y="3059906"/>
              <a:ext cx="0" cy="976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48832482-E814-48D7-A7CA-1B178FA120C7}"/>
                </a:ext>
              </a:extLst>
            </p:cNvPr>
            <p:cNvCxnSpPr>
              <a:cxnSpLocks/>
            </p:cNvCxnSpPr>
            <p:nvPr/>
          </p:nvCxnSpPr>
          <p:spPr>
            <a:xfrm flipH="1">
              <a:off x="10702245" y="3107529"/>
              <a:ext cx="8391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4" name="Gruppieren 73">
            <a:extLst>
              <a:ext uri="{FF2B5EF4-FFF2-40B4-BE49-F238E27FC236}">
                <a16:creationId xmlns:a16="http://schemas.microsoft.com/office/drawing/2014/main" id="{E1B81108-5706-46F3-8E5F-B5FB612DD776}"/>
              </a:ext>
            </a:extLst>
          </p:cNvPr>
          <p:cNvGrpSpPr/>
          <p:nvPr/>
        </p:nvGrpSpPr>
        <p:grpSpPr>
          <a:xfrm>
            <a:off x="9276961" y="2991518"/>
            <a:ext cx="83910" cy="97632"/>
            <a:chOff x="10702245" y="3059906"/>
            <a:chExt cx="83910" cy="97632"/>
          </a:xfrm>
        </p:grpSpPr>
        <p:cxnSp>
          <p:nvCxnSpPr>
            <p:cNvPr id="75" name="Gerader Verbinder 74">
              <a:extLst>
                <a:ext uri="{FF2B5EF4-FFF2-40B4-BE49-F238E27FC236}">
                  <a16:creationId xmlns:a16="http://schemas.microsoft.com/office/drawing/2014/main" id="{8452B410-70B7-4F04-998D-2321ED976661}"/>
                </a:ext>
              </a:extLst>
            </p:cNvPr>
            <p:cNvCxnSpPr>
              <a:cxnSpLocks/>
            </p:cNvCxnSpPr>
            <p:nvPr/>
          </p:nvCxnSpPr>
          <p:spPr>
            <a:xfrm>
              <a:off x="10744200" y="3059906"/>
              <a:ext cx="0" cy="976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45A08D62-F69D-41AE-9838-C99A854CC4F5}"/>
                </a:ext>
              </a:extLst>
            </p:cNvPr>
            <p:cNvCxnSpPr>
              <a:cxnSpLocks/>
            </p:cNvCxnSpPr>
            <p:nvPr/>
          </p:nvCxnSpPr>
          <p:spPr>
            <a:xfrm flipH="1">
              <a:off x="10702245" y="3107529"/>
              <a:ext cx="8391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7" name="Gruppieren 76">
            <a:extLst>
              <a:ext uri="{FF2B5EF4-FFF2-40B4-BE49-F238E27FC236}">
                <a16:creationId xmlns:a16="http://schemas.microsoft.com/office/drawing/2014/main" id="{19B33E6F-7758-4798-AD94-CAD8435193EF}"/>
              </a:ext>
            </a:extLst>
          </p:cNvPr>
          <p:cNvGrpSpPr/>
          <p:nvPr/>
        </p:nvGrpSpPr>
        <p:grpSpPr>
          <a:xfrm>
            <a:off x="8791663" y="2988145"/>
            <a:ext cx="83910" cy="97632"/>
            <a:chOff x="10702245" y="3059906"/>
            <a:chExt cx="83910" cy="97632"/>
          </a:xfrm>
        </p:grpSpPr>
        <p:cxnSp>
          <p:nvCxnSpPr>
            <p:cNvPr id="78" name="Gerader Verbinder 77">
              <a:extLst>
                <a:ext uri="{FF2B5EF4-FFF2-40B4-BE49-F238E27FC236}">
                  <a16:creationId xmlns:a16="http://schemas.microsoft.com/office/drawing/2014/main" id="{63D1ABEF-AEF6-4DCB-AC94-3EC56B71377F}"/>
                </a:ext>
              </a:extLst>
            </p:cNvPr>
            <p:cNvCxnSpPr>
              <a:cxnSpLocks/>
            </p:cNvCxnSpPr>
            <p:nvPr/>
          </p:nvCxnSpPr>
          <p:spPr>
            <a:xfrm>
              <a:off x="10744200" y="3059906"/>
              <a:ext cx="0" cy="976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37598553-77FA-47E4-9471-4A5DBABE709F}"/>
                </a:ext>
              </a:extLst>
            </p:cNvPr>
            <p:cNvCxnSpPr>
              <a:cxnSpLocks/>
            </p:cNvCxnSpPr>
            <p:nvPr/>
          </p:nvCxnSpPr>
          <p:spPr>
            <a:xfrm flipH="1">
              <a:off x="10702245" y="3107529"/>
              <a:ext cx="8391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0" name="Gruppieren 79">
            <a:extLst>
              <a:ext uri="{FF2B5EF4-FFF2-40B4-BE49-F238E27FC236}">
                <a16:creationId xmlns:a16="http://schemas.microsoft.com/office/drawing/2014/main" id="{28A91E12-749F-44BF-8218-2300CE76A316}"/>
              </a:ext>
            </a:extLst>
          </p:cNvPr>
          <p:cNvGrpSpPr/>
          <p:nvPr/>
        </p:nvGrpSpPr>
        <p:grpSpPr>
          <a:xfrm>
            <a:off x="8544191" y="2988670"/>
            <a:ext cx="83910" cy="97632"/>
            <a:chOff x="10702245" y="3059906"/>
            <a:chExt cx="83910" cy="97632"/>
          </a:xfrm>
        </p:grpSpPr>
        <p:cxnSp>
          <p:nvCxnSpPr>
            <p:cNvPr id="81" name="Gerader Verbinder 80">
              <a:extLst>
                <a:ext uri="{FF2B5EF4-FFF2-40B4-BE49-F238E27FC236}">
                  <a16:creationId xmlns:a16="http://schemas.microsoft.com/office/drawing/2014/main" id="{5BE9BC62-B0FB-4687-A2FA-5C31095459DB}"/>
                </a:ext>
              </a:extLst>
            </p:cNvPr>
            <p:cNvCxnSpPr>
              <a:cxnSpLocks/>
            </p:cNvCxnSpPr>
            <p:nvPr/>
          </p:nvCxnSpPr>
          <p:spPr>
            <a:xfrm>
              <a:off x="10744200" y="3059906"/>
              <a:ext cx="0" cy="976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4E75D4FE-0CE2-4769-8DD3-C08C9071F221}"/>
                </a:ext>
              </a:extLst>
            </p:cNvPr>
            <p:cNvCxnSpPr>
              <a:cxnSpLocks/>
            </p:cNvCxnSpPr>
            <p:nvPr/>
          </p:nvCxnSpPr>
          <p:spPr>
            <a:xfrm flipH="1">
              <a:off x="10702245" y="3107529"/>
              <a:ext cx="8391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3" name="Gruppieren 82">
            <a:extLst>
              <a:ext uri="{FF2B5EF4-FFF2-40B4-BE49-F238E27FC236}">
                <a16:creationId xmlns:a16="http://schemas.microsoft.com/office/drawing/2014/main" id="{DEE9B7FD-B9C3-4D11-B07E-5853C8672AF7}"/>
              </a:ext>
            </a:extLst>
          </p:cNvPr>
          <p:cNvGrpSpPr/>
          <p:nvPr/>
        </p:nvGrpSpPr>
        <p:grpSpPr>
          <a:xfrm>
            <a:off x="8044883" y="2988474"/>
            <a:ext cx="83910" cy="97632"/>
            <a:chOff x="10702245" y="3059906"/>
            <a:chExt cx="83910" cy="97632"/>
          </a:xfrm>
        </p:grpSpPr>
        <p:cxnSp>
          <p:nvCxnSpPr>
            <p:cNvPr id="84" name="Gerader Verbinder 83">
              <a:extLst>
                <a:ext uri="{FF2B5EF4-FFF2-40B4-BE49-F238E27FC236}">
                  <a16:creationId xmlns:a16="http://schemas.microsoft.com/office/drawing/2014/main" id="{E4ED6018-8A8E-4920-B752-B69B40256097}"/>
                </a:ext>
              </a:extLst>
            </p:cNvPr>
            <p:cNvCxnSpPr>
              <a:cxnSpLocks/>
            </p:cNvCxnSpPr>
            <p:nvPr/>
          </p:nvCxnSpPr>
          <p:spPr>
            <a:xfrm>
              <a:off x="10744200" y="3059906"/>
              <a:ext cx="0" cy="976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8D1DD8FD-623E-4F54-9E7F-9CD1F53F7EFD}"/>
                </a:ext>
              </a:extLst>
            </p:cNvPr>
            <p:cNvCxnSpPr>
              <a:cxnSpLocks/>
            </p:cNvCxnSpPr>
            <p:nvPr/>
          </p:nvCxnSpPr>
          <p:spPr>
            <a:xfrm flipH="1">
              <a:off x="10702245" y="3107529"/>
              <a:ext cx="8391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86" name="Gerader Verbinder 85">
            <a:extLst>
              <a:ext uri="{FF2B5EF4-FFF2-40B4-BE49-F238E27FC236}">
                <a16:creationId xmlns:a16="http://schemas.microsoft.com/office/drawing/2014/main" id="{CEF0FD9D-155C-4A44-B3FB-0074EC8F3655}"/>
              </a:ext>
            </a:extLst>
          </p:cNvPr>
          <p:cNvCxnSpPr/>
          <p:nvPr/>
        </p:nvCxnSpPr>
        <p:spPr>
          <a:xfrm>
            <a:off x="6837378" y="3024855"/>
            <a:ext cx="738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A394CEB7-9F04-49A3-8319-0203D2F1797A}"/>
              </a:ext>
            </a:extLst>
          </p:cNvPr>
          <p:cNvSpPr txBox="1"/>
          <p:nvPr/>
        </p:nvSpPr>
        <p:spPr>
          <a:xfrm>
            <a:off x="6976464" y="2881037"/>
            <a:ext cx="263214" cy="261610"/>
          </a:xfrm>
          <a:prstGeom prst="rect">
            <a:avLst/>
          </a:prstGeom>
          <a:noFill/>
        </p:spPr>
        <p:txBody>
          <a:bodyPr wrap="none" rtlCol="0">
            <a:spAutoFit/>
          </a:bodyPr>
          <a:lstStyle/>
          <a:p>
            <a:r>
              <a:rPr lang="de-DE" sz="1100"/>
              <a:t>?</a:t>
            </a:r>
            <a:endParaRPr lang="LID4096" sz="1100"/>
          </a:p>
        </p:txBody>
      </p:sp>
      <p:sp>
        <p:nvSpPr>
          <p:cNvPr id="88" name="Textfeld 87">
            <a:extLst>
              <a:ext uri="{FF2B5EF4-FFF2-40B4-BE49-F238E27FC236}">
                <a16:creationId xmlns:a16="http://schemas.microsoft.com/office/drawing/2014/main" id="{87437C8D-7D27-414A-8F7B-F47AED47AB8B}"/>
              </a:ext>
            </a:extLst>
          </p:cNvPr>
          <p:cNvSpPr txBox="1"/>
          <p:nvPr/>
        </p:nvSpPr>
        <p:spPr>
          <a:xfrm>
            <a:off x="7222343" y="2881037"/>
            <a:ext cx="263214" cy="261610"/>
          </a:xfrm>
          <a:prstGeom prst="rect">
            <a:avLst/>
          </a:prstGeom>
          <a:noFill/>
        </p:spPr>
        <p:txBody>
          <a:bodyPr wrap="none" rtlCol="0">
            <a:spAutoFit/>
          </a:bodyPr>
          <a:lstStyle/>
          <a:p>
            <a:r>
              <a:rPr lang="de-DE" sz="1100"/>
              <a:t>?</a:t>
            </a:r>
            <a:endParaRPr lang="LID4096" sz="1100"/>
          </a:p>
        </p:txBody>
      </p:sp>
      <p:sp>
        <p:nvSpPr>
          <p:cNvPr id="89" name="Textfeld 88">
            <a:extLst>
              <a:ext uri="{FF2B5EF4-FFF2-40B4-BE49-F238E27FC236}">
                <a16:creationId xmlns:a16="http://schemas.microsoft.com/office/drawing/2014/main" id="{BA4900D0-7158-4353-BAB2-F41B5507A009}"/>
              </a:ext>
            </a:extLst>
          </p:cNvPr>
          <p:cNvSpPr txBox="1"/>
          <p:nvPr/>
        </p:nvSpPr>
        <p:spPr>
          <a:xfrm>
            <a:off x="9907699" y="2881037"/>
            <a:ext cx="263214" cy="261610"/>
          </a:xfrm>
          <a:prstGeom prst="rect">
            <a:avLst/>
          </a:prstGeom>
          <a:noFill/>
        </p:spPr>
        <p:txBody>
          <a:bodyPr wrap="none" rtlCol="0">
            <a:spAutoFit/>
          </a:bodyPr>
          <a:lstStyle/>
          <a:p>
            <a:r>
              <a:rPr lang="de-DE" sz="1100"/>
              <a:t>?</a:t>
            </a:r>
            <a:endParaRPr lang="LID4096" sz="1100"/>
          </a:p>
        </p:txBody>
      </p:sp>
      <p:sp>
        <p:nvSpPr>
          <p:cNvPr id="90" name="Ellipse 89">
            <a:extLst>
              <a:ext uri="{FF2B5EF4-FFF2-40B4-BE49-F238E27FC236}">
                <a16:creationId xmlns:a16="http://schemas.microsoft.com/office/drawing/2014/main" id="{3218A2E6-CF69-4F1B-84C5-390278A08041}"/>
              </a:ext>
            </a:extLst>
          </p:cNvPr>
          <p:cNvSpPr/>
          <p:nvPr/>
        </p:nvSpPr>
        <p:spPr>
          <a:xfrm>
            <a:off x="6363798" y="3372568"/>
            <a:ext cx="45719" cy="5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1" name="Ellipse 90">
            <a:extLst>
              <a:ext uri="{FF2B5EF4-FFF2-40B4-BE49-F238E27FC236}">
                <a16:creationId xmlns:a16="http://schemas.microsoft.com/office/drawing/2014/main" id="{0AA73A3F-28AE-4312-B27C-2FA9E56AAAAD}"/>
              </a:ext>
            </a:extLst>
          </p:cNvPr>
          <p:cNvSpPr/>
          <p:nvPr/>
        </p:nvSpPr>
        <p:spPr>
          <a:xfrm>
            <a:off x="6596457" y="3391061"/>
            <a:ext cx="45719" cy="5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2" name="Ellipse 91">
            <a:extLst>
              <a:ext uri="{FF2B5EF4-FFF2-40B4-BE49-F238E27FC236}">
                <a16:creationId xmlns:a16="http://schemas.microsoft.com/office/drawing/2014/main" id="{D22533F7-C0C0-4D11-B1E0-227491D31EAC}"/>
              </a:ext>
            </a:extLst>
          </p:cNvPr>
          <p:cNvSpPr/>
          <p:nvPr/>
        </p:nvSpPr>
        <p:spPr>
          <a:xfrm>
            <a:off x="6836886" y="3416943"/>
            <a:ext cx="45719" cy="5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3" name="Ellipse 92">
            <a:extLst>
              <a:ext uri="{FF2B5EF4-FFF2-40B4-BE49-F238E27FC236}">
                <a16:creationId xmlns:a16="http://schemas.microsoft.com/office/drawing/2014/main" id="{03355A51-F3A9-4015-BC50-9482A8292D8A}"/>
              </a:ext>
            </a:extLst>
          </p:cNvPr>
          <p:cNvSpPr/>
          <p:nvPr/>
        </p:nvSpPr>
        <p:spPr>
          <a:xfrm>
            <a:off x="7086971" y="3535871"/>
            <a:ext cx="45719" cy="5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4" name="Ellipse 93">
            <a:extLst>
              <a:ext uri="{FF2B5EF4-FFF2-40B4-BE49-F238E27FC236}">
                <a16:creationId xmlns:a16="http://schemas.microsoft.com/office/drawing/2014/main" id="{D006476A-1BB4-4F45-9F17-840E7F6121E2}"/>
              </a:ext>
            </a:extLst>
          </p:cNvPr>
          <p:cNvSpPr/>
          <p:nvPr/>
        </p:nvSpPr>
        <p:spPr>
          <a:xfrm>
            <a:off x="7584774" y="3647804"/>
            <a:ext cx="45719" cy="5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5" name="Ellipse 94">
            <a:extLst>
              <a:ext uri="{FF2B5EF4-FFF2-40B4-BE49-F238E27FC236}">
                <a16:creationId xmlns:a16="http://schemas.microsoft.com/office/drawing/2014/main" id="{AD0F731D-65B6-4BB6-996D-19AF7E50EE9F}"/>
              </a:ext>
            </a:extLst>
          </p:cNvPr>
          <p:cNvSpPr/>
          <p:nvPr/>
        </p:nvSpPr>
        <p:spPr>
          <a:xfrm>
            <a:off x="8300143" y="3923816"/>
            <a:ext cx="45719" cy="5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6" name="Ellipse 95">
            <a:extLst>
              <a:ext uri="{FF2B5EF4-FFF2-40B4-BE49-F238E27FC236}">
                <a16:creationId xmlns:a16="http://schemas.microsoft.com/office/drawing/2014/main" id="{7CD7687A-7C46-433C-A41A-7397B5678057}"/>
              </a:ext>
            </a:extLst>
          </p:cNvPr>
          <p:cNvSpPr/>
          <p:nvPr/>
        </p:nvSpPr>
        <p:spPr>
          <a:xfrm>
            <a:off x="8564021" y="3947981"/>
            <a:ext cx="45719" cy="5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7" name="Ellipse 96">
            <a:extLst>
              <a:ext uri="{FF2B5EF4-FFF2-40B4-BE49-F238E27FC236}">
                <a16:creationId xmlns:a16="http://schemas.microsoft.com/office/drawing/2014/main" id="{4EF5F81E-E4E4-47AE-8544-32421C9EB431}"/>
              </a:ext>
            </a:extLst>
          </p:cNvPr>
          <p:cNvSpPr/>
          <p:nvPr/>
        </p:nvSpPr>
        <p:spPr>
          <a:xfrm>
            <a:off x="8794384" y="3966730"/>
            <a:ext cx="45719" cy="5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8" name="Ellipse 97">
            <a:extLst>
              <a:ext uri="{FF2B5EF4-FFF2-40B4-BE49-F238E27FC236}">
                <a16:creationId xmlns:a16="http://schemas.microsoft.com/office/drawing/2014/main" id="{C57096E7-AC03-4A44-B1C3-2B527D45CE7A}"/>
              </a:ext>
            </a:extLst>
          </p:cNvPr>
          <p:cNvSpPr/>
          <p:nvPr/>
        </p:nvSpPr>
        <p:spPr>
          <a:xfrm>
            <a:off x="9042860" y="3997319"/>
            <a:ext cx="45719" cy="5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9" name="Ellipse 98">
            <a:extLst>
              <a:ext uri="{FF2B5EF4-FFF2-40B4-BE49-F238E27FC236}">
                <a16:creationId xmlns:a16="http://schemas.microsoft.com/office/drawing/2014/main" id="{E21C8520-AA7A-4248-AD7A-598203F2F547}"/>
              </a:ext>
            </a:extLst>
          </p:cNvPr>
          <p:cNvSpPr/>
          <p:nvPr/>
        </p:nvSpPr>
        <p:spPr>
          <a:xfrm>
            <a:off x="9529196" y="4080384"/>
            <a:ext cx="45719" cy="5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0" name="Ellipse 99">
            <a:extLst>
              <a:ext uri="{FF2B5EF4-FFF2-40B4-BE49-F238E27FC236}">
                <a16:creationId xmlns:a16="http://schemas.microsoft.com/office/drawing/2014/main" id="{2F774DA6-5649-4F07-8E0C-DA42B19F25EE}"/>
              </a:ext>
            </a:extLst>
          </p:cNvPr>
          <p:cNvSpPr/>
          <p:nvPr/>
        </p:nvSpPr>
        <p:spPr>
          <a:xfrm>
            <a:off x="9797394" y="4092760"/>
            <a:ext cx="45719" cy="5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1" name="Ellipse 100">
            <a:extLst>
              <a:ext uri="{FF2B5EF4-FFF2-40B4-BE49-F238E27FC236}">
                <a16:creationId xmlns:a16="http://schemas.microsoft.com/office/drawing/2014/main" id="{662B3D1D-576E-4465-9AE7-DCCAF017903B}"/>
              </a:ext>
            </a:extLst>
          </p:cNvPr>
          <p:cNvSpPr/>
          <p:nvPr/>
        </p:nvSpPr>
        <p:spPr>
          <a:xfrm>
            <a:off x="10270031" y="4111391"/>
            <a:ext cx="45719" cy="57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2" name="Ellipse 101">
            <a:extLst>
              <a:ext uri="{FF2B5EF4-FFF2-40B4-BE49-F238E27FC236}">
                <a16:creationId xmlns:a16="http://schemas.microsoft.com/office/drawing/2014/main" id="{D0294F94-09D9-4089-8D3B-A55FCA3E6093}"/>
              </a:ext>
            </a:extLst>
          </p:cNvPr>
          <p:cNvSpPr/>
          <p:nvPr/>
        </p:nvSpPr>
        <p:spPr>
          <a:xfrm>
            <a:off x="7331090" y="3564497"/>
            <a:ext cx="45719" cy="57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4" name="Ellipse 103">
            <a:extLst>
              <a:ext uri="{FF2B5EF4-FFF2-40B4-BE49-F238E27FC236}">
                <a16:creationId xmlns:a16="http://schemas.microsoft.com/office/drawing/2014/main" id="{3B38A233-1F05-4622-BD12-BB633A4AAA88}"/>
              </a:ext>
            </a:extLst>
          </p:cNvPr>
          <p:cNvSpPr/>
          <p:nvPr/>
        </p:nvSpPr>
        <p:spPr>
          <a:xfrm>
            <a:off x="7820583" y="3703448"/>
            <a:ext cx="45719" cy="57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5" name="Ellipse 104">
            <a:extLst>
              <a:ext uri="{FF2B5EF4-FFF2-40B4-BE49-F238E27FC236}">
                <a16:creationId xmlns:a16="http://schemas.microsoft.com/office/drawing/2014/main" id="{3C8206A5-1F39-429A-AEA9-343832E3FE7C}"/>
              </a:ext>
            </a:extLst>
          </p:cNvPr>
          <p:cNvSpPr/>
          <p:nvPr/>
        </p:nvSpPr>
        <p:spPr>
          <a:xfrm>
            <a:off x="8065853" y="3691541"/>
            <a:ext cx="45719" cy="57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6" name="Ellipse 105">
            <a:extLst>
              <a:ext uri="{FF2B5EF4-FFF2-40B4-BE49-F238E27FC236}">
                <a16:creationId xmlns:a16="http://schemas.microsoft.com/office/drawing/2014/main" id="{9DEAB798-34EE-45AA-A1EB-710234192B3E}"/>
              </a:ext>
            </a:extLst>
          </p:cNvPr>
          <p:cNvSpPr/>
          <p:nvPr/>
        </p:nvSpPr>
        <p:spPr>
          <a:xfrm>
            <a:off x="9274580" y="4003303"/>
            <a:ext cx="45719" cy="57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7" name="Ellipse 106">
            <a:extLst>
              <a:ext uri="{FF2B5EF4-FFF2-40B4-BE49-F238E27FC236}">
                <a16:creationId xmlns:a16="http://schemas.microsoft.com/office/drawing/2014/main" id="{15DCCBFE-DDE8-46FD-864D-5523233E231B}"/>
              </a:ext>
            </a:extLst>
          </p:cNvPr>
          <p:cNvSpPr/>
          <p:nvPr/>
        </p:nvSpPr>
        <p:spPr>
          <a:xfrm>
            <a:off x="10019873" y="4085146"/>
            <a:ext cx="45719" cy="57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8" name="Ellipse 107">
            <a:extLst>
              <a:ext uri="{FF2B5EF4-FFF2-40B4-BE49-F238E27FC236}">
                <a16:creationId xmlns:a16="http://schemas.microsoft.com/office/drawing/2014/main" id="{E336D6A8-83AD-4348-AF95-A307A8CD5519}"/>
              </a:ext>
            </a:extLst>
          </p:cNvPr>
          <p:cNvSpPr/>
          <p:nvPr/>
        </p:nvSpPr>
        <p:spPr>
          <a:xfrm>
            <a:off x="11141352" y="4213771"/>
            <a:ext cx="45719" cy="57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9" name="Textfeld 108">
            <a:extLst>
              <a:ext uri="{FF2B5EF4-FFF2-40B4-BE49-F238E27FC236}">
                <a16:creationId xmlns:a16="http://schemas.microsoft.com/office/drawing/2014/main" id="{0E621726-00B9-4333-8DFD-3744750EA2DE}"/>
              </a:ext>
            </a:extLst>
          </p:cNvPr>
          <p:cNvSpPr txBox="1"/>
          <p:nvPr/>
        </p:nvSpPr>
        <p:spPr>
          <a:xfrm>
            <a:off x="11099038" y="3999284"/>
            <a:ext cx="344966" cy="230832"/>
          </a:xfrm>
          <a:prstGeom prst="rect">
            <a:avLst/>
          </a:prstGeom>
          <a:noFill/>
        </p:spPr>
        <p:txBody>
          <a:bodyPr wrap="square" rtlCol="0">
            <a:spAutoFit/>
          </a:bodyPr>
          <a:lstStyle/>
          <a:p>
            <a:r>
              <a:rPr lang="de-DE" sz="900"/>
              <a:t>PR</a:t>
            </a:r>
            <a:endParaRPr lang="LID4096" sz="900"/>
          </a:p>
        </p:txBody>
      </p:sp>
      <p:sp>
        <p:nvSpPr>
          <p:cNvPr id="110" name="Textfeld 109">
            <a:extLst>
              <a:ext uri="{FF2B5EF4-FFF2-40B4-BE49-F238E27FC236}">
                <a16:creationId xmlns:a16="http://schemas.microsoft.com/office/drawing/2014/main" id="{A44974B5-4A8E-4C92-BC29-4F6232CDFD5B}"/>
              </a:ext>
            </a:extLst>
          </p:cNvPr>
          <p:cNvSpPr txBox="1"/>
          <p:nvPr/>
        </p:nvSpPr>
        <p:spPr>
          <a:xfrm>
            <a:off x="10859407" y="3961637"/>
            <a:ext cx="344966" cy="230832"/>
          </a:xfrm>
          <a:prstGeom prst="rect">
            <a:avLst/>
          </a:prstGeom>
          <a:noFill/>
        </p:spPr>
        <p:txBody>
          <a:bodyPr wrap="square" rtlCol="0">
            <a:spAutoFit/>
          </a:bodyPr>
          <a:lstStyle/>
          <a:p>
            <a:r>
              <a:rPr lang="de-DE" sz="900"/>
              <a:t>PR</a:t>
            </a:r>
            <a:endParaRPr lang="LID4096" sz="900"/>
          </a:p>
        </p:txBody>
      </p:sp>
      <p:sp>
        <p:nvSpPr>
          <p:cNvPr id="111" name="Textfeld 110">
            <a:extLst>
              <a:ext uri="{FF2B5EF4-FFF2-40B4-BE49-F238E27FC236}">
                <a16:creationId xmlns:a16="http://schemas.microsoft.com/office/drawing/2014/main" id="{6C8CF3E6-5962-4EB0-B869-33EF594AF9E7}"/>
              </a:ext>
            </a:extLst>
          </p:cNvPr>
          <p:cNvSpPr txBox="1"/>
          <p:nvPr/>
        </p:nvSpPr>
        <p:spPr>
          <a:xfrm>
            <a:off x="10612464" y="3928108"/>
            <a:ext cx="344966" cy="230832"/>
          </a:xfrm>
          <a:prstGeom prst="rect">
            <a:avLst/>
          </a:prstGeom>
          <a:noFill/>
        </p:spPr>
        <p:txBody>
          <a:bodyPr wrap="square" rtlCol="0">
            <a:spAutoFit/>
          </a:bodyPr>
          <a:lstStyle/>
          <a:p>
            <a:r>
              <a:rPr lang="de-DE" sz="900"/>
              <a:t>PR</a:t>
            </a:r>
            <a:endParaRPr lang="LID4096" sz="900"/>
          </a:p>
        </p:txBody>
      </p:sp>
      <p:sp>
        <p:nvSpPr>
          <p:cNvPr id="112" name="Textfeld 111">
            <a:extLst>
              <a:ext uri="{FF2B5EF4-FFF2-40B4-BE49-F238E27FC236}">
                <a16:creationId xmlns:a16="http://schemas.microsoft.com/office/drawing/2014/main" id="{B73ADD19-839F-4A4E-8872-298121178165}"/>
              </a:ext>
            </a:extLst>
          </p:cNvPr>
          <p:cNvSpPr txBox="1"/>
          <p:nvPr/>
        </p:nvSpPr>
        <p:spPr>
          <a:xfrm>
            <a:off x="10364784" y="3921352"/>
            <a:ext cx="344966" cy="230832"/>
          </a:xfrm>
          <a:prstGeom prst="rect">
            <a:avLst/>
          </a:prstGeom>
          <a:noFill/>
        </p:spPr>
        <p:txBody>
          <a:bodyPr wrap="square" rtlCol="0">
            <a:spAutoFit/>
          </a:bodyPr>
          <a:lstStyle/>
          <a:p>
            <a:r>
              <a:rPr lang="de-DE" sz="900"/>
              <a:t>PR</a:t>
            </a:r>
            <a:endParaRPr lang="LID4096" sz="900"/>
          </a:p>
        </p:txBody>
      </p:sp>
      <p:sp>
        <p:nvSpPr>
          <p:cNvPr id="113" name="Textfeld 112">
            <a:extLst>
              <a:ext uri="{FF2B5EF4-FFF2-40B4-BE49-F238E27FC236}">
                <a16:creationId xmlns:a16="http://schemas.microsoft.com/office/drawing/2014/main" id="{44A90177-AB63-4511-8C58-F3B11A0E42B5}"/>
              </a:ext>
            </a:extLst>
          </p:cNvPr>
          <p:cNvSpPr txBox="1"/>
          <p:nvPr/>
        </p:nvSpPr>
        <p:spPr>
          <a:xfrm>
            <a:off x="10124664" y="3892923"/>
            <a:ext cx="344966" cy="230832"/>
          </a:xfrm>
          <a:prstGeom prst="rect">
            <a:avLst/>
          </a:prstGeom>
          <a:noFill/>
        </p:spPr>
        <p:txBody>
          <a:bodyPr wrap="square" rtlCol="0">
            <a:spAutoFit/>
          </a:bodyPr>
          <a:lstStyle/>
          <a:p>
            <a:r>
              <a:rPr lang="de-DE" sz="900"/>
              <a:t>PR</a:t>
            </a:r>
            <a:endParaRPr lang="LID4096" sz="900"/>
          </a:p>
        </p:txBody>
      </p:sp>
      <p:sp>
        <p:nvSpPr>
          <p:cNvPr id="114" name="Textfeld 113">
            <a:extLst>
              <a:ext uri="{FF2B5EF4-FFF2-40B4-BE49-F238E27FC236}">
                <a16:creationId xmlns:a16="http://schemas.microsoft.com/office/drawing/2014/main" id="{E4D6185C-A843-4776-B85E-454C9B8C35A0}"/>
              </a:ext>
            </a:extLst>
          </p:cNvPr>
          <p:cNvSpPr txBox="1"/>
          <p:nvPr/>
        </p:nvSpPr>
        <p:spPr>
          <a:xfrm>
            <a:off x="9882299" y="3884237"/>
            <a:ext cx="344966" cy="230832"/>
          </a:xfrm>
          <a:prstGeom prst="rect">
            <a:avLst/>
          </a:prstGeom>
          <a:noFill/>
        </p:spPr>
        <p:txBody>
          <a:bodyPr wrap="square" rtlCol="0">
            <a:spAutoFit/>
          </a:bodyPr>
          <a:lstStyle/>
          <a:p>
            <a:r>
              <a:rPr lang="de-DE" sz="900"/>
              <a:t>PR</a:t>
            </a:r>
            <a:endParaRPr lang="LID4096" sz="900"/>
          </a:p>
        </p:txBody>
      </p:sp>
      <p:sp>
        <p:nvSpPr>
          <p:cNvPr id="115" name="Textfeld 114">
            <a:extLst>
              <a:ext uri="{FF2B5EF4-FFF2-40B4-BE49-F238E27FC236}">
                <a16:creationId xmlns:a16="http://schemas.microsoft.com/office/drawing/2014/main" id="{78F48CA8-B7C5-41B1-A429-48246E716A81}"/>
              </a:ext>
            </a:extLst>
          </p:cNvPr>
          <p:cNvSpPr txBox="1"/>
          <p:nvPr/>
        </p:nvSpPr>
        <p:spPr>
          <a:xfrm>
            <a:off x="9636159" y="3852206"/>
            <a:ext cx="344966" cy="230832"/>
          </a:xfrm>
          <a:prstGeom prst="rect">
            <a:avLst/>
          </a:prstGeom>
          <a:noFill/>
        </p:spPr>
        <p:txBody>
          <a:bodyPr wrap="square" rtlCol="0">
            <a:spAutoFit/>
          </a:bodyPr>
          <a:lstStyle/>
          <a:p>
            <a:r>
              <a:rPr lang="de-DE" sz="900"/>
              <a:t>PR</a:t>
            </a:r>
            <a:endParaRPr lang="LID4096" sz="900"/>
          </a:p>
        </p:txBody>
      </p:sp>
      <p:sp>
        <p:nvSpPr>
          <p:cNvPr id="116" name="Textfeld 115">
            <a:extLst>
              <a:ext uri="{FF2B5EF4-FFF2-40B4-BE49-F238E27FC236}">
                <a16:creationId xmlns:a16="http://schemas.microsoft.com/office/drawing/2014/main" id="{7CDA5FA2-3A1B-437D-A84F-C9F3F237AFD3}"/>
              </a:ext>
            </a:extLst>
          </p:cNvPr>
          <p:cNvSpPr txBox="1"/>
          <p:nvPr/>
        </p:nvSpPr>
        <p:spPr>
          <a:xfrm>
            <a:off x="9393263" y="3846236"/>
            <a:ext cx="344966" cy="230832"/>
          </a:xfrm>
          <a:prstGeom prst="rect">
            <a:avLst/>
          </a:prstGeom>
          <a:noFill/>
        </p:spPr>
        <p:txBody>
          <a:bodyPr wrap="square" rtlCol="0">
            <a:spAutoFit/>
          </a:bodyPr>
          <a:lstStyle/>
          <a:p>
            <a:r>
              <a:rPr lang="de-DE" sz="900"/>
              <a:t>PR</a:t>
            </a:r>
            <a:endParaRPr lang="LID4096" sz="900"/>
          </a:p>
        </p:txBody>
      </p:sp>
      <p:sp>
        <p:nvSpPr>
          <p:cNvPr id="117" name="Textfeld 116">
            <a:extLst>
              <a:ext uri="{FF2B5EF4-FFF2-40B4-BE49-F238E27FC236}">
                <a16:creationId xmlns:a16="http://schemas.microsoft.com/office/drawing/2014/main" id="{AFFC9904-3C70-4716-8A72-E5D9CD9911E1}"/>
              </a:ext>
            </a:extLst>
          </p:cNvPr>
          <p:cNvSpPr txBox="1"/>
          <p:nvPr/>
        </p:nvSpPr>
        <p:spPr>
          <a:xfrm>
            <a:off x="9148981" y="3798594"/>
            <a:ext cx="344966" cy="230832"/>
          </a:xfrm>
          <a:prstGeom prst="rect">
            <a:avLst/>
          </a:prstGeom>
          <a:noFill/>
        </p:spPr>
        <p:txBody>
          <a:bodyPr wrap="square" rtlCol="0">
            <a:spAutoFit/>
          </a:bodyPr>
          <a:lstStyle/>
          <a:p>
            <a:r>
              <a:rPr lang="de-DE" sz="900"/>
              <a:t>PR</a:t>
            </a:r>
            <a:endParaRPr lang="LID4096" sz="900"/>
          </a:p>
        </p:txBody>
      </p:sp>
      <p:sp>
        <p:nvSpPr>
          <p:cNvPr id="118" name="Textfeld 117">
            <a:extLst>
              <a:ext uri="{FF2B5EF4-FFF2-40B4-BE49-F238E27FC236}">
                <a16:creationId xmlns:a16="http://schemas.microsoft.com/office/drawing/2014/main" id="{F37E88FE-D172-4694-8E2D-2D5CA995400A}"/>
              </a:ext>
            </a:extLst>
          </p:cNvPr>
          <p:cNvSpPr txBox="1"/>
          <p:nvPr/>
        </p:nvSpPr>
        <p:spPr>
          <a:xfrm>
            <a:off x="8897326" y="3788220"/>
            <a:ext cx="344966" cy="230832"/>
          </a:xfrm>
          <a:prstGeom prst="rect">
            <a:avLst/>
          </a:prstGeom>
          <a:noFill/>
        </p:spPr>
        <p:txBody>
          <a:bodyPr wrap="square" rtlCol="0">
            <a:spAutoFit/>
          </a:bodyPr>
          <a:lstStyle/>
          <a:p>
            <a:r>
              <a:rPr lang="de-DE" sz="900"/>
              <a:t>PR</a:t>
            </a:r>
            <a:endParaRPr lang="LID4096" sz="900"/>
          </a:p>
        </p:txBody>
      </p:sp>
      <p:sp>
        <p:nvSpPr>
          <p:cNvPr id="119" name="Textfeld 118">
            <a:extLst>
              <a:ext uri="{FF2B5EF4-FFF2-40B4-BE49-F238E27FC236}">
                <a16:creationId xmlns:a16="http://schemas.microsoft.com/office/drawing/2014/main" id="{B4FDB555-A54C-4AB0-A325-8EAD5A51AFE4}"/>
              </a:ext>
            </a:extLst>
          </p:cNvPr>
          <p:cNvSpPr txBox="1"/>
          <p:nvPr/>
        </p:nvSpPr>
        <p:spPr>
          <a:xfrm>
            <a:off x="8661201" y="3737031"/>
            <a:ext cx="344966" cy="230832"/>
          </a:xfrm>
          <a:prstGeom prst="rect">
            <a:avLst/>
          </a:prstGeom>
          <a:noFill/>
        </p:spPr>
        <p:txBody>
          <a:bodyPr wrap="square" rtlCol="0">
            <a:spAutoFit/>
          </a:bodyPr>
          <a:lstStyle/>
          <a:p>
            <a:r>
              <a:rPr lang="de-DE" sz="900"/>
              <a:t>PR</a:t>
            </a:r>
            <a:endParaRPr lang="LID4096" sz="900"/>
          </a:p>
        </p:txBody>
      </p:sp>
      <p:sp>
        <p:nvSpPr>
          <p:cNvPr id="120" name="Textfeld 119">
            <a:extLst>
              <a:ext uri="{FF2B5EF4-FFF2-40B4-BE49-F238E27FC236}">
                <a16:creationId xmlns:a16="http://schemas.microsoft.com/office/drawing/2014/main" id="{75D3660D-743C-4923-AEAA-D55DE75B91F9}"/>
              </a:ext>
            </a:extLst>
          </p:cNvPr>
          <p:cNvSpPr txBox="1"/>
          <p:nvPr/>
        </p:nvSpPr>
        <p:spPr>
          <a:xfrm>
            <a:off x="8418145" y="3730805"/>
            <a:ext cx="344966" cy="230832"/>
          </a:xfrm>
          <a:prstGeom prst="rect">
            <a:avLst/>
          </a:prstGeom>
          <a:noFill/>
        </p:spPr>
        <p:txBody>
          <a:bodyPr wrap="square" rtlCol="0">
            <a:spAutoFit/>
          </a:bodyPr>
          <a:lstStyle/>
          <a:p>
            <a:r>
              <a:rPr lang="de-DE" sz="900"/>
              <a:t>PR</a:t>
            </a:r>
            <a:endParaRPr lang="LID4096" sz="900"/>
          </a:p>
        </p:txBody>
      </p:sp>
      <p:sp>
        <p:nvSpPr>
          <p:cNvPr id="121" name="Textfeld 120">
            <a:extLst>
              <a:ext uri="{FF2B5EF4-FFF2-40B4-BE49-F238E27FC236}">
                <a16:creationId xmlns:a16="http://schemas.microsoft.com/office/drawing/2014/main" id="{18561CD2-76A1-4E5D-AADF-2F150B525FA0}"/>
              </a:ext>
            </a:extLst>
          </p:cNvPr>
          <p:cNvSpPr txBox="1"/>
          <p:nvPr/>
        </p:nvSpPr>
        <p:spPr>
          <a:xfrm>
            <a:off x="8176289" y="3724579"/>
            <a:ext cx="344966" cy="230832"/>
          </a:xfrm>
          <a:prstGeom prst="rect">
            <a:avLst/>
          </a:prstGeom>
          <a:noFill/>
        </p:spPr>
        <p:txBody>
          <a:bodyPr wrap="square" rtlCol="0">
            <a:spAutoFit/>
          </a:bodyPr>
          <a:lstStyle/>
          <a:p>
            <a:r>
              <a:rPr lang="de-DE" sz="900"/>
              <a:t>PR</a:t>
            </a:r>
            <a:endParaRPr lang="LID4096" sz="900"/>
          </a:p>
        </p:txBody>
      </p:sp>
      <p:sp>
        <p:nvSpPr>
          <p:cNvPr id="122" name="Textfeld 121">
            <a:extLst>
              <a:ext uri="{FF2B5EF4-FFF2-40B4-BE49-F238E27FC236}">
                <a16:creationId xmlns:a16="http://schemas.microsoft.com/office/drawing/2014/main" id="{3D00E7E9-381B-4AE8-8170-C7151EB39D4F}"/>
              </a:ext>
            </a:extLst>
          </p:cNvPr>
          <p:cNvSpPr txBox="1"/>
          <p:nvPr/>
        </p:nvSpPr>
        <p:spPr>
          <a:xfrm>
            <a:off x="7925456" y="3484487"/>
            <a:ext cx="344966" cy="230832"/>
          </a:xfrm>
          <a:prstGeom prst="rect">
            <a:avLst/>
          </a:prstGeom>
          <a:noFill/>
        </p:spPr>
        <p:txBody>
          <a:bodyPr wrap="square" rtlCol="0">
            <a:spAutoFit/>
          </a:bodyPr>
          <a:lstStyle/>
          <a:p>
            <a:r>
              <a:rPr lang="de-DE" sz="900"/>
              <a:t>PR</a:t>
            </a:r>
            <a:endParaRPr lang="LID4096" sz="900"/>
          </a:p>
        </p:txBody>
      </p:sp>
      <p:sp>
        <p:nvSpPr>
          <p:cNvPr id="123" name="Textfeld 122">
            <a:extLst>
              <a:ext uri="{FF2B5EF4-FFF2-40B4-BE49-F238E27FC236}">
                <a16:creationId xmlns:a16="http://schemas.microsoft.com/office/drawing/2014/main" id="{C1E56E13-801E-4C99-97B6-75C51DAF043C}"/>
              </a:ext>
            </a:extLst>
          </p:cNvPr>
          <p:cNvSpPr txBox="1"/>
          <p:nvPr/>
        </p:nvSpPr>
        <p:spPr>
          <a:xfrm>
            <a:off x="7681337" y="3489088"/>
            <a:ext cx="344966" cy="230832"/>
          </a:xfrm>
          <a:prstGeom prst="rect">
            <a:avLst/>
          </a:prstGeom>
          <a:noFill/>
        </p:spPr>
        <p:txBody>
          <a:bodyPr wrap="square" rtlCol="0">
            <a:spAutoFit/>
          </a:bodyPr>
          <a:lstStyle/>
          <a:p>
            <a:r>
              <a:rPr lang="de-DE" sz="900"/>
              <a:t>PR</a:t>
            </a:r>
            <a:endParaRPr lang="LID4096" sz="900"/>
          </a:p>
        </p:txBody>
      </p:sp>
      <p:sp>
        <p:nvSpPr>
          <p:cNvPr id="124" name="Textfeld 123">
            <a:extLst>
              <a:ext uri="{FF2B5EF4-FFF2-40B4-BE49-F238E27FC236}">
                <a16:creationId xmlns:a16="http://schemas.microsoft.com/office/drawing/2014/main" id="{C59B3EBA-545C-4F17-9F7A-88DA32837E0D}"/>
              </a:ext>
            </a:extLst>
          </p:cNvPr>
          <p:cNvSpPr txBox="1"/>
          <p:nvPr/>
        </p:nvSpPr>
        <p:spPr>
          <a:xfrm>
            <a:off x="7443568" y="3420455"/>
            <a:ext cx="344966" cy="230832"/>
          </a:xfrm>
          <a:prstGeom prst="rect">
            <a:avLst/>
          </a:prstGeom>
          <a:noFill/>
        </p:spPr>
        <p:txBody>
          <a:bodyPr wrap="square" rtlCol="0">
            <a:spAutoFit/>
          </a:bodyPr>
          <a:lstStyle/>
          <a:p>
            <a:r>
              <a:rPr lang="de-DE" sz="900"/>
              <a:t>SD</a:t>
            </a:r>
            <a:endParaRPr lang="LID4096" sz="900"/>
          </a:p>
        </p:txBody>
      </p:sp>
      <p:sp>
        <p:nvSpPr>
          <p:cNvPr id="125" name="Textfeld 124">
            <a:extLst>
              <a:ext uri="{FF2B5EF4-FFF2-40B4-BE49-F238E27FC236}">
                <a16:creationId xmlns:a16="http://schemas.microsoft.com/office/drawing/2014/main" id="{9FE9311D-49E3-4B00-B0A4-1D6E7D07EBA6}"/>
              </a:ext>
            </a:extLst>
          </p:cNvPr>
          <p:cNvSpPr txBox="1"/>
          <p:nvPr/>
        </p:nvSpPr>
        <p:spPr>
          <a:xfrm>
            <a:off x="7190660" y="3366686"/>
            <a:ext cx="344966" cy="230832"/>
          </a:xfrm>
          <a:prstGeom prst="rect">
            <a:avLst/>
          </a:prstGeom>
          <a:noFill/>
        </p:spPr>
        <p:txBody>
          <a:bodyPr wrap="square" rtlCol="0">
            <a:spAutoFit/>
          </a:bodyPr>
          <a:lstStyle/>
          <a:p>
            <a:r>
              <a:rPr lang="de-DE" sz="900"/>
              <a:t>SD</a:t>
            </a:r>
            <a:endParaRPr lang="LID4096" sz="900"/>
          </a:p>
        </p:txBody>
      </p:sp>
      <p:sp>
        <p:nvSpPr>
          <p:cNvPr id="126" name="Textfeld 125">
            <a:extLst>
              <a:ext uri="{FF2B5EF4-FFF2-40B4-BE49-F238E27FC236}">
                <a16:creationId xmlns:a16="http://schemas.microsoft.com/office/drawing/2014/main" id="{D0A629A3-BA77-47E7-A516-CA91FB57ECBE}"/>
              </a:ext>
            </a:extLst>
          </p:cNvPr>
          <p:cNvSpPr txBox="1"/>
          <p:nvPr/>
        </p:nvSpPr>
        <p:spPr>
          <a:xfrm>
            <a:off x="6942980" y="3292596"/>
            <a:ext cx="344966" cy="230832"/>
          </a:xfrm>
          <a:prstGeom prst="rect">
            <a:avLst/>
          </a:prstGeom>
          <a:noFill/>
        </p:spPr>
        <p:txBody>
          <a:bodyPr wrap="square" rtlCol="0">
            <a:spAutoFit/>
          </a:bodyPr>
          <a:lstStyle/>
          <a:p>
            <a:r>
              <a:rPr lang="de-DE" sz="900"/>
              <a:t>SD</a:t>
            </a:r>
            <a:endParaRPr lang="LID4096" sz="900"/>
          </a:p>
        </p:txBody>
      </p:sp>
      <p:sp>
        <p:nvSpPr>
          <p:cNvPr id="127" name="Textfeld 126">
            <a:extLst>
              <a:ext uri="{FF2B5EF4-FFF2-40B4-BE49-F238E27FC236}">
                <a16:creationId xmlns:a16="http://schemas.microsoft.com/office/drawing/2014/main" id="{19B177D0-B45F-4656-B50A-C4634BD135CE}"/>
              </a:ext>
            </a:extLst>
          </p:cNvPr>
          <p:cNvSpPr txBox="1"/>
          <p:nvPr/>
        </p:nvSpPr>
        <p:spPr>
          <a:xfrm>
            <a:off x="6710122" y="3218506"/>
            <a:ext cx="344966" cy="230832"/>
          </a:xfrm>
          <a:prstGeom prst="rect">
            <a:avLst/>
          </a:prstGeom>
          <a:noFill/>
        </p:spPr>
        <p:txBody>
          <a:bodyPr wrap="square" rtlCol="0">
            <a:spAutoFit/>
          </a:bodyPr>
          <a:lstStyle/>
          <a:p>
            <a:r>
              <a:rPr lang="de-DE" sz="900"/>
              <a:t>SD</a:t>
            </a:r>
            <a:endParaRPr lang="LID4096" sz="900"/>
          </a:p>
        </p:txBody>
      </p:sp>
      <p:sp>
        <p:nvSpPr>
          <p:cNvPr id="128" name="Textfeld 127">
            <a:extLst>
              <a:ext uri="{FF2B5EF4-FFF2-40B4-BE49-F238E27FC236}">
                <a16:creationId xmlns:a16="http://schemas.microsoft.com/office/drawing/2014/main" id="{79C0C4F1-A73B-4D88-AA44-6F77ED772E57}"/>
              </a:ext>
            </a:extLst>
          </p:cNvPr>
          <p:cNvSpPr txBox="1"/>
          <p:nvPr/>
        </p:nvSpPr>
        <p:spPr>
          <a:xfrm>
            <a:off x="6453060" y="3175829"/>
            <a:ext cx="344966" cy="230832"/>
          </a:xfrm>
          <a:prstGeom prst="rect">
            <a:avLst/>
          </a:prstGeom>
          <a:noFill/>
        </p:spPr>
        <p:txBody>
          <a:bodyPr wrap="square" rtlCol="0">
            <a:spAutoFit/>
          </a:bodyPr>
          <a:lstStyle/>
          <a:p>
            <a:r>
              <a:rPr lang="de-DE" sz="900"/>
              <a:t>SD</a:t>
            </a:r>
            <a:endParaRPr lang="LID4096" sz="900"/>
          </a:p>
        </p:txBody>
      </p:sp>
      <p:sp>
        <p:nvSpPr>
          <p:cNvPr id="129" name="Textfeld 128">
            <a:extLst>
              <a:ext uri="{FF2B5EF4-FFF2-40B4-BE49-F238E27FC236}">
                <a16:creationId xmlns:a16="http://schemas.microsoft.com/office/drawing/2014/main" id="{840E6AF7-7ACC-49E2-91DE-5CCCD41D2430}"/>
              </a:ext>
            </a:extLst>
          </p:cNvPr>
          <p:cNvSpPr txBox="1"/>
          <p:nvPr/>
        </p:nvSpPr>
        <p:spPr>
          <a:xfrm>
            <a:off x="6216825" y="3145442"/>
            <a:ext cx="344966" cy="230832"/>
          </a:xfrm>
          <a:prstGeom prst="rect">
            <a:avLst/>
          </a:prstGeom>
          <a:noFill/>
        </p:spPr>
        <p:txBody>
          <a:bodyPr wrap="square" rtlCol="0">
            <a:spAutoFit/>
          </a:bodyPr>
          <a:lstStyle/>
          <a:p>
            <a:r>
              <a:rPr lang="de-DE" sz="900"/>
              <a:t>SD</a:t>
            </a:r>
            <a:endParaRPr lang="LID4096" sz="900"/>
          </a:p>
        </p:txBody>
      </p:sp>
      <p:sp>
        <p:nvSpPr>
          <p:cNvPr id="130" name="Textfeld 129">
            <a:extLst>
              <a:ext uri="{FF2B5EF4-FFF2-40B4-BE49-F238E27FC236}">
                <a16:creationId xmlns:a16="http://schemas.microsoft.com/office/drawing/2014/main" id="{EB43A7F2-B03C-462D-95B7-D3A6B7BD576D}"/>
              </a:ext>
            </a:extLst>
          </p:cNvPr>
          <p:cNvSpPr txBox="1"/>
          <p:nvPr/>
        </p:nvSpPr>
        <p:spPr>
          <a:xfrm>
            <a:off x="8452247" y="4140161"/>
            <a:ext cx="772969" cy="261610"/>
          </a:xfrm>
          <a:prstGeom prst="rect">
            <a:avLst/>
          </a:prstGeom>
          <a:noFill/>
        </p:spPr>
        <p:txBody>
          <a:bodyPr wrap="none" rtlCol="0">
            <a:spAutoFit/>
          </a:bodyPr>
          <a:lstStyle/>
          <a:p>
            <a:r>
              <a:rPr lang="de-DE" sz="1100" b="1" dirty="0" err="1"/>
              <a:t>Subjects</a:t>
            </a:r>
            <a:endParaRPr lang="LID4096" sz="1100" b="1"/>
          </a:p>
        </p:txBody>
      </p:sp>
      <p:sp>
        <p:nvSpPr>
          <p:cNvPr id="131" name="Textfeld 130">
            <a:extLst>
              <a:ext uri="{FF2B5EF4-FFF2-40B4-BE49-F238E27FC236}">
                <a16:creationId xmlns:a16="http://schemas.microsoft.com/office/drawing/2014/main" id="{57ED762D-4357-423D-B1B1-C455E1544D10}"/>
              </a:ext>
            </a:extLst>
          </p:cNvPr>
          <p:cNvSpPr txBox="1"/>
          <p:nvPr/>
        </p:nvSpPr>
        <p:spPr>
          <a:xfrm>
            <a:off x="7565422" y="4425451"/>
            <a:ext cx="952505" cy="261610"/>
          </a:xfrm>
          <a:prstGeom prst="rect">
            <a:avLst/>
          </a:prstGeom>
          <a:noFill/>
        </p:spPr>
        <p:txBody>
          <a:bodyPr wrap="none" rtlCol="0">
            <a:spAutoFit/>
          </a:bodyPr>
          <a:lstStyle/>
          <a:p>
            <a:r>
              <a:rPr lang="de-DE" sz="1100" dirty="0"/>
              <a:t>CPS Status:</a:t>
            </a:r>
            <a:endParaRPr lang="LID4096" sz="1100"/>
          </a:p>
        </p:txBody>
      </p:sp>
      <p:sp>
        <p:nvSpPr>
          <p:cNvPr id="133" name="Textfeld 132">
            <a:extLst>
              <a:ext uri="{FF2B5EF4-FFF2-40B4-BE49-F238E27FC236}">
                <a16:creationId xmlns:a16="http://schemas.microsoft.com/office/drawing/2014/main" id="{FA1AF777-42B3-4717-A1B9-4B34BA9D4ABF}"/>
              </a:ext>
            </a:extLst>
          </p:cNvPr>
          <p:cNvSpPr txBox="1"/>
          <p:nvPr/>
        </p:nvSpPr>
        <p:spPr>
          <a:xfrm>
            <a:off x="5781428" y="4660603"/>
            <a:ext cx="2755883" cy="261610"/>
          </a:xfrm>
          <a:prstGeom prst="rect">
            <a:avLst/>
          </a:prstGeom>
          <a:noFill/>
        </p:spPr>
        <p:txBody>
          <a:bodyPr wrap="none" rtlCol="0">
            <a:spAutoFit/>
          </a:bodyPr>
          <a:lstStyle/>
          <a:p>
            <a:r>
              <a:rPr lang="de-DE" sz="1100" dirty="0"/>
              <a:t>Tumor DKK1-RNAscope H-Score Status:</a:t>
            </a:r>
            <a:endParaRPr lang="LID4096" sz="1100"/>
          </a:p>
        </p:txBody>
      </p:sp>
      <p:sp>
        <p:nvSpPr>
          <p:cNvPr id="134" name="Textfeld 133">
            <a:extLst>
              <a:ext uri="{FF2B5EF4-FFF2-40B4-BE49-F238E27FC236}">
                <a16:creationId xmlns:a16="http://schemas.microsoft.com/office/drawing/2014/main" id="{BB3000D6-7E84-497E-9F24-AC72825ED7C5}"/>
              </a:ext>
            </a:extLst>
          </p:cNvPr>
          <p:cNvSpPr txBox="1"/>
          <p:nvPr/>
        </p:nvSpPr>
        <p:spPr>
          <a:xfrm>
            <a:off x="7582886" y="4895754"/>
            <a:ext cx="934871" cy="261610"/>
          </a:xfrm>
          <a:prstGeom prst="rect">
            <a:avLst/>
          </a:prstGeom>
          <a:noFill/>
        </p:spPr>
        <p:txBody>
          <a:bodyPr wrap="none" rtlCol="0">
            <a:spAutoFit/>
          </a:bodyPr>
          <a:lstStyle/>
          <a:p>
            <a:r>
              <a:rPr lang="de-DE" sz="1100" dirty="0"/>
              <a:t>Tumor type:</a:t>
            </a:r>
            <a:endParaRPr lang="LID4096" sz="1100"/>
          </a:p>
        </p:txBody>
      </p:sp>
      <p:sp>
        <p:nvSpPr>
          <p:cNvPr id="135" name="Textfeld 134">
            <a:extLst>
              <a:ext uri="{FF2B5EF4-FFF2-40B4-BE49-F238E27FC236}">
                <a16:creationId xmlns:a16="http://schemas.microsoft.com/office/drawing/2014/main" id="{177BB4CC-838F-41C4-9497-99BD876F104B}"/>
              </a:ext>
            </a:extLst>
          </p:cNvPr>
          <p:cNvSpPr txBox="1"/>
          <p:nvPr/>
        </p:nvSpPr>
        <p:spPr>
          <a:xfrm>
            <a:off x="8496936" y="4895754"/>
            <a:ext cx="1444306" cy="261610"/>
          </a:xfrm>
          <a:prstGeom prst="rect">
            <a:avLst/>
          </a:prstGeom>
          <a:noFill/>
        </p:spPr>
        <p:txBody>
          <a:bodyPr wrap="none" lIns="0" rIns="0" rtlCol="0">
            <a:spAutoFit/>
          </a:bodyPr>
          <a:lstStyle/>
          <a:p>
            <a:r>
              <a:rPr lang="de-DE" sz="1100" b="1" dirty="0"/>
              <a:t>• </a:t>
            </a:r>
            <a:r>
              <a:rPr lang="de-DE" sz="1100" dirty="0"/>
              <a:t>GEJ </a:t>
            </a:r>
            <a:r>
              <a:rPr lang="de-DE" sz="1100" dirty="0" err="1"/>
              <a:t>adenocarcinoma</a:t>
            </a:r>
            <a:endParaRPr lang="LID4096" sz="1100"/>
          </a:p>
        </p:txBody>
      </p:sp>
      <p:sp>
        <p:nvSpPr>
          <p:cNvPr id="136" name="Textfeld 135">
            <a:extLst>
              <a:ext uri="{FF2B5EF4-FFF2-40B4-BE49-F238E27FC236}">
                <a16:creationId xmlns:a16="http://schemas.microsoft.com/office/drawing/2014/main" id="{6702DDB5-82F0-43E9-B4E1-98CD4ECF77CD}"/>
              </a:ext>
            </a:extLst>
          </p:cNvPr>
          <p:cNvSpPr txBox="1"/>
          <p:nvPr/>
        </p:nvSpPr>
        <p:spPr>
          <a:xfrm>
            <a:off x="10287095" y="4895754"/>
            <a:ext cx="1527662" cy="261610"/>
          </a:xfrm>
          <a:prstGeom prst="rect">
            <a:avLst/>
          </a:prstGeom>
          <a:noFill/>
        </p:spPr>
        <p:txBody>
          <a:bodyPr wrap="none" lIns="0" rIns="0" rtlCol="0">
            <a:spAutoFit/>
          </a:bodyPr>
          <a:lstStyle/>
          <a:p>
            <a:r>
              <a:rPr lang="de-DE" sz="1100" dirty="0" err="1"/>
              <a:t>Gastric</a:t>
            </a:r>
            <a:r>
              <a:rPr lang="de-DE" sz="1100" dirty="0"/>
              <a:t> </a:t>
            </a:r>
            <a:r>
              <a:rPr lang="de-DE" sz="1100" dirty="0" err="1"/>
              <a:t>adenocarcinoma</a:t>
            </a:r>
            <a:endParaRPr lang="LID4096" sz="1100"/>
          </a:p>
        </p:txBody>
      </p:sp>
      <p:sp>
        <p:nvSpPr>
          <p:cNvPr id="138" name="Ellipse 137">
            <a:extLst>
              <a:ext uri="{FF2B5EF4-FFF2-40B4-BE49-F238E27FC236}">
                <a16:creationId xmlns:a16="http://schemas.microsoft.com/office/drawing/2014/main" id="{B3D11E7B-9663-4F1B-8DCA-D32048DA864A}"/>
              </a:ext>
            </a:extLst>
          </p:cNvPr>
          <p:cNvSpPr/>
          <p:nvPr/>
        </p:nvSpPr>
        <p:spPr>
          <a:xfrm>
            <a:off x="10189191" y="4997933"/>
            <a:ext cx="45719" cy="572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6" name="Textfeld 145">
            <a:extLst>
              <a:ext uri="{FF2B5EF4-FFF2-40B4-BE49-F238E27FC236}">
                <a16:creationId xmlns:a16="http://schemas.microsoft.com/office/drawing/2014/main" id="{612E871A-C909-4ECF-959C-72B6CC445059}"/>
              </a:ext>
            </a:extLst>
          </p:cNvPr>
          <p:cNvSpPr txBox="1"/>
          <p:nvPr/>
        </p:nvSpPr>
        <p:spPr>
          <a:xfrm>
            <a:off x="8506867" y="4425451"/>
            <a:ext cx="315792" cy="261610"/>
          </a:xfrm>
          <a:prstGeom prst="rect">
            <a:avLst/>
          </a:prstGeom>
          <a:noFill/>
        </p:spPr>
        <p:txBody>
          <a:bodyPr wrap="none" lIns="0" rIns="0" rtlCol="0">
            <a:spAutoFit/>
          </a:bodyPr>
          <a:lstStyle/>
          <a:p>
            <a:r>
              <a:rPr lang="de-DE" sz="1100" dirty="0">
                <a:solidFill>
                  <a:schemeClr val="bg2"/>
                </a:solidFill>
              </a:rPr>
              <a:t>◼︎ </a:t>
            </a:r>
            <a:r>
              <a:rPr lang="de-DE" sz="1100" dirty="0"/>
              <a:t>≥5</a:t>
            </a:r>
            <a:endParaRPr lang="LID4096" sz="1100"/>
          </a:p>
        </p:txBody>
      </p:sp>
      <p:sp>
        <p:nvSpPr>
          <p:cNvPr id="152" name="Textfeld 151">
            <a:extLst>
              <a:ext uri="{FF2B5EF4-FFF2-40B4-BE49-F238E27FC236}">
                <a16:creationId xmlns:a16="http://schemas.microsoft.com/office/drawing/2014/main" id="{DD005605-0866-45B9-82D4-74108ECC32C0}"/>
              </a:ext>
            </a:extLst>
          </p:cNvPr>
          <p:cNvSpPr txBox="1"/>
          <p:nvPr/>
        </p:nvSpPr>
        <p:spPr>
          <a:xfrm>
            <a:off x="10440061" y="4660613"/>
            <a:ext cx="706925" cy="261610"/>
          </a:xfrm>
          <a:prstGeom prst="rect">
            <a:avLst/>
          </a:prstGeom>
          <a:noFill/>
        </p:spPr>
        <p:txBody>
          <a:bodyPr wrap="none" lIns="0" rIns="0" rtlCol="0">
            <a:spAutoFit/>
          </a:bodyPr>
          <a:lstStyle/>
          <a:p>
            <a:r>
              <a:rPr lang="de-DE" sz="1100" dirty="0"/>
              <a:t>? </a:t>
            </a:r>
            <a:r>
              <a:rPr lang="de-DE" sz="1100" dirty="0" err="1"/>
              <a:t>Unknown</a:t>
            </a:r>
            <a:endParaRPr lang="LID4096" sz="1100"/>
          </a:p>
        </p:txBody>
      </p:sp>
      <p:sp>
        <p:nvSpPr>
          <p:cNvPr id="153" name="Textfeld 152">
            <a:extLst>
              <a:ext uri="{FF2B5EF4-FFF2-40B4-BE49-F238E27FC236}">
                <a16:creationId xmlns:a16="http://schemas.microsoft.com/office/drawing/2014/main" id="{82D1B807-44E1-469D-BA09-33149D17B679}"/>
              </a:ext>
            </a:extLst>
          </p:cNvPr>
          <p:cNvSpPr txBox="1"/>
          <p:nvPr/>
        </p:nvSpPr>
        <p:spPr>
          <a:xfrm>
            <a:off x="8188008" y="1722825"/>
            <a:ext cx="1301447" cy="307777"/>
          </a:xfrm>
          <a:prstGeom prst="rect">
            <a:avLst/>
          </a:prstGeom>
          <a:noFill/>
        </p:spPr>
        <p:txBody>
          <a:bodyPr wrap="none" rtlCol="0">
            <a:spAutoFit/>
          </a:bodyPr>
          <a:lstStyle/>
          <a:p>
            <a:r>
              <a:rPr lang="de-DE" sz="1400" b="1" dirty="0"/>
              <a:t>Part A (N=21)</a:t>
            </a:r>
            <a:endParaRPr lang="LID4096" sz="1400" b="1"/>
          </a:p>
        </p:txBody>
      </p:sp>
      <p:sp>
        <p:nvSpPr>
          <p:cNvPr id="154" name="Textfeld 153">
            <a:extLst>
              <a:ext uri="{FF2B5EF4-FFF2-40B4-BE49-F238E27FC236}">
                <a16:creationId xmlns:a16="http://schemas.microsoft.com/office/drawing/2014/main" id="{502D06A0-827E-4E6E-AD1A-44AF97423B29}"/>
              </a:ext>
            </a:extLst>
          </p:cNvPr>
          <p:cNvSpPr txBox="1"/>
          <p:nvPr/>
        </p:nvSpPr>
        <p:spPr>
          <a:xfrm rot="16200000">
            <a:off x="4519721" y="2982985"/>
            <a:ext cx="2499650" cy="261610"/>
          </a:xfrm>
          <a:prstGeom prst="rect">
            <a:avLst/>
          </a:prstGeom>
          <a:noFill/>
        </p:spPr>
        <p:txBody>
          <a:bodyPr wrap="none" lIns="0" rIns="0" rtlCol="0">
            <a:spAutoFit/>
          </a:bodyPr>
          <a:lstStyle/>
          <a:p>
            <a:pPr algn="ctr"/>
            <a:r>
              <a:rPr lang="de-DE" sz="1100" b="1" dirty="0"/>
              <a:t>Best % Change in </a:t>
            </a:r>
            <a:r>
              <a:rPr lang="de-DE" sz="1100" b="1" dirty="0" err="1"/>
              <a:t>Sum</a:t>
            </a:r>
            <a:r>
              <a:rPr lang="de-DE" sz="1100" b="1" dirty="0"/>
              <a:t> </a:t>
            </a:r>
            <a:r>
              <a:rPr lang="de-DE" sz="1100" b="1" dirty="0" err="1"/>
              <a:t>of</a:t>
            </a:r>
            <a:r>
              <a:rPr lang="de-DE" sz="1100" b="1" dirty="0"/>
              <a:t> Diameters</a:t>
            </a:r>
            <a:endParaRPr lang="LID4096" sz="1100" b="1"/>
          </a:p>
        </p:txBody>
      </p:sp>
      <p:sp>
        <p:nvSpPr>
          <p:cNvPr id="13" name="Titel 12">
            <a:extLst>
              <a:ext uri="{FF2B5EF4-FFF2-40B4-BE49-F238E27FC236}">
                <a16:creationId xmlns:a16="http://schemas.microsoft.com/office/drawing/2014/main" id="{589CAEFB-FCE8-9D4B-AD1F-B5B95D1D5124}"/>
              </a:ext>
            </a:extLst>
          </p:cNvPr>
          <p:cNvSpPr>
            <a:spLocks noGrp="1"/>
          </p:cNvSpPr>
          <p:nvPr>
            <p:ph type="title"/>
          </p:nvPr>
        </p:nvSpPr>
        <p:spPr>
          <a:xfrm>
            <a:off x="416533" y="365125"/>
            <a:ext cx="11367479" cy="1325563"/>
          </a:xfrm>
        </p:spPr>
        <p:txBody>
          <a:bodyPr/>
          <a:lstStyle/>
          <a:p>
            <a:r>
              <a:rPr lang="en-US" noProof="0" dirty="0"/>
              <a:t>Best overall response by PD-L1 and DKK1 expression</a:t>
            </a:r>
          </a:p>
        </p:txBody>
      </p:sp>
      <p:sp>
        <p:nvSpPr>
          <p:cNvPr id="155" name="Textfeld 154">
            <a:extLst>
              <a:ext uri="{FF2B5EF4-FFF2-40B4-BE49-F238E27FC236}">
                <a16:creationId xmlns:a16="http://schemas.microsoft.com/office/drawing/2014/main" id="{D90144E7-DA53-144F-9CDC-526538DF0C41}"/>
              </a:ext>
            </a:extLst>
          </p:cNvPr>
          <p:cNvSpPr txBox="1"/>
          <p:nvPr/>
        </p:nvSpPr>
        <p:spPr>
          <a:xfrm>
            <a:off x="9049898" y="4425451"/>
            <a:ext cx="320601" cy="261610"/>
          </a:xfrm>
          <a:prstGeom prst="rect">
            <a:avLst/>
          </a:prstGeom>
          <a:noFill/>
        </p:spPr>
        <p:txBody>
          <a:bodyPr wrap="none" lIns="0" rIns="0" rtlCol="0">
            <a:spAutoFit/>
          </a:bodyPr>
          <a:lstStyle/>
          <a:p>
            <a:r>
              <a:rPr lang="de-DE" sz="1100" dirty="0">
                <a:solidFill>
                  <a:schemeClr val="tx2"/>
                </a:solidFill>
              </a:rPr>
              <a:t>◼︎ </a:t>
            </a:r>
            <a:r>
              <a:rPr lang="de-DE" sz="1100" dirty="0"/>
              <a:t>&lt;5</a:t>
            </a:r>
            <a:endParaRPr lang="LID4096" sz="1100"/>
          </a:p>
        </p:txBody>
      </p:sp>
      <p:sp>
        <p:nvSpPr>
          <p:cNvPr id="156" name="Textfeld 155">
            <a:extLst>
              <a:ext uri="{FF2B5EF4-FFF2-40B4-BE49-F238E27FC236}">
                <a16:creationId xmlns:a16="http://schemas.microsoft.com/office/drawing/2014/main" id="{D439EC6C-1131-BA4D-9E5B-80450FA710BC}"/>
              </a:ext>
            </a:extLst>
          </p:cNvPr>
          <p:cNvSpPr txBox="1"/>
          <p:nvPr/>
        </p:nvSpPr>
        <p:spPr>
          <a:xfrm>
            <a:off x="9584037" y="4425451"/>
            <a:ext cx="750205" cy="261610"/>
          </a:xfrm>
          <a:prstGeom prst="rect">
            <a:avLst/>
          </a:prstGeom>
          <a:noFill/>
        </p:spPr>
        <p:txBody>
          <a:bodyPr wrap="none" lIns="0" rIns="0" rtlCol="0">
            <a:spAutoFit/>
          </a:bodyPr>
          <a:lstStyle/>
          <a:p>
            <a:r>
              <a:rPr lang="de-DE" sz="1100" dirty="0">
                <a:solidFill>
                  <a:schemeClr val="accent6"/>
                </a:solidFill>
              </a:rPr>
              <a:t>◼︎</a:t>
            </a:r>
            <a:r>
              <a:rPr lang="de-DE" sz="1100" dirty="0"/>
              <a:t> </a:t>
            </a:r>
            <a:r>
              <a:rPr lang="de-DE" sz="1100" dirty="0" err="1"/>
              <a:t>Unknown</a:t>
            </a:r>
            <a:endParaRPr lang="LID4096" sz="1100"/>
          </a:p>
        </p:txBody>
      </p:sp>
      <p:sp>
        <p:nvSpPr>
          <p:cNvPr id="149" name="Textfeld 148">
            <a:extLst>
              <a:ext uri="{FF2B5EF4-FFF2-40B4-BE49-F238E27FC236}">
                <a16:creationId xmlns:a16="http://schemas.microsoft.com/office/drawing/2014/main" id="{366B2C83-E247-E74C-B0B2-4FCF386AEC65}"/>
              </a:ext>
            </a:extLst>
          </p:cNvPr>
          <p:cNvSpPr txBox="1"/>
          <p:nvPr/>
        </p:nvSpPr>
        <p:spPr>
          <a:xfrm>
            <a:off x="9490878" y="4660613"/>
            <a:ext cx="708527" cy="261610"/>
          </a:xfrm>
          <a:prstGeom prst="rect">
            <a:avLst/>
          </a:prstGeom>
          <a:noFill/>
        </p:spPr>
        <p:txBody>
          <a:bodyPr wrap="none" lIns="0" rIns="0" rtlCol="0">
            <a:spAutoFit/>
          </a:bodyPr>
          <a:lstStyle/>
          <a:p>
            <a:r>
              <a:rPr lang="de-DE" sz="1100" b="1" dirty="0">
                <a:solidFill>
                  <a:schemeClr val="accent1"/>
                </a:solidFill>
              </a:rPr>
              <a:t>– </a:t>
            </a:r>
            <a:r>
              <a:rPr lang="de-DE" sz="1100" dirty="0"/>
              <a:t>Low(&lt;35)</a:t>
            </a:r>
            <a:endParaRPr lang="LID4096" sz="1100"/>
          </a:p>
        </p:txBody>
      </p:sp>
      <p:sp>
        <p:nvSpPr>
          <p:cNvPr id="150" name="Textfeld 149">
            <a:extLst>
              <a:ext uri="{FF2B5EF4-FFF2-40B4-BE49-F238E27FC236}">
                <a16:creationId xmlns:a16="http://schemas.microsoft.com/office/drawing/2014/main" id="{C55A6BCA-98B4-DF4F-852F-5BB5977AF27C}"/>
              </a:ext>
            </a:extLst>
          </p:cNvPr>
          <p:cNvSpPr txBox="1"/>
          <p:nvPr/>
        </p:nvSpPr>
        <p:spPr>
          <a:xfrm>
            <a:off x="8506867" y="4660613"/>
            <a:ext cx="738985" cy="261610"/>
          </a:xfrm>
          <a:prstGeom prst="rect">
            <a:avLst/>
          </a:prstGeom>
          <a:noFill/>
        </p:spPr>
        <p:txBody>
          <a:bodyPr wrap="none" lIns="0" rIns="0" rtlCol="0">
            <a:spAutoFit/>
          </a:bodyPr>
          <a:lstStyle/>
          <a:p>
            <a:r>
              <a:rPr lang="de-DE" sz="1100" b="1" dirty="0">
                <a:solidFill>
                  <a:schemeClr val="bg2"/>
                </a:solidFill>
              </a:rPr>
              <a:t>+</a:t>
            </a:r>
            <a:r>
              <a:rPr lang="de-DE" sz="1100" dirty="0"/>
              <a:t> High(≥35)</a:t>
            </a:r>
            <a:endParaRPr lang="LID4096" sz="1100"/>
          </a:p>
        </p:txBody>
      </p:sp>
    </p:spTree>
    <p:extLst>
      <p:ext uri="{BB962C8B-B14F-4D97-AF65-F5344CB8AC3E}">
        <p14:creationId xmlns:p14="http://schemas.microsoft.com/office/powerpoint/2010/main" val="26449731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2" name="Gerader Verbinder 161">
            <a:extLst>
              <a:ext uri="{FF2B5EF4-FFF2-40B4-BE49-F238E27FC236}">
                <a16:creationId xmlns:a16="http://schemas.microsoft.com/office/drawing/2014/main" id="{6A60F868-D045-4959-B872-379CE0424461}"/>
              </a:ext>
            </a:extLst>
          </p:cNvPr>
          <p:cNvCxnSpPr>
            <a:cxnSpLocks/>
            <a:endCxn id="160" idx="1"/>
          </p:cNvCxnSpPr>
          <p:nvPr/>
        </p:nvCxnSpPr>
        <p:spPr>
          <a:xfrm>
            <a:off x="6877982" y="4613346"/>
            <a:ext cx="3385822" cy="706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56CC3F9C-B75A-4259-9F3D-36D2F5588320}"/>
              </a:ext>
            </a:extLst>
          </p:cNvPr>
          <p:cNvSpPr txBox="1"/>
          <p:nvPr/>
        </p:nvSpPr>
        <p:spPr>
          <a:xfrm>
            <a:off x="667545" y="4070681"/>
            <a:ext cx="354584" cy="276999"/>
          </a:xfrm>
          <a:prstGeom prst="rect">
            <a:avLst/>
          </a:prstGeom>
          <a:noFill/>
        </p:spPr>
        <p:txBody>
          <a:bodyPr wrap="none" rtlCol="0">
            <a:spAutoFit/>
          </a:bodyPr>
          <a:lstStyle/>
          <a:p>
            <a:pPr algn="r"/>
            <a:r>
              <a:rPr lang="de-DE" sz="1200" dirty="0"/>
              <a:t>10</a:t>
            </a:r>
          </a:p>
        </p:txBody>
      </p:sp>
      <p:cxnSp>
        <p:nvCxnSpPr>
          <p:cNvPr id="171" name="Gerader Verbinder 45">
            <a:extLst>
              <a:ext uri="{FF2B5EF4-FFF2-40B4-BE49-F238E27FC236}">
                <a16:creationId xmlns:a16="http://schemas.microsoft.com/office/drawing/2014/main" id="{9322BAC2-9D64-E342-B846-D21437B2AA5B}"/>
              </a:ext>
            </a:extLst>
          </p:cNvPr>
          <p:cNvCxnSpPr>
            <a:cxnSpLocks/>
            <a:stCxn id="18" idx="2"/>
          </p:cNvCxnSpPr>
          <p:nvPr/>
        </p:nvCxnSpPr>
        <p:spPr>
          <a:xfrm>
            <a:off x="1649008" y="4070367"/>
            <a:ext cx="0" cy="752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2AE6B4E7-AEAE-4EAF-A0E2-50A01823506D}"/>
              </a:ext>
            </a:extLst>
          </p:cNvPr>
          <p:cNvCxnSpPr>
            <a:cxnSpLocks/>
          </p:cNvCxnSpPr>
          <p:nvPr/>
        </p:nvCxnSpPr>
        <p:spPr>
          <a:xfrm>
            <a:off x="2663419" y="3553636"/>
            <a:ext cx="0" cy="11294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hteck 47">
            <a:extLst>
              <a:ext uri="{FF2B5EF4-FFF2-40B4-BE49-F238E27FC236}">
                <a16:creationId xmlns:a16="http://schemas.microsoft.com/office/drawing/2014/main" id="{D84C2823-4CF8-4194-9A0F-5836069B7779}"/>
              </a:ext>
            </a:extLst>
          </p:cNvPr>
          <p:cNvSpPr/>
          <p:nvPr/>
        </p:nvSpPr>
        <p:spPr>
          <a:xfrm>
            <a:off x="2286000" y="3784068"/>
            <a:ext cx="754838" cy="502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8" name="Rechteck 17">
            <a:extLst>
              <a:ext uri="{FF2B5EF4-FFF2-40B4-BE49-F238E27FC236}">
                <a16:creationId xmlns:a16="http://schemas.microsoft.com/office/drawing/2014/main" id="{4D387127-D951-4503-AEB9-5E2D682EE862}"/>
              </a:ext>
            </a:extLst>
          </p:cNvPr>
          <p:cNvSpPr/>
          <p:nvPr/>
        </p:nvSpPr>
        <p:spPr>
          <a:xfrm>
            <a:off x="1271587" y="2667811"/>
            <a:ext cx="754842" cy="14025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endParaRPr lang="en-GB">
              <a:cs typeface="Arial"/>
            </a:endParaRPr>
          </a:p>
          <a:p>
            <a:r>
              <a:rPr lang="en-GB"/>
              <a:t>DKK1, Dickkopf  protein 1; NE, not estimable; PD, progressive disease; PR, partial response; SD, stable disease; vCPS, visually-estimated combined positive score.</a:t>
            </a:r>
            <a:endParaRPr lang="en-GB">
              <a:cs typeface="Arial"/>
            </a:endParaRPr>
          </a:p>
          <a:p>
            <a:r>
              <a:rPr lang="en-GB" b="1"/>
              <a:t>Klempnera S, et al. Abstract 1384P presented at ESMO 2021.</a:t>
            </a:r>
            <a:endParaRPr lang="en-GB">
              <a:cs typeface="Arial"/>
            </a:endParaRPr>
          </a:p>
        </p:txBody>
      </p:sp>
      <p:sp>
        <p:nvSpPr>
          <p:cNvPr id="39" name="Textplatzhalter 38">
            <a:extLst>
              <a:ext uri="{FF2B5EF4-FFF2-40B4-BE49-F238E27FC236}">
                <a16:creationId xmlns:a16="http://schemas.microsoft.com/office/drawing/2014/main" id="{9E87FF84-0D1F-B24D-A9F2-EFD65158E0AF}"/>
              </a:ext>
            </a:extLst>
          </p:cNvPr>
          <p:cNvSpPr>
            <a:spLocks noGrp="1"/>
          </p:cNvSpPr>
          <p:nvPr>
            <p:ph type="body" sz="quarter" idx="12"/>
          </p:nvPr>
        </p:nvSpPr>
        <p:spPr>
          <a:xfrm>
            <a:off x="416533" y="1160463"/>
            <a:ext cx="5535005" cy="647700"/>
          </a:xfrm>
        </p:spPr>
        <p:txBody>
          <a:bodyPr/>
          <a:lstStyle/>
          <a:p>
            <a:r>
              <a:rPr lang="en-US" noProof="0" dirty="0"/>
              <a:t>Association of DKK1 expression with response</a:t>
            </a:r>
          </a:p>
        </p:txBody>
      </p:sp>
      <p:sp>
        <p:nvSpPr>
          <p:cNvPr id="45" name="Textplatzhalter 44">
            <a:extLst>
              <a:ext uri="{FF2B5EF4-FFF2-40B4-BE49-F238E27FC236}">
                <a16:creationId xmlns:a16="http://schemas.microsoft.com/office/drawing/2014/main" id="{24A46242-1793-384B-B443-AC86DD33359A}"/>
              </a:ext>
            </a:extLst>
          </p:cNvPr>
          <p:cNvSpPr>
            <a:spLocks noGrp="1"/>
          </p:cNvSpPr>
          <p:nvPr>
            <p:ph type="body" sz="quarter" idx="13"/>
          </p:nvPr>
        </p:nvSpPr>
        <p:spPr>
          <a:xfrm>
            <a:off x="6249008" y="1160463"/>
            <a:ext cx="5535005" cy="647700"/>
          </a:xfrm>
        </p:spPr>
        <p:txBody>
          <a:bodyPr/>
          <a:lstStyle/>
          <a:p>
            <a:r>
              <a:rPr lang="en-US" noProof="0" dirty="0"/>
              <a:t>Correlation of DKK1 </a:t>
            </a:r>
            <a:r>
              <a:rPr lang="en-US" noProof="0"/>
              <a:t>RNAscope</a:t>
            </a:r>
            <a:r>
              <a:rPr lang="en-US" noProof="0" dirty="0"/>
              <a:t> H-score with </a:t>
            </a:r>
            <a:r>
              <a:rPr lang="en-US" noProof="0"/>
              <a:t>vCPS</a:t>
            </a:r>
            <a:endParaRPr lang="en-US" noProof="0" dirty="0"/>
          </a:p>
        </p:txBody>
      </p:sp>
      <p:sp>
        <p:nvSpPr>
          <p:cNvPr id="7" name="TextBox 6">
            <a:extLst>
              <a:ext uri="{FF2B5EF4-FFF2-40B4-BE49-F238E27FC236}">
                <a16:creationId xmlns:a16="http://schemas.microsoft.com/office/drawing/2014/main" id="{694EC4B2-3457-45CD-9284-94C6011FCF27}"/>
              </a:ext>
            </a:extLst>
          </p:cNvPr>
          <p:cNvSpPr txBox="1"/>
          <p:nvPr/>
        </p:nvSpPr>
        <p:spPr>
          <a:xfrm>
            <a:off x="416533" y="5619491"/>
            <a:ext cx="5260399" cy="430887"/>
          </a:xfrm>
          <a:prstGeom prst="rect">
            <a:avLst/>
          </a:prstGeom>
          <a:noFill/>
        </p:spPr>
        <p:txBody>
          <a:bodyPr wrap="square" lIns="0" tIns="0" rIns="0" bIns="0" anchor="t">
            <a:spAutoFit/>
          </a:bodyPr>
          <a:lstStyle/>
          <a:p>
            <a:pPr marL="285750" indent="-285750">
              <a:spcAft>
                <a:spcPts val="600"/>
              </a:spcAft>
              <a:buClr>
                <a:schemeClr val="bg2"/>
              </a:buClr>
              <a:buFont typeface="Arial" panose="020B0604020202020204" pitchFamily="34" charset="0"/>
              <a:buChar char="•"/>
            </a:pPr>
            <a:r>
              <a:rPr lang="en-US" sz="1400" dirty="0"/>
              <a:t>Tumoral DKK1 expression is predictive of response to DKN-01 therapy</a:t>
            </a:r>
            <a:endParaRPr lang="en-US" sz="1400" b="1" dirty="0">
              <a:cs typeface="Arial"/>
            </a:endParaRPr>
          </a:p>
        </p:txBody>
      </p:sp>
      <p:sp>
        <p:nvSpPr>
          <p:cNvPr id="14" name="TextBox 13">
            <a:extLst>
              <a:ext uri="{FF2B5EF4-FFF2-40B4-BE49-F238E27FC236}">
                <a16:creationId xmlns:a16="http://schemas.microsoft.com/office/drawing/2014/main" id="{37615580-4DF8-4282-941C-95FC2AE0928A}"/>
              </a:ext>
            </a:extLst>
          </p:cNvPr>
          <p:cNvSpPr txBox="1"/>
          <p:nvPr/>
        </p:nvSpPr>
        <p:spPr>
          <a:xfrm>
            <a:off x="6249008" y="5619491"/>
            <a:ext cx="5121646" cy="215444"/>
          </a:xfrm>
          <a:prstGeom prst="rect">
            <a:avLst/>
          </a:prstGeom>
          <a:noFill/>
        </p:spPr>
        <p:txBody>
          <a:bodyPr wrap="square" lIns="0" tIns="0" rIns="0" bIns="0" anchor="t">
            <a:spAutoFit/>
          </a:bodyPr>
          <a:lstStyle/>
          <a:p>
            <a:pPr marL="285750" indent="-285750">
              <a:spcAft>
                <a:spcPts val="600"/>
              </a:spcAft>
              <a:buClr>
                <a:schemeClr val="bg2"/>
              </a:buClr>
              <a:buFont typeface="Arial" panose="020B0604020202020204" pitchFamily="34" charset="0"/>
              <a:buChar char="•"/>
            </a:pPr>
            <a:r>
              <a:rPr lang="en-US" sz="1400" dirty="0"/>
              <a:t>DKK1 and PD-L1 expression are not correlated</a:t>
            </a:r>
            <a:endParaRPr lang="en-US" sz="1400" b="1" dirty="0">
              <a:cs typeface="Arial"/>
            </a:endParaRPr>
          </a:p>
        </p:txBody>
      </p:sp>
      <p:cxnSp>
        <p:nvCxnSpPr>
          <p:cNvPr id="3" name="Gerader Verbinder 2">
            <a:extLst>
              <a:ext uri="{FF2B5EF4-FFF2-40B4-BE49-F238E27FC236}">
                <a16:creationId xmlns:a16="http://schemas.microsoft.com/office/drawing/2014/main" id="{44C58BE0-14B1-4733-9371-E7831EA33D14}"/>
              </a:ext>
            </a:extLst>
          </p:cNvPr>
          <p:cNvCxnSpPr>
            <a:cxnSpLocks/>
          </p:cNvCxnSpPr>
          <p:nvPr/>
        </p:nvCxnSpPr>
        <p:spPr>
          <a:xfrm>
            <a:off x="1038225" y="1808163"/>
            <a:ext cx="0" cy="3188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8D61E30-5FD9-4080-829E-785F480972C4}"/>
              </a:ext>
            </a:extLst>
          </p:cNvPr>
          <p:cNvCxnSpPr>
            <a:cxnSpLocks/>
          </p:cNvCxnSpPr>
          <p:nvPr/>
        </p:nvCxnSpPr>
        <p:spPr>
          <a:xfrm>
            <a:off x="1028700" y="4996671"/>
            <a:ext cx="32623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1C8E0FF-F64F-437B-A15B-4A99701350C5}"/>
              </a:ext>
            </a:extLst>
          </p:cNvPr>
          <p:cNvCxnSpPr/>
          <p:nvPr/>
        </p:nvCxnSpPr>
        <p:spPr>
          <a:xfrm>
            <a:off x="1271587" y="3094053"/>
            <a:ext cx="7548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56505D3D-3BED-4588-AF7E-8E90B6845E5F}"/>
              </a:ext>
            </a:extLst>
          </p:cNvPr>
          <p:cNvSpPr/>
          <p:nvPr/>
        </p:nvSpPr>
        <p:spPr>
          <a:xfrm>
            <a:off x="1689772" y="2601048"/>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3" name="Ellipse 22">
            <a:extLst>
              <a:ext uri="{FF2B5EF4-FFF2-40B4-BE49-F238E27FC236}">
                <a16:creationId xmlns:a16="http://schemas.microsoft.com/office/drawing/2014/main" id="{BC2F0B22-79BB-4C0C-B282-B6697219B76F}"/>
              </a:ext>
            </a:extLst>
          </p:cNvPr>
          <p:cNvSpPr/>
          <p:nvPr/>
        </p:nvSpPr>
        <p:spPr>
          <a:xfrm>
            <a:off x="1506417" y="2615333"/>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4" name="Ellipse 23">
            <a:extLst>
              <a:ext uri="{FF2B5EF4-FFF2-40B4-BE49-F238E27FC236}">
                <a16:creationId xmlns:a16="http://schemas.microsoft.com/office/drawing/2014/main" id="{57045124-9AD3-4574-AC75-843914B5C153}"/>
              </a:ext>
            </a:extLst>
          </p:cNvPr>
          <p:cNvSpPr/>
          <p:nvPr/>
        </p:nvSpPr>
        <p:spPr>
          <a:xfrm>
            <a:off x="1651214" y="2660619"/>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6" name="Ellipse 25">
            <a:extLst>
              <a:ext uri="{FF2B5EF4-FFF2-40B4-BE49-F238E27FC236}">
                <a16:creationId xmlns:a16="http://schemas.microsoft.com/office/drawing/2014/main" id="{77D78EEA-8C0B-417C-99AD-B29FF7DC9130}"/>
              </a:ext>
            </a:extLst>
          </p:cNvPr>
          <p:cNvSpPr/>
          <p:nvPr/>
        </p:nvSpPr>
        <p:spPr>
          <a:xfrm>
            <a:off x="1510001" y="2879379"/>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7" name="Ellipse 26">
            <a:extLst>
              <a:ext uri="{FF2B5EF4-FFF2-40B4-BE49-F238E27FC236}">
                <a16:creationId xmlns:a16="http://schemas.microsoft.com/office/drawing/2014/main" id="{D9376402-0947-4450-AE72-1BF6DD0D4142}"/>
              </a:ext>
            </a:extLst>
          </p:cNvPr>
          <p:cNvSpPr/>
          <p:nvPr/>
        </p:nvSpPr>
        <p:spPr>
          <a:xfrm>
            <a:off x="1513846" y="3241029"/>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8" name="Ellipse 27">
            <a:extLst>
              <a:ext uri="{FF2B5EF4-FFF2-40B4-BE49-F238E27FC236}">
                <a16:creationId xmlns:a16="http://schemas.microsoft.com/office/drawing/2014/main" id="{A9850E30-E90A-427C-A6B4-687633772737}"/>
              </a:ext>
            </a:extLst>
          </p:cNvPr>
          <p:cNvSpPr/>
          <p:nvPr/>
        </p:nvSpPr>
        <p:spPr>
          <a:xfrm>
            <a:off x="1671910" y="3250723"/>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9" name="Ellipse 28">
            <a:extLst>
              <a:ext uri="{FF2B5EF4-FFF2-40B4-BE49-F238E27FC236}">
                <a16:creationId xmlns:a16="http://schemas.microsoft.com/office/drawing/2014/main" id="{5E3A40EC-C337-4EC0-9381-53AE77A0BDD5}"/>
              </a:ext>
            </a:extLst>
          </p:cNvPr>
          <p:cNvSpPr/>
          <p:nvPr/>
        </p:nvSpPr>
        <p:spPr>
          <a:xfrm>
            <a:off x="1510001" y="3769603"/>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0" name="Ellipse 29">
            <a:extLst>
              <a:ext uri="{FF2B5EF4-FFF2-40B4-BE49-F238E27FC236}">
                <a16:creationId xmlns:a16="http://schemas.microsoft.com/office/drawing/2014/main" id="{3155BF80-4F92-4E1B-AC3D-C27A59D1796A}"/>
              </a:ext>
            </a:extLst>
          </p:cNvPr>
          <p:cNvSpPr/>
          <p:nvPr/>
        </p:nvSpPr>
        <p:spPr>
          <a:xfrm>
            <a:off x="1689772" y="4107564"/>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2" name="Ellipse 31">
            <a:extLst>
              <a:ext uri="{FF2B5EF4-FFF2-40B4-BE49-F238E27FC236}">
                <a16:creationId xmlns:a16="http://schemas.microsoft.com/office/drawing/2014/main" id="{42045073-7CEE-4201-9A78-EF8E3D94F2DA}"/>
              </a:ext>
            </a:extLst>
          </p:cNvPr>
          <p:cNvSpPr/>
          <p:nvPr/>
        </p:nvSpPr>
        <p:spPr>
          <a:xfrm>
            <a:off x="1557166" y="4653948"/>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3" name="Ellipse 32">
            <a:extLst>
              <a:ext uri="{FF2B5EF4-FFF2-40B4-BE49-F238E27FC236}">
                <a16:creationId xmlns:a16="http://schemas.microsoft.com/office/drawing/2014/main" id="{00D70747-ECBD-4149-8317-2B0DE2BCD6AF}"/>
              </a:ext>
            </a:extLst>
          </p:cNvPr>
          <p:cNvSpPr/>
          <p:nvPr/>
        </p:nvSpPr>
        <p:spPr>
          <a:xfrm>
            <a:off x="1557166" y="4802391"/>
            <a:ext cx="77116" cy="72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cxnSp>
        <p:nvCxnSpPr>
          <p:cNvPr id="38" name="Gerader Verbinder 37">
            <a:extLst>
              <a:ext uri="{FF2B5EF4-FFF2-40B4-BE49-F238E27FC236}">
                <a16:creationId xmlns:a16="http://schemas.microsoft.com/office/drawing/2014/main" id="{F3223B1F-CA76-4F5C-952D-0CB5B8C9DDEB}"/>
              </a:ext>
            </a:extLst>
          </p:cNvPr>
          <p:cNvCxnSpPr>
            <a:cxnSpLocks/>
          </p:cNvCxnSpPr>
          <p:nvPr/>
        </p:nvCxnSpPr>
        <p:spPr>
          <a:xfrm>
            <a:off x="3314701" y="2884142"/>
            <a:ext cx="742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Ellipse 39">
            <a:extLst>
              <a:ext uri="{FF2B5EF4-FFF2-40B4-BE49-F238E27FC236}">
                <a16:creationId xmlns:a16="http://schemas.microsoft.com/office/drawing/2014/main" id="{0D719734-4343-4804-BD7F-2FE1A770A12C}"/>
              </a:ext>
            </a:extLst>
          </p:cNvPr>
          <p:cNvSpPr/>
          <p:nvPr/>
        </p:nvSpPr>
        <p:spPr>
          <a:xfrm>
            <a:off x="3622339" y="2844875"/>
            <a:ext cx="78577" cy="739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44" name="Ellipse 43">
            <a:extLst>
              <a:ext uri="{FF2B5EF4-FFF2-40B4-BE49-F238E27FC236}">
                <a16:creationId xmlns:a16="http://schemas.microsoft.com/office/drawing/2014/main" id="{69921F87-C9CC-452C-9774-C06BC940F80E}"/>
              </a:ext>
            </a:extLst>
          </p:cNvPr>
          <p:cNvSpPr/>
          <p:nvPr/>
        </p:nvSpPr>
        <p:spPr>
          <a:xfrm>
            <a:off x="2715562" y="4658709"/>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42" name="Ellipse 41">
            <a:extLst>
              <a:ext uri="{FF2B5EF4-FFF2-40B4-BE49-F238E27FC236}">
                <a16:creationId xmlns:a16="http://schemas.microsoft.com/office/drawing/2014/main" id="{D954CF95-6C8F-44F4-8062-164EAEA961B3}"/>
              </a:ext>
            </a:extLst>
          </p:cNvPr>
          <p:cNvSpPr/>
          <p:nvPr/>
        </p:nvSpPr>
        <p:spPr>
          <a:xfrm>
            <a:off x="2643208" y="3819631"/>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43" name="Ellipse 42">
            <a:extLst>
              <a:ext uri="{FF2B5EF4-FFF2-40B4-BE49-F238E27FC236}">
                <a16:creationId xmlns:a16="http://schemas.microsoft.com/office/drawing/2014/main" id="{708F82F8-577E-4C99-8B30-91FBE8975DF3}"/>
              </a:ext>
            </a:extLst>
          </p:cNvPr>
          <p:cNvSpPr/>
          <p:nvPr/>
        </p:nvSpPr>
        <p:spPr>
          <a:xfrm>
            <a:off x="2654159" y="4116517"/>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41" name="Ellipse 40">
            <a:extLst>
              <a:ext uri="{FF2B5EF4-FFF2-40B4-BE49-F238E27FC236}">
                <a16:creationId xmlns:a16="http://schemas.microsoft.com/office/drawing/2014/main" id="{4DCD127E-3854-4B30-A3BA-436E4890FD6F}"/>
              </a:ext>
            </a:extLst>
          </p:cNvPr>
          <p:cNvSpPr/>
          <p:nvPr/>
        </p:nvSpPr>
        <p:spPr>
          <a:xfrm>
            <a:off x="2654159" y="3535140"/>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cxnSp>
        <p:nvCxnSpPr>
          <p:cNvPr id="49" name="Gerader Verbinder 48">
            <a:extLst>
              <a:ext uri="{FF2B5EF4-FFF2-40B4-BE49-F238E27FC236}">
                <a16:creationId xmlns:a16="http://schemas.microsoft.com/office/drawing/2014/main" id="{5E1272DB-61F7-4B15-8145-41CD4A38FEED}"/>
              </a:ext>
            </a:extLst>
          </p:cNvPr>
          <p:cNvCxnSpPr/>
          <p:nvPr/>
        </p:nvCxnSpPr>
        <p:spPr>
          <a:xfrm>
            <a:off x="2283881" y="4006072"/>
            <a:ext cx="7548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9863ADA0-FC1E-4901-ADC7-05BF3C4EEDC1}"/>
              </a:ext>
            </a:extLst>
          </p:cNvPr>
          <p:cNvCxnSpPr>
            <a:cxnSpLocks/>
          </p:cNvCxnSpPr>
          <p:nvPr/>
        </p:nvCxnSpPr>
        <p:spPr>
          <a:xfrm flipH="1">
            <a:off x="969169" y="1877235"/>
            <a:ext cx="71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178A5391-DC4E-4A11-81E9-7C362E548075}"/>
              </a:ext>
            </a:extLst>
          </p:cNvPr>
          <p:cNvCxnSpPr>
            <a:cxnSpLocks/>
          </p:cNvCxnSpPr>
          <p:nvPr/>
        </p:nvCxnSpPr>
        <p:spPr>
          <a:xfrm flipH="1">
            <a:off x="964405" y="2636762"/>
            <a:ext cx="71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C9700C86-8CA8-4EB7-A0CC-FE261DEFE792}"/>
              </a:ext>
            </a:extLst>
          </p:cNvPr>
          <p:cNvCxnSpPr>
            <a:cxnSpLocks/>
          </p:cNvCxnSpPr>
          <p:nvPr/>
        </p:nvCxnSpPr>
        <p:spPr>
          <a:xfrm flipH="1">
            <a:off x="964405" y="3460675"/>
            <a:ext cx="71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88A89053-81B7-4820-B17A-6BF8925BB144}"/>
              </a:ext>
            </a:extLst>
          </p:cNvPr>
          <p:cNvCxnSpPr>
            <a:cxnSpLocks/>
          </p:cNvCxnSpPr>
          <p:nvPr/>
        </p:nvCxnSpPr>
        <p:spPr>
          <a:xfrm flipH="1">
            <a:off x="966786" y="4217912"/>
            <a:ext cx="71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feld 57">
            <a:extLst>
              <a:ext uri="{FF2B5EF4-FFF2-40B4-BE49-F238E27FC236}">
                <a16:creationId xmlns:a16="http://schemas.microsoft.com/office/drawing/2014/main" id="{ED668A6B-E14B-46F0-AA8F-6993D44512BC}"/>
              </a:ext>
            </a:extLst>
          </p:cNvPr>
          <p:cNvSpPr txBox="1"/>
          <p:nvPr/>
        </p:nvSpPr>
        <p:spPr>
          <a:xfrm>
            <a:off x="582585" y="1738384"/>
            <a:ext cx="439544" cy="276999"/>
          </a:xfrm>
          <a:prstGeom prst="rect">
            <a:avLst/>
          </a:prstGeom>
          <a:noFill/>
        </p:spPr>
        <p:txBody>
          <a:bodyPr wrap="none" rtlCol="0">
            <a:spAutoFit/>
          </a:bodyPr>
          <a:lstStyle/>
          <a:p>
            <a:pPr algn="r"/>
            <a:r>
              <a:rPr lang="de-DE" sz="1200" dirty="0"/>
              <a:t>300</a:t>
            </a:r>
          </a:p>
        </p:txBody>
      </p:sp>
      <p:sp>
        <p:nvSpPr>
          <p:cNvPr id="59" name="Textfeld 58">
            <a:extLst>
              <a:ext uri="{FF2B5EF4-FFF2-40B4-BE49-F238E27FC236}">
                <a16:creationId xmlns:a16="http://schemas.microsoft.com/office/drawing/2014/main" id="{D3F6E500-96CF-405D-ADCF-C1998A9E991E}"/>
              </a:ext>
            </a:extLst>
          </p:cNvPr>
          <p:cNvSpPr txBox="1"/>
          <p:nvPr/>
        </p:nvSpPr>
        <p:spPr>
          <a:xfrm>
            <a:off x="582585" y="2482353"/>
            <a:ext cx="439544" cy="276999"/>
          </a:xfrm>
          <a:prstGeom prst="rect">
            <a:avLst/>
          </a:prstGeom>
          <a:noFill/>
        </p:spPr>
        <p:txBody>
          <a:bodyPr wrap="none" rtlCol="0">
            <a:spAutoFit/>
          </a:bodyPr>
          <a:lstStyle/>
          <a:p>
            <a:pPr algn="r"/>
            <a:r>
              <a:rPr lang="de-DE" sz="1200" dirty="0"/>
              <a:t>100</a:t>
            </a:r>
          </a:p>
        </p:txBody>
      </p:sp>
      <p:sp>
        <p:nvSpPr>
          <p:cNvPr id="60" name="Textfeld 59">
            <a:extLst>
              <a:ext uri="{FF2B5EF4-FFF2-40B4-BE49-F238E27FC236}">
                <a16:creationId xmlns:a16="http://schemas.microsoft.com/office/drawing/2014/main" id="{CAACCAFC-7B04-4CB9-9E05-31E6429A1F68}"/>
              </a:ext>
            </a:extLst>
          </p:cNvPr>
          <p:cNvSpPr txBox="1"/>
          <p:nvPr/>
        </p:nvSpPr>
        <p:spPr>
          <a:xfrm>
            <a:off x="667545" y="3308816"/>
            <a:ext cx="354584" cy="276999"/>
          </a:xfrm>
          <a:prstGeom prst="rect">
            <a:avLst/>
          </a:prstGeom>
          <a:noFill/>
        </p:spPr>
        <p:txBody>
          <a:bodyPr wrap="none" rtlCol="0">
            <a:spAutoFit/>
          </a:bodyPr>
          <a:lstStyle/>
          <a:p>
            <a:pPr algn="r"/>
            <a:r>
              <a:rPr lang="de-DE" sz="1200" dirty="0"/>
              <a:t>30</a:t>
            </a:r>
          </a:p>
        </p:txBody>
      </p:sp>
      <p:sp>
        <p:nvSpPr>
          <p:cNvPr id="31" name="Ellipse 30">
            <a:extLst>
              <a:ext uri="{FF2B5EF4-FFF2-40B4-BE49-F238E27FC236}">
                <a16:creationId xmlns:a16="http://schemas.microsoft.com/office/drawing/2014/main" id="{21F44E3C-C306-4C41-83B0-FB4F7E02C60F}"/>
              </a:ext>
            </a:extLst>
          </p:cNvPr>
          <p:cNvSpPr/>
          <p:nvPr/>
        </p:nvSpPr>
        <p:spPr>
          <a:xfrm>
            <a:off x="1643064" y="4328391"/>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5" name="Ellipse 24">
            <a:extLst>
              <a:ext uri="{FF2B5EF4-FFF2-40B4-BE49-F238E27FC236}">
                <a16:creationId xmlns:a16="http://schemas.microsoft.com/office/drawing/2014/main" id="{4AC9E2B3-E851-4243-BB24-008E4F67F2B9}"/>
              </a:ext>
            </a:extLst>
          </p:cNvPr>
          <p:cNvSpPr/>
          <p:nvPr/>
        </p:nvSpPr>
        <p:spPr>
          <a:xfrm>
            <a:off x="1578771" y="2847507"/>
            <a:ext cx="77116" cy="725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1" name="Ellipse 20">
            <a:extLst>
              <a:ext uri="{FF2B5EF4-FFF2-40B4-BE49-F238E27FC236}">
                <a16:creationId xmlns:a16="http://schemas.microsoft.com/office/drawing/2014/main" id="{9949B927-9C4C-4B1D-831C-852A4615D3D7}"/>
              </a:ext>
            </a:extLst>
          </p:cNvPr>
          <p:cNvSpPr/>
          <p:nvPr/>
        </p:nvSpPr>
        <p:spPr>
          <a:xfrm>
            <a:off x="1643064" y="2534284"/>
            <a:ext cx="78577" cy="739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62" name="Ellipse 61">
            <a:extLst>
              <a:ext uri="{FF2B5EF4-FFF2-40B4-BE49-F238E27FC236}">
                <a16:creationId xmlns:a16="http://schemas.microsoft.com/office/drawing/2014/main" id="{EB4EB8DC-0E22-4A9D-9843-8102B5B1A8E7}"/>
              </a:ext>
            </a:extLst>
          </p:cNvPr>
          <p:cNvSpPr/>
          <p:nvPr/>
        </p:nvSpPr>
        <p:spPr>
          <a:xfrm>
            <a:off x="1709737" y="1894397"/>
            <a:ext cx="78577" cy="739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63" name="Textfeld 62">
            <a:extLst>
              <a:ext uri="{FF2B5EF4-FFF2-40B4-BE49-F238E27FC236}">
                <a16:creationId xmlns:a16="http://schemas.microsoft.com/office/drawing/2014/main" id="{AC8F1CB8-4575-4796-9153-A761BE317107}"/>
              </a:ext>
            </a:extLst>
          </p:cNvPr>
          <p:cNvSpPr txBox="1"/>
          <p:nvPr/>
        </p:nvSpPr>
        <p:spPr>
          <a:xfrm>
            <a:off x="1457650" y="5027398"/>
            <a:ext cx="397866" cy="276999"/>
          </a:xfrm>
          <a:prstGeom prst="rect">
            <a:avLst/>
          </a:prstGeom>
          <a:noFill/>
        </p:spPr>
        <p:txBody>
          <a:bodyPr wrap="none" rtlCol="0">
            <a:spAutoFit/>
          </a:bodyPr>
          <a:lstStyle/>
          <a:p>
            <a:r>
              <a:rPr lang="de-DE" sz="1200" dirty="0"/>
              <a:t>PR</a:t>
            </a:r>
          </a:p>
        </p:txBody>
      </p:sp>
      <p:sp>
        <p:nvSpPr>
          <p:cNvPr id="64" name="Textfeld 63">
            <a:extLst>
              <a:ext uri="{FF2B5EF4-FFF2-40B4-BE49-F238E27FC236}">
                <a16:creationId xmlns:a16="http://schemas.microsoft.com/office/drawing/2014/main" id="{90A40606-7A7C-484C-8C2A-4F5D69CE6908}"/>
              </a:ext>
            </a:extLst>
          </p:cNvPr>
          <p:cNvSpPr txBox="1"/>
          <p:nvPr/>
        </p:nvSpPr>
        <p:spPr>
          <a:xfrm>
            <a:off x="2468957" y="5026711"/>
            <a:ext cx="397866" cy="276999"/>
          </a:xfrm>
          <a:prstGeom prst="rect">
            <a:avLst/>
          </a:prstGeom>
          <a:noFill/>
        </p:spPr>
        <p:txBody>
          <a:bodyPr wrap="none" rtlCol="0">
            <a:spAutoFit/>
          </a:bodyPr>
          <a:lstStyle/>
          <a:p>
            <a:r>
              <a:rPr lang="de-DE" sz="1200"/>
              <a:t>SD</a:t>
            </a:r>
          </a:p>
        </p:txBody>
      </p:sp>
      <p:sp>
        <p:nvSpPr>
          <p:cNvPr id="65" name="Textfeld 64">
            <a:extLst>
              <a:ext uri="{FF2B5EF4-FFF2-40B4-BE49-F238E27FC236}">
                <a16:creationId xmlns:a16="http://schemas.microsoft.com/office/drawing/2014/main" id="{BBF4BF6F-9747-425E-B17E-DBD8808C81A0}"/>
              </a:ext>
            </a:extLst>
          </p:cNvPr>
          <p:cNvSpPr txBox="1"/>
          <p:nvPr/>
        </p:nvSpPr>
        <p:spPr>
          <a:xfrm>
            <a:off x="3487377" y="5028106"/>
            <a:ext cx="397866" cy="276999"/>
          </a:xfrm>
          <a:prstGeom prst="rect">
            <a:avLst/>
          </a:prstGeom>
          <a:noFill/>
        </p:spPr>
        <p:txBody>
          <a:bodyPr wrap="none" rtlCol="0">
            <a:spAutoFit/>
          </a:bodyPr>
          <a:lstStyle/>
          <a:p>
            <a:r>
              <a:rPr lang="de-DE" sz="1200" dirty="0"/>
              <a:t>NE</a:t>
            </a:r>
          </a:p>
        </p:txBody>
      </p:sp>
      <p:cxnSp>
        <p:nvCxnSpPr>
          <p:cNvPr id="67" name="Gerader Verbinder 66">
            <a:extLst>
              <a:ext uri="{FF2B5EF4-FFF2-40B4-BE49-F238E27FC236}">
                <a16:creationId xmlns:a16="http://schemas.microsoft.com/office/drawing/2014/main" id="{C3E7494B-414D-416F-B165-B8DB72574AA7}"/>
              </a:ext>
            </a:extLst>
          </p:cNvPr>
          <p:cNvCxnSpPr>
            <a:cxnSpLocks/>
          </p:cNvCxnSpPr>
          <p:nvPr/>
        </p:nvCxnSpPr>
        <p:spPr>
          <a:xfrm flipV="1">
            <a:off x="1040607" y="3358971"/>
            <a:ext cx="3250406" cy="957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9" name="Textfeld 68">
            <a:extLst>
              <a:ext uri="{FF2B5EF4-FFF2-40B4-BE49-F238E27FC236}">
                <a16:creationId xmlns:a16="http://schemas.microsoft.com/office/drawing/2014/main" id="{0BA6939E-9B08-403B-835D-6CA76B257D12}"/>
              </a:ext>
            </a:extLst>
          </p:cNvPr>
          <p:cNvSpPr txBox="1"/>
          <p:nvPr/>
        </p:nvSpPr>
        <p:spPr>
          <a:xfrm>
            <a:off x="3369189" y="3098075"/>
            <a:ext cx="981359" cy="276999"/>
          </a:xfrm>
          <a:prstGeom prst="rect">
            <a:avLst/>
          </a:prstGeom>
          <a:noFill/>
        </p:spPr>
        <p:txBody>
          <a:bodyPr wrap="none" rtlCol="0">
            <a:spAutoFit/>
          </a:bodyPr>
          <a:lstStyle/>
          <a:p>
            <a:r>
              <a:rPr lang="de-DE" sz="1200" dirty="0"/>
              <a:t>H-score=35</a:t>
            </a:r>
          </a:p>
        </p:txBody>
      </p:sp>
      <p:sp>
        <p:nvSpPr>
          <p:cNvPr id="70" name="Textfeld 69">
            <a:extLst>
              <a:ext uri="{FF2B5EF4-FFF2-40B4-BE49-F238E27FC236}">
                <a16:creationId xmlns:a16="http://schemas.microsoft.com/office/drawing/2014/main" id="{D66AE41A-23F9-463E-8B92-643ACB26F866}"/>
              </a:ext>
            </a:extLst>
          </p:cNvPr>
          <p:cNvSpPr txBox="1"/>
          <p:nvPr/>
        </p:nvSpPr>
        <p:spPr>
          <a:xfrm>
            <a:off x="1788314" y="2070972"/>
            <a:ext cx="2374368" cy="461665"/>
          </a:xfrm>
          <a:prstGeom prst="rect">
            <a:avLst/>
          </a:prstGeom>
          <a:noFill/>
        </p:spPr>
        <p:txBody>
          <a:bodyPr wrap="none" rtlCol="0">
            <a:spAutoFit/>
          </a:bodyPr>
          <a:lstStyle/>
          <a:p>
            <a:pPr algn="ctr"/>
            <a:r>
              <a:rPr lang="de-DE" sz="1200" dirty="0"/>
              <a:t>H-score </a:t>
            </a:r>
            <a:r>
              <a:rPr lang="de-DE" sz="1200" dirty="0" err="1"/>
              <a:t>difference</a:t>
            </a:r>
            <a:r>
              <a:rPr lang="de-DE" sz="1200" dirty="0"/>
              <a:t> in PR vs. S</a:t>
            </a:r>
          </a:p>
          <a:p>
            <a:pPr algn="ctr"/>
            <a:r>
              <a:rPr lang="de-DE" sz="1200" dirty="0" err="1"/>
              <a:t>Wilcoxon</a:t>
            </a:r>
            <a:r>
              <a:rPr lang="de-DE" sz="1200" dirty="0"/>
              <a:t> (1-slide) p-</a:t>
            </a:r>
            <a:r>
              <a:rPr lang="de-DE" sz="1200" dirty="0" err="1"/>
              <a:t>value</a:t>
            </a:r>
            <a:r>
              <a:rPr lang="de-DE" sz="1200" dirty="0"/>
              <a:t> 0.075</a:t>
            </a:r>
          </a:p>
        </p:txBody>
      </p:sp>
      <p:grpSp>
        <p:nvGrpSpPr>
          <p:cNvPr id="99" name="Gruppieren 98">
            <a:extLst>
              <a:ext uri="{FF2B5EF4-FFF2-40B4-BE49-F238E27FC236}">
                <a16:creationId xmlns:a16="http://schemas.microsoft.com/office/drawing/2014/main" id="{FC3F83B6-06AF-7A4F-B4DD-5AA610E6D63C}"/>
              </a:ext>
            </a:extLst>
          </p:cNvPr>
          <p:cNvGrpSpPr/>
          <p:nvPr/>
        </p:nvGrpSpPr>
        <p:grpSpPr>
          <a:xfrm>
            <a:off x="4452855" y="3258738"/>
            <a:ext cx="162596" cy="173586"/>
            <a:chOff x="4452856" y="3231956"/>
            <a:chExt cx="162596" cy="173586"/>
          </a:xfrm>
        </p:grpSpPr>
        <p:sp>
          <p:nvSpPr>
            <p:cNvPr id="2" name="Rechteck 1">
              <a:extLst>
                <a:ext uri="{FF2B5EF4-FFF2-40B4-BE49-F238E27FC236}">
                  <a16:creationId xmlns:a16="http://schemas.microsoft.com/office/drawing/2014/main" id="{BDA1B107-177F-4D4B-B535-BAF581A0B7B3}"/>
                </a:ext>
              </a:extLst>
            </p:cNvPr>
            <p:cNvSpPr/>
            <p:nvPr/>
          </p:nvSpPr>
          <p:spPr>
            <a:xfrm>
              <a:off x="4452856" y="3279112"/>
              <a:ext cx="162596" cy="831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a:p>
          </p:txBody>
        </p:sp>
        <p:sp>
          <p:nvSpPr>
            <p:cNvPr id="4" name="Ellipse 3">
              <a:extLst>
                <a:ext uri="{FF2B5EF4-FFF2-40B4-BE49-F238E27FC236}">
                  <a16:creationId xmlns:a16="http://schemas.microsoft.com/office/drawing/2014/main" id="{CACE2469-C1BB-4227-B1CE-C212040AB605}"/>
                </a:ext>
              </a:extLst>
            </p:cNvPr>
            <p:cNvSpPr/>
            <p:nvPr/>
          </p:nvSpPr>
          <p:spPr>
            <a:xfrm rot="10800000" flipV="1">
              <a:off x="4493966" y="3279112"/>
              <a:ext cx="80375" cy="803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a:p>
          </p:txBody>
        </p:sp>
        <p:cxnSp>
          <p:nvCxnSpPr>
            <p:cNvPr id="11" name="Gerader Verbinder 10">
              <a:extLst>
                <a:ext uri="{FF2B5EF4-FFF2-40B4-BE49-F238E27FC236}">
                  <a16:creationId xmlns:a16="http://schemas.microsoft.com/office/drawing/2014/main" id="{427E0BCF-7CD7-468B-81CF-62097C2C15F6}"/>
                </a:ext>
              </a:extLst>
            </p:cNvPr>
            <p:cNvCxnSpPr/>
            <p:nvPr/>
          </p:nvCxnSpPr>
          <p:spPr>
            <a:xfrm>
              <a:off x="4534153" y="3231956"/>
              <a:ext cx="0" cy="17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B33CF334-0C2B-4E34-9F8A-F4A976A06B8C}"/>
                </a:ext>
              </a:extLst>
            </p:cNvPr>
            <p:cNvCxnSpPr>
              <a:stCxn id="2" idx="1"/>
              <a:endCxn id="2" idx="3"/>
            </p:cNvCxnSpPr>
            <p:nvPr/>
          </p:nvCxnSpPr>
          <p:spPr>
            <a:xfrm>
              <a:off x="4452856" y="3320710"/>
              <a:ext cx="162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feld 18">
            <a:extLst>
              <a:ext uri="{FF2B5EF4-FFF2-40B4-BE49-F238E27FC236}">
                <a16:creationId xmlns:a16="http://schemas.microsoft.com/office/drawing/2014/main" id="{69D10744-9775-47CE-B889-A5B35FC798A0}"/>
              </a:ext>
            </a:extLst>
          </p:cNvPr>
          <p:cNvSpPr txBox="1"/>
          <p:nvPr/>
        </p:nvSpPr>
        <p:spPr>
          <a:xfrm>
            <a:off x="4624102" y="3211027"/>
            <a:ext cx="974947" cy="276999"/>
          </a:xfrm>
          <a:prstGeom prst="rect">
            <a:avLst/>
          </a:prstGeom>
          <a:noFill/>
        </p:spPr>
        <p:txBody>
          <a:bodyPr wrap="none" rtlCol="0">
            <a:spAutoFit/>
          </a:bodyPr>
          <a:lstStyle/>
          <a:p>
            <a:r>
              <a:rPr lang="de-DE" sz="1200" dirty="0"/>
              <a:t>PR (</a:t>
            </a:r>
            <a:r>
              <a:rPr lang="de-DE" sz="1200" dirty="0" err="1"/>
              <a:t>n</a:t>
            </a:r>
            <a:r>
              <a:rPr lang="de-DE" sz="1200" dirty="0"/>
              <a:t> = 14)</a:t>
            </a:r>
            <a:endParaRPr lang="LID4096" sz="1200"/>
          </a:p>
        </p:txBody>
      </p:sp>
      <p:grpSp>
        <p:nvGrpSpPr>
          <p:cNvPr id="100" name="Gruppieren 99">
            <a:extLst>
              <a:ext uri="{FF2B5EF4-FFF2-40B4-BE49-F238E27FC236}">
                <a16:creationId xmlns:a16="http://schemas.microsoft.com/office/drawing/2014/main" id="{81B289BE-9FD8-D043-BE28-76D8910E3CBF}"/>
              </a:ext>
            </a:extLst>
          </p:cNvPr>
          <p:cNvGrpSpPr/>
          <p:nvPr/>
        </p:nvGrpSpPr>
        <p:grpSpPr>
          <a:xfrm>
            <a:off x="4452855" y="3447286"/>
            <a:ext cx="162596" cy="173586"/>
            <a:chOff x="4452856" y="3420913"/>
            <a:chExt cx="162596" cy="173586"/>
          </a:xfrm>
        </p:grpSpPr>
        <p:sp>
          <p:nvSpPr>
            <p:cNvPr id="73" name="Rechteck 72">
              <a:extLst>
                <a:ext uri="{FF2B5EF4-FFF2-40B4-BE49-F238E27FC236}">
                  <a16:creationId xmlns:a16="http://schemas.microsoft.com/office/drawing/2014/main" id="{262F0760-590B-4D4F-9128-5335A6CEE4B4}"/>
                </a:ext>
              </a:extLst>
            </p:cNvPr>
            <p:cNvSpPr/>
            <p:nvPr/>
          </p:nvSpPr>
          <p:spPr>
            <a:xfrm>
              <a:off x="4452856" y="3468069"/>
              <a:ext cx="162596" cy="831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a:p>
          </p:txBody>
        </p:sp>
        <p:sp>
          <p:nvSpPr>
            <p:cNvPr id="74" name="Ellipse 73">
              <a:extLst>
                <a:ext uri="{FF2B5EF4-FFF2-40B4-BE49-F238E27FC236}">
                  <a16:creationId xmlns:a16="http://schemas.microsoft.com/office/drawing/2014/main" id="{3C3E27FC-F055-4140-898C-4C0BDFE30593}"/>
                </a:ext>
              </a:extLst>
            </p:cNvPr>
            <p:cNvSpPr/>
            <p:nvPr/>
          </p:nvSpPr>
          <p:spPr>
            <a:xfrm rot="10800000" flipV="1">
              <a:off x="4493966" y="3468069"/>
              <a:ext cx="80375" cy="803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a:p>
          </p:txBody>
        </p:sp>
        <p:cxnSp>
          <p:nvCxnSpPr>
            <p:cNvPr id="76" name="Gerader Verbinder 75">
              <a:extLst>
                <a:ext uri="{FF2B5EF4-FFF2-40B4-BE49-F238E27FC236}">
                  <a16:creationId xmlns:a16="http://schemas.microsoft.com/office/drawing/2014/main" id="{3C82E3C0-6CA1-4CFE-9603-CEFD7F565142}"/>
                </a:ext>
              </a:extLst>
            </p:cNvPr>
            <p:cNvCxnSpPr/>
            <p:nvPr/>
          </p:nvCxnSpPr>
          <p:spPr>
            <a:xfrm>
              <a:off x="4534153" y="3420913"/>
              <a:ext cx="0" cy="17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4E2CE23F-ACBE-4DCD-9EF4-C6080E3AC4E8}"/>
                </a:ext>
              </a:extLst>
            </p:cNvPr>
            <p:cNvCxnSpPr>
              <a:stCxn id="73" idx="1"/>
              <a:endCxn id="73" idx="3"/>
            </p:cNvCxnSpPr>
            <p:nvPr/>
          </p:nvCxnSpPr>
          <p:spPr>
            <a:xfrm>
              <a:off x="4452856" y="3509667"/>
              <a:ext cx="162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Textfeld 78">
            <a:extLst>
              <a:ext uri="{FF2B5EF4-FFF2-40B4-BE49-F238E27FC236}">
                <a16:creationId xmlns:a16="http://schemas.microsoft.com/office/drawing/2014/main" id="{AB2E0EDA-4572-405C-9159-4AEE947DCD87}"/>
              </a:ext>
            </a:extLst>
          </p:cNvPr>
          <p:cNvSpPr txBox="1"/>
          <p:nvPr/>
        </p:nvSpPr>
        <p:spPr>
          <a:xfrm>
            <a:off x="4624102" y="3396606"/>
            <a:ext cx="889987" cy="276999"/>
          </a:xfrm>
          <a:prstGeom prst="rect">
            <a:avLst/>
          </a:prstGeom>
          <a:noFill/>
        </p:spPr>
        <p:txBody>
          <a:bodyPr wrap="none" rtlCol="0">
            <a:spAutoFit/>
          </a:bodyPr>
          <a:lstStyle/>
          <a:p>
            <a:r>
              <a:rPr lang="de-DE" sz="1200"/>
              <a:t>SD (n = 4)</a:t>
            </a:r>
            <a:endParaRPr lang="LID4096" sz="1200"/>
          </a:p>
        </p:txBody>
      </p:sp>
      <p:grpSp>
        <p:nvGrpSpPr>
          <p:cNvPr id="71" name="Gruppieren 70">
            <a:extLst>
              <a:ext uri="{FF2B5EF4-FFF2-40B4-BE49-F238E27FC236}">
                <a16:creationId xmlns:a16="http://schemas.microsoft.com/office/drawing/2014/main" id="{CE4347D0-5785-8541-BCB2-967A14C90A6D}"/>
              </a:ext>
            </a:extLst>
          </p:cNvPr>
          <p:cNvGrpSpPr/>
          <p:nvPr/>
        </p:nvGrpSpPr>
        <p:grpSpPr>
          <a:xfrm>
            <a:off x="4452855" y="3635834"/>
            <a:ext cx="162596" cy="173586"/>
            <a:chOff x="4452855" y="3609052"/>
            <a:chExt cx="162596" cy="173586"/>
          </a:xfrm>
        </p:grpSpPr>
        <p:sp>
          <p:nvSpPr>
            <p:cNvPr id="80" name="Rechteck 79">
              <a:extLst>
                <a:ext uri="{FF2B5EF4-FFF2-40B4-BE49-F238E27FC236}">
                  <a16:creationId xmlns:a16="http://schemas.microsoft.com/office/drawing/2014/main" id="{3291A631-EA70-4FD6-AEC3-B50F8DF820C9}"/>
                </a:ext>
              </a:extLst>
            </p:cNvPr>
            <p:cNvSpPr/>
            <p:nvPr/>
          </p:nvSpPr>
          <p:spPr>
            <a:xfrm>
              <a:off x="4452855" y="3656208"/>
              <a:ext cx="162596" cy="831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a:p>
          </p:txBody>
        </p:sp>
        <p:sp>
          <p:nvSpPr>
            <p:cNvPr id="81" name="Ellipse 80">
              <a:extLst>
                <a:ext uri="{FF2B5EF4-FFF2-40B4-BE49-F238E27FC236}">
                  <a16:creationId xmlns:a16="http://schemas.microsoft.com/office/drawing/2014/main" id="{35319E2B-C466-433E-A834-4113DC148582}"/>
                </a:ext>
              </a:extLst>
            </p:cNvPr>
            <p:cNvSpPr/>
            <p:nvPr/>
          </p:nvSpPr>
          <p:spPr>
            <a:xfrm rot="10800000" flipV="1">
              <a:off x="4493965" y="3656208"/>
              <a:ext cx="80375" cy="803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a:p>
          </p:txBody>
        </p:sp>
        <p:cxnSp>
          <p:nvCxnSpPr>
            <p:cNvPr id="82" name="Gerader Verbinder 81">
              <a:extLst>
                <a:ext uri="{FF2B5EF4-FFF2-40B4-BE49-F238E27FC236}">
                  <a16:creationId xmlns:a16="http://schemas.microsoft.com/office/drawing/2014/main" id="{38ED18FB-D335-464E-85D2-D4AC4A9ABFFB}"/>
                </a:ext>
              </a:extLst>
            </p:cNvPr>
            <p:cNvCxnSpPr/>
            <p:nvPr/>
          </p:nvCxnSpPr>
          <p:spPr>
            <a:xfrm>
              <a:off x="4534152" y="3609052"/>
              <a:ext cx="0" cy="17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04166A27-F285-4076-9703-4BC4F1ABDDD1}"/>
                </a:ext>
              </a:extLst>
            </p:cNvPr>
            <p:cNvCxnSpPr>
              <a:stCxn id="80" idx="1"/>
              <a:endCxn id="80" idx="3"/>
            </p:cNvCxnSpPr>
            <p:nvPr/>
          </p:nvCxnSpPr>
          <p:spPr>
            <a:xfrm>
              <a:off x="4452855" y="3697806"/>
              <a:ext cx="162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Textfeld 83">
            <a:extLst>
              <a:ext uri="{FF2B5EF4-FFF2-40B4-BE49-F238E27FC236}">
                <a16:creationId xmlns:a16="http://schemas.microsoft.com/office/drawing/2014/main" id="{8843BA3D-FE6B-4E1C-B34B-BCE8398DA266}"/>
              </a:ext>
            </a:extLst>
          </p:cNvPr>
          <p:cNvSpPr txBox="1"/>
          <p:nvPr/>
        </p:nvSpPr>
        <p:spPr>
          <a:xfrm>
            <a:off x="4624102" y="3582185"/>
            <a:ext cx="889987" cy="276999"/>
          </a:xfrm>
          <a:prstGeom prst="rect">
            <a:avLst/>
          </a:prstGeom>
          <a:noFill/>
        </p:spPr>
        <p:txBody>
          <a:bodyPr wrap="none" rtlCol="0">
            <a:spAutoFit/>
          </a:bodyPr>
          <a:lstStyle/>
          <a:p>
            <a:r>
              <a:rPr lang="de-DE" sz="1200"/>
              <a:t>NE (n = 1)</a:t>
            </a:r>
            <a:endParaRPr lang="LID4096" sz="1200"/>
          </a:p>
        </p:txBody>
      </p:sp>
      <p:grpSp>
        <p:nvGrpSpPr>
          <p:cNvPr id="97" name="Gruppieren 96">
            <a:extLst>
              <a:ext uri="{FF2B5EF4-FFF2-40B4-BE49-F238E27FC236}">
                <a16:creationId xmlns:a16="http://schemas.microsoft.com/office/drawing/2014/main" id="{736880D6-3BF2-41B0-BD6E-C307E14801EB}"/>
              </a:ext>
            </a:extLst>
          </p:cNvPr>
          <p:cNvGrpSpPr/>
          <p:nvPr/>
        </p:nvGrpSpPr>
        <p:grpSpPr>
          <a:xfrm>
            <a:off x="6799654" y="1808163"/>
            <a:ext cx="72231" cy="3183903"/>
            <a:chOff x="6441850" y="1708773"/>
            <a:chExt cx="72231" cy="3183903"/>
          </a:xfrm>
        </p:grpSpPr>
        <p:cxnSp>
          <p:nvCxnSpPr>
            <p:cNvPr id="72" name="Gerader Verbinder 71">
              <a:extLst>
                <a:ext uri="{FF2B5EF4-FFF2-40B4-BE49-F238E27FC236}">
                  <a16:creationId xmlns:a16="http://schemas.microsoft.com/office/drawing/2014/main" id="{3F9E68A3-036B-4F21-8F0E-0A9F85E3A9D0}"/>
                </a:ext>
              </a:extLst>
            </p:cNvPr>
            <p:cNvCxnSpPr>
              <a:cxnSpLocks/>
            </p:cNvCxnSpPr>
            <p:nvPr/>
          </p:nvCxnSpPr>
          <p:spPr>
            <a:xfrm>
              <a:off x="6514081" y="1708773"/>
              <a:ext cx="0" cy="31839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42E0E1B8-EC80-4E57-A9F6-B1C1FC35746F}"/>
                </a:ext>
              </a:extLst>
            </p:cNvPr>
            <p:cNvCxnSpPr>
              <a:cxnSpLocks/>
            </p:cNvCxnSpPr>
            <p:nvPr/>
          </p:nvCxnSpPr>
          <p:spPr>
            <a:xfrm flipH="1">
              <a:off x="6441850" y="2155032"/>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A9AB1FE7-03D7-41E7-93E2-14DB6A47937F}"/>
                </a:ext>
              </a:extLst>
            </p:cNvPr>
            <p:cNvCxnSpPr>
              <a:cxnSpLocks/>
            </p:cNvCxnSpPr>
            <p:nvPr/>
          </p:nvCxnSpPr>
          <p:spPr>
            <a:xfrm flipH="1">
              <a:off x="6441850" y="2390776"/>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19B867FB-0F9B-42D1-97A2-EEB8298B8667}"/>
                </a:ext>
              </a:extLst>
            </p:cNvPr>
            <p:cNvCxnSpPr>
              <a:cxnSpLocks/>
            </p:cNvCxnSpPr>
            <p:nvPr/>
          </p:nvCxnSpPr>
          <p:spPr>
            <a:xfrm flipH="1">
              <a:off x="6441850" y="2612232"/>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BBD94016-CD42-4B15-8ABE-FCE2C8F56E83}"/>
                </a:ext>
              </a:extLst>
            </p:cNvPr>
            <p:cNvCxnSpPr>
              <a:cxnSpLocks/>
            </p:cNvCxnSpPr>
            <p:nvPr/>
          </p:nvCxnSpPr>
          <p:spPr>
            <a:xfrm flipH="1">
              <a:off x="6441850" y="2833806"/>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317F4EB0-9FA8-4AA1-9F0E-A530756A4680}"/>
                </a:ext>
              </a:extLst>
            </p:cNvPr>
            <p:cNvCxnSpPr>
              <a:cxnSpLocks/>
            </p:cNvCxnSpPr>
            <p:nvPr/>
          </p:nvCxnSpPr>
          <p:spPr>
            <a:xfrm flipH="1">
              <a:off x="6441850" y="3051598"/>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A89B3811-AF07-4A33-A162-1B3DE1F58BBD}"/>
                </a:ext>
              </a:extLst>
            </p:cNvPr>
            <p:cNvCxnSpPr>
              <a:cxnSpLocks/>
            </p:cNvCxnSpPr>
            <p:nvPr/>
          </p:nvCxnSpPr>
          <p:spPr>
            <a:xfrm flipH="1">
              <a:off x="6441850" y="3274426"/>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BE249A7C-4393-47E8-9DB6-AF4D1F5C5453}"/>
                </a:ext>
              </a:extLst>
            </p:cNvPr>
            <p:cNvCxnSpPr>
              <a:cxnSpLocks/>
            </p:cNvCxnSpPr>
            <p:nvPr/>
          </p:nvCxnSpPr>
          <p:spPr>
            <a:xfrm flipH="1">
              <a:off x="6441850" y="3497574"/>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F846D166-95CE-466F-8E55-665C0E18DD90}"/>
                </a:ext>
              </a:extLst>
            </p:cNvPr>
            <p:cNvCxnSpPr>
              <a:cxnSpLocks/>
            </p:cNvCxnSpPr>
            <p:nvPr/>
          </p:nvCxnSpPr>
          <p:spPr>
            <a:xfrm flipH="1">
              <a:off x="6441850" y="3715347"/>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BEF75591-F675-406E-A168-16F1E93B6D3D}"/>
                </a:ext>
              </a:extLst>
            </p:cNvPr>
            <p:cNvCxnSpPr>
              <a:cxnSpLocks/>
            </p:cNvCxnSpPr>
            <p:nvPr/>
          </p:nvCxnSpPr>
          <p:spPr>
            <a:xfrm flipH="1">
              <a:off x="6441850" y="3939567"/>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7279014E-7EA1-4609-B144-28C0CF10CF18}"/>
                </a:ext>
              </a:extLst>
            </p:cNvPr>
            <p:cNvCxnSpPr>
              <a:cxnSpLocks/>
            </p:cNvCxnSpPr>
            <p:nvPr/>
          </p:nvCxnSpPr>
          <p:spPr>
            <a:xfrm flipH="1">
              <a:off x="6441850" y="4160868"/>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7DEBFB0D-AD09-4195-9A90-F4B115E6C377}"/>
                </a:ext>
              </a:extLst>
            </p:cNvPr>
            <p:cNvCxnSpPr>
              <a:cxnSpLocks/>
            </p:cNvCxnSpPr>
            <p:nvPr/>
          </p:nvCxnSpPr>
          <p:spPr>
            <a:xfrm flipH="1">
              <a:off x="6441850" y="4382416"/>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B36BBFB6-A9BA-4D43-B88E-DA7B5949E05D}"/>
                </a:ext>
              </a:extLst>
            </p:cNvPr>
            <p:cNvCxnSpPr>
              <a:cxnSpLocks/>
            </p:cNvCxnSpPr>
            <p:nvPr/>
          </p:nvCxnSpPr>
          <p:spPr>
            <a:xfrm flipH="1">
              <a:off x="6441850" y="4606254"/>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B35D52D3-0ED0-4246-9EE4-15A87BEA68DC}"/>
                </a:ext>
              </a:extLst>
            </p:cNvPr>
            <p:cNvCxnSpPr>
              <a:cxnSpLocks/>
            </p:cNvCxnSpPr>
            <p:nvPr/>
          </p:nvCxnSpPr>
          <p:spPr>
            <a:xfrm flipH="1">
              <a:off x="6441850" y="4822946"/>
              <a:ext cx="69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uppieren 111">
            <a:extLst>
              <a:ext uri="{FF2B5EF4-FFF2-40B4-BE49-F238E27FC236}">
                <a16:creationId xmlns:a16="http://schemas.microsoft.com/office/drawing/2014/main" id="{C0D3B9E5-4077-4AA9-BD8A-11E621607BCB}"/>
              </a:ext>
            </a:extLst>
          </p:cNvPr>
          <p:cNvGrpSpPr/>
          <p:nvPr/>
        </p:nvGrpSpPr>
        <p:grpSpPr>
          <a:xfrm>
            <a:off x="6860393" y="4985716"/>
            <a:ext cx="4479735" cy="61913"/>
            <a:chOff x="6502589" y="4886326"/>
            <a:chExt cx="4479735" cy="61913"/>
          </a:xfrm>
        </p:grpSpPr>
        <p:cxnSp>
          <p:nvCxnSpPr>
            <p:cNvPr id="75" name="Gerader Verbinder 74">
              <a:extLst>
                <a:ext uri="{FF2B5EF4-FFF2-40B4-BE49-F238E27FC236}">
                  <a16:creationId xmlns:a16="http://schemas.microsoft.com/office/drawing/2014/main" id="{2F1D5A56-DB48-4B33-900F-35DEE2FD865C}"/>
                </a:ext>
              </a:extLst>
            </p:cNvPr>
            <p:cNvCxnSpPr>
              <a:cxnSpLocks/>
            </p:cNvCxnSpPr>
            <p:nvPr/>
          </p:nvCxnSpPr>
          <p:spPr>
            <a:xfrm flipV="1">
              <a:off x="6502589" y="4889501"/>
              <a:ext cx="4479735" cy="95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D598062E-024E-4DD2-B99E-610706F54B5A}"/>
                </a:ext>
              </a:extLst>
            </p:cNvPr>
            <p:cNvCxnSpPr>
              <a:cxnSpLocks/>
            </p:cNvCxnSpPr>
            <p:nvPr/>
          </p:nvCxnSpPr>
          <p:spPr>
            <a:xfrm>
              <a:off x="6563293" y="4886326"/>
              <a:ext cx="0" cy="61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E2A7DD36-F460-493A-87B9-8CD33A5FF8A7}"/>
                </a:ext>
              </a:extLst>
            </p:cNvPr>
            <p:cNvCxnSpPr>
              <a:cxnSpLocks/>
            </p:cNvCxnSpPr>
            <p:nvPr/>
          </p:nvCxnSpPr>
          <p:spPr>
            <a:xfrm>
              <a:off x="6991918" y="4886326"/>
              <a:ext cx="0" cy="61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1841DAE4-FAF1-416F-85CE-623A8D597749}"/>
                </a:ext>
              </a:extLst>
            </p:cNvPr>
            <p:cNvCxnSpPr>
              <a:cxnSpLocks/>
            </p:cNvCxnSpPr>
            <p:nvPr/>
          </p:nvCxnSpPr>
          <p:spPr>
            <a:xfrm>
              <a:off x="7434830" y="4886326"/>
              <a:ext cx="0" cy="61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79C362FB-C4BB-4087-85AC-B6C6421DF7C5}"/>
                </a:ext>
              </a:extLst>
            </p:cNvPr>
            <p:cNvCxnSpPr>
              <a:cxnSpLocks/>
            </p:cNvCxnSpPr>
            <p:nvPr/>
          </p:nvCxnSpPr>
          <p:spPr>
            <a:xfrm>
              <a:off x="7872980" y="4886326"/>
              <a:ext cx="0" cy="61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a:extLst>
                <a:ext uri="{FF2B5EF4-FFF2-40B4-BE49-F238E27FC236}">
                  <a16:creationId xmlns:a16="http://schemas.microsoft.com/office/drawing/2014/main" id="{BF5D63B7-9F7E-4787-8B60-BDB450B840B6}"/>
                </a:ext>
              </a:extLst>
            </p:cNvPr>
            <p:cNvCxnSpPr>
              <a:cxnSpLocks/>
            </p:cNvCxnSpPr>
            <p:nvPr/>
          </p:nvCxnSpPr>
          <p:spPr>
            <a:xfrm>
              <a:off x="8313511" y="4886326"/>
              <a:ext cx="0" cy="61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4F5EFCE1-1396-4FB6-A25F-4EA050F564D7}"/>
                </a:ext>
              </a:extLst>
            </p:cNvPr>
            <p:cNvCxnSpPr>
              <a:cxnSpLocks/>
            </p:cNvCxnSpPr>
            <p:nvPr/>
          </p:nvCxnSpPr>
          <p:spPr>
            <a:xfrm>
              <a:off x="8746899" y="4886326"/>
              <a:ext cx="0" cy="61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6B0EAB9F-1DB2-426D-BD28-39034B889559}"/>
                </a:ext>
              </a:extLst>
            </p:cNvPr>
            <p:cNvCxnSpPr>
              <a:cxnSpLocks/>
            </p:cNvCxnSpPr>
            <p:nvPr/>
          </p:nvCxnSpPr>
          <p:spPr>
            <a:xfrm>
              <a:off x="9180286" y="4886326"/>
              <a:ext cx="0" cy="61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811CA387-3C8A-474E-BE3E-8D1B39660AAB}"/>
                </a:ext>
              </a:extLst>
            </p:cNvPr>
            <p:cNvCxnSpPr>
              <a:cxnSpLocks/>
            </p:cNvCxnSpPr>
            <p:nvPr/>
          </p:nvCxnSpPr>
          <p:spPr>
            <a:xfrm>
              <a:off x="9622632" y="4886326"/>
              <a:ext cx="0" cy="61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B449E9B1-871C-4281-A6B6-0A217FE55846}"/>
                </a:ext>
              </a:extLst>
            </p:cNvPr>
            <p:cNvCxnSpPr>
              <a:cxnSpLocks/>
            </p:cNvCxnSpPr>
            <p:nvPr/>
          </p:nvCxnSpPr>
          <p:spPr>
            <a:xfrm>
              <a:off x="10063164" y="4886326"/>
              <a:ext cx="0" cy="61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78C4414E-FD4B-4BEB-8CD2-6141AC22878C}"/>
                </a:ext>
              </a:extLst>
            </p:cNvPr>
            <p:cNvCxnSpPr>
              <a:cxnSpLocks/>
            </p:cNvCxnSpPr>
            <p:nvPr/>
          </p:nvCxnSpPr>
          <p:spPr>
            <a:xfrm>
              <a:off x="10491789" y="4886326"/>
              <a:ext cx="0" cy="61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1F3A2D4D-4185-40EA-B851-F917870A38E9}"/>
                </a:ext>
              </a:extLst>
            </p:cNvPr>
            <p:cNvCxnSpPr>
              <a:cxnSpLocks/>
            </p:cNvCxnSpPr>
            <p:nvPr/>
          </p:nvCxnSpPr>
          <p:spPr>
            <a:xfrm>
              <a:off x="10934701" y="4886326"/>
              <a:ext cx="0" cy="61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Textfeld 112">
            <a:extLst>
              <a:ext uri="{FF2B5EF4-FFF2-40B4-BE49-F238E27FC236}">
                <a16:creationId xmlns:a16="http://schemas.microsoft.com/office/drawing/2014/main" id="{C0D24FD9-EFD9-4D0E-8B46-DD298BD2D183}"/>
              </a:ext>
            </a:extLst>
          </p:cNvPr>
          <p:cNvSpPr txBox="1"/>
          <p:nvPr/>
        </p:nvSpPr>
        <p:spPr>
          <a:xfrm>
            <a:off x="6416131" y="2115757"/>
            <a:ext cx="439544" cy="276999"/>
          </a:xfrm>
          <a:prstGeom prst="rect">
            <a:avLst/>
          </a:prstGeom>
          <a:noFill/>
        </p:spPr>
        <p:txBody>
          <a:bodyPr wrap="none" rtlCol="0">
            <a:spAutoFit/>
          </a:bodyPr>
          <a:lstStyle/>
          <a:p>
            <a:pPr algn="r"/>
            <a:r>
              <a:rPr lang="de-DE" sz="1200" dirty="0"/>
              <a:t>300</a:t>
            </a:r>
          </a:p>
        </p:txBody>
      </p:sp>
      <p:sp>
        <p:nvSpPr>
          <p:cNvPr id="114" name="Textfeld 113">
            <a:extLst>
              <a:ext uri="{FF2B5EF4-FFF2-40B4-BE49-F238E27FC236}">
                <a16:creationId xmlns:a16="http://schemas.microsoft.com/office/drawing/2014/main" id="{1C44214C-E65D-4B40-8CC5-7A27463CE270}"/>
              </a:ext>
            </a:extLst>
          </p:cNvPr>
          <p:cNvSpPr txBox="1"/>
          <p:nvPr/>
        </p:nvSpPr>
        <p:spPr>
          <a:xfrm>
            <a:off x="6416131" y="2355532"/>
            <a:ext cx="439544" cy="276999"/>
          </a:xfrm>
          <a:prstGeom prst="rect">
            <a:avLst/>
          </a:prstGeom>
          <a:noFill/>
        </p:spPr>
        <p:txBody>
          <a:bodyPr wrap="none" rtlCol="0">
            <a:spAutoFit/>
          </a:bodyPr>
          <a:lstStyle/>
          <a:p>
            <a:pPr algn="r"/>
            <a:r>
              <a:rPr lang="de-DE" sz="1200"/>
              <a:t>275</a:t>
            </a:r>
          </a:p>
        </p:txBody>
      </p:sp>
      <p:sp>
        <p:nvSpPr>
          <p:cNvPr id="115" name="Textfeld 114">
            <a:extLst>
              <a:ext uri="{FF2B5EF4-FFF2-40B4-BE49-F238E27FC236}">
                <a16:creationId xmlns:a16="http://schemas.microsoft.com/office/drawing/2014/main" id="{44733623-DA64-46B0-AD7A-CC285C9925EB}"/>
              </a:ext>
            </a:extLst>
          </p:cNvPr>
          <p:cNvSpPr txBox="1"/>
          <p:nvPr/>
        </p:nvSpPr>
        <p:spPr>
          <a:xfrm>
            <a:off x="6416131" y="2570808"/>
            <a:ext cx="439544" cy="276999"/>
          </a:xfrm>
          <a:prstGeom prst="rect">
            <a:avLst/>
          </a:prstGeom>
          <a:noFill/>
        </p:spPr>
        <p:txBody>
          <a:bodyPr wrap="none" rtlCol="0">
            <a:spAutoFit/>
          </a:bodyPr>
          <a:lstStyle/>
          <a:p>
            <a:pPr algn="r"/>
            <a:r>
              <a:rPr lang="de-DE" sz="1200"/>
              <a:t>250</a:t>
            </a:r>
          </a:p>
        </p:txBody>
      </p:sp>
      <p:sp>
        <p:nvSpPr>
          <p:cNvPr id="116" name="Textfeld 115">
            <a:extLst>
              <a:ext uri="{FF2B5EF4-FFF2-40B4-BE49-F238E27FC236}">
                <a16:creationId xmlns:a16="http://schemas.microsoft.com/office/drawing/2014/main" id="{8E0F5F18-A815-4BA6-9E07-10DFBAF2D389}"/>
              </a:ext>
            </a:extLst>
          </p:cNvPr>
          <p:cNvSpPr txBox="1"/>
          <p:nvPr/>
        </p:nvSpPr>
        <p:spPr>
          <a:xfrm>
            <a:off x="6416131" y="2790221"/>
            <a:ext cx="439544" cy="276999"/>
          </a:xfrm>
          <a:prstGeom prst="rect">
            <a:avLst/>
          </a:prstGeom>
          <a:noFill/>
        </p:spPr>
        <p:txBody>
          <a:bodyPr wrap="none" rtlCol="0">
            <a:spAutoFit/>
          </a:bodyPr>
          <a:lstStyle/>
          <a:p>
            <a:pPr algn="r"/>
            <a:r>
              <a:rPr lang="de-DE" sz="1200"/>
              <a:t>225</a:t>
            </a:r>
          </a:p>
        </p:txBody>
      </p:sp>
      <p:sp>
        <p:nvSpPr>
          <p:cNvPr id="117" name="Textfeld 116">
            <a:extLst>
              <a:ext uri="{FF2B5EF4-FFF2-40B4-BE49-F238E27FC236}">
                <a16:creationId xmlns:a16="http://schemas.microsoft.com/office/drawing/2014/main" id="{365D8F68-D200-4F74-99AC-22AA84396188}"/>
              </a:ext>
            </a:extLst>
          </p:cNvPr>
          <p:cNvSpPr txBox="1"/>
          <p:nvPr/>
        </p:nvSpPr>
        <p:spPr>
          <a:xfrm>
            <a:off x="6416131" y="3006369"/>
            <a:ext cx="439544" cy="276999"/>
          </a:xfrm>
          <a:prstGeom prst="rect">
            <a:avLst/>
          </a:prstGeom>
          <a:noFill/>
        </p:spPr>
        <p:txBody>
          <a:bodyPr wrap="none" rtlCol="0">
            <a:spAutoFit/>
          </a:bodyPr>
          <a:lstStyle/>
          <a:p>
            <a:pPr algn="r"/>
            <a:r>
              <a:rPr lang="de-DE" sz="1200"/>
              <a:t>200</a:t>
            </a:r>
          </a:p>
        </p:txBody>
      </p:sp>
      <p:sp>
        <p:nvSpPr>
          <p:cNvPr id="118" name="Textfeld 117">
            <a:extLst>
              <a:ext uri="{FF2B5EF4-FFF2-40B4-BE49-F238E27FC236}">
                <a16:creationId xmlns:a16="http://schemas.microsoft.com/office/drawing/2014/main" id="{9697AF19-2EEF-484B-8BA1-5CE4FCE995BE}"/>
              </a:ext>
            </a:extLst>
          </p:cNvPr>
          <p:cNvSpPr txBox="1"/>
          <p:nvPr/>
        </p:nvSpPr>
        <p:spPr>
          <a:xfrm>
            <a:off x="6416131" y="3234910"/>
            <a:ext cx="439544" cy="276999"/>
          </a:xfrm>
          <a:prstGeom prst="rect">
            <a:avLst/>
          </a:prstGeom>
          <a:noFill/>
        </p:spPr>
        <p:txBody>
          <a:bodyPr wrap="none" rtlCol="0">
            <a:spAutoFit/>
          </a:bodyPr>
          <a:lstStyle/>
          <a:p>
            <a:pPr algn="r"/>
            <a:r>
              <a:rPr lang="de-DE" sz="1200"/>
              <a:t>175</a:t>
            </a:r>
          </a:p>
        </p:txBody>
      </p:sp>
      <p:sp>
        <p:nvSpPr>
          <p:cNvPr id="119" name="Textfeld 118">
            <a:extLst>
              <a:ext uri="{FF2B5EF4-FFF2-40B4-BE49-F238E27FC236}">
                <a16:creationId xmlns:a16="http://schemas.microsoft.com/office/drawing/2014/main" id="{36FFB024-7E0F-441F-AD5C-C9801CE33F65}"/>
              </a:ext>
            </a:extLst>
          </p:cNvPr>
          <p:cNvSpPr txBox="1"/>
          <p:nvPr/>
        </p:nvSpPr>
        <p:spPr>
          <a:xfrm>
            <a:off x="6416131" y="3457961"/>
            <a:ext cx="439544" cy="276999"/>
          </a:xfrm>
          <a:prstGeom prst="rect">
            <a:avLst/>
          </a:prstGeom>
          <a:noFill/>
        </p:spPr>
        <p:txBody>
          <a:bodyPr wrap="none" rtlCol="0">
            <a:spAutoFit/>
          </a:bodyPr>
          <a:lstStyle/>
          <a:p>
            <a:pPr algn="r"/>
            <a:r>
              <a:rPr lang="de-DE" sz="1200"/>
              <a:t>150</a:t>
            </a:r>
          </a:p>
        </p:txBody>
      </p:sp>
      <p:sp>
        <p:nvSpPr>
          <p:cNvPr id="120" name="Textfeld 119">
            <a:extLst>
              <a:ext uri="{FF2B5EF4-FFF2-40B4-BE49-F238E27FC236}">
                <a16:creationId xmlns:a16="http://schemas.microsoft.com/office/drawing/2014/main" id="{1459BC87-0C3D-4D8F-9772-9E45015296E2}"/>
              </a:ext>
            </a:extLst>
          </p:cNvPr>
          <p:cNvSpPr txBox="1"/>
          <p:nvPr/>
        </p:nvSpPr>
        <p:spPr>
          <a:xfrm>
            <a:off x="6416131" y="3672246"/>
            <a:ext cx="439544" cy="276999"/>
          </a:xfrm>
          <a:prstGeom prst="rect">
            <a:avLst/>
          </a:prstGeom>
          <a:noFill/>
        </p:spPr>
        <p:txBody>
          <a:bodyPr wrap="none" rtlCol="0">
            <a:spAutoFit/>
          </a:bodyPr>
          <a:lstStyle/>
          <a:p>
            <a:pPr algn="r"/>
            <a:r>
              <a:rPr lang="de-DE" sz="1200"/>
              <a:t>125</a:t>
            </a:r>
          </a:p>
        </p:txBody>
      </p:sp>
      <p:sp>
        <p:nvSpPr>
          <p:cNvPr id="121" name="Textfeld 120">
            <a:extLst>
              <a:ext uri="{FF2B5EF4-FFF2-40B4-BE49-F238E27FC236}">
                <a16:creationId xmlns:a16="http://schemas.microsoft.com/office/drawing/2014/main" id="{5D5B95E4-B172-4D8D-98D3-B1FAD75AB1F3}"/>
              </a:ext>
            </a:extLst>
          </p:cNvPr>
          <p:cNvSpPr txBox="1"/>
          <p:nvPr/>
        </p:nvSpPr>
        <p:spPr>
          <a:xfrm>
            <a:off x="6416131" y="3897580"/>
            <a:ext cx="439544" cy="276999"/>
          </a:xfrm>
          <a:prstGeom prst="rect">
            <a:avLst/>
          </a:prstGeom>
          <a:noFill/>
        </p:spPr>
        <p:txBody>
          <a:bodyPr wrap="none" rtlCol="0">
            <a:spAutoFit/>
          </a:bodyPr>
          <a:lstStyle/>
          <a:p>
            <a:pPr algn="r"/>
            <a:r>
              <a:rPr lang="de-DE" sz="1200"/>
              <a:t>100</a:t>
            </a:r>
          </a:p>
        </p:txBody>
      </p:sp>
      <p:sp>
        <p:nvSpPr>
          <p:cNvPr id="122" name="Textfeld 121">
            <a:extLst>
              <a:ext uri="{FF2B5EF4-FFF2-40B4-BE49-F238E27FC236}">
                <a16:creationId xmlns:a16="http://schemas.microsoft.com/office/drawing/2014/main" id="{2E2D9F40-1B40-43C0-9BAA-16B85D9C6D58}"/>
              </a:ext>
            </a:extLst>
          </p:cNvPr>
          <p:cNvSpPr txBox="1"/>
          <p:nvPr/>
        </p:nvSpPr>
        <p:spPr>
          <a:xfrm>
            <a:off x="6501091" y="4122198"/>
            <a:ext cx="354584" cy="276999"/>
          </a:xfrm>
          <a:prstGeom prst="rect">
            <a:avLst/>
          </a:prstGeom>
          <a:noFill/>
        </p:spPr>
        <p:txBody>
          <a:bodyPr wrap="none" rtlCol="0">
            <a:spAutoFit/>
          </a:bodyPr>
          <a:lstStyle/>
          <a:p>
            <a:pPr algn="r"/>
            <a:r>
              <a:rPr lang="de-DE" sz="1200"/>
              <a:t>75</a:t>
            </a:r>
          </a:p>
        </p:txBody>
      </p:sp>
      <p:sp>
        <p:nvSpPr>
          <p:cNvPr id="123" name="Textfeld 122">
            <a:extLst>
              <a:ext uri="{FF2B5EF4-FFF2-40B4-BE49-F238E27FC236}">
                <a16:creationId xmlns:a16="http://schemas.microsoft.com/office/drawing/2014/main" id="{A82A0888-40E2-46C7-BF01-15DEB0953177}"/>
              </a:ext>
            </a:extLst>
          </p:cNvPr>
          <p:cNvSpPr txBox="1"/>
          <p:nvPr/>
        </p:nvSpPr>
        <p:spPr>
          <a:xfrm>
            <a:off x="6501091" y="4341182"/>
            <a:ext cx="354584" cy="276999"/>
          </a:xfrm>
          <a:prstGeom prst="rect">
            <a:avLst/>
          </a:prstGeom>
          <a:noFill/>
        </p:spPr>
        <p:txBody>
          <a:bodyPr wrap="none" rtlCol="0">
            <a:spAutoFit/>
          </a:bodyPr>
          <a:lstStyle/>
          <a:p>
            <a:pPr algn="r"/>
            <a:r>
              <a:rPr lang="de-DE" sz="1200"/>
              <a:t>50</a:t>
            </a:r>
          </a:p>
        </p:txBody>
      </p:sp>
      <p:sp>
        <p:nvSpPr>
          <p:cNvPr id="124" name="Textfeld 123">
            <a:extLst>
              <a:ext uri="{FF2B5EF4-FFF2-40B4-BE49-F238E27FC236}">
                <a16:creationId xmlns:a16="http://schemas.microsoft.com/office/drawing/2014/main" id="{33CBCAD5-8872-4019-8861-80F0607323B3}"/>
              </a:ext>
            </a:extLst>
          </p:cNvPr>
          <p:cNvSpPr txBox="1"/>
          <p:nvPr/>
        </p:nvSpPr>
        <p:spPr>
          <a:xfrm>
            <a:off x="6501091" y="4569775"/>
            <a:ext cx="354584" cy="276999"/>
          </a:xfrm>
          <a:prstGeom prst="rect">
            <a:avLst/>
          </a:prstGeom>
          <a:noFill/>
        </p:spPr>
        <p:txBody>
          <a:bodyPr wrap="none" rtlCol="0">
            <a:spAutoFit/>
          </a:bodyPr>
          <a:lstStyle/>
          <a:p>
            <a:pPr algn="r"/>
            <a:r>
              <a:rPr lang="de-DE" sz="1200"/>
              <a:t>25</a:t>
            </a:r>
          </a:p>
        </p:txBody>
      </p:sp>
      <p:sp>
        <p:nvSpPr>
          <p:cNvPr id="125" name="Textfeld 124">
            <a:extLst>
              <a:ext uri="{FF2B5EF4-FFF2-40B4-BE49-F238E27FC236}">
                <a16:creationId xmlns:a16="http://schemas.microsoft.com/office/drawing/2014/main" id="{6FE721B8-78BF-45A1-AC78-FFE066D9D15A}"/>
              </a:ext>
            </a:extLst>
          </p:cNvPr>
          <p:cNvSpPr txBox="1"/>
          <p:nvPr/>
        </p:nvSpPr>
        <p:spPr>
          <a:xfrm>
            <a:off x="6586049" y="4777864"/>
            <a:ext cx="269626" cy="276999"/>
          </a:xfrm>
          <a:prstGeom prst="rect">
            <a:avLst/>
          </a:prstGeom>
          <a:noFill/>
        </p:spPr>
        <p:txBody>
          <a:bodyPr wrap="none" rtlCol="0">
            <a:spAutoFit/>
          </a:bodyPr>
          <a:lstStyle/>
          <a:p>
            <a:pPr algn="r"/>
            <a:r>
              <a:rPr lang="de-DE" sz="1200"/>
              <a:t>0</a:t>
            </a:r>
          </a:p>
        </p:txBody>
      </p:sp>
      <p:sp>
        <p:nvSpPr>
          <p:cNvPr id="126" name="Textfeld 125">
            <a:extLst>
              <a:ext uri="{FF2B5EF4-FFF2-40B4-BE49-F238E27FC236}">
                <a16:creationId xmlns:a16="http://schemas.microsoft.com/office/drawing/2014/main" id="{A8D74A48-838D-45DE-8864-E4E198A4CCFD}"/>
              </a:ext>
            </a:extLst>
          </p:cNvPr>
          <p:cNvSpPr txBox="1"/>
          <p:nvPr/>
        </p:nvSpPr>
        <p:spPr>
          <a:xfrm>
            <a:off x="6798734" y="5012375"/>
            <a:ext cx="269626" cy="276999"/>
          </a:xfrm>
          <a:prstGeom prst="rect">
            <a:avLst/>
          </a:prstGeom>
          <a:noFill/>
        </p:spPr>
        <p:txBody>
          <a:bodyPr wrap="none" rtlCol="0">
            <a:spAutoFit/>
          </a:bodyPr>
          <a:lstStyle/>
          <a:p>
            <a:pPr algn="ctr"/>
            <a:r>
              <a:rPr lang="de-DE" sz="1200" dirty="0"/>
              <a:t>0</a:t>
            </a:r>
          </a:p>
        </p:txBody>
      </p:sp>
      <p:sp>
        <p:nvSpPr>
          <p:cNvPr id="127" name="Textfeld 126">
            <a:extLst>
              <a:ext uri="{FF2B5EF4-FFF2-40B4-BE49-F238E27FC236}">
                <a16:creationId xmlns:a16="http://schemas.microsoft.com/office/drawing/2014/main" id="{E2B0E627-80B7-480C-BC80-0EECC2D681A2}"/>
              </a:ext>
            </a:extLst>
          </p:cNvPr>
          <p:cNvSpPr txBox="1"/>
          <p:nvPr/>
        </p:nvSpPr>
        <p:spPr>
          <a:xfrm>
            <a:off x="7192834" y="5012375"/>
            <a:ext cx="354584" cy="276999"/>
          </a:xfrm>
          <a:prstGeom prst="rect">
            <a:avLst/>
          </a:prstGeom>
          <a:noFill/>
        </p:spPr>
        <p:txBody>
          <a:bodyPr wrap="none" rtlCol="0">
            <a:spAutoFit/>
          </a:bodyPr>
          <a:lstStyle/>
          <a:p>
            <a:pPr algn="ctr"/>
            <a:r>
              <a:rPr lang="de-DE" sz="1200"/>
              <a:t>10</a:t>
            </a:r>
          </a:p>
        </p:txBody>
      </p:sp>
      <p:sp>
        <p:nvSpPr>
          <p:cNvPr id="128" name="Textfeld 127">
            <a:extLst>
              <a:ext uri="{FF2B5EF4-FFF2-40B4-BE49-F238E27FC236}">
                <a16:creationId xmlns:a16="http://schemas.microsoft.com/office/drawing/2014/main" id="{B862D48D-C080-467C-867B-C57576A905A1}"/>
              </a:ext>
            </a:extLst>
          </p:cNvPr>
          <p:cNvSpPr txBox="1"/>
          <p:nvPr/>
        </p:nvSpPr>
        <p:spPr>
          <a:xfrm>
            <a:off x="7638631" y="5012375"/>
            <a:ext cx="354584" cy="276999"/>
          </a:xfrm>
          <a:prstGeom prst="rect">
            <a:avLst/>
          </a:prstGeom>
          <a:noFill/>
        </p:spPr>
        <p:txBody>
          <a:bodyPr wrap="none" rtlCol="0">
            <a:spAutoFit/>
          </a:bodyPr>
          <a:lstStyle/>
          <a:p>
            <a:pPr algn="ctr"/>
            <a:r>
              <a:rPr lang="de-DE" sz="1200"/>
              <a:t>20</a:t>
            </a:r>
          </a:p>
        </p:txBody>
      </p:sp>
      <p:sp>
        <p:nvSpPr>
          <p:cNvPr id="129" name="Textfeld 128">
            <a:extLst>
              <a:ext uri="{FF2B5EF4-FFF2-40B4-BE49-F238E27FC236}">
                <a16:creationId xmlns:a16="http://schemas.microsoft.com/office/drawing/2014/main" id="{B1C4D3BA-96DF-46B0-96BD-71106D161C35}"/>
              </a:ext>
            </a:extLst>
          </p:cNvPr>
          <p:cNvSpPr txBox="1"/>
          <p:nvPr/>
        </p:nvSpPr>
        <p:spPr>
          <a:xfrm>
            <a:off x="8074331" y="5012375"/>
            <a:ext cx="354584" cy="276999"/>
          </a:xfrm>
          <a:prstGeom prst="rect">
            <a:avLst/>
          </a:prstGeom>
          <a:noFill/>
        </p:spPr>
        <p:txBody>
          <a:bodyPr wrap="none" rtlCol="0">
            <a:spAutoFit/>
          </a:bodyPr>
          <a:lstStyle/>
          <a:p>
            <a:pPr algn="ctr"/>
            <a:r>
              <a:rPr lang="de-DE" sz="1200"/>
              <a:t>30</a:t>
            </a:r>
          </a:p>
        </p:txBody>
      </p:sp>
      <p:sp>
        <p:nvSpPr>
          <p:cNvPr id="130" name="Textfeld 129">
            <a:extLst>
              <a:ext uri="{FF2B5EF4-FFF2-40B4-BE49-F238E27FC236}">
                <a16:creationId xmlns:a16="http://schemas.microsoft.com/office/drawing/2014/main" id="{D4BCED42-6700-4FE3-91B4-5908F3DE285C}"/>
              </a:ext>
            </a:extLst>
          </p:cNvPr>
          <p:cNvSpPr txBox="1"/>
          <p:nvPr/>
        </p:nvSpPr>
        <p:spPr>
          <a:xfrm>
            <a:off x="8513502" y="5012375"/>
            <a:ext cx="354584" cy="276999"/>
          </a:xfrm>
          <a:prstGeom prst="rect">
            <a:avLst/>
          </a:prstGeom>
          <a:noFill/>
        </p:spPr>
        <p:txBody>
          <a:bodyPr wrap="none" rtlCol="0">
            <a:spAutoFit/>
          </a:bodyPr>
          <a:lstStyle/>
          <a:p>
            <a:pPr algn="ctr"/>
            <a:r>
              <a:rPr lang="de-DE" sz="1200"/>
              <a:t>40</a:t>
            </a:r>
          </a:p>
        </p:txBody>
      </p:sp>
      <p:sp>
        <p:nvSpPr>
          <p:cNvPr id="131" name="Textfeld 130">
            <a:extLst>
              <a:ext uri="{FF2B5EF4-FFF2-40B4-BE49-F238E27FC236}">
                <a16:creationId xmlns:a16="http://schemas.microsoft.com/office/drawing/2014/main" id="{8152D25E-F39C-4B40-9104-DD7FD0D27394}"/>
              </a:ext>
            </a:extLst>
          </p:cNvPr>
          <p:cNvSpPr txBox="1"/>
          <p:nvPr/>
        </p:nvSpPr>
        <p:spPr>
          <a:xfrm>
            <a:off x="8951424" y="5012375"/>
            <a:ext cx="354584" cy="276999"/>
          </a:xfrm>
          <a:prstGeom prst="rect">
            <a:avLst/>
          </a:prstGeom>
          <a:noFill/>
        </p:spPr>
        <p:txBody>
          <a:bodyPr wrap="none" rtlCol="0">
            <a:spAutoFit/>
          </a:bodyPr>
          <a:lstStyle/>
          <a:p>
            <a:pPr algn="ctr"/>
            <a:r>
              <a:rPr lang="de-DE" sz="1200"/>
              <a:t>50</a:t>
            </a:r>
          </a:p>
        </p:txBody>
      </p:sp>
      <p:sp>
        <p:nvSpPr>
          <p:cNvPr id="132" name="Textfeld 131">
            <a:extLst>
              <a:ext uri="{FF2B5EF4-FFF2-40B4-BE49-F238E27FC236}">
                <a16:creationId xmlns:a16="http://schemas.microsoft.com/office/drawing/2014/main" id="{459B98C3-3FBD-4884-AA8B-176A2CCBE22E}"/>
              </a:ext>
            </a:extLst>
          </p:cNvPr>
          <p:cNvSpPr txBox="1"/>
          <p:nvPr/>
        </p:nvSpPr>
        <p:spPr>
          <a:xfrm>
            <a:off x="9356647" y="5012375"/>
            <a:ext cx="354584" cy="276999"/>
          </a:xfrm>
          <a:prstGeom prst="rect">
            <a:avLst/>
          </a:prstGeom>
          <a:noFill/>
        </p:spPr>
        <p:txBody>
          <a:bodyPr wrap="none" rtlCol="0">
            <a:spAutoFit/>
          </a:bodyPr>
          <a:lstStyle/>
          <a:p>
            <a:pPr algn="ctr"/>
            <a:r>
              <a:rPr lang="de-DE" sz="1200"/>
              <a:t>60</a:t>
            </a:r>
          </a:p>
        </p:txBody>
      </p:sp>
      <p:sp>
        <p:nvSpPr>
          <p:cNvPr id="133" name="Textfeld 132">
            <a:extLst>
              <a:ext uri="{FF2B5EF4-FFF2-40B4-BE49-F238E27FC236}">
                <a16:creationId xmlns:a16="http://schemas.microsoft.com/office/drawing/2014/main" id="{C7CF9011-D9CD-4937-A555-FC1743D5F556}"/>
              </a:ext>
            </a:extLst>
          </p:cNvPr>
          <p:cNvSpPr txBox="1"/>
          <p:nvPr/>
        </p:nvSpPr>
        <p:spPr>
          <a:xfrm>
            <a:off x="9803528" y="5012375"/>
            <a:ext cx="354584" cy="276999"/>
          </a:xfrm>
          <a:prstGeom prst="rect">
            <a:avLst/>
          </a:prstGeom>
          <a:noFill/>
        </p:spPr>
        <p:txBody>
          <a:bodyPr wrap="none" rtlCol="0">
            <a:spAutoFit/>
          </a:bodyPr>
          <a:lstStyle/>
          <a:p>
            <a:pPr algn="ctr"/>
            <a:r>
              <a:rPr lang="de-DE" sz="1200"/>
              <a:t>70</a:t>
            </a:r>
          </a:p>
        </p:txBody>
      </p:sp>
      <p:sp>
        <p:nvSpPr>
          <p:cNvPr id="134" name="Textfeld 133">
            <a:extLst>
              <a:ext uri="{FF2B5EF4-FFF2-40B4-BE49-F238E27FC236}">
                <a16:creationId xmlns:a16="http://schemas.microsoft.com/office/drawing/2014/main" id="{17F1D7F7-E33D-48CE-B01A-02844DC983BB}"/>
              </a:ext>
            </a:extLst>
          </p:cNvPr>
          <p:cNvSpPr txBox="1"/>
          <p:nvPr/>
        </p:nvSpPr>
        <p:spPr>
          <a:xfrm>
            <a:off x="10244484" y="5012375"/>
            <a:ext cx="354584" cy="276999"/>
          </a:xfrm>
          <a:prstGeom prst="rect">
            <a:avLst/>
          </a:prstGeom>
          <a:noFill/>
        </p:spPr>
        <p:txBody>
          <a:bodyPr wrap="none" rtlCol="0">
            <a:spAutoFit/>
          </a:bodyPr>
          <a:lstStyle/>
          <a:p>
            <a:pPr algn="ctr"/>
            <a:r>
              <a:rPr lang="de-DE" sz="1200"/>
              <a:t>80</a:t>
            </a:r>
          </a:p>
        </p:txBody>
      </p:sp>
      <p:sp>
        <p:nvSpPr>
          <p:cNvPr id="135" name="Textfeld 134">
            <a:extLst>
              <a:ext uri="{FF2B5EF4-FFF2-40B4-BE49-F238E27FC236}">
                <a16:creationId xmlns:a16="http://schemas.microsoft.com/office/drawing/2014/main" id="{45446BA4-79C8-452D-9910-AFFA86F9060D}"/>
              </a:ext>
            </a:extLst>
          </p:cNvPr>
          <p:cNvSpPr txBox="1"/>
          <p:nvPr/>
        </p:nvSpPr>
        <p:spPr>
          <a:xfrm>
            <a:off x="10672315" y="5012375"/>
            <a:ext cx="354584" cy="276999"/>
          </a:xfrm>
          <a:prstGeom prst="rect">
            <a:avLst/>
          </a:prstGeom>
          <a:noFill/>
        </p:spPr>
        <p:txBody>
          <a:bodyPr wrap="none" rtlCol="0">
            <a:spAutoFit/>
          </a:bodyPr>
          <a:lstStyle/>
          <a:p>
            <a:pPr algn="ctr"/>
            <a:r>
              <a:rPr lang="de-DE" sz="1200"/>
              <a:t>90</a:t>
            </a:r>
          </a:p>
        </p:txBody>
      </p:sp>
      <p:sp>
        <p:nvSpPr>
          <p:cNvPr id="136" name="Textfeld 135">
            <a:extLst>
              <a:ext uri="{FF2B5EF4-FFF2-40B4-BE49-F238E27FC236}">
                <a16:creationId xmlns:a16="http://schemas.microsoft.com/office/drawing/2014/main" id="{13356DCF-DE6C-4368-A76B-0FF05C3DE91C}"/>
              </a:ext>
            </a:extLst>
          </p:cNvPr>
          <p:cNvSpPr txBox="1"/>
          <p:nvPr/>
        </p:nvSpPr>
        <p:spPr>
          <a:xfrm>
            <a:off x="11070313" y="5012375"/>
            <a:ext cx="439544" cy="276999"/>
          </a:xfrm>
          <a:prstGeom prst="rect">
            <a:avLst/>
          </a:prstGeom>
          <a:noFill/>
        </p:spPr>
        <p:txBody>
          <a:bodyPr wrap="none" rtlCol="0">
            <a:spAutoFit/>
          </a:bodyPr>
          <a:lstStyle/>
          <a:p>
            <a:pPr algn="ctr"/>
            <a:r>
              <a:rPr lang="de-DE" sz="1200" dirty="0"/>
              <a:t>100</a:t>
            </a:r>
          </a:p>
        </p:txBody>
      </p:sp>
      <p:sp>
        <p:nvSpPr>
          <p:cNvPr id="15" name="Ellipse 138">
            <a:extLst>
              <a:ext uri="{FF2B5EF4-FFF2-40B4-BE49-F238E27FC236}">
                <a16:creationId xmlns:a16="http://schemas.microsoft.com/office/drawing/2014/main" id="{71931E13-CFAD-4FB1-A5A5-532D9F48D49F}"/>
              </a:ext>
            </a:extLst>
          </p:cNvPr>
          <p:cNvSpPr/>
          <p:nvPr/>
        </p:nvSpPr>
        <p:spPr>
          <a:xfrm>
            <a:off x="7143125" y="3913272"/>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0" name="Ellipse 138">
            <a:extLst>
              <a:ext uri="{FF2B5EF4-FFF2-40B4-BE49-F238E27FC236}">
                <a16:creationId xmlns:a16="http://schemas.microsoft.com/office/drawing/2014/main" id="{27971F58-B59F-4412-AD09-326CC13AA084}"/>
              </a:ext>
            </a:extLst>
          </p:cNvPr>
          <p:cNvSpPr/>
          <p:nvPr/>
        </p:nvSpPr>
        <p:spPr>
          <a:xfrm>
            <a:off x="7753411" y="3989955"/>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1" name="Ellipse 138">
            <a:extLst>
              <a:ext uri="{FF2B5EF4-FFF2-40B4-BE49-F238E27FC236}">
                <a16:creationId xmlns:a16="http://schemas.microsoft.com/office/drawing/2014/main" id="{721926C2-FCB2-4046-A245-5EC14100C7A2}"/>
              </a:ext>
            </a:extLst>
          </p:cNvPr>
          <p:cNvSpPr/>
          <p:nvPr/>
        </p:nvSpPr>
        <p:spPr>
          <a:xfrm>
            <a:off x="6968943" y="4015167"/>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2" name="Ellipse 138">
            <a:extLst>
              <a:ext uri="{FF2B5EF4-FFF2-40B4-BE49-F238E27FC236}">
                <a16:creationId xmlns:a16="http://schemas.microsoft.com/office/drawing/2014/main" id="{C5B1FEB2-830F-462A-828C-B380DF73391A}"/>
              </a:ext>
            </a:extLst>
          </p:cNvPr>
          <p:cNvSpPr/>
          <p:nvPr/>
        </p:nvSpPr>
        <p:spPr>
          <a:xfrm>
            <a:off x="6915332" y="4068682"/>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3" name="Ellipse 138">
            <a:extLst>
              <a:ext uri="{FF2B5EF4-FFF2-40B4-BE49-F238E27FC236}">
                <a16:creationId xmlns:a16="http://schemas.microsoft.com/office/drawing/2014/main" id="{C15468C5-81CD-4913-A699-7CCC9E2E121E}"/>
              </a:ext>
            </a:extLst>
          </p:cNvPr>
          <p:cNvSpPr/>
          <p:nvPr/>
        </p:nvSpPr>
        <p:spPr>
          <a:xfrm>
            <a:off x="6919517" y="4275251"/>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4" name="Ellipse 138">
            <a:extLst>
              <a:ext uri="{FF2B5EF4-FFF2-40B4-BE49-F238E27FC236}">
                <a16:creationId xmlns:a16="http://schemas.microsoft.com/office/drawing/2014/main" id="{8B9E055E-CB35-4920-8C65-ACCE6413399F}"/>
              </a:ext>
            </a:extLst>
          </p:cNvPr>
          <p:cNvSpPr/>
          <p:nvPr/>
        </p:nvSpPr>
        <p:spPr>
          <a:xfrm>
            <a:off x="7223478" y="4261417"/>
            <a:ext cx="78577" cy="739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5" name="Ellipse 138">
            <a:extLst>
              <a:ext uri="{FF2B5EF4-FFF2-40B4-BE49-F238E27FC236}">
                <a16:creationId xmlns:a16="http://schemas.microsoft.com/office/drawing/2014/main" id="{170BCC5B-4EC8-44EA-883B-002BE6C5DC5B}"/>
              </a:ext>
            </a:extLst>
          </p:cNvPr>
          <p:cNvSpPr/>
          <p:nvPr/>
        </p:nvSpPr>
        <p:spPr>
          <a:xfrm>
            <a:off x="7527439" y="4289293"/>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6" name="Ellipse 138">
            <a:extLst>
              <a:ext uri="{FF2B5EF4-FFF2-40B4-BE49-F238E27FC236}">
                <a16:creationId xmlns:a16="http://schemas.microsoft.com/office/drawing/2014/main" id="{FB412331-4DE7-44E0-BD13-0128AFB56D34}"/>
              </a:ext>
            </a:extLst>
          </p:cNvPr>
          <p:cNvSpPr/>
          <p:nvPr/>
        </p:nvSpPr>
        <p:spPr>
          <a:xfrm>
            <a:off x="7010874" y="4532038"/>
            <a:ext cx="78577" cy="739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7" name="Ellipse 138">
            <a:extLst>
              <a:ext uri="{FF2B5EF4-FFF2-40B4-BE49-F238E27FC236}">
                <a16:creationId xmlns:a16="http://schemas.microsoft.com/office/drawing/2014/main" id="{616E8038-1C1E-4588-AB98-AAD7463C4255}"/>
              </a:ext>
            </a:extLst>
          </p:cNvPr>
          <p:cNvSpPr/>
          <p:nvPr/>
        </p:nvSpPr>
        <p:spPr>
          <a:xfrm>
            <a:off x="7010874" y="4576368"/>
            <a:ext cx="78577" cy="73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8" name="Ellipse 138">
            <a:extLst>
              <a:ext uri="{FF2B5EF4-FFF2-40B4-BE49-F238E27FC236}">
                <a16:creationId xmlns:a16="http://schemas.microsoft.com/office/drawing/2014/main" id="{3378C1AC-6F56-4722-A7C2-BD84A0E0E390}"/>
              </a:ext>
            </a:extLst>
          </p:cNvPr>
          <p:cNvSpPr/>
          <p:nvPr/>
        </p:nvSpPr>
        <p:spPr>
          <a:xfrm>
            <a:off x="6971808" y="4539390"/>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6" name="Ellipse 138">
            <a:extLst>
              <a:ext uri="{FF2B5EF4-FFF2-40B4-BE49-F238E27FC236}">
                <a16:creationId xmlns:a16="http://schemas.microsoft.com/office/drawing/2014/main" id="{2F8F438E-5C5D-4C58-90BF-1ED0B038BCAE}"/>
              </a:ext>
            </a:extLst>
          </p:cNvPr>
          <p:cNvSpPr/>
          <p:nvPr/>
        </p:nvSpPr>
        <p:spPr>
          <a:xfrm>
            <a:off x="6893453" y="4535335"/>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50" name="Ellipse 138">
            <a:extLst>
              <a:ext uri="{FF2B5EF4-FFF2-40B4-BE49-F238E27FC236}">
                <a16:creationId xmlns:a16="http://schemas.microsoft.com/office/drawing/2014/main" id="{1DB2102A-4A8F-40DB-B52F-C775FF15763B}"/>
              </a:ext>
            </a:extLst>
          </p:cNvPr>
          <p:cNvSpPr/>
          <p:nvPr/>
        </p:nvSpPr>
        <p:spPr>
          <a:xfrm>
            <a:off x="7016081" y="4661938"/>
            <a:ext cx="78577" cy="73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51" name="Ellipse 138">
            <a:extLst>
              <a:ext uri="{FF2B5EF4-FFF2-40B4-BE49-F238E27FC236}">
                <a16:creationId xmlns:a16="http://schemas.microsoft.com/office/drawing/2014/main" id="{97F303E8-B2FD-4660-83EB-80FD37E92475}"/>
              </a:ext>
            </a:extLst>
          </p:cNvPr>
          <p:cNvSpPr/>
          <p:nvPr/>
        </p:nvSpPr>
        <p:spPr>
          <a:xfrm>
            <a:off x="7218705" y="4810236"/>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52" name="Ellipse 138">
            <a:extLst>
              <a:ext uri="{FF2B5EF4-FFF2-40B4-BE49-F238E27FC236}">
                <a16:creationId xmlns:a16="http://schemas.microsoft.com/office/drawing/2014/main" id="{19CFA50A-6BC0-41CB-8152-84DDBB1CC422}"/>
              </a:ext>
            </a:extLst>
          </p:cNvPr>
          <p:cNvSpPr/>
          <p:nvPr/>
        </p:nvSpPr>
        <p:spPr>
          <a:xfrm>
            <a:off x="7223478" y="4841972"/>
            <a:ext cx="78577" cy="73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53" name="Ellipse 138">
            <a:extLst>
              <a:ext uri="{FF2B5EF4-FFF2-40B4-BE49-F238E27FC236}">
                <a16:creationId xmlns:a16="http://schemas.microsoft.com/office/drawing/2014/main" id="{DC854801-6568-4055-844E-9BA4C46DA756}"/>
              </a:ext>
            </a:extLst>
          </p:cNvPr>
          <p:cNvSpPr/>
          <p:nvPr/>
        </p:nvSpPr>
        <p:spPr>
          <a:xfrm>
            <a:off x="7055196" y="4785035"/>
            <a:ext cx="78577" cy="73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54" name="Ellipse 138">
            <a:extLst>
              <a:ext uri="{FF2B5EF4-FFF2-40B4-BE49-F238E27FC236}">
                <a16:creationId xmlns:a16="http://schemas.microsoft.com/office/drawing/2014/main" id="{EBAB00F8-EC52-4890-926F-C46E52211C93}"/>
              </a:ext>
            </a:extLst>
          </p:cNvPr>
          <p:cNvSpPr/>
          <p:nvPr/>
        </p:nvSpPr>
        <p:spPr>
          <a:xfrm>
            <a:off x="6963316" y="4732288"/>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55" name="Ellipse 138">
            <a:extLst>
              <a:ext uri="{FF2B5EF4-FFF2-40B4-BE49-F238E27FC236}">
                <a16:creationId xmlns:a16="http://schemas.microsoft.com/office/drawing/2014/main" id="{217B700B-FAAA-4C2B-A899-B86E0B5C538C}"/>
              </a:ext>
            </a:extLst>
          </p:cNvPr>
          <p:cNvSpPr/>
          <p:nvPr/>
        </p:nvSpPr>
        <p:spPr>
          <a:xfrm>
            <a:off x="6925490" y="4735387"/>
            <a:ext cx="78577" cy="73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56" name="Ellipse 138">
            <a:extLst>
              <a:ext uri="{FF2B5EF4-FFF2-40B4-BE49-F238E27FC236}">
                <a16:creationId xmlns:a16="http://schemas.microsoft.com/office/drawing/2014/main" id="{3BD98196-067F-4053-90CC-7B1363DB89F5}"/>
              </a:ext>
            </a:extLst>
          </p:cNvPr>
          <p:cNvSpPr/>
          <p:nvPr/>
        </p:nvSpPr>
        <p:spPr>
          <a:xfrm>
            <a:off x="6903114" y="4785035"/>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57" name="Ellipse 138">
            <a:extLst>
              <a:ext uri="{FF2B5EF4-FFF2-40B4-BE49-F238E27FC236}">
                <a16:creationId xmlns:a16="http://schemas.microsoft.com/office/drawing/2014/main" id="{E8B5B6CB-D59B-4571-8199-0386034B9739}"/>
              </a:ext>
            </a:extLst>
          </p:cNvPr>
          <p:cNvSpPr/>
          <p:nvPr/>
        </p:nvSpPr>
        <p:spPr>
          <a:xfrm>
            <a:off x="6892635" y="4833665"/>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58" name="Ellipse 138">
            <a:extLst>
              <a:ext uri="{FF2B5EF4-FFF2-40B4-BE49-F238E27FC236}">
                <a16:creationId xmlns:a16="http://schemas.microsoft.com/office/drawing/2014/main" id="{0B1B2C4A-DE88-49E7-9E02-F1828C0CDC20}"/>
              </a:ext>
            </a:extLst>
          </p:cNvPr>
          <p:cNvSpPr/>
          <p:nvPr/>
        </p:nvSpPr>
        <p:spPr>
          <a:xfrm>
            <a:off x="6969863" y="4852521"/>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60" name="Textfeld 159">
            <a:extLst>
              <a:ext uri="{FF2B5EF4-FFF2-40B4-BE49-F238E27FC236}">
                <a16:creationId xmlns:a16="http://schemas.microsoft.com/office/drawing/2014/main" id="{30028A0C-994C-4D4D-9D16-F9BCCFECFCBA}"/>
              </a:ext>
            </a:extLst>
          </p:cNvPr>
          <p:cNvSpPr txBox="1"/>
          <p:nvPr/>
        </p:nvSpPr>
        <p:spPr>
          <a:xfrm>
            <a:off x="10263804" y="4481913"/>
            <a:ext cx="1067921" cy="276999"/>
          </a:xfrm>
          <a:prstGeom prst="rect">
            <a:avLst/>
          </a:prstGeom>
          <a:noFill/>
        </p:spPr>
        <p:txBody>
          <a:bodyPr wrap="none" rtlCol="0">
            <a:spAutoFit/>
          </a:bodyPr>
          <a:lstStyle/>
          <a:p>
            <a:r>
              <a:rPr lang="de-DE" sz="1200"/>
              <a:t>H-score = 35</a:t>
            </a:r>
          </a:p>
        </p:txBody>
      </p:sp>
      <p:sp>
        <p:nvSpPr>
          <p:cNvPr id="166" name="Ellipse 138">
            <a:extLst>
              <a:ext uri="{FF2B5EF4-FFF2-40B4-BE49-F238E27FC236}">
                <a16:creationId xmlns:a16="http://schemas.microsoft.com/office/drawing/2014/main" id="{8A72A287-0F2C-4E5F-BED8-187237A8C0C1}"/>
              </a:ext>
            </a:extLst>
          </p:cNvPr>
          <p:cNvSpPr/>
          <p:nvPr/>
        </p:nvSpPr>
        <p:spPr>
          <a:xfrm>
            <a:off x="6898351" y="2425975"/>
            <a:ext cx="78577" cy="739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67" name="Textfeld 166">
            <a:extLst>
              <a:ext uri="{FF2B5EF4-FFF2-40B4-BE49-F238E27FC236}">
                <a16:creationId xmlns:a16="http://schemas.microsoft.com/office/drawing/2014/main" id="{B6F427B0-1407-4813-9367-A8343414CBF0}"/>
              </a:ext>
            </a:extLst>
          </p:cNvPr>
          <p:cNvSpPr txBox="1"/>
          <p:nvPr/>
        </p:nvSpPr>
        <p:spPr>
          <a:xfrm rot="16200000">
            <a:off x="5050219" y="3222845"/>
            <a:ext cx="2523448" cy="307777"/>
          </a:xfrm>
          <a:prstGeom prst="rect">
            <a:avLst/>
          </a:prstGeom>
          <a:noFill/>
        </p:spPr>
        <p:txBody>
          <a:bodyPr wrap="none" rtlCol="0">
            <a:spAutoFit/>
          </a:bodyPr>
          <a:lstStyle/>
          <a:p>
            <a:pPr algn="ctr"/>
            <a:r>
              <a:rPr lang="de-DE" sz="1400" b="1" dirty="0"/>
              <a:t>DKK1 Expression (H-score)</a:t>
            </a:r>
          </a:p>
        </p:txBody>
      </p:sp>
      <p:sp>
        <p:nvSpPr>
          <p:cNvPr id="168" name="Textfeld 167">
            <a:extLst>
              <a:ext uri="{FF2B5EF4-FFF2-40B4-BE49-F238E27FC236}">
                <a16:creationId xmlns:a16="http://schemas.microsoft.com/office/drawing/2014/main" id="{6DD881A0-AD13-4893-936D-F8793262C8DE}"/>
              </a:ext>
            </a:extLst>
          </p:cNvPr>
          <p:cNvSpPr txBox="1"/>
          <p:nvPr/>
        </p:nvSpPr>
        <p:spPr>
          <a:xfrm>
            <a:off x="8067057" y="5255482"/>
            <a:ext cx="2047355" cy="276999"/>
          </a:xfrm>
          <a:prstGeom prst="rect">
            <a:avLst/>
          </a:prstGeom>
          <a:noFill/>
        </p:spPr>
        <p:txBody>
          <a:bodyPr wrap="none" rtlCol="0">
            <a:spAutoFit/>
          </a:bodyPr>
          <a:lstStyle/>
          <a:p>
            <a:pPr algn="ctr"/>
            <a:r>
              <a:rPr lang="de-DE" sz="1200" b="1" dirty="0"/>
              <a:t>PD-L1 Expression (</a:t>
            </a:r>
            <a:r>
              <a:rPr lang="de-DE" sz="1200" b="1" dirty="0" err="1"/>
              <a:t>vCPS</a:t>
            </a:r>
            <a:r>
              <a:rPr lang="de-DE" sz="1200" b="1" dirty="0"/>
              <a:t>)</a:t>
            </a:r>
          </a:p>
        </p:txBody>
      </p:sp>
      <p:sp>
        <p:nvSpPr>
          <p:cNvPr id="50" name="Titel 49">
            <a:extLst>
              <a:ext uri="{FF2B5EF4-FFF2-40B4-BE49-F238E27FC236}">
                <a16:creationId xmlns:a16="http://schemas.microsoft.com/office/drawing/2014/main" id="{5D32271F-E20D-DD4E-BAD6-7CC26484FDCC}"/>
              </a:ext>
            </a:extLst>
          </p:cNvPr>
          <p:cNvSpPr>
            <a:spLocks noGrp="1"/>
          </p:cNvSpPr>
          <p:nvPr>
            <p:ph type="title"/>
          </p:nvPr>
        </p:nvSpPr>
        <p:spPr/>
        <p:txBody>
          <a:bodyPr/>
          <a:lstStyle/>
          <a:p>
            <a:r>
              <a:rPr lang="en-US" noProof="0" dirty="0"/>
              <a:t>DKK1 expression considerations</a:t>
            </a:r>
          </a:p>
        </p:txBody>
      </p:sp>
      <p:sp>
        <p:nvSpPr>
          <p:cNvPr id="164" name="Textfeld 163">
            <a:extLst>
              <a:ext uri="{FF2B5EF4-FFF2-40B4-BE49-F238E27FC236}">
                <a16:creationId xmlns:a16="http://schemas.microsoft.com/office/drawing/2014/main" id="{1A4CEE3F-E496-094A-BD06-D9993F797434}"/>
              </a:ext>
            </a:extLst>
          </p:cNvPr>
          <p:cNvSpPr txBox="1"/>
          <p:nvPr/>
        </p:nvSpPr>
        <p:spPr>
          <a:xfrm rot="16200000">
            <a:off x="-789715" y="3222845"/>
            <a:ext cx="2523448" cy="307777"/>
          </a:xfrm>
          <a:prstGeom prst="rect">
            <a:avLst/>
          </a:prstGeom>
          <a:noFill/>
        </p:spPr>
        <p:txBody>
          <a:bodyPr wrap="none" rtlCol="0">
            <a:spAutoFit/>
          </a:bodyPr>
          <a:lstStyle/>
          <a:p>
            <a:pPr algn="ctr"/>
            <a:r>
              <a:rPr lang="de-DE" sz="1400" b="1" dirty="0"/>
              <a:t>DKK1 Expression (H-score)</a:t>
            </a:r>
          </a:p>
        </p:txBody>
      </p:sp>
      <p:sp>
        <p:nvSpPr>
          <p:cNvPr id="165" name="Textfeld 164">
            <a:extLst>
              <a:ext uri="{FF2B5EF4-FFF2-40B4-BE49-F238E27FC236}">
                <a16:creationId xmlns:a16="http://schemas.microsoft.com/office/drawing/2014/main" id="{4DB7CFBA-43AA-4740-8B98-2D0CDC23FE82}"/>
              </a:ext>
            </a:extLst>
          </p:cNvPr>
          <p:cNvSpPr txBox="1"/>
          <p:nvPr/>
        </p:nvSpPr>
        <p:spPr>
          <a:xfrm>
            <a:off x="4347336" y="3010199"/>
            <a:ext cx="918841" cy="276999"/>
          </a:xfrm>
          <a:prstGeom prst="rect">
            <a:avLst/>
          </a:prstGeom>
          <a:noFill/>
        </p:spPr>
        <p:txBody>
          <a:bodyPr wrap="none" rtlCol="0">
            <a:spAutoFit/>
          </a:bodyPr>
          <a:lstStyle/>
          <a:p>
            <a:r>
              <a:rPr lang="de-DE" sz="1200" b="1" dirty="0"/>
              <a:t>Response</a:t>
            </a:r>
          </a:p>
        </p:txBody>
      </p:sp>
      <p:cxnSp>
        <p:nvCxnSpPr>
          <p:cNvPr id="172" name="Gerader Verbinder 45">
            <a:extLst>
              <a:ext uri="{FF2B5EF4-FFF2-40B4-BE49-F238E27FC236}">
                <a16:creationId xmlns:a16="http://schemas.microsoft.com/office/drawing/2014/main" id="{6C298AD9-ABA1-E94A-B413-308DC2FCFBCD}"/>
              </a:ext>
            </a:extLst>
          </p:cNvPr>
          <p:cNvCxnSpPr>
            <a:cxnSpLocks/>
            <a:endCxn id="18" idx="0"/>
          </p:cNvCxnSpPr>
          <p:nvPr/>
        </p:nvCxnSpPr>
        <p:spPr>
          <a:xfrm>
            <a:off x="1649008" y="1914384"/>
            <a:ext cx="0" cy="7534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Gerader Verbinder 56">
            <a:extLst>
              <a:ext uri="{FF2B5EF4-FFF2-40B4-BE49-F238E27FC236}">
                <a16:creationId xmlns:a16="http://schemas.microsoft.com/office/drawing/2014/main" id="{009E1D25-2FD0-BB43-92E7-9CB84A0985BD}"/>
              </a:ext>
            </a:extLst>
          </p:cNvPr>
          <p:cNvCxnSpPr>
            <a:cxnSpLocks/>
          </p:cNvCxnSpPr>
          <p:nvPr/>
        </p:nvCxnSpPr>
        <p:spPr>
          <a:xfrm rot="16200000" flipH="1">
            <a:off x="1620864" y="5032889"/>
            <a:ext cx="71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Gerader Verbinder 56">
            <a:extLst>
              <a:ext uri="{FF2B5EF4-FFF2-40B4-BE49-F238E27FC236}">
                <a16:creationId xmlns:a16="http://schemas.microsoft.com/office/drawing/2014/main" id="{3134F28A-85CA-FF47-8767-397896AA781D}"/>
              </a:ext>
            </a:extLst>
          </p:cNvPr>
          <p:cNvCxnSpPr>
            <a:cxnSpLocks/>
          </p:cNvCxnSpPr>
          <p:nvPr/>
        </p:nvCxnSpPr>
        <p:spPr>
          <a:xfrm rot="16200000" flipH="1">
            <a:off x="2632171" y="5032889"/>
            <a:ext cx="71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Gerader Verbinder 56">
            <a:extLst>
              <a:ext uri="{FF2B5EF4-FFF2-40B4-BE49-F238E27FC236}">
                <a16:creationId xmlns:a16="http://schemas.microsoft.com/office/drawing/2014/main" id="{7B0474BF-A3C4-7E4A-9E81-643979913F36}"/>
              </a:ext>
            </a:extLst>
          </p:cNvPr>
          <p:cNvCxnSpPr>
            <a:cxnSpLocks/>
          </p:cNvCxnSpPr>
          <p:nvPr/>
        </p:nvCxnSpPr>
        <p:spPr>
          <a:xfrm rot="16200000" flipH="1">
            <a:off x="3650591" y="5032890"/>
            <a:ext cx="71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Ellipse 3">
            <a:extLst>
              <a:ext uri="{FF2B5EF4-FFF2-40B4-BE49-F238E27FC236}">
                <a16:creationId xmlns:a16="http://schemas.microsoft.com/office/drawing/2014/main" id="{E170A4EE-080E-9E4A-A740-F56AF017E9AB}"/>
              </a:ext>
            </a:extLst>
          </p:cNvPr>
          <p:cNvSpPr/>
          <p:nvPr/>
        </p:nvSpPr>
        <p:spPr>
          <a:xfrm rot="10800000" flipV="1">
            <a:off x="10734514" y="3318749"/>
            <a:ext cx="80375" cy="803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a:p>
        </p:txBody>
      </p:sp>
      <p:sp>
        <p:nvSpPr>
          <p:cNvPr id="195" name="Textfeld 194">
            <a:extLst>
              <a:ext uri="{FF2B5EF4-FFF2-40B4-BE49-F238E27FC236}">
                <a16:creationId xmlns:a16="http://schemas.microsoft.com/office/drawing/2014/main" id="{A0F10E77-A2CB-0544-842C-F80548112146}"/>
              </a:ext>
            </a:extLst>
          </p:cNvPr>
          <p:cNvSpPr txBox="1"/>
          <p:nvPr/>
        </p:nvSpPr>
        <p:spPr>
          <a:xfrm>
            <a:off x="10887607" y="3211027"/>
            <a:ext cx="974947" cy="276999"/>
          </a:xfrm>
          <a:prstGeom prst="rect">
            <a:avLst/>
          </a:prstGeom>
          <a:noFill/>
        </p:spPr>
        <p:txBody>
          <a:bodyPr wrap="none" rtlCol="0">
            <a:spAutoFit/>
          </a:bodyPr>
          <a:lstStyle/>
          <a:p>
            <a:r>
              <a:rPr lang="de-DE" sz="1200" dirty="0"/>
              <a:t>PR (</a:t>
            </a:r>
            <a:r>
              <a:rPr lang="de-DE" sz="1200" dirty="0" err="1"/>
              <a:t>n</a:t>
            </a:r>
            <a:r>
              <a:rPr lang="de-DE" sz="1200" dirty="0"/>
              <a:t> = 14)</a:t>
            </a:r>
            <a:endParaRPr lang="LID4096" sz="1200"/>
          </a:p>
        </p:txBody>
      </p:sp>
      <p:sp>
        <p:nvSpPr>
          <p:cNvPr id="197" name="Ellipse 73">
            <a:extLst>
              <a:ext uri="{FF2B5EF4-FFF2-40B4-BE49-F238E27FC236}">
                <a16:creationId xmlns:a16="http://schemas.microsoft.com/office/drawing/2014/main" id="{58DCCEEA-CF54-E149-8BDB-EE6131C13384}"/>
              </a:ext>
            </a:extLst>
          </p:cNvPr>
          <p:cNvSpPr/>
          <p:nvPr/>
        </p:nvSpPr>
        <p:spPr>
          <a:xfrm rot="10800000" flipV="1">
            <a:off x="10734514" y="3508222"/>
            <a:ext cx="80375" cy="803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a:p>
        </p:txBody>
      </p:sp>
      <p:sp>
        <p:nvSpPr>
          <p:cNvPr id="200" name="Textfeld 199">
            <a:extLst>
              <a:ext uri="{FF2B5EF4-FFF2-40B4-BE49-F238E27FC236}">
                <a16:creationId xmlns:a16="http://schemas.microsoft.com/office/drawing/2014/main" id="{0F89CE92-8A18-ED4C-A18E-4B6C51441180}"/>
              </a:ext>
            </a:extLst>
          </p:cNvPr>
          <p:cNvSpPr txBox="1"/>
          <p:nvPr/>
        </p:nvSpPr>
        <p:spPr>
          <a:xfrm>
            <a:off x="10887607" y="3398942"/>
            <a:ext cx="889987" cy="276999"/>
          </a:xfrm>
          <a:prstGeom prst="rect">
            <a:avLst/>
          </a:prstGeom>
          <a:noFill/>
        </p:spPr>
        <p:txBody>
          <a:bodyPr wrap="none" rtlCol="0">
            <a:spAutoFit/>
          </a:bodyPr>
          <a:lstStyle/>
          <a:p>
            <a:r>
              <a:rPr lang="de-DE" sz="1200" dirty="0"/>
              <a:t>SD (</a:t>
            </a:r>
            <a:r>
              <a:rPr lang="de-DE" sz="1200" dirty="0" err="1"/>
              <a:t>n</a:t>
            </a:r>
            <a:r>
              <a:rPr lang="de-DE" sz="1200" dirty="0"/>
              <a:t> = 5)</a:t>
            </a:r>
            <a:endParaRPr lang="LID4096" sz="1200"/>
          </a:p>
        </p:txBody>
      </p:sp>
      <p:sp>
        <p:nvSpPr>
          <p:cNvPr id="202" name="Ellipse 80">
            <a:extLst>
              <a:ext uri="{FF2B5EF4-FFF2-40B4-BE49-F238E27FC236}">
                <a16:creationId xmlns:a16="http://schemas.microsoft.com/office/drawing/2014/main" id="{9E6CC773-DF79-394C-BE94-002DA374E2A7}"/>
              </a:ext>
            </a:extLst>
          </p:cNvPr>
          <p:cNvSpPr/>
          <p:nvPr/>
        </p:nvSpPr>
        <p:spPr>
          <a:xfrm rot="10800000" flipV="1">
            <a:off x="10734514" y="3697695"/>
            <a:ext cx="80375" cy="803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a:p>
        </p:txBody>
      </p:sp>
      <p:sp>
        <p:nvSpPr>
          <p:cNvPr id="205" name="Textfeld 204">
            <a:extLst>
              <a:ext uri="{FF2B5EF4-FFF2-40B4-BE49-F238E27FC236}">
                <a16:creationId xmlns:a16="http://schemas.microsoft.com/office/drawing/2014/main" id="{601D729B-71A8-AE44-A344-E52BD9B99B98}"/>
              </a:ext>
            </a:extLst>
          </p:cNvPr>
          <p:cNvSpPr txBox="1"/>
          <p:nvPr/>
        </p:nvSpPr>
        <p:spPr>
          <a:xfrm>
            <a:off x="10887607" y="3586857"/>
            <a:ext cx="889987" cy="276999"/>
          </a:xfrm>
          <a:prstGeom prst="rect">
            <a:avLst/>
          </a:prstGeom>
          <a:noFill/>
        </p:spPr>
        <p:txBody>
          <a:bodyPr wrap="none" rtlCol="0">
            <a:spAutoFit/>
          </a:bodyPr>
          <a:lstStyle/>
          <a:p>
            <a:r>
              <a:rPr lang="de-DE" sz="1200" dirty="0"/>
              <a:t>PD (</a:t>
            </a:r>
            <a:r>
              <a:rPr lang="de-DE" sz="1200" dirty="0" err="1"/>
              <a:t>n</a:t>
            </a:r>
            <a:r>
              <a:rPr lang="de-DE" sz="1200" dirty="0"/>
              <a:t> = 1)</a:t>
            </a:r>
            <a:endParaRPr lang="LID4096" sz="1200"/>
          </a:p>
        </p:txBody>
      </p:sp>
      <p:sp>
        <p:nvSpPr>
          <p:cNvPr id="206" name="Textfeld 205">
            <a:extLst>
              <a:ext uri="{FF2B5EF4-FFF2-40B4-BE49-F238E27FC236}">
                <a16:creationId xmlns:a16="http://schemas.microsoft.com/office/drawing/2014/main" id="{D4BFCC0F-DBF3-5B4C-AB51-B5AA1AE14984}"/>
              </a:ext>
            </a:extLst>
          </p:cNvPr>
          <p:cNvSpPr txBox="1"/>
          <p:nvPr/>
        </p:nvSpPr>
        <p:spPr>
          <a:xfrm>
            <a:off x="10641449" y="3010199"/>
            <a:ext cx="918841" cy="276999"/>
          </a:xfrm>
          <a:prstGeom prst="rect">
            <a:avLst/>
          </a:prstGeom>
          <a:noFill/>
        </p:spPr>
        <p:txBody>
          <a:bodyPr wrap="none" rtlCol="0">
            <a:spAutoFit/>
          </a:bodyPr>
          <a:lstStyle/>
          <a:p>
            <a:r>
              <a:rPr lang="de-DE" sz="1200" b="1" dirty="0"/>
              <a:t>Response</a:t>
            </a:r>
          </a:p>
        </p:txBody>
      </p:sp>
      <p:sp>
        <p:nvSpPr>
          <p:cNvPr id="207" name="Textfeld 206">
            <a:extLst>
              <a:ext uri="{FF2B5EF4-FFF2-40B4-BE49-F238E27FC236}">
                <a16:creationId xmlns:a16="http://schemas.microsoft.com/office/drawing/2014/main" id="{7153E8B7-DA99-BD45-BFEB-70B33FE50E68}"/>
              </a:ext>
            </a:extLst>
          </p:cNvPr>
          <p:cNvSpPr txBox="1"/>
          <p:nvPr/>
        </p:nvSpPr>
        <p:spPr>
          <a:xfrm>
            <a:off x="10887607" y="3774772"/>
            <a:ext cx="889987" cy="276999"/>
          </a:xfrm>
          <a:prstGeom prst="rect">
            <a:avLst/>
          </a:prstGeom>
          <a:noFill/>
        </p:spPr>
        <p:txBody>
          <a:bodyPr wrap="none" rtlCol="0">
            <a:spAutoFit/>
          </a:bodyPr>
          <a:lstStyle/>
          <a:p>
            <a:r>
              <a:rPr lang="de-DE" sz="1200" dirty="0"/>
              <a:t>NE (</a:t>
            </a:r>
            <a:r>
              <a:rPr lang="de-DE" sz="1200" dirty="0" err="1"/>
              <a:t>n</a:t>
            </a:r>
            <a:r>
              <a:rPr lang="de-DE" sz="1200" dirty="0"/>
              <a:t> = 1)</a:t>
            </a:r>
            <a:endParaRPr lang="LID4096" sz="1200"/>
          </a:p>
        </p:txBody>
      </p:sp>
      <p:sp>
        <p:nvSpPr>
          <p:cNvPr id="208" name="Ellipse 80">
            <a:extLst>
              <a:ext uri="{FF2B5EF4-FFF2-40B4-BE49-F238E27FC236}">
                <a16:creationId xmlns:a16="http://schemas.microsoft.com/office/drawing/2014/main" id="{F5B055AC-BB3B-C34C-9276-8B165A85D1B4}"/>
              </a:ext>
            </a:extLst>
          </p:cNvPr>
          <p:cNvSpPr/>
          <p:nvPr/>
        </p:nvSpPr>
        <p:spPr>
          <a:xfrm rot="10800000" flipV="1">
            <a:off x="10734514" y="3887169"/>
            <a:ext cx="80375" cy="803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a:p>
        </p:txBody>
      </p:sp>
      <p:sp>
        <p:nvSpPr>
          <p:cNvPr id="210" name="Textfeld 209">
            <a:extLst>
              <a:ext uri="{FF2B5EF4-FFF2-40B4-BE49-F238E27FC236}">
                <a16:creationId xmlns:a16="http://schemas.microsoft.com/office/drawing/2014/main" id="{4A0BC930-622A-B043-9994-BF19CCF74598}"/>
              </a:ext>
            </a:extLst>
          </p:cNvPr>
          <p:cNvSpPr txBox="1"/>
          <p:nvPr/>
        </p:nvSpPr>
        <p:spPr>
          <a:xfrm>
            <a:off x="8399582" y="2070972"/>
            <a:ext cx="2507418" cy="461665"/>
          </a:xfrm>
          <a:prstGeom prst="rect">
            <a:avLst/>
          </a:prstGeom>
          <a:noFill/>
        </p:spPr>
        <p:txBody>
          <a:bodyPr wrap="none" rtlCol="0">
            <a:spAutoFit/>
          </a:bodyPr>
          <a:lstStyle/>
          <a:p>
            <a:pPr algn="ctr"/>
            <a:r>
              <a:rPr lang="de-DE" sz="1200" dirty="0"/>
              <a:t>Spearman </a:t>
            </a:r>
            <a:r>
              <a:rPr lang="de-DE" sz="1200" dirty="0" err="1"/>
              <a:t>Correlation</a:t>
            </a:r>
            <a:r>
              <a:rPr lang="de-DE" sz="1200" dirty="0"/>
              <a:t> </a:t>
            </a:r>
            <a:r>
              <a:rPr lang="de-DE" sz="1200" dirty="0" err="1"/>
              <a:t>r</a:t>
            </a:r>
            <a:r>
              <a:rPr lang="de-DE" sz="1200"/>
              <a:t> </a:t>
            </a:r>
            <a:r>
              <a:rPr lang="de-DE" sz="1200" dirty="0"/>
              <a:t>=</a:t>
            </a:r>
            <a:r>
              <a:rPr lang="de-DE" sz="1200"/>
              <a:t> </a:t>
            </a:r>
            <a:r>
              <a:rPr lang="de-DE" sz="1200" dirty="0"/>
              <a:t>0.07425</a:t>
            </a:r>
          </a:p>
          <a:p>
            <a:pPr algn="ctr"/>
            <a:r>
              <a:rPr lang="de-DE" sz="1200" dirty="0"/>
              <a:t>     p-</a:t>
            </a:r>
            <a:r>
              <a:rPr lang="de-DE" sz="1200" dirty="0" err="1"/>
              <a:t>value</a:t>
            </a:r>
            <a:r>
              <a:rPr lang="de-DE" sz="1200" dirty="0"/>
              <a:t> (</a:t>
            </a:r>
            <a:r>
              <a:rPr lang="de-DE" sz="1200" dirty="0" err="1"/>
              <a:t>two</a:t>
            </a:r>
            <a:r>
              <a:rPr lang="de-DE" sz="1200" dirty="0"/>
              <a:t> </a:t>
            </a:r>
            <a:r>
              <a:rPr lang="de-DE" sz="1200" dirty="0" err="1"/>
              <a:t>sided</a:t>
            </a:r>
            <a:r>
              <a:rPr lang="de-DE" sz="1200"/>
              <a:t>) = </a:t>
            </a:r>
            <a:r>
              <a:rPr lang="de-DE" sz="1200" dirty="0"/>
              <a:t>0.7491</a:t>
            </a:r>
          </a:p>
        </p:txBody>
      </p:sp>
    </p:spTree>
    <p:extLst>
      <p:ext uri="{BB962C8B-B14F-4D97-AF65-F5344CB8AC3E}">
        <p14:creationId xmlns:p14="http://schemas.microsoft.com/office/powerpoint/2010/main" val="1561801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AE, adverse event.</a:t>
            </a:r>
          </a:p>
          <a:p>
            <a:r>
              <a:rPr lang="en-GB" b="1"/>
              <a:t>Klempnera S, et al. Abstract 1384P presented at ESMO 2021.</a:t>
            </a:r>
          </a:p>
        </p:txBody>
      </p:sp>
      <p:sp>
        <p:nvSpPr>
          <p:cNvPr id="3" name="Textplatzhalter 2">
            <a:extLst>
              <a:ext uri="{FF2B5EF4-FFF2-40B4-BE49-F238E27FC236}">
                <a16:creationId xmlns:a16="http://schemas.microsoft.com/office/drawing/2014/main" id="{E042508C-BE74-0548-BDBC-422572ACBCB6}"/>
              </a:ext>
            </a:extLst>
          </p:cNvPr>
          <p:cNvSpPr>
            <a:spLocks noGrp="1"/>
          </p:cNvSpPr>
          <p:nvPr>
            <p:ph type="body" sz="quarter" idx="12"/>
          </p:nvPr>
        </p:nvSpPr>
        <p:spPr>
          <a:xfrm>
            <a:off x="416534" y="1160463"/>
            <a:ext cx="4139998" cy="647700"/>
          </a:xfrm>
        </p:spPr>
        <p:txBody>
          <a:bodyPr/>
          <a:lstStyle/>
          <a:p>
            <a:r>
              <a:rPr lang="en-US" noProof="0" dirty="0"/>
              <a:t>Summary of Adverse Events</a:t>
            </a:r>
          </a:p>
        </p:txBody>
      </p:sp>
      <p:sp>
        <p:nvSpPr>
          <p:cNvPr id="11" name="Textplatzhalter 10">
            <a:extLst>
              <a:ext uri="{FF2B5EF4-FFF2-40B4-BE49-F238E27FC236}">
                <a16:creationId xmlns:a16="http://schemas.microsoft.com/office/drawing/2014/main" id="{3A16F2DA-315F-C348-98AB-14B9FB27E786}"/>
              </a:ext>
            </a:extLst>
          </p:cNvPr>
          <p:cNvSpPr>
            <a:spLocks noGrp="1"/>
          </p:cNvSpPr>
          <p:nvPr>
            <p:ph type="body" sz="quarter" idx="14"/>
          </p:nvPr>
        </p:nvSpPr>
        <p:spPr>
          <a:xfrm>
            <a:off x="4831379" y="1160463"/>
            <a:ext cx="4139999" cy="647700"/>
          </a:xfrm>
        </p:spPr>
        <p:txBody>
          <a:bodyPr/>
          <a:lstStyle/>
          <a:p>
            <a:r>
              <a:rPr lang="en-US" noProof="0" dirty="0"/>
              <a:t>DKN-01 Related AEs with ≥10% Incidence</a:t>
            </a:r>
          </a:p>
        </p:txBody>
      </p:sp>
      <p:graphicFrame>
        <p:nvGraphicFramePr>
          <p:cNvPr id="13" name="Table 13">
            <a:extLst>
              <a:ext uri="{FF2B5EF4-FFF2-40B4-BE49-F238E27FC236}">
                <a16:creationId xmlns:a16="http://schemas.microsoft.com/office/drawing/2014/main" id="{35ED210B-E38D-471D-BE03-EA36A4BD8ED0}"/>
              </a:ext>
            </a:extLst>
          </p:cNvPr>
          <p:cNvGraphicFramePr>
            <a:graphicFrameLocks noGrp="1"/>
          </p:cNvGraphicFramePr>
          <p:nvPr>
            <p:extLst>
              <p:ext uri="{D42A27DB-BD31-4B8C-83A1-F6EECF244321}">
                <p14:modId xmlns:p14="http://schemas.microsoft.com/office/powerpoint/2010/main" val="4081748663"/>
              </p:ext>
            </p:extLst>
          </p:nvPr>
        </p:nvGraphicFramePr>
        <p:xfrm>
          <a:off x="416533" y="1808161"/>
          <a:ext cx="4140000" cy="4392610"/>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3764721989"/>
                    </a:ext>
                  </a:extLst>
                </a:gridCol>
                <a:gridCol w="1224000">
                  <a:extLst>
                    <a:ext uri="{9D8B030D-6E8A-4147-A177-3AD203B41FA5}">
                      <a16:colId xmlns:a16="http://schemas.microsoft.com/office/drawing/2014/main" val="1306960528"/>
                    </a:ext>
                  </a:extLst>
                </a:gridCol>
                <a:gridCol w="540000">
                  <a:extLst>
                    <a:ext uri="{9D8B030D-6E8A-4147-A177-3AD203B41FA5}">
                      <a16:colId xmlns:a16="http://schemas.microsoft.com/office/drawing/2014/main" val="625775011"/>
                    </a:ext>
                  </a:extLst>
                </a:gridCol>
              </a:tblGrid>
              <a:tr h="234234">
                <a:tc>
                  <a:txBody>
                    <a:bodyPr/>
                    <a:lstStyle/>
                    <a:p>
                      <a:endParaRPr lang="en-US" sz="1200" dirty="0"/>
                    </a:p>
                  </a:txBody>
                  <a:tcPr marR="0" marT="25200" marB="25200" anchor="ctr"/>
                </a:tc>
                <a:tc gridSpan="2">
                  <a:txBody>
                    <a:bodyPr/>
                    <a:lstStyle/>
                    <a:p>
                      <a:pPr algn="ctr"/>
                      <a:r>
                        <a:rPr lang="en-US" sz="1200" dirty="0"/>
                        <a:t>Part A Patients</a:t>
                      </a:r>
                    </a:p>
                  </a:txBody>
                  <a:tcPr marT="25200" marB="25200" anchor="ctr"/>
                </a:tc>
                <a:tc hMerge="1">
                  <a:txBody>
                    <a:bodyPr/>
                    <a:lstStyle/>
                    <a:p>
                      <a:endParaRPr lang="en-US" sz="900"/>
                    </a:p>
                  </a:txBody>
                  <a:tcPr/>
                </a:tc>
                <a:extLst>
                  <a:ext uri="{0D108BD9-81ED-4DB2-BD59-A6C34878D82A}">
                    <a16:rowId xmlns:a16="http://schemas.microsoft.com/office/drawing/2014/main" val="3151752427"/>
                  </a:ext>
                </a:extLst>
              </a:tr>
              <a:tr h="234234">
                <a:tc>
                  <a:txBody>
                    <a:bodyPr/>
                    <a:lstStyle/>
                    <a:p>
                      <a:r>
                        <a:rPr lang="en-US" sz="1200" b="1" dirty="0"/>
                        <a:t>Preferred Terms</a:t>
                      </a:r>
                    </a:p>
                  </a:txBody>
                  <a:tcPr marR="0" marT="25200" marB="25200" anchor="ctr"/>
                </a:tc>
                <a:tc>
                  <a:txBody>
                    <a:bodyPr/>
                    <a:lstStyle/>
                    <a:p>
                      <a:pPr algn="ctr"/>
                      <a:r>
                        <a:rPr lang="en-US" sz="1200" b="1" dirty="0"/>
                        <a:t>No. of Patients</a:t>
                      </a:r>
                    </a:p>
                  </a:txBody>
                  <a:tcPr marL="0" marR="0" marT="25200" marB="25200" anchor="ctr"/>
                </a:tc>
                <a:tc>
                  <a:txBody>
                    <a:bodyPr/>
                    <a:lstStyle/>
                    <a:p>
                      <a:pPr algn="ctr"/>
                      <a:r>
                        <a:rPr lang="en-US" sz="1200" b="1" dirty="0"/>
                        <a:t>%</a:t>
                      </a:r>
                    </a:p>
                  </a:txBody>
                  <a:tcPr marT="25200" marB="25200" anchor="ctr"/>
                </a:tc>
                <a:extLst>
                  <a:ext uri="{0D108BD9-81ED-4DB2-BD59-A6C34878D82A}">
                    <a16:rowId xmlns:a16="http://schemas.microsoft.com/office/drawing/2014/main" val="3445054747"/>
                  </a:ext>
                </a:extLst>
              </a:tr>
              <a:tr h="234234">
                <a:tc>
                  <a:txBody>
                    <a:bodyPr/>
                    <a:lstStyle/>
                    <a:p>
                      <a:r>
                        <a:rPr lang="en-US" sz="1200" dirty="0"/>
                        <a:t>Death within 30 days of last dose</a:t>
                      </a:r>
                    </a:p>
                  </a:txBody>
                  <a:tcPr marR="0" marT="25200" marB="25200" anchor="ctr"/>
                </a:tc>
                <a:tc>
                  <a:txBody>
                    <a:bodyPr/>
                    <a:lstStyle/>
                    <a:p>
                      <a:pPr algn="ctr"/>
                      <a:r>
                        <a:rPr lang="en-US" sz="1200" dirty="0"/>
                        <a:t>3</a:t>
                      </a:r>
                    </a:p>
                  </a:txBody>
                  <a:tcPr marL="0" marR="0" marT="25200" marB="25200" anchor="ctr"/>
                </a:tc>
                <a:tc>
                  <a:txBody>
                    <a:bodyPr/>
                    <a:lstStyle/>
                    <a:p>
                      <a:pPr algn="ctr"/>
                      <a:r>
                        <a:rPr lang="en-US" sz="1200" dirty="0"/>
                        <a:t>12</a:t>
                      </a:r>
                    </a:p>
                  </a:txBody>
                  <a:tcPr marT="25200" marB="25200" anchor="ctr"/>
                </a:tc>
                <a:extLst>
                  <a:ext uri="{0D108BD9-81ED-4DB2-BD59-A6C34878D82A}">
                    <a16:rowId xmlns:a16="http://schemas.microsoft.com/office/drawing/2014/main" val="2979120514"/>
                  </a:ext>
                </a:extLst>
              </a:tr>
              <a:tr h="234234">
                <a:tc>
                  <a:txBody>
                    <a:bodyPr/>
                    <a:lstStyle/>
                    <a:p>
                      <a:r>
                        <a:rPr lang="en-US" sz="1200" dirty="0"/>
                        <a:t>Any adverse event</a:t>
                      </a:r>
                    </a:p>
                  </a:txBody>
                  <a:tcPr marR="0" marT="25200" marB="25200" anchor="ctr"/>
                </a:tc>
                <a:tc>
                  <a:txBody>
                    <a:bodyPr/>
                    <a:lstStyle/>
                    <a:p>
                      <a:pPr algn="ctr"/>
                      <a:r>
                        <a:rPr lang="en-US" sz="1200" dirty="0"/>
                        <a:t>25</a:t>
                      </a:r>
                    </a:p>
                  </a:txBody>
                  <a:tcPr marL="0" marR="0" marT="25200" marB="25200" anchor="ctr"/>
                </a:tc>
                <a:tc>
                  <a:txBody>
                    <a:bodyPr/>
                    <a:lstStyle/>
                    <a:p>
                      <a:pPr algn="ctr"/>
                      <a:r>
                        <a:rPr lang="en-US" sz="1200" dirty="0"/>
                        <a:t>100</a:t>
                      </a:r>
                    </a:p>
                  </a:txBody>
                  <a:tcPr marT="25200" marB="25200" anchor="ctr"/>
                </a:tc>
                <a:extLst>
                  <a:ext uri="{0D108BD9-81ED-4DB2-BD59-A6C34878D82A}">
                    <a16:rowId xmlns:a16="http://schemas.microsoft.com/office/drawing/2014/main" val="2071356832"/>
                  </a:ext>
                </a:extLst>
              </a:tr>
              <a:tr h="234234">
                <a:tc>
                  <a:txBody>
                    <a:bodyPr/>
                    <a:lstStyle/>
                    <a:p>
                      <a:r>
                        <a:rPr lang="en-US" sz="1200" dirty="0"/>
                        <a:t>   Grade ≥ 3 events</a:t>
                      </a:r>
                    </a:p>
                  </a:txBody>
                  <a:tcPr marR="0" marT="25200" marB="25200" anchor="ctr"/>
                </a:tc>
                <a:tc>
                  <a:txBody>
                    <a:bodyPr/>
                    <a:lstStyle/>
                    <a:p>
                      <a:pPr algn="ctr"/>
                      <a:r>
                        <a:rPr lang="en-US" sz="1200" dirty="0"/>
                        <a:t>13</a:t>
                      </a:r>
                    </a:p>
                  </a:txBody>
                  <a:tcPr marL="0" marR="0" marT="25200" marB="25200" anchor="ctr"/>
                </a:tc>
                <a:tc>
                  <a:txBody>
                    <a:bodyPr/>
                    <a:lstStyle/>
                    <a:p>
                      <a:pPr algn="ctr"/>
                      <a:r>
                        <a:rPr lang="en-US" sz="1200" dirty="0"/>
                        <a:t>52</a:t>
                      </a:r>
                    </a:p>
                  </a:txBody>
                  <a:tcPr marT="25200" marB="25200" anchor="ctr"/>
                </a:tc>
                <a:extLst>
                  <a:ext uri="{0D108BD9-81ED-4DB2-BD59-A6C34878D82A}">
                    <a16:rowId xmlns:a16="http://schemas.microsoft.com/office/drawing/2014/main" val="3544167110"/>
                  </a:ext>
                </a:extLst>
              </a:tr>
              <a:tr h="234234">
                <a:tc>
                  <a:txBody>
                    <a:bodyPr/>
                    <a:lstStyle/>
                    <a:p>
                      <a:r>
                        <a:rPr lang="en-US" sz="1200" dirty="0"/>
                        <a:t>         DKN-01-related</a:t>
                      </a:r>
                    </a:p>
                  </a:txBody>
                  <a:tcPr marR="0" marT="25200" marB="25200" anchor="ctr"/>
                </a:tc>
                <a:tc>
                  <a:txBody>
                    <a:bodyPr/>
                    <a:lstStyle/>
                    <a:p>
                      <a:pPr algn="ctr"/>
                      <a:r>
                        <a:rPr lang="en-US" sz="1200" dirty="0"/>
                        <a:t>5</a:t>
                      </a:r>
                    </a:p>
                  </a:txBody>
                  <a:tcPr marL="0" marR="0" marT="25200" marB="25200" anchor="ctr"/>
                </a:tc>
                <a:tc>
                  <a:txBody>
                    <a:bodyPr/>
                    <a:lstStyle/>
                    <a:p>
                      <a:pPr algn="ctr"/>
                      <a:r>
                        <a:rPr lang="en-US" sz="1200" dirty="0"/>
                        <a:t>20</a:t>
                      </a:r>
                    </a:p>
                  </a:txBody>
                  <a:tcPr marT="25200" marB="25200" anchor="ctr"/>
                </a:tc>
                <a:extLst>
                  <a:ext uri="{0D108BD9-81ED-4DB2-BD59-A6C34878D82A}">
                    <a16:rowId xmlns:a16="http://schemas.microsoft.com/office/drawing/2014/main" val="1390484857"/>
                  </a:ext>
                </a:extLst>
              </a:tr>
              <a:tr h="234234">
                <a:tc>
                  <a:txBody>
                    <a:bodyPr/>
                    <a:lstStyle/>
                    <a:p>
                      <a:r>
                        <a:rPr lang="en-US" sz="1200" dirty="0"/>
                        <a:t>   Serious adverse events</a:t>
                      </a:r>
                    </a:p>
                  </a:txBody>
                  <a:tcPr marR="0" marT="25200" marB="25200" anchor="ctr"/>
                </a:tc>
                <a:tc>
                  <a:txBody>
                    <a:bodyPr/>
                    <a:lstStyle/>
                    <a:p>
                      <a:pPr algn="ctr"/>
                      <a:r>
                        <a:rPr lang="en-US" sz="1200" dirty="0"/>
                        <a:t>7</a:t>
                      </a:r>
                    </a:p>
                  </a:txBody>
                  <a:tcPr marL="0" marR="0" marT="25200" marB="25200" anchor="ctr"/>
                </a:tc>
                <a:tc>
                  <a:txBody>
                    <a:bodyPr/>
                    <a:lstStyle/>
                    <a:p>
                      <a:pPr algn="ctr"/>
                      <a:r>
                        <a:rPr lang="en-US" sz="1200" dirty="0"/>
                        <a:t>28</a:t>
                      </a:r>
                    </a:p>
                  </a:txBody>
                  <a:tcPr marT="25200" marB="25200" anchor="ctr"/>
                </a:tc>
                <a:extLst>
                  <a:ext uri="{0D108BD9-81ED-4DB2-BD59-A6C34878D82A}">
                    <a16:rowId xmlns:a16="http://schemas.microsoft.com/office/drawing/2014/main" val="2524125711"/>
                  </a:ext>
                </a:extLst>
              </a:tr>
              <a:tr h="234234">
                <a:tc>
                  <a:txBody>
                    <a:bodyPr/>
                    <a:lstStyle/>
                    <a:p>
                      <a:r>
                        <a:rPr lang="en-US" sz="1200" dirty="0"/>
                        <a:t>         DKN-01-related</a:t>
                      </a:r>
                    </a:p>
                  </a:txBody>
                  <a:tcPr marR="0" marT="25200" marB="25200" anchor="ctr"/>
                </a:tc>
                <a:tc>
                  <a:txBody>
                    <a:bodyPr/>
                    <a:lstStyle/>
                    <a:p>
                      <a:pPr algn="ctr"/>
                      <a:r>
                        <a:rPr lang="en-US" sz="1200" dirty="0"/>
                        <a:t>2</a:t>
                      </a:r>
                    </a:p>
                  </a:txBody>
                  <a:tcPr marL="0" marR="0" marT="25200" marB="25200" anchor="ctr"/>
                </a:tc>
                <a:tc>
                  <a:txBody>
                    <a:bodyPr/>
                    <a:lstStyle/>
                    <a:p>
                      <a:pPr algn="ctr"/>
                      <a:r>
                        <a:rPr lang="en-US" sz="1200" dirty="0"/>
                        <a:t>8</a:t>
                      </a:r>
                    </a:p>
                  </a:txBody>
                  <a:tcPr marT="25200" marB="25200" anchor="ctr"/>
                </a:tc>
                <a:extLst>
                  <a:ext uri="{0D108BD9-81ED-4DB2-BD59-A6C34878D82A}">
                    <a16:rowId xmlns:a16="http://schemas.microsoft.com/office/drawing/2014/main" val="1343748128"/>
                  </a:ext>
                </a:extLst>
              </a:tr>
              <a:tr h="439550">
                <a:tc>
                  <a:txBody>
                    <a:bodyPr/>
                    <a:lstStyle/>
                    <a:p>
                      <a:r>
                        <a:rPr lang="en-US" sz="1200" dirty="0"/>
                        <a:t>   Events leading to DKN-01</a:t>
                      </a:r>
                    </a:p>
                    <a:p>
                      <a:r>
                        <a:rPr lang="en-US" sz="1200" dirty="0"/>
                        <a:t>   discontinuation</a:t>
                      </a:r>
                    </a:p>
                  </a:txBody>
                  <a:tcPr marR="0" marT="36000" marB="36000" anchor="ctr"/>
                </a:tc>
                <a:tc>
                  <a:txBody>
                    <a:bodyPr/>
                    <a:lstStyle/>
                    <a:p>
                      <a:pPr algn="ctr"/>
                      <a:r>
                        <a:rPr lang="en-US" sz="1200" dirty="0"/>
                        <a:t>3</a:t>
                      </a:r>
                    </a:p>
                  </a:txBody>
                  <a:tcPr marL="0" marR="0" marT="36000" marB="36000" anchor="ctr"/>
                </a:tc>
                <a:tc>
                  <a:txBody>
                    <a:bodyPr/>
                    <a:lstStyle/>
                    <a:p>
                      <a:pPr algn="ctr"/>
                      <a:r>
                        <a:rPr lang="en-US" sz="1200" dirty="0"/>
                        <a:t>12</a:t>
                      </a:r>
                    </a:p>
                  </a:txBody>
                  <a:tcPr marT="36000" marB="36000" anchor="ctr"/>
                </a:tc>
                <a:extLst>
                  <a:ext uri="{0D108BD9-81ED-4DB2-BD59-A6C34878D82A}">
                    <a16:rowId xmlns:a16="http://schemas.microsoft.com/office/drawing/2014/main" val="1976936643"/>
                  </a:ext>
                </a:extLst>
              </a:tr>
              <a:tr h="234234">
                <a:tc>
                  <a:txBody>
                    <a:bodyPr/>
                    <a:lstStyle/>
                    <a:p>
                      <a:r>
                        <a:rPr lang="en-US" sz="1200" dirty="0"/>
                        <a:t>         DKN-01-related</a:t>
                      </a:r>
                    </a:p>
                  </a:txBody>
                  <a:tcPr marR="0" marT="25200" marB="25200" anchor="ctr"/>
                </a:tc>
                <a:tc>
                  <a:txBody>
                    <a:bodyPr/>
                    <a:lstStyle/>
                    <a:p>
                      <a:pPr algn="ctr"/>
                      <a:r>
                        <a:rPr lang="en-US" sz="1200" dirty="0"/>
                        <a:t>1</a:t>
                      </a:r>
                    </a:p>
                  </a:txBody>
                  <a:tcPr marL="0" marR="0" marT="25200" marB="25200" anchor="ctr"/>
                </a:tc>
                <a:tc>
                  <a:txBody>
                    <a:bodyPr/>
                    <a:lstStyle/>
                    <a:p>
                      <a:pPr algn="ctr"/>
                      <a:r>
                        <a:rPr lang="en-US" sz="1200" dirty="0"/>
                        <a:t>4</a:t>
                      </a:r>
                    </a:p>
                  </a:txBody>
                  <a:tcPr marT="25200" marB="25200" anchor="ctr"/>
                </a:tc>
                <a:extLst>
                  <a:ext uri="{0D108BD9-81ED-4DB2-BD59-A6C34878D82A}">
                    <a16:rowId xmlns:a16="http://schemas.microsoft.com/office/drawing/2014/main" val="892112723"/>
                  </a:ext>
                </a:extLst>
              </a:tr>
              <a:tr h="439550">
                <a:tc>
                  <a:txBody>
                    <a:bodyPr/>
                    <a:lstStyle/>
                    <a:p>
                      <a:r>
                        <a:rPr lang="en-US" sz="1200" dirty="0"/>
                        <a:t>   Events leading to DKN-01</a:t>
                      </a:r>
                    </a:p>
                    <a:p>
                      <a:r>
                        <a:rPr lang="en-US" sz="1200" dirty="0"/>
                        <a:t>   dose reduction</a:t>
                      </a:r>
                    </a:p>
                  </a:txBody>
                  <a:tcPr marR="0" marT="36000" marB="36000" anchor="ctr"/>
                </a:tc>
                <a:tc>
                  <a:txBody>
                    <a:bodyPr/>
                    <a:lstStyle/>
                    <a:p>
                      <a:pPr algn="ctr"/>
                      <a:r>
                        <a:rPr lang="en-US" sz="1200" dirty="0"/>
                        <a:t>1</a:t>
                      </a:r>
                    </a:p>
                  </a:txBody>
                  <a:tcPr marL="0" marR="0" marT="36000" marB="36000" anchor="ctr"/>
                </a:tc>
                <a:tc>
                  <a:txBody>
                    <a:bodyPr/>
                    <a:lstStyle/>
                    <a:p>
                      <a:pPr algn="ctr"/>
                      <a:r>
                        <a:rPr lang="en-US" sz="1200" dirty="0"/>
                        <a:t>4</a:t>
                      </a:r>
                    </a:p>
                  </a:txBody>
                  <a:tcPr marT="36000" marB="36000" anchor="ctr"/>
                </a:tc>
                <a:extLst>
                  <a:ext uri="{0D108BD9-81ED-4DB2-BD59-A6C34878D82A}">
                    <a16:rowId xmlns:a16="http://schemas.microsoft.com/office/drawing/2014/main" val="1751417562"/>
                  </a:ext>
                </a:extLst>
              </a:tr>
              <a:tr h="234234">
                <a:tc>
                  <a:txBody>
                    <a:bodyPr/>
                    <a:lstStyle/>
                    <a:p>
                      <a:r>
                        <a:rPr lang="en-US" sz="1200" b="1" dirty="0"/>
                        <a:t>Drug-related adverse events</a:t>
                      </a:r>
                    </a:p>
                  </a:txBody>
                  <a:tcPr marR="0" marT="25200" marB="25200" anchor="ctr"/>
                </a:tc>
                <a:tc>
                  <a:txBody>
                    <a:bodyPr/>
                    <a:lstStyle/>
                    <a:p>
                      <a:pPr algn="ctr"/>
                      <a:endParaRPr lang="en-US" sz="1200" dirty="0"/>
                    </a:p>
                  </a:txBody>
                  <a:tcPr marL="0" marR="0" marT="25200" marB="25200" anchor="ctr"/>
                </a:tc>
                <a:tc>
                  <a:txBody>
                    <a:bodyPr/>
                    <a:lstStyle/>
                    <a:p>
                      <a:pPr algn="ctr"/>
                      <a:endParaRPr lang="en-US" sz="1200" dirty="0"/>
                    </a:p>
                  </a:txBody>
                  <a:tcPr marT="25200" marB="25200" anchor="ctr"/>
                </a:tc>
                <a:extLst>
                  <a:ext uri="{0D108BD9-81ED-4DB2-BD59-A6C34878D82A}">
                    <a16:rowId xmlns:a16="http://schemas.microsoft.com/office/drawing/2014/main" val="182357951"/>
                  </a:ext>
                </a:extLst>
              </a:tr>
              <a:tr h="234234">
                <a:tc>
                  <a:txBody>
                    <a:bodyPr/>
                    <a:lstStyle/>
                    <a:p>
                      <a:r>
                        <a:rPr lang="en-US" sz="1200" dirty="0"/>
                        <a:t>   DKN-01-related</a:t>
                      </a:r>
                    </a:p>
                  </a:txBody>
                  <a:tcPr marR="0" marT="25200" marB="25200" anchor="ctr"/>
                </a:tc>
                <a:tc>
                  <a:txBody>
                    <a:bodyPr/>
                    <a:lstStyle/>
                    <a:p>
                      <a:pPr algn="ctr"/>
                      <a:r>
                        <a:rPr lang="en-US" sz="1200" dirty="0"/>
                        <a:t>14</a:t>
                      </a:r>
                    </a:p>
                  </a:txBody>
                  <a:tcPr marL="0" marR="0" marT="25200" marB="25200" anchor="ctr"/>
                </a:tc>
                <a:tc>
                  <a:txBody>
                    <a:bodyPr/>
                    <a:lstStyle/>
                    <a:p>
                      <a:pPr algn="ctr"/>
                      <a:r>
                        <a:rPr lang="en-US" sz="1200" dirty="0"/>
                        <a:t>56</a:t>
                      </a:r>
                    </a:p>
                  </a:txBody>
                  <a:tcPr marT="25200" marB="25200" anchor="ctr"/>
                </a:tc>
                <a:extLst>
                  <a:ext uri="{0D108BD9-81ED-4DB2-BD59-A6C34878D82A}">
                    <a16:rowId xmlns:a16="http://schemas.microsoft.com/office/drawing/2014/main" val="1783196275"/>
                  </a:ext>
                </a:extLst>
              </a:tr>
              <a:tr h="234234">
                <a:tc>
                  <a:txBody>
                    <a:bodyPr/>
                    <a:lstStyle/>
                    <a:p>
                      <a:r>
                        <a:rPr lang="en-US" sz="1200" dirty="0"/>
                        <a:t>   Tislelizumab-related</a:t>
                      </a:r>
                    </a:p>
                  </a:txBody>
                  <a:tcPr marR="0" marT="25200" marB="25200" anchor="ctr"/>
                </a:tc>
                <a:tc>
                  <a:txBody>
                    <a:bodyPr/>
                    <a:lstStyle/>
                    <a:p>
                      <a:pPr algn="ctr"/>
                      <a:r>
                        <a:rPr lang="en-US" sz="1200" dirty="0"/>
                        <a:t>16</a:t>
                      </a:r>
                    </a:p>
                  </a:txBody>
                  <a:tcPr marL="0" marR="0" marT="25200" marB="25200" anchor="ctr"/>
                </a:tc>
                <a:tc>
                  <a:txBody>
                    <a:bodyPr/>
                    <a:lstStyle/>
                    <a:p>
                      <a:pPr algn="ctr"/>
                      <a:r>
                        <a:rPr lang="en-US" sz="1200" dirty="0"/>
                        <a:t>64</a:t>
                      </a:r>
                    </a:p>
                  </a:txBody>
                  <a:tcPr marT="25200" marB="25200" anchor="ctr"/>
                </a:tc>
                <a:extLst>
                  <a:ext uri="{0D108BD9-81ED-4DB2-BD59-A6C34878D82A}">
                    <a16:rowId xmlns:a16="http://schemas.microsoft.com/office/drawing/2014/main" val="2601380131"/>
                  </a:ext>
                </a:extLst>
              </a:tr>
              <a:tr h="234234">
                <a:tc>
                  <a:txBody>
                    <a:bodyPr/>
                    <a:lstStyle/>
                    <a:p>
                      <a:r>
                        <a:rPr lang="en-US" sz="1200" dirty="0"/>
                        <a:t>   Capecitabine-related</a:t>
                      </a:r>
                    </a:p>
                  </a:txBody>
                  <a:tcPr marR="0" marT="25200" marB="25200" anchor="ctr"/>
                </a:tc>
                <a:tc>
                  <a:txBody>
                    <a:bodyPr/>
                    <a:lstStyle/>
                    <a:p>
                      <a:pPr algn="ctr"/>
                      <a:r>
                        <a:rPr lang="en-US" sz="1200" dirty="0"/>
                        <a:t>23</a:t>
                      </a:r>
                    </a:p>
                  </a:txBody>
                  <a:tcPr marL="0" marR="0" marT="25200" marB="25200" anchor="ctr"/>
                </a:tc>
                <a:tc>
                  <a:txBody>
                    <a:bodyPr/>
                    <a:lstStyle/>
                    <a:p>
                      <a:pPr algn="ctr"/>
                      <a:r>
                        <a:rPr lang="en-US" sz="1200" dirty="0"/>
                        <a:t>92</a:t>
                      </a:r>
                    </a:p>
                  </a:txBody>
                  <a:tcPr marT="25200" marB="25200" anchor="ctr"/>
                </a:tc>
                <a:extLst>
                  <a:ext uri="{0D108BD9-81ED-4DB2-BD59-A6C34878D82A}">
                    <a16:rowId xmlns:a16="http://schemas.microsoft.com/office/drawing/2014/main" val="541239786"/>
                  </a:ext>
                </a:extLst>
              </a:tr>
              <a:tr h="234234">
                <a:tc>
                  <a:txBody>
                    <a:bodyPr/>
                    <a:lstStyle/>
                    <a:p>
                      <a:r>
                        <a:rPr lang="en-US" sz="1200" dirty="0"/>
                        <a:t>   Oxaliplatin-related</a:t>
                      </a:r>
                    </a:p>
                  </a:txBody>
                  <a:tcPr marR="0" marT="25200" marB="25200" anchor="ctr"/>
                </a:tc>
                <a:tc>
                  <a:txBody>
                    <a:bodyPr/>
                    <a:lstStyle/>
                    <a:p>
                      <a:pPr algn="ctr"/>
                      <a:r>
                        <a:rPr lang="en-US" sz="1200" dirty="0"/>
                        <a:t>22</a:t>
                      </a:r>
                    </a:p>
                  </a:txBody>
                  <a:tcPr marL="0" marR="0" marT="25200" marB="25200" anchor="ctr"/>
                </a:tc>
                <a:tc>
                  <a:txBody>
                    <a:bodyPr/>
                    <a:lstStyle/>
                    <a:p>
                      <a:pPr algn="ctr"/>
                      <a:r>
                        <a:rPr lang="en-US" sz="1200" dirty="0"/>
                        <a:t>88</a:t>
                      </a:r>
                    </a:p>
                  </a:txBody>
                  <a:tcPr marT="25200" marB="25200" anchor="ctr"/>
                </a:tc>
                <a:extLst>
                  <a:ext uri="{0D108BD9-81ED-4DB2-BD59-A6C34878D82A}">
                    <a16:rowId xmlns:a16="http://schemas.microsoft.com/office/drawing/2014/main" val="1923027618"/>
                  </a:ext>
                </a:extLst>
              </a:tr>
              <a:tr h="234234">
                <a:tc>
                  <a:txBody>
                    <a:bodyPr/>
                    <a:lstStyle/>
                    <a:p>
                      <a:r>
                        <a:rPr lang="en-US" sz="1200" dirty="0"/>
                        <a:t>   Regimen-related</a:t>
                      </a:r>
                    </a:p>
                  </a:txBody>
                  <a:tcPr marR="0" marT="25200" marB="25200" anchor="ctr"/>
                </a:tc>
                <a:tc>
                  <a:txBody>
                    <a:bodyPr/>
                    <a:lstStyle/>
                    <a:p>
                      <a:pPr algn="ctr"/>
                      <a:r>
                        <a:rPr lang="en-US" sz="1200" dirty="0"/>
                        <a:t>23</a:t>
                      </a:r>
                    </a:p>
                  </a:txBody>
                  <a:tcPr marL="0" marR="0" marT="25200" marB="25200" anchor="ctr"/>
                </a:tc>
                <a:tc>
                  <a:txBody>
                    <a:bodyPr/>
                    <a:lstStyle/>
                    <a:p>
                      <a:pPr algn="ctr"/>
                      <a:r>
                        <a:rPr lang="en-US" sz="1200" dirty="0"/>
                        <a:t>92</a:t>
                      </a:r>
                    </a:p>
                  </a:txBody>
                  <a:tcPr marT="25200" marB="25200" anchor="ctr"/>
                </a:tc>
                <a:extLst>
                  <a:ext uri="{0D108BD9-81ED-4DB2-BD59-A6C34878D82A}">
                    <a16:rowId xmlns:a16="http://schemas.microsoft.com/office/drawing/2014/main" val="3867534146"/>
                  </a:ext>
                </a:extLst>
              </a:tr>
            </a:tbl>
          </a:graphicData>
        </a:graphic>
      </p:graphicFrame>
      <p:graphicFrame>
        <p:nvGraphicFramePr>
          <p:cNvPr id="14" name="Table 13">
            <a:extLst>
              <a:ext uri="{FF2B5EF4-FFF2-40B4-BE49-F238E27FC236}">
                <a16:creationId xmlns:a16="http://schemas.microsoft.com/office/drawing/2014/main" id="{F58FFDD8-2D90-4A3A-A0F8-04A9FB78AD2E}"/>
              </a:ext>
            </a:extLst>
          </p:cNvPr>
          <p:cNvGraphicFramePr>
            <a:graphicFrameLocks noGrp="1"/>
          </p:cNvGraphicFramePr>
          <p:nvPr>
            <p:extLst>
              <p:ext uri="{D42A27DB-BD31-4B8C-83A1-F6EECF244321}">
                <p14:modId xmlns:p14="http://schemas.microsoft.com/office/powerpoint/2010/main" val="137763672"/>
              </p:ext>
            </p:extLst>
          </p:nvPr>
        </p:nvGraphicFramePr>
        <p:xfrm>
          <a:off x="4831380" y="1808161"/>
          <a:ext cx="4140000" cy="4392608"/>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3764721989"/>
                    </a:ext>
                  </a:extLst>
                </a:gridCol>
                <a:gridCol w="1224000">
                  <a:extLst>
                    <a:ext uri="{9D8B030D-6E8A-4147-A177-3AD203B41FA5}">
                      <a16:colId xmlns:a16="http://schemas.microsoft.com/office/drawing/2014/main" val="1306960528"/>
                    </a:ext>
                  </a:extLst>
                </a:gridCol>
                <a:gridCol w="540000">
                  <a:extLst>
                    <a:ext uri="{9D8B030D-6E8A-4147-A177-3AD203B41FA5}">
                      <a16:colId xmlns:a16="http://schemas.microsoft.com/office/drawing/2014/main" val="625775011"/>
                    </a:ext>
                  </a:extLst>
                </a:gridCol>
              </a:tblGrid>
              <a:tr h="233849">
                <a:tc>
                  <a:txBody>
                    <a:bodyPr/>
                    <a:lstStyle/>
                    <a:p>
                      <a:endParaRPr lang="en-US" sz="1200" dirty="0"/>
                    </a:p>
                  </a:txBody>
                  <a:tcPr marT="25200" marB="25200" anchor="ctr"/>
                </a:tc>
                <a:tc gridSpan="2">
                  <a:txBody>
                    <a:bodyPr/>
                    <a:lstStyle/>
                    <a:p>
                      <a:pPr algn="ctr"/>
                      <a:r>
                        <a:rPr lang="en-US" sz="1200" dirty="0"/>
                        <a:t>Part A Patients</a:t>
                      </a:r>
                    </a:p>
                  </a:txBody>
                  <a:tcPr marT="25200" marB="25200" anchor="ctr"/>
                </a:tc>
                <a:tc hMerge="1">
                  <a:txBody>
                    <a:bodyPr/>
                    <a:lstStyle/>
                    <a:p>
                      <a:endParaRPr lang="en-US" sz="900"/>
                    </a:p>
                  </a:txBody>
                  <a:tcPr/>
                </a:tc>
                <a:extLst>
                  <a:ext uri="{0D108BD9-81ED-4DB2-BD59-A6C34878D82A}">
                    <a16:rowId xmlns:a16="http://schemas.microsoft.com/office/drawing/2014/main" val="3151752427"/>
                  </a:ext>
                </a:extLst>
              </a:tr>
              <a:tr h="233849">
                <a:tc>
                  <a:txBody>
                    <a:bodyPr/>
                    <a:lstStyle/>
                    <a:p>
                      <a:r>
                        <a:rPr lang="en-US" sz="1200" b="1" dirty="0"/>
                        <a:t>Preferred Terms</a:t>
                      </a:r>
                    </a:p>
                  </a:txBody>
                  <a:tcPr marT="25200" marB="25200" anchor="ctr"/>
                </a:tc>
                <a:tc>
                  <a:txBody>
                    <a:bodyPr/>
                    <a:lstStyle/>
                    <a:p>
                      <a:pPr algn="ctr"/>
                      <a:r>
                        <a:rPr lang="en-US" sz="1200" b="1" dirty="0"/>
                        <a:t>No. of Patients</a:t>
                      </a:r>
                    </a:p>
                  </a:txBody>
                  <a:tcPr marL="0" marR="0" marT="25200" marB="25200" anchor="ctr"/>
                </a:tc>
                <a:tc>
                  <a:txBody>
                    <a:bodyPr/>
                    <a:lstStyle/>
                    <a:p>
                      <a:pPr algn="ctr"/>
                      <a:r>
                        <a:rPr lang="en-US" sz="1200" b="1" dirty="0"/>
                        <a:t>%</a:t>
                      </a:r>
                    </a:p>
                  </a:txBody>
                  <a:tcPr marT="25200" marB="25200" anchor="ctr"/>
                </a:tc>
                <a:extLst>
                  <a:ext uri="{0D108BD9-81ED-4DB2-BD59-A6C34878D82A}">
                    <a16:rowId xmlns:a16="http://schemas.microsoft.com/office/drawing/2014/main" val="3445054747"/>
                  </a:ext>
                </a:extLst>
              </a:tr>
              <a:tr h="233849">
                <a:tc>
                  <a:txBody>
                    <a:bodyPr/>
                    <a:lstStyle/>
                    <a:p>
                      <a:r>
                        <a:rPr lang="en-US" sz="1200" b="1" dirty="0"/>
                        <a:t>DKN-01 Related</a:t>
                      </a:r>
                    </a:p>
                  </a:txBody>
                  <a:tcPr marT="25200" marB="25200" anchor="ctr"/>
                </a:tc>
                <a:tc>
                  <a:txBody>
                    <a:bodyPr/>
                    <a:lstStyle/>
                    <a:p>
                      <a:pPr algn="ctr"/>
                      <a:endParaRPr lang="en-US" sz="1200" dirty="0"/>
                    </a:p>
                  </a:txBody>
                  <a:tcPr marL="0" marR="0" marT="25200" marB="25200" anchor="ctr"/>
                </a:tc>
                <a:tc>
                  <a:txBody>
                    <a:bodyPr/>
                    <a:lstStyle/>
                    <a:p>
                      <a:pPr algn="ctr"/>
                      <a:endParaRPr lang="en-US" sz="1200" dirty="0"/>
                    </a:p>
                  </a:txBody>
                  <a:tcPr marT="25200" marB="25200" anchor="ctr"/>
                </a:tc>
                <a:extLst>
                  <a:ext uri="{0D108BD9-81ED-4DB2-BD59-A6C34878D82A}">
                    <a16:rowId xmlns:a16="http://schemas.microsoft.com/office/drawing/2014/main" val="2979120514"/>
                  </a:ext>
                </a:extLst>
              </a:tr>
              <a:tr h="233849">
                <a:tc>
                  <a:txBody>
                    <a:bodyPr/>
                    <a:lstStyle/>
                    <a:p>
                      <a:r>
                        <a:rPr lang="en-US" sz="1200" dirty="0"/>
                        <a:t>   Fatigue</a:t>
                      </a:r>
                    </a:p>
                  </a:txBody>
                  <a:tcPr marT="25200" marB="25200" anchor="ctr"/>
                </a:tc>
                <a:tc>
                  <a:txBody>
                    <a:bodyPr/>
                    <a:lstStyle/>
                    <a:p>
                      <a:pPr algn="ctr"/>
                      <a:r>
                        <a:rPr lang="en-US" sz="1200" dirty="0"/>
                        <a:t>8</a:t>
                      </a:r>
                    </a:p>
                  </a:txBody>
                  <a:tcPr marL="0" marR="0" marT="25200" marB="25200" anchor="ctr"/>
                </a:tc>
                <a:tc>
                  <a:txBody>
                    <a:bodyPr/>
                    <a:lstStyle/>
                    <a:p>
                      <a:pPr algn="ctr"/>
                      <a:r>
                        <a:rPr lang="en-US" sz="1200" dirty="0"/>
                        <a:t>32</a:t>
                      </a:r>
                    </a:p>
                  </a:txBody>
                  <a:tcPr marT="25200" marB="25200" anchor="ctr"/>
                </a:tc>
                <a:extLst>
                  <a:ext uri="{0D108BD9-81ED-4DB2-BD59-A6C34878D82A}">
                    <a16:rowId xmlns:a16="http://schemas.microsoft.com/office/drawing/2014/main" val="2071356832"/>
                  </a:ext>
                </a:extLst>
              </a:tr>
              <a:tr h="233849">
                <a:tc>
                  <a:txBody>
                    <a:bodyPr/>
                    <a:lstStyle/>
                    <a:p>
                      <a:r>
                        <a:rPr lang="en-US" sz="1200" dirty="0"/>
                        <a:t>   Nausea</a:t>
                      </a:r>
                    </a:p>
                  </a:txBody>
                  <a:tcPr marT="25200" marB="25200" anchor="ctr"/>
                </a:tc>
                <a:tc>
                  <a:txBody>
                    <a:bodyPr/>
                    <a:lstStyle/>
                    <a:p>
                      <a:pPr algn="ctr"/>
                      <a:r>
                        <a:rPr lang="en-US" sz="1200" dirty="0"/>
                        <a:t>5</a:t>
                      </a:r>
                    </a:p>
                  </a:txBody>
                  <a:tcPr marL="0" marR="0" marT="25200" marB="25200" anchor="ctr"/>
                </a:tc>
                <a:tc>
                  <a:txBody>
                    <a:bodyPr/>
                    <a:lstStyle/>
                    <a:p>
                      <a:pPr algn="ctr"/>
                      <a:r>
                        <a:rPr lang="en-US" sz="1200"/>
                        <a:t>20</a:t>
                      </a:r>
                    </a:p>
                  </a:txBody>
                  <a:tcPr marT="25200" marB="25200" anchor="ctr"/>
                </a:tc>
                <a:extLst>
                  <a:ext uri="{0D108BD9-81ED-4DB2-BD59-A6C34878D82A}">
                    <a16:rowId xmlns:a16="http://schemas.microsoft.com/office/drawing/2014/main" val="3544167110"/>
                  </a:ext>
                </a:extLst>
              </a:tr>
              <a:tr h="233849">
                <a:tc>
                  <a:txBody>
                    <a:bodyPr/>
                    <a:lstStyle/>
                    <a:p>
                      <a:r>
                        <a:rPr lang="en-US" sz="1200" dirty="0"/>
                        <a:t>   Diarrhea</a:t>
                      </a:r>
                    </a:p>
                  </a:txBody>
                  <a:tcPr marT="25200" marB="25200" anchor="ctr"/>
                </a:tc>
                <a:tc>
                  <a:txBody>
                    <a:bodyPr/>
                    <a:lstStyle/>
                    <a:p>
                      <a:pPr algn="ctr"/>
                      <a:r>
                        <a:rPr lang="en-US" sz="1200" dirty="0"/>
                        <a:t>5</a:t>
                      </a:r>
                    </a:p>
                  </a:txBody>
                  <a:tcPr marL="0" marR="0" marT="25200" marB="25200" anchor="ctr"/>
                </a:tc>
                <a:tc>
                  <a:txBody>
                    <a:bodyPr/>
                    <a:lstStyle/>
                    <a:p>
                      <a:pPr algn="ctr"/>
                      <a:r>
                        <a:rPr lang="en-US" sz="1200" dirty="0"/>
                        <a:t>20</a:t>
                      </a:r>
                    </a:p>
                  </a:txBody>
                  <a:tcPr marT="25200" marB="25200" anchor="ctr"/>
                </a:tc>
                <a:extLst>
                  <a:ext uri="{0D108BD9-81ED-4DB2-BD59-A6C34878D82A}">
                    <a16:rowId xmlns:a16="http://schemas.microsoft.com/office/drawing/2014/main" val="1390484857"/>
                  </a:ext>
                </a:extLst>
              </a:tr>
              <a:tr h="233849">
                <a:tc>
                  <a:txBody>
                    <a:bodyPr/>
                    <a:lstStyle/>
                    <a:p>
                      <a:r>
                        <a:rPr lang="en-US" sz="1200" dirty="0"/>
                        <a:t>   Neutrophil count decreased</a:t>
                      </a:r>
                    </a:p>
                  </a:txBody>
                  <a:tcPr marT="25200" marB="25200" anchor="ctr"/>
                </a:tc>
                <a:tc>
                  <a:txBody>
                    <a:bodyPr/>
                    <a:lstStyle/>
                    <a:p>
                      <a:pPr algn="ctr"/>
                      <a:r>
                        <a:rPr lang="en-US" sz="1200" dirty="0"/>
                        <a:t>5</a:t>
                      </a:r>
                    </a:p>
                  </a:txBody>
                  <a:tcPr marL="0" marR="0" marT="25200" marB="25200" anchor="ctr"/>
                </a:tc>
                <a:tc>
                  <a:txBody>
                    <a:bodyPr/>
                    <a:lstStyle/>
                    <a:p>
                      <a:pPr algn="ctr"/>
                      <a:r>
                        <a:rPr lang="en-US" sz="1200" dirty="0"/>
                        <a:t>20</a:t>
                      </a:r>
                    </a:p>
                  </a:txBody>
                  <a:tcPr marT="25200" marB="25200" anchor="ctr"/>
                </a:tc>
                <a:extLst>
                  <a:ext uri="{0D108BD9-81ED-4DB2-BD59-A6C34878D82A}">
                    <a16:rowId xmlns:a16="http://schemas.microsoft.com/office/drawing/2014/main" val="2524125711"/>
                  </a:ext>
                </a:extLst>
              </a:tr>
              <a:tr h="233849">
                <a:tc>
                  <a:txBody>
                    <a:bodyPr/>
                    <a:lstStyle/>
                    <a:p>
                      <a:r>
                        <a:rPr lang="en-US" sz="1200" dirty="0"/>
                        <a:t>   Platelet count decreased</a:t>
                      </a:r>
                    </a:p>
                  </a:txBody>
                  <a:tcPr marT="25200" marB="25200" anchor="ctr"/>
                </a:tc>
                <a:tc>
                  <a:txBody>
                    <a:bodyPr/>
                    <a:lstStyle/>
                    <a:p>
                      <a:pPr algn="ctr"/>
                      <a:r>
                        <a:rPr lang="en-US" sz="1200" dirty="0"/>
                        <a:t>5</a:t>
                      </a:r>
                    </a:p>
                  </a:txBody>
                  <a:tcPr marL="0" marR="0" marT="25200" marB="25200" anchor="ctr"/>
                </a:tc>
                <a:tc>
                  <a:txBody>
                    <a:bodyPr/>
                    <a:lstStyle/>
                    <a:p>
                      <a:pPr algn="ctr"/>
                      <a:r>
                        <a:rPr lang="en-US" sz="1200" dirty="0"/>
                        <a:t>20</a:t>
                      </a:r>
                    </a:p>
                  </a:txBody>
                  <a:tcPr marT="25200" marB="25200" anchor="ctr"/>
                </a:tc>
                <a:extLst>
                  <a:ext uri="{0D108BD9-81ED-4DB2-BD59-A6C34878D82A}">
                    <a16:rowId xmlns:a16="http://schemas.microsoft.com/office/drawing/2014/main" val="1343748128"/>
                  </a:ext>
                </a:extLst>
              </a:tr>
              <a:tr h="233849">
                <a:tc>
                  <a:txBody>
                    <a:bodyPr/>
                    <a:lstStyle/>
                    <a:p>
                      <a:r>
                        <a:rPr lang="en-US" sz="1200" dirty="0"/>
                        <a:t>   Hemoglobin decreased</a:t>
                      </a:r>
                    </a:p>
                  </a:txBody>
                  <a:tcPr marT="25200" marB="25200" anchor="ctr"/>
                </a:tc>
                <a:tc>
                  <a:txBody>
                    <a:bodyPr/>
                    <a:lstStyle/>
                    <a:p>
                      <a:pPr algn="ctr"/>
                      <a:r>
                        <a:rPr lang="en-US" sz="1200" dirty="0"/>
                        <a:t>4</a:t>
                      </a:r>
                    </a:p>
                  </a:txBody>
                  <a:tcPr marL="0" marR="0" marT="25200" marB="25200" anchor="ctr"/>
                </a:tc>
                <a:tc>
                  <a:txBody>
                    <a:bodyPr/>
                    <a:lstStyle/>
                    <a:p>
                      <a:pPr algn="ctr"/>
                      <a:r>
                        <a:rPr lang="en-US" sz="1200"/>
                        <a:t>16</a:t>
                      </a:r>
                    </a:p>
                  </a:txBody>
                  <a:tcPr marT="25200" marB="25200" anchor="ctr"/>
                </a:tc>
                <a:extLst>
                  <a:ext uri="{0D108BD9-81ED-4DB2-BD59-A6C34878D82A}">
                    <a16:rowId xmlns:a16="http://schemas.microsoft.com/office/drawing/2014/main" val="1976936643"/>
                  </a:ext>
                </a:extLst>
              </a:tr>
              <a:tr h="233849">
                <a:tc>
                  <a:txBody>
                    <a:bodyPr/>
                    <a:lstStyle/>
                    <a:p>
                      <a:r>
                        <a:rPr lang="en-US" sz="1200"/>
                        <a:t>   Decreased appetite</a:t>
                      </a:r>
                    </a:p>
                  </a:txBody>
                  <a:tcPr marT="25200" marB="25200" anchor="ctr"/>
                </a:tc>
                <a:tc>
                  <a:txBody>
                    <a:bodyPr/>
                    <a:lstStyle/>
                    <a:p>
                      <a:pPr algn="ctr"/>
                      <a:r>
                        <a:rPr lang="en-US" sz="1200" dirty="0"/>
                        <a:t>3</a:t>
                      </a:r>
                    </a:p>
                  </a:txBody>
                  <a:tcPr marL="0" marR="0" marT="25200" marB="25200" anchor="ctr"/>
                </a:tc>
                <a:tc>
                  <a:txBody>
                    <a:bodyPr/>
                    <a:lstStyle/>
                    <a:p>
                      <a:pPr algn="ctr"/>
                      <a:r>
                        <a:rPr lang="en-US" sz="1200"/>
                        <a:t>12</a:t>
                      </a:r>
                    </a:p>
                  </a:txBody>
                  <a:tcPr marT="25200" marB="25200" anchor="ctr"/>
                </a:tc>
                <a:extLst>
                  <a:ext uri="{0D108BD9-81ED-4DB2-BD59-A6C34878D82A}">
                    <a16:rowId xmlns:a16="http://schemas.microsoft.com/office/drawing/2014/main" val="892112723"/>
                  </a:ext>
                </a:extLst>
              </a:tr>
              <a:tr h="233849">
                <a:tc>
                  <a:txBody>
                    <a:bodyPr/>
                    <a:lstStyle/>
                    <a:p>
                      <a:r>
                        <a:rPr lang="en-US" sz="1200" dirty="0"/>
                        <a:t>   Headache</a:t>
                      </a:r>
                    </a:p>
                  </a:txBody>
                  <a:tcPr marT="25200" marB="25200" anchor="ctr"/>
                </a:tc>
                <a:tc>
                  <a:txBody>
                    <a:bodyPr/>
                    <a:lstStyle/>
                    <a:p>
                      <a:pPr algn="ctr"/>
                      <a:r>
                        <a:rPr lang="en-US" sz="1200" dirty="0"/>
                        <a:t>3</a:t>
                      </a:r>
                    </a:p>
                  </a:txBody>
                  <a:tcPr marL="0" marR="0" marT="25200" marB="25200" anchor="ctr"/>
                </a:tc>
                <a:tc>
                  <a:txBody>
                    <a:bodyPr/>
                    <a:lstStyle/>
                    <a:p>
                      <a:pPr algn="ctr"/>
                      <a:r>
                        <a:rPr lang="en-US" sz="1200"/>
                        <a:t>12</a:t>
                      </a:r>
                    </a:p>
                  </a:txBody>
                  <a:tcPr marT="25200" marB="25200" anchor="ctr"/>
                </a:tc>
                <a:extLst>
                  <a:ext uri="{0D108BD9-81ED-4DB2-BD59-A6C34878D82A}">
                    <a16:rowId xmlns:a16="http://schemas.microsoft.com/office/drawing/2014/main" val="1751417562"/>
                  </a:ext>
                </a:extLst>
              </a:tr>
              <a:tr h="233849">
                <a:tc>
                  <a:txBody>
                    <a:bodyPr/>
                    <a:lstStyle/>
                    <a:p>
                      <a:r>
                        <a:rPr lang="en-US" sz="1200" b="1" dirty="0"/>
                        <a:t>DKN-01 Related Grade ≥ 3</a:t>
                      </a:r>
                    </a:p>
                  </a:txBody>
                  <a:tcPr marT="25200" marB="25200" anchor="ctr"/>
                </a:tc>
                <a:tc>
                  <a:txBody>
                    <a:bodyPr/>
                    <a:lstStyle/>
                    <a:p>
                      <a:pPr algn="ctr"/>
                      <a:r>
                        <a:rPr lang="en-US" sz="1200" dirty="0"/>
                        <a:t>5</a:t>
                      </a:r>
                    </a:p>
                  </a:txBody>
                  <a:tcPr marL="0" marR="0" marT="25200" marB="25200" anchor="ctr"/>
                </a:tc>
                <a:tc>
                  <a:txBody>
                    <a:bodyPr/>
                    <a:lstStyle/>
                    <a:p>
                      <a:pPr algn="ctr"/>
                      <a:r>
                        <a:rPr lang="en-US" sz="1200" dirty="0"/>
                        <a:t>20</a:t>
                      </a:r>
                    </a:p>
                  </a:txBody>
                  <a:tcPr marT="25200" marB="25200" anchor="ctr"/>
                </a:tc>
                <a:extLst>
                  <a:ext uri="{0D108BD9-81ED-4DB2-BD59-A6C34878D82A}">
                    <a16:rowId xmlns:a16="http://schemas.microsoft.com/office/drawing/2014/main" val="182357951"/>
                  </a:ext>
                </a:extLst>
              </a:tr>
              <a:tr h="233849">
                <a:tc>
                  <a:txBody>
                    <a:bodyPr/>
                    <a:lstStyle/>
                    <a:p>
                      <a:r>
                        <a:rPr lang="en-US" sz="1200" dirty="0"/>
                        <a:t>   Diarrhea</a:t>
                      </a:r>
                    </a:p>
                  </a:txBody>
                  <a:tcPr marT="25200" marB="25200" anchor="ctr"/>
                </a:tc>
                <a:tc>
                  <a:txBody>
                    <a:bodyPr/>
                    <a:lstStyle/>
                    <a:p>
                      <a:pPr algn="ctr"/>
                      <a:r>
                        <a:rPr lang="en-US" sz="1200" dirty="0"/>
                        <a:t>1</a:t>
                      </a:r>
                    </a:p>
                  </a:txBody>
                  <a:tcPr marL="0" marR="0" marT="25200" marB="25200" anchor="ctr"/>
                </a:tc>
                <a:tc>
                  <a:txBody>
                    <a:bodyPr/>
                    <a:lstStyle/>
                    <a:p>
                      <a:pPr algn="ctr"/>
                      <a:r>
                        <a:rPr lang="en-US" sz="1200" dirty="0"/>
                        <a:t>4</a:t>
                      </a:r>
                    </a:p>
                  </a:txBody>
                  <a:tcPr marT="25200" marB="25200" anchor="ctr"/>
                </a:tc>
                <a:extLst>
                  <a:ext uri="{0D108BD9-81ED-4DB2-BD59-A6C34878D82A}">
                    <a16:rowId xmlns:a16="http://schemas.microsoft.com/office/drawing/2014/main" val="1783196275"/>
                  </a:ext>
                </a:extLst>
              </a:tr>
              <a:tr h="233849">
                <a:tc>
                  <a:txBody>
                    <a:bodyPr/>
                    <a:lstStyle/>
                    <a:p>
                      <a:r>
                        <a:rPr lang="en-US" sz="1200" dirty="0"/>
                        <a:t>   Neutrophil count decreased</a:t>
                      </a:r>
                    </a:p>
                  </a:txBody>
                  <a:tcPr marT="25200" marB="25200" anchor="ctr"/>
                </a:tc>
                <a:tc>
                  <a:txBody>
                    <a:bodyPr/>
                    <a:lstStyle/>
                    <a:p>
                      <a:pPr algn="ctr"/>
                      <a:r>
                        <a:rPr lang="en-US" sz="1200" dirty="0"/>
                        <a:t>1</a:t>
                      </a:r>
                    </a:p>
                  </a:txBody>
                  <a:tcPr marL="0" marR="0" marT="25200" marB="25200" anchor="ctr"/>
                </a:tc>
                <a:tc>
                  <a:txBody>
                    <a:bodyPr/>
                    <a:lstStyle/>
                    <a:p>
                      <a:pPr algn="ctr"/>
                      <a:r>
                        <a:rPr lang="en-US" sz="1200" dirty="0"/>
                        <a:t>4</a:t>
                      </a:r>
                    </a:p>
                  </a:txBody>
                  <a:tcPr marT="25200" marB="25200" anchor="ctr"/>
                </a:tc>
                <a:extLst>
                  <a:ext uri="{0D108BD9-81ED-4DB2-BD59-A6C34878D82A}">
                    <a16:rowId xmlns:a16="http://schemas.microsoft.com/office/drawing/2014/main" val="2601380131"/>
                  </a:ext>
                </a:extLst>
              </a:tr>
              <a:tr h="233849">
                <a:tc>
                  <a:txBody>
                    <a:bodyPr/>
                    <a:lstStyle/>
                    <a:p>
                      <a:r>
                        <a:rPr lang="en-US" sz="1200" dirty="0"/>
                        <a:t>   Blood phosphorus decreased</a:t>
                      </a:r>
                    </a:p>
                  </a:txBody>
                  <a:tcPr marT="25200" marB="25200" anchor="ctr"/>
                </a:tc>
                <a:tc>
                  <a:txBody>
                    <a:bodyPr/>
                    <a:lstStyle/>
                    <a:p>
                      <a:pPr algn="ctr"/>
                      <a:r>
                        <a:rPr lang="en-US" sz="1200" dirty="0"/>
                        <a:t>1</a:t>
                      </a:r>
                    </a:p>
                  </a:txBody>
                  <a:tcPr marL="0" marR="0" marT="25200" marB="25200" anchor="ctr"/>
                </a:tc>
                <a:tc>
                  <a:txBody>
                    <a:bodyPr/>
                    <a:lstStyle/>
                    <a:p>
                      <a:pPr algn="ctr"/>
                      <a:r>
                        <a:rPr lang="en-US" sz="1200" dirty="0"/>
                        <a:t>4</a:t>
                      </a:r>
                    </a:p>
                  </a:txBody>
                  <a:tcPr marT="25200" marB="25200" anchor="ctr"/>
                </a:tc>
                <a:extLst>
                  <a:ext uri="{0D108BD9-81ED-4DB2-BD59-A6C34878D82A}">
                    <a16:rowId xmlns:a16="http://schemas.microsoft.com/office/drawing/2014/main" val="541239786"/>
                  </a:ext>
                </a:extLst>
              </a:tr>
              <a:tr h="233849">
                <a:tc>
                  <a:txBody>
                    <a:bodyPr/>
                    <a:lstStyle/>
                    <a:p>
                      <a:r>
                        <a:rPr lang="en-US" sz="1200" dirty="0"/>
                        <a:t>   Pulmonary embolism</a:t>
                      </a:r>
                    </a:p>
                  </a:txBody>
                  <a:tcPr marT="25200" marB="25200" anchor="ctr"/>
                </a:tc>
                <a:tc>
                  <a:txBody>
                    <a:bodyPr/>
                    <a:lstStyle/>
                    <a:p>
                      <a:pPr algn="ctr"/>
                      <a:r>
                        <a:rPr lang="en-US" sz="1200" dirty="0"/>
                        <a:t>2</a:t>
                      </a:r>
                    </a:p>
                  </a:txBody>
                  <a:tcPr marL="0" marR="0" marT="25200" marB="25200" anchor="ctr"/>
                </a:tc>
                <a:tc>
                  <a:txBody>
                    <a:bodyPr/>
                    <a:lstStyle/>
                    <a:p>
                      <a:pPr algn="ctr"/>
                      <a:r>
                        <a:rPr lang="en-US" sz="1200" dirty="0"/>
                        <a:t>8</a:t>
                      </a:r>
                    </a:p>
                  </a:txBody>
                  <a:tcPr marT="25200" marB="25200" anchor="ctr"/>
                </a:tc>
                <a:extLst>
                  <a:ext uri="{0D108BD9-81ED-4DB2-BD59-A6C34878D82A}">
                    <a16:rowId xmlns:a16="http://schemas.microsoft.com/office/drawing/2014/main" val="1923027618"/>
                  </a:ext>
                </a:extLst>
              </a:tr>
              <a:tr h="417175">
                <a:tc>
                  <a:txBody>
                    <a:bodyPr/>
                    <a:lstStyle/>
                    <a:p>
                      <a:r>
                        <a:rPr lang="en-US" sz="1200" b="1" dirty="0"/>
                        <a:t>Any DKN-01+Tislelizumab regimen-related Grade ≥ 3</a:t>
                      </a:r>
                    </a:p>
                  </a:txBody>
                  <a:tcPr marT="25200" marB="25200" anchor="ctr"/>
                </a:tc>
                <a:tc>
                  <a:txBody>
                    <a:bodyPr/>
                    <a:lstStyle/>
                    <a:p>
                      <a:pPr algn="ctr"/>
                      <a:r>
                        <a:rPr lang="en-US" sz="1200" dirty="0"/>
                        <a:t>9</a:t>
                      </a:r>
                    </a:p>
                  </a:txBody>
                  <a:tcPr marL="0" marR="0" marT="25200" marB="25200" anchor="ctr"/>
                </a:tc>
                <a:tc>
                  <a:txBody>
                    <a:bodyPr/>
                    <a:lstStyle/>
                    <a:p>
                      <a:pPr algn="ctr"/>
                      <a:r>
                        <a:rPr lang="en-US" sz="1200" dirty="0"/>
                        <a:t>36</a:t>
                      </a:r>
                    </a:p>
                  </a:txBody>
                  <a:tcPr marT="25200" marB="25200" anchor="ctr"/>
                </a:tc>
                <a:extLst>
                  <a:ext uri="{0D108BD9-81ED-4DB2-BD59-A6C34878D82A}">
                    <a16:rowId xmlns:a16="http://schemas.microsoft.com/office/drawing/2014/main" val="3867534146"/>
                  </a:ext>
                </a:extLst>
              </a:tr>
              <a:tr h="233849">
                <a:tc>
                  <a:txBody>
                    <a:bodyPr/>
                    <a:lstStyle/>
                    <a:p>
                      <a:r>
                        <a:rPr lang="en-US" sz="1200" dirty="0"/>
                        <a:t>   Diarrhea</a:t>
                      </a:r>
                    </a:p>
                  </a:txBody>
                  <a:tcPr marT="25200" marB="25200" anchor="ctr"/>
                </a:tc>
                <a:tc>
                  <a:txBody>
                    <a:bodyPr/>
                    <a:lstStyle/>
                    <a:p>
                      <a:pPr algn="ctr"/>
                      <a:r>
                        <a:rPr lang="en-US" sz="1200" dirty="0"/>
                        <a:t>3</a:t>
                      </a:r>
                    </a:p>
                  </a:txBody>
                  <a:tcPr marL="0" marR="0" marT="25200" marB="25200" anchor="ctr"/>
                </a:tc>
                <a:tc>
                  <a:txBody>
                    <a:bodyPr/>
                    <a:lstStyle/>
                    <a:p>
                      <a:pPr algn="ctr"/>
                      <a:r>
                        <a:rPr lang="en-US" sz="1200" dirty="0"/>
                        <a:t>12</a:t>
                      </a:r>
                    </a:p>
                  </a:txBody>
                  <a:tcPr marT="25200" marB="25200" anchor="ctr"/>
                </a:tc>
                <a:extLst>
                  <a:ext uri="{0D108BD9-81ED-4DB2-BD59-A6C34878D82A}">
                    <a16:rowId xmlns:a16="http://schemas.microsoft.com/office/drawing/2014/main" val="1536354996"/>
                  </a:ext>
                </a:extLst>
              </a:tr>
            </a:tbl>
          </a:graphicData>
        </a:graphic>
      </p:graphicFrame>
      <p:sp>
        <p:nvSpPr>
          <p:cNvPr id="15" name="TextBox 8">
            <a:extLst>
              <a:ext uri="{FF2B5EF4-FFF2-40B4-BE49-F238E27FC236}">
                <a16:creationId xmlns:a16="http://schemas.microsoft.com/office/drawing/2014/main" id="{AFBCA3FE-588C-D846-BDF4-8F1BFA64AC13}"/>
              </a:ext>
            </a:extLst>
          </p:cNvPr>
          <p:cNvSpPr txBox="1"/>
          <p:nvPr/>
        </p:nvSpPr>
        <p:spPr>
          <a:xfrm>
            <a:off x="9156701" y="1832441"/>
            <a:ext cx="2627312" cy="4093428"/>
          </a:xfrm>
          <a:prstGeom prst="rect">
            <a:avLst/>
          </a:prstGeom>
          <a:noFill/>
        </p:spPr>
        <p:txBody>
          <a:bodyPr wrap="square" lIns="0" tIns="0" rIns="0" bIns="0" anchor="t">
            <a:spAutoFit/>
          </a:bodyPr>
          <a:lstStyle/>
          <a:p>
            <a:pPr marL="285750" indent="-285750">
              <a:spcAft>
                <a:spcPts val="600"/>
              </a:spcAft>
              <a:buClr>
                <a:schemeClr val="bg2"/>
              </a:buClr>
              <a:buFont typeface="Arial" panose="020B0604020202020204" pitchFamily="34" charset="0"/>
              <a:buChar char="•"/>
            </a:pPr>
            <a:r>
              <a:rPr lang="en-US" sz="1600" dirty="0"/>
              <a:t>Most common DKN-01-related adverse events: fatigue, nausea, diarrhea, neutrophil count decreased, platelet count decreased</a:t>
            </a:r>
          </a:p>
          <a:p>
            <a:pPr marL="285750" indent="-285750">
              <a:spcAft>
                <a:spcPts val="600"/>
              </a:spcAft>
              <a:buClr>
                <a:schemeClr val="bg2"/>
              </a:buClr>
              <a:buFont typeface="Arial" panose="020B0604020202020204" pitchFamily="34" charset="0"/>
              <a:buChar char="•"/>
            </a:pPr>
            <a:r>
              <a:rPr lang="en-US" sz="1600" dirty="0"/>
              <a:t>Grade ≥3 DKN-01-related adverse events (5 patients): diarrhea (1), neutrophil count decreased (1), blood phosphorus decreased (1), pulmonary embolism (2)</a:t>
            </a:r>
          </a:p>
          <a:p>
            <a:pPr marL="285750" indent="-285750">
              <a:spcAft>
                <a:spcPts val="600"/>
              </a:spcAft>
              <a:buClr>
                <a:schemeClr val="bg2"/>
              </a:buClr>
              <a:buFont typeface="Arial" panose="020B0604020202020204" pitchFamily="34" charset="0"/>
              <a:buChar char="•"/>
            </a:pPr>
            <a:r>
              <a:rPr lang="en-US" sz="1600" dirty="0"/>
              <a:t>Grade 5: pulmonary embolism (1)</a:t>
            </a:r>
          </a:p>
        </p:txBody>
      </p:sp>
      <p:sp>
        <p:nvSpPr>
          <p:cNvPr id="17" name="Titel 16">
            <a:extLst>
              <a:ext uri="{FF2B5EF4-FFF2-40B4-BE49-F238E27FC236}">
                <a16:creationId xmlns:a16="http://schemas.microsoft.com/office/drawing/2014/main" id="{1F17239A-FB0F-8D4A-B3AC-744221057F2F}"/>
              </a:ext>
            </a:extLst>
          </p:cNvPr>
          <p:cNvSpPr>
            <a:spLocks noGrp="1"/>
          </p:cNvSpPr>
          <p:nvPr>
            <p:ph type="title"/>
          </p:nvPr>
        </p:nvSpPr>
        <p:spPr/>
        <p:txBody>
          <a:bodyPr/>
          <a:lstStyle/>
          <a:p>
            <a:r>
              <a:rPr lang="en-US" noProof="0" dirty="0"/>
              <a:t>Safety </a:t>
            </a:r>
          </a:p>
        </p:txBody>
      </p:sp>
    </p:spTree>
    <p:extLst>
      <p:ext uri="{BB962C8B-B14F-4D97-AF65-F5344CB8AC3E}">
        <p14:creationId xmlns:p14="http://schemas.microsoft.com/office/powerpoint/2010/main" val="40495486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DisTinGuish Conclusions</a:t>
            </a:r>
          </a:p>
        </p:txBody>
      </p:sp>
      <p:sp>
        <p:nvSpPr>
          <p:cNvPr id="2" name="Inhaltsplatzhalter 1">
            <a:extLst>
              <a:ext uri="{FF2B5EF4-FFF2-40B4-BE49-F238E27FC236}">
                <a16:creationId xmlns:a16="http://schemas.microsoft.com/office/drawing/2014/main" id="{C7067522-19D1-CF4E-B250-D07CD255A36E}"/>
              </a:ext>
            </a:extLst>
          </p:cNvPr>
          <p:cNvSpPr>
            <a:spLocks noGrp="1"/>
          </p:cNvSpPr>
          <p:nvPr>
            <p:ph idx="1"/>
          </p:nvPr>
        </p:nvSpPr>
        <p:spPr>
          <a:xfrm>
            <a:off x="416534" y="1825625"/>
            <a:ext cx="10543566" cy="4351338"/>
          </a:xfrm>
        </p:spPr>
        <p:txBody>
          <a:bodyPr/>
          <a:lstStyle/>
          <a:p>
            <a:r>
              <a:rPr lang="en-US" sz="1600" noProof="0" dirty="0"/>
              <a:t>DKN-01 + tislelizumab + CAPOX was well tolerated and has encouraging response rates as first-line treatment for advanced GEA</a:t>
            </a:r>
          </a:p>
          <a:p>
            <a:r>
              <a:rPr lang="en-US" sz="1600" noProof="0" dirty="0"/>
              <a:t>Improved ORR outcomes in the overall population compared to current standard of care in an unselected PD-L1 population</a:t>
            </a:r>
          </a:p>
          <a:p>
            <a:r>
              <a:rPr lang="en-US" sz="1600" noProof="0" dirty="0"/>
              <a:t>Efficacy driven by enhanced ORR in the DKK1-high patients, an aggressive subpopulation</a:t>
            </a:r>
          </a:p>
          <a:p>
            <a:r>
              <a:rPr lang="en-US" sz="1600" noProof="0" dirty="0"/>
              <a:t>All 9 response evaluable </a:t>
            </a:r>
            <a:r>
              <a:rPr lang="en-US" sz="1600" noProof="0"/>
              <a:t>mITT</a:t>
            </a:r>
            <a:r>
              <a:rPr lang="en-US" sz="1600" noProof="0" dirty="0"/>
              <a:t> DKK1-high patients had partial responses</a:t>
            </a:r>
          </a:p>
          <a:p>
            <a:r>
              <a:rPr lang="en-US" sz="1600" noProof="0" dirty="0"/>
              <a:t>Response correlates with DKK1 expression and is independent of PD-L1 expression</a:t>
            </a:r>
          </a:p>
          <a:p>
            <a:r>
              <a:rPr lang="en-US" sz="1600" noProof="0" dirty="0"/>
              <a:t>DoR and PFS data are not yet mature, expected in first half of 2022</a:t>
            </a:r>
          </a:p>
          <a:p>
            <a:endParaRPr lang="en-US" sz="1600" noProof="0"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1L, first-line; CAPOX, capecitabine/oxaliplatin; DoR, duration of response; GEA </a:t>
            </a:r>
            <a:r>
              <a:rPr lang="en-US"/>
              <a:t>gastroesophageal adenocarcinoma; mITT, modified intent to treat; ORR, objective response rate; PFS, progression-free survival.</a:t>
            </a:r>
          </a:p>
          <a:p>
            <a:r>
              <a:rPr lang="en-GB" b="1"/>
              <a:t>Klempnera S, et al. Abstract 1384P presented at ESMO 2021.</a:t>
            </a:r>
          </a:p>
        </p:txBody>
      </p:sp>
    </p:spTree>
    <p:extLst>
      <p:ext uri="{BB962C8B-B14F-4D97-AF65-F5344CB8AC3E}">
        <p14:creationId xmlns:p14="http://schemas.microsoft.com/office/powerpoint/2010/main" val="24217995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5BC9282-D722-674F-8030-9430879DCAFA}"/>
              </a:ext>
            </a:extLst>
          </p:cNvPr>
          <p:cNvSpPr>
            <a:spLocks noGrp="1"/>
          </p:cNvSpPr>
          <p:nvPr>
            <p:ph type="title"/>
          </p:nvPr>
        </p:nvSpPr>
        <p:spPr>
          <a:xfrm>
            <a:off x="407989" y="0"/>
            <a:ext cx="5543549" cy="4562475"/>
          </a:xfrm>
        </p:spPr>
        <p:txBody>
          <a:bodyPr>
            <a:normAutofit/>
          </a:bodyPr>
          <a:lstStyle/>
          <a:p>
            <a:r>
              <a:rPr lang="en-US" noProof="0" dirty="0"/>
              <a:t>Effects of tislelizumab monotherapy on health-related QoL in previously treated</a:t>
            </a:r>
            <a:br>
              <a:rPr lang="en-US" noProof="0" dirty="0"/>
            </a:br>
            <a:r>
              <a:rPr lang="en-US" noProof="0" dirty="0"/>
              <a:t>unresectable HCC</a:t>
            </a:r>
          </a:p>
        </p:txBody>
      </p:sp>
    </p:spTree>
    <p:extLst>
      <p:ext uri="{BB962C8B-B14F-4D97-AF65-F5344CB8AC3E}">
        <p14:creationId xmlns:p14="http://schemas.microsoft.com/office/powerpoint/2010/main" val="8476263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5F1FE60-5EF2-8048-AB7A-613CBB406E98}"/>
              </a:ext>
            </a:extLst>
          </p:cNvPr>
          <p:cNvSpPr>
            <a:spLocks noGrp="1"/>
          </p:cNvSpPr>
          <p:nvPr>
            <p:ph type="body" sz="quarter" idx="12"/>
          </p:nvPr>
        </p:nvSpPr>
        <p:spPr>
          <a:xfrm>
            <a:off x="416533" y="1160463"/>
            <a:ext cx="11358934" cy="647700"/>
          </a:xfrm>
        </p:spPr>
        <p:txBody>
          <a:bodyPr/>
          <a:lstStyle/>
          <a:p>
            <a:r>
              <a:rPr lang="en-US" noProof="0" dirty="0"/>
              <a:t>Analyses to examine changes from baseline in health-related quality of life (</a:t>
            </a:r>
            <a:r>
              <a:rPr lang="en-US" noProof="0"/>
              <a:t>HRQoL</a:t>
            </a:r>
            <a:r>
              <a:rPr lang="en-US" noProof="0" dirty="0"/>
              <a:t>) scores in a Phase 2 study of </a:t>
            </a:r>
            <a:br>
              <a:rPr lang="en-US" noProof="0" dirty="0"/>
            </a:br>
            <a:r>
              <a:rPr lang="en-US" noProof="0" dirty="0"/>
              <a:t>HCC patients receiving single-agent tislelizumab (200 mg IV Q3W until no further clinical benefit observed)</a:t>
            </a:r>
          </a:p>
        </p:txBody>
      </p:sp>
      <p:sp>
        <p:nvSpPr>
          <p:cNvPr id="31" name="TextBox 30">
            <a:extLst>
              <a:ext uri="{FF2B5EF4-FFF2-40B4-BE49-F238E27FC236}">
                <a16:creationId xmlns:a16="http://schemas.microsoft.com/office/drawing/2014/main" id="{3DA56AE8-D83D-4584-8DFE-81D92D917FAC}"/>
              </a:ext>
            </a:extLst>
          </p:cNvPr>
          <p:cNvSpPr txBox="1"/>
          <p:nvPr/>
        </p:nvSpPr>
        <p:spPr>
          <a:xfrm>
            <a:off x="416533" y="1808163"/>
            <a:ext cx="11358934" cy="830997"/>
          </a:xfrm>
          <a:prstGeom prst="rect">
            <a:avLst/>
          </a:prstGeom>
          <a:solidFill>
            <a:srgbClr val="E7E8EA"/>
          </a:solidFill>
        </p:spPr>
        <p:txBody>
          <a:bodyPr wrap="square">
            <a:spAutoFit/>
          </a:bodyPr>
          <a:lstStyle/>
          <a:p>
            <a:pPr marL="285750" indent="-285750">
              <a:buClr>
                <a:schemeClr val="tx1"/>
              </a:buClr>
              <a:buFont typeface="Arial" panose="020B0604020202020204" pitchFamily="34" charset="0"/>
              <a:buChar char="•"/>
            </a:pPr>
            <a:r>
              <a:rPr lang="en-US" sz="1200" dirty="0"/>
              <a:t>In a multinational Phase 2 study (NCT03419897), single-agent tislelizumab demonstrated durable responses in patients with previously systemically treated unresectable HCC and was generally well tolerated: </a:t>
            </a:r>
          </a:p>
          <a:p>
            <a:pPr marL="742950" lvl="1" indent="-285750">
              <a:buClr>
                <a:schemeClr val="tx1"/>
              </a:buClr>
              <a:buFont typeface="Arial" panose="020B0604020202020204" pitchFamily="34" charset="0"/>
              <a:buChar char="•"/>
            </a:pPr>
            <a:r>
              <a:rPr lang="en-US" sz="1200" dirty="0"/>
              <a:t>ORR 13.3%; median OS 13.2 months; median </a:t>
            </a:r>
            <a:r>
              <a:rPr lang="en-US" sz="1200"/>
              <a:t>DoR</a:t>
            </a:r>
            <a:r>
              <a:rPr lang="en-US" sz="1200" dirty="0"/>
              <a:t> not reached at 11.7 months (95% CI: 8.5, 13.8) of median follow-up</a:t>
            </a:r>
          </a:p>
          <a:p>
            <a:pPr marL="742950" lvl="1" indent="-285750">
              <a:buClr>
                <a:schemeClr val="tx1"/>
              </a:buClr>
              <a:buFont typeface="Arial" panose="020B0604020202020204" pitchFamily="34" charset="0"/>
              <a:buChar char="•"/>
            </a:pPr>
            <a:r>
              <a:rPr lang="en-US" sz="1200" dirty="0"/>
              <a:t>AEs consistent with the overall safety profile of tislelizumab observed in previous studies and generally of low severity</a:t>
            </a:r>
          </a:p>
        </p:txBody>
      </p:sp>
      <p:sp>
        <p:nvSpPr>
          <p:cNvPr id="4" name="Titel 3">
            <a:extLst>
              <a:ext uri="{FF2B5EF4-FFF2-40B4-BE49-F238E27FC236}">
                <a16:creationId xmlns:a16="http://schemas.microsoft.com/office/drawing/2014/main" id="{9E1C77F0-3A8C-3B43-A8DC-5FCEAF3BF9BD}"/>
              </a:ext>
            </a:extLst>
          </p:cNvPr>
          <p:cNvSpPr>
            <a:spLocks noGrp="1"/>
          </p:cNvSpPr>
          <p:nvPr>
            <p:ph type="title"/>
          </p:nvPr>
        </p:nvSpPr>
        <p:spPr/>
        <p:txBody>
          <a:bodyPr/>
          <a:lstStyle/>
          <a:p>
            <a:r>
              <a:rPr lang="en-US" noProof="0" dirty="0"/>
              <a:t>Study design</a:t>
            </a:r>
          </a:p>
        </p:txBody>
      </p:sp>
      <p:graphicFrame>
        <p:nvGraphicFramePr>
          <p:cNvPr id="5" name="Tabelle 6">
            <a:extLst>
              <a:ext uri="{FF2B5EF4-FFF2-40B4-BE49-F238E27FC236}">
                <a16:creationId xmlns:a16="http://schemas.microsoft.com/office/drawing/2014/main" id="{DD94F829-BC63-134C-941A-32C320023046}"/>
              </a:ext>
            </a:extLst>
          </p:cNvPr>
          <p:cNvGraphicFramePr>
            <a:graphicFrameLocks noGrp="1"/>
          </p:cNvGraphicFramePr>
          <p:nvPr>
            <p:extLst>
              <p:ext uri="{D42A27DB-BD31-4B8C-83A1-F6EECF244321}">
                <p14:modId xmlns:p14="http://schemas.microsoft.com/office/powerpoint/2010/main" val="697609714"/>
              </p:ext>
            </p:extLst>
          </p:nvPr>
        </p:nvGraphicFramePr>
        <p:xfrm>
          <a:off x="407987" y="2774411"/>
          <a:ext cx="11376026" cy="3088499"/>
        </p:xfrm>
        <a:graphic>
          <a:graphicData uri="http://schemas.openxmlformats.org/drawingml/2006/table">
            <a:tbl>
              <a:tblPr firstRow="1" bandRow="1">
                <a:tableStyleId>{5C22544A-7EE6-4342-B048-85BDC9FD1C3A}</a:tableStyleId>
              </a:tblPr>
              <a:tblGrid>
                <a:gridCol w="2328880">
                  <a:extLst>
                    <a:ext uri="{9D8B030D-6E8A-4147-A177-3AD203B41FA5}">
                      <a16:colId xmlns:a16="http://schemas.microsoft.com/office/drawing/2014/main" val="3558173607"/>
                    </a:ext>
                  </a:extLst>
                </a:gridCol>
                <a:gridCol w="9047146">
                  <a:extLst>
                    <a:ext uri="{9D8B030D-6E8A-4147-A177-3AD203B41FA5}">
                      <a16:colId xmlns:a16="http://schemas.microsoft.com/office/drawing/2014/main" val="3920537222"/>
                    </a:ext>
                  </a:extLst>
                </a:gridCol>
              </a:tblGrid>
              <a:tr h="270262">
                <a:tc>
                  <a:txBody>
                    <a:bodyPr/>
                    <a:lstStyle/>
                    <a:p>
                      <a:pPr algn="ctr"/>
                      <a:r>
                        <a:rPr lang="en-US" sz="1400" noProof="0"/>
                        <a:t>Study population</a:t>
                      </a:r>
                    </a:p>
                  </a:txBody>
                  <a:tcPr anchor="ctr"/>
                </a:tc>
                <a:tc>
                  <a:txBody>
                    <a:bodyPr/>
                    <a:lstStyle/>
                    <a:p>
                      <a:pPr algn="ctr"/>
                      <a:r>
                        <a:rPr lang="en-US" sz="1400" noProof="0"/>
                        <a:t>HRQoL Assessments</a:t>
                      </a:r>
                    </a:p>
                  </a:txBody>
                  <a:tcPr anchor="ctr"/>
                </a:tc>
                <a:extLst>
                  <a:ext uri="{0D108BD9-81ED-4DB2-BD59-A6C34878D82A}">
                    <a16:rowId xmlns:a16="http://schemas.microsoft.com/office/drawing/2014/main" val="2337794959"/>
                  </a:ext>
                </a:extLst>
              </a:tr>
              <a:tr h="2783699">
                <a:tc>
                  <a:txBody>
                    <a:bodyPr/>
                    <a:lstStyle/>
                    <a:p>
                      <a:pPr marL="285750" indent="-285750">
                        <a:buFont typeface="Arial" panose="020B0604020202020204" pitchFamily="34" charset="0"/>
                        <a:buChar char="•"/>
                      </a:pPr>
                      <a:r>
                        <a:rPr lang="en-US" sz="1200" noProof="0"/>
                        <a:t> ≥18 years </a:t>
                      </a:r>
                    </a:p>
                    <a:p>
                      <a:pPr marL="285750" indent="-285750">
                        <a:buFont typeface="Arial" panose="020B0604020202020204" pitchFamily="34" charset="0"/>
                        <a:buChar char="•"/>
                      </a:pPr>
                      <a:r>
                        <a:rPr lang="en-US" sz="1200" noProof="0"/>
                        <a:t>Histologically confirmed HCC not amenable to a curative treatment approach</a:t>
                      </a:r>
                    </a:p>
                    <a:p>
                      <a:pPr marL="285750" indent="-285750">
                        <a:buFont typeface="Arial" panose="020B0604020202020204" pitchFamily="34" charset="0"/>
                        <a:buChar char="•"/>
                      </a:pPr>
                      <a:r>
                        <a:rPr lang="en-US" sz="1200" noProof="0"/>
                        <a:t> ≥1 line of systematic therapy for unresectable HCC*</a:t>
                      </a:r>
                    </a:p>
                    <a:p>
                      <a:pPr marL="285750" indent="-285750">
                        <a:buFont typeface="Arial" panose="020B0604020202020204" pitchFamily="34" charset="0"/>
                        <a:buChar char="•"/>
                      </a:pPr>
                      <a:endParaRPr lang="en-US" sz="1200" noProof="0"/>
                    </a:p>
                  </a:txBody>
                  <a:tcPr>
                    <a:solidFill>
                      <a:srgbClr val="E7E8EA"/>
                    </a:solidFill>
                  </a:tcPr>
                </a:tc>
                <a:tc>
                  <a:txBody>
                    <a:bodyPr/>
                    <a:lstStyle/>
                    <a:p>
                      <a:pPr marL="285750" indent="-285750">
                        <a:buFont typeface="Arial" panose="020B0604020202020204" pitchFamily="34" charset="0"/>
                        <a:buChar char="•"/>
                      </a:pPr>
                      <a:r>
                        <a:rPr lang="en-US" sz="1200" noProof="0"/>
                        <a:t>Patient-reported outcomes (PROs) via validated PRO instruments:</a:t>
                      </a:r>
                    </a:p>
                    <a:p>
                      <a:pPr marL="742950" lvl="1" indent="-285750">
                        <a:buFont typeface="Arial" panose="020B0604020202020204" pitchFamily="34" charset="0"/>
                        <a:buChar char="•"/>
                      </a:pPr>
                      <a:r>
                        <a:rPr lang="en-US" sz="1200" noProof="0"/>
                        <a:t>EORTC QoL Questionnaire Core 30 (QLQ-C30) (generic cancer module) and its HCC module, QLQ-HCC18</a:t>
                      </a:r>
                    </a:p>
                    <a:p>
                      <a:pPr marL="742950" lvl="1" indent="-285750">
                        <a:buFont typeface="Arial" panose="020B0604020202020204" pitchFamily="34" charset="0"/>
                        <a:buChar char="•"/>
                      </a:pPr>
                      <a:r>
                        <a:rPr lang="en-US" sz="1200" noProof="0"/>
                        <a:t>European Quality of Life 5 Dimensions-5 Level (EQ-5D-5L), measuring overall health</a:t>
                      </a:r>
                    </a:p>
                    <a:p>
                      <a:pPr marL="285750" indent="-285750">
                        <a:buFont typeface="Arial" panose="020B0604020202020204" pitchFamily="34" charset="0"/>
                        <a:buChar char="•"/>
                      </a:pPr>
                      <a:r>
                        <a:rPr lang="en-US" sz="1200" noProof="0"/>
                        <a:t>PRO measures collected every two cycles from Cycles 2 through 12 (i.e., Cycles 2, 4, 6, 8, 10, 12), and then every four cycles</a:t>
                      </a:r>
                    </a:p>
                    <a:p>
                      <a:pPr marL="285750" indent="-285750">
                        <a:buFont typeface="Arial" panose="020B0604020202020204" pitchFamily="34" charset="0"/>
                        <a:buChar char="•"/>
                      </a:pPr>
                      <a:r>
                        <a:rPr lang="en-US" sz="1200" noProof="0"/>
                        <a:t>Key PRO endpoints included:</a:t>
                      </a:r>
                    </a:p>
                    <a:p>
                      <a:pPr marL="742950" lvl="1" indent="-285750">
                        <a:buFont typeface="Arial" panose="020B0604020202020204" pitchFamily="34" charset="0"/>
                        <a:buChar char="•"/>
                      </a:pPr>
                      <a:r>
                        <a:rPr lang="en-US" sz="1200" noProof="0"/>
                        <a:t>EORTC QLQ-C30 Global Health Score/Quality of Life (GHS/QoL), physical functioning, and fatigue scales</a:t>
                      </a:r>
                    </a:p>
                    <a:p>
                      <a:pPr marL="742950" lvl="1" indent="-285750">
                        <a:buFont typeface="Arial" panose="020B0604020202020204" pitchFamily="34" charset="0"/>
                        <a:buChar char="•"/>
                      </a:pPr>
                      <a:r>
                        <a:rPr lang="en-US" sz="1200" noProof="0"/>
                        <a:t>QLQ-HCC18 index score and fatigue scale</a:t>
                      </a:r>
                    </a:p>
                    <a:p>
                      <a:pPr marL="742950" lvl="1" indent="-285750">
                        <a:buFont typeface="Arial" panose="020B0604020202020204" pitchFamily="34" charset="0"/>
                        <a:buChar char="•"/>
                      </a:pPr>
                      <a:r>
                        <a:rPr lang="en-US" sz="1200" noProof="0"/>
                        <a:t>EQ-5D-5L Visual Analog Scale score (EQ-VAS)</a:t>
                      </a:r>
                    </a:p>
                    <a:p>
                      <a:pPr marL="285750" indent="-285750">
                        <a:buFont typeface="Arial" panose="020B0604020202020204" pitchFamily="34" charset="0"/>
                        <a:buChar char="•"/>
                      </a:pPr>
                      <a:r>
                        <a:rPr lang="en-US" sz="1200" noProof="0"/>
                        <a:t>Higher scores in GHS/QoL, physical functioning, and VAS, and lower scores in fatigue scales and HCC-18 index score indicated better HRQoL outcomes</a:t>
                      </a:r>
                    </a:p>
                    <a:p>
                      <a:pPr marL="285750" indent="-285750">
                        <a:buFont typeface="Arial" panose="020B0604020202020204" pitchFamily="34" charset="0"/>
                        <a:buChar char="•"/>
                      </a:pPr>
                      <a:r>
                        <a:rPr lang="en-US" sz="1200" noProof="0"/>
                        <a:t>Changes from baseline to Cycle 6 and Cycle 12 in the QLQ-C30 GHS/QoL, physical functioning and fatigue scales, and QLQ-HCC18 index and fatigue scales assessed</a:t>
                      </a:r>
                    </a:p>
                    <a:p>
                      <a:pPr marL="742950" lvl="1" indent="-285750" algn="l" defTabSz="914400" rtl="0" eaLnBrk="1" latinLnBrk="0" hangingPunct="1">
                        <a:buFont typeface="Arial" panose="020B0604020202020204" pitchFamily="34" charset="0"/>
                        <a:buChar char="•"/>
                      </a:pPr>
                      <a:r>
                        <a:rPr lang="en-US" sz="1200" kern="1200" noProof="0">
                          <a:solidFill>
                            <a:schemeClr val="dk1"/>
                          </a:solidFill>
                          <a:latin typeface="+mn-lt"/>
                          <a:ea typeface="+mn-ea"/>
                          <a:cs typeface="+mn-cs"/>
                        </a:rPr>
                        <a:t>Worsening defined as ≥5-point decrease in GHS/QoL, physical functioning, and ≥5-point increase in fatigue symptoms and HCC18 index scores at any time point after baseline</a:t>
                      </a:r>
                    </a:p>
                  </a:txBody>
                  <a:tcPr>
                    <a:solidFill>
                      <a:srgbClr val="E7E8EA"/>
                    </a:solidFill>
                  </a:tcPr>
                </a:tc>
                <a:extLst>
                  <a:ext uri="{0D108BD9-81ED-4DB2-BD59-A6C34878D82A}">
                    <a16:rowId xmlns:a16="http://schemas.microsoft.com/office/drawing/2014/main" val="1456107628"/>
                  </a:ext>
                </a:extLst>
              </a:tr>
            </a:tbl>
          </a:graphicData>
        </a:graphic>
      </p:graphicFrame>
      <p:sp>
        <p:nvSpPr>
          <p:cNvPr id="3" name="Fußzeilenplatzhalter 2">
            <a:extLst>
              <a:ext uri="{FF2B5EF4-FFF2-40B4-BE49-F238E27FC236}">
                <a16:creationId xmlns:a16="http://schemas.microsoft.com/office/drawing/2014/main" id="{2C75379E-E101-6346-B923-5C6BD98E9678}"/>
              </a:ext>
            </a:extLst>
          </p:cNvPr>
          <p:cNvSpPr>
            <a:spLocks noGrp="1"/>
          </p:cNvSpPr>
          <p:nvPr>
            <p:ph type="ftr" sz="quarter" idx="11"/>
          </p:nvPr>
        </p:nvSpPr>
        <p:spPr/>
        <p:txBody>
          <a:bodyPr/>
          <a:lstStyle/>
          <a:p>
            <a:pPr>
              <a:defRPr/>
            </a:pPr>
            <a:r>
              <a:rPr lang="de-DE">
                <a:solidFill>
                  <a:srgbClr val="4E4F4E"/>
                </a:solidFill>
              </a:rPr>
              <a:t>* </a:t>
            </a:r>
            <a:r>
              <a:rPr lang="en-US">
                <a:ea typeface="+mn-lt"/>
                <a:cs typeface="+mn-lt"/>
              </a:rPr>
              <a:t> &gt;100 patients enrolled who had one line of prior systemic therapy; &gt;100 patients were enrolled who had ≥2 lines of prior therapy</a:t>
            </a:r>
            <a:endParaRPr lang="de-DE">
              <a:solidFill>
                <a:srgbClr val="4E4F4E"/>
              </a:solidFill>
              <a:cs typeface="Arial"/>
            </a:endParaRPr>
          </a:p>
          <a:p>
            <a:pPr>
              <a:defRPr/>
            </a:pPr>
            <a:r>
              <a:rPr lang="de-DE">
                <a:solidFill>
                  <a:srgbClr val="4E4F4E"/>
                </a:solidFill>
              </a:rPr>
              <a:t>DoR</a:t>
            </a:r>
            <a:r>
              <a:rPr lang="de-DE" dirty="0">
                <a:solidFill>
                  <a:srgbClr val="4E4F4E"/>
                </a:solidFill>
              </a:rPr>
              <a:t>, </a:t>
            </a:r>
            <a:r>
              <a:rPr lang="de-DE" dirty="0" err="1">
                <a:solidFill>
                  <a:srgbClr val="4E4F4E"/>
                </a:solidFill>
              </a:rPr>
              <a:t>duration</a:t>
            </a:r>
            <a:r>
              <a:rPr lang="de-DE" dirty="0">
                <a:solidFill>
                  <a:srgbClr val="4E4F4E"/>
                </a:solidFill>
              </a:rPr>
              <a:t> </a:t>
            </a:r>
            <a:r>
              <a:rPr lang="de-DE" dirty="0" err="1">
                <a:solidFill>
                  <a:srgbClr val="4E4F4E"/>
                </a:solidFill>
              </a:rPr>
              <a:t>of</a:t>
            </a:r>
            <a:r>
              <a:rPr lang="de-DE" dirty="0">
                <a:solidFill>
                  <a:srgbClr val="4E4F4E"/>
                </a:solidFill>
              </a:rPr>
              <a:t> </a:t>
            </a:r>
            <a:r>
              <a:rPr lang="de-DE" dirty="0" err="1">
                <a:solidFill>
                  <a:srgbClr val="4E4F4E"/>
                </a:solidFill>
              </a:rPr>
              <a:t>response</a:t>
            </a:r>
            <a:r>
              <a:rPr lang="de-DE" dirty="0">
                <a:solidFill>
                  <a:srgbClr val="4E4F4E"/>
                </a:solidFill>
              </a:rPr>
              <a:t>; EORTC, </a:t>
            </a:r>
            <a:r>
              <a:rPr lang="en-US" dirty="0">
                <a:solidFill>
                  <a:srgbClr val="4E4F4E"/>
                </a:solidFill>
              </a:rPr>
              <a:t>European Organization for Research and Treatment of Cancer; HCC, hepatocellular carcinoma; ORR, objective response rate; </a:t>
            </a:r>
            <a:br>
              <a:rPr lang="en-US"/>
            </a:br>
            <a:r>
              <a:rPr lang="en-US" dirty="0">
                <a:solidFill>
                  <a:srgbClr val="4E4F4E"/>
                </a:solidFill>
              </a:rPr>
              <a:t>OS, overall survival;  </a:t>
            </a:r>
            <a:r>
              <a:rPr lang="de-DE" dirty="0">
                <a:solidFill>
                  <a:srgbClr val="4E4F4E"/>
                </a:solidFill>
              </a:rPr>
              <a:t>Q3W, </a:t>
            </a:r>
            <a:r>
              <a:rPr lang="de-DE" dirty="0" err="1">
                <a:solidFill>
                  <a:srgbClr val="4E4F4E"/>
                </a:solidFill>
              </a:rPr>
              <a:t>every</a:t>
            </a:r>
            <a:r>
              <a:rPr lang="de-DE" dirty="0">
                <a:solidFill>
                  <a:srgbClr val="4E4F4E"/>
                </a:solidFill>
              </a:rPr>
              <a:t> 3 </a:t>
            </a:r>
            <a:r>
              <a:rPr lang="de-DE" dirty="0" err="1">
                <a:solidFill>
                  <a:srgbClr val="4E4F4E"/>
                </a:solidFill>
              </a:rPr>
              <a:t>weeks</a:t>
            </a:r>
            <a:r>
              <a:rPr lang="de-DE" dirty="0">
                <a:solidFill>
                  <a:srgbClr val="4E4F4E"/>
                </a:solidFill>
              </a:rPr>
              <a:t>; </a:t>
            </a:r>
            <a:r>
              <a:rPr lang="de-DE" dirty="0" err="1">
                <a:solidFill>
                  <a:srgbClr val="4E4F4E"/>
                </a:solidFill>
              </a:rPr>
              <a:t>QoL</a:t>
            </a:r>
            <a:r>
              <a:rPr lang="de-DE" dirty="0">
                <a:solidFill>
                  <a:srgbClr val="4E4F4E"/>
                </a:solidFill>
              </a:rPr>
              <a:t>, Quality </a:t>
            </a:r>
            <a:r>
              <a:rPr lang="de-DE" dirty="0" err="1">
                <a:solidFill>
                  <a:srgbClr val="4E4F4E"/>
                </a:solidFill>
              </a:rPr>
              <a:t>of</a:t>
            </a:r>
            <a:r>
              <a:rPr lang="de-DE" dirty="0">
                <a:solidFill>
                  <a:srgbClr val="4E4F4E"/>
                </a:solidFill>
              </a:rPr>
              <a:t> Life. </a:t>
            </a:r>
            <a:endParaRPr lang="de-DE">
              <a:cs typeface="Arial"/>
            </a:endParaRPr>
          </a:p>
          <a:p>
            <a:pPr lvl="0">
              <a:defRPr/>
            </a:pPr>
            <a:r>
              <a:rPr lang="de-DE" b="1" dirty="0">
                <a:solidFill>
                  <a:srgbClr val="4E4F4E"/>
                </a:solidFill>
              </a:rPr>
              <a:t>Ren Z, et al. Abstract 936P </a:t>
            </a:r>
            <a:r>
              <a:rPr lang="de-DE" b="1" dirty="0" err="1">
                <a:solidFill>
                  <a:srgbClr val="4E4F4E"/>
                </a:solidFill>
              </a:rPr>
              <a:t>presented</a:t>
            </a:r>
            <a:r>
              <a:rPr lang="de-DE" b="1" dirty="0">
                <a:solidFill>
                  <a:srgbClr val="4E4F4E"/>
                </a:solidFill>
              </a:rPr>
              <a:t> at ESMO 2021.</a:t>
            </a:r>
            <a:endParaRPr lang="de-DE" b="1" dirty="0">
              <a:solidFill>
                <a:srgbClr val="4E4F4E"/>
              </a:solidFill>
              <a:cs typeface="Arial"/>
            </a:endParaRPr>
          </a:p>
        </p:txBody>
      </p:sp>
    </p:spTree>
    <p:extLst>
      <p:ext uri="{BB962C8B-B14F-4D97-AF65-F5344CB8AC3E}">
        <p14:creationId xmlns:p14="http://schemas.microsoft.com/office/powerpoint/2010/main" val="16913708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BFAC755-2423-4D51-9342-619CCC44DFF0}"/>
              </a:ext>
            </a:extLst>
          </p:cNvPr>
          <p:cNvGraphicFramePr>
            <a:graphicFrameLocks noGrp="1"/>
          </p:cNvGraphicFramePr>
          <p:nvPr>
            <p:extLst>
              <p:ext uri="{D42A27DB-BD31-4B8C-83A1-F6EECF244321}">
                <p14:modId xmlns:p14="http://schemas.microsoft.com/office/powerpoint/2010/main" val="960351607"/>
              </p:ext>
            </p:extLst>
          </p:nvPr>
        </p:nvGraphicFramePr>
        <p:xfrm>
          <a:off x="416533" y="1808163"/>
          <a:ext cx="11367477" cy="3749040"/>
        </p:xfrm>
        <a:graphic>
          <a:graphicData uri="http://schemas.openxmlformats.org/drawingml/2006/table">
            <a:tbl>
              <a:tblPr firstRow="1" bandRow="1">
                <a:tableStyleId>{5C22544A-7EE6-4342-B048-85BDC9FD1C3A}</a:tableStyleId>
              </a:tblPr>
              <a:tblGrid>
                <a:gridCol w="3943486">
                  <a:extLst>
                    <a:ext uri="{9D8B030D-6E8A-4147-A177-3AD203B41FA5}">
                      <a16:colId xmlns:a16="http://schemas.microsoft.com/office/drawing/2014/main" val="3401063747"/>
                    </a:ext>
                  </a:extLst>
                </a:gridCol>
                <a:gridCol w="2276312">
                  <a:extLst>
                    <a:ext uri="{9D8B030D-6E8A-4147-A177-3AD203B41FA5}">
                      <a16:colId xmlns:a16="http://schemas.microsoft.com/office/drawing/2014/main" val="2304415901"/>
                    </a:ext>
                  </a:extLst>
                </a:gridCol>
                <a:gridCol w="2351876">
                  <a:extLst>
                    <a:ext uri="{9D8B030D-6E8A-4147-A177-3AD203B41FA5}">
                      <a16:colId xmlns:a16="http://schemas.microsoft.com/office/drawing/2014/main" val="3070422145"/>
                    </a:ext>
                  </a:extLst>
                </a:gridCol>
                <a:gridCol w="2795803">
                  <a:extLst>
                    <a:ext uri="{9D8B030D-6E8A-4147-A177-3AD203B41FA5}">
                      <a16:colId xmlns:a16="http://schemas.microsoft.com/office/drawing/2014/main" val="1599468060"/>
                    </a:ext>
                  </a:extLst>
                </a:gridCol>
              </a:tblGrid>
              <a:tr h="152526">
                <a:tc>
                  <a:txBody>
                    <a:bodyPr/>
                    <a:lstStyle/>
                    <a:p>
                      <a:endParaRPr lang="en-US" sz="1400"/>
                    </a:p>
                  </a:txBody>
                  <a:tcPr anchor="ctr"/>
                </a:tc>
                <a:tc>
                  <a:txBody>
                    <a:bodyPr/>
                    <a:lstStyle/>
                    <a:p>
                      <a:pPr algn="ctr"/>
                      <a:r>
                        <a:rPr lang="en-US" sz="1400" dirty="0"/>
                        <a:t>Total (n=249)</a:t>
                      </a:r>
                    </a:p>
                  </a:txBody>
                  <a:tcPr anchor="ctr"/>
                </a:tc>
                <a:tc>
                  <a:txBody>
                    <a:bodyPr/>
                    <a:lstStyle/>
                    <a:p>
                      <a:pPr algn="ctr"/>
                      <a:r>
                        <a:rPr lang="en-US" sz="1400"/>
                        <a:t>1 Prior Line (n=138)</a:t>
                      </a:r>
                    </a:p>
                  </a:txBody>
                  <a:tcPr anchor="ctr"/>
                </a:tc>
                <a:tc>
                  <a:txBody>
                    <a:bodyPr/>
                    <a:lstStyle/>
                    <a:p>
                      <a:pPr algn="ctr"/>
                      <a:r>
                        <a:rPr lang="pt-BR" sz="1400"/>
                        <a:t>≥2 Prior Lines (n=111)</a:t>
                      </a:r>
                      <a:endParaRPr lang="en-US" sz="1400"/>
                    </a:p>
                  </a:txBody>
                  <a:tcPr anchor="ctr"/>
                </a:tc>
                <a:extLst>
                  <a:ext uri="{0D108BD9-81ED-4DB2-BD59-A6C34878D82A}">
                    <a16:rowId xmlns:a16="http://schemas.microsoft.com/office/drawing/2014/main" val="3078428787"/>
                  </a:ext>
                </a:extLst>
              </a:tr>
              <a:tr h="152526">
                <a:tc>
                  <a:txBody>
                    <a:bodyPr/>
                    <a:lstStyle/>
                    <a:p>
                      <a:r>
                        <a:rPr lang="en-US" sz="1400" b="1"/>
                        <a:t>Cycle 6</a:t>
                      </a:r>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extLst>
                  <a:ext uri="{0D108BD9-81ED-4DB2-BD59-A6C34878D82A}">
                    <a16:rowId xmlns:a16="http://schemas.microsoft.com/office/drawing/2014/main" val="4057898522"/>
                  </a:ext>
                </a:extLst>
              </a:tr>
              <a:tr h="152526">
                <a:tc>
                  <a:txBody>
                    <a:bodyPr/>
                    <a:lstStyle/>
                    <a:p>
                      <a:r>
                        <a:rPr lang="en-US" sz="1400"/>
                        <a:t>   Patients ongoing at visit, n</a:t>
                      </a:r>
                    </a:p>
                  </a:txBody>
                  <a:tcPr anchor="ctr"/>
                </a:tc>
                <a:tc>
                  <a:txBody>
                    <a:bodyPr/>
                    <a:lstStyle/>
                    <a:p>
                      <a:pPr algn="ctr"/>
                      <a:r>
                        <a:rPr lang="en-US" sz="1400"/>
                        <a:t>134</a:t>
                      </a:r>
                    </a:p>
                  </a:txBody>
                  <a:tcPr anchor="ctr"/>
                </a:tc>
                <a:tc>
                  <a:txBody>
                    <a:bodyPr/>
                    <a:lstStyle/>
                    <a:p>
                      <a:pPr algn="ctr"/>
                      <a:r>
                        <a:rPr lang="en-US" sz="1400"/>
                        <a:t>75</a:t>
                      </a:r>
                    </a:p>
                  </a:txBody>
                  <a:tcPr anchor="ctr"/>
                </a:tc>
                <a:tc>
                  <a:txBody>
                    <a:bodyPr/>
                    <a:lstStyle/>
                    <a:p>
                      <a:pPr algn="ctr"/>
                      <a:r>
                        <a:rPr lang="en-US" sz="1400"/>
                        <a:t>59</a:t>
                      </a:r>
                    </a:p>
                  </a:txBody>
                  <a:tcPr anchor="ctr"/>
                </a:tc>
                <a:extLst>
                  <a:ext uri="{0D108BD9-81ED-4DB2-BD59-A6C34878D82A}">
                    <a16:rowId xmlns:a16="http://schemas.microsoft.com/office/drawing/2014/main" val="2227933641"/>
                  </a:ext>
                </a:extLst>
              </a:tr>
              <a:tr h="152526">
                <a:tc>
                  <a:txBody>
                    <a:bodyPr/>
                    <a:lstStyle/>
                    <a:p>
                      <a:r>
                        <a:rPr lang="en-US" sz="1400" dirty="0"/>
                        <a:t>   Patients who completed questionnaire, n</a:t>
                      </a:r>
                    </a:p>
                  </a:txBody>
                  <a:tcPr anchor="ctr"/>
                </a:tc>
                <a:tc>
                  <a:txBody>
                    <a:bodyPr/>
                    <a:lstStyle/>
                    <a:p>
                      <a:pPr algn="ctr"/>
                      <a:r>
                        <a:rPr lang="en-US" sz="1400"/>
                        <a:t>129</a:t>
                      </a:r>
                    </a:p>
                  </a:txBody>
                  <a:tcPr anchor="ctr"/>
                </a:tc>
                <a:tc>
                  <a:txBody>
                    <a:bodyPr/>
                    <a:lstStyle/>
                    <a:p>
                      <a:pPr algn="ctr"/>
                      <a:r>
                        <a:rPr lang="en-US" sz="1400"/>
                        <a:t>75</a:t>
                      </a:r>
                    </a:p>
                  </a:txBody>
                  <a:tcPr anchor="ctr"/>
                </a:tc>
                <a:tc>
                  <a:txBody>
                    <a:bodyPr/>
                    <a:lstStyle/>
                    <a:p>
                      <a:pPr algn="ctr"/>
                      <a:r>
                        <a:rPr lang="en-US" sz="1400"/>
                        <a:t>54</a:t>
                      </a:r>
                    </a:p>
                  </a:txBody>
                  <a:tcPr anchor="ctr"/>
                </a:tc>
                <a:extLst>
                  <a:ext uri="{0D108BD9-81ED-4DB2-BD59-A6C34878D82A}">
                    <a16:rowId xmlns:a16="http://schemas.microsoft.com/office/drawing/2014/main" val="3903954792"/>
                  </a:ext>
                </a:extLst>
              </a:tr>
              <a:tr h="152526">
                <a:tc>
                  <a:txBody>
                    <a:bodyPr/>
                    <a:lstStyle/>
                    <a:p>
                      <a:r>
                        <a:rPr lang="en-US" sz="1400"/>
                        <a:t>   Adjusted completion rate (%)</a:t>
                      </a:r>
                    </a:p>
                  </a:txBody>
                  <a:tcPr anchor="ctr"/>
                </a:tc>
                <a:tc>
                  <a:txBody>
                    <a:bodyPr/>
                    <a:lstStyle/>
                    <a:p>
                      <a:pPr algn="ctr"/>
                      <a:r>
                        <a:rPr lang="en-US" sz="1400"/>
                        <a:t>96.3</a:t>
                      </a:r>
                    </a:p>
                  </a:txBody>
                  <a:tcPr anchor="ctr"/>
                </a:tc>
                <a:tc>
                  <a:txBody>
                    <a:bodyPr/>
                    <a:lstStyle/>
                    <a:p>
                      <a:pPr algn="ctr"/>
                      <a:r>
                        <a:rPr lang="en-US" sz="1400"/>
                        <a:t>100.0</a:t>
                      </a:r>
                    </a:p>
                  </a:txBody>
                  <a:tcPr anchor="ctr"/>
                </a:tc>
                <a:tc>
                  <a:txBody>
                    <a:bodyPr/>
                    <a:lstStyle/>
                    <a:p>
                      <a:pPr algn="ctr"/>
                      <a:r>
                        <a:rPr lang="en-US" sz="1400"/>
                        <a:t>91.5</a:t>
                      </a:r>
                    </a:p>
                  </a:txBody>
                  <a:tcPr anchor="ctr"/>
                </a:tc>
                <a:extLst>
                  <a:ext uri="{0D108BD9-81ED-4DB2-BD59-A6C34878D82A}">
                    <a16:rowId xmlns:a16="http://schemas.microsoft.com/office/drawing/2014/main" val="2285782434"/>
                  </a:ext>
                </a:extLst>
              </a:tr>
              <a:tr h="152526">
                <a:tc>
                  <a:txBody>
                    <a:bodyPr/>
                    <a:lstStyle/>
                    <a:p>
                      <a:r>
                        <a:rPr lang="en-US" sz="1400" b="1"/>
                        <a:t>Cycle 12</a:t>
                      </a:r>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extLst>
                  <a:ext uri="{0D108BD9-81ED-4DB2-BD59-A6C34878D82A}">
                    <a16:rowId xmlns:a16="http://schemas.microsoft.com/office/drawing/2014/main" val="506473030"/>
                  </a:ext>
                </a:extLst>
              </a:tr>
              <a:tr h="152526">
                <a:tc>
                  <a:txBody>
                    <a:bodyPr/>
                    <a:lstStyle/>
                    <a:p>
                      <a:r>
                        <a:rPr lang="en-US" sz="1400"/>
                        <a:t>   Patients ongoing at visit, n</a:t>
                      </a:r>
                    </a:p>
                  </a:txBody>
                  <a:tcPr anchor="ctr"/>
                </a:tc>
                <a:tc>
                  <a:txBody>
                    <a:bodyPr/>
                    <a:lstStyle/>
                    <a:p>
                      <a:pPr algn="ctr"/>
                      <a:r>
                        <a:rPr lang="en-US" sz="1400"/>
                        <a:t>57</a:t>
                      </a:r>
                    </a:p>
                  </a:txBody>
                  <a:tcPr anchor="ctr"/>
                </a:tc>
                <a:tc>
                  <a:txBody>
                    <a:bodyPr/>
                    <a:lstStyle/>
                    <a:p>
                      <a:pPr algn="ctr"/>
                      <a:r>
                        <a:rPr lang="en-US" sz="1400"/>
                        <a:t>35</a:t>
                      </a:r>
                    </a:p>
                  </a:txBody>
                  <a:tcPr anchor="ctr"/>
                </a:tc>
                <a:tc>
                  <a:txBody>
                    <a:bodyPr/>
                    <a:lstStyle/>
                    <a:p>
                      <a:pPr algn="ctr"/>
                      <a:r>
                        <a:rPr lang="en-US" sz="1400"/>
                        <a:t>22</a:t>
                      </a:r>
                    </a:p>
                  </a:txBody>
                  <a:tcPr anchor="ctr"/>
                </a:tc>
                <a:extLst>
                  <a:ext uri="{0D108BD9-81ED-4DB2-BD59-A6C34878D82A}">
                    <a16:rowId xmlns:a16="http://schemas.microsoft.com/office/drawing/2014/main" val="749234386"/>
                  </a:ext>
                </a:extLst>
              </a:tr>
              <a:tr h="152526">
                <a:tc>
                  <a:txBody>
                    <a:bodyPr/>
                    <a:lstStyle/>
                    <a:p>
                      <a:r>
                        <a:rPr lang="en-US" sz="1400"/>
                        <a:t>   Patients who completed questionnaire, n</a:t>
                      </a:r>
                    </a:p>
                  </a:txBody>
                  <a:tcPr anchor="ctr"/>
                </a:tc>
                <a:tc>
                  <a:txBody>
                    <a:bodyPr/>
                    <a:lstStyle/>
                    <a:p>
                      <a:pPr algn="ctr"/>
                      <a:r>
                        <a:rPr lang="en-US" sz="1400"/>
                        <a:t>54</a:t>
                      </a:r>
                    </a:p>
                  </a:txBody>
                  <a:tcPr anchor="ctr"/>
                </a:tc>
                <a:tc>
                  <a:txBody>
                    <a:bodyPr/>
                    <a:lstStyle/>
                    <a:p>
                      <a:pPr algn="ctr"/>
                      <a:r>
                        <a:rPr lang="en-US" sz="1400"/>
                        <a:t>33</a:t>
                      </a:r>
                    </a:p>
                  </a:txBody>
                  <a:tcPr anchor="ctr"/>
                </a:tc>
                <a:tc>
                  <a:txBody>
                    <a:bodyPr/>
                    <a:lstStyle/>
                    <a:p>
                      <a:pPr algn="ctr"/>
                      <a:r>
                        <a:rPr lang="en-US" sz="1400"/>
                        <a:t>21</a:t>
                      </a:r>
                    </a:p>
                  </a:txBody>
                  <a:tcPr anchor="ctr"/>
                </a:tc>
                <a:extLst>
                  <a:ext uri="{0D108BD9-81ED-4DB2-BD59-A6C34878D82A}">
                    <a16:rowId xmlns:a16="http://schemas.microsoft.com/office/drawing/2014/main" val="495848349"/>
                  </a:ext>
                </a:extLst>
              </a:tr>
              <a:tr h="152526">
                <a:tc>
                  <a:txBody>
                    <a:bodyPr/>
                    <a:lstStyle/>
                    <a:p>
                      <a:r>
                        <a:rPr lang="en-US" sz="1400" dirty="0"/>
                        <a:t>   Adjusted completion rate (%)</a:t>
                      </a:r>
                    </a:p>
                  </a:txBody>
                  <a:tcPr anchor="ctr"/>
                </a:tc>
                <a:tc>
                  <a:txBody>
                    <a:bodyPr/>
                    <a:lstStyle/>
                    <a:p>
                      <a:pPr algn="ctr"/>
                      <a:r>
                        <a:rPr lang="en-US" sz="1400" dirty="0"/>
                        <a:t>94.7</a:t>
                      </a:r>
                    </a:p>
                  </a:txBody>
                  <a:tcPr anchor="ctr"/>
                </a:tc>
                <a:tc>
                  <a:txBody>
                    <a:bodyPr/>
                    <a:lstStyle/>
                    <a:p>
                      <a:pPr algn="ctr"/>
                      <a:r>
                        <a:rPr lang="en-US" sz="1400" dirty="0"/>
                        <a:t>94.3</a:t>
                      </a:r>
                    </a:p>
                  </a:txBody>
                  <a:tcPr anchor="ctr"/>
                </a:tc>
                <a:tc>
                  <a:txBody>
                    <a:bodyPr/>
                    <a:lstStyle/>
                    <a:p>
                      <a:pPr algn="ctr"/>
                      <a:r>
                        <a:rPr lang="en-US" sz="1400" dirty="0"/>
                        <a:t>95.5</a:t>
                      </a:r>
                    </a:p>
                  </a:txBody>
                  <a:tcPr anchor="ctr"/>
                </a:tc>
                <a:extLst>
                  <a:ext uri="{0D108BD9-81ED-4DB2-BD59-A6C34878D82A}">
                    <a16:rowId xmlns:a16="http://schemas.microsoft.com/office/drawing/2014/main" val="3838273869"/>
                  </a:ext>
                </a:extLst>
              </a:tr>
              <a:tr h="137273">
                <a:tc gridSpan="4">
                  <a:txBody>
                    <a:bodyPr/>
                    <a:lstStyle/>
                    <a:p>
                      <a:pPr marL="742950" lvl="1" indent="-285750">
                        <a:buClr>
                          <a:schemeClr val="tx1"/>
                        </a:buClr>
                        <a:buFont typeface="Arial" panose="020B0604020202020204" pitchFamily="34" charset="0"/>
                        <a:buChar char="•"/>
                      </a:pPr>
                      <a:endParaRPr lang="en-US" sz="1200" dirty="0"/>
                    </a:p>
                  </a:txBody>
                  <a:tcPr anchor="ct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655125"/>
                  </a:ext>
                </a:extLst>
              </a:tr>
              <a:tr h="366062">
                <a:tc gridSpan="4">
                  <a:txBody>
                    <a:bodyPr/>
                    <a:lstStyle/>
                    <a:p>
                      <a:pPr marL="285750" indent="-285750">
                        <a:buClr>
                          <a:schemeClr val="tx1"/>
                        </a:buClr>
                        <a:buFont typeface="Arial" panose="020B0604020202020204" pitchFamily="34" charset="0"/>
                        <a:buChar char="•"/>
                      </a:pPr>
                      <a:r>
                        <a:rPr lang="en-US" sz="1400" dirty="0"/>
                        <a:t>Summary of EORTC QLQ-C30/EORTC QLQ-HCC18/EORTC EQ-5D-5L completion rate</a:t>
                      </a:r>
                    </a:p>
                    <a:p>
                      <a:pPr marL="742950" lvl="1" indent="-285750">
                        <a:buClr>
                          <a:schemeClr val="tx1"/>
                        </a:buClr>
                        <a:buFont typeface="Arial" panose="020B0604020202020204" pitchFamily="34" charset="0"/>
                        <a:buChar char="•"/>
                      </a:pPr>
                      <a:r>
                        <a:rPr lang="en-US" sz="1400" dirty="0"/>
                        <a:t>Adjusted completion rates, defined as the ratio of patients who completed the questionnaire and the number of patients expected to complete the PROs at each visit, were ≥90% at Cycles 6 and 12 for all three questionnaires</a:t>
                      </a:r>
                    </a:p>
                  </a:txBody>
                  <a:tcPr anchor="ct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pPr algn="ctr"/>
                      <a:endParaRPr lang="en-US" sz="1400" dirty="0"/>
                    </a:p>
                  </a:txBody>
                  <a:tcPr anchor="ctr"/>
                </a:tc>
                <a:extLst>
                  <a:ext uri="{0D108BD9-81ED-4DB2-BD59-A6C34878D82A}">
                    <a16:rowId xmlns:a16="http://schemas.microsoft.com/office/drawing/2014/main" val="3464084377"/>
                  </a:ext>
                </a:extLst>
              </a:tr>
            </a:tbl>
          </a:graphicData>
        </a:graphic>
      </p:graphicFrame>
      <p:sp>
        <p:nvSpPr>
          <p:cNvPr id="7" name="Titel 6">
            <a:extLst>
              <a:ext uri="{FF2B5EF4-FFF2-40B4-BE49-F238E27FC236}">
                <a16:creationId xmlns:a16="http://schemas.microsoft.com/office/drawing/2014/main" id="{B7A716A8-6887-E640-8B61-A22DC48EB862}"/>
              </a:ext>
            </a:extLst>
          </p:cNvPr>
          <p:cNvSpPr>
            <a:spLocks noGrp="1"/>
          </p:cNvSpPr>
          <p:nvPr>
            <p:ph type="title"/>
          </p:nvPr>
        </p:nvSpPr>
        <p:spPr/>
        <p:txBody>
          <a:bodyPr/>
          <a:lstStyle/>
          <a:p>
            <a:r>
              <a:rPr lang="en-US" noProof="0" dirty="0"/>
              <a:t>Completion Rates for </a:t>
            </a:r>
            <a:r>
              <a:rPr lang="en-US" noProof="0"/>
              <a:t>HRQoL</a:t>
            </a:r>
            <a:r>
              <a:rPr lang="en-US" noProof="0" dirty="0"/>
              <a:t> Assessments</a:t>
            </a:r>
          </a:p>
        </p:txBody>
      </p:sp>
      <p:sp>
        <p:nvSpPr>
          <p:cNvPr id="2" name="Fußzeilenplatzhalter 1">
            <a:extLst>
              <a:ext uri="{FF2B5EF4-FFF2-40B4-BE49-F238E27FC236}">
                <a16:creationId xmlns:a16="http://schemas.microsoft.com/office/drawing/2014/main" id="{7023EFE7-37D2-214B-96D5-A497742AB1DA}"/>
              </a:ext>
            </a:extLst>
          </p:cNvPr>
          <p:cNvSpPr>
            <a:spLocks noGrp="1"/>
          </p:cNvSpPr>
          <p:nvPr>
            <p:ph type="ftr" sz="quarter" idx="11"/>
          </p:nvPr>
        </p:nvSpPr>
        <p:spPr>
          <a:xfrm>
            <a:off x="417600" y="6356349"/>
            <a:ext cx="8739100" cy="385200"/>
          </a:xfrm>
        </p:spPr>
        <p:txBody>
          <a:bodyPr/>
          <a:lstStyle/>
          <a:p>
            <a:pPr lvl="0">
              <a:defRPr/>
            </a:pPr>
            <a:r>
              <a:rPr lang="de-DE" dirty="0">
                <a:solidFill>
                  <a:srgbClr val="4E4F4E"/>
                </a:solidFill>
              </a:rPr>
              <a:t>EORTC EQ-5D-5L, European Quality </a:t>
            </a:r>
            <a:r>
              <a:rPr lang="de-DE" dirty="0" err="1">
                <a:solidFill>
                  <a:srgbClr val="4E4F4E"/>
                </a:solidFill>
              </a:rPr>
              <a:t>of</a:t>
            </a:r>
            <a:r>
              <a:rPr lang="de-DE" dirty="0">
                <a:solidFill>
                  <a:srgbClr val="4E4F4E"/>
                </a:solidFill>
              </a:rPr>
              <a:t> Life 5 Dimensions-5 Level; EORTC QLQ-C30, European </a:t>
            </a:r>
            <a:r>
              <a:rPr lang="de-DE" dirty="0" err="1">
                <a:solidFill>
                  <a:srgbClr val="4E4F4E"/>
                </a:solidFill>
              </a:rPr>
              <a:t>Organization</a:t>
            </a:r>
            <a:r>
              <a:rPr lang="de-DE" dirty="0">
                <a:solidFill>
                  <a:srgbClr val="4E4F4E"/>
                </a:solidFill>
              </a:rPr>
              <a:t> </a:t>
            </a:r>
            <a:r>
              <a:rPr lang="de-DE" dirty="0" err="1">
                <a:solidFill>
                  <a:srgbClr val="4E4F4E"/>
                </a:solidFill>
              </a:rPr>
              <a:t>for</a:t>
            </a:r>
            <a:r>
              <a:rPr lang="de-DE" dirty="0">
                <a:solidFill>
                  <a:srgbClr val="4E4F4E"/>
                </a:solidFill>
              </a:rPr>
              <a:t> </a:t>
            </a:r>
            <a:r>
              <a:rPr lang="de-DE" dirty="0" err="1">
                <a:solidFill>
                  <a:srgbClr val="4E4F4E"/>
                </a:solidFill>
              </a:rPr>
              <a:t>the</a:t>
            </a:r>
            <a:r>
              <a:rPr lang="de-DE" dirty="0">
                <a:solidFill>
                  <a:srgbClr val="4E4F4E"/>
                </a:solidFill>
              </a:rPr>
              <a:t> Research </a:t>
            </a:r>
            <a:r>
              <a:rPr lang="de-DE" dirty="0" err="1">
                <a:solidFill>
                  <a:srgbClr val="4E4F4E"/>
                </a:solidFill>
              </a:rPr>
              <a:t>and</a:t>
            </a:r>
            <a:r>
              <a:rPr lang="de-DE" dirty="0">
                <a:solidFill>
                  <a:srgbClr val="4E4F4E"/>
                </a:solidFill>
              </a:rPr>
              <a:t> Treatment </a:t>
            </a:r>
            <a:r>
              <a:rPr lang="de-DE" dirty="0" err="1">
                <a:solidFill>
                  <a:srgbClr val="4E4F4E"/>
                </a:solidFill>
              </a:rPr>
              <a:t>of</a:t>
            </a:r>
            <a:r>
              <a:rPr lang="de-DE" dirty="0">
                <a:solidFill>
                  <a:srgbClr val="4E4F4E"/>
                </a:solidFill>
              </a:rPr>
              <a:t> Cancer Quality </a:t>
            </a:r>
            <a:r>
              <a:rPr lang="de-DE" dirty="0" err="1">
                <a:solidFill>
                  <a:srgbClr val="4E4F4E"/>
                </a:solidFill>
              </a:rPr>
              <a:t>of</a:t>
            </a:r>
            <a:r>
              <a:rPr lang="de-DE" dirty="0">
                <a:solidFill>
                  <a:srgbClr val="4E4F4E"/>
                </a:solidFill>
              </a:rPr>
              <a:t> Life </a:t>
            </a:r>
            <a:r>
              <a:rPr lang="de-DE" dirty="0" err="1">
                <a:solidFill>
                  <a:srgbClr val="4E4F4E"/>
                </a:solidFill>
              </a:rPr>
              <a:t>Questionnaire</a:t>
            </a:r>
            <a:r>
              <a:rPr lang="de-DE" dirty="0">
                <a:solidFill>
                  <a:srgbClr val="4E4F4E"/>
                </a:solidFill>
              </a:rPr>
              <a:t>; EORTC QLQ-HCC18, European </a:t>
            </a:r>
            <a:r>
              <a:rPr lang="de-DE" dirty="0" err="1">
                <a:solidFill>
                  <a:srgbClr val="4E4F4E"/>
                </a:solidFill>
              </a:rPr>
              <a:t>Organization</a:t>
            </a:r>
            <a:r>
              <a:rPr lang="de-DE" dirty="0">
                <a:solidFill>
                  <a:srgbClr val="4E4F4E"/>
                </a:solidFill>
              </a:rPr>
              <a:t> </a:t>
            </a:r>
            <a:r>
              <a:rPr lang="de-DE" dirty="0" err="1">
                <a:solidFill>
                  <a:srgbClr val="4E4F4E"/>
                </a:solidFill>
              </a:rPr>
              <a:t>for</a:t>
            </a:r>
            <a:r>
              <a:rPr lang="de-DE" dirty="0">
                <a:solidFill>
                  <a:srgbClr val="4E4F4E"/>
                </a:solidFill>
              </a:rPr>
              <a:t> Research </a:t>
            </a:r>
            <a:r>
              <a:rPr lang="de-DE" dirty="0" err="1">
                <a:solidFill>
                  <a:srgbClr val="4E4F4E"/>
                </a:solidFill>
              </a:rPr>
              <a:t>and</a:t>
            </a:r>
            <a:r>
              <a:rPr lang="de-DE" dirty="0">
                <a:solidFill>
                  <a:srgbClr val="4E4F4E"/>
                </a:solidFill>
              </a:rPr>
              <a:t> Treatment </a:t>
            </a:r>
            <a:r>
              <a:rPr lang="de-DE" dirty="0" err="1">
                <a:solidFill>
                  <a:srgbClr val="4E4F4E"/>
                </a:solidFill>
              </a:rPr>
              <a:t>of</a:t>
            </a:r>
            <a:r>
              <a:rPr lang="de-DE" dirty="0">
                <a:solidFill>
                  <a:srgbClr val="4E4F4E"/>
                </a:solidFill>
              </a:rPr>
              <a:t> Cancer Quality </a:t>
            </a:r>
            <a:r>
              <a:rPr lang="de-DE" dirty="0" err="1">
                <a:solidFill>
                  <a:srgbClr val="4E4F4E"/>
                </a:solidFill>
              </a:rPr>
              <a:t>of</a:t>
            </a:r>
            <a:r>
              <a:rPr lang="de-DE" dirty="0">
                <a:solidFill>
                  <a:srgbClr val="4E4F4E"/>
                </a:solidFill>
              </a:rPr>
              <a:t> Life </a:t>
            </a:r>
            <a:r>
              <a:rPr lang="de-DE" dirty="0" err="1">
                <a:solidFill>
                  <a:srgbClr val="4E4F4E"/>
                </a:solidFill>
              </a:rPr>
              <a:t>Questionnaire</a:t>
            </a:r>
            <a:r>
              <a:rPr lang="de-DE" dirty="0">
                <a:solidFill>
                  <a:srgbClr val="4E4F4E"/>
                </a:solidFill>
              </a:rPr>
              <a:t> HCC </a:t>
            </a:r>
            <a:r>
              <a:rPr lang="de-DE" dirty="0" err="1">
                <a:solidFill>
                  <a:srgbClr val="4E4F4E"/>
                </a:solidFill>
              </a:rPr>
              <a:t>module</a:t>
            </a:r>
            <a:r>
              <a:rPr lang="de-DE" dirty="0">
                <a:solidFill>
                  <a:srgbClr val="4E4F4E"/>
                </a:solidFill>
              </a:rPr>
              <a:t>; HCC, </a:t>
            </a:r>
            <a:r>
              <a:rPr lang="de-DE" dirty="0" err="1">
                <a:solidFill>
                  <a:srgbClr val="4E4F4E"/>
                </a:solidFill>
              </a:rPr>
              <a:t>hepatocellular</a:t>
            </a:r>
            <a:r>
              <a:rPr lang="de-DE" dirty="0">
                <a:solidFill>
                  <a:srgbClr val="4E4F4E"/>
                </a:solidFill>
              </a:rPr>
              <a:t> </a:t>
            </a:r>
            <a:r>
              <a:rPr lang="de-DE" dirty="0" err="1">
                <a:solidFill>
                  <a:srgbClr val="4E4F4E"/>
                </a:solidFill>
              </a:rPr>
              <a:t>carcinoma</a:t>
            </a:r>
            <a:r>
              <a:rPr lang="de-DE" dirty="0">
                <a:solidFill>
                  <a:srgbClr val="4E4F4E"/>
                </a:solidFill>
              </a:rPr>
              <a:t>; PRO, </a:t>
            </a:r>
            <a:r>
              <a:rPr lang="de-DE" dirty="0" err="1">
                <a:solidFill>
                  <a:srgbClr val="4E4F4E"/>
                </a:solidFill>
              </a:rPr>
              <a:t>patient-reported</a:t>
            </a:r>
            <a:r>
              <a:rPr lang="de-DE" dirty="0">
                <a:solidFill>
                  <a:srgbClr val="4E4F4E"/>
                </a:solidFill>
              </a:rPr>
              <a:t> </a:t>
            </a:r>
            <a:r>
              <a:rPr lang="de-DE" dirty="0" err="1">
                <a:solidFill>
                  <a:srgbClr val="4E4F4E"/>
                </a:solidFill>
              </a:rPr>
              <a:t>outcome</a:t>
            </a:r>
            <a:r>
              <a:rPr lang="de-DE" dirty="0">
                <a:solidFill>
                  <a:srgbClr val="4E4F4E"/>
                </a:solidFill>
              </a:rPr>
              <a:t>.</a:t>
            </a:r>
          </a:p>
          <a:p>
            <a:pPr lvl="0">
              <a:defRPr/>
            </a:pPr>
            <a:r>
              <a:rPr lang="de-DE" b="1" dirty="0">
                <a:solidFill>
                  <a:srgbClr val="4E4F4E"/>
                </a:solidFill>
              </a:rPr>
              <a:t>Ren Z, et al. Abstract 936P </a:t>
            </a:r>
            <a:r>
              <a:rPr lang="de-DE" b="1" dirty="0" err="1">
                <a:solidFill>
                  <a:srgbClr val="4E4F4E"/>
                </a:solidFill>
              </a:rPr>
              <a:t>presented</a:t>
            </a:r>
            <a:r>
              <a:rPr lang="de-DE" b="1" dirty="0">
                <a:solidFill>
                  <a:srgbClr val="4E4F4E"/>
                </a:solidFill>
              </a:rPr>
              <a:t> at ESMO 2021.</a:t>
            </a:r>
          </a:p>
        </p:txBody>
      </p:sp>
    </p:spTree>
    <p:extLst>
      <p:ext uri="{BB962C8B-B14F-4D97-AF65-F5344CB8AC3E}">
        <p14:creationId xmlns:p14="http://schemas.microsoft.com/office/powerpoint/2010/main" val="29947199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de-DE"/>
              <a:t>LS mean change from baseline: Scores ≤ −5 for GHS/QoL and physical functioning represent worsening. Scores ≥5 for fatigue represent worsening.</a:t>
            </a:r>
          </a:p>
          <a:p>
            <a:r>
              <a:rPr lang="de-DE"/>
              <a:t>EORTC QLQ-C30, European Organization for the Research and Treatment of Cancer Quality of Life Questionnaire; GHS/QoL, global health score/quality of life; LS, least-squares.</a:t>
            </a:r>
          </a:p>
          <a:p>
            <a:r>
              <a:rPr lang="de-DE" b="1"/>
              <a:t>Ren Z, et al. Abstract 936P presented at ESMO 2021.</a:t>
            </a:r>
          </a:p>
        </p:txBody>
      </p:sp>
      <p:sp>
        <p:nvSpPr>
          <p:cNvPr id="9" name="TextBox 8">
            <a:extLst>
              <a:ext uri="{FF2B5EF4-FFF2-40B4-BE49-F238E27FC236}">
                <a16:creationId xmlns:a16="http://schemas.microsoft.com/office/drawing/2014/main" id="{F94C718B-7787-4A89-BA5E-FE4F34225055}"/>
              </a:ext>
            </a:extLst>
          </p:cNvPr>
          <p:cNvSpPr txBox="1"/>
          <p:nvPr/>
        </p:nvSpPr>
        <p:spPr>
          <a:xfrm>
            <a:off x="9023906" y="1356056"/>
            <a:ext cx="2627312" cy="5309146"/>
          </a:xfrm>
          <a:prstGeom prst="rect">
            <a:avLst/>
          </a:prstGeom>
          <a:noFill/>
        </p:spPr>
        <p:txBody>
          <a:bodyPr wrap="square" lIns="0" tIns="0" rIns="0" bIns="0" anchor="t">
            <a:spAutoFit/>
          </a:bodyPr>
          <a:lstStyle/>
          <a:p>
            <a:pPr marL="285750" indent="-285750">
              <a:spcAft>
                <a:spcPts val="600"/>
              </a:spcAft>
              <a:buClr>
                <a:schemeClr val="bg2"/>
              </a:buClr>
              <a:buFont typeface="Arial" panose="020B0604020202020204" pitchFamily="34" charset="0"/>
              <a:buChar char="•"/>
            </a:pPr>
            <a:r>
              <a:rPr lang="en-US" sz="1300" dirty="0"/>
              <a:t>LS mean changes from baseline in GHS/QoL remained stable with no observable worsening </a:t>
            </a:r>
          </a:p>
          <a:p>
            <a:pPr marL="742950" lvl="1" indent="-285750">
              <a:spcAft>
                <a:spcPts val="600"/>
              </a:spcAft>
              <a:buClr>
                <a:schemeClr val="bg2"/>
              </a:buClr>
              <a:buFont typeface="Arial" panose="020B0604020202020204" pitchFamily="34" charset="0"/>
              <a:buChar char="•"/>
            </a:pPr>
            <a:r>
              <a:rPr lang="en-US" sz="1300" dirty="0"/>
              <a:t>Though stable, there was a trend toward worsening at Cycle 6 but not Cycle 12 in patients with ≥2 prior lines of therapy</a:t>
            </a:r>
            <a:endParaRPr lang="en-US" sz="1300">
              <a:cs typeface="Arial" panose="020B0604020202020204"/>
            </a:endParaRPr>
          </a:p>
          <a:p>
            <a:pPr marL="285750" indent="-285750">
              <a:spcAft>
                <a:spcPts val="600"/>
              </a:spcAft>
              <a:buClr>
                <a:schemeClr val="bg2"/>
              </a:buClr>
              <a:buFont typeface="Arial" panose="020B0604020202020204" pitchFamily="34" charset="0"/>
              <a:buChar char="•"/>
            </a:pPr>
            <a:r>
              <a:rPr lang="en-US" sz="1300" dirty="0"/>
              <a:t>For physical functioning, a similar pattern of stability was found except for patients with ≥2 prior lines of therapy at Cycle 6, which just reached the threshold for worsening</a:t>
            </a:r>
          </a:p>
          <a:p>
            <a:pPr marL="285750" indent="-285750">
              <a:spcAft>
                <a:spcPts val="600"/>
              </a:spcAft>
              <a:buClr>
                <a:schemeClr val="bg2"/>
              </a:buClr>
              <a:buFont typeface="Arial" panose="020B0604020202020204" pitchFamily="34" charset="0"/>
              <a:buChar char="•"/>
            </a:pPr>
            <a:r>
              <a:rPr lang="en-US" sz="1300" dirty="0"/>
              <a:t>Fatigue also remained relatively stable, with the exception of patients with one prior line of therapy at Cycle 12</a:t>
            </a:r>
          </a:p>
          <a:p>
            <a:pPr marL="742950" lvl="1" indent="-285750">
              <a:spcAft>
                <a:spcPts val="600"/>
              </a:spcAft>
              <a:buClr>
                <a:schemeClr val="bg2"/>
              </a:buClr>
              <a:buFont typeface="Arial" panose="020B0604020202020204" pitchFamily="34" charset="0"/>
              <a:buChar char="•"/>
            </a:pPr>
            <a:r>
              <a:rPr lang="en-US" sz="1300" dirty="0"/>
              <a:t>Patients with ≥2 prior lines of therapy experienced an improvement in fatigue from </a:t>
            </a:r>
            <a:br>
              <a:rPr lang="en-US" sz="1300" dirty="0"/>
            </a:br>
            <a:r>
              <a:rPr lang="en-US" sz="1300" dirty="0"/>
              <a:t>Cycle 6 to Cycle 12</a:t>
            </a:r>
            <a:endParaRPr lang="en-US" sz="1300">
              <a:cs typeface="Arial"/>
            </a:endParaRPr>
          </a:p>
        </p:txBody>
      </p:sp>
      <p:graphicFrame>
        <p:nvGraphicFramePr>
          <p:cNvPr id="7" name="Diagramm 6">
            <a:extLst>
              <a:ext uri="{FF2B5EF4-FFF2-40B4-BE49-F238E27FC236}">
                <a16:creationId xmlns:a16="http://schemas.microsoft.com/office/drawing/2014/main" id="{04D2B30A-9FA0-4B3E-AAA0-3C15AADA8CDC}"/>
              </a:ext>
            </a:extLst>
          </p:cNvPr>
          <p:cNvGraphicFramePr/>
          <p:nvPr>
            <p:extLst>
              <p:ext uri="{D42A27DB-BD31-4B8C-83A1-F6EECF244321}">
                <p14:modId xmlns:p14="http://schemas.microsoft.com/office/powerpoint/2010/main" val="519976224"/>
              </p:ext>
            </p:extLst>
          </p:nvPr>
        </p:nvGraphicFramePr>
        <p:xfrm>
          <a:off x="283364" y="1264801"/>
          <a:ext cx="8699053" cy="509154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a:extLst>
              <a:ext uri="{FF2B5EF4-FFF2-40B4-BE49-F238E27FC236}">
                <a16:creationId xmlns:a16="http://schemas.microsoft.com/office/drawing/2014/main" id="{93B11FE5-744B-4B5A-B73C-6BC7D9B786C9}"/>
              </a:ext>
            </a:extLst>
          </p:cNvPr>
          <p:cNvSpPr txBox="1"/>
          <p:nvPr/>
        </p:nvSpPr>
        <p:spPr>
          <a:xfrm>
            <a:off x="829385" y="5365032"/>
            <a:ext cx="962123" cy="307777"/>
          </a:xfrm>
          <a:prstGeom prst="rect">
            <a:avLst/>
          </a:prstGeom>
          <a:noFill/>
        </p:spPr>
        <p:txBody>
          <a:bodyPr wrap="none" rtlCol="0">
            <a:spAutoFit/>
          </a:bodyPr>
          <a:lstStyle/>
          <a:p>
            <a:pPr algn="ctr"/>
            <a:r>
              <a:rPr lang="de-DE" sz="1400" dirty="0"/>
              <a:t>GHS/</a:t>
            </a:r>
            <a:r>
              <a:rPr lang="de-DE" sz="1400" dirty="0" err="1"/>
              <a:t>QoL</a:t>
            </a:r>
            <a:endParaRPr lang="LID4096" sz="1400"/>
          </a:p>
        </p:txBody>
      </p:sp>
      <p:sp>
        <p:nvSpPr>
          <p:cNvPr id="10" name="Textfeld 9">
            <a:extLst>
              <a:ext uri="{FF2B5EF4-FFF2-40B4-BE49-F238E27FC236}">
                <a16:creationId xmlns:a16="http://schemas.microsoft.com/office/drawing/2014/main" id="{F44963F3-41EF-48A8-9932-3FD1DA2579B0}"/>
              </a:ext>
            </a:extLst>
          </p:cNvPr>
          <p:cNvSpPr txBox="1"/>
          <p:nvPr/>
        </p:nvSpPr>
        <p:spPr>
          <a:xfrm>
            <a:off x="1783587" y="5365032"/>
            <a:ext cx="1768434" cy="307777"/>
          </a:xfrm>
          <a:prstGeom prst="rect">
            <a:avLst/>
          </a:prstGeom>
          <a:noFill/>
        </p:spPr>
        <p:txBody>
          <a:bodyPr wrap="none" rtlCol="0">
            <a:spAutoFit/>
          </a:bodyPr>
          <a:lstStyle/>
          <a:p>
            <a:pPr algn="ctr"/>
            <a:r>
              <a:rPr lang="de-DE" sz="1400" dirty="0" err="1"/>
              <a:t>Physical</a:t>
            </a:r>
            <a:r>
              <a:rPr lang="de-DE" sz="1400" dirty="0"/>
              <a:t> </a:t>
            </a:r>
            <a:r>
              <a:rPr lang="de-DE" sz="1400" dirty="0" err="1"/>
              <a:t>functioning</a:t>
            </a:r>
            <a:endParaRPr lang="LID4096" sz="1400"/>
          </a:p>
        </p:txBody>
      </p:sp>
      <p:sp>
        <p:nvSpPr>
          <p:cNvPr id="11" name="Textfeld 10">
            <a:extLst>
              <a:ext uri="{FF2B5EF4-FFF2-40B4-BE49-F238E27FC236}">
                <a16:creationId xmlns:a16="http://schemas.microsoft.com/office/drawing/2014/main" id="{A6F0AB04-F6BA-4508-B328-BFD9226C3418}"/>
              </a:ext>
            </a:extLst>
          </p:cNvPr>
          <p:cNvSpPr txBox="1"/>
          <p:nvPr/>
        </p:nvSpPr>
        <p:spPr>
          <a:xfrm>
            <a:off x="3544099" y="5365032"/>
            <a:ext cx="780983" cy="307777"/>
          </a:xfrm>
          <a:prstGeom prst="rect">
            <a:avLst/>
          </a:prstGeom>
          <a:noFill/>
        </p:spPr>
        <p:txBody>
          <a:bodyPr wrap="none" rtlCol="0">
            <a:spAutoFit/>
          </a:bodyPr>
          <a:lstStyle/>
          <a:p>
            <a:pPr algn="ctr"/>
            <a:r>
              <a:rPr lang="de-DE" sz="1400" dirty="0" err="1"/>
              <a:t>Fatigue</a:t>
            </a:r>
            <a:endParaRPr lang="LID4096" sz="1400"/>
          </a:p>
        </p:txBody>
      </p:sp>
      <p:sp>
        <p:nvSpPr>
          <p:cNvPr id="13" name="Textfeld 12">
            <a:extLst>
              <a:ext uri="{FF2B5EF4-FFF2-40B4-BE49-F238E27FC236}">
                <a16:creationId xmlns:a16="http://schemas.microsoft.com/office/drawing/2014/main" id="{9F3F6700-B49F-4BA5-A28A-B28582197F72}"/>
              </a:ext>
            </a:extLst>
          </p:cNvPr>
          <p:cNvSpPr txBox="1"/>
          <p:nvPr/>
        </p:nvSpPr>
        <p:spPr>
          <a:xfrm>
            <a:off x="5240330" y="5365032"/>
            <a:ext cx="962123" cy="307777"/>
          </a:xfrm>
          <a:prstGeom prst="rect">
            <a:avLst/>
          </a:prstGeom>
          <a:noFill/>
        </p:spPr>
        <p:txBody>
          <a:bodyPr wrap="none" rtlCol="0">
            <a:spAutoFit/>
          </a:bodyPr>
          <a:lstStyle/>
          <a:p>
            <a:pPr algn="ctr"/>
            <a:r>
              <a:rPr lang="de-DE" sz="1400" dirty="0"/>
              <a:t>GHS/</a:t>
            </a:r>
            <a:r>
              <a:rPr lang="de-DE" sz="1400" dirty="0" err="1"/>
              <a:t>QoL</a:t>
            </a:r>
            <a:endParaRPr lang="LID4096" sz="1400"/>
          </a:p>
        </p:txBody>
      </p:sp>
      <p:sp>
        <p:nvSpPr>
          <p:cNvPr id="14" name="Textfeld 13">
            <a:extLst>
              <a:ext uri="{FF2B5EF4-FFF2-40B4-BE49-F238E27FC236}">
                <a16:creationId xmlns:a16="http://schemas.microsoft.com/office/drawing/2014/main" id="{D1413C1C-5F50-43C8-8F05-1886215D57E8}"/>
              </a:ext>
            </a:extLst>
          </p:cNvPr>
          <p:cNvSpPr txBox="1"/>
          <p:nvPr/>
        </p:nvSpPr>
        <p:spPr>
          <a:xfrm>
            <a:off x="6243943" y="5365032"/>
            <a:ext cx="1768434" cy="307777"/>
          </a:xfrm>
          <a:prstGeom prst="rect">
            <a:avLst/>
          </a:prstGeom>
          <a:noFill/>
        </p:spPr>
        <p:txBody>
          <a:bodyPr wrap="none" rtlCol="0">
            <a:spAutoFit/>
          </a:bodyPr>
          <a:lstStyle/>
          <a:p>
            <a:pPr algn="ctr"/>
            <a:r>
              <a:rPr lang="de-DE" sz="1400" dirty="0" err="1"/>
              <a:t>Physical</a:t>
            </a:r>
            <a:r>
              <a:rPr lang="de-DE" sz="1400" dirty="0"/>
              <a:t> </a:t>
            </a:r>
            <a:r>
              <a:rPr lang="de-DE" sz="1400" dirty="0" err="1"/>
              <a:t>functioning</a:t>
            </a:r>
            <a:endParaRPr lang="LID4096" sz="1400"/>
          </a:p>
        </p:txBody>
      </p:sp>
      <p:sp>
        <p:nvSpPr>
          <p:cNvPr id="15" name="Textfeld 14">
            <a:extLst>
              <a:ext uri="{FF2B5EF4-FFF2-40B4-BE49-F238E27FC236}">
                <a16:creationId xmlns:a16="http://schemas.microsoft.com/office/drawing/2014/main" id="{E24F863E-F899-464B-89E8-BEA0EB6E2F85}"/>
              </a:ext>
            </a:extLst>
          </p:cNvPr>
          <p:cNvSpPr txBox="1"/>
          <p:nvPr/>
        </p:nvSpPr>
        <p:spPr>
          <a:xfrm>
            <a:off x="8053866" y="5365032"/>
            <a:ext cx="780983" cy="307777"/>
          </a:xfrm>
          <a:prstGeom prst="rect">
            <a:avLst/>
          </a:prstGeom>
          <a:noFill/>
        </p:spPr>
        <p:txBody>
          <a:bodyPr wrap="none" rtlCol="0">
            <a:spAutoFit/>
          </a:bodyPr>
          <a:lstStyle/>
          <a:p>
            <a:pPr algn="ctr"/>
            <a:r>
              <a:rPr lang="de-DE" sz="1400" dirty="0" err="1"/>
              <a:t>Fatigue</a:t>
            </a:r>
            <a:endParaRPr lang="LID4096" sz="1400"/>
          </a:p>
        </p:txBody>
      </p:sp>
      <p:sp>
        <p:nvSpPr>
          <p:cNvPr id="17" name="Titel 16">
            <a:extLst>
              <a:ext uri="{FF2B5EF4-FFF2-40B4-BE49-F238E27FC236}">
                <a16:creationId xmlns:a16="http://schemas.microsoft.com/office/drawing/2014/main" id="{0FC4CF3F-6B99-D34E-8E2C-4DC89B76FF77}"/>
              </a:ext>
            </a:extLst>
          </p:cNvPr>
          <p:cNvSpPr>
            <a:spLocks noGrp="1"/>
          </p:cNvSpPr>
          <p:nvPr>
            <p:ph type="title"/>
          </p:nvPr>
        </p:nvSpPr>
        <p:spPr/>
        <p:txBody>
          <a:bodyPr/>
          <a:lstStyle/>
          <a:p>
            <a:r>
              <a:rPr lang="en-US" noProof="0" dirty="0"/>
              <a:t>EORTC QLQ-C30: Change from baseline</a:t>
            </a:r>
          </a:p>
        </p:txBody>
      </p:sp>
    </p:spTree>
    <p:extLst>
      <p:ext uri="{BB962C8B-B14F-4D97-AF65-F5344CB8AC3E}">
        <p14:creationId xmlns:p14="http://schemas.microsoft.com/office/powerpoint/2010/main" val="41747772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EORTC QLQ-HCC18: Change from baseline</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dirty="0"/>
              <a:t>Scores ≥5 for index or fatigue represent worsening.</a:t>
            </a:r>
          </a:p>
          <a:p>
            <a:r>
              <a:rPr lang="en-US" dirty="0"/>
              <a:t>EORTC QLQ-HCC18, European Organization for Research and Treatment of Cancer Quality of Life Questionnaire HCC module; GHS/QoL, global health score/quality of life; LS, least-squares. EORTC EQ-5D-5L: Change From Baseline.</a:t>
            </a:r>
          </a:p>
          <a:p>
            <a:r>
              <a:rPr lang="de-DE" b="1" dirty="0"/>
              <a:t>Ren Z, et al. Abstract 936P </a:t>
            </a:r>
            <a:r>
              <a:rPr lang="de-DE" b="1" dirty="0" err="1"/>
              <a:t>presented</a:t>
            </a:r>
            <a:r>
              <a:rPr lang="de-DE" b="1" dirty="0"/>
              <a:t> at ESMO 2021.</a:t>
            </a:r>
          </a:p>
        </p:txBody>
      </p:sp>
      <p:graphicFrame>
        <p:nvGraphicFramePr>
          <p:cNvPr id="9" name="Diagramm 8">
            <a:extLst>
              <a:ext uri="{FF2B5EF4-FFF2-40B4-BE49-F238E27FC236}">
                <a16:creationId xmlns:a16="http://schemas.microsoft.com/office/drawing/2014/main" id="{8F55F535-4B4E-43E6-9414-837B2EA6F51B}"/>
              </a:ext>
            </a:extLst>
          </p:cNvPr>
          <p:cNvGraphicFramePr/>
          <p:nvPr>
            <p:extLst>
              <p:ext uri="{D42A27DB-BD31-4B8C-83A1-F6EECF244321}">
                <p14:modId xmlns:p14="http://schemas.microsoft.com/office/powerpoint/2010/main" val="1443309066"/>
              </p:ext>
            </p:extLst>
          </p:nvPr>
        </p:nvGraphicFramePr>
        <p:xfrm>
          <a:off x="343692" y="1087398"/>
          <a:ext cx="8813008" cy="52331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feld 9">
            <a:extLst>
              <a:ext uri="{FF2B5EF4-FFF2-40B4-BE49-F238E27FC236}">
                <a16:creationId xmlns:a16="http://schemas.microsoft.com/office/drawing/2014/main" id="{4617CE75-D524-48B6-99D1-1C576F9ACBB9}"/>
              </a:ext>
            </a:extLst>
          </p:cNvPr>
          <p:cNvSpPr txBox="1"/>
          <p:nvPr/>
        </p:nvSpPr>
        <p:spPr>
          <a:xfrm>
            <a:off x="1213205" y="5340320"/>
            <a:ext cx="622286" cy="307777"/>
          </a:xfrm>
          <a:prstGeom prst="rect">
            <a:avLst/>
          </a:prstGeom>
          <a:noFill/>
        </p:spPr>
        <p:txBody>
          <a:bodyPr wrap="none" rtlCol="0">
            <a:spAutoFit/>
          </a:bodyPr>
          <a:lstStyle/>
          <a:p>
            <a:pPr algn="ctr"/>
            <a:r>
              <a:rPr lang="de-DE" sz="1400" dirty="0"/>
              <a:t>Index</a:t>
            </a:r>
            <a:endParaRPr lang="LID4096" sz="1400"/>
          </a:p>
        </p:txBody>
      </p:sp>
      <p:sp>
        <p:nvSpPr>
          <p:cNvPr id="11" name="Textfeld 10">
            <a:extLst>
              <a:ext uri="{FF2B5EF4-FFF2-40B4-BE49-F238E27FC236}">
                <a16:creationId xmlns:a16="http://schemas.microsoft.com/office/drawing/2014/main" id="{FE00C4D7-393C-4CBC-802A-6015C790CACE}"/>
              </a:ext>
            </a:extLst>
          </p:cNvPr>
          <p:cNvSpPr txBox="1"/>
          <p:nvPr/>
        </p:nvSpPr>
        <p:spPr>
          <a:xfrm>
            <a:off x="5943446" y="5340320"/>
            <a:ext cx="622286" cy="307777"/>
          </a:xfrm>
          <a:prstGeom prst="rect">
            <a:avLst/>
          </a:prstGeom>
          <a:noFill/>
        </p:spPr>
        <p:txBody>
          <a:bodyPr wrap="none" rtlCol="0">
            <a:spAutoFit/>
          </a:bodyPr>
          <a:lstStyle/>
          <a:p>
            <a:pPr algn="ctr"/>
            <a:r>
              <a:rPr lang="de-DE" sz="1400" dirty="0"/>
              <a:t>Index</a:t>
            </a:r>
            <a:endParaRPr lang="LID4096" sz="1400"/>
          </a:p>
        </p:txBody>
      </p:sp>
      <p:sp>
        <p:nvSpPr>
          <p:cNvPr id="12" name="Textfeld 11">
            <a:extLst>
              <a:ext uri="{FF2B5EF4-FFF2-40B4-BE49-F238E27FC236}">
                <a16:creationId xmlns:a16="http://schemas.microsoft.com/office/drawing/2014/main" id="{211B71BD-4EC5-4B7E-8A9C-A5EAFBE531E0}"/>
              </a:ext>
            </a:extLst>
          </p:cNvPr>
          <p:cNvSpPr txBox="1"/>
          <p:nvPr/>
        </p:nvSpPr>
        <p:spPr>
          <a:xfrm>
            <a:off x="3160470" y="5340320"/>
            <a:ext cx="780983" cy="307777"/>
          </a:xfrm>
          <a:prstGeom prst="rect">
            <a:avLst/>
          </a:prstGeom>
          <a:noFill/>
        </p:spPr>
        <p:txBody>
          <a:bodyPr wrap="none" rtlCol="0">
            <a:spAutoFit/>
          </a:bodyPr>
          <a:lstStyle/>
          <a:p>
            <a:pPr algn="ctr"/>
            <a:r>
              <a:rPr lang="de-DE" sz="1400" dirty="0" err="1"/>
              <a:t>Fatigue</a:t>
            </a:r>
            <a:endParaRPr lang="LID4096" sz="1400"/>
          </a:p>
        </p:txBody>
      </p:sp>
      <p:sp>
        <p:nvSpPr>
          <p:cNvPr id="13" name="Textfeld 12">
            <a:extLst>
              <a:ext uri="{FF2B5EF4-FFF2-40B4-BE49-F238E27FC236}">
                <a16:creationId xmlns:a16="http://schemas.microsoft.com/office/drawing/2014/main" id="{39D27638-B316-47FF-AC1F-7A16627DCB7D}"/>
              </a:ext>
            </a:extLst>
          </p:cNvPr>
          <p:cNvSpPr txBox="1"/>
          <p:nvPr/>
        </p:nvSpPr>
        <p:spPr>
          <a:xfrm>
            <a:off x="7985226" y="5340320"/>
            <a:ext cx="780983" cy="307777"/>
          </a:xfrm>
          <a:prstGeom prst="rect">
            <a:avLst/>
          </a:prstGeom>
          <a:noFill/>
        </p:spPr>
        <p:txBody>
          <a:bodyPr wrap="none" rtlCol="0">
            <a:spAutoFit/>
          </a:bodyPr>
          <a:lstStyle/>
          <a:p>
            <a:pPr algn="ctr"/>
            <a:r>
              <a:rPr lang="de-DE" sz="1400" dirty="0" err="1"/>
              <a:t>Fatigue</a:t>
            </a:r>
            <a:endParaRPr lang="LID4096" sz="1400"/>
          </a:p>
        </p:txBody>
      </p:sp>
      <p:sp>
        <p:nvSpPr>
          <p:cNvPr id="15" name="TextBox 8">
            <a:extLst>
              <a:ext uri="{FF2B5EF4-FFF2-40B4-BE49-F238E27FC236}">
                <a16:creationId xmlns:a16="http://schemas.microsoft.com/office/drawing/2014/main" id="{F58AB326-F8FB-6346-86FE-A2156F9C1743}"/>
              </a:ext>
            </a:extLst>
          </p:cNvPr>
          <p:cNvSpPr txBox="1"/>
          <p:nvPr/>
        </p:nvSpPr>
        <p:spPr>
          <a:xfrm>
            <a:off x="9156701" y="1832441"/>
            <a:ext cx="2627312" cy="2954655"/>
          </a:xfrm>
          <a:prstGeom prst="rect">
            <a:avLst/>
          </a:prstGeom>
          <a:noFill/>
        </p:spPr>
        <p:txBody>
          <a:bodyPr wrap="square" lIns="0" tIns="0" rIns="0" bIns="0" anchor="t">
            <a:spAutoFit/>
          </a:bodyPr>
          <a:lstStyle/>
          <a:p>
            <a:pPr marL="285750" indent="-285750">
              <a:spcAft>
                <a:spcPts val="600"/>
              </a:spcAft>
              <a:buClr>
                <a:schemeClr val="bg2"/>
              </a:buClr>
              <a:buFont typeface="Arial" panose="020B0604020202020204" pitchFamily="34" charset="0"/>
              <a:buChar char="•"/>
            </a:pPr>
            <a:r>
              <a:rPr lang="en-US" sz="1400" dirty="0"/>
              <a:t>Mean changes from baseline in the index score remained stable with no observable worsening </a:t>
            </a:r>
          </a:p>
          <a:p>
            <a:pPr marL="285750" indent="-285750">
              <a:spcAft>
                <a:spcPts val="600"/>
              </a:spcAft>
              <a:buClr>
                <a:schemeClr val="bg2"/>
              </a:buClr>
              <a:buFont typeface="Arial" panose="020B0604020202020204" pitchFamily="34" charset="0"/>
              <a:buChar char="•"/>
            </a:pPr>
            <a:r>
              <a:rPr lang="en-US" sz="1400" dirty="0"/>
              <a:t>For the whole sample, fatigue remained relatively stable across cycles</a:t>
            </a:r>
          </a:p>
          <a:p>
            <a:pPr marL="742950" lvl="1" indent="-285750">
              <a:spcAft>
                <a:spcPts val="600"/>
              </a:spcAft>
              <a:buClr>
                <a:schemeClr val="bg2"/>
              </a:buClr>
              <a:buFont typeface="Arial" panose="020B0604020202020204" pitchFamily="34" charset="0"/>
              <a:buChar char="•"/>
            </a:pPr>
            <a:r>
              <a:rPr lang="en-US" sz="1400" dirty="0"/>
              <a:t>Similar to the QLQ-C30 fatigue score, patients with ≥2 prior lines of therapy experienced an improvement in fatigue from Cycles 6 to 12</a:t>
            </a:r>
            <a:endParaRPr lang="en-US" sz="1400">
              <a:cs typeface="Arial" panose="020B0604020202020204"/>
            </a:endParaRPr>
          </a:p>
        </p:txBody>
      </p:sp>
    </p:spTree>
    <p:extLst>
      <p:ext uri="{BB962C8B-B14F-4D97-AF65-F5344CB8AC3E}">
        <p14:creationId xmlns:p14="http://schemas.microsoft.com/office/powerpoint/2010/main" val="391739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Safety summary and conclusions</a:t>
            </a:r>
          </a:p>
        </p:txBody>
      </p:sp>
      <p:sp>
        <p:nvSpPr>
          <p:cNvPr id="3" name="Inhaltsplatzhalter 2">
            <a:extLst>
              <a:ext uri="{FF2B5EF4-FFF2-40B4-BE49-F238E27FC236}">
                <a16:creationId xmlns:a16="http://schemas.microsoft.com/office/drawing/2014/main" id="{646EA1CF-4F70-6B48-89CD-80E5CD2CBB2D}"/>
              </a:ext>
            </a:extLst>
          </p:cNvPr>
          <p:cNvSpPr>
            <a:spLocks noGrp="1"/>
          </p:cNvSpPr>
          <p:nvPr>
            <p:ph idx="1"/>
          </p:nvPr>
        </p:nvSpPr>
        <p:spPr/>
        <p:txBody>
          <a:bodyPr vert="horz" lIns="0" tIns="0" rIns="0" bIns="0" rtlCol="0" anchor="t">
            <a:noAutofit/>
          </a:bodyPr>
          <a:lstStyle/>
          <a:p>
            <a:r>
              <a:rPr lang="en-US" sz="1600" b="1" noProof="0" dirty="0"/>
              <a:t>The safety profile in patients who were smokers or non-smokers was consistent with the overall patient population</a:t>
            </a:r>
            <a:r>
              <a:rPr lang="en-US" sz="1600" b="1" baseline="30000" noProof="0" dirty="0"/>
              <a:t>1</a:t>
            </a:r>
          </a:p>
          <a:p>
            <a:pPr lvl="1"/>
            <a:r>
              <a:rPr lang="en-US" sz="1600" noProof="0" dirty="0"/>
              <a:t>Regardless of smoking status, most patients (97.7%–100.0%) experienced ≥1 TEAE</a:t>
            </a:r>
          </a:p>
          <a:p>
            <a:pPr lvl="1"/>
            <a:r>
              <a:rPr lang="en-US" sz="1600" noProof="0" dirty="0"/>
              <a:t>Of the patients who were smokers, 67.8% and 54.5% of patients experienced ≥3 Grade TEAEs in Arms A and B, respectively</a:t>
            </a:r>
          </a:p>
          <a:p>
            <a:pPr lvl="1"/>
            <a:r>
              <a:rPr lang="en-US" sz="1600" noProof="0" dirty="0"/>
              <a:t>Of the patients who were non-smokers, 67.1% and 52.3% experienced ≥3 Grade TEAEs in Arms A and B, respectively</a:t>
            </a:r>
          </a:p>
          <a:p>
            <a:pPr lvl="1"/>
            <a:r>
              <a:rPr lang="en-US" sz="1600" noProof="0" dirty="0"/>
              <a:t>In patients who were smokers, five (3.4%) patients in Arm A and two (3.0%) patients in Arm B reported a TEAE leading to death. Two TEAEs leading to death in Arm A were reported to be related to tislelizumab treatment </a:t>
            </a:r>
          </a:p>
          <a:p>
            <a:pPr lvl="1"/>
            <a:r>
              <a:rPr lang="en-US" sz="1600" noProof="0" dirty="0"/>
              <a:t>In patients who were non-smokers, two (2.6%) patients in Arm A and no (0.0%) patients in Arm B reported a TEAE leading to death. One TEAE leading to death in Arm A was reported to be related to tislelizumab treatment</a:t>
            </a:r>
          </a:p>
          <a:p>
            <a:pPr lvl="1"/>
            <a:r>
              <a:rPr lang="en-US" sz="1600" noProof="0" dirty="0"/>
              <a:t>The most common immune-mediated </a:t>
            </a:r>
            <a:r>
              <a:rPr lang="en-US" sz="1600"/>
              <a:t>TEAEs</a:t>
            </a:r>
            <a:r>
              <a:rPr lang="en-US" sz="1600" noProof="0"/>
              <a:t> </a:t>
            </a:r>
            <a:r>
              <a:rPr lang="en-US" sz="1600" noProof="0" dirty="0"/>
              <a:t>occurring in patients who were smokers or non-smokers </a:t>
            </a:r>
            <a:r>
              <a:rPr lang="en-US" sz="1600"/>
              <a:t>were pneumonitis</a:t>
            </a:r>
            <a:r>
              <a:rPr lang="en-US" sz="1600" noProof="0" dirty="0"/>
              <a:t> (11.0%) and hypothyroidism (10.5%), respectively</a:t>
            </a:r>
            <a:endParaRPr lang="en-US" sz="1600" noProof="0">
              <a:cs typeface="Arial"/>
            </a:endParaRPr>
          </a:p>
          <a:p>
            <a:r>
              <a:rPr lang="en-US" sz="1600" b="1" noProof="0" dirty="0"/>
              <a:t>Efficacy results in patients who were smokers with advanced</a:t>
            </a:r>
            <a:r>
              <a:rPr lang="en-US" sz="1600" b="1" noProof="0"/>
              <a:t> </a:t>
            </a:r>
            <a:r>
              <a:rPr lang="en-US" sz="1600" b="1"/>
              <a:t>non-squamous NSCLC were</a:t>
            </a:r>
            <a:r>
              <a:rPr lang="en-US" sz="1600" b="1" noProof="0" dirty="0"/>
              <a:t> consistent with the overall population of the Phase 3 RATIONALE 304 study</a:t>
            </a:r>
            <a:r>
              <a:rPr lang="en-US" sz="1600" b="1" baseline="30000" noProof="0" dirty="0"/>
              <a:t>1</a:t>
            </a:r>
            <a:endParaRPr lang="en-US" sz="1600" b="1" baseline="30000" noProof="0">
              <a:cs typeface="Arial"/>
            </a:endParaRPr>
          </a:p>
          <a:p>
            <a:r>
              <a:rPr lang="en-US" sz="1600" b="1" noProof="0" dirty="0"/>
              <a:t>Observed improvements in PFS and ORR suggest treatment benefits of tislelizumab plus chemotherapy in patients with advanced non-squamous NSCLC, regardless of smoking status</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pt-BR" dirty="0"/>
              <a:t>1. Lu </a:t>
            </a:r>
            <a:r>
              <a:rPr lang="pt-BR" err="1"/>
              <a:t>S</a:t>
            </a:r>
            <a:r>
              <a:rPr lang="pt-BR" dirty="0"/>
              <a:t>, et al. </a:t>
            </a:r>
            <a:r>
              <a:rPr lang="pt-BR" i="1" dirty="0"/>
              <a:t>J </a:t>
            </a:r>
            <a:r>
              <a:rPr lang="pt-BR" i="1" err="1"/>
              <a:t>Thorac</a:t>
            </a:r>
            <a:r>
              <a:rPr lang="pt-BR" i="1" dirty="0"/>
              <a:t> </a:t>
            </a:r>
            <a:r>
              <a:rPr lang="pt-BR" i="1" err="1"/>
              <a:t>Oncol</a:t>
            </a:r>
            <a:r>
              <a:rPr lang="pt-BR" i="1" dirty="0"/>
              <a:t> </a:t>
            </a:r>
            <a:r>
              <a:rPr lang="pt-BR" dirty="0"/>
              <a:t>2021; doi:10.1016/j.jtho.2021.05.005. Online </a:t>
            </a:r>
            <a:r>
              <a:rPr lang="pt-BR" err="1"/>
              <a:t>ahead</a:t>
            </a:r>
            <a:r>
              <a:rPr lang="pt-BR" dirty="0"/>
              <a:t> </a:t>
            </a:r>
            <a:r>
              <a:rPr lang="pt-BR" err="1"/>
              <a:t>of</a:t>
            </a:r>
            <a:r>
              <a:rPr lang="pt-BR" dirty="0"/>
              <a:t> </a:t>
            </a:r>
            <a:r>
              <a:rPr lang="pt-BR" err="1"/>
              <a:t>print</a:t>
            </a:r>
            <a:r>
              <a:rPr lang="pt-BR" dirty="0"/>
              <a:t>.</a:t>
            </a:r>
          </a:p>
          <a:p>
            <a:r>
              <a:rPr lang="pt-BR" dirty="0"/>
              <a:t>NSCLC, non </a:t>
            </a:r>
            <a:r>
              <a:rPr lang="pt-BR" err="1"/>
              <a:t>small</a:t>
            </a:r>
            <a:r>
              <a:rPr lang="pt-BR" dirty="0"/>
              <a:t> </a:t>
            </a:r>
            <a:r>
              <a:rPr lang="pt-BR" err="1"/>
              <a:t>cell</a:t>
            </a:r>
            <a:r>
              <a:rPr lang="pt-BR" dirty="0"/>
              <a:t> </a:t>
            </a:r>
            <a:r>
              <a:rPr lang="pt-BR" err="1"/>
              <a:t>lung</a:t>
            </a:r>
            <a:r>
              <a:rPr lang="pt-BR" dirty="0"/>
              <a:t> </a:t>
            </a:r>
            <a:r>
              <a:rPr lang="pt-BR" err="1"/>
              <a:t>cancer</a:t>
            </a:r>
            <a:r>
              <a:rPr lang="pt-BR" dirty="0"/>
              <a:t>; ORR, overall response rate; PFS, </a:t>
            </a:r>
            <a:r>
              <a:rPr lang="pt-BR" err="1"/>
              <a:t>progression-free</a:t>
            </a:r>
            <a:r>
              <a:rPr lang="pt-BR" dirty="0"/>
              <a:t> </a:t>
            </a:r>
            <a:r>
              <a:rPr lang="pt-BR" err="1"/>
              <a:t>survival</a:t>
            </a:r>
            <a:r>
              <a:rPr lang="pt-BR" dirty="0"/>
              <a:t>; TEAE, </a:t>
            </a:r>
            <a:r>
              <a:rPr lang="pt-BR" err="1"/>
              <a:t>treatment-emergent</a:t>
            </a:r>
            <a:r>
              <a:rPr lang="pt-BR" dirty="0"/>
              <a:t> adverse </a:t>
            </a:r>
            <a:r>
              <a:rPr lang="pt-BR" err="1"/>
              <a:t>event</a:t>
            </a:r>
            <a:r>
              <a:rPr lang="pt-BR" dirty="0"/>
              <a:t>.</a:t>
            </a:r>
          </a:p>
          <a:p>
            <a:r>
              <a:rPr lang="de-DE" b="1" dirty="0" err="1"/>
              <a:t>Lu</a:t>
            </a:r>
            <a:r>
              <a:rPr lang="de-DE" b="1" dirty="0"/>
              <a:t> S, et al. Abstract 1290P </a:t>
            </a:r>
            <a:r>
              <a:rPr lang="de-DE" b="1" dirty="0" err="1"/>
              <a:t>presented</a:t>
            </a:r>
            <a:r>
              <a:rPr lang="de-DE" b="1" dirty="0"/>
              <a:t> at ESMO 2021.</a:t>
            </a:r>
          </a:p>
        </p:txBody>
      </p:sp>
    </p:spTree>
    <p:extLst>
      <p:ext uri="{BB962C8B-B14F-4D97-AF65-F5344CB8AC3E}">
        <p14:creationId xmlns:p14="http://schemas.microsoft.com/office/powerpoint/2010/main" val="10717801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baseline="30000"/>
              <a:t>a</a:t>
            </a:r>
            <a:r>
              <a:rPr lang="en-US"/>
              <a:t>PRO measures were collected every two cycles from Cycles 2-12, and then every four cycles (Cycle 20 was not included due to small sample size).</a:t>
            </a:r>
          </a:p>
          <a:p>
            <a:r>
              <a:rPr lang="en-US"/>
              <a:t>EORTC EQ-5D-5L, European Quality of Life 5 Dimensions-5 Level; EQ-VAS, Visual Analog Scale score.</a:t>
            </a:r>
          </a:p>
          <a:p>
            <a:r>
              <a:rPr lang="de-DE" b="1"/>
              <a:t>Ren Z, et al. Abstract 936P presented at ESMO 2021.</a:t>
            </a:r>
          </a:p>
        </p:txBody>
      </p:sp>
      <p:graphicFrame>
        <p:nvGraphicFramePr>
          <p:cNvPr id="110" name="Tabelle 110">
            <a:extLst>
              <a:ext uri="{FF2B5EF4-FFF2-40B4-BE49-F238E27FC236}">
                <a16:creationId xmlns:a16="http://schemas.microsoft.com/office/drawing/2014/main" id="{AD67779D-B48A-49F7-B24E-86943FF0D922}"/>
              </a:ext>
            </a:extLst>
          </p:cNvPr>
          <p:cNvGraphicFramePr>
            <a:graphicFrameLocks noGrp="1"/>
          </p:cNvGraphicFramePr>
          <p:nvPr>
            <p:extLst>
              <p:ext uri="{D42A27DB-BD31-4B8C-83A1-F6EECF244321}">
                <p14:modId xmlns:p14="http://schemas.microsoft.com/office/powerpoint/2010/main" val="3827514564"/>
              </p:ext>
            </p:extLst>
          </p:nvPr>
        </p:nvGraphicFramePr>
        <p:xfrm>
          <a:off x="400427" y="5972151"/>
          <a:ext cx="8581990" cy="243840"/>
        </p:xfrm>
        <a:graphic>
          <a:graphicData uri="http://schemas.openxmlformats.org/drawingml/2006/table">
            <a:tbl>
              <a:tblPr firstRow="1" bandRow="1">
                <a:tableStyleId>{5C22544A-7EE6-4342-B048-85BDC9FD1C3A}</a:tableStyleId>
              </a:tblPr>
              <a:tblGrid>
                <a:gridCol w="977308">
                  <a:extLst>
                    <a:ext uri="{9D8B030D-6E8A-4147-A177-3AD203B41FA5}">
                      <a16:colId xmlns:a16="http://schemas.microsoft.com/office/drawing/2014/main" val="1031683586"/>
                    </a:ext>
                  </a:extLst>
                </a:gridCol>
                <a:gridCol w="807946">
                  <a:extLst>
                    <a:ext uri="{9D8B030D-6E8A-4147-A177-3AD203B41FA5}">
                      <a16:colId xmlns:a16="http://schemas.microsoft.com/office/drawing/2014/main" val="2078287941"/>
                    </a:ext>
                  </a:extLst>
                </a:gridCol>
                <a:gridCol w="749640">
                  <a:extLst>
                    <a:ext uri="{9D8B030D-6E8A-4147-A177-3AD203B41FA5}">
                      <a16:colId xmlns:a16="http://schemas.microsoft.com/office/drawing/2014/main" val="724959365"/>
                    </a:ext>
                  </a:extLst>
                </a:gridCol>
                <a:gridCol w="907897">
                  <a:extLst>
                    <a:ext uri="{9D8B030D-6E8A-4147-A177-3AD203B41FA5}">
                      <a16:colId xmlns:a16="http://schemas.microsoft.com/office/drawing/2014/main" val="3159748229"/>
                    </a:ext>
                  </a:extLst>
                </a:gridCol>
                <a:gridCol w="891239">
                  <a:extLst>
                    <a:ext uri="{9D8B030D-6E8A-4147-A177-3AD203B41FA5}">
                      <a16:colId xmlns:a16="http://schemas.microsoft.com/office/drawing/2014/main" val="3031665300"/>
                    </a:ext>
                  </a:extLst>
                </a:gridCol>
                <a:gridCol w="816275">
                  <a:extLst>
                    <a:ext uri="{9D8B030D-6E8A-4147-A177-3AD203B41FA5}">
                      <a16:colId xmlns:a16="http://schemas.microsoft.com/office/drawing/2014/main" val="631330686"/>
                    </a:ext>
                  </a:extLst>
                </a:gridCol>
                <a:gridCol w="866250">
                  <a:extLst>
                    <a:ext uri="{9D8B030D-6E8A-4147-A177-3AD203B41FA5}">
                      <a16:colId xmlns:a16="http://schemas.microsoft.com/office/drawing/2014/main" val="3497443340"/>
                    </a:ext>
                  </a:extLst>
                </a:gridCol>
                <a:gridCol w="816275">
                  <a:extLst>
                    <a:ext uri="{9D8B030D-6E8A-4147-A177-3AD203B41FA5}">
                      <a16:colId xmlns:a16="http://schemas.microsoft.com/office/drawing/2014/main" val="3843389735"/>
                    </a:ext>
                  </a:extLst>
                </a:gridCol>
                <a:gridCol w="816275">
                  <a:extLst>
                    <a:ext uri="{9D8B030D-6E8A-4147-A177-3AD203B41FA5}">
                      <a16:colId xmlns:a16="http://schemas.microsoft.com/office/drawing/2014/main" val="17730287"/>
                    </a:ext>
                  </a:extLst>
                </a:gridCol>
                <a:gridCol w="932885">
                  <a:extLst>
                    <a:ext uri="{9D8B030D-6E8A-4147-A177-3AD203B41FA5}">
                      <a16:colId xmlns:a16="http://schemas.microsoft.com/office/drawing/2014/main" val="4270159282"/>
                    </a:ext>
                  </a:extLst>
                </a:gridCol>
              </a:tblGrid>
              <a:tr h="218326">
                <a:tc>
                  <a:txBody>
                    <a:bodyPr/>
                    <a:lstStyle/>
                    <a:p>
                      <a:pPr algn="l"/>
                      <a:r>
                        <a:rPr lang="de-DE" sz="1000"/>
                        <a:t>Patients at risk</a:t>
                      </a:r>
                    </a:p>
                  </a:txBody>
                  <a:tcPr marL="36000" marR="36000" anchor="ctr"/>
                </a:tc>
                <a:tc>
                  <a:txBody>
                    <a:bodyPr/>
                    <a:lstStyle/>
                    <a:p>
                      <a:pPr algn="ctr"/>
                      <a:r>
                        <a:rPr lang="de-DE" sz="1000" b="0" dirty="0">
                          <a:solidFill>
                            <a:schemeClr val="tx1"/>
                          </a:solidFill>
                        </a:rPr>
                        <a:t>198</a:t>
                      </a:r>
                    </a:p>
                  </a:txBody>
                  <a:tcPr marL="36000" marR="36000" anchor="ctr">
                    <a:solidFill>
                      <a:srgbClr val="CBCDD2"/>
                    </a:solidFill>
                  </a:tcPr>
                </a:tc>
                <a:tc>
                  <a:txBody>
                    <a:bodyPr/>
                    <a:lstStyle/>
                    <a:p>
                      <a:pPr algn="ctr"/>
                      <a:r>
                        <a:rPr lang="de-DE" sz="1000" b="0">
                          <a:solidFill>
                            <a:schemeClr val="tx1"/>
                          </a:solidFill>
                        </a:rPr>
                        <a:t>155</a:t>
                      </a:r>
                    </a:p>
                  </a:txBody>
                  <a:tcPr marL="36000" marR="36000" anchor="ctr">
                    <a:solidFill>
                      <a:srgbClr val="CBCDD2"/>
                    </a:solidFill>
                  </a:tcPr>
                </a:tc>
                <a:tc>
                  <a:txBody>
                    <a:bodyPr/>
                    <a:lstStyle/>
                    <a:p>
                      <a:pPr algn="ctr"/>
                      <a:r>
                        <a:rPr lang="de-DE" sz="1000" b="0" dirty="0">
                          <a:solidFill>
                            <a:schemeClr val="tx1"/>
                          </a:solidFill>
                        </a:rPr>
                        <a:t>116</a:t>
                      </a:r>
                    </a:p>
                  </a:txBody>
                  <a:tcPr marL="36000" marR="36000" anchor="ctr">
                    <a:solidFill>
                      <a:srgbClr val="CBCDD2"/>
                    </a:solidFill>
                  </a:tcPr>
                </a:tc>
                <a:tc>
                  <a:txBody>
                    <a:bodyPr/>
                    <a:lstStyle/>
                    <a:p>
                      <a:pPr algn="ctr"/>
                      <a:r>
                        <a:rPr lang="de-DE" sz="1000" b="0">
                          <a:solidFill>
                            <a:schemeClr val="tx1"/>
                          </a:solidFill>
                        </a:rPr>
                        <a:t>82</a:t>
                      </a:r>
                    </a:p>
                  </a:txBody>
                  <a:tcPr marL="36000" marR="36000" anchor="ctr">
                    <a:solidFill>
                      <a:srgbClr val="CBCDD2"/>
                    </a:solidFill>
                  </a:tcPr>
                </a:tc>
                <a:tc>
                  <a:txBody>
                    <a:bodyPr/>
                    <a:lstStyle/>
                    <a:p>
                      <a:pPr algn="ctr"/>
                      <a:r>
                        <a:rPr lang="de-DE" sz="1000" b="0" dirty="0">
                          <a:solidFill>
                            <a:schemeClr val="tx1"/>
                          </a:solidFill>
                        </a:rPr>
                        <a:t>59</a:t>
                      </a:r>
                    </a:p>
                  </a:txBody>
                  <a:tcPr marL="36000" marR="36000" anchor="ctr">
                    <a:solidFill>
                      <a:srgbClr val="CBCDD2"/>
                    </a:solidFill>
                  </a:tcPr>
                </a:tc>
                <a:tc>
                  <a:txBody>
                    <a:bodyPr/>
                    <a:lstStyle/>
                    <a:p>
                      <a:pPr algn="ctr"/>
                      <a:r>
                        <a:rPr lang="de-DE" sz="1000" b="0">
                          <a:solidFill>
                            <a:schemeClr val="tx1"/>
                          </a:solidFill>
                        </a:rPr>
                        <a:t>51</a:t>
                      </a:r>
                    </a:p>
                  </a:txBody>
                  <a:tcPr marL="36000" marR="36000" anchor="ctr">
                    <a:solidFill>
                      <a:srgbClr val="CBCDD2"/>
                    </a:solidFill>
                  </a:tcPr>
                </a:tc>
                <a:tc>
                  <a:txBody>
                    <a:bodyPr/>
                    <a:lstStyle/>
                    <a:p>
                      <a:pPr algn="ctr"/>
                      <a:r>
                        <a:rPr lang="de-DE" sz="1000" b="0" dirty="0">
                          <a:solidFill>
                            <a:schemeClr val="tx1"/>
                          </a:solidFill>
                        </a:rPr>
                        <a:t>41</a:t>
                      </a:r>
                    </a:p>
                  </a:txBody>
                  <a:tcPr marL="36000" marR="36000" anchor="ctr">
                    <a:solidFill>
                      <a:srgbClr val="CBCDD2"/>
                    </a:solidFill>
                  </a:tcPr>
                </a:tc>
                <a:tc>
                  <a:txBody>
                    <a:bodyPr/>
                    <a:lstStyle/>
                    <a:p>
                      <a:pPr algn="ctr"/>
                      <a:r>
                        <a:rPr lang="de-DE" sz="1000" b="0">
                          <a:solidFill>
                            <a:schemeClr val="tx1"/>
                          </a:solidFill>
                        </a:rPr>
                        <a:t>16</a:t>
                      </a:r>
                    </a:p>
                  </a:txBody>
                  <a:tcPr marL="36000" marR="36000" anchor="ctr">
                    <a:solidFill>
                      <a:srgbClr val="CBCDD2"/>
                    </a:solidFill>
                  </a:tcPr>
                </a:tc>
                <a:tc>
                  <a:txBody>
                    <a:bodyPr/>
                    <a:lstStyle/>
                    <a:p>
                      <a:pPr algn="ctr"/>
                      <a:r>
                        <a:rPr lang="de-DE" sz="1000" b="0" dirty="0">
                          <a:solidFill>
                            <a:schemeClr val="tx1"/>
                          </a:solidFill>
                        </a:rPr>
                        <a:t>4</a:t>
                      </a:r>
                    </a:p>
                  </a:txBody>
                  <a:tcPr marL="36000" marR="36000" anchor="ctr">
                    <a:solidFill>
                      <a:srgbClr val="CBCDD2"/>
                    </a:solidFill>
                  </a:tcPr>
                </a:tc>
                <a:extLst>
                  <a:ext uri="{0D108BD9-81ED-4DB2-BD59-A6C34878D82A}">
                    <a16:rowId xmlns:a16="http://schemas.microsoft.com/office/drawing/2014/main" val="3029466574"/>
                  </a:ext>
                </a:extLst>
              </a:tr>
            </a:tbl>
          </a:graphicData>
        </a:graphic>
      </p:graphicFrame>
      <p:sp>
        <p:nvSpPr>
          <p:cNvPr id="111" name="TextBox 8">
            <a:extLst>
              <a:ext uri="{FF2B5EF4-FFF2-40B4-BE49-F238E27FC236}">
                <a16:creationId xmlns:a16="http://schemas.microsoft.com/office/drawing/2014/main" id="{593BECA3-4F78-2347-8A03-A9D0C363D3B8}"/>
              </a:ext>
            </a:extLst>
          </p:cNvPr>
          <p:cNvSpPr txBox="1"/>
          <p:nvPr/>
        </p:nvSpPr>
        <p:spPr>
          <a:xfrm>
            <a:off x="9156701" y="1832441"/>
            <a:ext cx="2627312" cy="646331"/>
          </a:xfrm>
          <a:prstGeom prst="rect">
            <a:avLst/>
          </a:prstGeom>
          <a:noFill/>
        </p:spPr>
        <p:txBody>
          <a:bodyPr wrap="square" lIns="0" tIns="0" rIns="0" bIns="0">
            <a:spAutoFit/>
          </a:bodyPr>
          <a:lstStyle/>
          <a:p>
            <a:pPr marL="285750" indent="-285750">
              <a:spcAft>
                <a:spcPts val="600"/>
              </a:spcAft>
              <a:buClr>
                <a:schemeClr val="bg2"/>
              </a:buClr>
              <a:buFont typeface="Arial" panose="020B0604020202020204" pitchFamily="34" charset="0"/>
              <a:buChar char="•"/>
            </a:pPr>
            <a:r>
              <a:rPr lang="en-US" sz="1400" dirty="0"/>
              <a:t>The VAS scores showed steady improvements in the key cycles of 6 and 12</a:t>
            </a:r>
          </a:p>
        </p:txBody>
      </p:sp>
      <p:sp>
        <p:nvSpPr>
          <p:cNvPr id="10" name="Titel 9">
            <a:extLst>
              <a:ext uri="{FF2B5EF4-FFF2-40B4-BE49-F238E27FC236}">
                <a16:creationId xmlns:a16="http://schemas.microsoft.com/office/drawing/2014/main" id="{5517D94D-59FA-AF4A-B261-1A094FDACD02}"/>
              </a:ext>
            </a:extLst>
          </p:cNvPr>
          <p:cNvSpPr>
            <a:spLocks noGrp="1"/>
          </p:cNvSpPr>
          <p:nvPr>
            <p:ph type="title"/>
          </p:nvPr>
        </p:nvSpPr>
        <p:spPr/>
        <p:txBody>
          <a:bodyPr/>
          <a:lstStyle/>
          <a:p>
            <a:r>
              <a:rPr lang="en-US" noProof="0" dirty="0"/>
              <a:t>EORTC EQ-5D-5L: Change from baseline</a:t>
            </a:r>
          </a:p>
        </p:txBody>
      </p:sp>
      <p:cxnSp>
        <p:nvCxnSpPr>
          <p:cNvPr id="13" name="Gerader Verbinder 12">
            <a:extLst>
              <a:ext uri="{FF2B5EF4-FFF2-40B4-BE49-F238E27FC236}">
                <a16:creationId xmlns:a16="http://schemas.microsoft.com/office/drawing/2014/main" id="{796CA3AE-1C9F-4834-8AE1-1D3B68421C1B}"/>
              </a:ext>
            </a:extLst>
          </p:cNvPr>
          <p:cNvCxnSpPr>
            <a:cxnSpLocks/>
          </p:cNvCxnSpPr>
          <p:nvPr/>
        </p:nvCxnSpPr>
        <p:spPr>
          <a:xfrm flipH="1">
            <a:off x="1232972" y="1886990"/>
            <a:ext cx="88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00430486-3EE7-4E01-A981-D2C298E4066B}"/>
              </a:ext>
            </a:extLst>
          </p:cNvPr>
          <p:cNvCxnSpPr>
            <a:cxnSpLocks/>
          </p:cNvCxnSpPr>
          <p:nvPr/>
        </p:nvCxnSpPr>
        <p:spPr>
          <a:xfrm flipH="1">
            <a:off x="1232972" y="2754936"/>
            <a:ext cx="88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6664ECC-F85F-4C93-B52E-535081C96CFF}"/>
              </a:ext>
            </a:extLst>
          </p:cNvPr>
          <p:cNvCxnSpPr>
            <a:cxnSpLocks/>
          </p:cNvCxnSpPr>
          <p:nvPr/>
        </p:nvCxnSpPr>
        <p:spPr>
          <a:xfrm flipH="1">
            <a:off x="1232972" y="3602216"/>
            <a:ext cx="88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6CFF2B41-7290-4559-8D98-538C501255EC}"/>
              </a:ext>
            </a:extLst>
          </p:cNvPr>
          <p:cNvCxnSpPr>
            <a:cxnSpLocks/>
          </p:cNvCxnSpPr>
          <p:nvPr/>
        </p:nvCxnSpPr>
        <p:spPr>
          <a:xfrm flipH="1">
            <a:off x="1232972" y="4470163"/>
            <a:ext cx="88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8F58A7D4-AAF5-4EC2-B568-667C6F3896AC}"/>
              </a:ext>
            </a:extLst>
          </p:cNvPr>
          <p:cNvCxnSpPr>
            <a:cxnSpLocks/>
          </p:cNvCxnSpPr>
          <p:nvPr/>
        </p:nvCxnSpPr>
        <p:spPr>
          <a:xfrm flipH="1">
            <a:off x="1232972" y="5317444"/>
            <a:ext cx="88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CFD63038-0133-5E41-AFD5-8D9E3D87616D}"/>
              </a:ext>
            </a:extLst>
          </p:cNvPr>
          <p:cNvGrpSpPr/>
          <p:nvPr/>
        </p:nvGrpSpPr>
        <p:grpSpPr>
          <a:xfrm>
            <a:off x="1314415" y="5317444"/>
            <a:ext cx="7556986" cy="326315"/>
            <a:chOff x="1314415" y="5441434"/>
            <a:chExt cx="7556986" cy="326315"/>
          </a:xfrm>
        </p:grpSpPr>
        <p:cxnSp>
          <p:nvCxnSpPr>
            <p:cNvPr id="8" name="Gerader Verbinder 7">
              <a:extLst>
                <a:ext uri="{FF2B5EF4-FFF2-40B4-BE49-F238E27FC236}">
                  <a16:creationId xmlns:a16="http://schemas.microsoft.com/office/drawing/2014/main" id="{A91FBE33-D988-4910-96F7-05A7024E197C}"/>
                </a:ext>
              </a:extLst>
            </p:cNvPr>
            <p:cNvCxnSpPr>
              <a:cxnSpLocks/>
            </p:cNvCxnSpPr>
            <p:nvPr/>
          </p:nvCxnSpPr>
          <p:spPr>
            <a:xfrm>
              <a:off x="1314415" y="5441434"/>
              <a:ext cx="75278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uppieren 15">
              <a:extLst>
                <a:ext uri="{FF2B5EF4-FFF2-40B4-BE49-F238E27FC236}">
                  <a16:creationId xmlns:a16="http://schemas.microsoft.com/office/drawing/2014/main" id="{2092230E-60FB-2240-9F9F-51FA8529D2FD}"/>
                </a:ext>
              </a:extLst>
            </p:cNvPr>
            <p:cNvGrpSpPr/>
            <p:nvPr/>
          </p:nvGrpSpPr>
          <p:grpSpPr>
            <a:xfrm>
              <a:off x="1747453" y="5441434"/>
              <a:ext cx="6734331" cy="80405"/>
              <a:chOff x="1747453" y="5441434"/>
              <a:chExt cx="6734331" cy="96438"/>
            </a:xfrm>
          </p:grpSpPr>
          <p:cxnSp>
            <p:nvCxnSpPr>
              <p:cNvPr id="27" name="Gerader Verbinder 26">
                <a:extLst>
                  <a:ext uri="{FF2B5EF4-FFF2-40B4-BE49-F238E27FC236}">
                    <a16:creationId xmlns:a16="http://schemas.microsoft.com/office/drawing/2014/main" id="{FB5B0919-0FC5-4A66-9520-9A1D7F0307AE}"/>
                  </a:ext>
                </a:extLst>
              </p:cNvPr>
              <p:cNvCxnSpPr>
                <a:cxnSpLocks/>
              </p:cNvCxnSpPr>
              <p:nvPr/>
            </p:nvCxnSpPr>
            <p:spPr>
              <a:xfrm>
                <a:off x="1747453" y="5441434"/>
                <a:ext cx="0" cy="96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8371B435-4689-4E05-B576-D9C7B3CB0E4F}"/>
                  </a:ext>
                </a:extLst>
              </p:cNvPr>
              <p:cNvCxnSpPr>
                <a:cxnSpLocks/>
              </p:cNvCxnSpPr>
              <p:nvPr/>
            </p:nvCxnSpPr>
            <p:spPr>
              <a:xfrm>
                <a:off x="2584401" y="5441434"/>
                <a:ext cx="0" cy="96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DFF6CE72-1FE1-4A45-95D5-72B44C75BB23}"/>
                  </a:ext>
                </a:extLst>
              </p:cNvPr>
              <p:cNvCxnSpPr>
                <a:cxnSpLocks/>
              </p:cNvCxnSpPr>
              <p:nvPr/>
            </p:nvCxnSpPr>
            <p:spPr>
              <a:xfrm>
                <a:off x="3423931" y="5441434"/>
                <a:ext cx="0" cy="96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8FF720D7-0302-4310-A610-CDCE56BFB273}"/>
                  </a:ext>
                </a:extLst>
              </p:cNvPr>
              <p:cNvCxnSpPr>
                <a:cxnSpLocks/>
              </p:cNvCxnSpPr>
              <p:nvPr/>
            </p:nvCxnSpPr>
            <p:spPr>
              <a:xfrm>
                <a:off x="4266046" y="5441434"/>
                <a:ext cx="0" cy="96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8B6FE2DA-66DF-4621-976C-AF5763F6A75F}"/>
                  </a:ext>
                </a:extLst>
              </p:cNvPr>
              <p:cNvCxnSpPr>
                <a:cxnSpLocks/>
              </p:cNvCxnSpPr>
              <p:nvPr/>
            </p:nvCxnSpPr>
            <p:spPr>
              <a:xfrm>
                <a:off x="5105579" y="5441434"/>
                <a:ext cx="0" cy="96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90350FC8-B291-4012-B718-410DA0431AE7}"/>
                  </a:ext>
                </a:extLst>
              </p:cNvPr>
              <p:cNvCxnSpPr>
                <a:cxnSpLocks/>
              </p:cNvCxnSpPr>
              <p:nvPr/>
            </p:nvCxnSpPr>
            <p:spPr>
              <a:xfrm>
                <a:off x="5960609" y="5441434"/>
                <a:ext cx="0" cy="96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2674080D-CC82-401D-B0AC-32B5D6CAB569}"/>
                  </a:ext>
                </a:extLst>
              </p:cNvPr>
              <p:cNvCxnSpPr>
                <a:cxnSpLocks/>
              </p:cNvCxnSpPr>
              <p:nvPr/>
            </p:nvCxnSpPr>
            <p:spPr>
              <a:xfrm>
                <a:off x="6805306" y="5441434"/>
                <a:ext cx="0" cy="96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A0ABF1FB-9237-45EE-8BF3-F44FD9BDAD41}"/>
                  </a:ext>
                </a:extLst>
              </p:cNvPr>
              <p:cNvCxnSpPr>
                <a:cxnSpLocks/>
              </p:cNvCxnSpPr>
              <p:nvPr/>
            </p:nvCxnSpPr>
            <p:spPr>
              <a:xfrm>
                <a:off x="7642253" y="5441434"/>
                <a:ext cx="0" cy="96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05BD27FD-B2F9-4DA6-B889-2D4B32A2049A}"/>
                  </a:ext>
                </a:extLst>
              </p:cNvPr>
              <p:cNvCxnSpPr>
                <a:cxnSpLocks/>
              </p:cNvCxnSpPr>
              <p:nvPr/>
            </p:nvCxnSpPr>
            <p:spPr>
              <a:xfrm>
                <a:off x="8481784" y="5441434"/>
                <a:ext cx="0" cy="96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feld 37">
              <a:extLst>
                <a:ext uri="{FF2B5EF4-FFF2-40B4-BE49-F238E27FC236}">
                  <a16:creationId xmlns:a16="http://schemas.microsoft.com/office/drawing/2014/main" id="{CB79D3EB-40AA-4F9B-BE8A-25B49D040C77}"/>
                </a:ext>
              </a:extLst>
            </p:cNvPr>
            <p:cNvSpPr txBox="1"/>
            <p:nvPr/>
          </p:nvSpPr>
          <p:spPr>
            <a:xfrm>
              <a:off x="1398583" y="5484622"/>
              <a:ext cx="696024" cy="276999"/>
            </a:xfrm>
            <a:prstGeom prst="rect">
              <a:avLst/>
            </a:prstGeom>
            <a:noFill/>
          </p:spPr>
          <p:txBody>
            <a:bodyPr wrap="none" rtlCol="0">
              <a:spAutoFit/>
            </a:bodyPr>
            <a:lstStyle/>
            <a:p>
              <a:pPr algn="ctr"/>
              <a:r>
                <a:rPr lang="de-DE" sz="1200" dirty="0"/>
                <a:t>Cycle 2</a:t>
              </a:r>
            </a:p>
          </p:txBody>
        </p:sp>
        <p:sp>
          <p:nvSpPr>
            <p:cNvPr id="39" name="Textfeld 38">
              <a:extLst>
                <a:ext uri="{FF2B5EF4-FFF2-40B4-BE49-F238E27FC236}">
                  <a16:creationId xmlns:a16="http://schemas.microsoft.com/office/drawing/2014/main" id="{22648293-315D-46CA-BA40-AB5FDB8AE3C4}"/>
                </a:ext>
              </a:extLst>
            </p:cNvPr>
            <p:cNvSpPr txBox="1"/>
            <p:nvPr/>
          </p:nvSpPr>
          <p:spPr>
            <a:xfrm>
              <a:off x="2233809" y="5484668"/>
              <a:ext cx="696024" cy="276999"/>
            </a:xfrm>
            <a:prstGeom prst="rect">
              <a:avLst/>
            </a:prstGeom>
            <a:noFill/>
          </p:spPr>
          <p:txBody>
            <a:bodyPr wrap="none" rtlCol="0">
              <a:spAutoFit/>
            </a:bodyPr>
            <a:lstStyle/>
            <a:p>
              <a:pPr algn="ctr"/>
              <a:r>
                <a:rPr lang="de-DE" sz="1200"/>
                <a:t>Cycle 4</a:t>
              </a:r>
            </a:p>
          </p:txBody>
        </p:sp>
        <p:sp>
          <p:nvSpPr>
            <p:cNvPr id="40" name="Textfeld 39">
              <a:extLst>
                <a:ext uri="{FF2B5EF4-FFF2-40B4-BE49-F238E27FC236}">
                  <a16:creationId xmlns:a16="http://schemas.microsoft.com/office/drawing/2014/main" id="{99B23602-7FC1-4B5C-8CFF-97F67876ECE2}"/>
                </a:ext>
              </a:extLst>
            </p:cNvPr>
            <p:cNvSpPr txBox="1"/>
            <p:nvPr/>
          </p:nvSpPr>
          <p:spPr>
            <a:xfrm>
              <a:off x="3076479" y="5484622"/>
              <a:ext cx="696024" cy="276999"/>
            </a:xfrm>
            <a:prstGeom prst="rect">
              <a:avLst/>
            </a:prstGeom>
            <a:noFill/>
          </p:spPr>
          <p:txBody>
            <a:bodyPr wrap="none" rtlCol="0">
              <a:spAutoFit/>
            </a:bodyPr>
            <a:lstStyle/>
            <a:p>
              <a:pPr algn="ctr"/>
              <a:r>
                <a:rPr lang="de-DE" sz="1200" dirty="0"/>
                <a:t>Cycle 6</a:t>
              </a:r>
            </a:p>
          </p:txBody>
        </p:sp>
        <p:sp>
          <p:nvSpPr>
            <p:cNvPr id="41" name="Textfeld 40">
              <a:extLst>
                <a:ext uri="{FF2B5EF4-FFF2-40B4-BE49-F238E27FC236}">
                  <a16:creationId xmlns:a16="http://schemas.microsoft.com/office/drawing/2014/main" id="{E053FA1F-E8B0-4427-AC32-54627437467D}"/>
                </a:ext>
              </a:extLst>
            </p:cNvPr>
            <p:cNvSpPr txBox="1"/>
            <p:nvPr/>
          </p:nvSpPr>
          <p:spPr>
            <a:xfrm>
              <a:off x="3916009" y="5484622"/>
              <a:ext cx="696024" cy="276999"/>
            </a:xfrm>
            <a:prstGeom prst="rect">
              <a:avLst/>
            </a:prstGeom>
            <a:noFill/>
          </p:spPr>
          <p:txBody>
            <a:bodyPr wrap="none" rtlCol="0">
              <a:spAutoFit/>
            </a:bodyPr>
            <a:lstStyle/>
            <a:p>
              <a:pPr algn="ctr"/>
              <a:r>
                <a:rPr lang="de-DE" sz="1200"/>
                <a:t>Cycle 8</a:t>
              </a:r>
            </a:p>
          </p:txBody>
        </p:sp>
        <p:sp>
          <p:nvSpPr>
            <p:cNvPr id="42" name="Textfeld 41">
              <a:extLst>
                <a:ext uri="{FF2B5EF4-FFF2-40B4-BE49-F238E27FC236}">
                  <a16:creationId xmlns:a16="http://schemas.microsoft.com/office/drawing/2014/main" id="{BCD17B65-F6F2-4BB9-9AEE-55A13473D425}"/>
                </a:ext>
              </a:extLst>
            </p:cNvPr>
            <p:cNvSpPr txBox="1"/>
            <p:nvPr/>
          </p:nvSpPr>
          <p:spPr>
            <a:xfrm>
              <a:off x="4712645" y="5484621"/>
              <a:ext cx="780983" cy="276999"/>
            </a:xfrm>
            <a:prstGeom prst="rect">
              <a:avLst/>
            </a:prstGeom>
            <a:noFill/>
          </p:spPr>
          <p:txBody>
            <a:bodyPr wrap="none" rtlCol="0">
              <a:spAutoFit/>
            </a:bodyPr>
            <a:lstStyle/>
            <a:p>
              <a:pPr algn="ctr"/>
              <a:r>
                <a:rPr lang="de-DE" sz="1200"/>
                <a:t>Cycle 10</a:t>
              </a:r>
            </a:p>
          </p:txBody>
        </p:sp>
        <p:sp>
          <p:nvSpPr>
            <p:cNvPr id="43" name="Textfeld 42">
              <a:extLst>
                <a:ext uri="{FF2B5EF4-FFF2-40B4-BE49-F238E27FC236}">
                  <a16:creationId xmlns:a16="http://schemas.microsoft.com/office/drawing/2014/main" id="{C684AA12-3832-460B-8AB5-8A4AA4B27CE4}"/>
                </a:ext>
              </a:extLst>
            </p:cNvPr>
            <p:cNvSpPr txBox="1"/>
            <p:nvPr/>
          </p:nvSpPr>
          <p:spPr>
            <a:xfrm>
              <a:off x="5570460" y="5480797"/>
              <a:ext cx="780983" cy="276999"/>
            </a:xfrm>
            <a:prstGeom prst="rect">
              <a:avLst/>
            </a:prstGeom>
            <a:noFill/>
          </p:spPr>
          <p:txBody>
            <a:bodyPr wrap="none" rtlCol="0">
              <a:spAutoFit/>
            </a:bodyPr>
            <a:lstStyle/>
            <a:p>
              <a:pPr algn="ctr"/>
              <a:r>
                <a:rPr lang="de-DE" sz="1200"/>
                <a:t>Cycle 12</a:t>
              </a:r>
            </a:p>
          </p:txBody>
        </p:sp>
        <p:sp>
          <p:nvSpPr>
            <p:cNvPr id="44" name="Textfeld 43">
              <a:extLst>
                <a:ext uri="{FF2B5EF4-FFF2-40B4-BE49-F238E27FC236}">
                  <a16:creationId xmlns:a16="http://schemas.microsoft.com/office/drawing/2014/main" id="{B52508D5-1EF4-4493-AFC3-26377119686C}"/>
                </a:ext>
              </a:extLst>
            </p:cNvPr>
            <p:cNvSpPr txBox="1"/>
            <p:nvPr/>
          </p:nvSpPr>
          <p:spPr>
            <a:xfrm>
              <a:off x="6414816" y="5490750"/>
              <a:ext cx="780983" cy="276999"/>
            </a:xfrm>
            <a:prstGeom prst="rect">
              <a:avLst/>
            </a:prstGeom>
            <a:noFill/>
          </p:spPr>
          <p:txBody>
            <a:bodyPr wrap="none" rtlCol="0">
              <a:spAutoFit/>
            </a:bodyPr>
            <a:lstStyle/>
            <a:p>
              <a:pPr algn="ctr"/>
              <a:r>
                <a:rPr lang="de-DE" sz="1200"/>
                <a:t>Cycle 16</a:t>
              </a:r>
            </a:p>
          </p:txBody>
        </p:sp>
        <p:sp>
          <p:nvSpPr>
            <p:cNvPr id="45" name="Textfeld 44">
              <a:extLst>
                <a:ext uri="{FF2B5EF4-FFF2-40B4-BE49-F238E27FC236}">
                  <a16:creationId xmlns:a16="http://schemas.microsoft.com/office/drawing/2014/main" id="{D3115440-AAEA-4A5C-953A-D15B7E17FE0F}"/>
                </a:ext>
              </a:extLst>
            </p:cNvPr>
            <p:cNvSpPr txBox="1"/>
            <p:nvPr/>
          </p:nvSpPr>
          <p:spPr>
            <a:xfrm>
              <a:off x="7254281" y="5480797"/>
              <a:ext cx="780983" cy="276999"/>
            </a:xfrm>
            <a:prstGeom prst="rect">
              <a:avLst/>
            </a:prstGeom>
            <a:noFill/>
          </p:spPr>
          <p:txBody>
            <a:bodyPr wrap="none" rtlCol="0">
              <a:spAutoFit/>
            </a:bodyPr>
            <a:lstStyle/>
            <a:p>
              <a:pPr algn="ctr"/>
              <a:r>
                <a:rPr lang="de-DE" sz="1200"/>
                <a:t>Cycle 24</a:t>
              </a:r>
            </a:p>
          </p:txBody>
        </p:sp>
        <p:sp>
          <p:nvSpPr>
            <p:cNvPr id="46" name="Textfeld 45">
              <a:extLst>
                <a:ext uri="{FF2B5EF4-FFF2-40B4-BE49-F238E27FC236}">
                  <a16:creationId xmlns:a16="http://schemas.microsoft.com/office/drawing/2014/main" id="{7CD2DC0D-EE2E-4B63-B5D0-E3C482FEA808}"/>
                </a:ext>
              </a:extLst>
            </p:cNvPr>
            <p:cNvSpPr txBox="1"/>
            <p:nvPr/>
          </p:nvSpPr>
          <p:spPr>
            <a:xfrm>
              <a:off x="8090418" y="5489926"/>
              <a:ext cx="780983" cy="276999"/>
            </a:xfrm>
            <a:prstGeom prst="rect">
              <a:avLst/>
            </a:prstGeom>
            <a:noFill/>
          </p:spPr>
          <p:txBody>
            <a:bodyPr wrap="none" rtlCol="0">
              <a:spAutoFit/>
            </a:bodyPr>
            <a:lstStyle/>
            <a:p>
              <a:pPr algn="ctr"/>
              <a:r>
                <a:rPr lang="de-DE" sz="1200"/>
                <a:t>Cycle 28</a:t>
              </a:r>
            </a:p>
          </p:txBody>
        </p:sp>
      </p:grpSp>
      <p:sp>
        <p:nvSpPr>
          <p:cNvPr id="47" name="Freihandform: Form 46">
            <a:extLst>
              <a:ext uri="{FF2B5EF4-FFF2-40B4-BE49-F238E27FC236}">
                <a16:creationId xmlns:a16="http://schemas.microsoft.com/office/drawing/2014/main" id="{5EAB170A-5EC6-4070-AA64-A36C47D543F6}"/>
              </a:ext>
            </a:extLst>
          </p:cNvPr>
          <p:cNvSpPr/>
          <p:nvPr/>
        </p:nvSpPr>
        <p:spPr>
          <a:xfrm>
            <a:off x="1736263" y="2381237"/>
            <a:ext cx="6743802" cy="1673896"/>
          </a:xfrm>
          <a:custGeom>
            <a:avLst/>
            <a:gdLst>
              <a:gd name="connsiteX0" fmla="*/ 0 w 6216650"/>
              <a:gd name="connsiteY0" fmla="*/ 1079500 h 1543050"/>
              <a:gd name="connsiteX1" fmla="*/ 787400 w 6216650"/>
              <a:gd name="connsiteY1" fmla="*/ 1022350 h 1543050"/>
              <a:gd name="connsiteX2" fmla="*/ 1568450 w 6216650"/>
              <a:gd name="connsiteY2" fmla="*/ 977900 h 1543050"/>
              <a:gd name="connsiteX3" fmla="*/ 2330450 w 6216650"/>
              <a:gd name="connsiteY3" fmla="*/ 869950 h 1543050"/>
              <a:gd name="connsiteX4" fmla="*/ 3111500 w 6216650"/>
              <a:gd name="connsiteY4" fmla="*/ 704850 h 1543050"/>
              <a:gd name="connsiteX5" fmla="*/ 3886200 w 6216650"/>
              <a:gd name="connsiteY5" fmla="*/ 463550 h 1543050"/>
              <a:gd name="connsiteX6" fmla="*/ 4654550 w 6216650"/>
              <a:gd name="connsiteY6" fmla="*/ 0 h 1543050"/>
              <a:gd name="connsiteX7" fmla="*/ 5448300 w 6216650"/>
              <a:gd name="connsiteY7" fmla="*/ 984250 h 1543050"/>
              <a:gd name="connsiteX8" fmla="*/ 6216650 w 6216650"/>
              <a:gd name="connsiteY8" fmla="*/ 154305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6650" h="1543050">
                <a:moveTo>
                  <a:pt x="0" y="1079500"/>
                </a:moveTo>
                <a:lnTo>
                  <a:pt x="787400" y="1022350"/>
                </a:lnTo>
                <a:lnTo>
                  <a:pt x="1568450" y="977900"/>
                </a:lnTo>
                <a:lnTo>
                  <a:pt x="2330450" y="869950"/>
                </a:lnTo>
                <a:lnTo>
                  <a:pt x="3111500" y="704850"/>
                </a:lnTo>
                <a:lnTo>
                  <a:pt x="3886200" y="463550"/>
                </a:lnTo>
                <a:lnTo>
                  <a:pt x="4654550" y="0"/>
                </a:lnTo>
                <a:lnTo>
                  <a:pt x="5448300" y="984250"/>
                </a:lnTo>
                <a:lnTo>
                  <a:pt x="6216650" y="154305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70807527-E0F8-4F1C-BA0C-24AFC47F19D1}"/>
              </a:ext>
            </a:extLst>
          </p:cNvPr>
          <p:cNvSpPr/>
          <p:nvPr/>
        </p:nvSpPr>
        <p:spPr>
          <a:xfrm>
            <a:off x="1691141" y="3500066"/>
            <a:ext cx="102273" cy="102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a:extLst>
              <a:ext uri="{FF2B5EF4-FFF2-40B4-BE49-F238E27FC236}">
                <a16:creationId xmlns:a16="http://schemas.microsoft.com/office/drawing/2014/main" id="{5ECC3982-B651-4DC3-9E58-765C94ADD6B7}"/>
              </a:ext>
            </a:extLst>
          </p:cNvPr>
          <p:cNvSpPr/>
          <p:nvPr/>
        </p:nvSpPr>
        <p:spPr>
          <a:xfrm>
            <a:off x="2530685" y="3427738"/>
            <a:ext cx="102273" cy="102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a:extLst>
              <a:ext uri="{FF2B5EF4-FFF2-40B4-BE49-F238E27FC236}">
                <a16:creationId xmlns:a16="http://schemas.microsoft.com/office/drawing/2014/main" id="{3B5E9895-6FBC-45FF-888F-28135B0E9562}"/>
              </a:ext>
            </a:extLst>
          </p:cNvPr>
          <p:cNvSpPr/>
          <p:nvPr/>
        </p:nvSpPr>
        <p:spPr>
          <a:xfrm>
            <a:off x="3372798" y="3389580"/>
            <a:ext cx="102273" cy="102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a:extLst>
              <a:ext uri="{FF2B5EF4-FFF2-40B4-BE49-F238E27FC236}">
                <a16:creationId xmlns:a16="http://schemas.microsoft.com/office/drawing/2014/main" id="{003DDBD8-FEF3-4299-A76D-EC5BF0500860}"/>
              </a:ext>
            </a:extLst>
          </p:cNvPr>
          <p:cNvSpPr/>
          <p:nvPr/>
        </p:nvSpPr>
        <p:spPr>
          <a:xfrm>
            <a:off x="4218051" y="3274162"/>
            <a:ext cx="102273" cy="102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1DA68566-396A-46D3-ADBB-B7CC158A4939}"/>
              </a:ext>
            </a:extLst>
          </p:cNvPr>
          <p:cNvSpPr/>
          <p:nvPr/>
        </p:nvSpPr>
        <p:spPr>
          <a:xfrm>
            <a:off x="5057168" y="3099320"/>
            <a:ext cx="102273" cy="102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D78CC75E-CD03-4603-BF49-15C8DFB2F4EF}"/>
              </a:ext>
            </a:extLst>
          </p:cNvPr>
          <p:cNvSpPr/>
          <p:nvPr/>
        </p:nvSpPr>
        <p:spPr>
          <a:xfrm>
            <a:off x="5909476" y="2808363"/>
            <a:ext cx="102273" cy="102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a:extLst>
              <a:ext uri="{FF2B5EF4-FFF2-40B4-BE49-F238E27FC236}">
                <a16:creationId xmlns:a16="http://schemas.microsoft.com/office/drawing/2014/main" id="{36208C2D-8682-45F6-A862-41C6D6819672}"/>
              </a:ext>
            </a:extLst>
          </p:cNvPr>
          <p:cNvSpPr/>
          <p:nvPr/>
        </p:nvSpPr>
        <p:spPr>
          <a:xfrm>
            <a:off x="6752116" y="2320104"/>
            <a:ext cx="102273" cy="102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CEE4FA8E-1703-4B1A-8DFB-810D895C066A}"/>
              </a:ext>
            </a:extLst>
          </p:cNvPr>
          <p:cNvSpPr/>
          <p:nvPr/>
        </p:nvSpPr>
        <p:spPr>
          <a:xfrm>
            <a:off x="7591120" y="3389580"/>
            <a:ext cx="102273" cy="102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27DF6B7A-6D46-473F-B9EC-BC4861E78481}"/>
              </a:ext>
            </a:extLst>
          </p:cNvPr>
          <p:cNvSpPr/>
          <p:nvPr/>
        </p:nvSpPr>
        <p:spPr>
          <a:xfrm>
            <a:off x="8422914" y="3983548"/>
            <a:ext cx="102273" cy="1021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5" name="Gruppieren 64">
            <a:extLst>
              <a:ext uri="{FF2B5EF4-FFF2-40B4-BE49-F238E27FC236}">
                <a16:creationId xmlns:a16="http://schemas.microsoft.com/office/drawing/2014/main" id="{CD6C26A4-B146-4B2D-A9BF-D4F1F9DC514C}"/>
              </a:ext>
            </a:extLst>
          </p:cNvPr>
          <p:cNvGrpSpPr/>
          <p:nvPr/>
        </p:nvGrpSpPr>
        <p:grpSpPr>
          <a:xfrm>
            <a:off x="1663413" y="3440654"/>
            <a:ext cx="152929" cy="253013"/>
            <a:chOff x="1310795" y="3218155"/>
            <a:chExt cx="140975" cy="233236"/>
          </a:xfrm>
        </p:grpSpPr>
        <p:cxnSp>
          <p:nvCxnSpPr>
            <p:cNvPr id="58" name="Gerader Verbinder 57">
              <a:extLst>
                <a:ext uri="{FF2B5EF4-FFF2-40B4-BE49-F238E27FC236}">
                  <a16:creationId xmlns:a16="http://schemas.microsoft.com/office/drawing/2014/main" id="{94C429AA-08BA-477D-8EBE-FD312FCFC985}"/>
                </a:ext>
              </a:extLst>
            </p:cNvPr>
            <p:cNvCxnSpPr>
              <a:cxnSpLocks/>
            </p:cNvCxnSpPr>
            <p:nvPr/>
          </p:nvCxnSpPr>
          <p:spPr>
            <a:xfrm>
              <a:off x="1377950" y="3218155"/>
              <a:ext cx="9526" cy="2332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F0D19D37-CF91-46B5-A70F-C21B453F32F3}"/>
                </a:ext>
              </a:extLst>
            </p:cNvPr>
            <p:cNvCxnSpPr>
              <a:cxnSpLocks/>
            </p:cNvCxnSpPr>
            <p:nvPr/>
          </p:nvCxnSpPr>
          <p:spPr>
            <a:xfrm>
              <a:off x="1310795" y="3218155"/>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E2D18252-5C29-4904-A422-AEB23C0F5943}"/>
                </a:ext>
              </a:extLst>
            </p:cNvPr>
            <p:cNvCxnSpPr>
              <a:cxnSpLocks/>
            </p:cNvCxnSpPr>
            <p:nvPr/>
          </p:nvCxnSpPr>
          <p:spPr>
            <a:xfrm>
              <a:off x="1314765" y="3451391"/>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2" name="Gruppieren 71">
            <a:extLst>
              <a:ext uri="{FF2B5EF4-FFF2-40B4-BE49-F238E27FC236}">
                <a16:creationId xmlns:a16="http://schemas.microsoft.com/office/drawing/2014/main" id="{3CEAE508-3DB1-46CF-9A23-28490F4540C2}"/>
              </a:ext>
            </a:extLst>
          </p:cNvPr>
          <p:cNvGrpSpPr/>
          <p:nvPr/>
        </p:nvGrpSpPr>
        <p:grpSpPr>
          <a:xfrm>
            <a:off x="2505356" y="3284691"/>
            <a:ext cx="152929" cy="408967"/>
            <a:chOff x="1310795" y="3218155"/>
            <a:chExt cx="140975" cy="233236"/>
          </a:xfrm>
        </p:grpSpPr>
        <p:cxnSp>
          <p:nvCxnSpPr>
            <p:cNvPr id="73" name="Gerader Verbinder 72">
              <a:extLst>
                <a:ext uri="{FF2B5EF4-FFF2-40B4-BE49-F238E27FC236}">
                  <a16:creationId xmlns:a16="http://schemas.microsoft.com/office/drawing/2014/main" id="{955E7A9A-B116-4C2D-9BB0-D9B666D6BBFE}"/>
                </a:ext>
              </a:extLst>
            </p:cNvPr>
            <p:cNvCxnSpPr>
              <a:cxnSpLocks/>
            </p:cNvCxnSpPr>
            <p:nvPr/>
          </p:nvCxnSpPr>
          <p:spPr>
            <a:xfrm>
              <a:off x="1377950" y="3218155"/>
              <a:ext cx="7145" cy="2332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1F362153-39CB-4DE4-8A80-89B0550699F3}"/>
                </a:ext>
              </a:extLst>
            </p:cNvPr>
            <p:cNvCxnSpPr>
              <a:cxnSpLocks/>
            </p:cNvCxnSpPr>
            <p:nvPr/>
          </p:nvCxnSpPr>
          <p:spPr>
            <a:xfrm>
              <a:off x="1310795" y="3218155"/>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85B824C-E205-4785-BF1B-87AE2D9A9177}"/>
                </a:ext>
              </a:extLst>
            </p:cNvPr>
            <p:cNvCxnSpPr>
              <a:cxnSpLocks/>
            </p:cNvCxnSpPr>
            <p:nvPr/>
          </p:nvCxnSpPr>
          <p:spPr>
            <a:xfrm>
              <a:off x="1314765" y="3451391"/>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6" name="Gruppieren 75">
            <a:extLst>
              <a:ext uri="{FF2B5EF4-FFF2-40B4-BE49-F238E27FC236}">
                <a16:creationId xmlns:a16="http://schemas.microsoft.com/office/drawing/2014/main" id="{E10CB31F-D1EC-42CF-912E-16D01BCFF6D2}"/>
              </a:ext>
            </a:extLst>
          </p:cNvPr>
          <p:cNvGrpSpPr/>
          <p:nvPr/>
        </p:nvGrpSpPr>
        <p:grpSpPr>
          <a:xfrm>
            <a:off x="3354914" y="3213912"/>
            <a:ext cx="152929" cy="455462"/>
            <a:chOff x="1310795" y="3218155"/>
            <a:chExt cx="140975" cy="233236"/>
          </a:xfrm>
        </p:grpSpPr>
        <p:cxnSp>
          <p:nvCxnSpPr>
            <p:cNvPr id="77" name="Gerader Verbinder 76">
              <a:extLst>
                <a:ext uri="{FF2B5EF4-FFF2-40B4-BE49-F238E27FC236}">
                  <a16:creationId xmlns:a16="http://schemas.microsoft.com/office/drawing/2014/main" id="{9B2769AD-CBB5-433D-A0BC-B7FAFFCAFA37}"/>
                </a:ext>
              </a:extLst>
            </p:cNvPr>
            <p:cNvCxnSpPr>
              <a:cxnSpLocks/>
            </p:cNvCxnSpPr>
            <p:nvPr/>
          </p:nvCxnSpPr>
          <p:spPr>
            <a:xfrm>
              <a:off x="1377950" y="3218155"/>
              <a:ext cx="7145" cy="2332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1907DB88-523D-483E-8185-6DE75F22D0EB}"/>
                </a:ext>
              </a:extLst>
            </p:cNvPr>
            <p:cNvCxnSpPr>
              <a:cxnSpLocks/>
            </p:cNvCxnSpPr>
            <p:nvPr/>
          </p:nvCxnSpPr>
          <p:spPr>
            <a:xfrm>
              <a:off x="1310795" y="3218155"/>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2FB51315-B129-4500-8493-6A02828A2F77}"/>
                </a:ext>
              </a:extLst>
            </p:cNvPr>
            <p:cNvCxnSpPr>
              <a:cxnSpLocks/>
            </p:cNvCxnSpPr>
            <p:nvPr/>
          </p:nvCxnSpPr>
          <p:spPr>
            <a:xfrm>
              <a:off x="1314765" y="3451391"/>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80" name="Gruppieren 79">
            <a:extLst>
              <a:ext uri="{FF2B5EF4-FFF2-40B4-BE49-F238E27FC236}">
                <a16:creationId xmlns:a16="http://schemas.microsoft.com/office/drawing/2014/main" id="{C6D2BFBF-1889-4BEC-B29E-768A66420D7B}"/>
              </a:ext>
            </a:extLst>
          </p:cNvPr>
          <p:cNvGrpSpPr/>
          <p:nvPr/>
        </p:nvGrpSpPr>
        <p:grpSpPr>
          <a:xfrm>
            <a:off x="4200856" y="3099320"/>
            <a:ext cx="152929" cy="455462"/>
            <a:chOff x="1310795" y="3218155"/>
            <a:chExt cx="140975" cy="233236"/>
          </a:xfrm>
        </p:grpSpPr>
        <p:cxnSp>
          <p:nvCxnSpPr>
            <p:cNvPr id="81" name="Gerader Verbinder 80">
              <a:extLst>
                <a:ext uri="{FF2B5EF4-FFF2-40B4-BE49-F238E27FC236}">
                  <a16:creationId xmlns:a16="http://schemas.microsoft.com/office/drawing/2014/main" id="{F92DA022-01AD-4BDC-BB2D-D39F904A9C29}"/>
                </a:ext>
              </a:extLst>
            </p:cNvPr>
            <p:cNvCxnSpPr>
              <a:cxnSpLocks/>
            </p:cNvCxnSpPr>
            <p:nvPr/>
          </p:nvCxnSpPr>
          <p:spPr>
            <a:xfrm>
              <a:off x="1377950" y="3218155"/>
              <a:ext cx="7145" cy="2332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22872E38-ED83-4AC8-A989-7F114353C75E}"/>
                </a:ext>
              </a:extLst>
            </p:cNvPr>
            <p:cNvCxnSpPr>
              <a:cxnSpLocks/>
            </p:cNvCxnSpPr>
            <p:nvPr/>
          </p:nvCxnSpPr>
          <p:spPr>
            <a:xfrm>
              <a:off x="1310795" y="3218155"/>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09B0D04A-2F80-4E19-8C02-8149F636AF72}"/>
                </a:ext>
              </a:extLst>
            </p:cNvPr>
            <p:cNvCxnSpPr>
              <a:cxnSpLocks/>
            </p:cNvCxnSpPr>
            <p:nvPr/>
          </p:nvCxnSpPr>
          <p:spPr>
            <a:xfrm>
              <a:off x="1314765" y="3451391"/>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84" name="Gruppieren 83">
            <a:extLst>
              <a:ext uri="{FF2B5EF4-FFF2-40B4-BE49-F238E27FC236}">
                <a16:creationId xmlns:a16="http://schemas.microsoft.com/office/drawing/2014/main" id="{9A0F44E2-B479-499A-BFC6-1F6E3645B19F}"/>
              </a:ext>
            </a:extLst>
          </p:cNvPr>
          <p:cNvGrpSpPr/>
          <p:nvPr/>
        </p:nvGrpSpPr>
        <p:grpSpPr>
          <a:xfrm>
            <a:off x="5031766" y="2857992"/>
            <a:ext cx="152929" cy="569745"/>
            <a:chOff x="1310795" y="3218155"/>
            <a:chExt cx="140975" cy="233236"/>
          </a:xfrm>
        </p:grpSpPr>
        <p:cxnSp>
          <p:nvCxnSpPr>
            <p:cNvPr id="85" name="Gerader Verbinder 84">
              <a:extLst>
                <a:ext uri="{FF2B5EF4-FFF2-40B4-BE49-F238E27FC236}">
                  <a16:creationId xmlns:a16="http://schemas.microsoft.com/office/drawing/2014/main" id="{0D83096F-2B1D-4072-BC83-52F3A99272C0}"/>
                </a:ext>
              </a:extLst>
            </p:cNvPr>
            <p:cNvCxnSpPr>
              <a:cxnSpLocks/>
            </p:cNvCxnSpPr>
            <p:nvPr/>
          </p:nvCxnSpPr>
          <p:spPr>
            <a:xfrm>
              <a:off x="1377950" y="3218155"/>
              <a:ext cx="7145" cy="2332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3BD4E94C-B96F-454A-AF35-CD109BC98C76}"/>
                </a:ext>
              </a:extLst>
            </p:cNvPr>
            <p:cNvCxnSpPr>
              <a:cxnSpLocks/>
            </p:cNvCxnSpPr>
            <p:nvPr/>
          </p:nvCxnSpPr>
          <p:spPr>
            <a:xfrm>
              <a:off x="1310795" y="3218155"/>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C5454EB8-FEB1-4928-B4B6-A18559AD7FA0}"/>
                </a:ext>
              </a:extLst>
            </p:cNvPr>
            <p:cNvCxnSpPr>
              <a:cxnSpLocks/>
            </p:cNvCxnSpPr>
            <p:nvPr/>
          </p:nvCxnSpPr>
          <p:spPr>
            <a:xfrm>
              <a:off x="1314765" y="3451391"/>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88" name="Gruppieren 87">
            <a:extLst>
              <a:ext uri="{FF2B5EF4-FFF2-40B4-BE49-F238E27FC236}">
                <a16:creationId xmlns:a16="http://schemas.microsoft.com/office/drawing/2014/main" id="{D65B1B77-8A8D-4359-8435-2EAF21E40FB0}"/>
              </a:ext>
            </a:extLst>
          </p:cNvPr>
          <p:cNvGrpSpPr/>
          <p:nvPr/>
        </p:nvGrpSpPr>
        <p:grpSpPr>
          <a:xfrm>
            <a:off x="5888217" y="2536920"/>
            <a:ext cx="152929" cy="664550"/>
            <a:chOff x="1310795" y="3218155"/>
            <a:chExt cx="140975" cy="233236"/>
          </a:xfrm>
        </p:grpSpPr>
        <p:cxnSp>
          <p:nvCxnSpPr>
            <p:cNvPr id="89" name="Gerader Verbinder 88">
              <a:extLst>
                <a:ext uri="{FF2B5EF4-FFF2-40B4-BE49-F238E27FC236}">
                  <a16:creationId xmlns:a16="http://schemas.microsoft.com/office/drawing/2014/main" id="{1328BD32-923D-4F74-9769-96FEBCE9CB70}"/>
                </a:ext>
              </a:extLst>
            </p:cNvPr>
            <p:cNvCxnSpPr>
              <a:cxnSpLocks/>
            </p:cNvCxnSpPr>
            <p:nvPr/>
          </p:nvCxnSpPr>
          <p:spPr>
            <a:xfrm>
              <a:off x="1377950" y="3218155"/>
              <a:ext cx="7145" cy="2332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4587EC3A-D77F-4E15-B308-218DADD341CC}"/>
                </a:ext>
              </a:extLst>
            </p:cNvPr>
            <p:cNvCxnSpPr>
              <a:cxnSpLocks/>
            </p:cNvCxnSpPr>
            <p:nvPr/>
          </p:nvCxnSpPr>
          <p:spPr>
            <a:xfrm>
              <a:off x="1310795" y="3218155"/>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D91EB37A-1440-469A-9A9D-1B70F58D8C2A}"/>
                </a:ext>
              </a:extLst>
            </p:cNvPr>
            <p:cNvCxnSpPr>
              <a:cxnSpLocks/>
            </p:cNvCxnSpPr>
            <p:nvPr/>
          </p:nvCxnSpPr>
          <p:spPr>
            <a:xfrm>
              <a:off x="1314765" y="3451391"/>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92" name="Gruppieren 91">
            <a:extLst>
              <a:ext uri="{FF2B5EF4-FFF2-40B4-BE49-F238E27FC236}">
                <a16:creationId xmlns:a16="http://schemas.microsoft.com/office/drawing/2014/main" id="{E897D293-6CD1-4E1A-AB80-31843BA47F35}"/>
              </a:ext>
            </a:extLst>
          </p:cNvPr>
          <p:cNvGrpSpPr/>
          <p:nvPr/>
        </p:nvGrpSpPr>
        <p:grpSpPr>
          <a:xfrm>
            <a:off x="6726787" y="1937024"/>
            <a:ext cx="152929" cy="871339"/>
            <a:chOff x="1310795" y="3218155"/>
            <a:chExt cx="140975" cy="233236"/>
          </a:xfrm>
        </p:grpSpPr>
        <p:cxnSp>
          <p:nvCxnSpPr>
            <p:cNvPr id="93" name="Gerader Verbinder 92">
              <a:extLst>
                <a:ext uri="{FF2B5EF4-FFF2-40B4-BE49-F238E27FC236}">
                  <a16:creationId xmlns:a16="http://schemas.microsoft.com/office/drawing/2014/main" id="{35DEF023-6015-47A3-A008-5CCD95B233B9}"/>
                </a:ext>
              </a:extLst>
            </p:cNvPr>
            <p:cNvCxnSpPr>
              <a:cxnSpLocks/>
            </p:cNvCxnSpPr>
            <p:nvPr/>
          </p:nvCxnSpPr>
          <p:spPr>
            <a:xfrm>
              <a:off x="1377950" y="3218155"/>
              <a:ext cx="7145" cy="2332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EE66210A-01F0-4897-85D6-0A2C24099F87}"/>
                </a:ext>
              </a:extLst>
            </p:cNvPr>
            <p:cNvCxnSpPr>
              <a:cxnSpLocks/>
            </p:cNvCxnSpPr>
            <p:nvPr/>
          </p:nvCxnSpPr>
          <p:spPr>
            <a:xfrm>
              <a:off x="1310795" y="3218155"/>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0016E0F6-9DEA-4ED4-8C0F-684E416093AF}"/>
                </a:ext>
              </a:extLst>
            </p:cNvPr>
            <p:cNvCxnSpPr>
              <a:cxnSpLocks/>
            </p:cNvCxnSpPr>
            <p:nvPr/>
          </p:nvCxnSpPr>
          <p:spPr>
            <a:xfrm>
              <a:off x="1314765" y="3451391"/>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96" name="Gruppieren 95">
            <a:extLst>
              <a:ext uri="{FF2B5EF4-FFF2-40B4-BE49-F238E27FC236}">
                <a16:creationId xmlns:a16="http://schemas.microsoft.com/office/drawing/2014/main" id="{3A171310-95E7-4377-9C74-37E126C4F24A}"/>
              </a:ext>
            </a:extLst>
          </p:cNvPr>
          <p:cNvGrpSpPr/>
          <p:nvPr/>
        </p:nvGrpSpPr>
        <p:grpSpPr>
          <a:xfrm>
            <a:off x="7557605" y="2703728"/>
            <a:ext cx="152929" cy="1495199"/>
            <a:chOff x="1310795" y="3218155"/>
            <a:chExt cx="140975" cy="233236"/>
          </a:xfrm>
        </p:grpSpPr>
        <p:cxnSp>
          <p:nvCxnSpPr>
            <p:cNvPr id="97" name="Gerader Verbinder 96">
              <a:extLst>
                <a:ext uri="{FF2B5EF4-FFF2-40B4-BE49-F238E27FC236}">
                  <a16:creationId xmlns:a16="http://schemas.microsoft.com/office/drawing/2014/main" id="{A645326E-DF2A-41CE-9FC6-FAA3C023D084}"/>
                </a:ext>
              </a:extLst>
            </p:cNvPr>
            <p:cNvCxnSpPr>
              <a:cxnSpLocks/>
            </p:cNvCxnSpPr>
            <p:nvPr/>
          </p:nvCxnSpPr>
          <p:spPr>
            <a:xfrm>
              <a:off x="1377950" y="3218155"/>
              <a:ext cx="7145" cy="2332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221CA839-A941-4EB1-BC5E-4D78DA295395}"/>
                </a:ext>
              </a:extLst>
            </p:cNvPr>
            <p:cNvCxnSpPr>
              <a:cxnSpLocks/>
            </p:cNvCxnSpPr>
            <p:nvPr/>
          </p:nvCxnSpPr>
          <p:spPr>
            <a:xfrm>
              <a:off x="1310795" y="3218155"/>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5D989924-5424-4ECB-BCD1-99372C1E5175}"/>
                </a:ext>
              </a:extLst>
            </p:cNvPr>
            <p:cNvCxnSpPr>
              <a:cxnSpLocks/>
            </p:cNvCxnSpPr>
            <p:nvPr/>
          </p:nvCxnSpPr>
          <p:spPr>
            <a:xfrm>
              <a:off x="1314765" y="3451391"/>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0" name="Gruppieren 99">
            <a:extLst>
              <a:ext uri="{FF2B5EF4-FFF2-40B4-BE49-F238E27FC236}">
                <a16:creationId xmlns:a16="http://schemas.microsoft.com/office/drawing/2014/main" id="{9BC22A6A-F883-4330-9B6D-A40F6777AF98}"/>
              </a:ext>
            </a:extLst>
          </p:cNvPr>
          <p:cNvGrpSpPr/>
          <p:nvPr/>
        </p:nvGrpSpPr>
        <p:grpSpPr>
          <a:xfrm>
            <a:off x="8403547" y="3295074"/>
            <a:ext cx="152929" cy="1495199"/>
            <a:chOff x="1310795" y="3218155"/>
            <a:chExt cx="140975" cy="233236"/>
          </a:xfrm>
        </p:grpSpPr>
        <p:cxnSp>
          <p:nvCxnSpPr>
            <p:cNvPr id="101" name="Gerader Verbinder 100">
              <a:extLst>
                <a:ext uri="{FF2B5EF4-FFF2-40B4-BE49-F238E27FC236}">
                  <a16:creationId xmlns:a16="http://schemas.microsoft.com/office/drawing/2014/main" id="{7CAC5605-669F-4987-9213-F3661FED320E}"/>
                </a:ext>
              </a:extLst>
            </p:cNvPr>
            <p:cNvCxnSpPr>
              <a:cxnSpLocks/>
            </p:cNvCxnSpPr>
            <p:nvPr/>
          </p:nvCxnSpPr>
          <p:spPr>
            <a:xfrm>
              <a:off x="1377950" y="3218155"/>
              <a:ext cx="7145" cy="2332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D24AC086-0566-424C-AF39-D9F7F15D3291}"/>
                </a:ext>
              </a:extLst>
            </p:cNvPr>
            <p:cNvCxnSpPr>
              <a:cxnSpLocks/>
            </p:cNvCxnSpPr>
            <p:nvPr/>
          </p:nvCxnSpPr>
          <p:spPr>
            <a:xfrm>
              <a:off x="1310795" y="3218155"/>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A351BD63-8AA1-4E3B-8F1C-F3F9444F9BAF}"/>
                </a:ext>
              </a:extLst>
            </p:cNvPr>
            <p:cNvCxnSpPr>
              <a:cxnSpLocks/>
            </p:cNvCxnSpPr>
            <p:nvPr/>
          </p:nvCxnSpPr>
          <p:spPr>
            <a:xfrm>
              <a:off x="1314765" y="3451391"/>
              <a:ext cx="137005"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05" name="Textfeld 104">
            <a:extLst>
              <a:ext uri="{FF2B5EF4-FFF2-40B4-BE49-F238E27FC236}">
                <a16:creationId xmlns:a16="http://schemas.microsoft.com/office/drawing/2014/main" id="{119465F2-DF3B-4B5B-9A27-ADB66239A26F}"/>
              </a:ext>
            </a:extLst>
          </p:cNvPr>
          <p:cNvSpPr txBox="1"/>
          <p:nvPr/>
        </p:nvSpPr>
        <p:spPr>
          <a:xfrm>
            <a:off x="1013550" y="2627765"/>
            <a:ext cx="269626" cy="276999"/>
          </a:xfrm>
          <a:prstGeom prst="rect">
            <a:avLst/>
          </a:prstGeom>
          <a:noFill/>
        </p:spPr>
        <p:txBody>
          <a:bodyPr wrap="none" rtlCol="0">
            <a:spAutoFit/>
          </a:bodyPr>
          <a:lstStyle/>
          <a:p>
            <a:pPr algn="r"/>
            <a:r>
              <a:rPr lang="de-DE" sz="1200"/>
              <a:t>5</a:t>
            </a:r>
          </a:p>
        </p:txBody>
      </p:sp>
      <p:sp>
        <p:nvSpPr>
          <p:cNvPr id="106" name="Textfeld 105">
            <a:extLst>
              <a:ext uri="{FF2B5EF4-FFF2-40B4-BE49-F238E27FC236}">
                <a16:creationId xmlns:a16="http://schemas.microsoft.com/office/drawing/2014/main" id="{1C2D2DCD-FB1F-4418-A5E0-55A150D24FAB}"/>
              </a:ext>
            </a:extLst>
          </p:cNvPr>
          <p:cNvSpPr txBox="1"/>
          <p:nvPr/>
        </p:nvSpPr>
        <p:spPr>
          <a:xfrm>
            <a:off x="1013550" y="3470740"/>
            <a:ext cx="269626" cy="276999"/>
          </a:xfrm>
          <a:prstGeom prst="rect">
            <a:avLst/>
          </a:prstGeom>
          <a:noFill/>
        </p:spPr>
        <p:txBody>
          <a:bodyPr wrap="none" rtlCol="0">
            <a:spAutoFit/>
          </a:bodyPr>
          <a:lstStyle/>
          <a:p>
            <a:pPr algn="r"/>
            <a:r>
              <a:rPr lang="de-DE" sz="1200"/>
              <a:t>0</a:t>
            </a:r>
          </a:p>
        </p:txBody>
      </p:sp>
      <p:sp>
        <p:nvSpPr>
          <p:cNvPr id="107" name="Textfeld 106">
            <a:extLst>
              <a:ext uri="{FF2B5EF4-FFF2-40B4-BE49-F238E27FC236}">
                <a16:creationId xmlns:a16="http://schemas.microsoft.com/office/drawing/2014/main" id="{8FFC4FB1-44AD-4095-8538-96E9BD545335}"/>
              </a:ext>
            </a:extLst>
          </p:cNvPr>
          <p:cNvSpPr txBox="1"/>
          <p:nvPr/>
        </p:nvSpPr>
        <p:spPr>
          <a:xfrm>
            <a:off x="962255" y="4339409"/>
            <a:ext cx="320921" cy="276999"/>
          </a:xfrm>
          <a:prstGeom prst="rect">
            <a:avLst/>
          </a:prstGeom>
          <a:noFill/>
        </p:spPr>
        <p:txBody>
          <a:bodyPr wrap="none" rtlCol="0">
            <a:spAutoFit/>
          </a:bodyPr>
          <a:lstStyle/>
          <a:p>
            <a:pPr algn="r"/>
            <a:r>
              <a:rPr lang="de-DE" sz="1200"/>
              <a:t>-5</a:t>
            </a:r>
          </a:p>
        </p:txBody>
      </p:sp>
      <p:sp>
        <p:nvSpPr>
          <p:cNvPr id="109" name="Textfeld 108">
            <a:extLst>
              <a:ext uri="{FF2B5EF4-FFF2-40B4-BE49-F238E27FC236}">
                <a16:creationId xmlns:a16="http://schemas.microsoft.com/office/drawing/2014/main" id="{4FF085AF-A18C-487C-9C26-16A0F49A4E8D}"/>
              </a:ext>
            </a:extLst>
          </p:cNvPr>
          <p:cNvSpPr txBox="1"/>
          <p:nvPr/>
        </p:nvSpPr>
        <p:spPr>
          <a:xfrm rot="16200000">
            <a:off x="-761666" y="3456937"/>
            <a:ext cx="2988616" cy="302613"/>
          </a:xfrm>
          <a:prstGeom prst="rect">
            <a:avLst/>
          </a:prstGeom>
          <a:noFill/>
        </p:spPr>
        <p:txBody>
          <a:bodyPr wrap="none" rtlCol="0">
            <a:spAutoFit/>
          </a:bodyPr>
          <a:lstStyle/>
          <a:p>
            <a:pPr algn="ctr"/>
            <a:r>
              <a:rPr lang="de-DE" sz="1400" b="1" dirty="0" err="1"/>
              <a:t>Mean</a:t>
            </a:r>
            <a:r>
              <a:rPr lang="de-DE" sz="1400" b="1" dirty="0"/>
              <a:t> (SE) Change </a:t>
            </a:r>
            <a:r>
              <a:rPr lang="de-DE" sz="1400" b="1" dirty="0" err="1"/>
              <a:t>From</a:t>
            </a:r>
            <a:r>
              <a:rPr lang="de-DE" sz="1400" b="1" dirty="0"/>
              <a:t> Baseline</a:t>
            </a:r>
          </a:p>
        </p:txBody>
      </p:sp>
      <p:sp>
        <p:nvSpPr>
          <p:cNvPr id="114" name="Textfeld 113">
            <a:extLst>
              <a:ext uri="{FF2B5EF4-FFF2-40B4-BE49-F238E27FC236}">
                <a16:creationId xmlns:a16="http://schemas.microsoft.com/office/drawing/2014/main" id="{7347F98C-3650-4045-AEA1-860CD2CC72C2}"/>
              </a:ext>
            </a:extLst>
          </p:cNvPr>
          <p:cNvSpPr txBox="1"/>
          <p:nvPr/>
        </p:nvSpPr>
        <p:spPr>
          <a:xfrm>
            <a:off x="4808391" y="5583599"/>
            <a:ext cx="627031" cy="307777"/>
          </a:xfrm>
          <a:prstGeom prst="rect">
            <a:avLst/>
          </a:prstGeom>
          <a:noFill/>
        </p:spPr>
        <p:txBody>
          <a:bodyPr wrap="none" rtlCol="0">
            <a:spAutoFit/>
          </a:bodyPr>
          <a:lstStyle/>
          <a:p>
            <a:pPr algn="ctr"/>
            <a:r>
              <a:rPr lang="de-DE" sz="1400" b="1" dirty="0" err="1"/>
              <a:t>Visit</a:t>
            </a:r>
            <a:r>
              <a:rPr lang="de-DE" sz="1400" b="1" baseline="30000" dirty="0" err="1"/>
              <a:t>a</a:t>
            </a:r>
            <a:endParaRPr lang="de-DE" sz="1400" b="1" baseline="30000" dirty="0"/>
          </a:p>
        </p:txBody>
      </p:sp>
      <p:sp>
        <p:nvSpPr>
          <p:cNvPr id="115" name="Textfeld 114">
            <a:extLst>
              <a:ext uri="{FF2B5EF4-FFF2-40B4-BE49-F238E27FC236}">
                <a16:creationId xmlns:a16="http://schemas.microsoft.com/office/drawing/2014/main" id="{D65D7554-EA9B-104B-BD85-F52E18B8596D}"/>
              </a:ext>
            </a:extLst>
          </p:cNvPr>
          <p:cNvSpPr txBox="1"/>
          <p:nvPr/>
        </p:nvSpPr>
        <p:spPr>
          <a:xfrm>
            <a:off x="877296" y="5182520"/>
            <a:ext cx="405880" cy="276999"/>
          </a:xfrm>
          <a:prstGeom prst="rect">
            <a:avLst/>
          </a:prstGeom>
          <a:noFill/>
        </p:spPr>
        <p:txBody>
          <a:bodyPr wrap="none" rtlCol="0">
            <a:spAutoFit/>
          </a:bodyPr>
          <a:lstStyle/>
          <a:p>
            <a:pPr algn="r"/>
            <a:r>
              <a:rPr lang="de-DE" sz="1200"/>
              <a:t>-10</a:t>
            </a:r>
          </a:p>
        </p:txBody>
      </p:sp>
      <p:cxnSp>
        <p:nvCxnSpPr>
          <p:cNvPr id="4" name="Gerader Verbinder 3">
            <a:extLst>
              <a:ext uri="{FF2B5EF4-FFF2-40B4-BE49-F238E27FC236}">
                <a16:creationId xmlns:a16="http://schemas.microsoft.com/office/drawing/2014/main" id="{A283C6FD-CC1E-4ED8-953E-23F584C937A3}"/>
              </a:ext>
            </a:extLst>
          </p:cNvPr>
          <p:cNvCxnSpPr>
            <a:cxnSpLocks/>
          </p:cNvCxnSpPr>
          <p:nvPr/>
        </p:nvCxnSpPr>
        <p:spPr>
          <a:xfrm>
            <a:off x="1321664" y="1808163"/>
            <a:ext cx="0" cy="35072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feld 103">
            <a:extLst>
              <a:ext uri="{FF2B5EF4-FFF2-40B4-BE49-F238E27FC236}">
                <a16:creationId xmlns:a16="http://schemas.microsoft.com/office/drawing/2014/main" id="{DC45B55C-6964-422B-A0C5-B3D73FF40C32}"/>
              </a:ext>
            </a:extLst>
          </p:cNvPr>
          <p:cNvSpPr txBox="1"/>
          <p:nvPr/>
        </p:nvSpPr>
        <p:spPr>
          <a:xfrm>
            <a:off x="928592" y="1754136"/>
            <a:ext cx="354584" cy="276999"/>
          </a:xfrm>
          <a:prstGeom prst="rect">
            <a:avLst/>
          </a:prstGeom>
          <a:noFill/>
        </p:spPr>
        <p:txBody>
          <a:bodyPr wrap="none" rtlCol="0">
            <a:spAutoFit/>
          </a:bodyPr>
          <a:lstStyle/>
          <a:p>
            <a:pPr algn="r"/>
            <a:r>
              <a:rPr lang="de-DE" sz="1200" dirty="0"/>
              <a:t>10</a:t>
            </a:r>
          </a:p>
        </p:txBody>
      </p:sp>
    </p:spTree>
    <p:extLst>
      <p:ext uri="{BB962C8B-B14F-4D97-AF65-F5344CB8AC3E}">
        <p14:creationId xmlns:p14="http://schemas.microsoft.com/office/powerpoint/2010/main" val="30567604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Conclusions</a:t>
            </a:r>
          </a:p>
        </p:txBody>
      </p:sp>
      <p:sp>
        <p:nvSpPr>
          <p:cNvPr id="2" name="Inhaltsplatzhalter 1">
            <a:extLst>
              <a:ext uri="{FF2B5EF4-FFF2-40B4-BE49-F238E27FC236}">
                <a16:creationId xmlns:a16="http://schemas.microsoft.com/office/drawing/2014/main" id="{E1C05460-9759-9C45-AB0E-F2EABC311650}"/>
              </a:ext>
            </a:extLst>
          </p:cNvPr>
          <p:cNvSpPr>
            <a:spLocks noGrp="1"/>
          </p:cNvSpPr>
          <p:nvPr>
            <p:ph idx="1"/>
          </p:nvPr>
        </p:nvSpPr>
        <p:spPr/>
        <p:txBody>
          <a:bodyPr vert="horz" lIns="0" tIns="0" rIns="0" bIns="0" rtlCol="0" anchor="t">
            <a:noAutofit/>
          </a:bodyPr>
          <a:lstStyle/>
          <a:p>
            <a:r>
              <a:rPr lang="en-US" sz="1600" noProof="0" dirty="0"/>
              <a:t>The results of this study show that overall </a:t>
            </a:r>
            <a:r>
              <a:rPr lang="en-US" sz="1600" noProof="0"/>
              <a:t>HRQoL</a:t>
            </a:r>
            <a:r>
              <a:rPr lang="en-US" sz="1600" noProof="0" dirty="0"/>
              <a:t> was maintained in HCC patients who were treated with tislelizumab</a:t>
            </a:r>
          </a:p>
          <a:p>
            <a:r>
              <a:rPr lang="en-US" sz="1600" noProof="0" dirty="0"/>
              <a:t>In this patient population, which typically experiences significant fatigue independent of treatment modality, the patients as a whole experienced stability</a:t>
            </a:r>
          </a:p>
          <a:p>
            <a:pPr lvl="1"/>
            <a:r>
              <a:rPr lang="en-US" sz="1600" noProof="0" dirty="0"/>
              <a:t>Patients who had already been on ≥2 prior lines of therapy experienced an improvement in fatigue between Cycles 6 and 12</a:t>
            </a:r>
            <a:endParaRPr lang="en-US" sz="1600" noProof="0">
              <a:cs typeface="Arial" panose="020B0604020202020204"/>
            </a:endParaRPr>
          </a:p>
          <a:p>
            <a:pPr lvl="1"/>
            <a:r>
              <a:rPr lang="en-US" sz="1600" noProof="0" dirty="0"/>
              <a:t>However, differences between cycles should be interpreted with caution given participant dropout from Cycles 6 to 12</a:t>
            </a:r>
            <a:endParaRPr lang="en-US" sz="1600" noProof="0">
              <a:cs typeface="Arial" panose="020B0604020202020204"/>
            </a:endParaRPr>
          </a:p>
          <a:p>
            <a:r>
              <a:rPr lang="en-US" sz="1600" b="1" noProof="0"/>
              <a:t>HRQoL</a:t>
            </a:r>
            <a:r>
              <a:rPr lang="en-US" sz="1600" b="1" noProof="0" dirty="0"/>
              <a:t> results reported in this study corroborate efficacy and safety data suggesting that tislelizumab is a promising treatment option in patients with pretreated HCC</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de-DE" dirty="0"/>
              <a:t>HCC, </a:t>
            </a:r>
            <a:r>
              <a:rPr lang="de-DE" dirty="0" err="1"/>
              <a:t>hepatocellular</a:t>
            </a:r>
            <a:r>
              <a:rPr lang="de-DE" dirty="0"/>
              <a:t> </a:t>
            </a:r>
            <a:r>
              <a:rPr lang="de-DE" dirty="0" err="1"/>
              <a:t>carcinoma</a:t>
            </a:r>
            <a:r>
              <a:rPr lang="de-DE" dirty="0"/>
              <a:t>; </a:t>
            </a:r>
            <a:r>
              <a:rPr lang="de-DE" dirty="0" err="1"/>
              <a:t>HRQoL</a:t>
            </a:r>
            <a:r>
              <a:rPr lang="de-DE" dirty="0"/>
              <a:t>, </a:t>
            </a:r>
            <a:r>
              <a:rPr lang="de-DE" dirty="0" err="1"/>
              <a:t>health-related</a:t>
            </a:r>
            <a:r>
              <a:rPr lang="de-DE" dirty="0"/>
              <a:t> </a:t>
            </a:r>
            <a:r>
              <a:rPr lang="de-DE" dirty="0" err="1"/>
              <a:t>quality</a:t>
            </a:r>
            <a:r>
              <a:rPr lang="de-DE" dirty="0"/>
              <a:t> </a:t>
            </a:r>
            <a:r>
              <a:rPr lang="de-DE" dirty="0" err="1"/>
              <a:t>of</a:t>
            </a:r>
            <a:r>
              <a:rPr lang="de-DE" dirty="0"/>
              <a:t> </a:t>
            </a:r>
            <a:r>
              <a:rPr lang="de-DE" dirty="0" err="1"/>
              <a:t>life</a:t>
            </a:r>
            <a:r>
              <a:rPr lang="de-DE" dirty="0"/>
              <a:t>.</a:t>
            </a:r>
          </a:p>
          <a:p>
            <a:r>
              <a:rPr lang="de-DE" b="1" dirty="0"/>
              <a:t>Ren Z, et al. Abstract 936P </a:t>
            </a:r>
            <a:r>
              <a:rPr lang="de-DE" b="1" dirty="0" err="1"/>
              <a:t>presented</a:t>
            </a:r>
            <a:r>
              <a:rPr lang="de-DE" b="1" dirty="0"/>
              <a:t> at ESMO 2021.</a:t>
            </a:r>
          </a:p>
        </p:txBody>
      </p:sp>
    </p:spTree>
    <p:extLst>
      <p:ext uri="{BB962C8B-B14F-4D97-AF65-F5344CB8AC3E}">
        <p14:creationId xmlns:p14="http://schemas.microsoft.com/office/powerpoint/2010/main" val="16746204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7FF647-4A46-1840-8EEF-B2EA0E1A9BF0}"/>
              </a:ext>
            </a:extLst>
          </p:cNvPr>
          <p:cNvSpPr>
            <a:spLocks noGrp="1"/>
          </p:cNvSpPr>
          <p:nvPr>
            <p:ph type="title"/>
          </p:nvPr>
        </p:nvSpPr>
        <p:spPr/>
        <p:txBody>
          <a:bodyPr/>
          <a:lstStyle/>
          <a:p>
            <a:r>
              <a:rPr lang="en-US" noProof="0" dirty="0"/>
              <a:t>ESMO 2021 (Virtual)</a:t>
            </a:r>
            <a:br>
              <a:rPr lang="en-US" noProof="0" dirty="0"/>
            </a:br>
            <a:r>
              <a:rPr lang="en-US" noProof="0" dirty="0"/>
              <a:t>Congress Report</a:t>
            </a:r>
          </a:p>
        </p:txBody>
      </p:sp>
      <p:sp>
        <p:nvSpPr>
          <p:cNvPr id="8" name="Textplatzhalter 7">
            <a:extLst>
              <a:ext uri="{FF2B5EF4-FFF2-40B4-BE49-F238E27FC236}">
                <a16:creationId xmlns:a16="http://schemas.microsoft.com/office/drawing/2014/main" id="{CC8DB6A1-EB0A-C240-B7E7-CE24B3164E04}"/>
              </a:ext>
            </a:extLst>
          </p:cNvPr>
          <p:cNvSpPr>
            <a:spLocks noGrp="1"/>
          </p:cNvSpPr>
          <p:nvPr>
            <p:ph type="body" idx="1"/>
          </p:nvPr>
        </p:nvSpPr>
        <p:spPr/>
        <p:txBody>
          <a:bodyPr/>
          <a:lstStyle/>
          <a:p>
            <a:r>
              <a:rPr lang="en-US" noProof="0" dirty="0"/>
              <a:t>Lung and gastrointestinal cancers</a:t>
            </a:r>
          </a:p>
        </p:txBody>
      </p:sp>
    </p:spTree>
    <p:extLst>
      <p:ext uri="{BB962C8B-B14F-4D97-AF65-F5344CB8AC3E}">
        <p14:creationId xmlns:p14="http://schemas.microsoft.com/office/powerpoint/2010/main" val="79148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28D4F4E-FDA5-B142-AFD8-4394BF7A4F79}"/>
              </a:ext>
            </a:extLst>
          </p:cNvPr>
          <p:cNvSpPr>
            <a:spLocks noGrp="1"/>
          </p:cNvSpPr>
          <p:nvPr>
            <p:ph type="body" idx="1"/>
          </p:nvPr>
        </p:nvSpPr>
        <p:spPr/>
        <p:txBody>
          <a:bodyPr/>
          <a:lstStyle/>
          <a:p>
            <a:r>
              <a:rPr lang="en-US" sz="2000" noProof="0" dirty="0"/>
              <a:t>Tislelizumab plus chemotherapy vs chemotherapy alone as 1L treatment for advanced squamous NSCLC: </a:t>
            </a:r>
          </a:p>
          <a:p>
            <a:r>
              <a:rPr lang="en-US" sz="2000" noProof="0" dirty="0"/>
              <a:t>Sub-analysis of patients who were smokers or non-smokers</a:t>
            </a:r>
          </a:p>
          <a:p>
            <a:endParaRPr lang="en-US" sz="2000" noProof="0" dirty="0"/>
          </a:p>
        </p:txBody>
      </p:sp>
      <p:sp>
        <p:nvSpPr>
          <p:cNvPr id="8" name="Titel 7">
            <a:extLst>
              <a:ext uri="{FF2B5EF4-FFF2-40B4-BE49-F238E27FC236}">
                <a16:creationId xmlns:a16="http://schemas.microsoft.com/office/drawing/2014/main" id="{AB39A221-0F7E-4342-AC3D-F2ED1D3D4276}"/>
              </a:ext>
            </a:extLst>
          </p:cNvPr>
          <p:cNvSpPr>
            <a:spLocks noGrp="1"/>
          </p:cNvSpPr>
          <p:nvPr>
            <p:ph type="title"/>
          </p:nvPr>
        </p:nvSpPr>
        <p:spPr/>
        <p:txBody>
          <a:bodyPr/>
          <a:lstStyle/>
          <a:p>
            <a:r>
              <a:rPr lang="en-US" noProof="0" dirty="0"/>
              <a:t>RATIONALE 307</a:t>
            </a:r>
          </a:p>
        </p:txBody>
      </p:sp>
    </p:spTree>
    <p:extLst>
      <p:ext uri="{BB962C8B-B14F-4D97-AF65-F5344CB8AC3E}">
        <p14:creationId xmlns:p14="http://schemas.microsoft.com/office/powerpoint/2010/main" val="3502831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3C27B16-027A-48A2-B28F-7CE413A1C140}"/>
              </a:ext>
            </a:extLst>
          </p:cNvPr>
          <p:cNvSpPr/>
          <p:nvPr/>
        </p:nvSpPr>
        <p:spPr>
          <a:xfrm>
            <a:off x="4254738" y="3210700"/>
            <a:ext cx="664969" cy="664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t>R 1:1:1</a:t>
            </a:r>
          </a:p>
        </p:txBody>
      </p:sp>
      <p:sp>
        <p:nvSpPr>
          <p:cNvPr id="2" name="Fußzeilenplatzhalter 1">
            <a:extLst>
              <a:ext uri="{FF2B5EF4-FFF2-40B4-BE49-F238E27FC236}">
                <a16:creationId xmlns:a16="http://schemas.microsoft.com/office/drawing/2014/main" id="{CD572F81-E2F7-410F-AB01-3DA84583A7AA}"/>
              </a:ext>
            </a:extLst>
          </p:cNvPr>
          <p:cNvSpPr>
            <a:spLocks noGrp="1"/>
          </p:cNvSpPr>
          <p:nvPr>
            <p:ph type="ftr" sz="quarter" idx="11"/>
          </p:nvPr>
        </p:nvSpPr>
        <p:spPr/>
        <p:txBody>
          <a:bodyPr/>
          <a:lstStyle/>
          <a:p>
            <a:endParaRPr lang="en-GB" dirty="0"/>
          </a:p>
          <a:p>
            <a:r>
              <a:rPr lang="en-GB" dirty="0"/>
              <a:t>1. Wang J, et al. </a:t>
            </a:r>
            <a:r>
              <a:rPr lang="en-GB" i="1" dirty="0"/>
              <a:t>JAMA Oncol </a:t>
            </a:r>
            <a:r>
              <a:rPr lang="en-GB" dirty="0"/>
              <a:t>2021. </a:t>
            </a:r>
            <a:r>
              <a:rPr lang="en-GB" err="1"/>
              <a:t>doi</a:t>
            </a:r>
            <a:r>
              <a:rPr lang="en-GB" dirty="0"/>
              <a:t>: 10.1001/jamaoncol.2021.0366. Online ahead of print.</a:t>
            </a:r>
          </a:p>
          <a:p>
            <a:r>
              <a:rPr lang="en-GB" dirty="0"/>
              <a:t>*Patients receiving prior neoadjuvant or adjuvant chemotherapy, radiotherapy, or chemoradiotherapy with curative intent for non-metastatic disease must have experienced a disease-free interval of ≥6 months from the last dose of chemotherapy and/or radiotherapy prior to randomization.</a:t>
            </a:r>
          </a:p>
          <a:p>
            <a:r>
              <a:rPr lang="en-GB" dirty="0"/>
              <a:t>D, day; </a:t>
            </a:r>
            <a:r>
              <a:rPr lang="en-GB" err="1"/>
              <a:t>DoR</a:t>
            </a:r>
            <a:r>
              <a:rPr lang="en-GB" dirty="0"/>
              <a:t>, duration of response; ECOG, Eastern Cooperative Oncology Group; IRC, independent review committee; nab, nanoparticle albumin-bound; NSCLC, </a:t>
            </a:r>
            <a:r>
              <a:rPr lang="en-GB"/>
              <a:t>non small</a:t>
            </a:r>
            <a:r>
              <a:rPr lang="en-GB" dirty="0"/>
              <a:t> cell lung</a:t>
            </a:r>
          </a:p>
          <a:p>
            <a:r>
              <a:rPr lang="en-GB" dirty="0"/>
              <a:t>cancer; ORR, objective response rate; OS, overall survival; PD-L1, programmed death-ligand 1; PFS, progression-free survival; Q3W, every 3 weeks; R, randomized; RECIST, response evaluation criteria </a:t>
            </a:r>
            <a:r>
              <a:rPr lang="en-GB" err="1"/>
              <a:t>insolid</a:t>
            </a:r>
            <a:r>
              <a:rPr lang="en-GB" dirty="0"/>
              <a:t> </a:t>
            </a:r>
            <a:r>
              <a:rPr lang="en-GB" err="1"/>
              <a:t>tumors</a:t>
            </a:r>
            <a:r>
              <a:rPr lang="en-GB" dirty="0"/>
              <a:t>; </a:t>
            </a:r>
            <a:r>
              <a:rPr lang="en-GB" err="1"/>
              <a:t>sq</a:t>
            </a:r>
            <a:r>
              <a:rPr lang="en-GB" dirty="0"/>
              <a:t>, squamous; TC, </a:t>
            </a:r>
            <a:r>
              <a:rPr lang="en-GB" err="1"/>
              <a:t>tumor</a:t>
            </a:r>
            <a:r>
              <a:rPr lang="en-GB" dirty="0"/>
              <a:t> cell. </a:t>
            </a:r>
          </a:p>
          <a:p>
            <a:r>
              <a:rPr lang="en-GB" b="1" dirty="0"/>
              <a:t>Yu X, et al. Abstract 1297P presented at ESMO 2021.</a:t>
            </a:r>
          </a:p>
        </p:txBody>
      </p:sp>
      <p:sp>
        <p:nvSpPr>
          <p:cNvPr id="14" name="object 14">
            <a:extLst>
              <a:ext uri="{FF2B5EF4-FFF2-40B4-BE49-F238E27FC236}">
                <a16:creationId xmlns:a16="http://schemas.microsoft.com/office/drawing/2014/main" id="{20250936-5483-490A-9AE4-14BDA05E0145}"/>
              </a:ext>
            </a:extLst>
          </p:cNvPr>
          <p:cNvSpPr txBox="1"/>
          <p:nvPr/>
        </p:nvSpPr>
        <p:spPr>
          <a:xfrm>
            <a:off x="416531" y="1816114"/>
            <a:ext cx="3456000" cy="3017824"/>
          </a:xfrm>
          <a:prstGeom prst="rect">
            <a:avLst/>
          </a:prstGeom>
          <a:solidFill>
            <a:schemeClr val="tx2"/>
          </a:solidFill>
          <a:ln>
            <a:noFill/>
          </a:ln>
        </p:spPr>
        <p:txBody>
          <a:bodyPr vert="horz" wrap="square" lIns="72000" tIns="144000" rIns="72000" bIns="0" rtlCol="0" anchor="t">
            <a:noAutofit/>
          </a:bodyPr>
          <a:lstStyle/>
          <a:p>
            <a:pPr marL="91440">
              <a:lnSpc>
                <a:spcPct val="100000"/>
              </a:lnSpc>
              <a:spcBef>
                <a:spcPts val="600"/>
              </a:spcBef>
            </a:pPr>
            <a:r>
              <a:rPr lang="en-US" sz="1400" b="1" spc="-5" dirty="0">
                <a:solidFill>
                  <a:schemeClr val="bg1"/>
                </a:solidFill>
                <a:latin typeface="Arial Standard"/>
                <a:cs typeface="Trebuchet MS"/>
              </a:rPr>
              <a:t>Stage IIIB/IV Squamous NSCLC</a:t>
            </a:r>
          </a:p>
          <a:p>
            <a:pPr marL="91440">
              <a:lnSpc>
                <a:spcPct val="100000"/>
              </a:lnSpc>
              <a:spcBef>
                <a:spcPts val="600"/>
              </a:spcBef>
            </a:pPr>
            <a:r>
              <a:rPr lang="en-US" sz="1100" b="1" spc="-5" dirty="0">
                <a:solidFill>
                  <a:schemeClr val="bg1"/>
                </a:solidFill>
                <a:latin typeface="Arial Standard"/>
                <a:cs typeface="Trebuchet MS"/>
              </a:rPr>
              <a:t>Key eligibility criteria</a:t>
            </a:r>
            <a:endParaRPr lang="en-GB" sz="1100" b="1" spc="-5" dirty="0">
              <a:solidFill>
                <a:schemeClr val="bg1"/>
              </a:solidFill>
              <a:latin typeface="Arial Standard"/>
              <a:cs typeface="Trebuchet MS"/>
            </a:endParaRPr>
          </a:p>
          <a:p>
            <a:pPr marL="262890" indent="-171450">
              <a:lnSpc>
                <a:spcPct val="100000"/>
              </a:lnSpc>
              <a:spcBef>
                <a:spcPts val="600"/>
              </a:spcBef>
              <a:buFont typeface="Arial" panose="020B0604020202020204" pitchFamily="34" charset="0"/>
              <a:buChar char="•"/>
            </a:pPr>
            <a:r>
              <a:rPr lang="en-GB" sz="1100" dirty="0">
                <a:solidFill>
                  <a:schemeClr val="bg1"/>
                </a:solidFill>
                <a:latin typeface="Arial Standard"/>
                <a:cs typeface="Trebuchet MS"/>
              </a:rPr>
              <a:t>Histologically confirmed, locally advanced (Stage IIIB) not amenable to curative surgery or radiotherapy, or metastatic (Stage IV) </a:t>
            </a:r>
            <a:r>
              <a:rPr lang="en-GB" sz="1100" err="1">
                <a:solidFill>
                  <a:schemeClr val="bg1"/>
                </a:solidFill>
                <a:latin typeface="Arial Standard"/>
                <a:cs typeface="Trebuchet MS"/>
              </a:rPr>
              <a:t>sq</a:t>
            </a:r>
            <a:r>
              <a:rPr lang="en-GB" sz="1100" dirty="0">
                <a:solidFill>
                  <a:schemeClr val="bg1"/>
                </a:solidFill>
                <a:latin typeface="Arial Standard"/>
                <a:cs typeface="Trebuchet MS"/>
              </a:rPr>
              <a:t>-NSCLC</a:t>
            </a:r>
          </a:p>
          <a:p>
            <a:pPr marL="262890" indent="-171450">
              <a:lnSpc>
                <a:spcPct val="100000"/>
              </a:lnSpc>
              <a:spcBef>
                <a:spcPts val="600"/>
              </a:spcBef>
              <a:buFont typeface="Arial" panose="020B0604020202020204" pitchFamily="34" charset="0"/>
              <a:buChar char="•"/>
            </a:pPr>
            <a:r>
              <a:rPr lang="en-GB" sz="1100" dirty="0">
                <a:solidFill>
                  <a:schemeClr val="bg1"/>
                </a:solidFill>
                <a:latin typeface="Arial Standard"/>
                <a:cs typeface="Trebuchet MS"/>
              </a:rPr>
              <a:t>No prior systemic chemotherapy for advanced or metastatic disease*</a:t>
            </a:r>
          </a:p>
          <a:p>
            <a:pPr marL="262890" indent="-171450">
              <a:lnSpc>
                <a:spcPct val="100000"/>
              </a:lnSpc>
              <a:spcBef>
                <a:spcPts val="600"/>
              </a:spcBef>
              <a:buFont typeface="Arial" panose="020B0604020202020204" pitchFamily="34" charset="0"/>
              <a:buChar char="•"/>
            </a:pPr>
            <a:r>
              <a:rPr lang="en-GB" sz="1100" dirty="0">
                <a:solidFill>
                  <a:schemeClr val="bg1"/>
                </a:solidFill>
                <a:latin typeface="Arial Standard"/>
                <a:cs typeface="Trebuchet MS"/>
              </a:rPr>
              <a:t>No EGFR-sensitizing mutations or known ALK gene translocations</a:t>
            </a:r>
          </a:p>
          <a:p>
            <a:pPr marL="262890" indent="-171450">
              <a:lnSpc>
                <a:spcPct val="100000"/>
              </a:lnSpc>
              <a:spcBef>
                <a:spcPts val="600"/>
              </a:spcBef>
              <a:buFont typeface="Arial" panose="020B0604020202020204" pitchFamily="34" charset="0"/>
              <a:buChar char="•"/>
            </a:pPr>
            <a:r>
              <a:rPr lang="en-GB" sz="1100" dirty="0">
                <a:solidFill>
                  <a:schemeClr val="bg1"/>
                </a:solidFill>
                <a:latin typeface="Arial Standard"/>
                <a:cs typeface="Trebuchet MS"/>
              </a:rPr>
              <a:t>ECOG ≤1</a:t>
            </a:r>
          </a:p>
          <a:p>
            <a:pPr marL="262890" indent="-171450">
              <a:lnSpc>
                <a:spcPct val="100000"/>
              </a:lnSpc>
              <a:spcBef>
                <a:spcPts val="600"/>
              </a:spcBef>
              <a:buFont typeface="Arial" panose="020B0604020202020204" pitchFamily="34" charset="0"/>
              <a:buChar char="•"/>
            </a:pPr>
            <a:r>
              <a:rPr lang="en-GB" sz="1100" dirty="0">
                <a:solidFill>
                  <a:schemeClr val="bg1"/>
                </a:solidFill>
                <a:latin typeface="Arial Standard"/>
                <a:cs typeface="Trebuchet MS"/>
              </a:rPr>
              <a:t>At least 1 measurable lesion as per RECIST v1.1</a:t>
            </a:r>
          </a:p>
          <a:p>
            <a:pPr marL="262890" indent="-171450">
              <a:lnSpc>
                <a:spcPct val="100000"/>
              </a:lnSpc>
              <a:spcBef>
                <a:spcPts val="600"/>
              </a:spcBef>
              <a:buFont typeface="Arial" panose="020B0604020202020204" pitchFamily="34" charset="0"/>
              <a:buChar char="•"/>
            </a:pPr>
            <a:r>
              <a:rPr lang="en-GB" sz="1100" dirty="0">
                <a:solidFill>
                  <a:schemeClr val="bg1"/>
                </a:solidFill>
                <a:latin typeface="Arial Standard"/>
                <a:cs typeface="Trebuchet MS"/>
              </a:rPr>
              <a:t>Fresh or archival tissue for PD-L1 assessment (Ventana SP263 assay)</a:t>
            </a:r>
          </a:p>
        </p:txBody>
      </p:sp>
      <p:sp>
        <p:nvSpPr>
          <p:cNvPr id="10" name="object 10">
            <a:extLst>
              <a:ext uri="{FF2B5EF4-FFF2-40B4-BE49-F238E27FC236}">
                <a16:creationId xmlns:a16="http://schemas.microsoft.com/office/drawing/2014/main" id="{8A760E5F-BA91-403F-A8C1-C0E4D551D004}"/>
              </a:ext>
            </a:extLst>
          </p:cNvPr>
          <p:cNvSpPr/>
          <p:nvPr/>
        </p:nvSpPr>
        <p:spPr>
          <a:xfrm>
            <a:off x="5301915" y="1816114"/>
            <a:ext cx="1951349" cy="3016104"/>
          </a:xfrm>
          <a:custGeom>
            <a:avLst/>
            <a:gdLst/>
            <a:ahLst/>
            <a:cxnLst/>
            <a:rect l="l" t="t" r="r" b="b"/>
            <a:pathLst>
              <a:path w="2379979" h="1198245">
                <a:moveTo>
                  <a:pt x="0" y="1197864"/>
                </a:moveTo>
                <a:lnTo>
                  <a:pt x="2379726" y="1197864"/>
                </a:lnTo>
                <a:lnTo>
                  <a:pt x="2379726" y="0"/>
                </a:lnTo>
                <a:lnTo>
                  <a:pt x="0" y="0"/>
                </a:lnTo>
                <a:lnTo>
                  <a:pt x="0" y="1197864"/>
                </a:lnTo>
                <a:close/>
              </a:path>
            </a:pathLst>
          </a:custGeom>
          <a:solidFill>
            <a:schemeClr val="bg1">
              <a:lumMod val="85000"/>
            </a:schemeClr>
          </a:solidFill>
          <a:ln w="19050">
            <a:noFill/>
          </a:ln>
        </p:spPr>
        <p:txBody>
          <a:bodyPr wrap="square" lIns="0" tIns="72000" rIns="0" bIns="0" rtlCol="0"/>
          <a:lstStyle/>
          <a:p>
            <a:pPr algn="ctr"/>
            <a:r>
              <a:rPr lang="en-US" sz="1100" b="1" dirty="0">
                <a:latin typeface="Arial Standard"/>
              </a:rPr>
              <a:t>Initial Treatment</a:t>
            </a:r>
          </a:p>
          <a:p>
            <a:pPr algn="ctr"/>
            <a:r>
              <a:rPr lang="en-US" sz="1100" dirty="0">
                <a:latin typeface="Arial Standard"/>
              </a:rPr>
              <a:t>Q3W 4–6 cycles</a:t>
            </a:r>
          </a:p>
        </p:txBody>
      </p:sp>
      <p:sp>
        <p:nvSpPr>
          <p:cNvPr id="12" name="object 12">
            <a:extLst>
              <a:ext uri="{FF2B5EF4-FFF2-40B4-BE49-F238E27FC236}">
                <a16:creationId xmlns:a16="http://schemas.microsoft.com/office/drawing/2014/main" id="{A6AC7731-CFC2-439D-B5FF-EF7D97BE948A}"/>
              </a:ext>
            </a:extLst>
          </p:cNvPr>
          <p:cNvSpPr txBox="1"/>
          <p:nvPr/>
        </p:nvSpPr>
        <p:spPr>
          <a:xfrm>
            <a:off x="5413589" y="3183184"/>
            <a:ext cx="1728000" cy="720000"/>
          </a:xfrm>
          <a:prstGeom prst="rect">
            <a:avLst/>
          </a:prstGeom>
          <a:solidFill>
            <a:schemeClr val="bg2"/>
          </a:solidFill>
        </p:spPr>
        <p:txBody>
          <a:bodyPr vert="horz" wrap="square" lIns="0" tIns="0" rIns="0" bIns="0" rtlCol="0" anchor="ctr" anchorCtr="0">
            <a:noAutofit/>
          </a:bodyPr>
          <a:lstStyle/>
          <a:p>
            <a:pPr algn="ctr">
              <a:lnSpc>
                <a:spcPct val="100000"/>
              </a:lnSpc>
              <a:spcBef>
                <a:spcPts val="484"/>
              </a:spcBef>
            </a:pPr>
            <a:r>
              <a:rPr lang="en-US" sz="1100" b="1" dirty="0">
                <a:solidFill>
                  <a:schemeClr val="bg1"/>
                </a:solidFill>
                <a:latin typeface="Arial Standard"/>
              </a:rPr>
              <a:t>Arm B (n=118)</a:t>
            </a:r>
          </a:p>
          <a:p>
            <a:pPr algn="ctr"/>
            <a:r>
              <a:rPr lang="en-US" sz="1100" dirty="0">
                <a:solidFill>
                  <a:schemeClr val="bg1"/>
                </a:solidFill>
                <a:latin typeface="Arial Standard"/>
              </a:rPr>
              <a:t>Tislelizumab 200 mg+</a:t>
            </a:r>
          </a:p>
          <a:p>
            <a:pPr algn="ctr"/>
            <a:r>
              <a:rPr lang="en-US" sz="1100" dirty="0">
                <a:solidFill>
                  <a:schemeClr val="bg1"/>
                </a:solidFill>
                <a:latin typeface="Arial Standard"/>
              </a:rPr>
              <a:t>nab-paclitaxel 100 mg/m</a:t>
            </a:r>
            <a:r>
              <a:rPr lang="en-US" sz="1100" baseline="30000" dirty="0">
                <a:solidFill>
                  <a:schemeClr val="bg1"/>
                </a:solidFill>
                <a:latin typeface="Arial Standard"/>
              </a:rPr>
              <a:t>2</a:t>
            </a:r>
            <a:r>
              <a:rPr lang="en-US" sz="1100" dirty="0">
                <a:solidFill>
                  <a:schemeClr val="bg1"/>
                </a:solidFill>
                <a:latin typeface="Arial Standard"/>
              </a:rPr>
              <a:t>+</a:t>
            </a:r>
          </a:p>
          <a:p>
            <a:pPr algn="ctr"/>
            <a:r>
              <a:rPr lang="en-US" sz="1100" dirty="0">
                <a:solidFill>
                  <a:schemeClr val="bg1"/>
                </a:solidFill>
                <a:latin typeface="Arial Standard"/>
              </a:rPr>
              <a:t>carboplatin AUC 5</a:t>
            </a:r>
          </a:p>
        </p:txBody>
      </p:sp>
      <p:sp>
        <p:nvSpPr>
          <p:cNvPr id="13" name="object 13">
            <a:extLst>
              <a:ext uri="{FF2B5EF4-FFF2-40B4-BE49-F238E27FC236}">
                <a16:creationId xmlns:a16="http://schemas.microsoft.com/office/drawing/2014/main" id="{4A9FBB33-6285-4E91-862F-5D7832BEAD40}"/>
              </a:ext>
            </a:extLst>
          </p:cNvPr>
          <p:cNvSpPr txBox="1"/>
          <p:nvPr/>
        </p:nvSpPr>
        <p:spPr>
          <a:xfrm>
            <a:off x="5413589" y="4005773"/>
            <a:ext cx="1728000" cy="719333"/>
          </a:xfrm>
          <a:prstGeom prst="rect">
            <a:avLst/>
          </a:prstGeom>
          <a:solidFill>
            <a:schemeClr val="accent6"/>
          </a:solidFill>
        </p:spPr>
        <p:txBody>
          <a:bodyPr vert="horz" wrap="square" lIns="0" tIns="0" rIns="0" bIns="0" rtlCol="0" anchor="ctr" anchorCtr="0">
            <a:noAutofit/>
          </a:bodyPr>
          <a:lstStyle/>
          <a:p>
            <a:pPr algn="ctr">
              <a:lnSpc>
                <a:spcPct val="100000"/>
              </a:lnSpc>
            </a:pPr>
            <a:r>
              <a:rPr lang="en-US" sz="1100" b="1" dirty="0">
                <a:solidFill>
                  <a:srgbClr val="FFFFFF"/>
                </a:solidFill>
                <a:latin typeface="Arial Standard"/>
                <a:cs typeface="Trebuchet MS"/>
              </a:rPr>
              <a:t>Arm C (n=117)</a:t>
            </a:r>
          </a:p>
          <a:p>
            <a:pPr algn="ctr">
              <a:lnSpc>
                <a:spcPct val="100000"/>
              </a:lnSpc>
            </a:pPr>
            <a:r>
              <a:rPr lang="en-US" sz="1100" dirty="0">
                <a:solidFill>
                  <a:srgbClr val="FFFFFF"/>
                </a:solidFill>
                <a:latin typeface="Arial Standard"/>
                <a:cs typeface="Trebuchet MS"/>
              </a:rPr>
              <a:t>Paclitaxel 175 mg/m</a:t>
            </a:r>
            <a:r>
              <a:rPr lang="en-US" sz="1100" baseline="30000" dirty="0">
                <a:solidFill>
                  <a:srgbClr val="FFFFFF"/>
                </a:solidFill>
                <a:latin typeface="Arial Standard"/>
                <a:cs typeface="Trebuchet MS"/>
              </a:rPr>
              <a:t>2</a:t>
            </a:r>
            <a:r>
              <a:rPr lang="en-US" sz="1100" dirty="0">
                <a:solidFill>
                  <a:srgbClr val="FFFFFF"/>
                </a:solidFill>
                <a:latin typeface="Arial Standard"/>
                <a:cs typeface="Trebuchet MS"/>
              </a:rPr>
              <a:t> +</a:t>
            </a:r>
          </a:p>
          <a:p>
            <a:pPr algn="ctr">
              <a:lnSpc>
                <a:spcPct val="100000"/>
              </a:lnSpc>
            </a:pPr>
            <a:r>
              <a:rPr lang="en-US" sz="1100" dirty="0">
                <a:solidFill>
                  <a:srgbClr val="FFFFFF"/>
                </a:solidFill>
                <a:latin typeface="Arial Standard"/>
                <a:cs typeface="Trebuchet MS"/>
              </a:rPr>
              <a:t>carboplatin AUC 5</a:t>
            </a:r>
            <a:endParaRPr lang="en-IT" sz="1100" baseline="23809">
              <a:latin typeface="Arial Standard"/>
              <a:cs typeface="Trebuchet MS"/>
            </a:endParaRPr>
          </a:p>
        </p:txBody>
      </p:sp>
      <p:sp>
        <p:nvSpPr>
          <p:cNvPr id="18" name="object 18">
            <a:extLst>
              <a:ext uri="{FF2B5EF4-FFF2-40B4-BE49-F238E27FC236}">
                <a16:creationId xmlns:a16="http://schemas.microsoft.com/office/drawing/2014/main" id="{B1F9A26A-2276-406B-B849-D65BE27872BE}"/>
              </a:ext>
            </a:extLst>
          </p:cNvPr>
          <p:cNvSpPr txBox="1"/>
          <p:nvPr/>
        </p:nvSpPr>
        <p:spPr>
          <a:xfrm>
            <a:off x="5413746" y="2360595"/>
            <a:ext cx="1727687" cy="720000"/>
          </a:xfrm>
          <a:prstGeom prst="rect">
            <a:avLst/>
          </a:prstGeom>
          <a:solidFill>
            <a:schemeClr val="accent5"/>
          </a:solidFill>
          <a:ln>
            <a:noFill/>
          </a:ln>
        </p:spPr>
        <p:txBody>
          <a:bodyPr vert="horz" wrap="square" lIns="0" tIns="0" rIns="0" bIns="0" rtlCol="0" anchor="ctr" anchorCtr="0">
            <a:noAutofit/>
          </a:bodyPr>
          <a:lstStyle/>
          <a:p>
            <a:pPr algn="ctr">
              <a:lnSpc>
                <a:spcPct val="100000"/>
              </a:lnSpc>
            </a:pPr>
            <a:r>
              <a:rPr lang="en-US" sz="1100" b="1" dirty="0">
                <a:solidFill>
                  <a:schemeClr val="bg1"/>
                </a:solidFill>
                <a:latin typeface="Arial Standard"/>
                <a:cs typeface="Trebuchet MS"/>
              </a:rPr>
              <a:t>Arm A (n=120)</a:t>
            </a:r>
          </a:p>
          <a:p>
            <a:pPr algn="ctr">
              <a:lnSpc>
                <a:spcPct val="100000"/>
              </a:lnSpc>
            </a:pPr>
            <a:r>
              <a:rPr lang="en-US" sz="1100" dirty="0">
                <a:solidFill>
                  <a:schemeClr val="bg1"/>
                </a:solidFill>
                <a:latin typeface="Arial Standard"/>
                <a:cs typeface="Trebuchet MS"/>
              </a:rPr>
              <a:t>Tislelizumab 200 mg +</a:t>
            </a:r>
          </a:p>
          <a:p>
            <a:pPr algn="ctr">
              <a:lnSpc>
                <a:spcPct val="100000"/>
              </a:lnSpc>
            </a:pPr>
            <a:r>
              <a:rPr lang="en-US" sz="1100" dirty="0">
                <a:solidFill>
                  <a:schemeClr val="bg1"/>
                </a:solidFill>
                <a:latin typeface="Arial Standard"/>
                <a:cs typeface="Trebuchet MS"/>
              </a:rPr>
              <a:t>paclitaxel 175 mg/m</a:t>
            </a:r>
            <a:r>
              <a:rPr lang="en-US" sz="1100" baseline="30000" dirty="0">
                <a:solidFill>
                  <a:schemeClr val="bg1"/>
                </a:solidFill>
                <a:latin typeface="Arial Standard"/>
                <a:cs typeface="Trebuchet MS"/>
              </a:rPr>
              <a:t>2</a:t>
            </a:r>
            <a:r>
              <a:rPr lang="en-US" sz="1100" dirty="0">
                <a:solidFill>
                  <a:schemeClr val="bg1"/>
                </a:solidFill>
                <a:latin typeface="Arial Standard"/>
                <a:cs typeface="Trebuchet MS"/>
              </a:rPr>
              <a:t> + carboplatin AUC 5</a:t>
            </a:r>
            <a:endParaRPr lang="en-IT" sz="1100">
              <a:solidFill>
                <a:schemeClr val="bg1"/>
              </a:solidFill>
              <a:latin typeface="Arial Standard"/>
              <a:cs typeface="Trebuchet MS"/>
            </a:endParaRPr>
          </a:p>
        </p:txBody>
      </p:sp>
      <p:sp>
        <p:nvSpPr>
          <p:cNvPr id="49" name="object 10">
            <a:extLst>
              <a:ext uri="{FF2B5EF4-FFF2-40B4-BE49-F238E27FC236}">
                <a16:creationId xmlns:a16="http://schemas.microsoft.com/office/drawing/2014/main" id="{7C00591D-8E00-4553-8E2F-761CD0167BA0}"/>
              </a:ext>
            </a:extLst>
          </p:cNvPr>
          <p:cNvSpPr/>
          <p:nvPr/>
        </p:nvSpPr>
        <p:spPr>
          <a:xfrm>
            <a:off x="7705080" y="2453280"/>
            <a:ext cx="1951200" cy="1357220"/>
          </a:xfrm>
          <a:custGeom>
            <a:avLst/>
            <a:gdLst/>
            <a:ahLst/>
            <a:cxnLst/>
            <a:rect l="l" t="t" r="r" b="b"/>
            <a:pathLst>
              <a:path w="2379979" h="1198245">
                <a:moveTo>
                  <a:pt x="0" y="1197864"/>
                </a:moveTo>
                <a:lnTo>
                  <a:pt x="2379726" y="1197864"/>
                </a:lnTo>
                <a:lnTo>
                  <a:pt x="2379726" y="0"/>
                </a:lnTo>
                <a:lnTo>
                  <a:pt x="0" y="0"/>
                </a:lnTo>
                <a:lnTo>
                  <a:pt x="0" y="1197864"/>
                </a:lnTo>
                <a:close/>
              </a:path>
            </a:pathLst>
          </a:custGeom>
          <a:solidFill>
            <a:schemeClr val="bg1">
              <a:lumMod val="85000"/>
            </a:schemeClr>
          </a:solidFill>
          <a:ln w="19050">
            <a:noFill/>
          </a:ln>
        </p:spPr>
        <p:txBody>
          <a:bodyPr wrap="square" lIns="0" tIns="72000" rIns="0" bIns="0" rtlCol="0"/>
          <a:lstStyle/>
          <a:p>
            <a:pPr algn="ctr"/>
            <a:r>
              <a:rPr lang="en-US" sz="1100" b="1" dirty="0">
                <a:latin typeface="Arial Standard"/>
              </a:rPr>
              <a:t>Maintenance Treatment</a:t>
            </a:r>
          </a:p>
          <a:p>
            <a:pPr algn="ctr"/>
            <a:r>
              <a:rPr lang="en-US" sz="1100" dirty="0">
                <a:latin typeface="Arial Standard"/>
              </a:rPr>
              <a:t>Q3W</a:t>
            </a:r>
          </a:p>
        </p:txBody>
      </p:sp>
      <p:sp>
        <p:nvSpPr>
          <p:cNvPr id="48" name="object 18">
            <a:extLst>
              <a:ext uri="{FF2B5EF4-FFF2-40B4-BE49-F238E27FC236}">
                <a16:creationId xmlns:a16="http://schemas.microsoft.com/office/drawing/2014/main" id="{08BBCC8B-4144-43A2-A724-3BDA011F9AAB}"/>
              </a:ext>
            </a:extLst>
          </p:cNvPr>
          <p:cNvSpPr txBox="1"/>
          <p:nvPr/>
        </p:nvSpPr>
        <p:spPr>
          <a:xfrm>
            <a:off x="7816837" y="2965848"/>
            <a:ext cx="1727687" cy="720000"/>
          </a:xfrm>
          <a:prstGeom prst="rect">
            <a:avLst/>
          </a:prstGeom>
          <a:solidFill>
            <a:schemeClr val="accent5"/>
          </a:solidFill>
          <a:ln>
            <a:noFill/>
          </a:ln>
        </p:spPr>
        <p:txBody>
          <a:bodyPr vert="horz" wrap="square" lIns="0" tIns="0" rIns="0" bIns="0" rtlCol="0" anchor="ctr" anchorCtr="0">
            <a:noAutofit/>
          </a:bodyPr>
          <a:lstStyle/>
          <a:p>
            <a:pPr algn="ctr">
              <a:lnSpc>
                <a:spcPct val="100000"/>
              </a:lnSpc>
            </a:pPr>
            <a:r>
              <a:rPr lang="en-US" sz="1100" dirty="0">
                <a:solidFill>
                  <a:schemeClr val="bg1"/>
                </a:solidFill>
                <a:latin typeface="Arial Standard"/>
                <a:cs typeface="Trebuchet MS"/>
              </a:rPr>
              <a:t>Tislelizumab 200 mg </a:t>
            </a:r>
          </a:p>
        </p:txBody>
      </p:sp>
      <p:sp>
        <p:nvSpPr>
          <p:cNvPr id="50" name="object 10">
            <a:extLst>
              <a:ext uri="{FF2B5EF4-FFF2-40B4-BE49-F238E27FC236}">
                <a16:creationId xmlns:a16="http://schemas.microsoft.com/office/drawing/2014/main" id="{C70B6ACC-237B-4C92-8794-133C3392FFC1}"/>
              </a:ext>
            </a:extLst>
          </p:cNvPr>
          <p:cNvSpPr/>
          <p:nvPr/>
        </p:nvSpPr>
        <p:spPr>
          <a:xfrm>
            <a:off x="7816680" y="4005773"/>
            <a:ext cx="1728000" cy="720000"/>
          </a:xfrm>
          <a:custGeom>
            <a:avLst/>
            <a:gdLst/>
            <a:ahLst/>
            <a:cxnLst/>
            <a:rect l="l" t="t" r="r" b="b"/>
            <a:pathLst>
              <a:path w="2379979" h="1198245">
                <a:moveTo>
                  <a:pt x="0" y="1197864"/>
                </a:moveTo>
                <a:lnTo>
                  <a:pt x="2379726" y="1197864"/>
                </a:lnTo>
                <a:lnTo>
                  <a:pt x="2379726" y="0"/>
                </a:lnTo>
                <a:lnTo>
                  <a:pt x="0" y="0"/>
                </a:lnTo>
                <a:lnTo>
                  <a:pt x="0" y="1197864"/>
                </a:lnTo>
                <a:close/>
              </a:path>
            </a:pathLst>
          </a:custGeom>
          <a:solidFill>
            <a:schemeClr val="bg1">
              <a:lumMod val="85000"/>
            </a:schemeClr>
          </a:solidFill>
          <a:ln w="19050">
            <a:noFill/>
          </a:ln>
        </p:spPr>
        <p:txBody>
          <a:bodyPr wrap="square" lIns="0" tIns="0" rIns="0" bIns="0" rtlCol="0" anchor="ctr" anchorCtr="0"/>
          <a:lstStyle/>
          <a:p>
            <a:pPr algn="ctr"/>
            <a:r>
              <a:rPr lang="en-US" sz="1100" dirty="0">
                <a:latin typeface="Arial Standard"/>
              </a:rPr>
              <a:t>Crossover allowed</a:t>
            </a:r>
          </a:p>
          <a:p>
            <a:pPr algn="ctr"/>
            <a:r>
              <a:rPr lang="en-US" sz="1100" dirty="0">
                <a:latin typeface="Arial Standard"/>
              </a:rPr>
              <a:t>upon disease</a:t>
            </a:r>
          </a:p>
          <a:p>
            <a:pPr algn="ctr"/>
            <a:r>
              <a:rPr lang="en-US" sz="1100" dirty="0">
                <a:latin typeface="Arial Standard"/>
              </a:rPr>
              <a:t>progression</a:t>
            </a:r>
          </a:p>
        </p:txBody>
      </p:sp>
      <p:sp>
        <p:nvSpPr>
          <p:cNvPr id="52" name="TextBox 51">
            <a:extLst>
              <a:ext uri="{FF2B5EF4-FFF2-40B4-BE49-F238E27FC236}">
                <a16:creationId xmlns:a16="http://schemas.microsoft.com/office/drawing/2014/main" id="{044199B2-9AC2-49FF-A805-C5D62E4A8949}"/>
              </a:ext>
            </a:extLst>
          </p:cNvPr>
          <p:cNvSpPr txBox="1"/>
          <p:nvPr/>
        </p:nvSpPr>
        <p:spPr>
          <a:xfrm>
            <a:off x="7361598" y="1816114"/>
            <a:ext cx="4413867" cy="430887"/>
          </a:xfrm>
          <a:prstGeom prst="rect">
            <a:avLst/>
          </a:prstGeom>
          <a:solidFill>
            <a:schemeClr val="bg2">
              <a:lumMod val="20000"/>
              <a:lumOff val="80000"/>
            </a:schemeClr>
          </a:solidFill>
        </p:spPr>
        <p:txBody>
          <a:bodyPr wrap="square">
            <a:spAutoFit/>
          </a:bodyPr>
          <a:lstStyle/>
          <a:p>
            <a:r>
              <a:rPr lang="en-US" sz="1100" dirty="0"/>
              <a:t>Tislelizumab, carboplatin, and paclitaxel were administered on D1.</a:t>
            </a:r>
          </a:p>
          <a:p>
            <a:r>
              <a:rPr lang="en-US" sz="1100" dirty="0"/>
              <a:t>Nab-paclitaxel was administered on D1, D8, and D15.</a:t>
            </a:r>
          </a:p>
        </p:txBody>
      </p:sp>
      <p:cxnSp>
        <p:nvCxnSpPr>
          <p:cNvPr id="11" name="Verbinder: gewinkelt 10">
            <a:extLst>
              <a:ext uri="{FF2B5EF4-FFF2-40B4-BE49-F238E27FC236}">
                <a16:creationId xmlns:a16="http://schemas.microsoft.com/office/drawing/2014/main" id="{643C35FC-073F-4FF2-B62F-D2AC62ECB8A3}"/>
              </a:ext>
            </a:extLst>
          </p:cNvPr>
          <p:cNvCxnSpPr>
            <a:cxnSpLocks/>
            <a:stCxn id="5" idx="6"/>
            <a:endCxn id="18" idx="1"/>
          </p:cNvCxnSpPr>
          <p:nvPr/>
        </p:nvCxnSpPr>
        <p:spPr>
          <a:xfrm flipV="1">
            <a:off x="4919707" y="2720595"/>
            <a:ext cx="494039" cy="82259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Verbinder: gewinkelt 19">
            <a:extLst>
              <a:ext uri="{FF2B5EF4-FFF2-40B4-BE49-F238E27FC236}">
                <a16:creationId xmlns:a16="http://schemas.microsoft.com/office/drawing/2014/main" id="{1D9D101B-820A-42CE-AC7D-8024933EC953}"/>
              </a:ext>
            </a:extLst>
          </p:cNvPr>
          <p:cNvCxnSpPr>
            <a:cxnSpLocks/>
            <a:stCxn id="5" idx="6"/>
            <a:endCxn id="13" idx="1"/>
          </p:cNvCxnSpPr>
          <p:nvPr/>
        </p:nvCxnSpPr>
        <p:spPr>
          <a:xfrm>
            <a:off x="4919707" y="3543185"/>
            <a:ext cx="493882" cy="82225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C4A09AF9-02BD-465F-A560-EC4BE4B7EE9F}"/>
              </a:ext>
            </a:extLst>
          </p:cNvPr>
          <p:cNvCxnSpPr>
            <a:cxnSpLocks/>
          </p:cNvCxnSpPr>
          <p:nvPr/>
        </p:nvCxnSpPr>
        <p:spPr>
          <a:xfrm>
            <a:off x="3872531" y="3543184"/>
            <a:ext cx="15410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itel 7">
            <a:extLst>
              <a:ext uri="{FF2B5EF4-FFF2-40B4-BE49-F238E27FC236}">
                <a16:creationId xmlns:a16="http://schemas.microsoft.com/office/drawing/2014/main" id="{A87CF71B-7326-DA49-8DC2-516EE0EDC9E7}"/>
              </a:ext>
            </a:extLst>
          </p:cNvPr>
          <p:cNvSpPr>
            <a:spLocks noGrp="1"/>
          </p:cNvSpPr>
          <p:nvPr>
            <p:ph type="title"/>
          </p:nvPr>
        </p:nvSpPr>
        <p:spPr/>
        <p:txBody>
          <a:bodyPr/>
          <a:lstStyle/>
          <a:p>
            <a:r>
              <a:rPr lang="en-US" noProof="0" dirty="0"/>
              <a:t>RATIONALE-307 Study design</a:t>
            </a:r>
          </a:p>
        </p:txBody>
      </p:sp>
      <p:sp>
        <p:nvSpPr>
          <p:cNvPr id="16" name="Textplatzhalter 15">
            <a:extLst>
              <a:ext uri="{FF2B5EF4-FFF2-40B4-BE49-F238E27FC236}">
                <a16:creationId xmlns:a16="http://schemas.microsoft.com/office/drawing/2014/main" id="{9BA0A3D0-25BD-1248-A615-EB15681E4779}"/>
              </a:ext>
            </a:extLst>
          </p:cNvPr>
          <p:cNvSpPr>
            <a:spLocks noGrp="1"/>
          </p:cNvSpPr>
          <p:nvPr>
            <p:ph type="body" sz="quarter" idx="12"/>
          </p:nvPr>
        </p:nvSpPr>
        <p:spPr>
          <a:xfrm>
            <a:off x="416533" y="1160463"/>
            <a:ext cx="11358934" cy="647700"/>
          </a:xfrm>
        </p:spPr>
        <p:txBody>
          <a:bodyPr/>
          <a:lstStyle/>
          <a:p>
            <a:r>
              <a:rPr lang="en-US" noProof="0" dirty="0"/>
              <a:t>Open-label, randomized, multicenter Phase 3 study comparing the efficacy and safety of tislelizumab combined with chemotherapy vs chemotherapy only as first-line treatment in advanced squamous NSCLC</a:t>
            </a:r>
            <a:r>
              <a:rPr lang="en-US" baseline="30000" noProof="0" dirty="0"/>
              <a:t>1</a:t>
            </a:r>
          </a:p>
        </p:txBody>
      </p:sp>
      <p:sp>
        <p:nvSpPr>
          <p:cNvPr id="34" name="object 19">
            <a:extLst>
              <a:ext uri="{FF2B5EF4-FFF2-40B4-BE49-F238E27FC236}">
                <a16:creationId xmlns:a16="http://schemas.microsoft.com/office/drawing/2014/main" id="{635DB2F5-820A-5542-8FB1-2EA62BE370E8}"/>
              </a:ext>
            </a:extLst>
          </p:cNvPr>
          <p:cNvSpPr txBox="1"/>
          <p:nvPr/>
        </p:nvSpPr>
        <p:spPr>
          <a:xfrm>
            <a:off x="416532" y="5029575"/>
            <a:ext cx="11358933" cy="738664"/>
          </a:xfrm>
          <a:prstGeom prst="rect">
            <a:avLst/>
          </a:prstGeom>
          <a:solidFill>
            <a:schemeClr val="bg2">
              <a:lumMod val="20000"/>
              <a:lumOff val="80000"/>
            </a:schemeClr>
          </a:solidFill>
        </p:spPr>
        <p:txBody>
          <a:bodyPr wrap="square" numCol="2">
            <a:noAutofit/>
          </a:bodyPr>
          <a:lstStyle>
            <a:defPPr>
              <a:defRPr lang="en-US"/>
            </a:defPPr>
            <a:lvl1pPr marL="285750" indent="-285750">
              <a:buClr>
                <a:srgbClr val="F47A20"/>
              </a:buClr>
              <a:buFont typeface="Arial" panose="020B0604020202020204" pitchFamily="34" charset="0"/>
              <a:buChar char="•"/>
              <a:defRPr sz="1400" b="1">
                <a:latin typeface="Arial" panose="020B0604020202020204"/>
              </a:defRPr>
            </a:lvl1pPr>
          </a:lstStyle>
          <a:p>
            <a:pPr marL="0" indent="0">
              <a:buNone/>
            </a:pPr>
            <a:r>
              <a:rPr lang="en-GB" dirty="0">
                <a:latin typeface="+mj-lt"/>
              </a:rPr>
              <a:t>Stratification factors</a:t>
            </a:r>
          </a:p>
          <a:p>
            <a:r>
              <a:rPr lang="en-GB" b="0" dirty="0">
                <a:latin typeface="+mj-lt"/>
              </a:rPr>
              <a:t>Stage (IIIB vs IV)</a:t>
            </a:r>
          </a:p>
          <a:p>
            <a:r>
              <a:rPr lang="en-GB" b="0" dirty="0">
                <a:latin typeface="+mj-lt"/>
              </a:rPr>
              <a:t>PD-L1 TC (&lt;1% vs 1%-49% vs ≥50%)</a:t>
            </a:r>
          </a:p>
          <a:p>
            <a:pPr marL="0" indent="0">
              <a:buNone/>
            </a:pPr>
            <a:endParaRPr lang="en-GB" dirty="0">
              <a:latin typeface="+mj-lt"/>
            </a:endParaRPr>
          </a:p>
          <a:p>
            <a:pPr marL="0" indent="0">
              <a:buNone/>
            </a:pPr>
            <a:r>
              <a:rPr lang="en-GB" dirty="0">
                <a:latin typeface="+mj-lt"/>
              </a:rPr>
              <a:t>Primary endpoint: </a:t>
            </a:r>
            <a:r>
              <a:rPr lang="en-GB" b="0" dirty="0">
                <a:latin typeface="+mj-lt"/>
              </a:rPr>
              <a:t>PFS (IRC-assessed)</a:t>
            </a:r>
          </a:p>
          <a:p>
            <a:pPr marL="0" indent="0">
              <a:buNone/>
            </a:pPr>
            <a:r>
              <a:rPr lang="en-GB" dirty="0">
                <a:latin typeface="+mj-lt"/>
              </a:rPr>
              <a:t>Secondary endpoints: </a:t>
            </a:r>
            <a:r>
              <a:rPr lang="en-GB" b="0" dirty="0">
                <a:latin typeface="+mj-lt"/>
              </a:rPr>
              <a:t>ORR, DoR, OS, and safety profile</a:t>
            </a:r>
          </a:p>
          <a:p>
            <a:pPr marL="0" indent="0">
              <a:buNone/>
            </a:pPr>
            <a:endParaRPr lang="en-GB" dirty="0">
              <a:latin typeface="+mj-lt"/>
            </a:endParaRPr>
          </a:p>
        </p:txBody>
      </p:sp>
      <p:cxnSp>
        <p:nvCxnSpPr>
          <p:cNvPr id="42" name="Gerade Verbindung mit Pfeil 41">
            <a:extLst>
              <a:ext uri="{FF2B5EF4-FFF2-40B4-BE49-F238E27FC236}">
                <a16:creationId xmlns:a16="http://schemas.microsoft.com/office/drawing/2014/main" id="{4C9BA4F7-F789-F349-899A-423AE985955C}"/>
              </a:ext>
            </a:extLst>
          </p:cNvPr>
          <p:cNvCxnSpPr>
            <a:cxnSpLocks/>
          </p:cNvCxnSpPr>
          <p:nvPr/>
        </p:nvCxnSpPr>
        <p:spPr>
          <a:xfrm>
            <a:off x="7253264" y="4365439"/>
            <a:ext cx="56341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Verbinder: gewinkelt 10">
            <a:extLst>
              <a:ext uri="{FF2B5EF4-FFF2-40B4-BE49-F238E27FC236}">
                <a16:creationId xmlns:a16="http://schemas.microsoft.com/office/drawing/2014/main" id="{0E53B89A-D248-E84F-922F-492AC75CF1DF}"/>
              </a:ext>
            </a:extLst>
          </p:cNvPr>
          <p:cNvCxnSpPr>
            <a:cxnSpLocks/>
            <a:stCxn id="18" idx="3"/>
          </p:cNvCxnSpPr>
          <p:nvPr/>
        </p:nvCxnSpPr>
        <p:spPr>
          <a:xfrm>
            <a:off x="7141433" y="2720595"/>
            <a:ext cx="563647" cy="41129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Verbinder: gewinkelt 10">
            <a:extLst>
              <a:ext uri="{FF2B5EF4-FFF2-40B4-BE49-F238E27FC236}">
                <a16:creationId xmlns:a16="http://schemas.microsoft.com/office/drawing/2014/main" id="{487F97FC-3479-F743-A955-A1D0C8C84503}"/>
              </a:ext>
            </a:extLst>
          </p:cNvPr>
          <p:cNvCxnSpPr>
            <a:cxnSpLocks/>
            <a:stCxn id="12" idx="3"/>
          </p:cNvCxnSpPr>
          <p:nvPr/>
        </p:nvCxnSpPr>
        <p:spPr>
          <a:xfrm flipV="1">
            <a:off x="7141589" y="3131890"/>
            <a:ext cx="563491" cy="411294"/>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8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RATIONALE 307</a:t>
            </a:r>
          </a:p>
        </p:txBody>
      </p:sp>
      <p:sp>
        <p:nvSpPr>
          <p:cNvPr id="3" name="Inhaltsplatzhalter 2">
            <a:extLst>
              <a:ext uri="{FF2B5EF4-FFF2-40B4-BE49-F238E27FC236}">
                <a16:creationId xmlns:a16="http://schemas.microsoft.com/office/drawing/2014/main" id="{AAA86720-59B5-D149-9C19-095D31D462AF}"/>
              </a:ext>
            </a:extLst>
          </p:cNvPr>
          <p:cNvSpPr>
            <a:spLocks noGrp="1"/>
          </p:cNvSpPr>
          <p:nvPr>
            <p:ph idx="1"/>
          </p:nvPr>
        </p:nvSpPr>
        <p:spPr/>
        <p:txBody>
          <a:bodyPr vert="horz" lIns="0" tIns="0" rIns="0" bIns="0" rtlCol="0" anchor="t">
            <a:noAutofit/>
          </a:bodyPr>
          <a:lstStyle/>
          <a:p>
            <a:r>
              <a:rPr lang="en-US" noProof="0" dirty="0"/>
              <a:t>Primary results from the Phase 3 RATIONALE 307 study showed that the addition of tislelizumab to chemotherapy</a:t>
            </a:r>
            <a:r>
              <a:rPr lang="en-US"/>
              <a:t> compared</a:t>
            </a:r>
            <a:r>
              <a:rPr lang="en-US" noProof="0" dirty="0"/>
              <a:t> with chemotherapy alone in patients with locally advanced or metastatic squamous </a:t>
            </a:r>
            <a:r>
              <a:rPr lang="en-US"/>
              <a:t>NSCLC resulted in a:</a:t>
            </a:r>
          </a:p>
          <a:p>
            <a:pPr lvl="1"/>
            <a:r>
              <a:rPr lang="en-US"/>
              <a:t>significant PFS benefit</a:t>
            </a:r>
            <a:r>
              <a:rPr lang="en-US" baseline="30000"/>
              <a:t>1</a:t>
            </a:r>
          </a:p>
          <a:p>
            <a:pPr lvl="1"/>
            <a:r>
              <a:rPr lang="en-US"/>
              <a:t>manageable safety/tolerability profile</a:t>
            </a:r>
            <a:r>
              <a:rPr lang="en-US" baseline="30000"/>
              <a:t>1</a:t>
            </a:r>
          </a:p>
          <a:p>
            <a:r>
              <a:rPr lang="en-US" noProof="0" dirty="0"/>
              <a:t>Results of a sub analysis of patients who were smokers or </a:t>
            </a:r>
            <a:r>
              <a:rPr lang="en-US"/>
              <a:t>non-smokers</a:t>
            </a:r>
            <a:r>
              <a:rPr lang="en-US" noProof="0" dirty="0"/>
              <a:t> from the RATIONALE 307 study are reported here</a:t>
            </a:r>
          </a:p>
          <a:p>
            <a:endParaRPr lang="en-US" noProof="0" dirty="0"/>
          </a:p>
          <a:p>
            <a:endParaRPr lang="en-US" noProof="0"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1. Wang J, et al. </a:t>
            </a:r>
            <a:r>
              <a:rPr lang="en-US" i="1"/>
              <a:t>JAMA Oncol </a:t>
            </a:r>
            <a:r>
              <a:rPr lang="en-US"/>
              <a:t>2021. </a:t>
            </a:r>
            <a:r>
              <a:rPr lang="en-US" err="1"/>
              <a:t>doi</a:t>
            </a:r>
            <a:r>
              <a:rPr lang="en-US"/>
              <a:t>: 10.1001/jamaoncol.2021.0366. Online ahead of print.</a:t>
            </a:r>
          </a:p>
          <a:p>
            <a:r>
              <a:rPr lang="en-US"/>
              <a:t>NSCLC, non small cell lung cancer; PFS, progression-free survival.</a:t>
            </a:r>
          </a:p>
          <a:p>
            <a:r>
              <a:rPr lang="en-US" b="1"/>
              <a:t>Yu X, et al. Abstract 1297P presented at ESMO 2021.</a:t>
            </a:r>
            <a:endParaRPr lang="en-US"/>
          </a:p>
        </p:txBody>
      </p:sp>
    </p:spTree>
    <p:extLst>
      <p:ext uri="{BB962C8B-B14F-4D97-AF65-F5344CB8AC3E}">
        <p14:creationId xmlns:p14="http://schemas.microsoft.com/office/powerpoint/2010/main" val="424378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feld 67">
            <a:extLst>
              <a:ext uri="{FF2B5EF4-FFF2-40B4-BE49-F238E27FC236}">
                <a16:creationId xmlns:a16="http://schemas.microsoft.com/office/drawing/2014/main" id="{A2F1E460-6C2C-4DE1-B8B8-E2C31A1AD059}"/>
              </a:ext>
            </a:extLst>
          </p:cNvPr>
          <p:cNvSpPr txBox="1"/>
          <p:nvPr/>
        </p:nvSpPr>
        <p:spPr>
          <a:xfrm>
            <a:off x="1163360" y="2523055"/>
            <a:ext cx="325729" cy="262362"/>
          </a:xfrm>
          <a:prstGeom prst="rect">
            <a:avLst/>
          </a:prstGeom>
          <a:noFill/>
        </p:spPr>
        <p:txBody>
          <a:bodyPr wrap="none" rtlCol="0">
            <a:spAutoFit/>
          </a:bodyPr>
          <a:lstStyle/>
          <a:p>
            <a:r>
              <a:rPr lang="de-DE" sz="1000"/>
              <a:t>40</a:t>
            </a:r>
          </a:p>
        </p:txBody>
      </p:sp>
      <p:sp>
        <p:nvSpPr>
          <p:cNvPr id="72" name="Textfeld 71">
            <a:extLst>
              <a:ext uri="{FF2B5EF4-FFF2-40B4-BE49-F238E27FC236}">
                <a16:creationId xmlns:a16="http://schemas.microsoft.com/office/drawing/2014/main" id="{589C1C2C-DD6A-4D60-A2CD-B37C2D5C5C0A}"/>
              </a:ext>
            </a:extLst>
          </p:cNvPr>
          <p:cNvSpPr txBox="1"/>
          <p:nvPr/>
        </p:nvSpPr>
        <p:spPr>
          <a:xfrm>
            <a:off x="1220643" y="3041903"/>
            <a:ext cx="255198" cy="262362"/>
          </a:xfrm>
          <a:prstGeom prst="rect">
            <a:avLst/>
          </a:prstGeom>
          <a:noFill/>
        </p:spPr>
        <p:txBody>
          <a:bodyPr wrap="none" rtlCol="0">
            <a:spAutoFit/>
          </a:bodyPr>
          <a:lstStyle/>
          <a:p>
            <a:r>
              <a:rPr lang="de-DE" sz="1000"/>
              <a:t>0</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a:xfrm>
            <a:off x="417600" y="6356349"/>
            <a:ext cx="9554080" cy="398568"/>
          </a:xfrm>
        </p:spPr>
        <p:txBody>
          <a:bodyPr/>
          <a:lstStyle/>
          <a:p>
            <a:r>
              <a:rPr lang="en-US"/>
              <a:t>Data cutoff: December 6, 2019.</a:t>
            </a:r>
          </a:p>
          <a:p>
            <a:r>
              <a:rPr lang="de-DE"/>
              <a:t>CI, confidence interval; HR, hazard ratio; IRC, Independent Review Committe; mo, months; nab-PC, nab-</a:t>
            </a:r>
            <a:r>
              <a:rPr lang="de-DE">
                <a:ea typeface="+mn-lt"/>
                <a:cs typeface="+mn-lt"/>
              </a:rPr>
              <a:t>paclitaxel + carboplatin</a:t>
            </a:r>
            <a:r>
              <a:rPr lang="de-DE"/>
              <a:t>;  PC, paclitaxel + carboplatin; PFS, progression-free survival; TIS, Tislelizumab.</a:t>
            </a:r>
            <a:endParaRPr lang="de-DE">
              <a:cs typeface="Arial"/>
            </a:endParaRPr>
          </a:p>
          <a:p>
            <a:r>
              <a:rPr lang="en-GB" b="1"/>
              <a:t>Yu X, et al. </a:t>
            </a:r>
            <a:r>
              <a:rPr lang="de-DE" b="1"/>
              <a:t>Abstract 1297P presented at ESMO 2021.</a:t>
            </a:r>
            <a:endParaRPr lang="de-DE"/>
          </a:p>
        </p:txBody>
      </p:sp>
      <p:sp>
        <p:nvSpPr>
          <p:cNvPr id="5" name="object 5"/>
          <p:cNvSpPr txBox="1">
            <a:spLocks noGrp="1"/>
          </p:cNvSpPr>
          <p:nvPr>
            <p:ph type="title"/>
          </p:nvPr>
        </p:nvSpPr>
        <p:spPr/>
        <p:txBody>
          <a:bodyPr/>
          <a:lstStyle/>
          <a:p>
            <a:r>
              <a:rPr lang="en-US" noProof="0"/>
              <a:t>PFS in smokers</a:t>
            </a:r>
          </a:p>
        </p:txBody>
      </p:sp>
      <p:sp>
        <p:nvSpPr>
          <p:cNvPr id="4" name="Textplatzhalter 3">
            <a:extLst>
              <a:ext uri="{FF2B5EF4-FFF2-40B4-BE49-F238E27FC236}">
                <a16:creationId xmlns:a16="http://schemas.microsoft.com/office/drawing/2014/main" id="{1C188FDB-CFAB-DC4F-BA26-810C2CF27140}"/>
              </a:ext>
            </a:extLst>
          </p:cNvPr>
          <p:cNvSpPr>
            <a:spLocks noGrp="1"/>
          </p:cNvSpPr>
          <p:nvPr>
            <p:ph type="body" sz="quarter" idx="12"/>
          </p:nvPr>
        </p:nvSpPr>
        <p:spPr>
          <a:xfrm>
            <a:off x="413671" y="1160463"/>
            <a:ext cx="11358934" cy="647700"/>
          </a:xfrm>
        </p:spPr>
        <p:txBody>
          <a:bodyPr/>
          <a:lstStyle/>
          <a:p>
            <a:r>
              <a:rPr lang="en-US" noProof="0"/>
              <a:t>PFS by IRC in patients who were smokers (Arms A vs C) </a:t>
            </a:r>
          </a:p>
        </p:txBody>
      </p:sp>
      <p:sp>
        <p:nvSpPr>
          <p:cNvPr id="9" name="TextBox 8">
            <a:extLst>
              <a:ext uri="{FF2B5EF4-FFF2-40B4-BE49-F238E27FC236}">
                <a16:creationId xmlns:a16="http://schemas.microsoft.com/office/drawing/2014/main" id="{76B67996-FAB7-4CA4-9142-0809572FDC6F}"/>
              </a:ext>
            </a:extLst>
          </p:cNvPr>
          <p:cNvSpPr txBox="1"/>
          <p:nvPr/>
        </p:nvSpPr>
        <p:spPr>
          <a:xfrm>
            <a:off x="413671" y="3908425"/>
            <a:ext cx="6094520" cy="338554"/>
          </a:xfrm>
          <a:prstGeom prst="rect">
            <a:avLst/>
          </a:prstGeom>
        </p:spPr>
        <p:txBody>
          <a:bodyPr vert="horz" lIns="0" tIns="36000" rIns="0" bIns="0" rtlCol="0" anchor="ctr" anchorCtr="0">
            <a:normAutofit/>
          </a:bodyPr>
          <a:lstStyle>
            <a:lvl1pPr indent="0">
              <a:lnSpc>
                <a:spcPct val="90000"/>
              </a:lnSpc>
              <a:spcBef>
                <a:spcPts val="0"/>
              </a:spcBef>
              <a:buClr>
                <a:schemeClr val="bg2"/>
              </a:buClr>
              <a:buFont typeface="Arial" panose="020B0604020202020204" pitchFamily="34" charset="0"/>
              <a:buNone/>
              <a:defRPr sz="1600"/>
            </a:lvl1pPr>
            <a:lvl2pPr indent="0">
              <a:lnSpc>
                <a:spcPct val="90000"/>
              </a:lnSpc>
              <a:spcBef>
                <a:spcPts val="500"/>
              </a:spcBef>
              <a:buClr>
                <a:schemeClr val="bg2"/>
              </a:buClr>
              <a:buFont typeface="Arial" panose="020B0604020202020204" pitchFamily="34" charset="0"/>
              <a:buNone/>
              <a:defRPr sz="2000"/>
            </a:lvl2pPr>
            <a:lvl3pPr indent="0">
              <a:lnSpc>
                <a:spcPct val="90000"/>
              </a:lnSpc>
              <a:spcBef>
                <a:spcPts val="500"/>
              </a:spcBef>
              <a:buClr>
                <a:schemeClr val="bg2"/>
              </a:buClr>
              <a:buFont typeface="Arial" panose="020B0604020202020204" pitchFamily="34" charset="0"/>
              <a:buNone/>
            </a:lvl3pPr>
            <a:lvl4pPr indent="0">
              <a:lnSpc>
                <a:spcPct val="90000"/>
              </a:lnSpc>
              <a:spcBef>
                <a:spcPts val="500"/>
              </a:spcBef>
              <a:buClr>
                <a:schemeClr val="bg2"/>
              </a:buClr>
              <a:buFont typeface="Arial" panose="020B0604020202020204" pitchFamily="34" charset="0"/>
              <a:buNone/>
              <a:defRPr sz="1600"/>
            </a:lvl4pPr>
            <a:lvl5pPr indent="0">
              <a:lnSpc>
                <a:spcPct val="90000"/>
              </a:lnSpc>
              <a:spcBef>
                <a:spcPts val="500"/>
              </a:spcBef>
              <a:buClr>
                <a:schemeClr val="bg2"/>
              </a:buClr>
              <a:buFont typeface="Arial" panose="020B06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PFS by IRC in patients who were smokers (Arms B vs C) </a:t>
            </a:r>
          </a:p>
        </p:txBody>
      </p:sp>
      <p:cxnSp>
        <p:nvCxnSpPr>
          <p:cNvPr id="10" name="Gerader Verbinder 9">
            <a:extLst>
              <a:ext uri="{FF2B5EF4-FFF2-40B4-BE49-F238E27FC236}">
                <a16:creationId xmlns:a16="http://schemas.microsoft.com/office/drawing/2014/main" id="{D3094604-D118-46F5-9FAE-E3ECC4DBB2FD}"/>
              </a:ext>
            </a:extLst>
          </p:cNvPr>
          <p:cNvCxnSpPr>
            <a:cxnSpLocks/>
          </p:cNvCxnSpPr>
          <p:nvPr/>
        </p:nvCxnSpPr>
        <p:spPr>
          <a:xfrm>
            <a:off x="1449562" y="4264603"/>
            <a:ext cx="0" cy="1423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B2E0676A-03CB-48A3-AB3F-6F19CCAAB744}"/>
              </a:ext>
            </a:extLst>
          </p:cNvPr>
          <p:cNvCxnSpPr>
            <a:cxnSpLocks/>
          </p:cNvCxnSpPr>
          <p:nvPr/>
        </p:nvCxnSpPr>
        <p:spPr>
          <a:xfrm flipH="1">
            <a:off x="1380503" y="4340759"/>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03777109-3478-4670-9EFB-3683BD7C5FF4}"/>
              </a:ext>
            </a:extLst>
          </p:cNvPr>
          <p:cNvCxnSpPr>
            <a:cxnSpLocks/>
          </p:cNvCxnSpPr>
          <p:nvPr/>
        </p:nvCxnSpPr>
        <p:spPr>
          <a:xfrm flipH="1">
            <a:off x="1380503" y="4472125"/>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30798804-68CE-4C71-89A3-C676327FFF7B}"/>
              </a:ext>
            </a:extLst>
          </p:cNvPr>
          <p:cNvCxnSpPr>
            <a:cxnSpLocks/>
          </p:cNvCxnSpPr>
          <p:nvPr/>
        </p:nvCxnSpPr>
        <p:spPr>
          <a:xfrm flipH="1">
            <a:off x="1380503" y="4611219"/>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E1764CE9-E7AA-4B12-A7B8-6ED6B9C1AC58}"/>
              </a:ext>
            </a:extLst>
          </p:cNvPr>
          <p:cNvCxnSpPr>
            <a:cxnSpLocks/>
          </p:cNvCxnSpPr>
          <p:nvPr/>
        </p:nvCxnSpPr>
        <p:spPr>
          <a:xfrm flipH="1">
            <a:off x="1380503" y="4742586"/>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FAB583BB-7A74-4D68-B823-C485F30030EA}"/>
              </a:ext>
            </a:extLst>
          </p:cNvPr>
          <p:cNvCxnSpPr>
            <a:cxnSpLocks/>
          </p:cNvCxnSpPr>
          <p:nvPr/>
        </p:nvCxnSpPr>
        <p:spPr>
          <a:xfrm flipH="1">
            <a:off x="1380503" y="4868800"/>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7E1AEE2-DEBD-4CE7-A309-A3CBA8EBF7A2}"/>
              </a:ext>
            </a:extLst>
          </p:cNvPr>
          <p:cNvCxnSpPr>
            <a:cxnSpLocks/>
          </p:cNvCxnSpPr>
          <p:nvPr/>
        </p:nvCxnSpPr>
        <p:spPr>
          <a:xfrm flipH="1">
            <a:off x="1380503" y="5011222"/>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9051645-0120-48AC-BDC7-67B4D26B014E}"/>
              </a:ext>
            </a:extLst>
          </p:cNvPr>
          <p:cNvCxnSpPr>
            <a:cxnSpLocks/>
          </p:cNvCxnSpPr>
          <p:nvPr/>
        </p:nvCxnSpPr>
        <p:spPr>
          <a:xfrm flipH="1">
            <a:off x="1380503" y="5142587"/>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3911B76-D3F4-4494-83A9-4136606A0409}"/>
              </a:ext>
            </a:extLst>
          </p:cNvPr>
          <p:cNvCxnSpPr>
            <a:cxnSpLocks/>
          </p:cNvCxnSpPr>
          <p:nvPr/>
        </p:nvCxnSpPr>
        <p:spPr>
          <a:xfrm flipH="1">
            <a:off x="1380503" y="5264788"/>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14B70A10-97B5-46AC-ABA9-3FCFDBC7CDC6}"/>
              </a:ext>
            </a:extLst>
          </p:cNvPr>
          <p:cNvCxnSpPr>
            <a:cxnSpLocks/>
          </p:cNvCxnSpPr>
          <p:nvPr/>
        </p:nvCxnSpPr>
        <p:spPr>
          <a:xfrm flipH="1">
            <a:off x="1380503" y="5398729"/>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5C7688CE-2EF6-47B2-8AE8-E74BF958B015}"/>
              </a:ext>
            </a:extLst>
          </p:cNvPr>
          <p:cNvCxnSpPr>
            <a:cxnSpLocks/>
          </p:cNvCxnSpPr>
          <p:nvPr/>
        </p:nvCxnSpPr>
        <p:spPr>
          <a:xfrm flipH="1">
            <a:off x="1380503" y="5530095"/>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045381F2-5B42-4B57-B253-992DFB7A3127}"/>
              </a:ext>
            </a:extLst>
          </p:cNvPr>
          <p:cNvCxnSpPr>
            <a:cxnSpLocks/>
          </p:cNvCxnSpPr>
          <p:nvPr/>
        </p:nvCxnSpPr>
        <p:spPr>
          <a:xfrm flipH="1">
            <a:off x="1380503" y="5666612"/>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uppieren 23">
            <a:extLst>
              <a:ext uri="{FF2B5EF4-FFF2-40B4-BE49-F238E27FC236}">
                <a16:creationId xmlns:a16="http://schemas.microsoft.com/office/drawing/2014/main" id="{0415700C-FA34-47AE-9130-9494B5FC4BD3}"/>
              </a:ext>
            </a:extLst>
          </p:cNvPr>
          <p:cNvGrpSpPr/>
          <p:nvPr/>
        </p:nvGrpSpPr>
        <p:grpSpPr>
          <a:xfrm>
            <a:off x="1443364" y="5677928"/>
            <a:ext cx="6349856" cy="74778"/>
            <a:chOff x="1474942" y="5565955"/>
            <a:chExt cx="6349856" cy="69168"/>
          </a:xfrm>
        </p:grpSpPr>
        <p:cxnSp>
          <p:nvCxnSpPr>
            <p:cNvPr id="25" name="Gerader Verbinder 24">
              <a:extLst>
                <a:ext uri="{FF2B5EF4-FFF2-40B4-BE49-F238E27FC236}">
                  <a16:creationId xmlns:a16="http://schemas.microsoft.com/office/drawing/2014/main" id="{1D7E2029-AAB5-4A3F-8935-7976431BD818}"/>
                </a:ext>
              </a:extLst>
            </p:cNvPr>
            <p:cNvCxnSpPr>
              <a:cxnSpLocks/>
            </p:cNvCxnSpPr>
            <p:nvPr/>
          </p:nvCxnSpPr>
          <p:spPr>
            <a:xfrm flipV="1">
              <a:off x="1474942" y="5576297"/>
              <a:ext cx="6349856" cy="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B38250A2-B5CD-42F8-940B-B388D0F8D2B3}"/>
                </a:ext>
              </a:extLst>
            </p:cNvPr>
            <p:cNvCxnSpPr>
              <a:cxnSpLocks/>
            </p:cNvCxnSpPr>
            <p:nvPr/>
          </p:nvCxnSpPr>
          <p:spPr>
            <a:xfrm flipH="1">
              <a:off x="1605809" y="5572576"/>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947301FE-CCAF-4936-A0EB-B879D8501DDD}"/>
                </a:ext>
              </a:extLst>
            </p:cNvPr>
            <p:cNvCxnSpPr>
              <a:cxnSpLocks/>
            </p:cNvCxnSpPr>
            <p:nvPr/>
          </p:nvCxnSpPr>
          <p:spPr>
            <a:xfrm flipH="1">
              <a:off x="3131346" y="5565955"/>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AD66CF84-371B-46B0-9ACF-7BECC067B25B}"/>
                </a:ext>
              </a:extLst>
            </p:cNvPr>
            <p:cNvCxnSpPr>
              <a:cxnSpLocks/>
            </p:cNvCxnSpPr>
            <p:nvPr/>
          </p:nvCxnSpPr>
          <p:spPr>
            <a:xfrm flipH="1">
              <a:off x="4701601" y="5568978"/>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D7F25C3C-BEF1-43B6-B1A6-E25AE5C25AF2}"/>
                </a:ext>
              </a:extLst>
            </p:cNvPr>
            <p:cNvCxnSpPr>
              <a:cxnSpLocks/>
            </p:cNvCxnSpPr>
            <p:nvPr/>
          </p:nvCxnSpPr>
          <p:spPr>
            <a:xfrm flipH="1">
              <a:off x="6259154" y="5568816"/>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20F12EB-76BB-4A00-ABAF-5D582C4EA241}"/>
                </a:ext>
              </a:extLst>
            </p:cNvPr>
            <p:cNvCxnSpPr>
              <a:cxnSpLocks/>
            </p:cNvCxnSpPr>
            <p:nvPr/>
          </p:nvCxnSpPr>
          <p:spPr>
            <a:xfrm flipH="1">
              <a:off x="7816706" y="5567491"/>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feld 30">
            <a:extLst>
              <a:ext uri="{FF2B5EF4-FFF2-40B4-BE49-F238E27FC236}">
                <a16:creationId xmlns:a16="http://schemas.microsoft.com/office/drawing/2014/main" id="{69C104D4-B930-41FB-9A4E-2C00E5D09733}"/>
              </a:ext>
            </a:extLst>
          </p:cNvPr>
          <p:cNvSpPr txBox="1"/>
          <p:nvPr/>
        </p:nvSpPr>
        <p:spPr>
          <a:xfrm>
            <a:off x="1020928" y="4205790"/>
            <a:ext cx="396262" cy="266338"/>
          </a:xfrm>
          <a:prstGeom prst="rect">
            <a:avLst/>
          </a:prstGeom>
          <a:noFill/>
        </p:spPr>
        <p:txBody>
          <a:bodyPr wrap="none" rtlCol="0">
            <a:spAutoFit/>
          </a:bodyPr>
          <a:lstStyle/>
          <a:p>
            <a:r>
              <a:rPr lang="de-DE" sz="1000"/>
              <a:t>100</a:t>
            </a:r>
          </a:p>
        </p:txBody>
      </p:sp>
      <p:sp>
        <p:nvSpPr>
          <p:cNvPr id="32" name="Textfeld 31">
            <a:extLst>
              <a:ext uri="{FF2B5EF4-FFF2-40B4-BE49-F238E27FC236}">
                <a16:creationId xmlns:a16="http://schemas.microsoft.com/office/drawing/2014/main" id="{DD4B8FEA-AA44-438A-8CE1-E249F4739342}"/>
              </a:ext>
            </a:extLst>
          </p:cNvPr>
          <p:cNvSpPr txBox="1"/>
          <p:nvPr/>
        </p:nvSpPr>
        <p:spPr>
          <a:xfrm>
            <a:off x="1084719" y="4334755"/>
            <a:ext cx="325730" cy="266338"/>
          </a:xfrm>
          <a:prstGeom prst="rect">
            <a:avLst/>
          </a:prstGeom>
          <a:noFill/>
        </p:spPr>
        <p:txBody>
          <a:bodyPr wrap="none" rtlCol="0">
            <a:spAutoFit/>
          </a:bodyPr>
          <a:lstStyle/>
          <a:p>
            <a:r>
              <a:rPr lang="de-DE" sz="1000"/>
              <a:t>90</a:t>
            </a:r>
          </a:p>
        </p:txBody>
      </p:sp>
      <p:sp>
        <p:nvSpPr>
          <p:cNvPr id="33" name="Textfeld 32">
            <a:extLst>
              <a:ext uri="{FF2B5EF4-FFF2-40B4-BE49-F238E27FC236}">
                <a16:creationId xmlns:a16="http://schemas.microsoft.com/office/drawing/2014/main" id="{56112394-48D6-4E52-9DAD-4AF15E46E30D}"/>
              </a:ext>
            </a:extLst>
          </p:cNvPr>
          <p:cNvSpPr txBox="1"/>
          <p:nvPr/>
        </p:nvSpPr>
        <p:spPr>
          <a:xfrm>
            <a:off x="1087504" y="4477164"/>
            <a:ext cx="325730" cy="266338"/>
          </a:xfrm>
          <a:prstGeom prst="rect">
            <a:avLst/>
          </a:prstGeom>
          <a:noFill/>
        </p:spPr>
        <p:txBody>
          <a:bodyPr wrap="none" rtlCol="0">
            <a:spAutoFit/>
          </a:bodyPr>
          <a:lstStyle/>
          <a:p>
            <a:r>
              <a:rPr lang="de-DE" sz="1000"/>
              <a:t>80</a:t>
            </a:r>
          </a:p>
        </p:txBody>
      </p:sp>
      <p:sp>
        <p:nvSpPr>
          <p:cNvPr id="34" name="Textfeld 33">
            <a:extLst>
              <a:ext uri="{FF2B5EF4-FFF2-40B4-BE49-F238E27FC236}">
                <a16:creationId xmlns:a16="http://schemas.microsoft.com/office/drawing/2014/main" id="{F797064C-8025-4E62-973F-10059C422C17}"/>
              </a:ext>
            </a:extLst>
          </p:cNvPr>
          <p:cNvSpPr txBox="1"/>
          <p:nvPr/>
        </p:nvSpPr>
        <p:spPr>
          <a:xfrm>
            <a:off x="1084719" y="4602416"/>
            <a:ext cx="325730" cy="266338"/>
          </a:xfrm>
          <a:prstGeom prst="rect">
            <a:avLst/>
          </a:prstGeom>
          <a:noFill/>
        </p:spPr>
        <p:txBody>
          <a:bodyPr wrap="none" rtlCol="0">
            <a:spAutoFit/>
          </a:bodyPr>
          <a:lstStyle/>
          <a:p>
            <a:r>
              <a:rPr lang="de-DE" sz="1000"/>
              <a:t>70</a:t>
            </a:r>
          </a:p>
        </p:txBody>
      </p:sp>
      <p:sp>
        <p:nvSpPr>
          <p:cNvPr id="35" name="Textfeld 34">
            <a:extLst>
              <a:ext uri="{FF2B5EF4-FFF2-40B4-BE49-F238E27FC236}">
                <a16:creationId xmlns:a16="http://schemas.microsoft.com/office/drawing/2014/main" id="{196814E6-B8DD-42DB-8A82-60C5223541E5}"/>
              </a:ext>
            </a:extLst>
          </p:cNvPr>
          <p:cNvSpPr txBox="1"/>
          <p:nvPr/>
        </p:nvSpPr>
        <p:spPr>
          <a:xfrm>
            <a:off x="1087503" y="4731206"/>
            <a:ext cx="325730" cy="266338"/>
          </a:xfrm>
          <a:prstGeom prst="rect">
            <a:avLst/>
          </a:prstGeom>
          <a:noFill/>
        </p:spPr>
        <p:txBody>
          <a:bodyPr wrap="none" rtlCol="0">
            <a:spAutoFit/>
          </a:bodyPr>
          <a:lstStyle/>
          <a:p>
            <a:r>
              <a:rPr lang="de-DE" sz="1000"/>
              <a:t>60</a:t>
            </a:r>
          </a:p>
        </p:txBody>
      </p:sp>
      <p:sp>
        <p:nvSpPr>
          <p:cNvPr id="36" name="Textfeld 35">
            <a:extLst>
              <a:ext uri="{FF2B5EF4-FFF2-40B4-BE49-F238E27FC236}">
                <a16:creationId xmlns:a16="http://schemas.microsoft.com/office/drawing/2014/main" id="{CE137739-D3EC-461B-AC77-C5B5A10BEDCF}"/>
              </a:ext>
            </a:extLst>
          </p:cNvPr>
          <p:cNvSpPr txBox="1"/>
          <p:nvPr/>
        </p:nvSpPr>
        <p:spPr>
          <a:xfrm>
            <a:off x="1084719" y="4870757"/>
            <a:ext cx="325730" cy="266338"/>
          </a:xfrm>
          <a:prstGeom prst="rect">
            <a:avLst/>
          </a:prstGeom>
          <a:noFill/>
        </p:spPr>
        <p:txBody>
          <a:bodyPr wrap="none" rtlCol="0">
            <a:spAutoFit/>
          </a:bodyPr>
          <a:lstStyle/>
          <a:p>
            <a:r>
              <a:rPr lang="de-DE" sz="1000"/>
              <a:t>50</a:t>
            </a:r>
          </a:p>
        </p:txBody>
      </p:sp>
      <p:sp>
        <p:nvSpPr>
          <p:cNvPr id="37" name="Textfeld 36">
            <a:extLst>
              <a:ext uri="{FF2B5EF4-FFF2-40B4-BE49-F238E27FC236}">
                <a16:creationId xmlns:a16="http://schemas.microsoft.com/office/drawing/2014/main" id="{D0053351-CBDA-4FED-8216-96E80E6440EA}"/>
              </a:ext>
            </a:extLst>
          </p:cNvPr>
          <p:cNvSpPr txBox="1"/>
          <p:nvPr/>
        </p:nvSpPr>
        <p:spPr>
          <a:xfrm>
            <a:off x="1084719" y="5004697"/>
            <a:ext cx="325730" cy="266338"/>
          </a:xfrm>
          <a:prstGeom prst="rect">
            <a:avLst/>
          </a:prstGeom>
          <a:noFill/>
        </p:spPr>
        <p:txBody>
          <a:bodyPr wrap="none" rtlCol="0">
            <a:spAutoFit/>
          </a:bodyPr>
          <a:lstStyle/>
          <a:p>
            <a:r>
              <a:rPr lang="de-DE" sz="1000"/>
              <a:t>40</a:t>
            </a:r>
          </a:p>
        </p:txBody>
      </p:sp>
      <p:sp>
        <p:nvSpPr>
          <p:cNvPr id="38" name="Textfeld 37">
            <a:extLst>
              <a:ext uri="{FF2B5EF4-FFF2-40B4-BE49-F238E27FC236}">
                <a16:creationId xmlns:a16="http://schemas.microsoft.com/office/drawing/2014/main" id="{B4AEC589-C5A4-46D5-A5E2-FAF39A683F16}"/>
              </a:ext>
            </a:extLst>
          </p:cNvPr>
          <p:cNvSpPr txBox="1"/>
          <p:nvPr/>
        </p:nvSpPr>
        <p:spPr>
          <a:xfrm>
            <a:off x="1084719" y="5133489"/>
            <a:ext cx="325730" cy="266338"/>
          </a:xfrm>
          <a:prstGeom prst="rect">
            <a:avLst/>
          </a:prstGeom>
          <a:noFill/>
        </p:spPr>
        <p:txBody>
          <a:bodyPr wrap="none" rtlCol="0">
            <a:spAutoFit/>
          </a:bodyPr>
          <a:lstStyle/>
          <a:p>
            <a:r>
              <a:rPr lang="de-DE" sz="1000"/>
              <a:t>30</a:t>
            </a:r>
          </a:p>
        </p:txBody>
      </p:sp>
      <p:sp>
        <p:nvSpPr>
          <p:cNvPr id="39" name="Textfeld 38">
            <a:extLst>
              <a:ext uri="{FF2B5EF4-FFF2-40B4-BE49-F238E27FC236}">
                <a16:creationId xmlns:a16="http://schemas.microsoft.com/office/drawing/2014/main" id="{8FF7A583-AF97-47DE-93BA-CB8AF41E9B31}"/>
              </a:ext>
            </a:extLst>
          </p:cNvPr>
          <p:cNvSpPr txBox="1"/>
          <p:nvPr/>
        </p:nvSpPr>
        <p:spPr>
          <a:xfrm>
            <a:off x="1091460" y="5264341"/>
            <a:ext cx="325730" cy="266338"/>
          </a:xfrm>
          <a:prstGeom prst="rect">
            <a:avLst/>
          </a:prstGeom>
          <a:noFill/>
        </p:spPr>
        <p:txBody>
          <a:bodyPr wrap="none" rtlCol="0">
            <a:spAutoFit/>
          </a:bodyPr>
          <a:lstStyle/>
          <a:p>
            <a:r>
              <a:rPr lang="de-DE" sz="1000"/>
              <a:t>20</a:t>
            </a:r>
          </a:p>
        </p:txBody>
      </p:sp>
      <p:sp>
        <p:nvSpPr>
          <p:cNvPr id="41" name="Textfeld 40">
            <a:extLst>
              <a:ext uri="{FF2B5EF4-FFF2-40B4-BE49-F238E27FC236}">
                <a16:creationId xmlns:a16="http://schemas.microsoft.com/office/drawing/2014/main" id="{B6228A4B-1116-4616-B2B2-B7044AC0600E}"/>
              </a:ext>
            </a:extLst>
          </p:cNvPr>
          <p:cNvSpPr txBox="1"/>
          <p:nvPr/>
        </p:nvSpPr>
        <p:spPr>
          <a:xfrm>
            <a:off x="1157002" y="5531407"/>
            <a:ext cx="255198" cy="266338"/>
          </a:xfrm>
          <a:prstGeom prst="rect">
            <a:avLst/>
          </a:prstGeom>
          <a:noFill/>
        </p:spPr>
        <p:txBody>
          <a:bodyPr wrap="none" rtlCol="0">
            <a:spAutoFit/>
          </a:bodyPr>
          <a:lstStyle/>
          <a:p>
            <a:r>
              <a:rPr lang="de-DE" sz="1000"/>
              <a:t>0</a:t>
            </a:r>
          </a:p>
        </p:txBody>
      </p:sp>
      <p:sp>
        <p:nvSpPr>
          <p:cNvPr id="42" name="Textfeld 41">
            <a:extLst>
              <a:ext uri="{FF2B5EF4-FFF2-40B4-BE49-F238E27FC236}">
                <a16:creationId xmlns:a16="http://schemas.microsoft.com/office/drawing/2014/main" id="{AE2A5146-ACF1-494F-AD2F-CCD30E8DC51D}"/>
              </a:ext>
            </a:extLst>
          </p:cNvPr>
          <p:cNvSpPr txBox="1"/>
          <p:nvPr/>
        </p:nvSpPr>
        <p:spPr>
          <a:xfrm>
            <a:off x="1462613" y="5726337"/>
            <a:ext cx="222640" cy="268661"/>
          </a:xfrm>
          <a:prstGeom prst="rect">
            <a:avLst/>
          </a:prstGeom>
          <a:noFill/>
        </p:spPr>
        <p:txBody>
          <a:bodyPr wrap="none" rtlCol="0">
            <a:spAutoFit/>
          </a:bodyPr>
          <a:lstStyle/>
          <a:p>
            <a:pPr algn="ctr"/>
            <a:r>
              <a:rPr lang="de-DE" sz="1000"/>
              <a:t>0</a:t>
            </a:r>
          </a:p>
        </p:txBody>
      </p:sp>
      <p:sp>
        <p:nvSpPr>
          <p:cNvPr id="43" name="Textfeld 42">
            <a:extLst>
              <a:ext uri="{FF2B5EF4-FFF2-40B4-BE49-F238E27FC236}">
                <a16:creationId xmlns:a16="http://schemas.microsoft.com/office/drawing/2014/main" id="{44612409-B284-4FCF-AB4A-49BFF46A0097}"/>
              </a:ext>
            </a:extLst>
          </p:cNvPr>
          <p:cNvSpPr txBox="1"/>
          <p:nvPr/>
        </p:nvSpPr>
        <p:spPr>
          <a:xfrm>
            <a:off x="2991626" y="5716666"/>
            <a:ext cx="222640" cy="268661"/>
          </a:xfrm>
          <a:prstGeom prst="rect">
            <a:avLst/>
          </a:prstGeom>
          <a:noFill/>
        </p:spPr>
        <p:txBody>
          <a:bodyPr wrap="none" rtlCol="0">
            <a:spAutoFit/>
          </a:bodyPr>
          <a:lstStyle/>
          <a:p>
            <a:pPr algn="ctr"/>
            <a:r>
              <a:rPr lang="de-DE" sz="1000"/>
              <a:t>3</a:t>
            </a:r>
          </a:p>
        </p:txBody>
      </p:sp>
      <p:sp>
        <p:nvSpPr>
          <p:cNvPr id="44" name="Textfeld 43">
            <a:extLst>
              <a:ext uri="{FF2B5EF4-FFF2-40B4-BE49-F238E27FC236}">
                <a16:creationId xmlns:a16="http://schemas.microsoft.com/office/drawing/2014/main" id="{F0FCC68A-44A7-4BAA-9E5C-D3D0CAC7996E}"/>
              </a:ext>
            </a:extLst>
          </p:cNvPr>
          <p:cNvSpPr txBox="1"/>
          <p:nvPr/>
        </p:nvSpPr>
        <p:spPr>
          <a:xfrm>
            <a:off x="4542424" y="5727353"/>
            <a:ext cx="255198" cy="266338"/>
          </a:xfrm>
          <a:prstGeom prst="rect">
            <a:avLst/>
          </a:prstGeom>
          <a:noFill/>
        </p:spPr>
        <p:txBody>
          <a:bodyPr wrap="none" rtlCol="0">
            <a:spAutoFit/>
          </a:bodyPr>
          <a:lstStyle/>
          <a:p>
            <a:r>
              <a:rPr lang="de-DE" sz="1000"/>
              <a:t>6</a:t>
            </a:r>
          </a:p>
        </p:txBody>
      </p:sp>
      <p:sp>
        <p:nvSpPr>
          <p:cNvPr id="45" name="Textfeld 44">
            <a:extLst>
              <a:ext uri="{FF2B5EF4-FFF2-40B4-BE49-F238E27FC236}">
                <a16:creationId xmlns:a16="http://schemas.microsoft.com/office/drawing/2014/main" id="{3E003D0D-5A67-4D41-8AE1-61C48F04E93D}"/>
              </a:ext>
            </a:extLst>
          </p:cNvPr>
          <p:cNvSpPr txBox="1"/>
          <p:nvPr/>
        </p:nvSpPr>
        <p:spPr>
          <a:xfrm>
            <a:off x="6099977" y="5722596"/>
            <a:ext cx="255198" cy="266338"/>
          </a:xfrm>
          <a:prstGeom prst="rect">
            <a:avLst/>
          </a:prstGeom>
          <a:noFill/>
        </p:spPr>
        <p:txBody>
          <a:bodyPr wrap="none" rtlCol="0">
            <a:spAutoFit/>
          </a:bodyPr>
          <a:lstStyle/>
          <a:p>
            <a:r>
              <a:rPr lang="de-DE" sz="1000"/>
              <a:t>9</a:t>
            </a:r>
          </a:p>
        </p:txBody>
      </p:sp>
      <p:sp>
        <p:nvSpPr>
          <p:cNvPr id="46" name="Textfeld 45">
            <a:extLst>
              <a:ext uri="{FF2B5EF4-FFF2-40B4-BE49-F238E27FC236}">
                <a16:creationId xmlns:a16="http://schemas.microsoft.com/office/drawing/2014/main" id="{DEB2AC2D-4485-42DB-A232-1D31CC72C0E9}"/>
              </a:ext>
            </a:extLst>
          </p:cNvPr>
          <p:cNvSpPr txBox="1"/>
          <p:nvPr/>
        </p:nvSpPr>
        <p:spPr>
          <a:xfrm>
            <a:off x="7622263" y="5714000"/>
            <a:ext cx="325730" cy="266338"/>
          </a:xfrm>
          <a:prstGeom prst="rect">
            <a:avLst/>
          </a:prstGeom>
          <a:noFill/>
        </p:spPr>
        <p:txBody>
          <a:bodyPr wrap="none" rtlCol="0">
            <a:spAutoFit/>
          </a:bodyPr>
          <a:lstStyle/>
          <a:p>
            <a:r>
              <a:rPr lang="de-DE" sz="1000"/>
              <a:t>12</a:t>
            </a:r>
          </a:p>
        </p:txBody>
      </p:sp>
      <p:sp>
        <p:nvSpPr>
          <p:cNvPr id="47" name="Textfeld 46">
            <a:extLst>
              <a:ext uri="{FF2B5EF4-FFF2-40B4-BE49-F238E27FC236}">
                <a16:creationId xmlns:a16="http://schemas.microsoft.com/office/drawing/2014/main" id="{2E488EF7-2457-4476-B3D4-BDD3EEED15D1}"/>
              </a:ext>
            </a:extLst>
          </p:cNvPr>
          <p:cNvSpPr txBox="1"/>
          <p:nvPr/>
        </p:nvSpPr>
        <p:spPr>
          <a:xfrm rot="16200000">
            <a:off x="278752" y="4849319"/>
            <a:ext cx="1231106" cy="253916"/>
          </a:xfrm>
          <a:prstGeom prst="rect">
            <a:avLst/>
          </a:prstGeom>
          <a:noFill/>
        </p:spPr>
        <p:txBody>
          <a:bodyPr wrap="none" lIns="0" rIns="0" rtlCol="0">
            <a:spAutoFit/>
          </a:bodyPr>
          <a:lstStyle/>
          <a:p>
            <a:pPr algn="ctr"/>
            <a:r>
              <a:rPr lang="de-DE" sz="1050" b="1"/>
              <a:t>PFS </a:t>
            </a:r>
            <a:r>
              <a:rPr lang="de-DE" sz="1050" b="1" err="1"/>
              <a:t>probability</a:t>
            </a:r>
            <a:r>
              <a:rPr lang="de-DE" sz="1050" b="1"/>
              <a:t> (%)</a:t>
            </a:r>
          </a:p>
        </p:txBody>
      </p:sp>
      <p:cxnSp>
        <p:nvCxnSpPr>
          <p:cNvPr id="49" name="Gerader Verbinder 48">
            <a:extLst>
              <a:ext uri="{FF2B5EF4-FFF2-40B4-BE49-F238E27FC236}">
                <a16:creationId xmlns:a16="http://schemas.microsoft.com/office/drawing/2014/main" id="{F6FFBAE1-A7CF-46A3-AE45-C670A8AB989E}"/>
              </a:ext>
            </a:extLst>
          </p:cNvPr>
          <p:cNvCxnSpPr>
            <a:cxnSpLocks/>
          </p:cNvCxnSpPr>
          <p:nvPr/>
        </p:nvCxnSpPr>
        <p:spPr>
          <a:xfrm>
            <a:off x="1471271" y="1791058"/>
            <a:ext cx="0" cy="140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A9ACD52B-B1F8-4002-B4F1-875E3B6AF478}"/>
              </a:ext>
            </a:extLst>
          </p:cNvPr>
          <p:cNvCxnSpPr>
            <a:cxnSpLocks/>
          </p:cNvCxnSpPr>
          <p:nvPr/>
        </p:nvCxnSpPr>
        <p:spPr>
          <a:xfrm flipH="1">
            <a:off x="1402212" y="1869029"/>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9270DC97-E8D6-43A5-B43B-CBF806840D5C}"/>
              </a:ext>
            </a:extLst>
          </p:cNvPr>
          <p:cNvCxnSpPr>
            <a:cxnSpLocks/>
          </p:cNvCxnSpPr>
          <p:nvPr/>
        </p:nvCxnSpPr>
        <p:spPr>
          <a:xfrm flipH="1">
            <a:off x="1402212" y="1998434"/>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B9A19AF5-6320-468C-A194-B0F873DC98D4}"/>
              </a:ext>
            </a:extLst>
          </p:cNvPr>
          <p:cNvCxnSpPr>
            <a:cxnSpLocks/>
          </p:cNvCxnSpPr>
          <p:nvPr/>
        </p:nvCxnSpPr>
        <p:spPr>
          <a:xfrm flipH="1">
            <a:off x="1402212" y="2135451"/>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BC848685-653E-4AC4-BC88-F6CAC818FAEF}"/>
              </a:ext>
            </a:extLst>
          </p:cNvPr>
          <p:cNvCxnSpPr>
            <a:cxnSpLocks/>
          </p:cNvCxnSpPr>
          <p:nvPr/>
        </p:nvCxnSpPr>
        <p:spPr>
          <a:xfrm flipH="1">
            <a:off x="1402212" y="2264856"/>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00889386-52FA-4841-A988-C1AA35CA8E3B}"/>
              </a:ext>
            </a:extLst>
          </p:cNvPr>
          <p:cNvCxnSpPr>
            <a:cxnSpLocks/>
          </p:cNvCxnSpPr>
          <p:nvPr/>
        </p:nvCxnSpPr>
        <p:spPr>
          <a:xfrm flipH="1">
            <a:off x="1402212" y="2389186"/>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0B427988-F1F6-4604-8444-A9F54F35BEB3}"/>
              </a:ext>
            </a:extLst>
          </p:cNvPr>
          <p:cNvCxnSpPr>
            <a:cxnSpLocks/>
          </p:cNvCxnSpPr>
          <p:nvPr/>
        </p:nvCxnSpPr>
        <p:spPr>
          <a:xfrm flipH="1">
            <a:off x="1402212" y="2529483"/>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01A46609-3E16-40CC-8E3C-5E17C1C656D1}"/>
              </a:ext>
            </a:extLst>
          </p:cNvPr>
          <p:cNvCxnSpPr>
            <a:cxnSpLocks/>
          </p:cNvCxnSpPr>
          <p:nvPr/>
        </p:nvCxnSpPr>
        <p:spPr>
          <a:xfrm flipH="1">
            <a:off x="1402212" y="2658887"/>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C5EA9902-6BBE-40A4-A21B-7474A0093BB3}"/>
              </a:ext>
            </a:extLst>
          </p:cNvPr>
          <p:cNvCxnSpPr>
            <a:cxnSpLocks/>
          </p:cNvCxnSpPr>
          <p:nvPr/>
        </p:nvCxnSpPr>
        <p:spPr>
          <a:xfrm flipH="1">
            <a:off x="1402212" y="2779264"/>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0BCB711D-B842-44EC-968D-E47FFE41B5CC}"/>
              </a:ext>
            </a:extLst>
          </p:cNvPr>
          <p:cNvCxnSpPr>
            <a:cxnSpLocks/>
          </p:cNvCxnSpPr>
          <p:nvPr/>
        </p:nvCxnSpPr>
        <p:spPr>
          <a:xfrm flipH="1">
            <a:off x="1402212" y="2911206"/>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52971342-98C6-4153-8E3F-31C30E99B185}"/>
              </a:ext>
            </a:extLst>
          </p:cNvPr>
          <p:cNvCxnSpPr>
            <a:cxnSpLocks/>
          </p:cNvCxnSpPr>
          <p:nvPr/>
        </p:nvCxnSpPr>
        <p:spPr>
          <a:xfrm flipH="1">
            <a:off x="1402212" y="3040610"/>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7034A2A8-F10A-4E9E-8A32-1CF8D84AAFD2}"/>
              </a:ext>
            </a:extLst>
          </p:cNvPr>
          <p:cNvCxnSpPr>
            <a:cxnSpLocks/>
          </p:cNvCxnSpPr>
          <p:nvPr/>
        </p:nvCxnSpPr>
        <p:spPr>
          <a:xfrm flipH="1">
            <a:off x="1402212" y="3175089"/>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uppieren 60">
            <a:extLst>
              <a:ext uri="{FF2B5EF4-FFF2-40B4-BE49-F238E27FC236}">
                <a16:creationId xmlns:a16="http://schemas.microsoft.com/office/drawing/2014/main" id="{7DB34C83-6C59-4CB7-BE32-8DE21EFDC347}"/>
              </a:ext>
            </a:extLst>
          </p:cNvPr>
          <p:cNvGrpSpPr/>
          <p:nvPr/>
        </p:nvGrpSpPr>
        <p:grpSpPr>
          <a:xfrm>
            <a:off x="1474399" y="3192791"/>
            <a:ext cx="6117569" cy="73198"/>
            <a:chOff x="1484268" y="5568978"/>
            <a:chExt cx="6117569" cy="68694"/>
          </a:xfrm>
        </p:grpSpPr>
        <p:cxnSp>
          <p:nvCxnSpPr>
            <p:cNvPr id="79" name="Gerader Verbinder 78">
              <a:extLst>
                <a:ext uri="{FF2B5EF4-FFF2-40B4-BE49-F238E27FC236}">
                  <a16:creationId xmlns:a16="http://schemas.microsoft.com/office/drawing/2014/main" id="{05574CB4-AD9D-4D79-9365-4AD8074C26A9}"/>
                </a:ext>
              </a:extLst>
            </p:cNvPr>
            <p:cNvCxnSpPr>
              <a:cxnSpLocks/>
            </p:cNvCxnSpPr>
            <p:nvPr/>
          </p:nvCxnSpPr>
          <p:spPr>
            <a:xfrm>
              <a:off x="1484268" y="5569642"/>
              <a:ext cx="6117569" cy="102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D3DEEE56-C0F2-4E8E-9D7C-DE1CB311B8CA}"/>
                </a:ext>
              </a:extLst>
            </p:cNvPr>
            <p:cNvCxnSpPr>
              <a:cxnSpLocks/>
            </p:cNvCxnSpPr>
            <p:nvPr/>
          </p:nvCxnSpPr>
          <p:spPr>
            <a:xfrm flipH="1">
              <a:off x="1605809" y="5572576"/>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68F404B7-C841-4D6C-A32C-2EADF0FDFABC}"/>
                </a:ext>
              </a:extLst>
            </p:cNvPr>
            <p:cNvCxnSpPr>
              <a:cxnSpLocks/>
            </p:cNvCxnSpPr>
            <p:nvPr/>
          </p:nvCxnSpPr>
          <p:spPr>
            <a:xfrm flipH="1">
              <a:off x="3112296" y="5570766"/>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D72704DB-4802-4770-BA22-274525A127F2}"/>
                </a:ext>
              </a:extLst>
            </p:cNvPr>
            <p:cNvCxnSpPr>
              <a:cxnSpLocks/>
            </p:cNvCxnSpPr>
            <p:nvPr/>
          </p:nvCxnSpPr>
          <p:spPr>
            <a:xfrm flipH="1">
              <a:off x="4593651" y="5568978"/>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1898EE25-D047-40AB-8F86-8A0377AA8ED7}"/>
                </a:ext>
              </a:extLst>
            </p:cNvPr>
            <p:cNvCxnSpPr>
              <a:cxnSpLocks/>
            </p:cNvCxnSpPr>
            <p:nvPr/>
          </p:nvCxnSpPr>
          <p:spPr>
            <a:xfrm flipH="1">
              <a:off x="6087704" y="5574663"/>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7F1C3905-F308-4B2C-BD72-46EB4389500A}"/>
                </a:ext>
              </a:extLst>
            </p:cNvPr>
            <p:cNvCxnSpPr>
              <a:cxnSpLocks/>
            </p:cNvCxnSpPr>
            <p:nvPr/>
          </p:nvCxnSpPr>
          <p:spPr>
            <a:xfrm flipH="1">
              <a:off x="7582269" y="5575125"/>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Textfeld 61">
            <a:extLst>
              <a:ext uri="{FF2B5EF4-FFF2-40B4-BE49-F238E27FC236}">
                <a16:creationId xmlns:a16="http://schemas.microsoft.com/office/drawing/2014/main" id="{9289D48C-09E0-434C-B3D6-8E80F34955B3}"/>
              </a:ext>
            </a:extLst>
          </p:cNvPr>
          <p:cNvSpPr txBox="1"/>
          <p:nvPr/>
        </p:nvSpPr>
        <p:spPr>
          <a:xfrm>
            <a:off x="1084569" y="1736074"/>
            <a:ext cx="396262" cy="262362"/>
          </a:xfrm>
          <a:prstGeom prst="rect">
            <a:avLst/>
          </a:prstGeom>
          <a:noFill/>
        </p:spPr>
        <p:txBody>
          <a:bodyPr wrap="none" rtlCol="0">
            <a:spAutoFit/>
          </a:bodyPr>
          <a:lstStyle/>
          <a:p>
            <a:r>
              <a:rPr lang="de-DE" sz="1000"/>
              <a:t>100</a:t>
            </a:r>
          </a:p>
        </p:txBody>
      </p:sp>
      <p:sp>
        <p:nvSpPr>
          <p:cNvPr id="63" name="Textfeld 62">
            <a:extLst>
              <a:ext uri="{FF2B5EF4-FFF2-40B4-BE49-F238E27FC236}">
                <a16:creationId xmlns:a16="http://schemas.microsoft.com/office/drawing/2014/main" id="{DDB773A1-E3DE-4941-A588-FB4832EB01BB}"/>
              </a:ext>
            </a:extLst>
          </p:cNvPr>
          <p:cNvSpPr txBox="1"/>
          <p:nvPr/>
        </p:nvSpPr>
        <p:spPr>
          <a:xfrm>
            <a:off x="1148361" y="1863114"/>
            <a:ext cx="325729" cy="262362"/>
          </a:xfrm>
          <a:prstGeom prst="rect">
            <a:avLst/>
          </a:prstGeom>
          <a:noFill/>
        </p:spPr>
        <p:txBody>
          <a:bodyPr wrap="none" rtlCol="0">
            <a:spAutoFit/>
          </a:bodyPr>
          <a:lstStyle/>
          <a:p>
            <a:r>
              <a:rPr lang="de-DE" sz="1000"/>
              <a:t>90</a:t>
            </a:r>
          </a:p>
        </p:txBody>
      </p:sp>
      <p:sp>
        <p:nvSpPr>
          <p:cNvPr id="64" name="Textfeld 63">
            <a:extLst>
              <a:ext uri="{FF2B5EF4-FFF2-40B4-BE49-F238E27FC236}">
                <a16:creationId xmlns:a16="http://schemas.microsoft.com/office/drawing/2014/main" id="{EDA3214E-FDDB-4E32-9600-B29B77C80D1B}"/>
              </a:ext>
            </a:extLst>
          </p:cNvPr>
          <p:cNvSpPr txBox="1"/>
          <p:nvPr/>
        </p:nvSpPr>
        <p:spPr>
          <a:xfrm>
            <a:off x="1151145" y="2003397"/>
            <a:ext cx="325729" cy="262362"/>
          </a:xfrm>
          <a:prstGeom prst="rect">
            <a:avLst/>
          </a:prstGeom>
          <a:noFill/>
        </p:spPr>
        <p:txBody>
          <a:bodyPr wrap="none" rtlCol="0">
            <a:spAutoFit/>
          </a:bodyPr>
          <a:lstStyle/>
          <a:p>
            <a:r>
              <a:rPr lang="de-DE" sz="1000"/>
              <a:t>80</a:t>
            </a:r>
          </a:p>
        </p:txBody>
      </p:sp>
      <p:sp>
        <p:nvSpPr>
          <p:cNvPr id="65" name="Textfeld 64">
            <a:extLst>
              <a:ext uri="{FF2B5EF4-FFF2-40B4-BE49-F238E27FC236}">
                <a16:creationId xmlns:a16="http://schemas.microsoft.com/office/drawing/2014/main" id="{D67AF10B-31B9-4CE2-B844-7C077BB23E7C}"/>
              </a:ext>
            </a:extLst>
          </p:cNvPr>
          <p:cNvSpPr txBox="1"/>
          <p:nvPr/>
        </p:nvSpPr>
        <p:spPr>
          <a:xfrm>
            <a:off x="1148361" y="2126780"/>
            <a:ext cx="325729" cy="262362"/>
          </a:xfrm>
          <a:prstGeom prst="rect">
            <a:avLst/>
          </a:prstGeom>
          <a:noFill/>
        </p:spPr>
        <p:txBody>
          <a:bodyPr wrap="none" rtlCol="0">
            <a:spAutoFit/>
          </a:bodyPr>
          <a:lstStyle/>
          <a:p>
            <a:r>
              <a:rPr lang="de-DE" sz="1000"/>
              <a:t>70</a:t>
            </a:r>
          </a:p>
        </p:txBody>
      </p:sp>
      <p:sp>
        <p:nvSpPr>
          <p:cNvPr id="66" name="Textfeld 65">
            <a:extLst>
              <a:ext uri="{FF2B5EF4-FFF2-40B4-BE49-F238E27FC236}">
                <a16:creationId xmlns:a16="http://schemas.microsoft.com/office/drawing/2014/main" id="{0584A899-0890-4134-84D7-91415AB36030}"/>
              </a:ext>
            </a:extLst>
          </p:cNvPr>
          <p:cNvSpPr txBox="1"/>
          <p:nvPr/>
        </p:nvSpPr>
        <p:spPr>
          <a:xfrm>
            <a:off x="1151145" y="2253647"/>
            <a:ext cx="325729" cy="262362"/>
          </a:xfrm>
          <a:prstGeom prst="rect">
            <a:avLst/>
          </a:prstGeom>
          <a:noFill/>
        </p:spPr>
        <p:txBody>
          <a:bodyPr wrap="none" rtlCol="0">
            <a:spAutoFit/>
          </a:bodyPr>
          <a:lstStyle/>
          <a:p>
            <a:r>
              <a:rPr lang="de-DE" sz="1000"/>
              <a:t>60</a:t>
            </a:r>
          </a:p>
        </p:txBody>
      </p:sp>
      <p:sp>
        <p:nvSpPr>
          <p:cNvPr id="67" name="Textfeld 66">
            <a:extLst>
              <a:ext uri="{FF2B5EF4-FFF2-40B4-BE49-F238E27FC236}">
                <a16:creationId xmlns:a16="http://schemas.microsoft.com/office/drawing/2014/main" id="{1A54D787-3F66-41D1-9E9D-EB511F47E13B}"/>
              </a:ext>
            </a:extLst>
          </p:cNvPr>
          <p:cNvSpPr txBox="1"/>
          <p:nvPr/>
        </p:nvSpPr>
        <p:spPr>
          <a:xfrm>
            <a:off x="1148361" y="2391115"/>
            <a:ext cx="325729" cy="262362"/>
          </a:xfrm>
          <a:prstGeom prst="rect">
            <a:avLst/>
          </a:prstGeom>
          <a:noFill/>
        </p:spPr>
        <p:txBody>
          <a:bodyPr wrap="none" rtlCol="0">
            <a:spAutoFit/>
          </a:bodyPr>
          <a:lstStyle/>
          <a:p>
            <a:r>
              <a:rPr lang="de-DE" sz="1000"/>
              <a:t>50</a:t>
            </a:r>
          </a:p>
        </p:txBody>
      </p:sp>
      <p:sp>
        <p:nvSpPr>
          <p:cNvPr id="69" name="Textfeld 68">
            <a:extLst>
              <a:ext uri="{FF2B5EF4-FFF2-40B4-BE49-F238E27FC236}">
                <a16:creationId xmlns:a16="http://schemas.microsoft.com/office/drawing/2014/main" id="{E57DBAC7-369D-4847-A664-6F8BC02A9648}"/>
              </a:ext>
            </a:extLst>
          </p:cNvPr>
          <p:cNvSpPr txBox="1"/>
          <p:nvPr/>
        </p:nvSpPr>
        <p:spPr>
          <a:xfrm>
            <a:off x="1163360" y="2649924"/>
            <a:ext cx="325729" cy="262362"/>
          </a:xfrm>
          <a:prstGeom prst="rect">
            <a:avLst/>
          </a:prstGeom>
          <a:noFill/>
        </p:spPr>
        <p:txBody>
          <a:bodyPr wrap="none" rtlCol="0">
            <a:spAutoFit/>
          </a:bodyPr>
          <a:lstStyle/>
          <a:p>
            <a:r>
              <a:rPr lang="de-DE" sz="1000"/>
              <a:t>30</a:t>
            </a:r>
          </a:p>
        </p:txBody>
      </p:sp>
      <p:sp>
        <p:nvSpPr>
          <p:cNvPr id="70" name="Textfeld 69">
            <a:extLst>
              <a:ext uri="{FF2B5EF4-FFF2-40B4-BE49-F238E27FC236}">
                <a16:creationId xmlns:a16="http://schemas.microsoft.com/office/drawing/2014/main" id="{10F5D951-4231-4C3B-9B6D-3D187C2B5EE2}"/>
              </a:ext>
            </a:extLst>
          </p:cNvPr>
          <p:cNvSpPr txBox="1"/>
          <p:nvPr/>
        </p:nvSpPr>
        <p:spPr>
          <a:xfrm>
            <a:off x="1155102" y="2778824"/>
            <a:ext cx="325729" cy="262362"/>
          </a:xfrm>
          <a:prstGeom prst="rect">
            <a:avLst/>
          </a:prstGeom>
          <a:noFill/>
        </p:spPr>
        <p:txBody>
          <a:bodyPr wrap="none" rtlCol="0">
            <a:spAutoFit/>
          </a:bodyPr>
          <a:lstStyle/>
          <a:p>
            <a:r>
              <a:rPr lang="de-DE" sz="1000"/>
              <a:t>20</a:t>
            </a:r>
          </a:p>
        </p:txBody>
      </p:sp>
      <p:sp>
        <p:nvSpPr>
          <p:cNvPr id="73" name="Textfeld 72">
            <a:extLst>
              <a:ext uri="{FF2B5EF4-FFF2-40B4-BE49-F238E27FC236}">
                <a16:creationId xmlns:a16="http://schemas.microsoft.com/office/drawing/2014/main" id="{AE17D1E6-045D-4C47-886E-384053280AE8}"/>
              </a:ext>
            </a:extLst>
          </p:cNvPr>
          <p:cNvSpPr txBox="1"/>
          <p:nvPr/>
        </p:nvSpPr>
        <p:spPr>
          <a:xfrm>
            <a:off x="1484322" y="3233923"/>
            <a:ext cx="222640" cy="264651"/>
          </a:xfrm>
          <a:prstGeom prst="rect">
            <a:avLst/>
          </a:prstGeom>
          <a:noFill/>
        </p:spPr>
        <p:txBody>
          <a:bodyPr wrap="none" rtlCol="0">
            <a:spAutoFit/>
          </a:bodyPr>
          <a:lstStyle/>
          <a:p>
            <a:pPr algn="ctr"/>
            <a:r>
              <a:rPr lang="de-DE" sz="1000"/>
              <a:t>0</a:t>
            </a:r>
          </a:p>
        </p:txBody>
      </p:sp>
      <p:sp>
        <p:nvSpPr>
          <p:cNvPr id="74" name="Textfeld 73">
            <a:extLst>
              <a:ext uri="{FF2B5EF4-FFF2-40B4-BE49-F238E27FC236}">
                <a16:creationId xmlns:a16="http://schemas.microsoft.com/office/drawing/2014/main" id="{187C704E-1F53-4CD4-B9A9-E8C3F22880DA}"/>
              </a:ext>
            </a:extLst>
          </p:cNvPr>
          <p:cNvSpPr txBox="1"/>
          <p:nvPr/>
        </p:nvSpPr>
        <p:spPr>
          <a:xfrm>
            <a:off x="2990551" y="3225224"/>
            <a:ext cx="222640" cy="264651"/>
          </a:xfrm>
          <a:prstGeom prst="rect">
            <a:avLst/>
          </a:prstGeom>
          <a:noFill/>
        </p:spPr>
        <p:txBody>
          <a:bodyPr wrap="none" rtlCol="0">
            <a:spAutoFit/>
          </a:bodyPr>
          <a:lstStyle/>
          <a:p>
            <a:pPr algn="ctr"/>
            <a:r>
              <a:rPr lang="de-DE" sz="1000"/>
              <a:t>3</a:t>
            </a:r>
          </a:p>
        </p:txBody>
      </p:sp>
      <p:sp>
        <p:nvSpPr>
          <p:cNvPr id="75" name="Textfeld 74">
            <a:extLst>
              <a:ext uri="{FF2B5EF4-FFF2-40B4-BE49-F238E27FC236}">
                <a16:creationId xmlns:a16="http://schemas.microsoft.com/office/drawing/2014/main" id="{15D2AB13-852E-43DA-BBFB-394495E5C9A6}"/>
              </a:ext>
            </a:extLst>
          </p:cNvPr>
          <p:cNvSpPr txBox="1"/>
          <p:nvPr/>
        </p:nvSpPr>
        <p:spPr>
          <a:xfrm>
            <a:off x="4459210" y="3238387"/>
            <a:ext cx="255198" cy="262362"/>
          </a:xfrm>
          <a:prstGeom prst="rect">
            <a:avLst/>
          </a:prstGeom>
          <a:noFill/>
        </p:spPr>
        <p:txBody>
          <a:bodyPr wrap="none" rtlCol="0">
            <a:spAutoFit/>
          </a:bodyPr>
          <a:lstStyle/>
          <a:p>
            <a:r>
              <a:rPr lang="de-DE" sz="1000"/>
              <a:t>6</a:t>
            </a:r>
          </a:p>
        </p:txBody>
      </p:sp>
      <p:sp>
        <p:nvSpPr>
          <p:cNvPr id="76" name="Textfeld 75">
            <a:extLst>
              <a:ext uri="{FF2B5EF4-FFF2-40B4-BE49-F238E27FC236}">
                <a16:creationId xmlns:a16="http://schemas.microsoft.com/office/drawing/2014/main" id="{7E7213B9-4B72-4F58-9F2B-843DF2C6B1C2}"/>
              </a:ext>
            </a:extLst>
          </p:cNvPr>
          <p:cNvSpPr txBox="1"/>
          <p:nvPr/>
        </p:nvSpPr>
        <p:spPr>
          <a:xfrm>
            <a:off x="5950236" y="3238707"/>
            <a:ext cx="255198" cy="262362"/>
          </a:xfrm>
          <a:prstGeom prst="rect">
            <a:avLst/>
          </a:prstGeom>
          <a:noFill/>
        </p:spPr>
        <p:txBody>
          <a:bodyPr wrap="none" rtlCol="0">
            <a:spAutoFit/>
          </a:bodyPr>
          <a:lstStyle/>
          <a:p>
            <a:r>
              <a:rPr lang="de-DE" sz="1000"/>
              <a:t>9</a:t>
            </a:r>
          </a:p>
        </p:txBody>
      </p:sp>
      <p:sp>
        <p:nvSpPr>
          <p:cNvPr id="77" name="Textfeld 76">
            <a:extLst>
              <a:ext uri="{FF2B5EF4-FFF2-40B4-BE49-F238E27FC236}">
                <a16:creationId xmlns:a16="http://schemas.microsoft.com/office/drawing/2014/main" id="{77D16453-FF79-4ED1-B053-3648F68A80E6}"/>
              </a:ext>
            </a:extLst>
          </p:cNvPr>
          <p:cNvSpPr txBox="1"/>
          <p:nvPr/>
        </p:nvSpPr>
        <p:spPr>
          <a:xfrm>
            <a:off x="7409023" y="3239290"/>
            <a:ext cx="325730" cy="262362"/>
          </a:xfrm>
          <a:prstGeom prst="rect">
            <a:avLst/>
          </a:prstGeom>
          <a:noFill/>
        </p:spPr>
        <p:txBody>
          <a:bodyPr wrap="none" rtlCol="0">
            <a:spAutoFit/>
          </a:bodyPr>
          <a:lstStyle/>
          <a:p>
            <a:r>
              <a:rPr lang="de-DE" sz="1000"/>
              <a:t>12</a:t>
            </a:r>
          </a:p>
        </p:txBody>
      </p:sp>
      <p:sp>
        <p:nvSpPr>
          <p:cNvPr id="78" name="Textfeld 77">
            <a:extLst>
              <a:ext uri="{FF2B5EF4-FFF2-40B4-BE49-F238E27FC236}">
                <a16:creationId xmlns:a16="http://schemas.microsoft.com/office/drawing/2014/main" id="{CB58298E-8D8B-4FF4-A3EF-9CF912749094}"/>
              </a:ext>
            </a:extLst>
          </p:cNvPr>
          <p:cNvSpPr txBox="1"/>
          <p:nvPr/>
        </p:nvSpPr>
        <p:spPr>
          <a:xfrm rot="16200000">
            <a:off x="278752" y="2365151"/>
            <a:ext cx="1231106" cy="253916"/>
          </a:xfrm>
          <a:prstGeom prst="rect">
            <a:avLst/>
          </a:prstGeom>
          <a:noFill/>
        </p:spPr>
        <p:txBody>
          <a:bodyPr wrap="none" lIns="0" rIns="0" rtlCol="0">
            <a:spAutoFit/>
          </a:bodyPr>
          <a:lstStyle/>
          <a:p>
            <a:pPr algn="ctr"/>
            <a:r>
              <a:rPr lang="en-US" sz="1050" b="1"/>
              <a:t>PFS probability (%)</a:t>
            </a:r>
          </a:p>
        </p:txBody>
      </p:sp>
      <p:graphicFrame>
        <p:nvGraphicFramePr>
          <p:cNvPr id="85" name="Tabelle 57">
            <a:extLst>
              <a:ext uri="{FF2B5EF4-FFF2-40B4-BE49-F238E27FC236}">
                <a16:creationId xmlns:a16="http://schemas.microsoft.com/office/drawing/2014/main" id="{459E0EF1-5E8C-4274-89AC-12C6BB569C10}"/>
              </a:ext>
            </a:extLst>
          </p:cNvPr>
          <p:cNvGraphicFramePr>
            <a:graphicFrameLocks noGrp="1"/>
          </p:cNvGraphicFramePr>
          <p:nvPr>
            <p:extLst>
              <p:ext uri="{D42A27DB-BD31-4B8C-83A1-F6EECF244321}">
                <p14:modId xmlns:p14="http://schemas.microsoft.com/office/powerpoint/2010/main" val="4289776206"/>
              </p:ext>
            </p:extLst>
          </p:nvPr>
        </p:nvGraphicFramePr>
        <p:xfrm>
          <a:off x="413671" y="3463200"/>
          <a:ext cx="7920000" cy="43056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36163196"/>
                    </a:ext>
                  </a:extLst>
                </a:gridCol>
                <a:gridCol w="1476000">
                  <a:extLst>
                    <a:ext uri="{9D8B030D-6E8A-4147-A177-3AD203B41FA5}">
                      <a16:colId xmlns:a16="http://schemas.microsoft.com/office/drawing/2014/main" val="662480961"/>
                    </a:ext>
                  </a:extLst>
                </a:gridCol>
                <a:gridCol w="1476000">
                  <a:extLst>
                    <a:ext uri="{9D8B030D-6E8A-4147-A177-3AD203B41FA5}">
                      <a16:colId xmlns:a16="http://schemas.microsoft.com/office/drawing/2014/main" val="3739786336"/>
                    </a:ext>
                  </a:extLst>
                </a:gridCol>
                <a:gridCol w="1476000">
                  <a:extLst>
                    <a:ext uri="{9D8B030D-6E8A-4147-A177-3AD203B41FA5}">
                      <a16:colId xmlns:a16="http://schemas.microsoft.com/office/drawing/2014/main" val="1666276124"/>
                    </a:ext>
                  </a:extLst>
                </a:gridCol>
                <a:gridCol w="1476000">
                  <a:extLst>
                    <a:ext uri="{9D8B030D-6E8A-4147-A177-3AD203B41FA5}">
                      <a16:colId xmlns:a16="http://schemas.microsoft.com/office/drawing/2014/main" val="918568845"/>
                    </a:ext>
                  </a:extLst>
                </a:gridCol>
                <a:gridCol w="1476000">
                  <a:extLst>
                    <a:ext uri="{9D8B030D-6E8A-4147-A177-3AD203B41FA5}">
                      <a16:colId xmlns:a16="http://schemas.microsoft.com/office/drawing/2014/main" val="3418803632"/>
                    </a:ext>
                  </a:extLst>
                </a:gridCol>
              </a:tblGrid>
              <a:tr h="105098">
                <a:tc gridSpan="6">
                  <a:txBody>
                    <a:bodyPr/>
                    <a:lstStyle/>
                    <a:p>
                      <a:r>
                        <a:rPr lang="de-DE" sz="800" err="1"/>
                        <a:t>Number</a:t>
                      </a:r>
                      <a:r>
                        <a:rPr lang="de-DE" sz="800"/>
                        <a:t> at </a:t>
                      </a:r>
                      <a:r>
                        <a:rPr lang="de-DE" sz="800" err="1"/>
                        <a:t>risk</a:t>
                      </a:r>
                      <a:r>
                        <a:rPr lang="de-DE" sz="800"/>
                        <a:t>:</a:t>
                      </a:r>
                    </a:p>
                  </a:txBody>
                  <a:tcPr marL="90000" marR="90000" marT="10800" marB="10800" anchor="ctr"/>
                </a:tc>
                <a:tc hMerge="1">
                  <a:txBody>
                    <a:bodyPr/>
                    <a:lstStyle/>
                    <a:p>
                      <a:endParaRPr lang="de-DE" sz="1000"/>
                    </a:p>
                  </a:txBody>
                  <a:tcPr/>
                </a:tc>
                <a:tc hMerge="1">
                  <a:txBody>
                    <a:bodyPr/>
                    <a:lstStyle/>
                    <a:p>
                      <a:endParaRPr lang="de-DE" sz="1000"/>
                    </a:p>
                  </a:txBody>
                  <a:tcPr/>
                </a:tc>
                <a:tc hMerge="1">
                  <a:txBody>
                    <a:bodyPr/>
                    <a:lstStyle/>
                    <a:p>
                      <a:endParaRPr lang="de-DE" sz="1000"/>
                    </a:p>
                  </a:txBody>
                  <a:tcPr/>
                </a:tc>
                <a:tc hMerge="1">
                  <a:txBody>
                    <a:bodyPr/>
                    <a:lstStyle/>
                    <a:p>
                      <a:endParaRPr lang="de-DE" sz="1000"/>
                    </a:p>
                  </a:txBody>
                  <a:tcPr/>
                </a:tc>
                <a:tc hMerge="1">
                  <a:txBody>
                    <a:bodyPr/>
                    <a:lstStyle/>
                    <a:p>
                      <a:endParaRPr lang="de-DE" sz="1000"/>
                    </a:p>
                  </a:txBody>
                  <a:tcPr/>
                </a:tc>
                <a:extLst>
                  <a:ext uri="{0D108BD9-81ED-4DB2-BD59-A6C34878D82A}">
                    <a16:rowId xmlns:a16="http://schemas.microsoft.com/office/drawing/2014/main" val="3592787194"/>
                  </a:ext>
                </a:extLst>
              </a:tr>
              <a:tr h="105098">
                <a:tc>
                  <a:txBody>
                    <a:bodyPr/>
                    <a:lstStyle/>
                    <a:p>
                      <a:r>
                        <a:rPr lang="de-DE" sz="800">
                          <a:solidFill>
                            <a:schemeClr val="bg1"/>
                          </a:solidFill>
                        </a:rPr>
                        <a:t>Arm A</a:t>
                      </a:r>
                    </a:p>
                  </a:txBody>
                  <a:tcPr marL="90000" marR="90000" marT="10800" marB="10800" anchor="ctr">
                    <a:solidFill>
                      <a:schemeClr val="accent3">
                        <a:lumMod val="75000"/>
                      </a:schemeClr>
                    </a:solidFill>
                  </a:tcPr>
                </a:tc>
                <a:tc>
                  <a:txBody>
                    <a:bodyPr/>
                    <a:lstStyle/>
                    <a:p>
                      <a:pPr algn="ctr"/>
                      <a:r>
                        <a:rPr lang="de-DE" sz="800"/>
                        <a:t>96</a:t>
                      </a:r>
                    </a:p>
                  </a:txBody>
                  <a:tcPr marL="90000" marR="251999" marT="10800" marB="10800" anchor="ctr"/>
                </a:tc>
                <a:tc>
                  <a:txBody>
                    <a:bodyPr/>
                    <a:lstStyle/>
                    <a:p>
                      <a:pPr algn="ctr"/>
                      <a:r>
                        <a:rPr lang="de-DE" sz="800"/>
                        <a:t>75</a:t>
                      </a:r>
                    </a:p>
                  </a:txBody>
                  <a:tcPr marL="90000" marR="251999" marT="10800" marB="10800" anchor="ctr"/>
                </a:tc>
                <a:tc>
                  <a:txBody>
                    <a:bodyPr/>
                    <a:lstStyle/>
                    <a:p>
                      <a:pPr algn="ctr"/>
                      <a:r>
                        <a:rPr lang="de-DE" sz="800"/>
                        <a:t>38</a:t>
                      </a:r>
                    </a:p>
                  </a:txBody>
                  <a:tcPr marL="90000" marR="251999" marT="10800" marB="10800" anchor="ctr"/>
                </a:tc>
                <a:tc>
                  <a:txBody>
                    <a:bodyPr/>
                    <a:lstStyle/>
                    <a:p>
                      <a:pPr algn="ctr"/>
                      <a:r>
                        <a:rPr lang="de-DE" sz="800"/>
                        <a:t>21</a:t>
                      </a:r>
                    </a:p>
                  </a:txBody>
                  <a:tcPr marL="90000" marR="180000" marT="10800" marB="10800" anchor="ctr"/>
                </a:tc>
                <a:tc>
                  <a:txBody>
                    <a:bodyPr/>
                    <a:lstStyle/>
                    <a:p>
                      <a:pPr algn="ctr"/>
                      <a:r>
                        <a:rPr lang="de-DE" sz="800"/>
                        <a:t>1</a:t>
                      </a:r>
                    </a:p>
                  </a:txBody>
                  <a:tcPr marL="90000" marR="180000" marT="10800" marB="10800" anchor="ctr"/>
                </a:tc>
                <a:extLst>
                  <a:ext uri="{0D108BD9-81ED-4DB2-BD59-A6C34878D82A}">
                    <a16:rowId xmlns:a16="http://schemas.microsoft.com/office/drawing/2014/main" val="1963354798"/>
                  </a:ext>
                </a:extLst>
              </a:tr>
              <a:tr h="105098">
                <a:tc>
                  <a:txBody>
                    <a:bodyPr/>
                    <a:lstStyle/>
                    <a:p>
                      <a:r>
                        <a:rPr lang="de-DE" sz="800">
                          <a:solidFill>
                            <a:schemeClr val="bg1"/>
                          </a:solidFill>
                        </a:rPr>
                        <a:t>Arm C</a:t>
                      </a:r>
                    </a:p>
                  </a:txBody>
                  <a:tcPr marL="90000" marR="90000" marT="10800" marB="10800" anchor="ctr">
                    <a:solidFill>
                      <a:schemeClr val="bg1">
                        <a:lumMod val="50000"/>
                      </a:schemeClr>
                    </a:solidFill>
                  </a:tcPr>
                </a:tc>
                <a:tc>
                  <a:txBody>
                    <a:bodyPr/>
                    <a:lstStyle/>
                    <a:p>
                      <a:pPr algn="ctr"/>
                      <a:r>
                        <a:rPr lang="de-DE" sz="800"/>
                        <a:t>98</a:t>
                      </a:r>
                    </a:p>
                  </a:txBody>
                  <a:tcPr marL="90000" marR="251999" marT="10800" marB="10800" anchor="ctr"/>
                </a:tc>
                <a:tc>
                  <a:txBody>
                    <a:bodyPr/>
                    <a:lstStyle/>
                    <a:p>
                      <a:pPr algn="ctr"/>
                      <a:r>
                        <a:rPr lang="de-DE" sz="800"/>
                        <a:t>63</a:t>
                      </a:r>
                    </a:p>
                  </a:txBody>
                  <a:tcPr marL="90000" marR="251999" marT="10800" marB="10800" anchor="ctr"/>
                </a:tc>
                <a:tc>
                  <a:txBody>
                    <a:bodyPr/>
                    <a:lstStyle/>
                    <a:p>
                      <a:pPr algn="ctr"/>
                      <a:r>
                        <a:rPr lang="de-DE" sz="800"/>
                        <a:t>23</a:t>
                      </a:r>
                    </a:p>
                  </a:txBody>
                  <a:tcPr marL="90000" marR="251999" marT="10800" marB="10800" anchor="ctr"/>
                </a:tc>
                <a:tc>
                  <a:txBody>
                    <a:bodyPr/>
                    <a:lstStyle/>
                    <a:p>
                      <a:pPr algn="ctr"/>
                      <a:r>
                        <a:rPr lang="de-DE" sz="800"/>
                        <a:t>8</a:t>
                      </a:r>
                    </a:p>
                  </a:txBody>
                  <a:tcPr marL="90000" marR="180000" marT="10800" marB="10800" anchor="ctr"/>
                </a:tc>
                <a:tc>
                  <a:txBody>
                    <a:bodyPr/>
                    <a:lstStyle/>
                    <a:p>
                      <a:pPr algn="ctr"/>
                      <a:r>
                        <a:rPr lang="de-DE" sz="800"/>
                        <a:t>0</a:t>
                      </a:r>
                    </a:p>
                  </a:txBody>
                  <a:tcPr marL="90000" marR="180000" marT="10800" marB="10800" anchor="ctr"/>
                </a:tc>
                <a:extLst>
                  <a:ext uri="{0D108BD9-81ED-4DB2-BD59-A6C34878D82A}">
                    <a16:rowId xmlns:a16="http://schemas.microsoft.com/office/drawing/2014/main" val="1230940635"/>
                  </a:ext>
                </a:extLst>
              </a:tr>
            </a:tbl>
          </a:graphicData>
        </a:graphic>
      </p:graphicFrame>
      <p:graphicFrame>
        <p:nvGraphicFramePr>
          <p:cNvPr id="86" name="Tabelle 57">
            <a:extLst>
              <a:ext uri="{FF2B5EF4-FFF2-40B4-BE49-F238E27FC236}">
                <a16:creationId xmlns:a16="http://schemas.microsoft.com/office/drawing/2014/main" id="{EF7AD219-EC61-4ECF-B086-73D671C72EB1}"/>
              </a:ext>
            </a:extLst>
          </p:cNvPr>
          <p:cNvGraphicFramePr>
            <a:graphicFrameLocks noGrp="1"/>
          </p:cNvGraphicFramePr>
          <p:nvPr>
            <p:extLst>
              <p:ext uri="{D42A27DB-BD31-4B8C-83A1-F6EECF244321}">
                <p14:modId xmlns:p14="http://schemas.microsoft.com/office/powerpoint/2010/main" val="3642639772"/>
              </p:ext>
            </p:extLst>
          </p:nvPr>
        </p:nvGraphicFramePr>
        <p:xfrm>
          <a:off x="413671" y="5922997"/>
          <a:ext cx="8100000" cy="43056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36163196"/>
                    </a:ext>
                  </a:extLst>
                </a:gridCol>
                <a:gridCol w="1512000">
                  <a:extLst>
                    <a:ext uri="{9D8B030D-6E8A-4147-A177-3AD203B41FA5}">
                      <a16:colId xmlns:a16="http://schemas.microsoft.com/office/drawing/2014/main" val="662480961"/>
                    </a:ext>
                  </a:extLst>
                </a:gridCol>
                <a:gridCol w="1512000">
                  <a:extLst>
                    <a:ext uri="{9D8B030D-6E8A-4147-A177-3AD203B41FA5}">
                      <a16:colId xmlns:a16="http://schemas.microsoft.com/office/drawing/2014/main" val="3739786336"/>
                    </a:ext>
                  </a:extLst>
                </a:gridCol>
                <a:gridCol w="1512000">
                  <a:extLst>
                    <a:ext uri="{9D8B030D-6E8A-4147-A177-3AD203B41FA5}">
                      <a16:colId xmlns:a16="http://schemas.microsoft.com/office/drawing/2014/main" val="1666276124"/>
                    </a:ext>
                  </a:extLst>
                </a:gridCol>
                <a:gridCol w="1512000">
                  <a:extLst>
                    <a:ext uri="{9D8B030D-6E8A-4147-A177-3AD203B41FA5}">
                      <a16:colId xmlns:a16="http://schemas.microsoft.com/office/drawing/2014/main" val="918568845"/>
                    </a:ext>
                  </a:extLst>
                </a:gridCol>
                <a:gridCol w="1512000">
                  <a:extLst>
                    <a:ext uri="{9D8B030D-6E8A-4147-A177-3AD203B41FA5}">
                      <a16:colId xmlns:a16="http://schemas.microsoft.com/office/drawing/2014/main" val="3418803632"/>
                    </a:ext>
                  </a:extLst>
                </a:gridCol>
              </a:tblGrid>
              <a:tr h="105098">
                <a:tc gridSpan="6">
                  <a:txBody>
                    <a:bodyPr/>
                    <a:lstStyle/>
                    <a:p>
                      <a:r>
                        <a:rPr lang="de-DE" sz="800" err="1"/>
                        <a:t>Number</a:t>
                      </a:r>
                      <a:r>
                        <a:rPr lang="de-DE" sz="800"/>
                        <a:t> at </a:t>
                      </a:r>
                      <a:r>
                        <a:rPr lang="de-DE" sz="800" err="1"/>
                        <a:t>risk</a:t>
                      </a:r>
                      <a:r>
                        <a:rPr lang="de-DE" sz="800"/>
                        <a:t>:</a:t>
                      </a:r>
                    </a:p>
                  </a:txBody>
                  <a:tcPr marL="90000" marR="90000" marT="10800" marB="10800" anchor="ctr"/>
                </a:tc>
                <a:tc hMerge="1">
                  <a:txBody>
                    <a:bodyPr/>
                    <a:lstStyle/>
                    <a:p>
                      <a:endParaRPr lang="de-DE" sz="1000"/>
                    </a:p>
                  </a:txBody>
                  <a:tcPr/>
                </a:tc>
                <a:tc hMerge="1">
                  <a:txBody>
                    <a:bodyPr/>
                    <a:lstStyle/>
                    <a:p>
                      <a:endParaRPr lang="de-DE" sz="1000"/>
                    </a:p>
                  </a:txBody>
                  <a:tcPr/>
                </a:tc>
                <a:tc hMerge="1">
                  <a:txBody>
                    <a:bodyPr/>
                    <a:lstStyle/>
                    <a:p>
                      <a:endParaRPr lang="de-DE" sz="1000"/>
                    </a:p>
                  </a:txBody>
                  <a:tcPr/>
                </a:tc>
                <a:tc hMerge="1">
                  <a:txBody>
                    <a:bodyPr/>
                    <a:lstStyle/>
                    <a:p>
                      <a:endParaRPr lang="de-DE" sz="1000"/>
                    </a:p>
                  </a:txBody>
                  <a:tcPr/>
                </a:tc>
                <a:tc hMerge="1">
                  <a:txBody>
                    <a:bodyPr/>
                    <a:lstStyle/>
                    <a:p>
                      <a:endParaRPr lang="de-DE" sz="1000"/>
                    </a:p>
                  </a:txBody>
                  <a:tcPr/>
                </a:tc>
                <a:extLst>
                  <a:ext uri="{0D108BD9-81ED-4DB2-BD59-A6C34878D82A}">
                    <a16:rowId xmlns:a16="http://schemas.microsoft.com/office/drawing/2014/main" val="3592787194"/>
                  </a:ext>
                </a:extLst>
              </a:tr>
              <a:tr h="105098">
                <a:tc>
                  <a:txBody>
                    <a:bodyPr/>
                    <a:lstStyle/>
                    <a:p>
                      <a:r>
                        <a:rPr lang="de-DE" sz="800">
                          <a:solidFill>
                            <a:schemeClr val="bg1"/>
                          </a:solidFill>
                        </a:rPr>
                        <a:t>Arm B</a:t>
                      </a:r>
                    </a:p>
                  </a:txBody>
                  <a:tcPr marL="90000" marR="90000" marT="10800" marB="10800" anchor="ctr">
                    <a:solidFill>
                      <a:schemeClr val="bg2"/>
                    </a:solidFill>
                  </a:tcPr>
                </a:tc>
                <a:tc>
                  <a:txBody>
                    <a:bodyPr/>
                    <a:lstStyle/>
                    <a:p>
                      <a:pPr algn="ctr"/>
                      <a:r>
                        <a:rPr lang="de-DE" sz="800"/>
                        <a:t>107</a:t>
                      </a:r>
                    </a:p>
                  </a:txBody>
                  <a:tcPr marL="90000" marR="324000" marT="10800" marB="10800" anchor="ctr"/>
                </a:tc>
                <a:tc>
                  <a:txBody>
                    <a:bodyPr/>
                    <a:lstStyle/>
                    <a:p>
                      <a:pPr algn="ctr"/>
                      <a:r>
                        <a:rPr lang="de-DE" sz="800"/>
                        <a:t>88</a:t>
                      </a:r>
                    </a:p>
                  </a:txBody>
                  <a:tcPr marL="90000" marR="324000" marT="10800" marB="10800" anchor="ctr"/>
                </a:tc>
                <a:tc>
                  <a:txBody>
                    <a:bodyPr/>
                    <a:lstStyle/>
                    <a:p>
                      <a:pPr algn="ctr"/>
                      <a:r>
                        <a:rPr lang="de-DE" sz="800"/>
                        <a:t>40</a:t>
                      </a:r>
                    </a:p>
                  </a:txBody>
                  <a:tcPr marL="90000" marR="251999" marT="10800" marB="10800" anchor="ctr"/>
                </a:tc>
                <a:tc>
                  <a:txBody>
                    <a:bodyPr/>
                    <a:lstStyle/>
                    <a:p>
                      <a:pPr algn="ctr"/>
                      <a:r>
                        <a:rPr lang="de-DE" sz="800"/>
                        <a:t>18</a:t>
                      </a:r>
                    </a:p>
                  </a:txBody>
                  <a:tcPr marL="90000" marR="108000" marT="10800" marB="10800" anchor="ctr"/>
                </a:tc>
                <a:tc>
                  <a:txBody>
                    <a:bodyPr/>
                    <a:lstStyle/>
                    <a:p>
                      <a:pPr algn="ctr"/>
                      <a:r>
                        <a:rPr lang="de-DE" sz="800"/>
                        <a:t>1</a:t>
                      </a:r>
                    </a:p>
                  </a:txBody>
                  <a:tcPr marL="90000" marR="108000" marT="10800" marB="10800" anchor="ctr"/>
                </a:tc>
                <a:extLst>
                  <a:ext uri="{0D108BD9-81ED-4DB2-BD59-A6C34878D82A}">
                    <a16:rowId xmlns:a16="http://schemas.microsoft.com/office/drawing/2014/main" val="1963354798"/>
                  </a:ext>
                </a:extLst>
              </a:tr>
              <a:tr h="105098">
                <a:tc>
                  <a:txBody>
                    <a:bodyPr/>
                    <a:lstStyle/>
                    <a:p>
                      <a:r>
                        <a:rPr lang="de-DE" sz="800">
                          <a:solidFill>
                            <a:schemeClr val="bg1"/>
                          </a:solidFill>
                        </a:rPr>
                        <a:t>Arm C</a:t>
                      </a:r>
                    </a:p>
                  </a:txBody>
                  <a:tcPr marL="90000" marR="90000" marT="10800" marB="10800" anchor="ctr">
                    <a:solidFill>
                      <a:schemeClr val="bg1">
                        <a:lumMod val="50000"/>
                      </a:schemeClr>
                    </a:solidFill>
                  </a:tcPr>
                </a:tc>
                <a:tc>
                  <a:txBody>
                    <a:bodyPr/>
                    <a:lstStyle/>
                    <a:p>
                      <a:pPr algn="ctr"/>
                      <a:r>
                        <a:rPr lang="de-DE" sz="800"/>
                        <a:t>98</a:t>
                      </a:r>
                    </a:p>
                  </a:txBody>
                  <a:tcPr marL="90000" marR="324000" marT="10800" marB="10800" anchor="ctr"/>
                </a:tc>
                <a:tc>
                  <a:txBody>
                    <a:bodyPr/>
                    <a:lstStyle/>
                    <a:p>
                      <a:pPr algn="ctr"/>
                      <a:r>
                        <a:rPr lang="de-DE" sz="800"/>
                        <a:t>63</a:t>
                      </a:r>
                    </a:p>
                  </a:txBody>
                  <a:tcPr marL="90000" marR="324000" marT="10800" marB="10800" anchor="ctr"/>
                </a:tc>
                <a:tc>
                  <a:txBody>
                    <a:bodyPr/>
                    <a:lstStyle/>
                    <a:p>
                      <a:pPr algn="ctr"/>
                      <a:r>
                        <a:rPr lang="de-DE" sz="800"/>
                        <a:t>23</a:t>
                      </a:r>
                    </a:p>
                  </a:txBody>
                  <a:tcPr marL="90000" marR="251999" marT="10800" marB="10800" anchor="ctr"/>
                </a:tc>
                <a:tc>
                  <a:txBody>
                    <a:bodyPr/>
                    <a:lstStyle/>
                    <a:p>
                      <a:pPr algn="ctr"/>
                      <a:r>
                        <a:rPr lang="de-DE" sz="800"/>
                        <a:t>8</a:t>
                      </a:r>
                    </a:p>
                  </a:txBody>
                  <a:tcPr marL="90000" marR="108000" marT="10800" marB="10800" anchor="ctr"/>
                </a:tc>
                <a:tc>
                  <a:txBody>
                    <a:bodyPr/>
                    <a:lstStyle/>
                    <a:p>
                      <a:pPr algn="ctr"/>
                      <a:r>
                        <a:rPr lang="de-DE" sz="800"/>
                        <a:t>0</a:t>
                      </a:r>
                    </a:p>
                  </a:txBody>
                  <a:tcPr marL="90000" marR="108000" marT="10800" marB="10800" anchor="ctr"/>
                </a:tc>
                <a:extLst>
                  <a:ext uri="{0D108BD9-81ED-4DB2-BD59-A6C34878D82A}">
                    <a16:rowId xmlns:a16="http://schemas.microsoft.com/office/drawing/2014/main" val="1230940635"/>
                  </a:ext>
                </a:extLst>
              </a:tr>
            </a:tbl>
          </a:graphicData>
        </a:graphic>
      </p:graphicFrame>
      <p:pic>
        <p:nvPicPr>
          <p:cNvPr id="90" name="Graphic 89">
            <a:extLst>
              <a:ext uri="{FF2B5EF4-FFF2-40B4-BE49-F238E27FC236}">
                <a16:creationId xmlns:a16="http://schemas.microsoft.com/office/drawing/2014/main" id="{4BBBDE33-43E1-48F2-9E38-0ED762D476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5172" y="1831065"/>
            <a:ext cx="6149581" cy="1209545"/>
          </a:xfrm>
          <a:prstGeom prst="rect">
            <a:avLst/>
          </a:prstGeom>
        </p:spPr>
      </p:pic>
      <p:sp>
        <p:nvSpPr>
          <p:cNvPr id="92" name="Textfeld 17">
            <a:extLst>
              <a:ext uri="{FF2B5EF4-FFF2-40B4-BE49-F238E27FC236}">
                <a16:creationId xmlns:a16="http://schemas.microsoft.com/office/drawing/2014/main" id="{80AB8218-B4F2-494E-8815-5A9638CBF29E}"/>
              </a:ext>
            </a:extLst>
          </p:cNvPr>
          <p:cNvSpPr txBox="1"/>
          <p:nvPr/>
        </p:nvSpPr>
        <p:spPr>
          <a:xfrm>
            <a:off x="4251846" y="2916252"/>
            <a:ext cx="732893" cy="276999"/>
          </a:xfrm>
          <a:prstGeom prst="rect">
            <a:avLst/>
          </a:prstGeom>
          <a:noFill/>
        </p:spPr>
        <p:txBody>
          <a:bodyPr wrap="none" rtlCol="0">
            <a:spAutoFit/>
          </a:bodyPr>
          <a:lstStyle/>
          <a:p>
            <a:r>
              <a:rPr lang="de-DE" sz="1200" b="1" err="1"/>
              <a:t>Months</a:t>
            </a:r>
            <a:endParaRPr lang="de-DE" sz="1200" b="1"/>
          </a:p>
        </p:txBody>
      </p:sp>
      <p:grpSp>
        <p:nvGrpSpPr>
          <p:cNvPr id="93" name="Group 92">
            <a:extLst>
              <a:ext uri="{FF2B5EF4-FFF2-40B4-BE49-F238E27FC236}">
                <a16:creationId xmlns:a16="http://schemas.microsoft.com/office/drawing/2014/main" id="{61C25E41-8B8F-4BAC-837A-C7155A6613F5}"/>
              </a:ext>
            </a:extLst>
          </p:cNvPr>
          <p:cNvGrpSpPr/>
          <p:nvPr/>
        </p:nvGrpSpPr>
        <p:grpSpPr>
          <a:xfrm>
            <a:off x="1632406" y="2736179"/>
            <a:ext cx="774033" cy="461665"/>
            <a:chOff x="1754435" y="2658846"/>
            <a:chExt cx="774033" cy="461665"/>
          </a:xfrm>
        </p:grpSpPr>
        <p:cxnSp>
          <p:nvCxnSpPr>
            <p:cNvPr id="94" name="Straight Connector 93">
              <a:extLst>
                <a:ext uri="{FF2B5EF4-FFF2-40B4-BE49-F238E27FC236}">
                  <a16:creationId xmlns:a16="http://schemas.microsoft.com/office/drawing/2014/main" id="{69B35280-D60E-4B28-A678-82D46AD666FD}"/>
                </a:ext>
              </a:extLst>
            </p:cNvPr>
            <p:cNvCxnSpPr>
              <a:cxnSpLocks/>
            </p:cNvCxnSpPr>
            <p:nvPr/>
          </p:nvCxnSpPr>
          <p:spPr>
            <a:xfrm>
              <a:off x="1754435" y="2806725"/>
              <a:ext cx="137925"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A1043EC7-9DD1-41DA-A386-3BE43EB4D259}"/>
                </a:ext>
              </a:extLst>
            </p:cNvPr>
            <p:cNvSpPr txBox="1"/>
            <p:nvPr/>
          </p:nvSpPr>
          <p:spPr>
            <a:xfrm>
              <a:off x="1907785" y="2658846"/>
              <a:ext cx="620683" cy="461665"/>
            </a:xfrm>
            <a:prstGeom prst="rect">
              <a:avLst/>
            </a:prstGeom>
            <a:noFill/>
          </p:spPr>
          <p:txBody>
            <a:bodyPr wrap="none" rtlCol="0">
              <a:spAutoFit/>
            </a:bodyPr>
            <a:lstStyle/>
            <a:p>
              <a:r>
                <a:rPr lang="de-DE" sz="1200"/>
                <a:t>Arm A</a:t>
              </a:r>
            </a:p>
            <a:p>
              <a:r>
                <a:rPr lang="de-DE" sz="1200"/>
                <a:t>Arm C</a:t>
              </a:r>
              <a:endParaRPr lang="en-GB" sz="1200"/>
            </a:p>
          </p:txBody>
        </p:sp>
        <p:cxnSp>
          <p:nvCxnSpPr>
            <p:cNvPr id="96" name="Straight Connector 95">
              <a:extLst>
                <a:ext uri="{FF2B5EF4-FFF2-40B4-BE49-F238E27FC236}">
                  <a16:creationId xmlns:a16="http://schemas.microsoft.com/office/drawing/2014/main" id="{F0442C5E-FB62-447A-807E-107B1E7B52E1}"/>
                </a:ext>
              </a:extLst>
            </p:cNvPr>
            <p:cNvCxnSpPr>
              <a:cxnSpLocks/>
            </p:cNvCxnSpPr>
            <p:nvPr/>
          </p:nvCxnSpPr>
          <p:spPr>
            <a:xfrm>
              <a:off x="1754435" y="2997225"/>
              <a:ext cx="13792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BD33E82D-008D-400B-850F-AC33285E146C}"/>
                </a:ext>
              </a:extLst>
            </p:cNvPr>
            <p:cNvSpPr/>
            <p:nvPr/>
          </p:nvSpPr>
          <p:spPr>
            <a:xfrm>
              <a:off x="1783710" y="2767038"/>
              <a:ext cx="79375" cy="7937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6D1E6442-7E0B-4E23-B4B9-5F9DE38B1937}"/>
                </a:ext>
              </a:extLst>
            </p:cNvPr>
            <p:cNvSpPr/>
            <p:nvPr/>
          </p:nvSpPr>
          <p:spPr>
            <a:xfrm>
              <a:off x="1783710" y="2957538"/>
              <a:ext cx="79375" cy="793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9" name="Graphic 98">
            <a:extLst>
              <a:ext uri="{FF2B5EF4-FFF2-40B4-BE49-F238E27FC236}">
                <a16:creationId xmlns:a16="http://schemas.microsoft.com/office/drawing/2014/main" id="{833D274E-1827-404E-A0A3-0940002C24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562903" y="4308237"/>
            <a:ext cx="6377911" cy="1224558"/>
          </a:xfrm>
          <a:prstGeom prst="rect">
            <a:avLst/>
          </a:prstGeom>
        </p:spPr>
      </p:pic>
      <p:sp>
        <p:nvSpPr>
          <p:cNvPr id="101" name="Textfeld 17">
            <a:extLst>
              <a:ext uri="{FF2B5EF4-FFF2-40B4-BE49-F238E27FC236}">
                <a16:creationId xmlns:a16="http://schemas.microsoft.com/office/drawing/2014/main" id="{F7C2BCEF-3E1C-4654-A6F3-0B4885DF58F6}"/>
              </a:ext>
            </a:extLst>
          </p:cNvPr>
          <p:cNvSpPr txBox="1"/>
          <p:nvPr/>
        </p:nvSpPr>
        <p:spPr>
          <a:xfrm>
            <a:off x="4251846" y="5388256"/>
            <a:ext cx="732893" cy="276999"/>
          </a:xfrm>
          <a:prstGeom prst="rect">
            <a:avLst/>
          </a:prstGeom>
          <a:noFill/>
        </p:spPr>
        <p:txBody>
          <a:bodyPr wrap="none" rtlCol="0">
            <a:spAutoFit/>
          </a:bodyPr>
          <a:lstStyle/>
          <a:p>
            <a:r>
              <a:rPr lang="de-DE" sz="1200" b="1" err="1"/>
              <a:t>Months</a:t>
            </a:r>
            <a:endParaRPr lang="de-DE" sz="1200" b="1"/>
          </a:p>
        </p:txBody>
      </p:sp>
      <p:sp>
        <p:nvSpPr>
          <p:cNvPr id="104" name="Textfeld 103">
            <a:extLst>
              <a:ext uri="{FF2B5EF4-FFF2-40B4-BE49-F238E27FC236}">
                <a16:creationId xmlns:a16="http://schemas.microsoft.com/office/drawing/2014/main" id="{8FF7807C-34CA-D949-8713-CE3267164774}"/>
              </a:ext>
            </a:extLst>
          </p:cNvPr>
          <p:cNvSpPr txBox="1"/>
          <p:nvPr/>
        </p:nvSpPr>
        <p:spPr>
          <a:xfrm>
            <a:off x="1150742" y="2905415"/>
            <a:ext cx="325729" cy="262362"/>
          </a:xfrm>
          <a:prstGeom prst="rect">
            <a:avLst/>
          </a:prstGeom>
          <a:noFill/>
        </p:spPr>
        <p:txBody>
          <a:bodyPr wrap="none" rtlCol="0">
            <a:spAutoFit/>
          </a:bodyPr>
          <a:lstStyle/>
          <a:p>
            <a:r>
              <a:rPr lang="de-DE" sz="1000"/>
              <a:t>10</a:t>
            </a:r>
          </a:p>
        </p:txBody>
      </p:sp>
      <p:sp>
        <p:nvSpPr>
          <p:cNvPr id="105" name="Textfeld 104">
            <a:extLst>
              <a:ext uri="{FF2B5EF4-FFF2-40B4-BE49-F238E27FC236}">
                <a16:creationId xmlns:a16="http://schemas.microsoft.com/office/drawing/2014/main" id="{0F8F6B6B-D989-E44B-B58D-635E132EDF94}"/>
              </a:ext>
            </a:extLst>
          </p:cNvPr>
          <p:cNvSpPr txBox="1"/>
          <p:nvPr/>
        </p:nvSpPr>
        <p:spPr>
          <a:xfrm>
            <a:off x="1087100" y="5392850"/>
            <a:ext cx="325730" cy="266338"/>
          </a:xfrm>
          <a:prstGeom prst="rect">
            <a:avLst/>
          </a:prstGeom>
          <a:noFill/>
        </p:spPr>
        <p:txBody>
          <a:bodyPr wrap="none" rtlCol="0">
            <a:spAutoFit/>
          </a:bodyPr>
          <a:lstStyle/>
          <a:p>
            <a:r>
              <a:rPr lang="de-DE" sz="1000"/>
              <a:t>10</a:t>
            </a:r>
          </a:p>
        </p:txBody>
      </p:sp>
      <p:grpSp>
        <p:nvGrpSpPr>
          <p:cNvPr id="106" name="Group 92">
            <a:extLst>
              <a:ext uri="{FF2B5EF4-FFF2-40B4-BE49-F238E27FC236}">
                <a16:creationId xmlns:a16="http://schemas.microsoft.com/office/drawing/2014/main" id="{56C4E0D4-FF34-A549-8F76-BD6EBE40F520}"/>
              </a:ext>
            </a:extLst>
          </p:cNvPr>
          <p:cNvGrpSpPr/>
          <p:nvPr/>
        </p:nvGrpSpPr>
        <p:grpSpPr>
          <a:xfrm>
            <a:off x="1632406" y="5235277"/>
            <a:ext cx="774033" cy="461665"/>
            <a:chOff x="1754435" y="2658846"/>
            <a:chExt cx="774033" cy="461665"/>
          </a:xfrm>
        </p:grpSpPr>
        <p:cxnSp>
          <p:nvCxnSpPr>
            <p:cNvPr id="107" name="Straight Connector 93">
              <a:extLst>
                <a:ext uri="{FF2B5EF4-FFF2-40B4-BE49-F238E27FC236}">
                  <a16:creationId xmlns:a16="http://schemas.microsoft.com/office/drawing/2014/main" id="{9048C497-7DB0-7345-9A67-6448C174DF2F}"/>
                </a:ext>
              </a:extLst>
            </p:cNvPr>
            <p:cNvCxnSpPr>
              <a:cxnSpLocks/>
            </p:cNvCxnSpPr>
            <p:nvPr/>
          </p:nvCxnSpPr>
          <p:spPr>
            <a:xfrm>
              <a:off x="1754435" y="2806725"/>
              <a:ext cx="13792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8" name="TextBox 94">
              <a:extLst>
                <a:ext uri="{FF2B5EF4-FFF2-40B4-BE49-F238E27FC236}">
                  <a16:creationId xmlns:a16="http://schemas.microsoft.com/office/drawing/2014/main" id="{17195443-AFDD-7342-82D6-E9E8D2F87973}"/>
                </a:ext>
              </a:extLst>
            </p:cNvPr>
            <p:cNvSpPr txBox="1"/>
            <p:nvPr/>
          </p:nvSpPr>
          <p:spPr>
            <a:xfrm>
              <a:off x="1907785" y="2658846"/>
              <a:ext cx="620683" cy="461665"/>
            </a:xfrm>
            <a:prstGeom prst="rect">
              <a:avLst/>
            </a:prstGeom>
            <a:noFill/>
          </p:spPr>
          <p:txBody>
            <a:bodyPr wrap="none" rtlCol="0">
              <a:spAutoFit/>
            </a:bodyPr>
            <a:lstStyle/>
            <a:p>
              <a:r>
                <a:rPr lang="de-DE" sz="1200"/>
                <a:t>Arm B</a:t>
              </a:r>
            </a:p>
            <a:p>
              <a:r>
                <a:rPr lang="de-DE" sz="1200"/>
                <a:t>Arm C</a:t>
              </a:r>
              <a:endParaRPr lang="en-GB" sz="1200"/>
            </a:p>
          </p:txBody>
        </p:sp>
        <p:cxnSp>
          <p:nvCxnSpPr>
            <p:cNvPr id="109" name="Straight Connector 95">
              <a:extLst>
                <a:ext uri="{FF2B5EF4-FFF2-40B4-BE49-F238E27FC236}">
                  <a16:creationId xmlns:a16="http://schemas.microsoft.com/office/drawing/2014/main" id="{F4923FA2-BC7C-4B4A-8E58-21CCC71F31B8}"/>
                </a:ext>
              </a:extLst>
            </p:cNvPr>
            <p:cNvCxnSpPr>
              <a:cxnSpLocks/>
            </p:cNvCxnSpPr>
            <p:nvPr/>
          </p:nvCxnSpPr>
          <p:spPr>
            <a:xfrm>
              <a:off x="1754435" y="2997225"/>
              <a:ext cx="13792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76866E0B-6F0E-2740-9F66-E2DE4368DA52}"/>
                </a:ext>
              </a:extLst>
            </p:cNvPr>
            <p:cNvSpPr/>
            <p:nvPr/>
          </p:nvSpPr>
          <p:spPr>
            <a:xfrm>
              <a:off x="1783710" y="2767038"/>
              <a:ext cx="79375" cy="793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405351DA-1081-744D-BB60-81F0A6EAA0BC}"/>
                </a:ext>
              </a:extLst>
            </p:cNvPr>
            <p:cNvSpPr/>
            <p:nvPr/>
          </p:nvSpPr>
          <p:spPr>
            <a:xfrm>
              <a:off x="1783710" y="2957538"/>
              <a:ext cx="79375" cy="793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5" name="TextBox 6">
            <a:extLst>
              <a:ext uri="{FF2B5EF4-FFF2-40B4-BE49-F238E27FC236}">
                <a16:creationId xmlns:a16="http://schemas.microsoft.com/office/drawing/2014/main" id="{72E2586C-FB5C-0643-8D13-57D76913E4DC}"/>
              </a:ext>
            </a:extLst>
          </p:cNvPr>
          <p:cNvSpPr txBox="1"/>
          <p:nvPr/>
        </p:nvSpPr>
        <p:spPr>
          <a:xfrm>
            <a:off x="9437437" y="1745752"/>
            <a:ext cx="2626164" cy="3200876"/>
          </a:xfrm>
          <a:prstGeom prst="rect">
            <a:avLst/>
          </a:prstGeom>
          <a:noFill/>
        </p:spPr>
        <p:txBody>
          <a:bodyPr wrap="square" lIns="0" tIns="45720" rIns="0" bIns="45720" anchor="t">
            <a:spAutoFit/>
          </a:bodyPr>
          <a:lstStyle/>
          <a:p>
            <a:pPr marL="285750" indent="-285750">
              <a:spcAft>
                <a:spcPts val="600"/>
              </a:spcAft>
              <a:buClr>
                <a:schemeClr val="bg2"/>
              </a:buClr>
              <a:buFont typeface="Arial" panose="020B0604020202020204" pitchFamily="34" charset="0"/>
              <a:buChar char="•"/>
            </a:pPr>
            <a:r>
              <a:rPr lang="en-US" sz="1400"/>
              <a:t>PFS (by IRC) was longer in Arms A (TIS + PC) and B (TIS + nab-PC) compared with Arm C (PC), regardless of smoking status </a:t>
            </a:r>
          </a:p>
          <a:p>
            <a:pPr>
              <a:spcAft>
                <a:spcPts val="600"/>
              </a:spcAft>
              <a:buClr>
                <a:schemeClr val="bg2"/>
              </a:buClr>
            </a:pPr>
            <a:endParaRPr lang="en-US" sz="1400"/>
          </a:p>
          <a:p>
            <a:pPr marL="285750" indent="-285750">
              <a:spcAft>
                <a:spcPts val="600"/>
              </a:spcAft>
              <a:buClr>
                <a:schemeClr val="bg2"/>
              </a:buClr>
              <a:buFont typeface="Arial" panose="020B0604020202020204" pitchFamily="34" charset="0"/>
              <a:buChar char="•"/>
            </a:pPr>
            <a:r>
              <a:rPr lang="en-US" sz="1400"/>
              <a:t>In patients who were smokers, median PFS by </a:t>
            </a:r>
            <a:br>
              <a:rPr lang="en-US" sz="1400"/>
            </a:br>
            <a:r>
              <a:rPr lang="en-US" sz="1400"/>
              <a:t>IRC was </a:t>
            </a:r>
          </a:p>
          <a:p>
            <a:pPr marL="742950" lvl="1" indent="-285750">
              <a:spcAft>
                <a:spcPts val="600"/>
              </a:spcAft>
              <a:buClr>
                <a:schemeClr val="bg2"/>
              </a:buClr>
              <a:buFont typeface="Arial" panose="020B0604020202020204" pitchFamily="34" charset="0"/>
              <a:buChar char="•"/>
            </a:pPr>
            <a:r>
              <a:rPr lang="en-US" sz="1400"/>
              <a:t>7.6 months in Arm A vs </a:t>
            </a:r>
            <a:br>
              <a:rPr lang="en-US" sz="1400"/>
            </a:br>
            <a:r>
              <a:rPr lang="en-US" sz="1400"/>
              <a:t>5.5 months in Arm C </a:t>
            </a:r>
            <a:endParaRPr lang="en-US" sz="1400">
              <a:cs typeface="Arial" panose="020B0604020202020204"/>
            </a:endParaRPr>
          </a:p>
          <a:p>
            <a:pPr marL="742950" lvl="1" indent="-285750">
              <a:spcAft>
                <a:spcPts val="600"/>
              </a:spcAft>
              <a:buClr>
                <a:schemeClr val="bg2"/>
              </a:buClr>
              <a:buFont typeface="Arial" panose="020B0604020202020204" pitchFamily="34" charset="0"/>
              <a:buChar char="•"/>
            </a:pPr>
            <a:r>
              <a:rPr lang="en-US" sz="1400"/>
              <a:t>7.6 months in Arm B vs </a:t>
            </a:r>
            <a:br>
              <a:rPr lang="en-US" sz="1400"/>
            </a:br>
            <a:r>
              <a:rPr lang="en-US" sz="1400"/>
              <a:t>5.5 months in Arm C</a:t>
            </a:r>
            <a:endParaRPr lang="en-US" sz="1400">
              <a:cs typeface="Arial"/>
            </a:endParaRPr>
          </a:p>
        </p:txBody>
      </p:sp>
      <p:graphicFrame>
        <p:nvGraphicFramePr>
          <p:cNvPr id="116" name="Table 86">
            <a:extLst>
              <a:ext uri="{FF2B5EF4-FFF2-40B4-BE49-F238E27FC236}">
                <a16:creationId xmlns:a16="http://schemas.microsoft.com/office/drawing/2014/main" id="{8A07C9B9-D8BF-1442-9CF5-4710532C1B91}"/>
              </a:ext>
            </a:extLst>
          </p:cNvPr>
          <p:cNvGraphicFramePr>
            <a:graphicFrameLocks noGrp="1"/>
          </p:cNvGraphicFramePr>
          <p:nvPr>
            <p:extLst>
              <p:ext uri="{D42A27DB-BD31-4B8C-83A1-F6EECF244321}">
                <p14:modId xmlns:p14="http://schemas.microsoft.com/office/powerpoint/2010/main" val="74282949"/>
              </p:ext>
            </p:extLst>
          </p:nvPr>
        </p:nvGraphicFramePr>
        <p:xfrm>
          <a:off x="5667841" y="1678328"/>
          <a:ext cx="3397099" cy="638880"/>
        </p:xfrm>
        <a:graphic>
          <a:graphicData uri="http://schemas.openxmlformats.org/drawingml/2006/table">
            <a:tbl>
              <a:tblPr firstRow="1" bandRow="1">
                <a:tableStyleId>{5C22544A-7EE6-4342-B048-85BDC9FD1C3A}</a:tableStyleId>
              </a:tblPr>
              <a:tblGrid>
                <a:gridCol w="599487">
                  <a:extLst>
                    <a:ext uri="{9D8B030D-6E8A-4147-A177-3AD203B41FA5}">
                      <a16:colId xmlns:a16="http://schemas.microsoft.com/office/drawing/2014/main" val="3911151603"/>
                    </a:ext>
                  </a:extLst>
                </a:gridCol>
                <a:gridCol w="849275">
                  <a:extLst>
                    <a:ext uri="{9D8B030D-6E8A-4147-A177-3AD203B41FA5}">
                      <a16:colId xmlns:a16="http://schemas.microsoft.com/office/drawing/2014/main" val="471602340"/>
                    </a:ext>
                  </a:extLst>
                </a:gridCol>
                <a:gridCol w="1099062">
                  <a:extLst>
                    <a:ext uri="{9D8B030D-6E8A-4147-A177-3AD203B41FA5}">
                      <a16:colId xmlns:a16="http://schemas.microsoft.com/office/drawing/2014/main" val="1462057657"/>
                    </a:ext>
                  </a:extLst>
                </a:gridCol>
                <a:gridCol w="849275">
                  <a:extLst>
                    <a:ext uri="{9D8B030D-6E8A-4147-A177-3AD203B41FA5}">
                      <a16:colId xmlns:a16="http://schemas.microsoft.com/office/drawing/2014/main" val="827265106"/>
                    </a:ext>
                  </a:extLst>
                </a:gridCol>
              </a:tblGrid>
              <a:tr h="0">
                <a:tc>
                  <a:txBody>
                    <a:bodyPr/>
                    <a:lstStyle/>
                    <a:p>
                      <a:endParaRPr lang="en-US" sz="800"/>
                    </a:p>
                  </a:txBody>
                  <a:tcPr marT="25200" marB="25200" anchor="ctr"/>
                </a:tc>
                <a:tc>
                  <a:txBody>
                    <a:bodyPr/>
                    <a:lstStyle/>
                    <a:p>
                      <a:pPr algn="ctr"/>
                      <a:r>
                        <a:rPr lang="en-US" sz="800"/>
                        <a:t>Events (%)</a:t>
                      </a:r>
                    </a:p>
                  </a:txBody>
                  <a:tcPr marT="25200" marB="25200" anchor="ctr"/>
                </a:tc>
                <a:tc>
                  <a:txBody>
                    <a:bodyPr/>
                    <a:lstStyle/>
                    <a:p>
                      <a:pPr algn="ctr"/>
                      <a:r>
                        <a:rPr lang="en-US" sz="800"/>
                        <a:t>Median PFS, </a:t>
                      </a:r>
                      <a:br>
                        <a:rPr lang="en-US" sz="800"/>
                      </a:br>
                      <a:r>
                        <a:rPr lang="en-US" sz="800" err="1"/>
                        <a:t>mo</a:t>
                      </a:r>
                      <a:r>
                        <a:rPr lang="en-US" sz="800"/>
                        <a:t> (95% CI)</a:t>
                      </a:r>
                    </a:p>
                  </a:txBody>
                  <a:tcPr marT="25200" marB="25200" anchor="ctr"/>
                </a:tc>
                <a:tc>
                  <a:txBody>
                    <a:bodyPr/>
                    <a:lstStyle/>
                    <a:p>
                      <a:pPr algn="ctr"/>
                      <a:r>
                        <a:rPr lang="en-US" sz="800"/>
                        <a:t>HR </a:t>
                      </a:r>
                      <a:br>
                        <a:rPr lang="en-US" sz="800"/>
                      </a:br>
                      <a:r>
                        <a:rPr lang="en-US" sz="800"/>
                        <a:t>(95% CI)</a:t>
                      </a:r>
                    </a:p>
                  </a:txBody>
                  <a:tcPr marT="25200" marB="25200" anchor="ctr"/>
                </a:tc>
                <a:extLst>
                  <a:ext uri="{0D108BD9-81ED-4DB2-BD59-A6C34878D82A}">
                    <a16:rowId xmlns:a16="http://schemas.microsoft.com/office/drawing/2014/main" val="2963809114"/>
                  </a:ext>
                </a:extLst>
              </a:tr>
              <a:tr h="0">
                <a:tc>
                  <a:txBody>
                    <a:bodyPr/>
                    <a:lstStyle/>
                    <a:p>
                      <a:r>
                        <a:rPr lang="en-US" sz="800">
                          <a:solidFill>
                            <a:schemeClr val="bg1"/>
                          </a:solidFill>
                        </a:rPr>
                        <a:t>Arm A</a:t>
                      </a:r>
                    </a:p>
                  </a:txBody>
                  <a:tcPr marL="72000" marR="36000" marT="25200" marB="25200" anchor="ctr">
                    <a:solidFill>
                      <a:schemeClr val="accent5"/>
                    </a:solidFill>
                  </a:tcPr>
                </a:tc>
                <a:tc>
                  <a:txBody>
                    <a:bodyPr/>
                    <a:lstStyle/>
                    <a:p>
                      <a:pPr algn="ctr"/>
                      <a:r>
                        <a:rPr lang="en-US" sz="800"/>
                        <a:t>46 (47.9)</a:t>
                      </a:r>
                    </a:p>
                  </a:txBody>
                  <a:tcPr marT="25200" marB="25200" anchor="ctr"/>
                </a:tc>
                <a:tc>
                  <a:txBody>
                    <a:bodyPr/>
                    <a:lstStyle/>
                    <a:p>
                      <a:pPr algn="ctr"/>
                      <a:r>
                        <a:rPr lang="en-US" sz="800"/>
                        <a:t>7.6 (5.6, 10.4)</a:t>
                      </a:r>
                    </a:p>
                  </a:txBody>
                  <a:tcPr marL="36000" marR="36000" marT="25200" marB="25200" anchor="ctr"/>
                </a:tc>
                <a:tc rowSpan="2">
                  <a:txBody>
                    <a:bodyPr/>
                    <a:lstStyle/>
                    <a:p>
                      <a:pPr algn="ctr">
                        <a:lnSpc>
                          <a:spcPts val="800"/>
                        </a:lnSpc>
                      </a:pPr>
                      <a:r>
                        <a:rPr lang="en-US" sz="800"/>
                        <a:t>0.534</a:t>
                      </a:r>
                      <a:endParaRPr lang="de-DE"/>
                    </a:p>
                    <a:p>
                      <a:pPr lvl="0" algn="ctr">
                        <a:lnSpc>
                          <a:spcPts val="800"/>
                        </a:lnSpc>
                        <a:buNone/>
                      </a:pPr>
                      <a:r>
                        <a:rPr lang="en-US" sz="800"/>
                        <a:t>(0.363, 0.786)</a:t>
                      </a:r>
                    </a:p>
                  </a:txBody>
                  <a:tcPr marT="25200" marB="25200" anchor="ctr"/>
                </a:tc>
                <a:extLst>
                  <a:ext uri="{0D108BD9-81ED-4DB2-BD59-A6C34878D82A}">
                    <a16:rowId xmlns:a16="http://schemas.microsoft.com/office/drawing/2014/main" val="2950223522"/>
                  </a:ext>
                </a:extLst>
              </a:tr>
              <a:tr h="0">
                <a:tc>
                  <a:txBody>
                    <a:bodyPr/>
                    <a:lstStyle/>
                    <a:p>
                      <a:r>
                        <a:rPr lang="en-US" sz="800">
                          <a:solidFill>
                            <a:schemeClr val="bg1"/>
                          </a:solidFill>
                        </a:rPr>
                        <a:t>Arm C</a:t>
                      </a:r>
                    </a:p>
                  </a:txBody>
                  <a:tcPr marL="72000" marR="36000" marT="25200" marB="25200" anchor="ctr">
                    <a:solidFill>
                      <a:schemeClr val="accent6"/>
                    </a:solidFill>
                  </a:tcPr>
                </a:tc>
                <a:tc>
                  <a:txBody>
                    <a:bodyPr/>
                    <a:lstStyle/>
                    <a:p>
                      <a:pPr algn="ctr"/>
                      <a:r>
                        <a:rPr lang="en-US" sz="800"/>
                        <a:t>61 (62.2)</a:t>
                      </a:r>
                    </a:p>
                  </a:txBody>
                  <a:tcPr marT="25200" marB="25200" anchor="ctr"/>
                </a:tc>
                <a:tc>
                  <a:txBody>
                    <a:bodyPr/>
                    <a:lstStyle/>
                    <a:p>
                      <a:pPr algn="ctr"/>
                      <a:r>
                        <a:rPr lang="en-US" sz="800"/>
                        <a:t>5.5 (4.2, 5.8)</a:t>
                      </a:r>
                    </a:p>
                  </a:txBody>
                  <a:tcPr marT="25200" marB="25200" anchor="ctr"/>
                </a:tc>
                <a:tc vMerge="1">
                  <a:txBody>
                    <a:bodyPr/>
                    <a:lstStyle/>
                    <a:p>
                      <a:endParaRPr lang="en-US" sz="800"/>
                    </a:p>
                  </a:txBody>
                  <a:tcPr/>
                </a:tc>
                <a:extLst>
                  <a:ext uri="{0D108BD9-81ED-4DB2-BD59-A6C34878D82A}">
                    <a16:rowId xmlns:a16="http://schemas.microsoft.com/office/drawing/2014/main" val="914128950"/>
                  </a:ext>
                </a:extLst>
              </a:tr>
            </a:tbl>
          </a:graphicData>
        </a:graphic>
      </p:graphicFrame>
      <p:graphicFrame>
        <p:nvGraphicFramePr>
          <p:cNvPr id="117" name="Table 86">
            <a:extLst>
              <a:ext uri="{FF2B5EF4-FFF2-40B4-BE49-F238E27FC236}">
                <a16:creationId xmlns:a16="http://schemas.microsoft.com/office/drawing/2014/main" id="{B7E53C94-1F5E-294B-8475-CD8C5720D4E8}"/>
              </a:ext>
            </a:extLst>
          </p:cNvPr>
          <p:cNvGraphicFramePr>
            <a:graphicFrameLocks noGrp="1"/>
          </p:cNvGraphicFramePr>
          <p:nvPr>
            <p:extLst>
              <p:ext uri="{D42A27DB-BD31-4B8C-83A1-F6EECF244321}">
                <p14:modId xmlns:p14="http://schemas.microsoft.com/office/powerpoint/2010/main" val="3986491511"/>
              </p:ext>
            </p:extLst>
          </p:nvPr>
        </p:nvGraphicFramePr>
        <p:xfrm>
          <a:off x="5678838" y="4278707"/>
          <a:ext cx="3423807" cy="638880"/>
        </p:xfrm>
        <a:graphic>
          <a:graphicData uri="http://schemas.openxmlformats.org/drawingml/2006/table">
            <a:tbl>
              <a:tblPr firstRow="1" bandRow="1">
                <a:tableStyleId>{5C22544A-7EE6-4342-B048-85BDC9FD1C3A}</a:tableStyleId>
              </a:tblPr>
              <a:tblGrid>
                <a:gridCol w="604202">
                  <a:extLst>
                    <a:ext uri="{9D8B030D-6E8A-4147-A177-3AD203B41FA5}">
                      <a16:colId xmlns:a16="http://schemas.microsoft.com/office/drawing/2014/main" val="3911151603"/>
                    </a:ext>
                  </a:extLst>
                </a:gridCol>
                <a:gridCol w="855951">
                  <a:extLst>
                    <a:ext uri="{9D8B030D-6E8A-4147-A177-3AD203B41FA5}">
                      <a16:colId xmlns:a16="http://schemas.microsoft.com/office/drawing/2014/main" val="471602340"/>
                    </a:ext>
                  </a:extLst>
                </a:gridCol>
                <a:gridCol w="1107703">
                  <a:extLst>
                    <a:ext uri="{9D8B030D-6E8A-4147-A177-3AD203B41FA5}">
                      <a16:colId xmlns:a16="http://schemas.microsoft.com/office/drawing/2014/main" val="1462057657"/>
                    </a:ext>
                  </a:extLst>
                </a:gridCol>
                <a:gridCol w="855951">
                  <a:extLst>
                    <a:ext uri="{9D8B030D-6E8A-4147-A177-3AD203B41FA5}">
                      <a16:colId xmlns:a16="http://schemas.microsoft.com/office/drawing/2014/main" val="827265106"/>
                    </a:ext>
                  </a:extLst>
                </a:gridCol>
              </a:tblGrid>
              <a:tr h="0">
                <a:tc>
                  <a:txBody>
                    <a:bodyPr/>
                    <a:lstStyle/>
                    <a:p>
                      <a:endParaRPr lang="en-US" sz="800"/>
                    </a:p>
                  </a:txBody>
                  <a:tcPr marT="25200" marB="25200" anchor="ctr"/>
                </a:tc>
                <a:tc>
                  <a:txBody>
                    <a:bodyPr/>
                    <a:lstStyle/>
                    <a:p>
                      <a:pPr algn="ctr"/>
                      <a:r>
                        <a:rPr lang="en-US" sz="800"/>
                        <a:t>Events (%)</a:t>
                      </a:r>
                    </a:p>
                  </a:txBody>
                  <a:tcPr marT="25200" marB="25200" anchor="ctr"/>
                </a:tc>
                <a:tc>
                  <a:txBody>
                    <a:bodyPr/>
                    <a:lstStyle/>
                    <a:p>
                      <a:pPr algn="ctr"/>
                      <a:r>
                        <a:rPr lang="en-US" sz="800"/>
                        <a:t>Median PFS, </a:t>
                      </a:r>
                      <a:r>
                        <a:rPr lang="en-US" sz="800" err="1"/>
                        <a:t>mo</a:t>
                      </a:r>
                      <a:r>
                        <a:rPr lang="en-US" sz="800"/>
                        <a:t> (95% CI)</a:t>
                      </a:r>
                    </a:p>
                  </a:txBody>
                  <a:tcPr marT="25200" marB="25200" anchor="ctr"/>
                </a:tc>
                <a:tc>
                  <a:txBody>
                    <a:bodyPr/>
                    <a:lstStyle/>
                    <a:p>
                      <a:pPr algn="ctr"/>
                      <a:r>
                        <a:rPr lang="en-US" sz="800"/>
                        <a:t>HR </a:t>
                      </a:r>
                      <a:br>
                        <a:rPr lang="en-US" sz="800"/>
                      </a:br>
                      <a:r>
                        <a:rPr lang="en-US" sz="800"/>
                        <a:t>(95% CI)</a:t>
                      </a:r>
                    </a:p>
                  </a:txBody>
                  <a:tcPr marT="25200" marB="25200" anchor="ctr"/>
                </a:tc>
                <a:extLst>
                  <a:ext uri="{0D108BD9-81ED-4DB2-BD59-A6C34878D82A}">
                    <a16:rowId xmlns:a16="http://schemas.microsoft.com/office/drawing/2014/main" val="2963809114"/>
                  </a:ext>
                </a:extLst>
              </a:tr>
              <a:tr h="0">
                <a:tc>
                  <a:txBody>
                    <a:bodyPr/>
                    <a:lstStyle/>
                    <a:p>
                      <a:r>
                        <a:rPr lang="en-US" sz="800">
                          <a:solidFill>
                            <a:schemeClr val="bg1"/>
                          </a:solidFill>
                        </a:rPr>
                        <a:t>Arm B</a:t>
                      </a:r>
                    </a:p>
                  </a:txBody>
                  <a:tcPr marL="72000" marR="36000" marT="25200" marB="25200" anchor="ctr">
                    <a:solidFill>
                      <a:schemeClr val="bg2"/>
                    </a:solidFill>
                  </a:tcPr>
                </a:tc>
                <a:tc>
                  <a:txBody>
                    <a:bodyPr/>
                    <a:lstStyle/>
                    <a:p>
                      <a:pPr algn="ctr"/>
                      <a:r>
                        <a:rPr lang="en-US" sz="800"/>
                        <a:t>54 (50.5)</a:t>
                      </a:r>
                    </a:p>
                  </a:txBody>
                  <a:tcPr marT="25200" marB="25200" anchor="ctr"/>
                </a:tc>
                <a:tc>
                  <a:txBody>
                    <a:bodyPr/>
                    <a:lstStyle/>
                    <a:p>
                      <a:pPr algn="ctr"/>
                      <a:r>
                        <a:rPr lang="en-US" sz="800"/>
                        <a:t>7.6 (5.6, 9.9)</a:t>
                      </a:r>
                    </a:p>
                  </a:txBody>
                  <a:tcPr marT="25200" marB="25200" anchor="ctr"/>
                </a:tc>
                <a:tc rowSpan="2">
                  <a:txBody>
                    <a:bodyPr/>
                    <a:lstStyle/>
                    <a:p>
                      <a:pPr algn="ctr">
                        <a:lnSpc>
                          <a:spcPts val="800"/>
                        </a:lnSpc>
                      </a:pPr>
                      <a:r>
                        <a:rPr lang="en-US" sz="800"/>
                        <a:t>0.556 </a:t>
                      </a:r>
                      <a:endParaRPr lang="de-DE"/>
                    </a:p>
                    <a:p>
                      <a:pPr lvl="0" algn="ctr">
                        <a:lnSpc>
                          <a:spcPts val="800"/>
                        </a:lnSpc>
                        <a:buNone/>
                      </a:pPr>
                      <a:r>
                        <a:rPr lang="en-US" sz="800"/>
                        <a:t>(0.384, 0.803)</a:t>
                      </a:r>
                    </a:p>
                  </a:txBody>
                  <a:tcPr marT="25200" marB="25200" anchor="ctr"/>
                </a:tc>
                <a:extLst>
                  <a:ext uri="{0D108BD9-81ED-4DB2-BD59-A6C34878D82A}">
                    <a16:rowId xmlns:a16="http://schemas.microsoft.com/office/drawing/2014/main" val="2950223522"/>
                  </a:ext>
                </a:extLst>
              </a:tr>
              <a:tr h="0">
                <a:tc>
                  <a:txBody>
                    <a:bodyPr/>
                    <a:lstStyle/>
                    <a:p>
                      <a:r>
                        <a:rPr lang="en-US" sz="800">
                          <a:solidFill>
                            <a:schemeClr val="bg1"/>
                          </a:solidFill>
                        </a:rPr>
                        <a:t>Arm C</a:t>
                      </a:r>
                    </a:p>
                  </a:txBody>
                  <a:tcPr marL="72000" marR="36000" marT="25200" marB="25200" anchor="ctr">
                    <a:solidFill>
                      <a:schemeClr val="accent6"/>
                    </a:solidFill>
                  </a:tcPr>
                </a:tc>
                <a:tc>
                  <a:txBody>
                    <a:bodyPr/>
                    <a:lstStyle/>
                    <a:p>
                      <a:pPr algn="ctr"/>
                      <a:r>
                        <a:rPr lang="en-US" sz="800"/>
                        <a:t>61 (62.2)</a:t>
                      </a:r>
                    </a:p>
                  </a:txBody>
                  <a:tcPr marT="25200" marB="25200" anchor="ctr"/>
                </a:tc>
                <a:tc>
                  <a:txBody>
                    <a:bodyPr/>
                    <a:lstStyle/>
                    <a:p>
                      <a:pPr algn="ctr"/>
                      <a:r>
                        <a:rPr lang="en-US" sz="800"/>
                        <a:t>5.5 (4.2, 5.8)</a:t>
                      </a:r>
                    </a:p>
                  </a:txBody>
                  <a:tcPr marT="25200" marB="25200" anchor="ctr"/>
                </a:tc>
                <a:tc vMerge="1">
                  <a:txBody>
                    <a:bodyPr/>
                    <a:lstStyle/>
                    <a:p>
                      <a:endParaRPr lang="en-US" sz="800"/>
                    </a:p>
                  </a:txBody>
                  <a:tcPr/>
                </a:tc>
                <a:extLst>
                  <a:ext uri="{0D108BD9-81ED-4DB2-BD59-A6C34878D82A}">
                    <a16:rowId xmlns:a16="http://schemas.microsoft.com/office/drawing/2014/main" val="914128950"/>
                  </a:ext>
                </a:extLst>
              </a:tr>
            </a:tbl>
          </a:graphicData>
        </a:graphic>
      </p:graphicFrame>
    </p:spTree>
    <p:extLst>
      <p:ext uri="{BB962C8B-B14F-4D97-AF65-F5344CB8AC3E}">
        <p14:creationId xmlns:p14="http://schemas.microsoft.com/office/powerpoint/2010/main" val="359638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ihandform: Form 13">
            <a:extLst>
              <a:ext uri="{FF2B5EF4-FFF2-40B4-BE49-F238E27FC236}">
                <a16:creationId xmlns:a16="http://schemas.microsoft.com/office/drawing/2014/main" id="{E0C2721C-CE50-43DA-9DCF-D758177265E8}"/>
              </a:ext>
            </a:extLst>
          </p:cNvPr>
          <p:cNvSpPr/>
          <p:nvPr/>
        </p:nvSpPr>
        <p:spPr>
          <a:xfrm>
            <a:off x="1611945" y="4314305"/>
            <a:ext cx="5947756" cy="1221971"/>
          </a:xfrm>
          <a:custGeom>
            <a:avLst/>
            <a:gdLst>
              <a:gd name="connsiteX0" fmla="*/ 0 w 5947756"/>
              <a:gd name="connsiteY0" fmla="*/ 0 h 1221971"/>
              <a:gd name="connsiteX1" fmla="*/ 469669 w 5947756"/>
              <a:gd name="connsiteY1" fmla="*/ 0 h 1221971"/>
              <a:gd name="connsiteX2" fmla="*/ 469669 w 5947756"/>
              <a:gd name="connsiteY2" fmla="*/ 70659 h 1221971"/>
              <a:gd name="connsiteX3" fmla="*/ 515389 w 5947756"/>
              <a:gd name="connsiteY3" fmla="*/ 70659 h 1221971"/>
              <a:gd name="connsiteX4" fmla="*/ 515389 w 5947756"/>
              <a:gd name="connsiteY4" fmla="*/ 133004 h 1221971"/>
              <a:gd name="connsiteX5" fmla="*/ 623455 w 5947756"/>
              <a:gd name="connsiteY5" fmla="*/ 133004 h 1221971"/>
              <a:gd name="connsiteX6" fmla="*/ 623455 w 5947756"/>
              <a:gd name="connsiteY6" fmla="*/ 203662 h 1221971"/>
              <a:gd name="connsiteX7" fmla="*/ 689956 w 5947756"/>
              <a:gd name="connsiteY7" fmla="*/ 203662 h 1221971"/>
              <a:gd name="connsiteX8" fmla="*/ 689956 w 5947756"/>
              <a:gd name="connsiteY8" fmla="*/ 261851 h 1221971"/>
              <a:gd name="connsiteX9" fmla="*/ 714895 w 5947756"/>
              <a:gd name="connsiteY9" fmla="*/ 261851 h 1221971"/>
              <a:gd name="connsiteX10" fmla="*/ 714895 w 5947756"/>
              <a:gd name="connsiteY10" fmla="*/ 328353 h 1221971"/>
              <a:gd name="connsiteX11" fmla="*/ 1396538 w 5947756"/>
              <a:gd name="connsiteY11" fmla="*/ 328353 h 1221971"/>
              <a:gd name="connsiteX12" fmla="*/ 1396538 w 5947756"/>
              <a:gd name="connsiteY12" fmla="*/ 415637 h 1221971"/>
              <a:gd name="connsiteX13" fmla="*/ 2086495 w 5947756"/>
              <a:gd name="connsiteY13" fmla="*/ 415637 h 1221971"/>
              <a:gd name="connsiteX14" fmla="*/ 2086495 w 5947756"/>
              <a:gd name="connsiteY14" fmla="*/ 490451 h 1221971"/>
              <a:gd name="connsiteX15" fmla="*/ 2360815 w 5947756"/>
              <a:gd name="connsiteY15" fmla="*/ 490451 h 1221971"/>
              <a:gd name="connsiteX16" fmla="*/ 2360815 w 5947756"/>
              <a:gd name="connsiteY16" fmla="*/ 581891 h 1221971"/>
              <a:gd name="connsiteX17" fmla="*/ 2489662 w 5947756"/>
              <a:gd name="connsiteY17" fmla="*/ 581891 h 1221971"/>
              <a:gd name="connsiteX18" fmla="*/ 2489662 w 5947756"/>
              <a:gd name="connsiteY18" fmla="*/ 640080 h 1221971"/>
              <a:gd name="connsiteX19" fmla="*/ 2739044 w 5947756"/>
              <a:gd name="connsiteY19" fmla="*/ 640080 h 1221971"/>
              <a:gd name="connsiteX20" fmla="*/ 2739044 w 5947756"/>
              <a:gd name="connsiteY20" fmla="*/ 739833 h 1221971"/>
              <a:gd name="connsiteX21" fmla="*/ 2784764 w 5947756"/>
              <a:gd name="connsiteY21" fmla="*/ 739833 h 1221971"/>
              <a:gd name="connsiteX22" fmla="*/ 2784764 w 5947756"/>
              <a:gd name="connsiteY22" fmla="*/ 822960 h 1221971"/>
              <a:gd name="connsiteX23" fmla="*/ 2805545 w 5947756"/>
              <a:gd name="connsiteY23" fmla="*/ 822960 h 1221971"/>
              <a:gd name="connsiteX24" fmla="*/ 2805545 w 5947756"/>
              <a:gd name="connsiteY24" fmla="*/ 901931 h 1221971"/>
              <a:gd name="connsiteX25" fmla="*/ 2834640 w 5947756"/>
              <a:gd name="connsiteY25" fmla="*/ 901931 h 1221971"/>
              <a:gd name="connsiteX26" fmla="*/ 2834640 w 5947756"/>
              <a:gd name="connsiteY26" fmla="*/ 997528 h 1221971"/>
              <a:gd name="connsiteX27" fmla="*/ 3516284 w 5947756"/>
              <a:gd name="connsiteY27" fmla="*/ 997528 h 1221971"/>
              <a:gd name="connsiteX28" fmla="*/ 3516284 w 5947756"/>
              <a:gd name="connsiteY28" fmla="*/ 1084811 h 1221971"/>
              <a:gd name="connsiteX29" fmla="*/ 3578629 w 5947756"/>
              <a:gd name="connsiteY29" fmla="*/ 1088968 h 1221971"/>
              <a:gd name="connsiteX30" fmla="*/ 5482244 w 5947756"/>
              <a:gd name="connsiteY30" fmla="*/ 1088968 h 1221971"/>
              <a:gd name="connsiteX31" fmla="*/ 5482244 w 5947756"/>
              <a:gd name="connsiteY31" fmla="*/ 1221971 h 1221971"/>
              <a:gd name="connsiteX32" fmla="*/ 5947756 w 5947756"/>
              <a:gd name="connsiteY32" fmla="*/ 1221971 h 122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47756" h="1221971">
                <a:moveTo>
                  <a:pt x="0" y="0"/>
                </a:moveTo>
                <a:lnTo>
                  <a:pt x="469669" y="0"/>
                </a:lnTo>
                <a:lnTo>
                  <a:pt x="469669" y="70659"/>
                </a:lnTo>
                <a:lnTo>
                  <a:pt x="515389" y="70659"/>
                </a:lnTo>
                <a:lnTo>
                  <a:pt x="515389" y="133004"/>
                </a:lnTo>
                <a:lnTo>
                  <a:pt x="623455" y="133004"/>
                </a:lnTo>
                <a:lnTo>
                  <a:pt x="623455" y="203662"/>
                </a:lnTo>
                <a:lnTo>
                  <a:pt x="689956" y="203662"/>
                </a:lnTo>
                <a:lnTo>
                  <a:pt x="689956" y="261851"/>
                </a:lnTo>
                <a:lnTo>
                  <a:pt x="714895" y="261851"/>
                </a:lnTo>
                <a:lnTo>
                  <a:pt x="714895" y="328353"/>
                </a:lnTo>
                <a:lnTo>
                  <a:pt x="1396538" y="328353"/>
                </a:lnTo>
                <a:lnTo>
                  <a:pt x="1396538" y="415637"/>
                </a:lnTo>
                <a:lnTo>
                  <a:pt x="2086495" y="415637"/>
                </a:lnTo>
                <a:lnTo>
                  <a:pt x="2086495" y="490451"/>
                </a:lnTo>
                <a:lnTo>
                  <a:pt x="2360815" y="490451"/>
                </a:lnTo>
                <a:lnTo>
                  <a:pt x="2360815" y="581891"/>
                </a:lnTo>
                <a:lnTo>
                  <a:pt x="2489662" y="581891"/>
                </a:lnTo>
                <a:lnTo>
                  <a:pt x="2489662" y="640080"/>
                </a:lnTo>
                <a:lnTo>
                  <a:pt x="2739044" y="640080"/>
                </a:lnTo>
                <a:lnTo>
                  <a:pt x="2739044" y="739833"/>
                </a:lnTo>
                <a:lnTo>
                  <a:pt x="2784764" y="739833"/>
                </a:lnTo>
                <a:lnTo>
                  <a:pt x="2784764" y="822960"/>
                </a:lnTo>
                <a:lnTo>
                  <a:pt x="2805545" y="822960"/>
                </a:lnTo>
                <a:lnTo>
                  <a:pt x="2805545" y="901931"/>
                </a:lnTo>
                <a:lnTo>
                  <a:pt x="2834640" y="901931"/>
                </a:lnTo>
                <a:lnTo>
                  <a:pt x="2834640" y="997528"/>
                </a:lnTo>
                <a:lnTo>
                  <a:pt x="3516284" y="997528"/>
                </a:lnTo>
                <a:lnTo>
                  <a:pt x="3516284" y="1084811"/>
                </a:lnTo>
                <a:lnTo>
                  <a:pt x="3578629" y="1088968"/>
                </a:lnTo>
                <a:lnTo>
                  <a:pt x="5482244" y="1088968"/>
                </a:lnTo>
                <a:lnTo>
                  <a:pt x="5482244" y="1221971"/>
                </a:lnTo>
                <a:lnTo>
                  <a:pt x="5947756" y="1221971"/>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a:xfrm>
            <a:off x="430968" y="6423191"/>
            <a:ext cx="10088817" cy="345095"/>
          </a:xfrm>
        </p:spPr>
        <p:txBody>
          <a:bodyPr/>
          <a:lstStyle/>
          <a:p>
            <a:r>
              <a:rPr lang="en-US"/>
              <a:t>Data cutoff: December 6, 2019.</a:t>
            </a:r>
          </a:p>
          <a:p>
            <a:r>
              <a:rPr lang="de-DE"/>
              <a:t>CI, confidence interval; HR, hazard ratio; IRC, Independent Review Committe; </a:t>
            </a:r>
            <a:r>
              <a:rPr lang="de-DE">
                <a:ea typeface="+mn-lt"/>
                <a:cs typeface="+mn-lt"/>
              </a:rPr>
              <a:t>nab-PC, nab-</a:t>
            </a:r>
            <a:r>
              <a:rPr lang="de-DE"/>
              <a:t>paclitaxel + carboplatin</a:t>
            </a:r>
            <a:r>
              <a:rPr lang="de-DE">
                <a:ea typeface="+mn-lt"/>
                <a:cs typeface="+mn-lt"/>
              </a:rPr>
              <a:t>;  </a:t>
            </a:r>
            <a:r>
              <a:rPr lang="de-DE"/>
              <a:t>NE, non-evaluable; PC, paclitaxel + carboplatin; PFS, progression-free survival; </a:t>
            </a:r>
            <a:r>
              <a:rPr lang="de-DE">
                <a:ea typeface="+mn-lt"/>
                <a:cs typeface="+mn-lt"/>
              </a:rPr>
              <a:t>TIS, Tislelizumab.</a:t>
            </a:r>
          </a:p>
          <a:p>
            <a:r>
              <a:rPr lang="en-GB" b="1"/>
              <a:t>Yu X, et al. </a:t>
            </a:r>
            <a:r>
              <a:rPr lang="de-DE" b="1"/>
              <a:t>Abstract 1297P presented at ESMO 2021.</a:t>
            </a:r>
            <a:endParaRPr lang="de-DE"/>
          </a:p>
        </p:txBody>
      </p:sp>
      <p:sp>
        <p:nvSpPr>
          <p:cNvPr id="5" name="object 5"/>
          <p:cNvSpPr txBox="1">
            <a:spLocks noGrp="1"/>
          </p:cNvSpPr>
          <p:nvPr>
            <p:ph type="title"/>
          </p:nvPr>
        </p:nvSpPr>
        <p:spPr/>
        <p:txBody>
          <a:bodyPr/>
          <a:lstStyle/>
          <a:p>
            <a:r>
              <a:rPr lang="en-US" noProof="0"/>
              <a:t>PFS in non-smokers</a:t>
            </a:r>
          </a:p>
        </p:txBody>
      </p:sp>
      <p:sp>
        <p:nvSpPr>
          <p:cNvPr id="2" name="Textplatzhalter 1">
            <a:extLst>
              <a:ext uri="{FF2B5EF4-FFF2-40B4-BE49-F238E27FC236}">
                <a16:creationId xmlns:a16="http://schemas.microsoft.com/office/drawing/2014/main" id="{5067E4BD-2AA6-E349-9A4E-AB30AFF8702F}"/>
              </a:ext>
            </a:extLst>
          </p:cNvPr>
          <p:cNvSpPr>
            <a:spLocks noGrp="1"/>
          </p:cNvSpPr>
          <p:nvPr>
            <p:ph type="body" sz="quarter" idx="12"/>
          </p:nvPr>
        </p:nvSpPr>
        <p:spPr>
          <a:xfrm>
            <a:off x="416533" y="1160463"/>
            <a:ext cx="11358934" cy="647700"/>
          </a:xfrm>
        </p:spPr>
        <p:txBody>
          <a:bodyPr/>
          <a:lstStyle/>
          <a:p>
            <a:r>
              <a:rPr lang="en-US" noProof="0" dirty="0"/>
              <a:t>PFS by IRC in patients who were non-smokers (Arms A vs C) </a:t>
            </a:r>
          </a:p>
        </p:txBody>
      </p:sp>
      <p:sp>
        <p:nvSpPr>
          <p:cNvPr id="7" name="TextBox 6">
            <a:extLst>
              <a:ext uri="{FF2B5EF4-FFF2-40B4-BE49-F238E27FC236}">
                <a16:creationId xmlns:a16="http://schemas.microsoft.com/office/drawing/2014/main" id="{694EC4B2-3457-45CD-9284-94C6011FCF27}"/>
              </a:ext>
            </a:extLst>
          </p:cNvPr>
          <p:cNvSpPr txBox="1"/>
          <p:nvPr/>
        </p:nvSpPr>
        <p:spPr>
          <a:xfrm>
            <a:off x="9156700" y="1732384"/>
            <a:ext cx="2626164" cy="3200876"/>
          </a:xfrm>
          <a:prstGeom prst="rect">
            <a:avLst/>
          </a:prstGeom>
          <a:noFill/>
        </p:spPr>
        <p:txBody>
          <a:bodyPr wrap="square" lIns="0" tIns="45720" rIns="0" bIns="45720" anchor="t">
            <a:spAutoFit/>
          </a:bodyPr>
          <a:lstStyle/>
          <a:p>
            <a:pPr marL="285750" indent="-285750">
              <a:spcAft>
                <a:spcPts val="600"/>
              </a:spcAft>
              <a:buClr>
                <a:schemeClr val="bg2"/>
              </a:buClr>
              <a:buFont typeface="Arial" panose="020B0604020202020204" pitchFamily="34" charset="0"/>
              <a:buChar char="•"/>
            </a:pPr>
            <a:r>
              <a:rPr lang="en-US" sz="1400" dirty="0"/>
              <a:t>PFS (by IRC) was longer in Arms A</a:t>
            </a:r>
            <a:r>
              <a:rPr lang="en-US" sz="1400">
                <a:ea typeface="+mn-lt"/>
                <a:cs typeface="+mn-lt"/>
              </a:rPr>
              <a:t> (TIS + PC) and B (TIS + nab-PC) compared with Arm C (PC)</a:t>
            </a:r>
            <a:r>
              <a:rPr lang="en-US" sz="1400"/>
              <a:t>, </a:t>
            </a:r>
            <a:r>
              <a:rPr lang="en-US" sz="1400" dirty="0"/>
              <a:t>regardless of smoking status</a:t>
            </a:r>
          </a:p>
          <a:p>
            <a:pPr>
              <a:spcAft>
                <a:spcPts val="600"/>
              </a:spcAft>
              <a:buClr>
                <a:schemeClr val="bg2"/>
              </a:buClr>
            </a:pPr>
            <a:endParaRPr lang="en-US" sz="1400">
              <a:cs typeface="Arial"/>
            </a:endParaRPr>
          </a:p>
          <a:p>
            <a:pPr marL="285750" indent="-285750">
              <a:spcAft>
                <a:spcPts val="600"/>
              </a:spcAft>
              <a:buClr>
                <a:schemeClr val="bg2"/>
              </a:buClr>
              <a:buFont typeface="Arial" panose="020B0604020202020204" pitchFamily="34" charset="0"/>
              <a:buChar char="•"/>
            </a:pPr>
            <a:r>
              <a:rPr lang="en-US" sz="1400" dirty="0"/>
              <a:t>In patients who were non-smokers, median PFS by </a:t>
            </a:r>
            <a:br>
              <a:rPr lang="en-US" sz="1400" dirty="0"/>
            </a:br>
            <a:r>
              <a:rPr lang="en-US" sz="1400" dirty="0"/>
              <a:t>IRC was</a:t>
            </a:r>
          </a:p>
          <a:p>
            <a:pPr marL="625475" lvl="1" indent="-312420">
              <a:spcAft>
                <a:spcPts val="600"/>
              </a:spcAft>
              <a:buClr>
                <a:schemeClr val="bg2"/>
              </a:buClr>
              <a:buFont typeface="Arial" panose="020B0604020202020204" pitchFamily="34" charset="0"/>
              <a:buChar char="•"/>
            </a:pPr>
            <a:r>
              <a:rPr lang="en-US" sz="1400" dirty="0"/>
              <a:t>7.5 months in Arm A vs 5.4 months in Arm C </a:t>
            </a:r>
            <a:endParaRPr lang="en-US" sz="1400">
              <a:cs typeface="Arial"/>
            </a:endParaRPr>
          </a:p>
          <a:p>
            <a:pPr marL="625475" lvl="1" indent="-312420">
              <a:spcAft>
                <a:spcPts val="600"/>
              </a:spcAft>
              <a:buClr>
                <a:schemeClr val="bg2"/>
              </a:buClr>
              <a:buFont typeface="Arial" panose="020B0604020202020204" pitchFamily="34" charset="0"/>
              <a:buChar char="•"/>
            </a:pPr>
            <a:r>
              <a:rPr lang="en-US" sz="1400" dirty="0"/>
              <a:t>Non evaluable in Arm B vs 5.4 months in Arm C</a:t>
            </a:r>
            <a:endParaRPr lang="en-US" sz="1400" b="1">
              <a:cs typeface="Arial"/>
            </a:endParaRPr>
          </a:p>
        </p:txBody>
      </p:sp>
      <p:sp>
        <p:nvSpPr>
          <p:cNvPr id="52" name="Textfeld 51">
            <a:extLst>
              <a:ext uri="{FF2B5EF4-FFF2-40B4-BE49-F238E27FC236}">
                <a16:creationId xmlns:a16="http://schemas.microsoft.com/office/drawing/2014/main" id="{4D1291DF-7FAE-4122-B5C2-FF5F6EE67490}"/>
              </a:ext>
            </a:extLst>
          </p:cNvPr>
          <p:cNvSpPr txBox="1"/>
          <p:nvPr/>
        </p:nvSpPr>
        <p:spPr>
          <a:xfrm>
            <a:off x="1473672" y="3211454"/>
            <a:ext cx="255198" cy="246221"/>
          </a:xfrm>
          <a:prstGeom prst="rect">
            <a:avLst/>
          </a:prstGeom>
          <a:noFill/>
        </p:spPr>
        <p:txBody>
          <a:bodyPr wrap="none" rtlCol="0">
            <a:spAutoFit/>
          </a:bodyPr>
          <a:lstStyle/>
          <a:p>
            <a:r>
              <a:rPr lang="de-DE" sz="1000"/>
              <a:t>0</a:t>
            </a:r>
          </a:p>
        </p:txBody>
      </p:sp>
      <p:sp>
        <p:nvSpPr>
          <p:cNvPr id="53" name="Textfeld 52">
            <a:extLst>
              <a:ext uri="{FF2B5EF4-FFF2-40B4-BE49-F238E27FC236}">
                <a16:creationId xmlns:a16="http://schemas.microsoft.com/office/drawing/2014/main" id="{4AA232C8-A2F5-49E2-BD38-4890C7577558}"/>
              </a:ext>
            </a:extLst>
          </p:cNvPr>
          <p:cNvSpPr txBox="1"/>
          <p:nvPr/>
        </p:nvSpPr>
        <p:spPr>
          <a:xfrm>
            <a:off x="2940719" y="3208217"/>
            <a:ext cx="255198" cy="246221"/>
          </a:xfrm>
          <a:prstGeom prst="rect">
            <a:avLst/>
          </a:prstGeom>
          <a:noFill/>
        </p:spPr>
        <p:txBody>
          <a:bodyPr wrap="none" rtlCol="0">
            <a:spAutoFit/>
          </a:bodyPr>
          <a:lstStyle/>
          <a:p>
            <a:r>
              <a:rPr lang="de-DE" sz="1000"/>
              <a:t>3</a:t>
            </a:r>
          </a:p>
        </p:txBody>
      </p:sp>
      <p:sp>
        <p:nvSpPr>
          <p:cNvPr id="54" name="Textfeld 53">
            <a:extLst>
              <a:ext uri="{FF2B5EF4-FFF2-40B4-BE49-F238E27FC236}">
                <a16:creationId xmlns:a16="http://schemas.microsoft.com/office/drawing/2014/main" id="{534730D0-E3ED-43C5-949D-48BF48BA3F0C}"/>
              </a:ext>
            </a:extLst>
          </p:cNvPr>
          <p:cNvSpPr txBox="1"/>
          <p:nvPr/>
        </p:nvSpPr>
        <p:spPr>
          <a:xfrm>
            <a:off x="4417094" y="3205255"/>
            <a:ext cx="255198" cy="246221"/>
          </a:xfrm>
          <a:prstGeom prst="rect">
            <a:avLst/>
          </a:prstGeom>
          <a:noFill/>
        </p:spPr>
        <p:txBody>
          <a:bodyPr wrap="none" rtlCol="0">
            <a:spAutoFit/>
          </a:bodyPr>
          <a:lstStyle/>
          <a:p>
            <a:r>
              <a:rPr lang="de-DE" sz="1000"/>
              <a:t>6</a:t>
            </a:r>
          </a:p>
        </p:txBody>
      </p:sp>
      <p:sp>
        <p:nvSpPr>
          <p:cNvPr id="55" name="Textfeld 54">
            <a:extLst>
              <a:ext uri="{FF2B5EF4-FFF2-40B4-BE49-F238E27FC236}">
                <a16:creationId xmlns:a16="http://schemas.microsoft.com/office/drawing/2014/main" id="{70FCACEA-FEFF-4E10-9F75-624554405160}"/>
              </a:ext>
            </a:extLst>
          </p:cNvPr>
          <p:cNvSpPr txBox="1"/>
          <p:nvPr/>
        </p:nvSpPr>
        <p:spPr>
          <a:xfrm>
            <a:off x="5910136" y="3209841"/>
            <a:ext cx="255198" cy="246221"/>
          </a:xfrm>
          <a:prstGeom prst="rect">
            <a:avLst/>
          </a:prstGeom>
          <a:noFill/>
        </p:spPr>
        <p:txBody>
          <a:bodyPr wrap="none" rtlCol="0">
            <a:spAutoFit/>
          </a:bodyPr>
          <a:lstStyle/>
          <a:p>
            <a:r>
              <a:rPr lang="de-DE" sz="1000"/>
              <a:t>9</a:t>
            </a:r>
          </a:p>
        </p:txBody>
      </p:sp>
      <p:sp>
        <p:nvSpPr>
          <p:cNvPr id="56" name="Textfeld 55">
            <a:extLst>
              <a:ext uri="{FF2B5EF4-FFF2-40B4-BE49-F238E27FC236}">
                <a16:creationId xmlns:a16="http://schemas.microsoft.com/office/drawing/2014/main" id="{4454E27F-E339-4710-85A7-CA8FEE9A7A79}"/>
              </a:ext>
            </a:extLst>
          </p:cNvPr>
          <p:cNvSpPr txBox="1"/>
          <p:nvPr/>
        </p:nvSpPr>
        <p:spPr>
          <a:xfrm>
            <a:off x="7360751" y="3207474"/>
            <a:ext cx="325730" cy="246221"/>
          </a:xfrm>
          <a:prstGeom prst="rect">
            <a:avLst/>
          </a:prstGeom>
          <a:noFill/>
        </p:spPr>
        <p:txBody>
          <a:bodyPr wrap="none" rtlCol="0">
            <a:spAutoFit/>
          </a:bodyPr>
          <a:lstStyle/>
          <a:p>
            <a:r>
              <a:rPr lang="de-DE" sz="1000"/>
              <a:t>12</a:t>
            </a:r>
          </a:p>
        </p:txBody>
      </p:sp>
      <p:grpSp>
        <p:nvGrpSpPr>
          <p:cNvPr id="40" name="Gruppieren 39">
            <a:extLst>
              <a:ext uri="{FF2B5EF4-FFF2-40B4-BE49-F238E27FC236}">
                <a16:creationId xmlns:a16="http://schemas.microsoft.com/office/drawing/2014/main" id="{6180E7F3-36CD-4E31-8C86-2E0583DCFFEA}"/>
              </a:ext>
            </a:extLst>
          </p:cNvPr>
          <p:cNvGrpSpPr/>
          <p:nvPr/>
        </p:nvGrpSpPr>
        <p:grpSpPr>
          <a:xfrm>
            <a:off x="1415333" y="1876225"/>
            <a:ext cx="64294" cy="1322274"/>
            <a:chOff x="1037828" y="1985282"/>
            <a:chExt cx="64294" cy="1322274"/>
          </a:xfrm>
        </p:grpSpPr>
        <p:cxnSp>
          <p:nvCxnSpPr>
            <p:cNvPr id="4" name="Gerader Verbinder 3">
              <a:extLst>
                <a:ext uri="{FF2B5EF4-FFF2-40B4-BE49-F238E27FC236}">
                  <a16:creationId xmlns:a16="http://schemas.microsoft.com/office/drawing/2014/main" id="{31CC3121-9852-4374-A6B2-CDC14B24DCEA}"/>
                </a:ext>
              </a:extLst>
            </p:cNvPr>
            <p:cNvCxnSpPr>
              <a:cxnSpLocks/>
            </p:cNvCxnSpPr>
            <p:nvPr/>
          </p:nvCxnSpPr>
          <p:spPr>
            <a:xfrm flipV="1">
              <a:off x="1102122" y="1992426"/>
              <a:ext cx="0" cy="13151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FDB1406-79F7-4DB4-822E-5897365962E9}"/>
                </a:ext>
              </a:extLst>
            </p:cNvPr>
            <p:cNvCxnSpPr>
              <a:cxnSpLocks/>
            </p:cNvCxnSpPr>
            <p:nvPr/>
          </p:nvCxnSpPr>
          <p:spPr>
            <a:xfrm flipH="1">
              <a:off x="1037828" y="1985282"/>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F0A22AC-700B-458E-9D68-DCFE458048A1}"/>
                </a:ext>
              </a:extLst>
            </p:cNvPr>
            <p:cNvCxnSpPr>
              <a:cxnSpLocks/>
            </p:cNvCxnSpPr>
            <p:nvPr/>
          </p:nvCxnSpPr>
          <p:spPr>
            <a:xfrm flipH="1">
              <a:off x="1037828" y="2109107"/>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DDE4565E-6237-4CAA-BFCC-E64367660DA2}"/>
                </a:ext>
              </a:extLst>
            </p:cNvPr>
            <p:cNvCxnSpPr>
              <a:cxnSpLocks/>
            </p:cNvCxnSpPr>
            <p:nvPr/>
          </p:nvCxnSpPr>
          <p:spPr>
            <a:xfrm flipH="1">
              <a:off x="1037828" y="2237694"/>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E08C7BFE-2F68-4493-BDD0-AF555B82EDCA}"/>
                </a:ext>
              </a:extLst>
            </p:cNvPr>
            <p:cNvCxnSpPr>
              <a:cxnSpLocks/>
            </p:cNvCxnSpPr>
            <p:nvPr/>
          </p:nvCxnSpPr>
          <p:spPr>
            <a:xfrm flipH="1">
              <a:off x="1037828" y="2356756"/>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1BE36A81-B2A5-436A-8F1C-F936FC76E0EC}"/>
                </a:ext>
              </a:extLst>
            </p:cNvPr>
            <p:cNvCxnSpPr>
              <a:cxnSpLocks/>
            </p:cNvCxnSpPr>
            <p:nvPr/>
          </p:nvCxnSpPr>
          <p:spPr>
            <a:xfrm flipH="1">
              <a:off x="1037828" y="2498836"/>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F7BF1FCA-8EF5-4901-BBE0-68E495743062}"/>
                </a:ext>
              </a:extLst>
            </p:cNvPr>
            <p:cNvCxnSpPr>
              <a:cxnSpLocks/>
            </p:cNvCxnSpPr>
            <p:nvPr/>
          </p:nvCxnSpPr>
          <p:spPr>
            <a:xfrm flipH="1">
              <a:off x="1037828" y="2638989"/>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57B658E-1AB2-4736-B05E-961CA8201932}"/>
                </a:ext>
              </a:extLst>
            </p:cNvPr>
            <p:cNvCxnSpPr>
              <a:cxnSpLocks/>
            </p:cNvCxnSpPr>
            <p:nvPr/>
          </p:nvCxnSpPr>
          <p:spPr>
            <a:xfrm flipH="1">
              <a:off x="1037828" y="2758051"/>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E88B503C-03E8-4D77-BC47-5AE8E5620CD6}"/>
                </a:ext>
              </a:extLst>
            </p:cNvPr>
            <p:cNvCxnSpPr>
              <a:cxnSpLocks/>
            </p:cNvCxnSpPr>
            <p:nvPr/>
          </p:nvCxnSpPr>
          <p:spPr>
            <a:xfrm flipH="1">
              <a:off x="1037828" y="2889020"/>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9645E5A9-7353-44DC-B711-DC1F95162303}"/>
                </a:ext>
              </a:extLst>
            </p:cNvPr>
            <p:cNvCxnSpPr>
              <a:cxnSpLocks/>
            </p:cNvCxnSpPr>
            <p:nvPr/>
          </p:nvCxnSpPr>
          <p:spPr>
            <a:xfrm flipH="1">
              <a:off x="1037828" y="3010464"/>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DBD93430-72C2-4D86-8683-27EFBFE2735F}"/>
                </a:ext>
              </a:extLst>
            </p:cNvPr>
            <p:cNvCxnSpPr>
              <a:cxnSpLocks/>
            </p:cNvCxnSpPr>
            <p:nvPr/>
          </p:nvCxnSpPr>
          <p:spPr>
            <a:xfrm flipH="1">
              <a:off x="1037828" y="3143814"/>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E82621AA-509F-4956-9976-17919F25E308}"/>
                </a:ext>
              </a:extLst>
            </p:cNvPr>
            <p:cNvCxnSpPr>
              <a:cxnSpLocks/>
            </p:cNvCxnSpPr>
            <p:nvPr/>
          </p:nvCxnSpPr>
          <p:spPr>
            <a:xfrm flipH="1">
              <a:off x="1037828" y="3265258"/>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3D3A84B0-B21C-4D9B-A074-689AA525AD3F}"/>
              </a:ext>
            </a:extLst>
          </p:cNvPr>
          <p:cNvGrpSpPr/>
          <p:nvPr/>
        </p:nvGrpSpPr>
        <p:grpSpPr>
          <a:xfrm>
            <a:off x="1479230" y="3198499"/>
            <a:ext cx="6046788" cy="54204"/>
            <a:chOff x="1101725" y="3307556"/>
            <a:chExt cx="6046788" cy="54204"/>
          </a:xfrm>
        </p:grpSpPr>
        <p:cxnSp>
          <p:nvCxnSpPr>
            <p:cNvPr id="16" name="Gerader Verbinder 15">
              <a:extLst>
                <a:ext uri="{FF2B5EF4-FFF2-40B4-BE49-F238E27FC236}">
                  <a16:creationId xmlns:a16="http://schemas.microsoft.com/office/drawing/2014/main" id="{F801B1B2-E3E3-4257-8C5A-6051B02C86C4}"/>
                </a:ext>
              </a:extLst>
            </p:cNvPr>
            <p:cNvCxnSpPr>
              <a:cxnSpLocks/>
            </p:cNvCxnSpPr>
            <p:nvPr/>
          </p:nvCxnSpPr>
          <p:spPr>
            <a:xfrm>
              <a:off x="1101725" y="3307556"/>
              <a:ext cx="60467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70D0E604-4A01-44CF-AC98-EE76B56E3F4D}"/>
                </a:ext>
              </a:extLst>
            </p:cNvPr>
            <p:cNvCxnSpPr>
              <a:cxnSpLocks/>
            </p:cNvCxnSpPr>
            <p:nvPr/>
          </p:nvCxnSpPr>
          <p:spPr>
            <a:xfrm>
              <a:off x="1221580" y="3307556"/>
              <a:ext cx="0" cy="54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E5811D2E-7CCA-4988-86B6-020704C47A97}"/>
                </a:ext>
              </a:extLst>
            </p:cNvPr>
            <p:cNvCxnSpPr>
              <a:cxnSpLocks/>
            </p:cNvCxnSpPr>
            <p:nvPr/>
          </p:nvCxnSpPr>
          <p:spPr>
            <a:xfrm>
              <a:off x="2690812" y="3307556"/>
              <a:ext cx="0" cy="54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1357E087-BDF5-41BA-B14A-817F381207AD}"/>
                </a:ext>
              </a:extLst>
            </p:cNvPr>
            <p:cNvCxnSpPr>
              <a:cxnSpLocks/>
            </p:cNvCxnSpPr>
            <p:nvPr/>
          </p:nvCxnSpPr>
          <p:spPr>
            <a:xfrm>
              <a:off x="4169569" y="3307556"/>
              <a:ext cx="0" cy="54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B7D563BB-3945-46A7-BB5F-1B7B4672B4D6}"/>
                </a:ext>
              </a:extLst>
            </p:cNvPr>
            <p:cNvCxnSpPr>
              <a:cxnSpLocks/>
            </p:cNvCxnSpPr>
            <p:nvPr/>
          </p:nvCxnSpPr>
          <p:spPr>
            <a:xfrm>
              <a:off x="5660232" y="3307556"/>
              <a:ext cx="0" cy="54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D26D7B39-F62A-4589-AB70-1EC398302B1D}"/>
                </a:ext>
              </a:extLst>
            </p:cNvPr>
            <p:cNvCxnSpPr>
              <a:cxnSpLocks/>
            </p:cNvCxnSpPr>
            <p:nvPr/>
          </p:nvCxnSpPr>
          <p:spPr>
            <a:xfrm>
              <a:off x="7148513" y="3307556"/>
              <a:ext cx="0" cy="54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feld 40">
            <a:extLst>
              <a:ext uri="{FF2B5EF4-FFF2-40B4-BE49-F238E27FC236}">
                <a16:creationId xmlns:a16="http://schemas.microsoft.com/office/drawing/2014/main" id="{46FE26C6-890F-450A-957E-9F32C4F83A54}"/>
              </a:ext>
            </a:extLst>
          </p:cNvPr>
          <p:cNvSpPr txBox="1"/>
          <p:nvPr/>
        </p:nvSpPr>
        <p:spPr>
          <a:xfrm>
            <a:off x="1064492" y="1752430"/>
            <a:ext cx="396262" cy="246221"/>
          </a:xfrm>
          <a:prstGeom prst="rect">
            <a:avLst/>
          </a:prstGeom>
          <a:noFill/>
        </p:spPr>
        <p:txBody>
          <a:bodyPr wrap="none" rtlCol="0">
            <a:spAutoFit/>
          </a:bodyPr>
          <a:lstStyle/>
          <a:p>
            <a:r>
              <a:rPr lang="de-DE" sz="1000"/>
              <a:t>100</a:t>
            </a:r>
          </a:p>
        </p:txBody>
      </p:sp>
      <p:sp>
        <p:nvSpPr>
          <p:cNvPr id="42" name="Textfeld 41">
            <a:extLst>
              <a:ext uri="{FF2B5EF4-FFF2-40B4-BE49-F238E27FC236}">
                <a16:creationId xmlns:a16="http://schemas.microsoft.com/office/drawing/2014/main" id="{5B9762BC-7F46-46C4-B8EF-33C0A4A1A65F}"/>
              </a:ext>
            </a:extLst>
          </p:cNvPr>
          <p:cNvSpPr txBox="1"/>
          <p:nvPr/>
        </p:nvSpPr>
        <p:spPr>
          <a:xfrm>
            <a:off x="1141342" y="1875461"/>
            <a:ext cx="325730" cy="246221"/>
          </a:xfrm>
          <a:prstGeom prst="rect">
            <a:avLst/>
          </a:prstGeom>
          <a:noFill/>
        </p:spPr>
        <p:txBody>
          <a:bodyPr wrap="none" rtlCol="0">
            <a:spAutoFit/>
          </a:bodyPr>
          <a:lstStyle/>
          <a:p>
            <a:r>
              <a:rPr lang="de-DE" sz="1000"/>
              <a:t>90</a:t>
            </a:r>
          </a:p>
        </p:txBody>
      </p:sp>
      <p:sp>
        <p:nvSpPr>
          <p:cNvPr id="43" name="Textfeld 42">
            <a:extLst>
              <a:ext uri="{FF2B5EF4-FFF2-40B4-BE49-F238E27FC236}">
                <a16:creationId xmlns:a16="http://schemas.microsoft.com/office/drawing/2014/main" id="{99BC472A-E802-4E1E-89E7-CFC7656C393D}"/>
              </a:ext>
            </a:extLst>
          </p:cNvPr>
          <p:cNvSpPr txBox="1"/>
          <p:nvPr/>
        </p:nvSpPr>
        <p:spPr>
          <a:xfrm>
            <a:off x="1148738" y="2007273"/>
            <a:ext cx="325730" cy="246221"/>
          </a:xfrm>
          <a:prstGeom prst="rect">
            <a:avLst/>
          </a:prstGeom>
          <a:noFill/>
        </p:spPr>
        <p:txBody>
          <a:bodyPr wrap="none" rtlCol="0">
            <a:spAutoFit/>
          </a:bodyPr>
          <a:lstStyle/>
          <a:p>
            <a:r>
              <a:rPr lang="de-DE" sz="1000"/>
              <a:t>80</a:t>
            </a:r>
          </a:p>
        </p:txBody>
      </p:sp>
      <p:sp>
        <p:nvSpPr>
          <p:cNvPr id="44" name="Textfeld 43">
            <a:extLst>
              <a:ext uri="{FF2B5EF4-FFF2-40B4-BE49-F238E27FC236}">
                <a16:creationId xmlns:a16="http://schemas.microsoft.com/office/drawing/2014/main" id="{16B3DCF1-1F33-45AD-B05E-F60B26C60385}"/>
              </a:ext>
            </a:extLst>
          </p:cNvPr>
          <p:cNvSpPr txBox="1"/>
          <p:nvPr/>
        </p:nvSpPr>
        <p:spPr>
          <a:xfrm>
            <a:off x="1143976" y="2120765"/>
            <a:ext cx="325730" cy="246221"/>
          </a:xfrm>
          <a:prstGeom prst="rect">
            <a:avLst/>
          </a:prstGeom>
          <a:noFill/>
        </p:spPr>
        <p:txBody>
          <a:bodyPr wrap="none" rtlCol="0">
            <a:spAutoFit/>
          </a:bodyPr>
          <a:lstStyle/>
          <a:p>
            <a:r>
              <a:rPr lang="de-DE" sz="1000"/>
              <a:t>70</a:t>
            </a:r>
          </a:p>
        </p:txBody>
      </p:sp>
      <p:sp>
        <p:nvSpPr>
          <p:cNvPr id="45" name="Textfeld 44">
            <a:extLst>
              <a:ext uri="{FF2B5EF4-FFF2-40B4-BE49-F238E27FC236}">
                <a16:creationId xmlns:a16="http://schemas.microsoft.com/office/drawing/2014/main" id="{50EBA258-6A82-435A-BE76-0AD68DFBBAA8}"/>
              </a:ext>
            </a:extLst>
          </p:cNvPr>
          <p:cNvSpPr txBox="1"/>
          <p:nvPr/>
        </p:nvSpPr>
        <p:spPr>
          <a:xfrm>
            <a:off x="1141595" y="2261232"/>
            <a:ext cx="325730" cy="246221"/>
          </a:xfrm>
          <a:prstGeom prst="rect">
            <a:avLst/>
          </a:prstGeom>
          <a:noFill/>
        </p:spPr>
        <p:txBody>
          <a:bodyPr wrap="none" rtlCol="0">
            <a:spAutoFit/>
          </a:bodyPr>
          <a:lstStyle/>
          <a:p>
            <a:r>
              <a:rPr lang="de-DE" sz="1000"/>
              <a:t>60</a:t>
            </a:r>
          </a:p>
        </p:txBody>
      </p:sp>
      <p:sp>
        <p:nvSpPr>
          <p:cNvPr id="46" name="Textfeld 45">
            <a:extLst>
              <a:ext uri="{FF2B5EF4-FFF2-40B4-BE49-F238E27FC236}">
                <a16:creationId xmlns:a16="http://schemas.microsoft.com/office/drawing/2014/main" id="{772D238F-6558-4A65-B720-6A26B4191944}"/>
              </a:ext>
            </a:extLst>
          </p:cNvPr>
          <p:cNvSpPr txBox="1"/>
          <p:nvPr/>
        </p:nvSpPr>
        <p:spPr>
          <a:xfrm>
            <a:off x="1142389" y="2404238"/>
            <a:ext cx="325730" cy="246221"/>
          </a:xfrm>
          <a:prstGeom prst="rect">
            <a:avLst/>
          </a:prstGeom>
          <a:noFill/>
        </p:spPr>
        <p:txBody>
          <a:bodyPr wrap="none" rtlCol="0">
            <a:spAutoFit/>
          </a:bodyPr>
          <a:lstStyle/>
          <a:p>
            <a:r>
              <a:rPr lang="de-DE" sz="1000"/>
              <a:t>50</a:t>
            </a:r>
          </a:p>
        </p:txBody>
      </p:sp>
      <p:sp>
        <p:nvSpPr>
          <p:cNvPr id="47" name="Textfeld 46">
            <a:extLst>
              <a:ext uri="{FF2B5EF4-FFF2-40B4-BE49-F238E27FC236}">
                <a16:creationId xmlns:a16="http://schemas.microsoft.com/office/drawing/2014/main" id="{B99E3176-7E94-4EB6-861C-7C81F130DD5B}"/>
              </a:ext>
            </a:extLst>
          </p:cNvPr>
          <p:cNvSpPr txBox="1"/>
          <p:nvPr/>
        </p:nvSpPr>
        <p:spPr>
          <a:xfrm>
            <a:off x="1141596" y="2523300"/>
            <a:ext cx="325730" cy="246221"/>
          </a:xfrm>
          <a:prstGeom prst="rect">
            <a:avLst/>
          </a:prstGeom>
          <a:noFill/>
        </p:spPr>
        <p:txBody>
          <a:bodyPr wrap="none" rtlCol="0">
            <a:spAutoFit/>
          </a:bodyPr>
          <a:lstStyle/>
          <a:p>
            <a:r>
              <a:rPr lang="de-DE" sz="1000"/>
              <a:t>40</a:t>
            </a:r>
          </a:p>
        </p:txBody>
      </p:sp>
      <p:sp>
        <p:nvSpPr>
          <p:cNvPr id="48" name="Textfeld 47">
            <a:extLst>
              <a:ext uri="{FF2B5EF4-FFF2-40B4-BE49-F238E27FC236}">
                <a16:creationId xmlns:a16="http://schemas.microsoft.com/office/drawing/2014/main" id="{39324187-F2F2-49D6-BE16-ECAEF6D5290A}"/>
              </a:ext>
            </a:extLst>
          </p:cNvPr>
          <p:cNvSpPr txBox="1"/>
          <p:nvPr/>
        </p:nvSpPr>
        <p:spPr>
          <a:xfrm>
            <a:off x="1141595" y="2655186"/>
            <a:ext cx="325730" cy="246221"/>
          </a:xfrm>
          <a:prstGeom prst="rect">
            <a:avLst/>
          </a:prstGeom>
          <a:noFill/>
        </p:spPr>
        <p:txBody>
          <a:bodyPr wrap="none" rtlCol="0">
            <a:spAutoFit/>
          </a:bodyPr>
          <a:lstStyle/>
          <a:p>
            <a:r>
              <a:rPr lang="de-DE" sz="1000"/>
              <a:t>30</a:t>
            </a:r>
          </a:p>
        </p:txBody>
      </p:sp>
      <p:sp>
        <p:nvSpPr>
          <p:cNvPr id="49" name="Textfeld 48">
            <a:extLst>
              <a:ext uri="{FF2B5EF4-FFF2-40B4-BE49-F238E27FC236}">
                <a16:creationId xmlns:a16="http://schemas.microsoft.com/office/drawing/2014/main" id="{8257BD2F-1707-4BF8-B86D-80006E661CCD}"/>
              </a:ext>
            </a:extLst>
          </p:cNvPr>
          <p:cNvSpPr txBox="1"/>
          <p:nvPr/>
        </p:nvSpPr>
        <p:spPr>
          <a:xfrm>
            <a:off x="1143977" y="2779728"/>
            <a:ext cx="325730" cy="246221"/>
          </a:xfrm>
          <a:prstGeom prst="rect">
            <a:avLst/>
          </a:prstGeom>
          <a:noFill/>
        </p:spPr>
        <p:txBody>
          <a:bodyPr wrap="none" rtlCol="0">
            <a:spAutoFit/>
          </a:bodyPr>
          <a:lstStyle/>
          <a:p>
            <a:r>
              <a:rPr lang="de-DE" sz="1000"/>
              <a:t>20</a:t>
            </a:r>
          </a:p>
        </p:txBody>
      </p:sp>
      <p:sp>
        <p:nvSpPr>
          <p:cNvPr id="50" name="Textfeld 49">
            <a:extLst>
              <a:ext uri="{FF2B5EF4-FFF2-40B4-BE49-F238E27FC236}">
                <a16:creationId xmlns:a16="http://schemas.microsoft.com/office/drawing/2014/main" id="{82F8C978-F09C-478D-A69D-C6F6265F12DA}"/>
              </a:ext>
            </a:extLst>
          </p:cNvPr>
          <p:cNvSpPr txBox="1"/>
          <p:nvPr/>
        </p:nvSpPr>
        <p:spPr>
          <a:xfrm>
            <a:off x="1139213" y="2912362"/>
            <a:ext cx="325730" cy="246221"/>
          </a:xfrm>
          <a:prstGeom prst="rect">
            <a:avLst/>
          </a:prstGeom>
          <a:noFill/>
        </p:spPr>
        <p:txBody>
          <a:bodyPr wrap="none" rtlCol="0">
            <a:spAutoFit/>
          </a:bodyPr>
          <a:lstStyle/>
          <a:p>
            <a:r>
              <a:rPr lang="de-DE" sz="1000"/>
              <a:t>10</a:t>
            </a:r>
          </a:p>
        </p:txBody>
      </p:sp>
      <p:sp>
        <p:nvSpPr>
          <p:cNvPr id="51" name="Textfeld 50">
            <a:extLst>
              <a:ext uri="{FF2B5EF4-FFF2-40B4-BE49-F238E27FC236}">
                <a16:creationId xmlns:a16="http://schemas.microsoft.com/office/drawing/2014/main" id="{94A1B50F-F6BF-4210-8EFE-DB6F2037DC27}"/>
              </a:ext>
            </a:extLst>
          </p:cNvPr>
          <p:cNvSpPr txBox="1"/>
          <p:nvPr/>
        </p:nvSpPr>
        <p:spPr>
          <a:xfrm>
            <a:off x="1210318" y="3029890"/>
            <a:ext cx="255198" cy="246221"/>
          </a:xfrm>
          <a:prstGeom prst="rect">
            <a:avLst/>
          </a:prstGeom>
          <a:noFill/>
        </p:spPr>
        <p:txBody>
          <a:bodyPr wrap="none" rtlCol="0">
            <a:spAutoFit/>
          </a:bodyPr>
          <a:lstStyle/>
          <a:p>
            <a:r>
              <a:rPr lang="de-DE" sz="1000"/>
              <a:t>0</a:t>
            </a:r>
          </a:p>
        </p:txBody>
      </p:sp>
      <p:sp>
        <p:nvSpPr>
          <p:cNvPr id="60" name="Freihandform: Form 59">
            <a:extLst>
              <a:ext uri="{FF2B5EF4-FFF2-40B4-BE49-F238E27FC236}">
                <a16:creationId xmlns:a16="http://schemas.microsoft.com/office/drawing/2014/main" id="{45ECA2D6-14DD-4BB1-BE41-49C7A0EEB5E7}"/>
              </a:ext>
            </a:extLst>
          </p:cNvPr>
          <p:cNvSpPr/>
          <p:nvPr/>
        </p:nvSpPr>
        <p:spPr>
          <a:xfrm>
            <a:off x="1644330" y="1881668"/>
            <a:ext cx="5781675" cy="1168400"/>
          </a:xfrm>
          <a:custGeom>
            <a:avLst/>
            <a:gdLst>
              <a:gd name="connsiteX0" fmla="*/ 0 w 5781675"/>
              <a:gd name="connsiteY0" fmla="*/ 3175 h 1168400"/>
              <a:gd name="connsiteX1" fmla="*/ 441325 w 5781675"/>
              <a:gd name="connsiteY1" fmla="*/ 0 h 1168400"/>
              <a:gd name="connsiteX2" fmla="*/ 441325 w 5781675"/>
              <a:gd name="connsiteY2" fmla="*/ 53975 h 1168400"/>
              <a:gd name="connsiteX3" fmla="*/ 479425 w 5781675"/>
              <a:gd name="connsiteY3" fmla="*/ 53975 h 1168400"/>
              <a:gd name="connsiteX4" fmla="*/ 479425 w 5781675"/>
              <a:gd name="connsiteY4" fmla="*/ 127000 h 1168400"/>
              <a:gd name="connsiteX5" fmla="*/ 606425 w 5781675"/>
              <a:gd name="connsiteY5" fmla="*/ 127000 h 1168400"/>
              <a:gd name="connsiteX6" fmla="*/ 606425 w 5781675"/>
              <a:gd name="connsiteY6" fmla="*/ 180975 h 1168400"/>
              <a:gd name="connsiteX7" fmla="*/ 647700 w 5781675"/>
              <a:gd name="connsiteY7" fmla="*/ 180975 h 1168400"/>
              <a:gd name="connsiteX8" fmla="*/ 647700 w 5781675"/>
              <a:gd name="connsiteY8" fmla="*/ 247650 h 1168400"/>
              <a:gd name="connsiteX9" fmla="*/ 666750 w 5781675"/>
              <a:gd name="connsiteY9" fmla="*/ 247650 h 1168400"/>
              <a:gd name="connsiteX10" fmla="*/ 666750 w 5781675"/>
              <a:gd name="connsiteY10" fmla="*/ 314325 h 1168400"/>
              <a:gd name="connsiteX11" fmla="*/ 1346200 w 5781675"/>
              <a:gd name="connsiteY11" fmla="*/ 314325 h 1168400"/>
              <a:gd name="connsiteX12" fmla="*/ 1346200 w 5781675"/>
              <a:gd name="connsiteY12" fmla="*/ 393700 h 1168400"/>
              <a:gd name="connsiteX13" fmla="*/ 2006600 w 5781675"/>
              <a:gd name="connsiteY13" fmla="*/ 393700 h 1168400"/>
              <a:gd name="connsiteX14" fmla="*/ 2006600 w 5781675"/>
              <a:gd name="connsiteY14" fmla="*/ 460375 h 1168400"/>
              <a:gd name="connsiteX15" fmla="*/ 2263775 w 5781675"/>
              <a:gd name="connsiteY15" fmla="*/ 460375 h 1168400"/>
              <a:gd name="connsiteX16" fmla="*/ 2263775 w 5781675"/>
              <a:gd name="connsiteY16" fmla="*/ 542925 h 1168400"/>
              <a:gd name="connsiteX17" fmla="*/ 2422525 w 5781675"/>
              <a:gd name="connsiteY17" fmla="*/ 542925 h 1168400"/>
              <a:gd name="connsiteX18" fmla="*/ 2422525 w 5781675"/>
              <a:gd name="connsiteY18" fmla="*/ 628650 h 1168400"/>
              <a:gd name="connsiteX19" fmla="*/ 2625725 w 5781675"/>
              <a:gd name="connsiteY19" fmla="*/ 628650 h 1168400"/>
              <a:gd name="connsiteX20" fmla="*/ 2625725 w 5781675"/>
              <a:gd name="connsiteY20" fmla="*/ 708025 h 1168400"/>
              <a:gd name="connsiteX21" fmla="*/ 2698750 w 5781675"/>
              <a:gd name="connsiteY21" fmla="*/ 708025 h 1168400"/>
              <a:gd name="connsiteX22" fmla="*/ 2695575 w 5781675"/>
              <a:gd name="connsiteY22" fmla="*/ 736600 h 1168400"/>
              <a:gd name="connsiteX23" fmla="*/ 2695575 w 5781675"/>
              <a:gd name="connsiteY23" fmla="*/ 790575 h 1168400"/>
              <a:gd name="connsiteX24" fmla="*/ 2708275 w 5781675"/>
              <a:gd name="connsiteY24" fmla="*/ 790575 h 1168400"/>
              <a:gd name="connsiteX25" fmla="*/ 2708275 w 5781675"/>
              <a:gd name="connsiteY25" fmla="*/ 869950 h 1168400"/>
              <a:gd name="connsiteX26" fmla="*/ 2727325 w 5781675"/>
              <a:gd name="connsiteY26" fmla="*/ 869950 h 1168400"/>
              <a:gd name="connsiteX27" fmla="*/ 2727325 w 5781675"/>
              <a:gd name="connsiteY27" fmla="*/ 962025 h 1168400"/>
              <a:gd name="connsiteX28" fmla="*/ 3409950 w 5781675"/>
              <a:gd name="connsiteY28" fmla="*/ 962025 h 1168400"/>
              <a:gd name="connsiteX29" fmla="*/ 3409950 w 5781675"/>
              <a:gd name="connsiteY29" fmla="*/ 1044575 h 1168400"/>
              <a:gd name="connsiteX30" fmla="*/ 5327650 w 5781675"/>
              <a:gd name="connsiteY30" fmla="*/ 1044575 h 1168400"/>
              <a:gd name="connsiteX31" fmla="*/ 5327650 w 5781675"/>
              <a:gd name="connsiteY31" fmla="*/ 1168400 h 1168400"/>
              <a:gd name="connsiteX32" fmla="*/ 5781675 w 5781675"/>
              <a:gd name="connsiteY32" fmla="*/ 116840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81675" h="1168400">
                <a:moveTo>
                  <a:pt x="0" y="3175"/>
                </a:moveTo>
                <a:lnTo>
                  <a:pt x="441325" y="0"/>
                </a:lnTo>
                <a:lnTo>
                  <a:pt x="441325" y="53975"/>
                </a:lnTo>
                <a:lnTo>
                  <a:pt x="479425" y="53975"/>
                </a:lnTo>
                <a:lnTo>
                  <a:pt x="479425" y="127000"/>
                </a:lnTo>
                <a:lnTo>
                  <a:pt x="606425" y="127000"/>
                </a:lnTo>
                <a:lnTo>
                  <a:pt x="606425" y="180975"/>
                </a:lnTo>
                <a:lnTo>
                  <a:pt x="647700" y="180975"/>
                </a:lnTo>
                <a:lnTo>
                  <a:pt x="647700" y="247650"/>
                </a:lnTo>
                <a:lnTo>
                  <a:pt x="666750" y="247650"/>
                </a:lnTo>
                <a:lnTo>
                  <a:pt x="666750" y="314325"/>
                </a:lnTo>
                <a:lnTo>
                  <a:pt x="1346200" y="314325"/>
                </a:lnTo>
                <a:lnTo>
                  <a:pt x="1346200" y="393700"/>
                </a:lnTo>
                <a:lnTo>
                  <a:pt x="2006600" y="393700"/>
                </a:lnTo>
                <a:lnTo>
                  <a:pt x="2006600" y="460375"/>
                </a:lnTo>
                <a:lnTo>
                  <a:pt x="2263775" y="460375"/>
                </a:lnTo>
                <a:lnTo>
                  <a:pt x="2263775" y="542925"/>
                </a:lnTo>
                <a:lnTo>
                  <a:pt x="2422525" y="542925"/>
                </a:lnTo>
                <a:lnTo>
                  <a:pt x="2422525" y="628650"/>
                </a:lnTo>
                <a:lnTo>
                  <a:pt x="2625725" y="628650"/>
                </a:lnTo>
                <a:lnTo>
                  <a:pt x="2625725" y="708025"/>
                </a:lnTo>
                <a:lnTo>
                  <a:pt x="2698750" y="708025"/>
                </a:lnTo>
                <a:lnTo>
                  <a:pt x="2695575" y="736600"/>
                </a:lnTo>
                <a:lnTo>
                  <a:pt x="2695575" y="790575"/>
                </a:lnTo>
                <a:lnTo>
                  <a:pt x="2708275" y="790575"/>
                </a:lnTo>
                <a:lnTo>
                  <a:pt x="2708275" y="869950"/>
                </a:lnTo>
                <a:lnTo>
                  <a:pt x="2727325" y="869950"/>
                </a:lnTo>
                <a:lnTo>
                  <a:pt x="2727325" y="962025"/>
                </a:lnTo>
                <a:lnTo>
                  <a:pt x="3409950" y="962025"/>
                </a:lnTo>
                <a:lnTo>
                  <a:pt x="3409950" y="1044575"/>
                </a:lnTo>
                <a:lnTo>
                  <a:pt x="5327650" y="1044575"/>
                </a:lnTo>
                <a:lnTo>
                  <a:pt x="5327650" y="1168400"/>
                </a:lnTo>
                <a:lnTo>
                  <a:pt x="5781675" y="116840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Freihandform: Form 60">
            <a:extLst>
              <a:ext uri="{FF2B5EF4-FFF2-40B4-BE49-F238E27FC236}">
                <a16:creationId xmlns:a16="http://schemas.microsoft.com/office/drawing/2014/main" id="{04838410-298F-4021-B083-7CD026D2551D}"/>
              </a:ext>
            </a:extLst>
          </p:cNvPr>
          <p:cNvSpPr/>
          <p:nvPr/>
        </p:nvSpPr>
        <p:spPr>
          <a:xfrm>
            <a:off x="1720530" y="1881668"/>
            <a:ext cx="5657850" cy="993775"/>
          </a:xfrm>
          <a:custGeom>
            <a:avLst/>
            <a:gdLst>
              <a:gd name="connsiteX0" fmla="*/ 0 w 5657850"/>
              <a:gd name="connsiteY0" fmla="*/ 0 h 993775"/>
              <a:gd name="connsiteX1" fmla="*/ 546100 w 5657850"/>
              <a:gd name="connsiteY1" fmla="*/ 0 h 993775"/>
              <a:gd name="connsiteX2" fmla="*/ 546100 w 5657850"/>
              <a:gd name="connsiteY2" fmla="*/ 57150 h 993775"/>
              <a:gd name="connsiteX3" fmla="*/ 942975 w 5657850"/>
              <a:gd name="connsiteY3" fmla="*/ 57150 h 993775"/>
              <a:gd name="connsiteX4" fmla="*/ 942975 w 5657850"/>
              <a:gd name="connsiteY4" fmla="*/ 114300 h 993775"/>
              <a:gd name="connsiteX5" fmla="*/ 1209675 w 5657850"/>
              <a:gd name="connsiteY5" fmla="*/ 114300 h 993775"/>
              <a:gd name="connsiteX6" fmla="*/ 1209675 w 5657850"/>
              <a:gd name="connsiteY6" fmla="*/ 171450 h 993775"/>
              <a:gd name="connsiteX7" fmla="*/ 1273175 w 5657850"/>
              <a:gd name="connsiteY7" fmla="*/ 171450 h 993775"/>
              <a:gd name="connsiteX8" fmla="*/ 1273175 w 5657850"/>
              <a:gd name="connsiteY8" fmla="*/ 215900 h 993775"/>
              <a:gd name="connsiteX9" fmla="*/ 2330450 w 5657850"/>
              <a:gd name="connsiteY9" fmla="*/ 215900 h 993775"/>
              <a:gd name="connsiteX10" fmla="*/ 2330450 w 5657850"/>
              <a:gd name="connsiteY10" fmla="*/ 276225 h 993775"/>
              <a:gd name="connsiteX11" fmla="*/ 2419350 w 5657850"/>
              <a:gd name="connsiteY11" fmla="*/ 276225 h 993775"/>
              <a:gd name="connsiteX12" fmla="*/ 2419350 w 5657850"/>
              <a:gd name="connsiteY12" fmla="*/ 330200 h 993775"/>
              <a:gd name="connsiteX13" fmla="*/ 2584450 w 5657850"/>
              <a:gd name="connsiteY13" fmla="*/ 330200 h 993775"/>
              <a:gd name="connsiteX14" fmla="*/ 2584450 w 5657850"/>
              <a:gd name="connsiteY14" fmla="*/ 387350 h 993775"/>
              <a:gd name="connsiteX15" fmla="*/ 2835275 w 5657850"/>
              <a:gd name="connsiteY15" fmla="*/ 387350 h 993775"/>
              <a:gd name="connsiteX16" fmla="*/ 2835275 w 5657850"/>
              <a:gd name="connsiteY16" fmla="*/ 450850 h 993775"/>
              <a:gd name="connsiteX17" fmla="*/ 3209925 w 5657850"/>
              <a:gd name="connsiteY17" fmla="*/ 450850 h 993775"/>
              <a:gd name="connsiteX18" fmla="*/ 3209925 w 5657850"/>
              <a:gd name="connsiteY18" fmla="*/ 511175 h 993775"/>
              <a:gd name="connsiteX19" fmla="*/ 3308350 w 5657850"/>
              <a:gd name="connsiteY19" fmla="*/ 511175 h 993775"/>
              <a:gd name="connsiteX20" fmla="*/ 3308350 w 5657850"/>
              <a:gd name="connsiteY20" fmla="*/ 587375 h 993775"/>
              <a:gd name="connsiteX21" fmla="*/ 3597275 w 5657850"/>
              <a:gd name="connsiteY21" fmla="*/ 587375 h 993775"/>
              <a:gd name="connsiteX22" fmla="*/ 3597275 w 5657850"/>
              <a:gd name="connsiteY22" fmla="*/ 682625 h 993775"/>
              <a:gd name="connsiteX23" fmla="*/ 3613150 w 5657850"/>
              <a:gd name="connsiteY23" fmla="*/ 682625 h 993775"/>
              <a:gd name="connsiteX24" fmla="*/ 3613150 w 5657850"/>
              <a:gd name="connsiteY24" fmla="*/ 762000 h 993775"/>
              <a:gd name="connsiteX25" fmla="*/ 3657600 w 5657850"/>
              <a:gd name="connsiteY25" fmla="*/ 762000 h 993775"/>
              <a:gd name="connsiteX26" fmla="*/ 3657600 w 5657850"/>
              <a:gd name="connsiteY26" fmla="*/ 863600 h 993775"/>
              <a:gd name="connsiteX27" fmla="*/ 3752850 w 5657850"/>
              <a:gd name="connsiteY27" fmla="*/ 863600 h 993775"/>
              <a:gd name="connsiteX28" fmla="*/ 3752850 w 5657850"/>
              <a:gd name="connsiteY28" fmla="*/ 993775 h 993775"/>
              <a:gd name="connsiteX29" fmla="*/ 5657850 w 5657850"/>
              <a:gd name="connsiteY29" fmla="*/ 993775 h 99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57850" h="993775">
                <a:moveTo>
                  <a:pt x="0" y="0"/>
                </a:moveTo>
                <a:lnTo>
                  <a:pt x="546100" y="0"/>
                </a:lnTo>
                <a:lnTo>
                  <a:pt x="546100" y="57150"/>
                </a:lnTo>
                <a:lnTo>
                  <a:pt x="942975" y="57150"/>
                </a:lnTo>
                <a:lnTo>
                  <a:pt x="942975" y="114300"/>
                </a:lnTo>
                <a:lnTo>
                  <a:pt x="1209675" y="114300"/>
                </a:lnTo>
                <a:lnTo>
                  <a:pt x="1209675" y="171450"/>
                </a:lnTo>
                <a:lnTo>
                  <a:pt x="1273175" y="171450"/>
                </a:lnTo>
                <a:lnTo>
                  <a:pt x="1273175" y="215900"/>
                </a:lnTo>
                <a:lnTo>
                  <a:pt x="2330450" y="215900"/>
                </a:lnTo>
                <a:lnTo>
                  <a:pt x="2330450" y="276225"/>
                </a:lnTo>
                <a:lnTo>
                  <a:pt x="2419350" y="276225"/>
                </a:lnTo>
                <a:lnTo>
                  <a:pt x="2419350" y="330200"/>
                </a:lnTo>
                <a:lnTo>
                  <a:pt x="2584450" y="330200"/>
                </a:lnTo>
                <a:lnTo>
                  <a:pt x="2584450" y="387350"/>
                </a:lnTo>
                <a:lnTo>
                  <a:pt x="2835275" y="387350"/>
                </a:lnTo>
                <a:lnTo>
                  <a:pt x="2835275" y="450850"/>
                </a:lnTo>
                <a:lnTo>
                  <a:pt x="3209925" y="450850"/>
                </a:lnTo>
                <a:lnTo>
                  <a:pt x="3209925" y="511175"/>
                </a:lnTo>
                <a:lnTo>
                  <a:pt x="3308350" y="511175"/>
                </a:lnTo>
                <a:lnTo>
                  <a:pt x="3308350" y="587375"/>
                </a:lnTo>
                <a:lnTo>
                  <a:pt x="3597275" y="587375"/>
                </a:lnTo>
                <a:lnTo>
                  <a:pt x="3597275" y="682625"/>
                </a:lnTo>
                <a:lnTo>
                  <a:pt x="3613150" y="682625"/>
                </a:lnTo>
                <a:lnTo>
                  <a:pt x="3613150" y="762000"/>
                </a:lnTo>
                <a:lnTo>
                  <a:pt x="3657600" y="762000"/>
                </a:lnTo>
                <a:lnTo>
                  <a:pt x="3657600" y="863600"/>
                </a:lnTo>
                <a:lnTo>
                  <a:pt x="3752850" y="863600"/>
                </a:lnTo>
                <a:lnTo>
                  <a:pt x="3752850" y="993775"/>
                </a:lnTo>
                <a:lnTo>
                  <a:pt x="5657850" y="993775"/>
                </a:lnTo>
              </a:path>
            </a:pathLst>
          </a:cu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3" name="Gerader Verbinder 62">
            <a:extLst>
              <a:ext uri="{FF2B5EF4-FFF2-40B4-BE49-F238E27FC236}">
                <a16:creationId xmlns:a16="http://schemas.microsoft.com/office/drawing/2014/main" id="{6A6CE14F-2065-45C3-87A2-9529615DE0E9}"/>
              </a:ext>
            </a:extLst>
          </p:cNvPr>
          <p:cNvCxnSpPr>
            <a:cxnSpLocks/>
          </p:cNvCxnSpPr>
          <p:nvPr/>
        </p:nvCxnSpPr>
        <p:spPr>
          <a:xfrm>
            <a:off x="1555430" y="2949749"/>
            <a:ext cx="365125"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97878D9F-6ED7-4774-B91A-F19AF4CB5E8D}"/>
              </a:ext>
            </a:extLst>
          </p:cNvPr>
          <p:cNvCxnSpPr>
            <a:cxnSpLocks/>
          </p:cNvCxnSpPr>
          <p:nvPr/>
        </p:nvCxnSpPr>
        <p:spPr>
          <a:xfrm>
            <a:off x="1547895" y="3132082"/>
            <a:ext cx="36512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Ellipse 65">
            <a:extLst>
              <a:ext uri="{FF2B5EF4-FFF2-40B4-BE49-F238E27FC236}">
                <a16:creationId xmlns:a16="http://schemas.microsoft.com/office/drawing/2014/main" id="{5095632F-D55B-411E-93E2-BE49202AA2B2}"/>
              </a:ext>
            </a:extLst>
          </p:cNvPr>
          <p:cNvSpPr/>
          <p:nvPr/>
        </p:nvSpPr>
        <p:spPr>
          <a:xfrm flipH="1">
            <a:off x="1692594" y="2909218"/>
            <a:ext cx="100955" cy="7483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6">
            <a:extLst>
              <a:ext uri="{FF2B5EF4-FFF2-40B4-BE49-F238E27FC236}">
                <a16:creationId xmlns:a16="http://schemas.microsoft.com/office/drawing/2014/main" id="{584B12BA-1E7F-4261-9594-646AACD65BE6}"/>
              </a:ext>
            </a:extLst>
          </p:cNvPr>
          <p:cNvSpPr/>
          <p:nvPr/>
        </p:nvSpPr>
        <p:spPr>
          <a:xfrm flipH="1">
            <a:off x="1694975" y="3088915"/>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7">
            <a:extLst>
              <a:ext uri="{FF2B5EF4-FFF2-40B4-BE49-F238E27FC236}">
                <a16:creationId xmlns:a16="http://schemas.microsoft.com/office/drawing/2014/main" id="{8FCEC2A9-C907-489F-B724-69C2D476E95D}"/>
              </a:ext>
            </a:extLst>
          </p:cNvPr>
          <p:cNvSpPr/>
          <p:nvPr/>
        </p:nvSpPr>
        <p:spPr>
          <a:xfrm flipH="1">
            <a:off x="4311199" y="2223814"/>
            <a:ext cx="100955" cy="7483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C641A916-769A-4982-9C3B-17659015DFCE}"/>
              </a:ext>
            </a:extLst>
          </p:cNvPr>
          <p:cNvSpPr/>
          <p:nvPr/>
        </p:nvSpPr>
        <p:spPr>
          <a:xfrm flipH="1">
            <a:off x="4361676" y="2222822"/>
            <a:ext cx="100955" cy="7483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BD1A7213-759D-4280-B023-6D94B48A59AF}"/>
              </a:ext>
            </a:extLst>
          </p:cNvPr>
          <p:cNvSpPr/>
          <p:nvPr/>
        </p:nvSpPr>
        <p:spPr>
          <a:xfrm flipH="1">
            <a:off x="4979391" y="2430824"/>
            <a:ext cx="100955" cy="7483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C9369849-E59E-498A-9948-31E4657F87A5}"/>
              </a:ext>
            </a:extLst>
          </p:cNvPr>
          <p:cNvSpPr/>
          <p:nvPr/>
        </p:nvSpPr>
        <p:spPr>
          <a:xfrm flipH="1">
            <a:off x="5264747" y="2506767"/>
            <a:ext cx="100955" cy="7483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B2D8CFB7-F697-4A89-8C6B-B8AD594123A7}"/>
              </a:ext>
            </a:extLst>
          </p:cNvPr>
          <p:cNvSpPr/>
          <p:nvPr/>
        </p:nvSpPr>
        <p:spPr>
          <a:xfrm flipH="1">
            <a:off x="5365702" y="2701062"/>
            <a:ext cx="100955" cy="7483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876B58DE-D015-489F-AAD0-6099B44DD1B8}"/>
              </a:ext>
            </a:extLst>
          </p:cNvPr>
          <p:cNvSpPr/>
          <p:nvPr/>
        </p:nvSpPr>
        <p:spPr>
          <a:xfrm flipH="1">
            <a:off x="6423027" y="2837322"/>
            <a:ext cx="100955" cy="7483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9429EDB9-3EFE-4E6B-AB2C-E88D1DB83222}"/>
              </a:ext>
            </a:extLst>
          </p:cNvPr>
          <p:cNvSpPr/>
          <p:nvPr/>
        </p:nvSpPr>
        <p:spPr>
          <a:xfrm flipH="1">
            <a:off x="7310273" y="2855857"/>
            <a:ext cx="100955" cy="7483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FB4DF2AA-AF08-47D7-8983-9229E36CBB0B}"/>
              </a:ext>
            </a:extLst>
          </p:cNvPr>
          <p:cNvSpPr/>
          <p:nvPr/>
        </p:nvSpPr>
        <p:spPr>
          <a:xfrm flipH="1">
            <a:off x="2285525" y="2156520"/>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016BFA6B-72B3-4BA5-8891-FB721CC255AD}"/>
              </a:ext>
            </a:extLst>
          </p:cNvPr>
          <p:cNvSpPr/>
          <p:nvPr/>
        </p:nvSpPr>
        <p:spPr>
          <a:xfrm flipH="1">
            <a:off x="2218335" y="2026813"/>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Ellipse 76">
            <a:extLst>
              <a:ext uri="{FF2B5EF4-FFF2-40B4-BE49-F238E27FC236}">
                <a16:creationId xmlns:a16="http://schemas.microsoft.com/office/drawing/2014/main" id="{86FC61B5-86C5-4293-9E94-0770B554C947}"/>
              </a:ext>
            </a:extLst>
          </p:cNvPr>
          <p:cNvSpPr/>
          <p:nvPr/>
        </p:nvSpPr>
        <p:spPr>
          <a:xfrm flipH="1">
            <a:off x="2950240" y="2222822"/>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a:extLst>
              <a:ext uri="{FF2B5EF4-FFF2-40B4-BE49-F238E27FC236}">
                <a16:creationId xmlns:a16="http://schemas.microsoft.com/office/drawing/2014/main" id="{9DD3AF4C-CC63-4CBE-B81A-E4414CF1EA13}"/>
              </a:ext>
            </a:extLst>
          </p:cNvPr>
          <p:cNvSpPr/>
          <p:nvPr/>
        </p:nvSpPr>
        <p:spPr>
          <a:xfrm flipH="1">
            <a:off x="5225187" y="2892473"/>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Ellipse 78">
            <a:extLst>
              <a:ext uri="{FF2B5EF4-FFF2-40B4-BE49-F238E27FC236}">
                <a16:creationId xmlns:a16="http://schemas.microsoft.com/office/drawing/2014/main" id="{0B9A5D33-1607-4859-9072-E3256288EC22}"/>
              </a:ext>
            </a:extLst>
          </p:cNvPr>
          <p:cNvSpPr/>
          <p:nvPr/>
        </p:nvSpPr>
        <p:spPr>
          <a:xfrm flipH="1">
            <a:off x="7360750" y="3008469"/>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a:extLst>
              <a:ext uri="{FF2B5EF4-FFF2-40B4-BE49-F238E27FC236}">
                <a16:creationId xmlns:a16="http://schemas.microsoft.com/office/drawing/2014/main" id="{DA52DCD7-19DE-4586-B561-40727EF6A8A8}"/>
              </a:ext>
            </a:extLst>
          </p:cNvPr>
          <p:cNvSpPr/>
          <p:nvPr/>
        </p:nvSpPr>
        <p:spPr>
          <a:xfrm flipH="1">
            <a:off x="1581475" y="1846145"/>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4" name="Gruppieren 83">
            <a:extLst>
              <a:ext uri="{FF2B5EF4-FFF2-40B4-BE49-F238E27FC236}">
                <a16:creationId xmlns:a16="http://schemas.microsoft.com/office/drawing/2014/main" id="{B3584327-34A0-4A19-A759-335046A908B7}"/>
              </a:ext>
            </a:extLst>
          </p:cNvPr>
          <p:cNvGrpSpPr/>
          <p:nvPr/>
        </p:nvGrpSpPr>
        <p:grpSpPr>
          <a:xfrm>
            <a:off x="1401046" y="4357007"/>
            <a:ext cx="64294" cy="1322274"/>
            <a:chOff x="1037828" y="1985282"/>
            <a:chExt cx="64294" cy="1322274"/>
          </a:xfrm>
        </p:grpSpPr>
        <p:cxnSp>
          <p:nvCxnSpPr>
            <p:cNvPr id="123" name="Gerader Verbinder 122">
              <a:extLst>
                <a:ext uri="{FF2B5EF4-FFF2-40B4-BE49-F238E27FC236}">
                  <a16:creationId xmlns:a16="http://schemas.microsoft.com/office/drawing/2014/main" id="{69442E07-8343-44CC-A51C-6D5967D665EB}"/>
                </a:ext>
              </a:extLst>
            </p:cNvPr>
            <p:cNvCxnSpPr>
              <a:cxnSpLocks/>
            </p:cNvCxnSpPr>
            <p:nvPr/>
          </p:nvCxnSpPr>
          <p:spPr>
            <a:xfrm flipV="1">
              <a:off x="1102122" y="1992426"/>
              <a:ext cx="0" cy="13151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D9796774-13AD-495B-870E-DC0E224AD7AB}"/>
                </a:ext>
              </a:extLst>
            </p:cNvPr>
            <p:cNvCxnSpPr>
              <a:cxnSpLocks/>
            </p:cNvCxnSpPr>
            <p:nvPr/>
          </p:nvCxnSpPr>
          <p:spPr>
            <a:xfrm flipH="1">
              <a:off x="1037828" y="1985282"/>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id="{87EE72E6-8F4B-4D7D-A669-BCA5314CE7FB}"/>
                </a:ext>
              </a:extLst>
            </p:cNvPr>
            <p:cNvCxnSpPr>
              <a:cxnSpLocks/>
            </p:cNvCxnSpPr>
            <p:nvPr/>
          </p:nvCxnSpPr>
          <p:spPr>
            <a:xfrm flipH="1">
              <a:off x="1037828" y="2109107"/>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0CEED7E9-C7B4-4A6C-8080-578358D4BF6F}"/>
                </a:ext>
              </a:extLst>
            </p:cNvPr>
            <p:cNvCxnSpPr>
              <a:cxnSpLocks/>
            </p:cNvCxnSpPr>
            <p:nvPr/>
          </p:nvCxnSpPr>
          <p:spPr>
            <a:xfrm flipH="1">
              <a:off x="1037828" y="2237694"/>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a:extLst>
                <a:ext uri="{FF2B5EF4-FFF2-40B4-BE49-F238E27FC236}">
                  <a16:creationId xmlns:a16="http://schemas.microsoft.com/office/drawing/2014/main" id="{51A4C743-A10C-42ED-946A-9A281DAC1444}"/>
                </a:ext>
              </a:extLst>
            </p:cNvPr>
            <p:cNvCxnSpPr>
              <a:cxnSpLocks/>
            </p:cNvCxnSpPr>
            <p:nvPr/>
          </p:nvCxnSpPr>
          <p:spPr>
            <a:xfrm flipH="1">
              <a:off x="1037828" y="2356756"/>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A9BEBF94-3831-46B9-B328-464619A5ADEC}"/>
                </a:ext>
              </a:extLst>
            </p:cNvPr>
            <p:cNvCxnSpPr>
              <a:cxnSpLocks/>
            </p:cNvCxnSpPr>
            <p:nvPr/>
          </p:nvCxnSpPr>
          <p:spPr>
            <a:xfrm flipH="1">
              <a:off x="1037828" y="2498836"/>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46A05C41-29BA-4BFD-8B1F-193B1F14C8FD}"/>
                </a:ext>
              </a:extLst>
            </p:cNvPr>
            <p:cNvCxnSpPr>
              <a:cxnSpLocks/>
            </p:cNvCxnSpPr>
            <p:nvPr/>
          </p:nvCxnSpPr>
          <p:spPr>
            <a:xfrm flipH="1">
              <a:off x="1037828" y="2638989"/>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9367797A-2E61-4578-A279-3F1569A2099C}"/>
                </a:ext>
              </a:extLst>
            </p:cNvPr>
            <p:cNvCxnSpPr>
              <a:cxnSpLocks/>
            </p:cNvCxnSpPr>
            <p:nvPr/>
          </p:nvCxnSpPr>
          <p:spPr>
            <a:xfrm flipH="1">
              <a:off x="1037828" y="2758051"/>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a:extLst>
                <a:ext uri="{FF2B5EF4-FFF2-40B4-BE49-F238E27FC236}">
                  <a16:creationId xmlns:a16="http://schemas.microsoft.com/office/drawing/2014/main" id="{C32AE482-8E63-44B0-8918-10A18C8A0CCD}"/>
                </a:ext>
              </a:extLst>
            </p:cNvPr>
            <p:cNvCxnSpPr>
              <a:cxnSpLocks/>
            </p:cNvCxnSpPr>
            <p:nvPr/>
          </p:nvCxnSpPr>
          <p:spPr>
            <a:xfrm flipH="1">
              <a:off x="1037828" y="2889020"/>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BC825FC2-43C2-4829-B4CC-17AD011CF506}"/>
                </a:ext>
              </a:extLst>
            </p:cNvPr>
            <p:cNvCxnSpPr>
              <a:cxnSpLocks/>
            </p:cNvCxnSpPr>
            <p:nvPr/>
          </p:nvCxnSpPr>
          <p:spPr>
            <a:xfrm flipH="1">
              <a:off x="1037828" y="3010464"/>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453C6989-CF8C-4F06-BC7F-3EEB35AB57C7}"/>
                </a:ext>
              </a:extLst>
            </p:cNvPr>
            <p:cNvCxnSpPr>
              <a:cxnSpLocks/>
            </p:cNvCxnSpPr>
            <p:nvPr/>
          </p:nvCxnSpPr>
          <p:spPr>
            <a:xfrm flipH="1">
              <a:off x="1037828" y="3143814"/>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F76B5A9B-8A04-4968-94BC-4BD292C568A8}"/>
                </a:ext>
              </a:extLst>
            </p:cNvPr>
            <p:cNvCxnSpPr>
              <a:cxnSpLocks/>
            </p:cNvCxnSpPr>
            <p:nvPr/>
          </p:nvCxnSpPr>
          <p:spPr>
            <a:xfrm flipH="1">
              <a:off x="1037828" y="3265258"/>
              <a:ext cx="6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uppieren 84">
            <a:extLst>
              <a:ext uri="{FF2B5EF4-FFF2-40B4-BE49-F238E27FC236}">
                <a16:creationId xmlns:a16="http://schemas.microsoft.com/office/drawing/2014/main" id="{3C5CEFE0-C8B5-477C-A61E-E65530607856}"/>
              </a:ext>
            </a:extLst>
          </p:cNvPr>
          <p:cNvGrpSpPr/>
          <p:nvPr/>
        </p:nvGrpSpPr>
        <p:grpSpPr>
          <a:xfrm>
            <a:off x="1464943" y="5679281"/>
            <a:ext cx="6221538" cy="54204"/>
            <a:chOff x="1101725" y="3307556"/>
            <a:chExt cx="6221538" cy="54204"/>
          </a:xfrm>
        </p:grpSpPr>
        <p:cxnSp>
          <p:nvCxnSpPr>
            <p:cNvPr id="117" name="Gerader Verbinder 116">
              <a:extLst>
                <a:ext uri="{FF2B5EF4-FFF2-40B4-BE49-F238E27FC236}">
                  <a16:creationId xmlns:a16="http://schemas.microsoft.com/office/drawing/2014/main" id="{242EED93-098F-411E-9DA6-43D7EBCB9110}"/>
                </a:ext>
              </a:extLst>
            </p:cNvPr>
            <p:cNvCxnSpPr>
              <a:cxnSpLocks/>
            </p:cNvCxnSpPr>
            <p:nvPr/>
          </p:nvCxnSpPr>
          <p:spPr>
            <a:xfrm>
              <a:off x="1101725" y="3307556"/>
              <a:ext cx="62215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05BDA245-55E3-4AF7-8D53-46FD1619CD61}"/>
                </a:ext>
              </a:extLst>
            </p:cNvPr>
            <p:cNvCxnSpPr>
              <a:cxnSpLocks/>
            </p:cNvCxnSpPr>
            <p:nvPr/>
          </p:nvCxnSpPr>
          <p:spPr>
            <a:xfrm>
              <a:off x="1221580" y="3307556"/>
              <a:ext cx="0" cy="54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525ACC93-151A-4823-90C3-D537085E2FF5}"/>
                </a:ext>
              </a:extLst>
            </p:cNvPr>
            <p:cNvCxnSpPr>
              <a:cxnSpLocks/>
            </p:cNvCxnSpPr>
            <p:nvPr/>
          </p:nvCxnSpPr>
          <p:spPr>
            <a:xfrm>
              <a:off x="2735262" y="3307556"/>
              <a:ext cx="0" cy="54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29CCCD0D-A18D-4797-BD93-8092D4319E16}"/>
                </a:ext>
              </a:extLst>
            </p:cNvPr>
            <p:cNvCxnSpPr>
              <a:cxnSpLocks/>
            </p:cNvCxnSpPr>
            <p:nvPr/>
          </p:nvCxnSpPr>
          <p:spPr>
            <a:xfrm>
              <a:off x="4258469" y="3307556"/>
              <a:ext cx="0" cy="54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9FC2C939-F1B6-4058-8AC4-937C251F0454}"/>
                </a:ext>
              </a:extLst>
            </p:cNvPr>
            <p:cNvCxnSpPr>
              <a:cxnSpLocks/>
            </p:cNvCxnSpPr>
            <p:nvPr/>
          </p:nvCxnSpPr>
          <p:spPr>
            <a:xfrm>
              <a:off x="5784057" y="3307556"/>
              <a:ext cx="0" cy="54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ECBC7FFA-8349-4382-83EF-3C97E1E772FE}"/>
                </a:ext>
              </a:extLst>
            </p:cNvPr>
            <p:cNvCxnSpPr>
              <a:cxnSpLocks/>
            </p:cNvCxnSpPr>
            <p:nvPr/>
          </p:nvCxnSpPr>
          <p:spPr>
            <a:xfrm>
              <a:off x="7310438" y="3307556"/>
              <a:ext cx="0" cy="54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Textfeld 85">
            <a:extLst>
              <a:ext uri="{FF2B5EF4-FFF2-40B4-BE49-F238E27FC236}">
                <a16:creationId xmlns:a16="http://schemas.microsoft.com/office/drawing/2014/main" id="{4D385AFF-BFE5-4E26-B8EF-984A8BAA7C44}"/>
              </a:ext>
            </a:extLst>
          </p:cNvPr>
          <p:cNvSpPr txBox="1"/>
          <p:nvPr/>
        </p:nvSpPr>
        <p:spPr>
          <a:xfrm>
            <a:off x="1050205" y="4233212"/>
            <a:ext cx="396262" cy="246221"/>
          </a:xfrm>
          <a:prstGeom prst="rect">
            <a:avLst/>
          </a:prstGeom>
          <a:noFill/>
        </p:spPr>
        <p:txBody>
          <a:bodyPr wrap="none" rtlCol="0">
            <a:spAutoFit/>
          </a:bodyPr>
          <a:lstStyle/>
          <a:p>
            <a:r>
              <a:rPr lang="de-DE" sz="1000"/>
              <a:t>100</a:t>
            </a:r>
          </a:p>
        </p:txBody>
      </p:sp>
      <p:sp>
        <p:nvSpPr>
          <p:cNvPr id="87" name="Textfeld 86">
            <a:extLst>
              <a:ext uri="{FF2B5EF4-FFF2-40B4-BE49-F238E27FC236}">
                <a16:creationId xmlns:a16="http://schemas.microsoft.com/office/drawing/2014/main" id="{4D1AA29D-5D67-44A8-9887-04F83B15971B}"/>
              </a:ext>
            </a:extLst>
          </p:cNvPr>
          <p:cNvSpPr txBox="1"/>
          <p:nvPr/>
        </p:nvSpPr>
        <p:spPr>
          <a:xfrm>
            <a:off x="1127055" y="4356243"/>
            <a:ext cx="325730" cy="246221"/>
          </a:xfrm>
          <a:prstGeom prst="rect">
            <a:avLst/>
          </a:prstGeom>
          <a:noFill/>
        </p:spPr>
        <p:txBody>
          <a:bodyPr wrap="none" rtlCol="0">
            <a:spAutoFit/>
          </a:bodyPr>
          <a:lstStyle/>
          <a:p>
            <a:r>
              <a:rPr lang="de-DE" sz="1000"/>
              <a:t>90</a:t>
            </a:r>
          </a:p>
        </p:txBody>
      </p:sp>
      <p:sp>
        <p:nvSpPr>
          <p:cNvPr id="88" name="Textfeld 87">
            <a:extLst>
              <a:ext uri="{FF2B5EF4-FFF2-40B4-BE49-F238E27FC236}">
                <a16:creationId xmlns:a16="http://schemas.microsoft.com/office/drawing/2014/main" id="{C6FB9548-63F4-4C2A-8EC4-430942E69C0C}"/>
              </a:ext>
            </a:extLst>
          </p:cNvPr>
          <p:cNvSpPr txBox="1"/>
          <p:nvPr/>
        </p:nvSpPr>
        <p:spPr>
          <a:xfrm>
            <a:off x="1134451" y="4488055"/>
            <a:ext cx="325730" cy="246221"/>
          </a:xfrm>
          <a:prstGeom prst="rect">
            <a:avLst/>
          </a:prstGeom>
          <a:noFill/>
        </p:spPr>
        <p:txBody>
          <a:bodyPr wrap="none" rtlCol="0">
            <a:spAutoFit/>
          </a:bodyPr>
          <a:lstStyle/>
          <a:p>
            <a:r>
              <a:rPr lang="de-DE" sz="1000"/>
              <a:t>80</a:t>
            </a:r>
          </a:p>
        </p:txBody>
      </p:sp>
      <p:sp>
        <p:nvSpPr>
          <p:cNvPr id="89" name="Textfeld 88">
            <a:extLst>
              <a:ext uri="{FF2B5EF4-FFF2-40B4-BE49-F238E27FC236}">
                <a16:creationId xmlns:a16="http://schemas.microsoft.com/office/drawing/2014/main" id="{9A2298EF-34E6-43AE-8472-2885911212E1}"/>
              </a:ext>
            </a:extLst>
          </p:cNvPr>
          <p:cNvSpPr txBox="1"/>
          <p:nvPr/>
        </p:nvSpPr>
        <p:spPr>
          <a:xfrm>
            <a:off x="1129689" y="4601547"/>
            <a:ext cx="325730" cy="246221"/>
          </a:xfrm>
          <a:prstGeom prst="rect">
            <a:avLst/>
          </a:prstGeom>
          <a:noFill/>
        </p:spPr>
        <p:txBody>
          <a:bodyPr wrap="none" rtlCol="0">
            <a:spAutoFit/>
          </a:bodyPr>
          <a:lstStyle/>
          <a:p>
            <a:r>
              <a:rPr lang="de-DE" sz="1000"/>
              <a:t>70</a:t>
            </a:r>
          </a:p>
        </p:txBody>
      </p:sp>
      <p:sp>
        <p:nvSpPr>
          <p:cNvPr id="90" name="Textfeld 89">
            <a:extLst>
              <a:ext uri="{FF2B5EF4-FFF2-40B4-BE49-F238E27FC236}">
                <a16:creationId xmlns:a16="http://schemas.microsoft.com/office/drawing/2014/main" id="{BCB39C27-BE0C-449F-8E28-645385A669B8}"/>
              </a:ext>
            </a:extLst>
          </p:cNvPr>
          <p:cNvSpPr txBox="1"/>
          <p:nvPr/>
        </p:nvSpPr>
        <p:spPr>
          <a:xfrm>
            <a:off x="1127308" y="4742014"/>
            <a:ext cx="325730" cy="246221"/>
          </a:xfrm>
          <a:prstGeom prst="rect">
            <a:avLst/>
          </a:prstGeom>
          <a:noFill/>
        </p:spPr>
        <p:txBody>
          <a:bodyPr wrap="none" rtlCol="0">
            <a:spAutoFit/>
          </a:bodyPr>
          <a:lstStyle/>
          <a:p>
            <a:r>
              <a:rPr lang="de-DE" sz="1000"/>
              <a:t>60</a:t>
            </a:r>
          </a:p>
        </p:txBody>
      </p:sp>
      <p:sp>
        <p:nvSpPr>
          <p:cNvPr id="91" name="Textfeld 90">
            <a:extLst>
              <a:ext uri="{FF2B5EF4-FFF2-40B4-BE49-F238E27FC236}">
                <a16:creationId xmlns:a16="http://schemas.microsoft.com/office/drawing/2014/main" id="{E5CFD6C0-9C7C-497A-9F9C-7B3283747D67}"/>
              </a:ext>
            </a:extLst>
          </p:cNvPr>
          <p:cNvSpPr txBox="1"/>
          <p:nvPr/>
        </p:nvSpPr>
        <p:spPr>
          <a:xfrm>
            <a:off x="1128102" y="4885020"/>
            <a:ext cx="325730" cy="246221"/>
          </a:xfrm>
          <a:prstGeom prst="rect">
            <a:avLst/>
          </a:prstGeom>
          <a:noFill/>
        </p:spPr>
        <p:txBody>
          <a:bodyPr wrap="none" rtlCol="0">
            <a:spAutoFit/>
          </a:bodyPr>
          <a:lstStyle/>
          <a:p>
            <a:r>
              <a:rPr lang="de-DE" sz="1000"/>
              <a:t>50</a:t>
            </a:r>
          </a:p>
        </p:txBody>
      </p:sp>
      <p:sp>
        <p:nvSpPr>
          <p:cNvPr id="92" name="Textfeld 91">
            <a:extLst>
              <a:ext uri="{FF2B5EF4-FFF2-40B4-BE49-F238E27FC236}">
                <a16:creationId xmlns:a16="http://schemas.microsoft.com/office/drawing/2014/main" id="{F3EA0307-99F3-4E19-9031-83D26272E172}"/>
              </a:ext>
            </a:extLst>
          </p:cNvPr>
          <p:cNvSpPr txBox="1"/>
          <p:nvPr/>
        </p:nvSpPr>
        <p:spPr>
          <a:xfrm>
            <a:off x="1127309" y="5004082"/>
            <a:ext cx="325730" cy="246221"/>
          </a:xfrm>
          <a:prstGeom prst="rect">
            <a:avLst/>
          </a:prstGeom>
          <a:noFill/>
        </p:spPr>
        <p:txBody>
          <a:bodyPr wrap="none" rtlCol="0">
            <a:spAutoFit/>
          </a:bodyPr>
          <a:lstStyle/>
          <a:p>
            <a:r>
              <a:rPr lang="de-DE" sz="1000"/>
              <a:t>40</a:t>
            </a:r>
          </a:p>
        </p:txBody>
      </p:sp>
      <p:sp>
        <p:nvSpPr>
          <p:cNvPr id="93" name="Textfeld 92">
            <a:extLst>
              <a:ext uri="{FF2B5EF4-FFF2-40B4-BE49-F238E27FC236}">
                <a16:creationId xmlns:a16="http://schemas.microsoft.com/office/drawing/2014/main" id="{033B61D9-A3AD-4A6E-AD20-C5B7A2491167}"/>
              </a:ext>
            </a:extLst>
          </p:cNvPr>
          <p:cNvSpPr txBox="1"/>
          <p:nvPr/>
        </p:nvSpPr>
        <p:spPr>
          <a:xfrm>
            <a:off x="1127308" y="5135968"/>
            <a:ext cx="325730" cy="246221"/>
          </a:xfrm>
          <a:prstGeom prst="rect">
            <a:avLst/>
          </a:prstGeom>
          <a:noFill/>
        </p:spPr>
        <p:txBody>
          <a:bodyPr wrap="none" rtlCol="0">
            <a:spAutoFit/>
          </a:bodyPr>
          <a:lstStyle/>
          <a:p>
            <a:r>
              <a:rPr lang="de-DE" sz="1000"/>
              <a:t>30</a:t>
            </a:r>
          </a:p>
        </p:txBody>
      </p:sp>
      <p:sp>
        <p:nvSpPr>
          <p:cNvPr id="94" name="Textfeld 93">
            <a:extLst>
              <a:ext uri="{FF2B5EF4-FFF2-40B4-BE49-F238E27FC236}">
                <a16:creationId xmlns:a16="http://schemas.microsoft.com/office/drawing/2014/main" id="{B85FB44E-A65C-49A6-B43C-EC99FC754A61}"/>
              </a:ext>
            </a:extLst>
          </p:cNvPr>
          <p:cNvSpPr txBox="1"/>
          <p:nvPr/>
        </p:nvSpPr>
        <p:spPr>
          <a:xfrm>
            <a:off x="1129690" y="5260510"/>
            <a:ext cx="325730" cy="246221"/>
          </a:xfrm>
          <a:prstGeom prst="rect">
            <a:avLst/>
          </a:prstGeom>
          <a:noFill/>
        </p:spPr>
        <p:txBody>
          <a:bodyPr wrap="none" rtlCol="0">
            <a:spAutoFit/>
          </a:bodyPr>
          <a:lstStyle/>
          <a:p>
            <a:r>
              <a:rPr lang="de-DE" sz="1000"/>
              <a:t>20</a:t>
            </a:r>
          </a:p>
        </p:txBody>
      </p:sp>
      <p:sp>
        <p:nvSpPr>
          <p:cNvPr id="95" name="Textfeld 94">
            <a:extLst>
              <a:ext uri="{FF2B5EF4-FFF2-40B4-BE49-F238E27FC236}">
                <a16:creationId xmlns:a16="http://schemas.microsoft.com/office/drawing/2014/main" id="{3DBBECEB-BC8C-4A45-9F06-D9D70AC58786}"/>
              </a:ext>
            </a:extLst>
          </p:cNvPr>
          <p:cNvSpPr txBox="1"/>
          <p:nvPr/>
        </p:nvSpPr>
        <p:spPr>
          <a:xfrm>
            <a:off x="1124926" y="5393144"/>
            <a:ext cx="325730" cy="246221"/>
          </a:xfrm>
          <a:prstGeom prst="rect">
            <a:avLst/>
          </a:prstGeom>
          <a:noFill/>
        </p:spPr>
        <p:txBody>
          <a:bodyPr wrap="none" rtlCol="0">
            <a:spAutoFit/>
          </a:bodyPr>
          <a:lstStyle/>
          <a:p>
            <a:r>
              <a:rPr lang="de-DE" sz="1000"/>
              <a:t>10</a:t>
            </a:r>
          </a:p>
        </p:txBody>
      </p:sp>
      <p:sp>
        <p:nvSpPr>
          <p:cNvPr id="96" name="Textfeld 95">
            <a:extLst>
              <a:ext uri="{FF2B5EF4-FFF2-40B4-BE49-F238E27FC236}">
                <a16:creationId xmlns:a16="http://schemas.microsoft.com/office/drawing/2014/main" id="{F78400DA-B4BD-479E-9573-FC79B709670C}"/>
              </a:ext>
            </a:extLst>
          </p:cNvPr>
          <p:cNvSpPr txBox="1"/>
          <p:nvPr/>
        </p:nvSpPr>
        <p:spPr>
          <a:xfrm>
            <a:off x="1196031" y="5510672"/>
            <a:ext cx="255198" cy="246221"/>
          </a:xfrm>
          <a:prstGeom prst="rect">
            <a:avLst/>
          </a:prstGeom>
          <a:noFill/>
        </p:spPr>
        <p:txBody>
          <a:bodyPr wrap="none" rtlCol="0">
            <a:spAutoFit/>
          </a:bodyPr>
          <a:lstStyle/>
          <a:p>
            <a:r>
              <a:rPr lang="de-DE" sz="1000"/>
              <a:t>0</a:t>
            </a:r>
          </a:p>
        </p:txBody>
      </p:sp>
      <p:cxnSp>
        <p:nvCxnSpPr>
          <p:cNvPr id="100" name="Gerader Verbinder 99">
            <a:extLst>
              <a:ext uri="{FF2B5EF4-FFF2-40B4-BE49-F238E27FC236}">
                <a16:creationId xmlns:a16="http://schemas.microsoft.com/office/drawing/2014/main" id="{F4F749A1-026A-4E32-B2E5-D2A323796DE1}"/>
              </a:ext>
            </a:extLst>
          </p:cNvPr>
          <p:cNvCxnSpPr>
            <a:cxnSpLocks/>
          </p:cNvCxnSpPr>
          <p:nvPr/>
        </p:nvCxnSpPr>
        <p:spPr>
          <a:xfrm>
            <a:off x="1541143" y="5417831"/>
            <a:ext cx="36512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B0805C76-6FEF-4BAB-9936-6E6453020421}"/>
              </a:ext>
            </a:extLst>
          </p:cNvPr>
          <p:cNvCxnSpPr>
            <a:cxnSpLocks/>
          </p:cNvCxnSpPr>
          <p:nvPr/>
        </p:nvCxnSpPr>
        <p:spPr>
          <a:xfrm>
            <a:off x="1533608" y="5590639"/>
            <a:ext cx="36512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Ellipse 101">
            <a:extLst>
              <a:ext uri="{FF2B5EF4-FFF2-40B4-BE49-F238E27FC236}">
                <a16:creationId xmlns:a16="http://schemas.microsoft.com/office/drawing/2014/main" id="{AC87F970-BD2B-4B99-950C-A1C67012F6D6}"/>
              </a:ext>
            </a:extLst>
          </p:cNvPr>
          <p:cNvSpPr/>
          <p:nvPr/>
        </p:nvSpPr>
        <p:spPr>
          <a:xfrm flipH="1">
            <a:off x="1678307" y="5377300"/>
            <a:ext cx="100955" cy="748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Ellipse 102">
            <a:extLst>
              <a:ext uri="{FF2B5EF4-FFF2-40B4-BE49-F238E27FC236}">
                <a16:creationId xmlns:a16="http://schemas.microsoft.com/office/drawing/2014/main" id="{779C71DE-AA22-422A-92DA-03C73E1C7D53}"/>
              </a:ext>
            </a:extLst>
          </p:cNvPr>
          <p:cNvSpPr/>
          <p:nvPr/>
        </p:nvSpPr>
        <p:spPr>
          <a:xfrm flipH="1">
            <a:off x="1680688" y="5547472"/>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2BB69751-8BE3-4D9D-B145-9751DE64C6E6}"/>
              </a:ext>
            </a:extLst>
          </p:cNvPr>
          <p:cNvSpPr txBox="1"/>
          <p:nvPr/>
        </p:nvSpPr>
        <p:spPr>
          <a:xfrm>
            <a:off x="1898521" y="2851049"/>
            <a:ext cx="470000" cy="215444"/>
          </a:xfrm>
          <a:prstGeom prst="rect">
            <a:avLst/>
          </a:prstGeom>
          <a:noFill/>
        </p:spPr>
        <p:txBody>
          <a:bodyPr wrap="none" rtlCol="0">
            <a:spAutoFit/>
          </a:bodyPr>
          <a:lstStyle/>
          <a:p>
            <a:r>
              <a:rPr lang="de-DE" sz="800"/>
              <a:t>Arm A</a:t>
            </a:r>
          </a:p>
        </p:txBody>
      </p:sp>
      <p:sp>
        <p:nvSpPr>
          <p:cNvPr id="135" name="Textfeld 134">
            <a:extLst>
              <a:ext uri="{FF2B5EF4-FFF2-40B4-BE49-F238E27FC236}">
                <a16:creationId xmlns:a16="http://schemas.microsoft.com/office/drawing/2014/main" id="{FE87AD8D-83BA-4C44-AA80-655311907F0A}"/>
              </a:ext>
            </a:extLst>
          </p:cNvPr>
          <p:cNvSpPr txBox="1"/>
          <p:nvPr/>
        </p:nvSpPr>
        <p:spPr>
          <a:xfrm>
            <a:off x="1897883" y="3020087"/>
            <a:ext cx="474810" cy="215444"/>
          </a:xfrm>
          <a:prstGeom prst="rect">
            <a:avLst/>
          </a:prstGeom>
          <a:noFill/>
        </p:spPr>
        <p:txBody>
          <a:bodyPr wrap="none" rtlCol="0">
            <a:spAutoFit/>
          </a:bodyPr>
          <a:lstStyle/>
          <a:p>
            <a:r>
              <a:rPr lang="de-DE" sz="800"/>
              <a:t>Arm C</a:t>
            </a:r>
          </a:p>
        </p:txBody>
      </p:sp>
      <p:sp>
        <p:nvSpPr>
          <p:cNvPr id="15" name="Freihandform: Form 14">
            <a:extLst>
              <a:ext uri="{FF2B5EF4-FFF2-40B4-BE49-F238E27FC236}">
                <a16:creationId xmlns:a16="http://schemas.microsoft.com/office/drawing/2014/main" id="{B64D7BDE-E46C-4B4A-8B4D-76A11A9568C8}"/>
              </a:ext>
            </a:extLst>
          </p:cNvPr>
          <p:cNvSpPr/>
          <p:nvPr/>
        </p:nvSpPr>
        <p:spPr>
          <a:xfrm>
            <a:off x="2087243" y="4319588"/>
            <a:ext cx="5548312" cy="300037"/>
          </a:xfrm>
          <a:custGeom>
            <a:avLst/>
            <a:gdLst>
              <a:gd name="connsiteX0" fmla="*/ 0 w 5548312"/>
              <a:gd name="connsiteY0" fmla="*/ 0 h 300037"/>
              <a:gd name="connsiteX1" fmla="*/ 1628775 w 5548312"/>
              <a:gd name="connsiteY1" fmla="*/ 0 h 300037"/>
              <a:gd name="connsiteX2" fmla="*/ 1628775 w 5548312"/>
              <a:gd name="connsiteY2" fmla="*/ 142875 h 300037"/>
              <a:gd name="connsiteX3" fmla="*/ 3409950 w 5548312"/>
              <a:gd name="connsiteY3" fmla="*/ 142875 h 300037"/>
              <a:gd name="connsiteX4" fmla="*/ 3409950 w 5548312"/>
              <a:gd name="connsiteY4" fmla="*/ 300037 h 300037"/>
              <a:gd name="connsiteX5" fmla="*/ 5548312 w 5548312"/>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8312" h="300037">
                <a:moveTo>
                  <a:pt x="0" y="0"/>
                </a:moveTo>
                <a:lnTo>
                  <a:pt x="1628775" y="0"/>
                </a:lnTo>
                <a:lnTo>
                  <a:pt x="1628775" y="142875"/>
                </a:lnTo>
                <a:lnTo>
                  <a:pt x="3409950" y="142875"/>
                </a:lnTo>
                <a:lnTo>
                  <a:pt x="3409950" y="300037"/>
                </a:lnTo>
                <a:lnTo>
                  <a:pt x="5548312" y="300037"/>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6" name="Ellipse 135">
            <a:extLst>
              <a:ext uri="{FF2B5EF4-FFF2-40B4-BE49-F238E27FC236}">
                <a16:creationId xmlns:a16="http://schemas.microsoft.com/office/drawing/2014/main" id="{17D0DDC8-C2A7-4F8B-BA85-57EDDB0926B7}"/>
              </a:ext>
            </a:extLst>
          </p:cNvPr>
          <p:cNvSpPr/>
          <p:nvPr/>
        </p:nvSpPr>
        <p:spPr>
          <a:xfrm flipH="1">
            <a:off x="2295221" y="4281051"/>
            <a:ext cx="100955" cy="748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7" name="Ellipse 136">
            <a:extLst>
              <a:ext uri="{FF2B5EF4-FFF2-40B4-BE49-F238E27FC236}">
                <a16:creationId xmlns:a16="http://schemas.microsoft.com/office/drawing/2014/main" id="{BE144F1D-5698-4156-A9A0-3D64DD0B6CD8}"/>
              </a:ext>
            </a:extLst>
          </p:cNvPr>
          <p:cNvSpPr/>
          <p:nvPr/>
        </p:nvSpPr>
        <p:spPr>
          <a:xfrm flipH="1">
            <a:off x="2345698" y="4281051"/>
            <a:ext cx="100955" cy="748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8" name="Ellipse 137">
            <a:extLst>
              <a:ext uri="{FF2B5EF4-FFF2-40B4-BE49-F238E27FC236}">
                <a16:creationId xmlns:a16="http://schemas.microsoft.com/office/drawing/2014/main" id="{EF27136B-EB21-4F13-90B1-8145F8853F7C}"/>
              </a:ext>
            </a:extLst>
          </p:cNvPr>
          <p:cNvSpPr/>
          <p:nvPr/>
        </p:nvSpPr>
        <p:spPr>
          <a:xfrm flipH="1">
            <a:off x="4373882" y="4417275"/>
            <a:ext cx="100955" cy="748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9" name="Ellipse 138">
            <a:extLst>
              <a:ext uri="{FF2B5EF4-FFF2-40B4-BE49-F238E27FC236}">
                <a16:creationId xmlns:a16="http://schemas.microsoft.com/office/drawing/2014/main" id="{A5B3E63E-97EA-4646-B029-A4BEADCEEF11}"/>
              </a:ext>
            </a:extLst>
          </p:cNvPr>
          <p:cNvSpPr/>
          <p:nvPr/>
        </p:nvSpPr>
        <p:spPr>
          <a:xfrm flipH="1">
            <a:off x="4484868" y="4417275"/>
            <a:ext cx="100955" cy="748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0" name="Ellipse 139">
            <a:extLst>
              <a:ext uri="{FF2B5EF4-FFF2-40B4-BE49-F238E27FC236}">
                <a16:creationId xmlns:a16="http://schemas.microsoft.com/office/drawing/2014/main" id="{8D45C473-FF76-4119-BE00-0A699686C2DD}"/>
              </a:ext>
            </a:extLst>
          </p:cNvPr>
          <p:cNvSpPr/>
          <p:nvPr/>
        </p:nvSpPr>
        <p:spPr>
          <a:xfrm flipH="1">
            <a:off x="5859658" y="4587357"/>
            <a:ext cx="100955" cy="748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1" name="Ellipse 140">
            <a:extLst>
              <a:ext uri="{FF2B5EF4-FFF2-40B4-BE49-F238E27FC236}">
                <a16:creationId xmlns:a16="http://schemas.microsoft.com/office/drawing/2014/main" id="{39AF850D-ED7C-4ED4-92B4-B7618DF79B6E}"/>
              </a:ext>
            </a:extLst>
          </p:cNvPr>
          <p:cNvSpPr/>
          <p:nvPr/>
        </p:nvSpPr>
        <p:spPr>
          <a:xfrm flipH="1">
            <a:off x="6429794" y="4582456"/>
            <a:ext cx="100955" cy="748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2" name="Ellipse 141">
            <a:extLst>
              <a:ext uri="{FF2B5EF4-FFF2-40B4-BE49-F238E27FC236}">
                <a16:creationId xmlns:a16="http://schemas.microsoft.com/office/drawing/2014/main" id="{B4EBDC59-43D5-4974-B84A-D0E92DB6363C}"/>
              </a:ext>
            </a:extLst>
          </p:cNvPr>
          <p:cNvSpPr/>
          <p:nvPr/>
        </p:nvSpPr>
        <p:spPr>
          <a:xfrm flipH="1">
            <a:off x="6551073" y="4582456"/>
            <a:ext cx="100955" cy="748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4" name="Ellipse 143">
            <a:extLst>
              <a:ext uri="{FF2B5EF4-FFF2-40B4-BE49-F238E27FC236}">
                <a16:creationId xmlns:a16="http://schemas.microsoft.com/office/drawing/2014/main" id="{73916EFE-5029-4CB6-BFDC-FFC0E09E5805}"/>
              </a:ext>
            </a:extLst>
          </p:cNvPr>
          <p:cNvSpPr/>
          <p:nvPr/>
        </p:nvSpPr>
        <p:spPr>
          <a:xfrm flipH="1">
            <a:off x="7004909" y="4589562"/>
            <a:ext cx="100955" cy="748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5" name="Ellipse 144">
            <a:extLst>
              <a:ext uri="{FF2B5EF4-FFF2-40B4-BE49-F238E27FC236}">
                <a16:creationId xmlns:a16="http://schemas.microsoft.com/office/drawing/2014/main" id="{7032ABCD-AFD7-4471-8FB7-4C435868F106}"/>
              </a:ext>
            </a:extLst>
          </p:cNvPr>
          <p:cNvSpPr/>
          <p:nvPr/>
        </p:nvSpPr>
        <p:spPr>
          <a:xfrm flipH="1">
            <a:off x="7494285" y="4585899"/>
            <a:ext cx="100955" cy="748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Ellipse 145">
            <a:extLst>
              <a:ext uri="{FF2B5EF4-FFF2-40B4-BE49-F238E27FC236}">
                <a16:creationId xmlns:a16="http://schemas.microsoft.com/office/drawing/2014/main" id="{A308A601-FD1D-4E92-942A-011BD65336AA}"/>
              </a:ext>
            </a:extLst>
          </p:cNvPr>
          <p:cNvSpPr/>
          <p:nvPr/>
        </p:nvSpPr>
        <p:spPr>
          <a:xfrm flipH="1">
            <a:off x="7571255" y="4587488"/>
            <a:ext cx="100955" cy="7483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7" name="Ellipse 146">
            <a:extLst>
              <a:ext uri="{FF2B5EF4-FFF2-40B4-BE49-F238E27FC236}">
                <a16:creationId xmlns:a16="http://schemas.microsoft.com/office/drawing/2014/main" id="{DC1083CB-1639-4D91-BE9C-CAFFCDE3164E}"/>
              </a:ext>
            </a:extLst>
          </p:cNvPr>
          <p:cNvSpPr/>
          <p:nvPr/>
        </p:nvSpPr>
        <p:spPr>
          <a:xfrm flipH="1">
            <a:off x="1559808" y="4291670"/>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Ellipse 147">
            <a:extLst>
              <a:ext uri="{FF2B5EF4-FFF2-40B4-BE49-F238E27FC236}">
                <a16:creationId xmlns:a16="http://schemas.microsoft.com/office/drawing/2014/main" id="{1FD4BD7F-EA7F-4930-BA69-0043BD0491C5}"/>
              </a:ext>
            </a:extLst>
          </p:cNvPr>
          <p:cNvSpPr/>
          <p:nvPr/>
        </p:nvSpPr>
        <p:spPr>
          <a:xfrm flipH="1">
            <a:off x="2292389" y="4608802"/>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Ellipse 148">
            <a:extLst>
              <a:ext uri="{FF2B5EF4-FFF2-40B4-BE49-F238E27FC236}">
                <a16:creationId xmlns:a16="http://schemas.microsoft.com/office/drawing/2014/main" id="{85875738-FC6E-47D0-9854-80D54903CCE1}"/>
              </a:ext>
            </a:extLst>
          </p:cNvPr>
          <p:cNvSpPr/>
          <p:nvPr/>
        </p:nvSpPr>
        <p:spPr>
          <a:xfrm flipH="1">
            <a:off x="2967362" y="4683638"/>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Ellipse 149">
            <a:extLst>
              <a:ext uri="{FF2B5EF4-FFF2-40B4-BE49-F238E27FC236}">
                <a16:creationId xmlns:a16="http://schemas.microsoft.com/office/drawing/2014/main" id="{F8A0421F-5679-4E29-9866-C1FB9D05B163}"/>
              </a:ext>
            </a:extLst>
          </p:cNvPr>
          <p:cNvSpPr/>
          <p:nvPr/>
        </p:nvSpPr>
        <p:spPr>
          <a:xfrm flipH="1">
            <a:off x="5315224" y="5357760"/>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Ellipse 150">
            <a:extLst>
              <a:ext uri="{FF2B5EF4-FFF2-40B4-BE49-F238E27FC236}">
                <a16:creationId xmlns:a16="http://schemas.microsoft.com/office/drawing/2014/main" id="{2AB084AE-3804-4A35-B88C-BB98D2C445BE}"/>
              </a:ext>
            </a:extLst>
          </p:cNvPr>
          <p:cNvSpPr/>
          <p:nvPr/>
        </p:nvSpPr>
        <p:spPr>
          <a:xfrm flipH="1">
            <a:off x="7506114" y="5488542"/>
            <a:ext cx="100955" cy="7483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Textfeld 152">
            <a:extLst>
              <a:ext uri="{FF2B5EF4-FFF2-40B4-BE49-F238E27FC236}">
                <a16:creationId xmlns:a16="http://schemas.microsoft.com/office/drawing/2014/main" id="{1DE3E789-8E8E-4413-BE21-E8E79613E4C8}"/>
              </a:ext>
            </a:extLst>
          </p:cNvPr>
          <p:cNvSpPr txBox="1"/>
          <p:nvPr/>
        </p:nvSpPr>
        <p:spPr>
          <a:xfrm>
            <a:off x="1888870" y="5307957"/>
            <a:ext cx="470000" cy="215444"/>
          </a:xfrm>
          <a:prstGeom prst="rect">
            <a:avLst/>
          </a:prstGeom>
          <a:noFill/>
        </p:spPr>
        <p:txBody>
          <a:bodyPr wrap="none" rtlCol="0">
            <a:spAutoFit/>
          </a:bodyPr>
          <a:lstStyle/>
          <a:p>
            <a:r>
              <a:rPr lang="de-DE" sz="800"/>
              <a:t>Arm A</a:t>
            </a:r>
          </a:p>
        </p:txBody>
      </p:sp>
      <p:sp>
        <p:nvSpPr>
          <p:cNvPr id="154" name="Textfeld 153">
            <a:extLst>
              <a:ext uri="{FF2B5EF4-FFF2-40B4-BE49-F238E27FC236}">
                <a16:creationId xmlns:a16="http://schemas.microsoft.com/office/drawing/2014/main" id="{067A1491-90EF-4EF7-B3AA-9BA5A9A6449A}"/>
              </a:ext>
            </a:extLst>
          </p:cNvPr>
          <p:cNvSpPr txBox="1"/>
          <p:nvPr/>
        </p:nvSpPr>
        <p:spPr>
          <a:xfrm>
            <a:off x="1878707" y="5480170"/>
            <a:ext cx="474810" cy="215444"/>
          </a:xfrm>
          <a:prstGeom prst="rect">
            <a:avLst/>
          </a:prstGeom>
          <a:noFill/>
        </p:spPr>
        <p:txBody>
          <a:bodyPr wrap="none" rtlCol="0">
            <a:spAutoFit/>
          </a:bodyPr>
          <a:lstStyle/>
          <a:p>
            <a:r>
              <a:rPr lang="de-DE" sz="800"/>
              <a:t>Arm C</a:t>
            </a:r>
          </a:p>
        </p:txBody>
      </p:sp>
      <p:sp>
        <p:nvSpPr>
          <p:cNvPr id="17" name="Textfeld 16">
            <a:extLst>
              <a:ext uri="{FF2B5EF4-FFF2-40B4-BE49-F238E27FC236}">
                <a16:creationId xmlns:a16="http://schemas.microsoft.com/office/drawing/2014/main" id="{8659A826-849E-47B2-A1E6-7F653A204331}"/>
              </a:ext>
            </a:extLst>
          </p:cNvPr>
          <p:cNvSpPr txBox="1"/>
          <p:nvPr/>
        </p:nvSpPr>
        <p:spPr>
          <a:xfrm>
            <a:off x="1457797" y="5706257"/>
            <a:ext cx="255198" cy="246221"/>
          </a:xfrm>
          <a:prstGeom prst="rect">
            <a:avLst/>
          </a:prstGeom>
          <a:noFill/>
        </p:spPr>
        <p:txBody>
          <a:bodyPr wrap="none" rtlCol="0">
            <a:spAutoFit/>
          </a:bodyPr>
          <a:lstStyle/>
          <a:p>
            <a:r>
              <a:rPr lang="de-DE" sz="1000"/>
              <a:t>0</a:t>
            </a:r>
          </a:p>
        </p:txBody>
      </p:sp>
      <p:sp>
        <p:nvSpPr>
          <p:cNvPr id="155" name="Textfeld 154">
            <a:extLst>
              <a:ext uri="{FF2B5EF4-FFF2-40B4-BE49-F238E27FC236}">
                <a16:creationId xmlns:a16="http://schemas.microsoft.com/office/drawing/2014/main" id="{33698E11-BB71-47FC-A9F3-AF3E9FB2A258}"/>
              </a:ext>
            </a:extLst>
          </p:cNvPr>
          <p:cNvSpPr txBox="1"/>
          <p:nvPr/>
        </p:nvSpPr>
        <p:spPr>
          <a:xfrm>
            <a:off x="2969898" y="5710705"/>
            <a:ext cx="255198" cy="246221"/>
          </a:xfrm>
          <a:prstGeom prst="rect">
            <a:avLst/>
          </a:prstGeom>
          <a:noFill/>
        </p:spPr>
        <p:txBody>
          <a:bodyPr wrap="none" rtlCol="0">
            <a:spAutoFit/>
          </a:bodyPr>
          <a:lstStyle/>
          <a:p>
            <a:r>
              <a:rPr lang="de-DE" sz="1000"/>
              <a:t>3</a:t>
            </a:r>
          </a:p>
        </p:txBody>
      </p:sp>
      <p:sp>
        <p:nvSpPr>
          <p:cNvPr id="156" name="Textfeld 155">
            <a:extLst>
              <a:ext uri="{FF2B5EF4-FFF2-40B4-BE49-F238E27FC236}">
                <a16:creationId xmlns:a16="http://schemas.microsoft.com/office/drawing/2014/main" id="{937FB590-30F6-4951-B640-7E3E6AA39355}"/>
              </a:ext>
            </a:extLst>
          </p:cNvPr>
          <p:cNvSpPr txBox="1"/>
          <p:nvPr/>
        </p:nvSpPr>
        <p:spPr>
          <a:xfrm>
            <a:off x="4491362" y="5708864"/>
            <a:ext cx="255198" cy="246221"/>
          </a:xfrm>
          <a:prstGeom prst="rect">
            <a:avLst/>
          </a:prstGeom>
          <a:noFill/>
        </p:spPr>
        <p:txBody>
          <a:bodyPr wrap="none" rtlCol="0">
            <a:spAutoFit/>
          </a:bodyPr>
          <a:lstStyle/>
          <a:p>
            <a:r>
              <a:rPr lang="de-DE" sz="1000"/>
              <a:t>6</a:t>
            </a:r>
          </a:p>
        </p:txBody>
      </p:sp>
      <p:sp>
        <p:nvSpPr>
          <p:cNvPr id="157" name="Textfeld 156">
            <a:extLst>
              <a:ext uri="{FF2B5EF4-FFF2-40B4-BE49-F238E27FC236}">
                <a16:creationId xmlns:a16="http://schemas.microsoft.com/office/drawing/2014/main" id="{803A1DE9-8608-4FA4-9BDC-40AAE1A91D3D}"/>
              </a:ext>
            </a:extLst>
          </p:cNvPr>
          <p:cNvSpPr txBox="1"/>
          <p:nvPr/>
        </p:nvSpPr>
        <p:spPr>
          <a:xfrm>
            <a:off x="6016501" y="5708102"/>
            <a:ext cx="255198" cy="246221"/>
          </a:xfrm>
          <a:prstGeom prst="rect">
            <a:avLst/>
          </a:prstGeom>
          <a:noFill/>
        </p:spPr>
        <p:txBody>
          <a:bodyPr wrap="none" rtlCol="0">
            <a:spAutoFit/>
          </a:bodyPr>
          <a:lstStyle/>
          <a:p>
            <a:r>
              <a:rPr lang="de-DE" sz="1000"/>
              <a:t>9</a:t>
            </a:r>
          </a:p>
        </p:txBody>
      </p:sp>
      <p:sp>
        <p:nvSpPr>
          <p:cNvPr id="158" name="Textfeld 157">
            <a:extLst>
              <a:ext uri="{FF2B5EF4-FFF2-40B4-BE49-F238E27FC236}">
                <a16:creationId xmlns:a16="http://schemas.microsoft.com/office/drawing/2014/main" id="{B494635B-9EAD-4399-862D-1A2E20FE2F6D}"/>
              </a:ext>
            </a:extLst>
          </p:cNvPr>
          <p:cNvSpPr txBox="1"/>
          <p:nvPr/>
        </p:nvSpPr>
        <p:spPr>
          <a:xfrm>
            <a:off x="7505119" y="5712588"/>
            <a:ext cx="325730" cy="246221"/>
          </a:xfrm>
          <a:prstGeom prst="rect">
            <a:avLst/>
          </a:prstGeom>
          <a:noFill/>
        </p:spPr>
        <p:txBody>
          <a:bodyPr wrap="none" rtlCol="0">
            <a:spAutoFit/>
          </a:bodyPr>
          <a:lstStyle/>
          <a:p>
            <a:r>
              <a:rPr lang="de-DE" sz="1000"/>
              <a:t>12</a:t>
            </a:r>
          </a:p>
        </p:txBody>
      </p:sp>
      <p:sp>
        <p:nvSpPr>
          <p:cNvPr id="152" name="Textfeld 17">
            <a:extLst>
              <a:ext uri="{FF2B5EF4-FFF2-40B4-BE49-F238E27FC236}">
                <a16:creationId xmlns:a16="http://schemas.microsoft.com/office/drawing/2014/main" id="{890D2DAB-FD3B-9148-AAE7-2300C9DBBEFD}"/>
              </a:ext>
            </a:extLst>
          </p:cNvPr>
          <p:cNvSpPr txBox="1"/>
          <p:nvPr/>
        </p:nvSpPr>
        <p:spPr>
          <a:xfrm>
            <a:off x="4251846" y="2916252"/>
            <a:ext cx="732893" cy="276999"/>
          </a:xfrm>
          <a:prstGeom prst="rect">
            <a:avLst/>
          </a:prstGeom>
          <a:noFill/>
        </p:spPr>
        <p:txBody>
          <a:bodyPr wrap="none" rtlCol="0">
            <a:spAutoFit/>
          </a:bodyPr>
          <a:lstStyle/>
          <a:p>
            <a:r>
              <a:rPr lang="de-DE" sz="1200" b="1" dirty="0" err="1"/>
              <a:t>Months</a:t>
            </a:r>
            <a:endParaRPr lang="de-DE" sz="1200" b="1" dirty="0"/>
          </a:p>
        </p:txBody>
      </p:sp>
      <p:sp>
        <p:nvSpPr>
          <p:cNvPr id="162" name="Textfeld 17">
            <a:extLst>
              <a:ext uri="{FF2B5EF4-FFF2-40B4-BE49-F238E27FC236}">
                <a16:creationId xmlns:a16="http://schemas.microsoft.com/office/drawing/2014/main" id="{ECA1A5F5-A9ED-714F-A64F-3B6DBAEBF695}"/>
              </a:ext>
            </a:extLst>
          </p:cNvPr>
          <p:cNvSpPr txBox="1"/>
          <p:nvPr/>
        </p:nvSpPr>
        <p:spPr>
          <a:xfrm>
            <a:off x="4251846" y="5388256"/>
            <a:ext cx="732893" cy="276999"/>
          </a:xfrm>
          <a:prstGeom prst="rect">
            <a:avLst/>
          </a:prstGeom>
          <a:noFill/>
        </p:spPr>
        <p:txBody>
          <a:bodyPr wrap="none" rtlCol="0">
            <a:spAutoFit/>
          </a:bodyPr>
          <a:lstStyle/>
          <a:p>
            <a:r>
              <a:rPr lang="de-DE" sz="1200" b="1" err="1"/>
              <a:t>Months</a:t>
            </a:r>
            <a:endParaRPr lang="de-DE" sz="1200" b="1"/>
          </a:p>
        </p:txBody>
      </p:sp>
      <p:sp>
        <p:nvSpPr>
          <p:cNvPr id="163" name="Textfeld 162">
            <a:extLst>
              <a:ext uri="{FF2B5EF4-FFF2-40B4-BE49-F238E27FC236}">
                <a16:creationId xmlns:a16="http://schemas.microsoft.com/office/drawing/2014/main" id="{73617215-5C04-F94A-A474-B731FAE1D066}"/>
              </a:ext>
            </a:extLst>
          </p:cNvPr>
          <p:cNvSpPr txBox="1"/>
          <p:nvPr/>
        </p:nvSpPr>
        <p:spPr>
          <a:xfrm rot="16200000">
            <a:off x="278752" y="4849319"/>
            <a:ext cx="1231106" cy="253916"/>
          </a:xfrm>
          <a:prstGeom prst="rect">
            <a:avLst/>
          </a:prstGeom>
          <a:noFill/>
        </p:spPr>
        <p:txBody>
          <a:bodyPr wrap="none" lIns="0" rIns="0" rtlCol="0">
            <a:spAutoFit/>
          </a:bodyPr>
          <a:lstStyle/>
          <a:p>
            <a:pPr algn="ctr"/>
            <a:r>
              <a:rPr lang="de-DE" sz="1050" b="1"/>
              <a:t>PFS </a:t>
            </a:r>
            <a:r>
              <a:rPr lang="de-DE" sz="1050" b="1" err="1"/>
              <a:t>probability</a:t>
            </a:r>
            <a:r>
              <a:rPr lang="de-DE" sz="1050" b="1"/>
              <a:t> (%)</a:t>
            </a:r>
          </a:p>
        </p:txBody>
      </p:sp>
      <p:sp>
        <p:nvSpPr>
          <p:cNvPr id="164" name="Textfeld 163">
            <a:extLst>
              <a:ext uri="{FF2B5EF4-FFF2-40B4-BE49-F238E27FC236}">
                <a16:creationId xmlns:a16="http://schemas.microsoft.com/office/drawing/2014/main" id="{0671D2D3-4BB7-ED46-9609-BF642B3CAF77}"/>
              </a:ext>
            </a:extLst>
          </p:cNvPr>
          <p:cNvSpPr txBox="1"/>
          <p:nvPr/>
        </p:nvSpPr>
        <p:spPr>
          <a:xfrm rot="16200000">
            <a:off x="278752" y="2365151"/>
            <a:ext cx="1231106" cy="253916"/>
          </a:xfrm>
          <a:prstGeom prst="rect">
            <a:avLst/>
          </a:prstGeom>
          <a:noFill/>
        </p:spPr>
        <p:txBody>
          <a:bodyPr wrap="none" lIns="0" rIns="0" rtlCol="0">
            <a:spAutoFit/>
          </a:bodyPr>
          <a:lstStyle/>
          <a:p>
            <a:pPr algn="ctr"/>
            <a:r>
              <a:rPr lang="de-DE" sz="1050" b="1" dirty="0"/>
              <a:t>PFS </a:t>
            </a:r>
            <a:r>
              <a:rPr lang="de-DE" sz="1050" b="1" dirty="0" err="1"/>
              <a:t>probability</a:t>
            </a:r>
            <a:r>
              <a:rPr lang="de-DE" sz="1050" b="1" dirty="0"/>
              <a:t> (%)</a:t>
            </a:r>
          </a:p>
        </p:txBody>
      </p:sp>
      <p:graphicFrame>
        <p:nvGraphicFramePr>
          <p:cNvPr id="166" name="Tabelle 57">
            <a:extLst>
              <a:ext uri="{FF2B5EF4-FFF2-40B4-BE49-F238E27FC236}">
                <a16:creationId xmlns:a16="http://schemas.microsoft.com/office/drawing/2014/main" id="{C0FE50AA-F792-4E46-ACF7-F17B8F0D8201}"/>
              </a:ext>
            </a:extLst>
          </p:cNvPr>
          <p:cNvGraphicFramePr>
            <a:graphicFrameLocks noGrp="1"/>
          </p:cNvGraphicFramePr>
          <p:nvPr>
            <p:extLst>
              <p:ext uri="{D42A27DB-BD31-4B8C-83A1-F6EECF244321}">
                <p14:modId xmlns:p14="http://schemas.microsoft.com/office/powerpoint/2010/main" val="2871832336"/>
              </p:ext>
            </p:extLst>
          </p:nvPr>
        </p:nvGraphicFramePr>
        <p:xfrm>
          <a:off x="413671" y="5922997"/>
          <a:ext cx="8100000" cy="43056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36163196"/>
                    </a:ext>
                  </a:extLst>
                </a:gridCol>
                <a:gridCol w="1512000">
                  <a:extLst>
                    <a:ext uri="{9D8B030D-6E8A-4147-A177-3AD203B41FA5}">
                      <a16:colId xmlns:a16="http://schemas.microsoft.com/office/drawing/2014/main" val="662480961"/>
                    </a:ext>
                  </a:extLst>
                </a:gridCol>
                <a:gridCol w="1512000">
                  <a:extLst>
                    <a:ext uri="{9D8B030D-6E8A-4147-A177-3AD203B41FA5}">
                      <a16:colId xmlns:a16="http://schemas.microsoft.com/office/drawing/2014/main" val="3739786336"/>
                    </a:ext>
                  </a:extLst>
                </a:gridCol>
                <a:gridCol w="1512000">
                  <a:extLst>
                    <a:ext uri="{9D8B030D-6E8A-4147-A177-3AD203B41FA5}">
                      <a16:colId xmlns:a16="http://schemas.microsoft.com/office/drawing/2014/main" val="1666276124"/>
                    </a:ext>
                  </a:extLst>
                </a:gridCol>
                <a:gridCol w="1512000">
                  <a:extLst>
                    <a:ext uri="{9D8B030D-6E8A-4147-A177-3AD203B41FA5}">
                      <a16:colId xmlns:a16="http://schemas.microsoft.com/office/drawing/2014/main" val="918568845"/>
                    </a:ext>
                  </a:extLst>
                </a:gridCol>
                <a:gridCol w="1512000">
                  <a:extLst>
                    <a:ext uri="{9D8B030D-6E8A-4147-A177-3AD203B41FA5}">
                      <a16:colId xmlns:a16="http://schemas.microsoft.com/office/drawing/2014/main" val="3418803632"/>
                    </a:ext>
                  </a:extLst>
                </a:gridCol>
              </a:tblGrid>
              <a:tr h="105098">
                <a:tc gridSpan="6">
                  <a:txBody>
                    <a:bodyPr/>
                    <a:lstStyle/>
                    <a:p>
                      <a:r>
                        <a:rPr lang="de-DE" sz="800" err="1"/>
                        <a:t>Number</a:t>
                      </a:r>
                      <a:r>
                        <a:rPr lang="de-DE" sz="800"/>
                        <a:t> at </a:t>
                      </a:r>
                      <a:r>
                        <a:rPr lang="de-DE" sz="800" err="1"/>
                        <a:t>risk</a:t>
                      </a:r>
                      <a:r>
                        <a:rPr lang="de-DE" sz="800"/>
                        <a:t>:</a:t>
                      </a:r>
                    </a:p>
                  </a:txBody>
                  <a:tcPr marL="90000" marR="90000" marT="10800" marB="10800" anchor="ctr"/>
                </a:tc>
                <a:tc hMerge="1">
                  <a:txBody>
                    <a:bodyPr/>
                    <a:lstStyle/>
                    <a:p>
                      <a:endParaRPr lang="de-DE" sz="1000"/>
                    </a:p>
                  </a:txBody>
                  <a:tcPr/>
                </a:tc>
                <a:tc hMerge="1">
                  <a:txBody>
                    <a:bodyPr/>
                    <a:lstStyle/>
                    <a:p>
                      <a:endParaRPr lang="de-DE" sz="1000"/>
                    </a:p>
                  </a:txBody>
                  <a:tcPr/>
                </a:tc>
                <a:tc hMerge="1">
                  <a:txBody>
                    <a:bodyPr/>
                    <a:lstStyle/>
                    <a:p>
                      <a:endParaRPr lang="de-DE" sz="1000"/>
                    </a:p>
                  </a:txBody>
                  <a:tcPr/>
                </a:tc>
                <a:tc hMerge="1">
                  <a:txBody>
                    <a:bodyPr/>
                    <a:lstStyle/>
                    <a:p>
                      <a:endParaRPr lang="de-DE" sz="1000"/>
                    </a:p>
                  </a:txBody>
                  <a:tcPr/>
                </a:tc>
                <a:tc hMerge="1">
                  <a:txBody>
                    <a:bodyPr/>
                    <a:lstStyle/>
                    <a:p>
                      <a:endParaRPr lang="de-DE" sz="1000"/>
                    </a:p>
                  </a:txBody>
                  <a:tcPr/>
                </a:tc>
                <a:extLst>
                  <a:ext uri="{0D108BD9-81ED-4DB2-BD59-A6C34878D82A}">
                    <a16:rowId xmlns:a16="http://schemas.microsoft.com/office/drawing/2014/main" val="3592787194"/>
                  </a:ext>
                </a:extLst>
              </a:tr>
              <a:tr h="105098">
                <a:tc>
                  <a:txBody>
                    <a:bodyPr/>
                    <a:lstStyle/>
                    <a:p>
                      <a:r>
                        <a:rPr lang="de-DE" sz="800" dirty="0">
                          <a:solidFill>
                            <a:schemeClr val="bg1"/>
                          </a:solidFill>
                        </a:rPr>
                        <a:t>Arm B</a:t>
                      </a:r>
                    </a:p>
                  </a:txBody>
                  <a:tcPr marL="90000" marR="90000" marT="10800" marB="10800" anchor="ctr">
                    <a:solidFill>
                      <a:schemeClr val="bg2"/>
                    </a:solidFill>
                  </a:tcPr>
                </a:tc>
                <a:tc>
                  <a:txBody>
                    <a:bodyPr/>
                    <a:lstStyle/>
                    <a:p>
                      <a:pPr algn="ctr"/>
                      <a:r>
                        <a:rPr lang="de-DE" sz="800"/>
                        <a:t>12</a:t>
                      </a:r>
                    </a:p>
                  </a:txBody>
                  <a:tcPr marL="90000" marR="288000" marT="10800" marB="10800" anchor="ctr"/>
                </a:tc>
                <a:tc>
                  <a:txBody>
                    <a:bodyPr/>
                    <a:lstStyle/>
                    <a:p>
                      <a:pPr algn="ctr"/>
                      <a:r>
                        <a:rPr lang="de-DE" sz="800"/>
                        <a:t>10</a:t>
                      </a:r>
                    </a:p>
                  </a:txBody>
                  <a:tcPr marL="90000" marR="288000" marT="10800" marB="10800" anchor="ctr"/>
                </a:tc>
                <a:tc>
                  <a:txBody>
                    <a:bodyPr/>
                    <a:lstStyle/>
                    <a:p>
                      <a:pPr algn="ctr"/>
                      <a:r>
                        <a:rPr lang="de-DE" sz="800"/>
                        <a:t>7</a:t>
                      </a:r>
                    </a:p>
                  </a:txBody>
                  <a:tcPr marL="90000" marR="288000" marT="10800" marB="10800" anchor="ctr"/>
                </a:tc>
                <a:tc>
                  <a:txBody>
                    <a:bodyPr/>
                    <a:lstStyle/>
                    <a:p>
                      <a:pPr algn="ctr"/>
                      <a:r>
                        <a:rPr lang="de-DE" sz="800"/>
                        <a:t>5</a:t>
                      </a:r>
                    </a:p>
                  </a:txBody>
                  <a:tcPr marL="90000" marR="288000" marT="10800" marB="10800" anchor="ctr"/>
                </a:tc>
                <a:tc>
                  <a:txBody>
                    <a:bodyPr/>
                    <a:lstStyle/>
                    <a:p>
                      <a:pPr algn="ctr"/>
                      <a:r>
                        <a:rPr lang="de-DE" sz="800"/>
                        <a:t>0</a:t>
                      </a:r>
                    </a:p>
                  </a:txBody>
                  <a:tcPr marL="90000" marR="288000" marT="10800" marB="10800" anchor="ctr"/>
                </a:tc>
                <a:extLst>
                  <a:ext uri="{0D108BD9-81ED-4DB2-BD59-A6C34878D82A}">
                    <a16:rowId xmlns:a16="http://schemas.microsoft.com/office/drawing/2014/main" val="1963354798"/>
                  </a:ext>
                </a:extLst>
              </a:tr>
              <a:tr h="105098">
                <a:tc>
                  <a:txBody>
                    <a:bodyPr/>
                    <a:lstStyle/>
                    <a:p>
                      <a:r>
                        <a:rPr lang="de-DE" sz="800" dirty="0">
                          <a:solidFill>
                            <a:schemeClr val="bg1"/>
                          </a:solidFill>
                        </a:rPr>
                        <a:t>Arm C</a:t>
                      </a:r>
                    </a:p>
                  </a:txBody>
                  <a:tcPr marL="90000" marR="90000" marT="10800" marB="10800" anchor="ctr">
                    <a:solidFill>
                      <a:schemeClr val="bg1">
                        <a:lumMod val="50000"/>
                      </a:schemeClr>
                    </a:solidFill>
                  </a:tcPr>
                </a:tc>
                <a:tc>
                  <a:txBody>
                    <a:bodyPr/>
                    <a:lstStyle/>
                    <a:p>
                      <a:pPr algn="ctr"/>
                      <a:r>
                        <a:rPr lang="de-DE" sz="800"/>
                        <a:t>23</a:t>
                      </a:r>
                    </a:p>
                  </a:txBody>
                  <a:tcPr marL="90000" marR="288000" marT="10800" marB="10800" anchor="ctr"/>
                </a:tc>
                <a:tc>
                  <a:txBody>
                    <a:bodyPr/>
                    <a:lstStyle/>
                    <a:p>
                      <a:pPr algn="ctr"/>
                      <a:r>
                        <a:rPr lang="de-DE" sz="800"/>
                        <a:t>11</a:t>
                      </a:r>
                    </a:p>
                  </a:txBody>
                  <a:tcPr marL="90000" marR="288000" marT="10800" marB="10800" anchor="ctr"/>
                </a:tc>
                <a:tc>
                  <a:txBody>
                    <a:bodyPr/>
                    <a:lstStyle/>
                    <a:p>
                      <a:pPr algn="ctr"/>
                      <a:r>
                        <a:rPr lang="de-DE" sz="800"/>
                        <a:t>4</a:t>
                      </a:r>
                    </a:p>
                  </a:txBody>
                  <a:tcPr marL="90000" marR="288000" marT="10800" marB="10800" anchor="ctr"/>
                </a:tc>
                <a:tc>
                  <a:txBody>
                    <a:bodyPr/>
                    <a:lstStyle/>
                    <a:p>
                      <a:pPr algn="ctr"/>
                      <a:r>
                        <a:rPr lang="de-DE" sz="800"/>
                        <a:t>2</a:t>
                      </a:r>
                    </a:p>
                  </a:txBody>
                  <a:tcPr marL="90000" marR="288000" marT="10800" marB="10800" anchor="ctr"/>
                </a:tc>
                <a:tc>
                  <a:txBody>
                    <a:bodyPr/>
                    <a:lstStyle/>
                    <a:p>
                      <a:pPr algn="ctr"/>
                      <a:r>
                        <a:rPr lang="de-DE" sz="800" dirty="0"/>
                        <a:t>0</a:t>
                      </a:r>
                    </a:p>
                  </a:txBody>
                  <a:tcPr marL="90000" marR="288000" marT="10800" marB="10800" anchor="ctr"/>
                </a:tc>
                <a:extLst>
                  <a:ext uri="{0D108BD9-81ED-4DB2-BD59-A6C34878D82A}">
                    <a16:rowId xmlns:a16="http://schemas.microsoft.com/office/drawing/2014/main" val="1230940635"/>
                  </a:ext>
                </a:extLst>
              </a:tr>
            </a:tbl>
          </a:graphicData>
        </a:graphic>
      </p:graphicFrame>
      <p:graphicFrame>
        <p:nvGraphicFramePr>
          <p:cNvPr id="167" name="Tabelle 57">
            <a:extLst>
              <a:ext uri="{FF2B5EF4-FFF2-40B4-BE49-F238E27FC236}">
                <a16:creationId xmlns:a16="http://schemas.microsoft.com/office/drawing/2014/main" id="{1AEF6422-67B3-E445-96C3-F61D6C3108C8}"/>
              </a:ext>
            </a:extLst>
          </p:cNvPr>
          <p:cNvGraphicFramePr>
            <a:graphicFrameLocks noGrp="1"/>
          </p:cNvGraphicFramePr>
          <p:nvPr>
            <p:extLst>
              <p:ext uri="{D42A27DB-BD31-4B8C-83A1-F6EECF244321}">
                <p14:modId xmlns:p14="http://schemas.microsoft.com/office/powerpoint/2010/main" val="1756071641"/>
              </p:ext>
            </p:extLst>
          </p:nvPr>
        </p:nvGraphicFramePr>
        <p:xfrm>
          <a:off x="413671" y="3463200"/>
          <a:ext cx="7920000" cy="43056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36163196"/>
                    </a:ext>
                  </a:extLst>
                </a:gridCol>
                <a:gridCol w="1476000">
                  <a:extLst>
                    <a:ext uri="{9D8B030D-6E8A-4147-A177-3AD203B41FA5}">
                      <a16:colId xmlns:a16="http://schemas.microsoft.com/office/drawing/2014/main" val="662480961"/>
                    </a:ext>
                  </a:extLst>
                </a:gridCol>
                <a:gridCol w="1476000">
                  <a:extLst>
                    <a:ext uri="{9D8B030D-6E8A-4147-A177-3AD203B41FA5}">
                      <a16:colId xmlns:a16="http://schemas.microsoft.com/office/drawing/2014/main" val="3739786336"/>
                    </a:ext>
                  </a:extLst>
                </a:gridCol>
                <a:gridCol w="1476000">
                  <a:extLst>
                    <a:ext uri="{9D8B030D-6E8A-4147-A177-3AD203B41FA5}">
                      <a16:colId xmlns:a16="http://schemas.microsoft.com/office/drawing/2014/main" val="1666276124"/>
                    </a:ext>
                  </a:extLst>
                </a:gridCol>
                <a:gridCol w="1476000">
                  <a:extLst>
                    <a:ext uri="{9D8B030D-6E8A-4147-A177-3AD203B41FA5}">
                      <a16:colId xmlns:a16="http://schemas.microsoft.com/office/drawing/2014/main" val="918568845"/>
                    </a:ext>
                  </a:extLst>
                </a:gridCol>
                <a:gridCol w="1476000">
                  <a:extLst>
                    <a:ext uri="{9D8B030D-6E8A-4147-A177-3AD203B41FA5}">
                      <a16:colId xmlns:a16="http://schemas.microsoft.com/office/drawing/2014/main" val="3418803632"/>
                    </a:ext>
                  </a:extLst>
                </a:gridCol>
              </a:tblGrid>
              <a:tr h="105098">
                <a:tc gridSpan="6">
                  <a:txBody>
                    <a:bodyPr/>
                    <a:lstStyle/>
                    <a:p>
                      <a:r>
                        <a:rPr lang="de-DE" sz="800" dirty="0" err="1"/>
                        <a:t>Number</a:t>
                      </a:r>
                      <a:r>
                        <a:rPr lang="de-DE" sz="800" dirty="0"/>
                        <a:t> at </a:t>
                      </a:r>
                      <a:r>
                        <a:rPr lang="de-DE" sz="800" dirty="0" err="1"/>
                        <a:t>risk</a:t>
                      </a:r>
                      <a:r>
                        <a:rPr lang="de-DE" sz="800" dirty="0"/>
                        <a:t>:</a:t>
                      </a:r>
                    </a:p>
                  </a:txBody>
                  <a:tcPr marL="90000" marR="90000" marT="10800" marB="10800" anchor="ctr"/>
                </a:tc>
                <a:tc hMerge="1">
                  <a:txBody>
                    <a:bodyPr/>
                    <a:lstStyle/>
                    <a:p>
                      <a:endParaRPr lang="de-DE" sz="1000"/>
                    </a:p>
                  </a:txBody>
                  <a:tcPr/>
                </a:tc>
                <a:tc hMerge="1">
                  <a:txBody>
                    <a:bodyPr/>
                    <a:lstStyle/>
                    <a:p>
                      <a:endParaRPr lang="de-DE" sz="1000"/>
                    </a:p>
                  </a:txBody>
                  <a:tcPr/>
                </a:tc>
                <a:tc hMerge="1">
                  <a:txBody>
                    <a:bodyPr/>
                    <a:lstStyle/>
                    <a:p>
                      <a:endParaRPr lang="de-DE" sz="1000"/>
                    </a:p>
                  </a:txBody>
                  <a:tcPr/>
                </a:tc>
                <a:tc hMerge="1">
                  <a:txBody>
                    <a:bodyPr/>
                    <a:lstStyle/>
                    <a:p>
                      <a:endParaRPr lang="de-DE" sz="1000"/>
                    </a:p>
                  </a:txBody>
                  <a:tcPr/>
                </a:tc>
                <a:tc hMerge="1">
                  <a:txBody>
                    <a:bodyPr/>
                    <a:lstStyle/>
                    <a:p>
                      <a:endParaRPr lang="de-DE" sz="1000"/>
                    </a:p>
                  </a:txBody>
                  <a:tcPr/>
                </a:tc>
                <a:extLst>
                  <a:ext uri="{0D108BD9-81ED-4DB2-BD59-A6C34878D82A}">
                    <a16:rowId xmlns:a16="http://schemas.microsoft.com/office/drawing/2014/main" val="3592787194"/>
                  </a:ext>
                </a:extLst>
              </a:tr>
              <a:tr h="105098">
                <a:tc>
                  <a:txBody>
                    <a:bodyPr/>
                    <a:lstStyle/>
                    <a:p>
                      <a:r>
                        <a:rPr lang="de-DE" sz="800" dirty="0">
                          <a:solidFill>
                            <a:schemeClr val="bg1"/>
                          </a:solidFill>
                        </a:rPr>
                        <a:t>Arm A</a:t>
                      </a:r>
                    </a:p>
                  </a:txBody>
                  <a:tcPr marL="90000" marR="90000" marT="10800" marB="10800" anchor="ctr">
                    <a:solidFill>
                      <a:schemeClr val="accent3">
                        <a:lumMod val="75000"/>
                      </a:schemeClr>
                    </a:solidFill>
                  </a:tcPr>
                </a:tc>
                <a:tc>
                  <a:txBody>
                    <a:bodyPr/>
                    <a:lstStyle/>
                    <a:p>
                      <a:pPr algn="ctr"/>
                      <a:r>
                        <a:rPr lang="de-DE" sz="800"/>
                        <a:t>24</a:t>
                      </a:r>
                    </a:p>
                  </a:txBody>
                  <a:tcPr marL="90000" marR="251999" marT="10800" marB="10800" anchor="ctr"/>
                </a:tc>
                <a:tc>
                  <a:txBody>
                    <a:bodyPr/>
                    <a:lstStyle/>
                    <a:p>
                      <a:pPr algn="ctr"/>
                      <a:r>
                        <a:rPr lang="de-DE" sz="800"/>
                        <a:t>20</a:t>
                      </a:r>
                    </a:p>
                  </a:txBody>
                  <a:tcPr marL="90000" marR="251999" marT="10800" marB="10800" anchor="ctr"/>
                </a:tc>
                <a:tc>
                  <a:txBody>
                    <a:bodyPr/>
                    <a:lstStyle/>
                    <a:p>
                      <a:pPr algn="ctr"/>
                      <a:r>
                        <a:rPr lang="de-DE" sz="800"/>
                        <a:t>12</a:t>
                      </a:r>
                    </a:p>
                  </a:txBody>
                  <a:tcPr marL="90000" marR="251999" marT="10800" marB="10800" anchor="ctr"/>
                </a:tc>
                <a:tc>
                  <a:txBody>
                    <a:bodyPr/>
                    <a:lstStyle/>
                    <a:p>
                      <a:pPr algn="ctr"/>
                      <a:r>
                        <a:rPr lang="de-DE" sz="800"/>
                        <a:t>2</a:t>
                      </a:r>
                    </a:p>
                  </a:txBody>
                  <a:tcPr marL="90000" marR="251999" marT="10800" marB="10800" anchor="ctr"/>
                </a:tc>
                <a:tc>
                  <a:txBody>
                    <a:bodyPr/>
                    <a:lstStyle/>
                    <a:p>
                      <a:pPr algn="ctr"/>
                      <a:r>
                        <a:rPr lang="de-DE" sz="800"/>
                        <a:t>0</a:t>
                      </a:r>
                    </a:p>
                  </a:txBody>
                  <a:tcPr marL="90000" marR="251999" marT="10800" marB="10800" anchor="ctr"/>
                </a:tc>
                <a:extLst>
                  <a:ext uri="{0D108BD9-81ED-4DB2-BD59-A6C34878D82A}">
                    <a16:rowId xmlns:a16="http://schemas.microsoft.com/office/drawing/2014/main" val="1963354798"/>
                  </a:ext>
                </a:extLst>
              </a:tr>
              <a:tr h="105098">
                <a:tc>
                  <a:txBody>
                    <a:bodyPr/>
                    <a:lstStyle/>
                    <a:p>
                      <a:r>
                        <a:rPr lang="de-DE" sz="800" dirty="0">
                          <a:solidFill>
                            <a:schemeClr val="bg1"/>
                          </a:solidFill>
                        </a:rPr>
                        <a:t>Arm C</a:t>
                      </a:r>
                    </a:p>
                  </a:txBody>
                  <a:tcPr marL="90000" marR="90000" marT="10800" marB="10800" anchor="ctr">
                    <a:solidFill>
                      <a:schemeClr val="bg1">
                        <a:lumMod val="50000"/>
                      </a:schemeClr>
                    </a:solidFill>
                  </a:tcPr>
                </a:tc>
                <a:tc>
                  <a:txBody>
                    <a:bodyPr/>
                    <a:lstStyle/>
                    <a:p>
                      <a:pPr algn="ctr"/>
                      <a:r>
                        <a:rPr lang="de-DE" sz="800"/>
                        <a:t>23</a:t>
                      </a:r>
                    </a:p>
                  </a:txBody>
                  <a:tcPr marL="90000" marR="251999" marT="10800" marB="10800" anchor="ctr"/>
                </a:tc>
                <a:tc>
                  <a:txBody>
                    <a:bodyPr/>
                    <a:lstStyle/>
                    <a:p>
                      <a:pPr algn="ctr"/>
                      <a:r>
                        <a:rPr lang="de-DE" sz="800"/>
                        <a:t>11</a:t>
                      </a:r>
                    </a:p>
                  </a:txBody>
                  <a:tcPr marL="90000" marR="251999" marT="10800" marB="10800" anchor="ctr"/>
                </a:tc>
                <a:tc>
                  <a:txBody>
                    <a:bodyPr/>
                    <a:lstStyle/>
                    <a:p>
                      <a:pPr algn="ctr"/>
                      <a:r>
                        <a:rPr lang="de-DE" sz="800"/>
                        <a:t>4</a:t>
                      </a:r>
                    </a:p>
                  </a:txBody>
                  <a:tcPr marL="90000" marR="251999" marT="10800" marB="10800" anchor="ctr"/>
                </a:tc>
                <a:tc>
                  <a:txBody>
                    <a:bodyPr/>
                    <a:lstStyle/>
                    <a:p>
                      <a:pPr algn="ctr"/>
                      <a:r>
                        <a:rPr lang="de-DE" sz="800"/>
                        <a:t>2</a:t>
                      </a:r>
                    </a:p>
                  </a:txBody>
                  <a:tcPr marL="90000" marR="251999" marT="10800" marB="10800" anchor="ctr"/>
                </a:tc>
                <a:tc>
                  <a:txBody>
                    <a:bodyPr/>
                    <a:lstStyle/>
                    <a:p>
                      <a:pPr algn="ctr"/>
                      <a:r>
                        <a:rPr lang="de-DE" sz="800" dirty="0"/>
                        <a:t>0</a:t>
                      </a:r>
                    </a:p>
                  </a:txBody>
                  <a:tcPr marL="90000" marR="251999" marT="10800" marB="10800" anchor="ctr"/>
                </a:tc>
                <a:extLst>
                  <a:ext uri="{0D108BD9-81ED-4DB2-BD59-A6C34878D82A}">
                    <a16:rowId xmlns:a16="http://schemas.microsoft.com/office/drawing/2014/main" val="1230940635"/>
                  </a:ext>
                </a:extLst>
              </a:tr>
            </a:tbl>
          </a:graphicData>
        </a:graphic>
      </p:graphicFrame>
      <p:graphicFrame>
        <p:nvGraphicFramePr>
          <p:cNvPr id="168" name="Table 86">
            <a:extLst>
              <a:ext uri="{FF2B5EF4-FFF2-40B4-BE49-F238E27FC236}">
                <a16:creationId xmlns:a16="http://schemas.microsoft.com/office/drawing/2014/main" id="{CC5F0207-8385-4343-9036-17480B35C2E0}"/>
              </a:ext>
            </a:extLst>
          </p:cNvPr>
          <p:cNvGraphicFramePr>
            <a:graphicFrameLocks noGrp="1"/>
          </p:cNvGraphicFramePr>
          <p:nvPr>
            <p:extLst>
              <p:ext uri="{D42A27DB-BD31-4B8C-83A1-F6EECF244321}">
                <p14:modId xmlns:p14="http://schemas.microsoft.com/office/powerpoint/2010/main" val="1946174561"/>
              </p:ext>
            </p:extLst>
          </p:nvPr>
        </p:nvGraphicFramePr>
        <p:xfrm>
          <a:off x="5574262" y="1798644"/>
          <a:ext cx="3477282" cy="638880"/>
        </p:xfrm>
        <a:graphic>
          <a:graphicData uri="http://schemas.openxmlformats.org/drawingml/2006/table">
            <a:tbl>
              <a:tblPr firstRow="1" bandRow="1">
                <a:tableStyleId>{5C22544A-7EE6-4342-B048-85BDC9FD1C3A}</a:tableStyleId>
              </a:tblPr>
              <a:tblGrid>
                <a:gridCol w="613638">
                  <a:extLst>
                    <a:ext uri="{9D8B030D-6E8A-4147-A177-3AD203B41FA5}">
                      <a16:colId xmlns:a16="http://schemas.microsoft.com/office/drawing/2014/main" val="3911151603"/>
                    </a:ext>
                  </a:extLst>
                </a:gridCol>
                <a:gridCol w="869320">
                  <a:extLst>
                    <a:ext uri="{9D8B030D-6E8A-4147-A177-3AD203B41FA5}">
                      <a16:colId xmlns:a16="http://schemas.microsoft.com/office/drawing/2014/main" val="471602340"/>
                    </a:ext>
                  </a:extLst>
                </a:gridCol>
                <a:gridCol w="1125004">
                  <a:extLst>
                    <a:ext uri="{9D8B030D-6E8A-4147-A177-3AD203B41FA5}">
                      <a16:colId xmlns:a16="http://schemas.microsoft.com/office/drawing/2014/main" val="1462057657"/>
                    </a:ext>
                  </a:extLst>
                </a:gridCol>
                <a:gridCol w="869320">
                  <a:extLst>
                    <a:ext uri="{9D8B030D-6E8A-4147-A177-3AD203B41FA5}">
                      <a16:colId xmlns:a16="http://schemas.microsoft.com/office/drawing/2014/main" val="827265106"/>
                    </a:ext>
                  </a:extLst>
                </a:gridCol>
              </a:tblGrid>
              <a:tr h="0">
                <a:tc>
                  <a:txBody>
                    <a:bodyPr/>
                    <a:lstStyle/>
                    <a:p>
                      <a:endParaRPr lang="en-US" sz="800" dirty="0"/>
                    </a:p>
                  </a:txBody>
                  <a:tcPr marT="25200" marB="25200" anchor="ctr"/>
                </a:tc>
                <a:tc>
                  <a:txBody>
                    <a:bodyPr/>
                    <a:lstStyle/>
                    <a:p>
                      <a:pPr algn="ctr"/>
                      <a:r>
                        <a:rPr lang="en-US" sz="800" dirty="0"/>
                        <a:t>Events (%)</a:t>
                      </a:r>
                    </a:p>
                  </a:txBody>
                  <a:tcPr marT="25200" marB="25200" anchor="ctr"/>
                </a:tc>
                <a:tc>
                  <a:txBody>
                    <a:bodyPr/>
                    <a:lstStyle/>
                    <a:p>
                      <a:pPr algn="ctr"/>
                      <a:r>
                        <a:rPr lang="en-US" sz="800"/>
                        <a:t>Median PFS, </a:t>
                      </a:r>
                      <a:br>
                        <a:rPr lang="en-US" sz="800"/>
                      </a:br>
                      <a:r>
                        <a:rPr lang="en-US" sz="800"/>
                        <a:t>mo (95% CI)</a:t>
                      </a:r>
                    </a:p>
                  </a:txBody>
                  <a:tcPr marT="25200" marB="25200" anchor="ctr"/>
                </a:tc>
                <a:tc>
                  <a:txBody>
                    <a:bodyPr/>
                    <a:lstStyle/>
                    <a:p>
                      <a:pPr algn="ctr"/>
                      <a:r>
                        <a:rPr lang="en-US" sz="800" dirty="0"/>
                        <a:t>HR </a:t>
                      </a:r>
                      <a:br>
                        <a:rPr lang="en-US" sz="800" dirty="0"/>
                      </a:br>
                      <a:r>
                        <a:rPr lang="en-US" sz="800" dirty="0"/>
                        <a:t>(95% CI)</a:t>
                      </a:r>
                    </a:p>
                  </a:txBody>
                  <a:tcPr marT="25200" marB="25200" anchor="ctr"/>
                </a:tc>
                <a:extLst>
                  <a:ext uri="{0D108BD9-81ED-4DB2-BD59-A6C34878D82A}">
                    <a16:rowId xmlns:a16="http://schemas.microsoft.com/office/drawing/2014/main" val="2963809114"/>
                  </a:ext>
                </a:extLst>
              </a:tr>
              <a:tr h="0">
                <a:tc>
                  <a:txBody>
                    <a:bodyPr/>
                    <a:lstStyle/>
                    <a:p>
                      <a:r>
                        <a:rPr lang="en-US" sz="800" dirty="0">
                          <a:solidFill>
                            <a:schemeClr val="bg1"/>
                          </a:solidFill>
                        </a:rPr>
                        <a:t>Arm A</a:t>
                      </a:r>
                    </a:p>
                  </a:txBody>
                  <a:tcPr marL="72000" marR="36000" marT="25200" marB="25200" anchor="ctr">
                    <a:solidFill>
                      <a:schemeClr val="accent5"/>
                    </a:solidFill>
                  </a:tcPr>
                </a:tc>
                <a:tc>
                  <a:txBody>
                    <a:bodyPr/>
                    <a:lstStyle/>
                    <a:p>
                      <a:pPr algn="ctr"/>
                      <a:r>
                        <a:rPr lang="en-US" sz="800" dirty="0"/>
                        <a:t>14 (58.3)</a:t>
                      </a:r>
                    </a:p>
                  </a:txBody>
                  <a:tcPr marT="25200" marB="25200" anchor="ctr"/>
                </a:tc>
                <a:tc>
                  <a:txBody>
                    <a:bodyPr/>
                    <a:lstStyle/>
                    <a:p>
                      <a:pPr algn="ctr"/>
                      <a:r>
                        <a:rPr lang="en-US" sz="800" dirty="0"/>
                        <a:t>7.5 (5.5, 7.8)</a:t>
                      </a:r>
                    </a:p>
                  </a:txBody>
                  <a:tcPr marT="25200" marB="25200" anchor="ctr"/>
                </a:tc>
                <a:tc rowSpan="2">
                  <a:txBody>
                    <a:bodyPr/>
                    <a:lstStyle/>
                    <a:p>
                      <a:pPr algn="ctr">
                        <a:lnSpc>
                          <a:spcPts val="800"/>
                        </a:lnSpc>
                      </a:pPr>
                      <a:r>
                        <a:rPr lang="en-US" sz="800"/>
                        <a:t>0.475 </a:t>
                      </a:r>
                      <a:br>
                        <a:rPr lang="en-US" sz="800"/>
                      </a:br>
                      <a:r>
                        <a:rPr lang="en-US" sz="800"/>
                        <a:t>(0.226, 1.000)</a:t>
                      </a:r>
                    </a:p>
                  </a:txBody>
                  <a:tcPr marT="25200" marB="25200" anchor="ctr"/>
                </a:tc>
                <a:extLst>
                  <a:ext uri="{0D108BD9-81ED-4DB2-BD59-A6C34878D82A}">
                    <a16:rowId xmlns:a16="http://schemas.microsoft.com/office/drawing/2014/main" val="2950223522"/>
                  </a:ext>
                </a:extLst>
              </a:tr>
              <a:tr h="0">
                <a:tc>
                  <a:txBody>
                    <a:bodyPr/>
                    <a:lstStyle/>
                    <a:p>
                      <a:r>
                        <a:rPr lang="en-US" sz="800" dirty="0">
                          <a:solidFill>
                            <a:schemeClr val="bg1"/>
                          </a:solidFill>
                        </a:rPr>
                        <a:t>Arm C</a:t>
                      </a:r>
                    </a:p>
                  </a:txBody>
                  <a:tcPr marL="72000" marR="36000" marT="25200" marB="25200" anchor="ctr">
                    <a:solidFill>
                      <a:schemeClr val="accent6"/>
                    </a:solidFill>
                  </a:tcPr>
                </a:tc>
                <a:tc>
                  <a:txBody>
                    <a:bodyPr/>
                    <a:lstStyle/>
                    <a:p>
                      <a:pPr algn="ctr"/>
                      <a:r>
                        <a:rPr lang="en-US" sz="800" dirty="0"/>
                        <a:t>15 (65.2)</a:t>
                      </a:r>
                    </a:p>
                  </a:txBody>
                  <a:tcPr marT="25200" marB="25200" anchor="ctr"/>
                </a:tc>
                <a:tc>
                  <a:txBody>
                    <a:bodyPr/>
                    <a:lstStyle/>
                    <a:p>
                      <a:pPr algn="ctr"/>
                      <a:r>
                        <a:rPr lang="en-US" sz="800" dirty="0"/>
                        <a:t>5.4 (2.8, 5.6)</a:t>
                      </a:r>
                    </a:p>
                  </a:txBody>
                  <a:tcPr marT="25200" marB="25200" anchor="ctr"/>
                </a:tc>
                <a:tc vMerge="1">
                  <a:txBody>
                    <a:bodyPr/>
                    <a:lstStyle/>
                    <a:p>
                      <a:endParaRPr lang="en-US" sz="800"/>
                    </a:p>
                  </a:txBody>
                  <a:tcPr/>
                </a:tc>
                <a:extLst>
                  <a:ext uri="{0D108BD9-81ED-4DB2-BD59-A6C34878D82A}">
                    <a16:rowId xmlns:a16="http://schemas.microsoft.com/office/drawing/2014/main" val="914128950"/>
                  </a:ext>
                </a:extLst>
              </a:tr>
            </a:tbl>
          </a:graphicData>
        </a:graphic>
      </p:graphicFrame>
      <p:graphicFrame>
        <p:nvGraphicFramePr>
          <p:cNvPr id="169" name="Table 86">
            <a:extLst>
              <a:ext uri="{FF2B5EF4-FFF2-40B4-BE49-F238E27FC236}">
                <a16:creationId xmlns:a16="http://schemas.microsoft.com/office/drawing/2014/main" id="{DC29FE45-75E6-4387-819C-196BDF21388C}"/>
              </a:ext>
            </a:extLst>
          </p:cNvPr>
          <p:cNvGraphicFramePr>
            <a:graphicFrameLocks noGrp="1"/>
          </p:cNvGraphicFramePr>
          <p:nvPr>
            <p:extLst>
              <p:ext uri="{D42A27DB-BD31-4B8C-83A1-F6EECF244321}">
                <p14:modId xmlns:p14="http://schemas.microsoft.com/office/powerpoint/2010/main" val="3752601734"/>
              </p:ext>
            </p:extLst>
          </p:nvPr>
        </p:nvGraphicFramePr>
        <p:xfrm>
          <a:off x="5547895" y="4705684"/>
          <a:ext cx="3529710" cy="638880"/>
        </p:xfrm>
        <a:graphic>
          <a:graphicData uri="http://schemas.openxmlformats.org/drawingml/2006/table">
            <a:tbl>
              <a:tblPr firstRow="1" bandRow="1">
                <a:tableStyleId>{5C22544A-7EE6-4342-B048-85BDC9FD1C3A}</a:tableStyleId>
              </a:tblPr>
              <a:tblGrid>
                <a:gridCol w="747367">
                  <a:extLst>
                    <a:ext uri="{9D8B030D-6E8A-4147-A177-3AD203B41FA5}">
                      <a16:colId xmlns:a16="http://schemas.microsoft.com/office/drawing/2014/main" val="3911151603"/>
                    </a:ext>
                  </a:extLst>
                </a:gridCol>
                <a:gridCol w="844640">
                  <a:extLst>
                    <a:ext uri="{9D8B030D-6E8A-4147-A177-3AD203B41FA5}">
                      <a16:colId xmlns:a16="http://schemas.microsoft.com/office/drawing/2014/main" val="471602340"/>
                    </a:ext>
                  </a:extLst>
                </a:gridCol>
                <a:gridCol w="1093063">
                  <a:extLst>
                    <a:ext uri="{9D8B030D-6E8A-4147-A177-3AD203B41FA5}">
                      <a16:colId xmlns:a16="http://schemas.microsoft.com/office/drawing/2014/main" val="1462057657"/>
                    </a:ext>
                  </a:extLst>
                </a:gridCol>
                <a:gridCol w="844640">
                  <a:extLst>
                    <a:ext uri="{9D8B030D-6E8A-4147-A177-3AD203B41FA5}">
                      <a16:colId xmlns:a16="http://schemas.microsoft.com/office/drawing/2014/main" val="827265106"/>
                    </a:ext>
                  </a:extLst>
                </a:gridCol>
              </a:tblGrid>
              <a:tr h="0">
                <a:tc>
                  <a:txBody>
                    <a:bodyPr/>
                    <a:lstStyle/>
                    <a:p>
                      <a:endParaRPr lang="en-US" sz="800" dirty="0"/>
                    </a:p>
                  </a:txBody>
                  <a:tcPr marT="25200" marB="25200" anchor="ctr"/>
                </a:tc>
                <a:tc>
                  <a:txBody>
                    <a:bodyPr/>
                    <a:lstStyle/>
                    <a:p>
                      <a:pPr algn="ctr"/>
                      <a:r>
                        <a:rPr lang="en-US" sz="800" dirty="0"/>
                        <a:t>Events (%)</a:t>
                      </a:r>
                    </a:p>
                  </a:txBody>
                  <a:tcPr marT="25200" marB="25200" anchor="ctr"/>
                </a:tc>
                <a:tc>
                  <a:txBody>
                    <a:bodyPr/>
                    <a:lstStyle/>
                    <a:p>
                      <a:pPr algn="ctr"/>
                      <a:r>
                        <a:rPr lang="en-US" sz="800"/>
                        <a:t>Median PFS, mo (95% CI)</a:t>
                      </a:r>
                    </a:p>
                  </a:txBody>
                  <a:tcPr marT="25200" marB="25200" anchor="ctr"/>
                </a:tc>
                <a:tc>
                  <a:txBody>
                    <a:bodyPr/>
                    <a:lstStyle/>
                    <a:p>
                      <a:pPr algn="ctr"/>
                      <a:r>
                        <a:rPr lang="en-US" sz="800" dirty="0"/>
                        <a:t>HR </a:t>
                      </a:r>
                      <a:br>
                        <a:rPr lang="en-US" sz="800" dirty="0"/>
                      </a:br>
                      <a:r>
                        <a:rPr lang="en-US" sz="800" dirty="0"/>
                        <a:t>(95% CI)</a:t>
                      </a:r>
                    </a:p>
                  </a:txBody>
                  <a:tcPr marT="25200" marB="25200" anchor="ctr"/>
                </a:tc>
                <a:extLst>
                  <a:ext uri="{0D108BD9-81ED-4DB2-BD59-A6C34878D82A}">
                    <a16:rowId xmlns:a16="http://schemas.microsoft.com/office/drawing/2014/main" val="2963809114"/>
                  </a:ext>
                </a:extLst>
              </a:tr>
              <a:tr h="0">
                <a:tc>
                  <a:txBody>
                    <a:bodyPr/>
                    <a:lstStyle/>
                    <a:p>
                      <a:r>
                        <a:rPr lang="en-US" sz="800" dirty="0">
                          <a:solidFill>
                            <a:schemeClr val="bg1"/>
                          </a:solidFill>
                        </a:rPr>
                        <a:t>Arm B</a:t>
                      </a:r>
                    </a:p>
                  </a:txBody>
                  <a:tcPr marL="72000" marR="36000" marT="25200" marB="25200" anchor="ctr">
                    <a:solidFill>
                      <a:schemeClr val="bg2"/>
                    </a:solidFill>
                  </a:tcPr>
                </a:tc>
                <a:tc>
                  <a:txBody>
                    <a:bodyPr/>
                    <a:lstStyle/>
                    <a:p>
                      <a:pPr algn="ctr"/>
                      <a:r>
                        <a:rPr lang="en-US" sz="800" dirty="0"/>
                        <a:t>2 (16.7)</a:t>
                      </a:r>
                    </a:p>
                  </a:txBody>
                  <a:tcPr marT="25200" marB="25200" anchor="ctr"/>
                </a:tc>
                <a:tc>
                  <a:txBody>
                    <a:bodyPr/>
                    <a:lstStyle/>
                    <a:p>
                      <a:pPr algn="ctr"/>
                      <a:r>
                        <a:rPr lang="en-US" sz="800" dirty="0"/>
                        <a:t>NE (4.2, NE)</a:t>
                      </a:r>
                    </a:p>
                  </a:txBody>
                  <a:tcPr marT="25200" marB="25200" anchor="ctr"/>
                </a:tc>
                <a:tc rowSpan="2">
                  <a:txBody>
                    <a:bodyPr/>
                    <a:lstStyle/>
                    <a:p>
                      <a:pPr algn="ctr">
                        <a:lnSpc>
                          <a:spcPts val="800"/>
                        </a:lnSpc>
                      </a:pPr>
                      <a:r>
                        <a:rPr lang="en-US" sz="800" dirty="0"/>
                        <a:t>0.119 </a:t>
                      </a:r>
                      <a:br>
                        <a:rPr lang="en-US" sz="800" dirty="0"/>
                      </a:br>
                      <a:r>
                        <a:rPr lang="en-US" sz="800" dirty="0"/>
                        <a:t>(0.027, 0.533)</a:t>
                      </a:r>
                    </a:p>
                  </a:txBody>
                  <a:tcPr marT="25200" marB="25200" anchor="ctr"/>
                </a:tc>
                <a:extLst>
                  <a:ext uri="{0D108BD9-81ED-4DB2-BD59-A6C34878D82A}">
                    <a16:rowId xmlns:a16="http://schemas.microsoft.com/office/drawing/2014/main" val="2950223522"/>
                  </a:ext>
                </a:extLst>
              </a:tr>
              <a:tr h="0">
                <a:tc>
                  <a:txBody>
                    <a:bodyPr/>
                    <a:lstStyle/>
                    <a:p>
                      <a:r>
                        <a:rPr lang="en-US" sz="800" dirty="0">
                          <a:solidFill>
                            <a:schemeClr val="bg1"/>
                          </a:solidFill>
                        </a:rPr>
                        <a:t>Arm C</a:t>
                      </a:r>
                    </a:p>
                  </a:txBody>
                  <a:tcPr marL="72000" marR="36000" marT="25200" marB="25200" anchor="ctr">
                    <a:solidFill>
                      <a:schemeClr val="accent6"/>
                    </a:solidFill>
                  </a:tcPr>
                </a:tc>
                <a:tc>
                  <a:txBody>
                    <a:bodyPr/>
                    <a:lstStyle/>
                    <a:p>
                      <a:pPr algn="ctr"/>
                      <a:r>
                        <a:rPr lang="en-US" sz="800" dirty="0"/>
                        <a:t>15 (65.2)</a:t>
                      </a:r>
                    </a:p>
                  </a:txBody>
                  <a:tcPr marT="25200" marB="25200" anchor="ctr"/>
                </a:tc>
                <a:tc>
                  <a:txBody>
                    <a:bodyPr/>
                    <a:lstStyle/>
                    <a:p>
                      <a:pPr algn="ctr"/>
                      <a:r>
                        <a:rPr lang="en-US" sz="800" dirty="0"/>
                        <a:t>5.4 (2.8, 5.6)</a:t>
                      </a:r>
                    </a:p>
                  </a:txBody>
                  <a:tcPr marT="25200" marB="25200" anchor="ctr"/>
                </a:tc>
                <a:tc vMerge="1">
                  <a:txBody>
                    <a:bodyPr/>
                    <a:lstStyle/>
                    <a:p>
                      <a:endParaRPr lang="en-US" sz="800"/>
                    </a:p>
                  </a:txBody>
                  <a:tcPr/>
                </a:tc>
                <a:extLst>
                  <a:ext uri="{0D108BD9-81ED-4DB2-BD59-A6C34878D82A}">
                    <a16:rowId xmlns:a16="http://schemas.microsoft.com/office/drawing/2014/main" val="914128950"/>
                  </a:ext>
                </a:extLst>
              </a:tr>
            </a:tbl>
          </a:graphicData>
        </a:graphic>
      </p:graphicFrame>
      <p:sp>
        <p:nvSpPr>
          <p:cNvPr id="159" name="TextBox 8">
            <a:extLst>
              <a:ext uri="{FF2B5EF4-FFF2-40B4-BE49-F238E27FC236}">
                <a16:creationId xmlns:a16="http://schemas.microsoft.com/office/drawing/2014/main" id="{44EC02FB-023B-3D42-8DCE-FA0EBFD995BC}"/>
              </a:ext>
            </a:extLst>
          </p:cNvPr>
          <p:cNvSpPr txBox="1"/>
          <p:nvPr/>
        </p:nvSpPr>
        <p:spPr>
          <a:xfrm>
            <a:off x="413671" y="3908425"/>
            <a:ext cx="6094520" cy="338554"/>
          </a:xfrm>
          <a:prstGeom prst="rect">
            <a:avLst/>
          </a:prstGeom>
        </p:spPr>
        <p:txBody>
          <a:bodyPr vert="horz" lIns="0" tIns="36000" rIns="0" bIns="0" rtlCol="0" anchor="ctr" anchorCtr="0">
            <a:normAutofit/>
          </a:bodyPr>
          <a:lstStyle>
            <a:lvl1pPr indent="0">
              <a:lnSpc>
                <a:spcPct val="90000"/>
              </a:lnSpc>
              <a:spcBef>
                <a:spcPts val="0"/>
              </a:spcBef>
              <a:buClr>
                <a:schemeClr val="bg2"/>
              </a:buClr>
              <a:buFont typeface="Arial" panose="020B0604020202020204" pitchFamily="34" charset="0"/>
              <a:buNone/>
              <a:defRPr sz="1600"/>
            </a:lvl1pPr>
            <a:lvl2pPr indent="0">
              <a:lnSpc>
                <a:spcPct val="90000"/>
              </a:lnSpc>
              <a:spcBef>
                <a:spcPts val="500"/>
              </a:spcBef>
              <a:buClr>
                <a:schemeClr val="bg2"/>
              </a:buClr>
              <a:buFont typeface="Arial" panose="020B0604020202020204" pitchFamily="34" charset="0"/>
              <a:buNone/>
              <a:defRPr sz="2000"/>
            </a:lvl2pPr>
            <a:lvl3pPr indent="0">
              <a:lnSpc>
                <a:spcPct val="90000"/>
              </a:lnSpc>
              <a:spcBef>
                <a:spcPts val="500"/>
              </a:spcBef>
              <a:buClr>
                <a:schemeClr val="bg2"/>
              </a:buClr>
              <a:buFont typeface="Arial" panose="020B0604020202020204" pitchFamily="34" charset="0"/>
              <a:buNone/>
            </a:lvl3pPr>
            <a:lvl4pPr indent="0">
              <a:lnSpc>
                <a:spcPct val="90000"/>
              </a:lnSpc>
              <a:spcBef>
                <a:spcPts val="500"/>
              </a:spcBef>
              <a:buClr>
                <a:schemeClr val="bg2"/>
              </a:buClr>
              <a:buFont typeface="Arial" panose="020B0604020202020204" pitchFamily="34" charset="0"/>
              <a:buNone/>
              <a:defRPr sz="1600"/>
            </a:lvl4pPr>
            <a:lvl5pPr indent="0">
              <a:lnSpc>
                <a:spcPct val="90000"/>
              </a:lnSpc>
              <a:spcBef>
                <a:spcPts val="500"/>
              </a:spcBef>
              <a:buClr>
                <a:schemeClr val="bg2"/>
              </a:buClr>
              <a:buFont typeface="Arial" panose="020B06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PFS by IRC in patients who were non-smokers (Arms B vs C) </a:t>
            </a:r>
          </a:p>
        </p:txBody>
      </p:sp>
    </p:spTree>
    <p:extLst>
      <p:ext uri="{BB962C8B-B14F-4D97-AF65-F5344CB8AC3E}">
        <p14:creationId xmlns:p14="http://schemas.microsoft.com/office/powerpoint/2010/main" val="1373768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Data cutoff: December 6, 2019.</a:t>
            </a:r>
          </a:p>
          <a:p>
            <a:r>
              <a:rPr lang="en-US"/>
              <a:t>CI, confidence interval; DoR, duration of response; HR, hazard ratio; NE, not estimable; ORR, objective response rate; nab, nanoparticle albumin-bound; PC, paclitaxel and carboplatin; TIS, tislelizumab.</a:t>
            </a:r>
            <a:endParaRPr lang="en-US">
              <a:cs typeface="Arial"/>
            </a:endParaRPr>
          </a:p>
          <a:p>
            <a:r>
              <a:rPr lang="en-US" b="1"/>
              <a:t>Yu X, et al. Abstract 1297P presented at ESMO 2021.</a:t>
            </a:r>
            <a:endParaRPr lang="en-US"/>
          </a:p>
        </p:txBody>
      </p:sp>
      <p:sp>
        <p:nvSpPr>
          <p:cNvPr id="2" name="Textplatzhalter 1">
            <a:extLst>
              <a:ext uri="{FF2B5EF4-FFF2-40B4-BE49-F238E27FC236}">
                <a16:creationId xmlns:a16="http://schemas.microsoft.com/office/drawing/2014/main" id="{75EB2CE3-03B6-2F46-96BA-A9F0C8A5C397}"/>
              </a:ext>
            </a:extLst>
          </p:cNvPr>
          <p:cNvSpPr>
            <a:spLocks noGrp="1"/>
          </p:cNvSpPr>
          <p:nvPr>
            <p:ph type="body" sz="quarter" idx="12"/>
          </p:nvPr>
        </p:nvSpPr>
        <p:spPr/>
        <p:txBody>
          <a:bodyPr/>
          <a:lstStyle/>
          <a:p>
            <a:r>
              <a:rPr lang="en-US" noProof="0" dirty="0"/>
              <a:t>ORR and DoR for patients who were smokers or non-smokers</a:t>
            </a:r>
          </a:p>
        </p:txBody>
      </p:sp>
      <p:sp>
        <p:nvSpPr>
          <p:cNvPr id="7" name="TextBox 6">
            <a:extLst>
              <a:ext uri="{FF2B5EF4-FFF2-40B4-BE49-F238E27FC236}">
                <a16:creationId xmlns:a16="http://schemas.microsoft.com/office/drawing/2014/main" id="{694EC4B2-3457-45CD-9284-94C6011FCF27}"/>
              </a:ext>
            </a:extLst>
          </p:cNvPr>
          <p:cNvSpPr txBox="1"/>
          <p:nvPr/>
        </p:nvSpPr>
        <p:spPr>
          <a:xfrm>
            <a:off x="420866" y="5533851"/>
            <a:ext cx="10133316" cy="307777"/>
          </a:xfrm>
          <a:prstGeom prst="rect">
            <a:avLst/>
          </a:prstGeom>
          <a:noFill/>
        </p:spPr>
        <p:txBody>
          <a:bodyPr wrap="square" lIns="0" tIns="45720" rIns="0" bIns="45720" anchor="t">
            <a:spAutoFit/>
          </a:bodyPr>
          <a:lstStyle/>
          <a:p>
            <a:pPr marL="285750" indent="-285750">
              <a:spcAft>
                <a:spcPts val="600"/>
              </a:spcAft>
              <a:buClr>
                <a:schemeClr val="bg2"/>
              </a:buClr>
              <a:buFont typeface="Arial" panose="020B0604020202020204" pitchFamily="34" charset="0"/>
              <a:buChar char="•"/>
            </a:pPr>
            <a:r>
              <a:rPr lang="en-US" sz="1400" dirty="0"/>
              <a:t>Regardless of smoking status, ORR was higher with tislelizumab plus chemotherapy vs chemotherapy alone</a:t>
            </a:r>
            <a:endParaRPr lang="en-US" sz="1400" b="1" dirty="0">
              <a:cs typeface="Arial"/>
            </a:endParaRPr>
          </a:p>
        </p:txBody>
      </p:sp>
      <p:graphicFrame>
        <p:nvGraphicFramePr>
          <p:cNvPr id="9" name="Table 7">
            <a:extLst>
              <a:ext uri="{FF2B5EF4-FFF2-40B4-BE49-F238E27FC236}">
                <a16:creationId xmlns:a16="http://schemas.microsoft.com/office/drawing/2014/main" id="{3BE43A10-261C-41DE-B69E-95B141A590B1}"/>
              </a:ext>
            </a:extLst>
          </p:cNvPr>
          <p:cNvGraphicFramePr>
            <a:graphicFrameLocks noGrp="1"/>
          </p:cNvGraphicFramePr>
          <p:nvPr>
            <p:extLst>
              <p:ext uri="{D42A27DB-BD31-4B8C-83A1-F6EECF244321}">
                <p14:modId xmlns:p14="http://schemas.microsoft.com/office/powerpoint/2010/main" val="2184687865"/>
              </p:ext>
            </p:extLst>
          </p:nvPr>
        </p:nvGraphicFramePr>
        <p:xfrm>
          <a:off x="401549" y="1808163"/>
          <a:ext cx="11386614" cy="3718560"/>
        </p:xfrm>
        <a:graphic>
          <a:graphicData uri="http://schemas.openxmlformats.org/drawingml/2006/table">
            <a:tbl>
              <a:tblPr firstRow="1" bandRow="1">
                <a:tableStyleId>{5C22544A-7EE6-4342-B048-85BDC9FD1C3A}</a:tableStyleId>
              </a:tblPr>
              <a:tblGrid>
                <a:gridCol w="2095200">
                  <a:extLst>
                    <a:ext uri="{9D8B030D-6E8A-4147-A177-3AD203B41FA5}">
                      <a16:colId xmlns:a16="http://schemas.microsoft.com/office/drawing/2014/main" val="3029813488"/>
                    </a:ext>
                  </a:extLst>
                </a:gridCol>
                <a:gridCol w="1548569">
                  <a:extLst>
                    <a:ext uri="{9D8B030D-6E8A-4147-A177-3AD203B41FA5}">
                      <a16:colId xmlns:a16="http://schemas.microsoft.com/office/drawing/2014/main" val="3294051071"/>
                    </a:ext>
                  </a:extLst>
                </a:gridCol>
                <a:gridCol w="1548569">
                  <a:extLst>
                    <a:ext uri="{9D8B030D-6E8A-4147-A177-3AD203B41FA5}">
                      <a16:colId xmlns:a16="http://schemas.microsoft.com/office/drawing/2014/main" val="2686584059"/>
                    </a:ext>
                  </a:extLst>
                </a:gridCol>
                <a:gridCol w="1548569">
                  <a:extLst>
                    <a:ext uri="{9D8B030D-6E8A-4147-A177-3AD203B41FA5}">
                      <a16:colId xmlns:a16="http://schemas.microsoft.com/office/drawing/2014/main" val="1278046837"/>
                    </a:ext>
                  </a:extLst>
                </a:gridCol>
                <a:gridCol w="1548569">
                  <a:extLst>
                    <a:ext uri="{9D8B030D-6E8A-4147-A177-3AD203B41FA5}">
                      <a16:colId xmlns:a16="http://schemas.microsoft.com/office/drawing/2014/main" val="735687571"/>
                    </a:ext>
                  </a:extLst>
                </a:gridCol>
                <a:gridCol w="1548569">
                  <a:extLst>
                    <a:ext uri="{9D8B030D-6E8A-4147-A177-3AD203B41FA5}">
                      <a16:colId xmlns:a16="http://schemas.microsoft.com/office/drawing/2014/main" val="2488996670"/>
                    </a:ext>
                  </a:extLst>
                </a:gridCol>
                <a:gridCol w="1548569">
                  <a:extLst>
                    <a:ext uri="{9D8B030D-6E8A-4147-A177-3AD203B41FA5}">
                      <a16:colId xmlns:a16="http://schemas.microsoft.com/office/drawing/2014/main" val="1819703941"/>
                    </a:ext>
                  </a:extLst>
                </a:gridCol>
              </a:tblGrid>
              <a:tr h="132855">
                <a:tc>
                  <a:txBody>
                    <a:bodyPr/>
                    <a:lstStyle/>
                    <a:p>
                      <a:endParaRPr lang="en-US" sz="1400"/>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US" sz="1400" dirty="0"/>
                        <a:t>Smokers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pPr algn="ctr"/>
                      <a:endParaRPr lang="en-US" sz="1400"/>
                    </a:p>
                  </a:txBody>
                  <a:tcPr/>
                </a:tc>
                <a:tc gridSpan="3">
                  <a:txBody>
                    <a:bodyPr/>
                    <a:lstStyle/>
                    <a:p>
                      <a:pPr algn="ctr"/>
                      <a:r>
                        <a:rPr lang="en-US" sz="1400"/>
                        <a:t>Non-smokers</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pPr algn="ctr"/>
                      <a:endParaRPr lang="en-US" sz="1400"/>
                    </a:p>
                  </a:txBody>
                  <a:tcPr/>
                </a:tc>
                <a:extLst>
                  <a:ext uri="{0D108BD9-81ED-4DB2-BD59-A6C34878D82A}">
                    <a16:rowId xmlns:a16="http://schemas.microsoft.com/office/drawing/2014/main" val="3497718812"/>
                  </a:ext>
                </a:extLst>
              </a:tr>
              <a:tr h="318853">
                <a:tc>
                  <a:txBody>
                    <a:bodyPr/>
                    <a:lstStyle/>
                    <a:p>
                      <a:endParaRPr lang="en-US" sz="1400" dirty="0">
                        <a:solidFill>
                          <a:schemeClr val="bg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pt-BR" sz="1400">
                          <a:solidFill>
                            <a:schemeClr val="bg1"/>
                          </a:solidFill>
                        </a:rPr>
                        <a:t>Arm A</a:t>
                      </a:r>
                    </a:p>
                    <a:p>
                      <a:pPr algn="ctr"/>
                      <a:r>
                        <a:rPr lang="pt-BR" sz="1400">
                          <a:solidFill>
                            <a:schemeClr val="bg1"/>
                          </a:solidFill>
                        </a:rPr>
                        <a:t>TIS + PC</a:t>
                      </a:r>
                    </a:p>
                    <a:p>
                      <a:pPr algn="ctr"/>
                      <a:r>
                        <a:rPr lang="pt-BR" sz="1400">
                          <a:solidFill>
                            <a:schemeClr val="bg1"/>
                          </a:solidFill>
                        </a:rPr>
                        <a:t>(n=96)</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pt-BR" sz="1400">
                          <a:solidFill>
                            <a:schemeClr val="bg1"/>
                          </a:solidFill>
                        </a:rPr>
                        <a:t>Arm B</a:t>
                      </a:r>
                    </a:p>
                    <a:p>
                      <a:pPr algn="ctr"/>
                      <a:r>
                        <a:rPr lang="pt-BR" sz="1400">
                          <a:solidFill>
                            <a:schemeClr val="bg1"/>
                          </a:solidFill>
                        </a:rPr>
                        <a:t>TIS + nab-PC</a:t>
                      </a:r>
                    </a:p>
                    <a:p>
                      <a:pPr algn="ctr"/>
                      <a:r>
                        <a:rPr lang="pt-BR" sz="1400">
                          <a:solidFill>
                            <a:schemeClr val="bg1"/>
                          </a:solidFill>
                        </a:rPr>
                        <a:t>(n=107)</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dirty="0">
                          <a:solidFill>
                            <a:schemeClr val="bg1"/>
                          </a:solidFill>
                        </a:rPr>
                        <a:t>Arm C</a:t>
                      </a:r>
                    </a:p>
                    <a:p>
                      <a:pPr algn="ctr"/>
                      <a:r>
                        <a:rPr lang="en-US" sz="1400" dirty="0">
                          <a:solidFill>
                            <a:schemeClr val="bg1"/>
                          </a:solidFill>
                        </a:rPr>
                        <a:t>PC (n=98)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pt-BR" sz="1400">
                          <a:solidFill>
                            <a:schemeClr val="bg1"/>
                          </a:solidFill>
                        </a:rPr>
                        <a:t>Arm A</a:t>
                      </a:r>
                    </a:p>
                    <a:p>
                      <a:pPr algn="ctr"/>
                      <a:r>
                        <a:rPr lang="pt-BR" sz="1400">
                          <a:solidFill>
                            <a:schemeClr val="bg1"/>
                          </a:solidFill>
                        </a:rPr>
                        <a:t>TIS + PC</a:t>
                      </a:r>
                    </a:p>
                    <a:p>
                      <a:pPr algn="ctr"/>
                      <a:r>
                        <a:rPr lang="pt-BR" sz="1400">
                          <a:solidFill>
                            <a:schemeClr val="bg1"/>
                          </a:solidFill>
                        </a:rPr>
                        <a:t>(n=24)</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pt-BR" sz="1400">
                          <a:solidFill>
                            <a:schemeClr val="bg1"/>
                          </a:solidFill>
                        </a:rPr>
                        <a:t>Arm B</a:t>
                      </a:r>
                    </a:p>
                    <a:p>
                      <a:pPr algn="ctr"/>
                      <a:r>
                        <a:rPr lang="pt-BR" sz="1400">
                          <a:solidFill>
                            <a:schemeClr val="bg1"/>
                          </a:solidFill>
                        </a:rPr>
                        <a:t>TIS + nab-PC</a:t>
                      </a:r>
                    </a:p>
                    <a:p>
                      <a:pPr algn="ctr"/>
                      <a:r>
                        <a:rPr lang="pt-BR" sz="1400">
                          <a:solidFill>
                            <a:schemeClr val="bg1"/>
                          </a:solidFill>
                        </a:rPr>
                        <a:t>(n=12)</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dirty="0">
                          <a:solidFill>
                            <a:schemeClr val="bg1"/>
                          </a:solidFill>
                        </a:rPr>
                        <a:t>Arm C</a:t>
                      </a:r>
                    </a:p>
                    <a:p>
                      <a:pPr algn="ctr"/>
                      <a:r>
                        <a:rPr lang="en-US" sz="1400" dirty="0">
                          <a:solidFill>
                            <a:schemeClr val="bg1"/>
                          </a:solidFill>
                        </a:rPr>
                        <a:t>PC (n=23)</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483927400"/>
                  </a:ext>
                </a:extLst>
              </a:tr>
              <a:tr h="132855">
                <a:tc>
                  <a:txBody>
                    <a:bodyPr/>
                    <a:lstStyle/>
                    <a:p>
                      <a:r>
                        <a:rPr lang="en-US" sz="1400" b="1" dirty="0"/>
                        <a:t>ORR,  n (%)</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a:t>72.0 (75.0)</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a:t>79.0 (73.8)</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a:t>49.0 (50.0)</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a:t>15 (62.5)</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a:t>10 (83.3)</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a:t>11 (47.8)</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59722982"/>
                  </a:ext>
                </a:extLst>
              </a:tr>
              <a:tr h="132855">
                <a:tc>
                  <a:txBody>
                    <a:bodyPr/>
                    <a:lstStyle/>
                    <a:p>
                      <a:r>
                        <a:rPr lang="en-US" sz="1400" dirty="0"/>
                        <a:t>   95% CI</a:t>
                      </a:r>
                    </a:p>
                  </a:txBody>
                  <a:tcPr anchor="ctr"/>
                </a:tc>
                <a:tc>
                  <a:txBody>
                    <a:bodyPr/>
                    <a:lstStyle/>
                    <a:p>
                      <a:pPr algn="ctr"/>
                      <a:r>
                        <a:rPr lang="en-US" sz="1400"/>
                        <a:t>(65.1, 83.3)</a:t>
                      </a:r>
                    </a:p>
                  </a:txBody>
                  <a:tcPr anchor="ctr"/>
                </a:tc>
                <a:tc>
                  <a:txBody>
                    <a:bodyPr/>
                    <a:lstStyle/>
                    <a:p>
                      <a:pPr algn="ctr"/>
                      <a:r>
                        <a:rPr lang="en-US" sz="1400"/>
                        <a:t>(64.4, 81.9)</a:t>
                      </a:r>
                    </a:p>
                  </a:txBody>
                  <a:tcPr anchor="ctr"/>
                </a:tc>
                <a:tc>
                  <a:txBody>
                    <a:bodyPr/>
                    <a:lstStyle/>
                    <a:p>
                      <a:pPr algn="ctr"/>
                      <a:r>
                        <a:rPr lang="en-US" sz="1400"/>
                        <a:t>(39.7, 60.3)</a:t>
                      </a:r>
                    </a:p>
                  </a:txBody>
                  <a:tcPr anchor="ctr"/>
                </a:tc>
                <a:tc>
                  <a:txBody>
                    <a:bodyPr/>
                    <a:lstStyle/>
                    <a:p>
                      <a:pPr algn="ctr"/>
                      <a:r>
                        <a:rPr lang="en-US" sz="1400"/>
                        <a:t>(40.6, 81.2)</a:t>
                      </a:r>
                    </a:p>
                  </a:txBody>
                  <a:tcPr anchor="ctr"/>
                </a:tc>
                <a:tc>
                  <a:txBody>
                    <a:bodyPr/>
                    <a:lstStyle/>
                    <a:p>
                      <a:pPr algn="ctr"/>
                      <a:r>
                        <a:rPr lang="en-US" sz="1400"/>
                        <a:t>(51.6, 97.9)</a:t>
                      </a:r>
                    </a:p>
                  </a:txBody>
                  <a:tcPr anchor="ctr"/>
                </a:tc>
                <a:tc>
                  <a:txBody>
                    <a:bodyPr/>
                    <a:lstStyle/>
                    <a:p>
                      <a:pPr algn="ctr"/>
                      <a:r>
                        <a:rPr lang="en-US" sz="1400"/>
                        <a:t>(26.8, 69.4)</a:t>
                      </a:r>
                    </a:p>
                  </a:txBody>
                  <a:tcPr anchor="ctr"/>
                </a:tc>
                <a:extLst>
                  <a:ext uri="{0D108BD9-81ED-4DB2-BD59-A6C34878D82A}">
                    <a16:rowId xmlns:a16="http://schemas.microsoft.com/office/drawing/2014/main" val="1884753459"/>
                  </a:ext>
                </a:extLst>
              </a:tr>
              <a:tr h="225854">
                <a:tc>
                  <a:txBody>
                    <a:bodyPr/>
                    <a:lstStyle/>
                    <a:p>
                      <a:r>
                        <a:rPr lang="en-US" sz="1400" dirty="0"/>
                        <a:t>   Odds ratio (95% CI)</a:t>
                      </a:r>
                    </a:p>
                  </a:txBody>
                  <a:tcPr anchor="ctr"/>
                </a:tc>
                <a:tc>
                  <a:txBody>
                    <a:bodyPr/>
                    <a:lstStyle/>
                    <a:p>
                      <a:pPr algn="ctr"/>
                      <a:r>
                        <a:rPr lang="en-US" sz="1400"/>
                        <a:t>3.30 </a:t>
                      </a:r>
                    </a:p>
                    <a:p>
                      <a:pPr algn="ctr"/>
                      <a:r>
                        <a:rPr lang="en-US" sz="1400"/>
                        <a:t>(1.748, 6.221)</a:t>
                      </a:r>
                    </a:p>
                  </a:txBody>
                  <a:tcPr anchor="ctr"/>
                </a:tc>
                <a:tc>
                  <a:txBody>
                    <a:bodyPr/>
                    <a:lstStyle/>
                    <a:p>
                      <a:pPr algn="ctr"/>
                      <a:r>
                        <a:rPr lang="en-US" sz="1400"/>
                        <a:t>2.75</a:t>
                      </a:r>
                    </a:p>
                    <a:p>
                      <a:pPr algn="ctr"/>
                      <a:r>
                        <a:rPr lang="en-US" sz="1400"/>
                        <a:t>(1.520, 4.968)</a:t>
                      </a:r>
                    </a:p>
                  </a:txBody>
                  <a:tcPr anchor="ctr"/>
                </a:tc>
                <a:tc>
                  <a:txBody>
                    <a:bodyPr/>
                    <a:lstStyle/>
                    <a:p>
                      <a:pPr algn="ctr"/>
                      <a:r>
                        <a:rPr lang="en-US" sz="1400"/>
                        <a:t>-</a:t>
                      </a:r>
                    </a:p>
                  </a:txBody>
                  <a:tcPr anchor="ctr"/>
                </a:tc>
                <a:tc>
                  <a:txBody>
                    <a:bodyPr/>
                    <a:lstStyle/>
                    <a:p>
                      <a:pPr algn="ctr"/>
                      <a:r>
                        <a:rPr lang="en-US" sz="1400"/>
                        <a:t>1.93</a:t>
                      </a:r>
                    </a:p>
                    <a:p>
                      <a:pPr algn="ctr"/>
                      <a:r>
                        <a:rPr lang="en-US" sz="1400"/>
                        <a:t>(0.578, 6.448)</a:t>
                      </a:r>
                    </a:p>
                  </a:txBody>
                  <a:tcPr anchor="ctr"/>
                </a:tc>
                <a:tc>
                  <a:txBody>
                    <a:bodyPr/>
                    <a:lstStyle/>
                    <a:p>
                      <a:pPr algn="ctr"/>
                      <a:r>
                        <a:rPr lang="en-US" sz="1400"/>
                        <a:t>8.19</a:t>
                      </a:r>
                    </a:p>
                    <a:p>
                      <a:pPr algn="ctr"/>
                      <a:r>
                        <a:rPr lang="en-US" sz="1400"/>
                        <a:t>(1.157, 57.953)</a:t>
                      </a:r>
                    </a:p>
                  </a:txBody>
                  <a:tcPr anchor="ctr"/>
                </a:tc>
                <a:tc>
                  <a:txBody>
                    <a:bodyPr/>
                    <a:lstStyle/>
                    <a:p>
                      <a:pPr algn="ctr"/>
                      <a:r>
                        <a:rPr lang="en-US" sz="1400"/>
                        <a:t>-</a:t>
                      </a:r>
                    </a:p>
                  </a:txBody>
                  <a:tcPr anchor="ctr"/>
                </a:tc>
                <a:extLst>
                  <a:ext uri="{0D108BD9-81ED-4DB2-BD59-A6C34878D82A}">
                    <a16:rowId xmlns:a16="http://schemas.microsoft.com/office/drawing/2014/main" val="2418690140"/>
                  </a:ext>
                </a:extLst>
              </a:tr>
              <a:tr h="225854">
                <a:tc>
                  <a:txBody>
                    <a:bodyPr/>
                    <a:lstStyle/>
                    <a:p>
                      <a:r>
                        <a:rPr lang="en-US" sz="1400"/>
                        <a:t>ORR difference, % (95% CI)</a:t>
                      </a:r>
                    </a:p>
                  </a:txBody>
                  <a:tcPr anchor="ctr"/>
                </a:tc>
                <a:tc>
                  <a:txBody>
                    <a:bodyPr/>
                    <a:lstStyle/>
                    <a:p>
                      <a:pPr algn="ctr"/>
                      <a:r>
                        <a:rPr lang="en-US" sz="1400"/>
                        <a:t>25.8</a:t>
                      </a:r>
                    </a:p>
                    <a:p>
                      <a:pPr algn="ctr"/>
                      <a:r>
                        <a:rPr lang="en-US" sz="1400"/>
                        <a:t>(12.95, 38.61)</a:t>
                      </a:r>
                    </a:p>
                  </a:txBody>
                  <a:tcPr anchor="ctr"/>
                </a:tc>
                <a:tc>
                  <a:txBody>
                    <a:bodyPr/>
                    <a:lstStyle/>
                    <a:p>
                      <a:pPr algn="ctr"/>
                      <a:r>
                        <a:rPr lang="en-US" sz="1400"/>
                        <a:t>23.0</a:t>
                      </a:r>
                    </a:p>
                    <a:p>
                      <a:pPr algn="ctr"/>
                      <a:r>
                        <a:rPr lang="en-US" sz="1400"/>
                        <a:t>(10.04, 35.90)</a:t>
                      </a:r>
                    </a:p>
                  </a:txBody>
                  <a:tcPr anchor="ctr"/>
                </a:tc>
                <a:tc>
                  <a:txBody>
                    <a:bodyPr/>
                    <a:lstStyle/>
                    <a:p>
                      <a:pPr algn="ctr"/>
                      <a:r>
                        <a:rPr lang="en-US" sz="1400"/>
                        <a:t>-</a:t>
                      </a:r>
                    </a:p>
                  </a:txBody>
                  <a:tcPr anchor="ctr"/>
                </a:tc>
                <a:tc>
                  <a:txBody>
                    <a:bodyPr/>
                    <a:lstStyle/>
                    <a:p>
                      <a:pPr algn="ctr"/>
                      <a:r>
                        <a:rPr lang="en-US" sz="1400"/>
                        <a:t>15.6</a:t>
                      </a:r>
                    </a:p>
                    <a:p>
                      <a:pPr algn="ctr"/>
                      <a:r>
                        <a:rPr lang="en-US" sz="1400"/>
                        <a:t>(-12.35, 43.51)</a:t>
                      </a:r>
                    </a:p>
                  </a:txBody>
                  <a:tcPr anchor="ctr"/>
                </a:tc>
                <a:tc>
                  <a:txBody>
                    <a:bodyPr/>
                    <a:lstStyle/>
                    <a:p>
                      <a:pPr algn="ctr"/>
                      <a:r>
                        <a:rPr lang="en-US" sz="1400"/>
                        <a:t>44.5</a:t>
                      </a:r>
                    </a:p>
                    <a:p>
                      <a:pPr algn="ctr"/>
                      <a:r>
                        <a:rPr lang="en-US" sz="1400"/>
                        <a:t>(12.50, 76.55)</a:t>
                      </a:r>
                    </a:p>
                  </a:txBody>
                  <a:tcPr anchor="ctr"/>
                </a:tc>
                <a:tc>
                  <a:txBody>
                    <a:bodyPr/>
                    <a:lstStyle/>
                    <a:p>
                      <a:pPr algn="ctr"/>
                      <a:r>
                        <a:rPr lang="en-US" sz="1400"/>
                        <a:t>-</a:t>
                      </a:r>
                    </a:p>
                  </a:txBody>
                  <a:tcPr anchor="ctr"/>
                </a:tc>
                <a:extLst>
                  <a:ext uri="{0D108BD9-81ED-4DB2-BD59-A6C34878D82A}">
                    <a16:rowId xmlns:a16="http://schemas.microsoft.com/office/drawing/2014/main" val="3633758899"/>
                  </a:ext>
                </a:extLst>
              </a:tr>
              <a:tr h="225854">
                <a:tc>
                  <a:txBody>
                    <a:bodyPr/>
                    <a:lstStyle/>
                    <a:p>
                      <a:r>
                        <a:rPr lang="en-US" sz="1400" b="1"/>
                        <a:t>DoR, months, median (95% CI)</a:t>
                      </a:r>
                    </a:p>
                  </a:txBody>
                  <a:tcPr anchor="ctr"/>
                </a:tc>
                <a:tc>
                  <a:txBody>
                    <a:bodyPr/>
                    <a:lstStyle/>
                    <a:p>
                      <a:pPr algn="ctr"/>
                      <a:r>
                        <a:rPr lang="en-US" sz="1400"/>
                        <a:t>NE</a:t>
                      </a:r>
                    </a:p>
                    <a:p>
                      <a:pPr algn="ctr"/>
                      <a:r>
                        <a:rPr lang="en-US" sz="1400"/>
                        <a:t>(5.03, NE)</a:t>
                      </a:r>
                    </a:p>
                  </a:txBody>
                  <a:tcPr anchor="ctr"/>
                </a:tc>
                <a:tc>
                  <a:txBody>
                    <a:bodyPr/>
                    <a:lstStyle/>
                    <a:p>
                      <a:pPr algn="ctr"/>
                      <a:r>
                        <a:rPr lang="en-US" sz="1400"/>
                        <a:t>8.3</a:t>
                      </a:r>
                    </a:p>
                    <a:p>
                      <a:pPr algn="ctr"/>
                      <a:r>
                        <a:rPr lang="en-US" sz="1400"/>
                        <a:t>(4.80 - NE)</a:t>
                      </a:r>
                    </a:p>
                  </a:txBody>
                  <a:tcPr anchor="ctr"/>
                </a:tc>
                <a:tc>
                  <a:txBody>
                    <a:bodyPr/>
                    <a:lstStyle/>
                    <a:p>
                      <a:pPr algn="ctr"/>
                      <a:r>
                        <a:rPr lang="en-US" sz="1400"/>
                        <a:t>4.3</a:t>
                      </a:r>
                    </a:p>
                    <a:p>
                      <a:pPr algn="ctr"/>
                      <a:r>
                        <a:rPr lang="en-US" sz="1400"/>
                        <a:t>(2.83, 5.55)</a:t>
                      </a:r>
                    </a:p>
                  </a:txBody>
                  <a:tcPr anchor="ctr"/>
                </a:tc>
                <a:tc>
                  <a:txBody>
                    <a:bodyPr/>
                    <a:lstStyle/>
                    <a:p>
                      <a:pPr algn="ctr"/>
                      <a:r>
                        <a:rPr lang="en-US" sz="1400"/>
                        <a:t>5.2</a:t>
                      </a:r>
                    </a:p>
                    <a:p>
                      <a:pPr algn="ctr"/>
                      <a:r>
                        <a:rPr lang="en-US" sz="1400"/>
                        <a:t>(2.99, NE)</a:t>
                      </a:r>
                    </a:p>
                  </a:txBody>
                  <a:tcPr anchor="ctr"/>
                </a:tc>
                <a:tc>
                  <a:txBody>
                    <a:bodyPr/>
                    <a:lstStyle/>
                    <a:p>
                      <a:pPr algn="ctr"/>
                      <a:r>
                        <a:rPr lang="en-US" sz="1400"/>
                        <a:t>NE</a:t>
                      </a:r>
                    </a:p>
                    <a:p>
                      <a:pPr algn="ctr"/>
                      <a:r>
                        <a:rPr lang="en-US" sz="1400"/>
                        <a:t>(2.76, NE)</a:t>
                      </a:r>
                    </a:p>
                  </a:txBody>
                  <a:tcPr anchor="ctr"/>
                </a:tc>
                <a:tc>
                  <a:txBody>
                    <a:bodyPr/>
                    <a:lstStyle/>
                    <a:p>
                      <a:pPr algn="ctr"/>
                      <a:r>
                        <a:rPr lang="en-US" sz="1400"/>
                        <a:t>4.1 </a:t>
                      </a:r>
                    </a:p>
                    <a:p>
                      <a:pPr algn="ctr"/>
                      <a:r>
                        <a:rPr lang="en-US" sz="1400"/>
                        <a:t>(1.91, 5.59)</a:t>
                      </a:r>
                    </a:p>
                  </a:txBody>
                  <a:tcPr anchor="ctr"/>
                </a:tc>
                <a:extLst>
                  <a:ext uri="{0D108BD9-81ED-4DB2-BD59-A6C34878D82A}">
                    <a16:rowId xmlns:a16="http://schemas.microsoft.com/office/drawing/2014/main" val="3157351239"/>
                  </a:ext>
                </a:extLst>
              </a:tr>
              <a:tr h="225854">
                <a:tc>
                  <a:txBody>
                    <a:bodyPr/>
                    <a:lstStyle/>
                    <a:p>
                      <a:r>
                        <a:rPr lang="en-US" sz="1400"/>
                        <a:t>   HR, (95% CI)</a:t>
                      </a:r>
                    </a:p>
                  </a:txBody>
                  <a:tcPr anchor="ctr"/>
                </a:tc>
                <a:tc>
                  <a:txBody>
                    <a:bodyPr/>
                    <a:lstStyle/>
                    <a:p>
                      <a:pPr algn="ctr"/>
                      <a:r>
                        <a:rPr lang="en-US" sz="1400"/>
                        <a:t>0.443</a:t>
                      </a:r>
                    </a:p>
                    <a:p>
                      <a:pPr algn="ctr"/>
                      <a:r>
                        <a:rPr lang="en-US" sz="1400"/>
                        <a:t>(0.262, 0.748)</a:t>
                      </a:r>
                    </a:p>
                  </a:txBody>
                  <a:tcPr anchor="ctr"/>
                </a:tc>
                <a:tc>
                  <a:txBody>
                    <a:bodyPr/>
                    <a:lstStyle/>
                    <a:p>
                      <a:pPr algn="ctr"/>
                      <a:r>
                        <a:rPr lang="en-US" sz="1400"/>
                        <a:t>0.505</a:t>
                      </a:r>
                    </a:p>
                    <a:p>
                      <a:pPr algn="ctr"/>
                      <a:r>
                        <a:rPr lang="en-US" sz="1400"/>
                        <a:t>(0.308, 0.828)</a:t>
                      </a:r>
                    </a:p>
                  </a:txBody>
                  <a:tcPr anchor="ctr"/>
                </a:tc>
                <a:tc>
                  <a:txBody>
                    <a:bodyPr/>
                    <a:lstStyle/>
                    <a:p>
                      <a:pPr algn="ctr"/>
                      <a:r>
                        <a:rPr lang="en-US" sz="1400"/>
                        <a:t>-</a:t>
                      </a:r>
                    </a:p>
                  </a:txBody>
                  <a:tcPr anchor="ctr"/>
                </a:tc>
                <a:tc>
                  <a:txBody>
                    <a:bodyPr/>
                    <a:lstStyle/>
                    <a:p>
                      <a:pPr algn="ctr"/>
                      <a:r>
                        <a:rPr lang="en-US" sz="1400"/>
                        <a:t>0.511</a:t>
                      </a:r>
                    </a:p>
                    <a:p>
                      <a:pPr algn="ctr"/>
                      <a:r>
                        <a:rPr lang="en-US" sz="1400"/>
                        <a:t>(0.184, 1.422)</a:t>
                      </a:r>
                    </a:p>
                  </a:txBody>
                  <a:tcPr anchor="ctr"/>
                </a:tc>
                <a:tc>
                  <a:txBody>
                    <a:bodyPr/>
                    <a:lstStyle/>
                    <a:p>
                      <a:pPr algn="ctr"/>
                      <a:r>
                        <a:rPr lang="en-US" sz="1400"/>
                        <a:t>0.099</a:t>
                      </a:r>
                    </a:p>
                    <a:p>
                      <a:pPr algn="ctr"/>
                      <a:r>
                        <a:rPr lang="en-US" sz="1400"/>
                        <a:t>(0.012, 0.821)</a:t>
                      </a:r>
                    </a:p>
                  </a:txBody>
                  <a:tcPr anchor="ctr"/>
                </a:tc>
                <a:tc>
                  <a:txBody>
                    <a:bodyPr/>
                    <a:lstStyle/>
                    <a:p>
                      <a:pPr algn="ctr"/>
                      <a:r>
                        <a:rPr lang="en-US" sz="1400" dirty="0"/>
                        <a:t>-</a:t>
                      </a:r>
                    </a:p>
                  </a:txBody>
                  <a:tcPr anchor="ctr"/>
                </a:tc>
                <a:extLst>
                  <a:ext uri="{0D108BD9-81ED-4DB2-BD59-A6C34878D82A}">
                    <a16:rowId xmlns:a16="http://schemas.microsoft.com/office/drawing/2014/main" val="924901976"/>
                  </a:ext>
                </a:extLst>
              </a:tr>
            </a:tbl>
          </a:graphicData>
        </a:graphic>
      </p:graphicFrame>
      <p:sp>
        <p:nvSpPr>
          <p:cNvPr id="16" name="Titel 15">
            <a:extLst>
              <a:ext uri="{FF2B5EF4-FFF2-40B4-BE49-F238E27FC236}">
                <a16:creationId xmlns:a16="http://schemas.microsoft.com/office/drawing/2014/main" id="{1B77D8EC-18E1-3647-9426-00B311E61A5A}"/>
              </a:ext>
            </a:extLst>
          </p:cNvPr>
          <p:cNvSpPr>
            <a:spLocks noGrp="1"/>
          </p:cNvSpPr>
          <p:nvPr>
            <p:ph type="title"/>
          </p:nvPr>
        </p:nvSpPr>
        <p:spPr/>
        <p:txBody>
          <a:bodyPr/>
          <a:lstStyle/>
          <a:p>
            <a:r>
              <a:rPr lang="en-US" noProof="0" dirty="0"/>
              <a:t>ORR and DoR</a:t>
            </a:r>
          </a:p>
        </p:txBody>
      </p:sp>
    </p:spTree>
    <p:extLst>
      <p:ext uri="{BB962C8B-B14F-4D97-AF65-F5344CB8AC3E}">
        <p14:creationId xmlns:p14="http://schemas.microsoft.com/office/powerpoint/2010/main" val="4093985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Data cutoff: December 6, 2019.</a:t>
            </a:r>
          </a:p>
          <a:p>
            <a:r>
              <a:rPr lang="en-US"/>
              <a:t>nab, nanoparticle albumin bound; PC, paclitaxel and carboplatin; TEAE, treatment-emergent adverse event; TIS, tislelizumab; TRAE, treatment-related adverse event.</a:t>
            </a:r>
          </a:p>
          <a:p>
            <a:r>
              <a:rPr lang="en-US" b="1"/>
              <a:t>Yu X, et al. Abstract 1297P presented at ESMO 2021.</a:t>
            </a:r>
            <a:endParaRPr lang="en-US"/>
          </a:p>
        </p:txBody>
      </p:sp>
      <p:sp>
        <p:nvSpPr>
          <p:cNvPr id="5" name="object 5"/>
          <p:cNvSpPr txBox="1">
            <a:spLocks noGrp="1"/>
          </p:cNvSpPr>
          <p:nvPr>
            <p:ph type="title"/>
          </p:nvPr>
        </p:nvSpPr>
        <p:spPr/>
        <p:txBody>
          <a:bodyPr/>
          <a:lstStyle/>
          <a:p>
            <a:r>
              <a:rPr lang="en-US" noProof="0" dirty="0"/>
              <a:t>Overall safety profile</a:t>
            </a:r>
          </a:p>
        </p:txBody>
      </p:sp>
      <p:sp>
        <p:nvSpPr>
          <p:cNvPr id="3" name="Textplatzhalter 2">
            <a:extLst>
              <a:ext uri="{FF2B5EF4-FFF2-40B4-BE49-F238E27FC236}">
                <a16:creationId xmlns:a16="http://schemas.microsoft.com/office/drawing/2014/main" id="{7747ABAC-67B0-AE4F-87BF-982EA84949F9}"/>
              </a:ext>
            </a:extLst>
          </p:cNvPr>
          <p:cNvSpPr>
            <a:spLocks noGrp="1"/>
          </p:cNvSpPr>
          <p:nvPr>
            <p:ph type="body" sz="quarter" idx="12"/>
          </p:nvPr>
        </p:nvSpPr>
        <p:spPr/>
        <p:txBody>
          <a:bodyPr/>
          <a:lstStyle/>
          <a:p>
            <a:r>
              <a:rPr lang="en-US" noProof="0" dirty="0"/>
              <a:t>Overall summary of TEAEs in patients who were smokers or non-smokers</a:t>
            </a:r>
          </a:p>
        </p:txBody>
      </p:sp>
      <p:graphicFrame>
        <p:nvGraphicFramePr>
          <p:cNvPr id="9" name="Table 7">
            <a:extLst>
              <a:ext uri="{FF2B5EF4-FFF2-40B4-BE49-F238E27FC236}">
                <a16:creationId xmlns:a16="http://schemas.microsoft.com/office/drawing/2014/main" id="{736C09B6-70AA-4086-9764-3905462E5BD7}"/>
              </a:ext>
            </a:extLst>
          </p:cNvPr>
          <p:cNvGraphicFramePr>
            <a:graphicFrameLocks noGrp="1"/>
          </p:cNvGraphicFramePr>
          <p:nvPr>
            <p:extLst>
              <p:ext uri="{D42A27DB-BD31-4B8C-83A1-F6EECF244321}">
                <p14:modId xmlns:p14="http://schemas.microsoft.com/office/powerpoint/2010/main" val="3547378515"/>
              </p:ext>
            </p:extLst>
          </p:nvPr>
        </p:nvGraphicFramePr>
        <p:xfrm>
          <a:off x="406701" y="1810476"/>
          <a:ext cx="11383200" cy="4388640"/>
        </p:xfrm>
        <a:graphic>
          <a:graphicData uri="http://schemas.openxmlformats.org/drawingml/2006/table">
            <a:tbl>
              <a:tblPr firstRow="1" bandRow="1">
                <a:tableStyleId>{5C22544A-7EE6-4342-B048-85BDC9FD1C3A}</a:tableStyleId>
              </a:tblPr>
              <a:tblGrid>
                <a:gridCol w="2095200">
                  <a:extLst>
                    <a:ext uri="{9D8B030D-6E8A-4147-A177-3AD203B41FA5}">
                      <a16:colId xmlns:a16="http://schemas.microsoft.com/office/drawing/2014/main" val="3029813488"/>
                    </a:ext>
                  </a:extLst>
                </a:gridCol>
                <a:gridCol w="1548000">
                  <a:extLst>
                    <a:ext uri="{9D8B030D-6E8A-4147-A177-3AD203B41FA5}">
                      <a16:colId xmlns:a16="http://schemas.microsoft.com/office/drawing/2014/main" val="3294051071"/>
                    </a:ext>
                  </a:extLst>
                </a:gridCol>
                <a:gridCol w="1548000">
                  <a:extLst>
                    <a:ext uri="{9D8B030D-6E8A-4147-A177-3AD203B41FA5}">
                      <a16:colId xmlns:a16="http://schemas.microsoft.com/office/drawing/2014/main" val="2686584059"/>
                    </a:ext>
                  </a:extLst>
                </a:gridCol>
                <a:gridCol w="1548000">
                  <a:extLst>
                    <a:ext uri="{9D8B030D-6E8A-4147-A177-3AD203B41FA5}">
                      <a16:colId xmlns:a16="http://schemas.microsoft.com/office/drawing/2014/main" val="1278046837"/>
                    </a:ext>
                  </a:extLst>
                </a:gridCol>
                <a:gridCol w="1548000">
                  <a:extLst>
                    <a:ext uri="{9D8B030D-6E8A-4147-A177-3AD203B41FA5}">
                      <a16:colId xmlns:a16="http://schemas.microsoft.com/office/drawing/2014/main" val="735687571"/>
                    </a:ext>
                  </a:extLst>
                </a:gridCol>
                <a:gridCol w="1548000">
                  <a:extLst>
                    <a:ext uri="{9D8B030D-6E8A-4147-A177-3AD203B41FA5}">
                      <a16:colId xmlns:a16="http://schemas.microsoft.com/office/drawing/2014/main" val="2488996670"/>
                    </a:ext>
                  </a:extLst>
                </a:gridCol>
                <a:gridCol w="1548000">
                  <a:extLst>
                    <a:ext uri="{9D8B030D-6E8A-4147-A177-3AD203B41FA5}">
                      <a16:colId xmlns:a16="http://schemas.microsoft.com/office/drawing/2014/main" val="1819703941"/>
                    </a:ext>
                  </a:extLst>
                </a:gridCol>
              </a:tblGrid>
              <a:tr h="218876">
                <a:tc>
                  <a:txBody>
                    <a:bodyPr/>
                    <a:lstStyle/>
                    <a:p>
                      <a:endParaRPr lang="en-US" sz="14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US" sz="1400">
                          <a:solidFill>
                            <a:schemeClr val="bg1"/>
                          </a:solidFill>
                        </a:rPr>
                        <a:t>Smokers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pPr algn="ctr"/>
                      <a:endParaRPr lang="en-US" sz="1200"/>
                    </a:p>
                  </a:txBody>
                  <a:tcPr anchor="ctr"/>
                </a:tc>
                <a:tc gridSpan="3">
                  <a:txBody>
                    <a:bodyPr/>
                    <a:lstStyle/>
                    <a:p>
                      <a:pPr algn="ctr"/>
                      <a:r>
                        <a:rPr lang="en-US" sz="1400">
                          <a:solidFill>
                            <a:schemeClr val="bg1"/>
                          </a:solidFill>
                        </a:rPr>
                        <a:t>Non-smokers</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pPr algn="ctr"/>
                      <a:endParaRPr lang="en-US" sz="1200"/>
                    </a:p>
                  </a:txBody>
                  <a:tcPr anchor="ctr"/>
                </a:tc>
                <a:extLst>
                  <a:ext uri="{0D108BD9-81ED-4DB2-BD59-A6C34878D82A}">
                    <a16:rowId xmlns:a16="http://schemas.microsoft.com/office/drawing/2014/main" val="3497718812"/>
                  </a:ext>
                </a:extLst>
              </a:tr>
              <a:tr h="525302">
                <a:tc>
                  <a:txBody>
                    <a:bodyPr/>
                    <a:lstStyle/>
                    <a:p>
                      <a:r>
                        <a:rPr lang="en-US" sz="1400" dirty="0">
                          <a:solidFill>
                            <a:schemeClr val="bg1"/>
                          </a:solidFill>
                        </a:rPr>
                        <a:t>n (%)</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pt-BR" sz="1400">
                          <a:solidFill>
                            <a:schemeClr val="bg1"/>
                          </a:solidFill>
                        </a:rPr>
                        <a:t>Arm A</a:t>
                      </a:r>
                    </a:p>
                    <a:p>
                      <a:pPr algn="ctr"/>
                      <a:r>
                        <a:rPr lang="pt-BR" sz="1400">
                          <a:solidFill>
                            <a:schemeClr val="bg1"/>
                          </a:solidFill>
                        </a:rPr>
                        <a:t>TIS + PC</a:t>
                      </a:r>
                    </a:p>
                    <a:p>
                      <a:pPr algn="ctr"/>
                      <a:r>
                        <a:rPr lang="pt-BR" sz="1400">
                          <a:solidFill>
                            <a:schemeClr val="bg1"/>
                          </a:solidFill>
                        </a:rPr>
                        <a:t>(n=96)</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pt-BR" sz="1400">
                          <a:solidFill>
                            <a:schemeClr val="bg1"/>
                          </a:solidFill>
                        </a:rPr>
                        <a:t>Arm B</a:t>
                      </a:r>
                    </a:p>
                    <a:p>
                      <a:pPr algn="ctr"/>
                      <a:r>
                        <a:rPr lang="pt-BR" sz="1400">
                          <a:solidFill>
                            <a:schemeClr val="bg1"/>
                          </a:solidFill>
                        </a:rPr>
                        <a:t>TIS + nab-PC</a:t>
                      </a:r>
                    </a:p>
                    <a:p>
                      <a:pPr algn="ctr"/>
                      <a:r>
                        <a:rPr lang="pt-BR" sz="1400">
                          <a:solidFill>
                            <a:schemeClr val="bg1"/>
                          </a:solidFill>
                        </a:rPr>
                        <a:t>(n=106)</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dirty="0">
                          <a:solidFill>
                            <a:schemeClr val="bg1"/>
                          </a:solidFill>
                        </a:rPr>
                        <a:t>Arm C</a:t>
                      </a:r>
                    </a:p>
                    <a:p>
                      <a:pPr algn="ctr"/>
                      <a:r>
                        <a:rPr lang="en-US" sz="1400" dirty="0">
                          <a:solidFill>
                            <a:schemeClr val="bg1"/>
                          </a:solidFill>
                        </a:rPr>
                        <a:t>PC (n=94)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pt-BR" sz="1400">
                          <a:solidFill>
                            <a:schemeClr val="bg1"/>
                          </a:solidFill>
                        </a:rPr>
                        <a:t>Arm A</a:t>
                      </a:r>
                    </a:p>
                    <a:p>
                      <a:pPr algn="ctr"/>
                      <a:r>
                        <a:rPr lang="pt-BR" sz="1400">
                          <a:solidFill>
                            <a:schemeClr val="bg1"/>
                          </a:solidFill>
                        </a:rPr>
                        <a:t>TIS + PC</a:t>
                      </a:r>
                    </a:p>
                    <a:p>
                      <a:pPr algn="ctr"/>
                      <a:r>
                        <a:rPr lang="pt-BR" sz="1400">
                          <a:solidFill>
                            <a:schemeClr val="bg1"/>
                          </a:solidFill>
                        </a:rPr>
                        <a:t>(n=24)</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pt-BR" sz="1400">
                          <a:solidFill>
                            <a:schemeClr val="bg1"/>
                          </a:solidFill>
                        </a:rPr>
                        <a:t>Arm B</a:t>
                      </a:r>
                    </a:p>
                    <a:p>
                      <a:pPr algn="ctr"/>
                      <a:r>
                        <a:rPr lang="pt-BR" sz="1400">
                          <a:solidFill>
                            <a:schemeClr val="bg1"/>
                          </a:solidFill>
                        </a:rPr>
                        <a:t>TIS + nab-PC</a:t>
                      </a:r>
                    </a:p>
                    <a:p>
                      <a:pPr algn="ctr"/>
                      <a:r>
                        <a:rPr lang="pt-BR" sz="1400">
                          <a:solidFill>
                            <a:schemeClr val="bg1"/>
                          </a:solidFill>
                        </a:rPr>
                        <a:t>(n=12)</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dirty="0">
                          <a:solidFill>
                            <a:schemeClr val="bg1"/>
                          </a:solidFill>
                        </a:rPr>
                        <a:t>Arm C</a:t>
                      </a:r>
                    </a:p>
                    <a:p>
                      <a:pPr algn="ctr"/>
                      <a:r>
                        <a:rPr lang="en-US" sz="1400" dirty="0">
                          <a:solidFill>
                            <a:schemeClr val="bg1"/>
                          </a:solidFill>
                        </a:rPr>
                        <a:t>PC (n=23)</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483927400"/>
                  </a:ext>
                </a:extLst>
              </a:tr>
              <a:tr h="218876">
                <a:tc>
                  <a:txBody>
                    <a:bodyPr/>
                    <a:lstStyle/>
                    <a:p>
                      <a:r>
                        <a:rPr lang="en-US" sz="1400" b="1"/>
                        <a:t>Patients with ≥ 1 TEAE</a:t>
                      </a:r>
                    </a:p>
                  </a:txBody>
                  <a:tcPr marT="39600" marB="39600">
                    <a:lnT w="38100" cap="flat" cmpd="sng" algn="ctr">
                      <a:solidFill>
                        <a:schemeClr val="bg1"/>
                      </a:solidFill>
                      <a:prstDash val="solid"/>
                      <a:round/>
                      <a:headEnd type="none" w="med" len="med"/>
                      <a:tailEnd type="none" w="med" len="med"/>
                    </a:lnT>
                  </a:tcPr>
                </a:tc>
                <a:tc>
                  <a:txBody>
                    <a:bodyPr/>
                    <a:lstStyle/>
                    <a:p>
                      <a:pPr algn="ctr"/>
                      <a:r>
                        <a:rPr lang="en-US" sz="1400"/>
                        <a:t>96 (100.0)</a:t>
                      </a:r>
                    </a:p>
                  </a:txBody>
                  <a:tcPr marT="39600" marB="39600" anchor="ctr">
                    <a:lnT w="38100" cap="flat" cmpd="sng" algn="ctr">
                      <a:solidFill>
                        <a:schemeClr val="bg1"/>
                      </a:solidFill>
                      <a:prstDash val="solid"/>
                      <a:round/>
                      <a:headEnd type="none" w="med" len="med"/>
                      <a:tailEnd type="none" w="med" len="med"/>
                    </a:lnT>
                  </a:tcPr>
                </a:tc>
                <a:tc>
                  <a:txBody>
                    <a:bodyPr/>
                    <a:lstStyle/>
                    <a:p>
                      <a:pPr algn="ctr"/>
                      <a:r>
                        <a:rPr lang="en-US" sz="1400"/>
                        <a:t>105 (99.1)</a:t>
                      </a:r>
                    </a:p>
                  </a:txBody>
                  <a:tcPr marT="39600" marB="39600" anchor="ctr">
                    <a:lnT w="38100" cap="flat" cmpd="sng" algn="ctr">
                      <a:solidFill>
                        <a:schemeClr val="bg1"/>
                      </a:solidFill>
                      <a:prstDash val="solid"/>
                      <a:round/>
                      <a:headEnd type="none" w="med" len="med"/>
                      <a:tailEnd type="none" w="med" len="med"/>
                    </a:lnT>
                  </a:tcPr>
                </a:tc>
                <a:tc>
                  <a:txBody>
                    <a:bodyPr/>
                    <a:lstStyle/>
                    <a:p>
                      <a:pPr algn="ctr"/>
                      <a:r>
                        <a:rPr lang="en-US" sz="1400"/>
                        <a:t>94 (100.0)</a:t>
                      </a:r>
                    </a:p>
                  </a:txBody>
                  <a:tcPr marT="39600" marB="39600" anchor="ctr">
                    <a:lnT w="38100" cap="flat" cmpd="sng" algn="ctr">
                      <a:solidFill>
                        <a:schemeClr val="bg1"/>
                      </a:solidFill>
                      <a:prstDash val="solid"/>
                      <a:round/>
                      <a:headEnd type="none" w="med" len="med"/>
                      <a:tailEnd type="none" w="med" len="med"/>
                    </a:lnT>
                  </a:tcPr>
                </a:tc>
                <a:tc>
                  <a:txBody>
                    <a:bodyPr/>
                    <a:lstStyle/>
                    <a:p>
                      <a:pPr algn="ctr"/>
                      <a:r>
                        <a:rPr lang="en-US" sz="1400"/>
                        <a:t>24 (100.0)</a:t>
                      </a:r>
                    </a:p>
                  </a:txBody>
                  <a:tcPr marT="39600" marB="39600" anchor="ctr">
                    <a:lnT w="38100" cap="flat" cmpd="sng" algn="ctr">
                      <a:solidFill>
                        <a:schemeClr val="bg1"/>
                      </a:solidFill>
                      <a:prstDash val="solid"/>
                      <a:round/>
                      <a:headEnd type="none" w="med" len="med"/>
                      <a:tailEnd type="none" w="med" len="med"/>
                    </a:lnT>
                  </a:tcPr>
                </a:tc>
                <a:tc>
                  <a:txBody>
                    <a:bodyPr/>
                    <a:lstStyle/>
                    <a:p>
                      <a:pPr algn="ctr"/>
                      <a:r>
                        <a:rPr lang="en-US" sz="1400"/>
                        <a:t>12 (100.0)</a:t>
                      </a:r>
                    </a:p>
                  </a:txBody>
                  <a:tcPr marT="39600" marB="39600" anchor="ctr">
                    <a:lnT w="38100" cap="flat" cmpd="sng" algn="ctr">
                      <a:solidFill>
                        <a:schemeClr val="bg1"/>
                      </a:solidFill>
                      <a:prstDash val="solid"/>
                      <a:round/>
                      <a:headEnd type="none" w="med" len="med"/>
                      <a:tailEnd type="none" w="med" len="med"/>
                    </a:lnT>
                  </a:tcPr>
                </a:tc>
                <a:tc>
                  <a:txBody>
                    <a:bodyPr/>
                    <a:lstStyle/>
                    <a:p>
                      <a:pPr algn="ctr"/>
                      <a:r>
                        <a:rPr lang="en-US" sz="1400" dirty="0"/>
                        <a:t>23 (100.0)</a:t>
                      </a:r>
                    </a:p>
                  </a:txBody>
                  <a:tcPr marT="39600" marB="396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59722982"/>
                  </a:ext>
                </a:extLst>
              </a:tr>
              <a:tr h="218876">
                <a:tc>
                  <a:txBody>
                    <a:bodyPr/>
                    <a:lstStyle/>
                    <a:p>
                      <a:r>
                        <a:rPr lang="en-US" sz="1400"/>
                        <a:t>   ≥ Grade 3</a:t>
                      </a:r>
                    </a:p>
                  </a:txBody>
                  <a:tcPr marT="39600" marB="39600"/>
                </a:tc>
                <a:tc>
                  <a:txBody>
                    <a:bodyPr/>
                    <a:lstStyle/>
                    <a:p>
                      <a:pPr algn="ctr"/>
                      <a:r>
                        <a:rPr lang="en-US" sz="1400" dirty="0"/>
                        <a:t>87 (90.6)</a:t>
                      </a:r>
                    </a:p>
                  </a:txBody>
                  <a:tcPr marT="39600" marB="39600" anchor="ctr"/>
                </a:tc>
                <a:tc>
                  <a:txBody>
                    <a:bodyPr/>
                    <a:lstStyle/>
                    <a:p>
                      <a:pPr algn="ctr"/>
                      <a:r>
                        <a:rPr lang="en-US" sz="1400"/>
                        <a:t>91 (85.8)</a:t>
                      </a:r>
                    </a:p>
                  </a:txBody>
                  <a:tcPr marT="39600" marB="39600" anchor="ctr"/>
                </a:tc>
                <a:tc>
                  <a:txBody>
                    <a:bodyPr/>
                    <a:lstStyle/>
                    <a:p>
                      <a:pPr algn="ctr"/>
                      <a:r>
                        <a:rPr lang="en-US" sz="1400"/>
                        <a:t>82 (87.2)</a:t>
                      </a:r>
                    </a:p>
                  </a:txBody>
                  <a:tcPr marT="39600" marB="39600" anchor="ctr"/>
                </a:tc>
                <a:tc>
                  <a:txBody>
                    <a:bodyPr/>
                    <a:lstStyle/>
                    <a:p>
                      <a:pPr algn="ctr"/>
                      <a:r>
                        <a:rPr lang="en-US" sz="1400"/>
                        <a:t>19 (79.2)</a:t>
                      </a:r>
                    </a:p>
                  </a:txBody>
                  <a:tcPr marT="39600" marB="39600" anchor="ctr"/>
                </a:tc>
                <a:tc>
                  <a:txBody>
                    <a:bodyPr/>
                    <a:lstStyle/>
                    <a:p>
                      <a:pPr algn="ctr"/>
                      <a:r>
                        <a:rPr lang="en-US" sz="1400"/>
                        <a:t>11 (91.7)</a:t>
                      </a:r>
                    </a:p>
                  </a:txBody>
                  <a:tcPr marT="39600" marB="39600" anchor="ctr"/>
                </a:tc>
                <a:tc>
                  <a:txBody>
                    <a:bodyPr/>
                    <a:lstStyle/>
                    <a:p>
                      <a:pPr algn="ctr"/>
                      <a:r>
                        <a:rPr lang="en-US" sz="1400"/>
                        <a:t>16 (69.6)</a:t>
                      </a:r>
                    </a:p>
                  </a:txBody>
                  <a:tcPr marT="39600" marB="39600" anchor="ctr"/>
                </a:tc>
                <a:extLst>
                  <a:ext uri="{0D108BD9-81ED-4DB2-BD59-A6C34878D82A}">
                    <a16:rowId xmlns:a16="http://schemas.microsoft.com/office/drawing/2014/main" val="1884753459"/>
                  </a:ext>
                </a:extLst>
              </a:tr>
              <a:tr h="218876">
                <a:tc>
                  <a:txBody>
                    <a:bodyPr/>
                    <a:lstStyle/>
                    <a:p>
                      <a:r>
                        <a:rPr lang="en-US" sz="1400" dirty="0"/>
                        <a:t>    Serious</a:t>
                      </a:r>
                    </a:p>
                  </a:txBody>
                  <a:tcPr marT="39600" marB="39600"/>
                </a:tc>
                <a:tc>
                  <a:txBody>
                    <a:bodyPr/>
                    <a:lstStyle/>
                    <a:p>
                      <a:pPr algn="ctr"/>
                      <a:r>
                        <a:rPr lang="en-US" sz="1400"/>
                        <a:t>36 (37.5)</a:t>
                      </a:r>
                    </a:p>
                  </a:txBody>
                  <a:tcPr marT="39600" marB="39600" anchor="ctr"/>
                </a:tc>
                <a:tc>
                  <a:txBody>
                    <a:bodyPr/>
                    <a:lstStyle/>
                    <a:p>
                      <a:pPr algn="ctr"/>
                      <a:r>
                        <a:rPr lang="en-US" sz="1400"/>
                        <a:t>42 (39.6)</a:t>
                      </a:r>
                    </a:p>
                  </a:txBody>
                  <a:tcPr marT="39600" marB="39600" anchor="ctr"/>
                </a:tc>
                <a:tc>
                  <a:txBody>
                    <a:bodyPr/>
                    <a:lstStyle/>
                    <a:p>
                      <a:pPr algn="ctr"/>
                      <a:r>
                        <a:rPr lang="en-US" sz="1400"/>
                        <a:t>23 (24.5)</a:t>
                      </a:r>
                    </a:p>
                  </a:txBody>
                  <a:tcPr marT="39600" marB="39600" anchor="ctr"/>
                </a:tc>
                <a:tc>
                  <a:txBody>
                    <a:bodyPr/>
                    <a:lstStyle/>
                    <a:p>
                      <a:pPr algn="ctr"/>
                      <a:r>
                        <a:rPr lang="en-US" sz="1400"/>
                        <a:t>8 (33.3)</a:t>
                      </a:r>
                    </a:p>
                  </a:txBody>
                  <a:tcPr marT="39600" marB="39600" anchor="ctr"/>
                </a:tc>
                <a:tc>
                  <a:txBody>
                    <a:bodyPr/>
                    <a:lstStyle/>
                    <a:p>
                      <a:pPr algn="ctr"/>
                      <a:r>
                        <a:rPr lang="en-US" sz="1400"/>
                        <a:t>3 (25.0)</a:t>
                      </a:r>
                    </a:p>
                  </a:txBody>
                  <a:tcPr marT="39600" marB="39600" anchor="ctr"/>
                </a:tc>
                <a:tc>
                  <a:txBody>
                    <a:bodyPr/>
                    <a:lstStyle/>
                    <a:p>
                      <a:pPr algn="ctr"/>
                      <a:r>
                        <a:rPr lang="en-US" sz="1400"/>
                        <a:t>6 (26.1)</a:t>
                      </a:r>
                    </a:p>
                  </a:txBody>
                  <a:tcPr marT="39600" marB="39600" anchor="ctr"/>
                </a:tc>
                <a:extLst>
                  <a:ext uri="{0D108BD9-81ED-4DB2-BD59-A6C34878D82A}">
                    <a16:rowId xmlns:a16="http://schemas.microsoft.com/office/drawing/2014/main" val="2418690140"/>
                  </a:ext>
                </a:extLst>
              </a:tr>
              <a:tr h="218876">
                <a:tc>
                  <a:txBody>
                    <a:bodyPr/>
                    <a:lstStyle/>
                    <a:p>
                      <a:r>
                        <a:rPr lang="en-US" sz="1400" b="0"/>
                        <a:t>   ≥ Grade 3 serious</a:t>
                      </a:r>
                    </a:p>
                  </a:txBody>
                  <a:tcPr marT="39600" marB="39600"/>
                </a:tc>
                <a:tc>
                  <a:txBody>
                    <a:bodyPr/>
                    <a:lstStyle/>
                    <a:p>
                      <a:pPr algn="ctr"/>
                      <a:r>
                        <a:rPr lang="en-US" sz="1400"/>
                        <a:t>26 (27.1)</a:t>
                      </a:r>
                    </a:p>
                  </a:txBody>
                  <a:tcPr marT="39600" marB="39600" anchor="ctr"/>
                </a:tc>
                <a:tc>
                  <a:txBody>
                    <a:bodyPr/>
                    <a:lstStyle/>
                    <a:p>
                      <a:pPr algn="ctr"/>
                      <a:r>
                        <a:rPr lang="en-US" sz="1400"/>
                        <a:t>34 (32.1)</a:t>
                      </a:r>
                    </a:p>
                  </a:txBody>
                  <a:tcPr marT="39600" marB="39600" anchor="ctr"/>
                </a:tc>
                <a:tc>
                  <a:txBody>
                    <a:bodyPr/>
                    <a:lstStyle/>
                    <a:p>
                      <a:pPr algn="ctr"/>
                      <a:r>
                        <a:rPr lang="en-US" sz="1400"/>
                        <a:t>14 (14.9)</a:t>
                      </a:r>
                    </a:p>
                  </a:txBody>
                  <a:tcPr marT="39600" marB="39600" anchor="ctr"/>
                </a:tc>
                <a:tc>
                  <a:txBody>
                    <a:bodyPr/>
                    <a:lstStyle/>
                    <a:p>
                      <a:pPr algn="ctr"/>
                      <a:r>
                        <a:rPr lang="en-US" sz="1400"/>
                        <a:t>6 (25.0)</a:t>
                      </a:r>
                    </a:p>
                  </a:txBody>
                  <a:tcPr marT="39600" marB="39600" anchor="ctr"/>
                </a:tc>
                <a:tc>
                  <a:txBody>
                    <a:bodyPr/>
                    <a:lstStyle/>
                    <a:p>
                      <a:pPr algn="ctr"/>
                      <a:r>
                        <a:rPr lang="en-US" sz="1400"/>
                        <a:t>3 (25.0)</a:t>
                      </a:r>
                    </a:p>
                  </a:txBody>
                  <a:tcPr marT="39600" marB="39600" anchor="ctr"/>
                </a:tc>
                <a:tc>
                  <a:txBody>
                    <a:bodyPr/>
                    <a:lstStyle/>
                    <a:p>
                      <a:pPr algn="ctr"/>
                      <a:r>
                        <a:rPr lang="en-US" sz="1400"/>
                        <a:t>2 (8.7)</a:t>
                      </a:r>
                    </a:p>
                  </a:txBody>
                  <a:tcPr marT="39600" marB="39600" anchor="ctr"/>
                </a:tc>
                <a:extLst>
                  <a:ext uri="{0D108BD9-81ED-4DB2-BD59-A6C34878D82A}">
                    <a16:rowId xmlns:a16="http://schemas.microsoft.com/office/drawing/2014/main" val="3157351239"/>
                  </a:ext>
                </a:extLst>
              </a:tr>
              <a:tr h="372089">
                <a:tc>
                  <a:txBody>
                    <a:bodyPr/>
                    <a:lstStyle/>
                    <a:p>
                      <a:r>
                        <a:rPr lang="en-US" sz="1400" dirty="0"/>
                        <a:t>Leading to treatment discontinuation</a:t>
                      </a:r>
                    </a:p>
                  </a:txBody>
                  <a:tcPr marT="39600" marB="39600" anchor="ctr"/>
                </a:tc>
                <a:tc>
                  <a:txBody>
                    <a:bodyPr/>
                    <a:lstStyle/>
                    <a:p>
                      <a:pPr algn="ctr"/>
                      <a:r>
                        <a:rPr lang="en-US" sz="1400"/>
                        <a:t>12 (12.5)</a:t>
                      </a:r>
                    </a:p>
                  </a:txBody>
                  <a:tcPr marT="39600" marB="39600" anchor="ctr"/>
                </a:tc>
                <a:tc>
                  <a:txBody>
                    <a:bodyPr/>
                    <a:lstStyle/>
                    <a:p>
                      <a:pPr algn="ctr"/>
                      <a:r>
                        <a:rPr lang="en-US" sz="1400" dirty="0"/>
                        <a:t>32 (30.2)</a:t>
                      </a:r>
                    </a:p>
                  </a:txBody>
                  <a:tcPr marT="39600" marB="39600" anchor="ctr"/>
                </a:tc>
                <a:tc>
                  <a:txBody>
                    <a:bodyPr/>
                    <a:lstStyle/>
                    <a:p>
                      <a:pPr algn="ctr"/>
                      <a:r>
                        <a:rPr lang="en-US" sz="1400"/>
                        <a:t>14 (14.9)</a:t>
                      </a:r>
                    </a:p>
                  </a:txBody>
                  <a:tcPr marT="39600" marB="39600" anchor="ctr"/>
                </a:tc>
                <a:tc>
                  <a:txBody>
                    <a:bodyPr/>
                    <a:lstStyle/>
                    <a:p>
                      <a:pPr algn="ctr"/>
                      <a:r>
                        <a:rPr lang="en-US" sz="1400"/>
                        <a:t>3 (12.5)</a:t>
                      </a:r>
                    </a:p>
                  </a:txBody>
                  <a:tcPr marT="39600" marB="39600" anchor="ctr"/>
                </a:tc>
                <a:tc>
                  <a:txBody>
                    <a:bodyPr/>
                    <a:lstStyle/>
                    <a:p>
                      <a:pPr algn="ctr"/>
                      <a:r>
                        <a:rPr lang="en-US" sz="1400"/>
                        <a:t>3 (25.0)</a:t>
                      </a:r>
                    </a:p>
                  </a:txBody>
                  <a:tcPr marT="39600" marB="39600" anchor="ctr"/>
                </a:tc>
                <a:tc>
                  <a:txBody>
                    <a:bodyPr/>
                    <a:lstStyle/>
                    <a:p>
                      <a:pPr algn="ctr"/>
                      <a:r>
                        <a:rPr lang="en-US" sz="1400"/>
                        <a:t>4 (17.4)</a:t>
                      </a:r>
                    </a:p>
                  </a:txBody>
                  <a:tcPr marT="39600" marB="39600" anchor="ctr"/>
                </a:tc>
                <a:extLst>
                  <a:ext uri="{0D108BD9-81ED-4DB2-BD59-A6C34878D82A}">
                    <a16:rowId xmlns:a16="http://schemas.microsoft.com/office/drawing/2014/main" val="924901976"/>
                  </a:ext>
                </a:extLst>
              </a:tr>
              <a:tr h="218876">
                <a:tc>
                  <a:txBody>
                    <a:bodyPr/>
                    <a:lstStyle/>
                    <a:p>
                      <a:r>
                        <a:rPr lang="en-US" sz="1400" dirty="0"/>
                        <a:t>   Leading to death</a:t>
                      </a:r>
                    </a:p>
                  </a:txBody>
                  <a:tcPr marT="39600" marB="39600"/>
                </a:tc>
                <a:tc>
                  <a:txBody>
                    <a:bodyPr/>
                    <a:lstStyle/>
                    <a:p>
                      <a:pPr algn="ctr"/>
                      <a:r>
                        <a:rPr lang="en-US" sz="1400"/>
                        <a:t>3 (3.1)</a:t>
                      </a:r>
                    </a:p>
                  </a:txBody>
                  <a:tcPr marT="39600" marB="39600" anchor="ctr"/>
                </a:tc>
                <a:tc>
                  <a:txBody>
                    <a:bodyPr/>
                    <a:lstStyle/>
                    <a:p>
                      <a:pPr algn="ctr"/>
                      <a:r>
                        <a:rPr lang="en-US" sz="1400"/>
                        <a:t>5 (4.7)</a:t>
                      </a:r>
                    </a:p>
                  </a:txBody>
                  <a:tcPr marT="39600" marB="39600" anchor="ctr"/>
                </a:tc>
                <a:tc>
                  <a:txBody>
                    <a:bodyPr/>
                    <a:lstStyle/>
                    <a:p>
                      <a:pPr algn="ctr"/>
                      <a:r>
                        <a:rPr lang="en-US" sz="1400" dirty="0"/>
                        <a:t>5 (5.3)</a:t>
                      </a:r>
                    </a:p>
                  </a:txBody>
                  <a:tcPr marT="39600" marB="39600" anchor="ctr"/>
                </a:tc>
                <a:tc>
                  <a:txBody>
                    <a:bodyPr/>
                    <a:lstStyle/>
                    <a:p>
                      <a:pPr algn="ctr"/>
                      <a:r>
                        <a:rPr lang="en-US" sz="1400"/>
                        <a:t>1 (4.2)</a:t>
                      </a:r>
                    </a:p>
                  </a:txBody>
                  <a:tcPr marT="39600" marB="39600" anchor="ctr"/>
                </a:tc>
                <a:tc>
                  <a:txBody>
                    <a:bodyPr/>
                    <a:lstStyle/>
                    <a:p>
                      <a:pPr algn="ctr"/>
                      <a:r>
                        <a:rPr lang="en-US" sz="1400"/>
                        <a:t>0 (0.0)</a:t>
                      </a:r>
                    </a:p>
                  </a:txBody>
                  <a:tcPr marT="39600" marB="39600" anchor="ctr"/>
                </a:tc>
                <a:tc>
                  <a:txBody>
                    <a:bodyPr/>
                    <a:lstStyle/>
                    <a:p>
                      <a:pPr algn="ctr"/>
                      <a:r>
                        <a:rPr lang="en-US" sz="1400"/>
                        <a:t>0 (0.0)</a:t>
                      </a:r>
                    </a:p>
                  </a:txBody>
                  <a:tcPr marT="39600" marB="39600" anchor="ctr"/>
                </a:tc>
                <a:extLst>
                  <a:ext uri="{0D108BD9-81ED-4DB2-BD59-A6C34878D82A}">
                    <a16:rowId xmlns:a16="http://schemas.microsoft.com/office/drawing/2014/main" val="3034006575"/>
                  </a:ext>
                </a:extLst>
              </a:tr>
              <a:tr h="372089">
                <a:tc>
                  <a:txBody>
                    <a:bodyPr/>
                    <a:lstStyle/>
                    <a:p>
                      <a:r>
                        <a:rPr lang="en-US" sz="1400" b="1" dirty="0"/>
                        <a:t>Patients with ≥ 1 TRAE</a:t>
                      </a:r>
                    </a:p>
                  </a:txBody>
                  <a:tcPr marT="39600" marB="39600"/>
                </a:tc>
                <a:tc>
                  <a:txBody>
                    <a:bodyPr/>
                    <a:lstStyle/>
                    <a:p>
                      <a:pPr algn="ctr"/>
                      <a:r>
                        <a:rPr lang="en-US" sz="1400"/>
                        <a:t>95 (99.0)</a:t>
                      </a:r>
                    </a:p>
                  </a:txBody>
                  <a:tcPr marT="39600" marB="39600" anchor="ctr"/>
                </a:tc>
                <a:tc>
                  <a:txBody>
                    <a:bodyPr/>
                    <a:lstStyle/>
                    <a:p>
                      <a:pPr algn="ctr"/>
                      <a:r>
                        <a:rPr lang="en-US" sz="1400"/>
                        <a:t>105 (99.1)</a:t>
                      </a:r>
                    </a:p>
                  </a:txBody>
                  <a:tcPr marT="39600" marB="39600" anchor="ctr"/>
                </a:tc>
                <a:tc>
                  <a:txBody>
                    <a:bodyPr/>
                    <a:lstStyle/>
                    <a:p>
                      <a:pPr algn="ctr"/>
                      <a:r>
                        <a:rPr lang="en-US" sz="1400" dirty="0"/>
                        <a:t>94 (100.0)</a:t>
                      </a:r>
                    </a:p>
                  </a:txBody>
                  <a:tcPr marT="39600" marB="39600" anchor="ctr"/>
                </a:tc>
                <a:tc>
                  <a:txBody>
                    <a:bodyPr/>
                    <a:lstStyle/>
                    <a:p>
                      <a:pPr algn="ctr"/>
                      <a:r>
                        <a:rPr lang="en-US" sz="1400"/>
                        <a:t>24 (100.0)</a:t>
                      </a:r>
                    </a:p>
                  </a:txBody>
                  <a:tcPr marT="39600" marB="39600" anchor="ctr"/>
                </a:tc>
                <a:tc>
                  <a:txBody>
                    <a:bodyPr/>
                    <a:lstStyle/>
                    <a:p>
                      <a:pPr algn="ctr"/>
                      <a:r>
                        <a:rPr lang="en-US" sz="1400"/>
                        <a:t>12 (100.0)</a:t>
                      </a:r>
                    </a:p>
                  </a:txBody>
                  <a:tcPr marT="39600" marB="39600" anchor="ctr"/>
                </a:tc>
                <a:tc>
                  <a:txBody>
                    <a:bodyPr/>
                    <a:lstStyle/>
                    <a:p>
                      <a:pPr algn="ctr"/>
                      <a:r>
                        <a:rPr lang="en-US" sz="1400"/>
                        <a:t>23 (100.0)</a:t>
                      </a:r>
                    </a:p>
                  </a:txBody>
                  <a:tcPr marT="39600" marB="39600" anchor="ctr"/>
                </a:tc>
                <a:extLst>
                  <a:ext uri="{0D108BD9-81ED-4DB2-BD59-A6C34878D82A}">
                    <a16:rowId xmlns:a16="http://schemas.microsoft.com/office/drawing/2014/main" val="1945184684"/>
                  </a:ext>
                </a:extLst>
              </a:tr>
              <a:tr h="218876">
                <a:tc>
                  <a:txBody>
                    <a:bodyPr/>
                    <a:lstStyle/>
                    <a:p>
                      <a:r>
                        <a:rPr lang="en-US" sz="1400" dirty="0"/>
                        <a:t>   ≥ Grade 3</a:t>
                      </a:r>
                    </a:p>
                  </a:txBody>
                  <a:tcPr marT="39600" marB="39600"/>
                </a:tc>
                <a:tc>
                  <a:txBody>
                    <a:bodyPr/>
                    <a:lstStyle/>
                    <a:p>
                      <a:pPr algn="ctr"/>
                      <a:r>
                        <a:rPr lang="en-US" sz="1400"/>
                        <a:t>85 (88.5)</a:t>
                      </a:r>
                    </a:p>
                  </a:txBody>
                  <a:tcPr marT="39600" marB="39600" anchor="ctr"/>
                </a:tc>
                <a:tc>
                  <a:txBody>
                    <a:bodyPr/>
                    <a:lstStyle/>
                    <a:p>
                      <a:pPr algn="ctr"/>
                      <a:r>
                        <a:rPr lang="en-US" sz="1400"/>
                        <a:t>88 (83.0)</a:t>
                      </a:r>
                    </a:p>
                  </a:txBody>
                  <a:tcPr marT="39600" marB="39600" anchor="ctr"/>
                </a:tc>
                <a:tc>
                  <a:txBody>
                    <a:bodyPr/>
                    <a:lstStyle/>
                    <a:p>
                      <a:pPr algn="ctr"/>
                      <a:r>
                        <a:rPr lang="en-US" sz="1400"/>
                        <a:t>79 (84.0)</a:t>
                      </a:r>
                    </a:p>
                  </a:txBody>
                  <a:tcPr marT="39600" marB="39600" anchor="ctr"/>
                </a:tc>
                <a:tc>
                  <a:txBody>
                    <a:bodyPr/>
                    <a:lstStyle/>
                    <a:p>
                      <a:pPr algn="ctr"/>
                      <a:r>
                        <a:rPr lang="en-US" sz="1400" dirty="0"/>
                        <a:t>18 (75.0)</a:t>
                      </a:r>
                    </a:p>
                  </a:txBody>
                  <a:tcPr marT="39600" marB="39600" anchor="ctr"/>
                </a:tc>
                <a:tc>
                  <a:txBody>
                    <a:bodyPr/>
                    <a:lstStyle/>
                    <a:p>
                      <a:pPr algn="ctr"/>
                      <a:r>
                        <a:rPr lang="en-US" sz="1400"/>
                        <a:t>11 (91.7)</a:t>
                      </a:r>
                    </a:p>
                  </a:txBody>
                  <a:tcPr marT="39600" marB="39600" anchor="ctr"/>
                </a:tc>
                <a:tc>
                  <a:txBody>
                    <a:bodyPr/>
                    <a:lstStyle/>
                    <a:p>
                      <a:pPr algn="ctr"/>
                      <a:r>
                        <a:rPr lang="en-US" sz="1400"/>
                        <a:t>15 (65.2)</a:t>
                      </a:r>
                    </a:p>
                  </a:txBody>
                  <a:tcPr marT="39600" marB="39600" anchor="ctr"/>
                </a:tc>
                <a:extLst>
                  <a:ext uri="{0D108BD9-81ED-4DB2-BD59-A6C34878D82A}">
                    <a16:rowId xmlns:a16="http://schemas.microsoft.com/office/drawing/2014/main" val="2225344255"/>
                  </a:ext>
                </a:extLst>
              </a:tr>
              <a:tr h="218876">
                <a:tc>
                  <a:txBody>
                    <a:bodyPr/>
                    <a:lstStyle/>
                    <a:p>
                      <a:r>
                        <a:rPr lang="en-US" sz="1400" dirty="0"/>
                        <a:t>    Serious</a:t>
                      </a:r>
                    </a:p>
                  </a:txBody>
                  <a:tcPr marT="39600" marB="39600"/>
                </a:tc>
                <a:tc>
                  <a:txBody>
                    <a:bodyPr/>
                    <a:lstStyle/>
                    <a:p>
                      <a:pPr algn="ctr"/>
                      <a:r>
                        <a:rPr lang="en-US" sz="1400"/>
                        <a:t>22 (22.9)</a:t>
                      </a:r>
                    </a:p>
                  </a:txBody>
                  <a:tcPr marT="39600" marB="39600" anchor="ctr"/>
                </a:tc>
                <a:tc>
                  <a:txBody>
                    <a:bodyPr/>
                    <a:lstStyle/>
                    <a:p>
                      <a:pPr algn="ctr"/>
                      <a:r>
                        <a:rPr lang="en-US" sz="1400"/>
                        <a:t>26 (24.5)</a:t>
                      </a:r>
                    </a:p>
                  </a:txBody>
                  <a:tcPr marT="39600" marB="39600" anchor="ctr"/>
                </a:tc>
                <a:tc>
                  <a:txBody>
                    <a:bodyPr/>
                    <a:lstStyle/>
                    <a:p>
                      <a:pPr algn="ctr"/>
                      <a:r>
                        <a:rPr lang="en-US" sz="1400"/>
                        <a:t>14 (14.9)</a:t>
                      </a:r>
                    </a:p>
                  </a:txBody>
                  <a:tcPr marT="39600" marB="39600" anchor="ctr"/>
                </a:tc>
                <a:tc>
                  <a:txBody>
                    <a:bodyPr/>
                    <a:lstStyle/>
                    <a:p>
                      <a:pPr algn="ctr"/>
                      <a:r>
                        <a:rPr lang="en-US" sz="1400"/>
                        <a:t>5 (20.8)</a:t>
                      </a:r>
                    </a:p>
                  </a:txBody>
                  <a:tcPr marT="39600" marB="39600" anchor="ctr"/>
                </a:tc>
                <a:tc>
                  <a:txBody>
                    <a:bodyPr/>
                    <a:lstStyle/>
                    <a:p>
                      <a:pPr algn="ctr"/>
                      <a:r>
                        <a:rPr lang="en-US" sz="1400"/>
                        <a:t>2 (16.7)</a:t>
                      </a:r>
                    </a:p>
                  </a:txBody>
                  <a:tcPr marT="39600" marB="39600" anchor="ctr"/>
                </a:tc>
                <a:tc>
                  <a:txBody>
                    <a:bodyPr/>
                    <a:lstStyle/>
                    <a:p>
                      <a:pPr algn="ctr"/>
                      <a:r>
                        <a:rPr lang="en-US" sz="1400"/>
                        <a:t>3 (13.0)</a:t>
                      </a:r>
                    </a:p>
                  </a:txBody>
                  <a:tcPr marT="39600" marB="39600" anchor="ctr"/>
                </a:tc>
                <a:extLst>
                  <a:ext uri="{0D108BD9-81ED-4DB2-BD59-A6C34878D82A}">
                    <a16:rowId xmlns:a16="http://schemas.microsoft.com/office/drawing/2014/main" val="2099098212"/>
                  </a:ext>
                </a:extLst>
              </a:tr>
              <a:tr h="218876">
                <a:tc>
                  <a:txBody>
                    <a:bodyPr/>
                    <a:lstStyle/>
                    <a:p>
                      <a:r>
                        <a:rPr lang="en-US" sz="1400"/>
                        <a:t>   Leding to death</a:t>
                      </a:r>
                    </a:p>
                  </a:txBody>
                  <a:tcPr marT="39600" marB="39600"/>
                </a:tc>
                <a:tc>
                  <a:txBody>
                    <a:bodyPr/>
                    <a:lstStyle/>
                    <a:p>
                      <a:pPr algn="ctr"/>
                      <a:r>
                        <a:rPr lang="en-US" sz="1400"/>
                        <a:t>1 (1.0)</a:t>
                      </a:r>
                    </a:p>
                  </a:txBody>
                  <a:tcPr marT="39600" marB="39600" anchor="ctr"/>
                </a:tc>
                <a:tc>
                  <a:txBody>
                    <a:bodyPr/>
                    <a:lstStyle/>
                    <a:p>
                      <a:pPr algn="ctr"/>
                      <a:r>
                        <a:rPr lang="en-US" sz="1400"/>
                        <a:t>2 (1.9)</a:t>
                      </a:r>
                    </a:p>
                  </a:txBody>
                  <a:tcPr marT="39600" marB="39600" anchor="ctr"/>
                </a:tc>
                <a:tc>
                  <a:txBody>
                    <a:bodyPr/>
                    <a:lstStyle/>
                    <a:p>
                      <a:pPr algn="ctr"/>
                      <a:r>
                        <a:rPr lang="en-US" sz="1400"/>
                        <a:t>3 (3.2)</a:t>
                      </a:r>
                    </a:p>
                  </a:txBody>
                  <a:tcPr marT="39600" marB="39600" anchor="ctr"/>
                </a:tc>
                <a:tc>
                  <a:txBody>
                    <a:bodyPr/>
                    <a:lstStyle/>
                    <a:p>
                      <a:pPr algn="ctr"/>
                      <a:r>
                        <a:rPr lang="en-US" sz="1400"/>
                        <a:t>0 (0.0)</a:t>
                      </a:r>
                    </a:p>
                  </a:txBody>
                  <a:tcPr marT="39600" marB="39600" anchor="ctr"/>
                </a:tc>
                <a:tc>
                  <a:txBody>
                    <a:bodyPr/>
                    <a:lstStyle/>
                    <a:p>
                      <a:pPr algn="ctr"/>
                      <a:r>
                        <a:rPr lang="en-US" sz="1400" dirty="0"/>
                        <a:t>0 (0.0)</a:t>
                      </a:r>
                    </a:p>
                  </a:txBody>
                  <a:tcPr marT="39600" marB="39600" anchor="ctr"/>
                </a:tc>
                <a:tc>
                  <a:txBody>
                    <a:bodyPr/>
                    <a:lstStyle/>
                    <a:p>
                      <a:pPr algn="ctr"/>
                      <a:r>
                        <a:rPr lang="en-US" sz="1400" dirty="0"/>
                        <a:t>0 (0.0)</a:t>
                      </a:r>
                    </a:p>
                  </a:txBody>
                  <a:tcPr marT="39600" marB="39600" anchor="ctr"/>
                </a:tc>
                <a:extLst>
                  <a:ext uri="{0D108BD9-81ED-4DB2-BD59-A6C34878D82A}">
                    <a16:rowId xmlns:a16="http://schemas.microsoft.com/office/drawing/2014/main" val="620498169"/>
                  </a:ext>
                </a:extLst>
              </a:tr>
            </a:tbl>
          </a:graphicData>
        </a:graphic>
      </p:graphicFrame>
    </p:spTree>
    <p:extLst>
      <p:ext uri="{BB962C8B-B14F-4D97-AF65-F5344CB8AC3E}">
        <p14:creationId xmlns:p14="http://schemas.microsoft.com/office/powerpoint/2010/main" val="18005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5B044A19-2D40-4E20-B892-789EE879D368}"/>
              </a:ext>
            </a:extLst>
          </p:cNvPr>
          <p:cNvGraphicFramePr>
            <a:graphicFrameLocks noGrp="1"/>
          </p:cNvGraphicFramePr>
          <p:nvPr>
            <p:extLst>
              <p:ext uri="{D42A27DB-BD31-4B8C-83A1-F6EECF244321}">
                <p14:modId xmlns:p14="http://schemas.microsoft.com/office/powerpoint/2010/main" val="4266439319"/>
              </p:ext>
            </p:extLst>
          </p:nvPr>
        </p:nvGraphicFramePr>
        <p:xfrm>
          <a:off x="416454" y="1810063"/>
          <a:ext cx="11367479" cy="4390713"/>
        </p:xfrm>
        <a:graphic>
          <a:graphicData uri="http://schemas.openxmlformats.org/drawingml/2006/table">
            <a:tbl>
              <a:tblPr firstRow="1" bandRow="1">
                <a:tableStyleId>{5C22544A-7EE6-4342-B048-85BDC9FD1C3A}</a:tableStyleId>
              </a:tblPr>
              <a:tblGrid>
                <a:gridCol w="1136289">
                  <a:extLst>
                    <a:ext uri="{9D8B030D-6E8A-4147-A177-3AD203B41FA5}">
                      <a16:colId xmlns:a16="http://schemas.microsoft.com/office/drawing/2014/main" val="2369725370"/>
                    </a:ext>
                  </a:extLst>
                </a:gridCol>
                <a:gridCol w="6977793">
                  <a:extLst>
                    <a:ext uri="{9D8B030D-6E8A-4147-A177-3AD203B41FA5}">
                      <a16:colId xmlns:a16="http://schemas.microsoft.com/office/drawing/2014/main" val="3851562108"/>
                    </a:ext>
                  </a:extLst>
                </a:gridCol>
                <a:gridCol w="1411689">
                  <a:extLst>
                    <a:ext uri="{9D8B030D-6E8A-4147-A177-3AD203B41FA5}">
                      <a16:colId xmlns:a16="http://schemas.microsoft.com/office/drawing/2014/main" val="359418087"/>
                    </a:ext>
                  </a:extLst>
                </a:gridCol>
                <a:gridCol w="1841708">
                  <a:extLst>
                    <a:ext uri="{9D8B030D-6E8A-4147-A177-3AD203B41FA5}">
                      <a16:colId xmlns:a16="http://schemas.microsoft.com/office/drawing/2014/main" val="1352664065"/>
                    </a:ext>
                  </a:extLst>
                </a:gridCol>
              </a:tblGrid>
              <a:tr h="467097">
                <a:tc>
                  <a:txBody>
                    <a:bodyPr/>
                    <a:lstStyle/>
                    <a:p>
                      <a:pPr algn="ctr"/>
                      <a:r>
                        <a:rPr lang="en-US" sz="1200" dirty="0"/>
                        <a:t>Slide numbers</a:t>
                      </a:r>
                    </a:p>
                  </a:txBody>
                  <a:tcPr anchor="ctr"/>
                </a:tc>
                <a:tc>
                  <a:txBody>
                    <a:bodyPr/>
                    <a:lstStyle/>
                    <a:p>
                      <a:pPr marL="0" algn="ctr" defTabSz="914400" rtl="0" eaLnBrk="1" latinLnBrk="0" hangingPunct="1"/>
                      <a:r>
                        <a:rPr lang="en-US" sz="1200" b="1" kern="1200" dirty="0">
                          <a:solidFill>
                            <a:schemeClr val="lt1"/>
                          </a:solidFill>
                          <a:latin typeface="+mn-lt"/>
                          <a:ea typeface="+mn-ea"/>
                          <a:cs typeface="+mn-cs"/>
                        </a:rPr>
                        <a:t>Study </a:t>
                      </a:r>
                    </a:p>
                  </a:txBody>
                  <a:tcPr anchor="ctr"/>
                </a:tc>
                <a:tc>
                  <a:txBody>
                    <a:bodyPr/>
                    <a:lstStyle/>
                    <a:p>
                      <a:pPr marL="0" algn="ctr" defTabSz="914400" rtl="0" eaLnBrk="1" latinLnBrk="0" hangingPunct="1"/>
                      <a:r>
                        <a:rPr lang="en-US" sz="1200" b="1" kern="1200" dirty="0">
                          <a:solidFill>
                            <a:schemeClr val="lt1"/>
                          </a:solidFill>
                          <a:latin typeface="+mn-lt"/>
                          <a:ea typeface="+mn-ea"/>
                          <a:cs typeface="+mn-cs"/>
                        </a:rPr>
                        <a:t>Author</a:t>
                      </a:r>
                    </a:p>
                  </a:txBody>
                  <a:tcPr anchor="ctr"/>
                </a:tc>
                <a:tc>
                  <a:txBody>
                    <a:bodyPr/>
                    <a:lstStyle/>
                    <a:p>
                      <a:pPr marL="0" algn="ctr" defTabSz="914400" rtl="0" eaLnBrk="1" latinLnBrk="0" hangingPunct="1"/>
                      <a:r>
                        <a:rPr lang="en-US" sz="1200" b="1" kern="1200" dirty="0">
                          <a:solidFill>
                            <a:schemeClr val="lt1"/>
                          </a:solidFill>
                          <a:latin typeface="+mn-lt"/>
                          <a:ea typeface="+mn-ea"/>
                          <a:cs typeface="+mn-cs"/>
                        </a:rPr>
                        <a:t>ESMO ID</a:t>
                      </a:r>
                    </a:p>
                  </a:txBody>
                  <a:tcPr anchor="ctr"/>
                </a:tc>
                <a:extLst>
                  <a:ext uri="{0D108BD9-81ED-4DB2-BD59-A6C34878D82A}">
                    <a16:rowId xmlns:a16="http://schemas.microsoft.com/office/drawing/2014/main" val="3483188175"/>
                  </a:ext>
                </a:extLst>
              </a:tr>
              <a:tr h="490452">
                <a:tc>
                  <a:txBody>
                    <a:bodyPr/>
                    <a:lstStyle/>
                    <a:p>
                      <a:pPr algn="ctr"/>
                      <a:r>
                        <a:rPr lang="en-US" sz="1200" b="0" dirty="0">
                          <a:solidFill>
                            <a:schemeClr val="tx1"/>
                          </a:solidFill>
                        </a:rPr>
                        <a:t>5 – 12</a:t>
                      </a:r>
                    </a:p>
                  </a:txBody>
                  <a:tcPr anchor="ctr"/>
                </a:tc>
                <a:tc>
                  <a:txBody>
                    <a:bodyPr/>
                    <a:lstStyle/>
                    <a:p>
                      <a:r>
                        <a:rPr lang="en-US" sz="1200" b="1" dirty="0">
                          <a:solidFill>
                            <a:schemeClr val="tx1"/>
                          </a:solidFill>
                        </a:rPr>
                        <a:t>RATIONALE 304: </a:t>
                      </a:r>
                      <a:r>
                        <a:rPr lang="en-US" sz="1200" b="0" dirty="0">
                          <a:solidFill>
                            <a:schemeClr val="tx1"/>
                          </a:solidFill>
                        </a:rPr>
                        <a:t>Tislelizumab + chemotherapy vs chemotherapy alone as 1L treatment for non-squamous NSCLC in patients who are smokers vs non-smokers</a:t>
                      </a:r>
                    </a:p>
                  </a:txBody>
                  <a:tcPr anchor="ctr"/>
                </a:tc>
                <a:tc>
                  <a:txBody>
                    <a:bodyPr/>
                    <a:lstStyle/>
                    <a:p>
                      <a:pPr algn="ctr"/>
                      <a:r>
                        <a:rPr lang="de-DE" sz="1200" b="0" kern="1200">
                          <a:solidFill>
                            <a:schemeClr val="tx1"/>
                          </a:solidFill>
                          <a:latin typeface="+mn-lt"/>
                          <a:ea typeface="+mn-ea"/>
                          <a:cs typeface="+mn-cs"/>
                        </a:rPr>
                        <a:t>Shun Lu</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a:solidFill>
                            <a:schemeClr val="tx1"/>
                          </a:solidFill>
                        </a:rPr>
                        <a:t>1290P </a:t>
                      </a:r>
                    </a:p>
                  </a:txBody>
                  <a:tcPr anchor="ctr"/>
                </a:tc>
                <a:extLst>
                  <a:ext uri="{0D108BD9-81ED-4DB2-BD59-A6C34878D82A}">
                    <a16:rowId xmlns:a16="http://schemas.microsoft.com/office/drawing/2014/main" val="3073187361"/>
                  </a:ext>
                </a:extLst>
              </a:tr>
              <a:tr h="490452">
                <a:tc>
                  <a:txBody>
                    <a:bodyPr/>
                    <a:lstStyle/>
                    <a:p>
                      <a:pPr algn="ctr"/>
                      <a:r>
                        <a:rPr lang="en-US" sz="1200" b="0" dirty="0">
                          <a:solidFill>
                            <a:schemeClr val="tx1"/>
                          </a:solidFill>
                        </a:rPr>
                        <a:t>13 – 21</a:t>
                      </a:r>
                    </a:p>
                  </a:txBody>
                  <a:tcPr anchor="ctr"/>
                </a:tc>
                <a:tc>
                  <a:txBody>
                    <a:bodyPr/>
                    <a:lstStyle/>
                    <a:p>
                      <a:r>
                        <a:rPr lang="en-US" sz="1200" b="1" dirty="0">
                          <a:solidFill>
                            <a:schemeClr val="tx1"/>
                          </a:solidFill>
                        </a:rPr>
                        <a:t>RATIONALE 307: </a:t>
                      </a:r>
                      <a:r>
                        <a:rPr lang="en-US" sz="1200" b="0" dirty="0">
                          <a:solidFill>
                            <a:schemeClr val="tx1"/>
                          </a:solidFill>
                        </a:rPr>
                        <a:t>Tislelizumab + chemotherapy vs chemotherapy alone as 1L treatment for advanced squamous NSCLC in patients who were smokers vs non-smokers</a:t>
                      </a:r>
                    </a:p>
                  </a:txBody>
                  <a:tcPr anchor="ctr"/>
                </a:tc>
                <a:tc>
                  <a:txBody>
                    <a:bodyPr/>
                    <a:lstStyle/>
                    <a:p>
                      <a:pPr algn="ctr"/>
                      <a:r>
                        <a:rPr lang="de-DE" sz="1200" b="0" kern="1200">
                          <a:solidFill>
                            <a:schemeClr val="tx1"/>
                          </a:solidFill>
                          <a:latin typeface="+mn-lt"/>
                          <a:ea typeface="+mn-ea"/>
                          <a:cs typeface="+mn-cs"/>
                        </a:rPr>
                        <a:t>Xinmin Yu</a:t>
                      </a:r>
                      <a:endParaRPr lang="de-DE" sz="1200" b="0" kern="1200" err="1">
                        <a:solidFill>
                          <a:schemeClr val="tx1"/>
                        </a:solidFill>
                        <a:latin typeface="+mn-lt"/>
                        <a:ea typeface="+mn-ea"/>
                        <a:cs typeface="+mn-cs"/>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a:solidFill>
                            <a:schemeClr val="tx1"/>
                          </a:solidFill>
                        </a:rPr>
                        <a:t>1297P </a:t>
                      </a:r>
                    </a:p>
                  </a:txBody>
                  <a:tcPr anchor="ctr"/>
                </a:tc>
                <a:extLst>
                  <a:ext uri="{0D108BD9-81ED-4DB2-BD59-A6C34878D82A}">
                    <a16:rowId xmlns:a16="http://schemas.microsoft.com/office/drawing/2014/main" val="3375744713"/>
                  </a:ext>
                </a:extLst>
              </a:tr>
              <a:tr h="490452">
                <a:tc>
                  <a:txBody>
                    <a:bodyPr/>
                    <a:lstStyle/>
                    <a:p>
                      <a:pPr algn="ctr"/>
                      <a:r>
                        <a:rPr lang="en-US" sz="1200" b="0" dirty="0">
                          <a:solidFill>
                            <a:schemeClr val="tx1"/>
                          </a:solidFill>
                        </a:rPr>
                        <a:t>22 – 28</a:t>
                      </a:r>
                    </a:p>
                  </a:txBody>
                  <a:tcPr anchor="ctr"/>
                </a:tc>
                <a:tc>
                  <a:txBody>
                    <a:bodyPr/>
                    <a:lstStyle/>
                    <a:p>
                      <a:r>
                        <a:rPr lang="en-US" sz="1200" b="0">
                          <a:solidFill>
                            <a:schemeClr val="tx1"/>
                          </a:solidFill>
                        </a:rPr>
                        <a:t>Sitravatinib + tislelizumab in patients with metastatic NSCLC</a:t>
                      </a:r>
                      <a:endParaRPr lang="en-US" sz="1200" b="0" dirty="0">
                        <a:solidFill>
                          <a:schemeClr val="tx1"/>
                        </a:solidFill>
                      </a:endParaRPr>
                    </a:p>
                  </a:txBody>
                  <a:tcPr anchor="ctr"/>
                </a:tc>
                <a:tc>
                  <a:txBody>
                    <a:bodyPr/>
                    <a:lstStyle/>
                    <a:p>
                      <a:pPr algn="ctr"/>
                      <a:r>
                        <a:rPr lang="de-DE" sz="1200" b="0" kern="1200" dirty="0">
                          <a:solidFill>
                            <a:schemeClr val="tx1"/>
                          </a:solidFill>
                          <a:latin typeface="+mn-lt"/>
                          <a:ea typeface="+mn-ea"/>
                          <a:cs typeface="+mn-cs"/>
                        </a:rPr>
                        <a:t>Qing Zhou</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a:solidFill>
                            <a:schemeClr val="tx1"/>
                          </a:solidFill>
                        </a:rPr>
                        <a:t>1280P </a:t>
                      </a:r>
                    </a:p>
                  </a:txBody>
                  <a:tcPr anchor="ctr"/>
                </a:tc>
                <a:extLst>
                  <a:ext uri="{0D108BD9-81ED-4DB2-BD59-A6C34878D82A}">
                    <a16:rowId xmlns:a16="http://schemas.microsoft.com/office/drawing/2014/main" val="3819257182"/>
                  </a:ext>
                </a:extLst>
              </a:tr>
              <a:tr h="490452">
                <a:tc>
                  <a:txBody>
                    <a:bodyPr/>
                    <a:lstStyle/>
                    <a:p>
                      <a:pPr algn="ctr"/>
                      <a:r>
                        <a:rPr lang="en-US" sz="1200" b="0" dirty="0">
                          <a:solidFill>
                            <a:schemeClr val="tx1"/>
                          </a:solidFill>
                        </a:rPr>
                        <a:t>29 – 35</a:t>
                      </a:r>
                    </a:p>
                  </a:txBody>
                  <a:tcPr anchor="ctr"/>
                </a:tc>
                <a:tc>
                  <a:txBody>
                    <a:bodyPr/>
                    <a:lstStyle/>
                    <a:p>
                      <a:r>
                        <a:rPr lang="en-US" sz="1200" b="0">
                          <a:solidFill>
                            <a:schemeClr val="tx1"/>
                          </a:solidFill>
                        </a:rPr>
                        <a:t>Sitravatinib + tislelizumab in patients with anti-PD-(L)1 refractory/resistant metastatic NSCLC</a:t>
                      </a:r>
                      <a:endParaRPr lang="en-US" sz="1200" b="0" dirty="0">
                        <a:solidFill>
                          <a:schemeClr val="tx1"/>
                        </a:solidFill>
                      </a:endParaRPr>
                    </a:p>
                  </a:txBody>
                  <a:tcPr anchor="ctr"/>
                </a:tc>
                <a:tc>
                  <a:txBody>
                    <a:bodyPr/>
                    <a:lstStyle/>
                    <a:p>
                      <a:pPr algn="ctr"/>
                      <a:r>
                        <a:rPr lang="de-DE" sz="1200" b="0" kern="1200" dirty="0">
                          <a:solidFill>
                            <a:schemeClr val="tx1"/>
                          </a:solidFill>
                          <a:latin typeface="+mn-lt"/>
                          <a:ea typeface="+mn-ea"/>
                          <a:cs typeface="+mn-cs"/>
                        </a:rPr>
                        <a:t>Bo Gao</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a:solidFill>
                            <a:schemeClr val="tx1"/>
                          </a:solidFill>
                        </a:rPr>
                        <a:t>1284P </a:t>
                      </a:r>
                    </a:p>
                  </a:txBody>
                  <a:tcPr anchor="ctr"/>
                </a:tc>
                <a:extLst>
                  <a:ext uri="{0D108BD9-81ED-4DB2-BD59-A6C34878D82A}">
                    <a16:rowId xmlns:a16="http://schemas.microsoft.com/office/drawing/2014/main" val="821058421"/>
                  </a:ext>
                </a:extLst>
              </a:tr>
              <a:tr h="490452">
                <a:tc>
                  <a:txBody>
                    <a:bodyPr/>
                    <a:lstStyle/>
                    <a:p>
                      <a:pPr algn="ctr"/>
                      <a:r>
                        <a:rPr lang="en-US" sz="1200" b="0" dirty="0">
                          <a:solidFill>
                            <a:schemeClr val="tx1"/>
                          </a:solidFill>
                        </a:rPr>
                        <a:t>36 – 43</a:t>
                      </a:r>
                    </a:p>
                  </a:txBody>
                  <a:tcPr anchor="ctr"/>
                </a:tc>
                <a:tc>
                  <a:txBody>
                    <a:bodyPr/>
                    <a:lstStyle/>
                    <a:p>
                      <a:r>
                        <a:rPr lang="en-US" sz="1200" b="1">
                          <a:solidFill>
                            <a:schemeClr val="tx1"/>
                          </a:solidFill>
                        </a:rPr>
                        <a:t>MRTX-500: </a:t>
                      </a:r>
                      <a:r>
                        <a:rPr lang="en-US" sz="1200" b="0">
                          <a:solidFill>
                            <a:schemeClr val="tx1"/>
                          </a:solidFill>
                        </a:rPr>
                        <a:t>Sitravatinib + nivolumab in patients with non-squamous NSCLC progressing on or after prior checkpoint inhibitor therapy</a:t>
                      </a:r>
                      <a:endParaRPr lang="en-US" sz="1200" b="0" dirty="0">
                        <a:solidFill>
                          <a:schemeClr val="tx1"/>
                        </a:solidFill>
                      </a:endParaRPr>
                    </a:p>
                  </a:txBody>
                  <a:tcPr anchor="ctr"/>
                </a:tc>
                <a:tc>
                  <a:txBody>
                    <a:bodyPr/>
                    <a:lstStyle/>
                    <a:p>
                      <a:pPr algn="ctr"/>
                      <a:r>
                        <a:rPr lang="de-DE" sz="1200" b="0" kern="1200">
                          <a:solidFill>
                            <a:schemeClr val="tx1"/>
                          </a:solidFill>
                          <a:latin typeface="+mn-lt"/>
                          <a:ea typeface="+mn-ea"/>
                          <a:cs typeface="+mn-cs"/>
                        </a:rPr>
                        <a:t>Ticiana Leal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1191O</a:t>
                      </a:r>
                    </a:p>
                  </a:txBody>
                  <a:tcPr anchor="ctr"/>
                </a:tc>
                <a:extLst>
                  <a:ext uri="{0D108BD9-81ED-4DB2-BD59-A6C34878D82A}">
                    <a16:rowId xmlns:a16="http://schemas.microsoft.com/office/drawing/2014/main" val="842912487"/>
                  </a:ext>
                </a:extLst>
              </a:tr>
              <a:tr h="490452">
                <a:tc>
                  <a:txBody>
                    <a:bodyPr/>
                    <a:lstStyle/>
                    <a:p>
                      <a:pPr algn="ctr"/>
                      <a:r>
                        <a:rPr lang="en-US" sz="1200" b="0" dirty="0">
                          <a:solidFill>
                            <a:schemeClr val="tx1"/>
                          </a:solidFill>
                        </a:rPr>
                        <a:t>44 – 52</a:t>
                      </a:r>
                    </a:p>
                  </a:txBody>
                  <a:tcPr anchor="ctr"/>
                </a:tc>
                <a:tc>
                  <a:txBody>
                    <a:bodyPr/>
                    <a:lstStyle/>
                    <a:p>
                      <a:r>
                        <a:rPr lang="en-US" sz="1200" b="1">
                          <a:solidFill>
                            <a:schemeClr val="tx1"/>
                          </a:solidFill>
                        </a:rPr>
                        <a:t>COAST: </a:t>
                      </a:r>
                      <a:r>
                        <a:rPr lang="en-US" sz="1200" b="0">
                          <a:solidFill>
                            <a:schemeClr val="tx1"/>
                          </a:solidFill>
                        </a:rPr>
                        <a:t>Durvalumab alone or in combination with novel agents in patients with locally advanced, unresectable, Stage III NSCLC</a:t>
                      </a:r>
                      <a:endParaRPr lang="en-US" sz="1200" b="0" dirty="0">
                        <a:solidFill>
                          <a:schemeClr val="tx1"/>
                        </a:solidFill>
                      </a:endParaRPr>
                    </a:p>
                  </a:txBody>
                  <a:tcPr anchor="ctr"/>
                </a:tc>
                <a:tc>
                  <a:txBody>
                    <a:bodyPr/>
                    <a:lstStyle/>
                    <a:p>
                      <a:pPr algn="ctr"/>
                      <a:r>
                        <a:rPr lang="de-DE" sz="1200" b="0" kern="1200">
                          <a:solidFill>
                            <a:schemeClr val="tx1"/>
                          </a:solidFill>
                          <a:latin typeface="+mn-lt"/>
                          <a:ea typeface="+mn-ea"/>
                          <a:cs typeface="+mn-cs"/>
                        </a:rPr>
                        <a:t>Alexandrei Martinez-Marti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LBA42</a:t>
                      </a:r>
                    </a:p>
                  </a:txBody>
                  <a:tcPr anchor="ctr"/>
                </a:tc>
                <a:extLst>
                  <a:ext uri="{0D108BD9-81ED-4DB2-BD59-A6C34878D82A}">
                    <a16:rowId xmlns:a16="http://schemas.microsoft.com/office/drawing/2014/main" val="2271587091"/>
                  </a:ext>
                </a:extLst>
              </a:tr>
              <a:tr h="490452">
                <a:tc>
                  <a:txBody>
                    <a:bodyPr/>
                    <a:lstStyle/>
                    <a:p>
                      <a:pPr algn="ctr"/>
                      <a:r>
                        <a:rPr lang="en-US" sz="1200" b="0" dirty="0">
                          <a:solidFill>
                            <a:schemeClr val="tx1"/>
                          </a:solidFill>
                        </a:rPr>
                        <a:t>53 – 61</a:t>
                      </a:r>
                    </a:p>
                  </a:txBody>
                  <a:tcPr anchor="ctr"/>
                </a:tc>
                <a:tc>
                  <a:txBody>
                    <a:bodyPr/>
                    <a:lstStyle/>
                    <a:p>
                      <a:r>
                        <a:rPr lang="en-US" sz="1200" b="1">
                          <a:solidFill>
                            <a:schemeClr val="tx1"/>
                          </a:solidFill>
                        </a:rPr>
                        <a:t>GEMSTONE-301: </a:t>
                      </a:r>
                      <a:r>
                        <a:rPr lang="en-US" sz="1200" b="0">
                          <a:solidFill>
                            <a:schemeClr val="tx1"/>
                          </a:solidFill>
                        </a:rPr>
                        <a:t>Sugemalimab in patients with unresectable Stage III NSCLC who had not progressed after concurrent or sequential chemoradiotherapy</a:t>
                      </a:r>
                      <a:endParaRPr lang="en-US" sz="1200" b="0" dirty="0">
                        <a:solidFill>
                          <a:schemeClr val="tx1"/>
                        </a:solidFill>
                      </a:endParaRPr>
                    </a:p>
                  </a:txBody>
                  <a:tcPr anchor="ctr"/>
                </a:tc>
                <a:tc>
                  <a:txBody>
                    <a:bodyPr/>
                    <a:lstStyle/>
                    <a:p>
                      <a:pPr algn="ctr"/>
                      <a:r>
                        <a:rPr lang="de-DE" sz="1200" b="0" kern="1200">
                          <a:solidFill>
                            <a:schemeClr val="tx1"/>
                          </a:solidFill>
                          <a:latin typeface="+mn-lt"/>
                          <a:ea typeface="+mn-ea"/>
                          <a:cs typeface="+mn-cs"/>
                        </a:rPr>
                        <a:t>Yi Long Wu</a:t>
                      </a:r>
                    </a:p>
                  </a:txBody>
                  <a:tcPr anchor="ctr"/>
                </a:tc>
                <a:tc>
                  <a:txBody>
                    <a:bodyPr/>
                    <a:lstStyle/>
                    <a:p>
                      <a:pPr algn="ctr"/>
                      <a:r>
                        <a:rPr lang="de-DE" sz="1200" b="0" kern="1200" dirty="0">
                          <a:solidFill>
                            <a:schemeClr val="tx1"/>
                          </a:solidFill>
                          <a:latin typeface="+mn-lt"/>
                          <a:ea typeface="+mn-ea"/>
                          <a:cs typeface="+mn-cs"/>
                        </a:rPr>
                        <a:t>LBA43</a:t>
                      </a:r>
                    </a:p>
                  </a:txBody>
                  <a:tcPr anchor="ctr"/>
                </a:tc>
                <a:extLst>
                  <a:ext uri="{0D108BD9-81ED-4DB2-BD59-A6C34878D82A}">
                    <a16:rowId xmlns:a16="http://schemas.microsoft.com/office/drawing/2014/main" val="3605045643"/>
                  </a:ext>
                </a:extLst>
              </a:tr>
              <a:tr h="490452">
                <a:tc>
                  <a:txBody>
                    <a:bodyPr/>
                    <a:lstStyle/>
                    <a:p>
                      <a:pPr algn="ctr"/>
                      <a:r>
                        <a:rPr lang="en-US" sz="1200" b="0">
                          <a:solidFill>
                            <a:schemeClr val="tx1"/>
                          </a:solidFill>
                        </a:rPr>
                        <a:t>62 – 72</a:t>
                      </a:r>
                    </a:p>
                  </a:txBody>
                  <a:tcPr anchor="ctr"/>
                </a:tc>
                <a:tc>
                  <a:txBody>
                    <a:bodyPr/>
                    <a:lstStyle/>
                    <a:p>
                      <a:r>
                        <a:rPr lang="en-US" sz="1200" b="1">
                          <a:solidFill>
                            <a:schemeClr val="tx1"/>
                          </a:solidFill>
                        </a:rPr>
                        <a:t>DESTINY-Lung01: </a:t>
                      </a:r>
                      <a:r>
                        <a:rPr lang="en-US" sz="1200" b="0">
                          <a:solidFill>
                            <a:schemeClr val="tx1"/>
                          </a:solidFill>
                        </a:rPr>
                        <a:t>Trastuzumab deruxtecan in patients with HER2-mutated metastatic NSCLC: Primary data </a:t>
                      </a:r>
                    </a:p>
                  </a:txBody>
                  <a:tcPr anchor="ctr"/>
                </a:tc>
                <a:tc>
                  <a:txBody>
                    <a:bodyPr/>
                    <a:lstStyle/>
                    <a:p>
                      <a:pPr algn="ctr"/>
                      <a:r>
                        <a:rPr lang="de-DE" sz="1200" b="0" kern="1200" dirty="0">
                          <a:solidFill>
                            <a:schemeClr val="tx1"/>
                          </a:solidFill>
                          <a:latin typeface="+mn-lt"/>
                          <a:ea typeface="+mn-ea"/>
                          <a:cs typeface="+mn-cs"/>
                        </a:rPr>
                        <a:t>Bob Li</a:t>
                      </a:r>
                    </a:p>
                  </a:txBody>
                  <a:tcPr anchor="ctr"/>
                </a:tc>
                <a:tc>
                  <a:txBody>
                    <a:bodyPr/>
                    <a:lstStyle/>
                    <a:p>
                      <a:pPr algn="ctr"/>
                      <a:r>
                        <a:rPr lang="de-DE" sz="1200" b="0" kern="1200" dirty="0">
                          <a:solidFill>
                            <a:schemeClr val="tx1"/>
                          </a:solidFill>
                          <a:latin typeface="+mn-lt"/>
                          <a:ea typeface="+mn-ea"/>
                          <a:cs typeface="+mn-cs"/>
                        </a:rPr>
                        <a:t>LBA45</a:t>
                      </a:r>
                    </a:p>
                  </a:txBody>
                  <a:tcPr anchor="ctr"/>
                </a:tc>
                <a:extLst>
                  <a:ext uri="{0D108BD9-81ED-4DB2-BD59-A6C34878D82A}">
                    <a16:rowId xmlns:a16="http://schemas.microsoft.com/office/drawing/2014/main" val="1411277888"/>
                  </a:ext>
                </a:extLst>
              </a:tr>
            </a:tbl>
          </a:graphicData>
        </a:graphic>
      </p:graphicFrame>
      <p:sp>
        <p:nvSpPr>
          <p:cNvPr id="3" name="Fußzeilenplatzhalter 2">
            <a:extLst>
              <a:ext uri="{FF2B5EF4-FFF2-40B4-BE49-F238E27FC236}">
                <a16:creationId xmlns:a16="http://schemas.microsoft.com/office/drawing/2014/main" id="{6B3A00D8-6E7B-CC4F-9E9F-9205772F8C36}"/>
              </a:ext>
            </a:extLst>
          </p:cNvPr>
          <p:cNvSpPr>
            <a:spLocks noGrp="1"/>
          </p:cNvSpPr>
          <p:nvPr>
            <p:ph type="ftr" sz="quarter" idx="11"/>
          </p:nvPr>
        </p:nvSpPr>
        <p:spPr/>
        <p:txBody>
          <a:bodyPr/>
          <a:lstStyle/>
          <a:p>
            <a:r>
              <a:rPr lang="en-GB" dirty="0"/>
              <a:t>1L</a:t>
            </a:r>
            <a:r>
              <a:rPr lang="en-GB"/>
              <a:t>, </a:t>
            </a:r>
            <a:r>
              <a:rPr lang="en-GB" dirty="0"/>
              <a:t>First line</a:t>
            </a:r>
            <a:r>
              <a:rPr lang="en-GB"/>
              <a:t>; NSCLC</a:t>
            </a:r>
            <a:r>
              <a:rPr lang="en-GB" dirty="0"/>
              <a:t>, </a:t>
            </a:r>
            <a:r>
              <a:rPr lang="en-GB"/>
              <a:t>non</a:t>
            </a:r>
            <a:r>
              <a:rPr lang="en-GB" dirty="0"/>
              <a:t> small cell lung cancer.</a:t>
            </a:r>
          </a:p>
        </p:txBody>
      </p:sp>
      <p:sp>
        <p:nvSpPr>
          <p:cNvPr id="6" name="Titel 5">
            <a:extLst>
              <a:ext uri="{FF2B5EF4-FFF2-40B4-BE49-F238E27FC236}">
                <a16:creationId xmlns:a16="http://schemas.microsoft.com/office/drawing/2014/main" id="{140DBBC0-8526-CF4A-9EA6-C6DC353F6A77}"/>
              </a:ext>
            </a:extLst>
          </p:cNvPr>
          <p:cNvSpPr>
            <a:spLocks noGrp="1"/>
          </p:cNvSpPr>
          <p:nvPr>
            <p:ph type="title"/>
          </p:nvPr>
        </p:nvSpPr>
        <p:spPr/>
        <p:txBody>
          <a:bodyPr/>
          <a:lstStyle/>
          <a:p>
            <a:r>
              <a:rPr lang="de-DE" dirty="0"/>
              <a:t>Contents: Lung Cancer Studies</a:t>
            </a:r>
          </a:p>
        </p:txBody>
      </p:sp>
    </p:spTree>
    <p:extLst>
      <p:ext uri="{BB962C8B-B14F-4D97-AF65-F5344CB8AC3E}">
        <p14:creationId xmlns:p14="http://schemas.microsoft.com/office/powerpoint/2010/main" val="2540801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Data cutoff: December 6, 2019.</a:t>
            </a:r>
          </a:p>
          <a:p>
            <a:r>
              <a:rPr lang="en-US"/>
              <a:t>nab, nanoparticle albumin-bound; PC, paclitaxel and carboplatin; TIS, tislelizumab; TRAE, treatment-related adverse event.</a:t>
            </a:r>
          </a:p>
          <a:p>
            <a:r>
              <a:rPr lang="en-US" b="1"/>
              <a:t>Yu X, et al. Abstract 1297P presented at ESMO 2021.</a:t>
            </a:r>
            <a:endParaRPr lang="en-US"/>
          </a:p>
        </p:txBody>
      </p:sp>
      <p:sp>
        <p:nvSpPr>
          <p:cNvPr id="2" name="Textplatzhalter 1">
            <a:extLst>
              <a:ext uri="{FF2B5EF4-FFF2-40B4-BE49-F238E27FC236}">
                <a16:creationId xmlns:a16="http://schemas.microsoft.com/office/drawing/2014/main" id="{898EDC25-8BEE-E144-AB4F-792E47CE1A2B}"/>
              </a:ext>
            </a:extLst>
          </p:cNvPr>
          <p:cNvSpPr>
            <a:spLocks noGrp="1"/>
          </p:cNvSpPr>
          <p:nvPr>
            <p:ph type="body" sz="quarter" idx="12"/>
          </p:nvPr>
        </p:nvSpPr>
        <p:spPr/>
        <p:txBody>
          <a:bodyPr/>
          <a:lstStyle/>
          <a:p>
            <a:r>
              <a:rPr lang="en-US" noProof="0" dirty="0"/>
              <a:t>TRAEs (≥ 20%) in patients who were smokers or non-smokers (safety analysis set)</a:t>
            </a:r>
          </a:p>
        </p:txBody>
      </p:sp>
      <p:graphicFrame>
        <p:nvGraphicFramePr>
          <p:cNvPr id="8" name="Table 7">
            <a:extLst>
              <a:ext uri="{FF2B5EF4-FFF2-40B4-BE49-F238E27FC236}">
                <a16:creationId xmlns:a16="http://schemas.microsoft.com/office/drawing/2014/main" id="{A418575C-3346-486E-9C34-ADEF2F76A33E}"/>
              </a:ext>
            </a:extLst>
          </p:cNvPr>
          <p:cNvGraphicFramePr>
            <a:graphicFrameLocks noGrp="1"/>
          </p:cNvGraphicFramePr>
          <p:nvPr>
            <p:extLst>
              <p:ext uri="{D42A27DB-BD31-4B8C-83A1-F6EECF244321}">
                <p14:modId xmlns:p14="http://schemas.microsoft.com/office/powerpoint/2010/main" val="1389398381"/>
              </p:ext>
            </p:extLst>
          </p:nvPr>
        </p:nvGraphicFramePr>
        <p:xfrm>
          <a:off x="407987" y="1815287"/>
          <a:ext cx="11376025" cy="4385491"/>
        </p:xfrm>
        <a:graphic>
          <a:graphicData uri="http://schemas.openxmlformats.org/drawingml/2006/table">
            <a:tbl>
              <a:tblPr firstRow="1" bandRow="1">
                <a:tableStyleId>{5C22544A-7EE6-4342-B048-85BDC9FD1C3A}</a:tableStyleId>
              </a:tblPr>
              <a:tblGrid>
                <a:gridCol w="2222233">
                  <a:extLst>
                    <a:ext uri="{9D8B030D-6E8A-4147-A177-3AD203B41FA5}">
                      <a16:colId xmlns:a16="http://schemas.microsoft.com/office/drawing/2014/main" val="3029813488"/>
                    </a:ext>
                  </a:extLst>
                </a:gridCol>
                <a:gridCol w="762816">
                  <a:extLst>
                    <a:ext uri="{9D8B030D-6E8A-4147-A177-3AD203B41FA5}">
                      <a16:colId xmlns:a16="http://schemas.microsoft.com/office/drawing/2014/main" val="3294051071"/>
                    </a:ext>
                  </a:extLst>
                </a:gridCol>
                <a:gridCol w="762816">
                  <a:extLst>
                    <a:ext uri="{9D8B030D-6E8A-4147-A177-3AD203B41FA5}">
                      <a16:colId xmlns:a16="http://schemas.microsoft.com/office/drawing/2014/main" val="522701166"/>
                    </a:ext>
                  </a:extLst>
                </a:gridCol>
                <a:gridCol w="762816">
                  <a:extLst>
                    <a:ext uri="{9D8B030D-6E8A-4147-A177-3AD203B41FA5}">
                      <a16:colId xmlns:a16="http://schemas.microsoft.com/office/drawing/2014/main" val="2686584059"/>
                    </a:ext>
                  </a:extLst>
                </a:gridCol>
                <a:gridCol w="762816">
                  <a:extLst>
                    <a:ext uri="{9D8B030D-6E8A-4147-A177-3AD203B41FA5}">
                      <a16:colId xmlns:a16="http://schemas.microsoft.com/office/drawing/2014/main" val="797966906"/>
                    </a:ext>
                  </a:extLst>
                </a:gridCol>
                <a:gridCol w="762816">
                  <a:extLst>
                    <a:ext uri="{9D8B030D-6E8A-4147-A177-3AD203B41FA5}">
                      <a16:colId xmlns:a16="http://schemas.microsoft.com/office/drawing/2014/main" val="1278046837"/>
                    </a:ext>
                  </a:extLst>
                </a:gridCol>
                <a:gridCol w="762816">
                  <a:extLst>
                    <a:ext uri="{9D8B030D-6E8A-4147-A177-3AD203B41FA5}">
                      <a16:colId xmlns:a16="http://schemas.microsoft.com/office/drawing/2014/main" val="2251507022"/>
                    </a:ext>
                  </a:extLst>
                </a:gridCol>
                <a:gridCol w="762816">
                  <a:extLst>
                    <a:ext uri="{9D8B030D-6E8A-4147-A177-3AD203B41FA5}">
                      <a16:colId xmlns:a16="http://schemas.microsoft.com/office/drawing/2014/main" val="735687571"/>
                    </a:ext>
                  </a:extLst>
                </a:gridCol>
                <a:gridCol w="762816">
                  <a:extLst>
                    <a:ext uri="{9D8B030D-6E8A-4147-A177-3AD203B41FA5}">
                      <a16:colId xmlns:a16="http://schemas.microsoft.com/office/drawing/2014/main" val="3156539059"/>
                    </a:ext>
                  </a:extLst>
                </a:gridCol>
                <a:gridCol w="762816">
                  <a:extLst>
                    <a:ext uri="{9D8B030D-6E8A-4147-A177-3AD203B41FA5}">
                      <a16:colId xmlns:a16="http://schemas.microsoft.com/office/drawing/2014/main" val="2488996670"/>
                    </a:ext>
                  </a:extLst>
                </a:gridCol>
                <a:gridCol w="762816">
                  <a:extLst>
                    <a:ext uri="{9D8B030D-6E8A-4147-A177-3AD203B41FA5}">
                      <a16:colId xmlns:a16="http://schemas.microsoft.com/office/drawing/2014/main" val="784138073"/>
                    </a:ext>
                  </a:extLst>
                </a:gridCol>
                <a:gridCol w="762816">
                  <a:extLst>
                    <a:ext uri="{9D8B030D-6E8A-4147-A177-3AD203B41FA5}">
                      <a16:colId xmlns:a16="http://schemas.microsoft.com/office/drawing/2014/main" val="1819703941"/>
                    </a:ext>
                  </a:extLst>
                </a:gridCol>
                <a:gridCol w="762816">
                  <a:extLst>
                    <a:ext uri="{9D8B030D-6E8A-4147-A177-3AD203B41FA5}">
                      <a16:colId xmlns:a16="http://schemas.microsoft.com/office/drawing/2014/main" val="3179401986"/>
                    </a:ext>
                  </a:extLst>
                </a:gridCol>
              </a:tblGrid>
              <a:tr h="207685">
                <a:tc>
                  <a:txBody>
                    <a:bodyPr/>
                    <a:lstStyle/>
                    <a:p>
                      <a:endParaRPr lang="en-US" sz="1100" dirty="0">
                        <a:solidFill>
                          <a:schemeClr val="bg1"/>
                        </a:solidFill>
                      </a:endParaRPr>
                    </a:p>
                  </a:txBody>
                  <a:tcPr marL="18000" marR="18000" marT="18000" marB="1800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6">
                  <a:txBody>
                    <a:bodyPr/>
                    <a:lstStyle/>
                    <a:p>
                      <a:pPr algn="ctr"/>
                      <a:r>
                        <a:rPr lang="en-US" sz="1100">
                          <a:solidFill>
                            <a:schemeClr val="bg1"/>
                          </a:solidFill>
                        </a:rPr>
                        <a:t>Smokers</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sz="900"/>
                    </a:p>
                  </a:txBody>
                  <a:tcPr/>
                </a:tc>
                <a:tc hMerge="1">
                  <a:txBody>
                    <a:bodyPr/>
                    <a:lstStyle/>
                    <a:p>
                      <a:pPr algn="ctr"/>
                      <a:endParaRPr lang="en-US" sz="900"/>
                    </a:p>
                  </a:txBody>
                  <a:tcPr/>
                </a:tc>
                <a:tc hMerge="1">
                  <a:txBody>
                    <a:bodyPr/>
                    <a:lstStyle/>
                    <a:p>
                      <a:pPr algn="ctr"/>
                      <a:endParaRPr lang="en-US" sz="900"/>
                    </a:p>
                  </a:txBody>
                  <a:tcPr/>
                </a:tc>
                <a:tc gridSpan="6">
                  <a:txBody>
                    <a:bodyPr/>
                    <a:lstStyle/>
                    <a:p>
                      <a:pPr algn="ctr"/>
                      <a:r>
                        <a:rPr lang="en-US" sz="1100">
                          <a:solidFill>
                            <a:schemeClr val="bg1"/>
                          </a:solidFill>
                        </a:rPr>
                        <a:t>Non-smokers</a:t>
                      </a:r>
                    </a:p>
                  </a:txBody>
                  <a:tcPr marL="18000" marR="18000" marT="18000" marB="1800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sz="900"/>
                    </a:p>
                  </a:txBody>
                  <a:tcPr/>
                </a:tc>
                <a:tc hMerge="1">
                  <a:txBody>
                    <a:bodyPr/>
                    <a:lstStyle/>
                    <a:p>
                      <a:pPr algn="ctr"/>
                      <a:endParaRPr lang="en-US" sz="900"/>
                    </a:p>
                  </a:txBody>
                  <a:tcPr/>
                </a:tc>
                <a:tc hMerge="1">
                  <a:txBody>
                    <a:bodyPr/>
                    <a:lstStyle/>
                    <a:p>
                      <a:pPr algn="ctr"/>
                      <a:endParaRPr lang="en-US" sz="900"/>
                    </a:p>
                  </a:txBody>
                  <a:tcPr/>
                </a:tc>
                <a:extLst>
                  <a:ext uri="{0D108BD9-81ED-4DB2-BD59-A6C34878D82A}">
                    <a16:rowId xmlns:a16="http://schemas.microsoft.com/office/drawing/2014/main" val="3497718812"/>
                  </a:ext>
                </a:extLst>
              </a:tr>
              <a:tr h="549624">
                <a:tc>
                  <a:txBody>
                    <a:bodyPr/>
                    <a:lstStyle/>
                    <a:p>
                      <a:endParaRPr lang="en-US" sz="1100" dirty="0">
                        <a:solidFill>
                          <a:schemeClr val="bg1"/>
                        </a:solidFill>
                      </a:endParaRPr>
                    </a:p>
                  </a:txBody>
                  <a:tcPr marL="18000" marR="18000" marT="18000" marB="1800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pt-BR" sz="1100">
                          <a:solidFill>
                            <a:schemeClr val="bg1"/>
                          </a:solidFill>
                        </a:rPr>
                        <a:t>Arm A</a:t>
                      </a:r>
                    </a:p>
                    <a:p>
                      <a:pPr algn="ctr"/>
                      <a:r>
                        <a:rPr lang="pt-BR" sz="1100">
                          <a:solidFill>
                            <a:schemeClr val="bg1"/>
                          </a:solidFill>
                        </a:rPr>
                        <a:t>TIS + PC</a:t>
                      </a:r>
                    </a:p>
                    <a:p>
                      <a:pPr algn="ctr"/>
                      <a:r>
                        <a:rPr lang="pt-BR" sz="1100">
                          <a:solidFill>
                            <a:schemeClr val="bg1"/>
                          </a:solidFill>
                        </a:rPr>
                        <a:t>(n=96)</a:t>
                      </a:r>
                      <a:endParaRPr lang="en-US" sz="1100">
                        <a:solidFill>
                          <a:schemeClr val="bg1"/>
                        </a:solidFill>
                      </a:endParaRP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a:endParaRPr lang="en-US" sz="1000"/>
                    </a:p>
                  </a:txBody>
                  <a:tcPr>
                    <a:solidFill>
                      <a:schemeClr val="accent5">
                        <a:lumMod val="20000"/>
                        <a:lumOff val="80000"/>
                      </a:schemeClr>
                    </a:solidFill>
                  </a:tcPr>
                </a:tc>
                <a:tc gridSpan="2">
                  <a:txBody>
                    <a:bodyPr/>
                    <a:lstStyle/>
                    <a:p>
                      <a:pPr algn="ctr"/>
                      <a:r>
                        <a:rPr lang="pt-BR" sz="1100">
                          <a:solidFill>
                            <a:schemeClr val="bg1"/>
                          </a:solidFill>
                        </a:rPr>
                        <a:t>Arm B</a:t>
                      </a:r>
                    </a:p>
                    <a:p>
                      <a:pPr algn="ctr"/>
                      <a:r>
                        <a:rPr lang="pt-BR" sz="1100">
                          <a:solidFill>
                            <a:schemeClr val="bg1"/>
                          </a:solidFill>
                        </a:rPr>
                        <a:t>TIS + nab-PC</a:t>
                      </a:r>
                    </a:p>
                    <a:p>
                      <a:pPr algn="ctr"/>
                      <a:r>
                        <a:rPr lang="pt-BR" sz="1100">
                          <a:solidFill>
                            <a:schemeClr val="bg1"/>
                          </a:solidFill>
                        </a:rPr>
                        <a:t>(n=106)</a:t>
                      </a:r>
                      <a:endParaRPr lang="en-US" sz="1100">
                        <a:solidFill>
                          <a:schemeClr val="bg1"/>
                        </a:solidFill>
                      </a:endParaRP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900"/>
                    </a:p>
                  </a:txBody>
                  <a:tcPr>
                    <a:solidFill>
                      <a:schemeClr val="bg2">
                        <a:lumMod val="20000"/>
                        <a:lumOff val="80000"/>
                      </a:schemeClr>
                    </a:solidFill>
                  </a:tcPr>
                </a:tc>
                <a:tc gridSpan="2">
                  <a:txBody>
                    <a:bodyPr/>
                    <a:lstStyle/>
                    <a:p>
                      <a:pPr algn="ctr"/>
                      <a:r>
                        <a:rPr lang="en-US" sz="1100" dirty="0">
                          <a:solidFill>
                            <a:schemeClr val="bg1"/>
                          </a:solidFill>
                        </a:rPr>
                        <a:t>Arm C</a:t>
                      </a:r>
                    </a:p>
                    <a:p>
                      <a:pPr algn="ctr"/>
                      <a:r>
                        <a:rPr lang="en-US" sz="1100" dirty="0">
                          <a:solidFill>
                            <a:schemeClr val="bg1"/>
                          </a:solidFill>
                        </a:rPr>
                        <a:t>PC (n=94)</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en-US" sz="900"/>
                    </a:p>
                  </a:txBody>
                  <a:tcPr/>
                </a:tc>
                <a:tc gridSpan="2">
                  <a:txBody>
                    <a:bodyPr/>
                    <a:lstStyle/>
                    <a:p>
                      <a:pPr algn="ctr"/>
                      <a:r>
                        <a:rPr lang="pt-BR" sz="1100">
                          <a:solidFill>
                            <a:schemeClr val="bg1"/>
                          </a:solidFill>
                        </a:rPr>
                        <a:t>Arm A</a:t>
                      </a:r>
                    </a:p>
                    <a:p>
                      <a:pPr algn="ctr"/>
                      <a:r>
                        <a:rPr lang="pt-BR" sz="1100">
                          <a:solidFill>
                            <a:schemeClr val="bg1"/>
                          </a:solidFill>
                        </a:rPr>
                        <a:t>TIS + PC</a:t>
                      </a:r>
                    </a:p>
                    <a:p>
                      <a:pPr algn="ctr"/>
                      <a:r>
                        <a:rPr lang="pt-BR" sz="1100">
                          <a:solidFill>
                            <a:schemeClr val="bg1"/>
                          </a:solidFill>
                        </a:rPr>
                        <a:t>(n=24)</a:t>
                      </a:r>
                      <a:endParaRPr lang="en-US" sz="1100">
                        <a:solidFill>
                          <a:schemeClr val="bg1"/>
                        </a:solidFill>
                      </a:endParaRP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a:endParaRPr lang="en-US" sz="900"/>
                    </a:p>
                  </a:txBody>
                  <a:tcPr>
                    <a:solidFill>
                      <a:schemeClr val="accent5">
                        <a:lumMod val="20000"/>
                        <a:lumOff val="80000"/>
                      </a:schemeClr>
                    </a:solidFill>
                  </a:tcPr>
                </a:tc>
                <a:tc gridSpan="2">
                  <a:txBody>
                    <a:bodyPr/>
                    <a:lstStyle/>
                    <a:p>
                      <a:pPr algn="ctr"/>
                      <a:r>
                        <a:rPr lang="pt-BR" sz="1100">
                          <a:solidFill>
                            <a:schemeClr val="bg1"/>
                          </a:solidFill>
                        </a:rPr>
                        <a:t>Arm B</a:t>
                      </a:r>
                    </a:p>
                    <a:p>
                      <a:pPr algn="ctr"/>
                      <a:r>
                        <a:rPr lang="pt-BR" sz="1100">
                          <a:solidFill>
                            <a:schemeClr val="bg1"/>
                          </a:solidFill>
                        </a:rPr>
                        <a:t>TIS + nab-PC</a:t>
                      </a:r>
                    </a:p>
                    <a:p>
                      <a:pPr algn="ctr"/>
                      <a:r>
                        <a:rPr lang="pt-BR" sz="1100">
                          <a:solidFill>
                            <a:schemeClr val="bg1"/>
                          </a:solidFill>
                        </a:rPr>
                        <a:t>(n=12)</a:t>
                      </a:r>
                      <a:endParaRPr lang="en-US" sz="1100">
                        <a:solidFill>
                          <a:schemeClr val="bg1"/>
                        </a:solidFill>
                      </a:endParaRP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900"/>
                    </a:p>
                  </a:txBody>
                  <a:tcPr>
                    <a:solidFill>
                      <a:schemeClr val="bg2">
                        <a:lumMod val="20000"/>
                        <a:lumOff val="80000"/>
                      </a:schemeClr>
                    </a:solidFill>
                  </a:tcPr>
                </a:tc>
                <a:tc gridSpan="2">
                  <a:txBody>
                    <a:bodyPr/>
                    <a:lstStyle/>
                    <a:p>
                      <a:pPr algn="ctr"/>
                      <a:r>
                        <a:rPr lang="en-US" sz="1100" dirty="0">
                          <a:solidFill>
                            <a:schemeClr val="bg1"/>
                          </a:solidFill>
                        </a:rPr>
                        <a:t>Arm C</a:t>
                      </a:r>
                    </a:p>
                    <a:p>
                      <a:pPr algn="ctr"/>
                      <a:r>
                        <a:rPr lang="en-US" sz="1100" dirty="0">
                          <a:solidFill>
                            <a:schemeClr val="bg1"/>
                          </a:solidFill>
                        </a:rPr>
                        <a:t>PC (n=23)</a:t>
                      </a:r>
                    </a:p>
                  </a:txBody>
                  <a:tcPr marL="18000" marR="18000" marT="18000" marB="1800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lang="en-US" sz="900"/>
                    </a:p>
                  </a:txBody>
                  <a:tcPr/>
                </a:tc>
                <a:extLst>
                  <a:ext uri="{0D108BD9-81ED-4DB2-BD59-A6C34878D82A}">
                    <a16:rowId xmlns:a16="http://schemas.microsoft.com/office/drawing/2014/main" val="2483927400"/>
                  </a:ext>
                </a:extLst>
              </a:tr>
              <a:tr h="207685">
                <a:tc>
                  <a:txBody>
                    <a:bodyPr/>
                    <a:lstStyle/>
                    <a:p>
                      <a:endParaRPr lang="en-US" sz="1100" b="1" dirty="0">
                        <a:solidFill>
                          <a:schemeClr val="bg1"/>
                        </a:solidFill>
                      </a:endParaRPr>
                    </a:p>
                  </a:txBody>
                  <a:tcPr marL="18000" marR="18000" marT="18000" marB="18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solidFill>
                            <a:schemeClr val="bg1"/>
                          </a:solidFill>
                        </a:rPr>
                        <a:t>All Grades</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100" dirty="0">
                          <a:solidFill>
                            <a:schemeClr val="bg1"/>
                          </a:solidFill>
                        </a:rPr>
                        <a:t>≥Grade 3</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100" dirty="0">
                          <a:solidFill>
                            <a:schemeClr val="bg1"/>
                          </a:solidFill>
                        </a:rPr>
                        <a:t>All Grades</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00" dirty="0">
                          <a:solidFill>
                            <a:schemeClr val="bg1"/>
                          </a:solidFill>
                        </a:rPr>
                        <a:t>≥Grade 3</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00" dirty="0">
                          <a:solidFill>
                            <a:schemeClr val="bg1"/>
                          </a:solidFill>
                        </a:rPr>
                        <a:t>All Grades</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100" dirty="0">
                          <a:solidFill>
                            <a:schemeClr val="bg1"/>
                          </a:solidFill>
                        </a:rPr>
                        <a:t>≥Grade 3</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100" dirty="0">
                          <a:solidFill>
                            <a:schemeClr val="bg1"/>
                          </a:solidFill>
                        </a:rPr>
                        <a:t>All Grades</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100" dirty="0">
                          <a:solidFill>
                            <a:schemeClr val="bg1"/>
                          </a:solidFill>
                        </a:rPr>
                        <a:t>≥Grade 3</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100" dirty="0">
                          <a:solidFill>
                            <a:schemeClr val="bg1"/>
                          </a:solidFill>
                        </a:rPr>
                        <a:t>All Grades</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00" dirty="0">
                          <a:solidFill>
                            <a:schemeClr val="bg1"/>
                          </a:solidFill>
                        </a:rPr>
                        <a:t>≥Grade 3</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00" dirty="0">
                          <a:solidFill>
                            <a:schemeClr val="bg1"/>
                          </a:solidFill>
                        </a:rPr>
                        <a:t>All Grades</a:t>
                      </a:r>
                    </a:p>
                  </a:txBody>
                  <a:tcPr marL="18000" marR="18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100" dirty="0">
                          <a:solidFill>
                            <a:schemeClr val="bg1"/>
                          </a:solidFill>
                        </a:rPr>
                        <a:t>≥Grade 3</a:t>
                      </a:r>
                    </a:p>
                  </a:txBody>
                  <a:tcPr marL="18000" marR="18000" marT="18000" marB="18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168253420"/>
                  </a:ext>
                </a:extLst>
              </a:tr>
              <a:tr h="378654">
                <a:tc>
                  <a:txBody>
                    <a:bodyPr/>
                    <a:lstStyle/>
                    <a:p>
                      <a:r>
                        <a:rPr lang="en-US" sz="1100" b="1" dirty="0"/>
                        <a:t>Patients with at least one event</a:t>
                      </a:r>
                    </a:p>
                  </a:txBody>
                  <a:tcPr marL="72000" marR="18000" marT="18000" marB="18000" anchor="ctr">
                    <a:lnT w="38100" cap="flat" cmpd="sng" algn="ctr">
                      <a:solidFill>
                        <a:schemeClr val="bg1"/>
                      </a:solidFill>
                      <a:prstDash val="solid"/>
                      <a:round/>
                      <a:headEnd type="none" w="med" len="med"/>
                      <a:tailEnd type="none" w="med" len="med"/>
                    </a:lnT>
                  </a:tcPr>
                </a:tc>
                <a:tc>
                  <a:txBody>
                    <a:bodyPr/>
                    <a:lstStyle/>
                    <a:p>
                      <a:pPr algn="ctr"/>
                      <a:r>
                        <a:rPr lang="en-US" sz="1100" dirty="0"/>
                        <a:t>95 (99.0)</a:t>
                      </a:r>
                    </a:p>
                  </a:txBody>
                  <a:tcPr marL="18000" marR="18000" marT="18000" marB="18000" anchor="ctr">
                    <a:lnT w="38100" cap="flat" cmpd="sng" algn="ctr">
                      <a:solidFill>
                        <a:schemeClr val="bg1"/>
                      </a:solidFill>
                      <a:prstDash val="solid"/>
                      <a:round/>
                      <a:headEnd type="none" w="med" len="med"/>
                      <a:tailEnd type="none" w="med" len="med"/>
                    </a:lnT>
                  </a:tcPr>
                </a:tc>
                <a:tc>
                  <a:txBody>
                    <a:bodyPr/>
                    <a:lstStyle/>
                    <a:p>
                      <a:pPr algn="ctr"/>
                      <a:r>
                        <a:rPr lang="en-US" sz="1100" dirty="0"/>
                        <a:t>85 (88.5)</a:t>
                      </a:r>
                    </a:p>
                  </a:txBody>
                  <a:tcPr marL="18000" marR="18000" marT="18000" marB="18000" anchor="ctr">
                    <a:lnT w="38100" cap="flat" cmpd="sng" algn="ctr">
                      <a:solidFill>
                        <a:schemeClr val="bg1"/>
                      </a:solidFill>
                      <a:prstDash val="solid"/>
                      <a:round/>
                      <a:headEnd type="none" w="med" len="med"/>
                      <a:tailEnd type="none" w="med" len="med"/>
                    </a:lnT>
                  </a:tcPr>
                </a:tc>
                <a:tc>
                  <a:txBody>
                    <a:bodyPr/>
                    <a:lstStyle/>
                    <a:p>
                      <a:pPr algn="ctr"/>
                      <a:r>
                        <a:rPr lang="en-US" sz="1100"/>
                        <a:t>105 (99.1)</a:t>
                      </a:r>
                    </a:p>
                  </a:txBody>
                  <a:tcPr marL="18000" marR="18000" marT="18000" marB="18000" anchor="ctr">
                    <a:lnT w="38100" cap="flat" cmpd="sng" algn="ctr">
                      <a:solidFill>
                        <a:schemeClr val="bg1"/>
                      </a:solidFill>
                      <a:prstDash val="solid"/>
                      <a:round/>
                      <a:headEnd type="none" w="med" len="med"/>
                      <a:tailEnd type="none" w="med" len="med"/>
                    </a:lnT>
                  </a:tcPr>
                </a:tc>
                <a:tc>
                  <a:txBody>
                    <a:bodyPr/>
                    <a:lstStyle/>
                    <a:p>
                      <a:pPr algn="ctr"/>
                      <a:r>
                        <a:rPr lang="en-US" sz="1100"/>
                        <a:t>88 (83.0)</a:t>
                      </a:r>
                    </a:p>
                  </a:txBody>
                  <a:tcPr marL="18000" marR="18000" marT="18000" marB="18000"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94 (100.0)</a:t>
                      </a:r>
                    </a:p>
                    <a:p>
                      <a:pPr algn="ctr"/>
                      <a:endParaRPr lang="en-US" sz="1100"/>
                    </a:p>
                  </a:txBody>
                  <a:tcPr marL="18000" marR="18000" marT="18000" marB="18000" anchor="ctr">
                    <a:lnT w="38100" cap="flat" cmpd="sng" algn="ctr">
                      <a:solidFill>
                        <a:schemeClr val="bg1"/>
                      </a:solidFill>
                      <a:prstDash val="solid"/>
                      <a:round/>
                      <a:headEnd type="none" w="med" len="med"/>
                      <a:tailEnd type="none" w="med" len="med"/>
                    </a:lnT>
                  </a:tcPr>
                </a:tc>
                <a:tc>
                  <a:txBody>
                    <a:bodyPr/>
                    <a:lstStyle/>
                    <a:p>
                      <a:pPr algn="ctr"/>
                      <a:r>
                        <a:rPr lang="en-US" sz="1100"/>
                        <a:t>79 (84.0)</a:t>
                      </a:r>
                    </a:p>
                  </a:txBody>
                  <a:tcPr marL="18000" marR="18000" marT="18000" marB="18000" anchor="ctr">
                    <a:lnT w="38100" cap="flat" cmpd="sng" algn="ctr">
                      <a:solidFill>
                        <a:schemeClr val="bg1"/>
                      </a:solidFill>
                      <a:prstDash val="solid"/>
                      <a:round/>
                      <a:headEnd type="none" w="med" len="med"/>
                      <a:tailEnd type="none" w="med" len="med"/>
                    </a:lnT>
                  </a:tcPr>
                </a:tc>
                <a:tc>
                  <a:txBody>
                    <a:bodyPr/>
                    <a:lstStyle/>
                    <a:p>
                      <a:pPr algn="ctr"/>
                      <a:r>
                        <a:rPr lang="en-US" sz="1100" dirty="0"/>
                        <a:t>24 (100.0)</a:t>
                      </a:r>
                    </a:p>
                  </a:txBody>
                  <a:tcPr marL="18000" marR="18000" marT="18000" marB="18000" anchor="ctr">
                    <a:lnT w="38100" cap="flat" cmpd="sng" algn="ctr">
                      <a:solidFill>
                        <a:schemeClr val="bg1"/>
                      </a:solidFill>
                      <a:prstDash val="solid"/>
                      <a:round/>
                      <a:headEnd type="none" w="med" len="med"/>
                      <a:tailEnd type="none" w="med" len="med"/>
                    </a:lnT>
                  </a:tcPr>
                </a:tc>
                <a:tc>
                  <a:txBody>
                    <a:bodyPr/>
                    <a:lstStyle/>
                    <a:p>
                      <a:pPr algn="ctr"/>
                      <a:r>
                        <a:rPr lang="en-US" sz="1100"/>
                        <a:t>18 (75.0)</a:t>
                      </a:r>
                    </a:p>
                  </a:txBody>
                  <a:tcPr marL="18000" marR="18000" marT="18000" marB="18000" anchor="ctr">
                    <a:lnT w="38100" cap="flat" cmpd="sng" algn="ctr">
                      <a:solidFill>
                        <a:schemeClr val="bg1"/>
                      </a:solidFill>
                      <a:prstDash val="solid"/>
                      <a:round/>
                      <a:headEnd type="none" w="med" len="med"/>
                      <a:tailEnd type="none" w="med" len="med"/>
                    </a:lnT>
                  </a:tcPr>
                </a:tc>
                <a:tc>
                  <a:txBody>
                    <a:bodyPr/>
                    <a:lstStyle/>
                    <a:p>
                      <a:pPr algn="ctr"/>
                      <a:r>
                        <a:rPr lang="en-US" sz="1100"/>
                        <a:t>12 (100.0)</a:t>
                      </a:r>
                    </a:p>
                  </a:txBody>
                  <a:tcPr marL="18000" marR="18000" marT="18000" marB="18000" anchor="ctr">
                    <a:lnT w="38100" cap="flat" cmpd="sng" algn="ctr">
                      <a:solidFill>
                        <a:schemeClr val="bg1"/>
                      </a:solidFill>
                      <a:prstDash val="solid"/>
                      <a:round/>
                      <a:headEnd type="none" w="med" len="med"/>
                      <a:tailEnd type="none" w="med" len="med"/>
                    </a:lnT>
                  </a:tcPr>
                </a:tc>
                <a:tc>
                  <a:txBody>
                    <a:bodyPr/>
                    <a:lstStyle/>
                    <a:p>
                      <a:pPr algn="ctr"/>
                      <a:r>
                        <a:rPr lang="en-US" sz="1100" dirty="0"/>
                        <a:t>11 (91.7)</a:t>
                      </a:r>
                    </a:p>
                  </a:txBody>
                  <a:tcPr marL="18000" marR="18000" marT="18000" marB="18000" anchor="ctr">
                    <a:lnT w="38100" cap="flat" cmpd="sng" algn="ctr">
                      <a:solidFill>
                        <a:schemeClr val="bg1"/>
                      </a:solidFill>
                      <a:prstDash val="solid"/>
                      <a:round/>
                      <a:headEnd type="none" w="med" len="med"/>
                      <a:tailEnd type="none" w="med" len="med"/>
                    </a:lnT>
                  </a:tcPr>
                </a:tc>
                <a:tc>
                  <a:txBody>
                    <a:bodyPr/>
                    <a:lstStyle/>
                    <a:p>
                      <a:pPr algn="ctr"/>
                      <a:r>
                        <a:rPr lang="en-US" sz="1100"/>
                        <a:t>23 (100.0)</a:t>
                      </a:r>
                    </a:p>
                  </a:txBody>
                  <a:tcPr marL="18000" marR="18000" marT="18000" marB="18000" anchor="ctr">
                    <a:lnT w="38100" cap="flat" cmpd="sng" algn="ctr">
                      <a:solidFill>
                        <a:schemeClr val="bg1"/>
                      </a:solidFill>
                      <a:prstDash val="solid"/>
                      <a:round/>
                      <a:headEnd type="none" w="med" len="med"/>
                      <a:tailEnd type="none" w="med" len="med"/>
                    </a:lnT>
                  </a:tcPr>
                </a:tc>
                <a:tc>
                  <a:txBody>
                    <a:bodyPr/>
                    <a:lstStyle/>
                    <a:p>
                      <a:pPr algn="ctr"/>
                      <a:r>
                        <a:rPr lang="en-US" sz="1100" dirty="0"/>
                        <a:t>15 (65.2)</a:t>
                      </a:r>
                    </a:p>
                  </a:txBody>
                  <a:tcPr marL="18000" marR="18000" marT="18000" marB="18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59722982"/>
                  </a:ext>
                </a:extLst>
              </a:tr>
              <a:tr h="207685">
                <a:tc>
                  <a:txBody>
                    <a:bodyPr/>
                    <a:lstStyle/>
                    <a:p>
                      <a:r>
                        <a:rPr lang="en-US" sz="1100" dirty="0"/>
                        <a:t>   Anemia</a:t>
                      </a:r>
                    </a:p>
                  </a:txBody>
                  <a:tcPr marL="72000" marR="18000" marT="18000" marB="18000" anchor="ctr"/>
                </a:tc>
                <a:tc>
                  <a:txBody>
                    <a:bodyPr/>
                    <a:lstStyle/>
                    <a:p>
                      <a:pPr algn="ctr"/>
                      <a:r>
                        <a:rPr lang="en-US" sz="1100" dirty="0"/>
                        <a:t>78 (81.3)</a:t>
                      </a:r>
                    </a:p>
                  </a:txBody>
                  <a:tcPr marL="18000" marR="18000" marT="18000" marB="18000" anchor="ctr"/>
                </a:tc>
                <a:tc>
                  <a:txBody>
                    <a:bodyPr/>
                    <a:lstStyle/>
                    <a:p>
                      <a:pPr algn="ctr"/>
                      <a:r>
                        <a:rPr lang="en-US" sz="1100" dirty="0"/>
                        <a:t>5 (5.2)</a:t>
                      </a:r>
                    </a:p>
                  </a:txBody>
                  <a:tcPr marL="18000" marR="18000" marT="18000" marB="18000" anchor="ctr"/>
                </a:tc>
                <a:tc>
                  <a:txBody>
                    <a:bodyPr/>
                    <a:lstStyle/>
                    <a:p>
                      <a:pPr algn="ctr"/>
                      <a:r>
                        <a:rPr lang="en-US" sz="1100" dirty="0"/>
                        <a:t>93 (87.7)</a:t>
                      </a:r>
                    </a:p>
                  </a:txBody>
                  <a:tcPr marL="18000" marR="18000" marT="18000" marB="18000" anchor="ctr"/>
                </a:tc>
                <a:tc>
                  <a:txBody>
                    <a:bodyPr/>
                    <a:lstStyle/>
                    <a:p>
                      <a:pPr algn="ctr"/>
                      <a:r>
                        <a:rPr lang="en-US" sz="1100"/>
                        <a:t>19 (17.9)</a:t>
                      </a:r>
                    </a:p>
                  </a:txBody>
                  <a:tcPr marL="18000" marR="18000" marT="18000" marB="18000" anchor="ctr"/>
                </a:tc>
                <a:tc>
                  <a:txBody>
                    <a:bodyPr/>
                    <a:lstStyle/>
                    <a:p>
                      <a:pPr algn="ctr"/>
                      <a:r>
                        <a:rPr lang="en-US" sz="1100"/>
                        <a:t>70 (74.5)</a:t>
                      </a:r>
                    </a:p>
                  </a:txBody>
                  <a:tcPr marL="18000" marR="18000" marT="18000" marB="18000" anchor="ctr"/>
                </a:tc>
                <a:tc>
                  <a:txBody>
                    <a:bodyPr/>
                    <a:lstStyle/>
                    <a:p>
                      <a:pPr algn="ctr"/>
                      <a:r>
                        <a:rPr lang="en-US" sz="1100"/>
                        <a:t>9 (9.6)</a:t>
                      </a:r>
                    </a:p>
                  </a:txBody>
                  <a:tcPr marL="18000" marR="18000" marT="18000" marB="18000" anchor="ctr"/>
                </a:tc>
                <a:tc>
                  <a:txBody>
                    <a:bodyPr/>
                    <a:lstStyle/>
                    <a:p>
                      <a:pPr algn="ctr"/>
                      <a:r>
                        <a:rPr lang="en-US" sz="1100"/>
                        <a:t>21 (87.5)</a:t>
                      </a:r>
                    </a:p>
                  </a:txBody>
                  <a:tcPr marL="18000" marR="18000" marT="18000" marB="18000" anchor="ctr"/>
                </a:tc>
                <a:tc>
                  <a:txBody>
                    <a:bodyPr/>
                    <a:lstStyle/>
                    <a:p>
                      <a:pPr algn="ctr"/>
                      <a:r>
                        <a:rPr lang="en-US" sz="1100"/>
                        <a:t>1 (4.2)</a:t>
                      </a:r>
                    </a:p>
                  </a:txBody>
                  <a:tcPr marL="18000" marR="18000" marT="18000" marB="18000" anchor="ctr"/>
                </a:tc>
                <a:tc>
                  <a:txBody>
                    <a:bodyPr/>
                    <a:lstStyle/>
                    <a:p>
                      <a:pPr algn="ctr"/>
                      <a:r>
                        <a:rPr lang="en-US" sz="1100"/>
                        <a:t>11 (91.7)</a:t>
                      </a:r>
                    </a:p>
                  </a:txBody>
                  <a:tcPr marL="18000" marR="18000" marT="18000" marB="18000" anchor="ctr"/>
                </a:tc>
                <a:tc>
                  <a:txBody>
                    <a:bodyPr/>
                    <a:lstStyle/>
                    <a:p>
                      <a:pPr algn="ctr"/>
                      <a:r>
                        <a:rPr lang="en-US" sz="1100"/>
                        <a:t>5 (41.7)</a:t>
                      </a:r>
                    </a:p>
                  </a:txBody>
                  <a:tcPr marL="18000" marR="18000" marT="18000" marB="18000" anchor="ctr"/>
                </a:tc>
                <a:tc>
                  <a:txBody>
                    <a:bodyPr/>
                    <a:lstStyle/>
                    <a:p>
                      <a:pPr algn="ctr"/>
                      <a:r>
                        <a:rPr lang="en-US" sz="1100"/>
                        <a:t>17 (73.9)</a:t>
                      </a:r>
                    </a:p>
                  </a:txBody>
                  <a:tcPr marL="18000" marR="18000" marT="18000" marB="18000" anchor="ctr"/>
                </a:tc>
                <a:tc>
                  <a:txBody>
                    <a:bodyPr/>
                    <a:lstStyle/>
                    <a:p>
                      <a:pPr algn="ctr"/>
                      <a:r>
                        <a:rPr lang="en-US" sz="1100"/>
                        <a:t>2 (8.7)</a:t>
                      </a:r>
                    </a:p>
                  </a:txBody>
                  <a:tcPr marL="18000" marR="18000" marT="18000" marB="18000" anchor="ctr"/>
                </a:tc>
                <a:extLst>
                  <a:ext uri="{0D108BD9-81ED-4DB2-BD59-A6C34878D82A}">
                    <a16:rowId xmlns:a16="http://schemas.microsoft.com/office/drawing/2014/main" val="1884753459"/>
                  </a:ext>
                </a:extLst>
              </a:tr>
              <a:tr h="207685">
                <a:tc>
                  <a:txBody>
                    <a:bodyPr/>
                    <a:lstStyle/>
                    <a:p>
                      <a:r>
                        <a:rPr lang="en-US" sz="1100"/>
                        <a:t>   Alopecia</a:t>
                      </a:r>
                    </a:p>
                  </a:txBody>
                  <a:tcPr marL="72000" marR="18000" marT="18000" marB="18000" anchor="ctr"/>
                </a:tc>
                <a:tc>
                  <a:txBody>
                    <a:bodyPr/>
                    <a:lstStyle/>
                    <a:p>
                      <a:pPr algn="ctr"/>
                      <a:r>
                        <a:rPr lang="en-US" sz="1100"/>
                        <a:t>60 (62.5)</a:t>
                      </a:r>
                    </a:p>
                  </a:txBody>
                  <a:tcPr marL="18000" marR="18000" marT="18000" marB="18000" anchor="ctr"/>
                </a:tc>
                <a:tc>
                  <a:txBody>
                    <a:bodyPr/>
                    <a:lstStyle/>
                    <a:p>
                      <a:pPr algn="ctr"/>
                      <a:r>
                        <a:rPr lang="en-US" sz="1100" dirty="0"/>
                        <a:t>0</a:t>
                      </a:r>
                    </a:p>
                  </a:txBody>
                  <a:tcPr marL="18000" marR="18000" marT="18000" marB="18000" anchor="ctr"/>
                </a:tc>
                <a:tc>
                  <a:txBody>
                    <a:bodyPr/>
                    <a:lstStyle/>
                    <a:p>
                      <a:pPr algn="ctr"/>
                      <a:r>
                        <a:rPr lang="en-US" sz="1100"/>
                        <a:t>72 (67.9)</a:t>
                      </a:r>
                    </a:p>
                  </a:txBody>
                  <a:tcPr marL="18000" marR="18000" marT="18000" marB="18000" anchor="ctr"/>
                </a:tc>
                <a:tc>
                  <a:txBody>
                    <a:bodyPr/>
                    <a:lstStyle/>
                    <a:p>
                      <a:pPr algn="ctr"/>
                      <a:r>
                        <a:rPr lang="en-US" sz="1100" dirty="0"/>
                        <a:t>0</a:t>
                      </a:r>
                    </a:p>
                  </a:txBody>
                  <a:tcPr marL="18000" marR="18000" marT="18000" marB="18000" anchor="ctr"/>
                </a:tc>
                <a:tc>
                  <a:txBody>
                    <a:bodyPr/>
                    <a:lstStyle/>
                    <a:p>
                      <a:pPr algn="ctr"/>
                      <a:r>
                        <a:rPr lang="en-US" sz="1100"/>
                        <a:t>58 (61.7)</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a:t>17 (70.8)</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a:t>9 (75.0)</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a:t>14 (60.9)</a:t>
                      </a:r>
                    </a:p>
                  </a:txBody>
                  <a:tcPr marL="18000" marR="18000" marT="18000" marB="18000" anchor="ctr"/>
                </a:tc>
                <a:tc>
                  <a:txBody>
                    <a:bodyPr/>
                    <a:lstStyle/>
                    <a:p>
                      <a:pPr algn="ctr"/>
                      <a:r>
                        <a:rPr lang="en-US" sz="1100"/>
                        <a:t>0</a:t>
                      </a:r>
                    </a:p>
                  </a:txBody>
                  <a:tcPr marL="18000" marR="18000" marT="18000" marB="18000" anchor="ctr"/>
                </a:tc>
                <a:extLst>
                  <a:ext uri="{0D108BD9-81ED-4DB2-BD59-A6C34878D82A}">
                    <a16:rowId xmlns:a16="http://schemas.microsoft.com/office/drawing/2014/main" val="2418690140"/>
                  </a:ext>
                </a:extLst>
              </a:tr>
              <a:tr h="207685">
                <a:tc>
                  <a:txBody>
                    <a:bodyPr/>
                    <a:lstStyle/>
                    <a:p>
                      <a:r>
                        <a:rPr lang="en-US" sz="1100" b="0" dirty="0"/>
                        <a:t>   Leukopenia</a:t>
                      </a:r>
                    </a:p>
                  </a:txBody>
                  <a:tcPr marL="72000" marR="18000" marT="18000" marB="18000" anchor="ctr"/>
                </a:tc>
                <a:tc>
                  <a:txBody>
                    <a:bodyPr/>
                    <a:lstStyle/>
                    <a:p>
                      <a:pPr algn="ctr"/>
                      <a:r>
                        <a:rPr lang="en-US" sz="1100"/>
                        <a:t>48 (50.0)</a:t>
                      </a:r>
                    </a:p>
                  </a:txBody>
                  <a:tcPr marL="18000" marR="18000" marT="18000" marB="18000" anchor="ctr"/>
                </a:tc>
                <a:tc>
                  <a:txBody>
                    <a:bodyPr/>
                    <a:lstStyle/>
                    <a:p>
                      <a:pPr algn="ctr"/>
                      <a:r>
                        <a:rPr lang="en-US" sz="1100" dirty="0"/>
                        <a:t>14 (14.6)</a:t>
                      </a:r>
                    </a:p>
                  </a:txBody>
                  <a:tcPr marL="18000" marR="18000" marT="18000" marB="18000" anchor="ctr"/>
                </a:tc>
                <a:tc>
                  <a:txBody>
                    <a:bodyPr/>
                    <a:lstStyle/>
                    <a:p>
                      <a:pPr algn="ctr"/>
                      <a:r>
                        <a:rPr lang="en-US" sz="1100"/>
                        <a:t>59 (55.7)</a:t>
                      </a:r>
                    </a:p>
                  </a:txBody>
                  <a:tcPr marL="18000" marR="18000" marT="18000" marB="18000" anchor="ctr"/>
                </a:tc>
                <a:tc>
                  <a:txBody>
                    <a:bodyPr/>
                    <a:lstStyle/>
                    <a:p>
                      <a:pPr algn="ctr"/>
                      <a:r>
                        <a:rPr lang="en-US" sz="1100"/>
                        <a:t>25 (23.6)</a:t>
                      </a:r>
                    </a:p>
                  </a:txBody>
                  <a:tcPr marL="18000" marR="18000" marT="18000" marB="18000" anchor="ctr"/>
                </a:tc>
                <a:tc>
                  <a:txBody>
                    <a:bodyPr/>
                    <a:lstStyle/>
                    <a:p>
                      <a:pPr algn="ctr"/>
                      <a:r>
                        <a:rPr lang="en-US" sz="1100"/>
                        <a:t>44 (46.8)</a:t>
                      </a:r>
                    </a:p>
                  </a:txBody>
                  <a:tcPr marL="18000" marR="18000" marT="18000" marB="18000" anchor="ctr"/>
                </a:tc>
                <a:tc>
                  <a:txBody>
                    <a:bodyPr/>
                    <a:lstStyle/>
                    <a:p>
                      <a:pPr algn="ctr"/>
                      <a:r>
                        <a:rPr lang="en-US" sz="1100"/>
                        <a:t>18 (19.1)</a:t>
                      </a:r>
                    </a:p>
                  </a:txBody>
                  <a:tcPr marL="18000" marR="18000" marT="18000" marB="18000" anchor="ctr"/>
                </a:tc>
                <a:tc>
                  <a:txBody>
                    <a:bodyPr/>
                    <a:lstStyle/>
                    <a:p>
                      <a:pPr algn="ctr"/>
                      <a:r>
                        <a:rPr lang="en-US" sz="1100"/>
                        <a:t>9 (37.5)</a:t>
                      </a:r>
                    </a:p>
                  </a:txBody>
                  <a:tcPr marL="18000" marR="18000" marT="18000" marB="18000" anchor="ctr"/>
                </a:tc>
                <a:tc>
                  <a:txBody>
                    <a:bodyPr/>
                    <a:lstStyle/>
                    <a:p>
                      <a:pPr algn="ctr"/>
                      <a:r>
                        <a:rPr lang="en-US" sz="1100"/>
                        <a:t>5 (20.8)</a:t>
                      </a:r>
                    </a:p>
                  </a:txBody>
                  <a:tcPr marL="18000" marR="18000" marT="18000" marB="18000" anchor="ctr"/>
                </a:tc>
                <a:tc>
                  <a:txBody>
                    <a:bodyPr/>
                    <a:lstStyle/>
                    <a:p>
                      <a:pPr algn="ctr"/>
                      <a:r>
                        <a:rPr lang="en-US" sz="1100"/>
                        <a:t>7 (58.3)</a:t>
                      </a:r>
                    </a:p>
                  </a:txBody>
                  <a:tcPr marL="18000" marR="18000" marT="18000" marB="18000" anchor="ctr"/>
                </a:tc>
                <a:tc>
                  <a:txBody>
                    <a:bodyPr/>
                    <a:lstStyle/>
                    <a:p>
                      <a:pPr algn="ctr"/>
                      <a:r>
                        <a:rPr lang="en-US" sz="1100"/>
                        <a:t>5 (41.7)</a:t>
                      </a:r>
                    </a:p>
                  </a:txBody>
                  <a:tcPr marL="18000" marR="18000" marT="18000" marB="18000" anchor="ctr"/>
                </a:tc>
                <a:tc>
                  <a:txBody>
                    <a:bodyPr/>
                    <a:lstStyle/>
                    <a:p>
                      <a:pPr algn="ctr"/>
                      <a:r>
                        <a:rPr lang="en-US" sz="1100"/>
                        <a:t>12 (52.2)</a:t>
                      </a:r>
                    </a:p>
                  </a:txBody>
                  <a:tcPr marL="18000" marR="18000" marT="18000" marB="18000" anchor="ctr"/>
                </a:tc>
                <a:tc>
                  <a:txBody>
                    <a:bodyPr/>
                    <a:lstStyle/>
                    <a:p>
                      <a:pPr algn="ctr"/>
                      <a:r>
                        <a:rPr lang="en-US" sz="1100"/>
                        <a:t>3 (13.0)</a:t>
                      </a:r>
                    </a:p>
                  </a:txBody>
                  <a:tcPr marL="18000" marR="18000" marT="18000" marB="18000" anchor="ctr"/>
                </a:tc>
                <a:extLst>
                  <a:ext uri="{0D108BD9-81ED-4DB2-BD59-A6C34878D82A}">
                    <a16:rowId xmlns:a16="http://schemas.microsoft.com/office/drawing/2014/main" val="3157351239"/>
                  </a:ext>
                </a:extLst>
              </a:tr>
              <a:tr h="207685">
                <a:tc>
                  <a:txBody>
                    <a:bodyPr/>
                    <a:lstStyle/>
                    <a:p>
                      <a:r>
                        <a:rPr lang="en-US" sz="1100" b="0"/>
                        <a:t>   Neutropenia</a:t>
                      </a:r>
                    </a:p>
                  </a:txBody>
                  <a:tcPr marL="72000" marR="18000" marT="18000" marB="18000" anchor="ctr"/>
                </a:tc>
                <a:tc>
                  <a:txBody>
                    <a:bodyPr/>
                    <a:lstStyle/>
                    <a:p>
                      <a:pPr algn="ctr"/>
                      <a:r>
                        <a:rPr lang="en-US" sz="1100"/>
                        <a:t>43 (44.8)</a:t>
                      </a:r>
                    </a:p>
                  </a:txBody>
                  <a:tcPr marL="18000" marR="18000" marT="18000" marB="18000" anchor="ctr"/>
                </a:tc>
                <a:tc>
                  <a:txBody>
                    <a:bodyPr/>
                    <a:lstStyle/>
                    <a:p>
                      <a:pPr algn="ctr"/>
                      <a:r>
                        <a:rPr lang="en-US" sz="1100"/>
                        <a:t>35 (36.5)</a:t>
                      </a:r>
                    </a:p>
                  </a:txBody>
                  <a:tcPr marL="18000" marR="18000" marT="18000" marB="18000" anchor="ctr"/>
                </a:tc>
                <a:tc>
                  <a:txBody>
                    <a:bodyPr/>
                    <a:lstStyle/>
                    <a:p>
                      <a:pPr algn="ctr"/>
                      <a:r>
                        <a:rPr lang="en-US" sz="1100" dirty="0"/>
                        <a:t>47 (44.3)</a:t>
                      </a:r>
                    </a:p>
                  </a:txBody>
                  <a:tcPr marL="18000" marR="18000" marT="18000" marB="18000" anchor="ctr"/>
                </a:tc>
                <a:tc>
                  <a:txBody>
                    <a:bodyPr/>
                    <a:lstStyle/>
                    <a:p>
                      <a:pPr algn="ctr"/>
                      <a:r>
                        <a:rPr lang="en-US" sz="1100"/>
                        <a:t>30 (28.3)</a:t>
                      </a:r>
                    </a:p>
                  </a:txBody>
                  <a:tcPr marL="18000" marR="18000" marT="18000" marB="18000" anchor="ctr"/>
                </a:tc>
                <a:tc>
                  <a:txBody>
                    <a:bodyPr/>
                    <a:lstStyle/>
                    <a:p>
                      <a:pPr algn="ctr"/>
                      <a:r>
                        <a:rPr lang="en-US" sz="1100"/>
                        <a:t>44 (46.8)</a:t>
                      </a:r>
                    </a:p>
                  </a:txBody>
                  <a:tcPr marL="18000" marR="18000" marT="18000" marB="18000" anchor="ctr"/>
                </a:tc>
                <a:tc>
                  <a:txBody>
                    <a:bodyPr/>
                    <a:lstStyle/>
                    <a:p>
                      <a:pPr algn="ctr"/>
                      <a:r>
                        <a:rPr lang="en-US" sz="1100"/>
                        <a:t>38 (40.4)</a:t>
                      </a:r>
                    </a:p>
                  </a:txBody>
                  <a:tcPr marL="18000" marR="18000" marT="18000" marB="18000" anchor="ctr"/>
                </a:tc>
                <a:tc>
                  <a:txBody>
                    <a:bodyPr/>
                    <a:lstStyle/>
                    <a:p>
                      <a:pPr algn="ctr"/>
                      <a:r>
                        <a:rPr lang="en-US" sz="1100"/>
                        <a:t>8 (33.3)</a:t>
                      </a:r>
                    </a:p>
                  </a:txBody>
                  <a:tcPr marL="18000" marR="18000" marT="18000" marB="18000" anchor="ctr"/>
                </a:tc>
                <a:tc>
                  <a:txBody>
                    <a:bodyPr/>
                    <a:lstStyle/>
                    <a:p>
                      <a:pPr algn="ctr"/>
                      <a:r>
                        <a:rPr lang="en-US" sz="1100"/>
                        <a:t>5 (20.8)</a:t>
                      </a:r>
                    </a:p>
                  </a:txBody>
                  <a:tcPr marL="18000" marR="18000" marT="18000" marB="18000" anchor="ctr"/>
                </a:tc>
                <a:tc>
                  <a:txBody>
                    <a:bodyPr/>
                    <a:lstStyle/>
                    <a:p>
                      <a:pPr algn="ctr"/>
                      <a:r>
                        <a:rPr lang="en-US" sz="1100"/>
                        <a:t>3 (25.0)</a:t>
                      </a:r>
                    </a:p>
                  </a:txBody>
                  <a:tcPr marL="18000" marR="18000" marT="18000" marB="18000" anchor="ctr"/>
                </a:tc>
                <a:tc>
                  <a:txBody>
                    <a:bodyPr/>
                    <a:lstStyle/>
                    <a:p>
                      <a:pPr algn="ctr"/>
                      <a:r>
                        <a:rPr lang="en-US" sz="1100"/>
                        <a:t>2 (16.7)</a:t>
                      </a:r>
                    </a:p>
                  </a:txBody>
                  <a:tcPr marL="18000" marR="18000" marT="18000" marB="18000" anchor="ctr"/>
                </a:tc>
                <a:tc>
                  <a:txBody>
                    <a:bodyPr/>
                    <a:lstStyle/>
                    <a:p>
                      <a:pPr algn="ctr"/>
                      <a:r>
                        <a:rPr lang="en-US" sz="1100"/>
                        <a:t>11 (47.8)</a:t>
                      </a:r>
                    </a:p>
                  </a:txBody>
                  <a:tcPr marL="18000" marR="18000" marT="18000" marB="18000" anchor="ctr"/>
                </a:tc>
                <a:tc>
                  <a:txBody>
                    <a:bodyPr/>
                    <a:lstStyle/>
                    <a:p>
                      <a:pPr algn="ctr"/>
                      <a:r>
                        <a:rPr lang="en-US" sz="1100"/>
                        <a:t>9 (39.1)</a:t>
                      </a:r>
                    </a:p>
                  </a:txBody>
                  <a:tcPr marL="18000" marR="18000" marT="18000" marB="18000" anchor="ctr"/>
                </a:tc>
                <a:extLst>
                  <a:ext uri="{0D108BD9-81ED-4DB2-BD59-A6C34878D82A}">
                    <a16:rowId xmlns:a16="http://schemas.microsoft.com/office/drawing/2014/main" val="188948264"/>
                  </a:ext>
                </a:extLst>
              </a:tr>
              <a:tr h="207685">
                <a:tc>
                  <a:txBody>
                    <a:bodyPr/>
                    <a:lstStyle/>
                    <a:p>
                      <a:r>
                        <a:rPr lang="en-US" sz="1100" b="1"/>
                        <a:t>   </a:t>
                      </a:r>
                      <a:r>
                        <a:rPr lang="en-US" sz="1100" b="0"/>
                        <a:t>Neutrophil count decreased</a:t>
                      </a:r>
                      <a:endParaRPr lang="en-US" sz="1100" b="1"/>
                    </a:p>
                  </a:txBody>
                  <a:tcPr marL="72000" marR="18000" marT="18000" marB="18000" anchor="ctr"/>
                </a:tc>
                <a:tc>
                  <a:txBody>
                    <a:bodyPr/>
                    <a:lstStyle/>
                    <a:p>
                      <a:pPr algn="ctr"/>
                      <a:r>
                        <a:rPr lang="en-US" sz="1100"/>
                        <a:t>56 (58.3)</a:t>
                      </a:r>
                    </a:p>
                  </a:txBody>
                  <a:tcPr marL="18000" marR="18000" marT="18000" marB="18000" anchor="ctr"/>
                </a:tc>
                <a:tc>
                  <a:txBody>
                    <a:bodyPr/>
                    <a:lstStyle/>
                    <a:p>
                      <a:pPr algn="ctr"/>
                      <a:r>
                        <a:rPr lang="en-US" sz="1100"/>
                        <a:t>48 (50.</a:t>
                      </a:r>
                    </a:p>
                  </a:txBody>
                  <a:tcPr marL="18000" marR="18000" marT="18000" marB="18000" anchor="ctr"/>
                </a:tc>
                <a:tc>
                  <a:txBody>
                    <a:bodyPr/>
                    <a:lstStyle/>
                    <a:p>
                      <a:pPr algn="ctr"/>
                      <a:r>
                        <a:rPr lang="en-US" sz="1100" dirty="0"/>
                        <a:t>62 (58.5)</a:t>
                      </a:r>
                    </a:p>
                  </a:txBody>
                  <a:tcPr marL="18000" marR="18000" marT="18000" marB="18000" anchor="ctr"/>
                </a:tc>
                <a:tc>
                  <a:txBody>
                    <a:bodyPr/>
                    <a:lstStyle/>
                    <a:p>
                      <a:pPr algn="ctr"/>
                      <a:r>
                        <a:rPr lang="en-US" sz="1100" dirty="0"/>
                        <a:t>45 (28.3)</a:t>
                      </a:r>
                    </a:p>
                  </a:txBody>
                  <a:tcPr marL="18000" marR="18000" marT="18000" marB="18000" anchor="ctr"/>
                </a:tc>
                <a:tc>
                  <a:txBody>
                    <a:bodyPr/>
                    <a:lstStyle/>
                    <a:p>
                      <a:pPr algn="ctr"/>
                      <a:r>
                        <a:rPr lang="en-US" sz="1100" dirty="0"/>
                        <a:t>54 (57.4)</a:t>
                      </a:r>
                    </a:p>
                  </a:txBody>
                  <a:tcPr marL="18000" marR="18000" marT="18000" marB="18000" anchor="ctr"/>
                </a:tc>
                <a:tc>
                  <a:txBody>
                    <a:bodyPr/>
                    <a:lstStyle/>
                    <a:p>
                      <a:pPr algn="ctr"/>
                      <a:r>
                        <a:rPr lang="en-US" sz="1100"/>
                        <a:t>45 (47.9)</a:t>
                      </a:r>
                    </a:p>
                  </a:txBody>
                  <a:tcPr marL="18000" marR="18000" marT="18000" marB="18000" anchor="ctr"/>
                </a:tc>
                <a:tc>
                  <a:txBody>
                    <a:bodyPr/>
                    <a:lstStyle/>
                    <a:p>
                      <a:pPr algn="ctr"/>
                      <a:r>
                        <a:rPr lang="en-US" sz="1100"/>
                        <a:t>19 (79.2)</a:t>
                      </a:r>
                    </a:p>
                  </a:txBody>
                  <a:tcPr marL="18000" marR="18000" marT="18000" marB="18000" anchor="ctr"/>
                </a:tc>
                <a:tc>
                  <a:txBody>
                    <a:bodyPr/>
                    <a:lstStyle/>
                    <a:p>
                      <a:pPr algn="ctr"/>
                      <a:r>
                        <a:rPr lang="en-US" sz="1100"/>
                        <a:t>15 (58.3)</a:t>
                      </a:r>
                    </a:p>
                  </a:txBody>
                  <a:tcPr marL="18000" marR="18000" marT="18000" marB="18000" anchor="ctr"/>
                </a:tc>
                <a:tc>
                  <a:txBody>
                    <a:bodyPr/>
                    <a:lstStyle/>
                    <a:p>
                      <a:pPr algn="ctr"/>
                      <a:r>
                        <a:rPr lang="en-US" sz="1100"/>
                        <a:t>10 (83.3)</a:t>
                      </a:r>
                    </a:p>
                  </a:txBody>
                  <a:tcPr marL="18000" marR="18000" marT="18000" marB="18000" anchor="ctr"/>
                </a:tc>
                <a:tc>
                  <a:txBody>
                    <a:bodyPr/>
                    <a:lstStyle/>
                    <a:p>
                      <a:pPr algn="ctr"/>
                      <a:r>
                        <a:rPr lang="en-US" sz="1100"/>
                        <a:t>9 (75.0)</a:t>
                      </a:r>
                    </a:p>
                  </a:txBody>
                  <a:tcPr marL="18000" marR="18000" marT="18000" marB="18000" anchor="ctr"/>
                </a:tc>
                <a:tc>
                  <a:txBody>
                    <a:bodyPr/>
                    <a:lstStyle/>
                    <a:p>
                      <a:pPr algn="ctr"/>
                      <a:r>
                        <a:rPr lang="en-US" sz="1100"/>
                        <a:t>14 (60.9)</a:t>
                      </a:r>
                    </a:p>
                  </a:txBody>
                  <a:tcPr marL="18000" marR="18000" marT="18000" marB="18000" anchor="ctr"/>
                </a:tc>
                <a:tc>
                  <a:txBody>
                    <a:bodyPr/>
                    <a:lstStyle/>
                    <a:p>
                      <a:pPr algn="ctr"/>
                      <a:r>
                        <a:rPr lang="en-US" sz="1100"/>
                        <a:t>8 (34.8)</a:t>
                      </a:r>
                    </a:p>
                  </a:txBody>
                  <a:tcPr marL="18000" marR="18000" marT="18000" marB="18000" anchor="ctr"/>
                </a:tc>
                <a:extLst>
                  <a:ext uri="{0D108BD9-81ED-4DB2-BD59-A6C34878D82A}">
                    <a16:rowId xmlns:a16="http://schemas.microsoft.com/office/drawing/2014/main" val="4269988854"/>
                  </a:ext>
                </a:extLst>
              </a:tr>
              <a:tr h="207685">
                <a:tc>
                  <a:txBody>
                    <a:bodyPr/>
                    <a:lstStyle/>
                    <a:p>
                      <a:r>
                        <a:rPr lang="en-US" sz="1100" b="0" dirty="0"/>
                        <a:t>White blood cell count decreased</a:t>
                      </a:r>
                    </a:p>
                  </a:txBody>
                  <a:tcPr marL="72000" marR="18000" marT="18000" marB="18000" anchor="ctr"/>
                </a:tc>
                <a:tc>
                  <a:txBody>
                    <a:bodyPr/>
                    <a:lstStyle/>
                    <a:p>
                      <a:pPr algn="ctr"/>
                      <a:r>
                        <a:rPr lang="en-US" sz="1100"/>
                        <a:t>48 (50.0)</a:t>
                      </a:r>
                    </a:p>
                  </a:txBody>
                  <a:tcPr marL="18000" marR="18000" marT="18000" marB="18000" anchor="ctr"/>
                </a:tc>
                <a:tc>
                  <a:txBody>
                    <a:bodyPr/>
                    <a:lstStyle/>
                    <a:p>
                      <a:pPr algn="ctr"/>
                      <a:r>
                        <a:rPr lang="en-US" sz="1100"/>
                        <a:t>20 (20.8)</a:t>
                      </a:r>
                    </a:p>
                  </a:txBody>
                  <a:tcPr marL="18000" marR="18000" marT="18000" marB="18000" anchor="ctr"/>
                </a:tc>
                <a:tc>
                  <a:txBody>
                    <a:bodyPr/>
                    <a:lstStyle/>
                    <a:p>
                      <a:pPr algn="ctr"/>
                      <a:r>
                        <a:rPr lang="en-US" sz="1100"/>
                        <a:t>61 (57.5)</a:t>
                      </a:r>
                    </a:p>
                  </a:txBody>
                  <a:tcPr marL="18000" marR="18000" marT="18000" marB="18000" anchor="ctr"/>
                </a:tc>
                <a:tc>
                  <a:txBody>
                    <a:bodyPr/>
                    <a:lstStyle/>
                    <a:p>
                      <a:pPr algn="ctr"/>
                      <a:r>
                        <a:rPr lang="en-US" sz="1100" dirty="0"/>
                        <a:t>30 (28.3)</a:t>
                      </a:r>
                    </a:p>
                  </a:txBody>
                  <a:tcPr marL="18000" marR="18000" marT="18000" marB="18000" anchor="ctr"/>
                </a:tc>
                <a:tc>
                  <a:txBody>
                    <a:bodyPr/>
                    <a:lstStyle/>
                    <a:p>
                      <a:pPr algn="ctr"/>
                      <a:r>
                        <a:rPr lang="en-US" sz="1100" dirty="0"/>
                        <a:t>49 (52.1)</a:t>
                      </a:r>
                    </a:p>
                  </a:txBody>
                  <a:tcPr marL="18000" marR="18000" marT="18000" marB="18000" anchor="ctr"/>
                </a:tc>
                <a:tc>
                  <a:txBody>
                    <a:bodyPr/>
                    <a:lstStyle/>
                    <a:p>
                      <a:pPr algn="ctr"/>
                      <a:r>
                        <a:rPr lang="en-US" sz="1100" dirty="0"/>
                        <a:t>23 (24.5)</a:t>
                      </a:r>
                    </a:p>
                  </a:txBody>
                  <a:tcPr marL="18000" marR="18000" marT="18000" marB="18000" anchor="ctr"/>
                </a:tc>
                <a:tc>
                  <a:txBody>
                    <a:bodyPr/>
                    <a:lstStyle/>
                    <a:p>
                      <a:pPr algn="ctr"/>
                      <a:r>
                        <a:rPr lang="en-US" sz="1100"/>
                        <a:t>15 (62.5)</a:t>
                      </a:r>
                    </a:p>
                  </a:txBody>
                  <a:tcPr marL="18000" marR="18000" marT="18000" marB="18000" anchor="ctr"/>
                </a:tc>
                <a:tc>
                  <a:txBody>
                    <a:bodyPr/>
                    <a:lstStyle/>
                    <a:p>
                      <a:pPr algn="ctr"/>
                      <a:r>
                        <a:rPr lang="en-US" sz="1100"/>
                        <a:t>6 (25.0)</a:t>
                      </a:r>
                    </a:p>
                  </a:txBody>
                  <a:tcPr marL="18000" marR="18000" marT="18000" marB="18000" anchor="ctr"/>
                </a:tc>
                <a:tc>
                  <a:txBody>
                    <a:bodyPr/>
                    <a:lstStyle/>
                    <a:p>
                      <a:pPr algn="ctr"/>
                      <a:r>
                        <a:rPr lang="en-US" sz="1100"/>
                        <a:t>7 (58.3)</a:t>
                      </a:r>
                    </a:p>
                  </a:txBody>
                  <a:tcPr marL="18000" marR="18000" marT="18000" marB="18000" anchor="ctr"/>
                </a:tc>
                <a:tc>
                  <a:txBody>
                    <a:bodyPr/>
                    <a:lstStyle/>
                    <a:p>
                      <a:pPr algn="ctr"/>
                      <a:r>
                        <a:rPr lang="en-US" sz="1100"/>
                        <a:t>2 (16.7)</a:t>
                      </a:r>
                    </a:p>
                  </a:txBody>
                  <a:tcPr marL="18000" marR="18000" marT="18000" marB="18000" anchor="ctr"/>
                </a:tc>
                <a:tc>
                  <a:txBody>
                    <a:bodyPr/>
                    <a:lstStyle/>
                    <a:p>
                      <a:pPr algn="ctr"/>
                      <a:r>
                        <a:rPr lang="en-US" sz="1100"/>
                        <a:t>13 (56.5)</a:t>
                      </a:r>
                    </a:p>
                  </a:txBody>
                  <a:tcPr marL="18000" marR="18000" marT="18000" marB="18000" anchor="ctr"/>
                </a:tc>
                <a:tc>
                  <a:txBody>
                    <a:bodyPr/>
                    <a:lstStyle/>
                    <a:p>
                      <a:pPr algn="ctr"/>
                      <a:r>
                        <a:rPr lang="en-US" sz="1100"/>
                        <a:t>5 (21.7)</a:t>
                      </a:r>
                    </a:p>
                  </a:txBody>
                  <a:tcPr marL="18000" marR="18000" marT="18000" marB="18000" anchor="ctr"/>
                </a:tc>
                <a:extLst>
                  <a:ext uri="{0D108BD9-81ED-4DB2-BD59-A6C34878D82A}">
                    <a16:rowId xmlns:a16="http://schemas.microsoft.com/office/drawing/2014/main" val="4040729241"/>
                  </a:ext>
                </a:extLst>
              </a:tr>
              <a:tr h="378654">
                <a:tc>
                  <a:txBody>
                    <a:bodyPr/>
                    <a:lstStyle/>
                    <a:p>
                      <a:r>
                        <a:rPr lang="en-US" sz="1100" b="0" dirty="0"/>
                        <a:t>Alanine aminotransferase increased</a:t>
                      </a:r>
                    </a:p>
                  </a:txBody>
                  <a:tcPr marL="72000" marR="18000" marT="18000" marB="18000" anchor="ctr"/>
                </a:tc>
                <a:tc>
                  <a:txBody>
                    <a:bodyPr/>
                    <a:lstStyle/>
                    <a:p>
                      <a:pPr algn="ctr"/>
                      <a:r>
                        <a:rPr lang="en-US" sz="1100"/>
                        <a:t>37 (38.5)</a:t>
                      </a:r>
                    </a:p>
                  </a:txBody>
                  <a:tcPr marL="18000" marR="18000" marT="18000" marB="18000" anchor="ctr"/>
                </a:tc>
                <a:tc>
                  <a:txBody>
                    <a:bodyPr/>
                    <a:lstStyle/>
                    <a:p>
                      <a:pPr algn="ctr"/>
                      <a:r>
                        <a:rPr lang="en-US" sz="1100"/>
                        <a:t>1 (1.0)</a:t>
                      </a:r>
                    </a:p>
                  </a:txBody>
                  <a:tcPr marL="18000" marR="18000" marT="18000" marB="18000" anchor="ctr"/>
                </a:tc>
                <a:tc>
                  <a:txBody>
                    <a:bodyPr/>
                    <a:lstStyle/>
                    <a:p>
                      <a:pPr algn="ctr"/>
                      <a:r>
                        <a:rPr lang="en-US" sz="1100"/>
                        <a:t>34 (32.1)</a:t>
                      </a:r>
                    </a:p>
                  </a:txBody>
                  <a:tcPr marL="18000" marR="18000" marT="18000" marB="18000" anchor="ctr"/>
                </a:tc>
                <a:tc>
                  <a:txBody>
                    <a:bodyPr/>
                    <a:lstStyle/>
                    <a:p>
                      <a:pPr algn="ctr"/>
                      <a:r>
                        <a:rPr lang="en-US" sz="1100"/>
                        <a:t>2 (1.9)</a:t>
                      </a:r>
                    </a:p>
                  </a:txBody>
                  <a:tcPr marL="18000" marR="18000" marT="18000" marB="18000" anchor="ctr"/>
                </a:tc>
                <a:tc>
                  <a:txBody>
                    <a:bodyPr/>
                    <a:lstStyle/>
                    <a:p>
                      <a:pPr algn="ctr"/>
                      <a:r>
                        <a:rPr lang="en-US" sz="1100"/>
                        <a:t>23 (24.5)</a:t>
                      </a:r>
                    </a:p>
                  </a:txBody>
                  <a:tcPr marL="18000" marR="18000" marT="18000" marB="18000" anchor="ctr"/>
                </a:tc>
                <a:tc>
                  <a:txBody>
                    <a:bodyPr/>
                    <a:lstStyle/>
                    <a:p>
                      <a:pPr algn="ctr"/>
                      <a:r>
                        <a:rPr lang="en-US" sz="1100" dirty="0"/>
                        <a:t>0</a:t>
                      </a:r>
                    </a:p>
                  </a:txBody>
                  <a:tcPr marL="18000" marR="18000" marT="18000" marB="18000" anchor="ctr"/>
                </a:tc>
                <a:tc>
                  <a:txBody>
                    <a:bodyPr/>
                    <a:lstStyle/>
                    <a:p>
                      <a:pPr algn="ctr"/>
                      <a:r>
                        <a:rPr lang="en-US" sz="1100"/>
                        <a:t>11 (45.8)</a:t>
                      </a:r>
                    </a:p>
                  </a:txBody>
                  <a:tcPr marL="18000" marR="18000" marT="18000" marB="18000" anchor="ctr"/>
                </a:tc>
                <a:tc>
                  <a:txBody>
                    <a:bodyPr/>
                    <a:lstStyle/>
                    <a:p>
                      <a:pPr algn="ctr"/>
                      <a:r>
                        <a:rPr lang="en-US" sz="1100"/>
                        <a:t>1 (4.2)</a:t>
                      </a:r>
                    </a:p>
                  </a:txBody>
                  <a:tcPr marL="18000" marR="18000" marT="18000" marB="18000" anchor="ctr"/>
                </a:tc>
                <a:tc>
                  <a:txBody>
                    <a:bodyPr/>
                    <a:lstStyle/>
                    <a:p>
                      <a:pPr algn="ctr"/>
                      <a:r>
                        <a:rPr lang="en-US" sz="1100"/>
                        <a:t>6 (50.0)</a:t>
                      </a:r>
                    </a:p>
                  </a:txBody>
                  <a:tcPr marL="18000" marR="18000" marT="18000" marB="18000" anchor="ctr"/>
                </a:tc>
                <a:tc>
                  <a:txBody>
                    <a:bodyPr/>
                    <a:lstStyle/>
                    <a:p>
                      <a:pPr algn="ctr"/>
                      <a:r>
                        <a:rPr lang="en-US" sz="1100"/>
                        <a:t>0</a:t>
                      </a:r>
                    </a:p>
                  </a:txBody>
                  <a:tcPr marL="18000" marR="18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 (17.4)</a:t>
                      </a:r>
                    </a:p>
                  </a:txBody>
                  <a:tcPr marL="18000" marR="18000" marT="18000" marB="18000" anchor="ctr"/>
                </a:tc>
                <a:tc>
                  <a:txBody>
                    <a:bodyPr/>
                    <a:lstStyle/>
                    <a:p>
                      <a:pPr algn="ctr"/>
                      <a:r>
                        <a:rPr lang="en-US" sz="1100"/>
                        <a:t>0</a:t>
                      </a:r>
                    </a:p>
                  </a:txBody>
                  <a:tcPr marL="18000" marR="18000" marT="18000" marB="18000" anchor="ctr"/>
                </a:tc>
                <a:extLst>
                  <a:ext uri="{0D108BD9-81ED-4DB2-BD59-A6C34878D82A}">
                    <a16:rowId xmlns:a16="http://schemas.microsoft.com/office/drawing/2014/main" val="2970830496"/>
                  </a:ext>
                </a:extLst>
              </a:tr>
              <a:tr h="207685">
                <a:tc>
                  <a:txBody>
                    <a:bodyPr/>
                    <a:lstStyle/>
                    <a:p>
                      <a:r>
                        <a:rPr lang="en-US" sz="1100" b="0" dirty="0"/>
                        <a:t>Platelet count decreased</a:t>
                      </a:r>
                    </a:p>
                  </a:txBody>
                  <a:tcPr marL="72000" marR="18000" marT="18000" marB="18000" anchor="ctr"/>
                </a:tc>
                <a:tc>
                  <a:txBody>
                    <a:bodyPr/>
                    <a:lstStyle/>
                    <a:p>
                      <a:pPr algn="ctr"/>
                      <a:r>
                        <a:rPr lang="en-US" sz="1100"/>
                        <a:t>32 (33.3)</a:t>
                      </a:r>
                    </a:p>
                  </a:txBody>
                  <a:tcPr marL="18000" marR="18000" marT="18000" marB="18000" anchor="ctr"/>
                </a:tc>
                <a:tc>
                  <a:txBody>
                    <a:bodyPr/>
                    <a:lstStyle/>
                    <a:p>
                      <a:pPr algn="ctr"/>
                      <a:r>
                        <a:rPr lang="en-US" sz="1100"/>
                        <a:t>4 (4.2)</a:t>
                      </a:r>
                    </a:p>
                  </a:txBody>
                  <a:tcPr marL="18000" marR="18000" marT="18000" marB="18000" anchor="ctr"/>
                </a:tc>
                <a:tc>
                  <a:txBody>
                    <a:bodyPr/>
                    <a:lstStyle/>
                    <a:p>
                      <a:pPr algn="ctr"/>
                      <a:r>
                        <a:rPr lang="en-US" sz="1100"/>
                        <a:t>46 (43.4)</a:t>
                      </a:r>
                    </a:p>
                  </a:txBody>
                  <a:tcPr marL="18000" marR="18000" marT="18000" marB="18000" anchor="ctr"/>
                </a:tc>
                <a:tc>
                  <a:txBody>
                    <a:bodyPr/>
                    <a:lstStyle/>
                    <a:p>
                      <a:pPr algn="ctr"/>
                      <a:r>
                        <a:rPr lang="en-US" sz="1100"/>
                        <a:t>12 (11.3)</a:t>
                      </a:r>
                    </a:p>
                  </a:txBody>
                  <a:tcPr marL="18000" marR="18000" marT="18000" marB="18000" anchor="ctr"/>
                </a:tc>
                <a:tc>
                  <a:txBody>
                    <a:bodyPr/>
                    <a:lstStyle/>
                    <a:p>
                      <a:pPr algn="ctr"/>
                      <a:r>
                        <a:rPr lang="en-US" sz="1100"/>
                        <a:t>24 (25.5)</a:t>
                      </a:r>
                    </a:p>
                  </a:txBody>
                  <a:tcPr marL="18000" marR="18000" marT="18000" marB="18000" anchor="ctr"/>
                </a:tc>
                <a:tc>
                  <a:txBody>
                    <a:bodyPr/>
                    <a:lstStyle/>
                    <a:p>
                      <a:pPr algn="ctr"/>
                      <a:r>
                        <a:rPr lang="en-US" sz="1100"/>
                        <a:t>2 (2.1)</a:t>
                      </a:r>
                    </a:p>
                  </a:txBody>
                  <a:tcPr marL="18000" marR="18000" marT="18000" marB="18000" anchor="ctr"/>
                </a:tc>
                <a:tc>
                  <a:txBody>
                    <a:bodyPr/>
                    <a:lstStyle/>
                    <a:p>
                      <a:pPr algn="ctr"/>
                      <a:r>
                        <a:rPr lang="en-US" sz="1100" dirty="0"/>
                        <a:t>8 (33.3)</a:t>
                      </a:r>
                    </a:p>
                  </a:txBody>
                  <a:tcPr marL="18000" marR="18000" marT="18000" marB="18000" anchor="ctr"/>
                </a:tc>
                <a:tc>
                  <a:txBody>
                    <a:bodyPr/>
                    <a:lstStyle/>
                    <a:p>
                      <a:pPr algn="ctr"/>
                      <a:r>
                        <a:rPr lang="en-US" sz="1100"/>
                        <a:t>1 (4.2)</a:t>
                      </a:r>
                    </a:p>
                  </a:txBody>
                  <a:tcPr marL="18000" marR="18000" marT="18000" marB="18000" anchor="ctr"/>
                </a:tc>
                <a:tc>
                  <a:txBody>
                    <a:bodyPr/>
                    <a:lstStyle/>
                    <a:p>
                      <a:pPr algn="ctr"/>
                      <a:r>
                        <a:rPr lang="en-US" sz="1100"/>
                        <a:t>6 (50.0)</a:t>
                      </a:r>
                    </a:p>
                  </a:txBody>
                  <a:tcPr marL="18000" marR="18000" marT="18000" marB="18000" anchor="ctr"/>
                </a:tc>
                <a:tc>
                  <a:txBody>
                    <a:bodyPr/>
                    <a:lstStyle/>
                    <a:p>
                      <a:pPr algn="ctr"/>
                      <a:r>
                        <a:rPr lang="en-US" sz="1100"/>
                        <a:t>4 (33.3)</a:t>
                      </a:r>
                    </a:p>
                  </a:txBody>
                  <a:tcPr marL="18000" marR="18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 (17.4)</a:t>
                      </a:r>
                    </a:p>
                  </a:txBody>
                  <a:tcPr marL="18000" marR="18000" marT="18000" marB="18000" anchor="ctr"/>
                </a:tc>
                <a:tc>
                  <a:txBody>
                    <a:bodyPr/>
                    <a:lstStyle/>
                    <a:p>
                      <a:pPr algn="ctr"/>
                      <a:r>
                        <a:rPr lang="en-US" sz="1100"/>
                        <a:t>0</a:t>
                      </a:r>
                    </a:p>
                  </a:txBody>
                  <a:tcPr marL="18000" marR="18000" marT="18000" marB="18000" anchor="ctr"/>
                </a:tc>
                <a:extLst>
                  <a:ext uri="{0D108BD9-81ED-4DB2-BD59-A6C34878D82A}">
                    <a16:rowId xmlns:a16="http://schemas.microsoft.com/office/drawing/2014/main" val="744716610"/>
                  </a:ext>
                </a:extLst>
              </a:tr>
              <a:tr h="378654">
                <a:tc>
                  <a:txBody>
                    <a:bodyPr/>
                    <a:lstStyle/>
                    <a:p>
                      <a:r>
                        <a:rPr lang="en-US" sz="1100" b="0" dirty="0"/>
                        <a:t>Aspartate aminotransferase increased</a:t>
                      </a:r>
                    </a:p>
                  </a:txBody>
                  <a:tcPr marL="72000" marR="18000" marT="18000" marB="18000" anchor="ctr"/>
                </a:tc>
                <a:tc>
                  <a:txBody>
                    <a:bodyPr/>
                    <a:lstStyle/>
                    <a:p>
                      <a:pPr algn="ctr"/>
                      <a:r>
                        <a:rPr lang="en-US" sz="1100"/>
                        <a:t>28 (29.2)</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a:t>33 (31.1)</a:t>
                      </a:r>
                    </a:p>
                  </a:txBody>
                  <a:tcPr marL="18000" marR="18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 (0.9)</a:t>
                      </a:r>
                    </a:p>
                  </a:txBody>
                  <a:tcPr marL="18000" marR="18000" marT="18000" marB="18000" anchor="ctr"/>
                </a:tc>
                <a:tc>
                  <a:txBody>
                    <a:bodyPr/>
                    <a:lstStyle/>
                    <a:p>
                      <a:pPr algn="ctr"/>
                      <a:r>
                        <a:rPr lang="en-US" sz="1100"/>
                        <a:t>9 (9.6)</a:t>
                      </a:r>
                    </a:p>
                  </a:txBody>
                  <a:tcPr marL="18000" marR="18000" marT="18000" marB="18000" anchor="ctr"/>
                </a:tc>
                <a:tc>
                  <a:txBody>
                    <a:bodyPr/>
                    <a:lstStyle/>
                    <a:p>
                      <a:pPr algn="ctr"/>
                      <a:r>
                        <a:rPr lang="en-US" sz="1100" dirty="0"/>
                        <a:t>0</a:t>
                      </a:r>
                    </a:p>
                  </a:txBody>
                  <a:tcPr marL="18000" marR="18000" marT="18000" marB="18000" anchor="ctr"/>
                </a:tc>
                <a:tc>
                  <a:txBody>
                    <a:bodyPr/>
                    <a:lstStyle/>
                    <a:p>
                      <a:pPr algn="ctr"/>
                      <a:r>
                        <a:rPr lang="en-US" sz="1100" dirty="0"/>
                        <a:t>11 (45.8)</a:t>
                      </a:r>
                    </a:p>
                  </a:txBody>
                  <a:tcPr marL="18000" marR="18000" marT="18000" marB="18000" anchor="ctr"/>
                </a:tc>
                <a:tc>
                  <a:txBody>
                    <a:bodyPr/>
                    <a:lstStyle/>
                    <a:p>
                      <a:pPr algn="ctr"/>
                      <a:r>
                        <a:rPr lang="en-US" sz="1100" dirty="0"/>
                        <a:t>0</a:t>
                      </a:r>
                    </a:p>
                  </a:txBody>
                  <a:tcPr marL="18000" marR="18000" marT="18000" marB="18000" anchor="ctr"/>
                </a:tc>
                <a:tc>
                  <a:txBody>
                    <a:bodyPr/>
                    <a:lstStyle/>
                    <a:p>
                      <a:pPr algn="ctr"/>
                      <a:r>
                        <a:rPr lang="en-US" sz="1100"/>
                        <a:t>5 (41.7)</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a:t>4 (17.4)</a:t>
                      </a:r>
                    </a:p>
                  </a:txBody>
                  <a:tcPr marL="18000" marR="18000" marT="18000" marB="18000" anchor="ctr"/>
                </a:tc>
                <a:tc>
                  <a:txBody>
                    <a:bodyPr/>
                    <a:lstStyle/>
                    <a:p>
                      <a:pPr algn="ctr"/>
                      <a:r>
                        <a:rPr lang="en-US" sz="1100"/>
                        <a:t>0</a:t>
                      </a:r>
                    </a:p>
                  </a:txBody>
                  <a:tcPr marL="18000" marR="18000" marT="18000" marB="18000" anchor="ctr"/>
                </a:tc>
                <a:extLst>
                  <a:ext uri="{0D108BD9-81ED-4DB2-BD59-A6C34878D82A}">
                    <a16:rowId xmlns:a16="http://schemas.microsoft.com/office/drawing/2014/main" val="3880571913"/>
                  </a:ext>
                </a:extLst>
              </a:tr>
              <a:tr h="207685">
                <a:tc>
                  <a:txBody>
                    <a:bodyPr/>
                    <a:lstStyle/>
                    <a:p>
                      <a:r>
                        <a:rPr lang="en-US" sz="1100" b="0" dirty="0"/>
                        <a:t>Blood bilirubin increased</a:t>
                      </a:r>
                    </a:p>
                  </a:txBody>
                  <a:tcPr marL="72000" marR="18000" marT="18000" marB="18000" anchor="ctr"/>
                </a:tc>
                <a:tc>
                  <a:txBody>
                    <a:bodyPr/>
                    <a:lstStyle/>
                    <a:p>
                      <a:pPr algn="ctr"/>
                      <a:r>
                        <a:rPr lang="en-US" sz="1100"/>
                        <a:t>25 (26.0)</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a:t>14 (13.2)</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a:t>13 (13.8)</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dirty="0"/>
                        <a:t>2 (8.3)</a:t>
                      </a:r>
                    </a:p>
                  </a:txBody>
                  <a:tcPr marL="18000" marR="18000" marT="18000" marB="18000" anchor="ctr"/>
                </a:tc>
                <a:tc>
                  <a:txBody>
                    <a:bodyPr/>
                    <a:lstStyle/>
                    <a:p>
                      <a:pPr algn="ctr"/>
                      <a:r>
                        <a:rPr lang="en-US" sz="1100" dirty="0"/>
                        <a:t>0</a:t>
                      </a:r>
                    </a:p>
                  </a:txBody>
                  <a:tcPr marL="18000" marR="18000" marT="18000" marB="18000" anchor="ctr"/>
                </a:tc>
                <a:tc>
                  <a:txBody>
                    <a:bodyPr/>
                    <a:lstStyle/>
                    <a:p>
                      <a:pPr algn="ctr"/>
                      <a:r>
                        <a:rPr lang="en-US" sz="1100" dirty="0"/>
                        <a:t>0</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a:t>2 (8.7)</a:t>
                      </a:r>
                    </a:p>
                  </a:txBody>
                  <a:tcPr marL="18000" marR="18000" marT="18000" marB="18000" anchor="ctr"/>
                </a:tc>
                <a:tc>
                  <a:txBody>
                    <a:bodyPr/>
                    <a:lstStyle/>
                    <a:p>
                      <a:pPr algn="ctr"/>
                      <a:r>
                        <a:rPr lang="en-US" sz="1100"/>
                        <a:t>0</a:t>
                      </a:r>
                    </a:p>
                  </a:txBody>
                  <a:tcPr marL="18000" marR="18000" marT="18000" marB="18000" anchor="ctr"/>
                </a:tc>
                <a:extLst>
                  <a:ext uri="{0D108BD9-81ED-4DB2-BD59-A6C34878D82A}">
                    <a16:rowId xmlns:a16="http://schemas.microsoft.com/office/drawing/2014/main" val="364661015"/>
                  </a:ext>
                </a:extLst>
              </a:tr>
              <a:tr h="207685">
                <a:tc>
                  <a:txBody>
                    <a:bodyPr/>
                    <a:lstStyle/>
                    <a:p>
                      <a:r>
                        <a:rPr lang="en-US" sz="1100" b="0" dirty="0"/>
                        <a:t>Rash</a:t>
                      </a:r>
                    </a:p>
                  </a:txBody>
                  <a:tcPr marL="72000" marR="18000" marT="18000" marB="18000" anchor="ctr"/>
                </a:tc>
                <a:tc>
                  <a:txBody>
                    <a:bodyPr/>
                    <a:lstStyle/>
                    <a:p>
                      <a:pPr algn="ctr"/>
                      <a:r>
                        <a:rPr lang="en-US" sz="1100"/>
                        <a:t>18 (18.8)</a:t>
                      </a:r>
                    </a:p>
                  </a:txBody>
                  <a:tcPr marL="18000" marR="18000" marT="18000" marB="18000" anchor="ctr"/>
                </a:tc>
                <a:tc>
                  <a:txBody>
                    <a:bodyPr/>
                    <a:lstStyle/>
                    <a:p>
                      <a:pPr algn="ctr"/>
                      <a:r>
                        <a:rPr lang="en-US" sz="1100"/>
                        <a:t>1 (1.0)</a:t>
                      </a:r>
                    </a:p>
                  </a:txBody>
                  <a:tcPr marL="18000" marR="18000" marT="18000" marB="18000" anchor="ctr"/>
                </a:tc>
                <a:tc>
                  <a:txBody>
                    <a:bodyPr/>
                    <a:lstStyle/>
                    <a:p>
                      <a:pPr algn="ctr"/>
                      <a:r>
                        <a:rPr lang="en-US" sz="1100"/>
                        <a:t>21 (19.8)</a:t>
                      </a:r>
                    </a:p>
                  </a:txBody>
                  <a:tcPr marL="18000" marR="18000" marT="18000" marB="18000" anchor="ctr"/>
                </a:tc>
                <a:tc>
                  <a:txBody>
                    <a:bodyPr/>
                    <a:lstStyle/>
                    <a:p>
                      <a:pPr algn="ctr"/>
                      <a:r>
                        <a:rPr lang="en-US" sz="1100"/>
                        <a:t>2 (1.9)</a:t>
                      </a:r>
                    </a:p>
                  </a:txBody>
                  <a:tcPr marL="18000" marR="18000" marT="18000" marB="18000" anchor="ctr"/>
                </a:tc>
                <a:tc>
                  <a:txBody>
                    <a:bodyPr/>
                    <a:lstStyle/>
                    <a:p>
                      <a:pPr algn="ctr"/>
                      <a:r>
                        <a:rPr lang="en-US" sz="1100"/>
                        <a:t>3 (3.2)</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a:t>5 (20.8)</a:t>
                      </a:r>
                    </a:p>
                  </a:txBody>
                  <a:tcPr marL="18000" marR="18000" marT="18000" marB="18000" anchor="ctr"/>
                </a:tc>
                <a:tc>
                  <a:txBody>
                    <a:bodyPr/>
                    <a:lstStyle/>
                    <a:p>
                      <a:pPr algn="ctr"/>
                      <a:r>
                        <a:rPr lang="en-US" sz="1100" dirty="0"/>
                        <a:t>3 (12.5)</a:t>
                      </a:r>
                    </a:p>
                  </a:txBody>
                  <a:tcPr marL="18000" marR="18000" marT="18000" marB="18000" anchor="ctr"/>
                </a:tc>
                <a:tc>
                  <a:txBody>
                    <a:bodyPr/>
                    <a:lstStyle/>
                    <a:p>
                      <a:pPr algn="ctr"/>
                      <a:r>
                        <a:rPr lang="en-US" sz="1100" dirty="0"/>
                        <a:t>4 (33.3)</a:t>
                      </a:r>
                    </a:p>
                  </a:txBody>
                  <a:tcPr marL="18000" marR="18000" marT="18000" marB="18000" anchor="ctr"/>
                </a:tc>
                <a:tc>
                  <a:txBody>
                    <a:bodyPr/>
                    <a:lstStyle/>
                    <a:p>
                      <a:pPr algn="ctr"/>
                      <a:r>
                        <a:rPr lang="en-US" sz="1100" dirty="0"/>
                        <a:t>0</a:t>
                      </a:r>
                    </a:p>
                  </a:txBody>
                  <a:tcPr marL="18000" marR="18000" marT="18000" marB="18000" anchor="ctr"/>
                </a:tc>
                <a:tc>
                  <a:txBody>
                    <a:bodyPr/>
                    <a:lstStyle/>
                    <a:p>
                      <a:pPr algn="ctr"/>
                      <a:r>
                        <a:rPr lang="en-US" sz="1100"/>
                        <a:t>1 (4.3)</a:t>
                      </a:r>
                    </a:p>
                  </a:txBody>
                  <a:tcPr marL="18000" marR="18000" marT="18000" marB="18000" anchor="ctr"/>
                </a:tc>
                <a:tc>
                  <a:txBody>
                    <a:bodyPr/>
                    <a:lstStyle/>
                    <a:p>
                      <a:pPr algn="ctr"/>
                      <a:r>
                        <a:rPr lang="en-US" sz="1100"/>
                        <a:t>0</a:t>
                      </a:r>
                    </a:p>
                  </a:txBody>
                  <a:tcPr marL="18000" marR="18000" marT="18000" marB="18000" anchor="ctr"/>
                </a:tc>
                <a:extLst>
                  <a:ext uri="{0D108BD9-81ED-4DB2-BD59-A6C34878D82A}">
                    <a16:rowId xmlns:a16="http://schemas.microsoft.com/office/drawing/2014/main" val="4017226842"/>
                  </a:ext>
                </a:extLst>
              </a:tr>
              <a:tr h="207685">
                <a:tc>
                  <a:txBody>
                    <a:bodyPr/>
                    <a:lstStyle/>
                    <a:p>
                      <a:r>
                        <a:rPr lang="en-US" sz="1100" b="0" dirty="0"/>
                        <a:t>Decreased appetite</a:t>
                      </a:r>
                    </a:p>
                  </a:txBody>
                  <a:tcPr marL="72000" marR="18000" marT="18000" marB="18000" anchor="ctr"/>
                </a:tc>
                <a:tc>
                  <a:txBody>
                    <a:bodyPr/>
                    <a:lstStyle/>
                    <a:p>
                      <a:pPr algn="ctr"/>
                      <a:r>
                        <a:rPr lang="en-US" sz="1100"/>
                        <a:t>45 (46.9)</a:t>
                      </a:r>
                    </a:p>
                  </a:txBody>
                  <a:tcPr marL="18000" marR="18000" marT="18000" marB="18000" anchor="ctr"/>
                </a:tc>
                <a:tc>
                  <a:txBody>
                    <a:bodyPr/>
                    <a:lstStyle/>
                    <a:p>
                      <a:pPr algn="ctr"/>
                      <a:r>
                        <a:rPr lang="en-US" sz="1100"/>
                        <a:t>1 (1.0)</a:t>
                      </a:r>
                    </a:p>
                  </a:txBody>
                  <a:tcPr marL="18000" marR="18000" marT="18000" marB="18000" anchor="ctr"/>
                </a:tc>
                <a:tc>
                  <a:txBody>
                    <a:bodyPr/>
                    <a:lstStyle/>
                    <a:p>
                      <a:pPr algn="ctr"/>
                      <a:r>
                        <a:rPr lang="en-US" sz="1100"/>
                        <a:t>44 (41.5)</a:t>
                      </a:r>
                    </a:p>
                  </a:txBody>
                  <a:tcPr marL="18000" marR="18000"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 (0.9)</a:t>
                      </a:r>
                    </a:p>
                  </a:txBody>
                  <a:tcPr marL="18000" marR="18000" marT="18000" marB="18000" anchor="ctr"/>
                </a:tc>
                <a:tc>
                  <a:txBody>
                    <a:bodyPr/>
                    <a:lstStyle/>
                    <a:p>
                      <a:pPr algn="ctr"/>
                      <a:r>
                        <a:rPr lang="en-US" sz="1100"/>
                        <a:t>28 (29.8)</a:t>
                      </a:r>
                    </a:p>
                  </a:txBody>
                  <a:tcPr marL="18000" marR="18000" marT="18000" marB="18000" anchor="ctr"/>
                </a:tc>
                <a:tc>
                  <a:txBody>
                    <a:bodyPr/>
                    <a:lstStyle/>
                    <a:p>
                      <a:pPr algn="ctr"/>
                      <a:r>
                        <a:rPr lang="en-US" sz="1100"/>
                        <a:t>1 (1.1)</a:t>
                      </a:r>
                    </a:p>
                  </a:txBody>
                  <a:tcPr marL="18000" marR="18000" marT="18000" marB="18000" anchor="ctr"/>
                </a:tc>
                <a:tc>
                  <a:txBody>
                    <a:bodyPr/>
                    <a:lstStyle/>
                    <a:p>
                      <a:pPr algn="ctr"/>
                      <a:r>
                        <a:rPr lang="en-US" sz="1100"/>
                        <a:t>5 (20.8)</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dirty="0"/>
                        <a:t>5 (41.7)</a:t>
                      </a:r>
                    </a:p>
                  </a:txBody>
                  <a:tcPr marL="18000" marR="18000" marT="18000" marB="18000" anchor="ctr"/>
                </a:tc>
                <a:tc>
                  <a:txBody>
                    <a:bodyPr/>
                    <a:lstStyle/>
                    <a:p>
                      <a:pPr algn="ctr"/>
                      <a:r>
                        <a:rPr lang="en-US" sz="1100" dirty="0"/>
                        <a:t>0</a:t>
                      </a:r>
                    </a:p>
                  </a:txBody>
                  <a:tcPr marL="18000" marR="18000" marT="18000" marB="18000" anchor="ctr"/>
                </a:tc>
                <a:tc>
                  <a:txBody>
                    <a:bodyPr/>
                    <a:lstStyle/>
                    <a:p>
                      <a:pPr algn="ctr"/>
                      <a:r>
                        <a:rPr lang="en-US" sz="1100" dirty="0"/>
                        <a:t>7 (30.4)</a:t>
                      </a:r>
                    </a:p>
                  </a:txBody>
                  <a:tcPr marL="18000" marR="18000" marT="18000" marB="18000" anchor="ctr"/>
                </a:tc>
                <a:tc>
                  <a:txBody>
                    <a:bodyPr/>
                    <a:lstStyle/>
                    <a:p>
                      <a:pPr algn="ctr"/>
                      <a:r>
                        <a:rPr lang="en-US" sz="1100"/>
                        <a:t>0</a:t>
                      </a:r>
                    </a:p>
                  </a:txBody>
                  <a:tcPr marL="18000" marR="18000" marT="18000" marB="18000" anchor="ctr"/>
                </a:tc>
                <a:extLst>
                  <a:ext uri="{0D108BD9-81ED-4DB2-BD59-A6C34878D82A}">
                    <a16:rowId xmlns:a16="http://schemas.microsoft.com/office/drawing/2014/main" val="928807788"/>
                  </a:ext>
                </a:extLst>
              </a:tr>
              <a:tr h="207685">
                <a:tc>
                  <a:txBody>
                    <a:bodyPr/>
                    <a:lstStyle/>
                    <a:p>
                      <a:r>
                        <a:rPr lang="en-US" sz="1100" b="0" dirty="0"/>
                        <a:t>Hypokalemia</a:t>
                      </a:r>
                    </a:p>
                  </a:txBody>
                  <a:tcPr marL="72000" marR="18000" marT="18000" marB="18000" anchor="ctr"/>
                </a:tc>
                <a:tc>
                  <a:txBody>
                    <a:bodyPr/>
                    <a:lstStyle/>
                    <a:p>
                      <a:pPr algn="ctr"/>
                      <a:r>
                        <a:rPr lang="en-US" sz="1100"/>
                        <a:t>6 (6.3)</a:t>
                      </a:r>
                    </a:p>
                  </a:txBody>
                  <a:tcPr marL="18000" marR="18000" marT="18000" marB="18000" anchor="ctr"/>
                </a:tc>
                <a:tc>
                  <a:txBody>
                    <a:bodyPr/>
                    <a:lstStyle/>
                    <a:p>
                      <a:pPr algn="ctr"/>
                      <a:r>
                        <a:rPr lang="en-US" sz="1100"/>
                        <a:t>2 (2.1)</a:t>
                      </a:r>
                    </a:p>
                  </a:txBody>
                  <a:tcPr marL="18000" marR="18000" marT="18000" marB="18000" anchor="ctr"/>
                </a:tc>
                <a:tc>
                  <a:txBody>
                    <a:bodyPr/>
                    <a:lstStyle/>
                    <a:p>
                      <a:pPr algn="ctr"/>
                      <a:r>
                        <a:rPr lang="en-US" sz="1100"/>
                        <a:t>10 (9.4)</a:t>
                      </a:r>
                    </a:p>
                  </a:txBody>
                  <a:tcPr marL="18000" marR="18000" marT="18000" marB="18000" anchor="ctr"/>
                </a:tc>
                <a:tc>
                  <a:txBody>
                    <a:bodyPr/>
                    <a:lstStyle/>
                    <a:p>
                      <a:pPr algn="ctr"/>
                      <a:r>
                        <a:rPr lang="en-US" sz="1100"/>
                        <a:t>1 (0.9)</a:t>
                      </a:r>
                    </a:p>
                  </a:txBody>
                  <a:tcPr marL="18000" marR="18000" marT="18000" marB="18000" anchor="ctr"/>
                </a:tc>
                <a:tc>
                  <a:txBody>
                    <a:bodyPr/>
                    <a:lstStyle/>
                    <a:p>
                      <a:pPr algn="ctr"/>
                      <a:r>
                        <a:rPr lang="en-US" sz="1100"/>
                        <a:t>4 (4.3)</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a:t>5 (20.8)</a:t>
                      </a:r>
                    </a:p>
                  </a:txBody>
                  <a:tcPr marL="18000" marR="18000" marT="18000" marB="18000" anchor="ctr"/>
                </a:tc>
                <a:tc>
                  <a:txBody>
                    <a:bodyPr/>
                    <a:lstStyle/>
                    <a:p>
                      <a:pPr algn="ctr"/>
                      <a:r>
                        <a:rPr lang="en-US" sz="1100"/>
                        <a:t>0</a:t>
                      </a:r>
                    </a:p>
                  </a:txBody>
                  <a:tcPr marL="18000" marR="18000" marT="18000" marB="18000" anchor="ctr"/>
                </a:tc>
                <a:tc>
                  <a:txBody>
                    <a:bodyPr/>
                    <a:lstStyle/>
                    <a:p>
                      <a:pPr algn="ctr"/>
                      <a:r>
                        <a:rPr lang="en-US" sz="1100" dirty="0"/>
                        <a:t>0</a:t>
                      </a:r>
                    </a:p>
                  </a:txBody>
                  <a:tcPr marL="18000" marR="18000" marT="18000" marB="18000" anchor="ctr"/>
                </a:tc>
                <a:tc>
                  <a:txBody>
                    <a:bodyPr/>
                    <a:lstStyle/>
                    <a:p>
                      <a:pPr algn="ctr"/>
                      <a:r>
                        <a:rPr lang="en-US" sz="1100" dirty="0"/>
                        <a:t>0</a:t>
                      </a:r>
                    </a:p>
                  </a:txBody>
                  <a:tcPr marL="18000" marR="18000" marT="18000" marB="18000" anchor="ctr"/>
                </a:tc>
                <a:tc>
                  <a:txBody>
                    <a:bodyPr/>
                    <a:lstStyle/>
                    <a:p>
                      <a:pPr algn="ctr"/>
                      <a:r>
                        <a:rPr lang="en-US" sz="1100" dirty="0"/>
                        <a:t>1 (4.3)</a:t>
                      </a:r>
                    </a:p>
                  </a:txBody>
                  <a:tcPr marL="18000" marR="18000" marT="18000" marB="18000" anchor="ctr"/>
                </a:tc>
                <a:tc>
                  <a:txBody>
                    <a:bodyPr/>
                    <a:lstStyle/>
                    <a:p>
                      <a:pPr algn="ctr"/>
                      <a:r>
                        <a:rPr lang="en-US" sz="1100" dirty="0"/>
                        <a:t>0</a:t>
                      </a:r>
                    </a:p>
                  </a:txBody>
                  <a:tcPr marL="18000" marR="18000" marT="18000" marB="18000" anchor="ctr"/>
                </a:tc>
                <a:extLst>
                  <a:ext uri="{0D108BD9-81ED-4DB2-BD59-A6C34878D82A}">
                    <a16:rowId xmlns:a16="http://schemas.microsoft.com/office/drawing/2014/main" val="900754130"/>
                  </a:ext>
                </a:extLst>
              </a:tr>
            </a:tbl>
          </a:graphicData>
        </a:graphic>
      </p:graphicFrame>
      <p:sp>
        <p:nvSpPr>
          <p:cNvPr id="11" name="Titel 10">
            <a:extLst>
              <a:ext uri="{FF2B5EF4-FFF2-40B4-BE49-F238E27FC236}">
                <a16:creationId xmlns:a16="http://schemas.microsoft.com/office/drawing/2014/main" id="{EC1A9F5A-146C-E54E-9836-E43B6C0E469D}"/>
              </a:ext>
            </a:extLst>
          </p:cNvPr>
          <p:cNvSpPr>
            <a:spLocks noGrp="1"/>
          </p:cNvSpPr>
          <p:nvPr>
            <p:ph type="title"/>
          </p:nvPr>
        </p:nvSpPr>
        <p:spPr/>
        <p:txBody>
          <a:bodyPr/>
          <a:lstStyle/>
          <a:p>
            <a:r>
              <a:rPr lang="en-US" noProof="0" dirty="0"/>
              <a:t>TRAEs</a:t>
            </a:r>
          </a:p>
        </p:txBody>
      </p:sp>
    </p:spTree>
    <p:extLst>
      <p:ext uri="{BB962C8B-B14F-4D97-AF65-F5344CB8AC3E}">
        <p14:creationId xmlns:p14="http://schemas.microsoft.com/office/powerpoint/2010/main" val="1274433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dirty="0"/>
              <a:t>Safety summary and conclusions</a:t>
            </a:r>
          </a:p>
        </p:txBody>
      </p:sp>
      <p:sp>
        <p:nvSpPr>
          <p:cNvPr id="2" name="Inhaltsplatzhalter 1">
            <a:extLst>
              <a:ext uri="{FF2B5EF4-FFF2-40B4-BE49-F238E27FC236}">
                <a16:creationId xmlns:a16="http://schemas.microsoft.com/office/drawing/2014/main" id="{F6014003-E785-7941-9772-CBA6524C4945}"/>
              </a:ext>
            </a:extLst>
          </p:cNvPr>
          <p:cNvSpPr>
            <a:spLocks noGrp="1"/>
          </p:cNvSpPr>
          <p:nvPr>
            <p:ph idx="1"/>
          </p:nvPr>
        </p:nvSpPr>
        <p:spPr/>
        <p:txBody>
          <a:bodyPr vert="horz" lIns="0" tIns="0" rIns="0" bIns="0" rtlCol="0" anchor="t">
            <a:noAutofit/>
          </a:bodyPr>
          <a:lstStyle/>
          <a:p>
            <a:r>
              <a:rPr lang="en-US" sz="1600" b="1" noProof="0" dirty="0"/>
              <a:t>The safety profile of tislelizumab plus chemotherapy and chemotherapy alone in patients who were smokers or non-smokers was consistent with the overall patient population</a:t>
            </a:r>
            <a:r>
              <a:rPr lang="en-US" sz="1600" b="1" baseline="30000" noProof="0" dirty="0"/>
              <a:t>1</a:t>
            </a:r>
          </a:p>
          <a:p>
            <a:pPr lvl="1"/>
            <a:r>
              <a:rPr lang="en-US" sz="1600" noProof="0" dirty="0"/>
              <a:t>Regardless of smoking status, most patients experienced ≥1 TEAE</a:t>
            </a:r>
          </a:p>
          <a:p>
            <a:pPr lvl="1"/>
            <a:r>
              <a:rPr lang="en-US" sz="1600" noProof="0" dirty="0"/>
              <a:t>Of the patients who were smokers, 90.6% and 85.8% experienced </a:t>
            </a:r>
            <a:r>
              <a:rPr lang="en-US" sz="1600">
                <a:ea typeface="+mn-lt"/>
                <a:cs typeface="+mn-lt"/>
              </a:rPr>
              <a:t>≥</a:t>
            </a:r>
            <a:r>
              <a:rPr lang="en-US" sz="1600" noProof="0" dirty="0"/>
              <a:t>Grade 3 TEAEs in Arms A and B, respectively, vs 87.2% in Arm C</a:t>
            </a:r>
          </a:p>
          <a:p>
            <a:pPr lvl="1"/>
            <a:r>
              <a:rPr lang="en-US" sz="1600" noProof="0" dirty="0"/>
              <a:t>Of the patients who were non-smokers 79.2 and 91.7 experienced</a:t>
            </a:r>
            <a:r>
              <a:rPr lang="en-US" sz="1600"/>
              <a:t> </a:t>
            </a:r>
            <a:r>
              <a:rPr lang="en-US" sz="1600">
                <a:ea typeface="+mn-lt"/>
                <a:cs typeface="+mn-lt"/>
              </a:rPr>
              <a:t>≥</a:t>
            </a:r>
            <a:r>
              <a:rPr lang="en-US" sz="1600" noProof="0" dirty="0"/>
              <a:t>Grade 3 TEAEs in Arms A and B, respectively, vs 69.6% in Arm C</a:t>
            </a:r>
            <a:endParaRPr lang="en-US" sz="1600" noProof="0">
              <a:cs typeface="Arial"/>
            </a:endParaRPr>
          </a:p>
          <a:p>
            <a:pPr lvl="1"/>
            <a:r>
              <a:rPr lang="en-US" sz="1600" noProof="0" dirty="0"/>
              <a:t>Confirmed immune mediated TEAEs were reported in 30 (31.3%) patients in Arm A and 34 (32.1%) patients in Arm B for smokers, and 7 (29.2%) patients in Arm A and 1 (8.3%) patients in Arm B for non-smokers</a:t>
            </a:r>
          </a:p>
          <a:p>
            <a:pPr lvl="2"/>
            <a:r>
              <a:rPr lang="en-US" sz="1400" noProof="0"/>
              <a:t>Most were mild or moderate, and did not lead to discontinuation of any treatment component</a:t>
            </a:r>
            <a:endParaRPr lang="en-US" sz="1400" noProof="0">
              <a:cs typeface="Arial"/>
            </a:endParaRPr>
          </a:p>
          <a:p>
            <a:pPr lvl="2"/>
            <a:r>
              <a:rPr lang="en-US" sz="1400" noProof="0"/>
              <a:t>The most common immune mediated TEAE of any grade was hypothyroidism (11 patients [11.5% in Arm A; 14 patients [13.2%] in Arm B) in the smoker population, and rash (3 patients [12.5%] in Arm A; 0 patients [0.0%] in Arm B) in the non-smoker population</a:t>
            </a:r>
            <a:endParaRPr lang="en-US" sz="1400" noProof="0">
              <a:cs typeface="Arial" panose="020B0604020202020204"/>
            </a:endParaRPr>
          </a:p>
          <a:p>
            <a:r>
              <a:rPr lang="en-US" sz="1600" b="1" noProof="0" dirty="0"/>
              <a:t>In this sub analysis, improvements in PFS and ORR suggest that the observed treatment benefits of tislelizumab plus paclitaxel/</a:t>
            </a:r>
            <a:r>
              <a:rPr lang="en-US" sz="1600" b="1" i="1"/>
              <a:t>nab</a:t>
            </a:r>
            <a:r>
              <a:rPr lang="en-US" sz="1600" b="1"/>
              <a:t>-paclitaxel</a:t>
            </a:r>
            <a:r>
              <a:rPr lang="en-US" sz="1600" b="1" noProof="0" dirty="0"/>
              <a:t> and carboplatin in patients with advanced squamous NSCLC are consistent with the ITT population, irrespective of smoking status</a:t>
            </a:r>
            <a:endParaRPr lang="en-US" sz="1600" b="1" noProof="0">
              <a:cs typeface="Arial"/>
            </a:endParaRP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1. Wang J, et al. </a:t>
            </a:r>
            <a:r>
              <a:rPr lang="en-US" i="1"/>
              <a:t>JAMA Oncol </a:t>
            </a:r>
            <a:r>
              <a:rPr lang="en-US"/>
              <a:t>2021. </a:t>
            </a:r>
            <a:r>
              <a:rPr lang="en-US" err="1"/>
              <a:t>doi</a:t>
            </a:r>
            <a:r>
              <a:rPr lang="en-US"/>
              <a:t>: 10.1001/jamaoncol.2021.0366. Online ahead of print.</a:t>
            </a:r>
          </a:p>
          <a:p>
            <a:r>
              <a:rPr lang="en-US">
                <a:cs typeface="Arial"/>
              </a:rPr>
              <a:t>ITT, intention to treat; NSCLC, non small cell lung cancer; ORR, objective response rate; PFS, progression-free survival; TEAE, treatment0emergent adverse event.</a:t>
            </a:r>
            <a:endParaRPr lang="en-US"/>
          </a:p>
          <a:p>
            <a:r>
              <a:rPr lang="en-US" b="1"/>
              <a:t>Yu X, et al. Abstract 1297P presented at ESMO 2021.</a:t>
            </a:r>
            <a:endParaRPr lang="en-US"/>
          </a:p>
        </p:txBody>
      </p:sp>
    </p:spTree>
    <p:extLst>
      <p:ext uri="{BB962C8B-B14F-4D97-AF65-F5344CB8AC3E}">
        <p14:creationId xmlns:p14="http://schemas.microsoft.com/office/powerpoint/2010/main" val="1981308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B352B1-4E95-8849-992C-F5C1DB8BAF43}"/>
              </a:ext>
            </a:extLst>
          </p:cNvPr>
          <p:cNvSpPr>
            <a:spLocks noGrp="1"/>
          </p:cNvSpPr>
          <p:nvPr>
            <p:ph type="title"/>
          </p:nvPr>
        </p:nvSpPr>
        <p:spPr/>
        <p:txBody>
          <a:bodyPr/>
          <a:lstStyle/>
          <a:p>
            <a:r>
              <a:rPr lang="en-US" noProof="0" dirty="0"/>
              <a:t>Sitravatinib + tislelizumab in metastatic NSCLC</a:t>
            </a:r>
          </a:p>
        </p:txBody>
      </p:sp>
    </p:spTree>
    <p:extLst>
      <p:ext uri="{BB962C8B-B14F-4D97-AF65-F5344CB8AC3E}">
        <p14:creationId xmlns:p14="http://schemas.microsoft.com/office/powerpoint/2010/main" val="2140949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8532953-DC6E-074C-A1A6-89CD5F3FE955}"/>
              </a:ext>
            </a:extLst>
          </p:cNvPr>
          <p:cNvSpPr>
            <a:spLocks noGrp="1"/>
          </p:cNvSpPr>
          <p:nvPr>
            <p:ph type="title"/>
          </p:nvPr>
        </p:nvSpPr>
        <p:spPr/>
        <p:txBody>
          <a:bodyPr/>
          <a:lstStyle/>
          <a:p>
            <a:r>
              <a:rPr lang="en-US" noProof="0" dirty="0"/>
              <a:t>Study design </a:t>
            </a:r>
          </a:p>
        </p:txBody>
      </p:sp>
      <p:sp>
        <p:nvSpPr>
          <p:cNvPr id="12" name="object 12">
            <a:extLst>
              <a:ext uri="{FF2B5EF4-FFF2-40B4-BE49-F238E27FC236}">
                <a16:creationId xmlns:a16="http://schemas.microsoft.com/office/drawing/2014/main" id="{A6AC7731-CFC2-439D-B5FF-EF7D97BE948A}"/>
              </a:ext>
            </a:extLst>
          </p:cNvPr>
          <p:cNvSpPr txBox="1"/>
          <p:nvPr/>
        </p:nvSpPr>
        <p:spPr>
          <a:xfrm>
            <a:off x="5536049" y="2109135"/>
            <a:ext cx="3301200" cy="876326"/>
          </a:xfrm>
          <a:prstGeom prst="rect">
            <a:avLst/>
          </a:prstGeom>
          <a:solidFill>
            <a:schemeClr val="bg2"/>
          </a:solidFill>
        </p:spPr>
        <p:txBody>
          <a:bodyPr vert="horz" wrap="square" lIns="0" tIns="0" rIns="0" bIns="0" rtlCol="0" anchor="ctr" anchorCtr="0">
            <a:noAutofit/>
          </a:bodyPr>
          <a:lstStyle/>
          <a:p>
            <a:pPr algn="ctr">
              <a:lnSpc>
                <a:spcPct val="100000"/>
              </a:lnSpc>
              <a:spcBef>
                <a:spcPts val="484"/>
              </a:spcBef>
            </a:pPr>
            <a:r>
              <a:rPr lang="en-US" sz="1200" b="1" dirty="0">
                <a:solidFill>
                  <a:schemeClr val="bg1"/>
                </a:solidFill>
                <a:latin typeface="Arial Standard"/>
                <a:cs typeface="Trebuchet MS"/>
              </a:rPr>
              <a:t>NSCLC cohorts reported here:</a:t>
            </a:r>
            <a:endParaRPr lang="en-US" sz="1200" dirty="0">
              <a:solidFill>
                <a:schemeClr val="bg1"/>
              </a:solidFill>
              <a:latin typeface="Arial Standard"/>
              <a:cs typeface="Trebuchet MS"/>
            </a:endParaRPr>
          </a:p>
          <a:p>
            <a:pPr algn="ctr">
              <a:lnSpc>
                <a:spcPct val="100000"/>
              </a:lnSpc>
              <a:spcBef>
                <a:spcPts val="484"/>
              </a:spcBef>
            </a:pPr>
            <a:r>
              <a:rPr lang="en-US" sz="1200" dirty="0">
                <a:solidFill>
                  <a:schemeClr val="bg1"/>
                </a:solidFill>
                <a:latin typeface="Arial Standard"/>
                <a:cs typeface="Trebuchet MS"/>
              </a:rPr>
              <a:t>Cohort A/B/F: Anti-PD-1/PD-L1 Ab naïve or refractory/resistant metastatic non-sq or sq NSCLC</a:t>
            </a:r>
            <a:endParaRPr sz="1200" dirty="0">
              <a:solidFill>
                <a:schemeClr val="bg1"/>
              </a:solidFill>
              <a:latin typeface="Arial Standard"/>
              <a:cs typeface="Trebuchet MS"/>
            </a:endParaRPr>
          </a:p>
        </p:txBody>
      </p:sp>
      <p:sp>
        <p:nvSpPr>
          <p:cNvPr id="13" name="object 13">
            <a:extLst>
              <a:ext uri="{FF2B5EF4-FFF2-40B4-BE49-F238E27FC236}">
                <a16:creationId xmlns:a16="http://schemas.microsoft.com/office/drawing/2014/main" id="{4A9FBB33-6285-4E91-862F-5D7832BEAD40}"/>
              </a:ext>
            </a:extLst>
          </p:cNvPr>
          <p:cNvSpPr txBox="1"/>
          <p:nvPr/>
        </p:nvSpPr>
        <p:spPr>
          <a:xfrm>
            <a:off x="5535864" y="4122789"/>
            <a:ext cx="3301571" cy="1465277"/>
          </a:xfrm>
          <a:prstGeom prst="rect">
            <a:avLst/>
          </a:prstGeom>
          <a:solidFill>
            <a:schemeClr val="accent6"/>
          </a:solidFill>
        </p:spPr>
        <p:txBody>
          <a:bodyPr vert="horz" wrap="square" lIns="72000" tIns="72000" rIns="46800" bIns="72000" rtlCol="0" anchor="ctr" anchorCtr="0">
            <a:noAutofit/>
          </a:bodyPr>
          <a:lstStyle/>
          <a:p>
            <a:pPr>
              <a:lnSpc>
                <a:spcPct val="100000"/>
              </a:lnSpc>
            </a:pPr>
            <a:r>
              <a:rPr lang="en-US" sz="800" b="1" dirty="0">
                <a:solidFill>
                  <a:schemeClr val="bg1"/>
                </a:solidFill>
                <a:latin typeface="Arial Standard"/>
                <a:cs typeface="Trebuchet MS"/>
              </a:rPr>
              <a:t>Other cohorts </a:t>
            </a:r>
            <a:r>
              <a:rPr lang="en-US" sz="800" dirty="0">
                <a:solidFill>
                  <a:schemeClr val="bg1"/>
                </a:solidFill>
                <a:latin typeface="Arial Standard"/>
                <a:cs typeface="Trebuchet MS"/>
              </a:rPr>
              <a:t>(not reported here):</a:t>
            </a:r>
          </a:p>
          <a:p>
            <a:pPr>
              <a:lnSpc>
                <a:spcPct val="100000"/>
              </a:lnSpc>
            </a:pPr>
            <a:r>
              <a:rPr lang="en-US" sz="800" dirty="0">
                <a:solidFill>
                  <a:schemeClr val="bg1"/>
                </a:solidFill>
                <a:latin typeface="Arial Standard"/>
                <a:cs typeface="Trebuchet MS"/>
              </a:rPr>
              <a:t>Cohort C: Anti-PD-1/PD-L1 Ab refractory/resistant advanced/metastatic RCC</a:t>
            </a:r>
          </a:p>
          <a:p>
            <a:pPr>
              <a:lnSpc>
                <a:spcPct val="100000"/>
              </a:lnSpc>
            </a:pPr>
            <a:r>
              <a:rPr lang="en-US" sz="800" dirty="0">
                <a:solidFill>
                  <a:schemeClr val="bg1"/>
                </a:solidFill>
                <a:latin typeface="Arial Standard"/>
                <a:cs typeface="Trebuchet MS"/>
              </a:rPr>
              <a:t>Cohort D (China only): Treatment naïve metastatic/advanced RCC</a:t>
            </a:r>
          </a:p>
          <a:p>
            <a:pPr>
              <a:lnSpc>
                <a:spcPct val="100000"/>
              </a:lnSpc>
            </a:pPr>
            <a:r>
              <a:rPr lang="en-US" sz="800" dirty="0">
                <a:solidFill>
                  <a:schemeClr val="bg1"/>
                </a:solidFill>
                <a:latin typeface="Arial Standard"/>
                <a:cs typeface="Trebuchet MS"/>
              </a:rPr>
              <a:t>Cohort E:Anti-PD-1/PD-L1 Ab naïve recurrent and platinum-resistant OC</a:t>
            </a:r>
          </a:p>
          <a:p>
            <a:pPr>
              <a:lnSpc>
                <a:spcPct val="100000"/>
              </a:lnSpc>
            </a:pPr>
            <a:r>
              <a:rPr lang="en-US" sz="800" dirty="0">
                <a:solidFill>
                  <a:schemeClr val="bg1"/>
                </a:solidFill>
                <a:latin typeface="Arial Standard"/>
                <a:cs typeface="Trebuchet MS"/>
              </a:rPr>
              <a:t>Cohort G: Anti-PD-1/PD-L1 Ab refractory/resistant unresectable or metastatic melanoma</a:t>
            </a:r>
          </a:p>
          <a:p>
            <a:pPr>
              <a:lnSpc>
                <a:spcPct val="100000"/>
              </a:lnSpc>
            </a:pPr>
            <a:r>
              <a:rPr lang="en-US" sz="800" dirty="0">
                <a:solidFill>
                  <a:schemeClr val="bg1"/>
                </a:solidFill>
                <a:latin typeface="Arial Standard"/>
                <a:cs typeface="Trebuchet MS"/>
              </a:rPr>
              <a:t>Cohorts H and I: PD-L1 positive (≥1%) locally advanced/metastatic non-sq (cohort H) or sq (cohort I) NSCLC; treatment naïve in metastatic setting</a:t>
            </a:r>
            <a:endParaRPr lang="en-GB" sz="800" baseline="23809">
              <a:solidFill>
                <a:schemeClr val="bg1"/>
              </a:solidFill>
              <a:latin typeface="Arial Standard"/>
              <a:cs typeface="Trebuchet MS"/>
            </a:endParaRPr>
          </a:p>
        </p:txBody>
      </p:sp>
      <p:sp>
        <p:nvSpPr>
          <p:cNvPr id="14" name="object 14">
            <a:extLst>
              <a:ext uri="{FF2B5EF4-FFF2-40B4-BE49-F238E27FC236}">
                <a16:creationId xmlns:a16="http://schemas.microsoft.com/office/drawing/2014/main" id="{20250936-5483-490A-9AE4-14BDA05E0145}"/>
              </a:ext>
            </a:extLst>
          </p:cNvPr>
          <p:cNvSpPr txBox="1"/>
          <p:nvPr/>
        </p:nvSpPr>
        <p:spPr>
          <a:xfrm>
            <a:off x="408969" y="2109135"/>
            <a:ext cx="4711671" cy="3478932"/>
          </a:xfrm>
          <a:prstGeom prst="rect">
            <a:avLst/>
          </a:prstGeom>
          <a:solidFill>
            <a:schemeClr val="tx2"/>
          </a:solidFill>
          <a:ln>
            <a:noFill/>
          </a:ln>
        </p:spPr>
        <p:txBody>
          <a:bodyPr vert="horz" wrap="square" lIns="144000" tIns="144000" rIns="0" bIns="0" rtlCol="0" anchor="t">
            <a:noAutofit/>
          </a:bodyPr>
          <a:lstStyle/>
          <a:p>
            <a:pPr marL="91440">
              <a:lnSpc>
                <a:spcPct val="100000"/>
              </a:lnSpc>
              <a:spcBef>
                <a:spcPts val="600"/>
              </a:spcBef>
            </a:pPr>
            <a:r>
              <a:rPr lang="en-US" sz="1400" b="1" spc="-5" dirty="0">
                <a:solidFill>
                  <a:schemeClr val="bg1"/>
                </a:solidFill>
                <a:latin typeface="Arial Standard"/>
                <a:cs typeface="Trebuchet MS"/>
              </a:rPr>
              <a:t>Key eligibility criteria (all tumor types)</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Age ≥18 years </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Histologically or cytologically confirmed advanced or metastatic, unresectable solid tumors</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ECOG PS 0 or 1</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Adequate end organ function</a:t>
            </a:r>
          </a:p>
          <a:p>
            <a:pPr marL="91440">
              <a:lnSpc>
                <a:spcPct val="100000"/>
              </a:lnSpc>
              <a:spcBef>
                <a:spcPts val="600"/>
              </a:spcBef>
            </a:pPr>
            <a:r>
              <a:rPr lang="en-US" sz="1400" b="1" spc="-30" dirty="0">
                <a:solidFill>
                  <a:schemeClr val="bg1"/>
                </a:solidFill>
                <a:latin typeface="Arial Standard"/>
                <a:cs typeface="Trebuchet MS"/>
              </a:rPr>
              <a:t>Additional key eligibility criteria for cohorts A, B, and F</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Stage IV non-squamous (cohorts A and B) or squamous </a:t>
            </a:r>
            <a:br>
              <a:rPr lang="en-US" sz="1200" spc="-5">
                <a:latin typeface="Arial Standard"/>
                <a:cs typeface="Trebuchet MS"/>
              </a:rPr>
            </a:br>
            <a:r>
              <a:rPr lang="en-US" sz="1200" spc="-5" dirty="0">
                <a:solidFill>
                  <a:schemeClr val="bg1"/>
                </a:solidFill>
                <a:latin typeface="Arial Standard"/>
                <a:cs typeface="Trebuchet MS"/>
              </a:rPr>
              <a:t>(cohort F) NSCLC</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Disease progression after 1–3 lines of systemic therapy, </a:t>
            </a:r>
            <a:br>
              <a:rPr lang="en-US" sz="1200" spc="-5">
                <a:latin typeface="Arial Standard"/>
                <a:cs typeface="Trebuchet MS"/>
              </a:rPr>
            </a:br>
            <a:r>
              <a:rPr lang="en-US" sz="1200" spc="-5" dirty="0">
                <a:solidFill>
                  <a:schemeClr val="bg1"/>
                </a:solidFill>
                <a:latin typeface="Arial Standard"/>
                <a:cs typeface="Trebuchet MS"/>
              </a:rPr>
              <a:t>with (cohorts A and F) or without (cohort B) prior anti-PD-(L)1 therapy</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No known </a:t>
            </a:r>
            <a:r>
              <a:rPr lang="en-US" sz="1200" i="1" spc="-5" dirty="0">
                <a:solidFill>
                  <a:schemeClr val="bg1"/>
                </a:solidFill>
                <a:latin typeface="Arial Standard"/>
                <a:cs typeface="Trebuchet MS"/>
              </a:rPr>
              <a:t>EGFR/BRAF </a:t>
            </a:r>
            <a:r>
              <a:rPr lang="en-US" sz="1200" spc="-5" dirty="0">
                <a:solidFill>
                  <a:schemeClr val="bg1"/>
                </a:solidFill>
                <a:latin typeface="Arial Standard"/>
                <a:cs typeface="Trebuchet MS"/>
              </a:rPr>
              <a:t>mutations or </a:t>
            </a:r>
            <a:r>
              <a:rPr lang="en-US" sz="1200" i="1" spc="-5" dirty="0">
                <a:solidFill>
                  <a:schemeClr val="bg1"/>
                </a:solidFill>
                <a:latin typeface="Arial Standard"/>
                <a:cs typeface="Trebuchet MS"/>
              </a:rPr>
              <a:t>ALK/ROS1</a:t>
            </a:r>
            <a:r>
              <a:rPr lang="en-US" sz="1200" spc="-5" dirty="0">
                <a:solidFill>
                  <a:schemeClr val="bg1"/>
                </a:solidFill>
                <a:latin typeface="Arial Standard"/>
                <a:cs typeface="Trebuchet MS"/>
              </a:rPr>
              <a:t> rearrangements</a:t>
            </a:r>
            <a:endParaRPr lang="en-GB" sz="1200" dirty="0">
              <a:solidFill>
                <a:schemeClr val="bg1"/>
              </a:solidFill>
              <a:latin typeface="Arial Standard"/>
              <a:cs typeface="Trebuchet MS"/>
            </a:endParaRPr>
          </a:p>
        </p:txBody>
      </p:sp>
      <p:sp>
        <p:nvSpPr>
          <p:cNvPr id="18" name="object 18">
            <a:extLst>
              <a:ext uri="{FF2B5EF4-FFF2-40B4-BE49-F238E27FC236}">
                <a16:creationId xmlns:a16="http://schemas.microsoft.com/office/drawing/2014/main" id="{B1F9A26A-2276-406B-B849-D65BE27872BE}"/>
              </a:ext>
            </a:extLst>
          </p:cNvPr>
          <p:cNvSpPr txBox="1"/>
          <p:nvPr/>
        </p:nvSpPr>
        <p:spPr>
          <a:xfrm>
            <a:off x="5536049" y="3102077"/>
            <a:ext cx="3301200" cy="904095"/>
          </a:xfrm>
          <a:prstGeom prst="rect">
            <a:avLst/>
          </a:prstGeom>
          <a:solidFill>
            <a:schemeClr val="accent3">
              <a:lumMod val="75000"/>
            </a:schemeClr>
          </a:solidFill>
          <a:ln>
            <a:noFill/>
          </a:ln>
        </p:spPr>
        <p:txBody>
          <a:bodyPr vert="horz" wrap="square" lIns="0" tIns="0" rIns="0" bIns="0" rtlCol="0" anchor="ctr" anchorCtr="0">
            <a:noAutofit/>
          </a:bodyPr>
          <a:lstStyle/>
          <a:p>
            <a:pPr marL="4763" algn="ctr">
              <a:lnSpc>
                <a:spcPct val="100000"/>
              </a:lnSpc>
              <a:spcBef>
                <a:spcPts val="785"/>
              </a:spcBef>
            </a:pPr>
            <a:r>
              <a:rPr lang="en-US" sz="1200" b="1" dirty="0">
                <a:solidFill>
                  <a:schemeClr val="bg1"/>
                </a:solidFill>
                <a:latin typeface="Arial Standard"/>
                <a:cs typeface="Trebuchet MS"/>
              </a:rPr>
              <a:t>Treatment for all cohorts:</a:t>
            </a:r>
          </a:p>
          <a:p>
            <a:pPr marL="4763" algn="ctr">
              <a:lnSpc>
                <a:spcPct val="100000"/>
              </a:lnSpc>
              <a:spcBef>
                <a:spcPts val="785"/>
              </a:spcBef>
            </a:pPr>
            <a:r>
              <a:rPr lang="en-US" sz="1200" dirty="0">
                <a:solidFill>
                  <a:schemeClr val="bg1"/>
                </a:solidFill>
                <a:latin typeface="Arial Standard"/>
                <a:cs typeface="Trebuchet MS"/>
              </a:rPr>
              <a:t>Sitravatinib 120 mg PO QD + </a:t>
            </a:r>
            <a:br>
              <a:rPr lang="en-US" sz="1200" dirty="0">
                <a:solidFill>
                  <a:schemeClr val="bg1"/>
                </a:solidFill>
                <a:latin typeface="Arial Standard"/>
                <a:cs typeface="Trebuchet MS"/>
              </a:rPr>
            </a:br>
            <a:r>
              <a:rPr lang="en-US" sz="1200" dirty="0">
                <a:solidFill>
                  <a:schemeClr val="bg1"/>
                </a:solidFill>
                <a:latin typeface="Arial Standard"/>
                <a:cs typeface="Trebuchet MS"/>
              </a:rPr>
              <a:t>tislelizumab 200 mg IV Q3W</a:t>
            </a:r>
            <a:endParaRPr lang="en-GB" sz="1200">
              <a:solidFill>
                <a:schemeClr val="bg1"/>
              </a:solidFill>
              <a:latin typeface="Arial Standard"/>
              <a:cs typeface="Trebuchet MS"/>
            </a:endParaRPr>
          </a:p>
        </p:txBody>
      </p:sp>
      <p:sp>
        <p:nvSpPr>
          <p:cNvPr id="19" name="object 19">
            <a:extLst>
              <a:ext uri="{FF2B5EF4-FFF2-40B4-BE49-F238E27FC236}">
                <a16:creationId xmlns:a16="http://schemas.microsoft.com/office/drawing/2014/main" id="{308827BE-6686-47B3-9D5B-6A7A480A8ACB}"/>
              </a:ext>
            </a:extLst>
          </p:cNvPr>
          <p:cNvSpPr txBox="1"/>
          <p:nvPr/>
        </p:nvSpPr>
        <p:spPr>
          <a:xfrm>
            <a:off x="9253172" y="3740194"/>
            <a:ext cx="2522295" cy="1847872"/>
          </a:xfrm>
          <a:prstGeom prst="rect">
            <a:avLst/>
          </a:prstGeom>
          <a:solidFill>
            <a:schemeClr val="bg2">
              <a:lumMod val="20000"/>
              <a:lumOff val="80000"/>
            </a:schemeClr>
          </a:solidFill>
        </p:spPr>
        <p:txBody>
          <a:bodyPr vert="horz" wrap="square" lIns="90000" tIns="90000" rIns="0" bIns="0" rtlCol="0">
            <a:noAutofit/>
          </a:bodyPr>
          <a:lstStyle/>
          <a:p>
            <a:pPr marL="91440">
              <a:lnSpc>
                <a:spcPct val="100000"/>
              </a:lnSpc>
              <a:spcAft>
                <a:spcPts val="600"/>
              </a:spcAft>
            </a:pPr>
            <a:r>
              <a:rPr lang="en-US" sz="1200" b="1" spc="-5" dirty="0">
                <a:latin typeface="Arial Standard"/>
                <a:cs typeface="Trebuchet MS"/>
              </a:rPr>
              <a:t>Primary endpoint: </a:t>
            </a:r>
            <a:br>
              <a:rPr lang="en-US" sz="1200" b="1" spc="-5" dirty="0">
                <a:latin typeface="Arial Standard"/>
                <a:cs typeface="Trebuchet MS"/>
              </a:rPr>
            </a:br>
            <a:r>
              <a:rPr lang="en-US" sz="1200" spc="-5" dirty="0">
                <a:latin typeface="Arial Standard"/>
                <a:cs typeface="Trebuchet MS"/>
              </a:rPr>
              <a:t>Safety and tolerability*</a:t>
            </a:r>
          </a:p>
          <a:p>
            <a:pPr marL="91440">
              <a:lnSpc>
                <a:spcPct val="100000"/>
              </a:lnSpc>
              <a:spcAft>
                <a:spcPts val="600"/>
              </a:spcAft>
            </a:pPr>
            <a:r>
              <a:rPr lang="en-US" sz="1200" b="1" spc="-5" dirty="0">
                <a:latin typeface="Arial Standard"/>
                <a:cs typeface="Trebuchet MS"/>
              </a:rPr>
              <a:t>Secondary endpoints:</a:t>
            </a:r>
            <a:br>
              <a:rPr lang="en-US" sz="1200" b="1" spc="-5" dirty="0">
                <a:latin typeface="Arial Standard"/>
                <a:cs typeface="Trebuchet MS"/>
              </a:rPr>
            </a:br>
            <a:r>
              <a:rPr lang="en-US" sz="1200" spc="-5" dirty="0">
                <a:latin typeface="Arial Standard"/>
                <a:cs typeface="Trebuchet MS"/>
              </a:rPr>
              <a:t>Investigator-assessed ORR</a:t>
            </a:r>
            <a:r>
              <a:rPr lang="en-US" sz="1200" spc="-5" baseline="30000" dirty="0">
                <a:latin typeface="Arial Standard"/>
                <a:cs typeface="Trebuchet MS"/>
              </a:rPr>
              <a:t>†</a:t>
            </a:r>
            <a:r>
              <a:rPr lang="en-US" sz="1200" spc="-5" dirty="0">
                <a:latin typeface="Arial Standard"/>
                <a:cs typeface="Trebuchet MS"/>
              </a:rPr>
              <a:t>, DCR</a:t>
            </a:r>
            <a:r>
              <a:rPr lang="en-US" sz="1200" spc="-5" baseline="30000" dirty="0">
                <a:latin typeface="Arial Standard"/>
                <a:cs typeface="Trebuchet MS"/>
              </a:rPr>
              <a:t>†</a:t>
            </a:r>
            <a:r>
              <a:rPr lang="en-US" sz="1200" spc="-5" dirty="0">
                <a:latin typeface="Arial Standard"/>
                <a:cs typeface="Trebuchet MS"/>
              </a:rPr>
              <a:t>, DoR</a:t>
            </a:r>
            <a:r>
              <a:rPr lang="en-US" sz="1200" spc="-5" baseline="30000" dirty="0">
                <a:latin typeface="Arial Standard"/>
                <a:cs typeface="Trebuchet MS"/>
              </a:rPr>
              <a:t>† </a:t>
            </a:r>
            <a:r>
              <a:rPr lang="en-US" sz="1200" spc="-5" dirty="0">
                <a:latin typeface="Arial Standard"/>
                <a:cs typeface="Trebuchet MS"/>
              </a:rPr>
              <a:t>and, PFS*</a:t>
            </a:r>
            <a:endParaRPr lang="en-US" sz="1200" b="1" spc="-5" dirty="0">
              <a:latin typeface="Arial Standard"/>
              <a:cs typeface="Trebuchet MS"/>
            </a:endParaRPr>
          </a:p>
          <a:p>
            <a:pPr marL="91440">
              <a:lnSpc>
                <a:spcPct val="100000"/>
              </a:lnSpc>
              <a:spcAft>
                <a:spcPts val="600"/>
              </a:spcAft>
            </a:pPr>
            <a:r>
              <a:rPr lang="en-US" sz="1200" b="1" spc="-5" dirty="0">
                <a:latin typeface="Arial Standard"/>
                <a:cs typeface="Trebuchet MS"/>
              </a:rPr>
              <a:t>Exploratory analysis:</a:t>
            </a:r>
            <a:br>
              <a:rPr lang="en-US" sz="1200" b="1" spc="-5" dirty="0">
                <a:latin typeface="Arial Standard"/>
                <a:cs typeface="Trebuchet MS"/>
              </a:rPr>
            </a:br>
            <a:r>
              <a:rPr lang="en-US" sz="1200" spc="-5" dirty="0">
                <a:latin typeface="Arial Standard"/>
                <a:cs typeface="Trebuchet MS"/>
              </a:rPr>
              <a:t>OS*, retrospective analysis of </a:t>
            </a:r>
            <a:br>
              <a:rPr lang="en-US" sz="1200" spc="-5" dirty="0">
                <a:latin typeface="Arial Standard"/>
                <a:cs typeface="Trebuchet MS"/>
              </a:rPr>
            </a:br>
            <a:r>
              <a:rPr lang="en-US" sz="1200" spc="-5" dirty="0">
                <a:latin typeface="Arial Standard"/>
                <a:cs typeface="Trebuchet MS"/>
              </a:rPr>
              <a:t>PD-L1 expression</a:t>
            </a:r>
            <a:r>
              <a:rPr lang="en-US" sz="1200" spc="-5" baseline="30000" dirty="0">
                <a:latin typeface="Arial Standard"/>
                <a:cs typeface="Trebuchet MS"/>
              </a:rPr>
              <a:t>†</a:t>
            </a:r>
            <a:endParaRPr lang="en-GB" sz="1200" baseline="30000" dirty="0">
              <a:latin typeface="Arial Standard"/>
              <a:cs typeface="Trebuchet MS"/>
            </a:endParaRPr>
          </a:p>
        </p:txBody>
      </p:sp>
      <p:sp>
        <p:nvSpPr>
          <p:cNvPr id="22" name="object 22">
            <a:extLst>
              <a:ext uri="{FF2B5EF4-FFF2-40B4-BE49-F238E27FC236}">
                <a16:creationId xmlns:a16="http://schemas.microsoft.com/office/drawing/2014/main" id="{0D519762-5C54-4EFA-B708-C8650CCB7601}"/>
              </a:ext>
            </a:extLst>
          </p:cNvPr>
          <p:cNvSpPr txBox="1"/>
          <p:nvPr/>
        </p:nvSpPr>
        <p:spPr>
          <a:xfrm>
            <a:off x="9253172" y="2109134"/>
            <a:ext cx="2522295" cy="1319863"/>
          </a:xfrm>
          <a:prstGeom prst="rect">
            <a:avLst/>
          </a:prstGeom>
          <a:solidFill>
            <a:schemeClr val="bg2">
              <a:lumMod val="20000"/>
              <a:lumOff val="80000"/>
            </a:schemeClr>
          </a:solidFill>
        </p:spPr>
        <p:txBody>
          <a:bodyPr vert="horz" wrap="square" lIns="108000" tIns="0" rIns="0" bIns="0" rtlCol="0" anchor="ctr" anchorCtr="0">
            <a:noAutofit/>
          </a:bodyPr>
          <a:lstStyle/>
          <a:p>
            <a:pPr marL="37466">
              <a:lnSpc>
                <a:spcPct val="100000"/>
              </a:lnSpc>
              <a:spcBef>
                <a:spcPts val="100"/>
              </a:spcBef>
              <a:tabLst>
                <a:tab pos="154940" algn="l"/>
              </a:tabLst>
            </a:pPr>
            <a:r>
              <a:rPr lang="en-US" sz="1200" b="1" dirty="0">
                <a:latin typeface="Arial Standard"/>
                <a:cs typeface="Trebuchet MS"/>
              </a:rPr>
              <a:t>Treatment until:</a:t>
            </a:r>
          </a:p>
          <a:p>
            <a:pPr marL="208916" indent="-171450">
              <a:lnSpc>
                <a:spcPct val="100000"/>
              </a:lnSpc>
              <a:spcBef>
                <a:spcPts val="100"/>
              </a:spcBef>
              <a:buClr>
                <a:schemeClr val="bg2"/>
              </a:buClr>
              <a:buFont typeface="Arial" panose="020B0604020202020204" pitchFamily="34" charset="0"/>
              <a:buChar char="•"/>
              <a:tabLst>
                <a:tab pos="154940" algn="l"/>
              </a:tabLst>
            </a:pPr>
            <a:r>
              <a:rPr lang="en-US" sz="1200" dirty="0">
                <a:latin typeface="Arial Standard"/>
                <a:cs typeface="Trebuchet MS"/>
              </a:rPr>
              <a:t>Progressive disease</a:t>
            </a:r>
          </a:p>
          <a:p>
            <a:pPr marL="208916" indent="-171450">
              <a:lnSpc>
                <a:spcPct val="100000"/>
              </a:lnSpc>
              <a:spcBef>
                <a:spcPts val="100"/>
              </a:spcBef>
              <a:buClr>
                <a:schemeClr val="bg2"/>
              </a:buClr>
              <a:buFont typeface="Arial" panose="020B0604020202020204" pitchFamily="34" charset="0"/>
              <a:buChar char="•"/>
              <a:tabLst>
                <a:tab pos="154940" algn="l"/>
              </a:tabLst>
            </a:pPr>
            <a:r>
              <a:rPr lang="en-US" sz="1200" dirty="0">
                <a:latin typeface="Arial Standard"/>
                <a:cs typeface="Trebuchet MS"/>
              </a:rPr>
              <a:t>Unacceptable toxicity</a:t>
            </a:r>
          </a:p>
          <a:p>
            <a:pPr marL="208916" indent="-171450">
              <a:lnSpc>
                <a:spcPct val="100000"/>
              </a:lnSpc>
              <a:spcBef>
                <a:spcPts val="100"/>
              </a:spcBef>
              <a:buClr>
                <a:schemeClr val="bg2"/>
              </a:buClr>
              <a:buFont typeface="Arial" panose="020B0604020202020204" pitchFamily="34" charset="0"/>
              <a:buChar char="•"/>
              <a:tabLst>
                <a:tab pos="154940" algn="l"/>
              </a:tabLst>
            </a:pPr>
            <a:r>
              <a:rPr lang="en-US" sz="1200" dirty="0">
                <a:latin typeface="Arial Standard"/>
                <a:cs typeface="Trebuchet MS"/>
              </a:rPr>
              <a:t>Death</a:t>
            </a:r>
          </a:p>
          <a:p>
            <a:pPr marL="208916" indent="-171450">
              <a:lnSpc>
                <a:spcPct val="100000"/>
              </a:lnSpc>
              <a:spcBef>
                <a:spcPts val="100"/>
              </a:spcBef>
              <a:buClr>
                <a:schemeClr val="bg2"/>
              </a:buClr>
              <a:buFont typeface="Arial" panose="020B0604020202020204" pitchFamily="34" charset="0"/>
              <a:buChar char="•"/>
              <a:tabLst>
                <a:tab pos="154940" algn="l"/>
              </a:tabLst>
            </a:pPr>
            <a:r>
              <a:rPr lang="en-US" sz="1200" dirty="0">
                <a:latin typeface="Arial Standard"/>
                <a:cs typeface="Trebuchet MS"/>
              </a:rPr>
              <a:t>Withdrawal of consent</a:t>
            </a:r>
          </a:p>
          <a:p>
            <a:pPr marL="208916" indent="-171450">
              <a:lnSpc>
                <a:spcPct val="100000"/>
              </a:lnSpc>
              <a:spcBef>
                <a:spcPts val="100"/>
              </a:spcBef>
              <a:buClr>
                <a:schemeClr val="bg2"/>
              </a:buClr>
              <a:buFont typeface="Arial" panose="020B0604020202020204" pitchFamily="34" charset="0"/>
              <a:buChar char="•"/>
              <a:tabLst>
                <a:tab pos="154940" algn="l"/>
              </a:tabLst>
            </a:pPr>
            <a:r>
              <a:rPr lang="en-US" sz="1200" dirty="0">
                <a:latin typeface="Arial Standard"/>
                <a:cs typeface="Trebuchet MS"/>
              </a:rPr>
              <a:t>Study termination by sponsor</a:t>
            </a:r>
            <a:endParaRPr lang="en-GB" sz="1200" baseline="24305" dirty="0">
              <a:latin typeface="Arial Standard"/>
              <a:cs typeface="Trebuchet MS"/>
            </a:endParaRPr>
          </a:p>
        </p:txBody>
      </p:sp>
      <p:cxnSp>
        <p:nvCxnSpPr>
          <p:cNvPr id="7" name="Gerade Verbindung mit Pfeil 6">
            <a:extLst>
              <a:ext uri="{FF2B5EF4-FFF2-40B4-BE49-F238E27FC236}">
                <a16:creationId xmlns:a16="http://schemas.microsoft.com/office/drawing/2014/main" id="{2D9E1037-7398-4EAB-AEB6-BFBE6B83F284}"/>
              </a:ext>
            </a:extLst>
          </p:cNvPr>
          <p:cNvCxnSpPr>
            <a:cxnSpLocks/>
          </p:cNvCxnSpPr>
          <p:nvPr/>
        </p:nvCxnSpPr>
        <p:spPr>
          <a:xfrm>
            <a:off x="5120640" y="2547298"/>
            <a:ext cx="41522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5B5F794-8DF8-4F2F-9BE4-0D3A0BF955BF}"/>
              </a:ext>
            </a:extLst>
          </p:cNvPr>
          <p:cNvCxnSpPr>
            <a:cxnSpLocks/>
            <a:stCxn id="22" idx="2"/>
            <a:endCxn id="19" idx="0"/>
          </p:cNvCxnSpPr>
          <p:nvPr/>
        </p:nvCxnSpPr>
        <p:spPr>
          <a:xfrm>
            <a:off x="10514320" y="3428997"/>
            <a:ext cx="0" cy="311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platzhalter 10">
            <a:extLst>
              <a:ext uri="{FF2B5EF4-FFF2-40B4-BE49-F238E27FC236}">
                <a16:creationId xmlns:a16="http://schemas.microsoft.com/office/drawing/2014/main" id="{F3A81335-561E-C940-A14F-6E67A24272EB}"/>
              </a:ext>
            </a:extLst>
          </p:cNvPr>
          <p:cNvSpPr txBox="1">
            <a:spLocks/>
          </p:cNvSpPr>
          <p:nvPr/>
        </p:nvSpPr>
        <p:spPr>
          <a:xfrm>
            <a:off x="416533" y="1269933"/>
            <a:ext cx="11358934" cy="647700"/>
          </a:xfrm>
          <a:prstGeom prst="rect">
            <a:avLst/>
          </a:prstGeom>
        </p:spPr>
        <p:txBody>
          <a:bodyPr vert="horz" lIns="0" tIns="36000" rIns="0" bIns="0" rtlCol="0" anchor="ctr" anchorCtr="0">
            <a:noAutofit/>
          </a:bodyPr>
          <a:lstStyle>
            <a:lvl1pPr marL="0" indent="0" algn="l" defTabSz="914400" rtl="0" eaLnBrk="1" latinLnBrk="0" hangingPunct="1">
              <a:lnSpc>
                <a:spcPct val="90000"/>
              </a:lnSpc>
              <a:spcBef>
                <a:spcPts val="0"/>
              </a:spcBef>
              <a:buClr>
                <a:schemeClr val="bg2"/>
              </a:buClr>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bg2"/>
              </a:buClr>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bg2"/>
              </a:buClr>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bg2"/>
              </a:buClr>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Open-label, multicenter, non-randomized, multi-cohort, Phase 1b trial assessing the safety, tolerability, and antitumor activity of </a:t>
            </a:r>
            <a:r>
              <a:rPr lang="en-US" err="1"/>
              <a:t>sitravatinib</a:t>
            </a:r>
            <a:r>
              <a:rPr lang="en-US"/>
              <a:t> + tislelizumab in various solid tumors: Results from metastatic NSCLC cohorts including both anti-PD-(L)1-naïve patients and those with tumors refractory/resistant (R/R) to anti-PD-(L)1 therapy are reported here</a:t>
            </a:r>
          </a:p>
        </p:txBody>
      </p:sp>
      <p:sp>
        <p:nvSpPr>
          <p:cNvPr id="21" name="Fußzeilenplatzhalter 20">
            <a:extLst>
              <a:ext uri="{FF2B5EF4-FFF2-40B4-BE49-F238E27FC236}">
                <a16:creationId xmlns:a16="http://schemas.microsoft.com/office/drawing/2014/main" id="{65470FB8-BFC1-D043-8A42-5CBAF4DCAB38}"/>
              </a:ext>
            </a:extLst>
          </p:cNvPr>
          <p:cNvSpPr>
            <a:spLocks noGrp="1"/>
          </p:cNvSpPr>
          <p:nvPr>
            <p:ph type="ftr" sz="quarter" idx="11"/>
          </p:nvPr>
        </p:nvSpPr>
        <p:spPr/>
        <p:txBody>
          <a:bodyPr/>
          <a:lstStyle/>
          <a:p>
            <a:r>
              <a:rPr lang="en-US"/>
              <a:t>*Safety, tolerability, PFS, and OS were assessed using the safety analysis set (all patients receiving ≥1 dose of study drug); †Tumor responses were assessed using the efficacy evaluable analysis set (all dosed patients who had measurable disease at baseline per RECIST v1.1 and who had ≥1 evaluable post-baseline tumor assessment unless treatment was discontinued due to disease progression or death before tumor assessment)</a:t>
            </a:r>
          </a:p>
          <a:p>
            <a:r>
              <a:rPr lang="en-US"/>
              <a:t>Ab, antibody; ALK, anaplastic lymphoma kinase; BRAF, v-</a:t>
            </a:r>
            <a:r>
              <a:rPr lang="en-US" err="1"/>
              <a:t>raf</a:t>
            </a:r>
            <a:r>
              <a:rPr lang="en-US"/>
              <a:t> murine sarcoma viral oncogene homolog B1; DCR, disease control rate; </a:t>
            </a:r>
            <a:r>
              <a:rPr lang="en-US" err="1"/>
              <a:t>DoR</a:t>
            </a:r>
            <a:r>
              <a:rPr lang="en-US"/>
              <a:t>, duration of response; ECOG PS, Eastern Cooperative Oncology Group performance status; EGFR, epidermal growth factor receptor; IV, intravenously; NSCLC, non-small cell lung cancer; </a:t>
            </a:r>
            <a:r>
              <a:rPr lang="en-US" err="1"/>
              <a:t>Nsq</a:t>
            </a:r>
            <a:r>
              <a:rPr lang="en-US"/>
              <a:t>, non-squamous; OC, ovarian cancer; ORR, objective response rate; OS, overall survival; PD-1, programmed cell protein-1; PD-L1, programmed death ligand-1; PFS, progression-free survival; PO, orally; QD, once-daily; Q3W, once every three weeks; RCC, renal cell carcinoma; RECIST, Response Evaluation Criteria in Solid Tumors; ROS1, c-</a:t>
            </a:r>
            <a:r>
              <a:rPr lang="en-US" err="1"/>
              <a:t>ros</a:t>
            </a:r>
            <a:r>
              <a:rPr lang="en-US"/>
              <a:t> oncogene 1; Sq, squamous.</a:t>
            </a:r>
          </a:p>
          <a:p>
            <a:r>
              <a:rPr lang="en-US" b="1"/>
              <a:t>Zhou Q, et al. Abstract 1280P presented at ESMO 2021.</a:t>
            </a:r>
            <a:endParaRPr lang="en-US"/>
          </a:p>
        </p:txBody>
      </p:sp>
      <p:cxnSp>
        <p:nvCxnSpPr>
          <p:cNvPr id="27" name="Gerade Verbindung mit Pfeil 26">
            <a:extLst>
              <a:ext uri="{FF2B5EF4-FFF2-40B4-BE49-F238E27FC236}">
                <a16:creationId xmlns:a16="http://schemas.microsoft.com/office/drawing/2014/main" id="{83564729-93F4-C04F-B9E0-32F178A7B24C}"/>
              </a:ext>
            </a:extLst>
          </p:cNvPr>
          <p:cNvCxnSpPr>
            <a:cxnSpLocks/>
          </p:cNvCxnSpPr>
          <p:nvPr/>
        </p:nvCxnSpPr>
        <p:spPr>
          <a:xfrm>
            <a:off x="8837434" y="2547298"/>
            <a:ext cx="41522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557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a:t>
            </a:r>
            <a:r>
              <a:rPr lang="en-US" sz="800"/>
              <a:t>Includes two patients who died early with no post-baseline tumor assessment and one patient with an NE tumor response; †DCR = complete response + partial response + stable disease.</a:t>
            </a:r>
          </a:p>
          <a:p>
            <a:r>
              <a:rPr lang="en-US"/>
              <a:t>**Two patients with no post-baseline tumor assessment due to early death were not included in this figure; Tumor responses assessed by investigators per RECIST v1.1.</a:t>
            </a:r>
          </a:p>
          <a:p>
            <a:r>
              <a:rPr lang="en-US"/>
              <a:t>DCR, disease control rate; </a:t>
            </a:r>
            <a:r>
              <a:rPr lang="en-US" dirty="0"/>
              <a:t>DoR</a:t>
            </a:r>
            <a:r>
              <a:rPr lang="en-US"/>
              <a:t>, duration of response; NE, non-evaluable; ORR, objective response rate; PD, disease progression;</a:t>
            </a:r>
            <a:r>
              <a:rPr lang="en-GB"/>
              <a:t> PD-(L)1, programmed death protein (ligand)-1; </a:t>
            </a:r>
            <a:r>
              <a:rPr lang="en-US"/>
              <a:t>PR, partial response; RECIST, Response Evaluation Criteria in Solid Tumors; SD, stable disease.</a:t>
            </a:r>
          </a:p>
          <a:p>
            <a:r>
              <a:rPr lang="en-GB" b="1"/>
              <a:t>Zhou Q, et al. </a:t>
            </a:r>
            <a:r>
              <a:rPr lang="de-DE" b="1"/>
              <a:t>Abstract 1280P presented at ESMO 2021.</a:t>
            </a:r>
            <a:endParaRPr lang="en-GB"/>
          </a:p>
        </p:txBody>
      </p:sp>
      <p:sp>
        <p:nvSpPr>
          <p:cNvPr id="5" name="object 5"/>
          <p:cNvSpPr txBox="1">
            <a:spLocks noGrp="1"/>
          </p:cNvSpPr>
          <p:nvPr>
            <p:ph type="title"/>
          </p:nvPr>
        </p:nvSpPr>
        <p:spPr/>
        <p:txBody>
          <a:bodyPr/>
          <a:lstStyle/>
          <a:p>
            <a:r>
              <a:rPr lang="en-US" noProof="0"/>
              <a:t>Efficacy: Tumor response </a:t>
            </a:r>
          </a:p>
        </p:txBody>
      </p:sp>
      <p:sp>
        <p:nvSpPr>
          <p:cNvPr id="4" name="Textplatzhalter 3">
            <a:extLst>
              <a:ext uri="{FF2B5EF4-FFF2-40B4-BE49-F238E27FC236}">
                <a16:creationId xmlns:a16="http://schemas.microsoft.com/office/drawing/2014/main" id="{C6A370C4-8BC8-2546-A8ED-672A873138E8}"/>
              </a:ext>
            </a:extLst>
          </p:cNvPr>
          <p:cNvSpPr>
            <a:spLocks noGrp="1"/>
          </p:cNvSpPr>
          <p:nvPr>
            <p:ph type="body" sz="quarter" idx="12"/>
          </p:nvPr>
        </p:nvSpPr>
        <p:spPr/>
        <p:txBody>
          <a:bodyPr/>
          <a:lstStyle/>
          <a:p>
            <a:r>
              <a:rPr lang="en-US" noProof="0" dirty="0"/>
              <a:t>Analysis of confirmed disease response per </a:t>
            </a:r>
            <a:br>
              <a:rPr lang="en-US" noProof="0" dirty="0"/>
            </a:br>
            <a:r>
              <a:rPr lang="en-US" noProof="0" dirty="0"/>
              <a:t>RECIST v1.1 (efficacy evaluable analysis set)</a:t>
            </a:r>
          </a:p>
        </p:txBody>
      </p:sp>
      <p:sp>
        <p:nvSpPr>
          <p:cNvPr id="16" name="Textplatzhalter 15">
            <a:extLst>
              <a:ext uri="{FF2B5EF4-FFF2-40B4-BE49-F238E27FC236}">
                <a16:creationId xmlns:a16="http://schemas.microsoft.com/office/drawing/2014/main" id="{063A6FB8-7505-3740-AFB8-B66E4E63F55C}"/>
              </a:ext>
            </a:extLst>
          </p:cNvPr>
          <p:cNvSpPr>
            <a:spLocks noGrp="1"/>
          </p:cNvSpPr>
          <p:nvPr>
            <p:ph type="body" sz="quarter" idx="13"/>
          </p:nvPr>
        </p:nvSpPr>
        <p:spPr>
          <a:xfrm>
            <a:off x="5188530" y="1160463"/>
            <a:ext cx="6595484" cy="647700"/>
          </a:xfrm>
        </p:spPr>
        <p:txBody>
          <a:bodyPr/>
          <a:lstStyle/>
          <a:p>
            <a:r>
              <a:rPr lang="en-US" noProof="0" dirty="0"/>
              <a:t>Best change in target lesion size from baseline by confirmed best overall response (efficacy evaluable analysis set)</a:t>
            </a:r>
          </a:p>
        </p:txBody>
      </p:sp>
      <p:graphicFrame>
        <p:nvGraphicFramePr>
          <p:cNvPr id="11" name="Table 11">
            <a:extLst>
              <a:ext uri="{FF2B5EF4-FFF2-40B4-BE49-F238E27FC236}">
                <a16:creationId xmlns:a16="http://schemas.microsoft.com/office/drawing/2014/main" id="{F7BEB5E8-B3FA-4E24-A4D5-E8F20892C44D}"/>
              </a:ext>
            </a:extLst>
          </p:cNvPr>
          <p:cNvGraphicFramePr>
            <a:graphicFrameLocks noGrp="1"/>
          </p:cNvGraphicFramePr>
          <p:nvPr>
            <p:extLst>
              <p:ext uri="{D42A27DB-BD31-4B8C-83A1-F6EECF244321}">
                <p14:modId xmlns:p14="http://schemas.microsoft.com/office/powerpoint/2010/main" val="1648467064"/>
              </p:ext>
            </p:extLst>
          </p:nvPr>
        </p:nvGraphicFramePr>
        <p:xfrm>
          <a:off x="411770" y="1805415"/>
          <a:ext cx="4415350" cy="2743200"/>
        </p:xfrm>
        <a:graphic>
          <a:graphicData uri="http://schemas.openxmlformats.org/drawingml/2006/table">
            <a:tbl>
              <a:tblPr firstRow="1" bandRow="1">
                <a:tableStyleId>{5C22544A-7EE6-4342-B048-85BDC9FD1C3A}</a:tableStyleId>
              </a:tblPr>
              <a:tblGrid>
                <a:gridCol w="2506091">
                  <a:extLst>
                    <a:ext uri="{9D8B030D-6E8A-4147-A177-3AD203B41FA5}">
                      <a16:colId xmlns:a16="http://schemas.microsoft.com/office/drawing/2014/main" val="3698874982"/>
                    </a:ext>
                  </a:extLst>
                </a:gridCol>
                <a:gridCol w="1909259">
                  <a:extLst>
                    <a:ext uri="{9D8B030D-6E8A-4147-A177-3AD203B41FA5}">
                      <a16:colId xmlns:a16="http://schemas.microsoft.com/office/drawing/2014/main" val="3558279256"/>
                    </a:ext>
                  </a:extLst>
                </a:gridCol>
              </a:tblGrid>
              <a:tr h="176502">
                <a:tc>
                  <a:txBody>
                    <a:bodyPr/>
                    <a:lstStyle/>
                    <a:p>
                      <a:endParaRPr lang="en-US" sz="1200" dirty="0"/>
                    </a:p>
                  </a:txBody>
                  <a:tcPr anchor="ctr"/>
                </a:tc>
                <a:tc>
                  <a:txBody>
                    <a:bodyPr/>
                    <a:lstStyle/>
                    <a:p>
                      <a:pPr algn="ctr"/>
                      <a:r>
                        <a:rPr lang="en-US" sz="1200"/>
                        <a:t>Total (N=71)</a:t>
                      </a:r>
                    </a:p>
                  </a:txBody>
                  <a:tcPr anchor="ctr"/>
                </a:tc>
                <a:extLst>
                  <a:ext uri="{0D108BD9-81ED-4DB2-BD59-A6C34878D82A}">
                    <a16:rowId xmlns:a16="http://schemas.microsoft.com/office/drawing/2014/main" val="1260312479"/>
                  </a:ext>
                </a:extLst>
              </a:tr>
              <a:tr h="176502">
                <a:tc>
                  <a:txBody>
                    <a:bodyPr/>
                    <a:lstStyle/>
                    <a:p>
                      <a:r>
                        <a:rPr lang="en-US" sz="1200" b="1" dirty="0"/>
                        <a:t>ORR, % (95% CI)</a:t>
                      </a:r>
                    </a:p>
                  </a:txBody>
                  <a:tcPr anchor="ctr"/>
                </a:tc>
                <a:tc>
                  <a:txBody>
                    <a:bodyPr/>
                    <a:lstStyle/>
                    <a:p>
                      <a:pPr algn="ctr"/>
                      <a:r>
                        <a:rPr lang="en-US" sz="1200"/>
                        <a:t>16.9 (9.1, 27.7)</a:t>
                      </a:r>
                    </a:p>
                  </a:txBody>
                  <a:tcPr anchor="ctr"/>
                </a:tc>
                <a:extLst>
                  <a:ext uri="{0D108BD9-81ED-4DB2-BD59-A6C34878D82A}">
                    <a16:rowId xmlns:a16="http://schemas.microsoft.com/office/drawing/2014/main" val="2822742049"/>
                  </a:ext>
                </a:extLst>
              </a:tr>
              <a:tr h="176502">
                <a:tc>
                  <a:txBody>
                    <a:bodyPr/>
                    <a:lstStyle/>
                    <a:p>
                      <a:r>
                        <a:rPr lang="en-US" sz="1200" b="1" dirty="0"/>
                        <a:t>Best overall response, n (%)</a:t>
                      </a:r>
                    </a:p>
                  </a:txBody>
                  <a:tcPr anchor="ctr"/>
                </a:tc>
                <a:tc>
                  <a:txBody>
                    <a:bodyPr/>
                    <a:lstStyle/>
                    <a:p>
                      <a:pPr algn="ctr"/>
                      <a:endParaRPr lang="en-US" sz="1200"/>
                    </a:p>
                  </a:txBody>
                  <a:tcPr anchor="ctr"/>
                </a:tc>
                <a:extLst>
                  <a:ext uri="{0D108BD9-81ED-4DB2-BD59-A6C34878D82A}">
                    <a16:rowId xmlns:a16="http://schemas.microsoft.com/office/drawing/2014/main" val="4236008444"/>
                  </a:ext>
                </a:extLst>
              </a:tr>
              <a:tr h="176502">
                <a:tc>
                  <a:txBody>
                    <a:bodyPr/>
                    <a:lstStyle/>
                    <a:p>
                      <a:r>
                        <a:rPr lang="en-US" sz="1200"/>
                        <a:t>   Complete response</a:t>
                      </a:r>
                    </a:p>
                  </a:txBody>
                  <a:tcPr anchor="ctr"/>
                </a:tc>
                <a:tc>
                  <a:txBody>
                    <a:bodyPr/>
                    <a:lstStyle/>
                    <a:p>
                      <a:pPr algn="ctr"/>
                      <a:r>
                        <a:rPr lang="en-US" sz="1200" dirty="0"/>
                        <a:t>0 (0.0)</a:t>
                      </a:r>
                    </a:p>
                  </a:txBody>
                  <a:tcPr anchor="ctr"/>
                </a:tc>
                <a:extLst>
                  <a:ext uri="{0D108BD9-81ED-4DB2-BD59-A6C34878D82A}">
                    <a16:rowId xmlns:a16="http://schemas.microsoft.com/office/drawing/2014/main" val="3349513124"/>
                  </a:ext>
                </a:extLst>
              </a:tr>
              <a:tr h="176502">
                <a:tc>
                  <a:txBody>
                    <a:bodyPr/>
                    <a:lstStyle/>
                    <a:p>
                      <a:r>
                        <a:rPr lang="en-US" sz="1200"/>
                        <a:t>   Partial response</a:t>
                      </a:r>
                    </a:p>
                  </a:txBody>
                  <a:tcPr anchor="ctr"/>
                </a:tc>
                <a:tc>
                  <a:txBody>
                    <a:bodyPr/>
                    <a:lstStyle/>
                    <a:p>
                      <a:pPr algn="ctr"/>
                      <a:r>
                        <a:rPr lang="en-US" sz="1200"/>
                        <a:t>12 (16.9)</a:t>
                      </a:r>
                    </a:p>
                  </a:txBody>
                  <a:tcPr anchor="ctr"/>
                </a:tc>
                <a:extLst>
                  <a:ext uri="{0D108BD9-81ED-4DB2-BD59-A6C34878D82A}">
                    <a16:rowId xmlns:a16="http://schemas.microsoft.com/office/drawing/2014/main" val="2005100903"/>
                  </a:ext>
                </a:extLst>
              </a:tr>
              <a:tr h="176502">
                <a:tc>
                  <a:txBody>
                    <a:bodyPr/>
                    <a:lstStyle/>
                    <a:p>
                      <a:r>
                        <a:rPr lang="en-US" sz="1200" dirty="0"/>
                        <a:t>   Stable disease</a:t>
                      </a:r>
                    </a:p>
                  </a:txBody>
                  <a:tcPr anchor="ctr"/>
                </a:tc>
                <a:tc>
                  <a:txBody>
                    <a:bodyPr/>
                    <a:lstStyle/>
                    <a:p>
                      <a:pPr algn="ctr"/>
                      <a:r>
                        <a:rPr lang="en-US" sz="1200" dirty="0"/>
                        <a:t>48 (67.6)</a:t>
                      </a:r>
                    </a:p>
                  </a:txBody>
                  <a:tcPr anchor="ctr"/>
                </a:tc>
                <a:extLst>
                  <a:ext uri="{0D108BD9-81ED-4DB2-BD59-A6C34878D82A}">
                    <a16:rowId xmlns:a16="http://schemas.microsoft.com/office/drawing/2014/main" val="3096100859"/>
                  </a:ext>
                </a:extLst>
              </a:tr>
              <a:tr h="176502">
                <a:tc>
                  <a:txBody>
                    <a:bodyPr/>
                    <a:lstStyle/>
                    <a:p>
                      <a:r>
                        <a:rPr lang="en-US" sz="1200"/>
                        <a:t>   Progressive disease</a:t>
                      </a:r>
                    </a:p>
                  </a:txBody>
                  <a:tcPr anchor="ctr"/>
                </a:tc>
                <a:tc>
                  <a:txBody>
                    <a:bodyPr/>
                    <a:lstStyle/>
                    <a:p>
                      <a:pPr algn="ctr"/>
                      <a:r>
                        <a:rPr lang="en-US" sz="1200" dirty="0"/>
                        <a:t>8 (11.3)</a:t>
                      </a:r>
                    </a:p>
                  </a:txBody>
                  <a:tcPr anchor="ctr"/>
                </a:tc>
                <a:extLst>
                  <a:ext uri="{0D108BD9-81ED-4DB2-BD59-A6C34878D82A}">
                    <a16:rowId xmlns:a16="http://schemas.microsoft.com/office/drawing/2014/main" val="4101159966"/>
                  </a:ext>
                </a:extLst>
              </a:tr>
              <a:tr h="176502">
                <a:tc>
                  <a:txBody>
                    <a:bodyPr/>
                    <a:lstStyle/>
                    <a:p>
                      <a:r>
                        <a:rPr lang="en-US" sz="1200"/>
                        <a:t>   Non-evaluable</a:t>
                      </a:r>
                    </a:p>
                  </a:txBody>
                  <a:tcPr anchor="ctr"/>
                </a:tc>
                <a:tc>
                  <a:txBody>
                    <a:bodyPr/>
                    <a:lstStyle/>
                    <a:p>
                      <a:pPr algn="ctr"/>
                      <a:r>
                        <a:rPr lang="en-US" sz="1200" dirty="0"/>
                        <a:t>3 (4.2)*</a:t>
                      </a:r>
                    </a:p>
                  </a:txBody>
                  <a:tcPr anchor="ctr"/>
                </a:tc>
                <a:extLst>
                  <a:ext uri="{0D108BD9-81ED-4DB2-BD59-A6C34878D82A}">
                    <a16:rowId xmlns:a16="http://schemas.microsoft.com/office/drawing/2014/main" val="3748645298"/>
                  </a:ext>
                </a:extLst>
              </a:tr>
              <a:tr h="176502">
                <a:tc>
                  <a:txBody>
                    <a:bodyPr/>
                    <a:lstStyle/>
                    <a:p>
                      <a:r>
                        <a:rPr lang="en-US" sz="1200" b="1"/>
                        <a:t>DCR</a:t>
                      </a:r>
                      <a:r>
                        <a:rPr lang="en-US" sz="1200" b="1" baseline="30000"/>
                        <a:t>†</a:t>
                      </a:r>
                      <a:r>
                        <a:rPr lang="en-US" sz="1200" b="1"/>
                        <a:t>, % (95% CI)</a:t>
                      </a:r>
                    </a:p>
                  </a:txBody>
                  <a:tcPr anchor="ctr"/>
                </a:tc>
                <a:tc>
                  <a:txBody>
                    <a:bodyPr/>
                    <a:lstStyle/>
                    <a:p>
                      <a:pPr algn="ctr"/>
                      <a:r>
                        <a:rPr lang="en-US" sz="1200" dirty="0"/>
                        <a:t>84.5 (74.0, 92.0)</a:t>
                      </a:r>
                    </a:p>
                  </a:txBody>
                  <a:tcPr anchor="ctr"/>
                </a:tc>
                <a:extLst>
                  <a:ext uri="{0D108BD9-81ED-4DB2-BD59-A6C34878D82A}">
                    <a16:rowId xmlns:a16="http://schemas.microsoft.com/office/drawing/2014/main" val="3716473758"/>
                  </a:ext>
                </a:extLst>
              </a:tr>
              <a:tr h="176502">
                <a:tc>
                  <a:txBody>
                    <a:bodyPr/>
                    <a:lstStyle/>
                    <a:p>
                      <a:r>
                        <a:rPr lang="en-US" sz="1200" b="1"/>
                        <a:t>Median DoR, months (95% CI)</a:t>
                      </a:r>
                    </a:p>
                  </a:txBody>
                  <a:tcPr anchor="ctr"/>
                </a:tc>
                <a:tc>
                  <a:txBody>
                    <a:bodyPr/>
                    <a:lstStyle/>
                    <a:p>
                      <a:pPr algn="ctr"/>
                      <a:r>
                        <a:rPr lang="en-US" sz="1200" dirty="0"/>
                        <a:t>7.0 (2.9, NE)</a:t>
                      </a:r>
                    </a:p>
                  </a:txBody>
                  <a:tcPr anchor="ctr"/>
                </a:tc>
                <a:extLst>
                  <a:ext uri="{0D108BD9-81ED-4DB2-BD59-A6C34878D82A}">
                    <a16:rowId xmlns:a16="http://schemas.microsoft.com/office/drawing/2014/main" val="1355225975"/>
                  </a:ext>
                </a:extLst>
              </a:tr>
            </a:tbl>
          </a:graphicData>
        </a:graphic>
      </p:graphicFrame>
      <p:sp>
        <p:nvSpPr>
          <p:cNvPr id="12" name="TextBox 11">
            <a:extLst>
              <a:ext uri="{FF2B5EF4-FFF2-40B4-BE49-F238E27FC236}">
                <a16:creationId xmlns:a16="http://schemas.microsoft.com/office/drawing/2014/main" id="{DFAEC147-3795-446C-8A6F-D10AFC3DB4EA}"/>
              </a:ext>
            </a:extLst>
          </p:cNvPr>
          <p:cNvSpPr txBox="1"/>
          <p:nvPr/>
        </p:nvSpPr>
        <p:spPr>
          <a:xfrm>
            <a:off x="416533" y="4688340"/>
            <a:ext cx="10787273" cy="1015663"/>
          </a:xfrm>
          <a:prstGeom prst="rect">
            <a:avLst/>
          </a:prstGeom>
          <a:noFill/>
        </p:spPr>
        <p:txBody>
          <a:bodyPr wrap="square" lIns="0" tIns="45720" rIns="0" bIns="45720" anchor="t">
            <a:spAutoFit/>
          </a:bodyPr>
          <a:lstStyle/>
          <a:p>
            <a:pPr marL="285750" indent="-285750">
              <a:buClr>
                <a:schemeClr val="bg2"/>
              </a:buClr>
              <a:buFont typeface="Arial" panose="020B0604020202020204" pitchFamily="34" charset="0"/>
              <a:buChar char="•"/>
            </a:pPr>
            <a:r>
              <a:rPr lang="en-US" sz="1200" dirty="0">
                <a:cs typeface="Arial"/>
              </a:rPr>
              <a:t>In the overall population, ORR was 16.9%</a:t>
            </a:r>
          </a:p>
          <a:p>
            <a:pPr marL="742950" lvl="1" indent="-285750">
              <a:buClr>
                <a:schemeClr val="bg2"/>
              </a:buClr>
              <a:buFont typeface="Arial" panose="020B0604020202020204" pitchFamily="34" charset="0"/>
              <a:buChar char="•"/>
            </a:pPr>
            <a:r>
              <a:rPr lang="en-US" sz="1200" dirty="0">
                <a:cs typeface="Arial"/>
              </a:rPr>
              <a:t>ORR was numerically higher in patients naïve to anti-PD-(L)1 therapy (22.2%) vs patients with anti-PD-(L)1 R/R disease (13.6%)</a:t>
            </a:r>
          </a:p>
          <a:p>
            <a:pPr marL="742950" lvl="1" indent="-285750">
              <a:buClr>
                <a:schemeClr val="bg2"/>
              </a:buClr>
              <a:buFont typeface="Arial" panose="020B0604020202020204" pitchFamily="34" charset="0"/>
              <a:buChar char="•"/>
            </a:pPr>
            <a:r>
              <a:rPr lang="en-US" sz="1200" dirty="0">
                <a:cs typeface="Arial"/>
              </a:rPr>
              <a:t>Median DoR was 7.0 months; this did not differ between patients naïve to anti-PD-(L)1 therapy and patients with anti-PD-(L)1 R/R disease</a:t>
            </a:r>
          </a:p>
          <a:p>
            <a:pPr marL="285750" indent="-285750">
              <a:buClr>
                <a:schemeClr val="bg2"/>
              </a:buClr>
              <a:buFont typeface="Arial" panose="020B0604020202020204" pitchFamily="34" charset="0"/>
              <a:buChar char="•"/>
            </a:pPr>
            <a:r>
              <a:rPr lang="en-US" sz="1200" dirty="0">
                <a:cs typeface="Arial"/>
              </a:rPr>
              <a:t>Confirmed PR and SD reported in 12 (16.9%) and 48 (67.6%) patients, respectively, in the overall patient population. Few patients (n=8 [11.3%]) had PD</a:t>
            </a:r>
          </a:p>
          <a:p>
            <a:pPr marL="285750" indent="-285750">
              <a:buClr>
                <a:schemeClr val="bg2"/>
              </a:buClr>
              <a:buFont typeface="Arial" panose="020B0604020202020204" pitchFamily="34" charset="0"/>
              <a:buChar char="•"/>
            </a:pPr>
            <a:r>
              <a:rPr lang="en-US" sz="1200" b="1" dirty="0">
                <a:cs typeface="Arial"/>
              </a:rPr>
              <a:t>Disease control was achieved in &gt;80% of patients in both anti-PD-(L)1 pretreated and naïve groups</a:t>
            </a:r>
          </a:p>
        </p:txBody>
      </p:sp>
      <p:sp>
        <p:nvSpPr>
          <p:cNvPr id="36" name="Textfeld 35">
            <a:extLst>
              <a:ext uri="{FF2B5EF4-FFF2-40B4-BE49-F238E27FC236}">
                <a16:creationId xmlns:a16="http://schemas.microsoft.com/office/drawing/2014/main" id="{BFA283FD-A705-4D9F-BA88-F4A35116043D}"/>
              </a:ext>
            </a:extLst>
          </p:cNvPr>
          <p:cNvSpPr txBox="1"/>
          <p:nvPr/>
        </p:nvSpPr>
        <p:spPr>
          <a:xfrm>
            <a:off x="5517197" y="1779851"/>
            <a:ext cx="354585" cy="276999"/>
          </a:xfrm>
          <a:prstGeom prst="rect">
            <a:avLst/>
          </a:prstGeom>
          <a:noFill/>
        </p:spPr>
        <p:txBody>
          <a:bodyPr wrap="none" rtlCol="0">
            <a:spAutoFit/>
          </a:bodyPr>
          <a:lstStyle/>
          <a:p>
            <a:pPr algn="r"/>
            <a:r>
              <a:rPr lang="de-DE" sz="1200"/>
              <a:t>50</a:t>
            </a:r>
          </a:p>
        </p:txBody>
      </p:sp>
      <p:sp>
        <p:nvSpPr>
          <p:cNvPr id="37" name="Textfeld 36">
            <a:extLst>
              <a:ext uri="{FF2B5EF4-FFF2-40B4-BE49-F238E27FC236}">
                <a16:creationId xmlns:a16="http://schemas.microsoft.com/office/drawing/2014/main" id="{8CC05BF9-27E4-481F-8F70-EF232E1F18B1}"/>
              </a:ext>
            </a:extLst>
          </p:cNvPr>
          <p:cNvSpPr txBox="1"/>
          <p:nvPr/>
        </p:nvSpPr>
        <p:spPr>
          <a:xfrm>
            <a:off x="5517197" y="1962412"/>
            <a:ext cx="354585" cy="276999"/>
          </a:xfrm>
          <a:prstGeom prst="rect">
            <a:avLst/>
          </a:prstGeom>
          <a:noFill/>
        </p:spPr>
        <p:txBody>
          <a:bodyPr wrap="none" rtlCol="0">
            <a:spAutoFit/>
          </a:bodyPr>
          <a:lstStyle/>
          <a:p>
            <a:pPr algn="r"/>
            <a:r>
              <a:rPr lang="de-DE" sz="1200"/>
              <a:t>40</a:t>
            </a:r>
          </a:p>
        </p:txBody>
      </p:sp>
      <p:sp>
        <p:nvSpPr>
          <p:cNvPr id="38" name="Textfeld 37">
            <a:extLst>
              <a:ext uri="{FF2B5EF4-FFF2-40B4-BE49-F238E27FC236}">
                <a16:creationId xmlns:a16="http://schemas.microsoft.com/office/drawing/2014/main" id="{F1E79930-FFEE-45E1-AB39-18A64952093E}"/>
              </a:ext>
            </a:extLst>
          </p:cNvPr>
          <p:cNvSpPr txBox="1"/>
          <p:nvPr/>
        </p:nvSpPr>
        <p:spPr>
          <a:xfrm>
            <a:off x="5517197" y="2131119"/>
            <a:ext cx="354585" cy="276999"/>
          </a:xfrm>
          <a:prstGeom prst="rect">
            <a:avLst/>
          </a:prstGeom>
          <a:noFill/>
        </p:spPr>
        <p:txBody>
          <a:bodyPr wrap="none" rtlCol="0">
            <a:spAutoFit/>
          </a:bodyPr>
          <a:lstStyle/>
          <a:p>
            <a:pPr algn="r"/>
            <a:r>
              <a:rPr lang="de-DE" sz="1200"/>
              <a:t>30</a:t>
            </a:r>
          </a:p>
        </p:txBody>
      </p:sp>
      <p:sp>
        <p:nvSpPr>
          <p:cNvPr id="39" name="Textfeld 38">
            <a:extLst>
              <a:ext uri="{FF2B5EF4-FFF2-40B4-BE49-F238E27FC236}">
                <a16:creationId xmlns:a16="http://schemas.microsoft.com/office/drawing/2014/main" id="{21043958-102B-42AF-8616-DE1372BA9486}"/>
              </a:ext>
            </a:extLst>
          </p:cNvPr>
          <p:cNvSpPr txBox="1"/>
          <p:nvPr/>
        </p:nvSpPr>
        <p:spPr>
          <a:xfrm>
            <a:off x="5517197" y="2302425"/>
            <a:ext cx="354585" cy="276999"/>
          </a:xfrm>
          <a:prstGeom prst="rect">
            <a:avLst/>
          </a:prstGeom>
          <a:noFill/>
        </p:spPr>
        <p:txBody>
          <a:bodyPr wrap="none" rtlCol="0">
            <a:spAutoFit/>
          </a:bodyPr>
          <a:lstStyle/>
          <a:p>
            <a:pPr algn="r"/>
            <a:r>
              <a:rPr lang="de-DE" sz="1200"/>
              <a:t>20</a:t>
            </a:r>
          </a:p>
        </p:txBody>
      </p:sp>
      <p:sp>
        <p:nvSpPr>
          <p:cNvPr id="40" name="Textfeld 39">
            <a:extLst>
              <a:ext uri="{FF2B5EF4-FFF2-40B4-BE49-F238E27FC236}">
                <a16:creationId xmlns:a16="http://schemas.microsoft.com/office/drawing/2014/main" id="{19975267-8E6B-46EC-8BAD-311375A6243D}"/>
              </a:ext>
            </a:extLst>
          </p:cNvPr>
          <p:cNvSpPr txBox="1"/>
          <p:nvPr/>
        </p:nvSpPr>
        <p:spPr>
          <a:xfrm>
            <a:off x="5517197" y="2476256"/>
            <a:ext cx="354585" cy="276999"/>
          </a:xfrm>
          <a:prstGeom prst="rect">
            <a:avLst/>
          </a:prstGeom>
          <a:noFill/>
        </p:spPr>
        <p:txBody>
          <a:bodyPr wrap="none" rtlCol="0">
            <a:spAutoFit/>
          </a:bodyPr>
          <a:lstStyle/>
          <a:p>
            <a:pPr algn="r"/>
            <a:r>
              <a:rPr lang="de-DE" sz="1200"/>
              <a:t>10</a:t>
            </a:r>
          </a:p>
        </p:txBody>
      </p:sp>
      <p:sp>
        <p:nvSpPr>
          <p:cNvPr id="41" name="Textfeld 40">
            <a:extLst>
              <a:ext uri="{FF2B5EF4-FFF2-40B4-BE49-F238E27FC236}">
                <a16:creationId xmlns:a16="http://schemas.microsoft.com/office/drawing/2014/main" id="{DDC69154-162F-43D0-8798-91B1AF97D53F}"/>
              </a:ext>
            </a:extLst>
          </p:cNvPr>
          <p:cNvSpPr txBox="1"/>
          <p:nvPr/>
        </p:nvSpPr>
        <p:spPr>
          <a:xfrm>
            <a:off x="5602156" y="2646588"/>
            <a:ext cx="269626" cy="276999"/>
          </a:xfrm>
          <a:prstGeom prst="rect">
            <a:avLst/>
          </a:prstGeom>
          <a:noFill/>
        </p:spPr>
        <p:txBody>
          <a:bodyPr wrap="none" rtlCol="0">
            <a:spAutoFit/>
          </a:bodyPr>
          <a:lstStyle/>
          <a:p>
            <a:pPr algn="r"/>
            <a:r>
              <a:rPr lang="de-DE" sz="1200"/>
              <a:t>0</a:t>
            </a:r>
          </a:p>
        </p:txBody>
      </p:sp>
      <p:sp>
        <p:nvSpPr>
          <p:cNvPr id="43" name="Textfeld 42">
            <a:extLst>
              <a:ext uri="{FF2B5EF4-FFF2-40B4-BE49-F238E27FC236}">
                <a16:creationId xmlns:a16="http://schemas.microsoft.com/office/drawing/2014/main" id="{CEE00FEF-A56A-4BAA-8075-287289618821}"/>
              </a:ext>
            </a:extLst>
          </p:cNvPr>
          <p:cNvSpPr txBox="1"/>
          <p:nvPr/>
        </p:nvSpPr>
        <p:spPr>
          <a:xfrm>
            <a:off x="5465902" y="2818037"/>
            <a:ext cx="405880" cy="276999"/>
          </a:xfrm>
          <a:prstGeom prst="rect">
            <a:avLst/>
          </a:prstGeom>
          <a:noFill/>
        </p:spPr>
        <p:txBody>
          <a:bodyPr wrap="none" rtlCol="0">
            <a:spAutoFit/>
          </a:bodyPr>
          <a:lstStyle/>
          <a:p>
            <a:pPr algn="r"/>
            <a:r>
              <a:rPr lang="de-DE" sz="1200"/>
              <a:t>-10</a:t>
            </a:r>
          </a:p>
        </p:txBody>
      </p:sp>
      <p:sp>
        <p:nvSpPr>
          <p:cNvPr id="44" name="Textfeld 43">
            <a:extLst>
              <a:ext uri="{FF2B5EF4-FFF2-40B4-BE49-F238E27FC236}">
                <a16:creationId xmlns:a16="http://schemas.microsoft.com/office/drawing/2014/main" id="{F1340F87-F4CA-4B6F-A4CF-5DB62F53F7EC}"/>
              </a:ext>
            </a:extLst>
          </p:cNvPr>
          <p:cNvSpPr txBox="1"/>
          <p:nvPr/>
        </p:nvSpPr>
        <p:spPr>
          <a:xfrm>
            <a:off x="5465902" y="2991848"/>
            <a:ext cx="405880" cy="276999"/>
          </a:xfrm>
          <a:prstGeom prst="rect">
            <a:avLst/>
          </a:prstGeom>
          <a:noFill/>
        </p:spPr>
        <p:txBody>
          <a:bodyPr wrap="none" rtlCol="0">
            <a:spAutoFit/>
          </a:bodyPr>
          <a:lstStyle/>
          <a:p>
            <a:pPr algn="r"/>
            <a:r>
              <a:rPr lang="de-DE" sz="1200"/>
              <a:t>-20</a:t>
            </a:r>
          </a:p>
        </p:txBody>
      </p:sp>
      <p:sp>
        <p:nvSpPr>
          <p:cNvPr id="45" name="Textfeld 44">
            <a:extLst>
              <a:ext uri="{FF2B5EF4-FFF2-40B4-BE49-F238E27FC236}">
                <a16:creationId xmlns:a16="http://schemas.microsoft.com/office/drawing/2014/main" id="{72846EC6-C167-459C-8C0C-2E071555F3A3}"/>
              </a:ext>
            </a:extLst>
          </p:cNvPr>
          <p:cNvSpPr txBox="1"/>
          <p:nvPr/>
        </p:nvSpPr>
        <p:spPr>
          <a:xfrm>
            <a:off x="5465902" y="3168347"/>
            <a:ext cx="405880" cy="276999"/>
          </a:xfrm>
          <a:prstGeom prst="rect">
            <a:avLst/>
          </a:prstGeom>
          <a:noFill/>
        </p:spPr>
        <p:txBody>
          <a:bodyPr wrap="none" rtlCol="0">
            <a:spAutoFit/>
          </a:bodyPr>
          <a:lstStyle/>
          <a:p>
            <a:pPr algn="r"/>
            <a:r>
              <a:rPr lang="de-DE" sz="1200"/>
              <a:t>-30</a:t>
            </a:r>
          </a:p>
        </p:txBody>
      </p:sp>
      <p:sp>
        <p:nvSpPr>
          <p:cNvPr id="46" name="Textfeld 45">
            <a:extLst>
              <a:ext uri="{FF2B5EF4-FFF2-40B4-BE49-F238E27FC236}">
                <a16:creationId xmlns:a16="http://schemas.microsoft.com/office/drawing/2014/main" id="{395A684A-7F0C-434C-A0AD-7D80DC9720AF}"/>
              </a:ext>
            </a:extLst>
          </p:cNvPr>
          <p:cNvSpPr txBox="1"/>
          <p:nvPr/>
        </p:nvSpPr>
        <p:spPr>
          <a:xfrm>
            <a:off x="5465902" y="3339777"/>
            <a:ext cx="405880" cy="276999"/>
          </a:xfrm>
          <a:prstGeom prst="rect">
            <a:avLst/>
          </a:prstGeom>
          <a:noFill/>
        </p:spPr>
        <p:txBody>
          <a:bodyPr wrap="none" rtlCol="0">
            <a:spAutoFit/>
          </a:bodyPr>
          <a:lstStyle/>
          <a:p>
            <a:pPr algn="r"/>
            <a:r>
              <a:rPr lang="de-DE" sz="1200"/>
              <a:t>-40</a:t>
            </a:r>
          </a:p>
        </p:txBody>
      </p:sp>
      <p:sp>
        <p:nvSpPr>
          <p:cNvPr id="47" name="Textfeld 46">
            <a:extLst>
              <a:ext uri="{FF2B5EF4-FFF2-40B4-BE49-F238E27FC236}">
                <a16:creationId xmlns:a16="http://schemas.microsoft.com/office/drawing/2014/main" id="{B5161814-1139-407D-AF93-D927FCD99333}"/>
              </a:ext>
            </a:extLst>
          </p:cNvPr>
          <p:cNvSpPr txBox="1"/>
          <p:nvPr/>
        </p:nvSpPr>
        <p:spPr>
          <a:xfrm>
            <a:off x="5465902" y="3507877"/>
            <a:ext cx="405880" cy="276999"/>
          </a:xfrm>
          <a:prstGeom prst="rect">
            <a:avLst/>
          </a:prstGeom>
          <a:noFill/>
        </p:spPr>
        <p:txBody>
          <a:bodyPr wrap="none" rtlCol="0">
            <a:spAutoFit/>
          </a:bodyPr>
          <a:lstStyle/>
          <a:p>
            <a:pPr algn="r"/>
            <a:r>
              <a:rPr lang="de-DE" sz="1200" dirty="0"/>
              <a:t>-50</a:t>
            </a:r>
          </a:p>
        </p:txBody>
      </p:sp>
      <p:sp>
        <p:nvSpPr>
          <p:cNvPr id="48" name="Textfeld 47">
            <a:extLst>
              <a:ext uri="{FF2B5EF4-FFF2-40B4-BE49-F238E27FC236}">
                <a16:creationId xmlns:a16="http://schemas.microsoft.com/office/drawing/2014/main" id="{7C201EBF-FED6-4284-B0E6-47FF28BD2182}"/>
              </a:ext>
            </a:extLst>
          </p:cNvPr>
          <p:cNvSpPr txBox="1"/>
          <p:nvPr/>
        </p:nvSpPr>
        <p:spPr>
          <a:xfrm>
            <a:off x="5465902" y="3683072"/>
            <a:ext cx="405880" cy="276999"/>
          </a:xfrm>
          <a:prstGeom prst="rect">
            <a:avLst/>
          </a:prstGeom>
          <a:noFill/>
        </p:spPr>
        <p:txBody>
          <a:bodyPr wrap="none" rtlCol="0">
            <a:spAutoFit/>
          </a:bodyPr>
          <a:lstStyle/>
          <a:p>
            <a:pPr algn="r"/>
            <a:r>
              <a:rPr lang="de-DE" sz="1200"/>
              <a:t>-60</a:t>
            </a:r>
          </a:p>
        </p:txBody>
      </p:sp>
      <p:sp>
        <p:nvSpPr>
          <p:cNvPr id="49" name="Textfeld 48">
            <a:extLst>
              <a:ext uri="{FF2B5EF4-FFF2-40B4-BE49-F238E27FC236}">
                <a16:creationId xmlns:a16="http://schemas.microsoft.com/office/drawing/2014/main" id="{CAAF2C9B-B00B-42A1-80FE-082DACB74504}"/>
              </a:ext>
            </a:extLst>
          </p:cNvPr>
          <p:cNvSpPr txBox="1"/>
          <p:nvPr/>
        </p:nvSpPr>
        <p:spPr>
          <a:xfrm>
            <a:off x="5465902" y="3851032"/>
            <a:ext cx="405880" cy="276999"/>
          </a:xfrm>
          <a:prstGeom prst="rect">
            <a:avLst/>
          </a:prstGeom>
          <a:noFill/>
        </p:spPr>
        <p:txBody>
          <a:bodyPr wrap="none" rtlCol="0">
            <a:spAutoFit/>
          </a:bodyPr>
          <a:lstStyle/>
          <a:p>
            <a:pPr algn="r"/>
            <a:r>
              <a:rPr lang="de-DE" sz="1200"/>
              <a:t>-70</a:t>
            </a:r>
          </a:p>
        </p:txBody>
      </p:sp>
      <p:sp>
        <p:nvSpPr>
          <p:cNvPr id="50" name="Textfeld 49">
            <a:extLst>
              <a:ext uri="{FF2B5EF4-FFF2-40B4-BE49-F238E27FC236}">
                <a16:creationId xmlns:a16="http://schemas.microsoft.com/office/drawing/2014/main" id="{02A21D7E-ECB3-4245-89A0-0842B42AD07A}"/>
              </a:ext>
            </a:extLst>
          </p:cNvPr>
          <p:cNvSpPr txBox="1"/>
          <p:nvPr/>
        </p:nvSpPr>
        <p:spPr>
          <a:xfrm>
            <a:off x="5465902" y="4027738"/>
            <a:ext cx="405880" cy="276999"/>
          </a:xfrm>
          <a:prstGeom prst="rect">
            <a:avLst/>
          </a:prstGeom>
          <a:noFill/>
        </p:spPr>
        <p:txBody>
          <a:bodyPr wrap="none" rtlCol="0">
            <a:spAutoFit/>
          </a:bodyPr>
          <a:lstStyle/>
          <a:p>
            <a:pPr algn="r"/>
            <a:r>
              <a:rPr lang="de-DE" sz="1200"/>
              <a:t>-80</a:t>
            </a:r>
          </a:p>
        </p:txBody>
      </p:sp>
      <p:sp>
        <p:nvSpPr>
          <p:cNvPr id="51" name="Textfeld 50">
            <a:extLst>
              <a:ext uri="{FF2B5EF4-FFF2-40B4-BE49-F238E27FC236}">
                <a16:creationId xmlns:a16="http://schemas.microsoft.com/office/drawing/2014/main" id="{826E6E24-F8AA-4164-8673-44A8B6688156}"/>
              </a:ext>
            </a:extLst>
          </p:cNvPr>
          <p:cNvSpPr txBox="1"/>
          <p:nvPr/>
        </p:nvSpPr>
        <p:spPr>
          <a:xfrm>
            <a:off x="5465902" y="4187931"/>
            <a:ext cx="405880" cy="276999"/>
          </a:xfrm>
          <a:prstGeom prst="rect">
            <a:avLst/>
          </a:prstGeom>
          <a:noFill/>
        </p:spPr>
        <p:txBody>
          <a:bodyPr wrap="none" rtlCol="0">
            <a:spAutoFit/>
          </a:bodyPr>
          <a:lstStyle/>
          <a:p>
            <a:pPr algn="r"/>
            <a:r>
              <a:rPr lang="de-DE" sz="1200" dirty="0"/>
              <a:t>-90</a:t>
            </a:r>
          </a:p>
        </p:txBody>
      </p:sp>
      <p:cxnSp>
        <p:nvCxnSpPr>
          <p:cNvPr id="15" name="Gerader Verbinder 14">
            <a:extLst>
              <a:ext uri="{FF2B5EF4-FFF2-40B4-BE49-F238E27FC236}">
                <a16:creationId xmlns:a16="http://schemas.microsoft.com/office/drawing/2014/main" id="{A42E6AF4-3F11-4FBD-8AD2-38B82387CE10}"/>
              </a:ext>
            </a:extLst>
          </p:cNvPr>
          <p:cNvCxnSpPr>
            <a:cxnSpLocks/>
          </p:cNvCxnSpPr>
          <p:nvPr/>
        </p:nvCxnSpPr>
        <p:spPr>
          <a:xfrm>
            <a:off x="5904253" y="2421016"/>
            <a:ext cx="5873939"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B667B044-05A3-419E-A348-04EA2D872837}"/>
              </a:ext>
            </a:extLst>
          </p:cNvPr>
          <p:cNvCxnSpPr>
            <a:cxnSpLocks/>
          </p:cNvCxnSpPr>
          <p:nvPr/>
        </p:nvCxnSpPr>
        <p:spPr>
          <a:xfrm>
            <a:off x="5901872" y="3278266"/>
            <a:ext cx="5873939"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Rechteck 67">
            <a:extLst>
              <a:ext uri="{FF2B5EF4-FFF2-40B4-BE49-F238E27FC236}">
                <a16:creationId xmlns:a16="http://schemas.microsoft.com/office/drawing/2014/main" id="{205BFAAB-BE8D-46F8-9D78-24B57E580BFF}"/>
              </a:ext>
            </a:extLst>
          </p:cNvPr>
          <p:cNvSpPr/>
          <p:nvPr/>
        </p:nvSpPr>
        <p:spPr>
          <a:xfrm>
            <a:off x="7236059" y="2722228"/>
            <a:ext cx="64447"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9292F1EC-415E-4DFB-BB31-02F0323C58CF}"/>
              </a:ext>
            </a:extLst>
          </p:cNvPr>
          <p:cNvSpPr/>
          <p:nvPr/>
        </p:nvSpPr>
        <p:spPr>
          <a:xfrm>
            <a:off x="5973892" y="2036296"/>
            <a:ext cx="64447" cy="7316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E6665F9F-4889-4707-9C68-AA8AC4A21991}"/>
              </a:ext>
            </a:extLst>
          </p:cNvPr>
          <p:cNvSpPr/>
          <p:nvPr/>
        </p:nvSpPr>
        <p:spPr>
          <a:xfrm>
            <a:off x="6057323" y="2222214"/>
            <a:ext cx="64447" cy="545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CA18E74E-51ED-4D5B-9F2C-82DFBB8F1A26}"/>
              </a:ext>
            </a:extLst>
          </p:cNvPr>
          <p:cNvSpPr/>
          <p:nvPr/>
        </p:nvSpPr>
        <p:spPr>
          <a:xfrm>
            <a:off x="6143683" y="2407400"/>
            <a:ext cx="64447" cy="3605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AA4B7E43-C6EE-4615-852C-96EFA8ECFF34}"/>
              </a:ext>
            </a:extLst>
          </p:cNvPr>
          <p:cNvSpPr/>
          <p:nvPr/>
        </p:nvSpPr>
        <p:spPr>
          <a:xfrm>
            <a:off x="6231876" y="2447138"/>
            <a:ext cx="64447" cy="320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C776F7A1-82FB-4DA2-8B8E-263B52C499F5}"/>
              </a:ext>
            </a:extLst>
          </p:cNvPr>
          <p:cNvSpPr/>
          <p:nvPr/>
        </p:nvSpPr>
        <p:spPr>
          <a:xfrm>
            <a:off x="6317688" y="2491251"/>
            <a:ext cx="64447" cy="276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7A813951-E77C-4A91-80C4-477FD71200BE}"/>
              </a:ext>
            </a:extLst>
          </p:cNvPr>
          <p:cNvSpPr/>
          <p:nvPr/>
        </p:nvSpPr>
        <p:spPr>
          <a:xfrm>
            <a:off x="6396752" y="2569410"/>
            <a:ext cx="64447" cy="198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696FFC55-CED1-4892-8EDE-9EAE828B3B97}"/>
              </a:ext>
            </a:extLst>
          </p:cNvPr>
          <p:cNvSpPr/>
          <p:nvPr/>
        </p:nvSpPr>
        <p:spPr>
          <a:xfrm>
            <a:off x="6475816" y="2601121"/>
            <a:ext cx="64447" cy="1668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10C1540B-3456-4B37-989C-4A7F0A50EF34}"/>
              </a:ext>
            </a:extLst>
          </p:cNvPr>
          <p:cNvSpPr/>
          <p:nvPr/>
        </p:nvSpPr>
        <p:spPr>
          <a:xfrm>
            <a:off x="6561628" y="2601121"/>
            <a:ext cx="64447" cy="1668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E295DAE5-7B1C-4A9F-86F3-580BFA6856F9}"/>
              </a:ext>
            </a:extLst>
          </p:cNvPr>
          <p:cNvSpPr/>
          <p:nvPr/>
        </p:nvSpPr>
        <p:spPr>
          <a:xfrm>
            <a:off x="6650311" y="2616573"/>
            <a:ext cx="64447" cy="1513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24E28C1C-951A-46F5-AC90-D98D177CED84}"/>
              </a:ext>
            </a:extLst>
          </p:cNvPr>
          <p:cNvSpPr/>
          <p:nvPr/>
        </p:nvSpPr>
        <p:spPr>
          <a:xfrm>
            <a:off x="6726504" y="2642737"/>
            <a:ext cx="64447" cy="125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7829BBDD-DA61-4CE6-BC8A-F539F17AC9A4}"/>
              </a:ext>
            </a:extLst>
          </p:cNvPr>
          <p:cNvSpPr/>
          <p:nvPr/>
        </p:nvSpPr>
        <p:spPr>
          <a:xfrm>
            <a:off x="6814697" y="2653587"/>
            <a:ext cx="64447" cy="114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a:extLst>
              <a:ext uri="{FF2B5EF4-FFF2-40B4-BE49-F238E27FC236}">
                <a16:creationId xmlns:a16="http://schemas.microsoft.com/office/drawing/2014/main" id="{2AF0ECBC-7DC7-4DF1-9627-69F663309F53}"/>
              </a:ext>
            </a:extLst>
          </p:cNvPr>
          <p:cNvSpPr/>
          <p:nvPr/>
        </p:nvSpPr>
        <p:spPr>
          <a:xfrm>
            <a:off x="6896295" y="2692050"/>
            <a:ext cx="64447" cy="758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EE71C2A1-02EB-42F5-AFC6-0556DABAEDBA}"/>
              </a:ext>
            </a:extLst>
          </p:cNvPr>
          <p:cNvSpPr/>
          <p:nvPr/>
        </p:nvSpPr>
        <p:spPr>
          <a:xfrm>
            <a:off x="7071234" y="2722228"/>
            <a:ext cx="64447"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F71443AA-2797-46EB-8EA7-E1AB4EA97840}"/>
              </a:ext>
            </a:extLst>
          </p:cNvPr>
          <p:cNvSpPr/>
          <p:nvPr/>
        </p:nvSpPr>
        <p:spPr>
          <a:xfrm>
            <a:off x="6984488" y="2698685"/>
            <a:ext cx="64447" cy="692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AF4C0D09-BCA1-452E-AD26-5140C214B311}"/>
              </a:ext>
            </a:extLst>
          </p:cNvPr>
          <p:cNvSpPr/>
          <p:nvPr/>
        </p:nvSpPr>
        <p:spPr>
          <a:xfrm>
            <a:off x="7157980" y="2722228"/>
            <a:ext cx="64447"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867DBCC6-490A-4DB9-B46E-91BE75A64ED1}"/>
              </a:ext>
            </a:extLst>
          </p:cNvPr>
          <p:cNvSpPr/>
          <p:nvPr/>
        </p:nvSpPr>
        <p:spPr>
          <a:xfrm>
            <a:off x="7979009" y="2763916"/>
            <a:ext cx="64447"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a:extLst>
              <a:ext uri="{FF2B5EF4-FFF2-40B4-BE49-F238E27FC236}">
                <a16:creationId xmlns:a16="http://schemas.microsoft.com/office/drawing/2014/main" id="{C3715FC4-BD37-46E2-8333-ECA6FD14FDE3}"/>
              </a:ext>
            </a:extLst>
          </p:cNvPr>
          <p:cNvSpPr/>
          <p:nvPr/>
        </p:nvSpPr>
        <p:spPr>
          <a:xfrm>
            <a:off x="8062440" y="2763916"/>
            <a:ext cx="64447" cy="499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9ECF1E62-8442-4F41-AA4B-1FB801C925DF}"/>
              </a:ext>
            </a:extLst>
          </p:cNvPr>
          <p:cNvSpPr/>
          <p:nvPr/>
        </p:nvSpPr>
        <p:spPr>
          <a:xfrm>
            <a:off x="8145871" y="2763916"/>
            <a:ext cx="64447" cy="641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A3877C9B-3520-4D5D-913A-4EFB30B3CF9F}"/>
              </a:ext>
            </a:extLst>
          </p:cNvPr>
          <p:cNvSpPr/>
          <p:nvPr/>
        </p:nvSpPr>
        <p:spPr>
          <a:xfrm>
            <a:off x="8229302" y="2763916"/>
            <a:ext cx="64447"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a:extLst>
              <a:ext uri="{FF2B5EF4-FFF2-40B4-BE49-F238E27FC236}">
                <a16:creationId xmlns:a16="http://schemas.microsoft.com/office/drawing/2014/main" id="{068E68F0-7539-4474-B5B3-16BDDF15E82E}"/>
              </a:ext>
            </a:extLst>
          </p:cNvPr>
          <p:cNvSpPr/>
          <p:nvPr/>
        </p:nvSpPr>
        <p:spPr>
          <a:xfrm>
            <a:off x="8306175" y="2763916"/>
            <a:ext cx="64447"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0F8FCFAF-7954-4A95-BA4E-8869C869A126}"/>
              </a:ext>
            </a:extLst>
          </p:cNvPr>
          <p:cNvSpPr/>
          <p:nvPr/>
        </p:nvSpPr>
        <p:spPr>
          <a:xfrm>
            <a:off x="8396164" y="2763916"/>
            <a:ext cx="64447" cy="97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3744282E-3A8F-46E4-821E-6A98427AF7F1}"/>
              </a:ext>
            </a:extLst>
          </p:cNvPr>
          <p:cNvSpPr/>
          <p:nvPr/>
        </p:nvSpPr>
        <p:spPr>
          <a:xfrm>
            <a:off x="8474326" y="2763916"/>
            <a:ext cx="64447" cy="127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A4D228A7-740D-4B11-B3EC-917644239497}"/>
              </a:ext>
            </a:extLst>
          </p:cNvPr>
          <p:cNvSpPr/>
          <p:nvPr/>
        </p:nvSpPr>
        <p:spPr>
          <a:xfrm>
            <a:off x="8557757" y="2763916"/>
            <a:ext cx="64447" cy="140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D679D6C4-B4C0-4D1C-8DBD-49C166BAB604}"/>
              </a:ext>
            </a:extLst>
          </p:cNvPr>
          <p:cNvSpPr/>
          <p:nvPr/>
        </p:nvSpPr>
        <p:spPr>
          <a:xfrm>
            <a:off x="8641188" y="2763916"/>
            <a:ext cx="64447" cy="160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a:extLst>
              <a:ext uri="{FF2B5EF4-FFF2-40B4-BE49-F238E27FC236}">
                <a16:creationId xmlns:a16="http://schemas.microsoft.com/office/drawing/2014/main" id="{F4943DAF-7869-425C-A552-9364F31561C9}"/>
              </a:ext>
            </a:extLst>
          </p:cNvPr>
          <p:cNvSpPr/>
          <p:nvPr/>
        </p:nvSpPr>
        <p:spPr>
          <a:xfrm>
            <a:off x="8724619" y="2763916"/>
            <a:ext cx="64447" cy="160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0E0F29DA-E8FE-420A-B5DD-46085566DA71}"/>
              </a:ext>
            </a:extLst>
          </p:cNvPr>
          <p:cNvSpPr/>
          <p:nvPr/>
        </p:nvSpPr>
        <p:spPr>
          <a:xfrm>
            <a:off x="8806177" y="2763916"/>
            <a:ext cx="64447" cy="215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a:extLst>
              <a:ext uri="{FF2B5EF4-FFF2-40B4-BE49-F238E27FC236}">
                <a16:creationId xmlns:a16="http://schemas.microsoft.com/office/drawing/2014/main" id="{7B692426-1CB3-4A03-A058-6DB5680A94DA}"/>
              </a:ext>
            </a:extLst>
          </p:cNvPr>
          <p:cNvSpPr/>
          <p:nvPr/>
        </p:nvSpPr>
        <p:spPr>
          <a:xfrm>
            <a:off x="8892029" y="2763916"/>
            <a:ext cx="64447" cy="221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a:extLst>
              <a:ext uri="{FF2B5EF4-FFF2-40B4-BE49-F238E27FC236}">
                <a16:creationId xmlns:a16="http://schemas.microsoft.com/office/drawing/2014/main" id="{043FBBC2-DB7A-4AC5-AFAA-6B370288E5A4}"/>
              </a:ext>
            </a:extLst>
          </p:cNvPr>
          <p:cNvSpPr/>
          <p:nvPr/>
        </p:nvSpPr>
        <p:spPr>
          <a:xfrm>
            <a:off x="8977256" y="2763916"/>
            <a:ext cx="64447" cy="22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a:extLst>
              <a:ext uri="{FF2B5EF4-FFF2-40B4-BE49-F238E27FC236}">
                <a16:creationId xmlns:a16="http://schemas.microsoft.com/office/drawing/2014/main" id="{6C5EDB45-6A36-41C7-9057-E6BD27822C24}"/>
              </a:ext>
            </a:extLst>
          </p:cNvPr>
          <p:cNvSpPr/>
          <p:nvPr/>
        </p:nvSpPr>
        <p:spPr>
          <a:xfrm>
            <a:off x="9064242" y="2763916"/>
            <a:ext cx="64447" cy="248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9BB7A01A-7F05-4FB4-90F8-C36B9508ACE9}"/>
              </a:ext>
            </a:extLst>
          </p:cNvPr>
          <p:cNvSpPr/>
          <p:nvPr/>
        </p:nvSpPr>
        <p:spPr>
          <a:xfrm>
            <a:off x="9145292" y="2763916"/>
            <a:ext cx="64447" cy="248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46193F8B-9825-4D9D-A7F8-00111338CB08}"/>
              </a:ext>
            </a:extLst>
          </p:cNvPr>
          <p:cNvSpPr/>
          <p:nvPr/>
        </p:nvSpPr>
        <p:spPr>
          <a:xfrm>
            <a:off x="9221958" y="2763916"/>
            <a:ext cx="64447" cy="248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610C7757-7A0E-4BE1-B545-3F6CD6469B11}"/>
              </a:ext>
            </a:extLst>
          </p:cNvPr>
          <p:cNvSpPr/>
          <p:nvPr/>
        </p:nvSpPr>
        <p:spPr>
          <a:xfrm>
            <a:off x="9313422" y="2763916"/>
            <a:ext cx="64447" cy="248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a:extLst>
              <a:ext uri="{FF2B5EF4-FFF2-40B4-BE49-F238E27FC236}">
                <a16:creationId xmlns:a16="http://schemas.microsoft.com/office/drawing/2014/main" id="{12EE3155-EA3A-4F1D-AF53-14FD68DB92C8}"/>
              </a:ext>
            </a:extLst>
          </p:cNvPr>
          <p:cNvSpPr/>
          <p:nvPr/>
        </p:nvSpPr>
        <p:spPr>
          <a:xfrm>
            <a:off x="9391450" y="2763916"/>
            <a:ext cx="64447" cy="291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a:extLst>
              <a:ext uri="{FF2B5EF4-FFF2-40B4-BE49-F238E27FC236}">
                <a16:creationId xmlns:a16="http://schemas.microsoft.com/office/drawing/2014/main" id="{E109D038-A38A-42B9-BE2C-D1E87C8BF938}"/>
              </a:ext>
            </a:extLst>
          </p:cNvPr>
          <p:cNvSpPr/>
          <p:nvPr/>
        </p:nvSpPr>
        <p:spPr>
          <a:xfrm>
            <a:off x="9479995" y="2763916"/>
            <a:ext cx="64447" cy="299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a:extLst>
              <a:ext uri="{FF2B5EF4-FFF2-40B4-BE49-F238E27FC236}">
                <a16:creationId xmlns:a16="http://schemas.microsoft.com/office/drawing/2014/main" id="{1821015E-5698-430C-A704-B107F67D63F5}"/>
              </a:ext>
            </a:extLst>
          </p:cNvPr>
          <p:cNvSpPr/>
          <p:nvPr/>
        </p:nvSpPr>
        <p:spPr>
          <a:xfrm>
            <a:off x="9557178" y="2763916"/>
            <a:ext cx="64447" cy="319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a:extLst>
              <a:ext uri="{FF2B5EF4-FFF2-40B4-BE49-F238E27FC236}">
                <a16:creationId xmlns:a16="http://schemas.microsoft.com/office/drawing/2014/main" id="{98F440E7-81AB-4DAB-98AF-14AD88D78D22}"/>
              </a:ext>
            </a:extLst>
          </p:cNvPr>
          <p:cNvSpPr/>
          <p:nvPr/>
        </p:nvSpPr>
        <p:spPr>
          <a:xfrm>
            <a:off x="9642990" y="2763916"/>
            <a:ext cx="64447" cy="3731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76585B93-3D31-4A29-A618-1C0D35C3FF62}"/>
              </a:ext>
            </a:extLst>
          </p:cNvPr>
          <p:cNvSpPr/>
          <p:nvPr/>
        </p:nvSpPr>
        <p:spPr>
          <a:xfrm>
            <a:off x="9726421" y="2763916"/>
            <a:ext cx="64447" cy="3731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a:extLst>
              <a:ext uri="{FF2B5EF4-FFF2-40B4-BE49-F238E27FC236}">
                <a16:creationId xmlns:a16="http://schemas.microsoft.com/office/drawing/2014/main" id="{954882A3-A402-4520-B549-0131A07BAA5B}"/>
              </a:ext>
            </a:extLst>
          </p:cNvPr>
          <p:cNvSpPr/>
          <p:nvPr/>
        </p:nvSpPr>
        <p:spPr>
          <a:xfrm>
            <a:off x="9812026" y="2763916"/>
            <a:ext cx="64447" cy="4012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a:extLst>
              <a:ext uri="{FF2B5EF4-FFF2-40B4-BE49-F238E27FC236}">
                <a16:creationId xmlns:a16="http://schemas.microsoft.com/office/drawing/2014/main" id="{D1E5F2AC-928C-47CB-9335-8E56C788F49C}"/>
              </a:ext>
            </a:extLst>
          </p:cNvPr>
          <p:cNvSpPr/>
          <p:nvPr/>
        </p:nvSpPr>
        <p:spPr>
          <a:xfrm>
            <a:off x="9897224" y="2763916"/>
            <a:ext cx="64447" cy="4012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Rechteck 92">
            <a:extLst>
              <a:ext uri="{FF2B5EF4-FFF2-40B4-BE49-F238E27FC236}">
                <a16:creationId xmlns:a16="http://schemas.microsoft.com/office/drawing/2014/main" id="{496065FA-B85D-4E2C-979E-D7BDD5C94488}"/>
              </a:ext>
            </a:extLst>
          </p:cNvPr>
          <p:cNvSpPr/>
          <p:nvPr/>
        </p:nvSpPr>
        <p:spPr>
          <a:xfrm>
            <a:off x="9974779" y="2763916"/>
            <a:ext cx="64447" cy="401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Rechteck 93">
            <a:extLst>
              <a:ext uri="{FF2B5EF4-FFF2-40B4-BE49-F238E27FC236}">
                <a16:creationId xmlns:a16="http://schemas.microsoft.com/office/drawing/2014/main" id="{E5EC9864-87CD-4B68-B75A-676F05BEC53E}"/>
              </a:ext>
            </a:extLst>
          </p:cNvPr>
          <p:cNvSpPr/>
          <p:nvPr/>
        </p:nvSpPr>
        <p:spPr>
          <a:xfrm>
            <a:off x="10058146" y="2763916"/>
            <a:ext cx="64447" cy="418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a:extLst>
              <a:ext uri="{FF2B5EF4-FFF2-40B4-BE49-F238E27FC236}">
                <a16:creationId xmlns:a16="http://schemas.microsoft.com/office/drawing/2014/main" id="{0493413E-BF7E-4CE5-A313-FCEF34FE5834}"/>
              </a:ext>
            </a:extLst>
          </p:cNvPr>
          <p:cNvSpPr/>
          <p:nvPr/>
        </p:nvSpPr>
        <p:spPr>
          <a:xfrm>
            <a:off x="10135926" y="2763916"/>
            <a:ext cx="64447" cy="454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Rechteck 95">
            <a:extLst>
              <a:ext uri="{FF2B5EF4-FFF2-40B4-BE49-F238E27FC236}">
                <a16:creationId xmlns:a16="http://schemas.microsoft.com/office/drawing/2014/main" id="{4BA02C8B-9D6C-4F78-BEC4-4E9547FAEBDE}"/>
              </a:ext>
            </a:extLst>
          </p:cNvPr>
          <p:cNvSpPr/>
          <p:nvPr/>
        </p:nvSpPr>
        <p:spPr>
          <a:xfrm>
            <a:off x="10227296" y="2763916"/>
            <a:ext cx="64447" cy="4848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Rechteck 96">
            <a:extLst>
              <a:ext uri="{FF2B5EF4-FFF2-40B4-BE49-F238E27FC236}">
                <a16:creationId xmlns:a16="http://schemas.microsoft.com/office/drawing/2014/main" id="{5CB5DB38-BBDD-46A9-821B-39411AB03C48}"/>
              </a:ext>
            </a:extLst>
          </p:cNvPr>
          <p:cNvSpPr/>
          <p:nvPr/>
        </p:nvSpPr>
        <p:spPr>
          <a:xfrm>
            <a:off x="10305717" y="2763916"/>
            <a:ext cx="64447" cy="4848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Rechteck 97">
            <a:extLst>
              <a:ext uri="{FF2B5EF4-FFF2-40B4-BE49-F238E27FC236}">
                <a16:creationId xmlns:a16="http://schemas.microsoft.com/office/drawing/2014/main" id="{B6A431ED-9E72-4EB5-A0C5-B4CB9B655135}"/>
              </a:ext>
            </a:extLst>
          </p:cNvPr>
          <p:cNvSpPr/>
          <p:nvPr/>
        </p:nvSpPr>
        <p:spPr>
          <a:xfrm>
            <a:off x="10394010" y="2763916"/>
            <a:ext cx="64447" cy="494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Rechteck 98">
            <a:extLst>
              <a:ext uri="{FF2B5EF4-FFF2-40B4-BE49-F238E27FC236}">
                <a16:creationId xmlns:a16="http://schemas.microsoft.com/office/drawing/2014/main" id="{D64E46CF-41B2-4BD9-9D37-CD81F2797692}"/>
              </a:ext>
            </a:extLst>
          </p:cNvPr>
          <p:cNvSpPr/>
          <p:nvPr/>
        </p:nvSpPr>
        <p:spPr>
          <a:xfrm>
            <a:off x="10473391" y="2763916"/>
            <a:ext cx="64447" cy="507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Rechteck 99">
            <a:extLst>
              <a:ext uri="{FF2B5EF4-FFF2-40B4-BE49-F238E27FC236}">
                <a16:creationId xmlns:a16="http://schemas.microsoft.com/office/drawing/2014/main" id="{8942192F-A496-4B6A-B25E-DE836520B740}"/>
              </a:ext>
            </a:extLst>
          </p:cNvPr>
          <p:cNvSpPr/>
          <p:nvPr/>
        </p:nvSpPr>
        <p:spPr>
          <a:xfrm>
            <a:off x="10564761" y="2763916"/>
            <a:ext cx="64447" cy="5349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Rechteck 100">
            <a:extLst>
              <a:ext uri="{FF2B5EF4-FFF2-40B4-BE49-F238E27FC236}">
                <a16:creationId xmlns:a16="http://schemas.microsoft.com/office/drawing/2014/main" id="{912B6D97-EB9D-47CC-B2E9-702186CF249E}"/>
              </a:ext>
            </a:extLst>
          </p:cNvPr>
          <p:cNvSpPr/>
          <p:nvPr/>
        </p:nvSpPr>
        <p:spPr>
          <a:xfrm>
            <a:off x="10646099" y="2763916"/>
            <a:ext cx="64447" cy="534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Rechteck 101">
            <a:extLst>
              <a:ext uri="{FF2B5EF4-FFF2-40B4-BE49-F238E27FC236}">
                <a16:creationId xmlns:a16="http://schemas.microsoft.com/office/drawing/2014/main" id="{E5695ED3-6542-4D1E-B639-19C285AA114E}"/>
              </a:ext>
            </a:extLst>
          </p:cNvPr>
          <p:cNvSpPr/>
          <p:nvPr/>
        </p:nvSpPr>
        <p:spPr>
          <a:xfrm>
            <a:off x="10729889" y="2763916"/>
            <a:ext cx="64447" cy="557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Rechteck 102">
            <a:extLst>
              <a:ext uri="{FF2B5EF4-FFF2-40B4-BE49-F238E27FC236}">
                <a16:creationId xmlns:a16="http://schemas.microsoft.com/office/drawing/2014/main" id="{1733A145-59C7-47F9-A6B1-1C3796D41FDC}"/>
              </a:ext>
            </a:extLst>
          </p:cNvPr>
          <p:cNvSpPr/>
          <p:nvPr/>
        </p:nvSpPr>
        <p:spPr>
          <a:xfrm>
            <a:off x="10813068" y="2763916"/>
            <a:ext cx="64447" cy="595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Rechteck 103">
            <a:extLst>
              <a:ext uri="{FF2B5EF4-FFF2-40B4-BE49-F238E27FC236}">
                <a16:creationId xmlns:a16="http://schemas.microsoft.com/office/drawing/2014/main" id="{07CCB8B1-5736-470A-9684-6769308A7B43}"/>
              </a:ext>
            </a:extLst>
          </p:cNvPr>
          <p:cNvSpPr/>
          <p:nvPr/>
        </p:nvSpPr>
        <p:spPr>
          <a:xfrm>
            <a:off x="10894878" y="2763916"/>
            <a:ext cx="64447" cy="603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Rechteck 104">
            <a:extLst>
              <a:ext uri="{FF2B5EF4-FFF2-40B4-BE49-F238E27FC236}">
                <a16:creationId xmlns:a16="http://schemas.microsoft.com/office/drawing/2014/main" id="{ECD6A35D-C303-4352-B301-53CF545450E4}"/>
              </a:ext>
            </a:extLst>
          </p:cNvPr>
          <p:cNvSpPr/>
          <p:nvPr/>
        </p:nvSpPr>
        <p:spPr>
          <a:xfrm>
            <a:off x="10980829" y="2763916"/>
            <a:ext cx="64447" cy="6374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Rechteck 106">
            <a:extLst>
              <a:ext uri="{FF2B5EF4-FFF2-40B4-BE49-F238E27FC236}">
                <a16:creationId xmlns:a16="http://schemas.microsoft.com/office/drawing/2014/main" id="{DE2597CF-12EB-439D-9BBE-016655C7E9CB}"/>
              </a:ext>
            </a:extLst>
          </p:cNvPr>
          <p:cNvSpPr/>
          <p:nvPr/>
        </p:nvSpPr>
        <p:spPr>
          <a:xfrm>
            <a:off x="11061847" y="2763916"/>
            <a:ext cx="64447" cy="6374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echteck 107">
            <a:extLst>
              <a:ext uri="{FF2B5EF4-FFF2-40B4-BE49-F238E27FC236}">
                <a16:creationId xmlns:a16="http://schemas.microsoft.com/office/drawing/2014/main" id="{DC9C2F2D-29AC-4DF4-AF3F-72B072AC2DB6}"/>
              </a:ext>
            </a:extLst>
          </p:cNvPr>
          <p:cNvSpPr/>
          <p:nvPr/>
        </p:nvSpPr>
        <p:spPr>
          <a:xfrm>
            <a:off x="11144875" y="2763916"/>
            <a:ext cx="64447" cy="7445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hteck 108">
            <a:extLst>
              <a:ext uri="{FF2B5EF4-FFF2-40B4-BE49-F238E27FC236}">
                <a16:creationId xmlns:a16="http://schemas.microsoft.com/office/drawing/2014/main" id="{9B88A8D1-26A9-478E-B0C7-629A45854A95}"/>
              </a:ext>
            </a:extLst>
          </p:cNvPr>
          <p:cNvSpPr/>
          <p:nvPr/>
        </p:nvSpPr>
        <p:spPr>
          <a:xfrm>
            <a:off x="11233898" y="2763916"/>
            <a:ext cx="64447" cy="8065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Rechteck 109">
            <a:extLst>
              <a:ext uri="{FF2B5EF4-FFF2-40B4-BE49-F238E27FC236}">
                <a16:creationId xmlns:a16="http://schemas.microsoft.com/office/drawing/2014/main" id="{D8414481-2DCC-4D86-9069-0DC3A2CDAE06}"/>
              </a:ext>
            </a:extLst>
          </p:cNvPr>
          <p:cNvSpPr/>
          <p:nvPr/>
        </p:nvSpPr>
        <p:spPr>
          <a:xfrm>
            <a:off x="11314916" y="2763916"/>
            <a:ext cx="64447" cy="9204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a:extLst>
              <a:ext uri="{FF2B5EF4-FFF2-40B4-BE49-F238E27FC236}">
                <a16:creationId xmlns:a16="http://schemas.microsoft.com/office/drawing/2014/main" id="{9FC0DBA4-E29A-4C7E-9F28-5900624AC491}"/>
              </a:ext>
            </a:extLst>
          </p:cNvPr>
          <p:cNvSpPr/>
          <p:nvPr/>
        </p:nvSpPr>
        <p:spPr>
          <a:xfrm>
            <a:off x="11388569" y="2763916"/>
            <a:ext cx="64447" cy="9573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Rechteck 111">
            <a:extLst>
              <a:ext uri="{FF2B5EF4-FFF2-40B4-BE49-F238E27FC236}">
                <a16:creationId xmlns:a16="http://schemas.microsoft.com/office/drawing/2014/main" id="{98C17C27-30CE-4AB5-A6E8-26ED669742AD}"/>
              </a:ext>
            </a:extLst>
          </p:cNvPr>
          <p:cNvSpPr/>
          <p:nvPr/>
        </p:nvSpPr>
        <p:spPr>
          <a:xfrm>
            <a:off x="11480178" y="2763916"/>
            <a:ext cx="64447" cy="1024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Rechteck 112">
            <a:extLst>
              <a:ext uri="{FF2B5EF4-FFF2-40B4-BE49-F238E27FC236}">
                <a16:creationId xmlns:a16="http://schemas.microsoft.com/office/drawing/2014/main" id="{3C145DCF-A5DF-469A-8157-A332AFF514C7}"/>
              </a:ext>
            </a:extLst>
          </p:cNvPr>
          <p:cNvSpPr/>
          <p:nvPr/>
        </p:nvSpPr>
        <p:spPr>
          <a:xfrm>
            <a:off x="11562370" y="2763916"/>
            <a:ext cx="64447" cy="12065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a:extLst>
              <a:ext uri="{FF2B5EF4-FFF2-40B4-BE49-F238E27FC236}">
                <a16:creationId xmlns:a16="http://schemas.microsoft.com/office/drawing/2014/main" id="{24B40B43-5423-47BA-85BD-466356BE6C6C}"/>
              </a:ext>
            </a:extLst>
          </p:cNvPr>
          <p:cNvSpPr/>
          <p:nvPr/>
        </p:nvSpPr>
        <p:spPr>
          <a:xfrm>
            <a:off x="11644562" y="2763916"/>
            <a:ext cx="64447" cy="14115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F5A0030A-3D6B-4B2D-9B68-9B8BEB43CD96}"/>
              </a:ext>
            </a:extLst>
          </p:cNvPr>
          <p:cNvSpPr/>
          <p:nvPr/>
        </p:nvSpPr>
        <p:spPr>
          <a:xfrm>
            <a:off x="6068937" y="3980759"/>
            <a:ext cx="116777" cy="113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5" name="Rechteck 114">
            <a:extLst>
              <a:ext uri="{FF2B5EF4-FFF2-40B4-BE49-F238E27FC236}">
                <a16:creationId xmlns:a16="http://schemas.microsoft.com/office/drawing/2014/main" id="{03E44F5D-0400-49DC-B53C-0A429E49EAB1}"/>
              </a:ext>
            </a:extLst>
          </p:cNvPr>
          <p:cNvSpPr/>
          <p:nvPr/>
        </p:nvSpPr>
        <p:spPr>
          <a:xfrm>
            <a:off x="6066048" y="4227460"/>
            <a:ext cx="116777" cy="113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6" name="Rechteck 115">
            <a:extLst>
              <a:ext uri="{FF2B5EF4-FFF2-40B4-BE49-F238E27FC236}">
                <a16:creationId xmlns:a16="http://schemas.microsoft.com/office/drawing/2014/main" id="{921836A5-5BA9-41FA-8148-9E8221FBAE2D}"/>
              </a:ext>
            </a:extLst>
          </p:cNvPr>
          <p:cNvSpPr/>
          <p:nvPr/>
        </p:nvSpPr>
        <p:spPr>
          <a:xfrm>
            <a:off x="7014376" y="3982312"/>
            <a:ext cx="116777" cy="1138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7" name="Rechteck 116">
            <a:extLst>
              <a:ext uri="{FF2B5EF4-FFF2-40B4-BE49-F238E27FC236}">
                <a16:creationId xmlns:a16="http://schemas.microsoft.com/office/drawing/2014/main" id="{D7A0F82B-0C59-4046-B6EE-ADE93784F763}"/>
              </a:ext>
            </a:extLst>
          </p:cNvPr>
          <p:cNvSpPr/>
          <p:nvPr/>
        </p:nvSpPr>
        <p:spPr>
          <a:xfrm>
            <a:off x="7012353" y="4227460"/>
            <a:ext cx="116777" cy="113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8" name="Textfeld 117">
            <a:extLst>
              <a:ext uri="{FF2B5EF4-FFF2-40B4-BE49-F238E27FC236}">
                <a16:creationId xmlns:a16="http://schemas.microsoft.com/office/drawing/2014/main" id="{D0DC7C15-1FCF-4728-BA15-9CC084354864}"/>
              </a:ext>
            </a:extLst>
          </p:cNvPr>
          <p:cNvSpPr txBox="1"/>
          <p:nvPr/>
        </p:nvSpPr>
        <p:spPr>
          <a:xfrm>
            <a:off x="6158071" y="3889043"/>
            <a:ext cx="888385" cy="276999"/>
          </a:xfrm>
          <a:prstGeom prst="rect">
            <a:avLst/>
          </a:prstGeom>
          <a:noFill/>
        </p:spPr>
        <p:txBody>
          <a:bodyPr wrap="none" rtlCol="0">
            <a:spAutoFit/>
          </a:bodyPr>
          <a:lstStyle/>
          <a:p>
            <a:r>
              <a:rPr lang="de-DE" sz="1200"/>
              <a:t>PR (n=12)</a:t>
            </a:r>
          </a:p>
        </p:txBody>
      </p:sp>
      <p:sp>
        <p:nvSpPr>
          <p:cNvPr id="119" name="Textfeld 118">
            <a:extLst>
              <a:ext uri="{FF2B5EF4-FFF2-40B4-BE49-F238E27FC236}">
                <a16:creationId xmlns:a16="http://schemas.microsoft.com/office/drawing/2014/main" id="{3420E1AB-8BE1-4DC6-B335-7C87C12C4215}"/>
              </a:ext>
            </a:extLst>
          </p:cNvPr>
          <p:cNvSpPr txBox="1"/>
          <p:nvPr/>
        </p:nvSpPr>
        <p:spPr>
          <a:xfrm>
            <a:off x="6151838" y="4145878"/>
            <a:ext cx="803425" cy="276999"/>
          </a:xfrm>
          <a:prstGeom prst="rect">
            <a:avLst/>
          </a:prstGeom>
          <a:noFill/>
        </p:spPr>
        <p:txBody>
          <a:bodyPr wrap="none" rtlCol="0">
            <a:spAutoFit/>
          </a:bodyPr>
          <a:lstStyle/>
          <a:p>
            <a:r>
              <a:rPr lang="de-DE" sz="1200"/>
              <a:t>PD (n=8)</a:t>
            </a:r>
          </a:p>
        </p:txBody>
      </p:sp>
      <p:sp>
        <p:nvSpPr>
          <p:cNvPr id="120" name="Textfeld 119">
            <a:extLst>
              <a:ext uri="{FF2B5EF4-FFF2-40B4-BE49-F238E27FC236}">
                <a16:creationId xmlns:a16="http://schemas.microsoft.com/office/drawing/2014/main" id="{F63F7D9D-426F-4C49-AFFA-1D83180C9092}"/>
              </a:ext>
            </a:extLst>
          </p:cNvPr>
          <p:cNvSpPr txBox="1"/>
          <p:nvPr/>
        </p:nvSpPr>
        <p:spPr>
          <a:xfrm>
            <a:off x="7082053" y="3898390"/>
            <a:ext cx="888385" cy="276999"/>
          </a:xfrm>
          <a:prstGeom prst="rect">
            <a:avLst/>
          </a:prstGeom>
          <a:noFill/>
        </p:spPr>
        <p:txBody>
          <a:bodyPr wrap="none" rtlCol="0">
            <a:spAutoFit/>
          </a:bodyPr>
          <a:lstStyle/>
          <a:p>
            <a:r>
              <a:rPr lang="de-DE" sz="1200"/>
              <a:t>SD (n=48)</a:t>
            </a:r>
          </a:p>
        </p:txBody>
      </p:sp>
      <p:sp>
        <p:nvSpPr>
          <p:cNvPr id="121" name="Textfeld 120">
            <a:extLst>
              <a:ext uri="{FF2B5EF4-FFF2-40B4-BE49-F238E27FC236}">
                <a16:creationId xmlns:a16="http://schemas.microsoft.com/office/drawing/2014/main" id="{BB089EE1-BB99-4B74-BB03-E517511D388F}"/>
              </a:ext>
            </a:extLst>
          </p:cNvPr>
          <p:cNvSpPr txBox="1"/>
          <p:nvPr/>
        </p:nvSpPr>
        <p:spPr>
          <a:xfrm>
            <a:off x="7079238" y="4145878"/>
            <a:ext cx="922047" cy="276999"/>
          </a:xfrm>
          <a:prstGeom prst="rect">
            <a:avLst/>
          </a:prstGeom>
          <a:noFill/>
        </p:spPr>
        <p:txBody>
          <a:bodyPr wrap="none" rtlCol="0">
            <a:spAutoFit/>
          </a:bodyPr>
          <a:lstStyle/>
          <a:p>
            <a:r>
              <a:rPr lang="de-DE" sz="1200" dirty="0"/>
              <a:t>NE (</a:t>
            </a:r>
            <a:r>
              <a:rPr lang="de-DE" sz="1200"/>
              <a:t>n</a:t>
            </a:r>
            <a:r>
              <a:rPr lang="de-DE" sz="1200" dirty="0"/>
              <a:t>=1)**</a:t>
            </a:r>
          </a:p>
        </p:txBody>
      </p:sp>
      <p:sp>
        <p:nvSpPr>
          <p:cNvPr id="122" name="Textfeld 121">
            <a:extLst>
              <a:ext uri="{FF2B5EF4-FFF2-40B4-BE49-F238E27FC236}">
                <a16:creationId xmlns:a16="http://schemas.microsoft.com/office/drawing/2014/main" id="{C482807C-BDAB-4639-916F-E967E2466321}"/>
              </a:ext>
            </a:extLst>
          </p:cNvPr>
          <p:cNvSpPr txBox="1"/>
          <p:nvPr/>
        </p:nvSpPr>
        <p:spPr>
          <a:xfrm>
            <a:off x="5993844" y="3653027"/>
            <a:ext cx="1781257" cy="276999"/>
          </a:xfrm>
          <a:prstGeom prst="rect">
            <a:avLst/>
          </a:prstGeom>
          <a:noFill/>
        </p:spPr>
        <p:txBody>
          <a:bodyPr wrap="none" rtlCol="0">
            <a:spAutoFit/>
          </a:bodyPr>
          <a:lstStyle/>
          <a:p>
            <a:r>
              <a:rPr lang="de-DE" sz="1200" b="1" dirty="0"/>
              <a:t>Best </a:t>
            </a:r>
            <a:r>
              <a:rPr lang="en-US" sz="1200" b="1"/>
              <a:t>overall</a:t>
            </a:r>
            <a:r>
              <a:rPr lang="de-DE" sz="1200" b="1" dirty="0"/>
              <a:t> </a:t>
            </a:r>
            <a:r>
              <a:rPr lang="de-DE" sz="1200" b="1"/>
              <a:t>response</a:t>
            </a:r>
            <a:endParaRPr lang="de-DE" sz="1200" b="1" dirty="0"/>
          </a:p>
        </p:txBody>
      </p:sp>
      <p:sp>
        <p:nvSpPr>
          <p:cNvPr id="124" name="Textfeld 123">
            <a:extLst>
              <a:ext uri="{FF2B5EF4-FFF2-40B4-BE49-F238E27FC236}">
                <a16:creationId xmlns:a16="http://schemas.microsoft.com/office/drawing/2014/main" id="{5473926A-2D7D-6048-931A-4F1A00B5BD82}"/>
              </a:ext>
            </a:extLst>
          </p:cNvPr>
          <p:cNvSpPr txBox="1"/>
          <p:nvPr/>
        </p:nvSpPr>
        <p:spPr>
          <a:xfrm rot="16200000">
            <a:off x="4217037" y="2878682"/>
            <a:ext cx="2238113" cy="461665"/>
          </a:xfrm>
          <a:prstGeom prst="rect">
            <a:avLst/>
          </a:prstGeom>
          <a:noFill/>
        </p:spPr>
        <p:txBody>
          <a:bodyPr wrap="none" rtlCol="0">
            <a:spAutoFit/>
          </a:bodyPr>
          <a:lstStyle/>
          <a:p>
            <a:pPr algn="ctr"/>
            <a:r>
              <a:rPr lang="de-DE" sz="1200" b="1" dirty="0"/>
              <a:t>Best </a:t>
            </a:r>
            <a:r>
              <a:rPr lang="de-DE" sz="1200" b="1" dirty="0" err="1"/>
              <a:t>change</a:t>
            </a:r>
            <a:r>
              <a:rPr lang="de-DE" sz="1200" b="1" dirty="0"/>
              <a:t> in </a:t>
            </a:r>
            <a:r>
              <a:rPr lang="de-DE" sz="1200" b="1" dirty="0" err="1"/>
              <a:t>target</a:t>
            </a:r>
            <a:r>
              <a:rPr lang="de-DE" sz="1200" b="1" dirty="0"/>
              <a:t> </a:t>
            </a:r>
            <a:r>
              <a:rPr lang="de-DE" sz="1200" b="1" dirty="0" err="1"/>
              <a:t>lesion</a:t>
            </a:r>
            <a:br>
              <a:rPr lang="de-DE" sz="1200" b="1" dirty="0"/>
            </a:br>
            <a:r>
              <a:rPr lang="de-DE" sz="1200" b="1" dirty="0" err="1"/>
              <a:t>size</a:t>
            </a:r>
            <a:r>
              <a:rPr lang="de-DE" sz="1200" b="1" dirty="0"/>
              <a:t> </a:t>
            </a:r>
            <a:r>
              <a:rPr lang="de-DE" sz="1200" b="1" dirty="0" err="1"/>
              <a:t>from</a:t>
            </a:r>
            <a:r>
              <a:rPr lang="de-DE" sz="1200" b="1" dirty="0"/>
              <a:t> </a:t>
            </a:r>
            <a:r>
              <a:rPr lang="de-DE" sz="1200" b="1" dirty="0" err="1"/>
              <a:t>baseline</a:t>
            </a:r>
            <a:r>
              <a:rPr lang="de-DE" sz="1200" b="1" dirty="0"/>
              <a:t> (%)</a:t>
            </a:r>
          </a:p>
        </p:txBody>
      </p:sp>
      <p:grpSp>
        <p:nvGrpSpPr>
          <p:cNvPr id="142" name="Gruppieren 141">
            <a:extLst>
              <a:ext uri="{FF2B5EF4-FFF2-40B4-BE49-F238E27FC236}">
                <a16:creationId xmlns:a16="http://schemas.microsoft.com/office/drawing/2014/main" id="{0EC797AB-427E-5B44-9824-B64811BA80FD}"/>
              </a:ext>
            </a:extLst>
          </p:cNvPr>
          <p:cNvGrpSpPr/>
          <p:nvPr/>
        </p:nvGrpSpPr>
        <p:grpSpPr>
          <a:xfrm>
            <a:off x="5824665" y="1822816"/>
            <a:ext cx="82550" cy="2573399"/>
            <a:chOff x="5422899" y="1983075"/>
            <a:chExt cx="82550" cy="2573399"/>
          </a:xfrm>
        </p:grpSpPr>
        <p:cxnSp>
          <p:nvCxnSpPr>
            <p:cNvPr id="143" name="Gerader Verbinder 6">
              <a:extLst>
                <a:ext uri="{FF2B5EF4-FFF2-40B4-BE49-F238E27FC236}">
                  <a16:creationId xmlns:a16="http://schemas.microsoft.com/office/drawing/2014/main" id="{A2DD619B-CBF9-AF41-8633-9F31E7602BB2}"/>
                </a:ext>
              </a:extLst>
            </p:cNvPr>
            <p:cNvCxnSpPr>
              <a:cxnSpLocks/>
            </p:cNvCxnSpPr>
            <p:nvPr/>
          </p:nvCxnSpPr>
          <p:spPr>
            <a:xfrm>
              <a:off x="5505449" y="1983075"/>
              <a:ext cx="0" cy="25733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Gerader Verbinder 20">
              <a:extLst>
                <a:ext uri="{FF2B5EF4-FFF2-40B4-BE49-F238E27FC236}">
                  <a16:creationId xmlns:a16="http://schemas.microsoft.com/office/drawing/2014/main" id="{C9C9AED6-6231-8F44-AD34-63464E1D1555}"/>
                </a:ext>
              </a:extLst>
            </p:cNvPr>
            <p:cNvCxnSpPr>
              <a:cxnSpLocks/>
            </p:cNvCxnSpPr>
            <p:nvPr/>
          </p:nvCxnSpPr>
          <p:spPr>
            <a:xfrm>
              <a:off x="5422899" y="2060575"/>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Gerader Verbinder 21">
              <a:extLst>
                <a:ext uri="{FF2B5EF4-FFF2-40B4-BE49-F238E27FC236}">
                  <a16:creationId xmlns:a16="http://schemas.microsoft.com/office/drawing/2014/main" id="{1FE6B4A4-8CDB-6C4F-A902-6DA620F41323}"/>
                </a:ext>
              </a:extLst>
            </p:cNvPr>
            <p:cNvCxnSpPr>
              <a:cxnSpLocks/>
            </p:cNvCxnSpPr>
            <p:nvPr/>
          </p:nvCxnSpPr>
          <p:spPr>
            <a:xfrm>
              <a:off x="5422899" y="2241550"/>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Gerader Verbinder 22">
              <a:extLst>
                <a:ext uri="{FF2B5EF4-FFF2-40B4-BE49-F238E27FC236}">
                  <a16:creationId xmlns:a16="http://schemas.microsoft.com/office/drawing/2014/main" id="{A02686AF-DF9C-1E4B-82C5-BFCB789A79CC}"/>
                </a:ext>
              </a:extLst>
            </p:cNvPr>
            <p:cNvCxnSpPr>
              <a:cxnSpLocks/>
            </p:cNvCxnSpPr>
            <p:nvPr/>
          </p:nvCxnSpPr>
          <p:spPr>
            <a:xfrm>
              <a:off x="5422899" y="2406650"/>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Gerader Verbinder 23">
              <a:extLst>
                <a:ext uri="{FF2B5EF4-FFF2-40B4-BE49-F238E27FC236}">
                  <a16:creationId xmlns:a16="http://schemas.microsoft.com/office/drawing/2014/main" id="{7FF55356-5707-094B-AAEE-EC5A8D3AD00D}"/>
                </a:ext>
              </a:extLst>
            </p:cNvPr>
            <p:cNvCxnSpPr>
              <a:cxnSpLocks/>
            </p:cNvCxnSpPr>
            <p:nvPr/>
          </p:nvCxnSpPr>
          <p:spPr>
            <a:xfrm>
              <a:off x="5422899" y="2581275"/>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Gerader Verbinder 24">
              <a:extLst>
                <a:ext uri="{FF2B5EF4-FFF2-40B4-BE49-F238E27FC236}">
                  <a16:creationId xmlns:a16="http://schemas.microsoft.com/office/drawing/2014/main" id="{DD9A6143-3A71-6141-8700-544AE4FD8B8D}"/>
                </a:ext>
              </a:extLst>
            </p:cNvPr>
            <p:cNvCxnSpPr>
              <a:cxnSpLocks/>
            </p:cNvCxnSpPr>
            <p:nvPr/>
          </p:nvCxnSpPr>
          <p:spPr>
            <a:xfrm>
              <a:off x="5422899" y="2752725"/>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Gerader Verbinder 25">
              <a:extLst>
                <a:ext uri="{FF2B5EF4-FFF2-40B4-BE49-F238E27FC236}">
                  <a16:creationId xmlns:a16="http://schemas.microsoft.com/office/drawing/2014/main" id="{CEB92377-5055-7046-8C23-B62FE59CE308}"/>
                </a:ext>
              </a:extLst>
            </p:cNvPr>
            <p:cNvCxnSpPr>
              <a:cxnSpLocks/>
            </p:cNvCxnSpPr>
            <p:nvPr/>
          </p:nvCxnSpPr>
          <p:spPr>
            <a:xfrm>
              <a:off x="5422899" y="2924175"/>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Gerader Verbinder 26">
              <a:extLst>
                <a:ext uri="{FF2B5EF4-FFF2-40B4-BE49-F238E27FC236}">
                  <a16:creationId xmlns:a16="http://schemas.microsoft.com/office/drawing/2014/main" id="{4F7BCCEB-F882-064F-BC44-BDB1AED531FA}"/>
                </a:ext>
              </a:extLst>
            </p:cNvPr>
            <p:cNvCxnSpPr>
              <a:cxnSpLocks/>
            </p:cNvCxnSpPr>
            <p:nvPr/>
          </p:nvCxnSpPr>
          <p:spPr>
            <a:xfrm>
              <a:off x="5422899" y="3092450"/>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Gerader Verbinder 27">
              <a:extLst>
                <a:ext uri="{FF2B5EF4-FFF2-40B4-BE49-F238E27FC236}">
                  <a16:creationId xmlns:a16="http://schemas.microsoft.com/office/drawing/2014/main" id="{D1BA3285-F054-AE44-B015-DF36BA4558B2}"/>
                </a:ext>
              </a:extLst>
            </p:cNvPr>
            <p:cNvCxnSpPr>
              <a:cxnSpLocks/>
            </p:cNvCxnSpPr>
            <p:nvPr/>
          </p:nvCxnSpPr>
          <p:spPr>
            <a:xfrm>
              <a:off x="5422899" y="3267075"/>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Gerader Verbinder 28">
              <a:extLst>
                <a:ext uri="{FF2B5EF4-FFF2-40B4-BE49-F238E27FC236}">
                  <a16:creationId xmlns:a16="http://schemas.microsoft.com/office/drawing/2014/main" id="{587BCF3B-2826-3944-8E0B-82C2671558EE}"/>
                </a:ext>
              </a:extLst>
            </p:cNvPr>
            <p:cNvCxnSpPr>
              <a:cxnSpLocks/>
            </p:cNvCxnSpPr>
            <p:nvPr/>
          </p:nvCxnSpPr>
          <p:spPr>
            <a:xfrm>
              <a:off x="5422899" y="3444875"/>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Gerader Verbinder 29">
              <a:extLst>
                <a:ext uri="{FF2B5EF4-FFF2-40B4-BE49-F238E27FC236}">
                  <a16:creationId xmlns:a16="http://schemas.microsoft.com/office/drawing/2014/main" id="{FCB41276-415C-0942-A726-977819544101}"/>
                </a:ext>
              </a:extLst>
            </p:cNvPr>
            <p:cNvCxnSpPr>
              <a:cxnSpLocks/>
            </p:cNvCxnSpPr>
            <p:nvPr/>
          </p:nvCxnSpPr>
          <p:spPr>
            <a:xfrm>
              <a:off x="5422899" y="3616325"/>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Gerader Verbinder 30">
              <a:extLst>
                <a:ext uri="{FF2B5EF4-FFF2-40B4-BE49-F238E27FC236}">
                  <a16:creationId xmlns:a16="http://schemas.microsoft.com/office/drawing/2014/main" id="{E3B5CB65-1818-A945-9DAE-267215D2A4F9}"/>
                </a:ext>
              </a:extLst>
            </p:cNvPr>
            <p:cNvCxnSpPr>
              <a:cxnSpLocks/>
            </p:cNvCxnSpPr>
            <p:nvPr/>
          </p:nvCxnSpPr>
          <p:spPr>
            <a:xfrm>
              <a:off x="5422899" y="3781425"/>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Gerader Verbinder 31">
              <a:extLst>
                <a:ext uri="{FF2B5EF4-FFF2-40B4-BE49-F238E27FC236}">
                  <a16:creationId xmlns:a16="http://schemas.microsoft.com/office/drawing/2014/main" id="{7B7F34E9-198E-1E46-9D3B-09080DE7D93A}"/>
                </a:ext>
              </a:extLst>
            </p:cNvPr>
            <p:cNvCxnSpPr>
              <a:cxnSpLocks/>
            </p:cNvCxnSpPr>
            <p:nvPr/>
          </p:nvCxnSpPr>
          <p:spPr>
            <a:xfrm>
              <a:off x="5422899" y="3959225"/>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Gerader Verbinder 32">
              <a:extLst>
                <a:ext uri="{FF2B5EF4-FFF2-40B4-BE49-F238E27FC236}">
                  <a16:creationId xmlns:a16="http://schemas.microsoft.com/office/drawing/2014/main" id="{69361945-C578-7C43-9B92-80FA961CB65C}"/>
                </a:ext>
              </a:extLst>
            </p:cNvPr>
            <p:cNvCxnSpPr>
              <a:cxnSpLocks/>
            </p:cNvCxnSpPr>
            <p:nvPr/>
          </p:nvCxnSpPr>
          <p:spPr>
            <a:xfrm>
              <a:off x="5422899" y="4127500"/>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Gerader Verbinder 33">
              <a:extLst>
                <a:ext uri="{FF2B5EF4-FFF2-40B4-BE49-F238E27FC236}">
                  <a16:creationId xmlns:a16="http://schemas.microsoft.com/office/drawing/2014/main" id="{FE284E2E-2C93-434E-91E2-000D94043A9F}"/>
                </a:ext>
              </a:extLst>
            </p:cNvPr>
            <p:cNvCxnSpPr>
              <a:cxnSpLocks/>
            </p:cNvCxnSpPr>
            <p:nvPr/>
          </p:nvCxnSpPr>
          <p:spPr>
            <a:xfrm>
              <a:off x="5422899" y="4302125"/>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Gerader Verbinder 34">
              <a:extLst>
                <a:ext uri="{FF2B5EF4-FFF2-40B4-BE49-F238E27FC236}">
                  <a16:creationId xmlns:a16="http://schemas.microsoft.com/office/drawing/2014/main" id="{2C2E2995-7F2C-AA4C-9B26-7727B40C2760}"/>
                </a:ext>
              </a:extLst>
            </p:cNvPr>
            <p:cNvCxnSpPr>
              <a:cxnSpLocks/>
            </p:cNvCxnSpPr>
            <p:nvPr/>
          </p:nvCxnSpPr>
          <p:spPr>
            <a:xfrm>
              <a:off x="5422899" y="4470496"/>
              <a:ext cx="82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Gerader Verbinder 17">
            <a:extLst>
              <a:ext uri="{FF2B5EF4-FFF2-40B4-BE49-F238E27FC236}">
                <a16:creationId xmlns:a16="http://schemas.microsoft.com/office/drawing/2014/main" id="{65089848-5544-4D21-8EB4-7AD8DFB62CB3}"/>
              </a:ext>
            </a:extLst>
          </p:cNvPr>
          <p:cNvCxnSpPr>
            <a:cxnSpLocks/>
          </p:cNvCxnSpPr>
          <p:nvPr/>
        </p:nvCxnSpPr>
        <p:spPr>
          <a:xfrm>
            <a:off x="5914358" y="2763916"/>
            <a:ext cx="5861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636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CI, confidence interval; NSCLC, non small cell lung cancer; OS, overall survival; </a:t>
            </a:r>
            <a:r>
              <a:rPr lang="en-GB"/>
              <a:t>PD-(L)1, programmed death protein (ligand)-1;</a:t>
            </a:r>
            <a:r>
              <a:rPr lang="en-US"/>
              <a:t> PFS, progression-free survival; R/R, refractory/resistant</a:t>
            </a:r>
          </a:p>
          <a:p>
            <a:r>
              <a:rPr lang="en-GB" b="1"/>
              <a:t>Zhou Q, et al. </a:t>
            </a:r>
            <a:r>
              <a:rPr lang="de-DE" b="1"/>
              <a:t>Abstract 1280P presented at ESMO 2021.</a:t>
            </a:r>
            <a:endParaRPr lang="en-GB"/>
          </a:p>
        </p:txBody>
      </p:sp>
      <p:sp>
        <p:nvSpPr>
          <p:cNvPr id="10" name="Textplatzhalter 9">
            <a:extLst>
              <a:ext uri="{FF2B5EF4-FFF2-40B4-BE49-F238E27FC236}">
                <a16:creationId xmlns:a16="http://schemas.microsoft.com/office/drawing/2014/main" id="{28F0DC91-0306-B241-989F-D4E51542CDE1}"/>
              </a:ext>
            </a:extLst>
          </p:cNvPr>
          <p:cNvSpPr>
            <a:spLocks noGrp="1"/>
          </p:cNvSpPr>
          <p:nvPr>
            <p:ph type="body" sz="quarter" idx="12"/>
          </p:nvPr>
        </p:nvSpPr>
        <p:spPr/>
        <p:txBody>
          <a:bodyPr/>
          <a:lstStyle/>
          <a:p>
            <a:r>
              <a:rPr lang="en-US" noProof="0" dirty="0"/>
              <a:t>PFS (safety analysis set)</a:t>
            </a:r>
          </a:p>
        </p:txBody>
      </p:sp>
      <p:sp>
        <p:nvSpPr>
          <p:cNvPr id="12" name="Textplatzhalter 11">
            <a:extLst>
              <a:ext uri="{FF2B5EF4-FFF2-40B4-BE49-F238E27FC236}">
                <a16:creationId xmlns:a16="http://schemas.microsoft.com/office/drawing/2014/main" id="{CA6B4AE3-9FDB-8443-8C5D-4F59A08F2C35}"/>
              </a:ext>
            </a:extLst>
          </p:cNvPr>
          <p:cNvSpPr>
            <a:spLocks noGrp="1"/>
          </p:cNvSpPr>
          <p:nvPr>
            <p:ph type="body" sz="quarter" idx="13"/>
          </p:nvPr>
        </p:nvSpPr>
        <p:spPr/>
        <p:txBody>
          <a:bodyPr/>
          <a:lstStyle/>
          <a:p>
            <a:r>
              <a:rPr lang="en-US" noProof="0" dirty="0"/>
              <a:t>OS (safety analysis set)</a:t>
            </a:r>
          </a:p>
        </p:txBody>
      </p:sp>
      <p:sp>
        <p:nvSpPr>
          <p:cNvPr id="7" name="TextBox 6">
            <a:extLst>
              <a:ext uri="{FF2B5EF4-FFF2-40B4-BE49-F238E27FC236}">
                <a16:creationId xmlns:a16="http://schemas.microsoft.com/office/drawing/2014/main" id="{694EC4B2-3457-45CD-9284-94C6011FCF27}"/>
              </a:ext>
            </a:extLst>
          </p:cNvPr>
          <p:cNvSpPr txBox="1"/>
          <p:nvPr/>
        </p:nvSpPr>
        <p:spPr>
          <a:xfrm>
            <a:off x="416533" y="5038200"/>
            <a:ext cx="10889943" cy="1315745"/>
          </a:xfrm>
          <a:prstGeom prst="rect">
            <a:avLst/>
          </a:prstGeom>
          <a:noFill/>
        </p:spPr>
        <p:txBody>
          <a:bodyPr wrap="square" lIns="0" tIns="0" rIns="0" bIns="0" anchor="t">
            <a:spAutoFit/>
          </a:bodyPr>
          <a:lstStyle/>
          <a:p>
            <a:pPr marL="285750" indent="-285750">
              <a:spcAft>
                <a:spcPts val="300"/>
              </a:spcAft>
              <a:buClr>
                <a:schemeClr val="bg2"/>
              </a:buClr>
              <a:buFont typeface="Arial" panose="020B0604020202020204" pitchFamily="34" charset="0"/>
              <a:buChar char="•"/>
            </a:pPr>
            <a:r>
              <a:rPr lang="en-US" sz="1300" dirty="0"/>
              <a:t>In the overall population, median PFS was 5.5 months (95% CI: 4.1, 7.0) </a:t>
            </a:r>
          </a:p>
          <a:p>
            <a:pPr marL="742950" lvl="1" indent="-285750">
              <a:spcAft>
                <a:spcPts val="300"/>
              </a:spcAft>
              <a:buClr>
                <a:schemeClr val="bg2"/>
              </a:buClr>
              <a:buFont typeface="Arial" panose="020B0604020202020204" pitchFamily="34" charset="0"/>
              <a:buChar char="•"/>
            </a:pPr>
            <a:r>
              <a:rPr lang="en-US" sz="1300" dirty="0"/>
              <a:t>Median PFS was numerically longer in patients naïve to anti-PD(L)1 therapy (7.0 months [95% CI: 2.7, 11.2]) vs those with anti-PD-(L)1 R/R disease (5.2 months [95% CI: 4.1, 5.9])</a:t>
            </a:r>
          </a:p>
          <a:p>
            <a:pPr marL="285750" indent="-285750">
              <a:spcAft>
                <a:spcPts val="300"/>
              </a:spcAft>
              <a:buClr>
                <a:schemeClr val="bg2"/>
              </a:buClr>
              <a:buFont typeface="Arial" panose="020B0604020202020204" pitchFamily="34" charset="0"/>
              <a:buChar char="•"/>
            </a:pPr>
            <a:r>
              <a:rPr lang="en-US" sz="1300" dirty="0"/>
              <a:t>Median OS was 11.9 months (95% CI: 10.1, 18.8) in the overall population,15.3 months (95% CI: 11.5, 18.8) in anti-PD-(L)1-naïve patients, and 10.1 months (95% CI: 6.1, 18.1) in those with anti-PD-(L)1 R/R disease</a:t>
            </a:r>
          </a:p>
          <a:p>
            <a:pPr marL="742950" lvl="1" indent="-285750">
              <a:spcAft>
                <a:spcPts val="300"/>
              </a:spcAft>
              <a:buClr>
                <a:schemeClr val="bg2"/>
              </a:buClr>
              <a:buFont typeface="Arial" panose="020B0604020202020204" pitchFamily="34" charset="0"/>
              <a:buChar char="•"/>
            </a:pPr>
            <a:r>
              <a:rPr lang="en-US" sz="1300" dirty="0"/>
              <a:t>OS data are not mature (median follow-up duration: 14.1 months)</a:t>
            </a:r>
            <a:endParaRPr lang="en-US" sz="1300" b="1" dirty="0">
              <a:cs typeface="Arial"/>
            </a:endParaRPr>
          </a:p>
        </p:txBody>
      </p:sp>
      <p:graphicFrame>
        <p:nvGraphicFramePr>
          <p:cNvPr id="2" name="Tabelle 12">
            <a:extLst>
              <a:ext uri="{FF2B5EF4-FFF2-40B4-BE49-F238E27FC236}">
                <a16:creationId xmlns:a16="http://schemas.microsoft.com/office/drawing/2014/main" id="{9BC91A4D-7DB8-4ED6-B15B-C351D4C64465}"/>
              </a:ext>
            </a:extLst>
          </p:cNvPr>
          <p:cNvGraphicFramePr>
            <a:graphicFrameLocks noGrp="1"/>
          </p:cNvGraphicFramePr>
          <p:nvPr>
            <p:extLst>
              <p:ext uri="{D42A27DB-BD31-4B8C-83A1-F6EECF244321}">
                <p14:modId xmlns:p14="http://schemas.microsoft.com/office/powerpoint/2010/main" val="265509413"/>
              </p:ext>
            </p:extLst>
          </p:nvPr>
        </p:nvGraphicFramePr>
        <p:xfrm>
          <a:off x="407254" y="4318270"/>
          <a:ext cx="4897187" cy="365798"/>
        </p:xfrm>
        <a:graphic>
          <a:graphicData uri="http://schemas.openxmlformats.org/drawingml/2006/table">
            <a:tbl>
              <a:tblPr firstRow="1" bandRow="1">
                <a:tableStyleId>{5C22544A-7EE6-4342-B048-85BDC9FD1C3A}</a:tableStyleId>
              </a:tblPr>
              <a:tblGrid>
                <a:gridCol w="603249">
                  <a:extLst>
                    <a:ext uri="{9D8B030D-6E8A-4147-A177-3AD203B41FA5}">
                      <a16:colId xmlns:a16="http://schemas.microsoft.com/office/drawing/2014/main" val="1583801800"/>
                    </a:ext>
                  </a:extLst>
                </a:gridCol>
                <a:gridCol w="390358">
                  <a:extLst>
                    <a:ext uri="{9D8B030D-6E8A-4147-A177-3AD203B41FA5}">
                      <a16:colId xmlns:a16="http://schemas.microsoft.com/office/drawing/2014/main" val="2896723697"/>
                    </a:ext>
                  </a:extLst>
                </a:gridCol>
                <a:gridCol w="390358">
                  <a:extLst>
                    <a:ext uri="{9D8B030D-6E8A-4147-A177-3AD203B41FA5}">
                      <a16:colId xmlns:a16="http://schemas.microsoft.com/office/drawing/2014/main" val="33256540"/>
                    </a:ext>
                  </a:extLst>
                </a:gridCol>
                <a:gridCol w="390358">
                  <a:extLst>
                    <a:ext uri="{9D8B030D-6E8A-4147-A177-3AD203B41FA5}">
                      <a16:colId xmlns:a16="http://schemas.microsoft.com/office/drawing/2014/main" val="2007801907"/>
                    </a:ext>
                  </a:extLst>
                </a:gridCol>
                <a:gridCol w="390358">
                  <a:extLst>
                    <a:ext uri="{9D8B030D-6E8A-4147-A177-3AD203B41FA5}">
                      <a16:colId xmlns:a16="http://schemas.microsoft.com/office/drawing/2014/main" val="1834519487"/>
                    </a:ext>
                  </a:extLst>
                </a:gridCol>
                <a:gridCol w="390358">
                  <a:extLst>
                    <a:ext uri="{9D8B030D-6E8A-4147-A177-3AD203B41FA5}">
                      <a16:colId xmlns:a16="http://schemas.microsoft.com/office/drawing/2014/main" val="417255304"/>
                    </a:ext>
                  </a:extLst>
                </a:gridCol>
                <a:gridCol w="390358">
                  <a:extLst>
                    <a:ext uri="{9D8B030D-6E8A-4147-A177-3AD203B41FA5}">
                      <a16:colId xmlns:a16="http://schemas.microsoft.com/office/drawing/2014/main" val="3776234130"/>
                    </a:ext>
                  </a:extLst>
                </a:gridCol>
                <a:gridCol w="390358">
                  <a:extLst>
                    <a:ext uri="{9D8B030D-6E8A-4147-A177-3AD203B41FA5}">
                      <a16:colId xmlns:a16="http://schemas.microsoft.com/office/drawing/2014/main" val="174002200"/>
                    </a:ext>
                  </a:extLst>
                </a:gridCol>
                <a:gridCol w="390358">
                  <a:extLst>
                    <a:ext uri="{9D8B030D-6E8A-4147-A177-3AD203B41FA5}">
                      <a16:colId xmlns:a16="http://schemas.microsoft.com/office/drawing/2014/main" val="1957932076"/>
                    </a:ext>
                  </a:extLst>
                </a:gridCol>
                <a:gridCol w="390358">
                  <a:extLst>
                    <a:ext uri="{9D8B030D-6E8A-4147-A177-3AD203B41FA5}">
                      <a16:colId xmlns:a16="http://schemas.microsoft.com/office/drawing/2014/main" val="3317030893"/>
                    </a:ext>
                  </a:extLst>
                </a:gridCol>
                <a:gridCol w="390358">
                  <a:extLst>
                    <a:ext uri="{9D8B030D-6E8A-4147-A177-3AD203B41FA5}">
                      <a16:colId xmlns:a16="http://schemas.microsoft.com/office/drawing/2014/main" val="2812792251"/>
                    </a:ext>
                  </a:extLst>
                </a:gridCol>
                <a:gridCol w="390358">
                  <a:extLst>
                    <a:ext uri="{9D8B030D-6E8A-4147-A177-3AD203B41FA5}">
                      <a16:colId xmlns:a16="http://schemas.microsoft.com/office/drawing/2014/main" val="1090468901"/>
                    </a:ext>
                  </a:extLst>
                </a:gridCol>
              </a:tblGrid>
              <a:tr h="182899">
                <a:tc gridSpan="12">
                  <a:txBody>
                    <a:bodyPr/>
                    <a:lstStyle/>
                    <a:p>
                      <a:r>
                        <a:rPr lang="de-DE" sz="1000"/>
                        <a:t>Number of patients at risk:</a:t>
                      </a:r>
                    </a:p>
                  </a:txBody>
                  <a:tcPr marL="72000" marR="18000" marT="10800" marB="108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143182694"/>
                  </a:ext>
                </a:extLst>
              </a:tr>
              <a:tr h="182899">
                <a:tc>
                  <a:txBody>
                    <a:bodyPr/>
                    <a:lstStyle/>
                    <a:p>
                      <a:r>
                        <a:rPr lang="de-DE" sz="1000" dirty="0">
                          <a:solidFill>
                            <a:schemeClr val="bg1"/>
                          </a:solidFill>
                        </a:rPr>
                        <a:t>NSCLC</a:t>
                      </a:r>
                    </a:p>
                  </a:txBody>
                  <a:tcPr marL="72000" marR="18000" marT="10800" marB="10800" anchor="ctr">
                    <a:solidFill>
                      <a:schemeClr val="bg2"/>
                    </a:solidFill>
                  </a:tcPr>
                </a:tc>
                <a:tc>
                  <a:txBody>
                    <a:bodyPr/>
                    <a:lstStyle/>
                    <a:p>
                      <a:pPr algn="ctr"/>
                      <a:r>
                        <a:rPr lang="de-DE" sz="1000"/>
                        <a:t>75</a:t>
                      </a:r>
                    </a:p>
                  </a:txBody>
                  <a:tcPr marL="18000" marR="18000" marT="10800" marB="10800" anchor="ctr"/>
                </a:tc>
                <a:tc>
                  <a:txBody>
                    <a:bodyPr/>
                    <a:lstStyle/>
                    <a:p>
                      <a:pPr algn="ctr"/>
                      <a:r>
                        <a:rPr lang="de-DE" sz="1000"/>
                        <a:t>53</a:t>
                      </a:r>
                    </a:p>
                  </a:txBody>
                  <a:tcPr marL="18000" marR="18000" marT="10800" marB="10800" anchor="ctr"/>
                </a:tc>
                <a:tc>
                  <a:txBody>
                    <a:bodyPr/>
                    <a:lstStyle/>
                    <a:p>
                      <a:pPr algn="ctr"/>
                      <a:r>
                        <a:rPr lang="de-DE" sz="1000"/>
                        <a:t>40</a:t>
                      </a:r>
                    </a:p>
                  </a:txBody>
                  <a:tcPr marL="18000" marR="18000" marT="10800" marB="10800" anchor="ctr"/>
                </a:tc>
                <a:tc>
                  <a:txBody>
                    <a:bodyPr/>
                    <a:lstStyle/>
                    <a:p>
                      <a:pPr algn="ctr"/>
                      <a:r>
                        <a:rPr lang="de-DE" sz="1000"/>
                        <a:t>23</a:t>
                      </a:r>
                    </a:p>
                  </a:txBody>
                  <a:tcPr marL="18000" marR="18000" marT="10800" marB="10800" anchor="ctr"/>
                </a:tc>
                <a:tc>
                  <a:txBody>
                    <a:bodyPr/>
                    <a:lstStyle/>
                    <a:p>
                      <a:pPr algn="ctr"/>
                      <a:r>
                        <a:rPr lang="de-DE" sz="1000"/>
                        <a:t>15</a:t>
                      </a:r>
                    </a:p>
                  </a:txBody>
                  <a:tcPr marL="18000" marR="18000" marT="10800" marB="10800" anchor="ctr"/>
                </a:tc>
                <a:tc>
                  <a:txBody>
                    <a:bodyPr/>
                    <a:lstStyle/>
                    <a:p>
                      <a:pPr algn="ctr"/>
                      <a:r>
                        <a:rPr lang="de-DE" sz="1000"/>
                        <a:t>6</a:t>
                      </a:r>
                    </a:p>
                  </a:txBody>
                  <a:tcPr marL="18000" marR="18000" marT="10800" marB="10800" anchor="ctr"/>
                </a:tc>
                <a:tc>
                  <a:txBody>
                    <a:bodyPr/>
                    <a:lstStyle/>
                    <a:p>
                      <a:pPr algn="ctr"/>
                      <a:r>
                        <a:rPr lang="de-DE" sz="1000"/>
                        <a:t>3</a:t>
                      </a:r>
                    </a:p>
                  </a:txBody>
                  <a:tcPr marL="18000" marR="18000" marT="10800" marB="10800" anchor="ctr"/>
                </a:tc>
                <a:tc>
                  <a:txBody>
                    <a:bodyPr/>
                    <a:lstStyle/>
                    <a:p>
                      <a:pPr algn="ctr"/>
                      <a:r>
                        <a:rPr lang="de-DE" sz="1000"/>
                        <a:t>2</a:t>
                      </a:r>
                    </a:p>
                  </a:txBody>
                  <a:tcPr marL="18000" marR="18000" marT="10800" marB="10800" anchor="ctr"/>
                </a:tc>
                <a:tc>
                  <a:txBody>
                    <a:bodyPr/>
                    <a:lstStyle/>
                    <a:p>
                      <a:pPr algn="ctr"/>
                      <a:r>
                        <a:rPr lang="de-DE" sz="1000"/>
                        <a:t>1</a:t>
                      </a:r>
                    </a:p>
                  </a:txBody>
                  <a:tcPr marL="18000" marR="18000" marT="10800" marB="10800" anchor="ctr"/>
                </a:tc>
                <a:tc>
                  <a:txBody>
                    <a:bodyPr/>
                    <a:lstStyle/>
                    <a:p>
                      <a:pPr algn="ctr"/>
                      <a:r>
                        <a:rPr lang="de-DE" sz="1000"/>
                        <a:t>0</a:t>
                      </a:r>
                    </a:p>
                  </a:txBody>
                  <a:tcPr marL="18000" marR="18000" marT="10800" marB="10800" anchor="ctr"/>
                </a:tc>
                <a:tc>
                  <a:txBody>
                    <a:bodyPr/>
                    <a:lstStyle/>
                    <a:p>
                      <a:pPr algn="ctr"/>
                      <a:r>
                        <a:rPr lang="de-DE" sz="1000" dirty="0"/>
                        <a:t>0</a:t>
                      </a:r>
                    </a:p>
                  </a:txBody>
                  <a:tcPr marL="18000" marR="18000" marT="10800" marB="10800" anchor="ctr"/>
                </a:tc>
                <a:extLst>
                  <a:ext uri="{0D108BD9-81ED-4DB2-BD59-A6C34878D82A}">
                    <a16:rowId xmlns:a16="http://schemas.microsoft.com/office/drawing/2014/main" val="198640243"/>
                  </a:ext>
                </a:extLst>
              </a:tr>
            </a:tbl>
          </a:graphicData>
        </a:graphic>
      </p:graphicFrame>
      <p:graphicFrame>
        <p:nvGraphicFramePr>
          <p:cNvPr id="123" name="Tabelle 12">
            <a:extLst>
              <a:ext uri="{FF2B5EF4-FFF2-40B4-BE49-F238E27FC236}">
                <a16:creationId xmlns:a16="http://schemas.microsoft.com/office/drawing/2014/main" id="{F394690B-7CFC-4C58-8797-029C13BB50B8}"/>
              </a:ext>
            </a:extLst>
          </p:cNvPr>
          <p:cNvGraphicFramePr>
            <a:graphicFrameLocks noGrp="1"/>
          </p:cNvGraphicFramePr>
          <p:nvPr>
            <p:extLst>
              <p:ext uri="{D42A27DB-BD31-4B8C-83A1-F6EECF244321}">
                <p14:modId xmlns:p14="http://schemas.microsoft.com/office/powerpoint/2010/main" val="2957437969"/>
              </p:ext>
            </p:extLst>
          </p:nvPr>
        </p:nvGraphicFramePr>
        <p:xfrm>
          <a:off x="6239435" y="4318270"/>
          <a:ext cx="4951066" cy="365798"/>
        </p:xfrm>
        <a:graphic>
          <a:graphicData uri="http://schemas.openxmlformats.org/drawingml/2006/table">
            <a:tbl>
              <a:tblPr firstRow="1" bandRow="1">
                <a:tableStyleId>{5C22544A-7EE6-4342-B048-85BDC9FD1C3A}</a:tableStyleId>
              </a:tblPr>
              <a:tblGrid>
                <a:gridCol w="657128">
                  <a:extLst>
                    <a:ext uri="{9D8B030D-6E8A-4147-A177-3AD203B41FA5}">
                      <a16:colId xmlns:a16="http://schemas.microsoft.com/office/drawing/2014/main" val="1583801800"/>
                    </a:ext>
                  </a:extLst>
                </a:gridCol>
                <a:gridCol w="390358">
                  <a:extLst>
                    <a:ext uri="{9D8B030D-6E8A-4147-A177-3AD203B41FA5}">
                      <a16:colId xmlns:a16="http://schemas.microsoft.com/office/drawing/2014/main" val="2896723697"/>
                    </a:ext>
                  </a:extLst>
                </a:gridCol>
                <a:gridCol w="390358">
                  <a:extLst>
                    <a:ext uri="{9D8B030D-6E8A-4147-A177-3AD203B41FA5}">
                      <a16:colId xmlns:a16="http://schemas.microsoft.com/office/drawing/2014/main" val="33256540"/>
                    </a:ext>
                  </a:extLst>
                </a:gridCol>
                <a:gridCol w="390358">
                  <a:extLst>
                    <a:ext uri="{9D8B030D-6E8A-4147-A177-3AD203B41FA5}">
                      <a16:colId xmlns:a16="http://schemas.microsoft.com/office/drawing/2014/main" val="2007801907"/>
                    </a:ext>
                  </a:extLst>
                </a:gridCol>
                <a:gridCol w="390358">
                  <a:extLst>
                    <a:ext uri="{9D8B030D-6E8A-4147-A177-3AD203B41FA5}">
                      <a16:colId xmlns:a16="http://schemas.microsoft.com/office/drawing/2014/main" val="1834519487"/>
                    </a:ext>
                  </a:extLst>
                </a:gridCol>
                <a:gridCol w="390358">
                  <a:extLst>
                    <a:ext uri="{9D8B030D-6E8A-4147-A177-3AD203B41FA5}">
                      <a16:colId xmlns:a16="http://schemas.microsoft.com/office/drawing/2014/main" val="417255304"/>
                    </a:ext>
                  </a:extLst>
                </a:gridCol>
                <a:gridCol w="390358">
                  <a:extLst>
                    <a:ext uri="{9D8B030D-6E8A-4147-A177-3AD203B41FA5}">
                      <a16:colId xmlns:a16="http://schemas.microsoft.com/office/drawing/2014/main" val="3776234130"/>
                    </a:ext>
                  </a:extLst>
                </a:gridCol>
                <a:gridCol w="390358">
                  <a:extLst>
                    <a:ext uri="{9D8B030D-6E8A-4147-A177-3AD203B41FA5}">
                      <a16:colId xmlns:a16="http://schemas.microsoft.com/office/drawing/2014/main" val="174002200"/>
                    </a:ext>
                  </a:extLst>
                </a:gridCol>
                <a:gridCol w="390358">
                  <a:extLst>
                    <a:ext uri="{9D8B030D-6E8A-4147-A177-3AD203B41FA5}">
                      <a16:colId xmlns:a16="http://schemas.microsoft.com/office/drawing/2014/main" val="1957932076"/>
                    </a:ext>
                  </a:extLst>
                </a:gridCol>
                <a:gridCol w="390358">
                  <a:extLst>
                    <a:ext uri="{9D8B030D-6E8A-4147-A177-3AD203B41FA5}">
                      <a16:colId xmlns:a16="http://schemas.microsoft.com/office/drawing/2014/main" val="3317030893"/>
                    </a:ext>
                  </a:extLst>
                </a:gridCol>
                <a:gridCol w="390358">
                  <a:extLst>
                    <a:ext uri="{9D8B030D-6E8A-4147-A177-3AD203B41FA5}">
                      <a16:colId xmlns:a16="http://schemas.microsoft.com/office/drawing/2014/main" val="2812792251"/>
                    </a:ext>
                  </a:extLst>
                </a:gridCol>
                <a:gridCol w="390358">
                  <a:extLst>
                    <a:ext uri="{9D8B030D-6E8A-4147-A177-3AD203B41FA5}">
                      <a16:colId xmlns:a16="http://schemas.microsoft.com/office/drawing/2014/main" val="1090468901"/>
                    </a:ext>
                  </a:extLst>
                </a:gridCol>
              </a:tblGrid>
              <a:tr h="182899">
                <a:tc gridSpan="12">
                  <a:txBody>
                    <a:bodyPr/>
                    <a:lstStyle/>
                    <a:p>
                      <a:r>
                        <a:rPr lang="de-DE" sz="1000"/>
                        <a:t>Number of patients at risk:</a:t>
                      </a:r>
                    </a:p>
                  </a:txBody>
                  <a:tcPr marL="72000" marR="18000" marT="10800" marB="108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143182694"/>
                  </a:ext>
                </a:extLst>
              </a:tr>
              <a:tr h="182899">
                <a:tc>
                  <a:txBody>
                    <a:bodyPr/>
                    <a:lstStyle/>
                    <a:p>
                      <a:r>
                        <a:rPr lang="de-DE" sz="1000" dirty="0">
                          <a:solidFill>
                            <a:schemeClr val="bg1"/>
                          </a:solidFill>
                        </a:rPr>
                        <a:t>NSCLC</a:t>
                      </a:r>
                    </a:p>
                  </a:txBody>
                  <a:tcPr marL="72000" marR="18000" marT="10800" marB="10800" anchor="ctr">
                    <a:solidFill>
                      <a:schemeClr val="bg2"/>
                    </a:solidFill>
                  </a:tcPr>
                </a:tc>
                <a:tc>
                  <a:txBody>
                    <a:bodyPr/>
                    <a:lstStyle/>
                    <a:p>
                      <a:pPr algn="ctr"/>
                      <a:r>
                        <a:rPr lang="de-DE" sz="1000"/>
                        <a:t>75</a:t>
                      </a:r>
                    </a:p>
                  </a:txBody>
                  <a:tcPr marL="18000" marR="18000" marT="10800" marB="10800" anchor="ctr"/>
                </a:tc>
                <a:tc>
                  <a:txBody>
                    <a:bodyPr/>
                    <a:lstStyle/>
                    <a:p>
                      <a:pPr algn="ctr"/>
                      <a:r>
                        <a:rPr lang="de-DE" sz="1000"/>
                        <a:t>73</a:t>
                      </a:r>
                    </a:p>
                  </a:txBody>
                  <a:tcPr marL="18000" marR="18000" marT="10800" marB="10800" anchor="ctr"/>
                </a:tc>
                <a:tc>
                  <a:txBody>
                    <a:bodyPr/>
                    <a:lstStyle/>
                    <a:p>
                      <a:pPr algn="ctr"/>
                      <a:r>
                        <a:rPr lang="de-DE" sz="1000"/>
                        <a:t>68</a:t>
                      </a:r>
                    </a:p>
                  </a:txBody>
                  <a:tcPr marL="18000" marR="18000" marT="10800" marB="10800" anchor="ctr"/>
                </a:tc>
                <a:tc>
                  <a:txBody>
                    <a:bodyPr/>
                    <a:lstStyle/>
                    <a:p>
                      <a:pPr algn="ctr"/>
                      <a:r>
                        <a:rPr lang="de-DE" sz="1000"/>
                        <a:t>53</a:t>
                      </a:r>
                    </a:p>
                  </a:txBody>
                  <a:tcPr marL="18000" marR="18000" marT="10800" marB="10800" anchor="ctr"/>
                </a:tc>
                <a:tc>
                  <a:txBody>
                    <a:bodyPr/>
                    <a:lstStyle/>
                    <a:p>
                      <a:pPr algn="ctr"/>
                      <a:r>
                        <a:rPr lang="de-DE" sz="1000"/>
                        <a:t>47</a:t>
                      </a:r>
                    </a:p>
                  </a:txBody>
                  <a:tcPr marL="18000" marR="18000" marT="10800" marB="10800" anchor="ctr"/>
                </a:tc>
                <a:tc>
                  <a:txBody>
                    <a:bodyPr/>
                    <a:lstStyle/>
                    <a:p>
                      <a:pPr algn="ctr"/>
                      <a:r>
                        <a:rPr lang="de-DE" sz="1000"/>
                        <a:t>38</a:t>
                      </a:r>
                    </a:p>
                  </a:txBody>
                  <a:tcPr marL="18000" marR="18000" marT="10800" marB="10800" anchor="ctr"/>
                </a:tc>
                <a:tc>
                  <a:txBody>
                    <a:bodyPr/>
                    <a:lstStyle/>
                    <a:p>
                      <a:pPr algn="ctr"/>
                      <a:r>
                        <a:rPr lang="de-DE" sz="1000"/>
                        <a:t>24</a:t>
                      </a:r>
                    </a:p>
                  </a:txBody>
                  <a:tcPr marL="18000" marR="18000" marT="10800" marB="10800" anchor="ctr"/>
                </a:tc>
                <a:tc>
                  <a:txBody>
                    <a:bodyPr/>
                    <a:lstStyle/>
                    <a:p>
                      <a:pPr algn="ctr"/>
                      <a:r>
                        <a:rPr lang="de-DE" sz="1000"/>
                        <a:t>18</a:t>
                      </a:r>
                    </a:p>
                  </a:txBody>
                  <a:tcPr marL="18000" marR="18000" marT="10800" marB="10800" anchor="ctr"/>
                </a:tc>
                <a:tc>
                  <a:txBody>
                    <a:bodyPr/>
                    <a:lstStyle/>
                    <a:p>
                      <a:pPr algn="ctr"/>
                      <a:r>
                        <a:rPr lang="de-DE" sz="1000"/>
                        <a:t>8</a:t>
                      </a:r>
                    </a:p>
                  </a:txBody>
                  <a:tcPr marL="18000" marR="18000" marT="10800" marB="10800" anchor="ctr"/>
                </a:tc>
                <a:tc>
                  <a:txBody>
                    <a:bodyPr/>
                    <a:lstStyle/>
                    <a:p>
                      <a:pPr algn="ctr"/>
                      <a:r>
                        <a:rPr lang="de-DE" sz="1000"/>
                        <a:t>2</a:t>
                      </a:r>
                    </a:p>
                  </a:txBody>
                  <a:tcPr marL="18000" marR="18000" marT="10800" marB="10800" anchor="ctr"/>
                </a:tc>
                <a:tc>
                  <a:txBody>
                    <a:bodyPr/>
                    <a:lstStyle/>
                    <a:p>
                      <a:pPr algn="ctr"/>
                      <a:r>
                        <a:rPr lang="de-DE" sz="1000" dirty="0"/>
                        <a:t>0</a:t>
                      </a:r>
                    </a:p>
                  </a:txBody>
                  <a:tcPr marL="18000" marR="18000" marT="10800" marB="10800" anchor="ctr"/>
                </a:tc>
                <a:extLst>
                  <a:ext uri="{0D108BD9-81ED-4DB2-BD59-A6C34878D82A}">
                    <a16:rowId xmlns:a16="http://schemas.microsoft.com/office/drawing/2014/main" val="198640243"/>
                  </a:ext>
                </a:extLst>
              </a:tr>
            </a:tbl>
          </a:graphicData>
        </a:graphic>
      </p:graphicFrame>
      <p:sp>
        <p:nvSpPr>
          <p:cNvPr id="15" name="Titel 14">
            <a:extLst>
              <a:ext uri="{FF2B5EF4-FFF2-40B4-BE49-F238E27FC236}">
                <a16:creationId xmlns:a16="http://schemas.microsoft.com/office/drawing/2014/main" id="{8B58C082-68FB-A145-A7D4-3E814CF9BA88}"/>
              </a:ext>
            </a:extLst>
          </p:cNvPr>
          <p:cNvSpPr>
            <a:spLocks noGrp="1"/>
          </p:cNvSpPr>
          <p:nvPr>
            <p:ph type="title"/>
          </p:nvPr>
        </p:nvSpPr>
        <p:spPr/>
        <p:txBody>
          <a:bodyPr/>
          <a:lstStyle/>
          <a:p>
            <a:r>
              <a:rPr lang="en-US" noProof="0" dirty="0"/>
              <a:t>Efficacy: Survival</a:t>
            </a:r>
          </a:p>
        </p:txBody>
      </p:sp>
      <p:grpSp>
        <p:nvGrpSpPr>
          <p:cNvPr id="17" name="Gruppieren 16">
            <a:extLst>
              <a:ext uri="{FF2B5EF4-FFF2-40B4-BE49-F238E27FC236}">
                <a16:creationId xmlns:a16="http://schemas.microsoft.com/office/drawing/2014/main" id="{564928EA-C654-B643-8282-478C6DC61C31}"/>
              </a:ext>
            </a:extLst>
          </p:cNvPr>
          <p:cNvGrpSpPr/>
          <p:nvPr/>
        </p:nvGrpSpPr>
        <p:grpSpPr>
          <a:xfrm>
            <a:off x="337967" y="1759079"/>
            <a:ext cx="4937212" cy="2542220"/>
            <a:chOff x="337967" y="1759079"/>
            <a:chExt cx="4937212" cy="2542220"/>
          </a:xfrm>
        </p:grpSpPr>
        <p:pic>
          <p:nvPicPr>
            <p:cNvPr id="680" name="Graphic 16">
              <a:extLst>
                <a:ext uri="{FF2B5EF4-FFF2-40B4-BE49-F238E27FC236}">
                  <a16:creationId xmlns:a16="http://schemas.microsoft.com/office/drawing/2014/main" id="{442A0F73-C1F4-E540-8FD1-33DE473F20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5276" y="1888203"/>
              <a:ext cx="3238636" cy="1790775"/>
            </a:xfrm>
            <a:prstGeom prst="rect">
              <a:avLst/>
            </a:prstGeom>
          </p:spPr>
        </p:pic>
        <p:pic>
          <p:nvPicPr>
            <p:cNvPr id="682" name="Graphic 13">
              <a:extLst>
                <a:ext uri="{FF2B5EF4-FFF2-40B4-BE49-F238E27FC236}">
                  <a16:creationId xmlns:a16="http://schemas.microsoft.com/office/drawing/2014/main" id="{163274D9-7065-0548-B253-ABE490D5C6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02094" y="1918339"/>
              <a:ext cx="3090719" cy="1824031"/>
            </a:xfrm>
            <a:prstGeom prst="rect">
              <a:avLst/>
            </a:prstGeom>
          </p:spPr>
        </p:pic>
        <p:sp>
          <p:nvSpPr>
            <p:cNvPr id="683" name="Oval 682">
              <a:extLst>
                <a:ext uri="{FF2B5EF4-FFF2-40B4-BE49-F238E27FC236}">
                  <a16:creationId xmlns:a16="http://schemas.microsoft.com/office/drawing/2014/main" id="{07D55D59-E877-5F45-979D-3CCF699D3210}"/>
                </a:ext>
              </a:extLst>
            </p:cNvPr>
            <p:cNvSpPr/>
            <p:nvPr/>
          </p:nvSpPr>
          <p:spPr>
            <a:xfrm>
              <a:off x="1290168" y="3550884"/>
              <a:ext cx="87926" cy="8792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5" name="Textfeld 59">
              <a:extLst>
                <a:ext uri="{FF2B5EF4-FFF2-40B4-BE49-F238E27FC236}">
                  <a16:creationId xmlns:a16="http://schemas.microsoft.com/office/drawing/2014/main" id="{753C0AE5-81EF-734C-BDA5-12966AF45EAB}"/>
                </a:ext>
              </a:extLst>
            </p:cNvPr>
            <p:cNvSpPr txBox="1"/>
            <p:nvPr/>
          </p:nvSpPr>
          <p:spPr>
            <a:xfrm>
              <a:off x="1347033" y="3464042"/>
              <a:ext cx="848309" cy="276999"/>
            </a:xfrm>
            <a:prstGeom prst="rect">
              <a:avLst/>
            </a:prstGeom>
            <a:noFill/>
          </p:spPr>
          <p:txBody>
            <a:bodyPr wrap="none" rtlCol="0">
              <a:spAutoFit/>
            </a:bodyPr>
            <a:lstStyle/>
            <a:p>
              <a:pPr algn="ctr"/>
              <a:r>
                <a:rPr lang="de-DE" sz="1200" err="1"/>
                <a:t>Censored</a:t>
              </a:r>
              <a:endParaRPr lang="de-DE" sz="1200"/>
            </a:p>
          </p:txBody>
        </p:sp>
        <p:cxnSp>
          <p:nvCxnSpPr>
            <p:cNvPr id="689" name="Gerader Verbinder 19">
              <a:extLst>
                <a:ext uri="{FF2B5EF4-FFF2-40B4-BE49-F238E27FC236}">
                  <a16:creationId xmlns:a16="http://schemas.microsoft.com/office/drawing/2014/main" id="{D4AE449A-67B0-ED42-A8B3-8D47D3779755}"/>
                </a:ext>
              </a:extLst>
            </p:cNvPr>
            <p:cNvCxnSpPr>
              <a:cxnSpLocks/>
            </p:cNvCxnSpPr>
            <p:nvPr/>
          </p:nvCxnSpPr>
          <p:spPr>
            <a:xfrm flipH="1">
              <a:off x="1039867" y="210610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Gerader Verbinder 22">
              <a:extLst>
                <a:ext uri="{FF2B5EF4-FFF2-40B4-BE49-F238E27FC236}">
                  <a16:creationId xmlns:a16="http://schemas.microsoft.com/office/drawing/2014/main" id="{E08B8304-936C-2242-9320-CD38453D2F0C}"/>
                </a:ext>
              </a:extLst>
            </p:cNvPr>
            <p:cNvCxnSpPr>
              <a:cxnSpLocks/>
            </p:cNvCxnSpPr>
            <p:nvPr/>
          </p:nvCxnSpPr>
          <p:spPr>
            <a:xfrm flipH="1">
              <a:off x="1039867" y="192274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Gerader Verbinder 23">
              <a:extLst>
                <a:ext uri="{FF2B5EF4-FFF2-40B4-BE49-F238E27FC236}">
                  <a16:creationId xmlns:a16="http://schemas.microsoft.com/office/drawing/2014/main" id="{9985CBFC-F927-4D40-B204-5958D02DA233}"/>
                </a:ext>
              </a:extLst>
            </p:cNvPr>
            <p:cNvCxnSpPr>
              <a:cxnSpLocks/>
            </p:cNvCxnSpPr>
            <p:nvPr/>
          </p:nvCxnSpPr>
          <p:spPr>
            <a:xfrm flipH="1">
              <a:off x="1039867" y="228946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Gerader Verbinder 24">
              <a:extLst>
                <a:ext uri="{FF2B5EF4-FFF2-40B4-BE49-F238E27FC236}">
                  <a16:creationId xmlns:a16="http://schemas.microsoft.com/office/drawing/2014/main" id="{632B73B9-3B53-9245-97B6-4DBC30F0FC2E}"/>
                </a:ext>
              </a:extLst>
            </p:cNvPr>
            <p:cNvCxnSpPr>
              <a:cxnSpLocks/>
            </p:cNvCxnSpPr>
            <p:nvPr/>
          </p:nvCxnSpPr>
          <p:spPr>
            <a:xfrm flipH="1">
              <a:off x="1039867" y="2472818"/>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Gerader Verbinder 25">
              <a:extLst>
                <a:ext uri="{FF2B5EF4-FFF2-40B4-BE49-F238E27FC236}">
                  <a16:creationId xmlns:a16="http://schemas.microsoft.com/office/drawing/2014/main" id="{1E415B45-BF37-974D-813C-E018AF616435}"/>
                </a:ext>
              </a:extLst>
            </p:cNvPr>
            <p:cNvCxnSpPr>
              <a:cxnSpLocks/>
            </p:cNvCxnSpPr>
            <p:nvPr/>
          </p:nvCxnSpPr>
          <p:spPr>
            <a:xfrm flipH="1">
              <a:off x="1039867" y="265855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Gerader Verbinder 26">
              <a:extLst>
                <a:ext uri="{FF2B5EF4-FFF2-40B4-BE49-F238E27FC236}">
                  <a16:creationId xmlns:a16="http://schemas.microsoft.com/office/drawing/2014/main" id="{8B48AE88-3630-BB40-ADE2-AA1E5C871617}"/>
                </a:ext>
              </a:extLst>
            </p:cNvPr>
            <p:cNvCxnSpPr>
              <a:cxnSpLocks/>
            </p:cNvCxnSpPr>
            <p:nvPr/>
          </p:nvCxnSpPr>
          <p:spPr>
            <a:xfrm flipH="1">
              <a:off x="1039867" y="284429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Gerader Verbinder 27">
              <a:extLst>
                <a:ext uri="{FF2B5EF4-FFF2-40B4-BE49-F238E27FC236}">
                  <a16:creationId xmlns:a16="http://schemas.microsoft.com/office/drawing/2014/main" id="{B237249A-C1EF-D442-8E38-EE9EA32122FD}"/>
                </a:ext>
              </a:extLst>
            </p:cNvPr>
            <p:cNvCxnSpPr>
              <a:cxnSpLocks/>
            </p:cNvCxnSpPr>
            <p:nvPr/>
          </p:nvCxnSpPr>
          <p:spPr>
            <a:xfrm flipH="1">
              <a:off x="1039867" y="301812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Gerader Verbinder 28">
              <a:extLst>
                <a:ext uri="{FF2B5EF4-FFF2-40B4-BE49-F238E27FC236}">
                  <a16:creationId xmlns:a16="http://schemas.microsoft.com/office/drawing/2014/main" id="{EE79A58E-6A58-9047-9135-12C39B627499}"/>
                </a:ext>
              </a:extLst>
            </p:cNvPr>
            <p:cNvCxnSpPr>
              <a:cxnSpLocks/>
            </p:cNvCxnSpPr>
            <p:nvPr/>
          </p:nvCxnSpPr>
          <p:spPr>
            <a:xfrm flipH="1">
              <a:off x="1039867" y="320862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Gerader Verbinder 29">
              <a:extLst>
                <a:ext uri="{FF2B5EF4-FFF2-40B4-BE49-F238E27FC236}">
                  <a16:creationId xmlns:a16="http://schemas.microsoft.com/office/drawing/2014/main" id="{8B178445-ABA9-1344-867A-789168C3F945}"/>
                </a:ext>
              </a:extLst>
            </p:cNvPr>
            <p:cNvCxnSpPr>
              <a:cxnSpLocks/>
            </p:cNvCxnSpPr>
            <p:nvPr/>
          </p:nvCxnSpPr>
          <p:spPr>
            <a:xfrm flipH="1">
              <a:off x="1039867" y="3394361"/>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Gerader Verbinder 30">
              <a:extLst>
                <a:ext uri="{FF2B5EF4-FFF2-40B4-BE49-F238E27FC236}">
                  <a16:creationId xmlns:a16="http://schemas.microsoft.com/office/drawing/2014/main" id="{72AD8C52-F5E8-3546-84BB-07A2C4CC8922}"/>
                </a:ext>
              </a:extLst>
            </p:cNvPr>
            <p:cNvCxnSpPr>
              <a:cxnSpLocks/>
            </p:cNvCxnSpPr>
            <p:nvPr/>
          </p:nvCxnSpPr>
          <p:spPr>
            <a:xfrm flipH="1">
              <a:off x="1039867" y="3565811"/>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9" name="Gerader Verbinder 31">
              <a:extLst>
                <a:ext uri="{FF2B5EF4-FFF2-40B4-BE49-F238E27FC236}">
                  <a16:creationId xmlns:a16="http://schemas.microsoft.com/office/drawing/2014/main" id="{D620E580-CD26-E940-8E94-B2029A3FBBCC}"/>
                </a:ext>
              </a:extLst>
            </p:cNvPr>
            <p:cNvCxnSpPr>
              <a:cxnSpLocks/>
            </p:cNvCxnSpPr>
            <p:nvPr/>
          </p:nvCxnSpPr>
          <p:spPr>
            <a:xfrm flipH="1">
              <a:off x="1039867" y="375154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Gerader Verbinder 32">
              <a:extLst>
                <a:ext uri="{FF2B5EF4-FFF2-40B4-BE49-F238E27FC236}">
                  <a16:creationId xmlns:a16="http://schemas.microsoft.com/office/drawing/2014/main" id="{76292A98-6C9B-A440-A393-50F33261FD40}"/>
                </a:ext>
              </a:extLst>
            </p:cNvPr>
            <p:cNvCxnSpPr>
              <a:cxnSpLocks/>
            </p:cNvCxnSpPr>
            <p:nvPr/>
          </p:nvCxnSpPr>
          <p:spPr>
            <a:xfrm>
              <a:off x="1221886"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3" name="Gerader Verbinder 35">
              <a:extLst>
                <a:ext uri="{FF2B5EF4-FFF2-40B4-BE49-F238E27FC236}">
                  <a16:creationId xmlns:a16="http://schemas.microsoft.com/office/drawing/2014/main" id="{6AA156B4-8A30-0040-9351-32B3DC142FC2}"/>
                </a:ext>
              </a:extLst>
            </p:cNvPr>
            <p:cNvCxnSpPr>
              <a:cxnSpLocks/>
            </p:cNvCxnSpPr>
            <p:nvPr/>
          </p:nvCxnSpPr>
          <p:spPr>
            <a:xfrm>
              <a:off x="1617173"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4" name="Gerader Verbinder 36">
              <a:extLst>
                <a:ext uri="{FF2B5EF4-FFF2-40B4-BE49-F238E27FC236}">
                  <a16:creationId xmlns:a16="http://schemas.microsoft.com/office/drawing/2014/main" id="{8A358551-0186-E64B-AED9-AF1DD0C46BA9}"/>
                </a:ext>
              </a:extLst>
            </p:cNvPr>
            <p:cNvCxnSpPr>
              <a:cxnSpLocks/>
            </p:cNvCxnSpPr>
            <p:nvPr/>
          </p:nvCxnSpPr>
          <p:spPr>
            <a:xfrm>
              <a:off x="1998173"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5" name="Gerader Verbinder 37">
              <a:extLst>
                <a:ext uri="{FF2B5EF4-FFF2-40B4-BE49-F238E27FC236}">
                  <a16:creationId xmlns:a16="http://schemas.microsoft.com/office/drawing/2014/main" id="{35F17113-190A-7448-AB17-25F499BE9DB2}"/>
                </a:ext>
              </a:extLst>
            </p:cNvPr>
            <p:cNvCxnSpPr>
              <a:cxnSpLocks/>
            </p:cNvCxnSpPr>
            <p:nvPr/>
          </p:nvCxnSpPr>
          <p:spPr>
            <a:xfrm>
              <a:off x="2388698"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 name="Gerader Verbinder 38">
              <a:extLst>
                <a:ext uri="{FF2B5EF4-FFF2-40B4-BE49-F238E27FC236}">
                  <a16:creationId xmlns:a16="http://schemas.microsoft.com/office/drawing/2014/main" id="{F77257D0-EFAB-D143-A47C-BE1292D9165C}"/>
                </a:ext>
              </a:extLst>
            </p:cNvPr>
            <p:cNvCxnSpPr>
              <a:cxnSpLocks/>
            </p:cNvCxnSpPr>
            <p:nvPr/>
          </p:nvCxnSpPr>
          <p:spPr>
            <a:xfrm>
              <a:off x="2767316"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Gerader Verbinder 39">
              <a:extLst>
                <a:ext uri="{FF2B5EF4-FFF2-40B4-BE49-F238E27FC236}">
                  <a16:creationId xmlns:a16="http://schemas.microsoft.com/office/drawing/2014/main" id="{37000ADF-C481-364D-8668-E2A717B8D198}"/>
                </a:ext>
              </a:extLst>
            </p:cNvPr>
            <p:cNvCxnSpPr>
              <a:cxnSpLocks/>
            </p:cNvCxnSpPr>
            <p:nvPr/>
          </p:nvCxnSpPr>
          <p:spPr>
            <a:xfrm>
              <a:off x="3157841"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Gerader Verbinder 40">
              <a:extLst>
                <a:ext uri="{FF2B5EF4-FFF2-40B4-BE49-F238E27FC236}">
                  <a16:creationId xmlns:a16="http://schemas.microsoft.com/office/drawing/2014/main" id="{EC3027F2-8EE6-714D-B609-725AAD28F26B}"/>
                </a:ext>
              </a:extLst>
            </p:cNvPr>
            <p:cNvCxnSpPr>
              <a:cxnSpLocks/>
            </p:cNvCxnSpPr>
            <p:nvPr/>
          </p:nvCxnSpPr>
          <p:spPr>
            <a:xfrm>
              <a:off x="3538841"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Gerader Verbinder 41">
              <a:extLst>
                <a:ext uri="{FF2B5EF4-FFF2-40B4-BE49-F238E27FC236}">
                  <a16:creationId xmlns:a16="http://schemas.microsoft.com/office/drawing/2014/main" id="{3CB4CBDD-6B6B-AC48-B5A2-C69F21A03681}"/>
                </a:ext>
              </a:extLst>
            </p:cNvPr>
            <p:cNvCxnSpPr>
              <a:cxnSpLocks/>
            </p:cNvCxnSpPr>
            <p:nvPr/>
          </p:nvCxnSpPr>
          <p:spPr>
            <a:xfrm>
              <a:off x="3938891"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Gerader Verbinder 42">
              <a:extLst>
                <a:ext uri="{FF2B5EF4-FFF2-40B4-BE49-F238E27FC236}">
                  <a16:creationId xmlns:a16="http://schemas.microsoft.com/office/drawing/2014/main" id="{33F7CB13-2230-E049-8DEF-2306EBAC36AB}"/>
                </a:ext>
              </a:extLst>
            </p:cNvPr>
            <p:cNvCxnSpPr>
              <a:cxnSpLocks/>
            </p:cNvCxnSpPr>
            <p:nvPr/>
          </p:nvCxnSpPr>
          <p:spPr>
            <a:xfrm>
              <a:off x="4327035"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Gerader Verbinder 44">
              <a:extLst>
                <a:ext uri="{FF2B5EF4-FFF2-40B4-BE49-F238E27FC236}">
                  <a16:creationId xmlns:a16="http://schemas.microsoft.com/office/drawing/2014/main" id="{1E344E32-E239-E147-AE55-E685FC2E361E}"/>
                </a:ext>
              </a:extLst>
            </p:cNvPr>
            <p:cNvCxnSpPr>
              <a:cxnSpLocks/>
            </p:cNvCxnSpPr>
            <p:nvPr/>
          </p:nvCxnSpPr>
          <p:spPr>
            <a:xfrm>
              <a:off x="4710416"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Gerader Verbinder 45">
              <a:extLst>
                <a:ext uri="{FF2B5EF4-FFF2-40B4-BE49-F238E27FC236}">
                  <a16:creationId xmlns:a16="http://schemas.microsoft.com/office/drawing/2014/main" id="{81124FCD-F5E1-1246-AA41-EB5482F77FE9}"/>
                </a:ext>
              </a:extLst>
            </p:cNvPr>
            <p:cNvCxnSpPr>
              <a:cxnSpLocks/>
            </p:cNvCxnSpPr>
            <p:nvPr/>
          </p:nvCxnSpPr>
          <p:spPr>
            <a:xfrm>
              <a:off x="5096179"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3" name="Textfeld 712">
              <a:extLst>
                <a:ext uri="{FF2B5EF4-FFF2-40B4-BE49-F238E27FC236}">
                  <a16:creationId xmlns:a16="http://schemas.microsoft.com/office/drawing/2014/main" id="{B94BC368-7AD0-3F4D-A827-2F27ED3DB397}"/>
                </a:ext>
              </a:extLst>
            </p:cNvPr>
            <p:cNvSpPr txBox="1"/>
            <p:nvPr/>
          </p:nvSpPr>
          <p:spPr>
            <a:xfrm>
              <a:off x="670667" y="1759079"/>
              <a:ext cx="397866" cy="276999"/>
            </a:xfrm>
            <a:prstGeom prst="rect">
              <a:avLst/>
            </a:prstGeom>
            <a:noFill/>
          </p:spPr>
          <p:txBody>
            <a:bodyPr wrap="none" rtlCol="0">
              <a:spAutoFit/>
            </a:bodyPr>
            <a:lstStyle/>
            <a:p>
              <a:pPr algn="r"/>
              <a:r>
                <a:rPr lang="de-DE" sz="1200"/>
                <a:t>1.0</a:t>
              </a:r>
            </a:p>
          </p:txBody>
        </p:sp>
        <p:sp>
          <p:nvSpPr>
            <p:cNvPr id="714" name="Textfeld 713">
              <a:extLst>
                <a:ext uri="{FF2B5EF4-FFF2-40B4-BE49-F238E27FC236}">
                  <a16:creationId xmlns:a16="http://schemas.microsoft.com/office/drawing/2014/main" id="{BADAFB6A-B190-9D4E-967C-A8FB4FD759BE}"/>
                </a:ext>
              </a:extLst>
            </p:cNvPr>
            <p:cNvSpPr txBox="1"/>
            <p:nvPr/>
          </p:nvSpPr>
          <p:spPr>
            <a:xfrm>
              <a:off x="670667" y="1946240"/>
              <a:ext cx="397866" cy="276999"/>
            </a:xfrm>
            <a:prstGeom prst="rect">
              <a:avLst/>
            </a:prstGeom>
            <a:noFill/>
          </p:spPr>
          <p:txBody>
            <a:bodyPr wrap="none" rtlCol="0">
              <a:spAutoFit/>
            </a:bodyPr>
            <a:lstStyle/>
            <a:p>
              <a:pPr algn="r"/>
              <a:r>
                <a:rPr lang="de-DE" sz="1200"/>
                <a:t>0.9</a:t>
              </a:r>
            </a:p>
          </p:txBody>
        </p:sp>
        <p:sp>
          <p:nvSpPr>
            <p:cNvPr id="715" name="Textfeld 714">
              <a:extLst>
                <a:ext uri="{FF2B5EF4-FFF2-40B4-BE49-F238E27FC236}">
                  <a16:creationId xmlns:a16="http://schemas.microsoft.com/office/drawing/2014/main" id="{533FACF6-B3C7-5340-94D2-A4C03B38A476}"/>
                </a:ext>
              </a:extLst>
            </p:cNvPr>
            <p:cNvSpPr txBox="1"/>
            <p:nvPr/>
          </p:nvSpPr>
          <p:spPr>
            <a:xfrm>
              <a:off x="670667" y="2127459"/>
              <a:ext cx="397866" cy="276999"/>
            </a:xfrm>
            <a:prstGeom prst="rect">
              <a:avLst/>
            </a:prstGeom>
            <a:noFill/>
          </p:spPr>
          <p:txBody>
            <a:bodyPr wrap="none" rtlCol="0">
              <a:spAutoFit/>
            </a:bodyPr>
            <a:lstStyle/>
            <a:p>
              <a:pPr algn="r"/>
              <a:r>
                <a:rPr lang="de-DE" sz="1200"/>
                <a:t>0.8</a:t>
              </a:r>
            </a:p>
          </p:txBody>
        </p:sp>
        <p:sp>
          <p:nvSpPr>
            <p:cNvPr id="716" name="Textfeld 715">
              <a:extLst>
                <a:ext uri="{FF2B5EF4-FFF2-40B4-BE49-F238E27FC236}">
                  <a16:creationId xmlns:a16="http://schemas.microsoft.com/office/drawing/2014/main" id="{46BD6195-D235-044E-A0E2-4DA49F9DC39E}"/>
                </a:ext>
              </a:extLst>
            </p:cNvPr>
            <p:cNvSpPr txBox="1"/>
            <p:nvPr/>
          </p:nvSpPr>
          <p:spPr>
            <a:xfrm>
              <a:off x="670667" y="2311195"/>
              <a:ext cx="397866" cy="276999"/>
            </a:xfrm>
            <a:prstGeom prst="rect">
              <a:avLst/>
            </a:prstGeom>
            <a:noFill/>
          </p:spPr>
          <p:txBody>
            <a:bodyPr wrap="none" rtlCol="0">
              <a:spAutoFit/>
            </a:bodyPr>
            <a:lstStyle/>
            <a:p>
              <a:pPr algn="r"/>
              <a:r>
                <a:rPr lang="de-DE" sz="1200"/>
                <a:t>0.7</a:t>
              </a:r>
            </a:p>
          </p:txBody>
        </p:sp>
        <p:sp>
          <p:nvSpPr>
            <p:cNvPr id="717" name="Textfeld 716">
              <a:extLst>
                <a:ext uri="{FF2B5EF4-FFF2-40B4-BE49-F238E27FC236}">
                  <a16:creationId xmlns:a16="http://schemas.microsoft.com/office/drawing/2014/main" id="{CEB6423A-8F11-C44B-A331-7999F3A5D11E}"/>
                </a:ext>
              </a:extLst>
            </p:cNvPr>
            <p:cNvSpPr txBox="1"/>
            <p:nvPr/>
          </p:nvSpPr>
          <p:spPr>
            <a:xfrm>
              <a:off x="670667" y="2492397"/>
              <a:ext cx="397866" cy="276999"/>
            </a:xfrm>
            <a:prstGeom prst="rect">
              <a:avLst/>
            </a:prstGeom>
            <a:noFill/>
          </p:spPr>
          <p:txBody>
            <a:bodyPr wrap="none" rtlCol="0">
              <a:spAutoFit/>
            </a:bodyPr>
            <a:lstStyle/>
            <a:p>
              <a:pPr algn="r"/>
              <a:r>
                <a:rPr lang="de-DE" sz="1200"/>
                <a:t>0.6</a:t>
              </a:r>
            </a:p>
          </p:txBody>
        </p:sp>
        <p:sp>
          <p:nvSpPr>
            <p:cNvPr id="718" name="Textfeld 717">
              <a:extLst>
                <a:ext uri="{FF2B5EF4-FFF2-40B4-BE49-F238E27FC236}">
                  <a16:creationId xmlns:a16="http://schemas.microsoft.com/office/drawing/2014/main" id="{BAC173DF-3A45-DF41-9AA8-0909E1F1124C}"/>
                </a:ext>
              </a:extLst>
            </p:cNvPr>
            <p:cNvSpPr txBox="1"/>
            <p:nvPr/>
          </p:nvSpPr>
          <p:spPr>
            <a:xfrm>
              <a:off x="670667" y="2681812"/>
              <a:ext cx="397866" cy="276999"/>
            </a:xfrm>
            <a:prstGeom prst="rect">
              <a:avLst/>
            </a:prstGeom>
            <a:noFill/>
          </p:spPr>
          <p:txBody>
            <a:bodyPr wrap="none" rtlCol="0">
              <a:spAutoFit/>
            </a:bodyPr>
            <a:lstStyle/>
            <a:p>
              <a:pPr algn="r"/>
              <a:r>
                <a:rPr lang="de-DE" sz="1200"/>
                <a:t>0.5</a:t>
              </a:r>
            </a:p>
          </p:txBody>
        </p:sp>
        <p:sp>
          <p:nvSpPr>
            <p:cNvPr id="719" name="Textfeld 718">
              <a:extLst>
                <a:ext uri="{FF2B5EF4-FFF2-40B4-BE49-F238E27FC236}">
                  <a16:creationId xmlns:a16="http://schemas.microsoft.com/office/drawing/2014/main" id="{E471471E-34DA-CF41-AAC5-C218D7D2342D}"/>
                </a:ext>
              </a:extLst>
            </p:cNvPr>
            <p:cNvSpPr txBox="1"/>
            <p:nvPr/>
          </p:nvSpPr>
          <p:spPr>
            <a:xfrm>
              <a:off x="670667" y="2861002"/>
              <a:ext cx="397866" cy="276999"/>
            </a:xfrm>
            <a:prstGeom prst="rect">
              <a:avLst/>
            </a:prstGeom>
            <a:noFill/>
          </p:spPr>
          <p:txBody>
            <a:bodyPr wrap="none" rtlCol="0">
              <a:spAutoFit/>
            </a:bodyPr>
            <a:lstStyle/>
            <a:p>
              <a:pPr algn="r"/>
              <a:r>
                <a:rPr lang="de-DE" sz="1200"/>
                <a:t>0.4</a:t>
              </a:r>
            </a:p>
          </p:txBody>
        </p:sp>
        <p:sp>
          <p:nvSpPr>
            <p:cNvPr id="720" name="Textfeld 719">
              <a:extLst>
                <a:ext uri="{FF2B5EF4-FFF2-40B4-BE49-F238E27FC236}">
                  <a16:creationId xmlns:a16="http://schemas.microsoft.com/office/drawing/2014/main" id="{92B717DB-4565-624A-AD96-2B4752A4854F}"/>
                </a:ext>
              </a:extLst>
            </p:cNvPr>
            <p:cNvSpPr txBox="1"/>
            <p:nvPr/>
          </p:nvSpPr>
          <p:spPr>
            <a:xfrm>
              <a:off x="670667" y="3048848"/>
              <a:ext cx="397866" cy="276999"/>
            </a:xfrm>
            <a:prstGeom prst="rect">
              <a:avLst/>
            </a:prstGeom>
            <a:noFill/>
          </p:spPr>
          <p:txBody>
            <a:bodyPr wrap="none" rtlCol="0">
              <a:spAutoFit/>
            </a:bodyPr>
            <a:lstStyle/>
            <a:p>
              <a:pPr algn="r"/>
              <a:r>
                <a:rPr lang="de-DE" sz="1200"/>
                <a:t>0.3</a:t>
              </a:r>
            </a:p>
          </p:txBody>
        </p:sp>
        <p:sp>
          <p:nvSpPr>
            <p:cNvPr id="721" name="Textfeld 720">
              <a:extLst>
                <a:ext uri="{FF2B5EF4-FFF2-40B4-BE49-F238E27FC236}">
                  <a16:creationId xmlns:a16="http://schemas.microsoft.com/office/drawing/2014/main" id="{CA9CE080-A459-F24B-A068-50EB7B2D2B88}"/>
                </a:ext>
              </a:extLst>
            </p:cNvPr>
            <p:cNvSpPr txBox="1"/>
            <p:nvPr/>
          </p:nvSpPr>
          <p:spPr>
            <a:xfrm>
              <a:off x="670667" y="3234585"/>
              <a:ext cx="397866" cy="276999"/>
            </a:xfrm>
            <a:prstGeom prst="rect">
              <a:avLst/>
            </a:prstGeom>
            <a:noFill/>
          </p:spPr>
          <p:txBody>
            <a:bodyPr wrap="none" rtlCol="0">
              <a:spAutoFit/>
            </a:bodyPr>
            <a:lstStyle/>
            <a:p>
              <a:pPr algn="r"/>
              <a:r>
                <a:rPr lang="de-DE" sz="1200"/>
                <a:t>0.2</a:t>
              </a:r>
            </a:p>
          </p:txBody>
        </p:sp>
        <p:sp>
          <p:nvSpPr>
            <p:cNvPr id="722" name="Textfeld 721">
              <a:extLst>
                <a:ext uri="{FF2B5EF4-FFF2-40B4-BE49-F238E27FC236}">
                  <a16:creationId xmlns:a16="http://schemas.microsoft.com/office/drawing/2014/main" id="{50DADA63-5D84-5D4B-847E-AC27B1509DCF}"/>
                </a:ext>
              </a:extLst>
            </p:cNvPr>
            <p:cNvSpPr txBox="1"/>
            <p:nvPr/>
          </p:nvSpPr>
          <p:spPr>
            <a:xfrm>
              <a:off x="670667" y="3403514"/>
              <a:ext cx="397866" cy="276999"/>
            </a:xfrm>
            <a:prstGeom prst="rect">
              <a:avLst/>
            </a:prstGeom>
            <a:noFill/>
          </p:spPr>
          <p:txBody>
            <a:bodyPr wrap="none" rtlCol="0">
              <a:spAutoFit/>
            </a:bodyPr>
            <a:lstStyle/>
            <a:p>
              <a:pPr algn="r"/>
              <a:r>
                <a:rPr lang="de-DE" sz="1200"/>
                <a:t>0.1</a:t>
              </a:r>
            </a:p>
          </p:txBody>
        </p:sp>
        <p:sp>
          <p:nvSpPr>
            <p:cNvPr id="723" name="Textfeld 722">
              <a:extLst>
                <a:ext uri="{FF2B5EF4-FFF2-40B4-BE49-F238E27FC236}">
                  <a16:creationId xmlns:a16="http://schemas.microsoft.com/office/drawing/2014/main" id="{1E52D38D-84BB-F443-BCB0-BD6773FE364F}"/>
                </a:ext>
              </a:extLst>
            </p:cNvPr>
            <p:cNvSpPr txBox="1"/>
            <p:nvPr/>
          </p:nvSpPr>
          <p:spPr>
            <a:xfrm>
              <a:off x="670667" y="3590734"/>
              <a:ext cx="397866" cy="276999"/>
            </a:xfrm>
            <a:prstGeom prst="rect">
              <a:avLst/>
            </a:prstGeom>
            <a:noFill/>
          </p:spPr>
          <p:txBody>
            <a:bodyPr wrap="none" rtlCol="0">
              <a:spAutoFit/>
            </a:bodyPr>
            <a:lstStyle/>
            <a:p>
              <a:pPr algn="r"/>
              <a:r>
                <a:rPr lang="de-DE" sz="1200"/>
                <a:t>0.0</a:t>
              </a:r>
            </a:p>
          </p:txBody>
        </p:sp>
        <p:sp>
          <p:nvSpPr>
            <p:cNvPr id="724" name="Textfeld 723">
              <a:extLst>
                <a:ext uri="{FF2B5EF4-FFF2-40B4-BE49-F238E27FC236}">
                  <a16:creationId xmlns:a16="http://schemas.microsoft.com/office/drawing/2014/main" id="{AAF8EE14-C419-EE41-BD75-0EBDA8FE04DB}"/>
                </a:ext>
              </a:extLst>
            </p:cNvPr>
            <p:cNvSpPr txBox="1"/>
            <p:nvPr/>
          </p:nvSpPr>
          <p:spPr>
            <a:xfrm>
              <a:off x="1087073" y="3862292"/>
              <a:ext cx="269626" cy="276999"/>
            </a:xfrm>
            <a:prstGeom prst="rect">
              <a:avLst/>
            </a:prstGeom>
            <a:noFill/>
          </p:spPr>
          <p:txBody>
            <a:bodyPr wrap="none" rtlCol="0">
              <a:spAutoFit/>
            </a:bodyPr>
            <a:lstStyle/>
            <a:p>
              <a:pPr algn="ctr"/>
              <a:r>
                <a:rPr lang="de-DE" sz="1200"/>
                <a:t>0</a:t>
              </a:r>
            </a:p>
          </p:txBody>
        </p:sp>
        <p:sp>
          <p:nvSpPr>
            <p:cNvPr id="725" name="Textfeld 724">
              <a:extLst>
                <a:ext uri="{FF2B5EF4-FFF2-40B4-BE49-F238E27FC236}">
                  <a16:creationId xmlns:a16="http://schemas.microsoft.com/office/drawing/2014/main" id="{C5D1CCAB-5295-6349-A68E-0A4AD1030EF5}"/>
                </a:ext>
              </a:extLst>
            </p:cNvPr>
            <p:cNvSpPr txBox="1"/>
            <p:nvPr/>
          </p:nvSpPr>
          <p:spPr>
            <a:xfrm>
              <a:off x="1482362" y="3861523"/>
              <a:ext cx="269626" cy="276999"/>
            </a:xfrm>
            <a:prstGeom prst="rect">
              <a:avLst/>
            </a:prstGeom>
            <a:noFill/>
          </p:spPr>
          <p:txBody>
            <a:bodyPr wrap="none" rtlCol="0">
              <a:spAutoFit/>
            </a:bodyPr>
            <a:lstStyle/>
            <a:p>
              <a:pPr algn="ctr"/>
              <a:r>
                <a:rPr lang="de-DE" sz="1200"/>
                <a:t>2</a:t>
              </a:r>
            </a:p>
          </p:txBody>
        </p:sp>
        <p:sp>
          <p:nvSpPr>
            <p:cNvPr id="726" name="Textfeld 725">
              <a:extLst>
                <a:ext uri="{FF2B5EF4-FFF2-40B4-BE49-F238E27FC236}">
                  <a16:creationId xmlns:a16="http://schemas.microsoft.com/office/drawing/2014/main" id="{67C1B77E-BAEB-0E40-9468-9B92D22810A7}"/>
                </a:ext>
              </a:extLst>
            </p:cNvPr>
            <p:cNvSpPr txBox="1"/>
            <p:nvPr/>
          </p:nvSpPr>
          <p:spPr>
            <a:xfrm>
              <a:off x="1863650" y="3860007"/>
              <a:ext cx="269626" cy="276999"/>
            </a:xfrm>
            <a:prstGeom prst="rect">
              <a:avLst/>
            </a:prstGeom>
            <a:noFill/>
          </p:spPr>
          <p:txBody>
            <a:bodyPr wrap="none" rtlCol="0">
              <a:spAutoFit/>
            </a:bodyPr>
            <a:lstStyle/>
            <a:p>
              <a:pPr algn="ctr"/>
              <a:r>
                <a:rPr lang="de-DE" sz="1200"/>
                <a:t>4</a:t>
              </a:r>
            </a:p>
          </p:txBody>
        </p:sp>
        <p:sp>
          <p:nvSpPr>
            <p:cNvPr id="727" name="Textfeld 726">
              <a:extLst>
                <a:ext uri="{FF2B5EF4-FFF2-40B4-BE49-F238E27FC236}">
                  <a16:creationId xmlns:a16="http://schemas.microsoft.com/office/drawing/2014/main" id="{39FEA661-BD2D-2348-B483-C561B5EAAC53}"/>
                </a:ext>
              </a:extLst>
            </p:cNvPr>
            <p:cNvSpPr txBox="1"/>
            <p:nvPr/>
          </p:nvSpPr>
          <p:spPr>
            <a:xfrm>
              <a:off x="2253883" y="3860006"/>
              <a:ext cx="269626" cy="276999"/>
            </a:xfrm>
            <a:prstGeom prst="rect">
              <a:avLst/>
            </a:prstGeom>
            <a:noFill/>
          </p:spPr>
          <p:txBody>
            <a:bodyPr wrap="none" rtlCol="0">
              <a:spAutoFit/>
            </a:bodyPr>
            <a:lstStyle/>
            <a:p>
              <a:pPr algn="ctr"/>
              <a:r>
                <a:rPr lang="de-DE" sz="1200"/>
                <a:t>6</a:t>
              </a:r>
            </a:p>
          </p:txBody>
        </p:sp>
        <p:sp>
          <p:nvSpPr>
            <p:cNvPr id="728" name="Textfeld 727">
              <a:extLst>
                <a:ext uri="{FF2B5EF4-FFF2-40B4-BE49-F238E27FC236}">
                  <a16:creationId xmlns:a16="http://schemas.microsoft.com/office/drawing/2014/main" id="{EA905156-1652-EB40-AC16-9FD9B72AA5F7}"/>
                </a:ext>
              </a:extLst>
            </p:cNvPr>
            <p:cNvSpPr txBox="1"/>
            <p:nvPr/>
          </p:nvSpPr>
          <p:spPr>
            <a:xfrm>
              <a:off x="2634768" y="3860006"/>
              <a:ext cx="269626" cy="276999"/>
            </a:xfrm>
            <a:prstGeom prst="rect">
              <a:avLst/>
            </a:prstGeom>
            <a:noFill/>
          </p:spPr>
          <p:txBody>
            <a:bodyPr wrap="none" rtlCol="0">
              <a:spAutoFit/>
            </a:bodyPr>
            <a:lstStyle/>
            <a:p>
              <a:pPr algn="ctr"/>
              <a:r>
                <a:rPr lang="de-DE" sz="1200"/>
                <a:t>8</a:t>
              </a:r>
            </a:p>
          </p:txBody>
        </p:sp>
        <p:sp>
          <p:nvSpPr>
            <p:cNvPr id="729" name="Textfeld 728">
              <a:extLst>
                <a:ext uri="{FF2B5EF4-FFF2-40B4-BE49-F238E27FC236}">
                  <a16:creationId xmlns:a16="http://schemas.microsoft.com/office/drawing/2014/main" id="{1C4F7586-877A-2A41-BD47-77149DE7FCFB}"/>
                </a:ext>
              </a:extLst>
            </p:cNvPr>
            <p:cNvSpPr txBox="1"/>
            <p:nvPr/>
          </p:nvSpPr>
          <p:spPr>
            <a:xfrm>
              <a:off x="2979609" y="3860006"/>
              <a:ext cx="354584" cy="276999"/>
            </a:xfrm>
            <a:prstGeom prst="rect">
              <a:avLst/>
            </a:prstGeom>
            <a:noFill/>
          </p:spPr>
          <p:txBody>
            <a:bodyPr wrap="none" rtlCol="0">
              <a:spAutoFit/>
            </a:bodyPr>
            <a:lstStyle/>
            <a:p>
              <a:pPr algn="ctr"/>
              <a:r>
                <a:rPr lang="de-DE" sz="1200"/>
                <a:t>10</a:t>
              </a:r>
            </a:p>
          </p:txBody>
        </p:sp>
        <p:sp>
          <p:nvSpPr>
            <p:cNvPr id="730" name="Textfeld 729">
              <a:extLst>
                <a:ext uri="{FF2B5EF4-FFF2-40B4-BE49-F238E27FC236}">
                  <a16:creationId xmlns:a16="http://schemas.microsoft.com/office/drawing/2014/main" id="{2837028E-6BF5-5849-B25A-D24D83B49F74}"/>
                </a:ext>
              </a:extLst>
            </p:cNvPr>
            <p:cNvSpPr txBox="1"/>
            <p:nvPr/>
          </p:nvSpPr>
          <p:spPr>
            <a:xfrm>
              <a:off x="3362684" y="3859911"/>
              <a:ext cx="354584" cy="276999"/>
            </a:xfrm>
            <a:prstGeom prst="rect">
              <a:avLst/>
            </a:prstGeom>
            <a:noFill/>
          </p:spPr>
          <p:txBody>
            <a:bodyPr wrap="none" rtlCol="0">
              <a:spAutoFit/>
            </a:bodyPr>
            <a:lstStyle/>
            <a:p>
              <a:pPr algn="ctr"/>
              <a:r>
                <a:rPr lang="de-DE" sz="1200"/>
                <a:t>12</a:t>
              </a:r>
            </a:p>
          </p:txBody>
        </p:sp>
        <p:sp>
          <p:nvSpPr>
            <p:cNvPr id="731" name="Textfeld 730">
              <a:extLst>
                <a:ext uri="{FF2B5EF4-FFF2-40B4-BE49-F238E27FC236}">
                  <a16:creationId xmlns:a16="http://schemas.microsoft.com/office/drawing/2014/main" id="{84EC2611-03AD-D547-957B-DA4EBE3AC005}"/>
                </a:ext>
              </a:extLst>
            </p:cNvPr>
            <p:cNvSpPr txBox="1"/>
            <p:nvPr/>
          </p:nvSpPr>
          <p:spPr>
            <a:xfrm>
              <a:off x="3760170" y="3859910"/>
              <a:ext cx="354584" cy="276999"/>
            </a:xfrm>
            <a:prstGeom prst="rect">
              <a:avLst/>
            </a:prstGeom>
            <a:noFill/>
          </p:spPr>
          <p:txBody>
            <a:bodyPr wrap="none" rtlCol="0">
              <a:spAutoFit/>
            </a:bodyPr>
            <a:lstStyle/>
            <a:p>
              <a:pPr algn="ctr"/>
              <a:r>
                <a:rPr lang="de-DE" sz="1200"/>
                <a:t>14</a:t>
              </a:r>
            </a:p>
          </p:txBody>
        </p:sp>
        <p:sp>
          <p:nvSpPr>
            <p:cNvPr id="732" name="Textfeld 731">
              <a:extLst>
                <a:ext uri="{FF2B5EF4-FFF2-40B4-BE49-F238E27FC236}">
                  <a16:creationId xmlns:a16="http://schemas.microsoft.com/office/drawing/2014/main" id="{895C3E21-B36F-2943-AD0F-5D6E3B6FC2DA}"/>
                </a:ext>
              </a:extLst>
            </p:cNvPr>
            <p:cNvSpPr txBox="1"/>
            <p:nvPr/>
          </p:nvSpPr>
          <p:spPr>
            <a:xfrm>
              <a:off x="4147177" y="3864673"/>
              <a:ext cx="354584" cy="276999"/>
            </a:xfrm>
            <a:prstGeom prst="rect">
              <a:avLst/>
            </a:prstGeom>
            <a:noFill/>
          </p:spPr>
          <p:txBody>
            <a:bodyPr wrap="none" rtlCol="0">
              <a:spAutoFit/>
            </a:bodyPr>
            <a:lstStyle/>
            <a:p>
              <a:pPr algn="ctr"/>
              <a:r>
                <a:rPr lang="de-DE" sz="1200"/>
                <a:t>16</a:t>
              </a:r>
            </a:p>
          </p:txBody>
        </p:sp>
        <p:sp>
          <p:nvSpPr>
            <p:cNvPr id="733" name="Textfeld 732">
              <a:extLst>
                <a:ext uri="{FF2B5EF4-FFF2-40B4-BE49-F238E27FC236}">
                  <a16:creationId xmlns:a16="http://schemas.microsoft.com/office/drawing/2014/main" id="{7729FA12-E1EA-B14A-9D8A-451FDD1F9C40}"/>
                </a:ext>
              </a:extLst>
            </p:cNvPr>
            <p:cNvSpPr txBox="1"/>
            <p:nvPr/>
          </p:nvSpPr>
          <p:spPr>
            <a:xfrm>
              <a:off x="4533373" y="3859909"/>
              <a:ext cx="354584" cy="276999"/>
            </a:xfrm>
            <a:prstGeom prst="rect">
              <a:avLst/>
            </a:prstGeom>
            <a:noFill/>
          </p:spPr>
          <p:txBody>
            <a:bodyPr wrap="none" rtlCol="0">
              <a:spAutoFit/>
            </a:bodyPr>
            <a:lstStyle/>
            <a:p>
              <a:pPr algn="ctr"/>
              <a:r>
                <a:rPr lang="de-DE" sz="1200"/>
                <a:t>18</a:t>
              </a:r>
            </a:p>
          </p:txBody>
        </p:sp>
        <p:sp>
          <p:nvSpPr>
            <p:cNvPr id="734" name="Textfeld 733">
              <a:extLst>
                <a:ext uri="{FF2B5EF4-FFF2-40B4-BE49-F238E27FC236}">
                  <a16:creationId xmlns:a16="http://schemas.microsoft.com/office/drawing/2014/main" id="{12466311-A2ED-8F4F-B740-031D00C4801D}"/>
                </a:ext>
              </a:extLst>
            </p:cNvPr>
            <p:cNvSpPr txBox="1"/>
            <p:nvPr/>
          </p:nvSpPr>
          <p:spPr>
            <a:xfrm>
              <a:off x="4920595" y="3862292"/>
              <a:ext cx="354584" cy="276999"/>
            </a:xfrm>
            <a:prstGeom prst="rect">
              <a:avLst/>
            </a:prstGeom>
            <a:noFill/>
          </p:spPr>
          <p:txBody>
            <a:bodyPr wrap="none" rtlCol="0">
              <a:spAutoFit/>
            </a:bodyPr>
            <a:lstStyle/>
            <a:p>
              <a:pPr algn="ctr"/>
              <a:r>
                <a:rPr lang="de-DE" sz="1200"/>
                <a:t>20</a:t>
              </a:r>
            </a:p>
          </p:txBody>
        </p:sp>
        <p:sp>
          <p:nvSpPr>
            <p:cNvPr id="783" name="Textfeld 782">
              <a:extLst>
                <a:ext uri="{FF2B5EF4-FFF2-40B4-BE49-F238E27FC236}">
                  <a16:creationId xmlns:a16="http://schemas.microsoft.com/office/drawing/2014/main" id="{85974CED-A988-F74A-A9AB-6CFF92E10D68}"/>
                </a:ext>
              </a:extLst>
            </p:cNvPr>
            <p:cNvSpPr txBox="1"/>
            <p:nvPr/>
          </p:nvSpPr>
          <p:spPr>
            <a:xfrm rot="16200000">
              <a:off x="-280311" y="2702328"/>
              <a:ext cx="1513556" cy="276999"/>
            </a:xfrm>
            <a:prstGeom prst="rect">
              <a:avLst/>
            </a:prstGeom>
            <a:noFill/>
          </p:spPr>
          <p:txBody>
            <a:bodyPr wrap="none" rtlCol="0">
              <a:spAutoFit/>
            </a:bodyPr>
            <a:lstStyle/>
            <a:p>
              <a:pPr algn="ctr"/>
              <a:r>
                <a:rPr lang="de-DE" sz="1200" b="1" err="1"/>
                <a:t>Probability</a:t>
              </a:r>
              <a:r>
                <a:rPr lang="de-DE" sz="1200" b="1"/>
                <a:t> </a:t>
              </a:r>
              <a:r>
                <a:rPr lang="de-DE" sz="1200" b="1" err="1"/>
                <a:t>of</a:t>
              </a:r>
              <a:r>
                <a:rPr lang="de-DE" sz="1200" b="1"/>
                <a:t> PFS</a:t>
              </a:r>
            </a:p>
          </p:txBody>
        </p:sp>
        <p:sp>
          <p:nvSpPr>
            <p:cNvPr id="785" name="Textfeld 59">
              <a:extLst>
                <a:ext uri="{FF2B5EF4-FFF2-40B4-BE49-F238E27FC236}">
                  <a16:creationId xmlns:a16="http://schemas.microsoft.com/office/drawing/2014/main" id="{842D167F-78E0-DB4C-88B5-2BA491B08633}"/>
                </a:ext>
              </a:extLst>
            </p:cNvPr>
            <p:cNvSpPr txBox="1"/>
            <p:nvPr/>
          </p:nvSpPr>
          <p:spPr>
            <a:xfrm>
              <a:off x="2535805" y="4024300"/>
              <a:ext cx="1243097" cy="276999"/>
            </a:xfrm>
            <a:prstGeom prst="rect">
              <a:avLst/>
            </a:prstGeom>
            <a:noFill/>
          </p:spPr>
          <p:txBody>
            <a:bodyPr wrap="none" rtlCol="0">
              <a:spAutoFit/>
            </a:bodyPr>
            <a:lstStyle/>
            <a:p>
              <a:pPr algn="ctr"/>
              <a:r>
                <a:rPr lang="de-DE" sz="1200" b="1"/>
                <a:t>Time (</a:t>
              </a:r>
              <a:r>
                <a:rPr lang="de-DE" sz="1200" b="1" err="1"/>
                <a:t>months</a:t>
              </a:r>
              <a:r>
                <a:rPr lang="de-DE" sz="1200" b="1"/>
                <a:t>)</a:t>
              </a:r>
            </a:p>
          </p:txBody>
        </p:sp>
        <p:sp>
          <p:nvSpPr>
            <p:cNvPr id="788" name="Rechteck 787">
              <a:extLst>
                <a:ext uri="{FF2B5EF4-FFF2-40B4-BE49-F238E27FC236}">
                  <a16:creationId xmlns:a16="http://schemas.microsoft.com/office/drawing/2014/main" id="{A305373E-8D3D-634C-8107-7790F5A3DC84}"/>
                </a:ext>
              </a:extLst>
            </p:cNvPr>
            <p:cNvSpPr/>
            <p:nvPr/>
          </p:nvSpPr>
          <p:spPr>
            <a:xfrm>
              <a:off x="1113142" y="1882268"/>
              <a:ext cx="4095393" cy="1911604"/>
            </a:xfrm>
            <a:custGeom>
              <a:avLst/>
              <a:gdLst>
                <a:gd name="connsiteX0" fmla="*/ 0 w 4095393"/>
                <a:gd name="connsiteY0" fmla="*/ 0 h 1911604"/>
                <a:gd name="connsiteX1" fmla="*/ 4095393 w 4095393"/>
                <a:gd name="connsiteY1" fmla="*/ 0 h 1911604"/>
                <a:gd name="connsiteX2" fmla="*/ 4095393 w 4095393"/>
                <a:gd name="connsiteY2" fmla="*/ 1911604 h 1911604"/>
                <a:gd name="connsiteX3" fmla="*/ 0 w 4095393"/>
                <a:gd name="connsiteY3" fmla="*/ 1911604 h 1911604"/>
                <a:gd name="connsiteX4" fmla="*/ 0 w 4095393"/>
                <a:gd name="connsiteY4" fmla="*/ 0 h 1911604"/>
                <a:gd name="connsiteX0" fmla="*/ 4095393 w 4186833"/>
                <a:gd name="connsiteY0" fmla="*/ 0 h 1911604"/>
                <a:gd name="connsiteX1" fmla="*/ 4095393 w 4186833"/>
                <a:gd name="connsiteY1" fmla="*/ 1911604 h 1911604"/>
                <a:gd name="connsiteX2" fmla="*/ 0 w 4186833"/>
                <a:gd name="connsiteY2" fmla="*/ 1911604 h 1911604"/>
                <a:gd name="connsiteX3" fmla="*/ 0 w 4186833"/>
                <a:gd name="connsiteY3" fmla="*/ 0 h 1911604"/>
                <a:gd name="connsiteX4" fmla="*/ 4186833 w 4186833"/>
                <a:gd name="connsiteY4" fmla="*/ 91440 h 1911604"/>
                <a:gd name="connsiteX0" fmla="*/ 4095393 w 4095393"/>
                <a:gd name="connsiteY0" fmla="*/ 0 h 1911604"/>
                <a:gd name="connsiteX1" fmla="*/ 4095393 w 4095393"/>
                <a:gd name="connsiteY1" fmla="*/ 1911604 h 1911604"/>
                <a:gd name="connsiteX2" fmla="*/ 0 w 4095393"/>
                <a:gd name="connsiteY2" fmla="*/ 1911604 h 1911604"/>
                <a:gd name="connsiteX3" fmla="*/ 0 w 4095393"/>
                <a:gd name="connsiteY3" fmla="*/ 0 h 1911604"/>
                <a:gd name="connsiteX0" fmla="*/ 4095393 w 4095393"/>
                <a:gd name="connsiteY0" fmla="*/ 1911604 h 1911604"/>
                <a:gd name="connsiteX1" fmla="*/ 0 w 4095393"/>
                <a:gd name="connsiteY1" fmla="*/ 1911604 h 1911604"/>
                <a:gd name="connsiteX2" fmla="*/ 0 w 4095393"/>
                <a:gd name="connsiteY2" fmla="*/ 0 h 1911604"/>
              </a:gdLst>
              <a:ahLst/>
              <a:cxnLst>
                <a:cxn ang="0">
                  <a:pos x="connsiteX0" y="connsiteY0"/>
                </a:cxn>
                <a:cxn ang="0">
                  <a:pos x="connsiteX1" y="connsiteY1"/>
                </a:cxn>
                <a:cxn ang="0">
                  <a:pos x="connsiteX2" y="connsiteY2"/>
                </a:cxn>
              </a:cxnLst>
              <a:rect l="l" t="t" r="r" b="b"/>
              <a:pathLst>
                <a:path w="4095393" h="1911604">
                  <a:moveTo>
                    <a:pt x="4095393" y="1911604"/>
                  </a:moveTo>
                  <a:lnTo>
                    <a:pt x="0" y="1911604"/>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13" name="Gruppieren 12">
            <a:extLst>
              <a:ext uri="{FF2B5EF4-FFF2-40B4-BE49-F238E27FC236}">
                <a16:creationId xmlns:a16="http://schemas.microsoft.com/office/drawing/2014/main" id="{6E520E06-BB19-454D-879E-4F98A2F40544}"/>
              </a:ext>
            </a:extLst>
          </p:cNvPr>
          <p:cNvGrpSpPr/>
          <p:nvPr/>
        </p:nvGrpSpPr>
        <p:grpSpPr>
          <a:xfrm>
            <a:off x="6168947" y="1759079"/>
            <a:ext cx="5004171" cy="2542220"/>
            <a:chOff x="6168947" y="1759079"/>
            <a:chExt cx="5004171" cy="2542220"/>
          </a:xfrm>
        </p:grpSpPr>
        <p:pic>
          <p:nvPicPr>
            <p:cNvPr id="681" name="Graphic 21">
              <a:extLst>
                <a:ext uri="{FF2B5EF4-FFF2-40B4-BE49-F238E27FC236}">
                  <a16:creationId xmlns:a16="http://schemas.microsoft.com/office/drawing/2014/main" id="{8647CED3-AEE7-0349-8A79-980576015A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62803" y="1906110"/>
              <a:ext cx="3595668" cy="1804142"/>
            </a:xfrm>
            <a:prstGeom prst="rect">
              <a:avLst/>
            </a:prstGeom>
          </p:spPr>
        </p:pic>
        <p:pic>
          <p:nvPicPr>
            <p:cNvPr id="684" name="Graphic 34">
              <a:extLst>
                <a:ext uri="{FF2B5EF4-FFF2-40B4-BE49-F238E27FC236}">
                  <a16:creationId xmlns:a16="http://schemas.microsoft.com/office/drawing/2014/main" id="{7A9F0BDA-C611-8642-B806-54787F126F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1112" y="1880325"/>
              <a:ext cx="3704893" cy="1871544"/>
            </a:xfrm>
            <a:prstGeom prst="rect">
              <a:avLst/>
            </a:prstGeom>
          </p:spPr>
        </p:pic>
        <p:sp>
          <p:nvSpPr>
            <p:cNvPr id="686" name="Textfeld 59">
              <a:extLst>
                <a:ext uri="{FF2B5EF4-FFF2-40B4-BE49-F238E27FC236}">
                  <a16:creationId xmlns:a16="http://schemas.microsoft.com/office/drawing/2014/main" id="{1F39ED89-186F-9742-86F0-E371F16E6B71}"/>
                </a:ext>
              </a:extLst>
            </p:cNvPr>
            <p:cNvSpPr txBox="1"/>
            <p:nvPr/>
          </p:nvSpPr>
          <p:spPr>
            <a:xfrm>
              <a:off x="7195417" y="3456348"/>
              <a:ext cx="848309" cy="276999"/>
            </a:xfrm>
            <a:prstGeom prst="rect">
              <a:avLst/>
            </a:prstGeom>
            <a:noFill/>
          </p:spPr>
          <p:txBody>
            <a:bodyPr wrap="none" rtlCol="0">
              <a:spAutoFit/>
            </a:bodyPr>
            <a:lstStyle/>
            <a:p>
              <a:pPr algn="ctr"/>
              <a:r>
                <a:rPr lang="de-DE" sz="1200" err="1"/>
                <a:t>Censored</a:t>
              </a:r>
              <a:endParaRPr lang="de-DE" sz="1200"/>
            </a:p>
          </p:txBody>
        </p:sp>
        <p:cxnSp>
          <p:nvCxnSpPr>
            <p:cNvPr id="737" name="Gerader Verbinder 73">
              <a:extLst>
                <a:ext uri="{FF2B5EF4-FFF2-40B4-BE49-F238E27FC236}">
                  <a16:creationId xmlns:a16="http://schemas.microsoft.com/office/drawing/2014/main" id="{AE1D6C91-FE4E-2546-A373-D60A5BC59560}"/>
                </a:ext>
              </a:extLst>
            </p:cNvPr>
            <p:cNvCxnSpPr>
              <a:cxnSpLocks/>
            </p:cNvCxnSpPr>
            <p:nvPr/>
          </p:nvCxnSpPr>
          <p:spPr>
            <a:xfrm flipH="1">
              <a:off x="6878273" y="210610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Gerader Verbinder 74">
              <a:extLst>
                <a:ext uri="{FF2B5EF4-FFF2-40B4-BE49-F238E27FC236}">
                  <a16:creationId xmlns:a16="http://schemas.microsoft.com/office/drawing/2014/main" id="{0364FCC9-6D86-004C-9D93-0CE873A3AFE1}"/>
                </a:ext>
              </a:extLst>
            </p:cNvPr>
            <p:cNvCxnSpPr>
              <a:cxnSpLocks/>
            </p:cNvCxnSpPr>
            <p:nvPr/>
          </p:nvCxnSpPr>
          <p:spPr>
            <a:xfrm flipH="1">
              <a:off x="6878273" y="192274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Gerader Verbinder 75">
              <a:extLst>
                <a:ext uri="{FF2B5EF4-FFF2-40B4-BE49-F238E27FC236}">
                  <a16:creationId xmlns:a16="http://schemas.microsoft.com/office/drawing/2014/main" id="{F71FB241-0DFF-0B44-B523-28C8210AA4E9}"/>
                </a:ext>
              </a:extLst>
            </p:cNvPr>
            <p:cNvCxnSpPr>
              <a:cxnSpLocks/>
            </p:cNvCxnSpPr>
            <p:nvPr/>
          </p:nvCxnSpPr>
          <p:spPr>
            <a:xfrm flipH="1">
              <a:off x="6878273" y="2289462"/>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Gerader Verbinder 76">
              <a:extLst>
                <a:ext uri="{FF2B5EF4-FFF2-40B4-BE49-F238E27FC236}">
                  <a16:creationId xmlns:a16="http://schemas.microsoft.com/office/drawing/2014/main" id="{C2EB7FAB-F566-CD47-9A3B-EB309225BBDB}"/>
                </a:ext>
              </a:extLst>
            </p:cNvPr>
            <p:cNvCxnSpPr>
              <a:cxnSpLocks/>
            </p:cNvCxnSpPr>
            <p:nvPr/>
          </p:nvCxnSpPr>
          <p:spPr>
            <a:xfrm flipH="1">
              <a:off x="6878273" y="2472818"/>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1" name="Gerader Verbinder 77">
              <a:extLst>
                <a:ext uri="{FF2B5EF4-FFF2-40B4-BE49-F238E27FC236}">
                  <a16:creationId xmlns:a16="http://schemas.microsoft.com/office/drawing/2014/main" id="{56BE6470-022B-B14C-AD49-09E9BE03A11D}"/>
                </a:ext>
              </a:extLst>
            </p:cNvPr>
            <p:cNvCxnSpPr>
              <a:cxnSpLocks/>
            </p:cNvCxnSpPr>
            <p:nvPr/>
          </p:nvCxnSpPr>
          <p:spPr>
            <a:xfrm flipH="1">
              <a:off x="6878273" y="265855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2" name="Gerader Verbinder 78">
              <a:extLst>
                <a:ext uri="{FF2B5EF4-FFF2-40B4-BE49-F238E27FC236}">
                  <a16:creationId xmlns:a16="http://schemas.microsoft.com/office/drawing/2014/main" id="{287F2EFD-204C-9849-B654-F51056EF24D8}"/>
                </a:ext>
              </a:extLst>
            </p:cNvPr>
            <p:cNvCxnSpPr>
              <a:cxnSpLocks/>
            </p:cNvCxnSpPr>
            <p:nvPr/>
          </p:nvCxnSpPr>
          <p:spPr>
            <a:xfrm flipH="1">
              <a:off x="6878273" y="284429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3" name="Gerader Verbinder 79">
              <a:extLst>
                <a:ext uri="{FF2B5EF4-FFF2-40B4-BE49-F238E27FC236}">
                  <a16:creationId xmlns:a16="http://schemas.microsoft.com/office/drawing/2014/main" id="{0DC3FD31-7536-104D-9C45-EC52BB5F4AAE}"/>
                </a:ext>
              </a:extLst>
            </p:cNvPr>
            <p:cNvCxnSpPr>
              <a:cxnSpLocks/>
            </p:cNvCxnSpPr>
            <p:nvPr/>
          </p:nvCxnSpPr>
          <p:spPr>
            <a:xfrm flipH="1">
              <a:off x="6878273" y="301812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4" name="Gerader Verbinder 80">
              <a:extLst>
                <a:ext uri="{FF2B5EF4-FFF2-40B4-BE49-F238E27FC236}">
                  <a16:creationId xmlns:a16="http://schemas.microsoft.com/office/drawing/2014/main" id="{1470C77F-B0B7-7B45-B42A-839E8826510C}"/>
                </a:ext>
              </a:extLst>
            </p:cNvPr>
            <p:cNvCxnSpPr>
              <a:cxnSpLocks/>
            </p:cNvCxnSpPr>
            <p:nvPr/>
          </p:nvCxnSpPr>
          <p:spPr>
            <a:xfrm flipH="1">
              <a:off x="6878273" y="3208624"/>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5" name="Gerader Verbinder 81">
              <a:extLst>
                <a:ext uri="{FF2B5EF4-FFF2-40B4-BE49-F238E27FC236}">
                  <a16:creationId xmlns:a16="http://schemas.microsoft.com/office/drawing/2014/main" id="{F6446516-06A0-4740-9F04-5BD93E9EF0ED}"/>
                </a:ext>
              </a:extLst>
            </p:cNvPr>
            <p:cNvCxnSpPr>
              <a:cxnSpLocks/>
            </p:cNvCxnSpPr>
            <p:nvPr/>
          </p:nvCxnSpPr>
          <p:spPr>
            <a:xfrm flipH="1">
              <a:off x="6878273" y="3394361"/>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6" name="Gerader Verbinder 82">
              <a:extLst>
                <a:ext uri="{FF2B5EF4-FFF2-40B4-BE49-F238E27FC236}">
                  <a16:creationId xmlns:a16="http://schemas.microsoft.com/office/drawing/2014/main" id="{CA048E07-EE47-754C-9CC0-1ACDA70A0D0C}"/>
                </a:ext>
              </a:extLst>
            </p:cNvPr>
            <p:cNvCxnSpPr>
              <a:cxnSpLocks/>
            </p:cNvCxnSpPr>
            <p:nvPr/>
          </p:nvCxnSpPr>
          <p:spPr>
            <a:xfrm flipH="1">
              <a:off x="6878273" y="3565811"/>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7" name="Gerader Verbinder 83">
              <a:extLst>
                <a:ext uri="{FF2B5EF4-FFF2-40B4-BE49-F238E27FC236}">
                  <a16:creationId xmlns:a16="http://schemas.microsoft.com/office/drawing/2014/main" id="{EF4BEEEE-AA33-8F4E-981F-59C05A9F5AA8}"/>
                </a:ext>
              </a:extLst>
            </p:cNvPr>
            <p:cNvCxnSpPr>
              <a:cxnSpLocks/>
            </p:cNvCxnSpPr>
            <p:nvPr/>
          </p:nvCxnSpPr>
          <p:spPr>
            <a:xfrm flipH="1">
              <a:off x="6878273" y="3751549"/>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0" name="Gerader Verbinder 86">
              <a:extLst>
                <a:ext uri="{FF2B5EF4-FFF2-40B4-BE49-F238E27FC236}">
                  <a16:creationId xmlns:a16="http://schemas.microsoft.com/office/drawing/2014/main" id="{FD94E290-5730-6C44-A8BF-F0AA2E5DCCC7}"/>
                </a:ext>
              </a:extLst>
            </p:cNvPr>
            <p:cNvCxnSpPr>
              <a:cxnSpLocks/>
            </p:cNvCxnSpPr>
            <p:nvPr/>
          </p:nvCxnSpPr>
          <p:spPr>
            <a:xfrm>
              <a:off x="7074578"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1" name="Gerader Verbinder 87">
              <a:extLst>
                <a:ext uri="{FF2B5EF4-FFF2-40B4-BE49-F238E27FC236}">
                  <a16:creationId xmlns:a16="http://schemas.microsoft.com/office/drawing/2014/main" id="{E2816019-A7BF-1941-B269-78534FF2EA68}"/>
                </a:ext>
              </a:extLst>
            </p:cNvPr>
            <p:cNvCxnSpPr>
              <a:cxnSpLocks/>
            </p:cNvCxnSpPr>
            <p:nvPr/>
          </p:nvCxnSpPr>
          <p:spPr>
            <a:xfrm>
              <a:off x="7469865"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Gerader Verbinder 88">
              <a:extLst>
                <a:ext uri="{FF2B5EF4-FFF2-40B4-BE49-F238E27FC236}">
                  <a16:creationId xmlns:a16="http://schemas.microsoft.com/office/drawing/2014/main" id="{5C09DDF5-A164-CE43-B4CA-CD5B23AD404C}"/>
                </a:ext>
              </a:extLst>
            </p:cNvPr>
            <p:cNvCxnSpPr>
              <a:cxnSpLocks/>
            </p:cNvCxnSpPr>
            <p:nvPr/>
          </p:nvCxnSpPr>
          <p:spPr>
            <a:xfrm>
              <a:off x="7850865"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Gerader Verbinder 89">
              <a:extLst>
                <a:ext uri="{FF2B5EF4-FFF2-40B4-BE49-F238E27FC236}">
                  <a16:creationId xmlns:a16="http://schemas.microsoft.com/office/drawing/2014/main" id="{0E9D9745-B712-A847-BA34-AB80AC1A1D02}"/>
                </a:ext>
              </a:extLst>
            </p:cNvPr>
            <p:cNvCxnSpPr>
              <a:cxnSpLocks/>
            </p:cNvCxnSpPr>
            <p:nvPr/>
          </p:nvCxnSpPr>
          <p:spPr>
            <a:xfrm>
              <a:off x="8241390"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Gerader Verbinder 90">
              <a:extLst>
                <a:ext uri="{FF2B5EF4-FFF2-40B4-BE49-F238E27FC236}">
                  <a16:creationId xmlns:a16="http://schemas.microsoft.com/office/drawing/2014/main" id="{E31A54CD-2FED-0B4E-9F09-5539F946288D}"/>
                </a:ext>
              </a:extLst>
            </p:cNvPr>
            <p:cNvCxnSpPr>
              <a:cxnSpLocks/>
            </p:cNvCxnSpPr>
            <p:nvPr/>
          </p:nvCxnSpPr>
          <p:spPr>
            <a:xfrm>
              <a:off x="8620008"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Gerader Verbinder 91">
              <a:extLst>
                <a:ext uri="{FF2B5EF4-FFF2-40B4-BE49-F238E27FC236}">
                  <a16:creationId xmlns:a16="http://schemas.microsoft.com/office/drawing/2014/main" id="{27417E5A-F7B4-7B4F-9A7D-9FCF3750E1B3}"/>
                </a:ext>
              </a:extLst>
            </p:cNvPr>
            <p:cNvCxnSpPr>
              <a:cxnSpLocks/>
            </p:cNvCxnSpPr>
            <p:nvPr/>
          </p:nvCxnSpPr>
          <p:spPr>
            <a:xfrm>
              <a:off x="9029581"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Gerader Verbinder 92">
              <a:extLst>
                <a:ext uri="{FF2B5EF4-FFF2-40B4-BE49-F238E27FC236}">
                  <a16:creationId xmlns:a16="http://schemas.microsoft.com/office/drawing/2014/main" id="{FF3B961B-429D-B34F-9046-B1FDDD4AFA3B}"/>
                </a:ext>
              </a:extLst>
            </p:cNvPr>
            <p:cNvCxnSpPr>
              <a:cxnSpLocks/>
            </p:cNvCxnSpPr>
            <p:nvPr/>
          </p:nvCxnSpPr>
          <p:spPr>
            <a:xfrm>
              <a:off x="9422489"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Gerader Verbinder 93">
              <a:extLst>
                <a:ext uri="{FF2B5EF4-FFF2-40B4-BE49-F238E27FC236}">
                  <a16:creationId xmlns:a16="http://schemas.microsoft.com/office/drawing/2014/main" id="{A1C039ED-DC09-A140-B148-C019DB3BD3C8}"/>
                </a:ext>
              </a:extLst>
            </p:cNvPr>
            <p:cNvCxnSpPr>
              <a:cxnSpLocks/>
            </p:cNvCxnSpPr>
            <p:nvPr/>
          </p:nvCxnSpPr>
          <p:spPr>
            <a:xfrm>
              <a:off x="9813012"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Gerader Verbinder 94">
              <a:extLst>
                <a:ext uri="{FF2B5EF4-FFF2-40B4-BE49-F238E27FC236}">
                  <a16:creationId xmlns:a16="http://schemas.microsoft.com/office/drawing/2014/main" id="{87205992-0971-9D4E-A75D-C48F3F4075D3}"/>
                </a:ext>
              </a:extLst>
            </p:cNvPr>
            <p:cNvCxnSpPr>
              <a:cxnSpLocks/>
            </p:cNvCxnSpPr>
            <p:nvPr/>
          </p:nvCxnSpPr>
          <p:spPr>
            <a:xfrm>
              <a:off x="10205918"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Gerader Verbinder 95">
              <a:extLst>
                <a:ext uri="{FF2B5EF4-FFF2-40B4-BE49-F238E27FC236}">
                  <a16:creationId xmlns:a16="http://schemas.microsoft.com/office/drawing/2014/main" id="{E09961DE-4E8A-5045-834D-024AF0B35266}"/>
                </a:ext>
              </a:extLst>
            </p:cNvPr>
            <p:cNvCxnSpPr>
              <a:cxnSpLocks/>
            </p:cNvCxnSpPr>
            <p:nvPr/>
          </p:nvCxnSpPr>
          <p:spPr>
            <a:xfrm>
              <a:off x="10586920"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Gerader Verbinder 96">
              <a:extLst>
                <a:ext uri="{FF2B5EF4-FFF2-40B4-BE49-F238E27FC236}">
                  <a16:creationId xmlns:a16="http://schemas.microsoft.com/office/drawing/2014/main" id="{B8CE905D-D5C8-744A-8CB8-0AB0FF30D1B6}"/>
                </a:ext>
              </a:extLst>
            </p:cNvPr>
            <p:cNvCxnSpPr>
              <a:cxnSpLocks/>
            </p:cNvCxnSpPr>
            <p:nvPr/>
          </p:nvCxnSpPr>
          <p:spPr>
            <a:xfrm>
              <a:off x="10994113" y="379387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1" name="Textfeld 760">
              <a:extLst>
                <a:ext uri="{FF2B5EF4-FFF2-40B4-BE49-F238E27FC236}">
                  <a16:creationId xmlns:a16="http://schemas.microsoft.com/office/drawing/2014/main" id="{6075F407-D857-494B-B7E2-541459C2BDA3}"/>
                </a:ext>
              </a:extLst>
            </p:cNvPr>
            <p:cNvSpPr txBox="1"/>
            <p:nvPr/>
          </p:nvSpPr>
          <p:spPr>
            <a:xfrm>
              <a:off x="6500344" y="1759079"/>
              <a:ext cx="397866" cy="276999"/>
            </a:xfrm>
            <a:prstGeom prst="rect">
              <a:avLst/>
            </a:prstGeom>
            <a:noFill/>
          </p:spPr>
          <p:txBody>
            <a:bodyPr wrap="none" rtlCol="0">
              <a:spAutoFit/>
            </a:bodyPr>
            <a:lstStyle/>
            <a:p>
              <a:r>
                <a:rPr lang="de-DE" sz="1200"/>
                <a:t>1.0</a:t>
              </a:r>
            </a:p>
          </p:txBody>
        </p:sp>
        <p:sp>
          <p:nvSpPr>
            <p:cNvPr id="762" name="Textfeld 761">
              <a:extLst>
                <a:ext uri="{FF2B5EF4-FFF2-40B4-BE49-F238E27FC236}">
                  <a16:creationId xmlns:a16="http://schemas.microsoft.com/office/drawing/2014/main" id="{8CDF1411-1615-2E41-A2B2-31DA2705F616}"/>
                </a:ext>
              </a:extLst>
            </p:cNvPr>
            <p:cNvSpPr txBox="1"/>
            <p:nvPr/>
          </p:nvSpPr>
          <p:spPr>
            <a:xfrm>
              <a:off x="6500344" y="1943673"/>
              <a:ext cx="397866" cy="276999"/>
            </a:xfrm>
            <a:prstGeom prst="rect">
              <a:avLst/>
            </a:prstGeom>
            <a:noFill/>
          </p:spPr>
          <p:txBody>
            <a:bodyPr wrap="none" rtlCol="0">
              <a:spAutoFit/>
            </a:bodyPr>
            <a:lstStyle/>
            <a:p>
              <a:pPr algn="r"/>
              <a:r>
                <a:rPr lang="de-DE" sz="1200"/>
                <a:t>0.9</a:t>
              </a:r>
            </a:p>
          </p:txBody>
        </p:sp>
        <p:sp>
          <p:nvSpPr>
            <p:cNvPr id="763" name="Textfeld 762">
              <a:extLst>
                <a:ext uri="{FF2B5EF4-FFF2-40B4-BE49-F238E27FC236}">
                  <a16:creationId xmlns:a16="http://schemas.microsoft.com/office/drawing/2014/main" id="{C58B61E3-2CB4-C744-9F4C-1611D81D8895}"/>
                </a:ext>
              </a:extLst>
            </p:cNvPr>
            <p:cNvSpPr txBox="1"/>
            <p:nvPr/>
          </p:nvSpPr>
          <p:spPr>
            <a:xfrm>
              <a:off x="6500344" y="2128267"/>
              <a:ext cx="397866" cy="276999"/>
            </a:xfrm>
            <a:prstGeom prst="rect">
              <a:avLst/>
            </a:prstGeom>
            <a:noFill/>
          </p:spPr>
          <p:txBody>
            <a:bodyPr wrap="none" rtlCol="0">
              <a:spAutoFit/>
            </a:bodyPr>
            <a:lstStyle/>
            <a:p>
              <a:pPr algn="r"/>
              <a:r>
                <a:rPr lang="de-DE" sz="1200"/>
                <a:t>0.8</a:t>
              </a:r>
            </a:p>
          </p:txBody>
        </p:sp>
        <p:sp>
          <p:nvSpPr>
            <p:cNvPr id="764" name="Textfeld 763">
              <a:extLst>
                <a:ext uri="{FF2B5EF4-FFF2-40B4-BE49-F238E27FC236}">
                  <a16:creationId xmlns:a16="http://schemas.microsoft.com/office/drawing/2014/main" id="{88653833-5244-9D4F-8B9C-B4B217F6A76D}"/>
                </a:ext>
              </a:extLst>
            </p:cNvPr>
            <p:cNvSpPr txBox="1"/>
            <p:nvPr/>
          </p:nvSpPr>
          <p:spPr>
            <a:xfrm>
              <a:off x="6500344" y="2312861"/>
              <a:ext cx="397866" cy="276999"/>
            </a:xfrm>
            <a:prstGeom prst="rect">
              <a:avLst/>
            </a:prstGeom>
            <a:noFill/>
          </p:spPr>
          <p:txBody>
            <a:bodyPr wrap="none" rtlCol="0">
              <a:spAutoFit/>
            </a:bodyPr>
            <a:lstStyle/>
            <a:p>
              <a:pPr algn="r"/>
              <a:r>
                <a:rPr lang="de-DE" sz="1200"/>
                <a:t>0.7</a:t>
              </a:r>
            </a:p>
          </p:txBody>
        </p:sp>
        <p:sp>
          <p:nvSpPr>
            <p:cNvPr id="765" name="Textfeld 764">
              <a:extLst>
                <a:ext uri="{FF2B5EF4-FFF2-40B4-BE49-F238E27FC236}">
                  <a16:creationId xmlns:a16="http://schemas.microsoft.com/office/drawing/2014/main" id="{8D4EA1FF-A244-7543-879B-5F9683995809}"/>
                </a:ext>
              </a:extLst>
            </p:cNvPr>
            <p:cNvSpPr txBox="1"/>
            <p:nvPr/>
          </p:nvSpPr>
          <p:spPr>
            <a:xfrm>
              <a:off x="6500344" y="2497455"/>
              <a:ext cx="397866" cy="276999"/>
            </a:xfrm>
            <a:prstGeom prst="rect">
              <a:avLst/>
            </a:prstGeom>
            <a:noFill/>
          </p:spPr>
          <p:txBody>
            <a:bodyPr wrap="none" rtlCol="0">
              <a:spAutoFit/>
            </a:bodyPr>
            <a:lstStyle/>
            <a:p>
              <a:pPr algn="r"/>
              <a:r>
                <a:rPr lang="de-DE" sz="1200"/>
                <a:t>0.6</a:t>
              </a:r>
            </a:p>
          </p:txBody>
        </p:sp>
        <p:sp>
          <p:nvSpPr>
            <p:cNvPr id="766" name="Textfeld 765">
              <a:extLst>
                <a:ext uri="{FF2B5EF4-FFF2-40B4-BE49-F238E27FC236}">
                  <a16:creationId xmlns:a16="http://schemas.microsoft.com/office/drawing/2014/main" id="{E1F9EC82-03F4-5144-91ED-18588682576D}"/>
                </a:ext>
              </a:extLst>
            </p:cNvPr>
            <p:cNvSpPr txBox="1"/>
            <p:nvPr/>
          </p:nvSpPr>
          <p:spPr>
            <a:xfrm>
              <a:off x="6500344" y="2682049"/>
              <a:ext cx="397866" cy="276999"/>
            </a:xfrm>
            <a:prstGeom prst="rect">
              <a:avLst/>
            </a:prstGeom>
            <a:noFill/>
          </p:spPr>
          <p:txBody>
            <a:bodyPr wrap="none" rtlCol="0">
              <a:spAutoFit/>
            </a:bodyPr>
            <a:lstStyle/>
            <a:p>
              <a:pPr algn="r"/>
              <a:r>
                <a:rPr lang="de-DE" sz="1200"/>
                <a:t>0.5</a:t>
              </a:r>
            </a:p>
          </p:txBody>
        </p:sp>
        <p:sp>
          <p:nvSpPr>
            <p:cNvPr id="767" name="Textfeld 766">
              <a:extLst>
                <a:ext uri="{FF2B5EF4-FFF2-40B4-BE49-F238E27FC236}">
                  <a16:creationId xmlns:a16="http://schemas.microsoft.com/office/drawing/2014/main" id="{A50A71F9-F403-AB4C-A496-665244DAE740}"/>
                </a:ext>
              </a:extLst>
            </p:cNvPr>
            <p:cNvSpPr txBox="1"/>
            <p:nvPr/>
          </p:nvSpPr>
          <p:spPr>
            <a:xfrm>
              <a:off x="6500344" y="2866643"/>
              <a:ext cx="397866" cy="276999"/>
            </a:xfrm>
            <a:prstGeom prst="rect">
              <a:avLst/>
            </a:prstGeom>
            <a:noFill/>
          </p:spPr>
          <p:txBody>
            <a:bodyPr wrap="none" rtlCol="0">
              <a:spAutoFit/>
            </a:bodyPr>
            <a:lstStyle/>
            <a:p>
              <a:pPr algn="r"/>
              <a:r>
                <a:rPr lang="de-DE" sz="1200"/>
                <a:t>0.4</a:t>
              </a:r>
            </a:p>
          </p:txBody>
        </p:sp>
        <p:sp>
          <p:nvSpPr>
            <p:cNvPr id="768" name="Textfeld 767">
              <a:extLst>
                <a:ext uri="{FF2B5EF4-FFF2-40B4-BE49-F238E27FC236}">
                  <a16:creationId xmlns:a16="http://schemas.microsoft.com/office/drawing/2014/main" id="{CCFF26A0-62DB-9444-80C2-274F31B738B3}"/>
                </a:ext>
              </a:extLst>
            </p:cNvPr>
            <p:cNvSpPr txBox="1"/>
            <p:nvPr/>
          </p:nvSpPr>
          <p:spPr>
            <a:xfrm>
              <a:off x="6500344" y="3051237"/>
              <a:ext cx="397866" cy="276999"/>
            </a:xfrm>
            <a:prstGeom prst="rect">
              <a:avLst/>
            </a:prstGeom>
            <a:noFill/>
          </p:spPr>
          <p:txBody>
            <a:bodyPr wrap="none" rtlCol="0">
              <a:spAutoFit/>
            </a:bodyPr>
            <a:lstStyle/>
            <a:p>
              <a:pPr algn="r"/>
              <a:r>
                <a:rPr lang="de-DE" sz="1200"/>
                <a:t>0.3</a:t>
              </a:r>
            </a:p>
          </p:txBody>
        </p:sp>
        <p:sp>
          <p:nvSpPr>
            <p:cNvPr id="769" name="Textfeld 768">
              <a:extLst>
                <a:ext uri="{FF2B5EF4-FFF2-40B4-BE49-F238E27FC236}">
                  <a16:creationId xmlns:a16="http://schemas.microsoft.com/office/drawing/2014/main" id="{FBE498B2-7FE4-8342-B66E-5578AC55607C}"/>
                </a:ext>
              </a:extLst>
            </p:cNvPr>
            <p:cNvSpPr txBox="1"/>
            <p:nvPr/>
          </p:nvSpPr>
          <p:spPr>
            <a:xfrm>
              <a:off x="6500344" y="3235831"/>
              <a:ext cx="397866" cy="276999"/>
            </a:xfrm>
            <a:prstGeom prst="rect">
              <a:avLst/>
            </a:prstGeom>
            <a:noFill/>
          </p:spPr>
          <p:txBody>
            <a:bodyPr wrap="none" rtlCol="0">
              <a:spAutoFit/>
            </a:bodyPr>
            <a:lstStyle/>
            <a:p>
              <a:pPr algn="r"/>
              <a:r>
                <a:rPr lang="de-DE" sz="1200"/>
                <a:t>0.2</a:t>
              </a:r>
            </a:p>
          </p:txBody>
        </p:sp>
        <p:sp>
          <p:nvSpPr>
            <p:cNvPr id="770" name="Textfeld 769">
              <a:extLst>
                <a:ext uri="{FF2B5EF4-FFF2-40B4-BE49-F238E27FC236}">
                  <a16:creationId xmlns:a16="http://schemas.microsoft.com/office/drawing/2014/main" id="{5AC79000-C8E8-0048-A38F-377162B73A67}"/>
                </a:ext>
              </a:extLst>
            </p:cNvPr>
            <p:cNvSpPr txBox="1"/>
            <p:nvPr/>
          </p:nvSpPr>
          <p:spPr>
            <a:xfrm>
              <a:off x="6500344" y="3420425"/>
              <a:ext cx="397866" cy="276999"/>
            </a:xfrm>
            <a:prstGeom prst="rect">
              <a:avLst/>
            </a:prstGeom>
            <a:noFill/>
          </p:spPr>
          <p:txBody>
            <a:bodyPr wrap="none" rtlCol="0">
              <a:spAutoFit/>
            </a:bodyPr>
            <a:lstStyle/>
            <a:p>
              <a:pPr algn="r"/>
              <a:r>
                <a:rPr lang="de-DE" sz="1200"/>
                <a:t>0.1</a:t>
              </a:r>
            </a:p>
          </p:txBody>
        </p:sp>
        <p:sp>
          <p:nvSpPr>
            <p:cNvPr id="771" name="Textfeld 770">
              <a:extLst>
                <a:ext uri="{FF2B5EF4-FFF2-40B4-BE49-F238E27FC236}">
                  <a16:creationId xmlns:a16="http://schemas.microsoft.com/office/drawing/2014/main" id="{AF741D32-E9A2-FA41-BD00-CFFCF2DC1391}"/>
                </a:ext>
              </a:extLst>
            </p:cNvPr>
            <p:cNvSpPr txBox="1"/>
            <p:nvPr/>
          </p:nvSpPr>
          <p:spPr>
            <a:xfrm>
              <a:off x="6500344" y="3605017"/>
              <a:ext cx="397866" cy="276999"/>
            </a:xfrm>
            <a:prstGeom prst="rect">
              <a:avLst/>
            </a:prstGeom>
            <a:noFill/>
          </p:spPr>
          <p:txBody>
            <a:bodyPr wrap="none" rtlCol="0">
              <a:spAutoFit/>
            </a:bodyPr>
            <a:lstStyle/>
            <a:p>
              <a:pPr algn="r"/>
              <a:r>
                <a:rPr lang="de-DE" sz="1200"/>
                <a:t>0.0</a:t>
              </a:r>
            </a:p>
          </p:txBody>
        </p:sp>
        <p:sp>
          <p:nvSpPr>
            <p:cNvPr id="772" name="Textfeld 771">
              <a:extLst>
                <a:ext uri="{FF2B5EF4-FFF2-40B4-BE49-F238E27FC236}">
                  <a16:creationId xmlns:a16="http://schemas.microsoft.com/office/drawing/2014/main" id="{E566DC34-F859-064C-AA71-DDBFC468F69B}"/>
                </a:ext>
              </a:extLst>
            </p:cNvPr>
            <p:cNvSpPr txBox="1"/>
            <p:nvPr/>
          </p:nvSpPr>
          <p:spPr>
            <a:xfrm>
              <a:off x="6937384" y="3876575"/>
              <a:ext cx="269626" cy="276999"/>
            </a:xfrm>
            <a:prstGeom prst="rect">
              <a:avLst/>
            </a:prstGeom>
            <a:noFill/>
          </p:spPr>
          <p:txBody>
            <a:bodyPr wrap="none" rtlCol="0">
              <a:spAutoFit/>
            </a:bodyPr>
            <a:lstStyle/>
            <a:p>
              <a:pPr algn="ctr"/>
              <a:r>
                <a:rPr lang="de-DE" sz="1200"/>
                <a:t>0</a:t>
              </a:r>
            </a:p>
          </p:txBody>
        </p:sp>
        <p:sp>
          <p:nvSpPr>
            <p:cNvPr id="773" name="Textfeld 772">
              <a:extLst>
                <a:ext uri="{FF2B5EF4-FFF2-40B4-BE49-F238E27FC236}">
                  <a16:creationId xmlns:a16="http://schemas.microsoft.com/office/drawing/2014/main" id="{82E5F2A8-A41A-9A4E-B379-AAF42076CE1B}"/>
                </a:ext>
              </a:extLst>
            </p:cNvPr>
            <p:cNvSpPr txBox="1"/>
            <p:nvPr/>
          </p:nvSpPr>
          <p:spPr>
            <a:xfrm>
              <a:off x="7320768" y="3875806"/>
              <a:ext cx="269626" cy="276999"/>
            </a:xfrm>
            <a:prstGeom prst="rect">
              <a:avLst/>
            </a:prstGeom>
            <a:noFill/>
          </p:spPr>
          <p:txBody>
            <a:bodyPr wrap="none" rtlCol="0">
              <a:spAutoFit/>
            </a:bodyPr>
            <a:lstStyle/>
            <a:p>
              <a:pPr algn="ctr"/>
              <a:r>
                <a:rPr lang="de-DE" sz="1200"/>
                <a:t>2</a:t>
              </a:r>
            </a:p>
          </p:txBody>
        </p:sp>
        <p:sp>
          <p:nvSpPr>
            <p:cNvPr id="774" name="Textfeld 773">
              <a:extLst>
                <a:ext uri="{FF2B5EF4-FFF2-40B4-BE49-F238E27FC236}">
                  <a16:creationId xmlns:a16="http://schemas.microsoft.com/office/drawing/2014/main" id="{CA011E71-C4BC-0E4C-8E96-A1330F27A3B3}"/>
                </a:ext>
              </a:extLst>
            </p:cNvPr>
            <p:cNvSpPr txBox="1"/>
            <p:nvPr/>
          </p:nvSpPr>
          <p:spPr>
            <a:xfrm>
              <a:off x="7702056" y="3874290"/>
              <a:ext cx="269626" cy="276999"/>
            </a:xfrm>
            <a:prstGeom prst="rect">
              <a:avLst/>
            </a:prstGeom>
            <a:noFill/>
          </p:spPr>
          <p:txBody>
            <a:bodyPr wrap="none" rtlCol="0">
              <a:spAutoFit/>
            </a:bodyPr>
            <a:lstStyle/>
            <a:p>
              <a:pPr algn="ctr"/>
              <a:r>
                <a:rPr lang="de-DE" sz="1200"/>
                <a:t>4</a:t>
              </a:r>
            </a:p>
          </p:txBody>
        </p:sp>
        <p:sp>
          <p:nvSpPr>
            <p:cNvPr id="775" name="Textfeld 774">
              <a:extLst>
                <a:ext uri="{FF2B5EF4-FFF2-40B4-BE49-F238E27FC236}">
                  <a16:creationId xmlns:a16="http://schemas.microsoft.com/office/drawing/2014/main" id="{DA6BBAB4-4C17-E140-9473-6982C17CAC22}"/>
                </a:ext>
              </a:extLst>
            </p:cNvPr>
            <p:cNvSpPr txBox="1"/>
            <p:nvPr/>
          </p:nvSpPr>
          <p:spPr>
            <a:xfrm>
              <a:off x="8092289" y="3874289"/>
              <a:ext cx="269626" cy="276999"/>
            </a:xfrm>
            <a:prstGeom prst="rect">
              <a:avLst/>
            </a:prstGeom>
            <a:noFill/>
          </p:spPr>
          <p:txBody>
            <a:bodyPr wrap="none" rtlCol="0">
              <a:spAutoFit/>
            </a:bodyPr>
            <a:lstStyle/>
            <a:p>
              <a:pPr algn="ctr"/>
              <a:r>
                <a:rPr lang="de-DE" sz="1200"/>
                <a:t>6</a:t>
              </a:r>
            </a:p>
          </p:txBody>
        </p:sp>
        <p:sp>
          <p:nvSpPr>
            <p:cNvPr id="776" name="Textfeld 775">
              <a:extLst>
                <a:ext uri="{FF2B5EF4-FFF2-40B4-BE49-F238E27FC236}">
                  <a16:creationId xmlns:a16="http://schemas.microsoft.com/office/drawing/2014/main" id="{A8F176B5-4B18-B54B-904F-290971435D52}"/>
                </a:ext>
              </a:extLst>
            </p:cNvPr>
            <p:cNvSpPr txBox="1"/>
            <p:nvPr/>
          </p:nvSpPr>
          <p:spPr>
            <a:xfrm>
              <a:off x="8473174" y="3874289"/>
              <a:ext cx="269626" cy="276999"/>
            </a:xfrm>
            <a:prstGeom prst="rect">
              <a:avLst/>
            </a:prstGeom>
            <a:noFill/>
          </p:spPr>
          <p:txBody>
            <a:bodyPr wrap="none" rtlCol="0">
              <a:spAutoFit/>
            </a:bodyPr>
            <a:lstStyle/>
            <a:p>
              <a:pPr algn="ctr"/>
              <a:r>
                <a:rPr lang="de-DE" sz="1200"/>
                <a:t>8</a:t>
              </a:r>
            </a:p>
          </p:txBody>
        </p:sp>
        <p:sp>
          <p:nvSpPr>
            <p:cNvPr id="777" name="Textfeld 776">
              <a:extLst>
                <a:ext uri="{FF2B5EF4-FFF2-40B4-BE49-F238E27FC236}">
                  <a16:creationId xmlns:a16="http://schemas.microsoft.com/office/drawing/2014/main" id="{E2C1DECB-36FA-1D4B-B4CF-7BC1026BA6D9}"/>
                </a:ext>
              </a:extLst>
            </p:cNvPr>
            <p:cNvSpPr txBox="1"/>
            <p:nvPr/>
          </p:nvSpPr>
          <p:spPr>
            <a:xfrm>
              <a:off x="8851349" y="3874289"/>
              <a:ext cx="354584" cy="276999"/>
            </a:xfrm>
            <a:prstGeom prst="rect">
              <a:avLst/>
            </a:prstGeom>
            <a:noFill/>
          </p:spPr>
          <p:txBody>
            <a:bodyPr wrap="none" rtlCol="0">
              <a:spAutoFit/>
            </a:bodyPr>
            <a:lstStyle/>
            <a:p>
              <a:pPr algn="ctr"/>
              <a:r>
                <a:rPr lang="de-DE" sz="1200"/>
                <a:t>10</a:t>
              </a:r>
            </a:p>
          </p:txBody>
        </p:sp>
        <p:sp>
          <p:nvSpPr>
            <p:cNvPr id="778" name="Textfeld 777">
              <a:extLst>
                <a:ext uri="{FF2B5EF4-FFF2-40B4-BE49-F238E27FC236}">
                  <a16:creationId xmlns:a16="http://schemas.microsoft.com/office/drawing/2014/main" id="{3879283B-16D5-824F-81FE-44A2BC54BC6C}"/>
                </a:ext>
              </a:extLst>
            </p:cNvPr>
            <p:cNvSpPr txBox="1"/>
            <p:nvPr/>
          </p:nvSpPr>
          <p:spPr>
            <a:xfrm>
              <a:off x="9243954" y="3874194"/>
              <a:ext cx="354584" cy="276999"/>
            </a:xfrm>
            <a:prstGeom prst="rect">
              <a:avLst/>
            </a:prstGeom>
            <a:noFill/>
          </p:spPr>
          <p:txBody>
            <a:bodyPr wrap="none" rtlCol="0">
              <a:spAutoFit/>
            </a:bodyPr>
            <a:lstStyle/>
            <a:p>
              <a:pPr algn="ctr"/>
              <a:r>
                <a:rPr lang="de-DE" sz="1200"/>
                <a:t>12</a:t>
              </a:r>
            </a:p>
          </p:txBody>
        </p:sp>
        <p:sp>
          <p:nvSpPr>
            <p:cNvPr id="779" name="Textfeld 778">
              <a:extLst>
                <a:ext uri="{FF2B5EF4-FFF2-40B4-BE49-F238E27FC236}">
                  <a16:creationId xmlns:a16="http://schemas.microsoft.com/office/drawing/2014/main" id="{657059C4-7039-B84B-B0EC-DB466554B3EA}"/>
                </a:ext>
              </a:extLst>
            </p:cNvPr>
            <p:cNvSpPr txBox="1"/>
            <p:nvPr/>
          </p:nvSpPr>
          <p:spPr>
            <a:xfrm>
              <a:off x="9631913" y="3874193"/>
              <a:ext cx="354584" cy="276999"/>
            </a:xfrm>
            <a:prstGeom prst="rect">
              <a:avLst/>
            </a:prstGeom>
            <a:noFill/>
          </p:spPr>
          <p:txBody>
            <a:bodyPr wrap="none" rtlCol="0">
              <a:spAutoFit/>
            </a:bodyPr>
            <a:lstStyle/>
            <a:p>
              <a:pPr algn="ctr"/>
              <a:r>
                <a:rPr lang="de-DE" sz="1200"/>
                <a:t>14</a:t>
              </a:r>
            </a:p>
          </p:txBody>
        </p:sp>
        <p:sp>
          <p:nvSpPr>
            <p:cNvPr id="780" name="Textfeld 779">
              <a:extLst>
                <a:ext uri="{FF2B5EF4-FFF2-40B4-BE49-F238E27FC236}">
                  <a16:creationId xmlns:a16="http://schemas.microsoft.com/office/drawing/2014/main" id="{9A0C56C1-134F-CC49-85C4-3DA9148C238B}"/>
                </a:ext>
              </a:extLst>
            </p:cNvPr>
            <p:cNvSpPr txBox="1"/>
            <p:nvPr/>
          </p:nvSpPr>
          <p:spPr>
            <a:xfrm>
              <a:off x="10028446" y="3878956"/>
              <a:ext cx="354584" cy="276999"/>
            </a:xfrm>
            <a:prstGeom prst="rect">
              <a:avLst/>
            </a:prstGeom>
            <a:noFill/>
          </p:spPr>
          <p:txBody>
            <a:bodyPr wrap="none" rtlCol="0">
              <a:spAutoFit/>
            </a:bodyPr>
            <a:lstStyle/>
            <a:p>
              <a:pPr algn="ctr"/>
              <a:r>
                <a:rPr lang="de-DE" sz="1200"/>
                <a:t>16</a:t>
              </a:r>
            </a:p>
          </p:txBody>
        </p:sp>
        <p:sp>
          <p:nvSpPr>
            <p:cNvPr id="781" name="Textfeld 780">
              <a:extLst>
                <a:ext uri="{FF2B5EF4-FFF2-40B4-BE49-F238E27FC236}">
                  <a16:creationId xmlns:a16="http://schemas.microsoft.com/office/drawing/2014/main" id="{A24BF972-1906-E443-9A1A-87B53D0A8093}"/>
                </a:ext>
              </a:extLst>
            </p:cNvPr>
            <p:cNvSpPr txBox="1"/>
            <p:nvPr/>
          </p:nvSpPr>
          <p:spPr>
            <a:xfrm>
              <a:off x="10412263" y="3874192"/>
              <a:ext cx="354584" cy="276999"/>
            </a:xfrm>
            <a:prstGeom prst="rect">
              <a:avLst/>
            </a:prstGeom>
            <a:noFill/>
          </p:spPr>
          <p:txBody>
            <a:bodyPr wrap="none" rtlCol="0">
              <a:spAutoFit/>
            </a:bodyPr>
            <a:lstStyle/>
            <a:p>
              <a:pPr algn="ctr"/>
              <a:r>
                <a:rPr lang="de-DE" sz="1200"/>
                <a:t>18</a:t>
              </a:r>
            </a:p>
          </p:txBody>
        </p:sp>
        <p:sp>
          <p:nvSpPr>
            <p:cNvPr id="782" name="Textfeld 781">
              <a:extLst>
                <a:ext uri="{FF2B5EF4-FFF2-40B4-BE49-F238E27FC236}">
                  <a16:creationId xmlns:a16="http://schemas.microsoft.com/office/drawing/2014/main" id="{1B8C24D6-A0BC-BD41-BFCE-279B5AA6DA5D}"/>
                </a:ext>
              </a:extLst>
            </p:cNvPr>
            <p:cNvSpPr txBox="1"/>
            <p:nvPr/>
          </p:nvSpPr>
          <p:spPr>
            <a:xfrm>
              <a:off x="10818534" y="3874194"/>
              <a:ext cx="354584" cy="276999"/>
            </a:xfrm>
            <a:prstGeom prst="rect">
              <a:avLst/>
            </a:prstGeom>
            <a:noFill/>
          </p:spPr>
          <p:txBody>
            <a:bodyPr wrap="none" rtlCol="0">
              <a:spAutoFit/>
            </a:bodyPr>
            <a:lstStyle/>
            <a:p>
              <a:pPr algn="ctr"/>
              <a:r>
                <a:rPr lang="de-DE" sz="1200"/>
                <a:t>20</a:t>
              </a:r>
            </a:p>
          </p:txBody>
        </p:sp>
        <p:sp>
          <p:nvSpPr>
            <p:cNvPr id="784" name="Textfeld 783">
              <a:extLst>
                <a:ext uri="{FF2B5EF4-FFF2-40B4-BE49-F238E27FC236}">
                  <a16:creationId xmlns:a16="http://schemas.microsoft.com/office/drawing/2014/main" id="{63571B17-0EC4-7C4F-872D-99274E13FACE}"/>
                </a:ext>
              </a:extLst>
            </p:cNvPr>
            <p:cNvSpPr txBox="1"/>
            <p:nvPr/>
          </p:nvSpPr>
          <p:spPr>
            <a:xfrm rot="16200000">
              <a:off x="5589141" y="2702328"/>
              <a:ext cx="1436612" cy="276999"/>
            </a:xfrm>
            <a:prstGeom prst="rect">
              <a:avLst/>
            </a:prstGeom>
            <a:noFill/>
          </p:spPr>
          <p:txBody>
            <a:bodyPr wrap="none" rtlCol="0">
              <a:spAutoFit/>
            </a:bodyPr>
            <a:lstStyle/>
            <a:p>
              <a:pPr algn="ctr"/>
              <a:r>
                <a:rPr lang="de-DE" sz="1200" b="1" err="1"/>
                <a:t>Probability</a:t>
              </a:r>
              <a:r>
                <a:rPr lang="de-DE" sz="1200" b="1"/>
                <a:t> </a:t>
              </a:r>
              <a:r>
                <a:rPr lang="de-DE" sz="1200" b="1" err="1"/>
                <a:t>of</a:t>
              </a:r>
              <a:r>
                <a:rPr lang="de-DE" sz="1200" b="1"/>
                <a:t> OS</a:t>
              </a:r>
            </a:p>
          </p:txBody>
        </p:sp>
        <p:sp>
          <p:nvSpPr>
            <p:cNvPr id="786" name="Oval 785">
              <a:extLst>
                <a:ext uri="{FF2B5EF4-FFF2-40B4-BE49-F238E27FC236}">
                  <a16:creationId xmlns:a16="http://schemas.microsoft.com/office/drawing/2014/main" id="{6BDAFB7C-F375-8042-B770-A9AEBEB1DAD7}"/>
                </a:ext>
              </a:extLst>
            </p:cNvPr>
            <p:cNvSpPr/>
            <p:nvPr/>
          </p:nvSpPr>
          <p:spPr>
            <a:xfrm>
              <a:off x="7144392" y="3550884"/>
              <a:ext cx="87926" cy="8792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87" name="Textfeld 59">
              <a:extLst>
                <a:ext uri="{FF2B5EF4-FFF2-40B4-BE49-F238E27FC236}">
                  <a16:creationId xmlns:a16="http://schemas.microsoft.com/office/drawing/2014/main" id="{AA116FDA-4339-EE4A-AE2D-0D7BE2ED6410}"/>
                </a:ext>
              </a:extLst>
            </p:cNvPr>
            <p:cNvSpPr txBox="1"/>
            <p:nvPr/>
          </p:nvSpPr>
          <p:spPr>
            <a:xfrm>
              <a:off x="8410767" y="4024300"/>
              <a:ext cx="1243097" cy="276999"/>
            </a:xfrm>
            <a:prstGeom prst="rect">
              <a:avLst/>
            </a:prstGeom>
            <a:noFill/>
          </p:spPr>
          <p:txBody>
            <a:bodyPr wrap="none" rtlCol="0">
              <a:spAutoFit/>
            </a:bodyPr>
            <a:lstStyle/>
            <a:p>
              <a:pPr algn="ctr"/>
              <a:r>
                <a:rPr lang="de-DE" sz="1200" b="1"/>
                <a:t>Time (</a:t>
              </a:r>
              <a:r>
                <a:rPr lang="de-DE" sz="1200" b="1" err="1"/>
                <a:t>months</a:t>
              </a:r>
              <a:r>
                <a:rPr lang="de-DE" sz="1200" b="1"/>
                <a:t>)</a:t>
              </a:r>
            </a:p>
          </p:txBody>
        </p:sp>
        <p:sp>
          <p:nvSpPr>
            <p:cNvPr id="790" name="Rechteck 787">
              <a:extLst>
                <a:ext uri="{FF2B5EF4-FFF2-40B4-BE49-F238E27FC236}">
                  <a16:creationId xmlns:a16="http://schemas.microsoft.com/office/drawing/2014/main" id="{C59B5345-1405-834F-827F-E794083FB1A2}"/>
                </a:ext>
              </a:extLst>
            </p:cNvPr>
            <p:cNvSpPr/>
            <p:nvPr/>
          </p:nvSpPr>
          <p:spPr>
            <a:xfrm>
              <a:off x="6946979" y="1882268"/>
              <a:ext cx="4095393" cy="1911604"/>
            </a:xfrm>
            <a:custGeom>
              <a:avLst/>
              <a:gdLst>
                <a:gd name="connsiteX0" fmla="*/ 0 w 4095393"/>
                <a:gd name="connsiteY0" fmla="*/ 0 h 1911604"/>
                <a:gd name="connsiteX1" fmla="*/ 4095393 w 4095393"/>
                <a:gd name="connsiteY1" fmla="*/ 0 h 1911604"/>
                <a:gd name="connsiteX2" fmla="*/ 4095393 w 4095393"/>
                <a:gd name="connsiteY2" fmla="*/ 1911604 h 1911604"/>
                <a:gd name="connsiteX3" fmla="*/ 0 w 4095393"/>
                <a:gd name="connsiteY3" fmla="*/ 1911604 h 1911604"/>
                <a:gd name="connsiteX4" fmla="*/ 0 w 4095393"/>
                <a:gd name="connsiteY4" fmla="*/ 0 h 1911604"/>
                <a:gd name="connsiteX0" fmla="*/ 4095393 w 4186833"/>
                <a:gd name="connsiteY0" fmla="*/ 0 h 1911604"/>
                <a:gd name="connsiteX1" fmla="*/ 4095393 w 4186833"/>
                <a:gd name="connsiteY1" fmla="*/ 1911604 h 1911604"/>
                <a:gd name="connsiteX2" fmla="*/ 0 w 4186833"/>
                <a:gd name="connsiteY2" fmla="*/ 1911604 h 1911604"/>
                <a:gd name="connsiteX3" fmla="*/ 0 w 4186833"/>
                <a:gd name="connsiteY3" fmla="*/ 0 h 1911604"/>
                <a:gd name="connsiteX4" fmla="*/ 4186833 w 4186833"/>
                <a:gd name="connsiteY4" fmla="*/ 91440 h 1911604"/>
                <a:gd name="connsiteX0" fmla="*/ 4095393 w 4095393"/>
                <a:gd name="connsiteY0" fmla="*/ 0 h 1911604"/>
                <a:gd name="connsiteX1" fmla="*/ 4095393 w 4095393"/>
                <a:gd name="connsiteY1" fmla="*/ 1911604 h 1911604"/>
                <a:gd name="connsiteX2" fmla="*/ 0 w 4095393"/>
                <a:gd name="connsiteY2" fmla="*/ 1911604 h 1911604"/>
                <a:gd name="connsiteX3" fmla="*/ 0 w 4095393"/>
                <a:gd name="connsiteY3" fmla="*/ 0 h 1911604"/>
                <a:gd name="connsiteX0" fmla="*/ 4095393 w 4095393"/>
                <a:gd name="connsiteY0" fmla="*/ 1911604 h 1911604"/>
                <a:gd name="connsiteX1" fmla="*/ 0 w 4095393"/>
                <a:gd name="connsiteY1" fmla="*/ 1911604 h 1911604"/>
                <a:gd name="connsiteX2" fmla="*/ 0 w 4095393"/>
                <a:gd name="connsiteY2" fmla="*/ 0 h 1911604"/>
              </a:gdLst>
              <a:ahLst/>
              <a:cxnLst>
                <a:cxn ang="0">
                  <a:pos x="connsiteX0" y="connsiteY0"/>
                </a:cxn>
                <a:cxn ang="0">
                  <a:pos x="connsiteX1" y="connsiteY1"/>
                </a:cxn>
                <a:cxn ang="0">
                  <a:pos x="connsiteX2" y="connsiteY2"/>
                </a:cxn>
              </a:cxnLst>
              <a:rect l="l" t="t" r="r" b="b"/>
              <a:pathLst>
                <a:path w="4095393" h="1911604">
                  <a:moveTo>
                    <a:pt x="4095393" y="1911604"/>
                  </a:moveTo>
                  <a:lnTo>
                    <a:pt x="0" y="1911604"/>
                  </a:ln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Tree>
    <p:extLst>
      <p:ext uri="{BB962C8B-B14F-4D97-AF65-F5344CB8AC3E}">
        <p14:creationId xmlns:p14="http://schemas.microsoft.com/office/powerpoint/2010/main" val="3809082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*Two patients with no post-baseline tumor assessment due to early death were not included; †Patients without evaluable PD-L1 expression data; PD-L1 expression was assessed using the Ventana SP263 assay.</a:t>
            </a:r>
          </a:p>
          <a:p>
            <a:r>
              <a:rPr lang="en-US"/>
              <a:t>CI, confidence interval; IC, immune cell; NA, not applicable; ORR, objective response rate; PD-L1, programmed death ligand-1; TC, tumor cell.</a:t>
            </a:r>
          </a:p>
          <a:p>
            <a:r>
              <a:rPr lang="en-GB" b="1"/>
              <a:t>Zhou Q, et al. </a:t>
            </a:r>
            <a:r>
              <a:rPr lang="de-DE" b="1"/>
              <a:t>Abstract 1280P presented at ESMO 2021.</a:t>
            </a:r>
            <a:endParaRPr lang="en-GB"/>
          </a:p>
        </p:txBody>
      </p:sp>
      <p:sp>
        <p:nvSpPr>
          <p:cNvPr id="2" name="Textplatzhalter 1">
            <a:extLst>
              <a:ext uri="{FF2B5EF4-FFF2-40B4-BE49-F238E27FC236}">
                <a16:creationId xmlns:a16="http://schemas.microsoft.com/office/drawing/2014/main" id="{90C549A5-CEC0-8345-B6BB-97B79009C3EE}"/>
              </a:ext>
            </a:extLst>
          </p:cNvPr>
          <p:cNvSpPr>
            <a:spLocks noGrp="1"/>
          </p:cNvSpPr>
          <p:nvPr>
            <p:ph type="body" sz="quarter" idx="12"/>
          </p:nvPr>
        </p:nvSpPr>
        <p:spPr/>
        <p:txBody>
          <a:bodyPr/>
          <a:lstStyle/>
          <a:p>
            <a:r>
              <a:rPr lang="en-US" noProof="0" dirty="0"/>
              <a:t>Subgroup analysis of ORR by TC and IC PD-L1 expression (efficacy evaluable analysis set*)</a:t>
            </a:r>
          </a:p>
        </p:txBody>
      </p:sp>
      <p:sp>
        <p:nvSpPr>
          <p:cNvPr id="7" name="TextBox 6">
            <a:extLst>
              <a:ext uri="{FF2B5EF4-FFF2-40B4-BE49-F238E27FC236}">
                <a16:creationId xmlns:a16="http://schemas.microsoft.com/office/drawing/2014/main" id="{694EC4B2-3457-45CD-9284-94C6011FCF27}"/>
              </a:ext>
            </a:extLst>
          </p:cNvPr>
          <p:cNvSpPr txBox="1"/>
          <p:nvPr/>
        </p:nvSpPr>
        <p:spPr>
          <a:xfrm>
            <a:off x="417319" y="4696562"/>
            <a:ext cx="11033356" cy="1400383"/>
          </a:xfrm>
          <a:prstGeom prst="rect">
            <a:avLst/>
          </a:prstGeom>
          <a:noFill/>
        </p:spPr>
        <p:txBody>
          <a:bodyPr wrap="square" lIns="0" tIns="45720" rIns="0" bIns="45720" anchor="t">
            <a:spAutoFit/>
          </a:bodyPr>
          <a:lstStyle/>
          <a:p>
            <a:pPr marL="285750" indent="-285750">
              <a:spcAft>
                <a:spcPts val="600"/>
              </a:spcAft>
              <a:buClr>
                <a:schemeClr val="bg2"/>
              </a:buClr>
              <a:buFont typeface="Arial" panose="020B0604020202020204" pitchFamily="34" charset="0"/>
              <a:buChar char="•"/>
            </a:pPr>
            <a:r>
              <a:rPr lang="en-US" sz="1400" dirty="0"/>
              <a:t>Defined cut-offs for PD-L1 tumor cell (TC) or immune cell (IC) expression were used to investigate whether there was an association between PD-L1 expression and tumor response</a:t>
            </a:r>
          </a:p>
          <a:p>
            <a:pPr marL="742950" lvl="1" indent="-285750">
              <a:spcAft>
                <a:spcPts val="600"/>
              </a:spcAft>
              <a:buClr>
                <a:schemeClr val="bg2"/>
              </a:buClr>
              <a:buFont typeface="Arial" panose="020B0604020202020204" pitchFamily="34" charset="0"/>
              <a:buChar char="•"/>
            </a:pPr>
            <a:r>
              <a:rPr lang="en-US" sz="1400" dirty="0"/>
              <a:t>A trend for higher ORR was observed in </a:t>
            </a:r>
            <a:r>
              <a:rPr lang="en-US" sz="1400"/>
              <a:t>patients</a:t>
            </a:r>
            <a:r>
              <a:rPr lang="en-US" sz="1400" dirty="0"/>
              <a:t> with higher PD-L1 IC expression</a:t>
            </a:r>
          </a:p>
          <a:p>
            <a:pPr marL="742950" lvl="1" indent="-285750">
              <a:spcAft>
                <a:spcPts val="600"/>
              </a:spcAft>
              <a:buClr>
                <a:schemeClr val="bg2"/>
              </a:buClr>
              <a:buFont typeface="Arial" panose="020B0604020202020204" pitchFamily="34" charset="0"/>
              <a:buChar char="•"/>
            </a:pPr>
            <a:r>
              <a:rPr lang="en-US" sz="1400" dirty="0"/>
              <a:t>No association was observed between ORR and PD-L1 TC</a:t>
            </a:r>
            <a:endParaRPr lang="en-US" sz="1400">
              <a:cs typeface="Arial"/>
            </a:endParaRPr>
          </a:p>
          <a:p>
            <a:pPr marL="742950" lvl="1" indent="-285750">
              <a:spcAft>
                <a:spcPts val="600"/>
              </a:spcAft>
              <a:buClr>
                <a:schemeClr val="bg2"/>
              </a:buClr>
              <a:buFont typeface="Arial" panose="020B0604020202020204" pitchFamily="34" charset="0"/>
              <a:buChar char="•"/>
            </a:pPr>
            <a:r>
              <a:rPr lang="en-US" sz="1400" dirty="0"/>
              <a:t>Further exploration is required in a larger population</a:t>
            </a:r>
            <a:endParaRPr lang="en-US" sz="1400" b="1" dirty="0">
              <a:cs typeface="Arial"/>
            </a:endParaRPr>
          </a:p>
        </p:txBody>
      </p:sp>
      <p:graphicFrame>
        <p:nvGraphicFramePr>
          <p:cNvPr id="10" name="Table 10">
            <a:extLst>
              <a:ext uri="{FF2B5EF4-FFF2-40B4-BE49-F238E27FC236}">
                <a16:creationId xmlns:a16="http://schemas.microsoft.com/office/drawing/2014/main" id="{F1FFA42B-1625-4E32-AF6A-EE029F31C791}"/>
              </a:ext>
            </a:extLst>
          </p:cNvPr>
          <p:cNvGraphicFramePr>
            <a:graphicFrameLocks noGrp="1"/>
          </p:cNvGraphicFramePr>
          <p:nvPr>
            <p:extLst>
              <p:ext uri="{D42A27DB-BD31-4B8C-83A1-F6EECF244321}">
                <p14:modId xmlns:p14="http://schemas.microsoft.com/office/powerpoint/2010/main" val="1099911452"/>
              </p:ext>
            </p:extLst>
          </p:nvPr>
        </p:nvGraphicFramePr>
        <p:xfrm>
          <a:off x="418305" y="1813364"/>
          <a:ext cx="11365708" cy="2574000"/>
        </p:xfrm>
        <a:graphic>
          <a:graphicData uri="http://schemas.openxmlformats.org/drawingml/2006/table">
            <a:tbl>
              <a:tblPr firstRow="1" bandRow="1">
                <a:tableStyleId>{5C22544A-7EE6-4342-B048-85BDC9FD1C3A}</a:tableStyleId>
              </a:tblPr>
              <a:tblGrid>
                <a:gridCol w="1911411">
                  <a:extLst>
                    <a:ext uri="{9D8B030D-6E8A-4147-A177-3AD203B41FA5}">
                      <a16:colId xmlns:a16="http://schemas.microsoft.com/office/drawing/2014/main" val="420730875"/>
                    </a:ext>
                  </a:extLst>
                </a:gridCol>
                <a:gridCol w="577030">
                  <a:extLst>
                    <a:ext uri="{9D8B030D-6E8A-4147-A177-3AD203B41FA5}">
                      <a16:colId xmlns:a16="http://schemas.microsoft.com/office/drawing/2014/main" val="3252823633"/>
                    </a:ext>
                  </a:extLst>
                </a:gridCol>
                <a:gridCol w="937673">
                  <a:extLst>
                    <a:ext uri="{9D8B030D-6E8A-4147-A177-3AD203B41FA5}">
                      <a16:colId xmlns:a16="http://schemas.microsoft.com/office/drawing/2014/main" val="57096189"/>
                    </a:ext>
                  </a:extLst>
                </a:gridCol>
                <a:gridCol w="2171002">
                  <a:extLst>
                    <a:ext uri="{9D8B030D-6E8A-4147-A177-3AD203B41FA5}">
                      <a16:colId xmlns:a16="http://schemas.microsoft.com/office/drawing/2014/main" val="2708101358"/>
                    </a:ext>
                  </a:extLst>
                </a:gridCol>
                <a:gridCol w="1911411">
                  <a:extLst>
                    <a:ext uri="{9D8B030D-6E8A-4147-A177-3AD203B41FA5}">
                      <a16:colId xmlns:a16="http://schemas.microsoft.com/office/drawing/2014/main" val="202510909"/>
                    </a:ext>
                  </a:extLst>
                </a:gridCol>
                <a:gridCol w="577030">
                  <a:extLst>
                    <a:ext uri="{9D8B030D-6E8A-4147-A177-3AD203B41FA5}">
                      <a16:colId xmlns:a16="http://schemas.microsoft.com/office/drawing/2014/main" val="3716518291"/>
                    </a:ext>
                  </a:extLst>
                </a:gridCol>
                <a:gridCol w="937673">
                  <a:extLst>
                    <a:ext uri="{9D8B030D-6E8A-4147-A177-3AD203B41FA5}">
                      <a16:colId xmlns:a16="http://schemas.microsoft.com/office/drawing/2014/main" val="2567832275"/>
                    </a:ext>
                  </a:extLst>
                </a:gridCol>
                <a:gridCol w="2342478">
                  <a:extLst>
                    <a:ext uri="{9D8B030D-6E8A-4147-A177-3AD203B41FA5}">
                      <a16:colId xmlns:a16="http://schemas.microsoft.com/office/drawing/2014/main" val="1207265690"/>
                    </a:ext>
                  </a:extLst>
                </a:gridCol>
              </a:tblGrid>
              <a:tr h="203031">
                <a:tc>
                  <a:txBody>
                    <a:bodyPr/>
                    <a:lstStyle/>
                    <a:p>
                      <a:r>
                        <a:rPr lang="en-US" sz="1200" dirty="0"/>
                        <a:t>TC PD-L1 </a:t>
                      </a:r>
                      <a:br>
                        <a:rPr lang="en-US" sz="1200" dirty="0"/>
                      </a:br>
                      <a:r>
                        <a:rPr lang="en-US" sz="1200" dirty="0"/>
                        <a:t>expression subgroups</a:t>
                      </a:r>
                    </a:p>
                  </a:txBody>
                  <a:tcPr marT="43200" marB="39600" anchor="ctr"/>
                </a:tc>
                <a:tc>
                  <a:txBody>
                    <a:bodyPr/>
                    <a:lstStyle/>
                    <a:p>
                      <a:pPr algn="ctr"/>
                      <a:r>
                        <a:rPr lang="en-US" sz="1200" dirty="0"/>
                        <a:t>n</a:t>
                      </a:r>
                    </a:p>
                  </a:txBody>
                  <a:tcPr marT="43200" marB="39600" anchor="ctr"/>
                </a:tc>
                <a:tc>
                  <a:txBody>
                    <a:bodyPr/>
                    <a:lstStyle/>
                    <a:p>
                      <a:pPr algn="ctr"/>
                      <a:r>
                        <a:rPr lang="en-US" sz="1200" dirty="0"/>
                        <a:t>Response</a:t>
                      </a:r>
                    </a:p>
                  </a:txBody>
                  <a:tcPr marT="43200" marB="39600" anchor="ctr"/>
                </a:tc>
                <a:tc>
                  <a:txBody>
                    <a:bodyPr/>
                    <a:lstStyle/>
                    <a:p>
                      <a:pPr algn="ctr"/>
                      <a:r>
                        <a:rPr lang="en-US" sz="1200" dirty="0"/>
                        <a:t>ORR,% (95% CI)</a:t>
                      </a:r>
                    </a:p>
                  </a:txBody>
                  <a:tcPr marT="43200" marB="39600" anchor="ctr"/>
                </a:tc>
                <a:tc>
                  <a:txBody>
                    <a:bodyPr/>
                    <a:lstStyle/>
                    <a:p>
                      <a:r>
                        <a:rPr lang="en-US" sz="1200" dirty="0"/>
                        <a:t>IC PD-L1 </a:t>
                      </a:r>
                      <a:br>
                        <a:rPr lang="en-US" sz="1200" dirty="0"/>
                      </a:br>
                      <a:r>
                        <a:rPr lang="en-US" sz="1200" dirty="0"/>
                        <a:t>expression subgroups</a:t>
                      </a:r>
                    </a:p>
                  </a:txBody>
                  <a:tcPr marT="43200" marB="39600" anchor="ctr"/>
                </a:tc>
                <a:tc>
                  <a:txBody>
                    <a:bodyPr/>
                    <a:lstStyle/>
                    <a:p>
                      <a:pPr algn="ctr"/>
                      <a:r>
                        <a:rPr lang="en-US" sz="1200" dirty="0"/>
                        <a:t>n</a:t>
                      </a:r>
                    </a:p>
                  </a:txBody>
                  <a:tcPr marT="43200" marB="39600" anchor="ctr"/>
                </a:tc>
                <a:tc>
                  <a:txBody>
                    <a:bodyPr/>
                    <a:lstStyle/>
                    <a:p>
                      <a:pPr algn="ctr"/>
                      <a:r>
                        <a:rPr lang="en-US" sz="1200" dirty="0"/>
                        <a:t>Response</a:t>
                      </a:r>
                    </a:p>
                  </a:txBody>
                  <a:tcPr marT="43200" marB="39600" anchor="ctr"/>
                </a:tc>
                <a:tc>
                  <a:txBody>
                    <a:bodyPr/>
                    <a:lstStyle/>
                    <a:p>
                      <a:pPr algn="ctr"/>
                      <a:r>
                        <a:rPr lang="en-US" sz="1200" dirty="0"/>
                        <a:t>ORR,% (95% CI)</a:t>
                      </a:r>
                    </a:p>
                  </a:txBody>
                  <a:tcPr marT="43200" marB="39600" anchor="ctr"/>
                </a:tc>
                <a:extLst>
                  <a:ext uri="{0D108BD9-81ED-4DB2-BD59-A6C34878D82A}">
                    <a16:rowId xmlns:a16="http://schemas.microsoft.com/office/drawing/2014/main" val="3099956591"/>
                  </a:ext>
                </a:extLst>
              </a:tr>
              <a:tr h="114724">
                <a:tc>
                  <a:txBody>
                    <a:bodyPr/>
                    <a:lstStyle/>
                    <a:p>
                      <a:r>
                        <a:rPr lang="en-US" sz="1200" b="1" dirty="0"/>
                        <a:t>Total</a:t>
                      </a:r>
                    </a:p>
                  </a:txBody>
                  <a:tcPr marT="43200" marB="39600" anchor="ctr"/>
                </a:tc>
                <a:tc>
                  <a:txBody>
                    <a:bodyPr/>
                    <a:lstStyle/>
                    <a:p>
                      <a:pPr algn="ctr"/>
                      <a:r>
                        <a:rPr lang="en-US" sz="1200" dirty="0"/>
                        <a:t>71</a:t>
                      </a:r>
                    </a:p>
                  </a:txBody>
                  <a:tcPr marT="43200" marB="39600" anchor="ctr"/>
                </a:tc>
                <a:tc>
                  <a:txBody>
                    <a:bodyPr/>
                    <a:lstStyle/>
                    <a:p>
                      <a:pPr algn="ctr"/>
                      <a:r>
                        <a:rPr lang="en-US" sz="1200" dirty="0"/>
                        <a:t>12</a:t>
                      </a:r>
                    </a:p>
                  </a:txBody>
                  <a:tcPr marT="43200" marB="39600" anchor="ctr"/>
                </a:tc>
                <a:tc>
                  <a:txBody>
                    <a:bodyPr/>
                    <a:lstStyle/>
                    <a:p>
                      <a:pPr algn="ctr"/>
                      <a:endParaRPr lang="en-US" sz="1200" dirty="0"/>
                    </a:p>
                  </a:txBody>
                  <a:tcPr marT="43200" marB="39600" anchor="ctr"/>
                </a:tc>
                <a:tc>
                  <a:txBody>
                    <a:bodyPr/>
                    <a:lstStyle/>
                    <a:p>
                      <a:r>
                        <a:rPr lang="en-US" sz="1200" b="1" dirty="0"/>
                        <a:t>Total</a:t>
                      </a:r>
                    </a:p>
                  </a:txBody>
                  <a:tcPr marT="43200" marB="39600" anchor="ctr"/>
                </a:tc>
                <a:tc>
                  <a:txBody>
                    <a:bodyPr/>
                    <a:lstStyle/>
                    <a:p>
                      <a:pPr algn="ctr"/>
                      <a:r>
                        <a:rPr lang="en-US" sz="1200"/>
                        <a:t>71</a:t>
                      </a:r>
                    </a:p>
                  </a:txBody>
                  <a:tcPr marT="43200" marB="39600" anchor="ctr"/>
                </a:tc>
                <a:tc>
                  <a:txBody>
                    <a:bodyPr/>
                    <a:lstStyle/>
                    <a:p>
                      <a:pPr algn="ctr"/>
                      <a:r>
                        <a:rPr lang="en-US" sz="1200" dirty="0"/>
                        <a:t>12</a:t>
                      </a:r>
                    </a:p>
                  </a:txBody>
                  <a:tcPr marT="43200" marB="39600" anchor="ctr"/>
                </a:tc>
                <a:tc>
                  <a:txBody>
                    <a:bodyPr/>
                    <a:lstStyle/>
                    <a:p>
                      <a:pPr algn="ctr"/>
                      <a:endParaRPr lang="en-US" sz="1200"/>
                    </a:p>
                  </a:txBody>
                  <a:tcPr marT="43200" marB="39600" anchor="ctr"/>
                </a:tc>
                <a:extLst>
                  <a:ext uri="{0D108BD9-81ED-4DB2-BD59-A6C34878D82A}">
                    <a16:rowId xmlns:a16="http://schemas.microsoft.com/office/drawing/2014/main" val="3348247264"/>
                  </a:ext>
                </a:extLst>
              </a:tr>
              <a:tr h="114724">
                <a:tc>
                  <a:txBody>
                    <a:bodyPr/>
                    <a:lstStyle/>
                    <a:p>
                      <a:r>
                        <a:rPr lang="en-US" sz="1200" b="1" dirty="0"/>
                        <a:t>TC &lt; or ≥1%</a:t>
                      </a:r>
                    </a:p>
                  </a:txBody>
                  <a:tcPr marT="43200" marB="39600" anchor="ctr"/>
                </a:tc>
                <a:tc>
                  <a:txBody>
                    <a:bodyPr/>
                    <a:lstStyle/>
                    <a:p>
                      <a:pPr algn="ctr"/>
                      <a:endParaRPr lang="en-US" sz="1200" dirty="0"/>
                    </a:p>
                  </a:txBody>
                  <a:tcPr marT="43200" marB="39600" anchor="ctr"/>
                </a:tc>
                <a:tc>
                  <a:txBody>
                    <a:bodyPr/>
                    <a:lstStyle/>
                    <a:p>
                      <a:pPr algn="ctr"/>
                      <a:endParaRPr lang="en-US" sz="1200" dirty="0"/>
                    </a:p>
                  </a:txBody>
                  <a:tcPr marT="43200" marB="39600" anchor="ctr"/>
                </a:tc>
                <a:tc>
                  <a:txBody>
                    <a:bodyPr/>
                    <a:lstStyle/>
                    <a:p>
                      <a:pPr algn="ctr"/>
                      <a:endParaRPr lang="en-US" sz="1200"/>
                    </a:p>
                  </a:txBody>
                  <a:tcPr marT="43200" marB="39600" anchor="ctr"/>
                </a:tc>
                <a:tc>
                  <a:txBody>
                    <a:bodyPr/>
                    <a:lstStyle/>
                    <a:p>
                      <a:r>
                        <a:rPr lang="en-US" sz="1200" b="1" dirty="0"/>
                        <a:t>IC &lt; or ≥10%</a:t>
                      </a:r>
                    </a:p>
                  </a:txBody>
                  <a:tcPr marT="43200" marB="39600" anchor="ctr"/>
                </a:tc>
                <a:tc>
                  <a:txBody>
                    <a:bodyPr/>
                    <a:lstStyle/>
                    <a:p>
                      <a:pPr algn="ctr"/>
                      <a:endParaRPr lang="en-US" sz="1200" dirty="0"/>
                    </a:p>
                  </a:txBody>
                  <a:tcPr marT="43200" marB="39600" anchor="ctr"/>
                </a:tc>
                <a:tc>
                  <a:txBody>
                    <a:bodyPr/>
                    <a:lstStyle/>
                    <a:p>
                      <a:pPr algn="ctr"/>
                      <a:endParaRPr lang="en-US" sz="1200" dirty="0"/>
                    </a:p>
                  </a:txBody>
                  <a:tcPr marT="43200" marB="39600" anchor="ctr"/>
                </a:tc>
                <a:tc>
                  <a:txBody>
                    <a:bodyPr/>
                    <a:lstStyle/>
                    <a:p>
                      <a:pPr algn="ctr"/>
                      <a:endParaRPr lang="en-US" sz="1200"/>
                    </a:p>
                  </a:txBody>
                  <a:tcPr marT="43200" marB="39600" anchor="ctr"/>
                </a:tc>
                <a:extLst>
                  <a:ext uri="{0D108BD9-81ED-4DB2-BD59-A6C34878D82A}">
                    <a16:rowId xmlns:a16="http://schemas.microsoft.com/office/drawing/2014/main" val="3448815460"/>
                  </a:ext>
                </a:extLst>
              </a:tr>
              <a:tr h="114724">
                <a:tc>
                  <a:txBody>
                    <a:bodyPr/>
                    <a:lstStyle/>
                    <a:p>
                      <a:r>
                        <a:rPr lang="en-US" sz="1200"/>
                        <a:t>   &lt;1%</a:t>
                      </a:r>
                    </a:p>
                  </a:txBody>
                  <a:tcPr marT="43200" marB="39600" anchor="ctr"/>
                </a:tc>
                <a:tc>
                  <a:txBody>
                    <a:bodyPr/>
                    <a:lstStyle/>
                    <a:p>
                      <a:pPr algn="ctr"/>
                      <a:r>
                        <a:rPr lang="en-US" sz="1200" dirty="0"/>
                        <a:t>18</a:t>
                      </a:r>
                    </a:p>
                  </a:txBody>
                  <a:tcPr marT="43200" marB="39600" anchor="ctr"/>
                </a:tc>
                <a:tc>
                  <a:txBody>
                    <a:bodyPr/>
                    <a:lstStyle/>
                    <a:p>
                      <a:pPr algn="ctr"/>
                      <a:r>
                        <a:rPr lang="en-US" sz="1200" dirty="0"/>
                        <a:t>4</a:t>
                      </a:r>
                    </a:p>
                  </a:txBody>
                  <a:tcPr marT="43200" marB="39600" anchor="ctr"/>
                </a:tc>
                <a:tc>
                  <a:txBody>
                    <a:bodyPr/>
                    <a:lstStyle/>
                    <a:p>
                      <a:pPr algn="ctr"/>
                      <a:endParaRPr lang="en-US" sz="1200"/>
                    </a:p>
                  </a:txBody>
                  <a:tcPr marT="43200" marB="39600" anchor="ctr"/>
                </a:tc>
                <a:tc>
                  <a:txBody>
                    <a:bodyPr/>
                    <a:lstStyle/>
                    <a:p>
                      <a:r>
                        <a:rPr lang="en-US" sz="1200" dirty="0"/>
                        <a:t>   &lt;10%</a:t>
                      </a:r>
                    </a:p>
                  </a:txBody>
                  <a:tcPr marT="43200" marB="39600" anchor="ctr"/>
                </a:tc>
                <a:tc>
                  <a:txBody>
                    <a:bodyPr/>
                    <a:lstStyle/>
                    <a:p>
                      <a:pPr algn="ctr"/>
                      <a:r>
                        <a:rPr lang="en-US" sz="1200"/>
                        <a:t>21</a:t>
                      </a:r>
                    </a:p>
                  </a:txBody>
                  <a:tcPr marT="43200" marB="39600" anchor="ctr"/>
                </a:tc>
                <a:tc>
                  <a:txBody>
                    <a:bodyPr/>
                    <a:lstStyle/>
                    <a:p>
                      <a:pPr algn="ctr"/>
                      <a:r>
                        <a:rPr lang="en-US" sz="1200" dirty="0"/>
                        <a:t>2</a:t>
                      </a:r>
                    </a:p>
                  </a:txBody>
                  <a:tcPr marT="43200" marB="39600" anchor="ctr"/>
                </a:tc>
                <a:tc>
                  <a:txBody>
                    <a:bodyPr/>
                    <a:lstStyle/>
                    <a:p>
                      <a:pPr algn="ctr"/>
                      <a:endParaRPr lang="en-US" sz="1200"/>
                    </a:p>
                  </a:txBody>
                  <a:tcPr marT="43200" marB="39600" anchor="ctr"/>
                </a:tc>
                <a:extLst>
                  <a:ext uri="{0D108BD9-81ED-4DB2-BD59-A6C34878D82A}">
                    <a16:rowId xmlns:a16="http://schemas.microsoft.com/office/drawing/2014/main" val="2408314935"/>
                  </a:ext>
                </a:extLst>
              </a:tr>
              <a:tr h="114724">
                <a:tc>
                  <a:txBody>
                    <a:bodyPr/>
                    <a:lstStyle/>
                    <a:p>
                      <a:r>
                        <a:rPr lang="en-US" sz="1200" dirty="0"/>
                        <a:t>   ≥1%</a:t>
                      </a:r>
                    </a:p>
                  </a:txBody>
                  <a:tcPr marT="43200" marB="39600" anchor="ctr"/>
                </a:tc>
                <a:tc>
                  <a:txBody>
                    <a:bodyPr/>
                    <a:lstStyle/>
                    <a:p>
                      <a:pPr algn="ctr"/>
                      <a:r>
                        <a:rPr lang="en-US" sz="1200" dirty="0"/>
                        <a:t>21</a:t>
                      </a:r>
                    </a:p>
                  </a:txBody>
                  <a:tcPr marT="43200" marB="39600" anchor="ctr"/>
                </a:tc>
                <a:tc>
                  <a:txBody>
                    <a:bodyPr/>
                    <a:lstStyle/>
                    <a:p>
                      <a:pPr algn="ctr"/>
                      <a:r>
                        <a:rPr lang="en-US" sz="1200" dirty="0"/>
                        <a:t>2</a:t>
                      </a:r>
                    </a:p>
                  </a:txBody>
                  <a:tcPr marT="43200" marB="39600" anchor="ctr"/>
                </a:tc>
                <a:tc>
                  <a:txBody>
                    <a:bodyPr/>
                    <a:lstStyle/>
                    <a:p>
                      <a:pPr algn="ctr"/>
                      <a:endParaRPr lang="en-US" sz="1200"/>
                    </a:p>
                  </a:txBody>
                  <a:tcPr marT="43200" marB="39600" anchor="ctr"/>
                </a:tc>
                <a:tc>
                  <a:txBody>
                    <a:bodyPr/>
                    <a:lstStyle/>
                    <a:p>
                      <a:r>
                        <a:rPr lang="en-US" sz="1200" dirty="0"/>
                        <a:t>   ≥10%</a:t>
                      </a:r>
                    </a:p>
                  </a:txBody>
                  <a:tcPr marT="43200" marB="39600" anchor="ctr"/>
                </a:tc>
                <a:tc>
                  <a:txBody>
                    <a:bodyPr/>
                    <a:lstStyle/>
                    <a:p>
                      <a:pPr algn="ctr"/>
                      <a:r>
                        <a:rPr lang="en-US" sz="1200" dirty="0"/>
                        <a:t>18</a:t>
                      </a:r>
                    </a:p>
                  </a:txBody>
                  <a:tcPr marT="43200" marB="39600" anchor="ctr"/>
                </a:tc>
                <a:tc>
                  <a:txBody>
                    <a:bodyPr/>
                    <a:lstStyle/>
                    <a:p>
                      <a:pPr algn="ctr"/>
                      <a:r>
                        <a:rPr lang="en-US" sz="1200" dirty="0"/>
                        <a:t>4</a:t>
                      </a:r>
                    </a:p>
                  </a:txBody>
                  <a:tcPr marT="43200" marB="39600" anchor="ctr"/>
                </a:tc>
                <a:tc>
                  <a:txBody>
                    <a:bodyPr/>
                    <a:lstStyle/>
                    <a:p>
                      <a:pPr algn="ctr"/>
                      <a:endParaRPr lang="en-US" sz="1200"/>
                    </a:p>
                  </a:txBody>
                  <a:tcPr marT="43200" marB="39600" anchor="ctr"/>
                </a:tc>
                <a:extLst>
                  <a:ext uri="{0D108BD9-81ED-4DB2-BD59-A6C34878D82A}">
                    <a16:rowId xmlns:a16="http://schemas.microsoft.com/office/drawing/2014/main" val="2355243463"/>
                  </a:ext>
                </a:extLst>
              </a:tr>
              <a:tr h="114724">
                <a:tc gridSpan="4">
                  <a:txBody>
                    <a:bodyPr/>
                    <a:lstStyle/>
                    <a:p>
                      <a:r>
                        <a:rPr lang="en-US" sz="1200" b="1" dirty="0"/>
                        <a:t>TC &lt; or ≥50%</a:t>
                      </a:r>
                    </a:p>
                  </a:txBody>
                  <a:tcPr marT="43200" marB="39600" anchor="ctr"/>
                </a:tc>
                <a:tc hMerge="1">
                  <a:txBody>
                    <a:bodyPr/>
                    <a:lstStyle/>
                    <a:p>
                      <a:pPr algn="ctr"/>
                      <a:endParaRPr lang="en-US" sz="1200" dirty="0"/>
                    </a:p>
                  </a:txBody>
                  <a:tcPr marT="18000" marB="18000" anchor="ctr"/>
                </a:tc>
                <a:tc hMerge="1">
                  <a:txBody>
                    <a:bodyPr/>
                    <a:lstStyle/>
                    <a:p>
                      <a:pPr algn="ctr"/>
                      <a:endParaRPr lang="en-US" sz="1200" dirty="0"/>
                    </a:p>
                  </a:txBody>
                  <a:tcPr marT="18000" marB="18000" anchor="ctr"/>
                </a:tc>
                <a:tc hMerge="1">
                  <a:txBody>
                    <a:bodyPr/>
                    <a:lstStyle/>
                    <a:p>
                      <a:pPr algn="ctr"/>
                      <a:endParaRPr lang="en-US" sz="1200" dirty="0"/>
                    </a:p>
                  </a:txBody>
                  <a:tcPr marT="18000" marB="18000" anchor="ctr"/>
                </a:tc>
                <a:tc gridSpan="4">
                  <a:txBody>
                    <a:bodyPr/>
                    <a:lstStyle/>
                    <a:p>
                      <a:r>
                        <a:rPr lang="en-US" sz="1200" b="1" dirty="0"/>
                        <a:t>IC &lt; or ≥30%</a:t>
                      </a:r>
                    </a:p>
                  </a:txBody>
                  <a:tcPr marT="43200" marB="39600" anchor="ctr"/>
                </a:tc>
                <a:tc hMerge="1">
                  <a:txBody>
                    <a:bodyPr/>
                    <a:lstStyle/>
                    <a:p>
                      <a:pPr algn="ctr"/>
                      <a:endParaRPr lang="en-US" sz="1200" dirty="0"/>
                    </a:p>
                  </a:txBody>
                  <a:tcPr marT="18000" marB="18000" anchor="ctr"/>
                </a:tc>
                <a:tc hMerge="1">
                  <a:txBody>
                    <a:bodyPr/>
                    <a:lstStyle/>
                    <a:p>
                      <a:pPr algn="ctr"/>
                      <a:endParaRPr lang="en-US" sz="1200" dirty="0"/>
                    </a:p>
                  </a:txBody>
                  <a:tcPr marT="18000" marB="18000" anchor="ctr"/>
                </a:tc>
                <a:tc hMerge="1">
                  <a:txBody>
                    <a:bodyPr/>
                    <a:lstStyle/>
                    <a:p>
                      <a:pPr algn="ctr"/>
                      <a:endParaRPr lang="en-US" sz="1200" dirty="0"/>
                    </a:p>
                  </a:txBody>
                  <a:tcPr marT="18000" marB="18000" anchor="ctr"/>
                </a:tc>
                <a:extLst>
                  <a:ext uri="{0D108BD9-81ED-4DB2-BD59-A6C34878D82A}">
                    <a16:rowId xmlns:a16="http://schemas.microsoft.com/office/drawing/2014/main" val="4266807085"/>
                  </a:ext>
                </a:extLst>
              </a:tr>
              <a:tr h="114724">
                <a:tc>
                  <a:txBody>
                    <a:bodyPr/>
                    <a:lstStyle/>
                    <a:p>
                      <a:r>
                        <a:rPr lang="en-US" sz="1200" dirty="0"/>
                        <a:t>   &lt;50%</a:t>
                      </a:r>
                    </a:p>
                  </a:txBody>
                  <a:tcPr marT="43200" marB="39600" anchor="ctr"/>
                </a:tc>
                <a:tc>
                  <a:txBody>
                    <a:bodyPr/>
                    <a:lstStyle/>
                    <a:p>
                      <a:pPr algn="ctr"/>
                      <a:r>
                        <a:rPr lang="en-US" sz="1200" dirty="0"/>
                        <a:t>31</a:t>
                      </a:r>
                    </a:p>
                  </a:txBody>
                  <a:tcPr marT="43200" marB="39600" anchor="ctr"/>
                </a:tc>
                <a:tc>
                  <a:txBody>
                    <a:bodyPr/>
                    <a:lstStyle/>
                    <a:p>
                      <a:pPr algn="ctr"/>
                      <a:r>
                        <a:rPr lang="en-US" sz="1200" dirty="0"/>
                        <a:t>4</a:t>
                      </a:r>
                    </a:p>
                  </a:txBody>
                  <a:tcPr marT="43200" marB="39600" anchor="ctr"/>
                </a:tc>
                <a:tc>
                  <a:txBody>
                    <a:bodyPr/>
                    <a:lstStyle/>
                    <a:p>
                      <a:pPr algn="ctr"/>
                      <a:endParaRPr lang="en-US" sz="1200" dirty="0"/>
                    </a:p>
                  </a:txBody>
                  <a:tcPr marT="43200" marB="39600" anchor="ctr"/>
                </a:tc>
                <a:tc>
                  <a:txBody>
                    <a:bodyPr/>
                    <a:lstStyle/>
                    <a:p>
                      <a:r>
                        <a:rPr lang="en-US" sz="1200" dirty="0"/>
                        <a:t>   &lt;30%</a:t>
                      </a:r>
                    </a:p>
                  </a:txBody>
                  <a:tcPr marT="43200" marB="39600" anchor="ctr"/>
                </a:tc>
                <a:tc>
                  <a:txBody>
                    <a:bodyPr/>
                    <a:lstStyle/>
                    <a:p>
                      <a:pPr algn="ctr"/>
                      <a:r>
                        <a:rPr lang="en-US" sz="1200" dirty="0"/>
                        <a:t>30</a:t>
                      </a:r>
                    </a:p>
                  </a:txBody>
                  <a:tcPr marT="43200" marB="39600" anchor="ctr"/>
                </a:tc>
                <a:tc>
                  <a:txBody>
                    <a:bodyPr/>
                    <a:lstStyle/>
                    <a:p>
                      <a:pPr algn="ctr"/>
                      <a:r>
                        <a:rPr lang="en-US" sz="1200" dirty="0"/>
                        <a:t>3</a:t>
                      </a:r>
                    </a:p>
                  </a:txBody>
                  <a:tcPr marT="43200" marB="39600" anchor="ctr"/>
                </a:tc>
                <a:tc>
                  <a:txBody>
                    <a:bodyPr/>
                    <a:lstStyle/>
                    <a:p>
                      <a:pPr algn="ctr"/>
                      <a:endParaRPr lang="en-US" sz="1200" dirty="0"/>
                    </a:p>
                  </a:txBody>
                  <a:tcPr marT="43200" marB="39600" anchor="ctr"/>
                </a:tc>
                <a:extLst>
                  <a:ext uri="{0D108BD9-81ED-4DB2-BD59-A6C34878D82A}">
                    <a16:rowId xmlns:a16="http://schemas.microsoft.com/office/drawing/2014/main" val="1158594774"/>
                  </a:ext>
                </a:extLst>
              </a:tr>
              <a:tr h="114724">
                <a:tc>
                  <a:txBody>
                    <a:bodyPr/>
                    <a:lstStyle/>
                    <a:p>
                      <a:r>
                        <a:rPr lang="en-US" sz="1200" dirty="0"/>
                        <a:t>   ≥50%</a:t>
                      </a:r>
                    </a:p>
                  </a:txBody>
                  <a:tcPr marT="43200" marB="39600" anchor="ctr"/>
                </a:tc>
                <a:tc>
                  <a:txBody>
                    <a:bodyPr/>
                    <a:lstStyle/>
                    <a:p>
                      <a:pPr algn="ctr"/>
                      <a:r>
                        <a:rPr lang="en-US" sz="1200" dirty="0"/>
                        <a:t>8</a:t>
                      </a:r>
                    </a:p>
                  </a:txBody>
                  <a:tcPr marT="43200" marB="39600" anchor="ctr"/>
                </a:tc>
                <a:tc>
                  <a:txBody>
                    <a:bodyPr/>
                    <a:lstStyle/>
                    <a:p>
                      <a:pPr algn="ctr"/>
                      <a:r>
                        <a:rPr lang="en-US" sz="1200" dirty="0"/>
                        <a:t>2</a:t>
                      </a:r>
                    </a:p>
                  </a:txBody>
                  <a:tcPr marT="43200" marB="39600" anchor="ctr"/>
                </a:tc>
                <a:tc>
                  <a:txBody>
                    <a:bodyPr/>
                    <a:lstStyle/>
                    <a:p>
                      <a:pPr algn="ctr"/>
                      <a:endParaRPr lang="en-US" sz="1200" dirty="0"/>
                    </a:p>
                  </a:txBody>
                  <a:tcPr marT="43200" marB="39600" anchor="ctr"/>
                </a:tc>
                <a:tc>
                  <a:txBody>
                    <a:bodyPr/>
                    <a:lstStyle/>
                    <a:p>
                      <a:r>
                        <a:rPr lang="en-US" sz="1200" dirty="0"/>
                        <a:t>   ≥30%</a:t>
                      </a:r>
                    </a:p>
                  </a:txBody>
                  <a:tcPr marT="43200" marB="39600" anchor="ctr"/>
                </a:tc>
                <a:tc>
                  <a:txBody>
                    <a:bodyPr/>
                    <a:lstStyle/>
                    <a:p>
                      <a:pPr algn="ctr"/>
                      <a:r>
                        <a:rPr lang="en-US" sz="1200" dirty="0"/>
                        <a:t>9</a:t>
                      </a:r>
                    </a:p>
                  </a:txBody>
                  <a:tcPr marT="43200" marB="39600" anchor="ctr"/>
                </a:tc>
                <a:tc>
                  <a:txBody>
                    <a:bodyPr/>
                    <a:lstStyle/>
                    <a:p>
                      <a:pPr algn="ctr"/>
                      <a:r>
                        <a:rPr lang="en-US" sz="1200" dirty="0"/>
                        <a:t>3</a:t>
                      </a:r>
                    </a:p>
                  </a:txBody>
                  <a:tcPr marT="43200" marB="39600" anchor="ctr"/>
                </a:tc>
                <a:tc>
                  <a:txBody>
                    <a:bodyPr/>
                    <a:lstStyle/>
                    <a:p>
                      <a:pPr algn="ctr"/>
                      <a:endParaRPr lang="en-US" sz="1200" dirty="0"/>
                    </a:p>
                  </a:txBody>
                  <a:tcPr marT="43200" marB="39600" anchor="ctr"/>
                </a:tc>
                <a:extLst>
                  <a:ext uri="{0D108BD9-81ED-4DB2-BD59-A6C34878D82A}">
                    <a16:rowId xmlns:a16="http://schemas.microsoft.com/office/drawing/2014/main" val="2341017759"/>
                  </a:ext>
                </a:extLst>
              </a:tr>
              <a:tr h="114724">
                <a:tc>
                  <a:txBody>
                    <a:bodyPr/>
                    <a:lstStyle/>
                    <a:p>
                      <a:r>
                        <a:rPr lang="en-US" sz="1200" dirty="0"/>
                        <a:t>   NA</a:t>
                      </a:r>
                      <a:r>
                        <a:rPr lang="en-US" sz="1200" baseline="30000" dirty="0"/>
                        <a:t>†</a:t>
                      </a:r>
                    </a:p>
                  </a:txBody>
                  <a:tcPr marT="43200" marB="39600" anchor="ctr"/>
                </a:tc>
                <a:tc>
                  <a:txBody>
                    <a:bodyPr/>
                    <a:lstStyle/>
                    <a:p>
                      <a:pPr algn="ctr"/>
                      <a:r>
                        <a:rPr lang="en-US" sz="1200" dirty="0"/>
                        <a:t>32</a:t>
                      </a:r>
                    </a:p>
                  </a:txBody>
                  <a:tcPr marT="43200" marB="39600" anchor="ctr"/>
                </a:tc>
                <a:tc>
                  <a:txBody>
                    <a:bodyPr/>
                    <a:lstStyle/>
                    <a:p>
                      <a:pPr algn="ctr"/>
                      <a:r>
                        <a:rPr lang="en-US" sz="1200" dirty="0"/>
                        <a:t>6</a:t>
                      </a:r>
                    </a:p>
                  </a:txBody>
                  <a:tcPr marT="43200" marB="39600" anchor="ctr"/>
                </a:tc>
                <a:tc>
                  <a:txBody>
                    <a:bodyPr/>
                    <a:lstStyle/>
                    <a:p>
                      <a:pPr algn="ctr"/>
                      <a:endParaRPr lang="en-US" sz="1200" dirty="0"/>
                    </a:p>
                  </a:txBody>
                  <a:tcPr marT="43200" marB="39600" anchor="ctr"/>
                </a:tc>
                <a:tc>
                  <a:txBody>
                    <a:bodyPr/>
                    <a:lstStyle/>
                    <a:p>
                      <a:r>
                        <a:rPr lang="en-US" sz="1200" dirty="0"/>
                        <a:t>   NA</a:t>
                      </a:r>
                      <a:r>
                        <a:rPr lang="en-US" sz="1200" baseline="30000" dirty="0"/>
                        <a:t>†</a:t>
                      </a:r>
                    </a:p>
                  </a:txBody>
                  <a:tcPr marT="43200" marB="39600" anchor="ctr"/>
                </a:tc>
                <a:tc>
                  <a:txBody>
                    <a:bodyPr/>
                    <a:lstStyle/>
                    <a:p>
                      <a:pPr algn="ctr"/>
                      <a:r>
                        <a:rPr lang="en-US" sz="1200" dirty="0"/>
                        <a:t>32</a:t>
                      </a:r>
                    </a:p>
                  </a:txBody>
                  <a:tcPr marT="43200" marB="39600" anchor="ctr"/>
                </a:tc>
                <a:tc>
                  <a:txBody>
                    <a:bodyPr/>
                    <a:lstStyle/>
                    <a:p>
                      <a:pPr algn="ctr"/>
                      <a:r>
                        <a:rPr lang="en-US" sz="1200" dirty="0"/>
                        <a:t>6</a:t>
                      </a:r>
                    </a:p>
                  </a:txBody>
                  <a:tcPr marT="43200" marB="39600" anchor="ctr"/>
                </a:tc>
                <a:tc>
                  <a:txBody>
                    <a:bodyPr/>
                    <a:lstStyle/>
                    <a:p>
                      <a:pPr algn="ctr"/>
                      <a:endParaRPr lang="en-US" sz="1200" dirty="0"/>
                    </a:p>
                  </a:txBody>
                  <a:tcPr marT="43200" marB="39600" anchor="ctr"/>
                </a:tc>
                <a:extLst>
                  <a:ext uri="{0D108BD9-81ED-4DB2-BD59-A6C34878D82A}">
                    <a16:rowId xmlns:a16="http://schemas.microsoft.com/office/drawing/2014/main" val="718707443"/>
                  </a:ext>
                </a:extLst>
              </a:tr>
            </a:tbl>
          </a:graphicData>
        </a:graphic>
      </p:graphicFrame>
      <p:sp>
        <p:nvSpPr>
          <p:cNvPr id="22" name="Textfeld 21">
            <a:extLst>
              <a:ext uri="{FF2B5EF4-FFF2-40B4-BE49-F238E27FC236}">
                <a16:creationId xmlns:a16="http://schemas.microsoft.com/office/drawing/2014/main" id="{DF9693D4-9C31-4266-B5F8-8AC9B3FA5540}"/>
              </a:ext>
            </a:extLst>
          </p:cNvPr>
          <p:cNvSpPr txBox="1"/>
          <p:nvPr/>
        </p:nvSpPr>
        <p:spPr>
          <a:xfrm>
            <a:off x="3831820" y="4427537"/>
            <a:ext cx="269626" cy="276999"/>
          </a:xfrm>
          <a:prstGeom prst="rect">
            <a:avLst/>
          </a:prstGeom>
          <a:noFill/>
        </p:spPr>
        <p:txBody>
          <a:bodyPr wrap="none" rtlCol="0">
            <a:spAutoFit/>
          </a:bodyPr>
          <a:lstStyle/>
          <a:p>
            <a:pPr algn="ctr"/>
            <a:r>
              <a:rPr lang="de-DE" sz="1200"/>
              <a:t>0</a:t>
            </a:r>
          </a:p>
        </p:txBody>
      </p:sp>
      <p:sp>
        <p:nvSpPr>
          <p:cNvPr id="23" name="Textfeld 22">
            <a:extLst>
              <a:ext uri="{FF2B5EF4-FFF2-40B4-BE49-F238E27FC236}">
                <a16:creationId xmlns:a16="http://schemas.microsoft.com/office/drawing/2014/main" id="{9E427378-70F5-4BB6-AF15-1852250EC2E2}"/>
              </a:ext>
            </a:extLst>
          </p:cNvPr>
          <p:cNvSpPr txBox="1"/>
          <p:nvPr/>
        </p:nvSpPr>
        <p:spPr>
          <a:xfrm>
            <a:off x="4176614" y="4427537"/>
            <a:ext cx="354585" cy="276999"/>
          </a:xfrm>
          <a:prstGeom prst="rect">
            <a:avLst/>
          </a:prstGeom>
          <a:noFill/>
        </p:spPr>
        <p:txBody>
          <a:bodyPr wrap="none" rtlCol="0">
            <a:spAutoFit/>
          </a:bodyPr>
          <a:lstStyle/>
          <a:p>
            <a:pPr algn="ctr"/>
            <a:r>
              <a:rPr lang="de-DE" sz="1200"/>
              <a:t>20</a:t>
            </a:r>
          </a:p>
        </p:txBody>
      </p:sp>
      <p:sp>
        <p:nvSpPr>
          <p:cNvPr id="24" name="Textfeld 23">
            <a:extLst>
              <a:ext uri="{FF2B5EF4-FFF2-40B4-BE49-F238E27FC236}">
                <a16:creationId xmlns:a16="http://schemas.microsoft.com/office/drawing/2014/main" id="{D3834074-B568-40BB-82C1-D5A3C8D1B04F}"/>
              </a:ext>
            </a:extLst>
          </p:cNvPr>
          <p:cNvSpPr txBox="1"/>
          <p:nvPr/>
        </p:nvSpPr>
        <p:spPr>
          <a:xfrm>
            <a:off x="4557088" y="4427537"/>
            <a:ext cx="354585" cy="276999"/>
          </a:xfrm>
          <a:prstGeom prst="rect">
            <a:avLst/>
          </a:prstGeom>
          <a:noFill/>
        </p:spPr>
        <p:txBody>
          <a:bodyPr wrap="none" rtlCol="0">
            <a:spAutoFit/>
          </a:bodyPr>
          <a:lstStyle/>
          <a:p>
            <a:pPr algn="ctr"/>
            <a:r>
              <a:rPr lang="de-DE" sz="1200"/>
              <a:t>40</a:t>
            </a:r>
          </a:p>
        </p:txBody>
      </p:sp>
      <p:sp>
        <p:nvSpPr>
          <p:cNvPr id="25" name="Textfeld 24">
            <a:extLst>
              <a:ext uri="{FF2B5EF4-FFF2-40B4-BE49-F238E27FC236}">
                <a16:creationId xmlns:a16="http://schemas.microsoft.com/office/drawing/2014/main" id="{14F04B99-FBA7-4B80-BEA4-D3092D9A7554}"/>
              </a:ext>
            </a:extLst>
          </p:cNvPr>
          <p:cNvSpPr txBox="1"/>
          <p:nvPr/>
        </p:nvSpPr>
        <p:spPr>
          <a:xfrm>
            <a:off x="4938086" y="4427537"/>
            <a:ext cx="354585" cy="276999"/>
          </a:xfrm>
          <a:prstGeom prst="rect">
            <a:avLst/>
          </a:prstGeom>
          <a:noFill/>
        </p:spPr>
        <p:txBody>
          <a:bodyPr wrap="none" rtlCol="0">
            <a:spAutoFit/>
          </a:bodyPr>
          <a:lstStyle/>
          <a:p>
            <a:pPr algn="ctr"/>
            <a:r>
              <a:rPr lang="de-DE" sz="1200"/>
              <a:t>60</a:t>
            </a:r>
          </a:p>
        </p:txBody>
      </p:sp>
      <p:sp>
        <p:nvSpPr>
          <p:cNvPr id="26" name="Textfeld 25">
            <a:extLst>
              <a:ext uri="{FF2B5EF4-FFF2-40B4-BE49-F238E27FC236}">
                <a16:creationId xmlns:a16="http://schemas.microsoft.com/office/drawing/2014/main" id="{FB1997F3-7CF2-49B8-8BE2-39C4AD4A0B07}"/>
              </a:ext>
            </a:extLst>
          </p:cNvPr>
          <p:cNvSpPr txBox="1"/>
          <p:nvPr/>
        </p:nvSpPr>
        <p:spPr>
          <a:xfrm>
            <a:off x="5323764" y="4427537"/>
            <a:ext cx="354585" cy="276999"/>
          </a:xfrm>
          <a:prstGeom prst="rect">
            <a:avLst/>
          </a:prstGeom>
          <a:noFill/>
        </p:spPr>
        <p:txBody>
          <a:bodyPr wrap="none" rtlCol="0">
            <a:spAutoFit/>
          </a:bodyPr>
          <a:lstStyle/>
          <a:p>
            <a:pPr algn="ctr"/>
            <a:r>
              <a:rPr lang="de-DE" sz="1200"/>
              <a:t>80</a:t>
            </a:r>
          </a:p>
        </p:txBody>
      </p:sp>
      <p:sp>
        <p:nvSpPr>
          <p:cNvPr id="27" name="Textfeld 26">
            <a:extLst>
              <a:ext uri="{FF2B5EF4-FFF2-40B4-BE49-F238E27FC236}">
                <a16:creationId xmlns:a16="http://schemas.microsoft.com/office/drawing/2014/main" id="{786754D1-BC9A-4D59-AD8B-B044ACA4F6A8}"/>
              </a:ext>
            </a:extLst>
          </p:cNvPr>
          <p:cNvSpPr txBox="1"/>
          <p:nvPr/>
        </p:nvSpPr>
        <p:spPr>
          <a:xfrm>
            <a:off x="5657637" y="4427537"/>
            <a:ext cx="439544" cy="276999"/>
          </a:xfrm>
          <a:prstGeom prst="rect">
            <a:avLst/>
          </a:prstGeom>
          <a:noFill/>
        </p:spPr>
        <p:txBody>
          <a:bodyPr wrap="none" rtlCol="0">
            <a:spAutoFit/>
          </a:bodyPr>
          <a:lstStyle/>
          <a:p>
            <a:pPr algn="ctr"/>
            <a:r>
              <a:rPr lang="de-DE" sz="1200"/>
              <a:t>100</a:t>
            </a:r>
          </a:p>
        </p:txBody>
      </p:sp>
      <p:grpSp>
        <p:nvGrpSpPr>
          <p:cNvPr id="80" name="Gruppieren 79">
            <a:extLst>
              <a:ext uri="{FF2B5EF4-FFF2-40B4-BE49-F238E27FC236}">
                <a16:creationId xmlns:a16="http://schemas.microsoft.com/office/drawing/2014/main" id="{E3ACA0B8-6326-4B09-AA52-777C83C2410A}"/>
              </a:ext>
            </a:extLst>
          </p:cNvPr>
          <p:cNvGrpSpPr/>
          <p:nvPr/>
        </p:nvGrpSpPr>
        <p:grpSpPr>
          <a:xfrm>
            <a:off x="3877088" y="2336289"/>
            <a:ext cx="2036765" cy="2126962"/>
            <a:chOff x="3933825" y="2319338"/>
            <a:chExt cx="2036765" cy="2126962"/>
          </a:xfrm>
        </p:grpSpPr>
        <p:cxnSp>
          <p:nvCxnSpPr>
            <p:cNvPr id="3" name="Gerader Verbinder 2">
              <a:extLst>
                <a:ext uri="{FF2B5EF4-FFF2-40B4-BE49-F238E27FC236}">
                  <a16:creationId xmlns:a16="http://schemas.microsoft.com/office/drawing/2014/main" id="{C4E2E431-2104-4B20-AE71-7E20A63BA083}"/>
                </a:ext>
              </a:extLst>
            </p:cNvPr>
            <p:cNvCxnSpPr>
              <a:cxnSpLocks/>
            </p:cNvCxnSpPr>
            <p:nvPr/>
          </p:nvCxnSpPr>
          <p:spPr>
            <a:xfrm>
              <a:off x="3933825" y="4381500"/>
              <a:ext cx="203676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9BB35E47-E117-4D27-83CA-F2A3E74174DB}"/>
                </a:ext>
              </a:extLst>
            </p:cNvPr>
            <p:cNvCxnSpPr/>
            <p:nvPr/>
          </p:nvCxnSpPr>
          <p:spPr>
            <a:xfrm flipV="1">
              <a:off x="4252913" y="2319338"/>
              <a:ext cx="0" cy="206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1F828CA-7CB3-4BC0-B6BE-D874074A95E3}"/>
                </a:ext>
              </a:extLst>
            </p:cNvPr>
            <p:cNvCxnSpPr/>
            <p:nvPr/>
          </p:nvCxnSpPr>
          <p:spPr>
            <a:xfrm>
              <a:off x="4381500" y="4381500"/>
              <a:ext cx="0" cy="6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8A434485-A60D-4C99-9211-6A4B8F6C28F6}"/>
                </a:ext>
              </a:extLst>
            </p:cNvPr>
            <p:cNvCxnSpPr/>
            <p:nvPr/>
          </p:nvCxnSpPr>
          <p:spPr>
            <a:xfrm>
              <a:off x="4005255" y="4381495"/>
              <a:ext cx="0" cy="6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198922D2-7BFF-4195-B93A-307F4A3F7978}"/>
                </a:ext>
              </a:extLst>
            </p:cNvPr>
            <p:cNvCxnSpPr/>
            <p:nvPr/>
          </p:nvCxnSpPr>
          <p:spPr>
            <a:xfrm>
              <a:off x="4757734" y="4381489"/>
              <a:ext cx="0" cy="6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1AA56E22-6C66-412A-8C1A-96A557E2302A}"/>
                </a:ext>
              </a:extLst>
            </p:cNvPr>
            <p:cNvCxnSpPr/>
            <p:nvPr/>
          </p:nvCxnSpPr>
          <p:spPr>
            <a:xfrm>
              <a:off x="5143496" y="4381486"/>
              <a:ext cx="0" cy="6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89938B8-D35D-4FC4-B5BB-7B38C361EF03}"/>
                </a:ext>
              </a:extLst>
            </p:cNvPr>
            <p:cNvCxnSpPr/>
            <p:nvPr/>
          </p:nvCxnSpPr>
          <p:spPr>
            <a:xfrm>
              <a:off x="5529258" y="4381486"/>
              <a:ext cx="0" cy="6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1E33521C-C803-4BA4-87ED-E9E55E2280F7}"/>
                </a:ext>
              </a:extLst>
            </p:cNvPr>
            <p:cNvCxnSpPr/>
            <p:nvPr/>
          </p:nvCxnSpPr>
          <p:spPr>
            <a:xfrm>
              <a:off x="5900733" y="4380534"/>
              <a:ext cx="0" cy="6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36CD700B-78ED-4A9A-B3F0-8D841416A60E}"/>
                </a:ext>
              </a:extLst>
            </p:cNvPr>
            <p:cNvCxnSpPr/>
            <p:nvPr/>
          </p:nvCxnSpPr>
          <p:spPr>
            <a:xfrm>
              <a:off x="4095750" y="2378920"/>
              <a:ext cx="4286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18E08FDB-A3D5-4939-B7AA-B8FF77CD611B}"/>
                </a:ext>
              </a:extLst>
            </p:cNvPr>
            <p:cNvCxnSpPr>
              <a:cxnSpLocks/>
            </p:cNvCxnSpPr>
            <p:nvPr/>
          </p:nvCxnSpPr>
          <p:spPr>
            <a:xfrm>
              <a:off x="4105275" y="2998045"/>
              <a:ext cx="81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C6F4F645-7DD6-4375-A82D-2DA253A1468E}"/>
                </a:ext>
              </a:extLst>
            </p:cNvPr>
            <p:cNvCxnSpPr>
              <a:cxnSpLocks/>
            </p:cNvCxnSpPr>
            <p:nvPr/>
          </p:nvCxnSpPr>
          <p:spPr>
            <a:xfrm>
              <a:off x="4005255" y="3240710"/>
              <a:ext cx="58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43307DE7-963C-4CDF-9EEA-DA847D4C8C31}"/>
                </a:ext>
              </a:extLst>
            </p:cNvPr>
            <p:cNvCxnSpPr>
              <a:cxnSpLocks/>
            </p:cNvCxnSpPr>
            <p:nvPr/>
          </p:nvCxnSpPr>
          <p:spPr>
            <a:xfrm>
              <a:off x="4057642" y="3731247"/>
              <a:ext cx="52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5C3F26B3-3868-4D82-A369-252D09E51CAF}"/>
                </a:ext>
              </a:extLst>
            </p:cNvPr>
            <p:cNvCxnSpPr>
              <a:cxnSpLocks/>
            </p:cNvCxnSpPr>
            <p:nvPr/>
          </p:nvCxnSpPr>
          <p:spPr>
            <a:xfrm>
              <a:off x="4047261" y="3988422"/>
              <a:ext cx="120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FD47ABB0-F252-431A-B294-F36085B85A98}"/>
                </a:ext>
              </a:extLst>
            </p:cNvPr>
            <p:cNvCxnSpPr>
              <a:cxnSpLocks/>
            </p:cNvCxnSpPr>
            <p:nvPr/>
          </p:nvCxnSpPr>
          <p:spPr>
            <a:xfrm>
              <a:off x="4128226" y="4221784"/>
              <a:ext cx="5746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04105D9D-B00E-418D-9D53-BB771D9D0956}"/>
                </a:ext>
              </a:extLst>
            </p:cNvPr>
            <p:cNvSpPr/>
            <p:nvPr/>
          </p:nvSpPr>
          <p:spPr>
            <a:xfrm>
              <a:off x="4213968" y="2337741"/>
              <a:ext cx="8640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E8EBB359-55CA-476C-93F7-5F3B0F350FB0}"/>
                </a:ext>
              </a:extLst>
            </p:cNvPr>
            <p:cNvSpPr/>
            <p:nvPr/>
          </p:nvSpPr>
          <p:spPr>
            <a:xfrm>
              <a:off x="4381500" y="2952640"/>
              <a:ext cx="8640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13136559-20BF-4A21-B05F-2BCB9E410ACD}"/>
                </a:ext>
              </a:extLst>
            </p:cNvPr>
            <p:cNvSpPr/>
            <p:nvPr/>
          </p:nvSpPr>
          <p:spPr>
            <a:xfrm>
              <a:off x="4135894" y="3197077"/>
              <a:ext cx="8640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152EA88D-4FEC-4339-B63D-579633A25CB1}"/>
                </a:ext>
              </a:extLst>
            </p:cNvPr>
            <p:cNvSpPr/>
            <p:nvPr/>
          </p:nvSpPr>
          <p:spPr>
            <a:xfrm>
              <a:off x="4210852" y="3693318"/>
              <a:ext cx="8640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C7DFC93C-1706-4774-9FDB-D7762A639DD5}"/>
                </a:ext>
              </a:extLst>
            </p:cNvPr>
            <p:cNvSpPr/>
            <p:nvPr/>
          </p:nvSpPr>
          <p:spPr>
            <a:xfrm>
              <a:off x="4434226" y="3945222"/>
              <a:ext cx="8640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8EA8E93C-0A52-49EC-A8AD-C9A9B8C79461}"/>
                </a:ext>
              </a:extLst>
            </p:cNvPr>
            <p:cNvSpPr/>
            <p:nvPr/>
          </p:nvSpPr>
          <p:spPr>
            <a:xfrm>
              <a:off x="4320442" y="4169642"/>
              <a:ext cx="8640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46" name="Gerader Verbinder 45">
            <a:extLst>
              <a:ext uri="{FF2B5EF4-FFF2-40B4-BE49-F238E27FC236}">
                <a16:creationId xmlns:a16="http://schemas.microsoft.com/office/drawing/2014/main" id="{9F9FE70C-5865-4797-8D24-7D56649BC7EC}"/>
              </a:ext>
            </a:extLst>
          </p:cNvPr>
          <p:cNvCxnSpPr>
            <a:cxnSpLocks/>
          </p:cNvCxnSpPr>
          <p:nvPr/>
        </p:nvCxnSpPr>
        <p:spPr>
          <a:xfrm flipV="1">
            <a:off x="9465634" y="4389865"/>
            <a:ext cx="2239200" cy="17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1477737D-7BA8-4A10-A030-69C36635A46E}"/>
              </a:ext>
            </a:extLst>
          </p:cNvPr>
          <p:cNvCxnSpPr/>
          <p:nvPr/>
        </p:nvCxnSpPr>
        <p:spPr>
          <a:xfrm flipV="1">
            <a:off x="9826784" y="2329462"/>
            <a:ext cx="0" cy="2062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21E5942D-DF79-4C0E-997F-5A48BC8ED26A}"/>
              </a:ext>
            </a:extLst>
          </p:cNvPr>
          <p:cNvCxnSpPr/>
          <p:nvPr/>
        </p:nvCxnSpPr>
        <p:spPr>
          <a:xfrm>
            <a:off x="9979181" y="4391624"/>
            <a:ext cx="0" cy="6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0507B9ED-63DE-42FD-9919-41954B4D1DCB}"/>
              </a:ext>
            </a:extLst>
          </p:cNvPr>
          <p:cNvCxnSpPr/>
          <p:nvPr/>
        </p:nvCxnSpPr>
        <p:spPr>
          <a:xfrm>
            <a:off x="9579126" y="4391619"/>
            <a:ext cx="0" cy="6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B91939E6-D643-452E-A136-2907C6215F66}"/>
              </a:ext>
            </a:extLst>
          </p:cNvPr>
          <p:cNvCxnSpPr/>
          <p:nvPr/>
        </p:nvCxnSpPr>
        <p:spPr>
          <a:xfrm>
            <a:off x="10388749" y="4391613"/>
            <a:ext cx="0" cy="6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6E319CCF-1344-47A2-9F80-0ECDAD408C80}"/>
              </a:ext>
            </a:extLst>
          </p:cNvPr>
          <p:cNvCxnSpPr/>
          <p:nvPr/>
        </p:nvCxnSpPr>
        <p:spPr>
          <a:xfrm>
            <a:off x="10781654" y="4391610"/>
            <a:ext cx="0" cy="6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CDAA8107-3560-44F7-A1C9-9E57FE8008A4}"/>
              </a:ext>
            </a:extLst>
          </p:cNvPr>
          <p:cNvCxnSpPr/>
          <p:nvPr/>
        </p:nvCxnSpPr>
        <p:spPr>
          <a:xfrm>
            <a:off x="11181702" y="4391610"/>
            <a:ext cx="0" cy="6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1B18E6C3-D3C8-4389-B151-28DF974D6C35}"/>
              </a:ext>
            </a:extLst>
          </p:cNvPr>
          <p:cNvCxnSpPr/>
          <p:nvPr/>
        </p:nvCxnSpPr>
        <p:spPr>
          <a:xfrm>
            <a:off x="11584137" y="4390658"/>
            <a:ext cx="0" cy="6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a16="http://schemas.microsoft.com/office/drawing/2014/main" id="{A035525E-8C63-49E9-BFE3-E296A6601C1F}"/>
              </a:ext>
            </a:extLst>
          </p:cNvPr>
          <p:cNvSpPr txBox="1"/>
          <p:nvPr/>
        </p:nvSpPr>
        <p:spPr>
          <a:xfrm>
            <a:off x="9462428" y="4437661"/>
            <a:ext cx="269626" cy="276999"/>
          </a:xfrm>
          <a:prstGeom prst="rect">
            <a:avLst/>
          </a:prstGeom>
          <a:noFill/>
        </p:spPr>
        <p:txBody>
          <a:bodyPr wrap="none" rtlCol="0">
            <a:spAutoFit/>
          </a:bodyPr>
          <a:lstStyle/>
          <a:p>
            <a:pPr algn="ctr"/>
            <a:r>
              <a:rPr lang="de-DE" sz="1200"/>
              <a:t>0</a:t>
            </a:r>
          </a:p>
        </p:txBody>
      </p:sp>
      <p:sp>
        <p:nvSpPr>
          <p:cNvPr id="55" name="Textfeld 54">
            <a:extLst>
              <a:ext uri="{FF2B5EF4-FFF2-40B4-BE49-F238E27FC236}">
                <a16:creationId xmlns:a16="http://schemas.microsoft.com/office/drawing/2014/main" id="{671E048F-F90D-467C-81F2-CB0C4DD91A3D}"/>
              </a:ext>
            </a:extLst>
          </p:cNvPr>
          <p:cNvSpPr txBox="1"/>
          <p:nvPr/>
        </p:nvSpPr>
        <p:spPr>
          <a:xfrm>
            <a:off x="9819127" y="4437661"/>
            <a:ext cx="354585" cy="276999"/>
          </a:xfrm>
          <a:prstGeom prst="rect">
            <a:avLst/>
          </a:prstGeom>
          <a:noFill/>
        </p:spPr>
        <p:txBody>
          <a:bodyPr wrap="none" rtlCol="0">
            <a:spAutoFit/>
          </a:bodyPr>
          <a:lstStyle/>
          <a:p>
            <a:pPr algn="ctr"/>
            <a:r>
              <a:rPr lang="de-DE" sz="1200"/>
              <a:t>20</a:t>
            </a:r>
          </a:p>
        </p:txBody>
      </p:sp>
      <p:sp>
        <p:nvSpPr>
          <p:cNvPr id="56" name="Textfeld 55">
            <a:extLst>
              <a:ext uri="{FF2B5EF4-FFF2-40B4-BE49-F238E27FC236}">
                <a16:creationId xmlns:a16="http://schemas.microsoft.com/office/drawing/2014/main" id="{16BDF1D0-C339-4AE3-867A-FDCE5604F5E6}"/>
              </a:ext>
            </a:extLst>
          </p:cNvPr>
          <p:cNvSpPr txBox="1"/>
          <p:nvPr/>
        </p:nvSpPr>
        <p:spPr>
          <a:xfrm>
            <a:off x="10228173" y="4437661"/>
            <a:ext cx="354585" cy="276999"/>
          </a:xfrm>
          <a:prstGeom prst="rect">
            <a:avLst/>
          </a:prstGeom>
          <a:noFill/>
        </p:spPr>
        <p:txBody>
          <a:bodyPr wrap="none" rtlCol="0">
            <a:spAutoFit/>
          </a:bodyPr>
          <a:lstStyle/>
          <a:p>
            <a:pPr algn="ctr"/>
            <a:r>
              <a:rPr lang="de-DE" sz="1200"/>
              <a:t>40</a:t>
            </a:r>
          </a:p>
        </p:txBody>
      </p:sp>
      <p:sp>
        <p:nvSpPr>
          <p:cNvPr id="57" name="Textfeld 56">
            <a:extLst>
              <a:ext uri="{FF2B5EF4-FFF2-40B4-BE49-F238E27FC236}">
                <a16:creationId xmlns:a16="http://schemas.microsoft.com/office/drawing/2014/main" id="{1DEE66FC-8C01-4E4A-9B4F-285C11172A63}"/>
              </a:ext>
            </a:extLst>
          </p:cNvPr>
          <p:cNvSpPr txBox="1"/>
          <p:nvPr/>
        </p:nvSpPr>
        <p:spPr>
          <a:xfrm>
            <a:off x="10625838" y="4437661"/>
            <a:ext cx="354585" cy="276999"/>
          </a:xfrm>
          <a:prstGeom prst="rect">
            <a:avLst/>
          </a:prstGeom>
          <a:noFill/>
        </p:spPr>
        <p:txBody>
          <a:bodyPr wrap="none" rtlCol="0">
            <a:spAutoFit/>
          </a:bodyPr>
          <a:lstStyle/>
          <a:p>
            <a:pPr algn="ctr"/>
            <a:r>
              <a:rPr lang="de-DE" sz="1200"/>
              <a:t>60</a:t>
            </a:r>
          </a:p>
        </p:txBody>
      </p:sp>
      <p:sp>
        <p:nvSpPr>
          <p:cNvPr id="58" name="Textfeld 57">
            <a:extLst>
              <a:ext uri="{FF2B5EF4-FFF2-40B4-BE49-F238E27FC236}">
                <a16:creationId xmlns:a16="http://schemas.microsoft.com/office/drawing/2014/main" id="{A364D1DB-B3F3-424D-8909-8B2E83816AF5}"/>
              </a:ext>
            </a:extLst>
          </p:cNvPr>
          <p:cNvSpPr txBox="1"/>
          <p:nvPr/>
        </p:nvSpPr>
        <p:spPr>
          <a:xfrm>
            <a:off x="11032951" y="4437661"/>
            <a:ext cx="354585" cy="276999"/>
          </a:xfrm>
          <a:prstGeom prst="rect">
            <a:avLst/>
          </a:prstGeom>
          <a:noFill/>
        </p:spPr>
        <p:txBody>
          <a:bodyPr wrap="none" rtlCol="0">
            <a:spAutoFit/>
          </a:bodyPr>
          <a:lstStyle/>
          <a:p>
            <a:pPr algn="ctr"/>
            <a:r>
              <a:rPr lang="de-DE" sz="1200"/>
              <a:t>80</a:t>
            </a:r>
          </a:p>
        </p:txBody>
      </p:sp>
      <p:sp>
        <p:nvSpPr>
          <p:cNvPr id="59" name="Textfeld 58">
            <a:extLst>
              <a:ext uri="{FF2B5EF4-FFF2-40B4-BE49-F238E27FC236}">
                <a16:creationId xmlns:a16="http://schemas.microsoft.com/office/drawing/2014/main" id="{2F7DC8CE-22B2-4A32-AE74-E2A972BBD049}"/>
              </a:ext>
            </a:extLst>
          </p:cNvPr>
          <p:cNvSpPr txBox="1"/>
          <p:nvPr/>
        </p:nvSpPr>
        <p:spPr>
          <a:xfrm>
            <a:off x="11402542" y="4437661"/>
            <a:ext cx="439544" cy="276999"/>
          </a:xfrm>
          <a:prstGeom prst="rect">
            <a:avLst/>
          </a:prstGeom>
          <a:noFill/>
        </p:spPr>
        <p:txBody>
          <a:bodyPr wrap="none" rtlCol="0">
            <a:spAutoFit/>
          </a:bodyPr>
          <a:lstStyle/>
          <a:p>
            <a:pPr algn="ctr"/>
            <a:r>
              <a:rPr lang="de-DE" sz="1200"/>
              <a:t>100</a:t>
            </a:r>
          </a:p>
        </p:txBody>
      </p:sp>
      <p:cxnSp>
        <p:nvCxnSpPr>
          <p:cNvPr id="62" name="Gerader Verbinder 61">
            <a:extLst>
              <a:ext uri="{FF2B5EF4-FFF2-40B4-BE49-F238E27FC236}">
                <a16:creationId xmlns:a16="http://schemas.microsoft.com/office/drawing/2014/main" id="{CA8C5F93-F13F-48A5-A026-F9F9340A1D7F}"/>
              </a:ext>
            </a:extLst>
          </p:cNvPr>
          <p:cNvCxnSpPr>
            <a:cxnSpLocks/>
          </p:cNvCxnSpPr>
          <p:nvPr/>
        </p:nvCxnSpPr>
        <p:spPr>
          <a:xfrm>
            <a:off x="9716943" y="3987547"/>
            <a:ext cx="128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76DDA1AE-7F25-44D2-8051-2384100E3A92}"/>
              </a:ext>
            </a:extLst>
          </p:cNvPr>
          <p:cNvCxnSpPr>
            <a:cxnSpLocks/>
          </p:cNvCxnSpPr>
          <p:nvPr/>
        </p:nvCxnSpPr>
        <p:spPr>
          <a:xfrm>
            <a:off x="9710407" y="4221320"/>
            <a:ext cx="61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13DBF93C-2EAD-4AA1-B430-BD668F81E3F1}"/>
              </a:ext>
            </a:extLst>
          </p:cNvPr>
          <p:cNvCxnSpPr>
            <a:cxnSpLocks/>
          </p:cNvCxnSpPr>
          <p:nvPr/>
        </p:nvCxnSpPr>
        <p:spPr>
          <a:xfrm>
            <a:off x="9603335" y="3740578"/>
            <a:ext cx="5211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32DAA000-5A44-4DC9-8783-07191BD35FD6}"/>
              </a:ext>
            </a:extLst>
          </p:cNvPr>
          <p:cNvCxnSpPr>
            <a:cxnSpLocks/>
          </p:cNvCxnSpPr>
          <p:nvPr/>
        </p:nvCxnSpPr>
        <p:spPr>
          <a:xfrm>
            <a:off x="9676361" y="2383489"/>
            <a:ext cx="43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3A613C05-C0C1-416D-9765-FD27CE340EAE}"/>
              </a:ext>
            </a:extLst>
          </p:cNvPr>
          <p:cNvCxnSpPr>
            <a:cxnSpLocks/>
          </p:cNvCxnSpPr>
          <p:nvPr/>
        </p:nvCxnSpPr>
        <p:spPr>
          <a:xfrm>
            <a:off x="9585336" y="3009933"/>
            <a:ext cx="61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FBD44DBC-80E8-47F5-9693-A9C105A85AFE}"/>
              </a:ext>
            </a:extLst>
          </p:cNvPr>
          <p:cNvCxnSpPr>
            <a:cxnSpLocks/>
          </p:cNvCxnSpPr>
          <p:nvPr/>
        </p:nvCxnSpPr>
        <p:spPr>
          <a:xfrm>
            <a:off x="9693058" y="3249608"/>
            <a:ext cx="85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hteck 73">
            <a:extLst>
              <a:ext uri="{FF2B5EF4-FFF2-40B4-BE49-F238E27FC236}">
                <a16:creationId xmlns:a16="http://schemas.microsoft.com/office/drawing/2014/main" id="{6894CB46-5EF6-48AE-9D9D-91B8911ACB8F}"/>
              </a:ext>
            </a:extLst>
          </p:cNvPr>
          <p:cNvSpPr/>
          <p:nvPr/>
        </p:nvSpPr>
        <p:spPr>
          <a:xfrm>
            <a:off x="9781009" y="2340518"/>
            <a:ext cx="8640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618DB45A-C4ED-49BB-8CB4-18FB20BFA471}"/>
              </a:ext>
            </a:extLst>
          </p:cNvPr>
          <p:cNvSpPr/>
          <p:nvPr/>
        </p:nvSpPr>
        <p:spPr>
          <a:xfrm>
            <a:off x="9732539" y="2968442"/>
            <a:ext cx="8640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14907126-7A1A-4F08-B231-C15794633862}"/>
              </a:ext>
            </a:extLst>
          </p:cNvPr>
          <p:cNvSpPr/>
          <p:nvPr/>
        </p:nvSpPr>
        <p:spPr>
          <a:xfrm>
            <a:off x="9981562" y="3206408"/>
            <a:ext cx="8640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0B1062A1-C7C4-4387-B65B-680EA0951848}"/>
              </a:ext>
            </a:extLst>
          </p:cNvPr>
          <p:cNvSpPr/>
          <p:nvPr/>
        </p:nvSpPr>
        <p:spPr>
          <a:xfrm>
            <a:off x="9739682" y="3696475"/>
            <a:ext cx="8640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a:extLst>
              <a:ext uri="{FF2B5EF4-FFF2-40B4-BE49-F238E27FC236}">
                <a16:creationId xmlns:a16="http://schemas.microsoft.com/office/drawing/2014/main" id="{CF4C4BC1-25E7-4F5D-BEB9-78BD97E511B5}"/>
              </a:ext>
            </a:extLst>
          </p:cNvPr>
          <p:cNvSpPr/>
          <p:nvPr/>
        </p:nvSpPr>
        <p:spPr>
          <a:xfrm>
            <a:off x="10204536" y="3944347"/>
            <a:ext cx="8640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51DC6598-235A-4AB3-A7BC-D53C8410FF82}"/>
              </a:ext>
            </a:extLst>
          </p:cNvPr>
          <p:cNvSpPr/>
          <p:nvPr/>
        </p:nvSpPr>
        <p:spPr>
          <a:xfrm>
            <a:off x="9917625" y="4176592"/>
            <a:ext cx="8640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2">
            <a:extLst>
              <a:ext uri="{FF2B5EF4-FFF2-40B4-BE49-F238E27FC236}">
                <a16:creationId xmlns:a16="http://schemas.microsoft.com/office/drawing/2014/main" id="{E4942781-FE98-684C-BE76-AF3B295FB072}"/>
              </a:ext>
            </a:extLst>
          </p:cNvPr>
          <p:cNvSpPr>
            <a:spLocks noGrp="1"/>
          </p:cNvSpPr>
          <p:nvPr>
            <p:ph type="title"/>
          </p:nvPr>
        </p:nvSpPr>
        <p:spPr/>
        <p:txBody>
          <a:bodyPr/>
          <a:lstStyle/>
          <a:p>
            <a:r>
              <a:rPr lang="en-US" noProof="0" dirty="0"/>
              <a:t>Efficacy: Tumor response by PD-L1 expression</a:t>
            </a:r>
          </a:p>
        </p:txBody>
      </p:sp>
    </p:spTree>
    <p:extLst>
      <p:ext uri="{BB962C8B-B14F-4D97-AF65-F5344CB8AC3E}">
        <p14:creationId xmlns:p14="http://schemas.microsoft.com/office/powerpoint/2010/main" val="2384956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*AE leading to </a:t>
            </a:r>
            <a:r>
              <a:rPr lang="en-US" err="1"/>
              <a:t>sitravatinib</a:t>
            </a:r>
            <a:r>
              <a:rPr lang="en-US"/>
              <a:t> dose modification includes dose reduction and/or interruption; †AE leading to tislelizumab dose modification includes dose delay and/or interruption; ‡Incidences reported by preferred term for any TEAE or TRAE reported in ≥5% of patients. All AEs are treatment-emergent and graded based on National Cancer Institute–Common Terminology Criteria for Adverse Events (version 5.0).</a:t>
            </a:r>
          </a:p>
          <a:p>
            <a:r>
              <a:rPr lang="en-US"/>
              <a:t>AE, adverse event; SD, stable disease; TEAE, treatment-emergent AE; TRAE; treatment-related AE.</a:t>
            </a:r>
          </a:p>
          <a:p>
            <a:r>
              <a:rPr lang="en-GB" b="1"/>
              <a:t>Zhou Q, et al. </a:t>
            </a:r>
            <a:r>
              <a:rPr lang="de-DE" b="1"/>
              <a:t>Abstract 1280P </a:t>
            </a:r>
            <a:r>
              <a:rPr lang="en-US" b="1"/>
              <a:t>presented</a:t>
            </a:r>
            <a:r>
              <a:rPr lang="de-DE" b="1"/>
              <a:t> at ESMO 2021.</a:t>
            </a:r>
            <a:endParaRPr lang="en-GB"/>
          </a:p>
        </p:txBody>
      </p:sp>
      <p:sp>
        <p:nvSpPr>
          <p:cNvPr id="5" name="object 5"/>
          <p:cNvSpPr txBox="1">
            <a:spLocks noGrp="1"/>
          </p:cNvSpPr>
          <p:nvPr>
            <p:ph type="title"/>
          </p:nvPr>
        </p:nvSpPr>
        <p:spPr/>
        <p:txBody>
          <a:bodyPr/>
          <a:lstStyle/>
          <a:p>
            <a:r>
              <a:rPr lang="en-US" noProof="0"/>
              <a:t>Safety</a:t>
            </a:r>
          </a:p>
        </p:txBody>
      </p:sp>
      <p:sp>
        <p:nvSpPr>
          <p:cNvPr id="2" name="Textplatzhalter 1">
            <a:extLst>
              <a:ext uri="{FF2B5EF4-FFF2-40B4-BE49-F238E27FC236}">
                <a16:creationId xmlns:a16="http://schemas.microsoft.com/office/drawing/2014/main" id="{567C8485-A900-C74D-8D79-18EB0131AE75}"/>
              </a:ext>
            </a:extLst>
          </p:cNvPr>
          <p:cNvSpPr>
            <a:spLocks noGrp="1"/>
          </p:cNvSpPr>
          <p:nvPr>
            <p:ph type="body" sz="quarter" idx="12"/>
          </p:nvPr>
        </p:nvSpPr>
        <p:spPr/>
        <p:txBody>
          <a:bodyPr/>
          <a:lstStyle/>
          <a:p>
            <a:r>
              <a:rPr lang="en-US" noProof="0" dirty="0"/>
              <a:t>Summary of TEAE and TRAE incidence (safety analysis set)</a:t>
            </a:r>
          </a:p>
        </p:txBody>
      </p:sp>
      <p:sp>
        <p:nvSpPr>
          <p:cNvPr id="7" name="TextBox 6">
            <a:extLst>
              <a:ext uri="{FF2B5EF4-FFF2-40B4-BE49-F238E27FC236}">
                <a16:creationId xmlns:a16="http://schemas.microsoft.com/office/drawing/2014/main" id="{694EC4B2-3457-45CD-9284-94C6011FCF27}"/>
              </a:ext>
            </a:extLst>
          </p:cNvPr>
          <p:cNvSpPr txBox="1"/>
          <p:nvPr/>
        </p:nvSpPr>
        <p:spPr>
          <a:xfrm>
            <a:off x="6240655" y="1810431"/>
            <a:ext cx="5534121" cy="3693319"/>
          </a:xfrm>
          <a:prstGeom prst="rect">
            <a:avLst/>
          </a:prstGeom>
          <a:noFill/>
        </p:spPr>
        <p:txBody>
          <a:bodyPr wrap="square" lIns="0" tIns="0" rIns="0" bIns="0" anchor="t">
            <a:spAutoFit/>
          </a:bodyPr>
          <a:lstStyle/>
          <a:p>
            <a:pPr marL="285750" indent="-285750">
              <a:spcAft>
                <a:spcPts val="600"/>
              </a:spcAft>
              <a:buClr>
                <a:schemeClr val="bg2"/>
              </a:buClr>
              <a:buFont typeface="Arial" panose="020B0604020202020204" pitchFamily="34" charset="0"/>
              <a:buChar char="•"/>
            </a:pPr>
            <a:r>
              <a:rPr lang="en-US" sz="1400" dirty="0"/>
              <a:t>Median duration of exposure was 17.9 weeks (range: 1.3 to 78.1) for </a:t>
            </a:r>
            <a:r>
              <a:rPr lang="en-US" sz="1400" err="1"/>
              <a:t>sitravatinib</a:t>
            </a:r>
            <a:r>
              <a:rPr lang="en-US" sz="1400" dirty="0"/>
              <a:t> and 18.1 weeks (range: 3.0 to 78.1) for tislelizumab</a:t>
            </a:r>
          </a:p>
          <a:p>
            <a:pPr marL="285750" indent="-285750">
              <a:spcAft>
                <a:spcPts val="600"/>
              </a:spcAft>
              <a:buClr>
                <a:schemeClr val="bg2"/>
              </a:buClr>
              <a:buFont typeface="Arial" panose="020B0604020202020204" pitchFamily="34" charset="0"/>
              <a:buChar char="•"/>
            </a:pPr>
            <a:r>
              <a:rPr lang="en-US" sz="1400" dirty="0"/>
              <a:t>Mean relative dose intensity was 79.7% (SD: 20.3) for </a:t>
            </a:r>
            <a:r>
              <a:rPr lang="en-US" sz="1400" err="1"/>
              <a:t>sitravatinib</a:t>
            </a:r>
            <a:r>
              <a:rPr lang="en-US" sz="1400" dirty="0"/>
              <a:t> and 93.7% (SD: 11.8) for tislelizumab</a:t>
            </a:r>
            <a:endParaRPr lang="en-US" sz="1400">
              <a:cs typeface="Arial" panose="020B0604020202020204"/>
            </a:endParaRPr>
          </a:p>
          <a:p>
            <a:pPr marL="285750" indent="-285750">
              <a:spcAft>
                <a:spcPts val="600"/>
              </a:spcAft>
              <a:buClr>
                <a:schemeClr val="bg2"/>
              </a:buClr>
              <a:buFont typeface="Arial" panose="020B0604020202020204" pitchFamily="34" charset="0"/>
              <a:buChar char="•"/>
            </a:pPr>
            <a:r>
              <a:rPr lang="en-US" sz="1400" dirty="0"/>
              <a:t>All patients had a TEAE and TRAE</a:t>
            </a:r>
            <a:endParaRPr lang="en-US" sz="1400">
              <a:cs typeface="Arial"/>
            </a:endParaRPr>
          </a:p>
          <a:p>
            <a:pPr marL="742950" lvl="1" indent="-285750">
              <a:spcAft>
                <a:spcPts val="600"/>
              </a:spcAft>
              <a:buClr>
                <a:schemeClr val="bg2"/>
              </a:buClr>
              <a:buFont typeface="Arial" panose="020B0604020202020204" pitchFamily="34" charset="0"/>
              <a:buChar char="•"/>
            </a:pPr>
            <a:r>
              <a:rPr lang="en-US" sz="1400" dirty="0"/>
              <a:t>Hypertension was the most commonly reported grade ≥3 TEAE and TRAE</a:t>
            </a:r>
            <a:endParaRPr lang="en-US" sz="1400">
              <a:cs typeface="Arial"/>
            </a:endParaRPr>
          </a:p>
          <a:p>
            <a:pPr marL="742950" lvl="1" indent="-285750">
              <a:spcAft>
                <a:spcPts val="600"/>
              </a:spcAft>
              <a:buClr>
                <a:schemeClr val="bg2"/>
              </a:buClr>
              <a:buFont typeface="Arial" panose="020B0604020202020204" pitchFamily="34" charset="0"/>
              <a:buChar char="•"/>
            </a:pPr>
            <a:r>
              <a:rPr lang="en-US" sz="1400" dirty="0"/>
              <a:t>No cases of hypertension led to treatment discontinuation</a:t>
            </a:r>
            <a:endParaRPr lang="en-US" sz="1400">
              <a:cs typeface="Arial"/>
            </a:endParaRPr>
          </a:p>
          <a:p>
            <a:pPr marL="285750" indent="-285750">
              <a:spcAft>
                <a:spcPts val="600"/>
              </a:spcAft>
              <a:buClr>
                <a:schemeClr val="bg2"/>
              </a:buClr>
              <a:buFont typeface="Arial" panose="020B0604020202020204" pitchFamily="34" charset="0"/>
              <a:buChar char="•"/>
            </a:pPr>
            <a:r>
              <a:rPr lang="en-US" sz="1400" dirty="0"/>
              <a:t>73.3% of patients experienced dose modification (including dose reduction and/or interruption) of </a:t>
            </a:r>
            <a:r>
              <a:rPr lang="en-US" sz="1400" err="1"/>
              <a:t>sitravatinib</a:t>
            </a:r>
            <a:r>
              <a:rPr lang="en-US" sz="1400" dirty="0"/>
              <a:t> due to TEAEs</a:t>
            </a:r>
            <a:endParaRPr lang="en-US" sz="1400">
              <a:cs typeface="Arial"/>
            </a:endParaRPr>
          </a:p>
          <a:p>
            <a:pPr marL="285750" indent="-285750">
              <a:spcAft>
                <a:spcPts val="600"/>
              </a:spcAft>
              <a:buClr>
                <a:schemeClr val="bg2"/>
              </a:buClr>
              <a:buFont typeface="Arial" panose="020B0604020202020204" pitchFamily="34" charset="0"/>
              <a:buChar char="•"/>
            </a:pPr>
            <a:r>
              <a:rPr lang="en-US" sz="1400" dirty="0"/>
              <a:t>TRAEs leading to death were reported in three patients, including one case each of ischemic stroke (considered related to </a:t>
            </a:r>
            <a:r>
              <a:rPr lang="en-US" sz="1400" err="1"/>
              <a:t>sitravatinib</a:t>
            </a:r>
            <a:r>
              <a:rPr lang="en-US" sz="1400" dirty="0"/>
              <a:t>), cardiac failure with pneumonia and respiratory failure (considered related to tislelizumab), and unspecified death (considered related to both drugs)</a:t>
            </a:r>
            <a:endParaRPr lang="en-US" sz="1400" b="1" dirty="0">
              <a:cs typeface="Arial"/>
            </a:endParaRPr>
          </a:p>
        </p:txBody>
      </p:sp>
      <p:graphicFrame>
        <p:nvGraphicFramePr>
          <p:cNvPr id="9" name="Table 9">
            <a:extLst>
              <a:ext uri="{FF2B5EF4-FFF2-40B4-BE49-F238E27FC236}">
                <a16:creationId xmlns:a16="http://schemas.microsoft.com/office/drawing/2014/main" id="{74336324-8000-48B3-B815-2B64ED2FF9F0}"/>
              </a:ext>
            </a:extLst>
          </p:cNvPr>
          <p:cNvGraphicFramePr>
            <a:graphicFrameLocks noGrp="1"/>
          </p:cNvGraphicFramePr>
          <p:nvPr>
            <p:extLst>
              <p:ext uri="{D42A27DB-BD31-4B8C-83A1-F6EECF244321}">
                <p14:modId xmlns:p14="http://schemas.microsoft.com/office/powerpoint/2010/main" val="2388938094"/>
              </p:ext>
            </p:extLst>
          </p:nvPr>
        </p:nvGraphicFramePr>
        <p:xfrm>
          <a:off x="407988" y="1808163"/>
          <a:ext cx="5543551" cy="4145280"/>
        </p:xfrm>
        <a:graphic>
          <a:graphicData uri="http://schemas.openxmlformats.org/drawingml/2006/table">
            <a:tbl>
              <a:tblPr firstRow="1" bandRow="1">
                <a:tableStyleId>{5C22544A-7EE6-4342-B048-85BDC9FD1C3A}</a:tableStyleId>
              </a:tblPr>
              <a:tblGrid>
                <a:gridCol w="2968623">
                  <a:extLst>
                    <a:ext uri="{9D8B030D-6E8A-4147-A177-3AD203B41FA5}">
                      <a16:colId xmlns:a16="http://schemas.microsoft.com/office/drawing/2014/main" val="2862724979"/>
                    </a:ext>
                  </a:extLst>
                </a:gridCol>
                <a:gridCol w="1287464">
                  <a:extLst>
                    <a:ext uri="{9D8B030D-6E8A-4147-A177-3AD203B41FA5}">
                      <a16:colId xmlns:a16="http://schemas.microsoft.com/office/drawing/2014/main" val="2828405530"/>
                    </a:ext>
                  </a:extLst>
                </a:gridCol>
                <a:gridCol w="1287464">
                  <a:extLst>
                    <a:ext uri="{9D8B030D-6E8A-4147-A177-3AD203B41FA5}">
                      <a16:colId xmlns:a16="http://schemas.microsoft.com/office/drawing/2014/main" val="2535700969"/>
                    </a:ext>
                  </a:extLst>
                </a:gridCol>
              </a:tblGrid>
              <a:tr h="0">
                <a:tc>
                  <a:txBody>
                    <a:bodyPr/>
                    <a:lstStyle/>
                    <a:p>
                      <a:r>
                        <a:rPr lang="en-US" sz="1100"/>
                        <a:t>Patients, n (%)</a:t>
                      </a:r>
                    </a:p>
                  </a:txBody>
                  <a:tcPr/>
                </a:tc>
                <a:tc gridSpan="2">
                  <a:txBody>
                    <a:bodyPr/>
                    <a:lstStyle/>
                    <a:p>
                      <a:pPr algn="ctr"/>
                      <a:r>
                        <a:rPr lang="en-US" sz="1100" dirty="0"/>
                        <a:t>All Patients (N=75)</a:t>
                      </a:r>
                    </a:p>
                  </a:txBody>
                  <a:tcPr/>
                </a:tc>
                <a:tc hMerge="1">
                  <a:txBody>
                    <a:bodyPr/>
                    <a:lstStyle/>
                    <a:p>
                      <a:endParaRPr lang="en-US" sz="1000"/>
                    </a:p>
                  </a:txBody>
                  <a:tcPr/>
                </a:tc>
                <a:extLst>
                  <a:ext uri="{0D108BD9-81ED-4DB2-BD59-A6C34878D82A}">
                    <a16:rowId xmlns:a16="http://schemas.microsoft.com/office/drawing/2014/main" val="3353022610"/>
                  </a:ext>
                </a:extLst>
              </a:tr>
              <a:tr h="0">
                <a:tc>
                  <a:txBody>
                    <a:bodyPr/>
                    <a:lstStyle/>
                    <a:p>
                      <a:endParaRPr lang="en-US" sz="1100"/>
                    </a:p>
                  </a:txBody>
                  <a:tcPr/>
                </a:tc>
                <a:tc>
                  <a:txBody>
                    <a:bodyPr/>
                    <a:lstStyle/>
                    <a:p>
                      <a:pPr algn="ctr"/>
                      <a:r>
                        <a:rPr lang="en-US" sz="1100" b="1" dirty="0"/>
                        <a:t>TEAEs</a:t>
                      </a:r>
                    </a:p>
                  </a:txBody>
                  <a:tcPr/>
                </a:tc>
                <a:tc>
                  <a:txBody>
                    <a:bodyPr/>
                    <a:lstStyle/>
                    <a:p>
                      <a:pPr algn="ctr"/>
                      <a:r>
                        <a:rPr lang="en-US" sz="1100" b="1" dirty="0"/>
                        <a:t>TRAEs</a:t>
                      </a:r>
                    </a:p>
                  </a:txBody>
                  <a:tcPr/>
                </a:tc>
                <a:extLst>
                  <a:ext uri="{0D108BD9-81ED-4DB2-BD59-A6C34878D82A}">
                    <a16:rowId xmlns:a16="http://schemas.microsoft.com/office/drawing/2014/main" val="3728153732"/>
                  </a:ext>
                </a:extLst>
              </a:tr>
              <a:tr h="0">
                <a:tc>
                  <a:txBody>
                    <a:bodyPr/>
                    <a:lstStyle/>
                    <a:p>
                      <a:r>
                        <a:rPr lang="en-US" sz="1100"/>
                        <a:t>Any AE</a:t>
                      </a:r>
                    </a:p>
                  </a:txBody>
                  <a:tcPr/>
                </a:tc>
                <a:tc>
                  <a:txBody>
                    <a:bodyPr/>
                    <a:lstStyle/>
                    <a:p>
                      <a:pPr algn="ctr"/>
                      <a:r>
                        <a:rPr lang="en-US" sz="1100" dirty="0"/>
                        <a:t>75 (100.0)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75 (100.0)</a:t>
                      </a:r>
                    </a:p>
                  </a:txBody>
                  <a:tcPr/>
                </a:tc>
                <a:extLst>
                  <a:ext uri="{0D108BD9-81ED-4DB2-BD59-A6C34878D82A}">
                    <a16:rowId xmlns:a16="http://schemas.microsoft.com/office/drawing/2014/main" val="3146264889"/>
                  </a:ext>
                </a:extLst>
              </a:tr>
              <a:tr h="0">
                <a:tc>
                  <a:txBody>
                    <a:bodyPr/>
                    <a:lstStyle/>
                    <a:p>
                      <a:r>
                        <a:rPr lang="en-US" sz="1100"/>
                        <a:t>   Grade ≥3 AE</a:t>
                      </a:r>
                    </a:p>
                  </a:txBody>
                  <a:tcPr/>
                </a:tc>
                <a:tc>
                  <a:txBody>
                    <a:bodyPr/>
                    <a:lstStyle/>
                    <a:p>
                      <a:pPr algn="ctr"/>
                      <a:r>
                        <a:rPr lang="en-US" sz="1100" dirty="0"/>
                        <a:t>55 (73.3)</a:t>
                      </a:r>
                    </a:p>
                  </a:txBody>
                  <a:tcPr/>
                </a:tc>
                <a:tc>
                  <a:txBody>
                    <a:bodyPr/>
                    <a:lstStyle/>
                    <a:p>
                      <a:pPr algn="ctr"/>
                      <a:r>
                        <a:rPr lang="en-US" sz="1100"/>
                        <a:t>38 (50.7)</a:t>
                      </a:r>
                    </a:p>
                  </a:txBody>
                  <a:tcPr/>
                </a:tc>
                <a:extLst>
                  <a:ext uri="{0D108BD9-81ED-4DB2-BD59-A6C34878D82A}">
                    <a16:rowId xmlns:a16="http://schemas.microsoft.com/office/drawing/2014/main" val="2842812384"/>
                  </a:ext>
                </a:extLst>
              </a:tr>
              <a:tr h="0">
                <a:tc>
                  <a:txBody>
                    <a:bodyPr/>
                    <a:lstStyle/>
                    <a:p>
                      <a:r>
                        <a:rPr lang="en-US" sz="1100" dirty="0"/>
                        <a:t>Serious AE</a:t>
                      </a:r>
                    </a:p>
                  </a:txBody>
                  <a:tcPr/>
                </a:tc>
                <a:tc>
                  <a:txBody>
                    <a:bodyPr/>
                    <a:lstStyle/>
                    <a:p>
                      <a:pPr algn="ctr"/>
                      <a:r>
                        <a:rPr lang="en-US" sz="1100" dirty="0"/>
                        <a:t>41 (54.7)</a:t>
                      </a:r>
                    </a:p>
                  </a:txBody>
                  <a:tcPr/>
                </a:tc>
                <a:tc>
                  <a:txBody>
                    <a:bodyPr/>
                    <a:lstStyle/>
                    <a:p>
                      <a:pPr algn="ctr"/>
                      <a:r>
                        <a:rPr lang="en-US" sz="1100"/>
                        <a:t>26 (34.7)</a:t>
                      </a:r>
                    </a:p>
                  </a:txBody>
                  <a:tcPr/>
                </a:tc>
                <a:extLst>
                  <a:ext uri="{0D108BD9-81ED-4DB2-BD59-A6C34878D82A}">
                    <a16:rowId xmlns:a16="http://schemas.microsoft.com/office/drawing/2014/main" val="3535614243"/>
                  </a:ext>
                </a:extLst>
              </a:tr>
              <a:tr h="0">
                <a:tc>
                  <a:txBody>
                    <a:bodyPr/>
                    <a:lstStyle/>
                    <a:p>
                      <a:r>
                        <a:rPr lang="en-US" sz="1100"/>
                        <a:t>   Grade ≥3 serious AE</a:t>
                      </a:r>
                    </a:p>
                  </a:txBody>
                  <a:tcPr/>
                </a:tc>
                <a:tc>
                  <a:txBody>
                    <a:bodyPr/>
                    <a:lstStyle/>
                    <a:p>
                      <a:pPr algn="ctr"/>
                      <a:r>
                        <a:rPr lang="en-US" sz="1100" dirty="0"/>
                        <a:t>34 (45.3)</a:t>
                      </a:r>
                    </a:p>
                  </a:txBody>
                  <a:tcPr/>
                </a:tc>
                <a:tc>
                  <a:txBody>
                    <a:bodyPr/>
                    <a:lstStyle/>
                    <a:p>
                      <a:pPr algn="ctr"/>
                      <a:r>
                        <a:rPr lang="en-US" sz="1100"/>
                        <a:t>14 (18.7)</a:t>
                      </a:r>
                    </a:p>
                  </a:txBody>
                  <a:tcPr/>
                </a:tc>
                <a:extLst>
                  <a:ext uri="{0D108BD9-81ED-4DB2-BD59-A6C34878D82A}">
                    <a16:rowId xmlns:a16="http://schemas.microsoft.com/office/drawing/2014/main" val="1018735379"/>
                  </a:ext>
                </a:extLst>
              </a:tr>
              <a:tr h="0">
                <a:tc>
                  <a:txBody>
                    <a:bodyPr/>
                    <a:lstStyle/>
                    <a:p>
                      <a:r>
                        <a:rPr lang="en-US" sz="1100"/>
                        <a:t>AE leading to death</a:t>
                      </a:r>
                    </a:p>
                  </a:txBody>
                  <a:tcPr/>
                </a:tc>
                <a:tc>
                  <a:txBody>
                    <a:bodyPr/>
                    <a:lstStyle/>
                    <a:p>
                      <a:pPr algn="ctr"/>
                      <a:r>
                        <a:rPr lang="en-US" sz="1100" dirty="0"/>
                        <a:t>10 (13.3)</a:t>
                      </a:r>
                    </a:p>
                  </a:txBody>
                  <a:tcPr/>
                </a:tc>
                <a:tc>
                  <a:txBody>
                    <a:bodyPr/>
                    <a:lstStyle/>
                    <a:p>
                      <a:pPr algn="ctr"/>
                      <a:r>
                        <a:rPr lang="en-US" sz="1100" dirty="0"/>
                        <a:t>3 (4)</a:t>
                      </a:r>
                    </a:p>
                  </a:txBody>
                  <a:tcPr/>
                </a:tc>
                <a:extLst>
                  <a:ext uri="{0D108BD9-81ED-4DB2-BD59-A6C34878D82A}">
                    <a16:rowId xmlns:a16="http://schemas.microsoft.com/office/drawing/2014/main" val="449899391"/>
                  </a:ext>
                </a:extLst>
              </a:tr>
              <a:tr h="0">
                <a:tc>
                  <a:txBody>
                    <a:bodyPr/>
                    <a:lstStyle/>
                    <a:p>
                      <a:r>
                        <a:rPr lang="en-US" sz="1100"/>
                        <a:t>AE leading to sitravatinib discontinuation</a:t>
                      </a:r>
                    </a:p>
                  </a:txBody>
                  <a:tcPr/>
                </a:tc>
                <a:tc>
                  <a:txBody>
                    <a:bodyPr/>
                    <a:lstStyle/>
                    <a:p>
                      <a:pPr algn="ctr"/>
                      <a:r>
                        <a:rPr lang="en-US" sz="1100"/>
                        <a:t>15 (20.0)</a:t>
                      </a:r>
                    </a:p>
                  </a:txBody>
                  <a:tcPr/>
                </a:tc>
                <a:tc>
                  <a:txBody>
                    <a:bodyPr/>
                    <a:lstStyle/>
                    <a:p>
                      <a:pPr algn="ctr"/>
                      <a:r>
                        <a:rPr lang="en-US" sz="1100"/>
                        <a:t>13 (17.3)</a:t>
                      </a:r>
                    </a:p>
                  </a:txBody>
                  <a:tcPr/>
                </a:tc>
                <a:extLst>
                  <a:ext uri="{0D108BD9-81ED-4DB2-BD59-A6C34878D82A}">
                    <a16:rowId xmlns:a16="http://schemas.microsoft.com/office/drawing/2014/main" val="2607806222"/>
                  </a:ext>
                </a:extLst>
              </a:tr>
              <a:tr h="0">
                <a:tc>
                  <a:txBody>
                    <a:bodyPr/>
                    <a:lstStyle/>
                    <a:p>
                      <a:r>
                        <a:rPr lang="en-US" sz="1100"/>
                        <a:t>AE leading to tislelizumab discontinuation</a:t>
                      </a:r>
                    </a:p>
                  </a:txBody>
                  <a:tcPr/>
                </a:tc>
                <a:tc>
                  <a:txBody>
                    <a:bodyPr/>
                    <a:lstStyle/>
                    <a:p>
                      <a:pPr algn="ctr"/>
                      <a:r>
                        <a:rPr lang="en-US" sz="1100"/>
                        <a:t>10 (13.3)</a:t>
                      </a:r>
                    </a:p>
                  </a:txBody>
                  <a:tcPr/>
                </a:tc>
                <a:tc>
                  <a:txBody>
                    <a:bodyPr/>
                    <a:lstStyle/>
                    <a:p>
                      <a:pPr algn="ctr"/>
                      <a:r>
                        <a:rPr lang="en-US" sz="1100" dirty="0"/>
                        <a:t>9 (12.0)</a:t>
                      </a:r>
                    </a:p>
                  </a:txBody>
                  <a:tcPr/>
                </a:tc>
                <a:extLst>
                  <a:ext uri="{0D108BD9-81ED-4DB2-BD59-A6C34878D82A}">
                    <a16:rowId xmlns:a16="http://schemas.microsoft.com/office/drawing/2014/main" val="1663048549"/>
                  </a:ext>
                </a:extLst>
              </a:tr>
              <a:tr h="0">
                <a:tc>
                  <a:txBody>
                    <a:bodyPr/>
                    <a:lstStyle/>
                    <a:p>
                      <a:r>
                        <a:rPr lang="en-US" sz="1100"/>
                        <a:t>AE leading to sitravatinib dose modification*</a:t>
                      </a:r>
                    </a:p>
                  </a:txBody>
                  <a:tcPr/>
                </a:tc>
                <a:tc>
                  <a:txBody>
                    <a:bodyPr/>
                    <a:lstStyle/>
                    <a:p>
                      <a:pPr algn="ctr"/>
                      <a:r>
                        <a:rPr lang="en-US" sz="1100"/>
                        <a:t>55 (73.3)</a:t>
                      </a:r>
                    </a:p>
                  </a:txBody>
                  <a:tcPr/>
                </a:tc>
                <a:tc>
                  <a:txBody>
                    <a:bodyPr/>
                    <a:lstStyle/>
                    <a:p>
                      <a:pPr algn="ctr"/>
                      <a:r>
                        <a:rPr lang="en-US" sz="1100" dirty="0"/>
                        <a:t>54 (72.0)</a:t>
                      </a:r>
                    </a:p>
                  </a:txBody>
                  <a:tcPr/>
                </a:tc>
                <a:extLst>
                  <a:ext uri="{0D108BD9-81ED-4DB2-BD59-A6C34878D82A}">
                    <a16:rowId xmlns:a16="http://schemas.microsoft.com/office/drawing/2014/main" val="1095753545"/>
                  </a:ext>
                </a:extLst>
              </a:tr>
              <a:tr h="0">
                <a:tc>
                  <a:txBody>
                    <a:bodyPr/>
                    <a:lstStyle/>
                    <a:p>
                      <a:r>
                        <a:rPr lang="en-US" sz="1100"/>
                        <a:t>AE leading to tislelizumab dose modification</a:t>
                      </a:r>
                      <a:r>
                        <a:rPr lang="en-US" sz="1100" baseline="30000"/>
                        <a:t>†</a:t>
                      </a:r>
                    </a:p>
                  </a:txBody>
                  <a:tcPr/>
                </a:tc>
                <a:tc>
                  <a:txBody>
                    <a:bodyPr/>
                    <a:lstStyle/>
                    <a:p>
                      <a:pPr algn="ctr"/>
                      <a:r>
                        <a:rPr lang="en-US" sz="1100"/>
                        <a:t>30 (40.0)</a:t>
                      </a:r>
                    </a:p>
                  </a:txBody>
                  <a:tcPr/>
                </a:tc>
                <a:tc>
                  <a:txBody>
                    <a:bodyPr/>
                    <a:lstStyle/>
                    <a:p>
                      <a:pPr algn="ctr"/>
                      <a:r>
                        <a:rPr lang="en-US" sz="1100" dirty="0"/>
                        <a:t>28 (37.3)</a:t>
                      </a:r>
                    </a:p>
                  </a:txBody>
                  <a:tcPr/>
                </a:tc>
                <a:extLst>
                  <a:ext uri="{0D108BD9-81ED-4DB2-BD59-A6C34878D82A}">
                    <a16:rowId xmlns:a16="http://schemas.microsoft.com/office/drawing/2014/main" val="839076245"/>
                  </a:ext>
                </a:extLst>
              </a:tr>
              <a:tr h="0">
                <a:tc>
                  <a:txBody>
                    <a:bodyPr/>
                    <a:lstStyle/>
                    <a:p>
                      <a:r>
                        <a:rPr lang="en-US" sz="1100" b="1"/>
                        <a:t>Grade ≥3 AEs reported in ≥5% of patients</a:t>
                      </a:r>
                      <a:r>
                        <a:rPr lang="en-US" sz="1100" b="1" baseline="30000"/>
                        <a:t>‡</a:t>
                      </a:r>
                    </a:p>
                  </a:txBody>
                  <a:tcPr/>
                </a:tc>
                <a:tc>
                  <a:txBody>
                    <a:bodyPr/>
                    <a:lstStyle/>
                    <a:p>
                      <a:pPr algn="ctr"/>
                      <a:endParaRPr lang="en-US" sz="1100"/>
                    </a:p>
                  </a:txBody>
                  <a:tcPr/>
                </a:tc>
                <a:tc>
                  <a:txBody>
                    <a:bodyPr/>
                    <a:lstStyle/>
                    <a:p>
                      <a:pPr algn="ctr"/>
                      <a:endParaRPr lang="en-US" sz="1100"/>
                    </a:p>
                  </a:txBody>
                  <a:tcPr/>
                </a:tc>
                <a:extLst>
                  <a:ext uri="{0D108BD9-81ED-4DB2-BD59-A6C34878D82A}">
                    <a16:rowId xmlns:a16="http://schemas.microsoft.com/office/drawing/2014/main" val="4009420143"/>
                  </a:ext>
                </a:extLst>
              </a:tr>
              <a:tr h="0">
                <a:tc>
                  <a:txBody>
                    <a:bodyPr/>
                    <a:lstStyle/>
                    <a:p>
                      <a:r>
                        <a:rPr lang="en-US" sz="1100"/>
                        <a:t>   Hypertension</a:t>
                      </a:r>
                    </a:p>
                  </a:txBody>
                  <a:tcPr/>
                </a:tc>
                <a:tc>
                  <a:txBody>
                    <a:bodyPr/>
                    <a:lstStyle/>
                    <a:p>
                      <a:pPr algn="ctr"/>
                      <a:r>
                        <a:rPr lang="en-US" sz="1100"/>
                        <a:t>12 (16.0)</a:t>
                      </a:r>
                    </a:p>
                  </a:txBody>
                  <a:tcPr/>
                </a:tc>
                <a:tc>
                  <a:txBody>
                    <a:bodyPr/>
                    <a:lstStyle/>
                    <a:p>
                      <a:pPr algn="ctr"/>
                      <a:r>
                        <a:rPr lang="en-US" sz="1100"/>
                        <a:t>11 (14.7)</a:t>
                      </a:r>
                    </a:p>
                  </a:txBody>
                  <a:tcPr/>
                </a:tc>
                <a:extLst>
                  <a:ext uri="{0D108BD9-81ED-4DB2-BD59-A6C34878D82A}">
                    <a16:rowId xmlns:a16="http://schemas.microsoft.com/office/drawing/2014/main" val="3376342853"/>
                  </a:ext>
                </a:extLst>
              </a:tr>
              <a:tr h="0">
                <a:tc>
                  <a:txBody>
                    <a:bodyPr/>
                    <a:lstStyle/>
                    <a:p>
                      <a:r>
                        <a:rPr lang="en-US" sz="1100"/>
                        <a:t>   Death</a:t>
                      </a:r>
                    </a:p>
                  </a:txBody>
                  <a:tcPr/>
                </a:tc>
                <a:tc>
                  <a:txBody>
                    <a:bodyPr/>
                    <a:lstStyle/>
                    <a:p>
                      <a:pPr algn="ctr"/>
                      <a:r>
                        <a:rPr lang="en-US" sz="1100"/>
                        <a:t>4 (5.3)</a:t>
                      </a:r>
                    </a:p>
                  </a:txBody>
                  <a:tcPr/>
                </a:tc>
                <a:tc>
                  <a:txBody>
                    <a:bodyPr/>
                    <a:lstStyle/>
                    <a:p>
                      <a:pPr algn="ctr"/>
                      <a:r>
                        <a:rPr lang="en-US" sz="1100" dirty="0"/>
                        <a:t>1 (1.3)</a:t>
                      </a:r>
                    </a:p>
                  </a:txBody>
                  <a:tcPr/>
                </a:tc>
                <a:extLst>
                  <a:ext uri="{0D108BD9-81ED-4DB2-BD59-A6C34878D82A}">
                    <a16:rowId xmlns:a16="http://schemas.microsoft.com/office/drawing/2014/main" val="391373231"/>
                  </a:ext>
                </a:extLst>
              </a:tr>
              <a:tr h="0">
                <a:tc>
                  <a:txBody>
                    <a:bodyPr/>
                    <a:lstStyle/>
                    <a:p>
                      <a:r>
                        <a:rPr lang="en-US" sz="1100"/>
                        <a:t>   Stomatitis</a:t>
                      </a:r>
                    </a:p>
                  </a:txBody>
                  <a:tcPr/>
                </a:tc>
                <a:tc>
                  <a:txBody>
                    <a:bodyPr/>
                    <a:lstStyle/>
                    <a:p>
                      <a:pPr algn="ctr"/>
                      <a:r>
                        <a:rPr lang="en-US" sz="1100"/>
                        <a:t>5 (6.7)</a:t>
                      </a:r>
                    </a:p>
                  </a:txBody>
                  <a:tcPr/>
                </a:tc>
                <a:tc>
                  <a:txBody>
                    <a:bodyPr/>
                    <a:lstStyle/>
                    <a:p>
                      <a:pPr algn="ctr"/>
                      <a:r>
                        <a:rPr lang="en-US" sz="1100" dirty="0"/>
                        <a:t>5 (6.7)</a:t>
                      </a:r>
                    </a:p>
                  </a:txBody>
                  <a:tcPr/>
                </a:tc>
                <a:extLst>
                  <a:ext uri="{0D108BD9-81ED-4DB2-BD59-A6C34878D82A}">
                    <a16:rowId xmlns:a16="http://schemas.microsoft.com/office/drawing/2014/main" val="967936080"/>
                  </a:ext>
                </a:extLst>
              </a:tr>
              <a:tr h="0">
                <a:tc>
                  <a:txBody>
                    <a:bodyPr/>
                    <a:lstStyle/>
                    <a:p>
                      <a:r>
                        <a:rPr lang="en-US" sz="1100"/>
                        <a:t>   Pneumonia</a:t>
                      </a:r>
                    </a:p>
                  </a:txBody>
                  <a:tcPr/>
                </a:tc>
                <a:tc>
                  <a:txBody>
                    <a:bodyPr/>
                    <a:lstStyle/>
                    <a:p>
                      <a:pPr algn="ctr"/>
                      <a:r>
                        <a:rPr lang="en-US" sz="1100" dirty="0"/>
                        <a:t>4 (5.3)</a:t>
                      </a:r>
                    </a:p>
                  </a:txBody>
                  <a:tcPr/>
                </a:tc>
                <a:tc>
                  <a:txBody>
                    <a:bodyPr/>
                    <a:lstStyle/>
                    <a:p>
                      <a:pPr algn="ctr"/>
                      <a:r>
                        <a:rPr lang="en-US" sz="1100"/>
                        <a:t>2 (2.7)</a:t>
                      </a:r>
                    </a:p>
                  </a:txBody>
                  <a:tcPr/>
                </a:tc>
                <a:extLst>
                  <a:ext uri="{0D108BD9-81ED-4DB2-BD59-A6C34878D82A}">
                    <a16:rowId xmlns:a16="http://schemas.microsoft.com/office/drawing/2014/main" val="1798854179"/>
                  </a:ext>
                </a:extLst>
              </a:tr>
            </a:tbl>
          </a:graphicData>
        </a:graphic>
      </p:graphicFrame>
    </p:spTree>
    <p:extLst>
      <p:ext uri="{BB962C8B-B14F-4D97-AF65-F5344CB8AC3E}">
        <p14:creationId xmlns:p14="http://schemas.microsoft.com/office/powerpoint/2010/main" val="3052680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dirty="0"/>
              <a:t>Conclusions</a:t>
            </a:r>
          </a:p>
        </p:txBody>
      </p:sp>
      <p:sp>
        <p:nvSpPr>
          <p:cNvPr id="3" name="Inhaltsplatzhalter 2">
            <a:extLst>
              <a:ext uri="{FF2B5EF4-FFF2-40B4-BE49-F238E27FC236}">
                <a16:creationId xmlns:a16="http://schemas.microsoft.com/office/drawing/2014/main" id="{75EC3AAF-47DE-7144-A871-0666AC8CF9CF}"/>
              </a:ext>
            </a:extLst>
          </p:cNvPr>
          <p:cNvSpPr>
            <a:spLocks noGrp="1"/>
          </p:cNvSpPr>
          <p:nvPr>
            <p:ph idx="1"/>
          </p:nvPr>
        </p:nvSpPr>
        <p:spPr>
          <a:xfrm>
            <a:off x="416534" y="1825625"/>
            <a:ext cx="10314966" cy="4351338"/>
          </a:xfrm>
        </p:spPr>
        <p:txBody>
          <a:bodyPr vert="horz" lIns="0" tIns="0" rIns="0" bIns="0" rtlCol="0" anchor="t">
            <a:noAutofit/>
          </a:bodyPr>
          <a:lstStyle/>
          <a:p>
            <a:r>
              <a:rPr lang="en-US" sz="1800" noProof="0" dirty="0"/>
              <a:t>Sitravatinib + tislelizumab had a manageable safety and tolerability </a:t>
            </a:r>
            <a:r>
              <a:rPr lang="en-US" sz="1800" dirty="0"/>
              <a:t>profile</a:t>
            </a:r>
            <a:r>
              <a:rPr lang="en-US" sz="1800" noProof="0" dirty="0"/>
              <a:t> consistent with what has previously been reported, in patients with non-squamous or squamous metastatic NSCLC who were either pretreated or naïve to anti-PD-(L)1 treatment</a:t>
            </a:r>
          </a:p>
          <a:p>
            <a:r>
              <a:rPr lang="en-US" sz="1800" noProof="0" dirty="0"/>
              <a:t>The combination demonstrated preliminary antitumor activity, both in patients who were naïve to anti-PD-(L)1 treatment and in those with anti-PD(L)1 R/R disease, with an overall ORR of 16.9%, DCR of 84.5% and PFS of 5.5 months</a:t>
            </a:r>
            <a:endParaRPr lang="en-US" sz="1800" noProof="0" dirty="0">
              <a:cs typeface="Arial"/>
            </a:endParaRPr>
          </a:p>
          <a:p>
            <a:r>
              <a:rPr lang="en-US" sz="1800" b="1" noProof="0" dirty="0"/>
              <a:t>These results </a:t>
            </a:r>
            <a:r>
              <a:rPr lang="en-US" sz="1800" b="1" noProof="0"/>
              <a:t>support further </a:t>
            </a:r>
            <a:r>
              <a:rPr lang="en-US" sz="1800" b="1" noProof="0" dirty="0"/>
              <a:t>investigation of </a:t>
            </a:r>
            <a:r>
              <a:rPr lang="en-US" sz="1800" b="1" noProof="0" err="1"/>
              <a:t>sitravatinib</a:t>
            </a:r>
            <a:r>
              <a:rPr lang="en-US" sz="1800" b="1" noProof="0" dirty="0"/>
              <a:t> + tislelizumab in metastatic NSCLC patient populations</a:t>
            </a:r>
            <a:endParaRPr lang="en-US" sz="1800" b="1" noProof="0" dirty="0">
              <a:cs typeface="Arial"/>
            </a:endParaRPr>
          </a:p>
          <a:p>
            <a:endParaRPr lang="en-US" sz="1800" noProof="0"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DCR, disease control rate; NSCLC, non small cell lung cancer; ORR, objective response rate; PD-(L)1, programmed death protein (ligand)-1; PFS, progression-free survival; </a:t>
            </a:r>
            <a:r>
              <a:rPr lang="en-US"/>
              <a:t>R/R, refractory/resistant </a:t>
            </a:r>
          </a:p>
          <a:p>
            <a:r>
              <a:rPr lang="en-GB" b="1"/>
              <a:t>Zhou Q, et al. </a:t>
            </a:r>
            <a:r>
              <a:rPr lang="de-DE" b="1"/>
              <a:t>Abstract 1280P </a:t>
            </a:r>
            <a:r>
              <a:rPr lang="de-DE" b="1" err="1"/>
              <a:t>presented</a:t>
            </a:r>
            <a:r>
              <a:rPr lang="de-DE" b="1"/>
              <a:t> at ESMO 2021.</a:t>
            </a:r>
            <a:endParaRPr lang="en-GB"/>
          </a:p>
        </p:txBody>
      </p:sp>
    </p:spTree>
    <p:extLst>
      <p:ext uri="{BB962C8B-B14F-4D97-AF65-F5344CB8AC3E}">
        <p14:creationId xmlns:p14="http://schemas.microsoft.com/office/powerpoint/2010/main" val="2266638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40589D1-D695-8740-8F10-F6B65FC1084F}"/>
              </a:ext>
            </a:extLst>
          </p:cNvPr>
          <p:cNvSpPr>
            <a:spLocks noGrp="1"/>
          </p:cNvSpPr>
          <p:nvPr>
            <p:ph type="title"/>
          </p:nvPr>
        </p:nvSpPr>
        <p:spPr>
          <a:xfrm>
            <a:off x="407989" y="1160464"/>
            <a:ext cx="5543549" cy="3402012"/>
          </a:xfrm>
        </p:spPr>
        <p:txBody>
          <a:bodyPr>
            <a:normAutofit/>
          </a:bodyPr>
          <a:lstStyle/>
          <a:p>
            <a:r>
              <a:rPr lang="en-US" noProof="0" dirty="0"/>
              <a:t>Sitravatinib + tislelizumab </a:t>
            </a:r>
            <a:br>
              <a:rPr lang="en-US" noProof="0" dirty="0"/>
            </a:br>
            <a:r>
              <a:rPr lang="en-US" noProof="0" dirty="0"/>
              <a:t>in anti-PD-(L)1 refractory/resistant metastatic NSCLC</a:t>
            </a:r>
          </a:p>
        </p:txBody>
      </p:sp>
    </p:spTree>
    <p:extLst>
      <p:ext uri="{BB962C8B-B14F-4D97-AF65-F5344CB8AC3E}">
        <p14:creationId xmlns:p14="http://schemas.microsoft.com/office/powerpoint/2010/main" val="328788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C59A-6748-4851-8FEF-3E7DD42B8433}"/>
              </a:ext>
            </a:extLst>
          </p:cNvPr>
          <p:cNvSpPr>
            <a:spLocks noGrp="1"/>
          </p:cNvSpPr>
          <p:nvPr>
            <p:ph type="title"/>
          </p:nvPr>
        </p:nvSpPr>
        <p:spPr/>
        <p:txBody>
          <a:bodyPr/>
          <a:lstStyle/>
          <a:p>
            <a:r>
              <a:rPr lang="en-US" noProof="0"/>
              <a:t>Contents: Gastrointestinal Cancer Studies</a:t>
            </a:r>
          </a:p>
        </p:txBody>
      </p:sp>
      <p:sp>
        <p:nvSpPr>
          <p:cNvPr id="4" name="Footer Placeholder 3">
            <a:extLst>
              <a:ext uri="{FF2B5EF4-FFF2-40B4-BE49-F238E27FC236}">
                <a16:creationId xmlns:a16="http://schemas.microsoft.com/office/drawing/2014/main" id="{5BBE411E-E2BF-4D2E-BF6C-10AE609330AB}"/>
              </a:ext>
            </a:extLst>
          </p:cNvPr>
          <p:cNvSpPr>
            <a:spLocks noGrp="1"/>
          </p:cNvSpPr>
          <p:nvPr>
            <p:ph type="ftr" sz="quarter" idx="11"/>
          </p:nvPr>
        </p:nvSpPr>
        <p:spPr/>
        <p:txBody>
          <a:bodyPr/>
          <a:lstStyle/>
          <a:p>
            <a:r>
              <a:rPr lang="en-US"/>
              <a:t>GI: Gastrointestinal. GC: Gastric cancer. GEJC: Gastroesophageal junction cancer. EAC: esophageal adenocarcinoma.1L: First line.</a:t>
            </a:r>
          </a:p>
        </p:txBody>
      </p:sp>
      <p:graphicFrame>
        <p:nvGraphicFramePr>
          <p:cNvPr id="6" name="Table 3">
            <a:extLst>
              <a:ext uri="{FF2B5EF4-FFF2-40B4-BE49-F238E27FC236}">
                <a16:creationId xmlns:a16="http://schemas.microsoft.com/office/drawing/2014/main" id="{D36902FD-7692-964E-A8D2-98A5D21857A1}"/>
              </a:ext>
            </a:extLst>
          </p:cNvPr>
          <p:cNvGraphicFramePr>
            <a:graphicFrameLocks noGrp="1"/>
          </p:cNvGraphicFramePr>
          <p:nvPr>
            <p:extLst>
              <p:ext uri="{D42A27DB-BD31-4B8C-83A1-F6EECF244321}">
                <p14:modId xmlns:p14="http://schemas.microsoft.com/office/powerpoint/2010/main" val="1484296307"/>
              </p:ext>
            </p:extLst>
          </p:nvPr>
        </p:nvGraphicFramePr>
        <p:xfrm>
          <a:off x="416454" y="1810064"/>
          <a:ext cx="11367479" cy="3495380"/>
        </p:xfrm>
        <a:graphic>
          <a:graphicData uri="http://schemas.openxmlformats.org/drawingml/2006/table">
            <a:tbl>
              <a:tblPr firstRow="1" bandRow="1">
                <a:tableStyleId>{5C22544A-7EE6-4342-B048-85BDC9FD1C3A}</a:tableStyleId>
              </a:tblPr>
              <a:tblGrid>
                <a:gridCol w="1136289">
                  <a:extLst>
                    <a:ext uri="{9D8B030D-6E8A-4147-A177-3AD203B41FA5}">
                      <a16:colId xmlns:a16="http://schemas.microsoft.com/office/drawing/2014/main" val="2369725370"/>
                    </a:ext>
                  </a:extLst>
                </a:gridCol>
                <a:gridCol w="6977793">
                  <a:extLst>
                    <a:ext uri="{9D8B030D-6E8A-4147-A177-3AD203B41FA5}">
                      <a16:colId xmlns:a16="http://schemas.microsoft.com/office/drawing/2014/main" val="3851562108"/>
                    </a:ext>
                  </a:extLst>
                </a:gridCol>
                <a:gridCol w="1411689">
                  <a:extLst>
                    <a:ext uri="{9D8B030D-6E8A-4147-A177-3AD203B41FA5}">
                      <a16:colId xmlns:a16="http://schemas.microsoft.com/office/drawing/2014/main" val="359418087"/>
                    </a:ext>
                  </a:extLst>
                </a:gridCol>
                <a:gridCol w="1841708">
                  <a:extLst>
                    <a:ext uri="{9D8B030D-6E8A-4147-A177-3AD203B41FA5}">
                      <a16:colId xmlns:a16="http://schemas.microsoft.com/office/drawing/2014/main" val="1352664065"/>
                    </a:ext>
                  </a:extLst>
                </a:gridCol>
              </a:tblGrid>
              <a:tr h="468000">
                <a:tc>
                  <a:txBody>
                    <a:bodyPr/>
                    <a:lstStyle/>
                    <a:p>
                      <a:pPr algn="ctr"/>
                      <a:r>
                        <a:rPr lang="en-US" sz="1200" dirty="0"/>
                        <a:t>Slide numbers</a:t>
                      </a:r>
                    </a:p>
                  </a:txBody>
                  <a:tcPr anchor="ctr"/>
                </a:tc>
                <a:tc>
                  <a:txBody>
                    <a:bodyPr/>
                    <a:lstStyle/>
                    <a:p>
                      <a:pPr marL="0" algn="ctr" defTabSz="914400" rtl="0" eaLnBrk="1" latinLnBrk="0" hangingPunct="1"/>
                      <a:r>
                        <a:rPr lang="en-US" sz="1200" b="1" kern="1200" dirty="0">
                          <a:solidFill>
                            <a:schemeClr val="lt1"/>
                          </a:solidFill>
                        </a:rPr>
                        <a:t>Study </a:t>
                      </a:r>
                      <a:endParaRPr lang="en-US" sz="1200" b="1" kern="1200" dirty="0">
                        <a:solidFill>
                          <a:schemeClr val="lt1"/>
                        </a:solidFill>
                        <a:latin typeface="+mn-lt"/>
                        <a:ea typeface="+mn-ea"/>
                        <a:cs typeface="+mn-cs"/>
                      </a:endParaRPr>
                    </a:p>
                  </a:txBody>
                  <a:tcPr anchor="ctr"/>
                </a:tc>
                <a:tc>
                  <a:txBody>
                    <a:bodyPr/>
                    <a:lstStyle/>
                    <a:p>
                      <a:pPr marL="0" algn="ctr" defTabSz="914400" rtl="0" eaLnBrk="1" latinLnBrk="0" hangingPunct="1"/>
                      <a:r>
                        <a:rPr lang="en-US" sz="1200" b="1" kern="1200" dirty="0">
                          <a:solidFill>
                            <a:schemeClr val="lt1"/>
                          </a:solidFill>
                        </a:rPr>
                        <a:t>Author</a:t>
                      </a:r>
                      <a:endParaRPr lang="en-US" sz="1200" b="1" kern="1200" dirty="0">
                        <a:solidFill>
                          <a:schemeClr val="lt1"/>
                        </a:solidFill>
                        <a:latin typeface="+mn-lt"/>
                        <a:ea typeface="+mn-ea"/>
                        <a:cs typeface="+mn-cs"/>
                      </a:endParaRPr>
                    </a:p>
                  </a:txBody>
                  <a:tcPr anchor="ctr"/>
                </a:tc>
                <a:tc>
                  <a:txBody>
                    <a:bodyPr/>
                    <a:lstStyle/>
                    <a:p>
                      <a:pPr marL="0" algn="ctr" defTabSz="914400" rtl="0" eaLnBrk="1" latinLnBrk="0" hangingPunct="1"/>
                      <a:r>
                        <a:rPr lang="en-US" sz="1200" b="1" kern="1200" dirty="0">
                          <a:solidFill>
                            <a:schemeClr val="lt1"/>
                          </a:solidFill>
                        </a:rPr>
                        <a:t>ESMO ID</a:t>
                      </a:r>
                      <a:endParaRPr lang="en-US" sz="1200" b="1" kern="1200" dirty="0">
                        <a:solidFill>
                          <a:schemeClr val="lt1"/>
                        </a:solidFill>
                        <a:latin typeface="+mn-lt"/>
                        <a:ea typeface="+mn-ea"/>
                        <a:cs typeface="+mn-cs"/>
                      </a:endParaRPr>
                    </a:p>
                  </a:txBody>
                  <a:tcPr anchor="ctr"/>
                </a:tc>
                <a:extLst>
                  <a:ext uri="{0D108BD9-81ED-4DB2-BD59-A6C34878D82A}">
                    <a16:rowId xmlns:a16="http://schemas.microsoft.com/office/drawing/2014/main" val="3483188175"/>
                  </a:ext>
                </a:extLst>
              </a:tr>
              <a:tr h="490966">
                <a:tc>
                  <a:txBody>
                    <a:bodyPr/>
                    <a:lstStyle/>
                    <a:p>
                      <a:pPr algn="ctr"/>
                      <a:r>
                        <a:rPr lang="en-US" sz="1200" b="0">
                          <a:solidFill>
                            <a:schemeClr val="tx1"/>
                          </a:solidFill>
                        </a:rPr>
                        <a:t>74 – 85</a:t>
                      </a:r>
                    </a:p>
                  </a:txBody>
                  <a:tcPr anchor="ctr"/>
                </a:tc>
                <a:tc>
                  <a:txBody>
                    <a:bodyPr/>
                    <a:lstStyle/>
                    <a:p>
                      <a:pPr algn="l"/>
                      <a:r>
                        <a:rPr lang="en-US" sz="1200" b="1">
                          <a:solidFill>
                            <a:schemeClr val="tx1"/>
                          </a:solidFill>
                        </a:rPr>
                        <a:t>CheckMate 649: </a:t>
                      </a:r>
                      <a:r>
                        <a:rPr lang="en-US" sz="1200" b="0">
                          <a:solidFill>
                            <a:schemeClr val="tx1"/>
                          </a:solidFill>
                        </a:rPr>
                        <a:t>Nivolumab + chemotherapy or ipilimumab vs chemotherapy as 1L treatment for advanced gastric cancer/gastroesophageal junction cancer/esophageal adenocarcinoma (GC/GEJC/EAC)</a:t>
                      </a:r>
                      <a:endParaRPr lang="en-US" sz="1200" b="0" dirty="0">
                        <a:solidFill>
                          <a:schemeClr val="tx1"/>
                        </a:solidFill>
                      </a:endParaRPr>
                    </a:p>
                  </a:txBody>
                  <a:tcPr anchor="ctr"/>
                </a:tc>
                <a:tc>
                  <a:txBody>
                    <a:bodyPr/>
                    <a:lstStyle/>
                    <a:p>
                      <a:pPr marL="0" algn="ctr"/>
                      <a:r>
                        <a:rPr lang="en-US" sz="1200" b="0">
                          <a:solidFill>
                            <a:schemeClr val="tx1"/>
                          </a:solidFill>
                        </a:rPr>
                        <a:t>Yelena Janjigian</a:t>
                      </a:r>
                      <a:endParaRPr lang="en-US" sz="12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LBA7</a:t>
                      </a:r>
                    </a:p>
                  </a:txBody>
                  <a:tcPr anchor="ctr"/>
                </a:tc>
                <a:extLst>
                  <a:ext uri="{0D108BD9-81ED-4DB2-BD59-A6C34878D82A}">
                    <a16:rowId xmlns:a16="http://schemas.microsoft.com/office/drawing/2014/main" val="3073187361"/>
                  </a:ext>
                </a:extLst>
              </a:tr>
              <a:tr h="477460">
                <a:tc>
                  <a:txBody>
                    <a:bodyPr/>
                    <a:lstStyle/>
                    <a:p>
                      <a:pPr algn="ctr"/>
                      <a:r>
                        <a:rPr lang="en-US" sz="1200" b="0">
                          <a:solidFill>
                            <a:schemeClr val="tx1"/>
                          </a:solidFill>
                        </a:rPr>
                        <a:t>86 – 93</a:t>
                      </a:r>
                    </a:p>
                  </a:txBody>
                  <a:tcPr anchor="ctr"/>
                </a:tc>
                <a:tc>
                  <a:txBody>
                    <a:bodyPr/>
                    <a:lstStyle/>
                    <a:p>
                      <a:pPr algn="l"/>
                      <a:r>
                        <a:rPr lang="en-US" sz="1200" b="1">
                          <a:solidFill>
                            <a:schemeClr val="tx1"/>
                          </a:solidFill>
                        </a:rPr>
                        <a:t>ORIENT-15: </a:t>
                      </a:r>
                      <a:r>
                        <a:rPr lang="en-US" sz="1200" b="0">
                          <a:solidFill>
                            <a:schemeClr val="tx1"/>
                          </a:solidFill>
                        </a:rPr>
                        <a:t>Sintilimab plus chemotherapy versus chemotherapy as 1L therapy in patients with advanced or metastatic esophageal squamous cell cancer (ESCC): First results</a:t>
                      </a:r>
                      <a:endParaRPr lang="en-US" sz="1200" b="0" dirty="0">
                        <a:solidFill>
                          <a:schemeClr val="tx1"/>
                        </a:solidFill>
                      </a:endParaRPr>
                    </a:p>
                  </a:txBody>
                  <a:tcPr anchor="ctr"/>
                </a:tc>
                <a:tc>
                  <a:txBody>
                    <a:bodyPr/>
                    <a:lstStyle/>
                    <a:p>
                      <a:pPr marL="0" algn="ctr"/>
                      <a:r>
                        <a:rPr lang="en-US" sz="1200" b="0">
                          <a:solidFill>
                            <a:schemeClr val="tx1"/>
                          </a:solidFill>
                        </a:rPr>
                        <a:t>Lin Shen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LBA52</a:t>
                      </a:r>
                    </a:p>
                  </a:txBody>
                  <a:tcPr anchor="ctr"/>
                </a:tc>
                <a:extLst>
                  <a:ext uri="{0D108BD9-81ED-4DB2-BD59-A6C34878D82A}">
                    <a16:rowId xmlns:a16="http://schemas.microsoft.com/office/drawing/2014/main" val="3375744713"/>
                  </a:ext>
                </a:extLst>
              </a:tr>
              <a:tr h="477460">
                <a:tc>
                  <a:txBody>
                    <a:bodyPr/>
                    <a:lstStyle/>
                    <a:p>
                      <a:pPr algn="ctr"/>
                      <a:r>
                        <a:rPr lang="en-US" sz="1200" b="0">
                          <a:solidFill>
                            <a:schemeClr val="tx1"/>
                          </a:solidFill>
                        </a:rPr>
                        <a:t>94 – 101</a:t>
                      </a:r>
                    </a:p>
                  </a:txBody>
                  <a:tcPr anchor="ctr"/>
                </a:tc>
                <a:tc>
                  <a:txBody>
                    <a:bodyPr/>
                    <a:lstStyle/>
                    <a:p>
                      <a:pPr algn="l"/>
                      <a:r>
                        <a:rPr lang="en-US" sz="1200" b="1">
                          <a:solidFill>
                            <a:schemeClr val="tx1"/>
                          </a:solidFill>
                        </a:rPr>
                        <a:t>ORIENT-16: </a:t>
                      </a:r>
                      <a:r>
                        <a:rPr lang="en-US" sz="1200" b="0">
                          <a:solidFill>
                            <a:schemeClr val="tx1"/>
                          </a:solidFill>
                        </a:rPr>
                        <a:t>Sintilimab plus chemotherapy vs chemotherapy as 1L treatment for advanced gastric or gastroesophageal junction (G/GEJ) adenocarcinoma: First results</a:t>
                      </a:r>
                      <a:endParaRPr lang="en-US" sz="1200" b="0" dirty="0">
                        <a:solidFill>
                          <a:schemeClr val="tx1"/>
                        </a:solidFill>
                      </a:endParaRPr>
                    </a:p>
                  </a:txBody>
                  <a:tcPr anchor="ctr"/>
                </a:tc>
                <a:tc>
                  <a:txBody>
                    <a:bodyPr/>
                    <a:lstStyle/>
                    <a:p>
                      <a:pPr marL="0" algn="ctr"/>
                      <a:r>
                        <a:rPr lang="en-US" sz="1200" b="0">
                          <a:solidFill>
                            <a:schemeClr val="tx1"/>
                          </a:solidFill>
                        </a:rPr>
                        <a:t>Jianming Xu</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LBA53</a:t>
                      </a:r>
                    </a:p>
                  </a:txBody>
                  <a:tcPr anchor="ctr"/>
                </a:tc>
                <a:extLst>
                  <a:ext uri="{0D108BD9-81ED-4DB2-BD59-A6C34878D82A}">
                    <a16:rowId xmlns:a16="http://schemas.microsoft.com/office/drawing/2014/main" val="3819257182"/>
                  </a:ext>
                </a:extLst>
              </a:tr>
              <a:tr h="477460">
                <a:tc>
                  <a:txBody>
                    <a:bodyPr/>
                    <a:lstStyle/>
                    <a:p>
                      <a:pPr algn="ctr"/>
                      <a:r>
                        <a:rPr lang="en-US" sz="1200" b="0">
                          <a:solidFill>
                            <a:schemeClr val="tx1"/>
                          </a:solidFill>
                        </a:rPr>
                        <a:t>102 – 107</a:t>
                      </a:r>
                    </a:p>
                  </a:txBody>
                  <a:tcPr anchor="ctr"/>
                </a:tc>
                <a:tc>
                  <a:txBody>
                    <a:bodyPr/>
                    <a:lstStyle/>
                    <a:p>
                      <a:pPr algn="l"/>
                      <a:r>
                        <a:rPr lang="en-US" sz="1200" b="1">
                          <a:solidFill>
                            <a:schemeClr val="tx1"/>
                          </a:solidFill>
                        </a:rPr>
                        <a:t>JUPITER-06: </a:t>
                      </a:r>
                      <a:r>
                        <a:rPr lang="en-US" sz="1200" b="0">
                          <a:solidFill>
                            <a:schemeClr val="tx1"/>
                          </a:solidFill>
                        </a:rPr>
                        <a:t>Toripalimab vs placebo in combination with 1L chemotherapy for treatment naive advanced or metastatic esophageal squamous cell carcinoma (ESCC)</a:t>
                      </a:r>
                      <a:endParaRPr lang="en-US" sz="1200" b="0" dirty="0">
                        <a:solidFill>
                          <a:schemeClr val="tx1"/>
                        </a:solidFill>
                        <a:highlight>
                          <a:srgbClr val="00FF00"/>
                        </a:highlight>
                      </a:endParaRPr>
                    </a:p>
                  </a:txBody>
                  <a:tcPr anchor="ctr"/>
                </a:tc>
                <a:tc>
                  <a:txBody>
                    <a:bodyPr/>
                    <a:lstStyle/>
                    <a:p>
                      <a:pPr marL="0" algn="ctr"/>
                      <a:r>
                        <a:rPr lang="en-US" sz="1200" b="0">
                          <a:solidFill>
                            <a:schemeClr val="tx1"/>
                          </a:solidFill>
                        </a:rPr>
                        <a:t>Ruihua Xu</a:t>
                      </a:r>
                    </a:p>
                  </a:txBody>
                  <a:tcPr anchor="ctr"/>
                </a:tc>
                <a:tc>
                  <a:txBody>
                    <a:bodyPr/>
                    <a:lstStyle/>
                    <a:p>
                      <a:pPr algn="ctr"/>
                      <a:r>
                        <a:rPr lang="en-US" sz="1200" b="0">
                          <a:solidFill>
                            <a:schemeClr val="tx1"/>
                          </a:solidFill>
                        </a:rPr>
                        <a:t>1373MO</a:t>
                      </a:r>
                    </a:p>
                  </a:txBody>
                  <a:tcPr anchor="ctr"/>
                </a:tc>
                <a:extLst>
                  <a:ext uri="{0D108BD9-81ED-4DB2-BD59-A6C34878D82A}">
                    <a16:rowId xmlns:a16="http://schemas.microsoft.com/office/drawing/2014/main" val="821058421"/>
                  </a:ext>
                </a:extLst>
              </a:tr>
              <a:tr h="477460">
                <a:tc>
                  <a:txBody>
                    <a:bodyPr/>
                    <a:lstStyle/>
                    <a:p>
                      <a:pPr algn="ctr"/>
                      <a:r>
                        <a:rPr lang="en-US" sz="1200" b="0">
                          <a:solidFill>
                            <a:schemeClr val="tx1"/>
                          </a:solidFill>
                        </a:rPr>
                        <a:t>108 – 114</a:t>
                      </a:r>
                    </a:p>
                  </a:txBody>
                  <a:tcPr anchor="ctr"/>
                </a:tc>
                <a:tc>
                  <a:txBody>
                    <a:bodyPr/>
                    <a:lstStyle/>
                    <a:p>
                      <a:pPr algn="l"/>
                      <a:r>
                        <a:rPr lang="en-US" sz="1200" b="1">
                          <a:solidFill>
                            <a:schemeClr val="tx1"/>
                          </a:solidFill>
                        </a:rPr>
                        <a:t>DisTinGuish: </a:t>
                      </a:r>
                      <a:r>
                        <a:rPr lang="en-US" sz="1200" b="0">
                          <a:solidFill>
                            <a:schemeClr val="tx1"/>
                          </a:solidFill>
                        </a:rPr>
                        <a:t>DKN-01 + tislelizumab + chemotherapy as 1L therapy in unselected patients with advanced gastroesophageal adenocarcinoma (GEA)</a:t>
                      </a:r>
                      <a:endParaRPr lang="en-US" sz="1200" b="0" dirty="0">
                        <a:solidFill>
                          <a:schemeClr val="tx1"/>
                        </a:solidFill>
                        <a:highlight>
                          <a:srgbClr val="00FF00"/>
                        </a:highlight>
                      </a:endParaRPr>
                    </a:p>
                  </a:txBody>
                  <a:tcPr anchor="ctr"/>
                </a:tc>
                <a:tc>
                  <a:txBody>
                    <a:bodyPr/>
                    <a:lstStyle/>
                    <a:p>
                      <a:pPr marL="0" algn="ctr"/>
                      <a:r>
                        <a:rPr lang="en-US" sz="1200" b="0">
                          <a:solidFill>
                            <a:schemeClr val="tx1"/>
                          </a:solidFill>
                        </a:rPr>
                        <a:t>Samuel Klempnera</a:t>
                      </a:r>
                      <a:endParaRPr lang="en-US" sz="1200" b="0" err="1">
                        <a:solidFill>
                          <a:schemeClr val="tx1"/>
                        </a:solidFill>
                      </a:endParaRPr>
                    </a:p>
                  </a:txBody>
                  <a:tcPr anchor="ctr"/>
                </a:tc>
                <a:tc>
                  <a:txBody>
                    <a:bodyPr/>
                    <a:lstStyle/>
                    <a:p>
                      <a:pPr algn="ctr"/>
                      <a:r>
                        <a:rPr lang="en-US" sz="1200" b="0">
                          <a:solidFill>
                            <a:schemeClr val="tx1"/>
                          </a:solidFill>
                        </a:rPr>
                        <a:t>1384P </a:t>
                      </a:r>
                    </a:p>
                  </a:txBody>
                  <a:tcPr anchor="ctr"/>
                </a:tc>
                <a:extLst>
                  <a:ext uri="{0D108BD9-81ED-4DB2-BD59-A6C34878D82A}">
                    <a16:rowId xmlns:a16="http://schemas.microsoft.com/office/drawing/2014/main" val="842912487"/>
                  </a:ext>
                </a:extLst>
              </a:tr>
              <a:tr h="477460">
                <a:tc>
                  <a:txBody>
                    <a:bodyPr/>
                    <a:lstStyle/>
                    <a:p>
                      <a:pPr algn="ctr"/>
                      <a:r>
                        <a:rPr lang="en-US" sz="1200" b="0">
                          <a:solidFill>
                            <a:schemeClr val="tx1"/>
                          </a:solidFill>
                        </a:rPr>
                        <a:t>115 – 121</a:t>
                      </a:r>
                    </a:p>
                  </a:txBody>
                  <a:tcPr anchor="ctr"/>
                </a:tc>
                <a:tc>
                  <a:txBody>
                    <a:bodyPr/>
                    <a:lstStyle/>
                    <a:p>
                      <a:pPr algn="l"/>
                      <a:r>
                        <a:rPr lang="en-US" sz="1200" b="0" dirty="0">
                          <a:solidFill>
                            <a:schemeClr val="tx1"/>
                          </a:solidFill>
                        </a:rPr>
                        <a:t>Effects of tislelizumab monotherapy on health-related quality of life in patients with previously treated unresectable hepatocellular carcinoma (HCC)</a:t>
                      </a:r>
                    </a:p>
                  </a:txBody>
                  <a:tcPr anchor="ctr"/>
                </a:tc>
                <a:tc>
                  <a:txBody>
                    <a:bodyPr/>
                    <a:lstStyle/>
                    <a:p>
                      <a:pPr marL="0" algn="ctr"/>
                      <a:r>
                        <a:rPr lang="en-US" sz="1200" b="0">
                          <a:solidFill>
                            <a:schemeClr val="tx1"/>
                          </a:solidFill>
                        </a:rPr>
                        <a:t>Zhenggang Ren</a:t>
                      </a:r>
                      <a:endParaRPr lang="en-US" sz="1200" b="0" dirty="0">
                        <a:solidFill>
                          <a:schemeClr val="tx1"/>
                        </a:solidFill>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0">
                          <a:solidFill>
                            <a:schemeClr val="tx1"/>
                          </a:solidFill>
                        </a:rPr>
                        <a:t>936P </a:t>
                      </a:r>
                    </a:p>
                  </a:txBody>
                  <a:tcPr anchor="ctr"/>
                </a:tc>
                <a:extLst>
                  <a:ext uri="{0D108BD9-81ED-4DB2-BD59-A6C34878D82A}">
                    <a16:rowId xmlns:a16="http://schemas.microsoft.com/office/drawing/2014/main" val="2271587091"/>
                  </a:ext>
                </a:extLst>
              </a:tr>
            </a:tbl>
          </a:graphicData>
        </a:graphic>
      </p:graphicFrame>
    </p:spTree>
    <p:extLst>
      <p:ext uri="{BB962C8B-B14F-4D97-AF65-F5344CB8AC3E}">
        <p14:creationId xmlns:p14="http://schemas.microsoft.com/office/powerpoint/2010/main" val="404020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572F81-E2F7-410F-AB01-3DA84583A7AA}"/>
              </a:ext>
            </a:extLst>
          </p:cNvPr>
          <p:cNvSpPr>
            <a:spLocks noGrp="1"/>
          </p:cNvSpPr>
          <p:nvPr>
            <p:ph type="ftr" sz="quarter" idx="11"/>
          </p:nvPr>
        </p:nvSpPr>
        <p:spPr>
          <a:xfrm>
            <a:off x="417600" y="5704683"/>
            <a:ext cx="8564817" cy="1036866"/>
          </a:xfrm>
        </p:spPr>
        <p:txBody>
          <a:bodyPr/>
          <a:lstStyle/>
          <a:p>
            <a:r>
              <a:rPr lang="en-US"/>
              <a:t>*Safety, tolerability, PFS, and OS were assessed using the safety analysis set (all patients receiving ≥1 dose of study drug); †Tumor responses were assessed using the efficacy evaluable analysis set (all dosed patients who had measurable disease at baseline per RECIST v1.1 and who had ≥1 evaluable post-baseline tumor assessment unless treatment was discontinued due to disease progression or death before tumor assessment)</a:t>
            </a:r>
          </a:p>
          <a:p>
            <a:r>
              <a:rPr lang="en-US"/>
              <a:t>Ab, antibody; ALK, anaplastic lymphoma kinase; BRAF, v-</a:t>
            </a:r>
            <a:r>
              <a:rPr lang="en-US" err="1"/>
              <a:t>raf</a:t>
            </a:r>
            <a:r>
              <a:rPr lang="en-US"/>
              <a:t> murine sarcoma viral oncogene homolog B1; DCR, disease control rate; </a:t>
            </a:r>
            <a:r>
              <a:rPr lang="en-US" err="1"/>
              <a:t>DoR</a:t>
            </a:r>
            <a:r>
              <a:rPr lang="en-US"/>
              <a:t>, duration of response; ECOG PS, Eastern Cooperative Oncology Group performance status; EGFR, epidermal growth factor receptor; IV, intravenously; NSCLC, non small cell lung cancer; </a:t>
            </a:r>
            <a:r>
              <a:rPr lang="en-US" err="1"/>
              <a:t>Nsq</a:t>
            </a:r>
            <a:r>
              <a:rPr lang="en-US"/>
              <a:t>, non-squamous; OC, ovarian cancer; ORR, objective response rate; OS, overall survival; PD-1, programmed cell protein-1; PD-L1, programmed death ligand-1; PFS, progression-free survival; PO, orally; QD, once-daily; Q3W, once every three weeks; RCC, renal cell carcinoma; RECIST, Response Evaluation Criteria in Solid Tumors; ROS1, c-</a:t>
            </a:r>
            <a:r>
              <a:rPr lang="en-US" err="1"/>
              <a:t>ros</a:t>
            </a:r>
            <a:r>
              <a:rPr lang="en-US"/>
              <a:t> oncogene 1; R/R, refractory/resistant; Sq, squamous.</a:t>
            </a:r>
          </a:p>
          <a:p>
            <a:r>
              <a:rPr lang="en-US" b="1"/>
              <a:t>Gao B, et al. Abstract 1284P presented at ESMO 2021.</a:t>
            </a:r>
            <a:endParaRPr lang="en-US"/>
          </a:p>
        </p:txBody>
      </p:sp>
      <p:sp>
        <p:nvSpPr>
          <p:cNvPr id="8" name="Titel 7">
            <a:extLst>
              <a:ext uri="{FF2B5EF4-FFF2-40B4-BE49-F238E27FC236}">
                <a16:creationId xmlns:a16="http://schemas.microsoft.com/office/drawing/2014/main" id="{759080B3-FDBE-1D41-A4B8-0541069C78BB}"/>
              </a:ext>
            </a:extLst>
          </p:cNvPr>
          <p:cNvSpPr>
            <a:spLocks noGrp="1"/>
          </p:cNvSpPr>
          <p:nvPr>
            <p:ph type="title"/>
          </p:nvPr>
        </p:nvSpPr>
        <p:spPr/>
        <p:txBody>
          <a:bodyPr/>
          <a:lstStyle/>
          <a:p>
            <a:r>
              <a:rPr lang="en-US" noProof="0" dirty="0"/>
              <a:t>Study design </a:t>
            </a:r>
          </a:p>
        </p:txBody>
      </p:sp>
      <p:sp>
        <p:nvSpPr>
          <p:cNvPr id="20" name="Textplatzhalter 10">
            <a:extLst>
              <a:ext uri="{FF2B5EF4-FFF2-40B4-BE49-F238E27FC236}">
                <a16:creationId xmlns:a16="http://schemas.microsoft.com/office/drawing/2014/main" id="{B106EF4C-ACAB-444B-8FCF-70623A8F9132}"/>
              </a:ext>
            </a:extLst>
          </p:cNvPr>
          <p:cNvSpPr txBox="1">
            <a:spLocks/>
          </p:cNvSpPr>
          <p:nvPr/>
        </p:nvSpPr>
        <p:spPr>
          <a:xfrm>
            <a:off x="416533" y="1269933"/>
            <a:ext cx="11358934" cy="647700"/>
          </a:xfrm>
          <a:prstGeom prst="rect">
            <a:avLst/>
          </a:prstGeom>
        </p:spPr>
        <p:txBody>
          <a:bodyPr vert="horz" lIns="0" tIns="36000" rIns="0" bIns="0" rtlCol="0" anchor="ctr" anchorCtr="0">
            <a:noAutofit/>
          </a:bodyPr>
          <a:lstStyle>
            <a:lvl1pPr marL="0" indent="0" algn="l" defTabSz="914400" rtl="0" eaLnBrk="1" latinLnBrk="0" hangingPunct="1">
              <a:lnSpc>
                <a:spcPct val="90000"/>
              </a:lnSpc>
              <a:spcBef>
                <a:spcPts val="0"/>
              </a:spcBef>
              <a:buClr>
                <a:schemeClr val="bg2"/>
              </a:buClr>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bg2"/>
              </a:buClr>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bg2"/>
              </a:buClr>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bg2"/>
              </a:buClr>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Open-label, </a:t>
            </a:r>
            <a:r>
              <a:rPr lang="de-DE" dirty="0" err="1"/>
              <a:t>multicenter</a:t>
            </a:r>
            <a:r>
              <a:rPr lang="de-DE" dirty="0"/>
              <a:t>, non-</a:t>
            </a:r>
            <a:r>
              <a:rPr lang="de-DE" dirty="0" err="1"/>
              <a:t>randomized</a:t>
            </a:r>
            <a:r>
              <a:rPr lang="de-DE" dirty="0"/>
              <a:t>, multi-</a:t>
            </a:r>
            <a:r>
              <a:rPr lang="de-DE" dirty="0" err="1"/>
              <a:t>cohort</a:t>
            </a:r>
            <a:r>
              <a:rPr lang="de-DE" dirty="0"/>
              <a:t>, Phase 1b </a:t>
            </a:r>
            <a:r>
              <a:rPr lang="de-DE" dirty="0" err="1"/>
              <a:t>trial</a:t>
            </a:r>
            <a:r>
              <a:rPr lang="de-DE" dirty="0"/>
              <a:t> </a:t>
            </a:r>
            <a:r>
              <a:rPr lang="de-DE" dirty="0" err="1"/>
              <a:t>assessing</a:t>
            </a:r>
            <a:r>
              <a:rPr lang="de-DE" dirty="0"/>
              <a:t> </a:t>
            </a:r>
            <a:r>
              <a:rPr lang="de-DE" dirty="0" err="1"/>
              <a:t>the</a:t>
            </a:r>
            <a:r>
              <a:rPr lang="de-DE" dirty="0"/>
              <a:t> </a:t>
            </a:r>
            <a:r>
              <a:rPr lang="de-DE" dirty="0" err="1"/>
              <a:t>safety</a:t>
            </a:r>
            <a:r>
              <a:rPr lang="de-DE" dirty="0"/>
              <a:t>, </a:t>
            </a:r>
            <a:r>
              <a:rPr lang="de-DE" dirty="0" err="1"/>
              <a:t>tolerability</a:t>
            </a:r>
            <a:r>
              <a:rPr lang="de-DE" dirty="0"/>
              <a:t>, </a:t>
            </a:r>
            <a:r>
              <a:rPr lang="de-DE"/>
              <a:t>and</a:t>
            </a:r>
            <a:r>
              <a:rPr lang="de-DE" dirty="0"/>
              <a:t> </a:t>
            </a:r>
            <a:r>
              <a:rPr lang="de-DE" dirty="0" err="1"/>
              <a:t>antitumor</a:t>
            </a:r>
            <a:r>
              <a:rPr lang="de-DE" dirty="0"/>
              <a:t> </a:t>
            </a:r>
            <a:r>
              <a:rPr lang="de-DE" dirty="0" err="1"/>
              <a:t>activity</a:t>
            </a:r>
            <a:r>
              <a:rPr lang="de-DE" dirty="0"/>
              <a:t> </a:t>
            </a:r>
            <a:r>
              <a:rPr lang="de-DE" dirty="0" err="1"/>
              <a:t>of</a:t>
            </a:r>
            <a:r>
              <a:rPr lang="de-DE" dirty="0"/>
              <a:t> </a:t>
            </a:r>
            <a:r>
              <a:rPr lang="de-DE" dirty="0" err="1"/>
              <a:t>sitravatinib</a:t>
            </a:r>
            <a:r>
              <a:rPr lang="de-DE" dirty="0"/>
              <a:t> + </a:t>
            </a:r>
            <a:r>
              <a:rPr lang="de-DE" dirty="0" err="1"/>
              <a:t>tislelizumab</a:t>
            </a:r>
            <a:r>
              <a:rPr lang="de-DE" dirty="0"/>
              <a:t> in </a:t>
            </a:r>
            <a:r>
              <a:rPr lang="de-DE" dirty="0" err="1"/>
              <a:t>various</a:t>
            </a:r>
            <a:r>
              <a:rPr lang="de-DE" dirty="0"/>
              <a:t> solid </a:t>
            </a:r>
            <a:r>
              <a:rPr lang="de-DE" dirty="0" err="1"/>
              <a:t>tumors</a:t>
            </a:r>
            <a:r>
              <a:rPr lang="de-DE" dirty="0"/>
              <a:t>: </a:t>
            </a:r>
            <a:r>
              <a:rPr lang="de-DE" dirty="0" err="1"/>
              <a:t>Cohorts</a:t>
            </a:r>
            <a:r>
              <a:rPr lang="de-DE" dirty="0"/>
              <a:t> </a:t>
            </a:r>
            <a:r>
              <a:rPr lang="de-DE" dirty="0" err="1"/>
              <a:t>reported</a:t>
            </a:r>
            <a:r>
              <a:rPr lang="de-DE" dirty="0"/>
              <a:t> </a:t>
            </a:r>
            <a:r>
              <a:rPr lang="de-DE"/>
              <a:t>herein </a:t>
            </a:r>
            <a:r>
              <a:rPr lang="de-DE" dirty="0" err="1"/>
              <a:t>include</a:t>
            </a:r>
            <a:r>
              <a:rPr lang="de-DE" dirty="0"/>
              <a:t> </a:t>
            </a:r>
            <a:r>
              <a:rPr lang="de-DE" dirty="0" err="1"/>
              <a:t>patients</a:t>
            </a:r>
            <a:r>
              <a:rPr lang="de-DE" dirty="0"/>
              <a:t> </a:t>
            </a:r>
            <a:r>
              <a:rPr lang="de-DE" dirty="0" err="1"/>
              <a:t>with</a:t>
            </a:r>
            <a:r>
              <a:rPr lang="de-DE" dirty="0"/>
              <a:t> non-</a:t>
            </a:r>
            <a:r>
              <a:rPr lang="de-DE" dirty="0" err="1"/>
              <a:t>squamous</a:t>
            </a:r>
            <a:r>
              <a:rPr lang="de-DE" dirty="0"/>
              <a:t> (</a:t>
            </a:r>
            <a:r>
              <a:rPr lang="de-DE" dirty="0" err="1"/>
              <a:t>cohort</a:t>
            </a:r>
            <a:r>
              <a:rPr lang="de-DE" dirty="0"/>
              <a:t> A) </a:t>
            </a:r>
            <a:r>
              <a:rPr lang="de-DE" dirty="0" err="1"/>
              <a:t>or</a:t>
            </a:r>
            <a:r>
              <a:rPr lang="de-DE" dirty="0"/>
              <a:t> </a:t>
            </a:r>
            <a:r>
              <a:rPr lang="de-DE" dirty="0" err="1"/>
              <a:t>squamous</a:t>
            </a:r>
            <a:r>
              <a:rPr lang="de-DE" dirty="0"/>
              <a:t> (</a:t>
            </a:r>
            <a:r>
              <a:rPr lang="de-DE" dirty="0" err="1"/>
              <a:t>cohort</a:t>
            </a:r>
            <a:r>
              <a:rPr lang="de-DE" dirty="0"/>
              <a:t> F) </a:t>
            </a:r>
            <a:r>
              <a:rPr lang="de-DE" dirty="0" err="1"/>
              <a:t>metastatic</a:t>
            </a:r>
            <a:r>
              <a:rPr lang="de-DE" dirty="0"/>
              <a:t> NSCLC </a:t>
            </a:r>
            <a:r>
              <a:rPr lang="de-DE" dirty="0" err="1"/>
              <a:t>that</a:t>
            </a:r>
            <a:r>
              <a:rPr lang="de-DE" dirty="0"/>
              <a:t> </a:t>
            </a:r>
            <a:r>
              <a:rPr lang="de-DE" dirty="0" err="1"/>
              <a:t>is</a:t>
            </a:r>
            <a:r>
              <a:rPr lang="de-DE" dirty="0"/>
              <a:t> R/R </a:t>
            </a:r>
            <a:r>
              <a:rPr lang="de-DE" dirty="0" err="1"/>
              <a:t>to</a:t>
            </a:r>
            <a:r>
              <a:rPr lang="de-DE" dirty="0"/>
              <a:t> anti-PD-(L)</a:t>
            </a:r>
            <a:r>
              <a:rPr lang="de-DE"/>
              <a:t>1 </a:t>
            </a:r>
            <a:r>
              <a:rPr lang="de-DE" err="1"/>
              <a:t>therapy</a:t>
            </a:r>
            <a:endParaRPr lang="de-DE" err="1">
              <a:cs typeface="Arial"/>
            </a:endParaRPr>
          </a:p>
        </p:txBody>
      </p:sp>
      <p:sp>
        <p:nvSpPr>
          <p:cNvPr id="23" name="object 12">
            <a:extLst>
              <a:ext uri="{FF2B5EF4-FFF2-40B4-BE49-F238E27FC236}">
                <a16:creationId xmlns:a16="http://schemas.microsoft.com/office/drawing/2014/main" id="{6A314306-8F4B-524A-B1AC-94D2FAF6DC89}"/>
              </a:ext>
            </a:extLst>
          </p:cNvPr>
          <p:cNvSpPr txBox="1"/>
          <p:nvPr/>
        </p:nvSpPr>
        <p:spPr>
          <a:xfrm>
            <a:off x="5536049" y="2109135"/>
            <a:ext cx="3301200" cy="876326"/>
          </a:xfrm>
          <a:prstGeom prst="rect">
            <a:avLst/>
          </a:prstGeom>
          <a:solidFill>
            <a:schemeClr val="bg2"/>
          </a:solidFill>
        </p:spPr>
        <p:txBody>
          <a:bodyPr vert="horz" wrap="square" lIns="0" tIns="0" rIns="0" bIns="0" rtlCol="0" anchor="ctr" anchorCtr="0">
            <a:noAutofit/>
          </a:bodyPr>
          <a:lstStyle/>
          <a:p>
            <a:pPr algn="ctr">
              <a:lnSpc>
                <a:spcPct val="100000"/>
              </a:lnSpc>
              <a:spcBef>
                <a:spcPts val="484"/>
              </a:spcBef>
            </a:pPr>
            <a:r>
              <a:rPr lang="en-US" sz="1200" b="1" dirty="0">
                <a:solidFill>
                  <a:schemeClr val="bg1"/>
                </a:solidFill>
                <a:latin typeface="Arial Standard"/>
                <a:cs typeface="Trebuchet MS"/>
              </a:rPr>
              <a:t>NSCLC cohorts reported here:</a:t>
            </a:r>
            <a:endParaRPr lang="en-US" sz="1200" dirty="0">
              <a:solidFill>
                <a:schemeClr val="bg1"/>
              </a:solidFill>
              <a:latin typeface="Arial Standard"/>
              <a:cs typeface="Trebuchet MS"/>
            </a:endParaRPr>
          </a:p>
          <a:p>
            <a:pPr algn="ctr">
              <a:lnSpc>
                <a:spcPct val="100000"/>
              </a:lnSpc>
              <a:spcBef>
                <a:spcPts val="484"/>
              </a:spcBef>
            </a:pPr>
            <a:r>
              <a:rPr lang="en-US" sz="1200" dirty="0">
                <a:solidFill>
                  <a:schemeClr val="bg1"/>
                </a:solidFill>
                <a:latin typeface="Arial Standard"/>
                <a:cs typeface="Trebuchet MS"/>
              </a:rPr>
              <a:t>Cohort A/F: Metastatic </a:t>
            </a:r>
            <a:r>
              <a:rPr lang="en-US" sz="1200" err="1">
                <a:solidFill>
                  <a:schemeClr val="bg1"/>
                </a:solidFill>
                <a:latin typeface="Arial Standard"/>
                <a:cs typeface="Trebuchet MS"/>
              </a:rPr>
              <a:t>Nsq</a:t>
            </a:r>
            <a:r>
              <a:rPr lang="en-US" sz="1200" dirty="0">
                <a:solidFill>
                  <a:schemeClr val="bg1"/>
                </a:solidFill>
                <a:latin typeface="Arial Standard"/>
                <a:cs typeface="Trebuchet MS"/>
              </a:rPr>
              <a:t>/Sq NSCLC; </a:t>
            </a:r>
            <a:br>
              <a:rPr lang="en-US" sz="1200" dirty="0">
                <a:solidFill>
                  <a:schemeClr val="bg1"/>
                </a:solidFill>
                <a:latin typeface="Arial Standard"/>
                <a:cs typeface="Trebuchet MS"/>
              </a:rPr>
            </a:br>
            <a:r>
              <a:rPr lang="en-US" sz="1200" dirty="0">
                <a:solidFill>
                  <a:schemeClr val="bg1"/>
                </a:solidFill>
                <a:latin typeface="Arial Standard"/>
                <a:cs typeface="Trebuchet MS"/>
              </a:rPr>
              <a:t>anti-PD-1/PD-L1 Ab R/R</a:t>
            </a:r>
          </a:p>
        </p:txBody>
      </p:sp>
      <p:sp>
        <p:nvSpPr>
          <p:cNvPr id="24" name="object 13">
            <a:extLst>
              <a:ext uri="{FF2B5EF4-FFF2-40B4-BE49-F238E27FC236}">
                <a16:creationId xmlns:a16="http://schemas.microsoft.com/office/drawing/2014/main" id="{BD1AED8D-735D-2644-8DDC-3FE95C348ED5}"/>
              </a:ext>
            </a:extLst>
          </p:cNvPr>
          <p:cNvSpPr txBox="1"/>
          <p:nvPr/>
        </p:nvSpPr>
        <p:spPr>
          <a:xfrm>
            <a:off x="5535864" y="4122789"/>
            <a:ext cx="3301571" cy="1465277"/>
          </a:xfrm>
          <a:prstGeom prst="rect">
            <a:avLst/>
          </a:prstGeom>
          <a:solidFill>
            <a:schemeClr val="accent6"/>
          </a:solidFill>
        </p:spPr>
        <p:txBody>
          <a:bodyPr vert="horz" wrap="square" lIns="72000" tIns="72000" rIns="46800" bIns="72000" rtlCol="0" anchor="ctr" anchorCtr="0">
            <a:noAutofit/>
          </a:bodyPr>
          <a:lstStyle/>
          <a:p>
            <a:pPr lvl="0"/>
            <a:r>
              <a:rPr lang="en-US" sz="800" b="1" spc="-30" dirty="0">
                <a:solidFill>
                  <a:schemeClr val="bg1"/>
                </a:solidFill>
                <a:latin typeface="Arial Standard"/>
                <a:cs typeface="Trebuchet MS"/>
              </a:rPr>
              <a:t>Other cohorts </a:t>
            </a:r>
            <a:r>
              <a:rPr lang="en-US" sz="800" spc="-30" dirty="0">
                <a:solidFill>
                  <a:schemeClr val="bg1"/>
                </a:solidFill>
                <a:latin typeface="Arial Standard"/>
                <a:cs typeface="Trebuchet MS"/>
              </a:rPr>
              <a:t>(not reported here):</a:t>
            </a:r>
          </a:p>
          <a:p>
            <a:pPr lvl="0"/>
            <a:r>
              <a:rPr lang="en-US" sz="800" spc="-30" dirty="0">
                <a:solidFill>
                  <a:schemeClr val="bg1"/>
                </a:solidFill>
                <a:latin typeface="Arial Standard"/>
                <a:cs typeface="Trebuchet MS"/>
              </a:rPr>
              <a:t>Cohort B: Metastatic </a:t>
            </a:r>
            <a:r>
              <a:rPr lang="en-US" sz="800" spc="-30" err="1">
                <a:solidFill>
                  <a:schemeClr val="bg1"/>
                </a:solidFill>
                <a:latin typeface="Arial Standard"/>
                <a:cs typeface="Trebuchet MS"/>
              </a:rPr>
              <a:t>Nsq</a:t>
            </a:r>
            <a:r>
              <a:rPr lang="en-US" sz="800" spc="-30" dirty="0">
                <a:solidFill>
                  <a:schemeClr val="bg1"/>
                </a:solidFill>
                <a:latin typeface="Arial Standard"/>
                <a:cs typeface="Trebuchet MS"/>
              </a:rPr>
              <a:t> NSCLC; anti-PD-1/PD-L1 Ab-naïve</a:t>
            </a:r>
          </a:p>
          <a:p>
            <a:pPr lvl="0"/>
            <a:r>
              <a:rPr lang="en-US" sz="800" spc="-30" dirty="0">
                <a:solidFill>
                  <a:schemeClr val="bg1"/>
                </a:solidFill>
                <a:latin typeface="Arial Standard"/>
                <a:cs typeface="Trebuchet MS"/>
              </a:rPr>
              <a:t>Cohort C: Metastatic/advanced RCC; anti-PD-1/PD-L1 Ab R/R</a:t>
            </a:r>
          </a:p>
          <a:p>
            <a:pPr lvl="0"/>
            <a:r>
              <a:rPr lang="en-US" sz="800" spc="-30" dirty="0">
                <a:solidFill>
                  <a:schemeClr val="bg1"/>
                </a:solidFill>
                <a:latin typeface="Arial Standard"/>
                <a:cs typeface="Trebuchet MS"/>
              </a:rPr>
              <a:t>Cohort D (China only): Metastatic/advanced RCC; without prior systemic therapy</a:t>
            </a:r>
          </a:p>
          <a:p>
            <a:pPr lvl="0"/>
            <a:r>
              <a:rPr lang="en-US" sz="800" spc="-30" dirty="0">
                <a:solidFill>
                  <a:schemeClr val="bg1"/>
                </a:solidFill>
                <a:latin typeface="Arial Standard"/>
                <a:cs typeface="Trebuchet MS"/>
              </a:rPr>
              <a:t>Cohort </a:t>
            </a:r>
            <a:r>
              <a:rPr lang="en-US" sz="800" spc="-30">
                <a:solidFill>
                  <a:schemeClr val="bg1"/>
                </a:solidFill>
                <a:latin typeface="Arial Standard"/>
                <a:cs typeface="Trebuchet MS"/>
              </a:rPr>
              <a:t>E</a:t>
            </a:r>
            <a:r>
              <a:rPr lang="en-US" sz="800" spc="-30" dirty="0">
                <a:solidFill>
                  <a:schemeClr val="bg1"/>
                </a:solidFill>
                <a:latin typeface="Arial Standard"/>
                <a:cs typeface="Trebuchet MS"/>
              </a:rPr>
              <a:t>:</a:t>
            </a:r>
            <a:r>
              <a:rPr lang="en-US" sz="800" spc="-30">
                <a:solidFill>
                  <a:schemeClr val="bg1"/>
                </a:solidFill>
                <a:latin typeface="Arial Standard"/>
                <a:cs typeface="Trebuchet MS"/>
              </a:rPr>
              <a:t> </a:t>
            </a:r>
            <a:r>
              <a:rPr lang="en-US" sz="800" spc="-30" dirty="0">
                <a:solidFill>
                  <a:schemeClr val="bg1"/>
                </a:solidFill>
                <a:latin typeface="Arial Standard"/>
                <a:cs typeface="Trebuchet MS"/>
              </a:rPr>
              <a:t>Recurrent and platinum-resistant OC; anti-PD-1/PD-L1 Ab-naïve</a:t>
            </a:r>
          </a:p>
          <a:p>
            <a:pPr lvl="0"/>
            <a:r>
              <a:rPr lang="en-US" sz="800" spc="-30" dirty="0">
                <a:solidFill>
                  <a:schemeClr val="bg1"/>
                </a:solidFill>
                <a:latin typeface="Arial Standard"/>
                <a:cs typeface="Trebuchet MS"/>
              </a:rPr>
              <a:t>Cohort G: Unresectable or metastatic melanoma; anti-PD-1/PD-L1 Ab R/R</a:t>
            </a:r>
          </a:p>
          <a:p>
            <a:pPr lvl="0"/>
            <a:r>
              <a:rPr lang="en-US" sz="800" spc="-30" dirty="0">
                <a:solidFill>
                  <a:schemeClr val="bg1"/>
                </a:solidFill>
                <a:latin typeface="Arial Standard"/>
                <a:cs typeface="Trebuchet MS"/>
              </a:rPr>
              <a:t>Cohort H: Locally advanced or metastatic </a:t>
            </a:r>
            <a:r>
              <a:rPr lang="en-US" sz="800" spc="-30" err="1">
                <a:solidFill>
                  <a:schemeClr val="bg1"/>
                </a:solidFill>
                <a:latin typeface="Arial Standard"/>
                <a:cs typeface="Trebuchet MS"/>
              </a:rPr>
              <a:t>NsqNSCLC</a:t>
            </a:r>
            <a:r>
              <a:rPr lang="en-US" sz="800" spc="-30" dirty="0">
                <a:solidFill>
                  <a:schemeClr val="bg1"/>
                </a:solidFill>
                <a:latin typeface="Arial Standard"/>
                <a:cs typeface="Trebuchet MS"/>
              </a:rPr>
              <a:t>; treatment-naïve, positive (≥1%) PD-L1</a:t>
            </a:r>
          </a:p>
          <a:p>
            <a:pPr lvl="0"/>
            <a:r>
              <a:rPr lang="en-US" sz="800" spc="-30" dirty="0">
                <a:solidFill>
                  <a:schemeClr val="bg1"/>
                </a:solidFill>
                <a:latin typeface="Arial Standard"/>
                <a:cs typeface="Trebuchet MS"/>
              </a:rPr>
              <a:t>Cohort I: Locally advanced or metastatic Sq NSCLC; treatment-naïve, positive (≥1%) PD-L1</a:t>
            </a:r>
          </a:p>
        </p:txBody>
      </p:sp>
      <p:sp>
        <p:nvSpPr>
          <p:cNvPr id="25" name="object 14">
            <a:extLst>
              <a:ext uri="{FF2B5EF4-FFF2-40B4-BE49-F238E27FC236}">
                <a16:creationId xmlns:a16="http://schemas.microsoft.com/office/drawing/2014/main" id="{58FEB832-7D9F-274A-8B16-8377583AB832}"/>
              </a:ext>
            </a:extLst>
          </p:cNvPr>
          <p:cNvSpPr txBox="1"/>
          <p:nvPr/>
        </p:nvSpPr>
        <p:spPr>
          <a:xfrm>
            <a:off x="408969" y="2109135"/>
            <a:ext cx="4711671" cy="3478932"/>
          </a:xfrm>
          <a:prstGeom prst="rect">
            <a:avLst/>
          </a:prstGeom>
          <a:solidFill>
            <a:schemeClr val="tx2"/>
          </a:solidFill>
          <a:ln>
            <a:noFill/>
          </a:ln>
        </p:spPr>
        <p:txBody>
          <a:bodyPr vert="horz" wrap="square" lIns="144000" tIns="144000" rIns="0" bIns="0" rtlCol="0" anchor="t">
            <a:noAutofit/>
          </a:bodyPr>
          <a:lstStyle/>
          <a:p>
            <a:pPr marL="91440">
              <a:lnSpc>
                <a:spcPct val="100000"/>
              </a:lnSpc>
              <a:spcBef>
                <a:spcPts val="600"/>
              </a:spcBef>
            </a:pPr>
            <a:r>
              <a:rPr lang="en-US" sz="1400" b="1" spc="-5" dirty="0">
                <a:solidFill>
                  <a:schemeClr val="bg1"/>
                </a:solidFill>
                <a:latin typeface="Arial Standard"/>
                <a:cs typeface="Trebuchet MS"/>
              </a:rPr>
              <a:t>Key eligibility criteria (all tumor types)</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Age ≥18 years </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Histologically or cytologically confirmed advanced or metastatic, unresectable solid tumors</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ECOG PS 0 or 1</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Adequate end organ function</a:t>
            </a:r>
          </a:p>
          <a:p>
            <a:pPr marL="91440">
              <a:lnSpc>
                <a:spcPct val="100000"/>
              </a:lnSpc>
              <a:spcBef>
                <a:spcPts val="600"/>
              </a:spcBef>
            </a:pPr>
            <a:r>
              <a:rPr lang="en-US" sz="1400" b="1" spc="-5" dirty="0">
                <a:solidFill>
                  <a:schemeClr val="bg1"/>
                </a:solidFill>
                <a:latin typeface="Arial Standard"/>
                <a:cs typeface="Trebuchet MS"/>
              </a:rPr>
              <a:t>Key eligibility for cohorts A &amp; F:</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Radiographic progression on/after anti-PD-(L)1 therapy for metastatic NSCLC</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Patients with </a:t>
            </a:r>
            <a:r>
              <a:rPr lang="en-US" sz="1200" i="1" spc="-5" dirty="0">
                <a:solidFill>
                  <a:schemeClr val="bg1"/>
                </a:solidFill>
                <a:latin typeface="Arial Standard"/>
                <a:cs typeface="Trebuchet MS"/>
              </a:rPr>
              <a:t>EGFR/BRAF </a:t>
            </a:r>
            <a:r>
              <a:rPr lang="en-US" sz="1200" spc="-5" dirty="0">
                <a:solidFill>
                  <a:schemeClr val="bg1"/>
                </a:solidFill>
                <a:latin typeface="Arial Standard"/>
                <a:cs typeface="Trebuchet MS"/>
              </a:rPr>
              <a:t>mutations or </a:t>
            </a:r>
            <a:r>
              <a:rPr lang="en-US" sz="1200" i="1" spc="-5" dirty="0">
                <a:solidFill>
                  <a:schemeClr val="bg1"/>
                </a:solidFill>
                <a:latin typeface="Arial Standard"/>
                <a:cs typeface="Trebuchet MS"/>
              </a:rPr>
              <a:t>ALK/ROS1 </a:t>
            </a:r>
            <a:r>
              <a:rPr lang="en-US" sz="1200" spc="-5" dirty="0">
                <a:solidFill>
                  <a:schemeClr val="bg1"/>
                </a:solidFill>
                <a:latin typeface="Arial Standard"/>
                <a:cs typeface="Trebuchet MS"/>
              </a:rPr>
              <a:t>rearrangements were ineligible</a:t>
            </a:r>
          </a:p>
          <a:p>
            <a:pPr marL="262890" indent="-171450">
              <a:lnSpc>
                <a:spcPct val="100000"/>
              </a:lnSpc>
              <a:spcBef>
                <a:spcPts val="600"/>
              </a:spcBef>
              <a:buFont typeface="Arial" panose="020B0604020202020204" pitchFamily="34" charset="0"/>
              <a:buChar char="•"/>
            </a:pPr>
            <a:r>
              <a:rPr lang="en-US" sz="1200" spc="-5" dirty="0">
                <a:solidFill>
                  <a:schemeClr val="bg1"/>
                </a:solidFill>
                <a:latin typeface="Arial Standard"/>
                <a:cs typeface="Trebuchet MS"/>
              </a:rPr>
              <a:t>No other prior immunotherapy</a:t>
            </a:r>
            <a:endParaRPr lang="en-GB" sz="1200" dirty="0">
              <a:solidFill>
                <a:schemeClr val="bg1"/>
              </a:solidFill>
              <a:latin typeface="Arial Standard"/>
              <a:cs typeface="Trebuchet MS"/>
            </a:endParaRPr>
          </a:p>
        </p:txBody>
      </p:sp>
      <p:sp>
        <p:nvSpPr>
          <p:cNvPr id="26" name="object 18">
            <a:extLst>
              <a:ext uri="{FF2B5EF4-FFF2-40B4-BE49-F238E27FC236}">
                <a16:creationId xmlns:a16="http://schemas.microsoft.com/office/drawing/2014/main" id="{A56AD4AC-08F8-F149-ABCC-99B73B0797ED}"/>
              </a:ext>
            </a:extLst>
          </p:cNvPr>
          <p:cNvSpPr txBox="1"/>
          <p:nvPr/>
        </p:nvSpPr>
        <p:spPr>
          <a:xfrm>
            <a:off x="5536049" y="3102077"/>
            <a:ext cx="3301200" cy="904095"/>
          </a:xfrm>
          <a:prstGeom prst="rect">
            <a:avLst/>
          </a:prstGeom>
          <a:solidFill>
            <a:schemeClr val="accent3">
              <a:lumMod val="75000"/>
            </a:schemeClr>
          </a:solidFill>
          <a:ln>
            <a:noFill/>
          </a:ln>
        </p:spPr>
        <p:txBody>
          <a:bodyPr vert="horz" wrap="square" lIns="0" tIns="0" rIns="0" bIns="0" rtlCol="0" anchor="ctr" anchorCtr="0">
            <a:noAutofit/>
          </a:bodyPr>
          <a:lstStyle/>
          <a:p>
            <a:pPr marL="6350" algn="ctr">
              <a:lnSpc>
                <a:spcPct val="100000"/>
              </a:lnSpc>
              <a:spcBef>
                <a:spcPts val="785"/>
              </a:spcBef>
            </a:pPr>
            <a:r>
              <a:rPr lang="en-US" sz="1200" b="1" dirty="0">
                <a:solidFill>
                  <a:schemeClr val="bg1"/>
                </a:solidFill>
                <a:latin typeface="Arial Standard"/>
                <a:cs typeface="Trebuchet MS"/>
              </a:rPr>
              <a:t>Treatment for all cohorts:</a:t>
            </a:r>
          </a:p>
          <a:p>
            <a:pPr marL="6350" algn="ctr">
              <a:lnSpc>
                <a:spcPct val="100000"/>
              </a:lnSpc>
              <a:spcBef>
                <a:spcPts val="785"/>
              </a:spcBef>
            </a:pPr>
            <a:r>
              <a:rPr lang="en-US" sz="1200" dirty="0">
                <a:solidFill>
                  <a:schemeClr val="bg1"/>
                </a:solidFill>
                <a:latin typeface="Arial Standard"/>
                <a:cs typeface="Trebuchet MS"/>
              </a:rPr>
              <a:t>Sitravatinib 120 mg PO QD + </a:t>
            </a:r>
            <a:br>
              <a:rPr lang="en-US" sz="1200" dirty="0">
                <a:solidFill>
                  <a:schemeClr val="bg1"/>
                </a:solidFill>
                <a:latin typeface="Arial Standard"/>
                <a:cs typeface="Trebuchet MS"/>
              </a:rPr>
            </a:br>
            <a:r>
              <a:rPr lang="en-US" sz="1200" dirty="0">
                <a:solidFill>
                  <a:schemeClr val="bg1"/>
                </a:solidFill>
                <a:latin typeface="Arial Standard"/>
                <a:cs typeface="Trebuchet MS"/>
              </a:rPr>
              <a:t>tislelizumab 200 mg IV Q3W</a:t>
            </a:r>
            <a:endParaRPr lang="de-DE" sz="1200" dirty="0">
              <a:solidFill>
                <a:schemeClr val="bg1"/>
              </a:solidFill>
              <a:latin typeface="Arial Standard"/>
              <a:cs typeface="Trebuchet MS"/>
            </a:endParaRPr>
          </a:p>
        </p:txBody>
      </p:sp>
      <p:sp>
        <p:nvSpPr>
          <p:cNvPr id="27" name="object 19">
            <a:extLst>
              <a:ext uri="{FF2B5EF4-FFF2-40B4-BE49-F238E27FC236}">
                <a16:creationId xmlns:a16="http://schemas.microsoft.com/office/drawing/2014/main" id="{B5B7D7C4-8362-A648-BF21-BB4BEF0A656F}"/>
              </a:ext>
            </a:extLst>
          </p:cNvPr>
          <p:cNvSpPr txBox="1"/>
          <p:nvPr/>
        </p:nvSpPr>
        <p:spPr>
          <a:xfrm>
            <a:off x="9253172" y="3740194"/>
            <a:ext cx="2522295" cy="1847872"/>
          </a:xfrm>
          <a:prstGeom prst="rect">
            <a:avLst/>
          </a:prstGeom>
          <a:solidFill>
            <a:schemeClr val="bg2">
              <a:lumMod val="20000"/>
              <a:lumOff val="80000"/>
            </a:schemeClr>
          </a:solidFill>
        </p:spPr>
        <p:txBody>
          <a:bodyPr vert="horz" wrap="square" lIns="90000" tIns="90000" rIns="0" bIns="0" rtlCol="0">
            <a:noAutofit/>
          </a:bodyPr>
          <a:lstStyle/>
          <a:p>
            <a:pPr marL="91440">
              <a:lnSpc>
                <a:spcPct val="100000"/>
              </a:lnSpc>
              <a:spcAft>
                <a:spcPts val="600"/>
              </a:spcAft>
            </a:pPr>
            <a:r>
              <a:rPr lang="en-US" sz="1200" b="1" spc="-5" dirty="0">
                <a:latin typeface="Arial Standard"/>
                <a:cs typeface="Trebuchet MS"/>
              </a:rPr>
              <a:t>Primary endpoint: </a:t>
            </a:r>
            <a:br>
              <a:rPr lang="en-US" sz="1200" b="1" spc="-5" dirty="0">
                <a:latin typeface="Arial Standard"/>
                <a:cs typeface="Trebuchet MS"/>
              </a:rPr>
            </a:br>
            <a:r>
              <a:rPr lang="en-US" sz="1200" spc="-5" dirty="0">
                <a:latin typeface="Arial Standard"/>
                <a:cs typeface="Trebuchet MS"/>
              </a:rPr>
              <a:t>Safety and tolerability*</a:t>
            </a:r>
          </a:p>
          <a:p>
            <a:pPr marL="91440">
              <a:lnSpc>
                <a:spcPct val="100000"/>
              </a:lnSpc>
              <a:spcAft>
                <a:spcPts val="600"/>
              </a:spcAft>
            </a:pPr>
            <a:r>
              <a:rPr lang="en-US" sz="1200" b="1" spc="-5" dirty="0">
                <a:latin typeface="Arial Standard"/>
                <a:cs typeface="Trebuchet MS"/>
              </a:rPr>
              <a:t>Secondary endpoints: </a:t>
            </a:r>
            <a:r>
              <a:rPr lang="en-US" sz="1200" spc="-5" dirty="0">
                <a:latin typeface="Arial Standard"/>
                <a:cs typeface="Trebuchet MS"/>
              </a:rPr>
              <a:t>Investigator-assessed ORR</a:t>
            </a:r>
            <a:r>
              <a:rPr lang="en-US" sz="1200" spc="-5" baseline="30000" dirty="0">
                <a:latin typeface="Arial Standard"/>
                <a:cs typeface="Trebuchet MS"/>
              </a:rPr>
              <a:t>†</a:t>
            </a:r>
            <a:r>
              <a:rPr lang="en-US" sz="1200" spc="-5" dirty="0">
                <a:latin typeface="Arial Standard"/>
                <a:cs typeface="Trebuchet MS"/>
              </a:rPr>
              <a:t>, DCR</a:t>
            </a:r>
            <a:r>
              <a:rPr lang="en-US" sz="1200" spc="-5" baseline="30000" dirty="0">
                <a:latin typeface="Arial Standard"/>
                <a:cs typeface="Trebuchet MS"/>
              </a:rPr>
              <a:t>†</a:t>
            </a:r>
            <a:r>
              <a:rPr lang="en-US" sz="1200" spc="-5" dirty="0">
                <a:latin typeface="Arial Standard"/>
                <a:cs typeface="Trebuchet MS"/>
              </a:rPr>
              <a:t>, DoR</a:t>
            </a:r>
            <a:r>
              <a:rPr lang="en-US" sz="1200" spc="-5" baseline="30000" dirty="0">
                <a:latin typeface="Arial Standard"/>
                <a:cs typeface="Trebuchet MS"/>
              </a:rPr>
              <a:t>† </a:t>
            </a:r>
            <a:r>
              <a:rPr lang="en-US" sz="1200" spc="-5" dirty="0">
                <a:latin typeface="Arial Standard"/>
                <a:cs typeface="Trebuchet MS"/>
              </a:rPr>
              <a:t>and, PFS*</a:t>
            </a:r>
            <a:endParaRPr lang="en-US" sz="1200" b="1" spc="-5" dirty="0">
              <a:latin typeface="Arial Standard"/>
              <a:cs typeface="Trebuchet MS"/>
            </a:endParaRPr>
          </a:p>
          <a:p>
            <a:pPr marL="91440">
              <a:lnSpc>
                <a:spcPct val="100000"/>
              </a:lnSpc>
              <a:spcAft>
                <a:spcPts val="600"/>
              </a:spcAft>
            </a:pPr>
            <a:r>
              <a:rPr lang="en-US" sz="1200" b="1" spc="-5" dirty="0">
                <a:latin typeface="Arial Standard"/>
                <a:cs typeface="Trebuchet MS"/>
              </a:rPr>
              <a:t>Exploratory analysis:</a:t>
            </a:r>
            <a:br>
              <a:rPr lang="en-US" sz="1200" b="1" spc="-5" dirty="0">
                <a:latin typeface="Arial Standard"/>
                <a:cs typeface="Trebuchet MS"/>
              </a:rPr>
            </a:br>
            <a:r>
              <a:rPr lang="en-US" sz="1200" spc="-5" dirty="0">
                <a:latin typeface="Arial Standard"/>
                <a:cs typeface="Trebuchet MS"/>
              </a:rPr>
              <a:t>OS*, retrospective analysis of </a:t>
            </a:r>
            <a:br>
              <a:rPr lang="en-US" sz="1200" spc="-5" dirty="0">
                <a:latin typeface="Arial Standard"/>
                <a:cs typeface="Trebuchet MS"/>
              </a:rPr>
            </a:br>
            <a:r>
              <a:rPr lang="en-US" sz="1200" spc="-5" dirty="0">
                <a:latin typeface="Arial Standard"/>
                <a:cs typeface="Trebuchet MS"/>
              </a:rPr>
              <a:t>PD-L1 expression</a:t>
            </a:r>
            <a:r>
              <a:rPr lang="en-US" sz="1200" spc="-5" baseline="30000" dirty="0">
                <a:latin typeface="Arial Standard"/>
                <a:cs typeface="Trebuchet MS"/>
              </a:rPr>
              <a:t>†</a:t>
            </a:r>
            <a:endParaRPr lang="en-GB" sz="1200" baseline="30000" dirty="0">
              <a:latin typeface="Arial Standard"/>
              <a:cs typeface="Trebuchet MS"/>
            </a:endParaRPr>
          </a:p>
        </p:txBody>
      </p:sp>
      <p:sp>
        <p:nvSpPr>
          <p:cNvPr id="28" name="object 22">
            <a:extLst>
              <a:ext uri="{FF2B5EF4-FFF2-40B4-BE49-F238E27FC236}">
                <a16:creationId xmlns:a16="http://schemas.microsoft.com/office/drawing/2014/main" id="{67723D74-76A0-964B-B06B-BF3441917946}"/>
              </a:ext>
            </a:extLst>
          </p:cNvPr>
          <p:cNvSpPr txBox="1"/>
          <p:nvPr/>
        </p:nvSpPr>
        <p:spPr>
          <a:xfrm>
            <a:off x="9253172" y="2109134"/>
            <a:ext cx="2522295" cy="1319863"/>
          </a:xfrm>
          <a:prstGeom prst="rect">
            <a:avLst/>
          </a:prstGeom>
          <a:solidFill>
            <a:schemeClr val="bg2">
              <a:lumMod val="20000"/>
              <a:lumOff val="80000"/>
            </a:schemeClr>
          </a:solidFill>
        </p:spPr>
        <p:txBody>
          <a:bodyPr vert="horz" wrap="square" lIns="108000" tIns="0" rIns="0" bIns="0" rtlCol="0" anchor="ctr" anchorCtr="0">
            <a:noAutofit/>
          </a:bodyPr>
          <a:lstStyle/>
          <a:p>
            <a:pPr marL="37466">
              <a:lnSpc>
                <a:spcPct val="100000"/>
              </a:lnSpc>
              <a:spcBef>
                <a:spcPts val="100"/>
              </a:spcBef>
              <a:tabLst>
                <a:tab pos="154940" algn="l"/>
              </a:tabLst>
            </a:pPr>
            <a:r>
              <a:rPr lang="en-US" sz="1200" b="1" dirty="0">
                <a:latin typeface="Arial Standard"/>
                <a:cs typeface="Trebuchet MS"/>
              </a:rPr>
              <a:t>Treatment until:</a:t>
            </a:r>
          </a:p>
          <a:p>
            <a:pPr marL="208916" indent="-171450">
              <a:lnSpc>
                <a:spcPct val="100000"/>
              </a:lnSpc>
              <a:spcBef>
                <a:spcPts val="100"/>
              </a:spcBef>
              <a:buClr>
                <a:schemeClr val="bg2"/>
              </a:buClr>
              <a:buFont typeface="Arial" panose="020B0604020202020204" pitchFamily="34" charset="0"/>
              <a:buChar char="•"/>
              <a:tabLst>
                <a:tab pos="154940" algn="l"/>
              </a:tabLst>
            </a:pPr>
            <a:r>
              <a:rPr lang="en-US" sz="1200" dirty="0">
                <a:latin typeface="Arial Standard"/>
                <a:cs typeface="Trebuchet MS"/>
              </a:rPr>
              <a:t>Progressive disease</a:t>
            </a:r>
          </a:p>
          <a:p>
            <a:pPr marL="208916" indent="-171450">
              <a:lnSpc>
                <a:spcPct val="100000"/>
              </a:lnSpc>
              <a:spcBef>
                <a:spcPts val="100"/>
              </a:spcBef>
              <a:buClr>
                <a:schemeClr val="bg2"/>
              </a:buClr>
              <a:buFont typeface="Arial" panose="020B0604020202020204" pitchFamily="34" charset="0"/>
              <a:buChar char="•"/>
              <a:tabLst>
                <a:tab pos="154940" algn="l"/>
              </a:tabLst>
            </a:pPr>
            <a:r>
              <a:rPr lang="en-US" sz="1200" dirty="0">
                <a:latin typeface="Arial Standard"/>
                <a:cs typeface="Trebuchet MS"/>
              </a:rPr>
              <a:t>Unacceptable toxicity</a:t>
            </a:r>
          </a:p>
          <a:p>
            <a:pPr marL="208916" indent="-171450">
              <a:lnSpc>
                <a:spcPct val="100000"/>
              </a:lnSpc>
              <a:spcBef>
                <a:spcPts val="100"/>
              </a:spcBef>
              <a:buClr>
                <a:schemeClr val="bg2"/>
              </a:buClr>
              <a:buFont typeface="Arial" panose="020B0604020202020204" pitchFamily="34" charset="0"/>
              <a:buChar char="•"/>
              <a:tabLst>
                <a:tab pos="154940" algn="l"/>
              </a:tabLst>
            </a:pPr>
            <a:r>
              <a:rPr lang="en-US" sz="1200" dirty="0">
                <a:latin typeface="Arial Standard"/>
                <a:cs typeface="Trebuchet MS"/>
              </a:rPr>
              <a:t>Death</a:t>
            </a:r>
          </a:p>
          <a:p>
            <a:pPr marL="208916" indent="-171450">
              <a:lnSpc>
                <a:spcPct val="100000"/>
              </a:lnSpc>
              <a:spcBef>
                <a:spcPts val="100"/>
              </a:spcBef>
              <a:buClr>
                <a:schemeClr val="bg2"/>
              </a:buClr>
              <a:buFont typeface="Arial" panose="020B0604020202020204" pitchFamily="34" charset="0"/>
              <a:buChar char="•"/>
              <a:tabLst>
                <a:tab pos="154940" algn="l"/>
              </a:tabLst>
            </a:pPr>
            <a:r>
              <a:rPr lang="en-US" sz="1200" dirty="0">
                <a:latin typeface="Arial Standard"/>
                <a:cs typeface="Trebuchet MS"/>
              </a:rPr>
              <a:t>Withdrawal of consent</a:t>
            </a:r>
          </a:p>
          <a:p>
            <a:pPr marL="208916" indent="-171450">
              <a:lnSpc>
                <a:spcPct val="100000"/>
              </a:lnSpc>
              <a:spcBef>
                <a:spcPts val="100"/>
              </a:spcBef>
              <a:buClr>
                <a:schemeClr val="bg2"/>
              </a:buClr>
              <a:buFont typeface="Arial" panose="020B0604020202020204" pitchFamily="34" charset="0"/>
              <a:buChar char="•"/>
              <a:tabLst>
                <a:tab pos="154940" algn="l"/>
              </a:tabLst>
            </a:pPr>
            <a:r>
              <a:rPr lang="en-US" sz="1200" dirty="0">
                <a:latin typeface="Arial Standard"/>
                <a:cs typeface="Trebuchet MS"/>
              </a:rPr>
              <a:t>Study termination by sponsor</a:t>
            </a:r>
            <a:endParaRPr lang="en-GB" sz="1200" baseline="24305" dirty="0">
              <a:latin typeface="Arial Standard"/>
              <a:cs typeface="Trebuchet MS"/>
            </a:endParaRPr>
          </a:p>
        </p:txBody>
      </p:sp>
      <p:cxnSp>
        <p:nvCxnSpPr>
          <p:cNvPr id="29" name="Gerade Verbindung mit Pfeil 28">
            <a:extLst>
              <a:ext uri="{FF2B5EF4-FFF2-40B4-BE49-F238E27FC236}">
                <a16:creationId xmlns:a16="http://schemas.microsoft.com/office/drawing/2014/main" id="{CFED9398-1392-2C41-ACA5-9E6AC91CD6FA}"/>
              </a:ext>
            </a:extLst>
          </p:cNvPr>
          <p:cNvCxnSpPr>
            <a:cxnSpLocks/>
          </p:cNvCxnSpPr>
          <p:nvPr/>
        </p:nvCxnSpPr>
        <p:spPr>
          <a:xfrm>
            <a:off x="5120640" y="2547298"/>
            <a:ext cx="41522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EA3FE4F4-702C-5D40-BB72-913268800E2B}"/>
              </a:ext>
            </a:extLst>
          </p:cNvPr>
          <p:cNvCxnSpPr>
            <a:cxnSpLocks/>
            <a:stCxn id="28" idx="2"/>
            <a:endCxn id="27" idx="0"/>
          </p:cNvCxnSpPr>
          <p:nvPr/>
        </p:nvCxnSpPr>
        <p:spPr>
          <a:xfrm>
            <a:off x="10514320" y="3428997"/>
            <a:ext cx="0" cy="311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F0BD8B77-CFC4-854E-8CA6-CF2D766ECC72}"/>
              </a:ext>
            </a:extLst>
          </p:cNvPr>
          <p:cNvCxnSpPr>
            <a:cxnSpLocks/>
          </p:cNvCxnSpPr>
          <p:nvPr/>
        </p:nvCxnSpPr>
        <p:spPr>
          <a:xfrm>
            <a:off x="8837434" y="2547298"/>
            <a:ext cx="41522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166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11">
            <a:extLst>
              <a:ext uri="{FF2B5EF4-FFF2-40B4-BE49-F238E27FC236}">
                <a16:creationId xmlns:a16="http://schemas.microsoft.com/office/drawing/2014/main" id="{5CBBEFD9-2EAE-194D-8365-8BB3382C1C98}"/>
              </a:ext>
            </a:extLst>
          </p:cNvPr>
          <p:cNvSpPr txBox="1"/>
          <p:nvPr/>
        </p:nvSpPr>
        <p:spPr>
          <a:xfrm>
            <a:off x="416533" y="4688340"/>
            <a:ext cx="10787273" cy="1015663"/>
          </a:xfrm>
          <a:prstGeom prst="rect">
            <a:avLst/>
          </a:prstGeom>
          <a:noFill/>
        </p:spPr>
        <p:txBody>
          <a:bodyPr wrap="square" lIns="0" tIns="45720" rIns="0" bIns="45720" anchor="t">
            <a:spAutoFit/>
          </a:bodyPr>
          <a:lstStyle/>
          <a:p>
            <a:pPr marL="285750" indent="-285750">
              <a:buClr>
                <a:schemeClr val="bg2"/>
              </a:buClr>
              <a:buFont typeface="Arial" panose="020B0604020202020204" pitchFamily="34" charset="0"/>
              <a:buChar char="•"/>
            </a:pPr>
            <a:r>
              <a:rPr lang="en-US" sz="1200" dirty="0">
                <a:cs typeface="Arial"/>
              </a:rPr>
              <a:t>Treatment with </a:t>
            </a:r>
            <a:r>
              <a:rPr lang="en-US" sz="1200" err="1">
                <a:cs typeface="Arial"/>
              </a:rPr>
              <a:t>sitravatinib</a:t>
            </a:r>
            <a:r>
              <a:rPr lang="en-US" sz="1200" dirty="0">
                <a:cs typeface="Arial"/>
              </a:rPr>
              <a:t> + tislelizumab demonstrated antitumor activity, with an ORR of 13.6%</a:t>
            </a:r>
          </a:p>
          <a:p>
            <a:pPr marL="285750" indent="-285750">
              <a:buClr>
                <a:schemeClr val="bg2"/>
              </a:buClr>
              <a:buFont typeface="Arial" panose="020B0604020202020204" pitchFamily="34" charset="0"/>
              <a:buChar char="•"/>
            </a:pPr>
            <a:r>
              <a:rPr lang="en-US" sz="1200" dirty="0">
                <a:cs typeface="Arial"/>
              </a:rPr>
              <a:t>Median duration of response was 6.9 months</a:t>
            </a:r>
          </a:p>
          <a:p>
            <a:pPr marL="285750" indent="-285750">
              <a:buClr>
                <a:schemeClr val="bg2"/>
              </a:buClr>
              <a:buFont typeface="Arial" panose="020B0604020202020204" pitchFamily="34" charset="0"/>
              <a:buChar char="•"/>
            </a:pPr>
            <a:r>
              <a:rPr lang="en-US" sz="1200" dirty="0">
                <a:cs typeface="Arial"/>
              </a:rPr>
              <a:t>Median time to response was 2.7 months (range: 1.4 to 5.5 months)</a:t>
            </a:r>
          </a:p>
          <a:p>
            <a:pPr marL="285750" indent="-285750">
              <a:buClr>
                <a:schemeClr val="bg2"/>
              </a:buClr>
              <a:buFont typeface="Arial" panose="020B0604020202020204" pitchFamily="34" charset="0"/>
              <a:buChar char="•"/>
            </a:pPr>
            <a:r>
              <a:rPr lang="en-US" sz="1200" dirty="0">
                <a:cs typeface="Arial"/>
              </a:rPr>
              <a:t>Confirmed partial response was reported in 6 patients (13.6%) </a:t>
            </a:r>
          </a:p>
          <a:p>
            <a:pPr marL="285750" indent="-285750">
              <a:buClr>
                <a:schemeClr val="bg2"/>
              </a:buClr>
              <a:buFont typeface="Arial" panose="020B0604020202020204" pitchFamily="34" charset="0"/>
              <a:buChar char="•"/>
            </a:pPr>
            <a:r>
              <a:rPr lang="en-US" sz="1200" dirty="0">
                <a:cs typeface="Arial"/>
              </a:rPr>
              <a:t>Disease control was achieved in the majority of patients (86.4%)</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*Includes two patients who died early with no post-baseline tumor assessment and one patient with an NE tumor response; †DCR = complete response + partial response + stable disease.</a:t>
            </a:r>
          </a:p>
          <a:p>
            <a:r>
              <a:rPr lang="en-US"/>
              <a:t>**Two patients with no post-baseline tumor assessment due to early death were not included in this figure; Tumor responses assessed by investigators per RECIST v1.1.</a:t>
            </a:r>
          </a:p>
          <a:p>
            <a:r>
              <a:rPr lang="en-US"/>
              <a:t>CI, confidence interval; DCR, disease control rate; DoR, duration of response; NE, non-evaluable, ORR, objective response rate; PD, progressive disease; PR, partial response; RECIST, Response Evaluation Criteria in Solid Tumors; SD, stable disease.</a:t>
            </a:r>
          </a:p>
          <a:p>
            <a:r>
              <a:rPr lang="en-GB" b="1"/>
              <a:t>Gao B, et al. </a:t>
            </a:r>
            <a:r>
              <a:rPr lang="de-DE" b="1"/>
              <a:t>Abstract 1284P presented at ESMO 2021.</a:t>
            </a:r>
            <a:endParaRPr lang="en-GB"/>
          </a:p>
        </p:txBody>
      </p:sp>
      <p:sp>
        <p:nvSpPr>
          <p:cNvPr id="2" name="Textplatzhalter 1">
            <a:extLst>
              <a:ext uri="{FF2B5EF4-FFF2-40B4-BE49-F238E27FC236}">
                <a16:creationId xmlns:a16="http://schemas.microsoft.com/office/drawing/2014/main" id="{61EE61E3-E867-8C41-BCA8-13C937250D4C}"/>
              </a:ext>
            </a:extLst>
          </p:cNvPr>
          <p:cNvSpPr>
            <a:spLocks noGrp="1"/>
          </p:cNvSpPr>
          <p:nvPr>
            <p:ph type="body" sz="quarter" idx="12"/>
          </p:nvPr>
        </p:nvSpPr>
        <p:spPr/>
        <p:txBody>
          <a:bodyPr/>
          <a:lstStyle/>
          <a:p>
            <a:r>
              <a:rPr lang="en-US" noProof="0" dirty="0"/>
              <a:t>Analysis of confirmed disease response per </a:t>
            </a:r>
            <a:br>
              <a:rPr lang="en-US" noProof="0" dirty="0"/>
            </a:br>
            <a:r>
              <a:rPr lang="en-US" noProof="0" dirty="0"/>
              <a:t>RECIST v1.1 (efficacy evaluable analysis set)</a:t>
            </a:r>
          </a:p>
        </p:txBody>
      </p:sp>
      <p:sp>
        <p:nvSpPr>
          <p:cNvPr id="3" name="Textplatzhalter 2">
            <a:extLst>
              <a:ext uri="{FF2B5EF4-FFF2-40B4-BE49-F238E27FC236}">
                <a16:creationId xmlns:a16="http://schemas.microsoft.com/office/drawing/2014/main" id="{F6B878BC-A11B-B646-B97C-B42C3D0A77B4}"/>
              </a:ext>
            </a:extLst>
          </p:cNvPr>
          <p:cNvSpPr>
            <a:spLocks noGrp="1"/>
          </p:cNvSpPr>
          <p:nvPr>
            <p:ph type="body" sz="quarter" idx="13"/>
          </p:nvPr>
        </p:nvSpPr>
        <p:spPr>
          <a:xfrm>
            <a:off x="5176434" y="1160463"/>
            <a:ext cx="6607580" cy="647700"/>
          </a:xfrm>
        </p:spPr>
        <p:txBody>
          <a:bodyPr/>
          <a:lstStyle/>
          <a:p>
            <a:r>
              <a:rPr lang="en-US" noProof="0" dirty="0"/>
              <a:t>Best change in target lesion size from baseline by confirmed best overall response (efficacy evaluable analysis set)</a:t>
            </a:r>
          </a:p>
        </p:txBody>
      </p:sp>
      <p:grpSp>
        <p:nvGrpSpPr>
          <p:cNvPr id="35" name="Gruppieren 34">
            <a:extLst>
              <a:ext uri="{FF2B5EF4-FFF2-40B4-BE49-F238E27FC236}">
                <a16:creationId xmlns:a16="http://schemas.microsoft.com/office/drawing/2014/main" id="{5C5192A4-C1B9-4931-AA3B-37F75A778386}"/>
              </a:ext>
            </a:extLst>
          </p:cNvPr>
          <p:cNvGrpSpPr/>
          <p:nvPr/>
        </p:nvGrpSpPr>
        <p:grpSpPr>
          <a:xfrm>
            <a:off x="5827359" y="2120365"/>
            <a:ext cx="76200" cy="1966230"/>
            <a:chOff x="5394325" y="2120900"/>
            <a:chExt cx="76200" cy="1966230"/>
          </a:xfrm>
        </p:grpSpPr>
        <p:cxnSp>
          <p:nvCxnSpPr>
            <p:cNvPr id="7" name="Gerader Verbinder 6">
              <a:extLst>
                <a:ext uri="{FF2B5EF4-FFF2-40B4-BE49-F238E27FC236}">
                  <a16:creationId xmlns:a16="http://schemas.microsoft.com/office/drawing/2014/main" id="{CA891F85-4BEA-464A-A1E4-2E2214376D97}"/>
                </a:ext>
              </a:extLst>
            </p:cNvPr>
            <p:cNvCxnSpPr>
              <a:cxnSpLocks/>
            </p:cNvCxnSpPr>
            <p:nvPr/>
          </p:nvCxnSpPr>
          <p:spPr>
            <a:xfrm>
              <a:off x="5470525" y="2120900"/>
              <a:ext cx="0" cy="1966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0F8DC366-3A65-43F2-8A66-792DACEEE599}"/>
                </a:ext>
              </a:extLst>
            </p:cNvPr>
            <p:cNvCxnSpPr>
              <a:cxnSpLocks/>
            </p:cNvCxnSpPr>
            <p:nvPr/>
          </p:nvCxnSpPr>
          <p:spPr>
            <a:xfrm flipH="1">
              <a:off x="5394325" y="212090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9FBDB971-B4EC-4766-9DAE-D15417793F10}"/>
                </a:ext>
              </a:extLst>
            </p:cNvPr>
            <p:cNvCxnSpPr>
              <a:cxnSpLocks/>
            </p:cNvCxnSpPr>
            <p:nvPr/>
          </p:nvCxnSpPr>
          <p:spPr>
            <a:xfrm flipH="1">
              <a:off x="5394325" y="2276475"/>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0785B7B3-03D0-42A4-BC3D-D6D7B9D775B7}"/>
                </a:ext>
              </a:extLst>
            </p:cNvPr>
            <p:cNvCxnSpPr>
              <a:cxnSpLocks/>
            </p:cNvCxnSpPr>
            <p:nvPr/>
          </p:nvCxnSpPr>
          <p:spPr>
            <a:xfrm flipH="1">
              <a:off x="5394325" y="245745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330DC0E2-46D1-487F-820F-B7BC7DE203A7}"/>
                </a:ext>
              </a:extLst>
            </p:cNvPr>
            <p:cNvCxnSpPr>
              <a:cxnSpLocks/>
            </p:cNvCxnSpPr>
            <p:nvPr/>
          </p:nvCxnSpPr>
          <p:spPr>
            <a:xfrm flipH="1">
              <a:off x="5394325" y="261620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442D9772-C3E3-4B67-9BEF-80DA2FF391CC}"/>
                </a:ext>
              </a:extLst>
            </p:cNvPr>
            <p:cNvCxnSpPr>
              <a:cxnSpLocks/>
            </p:cNvCxnSpPr>
            <p:nvPr/>
          </p:nvCxnSpPr>
          <p:spPr>
            <a:xfrm flipH="1">
              <a:off x="5394325" y="2784475"/>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39155A73-BCEA-4F32-81A5-76327E1EB221}"/>
                </a:ext>
              </a:extLst>
            </p:cNvPr>
            <p:cNvCxnSpPr>
              <a:cxnSpLocks/>
            </p:cNvCxnSpPr>
            <p:nvPr/>
          </p:nvCxnSpPr>
          <p:spPr>
            <a:xfrm flipH="1">
              <a:off x="5394325" y="2949575"/>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1666E7CD-B194-42EF-B7FF-CEBCB70BE4FD}"/>
                </a:ext>
              </a:extLst>
            </p:cNvPr>
            <p:cNvCxnSpPr>
              <a:cxnSpLocks/>
            </p:cNvCxnSpPr>
            <p:nvPr/>
          </p:nvCxnSpPr>
          <p:spPr>
            <a:xfrm flipH="1">
              <a:off x="5394325" y="311785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C7FDBD33-5941-405A-BA76-B4F2B5DC0D73}"/>
                </a:ext>
              </a:extLst>
            </p:cNvPr>
            <p:cNvCxnSpPr>
              <a:cxnSpLocks/>
            </p:cNvCxnSpPr>
            <p:nvPr/>
          </p:nvCxnSpPr>
          <p:spPr>
            <a:xfrm flipH="1">
              <a:off x="5394325" y="3267075"/>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04846A47-D572-4128-B19A-FD4EEE419D04}"/>
                </a:ext>
              </a:extLst>
            </p:cNvPr>
            <p:cNvCxnSpPr>
              <a:cxnSpLocks/>
            </p:cNvCxnSpPr>
            <p:nvPr/>
          </p:nvCxnSpPr>
          <p:spPr>
            <a:xfrm flipH="1">
              <a:off x="5394325" y="342900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AC58268C-FFBE-444F-B39F-03BEC5FFC4E1}"/>
                </a:ext>
              </a:extLst>
            </p:cNvPr>
            <p:cNvCxnSpPr>
              <a:cxnSpLocks/>
            </p:cNvCxnSpPr>
            <p:nvPr/>
          </p:nvCxnSpPr>
          <p:spPr>
            <a:xfrm flipH="1">
              <a:off x="5394325" y="3603625"/>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3C38083-692A-43B6-A714-89C312017772}"/>
                </a:ext>
              </a:extLst>
            </p:cNvPr>
            <p:cNvCxnSpPr>
              <a:cxnSpLocks/>
            </p:cNvCxnSpPr>
            <p:nvPr/>
          </p:nvCxnSpPr>
          <p:spPr>
            <a:xfrm flipH="1">
              <a:off x="5394325" y="376555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64DA8F1-E4CB-41FB-B5F5-A59C80CC980D}"/>
                </a:ext>
              </a:extLst>
            </p:cNvPr>
            <p:cNvCxnSpPr>
              <a:cxnSpLocks/>
            </p:cNvCxnSpPr>
            <p:nvPr/>
          </p:nvCxnSpPr>
          <p:spPr>
            <a:xfrm flipH="1">
              <a:off x="5394325" y="392430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6B319268-11B8-464F-A7DA-008B641E385B}"/>
                </a:ext>
              </a:extLst>
            </p:cNvPr>
            <p:cNvCxnSpPr>
              <a:cxnSpLocks/>
            </p:cNvCxnSpPr>
            <p:nvPr/>
          </p:nvCxnSpPr>
          <p:spPr>
            <a:xfrm flipH="1">
              <a:off x="5394325" y="4077605"/>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Rechteck 35">
            <a:extLst>
              <a:ext uri="{FF2B5EF4-FFF2-40B4-BE49-F238E27FC236}">
                <a16:creationId xmlns:a16="http://schemas.microsoft.com/office/drawing/2014/main" id="{FE9F23B6-1AC7-4253-8AB5-012AA1375B1A}"/>
              </a:ext>
            </a:extLst>
          </p:cNvPr>
          <p:cNvSpPr/>
          <p:nvPr/>
        </p:nvSpPr>
        <p:spPr>
          <a:xfrm>
            <a:off x="5991948" y="2276478"/>
            <a:ext cx="117672" cy="507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0FFB7462-78FE-4947-9935-0BC27AF0EBFD}"/>
              </a:ext>
            </a:extLst>
          </p:cNvPr>
          <p:cNvSpPr/>
          <p:nvPr/>
        </p:nvSpPr>
        <p:spPr>
          <a:xfrm>
            <a:off x="6140604" y="2457454"/>
            <a:ext cx="117672" cy="3270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C1807889-628D-440A-9BE2-32ED43B5D080}"/>
              </a:ext>
            </a:extLst>
          </p:cNvPr>
          <p:cNvSpPr/>
          <p:nvPr/>
        </p:nvSpPr>
        <p:spPr>
          <a:xfrm>
            <a:off x="6265539" y="2604299"/>
            <a:ext cx="117672" cy="180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D3D2A15F-2DD3-4C07-A9CC-0917EC41AC00}"/>
              </a:ext>
            </a:extLst>
          </p:cNvPr>
          <p:cNvSpPr/>
          <p:nvPr/>
        </p:nvSpPr>
        <p:spPr>
          <a:xfrm>
            <a:off x="6402335" y="2640810"/>
            <a:ext cx="117672" cy="143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004DF922-3D75-4B04-BA5A-BA7817D9DD29}"/>
              </a:ext>
            </a:extLst>
          </p:cNvPr>
          <p:cNvSpPr/>
          <p:nvPr/>
        </p:nvSpPr>
        <p:spPr>
          <a:xfrm>
            <a:off x="6538399" y="2647155"/>
            <a:ext cx="117672" cy="137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EE743554-0160-4F9A-ADA3-42B3081EBEBB}"/>
              </a:ext>
            </a:extLst>
          </p:cNvPr>
          <p:cNvSpPr/>
          <p:nvPr/>
        </p:nvSpPr>
        <p:spPr>
          <a:xfrm>
            <a:off x="6675195" y="2665730"/>
            <a:ext cx="117672" cy="118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3CB1A726-B5C0-48C2-98D9-5B00532AC59C}"/>
              </a:ext>
            </a:extLst>
          </p:cNvPr>
          <p:cNvSpPr/>
          <p:nvPr/>
        </p:nvSpPr>
        <p:spPr>
          <a:xfrm>
            <a:off x="6811259" y="2672085"/>
            <a:ext cx="117672" cy="112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826C0653-02D1-4A82-8D6D-78D5617FD4F0}"/>
              </a:ext>
            </a:extLst>
          </p:cNvPr>
          <p:cNvSpPr/>
          <p:nvPr/>
        </p:nvSpPr>
        <p:spPr>
          <a:xfrm>
            <a:off x="6948055" y="2697959"/>
            <a:ext cx="117672" cy="865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9A0050E6-0FD1-4A7E-B455-54C22DA5E543}"/>
              </a:ext>
            </a:extLst>
          </p:cNvPr>
          <p:cNvSpPr/>
          <p:nvPr/>
        </p:nvSpPr>
        <p:spPr>
          <a:xfrm>
            <a:off x="7089718" y="2724694"/>
            <a:ext cx="117672" cy="59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91020E69-2D5E-4EF1-ADDB-0436138D7BB2}"/>
              </a:ext>
            </a:extLst>
          </p:cNvPr>
          <p:cNvSpPr/>
          <p:nvPr/>
        </p:nvSpPr>
        <p:spPr>
          <a:xfrm>
            <a:off x="7229157" y="2766475"/>
            <a:ext cx="117672"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8ACF84D1-CE78-4534-BF27-7ADE7D89724F}"/>
              </a:ext>
            </a:extLst>
          </p:cNvPr>
          <p:cNvSpPr/>
          <p:nvPr/>
        </p:nvSpPr>
        <p:spPr>
          <a:xfrm>
            <a:off x="8143342" y="2783985"/>
            <a:ext cx="117672" cy="59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DE35A24D-D263-40D3-89AC-2363D2FAC830}"/>
              </a:ext>
            </a:extLst>
          </p:cNvPr>
          <p:cNvSpPr/>
          <p:nvPr/>
        </p:nvSpPr>
        <p:spPr>
          <a:xfrm>
            <a:off x="8287894" y="2783985"/>
            <a:ext cx="117672" cy="597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193F9021-20B4-4FF6-A5E2-022BD2AC0B2D}"/>
              </a:ext>
            </a:extLst>
          </p:cNvPr>
          <p:cNvSpPr/>
          <p:nvPr/>
        </p:nvSpPr>
        <p:spPr>
          <a:xfrm>
            <a:off x="8422809" y="2783985"/>
            <a:ext cx="117672" cy="79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35186E88-3223-4A95-8BE9-B14856DCBE2D}"/>
              </a:ext>
            </a:extLst>
          </p:cNvPr>
          <p:cNvSpPr/>
          <p:nvPr/>
        </p:nvSpPr>
        <p:spPr>
          <a:xfrm>
            <a:off x="8561495" y="2783984"/>
            <a:ext cx="117672" cy="86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5B5A53D3-7D37-4535-BC70-5C6561A305DA}"/>
              </a:ext>
            </a:extLst>
          </p:cNvPr>
          <p:cNvSpPr/>
          <p:nvPr/>
        </p:nvSpPr>
        <p:spPr>
          <a:xfrm>
            <a:off x="8697647" y="2783985"/>
            <a:ext cx="117672" cy="118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0A4AC2A2-5FD0-4484-B984-663F60A87892}"/>
              </a:ext>
            </a:extLst>
          </p:cNvPr>
          <p:cNvSpPr/>
          <p:nvPr/>
        </p:nvSpPr>
        <p:spPr>
          <a:xfrm>
            <a:off x="8835495" y="2783985"/>
            <a:ext cx="117672" cy="133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6B1CF0DF-660C-46E1-B6D5-642EC5174F8D}"/>
              </a:ext>
            </a:extLst>
          </p:cNvPr>
          <p:cNvSpPr/>
          <p:nvPr/>
        </p:nvSpPr>
        <p:spPr>
          <a:xfrm>
            <a:off x="8961611" y="2783985"/>
            <a:ext cx="117672" cy="1796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90163763-8DBA-49E3-B889-8A25EEBC6C77}"/>
              </a:ext>
            </a:extLst>
          </p:cNvPr>
          <p:cNvSpPr/>
          <p:nvPr/>
        </p:nvSpPr>
        <p:spPr>
          <a:xfrm>
            <a:off x="9107270" y="2783984"/>
            <a:ext cx="117672" cy="2091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98223DAB-3FBC-42FB-97E8-4932CC8CEC33}"/>
              </a:ext>
            </a:extLst>
          </p:cNvPr>
          <p:cNvSpPr/>
          <p:nvPr/>
        </p:nvSpPr>
        <p:spPr>
          <a:xfrm>
            <a:off x="9242629" y="2783985"/>
            <a:ext cx="117672" cy="2091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A41EB429-437F-404B-84A5-2D264D5EB9AF}"/>
              </a:ext>
            </a:extLst>
          </p:cNvPr>
          <p:cNvSpPr/>
          <p:nvPr/>
        </p:nvSpPr>
        <p:spPr>
          <a:xfrm>
            <a:off x="9385730" y="2783985"/>
            <a:ext cx="117672" cy="22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4504D73A-731B-426E-910C-C25A985C730E}"/>
              </a:ext>
            </a:extLst>
          </p:cNvPr>
          <p:cNvSpPr/>
          <p:nvPr/>
        </p:nvSpPr>
        <p:spPr>
          <a:xfrm>
            <a:off x="9524353" y="2783985"/>
            <a:ext cx="117672" cy="2343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ACF17C9D-7C99-4448-97D2-EBCE03B146EB}"/>
              </a:ext>
            </a:extLst>
          </p:cNvPr>
          <p:cNvSpPr/>
          <p:nvPr/>
        </p:nvSpPr>
        <p:spPr>
          <a:xfrm>
            <a:off x="9663076" y="2783985"/>
            <a:ext cx="117672" cy="283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p>
        </p:txBody>
      </p:sp>
      <p:sp>
        <p:nvSpPr>
          <p:cNvPr id="59" name="Rechteck 58">
            <a:extLst>
              <a:ext uri="{FF2B5EF4-FFF2-40B4-BE49-F238E27FC236}">
                <a16:creationId xmlns:a16="http://schemas.microsoft.com/office/drawing/2014/main" id="{109F4778-F1AB-4834-ACEB-3CACC04F9EAD}"/>
              </a:ext>
            </a:extLst>
          </p:cNvPr>
          <p:cNvSpPr/>
          <p:nvPr/>
        </p:nvSpPr>
        <p:spPr>
          <a:xfrm>
            <a:off x="9796415" y="2783985"/>
            <a:ext cx="117672" cy="289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DEA91818-17C9-4D90-863B-08866747711B}"/>
              </a:ext>
            </a:extLst>
          </p:cNvPr>
          <p:cNvSpPr/>
          <p:nvPr/>
        </p:nvSpPr>
        <p:spPr>
          <a:xfrm>
            <a:off x="9937418" y="2783985"/>
            <a:ext cx="117672" cy="331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AE45ACD8-17E0-4B93-8297-7120F494D61D}"/>
              </a:ext>
            </a:extLst>
          </p:cNvPr>
          <p:cNvSpPr/>
          <p:nvPr/>
        </p:nvSpPr>
        <p:spPr>
          <a:xfrm>
            <a:off x="10075381" y="2783985"/>
            <a:ext cx="117672" cy="333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2B14F42B-BB7E-4DB6-A5E3-0B5DFA3080CC}"/>
              </a:ext>
            </a:extLst>
          </p:cNvPr>
          <p:cNvSpPr/>
          <p:nvPr/>
        </p:nvSpPr>
        <p:spPr>
          <a:xfrm>
            <a:off x="10212454" y="2783985"/>
            <a:ext cx="117672" cy="3578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8111358D-B3B4-4564-BFD0-F26EE0CB1CED}"/>
              </a:ext>
            </a:extLst>
          </p:cNvPr>
          <p:cNvSpPr/>
          <p:nvPr/>
        </p:nvSpPr>
        <p:spPr>
          <a:xfrm>
            <a:off x="10353271" y="2783985"/>
            <a:ext cx="117672" cy="3668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a:extLst>
              <a:ext uri="{FF2B5EF4-FFF2-40B4-BE49-F238E27FC236}">
                <a16:creationId xmlns:a16="http://schemas.microsoft.com/office/drawing/2014/main" id="{459EE1BA-817D-49C3-87CB-4CE61247F2F9}"/>
              </a:ext>
            </a:extLst>
          </p:cNvPr>
          <p:cNvSpPr/>
          <p:nvPr/>
        </p:nvSpPr>
        <p:spPr>
          <a:xfrm>
            <a:off x="10492310" y="2783985"/>
            <a:ext cx="117672" cy="442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BB081E13-EE91-40B8-9DDB-5625FF138CFE}"/>
              </a:ext>
            </a:extLst>
          </p:cNvPr>
          <p:cNvSpPr/>
          <p:nvPr/>
        </p:nvSpPr>
        <p:spPr>
          <a:xfrm>
            <a:off x="10635500" y="2783985"/>
            <a:ext cx="117672" cy="50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BE2F599A-C3DD-4C32-9C1F-1C88B5D8D13C}"/>
              </a:ext>
            </a:extLst>
          </p:cNvPr>
          <p:cNvSpPr/>
          <p:nvPr/>
        </p:nvSpPr>
        <p:spPr>
          <a:xfrm>
            <a:off x="10774055" y="2783985"/>
            <a:ext cx="117672" cy="520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6F3816F4-036F-4001-8439-C35229E174E8}"/>
              </a:ext>
            </a:extLst>
          </p:cNvPr>
          <p:cNvSpPr/>
          <p:nvPr/>
        </p:nvSpPr>
        <p:spPr>
          <a:xfrm>
            <a:off x="10917330" y="2783985"/>
            <a:ext cx="117672" cy="5711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3E8F223A-AF32-478F-945D-B35AB85F64F7}"/>
              </a:ext>
            </a:extLst>
          </p:cNvPr>
          <p:cNvSpPr/>
          <p:nvPr/>
        </p:nvSpPr>
        <p:spPr>
          <a:xfrm>
            <a:off x="11054031" y="2783985"/>
            <a:ext cx="117672" cy="6188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87143A3A-965B-426D-9C1B-7FDC039C9DFA}"/>
              </a:ext>
            </a:extLst>
          </p:cNvPr>
          <p:cNvSpPr/>
          <p:nvPr/>
        </p:nvSpPr>
        <p:spPr>
          <a:xfrm>
            <a:off x="11190562" y="2783985"/>
            <a:ext cx="117672" cy="7044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a:extLst>
              <a:ext uri="{FF2B5EF4-FFF2-40B4-BE49-F238E27FC236}">
                <a16:creationId xmlns:a16="http://schemas.microsoft.com/office/drawing/2014/main" id="{F4042F39-6DF5-48DF-99B0-A298FD229621}"/>
              </a:ext>
            </a:extLst>
          </p:cNvPr>
          <p:cNvSpPr/>
          <p:nvPr/>
        </p:nvSpPr>
        <p:spPr>
          <a:xfrm>
            <a:off x="11333306" y="2783985"/>
            <a:ext cx="117672" cy="766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315278E4-07F4-46B8-BA13-49905A5F9781}"/>
              </a:ext>
            </a:extLst>
          </p:cNvPr>
          <p:cNvSpPr/>
          <p:nvPr/>
        </p:nvSpPr>
        <p:spPr>
          <a:xfrm>
            <a:off x="11473086" y="2783985"/>
            <a:ext cx="117672" cy="9593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4C7447B1-8A39-4D04-B9A8-C4C63A988839}"/>
              </a:ext>
            </a:extLst>
          </p:cNvPr>
          <p:cNvSpPr/>
          <p:nvPr/>
        </p:nvSpPr>
        <p:spPr>
          <a:xfrm>
            <a:off x="11608714" y="2783985"/>
            <a:ext cx="117672" cy="1140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6" name="Gruppieren 45">
            <a:extLst>
              <a:ext uri="{FF2B5EF4-FFF2-40B4-BE49-F238E27FC236}">
                <a16:creationId xmlns:a16="http://schemas.microsoft.com/office/drawing/2014/main" id="{294ED864-8B6B-D241-ABED-15BFA91E1DDE}"/>
              </a:ext>
            </a:extLst>
          </p:cNvPr>
          <p:cNvGrpSpPr/>
          <p:nvPr/>
        </p:nvGrpSpPr>
        <p:grpSpPr>
          <a:xfrm>
            <a:off x="5505520" y="1991519"/>
            <a:ext cx="405880" cy="2229091"/>
            <a:chOff x="5564380" y="1991519"/>
            <a:chExt cx="405880" cy="2229091"/>
          </a:xfrm>
        </p:grpSpPr>
        <p:sp>
          <p:nvSpPr>
            <p:cNvPr id="82" name="Textfeld 81">
              <a:extLst>
                <a:ext uri="{FF2B5EF4-FFF2-40B4-BE49-F238E27FC236}">
                  <a16:creationId xmlns:a16="http://schemas.microsoft.com/office/drawing/2014/main" id="{3D052994-C2B7-48C4-8A4D-8FADA025348B}"/>
                </a:ext>
              </a:extLst>
            </p:cNvPr>
            <p:cNvSpPr txBox="1"/>
            <p:nvPr/>
          </p:nvSpPr>
          <p:spPr>
            <a:xfrm>
              <a:off x="5615676" y="1991519"/>
              <a:ext cx="354584" cy="276999"/>
            </a:xfrm>
            <a:prstGeom prst="rect">
              <a:avLst/>
            </a:prstGeom>
            <a:noFill/>
          </p:spPr>
          <p:txBody>
            <a:bodyPr wrap="none" rtlCol="0">
              <a:spAutoFit/>
            </a:bodyPr>
            <a:lstStyle/>
            <a:p>
              <a:pPr algn="r"/>
              <a:r>
                <a:rPr lang="de-DE" sz="1200" dirty="0"/>
                <a:t>40</a:t>
              </a:r>
            </a:p>
          </p:txBody>
        </p:sp>
        <p:sp>
          <p:nvSpPr>
            <p:cNvPr id="83" name="Textfeld 82">
              <a:extLst>
                <a:ext uri="{FF2B5EF4-FFF2-40B4-BE49-F238E27FC236}">
                  <a16:creationId xmlns:a16="http://schemas.microsoft.com/office/drawing/2014/main" id="{C79967CC-0D94-434B-B5DD-5A4F83EFFA4F}"/>
                </a:ext>
              </a:extLst>
            </p:cNvPr>
            <p:cNvSpPr txBox="1"/>
            <p:nvPr/>
          </p:nvSpPr>
          <p:spPr>
            <a:xfrm>
              <a:off x="5615676" y="2154193"/>
              <a:ext cx="354584" cy="276999"/>
            </a:xfrm>
            <a:prstGeom prst="rect">
              <a:avLst/>
            </a:prstGeom>
            <a:noFill/>
          </p:spPr>
          <p:txBody>
            <a:bodyPr wrap="none" rtlCol="0">
              <a:spAutoFit/>
            </a:bodyPr>
            <a:lstStyle/>
            <a:p>
              <a:pPr algn="r"/>
              <a:r>
                <a:rPr lang="de-DE" sz="1200"/>
                <a:t>30</a:t>
              </a:r>
            </a:p>
          </p:txBody>
        </p:sp>
        <p:sp>
          <p:nvSpPr>
            <p:cNvPr id="84" name="Textfeld 83">
              <a:extLst>
                <a:ext uri="{FF2B5EF4-FFF2-40B4-BE49-F238E27FC236}">
                  <a16:creationId xmlns:a16="http://schemas.microsoft.com/office/drawing/2014/main" id="{AF764064-AE79-4C33-880F-8A5C8E8065EC}"/>
                </a:ext>
              </a:extLst>
            </p:cNvPr>
            <p:cNvSpPr txBox="1"/>
            <p:nvPr/>
          </p:nvSpPr>
          <p:spPr>
            <a:xfrm>
              <a:off x="5615676" y="2316867"/>
              <a:ext cx="354584" cy="276999"/>
            </a:xfrm>
            <a:prstGeom prst="rect">
              <a:avLst/>
            </a:prstGeom>
            <a:noFill/>
          </p:spPr>
          <p:txBody>
            <a:bodyPr wrap="none" rtlCol="0">
              <a:spAutoFit/>
            </a:bodyPr>
            <a:lstStyle/>
            <a:p>
              <a:pPr algn="r"/>
              <a:r>
                <a:rPr lang="de-DE" sz="1200"/>
                <a:t>20</a:t>
              </a:r>
            </a:p>
          </p:txBody>
        </p:sp>
        <p:sp>
          <p:nvSpPr>
            <p:cNvPr id="85" name="Textfeld 84">
              <a:extLst>
                <a:ext uri="{FF2B5EF4-FFF2-40B4-BE49-F238E27FC236}">
                  <a16:creationId xmlns:a16="http://schemas.microsoft.com/office/drawing/2014/main" id="{45A8E9D5-5D82-4780-8038-BA6CB8FAC352}"/>
                </a:ext>
              </a:extLst>
            </p:cNvPr>
            <p:cNvSpPr txBox="1"/>
            <p:nvPr/>
          </p:nvSpPr>
          <p:spPr>
            <a:xfrm>
              <a:off x="5615676" y="2479541"/>
              <a:ext cx="354584" cy="276999"/>
            </a:xfrm>
            <a:prstGeom prst="rect">
              <a:avLst/>
            </a:prstGeom>
            <a:noFill/>
          </p:spPr>
          <p:txBody>
            <a:bodyPr wrap="none" rtlCol="0">
              <a:spAutoFit/>
            </a:bodyPr>
            <a:lstStyle/>
            <a:p>
              <a:pPr algn="r"/>
              <a:r>
                <a:rPr lang="de-DE" sz="1200"/>
                <a:t>10</a:t>
              </a:r>
            </a:p>
          </p:txBody>
        </p:sp>
        <p:sp>
          <p:nvSpPr>
            <p:cNvPr id="86" name="Textfeld 85">
              <a:extLst>
                <a:ext uri="{FF2B5EF4-FFF2-40B4-BE49-F238E27FC236}">
                  <a16:creationId xmlns:a16="http://schemas.microsoft.com/office/drawing/2014/main" id="{AF8955D2-6A4A-4E2C-BC56-C70521F322BD}"/>
                </a:ext>
              </a:extLst>
            </p:cNvPr>
            <p:cNvSpPr txBox="1"/>
            <p:nvPr/>
          </p:nvSpPr>
          <p:spPr>
            <a:xfrm>
              <a:off x="5700634" y="2642215"/>
              <a:ext cx="269626" cy="276999"/>
            </a:xfrm>
            <a:prstGeom prst="rect">
              <a:avLst/>
            </a:prstGeom>
            <a:noFill/>
          </p:spPr>
          <p:txBody>
            <a:bodyPr wrap="none" rtlCol="0">
              <a:spAutoFit/>
            </a:bodyPr>
            <a:lstStyle/>
            <a:p>
              <a:pPr algn="r"/>
              <a:r>
                <a:rPr lang="de-DE" sz="1200"/>
                <a:t>0</a:t>
              </a:r>
            </a:p>
          </p:txBody>
        </p:sp>
        <p:sp>
          <p:nvSpPr>
            <p:cNvPr id="87" name="Textfeld 86">
              <a:extLst>
                <a:ext uri="{FF2B5EF4-FFF2-40B4-BE49-F238E27FC236}">
                  <a16:creationId xmlns:a16="http://schemas.microsoft.com/office/drawing/2014/main" id="{1C52E49B-A4AB-4B87-BCA3-8BFAD2714EAD}"/>
                </a:ext>
              </a:extLst>
            </p:cNvPr>
            <p:cNvSpPr txBox="1"/>
            <p:nvPr/>
          </p:nvSpPr>
          <p:spPr>
            <a:xfrm>
              <a:off x="5564380" y="2804889"/>
              <a:ext cx="405880" cy="276999"/>
            </a:xfrm>
            <a:prstGeom prst="rect">
              <a:avLst/>
            </a:prstGeom>
            <a:noFill/>
          </p:spPr>
          <p:txBody>
            <a:bodyPr wrap="none" rtlCol="0">
              <a:spAutoFit/>
            </a:bodyPr>
            <a:lstStyle/>
            <a:p>
              <a:pPr algn="r"/>
              <a:r>
                <a:rPr lang="de-DE" sz="1200"/>
                <a:t>-10</a:t>
              </a:r>
            </a:p>
          </p:txBody>
        </p:sp>
        <p:sp>
          <p:nvSpPr>
            <p:cNvPr id="88" name="Textfeld 87">
              <a:extLst>
                <a:ext uri="{FF2B5EF4-FFF2-40B4-BE49-F238E27FC236}">
                  <a16:creationId xmlns:a16="http://schemas.microsoft.com/office/drawing/2014/main" id="{8EBCD1E2-3030-4B7F-86DB-FB18A8B005E1}"/>
                </a:ext>
              </a:extLst>
            </p:cNvPr>
            <p:cNvSpPr txBox="1"/>
            <p:nvPr/>
          </p:nvSpPr>
          <p:spPr>
            <a:xfrm>
              <a:off x="5564380" y="2967563"/>
              <a:ext cx="405880" cy="276999"/>
            </a:xfrm>
            <a:prstGeom prst="rect">
              <a:avLst/>
            </a:prstGeom>
            <a:noFill/>
          </p:spPr>
          <p:txBody>
            <a:bodyPr wrap="none" rtlCol="0">
              <a:spAutoFit/>
            </a:bodyPr>
            <a:lstStyle/>
            <a:p>
              <a:pPr algn="r"/>
              <a:r>
                <a:rPr lang="de-DE" sz="1200" dirty="0"/>
                <a:t>-20</a:t>
              </a:r>
            </a:p>
          </p:txBody>
        </p:sp>
        <p:sp>
          <p:nvSpPr>
            <p:cNvPr id="89" name="Textfeld 88">
              <a:extLst>
                <a:ext uri="{FF2B5EF4-FFF2-40B4-BE49-F238E27FC236}">
                  <a16:creationId xmlns:a16="http://schemas.microsoft.com/office/drawing/2014/main" id="{CDE04CC9-7DEC-42A8-B42E-513F1FC5E8BF}"/>
                </a:ext>
              </a:extLst>
            </p:cNvPr>
            <p:cNvSpPr txBox="1"/>
            <p:nvPr/>
          </p:nvSpPr>
          <p:spPr>
            <a:xfrm>
              <a:off x="5564380" y="3130237"/>
              <a:ext cx="405880" cy="276999"/>
            </a:xfrm>
            <a:prstGeom prst="rect">
              <a:avLst/>
            </a:prstGeom>
            <a:noFill/>
          </p:spPr>
          <p:txBody>
            <a:bodyPr wrap="none" rtlCol="0">
              <a:spAutoFit/>
            </a:bodyPr>
            <a:lstStyle/>
            <a:p>
              <a:pPr algn="r"/>
              <a:r>
                <a:rPr lang="de-DE" sz="1200"/>
                <a:t>-30</a:t>
              </a:r>
            </a:p>
          </p:txBody>
        </p:sp>
        <p:sp>
          <p:nvSpPr>
            <p:cNvPr id="90" name="Textfeld 89">
              <a:extLst>
                <a:ext uri="{FF2B5EF4-FFF2-40B4-BE49-F238E27FC236}">
                  <a16:creationId xmlns:a16="http://schemas.microsoft.com/office/drawing/2014/main" id="{0325549D-D6ED-4201-8861-91F332A12D50}"/>
                </a:ext>
              </a:extLst>
            </p:cNvPr>
            <p:cNvSpPr txBox="1"/>
            <p:nvPr/>
          </p:nvSpPr>
          <p:spPr>
            <a:xfrm>
              <a:off x="5564380" y="3292911"/>
              <a:ext cx="405880" cy="276999"/>
            </a:xfrm>
            <a:prstGeom prst="rect">
              <a:avLst/>
            </a:prstGeom>
            <a:noFill/>
          </p:spPr>
          <p:txBody>
            <a:bodyPr wrap="none" rtlCol="0">
              <a:spAutoFit/>
            </a:bodyPr>
            <a:lstStyle/>
            <a:p>
              <a:pPr algn="r"/>
              <a:r>
                <a:rPr lang="de-DE" sz="1200"/>
                <a:t>-40</a:t>
              </a:r>
            </a:p>
          </p:txBody>
        </p:sp>
        <p:sp>
          <p:nvSpPr>
            <p:cNvPr id="91" name="Textfeld 90">
              <a:extLst>
                <a:ext uri="{FF2B5EF4-FFF2-40B4-BE49-F238E27FC236}">
                  <a16:creationId xmlns:a16="http://schemas.microsoft.com/office/drawing/2014/main" id="{5633B2C7-759B-4B33-A2C9-1B44AC6B608E}"/>
                </a:ext>
              </a:extLst>
            </p:cNvPr>
            <p:cNvSpPr txBox="1"/>
            <p:nvPr/>
          </p:nvSpPr>
          <p:spPr>
            <a:xfrm>
              <a:off x="5564380" y="3455585"/>
              <a:ext cx="405880" cy="276999"/>
            </a:xfrm>
            <a:prstGeom prst="rect">
              <a:avLst/>
            </a:prstGeom>
            <a:noFill/>
          </p:spPr>
          <p:txBody>
            <a:bodyPr wrap="none" rtlCol="0">
              <a:spAutoFit/>
            </a:bodyPr>
            <a:lstStyle/>
            <a:p>
              <a:pPr algn="r"/>
              <a:r>
                <a:rPr lang="de-DE" sz="1200"/>
                <a:t>-50</a:t>
              </a:r>
            </a:p>
          </p:txBody>
        </p:sp>
        <p:sp>
          <p:nvSpPr>
            <p:cNvPr id="92" name="Textfeld 91">
              <a:extLst>
                <a:ext uri="{FF2B5EF4-FFF2-40B4-BE49-F238E27FC236}">
                  <a16:creationId xmlns:a16="http://schemas.microsoft.com/office/drawing/2014/main" id="{C4B97B97-A69D-431B-AE32-FDC9D600B8FB}"/>
                </a:ext>
              </a:extLst>
            </p:cNvPr>
            <p:cNvSpPr txBox="1"/>
            <p:nvPr/>
          </p:nvSpPr>
          <p:spPr>
            <a:xfrm>
              <a:off x="5564380" y="3618259"/>
              <a:ext cx="405880" cy="276999"/>
            </a:xfrm>
            <a:prstGeom prst="rect">
              <a:avLst/>
            </a:prstGeom>
            <a:noFill/>
          </p:spPr>
          <p:txBody>
            <a:bodyPr wrap="none" rtlCol="0">
              <a:spAutoFit/>
            </a:bodyPr>
            <a:lstStyle/>
            <a:p>
              <a:pPr algn="r"/>
              <a:r>
                <a:rPr lang="de-DE" sz="1200"/>
                <a:t>-60</a:t>
              </a:r>
            </a:p>
          </p:txBody>
        </p:sp>
        <p:sp>
          <p:nvSpPr>
            <p:cNvPr id="93" name="Textfeld 92">
              <a:extLst>
                <a:ext uri="{FF2B5EF4-FFF2-40B4-BE49-F238E27FC236}">
                  <a16:creationId xmlns:a16="http://schemas.microsoft.com/office/drawing/2014/main" id="{46522F06-9FC3-4AFC-AF20-69D969DFB127}"/>
                </a:ext>
              </a:extLst>
            </p:cNvPr>
            <p:cNvSpPr txBox="1"/>
            <p:nvPr/>
          </p:nvSpPr>
          <p:spPr>
            <a:xfrm>
              <a:off x="5564380" y="3780933"/>
              <a:ext cx="405880" cy="276999"/>
            </a:xfrm>
            <a:prstGeom prst="rect">
              <a:avLst/>
            </a:prstGeom>
            <a:noFill/>
          </p:spPr>
          <p:txBody>
            <a:bodyPr wrap="none" rtlCol="0">
              <a:spAutoFit/>
            </a:bodyPr>
            <a:lstStyle/>
            <a:p>
              <a:pPr algn="r"/>
              <a:r>
                <a:rPr lang="de-DE" sz="1200"/>
                <a:t>-70</a:t>
              </a:r>
            </a:p>
          </p:txBody>
        </p:sp>
        <p:sp>
          <p:nvSpPr>
            <p:cNvPr id="94" name="Textfeld 93">
              <a:extLst>
                <a:ext uri="{FF2B5EF4-FFF2-40B4-BE49-F238E27FC236}">
                  <a16:creationId xmlns:a16="http://schemas.microsoft.com/office/drawing/2014/main" id="{3D94EC5D-44E0-4C43-A4DD-9AA6C5A26909}"/>
                </a:ext>
              </a:extLst>
            </p:cNvPr>
            <p:cNvSpPr txBox="1"/>
            <p:nvPr/>
          </p:nvSpPr>
          <p:spPr>
            <a:xfrm>
              <a:off x="5564380" y="3943611"/>
              <a:ext cx="405880" cy="276999"/>
            </a:xfrm>
            <a:prstGeom prst="rect">
              <a:avLst/>
            </a:prstGeom>
            <a:noFill/>
          </p:spPr>
          <p:txBody>
            <a:bodyPr wrap="none" rtlCol="0">
              <a:spAutoFit/>
            </a:bodyPr>
            <a:lstStyle/>
            <a:p>
              <a:pPr algn="r"/>
              <a:r>
                <a:rPr lang="de-DE" sz="1200"/>
                <a:t>-80</a:t>
              </a:r>
            </a:p>
          </p:txBody>
        </p:sp>
      </p:grpSp>
      <p:cxnSp>
        <p:nvCxnSpPr>
          <p:cNvPr id="32" name="Gerader Verbinder 31">
            <a:extLst>
              <a:ext uri="{FF2B5EF4-FFF2-40B4-BE49-F238E27FC236}">
                <a16:creationId xmlns:a16="http://schemas.microsoft.com/office/drawing/2014/main" id="{C965ACDE-F976-49D2-B643-14FC0BF255BA}"/>
              </a:ext>
            </a:extLst>
          </p:cNvPr>
          <p:cNvCxnSpPr>
            <a:cxnSpLocks/>
            <a:stCxn id="86" idx="3"/>
          </p:cNvCxnSpPr>
          <p:nvPr/>
        </p:nvCxnSpPr>
        <p:spPr>
          <a:xfrm>
            <a:off x="5911400" y="2780715"/>
            <a:ext cx="5872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el 16">
            <a:extLst>
              <a:ext uri="{FF2B5EF4-FFF2-40B4-BE49-F238E27FC236}">
                <a16:creationId xmlns:a16="http://schemas.microsoft.com/office/drawing/2014/main" id="{49C5B776-EF55-DB41-B8B1-7CC004CF6C60}"/>
              </a:ext>
            </a:extLst>
          </p:cNvPr>
          <p:cNvSpPr>
            <a:spLocks noGrp="1"/>
          </p:cNvSpPr>
          <p:nvPr>
            <p:ph type="title"/>
          </p:nvPr>
        </p:nvSpPr>
        <p:spPr/>
        <p:txBody>
          <a:bodyPr/>
          <a:lstStyle/>
          <a:p>
            <a:r>
              <a:rPr lang="en-US" noProof="0" dirty="0"/>
              <a:t>Efficacy: Tumor response </a:t>
            </a:r>
          </a:p>
        </p:txBody>
      </p:sp>
      <p:graphicFrame>
        <p:nvGraphicFramePr>
          <p:cNvPr id="96" name="Table 11">
            <a:extLst>
              <a:ext uri="{FF2B5EF4-FFF2-40B4-BE49-F238E27FC236}">
                <a16:creationId xmlns:a16="http://schemas.microsoft.com/office/drawing/2014/main" id="{68A50606-29E6-0F4C-A560-8E059085E4D0}"/>
              </a:ext>
            </a:extLst>
          </p:cNvPr>
          <p:cNvGraphicFramePr>
            <a:graphicFrameLocks noGrp="1"/>
          </p:cNvGraphicFramePr>
          <p:nvPr>
            <p:extLst>
              <p:ext uri="{D42A27DB-BD31-4B8C-83A1-F6EECF244321}">
                <p14:modId xmlns:p14="http://schemas.microsoft.com/office/powerpoint/2010/main" val="187630934"/>
              </p:ext>
            </p:extLst>
          </p:nvPr>
        </p:nvGraphicFramePr>
        <p:xfrm>
          <a:off x="411770" y="1805415"/>
          <a:ext cx="4415350" cy="2743200"/>
        </p:xfrm>
        <a:graphic>
          <a:graphicData uri="http://schemas.openxmlformats.org/drawingml/2006/table">
            <a:tbl>
              <a:tblPr firstRow="1" bandRow="1">
                <a:tableStyleId>{5C22544A-7EE6-4342-B048-85BDC9FD1C3A}</a:tableStyleId>
              </a:tblPr>
              <a:tblGrid>
                <a:gridCol w="2506091">
                  <a:extLst>
                    <a:ext uri="{9D8B030D-6E8A-4147-A177-3AD203B41FA5}">
                      <a16:colId xmlns:a16="http://schemas.microsoft.com/office/drawing/2014/main" val="3698874982"/>
                    </a:ext>
                  </a:extLst>
                </a:gridCol>
                <a:gridCol w="1909259">
                  <a:extLst>
                    <a:ext uri="{9D8B030D-6E8A-4147-A177-3AD203B41FA5}">
                      <a16:colId xmlns:a16="http://schemas.microsoft.com/office/drawing/2014/main" val="3558279256"/>
                    </a:ext>
                  </a:extLst>
                </a:gridCol>
              </a:tblGrid>
              <a:tr h="176502">
                <a:tc>
                  <a:txBody>
                    <a:bodyPr/>
                    <a:lstStyle/>
                    <a:p>
                      <a:endParaRPr lang="en-US" sz="1200" dirty="0"/>
                    </a:p>
                  </a:txBody>
                  <a:tcPr anchor="ctr"/>
                </a:tc>
                <a:tc>
                  <a:txBody>
                    <a:bodyPr/>
                    <a:lstStyle/>
                    <a:p>
                      <a:pPr algn="ctr"/>
                      <a:r>
                        <a:rPr lang="en-US" sz="1200"/>
                        <a:t>Total (N=71)</a:t>
                      </a:r>
                    </a:p>
                  </a:txBody>
                  <a:tcPr anchor="ctr"/>
                </a:tc>
                <a:extLst>
                  <a:ext uri="{0D108BD9-81ED-4DB2-BD59-A6C34878D82A}">
                    <a16:rowId xmlns:a16="http://schemas.microsoft.com/office/drawing/2014/main" val="1260312479"/>
                  </a:ext>
                </a:extLst>
              </a:tr>
              <a:tr h="176502">
                <a:tc>
                  <a:txBody>
                    <a:bodyPr/>
                    <a:lstStyle/>
                    <a:p>
                      <a:r>
                        <a:rPr lang="en-US" sz="1200" b="1" dirty="0"/>
                        <a:t>ORR, % (95% CI)</a:t>
                      </a:r>
                    </a:p>
                  </a:txBody>
                  <a:tcPr anchor="ctr"/>
                </a:tc>
                <a:tc>
                  <a:txBody>
                    <a:bodyPr/>
                    <a:lstStyle/>
                    <a:p>
                      <a:pPr algn="ctr"/>
                      <a:r>
                        <a:rPr lang="en-US" sz="1200" dirty="0"/>
                        <a:t>13.6 (5.2, 27.4)</a:t>
                      </a:r>
                    </a:p>
                  </a:txBody>
                  <a:tcPr anchor="ctr"/>
                </a:tc>
                <a:extLst>
                  <a:ext uri="{0D108BD9-81ED-4DB2-BD59-A6C34878D82A}">
                    <a16:rowId xmlns:a16="http://schemas.microsoft.com/office/drawing/2014/main" val="2822742049"/>
                  </a:ext>
                </a:extLst>
              </a:tr>
              <a:tr h="176502">
                <a:tc>
                  <a:txBody>
                    <a:bodyPr/>
                    <a:lstStyle/>
                    <a:p>
                      <a:r>
                        <a:rPr lang="en-US" sz="1200" b="1" dirty="0"/>
                        <a:t>Best overall response, n (%)</a:t>
                      </a:r>
                    </a:p>
                  </a:txBody>
                  <a:tcPr anchor="ctr"/>
                </a:tc>
                <a:tc>
                  <a:txBody>
                    <a:bodyPr/>
                    <a:lstStyle/>
                    <a:p>
                      <a:pPr algn="ctr"/>
                      <a:endParaRPr lang="en-US" sz="1200" dirty="0"/>
                    </a:p>
                  </a:txBody>
                  <a:tcPr anchor="ctr"/>
                </a:tc>
                <a:extLst>
                  <a:ext uri="{0D108BD9-81ED-4DB2-BD59-A6C34878D82A}">
                    <a16:rowId xmlns:a16="http://schemas.microsoft.com/office/drawing/2014/main" val="4236008444"/>
                  </a:ext>
                </a:extLst>
              </a:tr>
              <a:tr h="176502">
                <a:tc>
                  <a:txBody>
                    <a:bodyPr/>
                    <a:lstStyle/>
                    <a:p>
                      <a:r>
                        <a:rPr lang="en-US" sz="1200" dirty="0"/>
                        <a:t>   Complete response</a:t>
                      </a:r>
                    </a:p>
                  </a:txBody>
                  <a:tcPr anchor="ctr"/>
                </a:tc>
                <a:tc>
                  <a:txBody>
                    <a:bodyPr/>
                    <a:lstStyle/>
                    <a:p>
                      <a:pPr algn="ctr"/>
                      <a:r>
                        <a:rPr lang="en-US" sz="1200" dirty="0"/>
                        <a:t>0 (0.0)</a:t>
                      </a:r>
                    </a:p>
                  </a:txBody>
                  <a:tcPr anchor="ctr"/>
                </a:tc>
                <a:extLst>
                  <a:ext uri="{0D108BD9-81ED-4DB2-BD59-A6C34878D82A}">
                    <a16:rowId xmlns:a16="http://schemas.microsoft.com/office/drawing/2014/main" val="3349513124"/>
                  </a:ext>
                </a:extLst>
              </a:tr>
              <a:tr h="176502">
                <a:tc>
                  <a:txBody>
                    <a:bodyPr/>
                    <a:lstStyle/>
                    <a:p>
                      <a:r>
                        <a:rPr lang="en-US" sz="1200" dirty="0"/>
                        <a:t>   Partial response</a:t>
                      </a:r>
                    </a:p>
                  </a:txBody>
                  <a:tcPr anchor="ctr"/>
                </a:tc>
                <a:tc>
                  <a:txBody>
                    <a:bodyPr/>
                    <a:lstStyle/>
                    <a:p>
                      <a:pPr algn="ctr"/>
                      <a:r>
                        <a:rPr lang="en-US" sz="1200" dirty="0"/>
                        <a:t>6 (13.6)</a:t>
                      </a:r>
                    </a:p>
                  </a:txBody>
                  <a:tcPr anchor="ctr"/>
                </a:tc>
                <a:extLst>
                  <a:ext uri="{0D108BD9-81ED-4DB2-BD59-A6C34878D82A}">
                    <a16:rowId xmlns:a16="http://schemas.microsoft.com/office/drawing/2014/main" val="2005100903"/>
                  </a:ext>
                </a:extLst>
              </a:tr>
              <a:tr h="176502">
                <a:tc>
                  <a:txBody>
                    <a:bodyPr/>
                    <a:lstStyle/>
                    <a:p>
                      <a:r>
                        <a:rPr lang="en-US" sz="1200" dirty="0"/>
                        <a:t>   Stable disease</a:t>
                      </a:r>
                    </a:p>
                  </a:txBody>
                  <a:tcPr anchor="ctr"/>
                </a:tc>
                <a:tc>
                  <a:txBody>
                    <a:bodyPr/>
                    <a:lstStyle/>
                    <a:p>
                      <a:pPr algn="ctr"/>
                      <a:r>
                        <a:rPr lang="en-US" sz="1200"/>
                        <a:t>32 (72.7)</a:t>
                      </a:r>
                    </a:p>
                  </a:txBody>
                  <a:tcPr anchor="ctr"/>
                </a:tc>
                <a:extLst>
                  <a:ext uri="{0D108BD9-81ED-4DB2-BD59-A6C34878D82A}">
                    <a16:rowId xmlns:a16="http://schemas.microsoft.com/office/drawing/2014/main" val="3096100859"/>
                  </a:ext>
                </a:extLst>
              </a:tr>
              <a:tr h="176502">
                <a:tc>
                  <a:txBody>
                    <a:bodyPr/>
                    <a:lstStyle/>
                    <a:p>
                      <a:r>
                        <a:rPr lang="en-US" sz="1200" dirty="0"/>
                        <a:t>   Progressive disease</a:t>
                      </a:r>
                    </a:p>
                  </a:txBody>
                  <a:tcPr anchor="ctr"/>
                </a:tc>
                <a:tc>
                  <a:txBody>
                    <a:bodyPr/>
                    <a:lstStyle/>
                    <a:p>
                      <a:pPr algn="ctr"/>
                      <a:r>
                        <a:rPr lang="en-US" sz="1200"/>
                        <a:t>3 (6.8)</a:t>
                      </a:r>
                    </a:p>
                  </a:txBody>
                  <a:tcPr anchor="ctr"/>
                </a:tc>
                <a:extLst>
                  <a:ext uri="{0D108BD9-81ED-4DB2-BD59-A6C34878D82A}">
                    <a16:rowId xmlns:a16="http://schemas.microsoft.com/office/drawing/2014/main" val="4101159966"/>
                  </a:ext>
                </a:extLst>
              </a:tr>
              <a:tr h="176502">
                <a:tc>
                  <a:txBody>
                    <a:bodyPr/>
                    <a:lstStyle/>
                    <a:p>
                      <a:r>
                        <a:rPr lang="en-US" sz="1200" dirty="0"/>
                        <a:t>   Non-evaluable</a:t>
                      </a:r>
                    </a:p>
                  </a:txBody>
                  <a:tcPr anchor="ctr"/>
                </a:tc>
                <a:tc>
                  <a:txBody>
                    <a:bodyPr/>
                    <a:lstStyle/>
                    <a:p>
                      <a:pPr algn="ctr"/>
                      <a:r>
                        <a:rPr lang="en-US" sz="1200" dirty="0"/>
                        <a:t>3 (6.8)</a:t>
                      </a:r>
                    </a:p>
                  </a:txBody>
                  <a:tcPr anchor="ctr"/>
                </a:tc>
                <a:extLst>
                  <a:ext uri="{0D108BD9-81ED-4DB2-BD59-A6C34878D82A}">
                    <a16:rowId xmlns:a16="http://schemas.microsoft.com/office/drawing/2014/main" val="3748645298"/>
                  </a:ext>
                </a:extLst>
              </a:tr>
              <a:tr h="176502">
                <a:tc>
                  <a:txBody>
                    <a:bodyPr/>
                    <a:lstStyle/>
                    <a:p>
                      <a:r>
                        <a:rPr lang="en-US" sz="1200" b="1" dirty="0"/>
                        <a:t>DCR</a:t>
                      </a:r>
                      <a:r>
                        <a:rPr lang="en-US" sz="1200" b="1" baseline="30000" dirty="0"/>
                        <a:t>†</a:t>
                      </a:r>
                      <a:r>
                        <a:rPr lang="en-US" sz="1200" b="1" dirty="0"/>
                        <a:t>, % (95% CI)</a:t>
                      </a:r>
                    </a:p>
                  </a:txBody>
                  <a:tcPr anchor="ctr"/>
                </a:tc>
                <a:tc>
                  <a:txBody>
                    <a:bodyPr/>
                    <a:lstStyle/>
                    <a:p>
                      <a:pPr algn="ctr"/>
                      <a:r>
                        <a:rPr lang="en-US" sz="1200"/>
                        <a:t>86.4 (72.7, 94.8)</a:t>
                      </a:r>
                    </a:p>
                  </a:txBody>
                  <a:tcPr anchor="ctr"/>
                </a:tc>
                <a:extLst>
                  <a:ext uri="{0D108BD9-81ED-4DB2-BD59-A6C34878D82A}">
                    <a16:rowId xmlns:a16="http://schemas.microsoft.com/office/drawing/2014/main" val="3716473758"/>
                  </a:ext>
                </a:extLst>
              </a:tr>
              <a:tr h="176502">
                <a:tc>
                  <a:txBody>
                    <a:bodyPr/>
                    <a:lstStyle/>
                    <a:p>
                      <a:r>
                        <a:rPr lang="en-US" sz="1200" b="1"/>
                        <a:t>Median DoR, months (95% CI)</a:t>
                      </a:r>
                      <a:endParaRPr lang="en-US" sz="1200" b="1" dirty="0"/>
                    </a:p>
                  </a:txBody>
                  <a:tcPr anchor="ctr"/>
                </a:tc>
                <a:tc>
                  <a:txBody>
                    <a:bodyPr/>
                    <a:lstStyle/>
                    <a:p>
                      <a:pPr algn="ctr"/>
                      <a:r>
                        <a:rPr lang="en-US" sz="1200" dirty="0"/>
                        <a:t>6.90 (3.06, NE)</a:t>
                      </a:r>
                    </a:p>
                  </a:txBody>
                  <a:tcPr anchor="ctr"/>
                </a:tc>
                <a:extLst>
                  <a:ext uri="{0D108BD9-81ED-4DB2-BD59-A6C34878D82A}">
                    <a16:rowId xmlns:a16="http://schemas.microsoft.com/office/drawing/2014/main" val="1355225975"/>
                  </a:ext>
                </a:extLst>
              </a:tr>
            </a:tbl>
          </a:graphicData>
        </a:graphic>
      </p:graphicFrame>
      <p:sp>
        <p:nvSpPr>
          <p:cNvPr id="116" name="Textfeld 115">
            <a:extLst>
              <a:ext uri="{FF2B5EF4-FFF2-40B4-BE49-F238E27FC236}">
                <a16:creationId xmlns:a16="http://schemas.microsoft.com/office/drawing/2014/main" id="{A11A9BAA-6122-CD44-86D7-D0FF438AC143}"/>
              </a:ext>
            </a:extLst>
          </p:cNvPr>
          <p:cNvSpPr txBox="1"/>
          <p:nvPr/>
        </p:nvSpPr>
        <p:spPr>
          <a:xfrm rot="16200000">
            <a:off x="4217037" y="2878682"/>
            <a:ext cx="2238113" cy="461665"/>
          </a:xfrm>
          <a:prstGeom prst="rect">
            <a:avLst/>
          </a:prstGeom>
          <a:noFill/>
        </p:spPr>
        <p:txBody>
          <a:bodyPr wrap="none" rtlCol="0">
            <a:spAutoFit/>
          </a:bodyPr>
          <a:lstStyle/>
          <a:p>
            <a:pPr algn="ctr"/>
            <a:r>
              <a:rPr lang="de-DE" sz="1200" b="1" dirty="0"/>
              <a:t>Best </a:t>
            </a:r>
            <a:r>
              <a:rPr lang="de-DE" sz="1200" b="1" dirty="0" err="1"/>
              <a:t>change</a:t>
            </a:r>
            <a:r>
              <a:rPr lang="de-DE" sz="1200" b="1" dirty="0"/>
              <a:t> in </a:t>
            </a:r>
            <a:r>
              <a:rPr lang="de-DE" sz="1200" b="1" dirty="0" err="1"/>
              <a:t>target</a:t>
            </a:r>
            <a:r>
              <a:rPr lang="de-DE" sz="1200" b="1" dirty="0"/>
              <a:t> </a:t>
            </a:r>
            <a:r>
              <a:rPr lang="de-DE" sz="1200" b="1" dirty="0" err="1"/>
              <a:t>lesion</a:t>
            </a:r>
            <a:br>
              <a:rPr lang="de-DE" sz="1200" b="1" dirty="0"/>
            </a:br>
            <a:r>
              <a:rPr lang="de-DE" sz="1200" b="1" dirty="0" err="1"/>
              <a:t>size</a:t>
            </a:r>
            <a:r>
              <a:rPr lang="de-DE" sz="1200" b="1" dirty="0"/>
              <a:t> </a:t>
            </a:r>
            <a:r>
              <a:rPr lang="de-DE" sz="1200" b="1" dirty="0" err="1"/>
              <a:t>from</a:t>
            </a:r>
            <a:r>
              <a:rPr lang="de-DE" sz="1200" b="1" dirty="0"/>
              <a:t> </a:t>
            </a:r>
            <a:r>
              <a:rPr lang="de-DE" sz="1200" b="1" dirty="0" err="1"/>
              <a:t>baseline</a:t>
            </a:r>
            <a:r>
              <a:rPr lang="de-DE" sz="1200" b="1" dirty="0"/>
              <a:t> (%)</a:t>
            </a:r>
          </a:p>
        </p:txBody>
      </p:sp>
      <p:grpSp>
        <p:nvGrpSpPr>
          <p:cNvPr id="34" name="Gruppieren 33">
            <a:extLst>
              <a:ext uri="{FF2B5EF4-FFF2-40B4-BE49-F238E27FC236}">
                <a16:creationId xmlns:a16="http://schemas.microsoft.com/office/drawing/2014/main" id="{0126971A-537D-5345-B286-824BA7FC2CAD}"/>
              </a:ext>
            </a:extLst>
          </p:cNvPr>
          <p:cNvGrpSpPr/>
          <p:nvPr/>
        </p:nvGrpSpPr>
        <p:grpSpPr>
          <a:xfrm>
            <a:off x="6066048" y="3653027"/>
            <a:ext cx="1935237" cy="769850"/>
            <a:chOff x="6066048" y="3653027"/>
            <a:chExt cx="1935237" cy="769850"/>
          </a:xfrm>
        </p:grpSpPr>
        <p:sp>
          <p:nvSpPr>
            <p:cNvPr id="117" name="Rechteck 116">
              <a:extLst>
                <a:ext uri="{FF2B5EF4-FFF2-40B4-BE49-F238E27FC236}">
                  <a16:creationId xmlns:a16="http://schemas.microsoft.com/office/drawing/2014/main" id="{4E46D4DE-3F6E-2A46-8065-F738FBBB0696}"/>
                </a:ext>
              </a:extLst>
            </p:cNvPr>
            <p:cNvSpPr/>
            <p:nvPr/>
          </p:nvSpPr>
          <p:spPr>
            <a:xfrm>
              <a:off x="6068937" y="3980759"/>
              <a:ext cx="116777" cy="113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8" name="Rechteck 117">
              <a:extLst>
                <a:ext uri="{FF2B5EF4-FFF2-40B4-BE49-F238E27FC236}">
                  <a16:creationId xmlns:a16="http://schemas.microsoft.com/office/drawing/2014/main" id="{07049A4B-0E5B-A841-9AD6-692D1FC907E7}"/>
                </a:ext>
              </a:extLst>
            </p:cNvPr>
            <p:cNvSpPr/>
            <p:nvPr/>
          </p:nvSpPr>
          <p:spPr>
            <a:xfrm>
              <a:off x="6066048" y="4227460"/>
              <a:ext cx="116777" cy="113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9" name="Rechteck 118">
              <a:extLst>
                <a:ext uri="{FF2B5EF4-FFF2-40B4-BE49-F238E27FC236}">
                  <a16:creationId xmlns:a16="http://schemas.microsoft.com/office/drawing/2014/main" id="{A118E16D-38E2-B140-965B-FD735AC9837D}"/>
                </a:ext>
              </a:extLst>
            </p:cNvPr>
            <p:cNvSpPr/>
            <p:nvPr/>
          </p:nvSpPr>
          <p:spPr>
            <a:xfrm>
              <a:off x="7014376" y="3982312"/>
              <a:ext cx="116777" cy="1138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20" name="Rechteck 119">
              <a:extLst>
                <a:ext uri="{FF2B5EF4-FFF2-40B4-BE49-F238E27FC236}">
                  <a16:creationId xmlns:a16="http://schemas.microsoft.com/office/drawing/2014/main" id="{61EE94CE-B687-E043-9C14-DEBF42364D8B}"/>
                </a:ext>
              </a:extLst>
            </p:cNvPr>
            <p:cNvSpPr/>
            <p:nvPr/>
          </p:nvSpPr>
          <p:spPr>
            <a:xfrm>
              <a:off x="7012353" y="4227460"/>
              <a:ext cx="116777" cy="113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21" name="Textfeld 120">
              <a:extLst>
                <a:ext uri="{FF2B5EF4-FFF2-40B4-BE49-F238E27FC236}">
                  <a16:creationId xmlns:a16="http://schemas.microsoft.com/office/drawing/2014/main" id="{453520E4-B417-0B43-9666-B72966DC75F9}"/>
                </a:ext>
              </a:extLst>
            </p:cNvPr>
            <p:cNvSpPr txBox="1"/>
            <p:nvPr/>
          </p:nvSpPr>
          <p:spPr>
            <a:xfrm>
              <a:off x="6158071" y="3889043"/>
              <a:ext cx="888385" cy="276999"/>
            </a:xfrm>
            <a:prstGeom prst="rect">
              <a:avLst/>
            </a:prstGeom>
            <a:noFill/>
          </p:spPr>
          <p:txBody>
            <a:bodyPr wrap="none" rtlCol="0">
              <a:spAutoFit/>
            </a:bodyPr>
            <a:lstStyle/>
            <a:p>
              <a:r>
                <a:rPr lang="de-DE" sz="1200"/>
                <a:t>PR (n=12)</a:t>
              </a:r>
            </a:p>
          </p:txBody>
        </p:sp>
        <p:sp>
          <p:nvSpPr>
            <p:cNvPr id="122" name="Textfeld 121">
              <a:extLst>
                <a:ext uri="{FF2B5EF4-FFF2-40B4-BE49-F238E27FC236}">
                  <a16:creationId xmlns:a16="http://schemas.microsoft.com/office/drawing/2014/main" id="{CBA0EB5B-8C43-6249-9947-5849EDF7AE2E}"/>
                </a:ext>
              </a:extLst>
            </p:cNvPr>
            <p:cNvSpPr txBox="1"/>
            <p:nvPr/>
          </p:nvSpPr>
          <p:spPr>
            <a:xfrm>
              <a:off x="6151838" y="4145878"/>
              <a:ext cx="803425" cy="276999"/>
            </a:xfrm>
            <a:prstGeom prst="rect">
              <a:avLst/>
            </a:prstGeom>
            <a:noFill/>
          </p:spPr>
          <p:txBody>
            <a:bodyPr wrap="none" rtlCol="0">
              <a:spAutoFit/>
            </a:bodyPr>
            <a:lstStyle/>
            <a:p>
              <a:r>
                <a:rPr lang="de-DE" sz="1200"/>
                <a:t>PD (n=8)</a:t>
              </a:r>
            </a:p>
          </p:txBody>
        </p:sp>
        <p:sp>
          <p:nvSpPr>
            <p:cNvPr id="123" name="Textfeld 122">
              <a:extLst>
                <a:ext uri="{FF2B5EF4-FFF2-40B4-BE49-F238E27FC236}">
                  <a16:creationId xmlns:a16="http://schemas.microsoft.com/office/drawing/2014/main" id="{A1FABA46-BABD-AE46-85F6-85E3B29D34CC}"/>
                </a:ext>
              </a:extLst>
            </p:cNvPr>
            <p:cNvSpPr txBox="1"/>
            <p:nvPr/>
          </p:nvSpPr>
          <p:spPr>
            <a:xfrm>
              <a:off x="7082053" y="3898390"/>
              <a:ext cx="888385" cy="276999"/>
            </a:xfrm>
            <a:prstGeom prst="rect">
              <a:avLst/>
            </a:prstGeom>
            <a:noFill/>
          </p:spPr>
          <p:txBody>
            <a:bodyPr wrap="none" rtlCol="0">
              <a:spAutoFit/>
            </a:bodyPr>
            <a:lstStyle/>
            <a:p>
              <a:r>
                <a:rPr lang="de-DE" sz="1200"/>
                <a:t>SD (n=48)</a:t>
              </a:r>
            </a:p>
          </p:txBody>
        </p:sp>
        <p:sp>
          <p:nvSpPr>
            <p:cNvPr id="124" name="Textfeld 123">
              <a:extLst>
                <a:ext uri="{FF2B5EF4-FFF2-40B4-BE49-F238E27FC236}">
                  <a16:creationId xmlns:a16="http://schemas.microsoft.com/office/drawing/2014/main" id="{6A26B505-E16F-1D41-9CC0-0B6DD0CFCCE6}"/>
                </a:ext>
              </a:extLst>
            </p:cNvPr>
            <p:cNvSpPr txBox="1"/>
            <p:nvPr/>
          </p:nvSpPr>
          <p:spPr>
            <a:xfrm>
              <a:off x="7079238" y="4145878"/>
              <a:ext cx="922047" cy="276999"/>
            </a:xfrm>
            <a:prstGeom prst="rect">
              <a:avLst/>
            </a:prstGeom>
            <a:noFill/>
          </p:spPr>
          <p:txBody>
            <a:bodyPr wrap="none" rtlCol="0">
              <a:spAutoFit/>
            </a:bodyPr>
            <a:lstStyle/>
            <a:p>
              <a:r>
                <a:rPr lang="de-DE" sz="1200" dirty="0"/>
                <a:t>NE (</a:t>
              </a:r>
              <a:r>
                <a:rPr lang="de-DE" sz="1200" dirty="0" err="1"/>
                <a:t>n</a:t>
              </a:r>
              <a:r>
                <a:rPr lang="de-DE" sz="1200" dirty="0"/>
                <a:t>=1)**</a:t>
              </a:r>
            </a:p>
          </p:txBody>
        </p:sp>
        <p:sp>
          <p:nvSpPr>
            <p:cNvPr id="125" name="Textfeld 124">
              <a:extLst>
                <a:ext uri="{FF2B5EF4-FFF2-40B4-BE49-F238E27FC236}">
                  <a16:creationId xmlns:a16="http://schemas.microsoft.com/office/drawing/2014/main" id="{CA2EC6D4-AB4A-9A4F-A578-A175C7107A8E}"/>
                </a:ext>
              </a:extLst>
            </p:cNvPr>
            <p:cNvSpPr txBox="1"/>
            <p:nvPr/>
          </p:nvSpPr>
          <p:spPr>
            <a:xfrm>
              <a:off x="6168571" y="3653027"/>
              <a:ext cx="1431802" cy="276999"/>
            </a:xfrm>
            <a:prstGeom prst="rect">
              <a:avLst/>
            </a:prstGeom>
            <a:noFill/>
          </p:spPr>
          <p:txBody>
            <a:bodyPr wrap="none" rtlCol="0">
              <a:spAutoFit/>
            </a:bodyPr>
            <a:lstStyle/>
            <a:p>
              <a:pPr algn="ctr"/>
              <a:r>
                <a:rPr lang="de-DE" sz="1200" b="1" dirty="0"/>
                <a:t>Overall </a:t>
              </a:r>
              <a:r>
                <a:rPr lang="de-DE" sz="1200" b="1" dirty="0" err="1"/>
                <a:t>response</a:t>
              </a:r>
              <a:endParaRPr lang="de-DE" sz="1200" b="1" dirty="0"/>
            </a:p>
          </p:txBody>
        </p:sp>
      </p:grpSp>
      <p:cxnSp>
        <p:nvCxnSpPr>
          <p:cNvPr id="98" name="Gerader Verbinder 31">
            <a:extLst>
              <a:ext uri="{FF2B5EF4-FFF2-40B4-BE49-F238E27FC236}">
                <a16:creationId xmlns:a16="http://schemas.microsoft.com/office/drawing/2014/main" id="{67A1CF89-6893-0145-BC5E-98D277537DCA}"/>
              </a:ext>
            </a:extLst>
          </p:cNvPr>
          <p:cNvCxnSpPr>
            <a:cxnSpLocks/>
          </p:cNvCxnSpPr>
          <p:nvPr/>
        </p:nvCxnSpPr>
        <p:spPr>
          <a:xfrm>
            <a:off x="5943398" y="2457483"/>
            <a:ext cx="584134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Gerader Verbinder 31">
            <a:extLst>
              <a:ext uri="{FF2B5EF4-FFF2-40B4-BE49-F238E27FC236}">
                <a16:creationId xmlns:a16="http://schemas.microsoft.com/office/drawing/2014/main" id="{3F1D96F7-DDCE-A144-AB0D-9B51FB3399CB}"/>
              </a:ext>
            </a:extLst>
          </p:cNvPr>
          <p:cNvCxnSpPr>
            <a:cxnSpLocks/>
          </p:cNvCxnSpPr>
          <p:nvPr/>
        </p:nvCxnSpPr>
        <p:spPr>
          <a:xfrm>
            <a:off x="5943398" y="3267096"/>
            <a:ext cx="584134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908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Freihandform: Form 165">
            <a:extLst>
              <a:ext uri="{FF2B5EF4-FFF2-40B4-BE49-F238E27FC236}">
                <a16:creationId xmlns:a16="http://schemas.microsoft.com/office/drawing/2014/main" id="{2BA15612-14B7-C04B-A232-AE3AD18E486F}"/>
              </a:ext>
            </a:extLst>
          </p:cNvPr>
          <p:cNvSpPr/>
          <p:nvPr/>
        </p:nvSpPr>
        <p:spPr>
          <a:xfrm>
            <a:off x="7445375" y="1867932"/>
            <a:ext cx="3575050" cy="1492250"/>
          </a:xfrm>
          <a:custGeom>
            <a:avLst/>
            <a:gdLst>
              <a:gd name="connsiteX0" fmla="*/ 346075 w 3575050"/>
              <a:gd name="connsiteY0" fmla="*/ 276225 h 1492250"/>
              <a:gd name="connsiteX1" fmla="*/ 0 w 3575050"/>
              <a:gd name="connsiteY1" fmla="*/ 276225 h 1492250"/>
              <a:gd name="connsiteX2" fmla="*/ 0 w 3575050"/>
              <a:gd name="connsiteY2" fmla="*/ 0 h 1492250"/>
              <a:gd name="connsiteX3" fmla="*/ 346075 w 3575050"/>
              <a:gd name="connsiteY3" fmla="*/ 0 h 1492250"/>
              <a:gd name="connsiteX4" fmla="*/ 346075 w 3575050"/>
              <a:gd name="connsiteY4" fmla="*/ 9525 h 1492250"/>
              <a:gd name="connsiteX5" fmla="*/ 381000 w 3575050"/>
              <a:gd name="connsiteY5" fmla="*/ 9525 h 1492250"/>
              <a:gd name="connsiteX6" fmla="*/ 381000 w 3575050"/>
              <a:gd name="connsiteY6" fmla="*/ 44450 h 1492250"/>
              <a:gd name="connsiteX7" fmla="*/ 663575 w 3575050"/>
              <a:gd name="connsiteY7" fmla="*/ 44450 h 1492250"/>
              <a:gd name="connsiteX8" fmla="*/ 663575 w 3575050"/>
              <a:gd name="connsiteY8" fmla="*/ 88900 h 1492250"/>
              <a:gd name="connsiteX9" fmla="*/ 733425 w 3575050"/>
              <a:gd name="connsiteY9" fmla="*/ 88900 h 1492250"/>
              <a:gd name="connsiteX10" fmla="*/ 733425 w 3575050"/>
              <a:gd name="connsiteY10" fmla="*/ 114300 h 1492250"/>
              <a:gd name="connsiteX11" fmla="*/ 796925 w 3575050"/>
              <a:gd name="connsiteY11" fmla="*/ 114300 h 1492250"/>
              <a:gd name="connsiteX12" fmla="*/ 796925 w 3575050"/>
              <a:gd name="connsiteY12" fmla="*/ 174625 h 1492250"/>
              <a:gd name="connsiteX13" fmla="*/ 911225 w 3575050"/>
              <a:gd name="connsiteY13" fmla="*/ 174625 h 1492250"/>
              <a:gd name="connsiteX14" fmla="*/ 911225 w 3575050"/>
              <a:gd name="connsiteY14" fmla="*/ 209550 h 1492250"/>
              <a:gd name="connsiteX15" fmla="*/ 955675 w 3575050"/>
              <a:gd name="connsiteY15" fmla="*/ 209550 h 1492250"/>
              <a:gd name="connsiteX16" fmla="*/ 955675 w 3575050"/>
              <a:gd name="connsiteY16" fmla="*/ 279400 h 1492250"/>
              <a:gd name="connsiteX17" fmla="*/ 1009650 w 3575050"/>
              <a:gd name="connsiteY17" fmla="*/ 279400 h 1492250"/>
              <a:gd name="connsiteX18" fmla="*/ 1009650 w 3575050"/>
              <a:gd name="connsiteY18" fmla="*/ 317500 h 1492250"/>
              <a:gd name="connsiteX19" fmla="*/ 1041400 w 3575050"/>
              <a:gd name="connsiteY19" fmla="*/ 317500 h 1492250"/>
              <a:gd name="connsiteX20" fmla="*/ 1041400 w 3575050"/>
              <a:gd name="connsiteY20" fmla="*/ 352425 h 1492250"/>
              <a:gd name="connsiteX21" fmla="*/ 1095375 w 3575050"/>
              <a:gd name="connsiteY21" fmla="*/ 352425 h 1492250"/>
              <a:gd name="connsiteX22" fmla="*/ 1095375 w 3575050"/>
              <a:gd name="connsiteY22" fmla="*/ 422275 h 1492250"/>
              <a:gd name="connsiteX23" fmla="*/ 1130300 w 3575050"/>
              <a:gd name="connsiteY23" fmla="*/ 422275 h 1492250"/>
              <a:gd name="connsiteX24" fmla="*/ 1130300 w 3575050"/>
              <a:gd name="connsiteY24" fmla="*/ 473075 h 1492250"/>
              <a:gd name="connsiteX25" fmla="*/ 1143000 w 3575050"/>
              <a:gd name="connsiteY25" fmla="*/ 473075 h 1492250"/>
              <a:gd name="connsiteX26" fmla="*/ 1143000 w 3575050"/>
              <a:gd name="connsiteY26" fmla="*/ 504825 h 1492250"/>
              <a:gd name="connsiteX27" fmla="*/ 1447800 w 3575050"/>
              <a:gd name="connsiteY27" fmla="*/ 504825 h 1492250"/>
              <a:gd name="connsiteX28" fmla="*/ 1447800 w 3575050"/>
              <a:gd name="connsiteY28" fmla="*/ 552450 h 1492250"/>
              <a:gd name="connsiteX29" fmla="*/ 1546225 w 3575050"/>
              <a:gd name="connsiteY29" fmla="*/ 552450 h 1492250"/>
              <a:gd name="connsiteX30" fmla="*/ 1546225 w 3575050"/>
              <a:gd name="connsiteY30" fmla="*/ 587375 h 1492250"/>
              <a:gd name="connsiteX31" fmla="*/ 1768475 w 3575050"/>
              <a:gd name="connsiteY31" fmla="*/ 587375 h 1492250"/>
              <a:gd name="connsiteX32" fmla="*/ 1768475 w 3575050"/>
              <a:gd name="connsiteY32" fmla="*/ 638175 h 1492250"/>
              <a:gd name="connsiteX33" fmla="*/ 1863725 w 3575050"/>
              <a:gd name="connsiteY33" fmla="*/ 638175 h 1492250"/>
              <a:gd name="connsiteX34" fmla="*/ 1863725 w 3575050"/>
              <a:gd name="connsiteY34" fmla="*/ 692150 h 1492250"/>
              <a:gd name="connsiteX35" fmla="*/ 1946275 w 3575050"/>
              <a:gd name="connsiteY35" fmla="*/ 692150 h 1492250"/>
              <a:gd name="connsiteX36" fmla="*/ 1946275 w 3575050"/>
              <a:gd name="connsiteY36" fmla="*/ 739775 h 1492250"/>
              <a:gd name="connsiteX37" fmla="*/ 2146300 w 3575050"/>
              <a:gd name="connsiteY37" fmla="*/ 739775 h 1492250"/>
              <a:gd name="connsiteX38" fmla="*/ 2146300 w 3575050"/>
              <a:gd name="connsiteY38" fmla="*/ 800100 h 1492250"/>
              <a:gd name="connsiteX39" fmla="*/ 2301875 w 3575050"/>
              <a:gd name="connsiteY39" fmla="*/ 800100 h 1492250"/>
              <a:gd name="connsiteX40" fmla="*/ 2301875 w 3575050"/>
              <a:gd name="connsiteY40" fmla="*/ 860425 h 1492250"/>
              <a:gd name="connsiteX41" fmla="*/ 3575050 w 3575050"/>
              <a:gd name="connsiteY41" fmla="*/ 860425 h 1492250"/>
              <a:gd name="connsiteX42" fmla="*/ 3575050 w 3575050"/>
              <a:gd name="connsiteY42" fmla="*/ 1492250 h 1492250"/>
              <a:gd name="connsiteX43" fmla="*/ 2308225 w 3575050"/>
              <a:gd name="connsiteY43" fmla="*/ 1492250 h 1492250"/>
              <a:gd name="connsiteX44" fmla="*/ 2308225 w 3575050"/>
              <a:gd name="connsiteY44" fmla="*/ 1412875 h 1492250"/>
              <a:gd name="connsiteX45" fmla="*/ 2159000 w 3575050"/>
              <a:gd name="connsiteY45" fmla="*/ 1412875 h 1492250"/>
              <a:gd name="connsiteX46" fmla="*/ 2159000 w 3575050"/>
              <a:gd name="connsiteY46" fmla="*/ 1339850 h 1492250"/>
              <a:gd name="connsiteX47" fmla="*/ 1952625 w 3575050"/>
              <a:gd name="connsiteY47" fmla="*/ 1339850 h 1492250"/>
              <a:gd name="connsiteX48" fmla="*/ 1952625 w 3575050"/>
              <a:gd name="connsiteY48" fmla="*/ 1289050 h 1492250"/>
              <a:gd name="connsiteX49" fmla="*/ 1866900 w 3575050"/>
              <a:gd name="connsiteY49" fmla="*/ 1289050 h 1492250"/>
              <a:gd name="connsiteX50" fmla="*/ 1866900 w 3575050"/>
              <a:gd name="connsiteY50" fmla="*/ 1238250 h 1492250"/>
              <a:gd name="connsiteX51" fmla="*/ 1771650 w 3575050"/>
              <a:gd name="connsiteY51" fmla="*/ 1238250 h 1492250"/>
              <a:gd name="connsiteX52" fmla="*/ 1771650 w 3575050"/>
              <a:gd name="connsiteY52" fmla="*/ 1174750 h 1492250"/>
              <a:gd name="connsiteX53" fmla="*/ 1539875 w 3575050"/>
              <a:gd name="connsiteY53" fmla="*/ 1174750 h 1492250"/>
              <a:gd name="connsiteX54" fmla="*/ 1539875 w 3575050"/>
              <a:gd name="connsiteY54" fmla="*/ 1127125 h 1492250"/>
              <a:gd name="connsiteX55" fmla="*/ 1457325 w 3575050"/>
              <a:gd name="connsiteY55" fmla="*/ 1127125 h 1492250"/>
              <a:gd name="connsiteX56" fmla="*/ 1457325 w 3575050"/>
              <a:gd name="connsiteY56" fmla="*/ 1079500 h 1492250"/>
              <a:gd name="connsiteX57" fmla="*/ 1146175 w 3575050"/>
              <a:gd name="connsiteY57" fmla="*/ 1079500 h 1492250"/>
              <a:gd name="connsiteX58" fmla="*/ 1146175 w 3575050"/>
              <a:gd name="connsiteY58" fmla="*/ 1031875 h 1492250"/>
              <a:gd name="connsiteX59" fmla="*/ 1133475 w 3575050"/>
              <a:gd name="connsiteY59" fmla="*/ 1031875 h 1492250"/>
              <a:gd name="connsiteX60" fmla="*/ 1133475 w 3575050"/>
              <a:gd name="connsiteY60" fmla="*/ 984250 h 1492250"/>
              <a:gd name="connsiteX61" fmla="*/ 1092200 w 3575050"/>
              <a:gd name="connsiteY61" fmla="*/ 984250 h 1492250"/>
              <a:gd name="connsiteX62" fmla="*/ 1092200 w 3575050"/>
              <a:gd name="connsiteY62" fmla="*/ 885825 h 1492250"/>
              <a:gd name="connsiteX63" fmla="*/ 1035050 w 3575050"/>
              <a:gd name="connsiteY63" fmla="*/ 885825 h 1492250"/>
              <a:gd name="connsiteX64" fmla="*/ 1035050 w 3575050"/>
              <a:gd name="connsiteY64" fmla="*/ 828675 h 1492250"/>
              <a:gd name="connsiteX65" fmla="*/ 1016000 w 3575050"/>
              <a:gd name="connsiteY65" fmla="*/ 828675 h 1492250"/>
              <a:gd name="connsiteX66" fmla="*/ 1016000 w 3575050"/>
              <a:gd name="connsiteY66" fmla="*/ 787400 h 1492250"/>
              <a:gd name="connsiteX67" fmla="*/ 962025 w 3575050"/>
              <a:gd name="connsiteY67" fmla="*/ 787400 h 1492250"/>
              <a:gd name="connsiteX68" fmla="*/ 962025 w 3575050"/>
              <a:gd name="connsiteY68" fmla="*/ 688975 h 1492250"/>
              <a:gd name="connsiteX69" fmla="*/ 911225 w 3575050"/>
              <a:gd name="connsiteY69" fmla="*/ 688975 h 1492250"/>
              <a:gd name="connsiteX70" fmla="*/ 911225 w 3575050"/>
              <a:gd name="connsiteY70" fmla="*/ 631825 h 1492250"/>
              <a:gd name="connsiteX71" fmla="*/ 796925 w 3575050"/>
              <a:gd name="connsiteY71" fmla="*/ 631825 h 1492250"/>
              <a:gd name="connsiteX72" fmla="*/ 796925 w 3575050"/>
              <a:gd name="connsiteY72" fmla="*/ 527050 h 1492250"/>
              <a:gd name="connsiteX73" fmla="*/ 733425 w 3575050"/>
              <a:gd name="connsiteY73" fmla="*/ 527050 h 1492250"/>
              <a:gd name="connsiteX74" fmla="*/ 733425 w 3575050"/>
              <a:gd name="connsiteY74" fmla="*/ 469900 h 1492250"/>
              <a:gd name="connsiteX75" fmla="*/ 663575 w 3575050"/>
              <a:gd name="connsiteY75" fmla="*/ 469900 h 1492250"/>
              <a:gd name="connsiteX76" fmla="*/ 663575 w 3575050"/>
              <a:gd name="connsiteY76" fmla="*/ 419100 h 1492250"/>
              <a:gd name="connsiteX77" fmla="*/ 381000 w 3575050"/>
              <a:gd name="connsiteY77" fmla="*/ 419100 h 1492250"/>
              <a:gd name="connsiteX78" fmla="*/ 381000 w 3575050"/>
              <a:gd name="connsiteY78" fmla="*/ 320675 h 1492250"/>
              <a:gd name="connsiteX79" fmla="*/ 346075 w 3575050"/>
              <a:gd name="connsiteY79" fmla="*/ 276225 h 1492250"/>
              <a:gd name="connsiteX0" fmla="*/ 346075 w 3575050"/>
              <a:gd name="connsiteY0" fmla="*/ 276225 h 1492250"/>
              <a:gd name="connsiteX1" fmla="*/ 0 w 3575050"/>
              <a:gd name="connsiteY1" fmla="*/ 276225 h 1492250"/>
              <a:gd name="connsiteX2" fmla="*/ 0 w 3575050"/>
              <a:gd name="connsiteY2" fmla="*/ 0 h 1492250"/>
              <a:gd name="connsiteX3" fmla="*/ 346075 w 3575050"/>
              <a:gd name="connsiteY3" fmla="*/ 0 h 1492250"/>
              <a:gd name="connsiteX4" fmla="*/ 346075 w 3575050"/>
              <a:gd name="connsiteY4" fmla="*/ 9525 h 1492250"/>
              <a:gd name="connsiteX5" fmla="*/ 381000 w 3575050"/>
              <a:gd name="connsiteY5" fmla="*/ 9525 h 1492250"/>
              <a:gd name="connsiteX6" fmla="*/ 381000 w 3575050"/>
              <a:gd name="connsiteY6" fmla="*/ 44450 h 1492250"/>
              <a:gd name="connsiteX7" fmla="*/ 663575 w 3575050"/>
              <a:gd name="connsiteY7" fmla="*/ 44450 h 1492250"/>
              <a:gd name="connsiteX8" fmla="*/ 663575 w 3575050"/>
              <a:gd name="connsiteY8" fmla="*/ 88900 h 1492250"/>
              <a:gd name="connsiteX9" fmla="*/ 733425 w 3575050"/>
              <a:gd name="connsiteY9" fmla="*/ 88900 h 1492250"/>
              <a:gd name="connsiteX10" fmla="*/ 733425 w 3575050"/>
              <a:gd name="connsiteY10" fmla="*/ 114300 h 1492250"/>
              <a:gd name="connsiteX11" fmla="*/ 796925 w 3575050"/>
              <a:gd name="connsiteY11" fmla="*/ 114300 h 1492250"/>
              <a:gd name="connsiteX12" fmla="*/ 796925 w 3575050"/>
              <a:gd name="connsiteY12" fmla="*/ 174625 h 1492250"/>
              <a:gd name="connsiteX13" fmla="*/ 911225 w 3575050"/>
              <a:gd name="connsiteY13" fmla="*/ 174625 h 1492250"/>
              <a:gd name="connsiteX14" fmla="*/ 911225 w 3575050"/>
              <a:gd name="connsiteY14" fmla="*/ 209550 h 1492250"/>
              <a:gd name="connsiteX15" fmla="*/ 955675 w 3575050"/>
              <a:gd name="connsiteY15" fmla="*/ 209550 h 1492250"/>
              <a:gd name="connsiteX16" fmla="*/ 955675 w 3575050"/>
              <a:gd name="connsiteY16" fmla="*/ 279400 h 1492250"/>
              <a:gd name="connsiteX17" fmla="*/ 1009650 w 3575050"/>
              <a:gd name="connsiteY17" fmla="*/ 279400 h 1492250"/>
              <a:gd name="connsiteX18" fmla="*/ 1009650 w 3575050"/>
              <a:gd name="connsiteY18" fmla="*/ 317500 h 1492250"/>
              <a:gd name="connsiteX19" fmla="*/ 1041400 w 3575050"/>
              <a:gd name="connsiteY19" fmla="*/ 317500 h 1492250"/>
              <a:gd name="connsiteX20" fmla="*/ 1041400 w 3575050"/>
              <a:gd name="connsiteY20" fmla="*/ 352425 h 1492250"/>
              <a:gd name="connsiteX21" fmla="*/ 1095375 w 3575050"/>
              <a:gd name="connsiteY21" fmla="*/ 352425 h 1492250"/>
              <a:gd name="connsiteX22" fmla="*/ 1095375 w 3575050"/>
              <a:gd name="connsiteY22" fmla="*/ 422275 h 1492250"/>
              <a:gd name="connsiteX23" fmla="*/ 1130300 w 3575050"/>
              <a:gd name="connsiteY23" fmla="*/ 422275 h 1492250"/>
              <a:gd name="connsiteX24" fmla="*/ 1130300 w 3575050"/>
              <a:gd name="connsiteY24" fmla="*/ 473075 h 1492250"/>
              <a:gd name="connsiteX25" fmla="*/ 1143000 w 3575050"/>
              <a:gd name="connsiteY25" fmla="*/ 473075 h 1492250"/>
              <a:gd name="connsiteX26" fmla="*/ 1143000 w 3575050"/>
              <a:gd name="connsiteY26" fmla="*/ 504825 h 1492250"/>
              <a:gd name="connsiteX27" fmla="*/ 1447800 w 3575050"/>
              <a:gd name="connsiteY27" fmla="*/ 504825 h 1492250"/>
              <a:gd name="connsiteX28" fmla="*/ 1447800 w 3575050"/>
              <a:gd name="connsiteY28" fmla="*/ 552450 h 1492250"/>
              <a:gd name="connsiteX29" fmla="*/ 1546225 w 3575050"/>
              <a:gd name="connsiteY29" fmla="*/ 552450 h 1492250"/>
              <a:gd name="connsiteX30" fmla="*/ 1546225 w 3575050"/>
              <a:gd name="connsiteY30" fmla="*/ 587375 h 1492250"/>
              <a:gd name="connsiteX31" fmla="*/ 1768475 w 3575050"/>
              <a:gd name="connsiteY31" fmla="*/ 587375 h 1492250"/>
              <a:gd name="connsiteX32" fmla="*/ 1768475 w 3575050"/>
              <a:gd name="connsiteY32" fmla="*/ 638175 h 1492250"/>
              <a:gd name="connsiteX33" fmla="*/ 1863725 w 3575050"/>
              <a:gd name="connsiteY33" fmla="*/ 638175 h 1492250"/>
              <a:gd name="connsiteX34" fmla="*/ 1863725 w 3575050"/>
              <a:gd name="connsiteY34" fmla="*/ 692150 h 1492250"/>
              <a:gd name="connsiteX35" fmla="*/ 1946275 w 3575050"/>
              <a:gd name="connsiteY35" fmla="*/ 692150 h 1492250"/>
              <a:gd name="connsiteX36" fmla="*/ 1946275 w 3575050"/>
              <a:gd name="connsiteY36" fmla="*/ 739775 h 1492250"/>
              <a:gd name="connsiteX37" fmla="*/ 2146300 w 3575050"/>
              <a:gd name="connsiteY37" fmla="*/ 739775 h 1492250"/>
              <a:gd name="connsiteX38" fmla="*/ 2146300 w 3575050"/>
              <a:gd name="connsiteY38" fmla="*/ 800100 h 1492250"/>
              <a:gd name="connsiteX39" fmla="*/ 2301875 w 3575050"/>
              <a:gd name="connsiteY39" fmla="*/ 800100 h 1492250"/>
              <a:gd name="connsiteX40" fmla="*/ 2301875 w 3575050"/>
              <a:gd name="connsiteY40" fmla="*/ 860425 h 1492250"/>
              <a:gd name="connsiteX41" fmla="*/ 3575050 w 3575050"/>
              <a:gd name="connsiteY41" fmla="*/ 860425 h 1492250"/>
              <a:gd name="connsiteX42" fmla="*/ 3575050 w 3575050"/>
              <a:gd name="connsiteY42" fmla="*/ 1492250 h 1492250"/>
              <a:gd name="connsiteX43" fmla="*/ 2308225 w 3575050"/>
              <a:gd name="connsiteY43" fmla="*/ 1492250 h 1492250"/>
              <a:gd name="connsiteX44" fmla="*/ 2308225 w 3575050"/>
              <a:gd name="connsiteY44" fmla="*/ 1412875 h 1492250"/>
              <a:gd name="connsiteX45" fmla="*/ 2159000 w 3575050"/>
              <a:gd name="connsiteY45" fmla="*/ 1412875 h 1492250"/>
              <a:gd name="connsiteX46" fmla="*/ 2159000 w 3575050"/>
              <a:gd name="connsiteY46" fmla="*/ 1339850 h 1492250"/>
              <a:gd name="connsiteX47" fmla="*/ 1952625 w 3575050"/>
              <a:gd name="connsiteY47" fmla="*/ 1339850 h 1492250"/>
              <a:gd name="connsiteX48" fmla="*/ 1952625 w 3575050"/>
              <a:gd name="connsiteY48" fmla="*/ 1289050 h 1492250"/>
              <a:gd name="connsiteX49" fmla="*/ 1866900 w 3575050"/>
              <a:gd name="connsiteY49" fmla="*/ 1289050 h 1492250"/>
              <a:gd name="connsiteX50" fmla="*/ 1866900 w 3575050"/>
              <a:gd name="connsiteY50" fmla="*/ 1238250 h 1492250"/>
              <a:gd name="connsiteX51" fmla="*/ 1771650 w 3575050"/>
              <a:gd name="connsiteY51" fmla="*/ 1238250 h 1492250"/>
              <a:gd name="connsiteX52" fmla="*/ 1771650 w 3575050"/>
              <a:gd name="connsiteY52" fmla="*/ 1174750 h 1492250"/>
              <a:gd name="connsiteX53" fmla="*/ 1539875 w 3575050"/>
              <a:gd name="connsiteY53" fmla="*/ 1174750 h 1492250"/>
              <a:gd name="connsiteX54" fmla="*/ 1539875 w 3575050"/>
              <a:gd name="connsiteY54" fmla="*/ 1127125 h 1492250"/>
              <a:gd name="connsiteX55" fmla="*/ 1457325 w 3575050"/>
              <a:gd name="connsiteY55" fmla="*/ 1127125 h 1492250"/>
              <a:gd name="connsiteX56" fmla="*/ 1457325 w 3575050"/>
              <a:gd name="connsiteY56" fmla="*/ 1079500 h 1492250"/>
              <a:gd name="connsiteX57" fmla="*/ 1146175 w 3575050"/>
              <a:gd name="connsiteY57" fmla="*/ 1079500 h 1492250"/>
              <a:gd name="connsiteX58" fmla="*/ 1146175 w 3575050"/>
              <a:gd name="connsiteY58" fmla="*/ 1031875 h 1492250"/>
              <a:gd name="connsiteX59" fmla="*/ 1133475 w 3575050"/>
              <a:gd name="connsiteY59" fmla="*/ 1031875 h 1492250"/>
              <a:gd name="connsiteX60" fmla="*/ 1133475 w 3575050"/>
              <a:gd name="connsiteY60" fmla="*/ 984250 h 1492250"/>
              <a:gd name="connsiteX61" fmla="*/ 1092200 w 3575050"/>
              <a:gd name="connsiteY61" fmla="*/ 984250 h 1492250"/>
              <a:gd name="connsiteX62" fmla="*/ 1092200 w 3575050"/>
              <a:gd name="connsiteY62" fmla="*/ 885825 h 1492250"/>
              <a:gd name="connsiteX63" fmla="*/ 1035050 w 3575050"/>
              <a:gd name="connsiteY63" fmla="*/ 885825 h 1492250"/>
              <a:gd name="connsiteX64" fmla="*/ 1035050 w 3575050"/>
              <a:gd name="connsiteY64" fmla="*/ 828675 h 1492250"/>
              <a:gd name="connsiteX65" fmla="*/ 1016000 w 3575050"/>
              <a:gd name="connsiteY65" fmla="*/ 828675 h 1492250"/>
              <a:gd name="connsiteX66" fmla="*/ 1016000 w 3575050"/>
              <a:gd name="connsiteY66" fmla="*/ 787400 h 1492250"/>
              <a:gd name="connsiteX67" fmla="*/ 962025 w 3575050"/>
              <a:gd name="connsiteY67" fmla="*/ 787400 h 1492250"/>
              <a:gd name="connsiteX68" fmla="*/ 962025 w 3575050"/>
              <a:gd name="connsiteY68" fmla="*/ 688975 h 1492250"/>
              <a:gd name="connsiteX69" fmla="*/ 911225 w 3575050"/>
              <a:gd name="connsiteY69" fmla="*/ 688975 h 1492250"/>
              <a:gd name="connsiteX70" fmla="*/ 911225 w 3575050"/>
              <a:gd name="connsiteY70" fmla="*/ 631825 h 1492250"/>
              <a:gd name="connsiteX71" fmla="*/ 796925 w 3575050"/>
              <a:gd name="connsiteY71" fmla="*/ 631825 h 1492250"/>
              <a:gd name="connsiteX72" fmla="*/ 796925 w 3575050"/>
              <a:gd name="connsiteY72" fmla="*/ 527050 h 1492250"/>
              <a:gd name="connsiteX73" fmla="*/ 733425 w 3575050"/>
              <a:gd name="connsiteY73" fmla="*/ 527050 h 1492250"/>
              <a:gd name="connsiteX74" fmla="*/ 733425 w 3575050"/>
              <a:gd name="connsiteY74" fmla="*/ 469900 h 1492250"/>
              <a:gd name="connsiteX75" fmla="*/ 663575 w 3575050"/>
              <a:gd name="connsiteY75" fmla="*/ 469900 h 1492250"/>
              <a:gd name="connsiteX76" fmla="*/ 663575 w 3575050"/>
              <a:gd name="connsiteY76" fmla="*/ 419100 h 1492250"/>
              <a:gd name="connsiteX77" fmla="*/ 381000 w 3575050"/>
              <a:gd name="connsiteY77" fmla="*/ 419100 h 1492250"/>
              <a:gd name="connsiteX78" fmla="*/ 381000 w 3575050"/>
              <a:gd name="connsiteY78" fmla="*/ 320675 h 1492250"/>
              <a:gd name="connsiteX79" fmla="*/ 362744 w 3575050"/>
              <a:gd name="connsiteY79" fmla="*/ 300038 h 1492250"/>
              <a:gd name="connsiteX80" fmla="*/ 346075 w 3575050"/>
              <a:gd name="connsiteY80" fmla="*/ 276225 h 1492250"/>
              <a:gd name="connsiteX0" fmla="*/ 346075 w 3575050"/>
              <a:gd name="connsiteY0" fmla="*/ 276225 h 1492250"/>
              <a:gd name="connsiteX1" fmla="*/ 0 w 3575050"/>
              <a:gd name="connsiteY1" fmla="*/ 276225 h 1492250"/>
              <a:gd name="connsiteX2" fmla="*/ 0 w 3575050"/>
              <a:gd name="connsiteY2" fmla="*/ 0 h 1492250"/>
              <a:gd name="connsiteX3" fmla="*/ 346075 w 3575050"/>
              <a:gd name="connsiteY3" fmla="*/ 0 h 1492250"/>
              <a:gd name="connsiteX4" fmla="*/ 346075 w 3575050"/>
              <a:gd name="connsiteY4" fmla="*/ 9525 h 1492250"/>
              <a:gd name="connsiteX5" fmla="*/ 381000 w 3575050"/>
              <a:gd name="connsiteY5" fmla="*/ 9525 h 1492250"/>
              <a:gd name="connsiteX6" fmla="*/ 381000 w 3575050"/>
              <a:gd name="connsiteY6" fmla="*/ 44450 h 1492250"/>
              <a:gd name="connsiteX7" fmla="*/ 663575 w 3575050"/>
              <a:gd name="connsiteY7" fmla="*/ 44450 h 1492250"/>
              <a:gd name="connsiteX8" fmla="*/ 663575 w 3575050"/>
              <a:gd name="connsiteY8" fmla="*/ 88900 h 1492250"/>
              <a:gd name="connsiteX9" fmla="*/ 733425 w 3575050"/>
              <a:gd name="connsiteY9" fmla="*/ 88900 h 1492250"/>
              <a:gd name="connsiteX10" fmla="*/ 733425 w 3575050"/>
              <a:gd name="connsiteY10" fmla="*/ 114300 h 1492250"/>
              <a:gd name="connsiteX11" fmla="*/ 796925 w 3575050"/>
              <a:gd name="connsiteY11" fmla="*/ 114300 h 1492250"/>
              <a:gd name="connsiteX12" fmla="*/ 796925 w 3575050"/>
              <a:gd name="connsiteY12" fmla="*/ 174625 h 1492250"/>
              <a:gd name="connsiteX13" fmla="*/ 911225 w 3575050"/>
              <a:gd name="connsiteY13" fmla="*/ 174625 h 1492250"/>
              <a:gd name="connsiteX14" fmla="*/ 911225 w 3575050"/>
              <a:gd name="connsiteY14" fmla="*/ 209550 h 1492250"/>
              <a:gd name="connsiteX15" fmla="*/ 955675 w 3575050"/>
              <a:gd name="connsiteY15" fmla="*/ 209550 h 1492250"/>
              <a:gd name="connsiteX16" fmla="*/ 955675 w 3575050"/>
              <a:gd name="connsiteY16" fmla="*/ 279400 h 1492250"/>
              <a:gd name="connsiteX17" fmla="*/ 1009650 w 3575050"/>
              <a:gd name="connsiteY17" fmla="*/ 279400 h 1492250"/>
              <a:gd name="connsiteX18" fmla="*/ 1009650 w 3575050"/>
              <a:gd name="connsiteY18" fmla="*/ 317500 h 1492250"/>
              <a:gd name="connsiteX19" fmla="*/ 1041400 w 3575050"/>
              <a:gd name="connsiteY19" fmla="*/ 317500 h 1492250"/>
              <a:gd name="connsiteX20" fmla="*/ 1041400 w 3575050"/>
              <a:gd name="connsiteY20" fmla="*/ 352425 h 1492250"/>
              <a:gd name="connsiteX21" fmla="*/ 1095375 w 3575050"/>
              <a:gd name="connsiteY21" fmla="*/ 352425 h 1492250"/>
              <a:gd name="connsiteX22" fmla="*/ 1095375 w 3575050"/>
              <a:gd name="connsiteY22" fmla="*/ 422275 h 1492250"/>
              <a:gd name="connsiteX23" fmla="*/ 1130300 w 3575050"/>
              <a:gd name="connsiteY23" fmla="*/ 422275 h 1492250"/>
              <a:gd name="connsiteX24" fmla="*/ 1130300 w 3575050"/>
              <a:gd name="connsiteY24" fmla="*/ 473075 h 1492250"/>
              <a:gd name="connsiteX25" fmla="*/ 1143000 w 3575050"/>
              <a:gd name="connsiteY25" fmla="*/ 473075 h 1492250"/>
              <a:gd name="connsiteX26" fmla="*/ 1143000 w 3575050"/>
              <a:gd name="connsiteY26" fmla="*/ 504825 h 1492250"/>
              <a:gd name="connsiteX27" fmla="*/ 1447800 w 3575050"/>
              <a:gd name="connsiteY27" fmla="*/ 504825 h 1492250"/>
              <a:gd name="connsiteX28" fmla="*/ 1447800 w 3575050"/>
              <a:gd name="connsiteY28" fmla="*/ 552450 h 1492250"/>
              <a:gd name="connsiteX29" fmla="*/ 1546225 w 3575050"/>
              <a:gd name="connsiteY29" fmla="*/ 552450 h 1492250"/>
              <a:gd name="connsiteX30" fmla="*/ 1546225 w 3575050"/>
              <a:gd name="connsiteY30" fmla="*/ 587375 h 1492250"/>
              <a:gd name="connsiteX31" fmla="*/ 1768475 w 3575050"/>
              <a:gd name="connsiteY31" fmla="*/ 587375 h 1492250"/>
              <a:gd name="connsiteX32" fmla="*/ 1768475 w 3575050"/>
              <a:gd name="connsiteY32" fmla="*/ 638175 h 1492250"/>
              <a:gd name="connsiteX33" fmla="*/ 1863725 w 3575050"/>
              <a:gd name="connsiteY33" fmla="*/ 638175 h 1492250"/>
              <a:gd name="connsiteX34" fmla="*/ 1863725 w 3575050"/>
              <a:gd name="connsiteY34" fmla="*/ 692150 h 1492250"/>
              <a:gd name="connsiteX35" fmla="*/ 1946275 w 3575050"/>
              <a:gd name="connsiteY35" fmla="*/ 692150 h 1492250"/>
              <a:gd name="connsiteX36" fmla="*/ 1946275 w 3575050"/>
              <a:gd name="connsiteY36" fmla="*/ 739775 h 1492250"/>
              <a:gd name="connsiteX37" fmla="*/ 2146300 w 3575050"/>
              <a:gd name="connsiteY37" fmla="*/ 739775 h 1492250"/>
              <a:gd name="connsiteX38" fmla="*/ 2146300 w 3575050"/>
              <a:gd name="connsiteY38" fmla="*/ 800100 h 1492250"/>
              <a:gd name="connsiteX39" fmla="*/ 2301875 w 3575050"/>
              <a:gd name="connsiteY39" fmla="*/ 800100 h 1492250"/>
              <a:gd name="connsiteX40" fmla="*/ 2301875 w 3575050"/>
              <a:gd name="connsiteY40" fmla="*/ 860425 h 1492250"/>
              <a:gd name="connsiteX41" fmla="*/ 3575050 w 3575050"/>
              <a:gd name="connsiteY41" fmla="*/ 860425 h 1492250"/>
              <a:gd name="connsiteX42" fmla="*/ 3575050 w 3575050"/>
              <a:gd name="connsiteY42" fmla="*/ 1492250 h 1492250"/>
              <a:gd name="connsiteX43" fmla="*/ 2308225 w 3575050"/>
              <a:gd name="connsiteY43" fmla="*/ 1492250 h 1492250"/>
              <a:gd name="connsiteX44" fmla="*/ 2308225 w 3575050"/>
              <a:gd name="connsiteY44" fmla="*/ 1412875 h 1492250"/>
              <a:gd name="connsiteX45" fmla="*/ 2159000 w 3575050"/>
              <a:gd name="connsiteY45" fmla="*/ 1412875 h 1492250"/>
              <a:gd name="connsiteX46" fmla="*/ 2159000 w 3575050"/>
              <a:gd name="connsiteY46" fmla="*/ 1339850 h 1492250"/>
              <a:gd name="connsiteX47" fmla="*/ 1952625 w 3575050"/>
              <a:gd name="connsiteY47" fmla="*/ 1339850 h 1492250"/>
              <a:gd name="connsiteX48" fmla="*/ 1952625 w 3575050"/>
              <a:gd name="connsiteY48" fmla="*/ 1289050 h 1492250"/>
              <a:gd name="connsiteX49" fmla="*/ 1866900 w 3575050"/>
              <a:gd name="connsiteY49" fmla="*/ 1289050 h 1492250"/>
              <a:gd name="connsiteX50" fmla="*/ 1866900 w 3575050"/>
              <a:gd name="connsiteY50" fmla="*/ 1238250 h 1492250"/>
              <a:gd name="connsiteX51" fmla="*/ 1771650 w 3575050"/>
              <a:gd name="connsiteY51" fmla="*/ 1238250 h 1492250"/>
              <a:gd name="connsiteX52" fmla="*/ 1771650 w 3575050"/>
              <a:gd name="connsiteY52" fmla="*/ 1174750 h 1492250"/>
              <a:gd name="connsiteX53" fmla="*/ 1539875 w 3575050"/>
              <a:gd name="connsiteY53" fmla="*/ 1174750 h 1492250"/>
              <a:gd name="connsiteX54" fmla="*/ 1539875 w 3575050"/>
              <a:gd name="connsiteY54" fmla="*/ 1127125 h 1492250"/>
              <a:gd name="connsiteX55" fmla="*/ 1457325 w 3575050"/>
              <a:gd name="connsiteY55" fmla="*/ 1127125 h 1492250"/>
              <a:gd name="connsiteX56" fmla="*/ 1457325 w 3575050"/>
              <a:gd name="connsiteY56" fmla="*/ 1079500 h 1492250"/>
              <a:gd name="connsiteX57" fmla="*/ 1146175 w 3575050"/>
              <a:gd name="connsiteY57" fmla="*/ 1079500 h 1492250"/>
              <a:gd name="connsiteX58" fmla="*/ 1146175 w 3575050"/>
              <a:gd name="connsiteY58" fmla="*/ 1031875 h 1492250"/>
              <a:gd name="connsiteX59" fmla="*/ 1133475 w 3575050"/>
              <a:gd name="connsiteY59" fmla="*/ 1031875 h 1492250"/>
              <a:gd name="connsiteX60" fmla="*/ 1133475 w 3575050"/>
              <a:gd name="connsiteY60" fmla="*/ 984250 h 1492250"/>
              <a:gd name="connsiteX61" fmla="*/ 1092200 w 3575050"/>
              <a:gd name="connsiteY61" fmla="*/ 984250 h 1492250"/>
              <a:gd name="connsiteX62" fmla="*/ 1092200 w 3575050"/>
              <a:gd name="connsiteY62" fmla="*/ 885825 h 1492250"/>
              <a:gd name="connsiteX63" fmla="*/ 1035050 w 3575050"/>
              <a:gd name="connsiteY63" fmla="*/ 885825 h 1492250"/>
              <a:gd name="connsiteX64" fmla="*/ 1035050 w 3575050"/>
              <a:gd name="connsiteY64" fmla="*/ 828675 h 1492250"/>
              <a:gd name="connsiteX65" fmla="*/ 1016000 w 3575050"/>
              <a:gd name="connsiteY65" fmla="*/ 828675 h 1492250"/>
              <a:gd name="connsiteX66" fmla="*/ 1016000 w 3575050"/>
              <a:gd name="connsiteY66" fmla="*/ 787400 h 1492250"/>
              <a:gd name="connsiteX67" fmla="*/ 962025 w 3575050"/>
              <a:gd name="connsiteY67" fmla="*/ 787400 h 1492250"/>
              <a:gd name="connsiteX68" fmla="*/ 962025 w 3575050"/>
              <a:gd name="connsiteY68" fmla="*/ 688975 h 1492250"/>
              <a:gd name="connsiteX69" fmla="*/ 911225 w 3575050"/>
              <a:gd name="connsiteY69" fmla="*/ 688975 h 1492250"/>
              <a:gd name="connsiteX70" fmla="*/ 911225 w 3575050"/>
              <a:gd name="connsiteY70" fmla="*/ 631825 h 1492250"/>
              <a:gd name="connsiteX71" fmla="*/ 796925 w 3575050"/>
              <a:gd name="connsiteY71" fmla="*/ 631825 h 1492250"/>
              <a:gd name="connsiteX72" fmla="*/ 796925 w 3575050"/>
              <a:gd name="connsiteY72" fmla="*/ 527050 h 1492250"/>
              <a:gd name="connsiteX73" fmla="*/ 733425 w 3575050"/>
              <a:gd name="connsiteY73" fmla="*/ 527050 h 1492250"/>
              <a:gd name="connsiteX74" fmla="*/ 733425 w 3575050"/>
              <a:gd name="connsiteY74" fmla="*/ 469900 h 1492250"/>
              <a:gd name="connsiteX75" fmla="*/ 663575 w 3575050"/>
              <a:gd name="connsiteY75" fmla="*/ 469900 h 1492250"/>
              <a:gd name="connsiteX76" fmla="*/ 663575 w 3575050"/>
              <a:gd name="connsiteY76" fmla="*/ 419100 h 1492250"/>
              <a:gd name="connsiteX77" fmla="*/ 381000 w 3575050"/>
              <a:gd name="connsiteY77" fmla="*/ 419100 h 1492250"/>
              <a:gd name="connsiteX78" fmla="*/ 381000 w 3575050"/>
              <a:gd name="connsiteY78" fmla="*/ 320675 h 1492250"/>
              <a:gd name="connsiteX79" fmla="*/ 346075 w 3575050"/>
              <a:gd name="connsiteY79" fmla="*/ 319088 h 1492250"/>
              <a:gd name="connsiteX80" fmla="*/ 346075 w 3575050"/>
              <a:gd name="connsiteY80" fmla="*/ 276225 h 1492250"/>
              <a:gd name="connsiteX0" fmla="*/ 346075 w 3575050"/>
              <a:gd name="connsiteY0" fmla="*/ 276225 h 1492250"/>
              <a:gd name="connsiteX1" fmla="*/ 0 w 3575050"/>
              <a:gd name="connsiteY1" fmla="*/ 276225 h 1492250"/>
              <a:gd name="connsiteX2" fmla="*/ 0 w 3575050"/>
              <a:gd name="connsiteY2" fmla="*/ 0 h 1492250"/>
              <a:gd name="connsiteX3" fmla="*/ 346075 w 3575050"/>
              <a:gd name="connsiteY3" fmla="*/ 0 h 1492250"/>
              <a:gd name="connsiteX4" fmla="*/ 346075 w 3575050"/>
              <a:gd name="connsiteY4" fmla="*/ 9525 h 1492250"/>
              <a:gd name="connsiteX5" fmla="*/ 381000 w 3575050"/>
              <a:gd name="connsiteY5" fmla="*/ 9525 h 1492250"/>
              <a:gd name="connsiteX6" fmla="*/ 381000 w 3575050"/>
              <a:gd name="connsiteY6" fmla="*/ 44450 h 1492250"/>
              <a:gd name="connsiteX7" fmla="*/ 663575 w 3575050"/>
              <a:gd name="connsiteY7" fmla="*/ 44450 h 1492250"/>
              <a:gd name="connsiteX8" fmla="*/ 663575 w 3575050"/>
              <a:gd name="connsiteY8" fmla="*/ 88900 h 1492250"/>
              <a:gd name="connsiteX9" fmla="*/ 733425 w 3575050"/>
              <a:gd name="connsiteY9" fmla="*/ 88900 h 1492250"/>
              <a:gd name="connsiteX10" fmla="*/ 733425 w 3575050"/>
              <a:gd name="connsiteY10" fmla="*/ 114300 h 1492250"/>
              <a:gd name="connsiteX11" fmla="*/ 796925 w 3575050"/>
              <a:gd name="connsiteY11" fmla="*/ 114300 h 1492250"/>
              <a:gd name="connsiteX12" fmla="*/ 796925 w 3575050"/>
              <a:gd name="connsiteY12" fmla="*/ 174625 h 1492250"/>
              <a:gd name="connsiteX13" fmla="*/ 911225 w 3575050"/>
              <a:gd name="connsiteY13" fmla="*/ 174625 h 1492250"/>
              <a:gd name="connsiteX14" fmla="*/ 911225 w 3575050"/>
              <a:gd name="connsiteY14" fmla="*/ 209550 h 1492250"/>
              <a:gd name="connsiteX15" fmla="*/ 955675 w 3575050"/>
              <a:gd name="connsiteY15" fmla="*/ 209550 h 1492250"/>
              <a:gd name="connsiteX16" fmla="*/ 955675 w 3575050"/>
              <a:gd name="connsiteY16" fmla="*/ 279400 h 1492250"/>
              <a:gd name="connsiteX17" fmla="*/ 1009650 w 3575050"/>
              <a:gd name="connsiteY17" fmla="*/ 279400 h 1492250"/>
              <a:gd name="connsiteX18" fmla="*/ 1009650 w 3575050"/>
              <a:gd name="connsiteY18" fmla="*/ 317500 h 1492250"/>
              <a:gd name="connsiteX19" fmla="*/ 1041400 w 3575050"/>
              <a:gd name="connsiteY19" fmla="*/ 317500 h 1492250"/>
              <a:gd name="connsiteX20" fmla="*/ 1041400 w 3575050"/>
              <a:gd name="connsiteY20" fmla="*/ 352425 h 1492250"/>
              <a:gd name="connsiteX21" fmla="*/ 1095375 w 3575050"/>
              <a:gd name="connsiteY21" fmla="*/ 352425 h 1492250"/>
              <a:gd name="connsiteX22" fmla="*/ 1095375 w 3575050"/>
              <a:gd name="connsiteY22" fmla="*/ 422275 h 1492250"/>
              <a:gd name="connsiteX23" fmla="*/ 1130300 w 3575050"/>
              <a:gd name="connsiteY23" fmla="*/ 422275 h 1492250"/>
              <a:gd name="connsiteX24" fmla="*/ 1130300 w 3575050"/>
              <a:gd name="connsiteY24" fmla="*/ 473075 h 1492250"/>
              <a:gd name="connsiteX25" fmla="*/ 1143000 w 3575050"/>
              <a:gd name="connsiteY25" fmla="*/ 473075 h 1492250"/>
              <a:gd name="connsiteX26" fmla="*/ 1143000 w 3575050"/>
              <a:gd name="connsiteY26" fmla="*/ 504825 h 1492250"/>
              <a:gd name="connsiteX27" fmla="*/ 1447800 w 3575050"/>
              <a:gd name="connsiteY27" fmla="*/ 504825 h 1492250"/>
              <a:gd name="connsiteX28" fmla="*/ 1447800 w 3575050"/>
              <a:gd name="connsiteY28" fmla="*/ 552450 h 1492250"/>
              <a:gd name="connsiteX29" fmla="*/ 1546225 w 3575050"/>
              <a:gd name="connsiteY29" fmla="*/ 552450 h 1492250"/>
              <a:gd name="connsiteX30" fmla="*/ 1546225 w 3575050"/>
              <a:gd name="connsiteY30" fmla="*/ 587375 h 1492250"/>
              <a:gd name="connsiteX31" fmla="*/ 1768475 w 3575050"/>
              <a:gd name="connsiteY31" fmla="*/ 587375 h 1492250"/>
              <a:gd name="connsiteX32" fmla="*/ 1768475 w 3575050"/>
              <a:gd name="connsiteY32" fmla="*/ 638175 h 1492250"/>
              <a:gd name="connsiteX33" fmla="*/ 1863725 w 3575050"/>
              <a:gd name="connsiteY33" fmla="*/ 638175 h 1492250"/>
              <a:gd name="connsiteX34" fmla="*/ 1863725 w 3575050"/>
              <a:gd name="connsiteY34" fmla="*/ 692150 h 1492250"/>
              <a:gd name="connsiteX35" fmla="*/ 1946275 w 3575050"/>
              <a:gd name="connsiteY35" fmla="*/ 692150 h 1492250"/>
              <a:gd name="connsiteX36" fmla="*/ 1946275 w 3575050"/>
              <a:gd name="connsiteY36" fmla="*/ 739775 h 1492250"/>
              <a:gd name="connsiteX37" fmla="*/ 2146300 w 3575050"/>
              <a:gd name="connsiteY37" fmla="*/ 739775 h 1492250"/>
              <a:gd name="connsiteX38" fmla="*/ 2146300 w 3575050"/>
              <a:gd name="connsiteY38" fmla="*/ 800100 h 1492250"/>
              <a:gd name="connsiteX39" fmla="*/ 2301875 w 3575050"/>
              <a:gd name="connsiteY39" fmla="*/ 800100 h 1492250"/>
              <a:gd name="connsiteX40" fmla="*/ 2301875 w 3575050"/>
              <a:gd name="connsiteY40" fmla="*/ 860425 h 1492250"/>
              <a:gd name="connsiteX41" fmla="*/ 3575050 w 3575050"/>
              <a:gd name="connsiteY41" fmla="*/ 860425 h 1492250"/>
              <a:gd name="connsiteX42" fmla="*/ 3575050 w 3575050"/>
              <a:gd name="connsiteY42" fmla="*/ 1492250 h 1492250"/>
              <a:gd name="connsiteX43" fmla="*/ 2308225 w 3575050"/>
              <a:gd name="connsiteY43" fmla="*/ 1492250 h 1492250"/>
              <a:gd name="connsiteX44" fmla="*/ 2308225 w 3575050"/>
              <a:gd name="connsiteY44" fmla="*/ 1412875 h 1492250"/>
              <a:gd name="connsiteX45" fmla="*/ 2159000 w 3575050"/>
              <a:gd name="connsiteY45" fmla="*/ 1412875 h 1492250"/>
              <a:gd name="connsiteX46" fmla="*/ 2159000 w 3575050"/>
              <a:gd name="connsiteY46" fmla="*/ 1339850 h 1492250"/>
              <a:gd name="connsiteX47" fmla="*/ 1952625 w 3575050"/>
              <a:gd name="connsiteY47" fmla="*/ 1339850 h 1492250"/>
              <a:gd name="connsiteX48" fmla="*/ 1952625 w 3575050"/>
              <a:gd name="connsiteY48" fmla="*/ 1289050 h 1492250"/>
              <a:gd name="connsiteX49" fmla="*/ 1866900 w 3575050"/>
              <a:gd name="connsiteY49" fmla="*/ 1289050 h 1492250"/>
              <a:gd name="connsiteX50" fmla="*/ 1866900 w 3575050"/>
              <a:gd name="connsiteY50" fmla="*/ 1238250 h 1492250"/>
              <a:gd name="connsiteX51" fmla="*/ 1771650 w 3575050"/>
              <a:gd name="connsiteY51" fmla="*/ 1238250 h 1492250"/>
              <a:gd name="connsiteX52" fmla="*/ 1771650 w 3575050"/>
              <a:gd name="connsiteY52" fmla="*/ 1174750 h 1492250"/>
              <a:gd name="connsiteX53" fmla="*/ 1539875 w 3575050"/>
              <a:gd name="connsiteY53" fmla="*/ 1174750 h 1492250"/>
              <a:gd name="connsiteX54" fmla="*/ 1539875 w 3575050"/>
              <a:gd name="connsiteY54" fmla="*/ 1127125 h 1492250"/>
              <a:gd name="connsiteX55" fmla="*/ 1457325 w 3575050"/>
              <a:gd name="connsiteY55" fmla="*/ 1127125 h 1492250"/>
              <a:gd name="connsiteX56" fmla="*/ 1457325 w 3575050"/>
              <a:gd name="connsiteY56" fmla="*/ 1079500 h 1492250"/>
              <a:gd name="connsiteX57" fmla="*/ 1146175 w 3575050"/>
              <a:gd name="connsiteY57" fmla="*/ 1079500 h 1492250"/>
              <a:gd name="connsiteX58" fmla="*/ 1146175 w 3575050"/>
              <a:gd name="connsiteY58" fmla="*/ 1031875 h 1492250"/>
              <a:gd name="connsiteX59" fmla="*/ 1133475 w 3575050"/>
              <a:gd name="connsiteY59" fmla="*/ 1031875 h 1492250"/>
              <a:gd name="connsiteX60" fmla="*/ 1133475 w 3575050"/>
              <a:gd name="connsiteY60" fmla="*/ 984250 h 1492250"/>
              <a:gd name="connsiteX61" fmla="*/ 1092200 w 3575050"/>
              <a:gd name="connsiteY61" fmla="*/ 984250 h 1492250"/>
              <a:gd name="connsiteX62" fmla="*/ 1092200 w 3575050"/>
              <a:gd name="connsiteY62" fmla="*/ 885825 h 1492250"/>
              <a:gd name="connsiteX63" fmla="*/ 1035050 w 3575050"/>
              <a:gd name="connsiteY63" fmla="*/ 885825 h 1492250"/>
              <a:gd name="connsiteX64" fmla="*/ 1035050 w 3575050"/>
              <a:gd name="connsiteY64" fmla="*/ 828675 h 1492250"/>
              <a:gd name="connsiteX65" fmla="*/ 1016000 w 3575050"/>
              <a:gd name="connsiteY65" fmla="*/ 828675 h 1492250"/>
              <a:gd name="connsiteX66" fmla="*/ 1016000 w 3575050"/>
              <a:gd name="connsiteY66" fmla="*/ 787400 h 1492250"/>
              <a:gd name="connsiteX67" fmla="*/ 962025 w 3575050"/>
              <a:gd name="connsiteY67" fmla="*/ 787400 h 1492250"/>
              <a:gd name="connsiteX68" fmla="*/ 962025 w 3575050"/>
              <a:gd name="connsiteY68" fmla="*/ 688975 h 1492250"/>
              <a:gd name="connsiteX69" fmla="*/ 911225 w 3575050"/>
              <a:gd name="connsiteY69" fmla="*/ 688975 h 1492250"/>
              <a:gd name="connsiteX70" fmla="*/ 911225 w 3575050"/>
              <a:gd name="connsiteY70" fmla="*/ 631825 h 1492250"/>
              <a:gd name="connsiteX71" fmla="*/ 796925 w 3575050"/>
              <a:gd name="connsiteY71" fmla="*/ 631825 h 1492250"/>
              <a:gd name="connsiteX72" fmla="*/ 796925 w 3575050"/>
              <a:gd name="connsiteY72" fmla="*/ 527050 h 1492250"/>
              <a:gd name="connsiteX73" fmla="*/ 733425 w 3575050"/>
              <a:gd name="connsiteY73" fmla="*/ 527050 h 1492250"/>
              <a:gd name="connsiteX74" fmla="*/ 733425 w 3575050"/>
              <a:gd name="connsiteY74" fmla="*/ 469900 h 1492250"/>
              <a:gd name="connsiteX75" fmla="*/ 663575 w 3575050"/>
              <a:gd name="connsiteY75" fmla="*/ 469900 h 1492250"/>
              <a:gd name="connsiteX76" fmla="*/ 663575 w 3575050"/>
              <a:gd name="connsiteY76" fmla="*/ 419100 h 1492250"/>
              <a:gd name="connsiteX77" fmla="*/ 381000 w 3575050"/>
              <a:gd name="connsiteY77" fmla="*/ 419100 h 1492250"/>
              <a:gd name="connsiteX78" fmla="*/ 381000 w 3575050"/>
              <a:gd name="connsiteY78" fmla="*/ 320675 h 1492250"/>
              <a:gd name="connsiteX79" fmla="*/ 346075 w 3575050"/>
              <a:gd name="connsiteY79" fmla="*/ 321469 h 1492250"/>
              <a:gd name="connsiteX80" fmla="*/ 346075 w 3575050"/>
              <a:gd name="connsiteY80" fmla="*/ 276225 h 149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575050" h="1492250">
                <a:moveTo>
                  <a:pt x="346075" y="276225"/>
                </a:moveTo>
                <a:lnTo>
                  <a:pt x="0" y="276225"/>
                </a:lnTo>
                <a:lnTo>
                  <a:pt x="0" y="0"/>
                </a:lnTo>
                <a:lnTo>
                  <a:pt x="346075" y="0"/>
                </a:lnTo>
                <a:lnTo>
                  <a:pt x="346075" y="9525"/>
                </a:lnTo>
                <a:lnTo>
                  <a:pt x="381000" y="9525"/>
                </a:lnTo>
                <a:lnTo>
                  <a:pt x="381000" y="44450"/>
                </a:lnTo>
                <a:lnTo>
                  <a:pt x="663575" y="44450"/>
                </a:lnTo>
                <a:lnTo>
                  <a:pt x="663575" y="88900"/>
                </a:lnTo>
                <a:lnTo>
                  <a:pt x="733425" y="88900"/>
                </a:lnTo>
                <a:lnTo>
                  <a:pt x="733425" y="114300"/>
                </a:lnTo>
                <a:lnTo>
                  <a:pt x="796925" y="114300"/>
                </a:lnTo>
                <a:lnTo>
                  <a:pt x="796925" y="174625"/>
                </a:lnTo>
                <a:lnTo>
                  <a:pt x="911225" y="174625"/>
                </a:lnTo>
                <a:lnTo>
                  <a:pt x="911225" y="209550"/>
                </a:lnTo>
                <a:lnTo>
                  <a:pt x="955675" y="209550"/>
                </a:lnTo>
                <a:lnTo>
                  <a:pt x="955675" y="279400"/>
                </a:lnTo>
                <a:lnTo>
                  <a:pt x="1009650" y="279400"/>
                </a:lnTo>
                <a:lnTo>
                  <a:pt x="1009650" y="317500"/>
                </a:lnTo>
                <a:lnTo>
                  <a:pt x="1041400" y="317500"/>
                </a:lnTo>
                <a:lnTo>
                  <a:pt x="1041400" y="352425"/>
                </a:lnTo>
                <a:lnTo>
                  <a:pt x="1095375" y="352425"/>
                </a:lnTo>
                <a:lnTo>
                  <a:pt x="1095375" y="422275"/>
                </a:lnTo>
                <a:lnTo>
                  <a:pt x="1130300" y="422275"/>
                </a:lnTo>
                <a:lnTo>
                  <a:pt x="1130300" y="473075"/>
                </a:lnTo>
                <a:lnTo>
                  <a:pt x="1143000" y="473075"/>
                </a:lnTo>
                <a:lnTo>
                  <a:pt x="1143000" y="504825"/>
                </a:lnTo>
                <a:lnTo>
                  <a:pt x="1447800" y="504825"/>
                </a:lnTo>
                <a:lnTo>
                  <a:pt x="1447800" y="552450"/>
                </a:lnTo>
                <a:lnTo>
                  <a:pt x="1546225" y="552450"/>
                </a:lnTo>
                <a:lnTo>
                  <a:pt x="1546225" y="587375"/>
                </a:lnTo>
                <a:lnTo>
                  <a:pt x="1768475" y="587375"/>
                </a:lnTo>
                <a:lnTo>
                  <a:pt x="1768475" y="638175"/>
                </a:lnTo>
                <a:lnTo>
                  <a:pt x="1863725" y="638175"/>
                </a:lnTo>
                <a:lnTo>
                  <a:pt x="1863725" y="692150"/>
                </a:lnTo>
                <a:lnTo>
                  <a:pt x="1946275" y="692150"/>
                </a:lnTo>
                <a:lnTo>
                  <a:pt x="1946275" y="739775"/>
                </a:lnTo>
                <a:lnTo>
                  <a:pt x="2146300" y="739775"/>
                </a:lnTo>
                <a:lnTo>
                  <a:pt x="2146300" y="800100"/>
                </a:lnTo>
                <a:lnTo>
                  <a:pt x="2301875" y="800100"/>
                </a:lnTo>
                <a:lnTo>
                  <a:pt x="2301875" y="860425"/>
                </a:lnTo>
                <a:lnTo>
                  <a:pt x="3575050" y="860425"/>
                </a:lnTo>
                <a:lnTo>
                  <a:pt x="3575050" y="1492250"/>
                </a:lnTo>
                <a:lnTo>
                  <a:pt x="2308225" y="1492250"/>
                </a:lnTo>
                <a:lnTo>
                  <a:pt x="2308225" y="1412875"/>
                </a:lnTo>
                <a:lnTo>
                  <a:pt x="2159000" y="1412875"/>
                </a:lnTo>
                <a:lnTo>
                  <a:pt x="2159000" y="1339850"/>
                </a:lnTo>
                <a:lnTo>
                  <a:pt x="1952625" y="1339850"/>
                </a:lnTo>
                <a:lnTo>
                  <a:pt x="1952625" y="1289050"/>
                </a:lnTo>
                <a:lnTo>
                  <a:pt x="1866900" y="1289050"/>
                </a:lnTo>
                <a:lnTo>
                  <a:pt x="1866900" y="1238250"/>
                </a:lnTo>
                <a:lnTo>
                  <a:pt x="1771650" y="1238250"/>
                </a:lnTo>
                <a:lnTo>
                  <a:pt x="1771650" y="1174750"/>
                </a:lnTo>
                <a:lnTo>
                  <a:pt x="1539875" y="1174750"/>
                </a:lnTo>
                <a:lnTo>
                  <a:pt x="1539875" y="1127125"/>
                </a:lnTo>
                <a:lnTo>
                  <a:pt x="1457325" y="1127125"/>
                </a:lnTo>
                <a:lnTo>
                  <a:pt x="1457325" y="1079500"/>
                </a:lnTo>
                <a:lnTo>
                  <a:pt x="1146175" y="1079500"/>
                </a:lnTo>
                <a:lnTo>
                  <a:pt x="1146175" y="1031875"/>
                </a:lnTo>
                <a:lnTo>
                  <a:pt x="1133475" y="1031875"/>
                </a:lnTo>
                <a:lnTo>
                  <a:pt x="1133475" y="984250"/>
                </a:lnTo>
                <a:lnTo>
                  <a:pt x="1092200" y="984250"/>
                </a:lnTo>
                <a:lnTo>
                  <a:pt x="1092200" y="885825"/>
                </a:lnTo>
                <a:lnTo>
                  <a:pt x="1035050" y="885825"/>
                </a:lnTo>
                <a:lnTo>
                  <a:pt x="1035050" y="828675"/>
                </a:lnTo>
                <a:lnTo>
                  <a:pt x="1016000" y="828675"/>
                </a:lnTo>
                <a:lnTo>
                  <a:pt x="1016000" y="787400"/>
                </a:lnTo>
                <a:lnTo>
                  <a:pt x="962025" y="787400"/>
                </a:lnTo>
                <a:lnTo>
                  <a:pt x="962025" y="688975"/>
                </a:lnTo>
                <a:lnTo>
                  <a:pt x="911225" y="688975"/>
                </a:lnTo>
                <a:lnTo>
                  <a:pt x="911225" y="631825"/>
                </a:lnTo>
                <a:lnTo>
                  <a:pt x="796925" y="631825"/>
                </a:lnTo>
                <a:lnTo>
                  <a:pt x="796925" y="527050"/>
                </a:lnTo>
                <a:lnTo>
                  <a:pt x="733425" y="527050"/>
                </a:lnTo>
                <a:lnTo>
                  <a:pt x="733425" y="469900"/>
                </a:lnTo>
                <a:lnTo>
                  <a:pt x="663575" y="469900"/>
                </a:lnTo>
                <a:lnTo>
                  <a:pt x="663575" y="419100"/>
                </a:lnTo>
                <a:lnTo>
                  <a:pt x="381000" y="419100"/>
                </a:lnTo>
                <a:lnTo>
                  <a:pt x="381000" y="320675"/>
                </a:lnTo>
                <a:lnTo>
                  <a:pt x="346075" y="321469"/>
                </a:lnTo>
                <a:lnTo>
                  <a:pt x="346075" y="276225"/>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85" name="Gruppieren 184">
            <a:extLst>
              <a:ext uri="{FF2B5EF4-FFF2-40B4-BE49-F238E27FC236}">
                <a16:creationId xmlns:a16="http://schemas.microsoft.com/office/drawing/2014/main" id="{D8ADDD0B-0C38-0D41-8984-92E0A2B6FF32}"/>
              </a:ext>
            </a:extLst>
          </p:cNvPr>
          <p:cNvGrpSpPr/>
          <p:nvPr/>
        </p:nvGrpSpPr>
        <p:grpSpPr>
          <a:xfrm>
            <a:off x="1374599" y="1853644"/>
            <a:ext cx="90487" cy="2149200"/>
            <a:chOff x="1374599" y="1890712"/>
            <a:chExt cx="90487" cy="2149200"/>
          </a:xfrm>
        </p:grpSpPr>
        <p:cxnSp>
          <p:nvCxnSpPr>
            <p:cNvPr id="186" name="Gerader Verbinder 3">
              <a:extLst>
                <a:ext uri="{FF2B5EF4-FFF2-40B4-BE49-F238E27FC236}">
                  <a16:creationId xmlns:a16="http://schemas.microsoft.com/office/drawing/2014/main" id="{05C5BDBC-9BC5-3548-89AE-6260C0BDBFAE}"/>
                </a:ext>
              </a:extLst>
            </p:cNvPr>
            <p:cNvCxnSpPr>
              <a:cxnSpLocks/>
            </p:cNvCxnSpPr>
            <p:nvPr/>
          </p:nvCxnSpPr>
          <p:spPr>
            <a:xfrm>
              <a:off x="1465086" y="1890712"/>
              <a:ext cx="0" cy="2149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Gerader Verbinder 26">
              <a:extLst>
                <a:ext uri="{FF2B5EF4-FFF2-40B4-BE49-F238E27FC236}">
                  <a16:creationId xmlns:a16="http://schemas.microsoft.com/office/drawing/2014/main" id="{7CD11A48-41D3-BC4A-B1BE-9822846298DD}"/>
                </a:ext>
              </a:extLst>
            </p:cNvPr>
            <p:cNvCxnSpPr>
              <a:cxnSpLocks/>
            </p:cNvCxnSpPr>
            <p:nvPr/>
          </p:nvCxnSpPr>
          <p:spPr>
            <a:xfrm flipH="1">
              <a:off x="1374599" y="3964247"/>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Gerader Verbinder 28">
              <a:extLst>
                <a:ext uri="{FF2B5EF4-FFF2-40B4-BE49-F238E27FC236}">
                  <a16:creationId xmlns:a16="http://schemas.microsoft.com/office/drawing/2014/main" id="{D77EACFF-78CB-C745-86BB-8487DE614F15}"/>
                </a:ext>
              </a:extLst>
            </p:cNvPr>
            <p:cNvCxnSpPr>
              <a:cxnSpLocks/>
            </p:cNvCxnSpPr>
            <p:nvPr/>
          </p:nvCxnSpPr>
          <p:spPr>
            <a:xfrm flipH="1">
              <a:off x="1374599" y="3740410"/>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Gerader Verbinder 29">
              <a:extLst>
                <a:ext uri="{FF2B5EF4-FFF2-40B4-BE49-F238E27FC236}">
                  <a16:creationId xmlns:a16="http://schemas.microsoft.com/office/drawing/2014/main" id="{00C6AEFB-5323-C34C-B21A-BF1E0129AD59}"/>
                </a:ext>
              </a:extLst>
            </p:cNvPr>
            <p:cNvCxnSpPr>
              <a:cxnSpLocks/>
            </p:cNvCxnSpPr>
            <p:nvPr/>
          </p:nvCxnSpPr>
          <p:spPr>
            <a:xfrm flipH="1">
              <a:off x="1374599" y="3554673"/>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Gerader Verbinder 30">
              <a:extLst>
                <a:ext uri="{FF2B5EF4-FFF2-40B4-BE49-F238E27FC236}">
                  <a16:creationId xmlns:a16="http://schemas.microsoft.com/office/drawing/2014/main" id="{D8E7B0EA-3C33-2144-9A91-2424F9BD097B}"/>
                </a:ext>
              </a:extLst>
            </p:cNvPr>
            <p:cNvCxnSpPr>
              <a:cxnSpLocks/>
            </p:cNvCxnSpPr>
            <p:nvPr/>
          </p:nvCxnSpPr>
          <p:spPr>
            <a:xfrm flipH="1">
              <a:off x="1374599" y="3345123"/>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Gerader Verbinder 31">
              <a:extLst>
                <a:ext uri="{FF2B5EF4-FFF2-40B4-BE49-F238E27FC236}">
                  <a16:creationId xmlns:a16="http://schemas.microsoft.com/office/drawing/2014/main" id="{C9366D9B-510B-B04E-959B-542FFB136DAA}"/>
                </a:ext>
              </a:extLst>
            </p:cNvPr>
            <p:cNvCxnSpPr>
              <a:cxnSpLocks/>
            </p:cNvCxnSpPr>
            <p:nvPr/>
          </p:nvCxnSpPr>
          <p:spPr>
            <a:xfrm flipH="1">
              <a:off x="1374599" y="3130811"/>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Gerader Verbinder 32">
              <a:extLst>
                <a:ext uri="{FF2B5EF4-FFF2-40B4-BE49-F238E27FC236}">
                  <a16:creationId xmlns:a16="http://schemas.microsoft.com/office/drawing/2014/main" id="{1C856D9F-79A9-1D4A-A914-6BFB0734E06C}"/>
                </a:ext>
              </a:extLst>
            </p:cNvPr>
            <p:cNvCxnSpPr>
              <a:cxnSpLocks/>
            </p:cNvCxnSpPr>
            <p:nvPr/>
          </p:nvCxnSpPr>
          <p:spPr>
            <a:xfrm flipH="1">
              <a:off x="1374599" y="2926023"/>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Gerader Verbinder 33">
              <a:extLst>
                <a:ext uri="{FF2B5EF4-FFF2-40B4-BE49-F238E27FC236}">
                  <a16:creationId xmlns:a16="http://schemas.microsoft.com/office/drawing/2014/main" id="{5F907700-E5BA-E748-A1E8-D3A1EBB80DAC}"/>
                </a:ext>
              </a:extLst>
            </p:cNvPr>
            <p:cNvCxnSpPr>
              <a:cxnSpLocks/>
            </p:cNvCxnSpPr>
            <p:nvPr/>
          </p:nvCxnSpPr>
          <p:spPr>
            <a:xfrm flipH="1">
              <a:off x="1374599" y="2706948"/>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Gerader Verbinder 34">
              <a:extLst>
                <a:ext uri="{FF2B5EF4-FFF2-40B4-BE49-F238E27FC236}">
                  <a16:creationId xmlns:a16="http://schemas.microsoft.com/office/drawing/2014/main" id="{9B65B272-5EAA-E04C-A66D-8215568E0AAC}"/>
                </a:ext>
              </a:extLst>
            </p:cNvPr>
            <p:cNvCxnSpPr>
              <a:cxnSpLocks/>
            </p:cNvCxnSpPr>
            <p:nvPr/>
          </p:nvCxnSpPr>
          <p:spPr>
            <a:xfrm flipH="1">
              <a:off x="1374599" y="2492375"/>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Gerader Verbinder 35">
              <a:extLst>
                <a:ext uri="{FF2B5EF4-FFF2-40B4-BE49-F238E27FC236}">
                  <a16:creationId xmlns:a16="http://schemas.microsoft.com/office/drawing/2014/main" id="{DC0912A3-44C8-4042-BD2B-86CA38F8B2E4}"/>
                </a:ext>
              </a:extLst>
            </p:cNvPr>
            <p:cNvCxnSpPr>
              <a:cxnSpLocks/>
            </p:cNvCxnSpPr>
            <p:nvPr/>
          </p:nvCxnSpPr>
          <p:spPr>
            <a:xfrm flipH="1">
              <a:off x="1374599" y="2280444"/>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Gerader Verbinder 36">
              <a:extLst>
                <a:ext uri="{FF2B5EF4-FFF2-40B4-BE49-F238E27FC236}">
                  <a16:creationId xmlns:a16="http://schemas.microsoft.com/office/drawing/2014/main" id="{4AC432FE-1FA8-8143-B23C-A493C953961D}"/>
                </a:ext>
              </a:extLst>
            </p:cNvPr>
            <p:cNvCxnSpPr>
              <a:cxnSpLocks/>
            </p:cNvCxnSpPr>
            <p:nvPr/>
          </p:nvCxnSpPr>
          <p:spPr>
            <a:xfrm flipH="1">
              <a:off x="1374599" y="2082800"/>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Gerader Verbinder 37">
              <a:extLst>
                <a:ext uri="{FF2B5EF4-FFF2-40B4-BE49-F238E27FC236}">
                  <a16:creationId xmlns:a16="http://schemas.microsoft.com/office/drawing/2014/main" id="{8C26CB63-5CB4-0749-8850-2EEA44945AC4}"/>
                </a:ext>
              </a:extLst>
            </p:cNvPr>
            <p:cNvCxnSpPr>
              <a:cxnSpLocks/>
            </p:cNvCxnSpPr>
            <p:nvPr/>
          </p:nvCxnSpPr>
          <p:spPr>
            <a:xfrm flipH="1">
              <a:off x="1374599" y="1899445"/>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CI, confidence interval; NSCLC, non small cell lung cancer; OS, overall survival; PD-1, programmed death protein-1; PFS, progression-free survival; R/R, refractory/resistant.</a:t>
            </a:r>
          </a:p>
          <a:p>
            <a:r>
              <a:rPr lang="en-GB" b="1"/>
              <a:t>Gao B, et al. </a:t>
            </a:r>
            <a:r>
              <a:rPr lang="de-DE" b="1"/>
              <a:t>Abstract 1284P </a:t>
            </a:r>
            <a:r>
              <a:rPr lang="de-DE" b="1" err="1"/>
              <a:t>presented</a:t>
            </a:r>
            <a:r>
              <a:rPr lang="de-DE" b="1"/>
              <a:t> at ESMO 2021.</a:t>
            </a:r>
            <a:endParaRPr lang="en-GB"/>
          </a:p>
        </p:txBody>
      </p:sp>
      <p:sp>
        <p:nvSpPr>
          <p:cNvPr id="5" name="object 5"/>
          <p:cNvSpPr txBox="1">
            <a:spLocks noGrp="1"/>
          </p:cNvSpPr>
          <p:nvPr>
            <p:ph type="title"/>
          </p:nvPr>
        </p:nvSpPr>
        <p:spPr/>
        <p:txBody>
          <a:bodyPr/>
          <a:lstStyle/>
          <a:p>
            <a:r>
              <a:rPr lang="en-US" noProof="0"/>
              <a:t>Efficacy: Survival</a:t>
            </a:r>
          </a:p>
        </p:txBody>
      </p:sp>
      <p:sp>
        <p:nvSpPr>
          <p:cNvPr id="2" name="Textplatzhalter 1">
            <a:extLst>
              <a:ext uri="{FF2B5EF4-FFF2-40B4-BE49-F238E27FC236}">
                <a16:creationId xmlns:a16="http://schemas.microsoft.com/office/drawing/2014/main" id="{F3825CE2-D942-6543-B2FD-6AEBAFEE0410}"/>
              </a:ext>
            </a:extLst>
          </p:cNvPr>
          <p:cNvSpPr>
            <a:spLocks noGrp="1"/>
          </p:cNvSpPr>
          <p:nvPr>
            <p:ph type="body" sz="quarter" idx="12"/>
          </p:nvPr>
        </p:nvSpPr>
        <p:spPr/>
        <p:txBody>
          <a:bodyPr/>
          <a:lstStyle/>
          <a:p>
            <a:r>
              <a:rPr lang="en-US" noProof="0" dirty="0"/>
              <a:t>PFS (safety analysis set)</a:t>
            </a:r>
          </a:p>
        </p:txBody>
      </p:sp>
      <p:sp>
        <p:nvSpPr>
          <p:cNvPr id="10" name="Textplatzhalter 9">
            <a:extLst>
              <a:ext uri="{FF2B5EF4-FFF2-40B4-BE49-F238E27FC236}">
                <a16:creationId xmlns:a16="http://schemas.microsoft.com/office/drawing/2014/main" id="{F5AEB04B-C17F-E64D-B62A-D2A2017A36AF}"/>
              </a:ext>
            </a:extLst>
          </p:cNvPr>
          <p:cNvSpPr>
            <a:spLocks noGrp="1"/>
          </p:cNvSpPr>
          <p:nvPr>
            <p:ph type="body" sz="quarter" idx="13"/>
          </p:nvPr>
        </p:nvSpPr>
        <p:spPr/>
        <p:txBody>
          <a:bodyPr/>
          <a:lstStyle/>
          <a:p>
            <a:r>
              <a:rPr lang="en-US" noProof="0" dirty="0"/>
              <a:t>OS (safety analysis set)</a:t>
            </a:r>
          </a:p>
        </p:txBody>
      </p:sp>
      <p:sp>
        <p:nvSpPr>
          <p:cNvPr id="7" name="TextBox 6">
            <a:extLst>
              <a:ext uri="{FF2B5EF4-FFF2-40B4-BE49-F238E27FC236}">
                <a16:creationId xmlns:a16="http://schemas.microsoft.com/office/drawing/2014/main" id="{694EC4B2-3457-45CD-9284-94C6011FCF27}"/>
              </a:ext>
            </a:extLst>
          </p:cNvPr>
          <p:cNvSpPr txBox="1"/>
          <p:nvPr/>
        </p:nvSpPr>
        <p:spPr>
          <a:xfrm>
            <a:off x="416533" y="5227505"/>
            <a:ext cx="11367480" cy="1031051"/>
          </a:xfrm>
          <a:prstGeom prst="rect">
            <a:avLst/>
          </a:prstGeom>
          <a:noFill/>
        </p:spPr>
        <p:txBody>
          <a:bodyPr wrap="square" lIns="0" tIns="0" rIns="0" bIns="0" anchor="t">
            <a:spAutoFit/>
          </a:bodyPr>
          <a:lstStyle/>
          <a:p>
            <a:pPr marL="285750" indent="-285750">
              <a:spcAft>
                <a:spcPts val="600"/>
              </a:spcAft>
              <a:buClr>
                <a:schemeClr val="bg2"/>
              </a:buClr>
              <a:buFont typeface="Arial" panose="020B0604020202020204" pitchFamily="34" charset="0"/>
              <a:buChar char="•"/>
            </a:pPr>
            <a:r>
              <a:rPr lang="en-US" sz="1300" dirty="0"/>
              <a:t>Median PFS was 5.2 months (95% CI: 4.1, 5.9) </a:t>
            </a:r>
          </a:p>
          <a:p>
            <a:pPr marL="742950" lvl="1" indent="-285750">
              <a:spcAft>
                <a:spcPts val="600"/>
              </a:spcAft>
              <a:buClr>
                <a:schemeClr val="bg2"/>
              </a:buClr>
              <a:buFont typeface="Arial" panose="020B0604020202020204" pitchFamily="34" charset="0"/>
              <a:buChar char="•"/>
            </a:pPr>
            <a:r>
              <a:rPr lang="en-US" sz="1300" dirty="0"/>
              <a:t>6- and 12- month PFS rates were 33.9% (95% CI: 19.0, 49.4) and 6.4% (95% CI: 0.5, 23.5), respectively</a:t>
            </a:r>
            <a:endParaRPr lang="en-US" sz="1300">
              <a:cs typeface="Arial"/>
            </a:endParaRPr>
          </a:p>
          <a:p>
            <a:pPr marL="285750" indent="-285750">
              <a:spcAft>
                <a:spcPts val="600"/>
              </a:spcAft>
              <a:buClr>
                <a:schemeClr val="bg2"/>
              </a:buClr>
              <a:buFont typeface="Arial" panose="020B0604020202020204" pitchFamily="34" charset="0"/>
              <a:buChar char="•"/>
            </a:pPr>
            <a:r>
              <a:rPr lang="en-US" sz="1300" dirty="0"/>
              <a:t>Median OS was 10.1 months (95% CI: 6.1, 18.1)</a:t>
            </a:r>
            <a:endParaRPr lang="en-US" sz="1300">
              <a:cs typeface="Arial" panose="020B0604020202020204"/>
            </a:endParaRPr>
          </a:p>
          <a:p>
            <a:pPr marL="742950" lvl="1" indent="-285750">
              <a:spcAft>
                <a:spcPts val="600"/>
              </a:spcAft>
              <a:buClr>
                <a:schemeClr val="bg2"/>
              </a:buClr>
              <a:buFont typeface="Arial" panose="020B0604020202020204" pitchFamily="34" charset="0"/>
              <a:buChar char="•"/>
            </a:pPr>
            <a:r>
              <a:rPr lang="en-US" sz="1300" dirty="0"/>
              <a:t>OS data are not mature (median follow-up duration was 12.4 months)</a:t>
            </a:r>
            <a:endParaRPr lang="en-US" sz="1300" b="1">
              <a:cs typeface="Arial"/>
            </a:endParaRPr>
          </a:p>
        </p:txBody>
      </p:sp>
      <p:cxnSp>
        <p:nvCxnSpPr>
          <p:cNvPr id="14" name="Gerader Verbinder 13">
            <a:extLst>
              <a:ext uri="{FF2B5EF4-FFF2-40B4-BE49-F238E27FC236}">
                <a16:creationId xmlns:a16="http://schemas.microsoft.com/office/drawing/2014/main" id="{AA25A772-35B9-44A5-BBE4-0C51B94830AF}"/>
              </a:ext>
            </a:extLst>
          </p:cNvPr>
          <p:cNvCxnSpPr>
            <a:cxnSpLocks/>
          </p:cNvCxnSpPr>
          <p:nvPr/>
        </p:nvCxnSpPr>
        <p:spPr>
          <a:xfrm flipH="1">
            <a:off x="1465086" y="3993318"/>
            <a:ext cx="41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3FC6D5B-22E8-4F23-8EAF-5C60FF18FF8D}"/>
              </a:ext>
            </a:extLst>
          </p:cNvPr>
          <p:cNvCxnSpPr/>
          <p:nvPr/>
        </p:nvCxnSpPr>
        <p:spPr>
          <a:xfrm>
            <a:off x="5170311" y="3990937"/>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15D878F3-22A1-473D-951E-7E7BE4CDDC79}"/>
              </a:ext>
            </a:extLst>
          </p:cNvPr>
          <p:cNvCxnSpPr/>
          <p:nvPr/>
        </p:nvCxnSpPr>
        <p:spPr>
          <a:xfrm>
            <a:off x="5596554" y="3990937"/>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1E207487-423C-41EE-8EFC-6EE96020690E}"/>
              </a:ext>
            </a:extLst>
          </p:cNvPr>
          <p:cNvCxnSpPr/>
          <p:nvPr/>
        </p:nvCxnSpPr>
        <p:spPr>
          <a:xfrm>
            <a:off x="4777404" y="3990937"/>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25A9B84D-1CE7-4EAD-B7BD-DFFB4CF538AE}"/>
              </a:ext>
            </a:extLst>
          </p:cNvPr>
          <p:cNvCxnSpPr/>
          <p:nvPr/>
        </p:nvCxnSpPr>
        <p:spPr>
          <a:xfrm>
            <a:off x="4382116" y="3990937"/>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A63CD8F-1D41-4C88-8B82-0C189B04E656}"/>
              </a:ext>
            </a:extLst>
          </p:cNvPr>
          <p:cNvCxnSpPr/>
          <p:nvPr/>
        </p:nvCxnSpPr>
        <p:spPr>
          <a:xfrm>
            <a:off x="3979685" y="3990937"/>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AA3754B6-7C8F-4F59-969C-24FB3EEC277D}"/>
              </a:ext>
            </a:extLst>
          </p:cNvPr>
          <p:cNvCxnSpPr/>
          <p:nvPr/>
        </p:nvCxnSpPr>
        <p:spPr>
          <a:xfrm>
            <a:off x="3577254" y="3990937"/>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6D035C8E-F524-4B3A-A2C1-053E8C471B0C}"/>
              </a:ext>
            </a:extLst>
          </p:cNvPr>
          <p:cNvCxnSpPr/>
          <p:nvPr/>
        </p:nvCxnSpPr>
        <p:spPr>
          <a:xfrm>
            <a:off x="3181966" y="3990937"/>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CAB35D79-6644-4C71-88D6-DEC06CFDE016}"/>
              </a:ext>
            </a:extLst>
          </p:cNvPr>
          <p:cNvCxnSpPr/>
          <p:nvPr/>
        </p:nvCxnSpPr>
        <p:spPr>
          <a:xfrm>
            <a:off x="2786678" y="3990937"/>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4FB426AE-4D88-4F0E-BADC-541CAA779BFA}"/>
              </a:ext>
            </a:extLst>
          </p:cNvPr>
          <p:cNvCxnSpPr/>
          <p:nvPr/>
        </p:nvCxnSpPr>
        <p:spPr>
          <a:xfrm>
            <a:off x="2379484" y="3990937"/>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0A6C3796-8F1C-44AD-B3FB-46DDE5862401}"/>
              </a:ext>
            </a:extLst>
          </p:cNvPr>
          <p:cNvCxnSpPr/>
          <p:nvPr/>
        </p:nvCxnSpPr>
        <p:spPr>
          <a:xfrm>
            <a:off x="1988959" y="3990937"/>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0347E6B0-C9D5-484F-B3A2-0012F0506F61}"/>
              </a:ext>
            </a:extLst>
          </p:cNvPr>
          <p:cNvCxnSpPr/>
          <p:nvPr/>
        </p:nvCxnSpPr>
        <p:spPr>
          <a:xfrm>
            <a:off x="1586528" y="3990937"/>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91E8F872-B7E0-44B9-BFCC-12BFE6D1AD2B}"/>
              </a:ext>
            </a:extLst>
          </p:cNvPr>
          <p:cNvSpPr txBox="1"/>
          <p:nvPr/>
        </p:nvSpPr>
        <p:spPr>
          <a:xfrm>
            <a:off x="1030418" y="3793601"/>
            <a:ext cx="397866" cy="276999"/>
          </a:xfrm>
          <a:prstGeom prst="rect">
            <a:avLst/>
          </a:prstGeom>
          <a:noFill/>
        </p:spPr>
        <p:txBody>
          <a:bodyPr wrap="none" rtlCol="0">
            <a:spAutoFit/>
          </a:bodyPr>
          <a:lstStyle/>
          <a:p>
            <a:pPr algn="r"/>
            <a:r>
              <a:rPr lang="de-DE" sz="1200" dirty="0"/>
              <a:t>0.0</a:t>
            </a:r>
          </a:p>
        </p:txBody>
      </p:sp>
      <p:sp>
        <p:nvSpPr>
          <p:cNvPr id="40" name="Textfeld 39">
            <a:extLst>
              <a:ext uri="{FF2B5EF4-FFF2-40B4-BE49-F238E27FC236}">
                <a16:creationId xmlns:a16="http://schemas.microsoft.com/office/drawing/2014/main" id="{7F46C49A-8424-4125-AFAE-897FD8B2733F}"/>
              </a:ext>
            </a:extLst>
          </p:cNvPr>
          <p:cNvSpPr txBox="1"/>
          <p:nvPr/>
        </p:nvSpPr>
        <p:spPr>
          <a:xfrm>
            <a:off x="1029669" y="3588443"/>
            <a:ext cx="397866" cy="276999"/>
          </a:xfrm>
          <a:prstGeom prst="rect">
            <a:avLst/>
          </a:prstGeom>
          <a:noFill/>
        </p:spPr>
        <p:txBody>
          <a:bodyPr wrap="none" rtlCol="0">
            <a:spAutoFit/>
          </a:bodyPr>
          <a:lstStyle/>
          <a:p>
            <a:pPr algn="r"/>
            <a:r>
              <a:rPr lang="de-DE" sz="1200"/>
              <a:t>0.1</a:t>
            </a:r>
          </a:p>
        </p:txBody>
      </p:sp>
      <p:sp>
        <p:nvSpPr>
          <p:cNvPr id="41" name="Textfeld 40">
            <a:extLst>
              <a:ext uri="{FF2B5EF4-FFF2-40B4-BE49-F238E27FC236}">
                <a16:creationId xmlns:a16="http://schemas.microsoft.com/office/drawing/2014/main" id="{F4E40C26-4DFD-4500-9B75-519DA2954FDB}"/>
              </a:ext>
            </a:extLst>
          </p:cNvPr>
          <p:cNvSpPr txBox="1"/>
          <p:nvPr/>
        </p:nvSpPr>
        <p:spPr>
          <a:xfrm>
            <a:off x="1029669" y="3383289"/>
            <a:ext cx="397866" cy="276999"/>
          </a:xfrm>
          <a:prstGeom prst="rect">
            <a:avLst/>
          </a:prstGeom>
          <a:noFill/>
        </p:spPr>
        <p:txBody>
          <a:bodyPr wrap="none" rtlCol="0">
            <a:spAutoFit/>
          </a:bodyPr>
          <a:lstStyle/>
          <a:p>
            <a:pPr algn="r"/>
            <a:r>
              <a:rPr lang="de-DE" sz="1200"/>
              <a:t>0.2</a:t>
            </a:r>
          </a:p>
        </p:txBody>
      </p:sp>
      <p:sp>
        <p:nvSpPr>
          <p:cNvPr id="42" name="Textfeld 41">
            <a:extLst>
              <a:ext uri="{FF2B5EF4-FFF2-40B4-BE49-F238E27FC236}">
                <a16:creationId xmlns:a16="http://schemas.microsoft.com/office/drawing/2014/main" id="{A69B918B-5B1B-43C8-BEE1-A2E72F16DB07}"/>
              </a:ext>
            </a:extLst>
          </p:cNvPr>
          <p:cNvSpPr txBox="1"/>
          <p:nvPr/>
        </p:nvSpPr>
        <p:spPr>
          <a:xfrm>
            <a:off x="1031502" y="3178135"/>
            <a:ext cx="397866" cy="276999"/>
          </a:xfrm>
          <a:prstGeom prst="rect">
            <a:avLst/>
          </a:prstGeom>
          <a:noFill/>
        </p:spPr>
        <p:txBody>
          <a:bodyPr wrap="none" rtlCol="0">
            <a:spAutoFit/>
          </a:bodyPr>
          <a:lstStyle/>
          <a:p>
            <a:pPr algn="r"/>
            <a:r>
              <a:rPr lang="de-DE" sz="1200"/>
              <a:t>0.3</a:t>
            </a:r>
          </a:p>
        </p:txBody>
      </p:sp>
      <p:sp>
        <p:nvSpPr>
          <p:cNvPr id="43" name="Textfeld 42">
            <a:extLst>
              <a:ext uri="{FF2B5EF4-FFF2-40B4-BE49-F238E27FC236}">
                <a16:creationId xmlns:a16="http://schemas.microsoft.com/office/drawing/2014/main" id="{EA73C51D-03F2-44C9-9E6F-C30393601DC2}"/>
              </a:ext>
            </a:extLst>
          </p:cNvPr>
          <p:cNvSpPr txBox="1"/>
          <p:nvPr/>
        </p:nvSpPr>
        <p:spPr>
          <a:xfrm>
            <a:off x="1029669" y="2972981"/>
            <a:ext cx="397866" cy="276999"/>
          </a:xfrm>
          <a:prstGeom prst="rect">
            <a:avLst/>
          </a:prstGeom>
          <a:noFill/>
        </p:spPr>
        <p:txBody>
          <a:bodyPr wrap="none" rtlCol="0">
            <a:spAutoFit/>
          </a:bodyPr>
          <a:lstStyle/>
          <a:p>
            <a:pPr algn="r"/>
            <a:r>
              <a:rPr lang="de-DE" sz="1200"/>
              <a:t>0.4</a:t>
            </a:r>
          </a:p>
        </p:txBody>
      </p:sp>
      <p:sp>
        <p:nvSpPr>
          <p:cNvPr id="44" name="Textfeld 43">
            <a:extLst>
              <a:ext uri="{FF2B5EF4-FFF2-40B4-BE49-F238E27FC236}">
                <a16:creationId xmlns:a16="http://schemas.microsoft.com/office/drawing/2014/main" id="{3888EA6C-D0A8-4033-AD68-4221FDB0C0BB}"/>
              </a:ext>
            </a:extLst>
          </p:cNvPr>
          <p:cNvSpPr txBox="1"/>
          <p:nvPr/>
        </p:nvSpPr>
        <p:spPr>
          <a:xfrm>
            <a:off x="1032844" y="2767827"/>
            <a:ext cx="397866" cy="276999"/>
          </a:xfrm>
          <a:prstGeom prst="rect">
            <a:avLst/>
          </a:prstGeom>
          <a:noFill/>
        </p:spPr>
        <p:txBody>
          <a:bodyPr wrap="none" rtlCol="0">
            <a:spAutoFit/>
          </a:bodyPr>
          <a:lstStyle/>
          <a:p>
            <a:pPr algn="r"/>
            <a:r>
              <a:rPr lang="de-DE" sz="1200" dirty="0"/>
              <a:t>0.5</a:t>
            </a:r>
          </a:p>
        </p:txBody>
      </p:sp>
      <p:sp>
        <p:nvSpPr>
          <p:cNvPr id="45" name="Textfeld 44">
            <a:extLst>
              <a:ext uri="{FF2B5EF4-FFF2-40B4-BE49-F238E27FC236}">
                <a16:creationId xmlns:a16="http://schemas.microsoft.com/office/drawing/2014/main" id="{6D387183-DBA5-4A6E-B083-47EA7E2A5335}"/>
              </a:ext>
            </a:extLst>
          </p:cNvPr>
          <p:cNvSpPr txBox="1"/>
          <p:nvPr/>
        </p:nvSpPr>
        <p:spPr>
          <a:xfrm>
            <a:off x="1032844" y="2562673"/>
            <a:ext cx="397866" cy="276999"/>
          </a:xfrm>
          <a:prstGeom prst="rect">
            <a:avLst/>
          </a:prstGeom>
          <a:noFill/>
        </p:spPr>
        <p:txBody>
          <a:bodyPr wrap="none" rtlCol="0">
            <a:spAutoFit/>
          </a:bodyPr>
          <a:lstStyle/>
          <a:p>
            <a:pPr algn="r"/>
            <a:r>
              <a:rPr lang="de-DE" sz="1200"/>
              <a:t>0.6</a:t>
            </a:r>
          </a:p>
        </p:txBody>
      </p:sp>
      <p:sp>
        <p:nvSpPr>
          <p:cNvPr id="46" name="Textfeld 45">
            <a:extLst>
              <a:ext uri="{FF2B5EF4-FFF2-40B4-BE49-F238E27FC236}">
                <a16:creationId xmlns:a16="http://schemas.microsoft.com/office/drawing/2014/main" id="{FFCF8AA9-EE67-4BEB-99A0-F43429BE85D0}"/>
              </a:ext>
            </a:extLst>
          </p:cNvPr>
          <p:cNvSpPr txBox="1"/>
          <p:nvPr/>
        </p:nvSpPr>
        <p:spPr>
          <a:xfrm>
            <a:off x="1032844" y="2357519"/>
            <a:ext cx="397866" cy="276999"/>
          </a:xfrm>
          <a:prstGeom prst="rect">
            <a:avLst/>
          </a:prstGeom>
          <a:noFill/>
        </p:spPr>
        <p:txBody>
          <a:bodyPr wrap="none" rtlCol="0">
            <a:spAutoFit/>
          </a:bodyPr>
          <a:lstStyle/>
          <a:p>
            <a:pPr algn="r"/>
            <a:r>
              <a:rPr lang="de-DE" sz="1200"/>
              <a:t>0.7</a:t>
            </a:r>
          </a:p>
        </p:txBody>
      </p:sp>
      <p:sp>
        <p:nvSpPr>
          <p:cNvPr id="47" name="Textfeld 46">
            <a:extLst>
              <a:ext uri="{FF2B5EF4-FFF2-40B4-BE49-F238E27FC236}">
                <a16:creationId xmlns:a16="http://schemas.microsoft.com/office/drawing/2014/main" id="{22EC5091-A998-41BE-9947-28597FAC2EE0}"/>
              </a:ext>
            </a:extLst>
          </p:cNvPr>
          <p:cNvSpPr txBox="1"/>
          <p:nvPr/>
        </p:nvSpPr>
        <p:spPr>
          <a:xfrm>
            <a:off x="1032844" y="2152365"/>
            <a:ext cx="397866" cy="276999"/>
          </a:xfrm>
          <a:prstGeom prst="rect">
            <a:avLst/>
          </a:prstGeom>
          <a:noFill/>
        </p:spPr>
        <p:txBody>
          <a:bodyPr wrap="none" rtlCol="0">
            <a:spAutoFit/>
          </a:bodyPr>
          <a:lstStyle/>
          <a:p>
            <a:pPr algn="r"/>
            <a:r>
              <a:rPr lang="de-DE" sz="1200"/>
              <a:t>0.8</a:t>
            </a:r>
          </a:p>
        </p:txBody>
      </p:sp>
      <p:sp>
        <p:nvSpPr>
          <p:cNvPr id="48" name="Textfeld 47">
            <a:extLst>
              <a:ext uri="{FF2B5EF4-FFF2-40B4-BE49-F238E27FC236}">
                <a16:creationId xmlns:a16="http://schemas.microsoft.com/office/drawing/2014/main" id="{40883662-051A-4BBE-9639-259D38B261B7}"/>
              </a:ext>
            </a:extLst>
          </p:cNvPr>
          <p:cNvSpPr txBox="1"/>
          <p:nvPr/>
        </p:nvSpPr>
        <p:spPr>
          <a:xfrm>
            <a:off x="1032844" y="1947211"/>
            <a:ext cx="397866" cy="276999"/>
          </a:xfrm>
          <a:prstGeom prst="rect">
            <a:avLst/>
          </a:prstGeom>
          <a:noFill/>
        </p:spPr>
        <p:txBody>
          <a:bodyPr wrap="none" rtlCol="0">
            <a:spAutoFit/>
          </a:bodyPr>
          <a:lstStyle/>
          <a:p>
            <a:pPr algn="r"/>
            <a:r>
              <a:rPr lang="de-DE" sz="1200"/>
              <a:t>0.9</a:t>
            </a:r>
          </a:p>
        </p:txBody>
      </p:sp>
      <p:sp>
        <p:nvSpPr>
          <p:cNvPr id="49" name="Textfeld 48">
            <a:extLst>
              <a:ext uri="{FF2B5EF4-FFF2-40B4-BE49-F238E27FC236}">
                <a16:creationId xmlns:a16="http://schemas.microsoft.com/office/drawing/2014/main" id="{166C3FF9-CCC9-483C-B37E-2589D806D6E3}"/>
              </a:ext>
            </a:extLst>
          </p:cNvPr>
          <p:cNvSpPr txBox="1"/>
          <p:nvPr/>
        </p:nvSpPr>
        <p:spPr>
          <a:xfrm>
            <a:off x="1030003" y="1742057"/>
            <a:ext cx="397866" cy="276999"/>
          </a:xfrm>
          <a:prstGeom prst="rect">
            <a:avLst/>
          </a:prstGeom>
          <a:noFill/>
        </p:spPr>
        <p:txBody>
          <a:bodyPr wrap="none" rtlCol="0">
            <a:spAutoFit/>
          </a:bodyPr>
          <a:lstStyle/>
          <a:p>
            <a:pPr algn="r"/>
            <a:r>
              <a:rPr lang="de-DE" sz="1200" dirty="0"/>
              <a:t>1.0</a:t>
            </a:r>
          </a:p>
        </p:txBody>
      </p:sp>
      <p:sp>
        <p:nvSpPr>
          <p:cNvPr id="50" name="Textfeld 49">
            <a:extLst>
              <a:ext uri="{FF2B5EF4-FFF2-40B4-BE49-F238E27FC236}">
                <a16:creationId xmlns:a16="http://schemas.microsoft.com/office/drawing/2014/main" id="{604DD147-9D9F-4BA2-9043-065EAD538149}"/>
              </a:ext>
            </a:extLst>
          </p:cNvPr>
          <p:cNvSpPr txBox="1"/>
          <p:nvPr/>
        </p:nvSpPr>
        <p:spPr>
          <a:xfrm>
            <a:off x="1482156" y="4072447"/>
            <a:ext cx="260008" cy="253916"/>
          </a:xfrm>
          <a:prstGeom prst="rect">
            <a:avLst/>
          </a:prstGeom>
          <a:noFill/>
        </p:spPr>
        <p:txBody>
          <a:bodyPr wrap="none" rtlCol="0">
            <a:spAutoFit/>
          </a:bodyPr>
          <a:lstStyle/>
          <a:p>
            <a:r>
              <a:rPr lang="de-DE" sz="1050"/>
              <a:t>0</a:t>
            </a:r>
          </a:p>
        </p:txBody>
      </p:sp>
      <p:sp>
        <p:nvSpPr>
          <p:cNvPr id="51" name="Textfeld 50">
            <a:extLst>
              <a:ext uri="{FF2B5EF4-FFF2-40B4-BE49-F238E27FC236}">
                <a16:creationId xmlns:a16="http://schemas.microsoft.com/office/drawing/2014/main" id="{1EBB5110-2E7D-4E30-8587-9C78C8FDA156}"/>
              </a:ext>
            </a:extLst>
          </p:cNvPr>
          <p:cNvSpPr txBox="1"/>
          <p:nvPr/>
        </p:nvSpPr>
        <p:spPr>
          <a:xfrm>
            <a:off x="1886174" y="4073744"/>
            <a:ext cx="260008" cy="253916"/>
          </a:xfrm>
          <a:prstGeom prst="rect">
            <a:avLst/>
          </a:prstGeom>
          <a:noFill/>
        </p:spPr>
        <p:txBody>
          <a:bodyPr wrap="none" rtlCol="0">
            <a:spAutoFit/>
          </a:bodyPr>
          <a:lstStyle/>
          <a:p>
            <a:r>
              <a:rPr lang="de-DE" sz="1050"/>
              <a:t>2</a:t>
            </a:r>
          </a:p>
        </p:txBody>
      </p:sp>
      <p:sp>
        <p:nvSpPr>
          <p:cNvPr id="52" name="Textfeld 51">
            <a:extLst>
              <a:ext uri="{FF2B5EF4-FFF2-40B4-BE49-F238E27FC236}">
                <a16:creationId xmlns:a16="http://schemas.microsoft.com/office/drawing/2014/main" id="{A0E5A8FB-40B1-4D44-8D5E-AB4E48D41695}"/>
              </a:ext>
            </a:extLst>
          </p:cNvPr>
          <p:cNvSpPr txBox="1"/>
          <p:nvPr/>
        </p:nvSpPr>
        <p:spPr>
          <a:xfrm>
            <a:off x="2279080" y="4072447"/>
            <a:ext cx="260008" cy="253916"/>
          </a:xfrm>
          <a:prstGeom prst="rect">
            <a:avLst/>
          </a:prstGeom>
          <a:noFill/>
        </p:spPr>
        <p:txBody>
          <a:bodyPr wrap="none" rtlCol="0">
            <a:spAutoFit/>
          </a:bodyPr>
          <a:lstStyle/>
          <a:p>
            <a:r>
              <a:rPr lang="de-DE" sz="1050"/>
              <a:t>4</a:t>
            </a:r>
          </a:p>
        </p:txBody>
      </p:sp>
      <p:sp>
        <p:nvSpPr>
          <p:cNvPr id="53" name="Textfeld 52">
            <a:extLst>
              <a:ext uri="{FF2B5EF4-FFF2-40B4-BE49-F238E27FC236}">
                <a16:creationId xmlns:a16="http://schemas.microsoft.com/office/drawing/2014/main" id="{75653A67-F29F-4B8C-B32D-345D890F5DE8}"/>
              </a:ext>
            </a:extLst>
          </p:cNvPr>
          <p:cNvSpPr txBox="1"/>
          <p:nvPr/>
        </p:nvSpPr>
        <p:spPr>
          <a:xfrm>
            <a:off x="2677288" y="4072447"/>
            <a:ext cx="260008" cy="253916"/>
          </a:xfrm>
          <a:prstGeom prst="rect">
            <a:avLst/>
          </a:prstGeom>
          <a:noFill/>
        </p:spPr>
        <p:txBody>
          <a:bodyPr wrap="none" rtlCol="0">
            <a:spAutoFit/>
          </a:bodyPr>
          <a:lstStyle/>
          <a:p>
            <a:r>
              <a:rPr lang="de-DE" sz="1050"/>
              <a:t>6</a:t>
            </a:r>
          </a:p>
        </p:txBody>
      </p:sp>
      <p:sp>
        <p:nvSpPr>
          <p:cNvPr id="54" name="Textfeld 53">
            <a:extLst>
              <a:ext uri="{FF2B5EF4-FFF2-40B4-BE49-F238E27FC236}">
                <a16:creationId xmlns:a16="http://schemas.microsoft.com/office/drawing/2014/main" id="{A09E95FF-CA5F-4930-AC6E-B1B922D7C037}"/>
              </a:ext>
            </a:extLst>
          </p:cNvPr>
          <p:cNvSpPr txBox="1"/>
          <p:nvPr/>
        </p:nvSpPr>
        <p:spPr>
          <a:xfrm>
            <a:off x="3086092" y="4072447"/>
            <a:ext cx="260008" cy="253916"/>
          </a:xfrm>
          <a:prstGeom prst="rect">
            <a:avLst/>
          </a:prstGeom>
          <a:noFill/>
        </p:spPr>
        <p:txBody>
          <a:bodyPr wrap="none" rtlCol="0">
            <a:spAutoFit/>
          </a:bodyPr>
          <a:lstStyle/>
          <a:p>
            <a:r>
              <a:rPr lang="de-DE" sz="1050"/>
              <a:t>8</a:t>
            </a:r>
          </a:p>
        </p:txBody>
      </p:sp>
      <p:sp>
        <p:nvSpPr>
          <p:cNvPr id="55" name="Textfeld 54">
            <a:extLst>
              <a:ext uri="{FF2B5EF4-FFF2-40B4-BE49-F238E27FC236}">
                <a16:creationId xmlns:a16="http://schemas.microsoft.com/office/drawing/2014/main" id="{3948C714-2A35-48B0-BEDF-99B3856E6032}"/>
              </a:ext>
            </a:extLst>
          </p:cNvPr>
          <p:cNvSpPr txBox="1"/>
          <p:nvPr/>
        </p:nvSpPr>
        <p:spPr>
          <a:xfrm>
            <a:off x="3429805" y="4072447"/>
            <a:ext cx="335348" cy="253916"/>
          </a:xfrm>
          <a:prstGeom prst="rect">
            <a:avLst/>
          </a:prstGeom>
          <a:noFill/>
        </p:spPr>
        <p:txBody>
          <a:bodyPr wrap="none" rtlCol="0">
            <a:spAutoFit/>
          </a:bodyPr>
          <a:lstStyle/>
          <a:p>
            <a:r>
              <a:rPr lang="de-DE" sz="1050"/>
              <a:t>10</a:t>
            </a:r>
          </a:p>
        </p:txBody>
      </p:sp>
      <p:sp>
        <p:nvSpPr>
          <p:cNvPr id="56" name="Textfeld 55">
            <a:extLst>
              <a:ext uri="{FF2B5EF4-FFF2-40B4-BE49-F238E27FC236}">
                <a16:creationId xmlns:a16="http://schemas.microsoft.com/office/drawing/2014/main" id="{F2864B07-7325-4E3B-B584-3CD1A4A7B5B0}"/>
              </a:ext>
            </a:extLst>
          </p:cNvPr>
          <p:cNvSpPr txBox="1"/>
          <p:nvPr/>
        </p:nvSpPr>
        <p:spPr>
          <a:xfrm>
            <a:off x="3835761" y="4072447"/>
            <a:ext cx="335348" cy="253916"/>
          </a:xfrm>
          <a:prstGeom prst="rect">
            <a:avLst/>
          </a:prstGeom>
          <a:noFill/>
        </p:spPr>
        <p:txBody>
          <a:bodyPr wrap="none" rtlCol="0">
            <a:spAutoFit/>
          </a:bodyPr>
          <a:lstStyle/>
          <a:p>
            <a:r>
              <a:rPr lang="de-DE" sz="1050"/>
              <a:t>12</a:t>
            </a:r>
          </a:p>
        </p:txBody>
      </p:sp>
      <p:sp>
        <p:nvSpPr>
          <p:cNvPr id="57" name="Textfeld 56">
            <a:extLst>
              <a:ext uri="{FF2B5EF4-FFF2-40B4-BE49-F238E27FC236}">
                <a16:creationId xmlns:a16="http://schemas.microsoft.com/office/drawing/2014/main" id="{3BD1DD50-499D-4E4C-97A9-07A159896C15}"/>
              </a:ext>
            </a:extLst>
          </p:cNvPr>
          <p:cNvSpPr txBox="1"/>
          <p:nvPr/>
        </p:nvSpPr>
        <p:spPr>
          <a:xfrm>
            <a:off x="4238254" y="4072447"/>
            <a:ext cx="335348" cy="253916"/>
          </a:xfrm>
          <a:prstGeom prst="rect">
            <a:avLst/>
          </a:prstGeom>
          <a:noFill/>
        </p:spPr>
        <p:txBody>
          <a:bodyPr wrap="none" rtlCol="0">
            <a:spAutoFit/>
          </a:bodyPr>
          <a:lstStyle/>
          <a:p>
            <a:r>
              <a:rPr lang="de-DE" sz="1050"/>
              <a:t>14</a:t>
            </a:r>
          </a:p>
        </p:txBody>
      </p:sp>
      <p:sp>
        <p:nvSpPr>
          <p:cNvPr id="58" name="Textfeld 57">
            <a:extLst>
              <a:ext uri="{FF2B5EF4-FFF2-40B4-BE49-F238E27FC236}">
                <a16:creationId xmlns:a16="http://schemas.microsoft.com/office/drawing/2014/main" id="{C011013D-E5B8-4F07-83A2-F6609ECF7C13}"/>
              </a:ext>
            </a:extLst>
          </p:cNvPr>
          <p:cNvSpPr txBox="1"/>
          <p:nvPr/>
        </p:nvSpPr>
        <p:spPr>
          <a:xfrm>
            <a:off x="4631160" y="4072447"/>
            <a:ext cx="335348" cy="253916"/>
          </a:xfrm>
          <a:prstGeom prst="rect">
            <a:avLst/>
          </a:prstGeom>
          <a:noFill/>
        </p:spPr>
        <p:txBody>
          <a:bodyPr wrap="none" rtlCol="0">
            <a:spAutoFit/>
          </a:bodyPr>
          <a:lstStyle/>
          <a:p>
            <a:r>
              <a:rPr lang="de-DE" sz="1050"/>
              <a:t>16</a:t>
            </a:r>
          </a:p>
        </p:txBody>
      </p:sp>
      <p:sp>
        <p:nvSpPr>
          <p:cNvPr id="59" name="Textfeld 58">
            <a:extLst>
              <a:ext uri="{FF2B5EF4-FFF2-40B4-BE49-F238E27FC236}">
                <a16:creationId xmlns:a16="http://schemas.microsoft.com/office/drawing/2014/main" id="{BD117CAC-379A-4F15-8A99-60C38D8C644D}"/>
              </a:ext>
            </a:extLst>
          </p:cNvPr>
          <p:cNvSpPr txBox="1"/>
          <p:nvPr/>
        </p:nvSpPr>
        <p:spPr>
          <a:xfrm>
            <a:off x="5042323" y="4072447"/>
            <a:ext cx="335348" cy="253916"/>
          </a:xfrm>
          <a:prstGeom prst="rect">
            <a:avLst/>
          </a:prstGeom>
          <a:noFill/>
        </p:spPr>
        <p:txBody>
          <a:bodyPr wrap="none" rtlCol="0">
            <a:spAutoFit/>
          </a:bodyPr>
          <a:lstStyle/>
          <a:p>
            <a:r>
              <a:rPr lang="de-DE" sz="1050"/>
              <a:t>18</a:t>
            </a:r>
          </a:p>
        </p:txBody>
      </p:sp>
      <p:sp>
        <p:nvSpPr>
          <p:cNvPr id="60" name="Textfeld 59">
            <a:extLst>
              <a:ext uri="{FF2B5EF4-FFF2-40B4-BE49-F238E27FC236}">
                <a16:creationId xmlns:a16="http://schemas.microsoft.com/office/drawing/2014/main" id="{C446994B-79D3-4B7A-9B5A-32983C097C2C}"/>
              </a:ext>
            </a:extLst>
          </p:cNvPr>
          <p:cNvSpPr txBox="1"/>
          <p:nvPr/>
        </p:nvSpPr>
        <p:spPr>
          <a:xfrm>
            <a:off x="5451543" y="4072447"/>
            <a:ext cx="335348" cy="253916"/>
          </a:xfrm>
          <a:prstGeom prst="rect">
            <a:avLst/>
          </a:prstGeom>
          <a:noFill/>
        </p:spPr>
        <p:txBody>
          <a:bodyPr wrap="none" rtlCol="0">
            <a:spAutoFit/>
          </a:bodyPr>
          <a:lstStyle/>
          <a:p>
            <a:r>
              <a:rPr lang="de-DE" sz="1050"/>
              <a:t>20</a:t>
            </a:r>
          </a:p>
        </p:txBody>
      </p:sp>
      <p:sp>
        <p:nvSpPr>
          <p:cNvPr id="65" name="Freihandform: Form 64">
            <a:extLst>
              <a:ext uri="{FF2B5EF4-FFF2-40B4-BE49-F238E27FC236}">
                <a16:creationId xmlns:a16="http://schemas.microsoft.com/office/drawing/2014/main" id="{10188EE2-02F0-4F42-B249-2B26FBB799C2}"/>
              </a:ext>
            </a:extLst>
          </p:cNvPr>
          <p:cNvSpPr/>
          <p:nvPr/>
        </p:nvSpPr>
        <p:spPr>
          <a:xfrm>
            <a:off x="1696861" y="1877457"/>
            <a:ext cx="2743200" cy="2044700"/>
          </a:xfrm>
          <a:custGeom>
            <a:avLst/>
            <a:gdLst>
              <a:gd name="connsiteX0" fmla="*/ 180975 w 2743200"/>
              <a:gd name="connsiteY0" fmla="*/ 0 h 2044700"/>
              <a:gd name="connsiteX1" fmla="*/ 0 w 2743200"/>
              <a:gd name="connsiteY1" fmla="*/ 0 h 2044700"/>
              <a:gd name="connsiteX2" fmla="*/ 0 w 2743200"/>
              <a:gd name="connsiteY2" fmla="*/ 301625 h 2044700"/>
              <a:gd name="connsiteX3" fmla="*/ 171450 w 2743200"/>
              <a:gd name="connsiteY3" fmla="*/ 301625 h 2044700"/>
              <a:gd name="connsiteX4" fmla="*/ 171450 w 2743200"/>
              <a:gd name="connsiteY4" fmla="*/ 361950 h 2044700"/>
              <a:gd name="connsiteX5" fmla="*/ 200025 w 2743200"/>
              <a:gd name="connsiteY5" fmla="*/ 361950 h 2044700"/>
              <a:gd name="connsiteX6" fmla="*/ 200025 w 2743200"/>
              <a:gd name="connsiteY6" fmla="*/ 492125 h 2044700"/>
              <a:gd name="connsiteX7" fmla="*/ 349250 w 2743200"/>
              <a:gd name="connsiteY7" fmla="*/ 492125 h 2044700"/>
              <a:gd name="connsiteX8" fmla="*/ 349250 w 2743200"/>
              <a:gd name="connsiteY8" fmla="*/ 568325 h 2044700"/>
              <a:gd name="connsiteX9" fmla="*/ 371475 w 2743200"/>
              <a:gd name="connsiteY9" fmla="*/ 568325 h 2044700"/>
              <a:gd name="connsiteX10" fmla="*/ 371475 w 2743200"/>
              <a:gd name="connsiteY10" fmla="*/ 619125 h 2044700"/>
              <a:gd name="connsiteX11" fmla="*/ 428625 w 2743200"/>
              <a:gd name="connsiteY11" fmla="*/ 619125 h 2044700"/>
              <a:gd name="connsiteX12" fmla="*/ 428625 w 2743200"/>
              <a:gd name="connsiteY12" fmla="*/ 688975 h 2044700"/>
              <a:gd name="connsiteX13" fmla="*/ 466725 w 2743200"/>
              <a:gd name="connsiteY13" fmla="*/ 688975 h 2044700"/>
              <a:gd name="connsiteX14" fmla="*/ 466725 w 2743200"/>
              <a:gd name="connsiteY14" fmla="*/ 815975 h 2044700"/>
              <a:gd name="connsiteX15" fmla="*/ 695325 w 2743200"/>
              <a:gd name="connsiteY15" fmla="*/ 815975 h 2044700"/>
              <a:gd name="connsiteX16" fmla="*/ 695325 w 2743200"/>
              <a:gd name="connsiteY16" fmla="*/ 876300 h 2044700"/>
              <a:gd name="connsiteX17" fmla="*/ 704850 w 2743200"/>
              <a:gd name="connsiteY17" fmla="*/ 876300 h 2044700"/>
              <a:gd name="connsiteX18" fmla="*/ 704850 w 2743200"/>
              <a:gd name="connsiteY18" fmla="*/ 1006475 h 2044700"/>
              <a:gd name="connsiteX19" fmla="*/ 720725 w 2743200"/>
              <a:gd name="connsiteY19" fmla="*/ 1006475 h 2044700"/>
              <a:gd name="connsiteX20" fmla="*/ 720725 w 2743200"/>
              <a:gd name="connsiteY20" fmla="*/ 1050925 h 2044700"/>
              <a:gd name="connsiteX21" fmla="*/ 730250 w 2743200"/>
              <a:gd name="connsiteY21" fmla="*/ 1050925 h 2044700"/>
              <a:gd name="connsiteX22" fmla="*/ 730250 w 2743200"/>
              <a:gd name="connsiteY22" fmla="*/ 1174750 h 2044700"/>
              <a:gd name="connsiteX23" fmla="*/ 742950 w 2743200"/>
              <a:gd name="connsiteY23" fmla="*/ 1174750 h 2044700"/>
              <a:gd name="connsiteX24" fmla="*/ 742950 w 2743200"/>
              <a:gd name="connsiteY24" fmla="*/ 1289050 h 2044700"/>
              <a:gd name="connsiteX25" fmla="*/ 784225 w 2743200"/>
              <a:gd name="connsiteY25" fmla="*/ 1289050 h 2044700"/>
              <a:gd name="connsiteX26" fmla="*/ 784225 w 2743200"/>
              <a:gd name="connsiteY26" fmla="*/ 1349375 h 2044700"/>
              <a:gd name="connsiteX27" fmla="*/ 939800 w 2743200"/>
              <a:gd name="connsiteY27" fmla="*/ 1349375 h 2044700"/>
              <a:gd name="connsiteX28" fmla="*/ 939800 w 2743200"/>
              <a:gd name="connsiteY28" fmla="*/ 1406525 h 2044700"/>
              <a:gd name="connsiteX29" fmla="*/ 958850 w 2743200"/>
              <a:gd name="connsiteY29" fmla="*/ 1406525 h 2044700"/>
              <a:gd name="connsiteX30" fmla="*/ 958850 w 2743200"/>
              <a:gd name="connsiteY30" fmla="*/ 1457325 h 2044700"/>
              <a:gd name="connsiteX31" fmla="*/ 993775 w 2743200"/>
              <a:gd name="connsiteY31" fmla="*/ 1457325 h 2044700"/>
              <a:gd name="connsiteX32" fmla="*/ 993775 w 2743200"/>
              <a:gd name="connsiteY32" fmla="*/ 1565275 h 2044700"/>
              <a:gd name="connsiteX33" fmla="*/ 1060450 w 2743200"/>
              <a:gd name="connsiteY33" fmla="*/ 1565275 h 2044700"/>
              <a:gd name="connsiteX34" fmla="*/ 1060450 w 2743200"/>
              <a:gd name="connsiteY34" fmla="*/ 1616075 h 2044700"/>
              <a:gd name="connsiteX35" fmla="*/ 1076325 w 2743200"/>
              <a:gd name="connsiteY35" fmla="*/ 1616075 h 2044700"/>
              <a:gd name="connsiteX36" fmla="*/ 1076325 w 2743200"/>
              <a:gd name="connsiteY36" fmla="*/ 1673225 h 2044700"/>
              <a:gd name="connsiteX37" fmla="*/ 1120775 w 2743200"/>
              <a:gd name="connsiteY37" fmla="*/ 1673225 h 2044700"/>
              <a:gd name="connsiteX38" fmla="*/ 1120775 w 2743200"/>
              <a:gd name="connsiteY38" fmla="*/ 1724025 h 2044700"/>
              <a:gd name="connsiteX39" fmla="*/ 1292225 w 2743200"/>
              <a:gd name="connsiteY39" fmla="*/ 1724025 h 2044700"/>
              <a:gd name="connsiteX40" fmla="*/ 1292225 w 2743200"/>
              <a:gd name="connsiteY40" fmla="*/ 1778000 h 2044700"/>
              <a:gd name="connsiteX41" fmla="*/ 1314450 w 2743200"/>
              <a:gd name="connsiteY41" fmla="*/ 1778000 h 2044700"/>
              <a:gd name="connsiteX42" fmla="*/ 1314450 w 2743200"/>
              <a:gd name="connsiteY42" fmla="*/ 1822450 h 2044700"/>
              <a:gd name="connsiteX43" fmla="*/ 1552575 w 2743200"/>
              <a:gd name="connsiteY43" fmla="*/ 1822450 h 2044700"/>
              <a:gd name="connsiteX44" fmla="*/ 1552575 w 2743200"/>
              <a:gd name="connsiteY44" fmla="*/ 1905000 h 2044700"/>
              <a:gd name="connsiteX45" fmla="*/ 1831975 w 2743200"/>
              <a:gd name="connsiteY45" fmla="*/ 1905000 h 2044700"/>
              <a:gd name="connsiteX46" fmla="*/ 1831975 w 2743200"/>
              <a:gd name="connsiteY46" fmla="*/ 1990725 h 2044700"/>
              <a:gd name="connsiteX47" fmla="*/ 2006600 w 2743200"/>
              <a:gd name="connsiteY47" fmla="*/ 1990725 h 2044700"/>
              <a:gd name="connsiteX48" fmla="*/ 2006600 w 2743200"/>
              <a:gd name="connsiteY48" fmla="*/ 2044700 h 2044700"/>
              <a:gd name="connsiteX49" fmla="*/ 2743200 w 2743200"/>
              <a:gd name="connsiteY49" fmla="*/ 2044700 h 2044700"/>
              <a:gd name="connsiteX50" fmla="*/ 2743200 w 2743200"/>
              <a:gd name="connsiteY50" fmla="*/ 1568450 h 2044700"/>
              <a:gd name="connsiteX51" fmla="*/ 2000250 w 2743200"/>
              <a:gd name="connsiteY51" fmla="*/ 1568450 h 2044700"/>
              <a:gd name="connsiteX52" fmla="*/ 2000250 w 2743200"/>
              <a:gd name="connsiteY52" fmla="*/ 1431925 h 2044700"/>
              <a:gd name="connsiteX53" fmla="*/ 1825625 w 2743200"/>
              <a:gd name="connsiteY53" fmla="*/ 1431925 h 2044700"/>
              <a:gd name="connsiteX54" fmla="*/ 1825625 w 2743200"/>
              <a:gd name="connsiteY54" fmla="*/ 1330325 h 2044700"/>
              <a:gd name="connsiteX55" fmla="*/ 1552575 w 2743200"/>
              <a:gd name="connsiteY55" fmla="*/ 1330325 h 2044700"/>
              <a:gd name="connsiteX56" fmla="*/ 1552575 w 2743200"/>
              <a:gd name="connsiteY56" fmla="*/ 1241425 h 2044700"/>
              <a:gd name="connsiteX57" fmla="*/ 1308100 w 2743200"/>
              <a:gd name="connsiteY57" fmla="*/ 1241425 h 2044700"/>
              <a:gd name="connsiteX58" fmla="*/ 1308100 w 2743200"/>
              <a:gd name="connsiteY58" fmla="*/ 1165225 h 2044700"/>
              <a:gd name="connsiteX59" fmla="*/ 1285875 w 2743200"/>
              <a:gd name="connsiteY59" fmla="*/ 1165225 h 2044700"/>
              <a:gd name="connsiteX60" fmla="*/ 1285875 w 2743200"/>
              <a:gd name="connsiteY60" fmla="*/ 1108075 h 2044700"/>
              <a:gd name="connsiteX61" fmla="*/ 1117600 w 2743200"/>
              <a:gd name="connsiteY61" fmla="*/ 1108075 h 2044700"/>
              <a:gd name="connsiteX62" fmla="*/ 1117600 w 2743200"/>
              <a:gd name="connsiteY62" fmla="*/ 1041400 h 2044700"/>
              <a:gd name="connsiteX63" fmla="*/ 1069975 w 2743200"/>
              <a:gd name="connsiteY63" fmla="*/ 1041400 h 2044700"/>
              <a:gd name="connsiteX64" fmla="*/ 1069975 w 2743200"/>
              <a:gd name="connsiteY64" fmla="*/ 984250 h 2044700"/>
              <a:gd name="connsiteX65" fmla="*/ 1054100 w 2743200"/>
              <a:gd name="connsiteY65" fmla="*/ 984250 h 2044700"/>
              <a:gd name="connsiteX66" fmla="*/ 1054100 w 2743200"/>
              <a:gd name="connsiteY66" fmla="*/ 914400 h 2044700"/>
              <a:gd name="connsiteX67" fmla="*/ 984250 w 2743200"/>
              <a:gd name="connsiteY67" fmla="*/ 914400 h 2044700"/>
              <a:gd name="connsiteX68" fmla="*/ 984250 w 2743200"/>
              <a:gd name="connsiteY68" fmla="*/ 806450 h 2044700"/>
              <a:gd name="connsiteX69" fmla="*/ 952500 w 2743200"/>
              <a:gd name="connsiteY69" fmla="*/ 806450 h 2044700"/>
              <a:gd name="connsiteX70" fmla="*/ 952500 w 2743200"/>
              <a:gd name="connsiteY70" fmla="*/ 749300 h 2044700"/>
              <a:gd name="connsiteX71" fmla="*/ 936625 w 2743200"/>
              <a:gd name="connsiteY71" fmla="*/ 749300 h 2044700"/>
              <a:gd name="connsiteX72" fmla="*/ 936625 w 2743200"/>
              <a:gd name="connsiteY72" fmla="*/ 688975 h 2044700"/>
              <a:gd name="connsiteX73" fmla="*/ 787400 w 2743200"/>
              <a:gd name="connsiteY73" fmla="*/ 688975 h 2044700"/>
              <a:gd name="connsiteX74" fmla="*/ 787400 w 2743200"/>
              <a:gd name="connsiteY74" fmla="*/ 638175 h 2044700"/>
              <a:gd name="connsiteX75" fmla="*/ 739775 w 2743200"/>
              <a:gd name="connsiteY75" fmla="*/ 638175 h 2044700"/>
              <a:gd name="connsiteX76" fmla="*/ 739775 w 2743200"/>
              <a:gd name="connsiteY76" fmla="*/ 530225 h 2044700"/>
              <a:gd name="connsiteX77" fmla="*/ 727075 w 2743200"/>
              <a:gd name="connsiteY77" fmla="*/ 530225 h 2044700"/>
              <a:gd name="connsiteX78" fmla="*/ 727075 w 2743200"/>
              <a:gd name="connsiteY78" fmla="*/ 387350 h 2044700"/>
              <a:gd name="connsiteX79" fmla="*/ 701675 w 2743200"/>
              <a:gd name="connsiteY79" fmla="*/ 387350 h 2044700"/>
              <a:gd name="connsiteX80" fmla="*/ 701675 w 2743200"/>
              <a:gd name="connsiteY80" fmla="*/ 298450 h 2044700"/>
              <a:gd name="connsiteX81" fmla="*/ 688975 w 2743200"/>
              <a:gd name="connsiteY81" fmla="*/ 298450 h 2044700"/>
              <a:gd name="connsiteX82" fmla="*/ 688975 w 2743200"/>
              <a:gd name="connsiteY82" fmla="*/ 257175 h 2044700"/>
              <a:gd name="connsiteX83" fmla="*/ 444500 w 2743200"/>
              <a:gd name="connsiteY83" fmla="*/ 257175 h 2044700"/>
              <a:gd name="connsiteX84" fmla="*/ 444500 w 2743200"/>
              <a:gd name="connsiteY84" fmla="*/ 171450 h 2044700"/>
              <a:gd name="connsiteX85" fmla="*/ 425450 w 2743200"/>
              <a:gd name="connsiteY85" fmla="*/ 171450 h 2044700"/>
              <a:gd name="connsiteX86" fmla="*/ 425450 w 2743200"/>
              <a:gd name="connsiteY86" fmla="*/ 133350 h 2044700"/>
              <a:gd name="connsiteX87" fmla="*/ 358775 w 2743200"/>
              <a:gd name="connsiteY87" fmla="*/ 133350 h 2044700"/>
              <a:gd name="connsiteX88" fmla="*/ 358775 w 2743200"/>
              <a:gd name="connsiteY88" fmla="*/ 104775 h 2044700"/>
              <a:gd name="connsiteX89" fmla="*/ 339725 w 2743200"/>
              <a:gd name="connsiteY89" fmla="*/ 104775 h 2044700"/>
              <a:gd name="connsiteX90" fmla="*/ 339725 w 2743200"/>
              <a:gd name="connsiteY90" fmla="*/ 66675 h 2044700"/>
              <a:gd name="connsiteX91" fmla="*/ 180975 w 2743200"/>
              <a:gd name="connsiteY91" fmla="*/ 66675 h 2044700"/>
              <a:gd name="connsiteX92" fmla="*/ 180975 w 2743200"/>
              <a:gd name="connsiteY92"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743200" h="2044700">
                <a:moveTo>
                  <a:pt x="180975" y="0"/>
                </a:moveTo>
                <a:lnTo>
                  <a:pt x="0" y="0"/>
                </a:lnTo>
                <a:lnTo>
                  <a:pt x="0" y="301625"/>
                </a:lnTo>
                <a:lnTo>
                  <a:pt x="171450" y="301625"/>
                </a:lnTo>
                <a:lnTo>
                  <a:pt x="171450" y="361950"/>
                </a:lnTo>
                <a:lnTo>
                  <a:pt x="200025" y="361950"/>
                </a:lnTo>
                <a:lnTo>
                  <a:pt x="200025" y="492125"/>
                </a:lnTo>
                <a:lnTo>
                  <a:pt x="349250" y="492125"/>
                </a:lnTo>
                <a:lnTo>
                  <a:pt x="349250" y="568325"/>
                </a:lnTo>
                <a:lnTo>
                  <a:pt x="371475" y="568325"/>
                </a:lnTo>
                <a:lnTo>
                  <a:pt x="371475" y="619125"/>
                </a:lnTo>
                <a:lnTo>
                  <a:pt x="428625" y="619125"/>
                </a:lnTo>
                <a:lnTo>
                  <a:pt x="428625" y="688975"/>
                </a:lnTo>
                <a:lnTo>
                  <a:pt x="466725" y="688975"/>
                </a:lnTo>
                <a:lnTo>
                  <a:pt x="466725" y="815975"/>
                </a:lnTo>
                <a:lnTo>
                  <a:pt x="695325" y="815975"/>
                </a:lnTo>
                <a:lnTo>
                  <a:pt x="695325" y="876300"/>
                </a:lnTo>
                <a:lnTo>
                  <a:pt x="704850" y="876300"/>
                </a:lnTo>
                <a:lnTo>
                  <a:pt x="704850" y="1006475"/>
                </a:lnTo>
                <a:lnTo>
                  <a:pt x="720725" y="1006475"/>
                </a:lnTo>
                <a:lnTo>
                  <a:pt x="720725" y="1050925"/>
                </a:lnTo>
                <a:lnTo>
                  <a:pt x="730250" y="1050925"/>
                </a:lnTo>
                <a:lnTo>
                  <a:pt x="730250" y="1174750"/>
                </a:lnTo>
                <a:lnTo>
                  <a:pt x="742950" y="1174750"/>
                </a:lnTo>
                <a:lnTo>
                  <a:pt x="742950" y="1289050"/>
                </a:lnTo>
                <a:lnTo>
                  <a:pt x="784225" y="1289050"/>
                </a:lnTo>
                <a:lnTo>
                  <a:pt x="784225" y="1349375"/>
                </a:lnTo>
                <a:lnTo>
                  <a:pt x="939800" y="1349375"/>
                </a:lnTo>
                <a:lnTo>
                  <a:pt x="939800" y="1406525"/>
                </a:lnTo>
                <a:lnTo>
                  <a:pt x="958850" y="1406525"/>
                </a:lnTo>
                <a:lnTo>
                  <a:pt x="958850" y="1457325"/>
                </a:lnTo>
                <a:lnTo>
                  <a:pt x="993775" y="1457325"/>
                </a:lnTo>
                <a:lnTo>
                  <a:pt x="993775" y="1565275"/>
                </a:lnTo>
                <a:lnTo>
                  <a:pt x="1060450" y="1565275"/>
                </a:lnTo>
                <a:lnTo>
                  <a:pt x="1060450" y="1616075"/>
                </a:lnTo>
                <a:lnTo>
                  <a:pt x="1076325" y="1616075"/>
                </a:lnTo>
                <a:lnTo>
                  <a:pt x="1076325" y="1673225"/>
                </a:lnTo>
                <a:lnTo>
                  <a:pt x="1120775" y="1673225"/>
                </a:lnTo>
                <a:lnTo>
                  <a:pt x="1120775" y="1724025"/>
                </a:lnTo>
                <a:lnTo>
                  <a:pt x="1292225" y="1724025"/>
                </a:lnTo>
                <a:lnTo>
                  <a:pt x="1292225" y="1778000"/>
                </a:lnTo>
                <a:lnTo>
                  <a:pt x="1314450" y="1778000"/>
                </a:lnTo>
                <a:lnTo>
                  <a:pt x="1314450" y="1822450"/>
                </a:lnTo>
                <a:lnTo>
                  <a:pt x="1552575" y="1822450"/>
                </a:lnTo>
                <a:lnTo>
                  <a:pt x="1552575" y="1905000"/>
                </a:lnTo>
                <a:lnTo>
                  <a:pt x="1831975" y="1905000"/>
                </a:lnTo>
                <a:lnTo>
                  <a:pt x="1831975" y="1990725"/>
                </a:lnTo>
                <a:lnTo>
                  <a:pt x="2006600" y="1990725"/>
                </a:lnTo>
                <a:lnTo>
                  <a:pt x="2006600" y="2044700"/>
                </a:lnTo>
                <a:lnTo>
                  <a:pt x="2743200" y="2044700"/>
                </a:lnTo>
                <a:lnTo>
                  <a:pt x="2743200" y="1568450"/>
                </a:lnTo>
                <a:lnTo>
                  <a:pt x="2000250" y="1568450"/>
                </a:lnTo>
                <a:lnTo>
                  <a:pt x="2000250" y="1431925"/>
                </a:lnTo>
                <a:lnTo>
                  <a:pt x="1825625" y="1431925"/>
                </a:lnTo>
                <a:lnTo>
                  <a:pt x="1825625" y="1330325"/>
                </a:lnTo>
                <a:lnTo>
                  <a:pt x="1552575" y="1330325"/>
                </a:lnTo>
                <a:lnTo>
                  <a:pt x="1552575" y="1241425"/>
                </a:lnTo>
                <a:lnTo>
                  <a:pt x="1308100" y="1241425"/>
                </a:lnTo>
                <a:lnTo>
                  <a:pt x="1308100" y="1165225"/>
                </a:lnTo>
                <a:lnTo>
                  <a:pt x="1285875" y="1165225"/>
                </a:lnTo>
                <a:lnTo>
                  <a:pt x="1285875" y="1108075"/>
                </a:lnTo>
                <a:lnTo>
                  <a:pt x="1117600" y="1108075"/>
                </a:lnTo>
                <a:lnTo>
                  <a:pt x="1117600" y="1041400"/>
                </a:lnTo>
                <a:lnTo>
                  <a:pt x="1069975" y="1041400"/>
                </a:lnTo>
                <a:lnTo>
                  <a:pt x="1069975" y="984250"/>
                </a:lnTo>
                <a:lnTo>
                  <a:pt x="1054100" y="984250"/>
                </a:lnTo>
                <a:lnTo>
                  <a:pt x="1054100" y="914400"/>
                </a:lnTo>
                <a:lnTo>
                  <a:pt x="984250" y="914400"/>
                </a:lnTo>
                <a:lnTo>
                  <a:pt x="984250" y="806450"/>
                </a:lnTo>
                <a:lnTo>
                  <a:pt x="952500" y="806450"/>
                </a:lnTo>
                <a:lnTo>
                  <a:pt x="952500" y="749300"/>
                </a:lnTo>
                <a:lnTo>
                  <a:pt x="936625" y="749300"/>
                </a:lnTo>
                <a:lnTo>
                  <a:pt x="936625" y="688975"/>
                </a:lnTo>
                <a:lnTo>
                  <a:pt x="787400" y="688975"/>
                </a:lnTo>
                <a:lnTo>
                  <a:pt x="787400" y="638175"/>
                </a:lnTo>
                <a:lnTo>
                  <a:pt x="739775" y="638175"/>
                </a:lnTo>
                <a:lnTo>
                  <a:pt x="739775" y="530225"/>
                </a:lnTo>
                <a:lnTo>
                  <a:pt x="727075" y="530225"/>
                </a:lnTo>
                <a:lnTo>
                  <a:pt x="727075" y="387350"/>
                </a:lnTo>
                <a:lnTo>
                  <a:pt x="701675" y="387350"/>
                </a:lnTo>
                <a:lnTo>
                  <a:pt x="701675" y="298450"/>
                </a:lnTo>
                <a:lnTo>
                  <a:pt x="688975" y="298450"/>
                </a:lnTo>
                <a:lnTo>
                  <a:pt x="688975" y="257175"/>
                </a:lnTo>
                <a:lnTo>
                  <a:pt x="444500" y="257175"/>
                </a:lnTo>
                <a:lnTo>
                  <a:pt x="444500" y="171450"/>
                </a:lnTo>
                <a:lnTo>
                  <a:pt x="425450" y="171450"/>
                </a:lnTo>
                <a:lnTo>
                  <a:pt x="425450" y="133350"/>
                </a:lnTo>
                <a:lnTo>
                  <a:pt x="358775" y="133350"/>
                </a:lnTo>
                <a:lnTo>
                  <a:pt x="358775" y="104775"/>
                </a:lnTo>
                <a:lnTo>
                  <a:pt x="339725" y="104775"/>
                </a:lnTo>
                <a:lnTo>
                  <a:pt x="339725" y="66675"/>
                </a:lnTo>
                <a:lnTo>
                  <a:pt x="180975" y="66675"/>
                </a:lnTo>
                <a:lnTo>
                  <a:pt x="180975"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6">
            <a:extLst>
              <a:ext uri="{FF2B5EF4-FFF2-40B4-BE49-F238E27FC236}">
                <a16:creationId xmlns:a16="http://schemas.microsoft.com/office/drawing/2014/main" id="{9EE738CE-FD98-4D74-B5E7-CE98A992B8F6}"/>
              </a:ext>
            </a:extLst>
          </p:cNvPr>
          <p:cNvSpPr/>
          <p:nvPr/>
        </p:nvSpPr>
        <p:spPr>
          <a:xfrm flipH="1">
            <a:off x="1591860" y="1838425"/>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7">
            <a:extLst>
              <a:ext uri="{FF2B5EF4-FFF2-40B4-BE49-F238E27FC236}">
                <a16:creationId xmlns:a16="http://schemas.microsoft.com/office/drawing/2014/main" id="{1C2624E2-7404-4ED4-8656-7E664C404B22}"/>
              </a:ext>
            </a:extLst>
          </p:cNvPr>
          <p:cNvSpPr/>
          <p:nvPr/>
        </p:nvSpPr>
        <p:spPr>
          <a:xfrm flipH="1">
            <a:off x="1737513" y="1886458"/>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6B8C20A9-6C02-48A7-B1FA-E2BA8DE6C847}"/>
              </a:ext>
            </a:extLst>
          </p:cNvPr>
          <p:cNvSpPr/>
          <p:nvPr/>
        </p:nvSpPr>
        <p:spPr>
          <a:xfrm flipH="1">
            <a:off x="1866871" y="2032796"/>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a:extLst>
              <a:ext uri="{FF2B5EF4-FFF2-40B4-BE49-F238E27FC236}">
                <a16:creationId xmlns:a16="http://schemas.microsoft.com/office/drawing/2014/main" id="{2B8579C6-8EE6-4C73-BEBA-61FBFE98B63A}"/>
              </a:ext>
            </a:extLst>
          </p:cNvPr>
          <p:cNvSpPr/>
          <p:nvPr/>
        </p:nvSpPr>
        <p:spPr>
          <a:xfrm flipH="1">
            <a:off x="2101393" y="2207405"/>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E7A3C417-A8D0-43DE-A755-DFEF27F8A4E0}"/>
              </a:ext>
            </a:extLst>
          </p:cNvPr>
          <p:cNvSpPr/>
          <p:nvPr/>
        </p:nvSpPr>
        <p:spPr>
          <a:xfrm flipH="1">
            <a:off x="2392888" y="2570062"/>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69C67345-677F-4D5A-821A-EDFD0D13711E}"/>
              </a:ext>
            </a:extLst>
          </p:cNvPr>
          <p:cNvSpPr/>
          <p:nvPr/>
        </p:nvSpPr>
        <p:spPr>
          <a:xfrm flipH="1">
            <a:off x="2661413" y="3071607"/>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286E3430-E8CB-4AC7-A9D8-D0EBE8C10C93}"/>
              </a:ext>
            </a:extLst>
          </p:cNvPr>
          <p:cNvSpPr/>
          <p:nvPr/>
        </p:nvSpPr>
        <p:spPr>
          <a:xfrm flipH="1">
            <a:off x="2983799" y="3413423"/>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a:extLst>
              <a:ext uri="{FF2B5EF4-FFF2-40B4-BE49-F238E27FC236}">
                <a16:creationId xmlns:a16="http://schemas.microsoft.com/office/drawing/2014/main" id="{52F20C0A-AB20-4DAC-AC4D-44728A476972}"/>
              </a:ext>
            </a:extLst>
          </p:cNvPr>
          <p:cNvSpPr/>
          <p:nvPr/>
        </p:nvSpPr>
        <p:spPr>
          <a:xfrm flipH="1">
            <a:off x="2943605" y="3262972"/>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4650DBA0-874F-46AB-8055-D801CBBDE506}"/>
              </a:ext>
            </a:extLst>
          </p:cNvPr>
          <p:cNvSpPr/>
          <p:nvPr/>
        </p:nvSpPr>
        <p:spPr>
          <a:xfrm flipH="1">
            <a:off x="3196922" y="3411312"/>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0F281B1F-2609-4019-ACA1-A63DBFCF4350}"/>
              </a:ext>
            </a:extLst>
          </p:cNvPr>
          <p:cNvSpPr/>
          <p:nvPr/>
        </p:nvSpPr>
        <p:spPr>
          <a:xfrm flipH="1">
            <a:off x="3444419" y="3503697"/>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77" name="Tabelle 77">
            <a:extLst>
              <a:ext uri="{FF2B5EF4-FFF2-40B4-BE49-F238E27FC236}">
                <a16:creationId xmlns:a16="http://schemas.microsoft.com/office/drawing/2014/main" id="{C0F8233C-2421-4720-B348-775E673D5F99}"/>
              </a:ext>
            </a:extLst>
          </p:cNvPr>
          <p:cNvGraphicFramePr>
            <a:graphicFrameLocks noGrp="1"/>
          </p:cNvGraphicFramePr>
          <p:nvPr>
            <p:extLst>
              <p:ext uri="{D42A27DB-BD31-4B8C-83A1-F6EECF244321}">
                <p14:modId xmlns:p14="http://schemas.microsoft.com/office/powerpoint/2010/main" val="3286699914"/>
              </p:ext>
            </p:extLst>
          </p:nvPr>
        </p:nvGraphicFramePr>
        <p:xfrm>
          <a:off x="409695" y="4542054"/>
          <a:ext cx="5392762" cy="397206"/>
        </p:xfrm>
        <a:graphic>
          <a:graphicData uri="http://schemas.openxmlformats.org/drawingml/2006/table">
            <a:tbl>
              <a:tblPr firstRow="1" bandRow="1">
                <a:tableStyleId>{5C22544A-7EE6-4342-B048-85BDC9FD1C3A}</a:tableStyleId>
              </a:tblPr>
              <a:tblGrid>
                <a:gridCol w="975800">
                  <a:extLst>
                    <a:ext uri="{9D8B030D-6E8A-4147-A177-3AD203B41FA5}">
                      <a16:colId xmlns:a16="http://schemas.microsoft.com/office/drawing/2014/main" val="3585740769"/>
                    </a:ext>
                  </a:extLst>
                </a:gridCol>
                <a:gridCol w="401542">
                  <a:extLst>
                    <a:ext uri="{9D8B030D-6E8A-4147-A177-3AD203B41FA5}">
                      <a16:colId xmlns:a16="http://schemas.microsoft.com/office/drawing/2014/main" val="2932214746"/>
                    </a:ext>
                  </a:extLst>
                </a:gridCol>
                <a:gridCol w="401542">
                  <a:extLst>
                    <a:ext uri="{9D8B030D-6E8A-4147-A177-3AD203B41FA5}">
                      <a16:colId xmlns:a16="http://schemas.microsoft.com/office/drawing/2014/main" val="1418562305"/>
                    </a:ext>
                  </a:extLst>
                </a:gridCol>
                <a:gridCol w="401542">
                  <a:extLst>
                    <a:ext uri="{9D8B030D-6E8A-4147-A177-3AD203B41FA5}">
                      <a16:colId xmlns:a16="http://schemas.microsoft.com/office/drawing/2014/main" val="2883060605"/>
                    </a:ext>
                  </a:extLst>
                </a:gridCol>
                <a:gridCol w="401542">
                  <a:extLst>
                    <a:ext uri="{9D8B030D-6E8A-4147-A177-3AD203B41FA5}">
                      <a16:colId xmlns:a16="http://schemas.microsoft.com/office/drawing/2014/main" val="14076475"/>
                    </a:ext>
                  </a:extLst>
                </a:gridCol>
                <a:gridCol w="401542">
                  <a:extLst>
                    <a:ext uri="{9D8B030D-6E8A-4147-A177-3AD203B41FA5}">
                      <a16:colId xmlns:a16="http://schemas.microsoft.com/office/drawing/2014/main" val="3839519947"/>
                    </a:ext>
                  </a:extLst>
                </a:gridCol>
                <a:gridCol w="401542">
                  <a:extLst>
                    <a:ext uri="{9D8B030D-6E8A-4147-A177-3AD203B41FA5}">
                      <a16:colId xmlns:a16="http://schemas.microsoft.com/office/drawing/2014/main" val="754873943"/>
                    </a:ext>
                  </a:extLst>
                </a:gridCol>
                <a:gridCol w="401542">
                  <a:extLst>
                    <a:ext uri="{9D8B030D-6E8A-4147-A177-3AD203B41FA5}">
                      <a16:colId xmlns:a16="http://schemas.microsoft.com/office/drawing/2014/main" val="61439411"/>
                    </a:ext>
                  </a:extLst>
                </a:gridCol>
                <a:gridCol w="401542">
                  <a:extLst>
                    <a:ext uri="{9D8B030D-6E8A-4147-A177-3AD203B41FA5}">
                      <a16:colId xmlns:a16="http://schemas.microsoft.com/office/drawing/2014/main" val="3832407947"/>
                    </a:ext>
                  </a:extLst>
                </a:gridCol>
                <a:gridCol w="401542">
                  <a:extLst>
                    <a:ext uri="{9D8B030D-6E8A-4147-A177-3AD203B41FA5}">
                      <a16:colId xmlns:a16="http://schemas.microsoft.com/office/drawing/2014/main" val="715942992"/>
                    </a:ext>
                  </a:extLst>
                </a:gridCol>
                <a:gridCol w="401542">
                  <a:extLst>
                    <a:ext uri="{9D8B030D-6E8A-4147-A177-3AD203B41FA5}">
                      <a16:colId xmlns:a16="http://schemas.microsoft.com/office/drawing/2014/main" val="1687149051"/>
                    </a:ext>
                  </a:extLst>
                </a:gridCol>
                <a:gridCol w="401542">
                  <a:extLst>
                    <a:ext uri="{9D8B030D-6E8A-4147-A177-3AD203B41FA5}">
                      <a16:colId xmlns:a16="http://schemas.microsoft.com/office/drawing/2014/main" val="3114080496"/>
                    </a:ext>
                  </a:extLst>
                </a:gridCol>
              </a:tblGrid>
              <a:tr h="192123">
                <a:tc gridSpan="12">
                  <a:txBody>
                    <a:bodyPr/>
                    <a:lstStyle/>
                    <a:p>
                      <a:r>
                        <a:rPr lang="de-DE" sz="900" err="1"/>
                        <a:t>Number</a:t>
                      </a:r>
                      <a:r>
                        <a:rPr lang="de-DE" sz="900"/>
                        <a:t> </a:t>
                      </a:r>
                      <a:r>
                        <a:rPr lang="de-DE" sz="900" err="1"/>
                        <a:t>of</a:t>
                      </a:r>
                      <a:r>
                        <a:rPr lang="de-DE" sz="900"/>
                        <a:t> </a:t>
                      </a:r>
                      <a:r>
                        <a:rPr lang="de-DE" sz="900" err="1"/>
                        <a:t>patients</a:t>
                      </a:r>
                      <a:r>
                        <a:rPr lang="de-DE" sz="900"/>
                        <a:t> at </a:t>
                      </a:r>
                      <a:r>
                        <a:rPr lang="de-DE" sz="900" err="1"/>
                        <a:t>risk</a:t>
                      </a:r>
                      <a:r>
                        <a:rPr lang="de-DE" sz="900"/>
                        <a:t>:</a:t>
                      </a:r>
                    </a:p>
                  </a:txBody>
                  <a:tcPr marL="18000" marR="18000" marT="10800" marB="108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665384968"/>
                  </a:ext>
                </a:extLst>
              </a:tr>
              <a:tr h="205083">
                <a:tc>
                  <a:txBody>
                    <a:bodyPr/>
                    <a:lstStyle/>
                    <a:p>
                      <a:r>
                        <a:rPr lang="de-DE" sz="900" dirty="0">
                          <a:solidFill>
                            <a:schemeClr val="bg1"/>
                          </a:solidFill>
                        </a:rPr>
                        <a:t>NSCLC PD-1 R/R</a:t>
                      </a:r>
                    </a:p>
                  </a:txBody>
                  <a:tcPr marL="18000" marR="18000" marT="10800" marB="10800" anchor="ctr">
                    <a:solidFill>
                      <a:schemeClr val="bg2"/>
                    </a:solidFill>
                  </a:tcPr>
                </a:tc>
                <a:tc>
                  <a:txBody>
                    <a:bodyPr/>
                    <a:lstStyle/>
                    <a:p>
                      <a:pPr algn="ctr"/>
                      <a:r>
                        <a:rPr lang="de-DE" sz="900"/>
                        <a:t>47</a:t>
                      </a:r>
                    </a:p>
                  </a:txBody>
                  <a:tcPr marL="18000" marR="18000" marT="10800" marB="10800" anchor="ctr"/>
                </a:tc>
                <a:tc>
                  <a:txBody>
                    <a:bodyPr/>
                    <a:lstStyle/>
                    <a:p>
                      <a:pPr algn="ctr"/>
                      <a:r>
                        <a:rPr lang="de-DE" sz="900"/>
                        <a:t>34</a:t>
                      </a:r>
                    </a:p>
                  </a:txBody>
                  <a:tcPr marL="18000" marR="18000" marT="10800" marB="10800" anchor="ctr"/>
                </a:tc>
                <a:tc>
                  <a:txBody>
                    <a:bodyPr/>
                    <a:lstStyle/>
                    <a:p>
                      <a:pPr algn="ctr"/>
                      <a:r>
                        <a:rPr lang="de-DE" sz="900"/>
                        <a:t>26</a:t>
                      </a:r>
                    </a:p>
                  </a:txBody>
                  <a:tcPr marL="18000" marR="18000" marT="10800" marB="10800" anchor="ctr"/>
                </a:tc>
                <a:tc>
                  <a:txBody>
                    <a:bodyPr/>
                    <a:lstStyle/>
                    <a:p>
                      <a:pPr algn="ctr"/>
                      <a:r>
                        <a:rPr lang="de-DE" sz="900"/>
                        <a:t>11</a:t>
                      </a:r>
                    </a:p>
                  </a:txBody>
                  <a:tcPr marL="18000" marR="18000" marT="10800" marB="10800" anchor="ctr"/>
                </a:tc>
                <a:tc>
                  <a:txBody>
                    <a:bodyPr/>
                    <a:lstStyle/>
                    <a:p>
                      <a:pPr algn="ctr"/>
                      <a:r>
                        <a:rPr lang="de-DE" sz="900"/>
                        <a:t>6</a:t>
                      </a:r>
                    </a:p>
                  </a:txBody>
                  <a:tcPr marL="18000" marR="18000" marT="10800" marB="10800" anchor="ctr"/>
                </a:tc>
                <a:tc>
                  <a:txBody>
                    <a:bodyPr/>
                    <a:lstStyle/>
                    <a:p>
                      <a:pPr algn="ctr"/>
                      <a:r>
                        <a:rPr lang="de-DE" sz="900"/>
                        <a:t>2</a:t>
                      </a:r>
                    </a:p>
                  </a:txBody>
                  <a:tcPr marL="18000" marR="18000" marT="10800" marB="10800" anchor="ctr"/>
                </a:tc>
                <a:tc>
                  <a:txBody>
                    <a:bodyPr/>
                    <a:lstStyle/>
                    <a:p>
                      <a:pPr algn="ctr"/>
                      <a:r>
                        <a:rPr lang="de-DE" sz="900"/>
                        <a:t>1</a:t>
                      </a:r>
                    </a:p>
                  </a:txBody>
                  <a:tcPr marL="18000" marR="18000" marT="10800" marB="10800" anchor="ctr"/>
                </a:tc>
                <a:tc>
                  <a:txBody>
                    <a:bodyPr/>
                    <a:lstStyle/>
                    <a:p>
                      <a:pPr algn="ctr"/>
                      <a:r>
                        <a:rPr lang="de-DE" sz="900"/>
                        <a:t>1</a:t>
                      </a:r>
                    </a:p>
                  </a:txBody>
                  <a:tcPr marL="18000" marR="18000" marT="10800" marB="10800" anchor="ctr"/>
                </a:tc>
                <a:tc>
                  <a:txBody>
                    <a:bodyPr/>
                    <a:lstStyle/>
                    <a:p>
                      <a:pPr algn="ctr"/>
                      <a:r>
                        <a:rPr lang="de-DE" sz="900"/>
                        <a:t>0</a:t>
                      </a:r>
                    </a:p>
                  </a:txBody>
                  <a:tcPr marL="18000" marR="18000" marT="10800" marB="10800" anchor="ctr"/>
                </a:tc>
                <a:tc>
                  <a:txBody>
                    <a:bodyPr/>
                    <a:lstStyle/>
                    <a:p>
                      <a:pPr algn="ctr"/>
                      <a:r>
                        <a:rPr lang="de-DE" sz="900"/>
                        <a:t>0</a:t>
                      </a:r>
                    </a:p>
                  </a:txBody>
                  <a:tcPr marL="18000" marR="18000" marT="10800" marB="10800" anchor="ctr"/>
                </a:tc>
                <a:tc>
                  <a:txBody>
                    <a:bodyPr/>
                    <a:lstStyle/>
                    <a:p>
                      <a:pPr algn="ctr"/>
                      <a:r>
                        <a:rPr lang="de-DE" sz="900" dirty="0"/>
                        <a:t>0</a:t>
                      </a:r>
                    </a:p>
                  </a:txBody>
                  <a:tcPr marL="18000" marR="18000" marT="10800" marB="10800" anchor="ctr"/>
                </a:tc>
                <a:extLst>
                  <a:ext uri="{0D108BD9-81ED-4DB2-BD59-A6C34878D82A}">
                    <a16:rowId xmlns:a16="http://schemas.microsoft.com/office/drawing/2014/main" val="2919613781"/>
                  </a:ext>
                </a:extLst>
              </a:tr>
            </a:tbl>
          </a:graphicData>
        </a:graphic>
      </p:graphicFrame>
      <p:cxnSp>
        <p:nvCxnSpPr>
          <p:cNvPr id="81" name="Gerader Verbinder 80">
            <a:extLst>
              <a:ext uri="{FF2B5EF4-FFF2-40B4-BE49-F238E27FC236}">
                <a16:creationId xmlns:a16="http://schemas.microsoft.com/office/drawing/2014/main" id="{E617C03C-9CE8-418C-ADFD-A76A0018B2D2}"/>
              </a:ext>
            </a:extLst>
          </p:cNvPr>
          <p:cNvCxnSpPr>
            <a:cxnSpLocks/>
          </p:cNvCxnSpPr>
          <p:nvPr/>
        </p:nvCxnSpPr>
        <p:spPr>
          <a:xfrm flipH="1">
            <a:off x="7250698" y="3990154"/>
            <a:ext cx="41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2C3674C8-83E8-47F4-B9E2-D242C80C37E6}"/>
              </a:ext>
            </a:extLst>
          </p:cNvPr>
          <p:cNvCxnSpPr/>
          <p:nvPr/>
        </p:nvCxnSpPr>
        <p:spPr>
          <a:xfrm>
            <a:off x="10955923" y="3987773"/>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792F239E-8A48-45BD-BB80-1EB88C92BBE9}"/>
              </a:ext>
            </a:extLst>
          </p:cNvPr>
          <p:cNvCxnSpPr/>
          <p:nvPr/>
        </p:nvCxnSpPr>
        <p:spPr>
          <a:xfrm>
            <a:off x="11382166" y="3987773"/>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BDD742C8-D2E4-497D-AE02-EB108E795C87}"/>
              </a:ext>
            </a:extLst>
          </p:cNvPr>
          <p:cNvCxnSpPr/>
          <p:nvPr/>
        </p:nvCxnSpPr>
        <p:spPr>
          <a:xfrm>
            <a:off x="10563016" y="3987773"/>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EC6EE586-FFE6-4A0D-B642-3D9367D8A3F8}"/>
              </a:ext>
            </a:extLst>
          </p:cNvPr>
          <p:cNvCxnSpPr/>
          <p:nvPr/>
        </p:nvCxnSpPr>
        <p:spPr>
          <a:xfrm>
            <a:off x="10167728" y="3987773"/>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73594504-C0D9-49AE-90ED-C28943879376}"/>
              </a:ext>
            </a:extLst>
          </p:cNvPr>
          <p:cNvCxnSpPr/>
          <p:nvPr/>
        </p:nvCxnSpPr>
        <p:spPr>
          <a:xfrm>
            <a:off x="9765297" y="3987773"/>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6F9C73D4-0476-440A-9BA3-FDB0FD9F9D94}"/>
              </a:ext>
            </a:extLst>
          </p:cNvPr>
          <p:cNvCxnSpPr/>
          <p:nvPr/>
        </p:nvCxnSpPr>
        <p:spPr>
          <a:xfrm>
            <a:off x="9362866" y="3987773"/>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4015AE45-AE35-4E2F-803A-5C1A1F68EEEE}"/>
              </a:ext>
            </a:extLst>
          </p:cNvPr>
          <p:cNvCxnSpPr/>
          <p:nvPr/>
        </p:nvCxnSpPr>
        <p:spPr>
          <a:xfrm>
            <a:off x="8967578" y="3987773"/>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5600E5ED-D64D-40AE-8BE9-7C3E37DB95C9}"/>
              </a:ext>
            </a:extLst>
          </p:cNvPr>
          <p:cNvCxnSpPr/>
          <p:nvPr/>
        </p:nvCxnSpPr>
        <p:spPr>
          <a:xfrm>
            <a:off x="8572290" y="3987773"/>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03BE1EE5-5B3F-4ADA-998D-1AC5142B0D0C}"/>
              </a:ext>
            </a:extLst>
          </p:cNvPr>
          <p:cNvCxnSpPr/>
          <p:nvPr/>
        </p:nvCxnSpPr>
        <p:spPr>
          <a:xfrm>
            <a:off x="8165096" y="3987773"/>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4837E528-7AA6-49B8-969B-7E159F1E13E6}"/>
              </a:ext>
            </a:extLst>
          </p:cNvPr>
          <p:cNvCxnSpPr/>
          <p:nvPr/>
        </p:nvCxnSpPr>
        <p:spPr>
          <a:xfrm>
            <a:off x="7774571" y="3987773"/>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AA21C03D-647E-40F8-B5FB-E358747D536F}"/>
              </a:ext>
            </a:extLst>
          </p:cNvPr>
          <p:cNvCxnSpPr/>
          <p:nvPr/>
        </p:nvCxnSpPr>
        <p:spPr>
          <a:xfrm>
            <a:off x="7372140" y="3987773"/>
            <a:ext cx="0" cy="96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feld 103">
            <a:extLst>
              <a:ext uri="{FF2B5EF4-FFF2-40B4-BE49-F238E27FC236}">
                <a16:creationId xmlns:a16="http://schemas.microsoft.com/office/drawing/2014/main" id="{982DC0B0-9AC2-4545-B1E3-9962044A8240}"/>
              </a:ext>
            </a:extLst>
          </p:cNvPr>
          <p:cNvSpPr txBox="1"/>
          <p:nvPr/>
        </p:nvSpPr>
        <p:spPr>
          <a:xfrm>
            <a:off x="6816030" y="3793601"/>
            <a:ext cx="397866" cy="276999"/>
          </a:xfrm>
          <a:prstGeom prst="rect">
            <a:avLst/>
          </a:prstGeom>
          <a:noFill/>
        </p:spPr>
        <p:txBody>
          <a:bodyPr wrap="none" rtlCol="0">
            <a:spAutoFit/>
          </a:bodyPr>
          <a:lstStyle/>
          <a:p>
            <a:pPr algn="r"/>
            <a:r>
              <a:rPr lang="de-DE" sz="1200"/>
              <a:t>0.0</a:t>
            </a:r>
          </a:p>
        </p:txBody>
      </p:sp>
      <p:sp>
        <p:nvSpPr>
          <p:cNvPr id="105" name="Textfeld 104">
            <a:extLst>
              <a:ext uri="{FF2B5EF4-FFF2-40B4-BE49-F238E27FC236}">
                <a16:creationId xmlns:a16="http://schemas.microsoft.com/office/drawing/2014/main" id="{40E61C9C-589C-4507-8C5A-993E3A6E57E1}"/>
              </a:ext>
            </a:extLst>
          </p:cNvPr>
          <p:cNvSpPr txBox="1"/>
          <p:nvPr/>
        </p:nvSpPr>
        <p:spPr>
          <a:xfrm>
            <a:off x="6815281" y="3588443"/>
            <a:ext cx="397866" cy="276999"/>
          </a:xfrm>
          <a:prstGeom prst="rect">
            <a:avLst/>
          </a:prstGeom>
          <a:noFill/>
        </p:spPr>
        <p:txBody>
          <a:bodyPr wrap="none" rtlCol="0">
            <a:spAutoFit/>
          </a:bodyPr>
          <a:lstStyle/>
          <a:p>
            <a:pPr algn="r"/>
            <a:r>
              <a:rPr lang="de-DE" sz="1200"/>
              <a:t>0.1</a:t>
            </a:r>
          </a:p>
        </p:txBody>
      </p:sp>
      <p:sp>
        <p:nvSpPr>
          <p:cNvPr id="106" name="Textfeld 105">
            <a:extLst>
              <a:ext uri="{FF2B5EF4-FFF2-40B4-BE49-F238E27FC236}">
                <a16:creationId xmlns:a16="http://schemas.microsoft.com/office/drawing/2014/main" id="{71D9AD3A-38E2-4571-9750-1F0DCB7E0458}"/>
              </a:ext>
            </a:extLst>
          </p:cNvPr>
          <p:cNvSpPr txBox="1"/>
          <p:nvPr/>
        </p:nvSpPr>
        <p:spPr>
          <a:xfrm>
            <a:off x="6815281" y="3383289"/>
            <a:ext cx="397866" cy="276999"/>
          </a:xfrm>
          <a:prstGeom prst="rect">
            <a:avLst/>
          </a:prstGeom>
          <a:noFill/>
        </p:spPr>
        <p:txBody>
          <a:bodyPr wrap="none" rtlCol="0">
            <a:spAutoFit/>
          </a:bodyPr>
          <a:lstStyle/>
          <a:p>
            <a:pPr algn="r"/>
            <a:r>
              <a:rPr lang="de-DE" sz="1200"/>
              <a:t>0.2</a:t>
            </a:r>
          </a:p>
        </p:txBody>
      </p:sp>
      <p:sp>
        <p:nvSpPr>
          <p:cNvPr id="107" name="Textfeld 106">
            <a:extLst>
              <a:ext uri="{FF2B5EF4-FFF2-40B4-BE49-F238E27FC236}">
                <a16:creationId xmlns:a16="http://schemas.microsoft.com/office/drawing/2014/main" id="{A9A212D4-EEA4-4715-9941-97DB57F93244}"/>
              </a:ext>
            </a:extLst>
          </p:cNvPr>
          <p:cNvSpPr txBox="1"/>
          <p:nvPr/>
        </p:nvSpPr>
        <p:spPr>
          <a:xfrm>
            <a:off x="6817114" y="3178135"/>
            <a:ext cx="397866" cy="276999"/>
          </a:xfrm>
          <a:prstGeom prst="rect">
            <a:avLst/>
          </a:prstGeom>
          <a:noFill/>
        </p:spPr>
        <p:txBody>
          <a:bodyPr wrap="none" rtlCol="0">
            <a:spAutoFit/>
          </a:bodyPr>
          <a:lstStyle/>
          <a:p>
            <a:pPr algn="r"/>
            <a:r>
              <a:rPr lang="de-DE" sz="1200"/>
              <a:t>0.3</a:t>
            </a:r>
          </a:p>
        </p:txBody>
      </p:sp>
      <p:sp>
        <p:nvSpPr>
          <p:cNvPr id="108" name="Textfeld 107">
            <a:extLst>
              <a:ext uri="{FF2B5EF4-FFF2-40B4-BE49-F238E27FC236}">
                <a16:creationId xmlns:a16="http://schemas.microsoft.com/office/drawing/2014/main" id="{CCB34F4E-DB46-425C-B539-8A6C78F1AE50}"/>
              </a:ext>
            </a:extLst>
          </p:cNvPr>
          <p:cNvSpPr txBox="1"/>
          <p:nvPr/>
        </p:nvSpPr>
        <p:spPr>
          <a:xfrm>
            <a:off x="6815281" y="2972981"/>
            <a:ext cx="397866" cy="276999"/>
          </a:xfrm>
          <a:prstGeom prst="rect">
            <a:avLst/>
          </a:prstGeom>
          <a:noFill/>
        </p:spPr>
        <p:txBody>
          <a:bodyPr wrap="none" rtlCol="0">
            <a:spAutoFit/>
          </a:bodyPr>
          <a:lstStyle/>
          <a:p>
            <a:pPr algn="r"/>
            <a:r>
              <a:rPr lang="de-DE" sz="1200"/>
              <a:t>0.4</a:t>
            </a:r>
          </a:p>
        </p:txBody>
      </p:sp>
      <p:sp>
        <p:nvSpPr>
          <p:cNvPr id="109" name="Textfeld 108">
            <a:extLst>
              <a:ext uri="{FF2B5EF4-FFF2-40B4-BE49-F238E27FC236}">
                <a16:creationId xmlns:a16="http://schemas.microsoft.com/office/drawing/2014/main" id="{2F72404E-8C3A-495E-A430-2E02EB93065D}"/>
              </a:ext>
            </a:extLst>
          </p:cNvPr>
          <p:cNvSpPr txBox="1"/>
          <p:nvPr/>
        </p:nvSpPr>
        <p:spPr>
          <a:xfrm>
            <a:off x="6818456" y="2767827"/>
            <a:ext cx="397866" cy="276999"/>
          </a:xfrm>
          <a:prstGeom prst="rect">
            <a:avLst/>
          </a:prstGeom>
          <a:noFill/>
        </p:spPr>
        <p:txBody>
          <a:bodyPr wrap="none" rtlCol="0">
            <a:spAutoFit/>
          </a:bodyPr>
          <a:lstStyle/>
          <a:p>
            <a:pPr algn="r"/>
            <a:r>
              <a:rPr lang="de-DE" sz="1200"/>
              <a:t>0.5</a:t>
            </a:r>
          </a:p>
        </p:txBody>
      </p:sp>
      <p:sp>
        <p:nvSpPr>
          <p:cNvPr id="110" name="Textfeld 109">
            <a:extLst>
              <a:ext uri="{FF2B5EF4-FFF2-40B4-BE49-F238E27FC236}">
                <a16:creationId xmlns:a16="http://schemas.microsoft.com/office/drawing/2014/main" id="{C4EE8D4E-DF69-43C1-B0FC-2109EF4E86CB}"/>
              </a:ext>
            </a:extLst>
          </p:cNvPr>
          <p:cNvSpPr txBox="1"/>
          <p:nvPr/>
        </p:nvSpPr>
        <p:spPr>
          <a:xfrm>
            <a:off x="6818456" y="2562673"/>
            <a:ext cx="397866" cy="276999"/>
          </a:xfrm>
          <a:prstGeom prst="rect">
            <a:avLst/>
          </a:prstGeom>
          <a:noFill/>
        </p:spPr>
        <p:txBody>
          <a:bodyPr wrap="none" rtlCol="0">
            <a:spAutoFit/>
          </a:bodyPr>
          <a:lstStyle/>
          <a:p>
            <a:pPr algn="r"/>
            <a:r>
              <a:rPr lang="de-DE" sz="1200"/>
              <a:t>0.6</a:t>
            </a:r>
          </a:p>
        </p:txBody>
      </p:sp>
      <p:sp>
        <p:nvSpPr>
          <p:cNvPr id="111" name="Textfeld 110">
            <a:extLst>
              <a:ext uri="{FF2B5EF4-FFF2-40B4-BE49-F238E27FC236}">
                <a16:creationId xmlns:a16="http://schemas.microsoft.com/office/drawing/2014/main" id="{96750502-4297-4A02-A935-89CDF79CE017}"/>
              </a:ext>
            </a:extLst>
          </p:cNvPr>
          <p:cNvSpPr txBox="1"/>
          <p:nvPr/>
        </p:nvSpPr>
        <p:spPr>
          <a:xfrm>
            <a:off x="6818456" y="2357519"/>
            <a:ext cx="397866" cy="276999"/>
          </a:xfrm>
          <a:prstGeom prst="rect">
            <a:avLst/>
          </a:prstGeom>
          <a:noFill/>
        </p:spPr>
        <p:txBody>
          <a:bodyPr wrap="none" rtlCol="0">
            <a:spAutoFit/>
          </a:bodyPr>
          <a:lstStyle/>
          <a:p>
            <a:pPr algn="r"/>
            <a:r>
              <a:rPr lang="de-DE" sz="1200"/>
              <a:t>0.7</a:t>
            </a:r>
          </a:p>
        </p:txBody>
      </p:sp>
      <p:sp>
        <p:nvSpPr>
          <p:cNvPr id="112" name="Textfeld 111">
            <a:extLst>
              <a:ext uri="{FF2B5EF4-FFF2-40B4-BE49-F238E27FC236}">
                <a16:creationId xmlns:a16="http://schemas.microsoft.com/office/drawing/2014/main" id="{2DC3BAB0-2631-40E1-964B-CA479D6C67A3}"/>
              </a:ext>
            </a:extLst>
          </p:cNvPr>
          <p:cNvSpPr txBox="1"/>
          <p:nvPr/>
        </p:nvSpPr>
        <p:spPr>
          <a:xfrm>
            <a:off x="6818456" y="2152365"/>
            <a:ext cx="397866" cy="276999"/>
          </a:xfrm>
          <a:prstGeom prst="rect">
            <a:avLst/>
          </a:prstGeom>
          <a:noFill/>
        </p:spPr>
        <p:txBody>
          <a:bodyPr wrap="none" rtlCol="0">
            <a:spAutoFit/>
          </a:bodyPr>
          <a:lstStyle/>
          <a:p>
            <a:pPr algn="r"/>
            <a:r>
              <a:rPr lang="de-DE" sz="1200"/>
              <a:t>0.8</a:t>
            </a:r>
          </a:p>
        </p:txBody>
      </p:sp>
      <p:sp>
        <p:nvSpPr>
          <p:cNvPr id="113" name="Textfeld 112">
            <a:extLst>
              <a:ext uri="{FF2B5EF4-FFF2-40B4-BE49-F238E27FC236}">
                <a16:creationId xmlns:a16="http://schemas.microsoft.com/office/drawing/2014/main" id="{070FA757-0BF6-40F7-AB21-B1C729487F7C}"/>
              </a:ext>
            </a:extLst>
          </p:cNvPr>
          <p:cNvSpPr txBox="1"/>
          <p:nvPr/>
        </p:nvSpPr>
        <p:spPr>
          <a:xfrm>
            <a:off x="6818456" y="1947211"/>
            <a:ext cx="397866" cy="276999"/>
          </a:xfrm>
          <a:prstGeom prst="rect">
            <a:avLst/>
          </a:prstGeom>
          <a:noFill/>
        </p:spPr>
        <p:txBody>
          <a:bodyPr wrap="none" rtlCol="0">
            <a:spAutoFit/>
          </a:bodyPr>
          <a:lstStyle/>
          <a:p>
            <a:pPr algn="r"/>
            <a:r>
              <a:rPr lang="de-DE" sz="1200"/>
              <a:t>0.9</a:t>
            </a:r>
          </a:p>
        </p:txBody>
      </p:sp>
      <p:sp>
        <p:nvSpPr>
          <p:cNvPr id="114" name="Textfeld 113">
            <a:extLst>
              <a:ext uri="{FF2B5EF4-FFF2-40B4-BE49-F238E27FC236}">
                <a16:creationId xmlns:a16="http://schemas.microsoft.com/office/drawing/2014/main" id="{9532EFF8-5C89-4703-B1E0-BEDEEA4C854A}"/>
              </a:ext>
            </a:extLst>
          </p:cNvPr>
          <p:cNvSpPr txBox="1"/>
          <p:nvPr/>
        </p:nvSpPr>
        <p:spPr>
          <a:xfrm>
            <a:off x="6815615" y="1742057"/>
            <a:ext cx="397866" cy="276999"/>
          </a:xfrm>
          <a:prstGeom prst="rect">
            <a:avLst/>
          </a:prstGeom>
          <a:noFill/>
        </p:spPr>
        <p:txBody>
          <a:bodyPr wrap="none" rtlCol="0">
            <a:spAutoFit/>
          </a:bodyPr>
          <a:lstStyle/>
          <a:p>
            <a:pPr algn="r"/>
            <a:r>
              <a:rPr lang="de-DE" sz="1200"/>
              <a:t>1.0</a:t>
            </a:r>
          </a:p>
        </p:txBody>
      </p:sp>
      <p:sp>
        <p:nvSpPr>
          <p:cNvPr id="115" name="Textfeld 114">
            <a:extLst>
              <a:ext uri="{FF2B5EF4-FFF2-40B4-BE49-F238E27FC236}">
                <a16:creationId xmlns:a16="http://schemas.microsoft.com/office/drawing/2014/main" id="{8F057CA5-3221-4BA5-97FB-17D5781AEEA5}"/>
              </a:ext>
            </a:extLst>
          </p:cNvPr>
          <p:cNvSpPr txBox="1"/>
          <p:nvPr/>
        </p:nvSpPr>
        <p:spPr>
          <a:xfrm>
            <a:off x="7267768" y="4069283"/>
            <a:ext cx="260008" cy="253916"/>
          </a:xfrm>
          <a:prstGeom prst="rect">
            <a:avLst/>
          </a:prstGeom>
          <a:noFill/>
        </p:spPr>
        <p:txBody>
          <a:bodyPr wrap="none" rtlCol="0">
            <a:spAutoFit/>
          </a:bodyPr>
          <a:lstStyle/>
          <a:p>
            <a:r>
              <a:rPr lang="de-DE" sz="1050"/>
              <a:t>0</a:t>
            </a:r>
          </a:p>
        </p:txBody>
      </p:sp>
      <p:sp>
        <p:nvSpPr>
          <p:cNvPr id="116" name="Textfeld 115">
            <a:extLst>
              <a:ext uri="{FF2B5EF4-FFF2-40B4-BE49-F238E27FC236}">
                <a16:creationId xmlns:a16="http://schemas.microsoft.com/office/drawing/2014/main" id="{7A4F7BAB-32F4-4B2E-B6FC-37AB9FE46384}"/>
              </a:ext>
            </a:extLst>
          </p:cNvPr>
          <p:cNvSpPr txBox="1"/>
          <p:nvPr/>
        </p:nvSpPr>
        <p:spPr>
          <a:xfrm>
            <a:off x="7671786" y="4070580"/>
            <a:ext cx="260008" cy="253916"/>
          </a:xfrm>
          <a:prstGeom prst="rect">
            <a:avLst/>
          </a:prstGeom>
          <a:noFill/>
        </p:spPr>
        <p:txBody>
          <a:bodyPr wrap="none" rtlCol="0">
            <a:spAutoFit/>
          </a:bodyPr>
          <a:lstStyle/>
          <a:p>
            <a:r>
              <a:rPr lang="de-DE" sz="1050"/>
              <a:t>2</a:t>
            </a:r>
          </a:p>
        </p:txBody>
      </p:sp>
      <p:sp>
        <p:nvSpPr>
          <p:cNvPr id="117" name="Textfeld 116">
            <a:extLst>
              <a:ext uri="{FF2B5EF4-FFF2-40B4-BE49-F238E27FC236}">
                <a16:creationId xmlns:a16="http://schemas.microsoft.com/office/drawing/2014/main" id="{EB0CB48B-6790-4353-A29D-3E66E787B94F}"/>
              </a:ext>
            </a:extLst>
          </p:cNvPr>
          <p:cNvSpPr txBox="1"/>
          <p:nvPr/>
        </p:nvSpPr>
        <p:spPr>
          <a:xfrm>
            <a:off x="8064692" y="4069283"/>
            <a:ext cx="260008" cy="253916"/>
          </a:xfrm>
          <a:prstGeom prst="rect">
            <a:avLst/>
          </a:prstGeom>
          <a:noFill/>
        </p:spPr>
        <p:txBody>
          <a:bodyPr wrap="none" rtlCol="0">
            <a:spAutoFit/>
          </a:bodyPr>
          <a:lstStyle/>
          <a:p>
            <a:r>
              <a:rPr lang="de-DE" sz="1050"/>
              <a:t>4</a:t>
            </a:r>
          </a:p>
        </p:txBody>
      </p:sp>
      <p:sp>
        <p:nvSpPr>
          <p:cNvPr id="118" name="Textfeld 117">
            <a:extLst>
              <a:ext uri="{FF2B5EF4-FFF2-40B4-BE49-F238E27FC236}">
                <a16:creationId xmlns:a16="http://schemas.microsoft.com/office/drawing/2014/main" id="{0649439A-93B7-4ADB-9BFA-038EA0B497AA}"/>
              </a:ext>
            </a:extLst>
          </p:cNvPr>
          <p:cNvSpPr txBox="1"/>
          <p:nvPr/>
        </p:nvSpPr>
        <p:spPr>
          <a:xfrm>
            <a:off x="8462900" y="4069283"/>
            <a:ext cx="260008" cy="253916"/>
          </a:xfrm>
          <a:prstGeom prst="rect">
            <a:avLst/>
          </a:prstGeom>
          <a:noFill/>
        </p:spPr>
        <p:txBody>
          <a:bodyPr wrap="none" rtlCol="0">
            <a:spAutoFit/>
          </a:bodyPr>
          <a:lstStyle/>
          <a:p>
            <a:r>
              <a:rPr lang="de-DE" sz="1050"/>
              <a:t>6</a:t>
            </a:r>
          </a:p>
        </p:txBody>
      </p:sp>
      <p:sp>
        <p:nvSpPr>
          <p:cNvPr id="119" name="Textfeld 118">
            <a:extLst>
              <a:ext uri="{FF2B5EF4-FFF2-40B4-BE49-F238E27FC236}">
                <a16:creationId xmlns:a16="http://schemas.microsoft.com/office/drawing/2014/main" id="{45F28603-73F6-43DA-8540-53200AC18B0B}"/>
              </a:ext>
            </a:extLst>
          </p:cNvPr>
          <p:cNvSpPr txBox="1"/>
          <p:nvPr/>
        </p:nvSpPr>
        <p:spPr>
          <a:xfrm>
            <a:off x="8871704" y="4069283"/>
            <a:ext cx="260008" cy="253916"/>
          </a:xfrm>
          <a:prstGeom prst="rect">
            <a:avLst/>
          </a:prstGeom>
          <a:noFill/>
        </p:spPr>
        <p:txBody>
          <a:bodyPr wrap="none" rtlCol="0">
            <a:spAutoFit/>
          </a:bodyPr>
          <a:lstStyle/>
          <a:p>
            <a:r>
              <a:rPr lang="de-DE" sz="1050"/>
              <a:t>8</a:t>
            </a:r>
          </a:p>
        </p:txBody>
      </p:sp>
      <p:sp>
        <p:nvSpPr>
          <p:cNvPr id="120" name="Textfeld 119">
            <a:extLst>
              <a:ext uri="{FF2B5EF4-FFF2-40B4-BE49-F238E27FC236}">
                <a16:creationId xmlns:a16="http://schemas.microsoft.com/office/drawing/2014/main" id="{F9A11738-5ACC-4822-AD4F-C3F918386109}"/>
              </a:ext>
            </a:extLst>
          </p:cNvPr>
          <p:cNvSpPr txBox="1"/>
          <p:nvPr/>
        </p:nvSpPr>
        <p:spPr>
          <a:xfrm>
            <a:off x="9215417" y="4069283"/>
            <a:ext cx="335348" cy="253916"/>
          </a:xfrm>
          <a:prstGeom prst="rect">
            <a:avLst/>
          </a:prstGeom>
          <a:noFill/>
        </p:spPr>
        <p:txBody>
          <a:bodyPr wrap="none" rtlCol="0">
            <a:spAutoFit/>
          </a:bodyPr>
          <a:lstStyle/>
          <a:p>
            <a:r>
              <a:rPr lang="de-DE" sz="1050"/>
              <a:t>10</a:t>
            </a:r>
          </a:p>
        </p:txBody>
      </p:sp>
      <p:sp>
        <p:nvSpPr>
          <p:cNvPr id="121" name="Textfeld 120">
            <a:extLst>
              <a:ext uri="{FF2B5EF4-FFF2-40B4-BE49-F238E27FC236}">
                <a16:creationId xmlns:a16="http://schemas.microsoft.com/office/drawing/2014/main" id="{177B0D23-A022-492E-B3C9-8936D5F12A78}"/>
              </a:ext>
            </a:extLst>
          </p:cNvPr>
          <p:cNvSpPr txBox="1"/>
          <p:nvPr/>
        </p:nvSpPr>
        <p:spPr>
          <a:xfrm>
            <a:off x="9621373" y="4069283"/>
            <a:ext cx="335348" cy="253916"/>
          </a:xfrm>
          <a:prstGeom prst="rect">
            <a:avLst/>
          </a:prstGeom>
          <a:noFill/>
        </p:spPr>
        <p:txBody>
          <a:bodyPr wrap="none" rtlCol="0">
            <a:spAutoFit/>
          </a:bodyPr>
          <a:lstStyle/>
          <a:p>
            <a:r>
              <a:rPr lang="de-DE" sz="1050"/>
              <a:t>12</a:t>
            </a:r>
          </a:p>
        </p:txBody>
      </p:sp>
      <p:sp>
        <p:nvSpPr>
          <p:cNvPr id="122" name="Textfeld 121">
            <a:extLst>
              <a:ext uri="{FF2B5EF4-FFF2-40B4-BE49-F238E27FC236}">
                <a16:creationId xmlns:a16="http://schemas.microsoft.com/office/drawing/2014/main" id="{1E20DAFC-E035-4612-A0FE-F2F725CE9AD7}"/>
              </a:ext>
            </a:extLst>
          </p:cNvPr>
          <p:cNvSpPr txBox="1"/>
          <p:nvPr/>
        </p:nvSpPr>
        <p:spPr>
          <a:xfrm>
            <a:off x="10023866" y="4069283"/>
            <a:ext cx="335348" cy="253916"/>
          </a:xfrm>
          <a:prstGeom prst="rect">
            <a:avLst/>
          </a:prstGeom>
          <a:noFill/>
        </p:spPr>
        <p:txBody>
          <a:bodyPr wrap="none" rtlCol="0">
            <a:spAutoFit/>
          </a:bodyPr>
          <a:lstStyle/>
          <a:p>
            <a:r>
              <a:rPr lang="de-DE" sz="1050"/>
              <a:t>14</a:t>
            </a:r>
          </a:p>
        </p:txBody>
      </p:sp>
      <p:sp>
        <p:nvSpPr>
          <p:cNvPr id="123" name="Textfeld 122">
            <a:extLst>
              <a:ext uri="{FF2B5EF4-FFF2-40B4-BE49-F238E27FC236}">
                <a16:creationId xmlns:a16="http://schemas.microsoft.com/office/drawing/2014/main" id="{40F7BFAA-9AE1-43FD-BD88-FC4A30F1601B}"/>
              </a:ext>
            </a:extLst>
          </p:cNvPr>
          <p:cNvSpPr txBox="1"/>
          <p:nvPr/>
        </p:nvSpPr>
        <p:spPr>
          <a:xfrm>
            <a:off x="10416772" y="4069283"/>
            <a:ext cx="335348" cy="253916"/>
          </a:xfrm>
          <a:prstGeom prst="rect">
            <a:avLst/>
          </a:prstGeom>
          <a:noFill/>
        </p:spPr>
        <p:txBody>
          <a:bodyPr wrap="none" rtlCol="0">
            <a:spAutoFit/>
          </a:bodyPr>
          <a:lstStyle/>
          <a:p>
            <a:r>
              <a:rPr lang="de-DE" sz="1050"/>
              <a:t>16</a:t>
            </a:r>
          </a:p>
        </p:txBody>
      </p:sp>
      <p:sp>
        <p:nvSpPr>
          <p:cNvPr id="124" name="Textfeld 123">
            <a:extLst>
              <a:ext uri="{FF2B5EF4-FFF2-40B4-BE49-F238E27FC236}">
                <a16:creationId xmlns:a16="http://schemas.microsoft.com/office/drawing/2014/main" id="{44148585-55ED-42E7-90DC-F830BFA64EE4}"/>
              </a:ext>
            </a:extLst>
          </p:cNvPr>
          <p:cNvSpPr txBox="1"/>
          <p:nvPr/>
        </p:nvSpPr>
        <p:spPr>
          <a:xfrm>
            <a:off x="10827935" y="4069283"/>
            <a:ext cx="335348" cy="253916"/>
          </a:xfrm>
          <a:prstGeom prst="rect">
            <a:avLst/>
          </a:prstGeom>
          <a:noFill/>
        </p:spPr>
        <p:txBody>
          <a:bodyPr wrap="none" rtlCol="0">
            <a:spAutoFit/>
          </a:bodyPr>
          <a:lstStyle/>
          <a:p>
            <a:r>
              <a:rPr lang="de-DE" sz="1050"/>
              <a:t>18</a:t>
            </a:r>
          </a:p>
        </p:txBody>
      </p:sp>
      <p:sp>
        <p:nvSpPr>
          <p:cNvPr id="125" name="Textfeld 124">
            <a:extLst>
              <a:ext uri="{FF2B5EF4-FFF2-40B4-BE49-F238E27FC236}">
                <a16:creationId xmlns:a16="http://schemas.microsoft.com/office/drawing/2014/main" id="{3D278556-A1D6-450C-9D8D-5BED0039CA9E}"/>
              </a:ext>
            </a:extLst>
          </p:cNvPr>
          <p:cNvSpPr txBox="1"/>
          <p:nvPr/>
        </p:nvSpPr>
        <p:spPr>
          <a:xfrm>
            <a:off x="11237155" y="4069283"/>
            <a:ext cx="335348" cy="253916"/>
          </a:xfrm>
          <a:prstGeom prst="rect">
            <a:avLst/>
          </a:prstGeom>
          <a:noFill/>
        </p:spPr>
        <p:txBody>
          <a:bodyPr wrap="none" rtlCol="0">
            <a:spAutoFit/>
          </a:bodyPr>
          <a:lstStyle/>
          <a:p>
            <a:r>
              <a:rPr lang="de-DE" sz="1050"/>
              <a:t>20</a:t>
            </a:r>
          </a:p>
        </p:txBody>
      </p:sp>
      <p:graphicFrame>
        <p:nvGraphicFramePr>
          <p:cNvPr id="141" name="Tabelle 77">
            <a:extLst>
              <a:ext uri="{FF2B5EF4-FFF2-40B4-BE49-F238E27FC236}">
                <a16:creationId xmlns:a16="http://schemas.microsoft.com/office/drawing/2014/main" id="{EAEE1B14-7744-4323-B57E-3C2FF1E501A4}"/>
              </a:ext>
            </a:extLst>
          </p:cNvPr>
          <p:cNvGraphicFramePr>
            <a:graphicFrameLocks noGrp="1"/>
          </p:cNvGraphicFramePr>
          <p:nvPr>
            <p:extLst>
              <p:ext uri="{D42A27DB-BD31-4B8C-83A1-F6EECF244321}">
                <p14:modId xmlns:p14="http://schemas.microsoft.com/office/powerpoint/2010/main" val="705181060"/>
              </p:ext>
            </p:extLst>
          </p:nvPr>
        </p:nvGraphicFramePr>
        <p:xfrm>
          <a:off x="6232678" y="4542003"/>
          <a:ext cx="5392761" cy="397206"/>
        </p:xfrm>
        <a:graphic>
          <a:graphicData uri="http://schemas.openxmlformats.org/drawingml/2006/table">
            <a:tbl>
              <a:tblPr firstRow="1" bandRow="1">
                <a:tableStyleId>{5C22544A-7EE6-4342-B048-85BDC9FD1C3A}</a:tableStyleId>
              </a:tblPr>
              <a:tblGrid>
                <a:gridCol w="1056105">
                  <a:extLst>
                    <a:ext uri="{9D8B030D-6E8A-4147-A177-3AD203B41FA5}">
                      <a16:colId xmlns:a16="http://schemas.microsoft.com/office/drawing/2014/main" val="3585740769"/>
                    </a:ext>
                  </a:extLst>
                </a:gridCol>
                <a:gridCol w="321236">
                  <a:extLst>
                    <a:ext uri="{9D8B030D-6E8A-4147-A177-3AD203B41FA5}">
                      <a16:colId xmlns:a16="http://schemas.microsoft.com/office/drawing/2014/main" val="2932214746"/>
                    </a:ext>
                  </a:extLst>
                </a:gridCol>
                <a:gridCol w="401542">
                  <a:extLst>
                    <a:ext uri="{9D8B030D-6E8A-4147-A177-3AD203B41FA5}">
                      <a16:colId xmlns:a16="http://schemas.microsoft.com/office/drawing/2014/main" val="1418562305"/>
                    </a:ext>
                  </a:extLst>
                </a:gridCol>
                <a:gridCol w="401542">
                  <a:extLst>
                    <a:ext uri="{9D8B030D-6E8A-4147-A177-3AD203B41FA5}">
                      <a16:colId xmlns:a16="http://schemas.microsoft.com/office/drawing/2014/main" val="2883060605"/>
                    </a:ext>
                  </a:extLst>
                </a:gridCol>
                <a:gridCol w="401542">
                  <a:extLst>
                    <a:ext uri="{9D8B030D-6E8A-4147-A177-3AD203B41FA5}">
                      <a16:colId xmlns:a16="http://schemas.microsoft.com/office/drawing/2014/main" val="14076475"/>
                    </a:ext>
                  </a:extLst>
                </a:gridCol>
                <a:gridCol w="401542">
                  <a:extLst>
                    <a:ext uri="{9D8B030D-6E8A-4147-A177-3AD203B41FA5}">
                      <a16:colId xmlns:a16="http://schemas.microsoft.com/office/drawing/2014/main" val="3839519947"/>
                    </a:ext>
                  </a:extLst>
                </a:gridCol>
                <a:gridCol w="401542">
                  <a:extLst>
                    <a:ext uri="{9D8B030D-6E8A-4147-A177-3AD203B41FA5}">
                      <a16:colId xmlns:a16="http://schemas.microsoft.com/office/drawing/2014/main" val="754873943"/>
                    </a:ext>
                  </a:extLst>
                </a:gridCol>
                <a:gridCol w="401542">
                  <a:extLst>
                    <a:ext uri="{9D8B030D-6E8A-4147-A177-3AD203B41FA5}">
                      <a16:colId xmlns:a16="http://schemas.microsoft.com/office/drawing/2014/main" val="61439411"/>
                    </a:ext>
                  </a:extLst>
                </a:gridCol>
                <a:gridCol w="401542">
                  <a:extLst>
                    <a:ext uri="{9D8B030D-6E8A-4147-A177-3AD203B41FA5}">
                      <a16:colId xmlns:a16="http://schemas.microsoft.com/office/drawing/2014/main" val="3832407947"/>
                    </a:ext>
                  </a:extLst>
                </a:gridCol>
                <a:gridCol w="401542">
                  <a:extLst>
                    <a:ext uri="{9D8B030D-6E8A-4147-A177-3AD203B41FA5}">
                      <a16:colId xmlns:a16="http://schemas.microsoft.com/office/drawing/2014/main" val="715942992"/>
                    </a:ext>
                  </a:extLst>
                </a:gridCol>
                <a:gridCol w="401542">
                  <a:extLst>
                    <a:ext uri="{9D8B030D-6E8A-4147-A177-3AD203B41FA5}">
                      <a16:colId xmlns:a16="http://schemas.microsoft.com/office/drawing/2014/main" val="1687149051"/>
                    </a:ext>
                  </a:extLst>
                </a:gridCol>
                <a:gridCol w="401542">
                  <a:extLst>
                    <a:ext uri="{9D8B030D-6E8A-4147-A177-3AD203B41FA5}">
                      <a16:colId xmlns:a16="http://schemas.microsoft.com/office/drawing/2014/main" val="3114080496"/>
                    </a:ext>
                  </a:extLst>
                </a:gridCol>
              </a:tblGrid>
              <a:tr h="192123">
                <a:tc gridSpan="12">
                  <a:txBody>
                    <a:bodyPr/>
                    <a:lstStyle/>
                    <a:p>
                      <a:r>
                        <a:rPr lang="de-DE" sz="900" err="1"/>
                        <a:t>Number</a:t>
                      </a:r>
                      <a:r>
                        <a:rPr lang="de-DE" sz="900"/>
                        <a:t> </a:t>
                      </a:r>
                      <a:r>
                        <a:rPr lang="de-DE" sz="900" err="1"/>
                        <a:t>of</a:t>
                      </a:r>
                      <a:r>
                        <a:rPr lang="de-DE" sz="900"/>
                        <a:t> </a:t>
                      </a:r>
                      <a:r>
                        <a:rPr lang="de-DE" sz="900" err="1"/>
                        <a:t>patients</a:t>
                      </a:r>
                      <a:r>
                        <a:rPr lang="de-DE" sz="900"/>
                        <a:t> at </a:t>
                      </a:r>
                      <a:r>
                        <a:rPr lang="de-DE" sz="900" err="1"/>
                        <a:t>risk</a:t>
                      </a:r>
                      <a:r>
                        <a:rPr lang="de-DE" sz="900"/>
                        <a:t>:</a:t>
                      </a:r>
                    </a:p>
                  </a:txBody>
                  <a:tcPr marL="18000" marR="18000" marT="10800" marB="108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665384968"/>
                  </a:ext>
                </a:extLst>
              </a:tr>
              <a:tr h="205083">
                <a:tc>
                  <a:txBody>
                    <a:bodyPr/>
                    <a:lstStyle/>
                    <a:p>
                      <a:r>
                        <a:rPr lang="de-DE" sz="900" dirty="0">
                          <a:solidFill>
                            <a:schemeClr val="bg1"/>
                          </a:solidFill>
                        </a:rPr>
                        <a:t>NSCLC PD-1 R/R</a:t>
                      </a:r>
                    </a:p>
                  </a:txBody>
                  <a:tcPr marL="18000" marR="18000" marT="10800" marB="10800" anchor="ctr">
                    <a:solidFill>
                      <a:schemeClr val="bg2"/>
                    </a:solidFill>
                  </a:tcPr>
                </a:tc>
                <a:tc>
                  <a:txBody>
                    <a:bodyPr/>
                    <a:lstStyle/>
                    <a:p>
                      <a:pPr algn="ctr"/>
                      <a:r>
                        <a:rPr lang="de-DE" sz="900"/>
                        <a:t>47</a:t>
                      </a:r>
                    </a:p>
                  </a:txBody>
                  <a:tcPr marL="18000" marR="18000" marT="10800" marB="10800" anchor="ctr"/>
                </a:tc>
                <a:tc>
                  <a:txBody>
                    <a:bodyPr/>
                    <a:lstStyle/>
                    <a:p>
                      <a:pPr algn="ctr"/>
                      <a:r>
                        <a:rPr lang="de-DE" sz="900"/>
                        <a:t>46</a:t>
                      </a:r>
                    </a:p>
                  </a:txBody>
                  <a:tcPr marL="18000" marR="18000" marT="10800" marB="10800" anchor="ctr"/>
                </a:tc>
                <a:tc>
                  <a:txBody>
                    <a:bodyPr/>
                    <a:lstStyle/>
                    <a:p>
                      <a:pPr algn="ctr"/>
                      <a:r>
                        <a:rPr lang="de-DE" sz="900"/>
                        <a:t>41</a:t>
                      </a:r>
                    </a:p>
                  </a:txBody>
                  <a:tcPr marL="18000" marR="18000" marT="10800" marB="10800" anchor="ctr"/>
                </a:tc>
                <a:tc>
                  <a:txBody>
                    <a:bodyPr/>
                    <a:lstStyle/>
                    <a:p>
                      <a:pPr algn="ctr"/>
                      <a:r>
                        <a:rPr lang="de-DE" sz="900"/>
                        <a:t>29</a:t>
                      </a:r>
                    </a:p>
                  </a:txBody>
                  <a:tcPr marL="18000" marR="18000" marT="10800" marB="10800" anchor="ctr"/>
                </a:tc>
                <a:tc>
                  <a:txBody>
                    <a:bodyPr/>
                    <a:lstStyle/>
                    <a:p>
                      <a:pPr algn="ctr"/>
                      <a:r>
                        <a:rPr lang="de-DE" sz="900"/>
                        <a:t>25</a:t>
                      </a:r>
                    </a:p>
                  </a:txBody>
                  <a:tcPr marL="18000" marR="18000" marT="10800" marB="10800" anchor="ctr"/>
                </a:tc>
                <a:tc>
                  <a:txBody>
                    <a:bodyPr/>
                    <a:lstStyle/>
                    <a:p>
                      <a:pPr algn="ctr"/>
                      <a:r>
                        <a:rPr lang="de-DE" sz="900"/>
                        <a:t>19</a:t>
                      </a:r>
                    </a:p>
                  </a:txBody>
                  <a:tcPr marL="18000" marR="18000" marT="10800" marB="10800" anchor="ctr"/>
                </a:tc>
                <a:tc>
                  <a:txBody>
                    <a:bodyPr/>
                    <a:lstStyle/>
                    <a:p>
                      <a:pPr algn="ctr"/>
                      <a:r>
                        <a:rPr lang="de-DE" sz="900"/>
                        <a:t>12</a:t>
                      </a:r>
                    </a:p>
                  </a:txBody>
                  <a:tcPr marL="18000" marR="18000" marT="10800" marB="10800" anchor="ctr"/>
                </a:tc>
                <a:tc>
                  <a:txBody>
                    <a:bodyPr/>
                    <a:lstStyle/>
                    <a:p>
                      <a:pPr algn="ctr"/>
                      <a:r>
                        <a:rPr lang="de-DE" sz="900"/>
                        <a:t>7</a:t>
                      </a:r>
                    </a:p>
                  </a:txBody>
                  <a:tcPr marL="18000" marR="18000" marT="10800" marB="10800" anchor="ctr"/>
                </a:tc>
                <a:tc>
                  <a:txBody>
                    <a:bodyPr/>
                    <a:lstStyle/>
                    <a:p>
                      <a:pPr algn="ctr"/>
                      <a:r>
                        <a:rPr lang="de-DE" sz="900"/>
                        <a:t>5</a:t>
                      </a:r>
                    </a:p>
                  </a:txBody>
                  <a:tcPr marL="18000" marR="18000" marT="10800" marB="10800" anchor="ctr"/>
                </a:tc>
                <a:tc>
                  <a:txBody>
                    <a:bodyPr/>
                    <a:lstStyle/>
                    <a:p>
                      <a:pPr algn="ctr"/>
                      <a:r>
                        <a:rPr lang="de-DE" sz="900"/>
                        <a:t>1</a:t>
                      </a:r>
                    </a:p>
                  </a:txBody>
                  <a:tcPr marL="18000" marR="18000" marT="10800" marB="10800" anchor="ctr"/>
                </a:tc>
                <a:tc>
                  <a:txBody>
                    <a:bodyPr/>
                    <a:lstStyle/>
                    <a:p>
                      <a:pPr algn="ctr"/>
                      <a:r>
                        <a:rPr lang="de-DE" sz="900" dirty="0"/>
                        <a:t>0</a:t>
                      </a:r>
                    </a:p>
                  </a:txBody>
                  <a:tcPr marL="18000" marR="18000" marT="10800" marB="10800" anchor="ctr"/>
                </a:tc>
                <a:extLst>
                  <a:ext uri="{0D108BD9-81ED-4DB2-BD59-A6C34878D82A}">
                    <a16:rowId xmlns:a16="http://schemas.microsoft.com/office/drawing/2014/main" val="2919613781"/>
                  </a:ext>
                </a:extLst>
              </a:tr>
            </a:tbl>
          </a:graphicData>
        </a:graphic>
      </p:graphicFrame>
      <p:sp>
        <p:nvSpPr>
          <p:cNvPr id="144" name="Freihandform: Form 143">
            <a:extLst>
              <a:ext uri="{FF2B5EF4-FFF2-40B4-BE49-F238E27FC236}">
                <a16:creationId xmlns:a16="http://schemas.microsoft.com/office/drawing/2014/main" id="{D96032E4-9217-436D-8225-EDF55F4EA153}"/>
              </a:ext>
            </a:extLst>
          </p:cNvPr>
          <p:cNvSpPr/>
          <p:nvPr/>
        </p:nvSpPr>
        <p:spPr>
          <a:xfrm>
            <a:off x="7356475" y="1852057"/>
            <a:ext cx="3660775" cy="2066925"/>
          </a:xfrm>
          <a:custGeom>
            <a:avLst/>
            <a:gdLst>
              <a:gd name="connsiteX0" fmla="*/ 0 w 3660775"/>
              <a:gd name="connsiteY0" fmla="*/ 0 h 2066925"/>
              <a:gd name="connsiteX1" fmla="*/ 88900 w 3660775"/>
              <a:gd name="connsiteY1" fmla="*/ 0 h 2066925"/>
              <a:gd name="connsiteX2" fmla="*/ 88900 w 3660775"/>
              <a:gd name="connsiteY2" fmla="*/ 41275 h 2066925"/>
              <a:gd name="connsiteX3" fmla="*/ 438150 w 3660775"/>
              <a:gd name="connsiteY3" fmla="*/ 41275 h 2066925"/>
              <a:gd name="connsiteX4" fmla="*/ 438150 w 3660775"/>
              <a:gd name="connsiteY4" fmla="*/ 85725 h 2066925"/>
              <a:gd name="connsiteX5" fmla="*/ 466725 w 3660775"/>
              <a:gd name="connsiteY5" fmla="*/ 85725 h 2066925"/>
              <a:gd name="connsiteX6" fmla="*/ 466725 w 3660775"/>
              <a:gd name="connsiteY6" fmla="*/ 177800 h 2066925"/>
              <a:gd name="connsiteX7" fmla="*/ 746125 w 3660775"/>
              <a:gd name="connsiteY7" fmla="*/ 177800 h 2066925"/>
              <a:gd name="connsiteX8" fmla="*/ 746125 w 3660775"/>
              <a:gd name="connsiteY8" fmla="*/ 219075 h 2066925"/>
              <a:gd name="connsiteX9" fmla="*/ 809625 w 3660775"/>
              <a:gd name="connsiteY9" fmla="*/ 219075 h 2066925"/>
              <a:gd name="connsiteX10" fmla="*/ 809625 w 3660775"/>
              <a:gd name="connsiteY10" fmla="*/ 234950 h 2066925"/>
              <a:gd name="connsiteX11" fmla="*/ 825500 w 3660775"/>
              <a:gd name="connsiteY11" fmla="*/ 234950 h 2066925"/>
              <a:gd name="connsiteX12" fmla="*/ 825500 w 3660775"/>
              <a:gd name="connsiteY12" fmla="*/ 263525 h 2066925"/>
              <a:gd name="connsiteX13" fmla="*/ 895350 w 3660775"/>
              <a:gd name="connsiteY13" fmla="*/ 263525 h 2066925"/>
              <a:gd name="connsiteX14" fmla="*/ 895350 w 3660775"/>
              <a:gd name="connsiteY14" fmla="*/ 358775 h 2066925"/>
              <a:gd name="connsiteX15" fmla="*/ 1003300 w 3660775"/>
              <a:gd name="connsiteY15" fmla="*/ 358775 h 2066925"/>
              <a:gd name="connsiteX16" fmla="*/ 1003300 w 3660775"/>
              <a:gd name="connsiteY16" fmla="*/ 403225 h 2066925"/>
              <a:gd name="connsiteX17" fmla="*/ 1047750 w 3660775"/>
              <a:gd name="connsiteY17" fmla="*/ 403225 h 2066925"/>
              <a:gd name="connsiteX18" fmla="*/ 1047750 w 3660775"/>
              <a:gd name="connsiteY18" fmla="*/ 488950 h 2066925"/>
              <a:gd name="connsiteX19" fmla="*/ 1101725 w 3660775"/>
              <a:gd name="connsiteY19" fmla="*/ 488950 h 2066925"/>
              <a:gd name="connsiteX20" fmla="*/ 1101725 w 3660775"/>
              <a:gd name="connsiteY20" fmla="*/ 533400 h 2066925"/>
              <a:gd name="connsiteX21" fmla="*/ 1133475 w 3660775"/>
              <a:gd name="connsiteY21" fmla="*/ 533400 h 2066925"/>
              <a:gd name="connsiteX22" fmla="*/ 1133475 w 3660775"/>
              <a:gd name="connsiteY22" fmla="*/ 581025 h 2066925"/>
              <a:gd name="connsiteX23" fmla="*/ 1190625 w 3660775"/>
              <a:gd name="connsiteY23" fmla="*/ 581025 h 2066925"/>
              <a:gd name="connsiteX24" fmla="*/ 1190625 w 3660775"/>
              <a:gd name="connsiteY24" fmla="*/ 673100 h 2066925"/>
              <a:gd name="connsiteX25" fmla="*/ 1219200 w 3660775"/>
              <a:gd name="connsiteY25" fmla="*/ 673100 h 2066925"/>
              <a:gd name="connsiteX26" fmla="*/ 1219200 w 3660775"/>
              <a:gd name="connsiteY26" fmla="*/ 727075 h 2066925"/>
              <a:gd name="connsiteX27" fmla="*/ 1228725 w 3660775"/>
              <a:gd name="connsiteY27" fmla="*/ 727075 h 2066925"/>
              <a:gd name="connsiteX28" fmla="*/ 1228725 w 3660775"/>
              <a:gd name="connsiteY28" fmla="*/ 774700 h 2066925"/>
              <a:gd name="connsiteX29" fmla="*/ 1546225 w 3660775"/>
              <a:gd name="connsiteY29" fmla="*/ 774700 h 2066925"/>
              <a:gd name="connsiteX30" fmla="*/ 1546225 w 3660775"/>
              <a:gd name="connsiteY30" fmla="*/ 819150 h 2066925"/>
              <a:gd name="connsiteX31" fmla="*/ 1638300 w 3660775"/>
              <a:gd name="connsiteY31" fmla="*/ 819150 h 2066925"/>
              <a:gd name="connsiteX32" fmla="*/ 1638300 w 3660775"/>
              <a:gd name="connsiteY32" fmla="*/ 873125 h 2066925"/>
              <a:gd name="connsiteX33" fmla="*/ 1857375 w 3660775"/>
              <a:gd name="connsiteY33" fmla="*/ 873125 h 2066925"/>
              <a:gd name="connsiteX34" fmla="*/ 1857375 w 3660775"/>
              <a:gd name="connsiteY34" fmla="*/ 920750 h 2066925"/>
              <a:gd name="connsiteX35" fmla="*/ 1955800 w 3660775"/>
              <a:gd name="connsiteY35" fmla="*/ 920750 h 2066925"/>
              <a:gd name="connsiteX36" fmla="*/ 1955800 w 3660775"/>
              <a:gd name="connsiteY36" fmla="*/ 981075 h 2066925"/>
              <a:gd name="connsiteX37" fmla="*/ 2044700 w 3660775"/>
              <a:gd name="connsiteY37" fmla="*/ 981075 h 2066925"/>
              <a:gd name="connsiteX38" fmla="*/ 2044700 w 3660775"/>
              <a:gd name="connsiteY38" fmla="*/ 1035050 h 2066925"/>
              <a:gd name="connsiteX39" fmla="*/ 2244725 w 3660775"/>
              <a:gd name="connsiteY39" fmla="*/ 1035050 h 2066925"/>
              <a:gd name="connsiteX40" fmla="*/ 2244725 w 3660775"/>
              <a:gd name="connsiteY40" fmla="*/ 1104900 h 2066925"/>
              <a:gd name="connsiteX41" fmla="*/ 2406650 w 3660775"/>
              <a:gd name="connsiteY41" fmla="*/ 1104900 h 2066925"/>
              <a:gd name="connsiteX42" fmla="*/ 2406650 w 3660775"/>
              <a:gd name="connsiteY42" fmla="*/ 1174750 h 2066925"/>
              <a:gd name="connsiteX43" fmla="*/ 3660775 w 3660775"/>
              <a:gd name="connsiteY43" fmla="*/ 1174750 h 2066925"/>
              <a:gd name="connsiteX44" fmla="*/ 3660775 w 3660775"/>
              <a:gd name="connsiteY44" fmla="*/ 2066925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60775" h="2066925">
                <a:moveTo>
                  <a:pt x="0" y="0"/>
                </a:moveTo>
                <a:lnTo>
                  <a:pt x="88900" y="0"/>
                </a:lnTo>
                <a:lnTo>
                  <a:pt x="88900" y="41275"/>
                </a:lnTo>
                <a:lnTo>
                  <a:pt x="438150" y="41275"/>
                </a:lnTo>
                <a:lnTo>
                  <a:pt x="438150" y="85725"/>
                </a:lnTo>
                <a:lnTo>
                  <a:pt x="466725" y="85725"/>
                </a:lnTo>
                <a:lnTo>
                  <a:pt x="466725" y="177800"/>
                </a:lnTo>
                <a:lnTo>
                  <a:pt x="746125" y="177800"/>
                </a:lnTo>
                <a:lnTo>
                  <a:pt x="746125" y="219075"/>
                </a:lnTo>
                <a:lnTo>
                  <a:pt x="809625" y="219075"/>
                </a:lnTo>
                <a:lnTo>
                  <a:pt x="809625" y="234950"/>
                </a:lnTo>
                <a:lnTo>
                  <a:pt x="825500" y="234950"/>
                </a:lnTo>
                <a:lnTo>
                  <a:pt x="825500" y="263525"/>
                </a:lnTo>
                <a:lnTo>
                  <a:pt x="895350" y="263525"/>
                </a:lnTo>
                <a:lnTo>
                  <a:pt x="895350" y="358775"/>
                </a:lnTo>
                <a:lnTo>
                  <a:pt x="1003300" y="358775"/>
                </a:lnTo>
                <a:lnTo>
                  <a:pt x="1003300" y="403225"/>
                </a:lnTo>
                <a:lnTo>
                  <a:pt x="1047750" y="403225"/>
                </a:lnTo>
                <a:lnTo>
                  <a:pt x="1047750" y="488950"/>
                </a:lnTo>
                <a:lnTo>
                  <a:pt x="1101725" y="488950"/>
                </a:lnTo>
                <a:lnTo>
                  <a:pt x="1101725" y="533400"/>
                </a:lnTo>
                <a:lnTo>
                  <a:pt x="1133475" y="533400"/>
                </a:lnTo>
                <a:lnTo>
                  <a:pt x="1133475" y="581025"/>
                </a:lnTo>
                <a:lnTo>
                  <a:pt x="1190625" y="581025"/>
                </a:lnTo>
                <a:lnTo>
                  <a:pt x="1190625" y="673100"/>
                </a:lnTo>
                <a:lnTo>
                  <a:pt x="1219200" y="673100"/>
                </a:lnTo>
                <a:lnTo>
                  <a:pt x="1219200" y="727075"/>
                </a:lnTo>
                <a:lnTo>
                  <a:pt x="1228725" y="727075"/>
                </a:lnTo>
                <a:lnTo>
                  <a:pt x="1228725" y="774700"/>
                </a:lnTo>
                <a:lnTo>
                  <a:pt x="1546225" y="774700"/>
                </a:lnTo>
                <a:lnTo>
                  <a:pt x="1546225" y="819150"/>
                </a:lnTo>
                <a:lnTo>
                  <a:pt x="1638300" y="819150"/>
                </a:lnTo>
                <a:lnTo>
                  <a:pt x="1638300" y="873125"/>
                </a:lnTo>
                <a:lnTo>
                  <a:pt x="1857375" y="873125"/>
                </a:lnTo>
                <a:lnTo>
                  <a:pt x="1857375" y="920750"/>
                </a:lnTo>
                <a:lnTo>
                  <a:pt x="1955800" y="920750"/>
                </a:lnTo>
                <a:lnTo>
                  <a:pt x="1955800" y="981075"/>
                </a:lnTo>
                <a:lnTo>
                  <a:pt x="2044700" y="981075"/>
                </a:lnTo>
                <a:lnTo>
                  <a:pt x="2044700" y="1035050"/>
                </a:lnTo>
                <a:lnTo>
                  <a:pt x="2244725" y="1035050"/>
                </a:lnTo>
                <a:lnTo>
                  <a:pt x="2244725" y="1104900"/>
                </a:lnTo>
                <a:lnTo>
                  <a:pt x="2406650" y="1104900"/>
                </a:lnTo>
                <a:lnTo>
                  <a:pt x="2406650" y="1174750"/>
                </a:lnTo>
                <a:lnTo>
                  <a:pt x="3660775" y="1174750"/>
                </a:lnTo>
                <a:lnTo>
                  <a:pt x="3660775" y="2066925"/>
                </a:ln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5" name="Ellipse 144">
            <a:extLst>
              <a:ext uri="{FF2B5EF4-FFF2-40B4-BE49-F238E27FC236}">
                <a16:creationId xmlns:a16="http://schemas.microsoft.com/office/drawing/2014/main" id="{731889A4-DCF7-4391-89E3-374643171C6D}"/>
              </a:ext>
            </a:extLst>
          </p:cNvPr>
          <p:cNvSpPr/>
          <p:nvPr/>
        </p:nvSpPr>
        <p:spPr>
          <a:xfrm flipH="1">
            <a:off x="8124975" y="2042568"/>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Ellipse 145">
            <a:extLst>
              <a:ext uri="{FF2B5EF4-FFF2-40B4-BE49-F238E27FC236}">
                <a16:creationId xmlns:a16="http://schemas.microsoft.com/office/drawing/2014/main" id="{FF7C4CEB-B3D4-43E6-A1C9-94DC413A7081}"/>
              </a:ext>
            </a:extLst>
          </p:cNvPr>
          <p:cNvSpPr/>
          <p:nvPr/>
        </p:nvSpPr>
        <p:spPr>
          <a:xfrm flipH="1">
            <a:off x="8441646" y="2356707"/>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7" name="Ellipse 146">
            <a:extLst>
              <a:ext uri="{FF2B5EF4-FFF2-40B4-BE49-F238E27FC236}">
                <a16:creationId xmlns:a16="http://schemas.microsoft.com/office/drawing/2014/main" id="{3E257EE7-0000-4634-B4F0-5DBA698F393E}"/>
              </a:ext>
            </a:extLst>
          </p:cNvPr>
          <p:cNvSpPr/>
          <p:nvPr/>
        </p:nvSpPr>
        <p:spPr>
          <a:xfrm flipH="1">
            <a:off x="8538479" y="2495982"/>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Ellipse 147">
            <a:extLst>
              <a:ext uri="{FF2B5EF4-FFF2-40B4-BE49-F238E27FC236}">
                <a16:creationId xmlns:a16="http://schemas.microsoft.com/office/drawing/2014/main" id="{6BE484DD-6A3E-4998-BF23-BD1228FA1B49}"/>
              </a:ext>
            </a:extLst>
          </p:cNvPr>
          <p:cNvSpPr/>
          <p:nvPr/>
        </p:nvSpPr>
        <p:spPr>
          <a:xfrm flipH="1">
            <a:off x="8902366" y="2637916"/>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Ellipse 148">
            <a:extLst>
              <a:ext uri="{FF2B5EF4-FFF2-40B4-BE49-F238E27FC236}">
                <a16:creationId xmlns:a16="http://schemas.microsoft.com/office/drawing/2014/main" id="{D0FB6112-5932-4365-B36F-05056EA8F7C9}"/>
              </a:ext>
            </a:extLst>
          </p:cNvPr>
          <p:cNvSpPr/>
          <p:nvPr/>
        </p:nvSpPr>
        <p:spPr>
          <a:xfrm flipH="1">
            <a:off x="9118837" y="2688811"/>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Ellipse 149">
            <a:extLst>
              <a:ext uri="{FF2B5EF4-FFF2-40B4-BE49-F238E27FC236}">
                <a16:creationId xmlns:a16="http://schemas.microsoft.com/office/drawing/2014/main" id="{AA9C33A9-6442-49AF-8CCC-8574923E3EE1}"/>
              </a:ext>
            </a:extLst>
          </p:cNvPr>
          <p:cNvSpPr/>
          <p:nvPr/>
        </p:nvSpPr>
        <p:spPr>
          <a:xfrm flipH="1">
            <a:off x="9244840" y="2747582"/>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Ellipse 150">
            <a:extLst>
              <a:ext uri="{FF2B5EF4-FFF2-40B4-BE49-F238E27FC236}">
                <a16:creationId xmlns:a16="http://schemas.microsoft.com/office/drawing/2014/main" id="{FE8A7354-D689-4FC6-B4E9-FC8E2C13CD7D}"/>
              </a:ext>
            </a:extLst>
          </p:cNvPr>
          <p:cNvSpPr/>
          <p:nvPr/>
        </p:nvSpPr>
        <p:spPr>
          <a:xfrm flipH="1">
            <a:off x="9366041" y="2856719"/>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Ellipse 151">
            <a:extLst>
              <a:ext uri="{FF2B5EF4-FFF2-40B4-BE49-F238E27FC236}">
                <a16:creationId xmlns:a16="http://schemas.microsoft.com/office/drawing/2014/main" id="{26E2EA2F-3731-4D30-8791-694B3EA4EBB6}"/>
              </a:ext>
            </a:extLst>
          </p:cNvPr>
          <p:cNvSpPr/>
          <p:nvPr/>
        </p:nvSpPr>
        <p:spPr>
          <a:xfrm flipH="1">
            <a:off x="9403726" y="2856719"/>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Ellipse 152">
            <a:extLst>
              <a:ext uri="{FF2B5EF4-FFF2-40B4-BE49-F238E27FC236}">
                <a16:creationId xmlns:a16="http://schemas.microsoft.com/office/drawing/2014/main" id="{C6D951DB-086F-4957-AF99-AAC7F9FD94FF}"/>
              </a:ext>
            </a:extLst>
          </p:cNvPr>
          <p:cNvSpPr/>
          <p:nvPr/>
        </p:nvSpPr>
        <p:spPr>
          <a:xfrm flipH="1">
            <a:off x="9476943" y="2856719"/>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Ellipse 153">
            <a:extLst>
              <a:ext uri="{FF2B5EF4-FFF2-40B4-BE49-F238E27FC236}">
                <a16:creationId xmlns:a16="http://schemas.microsoft.com/office/drawing/2014/main" id="{594D48AD-A8F5-498F-9CEC-F7DD7A8BF51D}"/>
              </a:ext>
            </a:extLst>
          </p:cNvPr>
          <p:cNvSpPr/>
          <p:nvPr/>
        </p:nvSpPr>
        <p:spPr>
          <a:xfrm flipH="1">
            <a:off x="9602338" y="2927841"/>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Ellipse 154">
            <a:extLst>
              <a:ext uri="{FF2B5EF4-FFF2-40B4-BE49-F238E27FC236}">
                <a16:creationId xmlns:a16="http://schemas.microsoft.com/office/drawing/2014/main" id="{56F64700-1A36-40D7-A52B-96BA2AA38295}"/>
              </a:ext>
            </a:extLst>
          </p:cNvPr>
          <p:cNvSpPr/>
          <p:nvPr/>
        </p:nvSpPr>
        <p:spPr>
          <a:xfrm flipH="1">
            <a:off x="9772169" y="2998602"/>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Ellipse 155">
            <a:extLst>
              <a:ext uri="{FF2B5EF4-FFF2-40B4-BE49-F238E27FC236}">
                <a16:creationId xmlns:a16="http://schemas.microsoft.com/office/drawing/2014/main" id="{1B5E8672-7B9F-4C72-9FA1-129F2C0C6E9E}"/>
              </a:ext>
            </a:extLst>
          </p:cNvPr>
          <p:cNvSpPr/>
          <p:nvPr/>
        </p:nvSpPr>
        <p:spPr>
          <a:xfrm flipH="1">
            <a:off x="9832944" y="2998602"/>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Ellipse 156">
            <a:extLst>
              <a:ext uri="{FF2B5EF4-FFF2-40B4-BE49-F238E27FC236}">
                <a16:creationId xmlns:a16="http://schemas.microsoft.com/office/drawing/2014/main" id="{5A39E5A1-95BC-45D1-BEE8-97413E6BDC67}"/>
              </a:ext>
            </a:extLst>
          </p:cNvPr>
          <p:cNvSpPr/>
          <p:nvPr/>
        </p:nvSpPr>
        <p:spPr>
          <a:xfrm flipH="1">
            <a:off x="9941895" y="2998169"/>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Ellipse 157">
            <a:extLst>
              <a:ext uri="{FF2B5EF4-FFF2-40B4-BE49-F238E27FC236}">
                <a16:creationId xmlns:a16="http://schemas.microsoft.com/office/drawing/2014/main" id="{8C04FE13-CA3C-4DD6-9199-4B5F27899C6E}"/>
              </a:ext>
            </a:extLst>
          </p:cNvPr>
          <p:cNvSpPr/>
          <p:nvPr/>
        </p:nvSpPr>
        <p:spPr>
          <a:xfrm flipH="1">
            <a:off x="10007426" y="2998169"/>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Ellipse 158">
            <a:extLst>
              <a:ext uri="{FF2B5EF4-FFF2-40B4-BE49-F238E27FC236}">
                <a16:creationId xmlns:a16="http://schemas.microsoft.com/office/drawing/2014/main" id="{72DE741B-31D2-453A-8400-848A83D726D0}"/>
              </a:ext>
            </a:extLst>
          </p:cNvPr>
          <p:cNvSpPr/>
          <p:nvPr/>
        </p:nvSpPr>
        <p:spPr>
          <a:xfrm flipH="1">
            <a:off x="10148352" y="2998169"/>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Ellipse 159">
            <a:extLst>
              <a:ext uri="{FF2B5EF4-FFF2-40B4-BE49-F238E27FC236}">
                <a16:creationId xmlns:a16="http://schemas.microsoft.com/office/drawing/2014/main" id="{228A177F-3CB0-4F07-9E04-0389CC9FAABF}"/>
              </a:ext>
            </a:extLst>
          </p:cNvPr>
          <p:cNvSpPr/>
          <p:nvPr/>
        </p:nvSpPr>
        <p:spPr>
          <a:xfrm flipH="1">
            <a:off x="10182142" y="2998169"/>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Ellipse 160">
            <a:extLst>
              <a:ext uri="{FF2B5EF4-FFF2-40B4-BE49-F238E27FC236}">
                <a16:creationId xmlns:a16="http://schemas.microsoft.com/office/drawing/2014/main" id="{797216DF-75FF-41B5-A73C-E1687A680C08}"/>
              </a:ext>
            </a:extLst>
          </p:cNvPr>
          <p:cNvSpPr/>
          <p:nvPr/>
        </p:nvSpPr>
        <p:spPr>
          <a:xfrm flipH="1">
            <a:off x="10490679" y="2998169"/>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Ellipse 161">
            <a:extLst>
              <a:ext uri="{FF2B5EF4-FFF2-40B4-BE49-F238E27FC236}">
                <a16:creationId xmlns:a16="http://schemas.microsoft.com/office/drawing/2014/main" id="{7208F84A-F2DF-413A-8142-1C95EF0A4CCB}"/>
              </a:ext>
            </a:extLst>
          </p:cNvPr>
          <p:cNvSpPr/>
          <p:nvPr/>
        </p:nvSpPr>
        <p:spPr>
          <a:xfrm flipH="1">
            <a:off x="10574193" y="2998169"/>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Ellipse 162">
            <a:extLst>
              <a:ext uri="{FF2B5EF4-FFF2-40B4-BE49-F238E27FC236}">
                <a16:creationId xmlns:a16="http://schemas.microsoft.com/office/drawing/2014/main" id="{5B4B4EF1-4853-4F56-96A8-081A9591C6D1}"/>
              </a:ext>
            </a:extLst>
          </p:cNvPr>
          <p:cNvSpPr/>
          <p:nvPr/>
        </p:nvSpPr>
        <p:spPr>
          <a:xfrm flipH="1">
            <a:off x="10639331" y="2998169"/>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Ellipse 163">
            <a:extLst>
              <a:ext uri="{FF2B5EF4-FFF2-40B4-BE49-F238E27FC236}">
                <a16:creationId xmlns:a16="http://schemas.microsoft.com/office/drawing/2014/main" id="{C5D5C79C-03F6-4EAA-89BD-F42DCB674FC3}"/>
              </a:ext>
            </a:extLst>
          </p:cNvPr>
          <p:cNvSpPr/>
          <p:nvPr/>
        </p:nvSpPr>
        <p:spPr>
          <a:xfrm flipH="1">
            <a:off x="10827792" y="2996765"/>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Ellipse 164">
            <a:extLst>
              <a:ext uri="{FF2B5EF4-FFF2-40B4-BE49-F238E27FC236}">
                <a16:creationId xmlns:a16="http://schemas.microsoft.com/office/drawing/2014/main" id="{1AF9CA70-7BDE-48EC-BDBD-B2ED8379F5F7}"/>
              </a:ext>
            </a:extLst>
          </p:cNvPr>
          <p:cNvSpPr/>
          <p:nvPr/>
        </p:nvSpPr>
        <p:spPr>
          <a:xfrm flipH="1">
            <a:off x="10915928" y="2996765"/>
            <a:ext cx="57600" cy="576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Textfeld 169">
            <a:extLst>
              <a:ext uri="{FF2B5EF4-FFF2-40B4-BE49-F238E27FC236}">
                <a16:creationId xmlns:a16="http://schemas.microsoft.com/office/drawing/2014/main" id="{3BE913BB-8581-8146-9B04-1F4A08465B99}"/>
              </a:ext>
            </a:extLst>
          </p:cNvPr>
          <p:cNvSpPr txBox="1"/>
          <p:nvPr/>
        </p:nvSpPr>
        <p:spPr>
          <a:xfrm rot="16200000">
            <a:off x="131169" y="2789745"/>
            <a:ext cx="1513556" cy="276999"/>
          </a:xfrm>
          <a:prstGeom prst="rect">
            <a:avLst/>
          </a:prstGeom>
          <a:noFill/>
        </p:spPr>
        <p:txBody>
          <a:bodyPr wrap="none" rtlCol="0">
            <a:spAutoFit/>
          </a:bodyPr>
          <a:lstStyle/>
          <a:p>
            <a:pPr algn="ctr"/>
            <a:r>
              <a:rPr lang="de-DE" sz="1200" b="1" dirty="0" err="1"/>
              <a:t>Probability</a:t>
            </a:r>
            <a:r>
              <a:rPr lang="de-DE" sz="1200" b="1" dirty="0"/>
              <a:t> </a:t>
            </a:r>
            <a:r>
              <a:rPr lang="de-DE" sz="1200" b="1" dirty="0" err="1"/>
              <a:t>of</a:t>
            </a:r>
            <a:r>
              <a:rPr lang="de-DE" sz="1200" b="1" dirty="0"/>
              <a:t> PFS</a:t>
            </a:r>
          </a:p>
        </p:txBody>
      </p:sp>
      <p:sp>
        <p:nvSpPr>
          <p:cNvPr id="171" name="Textfeld 170">
            <a:extLst>
              <a:ext uri="{FF2B5EF4-FFF2-40B4-BE49-F238E27FC236}">
                <a16:creationId xmlns:a16="http://schemas.microsoft.com/office/drawing/2014/main" id="{D6DEC9B9-6BB4-874D-9E57-FD4090FCCB17}"/>
              </a:ext>
            </a:extLst>
          </p:cNvPr>
          <p:cNvSpPr txBox="1"/>
          <p:nvPr/>
        </p:nvSpPr>
        <p:spPr>
          <a:xfrm rot="16200000">
            <a:off x="6000621" y="2789745"/>
            <a:ext cx="1436612" cy="276999"/>
          </a:xfrm>
          <a:prstGeom prst="rect">
            <a:avLst/>
          </a:prstGeom>
          <a:noFill/>
        </p:spPr>
        <p:txBody>
          <a:bodyPr wrap="none" rtlCol="0">
            <a:spAutoFit/>
          </a:bodyPr>
          <a:lstStyle/>
          <a:p>
            <a:pPr algn="ctr"/>
            <a:r>
              <a:rPr lang="de-DE" sz="1200" b="1" dirty="0" err="1"/>
              <a:t>Probability</a:t>
            </a:r>
            <a:r>
              <a:rPr lang="de-DE" sz="1200" b="1" dirty="0"/>
              <a:t> </a:t>
            </a:r>
            <a:r>
              <a:rPr lang="de-DE" sz="1200" b="1" dirty="0" err="1"/>
              <a:t>of</a:t>
            </a:r>
            <a:r>
              <a:rPr lang="de-DE" sz="1200" b="1" dirty="0"/>
              <a:t> OS</a:t>
            </a:r>
          </a:p>
        </p:txBody>
      </p:sp>
      <p:sp>
        <p:nvSpPr>
          <p:cNvPr id="174" name="Textfeld 59">
            <a:extLst>
              <a:ext uri="{FF2B5EF4-FFF2-40B4-BE49-F238E27FC236}">
                <a16:creationId xmlns:a16="http://schemas.microsoft.com/office/drawing/2014/main" id="{DC04F32A-7022-D247-A368-660646F75F50}"/>
              </a:ext>
            </a:extLst>
          </p:cNvPr>
          <p:cNvSpPr txBox="1"/>
          <p:nvPr/>
        </p:nvSpPr>
        <p:spPr>
          <a:xfrm>
            <a:off x="8699150" y="4224976"/>
            <a:ext cx="1243097" cy="276999"/>
          </a:xfrm>
          <a:prstGeom prst="rect">
            <a:avLst/>
          </a:prstGeom>
          <a:noFill/>
        </p:spPr>
        <p:txBody>
          <a:bodyPr wrap="none" rtlCol="0">
            <a:spAutoFit/>
          </a:bodyPr>
          <a:lstStyle/>
          <a:p>
            <a:pPr algn="ctr"/>
            <a:r>
              <a:rPr lang="de-DE" sz="1200" b="1" dirty="0"/>
              <a:t>Time (</a:t>
            </a:r>
            <a:r>
              <a:rPr lang="de-DE" sz="1200" b="1" dirty="0" err="1"/>
              <a:t>months</a:t>
            </a:r>
            <a:r>
              <a:rPr lang="de-DE" sz="1200" b="1" dirty="0"/>
              <a:t>)</a:t>
            </a:r>
          </a:p>
        </p:txBody>
      </p:sp>
      <p:sp>
        <p:nvSpPr>
          <p:cNvPr id="175" name="Textfeld 59">
            <a:extLst>
              <a:ext uri="{FF2B5EF4-FFF2-40B4-BE49-F238E27FC236}">
                <a16:creationId xmlns:a16="http://schemas.microsoft.com/office/drawing/2014/main" id="{513B1D81-BDA2-CB4F-A31D-E940D4427D60}"/>
              </a:ext>
            </a:extLst>
          </p:cNvPr>
          <p:cNvSpPr txBox="1"/>
          <p:nvPr/>
        </p:nvSpPr>
        <p:spPr>
          <a:xfrm>
            <a:off x="2913538" y="4224976"/>
            <a:ext cx="1243097" cy="276999"/>
          </a:xfrm>
          <a:prstGeom prst="rect">
            <a:avLst/>
          </a:prstGeom>
          <a:noFill/>
        </p:spPr>
        <p:txBody>
          <a:bodyPr wrap="none" rtlCol="0">
            <a:spAutoFit/>
          </a:bodyPr>
          <a:lstStyle/>
          <a:p>
            <a:pPr algn="ctr"/>
            <a:r>
              <a:rPr lang="de-DE" sz="1200" b="1" dirty="0"/>
              <a:t>Time (</a:t>
            </a:r>
            <a:r>
              <a:rPr lang="de-DE" sz="1200" b="1" dirty="0" err="1"/>
              <a:t>months</a:t>
            </a:r>
            <a:r>
              <a:rPr lang="de-DE" sz="1200" b="1" dirty="0"/>
              <a:t>)</a:t>
            </a:r>
          </a:p>
        </p:txBody>
      </p:sp>
      <p:sp>
        <p:nvSpPr>
          <p:cNvPr id="181" name="Oval 180">
            <a:extLst>
              <a:ext uri="{FF2B5EF4-FFF2-40B4-BE49-F238E27FC236}">
                <a16:creationId xmlns:a16="http://schemas.microsoft.com/office/drawing/2014/main" id="{C16C2077-702F-9946-9BB7-E078E0A62317}"/>
              </a:ext>
            </a:extLst>
          </p:cNvPr>
          <p:cNvSpPr/>
          <p:nvPr/>
        </p:nvSpPr>
        <p:spPr>
          <a:xfrm>
            <a:off x="1546200" y="3769848"/>
            <a:ext cx="87926" cy="8792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Textfeld 59">
            <a:extLst>
              <a:ext uri="{FF2B5EF4-FFF2-40B4-BE49-F238E27FC236}">
                <a16:creationId xmlns:a16="http://schemas.microsoft.com/office/drawing/2014/main" id="{C32433F9-5CB3-7646-AE9A-270A0B6EA030}"/>
              </a:ext>
            </a:extLst>
          </p:cNvPr>
          <p:cNvSpPr txBox="1"/>
          <p:nvPr/>
        </p:nvSpPr>
        <p:spPr>
          <a:xfrm>
            <a:off x="1603065" y="3683006"/>
            <a:ext cx="848309" cy="276999"/>
          </a:xfrm>
          <a:prstGeom prst="rect">
            <a:avLst/>
          </a:prstGeom>
          <a:noFill/>
        </p:spPr>
        <p:txBody>
          <a:bodyPr wrap="none" rtlCol="0">
            <a:spAutoFit/>
          </a:bodyPr>
          <a:lstStyle/>
          <a:p>
            <a:pPr algn="ctr"/>
            <a:r>
              <a:rPr lang="de-DE" sz="1200" dirty="0" err="1"/>
              <a:t>Censored</a:t>
            </a:r>
            <a:endParaRPr lang="de-DE" sz="1200" dirty="0"/>
          </a:p>
        </p:txBody>
      </p:sp>
      <p:sp>
        <p:nvSpPr>
          <p:cNvPr id="183" name="Textfeld 59">
            <a:extLst>
              <a:ext uri="{FF2B5EF4-FFF2-40B4-BE49-F238E27FC236}">
                <a16:creationId xmlns:a16="http://schemas.microsoft.com/office/drawing/2014/main" id="{02222B71-AD01-2C48-9C01-9B6C24EC0BF7}"/>
              </a:ext>
            </a:extLst>
          </p:cNvPr>
          <p:cNvSpPr txBox="1"/>
          <p:nvPr/>
        </p:nvSpPr>
        <p:spPr>
          <a:xfrm>
            <a:off x="7378297" y="3675312"/>
            <a:ext cx="848309" cy="276999"/>
          </a:xfrm>
          <a:prstGeom prst="rect">
            <a:avLst/>
          </a:prstGeom>
          <a:noFill/>
        </p:spPr>
        <p:txBody>
          <a:bodyPr wrap="none" rtlCol="0">
            <a:spAutoFit/>
          </a:bodyPr>
          <a:lstStyle/>
          <a:p>
            <a:pPr algn="ctr"/>
            <a:r>
              <a:rPr lang="de-DE" sz="1200" dirty="0" err="1"/>
              <a:t>Censored</a:t>
            </a:r>
            <a:endParaRPr lang="de-DE" sz="1200" dirty="0"/>
          </a:p>
        </p:txBody>
      </p:sp>
      <p:sp>
        <p:nvSpPr>
          <p:cNvPr id="184" name="Oval 183">
            <a:extLst>
              <a:ext uri="{FF2B5EF4-FFF2-40B4-BE49-F238E27FC236}">
                <a16:creationId xmlns:a16="http://schemas.microsoft.com/office/drawing/2014/main" id="{E3E9A1F7-3804-A747-9C74-5EA7589CD921}"/>
              </a:ext>
            </a:extLst>
          </p:cNvPr>
          <p:cNvSpPr/>
          <p:nvPr/>
        </p:nvSpPr>
        <p:spPr>
          <a:xfrm>
            <a:off x="7327272" y="3769848"/>
            <a:ext cx="87926" cy="8792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198" name="Gruppieren 197">
            <a:extLst>
              <a:ext uri="{FF2B5EF4-FFF2-40B4-BE49-F238E27FC236}">
                <a16:creationId xmlns:a16="http://schemas.microsoft.com/office/drawing/2014/main" id="{C723211E-675E-074B-83DB-7222B48620AC}"/>
              </a:ext>
            </a:extLst>
          </p:cNvPr>
          <p:cNvGrpSpPr/>
          <p:nvPr/>
        </p:nvGrpSpPr>
        <p:grpSpPr>
          <a:xfrm>
            <a:off x="7160211" y="1850480"/>
            <a:ext cx="90487" cy="2149200"/>
            <a:chOff x="7160211" y="1887548"/>
            <a:chExt cx="90487" cy="2149200"/>
          </a:xfrm>
        </p:grpSpPr>
        <p:cxnSp>
          <p:nvCxnSpPr>
            <p:cNvPr id="199" name="Gerader Verbinder 79">
              <a:extLst>
                <a:ext uri="{FF2B5EF4-FFF2-40B4-BE49-F238E27FC236}">
                  <a16:creationId xmlns:a16="http://schemas.microsoft.com/office/drawing/2014/main" id="{2E23F42E-6B21-C840-B7E6-0DBA9467A8BE}"/>
                </a:ext>
              </a:extLst>
            </p:cNvPr>
            <p:cNvCxnSpPr>
              <a:cxnSpLocks/>
            </p:cNvCxnSpPr>
            <p:nvPr/>
          </p:nvCxnSpPr>
          <p:spPr>
            <a:xfrm>
              <a:off x="7250698" y="1887548"/>
              <a:ext cx="0" cy="2149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Gerader Verbinder 92">
              <a:extLst>
                <a:ext uri="{FF2B5EF4-FFF2-40B4-BE49-F238E27FC236}">
                  <a16:creationId xmlns:a16="http://schemas.microsoft.com/office/drawing/2014/main" id="{48CB3449-5684-4C4F-B964-E368E7D1DEEC}"/>
                </a:ext>
              </a:extLst>
            </p:cNvPr>
            <p:cNvCxnSpPr>
              <a:cxnSpLocks/>
            </p:cNvCxnSpPr>
            <p:nvPr/>
          </p:nvCxnSpPr>
          <p:spPr>
            <a:xfrm flipH="1">
              <a:off x="7160211" y="3961083"/>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Gerader Verbinder 93">
              <a:extLst>
                <a:ext uri="{FF2B5EF4-FFF2-40B4-BE49-F238E27FC236}">
                  <a16:creationId xmlns:a16="http://schemas.microsoft.com/office/drawing/2014/main" id="{408B34FE-E840-5A4E-94FC-427893422C94}"/>
                </a:ext>
              </a:extLst>
            </p:cNvPr>
            <p:cNvCxnSpPr>
              <a:cxnSpLocks/>
            </p:cNvCxnSpPr>
            <p:nvPr/>
          </p:nvCxnSpPr>
          <p:spPr>
            <a:xfrm flipH="1">
              <a:off x="7160211" y="3737246"/>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Gerader Verbinder 94">
              <a:extLst>
                <a:ext uri="{FF2B5EF4-FFF2-40B4-BE49-F238E27FC236}">
                  <a16:creationId xmlns:a16="http://schemas.microsoft.com/office/drawing/2014/main" id="{FA1E320C-A869-9F4C-8355-4ADBEF373E39}"/>
                </a:ext>
              </a:extLst>
            </p:cNvPr>
            <p:cNvCxnSpPr>
              <a:cxnSpLocks/>
            </p:cNvCxnSpPr>
            <p:nvPr/>
          </p:nvCxnSpPr>
          <p:spPr>
            <a:xfrm flipH="1">
              <a:off x="7160211" y="3551509"/>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Gerader Verbinder 95">
              <a:extLst>
                <a:ext uri="{FF2B5EF4-FFF2-40B4-BE49-F238E27FC236}">
                  <a16:creationId xmlns:a16="http://schemas.microsoft.com/office/drawing/2014/main" id="{E90B83FF-02D2-5F43-8501-9DCF1CB97D2D}"/>
                </a:ext>
              </a:extLst>
            </p:cNvPr>
            <p:cNvCxnSpPr>
              <a:cxnSpLocks/>
            </p:cNvCxnSpPr>
            <p:nvPr/>
          </p:nvCxnSpPr>
          <p:spPr>
            <a:xfrm flipH="1">
              <a:off x="7160211" y="3341959"/>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Gerader Verbinder 96">
              <a:extLst>
                <a:ext uri="{FF2B5EF4-FFF2-40B4-BE49-F238E27FC236}">
                  <a16:creationId xmlns:a16="http://schemas.microsoft.com/office/drawing/2014/main" id="{7224D22A-8665-594A-9D54-7A72608E369B}"/>
                </a:ext>
              </a:extLst>
            </p:cNvPr>
            <p:cNvCxnSpPr>
              <a:cxnSpLocks/>
            </p:cNvCxnSpPr>
            <p:nvPr/>
          </p:nvCxnSpPr>
          <p:spPr>
            <a:xfrm flipH="1">
              <a:off x="7160211" y="3127647"/>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Gerader Verbinder 97">
              <a:extLst>
                <a:ext uri="{FF2B5EF4-FFF2-40B4-BE49-F238E27FC236}">
                  <a16:creationId xmlns:a16="http://schemas.microsoft.com/office/drawing/2014/main" id="{A1799C7A-702F-0947-9824-2F4B3D989484}"/>
                </a:ext>
              </a:extLst>
            </p:cNvPr>
            <p:cNvCxnSpPr>
              <a:cxnSpLocks/>
            </p:cNvCxnSpPr>
            <p:nvPr/>
          </p:nvCxnSpPr>
          <p:spPr>
            <a:xfrm flipH="1">
              <a:off x="7160211" y="2922859"/>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Gerader Verbinder 98">
              <a:extLst>
                <a:ext uri="{FF2B5EF4-FFF2-40B4-BE49-F238E27FC236}">
                  <a16:creationId xmlns:a16="http://schemas.microsoft.com/office/drawing/2014/main" id="{8027ED74-1D27-C044-B5E4-09C73D23730C}"/>
                </a:ext>
              </a:extLst>
            </p:cNvPr>
            <p:cNvCxnSpPr>
              <a:cxnSpLocks/>
            </p:cNvCxnSpPr>
            <p:nvPr/>
          </p:nvCxnSpPr>
          <p:spPr>
            <a:xfrm flipH="1">
              <a:off x="7160211" y="2703784"/>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Gerader Verbinder 99">
              <a:extLst>
                <a:ext uri="{FF2B5EF4-FFF2-40B4-BE49-F238E27FC236}">
                  <a16:creationId xmlns:a16="http://schemas.microsoft.com/office/drawing/2014/main" id="{95C55E34-89DC-5048-BEDA-88B26FA0D707}"/>
                </a:ext>
              </a:extLst>
            </p:cNvPr>
            <p:cNvCxnSpPr>
              <a:cxnSpLocks/>
            </p:cNvCxnSpPr>
            <p:nvPr/>
          </p:nvCxnSpPr>
          <p:spPr>
            <a:xfrm flipH="1">
              <a:off x="7160211" y="2489211"/>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Gerader Verbinder 100">
              <a:extLst>
                <a:ext uri="{FF2B5EF4-FFF2-40B4-BE49-F238E27FC236}">
                  <a16:creationId xmlns:a16="http://schemas.microsoft.com/office/drawing/2014/main" id="{D04AEF98-3469-E648-B4FE-86A10189D0CA}"/>
                </a:ext>
              </a:extLst>
            </p:cNvPr>
            <p:cNvCxnSpPr>
              <a:cxnSpLocks/>
            </p:cNvCxnSpPr>
            <p:nvPr/>
          </p:nvCxnSpPr>
          <p:spPr>
            <a:xfrm flipH="1">
              <a:off x="7160211" y="2277280"/>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Gerader Verbinder 101">
              <a:extLst>
                <a:ext uri="{FF2B5EF4-FFF2-40B4-BE49-F238E27FC236}">
                  <a16:creationId xmlns:a16="http://schemas.microsoft.com/office/drawing/2014/main" id="{3E1E3475-3A3D-A843-BD0E-6D409EF35E67}"/>
                </a:ext>
              </a:extLst>
            </p:cNvPr>
            <p:cNvCxnSpPr>
              <a:cxnSpLocks/>
            </p:cNvCxnSpPr>
            <p:nvPr/>
          </p:nvCxnSpPr>
          <p:spPr>
            <a:xfrm flipH="1">
              <a:off x="7160211" y="2079636"/>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Gerader Verbinder 102">
              <a:extLst>
                <a:ext uri="{FF2B5EF4-FFF2-40B4-BE49-F238E27FC236}">
                  <a16:creationId xmlns:a16="http://schemas.microsoft.com/office/drawing/2014/main" id="{7B4D23D8-276A-0B43-BD84-13D0E67EE89F}"/>
                </a:ext>
              </a:extLst>
            </p:cNvPr>
            <p:cNvCxnSpPr>
              <a:cxnSpLocks/>
            </p:cNvCxnSpPr>
            <p:nvPr/>
          </p:nvCxnSpPr>
          <p:spPr>
            <a:xfrm flipH="1">
              <a:off x="7160211" y="1896281"/>
              <a:ext cx="90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1" name="Freihandform: Form 63">
            <a:extLst>
              <a:ext uri="{FF2B5EF4-FFF2-40B4-BE49-F238E27FC236}">
                <a16:creationId xmlns:a16="http://schemas.microsoft.com/office/drawing/2014/main" id="{DB916633-8DAD-9540-AB5D-AC28A906755A}"/>
              </a:ext>
            </a:extLst>
          </p:cNvPr>
          <p:cNvSpPr/>
          <p:nvPr/>
        </p:nvSpPr>
        <p:spPr>
          <a:xfrm>
            <a:off x="1620661" y="1871107"/>
            <a:ext cx="2813050" cy="2060575"/>
          </a:xfrm>
          <a:custGeom>
            <a:avLst/>
            <a:gdLst>
              <a:gd name="connsiteX0" fmla="*/ 0 w 2813050"/>
              <a:gd name="connsiteY0" fmla="*/ 0 h 2060575"/>
              <a:gd name="connsiteX1" fmla="*/ 79375 w 2813050"/>
              <a:gd name="connsiteY1" fmla="*/ 0 h 2060575"/>
              <a:gd name="connsiteX2" fmla="*/ 79375 w 2813050"/>
              <a:gd name="connsiteY2" fmla="*/ 41275 h 2060575"/>
              <a:gd name="connsiteX3" fmla="*/ 215900 w 2813050"/>
              <a:gd name="connsiteY3" fmla="*/ 41275 h 2060575"/>
              <a:gd name="connsiteX4" fmla="*/ 215900 w 2813050"/>
              <a:gd name="connsiteY4" fmla="*/ 60325 h 2060575"/>
              <a:gd name="connsiteX5" fmla="*/ 231775 w 2813050"/>
              <a:gd name="connsiteY5" fmla="*/ 60325 h 2060575"/>
              <a:gd name="connsiteX6" fmla="*/ 231775 w 2813050"/>
              <a:gd name="connsiteY6" fmla="*/ 101600 h 2060575"/>
              <a:gd name="connsiteX7" fmla="*/ 254000 w 2813050"/>
              <a:gd name="connsiteY7" fmla="*/ 101600 h 2060575"/>
              <a:gd name="connsiteX8" fmla="*/ 254000 w 2813050"/>
              <a:gd name="connsiteY8" fmla="*/ 149225 h 2060575"/>
              <a:gd name="connsiteX9" fmla="*/ 276225 w 2813050"/>
              <a:gd name="connsiteY9" fmla="*/ 149225 h 2060575"/>
              <a:gd name="connsiteX10" fmla="*/ 276225 w 2813050"/>
              <a:gd name="connsiteY10" fmla="*/ 193675 h 2060575"/>
              <a:gd name="connsiteX11" fmla="*/ 419100 w 2813050"/>
              <a:gd name="connsiteY11" fmla="*/ 193675 h 2060575"/>
              <a:gd name="connsiteX12" fmla="*/ 419100 w 2813050"/>
              <a:gd name="connsiteY12" fmla="*/ 250825 h 2060575"/>
              <a:gd name="connsiteX13" fmla="*/ 450850 w 2813050"/>
              <a:gd name="connsiteY13" fmla="*/ 250825 h 2060575"/>
              <a:gd name="connsiteX14" fmla="*/ 450850 w 2813050"/>
              <a:gd name="connsiteY14" fmla="*/ 311150 h 2060575"/>
              <a:gd name="connsiteX15" fmla="*/ 501650 w 2813050"/>
              <a:gd name="connsiteY15" fmla="*/ 311150 h 2060575"/>
              <a:gd name="connsiteX16" fmla="*/ 501650 w 2813050"/>
              <a:gd name="connsiteY16" fmla="*/ 358775 h 2060575"/>
              <a:gd name="connsiteX17" fmla="*/ 517525 w 2813050"/>
              <a:gd name="connsiteY17" fmla="*/ 358775 h 2060575"/>
              <a:gd name="connsiteX18" fmla="*/ 517525 w 2813050"/>
              <a:gd name="connsiteY18" fmla="*/ 428625 h 2060575"/>
              <a:gd name="connsiteX19" fmla="*/ 533400 w 2813050"/>
              <a:gd name="connsiteY19" fmla="*/ 428625 h 2060575"/>
              <a:gd name="connsiteX20" fmla="*/ 533400 w 2813050"/>
              <a:gd name="connsiteY20" fmla="*/ 473075 h 2060575"/>
              <a:gd name="connsiteX21" fmla="*/ 768350 w 2813050"/>
              <a:gd name="connsiteY21" fmla="*/ 473075 h 2060575"/>
              <a:gd name="connsiteX22" fmla="*/ 768350 w 2813050"/>
              <a:gd name="connsiteY22" fmla="*/ 527050 h 2060575"/>
              <a:gd name="connsiteX23" fmla="*/ 774700 w 2813050"/>
              <a:gd name="connsiteY23" fmla="*/ 527050 h 2060575"/>
              <a:gd name="connsiteX24" fmla="*/ 774700 w 2813050"/>
              <a:gd name="connsiteY24" fmla="*/ 644525 h 2060575"/>
              <a:gd name="connsiteX25" fmla="*/ 790575 w 2813050"/>
              <a:gd name="connsiteY25" fmla="*/ 644525 h 2060575"/>
              <a:gd name="connsiteX26" fmla="*/ 790575 w 2813050"/>
              <a:gd name="connsiteY26" fmla="*/ 768350 h 2060575"/>
              <a:gd name="connsiteX27" fmla="*/ 806450 w 2813050"/>
              <a:gd name="connsiteY27" fmla="*/ 768350 h 2060575"/>
              <a:gd name="connsiteX28" fmla="*/ 806450 w 2813050"/>
              <a:gd name="connsiteY28" fmla="*/ 939800 h 2060575"/>
              <a:gd name="connsiteX29" fmla="*/ 854075 w 2813050"/>
              <a:gd name="connsiteY29" fmla="*/ 939800 h 2060575"/>
              <a:gd name="connsiteX30" fmla="*/ 854075 w 2813050"/>
              <a:gd name="connsiteY30" fmla="*/ 1000125 h 2060575"/>
              <a:gd name="connsiteX31" fmla="*/ 1006475 w 2813050"/>
              <a:gd name="connsiteY31" fmla="*/ 1000125 h 2060575"/>
              <a:gd name="connsiteX32" fmla="*/ 1006475 w 2813050"/>
              <a:gd name="connsiteY32" fmla="*/ 1063625 h 2060575"/>
              <a:gd name="connsiteX33" fmla="*/ 1028700 w 2813050"/>
              <a:gd name="connsiteY33" fmla="*/ 1063625 h 2060575"/>
              <a:gd name="connsiteX34" fmla="*/ 1028700 w 2813050"/>
              <a:gd name="connsiteY34" fmla="*/ 1117600 h 2060575"/>
              <a:gd name="connsiteX35" fmla="*/ 1060450 w 2813050"/>
              <a:gd name="connsiteY35" fmla="*/ 1117600 h 2060575"/>
              <a:gd name="connsiteX36" fmla="*/ 1060450 w 2813050"/>
              <a:gd name="connsiteY36" fmla="*/ 1231900 h 2060575"/>
              <a:gd name="connsiteX37" fmla="*/ 1133475 w 2813050"/>
              <a:gd name="connsiteY37" fmla="*/ 1231900 h 2060575"/>
              <a:gd name="connsiteX38" fmla="*/ 1133475 w 2813050"/>
              <a:gd name="connsiteY38" fmla="*/ 1295400 h 2060575"/>
              <a:gd name="connsiteX39" fmla="*/ 1146175 w 2813050"/>
              <a:gd name="connsiteY39" fmla="*/ 1295400 h 2060575"/>
              <a:gd name="connsiteX40" fmla="*/ 1146175 w 2813050"/>
              <a:gd name="connsiteY40" fmla="*/ 1365250 h 2060575"/>
              <a:gd name="connsiteX41" fmla="*/ 1184275 w 2813050"/>
              <a:gd name="connsiteY41" fmla="*/ 1365250 h 2060575"/>
              <a:gd name="connsiteX42" fmla="*/ 1184275 w 2813050"/>
              <a:gd name="connsiteY42" fmla="*/ 1425575 h 2060575"/>
              <a:gd name="connsiteX43" fmla="*/ 1355725 w 2813050"/>
              <a:gd name="connsiteY43" fmla="*/ 1425575 h 2060575"/>
              <a:gd name="connsiteX44" fmla="*/ 1355725 w 2813050"/>
              <a:gd name="connsiteY44" fmla="*/ 1495425 h 2060575"/>
              <a:gd name="connsiteX45" fmla="*/ 1387475 w 2813050"/>
              <a:gd name="connsiteY45" fmla="*/ 1495425 h 2060575"/>
              <a:gd name="connsiteX46" fmla="*/ 1387475 w 2813050"/>
              <a:gd name="connsiteY46" fmla="*/ 1571625 h 2060575"/>
              <a:gd name="connsiteX47" fmla="*/ 1619250 w 2813050"/>
              <a:gd name="connsiteY47" fmla="*/ 1571625 h 2060575"/>
              <a:gd name="connsiteX48" fmla="*/ 1619250 w 2813050"/>
              <a:gd name="connsiteY48" fmla="*/ 1657350 h 2060575"/>
              <a:gd name="connsiteX49" fmla="*/ 1889125 w 2813050"/>
              <a:gd name="connsiteY49" fmla="*/ 1657350 h 2060575"/>
              <a:gd name="connsiteX50" fmla="*/ 1889125 w 2813050"/>
              <a:gd name="connsiteY50" fmla="*/ 1797050 h 2060575"/>
              <a:gd name="connsiteX51" fmla="*/ 2066925 w 2813050"/>
              <a:gd name="connsiteY51" fmla="*/ 1797050 h 2060575"/>
              <a:gd name="connsiteX52" fmla="*/ 2066925 w 2813050"/>
              <a:gd name="connsiteY52" fmla="*/ 1927225 h 2060575"/>
              <a:gd name="connsiteX53" fmla="*/ 2813050 w 2813050"/>
              <a:gd name="connsiteY53" fmla="*/ 1927225 h 2060575"/>
              <a:gd name="connsiteX54" fmla="*/ 2813050 w 2813050"/>
              <a:gd name="connsiteY54" fmla="*/ 2060575 h 20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13050" h="2060575">
                <a:moveTo>
                  <a:pt x="0" y="0"/>
                </a:moveTo>
                <a:lnTo>
                  <a:pt x="79375" y="0"/>
                </a:lnTo>
                <a:lnTo>
                  <a:pt x="79375" y="41275"/>
                </a:lnTo>
                <a:lnTo>
                  <a:pt x="215900" y="41275"/>
                </a:lnTo>
                <a:lnTo>
                  <a:pt x="215900" y="60325"/>
                </a:lnTo>
                <a:lnTo>
                  <a:pt x="231775" y="60325"/>
                </a:lnTo>
                <a:lnTo>
                  <a:pt x="231775" y="101600"/>
                </a:lnTo>
                <a:lnTo>
                  <a:pt x="254000" y="101600"/>
                </a:lnTo>
                <a:lnTo>
                  <a:pt x="254000" y="149225"/>
                </a:lnTo>
                <a:lnTo>
                  <a:pt x="276225" y="149225"/>
                </a:lnTo>
                <a:lnTo>
                  <a:pt x="276225" y="193675"/>
                </a:lnTo>
                <a:lnTo>
                  <a:pt x="419100" y="193675"/>
                </a:lnTo>
                <a:lnTo>
                  <a:pt x="419100" y="250825"/>
                </a:lnTo>
                <a:lnTo>
                  <a:pt x="450850" y="250825"/>
                </a:lnTo>
                <a:lnTo>
                  <a:pt x="450850" y="311150"/>
                </a:lnTo>
                <a:lnTo>
                  <a:pt x="501650" y="311150"/>
                </a:lnTo>
                <a:lnTo>
                  <a:pt x="501650" y="358775"/>
                </a:lnTo>
                <a:lnTo>
                  <a:pt x="517525" y="358775"/>
                </a:lnTo>
                <a:lnTo>
                  <a:pt x="517525" y="428625"/>
                </a:lnTo>
                <a:lnTo>
                  <a:pt x="533400" y="428625"/>
                </a:lnTo>
                <a:lnTo>
                  <a:pt x="533400" y="473075"/>
                </a:lnTo>
                <a:lnTo>
                  <a:pt x="768350" y="473075"/>
                </a:lnTo>
                <a:lnTo>
                  <a:pt x="768350" y="527050"/>
                </a:lnTo>
                <a:lnTo>
                  <a:pt x="774700" y="527050"/>
                </a:lnTo>
                <a:lnTo>
                  <a:pt x="774700" y="644525"/>
                </a:lnTo>
                <a:lnTo>
                  <a:pt x="790575" y="644525"/>
                </a:lnTo>
                <a:lnTo>
                  <a:pt x="790575" y="768350"/>
                </a:lnTo>
                <a:lnTo>
                  <a:pt x="806450" y="768350"/>
                </a:lnTo>
                <a:lnTo>
                  <a:pt x="806450" y="939800"/>
                </a:lnTo>
                <a:lnTo>
                  <a:pt x="854075" y="939800"/>
                </a:lnTo>
                <a:lnTo>
                  <a:pt x="854075" y="1000125"/>
                </a:lnTo>
                <a:lnTo>
                  <a:pt x="1006475" y="1000125"/>
                </a:lnTo>
                <a:lnTo>
                  <a:pt x="1006475" y="1063625"/>
                </a:lnTo>
                <a:lnTo>
                  <a:pt x="1028700" y="1063625"/>
                </a:lnTo>
                <a:lnTo>
                  <a:pt x="1028700" y="1117600"/>
                </a:lnTo>
                <a:lnTo>
                  <a:pt x="1060450" y="1117600"/>
                </a:lnTo>
                <a:lnTo>
                  <a:pt x="1060450" y="1231900"/>
                </a:lnTo>
                <a:lnTo>
                  <a:pt x="1133475" y="1231900"/>
                </a:lnTo>
                <a:lnTo>
                  <a:pt x="1133475" y="1295400"/>
                </a:lnTo>
                <a:lnTo>
                  <a:pt x="1146175" y="1295400"/>
                </a:lnTo>
                <a:lnTo>
                  <a:pt x="1146175" y="1365250"/>
                </a:lnTo>
                <a:lnTo>
                  <a:pt x="1184275" y="1365250"/>
                </a:lnTo>
                <a:lnTo>
                  <a:pt x="1184275" y="1425575"/>
                </a:lnTo>
                <a:lnTo>
                  <a:pt x="1355725" y="1425575"/>
                </a:lnTo>
                <a:lnTo>
                  <a:pt x="1355725" y="1495425"/>
                </a:lnTo>
                <a:lnTo>
                  <a:pt x="1387475" y="1495425"/>
                </a:lnTo>
                <a:lnTo>
                  <a:pt x="1387475" y="1571625"/>
                </a:lnTo>
                <a:lnTo>
                  <a:pt x="1619250" y="1571625"/>
                </a:lnTo>
                <a:lnTo>
                  <a:pt x="1619250" y="1657350"/>
                </a:lnTo>
                <a:lnTo>
                  <a:pt x="1889125" y="1657350"/>
                </a:lnTo>
                <a:lnTo>
                  <a:pt x="1889125" y="1797050"/>
                </a:lnTo>
                <a:lnTo>
                  <a:pt x="2066925" y="1797050"/>
                </a:lnTo>
                <a:lnTo>
                  <a:pt x="2066925" y="1927225"/>
                </a:lnTo>
                <a:lnTo>
                  <a:pt x="2813050" y="1927225"/>
                </a:lnTo>
                <a:lnTo>
                  <a:pt x="2813050" y="2060575"/>
                </a:ln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73939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able 10">
            <a:extLst>
              <a:ext uri="{FF2B5EF4-FFF2-40B4-BE49-F238E27FC236}">
                <a16:creationId xmlns:a16="http://schemas.microsoft.com/office/drawing/2014/main" id="{41792F39-C81E-CC4E-BEA8-F5A0EF13938D}"/>
              </a:ext>
            </a:extLst>
          </p:cNvPr>
          <p:cNvGraphicFramePr>
            <a:graphicFrameLocks noGrp="1"/>
          </p:cNvGraphicFramePr>
          <p:nvPr>
            <p:extLst>
              <p:ext uri="{D42A27DB-BD31-4B8C-83A1-F6EECF244321}">
                <p14:modId xmlns:p14="http://schemas.microsoft.com/office/powerpoint/2010/main" val="546953793"/>
              </p:ext>
            </p:extLst>
          </p:nvPr>
        </p:nvGraphicFramePr>
        <p:xfrm>
          <a:off x="418305" y="1813365"/>
          <a:ext cx="11365708" cy="2574000"/>
        </p:xfrm>
        <a:graphic>
          <a:graphicData uri="http://schemas.openxmlformats.org/drawingml/2006/table">
            <a:tbl>
              <a:tblPr firstRow="1" bandRow="1">
                <a:tableStyleId>{5C22544A-7EE6-4342-B048-85BDC9FD1C3A}</a:tableStyleId>
              </a:tblPr>
              <a:tblGrid>
                <a:gridCol w="1911411">
                  <a:extLst>
                    <a:ext uri="{9D8B030D-6E8A-4147-A177-3AD203B41FA5}">
                      <a16:colId xmlns:a16="http://schemas.microsoft.com/office/drawing/2014/main" val="420730875"/>
                    </a:ext>
                  </a:extLst>
                </a:gridCol>
                <a:gridCol w="577030">
                  <a:extLst>
                    <a:ext uri="{9D8B030D-6E8A-4147-A177-3AD203B41FA5}">
                      <a16:colId xmlns:a16="http://schemas.microsoft.com/office/drawing/2014/main" val="3252823633"/>
                    </a:ext>
                  </a:extLst>
                </a:gridCol>
                <a:gridCol w="937673">
                  <a:extLst>
                    <a:ext uri="{9D8B030D-6E8A-4147-A177-3AD203B41FA5}">
                      <a16:colId xmlns:a16="http://schemas.microsoft.com/office/drawing/2014/main" val="57096189"/>
                    </a:ext>
                  </a:extLst>
                </a:gridCol>
                <a:gridCol w="2171002">
                  <a:extLst>
                    <a:ext uri="{9D8B030D-6E8A-4147-A177-3AD203B41FA5}">
                      <a16:colId xmlns:a16="http://schemas.microsoft.com/office/drawing/2014/main" val="2708101358"/>
                    </a:ext>
                  </a:extLst>
                </a:gridCol>
                <a:gridCol w="1911411">
                  <a:extLst>
                    <a:ext uri="{9D8B030D-6E8A-4147-A177-3AD203B41FA5}">
                      <a16:colId xmlns:a16="http://schemas.microsoft.com/office/drawing/2014/main" val="202510909"/>
                    </a:ext>
                  </a:extLst>
                </a:gridCol>
                <a:gridCol w="577030">
                  <a:extLst>
                    <a:ext uri="{9D8B030D-6E8A-4147-A177-3AD203B41FA5}">
                      <a16:colId xmlns:a16="http://schemas.microsoft.com/office/drawing/2014/main" val="3716518291"/>
                    </a:ext>
                  </a:extLst>
                </a:gridCol>
                <a:gridCol w="937673">
                  <a:extLst>
                    <a:ext uri="{9D8B030D-6E8A-4147-A177-3AD203B41FA5}">
                      <a16:colId xmlns:a16="http://schemas.microsoft.com/office/drawing/2014/main" val="2567832275"/>
                    </a:ext>
                  </a:extLst>
                </a:gridCol>
                <a:gridCol w="2342478">
                  <a:extLst>
                    <a:ext uri="{9D8B030D-6E8A-4147-A177-3AD203B41FA5}">
                      <a16:colId xmlns:a16="http://schemas.microsoft.com/office/drawing/2014/main" val="1207265690"/>
                    </a:ext>
                  </a:extLst>
                </a:gridCol>
              </a:tblGrid>
              <a:tr h="0">
                <a:tc>
                  <a:txBody>
                    <a:bodyPr/>
                    <a:lstStyle/>
                    <a:p>
                      <a:r>
                        <a:rPr lang="en-US" sz="1200" dirty="0"/>
                        <a:t>TC PD-L1 </a:t>
                      </a:r>
                      <a:br>
                        <a:rPr lang="en-US" sz="1200" dirty="0"/>
                      </a:br>
                      <a:r>
                        <a:rPr lang="en-US" sz="1200" dirty="0"/>
                        <a:t>expression subgroups</a:t>
                      </a:r>
                    </a:p>
                  </a:txBody>
                  <a:tcPr marT="43200" marB="39600" anchor="ctr"/>
                </a:tc>
                <a:tc>
                  <a:txBody>
                    <a:bodyPr/>
                    <a:lstStyle/>
                    <a:p>
                      <a:pPr algn="ctr"/>
                      <a:r>
                        <a:rPr lang="en-US" sz="1200" dirty="0"/>
                        <a:t>n</a:t>
                      </a:r>
                    </a:p>
                  </a:txBody>
                  <a:tcPr marT="43200" marB="39600" anchor="ctr"/>
                </a:tc>
                <a:tc>
                  <a:txBody>
                    <a:bodyPr/>
                    <a:lstStyle/>
                    <a:p>
                      <a:pPr algn="ctr"/>
                      <a:r>
                        <a:rPr lang="en-US" sz="1200" dirty="0"/>
                        <a:t>Response</a:t>
                      </a:r>
                    </a:p>
                  </a:txBody>
                  <a:tcPr marT="43200" marB="39600" anchor="ctr"/>
                </a:tc>
                <a:tc>
                  <a:txBody>
                    <a:bodyPr/>
                    <a:lstStyle/>
                    <a:p>
                      <a:pPr algn="ctr"/>
                      <a:r>
                        <a:rPr lang="en-US" sz="1200" dirty="0"/>
                        <a:t>ORR,% (95% CI)</a:t>
                      </a:r>
                    </a:p>
                  </a:txBody>
                  <a:tcPr marT="43200" marB="39600" anchor="ctr"/>
                </a:tc>
                <a:tc>
                  <a:txBody>
                    <a:bodyPr/>
                    <a:lstStyle/>
                    <a:p>
                      <a:r>
                        <a:rPr lang="en-US" sz="1200" dirty="0"/>
                        <a:t>IC PD-L1 </a:t>
                      </a:r>
                      <a:br>
                        <a:rPr lang="en-US" sz="1200" dirty="0"/>
                      </a:br>
                      <a:r>
                        <a:rPr lang="en-US" sz="1200" dirty="0"/>
                        <a:t>expression subgroups</a:t>
                      </a:r>
                    </a:p>
                  </a:txBody>
                  <a:tcPr marT="43200" marB="39600" anchor="ctr"/>
                </a:tc>
                <a:tc>
                  <a:txBody>
                    <a:bodyPr/>
                    <a:lstStyle/>
                    <a:p>
                      <a:pPr algn="ctr"/>
                      <a:r>
                        <a:rPr lang="en-US" sz="1200" dirty="0"/>
                        <a:t>n</a:t>
                      </a:r>
                    </a:p>
                  </a:txBody>
                  <a:tcPr marT="43200" marB="39600" anchor="ctr"/>
                </a:tc>
                <a:tc>
                  <a:txBody>
                    <a:bodyPr/>
                    <a:lstStyle/>
                    <a:p>
                      <a:pPr algn="ctr"/>
                      <a:r>
                        <a:rPr lang="en-US" sz="1200" dirty="0"/>
                        <a:t>Response</a:t>
                      </a:r>
                    </a:p>
                  </a:txBody>
                  <a:tcPr marT="43200" marB="39600" anchor="ctr"/>
                </a:tc>
                <a:tc>
                  <a:txBody>
                    <a:bodyPr/>
                    <a:lstStyle/>
                    <a:p>
                      <a:pPr algn="ctr"/>
                      <a:r>
                        <a:rPr lang="en-US" sz="1200" dirty="0"/>
                        <a:t>ORR,% (95% CI)</a:t>
                      </a:r>
                    </a:p>
                  </a:txBody>
                  <a:tcPr marT="43200" marB="39600" anchor="ctr"/>
                </a:tc>
                <a:extLst>
                  <a:ext uri="{0D108BD9-81ED-4DB2-BD59-A6C34878D82A}">
                    <a16:rowId xmlns:a16="http://schemas.microsoft.com/office/drawing/2014/main" val="3099956591"/>
                  </a:ext>
                </a:extLst>
              </a:tr>
              <a:tr h="0">
                <a:tc>
                  <a:txBody>
                    <a:bodyPr/>
                    <a:lstStyle/>
                    <a:p>
                      <a:r>
                        <a:rPr lang="en-US" sz="1200" b="1" dirty="0"/>
                        <a:t>Total</a:t>
                      </a:r>
                    </a:p>
                  </a:txBody>
                  <a:tcPr marT="43200" marB="39600" anchor="ctr"/>
                </a:tc>
                <a:tc>
                  <a:txBody>
                    <a:bodyPr/>
                    <a:lstStyle/>
                    <a:p>
                      <a:pPr algn="ctr"/>
                      <a:r>
                        <a:rPr lang="en-US" sz="1200" dirty="0"/>
                        <a:t>44</a:t>
                      </a:r>
                    </a:p>
                  </a:txBody>
                  <a:tcPr marT="43200" marB="39600" anchor="ctr"/>
                </a:tc>
                <a:tc>
                  <a:txBody>
                    <a:bodyPr/>
                    <a:lstStyle/>
                    <a:p>
                      <a:pPr algn="ctr"/>
                      <a:r>
                        <a:rPr lang="en-US" sz="1200" dirty="0"/>
                        <a:t>6</a:t>
                      </a:r>
                    </a:p>
                  </a:txBody>
                  <a:tcPr marT="43200" marB="39600" anchor="ctr"/>
                </a:tc>
                <a:tc>
                  <a:txBody>
                    <a:bodyPr/>
                    <a:lstStyle/>
                    <a:p>
                      <a:pPr algn="ctr"/>
                      <a:endParaRPr lang="en-US" sz="1200"/>
                    </a:p>
                  </a:txBody>
                  <a:tcPr marT="43200" marB="39600" anchor="ctr"/>
                </a:tc>
                <a:tc>
                  <a:txBody>
                    <a:bodyPr/>
                    <a:lstStyle/>
                    <a:p>
                      <a:r>
                        <a:rPr lang="en-US" sz="1200" b="1" dirty="0"/>
                        <a:t>Total</a:t>
                      </a:r>
                    </a:p>
                  </a:txBody>
                  <a:tcPr marT="43200" marB="39600" anchor="ctr"/>
                </a:tc>
                <a:tc>
                  <a:txBody>
                    <a:bodyPr/>
                    <a:lstStyle/>
                    <a:p>
                      <a:pPr algn="ctr"/>
                      <a:r>
                        <a:rPr lang="en-US" sz="1200" dirty="0"/>
                        <a:t>44</a:t>
                      </a:r>
                    </a:p>
                  </a:txBody>
                  <a:tcPr marT="43200" marB="39600" anchor="ctr"/>
                </a:tc>
                <a:tc>
                  <a:txBody>
                    <a:bodyPr/>
                    <a:lstStyle/>
                    <a:p>
                      <a:pPr algn="ctr"/>
                      <a:r>
                        <a:rPr lang="en-US" sz="1200"/>
                        <a:t>6</a:t>
                      </a:r>
                    </a:p>
                  </a:txBody>
                  <a:tcPr marT="43200" marB="39600" anchor="ctr"/>
                </a:tc>
                <a:tc>
                  <a:txBody>
                    <a:bodyPr/>
                    <a:lstStyle/>
                    <a:p>
                      <a:pPr algn="ctr"/>
                      <a:endParaRPr lang="en-US" sz="1200"/>
                    </a:p>
                  </a:txBody>
                  <a:tcPr marT="43200" marB="39600" anchor="ctr"/>
                </a:tc>
                <a:extLst>
                  <a:ext uri="{0D108BD9-81ED-4DB2-BD59-A6C34878D82A}">
                    <a16:rowId xmlns:a16="http://schemas.microsoft.com/office/drawing/2014/main" val="3348247264"/>
                  </a:ext>
                </a:extLst>
              </a:tr>
              <a:tr h="0">
                <a:tc>
                  <a:txBody>
                    <a:bodyPr/>
                    <a:lstStyle/>
                    <a:p>
                      <a:r>
                        <a:rPr lang="en-US" sz="1200" b="1" dirty="0"/>
                        <a:t>TC &lt; or ≥1%</a:t>
                      </a:r>
                    </a:p>
                  </a:txBody>
                  <a:tcPr marT="43200" marB="39600" anchor="ctr"/>
                </a:tc>
                <a:tc>
                  <a:txBody>
                    <a:bodyPr/>
                    <a:lstStyle/>
                    <a:p>
                      <a:pPr algn="ctr"/>
                      <a:endParaRPr lang="en-US" sz="1200" dirty="0"/>
                    </a:p>
                  </a:txBody>
                  <a:tcPr marT="43200" marB="39600" anchor="ctr"/>
                </a:tc>
                <a:tc>
                  <a:txBody>
                    <a:bodyPr/>
                    <a:lstStyle/>
                    <a:p>
                      <a:pPr algn="ctr"/>
                      <a:endParaRPr lang="en-US" sz="1200"/>
                    </a:p>
                  </a:txBody>
                  <a:tcPr marT="43200" marB="39600" anchor="ctr"/>
                </a:tc>
                <a:tc>
                  <a:txBody>
                    <a:bodyPr/>
                    <a:lstStyle/>
                    <a:p>
                      <a:pPr algn="ctr"/>
                      <a:endParaRPr lang="en-US" sz="1200"/>
                    </a:p>
                  </a:txBody>
                  <a:tcPr marT="43200" marB="39600" anchor="ctr"/>
                </a:tc>
                <a:tc>
                  <a:txBody>
                    <a:bodyPr/>
                    <a:lstStyle/>
                    <a:p>
                      <a:r>
                        <a:rPr lang="en-US" sz="1200" b="1" dirty="0"/>
                        <a:t>IC &lt; or ≥10%</a:t>
                      </a:r>
                    </a:p>
                  </a:txBody>
                  <a:tcPr marT="43200" marB="39600" anchor="ctr"/>
                </a:tc>
                <a:tc>
                  <a:txBody>
                    <a:bodyPr/>
                    <a:lstStyle/>
                    <a:p>
                      <a:pPr algn="ctr"/>
                      <a:endParaRPr lang="en-US" sz="1200" dirty="0"/>
                    </a:p>
                  </a:txBody>
                  <a:tcPr marT="43200" marB="39600" anchor="ctr"/>
                </a:tc>
                <a:tc>
                  <a:txBody>
                    <a:bodyPr/>
                    <a:lstStyle/>
                    <a:p>
                      <a:pPr algn="ctr"/>
                      <a:endParaRPr lang="en-US" sz="1200"/>
                    </a:p>
                  </a:txBody>
                  <a:tcPr marT="43200" marB="39600" anchor="ctr"/>
                </a:tc>
                <a:tc>
                  <a:txBody>
                    <a:bodyPr/>
                    <a:lstStyle/>
                    <a:p>
                      <a:pPr algn="ctr"/>
                      <a:endParaRPr lang="en-US" sz="1200"/>
                    </a:p>
                  </a:txBody>
                  <a:tcPr marT="43200" marB="39600" anchor="ctr"/>
                </a:tc>
                <a:extLst>
                  <a:ext uri="{0D108BD9-81ED-4DB2-BD59-A6C34878D82A}">
                    <a16:rowId xmlns:a16="http://schemas.microsoft.com/office/drawing/2014/main" val="3448815460"/>
                  </a:ext>
                </a:extLst>
              </a:tr>
              <a:tr h="0">
                <a:tc>
                  <a:txBody>
                    <a:bodyPr/>
                    <a:lstStyle/>
                    <a:p>
                      <a:r>
                        <a:rPr lang="en-US" sz="1200"/>
                        <a:t>   &lt;1%</a:t>
                      </a:r>
                    </a:p>
                  </a:txBody>
                  <a:tcPr marT="43200" marB="39600" anchor="ctr"/>
                </a:tc>
                <a:tc>
                  <a:txBody>
                    <a:bodyPr/>
                    <a:lstStyle/>
                    <a:p>
                      <a:pPr algn="ctr"/>
                      <a:r>
                        <a:rPr lang="en-US" sz="1200"/>
                        <a:t>10</a:t>
                      </a:r>
                    </a:p>
                  </a:txBody>
                  <a:tcPr marT="43200" marB="39600" anchor="ctr"/>
                </a:tc>
                <a:tc>
                  <a:txBody>
                    <a:bodyPr/>
                    <a:lstStyle/>
                    <a:p>
                      <a:pPr algn="ctr"/>
                      <a:r>
                        <a:rPr lang="en-US" sz="1200" dirty="0"/>
                        <a:t>2</a:t>
                      </a:r>
                    </a:p>
                  </a:txBody>
                  <a:tcPr marT="43200" marB="39600" anchor="ctr"/>
                </a:tc>
                <a:tc>
                  <a:txBody>
                    <a:bodyPr/>
                    <a:lstStyle/>
                    <a:p>
                      <a:pPr algn="ctr"/>
                      <a:endParaRPr lang="en-US" sz="1200" dirty="0"/>
                    </a:p>
                  </a:txBody>
                  <a:tcPr marT="43200" marB="39600" anchor="ctr"/>
                </a:tc>
                <a:tc>
                  <a:txBody>
                    <a:bodyPr/>
                    <a:lstStyle/>
                    <a:p>
                      <a:r>
                        <a:rPr lang="en-US" sz="1200" dirty="0"/>
                        <a:t>   &lt;10%</a:t>
                      </a:r>
                    </a:p>
                  </a:txBody>
                  <a:tcPr marT="43200" marB="39600" anchor="ctr"/>
                </a:tc>
                <a:tc>
                  <a:txBody>
                    <a:bodyPr/>
                    <a:lstStyle/>
                    <a:p>
                      <a:pPr algn="ctr"/>
                      <a:r>
                        <a:rPr lang="en-US" sz="1200"/>
                        <a:t>14</a:t>
                      </a:r>
                    </a:p>
                  </a:txBody>
                  <a:tcPr marT="43200" marB="39600" anchor="ctr"/>
                </a:tc>
                <a:tc>
                  <a:txBody>
                    <a:bodyPr/>
                    <a:lstStyle/>
                    <a:p>
                      <a:pPr algn="ctr"/>
                      <a:r>
                        <a:rPr lang="en-US" sz="1200" dirty="0"/>
                        <a:t>2</a:t>
                      </a:r>
                    </a:p>
                  </a:txBody>
                  <a:tcPr marT="43200" marB="39600" anchor="ctr"/>
                </a:tc>
                <a:tc>
                  <a:txBody>
                    <a:bodyPr/>
                    <a:lstStyle/>
                    <a:p>
                      <a:pPr algn="ctr"/>
                      <a:endParaRPr lang="en-US" sz="1200"/>
                    </a:p>
                  </a:txBody>
                  <a:tcPr marT="43200" marB="39600" anchor="ctr"/>
                </a:tc>
                <a:extLst>
                  <a:ext uri="{0D108BD9-81ED-4DB2-BD59-A6C34878D82A}">
                    <a16:rowId xmlns:a16="http://schemas.microsoft.com/office/drawing/2014/main" val="2408314935"/>
                  </a:ext>
                </a:extLst>
              </a:tr>
              <a:tr h="0">
                <a:tc>
                  <a:txBody>
                    <a:bodyPr/>
                    <a:lstStyle/>
                    <a:p>
                      <a:r>
                        <a:rPr lang="en-US" sz="1200" dirty="0"/>
                        <a:t>   ≥1%</a:t>
                      </a:r>
                    </a:p>
                  </a:txBody>
                  <a:tcPr marT="43200" marB="39600" anchor="ctr"/>
                </a:tc>
                <a:tc>
                  <a:txBody>
                    <a:bodyPr/>
                    <a:lstStyle/>
                    <a:p>
                      <a:pPr algn="ctr"/>
                      <a:r>
                        <a:rPr lang="en-US" sz="1200"/>
                        <a:t>12</a:t>
                      </a:r>
                    </a:p>
                  </a:txBody>
                  <a:tcPr marT="43200" marB="39600" anchor="ctr"/>
                </a:tc>
                <a:tc>
                  <a:txBody>
                    <a:bodyPr/>
                    <a:lstStyle/>
                    <a:p>
                      <a:pPr algn="ctr"/>
                      <a:r>
                        <a:rPr lang="en-US" sz="1200" dirty="0"/>
                        <a:t>1</a:t>
                      </a:r>
                    </a:p>
                  </a:txBody>
                  <a:tcPr marT="43200" marB="39600" anchor="ctr"/>
                </a:tc>
                <a:tc>
                  <a:txBody>
                    <a:bodyPr/>
                    <a:lstStyle/>
                    <a:p>
                      <a:pPr algn="ctr"/>
                      <a:endParaRPr lang="en-US" sz="1200" dirty="0"/>
                    </a:p>
                  </a:txBody>
                  <a:tcPr marT="43200" marB="39600" anchor="ctr"/>
                </a:tc>
                <a:tc>
                  <a:txBody>
                    <a:bodyPr/>
                    <a:lstStyle/>
                    <a:p>
                      <a:r>
                        <a:rPr lang="en-US" sz="1200" dirty="0"/>
                        <a:t>   ≥10%</a:t>
                      </a:r>
                    </a:p>
                  </a:txBody>
                  <a:tcPr marT="43200" marB="39600" anchor="ctr"/>
                </a:tc>
                <a:tc>
                  <a:txBody>
                    <a:bodyPr/>
                    <a:lstStyle/>
                    <a:p>
                      <a:pPr algn="ctr"/>
                      <a:r>
                        <a:rPr lang="en-US" sz="1200"/>
                        <a:t>8</a:t>
                      </a:r>
                    </a:p>
                  </a:txBody>
                  <a:tcPr marT="43200" marB="39600" anchor="ctr"/>
                </a:tc>
                <a:tc>
                  <a:txBody>
                    <a:bodyPr/>
                    <a:lstStyle/>
                    <a:p>
                      <a:pPr algn="ctr"/>
                      <a:r>
                        <a:rPr lang="en-US" sz="1200" dirty="0"/>
                        <a:t>1</a:t>
                      </a:r>
                    </a:p>
                  </a:txBody>
                  <a:tcPr marT="43200" marB="39600" anchor="ctr"/>
                </a:tc>
                <a:tc>
                  <a:txBody>
                    <a:bodyPr/>
                    <a:lstStyle/>
                    <a:p>
                      <a:pPr algn="ctr"/>
                      <a:endParaRPr lang="en-US" sz="1200"/>
                    </a:p>
                  </a:txBody>
                  <a:tcPr marT="43200" marB="39600" anchor="ctr"/>
                </a:tc>
                <a:extLst>
                  <a:ext uri="{0D108BD9-81ED-4DB2-BD59-A6C34878D82A}">
                    <a16:rowId xmlns:a16="http://schemas.microsoft.com/office/drawing/2014/main" val="2355243463"/>
                  </a:ext>
                </a:extLst>
              </a:tr>
              <a:tr h="0">
                <a:tc gridSpan="4">
                  <a:txBody>
                    <a:bodyPr/>
                    <a:lstStyle/>
                    <a:p>
                      <a:r>
                        <a:rPr lang="en-US" sz="1200" b="1" dirty="0"/>
                        <a:t>TC &lt; or ≥50%</a:t>
                      </a:r>
                    </a:p>
                  </a:txBody>
                  <a:tcPr marT="43200" marB="39600" anchor="ctr"/>
                </a:tc>
                <a:tc hMerge="1">
                  <a:txBody>
                    <a:bodyPr/>
                    <a:lstStyle/>
                    <a:p>
                      <a:pPr algn="ctr"/>
                      <a:endParaRPr lang="en-US" sz="1200" dirty="0"/>
                    </a:p>
                  </a:txBody>
                  <a:tcPr marT="18000" marB="18000" anchor="ctr"/>
                </a:tc>
                <a:tc hMerge="1">
                  <a:txBody>
                    <a:bodyPr/>
                    <a:lstStyle/>
                    <a:p>
                      <a:pPr algn="ctr"/>
                      <a:endParaRPr lang="en-US" sz="1200" dirty="0"/>
                    </a:p>
                  </a:txBody>
                  <a:tcPr marT="18000" marB="18000" anchor="ctr"/>
                </a:tc>
                <a:tc hMerge="1">
                  <a:txBody>
                    <a:bodyPr/>
                    <a:lstStyle/>
                    <a:p>
                      <a:pPr algn="ctr"/>
                      <a:endParaRPr lang="en-US" sz="1200" dirty="0"/>
                    </a:p>
                  </a:txBody>
                  <a:tcPr marT="18000" marB="18000" anchor="ctr"/>
                </a:tc>
                <a:tc gridSpan="4">
                  <a:txBody>
                    <a:bodyPr/>
                    <a:lstStyle/>
                    <a:p>
                      <a:r>
                        <a:rPr lang="en-US" sz="1200" b="1" dirty="0"/>
                        <a:t>IC &lt; or ≥30%</a:t>
                      </a:r>
                    </a:p>
                  </a:txBody>
                  <a:tcPr marT="43200" marB="39600" anchor="ctr"/>
                </a:tc>
                <a:tc hMerge="1">
                  <a:txBody>
                    <a:bodyPr/>
                    <a:lstStyle/>
                    <a:p>
                      <a:pPr algn="ctr"/>
                      <a:endParaRPr lang="en-US" sz="1200" dirty="0"/>
                    </a:p>
                  </a:txBody>
                  <a:tcPr marT="18000" marB="18000" anchor="ctr"/>
                </a:tc>
                <a:tc hMerge="1">
                  <a:txBody>
                    <a:bodyPr/>
                    <a:lstStyle/>
                    <a:p>
                      <a:pPr algn="ctr"/>
                      <a:endParaRPr lang="en-US" sz="1200" dirty="0"/>
                    </a:p>
                  </a:txBody>
                  <a:tcPr marT="18000" marB="18000" anchor="ctr"/>
                </a:tc>
                <a:tc hMerge="1">
                  <a:txBody>
                    <a:bodyPr/>
                    <a:lstStyle/>
                    <a:p>
                      <a:pPr algn="ctr"/>
                      <a:endParaRPr lang="en-US" sz="1200" dirty="0"/>
                    </a:p>
                  </a:txBody>
                  <a:tcPr marT="18000" marB="18000" anchor="ctr"/>
                </a:tc>
                <a:extLst>
                  <a:ext uri="{0D108BD9-81ED-4DB2-BD59-A6C34878D82A}">
                    <a16:rowId xmlns:a16="http://schemas.microsoft.com/office/drawing/2014/main" val="4266807085"/>
                  </a:ext>
                </a:extLst>
              </a:tr>
              <a:tr h="0">
                <a:tc>
                  <a:txBody>
                    <a:bodyPr/>
                    <a:lstStyle/>
                    <a:p>
                      <a:r>
                        <a:rPr lang="en-US" sz="1200" dirty="0"/>
                        <a:t>   &lt;50%</a:t>
                      </a:r>
                    </a:p>
                  </a:txBody>
                  <a:tcPr marT="43200" marB="39600" anchor="ctr"/>
                </a:tc>
                <a:tc>
                  <a:txBody>
                    <a:bodyPr/>
                    <a:lstStyle/>
                    <a:p>
                      <a:pPr algn="ctr"/>
                      <a:r>
                        <a:rPr lang="en-US" sz="1200" dirty="0"/>
                        <a:t>16</a:t>
                      </a:r>
                    </a:p>
                  </a:txBody>
                  <a:tcPr marT="43200" marB="39600" anchor="ctr"/>
                </a:tc>
                <a:tc>
                  <a:txBody>
                    <a:bodyPr/>
                    <a:lstStyle/>
                    <a:p>
                      <a:pPr algn="ctr"/>
                      <a:r>
                        <a:rPr lang="en-US" sz="1200" dirty="0"/>
                        <a:t>2</a:t>
                      </a:r>
                    </a:p>
                  </a:txBody>
                  <a:tcPr marT="43200" marB="39600" anchor="ctr"/>
                </a:tc>
                <a:tc>
                  <a:txBody>
                    <a:bodyPr/>
                    <a:lstStyle/>
                    <a:p>
                      <a:pPr algn="ctr"/>
                      <a:endParaRPr lang="en-US" sz="1200" dirty="0"/>
                    </a:p>
                  </a:txBody>
                  <a:tcPr marT="43200" marB="39600" anchor="ctr"/>
                </a:tc>
                <a:tc>
                  <a:txBody>
                    <a:bodyPr/>
                    <a:lstStyle/>
                    <a:p>
                      <a:r>
                        <a:rPr lang="en-US" sz="1200" dirty="0"/>
                        <a:t>   &lt;30%</a:t>
                      </a:r>
                    </a:p>
                  </a:txBody>
                  <a:tcPr marT="43200" marB="39600" anchor="ctr"/>
                </a:tc>
                <a:tc>
                  <a:txBody>
                    <a:bodyPr/>
                    <a:lstStyle/>
                    <a:p>
                      <a:pPr algn="ctr"/>
                      <a:r>
                        <a:rPr lang="en-US" sz="1200" dirty="0"/>
                        <a:t>18</a:t>
                      </a:r>
                    </a:p>
                  </a:txBody>
                  <a:tcPr marT="43200" marB="39600" anchor="ctr"/>
                </a:tc>
                <a:tc>
                  <a:txBody>
                    <a:bodyPr/>
                    <a:lstStyle/>
                    <a:p>
                      <a:pPr algn="ctr"/>
                      <a:r>
                        <a:rPr lang="en-US" sz="1200"/>
                        <a:t>2</a:t>
                      </a:r>
                    </a:p>
                  </a:txBody>
                  <a:tcPr marT="43200" marB="39600" anchor="ctr"/>
                </a:tc>
                <a:tc>
                  <a:txBody>
                    <a:bodyPr/>
                    <a:lstStyle/>
                    <a:p>
                      <a:pPr algn="ctr"/>
                      <a:endParaRPr lang="en-US" sz="1200"/>
                    </a:p>
                  </a:txBody>
                  <a:tcPr marT="43200" marB="39600" anchor="ctr"/>
                </a:tc>
                <a:extLst>
                  <a:ext uri="{0D108BD9-81ED-4DB2-BD59-A6C34878D82A}">
                    <a16:rowId xmlns:a16="http://schemas.microsoft.com/office/drawing/2014/main" val="1158594774"/>
                  </a:ext>
                </a:extLst>
              </a:tr>
              <a:tr h="0">
                <a:tc>
                  <a:txBody>
                    <a:bodyPr/>
                    <a:lstStyle/>
                    <a:p>
                      <a:r>
                        <a:rPr lang="en-US" sz="1200" dirty="0"/>
                        <a:t>   ≥50%</a:t>
                      </a:r>
                    </a:p>
                  </a:txBody>
                  <a:tcPr marT="43200" marB="39600" anchor="ctr"/>
                </a:tc>
                <a:tc>
                  <a:txBody>
                    <a:bodyPr/>
                    <a:lstStyle/>
                    <a:p>
                      <a:pPr algn="ctr"/>
                      <a:r>
                        <a:rPr lang="en-US" sz="1200" dirty="0"/>
                        <a:t>6</a:t>
                      </a:r>
                    </a:p>
                  </a:txBody>
                  <a:tcPr marT="43200" marB="39600" anchor="ctr"/>
                </a:tc>
                <a:tc>
                  <a:txBody>
                    <a:bodyPr/>
                    <a:lstStyle/>
                    <a:p>
                      <a:pPr algn="ctr"/>
                      <a:r>
                        <a:rPr lang="en-US" sz="1200" dirty="0"/>
                        <a:t>1</a:t>
                      </a:r>
                    </a:p>
                  </a:txBody>
                  <a:tcPr marT="43200" marB="39600" anchor="ctr"/>
                </a:tc>
                <a:tc>
                  <a:txBody>
                    <a:bodyPr/>
                    <a:lstStyle/>
                    <a:p>
                      <a:pPr algn="ctr"/>
                      <a:endParaRPr lang="en-US" sz="1200" dirty="0"/>
                    </a:p>
                  </a:txBody>
                  <a:tcPr marT="43200" marB="39600" anchor="ctr"/>
                </a:tc>
                <a:tc>
                  <a:txBody>
                    <a:bodyPr/>
                    <a:lstStyle/>
                    <a:p>
                      <a:r>
                        <a:rPr lang="en-US" sz="1200" dirty="0"/>
                        <a:t>   ≥30%</a:t>
                      </a:r>
                    </a:p>
                  </a:txBody>
                  <a:tcPr marT="43200" marB="39600" anchor="ctr"/>
                </a:tc>
                <a:tc>
                  <a:txBody>
                    <a:bodyPr/>
                    <a:lstStyle/>
                    <a:p>
                      <a:pPr algn="ctr"/>
                      <a:r>
                        <a:rPr lang="en-US" sz="1200" dirty="0"/>
                        <a:t>4</a:t>
                      </a:r>
                    </a:p>
                  </a:txBody>
                  <a:tcPr marT="43200" marB="39600" anchor="ctr"/>
                </a:tc>
                <a:tc>
                  <a:txBody>
                    <a:bodyPr/>
                    <a:lstStyle/>
                    <a:p>
                      <a:pPr algn="ctr"/>
                      <a:r>
                        <a:rPr lang="en-US" sz="1200" dirty="0"/>
                        <a:t>1</a:t>
                      </a:r>
                    </a:p>
                  </a:txBody>
                  <a:tcPr marT="43200" marB="39600" anchor="ctr"/>
                </a:tc>
                <a:tc>
                  <a:txBody>
                    <a:bodyPr/>
                    <a:lstStyle/>
                    <a:p>
                      <a:pPr algn="ctr"/>
                      <a:endParaRPr lang="en-US" sz="1200" dirty="0"/>
                    </a:p>
                  </a:txBody>
                  <a:tcPr marT="43200" marB="39600" anchor="ctr"/>
                </a:tc>
                <a:extLst>
                  <a:ext uri="{0D108BD9-81ED-4DB2-BD59-A6C34878D82A}">
                    <a16:rowId xmlns:a16="http://schemas.microsoft.com/office/drawing/2014/main" val="2341017759"/>
                  </a:ext>
                </a:extLst>
              </a:tr>
              <a:tr h="0">
                <a:tc>
                  <a:txBody>
                    <a:bodyPr/>
                    <a:lstStyle/>
                    <a:p>
                      <a:r>
                        <a:rPr lang="en-US" sz="1200" dirty="0"/>
                        <a:t>   NA</a:t>
                      </a:r>
                      <a:r>
                        <a:rPr lang="en-US" sz="1200" baseline="30000" dirty="0"/>
                        <a:t>†</a:t>
                      </a:r>
                    </a:p>
                  </a:txBody>
                  <a:tcPr marT="43200" marB="39600" anchor="ctr"/>
                </a:tc>
                <a:tc>
                  <a:txBody>
                    <a:bodyPr/>
                    <a:lstStyle/>
                    <a:p>
                      <a:pPr algn="ctr"/>
                      <a:r>
                        <a:rPr lang="en-US" sz="1200"/>
                        <a:t>22</a:t>
                      </a:r>
                    </a:p>
                  </a:txBody>
                  <a:tcPr marT="43200" marB="39600" anchor="ctr"/>
                </a:tc>
                <a:tc>
                  <a:txBody>
                    <a:bodyPr/>
                    <a:lstStyle/>
                    <a:p>
                      <a:pPr algn="ctr"/>
                      <a:r>
                        <a:rPr lang="en-US" sz="1200" dirty="0"/>
                        <a:t>3</a:t>
                      </a:r>
                    </a:p>
                  </a:txBody>
                  <a:tcPr marT="43200" marB="39600" anchor="ctr"/>
                </a:tc>
                <a:tc>
                  <a:txBody>
                    <a:bodyPr/>
                    <a:lstStyle/>
                    <a:p>
                      <a:pPr algn="ctr"/>
                      <a:endParaRPr lang="en-US" sz="1200" dirty="0"/>
                    </a:p>
                  </a:txBody>
                  <a:tcPr marT="43200" marB="39600" anchor="ctr"/>
                </a:tc>
                <a:tc>
                  <a:txBody>
                    <a:bodyPr/>
                    <a:lstStyle/>
                    <a:p>
                      <a:r>
                        <a:rPr lang="en-US" sz="1200" dirty="0"/>
                        <a:t>   NA</a:t>
                      </a:r>
                      <a:r>
                        <a:rPr lang="en-US" sz="1200" baseline="30000" dirty="0"/>
                        <a:t>†</a:t>
                      </a:r>
                    </a:p>
                  </a:txBody>
                  <a:tcPr marT="43200" marB="39600" anchor="ctr"/>
                </a:tc>
                <a:tc>
                  <a:txBody>
                    <a:bodyPr/>
                    <a:lstStyle/>
                    <a:p>
                      <a:pPr algn="ctr"/>
                      <a:r>
                        <a:rPr lang="en-US" sz="1200" dirty="0"/>
                        <a:t>22</a:t>
                      </a:r>
                    </a:p>
                  </a:txBody>
                  <a:tcPr marT="43200" marB="39600" anchor="ctr"/>
                </a:tc>
                <a:tc>
                  <a:txBody>
                    <a:bodyPr/>
                    <a:lstStyle/>
                    <a:p>
                      <a:pPr algn="ctr"/>
                      <a:r>
                        <a:rPr lang="en-US" sz="1200" dirty="0"/>
                        <a:t>3</a:t>
                      </a:r>
                    </a:p>
                  </a:txBody>
                  <a:tcPr marT="43200" marB="39600" anchor="ctr"/>
                </a:tc>
                <a:tc>
                  <a:txBody>
                    <a:bodyPr/>
                    <a:lstStyle/>
                    <a:p>
                      <a:pPr algn="ctr"/>
                      <a:endParaRPr lang="en-US" sz="1200" dirty="0"/>
                    </a:p>
                  </a:txBody>
                  <a:tcPr marT="43200" marB="39600" anchor="ctr"/>
                </a:tc>
                <a:extLst>
                  <a:ext uri="{0D108BD9-81ED-4DB2-BD59-A6C34878D82A}">
                    <a16:rowId xmlns:a16="http://schemas.microsoft.com/office/drawing/2014/main" val="718707443"/>
                  </a:ext>
                </a:extLst>
              </a:tr>
            </a:tbl>
          </a:graphicData>
        </a:graphic>
      </p:graphicFrame>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*Two patients with no post-baseline tumor assessment due to early death were not included; †Patients without evaluable PD-L1 expression data; PD-L1 expression was assessed using the Ventana SP263 assay.</a:t>
            </a:r>
          </a:p>
          <a:p>
            <a:r>
              <a:rPr lang="en-US"/>
              <a:t>CI, confidence interval; IC, immune cell; NA, not applicable; ORR, objective response rate; PD-L1, programmed death ligand-1; TC, tumor cell.</a:t>
            </a:r>
          </a:p>
          <a:p>
            <a:r>
              <a:rPr lang="en-GB" b="1"/>
              <a:t>Gao B, et al. </a:t>
            </a:r>
            <a:r>
              <a:rPr lang="de-DE" b="1"/>
              <a:t>Abstract 1284P presented at ESMO 2021.</a:t>
            </a:r>
            <a:endParaRPr lang="en-GB"/>
          </a:p>
        </p:txBody>
      </p:sp>
      <p:sp>
        <p:nvSpPr>
          <p:cNvPr id="11" name="Titel 10">
            <a:extLst>
              <a:ext uri="{FF2B5EF4-FFF2-40B4-BE49-F238E27FC236}">
                <a16:creationId xmlns:a16="http://schemas.microsoft.com/office/drawing/2014/main" id="{284EE39A-EEB9-E447-B8AD-C23E0A42764E}"/>
              </a:ext>
            </a:extLst>
          </p:cNvPr>
          <p:cNvSpPr>
            <a:spLocks noGrp="1"/>
          </p:cNvSpPr>
          <p:nvPr>
            <p:ph type="title"/>
          </p:nvPr>
        </p:nvSpPr>
        <p:spPr/>
        <p:txBody>
          <a:bodyPr/>
          <a:lstStyle/>
          <a:p>
            <a:r>
              <a:rPr lang="en-US" noProof="0" dirty="0"/>
              <a:t>Efficacy: Tumor response by PD-L1 expression</a:t>
            </a:r>
          </a:p>
        </p:txBody>
      </p:sp>
      <p:sp>
        <p:nvSpPr>
          <p:cNvPr id="13" name="Textplatzhalter 12">
            <a:extLst>
              <a:ext uri="{FF2B5EF4-FFF2-40B4-BE49-F238E27FC236}">
                <a16:creationId xmlns:a16="http://schemas.microsoft.com/office/drawing/2014/main" id="{C9E8B21E-FBA0-8C49-8DEC-E50A78ECC1BC}"/>
              </a:ext>
            </a:extLst>
          </p:cNvPr>
          <p:cNvSpPr>
            <a:spLocks noGrp="1"/>
          </p:cNvSpPr>
          <p:nvPr>
            <p:ph type="body" sz="quarter" idx="12"/>
          </p:nvPr>
        </p:nvSpPr>
        <p:spPr/>
        <p:txBody>
          <a:bodyPr/>
          <a:lstStyle/>
          <a:p>
            <a:r>
              <a:rPr lang="en-US" noProof="0" dirty="0"/>
              <a:t>Subgroup analysis of ORR by TC and IC PD-L1 expression (efficacy evaluable analysis set*)</a:t>
            </a:r>
          </a:p>
        </p:txBody>
      </p:sp>
      <p:cxnSp>
        <p:nvCxnSpPr>
          <p:cNvPr id="4" name="Gerader Verbinder 3">
            <a:extLst>
              <a:ext uri="{FF2B5EF4-FFF2-40B4-BE49-F238E27FC236}">
                <a16:creationId xmlns:a16="http://schemas.microsoft.com/office/drawing/2014/main" id="{4AD20877-23D6-4F3F-86F1-8E2132C4814A}"/>
              </a:ext>
            </a:extLst>
          </p:cNvPr>
          <p:cNvCxnSpPr>
            <a:cxnSpLocks/>
          </p:cNvCxnSpPr>
          <p:nvPr/>
        </p:nvCxnSpPr>
        <p:spPr>
          <a:xfrm>
            <a:off x="4205727" y="2254953"/>
            <a:ext cx="0" cy="21455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4FAF968B-1EBA-4326-BE36-934C0AC7E0ED}"/>
              </a:ext>
            </a:extLst>
          </p:cNvPr>
          <p:cNvCxnSpPr>
            <a:cxnSpLocks/>
          </p:cNvCxnSpPr>
          <p:nvPr/>
        </p:nvCxnSpPr>
        <p:spPr>
          <a:xfrm>
            <a:off x="3877114" y="4397361"/>
            <a:ext cx="20510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353A235F-63DB-4571-B071-2D492BFAA141}"/>
              </a:ext>
            </a:extLst>
          </p:cNvPr>
          <p:cNvCxnSpPr>
            <a:cxnSpLocks/>
          </p:cNvCxnSpPr>
          <p:nvPr/>
        </p:nvCxnSpPr>
        <p:spPr>
          <a:xfrm>
            <a:off x="4334314" y="4397361"/>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B5194C4A-A5FE-4376-8128-56DD137B920C}"/>
              </a:ext>
            </a:extLst>
          </p:cNvPr>
          <p:cNvCxnSpPr>
            <a:cxnSpLocks/>
          </p:cNvCxnSpPr>
          <p:nvPr/>
        </p:nvCxnSpPr>
        <p:spPr>
          <a:xfrm>
            <a:off x="3955695" y="4397361"/>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0D090FDC-328F-4701-83B1-ED2210877A6E}"/>
              </a:ext>
            </a:extLst>
          </p:cNvPr>
          <p:cNvCxnSpPr>
            <a:cxnSpLocks/>
          </p:cNvCxnSpPr>
          <p:nvPr/>
        </p:nvCxnSpPr>
        <p:spPr>
          <a:xfrm>
            <a:off x="4715314" y="4397361"/>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9B8DF013-1C9D-4B9D-9E72-532D0F9B52DE}"/>
              </a:ext>
            </a:extLst>
          </p:cNvPr>
          <p:cNvCxnSpPr>
            <a:cxnSpLocks/>
          </p:cNvCxnSpPr>
          <p:nvPr/>
        </p:nvCxnSpPr>
        <p:spPr>
          <a:xfrm>
            <a:off x="5096314" y="4397361"/>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FC60B46F-4BA9-4C73-B131-09F13AE642E9}"/>
              </a:ext>
            </a:extLst>
          </p:cNvPr>
          <p:cNvCxnSpPr>
            <a:cxnSpLocks/>
          </p:cNvCxnSpPr>
          <p:nvPr/>
        </p:nvCxnSpPr>
        <p:spPr>
          <a:xfrm>
            <a:off x="5484458" y="4397361"/>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EAF3275-41F4-4D1F-B1C4-1DAC59631279}"/>
              </a:ext>
            </a:extLst>
          </p:cNvPr>
          <p:cNvCxnSpPr>
            <a:cxnSpLocks/>
          </p:cNvCxnSpPr>
          <p:nvPr/>
        </p:nvCxnSpPr>
        <p:spPr>
          <a:xfrm>
            <a:off x="5865458" y="4397361"/>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BD3D4A58-4D56-4D47-A399-498865C3CC25}"/>
              </a:ext>
            </a:extLst>
          </p:cNvPr>
          <p:cNvSpPr txBox="1"/>
          <p:nvPr/>
        </p:nvSpPr>
        <p:spPr>
          <a:xfrm>
            <a:off x="3847903" y="4500402"/>
            <a:ext cx="269626" cy="276999"/>
          </a:xfrm>
          <a:prstGeom prst="rect">
            <a:avLst/>
          </a:prstGeom>
          <a:noFill/>
        </p:spPr>
        <p:txBody>
          <a:bodyPr wrap="none" rtlCol="0">
            <a:spAutoFit/>
          </a:bodyPr>
          <a:lstStyle/>
          <a:p>
            <a:pPr algn="ctr"/>
            <a:r>
              <a:rPr lang="de-DE" sz="1200"/>
              <a:t>0</a:t>
            </a:r>
          </a:p>
        </p:txBody>
      </p:sp>
      <p:sp>
        <p:nvSpPr>
          <p:cNvPr id="23" name="Textfeld 22">
            <a:extLst>
              <a:ext uri="{FF2B5EF4-FFF2-40B4-BE49-F238E27FC236}">
                <a16:creationId xmlns:a16="http://schemas.microsoft.com/office/drawing/2014/main" id="{67837F3E-2FB9-48E2-A974-D170572502F7}"/>
              </a:ext>
            </a:extLst>
          </p:cNvPr>
          <p:cNvSpPr txBox="1"/>
          <p:nvPr/>
        </p:nvSpPr>
        <p:spPr>
          <a:xfrm>
            <a:off x="4196201" y="4505052"/>
            <a:ext cx="354584" cy="276999"/>
          </a:xfrm>
          <a:prstGeom prst="rect">
            <a:avLst/>
          </a:prstGeom>
          <a:noFill/>
        </p:spPr>
        <p:txBody>
          <a:bodyPr wrap="none" rtlCol="0">
            <a:spAutoFit/>
          </a:bodyPr>
          <a:lstStyle/>
          <a:p>
            <a:pPr algn="ctr"/>
            <a:r>
              <a:rPr lang="de-DE" sz="1200"/>
              <a:t>20</a:t>
            </a:r>
          </a:p>
        </p:txBody>
      </p:sp>
      <p:sp>
        <p:nvSpPr>
          <p:cNvPr id="24" name="Textfeld 23">
            <a:extLst>
              <a:ext uri="{FF2B5EF4-FFF2-40B4-BE49-F238E27FC236}">
                <a16:creationId xmlns:a16="http://schemas.microsoft.com/office/drawing/2014/main" id="{E17197AF-C4F4-4F89-A402-15ACBA783F57}"/>
              </a:ext>
            </a:extLst>
          </p:cNvPr>
          <p:cNvSpPr txBox="1"/>
          <p:nvPr/>
        </p:nvSpPr>
        <p:spPr>
          <a:xfrm>
            <a:off x="4578487" y="4505343"/>
            <a:ext cx="354584" cy="276999"/>
          </a:xfrm>
          <a:prstGeom prst="rect">
            <a:avLst/>
          </a:prstGeom>
          <a:noFill/>
        </p:spPr>
        <p:txBody>
          <a:bodyPr wrap="none" rtlCol="0">
            <a:spAutoFit/>
          </a:bodyPr>
          <a:lstStyle/>
          <a:p>
            <a:pPr algn="ctr"/>
            <a:r>
              <a:rPr lang="de-DE" sz="1200"/>
              <a:t>40</a:t>
            </a:r>
          </a:p>
        </p:txBody>
      </p:sp>
      <p:sp>
        <p:nvSpPr>
          <p:cNvPr id="25" name="Textfeld 24">
            <a:extLst>
              <a:ext uri="{FF2B5EF4-FFF2-40B4-BE49-F238E27FC236}">
                <a16:creationId xmlns:a16="http://schemas.microsoft.com/office/drawing/2014/main" id="{9C59E844-083D-4291-9C16-254F1DBF510A}"/>
              </a:ext>
            </a:extLst>
          </p:cNvPr>
          <p:cNvSpPr txBox="1"/>
          <p:nvPr/>
        </p:nvSpPr>
        <p:spPr>
          <a:xfrm>
            <a:off x="4966198" y="4504270"/>
            <a:ext cx="354584" cy="276999"/>
          </a:xfrm>
          <a:prstGeom prst="rect">
            <a:avLst/>
          </a:prstGeom>
          <a:noFill/>
        </p:spPr>
        <p:txBody>
          <a:bodyPr wrap="none" rtlCol="0">
            <a:spAutoFit/>
          </a:bodyPr>
          <a:lstStyle/>
          <a:p>
            <a:pPr algn="ctr"/>
            <a:r>
              <a:rPr lang="de-DE" sz="1200"/>
              <a:t>60</a:t>
            </a:r>
          </a:p>
        </p:txBody>
      </p:sp>
      <p:sp>
        <p:nvSpPr>
          <p:cNvPr id="26" name="Textfeld 25">
            <a:extLst>
              <a:ext uri="{FF2B5EF4-FFF2-40B4-BE49-F238E27FC236}">
                <a16:creationId xmlns:a16="http://schemas.microsoft.com/office/drawing/2014/main" id="{95F3AC0E-0EDD-4711-9336-EC7407921F66}"/>
              </a:ext>
            </a:extLst>
          </p:cNvPr>
          <p:cNvSpPr txBox="1"/>
          <p:nvPr/>
        </p:nvSpPr>
        <p:spPr>
          <a:xfrm>
            <a:off x="5348484" y="4504382"/>
            <a:ext cx="354584" cy="276999"/>
          </a:xfrm>
          <a:prstGeom prst="rect">
            <a:avLst/>
          </a:prstGeom>
          <a:noFill/>
        </p:spPr>
        <p:txBody>
          <a:bodyPr wrap="none" rtlCol="0">
            <a:spAutoFit/>
          </a:bodyPr>
          <a:lstStyle/>
          <a:p>
            <a:pPr algn="ctr"/>
            <a:r>
              <a:rPr lang="de-DE" sz="1200"/>
              <a:t>80</a:t>
            </a:r>
          </a:p>
        </p:txBody>
      </p:sp>
      <p:sp>
        <p:nvSpPr>
          <p:cNvPr id="27" name="Textfeld 26">
            <a:extLst>
              <a:ext uri="{FF2B5EF4-FFF2-40B4-BE49-F238E27FC236}">
                <a16:creationId xmlns:a16="http://schemas.microsoft.com/office/drawing/2014/main" id="{5BB31C72-41A2-4EA1-BD1B-C22F2B5E2DD4}"/>
              </a:ext>
            </a:extLst>
          </p:cNvPr>
          <p:cNvSpPr txBox="1"/>
          <p:nvPr/>
        </p:nvSpPr>
        <p:spPr>
          <a:xfrm>
            <a:off x="5693542" y="4500401"/>
            <a:ext cx="439544" cy="276999"/>
          </a:xfrm>
          <a:prstGeom prst="rect">
            <a:avLst/>
          </a:prstGeom>
          <a:noFill/>
        </p:spPr>
        <p:txBody>
          <a:bodyPr wrap="none" rtlCol="0">
            <a:spAutoFit/>
          </a:bodyPr>
          <a:lstStyle/>
          <a:p>
            <a:pPr algn="ctr"/>
            <a:r>
              <a:rPr lang="de-DE" sz="1200"/>
              <a:t>100</a:t>
            </a:r>
          </a:p>
        </p:txBody>
      </p:sp>
      <p:cxnSp>
        <p:nvCxnSpPr>
          <p:cNvPr id="44" name="Gerader Verbinder 43">
            <a:extLst>
              <a:ext uri="{FF2B5EF4-FFF2-40B4-BE49-F238E27FC236}">
                <a16:creationId xmlns:a16="http://schemas.microsoft.com/office/drawing/2014/main" id="{B4B0264A-83B8-485E-B7B0-07369EED8889}"/>
              </a:ext>
            </a:extLst>
          </p:cNvPr>
          <p:cNvCxnSpPr/>
          <p:nvPr/>
        </p:nvCxnSpPr>
        <p:spPr>
          <a:xfrm>
            <a:off x="3985891" y="2381431"/>
            <a:ext cx="64052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581F600A-33BA-4B18-80DC-793000E5573C}"/>
              </a:ext>
            </a:extLst>
          </p:cNvPr>
          <p:cNvCxnSpPr>
            <a:cxnSpLocks/>
          </p:cNvCxnSpPr>
          <p:nvPr/>
        </p:nvCxnSpPr>
        <p:spPr>
          <a:xfrm>
            <a:off x="3982715" y="2889518"/>
            <a:ext cx="105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9E97AB64-11EC-4E7E-9BCE-1208238D2050}"/>
              </a:ext>
            </a:extLst>
          </p:cNvPr>
          <p:cNvCxnSpPr>
            <a:cxnSpLocks/>
          </p:cNvCxnSpPr>
          <p:nvPr/>
        </p:nvCxnSpPr>
        <p:spPr>
          <a:xfrm>
            <a:off x="3939820" y="3172093"/>
            <a:ext cx="76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016C1659-D8B3-479E-A33C-3007815DAC35}"/>
              </a:ext>
            </a:extLst>
          </p:cNvPr>
          <p:cNvCxnSpPr>
            <a:cxnSpLocks/>
          </p:cNvCxnSpPr>
          <p:nvPr/>
        </p:nvCxnSpPr>
        <p:spPr>
          <a:xfrm>
            <a:off x="3962045" y="3712278"/>
            <a:ext cx="745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F84A4606-15EB-459A-9458-BC80BF991154}"/>
              </a:ext>
            </a:extLst>
          </p:cNvPr>
          <p:cNvCxnSpPr>
            <a:cxnSpLocks/>
          </p:cNvCxnSpPr>
          <p:nvPr/>
        </p:nvCxnSpPr>
        <p:spPr>
          <a:xfrm>
            <a:off x="3936644" y="3994853"/>
            <a:ext cx="1252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C7DBF472-9971-4817-8D19-88C3BE7436D6}"/>
              </a:ext>
            </a:extLst>
          </p:cNvPr>
          <p:cNvCxnSpPr>
            <a:cxnSpLocks/>
          </p:cNvCxnSpPr>
          <p:nvPr/>
        </p:nvCxnSpPr>
        <p:spPr>
          <a:xfrm>
            <a:off x="3994208" y="4271078"/>
            <a:ext cx="640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hteck 53">
            <a:extLst>
              <a:ext uri="{FF2B5EF4-FFF2-40B4-BE49-F238E27FC236}">
                <a16:creationId xmlns:a16="http://schemas.microsoft.com/office/drawing/2014/main" id="{82E309A7-7A0C-4BD7-BB5E-729AED9BA3C1}"/>
              </a:ext>
            </a:extLst>
          </p:cNvPr>
          <p:cNvSpPr/>
          <p:nvPr/>
        </p:nvSpPr>
        <p:spPr>
          <a:xfrm>
            <a:off x="4158102" y="2336981"/>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CFCFC133-3F20-4D39-A430-21CDD49F439D}"/>
              </a:ext>
            </a:extLst>
          </p:cNvPr>
          <p:cNvSpPr/>
          <p:nvPr/>
        </p:nvSpPr>
        <p:spPr>
          <a:xfrm>
            <a:off x="4284593" y="2848243"/>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1C201140-32C9-4AF3-8AFF-6EE97EA05C24}"/>
              </a:ext>
            </a:extLst>
          </p:cNvPr>
          <p:cNvSpPr/>
          <p:nvPr/>
        </p:nvSpPr>
        <p:spPr>
          <a:xfrm>
            <a:off x="4065671" y="3130819"/>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4A6C10DF-025B-430D-BA97-EEF324D36C8F}"/>
              </a:ext>
            </a:extLst>
          </p:cNvPr>
          <p:cNvSpPr/>
          <p:nvPr/>
        </p:nvSpPr>
        <p:spPr>
          <a:xfrm>
            <a:off x="4151751" y="3667035"/>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A372E9DB-97FD-4C47-AA76-99787901206F}"/>
              </a:ext>
            </a:extLst>
          </p:cNvPr>
          <p:cNvSpPr/>
          <p:nvPr/>
        </p:nvSpPr>
        <p:spPr>
          <a:xfrm>
            <a:off x="4232206" y="3950403"/>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357C426F-7CA2-484A-98FD-95C058B51088}"/>
              </a:ext>
            </a:extLst>
          </p:cNvPr>
          <p:cNvSpPr/>
          <p:nvPr/>
        </p:nvSpPr>
        <p:spPr>
          <a:xfrm>
            <a:off x="4164452" y="4228068"/>
            <a:ext cx="88900"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0E74802F-68E0-4008-8327-3098711F01CE}"/>
              </a:ext>
            </a:extLst>
          </p:cNvPr>
          <p:cNvCxnSpPr>
            <a:cxnSpLocks/>
          </p:cNvCxnSpPr>
          <p:nvPr/>
        </p:nvCxnSpPr>
        <p:spPr>
          <a:xfrm>
            <a:off x="9852007" y="2254953"/>
            <a:ext cx="0" cy="2132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7F0A47B3-4690-43EF-B615-07350DF9D476}"/>
              </a:ext>
            </a:extLst>
          </p:cNvPr>
          <p:cNvCxnSpPr>
            <a:cxnSpLocks/>
          </p:cNvCxnSpPr>
          <p:nvPr/>
        </p:nvCxnSpPr>
        <p:spPr>
          <a:xfrm>
            <a:off x="9472594" y="4397361"/>
            <a:ext cx="22231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A22F9BCD-E8C0-4ECF-963C-C1757BF03929}"/>
              </a:ext>
            </a:extLst>
          </p:cNvPr>
          <p:cNvCxnSpPr>
            <a:cxnSpLocks/>
          </p:cNvCxnSpPr>
          <p:nvPr/>
        </p:nvCxnSpPr>
        <p:spPr>
          <a:xfrm>
            <a:off x="9980594" y="4397361"/>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BF58925C-0076-42D0-9F31-360B4EA6D70F}"/>
              </a:ext>
            </a:extLst>
          </p:cNvPr>
          <p:cNvCxnSpPr>
            <a:cxnSpLocks/>
          </p:cNvCxnSpPr>
          <p:nvPr/>
        </p:nvCxnSpPr>
        <p:spPr>
          <a:xfrm>
            <a:off x="9582925" y="4397361"/>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37BFE875-8601-408E-9180-6BC6FC527288}"/>
              </a:ext>
            </a:extLst>
          </p:cNvPr>
          <p:cNvCxnSpPr>
            <a:cxnSpLocks/>
          </p:cNvCxnSpPr>
          <p:nvPr/>
        </p:nvCxnSpPr>
        <p:spPr>
          <a:xfrm>
            <a:off x="10393344" y="4397361"/>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99CB5D8E-337B-4BDC-A63D-AB2A11DC1CF6}"/>
              </a:ext>
            </a:extLst>
          </p:cNvPr>
          <p:cNvCxnSpPr>
            <a:cxnSpLocks/>
          </p:cNvCxnSpPr>
          <p:nvPr/>
        </p:nvCxnSpPr>
        <p:spPr>
          <a:xfrm>
            <a:off x="10780694" y="4397361"/>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47FF659F-6142-4C92-BAF3-03AA89D09F83}"/>
              </a:ext>
            </a:extLst>
          </p:cNvPr>
          <p:cNvCxnSpPr>
            <a:cxnSpLocks/>
          </p:cNvCxnSpPr>
          <p:nvPr/>
        </p:nvCxnSpPr>
        <p:spPr>
          <a:xfrm>
            <a:off x="11187888" y="4397361"/>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07E7CE5C-6733-43C5-AEF3-B1EE8F0D3064}"/>
              </a:ext>
            </a:extLst>
          </p:cNvPr>
          <p:cNvCxnSpPr>
            <a:cxnSpLocks/>
          </p:cNvCxnSpPr>
          <p:nvPr/>
        </p:nvCxnSpPr>
        <p:spPr>
          <a:xfrm>
            <a:off x="11584763" y="4397361"/>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3D1D160B-F15D-4168-88C3-B940BA658EC7}"/>
              </a:ext>
            </a:extLst>
          </p:cNvPr>
          <p:cNvSpPr txBox="1"/>
          <p:nvPr/>
        </p:nvSpPr>
        <p:spPr>
          <a:xfrm>
            <a:off x="9481483" y="4500402"/>
            <a:ext cx="269626" cy="276999"/>
          </a:xfrm>
          <a:prstGeom prst="rect">
            <a:avLst/>
          </a:prstGeom>
          <a:noFill/>
        </p:spPr>
        <p:txBody>
          <a:bodyPr wrap="none" rtlCol="0">
            <a:spAutoFit/>
          </a:bodyPr>
          <a:lstStyle/>
          <a:p>
            <a:pPr algn="ctr"/>
            <a:r>
              <a:rPr lang="de-DE" sz="1200"/>
              <a:t>0</a:t>
            </a:r>
          </a:p>
        </p:txBody>
      </p:sp>
      <p:sp>
        <p:nvSpPr>
          <p:cNvPr id="37" name="Textfeld 36">
            <a:extLst>
              <a:ext uri="{FF2B5EF4-FFF2-40B4-BE49-F238E27FC236}">
                <a16:creationId xmlns:a16="http://schemas.microsoft.com/office/drawing/2014/main" id="{3CFA8B17-EC54-462C-9334-1A0C16034736}"/>
              </a:ext>
            </a:extLst>
          </p:cNvPr>
          <p:cNvSpPr txBox="1"/>
          <p:nvPr/>
        </p:nvSpPr>
        <p:spPr>
          <a:xfrm>
            <a:off x="9842481" y="4505052"/>
            <a:ext cx="354584" cy="276999"/>
          </a:xfrm>
          <a:prstGeom prst="rect">
            <a:avLst/>
          </a:prstGeom>
          <a:noFill/>
        </p:spPr>
        <p:txBody>
          <a:bodyPr wrap="none" rtlCol="0">
            <a:spAutoFit/>
          </a:bodyPr>
          <a:lstStyle/>
          <a:p>
            <a:pPr algn="ctr"/>
            <a:r>
              <a:rPr lang="de-DE" sz="1200" dirty="0"/>
              <a:t>20</a:t>
            </a:r>
          </a:p>
        </p:txBody>
      </p:sp>
      <p:sp>
        <p:nvSpPr>
          <p:cNvPr id="38" name="Textfeld 37">
            <a:extLst>
              <a:ext uri="{FF2B5EF4-FFF2-40B4-BE49-F238E27FC236}">
                <a16:creationId xmlns:a16="http://schemas.microsoft.com/office/drawing/2014/main" id="{DAC947EA-0F1C-4F19-9586-76A0E9780C5B}"/>
              </a:ext>
            </a:extLst>
          </p:cNvPr>
          <p:cNvSpPr txBox="1"/>
          <p:nvPr/>
        </p:nvSpPr>
        <p:spPr>
          <a:xfrm>
            <a:off x="10243817" y="4505343"/>
            <a:ext cx="354584" cy="276999"/>
          </a:xfrm>
          <a:prstGeom prst="rect">
            <a:avLst/>
          </a:prstGeom>
          <a:noFill/>
        </p:spPr>
        <p:txBody>
          <a:bodyPr wrap="none" rtlCol="0">
            <a:spAutoFit/>
          </a:bodyPr>
          <a:lstStyle/>
          <a:p>
            <a:pPr algn="ctr"/>
            <a:r>
              <a:rPr lang="de-DE" sz="1200"/>
              <a:t>40</a:t>
            </a:r>
          </a:p>
        </p:txBody>
      </p:sp>
      <p:sp>
        <p:nvSpPr>
          <p:cNvPr id="39" name="Textfeld 38">
            <a:extLst>
              <a:ext uri="{FF2B5EF4-FFF2-40B4-BE49-F238E27FC236}">
                <a16:creationId xmlns:a16="http://schemas.microsoft.com/office/drawing/2014/main" id="{15A83957-4631-4779-B403-D6BDE37D8720}"/>
              </a:ext>
            </a:extLst>
          </p:cNvPr>
          <p:cNvSpPr txBox="1"/>
          <p:nvPr/>
        </p:nvSpPr>
        <p:spPr>
          <a:xfrm>
            <a:off x="10650578" y="4504270"/>
            <a:ext cx="354584" cy="276999"/>
          </a:xfrm>
          <a:prstGeom prst="rect">
            <a:avLst/>
          </a:prstGeom>
          <a:noFill/>
        </p:spPr>
        <p:txBody>
          <a:bodyPr wrap="none" rtlCol="0">
            <a:spAutoFit/>
          </a:bodyPr>
          <a:lstStyle/>
          <a:p>
            <a:pPr algn="ctr"/>
            <a:r>
              <a:rPr lang="de-DE" sz="1200"/>
              <a:t>60</a:t>
            </a:r>
          </a:p>
        </p:txBody>
      </p:sp>
      <p:sp>
        <p:nvSpPr>
          <p:cNvPr id="40" name="Textfeld 39">
            <a:extLst>
              <a:ext uri="{FF2B5EF4-FFF2-40B4-BE49-F238E27FC236}">
                <a16:creationId xmlns:a16="http://schemas.microsoft.com/office/drawing/2014/main" id="{0D688B4C-7489-41B0-AA31-966D66918DDA}"/>
              </a:ext>
            </a:extLst>
          </p:cNvPr>
          <p:cNvSpPr txBox="1"/>
          <p:nvPr/>
        </p:nvSpPr>
        <p:spPr>
          <a:xfrm>
            <a:off x="11055089" y="4504382"/>
            <a:ext cx="354584" cy="276999"/>
          </a:xfrm>
          <a:prstGeom prst="rect">
            <a:avLst/>
          </a:prstGeom>
          <a:noFill/>
        </p:spPr>
        <p:txBody>
          <a:bodyPr wrap="none" rtlCol="0">
            <a:spAutoFit/>
          </a:bodyPr>
          <a:lstStyle/>
          <a:p>
            <a:pPr algn="ctr"/>
            <a:r>
              <a:rPr lang="de-DE" sz="1200"/>
              <a:t>80</a:t>
            </a:r>
          </a:p>
        </p:txBody>
      </p:sp>
      <p:sp>
        <p:nvSpPr>
          <p:cNvPr id="41" name="Textfeld 40">
            <a:extLst>
              <a:ext uri="{FF2B5EF4-FFF2-40B4-BE49-F238E27FC236}">
                <a16:creationId xmlns:a16="http://schemas.microsoft.com/office/drawing/2014/main" id="{52C01006-DAA8-4DF0-A19B-3EDA8F1AF1D8}"/>
              </a:ext>
            </a:extLst>
          </p:cNvPr>
          <p:cNvSpPr txBox="1"/>
          <p:nvPr/>
        </p:nvSpPr>
        <p:spPr>
          <a:xfrm>
            <a:off x="11409672" y="4500401"/>
            <a:ext cx="439544" cy="276999"/>
          </a:xfrm>
          <a:prstGeom prst="rect">
            <a:avLst/>
          </a:prstGeom>
          <a:noFill/>
        </p:spPr>
        <p:txBody>
          <a:bodyPr wrap="none" rtlCol="0">
            <a:spAutoFit/>
          </a:bodyPr>
          <a:lstStyle/>
          <a:p>
            <a:pPr algn="ctr"/>
            <a:r>
              <a:rPr lang="de-DE" sz="1200" dirty="0"/>
              <a:t>100</a:t>
            </a:r>
          </a:p>
        </p:txBody>
      </p:sp>
      <p:cxnSp>
        <p:nvCxnSpPr>
          <p:cNvPr id="60" name="Gerader Verbinder 59">
            <a:extLst>
              <a:ext uri="{FF2B5EF4-FFF2-40B4-BE49-F238E27FC236}">
                <a16:creationId xmlns:a16="http://schemas.microsoft.com/office/drawing/2014/main" id="{6AF305A2-B2ED-4FDA-B02C-BC9537294F9E}"/>
              </a:ext>
            </a:extLst>
          </p:cNvPr>
          <p:cNvCxnSpPr>
            <a:cxnSpLocks/>
          </p:cNvCxnSpPr>
          <p:nvPr/>
        </p:nvCxnSpPr>
        <p:spPr>
          <a:xfrm>
            <a:off x="9607994" y="2373494"/>
            <a:ext cx="6708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hteck 60">
            <a:extLst>
              <a:ext uri="{FF2B5EF4-FFF2-40B4-BE49-F238E27FC236}">
                <a16:creationId xmlns:a16="http://schemas.microsoft.com/office/drawing/2014/main" id="{CC1B8C1E-EB41-453E-85D1-E8FB778F11B1}"/>
              </a:ext>
            </a:extLst>
          </p:cNvPr>
          <p:cNvSpPr/>
          <p:nvPr/>
        </p:nvSpPr>
        <p:spPr>
          <a:xfrm>
            <a:off x="9795650" y="2327500"/>
            <a:ext cx="97200" cy="9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3" name="Gerader Verbinder 62">
            <a:extLst>
              <a:ext uri="{FF2B5EF4-FFF2-40B4-BE49-F238E27FC236}">
                <a16:creationId xmlns:a16="http://schemas.microsoft.com/office/drawing/2014/main" id="{BFE03C74-4C05-46CE-803C-55A7EE444828}"/>
              </a:ext>
            </a:extLst>
          </p:cNvPr>
          <p:cNvCxnSpPr>
            <a:cxnSpLocks/>
          </p:cNvCxnSpPr>
          <p:nvPr/>
        </p:nvCxnSpPr>
        <p:spPr>
          <a:xfrm>
            <a:off x="9610685" y="2891900"/>
            <a:ext cx="84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3608254E-0976-45A7-BF06-23EC602761F2}"/>
              </a:ext>
            </a:extLst>
          </p:cNvPr>
          <p:cNvCxnSpPr>
            <a:cxnSpLocks/>
          </p:cNvCxnSpPr>
          <p:nvPr/>
        </p:nvCxnSpPr>
        <p:spPr>
          <a:xfrm>
            <a:off x="9578162" y="3164950"/>
            <a:ext cx="10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6027B8D1-AFCC-430B-A685-30CAD037F0AC}"/>
              </a:ext>
            </a:extLst>
          </p:cNvPr>
          <p:cNvCxnSpPr>
            <a:cxnSpLocks/>
          </p:cNvCxnSpPr>
          <p:nvPr/>
        </p:nvCxnSpPr>
        <p:spPr>
          <a:xfrm>
            <a:off x="9599785" y="3711485"/>
            <a:ext cx="6981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259178A-F1D1-414C-BF68-77EFB38400E7}"/>
              </a:ext>
            </a:extLst>
          </p:cNvPr>
          <p:cNvCxnSpPr>
            <a:cxnSpLocks/>
          </p:cNvCxnSpPr>
          <p:nvPr/>
        </p:nvCxnSpPr>
        <p:spPr>
          <a:xfrm>
            <a:off x="9626756" y="4261554"/>
            <a:ext cx="6711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915B1A86-B2C4-48D4-BBCC-2AD11A597902}"/>
              </a:ext>
            </a:extLst>
          </p:cNvPr>
          <p:cNvCxnSpPr>
            <a:cxnSpLocks/>
          </p:cNvCxnSpPr>
          <p:nvPr/>
        </p:nvCxnSpPr>
        <p:spPr>
          <a:xfrm>
            <a:off x="9582924" y="3996441"/>
            <a:ext cx="16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hteck 73">
            <a:extLst>
              <a:ext uri="{FF2B5EF4-FFF2-40B4-BE49-F238E27FC236}">
                <a16:creationId xmlns:a16="http://schemas.microsoft.com/office/drawing/2014/main" id="{89A4769C-BEFE-4A20-8CF6-3A916BA27361}"/>
              </a:ext>
            </a:extLst>
          </p:cNvPr>
          <p:cNvSpPr/>
          <p:nvPr/>
        </p:nvSpPr>
        <p:spPr>
          <a:xfrm>
            <a:off x="9827558" y="2843119"/>
            <a:ext cx="97200" cy="9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2B8CAD13-915C-4013-A365-E1EE5610A40C}"/>
              </a:ext>
            </a:extLst>
          </p:cNvPr>
          <p:cNvSpPr/>
          <p:nvPr/>
        </p:nvSpPr>
        <p:spPr>
          <a:xfrm>
            <a:off x="9795650" y="3118568"/>
            <a:ext cx="97200" cy="9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1F22928C-6064-47D1-A87E-A7F780B95179}"/>
              </a:ext>
            </a:extLst>
          </p:cNvPr>
          <p:cNvSpPr/>
          <p:nvPr/>
        </p:nvSpPr>
        <p:spPr>
          <a:xfrm>
            <a:off x="9764672" y="3664877"/>
            <a:ext cx="97200" cy="9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983EFE96-16A3-49FD-906D-69174A665CDD}"/>
              </a:ext>
            </a:extLst>
          </p:cNvPr>
          <p:cNvSpPr/>
          <p:nvPr/>
        </p:nvSpPr>
        <p:spPr>
          <a:xfrm>
            <a:off x="10035651" y="3949379"/>
            <a:ext cx="97200" cy="9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a:extLst>
              <a:ext uri="{FF2B5EF4-FFF2-40B4-BE49-F238E27FC236}">
                <a16:creationId xmlns:a16="http://schemas.microsoft.com/office/drawing/2014/main" id="{8FFC1F41-3B7E-4FF7-81A7-A57E5AFB6311}"/>
              </a:ext>
            </a:extLst>
          </p:cNvPr>
          <p:cNvSpPr/>
          <p:nvPr/>
        </p:nvSpPr>
        <p:spPr>
          <a:xfrm>
            <a:off x="9815814" y="4214973"/>
            <a:ext cx="97200" cy="9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Box 6">
            <a:extLst>
              <a:ext uri="{FF2B5EF4-FFF2-40B4-BE49-F238E27FC236}">
                <a16:creationId xmlns:a16="http://schemas.microsoft.com/office/drawing/2014/main" id="{D3E711A3-A02F-6A48-A98A-FAB525741312}"/>
              </a:ext>
            </a:extLst>
          </p:cNvPr>
          <p:cNvSpPr txBox="1"/>
          <p:nvPr/>
        </p:nvSpPr>
        <p:spPr>
          <a:xfrm>
            <a:off x="416533" y="4821951"/>
            <a:ext cx="11033356" cy="815608"/>
          </a:xfrm>
          <a:prstGeom prst="rect">
            <a:avLst/>
          </a:prstGeom>
          <a:noFill/>
        </p:spPr>
        <p:txBody>
          <a:bodyPr wrap="square" lIns="0" tIns="45720" rIns="0" bIns="45720" anchor="t">
            <a:spAutoFit/>
          </a:bodyPr>
          <a:lstStyle/>
          <a:p>
            <a:pPr marL="285750" indent="-285750">
              <a:spcAft>
                <a:spcPts val="600"/>
              </a:spcAft>
              <a:buClr>
                <a:schemeClr val="bg2"/>
              </a:buClr>
              <a:buFont typeface="Arial" panose="020B0604020202020204" pitchFamily="34" charset="0"/>
              <a:buChar char="•"/>
            </a:pPr>
            <a:r>
              <a:rPr lang="en-US" sz="1400" dirty="0"/>
              <a:t>Defined cut-offs for PD-L1 tumor cell or immune cell expression were used to investigate whether there was an association between </a:t>
            </a:r>
            <a:br>
              <a:rPr lang="en-US" sz="1400" dirty="0"/>
            </a:br>
            <a:r>
              <a:rPr lang="en-US" sz="1400" dirty="0"/>
              <a:t>PD-L1 expression and tumor response</a:t>
            </a:r>
          </a:p>
          <a:p>
            <a:pPr marL="742950" lvl="1" indent="-285750">
              <a:spcAft>
                <a:spcPts val="600"/>
              </a:spcAft>
              <a:buClr>
                <a:schemeClr val="bg2"/>
              </a:buClr>
              <a:buFont typeface="Arial" panose="020B0604020202020204" pitchFamily="34" charset="0"/>
              <a:buChar char="•"/>
            </a:pPr>
            <a:r>
              <a:rPr lang="en-US" sz="1400" dirty="0"/>
              <a:t>Based on current results, no association was observed and further exploration is required in a larger population</a:t>
            </a:r>
          </a:p>
        </p:txBody>
      </p:sp>
    </p:spTree>
    <p:extLst>
      <p:ext uri="{BB962C8B-B14F-4D97-AF65-F5344CB8AC3E}">
        <p14:creationId xmlns:p14="http://schemas.microsoft.com/office/powerpoint/2010/main" val="1698591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*AE leading to </a:t>
            </a:r>
            <a:r>
              <a:rPr lang="en-US" err="1"/>
              <a:t>sitravatinib</a:t>
            </a:r>
            <a:r>
              <a:rPr lang="en-US"/>
              <a:t> dose modification includes dose reduction and/or interruption; †AE leading to tislelizumab dose modification includes dose delay and/or interruption; ‡Incidences reported by preferred term for any TEAE or TRAE reported in ≥5% of patients. All AEs are treatment-emergent and graded based on National Cancer Institute–Common Terminology Criteria for Adverse Events (version 5.0).</a:t>
            </a:r>
          </a:p>
          <a:p>
            <a:r>
              <a:rPr lang="en-US"/>
              <a:t>AE, adverse event; SD, stable disease; TEAE, treatment-emergent AE; TRAE; treatment-related AE.</a:t>
            </a:r>
          </a:p>
          <a:p>
            <a:r>
              <a:rPr lang="en-GB" b="1"/>
              <a:t>Gao B, et al. </a:t>
            </a:r>
            <a:r>
              <a:rPr lang="de-DE" b="1"/>
              <a:t>Abstract 1284P </a:t>
            </a:r>
            <a:r>
              <a:rPr lang="de-DE" b="1" err="1"/>
              <a:t>presented</a:t>
            </a:r>
            <a:r>
              <a:rPr lang="de-DE" b="1"/>
              <a:t> at ESMO 2021.</a:t>
            </a:r>
            <a:endParaRPr lang="en-GB"/>
          </a:p>
        </p:txBody>
      </p:sp>
      <p:sp>
        <p:nvSpPr>
          <p:cNvPr id="5" name="object 5"/>
          <p:cNvSpPr txBox="1">
            <a:spLocks noGrp="1"/>
          </p:cNvSpPr>
          <p:nvPr>
            <p:ph type="title"/>
          </p:nvPr>
        </p:nvSpPr>
        <p:spPr/>
        <p:txBody>
          <a:bodyPr/>
          <a:lstStyle/>
          <a:p>
            <a:r>
              <a:rPr lang="en-US" noProof="0"/>
              <a:t>Safety</a:t>
            </a:r>
          </a:p>
        </p:txBody>
      </p:sp>
      <p:sp>
        <p:nvSpPr>
          <p:cNvPr id="2" name="Textplatzhalter 1">
            <a:extLst>
              <a:ext uri="{FF2B5EF4-FFF2-40B4-BE49-F238E27FC236}">
                <a16:creationId xmlns:a16="http://schemas.microsoft.com/office/drawing/2014/main" id="{11861FC8-0827-8640-B4BE-43B36BC30F09}"/>
              </a:ext>
            </a:extLst>
          </p:cNvPr>
          <p:cNvSpPr>
            <a:spLocks noGrp="1"/>
          </p:cNvSpPr>
          <p:nvPr>
            <p:ph type="body" sz="quarter" idx="12"/>
          </p:nvPr>
        </p:nvSpPr>
        <p:spPr>
          <a:xfrm>
            <a:off x="416533" y="1160463"/>
            <a:ext cx="11358934" cy="647700"/>
          </a:xfrm>
        </p:spPr>
        <p:txBody>
          <a:bodyPr/>
          <a:lstStyle/>
          <a:p>
            <a:r>
              <a:rPr lang="en-US" noProof="0" dirty="0"/>
              <a:t>Summary of TEAE and TRAE incidence (safety analysis set)</a:t>
            </a:r>
          </a:p>
        </p:txBody>
      </p:sp>
      <p:sp>
        <p:nvSpPr>
          <p:cNvPr id="7" name="TextBox 6">
            <a:extLst>
              <a:ext uri="{FF2B5EF4-FFF2-40B4-BE49-F238E27FC236}">
                <a16:creationId xmlns:a16="http://schemas.microsoft.com/office/drawing/2014/main" id="{694EC4B2-3457-45CD-9284-94C6011FCF27}"/>
              </a:ext>
            </a:extLst>
          </p:cNvPr>
          <p:cNvSpPr txBox="1"/>
          <p:nvPr/>
        </p:nvSpPr>
        <p:spPr>
          <a:xfrm>
            <a:off x="6240463" y="1488615"/>
            <a:ext cx="5547004" cy="4616648"/>
          </a:xfrm>
          <a:prstGeom prst="rect">
            <a:avLst/>
          </a:prstGeom>
          <a:noFill/>
        </p:spPr>
        <p:txBody>
          <a:bodyPr wrap="square" lIns="0" tIns="0" rIns="0" bIns="0" anchor="t">
            <a:spAutoFit/>
          </a:bodyPr>
          <a:lstStyle/>
          <a:p>
            <a:pPr marL="285750" indent="-285750">
              <a:spcAft>
                <a:spcPts val="600"/>
              </a:spcAft>
              <a:buClr>
                <a:schemeClr val="bg2"/>
              </a:buClr>
              <a:buFont typeface="Arial" panose="020B0604020202020204" pitchFamily="34" charset="0"/>
              <a:buChar char="•"/>
            </a:pPr>
            <a:r>
              <a:rPr lang="en-US" sz="1300" dirty="0"/>
              <a:t>Median duration of exposure was 17.9 weeks (range: 1.3 to 53.9) for </a:t>
            </a:r>
            <a:r>
              <a:rPr lang="en-US" sz="1300" err="1"/>
              <a:t>sitravatinib</a:t>
            </a:r>
            <a:r>
              <a:rPr lang="en-US" sz="1300" dirty="0"/>
              <a:t> and 18 weeks (range: 3.0 to 51.1) for tislelizumab</a:t>
            </a:r>
          </a:p>
          <a:p>
            <a:pPr marL="285750" indent="-285750">
              <a:spcAft>
                <a:spcPts val="600"/>
              </a:spcAft>
              <a:buClr>
                <a:schemeClr val="bg2"/>
              </a:buClr>
              <a:buFont typeface="Arial" panose="020B0604020202020204" pitchFamily="34" charset="0"/>
              <a:buChar char="•"/>
            </a:pPr>
            <a:r>
              <a:rPr lang="en-US" sz="1300" dirty="0"/>
              <a:t>Mean relative dose intensity was 77.8% (SD: 21.6) for </a:t>
            </a:r>
            <a:r>
              <a:rPr lang="en-US" sz="1300" err="1"/>
              <a:t>sitravatinib</a:t>
            </a:r>
            <a:r>
              <a:rPr lang="en-US" sz="1300" dirty="0"/>
              <a:t> and 94.3% (SD: 10.4) for tislelizumab</a:t>
            </a:r>
            <a:endParaRPr lang="en-US" sz="1300">
              <a:cs typeface="Arial"/>
            </a:endParaRPr>
          </a:p>
          <a:p>
            <a:pPr marL="285750" indent="-285750">
              <a:spcAft>
                <a:spcPts val="600"/>
              </a:spcAft>
              <a:buClr>
                <a:schemeClr val="bg2"/>
              </a:buClr>
              <a:buFont typeface="Arial" panose="020B0604020202020204" pitchFamily="34" charset="0"/>
              <a:buChar char="•"/>
            </a:pPr>
            <a:r>
              <a:rPr lang="en-US" sz="1300" dirty="0"/>
              <a:t>All patients had ≥1 TEAE </a:t>
            </a:r>
            <a:endParaRPr lang="en-US" sz="1300"/>
          </a:p>
          <a:p>
            <a:pPr marL="285750" indent="-285750">
              <a:spcAft>
                <a:spcPts val="600"/>
              </a:spcAft>
              <a:buClr>
                <a:schemeClr val="bg2"/>
              </a:buClr>
              <a:buFont typeface="Arial" panose="020B0604020202020204" pitchFamily="34" charset="0"/>
              <a:buChar char="•"/>
            </a:pPr>
            <a:r>
              <a:rPr lang="en-US" sz="1300" dirty="0"/>
              <a:t>≥Grade 3 TEAEs were reported in 68.1% of patients</a:t>
            </a:r>
            <a:endParaRPr lang="en-US"/>
          </a:p>
          <a:p>
            <a:pPr marL="742950" lvl="1" indent="-285750">
              <a:spcAft>
                <a:spcPts val="600"/>
              </a:spcAft>
              <a:buClr>
                <a:schemeClr val="bg2"/>
              </a:buClr>
              <a:buFont typeface="Arial" panose="020B0604020202020204" pitchFamily="34" charset="0"/>
              <a:buChar char="•"/>
            </a:pPr>
            <a:r>
              <a:rPr lang="en-US" sz="1300" dirty="0"/>
              <a:t>Hypertension was the most reported ≥Grade 3 TEAE (in 9 patients [19.1%]), which was well managed with anti-hypertensives</a:t>
            </a:r>
            <a:endParaRPr lang="en-US" sz="1300">
              <a:cs typeface="Arial"/>
            </a:endParaRPr>
          </a:p>
          <a:p>
            <a:pPr marL="742950" lvl="1" indent="-285750">
              <a:spcAft>
                <a:spcPts val="600"/>
              </a:spcAft>
              <a:buClr>
                <a:schemeClr val="bg2"/>
              </a:buClr>
              <a:buFont typeface="Arial" panose="020B0604020202020204" pitchFamily="34" charset="0"/>
              <a:buChar char="•"/>
            </a:pPr>
            <a:r>
              <a:rPr lang="en-US" sz="1300" dirty="0"/>
              <a:t>One patient had hypertension that led to </a:t>
            </a:r>
            <a:r>
              <a:rPr lang="en-US" sz="1300" err="1"/>
              <a:t>sitravatinib</a:t>
            </a:r>
            <a:r>
              <a:rPr lang="en-US" sz="1300" dirty="0"/>
              <a:t> dose reduction, four patients had hypertension (grouped terms) that led to </a:t>
            </a:r>
            <a:r>
              <a:rPr lang="en-US" sz="1300" err="1"/>
              <a:t>sitravatinib</a:t>
            </a:r>
            <a:r>
              <a:rPr lang="en-US" sz="1300" dirty="0"/>
              <a:t> dose interruption, and one patient had hypertension that led to tislelizumab dose modification</a:t>
            </a:r>
            <a:endParaRPr lang="en-US" sz="1300">
              <a:cs typeface="Arial"/>
            </a:endParaRPr>
          </a:p>
          <a:p>
            <a:pPr marL="285750" indent="-285750">
              <a:spcAft>
                <a:spcPts val="600"/>
              </a:spcAft>
              <a:buClr>
                <a:schemeClr val="bg2"/>
              </a:buClr>
              <a:buFont typeface="Arial" panose="020B0604020202020204" pitchFamily="34" charset="0"/>
              <a:buChar char="•"/>
            </a:pPr>
            <a:r>
              <a:rPr lang="en-US" sz="1300" dirty="0"/>
              <a:t>All patients had ≥1 TRAE</a:t>
            </a:r>
            <a:endParaRPr lang="en-US" sz="1300"/>
          </a:p>
          <a:p>
            <a:pPr marL="285750" indent="-285750">
              <a:spcAft>
                <a:spcPts val="600"/>
              </a:spcAft>
              <a:buClr>
                <a:schemeClr val="bg2"/>
              </a:buClr>
              <a:buFont typeface="Arial" panose="020B0604020202020204" pitchFamily="34" charset="0"/>
              <a:buChar char="•"/>
            </a:pPr>
            <a:r>
              <a:rPr lang="en-US" sz="1300" dirty="0"/>
              <a:t>≥Grade 3 TRAEs were reported in 19 patients (40.4%)</a:t>
            </a:r>
            <a:endParaRPr lang="en-US" sz="1300">
              <a:cs typeface="Arial"/>
            </a:endParaRPr>
          </a:p>
          <a:p>
            <a:pPr marL="285750" indent="-285750">
              <a:spcAft>
                <a:spcPts val="600"/>
              </a:spcAft>
              <a:buClr>
                <a:schemeClr val="bg2"/>
              </a:buClr>
              <a:buFont typeface="Arial" panose="020B0604020202020204" pitchFamily="34" charset="0"/>
              <a:buChar char="•"/>
            </a:pPr>
            <a:r>
              <a:rPr lang="en-US" sz="1300" dirty="0"/>
              <a:t>TRAEs leading to death were reported in three patients, including one case each of cardiac failure with pneumonia and respiratory failure (related to tislelizumab), one case of ischemic stroke (related to </a:t>
            </a:r>
            <a:r>
              <a:rPr lang="en-US" sz="1300" err="1"/>
              <a:t>sitravatinib</a:t>
            </a:r>
            <a:r>
              <a:rPr lang="en-US" sz="1300" dirty="0"/>
              <a:t>), and one case of unspecified death (related to </a:t>
            </a:r>
            <a:r>
              <a:rPr lang="en-US" sz="1300" err="1"/>
              <a:t>sitravatinib</a:t>
            </a:r>
            <a:r>
              <a:rPr lang="en-US" sz="1300" dirty="0"/>
              <a:t> + tislelizumab)</a:t>
            </a:r>
            <a:endParaRPr lang="en-US" sz="1300" b="1" dirty="0">
              <a:cs typeface="Arial"/>
            </a:endParaRPr>
          </a:p>
        </p:txBody>
      </p:sp>
      <p:graphicFrame>
        <p:nvGraphicFramePr>
          <p:cNvPr id="9" name="Table 9">
            <a:extLst>
              <a:ext uri="{FF2B5EF4-FFF2-40B4-BE49-F238E27FC236}">
                <a16:creationId xmlns:a16="http://schemas.microsoft.com/office/drawing/2014/main" id="{74336324-8000-48B3-B815-2B64ED2FF9F0}"/>
              </a:ext>
            </a:extLst>
          </p:cNvPr>
          <p:cNvGraphicFramePr>
            <a:graphicFrameLocks noGrp="1"/>
          </p:cNvGraphicFramePr>
          <p:nvPr>
            <p:extLst>
              <p:ext uri="{D42A27DB-BD31-4B8C-83A1-F6EECF244321}">
                <p14:modId xmlns:p14="http://schemas.microsoft.com/office/powerpoint/2010/main" val="858113079"/>
              </p:ext>
            </p:extLst>
          </p:nvPr>
        </p:nvGraphicFramePr>
        <p:xfrm>
          <a:off x="407297" y="1808163"/>
          <a:ext cx="5551200" cy="3627120"/>
        </p:xfrm>
        <a:graphic>
          <a:graphicData uri="http://schemas.openxmlformats.org/drawingml/2006/table">
            <a:tbl>
              <a:tblPr firstRow="1" bandRow="1">
                <a:tableStyleId>{5C22544A-7EE6-4342-B048-85BDC9FD1C3A}</a:tableStyleId>
              </a:tblPr>
              <a:tblGrid>
                <a:gridCol w="2973600">
                  <a:extLst>
                    <a:ext uri="{9D8B030D-6E8A-4147-A177-3AD203B41FA5}">
                      <a16:colId xmlns:a16="http://schemas.microsoft.com/office/drawing/2014/main" val="2862724979"/>
                    </a:ext>
                  </a:extLst>
                </a:gridCol>
                <a:gridCol w="1288800">
                  <a:extLst>
                    <a:ext uri="{9D8B030D-6E8A-4147-A177-3AD203B41FA5}">
                      <a16:colId xmlns:a16="http://schemas.microsoft.com/office/drawing/2014/main" val="2828405530"/>
                    </a:ext>
                  </a:extLst>
                </a:gridCol>
                <a:gridCol w="1288800">
                  <a:extLst>
                    <a:ext uri="{9D8B030D-6E8A-4147-A177-3AD203B41FA5}">
                      <a16:colId xmlns:a16="http://schemas.microsoft.com/office/drawing/2014/main" val="2535700969"/>
                    </a:ext>
                  </a:extLst>
                </a:gridCol>
              </a:tblGrid>
              <a:tr h="205311">
                <a:tc>
                  <a:txBody>
                    <a:bodyPr/>
                    <a:lstStyle/>
                    <a:p>
                      <a:r>
                        <a:rPr lang="en-US" sz="1100" dirty="0"/>
                        <a:t>Patients, n (%)</a:t>
                      </a:r>
                    </a:p>
                  </a:txBody>
                  <a:tcPr/>
                </a:tc>
                <a:tc gridSpan="2">
                  <a:txBody>
                    <a:bodyPr/>
                    <a:lstStyle/>
                    <a:p>
                      <a:pPr algn="ctr"/>
                      <a:r>
                        <a:rPr lang="en-US" sz="1100"/>
                        <a:t>All Patients (N=75)</a:t>
                      </a:r>
                    </a:p>
                  </a:txBody>
                  <a:tcPr/>
                </a:tc>
                <a:tc hMerge="1">
                  <a:txBody>
                    <a:bodyPr/>
                    <a:lstStyle/>
                    <a:p>
                      <a:endParaRPr lang="en-US" sz="1000"/>
                    </a:p>
                  </a:txBody>
                  <a:tcPr/>
                </a:tc>
                <a:extLst>
                  <a:ext uri="{0D108BD9-81ED-4DB2-BD59-A6C34878D82A}">
                    <a16:rowId xmlns:a16="http://schemas.microsoft.com/office/drawing/2014/main" val="3353022610"/>
                  </a:ext>
                </a:extLst>
              </a:tr>
              <a:tr h="205311">
                <a:tc>
                  <a:txBody>
                    <a:bodyPr/>
                    <a:lstStyle/>
                    <a:p>
                      <a:endParaRPr lang="en-US" sz="1100" dirty="0"/>
                    </a:p>
                  </a:txBody>
                  <a:tcPr/>
                </a:tc>
                <a:tc>
                  <a:txBody>
                    <a:bodyPr/>
                    <a:lstStyle/>
                    <a:p>
                      <a:pPr algn="ctr"/>
                      <a:r>
                        <a:rPr lang="en-US" sz="1100" b="1" dirty="0"/>
                        <a:t>TEAEs</a:t>
                      </a:r>
                    </a:p>
                  </a:txBody>
                  <a:tcPr/>
                </a:tc>
                <a:tc>
                  <a:txBody>
                    <a:bodyPr/>
                    <a:lstStyle/>
                    <a:p>
                      <a:pPr algn="ctr"/>
                      <a:r>
                        <a:rPr lang="en-US" sz="1100" b="1"/>
                        <a:t>TRAEs</a:t>
                      </a:r>
                    </a:p>
                  </a:txBody>
                  <a:tcPr/>
                </a:tc>
                <a:extLst>
                  <a:ext uri="{0D108BD9-81ED-4DB2-BD59-A6C34878D82A}">
                    <a16:rowId xmlns:a16="http://schemas.microsoft.com/office/drawing/2014/main" val="3728153732"/>
                  </a:ext>
                </a:extLst>
              </a:tr>
              <a:tr h="205311">
                <a:tc>
                  <a:txBody>
                    <a:bodyPr/>
                    <a:lstStyle/>
                    <a:p>
                      <a:r>
                        <a:rPr lang="en-US" sz="1100" dirty="0"/>
                        <a:t>Any AE</a:t>
                      </a:r>
                    </a:p>
                  </a:txBody>
                  <a:tcPr/>
                </a:tc>
                <a:tc>
                  <a:txBody>
                    <a:bodyPr/>
                    <a:lstStyle/>
                    <a:p>
                      <a:pPr algn="ctr"/>
                      <a:r>
                        <a:rPr lang="en-US" sz="1100"/>
                        <a:t>47 (100.0)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47 (100.0)</a:t>
                      </a:r>
                    </a:p>
                  </a:txBody>
                  <a:tcPr/>
                </a:tc>
                <a:extLst>
                  <a:ext uri="{0D108BD9-81ED-4DB2-BD59-A6C34878D82A}">
                    <a16:rowId xmlns:a16="http://schemas.microsoft.com/office/drawing/2014/main" val="3146264889"/>
                  </a:ext>
                </a:extLst>
              </a:tr>
              <a:tr h="205311">
                <a:tc>
                  <a:txBody>
                    <a:bodyPr/>
                    <a:lstStyle/>
                    <a:p>
                      <a:r>
                        <a:rPr lang="en-US" sz="1100"/>
                        <a:t>   Grade ≥3 AE</a:t>
                      </a:r>
                    </a:p>
                  </a:txBody>
                  <a:tcPr/>
                </a:tc>
                <a:tc>
                  <a:txBody>
                    <a:bodyPr/>
                    <a:lstStyle/>
                    <a:p>
                      <a:pPr lvl="0" algn="ctr">
                        <a:buNone/>
                      </a:pPr>
                      <a:r>
                        <a:rPr lang="en-US" sz="1100"/>
                        <a:t>32 (68.1)</a:t>
                      </a:r>
                    </a:p>
                  </a:txBody>
                  <a:tcPr/>
                </a:tc>
                <a:tc>
                  <a:txBody>
                    <a:bodyPr/>
                    <a:lstStyle/>
                    <a:p>
                      <a:pPr lvl="0" algn="ctr">
                        <a:buNone/>
                      </a:pPr>
                      <a:r>
                        <a:rPr lang="en-US" sz="1100"/>
                        <a:t>19 (40.0)</a:t>
                      </a:r>
                    </a:p>
                  </a:txBody>
                  <a:tcPr/>
                </a:tc>
                <a:extLst>
                  <a:ext uri="{0D108BD9-81ED-4DB2-BD59-A6C34878D82A}">
                    <a16:rowId xmlns:a16="http://schemas.microsoft.com/office/drawing/2014/main" val="2842812384"/>
                  </a:ext>
                </a:extLst>
              </a:tr>
              <a:tr h="205311">
                <a:tc>
                  <a:txBody>
                    <a:bodyPr/>
                    <a:lstStyle/>
                    <a:p>
                      <a:r>
                        <a:rPr lang="en-US" sz="1100"/>
                        <a:t>Serious AE</a:t>
                      </a:r>
                    </a:p>
                  </a:txBody>
                  <a:tcPr/>
                </a:tc>
                <a:tc>
                  <a:txBody>
                    <a:bodyPr/>
                    <a:lstStyle/>
                    <a:p>
                      <a:pPr algn="ctr"/>
                      <a:r>
                        <a:rPr lang="en-US" sz="1100"/>
                        <a:t>24 (51.1)</a:t>
                      </a:r>
                    </a:p>
                  </a:txBody>
                  <a:tcPr/>
                </a:tc>
                <a:tc>
                  <a:txBody>
                    <a:bodyPr/>
                    <a:lstStyle/>
                    <a:p>
                      <a:pPr algn="ctr"/>
                      <a:r>
                        <a:rPr lang="en-US" sz="1100"/>
                        <a:t>15 (31.9)</a:t>
                      </a:r>
                    </a:p>
                  </a:txBody>
                  <a:tcPr/>
                </a:tc>
                <a:extLst>
                  <a:ext uri="{0D108BD9-81ED-4DB2-BD59-A6C34878D82A}">
                    <a16:rowId xmlns:a16="http://schemas.microsoft.com/office/drawing/2014/main" val="3535614243"/>
                  </a:ext>
                </a:extLst>
              </a:tr>
              <a:tr h="205311">
                <a:tc>
                  <a:txBody>
                    <a:bodyPr/>
                    <a:lstStyle/>
                    <a:p>
                      <a:r>
                        <a:rPr lang="en-US" sz="1100"/>
                        <a:t>   Grade ≥3 serious AE</a:t>
                      </a:r>
                    </a:p>
                  </a:txBody>
                  <a:tcPr/>
                </a:tc>
                <a:tc>
                  <a:txBody>
                    <a:bodyPr/>
                    <a:lstStyle/>
                    <a:p>
                      <a:pPr algn="ctr"/>
                      <a:r>
                        <a:rPr lang="en-US" sz="1100"/>
                        <a:t>21 (44.7)</a:t>
                      </a:r>
                    </a:p>
                  </a:txBody>
                  <a:tcPr/>
                </a:tc>
                <a:tc>
                  <a:txBody>
                    <a:bodyPr/>
                    <a:lstStyle/>
                    <a:p>
                      <a:pPr algn="ctr"/>
                      <a:r>
                        <a:rPr lang="en-US" sz="1100"/>
                        <a:t>8 (17.0)</a:t>
                      </a:r>
                    </a:p>
                  </a:txBody>
                  <a:tcPr/>
                </a:tc>
                <a:extLst>
                  <a:ext uri="{0D108BD9-81ED-4DB2-BD59-A6C34878D82A}">
                    <a16:rowId xmlns:a16="http://schemas.microsoft.com/office/drawing/2014/main" val="1018735379"/>
                  </a:ext>
                </a:extLst>
              </a:tr>
              <a:tr h="205311">
                <a:tc>
                  <a:txBody>
                    <a:bodyPr/>
                    <a:lstStyle/>
                    <a:p>
                      <a:r>
                        <a:rPr lang="en-US" sz="1100"/>
                        <a:t>AE leading to death</a:t>
                      </a:r>
                    </a:p>
                  </a:txBody>
                  <a:tcPr/>
                </a:tc>
                <a:tc>
                  <a:txBody>
                    <a:bodyPr/>
                    <a:lstStyle/>
                    <a:p>
                      <a:pPr algn="ctr"/>
                      <a:r>
                        <a:rPr lang="en-US" sz="1100"/>
                        <a:t>8 (17.0)</a:t>
                      </a:r>
                    </a:p>
                  </a:txBody>
                  <a:tcPr/>
                </a:tc>
                <a:tc>
                  <a:txBody>
                    <a:bodyPr/>
                    <a:lstStyle/>
                    <a:p>
                      <a:pPr algn="ctr"/>
                      <a:r>
                        <a:rPr lang="en-US" sz="1100"/>
                        <a:t>3 (6.4)</a:t>
                      </a:r>
                    </a:p>
                  </a:txBody>
                  <a:tcPr/>
                </a:tc>
                <a:extLst>
                  <a:ext uri="{0D108BD9-81ED-4DB2-BD59-A6C34878D82A}">
                    <a16:rowId xmlns:a16="http://schemas.microsoft.com/office/drawing/2014/main" val="449899391"/>
                  </a:ext>
                </a:extLst>
              </a:tr>
              <a:tr h="205311">
                <a:tc>
                  <a:txBody>
                    <a:bodyPr/>
                    <a:lstStyle/>
                    <a:p>
                      <a:r>
                        <a:rPr lang="en-US" sz="1100"/>
                        <a:t>AE leading to treatment discontinuation</a:t>
                      </a:r>
                    </a:p>
                  </a:txBody>
                  <a:tcPr/>
                </a:tc>
                <a:tc>
                  <a:txBody>
                    <a:bodyPr/>
                    <a:lstStyle/>
                    <a:p>
                      <a:pPr algn="ctr"/>
                      <a:r>
                        <a:rPr lang="en-US" sz="1100"/>
                        <a:t>9 (19.1)</a:t>
                      </a:r>
                    </a:p>
                  </a:txBody>
                  <a:tcPr/>
                </a:tc>
                <a:tc>
                  <a:txBody>
                    <a:bodyPr/>
                    <a:lstStyle/>
                    <a:p>
                      <a:pPr algn="ctr"/>
                      <a:r>
                        <a:rPr lang="en-US" sz="1100"/>
                        <a:t>9 (19.1)</a:t>
                      </a:r>
                    </a:p>
                  </a:txBody>
                  <a:tcPr/>
                </a:tc>
                <a:extLst>
                  <a:ext uri="{0D108BD9-81ED-4DB2-BD59-A6C34878D82A}">
                    <a16:rowId xmlns:a16="http://schemas.microsoft.com/office/drawing/2014/main" val="2607806222"/>
                  </a:ext>
                </a:extLst>
              </a:tr>
              <a:tr h="205311">
                <a:tc>
                  <a:txBody>
                    <a:bodyPr/>
                    <a:lstStyle/>
                    <a:p>
                      <a:r>
                        <a:rPr lang="en-US" sz="1100"/>
                        <a:t>AE leading to sitravatinib dose modification*</a:t>
                      </a:r>
                    </a:p>
                  </a:txBody>
                  <a:tcPr/>
                </a:tc>
                <a:tc>
                  <a:txBody>
                    <a:bodyPr/>
                    <a:lstStyle/>
                    <a:p>
                      <a:pPr algn="ctr"/>
                      <a:r>
                        <a:rPr lang="en-US" sz="1100"/>
                        <a:t>18 (38.3)</a:t>
                      </a:r>
                    </a:p>
                  </a:txBody>
                  <a:tcPr/>
                </a:tc>
                <a:tc>
                  <a:txBody>
                    <a:bodyPr/>
                    <a:lstStyle/>
                    <a:p>
                      <a:pPr algn="ctr"/>
                      <a:r>
                        <a:rPr lang="en-US" sz="1100"/>
                        <a:t>17 (36.2)</a:t>
                      </a:r>
                    </a:p>
                  </a:txBody>
                  <a:tcPr/>
                </a:tc>
                <a:extLst>
                  <a:ext uri="{0D108BD9-81ED-4DB2-BD59-A6C34878D82A}">
                    <a16:rowId xmlns:a16="http://schemas.microsoft.com/office/drawing/2014/main" val="1095753545"/>
                  </a:ext>
                </a:extLst>
              </a:tr>
              <a:tr h="205311">
                <a:tc>
                  <a:txBody>
                    <a:bodyPr/>
                    <a:lstStyle/>
                    <a:p>
                      <a:r>
                        <a:rPr lang="en-US" sz="1100"/>
                        <a:t>AE leading to tislelizumab dose modification</a:t>
                      </a:r>
                      <a:r>
                        <a:rPr lang="en-US" sz="1100" baseline="30000"/>
                        <a:t>†</a:t>
                      </a:r>
                    </a:p>
                  </a:txBody>
                  <a:tcPr/>
                </a:tc>
                <a:tc>
                  <a:txBody>
                    <a:bodyPr/>
                    <a:lstStyle/>
                    <a:p>
                      <a:pPr algn="ctr"/>
                      <a:r>
                        <a:rPr lang="en-US" sz="1100"/>
                        <a:t>35 (74.5)</a:t>
                      </a:r>
                    </a:p>
                  </a:txBody>
                  <a:tcPr/>
                </a:tc>
                <a:tc>
                  <a:txBody>
                    <a:bodyPr/>
                    <a:lstStyle/>
                    <a:p>
                      <a:pPr algn="ctr"/>
                      <a:r>
                        <a:rPr lang="en-US" sz="1100"/>
                        <a:t>34 (72.3)</a:t>
                      </a:r>
                    </a:p>
                  </a:txBody>
                  <a:tcPr/>
                </a:tc>
                <a:extLst>
                  <a:ext uri="{0D108BD9-81ED-4DB2-BD59-A6C34878D82A}">
                    <a16:rowId xmlns:a16="http://schemas.microsoft.com/office/drawing/2014/main" val="839076245"/>
                  </a:ext>
                </a:extLst>
              </a:tr>
              <a:tr h="205311">
                <a:tc>
                  <a:txBody>
                    <a:bodyPr/>
                    <a:lstStyle/>
                    <a:p>
                      <a:r>
                        <a:rPr lang="en-US" sz="1100" b="1"/>
                        <a:t>Grade ≥3 AEs reported in ≥5% of patients</a:t>
                      </a:r>
                      <a:r>
                        <a:rPr lang="en-US" sz="1100" b="1" baseline="30000"/>
                        <a:t>‡</a:t>
                      </a:r>
                    </a:p>
                  </a:txBody>
                  <a:tcPr/>
                </a:tc>
                <a:tc>
                  <a:txBody>
                    <a:bodyPr/>
                    <a:lstStyle/>
                    <a:p>
                      <a:pPr algn="ctr"/>
                      <a:endParaRPr lang="en-US" sz="1100"/>
                    </a:p>
                  </a:txBody>
                  <a:tcPr/>
                </a:tc>
                <a:tc>
                  <a:txBody>
                    <a:bodyPr/>
                    <a:lstStyle/>
                    <a:p>
                      <a:pPr algn="ctr"/>
                      <a:endParaRPr lang="en-US" sz="1100"/>
                    </a:p>
                  </a:txBody>
                  <a:tcPr/>
                </a:tc>
                <a:extLst>
                  <a:ext uri="{0D108BD9-81ED-4DB2-BD59-A6C34878D82A}">
                    <a16:rowId xmlns:a16="http://schemas.microsoft.com/office/drawing/2014/main" val="4009420143"/>
                  </a:ext>
                </a:extLst>
              </a:tr>
              <a:tr h="205311">
                <a:tc>
                  <a:txBody>
                    <a:bodyPr/>
                    <a:lstStyle/>
                    <a:p>
                      <a:r>
                        <a:rPr lang="en-US" sz="1100"/>
                        <a:t>   Hypertension</a:t>
                      </a:r>
                    </a:p>
                  </a:txBody>
                  <a:tcPr/>
                </a:tc>
                <a:tc>
                  <a:txBody>
                    <a:bodyPr/>
                    <a:lstStyle/>
                    <a:p>
                      <a:pPr algn="ctr"/>
                      <a:r>
                        <a:rPr lang="en-US" sz="1100"/>
                        <a:t>9 (19.1)</a:t>
                      </a:r>
                    </a:p>
                  </a:txBody>
                  <a:tcPr/>
                </a:tc>
                <a:tc>
                  <a:txBody>
                    <a:bodyPr/>
                    <a:lstStyle/>
                    <a:p>
                      <a:pPr algn="ctr"/>
                      <a:r>
                        <a:rPr lang="en-US" sz="1100"/>
                        <a:t>8 (17.0)</a:t>
                      </a:r>
                    </a:p>
                  </a:txBody>
                  <a:tcPr/>
                </a:tc>
                <a:extLst>
                  <a:ext uri="{0D108BD9-81ED-4DB2-BD59-A6C34878D82A}">
                    <a16:rowId xmlns:a16="http://schemas.microsoft.com/office/drawing/2014/main" val="3376342853"/>
                  </a:ext>
                </a:extLst>
              </a:tr>
              <a:tr h="205311">
                <a:tc>
                  <a:txBody>
                    <a:bodyPr/>
                    <a:lstStyle/>
                    <a:p>
                      <a:r>
                        <a:rPr lang="en-US" sz="1100"/>
                        <a:t>   Death</a:t>
                      </a:r>
                    </a:p>
                  </a:txBody>
                  <a:tcPr/>
                </a:tc>
                <a:tc>
                  <a:txBody>
                    <a:bodyPr/>
                    <a:lstStyle/>
                    <a:p>
                      <a:pPr algn="ctr"/>
                      <a:r>
                        <a:rPr lang="en-US" sz="1100"/>
                        <a:t>4 (8.5)</a:t>
                      </a:r>
                    </a:p>
                  </a:txBody>
                  <a:tcPr/>
                </a:tc>
                <a:tc>
                  <a:txBody>
                    <a:bodyPr/>
                    <a:lstStyle/>
                    <a:p>
                      <a:pPr algn="ctr"/>
                      <a:r>
                        <a:rPr lang="en-US" sz="1100"/>
                        <a:t>1 (2.1)</a:t>
                      </a:r>
                    </a:p>
                  </a:txBody>
                  <a:tcPr/>
                </a:tc>
                <a:extLst>
                  <a:ext uri="{0D108BD9-81ED-4DB2-BD59-A6C34878D82A}">
                    <a16:rowId xmlns:a16="http://schemas.microsoft.com/office/drawing/2014/main" val="391373231"/>
                  </a:ext>
                </a:extLst>
              </a:tr>
              <a:tr h="205311">
                <a:tc>
                  <a:txBody>
                    <a:bodyPr/>
                    <a:lstStyle/>
                    <a:p>
                      <a:r>
                        <a:rPr lang="en-US" sz="1100"/>
                        <a:t>   Stomatitis</a:t>
                      </a:r>
                    </a:p>
                  </a:txBody>
                  <a:tcPr/>
                </a:tc>
                <a:tc>
                  <a:txBody>
                    <a:bodyPr/>
                    <a:lstStyle/>
                    <a:p>
                      <a:pPr algn="ctr"/>
                      <a:r>
                        <a:rPr lang="en-US" sz="1100"/>
                        <a:t>3 (6.4)</a:t>
                      </a:r>
                    </a:p>
                  </a:txBody>
                  <a:tcPr/>
                </a:tc>
                <a:tc>
                  <a:txBody>
                    <a:bodyPr/>
                    <a:lstStyle/>
                    <a:p>
                      <a:pPr algn="ctr"/>
                      <a:r>
                        <a:rPr lang="en-US" sz="1100"/>
                        <a:t>3 (6.4)</a:t>
                      </a:r>
                    </a:p>
                  </a:txBody>
                  <a:tcPr/>
                </a:tc>
                <a:extLst>
                  <a:ext uri="{0D108BD9-81ED-4DB2-BD59-A6C34878D82A}">
                    <a16:rowId xmlns:a16="http://schemas.microsoft.com/office/drawing/2014/main" val="967936080"/>
                  </a:ext>
                </a:extLst>
              </a:tr>
            </a:tbl>
          </a:graphicData>
        </a:graphic>
      </p:graphicFrame>
    </p:spTree>
    <p:extLst>
      <p:ext uri="{BB962C8B-B14F-4D97-AF65-F5344CB8AC3E}">
        <p14:creationId xmlns:p14="http://schemas.microsoft.com/office/powerpoint/2010/main" val="2943608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Conclusions</a:t>
            </a:r>
          </a:p>
        </p:txBody>
      </p:sp>
      <p:sp>
        <p:nvSpPr>
          <p:cNvPr id="2" name="Inhaltsplatzhalter 1">
            <a:extLst>
              <a:ext uri="{FF2B5EF4-FFF2-40B4-BE49-F238E27FC236}">
                <a16:creationId xmlns:a16="http://schemas.microsoft.com/office/drawing/2014/main" id="{B8F75E86-4405-9640-A7B5-C0B8B8D551E2}"/>
              </a:ext>
            </a:extLst>
          </p:cNvPr>
          <p:cNvSpPr>
            <a:spLocks noGrp="1"/>
          </p:cNvSpPr>
          <p:nvPr>
            <p:ph idx="1"/>
          </p:nvPr>
        </p:nvSpPr>
        <p:spPr>
          <a:xfrm>
            <a:off x="416534" y="1825625"/>
            <a:ext cx="10607066" cy="4351338"/>
          </a:xfrm>
        </p:spPr>
        <p:txBody>
          <a:bodyPr vert="horz" lIns="0" tIns="0" rIns="0" bIns="0" rtlCol="0" anchor="t">
            <a:noAutofit/>
          </a:bodyPr>
          <a:lstStyle/>
          <a:p>
            <a:r>
              <a:rPr lang="en-US" sz="1800" noProof="0" dirty="0"/>
              <a:t>Treatment with </a:t>
            </a:r>
            <a:r>
              <a:rPr lang="en-US" sz="1800" noProof="0" err="1"/>
              <a:t>sitravatinib</a:t>
            </a:r>
            <a:r>
              <a:rPr lang="en-US" sz="1800" noProof="0" dirty="0"/>
              <a:t> + tislelizumab had a manageable safety and tolerability profile in patients with metastatic NSCLC that is R/R to prior anti-PD-(L)1 therapy</a:t>
            </a:r>
          </a:p>
          <a:p>
            <a:r>
              <a:rPr lang="en-US" sz="1800" noProof="0" dirty="0"/>
              <a:t>The combination demonstrated promising antitumor activity: patients achieved an ORR of 13.6%, DCR of 86.4%, and a median PFS </a:t>
            </a:r>
            <a:r>
              <a:rPr lang="en-US" sz="1800" noProof="0"/>
              <a:t>of 5.2 </a:t>
            </a:r>
            <a:r>
              <a:rPr lang="en-US" sz="1800" noProof="0" dirty="0"/>
              <a:t>months</a:t>
            </a:r>
            <a:endParaRPr lang="en-US" sz="1800" noProof="0" dirty="0">
              <a:cs typeface="Arial"/>
            </a:endParaRPr>
          </a:p>
          <a:p>
            <a:r>
              <a:rPr lang="en-US" sz="1800" b="1" noProof="0" dirty="0"/>
              <a:t>These findings support </a:t>
            </a:r>
            <a:r>
              <a:rPr lang="en-US" sz="1800" b="1" noProof="0" err="1"/>
              <a:t>sitravatinib</a:t>
            </a:r>
            <a:r>
              <a:rPr lang="en-US" sz="1800" b="1" noProof="0" dirty="0"/>
              <a:t> in combination with tislelizumab as a potential treatment option for patients with metastatic </a:t>
            </a:r>
            <a:r>
              <a:rPr lang="en-US" sz="1800" b="1" noProof="0"/>
              <a:t>NSCLC </a:t>
            </a:r>
            <a:r>
              <a:rPr lang="en-US" sz="1800" b="1" dirty="0"/>
              <a:t>who failed prior anti-PD-(L)1 therapy, and further investigation is warranted</a:t>
            </a:r>
          </a:p>
          <a:p>
            <a:pPr marL="0" indent="0">
              <a:buNone/>
            </a:pPr>
            <a:endParaRPr lang="en-US" sz="1800" noProof="0"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DCR, disease control rate; NSCLC, non small cell lung cancer; ORR, objective response rate; PFS, progression-free survival; R/R, refractory/resistant.</a:t>
            </a:r>
          </a:p>
          <a:p>
            <a:r>
              <a:rPr lang="en-GB" b="1"/>
              <a:t>Gao B, et al. </a:t>
            </a:r>
            <a:r>
              <a:rPr lang="de-DE" b="1"/>
              <a:t>Abstract 1284P </a:t>
            </a:r>
            <a:r>
              <a:rPr lang="de-DE" b="1" err="1"/>
              <a:t>presented</a:t>
            </a:r>
            <a:r>
              <a:rPr lang="de-DE" b="1"/>
              <a:t> at ESMO 2021.</a:t>
            </a:r>
            <a:endParaRPr lang="en-GB"/>
          </a:p>
        </p:txBody>
      </p:sp>
    </p:spTree>
    <p:extLst>
      <p:ext uri="{BB962C8B-B14F-4D97-AF65-F5344CB8AC3E}">
        <p14:creationId xmlns:p14="http://schemas.microsoft.com/office/powerpoint/2010/main" val="3551235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8AB2D24-DAB4-7F4E-9A00-E0B645436BE1}"/>
              </a:ext>
            </a:extLst>
          </p:cNvPr>
          <p:cNvSpPr>
            <a:spLocks noGrp="1"/>
          </p:cNvSpPr>
          <p:nvPr>
            <p:ph type="body" idx="1"/>
          </p:nvPr>
        </p:nvSpPr>
        <p:spPr/>
        <p:txBody>
          <a:bodyPr/>
          <a:lstStyle/>
          <a:p>
            <a:r>
              <a:rPr lang="en-US" noProof="0" dirty="0"/>
              <a:t>Sitravatinib + nivolumab in </a:t>
            </a:r>
            <a:r>
              <a:rPr lang="en-US" noProof="0" err="1"/>
              <a:t>nonsquamous</a:t>
            </a:r>
            <a:r>
              <a:rPr lang="en-US" noProof="0" dirty="0"/>
              <a:t> NSCLC with prior clinical benefit from checkpoint inhibitor therapy</a:t>
            </a:r>
          </a:p>
        </p:txBody>
      </p:sp>
      <p:sp>
        <p:nvSpPr>
          <p:cNvPr id="8" name="Titel 7">
            <a:extLst>
              <a:ext uri="{FF2B5EF4-FFF2-40B4-BE49-F238E27FC236}">
                <a16:creationId xmlns:a16="http://schemas.microsoft.com/office/drawing/2014/main" id="{D5CC70E6-058E-2D4A-B50A-0F77DEA7D20B}"/>
              </a:ext>
            </a:extLst>
          </p:cNvPr>
          <p:cNvSpPr>
            <a:spLocks noGrp="1"/>
          </p:cNvSpPr>
          <p:nvPr>
            <p:ph type="title"/>
          </p:nvPr>
        </p:nvSpPr>
        <p:spPr/>
        <p:txBody>
          <a:bodyPr/>
          <a:lstStyle/>
          <a:p>
            <a:r>
              <a:rPr lang="en-US" noProof="0" dirty="0"/>
              <a:t>MRTX-500</a:t>
            </a:r>
          </a:p>
        </p:txBody>
      </p:sp>
    </p:spTree>
    <p:extLst>
      <p:ext uri="{BB962C8B-B14F-4D97-AF65-F5344CB8AC3E}">
        <p14:creationId xmlns:p14="http://schemas.microsoft.com/office/powerpoint/2010/main" val="460342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572F81-E2F7-410F-AB01-3DA84583A7AA}"/>
              </a:ext>
            </a:extLst>
          </p:cNvPr>
          <p:cNvSpPr>
            <a:spLocks noGrp="1"/>
          </p:cNvSpPr>
          <p:nvPr>
            <p:ph type="ftr" sz="quarter" idx="11"/>
          </p:nvPr>
        </p:nvSpPr>
        <p:spPr/>
        <p:txBody>
          <a:bodyPr/>
          <a:lstStyle/>
          <a:p>
            <a:r>
              <a:rPr lang="en-US" dirty="0"/>
              <a:t>Data as of 1 June 2021</a:t>
            </a:r>
          </a:p>
          <a:p>
            <a:r>
              <a:rPr lang="en-US" baseline="30000" err="1"/>
              <a:t>a</a:t>
            </a:r>
            <a:r>
              <a:rPr lang="en-US" err="1"/>
              <a:t>Additional</a:t>
            </a:r>
            <a:r>
              <a:rPr lang="en-US" dirty="0"/>
              <a:t> cohorts included a CPI-experienced cohort that did not receive prior clinical benefit from CPI therapy (radiographic progression of disease ≤12 weeks after initiation of treatment with CPI) and a CPI-naive cohort in patients that  were previously treated with platinum-based chemotherapy. </a:t>
            </a:r>
            <a:r>
              <a:rPr lang="en-US" baseline="30000" err="1"/>
              <a:t>b</a:t>
            </a:r>
            <a:r>
              <a:rPr lang="en-US" err="1"/>
              <a:t>Objective</a:t>
            </a:r>
            <a:r>
              <a:rPr lang="en-US" dirty="0"/>
              <a:t> response rate based on investigator assessment. Dosing: </a:t>
            </a:r>
            <a:r>
              <a:rPr lang="en-US" err="1"/>
              <a:t>sitravatinib</a:t>
            </a:r>
            <a:r>
              <a:rPr lang="en-US" dirty="0"/>
              <a:t> free base formulation; nivolumab, 240 mg Q2W or 480 mg Q4W. Treatment discontinuation could be due to (but is not limited to) disease progression, global health deterioration, AEs, protocol violation, lost to follow-up, refusal of further treatment, study termination, or death.</a:t>
            </a:r>
          </a:p>
          <a:p>
            <a:r>
              <a:rPr lang="en-GB" dirty="0"/>
              <a:t>AE, adverse event; CPI, checkpoint inhibitor; CR, complete response; ECOG PS,</a:t>
            </a:r>
            <a:r>
              <a:rPr lang="en-US" dirty="0"/>
              <a:t> Eastern Cooperative Oncology Group (ECOG) performance status</a:t>
            </a:r>
            <a:r>
              <a:rPr lang="en-GB" dirty="0"/>
              <a:t>; </a:t>
            </a:r>
            <a:r>
              <a:rPr lang="en-GB"/>
              <a:t>NSCLC, non small cell lung cancer; </a:t>
            </a:r>
            <a:r>
              <a:rPr lang="en-GB" dirty="0"/>
              <a:t>ORR, objective response rate; PR, partial response; QD, daily; RECIST, Response evaluation criteria in solid </a:t>
            </a:r>
            <a:r>
              <a:rPr lang="en-GB" err="1"/>
              <a:t>tumors</a:t>
            </a:r>
            <a:r>
              <a:rPr lang="en-GB" dirty="0"/>
              <a:t>; SD, stable disease.</a:t>
            </a:r>
          </a:p>
          <a:p>
            <a:r>
              <a:rPr lang="en-GB" b="1" dirty="0"/>
              <a:t>Leal T, et al. Abstract 1191O presented at ESMO 2021.</a:t>
            </a:r>
          </a:p>
        </p:txBody>
      </p:sp>
      <p:sp>
        <p:nvSpPr>
          <p:cNvPr id="21" name="object 21">
            <a:extLst>
              <a:ext uri="{FF2B5EF4-FFF2-40B4-BE49-F238E27FC236}">
                <a16:creationId xmlns:a16="http://schemas.microsoft.com/office/drawing/2014/main" id="{C08178F0-894C-4327-AF5F-D147D7D4D33E}"/>
              </a:ext>
            </a:extLst>
          </p:cNvPr>
          <p:cNvSpPr txBox="1"/>
          <p:nvPr/>
        </p:nvSpPr>
        <p:spPr>
          <a:xfrm>
            <a:off x="8242768" y="2120950"/>
            <a:ext cx="2627313" cy="2168927"/>
          </a:xfrm>
          <a:prstGeom prst="rect">
            <a:avLst/>
          </a:prstGeom>
          <a:noFill/>
        </p:spPr>
        <p:txBody>
          <a:bodyPr vert="horz" wrap="square" lIns="0" tIns="0" rIns="0" bIns="0" rtlCol="0" anchor="t" anchorCtr="0">
            <a:noAutofit/>
          </a:bodyPr>
          <a:lstStyle/>
          <a:p>
            <a:pPr marL="184150" indent="-171450">
              <a:lnSpc>
                <a:spcPct val="100000"/>
              </a:lnSpc>
              <a:spcBef>
                <a:spcPts val="95"/>
              </a:spcBef>
              <a:buClr>
                <a:schemeClr val="bg2"/>
              </a:buClr>
              <a:buFont typeface="Arial" panose="020B0604020202020204" pitchFamily="34" charset="0"/>
              <a:buChar char="•"/>
            </a:pPr>
            <a:r>
              <a:rPr lang="en-US" sz="1400" spc="-5" dirty="0">
                <a:cs typeface="Trebuchet MS"/>
              </a:rPr>
              <a:t>Updated efficacy and safety with </a:t>
            </a:r>
            <a:r>
              <a:rPr lang="en-US" sz="1400" spc="-5" err="1">
                <a:cs typeface="Trebuchet MS"/>
              </a:rPr>
              <a:t>sitravatinib</a:t>
            </a:r>
            <a:r>
              <a:rPr lang="en-US" sz="1400" spc="-5" dirty="0">
                <a:cs typeface="Trebuchet MS"/>
              </a:rPr>
              <a:t> + nivolumab in the 2L or 3L setting in patients with </a:t>
            </a:r>
            <a:r>
              <a:rPr lang="en-US" sz="1400" spc="-5" err="1">
                <a:cs typeface="Trebuchet MS"/>
              </a:rPr>
              <a:t>nonsquamous</a:t>
            </a:r>
            <a:r>
              <a:rPr lang="en-US" sz="1400" spc="-5" dirty="0">
                <a:cs typeface="Trebuchet MS"/>
              </a:rPr>
              <a:t> NSCLC who have experienced clinical benefit on a prior CPI and subsequent disease progression reported here</a:t>
            </a:r>
          </a:p>
        </p:txBody>
      </p:sp>
      <p:sp>
        <p:nvSpPr>
          <p:cNvPr id="7" name="Textplatzhalter 6">
            <a:extLst>
              <a:ext uri="{FF2B5EF4-FFF2-40B4-BE49-F238E27FC236}">
                <a16:creationId xmlns:a16="http://schemas.microsoft.com/office/drawing/2014/main" id="{1AA92E0D-3708-824B-A78E-CA12D9F745A1}"/>
              </a:ext>
            </a:extLst>
          </p:cNvPr>
          <p:cNvSpPr>
            <a:spLocks noGrp="1"/>
          </p:cNvSpPr>
          <p:nvPr>
            <p:ph type="body" sz="quarter" idx="12"/>
          </p:nvPr>
        </p:nvSpPr>
        <p:spPr/>
        <p:txBody>
          <a:bodyPr/>
          <a:lstStyle/>
          <a:p>
            <a:r>
              <a:rPr lang="en-US" noProof="0" dirty="0"/>
              <a:t>Phase 2, open-label study of </a:t>
            </a:r>
            <a:r>
              <a:rPr lang="en-US" noProof="0" err="1"/>
              <a:t>sitravatinib</a:t>
            </a:r>
            <a:r>
              <a:rPr lang="en-US" noProof="0" dirty="0"/>
              <a:t> + nivolumab in patients with </a:t>
            </a:r>
            <a:r>
              <a:rPr lang="en-US" noProof="0" err="1"/>
              <a:t>nonsquamous</a:t>
            </a:r>
            <a:r>
              <a:rPr lang="en-US" noProof="0" dirty="0"/>
              <a:t> NSCLC with prior clinical benefit from checkpoint inhibitor therapy</a:t>
            </a:r>
          </a:p>
        </p:txBody>
      </p:sp>
      <p:sp>
        <p:nvSpPr>
          <p:cNvPr id="10" name="Titel 9">
            <a:extLst>
              <a:ext uri="{FF2B5EF4-FFF2-40B4-BE49-F238E27FC236}">
                <a16:creationId xmlns:a16="http://schemas.microsoft.com/office/drawing/2014/main" id="{656D94E9-A2DB-4043-AF30-590FBB0CB240}"/>
              </a:ext>
            </a:extLst>
          </p:cNvPr>
          <p:cNvSpPr>
            <a:spLocks noGrp="1"/>
          </p:cNvSpPr>
          <p:nvPr>
            <p:ph type="title"/>
          </p:nvPr>
        </p:nvSpPr>
        <p:spPr/>
        <p:txBody>
          <a:bodyPr/>
          <a:lstStyle/>
          <a:p>
            <a:r>
              <a:rPr lang="en-US" noProof="0" dirty="0"/>
              <a:t>MRTX-500 Study design</a:t>
            </a:r>
          </a:p>
        </p:txBody>
      </p:sp>
      <p:sp>
        <p:nvSpPr>
          <p:cNvPr id="19" name="Rechteck 18">
            <a:extLst>
              <a:ext uri="{FF2B5EF4-FFF2-40B4-BE49-F238E27FC236}">
                <a16:creationId xmlns:a16="http://schemas.microsoft.com/office/drawing/2014/main" id="{290A4CEB-BE7C-F941-843D-C1DB92FB35E2}"/>
              </a:ext>
            </a:extLst>
          </p:cNvPr>
          <p:cNvSpPr/>
          <p:nvPr/>
        </p:nvSpPr>
        <p:spPr>
          <a:xfrm>
            <a:off x="5025220" y="2713026"/>
            <a:ext cx="2340000" cy="1224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484"/>
              </a:spcBef>
            </a:pPr>
            <a:r>
              <a:rPr lang="fr-FR" sz="1400" b="1" dirty="0">
                <a:solidFill>
                  <a:schemeClr val="bg1"/>
                </a:solidFill>
                <a:latin typeface="Arial Standard"/>
                <a:cs typeface="Trebuchet MS"/>
              </a:rPr>
              <a:t>Sitravatinib 120 mg QD +  </a:t>
            </a:r>
            <a:r>
              <a:rPr lang="en-US" sz="1400" b="1" dirty="0">
                <a:solidFill>
                  <a:schemeClr val="bg1"/>
                </a:solidFill>
                <a:latin typeface="Arial Standard"/>
                <a:cs typeface="Trebuchet MS"/>
              </a:rPr>
              <a:t>nivolumab</a:t>
            </a:r>
          </a:p>
        </p:txBody>
      </p:sp>
      <p:cxnSp>
        <p:nvCxnSpPr>
          <p:cNvPr id="20" name="Gerade Verbindung mit Pfeil 19">
            <a:extLst>
              <a:ext uri="{FF2B5EF4-FFF2-40B4-BE49-F238E27FC236}">
                <a16:creationId xmlns:a16="http://schemas.microsoft.com/office/drawing/2014/main" id="{5CB8095E-DC12-BC43-9AA6-589FC05A2BC8}"/>
              </a:ext>
            </a:extLst>
          </p:cNvPr>
          <p:cNvCxnSpPr>
            <a:cxnSpLocks/>
            <a:stCxn id="22" idx="3"/>
            <a:endCxn id="19" idx="1"/>
          </p:cNvCxnSpPr>
          <p:nvPr/>
        </p:nvCxnSpPr>
        <p:spPr>
          <a:xfrm>
            <a:off x="3683000" y="3325026"/>
            <a:ext cx="13422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bject 14">
            <a:extLst>
              <a:ext uri="{FF2B5EF4-FFF2-40B4-BE49-F238E27FC236}">
                <a16:creationId xmlns:a16="http://schemas.microsoft.com/office/drawing/2014/main" id="{5B057695-C4AE-CD40-99C4-AB1877CAF50A}"/>
              </a:ext>
            </a:extLst>
          </p:cNvPr>
          <p:cNvSpPr txBox="1"/>
          <p:nvPr/>
        </p:nvSpPr>
        <p:spPr>
          <a:xfrm>
            <a:off x="416531" y="1816114"/>
            <a:ext cx="3266469" cy="3017824"/>
          </a:xfrm>
          <a:prstGeom prst="rect">
            <a:avLst/>
          </a:prstGeom>
          <a:solidFill>
            <a:schemeClr val="tx2"/>
          </a:solidFill>
          <a:ln>
            <a:noFill/>
          </a:ln>
        </p:spPr>
        <p:txBody>
          <a:bodyPr vert="horz" wrap="square" lIns="72000" tIns="144000" rIns="72000" bIns="0" rtlCol="0" anchor="t">
            <a:noAutofit/>
          </a:bodyPr>
          <a:lstStyle/>
          <a:p>
            <a:pPr algn="ctr"/>
            <a:r>
              <a:rPr lang="de-DE" sz="1400" b="1" dirty="0">
                <a:solidFill>
                  <a:schemeClr val="bg1"/>
                </a:solidFill>
              </a:rPr>
              <a:t>Key </a:t>
            </a:r>
            <a:r>
              <a:rPr lang="de-DE" sz="1400" b="1" dirty="0" err="1">
                <a:solidFill>
                  <a:schemeClr val="bg1"/>
                </a:solidFill>
              </a:rPr>
              <a:t>eligibility</a:t>
            </a:r>
            <a:r>
              <a:rPr lang="de-DE" sz="1400" b="1" dirty="0">
                <a:solidFill>
                  <a:schemeClr val="bg1"/>
                </a:solidFill>
              </a:rPr>
              <a:t> </a:t>
            </a:r>
            <a:r>
              <a:rPr lang="de-DE" sz="1400" b="1" dirty="0" err="1">
                <a:solidFill>
                  <a:schemeClr val="bg1"/>
                </a:solidFill>
              </a:rPr>
              <a:t>criteria</a:t>
            </a:r>
            <a:endParaRPr lang="de-DE" sz="1400" b="1" dirty="0">
              <a:solidFill>
                <a:schemeClr val="bg1"/>
              </a:solidFill>
            </a:endParaRPr>
          </a:p>
          <a:p>
            <a:pPr algn="ctr"/>
            <a:r>
              <a:rPr lang="de-DE" sz="1400" b="1" dirty="0">
                <a:solidFill>
                  <a:schemeClr val="bg1"/>
                </a:solidFill>
              </a:rPr>
              <a:t>(N=68)</a:t>
            </a:r>
          </a:p>
          <a:p>
            <a:pPr algn="ctr"/>
            <a:endParaRPr lang="de-DE" sz="1400" b="1" dirty="0">
              <a:solidFill>
                <a:schemeClr val="bg1"/>
              </a:solidFill>
            </a:endParaRPr>
          </a:p>
          <a:p>
            <a:pPr marL="171450" indent="-171450">
              <a:buFont typeface="Arial" panose="020B0604020202020204" pitchFamily="34" charset="0"/>
              <a:buChar char="•"/>
            </a:pPr>
            <a:r>
              <a:rPr lang="de-DE" sz="1400" dirty="0" err="1">
                <a:solidFill>
                  <a:schemeClr val="bg1"/>
                </a:solidFill>
              </a:rPr>
              <a:t>Advanced</a:t>
            </a:r>
            <a:r>
              <a:rPr lang="de-DE" sz="1400" dirty="0">
                <a:solidFill>
                  <a:schemeClr val="bg1"/>
                </a:solidFill>
              </a:rPr>
              <a:t>/</a:t>
            </a:r>
            <a:r>
              <a:rPr lang="de-DE" sz="1400" dirty="0" err="1">
                <a:solidFill>
                  <a:schemeClr val="bg1"/>
                </a:solidFill>
              </a:rPr>
              <a:t>metastatic</a:t>
            </a:r>
            <a:r>
              <a:rPr lang="de-DE" sz="1400" dirty="0">
                <a:solidFill>
                  <a:schemeClr val="bg1"/>
                </a:solidFill>
              </a:rPr>
              <a:t> </a:t>
            </a:r>
            <a:r>
              <a:rPr lang="de-DE" sz="1400" dirty="0" err="1">
                <a:solidFill>
                  <a:schemeClr val="bg1"/>
                </a:solidFill>
              </a:rPr>
              <a:t>nonsquamous</a:t>
            </a:r>
            <a:r>
              <a:rPr lang="de-DE" sz="1400" dirty="0">
                <a:solidFill>
                  <a:schemeClr val="bg1"/>
                </a:solidFill>
              </a:rPr>
              <a:t> </a:t>
            </a:r>
            <a:r>
              <a:rPr lang="de-DE" sz="1400" dirty="0" err="1">
                <a:solidFill>
                  <a:schemeClr val="bg1"/>
                </a:solidFill>
              </a:rPr>
              <a:t>NSCLC</a:t>
            </a:r>
            <a:r>
              <a:rPr lang="de-DE" sz="1400" baseline="30000" dirty="0" err="1">
                <a:solidFill>
                  <a:schemeClr val="bg1"/>
                </a:solidFill>
              </a:rPr>
              <a:t>a</a:t>
            </a:r>
            <a:endParaRPr lang="de-DE" sz="1400" dirty="0">
              <a:solidFill>
                <a:schemeClr val="bg1"/>
              </a:solidFill>
            </a:endParaRPr>
          </a:p>
          <a:p>
            <a:pPr marL="171450" indent="-171450">
              <a:buFont typeface="Arial" panose="020B0604020202020204" pitchFamily="34" charset="0"/>
              <a:buChar char="•"/>
            </a:pPr>
            <a:r>
              <a:rPr lang="de-DE" sz="1400" dirty="0" err="1">
                <a:solidFill>
                  <a:schemeClr val="bg1"/>
                </a:solidFill>
              </a:rPr>
              <a:t>No</a:t>
            </a:r>
            <a:r>
              <a:rPr lang="de-DE" sz="1400" dirty="0">
                <a:solidFill>
                  <a:schemeClr val="bg1"/>
                </a:solidFill>
              </a:rPr>
              <a:t> </a:t>
            </a:r>
            <a:r>
              <a:rPr lang="de-DE" sz="1400" dirty="0" err="1">
                <a:solidFill>
                  <a:schemeClr val="bg1"/>
                </a:solidFill>
              </a:rPr>
              <a:t>actionable</a:t>
            </a:r>
            <a:r>
              <a:rPr lang="de-DE" sz="1400" dirty="0">
                <a:solidFill>
                  <a:schemeClr val="bg1"/>
                </a:solidFill>
              </a:rPr>
              <a:t> </a:t>
            </a:r>
            <a:r>
              <a:rPr lang="de-DE" sz="1400" dirty="0" err="1">
                <a:solidFill>
                  <a:schemeClr val="bg1"/>
                </a:solidFill>
              </a:rPr>
              <a:t>driver</a:t>
            </a:r>
            <a:r>
              <a:rPr lang="de-DE" sz="1400" dirty="0">
                <a:solidFill>
                  <a:schemeClr val="bg1"/>
                </a:solidFill>
              </a:rPr>
              <a:t> </a:t>
            </a:r>
            <a:r>
              <a:rPr lang="de-DE" sz="1400" dirty="0" err="1">
                <a:solidFill>
                  <a:schemeClr val="bg1"/>
                </a:solidFill>
              </a:rPr>
              <a:t>mutations</a:t>
            </a:r>
            <a:endParaRPr lang="de-DE" sz="1400" dirty="0">
              <a:solidFill>
                <a:schemeClr val="bg1"/>
              </a:solidFill>
            </a:endParaRPr>
          </a:p>
          <a:p>
            <a:pPr marL="171450" indent="-171450">
              <a:buFont typeface="Arial" panose="020B0604020202020204" pitchFamily="34" charset="0"/>
              <a:buChar char="•"/>
            </a:pPr>
            <a:r>
              <a:rPr lang="de-DE" sz="1400" dirty="0">
                <a:solidFill>
                  <a:schemeClr val="bg1"/>
                </a:solidFill>
              </a:rPr>
              <a:t>Anti-PD-1/L1 must </a:t>
            </a:r>
            <a:r>
              <a:rPr lang="de-DE" sz="1400" dirty="0" err="1">
                <a:solidFill>
                  <a:schemeClr val="bg1"/>
                </a:solidFill>
              </a:rPr>
              <a:t>be</a:t>
            </a:r>
            <a:r>
              <a:rPr lang="de-DE" sz="1400" dirty="0">
                <a:solidFill>
                  <a:schemeClr val="bg1"/>
                </a:solidFill>
              </a:rPr>
              <a:t> </a:t>
            </a:r>
            <a:r>
              <a:rPr lang="de-DE" sz="1400" dirty="0" err="1">
                <a:solidFill>
                  <a:schemeClr val="bg1"/>
                </a:solidFill>
              </a:rPr>
              <a:t>the</a:t>
            </a:r>
            <a:r>
              <a:rPr lang="de-DE" sz="1400" dirty="0">
                <a:solidFill>
                  <a:schemeClr val="bg1"/>
                </a:solidFill>
              </a:rPr>
              <a:t> </a:t>
            </a:r>
            <a:r>
              <a:rPr lang="de-DE" sz="1400" dirty="0" err="1">
                <a:solidFill>
                  <a:schemeClr val="bg1"/>
                </a:solidFill>
              </a:rPr>
              <a:t>most</a:t>
            </a:r>
            <a:r>
              <a:rPr lang="de-DE" sz="1400" dirty="0">
                <a:solidFill>
                  <a:schemeClr val="bg1"/>
                </a:solidFill>
              </a:rPr>
              <a:t> </a:t>
            </a:r>
            <a:r>
              <a:rPr lang="de-DE" sz="1400" dirty="0" err="1">
                <a:solidFill>
                  <a:schemeClr val="bg1"/>
                </a:solidFill>
              </a:rPr>
              <a:t>recent</a:t>
            </a:r>
            <a:r>
              <a:rPr lang="de-DE" sz="1400" dirty="0">
                <a:solidFill>
                  <a:schemeClr val="bg1"/>
                </a:solidFill>
              </a:rPr>
              <a:t> </a:t>
            </a:r>
            <a:r>
              <a:rPr lang="de-DE" sz="1400" dirty="0" err="1">
                <a:solidFill>
                  <a:schemeClr val="bg1"/>
                </a:solidFill>
              </a:rPr>
              <a:t>line</a:t>
            </a:r>
            <a:r>
              <a:rPr lang="de-DE" sz="1400" dirty="0">
                <a:solidFill>
                  <a:schemeClr val="bg1"/>
                </a:solidFill>
              </a:rPr>
              <a:t> </a:t>
            </a:r>
            <a:r>
              <a:rPr lang="de-DE" sz="1400" dirty="0" err="1">
                <a:solidFill>
                  <a:schemeClr val="bg1"/>
                </a:solidFill>
              </a:rPr>
              <a:t>of</a:t>
            </a:r>
            <a:r>
              <a:rPr lang="de-DE" sz="1400" dirty="0">
                <a:solidFill>
                  <a:schemeClr val="bg1"/>
                </a:solidFill>
              </a:rPr>
              <a:t> </a:t>
            </a:r>
            <a:r>
              <a:rPr lang="de-DE" sz="1400" dirty="0" err="1">
                <a:solidFill>
                  <a:schemeClr val="bg1"/>
                </a:solidFill>
              </a:rPr>
              <a:t>therapy</a:t>
            </a:r>
            <a:r>
              <a:rPr lang="de-DE" sz="1400" dirty="0">
                <a:solidFill>
                  <a:schemeClr val="bg1"/>
                </a:solidFill>
              </a:rPr>
              <a:t> </a:t>
            </a:r>
          </a:p>
          <a:p>
            <a:pPr marL="171450" indent="-171450">
              <a:buFont typeface="Arial" panose="020B0604020202020204" pitchFamily="34" charset="0"/>
              <a:buChar char="•"/>
            </a:pPr>
            <a:r>
              <a:rPr lang="de-DE" sz="1400" dirty="0">
                <a:solidFill>
                  <a:schemeClr val="bg1"/>
                </a:solidFill>
              </a:rPr>
              <a:t>Prior Clinical </a:t>
            </a:r>
            <a:r>
              <a:rPr lang="de-DE" sz="1400" dirty="0" err="1">
                <a:solidFill>
                  <a:schemeClr val="bg1"/>
                </a:solidFill>
              </a:rPr>
              <a:t>Benefit</a:t>
            </a:r>
            <a:r>
              <a:rPr lang="de-DE" sz="1400" dirty="0">
                <a:solidFill>
                  <a:schemeClr val="bg1"/>
                </a:solidFill>
              </a:rPr>
              <a:t> (PCB) </a:t>
            </a:r>
            <a:r>
              <a:rPr lang="de-DE" sz="1400" dirty="0" err="1">
                <a:solidFill>
                  <a:schemeClr val="bg1"/>
                </a:solidFill>
              </a:rPr>
              <a:t>to</a:t>
            </a:r>
            <a:r>
              <a:rPr lang="de-DE" sz="1400" dirty="0">
                <a:solidFill>
                  <a:schemeClr val="bg1"/>
                </a:solidFill>
              </a:rPr>
              <a:t> CPI: CR, PR </a:t>
            </a:r>
            <a:r>
              <a:rPr lang="de-DE" sz="1400" dirty="0" err="1">
                <a:solidFill>
                  <a:schemeClr val="bg1"/>
                </a:solidFill>
              </a:rPr>
              <a:t>or</a:t>
            </a:r>
            <a:r>
              <a:rPr lang="de-DE" sz="1400" dirty="0">
                <a:solidFill>
                  <a:schemeClr val="bg1"/>
                </a:solidFill>
              </a:rPr>
              <a:t> SD &gt; 12 </a:t>
            </a:r>
            <a:r>
              <a:rPr lang="de-DE" sz="1400" dirty="0" err="1">
                <a:solidFill>
                  <a:schemeClr val="bg1"/>
                </a:solidFill>
              </a:rPr>
              <a:t>weeks</a:t>
            </a:r>
            <a:r>
              <a:rPr lang="de-DE" sz="1400" dirty="0">
                <a:solidFill>
                  <a:schemeClr val="bg1"/>
                </a:solidFill>
              </a:rPr>
              <a:t> </a:t>
            </a:r>
            <a:r>
              <a:rPr lang="de-DE" sz="1400" dirty="0" err="1">
                <a:solidFill>
                  <a:schemeClr val="bg1"/>
                </a:solidFill>
              </a:rPr>
              <a:t>from</a:t>
            </a:r>
            <a:r>
              <a:rPr lang="de-DE" sz="1400" dirty="0">
                <a:solidFill>
                  <a:schemeClr val="bg1"/>
                </a:solidFill>
              </a:rPr>
              <a:t> </a:t>
            </a:r>
            <a:r>
              <a:rPr lang="de-DE" sz="1400" dirty="0" err="1">
                <a:solidFill>
                  <a:schemeClr val="bg1"/>
                </a:solidFill>
              </a:rPr>
              <a:t>prior</a:t>
            </a:r>
            <a:r>
              <a:rPr lang="de-DE" sz="1400" dirty="0">
                <a:solidFill>
                  <a:schemeClr val="bg1"/>
                </a:solidFill>
              </a:rPr>
              <a:t> CPI </a:t>
            </a:r>
            <a:r>
              <a:rPr lang="de-DE" sz="1400" dirty="0" err="1">
                <a:solidFill>
                  <a:schemeClr val="bg1"/>
                </a:solidFill>
              </a:rPr>
              <a:t>therapy</a:t>
            </a:r>
            <a:endParaRPr lang="de-DE" sz="1400" dirty="0">
              <a:solidFill>
                <a:schemeClr val="bg1"/>
              </a:solidFill>
            </a:endParaRPr>
          </a:p>
          <a:p>
            <a:pPr marL="171450" indent="-171450">
              <a:buFont typeface="Arial" panose="020B0604020202020204" pitchFamily="34" charset="0"/>
              <a:buChar char="•"/>
            </a:pPr>
            <a:r>
              <a:rPr lang="de-DE" sz="1400" dirty="0" err="1">
                <a:solidFill>
                  <a:schemeClr val="bg1"/>
                </a:solidFill>
              </a:rPr>
              <a:t>No</a:t>
            </a:r>
            <a:r>
              <a:rPr lang="de-DE" sz="1400" dirty="0">
                <a:solidFill>
                  <a:schemeClr val="bg1"/>
                </a:solidFill>
              </a:rPr>
              <a:t> </a:t>
            </a:r>
            <a:r>
              <a:rPr lang="de-DE" sz="1400" dirty="0" err="1">
                <a:solidFill>
                  <a:schemeClr val="bg1"/>
                </a:solidFill>
              </a:rPr>
              <a:t>uncontrollable</a:t>
            </a:r>
            <a:r>
              <a:rPr lang="de-DE" sz="1400" dirty="0">
                <a:solidFill>
                  <a:schemeClr val="bg1"/>
                </a:solidFill>
              </a:rPr>
              <a:t> </a:t>
            </a:r>
            <a:r>
              <a:rPr lang="de-DE" sz="1400" dirty="0" err="1">
                <a:solidFill>
                  <a:schemeClr val="bg1"/>
                </a:solidFill>
              </a:rPr>
              <a:t>brain</a:t>
            </a:r>
            <a:r>
              <a:rPr lang="de-DE" sz="1400" dirty="0">
                <a:solidFill>
                  <a:schemeClr val="bg1"/>
                </a:solidFill>
              </a:rPr>
              <a:t> </a:t>
            </a:r>
            <a:r>
              <a:rPr lang="de-DE" sz="1400" dirty="0" err="1">
                <a:solidFill>
                  <a:schemeClr val="bg1"/>
                </a:solidFill>
              </a:rPr>
              <a:t>metastases</a:t>
            </a:r>
            <a:endParaRPr lang="LID4096" sz="1400">
              <a:solidFill>
                <a:schemeClr val="bg1"/>
              </a:solidFill>
            </a:endParaRPr>
          </a:p>
        </p:txBody>
      </p:sp>
      <p:graphicFrame>
        <p:nvGraphicFramePr>
          <p:cNvPr id="23" name="Tabelle 43">
            <a:extLst>
              <a:ext uri="{FF2B5EF4-FFF2-40B4-BE49-F238E27FC236}">
                <a16:creationId xmlns:a16="http://schemas.microsoft.com/office/drawing/2014/main" id="{904E44B9-6338-364E-8619-86C76FE35F46}"/>
              </a:ext>
            </a:extLst>
          </p:cNvPr>
          <p:cNvGraphicFramePr>
            <a:graphicFrameLocks noGrp="1"/>
          </p:cNvGraphicFramePr>
          <p:nvPr>
            <p:extLst>
              <p:ext uri="{D42A27DB-BD31-4B8C-83A1-F6EECF244321}">
                <p14:modId xmlns:p14="http://schemas.microsoft.com/office/powerpoint/2010/main" val="1610310336"/>
              </p:ext>
            </p:extLst>
          </p:nvPr>
        </p:nvGraphicFramePr>
        <p:xfrm>
          <a:off x="416533" y="5029575"/>
          <a:ext cx="11357868" cy="587077"/>
        </p:xfrm>
        <a:graphic>
          <a:graphicData uri="http://schemas.openxmlformats.org/drawingml/2006/table">
            <a:tbl>
              <a:tblPr firstRow="1" bandRow="1">
                <a:tableStyleId>{5C22544A-7EE6-4342-B048-85BDC9FD1C3A}</a:tableStyleId>
              </a:tblPr>
              <a:tblGrid>
                <a:gridCol w="3693649">
                  <a:extLst>
                    <a:ext uri="{9D8B030D-6E8A-4147-A177-3AD203B41FA5}">
                      <a16:colId xmlns:a16="http://schemas.microsoft.com/office/drawing/2014/main" val="1322535320"/>
                    </a:ext>
                  </a:extLst>
                </a:gridCol>
                <a:gridCol w="5818909">
                  <a:extLst>
                    <a:ext uri="{9D8B030D-6E8A-4147-A177-3AD203B41FA5}">
                      <a16:colId xmlns:a16="http://schemas.microsoft.com/office/drawing/2014/main" val="3430148686"/>
                    </a:ext>
                  </a:extLst>
                </a:gridCol>
                <a:gridCol w="1845310">
                  <a:extLst>
                    <a:ext uri="{9D8B030D-6E8A-4147-A177-3AD203B41FA5}">
                      <a16:colId xmlns:a16="http://schemas.microsoft.com/office/drawing/2014/main" val="1300712615"/>
                    </a:ext>
                  </a:extLst>
                </a:gridCol>
              </a:tblGrid>
              <a:tr h="587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E4F4E"/>
                          </a:solidFill>
                          <a:effectLst/>
                          <a:uLnTx/>
                          <a:uFillTx/>
                          <a:latin typeface="+mn-lt"/>
                          <a:ea typeface="+mn-ea"/>
                          <a:cs typeface="+mn-cs"/>
                        </a:rPr>
                        <a:t>Primary endpoint:</a:t>
                      </a:r>
                    </a:p>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4E4F4E"/>
                          </a:solidFill>
                          <a:effectLst/>
                          <a:uLnTx/>
                          <a:uFillTx/>
                          <a:latin typeface="+mn-lt"/>
                          <a:ea typeface="+mn-ea"/>
                          <a:cs typeface="+mn-cs"/>
                        </a:rPr>
                        <a:t>ORR, as defined by RECIST 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0" indent="0">
                        <a:buNone/>
                      </a:pPr>
                      <a:r>
                        <a:rPr lang="en-GB" sz="1400" b="1" kern="1200">
                          <a:solidFill>
                            <a:schemeClr val="tx1"/>
                          </a:solidFill>
                          <a:latin typeface="+mn-lt"/>
                          <a:ea typeface="+mn-ea"/>
                          <a:cs typeface="+mn-cs"/>
                        </a:rPr>
                        <a:t>Secondary endpoint:</a:t>
                      </a:r>
                    </a:p>
                    <a:p>
                      <a:pPr marL="285750" indent="-285750">
                        <a:buClr>
                          <a:schemeClr val="bg2"/>
                        </a:buClr>
                        <a:buFont typeface="Arial" panose="020B0604020202020204" pitchFamily="34" charset="0"/>
                        <a:buChar char="•"/>
                      </a:pPr>
                      <a:r>
                        <a:rPr lang="en-GB" sz="1400" b="0" kern="1200">
                          <a:solidFill>
                            <a:schemeClr val="tx1"/>
                          </a:solidFill>
                          <a:latin typeface="+mn-lt"/>
                          <a:ea typeface="+mn-ea"/>
                          <a:cs typeface="+mn-cs"/>
                        </a:rPr>
                        <a:t>Safety and tolerability, DoR, CBR, PFS, OS, 1-year survival date</a:t>
                      </a:r>
                      <a:endParaRPr lang="en-GB" sz="1400" b="0" kern="1200" dirty="0">
                        <a:solidFill>
                          <a:schemeClr val="tx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F47A20"/>
                        </a:buClr>
                        <a:buSzTx/>
                        <a:buFont typeface="Arial" panose="020B0604020202020204" pitchFamily="34" charset="0"/>
                        <a:buChar char="•"/>
                        <a:tabLst/>
                        <a:defRPr/>
                      </a:pPr>
                      <a:endParaRPr lang="en-GB" sz="1400" b="0" kern="1200" dirty="0">
                        <a:solidFill>
                          <a:schemeClr val="tx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904640889"/>
                  </a:ext>
                </a:extLst>
              </a:tr>
            </a:tbl>
          </a:graphicData>
        </a:graphic>
      </p:graphicFrame>
    </p:spTree>
    <p:extLst>
      <p:ext uri="{BB962C8B-B14F-4D97-AF65-F5344CB8AC3E}">
        <p14:creationId xmlns:p14="http://schemas.microsoft.com/office/powerpoint/2010/main" val="704616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7674973-8B62-D64F-A07C-3C6BABDAAA1E}"/>
              </a:ext>
            </a:extLst>
          </p:cNvPr>
          <p:cNvSpPr>
            <a:spLocks noGrp="1"/>
          </p:cNvSpPr>
          <p:nvPr>
            <p:ph type="title"/>
          </p:nvPr>
        </p:nvSpPr>
        <p:spPr/>
        <p:txBody>
          <a:bodyPr>
            <a:normAutofit/>
          </a:bodyPr>
          <a:lstStyle/>
          <a:p>
            <a:r>
              <a:rPr lang="de-DE" dirty="0"/>
              <a:t>Duration </a:t>
            </a:r>
            <a:r>
              <a:rPr lang="de-DE" dirty="0" err="1"/>
              <a:t>of</a:t>
            </a:r>
            <a:r>
              <a:rPr lang="de-DE" dirty="0"/>
              <a:t> </a:t>
            </a:r>
            <a:r>
              <a:rPr lang="de-DE" dirty="0" err="1"/>
              <a:t>treatment</a:t>
            </a:r>
            <a:endParaRPr lang="de-DE" dirty="0"/>
          </a:p>
        </p:txBody>
      </p:sp>
      <p:sp>
        <p:nvSpPr>
          <p:cNvPr id="2" name="Textplatzhalter 1">
            <a:extLst>
              <a:ext uri="{FF2B5EF4-FFF2-40B4-BE49-F238E27FC236}">
                <a16:creationId xmlns:a16="http://schemas.microsoft.com/office/drawing/2014/main" id="{05EF5A5F-76E0-DD49-9A5A-76D99FD32711}"/>
              </a:ext>
            </a:extLst>
          </p:cNvPr>
          <p:cNvSpPr>
            <a:spLocks noGrp="1"/>
          </p:cNvSpPr>
          <p:nvPr>
            <p:ph type="body" sz="quarter" idx="12"/>
          </p:nvPr>
        </p:nvSpPr>
        <p:spPr/>
        <p:txBody>
          <a:bodyPr/>
          <a:lstStyle/>
          <a:p>
            <a:r>
              <a:rPr lang="en-US" spc="-30" noProof="0" dirty="0"/>
              <a:t>Duration of treatment with </a:t>
            </a:r>
            <a:r>
              <a:rPr lang="en-US" spc="-30" noProof="0" err="1"/>
              <a:t>sitravatinib</a:t>
            </a:r>
            <a:r>
              <a:rPr lang="en-US" spc="-30" noProof="0" dirty="0"/>
              <a:t> + nivolumab in patients with </a:t>
            </a:r>
            <a:r>
              <a:rPr lang="en-US" spc="-30" noProof="0" err="1"/>
              <a:t>nonsquamous</a:t>
            </a:r>
            <a:r>
              <a:rPr lang="en-US" spc="-30" noProof="0" dirty="0"/>
              <a:t> NSCLC with prior clinical benefit from CPI therapy</a:t>
            </a:r>
          </a:p>
        </p:txBody>
      </p:sp>
      <p:sp>
        <p:nvSpPr>
          <p:cNvPr id="245" name="TextBox 8">
            <a:extLst>
              <a:ext uri="{FF2B5EF4-FFF2-40B4-BE49-F238E27FC236}">
                <a16:creationId xmlns:a16="http://schemas.microsoft.com/office/drawing/2014/main" id="{D44531D7-786D-784E-8EB4-2F42D30EFE07}"/>
              </a:ext>
            </a:extLst>
          </p:cNvPr>
          <p:cNvSpPr txBox="1"/>
          <p:nvPr/>
        </p:nvSpPr>
        <p:spPr>
          <a:xfrm>
            <a:off x="9162538" y="1815730"/>
            <a:ext cx="2627312" cy="2970044"/>
          </a:xfrm>
          <a:prstGeom prst="rect">
            <a:avLst/>
          </a:prstGeom>
          <a:noFill/>
        </p:spPr>
        <p:txBody>
          <a:bodyPr wrap="square" lIns="0" tIns="0" rIns="0" bIns="0">
            <a:spAutoFit/>
          </a:bodyPr>
          <a:lstStyle/>
          <a:p>
            <a:pPr marL="285750" indent="-285750">
              <a:spcAft>
                <a:spcPts val="600"/>
              </a:spcAft>
              <a:buClr>
                <a:schemeClr val="bg2"/>
              </a:buClr>
              <a:buFont typeface="Arial" panose="020B0604020202020204" pitchFamily="34" charset="0"/>
              <a:buChar char="•"/>
            </a:pPr>
            <a:r>
              <a:rPr lang="en-US" sz="1400" dirty="0"/>
              <a:t>ORR was 18% (12/68), including </a:t>
            </a:r>
            <a:br>
              <a:rPr lang="en-US" sz="1400" dirty="0"/>
            </a:br>
            <a:r>
              <a:rPr lang="en-US" sz="1400" dirty="0"/>
              <a:t>2 CRs (3%) and 10 PRs (15%)</a:t>
            </a:r>
            <a:r>
              <a:rPr lang="en-US" sz="1400" baseline="30000" dirty="0"/>
              <a:t>a</a:t>
            </a:r>
          </a:p>
          <a:p>
            <a:pPr marL="742950" lvl="1" indent="-285750">
              <a:spcAft>
                <a:spcPts val="600"/>
              </a:spcAft>
              <a:buClr>
                <a:schemeClr val="bg2"/>
              </a:buClr>
              <a:buFont typeface="Arial" panose="020B0604020202020204" pitchFamily="34" charset="0"/>
              <a:buChar char="•"/>
            </a:pPr>
            <a:r>
              <a:rPr lang="en-US" sz="1400" dirty="0"/>
              <a:t>DCR was 78% (53/68)</a:t>
            </a:r>
          </a:p>
          <a:p>
            <a:pPr marL="285750" indent="-285750">
              <a:spcAft>
                <a:spcPts val="600"/>
              </a:spcAft>
              <a:buClr>
                <a:schemeClr val="bg2"/>
              </a:buClr>
              <a:buFont typeface="Arial" panose="020B0604020202020204" pitchFamily="34" charset="0"/>
              <a:buChar char="•"/>
            </a:pPr>
            <a:r>
              <a:rPr lang="en-US" sz="1400" dirty="0"/>
              <a:t>Median </a:t>
            </a:r>
            <a:r>
              <a:rPr lang="en-US" sz="1400" dirty="0" err="1"/>
              <a:t>DoR</a:t>
            </a:r>
            <a:r>
              <a:rPr lang="en-US" sz="1400" dirty="0"/>
              <a:t> was 12.8 months</a:t>
            </a:r>
          </a:p>
          <a:p>
            <a:pPr marL="285750" indent="-285750">
              <a:spcAft>
                <a:spcPts val="600"/>
              </a:spcAft>
              <a:buClr>
                <a:schemeClr val="bg2"/>
              </a:buClr>
              <a:buFont typeface="Arial" panose="020B0604020202020204" pitchFamily="34" charset="0"/>
              <a:buChar char="•"/>
            </a:pPr>
            <a:r>
              <a:rPr lang="en-US" sz="1400" dirty="0"/>
              <a:t>Median duration of treatment:</a:t>
            </a:r>
          </a:p>
          <a:p>
            <a:pPr marL="742950" lvl="1" indent="-285750">
              <a:spcAft>
                <a:spcPts val="600"/>
              </a:spcAft>
              <a:buClr>
                <a:schemeClr val="bg2"/>
              </a:buClr>
              <a:buFont typeface="Arial" panose="020B0604020202020204" pitchFamily="34" charset="0"/>
              <a:buChar char="•"/>
            </a:pPr>
            <a:r>
              <a:rPr lang="en-US" sz="1400" dirty="0"/>
              <a:t>Sitravatinib: 4.8 months (range: 0, 40)</a:t>
            </a:r>
          </a:p>
          <a:p>
            <a:pPr marL="742950" lvl="1" indent="-285750">
              <a:spcAft>
                <a:spcPts val="600"/>
              </a:spcAft>
              <a:buClr>
                <a:schemeClr val="bg2"/>
              </a:buClr>
              <a:buFont typeface="Arial" panose="020B0604020202020204" pitchFamily="34" charset="0"/>
              <a:buChar char="•"/>
            </a:pPr>
            <a:r>
              <a:rPr lang="en-US" sz="1400" dirty="0"/>
              <a:t>Nivolumab: 5.2 months (range: 0, 41)</a:t>
            </a:r>
          </a:p>
        </p:txBody>
      </p:sp>
      <p:sp>
        <p:nvSpPr>
          <p:cNvPr id="3" name="Rechteck 2">
            <a:extLst>
              <a:ext uri="{FF2B5EF4-FFF2-40B4-BE49-F238E27FC236}">
                <a16:creationId xmlns:a16="http://schemas.microsoft.com/office/drawing/2014/main" id="{B25966EB-567A-B24C-BF3D-2BA0A2069520}"/>
              </a:ext>
            </a:extLst>
          </p:cNvPr>
          <p:cNvSpPr/>
          <p:nvPr/>
        </p:nvSpPr>
        <p:spPr>
          <a:xfrm>
            <a:off x="2536097" y="5688138"/>
            <a:ext cx="2542780" cy="290235"/>
          </a:xfrm>
          <a:prstGeom prst="rect">
            <a:avLst/>
          </a:prstGeom>
        </p:spPr>
        <p:txBody>
          <a:bodyPr wrap="none">
            <a:spAutoFit/>
          </a:bodyPr>
          <a:lstStyle/>
          <a:p>
            <a:pPr algn="ctr"/>
            <a:r>
              <a:rPr lang="de-DE" sz="1200" b="1" dirty="0"/>
              <a:t>Duration </a:t>
            </a:r>
            <a:r>
              <a:rPr lang="de-DE" sz="1200" b="1" dirty="0" err="1"/>
              <a:t>of</a:t>
            </a:r>
            <a:r>
              <a:rPr lang="de-DE" sz="1200" b="1" dirty="0"/>
              <a:t> Treatment, </a:t>
            </a:r>
            <a:r>
              <a:rPr lang="de-DE" sz="1200" b="1" dirty="0" err="1"/>
              <a:t>months</a:t>
            </a:r>
            <a:endParaRPr lang="de-DE" sz="1200" b="1" dirty="0"/>
          </a:p>
        </p:txBody>
      </p:sp>
      <p:sp>
        <p:nvSpPr>
          <p:cNvPr id="8" name="Rechteck 7">
            <a:extLst>
              <a:ext uri="{FF2B5EF4-FFF2-40B4-BE49-F238E27FC236}">
                <a16:creationId xmlns:a16="http://schemas.microsoft.com/office/drawing/2014/main" id="{C8AC786A-9D18-E149-99EF-9F7873A5E01D}"/>
              </a:ext>
            </a:extLst>
          </p:cNvPr>
          <p:cNvSpPr/>
          <p:nvPr/>
        </p:nvSpPr>
        <p:spPr>
          <a:xfrm>
            <a:off x="2665412" y="1724714"/>
            <a:ext cx="2284151" cy="276999"/>
          </a:xfrm>
          <a:prstGeom prst="rect">
            <a:avLst/>
          </a:prstGeom>
        </p:spPr>
        <p:txBody>
          <a:bodyPr wrap="none">
            <a:spAutoFit/>
          </a:bodyPr>
          <a:lstStyle/>
          <a:p>
            <a:pPr algn="ctr"/>
            <a:r>
              <a:rPr lang="de-DE" sz="1200" b="1" dirty="0"/>
              <a:t>Duration </a:t>
            </a:r>
            <a:r>
              <a:rPr lang="de-DE" sz="1200" b="1" dirty="0" err="1"/>
              <a:t>of</a:t>
            </a:r>
            <a:r>
              <a:rPr lang="de-DE" sz="1200" b="1" dirty="0"/>
              <a:t> Treatment (</a:t>
            </a:r>
            <a:r>
              <a:rPr lang="de-DE" sz="1200" b="1" dirty="0" err="1"/>
              <a:t>n</a:t>
            </a:r>
            <a:r>
              <a:rPr lang="de-DE" sz="1200" b="1" dirty="0"/>
              <a:t>=58)</a:t>
            </a:r>
          </a:p>
        </p:txBody>
      </p:sp>
      <p:sp>
        <p:nvSpPr>
          <p:cNvPr id="5" name="Fußzeilenplatzhalter 4">
            <a:extLst>
              <a:ext uri="{FF2B5EF4-FFF2-40B4-BE49-F238E27FC236}">
                <a16:creationId xmlns:a16="http://schemas.microsoft.com/office/drawing/2014/main" id="{F956DA1D-6575-C74F-B9E9-52102B38B61C}"/>
              </a:ext>
            </a:extLst>
          </p:cNvPr>
          <p:cNvSpPr>
            <a:spLocks noGrp="1"/>
          </p:cNvSpPr>
          <p:nvPr>
            <p:ph type="ftr" sz="quarter" idx="11"/>
          </p:nvPr>
        </p:nvSpPr>
        <p:spPr>
          <a:xfrm>
            <a:off x="417600" y="6350171"/>
            <a:ext cx="8564817" cy="385200"/>
          </a:xfrm>
        </p:spPr>
        <p:txBody>
          <a:bodyPr/>
          <a:lstStyle/>
          <a:p>
            <a:r>
              <a:rPr lang="en-US" dirty="0"/>
              <a:t>Median follow-up in the PCB cohort was 33.6 months. Data as of 1 June 2021.</a:t>
            </a:r>
          </a:p>
          <a:p>
            <a:r>
              <a:rPr lang="en-US" baseline="30000" dirty="0"/>
              <a:t>a</a:t>
            </a:r>
            <a:r>
              <a:rPr lang="en-US" dirty="0"/>
              <a:t>10 (14.7%) patients were not evaluable for ORR: 8 patients without post-baseline scan, 1 patient without measurable disease at baseline, and 1 patient for whom all post-baseline scans were NE. The study did not meet the primary endpoint of ORR. </a:t>
            </a:r>
          </a:p>
          <a:p>
            <a:r>
              <a:rPr lang="en-GB" dirty="0"/>
              <a:t>CPI, checkpoint inhibitor; CR, complete response; DCR, disease control rate; </a:t>
            </a:r>
            <a:r>
              <a:rPr lang="en-GB" dirty="0" err="1"/>
              <a:t>DoR</a:t>
            </a:r>
            <a:r>
              <a:rPr lang="en-GB" dirty="0"/>
              <a:t>, duration of response; NE, not evaluable; NSCLC, non small cell lung cancer; ORR, objective response rate; PCB, prior clinical benefit; PD, progressive disease; PR, partial response; SD, stable disease.</a:t>
            </a:r>
          </a:p>
          <a:p>
            <a:r>
              <a:rPr lang="en-GB" b="1" dirty="0"/>
              <a:t>Leal T, et al. Abstract 1191O presented at ESMO 2021.</a:t>
            </a:r>
          </a:p>
        </p:txBody>
      </p:sp>
      <p:grpSp>
        <p:nvGrpSpPr>
          <p:cNvPr id="235" name="Gruppieren 234">
            <a:extLst>
              <a:ext uri="{FF2B5EF4-FFF2-40B4-BE49-F238E27FC236}">
                <a16:creationId xmlns:a16="http://schemas.microsoft.com/office/drawing/2014/main" id="{21431728-6C67-3742-9004-9D6AB9BEDBBE}"/>
              </a:ext>
            </a:extLst>
          </p:cNvPr>
          <p:cNvGrpSpPr/>
          <p:nvPr/>
        </p:nvGrpSpPr>
        <p:grpSpPr>
          <a:xfrm>
            <a:off x="320531" y="1984179"/>
            <a:ext cx="7141433" cy="3769276"/>
            <a:chOff x="1632551" y="2030645"/>
            <a:chExt cx="7141433" cy="3769276"/>
          </a:xfrm>
        </p:grpSpPr>
        <p:grpSp>
          <p:nvGrpSpPr>
            <p:cNvPr id="250" name="object 18">
              <a:extLst>
                <a:ext uri="{FF2B5EF4-FFF2-40B4-BE49-F238E27FC236}">
                  <a16:creationId xmlns:a16="http://schemas.microsoft.com/office/drawing/2014/main" id="{52E6499D-CBA1-4848-A18B-A1718EEC5EA6}"/>
                </a:ext>
              </a:extLst>
            </p:cNvPr>
            <p:cNvGrpSpPr/>
            <p:nvPr/>
          </p:nvGrpSpPr>
          <p:grpSpPr>
            <a:xfrm>
              <a:off x="1769680" y="2059289"/>
              <a:ext cx="7004304" cy="3511012"/>
              <a:chOff x="1136903" y="2135124"/>
              <a:chExt cx="7004304" cy="3979164"/>
            </a:xfrm>
          </p:grpSpPr>
          <p:sp>
            <p:nvSpPr>
              <p:cNvPr id="465" name="object 19">
                <a:extLst>
                  <a:ext uri="{FF2B5EF4-FFF2-40B4-BE49-F238E27FC236}">
                    <a16:creationId xmlns:a16="http://schemas.microsoft.com/office/drawing/2014/main" id="{3E750A5F-D410-5447-801F-9E064BF69F57}"/>
                  </a:ext>
                </a:extLst>
              </p:cNvPr>
              <p:cNvSpPr/>
              <p:nvPr/>
            </p:nvSpPr>
            <p:spPr>
              <a:xfrm>
                <a:off x="1136903" y="6048755"/>
                <a:ext cx="0" cy="60960"/>
              </a:xfrm>
              <a:custGeom>
                <a:avLst/>
                <a:gdLst/>
                <a:ahLst/>
                <a:cxnLst/>
                <a:rect l="l" t="t" r="r" b="b"/>
                <a:pathLst>
                  <a:path h="60960">
                    <a:moveTo>
                      <a:pt x="0" y="0"/>
                    </a:moveTo>
                    <a:lnTo>
                      <a:pt x="0" y="60960"/>
                    </a:lnTo>
                  </a:path>
                </a:pathLst>
              </a:custGeom>
              <a:ln w="15240">
                <a:solidFill>
                  <a:schemeClr val="tx1"/>
                </a:solidFill>
              </a:ln>
            </p:spPr>
            <p:txBody>
              <a:bodyPr wrap="square" lIns="0" tIns="0" rIns="0" bIns="0" rtlCol="0"/>
              <a:lstStyle/>
              <a:p>
                <a:endParaRPr sz="1588"/>
              </a:p>
            </p:txBody>
          </p:sp>
          <p:sp>
            <p:nvSpPr>
              <p:cNvPr id="466" name="object 20">
                <a:extLst>
                  <a:ext uri="{FF2B5EF4-FFF2-40B4-BE49-F238E27FC236}">
                    <a16:creationId xmlns:a16="http://schemas.microsoft.com/office/drawing/2014/main" id="{3645554C-3DC2-2F45-ABA9-370650CC0CBD}"/>
                  </a:ext>
                </a:extLst>
              </p:cNvPr>
              <p:cNvSpPr/>
              <p:nvPr/>
            </p:nvSpPr>
            <p:spPr>
              <a:xfrm>
                <a:off x="1138427" y="2135124"/>
                <a:ext cx="7002780" cy="3918585"/>
              </a:xfrm>
              <a:custGeom>
                <a:avLst/>
                <a:gdLst/>
                <a:ahLst/>
                <a:cxnLst/>
                <a:rect l="l" t="t" r="r" b="b"/>
                <a:pathLst>
                  <a:path w="7002780" h="3918585">
                    <a:moveTo>
                      <a:pt x="0" y="0"/>
                    </a:moveTo>
                    <a:lnTo>
                      <a:pt x="0" y="3893820"/>
                    </a:lnTo>
                  </a:path>
                  <a:path w="7002780" h="3918585">
                    <a:moveTo>
                      <a:pt x="4572" y="3918204"/>
                    </a:moveTo>
                    <a:lnTo>
                      <a:pt x="7002779" y="3918204"/>
                    </a:lnTo>
                  </a:path>
                </a:pathLst>
              </a:custGeom>
              <a:ln w="15240">
                <a:solidFill>
                  <a:schemeClr val="tx1"/>
                </a:solidFill>
              </a:ln>
            </p:spPr>
            <p:txBody>
              <a:bodyPr wrap="square" lIns="0" tIns="0" rIns="0" bIns="0" rtlCol="0"/>
              <a:lstStyle/>
              <a:p>
                <a:endParaRPr sz="1588"/>
              </a:p>
            </p:txBody>
          </p:sp>
          <p:sp>
            <p:nvSpPr>
              <p:cNvPr id="467" name="object 21">
                <a:extLst>
                  <a:ext uri="{FF2B5EF4-FFF2-40B4-BE49-F238E27FC236}">
                    <a16:creationId xmlns:a16="http://schemas.microsoft.com/office/drawing/2014/main" id="{2BCB10EF-DAAA-5D48-B085-DA688A76D7E6}"/>
                  </a:ext>
                </a:extLst>
              </p:cNvPr>
              <p:cNvSpPr/>
              <p:nvPr/>
            </p:nvSpPr>
            <p:spPr>
              <a:xfrm>
                <a:off x="2249424" y="6053328"/>
                <a:ext cx="5619115" cy="60960"/>
              </a:xfrm>
              <a:custGeom>
                <a:avLst/>
                <a:gdLst/>
                <a:ahLst/>
                <a:cxnLst/>
                <a:rect l="l" t="t" r="r" b="b"/>
                <a:pathLst>
                  <a:path w="5619115" h="60960">
                    <a:moveTo>
                      <a:pt x="5618988" y="0"/>
                    </a:moveTo>
                    <a:lnTo>
                      <a:pt x="5618988" y="60959"/>
                    </a:lnTo>
                  </a:path>
                  <a:path w="5619115" h="60960">
                    <a:moveTo>
                      <a:pt x="4495799" y="0"/>
                    </a:moveTo>
                    <a:lnTo>
                      <a:pt x="4495799" y="60959"/>
                    </a:lnTo>
                  </a:path>
                  <a:path w="5619115" h="60960">
                    <a:moveTo>
                      <a:pt x="3371088" y="0"/>
                    </a:moveTo>
                    <a:lnTo>
                      <a:pt x="3371088" y="60959"/>
                    </a:lnTo>
                  </a:path>
                  <a:path w="5619115" h="60960">
                    <a:moveTo>
                      <a:pt x="2247900" y="0"/>
                    </a:moveTo>
                    <a:lnTo>
                      <a:pt x="2247900" y="60959"/>
                    </a:lnTo>
                  </a:path>
                  <a:path w="5619115" h="60960">
                    <a:moveTo>
                      <a:pt x="1124711" y="0"/>
                    </a:moveTo>
                    <a:lnTo>
                      <a:pt x="1124711" y="60959"/>
                    </a:lnTo>
                  </a:path>
                  <a:path w="5619115" h="60960">
                    <a:moveTo>
                      <a:pt x="0" y="0"/>
                    </a:moveTo>
                    <a:lnTo>
                      <a:pt x="0" y="60959"/>
                    </a:lnTo>
                  </a:path>
                </a:pathLst>
              </a:custGeom>
              <a:ln w="15240">
                <a:solidFill>
                  <a:schemeClr val="tx1"/>
                </a:solidFill>
              </a:ln>
            </p:spPr>
            <p:txBody>
              <a:bodyPr wrap="square" lIns="0" tIns="0" rIns="0" bIns="0" rtlCol="0"/>
              <a:lstStyle/>
              <a:p>
                <a:endParaRPr sz="1588"/>
              </a:p>
            </p:txBody>
          </p:sp>
          <p:sp>
            <p:nvSpPr>
              <p:cNvPr id="468" name="object 22">
                <a:extLst>
                  <a:ext uri="{FF2B5EF4-FFF2-40B4-BE49-F238E27FC236}">
                    <a16:creationId xmlns:a16="http://schemas.microsoft.com/office/drawing/2014/main" id="{54AF91EF-D59F-844D-A562-9E122A901AA4}"/>
                  </a:ext>
                </a:extLst>
              </p:cNvPr>
              <p:cNvSpPr/>
              <p:nvPr/>
            </p:nvSpPr>
            <p:spPr>
              <a:xfrm>
                <a:off x="1144524" y="4098034"/>
                <a:ext cx="905865" cy="51815"/>
              </a:xfrm>
              <a:custGeom>
                <a:avLst/>
                <a:gdLst/>
                <a:ahLst/>
                <a:cxnLst/>
                <a:rect l="l" t="t" r="r" b="b"/>
                <a:pathLst>
                  <a:path w="1027430" h="48895">
                    <a:moveTo>
                      <a:pt x="1027175" y="48767"/>
                    </a:moveTo>
                    <a:lnTo>
                      <a:pt x="0" y="48767"/>
                    </a:lnTo>
                    <a:lnTo>
                      <a:pt x="0" y="0"/>
                    </a:lnTo>
                    <a:lnTo>
                      <a:pt x="1027175" y="0"/>
                    </a:lnTo>
                    <a:lnTo>
                      <a:pt x="1027175" y="48767"/>
                    </a:lnTo>
                    <a:close/>
                  </a:path>
                </a:pathLst>
              </a:custGeom>
              <a:solidFill>
                <a:schemeClr val="accent1"/>
              </a:solidFill>
              <a:ln>
                <a:noFill/>
              </a:ln>
            </p:spPr>
            <p:txBody>
              <a:bodyPr wrap="square" lIns="0" tIns="0" rIns="0" bIns="0" rtlCol="0"/>
              <a:lstStyle/>
              <a:p>
                <a:endParaRPr sz="1588"/>
              </a:p>
            </p:txBody>
          </p:sp>
        </p:grpSp>
        <p:sp>
          <p:nvSpPr>
            <p:cNvPr id="252" name="object 26">
              <a:extLst>
                <a:ext uri="{FF2B5EF4-FFF2-40B4-BE49-F238E27FC236}">
                  <a16:creationId xmlns:a16="http://schemas.microsoft.com/office/drawing/2014/main" id="{41C23600-D5D8-4C45-B671-084E4E2E3C2E}"/>
                </a:ext>
              </a:extLst>
            </p:cNvPr>
            <p:cNvSpPr txBox="1"/>
            <p:nvPr/>
          </p:nvSpPr>
          <p:spPr>
            <a:xfrm>
              <a:off x="2692556" y="3750541"/>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PR</a:t>
              </a:r>
              <a:endParaRPr sz="574">
                <a:latin typeface="Arial"/>
                <a:cs typeface="Arial"/>
              </a:endParaRPr>
            </a:p>
          </p:txBody>
        </p:sp>
        <p:grpSp>
          <p:nvGrpSpPr>
            <p:cNvPr id="253" name="object 27">
              <a:extLst>
                <a:ext uri="{FF2B5EF4-FFF2-40B4-BE49-F238E27FC236}">
                  <a16:creationId xmlns:a16="http://schemas.microsoft.com/office/drawing/2014/main" id="{D3542F13-E311-414C-B9FA-B074F34456DC}"/>
                </a:ext>
              </a:extLst>
            </p:cNvPr>
            <p:cNvGrpSpPr/>
            <p:nvPr/>
          </p:nvGrpSpPr>
          <p:grpSpPr>
            <a:xfrm>
              <a:off x="1766473" y="2246202"/>
              <a:ext cx="3205780" cy="1058951"/>
              <a:chOff x="1144524" y="2346960"/>
              <a:chExt cx="3633216" cy="1200149"/>
            </a:xfrm>
          </p:grpSpPr>
          <p:sp>
            <p:nvSpPr>
              <p:cNvPr id="460" name="object 28">
                <a:extLst>
                  <a:ext uri="{FF2B5EF4-FFF2-40B4-BE49-F238E27FC236}">
                    <a16:creationId xmlns:a16="http://schemas.microsoft.com/office/drawing/2014/main" id="{722E6B64-C408-824F-A4DE-867DAE91CD08}"/>
                  </a:ext>
                </a:extLst>
              </p:cNvPr>
              <p:cNvSpPr/>
              <p:nvPr/>
            </p:nvSpPr>
            <p:spPr>
              <a:xfrm>
                <a:off x="1144524" y="2351532"/>
                <a:ext cx="3595370" cy="47625"/>
              </a:xfrm>
              <a:custGeom>
                <a:avLst/>
                <a:gdLst/>
                <a:ahLst/>
                <a:cxnLst/>
                <a:rect l="l" t="t" r="r" b="b"/>
                <a:pathLst>
                  <a:path w="3595370" h="47625">
                    <a:moveTo>
                      <a:pt x="3595116" y="47243"/>
                    </a:moveTo>
                    <a:lnTo>
                      <a:pt x="0" y="47243"/>
                    </a:lnTo>
                    <a:lnTo>
                      <a:pt x="0" y="0"/>
                    </a:lnTo>
                    <a:lnTo>
                      <a:pt x="3595116" y="0"/>
                    </a:lnTo>
                    <a:lnTo>
                      <a:pt x="3595116" y="47243"/>
                    </a:lnTo>
                    <a:close/>
                  </a:path>
                </a:pathLst>
              </a:custGeom>
              <a:solidFill>
                <a:schemeClr val="accent1"/>
              </a:solidFill>
            </p:spPr>
            <p:txBody>
              <a:bodyPr wrap="square" lIns="0" tIns="0" rIns="0" bIns="0" rtlCol="0"/>
              <a:lstStyle/>
              <a:p>
                <a:endParaRPr sz="1588"/>
              </a:p>
            </p:txBody>
          </p:sp>
          <p:sp>
            <p:nvSpPr>
              <p:cNvPr id="461" name="object 29">
                <a:extLst>
                  <a:ext uri="{FF2B5EF4-FFF2-40B4-BE49-F238E27FC236}">
                    <a16:creationId xmlns:a16="http://schemas.microsoft.com/office/drawing/2014/main" id="{21F1FA88-6740-F343-9E42-84D78599DACA}"/>
                  </a:ext>
                </a:extLst>
              </p:cNvPr>
              <p:cNvSpPr/>
              <p:nvPr/>
            </p:nvSpPr>
            <p:spPr>
              <a:xfrm>
                <a:off x="4716780" y="2346960"/>
                <a:ext cx="60960" cy="48895"/>
              </a:xfrm>
              <a:custGeom>
                <a:avLst/>
                <a:gdLst/>
                <a:ahLst/>
                <a:cxnLst/>
                <a:rect l="l" t="t" r="r" b="b"/>
                <a:pathLst>
                  <a:path w="60960" h="48894">
                    <a:moveTo>
                      <a:pt x="30479" y="48768"/>
                    </a:moveTo>
                    <a:lnTo>
                      <a:pt x="0" y="24384"/>
                    </a:lnTo>
                    <a:lnTo>
                      <a:pt x="30479" y="0"/>
                    </a:lnTo>
                    <a:lnTo>
                      <a:pt x="60959" y="24384"/>
                    </a:lnTo>
                    <a:lnTo>
                      <a:pt x="30479" y="48768"/>
                    </a:lnTo>
                    <a:close/>
                  </a:path>
                </a:pathLst>
              </a:custGeom>
              <a:solidFill>
                <a:srgbClr val="FFBF00"/>
              </a:solidFill>
            </p:spPr>
            <p:txBody>
              <a:bodyPr wrap="square" lIns="0" tIns="0" rIns="0" bIns="0" rtlCol="0"/>
              <a:lstStyle/>
              <a:p>
                <a:endParaRPr sz="1588"/>
              </a:p>
            </p:txBody>
          </p:sp>
          <p:sp>
            <p:nvSpPr>
              <p:cNvPr id="462" name="object 30">
                <a:extLst>
                  <a:ext uri="{FF2B5EF4-FFF2-40B4-BE49-F238E27FC236}">
                    <a16:creationId xmlns:a16="http://schemas.microsoft.com/office/drawing/2014/main" id="{90CE03E5-5349-B64D-9ED7-A3EE55F0A677}"/>
                  </a:ext>
                </a:extLst>
              </p:cNvPr>
              <p:cNvSpPr/>
              <p:nvPr/>
            </p:nvSpPr>
            <p:spPr>
              <a:xfrm>
                <a:off x="4716780" y="2346960"/>
                <a:ext cx="60960" cy="48895"/>
              </a:xfrm>
              <a:custGeom>
                <a:avLst/>
                <a:gdLst/>
                <a:ahLst/>
                <a:cxnLst/>
                <a:rect l="l" t="t" r="r" b="b"/>
                <a:pathLst>
                  <a:path w="60960" h="48894">
                    <a:moveTo>
                      <a:pt x="0" y="24384"/>
                    </a:moveTo>
                    <a:lnTo>
                      <a:pt x="30479" y="0"/>
                    </a:lnTo>
                    <a:lnTo>
                      <a:pt x="60959" y="24384"/>
                    </a:lnTo>
                    <a:lnTo>
                      <a:pt x="30479" y="48768"/>
                    </a:lnTo>
                    <a:lnTo>
                      <a:pt x="0" y="24384"/>
                    </a:lnTo>
                    <a:close/>
                  </a:path>
                </a:pathLst>
              </a:custGeom>
              <a:ln w="10668">
                <a:solidFill>
                  <a:srgbClr val="595959"/>
                </a:solidFill>
              </a:ln>
            </p:spPr>
            <p:txBody>
              <a:bodyPr wrap="square" lIns="0" tIns="0" rIns="0" bIns="0" rtlCol="0"/>
              <a:lstStyle/>
              <a:p>
                <a:endParaRPr sz="1588"/>
              </a:p>
            </p:txBody>
          </p:sp>
          <p:sp>
            <p:nvSpPr>
              <p:cNvPr id="463" name="object 31">
                <a:extLst>
                  <a:ext uri="{FF2B5EF4-FFF2-40B4-BE49-F238E27FC236}">
                    <a16:creationId xmlns:a16="http://schemas.microsoft.com/office/drawing/2014/main" id="{30A0A4FA-99F9-7E4F-A8D8-774EC376D360}"/>
                  </a:ext>
                </a:extLst>
              </p:cNvPr>
              <p:cNvSpPr/>
              <p:nvPr/>
            </p:nvSpPr>
            <p:spPr>
              <a:xfrm>
                <a:off x="1144524" y="3493008"/>
                <a:ext cx="1356360" cy="48895"/>
              </a:xfrm>
              <a:custGeom>
                <a:avLst/>
                <a:gdLst/>
                <a:ahLst/>
                <a:cxnLst/>
                <a:rect l="l" t="t" r="r" b="b"/>
                <a:pathLst>
                  <a:path w="1356360" h="48895">
                    <a:moveTo>
                      <a:pt x="1356359" y="48767"/>
                    </a:moveTo>
                    <a:lnTo>
                      <a:pt x="0" y="48767"/>
                    </a:lnTo>
                    <a:lnTo>
                      <a:pt x="0" y="0"/>
                    </a:lnTo>
                    <a:lnTo>
                      <a:pt x="1356359" y="0"/>
                    </a:lnTo>
                    <a:lnTo>
                      <a:pt x="1356359" y="48767"/>
                    </a:lnTo>
                    <a:close/>
                  </a:path>
                </a:pathLst>
              </a:custGeom>
              <a:solidFill>
                <a:schemeClr val="accent1"/>
              </a:solidFill>
            </p:spPr>
            <p:txBody>
              <a:bodyPr wrap="square" lIns="0" tIns="0" rIns="0" bIns="0" rtlCol="0"/>
              <a:lstStyle/>
              <a:p>
                <a:endParaRPr sz="1588"/>
              </a:p>
            </p:txBody>
          </p:sp>
          <p:pic>
            <p:nvPicPr>
              <p:cNvPr id="464" name="object 32">
                <a:extLst>
                  <a:ext uri="{FF2B5EF4-FFF2-40B4-BE49-F238E27FC236}">
                    <a16:creationId xmlns:a16="http://schemas.microsoft.com/office/drawing/2014/main" id="{01096B4F-76FA-0742-B754-FE5E0FCBA4E6}"/>
                  </a:ext>
                </a:extLst>
              </p:cNvPr>
              <p:cNvPicPr/>
              <p:nvPr/>
            </p:nvPicPr>
            <p:blipFill>
              <a:blip r:embed="rId2" cstate="print"/>
              <a:stretch>
                <a:fillRect/>
              </a:stretch>
            </p:blipFill>
            <p:spPr>
              <a:xfrm>
                <a:off x="2481833" y="3480054"/>
                <a:ext cx="71627" cy="67055"/>
              </a:xfrm>
              <a:prstGeom prst="rect">
                <a:avLst/>
              </a:prstGeom>
            </p:spPr>
          </p:pic>
        </p:grpSp>
        <p:sp>
          <p:nvSpPr>
            <p:cNvPr id="254" name="object 33">
              <a:extLst>
                <a:ext uri="{FF2B5EF4-FFF2-40B4-BE49-F238E27FC236}">
                  <a16:creationId xmlns:a16="http://schemas.microsoft.com/office/drawing/2014/main" id="{604A0783-BD09-EE47-AF4B-B6E55B28CE96}"/>
                </a:ext>
              </a:extLst>
            </p:cNvPr>
            <p:cNvSpPr txBox="1"/>
            <p:nvPr/>
          </p:nvSpPr>
          <p:spPr>
            <a:xfrm>
              <a:off x="3007244" y="3216717"/>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55" name="object 34">
              <a:extLst>
                <a:ext uri="{FF2B5EF4-FFF2-40B4-BE49-F238E27FC236}">
                  <a16:creationId xmlns:a16="http://schemas.microsoft.com/office/drawing/2014/main" id="{D34F9F9E-39D2-B543-99E8-55BEAE3CD25B}"/>
                </a:ext>
              </a:extLst>
            </p:cNvPr>
            <p:cNvGrpSpPr/>
            <p:nvPr/>
          </p:nvGrpSpPr>
          <p:grpSpPr>
            <a:xfrm>
              <a:off x="1766473" y="3068510"/>
              <a:ext cx="1479848" cy="57823"/>
              <a:chOff x="1144524" y="3278885"/>
              <a:chExt cx="1677161" cy="65532"/>
            </a:xfrm>
          </p:grpSpPr>
          <p:sp>
            <p:nvSpPr>
              <p:cNvPr id="458" name="object 35">
                <a:extLst>
                  <a:ext uri="{FF2B5EF4-FFF2-40B4-BE49-F238E27FC236}">
                    <a16:creationId xmlns:a16="http://schemas.microsoft.com/office/drawing/2014/main" id="{00353CAE-BAF8-8B4A-84C0-42E4AEB37BB3}"/>
                  </a:ext>
                </a:extLst>
              </p:cNvPr>
              <p:cNvSpPr/>
              <p:nvPr/>
            </p:nvSpPr>
            <p:spPr>
              <a:xfrm>
                <a:off x="1144524" y="3291840"/>
                <a:ext cx="1673860" cy="48895"/>
              </a:xfrm>
              <a:custGeom>
                <a:avLst/>
                <a:gdLst/>
                <a:ahLst/>
                <a:cxnLst/>
                <a:rect l="l" t="t" r="r" b="b"/>
                <a:pathLst>
                  <a:path w="1673860" h="48895">
                    <a:moveTo>
                      <a:pt x="1673351" y="48767"/>
                    </a:moveTo>
                    <a:lnTo>
                      <a:pt x="0" y="48767"/>
                    </a:lnTo>
                    <a:lnTo>
                      <a:pt x="0" y="0"/>
                    </a:lnTo>
                    <a:lnTo>
                      <a:pt x="1673351" y="0"/>
                    </a:lnTo>
                    <a:lnTo>
                      <a:pt x="1673351" y="48767"/>
                    </a:lnTo>
                    <a:close/>
                  </a:path>
                </a:pathLst>
              </a:custGeom>
              <a:solidFill>
                <a:schemeClr val="accent1"/>
              </a:solidFill>
            </p:spPr>
            <p:txBody>
              <a:bodyPr wrap="square" lIns="0" tIns="0" rIns="0" bIns="0" rtlCol="0"/>
              <a:lstStyle/>
              <a:p>
                <a:endParaRPr sz="1588"/>
              </a:p>
            </p:txBody>
          </p:sp>
          <p:pic>
            <p:nvPicPr>
              <p:cNvPr id="459" name="object 36">
                <a:extLst>
                  <a:ext uri="{FF2B5EF4-FFF2-40B4-BE49-F238E27FC236}">
                    <a16:creationId xmlns:a16="http://schemas.microsoft.com/office/drawing/2014/main" id="{CE2FC02D-4DA5-8C40-8202-1C6B5670FF38}"/>
                  </a:ext>
                </a:extLst>
              </p:cNvPr>
              <p:cNvPicPr/>
              <p:nvPr/>
            </p:nvPicPr>
            <p:blipFill>
              <a:blip r:embed="rId3" cstate="print"/>
              <a:stretch>
                <a:fillRect/>
              </a:stretch>
            </p:blipFill>
            <p:spPr>
              <a:xfrm>
                <a:off x="2745485" y="3278885"/>
                <a:ext cx="76200" cy="65532"/>
              </a:xfrm>
              <a:prstGeom prst="rect">
                <a:avLst/>
              </a:prstGeom>
            </p:spPr>
          </p:pic>
        </p:grpSp>
        <p:sp>
          <p:nvSpPr>
            <p:cNvPr id="256" name="object 37">
              <a:extLst>
                <a:ext uri="{FF2B5EF4-FFF2-40B4-BE49-F238E27FC236}">
                  <a16:creationId xmlns:a16="http://schemas.microsoft.com/office/drawing/2014/main" id="{1CCFC162-2E05-EB40-A2BD-CEDF5B8BCAF1}"/>
                </a:ext>
              </a:extLst>
            </p:cNvPr>
            <p:cNvSpPr txBox="1"/>
            <p:nvPr/>
          </p:nvSpPr>
          <p:spPr>
            <a:xfrm>
              <a:off x="3239859" y="3039175"/>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57" name="object 38">
              <a:extLst>
                <a:ext uri="{FF2B5EF4-FFF2-40B4-BE49-F238E27FC236}">
                  <a16:creationId xmlns:a16="http://schemas.microsoft.com/office/drawing/2014/main" id="{EE076FA3-7066-3246-89AD-046257B6BF7D}"/>
                </a:ext>
              </a:extLst>
            </p:cNvPr>
            <p:cNvGrpSpPr/>
            <p:nvPr/>
          </p:nvGrpSpPr>
          <p:grpSpPr>
            <a:xfrm>
              <a:off x="1766473" y="3009337"/>
              <a:ext cx="1476935" cy="57822"/>
              <a:chOff x="1144524" y="3211830"/>
              <a:chExt cx="1673860" cy="65531"/>
            </a:xfrm>
          </p:grpSpPr>
          <p:sp>
            <p:nvSpPr>
              <p:cNvPr id="456" name="object 39">
                <a:extLst>
                  <a:ext uri="{FF2B5EF4-FFF2-40B4-BE49-F238E27FC236}">
                    <a16:creationId xmlns:a16="http://schemas.microsoft.com/office/drawing/2014/main" id="{7222CBC4-039D-4545-A71E-FEA11D9485DE}"/>
                  </a:ext>
                </a:extLst>
              </p:cNvPr>
              <p:cNvSpPr/>
              <p:nvPr/>
            </p:nvSpPr>
            <p:spPr>
              <a:xfrm>
                <a:off x="1144524" y="3224784"/>
                <a:ext cx="1673860" cy="48895"/>
              </a:xfrm>
              <a:custGeom>
                <a:avLst/>
                <a:gdLst/>
                <a:ahLst/>
                <a:cxnLst/>
                <a:rect l="l" t="t" r="r" b="b"/>
                <a:pathLst>
                  <a:path w="1673860" h="48895">
                    <a:moveTo>
                      <a:pt x="1673351" y="48767"/>
                    </a:moveTo>
                    <a:lnTo>
                      <a:pt x="0" y="48767"/>
                    </a:lnTo>
                    <a:lnTo>
                      <a:pt x="0" y="0"/>
                    </a:lnTo>
                    <a:lnTo>
                      <a:pt x="1673351" y="0"/>
                    </a:lnTo>
                    <a:lnTo>
                      <a:pt x="1673351" y="48767"/>
                    </a:lnTo>
                    <a:close/>
                  </a:path>
                </a:pathLst>
              </a:custGeom>
              <a:solidFill>
                <a:schemeClr val="accent1"/>
              </a:solidFill>
            </p:spPr>
            <p:txBody>
              <a:bodyPr wrap="square" lIns="0" tIns="0" rIns="0" bIns="0" rtlCol="0"/>
              <a:lstStyle/>
              <a:p>
                <a:endParaRPr sz="1588"/>
              </a:p>
            </p:txBody>
          </p:sp>
          <p:pic>
            <p:nvPicPr>
              <p:cNvPr id="457" name="object 40">
                <a:extLst>
                  <a:ext uri="{FF2B5EF4-FFF2-40B4-BE49-F238E27FC236}">
                    <a16:creationId xmlns:a16="http://schemas.microsoft.com/office/drawing/2014/main" id="{D9D84A7E-0FFE-674F-A6F1-0881263CBF1E}"/>
                  </a:ext>
                </a:extLst>
              </p:cNvPr>
              <p:cNvPicPr/>
              <p:nvPr/>
            </p:nvPicPr>
            <p:blipFill>
              <a:blip r:embed="rId4" cstate="print"/>
              <a:stretch>
                <a:fillRect/>
              </a:stretch>
            </p:blipFill>
            <p:spPr>
              <a:xfrm>
                <a:off x="2094737" y="3211830"/>
                <a:ext cx="71628" cy="65531"/>
              </a:xfrm>
              <a:prstGeom prst="rect">
                <a:avLst/>
              </a:prstGeom>
            </p:spPr>
          </p:pic>
        </p:grpSp>
        <p:sp>
          <p:nvSpPr>
            <p:cNvPr id="258" name="object 41">
              <a:extLst>
                <a:ext uri="{FF2B5EF4-FFF2-40B4-BE49-F238E27FC236}">
                  <a16:creationId xmlns:a16="http://schemas.microsoft.com/office/drawing/2014/main" id="{E36C62A3-1E4C-3143-9DAA-1AC48FE3EB83}"/>
                </a:ext>
              </a:extLst>
            </p:cNvPr>
            <p:cNvSpPr txBox="1"/>
            <p:nvPr/>
          </p:nvSpPr>
          <p:spPr>
            <a:xfrm>
              <a:off x="3245231" y="2980039"/>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59" name="object 42">
              <a:extLst>
                <a:ext uri="{FF2B5EF4-FFF2-40B4-BE49-F238E27FC236}">
                  <a16:creationId xmlns:a16="http://schemas.microsoft.com/office/drawing/2014/main" id="{1FE75AE6-F54A-4D43-82AD-CC2CE449BF3A}"/>
                </a:ext>
              </a:extLst>
            </p:cNvPr>
            <p:cNvGrpSpPr/>
            <p:nvPr/>
          </p:nvGrpSpPr>
          <p:grpSpPr>
            <a:xfrm>
              <a:off x="1766473" y="2950175"/>
              <a:ext cx="1476935" cy="57823"/>
              <a:chOff x="1144524" y="3144773"/>
              <a:chExt cx="1673860" cy="65532"/>
            </a:xfrm>
          </p:grpSpPr>
          <p:sp>
            <p:nvSpPr>
              <p:cNvPr id="454" name="object 43">
                <a:extLst>
                  <a:ext uri="{FF2B5EF4-FFF2-40B4-BE49-F238E27FC236}">
                    <a16:creationId xmlns:a16="http://schemas.microsoft.com/office/drawing/2014/main" id="{DDBB2307-66FA-2541-A024-5614F0A8A182}"/>
                  </a:ext>
                </a:extLst>
              </p:cNvPr>
              <p:cNvSpPr/>
              <p:nvPr/>
            </p:nvSpPr>
            <p:spPr>
              <a:xfrm>
                <a:off x="1144524" y="3157727"/>
                <a:ext cx="1673860" cy="48895"/>
              </a:xfrm>
              <a:custGeom>
                <a:avLst/>
                <a:gdLst/>
                <a:ahLst/>
                <a:cxnLst/>
                <a:rect l="l" t="t" r="r" b="b"/>
                <a:pathLst>
                  <a:path w="1673860" h="48894">
                    <a:moveTo>
                      <a:pt x="1673351" y="48768"/>
                    </a:moveTo>
                    <a:lnTo>
                      <a:pt x="0" y="48768"/>
                    </a:lnTo>
                    <a:lnTo>
                      <a:pt x="0" y="0"/>
                    </a:lnTo>
                    <a:lnTo>
                      <a:pt x="1673351" y="0"/>
                    </a:lnTo>
                    <a:lnTo>
                      <a:pt x="1673351" y="48768"/>
                    </a:lnTo>
                    <a:close/>
                  </a:path>
                </a:pathLst>
              </a:custGeom>
              <a:solidFill>
                <a:schemeClr val="accent1"/>
              </a:solidFill>
            </p:spPr>
            <p:txBody>
              <a:bodyPr wrap="square" lIns="0" tIns="0" rIns="0" bIns="0" rtlCol="0"/>
              <a:lstStyle/>
              <a:p>
                <a:endParaRPr sz="1588"/>
              </a:p>
            </p:txBody>
          </p:sp>
          <p:pic>
            <p:nvPicPr>
              <p:cNvPr id="455" name="object 44">
                <a:extLst>
                  <a:ext uri="{FF2B5EF4-FFF2-40B4-BE49-F238E27FC236}">
                    <a16:creationId xmlns:a16="http://schemas.microsoft.com/office/drawing/2014/main" id="{8A34DF55-02AA-5643-A88B-5D4FABB398B8}"/>
                  </a:ext>
                </a:extLst>
              </p:cNvPr>
              <p:cNvPicPr/>
              <p:nvPr/>
            </p:nvPicPr>
            <p:blipFill>
              <a:blip r:embed="rId3" cstate="print"/>
              <a:stretch>
                <a:fillRect/>
              </a:stretch>
            </p:blipFill>
            <p:spPr>
              <a:xfrm>
                <a:off x="2140458" y="3144773"/>
                <a:ext cx="76200" cy="65532"/>
              </a:xfrm>
              <a:prstGeom prst="rect">
                <a:avLst/>
              </a:prstGeom>
            </p:spPr>
          </p:pic>
        </p:grpSp>
        <p:sp>
          <p:nvSpPr>
            <p:cNvPr id="260" name="object 45">
              <a:extLst>
                <a:ext uri="{FF2B5EF4-FFF2-40B4-BE49-F238E27FC236}">
                  <a16:creationId xmlns:a16="http://schemas.microsoft.com/office/drawing/2014/main" id="{55756510-5B64-FD4B-AD21-D05FBF6346D6}"/>
                </a:ext>
              </a:extLst>
            </p:cNvPr>
            <p:cNvSpPr txBox="1"/>
            <p:nvPr/>
          </p:nvSpPr>
          <p:spPr>
            <a:xfrm>
              <a:off x="3246607" y="2920880"/>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61" name="object 46">
              <a:extLst>
                <a:ext uri="{FF2B5EF4-FFF2-40B4-BE49-F238E27FC236}">
                  <a16:creationId xmlns:a16="http://schemas.microsoft.com/office/drawing/2014/main" id="{63C31592-078E-CD4B-8921-9F1675AD81AA}"/>
                </a:ext>
              </a:extLst>
            </p:cNvPr>
            <p:cNvGrpSpPr/>
            <p:nvPr/>
          </p:nvGrpSpPr>
          <p:grpSpPr>
            <a:xfrm>
              <a:off x="1766473" y="2890960"/>
              <a:ext cx="1630455" cy="57822"/>
              <a:chOff x="1144524" y="3077717"/>
              <a:chExt cx="1847849" cy="65532"/>
            </a:xfrm>
          </p:grpSpPr>
          <p:sp>
            <p:nvSpPr>
              <p:cNvPr id="452" name="object 47">
                <a:extLst>
                  <a:ext uri="{FF2B5EF4-FFF2-40B4-BE49-F238E27FC236}">
                    <a16:creationId xmlns:a16="http://schemas.microsoft.com/office/drawing/2014/main" id="{1388F873-EDCC-7F43-B9C3-5CD7DB0A008F}"/>
                  </a:ext>
                </a:extLst>
              </p:cNvPr>
              <p:cNvSpPr/>
              <p:nvPr/>
            </p:nvSpPr>
            <p:spPr>
              <a:xfrm>
                <a:off x="1144524" y="3090672"/>
                <a:ext cx="1778635" cy="47625"/>
              </a:xfrm>
              <a:custGeom>
                <a:avLst/>
                <a:gdLst/>
                <a:ahLst/>
                <a:cxnLst/>
                <a:rect l="l" t="t" r="r" b="b"/>
                <a:pathLst>
                  <a:path w="1778635" h="47625">
                    <a:moveTo>
                      <a:pt x="1778508" y="47243"/>
                    </a:moveTo>
                    <a:lnTo>
                      <a:pt x="0" y="47243"/>
                    </a:lnTo>
                    <a:lnTo>
                      <a:pt x="0" y="0"/>
                    </a:lnTo>
                    <a:lnTo>
                      <a:pt x="1778508" y="0"/>
                    </a:lnTo>
                    <a:lnTo>
                      <a:pt x="1778508" y="47243"/>
                    </a:lnTo>
                    <a:close/>
                  </a:path>
                </a:pathLst>
              </a:custGeom>
              <a:solidFill>
                <a:schemeClr val="accent1"/>
              </a:solidFill>
            </p:spPr>
            <p:txBody>
              <a:bodyPr wrap="square" lIns="0" tIns="0" rIns="0" bIns="0" rtlCol="0"/>
              <a:lstStyle/>
              <a:p>
                <a:endParaRPr sz="1588"/>
              </a:p>
            </p:txBody>
          </p:sp>
          <p:pic>
            <p:nvPicPr>
              <p:cNvPr id="453" name="object 48">
                <a:extLst>
                  <a:ext uri="{FF2B5EF4-FFF2-40B4-BE49-F238E27FC236}">
                    <a16:creationId xmlns:a16="http://schemas.microsoft.com/office/drawing/2014/main" id="{119DD258-ECCE-8240-B55C-4C5DE6322052}"/>
                  </a:ext>
                </a:extLst>
              </p:cNvPr>
              <p:cNvPicPr/>
              <p:nvPr/>
            </p:nvPicPr>
            <p:blipFill>
              <a:blip r:embed="rId4" cstate="print"/>
              <a:stretch>
                <a:fillRect/>
              </a:stretch>
            </p:blipFill>
            <p:spPr>
              <a:xfrm>
                <a:off x="2920746" y="3077717"/>
                <a:ext cx="71627" cy="65532"/>
              </a:xfrm>
              <a:prstGeom prst="rect">
                <a:avLst/>
              </a:prstGeom>
            </p:spPr>
          </p:pic>
        </p:grpSp>
        <p:sp>
          <p:nvSpPr>
            <p:cNvPr id="262" name="object 49">
              <a:extLst>
                <a:ext uri="{FF2B5EF4-FFF2-40B4-BE49-F238E27FC236}">
                  <a16:creationId xmlns:a16="http://schemas.microsoft.com/office/drawing/2014/main" id="{757409D0-8046-5C4D-B9BE-14CA2A250C4B}"/>
                </a:ext>
              </a:extLst>
            </p:cNvPr>
            <p:cNvSpPr txBox="1"/>
            <p:nvPr/>
          </p:nvSpPr>
          <p:spPr>
            <a:xfrm>
              <a:off x="3397201" y="2861677"/>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63" name="object 50">
              <a:extLst>
                <a:ext uri="{FF2B5EF4-FFF2-40B4-BE49-F238E27FC236}">
                  <a16:creationId xmlns:a16="http://schemas.microsoft.com/office/drawing/2014/main" id="{79F2A19C-E023-5A40-A58F-76DC9C332587}"/>
                </a:ext>
              </a:extLst>
            </p:cNvPr>
            <p:cNvGrpSpPr/>
            <p:nvPr/>
          </p:nvGrpSpPr>
          <p:grpSpPr>
            <a:xfrm>
              <a:off x="1766473" y="2831835"/>
              <a:ext cx="1736686" cy="57822"/>
              <a:chOff x="1144524" y="3010662"/>
              <a:chExt cx="1968244" cy="65531"/>
            </a:xfrm>
          </p:grpSpPr>
          <p:sp>
            <p:nvSpPr>
              <p:cNvPr id="450" name="object 51">
                <a:extLst>
                  <a:ext uri="{FF2B5EF4-FFF2-40B4-BE49-F238E27FC236}">
                    <a16:creationId xmlns:a16="http://schemas.microsoft.com/office/drawing/2014/main" id="{D70D366B-678E-5449-BC1A-61F4DB010C3B}"/>
                  </a:ext>
                </a:extLst>
              </p:cNvPr>
              <p:cNvSpPr/>
              <p:nvPr/>
            </p:nvSpPr>
            <p:spPr>
              <a:xfrm>
                <a:off x="1144524" y="3022092"/>
                <a:ext cx="1778635" cy="48895"/>
              </a:xfrm>
              <a:custGeom>
                <a:avLst/>
                <a:gdLst/>
                <a:ahLst/>
                <a:cxnLst/>
                <a:rect l="l" t="t" r="r" b="b"/>
                <a:pathLst>
                  <a:path w="1778635" h="48894">
                    <a:moveTo>
                      <a:pt x="1778508" y="48767"/>
                    </a:moveTo>
                    <a:lnTo>
                      <a:pt x="0" y="48767"/>
                    </a:lnTo>
                    <a:lnTo>
                      <a:pt x="0" y="0"/>
                    </a:lnTo>
                    <a:lnTo>
                      <a:pt x="1778508" y="0"/>
                    </a:lnTo>
                    <a:lnTo>
                      <a:pt x="1778508" y="48767"/>
                    </a:lnTo>
                    <a:close/>
                  </a:path>
                </a:pathLst>
              </a:custGeom>
              <a:solidFill>
                <a:schemeClr val="accent1"/>
              </a:solidFill>
            </p:spPr>
            <p:txBody>
              <a:bodyPr wrap="square" lIns="0" tIns="0" rIns="0" bIns="0" rtlCol="0"/>
              <a:lstStyle/>
              <a:p>
                <a:endParaRPr sz="1588"/>
              </a:p>
            </p:txBody>
          </p:sp>
          <p:pic>
            <p:nvPicPr>
              <p:cNvPr id="451" name="object 52">
                <a:extLst>
                  <a:ext uri="{FF2B5EF4-FFF2-40B4-BE49-F238E27FC236}">
                    <a16:creationId xmlns:a16="http://schemas.microsoft.com/office/drawing/2014/main" id="{03F07F10-5971-E94E-9874-C0BE60E0E645}"/>
                  </a:ext>
                </a:extLst>
              </p:cNvPr>
              <p:cNvPicPr/>
              <p:nvPr/>
            </p:nvPicPr>
            <p:blipFill>
              <a:blip r:embed="rId4" cstate="print"/>
              <a:stretch>
                <a:fillRect/>
              </a:stretch>
            </p:blipFill>
            <p:spPr>
              <a:xfrm>
                <a:off x="3041141" y="3010662"/>
                <a:ext cx="71627" cy="65531"/>
              </a:xfrm>
              <a:prstGeom prst="rect">
                <a:avLst/>
              </a:prstGeom>
            </p:spPr>
          </p:pic>
        </p:grpSp>
        <p:sp>
          <p:nvSpPr>
            <p:cNvPr id="264" name="object 53">
              <a:extLst>
                <a:ext uri="{FF2B5EF4-FFF2-40B4-BE49-F238E27FC236}">
                  <a16:creationId xmlns:a16="http://schemas.microsoft.com/office/drawing/2014/main" id="{54FEBB8D-EBC5-144A-98C1-9FF7D8F29126}"/>
                </a:ext>
              </a:extLst>
            </p:cNvPr>
            <p:cNvSpPr txBox="1"/>
            <p:nvPr/>
          </p:nvSpPr>
          <p:spPr>
            <a:xfrm>
              <a:off x="3319196" y="2801187"/>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65" name="object 54">
              <a:extLst>
                <a:ext uri="{FF2B5EF4-FFF2-40B4-BE49-F238E27FC236}">
                  <a16:creationId xmlns:a16="http://schemas.microsoft.com/office/drawing/2014/main" id="{1572FC40-927F-8246-8B03-F322E2823CC1}"/>
                </a:ext>
              </a:extLst>
            </p:cNvPr>
            <p:cNvGrpSpPr/>
            <p:nvPr/>
          </p:nvGrpSpPr>
          <p:grpSpPr>
            <a:xfrm>
              <a:off x="1766473" y="2772666"/>
              <a:ext cx="1820059" cy="56478"/>
              <a:chOff x="1144524" y="2943605"/>
              <a:chExt cx="2062733" cy="64008"/>
            </a:xfrm>
          </p:grpSpPr>
          <p:sp>
            <p:nvSpPr>
              <p:cNvPr id="448" name="object 55">
                <a:extLst>
                  <a:ext uri="{FF2B5EF4-FFF2-40B4-BE49-F238E27FC236}">
                    <a16:creationId xmlns:a16="http://schemas.microsoft.com/office/drawing/2014/main" id="{DAFEFDFC-ACB1-3C43-BAFC-084E623602EB}"/>
                  </a:ext>
                </a:extLst>
              </p:cNvPr>
              <p:cNvSpPr/>
              <p:nvPr/>
            </p:nvSpPr>
            <p:spPr>
              <a:xfrm>
                <a:off x="1144524" y="2955035"/>
                <a:ext cx="1778635" cy="48895"/>
              </a:xfrm>
              <a:custGeom>
                <a:avLst/>
                <a:gdLst/>
                <a:ahLst/>
                <a:cxnLst/>
                <a:rect l="l" t="t" r="r" b="b"/>
                <a:pathLst>
                  <a:path w="1778635" h="48894">
                    <a:moveTo>
                      <a:pt x="1778508" y="48767"/>
                    </a:moveTo>
                    <a:lnTo>
                      <a:pt x="0" y="48767"/>
                    </a:lnTo>
                    <a:lnTo>
                      <a:pt x="0" y="0"/>
                    </a:lnTo>
                    <a:lnTo>
                      <a:pt x="1778508" y="0"/>
                    </a:lnTo>
                    <a:lnTo>
                      <a:pt x="1778508" y="48767"/>
                    </a:lnTo>
                    <a:close/>
                  </a:path>
                </a:pathLst>
              </a:custGeom>
              <a:solidFill>
                <a:schemeClr val="accent1"/>
              </a:solidFill>
            </p:spPr>
            <p:txBody>
              <a:bodyPr wrap="square" lIns="0" tIns="0" rIns="0" bIns="0" rtlCol="0"/>
              <a:lstStyle/>
              <a:p>
                <a:endParaRPr sz="1588"/>
              </a:p>
            </p:txBody>
          </p:sp>
          <p:pic>
            <p:nvPicPr>
              <p:cNvPr id="449" name="object 56">
                <a:extLst>
                  <a:ext uri="{FF2B5EF4-FFF2-40B4-BE49-F238E27FC236}">
                    <a16:creationId xmlns:a16="http://schemas.microsoft.com/office/drawing/2014/main" id="{7319F38B-1CC1-DB43-91B2-59534685D604}"/>
                  </a:ext>
                </a:extLst>
              </p:cNvPr>
              <p:cNvPicPr/>
              <p:nvPr/>
            </p:nvPicPr>
            <p:blipFill>
              <a:blip r:embed="rId5" cstate="print"/>
              <a:stretch>
                <a:fillRect/>
              </a:stretch>
            </p:blipFill>
            <p:spPr>
              <a:xfrm>
                <a:off x="3135630" y="2943605"/>
                <a:ext cx="71627" cy="64008"/>
              </a:xfrm>
              <a:prstGeom prst="rect">
                <a:avLst/>
              </a:prstGeom>
            </p:spPr>
          </p:pic>
        </p:grpSp>
        <p:sp>
          <p:nvSpPr>
            <p:cNvPr id="266" name="object 57">
              <a:extLst>
                <a:ext uri="{FF2B5EF4-FFF2-40B4-BE49-F238E27FC236}">
                  <a16:creationId xmlns:a16="http://schemas.microsoft.com/office/drawing/2014/main" id="{86CB3157-4866-5449-B527-E7D957DDCC13}"/>
                </a:ext>
              </a:extLst>
            </p:cNvPr>
            <p:cNvSpPr txBox="1"/>
            <p:nvPr/>
          </p:nvSpPr>
          <p:spPr>
            <a:xfrm>
              <a:off x="3328630" y="2742006"/>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67" name="object 58">
              <a:extLst>
                <a:ext uri="{FF2B5EF4-FFF2-40B4-BE49-F238E27FC236}">
                  <a16:creationId xmlns:a16="http://schemas.microsoft.com/office/drawing/2014/main" id="{7C563297-1759-1547-A42E-18423C4D208F}"/>
                </a:ext>
              </a:extLst>
            </p:cNvPr>
            <p:cNvGrpSpPr/>
            <p:nvPr/>
          </p:nvGrpSpPr>
          <p:grpSpPr>
            <a:xfrm>
              <a:off x="1766473" y="2534694"/>
              <a:ext cx="2148167" cy="59168"/>
              <a:chOff x="1144524" y="2673857"/>
              <a:chExt cx="2434589" cy="67056"/>
            </a:xfrm>
          </p:grpSpPr>
          <p:sp>
            <p:nvSpPr>
              <p:cNvPr id="446" name="object 59">
                <a:extLst>
                  <a:ext uri="{FF2B5EF4-FFF2-40B4-BE49-F238E27FC236}">
                    <a16:creationId xmlns:a16="http://schemas.microsoft.com/office/drawing/2014/main" id="{55132C28-6F01-AE4B-AE72-61DA85C62369}"/>
                  </a:ext>
                </a:extLst>
              </p:cNvPr>
              <p:cNvSpPr/>
              <p:nvPr/>
            </p:nvSpPr>
            <p:spPr>
              <a:xfrm>
                <a:off x="1144524" y="2686811"/>
                <a:ext cx="2331720" cy="48895"/>
              </a:xfrm>
              <a:custGeom>
                <a:avLst/>
                <a:gdLst/>
                <a:ahLst/>
                <a:cxnLst/>
                <a:rect l="l" t="t" r="r" b="b"/>
                <a:pathLst>
                  <a:path w="2331720" h="48894">
                    <a:moveTo>
                      <a:pt x="2331719" y="48768"/>
                    </a:moveTo>
                    <a:lnTo>
                      <a:pt x="0" y="48768"/>
                    </a:lnTo>
                    <a:lnTo>
                      <a:pt x="0" y="0"/>
                    </a:lnTo>
                    <a:lnTo>
                      <a:pt x="2331719" y="0"/>
                    </a:lnTo>
                    <a:lnTo>
                      <a:pt x="2331719" y="48768"/>
                    </a:lnTo>
                    <a:close/>
                  </a:path>
                </a:pathLst>
              </a:custGeom>
              <a:solidFill>
                <a:schemeClr val="accent1"/>
              </a:solidFill>
            </p:spPr>
            <p:txBody>
              <a:bodyPr wrap="square" lIns="0" tIns="0" rIns="0" bIns="0" rtlCol="0"/>
              <a:lstStyle/>
              <a:p>
                <a:endParaRPr sz="1588"/>
              </a:p>
            </p:txBody>
          </p:sp>
          <p:pic>
            <p:nvPicPr>
              <p:cNvPr id="447" name="object 60">
                <a:extLst>
                  <a:ext uri="{FF2B5EF4-FFF2-40B4-BE49-F238E27FC236}">
                    <a16:creationId xmlns:a16="http://schemas.microsoft.com/office/drawing/2014/main" id="{93B6C4D3-60DA-7443-9622-6C65453193B1}"/>
                  </a:ext>
                </a:extLst>
              </p:cNvPr>
              <p:cNvPicPr/>
              <p:nvPr/>
            </p:nvPicPr>
            <p:blipFill>
              <a:blip r:embed="rId6" cstate="print"/>
              <a:stretch>
                <a:fillRect/>
              </a:stretch>
            </p:blipFill>
            <p:spPr>
              <a:xfrm>
                <a:off x="3509009" y="2673857"/>
                <a:ext cx="70104" cy="67056"/>
              </a:xfrm>
              <a:prstGeom prst="rect">
                <a:avLst/>
              </a:prstGeom>
            </p:spPr>
          </p:pic>
        </p:grpSp>
        <p:sp>
          <p:nvSpPr>
            <p:cNvPr id="268" name="object 61">
              <a:extLst>
                <a:ext uri="{FF2B5EF4-FFF2-40B4-BE49-F238E27FC236}">
                  <a16:creationId xmlns:a16="http://schemas.microsoft.com/office/drawing/2014/main" id="{829AD8A1-B7A3-0342-9D5E-8742321CBF37}"/>
                </a:ext>
              </a:extLst>
            </p:cNvPr>
            <p:cNvSpPr txBox="1"/>
            <p:nvPr/>
          </p:nvSpPr>
          <p:spPr>
            <a:xfrm>
              <a:off x="3925676" y="2505350"/>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69" name="object 62">
              <a:extLst>
                <a:ext uri="{FF2B5EF4-FFF2-40B4-BE49-F238E27FC236}">
                  <a16:creationId xmlns:a16="http://schemas.microsoft.com/office/drawing/2014/main" id="{EA9401E9-C594-E04D-9C9F-CB7A4D0BE67E}"/>
                </a:ext>
              </a:extLst>
            </p:cNvPr>
            <p:cNvGrpSpPr/>
            <p:nvPr/>
          </p:nvGrpSpPr>
          <p:grpSpPr>
            <a:xfrm>
              <a:off x="1766473" y="2416349"/>
              <a:ext cx="2321633" cy="1124189"/>
              <a:chOff x="1144524" y="2539746"/>
              <a:chExt cx="2631184" cy="1274063"/>
            </a:xfrm>
          </p:grpSpPr>
          <p:sp>
            <p:nvSpPr>
              <p:cNvPr id="442" name="object 63">
                <a:extLst>
                  <a:ext uri="{FF2B5EF4-FFF2-40B4-BE49-F238E27FC236}">
                    <a16:creationId xmlns:a16="http://schemas.microsoft.com/office/drawing/2014/main" id="{5444686F-4CC1-0540-B27F-93F18A1C400F}"/>
                  </a:ext>
                </a:extLst>
              </p:cNvPr>
              <p:cNvSpPr/>
              <p:nvPr/>
            </p:nvSpPr>
            <p:spPr>
              <a:xfrm>
                <a:off x="1144524" y="2552700"/>
                <a:ext cx="2581910" cy="48895"/>
              </a:xfrm>
              <a:custGeom>
                <a:avLst/>
                <a:gdLst/>
                <a:ahLst/>
                <a:cxnLst/>
                <a:rect l="l" t="t" r="r" b="b"/>
                <a:pathLst>
                  <a:path w="2581910" h="48894">
                    <a:moveTo>
                      <a:pt x="2581656" y="48767"/>
                    </a:moveTo>
                    <a:lnTo>
                      <a:pt x="0" y="48767"/>
                    </a:lnTo>
                    <a:lnTo>
                      <a:pt x="0" y="0"/>
                    </a:lnTo>
                    <a:lnTo>
                      <a:pt x="2581656" y="0"/>
                    </a:lnTo>
                    <a:lnTo>
                      <a:pt x="2581656" y="48767"/>
                    </a:lnTo>
                    <a:close/>
                  </a:path>
                </a:pathLst>
              </a:custGeom>
              <a:solidFill>
                <a:schemeClr val="accent1"/>
              </a:solidFill>
            </p:spPr>
            <p:txBody>
              <a:bodyPr wrap="square" lIns="0" tIns="0" rIns="0" bIns="0" rtlCol="0"/>
              <a:lstStyle/>
              <a:p>
                <a:endParaRPr sz="1588"/>
              </a:p>
            </p:txBody>
          </p:sp>
          <p:pic>
            <p:nvPicPr>
              <p:cNvPr id="443" name="object 64">
                <a:extLst>
                  <a:ext uri="{FF2B5EF4-FFF2-40B4-BE49-F238E27FC236}">
                    <a16:creationId xmlns:a16="http://schemas.microsoft.com/office/drawing/2014/main" id="{4719B50E-78DF-3548-9AB7-DB8D3B1A6FFD}"/>
                  </a:ext>
                </a:extLst>
              </p:cNvPr>
              <p:cNvPicPr/>
              <p:nvPr/>
            </p:nvPicPr>
            <p:blipFill>
              <a:blip r:embed="rId2" cstate="print"/>
              <a:stretch>
                <a:fillRect/>
              </a:stretch>
            </p:blipFill>
            <p:spPr>
              <a:xfrm>
                <a:off x="3704081" y="2539746"/>
                <a:ext cx="71627" cy="67055"/>
              </a:xfrm>
              <a:prstGeom prst="rect">
                <a:avLst/>
              </a:prstGeom>
            </p:spPr>
          </p:pic>
          <p:sp>
            <p:nvSpPr>
              <p:cNvPr id="444" name="object 65">
                <a:extLst>
                  <a:ext uri="{FF2B5EF4-FFF2-40B4-BE49-F238E27FC236}">
                    <a16:creationId xmlns:a16="http://schemas.microsoft.com/office/drawing/2014/main" id="{FBE76181-15C3-554F-BEB5-F1B9817143CA}"/>
                  </a:ext>
                </a:extLst>
              </p:cNvPr>
              <p:cNvSpPr/>
              <p:nvPr/>
            </p:nvSpPr>
            <p:spPr>
              <a:xfrm>
                <a:off x="1144524" y="3761232"/>
                <a:ext cx="1304925" cy="48895"/>
              </a:xfrm>
              <a:custGeom>
                <a:avLst/>
                <a:gdLst/>
                <a:ahLst/>
                <a:cxnLst/>
                <a:rect l="l" t="t" r="r" b="b"/>
                <a:pathLst>
                  <a:path w="1304925" h="48895">
                    <a:moveTo>
                      <a:pt x="1304543" y="48767"/>
                    </a:moveTo>
                    <a:lnTo>
                      <a:pt x="0" y="48767"/>
                    </a:lnTo>
                    <a:lnTo>
                      <a:pt x="0" y="0"/>
                    </a:lnTo>
                    <a:lnTo>
                      <a:pt x="1304543" y="0"/>
                    </a:lnTo>
                    <a:lnTo>
                      <a:pt x="1304543" y="48767"/>
                    </a:lnTo>
                    <a:close/>
                  </a:path>
                </a:pathLst>
              </a:custGeom>
              <a:solidFill>
                <a:schemeClr val="accent1"/>
              </a:solidFill>
            </p:spPr>
            <p:txBody>
              <a:bodyPr wrap="square" lIns="0" tIns="0" rIns="0" bIns="0" rtlCol="0"/>
              <a:lstStyle/>
              <a:p>
                <a:endParaRPr sz="1588"/>
              </a:p>
            </p:txBody>
          </p:sp>
          <p:pic>
            <p:nvPicPr>
              <p:cNvPr id="445" name="object 66">
                <a:extLst>
                  <a:ext uri="{FF2B5EF4-FFF2-40B4-BE49-F238E27FC236}">
                    <a16:creationId xmlns:a16="http://schemas.microsoft.com/office/drawing/2014/main" id="{0F0EBA3B-10AA-9248-AB3C-AACDB7F83933}"/>
                  </a:ext>
                </a:extLst>
              </p:cNvPr>
              <p:cNvPicPr/>
              <p:nvPr/>
            </p:nvPicPr>
            <p:blipFill>
              <a:blip r:embed="rId5" cstate="print"/>
              <a:stretch>
                <a:fillRect/>
              </a:stretch>
            </p:blipFill>
            <p:spPr>
              <a:xfrm>
                <a:off x="2449830" y="3749801"/>
                <a:ext cx="71627" cy="64008"/>
              </a:xfrm>
              <a:prstGeom prst="rect">
                <a:avLst/>
              </a:prstGeom>
            </p:spPr>
          </p:pic>
        </p:grpSp>
        <p:sp>
          <p:nvSpPr>
            <p:cNvPr id="270" name="object 67">
              <a:extLst>
                <a:ext uri="{FF2B5EF4-FFF2-40B4-BE49-F238E27FC236}">
                  <a16:creationId xmlns:a16="http://schemas.microsoft.com/office/drawing/2014/main" id="{E65F66C1-A220-AF47-86BA-5AC085EB4686}"/>
                </a:ext>
              </a:extLst>
            </p:cNvPr>
            <p:cNvSpPr txBox="1"/>
            <p:nvPr/>
          </p:nvSpPr>
          <p:spPr>
            <a:xfrm>
              <a:off x="2991105" y="3453373"/>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sp>
          <p:nvSpPr>
            <p:cNvPr id="271" name="object 68">
              <a:extLst>
                <a:ext uri="{FF2B5EF4-FFF2-40B4-BE49-F238E27FC236}">
                  <a16:creationId xmlns:a16="http://schemas.microsoft.com/office/drawing/2014/main" id="{CADC60F5-2558-7A4D-BA6D-D5C6D8401D6B}"/>
                </a:ext>
              </a:extLst>
            </p:cNvPr>
            <p:cNvSpPr/>
            <p:nvPr/>
          </p:nvSpPr>
          <p:spPr>
            <a:xfrm>
              <a:off x="1766473" y="3554609"/>
              <a:ext cx="1127312" cy="42022"/>
            </a:xfrm>
            <a:custGeom>
              <a:avLst/>
              <a:gdLst/>
              <a:ahLst/>
              <a:cxnLst/>
              <a:rect l="l" t="t" r="r" b="b"/>
              <a:pathLst>
                <a:path w="1277620" h="47625">
                  <a:moveTo>
                    <a:pt x="1277112" y="47244"/>
                  </a:moveTo>
                  <a:lnTo>
                    <a:pt x="0" y="47244"/>
                  </a:lnTo>
                  <a:lnTo>
                    <a:pt x="0" y="0"/>
                  </a:lnTo>
                  <a:lnTo>
                    <a:pt x="1277112" y="0"/>
                  </a:lnTo>
                  <a:lnTo>
                    <a:pt x="1277112" y="47244"/>
                  </a:lnTo>
                  <a:close/>
                </a:path>
              </a:pathLst>
            </a:custGeom>
            <a:solidFill>
              <a:schemeClr val="accent1"/>
            </a:solidFill>
          </p:spPr>
          <p:txBody>
            <a:bodyPr wrap="square" lIns="0" tIns="0" rIns="0" bIns="0" rtlCol="0"/>
            <a:lstStyle/>
            <a:p>
              <a:endParaRPr sz="1588"/>
            </a:p>
          </p:txBody>
        </p:sp>
        <p:sp>
          <p:nvSpPr>
            <p:cNvPr id="272" name="object 69">
              <a:extLst>
                <a:ext uri="{FF2B5EF4-FFF2-40B4-BE49-F238E27FC236}">
                  <a16:creationId xmlns:a16="http://schemas.microsoft.com/office/drawing/2014/main" id="{AE3C3B2A-2AF5-C04A-86CA-E565FE3B94B5}"/>
                </a:ext>
              </a:extLst>
            </p:cNvPr>
            <p:cNvSpPr txBox="1"/>
            <p:nvPr/>
          </p:nvSpPr>
          <p:spPr>
            <a:xfrm>
              <a:off x="2896957" y="3512554"/>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73" name="object 70">
              <a:extLst>
                <a:ext uri="{FF2B5EF4-FFF2-40B4-BE49-F238E27FC236}">
                  <a16:creationId xmlns:a16="http://schemas.microsoft.com/office/drawing/2014/main" id="{AA200CFC-28A1-FE45-AD78-47F9866AF41C}"/>
                </a:ext>
              </a:extLst>
            </p:cNvPr>
            <p:cNvGrpSpPr/>
            <p:nvPr/>
          </p:nvGrpSpPr>
          <p:grpSpPr>
            <a:xfrm>
              <a:off x="1766473" y="3602354"/>
              <a:ext cx="1011331" cy="57822"/>
              <a:chOff x="1144524" y="3883914"/>
              <a:chExt cx="1146175" cy="65531"/>
            </a:xfrm>
          </p:grpSpPr>
          <p:sp>
            <p:nvSpPr>
              <p:cNvPr id="440" name="object 71">
                <a:extLst>
                  <a:ext uri="{FF2B5EF4-FFF2-40B4-BE49-F238E27FC236}">
                    <a16:creationId xmlns:a16="http://schemas.microsoft.com/office/drawing/2014/main" id="{FD06AD10-7F22-5445-926A-7A0957FC12F0}"/>
                  </a:ext>
                </a:extLst>
              </p:cNvPr>
              <p:cNvSpPr/>
              <p:nvPr/>
            </p:nvSpPr>
            <p:spPr>
              <a:xfrm>
                <a:off x="1144524" y="3896867"/>
                <a:ext cx="1146175" cy="48895"/>
              </a:xfrm>
              <a:custGeom>
                <a:avLst/>
                <a:gdLst/>
                <a:ahLst/>
                <a:cxnLst/>
                <a:rect l="l" t="t" r="r" b="b"/>
                <a:pathLst>
                  <a:path w="1146175" h="48895">
                    <a:moveTo>
                      <a:pt x="1146047" y="48767"/>
                    </a:moveTo>
                    <a:lnTo>
                      <a:pt x="0" y="48767"/>
                    </a:lnTo>
                    <a:lnTo>
                      <a:pt x="0" y="0"/>
                    </a:lnTo>
                    <a:lnTo>
                      <a:pt x="1146047" y="0"/>
                    </a:lnTo>
                    <a:lnTo>
                      <a:pt x="1146047" y="48767"/>
                    </a:lnTo>
                    <a:close/>
                  </a:path>
                </a:pathLst>
              </a:custGeom>
              <a:solidFill>
                <a:schemeClr val="accent1"/>
              </a:solidFill>
            </p:spPr>
            <p:txBody>
              <a:bodyPr wrap="square" lIns="0" tIns="0" rIns="0" bIns="0" rtlCol="0"/>
              <a:lstStyle/>
              <a:p>
                <a:endParaRPr sz="1588"/>
              </a:p>
            </p:txBody>
          </p:sp>
          <p:pic>
            <p:nvPicPr>
              <p:cNvPr id="441" name="object 72">
                <a:extLst>
                  <a:ext uri="{FF2B5EF4-FFF2-40B4-BE49-F238E27FC236}">
                    <a16:creationId xmlns:a16="http://schemas.microsoft.com/office/drawing/2014/main" id="{C82CCC88-D1E7-DA49-B33B-47D852824D7C}"/>
                  </a:ext>
                </a:extLst>
              </p:cNvPr>
              <p:cNvPicPr/>
              <p:nvPr/>
            </p:nvPicPr>
            <p:blipFill>
              <a:blip r:embed="rId7" cstate="print"/>
              <a:stretch>
                <a:fillRect/>
              </a:stretch>
            </p:blipFill>
            <p:spPr>
              <a:xfrm>
                <a:off x="1991106" y="3883914"/>
                <a:ext cx="71627" cy="65531"/>
              </a:xfrm>
              <a:prstGeom prst="rect">
                <a:avLst/>
              </a:prstGeom>
            </p:spPr>
          </p:pic>
        </p:grpSp>
        <p:sp>
          <p:nvSpPr>
            <p:cNvPr id="274" name="object 73">
              <a:extLst>
                <a:ext uri="{FF2B5EF4-FFF2-40B4-BE49-F238E27FC236}">
                  <a16:creationId xmlns:a16="http://schemas.microsoft.com/office/drawing/2014/main" id="{B276A965-9764-484D-A30B-6CDF76BAB34D}"/>
                </a:ext>
              </a:extLst>
            </p:cNvPr>
            <p:cNvSpPr txBox="1"/>
            <p:nvPr/>
          </p:nvSpPr>
          <p:spPr>
            <a:xfrm>
              <a:off x="2775942" y="3573044"/>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75" name="object 74">
              <a:extLst>
                <a:ext uri="{FF2B5EF4-FFF2-40B4-BE49-F238E27FC236}">
                  <a16:creationId xmlns:a16="http://schemas.microsoft.com/office/drawing/2014/main" id="{17F9D8AA-F1FD-284F-A3CF-126970B01B3C}"/>
                </a:ext>
              </a:extLst>
            </p:cNvPr>
            <p:cNvGrpSpPr/>
            <p:nvPr/>
          </p:nvGrpSpPr>
          <p:grpSpPr>
            <a:xfrm>
              <a:off x="1766473" y="3662863"/>
              <a:ext cx="976593" cy="56478"/>
              <a:chOff x="1144524" y="3952494"/>
              <a:chExt cx="1106805" cy="64008"/>
            </a:xfrm>
          </p:grpSpPr>
          <p:sp>
            <p:nvSpPr>
              <p:cNvPr id="438" name="object 75">
                <a:extLst>
                  <a:ext uri="{FF2B5EF4-FFF2-40B4-BE49-F238E27FC236}">
                    <a16:creationId xmlns:a16="http://schemas.microsoft.com/office/drawing/2014/main" id="{C47FE50A-E4E3-4C42-83C8-782E20816157}"/>
                  </a:ext>
                </a:extLst>
              </p:cNvPr>
              <p:cNvSpPr/>
              <p:nvPr/>
            </p:nvSpPr>
            <p:spPr>
              <a:xfrm>
                <a:off x="1144524" y="3963924"/>
                <a:ext cx="1106805" cy="48895"/>
              </a:xfrm>
              <a:custGeom>
                <a:avLst/>
                <a:gdLst/>
                <a:ahLst/>
                <a:cxnLst/>
                <a:rect l="l" t="t" r="r" b="b"/>
                <a:pathLst>
                  <a:path w="1106805" h="48895">
                    <a:moveTo>
                      <a:pt x="1106424" y="48767"/>
                    </a:moveTo>
                    <a:lnTo>
                      <a:pt x="0" y="48767"/>
                    </a:lnTo>
                    <a:lnTo>
                      <a:pt x="0" y="0"/>
                    </a:lnTo>
                    <a:lnTo>
                      <a:pt x="1106424" y="0"/>
                    </a:lnTo>
                    <a:lnTo>
                      <a:pt x="1106424" y="48767"/>
                    </a:lnTo>
                    <a:close/>
                  </a:path>
                </a:pathLst>
              </a:custGeom>
              <a:solidFill>
                <a:schemeClr val="accent1"/>
              </a:solidFill>
            </p:spPr>
            <p:txBody>
              <a:bodyPr wrap="square" lIns="0" tIns="0" rIns="0" bIns="0" rtlCol="0"/>
              <a:lstStyle/>
              <a:p>
                <a:endParaRPr sz="1588"/>
              </a:p>
            </p:txBody>
          </p:sp>
          <p:pic>
            <p:nvPicPr>
              <p:cNvPr id="439" name="object 76">
                <a:extLst>
                  <a:ext uri="{FF2B5EF4-FFF2-40B4-BE49-F238E27FC236}">
                    <a16:creationId xmlns:a16="http://schemas.microsoft.com/office/drawing/2014/main" id="{F20D1CDA-E219-1042-BE1D-B779AF83FD46}"/>
                  </a:ext>
                </a:extLst>
              </p:cNvPr>
              <p:cNvPicPr/>
              <p:nvPr/>
            </p:nvPicPr>
            <p:blipFill>
              <a:blip r:embed="rId8" cstate="print"/>
              <a:stretch>
                <a:fillRect/>
              </a:stretch>
            </p:blipFill>
            <p:spPr>
              <a:xfrm>
                <a:off x="2131314" y="3952494"/>
                <a:ext cx="71627" cy="64008"/>
              </a:xfrm>
              <a:prstGeom prst="rect">
                <a:avLst/>
              </a:prstGeom>
            </p:spPr>
          </p:pic>
        </p:grpSp>
        <p:sp>
          <p:nvSpPr>
            <p:cNvPr id="276" name="object 77">
              <a:extLst>
                <a:ext uri="{FF2B5EF4-FFF2-40B4-BE49-F238E27FC236}">
                  <a16:creationId xmlns:a16="http://schemas.microsoft.com/office/drawing/2014/main" id="{33CD3FF7-13F1-A54D-859B-B5FA5A6C4A8F}"/>
                </a:ext>
              </a:extLst>
            </p:cNvPr>
            <p:cNvSpPr txBox="1"/>
            <p:nvPr/>
          </p:nvSpPr>
          <p:spPr>
            <a:xfrm>
              <a:off x="2743656" y="3632247"/>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77" name="object 78">
              <a:extLst>
                <a:ext uri="{FF2B5EF4-FFF2-40B4-BE49-F238E27FC236}">
                  <a16:creationId xmlns:a16="http://schemas.microsoft.com/office/drawing/2014/main" id="{B689B1CA-CB5B-0B4E-B0AA-9BC831BD467F}"/>
                </a:ext>
              </a:extLst>
            </p:cNvPr>
            <p:cNvGrpSpPr/>
            <p:nvPr/>
          </p:nvGrpSpPr>
          <p:grpSpPr>
            <a:xfrm>
              <a:off x="1766473" y="3720696"/>
              <a:ext cx="941294" cy="57823"/>
              <a:chOff x="1144524" y="4018026"/>
              <a:chExt cx="1066800" cy="65532"/>
            </a:xfrm>
          </p:grpSpPr>
          <p:sp>
            <p:nvSpPr>
              <p:cNvPr id="436" name="object 79">
                <a:extLst>
                  <a:ext uri="{FF2B5EF4-FFF2-40B4-BE49-F238E27FC236}">
                    <a16:creationId xmlns:a16="http://schemas.microsoft.com/office/drawing/2014/main" id="{E3CB5D0B-C9F2-9948-8109-AEBF2C1EC690}"/>
                  </a:ext>
                </a:extLst>
              </p:cNvPr>
              <p:cNvSpPr/>
              <p:nvPr/>
            </p:nvSpPr>
            <p:spPr>
              <a:xfrm>
                <a:off x="1144524" y="4030980"/>
                <a:ext cx="1066800" cy="48895"/>
              </a:xfrm>
              <a:custGeom>
                <a:avLst/>
                <a:gdLst/>
                <a:ahLst/>
                <a:cxnLst/>
                <a:rect l="l" t="t" r="r" b="b"/>
                <a:pathLst>
                  <a:path w="1066800" h="48895">
                    <a:moveTo>
                      <a:pt x="1066800" y="48767"/>
                    </a:moveTo>
                    <a:lnTo>
                      <a:pt x="0" y="48767"/>
                    </a:lnTo>
                    <a:lnTo>
                      <a:pt x="0" y="0"/>
                    </a:lnTo>
                    <a:lnTo>
                      <a:pt x="1066800" y="0"/>
                    </a:lnTo>
                    <a:lnTo>
                      <a:pt x="1066800" y="48767"/>
                    </a:lnTo>
                    <a:close/>
                  </a:path>
                </a:pathLst>
              </a:custGeom>
              <a:solidFill>
                <a:schemeClr val="accent1"/>
              </a:solidFill>
            </p:spPr>
            <p:txBody>
              <a:bodyPr wrap="square" lIns="0" tIns="0" rIns="0" bIns="0" rtlCol="0"/>
              <a:lstStyle/>
              <a:p>
                <a:endParaRPr sz="1588"/>
              </a:p>
            </p:txBody>
          </p:sp>
          <p:pic>
            <p:nvPicPr>
              <p:cNvPr id="437" name="object 80">
                <a:extLst>
                  <a:ext uri="{FF2B5EF4-FFF2-40B4-BE49-F238E27FC236}">
                    <a16:creationId xmlns:a16="http://schemas.microsoft.com/office/drawing/2014/main" id="{23CBFB04-58C6-9943-AB9A-A457B5BED59D}"/>
                  </a:ext>
                </a:extLst>
              </p:cNvPr>
              <p:cNvPicPr/>
              <p:nvPr/>
            </p:nvPicPr>
            <p:blipFill>
              <a:blip r:embed="rId7" cstate="print"/>
              <a:stretch>
                <a:fillRect/>
              </a:stretch>
            </p:blipFill>
            <p:spPr>
              <a:xfrm>
                <a:off x="2079498" y="4018026"/>
                <a:ext cx="71627" cy="65532"/>
              </a:xfrm>
              <a:prstGeom prst="rect">
                <a:avLst/>
              </a:prstGeom>
            </p:spPr>
          </p:pic>
        </p:grpSp>
        <p:sp>
          <p:nvSpPr>
            <p:cNvPr id="278" name="object 81">
              <a:extLst>
                <a:ext uri="{FF2B5EF4-FFF2-40B4-BE49-F238E27FC236}">
                  <a16:creationId xmlns:a16="http://schemas.microsoft.com/office/drawing/2014/main" id="{D6B6AF28-895D-5A4F-AA6E-8B08A4744AE9}"/>
                </a:ext>
              </a:extLst>
            </p:cNvPr>
            <p:cNvSpPr txBox="1"/>
            <p:nvPr/>
          </p:nvSpPr>
          <p:spPr>
            <a:xfrm>
              <a:off x="2700645" y="3691383"/>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sp>
          <p:nvSpPr>
            <p:cNvPr id="279" name="object 82">
              <a:extLst>
                <a:ext uri="{FF2B5EF4-FFF2-40B4-BE49-F238E27FC236}">
                  <a16:creationId xmlns:a16="http://schemas.microsoft.com/office/drawing/2014/main" id="{D696D921-B54D-0244-AA16-D0316D56DE40}"/>
                </a:ext>
              </a:extLst>
            </p:cNvPr>
            <p:cNvSpPr/>
            <p:nvPr/>
          </p:nvSpPr>
          <p:spPr>
            <a:xfrm>
              <a:off x="1766473" y="3850445"/>
              <a:ext cx="860612" cy="43143"/>
            </a:xfrm>
            <a:custGeom>
              <a:avLst/>
              <a:gdLst/>
              <a:ahLst/>
              <a:cxnLst/>
              <a:rect l="l" t="t" r="r" b="b"/>
              <a:pathLst>
                <a:path w="975360" h="48895">
                  <a:moveTo>
                    <a:pt x="975359" y="48767"/>
                  </a:moveTo>
                  <a:lnTo>
                    <a:pt x="0" y="48767"/>
                  </a:lnTo>
                  <a:lnTo>
                    <a:pt x="0" y="0"/>
                  </a:lnTo>
                  <a:lnTo>
                    <a:pt x="975359" y="0"/>
                  </a:lnTo>
                  <a:lnTo>
                    <a:pt x="975359" y="48767"/>
                  </a:lnTo>
                  <a:close/>
                </a:path>
              </a:pathLst>
            </a:custGeom>
            <a:solidFill>
              <a:schemeClr val="accent1"/>
            </a:solidFill>
          </p:spPr>
          <p:txBody>
            <a:bodyPr wrap="square" lIns="0" tIns="0" rIns="0" bIns="0" rtlCol="0"/>
            <a:lstStyle/>
            <a:p>
              <a:endParaRPr sz="1588"/>
            </a:p>
          </p:txBody>
        </p:sp>
        <p:sp>
          <p:nvSpPr>
            <p:cNvPr id="280" name="object 83">
              <a:extLst>
                <a:ext uri="{FF2B5EF4-FFF2-40B4-BE49-F238E27FC236}">
                  <a16:creationId xmlns:a16="http://schemas.microsoft.com/office/drawing/2014/main" id="{BD244B37-F28C-ED42-A87F-0A3DE4734849}"/>
                </a:ext>
              </a:extLst>
            </p:cNvPr>
            <p:cNvSpPr txBox="1"/>
            <p:nvPr/>
          </p:nvSpPr>
          <p:spPr>
            <a:xfrm>
              <a:off x="2668360" y="3809744"/>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81" name="object 84">
              <a:extLst>
                <a:ext uri="{FF2B5EF4-FFF2-40B4-BE49-F238E27FC236}">
                  <a16:creationId xmlns:a16="http://schemas.microsoft.com/office/drawing/2014/main" id="{D317876E-B3A5-8848-B99F-E3A9FE188BD4}"/>
                </a:ext>
              </a:extLst>
            </p:cNvPr>
            <p:cNvGrpSpPr/>
            <p:nvPr/>
          </p:nvGrpSpPr>
          <p:grpSpPr>
            <a:xfrm>
              <a:off x="1766473" y="3899530"/>
              <a:ext cx="896246" cy="56478"/>
              <a:chOff x="1144524" y="4220717"/>
              <a:chExt cx="1015745" cy="64008"/>
            </a:xfrm>
          </p:grpSpPr>
          <p:sp>
            <p:nvSpPr>
              <p:cNvPr id="434" name="object 85">
                <a:extLst>
                  <a:ext uri="{FF2B5EF4-FFF2-40B4-BE49-F238E27FC236}">
                    <a16:creationId xmlns:a16="http://schemas.microsoft.com/office/drawing/2014/main" id="{4E274E0D-CF9E-154D-9B92-5AB895B345BF}"/>
                  </a:ext>
                </a:extLst>
              </p:cNvPr>
              <p:cNvSpPr/>
              <p:nvPr/>
            </p:nvSpPr>
            <p:spPr>
              <a:xfrm>
                <a:off x="1144524" y="4232148"/>
                <a:ext cx="935990" cy="48895"/>
              </a:xfrm>
              <a:custGeom>
                <a:avLst/>
                <a:gdLst/>
                <a:ahLst/>
                <a:cxnLst/>
                <a:rect l="l" t="t" r="r" b="b"/>
                <a:pathLst>
                  <a:path w="935989" h="48895">
                    <a:moveTo>
                      <a:pt x="935735" y="48767"/>
                    </a:moveTo>
                    <a:lnTo>
                      <a:pt x="0" y="48767"/>
                    </a:lnTo>
                    <a:lnTo>
                      <a:pt x="0" y="0"/>
                    </a:lnTo>
                    <a:lnTo>
                      <a:pt x="935735" y="0"/>
                    </a:lnTo>
                    <a:lnTo>
                      <a:pt x="935735" y="48767"/>
                    </a:lnTo>
                    <a:close/>
                  </a:path>
                </a:pathLst>
              </a:custGeom>
              <a:solidFill>
                <a:schemeClr val="accent1"/>
              </a:solidFill>
            </p:spPr>
            <p:txBody>
              <a:bodyPr wrap="square" lIns="0" tIns="0" rIns="0" bIns="0" rtlCol="0"/>
              <a:lstStyle/>
              <a:p>
                <a:endParaRPr sz="1588"/>
              </a:p>
            </p:txBody>
          </p:sp>
          <p:pic>
            <p:nvPicPr>
              <p:cNvPr id="435" name="object 86">
                <a:extLst>
                  <a:ext uri="{FF2B5EF4-FFF2-40B4-BE49-F238E27FC236}">
                    <a16:creationId xmlns:a16="http://schemas.microsoft.com/office/drawing/2014/main" id="{EBFBF810-DBE7-054A-9AFB-7EBD0F5A2502}"/>
                  </a:ext>
                </a:extLst>
              </p:cNvPr>
              <p:cNvPicPr/>
              <p:nvPr/>
            </p:nvPicPr>
            <p:blipFill>
              <a:blip r:embed="rId9" cstate="print"/>
              <a:stretch>
                <a:fillRect/>
              </a:stretch>
            </p:blipFill>
            <p:spPr>
              <a:xfrm>
                <a:off x="2088641" y="4220717"/>
                <a:ext cx="71628" cy="64008"/>
              </a:xfrm>
              <a:prstGeom prst="rect">
                <a:avLst/>
              </a:prstGeom>
            </p:spPr>
          </p:pic>
        </p:grpSp>
        <p:sp>
          <p:nvSpPr>
            <p:cNvPr id="282" name="object 87">
              <a:extLst>
                <a:ext uri="{FF2B5EF4-FFF2-40B4-BE49-F238E27FC236}">
                  <a16:creationId xmlns:a16="http://schemas.microsoft.com/office/drawing/2014/main" id="{5389BA86-B70D-B14F-B2D3-077C508FEB7E}"/>
                </a:ext>
              </a:extLst>
            </p:cNvPr>
            <p:cNvSpPr txBox="1"/>
            <p:nvPr/>
          </p:nvSpPr>
          <p:spPr>
            <a:xfrm>
              <a:off x="2683166" y="3868880"/>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83" name="object 88">
              <a:extLst>
                <a:ext uri="{FF2B5EF4-FFF2-40B4-BE49-F238E27FC236}">
                  <a16:creationId xmlns:a16="http://schemas.microsoft.com/office/drawing/2014/main" id="{A640B94F-F43C-B340-87E9-4C77A31058A6}"/>
                </a:ext>
              </a:extLst>
            </p:cNvPr>
            <p:cNvGrpSpPr/>
            <p:nvPr/>
          </p:nvGrpSpPr>
          <p:grpSpPr>
            <a:xfrm>
              <a:off x="1766473" y="3957420"/>
              <a:ext cx="801781" cy="59168"/>
              <a:chOff x="1144524" y="4286250"/>
              <a:chExt cx="908685" cy="67056"/>
            </a:xfrm>
          </p:grpSpPr>
          <p:sp>
            <p:nvSpPr>
              <p:cNvPr id="432" name="object 89">
                <a:extLst>
                  <a:ext uri="{FF2B5EF4-FFF2-40B4-BE49-F238E27FC236}">
                    <a16:creationId xmlns:a16="http://schemas.microsoft.com/office/drawing/2014/main" id="{07DDF9A9-E5D8-AF4A-8A9A-6071434BE1B5}"/>
                  </a:ext>
                </a:extLst>
              </p:cNvPr>
              <p:cNvSpPr/>
              <p:nvPr/>
            </p:nvSpPr>
            <p:spPr>
              <a:xfrm>
                <a:off x="1144524" y="4299203"/>
                <a:ext cx="908685" cy="48895"/>
              </a:xfrm>
              <a:custGeom>
                <a:avLst/>
                <a:gdLst/>
                <a:ahLst/>
                <a:cxnLst/>
                <a:rect l="l" t="t" r="r" b="b"/>
                <a:pathLst>
                  <a:path w="908685" h="48895">
                    <a:moveTo>
                      <a:pt x="908304" y="48768"/>
                    </a:moveTo>
                    <a:lnTo>
                      <a:pt x="0" y="48768"/>
                    </a:lnTo>
                    <a:lnTo>
                      <a:pt x="0" y="0"/>
                    </a:lnTo>
                    <a:lnTo>
                      <a:pt x="908304" y="0"/>
                    </a:lnTo>
                    <a:lnTo>
                      <a:pt x="908304" y="48768"/>
                    </a:lnTo>
                    <a:close/>
                  </a:path>
                </a:pathLst>
              </a:custGeom>
              <a:solidFill>
                <a:schemeClr val="accent1"/>
              </a:solidFill>
            </p:spPr>
            <p:txBody>
              <a:bodyPr wrap="square" lIns="0" tIns="0" rIns="0" bIns="0" rtlCol="0"/>
              <a:lstStyle/>
              <a:p>
                <a:endParaRPr sz="1588"/>
              </a:p>
            </p:txBody>
          </p:sp>
          <p:pic>
            <p:nvPicPr>
              <p:cNvPr id="433" name="object 90">
                <a:extLst>
                  <a:ext uri="{FF2B5EF4-FFF2-40B4-BE49-F238E27FC236}">
                    <a16:creationId xmlns:a16="http://schemas.microsoft.com/office/drawing/2014/main" id="{AA65393F-60D7-624F-BA05-C637EF576AA3}"/>
                  </a:ext>
                </a:extLst>
              </p:cNvPr>
              <p:cNvPicPr/>
              <p:nvPr/>
            </p:nvPicPr>
            <p:blipFill>
              <a:blip r:embed="rId2" cstate="print"/>
              <a:stretch>
                <a:fillRect/>
              </a:stretch>
            </p:blipFill>
            <p:spPr>
              <a:xfrm>
                <a:off x="1764029" y="4286250"/>
                <a:ext cx="71628" cy="67056"/>
              </a:xfrm>
              <a:prstGeom prst="rect">
                <a:avLst/>
              </a:prstGeom>
            </p:spPr>
          </p:pic>
        </p:grpSp>
        <p:sp>
          <p:nvSpPr>
            <p:cNvPr id="284" name="object 91">
              <a:extLst>
                <a:ext uri="{FF2B5EF4-FFF2-40B4-BE49-F238E27FC236}">
                  <a16:creationId xmlns:a16="http://schemas.microsoft.com/office/drawing/2014/main" id="{6A95B1EE-1653-784D-8384-7394DCFC142D}"/>
                </a:ext>
              </a:extLst>
            </p:cNvPr>
            <p:cNvSpPr txBox="1"/>
            <p:nvPr/>
          </p:nvSpPr>
          <p:spPr>
            <a:xfrm>
              <a:off x="2559441" y="3928084"/>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85" name="object 92">
              <a:extLst>
                <a:ext uri="{FF2B5EF4-FFF2-40B4-BE49-F238E27FC236}">
                  <a16:creationId xmlns:a16="http://schemas.microsoft.com/office/drawing/2014/main" id="{1DBB75EF-F48E-3A4C-930F-BCA97B704F05}"/>
                </a:ext>
              </a:extLst>
            </p:cNvPr>
            <p:cNvGrpSpPr/>
            <p:nvPr/>
          </p:nvGrpSpPr>
          <p:grpSpPr>
            <a:xfrm>
              <a:off x="1766473" y="4016581"/>
              <a:ext cx="888177" cy="59167"/>
              <a:chOff x="1144524" y="4353305"/>
              <a:chExt cx="1006601" cy="67055"/>
            </a:xfrm>
          </p:grpSpPr>
          <p:sp>
            <p:nvSpPr>
              <p:cNvPr id="430" name="object 93">
                <a:extLst>
                  <a:ext uri="{FF2B5EF4-FFF2-40B4-BE49-F238E27FC236}">
                    <a16:creationId xmlns:a16="http://schemas.microsoft.com/office/drawing/2014/main" id="{71998CDD-FCEF-BF45-B6CE-3BCFC8563A76}"/>
                  </a:ext>
                </a:extLst>
              </p:cNvPr>
              <p:cNvSpPr/>
              <p:nvPr/>
            </p:nvSpPr>
            <p:spPr>
              <a:xfrm>
                <a:off x="1144524" y="4366259"/>
                <a:ext cx="870585" cy="48895"/>
              </a:xfrm>
              <a:custGeom>
                <a:avLst/>
                <a:gdLst/>
                <a:ahLst/>
                <a:cxnLst/>
                <a:rect l="l" t="t" r="r" b="b"/>
                <a:pathLst>
                  <a:path w="870585" h="48895">
                    <a:moveTo>
                      <a:pt x="870204" y="48767"/>
                    </a:moveTo>
                    <a:lnTo>
                      <a:pt x="0" y="48767"/>
                    </a:lnTo>
                    <a:lnTo>
                      <a:pt x="0" y="0"/>
                    </a:lnTo>
                    <a:lnTo>
                      <a:pt x="870204" y="0"/>
                    </a:lnTo>
                    <a:lnTo>
                      <a:pt x="870204" y="48767"/>
                    </a:lnTo>
                    <a:close/>
                  </a:path>
                </a:pathLst>
              </a:custGeom>
              <a:solidFill>
                <a:schemeClr val="accent1"/>
              </a:solidFill>
            </p:spPr>
            <p:txBody>
              <a:bodyPr wrap="square" lIns="0" tIns="0" rIns="0" bIns="0" rtlCol="0"/>
              <a:lstStyle/>
              <a:p>
                <a:endParaRPr sz="1588"/>
              </a:p>
            </p:txBody>
          </p:sp>
          <p:pic>
            <p:nvPicPr>
              <p:cNvPr id="431" name="object 94">
                <a:extLst>
                  <a:ext uri="{FF2B5EF4-FFF2-40B4-BE49-F238E27FC236}">
                    <a16:creationId xmlns:a16="http://schemas.microsoft.com/office/drawing/2014/main" id="{0C8E707C-3D23-A54D-BD53-41E47F60617E}"/>
                  </a:ext>
                </a:extLst>
              </p:cNvPr>
              <p:cNvPicPr/>
              <p:nvPr/>
            </p:nvPicPr>
            <p:blipFill>
              <a:blip r:embed="rId10" cstate="print"/>
              <a:stretch>
                <a:fillRect/>
              </a:stretch>
            </p:blipFill>
            <p:spPr>
              <a:xfrm>
                <a:off x="2079498" y="4353305"/>
                <a:ext cx="71627" cy="67055"/>
              </a:xfrm>
              <a:prstGeom prst="rect">
                <a:avLst/>
              </a:prstGeom>
            </p:spPr>
          </p:pic>
        </p:grpSp>
        <p:sp>
          <p:nvSpPr>
            <p:cNvPr id="286" name="object 95">
              <a:extLst>
                <a:ext uri="{FF2B5EF4-FFF2-40B4-BE49-F238E27FC236}">
                  <a16:creationId xmlns:a16="http://schemas.microsoft.com/office/drawing/2014/main" id="{39B7CD9C-DF73-C04D-BD67-3CEE9F629F46}"/>
                </a:ext>
              </a:extLst>
            </p:cNvPr>
            <p:cNvSpPr txBox="1"/>
            <p:nvPr/>
          </p:nvSpPr>
          <p:spPr>
            <a:xfrm>
              <a:off x="2661643" y="3987242"/>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87" name="object 96">
              <a:extLst>
                <a:ext uri="{FF2B5EF4-FFF2-40B4-BE49-F238E27FC236}">
                  <a16:creationId xmlns:a16="http://schemas.microsoft.com/office/drawing/2014/main" id="{A4857968-025A-2542-89C3-1B5979BE3503}"/>
                </a:ext>
              </a:extLst>
            </p:cNvPr>
            <p:cNvGrpSpPr/>
            <p:nvPr/>
          </p:nvGrpSpPr>
          <p:grpSpPr>
            <a:xfrm>
              <a:off x="1766473" y="4075749"/>
              <a:ext cx="853215" cy="59167"/>
              <a:chOff x="1144524" y="4420361"/>
              <a:chExt cx="966977" cy="67055"/>
            </a:xfrm>
          </p:grpSpPr>
          <p:sp>
            <p:nvSpPr>
              <p:cNvPr id="428" name="object 97">
                <a:extLst>
                  <a:ext uri="{FF2B5EF4-FFF2-40B4-BE49-F238E27FC236}">
                    <a16:creationId xmlns:a16="http://schemas.microsoft.com/office/drawing/2014/main" id="{C2531DDD-8332-314A-9451-C959F723AA81}"/>
                  </a:ext>
                </a:extLst>
              </p:cNvPr>
              <p:cNvSpPr/>
              <p:nvPr/>
            </p:nvSpPr>
            <p:spPr>
              <a:xfrm>
                <a:off x="1144524" y="4433315"/>
                <a:ext cx="830580" cy="48895"/>
              </a:xfrm>
              <a:custGeom>
                <a:avLst/>
                <a:gdLst/>
                <a:ahLst/>
                <a:cxnLst/>
                <a:rect l="l" t="t" r="r" b="b"/>
                <a:pathLst>
                  <a:path w="830580" h="48895">
                    <a:moveTo>
                      <a:pt x="830579" y="48767"/>
                    </a:moveTo>
                    <a:lnTo>
                      <a:pt x="0" y="48767"/>
                    </a:lnTo>
                    <a:lnTo>
                      <a:pt x="0" y="0"/>
                    </a:lnTo>
                    <a:lnTo>
                      <a:pt x="830579" y="0"/>
                    </a:lnTo>
                    <a:lnTo>
                      <a:pt x="830579" y="48767"/>
                    </a:lnTo>
                    <a:close/>
                  </a:path>
                </a:pathLst>
              </a:custGeom>
              <a:solidFill>
                <a:schemeClr val="accent1"/>
              </a:solidFill>
            </p:spPr>
            <p:txBody>
              <a:bodyPr wrap="square" lIns="0" tIns="0" rIns="0" bIns="0" rtlCol="0"/>
              <a:lstStyle/>
              <a:p>
                <a:endParaRPr sz="1588"/>
              </a:p>
            </p:txBody>
          </p:sp>
          <p:pic>
            <p:nvPicPr>
              <p:cNvPr id="429" name="object 98">
                <a:extLst>
                  <a:ext uri="{FF2B5EF4-FFF2-40B4-BE49-F238E27FC236}">
                    <a16:creationId xmlns:a16="http://schemas.microsoft.com/office/drawing/2014/main" id="{4C0174AB-584B-2749-8D51-DA523F5AFA40}"/>
                  </a:ext>
                </a:extLst>
              </p:cNvPr>
              <p:cNvPicPr/>
              <p:nvPr/>
            </p:nvPicPr>
            <p:blipFill>
              <a:blip r:embed="rId11" cstate="print"/>
              <a:stretch>
                <a:fillRect/>
              </a:stretch>
            </p:blipFill>
            <p:spPr>
              <a:xfrm>
                <a:off x="2041398" y="4420361"/>
                <a:ext cx="70103" cy="67055"/>
              </a:xfrm>
              <a:prstGeom prst="rect">
                <a:avLst/>
              </a:prstGeom>
            </p:spPr>
          </p:pic>
        </p:grpSp>
        <p:sp>
          <p:nvSpPr>
            <p:cNvPr id="288" name="object 99">
              <a:extLst>
                <a:ext uri="{FF2B5EF4-FFF2-40B4-BE49-F238E27FC236}">
                  <a16:creationId xmlns:a16="http://schemas.microsoft.com/office/drawing/2014/main" id="{A1652888-6EA1-684B-8116-489E7912F421}"/>
                </a:ext>
              </a:extLst>
            </p:cNvPr>
            <p:cNvSpPr txBox="1"/>
            <p:nvPr/>
          </p:nvSpPr>
          <p:spPr>
            <a:xfrm>
              <a:off x="2628021" y="4046378"/>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sp>
          <p:nvSpPr>
            <p:cNvPr id="289" name="object 100">
              <a:extLst>
                <a:ext uri="{FF2B5EF4-FFF2-40B4-BE49-F238E27FC236}">
                  <a16:creationId xmlns:a16="http://schemas.microsoft.com/office/drawing/2014/main" id="{932910B7-063B-3E48-899B-884EB8A01934}"/>
                </a:ext>
              </a:extLst>
            </p:cNvPr>
            <p:cNvSpPr/>
            <p:nvPr/>
          </p:nvSpPr>
          <p:spPr>
            <a:xfrm>
              <a:off x="1766473" y="4146281"/>
              <a:ext cx="698126" cy="43143"/>
            </a:xfrm>
            <a:custGeom>
              <a:avLst/>
              <a:gdLst/>
              <a:ahLst/>
              <a:cxnLst/>
              <a:rect l="l" t="t" r="r" b="b"/>
              <a:pathLst>
                <a:path w="791210" h="48895">
                  <a:moveTo>
                    <a:pt x="790955" y="48767"/>
                  </a:moveTo>
                  <a:lnTo>
                    <a:pt x="0" y="48767"/>
                  </a:lnTo>
                  <a:lnTo>
                    <a:pt x="0" y="0"/>
                  </a:lnTo>
                  <a:lnTo>
                    <a:pt x="790955" y="0"/>
                  </a:lnTo>
                  <a:lnTo>
                    <a:pt x="790955" y="48767"/>
                  </a:lnTo>
                  <a:close/>
                </a:path>
              </a:pathLst>
            </a:custGeom>
            <a:solidFill>
              <a:schemeClr val="accent1"/>
            </a:solidFill>
          </p:spPr>
          <p:txBody>
            <a:bodyPr wrap="square" lIns="0" tIns="0" rIns="0" bIns="0" rtlCol="0"/>
            <a:lstStyle/>
            <a:p>
              <a:endParaRPr sz="1588"/>
            </a:p>
          </p:txBody>
        </p:sp>
        <p:sp>
          <p:nvSpPr>
            <p:cNvPr id="290" name="object 101">
              <a:extLst>
                <a:ext uri="{FF2B5EF4-FFF2-40B4-BE49-F238E27FC236}">
                  <a16:creationId xmlns:a16="http://schemas.microsoft.com/office/drawing/2014/main" id="{439F25F1-DCCD-B440-92BB-904D8B325ECA}"/>
                </a:ext>
              </a:extLst>
            </p:cNvPr>
            <p:cNvSpPr txBox="1"/>
            <p:nvPr/>
          </p:nvSpPr>
          <p:spPr>
            <a:xfrm>
              <a:off x="2462622" y="4105581"/>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91" name="object 102">
              <a:extLst>
                <a:ext uri="{FF2B5EF4-FFF2-40B4-BE49-F238E27FC236}">
                  <a16:creationId xmlns:a16="http://schemas.microsoft.com/office/drawing/2014/main" id="{EF6A56DE-BFD6-1C43-9E90-3E6920BA09AF}"/>
                </a:ext>
              </a:extLst>
            </p:cNvPr>
            <p:cNvGrpSpPr/>
            <p:nvPr/>
          </p:nvGrpSpPr>
          <p:grpSpPr>
            <a:xfrm>
              <a:off x="1766473" y="4254538"/>
              <a:ext cx="640416" cy="57822"/>
              <a:chOff x="1144524" y="4623054"/>
              <a:chExt cx="725805" cy="65531"/>
            </a:xfrm>
          </p:grpSpPr>
          <p:sp>
            <p:nvSpPr>
              <p:cNvPr id="426" name="object 103">
                <a:extLst>
                  <a:ext uri="{FF2B5EF4-FFF2-40B4-BE49-F238E27FC236}">
                    <a16:creationId xmlns:a16="http://schemas.microsoft.com/office/drawing/2014/main" id="{6FC9F2EC-EE60-7047-8B46-03C28106C595}"/>
                  </a:ext>
                </a:extLst>
              </p:cNvPr>
              <p:cNvSpPr/>
              <p:nvPr/>
            </p:nvSpPr>
            <p:spPr>
              <a:xfrm>
                <a:off x="1144524" y="4636008"/>
                <a:ext cx="725805" cy="48895"/>
              </a:xfrm>
              <a:custGeom>
                <a:avLst/>
                <a:gdLst/>
                <a:ahLst/>
                <a:cxnLst/>
                <a:rect l="l" t="t" r="r" b="b"/>
                <a:pathLst>
                  <a:path w="725805" h="48895">
                    <a:moveTo>
                      <a:pt x="725424" y="48767"/>
                    </a:moveTo>
                    <a:lnTo>
                      <a:pt x="0" y="48767"/>
                    </a:lnTo>
                    <a:lnTo>
                      <a:pt x="0" y="0"/>
                    </a:lnTo>
                    <a:lnTo>
                      <a:pt x="725424" y="0"/>
                    </a:lnTo>
                    <a:lnTo>
                      <a:pt x="725424" y="48767"/>
                    </a:lnTo>
                    <a:close/>
                  </a:path>
                </a:pathLst>
              </a:custGeom>
              <a:solidFill>
                <a:schemeClr val="accent1"/>
              </a:solidFill>
            </p:spPr>
            <p:txBody>
              <a:bodyPr wrap="square" lIns="0" tIns="0" rIns="0" bIns="0" rtlCol="0"/>
              <a:lstStyle/>
              <a:p>
                <a:endParaRPr sz="1588"/>
              </a:p>
            </p:txBody>
          </p:sp>
          <p:pic>
            <p:nvPicPr>
              <p:cNvPr id="427" name="object 104">
                <a:extLst>
                  <a:ext uri="{FF2B5EF4-FFF2-40B4-BE49-F238E27FC236}">
                    <a16:creationId xmlns:a16="http://schemas.microsoft.com/office/drawing/2014/main" id="{56F9BC50-5C6B-3F41-B457-B2A7B9A0B40C}"/>
                  </a:ext>
                </a:extLst>
              </p:cNvPr>
              <p:cNvPicPr/>
              <p:nvPr/>
            </p:nvPicPr>
            <p:blipFill>
              <a:blip r:embed="rId12" cstate="print"/>
              <a:stretch>
                <a:fillRect/>
              </a:stretch>
            </p:blipFill>
            <p:spPr>
              <a:xfrm>
                <a:off x="1683257" y="4623054"/>
                <a:ext cx="70104" cy="65531"/>
              </a:xfrm>
              <a:prstGeom prst="rect">
                <a:avLst/>
              </a:prstGeom>
            </p:spPr>
          </p:pic>
        </p:grpSp>
        <p:sp>
          <p:nvSpPr>
            <p:cNvPr id="292" name="object 105">
              <a:extLst>
                <a:ext uri="{FF2B5EF4-FFF2-40B4-BE49-F238E27FC236}">
                  <a16:creationId xmlns:a16="http://schemas.microsoft.com/office/drawing/2014/main" id="{28596AB5-96EB-924A-BA6A-E8700226B2C2}"/>
                </a:ext>
              </a:extLst>
            </p:cNvPr>
            <p:cNvSpPr txBox="1"/>
            <p:nvPr/>
          </p:nvSpPr>
          <p:spPr>
            <a:xfrm>
              <a:off x="2408812" y="4223921"/>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93" name="object 106">
              <a:extLst>
                <a:ext uri="{FF2B5EF4-FFF2-40B4-BE49-F238E27FC236}">
                  <a16:creationId xmlns:a16="http://schemas.microsoft.com/office/drawing/2014/main" id="{B5CDBDE7-1E7E-8B48-949A-6229320E56E4}"/>
                </a:ext>
              </a:extLst>
            </p:cNvPr>
            <p:cNvGrpSpPr/>
            <p:nvPr/>
          </p:nvGrpSpPr>
          <p:grpSpPr>
            <a:xfrm>
              <a:off x="1766473" y="4313712"/>
              <a:ext cx="640416" cy="57823"/>
              <a:chOff x="1144524" y="4690109"/>
              <a:chExt cx="725805" cy="65532"/>
            </a:xfrm>
          </p:grpSpPr>
          <p:sp>
            <p:nvSpPr>
              <p:cNvPr id="424" name="object 107">
                <a:extLst>
                  <a:ext uri="{FF2B5EF4-FFF2-40B4-BE49-F238E27FC236}">
                    <a16:creationId xmlns:a16="http://schemas.microsoft.com/office/drawing/2014/main" id="{678DB489-1D99-3744-AE88-B014397BD0AB}"/>
                  </a:ext>
                </a:extLst>
              </p:cNvPr>
              <p:cNvSpPr/>
              <p:nvPr/>
            </p:nvSpPr>
            <p:spPr>
              <a:xfrm>
                <a:off x="1144524" y="4703064"/>
                <a:ext cx="725805" cy="48895"/>
              </a:xfrm>
              <a:custGeom>
                <a:avLst/>
                <a:gdLst/>
                <a:ahLst/>
                <a:cxnLst/>
                <a:rect l="l" t="t" r="r" b="b"/>
                <a:pathLst>
                  <a:path w="725805" h="48895">
                    <a:moveTo>
                      <a:pt x="725424" y="48767"/>
                    </a:moveTo>
                    <a:lnTo>
                      <a:pt x="0" y="48767"/>
                    </a:lnTo>
                    <a:lnTo>
                      <a:pt x="0" y="0"/>
                    </a:lnTo>
                    <a:lnTo>
                      <a:pt x="725424" y="0"/>
                    </a:lnTo>
                    <a:lnTo>
                      <a:pt x="725424" y="48767"/>
                    </a:lnTo>
                    <a:close/>
                  </a:path>
                </a:pathLst>
              </a:custGeom>
              <a:solidFill>
                <a:schemeClr val="accent1"/>
              </a:solidFill>
            </p:spPr>
            <p:txBody>
              <a:bodyPr wrap="square" lIns="0" tIns="0" rIns="0" bIns="0" rtlCol="0"/>
              <a:lstStyle/>
              <a:p>
                <a:endParaRPr sz="1588"/>
              </a:p>
            </p:txBody>
          </p:sp>
          <p:pic>
            <p:nvPicPr>
              <p:cNvPr id="425" name="object 108">
                <a:extLst>
                  <a:ext uri="{FF2B5EF4-FFF2-40B4-BE49-F238E27FC236}">
                    <a16:creationId xmlns:a16="http://schemas.microsoft.com/office/drawing/2014/main" id="{BDAE463E-CDB3-CC41-AFF4-7682874EA70F}"/>
                  </a:ext>
                </a:extLst>
              </p:cNvPr>
              <p:cNvPicPr/>
              <p:nvPr/>
            </p:nvPicPr>
            <p:blipFill>
              <a:blip r:embed="rId4" cstate="print"/>
              <a:stretch>
                <a:fillRect/>
              </a:stretch>
            </p:blipFill>
            <p:spPr>
              <a:xfrm>
                <a:off x="1764029" y="4690109"/>
                <a:ext cx="71628" cy="65532"/>
              </a:xfrm>
              <a:prstGeom prst="rect">
                <a:avLst/>
              </a:prstGeom>
            </p:spPr>
          </p:pic>
        </p:grpSp>
        <p:sp>
          <p:nvSpPr>
            <p:cNvPr id="294" name="object 109">
              <a:extLst>
                <a:ext uri="{FF2B5EF4-FFF2-40B4-BE49-F238E27FC236}">
                  <a16:creationId xmlns:a16="http://schemas.microsoft.com/office/drawing/2014/main" id="{7668F7D6-85D4-9048-83C8-F1DA5C3E0946}"/>
                </a:ext>
              </a:extLst>
            </p:cNvPr>
            <p:cNvSpPr txBox="1"/>
            <p:nvPr/>
          </p:nvSpPr>
          <p:spPr>
            <a:xfrm>
              <a:off x="2408812" y="4284410"/>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95" name="object 110">
              <a:extLst>
                <a:ext uri="{FF2B5EF4-FFF2-40B4-BE49-F238E27FC236}">
                  <a16:creationId xmlns:a16="http://schemas.microsoft.com/office/drawing/2014/main" id="{5D7C91A9-C664-D441-9521-A3266F3E730B}"/>
                </a:ext>
              </a:extLst>
            </p:cNvPr>
            <p:cNvGrpSpPr/>
            <p:nvPr/>
          </p:nvGrpSpPr>
          <p:grpSpPr>
            <a:xfrm>
              <a:off x="1766473" y="4432039"/>
              <a:ext cx="623270" cy="57822"/>
              <a:chOff x="1144524" y="4824222"/>
              <a:chExt cx="706373" cy="65531"/>
            </a:xfrm>
          </p:grpSpPr>
          <p:sp>
            <p:nvSpPr>
              <p:cNvPr id="422" name="object 111">
                <a:extLst>
                  <a:ext uri="{FF2B5EF4-FFF2-40B4-BE49-F238E27FC236}">
                    <a16:creationId xmlns:a16="http://schemas.microsoft.com/office/drawing/2014/main" id="{9DFC9CBF-5888-9D4C-B93C-A49098A5D866}"/>
                  </a:ext>
                </a:extLst>
              </p:cNvPr>
              <p:cNvSpPr/>
              <p:nvPr/>
            </p:nvSpPr>
            <p:spPr>
              <a:xfrm>
                <a:off x="1144524" y="4837176"/>
                <a:ext cx="685800" cy="48895"/>
              </a:xfrm>
              <a:custGeom>
                <a:avLst/>
                <a:gdLst/>
                <a:ahLst/>
                <a:cxnLst/>
                <a:rect l="l" t="t" r="r" b="b"/>
                <a:pathLst>
                  <a:path w="685800" h="48895">
                    <a:moveTo>
                      <a:pt x="685800" y="48768"/>
                    </a:moveTo>
                    <a:lnTo>
                      <a:pt x="0" y="48768"/>
                    </a:lnTo>
                    <a:lnTo>
                      <a:pt x="0" y="0"/>
                    </a:lnTo>
                    <a:lnTo>
                      <a:pt x="685800" y="0"/>
                    </a:lnTo>
                    <a:lnTo>
                      <a:pt x="685800" y="48768"/>
                    </a:lnTo>
                    <a:close/>
                  </a:path>
                </a:pathLst>
              </a:custGeom>
              <a:solidFill>
                <a:schemeClr val="accent1"/>
              </a:solidFill>
            </p:spPr>
            <p:txBody>
              <a:bodyPr wrap="square" lIns="0" tIns="0" rIns="0" bIns="0" rtlCol="0"/>
              <a:lstStyle/>
              <a:p>
                <a:endParaRPr sz="1588"/>
              </a:p>
            </p:txBody>
          </p:sp>
          <p:pic>
            <p:nvPicPr>
              <p:cNvPr id="423" name="object 112">
                <a:extLst>
                  <a:ext uri="{FF2B5EF4-FFF2-40B4-BE49-F238E27FC236}">
                    <a16:creationId xmlns:a16="http://schemas.microsoft.com/office/drawing/2014/main" id="{C2361B1B-5868-7949-80D3-76AFD8B18AC6}"/>
                  </a:ext>
                </a:extLst>
              </p:cNvPr>
              <p:cNvPicPr/>
              <p:nvPr/>
            </p:nvPicPr>
            <p:blipFill>
              <a:blip r:embed="rId13" cstate="print"/>
              <a:stretch>
                <a:fillRect/>
              </a:stretch>
            </p:blipFill>
            <p:spPr>
              <a:xfrm>
                <a:off x="1780794" y="4824222"/>
                <a:ext cx="70103" cy="65531"/>
              </a:xfrm>
              <a:prstGeom prst="rect">
                <a:avLst/>
              </a:prstGeom>
            </p:spPr>
          </p:pic>
        </p:grpSp>
        <p:sp>
          <p:nvSpPr>
            <p:cNvPr id="296" name="object 113">
              <a:extLst>
                <a:ext uri="{FF2B5EF4-FFF2-40B4-BE49-F238E27FC236}">
                  <a16:creationId xmlns:a16="http://schemas.microsoft.com/office/drawing/2014/main" id="{EC109855-DCC9-5940-A76A-221C08A66022}"/>
                </a:ext>
              </a:extLst>
            </p:cNvPr>
            <p:cNvSpPr txBox="1"/>
            <p:nvPr/>
          </p:nvSpPr>
          <p:spPr>
            <a:xfrm>
              <a:off x="2391334" y="4402750"/>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297" name="object 114">
              <a:extLst>
                <a:ext uri="{FF2B5EF4-FFF2-40B4-BE49-F238E27FC236}">
                  <a16:creationId xmlns:a16="http://schemas.microsoft.com/office/drawing/2014/main" id="{19BAC2BE-BBF2-4B4C-8A76-DAF157DE88A4}"/>
                </a:ext>
              </a:extLst>
            </p:cNvPr>
            <p:cNvGrpSpPr/>
            <p:nvPr/>
          </p:nvGrpSpPr>
          <p:grpSpPr>
            <a:xfrm>
              <a:off x="1766473" y="4489852"/>
              <a:ext cx="855904" cy="60512"/>
              <a:chOff x="1144524" y="4889753"/>
              <a:chExt cx="970025" cy="68580"/>
            </a:xfrm>
          </p:grpSpPr>
          <p:sp>
            <p:nvSpPr>
              <p:cNvPr id="420" name="object 115">
                <a:extLst>
                  <a:ext uri="{FF2B5EF4-FFF2-40B4-BE49-F238E27FC236}">
                    <a16:creationId xmlns:a16="http://schemas.microsoft.com/office/drawing/2014/main" id="{BC44435D-1324-9B4B-91FE-D5E400341681}"/>
                  </a:ext>
                </a:extLst>
              </p:cNvPr>
              <p:cNvSpPr/>
              <p:nvPr/>
            </p:nvSpPr>
            <p:spPr>
              <a:xfrm>
                <a:off x="1144524" y="4904232"/>
                <a:ext cx="646430" cy="48895"/>
              </a:xfrm>
              <a:custGeom>
                <a:avLst/>
                <a:gdLst/>
                <a:ahLst/>
                <a:cxnLst/>
                <a:rect l="l" t="t" r="r" b="b"/>
                <a:pathLst>
                  <a:path w="646430" h="48895">
                    <a:moveTo>
                      <a:pt x="646175" y="48767"/>
                    </a:moveTo>
                    <a:lnTo>
                      <a:pt x="0" y="48767"/>
                    </a:lnTo>
                    <a:lnTo>
                      <a:pt x="0" y="0"/>
                    </a:lnTo>
                    <a:lnTo>
                      <a:pt x="646175" y="0"/>
                    </a:lnTo>
                    <a:lnTo>
                      <a:pt x="646175" y="48767"/>
                    </a:lnTo>
                    <a:close/>
                  </a:path>
                </a:pathLst>
              </a:custGeom>
              <a:solidFill>
                <a:schemeClr val="accent1"/>
              </a:solidFill>
            </p:spPr>
            <p:txBody>
              <a:bodyPr wrap="square" lIns="0" tIns="0" rIns="0" bIns="0" rtlCol="0"/>
              <a:lstStyle/>
              <a:p>
                <a:endParaRPr sz="1588"/>
              </a:p>
            </p:txBody>
          </p:sp>
          <p:pic>
            <p:nvPicPr>
              <p:cNvPr id="421" name="object 116">
                <a:extLst>
                  <a:ext uri="{FF2B5EF4-FFF2-40B4-BE49-F238E27FC236}">
                    <a16:creationId xmlns:a16="http://schemas.microsoft.com/office/drawing/2014/main" id="{67315D06-0530-7045-B0DD-638CC93F9480}"/>
                  </a:ext>
                </a:extLst>
              </p:cNvPr>
              <p:cNvPicPr/>
              <p:nvPr/>
            </p:nvPicPr>
            <p:blipFill>
              <a:blip r:embed="rId14" cstate="print"/>
              <a:stretch>
                <a:fillRect/>
              </a:stretch>
            </p:blipFill>
            <p:spPr>
              <a:xfrm>
                <a:off x="2044445" y="4889753"/>
                <a:ext cx="70104" cy="68580"/>
              </a:xfrm>
              <a:prstGeom prst="rect">
                <a:avLst/>
              </a:prstGeom>
            </p:spPr>
          </p:pic>
        </p:grpSp>
        <p:sp>
          <p:nvSpPr>
            <p:cNvPr id="298" name="object 117">
              <a:extLst>
                <a:ext uri="{FF2B5EF4-FFF2-40B4-BE49-F238E27FC236}">
                  <a16:creationId xmlns:a16="http://schemas.microsoft.com/office/drawing/2014/main" id="{02076991-4F6B-3A48-BC00-2F0D334BF43D}"/>
                </a:ext>
              </a:extLst>
            </p:cNvPr>
            <p:cNvSpPr txBox="1"/>
            <p:nvPr/>
          </p:nvSpPr>
          <p:spPr>
            <a:xfrm>
              <a:off x="2350995" y="4461908"/>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sp>
          <p:nvSpPr>
            <p:cNvPr id="299" name="object 118">
              <a:extLst>
                <a:ext uri="{FF2B5EF4-FFF2-40B4-BE49-F238E27FC236}">
                  <a16:creationId xmlns:a16="http://schemas.microsoft.com/office/drawing/2014/main" id="{38457248-C40A-4C4B-8DC6-49F8339F29DE}"/>
                </a:ext>
              </a:extLst>
            </p:cNvPr>
            <p:cNvSpPr/>
            <p:nvPr/>
          </p:nvSpPr>
          <p:spPr>
            <a:xfrm>
              <a:off x="1766473" y="4563139"/>
              <a:ext cx="570379" cy="43143"/>
            </a:xfrm>
            <a:custGeom>
              <a:avLst/>
              <a:gdLst/>
              <a:ahLst/>
              <a:cxnLst/>
              <a:rect l="l" t="t" r="r" b="b"/>
              <a:pathLst>
                <a:path w="646430" h="48895">
                  <a:moveTo>
                    <a:pt x="646175" y="48767"/>
                  </a:moveTo>
                  <a:lnTo>
                    <a:pt x="0" y="48767"/>
                  </a:lnTo>
                  <a:lnTo>
                    <a:pt x="0" y="0"/>
                  </a:lnTo>
                  <a:lnTo>
                    <a:pt x="646175" y="0"/>
                  </a:lnTo>
                  <a:lnTo>
                    <a:pt x="646175" y="48767"/>
                  </a:lnTo>
                  <a:close/>
                </a:path>
              </a:pathLst>
            </a:custGeom>
            <a:solidFill>
              <a:schemeClr val="accent1"/>
            </a:solidFill>
          </p:spPr>
          <p:txBody>
            <a:bodyPr wrap="square" lIns="0" tIns="0" rIns="0" bIns="0" rtlCol="0"/>
            <a:lstStyle/>
            <a:p>
              <a:endParaRPr sz="1588"/>
            </a:p>
          </p:txBody>
        </p:sp>
        <p:sp>
          <p:nvSpPr>
            <p:cNvPr id="300" name="object 119">
              <a:extLst>
                <a:ext uri="{FF2B5EF4-FFF2-40B4-BE49-F238E27FC236}">
                  <a16:creationId xmlns:a16="http://schemas.microsoft.com/office/drawing/2014/main" id="{7028474C-2130-E24B-BA82-3DD95AE372F7}"/>
                </a:ext>
              </a:extLst>
            </p:cNvPr>
            <p:cNvSpPr txBox="1"/>
            <p:nvPr/>
          </p:nvSpPr>
          <p:spPr>
            <a:xfrm>
              <a:off x="2341605" y="4521088"/>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301" name="object 120">
              <a:extLst>
                <a:ext uri="{FF2B5EF4-FFF2-40B4-BE49-F238E27FC236}">
                  <a16:creationId xmlns:a16="http://schemas.microsoft.com/office/drawing/2014/main" id="{F1678E97-6807-8B4E-841E-87F4DC7C8D12}"/>
                </a:ext>
              </a:extLst>
            </p:cNvPr>
            <p:cNvGrpSpPr/>
            <p:nvPr/>
          </p:nvGrpSpPr>
          <p:grpSpPr>
            <a:xfrm>
              <a:off x="1766473" y="4609614"/>
              <a:ext cx="603100" cy="59168"/>
              <a:chOff x="1144524" y="5025389"/>
              <a:chExt cx="683513" cy="67056"/>
            </a:xfrm>
          </p:grpSpPr>
          <p:sp>
            <p:nvSpPr>
              <p:cNvPr id="418" name="object 121">
                <a:extLst>
                  <a:ext uri="{FF2B5EF4-FFF2-40B4-BE49-F238E27FC236}">
                    <a16:creationId xmlns:a16="http://schemas.microsoft.com/office/drawing/2014/main" id="{68969501-53DD-5B49-B4F0-34D1EDDFB938}"/>
                  </a:ext>
                </a:extLst>
              </p:cNvPr>
              <p:cNvSpPr/>
              <p:nvPr/>
            </p:nvSpPr>
            <p:spPr>
              <a:xfrm>
                <a:off x="1144524" y="5038344"/>
                <a:ext cx="593090" cy="48895"/>
              </a:xfrm>
              <a:custGeom>
                <a:avLst/>
                <a:gdLst/>
                <a:ahLst/>
                <a:cxnLst/>
                <a:rect l="l" t="t" r="r" b="b"/>
                <a:pathLst>
                  <a:path w="593089" h="48895">
                    <a:moveTo>
                      <a:pt x="592835" y="48767"/>
                    </a:moveTo>
                    <a:lnTo>
                      <a:pt x="0" y="48767"/>
                    </a:lnTo>
                    <a:lnTo>
                      <a:pt x="0" y="0"/>
                    </a:lnTo>
                    <a:lnTo>
                      <a:pt x="592835" y="0"/>
                    </a:lnTo>
                    <a:lnTo>
                      <a:pt x="592835" y="48767"/>
                    </a:lnTo>
                    <a:close/>
                  </a:path>
                </a:pathLst>
              </a:custGeom>
              <a:solidFill>
                <a:schemeClr val="accent1"/>
              </a:solidFill>
              <a:ln>
                <a:noFill/>
              </a:ln>
            </p:spPr>
            <p:txBody>
              <a:bodyPr wrap="square" lIns="0" tIns="0" rIns="0" bIns="0" rtlCol="0"/>
              <a:lstStyle/>
              <a:p>
                <a:endParaRPr sz="1588"/>
              </a:p>
            </p:txBody>
          </p:sp>
          <p:pic>
            <p:nvPicPr>
              <p:cNvPr id="419" name="object 122">
                <a:extLst>
                  <a:ext uri="{FF2B5EF4-FFF2-40B4-BE49-F238E27FC236}">
                    <a16:creationId xmlns:a16="http://schemas.microsoft.com/office/drawing/2014/main" id="{D3CC50AE-4C03-EC40-B38F-1B3B806DC937}"/>
                  </a:ext>
                </a:extLst>
              </p:cNvPr>
              <p:cNvPicPr/>
              <p:nvPr/>
            </p:nvPicPr>
            <p:blipFill>
              <a:blip r:embed="rId15" cstate="print"/>
              <a:stretch>
                <a:fillRect/>
              </a:stretch>
            </p:blipFill>
            <p:spPr>
              <a:xfrm>
                <a:off x="1757933" y="5025389"/>
                <a:ext cx="70104" cy="67056"/>
              </a:xfrm>
              <a:prstGeom prst="rect">
                <a:avLst/>
              </a:prstGeom>
            </p:spPr>
          </p:pic>
        </p:grpSp>
        <p:sp>
          <p:nvSpPr>
            <p:cNvPr id="302" name="object 123">
              <a:extLst>
                <a:ext uri="{FF2B5EF4-FFF2-40B4-BE49-F238E27FC236}">
                  <a16:creationId xmlns:a16="http://schemas.microsoft.com/office/drawing/2014/main" id="{EC180041-0DBD-1346-8A71-D31D237D91F1}"/>
                </a:ext>
              </a:extLst>
            </p:cNvPr>
            <p:cNvSpPr txBox="1"/>
            <p:nvPr/>
          </p:nvSpPr>
          <p:spPr>
            <a:xfrm>
              <a:off x="2375191" y="4580247"/>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303" name="object 124">
              <a:extLst>
                <a:ext uri="{FF2B5EF4-FFF2-40B4-BE49-F238E27FC236}">
                  <a16:creationId xmlns:a16="http://schemas.microsoft.com/office/drawing/2014/main" id="{756E811C-F0BD-E04D-AF32-13324A5AE769}"/>
                </a:ext>
              </a:extLst>
            </p:cNvPr>
            <p:cNvGrpSpPr/>
            <p:nvPr/>
          </p:nvGrpSpPr>
          <p:grpSpPr>
            <a:xfrm>
              <a:off x="1766472" y="4727865"/>
              <a:ext cx="577550" cy="113740"/>
              <a:chOff x="1144524" y="5159501"/>
              <a:chExt cx="654557" cy="128905"/>
            </a:xfrm>
          </p:grpSpPr>
          <p:sp>
            <p:nvSpPr>
              <p:cNvPr id="415" name="object 125">
                <a:extLst>
                  <a:ext uri="{FF2B5EF4-FFF2-40B4-BE49-F238E27FC236}">
                    <a16:creationId xmlns:a16="http://schemas.microsoft.com/office/drawing/2014/main" id="{47082393-EEAC-6847-9DD2-8C6659AC4BDD}"/>
                  </a:ext>
                </a:extLst>
              </p:cNvPr>
              <p:cNvSpPr/>
              <p:nvPr/>
            </p:nvSpPr>
            <p:spPr>
              <a:xfrm>
                <a:off x="1144524" y="5172455"/>
                <a:ext cx="553720" cy="48895"/>
              </a:xfrm>
              <a:custGeom>
                <a:avLst/>
                <a:gdLst/>
                <a:ahLst/>
                <a:cxnLst/>
                <a:rect l="l" t="t" r="r" b="b"/>
                <a:pathLst>
                  <a:path w="553719" h="48895">
                    <a:moveTo>
                      <a:pt x="553212" y="48767"/>
                    </a:moveTo>
                    <a:lnTo>
                      <a:pt x="0" y="48767"/>
                    </a:lnTo>
                    <a:lnTo>
                      <a:pt x="0" y="0"/>
                    </a:lnTo>
                    <a:lnTo>
                      <a:pt x="553212" y="0"/>
                    </a:lnTo>
                    <a:lnTo>
                      <a:pt x="553212" y="48767"/>
                    </a:lnTo>
                    <a:close/>
                  </a:path>
                </a:pathLst>
              </a:custGeom>
              <a:solidFill>
                <a:schemeClr val="accent1"/>
              </a:solidFill>
            </p:spPr>
            <p:txBody>
              <a:bodyPr wrap="square" lIns="0" tIns="0" rIns="0" bIns="0" rtlCol="0"/>
              <a:lstStyle/>
              <a:p>
                <a:endParaRPr sz="1588"/>
              </a:p>
            </p:txBody>
          </p:sp>
          <p:pic>
            <p:nvPicPr>
              <p:cNvPr id="416" name="object 126">
                <a:extLst>
                  <a:ext uri="{FF2B5EF4-FFF2-40B4-BE49-F238E27FC236}">
                    <a16:creationId xmlns:a16="http://schemas.microsoft.com/office/drawing/2014/main" id="{63401BBD-1546-9D47-A4A6-9D6349CE529F}"/>
                  </a:ext>
                </a:extLst>
              </p:cNvPr>
              <p:cNvPicPr/>
              <p:nvPr/>
            </p:nvPicPr>
            <p:blipFill>
              <a:blip r:embed="rId16" cstate="print"/>
              <a:stretch>
                <a:fillRect/>
              </a:stretch>
            </p:blipFill>
            <p:spPr>
              <a:xfrm>
                <a:off x="1728977" y="5159501"/>
                <a:ext cx="70104" cy="68580"/>
              </a:xfrm>
              <a:prstGeom prst="rect">
                <a:avLst/>
              </a:prstGeom>
            </p:spPr>
          </p:pic>
          <p:sp>
            <p:nvSpPr>
              <p:cNvPr id="417" name="object 127">
                <a:extLst>
                  <a:ext uri="{FF2B5EF4-FFF2-40B4-BE49-F238E27FC236}">
                    <a16:creationId xmlns:a16="http://schemas.microsoft.com/office/drawing/2014/main" id="{3C18DA77-A8D1-6C47-86B7-361E175C6945}"/>
                  </a:ext>
                </a:extLst>
              </p:cNvPr>
              <p:cNvSpPr/>
              <p:nvPr/>
            </p:nvSpPr>
            <p:spPr>
              <a:xfrm>
                <a:off x="1144524" y="5239511"/>
                <a:ext cx="513715" cy="48895"/>
              </a:xfrm>
              <a:custGeom>
                <a:avLst/>
                <a:gdLst/>
                <a:ahLst/>
                <a:cxnLst/>
                <a:rect l="l" t="t" r="r" b="b"/>
                <a:pathLst>
                  <a:path w="513714" h="48895">
                    <a:moveTo>
                      <a:pt x="513587" y="48767"/>
                    </a:moveTo>
                    <a:lnTo>
                      <a:pt x="0" y="48767"/>
                    </a:lnTo>
                    <a:lnTo>
                      <a:pt x="0" y="0"/>
                    </a:lnTo>
                    <a:lnTo>
                      <a:pt x="513587" y="0"/>
                    </a:lnTo>
                    <a:lnTo>
                      <a:pt x="513587" y="48767"/>
                    </a:lnTo>
                    <a:close/>
                  </a:path>
                </a:pathLst>
              </a:custGeom>
              <a:solidFill>
                <a:schemeClr val="accent1"/>
              </a:solidFill>
            </p:spPr>
            <p:txBody>
              <a:bodyPr wrap="square" lIns="0" tIns="0" rIns="0" bIns="0" rtlCol="0"/>
              <a:lstStyle/>
              <a:p>
                <a:endParaRPr sz="1588"/>
              </a:p>
            </p:txBody>
          </p:sp>
        </p:grpSp>
        <p:sp>
          <p:nvSpPr>
            <p:cNvPr id="304" name="object 128">
              <a:extLst>
                <a:ext uri="{FF2B5EF4-FFF2-40B4-BE49-F238E27FC236}">
                  <a16:creationId xmlns:a16="http://schemas.microsoft.com/office/drawing/2014/main" id="{119FFD24-3779-704E-8EB8-E50CBC2048D2}"/>
                </a:ext>
              </a:extLst>
            </p:cNvPr>
            <p:cNvSpPr txBox="1"/>
            <p:nvPr/>
          </p:nvSpPr>
          <p:spPr>
            <a:xfrm>
              <a:off x="2212500" y="4698586"/>
              <a:ext cx="272303" cy="166335"/>
            </a:xfrm>
            <a:prstGeom prst="rect">
              <a:avLst/>
            </a:prstGeom>
          </p:spPr>
          <p:txBody>
            <a:bodyPr vert="horz" wrap="square" lIns="0" tIns="12326" rIns="0" bIns="0" rtlCol="0">
              <a:spAutoFit/>
            </a:bodyPr>
            <a:lstStyle/>
            <a:p>
              <a:pPr marL="157451">
                <a:lnSpc>
                  <a:spcPts val="578"/>
                </a:lnSpc>
                <a:spcBef>
                  <a:spcPts val="97"/>
                </a:spcBef>
              </a:pPr>
              <a:r>
                <a:rPr sz="574" b="1" spc="4">
                  <a:solidFill>
                    <a:srgbClr val="181818"/>
                  </a:solidFill>
                  <a:latin typeface="Arial"/>
                  <a:cs typeface="Arial"/>
                </a:rPr>
                <a:t>SD</a:t>
              </a:r>
              <a:endParaRPr sz="574">
                <a:latin typeface="Arial"/>
                <a:cs typeface="Arial"/>
              </a:endParaRPr>
            </a:p>
            <a:p>
              <a:pPr marL="11206">
                <a:lnSpc>
                  <a:spcPts val="578"/>
                </a:lnSpc>
              </a:pPr>
              <a:r>
                <a:rPr sz="574" b="1" spc="4">
                  <a:solidFill>
                    <a:srgbClr val="181818"/>
                  </a:solidFill>
                  <a:latin typeface="Arial"/>
                  <a:cs typeface="Arial"/>
                </a:rPr>
                <a:t>SD</a:t>
              </a:r>
              <a:endParaRPr sz="574">
                <a:latin typeface="Arial"/>
                <a:cs typeface="Arial"/>
              </a:endParaRPr>
            </a:p>
          </p:txBody>
        </p:sp>
        <p:grpSp>
          <p:nvGrpSpPr>
            <p:cNvPr id="305" name="object 129">
              <a:extLst>
                <a:ext uri="{FF2B5EF4-FFF2-40B4-BE49-F238E27FC236}">
                  <a16:creationId xmlns:a16="http://schemas.microsoft.com/office/drawing/2014/main" id="{98833468-604F-EE40-B934-32BFE7B4778D}"/>
                </a:ext>
              </a:extLst>
            </p:cNvPr>
            <p:cNvGrpSpPr/>
            <p:nvPr/>
          </p:nvGrpSpPr>
          <p:grpSpPr>
            <a:xfrm>
              <a:off x="1766473" y="4846200"/>
              <a:ext cx="612512" cy="60512"/>
              <a:chOff x="1144524" y="5293614"/>
              <a:chExt cx="694180" cy="68580"/>
            </a:xfrm>
          </p:grpSpPr>
          <p:sp>
            <p:nvSpPr>
              <p:cNvPr id="413" name="object 130">
                <a:extLst>
                  <a:ext uri="{FF2B5EF4-FFF2-40B4-BE49-F238E27FC236}">
                    <a16:creationId xmlns:a16="http://schemas.microsoft.com/office/drawing/2014/main" id="{AFAFCF0A-9DC6-9A4C-BCEE-15E1D03C464C}"/>
                  </a:ext>
                </a:extLst>
              </p:cNvPr>
              <p:cNvSpPr/>
              <p:nvPr/>
            </p:nvSpPr>
            <p:spPr>
              <a:xfrm>
                <a:off x="1144524" y="5308092"/>
                <a:ext cx="513715" cy="47625"/>
              </a:xfrm>
              <a:custGeom>
                <a:avLst/>
                <a:gdLst/>
                <a:ahLst/>
                <a:cxnLst/>
                <a:rect l="l" t="t" r="r" b="b"/>
                <a:pathLst>
                  <a:path w="513714" h="47625">
                    <a:moveTo>
                      <a:pt x="513587" y="47243"/>
                    </a:moveTo>
                    <a:lnTo>
                      <a:pt x="0" y="47243"/>
                    </a:lnTo>
                    <a:lnTo>
                      <a:pt x="0" y="0"/>
                    </a:lnTo>
                    <a:lnTo>
                      <a:pt x="513587" y="0"/>
                    </a:lnTo>
                    <a:lnTo>
                      <a:pt x="513587" y="47243"/>
                    </a:lnTo>
                    <a:close/>
                  </a:path>
                </a:pathLst>
              </a:custGeom>
              <a:solidFill>
                <a:schemeClr val="accent1"/>
              </a:solidFill>
            </p:spPr>
            <p:txBody>
              <a:bodyPr wrap="square" lIns="0" tIns="0" rIns="0" bIns="0" rtlCol="0"/>
              <a:lstStyle/>
              <a:p>
                <a:endParaRPr sz="1588"/>
              </a:p>
            </p:txBody>
          </p:sp>
          <p:pic>
            <p:nvPicPr>
              <p:cNvPr id="414" name="object 131">
                <a:extLst>
                  <a:ext uri="{FF2B5EF4-FFF2-40B4-BE49-F238E27FC236}">
                    <a16:creationId xmlns:a16="http://schemas.microsoft.com/office/drawing/2014/main" id="{8BE059CC-53A2-BE43-B86D-9071895099F1}"/>
                  </a:ext>
                </a:extLst>
              </p:cNvPr>
              <p:cNvPicPr/>
              <p:nvPr/>
            </p:nvPicPr>
            <p:blipFill>
              <a:blip r:embed="rId17" cstate="print"/>
              <a:stretch>
                <a:fillRect/>
              </a:stretch>
            </p:blipFill>
            <p:spPr>
              <a:xfrm>
                <a:off x="1767077" y="5293614"/>
                <a:ext cx="71627" cy="68580"/>
              </a:xfrm>
              <a:prstGeom prst="rect">
                <a:avLst/>
              </a:prstGeom>
            </p:spPr>
          </p:pic>
        </p:grpSp>
        <p:sp>
          <p:nvSpPr>
            <p:cNvPr id="306" name="object 132">
              <a:extLst>
                <a:ext uri="{FF2B5EF4-FFF2-40B4-BE49-F238E27FC236}">
                  <a16:creationId xmlns:a16="http://schemas.microsoft.com/office/drawing/2014/main" id="{036D0B9C-AEA5-EC43-BE44-7ACEF3E85034}"/>
                </a:ext>
              </a:extLst>
            </p:cNvPr>
            <p:cNvSpPr txBox="1"/>
            <p:nvPr/>
          </p:nvSpPr>
          <p:spPr>
            <a:xfrm>
              <a:off x="2207119" y="4816948"/>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sp>
          <p:nvSpPr>
            <p:cNvPr id="307" name="object 133">
              <a:extLst>
                <a:ext uri="{FF2B5EF4-FFF2-40B4-BE49-F238E27FC236}">
                  <a16:creationId xmlns:a16="http://schemas.microsoft.com/office/drawing/2014/main" id="{3D7FDC1E-A8ED-1940-A248-276606D7F1A8}"/>
                </a:ext>
              </a:extLst>
            </p:cNvPr>
            <p:cNvSpPr/>
            <p:nvPr/>
          </p:nvSpPr>
          <p:spPr>
            <a:xfrm>
              <a:off x="1766473" y="4977308"/>
              <a:ext cx="395567" cy="280147"/>
            </a:xfrm>
            <a:custGeom>
              <a:avLst/>
              <a:gdLst/>
              <a:ahLst/>
              <a:cxnLst/>
              <a:rect l="l" t="t" r="r" b="b"/>
              <a:pathLst>
                <a:path w="448309" h="317500">
                  <a:moveTo>
                    <a:pt x="356616" y="268236"/>
                  </a:moveTo>
                  <a:lnTo>
                    <a:pt x="0" y="268236"/>
                  </a:lnTo>
                  <a:lnTo>
                    <a:pt x="0" y="317004"/>
                  </a:lnTo>
                  <a:lnTo>
                    <a:pt x="356616" y="317004"/>
                  </a:lnTo>
                  <a:lnTo>
                    <a:pt x="356616" y="268236"/>
                  </a:lnTo>
                  <a:close/>
                </a:path>
                <a:path w="448309" h="317500">
                  <a:moveTo>
                    <a:pt x="408419" y="134124"/>
                  </a:moveTo>
                  <a:lnTo>
                    <a:pt x="0" y="134124"/>
                  </a:lnTo>
                  <a:lnTo>
                    <a:pt x="0" y="182880"/>
                  </a:lnTo>
                  <a:lnTo>
                    <a:pt x="408419" y="182880"/>
                  </a:lnTo>
                  <a:lnTo>
                    <a:pt x="408419" y="134124"/>
                  </a:lnTo>
                  <a:close/>
                </a:path>
                <a:path w="448309" h="317500">
                  <a:moveTo>
                    <a:pt x="448043" y="0"/>
                  </a:moveTo>
                  <a:lnTo>
                    <a:pt x="0" y="0"/>
                  </a:lnTo>
                  <a:lnTo>
                    <a:pt x="0" y="48768"/>
                  </a:lnTo>
                  <a:lnTo>
                    <a:pt x="448043" y="48768"/>
                  </a:lnTo>
                  <a:lnTo>
                    <a:pt x="448043" y="0"/>
                  </a:lnTo>
                  <a:close/>
                </a:path>
              </a:pathLst>
            </a:custGeom>
            <a:solidFill>
              <a:schemeClr val="accent1"/>
            </a:solidFill>
          </p:spPr>
          <p:txBody>
            <a:bodyPr wrap="square" lIns="0" tIns="0" rIns="0" bIns="0" rtlCol="0"/>
            <a:lstStyle/>
            <a:p>
              <a:endParaRPr sz="1588"/>
            </a:p>
          </p:txBody>
        </p:sp>
        <p:sp>
          <p:nvSpPr>
            <p:cNvPr id="308" name="object 134">
              <a:extLst>
                <a:ext uri="{FF2B5EF4-FFF2-40B4-BE49-F238E27FC236}">
                  <a16:creationId xmlns:a16="http://schemas.microsoft.com/office/drawing/2014/main" id="{8EE388C0-F4F4-7D4C-90F7-C0CBF8FC71A5}"/>
                </a:ext>
              </a:extLst>
            </p:cNvPr>
            <p:cNvSpPr txBox="1"/>
            <p:nvPr/>
          </p:nvSpPr>
          <p:spPr>
            <a:xfrm>
              <a:off x="2082059" y="5173274"/>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sp>
          <p:nvSpPr>
            <p:cNvPr id="309" name="object 135">
              <a:extLst>
                <a:ext uri="{FF2B5EF4-FFF2-40B4-BE49-F238E27FC236}">
                  <a16:creationId xmlns:a16="http://schemas.microsoft.com/office/drawing/2014/main" id="{2873971B-75E8-1B46-BA03-9DDD43EA62DE}"/>
                </a:ext>
              </a:extLst>
            </p:cNvPr>
            <p:cNvSpPr/>
            <p:nvPr/>
          </p:nvSpPr>
          <p:spPr>
            <a:xfrm>
              <a:off x="1766473" y="5273144"/>
              <a:ext cx="244849" cy="43143"/>
            </a:xfrm>
            <a:custGeom>
              <a:avLst/>
              <a:gdLst/>
              <a:ahLst/>
              <a:cxnLst/>
              <a:rect l="l" t="t" r="r" b="b"/>
              <a:pathLst>
                <a:path w="277494" h="48895">
                  <a:moveTo>
                    <a:pt x="277367" y="48767"/>
                  </a:moveTo>
                  <a:lnTo>
                    <a:pt x="0" y="48767"/>
                  </a:lnTo>
                  <a:lnTo>
                    <a:pt x="0" y="0"/>
                  </a:lnTo>
                  <a:lnTo>
                    <a:pt x="277367" y="0"/>
                  </a:lnTo>
                  <a:lnTo>
                    <a:pt x="277367" y="48767"/>
                  </a:lnTo>
                  <a:close/>
                </a:path>
              </a:pathLst>
            </a:custGeom>
            <a:solidFill>
              <a:schemeClr val="accent1"/>
            </a:solidFill>
          </p:spPr>
          <p:txBody>
            <a:bodyPr wrap="square" lIns="0" tIns="0" rIns="0" bIns="0" rtlCol="0"/>
            <a:lstStyle/>
            <a:p>
              <a:endParaRPr sz="1588"/>
            </a:p>
          </p:txBody>
        </p:sp>
        <p:sp>
          <p:nvSpPr>
            <p:cNvPr id="310" name="object 136">
              <a:extLst>
                <a:ext uri="{FF2B5EF4-FFF2-40B4-BE49-F238E27FC236}">
                  <a16:creationId xmlns:a16="http://schemas.microsoft.com/office/drawing/2014/main" id="{89B938C7-32C2-5942-9BDC-04CCFC4DE6BA}"/>
                </a:ext>
              </a:extLst>
            </p:cNvPr>
            <p:cNvSpPr txBox="1"/>
            <p:nvPr/>
          </p:nvSpPr>
          <p:spPr>
            <a:xfrm>
              <a:off x="2009434" y="5232455"/>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311" name="object 137">
              <a:extLst>
                <a:ext uri="{FF2B5EF4-FFF2-40B4-BE49-F238E27FC236}">
                  <a16:creationId xmlns:a16="http://schemas.microsoft.com/office/drawing/2014/main" id="{D5A21C96-2964-B74A-A1A8-C674B97238BC}"/>
                </a:ext>
              </a:extLst>
            </p:cNvPr>
            <p:cNvGrpSpPr/>
            <p:nvPr/>
          </p:nvGrpSpPr>
          <p:grpSpPr>
            <a:xfrm>
              <a:off x="1766473" y="3305165"/>
              <a:ext cx="1427404" cy="2188744"/>
              <a:chOff x="1144524" y="3547109"/>
              <a:chExt cx="1617725" cy="2480577"/>
            </a:xfrm>
          </p:grpSpPr>
          <p:sp>
            <p:nvSpPr>
              <p:cNvPr id="411" name="object 138">
                <a:extLst>
                  <a:ext uri="{FF2B5EF4-FFF2-40B4-BE49-F238E27FC236}">
                    <a16:creationId xmlns:a16="http://schemas.microsoft.com/office/drawing/2014/main" id="{206DE605-013A-CE44-AD1C-DABB1903935A}"/>
                  </a:ext>
                </a:extLst>
              </p:cNvPr>
              <p:cNvSpPr/>
              <p:nvPr/>
            </p:nvSpPr>
            <p:spPr>
              <a:xfrm>
                <a:off x="1144524" y="3560076"/>
                <a:ext cx="1330960" cy="2467610"/>
              </a:xfrm>
              <a:custGeom>
                <a:avLst/>
                <a:gdLst/>
                <a:ahLst/>
                <a:cxnLst/>
                <a:rect l="l" t="t" r="r" b="b"/>
                <a:pathLst>
                  <a:path w="1330960" h="2467610">
                    <a:moveTo>
                      <a:pt x="105143" y="2418575"/>
                    </a:moveTo>
                    <a:lnTo>
                      <a:pt x="0" y="2418575"/>
                    </a:lnTo>
                    <a:lnTo>
                      <a:pt x="0" y="2467343"/>
                    </a:lnTo>
                    <a:lnTo>
                      <a:pt x="105143" y="2467343"/>
                    </a:lnTo>
                    <a:lnTo>
                      <a:pt x="105143" y="2418575"/>
                    </a:lnTo>
                    <a:close/>
                  </a:path>
                  <a:path w="1330960" h="2467610">
                    <a:moveTo>
                      <a:pt x="198120" y="2284463"/>
                    </a:moveTo>
                    <a:lnTo>
                      <a:pt x="0" y="2284463"/>
                    </a:lnTo>
                    <a:lnTo>
                      <a:pt x="0" y="2333231"/>
                    </a:lnTo>
                    <a:lnTo>
                      <a:pt x="198120" y="2333231"/>
                    </a:lnTo>
                    <a:lnTo>
                      <a:pt x="198120" y="2284463"/>
                    </a:lnTo>
                    <a:close/>
                  </a:path>
                  <a:path w="1330960" h="2467610">
                    <a:moveTo>
                      <a:pt x="1330439" y="0"/>
                    </a:moveTo>
                    <a:lnTo>
                      <a:pt x="0" y="0"/>
                    </a:lnTo>
                    <a:lnTo>
                      <a:pt x="0" y="48768"/>
                    </a:lnTo>
                    <a:lnTo>
                      <a:pt x="1330439" y="48768"/>
                    </a:lnTo>
                    <a:lnTo>
                      <a:pt x="1330439" y="0"/>
                    </a:lnTo>
                    <a:close/>
                  </a:path>
                </a:pathLst>
              </a:custGeom>
              <a:solidFill>
                <a:schemeClr val="accent1"/>
              </a:solidFill>
            </p:spPr>
            <p:txBody>
              <a:bodyPr wrap="square" lIns="0" tIns="0" rIns="0" bIns="0" rtlCol="0"/>
              <a:lstStyle/>
              <a:p>
                <a:endParaRPr sz="1588"/>
              </a:p>
            </p:txBody>
          </p:sp>
          <p:pic>
            <p:nvPicPr>
              <p:cNvPr id="412" name="object 139">
                <a:extLst>
                  <a:ext uri="{FF2B5EF4-FFF2-40B4-BE49-F238E27FC236}">
                    <a16:creationId xmlns:a16="http://schemas.microsoft.com/office/drawing/2014/main" id="{856B0716-6E85-1344-90BD-CCDB7E2C65C2}"/>
                  </a:ext>
                </a:extLst>
              </p:cNvPr>
              <p:cNvPicPr/>
              <p:nvPr/>
            </p:nvPicPr>
            <p:blipFill>
              <a:blip r:embed="rId10" cstate="print"/>
              <a:stretch>
                <a:fillRect/>
              </a:stretch>
            </p:blipFill>
            <p:spPr>
              <a:xfrm>
                <a:off x="2690622" y="3547109"/>
                <a:ext cx="71627" cy="67056"/>
              </a:xfrm>
              <a:prstGeom prst="rect">
                <a:avLst/>
              </a:prstGeom>
            </p:spPr>
          </p:pic>
        </p:grpSp>
        <p:sp>
          <p:nvSpPr>
            <p:cNvPr id="312" name="object 140">
              <a:extLst>
                <a:ext uri="{FF2B5EF4-FFF2-40B4-BE49-F238E27FC236}">
                  <a16:creationId xmlns:a16="http://schemas.microsoft.com/office/drawing/2014/main" id="{A684D4D1-5E46-AD49-870B-E0FA440FDEC2}"/>
                </a:ext>
              </a:extLst>
            </p:cNvPr>
            <p:cNvSpPr txBox="1"/>
            <p:nvPr/>
          </p:nvSpPr>
          <p:spPr>
            <a:xfrm>
              <a:off x="2940005" y="3275876"/>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313" name="object 141">
              <a:extLst>
                <a:ext uri="{FF2B5EF4-FFF2-40B4-BE49-F238E27FC236}">
                  <a16:creationId xmlns:a16="http://schemas.microsoft.com/office/drawing/2014/main" id="{EEEF4EB4-6B2B-7045-8344-4421C56FD46A}"/>
                </a:ext>
              </a:extLst>
            </p:cNvPr>
            <p:cNvGrpSpPr/>
            <p:nvPr/>
          </p:nvGrpSpPr>
          <p:grpSpPr>
            <a:xfrm>
              <a:off x="1766473" y="3365709"/>
              <a:ext cx="1201494" cy="112396"/>
              <a:chOff x="1144524" y="3615690"/>
              <a:chExt cx="1361693" cy="127381"/>
            </a:xfrm>
          </p:grpSpPr>
          <p:sp>
            <p:nvSpPr>
              <p:cNvPr id="408" name="object 142">
                <a:extLst>
                  <a:ext uri="{FF2B5EF4-FFF2-40B4-BE49-F238E27FC236}">
                    <a16:creationId xmlns:a16="http://schemas.microsoft.com/office/drawing/2014/main" id="{9F2B2B66-4E9B-0E4C-ADF9-B4945FC384A4}"/>
                  </a:ext>
                </a:extLst>
              </p:cNvPr>
              <p:cNvSpPr/>
              <p:nvPr/>
            </p:nvSpPr>
            <p:spPr>
              <a:xfrm>
                <a:off x="1144524" y="3627120"/>
                <a:ext cx="1330960" cy="48895"/>
              </a:xfrm>
              <a:custGeom>
                <a:avLst/>
                <a:gdLst/>
                <a:ahLst/>
                <a:cxnLst/>
                <a:rect l="l" t="t" r="r" b="b"/>
                <a:pathLst>
                  <a:path w="1330960" h="48895">
                    <a:moveTo>
                      <a:pt x="1330451" y="48768"/>
                    </a:moveTo>
                    <a:lnTo>
                      <a:pt x="0" y="48768"/>
                    </a:lnTo>
                    <a:lnTo>
                      <a:pt x="0" y="0"/>
                    </a:lnTo>
                    <a:lnTo>
                      <a:pt x="1330451" y="0"/>
                    </a:lnTo>
                    <a:lnTo>
                      <a:pt x="1330451" y="48768"/>
                    </a:lnTo>
                    <a:close/>
                  </a:path>
                </a:pathLst>
              </a:custGeom>
              <a:solidFill>
                <a:schemeClr val="accent1"/>
              </a:solidFill>
            </p:spPr>
            <p:txBody>
              <a:bodyPr wrap="square" lIns="0" tIns="0" rIns="0" bIns="0" rtlCol="0"/>
              <a:lstStyle/>
              <a:p>
                <a:endParaRPr sz="1588"/>
              </a:p>
            </p:txBody>
          </p:sp>
          <p:pic>
            <p:nvPicPr>
              <p:cNvPr id="409" name="object 143">
                <a:extLst>
                  <a:ext uri="{FF2B5EF4-FFF2-40B4-BE49-F238E27FC236}">
                    <a16:creationId xmlns:a16="http://schemas.microsoft.com/office/drawing/2014/main" id="{3932E79D-7DE3-2447-B209-5C1939C66A63}"/>
                  </a:ext>
                </a:extLst>
              </p:cNvPr>
              <p:cNvPicPr/>
              <p:nvPr/>
            </p:nvPicPr>
            <p:blipFill>
              <a:blip r:embed="rId18" cstate="print"/>
              <a:stretch>
                <a:fillRect/>
              </a:stretch>
            </p:blipFill>
            <p:spPr>
              <a:xfrm>
                <a:off x="2436114" y="3615690"/>
                <a:ext cx="70103" cy="64008"/>
              </a:xfrm>
              <a:prstGeom prst="rect">
                <a:avLst/>
              </a:prstGeom>
            </p:spPr>
          </p:pic>
          <p:sp>
            <p:nvSpPr>
              <p:cNvPr id="410" name="object 144">
                <a:extLst>
                  <a:ext uri="{FF2B5EF4-FFF2-40B4-BE49-F238E27FC236}">
                    <a16:creationId xmlns:a16="http://schemas.microsoft.com/office/drawing/2014/main" id="{36C37466-60FE-F14C-9247-477019A6A65D}"/>
                  </a:ext>
                </a:extLst>
              </p:cNvPr>
              <p:cNvSpPr/>
              <p:nvPr/>
            </p:nvSpPr>
            <p:spPr>
              <a:xfrm>
                <a:off x="1144524" y="3694176"/>
                <a:ext cx="1304925" cy="48895"/>
              </a:xfrm>
              <a:custGeom>
                <a:avLst/>
                <a:gdLst/>
                <a:ahLst/>
                <a:cxnLst/>
                <a:rect l="l" t="t" r="r" b="b"/>
                <a:pathLst>
                  <a:path w="1304925" h="48895">
                    <a:moveTo>
                      <a:pt x="1304543" y="48767"/>
                    </a:moveTo>
                    <a:lnTo>
                      <a:pt x="0" y="48767"/>
                    </a:lnTo>
                    <a:lnTo>
                      <a:pt x="0" y="0"/>
                    </a:lnTo>
                    <a:lnTo>
                      <a:pt x="1304543" y="0"/>
                    </a:lnTo>
                    <a:lnTo>
                      <a:pt x="1304543" y="48767"/>
                    </a:lnTo>
                    <a:close/>
                  </a:path>
                </a:pathLst>
              </a:custGeom>
              <a:solidFill>
                <a:schemeClr val="accent1"/>
              </a:solidFill>
            </p:spPr>
            <p:txBody>
              <a:bodyPr wrap="square" lIns="0" tIns="0" rIns="0" bIns="0" rtlCol="0"/>
              <a:lstStyle/>
              <a:p>
                <a:endParaRPr sz="1588"/>
              </a:p>
            </p:txBody>
          </p:sp>
        </p:grpSp>
        <p:sp>
          <p:nvSpPr>
            <p:cNvPr id="314" name="object 145">
              <a:extLst>
                <a:ext uri="{FF2B5EF4-FFF2-40B4-BE49-F238E27FC236}">
                  <a16:creationId xmlns:a16="http://schemas.microsoft.com/office/drawing/2014/main" id="{654764C2-69F9-B548-B61A-A4292866C5D5}"/>
                </a:ext>
              </a:extLst>
            </p:cNvPr>
            <p:cNvSpPr txBox="1"/>
            <p:nvPr/>
          </p:nvSpPr>
          <p:spPr>
            <a:xfrm>
              <a:off x="3023359" y="3335034"/>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sp>
          <p:nvSpPr>
            <p:cNvPr id="315" name="object 146">
              <a:extLst>
                <a:ext uri="{FF2B5EF4-FFF2-40B4-BE49-F238E27FC236}">
                  <a16:creationId xmlns:a16="http://schemas.microsoft.com/office/drawing/2014/main" id="{78321A12-576E-5D4D-B767-4B548D8378CD}"/>
                </a:ext>
              </a:extLst>
            </p:cNvPr>
            <p:cNvSpPr txBox="1"/>
            <p:nvPr/>
          </p:nvSpPr>
          <p:spPr>
            <a:xfrm>
              <a:off x="2964201" y="3394214"/>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316" name="object 147">
              <a:extLst>
                <a:ext uri="{FF2B5EF4-FFF2-40B4-BE49-F238E27FC236}">
                  <a16:creationId xmlns:a16="http://schemas.microsoft.com/office/drawing/2014/main" id="{6F405541-CD85-D647-BF8B-02E54E4ACEFA}"/>
                </a:ext>
              </a:extLst>
            </p:cNvPr>
            <p:cNvGrpSpPr/>
            <p:nvPr/>
          </p:nvGrpSpPr>
          <p:grpSpPr>
            <a:xfrm>
              <a:off x="1766480" y="3423488"/>
              <a:ext cx="623274" cy="1305704"/>
              <a:chOff x="1144524" y="3681222"/>
              <a:chExt cx="706373" cy="1479803"/>
            </a:xfrm>
          </p:grpSpPr>
          <p:pic>
            <p:nvPicPr>
              <p:cNvPr id="405" name="object 148">
                <a:extLst>
                  <a:ext uri="{FF2B5EF4-FFF2-40B4-BE49-F238E27FC236}">
                    <a16:creationId xmlns:a16="http://schemas.microsoft.com/office/drawing/2014/main" id="{BC5F2909-E29C-FE41-8B24-0E3EDE3DA5D3}"/>
                  </a:ext>
                </a:extLst>
              </p:cNvPr>
              <p:cNvPicPr/>
              <p:nvPr/>
            </p:nvPicPr>
            <p:blipFill>
              <a:blip r:embed="rId19" cstate="print"/>
              <a:stretch>
                <a:fillRect/>
              </a:stretch>
            </p:blipFill>
            <p:spPr>
              <a:xfrm>
                <a:off x="1780794" y="3681222"/>
                <a:ext cx="70103" cy="67055"/>
              </a:xfrm>
              <a:prstGeom prst="rect">
                <a:avLst/>
              </a:prstGeom>
            </p:spPr>
          </p:pic>
          <p:sp>
            <p:nvSpPr>
              <p:cNvPr id="406" name="object 149">
                <a:extLst>
                  <a:ext uri="{FF2B5EF4-FFF2-40B4-BE49-F238E27FC236}">
                    <a16:creationId xmlns:a16="http://schemas.microsoft.com/office/drawing/2014/main" id="{DCE202DF-261D-4B45-9332-78A379FA2BEC}"/>
                  </a:ext>
                </a:extLst>
              </p:cNvPr>
              <p:cNvSpPr/>
              <p:nvPr/>
            </p:nvSpPr>
            <p:spPr>
              <a:xfrm>
                <a:off x="1144524" y="5105400"/>
                <a:ext cx="553720" cy="48895"/>
              </a:xfrm>
              <a:custGeom>
                <a:avLst/>
                <a:gdLst/>
                <a:ahLst/>
                <a:cxnLst/>
                <a:rect l="l" t="t" r="r" b="b"/>
                <a:pathLst>
                  <a:path w="553719" h="48895">
                    <a:moveTo>
                      <a:pt x="553212" y="48767"/>
                    </a:moveTo>
                    <a:lnTo>
                      <a:pt x="0" y="48767"/>
                    </a:lnTo>
                    <a:lnTo>
                      <a:pt x="0" y="0"/>
                    </a:lnTo>
                    <a:lnTo>
                      <a:pt x="553212" y="0"/>
                    </a:lnTo>
                    <a:lnTo>
                      <a:pt x="553212" y="48767"/>
                    </a:lnTo>
                    <a:close/>
                  </a:path>
                </a:pathLst>
              </a:custGeom>
              <a:solidFill>
                <a:schemeClr val="accent1"/>
              </a:solidFill>
            </p:spPr>
            <p:txBody>
              <a:bodyPr wrap="square" lIns="0" tIns="0" rIns="0" bIns="0" rtlCol="0"/>
              <a:lstStyle/>
              <a:p>
                <a:endParaRPr sz="1588"/>
              </a:p>
            </p:txBody>
          </p:sp>
          <p:pic>
            <p:nvPicPr>
              <p:cNvPr id="407" name="object 150">
                <a:extLst>
                  <a:ext uri="{FF2B5EF4-FFF2-40B4-BE49-F238E27FC236}">
                    <a16:creationId xmlns:a16="http://schemas.microsoft.com/office/drawing/2014/main" id="{86107229-F17C-1743-B53C-C09A4BD55347}"/>
                  </a:ext>
                </a:extLst>
              </p:cNvPr>
              <p:cNvPicPr/>
              <p:nvPr/>
            </p:nvPicPr>
            <p:blipFill>
              <a:blip r:embed="rId20" cstate="print"/>
              <a:stretch>
                <a:fillRect/>
              </a:stretch>
            </p:blipFill>
            <p:spPr>
              <a:xfrm>
                <a:off x="1465325" y="5090921"/>
                <a:ext cx="70104" cy="70104"/>
              </a:xfrm>
              <a:prstGeom prst="rect">
                <a:avLst/>
              </a:prstGeom>
            </p:spPr>
          </p:pic>
        </p:grpSp>
        <p:sp>
          <p:nvSpPr>
            <p:cNvPr id="317" name="object 151">
              <a:extLst>
                <a:ext uri="{FF2B5EF4-FFF2-40B4-BE49-F238E27FC236}">
                  <a16:creationId xmlns:a16="http://schemas.microsoft.com/office/drawing/2014/main" id="{51FAFDC6-02B0-494F-83C5-A1C1A3FB2B18}"/>
                </a:ext>
              </a:extLst>
            </p:cNvPr>
            <p:cNvSpPr txBox="1"/>
            <p:nvPr/>
          </p:nvSpPr>
          <p:spPr>
            <a:xfrm>
              <a:off x="2251502" y="4639451"/>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PD</a:t>
              </a:r>
              <a:endParaRPr sz="574">
                <a:latin typeface="Arial"/>
                <a:cs typeface="Arial"/>
              </a:endParaRPr>
            </a:p>
          </p:txBody>
        </p:sp>
        <p:grpSp>
          <p:nvGrpSpPr>
            <p:cNvPr id="318" name="object 152">
              <a:extLst>
                <a:ext uri="{FF2B5EF4-FFF2-40B4-BE49-F238E27FC236}">
                  <a16:creationId xmlns:a16="http://schemas.microsoft.com/office/drawing/2014/main" id="{96B81F3E-879B-5148-A8A2-DF5ED7EA7C32}"/>
                </a:ext>
              </a:extLst>
            </p:cNvPr>
            <p:cNvGrpSpPr/>
            <p:nvPr/>
          </p:nvGrpSpPr>
          <p:grpSpPr>
            <a:xfrm>
              <a:off x="1766473" y="5023701"/>
              <a:ext cx="367776" cy="60512"/>
              <a:chOff x="1144524" y="5494782"/>
              <a:chExt cx="416813" cy="68580"/>
            </a:xfrm>
          </p:grpSpPr>
          <p:sp>
            <p:nvSpPr>
              <p:cNvPr id="403" name="object 153">
                <a:extLst>
                  <a:ext uri="{FF2B5EF4-FFF2-40B4-BE49-F238E27FC236}">
                    <a16:creationId xmlns:a16="http://schemas.microsoft.com/office/drawing/2014/main" id="{3763E09D-FF64-4848-AD42-CE27DC6DCFA2}"/>
                  </a:ext>
                </a:extLst>
              </p:cNvPr>
              <p:cNvSpPr/>
              <p:nvPr/>
            </p:nvSpPr>
            <p:spPr>
              <a:xfrm>
                <a:off x="1144524" y="5509260"/>
                <a:ext cx="408940" cy="48895"/>
              </a:xfrm>
              <a:custGeom>
                <a:avLst/>
                <a:gdLst/>
                <a:ahLst/>
                <a:cxnLst/>
                <a:rect l="l" t="t" r="r" b="b"/>
                <a:pathLst>
                  <a:path w="408940" h="48895">
                    <a:moveTo>
                      <a:pt x="408431" y="48767"/>
                    </a:moveTo>
                    <a:lnTo>
                      <a:pt x="0" y="48767"/>
                    </a:lnTo>
                    <a:lnTo>
                      <a:pt x="0" y="0"/>
                    </a:lnTo>
                    <a:lnTo>
                      <a:pt x="408431" y="0"/>
                    </a:lnTo>
                    <a:lnTo>
                      <a:pt x="408431" y="48767"/>
                    </a:lnTo>
                    <a:close/>
                  </a:path>
                </a:pathLst>
              </a:custGeom>
              <a:solidFill>
                <a:schemeClr val="accent1"/>
              </a:solidFill>
            </p:spPr>
            <p:txBody>
              <a:bodyPr wrap="square" lIns="0" tIns="0" rIns="0" bIns="0" rtlCol="0"/>
              <a:lstStyle/>
              <a:p>
                <a:endParaRPr sz="1588"/>
              </a:p>
            </p:txBody>
          </p:sp>
          <p:pic>
            <p:nvPicPr>
              <p:cNvPr id="404" name="object 154">
                <a:extLst>
                  <a:ext uri="{FF2B5EF4-FFF2-40B4-BE49-F238E27FC236}">
                    <a16:creationId xmlns:a16="http://schemas.microsoft.com/office/drawing/2014/main" id="{197303B0-88CF-0F49-8270-038738020F66}"/>
                  </a:ext>
                </a:extLst>
              </p:cNvPr>
              <p:cNvPicPr/>
              <p:nvPr/>
            </p:nvPicPr>
            <p:blipFill>
              <a:blip r:embed="rId21" cstate="print"/>
              <a:stretch>
                <a:fillRect/>
              </a:stretch>
            </p:blipFill>
            <p:spPr>
              <a:xfrm>
                <a:off x="1491233" y="5494782"/>
                <a:ext cx="70104" cy="68580"/>
              </a:xfrm>
              <a:prstGeom prst="rect">
                <a:avLst/>
              </a:prstGeom>
            </p:spPr>
          </p:pic>
        </p:grpSp>
        <p:sp>
          <p:nvSpPr>
            <p:cNvPr id="319" name="object 155">
              <a:extLst>
                <a:ext uri="{FF2B5EF4-FFF2-40B4-BE49-F238E27FC236}">
                  <a16:creationId xmlns:a16="http://schemas.microsoft.com/office/drawing/2014/main" id="{0F545CD8-7608-6C4F-A668-B1AE03E26BBE}"/>
                </a:ext>
              </a:extLst>
            </p:cNvPr>
            <p:cNvSpPr txBox="1"/>
            <p:nvPr/>
          </p:nvSpPr>
          <p:spPr>
            <a:xfrm>
              <a:off x="2125106" y="4995777"/>
              <a:ext cx="138953" cy="162628"/>
            </a:xfrm>
            <a:prstGeom prst="rect">
              <a:avLst/>
            </a:prstGeom>
          </p:spPr>
          <p:txBody>
            <a:bodyPr vert="horz" wrap="square" lIns="0" tIns="40341" rIns="0" bIns="0" rtlCol="0">
              <a:spAutoFit/>
            </a:bodyPr>
            <a:lstStyle/>
            <a:p>
              <a:pPr marL="11206" marR="4483" indent="12887">
                <a:lnSpc>
                  <a:spcPct val="67700"/>
                </a:lnSpc>
                <a:spcBef>
                  <a:spcPts val="318"/>
                </a:spcBef>
              </a:pPr>
              <a:r>
                <a:rPr sz="574" b="1" spc="4">
                  <a:solidFill>
                    <a:srgbClr val="181818"/>
                  </a:solidFill>
                  <a:latin typeface="Arial"/>
                  <a:cs typeface="Arial"/>
                </a:rPr>
                <a:t>PD  SD</a:t>
              </a:r>
              <a:endParaRPr sz="574">
                <a:latin typeface="Arial"/>
                <a:cs typeface="Arial"/>
              </a:endParaRPr>
            </a:p>
          </p:txBody>
        </p:sp>
        <p:grpSp>
          <p:nvGrpSpPr>
            <p:cNvPr id="320" name="object 156">
              <a:extLst>
                <a:ext uri="{FF2B5EF4-FFF2-40B4-BE49-F238E27FC236}">
                  <a16:creationId xmlns:a16="http://schemas.microsoft.com/office/drawing/2014/main" id="{0F9D470D-0823-9742-BF05-A1D3D0870B47}"/>
                </a:ext>
              </a:extLst>
            </p:cNvPr>
            <p:cNvGrpSpPr/>
            <p:nvPr/>
          </p:nvGrpSpPr>
          <p:grpSpPr>
            <a:xfrm>
              <a:off x="1766475" y="5142025"/>
              <a:ext cx="359708" cy="60511"/>
              <a:chOff x="1144524" y="5628894"/>
              <a:chExt cx="407668" cy="68579"/>
            </a:xfrm>
          </p:grpSpPr>
          <p:sp>
            <p:nvSpPr>
              <p:cNvPr id="401" name="object 157">
                <a:extLst>
                  <a:ext uri="{FF2B5EF4-FFF2-40B4-BE49-F238E27FC236}">
                    <a16:creationId xmlns:a16="http://schemas.microsoft.com/office/drawing/2014/main" id="{3800B512-1FAB-BE46-899A-BE5F5A051AE7}"/>
                  </a:ext>
                </a:extLst>
              </p:cNvPr>
              <p:cNvSpPr/>
              <p:nvPr/>
            </p:nvSpPr>
            <p:spPr>
              <a:xfrm>
                <a:off x="1144524" y="5643371"/>
                <a:ext cx="382905" cy="48895"/>
              </a:xfrm>
              <a:custGeom>
                <a:avLst/>
                <a:gdLst/>
                <a:ahLst/>
                <a:cxnLst/>
                <a:rect l="l" t="t" r="r" b="b"/>
                <a:pathLst>
                  <a:path w="382905" h="48895">
                    <a:moveTo>
                      <a:pt x="382524" y="48767"/>
                    </a:moveTo>
                    <a:lnTo>
                      <a:pt x="0" y="48767"/>
                    </a:lnTo>
                    <a:lnTo>
                      <a:pt x="0" y="0"/>
                    </a:lnTo>
                    <a:lnTo>
                      <a:pt x="382524" y="0"/>
                    </a:lnTo>
                    <a:lnTo>
                      <a:pt x="382524" y="48767"/>
                    </a:lnTo>
                    <a:close/>
                  </a:path>
                </a:pathLst>
              </a:custGeom>
              <a:solidFill>
                <a:schemeClr val="accent1"/>
              </a:solidFill>
            </p:spPr>
            <p:txBody>
              <a:bodyPr wrap="square" lIns="0" tIns="0" rIns="0" bIns="0" rtlCol="0"/>
              <a:lstStyle/>
              <a:p>
                <a:endParaRPr sz="1588"/>
              </a:p>
            </p:txBody>
          </p:sp>
          <p:pic>
            <p:nvPicPr>
              <p:cNvPr id="402" name="object 158">
                <a:extLst>
                  <a:ext uri="{FF2B5EF4-FFF2-40B4-BE49-F238E27FC236}">
                    <a16:creationId xmlns:a16="http://schemas.microsoft.com/office/drawing/2014/main" id="{72D29834-887D-0041-9523-0BC592AAB74C}"/>
                  </a:ext>
                </a:extLst>
              </p:cNvPr>
              <p:cNvPicPr/>
              <p:nvPr/>
            </p:nvPicPr>
            <p:blipFill>
              <a:blip r:embed="rId17" cstate="print"/>
              <a:stretch>
                <a:fillRect/>
              </a:stretch>
            </p:blipFill>
            <p:spPr>
              <a:xfrm>
                <a:off x="1480565" y="5628894"/>
                <a:ext cx="71627" cy="68579"/>
              </a:xfrm>
              <a:prstGeom prst="rect">
                <a:avLst/>
              </a:prstGeom>
            </p:spPr>
          </p:pic>
        </p:grpSp>
        <p:sp>
          <p:nvSpPr>
            <p:cNvPr id="321" name="object 159">
              <a:extLst>
                <a:ext uri="{FF2B5EF4-FFF2-40B4-BE49-F238E27FC236}">
                  <a16:creationId xmlns:a16="http://schemas.microsoft.com/office/drawing/2014/main" id="{549357C5-8213-934A-84D5-16C891130B86}"/>
                </a:ext>
              </a:extLst>
            </p:cNvPr>
            <p:cNvSpPr txBox="1"/>
            <p:nvPr/>
          </p:nvSpPr>
          <p:spPr>
            <a:xfrm>
              <a:off x="2135831" y="5114116"/>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PD</a:t>
              </a:r>
              <a:endParaRPr sz="574">
                <a:latin typeface="Arial"/>
                <a:cs typeface="Arial"/>
              </a:endParaRPr>
            </a:p>
          </p:txBody>
        </p:sp>
        <p:grpSp>
          <p:nvGrpSpPr>
            <p:cNvPr id="322" name="object 160">
              <a:extLst>
                <a:ext uri="{FF2B5EF4-FFF2-40B4-BE49-F238E27FC236}">
                  <a16:creationId xmlns:a16="http://schemas.microsoft.com/office/drawing/2014/main" id="{3AD4302A-963B-9542-8CEC-F2C1D572037A}"/>
                </a:ext>
              </a:extLst>
            </p:cNvPr>
            <p:cNvGrpSpPr/>
            <p:nvPr/>
          </p:nvGrpSpPr>
          <p:grpSpPr>
            <a:xfrm>
              <a:off x="1766470" y="5380037"/>
              <a:ext cx="389290" cy="60511"/>
              <a:chOff x="1144524" y="5898642"/>
              <a:chExt cx="441197" cy="68579"/>
            </a:xfrm>
          </p:grpSpPr>
          <p:sp>
            <p:nvSpPr>
              <p:cNvPr id="399" name="object 161">
                <a:extLst>
                  <a:ext uri="{FF2B5EF4-FFF2-40B4-BE49-F238E27FC236}">
                    <a16:creationId xmlns:a16="http://schemas.microsoft.com/office/drawing/2014/main" id="{B5B2ECCC-B39B-1D49-A9EC-16130877EB82}"/>
                  </a:ext>
                </a:extLst>
              </p:cNvPr>
              <p:cNvSpPr/>
              <p:nvPr/>
            </p:nvSpPr>
            <p:spPr>
              <a:xfrm>
                <a:off x="1144524" y="5911596"/>
                <a:ext cx="184785" cy="48895"/>
              </a:xfrm>
              <a:custGeom>
                <a:avLst/>
                <a:gdLst/>
                <a:ahLst/>
                <a:cxnLst/>
                <a:rect l="l" t="t" r="r" b="b"/>
                <a:pathLst>
                  <a:path w="184784" h="48895">
                    <a:moveTo>
                      <a:pt x="184404" y="48767"/>
                    </a:moveTo>
                    <a:lnTo>
                      <a:pt x="0" y="48767"/>
                    </a:lnTo>
                    <a:lnTo>
                      <a:pt x="0" y="0"/>
                    </a:lnTo>
                    <a:lnTo>
                      <a:pt x="184404" y="0"/>
                    </a:lnTo>
                    <a:lnTo>
                      <a:pt x="184404" y="48767"/>
                    </a:lnTo>
                    <a:close/>
                  </a:path>
                </a:pathLst>
              </a:custGeom>
              <a:solidFill>
                <a:schemeClr val="accent1"/>
              </a:solidFill>
            </p:spPr>
            <p:txBody>
              <a:bodyPr wrap="square" lIns="0" tIns="0" rIns="0" bIns="0" rtlCol="0"/>
              <a:lstStyle/>
              <a:p>
                <a:endParaRPr sz="1588"/>
              </a:p>
            </p:txBody>
          </p:sp>
          <p:pic>
            <p:nvPicPr>
              <p:cNvPr id="400" name="object 162">
                <a:extLst>
                  <a:ext uri="{FF2B5EF4-FFF2-40B4-BE49-F238E27FC236}">
                    <a16:creationId xmlns:a16="http://schemas.microsoft.com/office/drawing/2014/main" id="{8BC79C25-DBA7-2149-AA93-5DBEC73123FD}"/>
                  </a:ext>
                </a:extLst>
              </p:cNvPr>
              <p:cNvPicPr/>
              <p:nvPr/>
            </p:nvPicPr>
            <p:blipFill>
              <a:blip r:embed="rId14" cstate="print"/>
              <a:stretch>
                <a:fillRect/>
              </a:stretch>
            </p:blipFill>
            <p:spPr>
              <a:xfrm>
                <a:off x="1515617" y="5898642"/>
                <a:ext cx="70104" cy="68579"/>
              </a:xfrm>
              <a:prstGeom prst="rect">
                <a:avLst/>
              </a:prstGeom>
            </p:spPr>
          </p:pic>
        </p:grpSp>
        <p:sp>
          <p:nvSpPr>
            <p:cNvPr id="323" name="object 163">
              <a:extLst>
                <a:ext uri="{FF2B5EF4-FFF2-40B4-BE49-F238E27FC236}">
                  <a16:creationId xmlns:a16="http://schemas.microsoft.com/office/drawing/2014/main" id="{35138A45-3790-BA4A-89AB-DB5C4E039B19}"/>
                </a:ext>
              </a:extLst>
            </p:cNvPr>
            <p:cNvSpPr txBox="1"/>
            <p:nvPr/>
          </p:nvSpPr>
          <p:spPr>
            <a:xfrm>
              <a:off x="1857469" y="5291614"/>
              <a:ext cx="205068" cy="224107"/>
            </a:xfrm>
            <a:prstGeom prst="rect">
              <a:avLst/>
            </a:prstGeom>
          </p:spPr>
          <p:txBody>
            <a:bodyPr vert="horz" wrap="square" lIns="0" tIns="12326" rIns="0" bIns="0" rtlCol="0">
              <a:spAutoFit/>
            </a:bodyPr>
            <a:lstStyle/>
            <a:p>
              <a:pPr marL="90212">
                <a:lnSpc>
                  <a:spcPts val="578"/>
                </a:lnSpc>
                <a:spcBef>
                  <a:spcPts val="97"/>
                </a:spcBef>
              </a:pPr>
              <a:r>
                <a:rPr sz="574" b="1" spc="4">
                  <a:solidFill>
                    <a:srgbClr val="181818"/>
                  </a:solidFill>
                  <a:latin typeface="Arial"/>
                  <a:cs typeface="Arial"/>
                </a:rPr>
                <a:t>SD</a:t>
              </a:r>
              <a:endParaRPr sz="574">
                <a:latin typeface="Arial"/>
                <a:cs typeface="Arial"/>
              </a:endParaRPr>
            </a:p>
            <a:p>
              <a:pPr marL="11206" marR="6724" indent="76204">
                <a:lnSpc>
                  <a:spcPct val="67700"/>
                </a:lnSpc>
                <a:spcBef>
                  <a:spcPts val="110"/>
                </a:spcBef>
              </a:pPr>
              <a:r>
                <a:rPr sz="574" b="1">
                  <a:solidFill>
                    <a:srgbClr val="181818"/>
                  </a:solidFill>
                  <a:latin typeface="Arial"/>
                  <a:cs typeface="Arial"/>
                </a:rPr>
                <a:t>PD  </a:t>
              </a:r>
              <a:r>
                <a:rPr sz="574" b="1" spc="4">
                  <a:solidFill>
                    <a:srgbClr val="181818"/>
                  </a:solidFill>
                  <a:latin typeface="Arial"/>
                  <a:cs typeface="Arial"/>
                </a:rPr>
                <a:t>SD</a:t>
              </a:r>
              <a:endParaRPr sz="574">
                <a:latin typeface="Arial"/>
                <a:cs typeface="Arial"/>
              </a:endParaRPr>
            </a:p>
          </p:txBody>
        </p:sp>
        <p:grpSp>
          <p:nvGrpSpPr>
            <p:cNvPr id="324" name="object 164">
              <a:extLst>
                <a:ext uri="{FF2B5EF4-FFF2-40B4-BE49-F238E27FC236}">
                  <a16:creationId xmlns:a16="http://schemas.microsoft.com/office/drawing/2014/main" id="{4F238E17-E3B7-5E4C-8CCE-73A70BB64588}"/>
                </a:ext>
              </a:extLst>
            </p:cNvPr>
            <p:cNvGrpSpPr/>
            <p:nvPr/>
          </p:nvGrpSpPr>
          <p:grpSpPr>
            <a:xfrm>
              <a:off x="1766473" y="3186883"/>
              <a:ext cx="1279151" cy="59167"/>
              <a:chOff x="1144524" y="3412997"/>
              <a:chExt cx="1449705" cy="67055"/>
            </a:xfrm>
          </p:grpSpPr>
          <p:sp>
            <p:nvSpPr>
              <p:cNvPr id="397" name="object 165">
                <a:extLst>
                  <a:ext uri="{FF2B5EF4-FFF2-40B4-BE49-F238E27FC236}">
                    <a16:creationId xmlns:a16="http://schemas.microsoft.com/office/drawing/2014/main" id="{16A061C7-EA09-DE41-B6D2-0F5BD2157FEA}"/>
                  </a:ext>
                </a:extLst>
              </p:cNvPr>
              <p:cNvSpPr/>
              <p:nvPr/>
            </p:nvSpPr>
            <p:spPr>
              <a:xfrm>
                <a:off x="1144524" y="3425951"/>
                <a:ext cx="1449705" cy="48895"/>
              </a:xfrm>
              <a:custGeom>
                <a:avLst/>
                <a:gdLst/>
                <a:ahLst/>
                <a:cxnLst/>
                <a:rect l="l" t="t" r="r" b="b"/>
                <a:pathLst>
                  <a:path w="1449705" h="48895">
                    <a:moveTo>
                      <a:pt x="1449324" y="48767"/>
                    </a:moveTo>
                    <a:lnTo>
                      <a:pt x="0" y="48767"/>
                    </a:lnTo>
                    <a:lnTo>
                      <a:pt x="0" y="0"/>
                    </a:lnTo>
                    <a:lnTo>
                      <a:pt x="1449324" y="0"/>
                    </a:lnTo>
                    <a:lnTo>
                      <a:pt x="1449324" y="48767"/>
                    </a:lnTo>
                    <a:close/>
                  </a:path>
                </a:pathLst>
              </a:custGeom>
              <a:solidFill>
                <a:schemeClr val="accent1"/>
              </a:solidFill>
            </p:spPr>
            <p:txBody>
              <a:bodyPr wrap="square" lIns="0" tIns="0" rIns="0" bIns="0" rtlCol="0"/>
              <a:lstStyle/>
              <a:p>
                <a:endParaRPr sz="1588"/>
              </a:p>
            </p:txBody>
          </p:sp>
          <p:pic>
            <p:nvPicPr>
              <p:cNvPr id="398" name="object 166">
                <a:extLst>
                  <a:ext uri="{FF2B5EF4-FFF2-40B4-BE49-F238E27FC236}">
                    <a16:creationId xmlns:a16="http://schemas.microsoft.com/office/drawing/2014/main" id="{0EF33161-5A83-F348-955F-9A562C674DE2}"/>
                  </a:ext>
                </a:extLst>
              </p:cNvPr>
              <p:cNvPicPr/>
              <p:nvPr/>
            </p:nvPicPr>
            <p:blipFill>
              <a:blip r:embed="rId2" cstate="print"/>
              <a:stretch>
                <a:fillRect/>
              </a:stretch>
            </p:blipFill>
            <p:spPr>
              <a:xfrm>
                <a:off x="2413253" y="3412997"/>
                <a:ext cx="71628" cy="67055"/>
              </a:xfrm>
              <a:prstGeom prst="rect">
                <a:avLst/>
              </a:prstGeom>
            </p:spPr>
          </p:pic>
        </p:grpSp>
        <p:sp>
          <p:nvSpPr>
            <p:cNvPr id="325" name="object 167">
              <a:extLst>
                <a:ext uri="{FF2B5EF4-FFF2-40B4-BE49-F238E27FC236}">
                  <a16:creationId xmlns:a16="http://schemas.microsoft.com/office/drawing/2014/main" id="{CBD5E451-E5BA-984F-A3F4-8254074BDA7F}"/>
                </a:ext>
              </a:extLst>
            </p:cNvPr>
            <p:cNvSpPr txBox="1"/>
            <p:nvPr/>
          </p:nvSpPr>
          <p:spPr>
            <a:xfrm>
              <a:off x="3055635" y="3157536"/>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PR</a:t>
              </a:r>
              <a:endParaRPr sz="574">
                <a:latin typeface="Arial"/>
                <a:cs typeface="Arial"/>
              </a:endParaRPr>
            </a:p>
          </p:txBody>
        </p:sp>
        <p:grpSp>
          <p:nvGrpSpPr>
            <p:cNvPr id="326" name="object 168">
              <a:extLst>
                <a:ext uri="{FF2B5EF4-FFF2-40B4-BE49-F238E27FC236}">
                  <a16:creationId xmlns:a16="http://schemas.microsoft.com/office/drawing/2014/main" id="{E53820C3-E781-4943-92B8-8969D5F8C599}"/>
                </a:ext>
              </a:extLst>
            </p:cNvPr>
            <p:cNvGrpSpPr/>
            <p:nvPr/>
          </p:nvGrpSpPr>
          <p:grpSpPr>
            <a:xfrm>
              <a:off x="1766473" y="3127646"/>
              <a:ext cx="1417544" cy="118333"/>
              <a:chOff x="1144524" y="3345941"/>
              <a:chExt cx="1606550" cy="134112"/>
            </a:xfrm>
          </p:grpSpPr>
          <p:pic>
            <p:nvPicPr>
              <p:cNvPr id="394" name="object 169">
                <a:extLst>
                  <a:ext uri="{FF2B5EF4-FFF2-40B4-BE49-F238E27FC236}">
                    <a16:creationId xmlns:a16="http://schemas.microsoft.com/office/drawing/2014/main" id="{E717F9F6-DCD2-6347-A902-4B7003205DC9}"/>
                  </a:ext>
                </a:extLst>
              </p:cNvPr>
              <p:cNvPicPr/>
              <p:nvPr/>
            </p:nvPicPr>
            <p:blipFill>
              <a:blip r:embed="rId22" cstate="print"/>
              <a:stretch>
                <a:fillRect/>
              </a:stretch>
            </p:blipFill>
            <p:spPr>
              <a:xfrm>
                <a:off x="1471421" y="3414522"/>
                <a:ext cx="77724" cy="65531"/>
              </a:xfrm>
              <a:prstGeom prst="rect">
                <a:avLst/>
              </a:prstGeom>
            </p:spPr>
          </p:pic>
          <p:sp>
            <p:nvSpPr>
              <p:cNvPr id="395" name="object 170">
                <a:extLst>
                  <a:ext uri="{FF2B5EF4-FFF2-40B4-BE49-F238E27FC236}">
                    <a16:creationId xmlns:a16="http://schemas.microsoft.com/office/drawing/2014/main" id="{AB645002-4A89-AA4C-A90F-28744144EA97}"/>
                  </a:ext>
                </a:extLst>
              </p:cNvPr>
              <p:cNvSpPr/>
              <p:nvPr/>
            </p:nvSpPr>
            <p:spPr>
              <a:xfrm>
                <a:off x="1144524" y="3358896"/>
                <a:ext cx="1606550" cy="48895"/>
              </a:xfrm>
              <a:custGeom>
                <a:avLst/>
                <a:gdLst/>
                <a:ahLst/>
                <a:cxnLst/>
                <a:rect l="l" t="t" r="r" b="b"/>
                <a:pathLst>
                  <a:path w="1606550" h="48895">
                    <a:moveTo>
                      <a:pt x="1606295" y="48767"/>
                    </a:moveTo>
                    <a:lnTo>
                      <a:pt x="0" y="48767"/>
                    </a:lnTo>
                    <a:lnTo>
                      <a:pt x="0" y="0"/>
                    </a:lnTo>
                    <a:lnTo>
                      <a:pt x="1606295" y="0"/>
                    </a:lnTo>
                    <a:lnTo>
                      <a:pt x="1606295" y="48767"/>
                    </a:lnTo>
                    <a:close/>
                  </a:path>
                </a:pathLst>
              </a:custGeom>
              <a:solidFill>
                <a:schemeClr val="accent1"/>
              </a:solidFill>
            </p:spPr>
            <p:txBody>
              <a:bodyPr wrap="square" lIns="0" tIns="0" rIns="0" bIns="0" rtlCol="0"/>
              <a:lstStyle/>
              <a:p>
                <a:endParaRPr sz="1588"/>
              </a:p>
            </p:txBody>
          </p:sp>
          <p:pic>
            <p:nvPicPr>
              <p:cNvPr id="396" name="object 171">
                <a:extLst>
                  <a:ext uri="{FF2B5EF4-FFF2-40B4-BE49-F238E27FC236}">
                    <a16:creationId xmlns:a16="http://schemas.microsoft.com/office/drawing/2014/main" id="{4624BF63-B5C3-6D49-B3A8-75F09CD39183}"/>
                  </a:ext>
                </a:extLst>
              </p:cNvPr>
              <p:cNvPicPr/>
              <p:nvPr/>
            </p:nvPicPr>
            <p:blipFill>
              <a:blip r:embed="rId2" cstate="print"/>
              <a:stretch>
                <a:fillRect/>
              </a:stretch>
            </p:blipFill>
            <p:spPr>
              <a:xfrm>
                <a:off x="2413253" y="3345941"/>
                <a:ext cx="71628" cy="67056"/>
              </a:xfrm>
              <a:prstGeom prst="rect">
                <a:avLst/>
              </a:prstGeom>
            </p:spPr>
          </p:pic>
        </p:grpSp>
        <p:sp>
          <p:nvSpPr>
            <p:cNvPr id="327" name="object 172">
              <a:extLst>
                <a:ext uri="{FF2B5EF4-FFF2-40B4-BE49-F238E27FC236}">
                  <a16:creationId xmlns:a16="http://schemas.microsoft.com/office/drawing/2014/main" id="{4C185886-575A-A945-9DC9-012D571D29D8}"/>
                </a:ext>
              </a:extLst>
            </p:cNvPr>
            <p:cNvSpPr txBox="1"/>
            <p:nvPr/>
          </p:nvSpPr>
          <p:spPr>
            <a:xfrm>
              <a:off x="3199525" y="3098378"/>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PR</a:t>
              </a:r>
              <a:endParaRPr sz="574">
                <a:latin typeface="Arial"/>
                <a:cs typeface="Arial"/>
              </a:endParaRPr>
            </a:p>
          </p:txBody>
        </p:sp>
        <p:grpSp>
          <p:nvGrpSpPr>
            <p:cNvPr id="328" name="object 173">
              <a:extLst>
                <a:ext uri="{FF2B5EF4-FFF2-40B4-BE49-F238E27FC236}">
                  <a16:creationId xmlns:a16="http://schemas.microsoft.com/office/drawing/2014/main" id="{DDC26B92-754D-C046-A24E-30605C2BF69C}"/>
                </a:ext>
              </a:extLst>
            </p:cNvPr>
            <p:cNvGrpSpPr/>
            <p:nvPr/>
          </p:nvGrpSpPr>
          <p:grpSpPr>
            <a:xfrm>
              <a:off x="1766473" y="2130553"/>
              <a:ext cx="5798484" cy="1056260"/>
              <a:chOff x="1144524" y="2215895"/>
              <a:chExt cx="6571615" cy="1197102"/>
            </a:xfrm>
          </p:grpSpPr>
          <p:pic>
            <p:nvPicPr>
              <p:cNvPr id="392" name="object 174">
                <a:extLst>
                  <a:ext uri="{FF2B5EF4-FFF2-40B4-BE49-F238E27FC236}">
                    <a16:creationId xmlns:a16="http://schemas.microsoft.com/office/drawing/2014/main" id="{941FA28D-A42A-B94F-B92D-C6CC286680F0}"/>
                  </a:ext>
                </a:extLst>
              </p:cNvPr>
              <p:cNvPicPr/>
              <p:nvPr/>
            </p:nvPicPr>
            <p:blipFill>
              <a:blip r:embed="rId22" cstate="print"/>
              <a:stretch>
                <a:fillRect/>
              </a:stretch>
            </p:blipFill>
            <p:spPr>
              <a:xfrm>
                <a:off x="1471421" y="3347465"/>
                <a:ext cx="77724" cy="65532"/>
              </a:xfrm>
              <a:prstGeom prst="rect">
                <a:avLst/>
              </a:prstGeom>
            </p:spPr>
          </p:pic>
          <p:sp>
            <p:nvSpPr>
              <p:cNvPr id="393" name="object 175">
                <a:extLst>
                  <a:ext uri="{FF2B5EF4-FFF2-40B4-BE49-F238E27FC236}">
                    <a16:creationId xmlns:a16="http://schemas.microsoft.com/office/drawing/2014/main" id="{73C0A92E-FB57-BF44-963E-AE190822A617}"/>
                  </a:ext>
                </a:extLst>
              </p:cNvPr>
              <p:cNvSpPr/>
              <p:nvPr/>
            </p:nvSpPr>
            <p:spPr>
              <a:xfrm>
                <a:off x="1144524" y="2215895"/>
                <a:ext cx="6571615" cy="48895"/>
              </a:xfrm>
              <a:custGeom>
                <a:avLst/>
                <a:gdLst/>
                <a:ahLst/>
                <a:cxnLst/>
                <a:rect l="l" t="t" r="r" b="b"/>
                <a:pathLst>
                  <a:path w="6571615" h="48894">
                    <a:moveTo>
                      <a:pt x="6571488" y="48767"/>
                    </a:moveTo>
                    <a:lnTo>
                      <a:pt x="0" y="48767"/>
                    </a:lnTo>
                    <a:lnTo>
                      <a:pt x="0" y="0"/>
                    </a:lnTo>
                    <a:lnTo>
                      <a:pt x="6571488" y="0"/>
                    </a:lnTo>
                    <a:lnTo>
                      <a:pt x="6571488" y="48767"/>
                    </a:lnTo>
                    <a:close/>
                  </a:path>
                </a:pathLst>
              </a:custGeom>
              <a:solidFill>
                <a:schemeClr val="accent1"/>
              </a:solidFill>
            </p:spPr>
            <p:txBody>
              <a:bodyPr wrap="square" lIns="0" tIns="0" rIns="0" bIns="0" rtlCol="0"/>
              <a:lstStyle/>
              <a:p>
                <a:endParaRPr sz="1588"/>
              </a:p>
            </p:txBody>
          </p:sp>
        </p:grpSp>
        <p:sp>
          <p:nvSpPr>
            <p:cNvPr id="329" name="object 176">
              <a:extLst>
                <a:ext uri="{FF2B5EF4-FFF2-40B4-BE49-F238E27FC236}">
                  <a16:creationId xmlns:a16="http://schemas.microsoft.com/office/drawing/2014/main" id="{699D01E1-B396-D744-8D39-71FFB4CE3DC7}"/>
                </a:ext>
              </a:extLst>
            </p:cNvPr>
            <p:cNvSpPr txBox="1"/>
            <p:nvPr/>
          </p:nvSpPr>
          <p:spPr>
            <a:xfrm>
              <a:off x="7594122" y="2089797"/>
              <a:ext cx="129988" cy="100804"/>
            </a:xfrm>
            <a:prstGeom prst="rect">
              <a:avLst/>
            </a:prstGeom>
          </p:spPr>
          <p:txBody>
            <a:bodyPr vert="horz" wrap="square" lIns="0" tIns="12326" rIns="0" bIns="0" rtlCol="0">
              <a:spAutoFit/>
            </a:bodyPr>
            <a:lstStyle/>
            <a:p>
              <a:pPr marL="11206">
                <a:spcBef>
                  <a:spcPts val="97"/>
                </a:spcBef>
              </a:pPr>
              <a:r>
                <a:rPr sz="574" b="1" spc="9">
                  <a:solidFill>
                    <a:srgbClr val="181818"/>
                  </a:solidFill>
                  <a:latin typeface="Arial"/>
                  <a:cs typeface="Arial"/>
                </a:rPr>
                <a:t>C</a:t>
              </a:r>
              <a:r>
                <a:rPr sz="574" b="1" spc="4">
                  <a:solidFill>
                    <a:srgbClr val="181818"/>
                  </a:solidFill>
                  <a:latin typeface="Arial"/>
                  <a:cs typeface="Arial"/>
                </a:rPr>
                <a:t>R</a:t>
              </a:r>
              <a:endParaRPr sz="574">
                <a:latin typeface="Arial"/>
                <a:cs typeface="Arial"/>
              </a:endParaRPr>
            </a:p>
          </p:txBody>
        </p:sp>
        <p:grpSp>
          <p:nvGrpSpPr>
            <p:cNvPr id="330" name="object 177">
              <a:extLst>
                <a:ext uri="{FF2B5EF4-FFF2-40B4-BE49-F238E27FC236}">
                  <a16:creationId xmlns:a16="http://schemas.microsoft.com/office/drawing/2014/main" id="{1377FDC5-6BA5-D343-B5E0-C92CB3A75C5D}"/>
                </a:ext>
              </a:extLst>
            </p:cNvPr>
            <p:cNvGrpSpPr/>
            <p:nvPr/>
          </p:nvGrpSpPr>
          <p:grpSpPr>
            <a:xfrm>
              <a:off x="1766468" y="2121844"/>
              <a:ext cx="4171371" cy="111051"/>
              <a:chOff x="1144524" y="2205989"/>
              <a:chExt cx="4727575" cy="125857"/>
            </a:xfrm>
          </p:grpSpPr>
          <p:pic>
            <p:nvPicPr>
              <p:cNvPr id="388" name="object 178">
                <a:extLst>
                  <a:ext uri="{FF2B5EF4-FFF2-40B4-BE49-F238E27FC236}">
                    <a16:creationId xmlns:a16="http://schemas.microsoft.com/office/drawing/2014/main" id="{90D3A592-2D10-874F-BEED-7E8EF72A46F0}"/>
                  </a:ext>
                </a:extLst>
              </p:cNvPr>
              <p:cNvPicPr/>
              <p:nvPr/>
            </p:nvPicPr>
            <p:blipFill>
              <a:blip r:embed="rId23" cstate="print"/>
              <a:stretch>
                <a:fillRect/>
              </a:stretch>
            </p:blipFill>
            <p:spPr>
              <a:xfrm>
                <a:off x="1402841" y="2205989"/>
                <a:ext cx="76200" cy="64007"/>
              </a:xfrm>
              <a:prstGeom prst="rect">
                <a:avLst/>
              </a:prstGeom>
            </p:spPr>
          </p:pic>
          <p:sp>
            <p:nvSpPr>
              <p:cNvPr id="389" name="object 179">
                <a:extLst>
                  <a:ext uri="{FF2B5EF4-FFF2-40B4-BE49-F238E27FC236}">
                    <a16:creationId xmlns:a16="http://schemas.microsoft.com/office/drawing/2014/main" id="{7C83D39A-2226-B445-A196-A08D6F084949}"/>
                  </a:ext>
                </a:extLst>
              </p:cNvPr>
              <p:cNvSpPr/>
              <p:nvPr/>
            </p:nvSpPr>
            <p:spPr>
              <a:xfrm>
                <a:off x="1144524" y="2282951"/>
                <a:ext cx="4727575" cy="48895"/>
              </a:xfrm>
              <a:custGeom>
                <a:avLst/>
                <a:gdLst/>
                <a:ahLst/>
                <a:cxnLst/>
                <a:rect l="l" t="t" r="r" b="b"/>
                <a:pathLst>
                  <a:path w="4727575" h="48894">
                    <a:moveTo>
                      <a:pt x="4727447" y="48768"/>
                    </a:moveTo>
                    <a:lnTo>
                      <a:pt x="0" y="48768"/>
                    </a:lnTo>
                    <a:lnTo>
                      <a:pt x="0" y="0"/>
                    </a:lnTo>
                    <a:lnTo>
                      <a:pt x="4727447" y="0"/>
                    </a:lnTo>
                    <a:lnTo>
                      <a:pt x="4727447" y="48768"/>
                    </a:lnTo>
                    <a:close/>
                  </a:path>
                </a:pathLst>
              </a:custGeom>
              <a:solidFill>
                <a:schemeClr val="accent1"/>
              </a:solidFill>
            </p:spPr>
            <p:txBody>
              <a:bodyPr wrap="square" lIns="0" tIns="0" rIns="0" bIns="0" rtlCol="0"/>
              <a:lstStyle/>
              <a:p>
                <a:endParaRPr sz="1588"/>
              </a:p>
            </p:txBody>
          </p:sp>
          <p:sp>
            <p:nvSpPr>
              <p:cNvPr id="390" name="object 180">
                <a:extLst>
                  <a:ext uri="{FF2B5EF4-FFF2-40B4-BE49-F238E27FC236}">
                    <a16:creationId xmlns:a16="http://schemas.microsoft.com/office/drawing/2014/main" id="{2DDF9692-CB53-0B49-B5E7-76791A297CC2}"/>
                  </a:ext>
                </a:extLst>
              </p:cNvPr>
              <p:cNvSpPr/>
              <p:nvPr/>
            </p:nvSpPr>
            <p:spPr>
              <a:xfrm>
                <a:off x="3738372" y="2279903"/>
                <a:ext cx="60960" cy="48895"/>
              </a:xfrm>
              <a:custGeom>
                <a:avLst/>
                <a:gdLst/>
                <a:ahLst/>
                <a:cxnLst/>
                <a:rect l="l" t="t" r="r" b="b"/>
                <a:pathLst>
                  <a:path w="60960" h="48894">
                    <a:moveTo>
                      <a:pt x="30479" y="48767"/>
                    </a:moveTo>
                    <a:lnTo>
                      <a:pt x="0" y="24383"/>
                    </a:lnTo>
                    <a:lnTo>
                      <a:pt x="30479" y="0"/>
                    </a:lnTo>
                    <a:lnTo>
                      <a:pt x="60959" y="24383"/>
                    </a:lnTo>
                    <a:lnTo>
                      <a:pt x="30479" y="48767"/>
                    </a:lnTo>
                    <a:close/>
                  </a:path>
                </a:pathLst>
              </a:custGeom>
              <a:solidFill>
                <a:srgbClr val="FFBF00"/>
              </a:solidFill>
            </p:spPr>
            <p:txBody>
              <a:bodyPr wrap="square" lIns="0" tIns="0" rIns="0" bIns="0" rtlCol="0"/>
              <a:lstStyle/>
              <a:p>
                <a:endParaRPr sz="1588"/>
              </a:p>
            </p:txBody>
          </p:sp>
          <p:sp>
            <p:nvSpPr>
              <p:cNvPr id="391" name="object 181">
                <a:extLst>
                  <a:ext uri="{FF2B5EF4-FFF2-40B4-BE49-F238E27FC236}">
                    <a16:creationId xmlns:a16="http://schemas.microsoft.com/office/drawing/2014/main" id="{E4EB08C4-1870-6349-8421-31B76D8646C9}"/>
                  </a:ext>
                </a:extLst>
              </p:cNvPr>
              <p:cNvSpPr/>
              <p:nvPr/>
            </p:nvSpPr>
            <p:spPr>
              <a:xfrm>
                <a:off x="3738372" y="2279903"/>
                <a:ext cx="60960" cy="48895"/>
              </a:xfrm>
              <a:custGeom>
                <a:avLst/>
                <a:gdLst/>
                <a:ahLst/>
                <a:cxnLst/>
                <a:rect l="l" t="t" r="r" b="b"/>
                <a:pathLst>
                  <a:path w="60960" h="48894">
                    <a:moveTo>
                      <a:pt x="0" y="24383"/>
                    </a:moveTo>
                    <a:lnTo>
                      <a:pt x="30479" y="0"/>
                    </a:lnTo>
                    <a:lnTo>
                      <a:pt x="60959" y="24383"/>
                    </a:lnTo>
                    <a:lnTo>
                      <a:pt x="30479" y="48767"/>
                    </a:lnTo>
                    <a:lnTo>
                      <a:pt x="0" y="24383"/>
                    </a:lnTo>
                    <a:close/>
                  </a:path>
                </a:pathLst>
              </a:custGeom>
              <a:ln w="10668">
                <a:solidFill>
                  <a:srgbClr val="595959"/>
                </a:solidFill>
              </a:ln>
            </p:spPr>
            <p:txBody>
              <a:bodyPr wrap="square" lIns="0" tIns="0" rIns="0" bIns="0" rtlCol="0"/>
              <a:lstStyle/>
              <a:p>
                <a:endParaRPr sz="1588"/>
              </a:p>
            </p:txBody>
          </p:sp>
        </p:grpSp>
        <p:sp>
          <p:nvSpPr>
            <p:cNvPr id="331" name="object 182">
              <a:extLst>
                <a:ext uri="{FF2B5EF4-FFF2-40B4-BE49-F238E27FC236}">
                  <a16:creationId xmlns:a16="http://schemas.microsoft.com/office/drawing/2014/main" id="{68DF3E1D-CE49-7142-9773-C586898CA6F9}"/>
                </a:ext>
              </a:extLst>
            </p:cNvPr>
            <p:cNvSpPr txBox="1"/>
            <p:nvPr/>
          </p:nvSpPr>
          <p:spPr>
            <a:xfrm>
              <a:off x="5960283" y="2148987"/>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PR</a:t>
              </a:r>
              <a:endParaRPr sz="574">
                <a:latin typeface="Arial"/>
                <a:cs typeface="Arial"/>
              </a:endParaRPr>
            </a:p>
          </p:txBody>
        </p:sp>
        <p:grpSp>
          <p:nvGrpSpPr>
            <p:cNvPr id="332" name="object 183">
              <a:extLst>
                <a:ext uri="{FF2B5EF4-FFF2-40B4-BE49-F238E27FC236}">
                  <a16:creationId xmlns:a16="http://schemas.microsoft.com/office/drawing/2014/main" id="{B424A8D0-6649-2644-85CC-93C106B2E1D9}"/>
                </a:ext>
              </a:extLst>
            </p:cNvPr>
            <p:cNvGrpSpPr/>
            <p:nvPr/>
          </p:nvGrpSpPr>
          <p:grpSpPr>
            <a:xfrm>
              <a:off x="1766471" y="2181011"/>
              <a:ext cx="2428871" cy="233982"/>
              <a:chOff x="1144524" y="2273045"/>
              <a:chExt cx="2752725" cy="265177"/>
            </a:xfrm>
          </p:grpSpPr>
          <p:pic>
            <p:nvPicPr>
              <p:cNvPr id="385" name="object 184">
                <a:extLst>
                  <a:ext uri="{FF2B5EF4-FFF2-40B4-BE49-F238E27FC236}">
                    <a16:creationId xmlns:a16="http://schemas.microsoft.com/office/drawing/2014/main" id="{015B6556-2067-9244-8835-446A77A01AEF}"/>
                  </a:ext>
                </a:extLst>
              </p:cNvPr>
              <p:cNvPicPr/>
              <p:nvPr/>
            </p:nvPicPr>
            <p:blipFill>
              <a:blip r:embed="rId24" cstate="print"/>
              <a:stretch>
                <a:fillRect/>
              </a:stretch>
            </p:blipFill>
            <p:spPr>
              <a:xfrm>
                <a:off x="1425702" y="2273045"/>
                <a:ext cx="77723" cy="64008"/>
              </a:xfrm>
              <a:prstGeom prst="rect">
                <a:avLst/>
              </a:prstGeom>
            </p:spPr>
          </p:pic>
          <p:sp>
            <p:nvSpPr>
              <p:cNvPr id="386" name="object 185">
                <a:extLst>
                  <a:ext uri="{FF2B5EF4-FFF2-40B4-BE49-F238E27FC236}">
                    <a16:creationId xmlns:a16="http://schemas.microsoft.com/office/drawing/2014/main" id="{4FA49303-50C6-F448-B90A-A819E888F9B5}"/>
                  </a:ext>
                </a:extLst>
              </p:cNvPr>
              <p:cNvSpPr/>
              <p:nvPr/>
            </p:nvSpPr>
            <p:spPr>
              <a:xfrm>
                <a:off x="1144524" y="2485643"/>
                <a:ext cx="2752725" cy="48895"/>
              </a:xfrm>
              <a:custGeom>
                <a:avLst/>
                <a:gdLst/>
                <a:ahLst/>
                <a:cxnLst/>
                <a:rect l="l" t="t" r="r" b="b"/>
                <a:pathLst>
                  <a:path w="2752725" h="48894">
                    <a:moveTo>
                      <a:pt x="2752343" y="48767"/>
                    </a:moveTo>
                    <a:lnTo>
                      <a:pt x="0" y="48767"/>
                    </a:lnTo>
                    <a:lnTo>
                      <a:pt x="0" y="0"/>
                    </a:lnTo>
                    <a:lnTo>
                      <a:pt x="2752343" y="0"/>
                    </a:lnTo>
                    <a:lnTo>
                      <a:pt x="2752343" y="48767"/>
                    </a:lnTo>
                    <a:close/>
                  </a:path>
                </a:pathLst>
              </a:custGeom>
              <a:solidFill>
                <a:schemeClr val="accent1"/>
              </a:solidFill>
            </p:spPr>
            <p:txBody>
              <a:bodyPr wrap="square" lIns="0" tIns="0" rIns="0" bIns="0" rtlCol="0"/>
              <a:lstStyle/>
              <a:p>
                <a:endParaRPr sz="1588"/>
              </a:p>
            </p:txBody>
          </p:sp>
          <p:pic>
            <p:nvPicPr>
              <p:cNvPr id="387" name="object 186">
                <a:extLst>
                  <a:ext uri="{FF2B5EF4-FFF2-40B4-BE49-F238E27FC236}">
                    <a16:creationId xmlns:a16="http://schemas.microsoft.com/office/drawing/2014/main" id="{709EDA3E-03B0-DA4B-806A-2153742FFEE8}"/>
                  </a:ext>
                </a:extLst>
              </p:cNvPr>
              <p:cNvPicPr/>
              <p:nvPr/>
            </p:nvPicPr>
            <p:blipFill>
              <a:blip r:embed="rId4" cstate="print"/>
              <a:stretch>
                <a:fillRect/>
              </a:stretch>
            </p:blipFill>
            <p:spPr>
              <a:xfrm>
                <a:off x="3701033" y="2472690"/>
                <a:ext cx="71627" cy="65532"/>
              </a:xfrm>
              <a:prstGeom prst="rect">
                <a:avLst/>
              </a:prstGeom>
            </p:spPr>
          </p:pic>
        </p:grpSp>
        <p:sp>
          <p:nvSpPr>
            <p:cNvPr id="333" name="object 187">
              <a:extLst>
                <a:ext uri="{FF2B5EF4-FFF2-40B4-BE49-F238E27FC236}">
                  <a16:creationId xmlns:a16="http://schemas.microsoft.com/office/drawing/2014/main" id="{5A41FF4A-6AF1-4642-A56C-BA1AFC4B6032}"/>
                </a:ext>
              </a:extLst>
            </p:cNvPr>
            <p:cNvSpPr txBox="1"/>
            <p:nvPr/>
          </p:nvSpPr>
          <p:spPr>
            <a:xfrm>
              <a:off x="4214809" y="2327821"/>
              <a:ext cx="129988" cy="100804"/>
            </a:xfrm>
            <a:prstGeom prst="rect">
              <a:avLst/>
            </a:prstGeom>
          </p:spPr>
          <p:txBody>
            <a:bodyPr vert="horz" wrap="square" lIns="0" tIns="12326" rIns="0" bIns="0" rtlCol="0">
              <a:spAutoFit/>
            </a:bodyPr>
            <a:lstStyle/>
            <a:p>
              <a:pPr marL="11206">
                <a:spcBef>
                  <a:spcPts val="97"/>
                </a:spcBef>
              </a:pPr>
              <a:r>
                <a:rPr sz="574" b="1" spc="9">
                  <a:solidFill>
                    <a:srgbClr val="181818"/>
                  </a:solidFill>
                  <a:latin typeface="Arial"/>
                  <a:cs typeface="Arial"/>
                </a:rPr>
                <a:t>C</a:t>
              </a:r>
              <a:r>
                <a:rPr sz="574" b="1" spc="4">
                  <a:solidFill>
                    <a:srgbClr val="181818"/>
                  </a:solidFill>
                  <a:latin typeface="Arial"/>
                  <a:cs typeface="Arial"/>
                </a:rPr>
                <a:t>R</a:t>
              </a:r>
              <a:endParaRPr sz="574">
                <a:latin typeface="Arial"/>
                <a:cs typeface="Arial"/>
              </a:endParaRPr>
            </a:p>
          </p:txBody>
        </p:sp>
        <p:grpSp>
          <p:nvGrpSpPr>
            <p:cNvPr id="334" name="object 188">
              <a:extLst>
                <a:ext uri="{FF2B5EF4-FFF2-40B4-BE49-F238E27FC236}">
                  <a16:creationId xmlns:a16="http://schemas.microsoft.com/office/drawing/2014/main" id="{F073C365-209C-4349-B0F2-A7A9377E4AA0}"/>
                </a:ext>
              </a:extLst>
            </p:cNvPr>
            <p:cNvGrpSpPr/>
            <p:nvPr/>
          </p:nvGrpSpPr>
          <p:grpSpPr>
            <a:xfrm>
              <a:off x="1766473" y="2358519"/>
              <a:ext cx="2318943" cy="174813"/>
              <a:chOff x="1144524" y="2474214"/>
              <a:chExt cx="2628136" cy="198119"/>
            </a:xfrm>
          </p:grpSpPr>
          <p:pic>
            <p:nvPicPr>
              <p:cNvPr id="382" name="object 189">
                <a:extLst>
                  <a:ext uri="{FF2B5EF4-FFF2-40B4-BE49-F238E27FC236}">
                    <a16:creationId xmlns:a16="http://schemas.microsoft.com/office/drawing/2014/main" id="{52D37FBD-51EA-BF4A-8C82-E00AE5E13DBC}"/>
                  </a:ext>
                </a:extLst>
              </p:cNvPr>
              <p:cNvPicPr/>
              <p:nvPr/>
            </p:nvPicPr>
            <p:blipFill>
              <a:blip r:embed="rId25" cstate="print"/>
              <a:stretch>
                <a:fillRect/>
              </a:stretch>
            </p:blipFill>
            <p:spPr>
              <a:xfrm>
                <a:off x="1453133" y="2474214"/>
                <a:ext cx="77724" cy="65531"/>
              </a:xfrm>
              <a:prstGeom prst="rect">
                <a:avLst/>
              </a:prstGeom>
            </p:spPr>
          </p:pic>
          <p:sp>
            <p:nvSpPr>
              <p:cNvPr id="383" name="object 190">
                <a:extLst>
                  <a:ext uri="{FF2B5EF4-FFF2-40B4-BE49-F238E27FC236}">
                    <a16:creationId xmlns:a16="http://schemas.microsoft.com/office/drawing/2014/main" id="{9B8038EC-E2CE-1F46-8392-F85EC022B8EE}"/>
                  </a:ext>
                </a:extLst>
              </p:cNvPr>
              <p:cNvSpPr/>
              <p:nvPr/>
            </p:nvSpPr>
            <p:spPr>
              <a:xfrm>
                <a:off x="1144524" y="2619756"/>
                <a:ext cx="2528570" cy="48895"/>
              </a:xfrm>
              <a:custGeom>
                <a:avLst/>
                <a:gdLst/>
                <a:ahLst/>
                <a:cxnLst/>
                <a:rect l="l" t="t" r="r" b="b"/>
                <a:pathLst>
                  <a:path w="2528570" h="48894">
                    <a:moveTo>
                      <a:pt x="2528316" y="48767"/>
                    </a:moveTo>
                    <a:lnTo>
                      <a:pt x="0" y="48767"/>
                    </a:lnTo>
                    <a:lnTo>
                      <a:pt x="0" y="0"/>
                    </a:lnTo>
                    <a:lnTo>
                      <a:pt x="2528316" y="0"/>
                    </a:lnTo>
                    <a:lnTo>
                      <a:pt x="2528316" y="48767"/>
                    </a:lnTo>
                    <a:close/>
                  </a:path>
                </a:pathLst>
              </a:custGeom>
              <a:solidFill>
                <a:schemeClr val="accent1"/>
              </a:solidFill>
            </p:spPr>
            <p:txBody>
              <a:bodyPr wrap="square" lIns="0" tIns="0" rIns="0" bIns="0" rtlCol="0"/>
              <a:lstStyle/>
              <a:p>
                <a:endParaRPr sz="1588"/>
              </a:p>
            </p:txBody>
          </p:sp>
          <p:pic>
            <p:nvPicPr>
              <p:cNvPr id="384" name="object 191">
                <a:extLst>
                  <a:ext uri="{FF2B5EF4-FFF2-40B4-BE49-F238E27FC236}">
                    <a16:creationId xmlns:a16="http://schemas.microsoft.com/office/drawing/2014/main" id="{1AB92B43-5D25-CC43-82B4-1D8457F0BD2D}"/>
                  </a:ext>
                </a:extLst>
              </p:cNvPr>
              <p:cNvPicPr/>
              <p:nvPr/>
            </p:nvPicPr>
            <p:blipFill>
              <a:blip r:embed="rId8" cstate="print"/>
              <a:stretch>
                <a:fillRect/>
              </a:stretch>
            </p:blipFill>
            <p:spPr>
              <a:xfrm>
                <a:off x="3701033" y="2608325"/>
                <a:ext cx="71627" cy="64008"/>
              </a:xfrm>
              <a:prstGeom prst="rect">
                <a:avLst/>
              </a:prstGeom>
            </p:spPr>
          </p:pic>
        </p:grpSp>
        <p:sp>
          <p:nvSpPr>
            <p:cNvPr id="335" name="object 192">
              <a:extLst>
                <a:ext uri="{FF2B5EF4-FFF2-40B4-BE49-F238E27FC236}">
                  <a16:creationId xmlns:a16="http://schemas.microsoft.com/office/drawing/2014/main" id="{A5FC003A-0622-E64F-9773-DDECED4B093E}"/>
                </a:ext>
              </a:extLst>
            </p:cNvPr>
            <p:cNvSpPr txBox="1"/>
            <p:nvPr/>
          </p:nvSpPr>
          <p:spPr>
            <a:xfrm>
              <a:off x="4096470" y="2387011"/>
              <a:ext cx="132229" cy="162628"/>
            </a:xfrm>
            <a:prstGeom prst="rect">
              <a:avLst/>
            </a:prstGeom>
          </p:spPr>
          <p:txBody>
            <a:bodyPr vert="horz" wrap="square" lIns="0" tIns="40341" rIns="0" bIns="0" rtlCol="0">
              <a:spAutoFit/>
            </a:bodyPr>
            <a:lstStyle/>
            <a:p>
              <a:pPr marL="11206" marR="4483" indent="6164">
                <a:lnSpc>
                  <a:spcPct val="67700"/>
                </a:lnSpc>
                <a:spcBef>
                  <a:spcPts val="318"/>
                </a:spcBef>
              </a:pPr>
              <a:r>
                <a:rPr sz="574" b="1" spc="4">
                  <a:solidFill>
                    <a:srgbClr val="181818"/>
                  </a:solidFill>
                  <a:latin typeface="Arial"/>
                  <a:cs typeface="Arial"/>
                </a:rPr>
                <a:t>SD  PR</a:t>
              </a:r>
              <a:endParaRPr sz="574">
                <a:latin typeface="Arial"/>
                <a:cs typeface="Arial"/>
              </a:endParaRPr>
            </a:p>
          </p:txBody>
        </p:sp>
        <p:grpSp>
          <p:nvGrpSpPr>
            <p:cNvPr id="336" name="object 193">
              <a:extLst>
                <a:ext uri="{FF2B5EF4-FFF2-40B4-BE49-F238E27FC236}">
                  <a16:creationId xmlns:a16="http://schemas.microsoft.com/office/drawing/2014/main" id="{24D615C4-A6BA-954B-9EC0-780D22372FD6}"/>
                </a:ext>
              </a:extLst>
            </p:cNvPr>
            <p:cNvGrpSpPr/>
            <p:nvPr/>
          </p:nvGrpSpPr>
          <p:grpSpPr>
            <a:xfrm>
              <a:off x="1766471" y="2476818"/>
              <a:ext cx="1685362" cy="230728"/>
              <a:chOff x="1144524" y="2608325"/>
              <a:chExt cx="1910080" cy="261493"/>
            </a:xfrm>
          </p:grpSpPr>
          <p:pic>
            <p:nvPicPr>
              <p:cNvPr id="380" name="object 194">
                <a:extLst>
                  <a:ext uri="{FF2B5EF4-FFF2-40B4-BE49-F238E27FC236}">
                    <a16:creationId xmlns:a16="http://schemas.microsoft.com/office/drawing/2014/main" id="{40E846B0-7F8D-F241-A94B-25E7E261971A}"/>
                  </a:ext>
                </a:extLst>
              </p:cNvPr>
              <p:cNvPicPr/>
              <p:nvPr/>
            </p:nvPicPr>
            <p:blipFill>
              <a:blip r:embed="rId25" cstate="print"/>
              <a:stretch>
                <a:fillRect/>
              </a:stretch>
            </p:blipFill>
            <p:spPr>
              <a:xfrm>
                <a:off x="1399794" y="2608325"/>
                <a:ext cx="77723" cy="65532"/>
              </a:xfrm>
              <a:prstGeom prst="rect">
                <a:avLst/>
              </a:prstGeom>
            </p:spPr>
          </p:pic>
          <p:sp>
            <p:nvSpPr>
              <p:cNvPr id="381" name="object 195">
                <a:extLst>
                  <a:ext uri="{FF2B5EF4-FFF2-40B4-BE49-F238E27FC236}">
                    <a16:creationId xmlns:a16="http://schemas.microsoft.com/office/drawing/2014/main" id="{CD2AF2B0-B907-1F4F-987A-371E1350E758}"/>
                  </a:ext>
                </a:extLst>
              </p:cNvPr>
              <p:cNvSpPr/>
              <p:nvPr/>
            </p:nvSpPr>
            <p:spPr>
              <a:xfrm>
                <a:off x="1144524" y="2820923"/>
                <a:ext cx="1910080" cy="48895"/>
              </a:xfrm>
              <a:custGeom>
                <a:avLst/>
                <a:gdLst/>
                <a:ahLst/>
                <a:cxnLst/>
                <a:rect l="l" t="t" r="r" b="b"/>
                <a:pathLst>
                  <a:path w="1910080" h="48894">
                    <a:moveTo>
                      <a:pt x="1909572" y="48767"/>
                    </a:moveTo>
                    <a:lnTo>
                      <a:pt x="0" y="48767"/>
                    </a:lnTo>
                    <a:lnTo>
                      <a:pt x="0" y="0"/>
                    </a:lnTo>
                    <a:lnTo>
                      <a:pt x="1909572" y="0"/>
                    </a:lnTo>
                    <a:lnTo>
                      <a:pt x="1909572" y="48767"/>
                    </a:lnTo>
                    <a:close/>
                  </a:path>
                </a:pathLst>
              </a:custGeom>
              <a:solidFill>
                <a:schemeClr val="accent1"/>
              </a:solidFill>
            </p:spPr>
            <p:txBody>
              <a:bodyPr wrap="square" lIns="0" tIns="0" rIns="0" bIns="0" rtlCol="0"/>
              <a:lstStyle/>
              <a:p>
                <a:endParaRPr sz="1588"/>
              </a:p>
            </p:txBody>
          </p:sp>
        </p:grpSp>
        <p:sp>
          <p:nvSpPr>
            <p:cNvPr id="337" name="object 196">
              <a:extLst>
                <a:ext uri="{FF2B5EF4-FFF2-40B4-BE49-F238E27FC236}">
                  <a16:creationId xmlns:a16="http://schemas.microsoft.com/office/drawing/2014/main" id="{2A113F40-2348-3541-992F-B14A62CDA334}"/>
                </a:ext>
              </a:extLst>
            </p:cNvPr>
            <p:cNvSpPr txBox="1"/>
            <p:nvPr/>
          </p:nvSpPr>
          <p:spPr>
            <a:xfrm>
              <a:off x="3471165" y="2623667"/>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PR</a:t>
              </a:r>
              <a:endParaRPr sz="574">
                <a:latin typeface="Arial"/>
                <a:cs typeface="Arial"/>
              </a:endParaRPr>
            </a:p>
          </p:txBody>
        </p:sp>
        <p:grpSp>
          <p:nvGrpSpPr>
            <p:cNvPr id="338" name="object 197">
              <a:extLst>
                <a:ext uri="{FF2B5EF4-FFF2-40B4-BE49-F238E27FC236}">
                  <a16:creationId xmlns:a16="http://schemas.microsoft.com/office/drawing/2014/main" id="{B24DF3F5-193C-A546-9B47-7C36107A3D64}"/>
                </a:ext>
              </a:extLst>
            </p:cNvPr>
            <p:cNvGrpSpPr/>
            <p:nvPr/>
          </p:nvGrpSpPr>
          <p:grpSpPr>
            <a:xfrm>
              <a:off x="1766467" y="2593800"/>
              <a:ext cx="2010323" cy="118332"/>
              <a:chOff x="1144524" y="2740914"/>
              <a:chExt cx="2278380" cy="134111"/>
            </a:xfrm>
          </p:grpSpPr>
          <p:pic>
            <p:nvPicPr>
              <p:cNvPr id="377" name="object 198">
                <a:extLst>
                  <a:ext uri="{FF2B5EF4-FFF2-40B4-BE49-F238E27FC236}">
                    <a16:creationId xmlns:a16="http://schemas.microsoft.com/office/drawing/2014/main" id="{518C5308-3281-2840-817D-3AC27838F9A4}"/>
                  </a:ext>
                </a:extLst>
              </p:cNvPr>
              <p:cNvPicPr/>
              <p:nvPr/>
            </p:nvPicPr>
            <p:blipFill>
              <a:blip r:embed="rId23" cstate="print"/>
              <a:stretch>
                <a:fillRect/>
              </a:stretch>
            </p:blipFill>
            <p:spPr>
              <a:xfrm>
                <a:off x="2692146" y="2811017"/>
                <a:ext cx="76199" cy="64008"/>
              </a:xfrm>
              <a:prstGeom prst="rect">
                <a:avLst/>
              </a:prstGeom>
            </p:spPr>
          </p:pic>
          <p:sp>
            <p:nvSpPr>
              <p:cNvPr id="378" name="object 199">
                <a:extLst>
                  <a:ext uri="{FF2B5EF4-FFF2-40B4-BE49-F238E27FC236}">
                    <a16:creationId xmlns:a16="http://schemas.microsoft.com/office/drawing/2014/main" id="{1213D287-DBDA-794B-9CC2-3D87F33E1C08}"/>
                  </a:ext>
                </a:extLst>
              </p:cNvPr>
              <p:cNvSpPr/>
              <p:nvPr/>
            </p:nvSpPr>
            <p:spPr>
              <a:xfrm>
                <a:off x="1144524" y="2753867"/>
                <a:ext cx="2278380" cy="48895"/>
              </a:xfrm>
              <a:custGeom>
                <a:avLst/>
                <a:gdLst/>
                <a:ahLst/>
                <a:cxnLst/>
                <a:rect l="l" t="t" r="r" b="b"/>
                <a:pathLst>
                  <a:path w="2278379" h="48894">
                    <a:moveTo>
                      <a:pt x="2278379" y="48767"/>
                    </a:moveTo>
                    <a:lnTo>
                      <a:pt x="0" y="48767"/>
                    </a:lnTo>
                    <a:lnTo>
                      <a:pt x="0" y="0"/>
                    </a:lnTo>
                    <a:lnTo>
                      <a:pt x="2278379" y="0"/>
                    </a:lnTo>
                    <a:lnTo>
                      <a:pt x="2278379" y="48767"/>
                    </a:lnTo>
                    <a:close/>
                  </a:path>
                </a:pathLst>
              </a:custGeom>
              <a:solidFill>
                <a:schemeClr val="accent1"/>
              </a:solidFill>
            </p:spPr>
            <p:txBody>
              <a:bodyPr wrap="square" lIns="0" tIns="0" rIns="0" bIns="0" rtlCol="0"/>
              <a:lstStyle/>
              <a:p>
                <a:endParaRPr sz="1588"/>
              </a:p>
            </p:txBody>
          </p:sp>
          <p:pic>
            <p:nvPicPr>
              <p:cNvPr id="379" name="object 200">
                <a:extLst>
                  <a:ext uri="{FF2B5EF4-FFF2-40B4-BE49-F238E27FC236}">
                    <a16:creationId xmlns:a16="http://schemas.microsoft.com/office/drawing/2014/main" id="{3F32C5FF-0B7B-9F4D-9EF6-514ED35BC265}"/>
                  </a:ext>
                </a:extLst>
              </p:cNvPr>
              <p:cNvPicPr/>
              <p:nvPr/>
            </p:nvPicPr>
            <p:blipFill>
              <a:blip r:embed="rId26" cstate="print"/>
              <a:stretch>
                <a:fillRect/>
              </a:stretch>
            </p:blipFill>
            <p:spPr>
              <a:xfrm>
                <a:off x="3031997" y="2740914"/>
                <a:ext cx="70103" cy="67055"/>
              </a:xfrm>
              <a:prstGeom prst="rect">
                <a:avLst/>
              </a:prstGeom>
            </p:spPr>
          </p:pic>
        </p:grpSp>
        <p:sp>
          <p:nvSpPr>
            <p:cNvPr id="339" name="object 201">
              <a:extLst>
                <a:ext uri="{FF2B5EF4-FFF2-40B4-BE49-F238E27FC236}">
                  <a16:creationId xmlns:a16="http://schemas.microsoft.com/office/drawing/2014/main" id="{EA33A270-588F-D941-ACE7-938928F5C3CF}"/>
                </a:ext>
              </a:extLst>
            </p:cNvPr>
            <p:cNvSpPr txBox="1"/>
            <p:nvPr/>
          </p:nvSpPr>
          <p:spPr>
            <a:xfrm>
              <a:off x="3784472" y="2564509"/>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PR</a:t>
              </a:r>
              <a:endParaRPr sz="574">
                <a:latin typeface="Arial"/>
                <a:cs typeface="Arial"/>
              </a:endParaRPr>
            </a:p>
          </p:txBody>
        </p:sp>
        <p:grpSp>
          <p:nvGrpSpPr>
            <p:cNvPr id="340" name="object 202">
              <a:extLst>
                <a:ext uri="{FF2B5EF4-FFF2-40B4-BE49-F238E27FC236}">
                  <a16:creationId xmlns:a16="http://schemas.microsoft.com/office/drawing/2014/main" id="{E238D5E6-4F3D-0E48-BAD6-F42087E89B20}"/>
                </a:ext>
              </a:extLst>
            </p:cNvPr>
            <p:cNvGrpSpPr/>
            <p:nvPr/>
          </p:nvGrpSpPr>
          <p:grpSpPr>
            <a:xfrm>
              <a:off x="1766471" y="2595147"/>
              <a:ext cx="1662390" cy="171561"/>
              <a:chOff x="1144524" y="2742438"/>
              <a:chExt cx="1884045" cy="194437"/>
            </a:xfrm>
          </p:grpSpPr>
          <p:pic>
            <p:nvPicPr>
              <p:cNvPr id="375" name="object 203">
                <a:extLst>
                  <a:ext uri="{FF2B5EF4-FFF2-40B4-BE49-F238E27FC236}">
                    <a16:creationId xmlns:a16="http://schemas.microsoft.com/office/drawing/2014/main" id="{87FFB643-8D2C-BA4A-944C-7972F0F3CB41}"/>
                  </a:ext>
                </a:extLst>
              </p:cNvPr>
              <p:cNvPicPr/>
              <p:nvPr/>
            </p:nvPicPr>
            <p:blipFill>
              <a:blip r:embed="rId27" cstate="print"/>
              <a:stretch>
                <a:fillRect/>
              </a:stretch>
            </p:blipFill>
            <p:spPr>
              <a:xfrm>
                <a:off x="1425702" y="2742438"/>
                <a:ext cx="77723" cy="65531"/>
              </a:xfrm>
              <a:prstGeom prst="rect">
                <a:avLst/>
              </a:prstGeom>
            </p:spPr>
          </p:pic>
          <p:sp>
            <p:nvSpPr>
              <p:cNvPr id="376" name="object 204">
                <a:extLst>
                  <a:ext uri="{FF2B5EF4-FFF2-40B4-BE49-F238E27FC236}">
                    <a16:creationId xmlns:a16="http://schemas.microsoft.com/office/drawing/2014/main" id="{459028BB-3286-0E48-84AC-6FBD6D226A60}"/>
                  </a:ext>
                </a:extLst>
              </p:cNvPr>
              <p:cNvSpPr/>
              <p:nvPr/>
            </p:nvSpPr>
            <p:spPr>
              <a:xfrm>
                <a:off x="1144524" y="2887980"/>
                <a:ext cx="1884045" cy="48895"/>
              </a:xfrm>
              <a:custGeom>
                <a:avLst/>
                <a:gdLst/>
                <a:ahLst/>
                <a:cxnLst/>
                <a:rect l="l" t="t" r="r" b="b"/>
                <a:pathLst>
                  <a:path w="1884045" h="48894">
                    <a:moveTo>
                      <a:pt x="1883664" y="48767"/>
                    </a:moveTo>
                    <a:lnTo>
                      <a:pt x="0" y="48767"/>
                    </a:lnTo>
                    <a:lnTo>
                      <a:pt x="0" y="0"/>
                    </a:lnTo>
                    <a:lnTo>
                      <a:pt x="1883664" y="0"/>
                    </a:lnTo>
                    <a:lnTo>
                      <a:pt x="1883664" y="48767"/>
                    </a:lnTo>
                    <a:close/>
                  </a:path>
                </a:pathLst>
              </a:custGeom>
              <a:solidFill>
                <a:schemeClr val="accent1"/>
              </a:solidFill>
            </p:spPr>
            <p:txBody>
              <a:bodyPr wrap="square" lIns="0" tIns="0" rIns="0" bIns="0" rtlCol="0"/>
              <a:lstStyle/>
              <a:p>
                <a:endParaRPr sz="1588"/>
              </a:p>
            </p:txBody>
          </p:sp>
        </p:grpSp>
        <p:sp>
          <p:nvSpPr>
            <p:cNvPr id="341" name="object 205">
              <a:extLst>
                <a:ext uri="{FF2B5EF4-FFF2-40B4-BE49-F238E27FC236}">
                  <a16:creationId xmlns:a16="http://schemas.microsoft.com/office/drawing/2014/main" id="{0F53AAF9-BF5C-504B-A54D-E986AB0237FE}"/>
                </a:ext>
              </a:extLst>
            </p:cNvPr>
            <p:cNvSpPr txBox="1"/>
            <p:nvPr/>
          </p:nvSpPr>
          <p:spPr>
            <a:xfrm>
              <a:off x="3422774" y="2682848"/>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PR</a:t>
              </a:r>
              <a:endParaRPr sz="574">
                <a:latin typeface="Arial"/>
                <a:cs typeface="Arial"/>
              </a:endParaRPr>
            </a:p>
          </p:txBody>
        </p:sp>
        <p:grpSp>
          <p:nvGrpSpPr>
            <p:cNvPr id="342" name="object 206">
              <a:extLst>
                <a:ext uri="{FF2B5EF4-FFF2-40B4-BE49-F238E27FC236}">
                  <a16:creationId xmlns:a16="http://schemas.microsoft.com/office/drawing/2014/main" id="{D65857CB-F68E-3D4E-AAE1-49B3C330A275}"/>
                </a:ext>
              </a:extLst>
            </p:cNvPr>
            <p:cNvGrpSpPr/>
            <p:nvPr/>
          </p:nvGrpSpPr>
          <p:grpSpPr>
            <a:xfrm>
              <a:off x="1766471" y="2309423"/>
              <a:ext cx="3125314" cy="461909"/>
              <a:chOff x="1144524" y="2418588"/>
              <a:chExt cx="3542029" cy="523494"/>
            </a:xfrm>
          </p:grpSpPr>
          <p:pic>
            <p:nvPicPr>
              <p:cNvPr id="373" name="object 207">
                <a:extLst>
                  <a:ext uri="{FF2B5EF4-FFF2-40B4-BE49-F238E27FC236}">
                    <a16:creationId xmlns:a16="http://schemas.microsoft.com/office/drawing/2014/main" id="{8FA6B12F-4B09-FE4A-853C-1E3BAAAD0771}"/>
                  </a:ext>
                </a:extLst>
              </p:cNvPr>
              <p:cNvPicPr/>
              <p:nvPr/>
            </p:nvPicPr>
            <p:blipFill>
              <a:blip r:embed="rId24" cstate="print"/>
              <a:stretch>
                <a:fillRect/>
              </a:stretch>
            </p:blipFill>
            <p:spPr>
              <a:xfrm>
                <a:off x="1425702" y="2878074"/>
                <a:ext cx="77723" cy="64008"/>
              </a:xfrm>
              <a:prstGeom prst="rect">
                <a:avLst/>
              </a:prstGeom>
            </p:spPr>
          </p:pic>
          <p:sp>
            <p:nvSpPr>
              <p:cNvPr id="374" name="object 208">
                <a:extLst>
                  <a:ext uri="{FF2B5EF4-FFF2-40B4-BE49-F238E27FC236}">
                    <a16:creationId xmlns:a16="http://schemas.microsoft.com/office/drawing/2014/main" id="{5F455748-0590-F24F-A8CF-312D2A01E6F7}"/>
                  </a:ext>
                </a:extLst>
              </p:cNvPr>
              <p:cNvSpPr/>
              <p:nvPr/>
            </p:nvSpPr>
            <p:spPr>
              <a:xfrm>
                <a:off x="1144524" y="2418588"/>
                <a:ext cx="3542029" cy="48895"/>
              </a:xfrm>
              <a:custGeom>
                <a:avLst/>
                <a:gdLst/>
                <a:ahLst/>
                <a:cxnLst/>
                <a:rect l="l" t="t" r="r" b="b"/>
                <a:pathLst>
                  <a:path w="3542029" h="48894">
                    <a:moveTo>
                      <a:pt x="3541775" y="48768"/>
                    </a:moveTo>
                    <a:lnTo>
                      <a:pt x="0" y="48768"/>
                    </a:lnTo>
                    <a:lnTo>
                      <a:pt x="0" y="0"/>
                    </a:lnTo>
                    <a:lnTo>
                      <a:pt x="3541775" y="0"/>
                    </a:lnTo>
                    <a:lnTo>
                      <a:pt x="3541775" y="48768"/>
                    </a:lnTo>
                    <a:close/>
                  </a:path>
                </a:pathLst>
              </a:custGeom>
              <a:solidFill>
                <a:schemeClr val="accent1"/>
              </a:solidFill>
            </p:spPr>
            <p:txBody>
              <a:bodyPr wrap="square" lIns="0" tIns="0" rIns="0" bIns="0" rtlCol="0"/>
              <a:lstStyle/>
              <a:p>
                <a:endParaRPr sz="1588"/>
              </a:p>
            </p:txBody>
          </p:sp>
        </p:grpSp>
        <p:sp>
          <p:nvSpPr>
            <p:cNvPr id="343" name="object 209">
              <a:extLst>
                <a:ext uri="{FF2B5EF4-FFF2-40B4-BE49-F238E27FC236}">
                  <a16:creationId xmlns:a16="http://schemas.microsoft.com/office/drawing/2014/main" id="{3E250853-C7EE-C542-B14B-BE78CD8FFE9F}"/>
                </a:ext>
              </a:extLst>
            </p:cNvPr>
            <p:cNvSpPr txBox="1"/>
            <p:nvPr/>
          </p:nvSpPr>
          <p:spPr>
            <a:xfrm>
              <a:off x="4912701" y="2209514"/>
              <a:ext cx="225238" cy="162628"/>
            </a:xfrm>
            <a:prstGeom prst="rect">
              <a:avLst/>
            </a:prstGeom>
          </p:spPr>
          <p:txBody>
            <a:bodyPr vert="horz" wrap="square" lIns="0" tIns="40341" rIns="0" bIns="0" rtlCol="0">
              <a:spAutoFit/>
            </a:bodyPr>
            <a:lstStyle/>
            <a:p>
              <a:pPr marL="11206" marR="4483" indent="99177">
                <a:lnSpc>
                  <a:spcPct val="67700"/>
                </a:lnSpc>
                <a:spcBef>
                  <a:spcPts val="318"/>
                </a:spcBef>
              </a:pPr>
              <a:r>
                <a:rPr sz="574" b="1">
                  <a:solidFill>
                    <a:srgbClr val="181818"/>
                  </a:solidFill>
                  <a:latin typeface="Arial"/>
                  <a:cs typeface="Arial"/>
                </a:rPr>
                <a:t>SD  </a:t>
              </a:r>
              <a:r>
                <a:rPr sz="574" b="1" spc="4">
                  <a:solidFill>
                    <a:srgbClr val="181818"/>
                  </a:solidFill>
                  <a:latin typeface="Arial"/>
                  <a:cs typeface="Arial"/>
                </a:rPr>
                <a:t>PD</a:t>
              </a:r>
              <a:endParaRPr sz="574">
                <a:latin typeface="Arial"/>
                <a:cs typeface="Arial"/>
              </a:endParaRPr>
            </a:p>
          </p:txBody>
        </p:sp>
        <p:grpSp>
          <p:nvGrpSpPr>
            <p:cNvPr id="344" name="object 210">
              <a:extLst>
                <a:ext uri="{FF2B5EF4-FFF2-40B4-BE49-F238E27FC236}">
                  <a16:creationId xmlns:a16="http://schemas.microsoft.com/office/drawing/2014/main" id="{93DC4D0D-42A7-F94A-B8AA-7C0A1F4E108E}"/>
                </a:ext>
              </a:extLst>
            </p:cNvPr>
            <p:cNvGrpSpPr/>
            <p:nvPr/>
          </p:nvGrpSpPr>
          <p:grpSpPr>
            <a:xfrm>
              <a:off x="1766468" y="2059286"/>
              <a:ext cx="6287814" cy="2901971"/>
              <a:chOff x="1144524" y="2135124"/>
              <a:chExt cx="7126223" cy="3288919"/>
            </a:xfrm>
          </p:grpSpPr>
          <p:pic>
            <p:nvPicPr>
              <p:cNvPr id="368" name="object 211">
                <a:extLst>
                  <a:ext uri="{FF2B5EF4-FFF2-40B4-BE49-F238E27FC236}">
                    <a16:creationId xmlns:a16="http://schemas.microsoft.com/office/drawing/2014/main" id="{8213C0FC-9B80-5246-B4F5-36F205E23978}"/>
                  </a:ext>
                </a:extLst>
              </p:cNvPr>
              <p:cNvPicPr/>
              <p:nvPr/>
            </p:nvPicPr>
            <p:blipFill>
              <a:blip r:embed="rId4" cstate="print"/>
              <a:stretch>
                <a:fillRect/>
              </a:stretch>
            </p:blipFill>
            <p:spPr>
              <a:xfrm>
                <a:off x="1486661" y="2405634"/>
                <a:ext cx="71627" cy="65532"/>
              </a:xfrm>
              <a:prstGeom prst="rect">
                <a:avLst/>
              </a:prstGeom>
            </p:spPr>
          </p:pic>
          <p:sp>
            <p:nvSpPr>
              <p:cNvPr id="369" name="object 212">
                <a:extLst>
                  <a:ext uri="{FF2B5EF4-FFF2-40B4-BE49-F238E27FC236}">
                    <a16:creationId xmlns:a16="http://schemas.microsoft.com/office/drawing/2014/main" id="{9A059AE1-9194-1840-A6D9-D23678CCD3BB}"/>
                  </a:ext>
                </a:extLst>
              </p:cNvPr>
              <p:cNvSpPr/>
              <p:nvPr/>
            </p:nvSpPr>
            <p:spPr>
              <a:xfrm>
                <a:off x="1144524" y="2145792"/>
                <a:ext cx="6966584" cy="48895"/>
              </a:xfrm>
              <a:custGeom>
                <a:avLst/>
                <a:gdLst/>
                <a:ahLst/>
                <a:cxnLst/>
                <a:rect l="l" t="t" r="r" b="b"/>
                <a:pathLst>
                  <a:path w="6966584" h="48894">
                    <a:moveTo>
                      <a:pt x="6966204" y="48767"/>
                    </a:moveTo>
                    <a:lnTo>
                      <a:pt x="0" y="48767"/>
                    </a:lnTo>
                    <a:lnTo>
                      <a:pt x="0" y="0"/>
                    </a:lnTo>
                    <a:lnTo>
                      <a:pt x="6966204" y="0"/>
                    </a:lnTo>
                    <a:lnTo>
                      <a:pt x="6966204" y="48767"/>
                    </a:lnTo>
                    <a:close/>
                  </a:path>
                </a:pathLst>
              </a:custGeom>
              <a:solidFill>
                <a:schemeClr val="accent1"/>
              </a:solidFill>
            </p:spPr>
            <p:txBody>
              <a:bodyPr wrap="square" lIns="0" tIns="0" rIns="0" bIns="0" rtlCol="0"/>
              <a:lstStyle/>
              <a:p>
                <a:endParaRPr sz="1588"/>
              </a:p>
            </p:txBody>
          </p:sp>
          <p:pic>
            <p:nvPicPr>
              <p:cNvPr id="370" name="object 213">
                <a:extLst>
                  <a:ext uri="{FF2B5EF4-FFF2-40B4-BE49-F238E27FC236}">
                    <a16:creationId xmlns:a16="http://schemas.microsoft.com/office/drawing/2014/main" id="{69A73D7C-C207-1F4F-8931-5F329CBC2924}"/>
                  </a:ext>
                </a:extLst>
              </p:cNvPr>
              <p:cNvPicPr/>
              <p:nvPr/>
            </p:nvPicPr>
            <p:blipFill>
              <a:blip r:embed="rId28" cstate="print"/>
              <a:stretch>
                <a:fillRect/>
              </a:stretch>
            </p:blipFill>
            <p:spPr>
              <a:xfrm>
                <a:off x="8119871" y="2135124"/>
                <a:ext cx="150876" cy="70103"/>
              </a:xfrm>
              <a:prstGeom prst="rect">
                <a:avLst/>
              </a:prstGeom>
            </p:spPr>
          </p:pic>
          <p:pic>
            <p:nvPicPr>
              <p:cNvPr id="371" name="object 214">
                <a:extLst>
                  <a:ext uri="{FF2B5EF4-FFF2-40B4-BE49-F238E27FC236}">
                    <a16:creationId xmlns:a16="http://schemas.microsoft.com/office/drawing/2014/main" id="{A5983518-0B86-564E-A5C9-12F1A71B33BA}"/>
                  </a:ext>
                </a:extLst>
              </p:cNvPr>
              <p:cNvPicPr/>
              <p:nvPr/>
            </p:nvPicPr>
            <p:blipFill>
              <a:blip r:embed="rId29" cstate="print"/>
              <a:stretch>
                <a:fillRect/>
              </a:stretch>
            </p:blipFill>
            <p:spPr>
              <a:xfrm>
                <a:off x="4958333" y="2137410"/>
                <a:ext cx="76200" cy="65531"/>
              </a:xfrm>
              <a:prstGeom prst="rect">
                <a:avLst/>
              </a:prstGeom>
            </p:spPr>
          </p:pic>
          <p:sp>
            <p:nvSpPr>
              <p:cNvPr id="372" name="object 215">
                <a:extLst>
                  <a:ext uri="{FF2B5EF4-FFF2-40B4-BE49-F238E27FC236}">
                    <a16:creationId xmlns:a16="http://schemas.microsoft.com/office/drawing/2014/main" id="{81E555FC-2E58-2F41-83E6-6793EB38F390}"/>
                  </a:ext>
                </a:extLst>
              </p:cNvPr>
              <p:cNvSpPr/>
              <p:nvPr/>
            </p:nvSpPr>
            <p:spPr>
              <a:xfrm>
                <a:off x="1144524" y="5375148"/>
                <a:ext cx="448309" cy="48895"/>
              </a:xfrm>
              <a:custGeom>
                <a:avLst/>
                <a:gdLst/>
                <a:ahLst/>
                <a:cxnLst/>
                <a:rect l="l" t="t" r="r" b="b"/>
                <a:pathLst>
                  <a:path w="448309" h="48895">
                    <a:moveTo>
                      <a:pt x="448055" y="48767"/>
                    </a:moveTo>
                    <a:lnTo>
                      <a:pt x="0" y="48767"/>
                    </a:lnTo>
                    <a:lnTo>
                      <a:pt x="0" y="0"/>
                    </a:lnTo>
                    <a:lnTo>
                      <a:pt x="448055" y="0"/>
                    </a:lnTo>
                    <a:lnTo>
                      <a:pt x="448055" y="48767"/>
                    </a:lnTo>
                    <a:close/>
                  </a:path>
                </a:pathLst>
              </a:custGeom>
              <a:solidFill>
                <a:schemeClr val="accent1"/>
              </a:solidFill>
            </p:spPr>
            <p:txBody>
              <a:bodyPr wrap="square" lIns="0" tIns="0" rIns="0" bIns="0" rtlCol="0"/>
              <a:lstStyle/>
              <a:p>
                <a:endParaRPr sz="1588"/>
              </a:p>
            </p:txBody>
          </p:sp>
        </p:grpSp>
        <p:sp>
          <p:nvSpPr>
            <p:cNvPr id="345" name="object 216">
              <a:extLst>
                <a:ext uri="{FF2B5EF4-FFF2-40B4-BE49-F238E27FC236}">
                  <a16:creationId xmlns:a16="http://schemas.microsoft.com/office/drawing/2014/main" id="{42ABE30F-2F06-8C4F-8C77-2BEFD259E528}"/>
                </a:ext>
              </a:extLst>
            </p:cNvPr>
            <p:cNvSpPr txBox="1"/>
            <p:nvPr/>
          </p:nvSpPr>
          <p:spPr>
            <a:xfrm>
              <a:off x="2143920" y="4876084"/>
              <a:ext cx="125506" cy="163099"/>
            </a:xfrm>
            <a:prstGeom prst="rect">
              <a:avLst/>
            </a:prstGeom>
          </p:spPr>
          <p:txBody>
            <a:bodyPr vert="horz" wrap="square" lIns="0" tIns="39221" rIns="0" bIns="0" rtlCol="0">
              <a:spAutoFit/>
            </a:bodyPr>
            <a:lstStyle/>
            <a:p>
              <a:pPr marL="11206" marR="4483">
                <a:lnSpc>
                  <a:spcPct val="69300"/>
                </a:lnSpc>
                <a:spcBef>
                  <a:spcPts val="309"/>
                </a:spcBef>
              </a:pPr>
              <a:r>
                <a:rPr sz="574" b="1" spc="4">
                  <a:solidFill>
                    <a:srgbClr val="181818"/>
                  </a:solidFill>
                  <a:latin typeface="Arial"/>
                  <a:cs typeface="Arial"/>
                </a:rPr>
                <a:t>SD  SD</a:t>
              </a:r>
              <a:endParaRPr sz="574">
                <a:latin typeface="Arial"/>
                <a:cs typeface="Arial"/>
              </a:endParaRPr>
            </a:p>
          </p:txBody>
        </p:sp>
        <p:sp>
          <p:nvSpPr>
            <p:cNvPr id="346" name="object 217">
              <a:extLst>
                <a:ext uri="{FF2B5EF4-FFF2-40B4-BE49-F238E27FC236}">
                  <a16:creationId xmlns:a16="http://schemas.microsoft.com/office/drawing/2014/main" id="{6BD8FDFF-60D3-C448-AC8E-BC4AD8F630E3}"/>
                </a:ext>
              </a:extLst>
            </p:cNvPr>
            <p:cNvSpPr txBox="1"/>
            <p:nvPr/>
          </p:nvSpPr>
          <p:spPr>
            <a:xfrm>
              <a:off x="8067456" y="2030645"/>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PR</a:t>
              </a:r>
              <a:endParaRPr sz="574">
                <a:latin typeface="Arial"/>
                <a:cs typeface="Arial"/>
              </a:endParaRPr>
            </a:p>
          </p:txBody>
        </p:sp>
        <p:grpSp>
          <p:nvGrpSpPr>
            <p:cNvPr id="347" name="object 218">
              <a:extLst>
                <a:ext uri="{FF2B5EF4-FFF2-40B4-BE49-F238E27FC236}">
                  <a16:creationId xmlns:a16="http://schemas.microsoft.com/office/drawing/2014/main" id="{E00DE3D7-80EE-FD44-8E9D-1685AAEAE9DA}"/>
                </a:ext>
              </a:extLst>
            </p:cNvPr>
            <p:cNvGrpSpPr/>
            <p:nvPr/>
          </p:nvGrpSpPr>
          <p:grpSpPr>
            <a:xfrm>
              <a:off x="1766476" y="4384337"/>
              <a:ext cx="628092" cy="573970"/>
              <a:chOff x="1144524" y="4770120"/>
              <a:chExt cx="711835" cy="650493"/>
            </a:xfrm>
          </p:grpSpPr>
          <p:sp>
            <p:nvSpPr>
              <p:cNvPr id="365" name="object 219">
                <a:extLst>
                  <a:ext uri="{FF2B5EF4-FFF2-40B4-BE49-F238E27FC236}">
                    <a16:creationId xmlns:a16="http://schemas.microsoft.com/office/drawing/2014/main" id="{38309827-AAE8-E441-AC47-C522B84EFC81}"/>
                  </a:ext>
                </a:extLst>
              </p:cNvPr>
              <p:cNvSpPr/>
              <p:nvPr/>
            </p:nvSpPr>
            <p:spPr>
              <a:xfrm>
                <a:off x="1713166" y="5369813"/>
                <a:ext cx="51435" cy="50800"/>
              </a:xfrm>
              <a:custGeom>
                <a:avLst/>
                <a:gdLst/>
                <a:ahLst/>
                <a:cxnLst/>
                <a:rect l="l" t="t" r="r" b="b"/>
                <a:pathLst>
                  <a:path w="51435" h="50800">
                    <a:moveTo>
                      <a:pt x="27813" y="50291"/>
                    </a:moveTo>
                    <a:lnTo>
                      <a:pt x="17883" y="48577"/>
                    </a:lnTo>
                    <a:lnTo>
                      <a:pt x="8953" y="43433"/>
                    </a:lnTo>
                    <a:lnTo>
                      <a:pt x="2690" y="34718"/>
                    </a:lnTo>
                    <a:lnTo>
                      <a:pt x="0" y="25145"/>
                    </a:lnTo>
                    <a:lnTo>
                      <a:pt x="1023" y="15573"/>
                    </a:lnTo>
                    <a:lnTo>
                      <a:pt x="5905" y="6857"/>
                    </a:lnTo>
                    <a:lnTo>
                      <a:pt x="13977" y="1714"/>
                    </a:lnTo>
                    <a:lnTo>
                      <a:pt x="23622" y="0"/>
                    </a:lnTo>
                    <a:lnTo>
                      <a:pt x="33551" y="1714"/>
                    </a:lnTo>
                    <a:lnTo>
                      <a:pt x="42481" y="6857"/>
                    </a:lnTo>
                    <a:lnTo>
                      <a:pt x="48744" y="14930"/>
                    </a:lnTo>
                    <a:lnTo>
                      <a:pt x="51435" y="24574"/>
                    </a:lnTo>
                    <a:lnTo>
                      <a:pt x="50411" y="34504"/>
                    </a:lnTo>
                    <a:lnTo>
                      <a:pt x="45529" y="43433"/>
                    </a:lnTo>
                    <a:lnTo>
                      <a:pt x="37457" y="48577"/>
                    </a:lnTo>
                    <a:lnTo>
                      <a:pt x="27813" y="50291"/>
                    </a:lnTo>
                    <a:close/>
                  </a:path>
                </a:pathLst>
              </a:custGeom>
              <a:solidFill>
                <a:srgbClr val="DBDBDB"/>
              </a:solidFill>
            </p:spPr>
            <p:txBody>
              <a:bodyPr wrap="square" lIns="0" tIns="0" rIns="0" bIns="0" rtlCol="0"/>
              <a:lstStyle/>
              <a:p>
                <a:endParaRPr sz="1588"/>
              </a:p>
            </p:txBody>
          </p:sp>
          <p:sp>
            <p:nvSpPr>
              <p:cNvPr id="366" name="object 220">
                <a:extLst>
                  <a:ext uri="{FF2B5EF4-FFF2-40B4-BE49-F238E27FC236}">
                    <a16:creationId xmlns:a16="http://schemas.microsoft.com/office/drawing/2014/main" id="{31F51358-4C32-EF4D-8C5D-6DB991A9269F}"/>
                  </a:ext>
                </a:extLst>
              </p:cNvPr>
              <p:cNvSpPr/>
              <p:nvPr/>
            </p:nvSpPr>
            <p:spPr>
              <a:xfrm>
                <a:off x="1713166" y="5369813"/>
                <a:ext cx="51435" cy="50800"/>
              </a:xfrm>
              <a:custGeom>
                <a:avLst/>
                <a:gdLst/>
                <a:ahLst/>
                <a:cxnLst/>
                <a:rect l="l" t="t" r="r" b="b"/>
                <a:pathLst>
                  <a:path w="51435" h="50800">
                    <a:moveTo>
                      <a:pt x="5905" y="6857"/>
                    </a:moveTo>
                    <a:lnTo>
                      <a:pt x="13977" y="1714"/>
                    </a:lnTo>
                    <a:lnTo>
                      <a:pt x="23622" y="0"/>
                    </a:lnTo>
                    <a:lnTo>
                      <a:pt x="33551" y="1714"/>
                    </a:lnTo>
                    <a:lnTo>
                      <a:pt x="42481" y="6857"/>
                    </a:lnTo>
                    <a:lnTo>
                      <a:pt x="48744" y="14930"/>
                    </a:lnTo>
                    <a:lnTo>
                      <a:pt x="51435" y="24574"/>
                    </a:lnTo>
                    <a:lnTo>
                      <a:pt x="50411" y="34504"/>
                    </a:lnTo>
                    <a:lnTo>
                      <a:pt x="45529" y="43433"/>
                    </a:lnTo>
                    <a:lnTo>
                      <a:pt x="37457" y="48577"/>
                    </a:lnTo>
                    <a:lnTo>
                      <a:pt x="27813" y="50291"/>
                    </a:lnTo>
                    <a:lnTo>
                      <a:pt x="17883" y="48577"/>
                    </a:lnTo>
                    <a:lnTo>
                      <a:pt x="8953" y="43433"/>
                    </a:lnTo>
                    <a:lnTo>
                      <a:pt x="2690" y="34718"/>
                    </a:lnTo>
                    <a:lnTo>
                      <a:pt x="0" y="25145"/>
                    </a:lnTo>
                    <a:lnTo>
                      <a:pt x="1023" y="15573"/>
                    </a:lnTo>
                    <a:lnTo>
                      <a:pt x="5905" y="6857"/>
                    </a:lnTo>
                  </a:path>
                </a:pathLst>
              </a:custGeom>
              <a:ln w="4572">
                <a:solidFill>
                  <a:srgbClr val="595959"/>
                </a:solidFill>
              </a:ln>
            </p:spPr>
            <p:txBody>
              <a:bodyPr wrap="square" lIns="0" tIns="0" rIns="0" bIns="0" rtlCol="0"/>
              <a:lstStyle/>
              <a:p>
                <a:endParaRPr sz="1588"/>
              </a:p>
            </p:txBody>
          </p:sp>
          <p:sp>
            <p:nvSpPr>
              <p:cNvPr id="367" name="object 221">
                <a:extLst>
                  <a:ext uri="{FF2B5EF4-FFF2-40B4-BE49-F238E27FC236}">
                    <a16:creationId xmlns:a16="http://schemas.microsoft.com/office/drawing/2014/main" id="{A78CF61E-EEA7-524F-B6E4-0AA68EE00487}"/>
                  </a:ext>
                </a:extLst>
              </p:cNvPr>
              <p:cNvSpPr/>
              <p:nvPr/>
            </p:nvSpPr>
            <p:spPr>
              <a:xfrm>
                <a:off x="1144524" y="4770120"/>
                <a:ext cx="711835" cy="48895"/>
              </a:xfrm>
              <a:custGeom>
                <a:avLst/>
                <a:gdLst/>
                <a:ahLst/>
                <a:cxnLst/>
                <a:rect l="l" t="t" r="r" b="b"/>
                <a:pathLst>
                  <a:path w="711835" h="48895">
                    <a:moveTo>
                      <a:pt x="711708" y="48768"/>
                    </a:moveTo>
                    <a:lnTo>
                      <a:pt x="0" y="48768"/>
                    </a:lnTo>
                    <a:lnTo>
                      <a:pt x="0" y="0"/>
                    </a:lnTo>
                    <a:lnTo>
                      <a:pt x="711708" y="0"/>
                    </a:lnTo>
                    <a:lnTo>
                      <a:pt x="711708" y="48768"/>
                    </a:lnTo>
                    <a:close/>
                  </a:path>
                </a:pathLst>
              </a:custGeom>
              <a:solidFill>
                <a:schemeClr val="accent1"/>
              </a:solidFill>
            </p:spPr>
            <p:txBody>
              <a:bodyPr wrap="square" lIns="0" tIns="0" rIns="0" bIns="0" rtlCol="0"/>
              <a:lstStyle/>
              <a:p>
                <a:endParaRPr sz="1588"/>
              </a:p>
            </p:txBody>
          </p:sp>
        </p:grpSp>
        <p:sp>
          <p:nvSpPr>
            <p:cNvPr id="348" name="object 222">
              <a:extLst>
                <a:ext uri="{FF2B5EF4-FFF2-40B4-BE49-F238E27FC236}">
                  <a16:creationId xmlns:a16="http://schemas.microsoft.com/office/drawing/2014/main" id="{DC4975F1-32E8-EF4E-9B5B-E3C598B69515}"/>
                </a:ext>
              </a:extLst>
            </p:cNvPr>
            <p:cNvSpPr txBox="1"/>
            <p:nvPr/>
          </p:nvSpPr>
          <p:spPr>
            <a:xfrm>
              <a:off x="2496243" y="4343592"/>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PR</a:t>
              </a:r>
              <a:endParaRPr sz="574">
                <a:latin typeface="Arial"/>
                <a:cs typeface="Arial"/>
              </a:endParaRPr>
            </a:p>
          </p:txBody>
        </p:sp>
        <p:grpSp>
          <p:nvGrpSpPr>
            <p:cNvPr id="349" name="object 223">
              <a:extLst>
                <a:ext uri="{FF2B5EF4-FFF2-40B4-BE49-F238E27FC236}">
                  <a16:creationId xmlns:a16="http://schemas.microsoft.com/office/drawing/2014/main" id="{4F1E50BB-AE13-664C-9490-BFA95C1DA4FD}"/>
                </a:ext>
              </a:extLst>
            </p:cNvPr>
            <p:cNvGrpSpPr/>
            <p:nvPr/>
          </p:nvGrpSpPr>
          <p:grpSpPr>
            <a:xfrm>
              <a:off x="1766467" y="4206774"/>
              <a:ext cx="699074" cy="225237"/>
              <a:chOff x="1144524" y="4568952"/>
              <a:chExt cx="792289" cy="255270"/>
            </a:xfrm>
          </p:grpSpPr>
          <p:pic>
            <p:nvPicPr>
              <p:cNvPr id="361" name="object 224">
                <a:extLst>
                  <a:ext uri="{FF2B5EF4-FFF2-40B4-BE49-F238E27FC236}">
                    <a16:creationId xmlns:a16="http://schemas.microsoft.com/office/drawing/2014/main" id="{AE38C6CC-9EAE-3D4E-9EB2-128ADF7154A6}"/>
                  </a:ext>
                </a:extLst>
              </p:cNvPr>
              <p:cNvPicPr/>
              <p:nvPr/>
            </p:nvPicPr>
            <p:blipFill>
              <a:blip r:embed="rId30" cstate="print"/>
              <a:stretch>
                <a:fillRect/>
              </a:stretch>
            </p:blipFill>
            <p:spPr>
              <a:xfrm>
                <a:off x="1413510" y="4758690"/>
                <a:ext cx="76199" cy="65532"/>
              </a:xfrm>
              <a:prstGeom prst="rect">
                <a:avLst/>
              </a:prstGeom>
            </p:spPr>
          </p:pic>
          <p:sp>
            <p:nvSpPr>
              <p:cNvPr id="362" name="object 225">
                <a:extLst>
                  <a:ext uri="{FF2B5EF4-FFF2-40B4-BE49-F238E27FC236}">
                    <a16:creationId xmlns:a16="http://schemas.microsoft.com/office/drawing/2014/main" id="{B1CD77F0-333D-3448-A76E-1AF893FB38D5}"/>
                  </a:ext>
                </a:extLst>
              </p:cNvPr>
              <p:cNvSpPr/>
              <p:nvPr/>
            </p:nvSpPr>
            <p:spPr>
              <a:xfrm>
                <a:off x="1885378" y="4764786"/>
                <a:ext cx="51435" cy="50800"/>
              </a:xfrm>
              <a:custGeom>
                <a:avLst/>
                <a:gdLst/>
                <a:ahLst/>
                <a:cxnLst/>
                <a:rect l="l" t="t" r="r" b="b"/>
                <a:pathLst>
                  <a:path w="51435" h="50800">
                    <a:moveTo>
                      <a:pt x="27813" y="50291"/>
                    </a:moveTo>
                    <a:lnTo>
                      <a:pt x="17883" y="48577"/>
                    </a:lnTo>
                    <a:lnTo>
                      <a:pt x="8953" y="43433"/>
                    </a:lnTo>
                    <a:lnTo>
                      <a:pt x="2690" y="34718"/>
                    </a:lnTo>
                    <a:lnTo>
                      <a:pt x="0" y="25145"/>
                    </a:lnTo>
                    <a:lnTo>
                      <a:pt x="1023" y="15573"/>
                    </a:lnTo>
                    <a:lnTo>
                      <a:pt x="5905" y="6857"/>
                    </a:lnTo>
                    <a:lnTo>
                      <a:pt x="13977" y="1714"/>
                    </a:lnTo>
                    <a:lnTo>
                      <a:pt x="23622" y="0"/>
                    </a:lnTo>
                    <a:lnTo>
                      <a:pt x="33551" y="1714"/>
                    </a:lnTo>
                    <a:lnTo>
                      <a:pt x="42481" y="6857"/>
                    </a:lnTo>
                    <a:lnTo>
                      <a:pt x="48744" y="15573"/>
                    </a:lnTo>
                    <a:lnTo>
                      <a:pt x="51435" y="25145"/>
                    </a:lnTo>
                    <a:lnTo>
                      <a:pt x="50411" y="34718"/>
                    </a:lnTo>
                    <a:lnTo>
                      <a:pt x="45529" y="43433"/>
                    </a:lnTo>
                    <a:lnTo>
                      <a:pt x="37457" y="48577"/>
                    </a:lnTo>
                    <a:lnTo>
                      <a:pt x="27813" y="50291"/>
                    </a:lnTo>
                    <a:close/>
                  </a:path>
                </a:pathLst>
              </a:custGeom>
              <a:solidFill>
                <a:srgbClr val="DBDBDB"/>
              </a:solidFill>
            </p:spPr>
            <p:txBody>
              <a:bodyPr wrap="square" lIns="0" tIns="0" rIns="0" bIns="0" rtlCol="0"/>
              <a:lstStyle/>
              <a:p>
                <a:endParaRPr sz="1588"/>
              </a:p>
            </p:txBody>
          </p:sp>
          <p:sp>
            <p:nvSpPr>
              <p:cNvPr id="363" name="object 226">
                <a:extLst>
                  <a:ext uri="{FF2B5EF4-FFF2-40B4-BE49-F238E27FC236}">
                    <a16:creationId xmlns:a16="http://schemas.microsoft.com/office/drawing/2014/main" id="{D10BD244-90E5-7445-8043-A8800B62A159}"/>
                  </a:ext>
                </a:extLst>
              </p:cNvPr>
              <p:cNvSpPr/>
              <p:nvPr/>
            </p:nvSpPr>
            <p:spPr>
              <a:xfrm>
                <a:off x="1885378" y="4764786"/>
                <a:ext cx="51435" cy="50800"/>
              </a:xfrm>
              <a:custGeom>
                <a:avLst/>
                <a:gdLst/>
                <a:ahLst/>
                <a:cxnLst/>
                <a:rect l="l" t="t" r="r" b="b"/>
                <a:pathLst>
                  <a:path w="51435" h="50800">
                    <a:moveTo>
                      <a:pt x="5905" y="6857"/>
                    </a:moveTo>
                    <a:lnTo>
                      <a:pt x="13977" y="1714"/>
                    </a:lnTo>
                    <a:lnTo>
                      <a:pt x="23622" y="0"/>
                    </a:lnTo>
                    <a:lnTo>
                      <a:pt x="33551" y="1714"/>
                    </a:lnTo>
                    <a:lnTo>
                      <a:pt x="42481" y="6857"/>
                    </a:lnTo>
                    <a:lnTo>
                      <a:pt x="48744" y="15573"/>
                    </a:lnTo>
                    <a:lnTo>
                      <a:pt x="51435" y="25145"/>
                    </a:lnTo>
                    <a:lnTo>
                      <a:pt x="50411" y="34718"/>
                    </a:lnTo>
                    <a:lnTo>
                      <a:pt x="45529" y="43433"/>
                    </a:lnTo>
                    <a:lnTo>
                      <a:pt x="37457" y="48577"/>
                    </a:lnTo>
                    <a:lnTo>
                      <a:pt x="27813" y="50291"/>
                    </a:lnTo>
                    <a:lnTo>
                      <a:pt x="17883" y="48577"/>
                    </a:lnTo>
                    <a:lnTo>
                      <a:pt x="8953" y="43433"/>
                    </a:lnTo>
                    <a:lnTo>
                      <a:pt x="2690" y="34718"/>
                    </a:lnTo>
                    <a:lnTo>
                      <a:pt x="0" y="25145"/>
                    </a:lnTo>
                    <a:lnTo>
                      <a:pt x="1023" y="15573"/>
                    </a:lnTo>
                    <a:lnTo>
                      <a:pt x="5905" y="6857"/>
                    </a:lnTo>
                  </a:path>
                </a:pathLst>
              </a:custGeom>
              <a:ln w="4572">
                <a:solidFill>
                  <a:srgbClr val="595959"/>
                </a:solidFill>
              </a:ln>
            </p:spPr>
            <p:txBody>
              <a:bodyPr wrap="square" lIns="0" tIns="0" rIns="0" bIns="0" rtlCol="0"/>
              <a:lstStyle/>
              <a:p>
                <a:endParaRPr sz="1588"/>
              </a:p>
            </p:txBody>
          </p:sp>
          <p:sp>
            <p:nvSpPr>
              <p:cNvPr id="364" name="object 227">
                <a:extLst>
                  <a:ext uri="{FF2B5EF4-FFF2-40B4-BE49-F238E27FC236}">
                    <a16:creationId xmlns:a16="http://schemas.microsoft.com/office/drawing/2014/main" id="{358A3347-A25E-F144-A817-7B4F37553D0D}"/>
                  </a:ext>
                </a:extLst>
              </p:cNvPr>
              <p:cNvSpPr/>
              <p:nvPr/>
            </p:nvSpPr>
            <p:spPr>
              <a:xfrm>
                <a:off x="1144524" y="4568952"/>
                <a:ext cx="763905" cy="47625"/>
              </a:xfrm>
              <a:custGeom>
                <a:avLst/>
                <a:gdLst/>
                <a:ahLst/>
                <a:cxnLst/>
                <a:rect l="l" t="t" r="r" b="b"/>
                <a:pathLst>
                  <a:path w="763905" h="47625">
                    <a:moveTo>
                      <a:pt x="763524" y="47244"/>
                    </a:moveTo>
                    <a:lnTo>
                      <a:pt x="0" y="47244"/>
                    </a:lnTo>
                    <a:lnTo>
                      <a:pt x="0" y="0"/>
                    </a:lnTo>
                    <a:lnTo>
                      <a:pt x="763524" y="0"/>
                    </a:lnTo>
                    <a:lnTo>
                      <a:pt x="763524" y="47244"/>
                    </a:lnTo>
                    <a:close/>
                  </a:path>
                </a:pathLst>
              </a:custGeom>
              <a:solidFill>
                <a:schemeClr val="accent1"/>
              </a:solidFill>
            </p:spPr>
            <p:txBody>
              <a:bodyPr wrap="square" lIns="0" tIns="0" rIns="0" bIns="0" rtlCol="0"/>
              <a:lstStyle/>
              <a:p>
                <a:endParaRPr sz="1588"/>
              </a:p>
            </p:txBody>
          </p:sp>
        </p:grpSp>
        <p:sp>
          <p:nvSpPr>
            <p:cNvPr id="350" name="object 228">
              <a:extLst>
                <a:ext uri="{FF2B5EF4-FFF2-40B4-BE49-F238E27FC236}">
                  <a16:creationId xmlns:a16="http://schemas.microsoft.com/office/drawing/2014/main" id="{91911A7B-9C10-D449-9300-9969061FD44B}"/>
                </a:ext>
              </a:extLst>
            </p:cNvPr>
            <p:cNvSpPr txBox="1"/>
            <p:nvPr/>
          </p:nvSpPr>
          <p:spPr>
            <a:xfrm>
              <a:off x="2532537" y="4164740"/>
              <a:ext cx="125506" cy="100804"/>
            </a:xfrm>
            <a:prstGeom prst="rect">
              <a:avLst/>
            </a:prstGeom>
          </p:spPr>
          <p:txBody>
            <a:bodyPr vert="horz" wrap="square" lIns="0" tIns="12326" rIns="0" bIns="0" rtlCol="0">
              <a:spAutoFit/>
            </a:bodyPr>
            <a:lstStyle/>
            <a:p>
              <a:pPr marL="11206">
                <a:spcBef>
                  <a:spcPts val="97"/>
                </a:spcBef>
              </a:pPr>
              <a:r>
                <a:rPr sz="574" b="1" spc="4">
                  <a:solidFill>
                    <a:srgbClr val="181818"/>
                  </a:solidFill>
                  <a:latin typeface="Arial"/>
                  <a:cs typeface="Arial"/>
                </a:rPr>
                <a:t>SD</a:t>
              </a:r>
              <a:endParaRPr sz="574">
                <a:latin typeface="Arial"/>
                <a:cs typeface="Arial"/>
              </a:endParaRPr>
            </a:p>
          </p:txBody>
        </p:sp>
        <p:grpSp>
          <p:nvGrpSpPr>
            <p:cNvPr id="351" name="object 229">
              <a:extLst>
                <a:ext uri="{FF2B5EF4-FFF2-40B4-BE49-F238E27FC236}">
                  <a16:creationId xmlns:a16="http://schemas.microsoft.com/office/drawing/2014/main" id="{D063C27A-FCE6-CE49-97BF-36F763C827E0}"/>
                </a:ext>
              </a:extLst>
            </p:cNvPr>
            <p:cNvGrpSpPr/>
            <p:nvPr/>
          </p:nvGrpSpPr>
          <p:grpSpPr>
            <a:xfrm>
              <a:off x="2469923" y="4202131"/>
              <a:ext cx="44263" cy="44264"/>
              <a:chOff x="1941766" y="4563618"/>
              <a:chExt cx="50165" cy="50165"/>
            </a:xfrm>
          </p:grpSpPr>
          <p:sp>
            <p:nvSpPr>
              <p:cNvPr id="359" name="object 230">
                <a:extLst>
                  <a:ext uri="{FF2B5EF4-FFF2-40B4-BE49-F238E27FC236}">
                    <a16:creationId xmlns:a16="http://schemas.microsoft.com/office/drawing/2014/main" id="{0DA9CA7E-2637-074C-931D-08436F85D9BD}"/>
                  </a:ext>
                </a:extLst>
              </p:cNvPr>
              <p:cNvSpPr/>
              <p:nvPr/>
            </p:nvSpPr>
            <p:spPr>
              <a:xfrm>
                <a:off x="1941766" y="4563618"/>
                <a:ext cx="50165" cy="50165"/>
              </a:xfrm>
              <a:custGeom>
                <a:avLst/>
                <a:gdLst/>
                <a:ahLst/>
                <a:cxnLst/>
                <a:rect l="l" t="t" r="r" b="b"/>
                <a:pathLst>
                  <a:path w="50164" h="50164">
                    <a:moveTo>
                      <a:pt x="27051" y="50101"/>
                    </a:moveTo>
                    <a:lnTo>
                      <a:pt x="17645" y="48553"/>
                    </a:lnTo>
                    <a:lnTo>
                      <a:pt x="8953" y="43433"/>
                    </a:lnTo>
                    <a:lnTo>
                      <a:pt x="2690" y="34718"/>
                    </a:lnTo>
                    <a:lnTo>
                      <a:pt x="0" y="25145"/>
                    </a:lnTo>
                    <a:lnTo>
                      <a:pt x="1023" y="15573"/>
                    </a:lnTo>
                    <a:lnTo>
                      <a:pt x="5905" y="6857"/>
                    </a:lnTo>
                    <a:lnTo>
                      <a:pt x="13739" y="1714"/>
                    </a:lnTo>
                    <a:lnTo>
                      <a:pt x="22860" y="0"/>
                    </a:lnTo>
                    <a:lnTo>
                      <a:pt x="32265" y="1714"/>
                    </a:lnTo>
                    <a:lnTo>
                      <a:pt x="40957" y="6857"/>
                    </a:lnTo>
                    <a:lnTo>
                      <a:pt x="47220" y="14906"/>
                    </a:lnTo>
                    <a:lnTo>
                      <a:pt x="49911" y="24383"/>
                    </a:lnTo>
                    <a:lnTo>
                      <a:pt x="48887" y="33861"/>
                    </a:lnTo>
                    <a:lnTo>
                      <a:pt x="44005" y="41909"/>
                    </a:lnTo>
                    <a:lnTo>
                      <a:pt x="36171" y="47934"/>
                    </a:lnTo>
                    <a:lnTo>
                      <a:pt x="27051" y="50101"/>
                    </a:lnTo>
                    <a:close/>
                  </a:path>
                </a:pathLst>
              </a:custGeom>
              <a:solidFill>
                <a:srgbClr val="DBDBDB"/>
              </a:solidFill>
            </p:spPr>
            <p:txBody>
              <a:bodyPr wrap="square" lIns="0" tIns="0" rIns="0" bIns="0" rtlCol="0"/>
              <a:lstStyle/>
              <a:p>
                <a:endParaRPr sz="1588"/>
              </a:p>
            </p:txBody>
          </p:sp>
          <p:sp>
            <p:nvSpPr>
              <p:cNvPr id="360" name="object 231">
                <a:extLst>
                  <a:ext uri="{FF2B5EF4-FFF2-40B4-BE49-F238E27FC236}">
                    <a16:creationId xmlns:a16="http://schemas.microsoft.com/office/drawing/2014/main" id="{F68A9FA4-300F-B34A-A650-52BF540D2CBA}"/>
                  </a:ext>
                </a:extLst>
              </p:cNvPr>
              <p:cNvSpPr/>
              <p:nvPr/>
            </p:nvSpPr>
            <p:spPr>
              <a:xfrm>
                <a:off x="1941766" y="4563618"/>
                <a:ext cx="50165" cy="50165"/>
              </a:xfrm>
              <a:custGeom>
                <a:avLst/>
                <a:gdLst/>
                <a:ahLst/>
                <a:cxnLst/>
                <a:rect l="l" t="t" r="r" b="b"/>
                <a:pathLst>
                  <a:path w="50164" h="50164">
                    <a:moveTo>
                      <a:pt x="5905" y="6857"/>
                    </a:moveTo>
                    <a:lnTo>
                      <a:pt x="13739" y="1714"/>
                    </a:lnTo>
                    <a:lnTo>
                      <a:pt x="22860" y="0"/>
                    </a:lnTo>
                    <a:lnTo>
                      <a:pt x="32265" y="1714"/>
                    </a:lnTo>
                    <a:lnTo>
                      <a:pt x="40957" y="6857"/>
                    </a:lnTo>
                    <a:lnTo>
                      <a:pt x="47220" y="14906"/>
                    </a:lnTo>
                    <a:lnTo>
                      <a:pt x="49911" y="24383"/>
                    </a:lnTo>
                    <a:lnTo>
                      <a:pt x="48887" y="33861"/>
                    </a:lnTo>
                    <a:lnTo>
                      <a:pt x="44005" y="41909"/>
                    </a:lnTo>
                    <a:lnTo>
                      <a:pt x="36171" y="47934"/>
                    </a:lnTo>
                    <a:lnTo>
                      <a:pt x="27051" y="50101"/>
                    </a:lnTo>
                    <a:lnTo>
                      <a:pt x="17645" y="48553"/>
                    </a:lnTo>
                    <a:lnTo>
                      <a:pt x="8953" y="43433"/>
                    </a:lnTo>
                    <a:lnTo>
                      <a:pt x="2690" y="34718"/>
                    </a:lnTo>
                    <a:lnTo>
                      <a:pt x="0" y="25145"/>
                    </a:lnTo>
                    <a:lnTo>
                      <a:pt x="1023" y="15573"/>
                    </a:lnTo>
                    <a:lnTo>
                      <a:pt x="5905" y="6857"/>
                    </a:lnTo>
                  </a:path>
                </a:pathLst>
              </a:custGeom>
              <a:ln w="4572">
                <a:solidFill>
                  <a:srgbClr val="595959"/>
                </a:solidFill>
              </a:ln>
            </p:spPr>
            <p:txBody>
              <a:bodyPr wrap="square" lIns="0" tIns="0" rIns="0" bIns="0" rtlCol="0"/>
              <a:lstStyle/>
              <a:p>
                <a:endParaRPr sz="1588"/>
              </a:p>
            </p:txBody>
          </p:sp>
        </p:grpSp>
        <p:sp>
          <p:nvSpPr>
            <p:cNvPr id="352" name="Textfeld 351">
              <a:extLst>
                <a:ext uri="{FF2B5EF4-FFF2-40B4-BE49-F238E27FC236}">
                  <a16:creationId xmlns:a16="http://schemas.microsoft.com/office/drawing/2014/main" id="{E12D8FB1-332F-DF4F-86C4-5F4C9F9F2F35}"/>
                </a:ext>
              </a:extLst>
            </p:cNvPr>
            <p:cNvSpPr txBox="1"/>
            <p:nvPr/>
          </p:nvSpPr>
          <p:spPr>
            <a:xfrm>
              <a:off x="1632551" y="5518757"/>
              <a:ext cx="269626" cy="276999"/>
            </a:xfrm>
            <a:prstGeom prst="rect">
              <a:avLst/>
            </a:prstGeom>
            <a:noFill/>
          </p:spPr>
          <p:txBody>
            <a:bodyPr wrap="none" rtlCol="0">
              <a:spAutoFit/>
            </a:bodyPr>
            <a:lstStyle/>
            <a:p>
              <a:r>
                <a:rPr lang="de-DE" sz="1200"/>
                <a:t>0</a:t>
              </a:r>
            </a:p>
          </p:txBody>
        </p:sp>
        <p:sp>
          <p:nvSpPr>
            <p:cNvPr id="353" name="Textfeld 352">
              <a:extLst>
                <a:ext uri="{FF2B5EF4-FFF2-40B4-BE49-F238E27FC236}">
                  <a16:creationId xmlns:a16="http://schemas.microsoft.com/office/drawing/2014/main" id="{9F59B205-7652-624A-B736-51C8D9C7E408}"/>
                </a:ext>
              </a:extLst>
            </p:cNvPr>
            <p:cNvSpPr txBox="1"/>
            <p:nvPr/>
          </p:nvSpPr>
          <p:spPr>
            <a:xfrm>
              <a:off x="2747781" y="5522487"/>
              <a:ext cx="269626" cy="276999"/>
            </a:xfrm>
            <a:prstGeom prst="rect">
              <a:avLst/>
            </a:prstGeom>
            <a:noFill/>
          </p:spPr>
          <p:txBody>
            <a:bodyPr wrap="none" rtlCol="0">
              <a:spAutoFit/>
            </a:bodyPr>
            <a:lstStyle/>
            <a:p>
              <a:r>
                <a:rPr lang="de-DE" sz="1200"/>
                <a:t>7</a:t>
              </a:r>
            </a:p>
          </p:txBody>
        </p:sp>
        <p:sp>
          <p:nvSpPr>
            <p:cNvPr id="354" name="Textfeld 353">
              <a:extLst>
                <a:ext uri="{FF2B5EF4-FFF2-40B4-BE49-F238E27FC236}">
                  <a16:creationId xmlns:a16="http://schemas.microsoft.com/office/drawing/2014/main" id="{8EBEF39F-E89C-3C4E-8829-D598FA8ABF8D}"/>
                </a:ext>
              </a:extLst>
            </p:cNvPr>
            <p:cNvSpPr txBox="1"/>
            <p:nvPr/>
          </p:nvSpPr>
          <p:spPr>
            <a:xfrm>
              <a:off x="3827088" y="5518561"/>
              <a:ext cx="354584" cy="276999"/>
            </a:xfrm>
            <a:prstGeom prst="rect">
              <a:avLst/>
            </a:prstGeom>
            <a:noFill/>
          </p:spPr>
          <p:txBody>
            <a:bodyPr wrap="none" rtlCol="0">
              <a:spAutoFit/>
            </a:bodyPr>
            <a:lstStyle/>
            <a:p>
              <a:r>
                <a:rPr lang="de-DE" sz="1200"/>
                <a:t>14</a:t>
              </a:r>
            </a:p>
          </p:txBody>
        </p:sp>
        <p:sp>
          <p:nvSpPr>
            <p:cNvPr id="355" name="Textfeld 354">
              <a:extLst>
                <a:ext uri="{FF2B5EF4-FFF2-40B4-BE49-F238E27FC236}">
                  <a16:creationId xmlns:a16="http://schemas.microsoft.com/office/drawing/2014/main" id="{D15EFA02-3FAF-2A4B-8969-EEC8B44CD23E}"/>
                </a:ext>
              </a:extLst>
            </p:cNvPr>
            <p:cNvSpPr txBox="1"/>
            <p:nvPr/>
          </p:nvSpPr>
          <p:spPr>
            <a:xfrm>
              <a:off x="4952174" y="5522922"/>
              <a:ext cx="354584" cy="276999"/>
            </a:xfrm>
            <a:prstGeom prst="rect">
              <a:avLst/>
            </a:prstGeom>
            <a:noFill/>
          </p:spPr>
          <p:txBody>
            <a:bodyPr wrap="none" rtlCol="0">
              <a:spAutoFit/>
            </a:bodyPr>
            <a:lstStyle/>
            <a:p>
              <a:r>
                <a:rPr lang="de-DE" sz="1200"/>
                <a:t>21</a:t>
              </a:r>
            </a:p>
          </p:txBody>
        </p:sp>
        <p:sp>
          <p:nvSpPr>
            <p:cNvPr id="356" name="Textfeld 355">
              <a:extLst>
                <a:ext uri="{FF2B5EF4-FFF2-40B4-BE49-F238E27FC236}">
                  <a16:creationId xmlns:a16="http://schemas.microsoft.com/office/drawing/2014/main" id="{E3773FFD-947F-3540-AB96-9EC188A1964C}"/>
                </a:ext>
              </a:extLst>
            </p:cNvPr>
            <p:cNvSpPr txBox="1"/>
            <p:nvPr/>
          </p:nvSpPr>
          <p:spPr>
            <a:xfrm>
              <a:off x="6072498" y="5512963"/>
              <a:ext cx="354584" cy="276999"/>
            </a:xfrm>
            <a:prstGeom prst="rect">
              <a:avLst/>
            </a:prstGeom>
            <a:noFill/>
          </p:spPr>
          <p:txBody>
            <a:bodyPr wrap="none" rtlCol="0">
              <a:spAutoFit/>
            </a:bodyPr>
            <a:lstStyle/>
            <a:p>
              <a:r>
                <a:rPr lang="de-DE" sz="1200"/>
                <a:t>28</a:t>
              </a:r>
            </a:p>
          </p:txBody>
        </p:sp>
        <p:sp>
          <p:nvSpPr>
            <p:cNvPr id="357" name="Textfeld 356">
              <a:extLst>
                <a:ext uri="{FF2B5EF4-FFF2-40B4-BE49-F238E27FC236}">
                  <a16:creationId xmlns:a16="http://schemas.microsoft.com/office/drawing/2014/main" id="{43E8DA93-5EBE-144A-9E37-37D4937E488A}"/>
                </a:ext>
              </a:extLst>
            </p:cNvPr>
            <p:cNvSpPr txBox="1"/>
            <p:nvPr/>
          </p:nvSpPr>
          <p:spPr>
            <a:xfrm>
              <a:off x="7199965" y="5518783"/>
              <a:ext cx="354584" cy="276999"/>
            </a:xfrm>
            <a:prstGeom prst="rect">
              <a:avLst/>
            </a:prstGeom>
            <a:noFill/>
          </p:spPr>
          <p:txBody>
            <a:bodyPr wrap="none" rtlCol="0">
              <a:spAutoFit/>
            </a:bodyPr>
            <a:lstStyle/>
            <a:p>
              <a:r>
                <a:rPr lang="de-DE" sz="1200"/>
                <a:t>35</a:t>
              </a:r>
            </a:p>
          </p:txBody>
        </p:sp>
        <p:sp>
          <p:nvSpPr>
            <p:cNvPr id="358" name="Textfeld 357">
              <a:extLst>
                <a:ext uri="{FF2B5EF4-FFF2-40B4-BE49-F238E27FC236}">
                  <a16:creationId xmlns:a16="http://schemas.microsoft.com/office/drawing/2014/main" id="{A73AEA67-EA42-914C-A740-973B7353A19C}"/>
                </a:ext>
              </a:extLst>
            </p:cNvPr>
            <p:cNvSpPr txBox="1"/>
            <p:nvPr/>
          </p:nvSpPr>
          <p:spPr>
            <a:xfrm>
              <a:off x="8322341" y="5519201"/>
              <a:ext cx="354584" cy="276999"/>
            </a:xfrm>
            <a:prstGeom prst="rect">
              <a:avLst/>
            </a:prstGeom>
            <a:noFill/>
          </p:spPr>
          <p:txBody>
            <a:bodyPr wrap="none" rtlCol="0">
              <a:spAutoFit/>
            </a:bodyPr>
            <a:lstStyle/>
            <a:p>
              <a:r>
                <a:rPr lang="de-DE" sz="1200"/>
                <a:t>42</a:t>
              </a:r>
            </a:p>
          </p:txBody>
        </p:sp>
      </p:grpSp>
      <p:grpSp>
        <p:nvGrpSpPr>
          <p:cNvPr id="469" name="Gruppieren 468">
            <a:extLst>
              <a:ext uri="{FF2B5EF4-FFF2-40B4-BE49-F238E27FC236}">
                <a16:creationId xmlns:a16="http://schemas.microsoft.com/office/drawing/2014/main" id="{23D139CE-9C2F-634A-B4AD-D42EE73C51B7}"/>
              </a:ext>
            </a:extLst>
          </p:cNvPr>
          <p:cNvGrpSpPr/>
          <p:nvPr/>
        </p:nvGrpSpPr>
        <p:grpSpPr>
          <a:xfrm>
            <a:off x="6577450" y="2427236"/>
            <a:ext cx="2015571" cy="800582"/>
            <a:chOff x="6577450" y="2274836"/>
            <a:chExt cx="2015571" cy="800582"/>
          </a:xfrm>
        </p:grpSpPr>
        <p:sp>
          <p:nvSpPr>
            <p:cNvPr id="470" name="object 12">
              <a:extLst>
                <a:ext uri="{FF2B5EF4-FFF2-40B4-BE49-F238E27FC236}">
                  <a16:creationId xmlns:a16="http://schemas.microsoft.com/office/drawing/2014/main" id="{2DF7D1F4-8700-5647-AF1A-EA971AF7A3A2}"/>
                </a:ext>
              </a:extLst>
            </p:cNvPr>
            <p:cNvSpPr txBox="1"/>
            <p:nvPr/>
          </p:nvSpPr>
          <p:spPr>
            <a:xfrm>
              <a:off x="6763475" y="2274836"/>
              <a:ext cx="1829546" cy="800582"/>
            </a:xfrm>
            <a:prstGeom prst="rect">
              <a:avLst/>
            </a:prstGeom>
          </p:spPr>
          <p:txBody>
            <a:bodyPr vert="horz" wrap="square" lIns="0" tIns="10646" rIns="0" bIns="0" rtlCol="0">
              <a:spAutoFit/>
            </a:bodyPr>
            <a:lstStyle/>
            <a:p>
              <a:pPr marL="11206" marR="228052">
                <a:lnSpc>
                  <a:spcPct val="108600"/>
                </a:lnSpc>
                <a:spcBef>
                  <a:spcPts val="84"/>
                </a:spcBef>
              </a:pPr>
              <a:r>
                <a:rPr sz="1200" spc="4" dirty="0">
                  <a:latin typeface="Arial"/>
                  <a:cs typeface="Arial"/>
                </a:rPr>
                <a:t>Progression </a:t>
              </a:r>
              <a:r>
                <a:rPr sz="1200" spc="9" dirty="0">
                  <a:latin typeface="Arial"/>
                  <a:cs typeface="Arial"/>
                </a:rPr>
                <a:t> </a:t>
              </a:r>
              <a:r>
                <a:rPr sz="1200" spc="4" dirty="0">
                  <a:latin typeface="Arial"/>
                  <a:cs typeface="Arial"/>
                </a:rPr>
                <a:t>First</a:t>
              </a:r>
              <a:r>
                <a:rPr sz="1200" spc="-53" dirty="0">
                  <a:latin typeface="Arial"/>
                  <a:cs typeface="Arial"/>
                </a:rPr>
                <a:t> </a:t>
              </a:r>
              <a:r>
                <a:rPr sz="1200" spc="4" dirty="0">
                  <a:latin typeface="Arial"/>
                  <a:cs typeface="Arial"/>
                </a:rPr>
                <a:t>Response</a:t>
              </a:r>
              <a:endParaRPr sz="1200" dirty="0">
                <a:latin typeface="Arial"/>
                <a:cs typeface="Arial"/>
              </a:endParaRPr>
            </a:p>
            <a:p>
              <a:pPr marL="11206" marR="4483">
                <a:lnSpc>
                  <a:spcPct val="108600"/>
                </a:lnSpc>
              </a:pPr>
              <a:r>
                <a:rPr sz="1200" spc="-4" dirty="0">
                  <a:latin typeface="Arial"/>
                  <a:cs typeface="Arial"/>
                </a:rPr>
                <a:t>Treatment</a:t>
              </a:r>
              <a:r>
                <a:rPr sz="1200" spc="31" dirty="0">
                  <a:latin typeface="Arial"/>
                  <a:cs typeface="Arial"/>
                </a:rPr>
                <a:t> </a:t>
              </a:r>
              <a:r>
                <a:rPr sz="1200" dirty="0">
                  <a:latin typeface="Arial"/>
                  <a:cs typeface="Arial"/>
                </a:rPr>
                <a:t>Ongoing </a:t>
              </a:r>
              <a:r>
                <a:rPr sz="1200" spc="-243" dirty="0">
                  <a:latin typeface="Arial"/>
                  <a:cs typeface="Arial"/>
                </a:rPr>
                <a:t> </a:t>
              </a:r>
              <a:endParaRPr lang="de-DE" sz="1200" spc="-243" dirty="0">
                <a:latin typeface="Arial"/>
                <a:cs typeface="Arial"/>
              </a:endParaRPr>
            </a:p>
            <a:p>
              <a:pPr marL="11206" marR="4483">
                <a:lnSpc>
                  <a:spcPct val="108600"/>
                </a:lnSpc>
              </a:pPr>
              <a:r>
                <a:rPr sz="1200" dirty="0">
                  <a:latin typeface="Arial"/>
                  <a:cs typeface="Arial"/>
                </a:rPr>
                <a:t>Death</a:t>
              </a:r>
            </a:p>
          </p:txBody>
        </p:sp>
        <p:sp>
          <p:nvSpPr>
            <p:cNvPr id="471" name="object 11">
              <a:extLst>
                <a:ext uri="{FF2B5EF4-FFF2-40B4-BE49-F238E27FC236}">
                  <a16:creationId xmlns:a16="http://schemas.microsoft.com/office/drawing/2014/main" id="{1A156B95-2B2D-914B-A6C9-AF0D8A74B294}"/>
                </a:ext>
              </a:extLst>
            </p:cNvPr>
            <p:cNvSpPr/>
            <p:nvPr/>
          </p:nvSpPr>
          <p:spPr>
            <a:xfrm>
              <a:off x="6629879" y="2571297"/>
              <a:ext cx="77402" cy="68641"/>
            </a:xfrm>
            <a:custGeom>
              <a:avLst/>
              <a:gdLst/>
              <a:ahLst/>
              <a:cxnLst/>
              <a:rect l="l" t="t" r="r" b="b"/>
              <a:pathLst>
                <a:path w="67309" h="59689">
                  <a:moveTo>
                    <a:pt x="67056" y="59435"/>
                  </a:moveTo>
                  <a:lnTo>
                    <a:pt x="0" y="59435"/>
                  </a:lnTo>
                  <a:lnTo>
                    <a:pt x="33528" y="0"/>
                  </a:lnTo>
                  <a:lnTo>
                    <a:pt x="67056" y="59435"/>
                  </a:lnTo>
                  <a:close/>
                </a:path>
              </a:pathLst>
            </a:custGeom>
            <a:ln w="10668">
              <a:solidFill>
                <a:srgbClr val="181818"/>
              </a:solidFill>
            </a:ln>
          </p:spPr>
          <p:txBody>
            <a:bodyPr wrap="square" lIns="0" tIns="0" rIns="0" bIns="0" rtlCol="0"/>
            <a:lstStyle/>
            <a:p>
              <a:endParaRPr sz="1588"/>
            </a:p>
          </p:txBody>
        </p:sp>
        <p:pic>
          <p:nvPicPr>
            <p:cNvPr id="472" name="object 13">
              <a:extLst>
                <a:ext uri="{FF2B5EF4-FFF2-40B4-BE49-F238E27FC236}">
                  <a16:creationId xmlns:a16="http://schemas.microsoft.com/office/drawing/2014/main" id="{93071389-7C9E-E041-9D89-C9145D94E228}"/>
                </a:ext>
              </a:extLst>
            </p:cNvPr>
            <p:cNvPicPr/>
            <p:nvPr/>
          </p:nvPicPr>
          <p:blipFill>
            <a:blip r:embed="rId31" cstate="print"/>
            <a:stretch>
              <a:fillRect/>
            </a:stretch>
          </p:blipFill>
          <p:spPr>
            <a:xfrm>
              <a:off x="6614472" y="2929638"/>
              <a:ext cx="108217" cy="107342"/>
            </a:xfrm>
            <a:prstGeom prst="rect">
              <a:avLst/>
            </a:prstGeom>
          </p:spPr>
        </p:pic>
        <p:pic>
          <p:nvPicPr>
            <p:cNvPr id="473" name="object 14">
              <a:extLst>
                <a:ext uri="{FF2B5EF4-FFF2-40B4-BE49-F238E27FC236}">
                  <a16:creationId xmlns:a16="http://schemas.microsoft.com/office/drawing/2014/main" id="{00D2B809-82DD-6249-A43C-0DF30E7D6653}"/>
                </a:ext>
              </a:extLst>
            </p:cNvPr>
            <p:cNvPicPr/>
            <p:nvPr/>
          </p:nvPicPr>
          <p:blipFill>
            <a:blip r:embed="rId32" cstate="print"/>
            <a:stretch>
              <a:fillRect/>
            </a:stretch>
          </p:blipFill>
          <p:spPr>
            <a:xfrm>
              <a:off x="6577450" y="2735718"/>
              <a:ext cx="182260" cy="98140"/>
            </a:xfrm>
            <a:prstGeom prst="rect">
              <a:avLst/>
            </a:prstGeom>
          </p:spPr>
        </p:pic>
        <p:pic>
          <p:nvPicPr>
            <p:cNvPr id="474" name="object 15">
              <a:extLst>
                <a:ext uri="{FF2B5EF4-FFF2-40B4-BE49-F238E27FC236}">
                  <a16:creationId xmlns:a16="http://schemas.microsoft.com/office/drawing/2014/main" id="{486A6DA9-7E54-6C4A-85A9-25947CA513C7}"/>
                </a:ext>
              </a:extLst>
            </p:cNvPr>
            <p:cNvPicPr/>
            <p:nvPr/>
          </p:nvPicPr>
          <p:blipFill>
            <a:blip r:embed="rId33" cstate="print"/>
            <a:stretch>
              <a:fillRect/>
            </a:stretch>
          </p:blipFill>
          <p:spPr>
            <a:xfrm>
              <a:off x="6589717" y="2317792"/>
              <a:ext cx="157727" cy="157725"/>
            </a:xfrm>
            <a:prstGeom prst="rect">
              <a:avLst/>
            </a:prstGeom>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C61D5D50-2F23-AD4A-936B-24E9DC9E9812}"/>
              </a:ext>
            </a:extLst>
          </p:cNvPr>
          <p:cNvSpPr>
            <a:spLocks noGrp="1"/>
          </p:cNvSpPr>
          <p:nvPr>
            <p:ph type="title"/>
          </p:nvPr>
        </p:nvSpPr>
        <p:spPr/>
        <p:txBody>
          <a:bodyPr/>
          <a:lstStyle/>
          <a:p>
            <a:r>
              <a:rPr lang="en-US" noProof="0" dirty="0"/>
              <a:t>PFS</a:t>
            </a:r>
          </a:p>
        </p:txBody>
      </p:sp>
      <p:sp>
        <p:nvSpPr>
          <p:cNvPr id="5" name="Textplatzhalter 4">
            <a:extLst>
              <a:ext uri="{FF2B5EF4-FFF2-40B4-BE49-F238E27FC236}">
                <a16:creationId xmlns:a16="http://schemas.microsoft.com/office/drawing/2014/main" id="{BDB221FE-D9C5-5F43-8EE9-9BAFABEACA22}"/>
              </a:ext>
            </a:extLst>
          </p:cNvPr>
          <p:cNvSpPr>
            <a:spLocks noGrp="1"/>
          </p:cNvSpPr>
          <p:nvPr>
            <p:ph type="body" sz="quarter" idx="12"/>
          </p:nvPr>
        </p:nvSpPr>
        <p:spPr/>
        <p:txBody>
          <a:bodyPr/>
          <a:lstStyle/>
          <a:p>
            <a:r>
              <a:rPr lang="en-US" noProof="0" dirty="0"/>
              <a:t>PFS with </a:t>
            </a:r>
            <a:r>
              <a:rPr lang="en-US" noProof="0" err="1"/>
              <a:t>sitravatinib</a:t>
            </a:r>
            <a:r>
              <a:rPr lang="en-US" noProof="0" dirty="0"/>
              <a:t> + nivolumab in patients with  </a:t>
            </a:r>
            <a:r>
              <a:rPr lang="en-US" noProof="0" err="1"/>
              <a:t>nonsquamous</a:t>
            </a:r>
            <a:r>
              <a:rPr lang="en-US" noProof="0" dirty="0"/>
              <a:t> NSCLC with prior clinical benefit from CPI therapy</a:t>
            </a:r>
          </a:p>
        </p:txBody>
      </p:sp>
      <p:sp>
        <p:nvSpPr>
          <p:cNvPr id="4" name="object 4"/>
          <p:cNvSpPr txBox="1"/>
          <p:nvPr/>
        </p:nvSpPr>
        <p:spPr>
          <a:xfrm>
            <a:off x="1349767" y="2011886"/>
            <a:ext cx="153888" cy="2147311"/>
          </a:xfrm>
          <a:prstGeom prst="rect">
            <a:avLst/>
          </a:prstGeom>
        </p:spPr>
        <p:txBody>
          <a:bodyPr vert="vert270" wrap="square" lIns="0" tIns="0" rIns="0" bIns="0" rtlCol="0">
            <a:spAutoFit/>
          </a:bodyPr>
          <a:lstStyle/>
          <a:p>
            <a:pPr marL="11206" algn="ctr">
              <a:lnSpc>
                <a:spcPts val="1213"/>
              </a:lnSpc>
            </a:pPr>
            <a:r>
              <a:rPr lang="de-DE" sz="1200" b="1" spc="-4" dirty="0">
                <a:cs typeface="Arial"/>
              </a:rPr>
              <a:t>Progression-Free</a:t>
            </a:r>
            <a:r>
              <a:rPr lang="de-DE" sz="1200" b="1" spc="-9" dirty="0">
                <a:cs typeface="Arial"/>
              </a:rPr>
              <a:t> </a:t>
            </a:r>
            <a:r>
              <a:rPr lang="de-DE" sz="1200" b="1" spc="-4" dirty="0" err="1">
                <a:cs typeface="Arial"/>
              </a:rPr>
              <a:t>Survival</a:t>
            </a:r>
            <a:r>
              <a:rPr lang="de-DE" sz="1200" b="1" spc="-4" dirty="0">
                <a:cs typeface="Arial"/>
              </a:rPr>
              <a:t>,</a:t>
            </a:r>
            <a:r>
              <a:rPr lang="de-DE" sz="1200" b="1" spc="4" dirty="0">
                <a:cs typeface="Arial"/>
              </a:rPr>
              <a:t> </a:t>
            </a:r>
            <a:r>
              <a:rPr lang="de-DE" sz="1200" b="1" dirty="0">
                <a:cs typeface="Arial"/>
              </a:rPr>
              <a:t>%</a:t>
            </a:r>
          </a:p>
        </p:txBody>
      </p:sp>
      <p:graphicFrame>
        <p:nvGraphicFramePr>
          <p:cNvPr id="247" name="Tabelle 247">
            <a:extLst>
              <a:ext uri="{FF2B5EF4-FFF2-40B4-BE49-F238E27FC236}">
                <a16:creationId xmlns:a16="http://schemas.microsoft.com/office/drawing/2014/main" id="{212C6494-CC83-4CB1-BBC4-CAFDEAD67128}"/>
              </a:ext>
            </a:extLst>
          </p:cNvPr>
          <p:cNvGraphicFramePr>
            <a:graphicFrameLocks noGrp="1"/>
          </p:cNvGraphicFramePr>
          <p:nvPr>
            <p:extLst>
              <p:ext uri="{D42A27DB-BD31-4B8C-83A1-F6EECF244321}">
                <p14:modId xmlns:p14="http://schemas.microsoft.com/office/powerpoint/2010/main" val="3010656604"/>
              </p:ext>
            </p:extLst>
          </p:nvPr>
        </p:nvGraphicFramePr>
        <p:xfrm>
          <a:off x="395074" y="4913120"/>
          <a:ext cx="8780777" cy="731520"/>
        </p:xfrm>
        <a:graphic>
          <a:graphicData uri="http://schemas.openxmlformats.org/drawingml/2006/table">
            <a:tbl>
              <a:tblPr firstRow="1" bandRow="1">
                <a:tableStyleId>{5C22544A-7EE6-4342-B048-85BDC9FD1C3A}</a:tableStyleId>
              </a:tblPr>
              <a:tblGrid>
                <a:gridCol w="1167913">
                  <a:extLst>
                    <a:ext uri="{9D8B030D-6E8A-4147-A177-3AD203B41FA5}">
                      <a16:colId xmlns:a16="http://schemas.microsoft.com/office/drawing/2014/main" val="1119249950"/>
                    </a:ext>
                  </a:extLst>
                </a:gridCol>
                <a:gridCol w="951608">
                  <a:extLst>
                    <a:ext uri="{9D8B030D-6E8A-4147-A177-3AD203B41FA5}">
                      <a16:colId xmlns:a16="http://schemas.microsoft.com/office/drawing/2014/main" val="1454193058"/>
                    </a:ext>
                  </a:extLst>
                </a:gridCol>
                <a:gridCol w="951608">
                  <a:extLst>
                    <a:ext uri="{9D8B030D-6E8A-4147-A177-3AD203B41FA5}">
                      <a16:colId xmlns:a16="http://schemas.microsoft.com/office/drawing/2014/main" val="1737434742"/>
                    </a:ext>
                  </a:extLst>
                </a:gridCol>
                <a:gridCol w="951608">
                  <a:extLst>
                    <a:ext uri="{9D8B030D-6E8A-4147-A177-3AD203B41FA5}">
                      <a16:colId xmlns:a16="http://schemas.microsoft.com/office/drawing/2014/main" val="2821841801"/>
                    </a:ext>
                  </a:extLst>
                </a:gridCol>
                <a:gridCol w="951608">
                  <a:extLst>
                    <a:ext uri="{9D8B030D-6E8A-4147-A177-3AD203B41FA5}">
                      <a16:colId xmlns:a16="http://schemas.microsoft.com/office/drawing/2014/main" val="752628150"/>
                    </a:ext>
                  </a:extLst>
                </a:gridCol>
                <a:gridCol w="951608">
                  <a:extLst>
                    <a:ext uri="{9D8B030D-6E8A-4147-A177-3AD203B41FA5}">
                      <a16:colId xmlns:a16="http://schemas.microsoft.com/office/drawing/2014/main" val="1710116343"/>
                    </a:ext>
                  </a:extLst>
                </a:gridCol>
                <a:gridCol w="951608">
                  <a:extLst>
                    <a:ext uri="{9D8B030D-6E8A-4147-A177-3AD203B41FA5}">
                      <a16:colId xmlns:a16="http://schemas.microsoft.com/office/drawing/2014/main" val="3058306665"/>
                    </a:ext>
                  </a:extLst>
                </a:gridCol>
                <a:gridCol w="951608">
                  <a:extLst>
                    <a:ext uri="{9D8B030D-6E8A-4147-A177-3AD203B41FA5}">
                      <a16:colId xmlns:a16="http://schemas.microsoft.com/office/drawing/2014/main" val="3917403839"/>
                    </a:ext>
                  </a:extLst>
                </a:gridCol>
                <a:gridCol w="951608">
                  <a:extLst>
                    <a:ext uri="{9D8B030D-6E8A-4147-A177-3AD203B41FA5}">
                      <a16:colId xmlns:a16="http://schemas.microsoft.com/office/drawing/2014/main" val="3438470839"/>
                    </a:ext>
                  </a:extLst>
                </a:gridCol>
              </a:tblGrid>
              <a:tr h="198527">
                <a:tc gridSpan="9">
                  <a:txBody>
                    <a:bodyPr/>
                    <a:lstStyle/>
                    <a:p>
                      <a:r>
                        <a:rPr lang="de-DE" sz="1200" dirty="0" err="1"/>
                        <a:t>Patients</a:t>
                      </a:r>
                      <a:r>
                        <a:rPr lang="de-DE" sz="1200" dirty="0"/>
                        <a:t> at </a:t>
                      </a:r>
                      <a:r>
                        <a:rPr lang="de-DE" sz="1200" dirty="0" err="1"/>
                        <a:t>risk</a:t>
                      </a:r>
                      <a:r>
                        <a:rPr lang="de-DE" sz="1200" dirty="0"/>
                        <a:t>:</a:t>
                      </a:r>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782477952"/>
                  </a:ext>
                </a:extLst>
              </a:tr>
              <a:tr h="330878">
                <a:tc>
                  <a:txBody>
                    <a:bodyPr/>
                    <a:lstStyle/>
                    <a:p>
                      <a:r>
                        <a:rPr lang="de-DE" sz="1200" dirty="0" err="1">
                          <a:solidFill>
                            <a:schemeClr val="bg1"/>
                          </a:solidFill>
                        </a:rPr>
                        <a:t>Sitravatinib</a:t>
                      </a:r>
                      <a:r>
                        <a:rPr lang="de-DE" sz="1200" dirty="0">
                          <a:solidFill>
                            <a:schemeClr val="bg1"/>
                          </a:solidFill>
                        </a:rPr>
                        <a:t> +</a:t>
                      </a:r>
                    </a:p>
                    <a:p>
                      <a:r>
                        <a:rPr lang="de-DE" sz="1200" dirty="0" err="1">
                          <a:solidFill>
                            <a:schemeClr val="bg1"/>
                          </a:solidFill>
                        </a:rPr>
                        <a:t>Nivolumab</a:t>
                      </a:r>
                      <a:endParaRPr lang="de-DE" sz="1200" dirty="0">
                        <a:solidFill>
                          <a:schemeClr val="bg1"/>
                        </a:solidFill>
                      </a:endParaRPr>
                    </a:p>
                  </a:txBody>
                  <a:tcPr anchor="ctr">
                    <a:solidFill>
                      <a:schemeClr val="accent5">
                        <a:lumMod val="75000"/>
                      </a:schemeClr>
                    </a:solidFill>
                  </a:tcPr>
                </a:tc>
                <a:tc>
                  <a:txBody>
                    <a:bodyPr/>
                    <a:lstStyle/>
                    <a:p>
                      <a:pPr algn="ctr"/>
                      <a:r>
                        <a:rPr lang="de-DE" sz="1200" dirty="0"/>
                        <a:t>68</a:t>
                      </a:r>
                    </a:p>
                  </a:txBody>
                  <a:tcPr anchor="ctr"/>
                </a:tc>
                <a:tc>
                  <a:txBody>
                    <a:bodyPr/>
                    <a:lstStyle/>
                    <a:p>
                      <a:pPr algn="ctr"/>
                      <a:r>
                        <a:rPr lang="de-DE" sz="1200" dirty="0"/>
                        <a:t>25</a:t>
                      </a:r>
                    </a:p>
                  </a:txBody>
                  <a:tcPr anchor="ctr"/>
                </a:tc>
                <a:tc>
                  <a:txBody>
                    <a:bodyPr/>
                    <a:lstStyle/>
                    <a:p>
                      <a:pPr algn="ctr"/>
                      <a:r>
                        <a:rPr lang="de-DE" sz="1200" dirty="0"/>
                        <a:t>10</a:t>
                      </a:r>
                    </a:p>
                  </a:txBody>
                  <a:tcPr anchor="ctr"/>
                </a:tc>
                <a:tc>
                  <a:txBody>
                    <a:bodyPr/>
                    <a:lstStyle/>
                    <a:p>
                      <a:pPr algn="ctr"/>
                      <a:r>
                        <a:rPr lang="de-DE" sz="1200" dirty="0"/>
                        <a:t>4</a:t>
                      </a:r>
                    </a:p>
                  </a:txBody>
                  <a:tcPr anchor="ctr"/>
                </a:tc>
                <a:tc>
                  <a:txBody>
                    <a:bodyPr/>
                    <a:lstStyle/>
                    <a:p>
                      <a:pPr algn="ctr"/>
                      <a:r>
                        <a:rPr lang="de-DE" sz="1200" dirty="0"/>
                        <a:t>3</a:t>
                      </a:r>
                    </a:p>
                  </a:txBody>
                  <a:tcPr anchor="ctr"/>
                </a:tc>
                <a:tc>
                  <a:txBody>
                    <a:bodyPr/>
                    <a:lstStyle/>
                    <a:p>
                      <a:pPr algn="ctr"/>
                      <a:r>
                        <a:rPr lang="de-DE" sz="1200" dirty="0"/>
                        <a:t>2</a:t>
                      </a:r>
                    </a:p>
                  </a:txBody>
                  <a:tcPr anchor="ctr"/>
                </a:tc>
                <a:tc>
                  <a:txBody>
                    <a:bodyPr/>
                    <a:lstStyle/>
                    <a:p>
                      <a:pPr algn="ctr"/>
                      <a:r>
                        <a:rPr lang="de-DE" sz="1200" dirty="0"/>
                        <a:t>1</a:t>
                      </a:r>
                    </a:p>
                  </a:txBody>
                  <a:tcPr anchor="ctr"/>
                </a:tc>
                <a:tc>
                  <a:txBody>
                    <a:bodyPr/>
                    <a:lstStyle/>
                    <a:p>
                      <a:pPr algn="ctr"/>
                      <a:r>
                        <a:rPr lang="de-DE" sz="1200" dirty="0"/>
                        <a:t>0</a:t>
                      </a:r>
                    </a:p>
                  </a:txBody>
                  <a:tcPr anchor="ctr"/>
                </a:tc>
                <a:extLst>
                  <a:ext uri="{0D108BD9-81ED-4DB2-BD59-A6C34878D82A}">
                    <a16:rowId xmlns:a16="http://schemas.microsoft.com/office/drawing/2014/main" val="843508470"/>
                  </a:ext>
                </a:extLst>
              </a:tr>
            </a:tbl>
          </a:graphicData>
        </a:graphic>
      </p:graphicFrame>
      <p:sp>
        <p:nvSpPr>
          <p:cNvPr id="158" name="object 45">
            <a:extLst>
              <a:ext uri="{FF2B5EF4-FFF2-40B4-BE49-F238E27FC236}">
                <a16:creationId xmlns:a16="http://schemas.microsoft.com/office/drawing/2014/main" id="{91997572-5E30-8846-8D71-3A5EA06B768E}"/>
              </a:ext>
            </a:extLst>
          </p:cNvPr>
          <p:cNvSpPr/>
          <p:nvPr/>
        </p:nvSpPr>
        <p:spPr>
          <a:xfrm>
            <a:off x="2491405" y="2462445"/>
            <a:ext cx="0" cy="1803586"/>
          </a:xfrm>
          <a:custGeom>
            <a:avLst/>
            <a:gdLst/>
            <a:ahLst/>
            <a:cxnLst/>
            <a:rect l="l" t="t" r="r" b="b"/>
            <a:pathLst>
              <a:path h="2044064">
                <a:moveTo>
                  <a:pt x="0" y="0"/>
                </a:moveTo>
                <a:lnTo>
                  <a:pt x="0" y="2043684"/>
                </a:lnTo>
              </a:path>
            </a:pathLst>
          </a:custGeom>
          <a:ln w="15240">
            <a:solidFill>
              <a:schemeClr val="bg1">
                <a:lumMod val="75000"/>
              </a:schemeClr>
            </a:solidFill>
            <a:prstDash val="sysDash"/>
          </a:ln>
        </p:spPr>
        <p:txBody>
          <a:bodyPr wrap="square" lIns="0" tIns="0" rIns="0" bIns="0" rtlCol="0"/>
          <a:lstStyle/>
          <a:p>
            <a:endParaRPr sz="1588"/>
          </a:p>
        </p:txBody>
      </p:sp>
      <p:sp>
        <p:nvSpPr>
          <p:cNvPr id="159" name="object 46">
            <a:extLst>
              <a:ext uri="{FF2B5EF4-FFF2-40B4-BE49-F238E27FC236}">
                <a16:creationId xmlns:a16="http://schemas.microsoft.com/office/drawing/2014/main" id="{D0E67DC2-373A-6143-ADF1-B8D3EE3E1006}"/>
              </a:ext>
            </a:extLst>
          </p:cNvPr>
          <p:cNvSpPr/>
          <p:nvPr/>
        </p:nvSpPr>
        <p:spPr>
          <a:xfrm>
            <a:off x="3440628" y="3530152"/>
            <a:ext cx="13313" cy="832597"/>
          </a:xfrm>
          <a:custGeom>
            <a:avLst/>
            <a:gdLst/>
            <a:ahLst/>
            <a:cxnLst/>
            <a:rect l="l" t="t" r="r" b="b"/>
            <a:pathLst>
              <a:path w="15239" h="943610">
                <a:moveTo>
                  <a:pt x="15240" y="879348"/>
                </a:moveTo>
                <a:lnTo>
                  <a:pt x="0" y="879348"/>
                </a:lnTo>
                <a:lnTo>
                  <a:pt x="0" y="943356"/>
                </a:lnTo>
                <a:lnTo>
                  <a:pt x="15240" y="943356"/>
                </a:lnTo>
                <a:lnTo>
                  <a:pt x="15240" y="879348"/>
                </a:lnTo>
                <a:close/>
              </a:path>
              <a:path w="15239" h="943610">
                <a:moveTo>
                  <a:pt x="15240" y="769620"/>
                </a:moveTo>
                <a:lnTo>
                  <a:pt x="0" y="769620"/>
                </a:lnTo>
                <a:lnTo>
                  <a:pt x="0" y="833628"/>
                </a:lnTo>
                <a:lnTo>
                  <a:pt x="15240" y="833628"/>
                </a:lnTo>
                <a:lnTo>
                  <a:pt x="15240" y="769620"/>
                </a:lnTo>
                <a:close/>
              </a:path>
              <a:path w="15239" h="943610">
                <a:moveTo>
                  <a:pt x="15240" y="659892"/>
                </a:moveTo>
                <a:lnTo>
                  <a:pt x="0" y="659892"/>
                </a:lnTo>
                <a:lnTo>
                  <a:pt x="0" y="722376"/>
                </a:lnTo>
                <a:lnTo>
                  <a:pt x="15240" y="722376"/>
                </a:lnTo>
                <a:lnTo>
                  <a:pt x="15240" y="659892"/>
                </a:lnTo>
                <a:close/>
              </a:path>
              <a:path w="15239" h="943610">
                <a:moveTo>
                  <a:pt x="15240" y="550164"/>
                </a:moveTo>
                <a:lnTo>
                  <a:pt x="0" y="550164"/>
                </a:lnTo>
                <a:lnTo>
                  <a:pt x="0" y="612648"/>
                </a:lnTo>
                <a:lnTo>
                  <a:pt x="15240" y="612648"/>
                </a:lnTo>
                <a:lnTo>
                  <a:pt x="15240" y="550164"/>
                </a:lnTo>
                <a:close/>
              </a:path>
              <a:path w="15239" h="943610">
                <a:moveTo>
                  <a:pt x="15240" y="440436"/>
                </a:moveTo>
                <a:lnTo>
                  <a:pt x="0" y="440436"/>
                </a:lnTo>
                <a:lnTo>
                  <a:pt x="0" y="502920"/>
                </a:lnTo>
                <a:lnTo>
                  <a:pt x="15240" y="502920"/>
                </a:lnTo>
                <a:lnTo>
                  <a:pt x="15240" y="440436"/>
                </a:lnTo>
                <a:close/>
              </a:path>
              <a:path w="15239" h="943610">
                <a:moveTo>
                  <a:pt x="15240" y="330708"/>
                </a:moveTo>
                <a:lnTo>
                  <a:pt x="0" y="330708"/>
                </a:lnTo>
                <a:lnTo>
                  <a:pt x="0" y="393192"/>
                </a:lnTo>
                <a:lnTo>
                  <a:pt x="15240" y="393192"/>
                </a:lnTo>
                <a:lnTo>
                  <a:pt x="15240" y="330708"/>
                </a:lnTo>
                <a:close/>
              </a:path>
              <a:path w="15239" h="943610">
                <a:moveTo>
                  <a:pt x="15240" y="219456"/>
                </a:moveTo>
                <a:lnTo>
                  <a:pt x="0" y="219456"/>
                </a:lnTo>
                <a:lnTo>
                  <a:pt x="0" y="283464"/>
                </a:lnTo>
                <a:lnTo>
                  <a:pt x="15240" y="283464"/>
                </a:lnTo>
                <a:lnTo>
                  <a:pt x="15240" y="219456"/>
                </a:lnTo>
                <a:close/>
              </a:path>
              <a:path w="15239" h="943610">
                <a:moveTo>
                  <a:pt x="15240" y="109728"/>
                </a:moveTo>
                <a:lnTo>
                  <a:pt x="0" y="109728"/>
                </a:lnTo>
                <a:lnTo>
                  <a:pt x="0" y="172212"/>
                </a:lnTo>
                <a:lnTo>
                  <a:pt x="15240" y="172212"/>
                </a:lnTo>
                <a:lnTo>
                  <a:pt x="15240" y="109728"/>
                </a:lnTo>
                <a:close/>
              </a:path>
              <a:path w="15239" h="943610">
                <a:moveTo>
                  <a:pt x="15240" y="0"/>
                </a:moveTo>
                <a:lnTo>
                  <a:pt x="0" y="0"/>
                </a:lnTo>
                <a:lnTo>
                  <a:pt x="0" y="62484"/>
                </a:lnTo>
                <a:lnTo>
                  <a:pt x="15240" y="62484"/>
                </a:lnTo>
                <a:lnTo>
                  <a:pt x="15240" y="0"/>
                </a:lnTo>
                <a:close/>
              </a:path>
            </a:pathLst>
          </a:custGeom>
          <a:solidFill>
            <a:schemeClr val="bg1">
              <a:lumMod val="75000"/>
            </a:schemeClr>
          </a:solidFill>
        </p:spPr>
        <p:txBody>
          <a:bodyPr wrap="square" lIns="0" tIns="0" rIns="0" bIns="0" rtlCol="0"/>
          <a:lstStyle/>
          <a:p>
            <a:endParaRPr sz="1588"/>
          </a:p>
        </p:txBody>
      </p:sp>
      <p:sp>
        <p:nvSpPr>
          <p:cNvPr id="160" name="object 48">
            <a:extLst>
              <a:ext uri="{FF2B5EF4-FFF2-40B4-BE49-F238E27FC236}">
                <a16:creationId xmlns:a16="http://schemas.microsoft.com/office/drawing/2014/main" id="{ED6AB92A-FF66-3746-9AF2-80174E942697}"/>
              </a:ext>
            </a:extLst>
          </p:cNvPr>
          <p:cNvSpPr txBox="1"/>
          <p:nvPr/>
        </p:nvSpPr>
        <p:spPr>
          <a:xfrm>
            <a:off x="2618796" y="2195746"/>
            <a:ext cx="391626" cy="235917"/>
          </a:xfrm>
          <a:prstGeom prst="rect">
            <a:avLst/>
          </a:prstGeom>
        </p:spPr>
        <p:txBody>
          <a:bodyPr vert="horz" wrap="square" lIns="0" tIns="11766" rIns="0" bIns="0" rtlCol="0">
            <a:spAutoFit/>
          </a:bodyPr>
          <a:lstStyle/>
          <a:p>
            <a:pPr marL="11206">
              <a:spcBef>
                <a:spcPts val="93"/>
              </a:spcBef>
            </a:pPr>
            <a:r>
              <a:rPr sz="1456" b="1" spc="4">
                <a:solidFill>
                  <a:schemeClr val="bg2"/>
                </a:solidFill>
                <a:latin typeface="Arial"/>
                <a:cs typeface="Arial"/>
              </a:rPr>
              <a:t>79%</a:t>
            </a:r>
            <a:endParaRPr sz="1456">
              <a:solidFill>
                <a:schemeClr val="bg2"/>
              </a:solidFill>
              <a:latin typeface="Arial"/>
              <a:cs typeface="Arial"/>
            </a:endParaRPr>
          </a:p>
        </p:txBody>
      </p:sp>
      <p:sp>
        <p:nvSpPr>
          <p:cNvPr id="161" name="object 49">
            <a:extLst>
              <a:ext uri="{FF2B5EF4-FFF2-40B4-BE49-F238E27FC236}">
                <a16:creationId xmlns:a16="http://schemas.microsoft.com/office/drawing/2014/main" id="{0EC39D9D-FB7E-B04E-8CC5-2C6EC327303F}"/>
              </a:ext>
            </a:extLst>
          </p:cNvPr>
          <p:cNvSpPr txBox="1"/>
          <p:nvPr/>
        </p:nvSpPr>
        <p:spPr>
          <a:xfrm>
            <a:off x="3445542" y="3290318"/>
            <a:ext cx="391626" cy="235917"/>
          </a:xfrm>
          <a:prstGeom prst="rect">
            <a:avLst/>
          </a:prstGeom>
        </p:spPr>
        <p:txBody>
          <a:bodyPr vert="horz" wrap="square" lIns="0" tIns="11766" rIns="0" bIns="0" rtlCol="0">
            <a:spAutoFit/>
          </a:bodyPr>
          <a:lstStyle/>
          <a:p>
            <a:pPr marL="11206">
              <a:spcBef>
                <a:spcPts val="93"/>
              </a:spcBef>
            </a:pPr>
            <a:r>
              <a:rPr sz="1456" b="1" spc="4">
                <a:solidFill>
                  <a:schemeClr val="bg2"/>
                </a:solidFill>
                <a:latin typeface="Arial"/>
                <a:cs typeface="Arial"/>
              </a:rPr>
              <a:t>31%</a:t>
            </a:r>
            <a:endParaRPr sz="1456">
              <a:solidFill>
                <a:schemeClr val="bg2"/>
              </a:solidFill>
              <a:latin typeface="Arial"/>
              <a:cs typeface="Arial"/>
            </a:endParaRPr>
          </a:p>
        </p:txBody>
      </p:sp>
      <p:grpSp>
        <p:nvGrpSpPr>
          <p:cNvPr id="162" name="object 50">
            <a:extLst>
              <a:ext uri="{FF2B5EF4-FFF2-40B4-BE49-F238E27FC236}">
                <a16:creationId xmlns:a16="http://schemas.microsoft.com/office/drawing/2014/main" id="{549A4F6F-BAED-C249-BCB3-D585A00FE64B}"/>
              </a:ext>
            </a:extLst>
          </p:cNvPr>
          <p:cNvGrpSpPr/>
          <p:nvPr/>
        </p:nvGrpSpPr>
        <p:grpSpPr>
          <a:xfrm>
            <a:off x="2979041" y="3248650"/>
            <a:ext cx="15240" cy="1076213"/>
            <a:chOff x="2717292" y="4110228"/>
            <a:chExt cx="15240" cy="1219708"/>
          </a:xfrm>
        </p:grpSpPr>
        <p:sp>
          <p:nvSpPr>
            <p:cNvPr id="163" name="object 51">
              <a:extLst>
                <a:ext uri="{FF2B5EF4-FFF2-40B4-BE49-F238E27FC236}">
                  <a16:creationId xmlns:a16="http://schemas.microsoft.com/office/drawing/2014/main" id="{7161398A-3385-ED4D-9174-E463F3FA285C}"/>
                </a:ext>
              </a:extLst>
            </p:cNvPr>
            <p:cNvSpPr/>
            <p:nvPr/>
          </p:nvSpPr>
          <p:spPr>
            <a:xfrm>
              <a:off x="2724912" y="4166616"/>
              <a:ext cx="0" cy="1163320"/>
            </a:xfrm>
            <a:custGeom>
              <a:avLst/>
              <a:gdLst/>
              <a:ahLst/>
              <a:cxnLst/>
              <a:rect l="l" t="t" r="r" b="b"/>
              <a:pathLst>
                <a:path h="1163320">
                  <a:moveTo>
                    <a:pt x="0" y="0"/>
                  </a:moveTo>
                  <a:lnTo>
                    <a:pt x="0" y="1162812"/>
                  </a:lnTo>
                </a:path>
              </a:pathLst>
            </a:custGeom>
            <a:ln w="15240">
              <a:solidFill>
                <a:schemeClr val="bg1">
                  <a:lumMod val="75000"/>
                </a:schemeClr>
              </a:solidFill>
              <a:prstDash val="sysDash"/>
            </a:ln>
          </p:spPr>
          <p:txBody>
            <a:bodyPr wrap="square" lIns="0" tIns="0" rIns="0" bIns="0" rtlCol="0"/>
            <a:lstStyle/>
            <a:p>
              <a:endParaRPr sz="1588"/>
            </a:p>
          </p:txBody>
        </p:sp>
        <p:sp>
          <p:nvSpPr>
            <p:cNvPr id="195" name="object 52">
              <a:extLst>
                <a:ext uri="{FF2B5EF4-FFF2-40B4-BE49-F238E27FC236}">
                  <a16:creationId xmlns:a16="http://schemas.microsoft.com/office/drawing/2014/main" id="{0BE95C11-D1D1-C245-AE4E-BB6CA0DD6915}"/>
                </a:ext>
              </a:extLst>
            </p:cNvPr>
            <p:cNvSpPr/>
            <p:nvPr/>
          </p:nvSpPr>
          <p:spPr>
            <a:xfrm>
              <a:off x="2717292" y="4110228"/>
              <a:ext cx="15240" cy="9525"/>
            </a:xfrm>
            <a:custGeom>
              <a:avLst/>
              <a:gdLst/>
              <a:ahLst/>
              <a:cxnLst/>
              <a:rect l="l" t="t" r="r" b="b"/>
              <a:pathLst>
                <a:path w="15239" h="9525">
                  <a:moveTo>
                    <a:pt x="15240" y="9143"/>
                  </a:moveTo>
                  <a:lnTo>
                    <a:pt x="0" y="9143"/>
                  </a:lnTo>
                  <a:lnTo>
                    <a:pt x="0" y="0"/>
                  </a:lnTo>
                  <a:lnTo>
                    <a:pt x="15240" y="0"/>
                  </a:lnTo>
                  <a:lnTo>
                    <a:pt x="15240" y="9143"/>
                  </a:lnTo>
                  <a:close/>
                </a:path>
              </a:pathLst>
            </a:custGeom>
            <a:solidFill>
              <a:srgbClr val="4F2A83"/>
            </a:solidFill>
          </p:spPr>
          <p:txBody>
            <a:bodyPr wrap="square" lIns="0" tIns="0" rIns="0" bIns="0" rtlCol="0"/>
            <a:lstStyle/>
            <a:p>
              <a:endParaRPr sz="1588"/>
            </a:p>
          </p:txBody>
        </p:sp>
      </p:grpSp>
      <p:sp>
        <p:nvSpPr>
          <p:cNvPr id="196" name="object 53">
            <a:extLst>
              <a:ext uri="{FF2B5EF4-FFF2-40B4-BE49-F238E27FC236}">
                <a16:creationId xmlns:a16="http://schemas.microsoft.com/office/drawing/2014/main" id="{2D3171BF-FC29-C047-97BF-6122BCD59F74}"/>
              </a:ext>
            </a:extLst>
          </p:cNvPr>
          <p:cNvSpPr txBox="1"/>
          <p:nvPr/>
        </p:nvSpPr>
        <p:spPr>
          <a:xfrm>
            <a:off x="3044818" y="2979706"/>
            <a:ext cx="391626" cy="235917"/>
          </a:xfrm>
          <a:prstGeom prst="rect">
            <a:avLst/>
          </a:prstGeom>
        </p:spPr>
        <p:txBody>
          <a:bodyPr vert="horz" wrap="square" lIns="0" tIns="11766" rIns="0" bIns="0" rtlCol="0">
            <a:spAutoFit/>
          </a:bodyPr>
          <a:lstStyle/>
          <a:p>
            <a:pPr marL="11206">
              <a:spcBef>
                <a:spcPts val="93"/>
              </a:spcBef>
            </a:pPr>
            <a:r>
              <a:rPr sz="1456" b="1" spc="4">
                <a:solidFill>
                  <a:schemeClr val="bg2"/>
                </a:solidFill>
                <a:latin typeface="Arial"/>
                <a:cs typeface="Arial"/>
              </a:rPr>
              <a:t>45%</a:t>
            </a:r>
            <a:endParaRPr sz="1456">
              <a:solidFill>
                <a:schemeClr val="bg2"/>
              </a:solidFill>
              <a:latin typeface="Arial"/>
              <a:cs typeface="Arial"/>
            </a:endParaRPr>
          </a:p>
        </p:txBody>
      </p:sp>
      <p:graphicFrame>
        <p:nvGraphicFramePr>
          <p:cNvPr id="212" name="Tabelle 248">
            <a:extLst>
              <a:ext uri="{FF2B5EF4-FFF2-40B4-BE49-F238E27FC236}">
                <a16:creationId xmlns:a16="http://schemas.microsoft.com/office/drawing/2014/main" id="{C6951A4B-D178-5C4E-A5BE-C6159E7088BD}"/>
              </a:ext>
            </a:extLst>
          </p:cNvPr>
          <p:cNvGraphicFramePr>
            <a:graphicFrameLocks noGrp="1"/>
          </p:cNvGraphicFramePr>
          <p:nvPr>
            <p:extLst>
              <p:ext uri="{D42A27DB-BD31-4B8C-83A1-F6EECF244321}">
                <p14:modId xmlns:p14="http://schemas.microsoft.com/office/powerpoint/2010/main" val="1758666858"/>
              </p:ext>
            </p:extLst>
          </p:nvPr>
        </p:nvGraphicFramePr>
        <p:xfrm>
          <a:off x="5839509" y="1808163"/>
          <a:ext cx="3343065" cy="1097280"/>
        </p:xfrm>
        <a:graphic>
          <a:graphicData uri="http://schemas.openxmlformats.org/drawingml/2006/table">
            <a:tbl>
              <a:tblPr firstRow="1" bandRow="1">
                <a:tableStyleId>{5C22544A-7EE6-4342-B048-85BDC9FD1C3A}</a:tableStyleId>
              </a:tblPr>
              <a:tblGrid>
                <a:gridCol w="1802333">
                  <a:extLst>
                    <a:ext uri="{9D8B030D-6E8A-4147-A177-3AD203B41FA5}">
                      <a16:colId xmlns:a16="http://schemas.microsoft.com/office/drawing/2014/main" val="11642530"/>
                    </a:ext>
                  </a:extLst>
                </a:gridCol>
                <a:gridCol w="1540732">
                  <a:extLst>
                    <a:ext uri="{9D8B030D-6E8A-4147-A177-3AD203B41FA5}">
                      <a16:colId xmlns:a16="http://schemas.microsoft.com/office/drawing/2014/main" val="3302910531"/>
                    </a:ext>
                  </a:extLst>
                </a:gridCol>
              </a:tblGrid>
              <a:tr h="229676">
                <a:tc>
                  <a:txBody>
                    <a:bodyPr/>
                    <a:lstStyle/>
                    <a:p>
                      <a:endParaRPr lang="de-DE" sz="1200" dirty="0"/>
                    </a:p>
                  </a:txBody>
                  <a:tcPr anchor="ctr"/>
                </a:tc>
                <a:tc>
                  <a:txBody>
                    <a:bodyPr/>
                    <a:lstStyle/>
                    <a:p>
                      <a:pPr algn="ctr"/>
                      <a:r>
                        <a:rPr lang="de-DE" sz="1200" dirty="0" err="1"/>
                        <a:t>Sitravatinib</a:t>
                      </a:r>
                      <a:r>
                        <a:rPr lang="de-DE" sz="1200" dirty="0"/>
                        <a:t> +</a:t>
                      </a:r>
                    </a:p>
                    <a:p>
                      <a:pPr algn="ctr"/>
                      <a:r>
                        <a:rPr lang="de-DE" sz="1200" dirty="0" err="1"/>
                        <a:t>Nivolumab</a:t>
                      </a:r>
                      <a:endParaRPr lang="de-DE" sz="1200" dirty="0"/>
                    </a:p>
                    <a:p>
                      <a:pPr algn="ctr"/>
                      <a:r>
                        <a:rPr lang="de-DE" sz="1200" dirty="0"/>
                        <a:t>(</a:t>
                      </a:r>
                      <a:r>
                        <a:rPr lang="de-DE" sz="1200" dirty="0" err="1"/>
                        <a:t>n</a:t>
                      </a:r>
                      <a:r>
                        <a:rPr lang="de-DE" sz="1200" dirty="0"/>
                        <a:t>=68)</a:t>
                      </a:r>
                    </a:p>
                  </a:txBody>
                  <a:tcPr anchor="ctr"/>
                </a:tc>
                <a:extLst>
                  <a:ext uri="{0D108BD9-81ED-4DB2-BD59-A6C34878D82A}">
                    <a16:rowId xmlns:a16="http://schemas.microsoft.com/office/drawing/2014/main" val="492914887"/>
                  </a:ext>
                </a:extLst>
              </a:tr>
              <a:tr h="164054">
                <a:tc>
                  <a:txBody>
                    <a:bodyPr/>
                    <a:lstStyle/>
                    <a:p>
                      <a:r>
                        <a:rPr lang="de-DE" sz="1200"/>
                        <a:t>Median OS (95% CI)</a:t>
                      </a:r>
                    </a:p>
                    <a:p>
                      <a:r>
                        <a:rPr lang="de-DE" sz="1200"/>
                        <a:t>Events/censored, n (%)</a:t>
                      </a:r>
                    </a:p>
                  </a:txBody>
                  <a:tcPr anchor="ctr"/>
                </a:tc>
                <a:tc>
                  <a:txBody>
                    <a:bodyPr/>
                    <a:lstStyle/>
                    <a:p>
                      <a:pPr algn="ctr"/>
                      <a:r>
                        <a:rPr lang="de-DE" sz="1200" dirty="0"/>
                        <a:t>5.7 (4.9, 7.6)</a:t>
                      </a:r>
                    </a:p>
                    <a:p>
                      <a:pPr algn="ctr"/>
                      <a:r>
                        <a:rPr lang="de-DE" sz="1200" dirty="0"/>
                        <a:t>53 (78)/15 (22)</a:t>
                      </a:r>
                    </a:p>
                  </a:txBody>
                  <a:tcPr anchor="ctr"/>
                </a:tc>
                <a:extLst>
                  <a:ext uri="{0D108BD9-81ED-4DB2-BD59-A6C34878D82A}">
                    <a16:rowId xmlns:a16="http://schemas.microsoft.com/office/drawing/2014/main" val="4002291413"/>
                  </a:ext>
                </a:extLst>
              </a:tr>
            </a:tbl>
          </a:graphicData>
        </a:graphic>
      </p:graphicFrame>
      <p:sp>
        <p:nvSpPr>
          <p:cNvPr id="67" name="Freihandform 66">
            <a:extLst>
              <a:ext uri="{FF2B5EF4-FFF2-40B4-BE49-F238E27FC236}">
                <a16:creationId xmlns:a16="http://schemas.microsoft.com/office/drawing/2014/main" id="{00EC01D6-65FC-D340-984C-A0F5EDF793AD}"/>
              </a:ext>
            </a:extLst>
          </p:cNvPr>
          <p:cNvSpPr/>
          <p:nvPr/>
        </p:nvSpPr>
        <p:spPr>
          <a:xfrm>
            <a:off x="2022475" y="1910242"/>
            <a:ext cx="3876675" cy="2292350"/>
          </a:xfrm>
          <a:custGeom>
            <a:avLst/>
            <a:gdLst>
              <a:gd name="connsiteX0" fmla="*/ 0 w 3876675"/>
              <a:gd name="connsiteY0" fmla="*/ 0 h 2292350"/>
              <a:gd name="connsiteX1" fmla="*/ 187325 w 3876675"/>
              <a:gd name="connsiteY1" fmla="*/ 0 h 2292350"/>
              <a:gd name="connsiteX2" fmla="*/ 187325 w 3876675"/>
              <a:gd name="connsiteY2" fmla="*/ 85725 h 2292350"/>
              <a:gd name="connsiteX3" fmla="*/ 187325 w 3876675"/>
              <a:gd name="connsiteY3" fmla="*/ 85725 h 2292350"/>
              <a:gd name="connsiteX4" fmla="*/ 187325 w 3876675"/>
              <a:gd name="connsiteY4" fmla="*/ 85725 h 2292350"/>
              <a:gd name="connsiteX5" fmla="*/ 187325 w 3876675"/>
              <a:gd name="connsiteY5" fmla="*/ 85725 h 2292350"/>
              <a:gd name="connsiteX6" fmla="*/ 219075 w 3876675"/>
              <a:gd name="connsiteY6" fmla="*/ 85725 h 2292350"/>
              <a:gd name="connsiteX7" fmla="*/ 219075 w 3876675"/>
              <a:gd name="connsiteY7" fmla="*/ 120650 h 2292350"/>
              <a:gd name="connsiteX8" fmla="*/ 254000 w 3876675"/>
              <a:gd name="connsiteY8" fmla="*/ 120650 h 2292350"/>
              <a:gd name="connsiteX9" fmla="*/ 254000 w 3876675"/>
              <a:gd name="connsiteY9" fmla="*/ 165100 h 2292350"/>
              <a:gd name="connsiteX10" fmla="*/ 301625 w 3876675"/>
              <a:gd name="connsiteY10" fmla="*/ 165100 h 2292350"/>
              <a:gd name="connsiteX11" fmla="*/ 301625 w 3876675"/>
              <a:gd name="connsiteY11" fmla="*/ 203200 h 2292350"/>
              <a:gd name="connsiteX12" fmla="*/ 301625 w 3876675"/>
              <a:gd name="connsiteY12" fmla="*/ 203200 h 2292350"/>
              <a:gd name="connsiteX13" fmla="*/ 301625 w 3876675"/>
              <a:gd name="connsiteY13" fmla="*/ 203200 h 2292350"/>
              <a:gd name="connsiteX14" fmla="*/ 301625 w 3876675"/>
              <a:gd name="connsiteY14" fmla="*/ 203200 h 2292350"/>
              <a:gd name="connsiteX15" fmla="*/ 327025 w 3876675"/>
              <a:gd name="connsiteY15" fmla="*/ 203200 h 2292350"/>
              <a:gd name="connsiteX16" fmla="*/ 327025 w 3876675"/>
              <a:gd name="connsiteY16" fmla="*/ 384175 h 2292350"/>
              <a:gd name="connsiteX17" fmla="*/ 371475 w 3876675"/>
              <a:gd name="connsiteY17" fmla="*/ 384175 h 2292350"/>
              <a:gd name="connsiteX18" fmla="*/ 371475 w 3876675"/>
              <a:gd name="connsiteY18" fmla="*/ 428625 h 2292350"/>
              <a:gd name="connsiteX19" fmla="*/ 406400 w 3876675"/>
              <a:gd name="connsiteY19" fmla="*/ 428625 h 2292350"/>
              <a:gd name="connsiteX20" fmla="*/ 406400 w 3876675"/>
              <a:gd name="connsiteY20" fmla="*/ 466725 h 2292350"/>
              <a:gd name="connsiteX21" fmla="*/ 406400 w 3876675"/>
              <a:gd name="connsiteY21" fmla="*/ 466725 h 2292350"/>
              <a:gd name="connsiteX22" fmla="*/ 406400 w 3876675"/>
              <a:gd name="connsiteY22" fmla="*/ 466725 h 2292350"/>
              <a:gd name="connsiteX23" fmla="*/ 431800 w 3876675"/>
              <a:gd name="connsiteY23" fmla="*/ 466725 h 2292350"/>
              <a:gd name="connsiteX24" fmla="*/ 431800 w 3876675"/>
              <a:gd name="connsiteY24" fmla="*/ 508000 h 2292350"/>
              <a:gd name="connsiteX25" fmla="*/ 511175 w 3876675"/>
              <a:gd name="connsiteY25" fmla="*/ 508000 h 2292350"/>
              <a:gd name="connsiteX26" fmla="*/ 511175 w 3876675"/>
              <a:gd name="connsiteY26" fmla="*/ 542925 h 2292350"/>
              <a:gd name="connsiteX27" fmla="*/ 546100 w 3876675"/>
              <a:gd name="connsiteY27" fmla="*/ 542925 h 2292350"/>
              <a:gd name="connsiteX28" fmla="*/ 546100 w 3876675"/>
              <a:gd name="connsiteY28" fmla="*/ 596900 h 2292350"/>
              <a:gd name="connsiteX29" fmla="*/ 574675 w 3876675"/>
              <a:gd name="connsiteY29" fmla="*/ 596900 h 2292350"/>
              <a:gd name="connsiteX30" fmla="*/ 574675 w 3876675"/>
              <a:gd name="connsiteY30" fmla="*/ 625475 h 2292350"/>
              <a:gd name="connsiteX31" fmla="*/ 574675 w 3876675"/>
              <a:gd name="connsiteY31" fmla="*/ 625475 h 2292350"/>
              <a:gd name="connsiteX32" fmla="*/ 574675 w 3876675"/>
              <a:gd name="connsiteY32" fmla="*/ 815975 h 2292350"/>
              <a:gd name="connsiteX33" fmla="*/ 673100 w 3876675"/>
              <a:gd name="connsiteY33" fmla="*/ 815975 h 2292350"/>
              <a:gd name="connsiteX34" fmla="*/ 673100 w 3876675"/>
              <a:gd name="connsiteY34" fmla="*/ 863600 h 2292350"/>
              <a:gd name="connsiteX35" fmla="*/ 758825 w 3876675"/>
              <a:gd name="connsiteY35" fmla="*/ 863600 h 2292350"/>
              <a:gd name="connsiteX36" fmla="*/ 758825 w 3876675"/>
              <a:gd name="connsiteY36" fmla="*/ 904875 h 2292350"/>
              <a:gd name="connsiteX37" fmla="*/ 796925 w 3876675"/>
              <a:gd name="connsiteY37" fmla="*/ 904875 h 2292350"/>
              <a:gd name="connsiteX38" fmla="*/ 796925 w 3876675"/>
              <a:gd name="connsiteY38" fmla="*/ 949325 h 2292350"/>
              <a:gd name="connsiteX39" fmla="*/ 828675 w 3876675"/>
              <a:gd name="connsiteY39" fmla="*/ 949325 h 2292350"/>
              <a:gd name="connsiteX40" fmla="*/ 828675 w 3876675"/>
              <a:gd name="connsiteY40" fmla="*/ 1009650 h 2292350"/>
              <a:gd name="connsiteX41" fmla="*/ 828675 w 3876675"/>
              <a:gd name="connsiteY41" fmla="*/ 1009650 h 2292350"/>
              <a:gd name="connsiteX42" fmla="*/ 828675 w 3876675"/>
              <a:gd name="connsiteY42" fmla="*/ 1041400 h 2292350"/>
              <a:gd name="connsiteX43" fmla="*/ 869950 w 3876675"/>
              <a:gd name="connsiteY43" fmla="*/ 1041400 h 2292350"/>
              <a:gd name="connsiteX44" fmla="*/ 869950 w 3876675"/>
              <a:gd name="connsiteY44" fmla="*/ 1203325 h 2292350"/>
              <a:gd name="connsiteX45" fmla="*/ 869950 w 3876675"/>
              <a:gd name="connsiteY45" fmla="*/ 1203325 h 2292350"/>
              <a:gd name="connsiteX46" fmla="*/ 898525 w 3876675"/>
              <a:gd name="connsiteY46" fmla="*/ 1203325 h 2292350"/>
              <a:gd name="connsiteX47" fmla="*/ 898525 w 3876675"/>
              <a:gd name="connsiteY47" fmla="*/ 1241425 h 2292350"/>
              <a:gd name="connsiteX48" fmla="*/ 898525 w 3876675"/>
              <a:gd name="connsiteY48" fmla="*/ 1241425 h 2292350"/>
              <a:gd name="connsiteX49" fmla="*/ 898525 w 3876675"/>
              <a:gd name="connsiteY49" fmla="*/ 1241425 h 2292350"/>
              <a:gd name="connsiteX50" fmla="*/ 898525 w 3876675"/>
              <a:gd name="connsiteY50" fmla="*/ 1241425 h 2292350"/>
              <a:gd name="connsiteX51" fmla="*/ 930275 w 3876675"/>
              <a:gd name="connsiteY51" fmla="*/ 1241425 h 2292350"/>
              <a:gd name="connsiteX52" fmla="*/ 930275 w 3876675"/>
              <a:gd name="connsiteY52" fmla="*/ 1330325 h 2292350"/>
              <a:gd name="connsiteX53" fmla="*/ 1127125 w 3876675"/>
              <a:gd name="connsiteY53" fmla="*/ 1330325 h 2292350"/>
              <a:gd name="connsiteX54" fmla="*/ 1127125 w 3876675"/>
              <a:gd name="connsiteY54" fmla="*/ 1381125 h 2292350"/>
              <a:gd name="connsiteX55" fmla="*/ 1155700 w 3876675"/>
              <a:gd name="connsiteY55" fmla="*/ 1381125 h 2292350"/>
              <a:gd name="connsiteX56" fmla="*/ 1155700 w 3876675"/>
              <a:gd name="connsiteY56" fmla="*/ 1473200 h 2292350"/>
              <a:gd name="connsiteX57" fmla="*/ 1187450 w 3876675"/>
              <a:gd name="connsiteY57" fmla="*/ 1473200 h 2292350"/>
              <a:gd name="connsiteX58" fmla="*/ 1187450 w 3876675"/>
              <a:gd name="connsiteY58" fmla="*/ 1517650 h 2292350"/>
              <a:gd name="connsiteX59" fmla="*/ 1187450 w 3876675"/>
              <a:gd name="connsiteY59" fmla="*/ 1517650 h 2292350"/>
              <a:gd name="connsiteX60" fmla="*/ 1187450 w 3876675"/>
              <a:gd name="connsiteY60" fmla="*/ 1558925 h 2292350"/>
              <a:gd name="connsiteX61" fmla="*/ 1187450 w 3876675"/>
              <a:gd name="connsiteY61" fmla="*/ 1558925 h 2292350"/>
              <a:gd name="connsiteX62" fmla="*/ 1212850 w 3876675"/>
              <a:gd name="connsiteY62" fmla="*/ 1558925 h 2292350"/>
              <a:gd name="connsiteX63" fmla="*/ 1212850 w 3876675"/>
              <a:gd name="connsiteY63" fmla="*/ 1603375 h 2292350"/>
              <a:gd name="connsiteX64" fmla="*/ 1403350 w 3876675"/>
              <a:gd name="connsiteY64" fmla="*/ 1603375 h 2292350"/>
              <a:gd name="connsiteX65" fmla="*/ 1403350 w 3876675"/>
              <a:gd name="connsiteY65" fmla="*/ 1666875 h 2292350"/>
              <a:gd name="connsiteX66" fmla="*/ 1435100 w 3876675"/>
              <a:gd name="connsiteY66" fmla="*/ 1666875 h 2292350"/>
              <a:gd name="connsiteX67" fmla="*/ 1435100 w 3876675"/>
              <a:gd name="connsiteY67" fmla="*/ 1695450 h 2292350"/>
              <a:gd name="connsiteX68" fmla="*/ 1593850 w 3876675"/>
              <a:gd name="connsiteY68" fmla="*/ 1695450 h 2292350"/>
              <a:gd name="connsiteX69" fmla="*/ 1593850 w 3876675"/>
              <a:gd name="connsiteY69" fmla="*/ 1752600 h 2292350"/>
              <a:gd name="connsiteX70" fmla="*/ 1701800 w 3876675"/>
              <a:gd name="connsiteY70" fmla="*/ 1752600 h 2292350"/>
              <a:gd name="connsiteX71" fmla="*/ 1701800 w 3876675"/>
              <a:gd name="connsiteY71" fmla="*/ 1800225 h 2292350"/>
              <a:gd name="connsiteX72" fmla="*/ 1730375 w 3876675"/>
              <a:gd name="connsiteY72" fmla="*/ 1800225 h 2292350"/>
              <a:gd name="connsiteX73" fmla="*/ 1730375 w 3876675"/>
              <a:gd name="connsiteY73" fmla="*/ 1851025 h 2292350"/>
              <a:gd name="connsiteX74" fmla="*/ 1793875 w 3876675"/>
              <a:gd name="connsiteY74" fmla="*/ 1851025 h 2292350"/>
              <a:gd name="connsiteX75" fmla="*/ 1793875 w 3876675"/>
              <a:gd name="connsiteY75" fmla="*/ 1895475 h 2292350"/>
              <a:gd name="connsiteX76" fmla="*/ 2117725 w 3876675"/>
              <a:gd name="connsiteY76" fmla="*/ 1895475 h 2292350"/>
              <a:gd name="connsiteX77" fmla="*/ 2117725 w 3876675"/>
              <a:gd name="connsiteY77" fmla="*/ 1955800 h 2292350"/>
              <a:gd name="connsiteX78" fmla="*/ 2289175 w 3876675"/>
              <a:gd name="connsiteY78" fmla="*/ 1955800 h 2292350"/>
              <a:gd name="connsiteX79" fmla="*/ 2289175 w 3876675"/>
              <a:gd name="connsiteY79" fmla="*/ 2057400 h 2292350"/>
              <a:gd name="connsiteX80" fmla="*/ 2289175 w 3876675"/>
              <a:gd name="connsiteY80" fmla="*/ 2057400 h 2292350"/>
              <a:gd name="connsiteX81" fmla="*/ 2320925 w 3876675"/>
              <a:gd name="connsiteY81" fmla="*/ 2057400 h 2292350"/>
              <a:gd name="connsiteX82" fmla="*/ 2320925 w 3876675"/>
              <a:gd name="connsiteY82" fmla="*/ 2155825 h 2292350"/>
              <a:gd name="connsiteX83" fmla="*/ 2349500 w 3876675"/>
              <a:gd name="connsiteY83" fmla="*/ 2155825 h 2292350"/>
              <a:gd name="connsiteX84" fmla="*/ 2349500 w 3876675"/>
              <a:gd name="connsiteY84" fmla="*/ 2206625 h 2292350"/>
              <a:gd name="connsiteX85" fmla="*/ 3165475 w 3876675"/>
              <a:gd name="connsiteY85" fmla="*/ 2206625 h 2292350"/>
              <a:gd name="connsiteX86" fmla="*/ 3165475 w 3876675"/>
              <a:gd name="connsiteY86" fmla="*/ 2251075 h 2292350"/>
              <a:gd name="connsiteX87" fmla="*/ 3876675 w 3876675"/>
              <a:gd name="connsiteY87" fmla="*/ 2251075 h 2292350"/>
              <a:gd name="connsiteX88" fmla="*/ 3876675 w 3876675"/>
              <a:gd name="connsiteY88" fmla="*/ 2292350 h 229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876675" h="2292350">
                <a:moveTo>
                  <a:pt x="0" y="0"/>
                </a:moveTo>
                <a:lnTo>
                  <a:pt x="187325" y="0"/>
                </a:lnTo>
                <a:lnTo>
                  <a:pt x="187325" y="85725"/>
                </a:lnTo>
                <a:lnTo>
                  <a:pt x="187325" y="85725"/>
                </a:lnTo>
                <a:lnTo>
                  <a:pt x="187325" y="85725"/>
                </a:lnTo>
                <a:lnTo>
                  <a:pt x="187325" y="85725"/>
                </a:lnTo>
                <a:lnTo>
                  <a:pt x="219075" y="85725"/>
                </a:lnTo>
                <a:lnTo>
                  <a:pt x="219075" y="120650"/>
                </a:lnTo>
                <a:lnTo>
                  <a:pt x="254000" y="120650"/>
                </a:lnTo>
                <a:lnTo>
                  <a:pt x="254000" y="165100"/>
                </a:lnTo>
                <a:lnTo>
                  <a:pt x="301625" y="165100"/>
                </a:lnTo>
                <a:lnTo>
                  <a:pt x="301625" y="203200"/>
                </a:lnTo>
                <a:lnTo>
                  <a:pt x="301625" y="203200"/>
                </a:lnTo>
                <a:lnTo>
                  <a:pt x="301625" y="203200"/>
                </a:lnTo>
                <a:lnTo>
                  <a:pt x="301625" y="203200"/>
                </a:lnTo>
                <a:lnTo>
                  <a:pt x="327025" y="203200"/>
                </a:lnTo>
                <a:lnTo>
                  <a:pt x="327025" y="384175"/>
                </a:lnTo>
                <a:lnTo>
                  <a:pt x="371475" y="384175"/>
                </a:lnTo>
                <a:lnTo>
                  <a:pt x="371475" y="428625"/>
                </a:lnTo>
                <a:lnTo>
                  <a:pt x="406400" y="428625"/>
                </a:lnTo>
                <a:lnTo>
                  <a:pt x="406400" y="466725"/>
                </a:lnTo>
                <a:lnTo>
                  <a:pt x="406400" y="466725"/>
                </a:lnTo>
                <a:lnTo>
                  <a:pt x="406400" y="466725"/>
                </a:lnTo>
                <a:lnTo>
                  <a:pt x="431800" y="466725"/>
                </a:lnTo>
                <a:lnTo>
                  <a:pt x="431800" y="508000"/>
                </a:lnTo>
                <a:lnTo>
                  <a:pt x="511175" y="508000"/>
                </a:lnTo>
                <a:lnTo>
                  <a:pt x="511175" y="542925"/>
                </a:lnTo>
                <a:lnTo>
                  <a:pt x="546100" y="542925"/>
                </a:lnTo>
                <a:lnTo>
                  <a:pt x="546100" y="596900"/>
                </a:lnTo>
                <a:lnTo>
                  <a:pt x="574675" y="596900"/>
                </a:lnTo>
                <a:lnTo>
                  <a:pt x="574675" y="625475"/>
                </a:lnTo>
                <a:lnTo>
                  <a:pt x="574675" y="625475"/>
                </a:lnTo>
                <a:lnTo>
                  <a:pt x="574675" y="815975"/>
                </a:lnTo>
                <a:lnTo>
                  <a:pt x="673100" y="815975"/>
                </a:lnTo>
                <a:lnTo>
                  <a:pt x="673100" y="863600"/>
                </a:lnTo>
                <a:lnTo>
                  <a:pt x="758825" y="863600"/>
                </a:lnTo>
                <a:lnTo>
                  <a:pt x="758825" y="904875"/>
                </a:lnTo>
                <a:lnTo>
                  <a:pt x="796925" y="904875"/>
                </a:lnTo>
                <a:lnTo>
                  <a:pt x="796925" y="949325"/>
                </a:lnTo>
                <a:lnTo>
                  <a:pt x="828675" y="949325"/>
                </a:lnTo>
                <a:lnTo>
                  <a:pt x="828675" y="1009650"/>
                </a:lnTo>
                <a:lnTo>
                  <a:pt x="828675" y="1009650"/>
                </a:lnTo>
                <a:lnTo>
                  <a:pt x="828675" y="1041400"/>
                </a:lnTo>
                <a:lnTo>
                  <a:pt x="869950" y="1041400"/>
                </a:lnTo>
                <a:lnTo>
                  <a:pt x="869950" y="1203325"/>
                </a:lnTo>
                <a:lnTo>
                  <a:pt x="869950" y="1203325"/>
                </a:lnTo>
                <a:lnTo>
                  <a:pt x="898525" y="1203325"/>
                </a:lnTo>
                <a:lnTo>
                  <a:pt x="898525" y="1241425"/>
                </a:lnTo>
                <a:lnTo>
                  <a:pt x="898525" y="1241425"/>
                </a:lnTo>
                <a:lnTo>
                  <a:pt x="898525" y="1241425"/>
                </a:lnTo>
                <a:lnTo>
                  <a:pt x="898525" y="1241425"/>
                </a:lnTo>
                <a:lnTo>
                  <a:pt x="930275" y="1241425"/>
                </a:lnTo>
                <a:lnTo>
                  <a:pt x="930275" y="1330325"/>
                </a:lnTo>
                <a:lnTo>
                  <a:pt x="1127125" y="1330325"/>
                </a:lnTo>
                <a:lnTo>
                  <a:pt x="1127125" y="1381125"/>
                </a:lnTo>
                <a:lnTo>
                  <a:pt x="1155700" y="1381125"/>
                </a:lnTo>
                <a:lnTo>
                  <a:pt x="1155700" y="1473200"/>
                </a:lnTo>
                <a:lnTo>
                  <a:pt x="1187450" y="1473200"/>
                </a:lnTo>
                <a:lnTo>
                  <a:pt x="1187450" y="1517650"/>
                </a:lnTo>
                <a:lnTo>
                  <a:pt x="1187450" y="1517650"/>
                </a:lnTo>
                <a:lnTo>
                  <a:pt x="1187450" y="1558925"/>
                </a:lnTo>
                <a:lnTo>
                  <a:pt x="1187450" y="1558925"/>
                </a:lnTo>
                <a:lnTo>
                  <a:pt x="1212850" y="1558925"/>
                </a:lnTo>
                <a:lnTo>
                  <a:pt x="1212850" y="1603375"/>
                </a:lnTo>
                <a:lnTo>
                  <a:pt x="1403350" y="1603375"/>
                </a:lnTo>
                <a:lnTo>
                  <a:pt x="1403350" y="1666875"/>
                </a:lnTo>
                <a:lnTo>
                  <a:pt x="1435100" y="1666875"/>
                </a:lnTo>
                <a:lnTo>
                  <a:pt x="1435100" y="1695450"/>
                </a:lnTo>
                <a:lnTo>
                  <a:pt x="1593850" y="1695450"/>
                </a:lnTo>
                <a:lnTo>
                  <a:pt x="1593850" y="1752600"/>
                </a:lnTo>
                <a:lnTo>
                  <a:pt x="1701800" y="1752600"/>
                </a:lnTo>
                <a:lnTo>
                  <a:pt x="1701800" y="1800225"/>
                </a:lnTo>
                <a:lnTo>
                  <a:pt x="1730375" y="1800225"/>
                </a:lnTo>
                <a:lnTo>
                  <a:pt x="1730375" y="1851025"/>
                </a:lnTo>
                <a:lnTo>
                  <a:pt x="1793875" y="1851025"/>
                </a:lnTo>
                <a:lnTo>
                  <a:pt x="1793875" y="1895475"/>
                </a:lnTo>
                <a:lnTo>
                  <a:pt x="2117725" y="1895475"/>
                </a:lnTo>
                <a:lnTo>
                  <a:pt x="2117725" y="1955800"/>
                </a:lnTo>
                <a:lnTo>
                  <a:pt x="2289175" y="1955800"/>
                </a:lnTo>
                <a:lnTo>
                  <a:pt x="2289175" y="2057400"/>
                </a:lnTo>
                <a:lnTo>
                  <a:pt x="2289175" y="2057400"/>
                </a:lnTo>
                <a:lnTo>
                  <a:pt x="2320925" y="2057400"/>
                </a:lnTo>
                <a:lnTo>
                  <a:pt x="2320925" y="2155825"/>
                </a:lnTo>
                <a:lnTo>
                  <a:pt x="2349500" y="2155825"/>
                </a:lnTo>
                <a:lnTo>
                  <a:pt x="2349500" y="2206625"/>
                </a:lnTo>
                <a:lnTo>
                  <a:pt x="3165475" y="2206625"/>
                </a:lnTo>
                <a:lnTo>
                  <a:pt x="3165475" y="2251075"/>
                </a:lnTo>
                <a:lnTo>
                  <a:pt x="3876675" y="2251075"/>
                </a:lnTo>
                <a:lnTo>
                  <a:pt x="3876675" y="2292350"/>
                </a:lnTo>
              </a:path>
            </a:pathLst>
          </a:cu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Gerade Verbindung 68">
            <a:extLst>
              <a:ext uri="{FF2B5EF4-FFF2-40B4-BE49-F238E27FC236}">
                <a16:creationId xmlns:a16="http://schemas.microsoft.com/office/drawing/2014/main" id="{1FFE6753-2194-1142-8AD8-CD1D30065EA6}"/>
              </a:ext>
            </a:extLst>
          </p:cNvPr>
          <p:cNvCxnSpPr>
            <a:stCxn id="67" idx="88"/>
          </p:cNvCxnSpPr>
          <p:nvPr/>
        </p:nvCxnSpPr>
        <p:spPr>
          <a:xfrm flipV="1">
            <a:off x="5899150" y="4199639"/>
            <a:ext cx="1886870" cy="29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7" name="Oval 206">
            <a:extLst>
              <a:ext uri="{FF2B5EF4-FFF2-40B4-BE49-F238E27FC236}">
                <a16:creationId xmlns:a16="http://schemas.microsoft.com/office/drawing/2014/main" id="{FDF27D31-ED1B-AF4D-9ABC-D74B161C4823}"/>
              </a:ext>
            </a:extLst>
          </p:cNvPr>
          <p:cNvSpPr/>
          <p:nvPr/>
        </p:nvSpPr>
        <p:spPr>
          <a:xfrm>
            <a:off x="2443426" y="2374300"/>
            <a:ext cx="109272" cy="109272"/>
          </a:xfrm>
          <a:prstGeom prst="ellipse">
            <a:avLst/>
          </a:prstGeom>
          <a:no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id="{279E22F0-8C76-424D-B5C6-C55538D341E3}"/>
              </a:ext>
            </a:extLst>
          </p:cNvPr>
          <p:cNvSpPr/>
          <p:nvPr/>
        </p:nvSpPr>
        <p:spPr>
          <a:xfrm>
            <a:off x="2922928" y="3193914"/>
            <a:ext cx="109272" cy="109272"/>
          </a:xfrm>
          <a:prstGeom prst="ellipse">
            <a:avLst/>
          </a:prstGeom>
          <a:no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1750D6F9-2AFC-EF49-A27E-072C63E2B366}"/>
              </a:ext>
            </a:extLst>
          </p:cNvPr>
          <p:cNvSpPr/>
          <p:nvPr/>
        </p:nvSpPr>
        <p:spPr>
          <a:xfrm>
            <a:off x="3399305" y="3510574"/>
            <a:ext cx="109272" cy="109272"/>
          </a:xfrm>
          <a:prstGeom prst="ellipse">
            <a:avLst/>
          </a:prstGeom>
          <a:no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Textfeld 213">
            <a:extLst>
              <a:ext uri="{FF2B5EF4-FFF2-40B4-BE49-F238E27FC236}">
                <a16:creationId xmlns:a16="http://schemas.microsoft.com/office/drawing/2014/main" id="{47A1381E-F0FD-3547-A321-8B01C3C12D5F}"/>
              </a:ext>
            </a:extLst>
          </p:cNvPr>
          <p:cNvSpPr txBox="1"/>
          <p:nvPr/>
        </p:nvSpPr>
        <p:spPr>
          <a:xfrm>
            <a:off x="1917750" y="1761087"/>
            <a:ext cx="246234" cy="223666"/>
          </a:xfrm>
          <a:prstGeom prst="rect">
            <a:avLst/>
          </a:prstGeom>
          <a:noFill/>
        </p:spPr>
        <p:txBody>
          <a:bodyPr wrap="square" rtlCol="0">
            <a:noAutofit/>
          </a:bodyPr>
          <a:lstStyle/>
          <a:p>
            <a:r>
              <a:rPr lang="en-GB" sz="2000">
                <a:solidFill>
                  <a:schemeClr val="tx2"/>
                </a:solidFill>
              </a:rPr>
              <a:t>*</a:t>
            </a:r>
          </a:p>
        </p:txBody>
      </p:sp>
      <p:sp>
        <p:nvSpPr>
          <p:cNvPr id="215" name="Textfeld 214">
            <a:extLst>
              <a:ext uri="{FF2B5EF4-FFF2-40B4-BE49-F238E27FC236}">
                <a16:creationId xmlns:a16="http://schemas.microsoft.com/office/drawing/2014/main" id="{468A3C95-26F8-394B-A06C-8DFD0AD79684}"/>
              </a:ext>
            </a:extLst>
          </p:cNvPr>
          <p:cNvSpPr txBox="1"/>
          <p:nvPr/>
        </p:nvSpPr>
        <p:spPr>
          <a:xfrm>
            <a:off x="2135621" y="1909635"/>
            <a:ext cx="246234" cy="223666"/>
          </a:xfrm>
          <a:prstGeom prst="rect">
            <a:avLst/>
          </a:prstGeom>
          <a:noFill/>
        </p:spPr>
        <p:txBody>
          <a:bodyPr wrap="square" rtlCol="0">
            <a:noAutofit/>
          </a:bodyPr>
          <a:lstStyle/>
          <a:p>
            <a:r>
              <a:rPr lang="en-GB" sz="2000">
                <a:solidFill>
                  <a:schemeClr val="tx2"/>
                </a:solidFill>
              </a:rPr>
              <a:t>*</a:t>
            </a:r>
          </a:p>
        </p:txBody>
      </p:sp>
      <p:sp>
        <p:nvSpPr>
          <p:cNvPr id="216" name="Textfeld 215">
            <a:extLst>
              <a:ext uri="{FF2B5EF4-FFF2-40B4-BE49-F238E27FC236}">
                <a16:creationId xmlns:a16="http://schemas.microsoft.com/office/drawing/2014/main" id="{996B1EB8-CB1E-E94A-9EF4-A698BED7FE89}"/>
              </a:ext>
            </a:extLst>
          </p:cNvPr>
          <p:cNvSpPr txBox="1"/>
          <p:nvPr/>
        </p:nvSpPr>
        <p:spPr>
          <a:xfrm>
            <a:off x="2165331" y="1929442"/>
            <a:ext cx="246234" cy="223666"/>
          </a:xfrm>
          <a:prstGeom prst="rect">
            <a:avLst/>
          </a:prstGeom>
          <a:noFill/>
        </p:spPr>
        <p:txBody>
          <a:bodyPr wrap="square" rtlCol="0">
            <a:noAutofit/>
          </a:bodyPr>
          <a:lstStyle/>
          <a:p>
            <a:r>
              <a:rPr lang="en-GB" sz="2000">
                <a:solidFill>
                  <a:schemeClr val="tx2"/>
                </a:solidFill>
              </a:rPr>
              <a:t>*</a:t>
            </a:r>
          </a:p>
        </p:txBody>
      </p:sp>
      <p:sp>
        <p:nvSpPr>
          <p:cNvPr id="217" name="Textfeld 216">
            <a:extLst>
              <a:ext uri="{FF2B5EF4-FFF2-40B4-BE49-F238E27FC236}">
                <a16:creationId xmlns:a16="http://schemas.microsoft.com/office/drawing/2014/main" id="{9DB3B3E5-B257-6847-8C36-65AF7045B0E0}"/>
              </a:ext>
            </a:extLst>
          </p:cNvPr>
          <p:cNvSpPr txBox="1"/>
          <p:nvPr/>
        </p:nvSpPr>
        <p:spPr>
          <a:xfrm>
            <a:off x="2204944" y="2068088"/>
            <a:ext cx="246234" cy="223666"/>
          </a:xfrm>
          <a:prstGeom prst="rect">
            <a:avLst/>
          </a:prstGeom>
          <a:noFill/>
        </p:spPr>
        <p:txBody>
          <a:bodyPr wrap="square" rtlCol="0">
            <a:noAutofit/>
          </a:bodyPr>
          <a:lstStyle/>
          <a:p>
            <a:r>
              <a:rPr lang="en-GB" sz="2000">
                <a:solidFill>
                  <a:schemeClr val="tx2"/>
                </a:solidFill>
              </a:rPr>
              <a:t>*</a:t>
            </a:r>
          </a:p>
        </p:txBody>
      </p:sp>
      <p:sp>
        <p:nvSpPr>
          <p:cNvPr id="218" name="Textfeld 217">
            <a:extLst>
              <a:ext uri="{FF2B5EF4-FFF2-40B4-BE49-F238E27FC236}">
                <a16:creationId xmlns:a16="http://schemas.microsoft.com/office/drawing/2014/main" id="{E355F44F-EF59-C24A-A4C2-232CBFFF2F1A}"/>
              </a:ext>
            </a:extLst>
          </p:cNvPr>
          <p:cNvSpPr txBox="1"/>
          <p:nvPr/>
        </p:nvSpPr>
        <p:spPr>
          <a:xfrm>
            <a:off x="2459128" y="2467519"/>
            <a:ext cx="246234" cy="223666"/>
          </a:xfrm>
          <a:prstGeom prst="rect">
            <a:avLst/>
          </a:prstGeom>
          <a:noFill/>
        </p:spPr>
        <p:txBody>
          <a:bodyPr wrap="square" rtlCol="0">
            <a:noAutofit/>
          </a:bodyPr>
          <a:lstStyle/>
          <a:p>
            <a:r>
              <a:rPr lang="en-GB" sz="2000">
                <a:solidFill>
                  <a:schemeClr val="tx2"/>
                </a:solidFill>
              </a:rPr>
              <a:t>*</a:t>
            </a:r>
          </a:p>
        </p:txBody>
      </p:sp>
      <p:sp>
        <p:nvSpPr>
          <p:cNvPr id="219" name="Textfeld 218">
            <a:extLst>
              <a:ext uri="{FF2B5EF4-FFF2-40B4-BE49-F238E27FC236}">
                <a16:creationId xmlns:a16="http://schemas.microsoft.com/office/drawing/2014/main" id="{3E25A09A-703D-E141-BE97-2017688CCD31}"/>
              </a:ext>
            </a:extLst>
          </p:cNvPr>
          <p:cNvSpPr txBox="1"/>
          <p:nvPr/>
        </p:nvSpPr>
        <p:spPr>
          <a:xfrm>
            <a:off x="2511945" y="2583057"/>
            <a:ext cx="246234" cy="223666"/>
          </a:xfrm>
          <a:prstGeom prst="rect">
            <a:avLst/>
          </a:prstGeom>
          <a:noFill/>
        </p:spPr>
        <p:txBody>
          <a:bodyPr wrap="square" rtlCol="0">
            <a:noAutofit/>
          </a:bodyPr>
          <a:lstStyle/>
          <a:p>
            <a:r>
              <a:rPr lang="en-GB" sz="2000">
                <a:solidFill>
                  <a:schemeClr val="tx2"/>
                </a:solidFill>
              </a:rPr>
              <a:t>*</a:t>
            </a:r>
          </a:p>
        </p:txBody>
      </p:sp>
      <p:sp>
        <p:nvSpPr>
          <p:cNvPr id="220" name="Textfeld 219">
            <a:extLst>
              <a:ext uri="{FF2B5EF4-FFF2-40B4-BE49-F238E27FC236}">
                <a16:creationId xmlns:a16="http://schemas.microsoft.com/office/drawing/2014/main" id="{FEA4AA0D-868C-1544-8E7F-BE75152844C2}"/>
              </a:ext>
            </a:extLst>
          </p:cNvPr>
          <p:cNvSpPr txBox="1"/>
          <p:nvPr/>
        </p:nvSpPr>
        <p:spPr>
          <a:xfrm>
            <a:off x="2746322" y="2886757"/>
            <a:ext cx="246234" cy="223666"/>
          </a:xfrm>
          <a:prstGeom prst="rect">
            <a:avLst/>
          </a:prstGeom>
          <a:noFill/>
        </p:spPr>
        <p:txBody>
          <a:bodyPr wrap="square" rtlCol="0">
            <a:noAutofit/>
          </a:bodyPr>
          <a:lstStyle/>
          <a:p>
            <a:r>
              <a:rPr lang="en-GB" sz="2000">
                <a:solidFill>
                  <a:schemeClr val="tx2"/>
                </a:solidFill>
              </a:rPr>
              <a:t>*</a:t>
            </a:r>
          </a:p>
        </p:txBody>
      </p:sp>
      <p:sp>
        <p:nvSpPr>
          <p:cNvPr id="221" name="Textfeld 220">
            <a:extLst>
              <a:ext uri="{FF2B5EF4-FFF2-40B4-BE49-F238E27FC236}">
                <a16:creationId xmlns:a16="http://schemas.microsoft.com/office/drawing/2014/main" id="{061C3C7E-83FA-A441-B7C4-263D845014DE}"/>
              </a:ext>
            </a:extLst>
          </p:cNvPr>
          <p:cNvSpPr txBox="1"/>
          <p:nvPr/>
        </p:nvSpPr>
        <p:spPr>
          <a:xfrm>
            <a:off x="2845355" y="3098026"/>
            <a:ext cx="246234" cy="223666"/>
          </a:xfrm>
          <a:prstGeom prst="rect">
            <a:avLst/>
          </a:prstGeom>
          <a:noFill/>
        </p:spPr>
        <p:txBody>
          <a:bodyPr wrap="square" rtlCol="0">
            <a:noAutofit/>
          </a:bodyPr>
          <a:lstStyle/>
          <a:p>
            <a:r>
              <a:rPr lang="en-GB" sz="2000">
                <a:solidFill>
                  <a:schemeClr val="tx2"/>
                </a:solidFill>
              </a:rPr>
              <a:t>*</a:t>
            </a:r>
          </a:p>
        </p:txBody>
      </p:sp>
      <p:sp>
        <p:nvSpPr>
          <p:cNvPr id="222" name="Textfeld 221">
            <a:extLst>
              <a:ext uri="{FF2B5EF4-FFF2-40B4-BE49-F238E27FC236}">
                <a16:creationId xmlns:a16="http://schemas.microsoft.com/office/drawing/2014/main" id="{CAF4E2FD-52D1-A64C-88CC-48C5F0C85D9A}"/>
              </a:ext>
            </a:extLst>
          </p:cNvPr>
          <p:cNvSpPr txBox="1"/>
          <p:nvPr/>
        </p:nvSpPr>
        <p:spPr>
          <a:xfrm>
            <a:off x="3013710" y="3094725"/>
            <a:ext cx="246234" cy="223666"/>
          </a:xfrm>
          <a:prstGeom prst="rect">
            <a:avLst/>
          </a:prstGeom>
          <a:noFill/>
        </p:spPr>
        <p:txBody>
          <a:bodyPr wrap="square" rtlCol="0">
            <a:noAutofit/>
          </a:bodyPr>
          <a:lstStyle/>
          <a:p>
            <a:r>
              <a:rPr lang="en-GB" sz="2000">
                <a:solidFill>
                  <a:schemeClr val="tx2"/>
                </a:solidFill>
              </a:rPr>
              <a:t>*</a:t>
            </a:r>
          </a:p>
        </p:txBody>
      </p:sp>
      <p:sp>
        <p:nvSpPr>
          <p:cNvPr id="223" name="Textfeld 222">
            <a:extLst>
              <a:ext uri="{FF2B5EF4-FFF2-40B4-BE49-F238E27FC236}">
                <a16:creationId xmlns:a16="http://schemas.microsoft.com/office/drawing/2014/main" id="{B76DC7FF-5AE6-2246-A080-B726348C353B}"/>
              </a:ext>
            </a:extLst>
          </p:cNvPr>
          <p:cNvSpPr txBox="1"/>
          <p:nvPr/>
        </p:nvSpPr>
        <p:spPr>
          <a:xfrm>
            <a:off x="3568292" y="3523866"/>
            <a:ext cx="246234" cy="223666"/>
          </a:xfrm>
          <a:prstGeom prst="rect">
            <a:avLst/>
          </a:prstGeom>
          <a:noFill/>
        </p:spPr>
        <p:txBody>
          <a:bodyPr wrap="square" rtlCol="0">
            <a:noAutofit/>
          </a:bodyPr>
          <a:lstStyle/>
          <a:p>
            <a:r>
              <a:rPr lang="en-GB" sz="2000">
                <a:solidFill>
                  <a:schemeClr val="tx2"/>
                </a:solidFill>
              </a:rPr>
              <a:t>*</a:t>
            </a:r>
          </a:p>
        </p:txBody>
      </p:sp>
      <p:sp>
        <p:nvSpPr>
          <p:cNvPr id="224" name="Textfeld 223">
            <a:extLst>
              <a:ext uri="{FF2B5EF4-FFF2-40B4-BE49-F238E27FC236}">
                <a16:creationId xmlns:a16="http://schemas.microsoft.com/office/drawing/2014/main" id="{583E77E7-4155-FD43-A37F-53DCCC6ADB44}"/>
              </a:ext>
            </a:extLst>
          </p:cNvPr>
          <p:cNvSpPr txBox="1"/>
          <p:nvPr/>
        </p:nvSpPr>
        <p:spPr>
          <a:xfrm>
            <a:off x="7041032" y="4055341"/>
            <a:ext cx="246234" cy="223666"/>
          </a:xfrm>
          <a:prstGeom prst="rect">
            <a:avLst/>
          </a:prstGeom>
          <a:noFill/>
        </p:spPr>
        <p:txBody>
          <a:bodyPr wrap="square" rtlCol="0">
            <a:noAutofit/>
          </a:bodyPr>
          <a:lstStyle/>
          <a:p>
            <a:r>
              <a:rPr lang="en-GB" sz="2000">
                <a:solidFill>
                  <a:schemeClr val="tx2"/>
                </a:solidFill>
              </a:rPr>
              <a:t>*</a:t>
            </a:r>
          </a:p>
        </p:txBody>
      </p:sp>
      <p:sp>
        <p:nvSpPr>
          <p:cNvPr id="225" name="Textfeld 224">
            <a:extLst>
              <a:ext uri="{FF2B5EF4-FFF2-40B4-BE49-F238E27FC236}">
                <a16:creationId xmlns:a16="http://schemas.microsoft.com/office/drawing/2014/main" id="{EF189119-F8E2-9149-9320-6765350CE58D}"/>
              </a:ext>
            </a:extLst>
          </p:cNvPr>
          <p:cNvSpPr txBox="1"/>
          <p:nvPr/>
        </p:nvSpPr>
        <p:spPr>
          <a:xfrm>
            <a:off x="7676790" y="4055341"/>
            <a:ext cx="246234" cy="223666"/>
          </a:xfrm>
          <a:prstGeom prst="rect">
            <a:avLst/>
          </a:prstGeom>
          <a:noFill/>
        </p:spPr>
        <p:txBody>
          <a:bodyPr wrap="square" rtlCol="0">
            <a:noAutofit/>
          </a:bodyPr>
          <a:lstStyle/>
          <a:p>
            <a:r>
              <a:rPr lang="en-GB" sz="2000">
                <a:solidFill>
                  <a:schemeClr val="tx2"/>
                </a:solidFill>
              </a:rPr>
              <a:t>*</a:t>
            </a:r>
          </a:p>
        </p:txBody>
      </p:sp>
      <p:sp>
        <p:nvSpPr>
          <p:cNvPr id="16" name="Fußzeilenplatzhalter 15">
            <a:extLst>
              <a:ext uri="{FF2B5EF4-FFF2-40B4-BE49-F238E27FC236}">
                <a16:creationId xmlns:a16="http://schemas.microsoft.com/office/drawing/2014/main" id="{1301DCA9-9F10-CE43-BD63-31ACA08ACE0A}"/>
              </a:ext>
            </a:extLst>
          </p:cNvPr>
          <p:cNvSpPr>
            <a:spLocks noGrp="1"/>
          </p:cNvSpPr>
          <p:nvPr>
            <p:ph type="ftr" sz="quarter" idx="11"/>
          </p:nvPr>
        </p:nvSpPr>
        <p:spPr/>
        <p:txBody>
          <a:bodyPr/>
          <a:lstStyle/>
          <a:p>
            <a:r>
              <a:rPr lang="en-US" dirty="0"/>
              <a:t>Median follow-up in PCB cohort: 33.6 months. Data as of 1 June 2021.</a:t>
            </a:r>
          </a:p>
          <a:p>
            <a:r>
              <a:rPr lang="en-GB" dirty="0"/>
              <a:t>CI, confidence interval; CPI, checkpoint inhibitor; NSCLC, non small cell lung cancer; OS, overall survival; PBC, prior clinical benefit.</a:t>
            </a:r>
          </a:p>
          <a:p>
            <a:r>
              <a:rPr lang="en-GB" b="1" dirty="0"/>
              <a:t>Leal T, et al. Abstract 1191O presented at ESMO 2021.</a:t>
            </a:r>
          </a:p>
        </p:txBody>
      </p:sp>
      <p:grpSp>
        <p:nvGrpSpPr>
          <p:cNvPr id="19" name="Gruppieren 18">
            <a:extLst>
              <a:ext uri="{FF2B5EF4-FFF2-40B4-BE49-F238E27FC236}">
                <a16:creationId xmlns:a16="http://schemas.microsoft.com/office/drawing/2014/main" id="{41CEEA3D-8CA4-F944-9BED-A74B9E570285}"/>
              </a:ext>
            </a:extLst>
          </p:cNvPr>
          <p:cNvGrpSpPr/>
          <p:nvPr/>
        </p:nvGrpSpPr>
        <p:grpSpPr>
          <a:xfrm>
            <a:off x="1579177" y="1742310"/>
            <a:ext cx="7577523" cy="3049952"/>
            <a:chOff x="1579177" y="1742310"/>
            <a:chExt cx="7577523" cy="3049952"/>
          </a:xfrm>
        </p:grpSpPr>
        <p:sp>
          <p:nvSpPr>
            <p:cNvPr id="194" name="Textfeld 193">
              <a:extLst>
                <a:ext uri="{FF2B5EF4-FFF2-40B4-BE49-F238E27FC236}">
                  <a16:creationId xmlns:a16="http://schemas.microsoft.com/office/drawing/2014/main" id="{9946DC49-13B9-4573-84E6-92D4EA2D2763}"/>
                </a:ext>
              </a:extLst>
            </p:cNvPr>
            <p:cNvSpPr txBox="1"/>
            <p:nvPr/>
          </p:nvSpPr>
          <p:spPr>
            <a:xfrm>
              <a:off x="1753918" y="4211217"/>
              <a:ext cx="269626" cy="276999"/>
            </a:xfrm>
            <a:prstGeom prst="rect">
              <a:avLst/>
            </a:prstGeom>
            <a:noFill/>
          </p:spPr>
          <p:txBody>
            <a:bodyPr wrap="none" rtlCol="0">
              <a:spAutoFit/>
            </a:bodyPr>
            <a:lstStyle/>
            <a:p>
              <a:r>
                <a:rPr lang="de-DE" sz="1200"/>
                <a:t>0</a:t>
              </a:r>
            </a:p>
          </p:txBody>
        </p:sp>
        <p:grpSp>
          <p:nvGrpSpPr>
            <p:cNvPr id="96" name="Gruppieren 95">
              <a:extLst>
                <a:ext uri="{FF2B5EF4-FFF2-40B4-BE49-F238E27FC236}">
                  <a16:creationId xmlns:a16="http://schemas.microsoft.com/office/drawing/2014/main" id="{4A7AB5D9-7077-4742-B198-7A04AD4C3388}"/>
                </a:ext>
              </a:extLst>
            </p:cNvPr>
            <p:cNvGrpSpPr/>
            <p:nvPr/>
          </p:nvGrpSpPr>
          <p:grpSpPr>
            <a:xfrm>
              <a:off x="1579177" y="1742310"/>
              <a:ext cx="7577523" cy="3049952"/>
              <a:chOff x="1579177" y="1742310"/>
              <a:chExt cx="7577523" cy="3049952"/>
            </a:xfrm>
          </p:grpSpPr>
          <p:grpSp>
            <p:nvGrpSpPr>
              <p:cNvPr id="97" name="Gruppieren 96">
                <a:extLst>
                  <a:ext uri="{FF2B5EF4-FFF2-40B4-BE49-F238E27FC236}">
                    <a16:creationId xmlns:a16="http://schemas.microsoft.com/office/drawing/2014/main" id="{8C55A052-930B-E645-9DC5-A9C1E1D31E23}"/>
                  </a:ext>
                </a:extLst>
              </p:cNvPr>
              <p:cNvGrpSpPr/>
              <p:nvPr/>
            </p:nvGrpSpPr>
            <p:grpSpPr>
              <a:xfrm>
                <a:off x="1579177" y="1742310"/>
                <a:ext cx="7345381" cy="3049952"/>
                <a:chOff x="1579177" y="1742310"/>
                <a:chExt cx="7345381" cy="3049952"/>
              </a:xfrm>
            </p:grpSpPr>
            <p:cxnSp>
              <p:nvCxnSpPr>
                <p:cNvPr id="99" name="Gerader Verbinder 166">
                  <a:extLst>
                    <a:ext uri="{FF2B5EF4-FFF2-40B4-BE49-F238E27FC236}">
                      <a16:creationId xmlns:a16="http://schemas.microsoft.com/office/drawing/2014/main" id="{BA1755E6-BAF1-554F-9892-F900362FA526}"/>
                    </a:ext>
                  </a:extLst>
                </p:cNvPr>
                <p:cNvCxnSpPr>
                  <a:cxnSpLocks/>
                </p:cNvCxnSpPr>
                <p:nvPr/>
              </p:nvCxnSpPr>
              <p:spPr>
                <a:xfrm>
                  <a:off x="2066850" y="4357642"/>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r Verbinder 167">
                  <a:extLst>
                    <a:ext uri="{FF2B5EF4-FFF2-40B4-BE49-F238E27FC236}">
                      <a16:creationId xmlns:a16="http://schemas.microsoft.com/office/drawing/2014/main" id="{0224E0DB-BAF1-024C-B955-986AD0E92498}"/>
                    </a:ext>
                  </a:extLst>
                </p:cNvPr>
                <p:cNvCxnSpPr>
                  <a:cxnSpLocks/>
                </p:cNvCxnSpPr>
                <p:nvPr/>
              </p:nvCxnSpPr>
              <p:spPr>
                <a:xfrm>
                  <a:off x="2977300" y="4360023"/>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r Verbinder 168">
                  <a:extLst>
                    <a:ext uri="{FF2B5EF4-FFF2-40B4-BE49-F238E27FC236}">
                      <a16:creationId xmlns:a16="http://schemas.microsoft.com/office/drawing/2014/main" id="{84987B01-5132-5144-9B4E-FBBF2BC4E870}"/>
                    </a:ext>
                  </a:extLst>
                </p:cNvPr>
                <p:cNvCxnSpPr>
                  <a:cxnSpLocks/>
                </p:cNvCxnSpPr>
                <p:nvPr/>
              </p:nvCxnSpPr>
              <p:spPr>
                <a:xfrm>
                  <a:off x="4884118" y="4357642"/>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r Verbinder 169">
                  <a:extLst>
                    <a:ext uri="{FF2B5EF4-FFF2-40B4-BE49-F238E27FC236}">
                      <a16:creationId xmlns:a16="http://schemas.microsoft.com/office/drawing/2014/main" id="{4AD585A0-8A35-C946-BE80-CA877F312D27}"/>
                    </a:ext>
                  </a:extLst>
                </p:cNvPr>
                <p:cNvCxnSpPr>
                  <a:cxnSpLocks/>
                </p:cNvCxnSpPr>
                <p:nvPr/>
              </p:nvCxnSpPr>
              <p:spPr>
                <a:xfrm>
                  <a:off x="5849357" y="4357642"/>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r Verbinder 170">
                  <a:extLst>
                    <a:ext uri="{FF2B5EF4-FFF2-40B4-BE49-F238E27FC236}">
                      <a16:creationId xmlns:a16="http://schemas.microsoft.com/office/drawing/2014/main" id="{EBD581C6-17CE-3344-9FE3-92FDC422FA8D}"/>
                    </a:ext>
                  </a:extLst>
                </p:cNvPr>
                <p:cNvCxnSpPr>
                  <a:cxnSpLocks/>
                </p:cNvCxnSpPr>
                <p:nvPr/>
              </p:nvCxnSpPr>
              <p:spPr>
                <a:xfrm>
                  <a:off x="7780199" y="4357642"/>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r Verbinder 171">
                  <a:extLst>
                    <a:ext uri="{FF2B5EF4-FFF2-40B4-BE49-F238E27FC236}">
                      <a16:creationId xmlns:a16="http://schemas.microsoft.com/office/drawing/2014/main" id="{3BB64D66-5257-E542-BCA6-D8C7E4476BBF}"/>
                    </a:ext>
                  </a:extLst>
                </p:cNvPr>
                <p:cNvCxnSpPr>
                  <a:cxnSpLocks/>
                </p:cNvCxnSpPr>
                <p:nvPr/>
              </p:nvCxnSpPr>
              <p:spPr>
                <a:xfrm>
                  <a:off x="8745594" y="4357642"/>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B669B059-C6AD-9C43-8C0B-FBAB39E99050}"/>
                    </a:ext>
                  </a:extLst>
                </p:cNvPr>
                <p:cNvSpPr txBox="1"/>
                <p:nvPr/>
              </p:nvSpPr>
              <p:spPr>
                <a:xfrm>
                  <a:off x="1579177" y="1742310"/>
                  <a:ext cx="439544" cy="276999"/>
                </a:xfrm>
                <a:prstGeom prst="rect">
                  <a:avLst/>
                </a:prstGeom>
                <a:noFill/>
              </p:spPr>
              <p:txBody>
                <a:bodyPr wrap="none" rtlCol="0">
                  <a:spAutoFit/>
                </a:bodyPr>
                <a:lstStyle/>
                <a:p>
                  <a:r>
                    <a:rPr lang="de-DE" sz="1200"/>
                    <a:t>100</a:t>
                  </a:r>
                </a:p>
              </p:txBody>
            </p:sp>
            <p:cxnSp>
              <p:nvCxnSpPr>
                <p:cNvPr id="106" name="Gerader Verbinder 173">
                  <a:extLst>
                    <a:ext uri="{FF2B5EF4-FFF2-40B4-BE49-F238E27FC236}">
                      <a16:creationId xmlns:a16="http://schemas.microsoft.com/office/drawing/2014/main" id="{9668AEDE-69A1-464A-B7A7-D8D9335F2A02}"/>
                    </a:ext>
                  </a:extLst>
                </p:cNvPr>
                <p:cNvCxnSpPr>
                  <a:cxnSpLocks/>
                </p:cNvCxnSpPr>
                <p:nvPr/>
              </p:nvCxnSpPr>
              <p:spPr>
                <a:xfrm flipH="1">
                  <a:off x="1944573" y="1903396"/>
                  <a:ext cx="73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r Verbinder 174">
                  <a:extLst>
                    <a:ext uri="{FF2B5EF4-FFF2-40B4-BE49-F238E27FC236}">
                      <a16:creationId xmlns:a16="http://schemas.microsoft.com/office/drawing/2014/main" id="{1083D444-60CB-654A-9910-A3708369B859}"/>
                    </a:ext>
                  </a:extLst>
                </p:cNvPr>
                <p:cNvCxnSpPr>
                  <a:cxnSpLocks/>
                </p:cNvCxnSpPr>
                <p:nvPr/>
              </p:nvCxnSpPr>
              <p:spPr>
                <a:xfrm flipH="1">
                  <a:off x="1942192" y="2110688"/>
                  <a:ext cx="73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r Verbinder 175">
                  <a:extLst>
                    <a:ext uri="{FF2B5EF4-FFF2-40B4-BE49-F238E27FC236}">
                      <a16:creationId xmlns:a16="http://schemas.microsoft.com/office/drawing/2014/main" id="{08A6103C-77FA-184C-95E8-6532EB05E931}"/>
                    </a:ext>
                  </a:extLst>
                </p:cNvPr>
                <p:cNvCxnSpPr>
                  <a:cxnSpLocks/>
                </p:cNvCxnSpPr>
                <p:nvPr/>
              </p:nvCxnSpPr>
              <p:spPr>
                <a:xfrm flipH="1">
                  <a:off x="1942192" y="2358466"/>
                  <a:ext cx="73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r Verbinder 176">
                  <a:extLst>
                    <a:ext uri="{FF2B5EF4-FFF2-40B4-BE49-F238E27FC236}">
                      <a16:creationId xmlns:a16="http://schemas.microsoft.com/office/drawing/2014/main" id="{8031735E-0020-BD46-930F-D105A95972B6}"/>
                    </a:ext>
                  </a:extLst>
                </p:cNvPr>
                <p:cNvCxnSpPr>
                  <a:cxnSpLocks/>
                </p:cNvCxnSpPr>
                <p:nvPr/>
              </p:nvCxnSpPr>
              <p:spPr>
                <a:xfrm flipH="1">
                  <a:off x="1942192" y="2610691"/>
                  <a:ext cx="73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Gerader Verbinder 177">
                  <a:extLst>
                    <a:ext uri="{FF2B5EF4-FFF2-40B4-BE49-F238E27FC236}">
                      <a16:creationId xmlns:a16="http://schemas.microsoft.com/office/drawing/2014/main" id="{F4FA1E1F-75B8-0F4F-8C9B-8A51A284E41D}"/>
                    </a:ext>
                  </a:extLst>
                </p:cNvPr>
                <p:cNvCxnSpPr>
                  <a:cxnSpLocks/>
                </p:cNvCxnSpPr>
                <p:nvPr/>
              </p:nvCxnSpPr>
              <p:spPr>
                <a:xfrm flipH="1">
                  <a:off x="1944573" y="2856754"/>
                  <a:ext cx="73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r Verbinder 178">
                  <a:extLst>
                    <a:ext uri="{FF2B5EF4-FFF2-40B4-BE49-F238E27FC236}">
                      <a16:creationId xmlns:a16="http://schemas.microsoft.com/office/drawing/2014/main" id="{7681B974-8748-4D4C-8045-B8C979D6F598}"/>
                    </a:ext>
                  </a:extLst>
                </p:cNvPr>
                <p:cNvCxnSpPr>
                  <a:cxnSpLocks/>
                </p:cNvCxnSpPr>
                <p:nvPr/>
              </p:nvCxnSpPr>
              <p:spPr>
                <a:xfrm flipH="1">
                  <a:off x="1945908" y="3103897"/>
                  <a:ext cx="73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r Verbinder 179">
                  <a:extLst>
                    <a:ext uri="{FF2B5EF4-FFF2-40B4-BE49-F238E27FC236}">
                      <a16:creationId xmlns:a16="http://schemas.microsoft.com/office/drawing/2014/main" id="{51189399-F6A2-5746-B197-883EDCE1751F}"/>
                    </a:ext>
                  </a:extLst>
                </p:cNvPr>
                <p:cNvCxnSpPr>
                  <a:cxnSpLocks/>
                </p:cNvCxnSpPr>
                <p:nvPr/>
              </p:nvCxnSpPr>
              <p:spPr>
                <a:xfrm flipH="1">
                  <a:off x="1944573" y="3354452"/>
                  <a:ext cx="73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r Verbinder 180">
                  <a:extLst>
                    <a:ext uri="{FF2B5EF4-FFF2-40B4-BE49-F238E27FC236}">
                      <a16:creationId xmlns:a16="http://schemas.microsoft.com/office/drawing/2014/main" id="{712B6836-FA92-7F46-BA30-7BD4A4E5F5F3}"/>
                    </a:ext>
                  </a:extLst>
                </p:cNvPr>
                <p:cNvCxnSpPr>
                  <a:cxnSpLocks/>
                </p:cNvCxnSpPr>
                <p:nvPr/>
              </p:nvCxnSpPr>
              <p:spPr>
                <a:xfrm flipH="1">
                  <a:off x="1946954" y="3604133"/>
                  <a:ext cx="73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r Verbinder 181">
                  <a:extLst>
                    <a:ext uri="{FF2B5EF4-FFF2-40B4-BE49-F238E27FC236}">
                      <a16:creationId xmlns:a16="http://schemas.microsoft.com/office/drawing/2014/main" id="{B2D1E551-33D9-294F-84C4-56ED4300C508}"/>
                    </a:ext>
                  </a:extLst>
                </p:cNvPr>
                <p:cNvCxnSpPr>
                  <a:cxnSpLocks/>
                </p:cNvCxnSpPr>
                <p:nvPr/>
              </p:nvCxnSpPr>
              <p:spPr>
                <a:xfrm flipH="1">
                  <a:off x="1946954" y="3849645"/>
                  <a:ext cx="73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Gerader Verbinder 182">
                  <a:extLst>
                    <a:ext uri="{FF2B5EF4-FFF2-40B4-BE49-F238E27FC236}">
                      <a16:creationId xmlns:a16="http://schemas.microsoft.com/office/drawing/2014/main" id="{883C1F94-95DF-9245-8889-CCF12A3A4ADF}"/>
                    </a:ext>
                  </a:extLst>
                </p:cNvPr>
                <p:cNvCxnSpPr>
                  <a:cxnSpLocks/>
                </p:cNvCxnSpPr>
                <p:nvPr/>
              </p:nvCxnSpPr>
              <p:spPr>
                <a:xfrm flipH="1">
                  <a:off x="1946954" y="4102058"/>
                  <a:ext cx="73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feld 115">
                  <a:extLst>
                    <a:ext uri="{FF2B5EF4-FFF2-40B4-BE49-F238E27FC236}">
                      <a16:creationId xmlns:a16="http://schemas.microsoft.com/office/drawing/2014/main" id="{5689FB6C-539A-E64C-88C3-85B3B1A8A86B}"/>
                    </a:ext>
                  </a:extLst>
                </p:cNvPr>
                <p:cNvSpPr txBox="1"/>
                <p:nvPr/>
              </p:nvSpPr>
              <p:spPr>
                <a:xfrm>
                  <a:off x="1658721" y="1955266"/>
                  <a:ext cx="354584" cy="276999"/>
                </a:xfrm>
                <a:prstGeom prst="rect">
                  <a:avLst/>
                </a:prstGeom>
                <a:noFill/>
              </p:spPr>
              <p:txBody>
                <a:bodyPr wrap="none" rtlCol="0">
                  <a:spAutoFit/>
                </a:bodyPr>
                <a:lstStyle/>
                <a:p>
                  <a:r>
                    <a:rPr lang="de-DE" sz="1200"/>
                    <a:t>90</a:t>
                  </a:r>
                </a:p>
              </p:txBody>
            </p:sp>
            <p:sp>
              <p:nvSpPr>
                <p:cNvPr id="117" name="Textfeld 116">
                  <a:extLst>
                    <a:ext uri="{FF2B5EF4-FFF2-40B4-BE49-F238E27FC236}">
                      <a16:creationId xmlns:a16="http://schemas.microsoft.com/office/drawing/2014/main" id="{037CE5B7-E898-CF46-977D-87C07E0B0994}"/>
                    </a:ext>
                  </a:extLst>
                </p:cNvPr>
                <p:cNvSpPr txBox="1"/>
                <p:nvPr/>
              </p:nvSpPr>
              <p:spPr>
                <a:xfrm>
                  <a:off x="1665274" y="2209220"/>
                  <a:ext cx="354584" cy="276999"/>
                </a:xfrm>
                <a:prstGeom prst="rect">
                  <a:avLst/>
                </a:prstGeom>
                <a:noFill/>
              </p:spPr>
              <p:txBody>
                <a:bodyPr wrap="none" rtlCol="0">
                  <a:spAutoFit/>
                </a:bodyPr>
                <a:lstStyle/>
                <a:p>
                  <a:r>
                    <a:rPr lang="de-DE" sz="1200"/>
                    <a:t>80</a:t>
                  </a:r>
                </a:p>
              </p:txBody>
            </p:sp>
            <p:sp>
              <p:nvSpPr>
                <p:cNvPr id="118" name="Textfeld 117">
                  <a:extLst>
                    <a:ext uri="{FF2B5EF4-FFF2-40B4-BE49-F238E27FC236}">
                      <a16:creationId xmlns:a16="http://schemas.microsoft.com/office/drawing/2014/main" id="{32C38037-71B5-214A-B41C-B9C2FECE5818}"/>
                    </a:ext>
                  </a:extLst>
                </p:cNvPr>
                <p:cNvSpPr txBox="1"/>
                <p:nvPr/>
              </p:nvSpPr>
              <p:spPr>
                <a:xfrm>
                  <a:off x="1665743" y="2457112"/>
                  <a:ext cx="354584" cy="276999"/>
                </a:xfrm>
                <a:prstGeom prst="rect">
                  <a:avLst/>
                </a:prstGeom>
                <a:noFill/>
              </p:spPr>
              <p:txBody>
                <a:bodyPr wrap="none" rtlCol="0">
                  <a:spAutoFit/>
                </a:bodyPr>
                <a:lstStyle/>
                <a:p>
                  <a:r>
                    <a:rPr lang="de-DE" sz="1200"/>
                    <a:t>70</a:t>
                  </a:r>
                </a:p>
              </p:txBody>
            </p:sp>
            <p:sp>
              <p:nvSpPr>
                <p:cNvPr id="119" name="Textfeld 118">
                  <a:extLst>
                    <a:ext uri="{FF2B5EF4-FFF2-40B4-BE49-F238E27FC236}">
                      <a16:creationId xmlns:a16="http://schemas.microsoft.com/office/drawing/2014/main" id="{4567E3F8-34C4-4C4C-B08B-2DBD86913B84}"/>
                    </a:ext>
                  </a:extLst>
                </p:cNvPr>
                <p:cNvSpPr txBox="1"/>
                <p:nvPr/>
              </p:nvSpPr>
              <p:spPr>
                <a:xfrm>
                  <a:off x="1667829" y="2710362"/>
                  <a:ext cx="354584" cy="276999"/>
                </a:xfrm>
                <a:prstGeom prst="rect">
                  <a:avLst/>
                </a:prstGeom>
                <a:noFill/>
              </p:spPr>
              <p:txBody>
                <a:bodyPr wrap="none" rtlCol="0">
                  <a:spAutoFit/>
                </a:bodyPr>
                <a:lstStyle/>
                <a:p>
                  <a:r>
                    <a:rPr lang="de-DE" sz="1200"/>
                    <a:t>60</a:t>
                  </a:r>
                </a:p>
              </p:txBody>
            </p:sp>
            <p:sp>
              <p:nvSpPr>
                <p:cNvPr id="120" name="Textfeld 119">
                  <a:extLst>
                    <a:ext uri="{FF2B5EF4-FFF2-40B4-BE49-F238E27FC236}">
                      <a16:creationId xmlns:a16="http://schemas.microsoft.com/office/drawing/2014/main" id="{492E3153-06A1-734D-AA20-0D45EF21703A}"/>
                    </a:ext>
                  </a:extLst>
                </p:cNvPr>
                <p:cNvSpPr txBox="1"/>
                <p:nvPr/>
              </p:nvSpPr>
              <p:spPr>
                <a:xfrm>
                  <a:off x="1668850" y="2961988"/>
                  <a:ext cx="354584" cy="276999"/>
                </a:xfrm>
                <a:prstGeom prst="rect">
                  <a:avLst/>
                </a:prstGeom>
                <a:noFill/>
              </p:spPr>
              <p:txBody>
                <a:bodyPr wrap="none" rtlCol="0">
                  <a:spAutoFit/>
                </a:bodyPr>
                <a:lstStyle/>
                <a:p>
                  <a:r>
                    <a:rPr lang="de-DE" sz="1200"/>
                    <a:t>50</a:t>
                  </a:r>
                </a:p>
              </p:txBody>
            </p:sp>
            <p:sp>
              <p:nvSpPr>
                <p:cNvPr id="121" name="Textfeld 120">
                  <a:extLst>
                    <a:ext uri="{FF2B5EF4-FFF2-40B4-BE49-F238E27FC236}">
                      <a16:creationId xmlns:a16="http://schemas.microsoft.com/office/drawing/2014/main" id="{AC1CE0FD-AC92-124E-9CF6-C3A4002CDCB3}"/>
                    </a:ext>
                  </a:extLst>
                </p:cNvPr>
                <p:cNvSpPr txBox="1"/>
                <p:nvPr/>
              </p:nvSpPr>
              <p:spPr>
                <a:xfrm>
                  <a:off x="1670067" y="3208532"/>
                  <a:ext cx="354584" cy="276999"/>
                </a:xfrm>
                <a:prstGeom prst="rect">
                  <a:avLst/>
                </a:prstGeom>
                <a:noFill/>
              </p:spPr>
              <p:txBody>
                <a:bodyPr wrap="none" rtlCol="0">
                  <a:spAutoFit/>
                </a:bodyPr>
                <a:lstStyle/>
                <a:p>
                  <a:r>
                    <a:rPr lang="de-DE" sz="1200"/>
                    <a:t>40</a:t>
                  </a:r>
                </a:p>
              </p:txBody>
            </p:sp>
            <p:sp>
              <p:nvSpPr>
                <p:cNvPr id="122" name="Textfeld 121">
                  <a:extLst>
                    <a:ext uri="{FF2B5EF4-FFF2-40B4-BE49-F238E27FC236}">
                      <a16:creationId xmlns:a16="http://schemas.microsoft.com/office/drawing/2014/main" id="{E18F0FEC-EBED-2C4B-878F-46A64A018F15}"/>
                    </a:ext>
                  </a:extLst>
                </p:cNvPr>
                <p:cNvSpPr txBox="1"/>
                <p:nvPr/>
              </p:nvSpPr>
              <p:spPr>
                <a:xfrm>
                  <a:off x="1667116" y="3459231"/>
                  <a:ext cx="354584" cy="276999"/>
                </a:xfrm>
                <a:prstGeom prst="rect">
                  <a:avLst/>
                </a:prstGeom>
                <a:noFill/>
              </p:spPr>
              <p:txBody>
                <a:bodyPr wrap="none" rtlCol="0">
                  <a:spAutoFit/>
                </a:bodyPr>
                <a:lstStyle/>
                <a:p>
                  <a:r>
                    <a:rPr lang="de-DE" sz="1200"/>
                    <a:t>30</a:t>
                  </a:r>
                </a:p>
              </p:txBody>
            </p:sp>
            <p:sp>
              <p:nvSpPr>
                <p:cNvPr id="123" name="Textfeld 122">
                  <a:extLst>
                    <a:ext uri="{FF2B5EF4-FFF2-40B4-BE49-F238E27FC236}">
                      <a16:creationId xmlns:a16="http://schemas.microsoft.com/office/drawing/2014/main" id="{4A280B22-D0F3-3F44-BCFA-0675FAD24DB4}"/>
                    </a:ext>
                  </a:extLst>
                </p:cNvPr>
                <p:cNvSpPr txBox="1"/>
                <p:nvPr/>
              </p:nvSpPr>
              <p:spPr>
                <a:xfrm>
                  <a:off x="1653557" y="3715699"/>
                  <a:ext cx="354584" cy="276999"/>
                </a:xfrm>
                <a:prstGeom prst="rect">
                  <a:avLst/>
                </a:prstGeom>
                <a:noFill/>
              </p:spPr>
              <p:txBody>
                <a:bodyPr wrap="none" rtlCol="0">
                  <a:spAutoFit/>
                </a:bodyPr>
                <a:lstStyle/>
                <a:p>
                  <a:r>
                    <a:rPr lang="de-DE" sz="1200"/>
                    <a:t>20</a:t>
                  </a:r>
                </a:p>
              </p:txBody>
            </p:sp>
            <p:sp>
              <p:nvSpPr>
                <p:cNvPr id="124" name="Textfeld 123">
                  <a:extLst>
                    <a:ext uri="{FF2B5EF4-FFF2-40B4-BE49-F238E27FC236}">
                      <a16:creationId xmlns:a16="http://schemas.microsoft.com/office/drawing/2014/main" id="{C7BFBE29-DDF1-C045-ADAC-4EED1D9C29D7}"/>
                    </a:ext>
                  </a:extLst>
                </p:cNvPr>
                <p:cNvSpPr txBox="1"/>
                <p:nvPr/>
              </p:nvSpPr>
              <p:spPr>
                <a:xfrm>
                  <a:off x="1665274" y="3965310"/>
                  <a:ext cx="354584" cy="276999"/>
                </a:xfrm>
                <a:prstGeom prst="rect">
                  <a:avLst/>
                </a:prstGeom>
                <a:noFill/>
              </p:spPr>
              <p:txBody>
                <a:bodyPr wrap="none" rtlCol="0">
                  <a:spAutoFit/>
                </a:bodyPr>
                <a:lstStyle/>
                <a:p>
                  <a:r>
                    <a:rPr lang="de-DE" sz="1200"/>
                    <a:t>10</a:t>
                  </a:r>
                </a:p>
              </p:txBody>
            </p:sp>
            <p:cxnSp>
              <p:nvCxnSpPr>
                <p:cNvPr id="125" name="Gerader Verbinder 236">
                  <a:extLst>
                    <a:ext uri="{FF2B5EF4-FFF2-40B4-BE49-F238E27FC236}">
                      <a16:creationId xmlns:a16="http://schemas.microsoft.com/office/drawing/2014/main" id="{6E8795C8-4E02-9146-B5AF-252998CBA2E1}"/>
                    </a:ext>
                  </a:extLst>
                </p:cNvPr>
                <p:cNvCxnSpPr/>
                <p:nvPr/>
              </p:nvCxnSpPr>
              <p:spPr>
                <a:xfrm>
                  <a:off x="3917303" y="4358850"/>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r Verbinder 237">
                  <a:extLst>
                    <a:ext uri="{FF2B5EF4-FFF2-40B4-BE49-F238E27FC236}">
                      <a16:creationId xmlns:a16="http://schemas.microsoft.com/office/drawing/2014/main" id="{7B70A0D2-95D8-FB49-849D-590E6E5DFE5F}"/>
                    </a:ext>
                  </a:extLst>
                </p:cNvPr>
                <p:cNvCxnSpPr>
                  <a:cxnSpLocks/>
                </p:cNvCxnSpPr>
                <p:nvPr/>
              </p:nvCxnSpPr>
              <p:spPr>
                <a:xfrm>
                  <a:off x="6813286" y="4361231"/>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feld 126">
                  <a:extLst>
                    <a:ext uri="{FF2B5EF4-FFF2-40B4-BE49-F238E27FC236}">
                      <a16:creationId xmlns:a16="http://schemas.microsoft.com/office/drawing/2014/main" id="{1ACB9EDB-CF66-5C42-864D-8BBFF25A13FD}"/>
                    </a:ext>
                  </a:extLst>
                </p:cNvPr>
                <p:cNvSpPr txBox="1"/>
                <p:nvPr/>
              </p:nvSpPr>
              <p:spPr>
                <a:xfrm>
                  <a:off x="1931637" y="4375483"/>
                  <a:ext cx="269626" cy="276999"/>
                </a:xfrm>
                <a:prstGeom prst="rect">
                  <a:avLst/>
                </a:prstGeom>
                <a:noFill/>
              </p:spPr>
              <p:txBody>
                <a:bodyPr wrap="none" rtlCol="0">
                  <a:spAutoFit/>
                </a:bodyPr>
                <a:lstStyle/>
                <a:p>
                  <a:r>
                    <a:rPr lang="de-DE" sz="1200"/>
                    <a:t>0</a:t>
                  </a:r>
                </a:p>
              </p:txBody>
            </p:sp>
            <p:sp>
              <p:nvSpPr>
                <p:cNvPr id="128" name="Textfeld 127">
                  <a:extLst>
                    <a:ext uri="{FF2B5EF4-FFF2-40B4-BE49-F238E27FC236}">
                      <a16:creationId xmlns:a16="http://schemas.microsoft.com/office/drawing/2014/main" id="{CF0598A3-668F-F34D-AB4D-32693A803212}"/>
                    </a:ext>
                  </a:extLst>
                </p:cNvPr>
                <p:cNvSpPr txBox="1"/>
                <p:nvPr/>
              </p:nvSpPr>
              <p:spPr>
                <a:xfrm>
                  <a:off x="2844682" y="4371254"/>
                  <a:ext cx="269626" cy="276999"/>
                </a:xfrm>
                <a:prstGeom prst="rect">
                  <a:avLst/>
                </a:prstGeom>
                <a:noFill/>
              </p:spPr>
              <p:txBody>
                <a:bodyPr wrap="none" rtlCol="0">
                  <a:spAutoFit/>
                </a:bodyPr>
                <a:lstStyle/>
                <a:p>
                  <a:r>
                    <a:rPr lang="de-DE" sz="1200"/>
                    <a:t>6</a:t>
                  </a:r>
                </a:p>
              </p:txBody>
            </p:sp>
            <p:sp>
              <p:nvSpPr>
                <p:cNvPr id="129" name="Textfeld 128">
                  <a:extLst>
                    <a:ext uri="{FF2B5EF4-FFF2-40B4-BE49-F238E27FC236}">
                      <a16:creationId xmlns:a16="http://schemas.microsoft.com/office/drawing/2014/main" id="{05D747C2-71EC-F748-978B-172CB6928AD9}"/>
                    </a:ext>
                  </a:extLst>
                </p:cNvPr>
                <p:cNvSpPr txBox="1"/>
                <p:nvPr/>
              </p:nvSpPr>
              <p:spPr>
                <a:xfrm>
                  <a:off x="3739048" y="4370974"/>
                  <a:ext cx="354584" cy="276999"/>
                </a:xfrm>
                <a:prstGeom prst="rect">
                  <a:avLst/>
                </a:prstGeom>
                <a:noFill/>
              </p:spPr>
              <p:txBody>
                <a:bodyPr wrap="none" rtlCol="0">
                  <a:spAutoFit/>
                </a:bodyPr>
                <a:lstStyle/>
                <a:p>
                  <a:r>
                    <a:rPr lang="de-DE" sz="1200"/>
                    <a:t>12</a:t>
                  </a:r>
                </a:p>
              </p:txBody>
            </p:sp>
            <p:sp>
              <p:nvSpPr>
                <p:cNvPr id="130" name="Textfeld 129">
                  <a:extLst>
                    <a:ext uri="{FF2B5EF4-FFF2-40B4-BE49-F238E27FC236}">
                      <a16:creationId xmlns:a16="http://schemas.microsoft.com/office/drawing/2014/main" id="{1577FC96-A995-3E40-9328-303790601F99}"/>
                    </a:ext>
                  </a:extLst>
                </p:cNvPr>
                <p:cNvSpPr txBox="1"/>
                <p:nvPr/>
              </p:nvSpPr>
              <p:spPr>
                <a:xfrm>
                  <a:off x="4705962" y="4372820"/>
                  <a:ext cx="354584" cy="276999"/>
                </a:xfrm>
                <a:prstGeom prst="rect">
                  <a:avLst/>
                </a:prstGeom>
                <a:noFill/>
              </p:spPr>
              <p:txBody>
                <a:bodyPr wrap="none" rtlCol="0">
                  <a:spAutoFit/>
                </a:bodyPr>
                <a:lstStyle/>
                <a:p>
                  <a:r>
                    <a:rPr lang="de-DE" sz="1200"/>
                    <a:t>18</a:t>
                  </a:r>
                </a:p>
              </p:txBody>
            </p:sp>
            <p:sp>
              <p:nvSpPr>
                <p:cNvPr id="131" name="Textfeld 130">
                  <a:extLst>
                    <a:ext uri="{FF2B5EF4-FFF2-40B4-BE49-F238E27FC236}">
                      <a16:creationId xmlns:a16="http://schemas.microsoft.com/office/drawing/2014/main" id="{45121A89-B6BB-704E-808A-0B0E627C9833}"/>
                    </a:ext>
                  </a:extLst>
                </p:cNvPr>
                <p:cNvSpPr txBox="1"/>
                <p:nvPr/>
              </p:nvSpPr>
              <p:spPr>
                <a:xfrm>
                  <a:off x="5673898" y="4372093"/>
                  <a:ext cx="354584" cy="276999"/>
                </a:xfrm>
                <a:prstGeom prst="rect">
                  <a:avLst/>
                </a:prstGeom>
                <a:noFill/>
              </p:spPr>
              <p:txBody>
                <a:bodyPr wrap="none" rtlCol="0">
                  <a:spAutoFit/>
                </a:bodyPr>
                <a:lstStyle/>
                <a:p>
                  <a:r>
                    <a:rPr lang="de-DE" sz="1200"/>
                    <a:t>24</a:t>
                  </a:r>
                </a:p>
              </p:txBody>
            </p:sp>
            <p:sp>
              <p:nvSpPr>
                <p:cNvPr id="132" name="Textfeld 131">
                  <a:extLst>
                    <a:ext uri="{FF2B5EF4-FFF2-40B4-BE49-F238E27FC236}">
                      <a16:creationId xmlns:a16="http://schemas.microsoft.com/office/drawing/2014/main" id="{A5D3FFD1-6154-834E-A980-FE19FA047C95}"/>
                    </a:ext>
                  </a:extLst>
                </p:cNvPr>
                <p:cNvSpPr txBox="1"/>
                <p:nvPr/>
              </p:nvSpPr>
              <p:spPr>
                <a:xfrm>
                  <a:off x="6638375" y="4372332"/>
                  <a:ext cx="354584" cy="276999"/>
                </a:xfrm>
                <a:prstGeom prst="rect">
                  <a:avLst/>
                </a:prstGeom>
                <a:noFill/>
              </p:spPr>
              <p:txBody>
                <a:bodyPr wrap="none" rtlCol="0">
                  <a:spAutoFit/>
                </a:bodyPr>
                <a:lstStyle/>
                <a:p>
                  <a:r>
                    <a:rPr lang="de-DE" sz="1200"/>
                    <a:t>30</a:t>
                  </a:r>
                </a:p>
              </p:txBody>
            </p:sp>
            <p:sp>
              <p:nvSpPr>
                <p:cNvPr id="133" name="Textfeld 132">
                  <a:extLst>
                    <a:ext uri="{FF2B5EF4-FFF2-40B4-BE49-F238E27FC236}">
                      <a16:creationId xmlns:a16="http://schemas.microsoft.com/office/drawing/2014/main" id="{2F31BCC7-1483-CC47-8E30-42C62CCEEA1E}"/>
                    </a:ext>
                  </a:extLst>
                </p:cNvPr>
                <p:cNvSpPr txBox="1"/>
                <p:nvPr/>
              </p:nvSpPr>
              <p:spPr>
                <a:xfrm>
                  <a:off x="7603930" y="4373882"/>
                  <a:ext cx="354584" cy="276999"/>
                </a:xfrm>
                <a:prstGeom prst="rect">
                  <a:avLst/>
                </a:prstGeom>
                <a:noFill/>
              </p:spPr>
              <p:txBody>
                <a:bodyPr wrap="none" rtlCol="0">
                  <a:spAutoFit/>
                </a:bodyPr>
                <a:lstStyle/>
                <a:p>
                  <a:r>
                    <a:rPr lang="de-DE" sz="1200"/>
                    <a:t>36</a:t>
                  </a:r>
                </a:p>
              </p:txBody>
            </p:sp>
            <p:sp>
              <p:nvSpPr>
                <p:cNvPr id="134" name="Textfeld 133">
                  <a:extLst>
                    <a:ext uri="{FF2B5EF4-FFF2-40B4-BE49-F238E27FC236}">
                      <a16:creationId xmlns:a16="http://schemas.microsoft.com/office/drawing/2014/main" id="{9DEAA1A0-833A-054C-BAD5-2F12EF1BB404}"/>
                    </a:ext>
                  </a:extLst>
                </p:cNvPr>
                <p:cNvSpPr txBox="1"/>
                <p:nvPr/>
              </p:nvSpPr>
              <p:spPr>
                <a:xfrm>
                  <a:off x="8569974" y="4375283"/>
                  <a:ext cx="354584" cy="276999"/>
                </a:xfrm>
                <a:prstGeom prst="rect">
                  <a:avLst/>
                </a:prstGeom>
                <a:noFill/>
              </p:spPr>
              <p:txBody>
                <a:bodyPr wrap="none" rtlCol="0">
                  <a:spAutoFit/>
                </a:bodyPr>
                <a:lstStyle/>
                <a:p>
                  <a:r>
                    <a:rPr lang="de-DE" sz="1200"/>
                    <a:t>42</a:t>
                  </a:r>
                </a:p>
              </p:txBody>
            </p:sp>
            <p:sp>
              <p:nvSpPr>
                <p:cNvPr id="135" name="object 4">
                  <a:extLst>
                    <a:ext uri="{FF2B5EF4-FFF2-40B4-BE49-F238E27FC236}">
                      <a16:creationId xmlns:a16="http://schemas.microsoft.com/office/drawing/2014/main" id="{C36885F2-9194-F244-A809-F287F195FADB}"/>
                    </a:ext>
                  </a:extLst>
                </p:cNvPr>
                <p:cNvSpPr txBox="1"/>
                <p:nvPr/>
              </p:nvSpPr>
              <p:spPr>
                <a:xfrm rot="5400000">
                  <a:off x="5512463" y="3810566"/>
                  <a:ext cx="153888" cy="1809503"/>
                </a:xfrm>
                <a:prstGeom prst="rect">
                  <a:avLst/>
                </a:prstGeom>
              </p:spPr>
              <p:txBody>
                <a:bodyPr vert="vert270" wrap="square" lIns="0" tIns="0" rIns="0" bIns="0" rtlCol="0">
                  <a:spAutoFit/>
                </a:bodyPr>
                <a:lstStyle/>
                <a:p>
                  <a:pPr marL="11206" algn="ctr">
                    <a:lnSpc>
                      <a:spcPts val="1213"/>
                    </a:lnSpc>
                  </a:pPr>
                  <a:r>
                    <a:rPr lang="de-DE" sz="1200" b="1" spc="-4" dirty="0">
                      <a:cs typeface="Arial"/>
                    </a:rPr>
                    <a:t>Time, </a:t>
                  </a:r>
                  <a:r>
                    <a:rPr lang="de-DE" sz="1200" b="1" spc="-4" dirty="0" err="1">
                      <a:cs typeface="Arial"/>
                    </a:rPr>
                    <a:t>months</a:t>
                  </a:r>
                  <a:endParaRPr lang="de-DE" sz="1200" b="1" dirty="0">
                    <a:cs typeface="Arial"/>
                  </a:endParaRPr>
                </a:p>
              </p:txBody>
            </p:sp>
          </p:grpSp>
          <p:sp>
            <p:nvSpPr>
              <p:cNvPr id="98" name="Rechteck 13">
                <a:extLst>
                  <a:ext uri="{FF2B5EF4-FFF2-40B4-BE49-F238E27FC236}">
                    <a16:creationId xmlns:a16="http://schemas.microsoft.com/office/drawing/2014/main" id="{53FF0BA0-4221-1D42-B56C-0E451BF16284}"/>
                  </a:ext>
                </a:extLst>
              </p:cNvPr>
              <p:cNvSpPr/>
              <p:nvPr/>
            </p:nvSpPr>
            <p:spPr>
              <a:xfrm>
                <a:off x="2022114" y="1821457"/>
                <a:ext cx="7134586" cy="2528168"/>
              </a:xfrm>
              <a:custGeom>
                <a:avLst/>
                <a:gdLst>
                  <a:gd name="connsiteX0" fmla="*/ 0 w 7134586"/>
                  <a:gd name="connsiteY0" fmla="*/ 0 h 2541167"/>
                  <a:gd name="connsiteX1" fmla="*/ 7134586 w 7134586"/>
                  <a:gd name="connsiteY1" fmla="*/ 0 h 2541167"/>
                  <a:gd name="connsiteX2" fmla="*/ 7134586 w 7134586"/>
                  <a:gd name="connsiteY2" fmla="*/ 2541167 h 2541167"/>
                  <a:gd name="connsiteX3" fmla="*/ 0 w 7134586"/>
                  <a:gd name="connsiteY3" fmla="*/ 2541167 h 2541167"/>
                  <a:gd name="connsiteX4" fmla="*/ 0 w 7134586"/>
                  <a:gd name="connsiteY4" fmla="*/ 0 h 2541167"/>
                  <a:gd name="connsiteX0" fmla="*/ 7134586 w 7226026"/>
                  <a:gd name="connsiteY0" fmla="*/ 0 h 2541167"/>
                  <a:gd name="connsiteX1" fmla="*/ 7134586 w 7226026"/>
                  <a:gd name="connsiteY1" fmla="*/ 2541167 h 2541167"/>
                  <a:gd name="connsiteX2" fmla="*/ 0 w 7226026"/>
                  <a:gd name="connsiteY2" fmla="*/ 2541167 h 2541167"/>
                  <a:gd name="connsiteX3" fmla="*/ 0 w 7226026"/>
                  <a:gd name="connsiteY3" fmla="*/ 0 h 2541167"/>
                  <a:gd name="connsiteX4" fmla="*/ 7226026 w 7226026"/>
                  <a:gd name="connsiteY4" fmla="*/ 91440 h 2541167"/>
                  <a:gd name="connsiteX0" fmla="*/ 7134586 w 7134586"/>
                  <a:gd name="connsiteY0" fmla="*/ 0 h 2541167"/>
                  <a:gd name="connsiteX1" fmla="*/ 7134586 w 7134586"/>
                  <a:gd name="connsiteY1" fmla="*/ 2541167 h 2541167"/>
                  <a:gd name="connsiteX2" fmla="*/ 0 w 7134586"/>
                  <a:gd name="connsiteY2" fmla="*/ 2541167 h 2541167"/>
                  <a:gd name="connsiteX3" fmla="*/ 0 w 7134586"/>
                  <a:gd name="connsiteY3" fmla="*/ 0 h 2541167"/>
                  <a:gd name="connsiteX0" fmla="*/ 7134586 w 7134586"/>
                  <a:gd name="connsiteY0" fmla="*/ 2541167 h 2541167"/>
                  <a:gd name="connsiteX1" fmla="*/ 0 w 7134586"/>
                  <a:gd name="connsiteY1" fmla="*/ 2541167 h 2541167"/>
                  <a:gd name="connsiteX2" fmla="*/ 0 w 7134586"/>
                  <a:gd name="connsiteY2" fmla="*/ 0 h 2541167"/>
                </a:gdLst>
                <a:ahLst/>
                <a:cxnLst>
                  <a:cxn ang="0">
                    <a:pos x="connsiteX0" y="connsiteY0"/>
                  </a:cxn>
                  <a:cxn ang="0">
                    <a:pos x="connsiteX1" y="connsiteY1"/>
                  </a:cxn>
                  <a:cxn ang="0">
                    <a:pos x="connsiteX2" y="connsiteY2"/>
                  </a:cxn>
                </a:cxnLst>
                <a:rect l="l" t="t" r="r" b="b"/>
                <a:pathLst>
                  <a:path w="7134586" h="2541167">
                    <a:moveTo>
                      <a:pt x="7134586" y="2541167"/>
                    </a:moveTo>
                    <a:lnTo>
                      <a:pt x="0" y="2541167"/>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83B469C-425E-E845-9A35-45A73B48266F}"/>
              </a:ext>
            </a:extLst>
          </p:cNvPr>
          <p:cNvSpPr>
            <a:spLocks noGrp="1"/>
          </p:cNvSpPr>
          <p:nvPr>
            <p:ph type="title"/>
          </p:nvPr>
        </p:nvSpPr>
        <p:spPr/>
        <p:txBody>
          <a:bodyPr/>
          <a:lstStyle/>
          <a:p>
            <a:r>
              <a:rPr lang="en-US" noProof="0" dirty="0"/>
              <a:t>Lung Cancer</a:t>
            </a:r>
          </a:p>
        </p:txBody>
      </p:sp>
    </p:spTree>
    <p:extLst>
      <p:ext uri="{BB962C8B-B14F-4D97-AF65-F5344CB8AC3E}">
        <p14:creationId xmlns:p14="http://schemas.microsoft.com/office/powerpoint/2010/main" val="3545475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txBox="1"/>
          <p:nvPr/>
        </p:nvSpPr>
        <p:spPr>
          <a:xfrm>
            <a:off x="3778491" y="2588212"/>
            <a:ext cx="388183" cy="235917"/>
          </a:xfrm>
          <a:prstGeom prst="rect">
            <a:avLst/>
          </a:prstGeom>
        </p:spPr>
        <p:txBody>
          <a:bodyPr vert="horz" wrap="none" lIns="0" tIns="11766" rIns="0" bIns="0" rtlCol="0">
            <a:spAutoFit/>
          </a:bodyPr>
          <a:lstStyle/>
          <a:p>
            <a:pPr marL="11206">
              <a:spcBef>
                <a:spcPts val="93"/>
              </a:spcBef>
            </a:pPr>
            <a:r>
              <a:rPr sz="1456" b="1" spc="4">
                <a:solidFill>
                  <a:schemeClr val="bg2"/>
                </a:solidFill>
                <a:latin typeface="Arial"/>
                <a:cs typeface="Arial"/>
              </a:rPr>
              <a:t>56%</a:t>
            </a:r>
            <a:endParaRPr sz="1456">
              <a:solidFill>
                <a:schemeClr val="bg2"/>
              </a:solidFill>
              <a:latin typeface="Arial"/>
              <a:cs typeface="Arial"/>
            </a:endParaRPr>
          </a:p>
        </p:txBody>
      </p:sp>
      <p:sp>
        <p:nvSpPr>
          <p:cNvPr id="39" name="object 39"/>
          <p:cNvSpPr txBox="1"/>
          <p:nvPr/>
        </p:nvSpPr>
        <p:spPr>
          <a:xfrm>
            <a:off x="5685960" y="3149721"/>
            <a:ext cx="388183" cy="235917"/>
          </a:xfrm>
          <a:prstGeom prst="rect">
            <a:avLst/>
          </a:prstGeom>
        </p:spPr>
        <p:txBody>
          <a:bodyPr vert="horz" wrap="none" lIns="0" tIns="11766" rIns="0" bIns="0" rtlCol="0">
            <a:spAutoFit/>
          </a:bodyPr>
          <a:lstStyle/>
          <a:p>
            <a:pPr marL="11206">
              <a:spcBef>
                <a:spcPts val="93"/>
              </a:spcBef>
            </a:pPr>
            <a:r>
              <a:rPr sz="1456" b="1" spc="4">
                <a:solidFill>
                  <a:schemeClr val="accent2"/>
                </a:solidFill>
                <a:latin typeface="Arial"/>
                <a:cs typeface="Arial"/>
              </a:rPr>
              <a:t>32%</a:t>
            </a:r>
            <a:endParaRPr sz="1456">
              <a:solidFill>
                <a:schemeClr val="accent2"/>
              </a:solidFill>
              <a:latin typeface="Arial"/>
              <a:cs typeface="Arial"/>
            </a:endParaRPr>
          </a:p>
        </p:txBody>
      </p:sp>
      <p:sp>
        <p:nvSpPr>
          <p:cNvPr id="40" name="object 40"/>
          <p:cNvSpPr txBox="1"/>
          <p:nvPr/>
        </p:nvSpPr>
        <p:spPr>
          <a:xfrm>
            <a:off x="4730216" y="2883477"/>
            <a:ext cx="388183" cy="235917"/>
          </a:xfrm>
          <a:prstGeom prst="rect">
            <a:avLst/>
          </a:prstGeom>
        </p:spPr>
        <p:txBody>
          <a:bodyPr vert="horz" wrap="none" lIns="0" tIns="11766" rIns="0" bIns="0" rtlCol="0">
            <a:spAutoFit/>
          </a:bodyPr>
          <a:lstStyle/>
          <a:p>
            <a:pPr marL="11206">
              <a:spcBef>
                <a:spcPts val="93"/>
              </a:spcBef>
            </a:pPr>
            <a:r>
              <a:rPr sz="1456" b="1" spc="4">
                <a:solidFill>
                  <a:schemeClr val="bg2"/>
                </a:solidFill>
                <a:latin typeface="Arial"/>
                <a:cs typeface="Arial"/>
              </a:rPr>
              <a:t>45%</a:t>
            </a:r>
            <a:endParaRPr sz="1456">
              <a:solidFill>
                <a:schemeClr val="bg2"/>
              </a:solidFill>
              <a:latin typeface="Arial"/>
              <a:cs typeface="Arial"/>
            </a:endParaRPr>
          </a:p>
        </p:txBody>
      </p:sp>
      <p:sp>
        <p:nvSpPr>
          <p:cNvPr id="62" name="Freihandform 61">
            <a:extLst>
              <a:ext uri="{FF2B5EF4-FFF2-40B4-BE49-F238E27FC236}">
                <a16:creationId xmlns:a16="http://schemas.microsoft.com/office/drawing/2014/main" id="{8F137A7D-8A8B-9C48-B13A-A35B3E8C1CCF}"/>
              </a:ext>
            </a:extLst>
          </p:cNvPr>
          <p:cNvSpPr/>
          <p:nvPr/>
        </p:nvSpPr>
        <p:spPr>
          <a:xfrm>
            <a:off x="2033370" y="1890258"/>
            <a:ext cx="3432656" cy="1509257"/>
          </a:xfrm>
          <a:custGeom>
            <a:avLst/>
            <a:gdLst>
              <a:gd name="connsiteX0" fmla="*/ 0 w 3914775"/>
              <a:gd name="connsiteY0" fmla="*/ 0 h 1527175"/>
              <a:gd name="connsiteX1" fmla="*/ 285750 w 3914775"/>
              <a:gd name="connsiteY1" fmla="*/ 0 h 1527175"/>
              <a:gd name="connsiteX2" fmla="*/ 285750 w 3914775"/>
              <a:gd name="connsiteY2" fmla="*/ 76200 h 1527175"/>
              <a:gd name="connsiteX3" fmla="*/ 285750 w 3914775"/>
              <a:gd name="connsiteY3" fmla="*/ 76200 h 1527175"/>
              <a:gd name="connsiteX4" fmla="*/ 285750 w 3914775"/>
              <a:gd name="connsiteY4" fmla="*/ 76200 h 1527175"/>
              <a:gd name="connsiteX5" fmla="*/ 317500 w 3914775"/>
              <a:gd name="connsiteY5" fmla="*/ 76200 h 1527175"/>
              <a:gd name="connsiteX6" fmla="*/ 317500 w 3914775"/>
              <a:gd name="connsiteY6" fmla="*/ 114300 h 1527175"/>
              <a:gd name="connsiteX7" fmla="*/ 374650 w 3914775"/>
              <a:gd name="connsiteY7" fmla="*/ 114300 h 1527175"/>
              <a:gd name="connsiteX8" fmla="*/ 374650 w 3914775"/>
              <a:gd name="connsiteY8" fmla="*/ 152400 h 1527175"/>
              <a:gd name="connsiteX9" fmla="*/ 415925 w 3914775"/>
              <a:gd name="connsiteY9" fmla="*/ 152400 h 1527175"/>
              <a:gd name="connsiteX10" fmla="*/ 415925 w 3914775"/>
              <a:gd name="connsiteY10" fmla="*/ 152400 h 1527175"/>
              <a:gd name="connsiteX11" fmla="*/ 415925 w 3914775"/>
              <a:gd name="connsiteY11" fmla="*/ 152400 h 1527175"/>
              <a:gd name="connsiteX12" fmla="*/ 415925 w 3914775"/>
              <a:gd name="connsiteY12" fmla="*/ 184150 h 1527175"/>
              <a:gd name="connsiteX13" fmla="*/ 444500 w 3914775"/>
              <a:gd name="connsiteY13" fmla="*/ 184150 h 1527175"/>
              <a:gd name="connsiteX14" fmla="*/ 444500 w 3914775"/>
              <a:gd name="connsiteY14" fmla="*/ 212725 h 1527175"/>
              <a:gd name="connsiteX15" fmla="*/ 498475 w 3914775"/>
              <a:gd name="connsiteY15" fmla="*/ 212725 h 1527175"/>
              <a:gd name="connsiteX16" fmla="*/ 498475 w 3914775"/>
              <a:gd name="connsiteY16" fmla="*/ 254000 h 1527175"/>
              <a:gd name="connsiteX17" fmla="*/ 533400 w 3914775"/>
              <a:gd name="connsiteY17" fmla="*/ 254000 h 1527175"/>
              <a:gd name="connsiteX18" fmla="*/ 533400 w 3914775"/>
              <a:gd name="connsiteY18" fmla="*/ 295275 h 1527175"/>
              <a:gd name="connsiteX19" fmla="*/ 838200 w 3914775"/>
              <a:gd name="connsiteY19" fmla="*/ 295275 h 1527175"/>
              <a:gd name="connsiteX20" fmla="*/ 838200 w 3914775"/>
              <a:gd name="connsiteY20" fmla="*/ 323850 h 1527175"/>
              <a:gd name="connsiteX21" fmla="*/ 914400 w 3914775"/>
              <a:gd name="connsiteY21" fmla="*/ 323850 h 1527175"/>
              <a:gd name="connsiteX22" fmla="*/ 914400 w 3914775"/>
              <a:gd name="connsiteY22" fmla="*/ 368300 h 1527175"/>
              <a:gd name="connsiteX23" fmla="*/ 987425 w 3914775"/>
              <a:gd name="connsiteY23" fmla="*/ 368300 h 1527175"/>
              <a:gd name="connsiteX24" fmla="*/ 987425 w 3914775"/>
              <a:gd name="connsiteY24" fmla="*/ 400050 h 1527175"/>
              <a:gd name="connsiteX25" fmla="*/ 1022350 w 3914775"/>
              <a:gd name="connsiteY25" fmla="*/ 400050 h 1527175"/>
              <a:gd name="connsiteX26" fmla="*/ 1022350 w 3914775"/>
              <a:gd name="connsiteY26" fmla="*/ 444500 h 1527175"/>
              <a:gd name="connsiteX27" fmla="*/ 1092200 w 3914775"/>
              <a:gd name="connsiteY27" fmla="*/ 444500 h 1527175"/>
              <a:gd name="connsiteX28" fmla="*/ 1092200 w 3914775"/>
              <a:gd name="connsiteY28" fmla="*/ 485775 h 1527175"/>
              <a:gd name="connsiteX29" fmla="*/ 1228725 w 3914775"/>
              <a:gd name="connsiteY29" fmla="*/ 485775 h 1527175"/>
              <a:gd name="connsiteX30" fmla="*/ 1228725 w 3914775"/>
              <a:gd name="connsiteY30" fmla="*/ 485775 h 1527175"/>
              <a:gd name="connsiteX31" fmla="*/ 1228725 w 3914775"/>
              <a:gd name="connsiteY31" fmla="*/ 485775 h 1527175"/>
              <a:gd name="connsiteX32" fmla="*/ 1228725 w 3914775"/>
              <a:gd name="connsiteY32" fmla="*/ 517525 h 1527175"/>
              <a:gd name="connsiteX33" fmla="*/ 1282700 w 3914775"/>
              <a:gd name="connsiteY33" fmla="*/ 517525 h 1527175"/>
              <a:gd name="connsiteX34" fmla="*/ 1282700 w 3914775"/>
              <a:gd name="connsiteY34" fmla="*/ 603250 h 1527175"/>
              <a:gd name="connsiteX35" fmla="*/ 1365250 w 3914775"/>
              <a:gd name="connsiteY35" fmla="*/ 603250 h 1527175"/>
              <a:gd name="connsiteX36" fmla="*/ 1365250 w 3914775"/>
              <a:gd name="connsiteY36" fmla="*/ 669925 h 1527175"/>
              <a:gd name="connsiteX37" fmla="*/ 1365250 w 3914775"/>
              <a:gd name="connsiteY37" fmla="*/ 669925 h 1527175"/>
              <a:gd name="connsiteX38" fmla="*/ 1365250 w 3914775"/>
              <a:gd name="connsiteY38" fmla="*/ 669925 h 1527175"/>
              <a:gd name="connsiteX39" fmla="*/ 1365250 w 3914775"/>
              <a:gd name="connsiteY39" fmla="*/ 669925 h 1527175"/>
              <a:gd name="connsiteX40" fmla="*/ 1365250 w 3914775"/>
              <a:gd name="connsiteY40" fmla="*/ 669925 h 1527175"/>
              <a:gd name="connsiteX41" fmla="*/ 1365250 w 3914775"/>
              <a:gd name="connsiteY41" fmla="*/ 669925 h 1527175"/>
              <a:gd name="connsiteX42" fmla="*/ 1365250 w 3914775"/>
              <a:gd name="connsiteY42" fmla="*/ 669925 h 1527175"/>
              <a:gd name="connsiteX43" fmla="*/ 1365250 w 3914775"/>
              <a:gd name="connsiteY43" fmla="*/ 669925 h 1527175"/>
              <a:gd name="connsiteX44" fmla="*/ 1365250 w 3914775"/>
              <a:gd name="connsiteY44" fmla="*/ 669925 h 1527175"/>
              <a:gd name="connsiteX45" fmla="*/ 1393825 w 3914775"/>
              <a:gd name="connsiteY45" fmla="*/ 669925 h 1527175"/>
              <a:gd name="connsiteX46" fmla="*/ 1393825 w 3914775"/>
              <a:gd name="connsiteY46" fmla="*/ 714375 h 1527175"/>
              <a:gd name="connsiteX47" fmla="*/ 1438275 w 3914775"/>
              <a:gd name="connsiteY47" fmla="*/ 714375 h 1527175"/>
              <a:gd name="connsiteX48" fmla="*/ 1438275 w 3914775"/>
              <a:gd name="connsiteY48" fmla="*/ 752475 h 1527175"/>
              <a:gd name="connsiteX49" fmla="*/ 1485900 w 3914775"/>
              <a:gd name="connsiteY49" fmla="*/ 752475 h 1527175"/>
              <a:gd name="connsiteX50" fmla="*/ 1485900 w 3914775"/>
              <a:gd name="connsiteY50" fmla="*/ 793750 h 1527175"/>
              <a:gd name="connsiteX51" fmla="*/ 1609725 w 3914775"/>
              <a:gd name="connsiteY51" fmla="*/ 793750 h 1527175"/>
              <a:gd name="connsiteX52" fmla="*/ 1609725 w 3914775"/>
              <a:gd name="connsiteY52" fmla="*/ 828675 h 1527175"/>
              <a:gd name="connsiteX53" fmla="*/ 1714500 w 3914775"/>
              <a:gd name="connsiteY53" fmla="*/ 828675 h 1527175"/>
              <a:gd name="connsiteX54" fmla="*/ 1714500 w 3914775"/>
              <a:gd name="connsiteY54" fmla="*/ 876300 h 1527175"/>
              <a:gd name="connsiteX55" fmla="*/ 1749425 w 3914775"/>
              <a:gd name="connsiteY55" fmla="*/ 876300 h 1527175"/>
              <a:gd name="connsiteX56" fmla="*/ 1749425 w 3914775"/>
              <a:gd name="connsiteY56" fmla="*/ 920750 h 1527175"/>
              <a:gd name="connsiteX57" fmla="*/ 1803400 w 3914775"/>
              <a:gd name="connsiteY57" fmla="*/ 920750 h 1527175"/>
              <a:gd name="connsiteX58" fmla="*/ 1803400 w 3914775"/>
              <a:gd name="connsiteY58" fmla="*/ 949325 h 1527175"/>
              <a:gd name="connsiteX59" fmla="*/ 1971675 w 3914775"/>
              <a:gd name="connsiteY59" fmla="*/ 949325 h 1527175"/>
              <a:gd name="connsiteX60" fmla="*/ 1971675 w 3914775"/>
              <a:gd name="connsiteY60" fmla="*/ 990600 h 1527175"/>
              <a:gd name="connsiteX61" fmla="*/ 2022475 w 3914775"/>
              <a:gd name="connsiteY61" fmla="*/ 990600 h 1527175"/>
              <a:gd name="connsiteX62" fmla="*/ 2022475 w 3914775"/>
              <a:gd name="connsiteY62" fmla="*/ 1031875 h 1527175"/>
              <a:gd name="connsiteX63" fmla="*/ 2114550 w 3914775"/>
              <a:gd name="connsiteY63" fmla="*/ 1031875 h 1527175"/>
              <a:gd name="connsiteX64" fmla="*/ 2114550 w 3914775"/>
              <a:gd name="connsiteY64" fmla="*/ 1066800 h 1527175"/>
              <a:gd name="connsiteX65" fmla="*/ 2317750 w 3914775"/>
              <a:gd name="connsiteY65" fmla="*/ 1066800 h 1527175"/>
              <a:gd name="connsiteX66" fmla="*/ 2317750 w 3914775"/>
              <a:gd name="connsiteY66" fmla="*/ 1104900 h 1527175"/>
              <a:gd name="connsiteX67" fmla="*/ 2378075 w 3914775"/>
              <a:gd name="connsiteY67" fmla="*/ 1104900 h 1527175"/>
              <a:gd name="connsiteX68" fmla="*/ 2378075 w 3914775"/>
              <a:gd name="connsiteY68" fmla="*/ 1158875 h 1527175"/>
              <a:gd name="connsiteX69" fmla="*/ 2514600 w 3914775"/>
              <a:gd name="connsiteY69" fmla="*/ 1158875 h 1527175"/>
              <a:gd name="connsiteX70" fmla="*/ 2514600 w 3914775"/>
              <a:gd name="connsiteY70" fmla="*/ 1187450 h 1527175"/>
              <a:gd name="connsiteX71" fmla="*/ 2755900 w 3914775"/>
              <a:gd name="connsiteY71" fmla="*/ 1187450 h 1527175"/>
              <a:gd name="connsiteX72" fmla="*/ 2755900 w 3914775"/>
              <a:gd name="connsiteY72" fmla="*/ 1187450 h 1527175"/>
              <a:gd name="connsiteX73" fmla="*/ 2755900 w 3914775"/>
              <a:gd name="connsiteY73" fmla="*/ 1219200 h 1527175"/>
              <a:gd name="connsiteX74" fmla="*/ 2755900 w 3914775"/>
              <a:gd name="connsiteY74" fmla="*/ 1219200 h 1527175"/>
              <a:gd name="connsiteX75" fmla="*/ 2784475 w 3914775"/>
              <a:gd name="connsiteY75" fmla="*/ 1219200 h 1527175"/>
              <a:gd name="connsiteX76" fmla="*/ 2784475 w 3914775"/>
              <a:gd name="connsiteY76" fmla="*/ 1260475 h 1527175"/>
              <a:gd name="connsiteX77" fmla="*/ 2784475 w 3914775"/>
              <a:gd name="connsiteY77" fmla="*/ 1260475 h 1527175"/>
              <a:gd name="connsiteX78" fmla="*/ 2784475 w 3914775"/>
              <a:gd name="connsiteY78" fmla="*/ 1260475 h 1527175"/>
              <a:gd name="connsiteX79" fmla="*/ 2813050 w 3914775"/>
              <a:gd name="connsiteY79" fmla="*/ 1260475 h 1527175"/>
              <a:gd name="connsiteX80" fmla="*/ 2813050 w 3914775"/>
              <a:gd name="connsiteY80" fmla="*/ 1333500 h 1527175"/>
              <a:gd name="connsiteX81" fmla="*/ 3336925 w 3914775"/>
              <a:gd name="connsiteY81" fmla="*/ 1333500 h 1527175"/>
              <a:gd name="connsiteX82" fmla="*/ 3336925 w 3914775"/>
              <a:gd name="connsiteY82" fmla="*/ 1390650 h 1527175"/>
              <a:gd name="connsiteX83" fmla="*/ 3387725 w 3914775"/>
              <a:gd name="connsiteY83" fmla="*/ 1390650 h 1527175"/>
              <a:gd name="connsiteX84" fmla="*/ 3387725 w 3914775"/>
              <a:gd name="connsiteY84" fmla="*/ 1422400 h 1527175"/>
              <a:gd name="connsiteX85" fmla="*/ 3435350 w 3914775"/>
              <a:gd name="connsiteY85" fmla="*/ 1422400 h 1527175"/>
              <a:gd name="connsiteX86" fmla="*/ 3435350 w 3914775"/>
              <a:gd name="connsiteY86" fmla="*/ 1492250 h 1527175"/>
              <a:gd name="connsiteX87" fmla="*/ 3883025 w 3914775"/>
              <a:gd name="connsiteY87" fmla="*/ 1492250 h 1527175"/>
              <a:gd name="connsiteX88" fmla="*/ 3883025 w 3914775"/>
              <a:gd name="connsiteY88" fmla="*/ 1527175 h 1527175"/>
              <a:gd name="connsiteX89" fmla="*/ 3914775 w 3914775"/>
              <a:gd name="connsiteY89" fmla="*/ 1527175 h 152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914775" h="1527175">
                <a:moveTo>
                  <a:pt x="0" y="0"/>
                </a:moveTo>
                <a:lnTo>
                  <a:pt x="285750" y="0"/>
                </a:lnTo>
                <a:lnTo>
                  <a:pt x="285750" y="76200"/>
                </a:lnTo>
                <a:lnTo>
                  <a:pt x="285750" y="76200"/>
                </a:lnTo>
                <a:lnTo>
                  <a:pt x="285750" y="76200"/>
                </a:lnTo>
                <a:lnTo>
                  <a:pt x="317500" y="76200"/>
                </a:lnTo>
                <a:lnTo>
                  <a:pt x="317500" y="114300"/>
                </a:lnTo>
                <a:lnTo>
                  <a:pt x="374650" y="114300"/>
                </a:lnTo>
                <a:lnTo>
                  <a:pt x="374650" y="152400"/>
                </a:lnTo>
                <a:lnTo>
                  <a:pt x="415925" y="152400"/>
                </a:lnTo>
                <a:lnTo>
                  <a:pt x="415925" y="152400"/>
                </a:lnTo>
                <a:lnTo>
                  <a:pt x="415925" y="152400"/>
                </a:lnTo>
                <a:lnTo>
                  <a:pt x="415925" y="184150"/>
                </a:lnTo>
                <a:lnTo>
                  <a:pt x="444500" y="184150"/>
                </a:lnTo>
                <a:lnTo>
                  <a:pt x="444500" y="212725"/>
                </a:lnTo>
                <a:lnTo>
                  <a:pt x="498475" y="212725"/>
                </a:lnTo>
                <a:lnTo>
                  <a:pt x="498475" y="254000"/>
                </a:lnTo>
                <a:lnTo>
                  <a:pt x="533400" y="254000"/>
                </a:lnTo>
                <a:lnTo>
                  <a:pt x="533400" y="295275"/>
                </a:lnTo>
                <a:lnTo>
                  <a:pt x="838200" y="295275"/>
                </a:lnTo>
                <a:lnTo>
                  <a:pt x="838200" y="323850"/>
                </a:lnTo>
                <a:lnTo>
                  <a:pt x="914400" y="323850"/>
                </a:lnTo>
                <a:lnTo>
                  <a:pt x="914400" y="368300"/>
                </a:lnTo>
                <a:lnTo>
                  <a:pt x="987425" y="368300"/>
                </a:lnTo>
                <a:lnTo>
                  <a:pt x="987425" y="400050"/>
                </a:lnTo>
                <a:lnTo>
                  <a:pt x="1022350" y="400050"/>
                </a:lnTo>
                <a:lnTo>
                  <a:pt x="1022350" y="444500"/>
                </a:lnTo>
                <a:lnTo>
                  <a:pt x="1092200" y="444500"/>
                </a:lnTo>
                <a:lnTo>
                  <a:pt x="1092200" y="485775"/>
                </a:lnTo>
                <a:lnTo>
                  <a:pt x="1228725" y="485775"/>
                </a:lnTo>
                <a:lnTo>
                  <a:pt x="1228725" y="485775"/>
                </a:lnTo>
                <a:lnTo>
                  <a:pt x="1228725" y="485775"/>
                </a:lnTo>
                <a:lnTo>
                  <a:pt x="1228725" y="517525"/>
                </a:lnTo>
                <a:lnTo>
                  <a:pt x="1282700" y="517525"/>
                </a:lnTo>
                <a:lnTo>
                  <a:pt x="1282700" y="603250"/>
                </a:lnTo>
                <a:lnTo>
                  <a:pt x="1365250" y="603250"/>
                </a:lnTo>
                <a:lnTo>
                  <a:pt x="1365250" y="669925"/>
                </a:lnTo>
                <a:lnTo>
                  <a:pt x="1365250" y="669925"/>
                </a:lnTo>
                <a:lnTo>
                  <a:pt x="1365250" y="669925"/>
                </a:lnTo>
                <a:lnTo>
                  <a:pt x="1365250" y="669925"/>
                </a:lnTo>
                <a:lnTo>
                  <a:pt x="1365250" y="669925"/>
                </a:lnTo>
                <a:lnTo>
                  <a:pt x="1365250" y="669925"/>
                </a:lnTo>
                <a:lnTo>
                  <a:pt x="1365250" y="669925"/>
                </a:lnTo>
                <a:lnTo>
                  <a:pt x="1365250" y="669925"/>
                </a:lnTo>
                <a:lnTo>
                  <a:pt x="1365250" y="669925"/>
                </a:lnTo>
                <a:lnTo>
                  <a:pt x="1393825" y="669925"/>
                </a:lnTo>
                <a:lnTo>
                  <a:pt x="1393825" y="714375"/>
                </a:lnTo>
                <a:lnTo>
                  <a:pt x="1438275" y="714375"/>
                </a:lnTo>
                <a:lnTo>
                  <a:pt x="1438275" y="752475"/>
                </a:lnTo>
                <a:lnTo>
                  <a:pt x="1485900" y="752475"/>
                </a:lnTo>
                <a:lnTo>
                  <a:pt x="1485900" y="793750"/>
                </a:lnTo>
                <a:lnTo>
                  <a:pt x="1609725" y="793750"/>
                </a:lnTo>
                <a:lnTo>
                  <a:pt x="1609725" y="828675"/>
                </a:lnTo>
                <a:lnTo>
                  <a:pt x="1714500" y="828675"/>
                </a:lnTo>
                <a:lnTo>
                  <a:pt x="1714500" y="876300"/>
                </a:lnTo>
                <a:lnTo>
                  <a:pt x="1749425" y="876300"/>
                </a:lnTo>
                <a:lnTo>
                  <a:pt x="1749425" y="920750"/>
                </a:lnTo>
                <a:lnTo>
                  <a:pt x="1803400" y="920750"/>
                </a:lnTo>
                <a:lnTo>
                  <a:pt x="1803400" y="949325"/>
                </a:lnTo>
                <a:lnTo>
                  <a:pt x="1971675" y="949325"/>
                </a:lnTo>
                <a:lnTo>
                  <a:pt x="1971675" y="990600"/>
                </a:lnTo>
                <a:lnTo>
                  <a:pt x="2022475" y="990600"/>
                </a:lnTo>
                <a:lnTo>
                  <a:pt x="2022475" y="1031875"/>
                </a:lnTo>
                <a:lnTo>
                  <a:pt x="2114550" y="1031875"/>
                </a:lnTo>
                <a:lnTo>
                  <a:pt x="2114550" y="1066800"/>
                </a:lnTo>
                <a:lnTo>
                  <a:pt x="2317750" y="1066800"/>
                </a:lnTo>
                <a:lnTo>
                  <a:pt x="2317750" y="1104900"/>
                </a:lnTo>
                <a:lnTo>
                  <a:pt x="2378075" y="1104900"/>
                </a:lnTo>
                <a:lnTo>
                  <a:pt x="2378075" y="1158875"/>
                </a:lnTo>
                <a:lnTo>
                  <a:pt x="2514600" y="1158875"/>
                </a:lnTo>
                <a:lnTo>
                  <a:pt x="2514600" y="1187450"/>
                </a:lnTo>
                <a:lnTo>
                  <a:pt x="2755900" y="1187450"/>
                </a:lnTo>
                <a:lnTo>
                  <a:pt x="2755900" y="1187450"/>
                </a:lnTo>
                <a:lnTo>
                  <a:pt x="2755900" y="1219200"/>
                </a:lnTo>
                <a:lnTo>
                  <a:pt x="2755900" y="1219200"/>
                </a:lnTo>
                <a:lnTo>
                  <a:pt x="2784475" y="1219200"/>
                </a:lnTo>
                <a:lnTo>
                  <a:pt x="2784475" y="1260475"/>
                </a:lnTo>
                <a:lnTo>
                  <a:pt x="2784475" y="1260475"/>
                </a:lnTo>
                <a:lnTo>
                  <a:pt x="2784475" y="1260475"/>
                </a:lnTo>
                <a:lnTo>
                  <a:pt x="2813050" y="1260475"/>
                </a:lnTo>
                <a:lnTo>
                  <a:pt x="2813050" y="1333500"/>
                </a:lnTo>
                <a:lnTo>
                  <a:pt x="3336925" y="1333500"/>
                </a:lnTo>
                <a:lnTo>
                  <a:pt x="3336925" y="1390650"/>
                </a:lnTo>
                <a:lnTo>
                  <a:pt x="3387725" y="1390650"/>
                </a:lnTo>
                <a:lnTo>
                  <a:pt x="3387725" y="1422400"/>
                </a:lnTo>
                <a:lnTo>
                  <a:pt x="3435350" y="1422400"/>
                </a:lnTo>
                <a:lnTo>
                  <a:pt x="3435350" y="1492250"/>
                </a:lnTo>
                <a:lnTo>
                  <a:pt x="3883025" y="1492250"/>
                </a:lnTo>
                <a:lnTo>
                  <a:pt x="3883025" y="1527175"/>
                </a:lnTo>
                <a:lnTo>
                  <a:pt x="3914775" y="152717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ihandform 62">
            <a:extLst>
              <a:ext uri="{FF2B5EF4-FFF2-40B4-BE49-F238E27FC236}">
                <a16:creationId xmlns:a16="http://schemas.microsoft.com/office/drawing/2014/main" id="{90A60FC5-D076-7D44-93C6-4AEFC1AD4BF5}"/>
              </a:ext>
            </a:extLst>
          </p:cNvPr>
          <p:cNvSpPr/>
          <p:nvPr/>
        </p:nvSpPr>
        <p:spPr>
          <a:xfrm>
            <a:off x="5440971" y="3400253"/>
            <a:ext cx="3223857" cy="602448"/>
          </a:xfrm>
          <a:custGeom>
            <a:avLst/>
            <a:gdLst>
              <a:gd name="connsiteX0" fmla="*/ 0 w 3676650"/>
              <a:gd name="connsiteY0" fmla="*/ 0 h 609600"/>
              <a:gd name="connsiteX1" fmla="*/ 85725 w 3676650"/>
              <a:gd name="connsiteY1" fmla="*/ 0 h 609600"/>
              <a:gd name="connsiteX2" fmla="*/ 85725 w 3676650"/>
              <a:gd name="connsiteY2" fmla="*/ 50800 h 609600"/>
              <a:gd name="connsiteX3" fmla="*/ 292100 w 3676650"/>
              <a:gd name="connsiteY3" fmla="*/ 50800 h 609600"/>
              <a:gd name="connsiteX4" fmla="*/ 292100 w 3676650"/>
              <a:gd name="connsiteY4" fmla="*/ 95250 h 609600"/>
              <a:gd name="connsiteX5" fmla="*/ 434975 w 3676650"/>
              <a:gd name="connsiteY5" fmla="*/ 95250 h 609600"/>
              <a:gd name="connsiteX6" fmla="*/ 434975 w 3676650"/>
              <a:gd name="connsiteY6" fmla="*/ 149225 h 609600"/>
              <a:gd name="connsiteX7" fmla="*/ 685800 w 3676650"/>
              <a:gd name="connsiteY7" fmla="*/ 149225 h 609600"/>
              <a:gd name="connsiteX8" fmla="*/ 685800 w 3676650"/>
              <a:gd name="connsiteY8" fmla="*/ 196850 h 609600"/>
              <a:gd name="connsiteX9" fmla="*/ 1031875 w 3676650"/>
              <a:gd name="connsiteY9" fmla="*/ 196850 h 609600"/>
              <a:gd name="connsiteX10" fmla="*/ 1031875 w 3676650"/>
              <a:gd name="connsiteY10" fmla="*/ 254000 h 609600"/>
              <a:gd name="connsiteX11" fmla="*/ 2159000 w 3676650"/>
              <a:gd name="connsiteY11" fmla="*/ 254000 h 609600"/>
              <a:gd name="connsiteX12" fmla="*/ 2159000 w 3676650"/>
              <a:gd name="connsiteY12" fmla="*/ 307975 h 609600"/>
              <a:gd name="connsiteX13" fmla="*/ 3562350 w 3676650"/>
              <a:gd name="connsiteY13" fmla="*/ 307975 h 609600"/>
              <a:gd name="connsiteX14" fmla="*/ 3562350 w 3676650"/>
              <a:gd name="connsiteY14" fmla="*/ 609600 h 609600"/>
              <a:gd name="connsiteX15" fmla="*/ 3676650 w 3676650"/>
              <a:gd name="connsiteY1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6650" h="609600">
                <a:moveTo>
                  <a:pt x="0" y="0"/>
                </a:moveTo>
                <a:lnTo>
                  <a:pt x="85725" y="0"/>
                </a:lnTo>
                <a:lnTo>
                  <a:pt x="85725" y="50800"/>
                </a:lnTo>
                <a:lnTo>
                  <a:pt x="292100" y="50800"/>
                </a:lnTo>
                <a:lnTo>
                  <a:pt x="292100" y="95250"/>
                </a:lnTo>
                <a:lnTo>
                  <a:pt x="434975" y="95250"/>
                </a:lnTo>
                <a:lnTo>
                  <a:pt x="434975" y="149225"/>
                </a:lnTo>
                <a:lnTo>
                  <a:pt x="685800" y="149225"/>
                </a:lnTo>
                <a:lnTo>
                  <a:pt x="685800" y="196850"/>
                </a:lnTo>
                <a:lnTo>
                  <a:pt x="1031875" y="196850"/>
                </a:lnTo>
                <a:lnTo>
                  <a:pt x="1031875" y="254000"/>
                </a:lnTo>
                <a:lnTo>
                  <a:pt x="2159000" y="254000"/>
                </a:lnTo>
                <a:lnTo>
                  <a:pt x="2159000" y="307975"/>
                </a:lnTo>
                <a:lnTo>
                  <a:pt x="3562350" y="307975"/>
                </a:lnTo>
                <a:lnTo>
                  <a:pt x="3562350" y="609600"/>
                </a:lnTo>
                <a:lnTo>
                  <a:pt x="3676650" y="609600"/>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01C39686-33EA-4B44-8918-A2E53D25ACED}"/>
              </a:ext>
            </a:extLst>
          </p:cNvPr>
          <p:cNvSpPr/>
          <p:nvPr/>
        </p:nvSpPr>
        <p:spPr>
          <a:xfrm>
            <a:off x="3849783" y="2892650"/>
            <a:ext cx="95815" cy="107990"/>
          </a:xfrm>
          <a:prstGeom prst="ellipse">
            <a:avLst/>
          </a:prstGeom>
          <a:no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45F750A7-B521-1B43-9D60-D13F4772B66C}"/>
              </a:ext>
            </a:extLst>
          </p:cNvPr>
          <p:cNvSpPr/>
          <p:nvPr/>
        </p:nvSpPr>
        <p:spPr>
          <a:xfrm>
            <a:off x="4819199" y="3180400"/>
            <a:ext cx="95815" cy="107990"/>
          </a:xfrm>
          <a:prstGeom prst="ellipse">
            <a:avLst/>
          </a:prstGeom>
          <a:no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56291DD6-967D-484A-8CF4-318954088920}"/>
              </a:ext>
            </a:extLst>
          </p:cNvPr>
          <p:cNvSpPr/>
          <p:nvPr/>
        </p:nvSpPr>
        <p:spPr>
          <a:xfrm>
            <a:off x="5781784" y="3440334"/>
            <a:ext cx="95815" cy="107990"/>
          </a:xfrm>
          <a:prstGeom prst="ellipse">
            <a:avLst/>
          </a:prstGeom>
          <a:no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Textfeld 130">
            <a:extLst>
              <a:ext uri="{FF2B5EF4-FFF2-40B4-BE49-F238E27FC236}">
                <a16:creationId xmlns:a16="http://schemas.microsoft.com/office/drawing/2014/main" id="{286B8C72-9C21-D743-874C-B2507D994917}"/>
              </a:ext>
            </a:extLst>
          </p:cNvPr>
          <p:cNvSpPr txBox="1"/>
          <p:nvPr/>
        </p:nvSpPr>
        <p:spPr>
          <a:xfrm>
            <a:off x="8527038" y="3857281"/>
            <a:ext cx="215909" cy="221042"/>
          </a:xfrm>
          <a:prstGeom prst="rect">
            <a:avLst/>
          </a:prstGeom>
          <a:noFill/>
        </p:spPr>
        <p:txBody>
          <a:bodyPr wrap="square" rtlCol="0">
            <a:noAutofit/>
          </a:bodyPr>
          <a:lstStyle/>
          <a:p>
            <a:r>
              <a:rPr lang="en-GB" sz="2000">
                <a:solidFill>
                  <a:schemeClr val="tx2"/>
                </a:solidFill>
              </a:rPr>
              <a:t>*</a:t>
            </a:r>
          </a:p>
        </p:txBody>
      </p:sp>
      <p:sp>
        <p:nvSpPr>
          <p:cNvPr id="116" name="Textfeld 115">
            <a:extLst>
              <a:ext uri="{FF2B5EF4-FFF2-40B4-BE49-F238E27FC236}">
                <a16:creationId xmlns:a16="http://schemas.microsoft.com/office/drawing/2014/main" id="{BF6C0D45-813B-9D47-8856-A49C0E1BDCB1}"/>
              </a:ext>
            </a:extLst>
          </p:cNvPr>
          <p:cNvSpPr txBox="1"/>
          <p:nvPr/>
        </p:nvSpPr>
        <p:spPr>
          <a:xfrm>
            <a:off x="8257556" y="3561719"/>
            <a:ext cx="215909" cy="221042"/>
          </a:xfrm>
          <a:prstGeom prst="rect">
            <a:avLst/>
          </a:prstGeom>
          <a:noFill/>
        </p:spPr>
        <p:txBody>
          <a:bodyPr wrap="square" rtlCol="0">
            <a:noAutofit/>
          </a:bodyPr>
          <a:lstStyle/>
          <a:p>
            <a:r>
              <a:rPr lang="en-GB" sz="2000">
                <a:solidFill>
                  <a:schemeClr val="tx2"/>
                </a:solidFill>
              </a:rPr>
              <a:t>*</a:t>
            </a:r>
          </a:p>
        </p:txBody>
      </p:sp>
      <p:sp>
        <p:nvSpPr>
          <p:cNvPr id="117" name="Textfeld 116">
            <a:extLst>
              <a:ext uri="{FF2B5EF4-FFF2-40B4-BE49-F238E27FC236}">
                <a16:creationId xmlns:a16="http://schemas.microsoft.com/office/drawing/2014/main" id="{CC58E369-89D6-184D-8BD6-E6CBF17C5F62}"/>
              </a:ext>
            </a:extLst>
          </p:cNvPr>
          <p:cNvSpPr txBox="1"/>
          <p:nvPr/>
        </p:nvSpPr>
        <p:spPr>
          <a:xfrm>
            <a:off x="8019432" y="3558321"/>
            <a:ext cx="215909" cy="221042"/>
          </a:xfrm>
          <a:prstGeom prst="rect">
            <a:avLst/>
          </a:prstGeom>
          <a:noFill/>
        </p:spPr>
        <p:txBody>
          <a:bodyPr wrap="square" rtlCol="0">
            <a:noAutofit/>
          </a:bodyPr>
          <a:lstStyle/>
          <a:p>
            <a:r>
              <a:rPr lang="en-GB" sz="2000">
                <a:solidFill>
                  <a:schemeClr val="tx2"/>
                </a:solidFill>
              </a:rPr>
              <a:t>*</a:t>
            </a:r>
          </a:p>
        </p:txBody>
      </p:sp>
      <p:sp>
        <p:nvSpPr>
          <p:cNvPr id="118" name="Textfeld 117">
            <a:extLst>
              <a:ext uri="{FF2B5EF4-FFF2-40B4-BE49-F238E27FC236}">
                <a16:creationId xmlns:a16="http://schemas.microsoft.com/office/drawing/2014/main" id="{CF90CCE6-7981-9F48-AB18-3485197B7DFD}"/>
              </a:ext>
            </a:extLst>
          </p:cNvPr>
          <p:cNvSpPr txBox="1"/>
          <p:nvPr/>
        </p:nvSpPr>
        <p:spPr>
          <a:xfrm>
            <a:off x="7696908" y="3558321"/>
            <a:ext cx="215909" cy="221042"/>
          </a:xfrm>
          <a:prstGeom prst="rect">
            <a:avLst/>
          </a:prstGeom>
          <a:noFill/>
        </p:spPr>
        <p:txBody>
          <a:bodyPr wrap="square" rtlCol="0">
            <a:noAutofit/>
          </a:bodyPr>
          <a:lstStyle/>
          <a:p>
            <a:r>
              <a:rPr lang="en-GB" sz="2000">
                <a:solidFill>
                  <a:schemeClr val="tx2"/>
                </a:solidFill>
              </a:rPr>
              <a:t>*</a:t>
            </a:r>
          </a:p>
        </p:txBody>
      </p:sp>
      <p:sp>
        <p:nvSpPr>
          <p:cNvPr id="119" name="Textfeld 118">
            <a:extLst>
              <a:ext uri="{FF2B5EF4-FFF2-40B4-BE49-F238E27FC236}">
                <a16:creationId xmlns:a16="http://schemas.microsoft.com/office/drawing/2014/main" id="{A9F1E6BF-01F5-8F47-AD8E-DB0FD85651DE}"/>
              </a:ext>
            </a:extLst>
          </p:cNvPr>
          <p:cNvSpPr txBox="1"/>
          <p:nvPr/>
        </p:nvSpPr>
        <p:spPr>
          <a:xfrm>
            <a:off x="7606480" y="3558321"/>
            <a:ext cx="215909" cy="221042"/>
          </a:xfrm>
          <a:prstGeom prst="rect">
            <a:avLst/>
          </a:prstGeom>
          <a:noFill/>
        </p:spPr>
        <p:txBody>
          <a:bodyPr wrap="square" rtlCol="0">
            <a:noAutofit/>
          </a:bodyPr>
          <a:lstStyle/>
          <a:p>
            <a:r>
              <a:rPr lang="en-GB" sz="2000">
                <a:solidFill>
                  <a:schemeClr val="tx2"/>
                </a:solidFill>
              </a:rPr>
              <a:t>*</a:t>
            </a:r>
          </a:p>
        </p:txBody>
      </p:sp>
      <p:sp>
        <p:nvSpPr>
          <p:cNvPr id="120" name="Textfeld 119">
            <a:extLst>
              <a:ext uri="{FF2B5EF4-FFF2-40B4-BE49-F238E27FC236}">
                <a16:creationId xmlns:a16="http://schemas.microsoft.com/office/drawing/2014/main" id="{51EB0C74-5415-AC40-9F94-7B01FF4DA180}"/>
              </a:ext>
            </a:extLst>
          </p:cNvPr>
          <p:cNvSpPr txBox="1"/>
          <p:nvPr/>
        </p:nvSpPr>
        <p:spPr>
          <a:xfrm>
            <a:off x="7476868" y="3558321"/>
            <a:ext cx="215909" cy="221042"/>
          </a:xfrm>
          <a:prstGeom prst="rect">
            <a:avLst/>
          </a:prstGeom>
          <a:noFill/>
        </p:spPr>
        <p:txBody>
          <a:bodyPr wrap="square" rtlCol="0">
            <a:noAutofit/>
          </a:bodyPr>
          <a:lstStyle/>
          <a:p>
            <a:r>
              <a:rPr lang="en-GB" sz="2000">
                <a:solidFill>
                  <a:schemeClr val="tx2"/>
                </a:solidFill>
              </a:rPr>
              <a:t>*</a:t>
            </a:r>
          </a:p>
        </p:txBody>
      </p:sp>
      <p:sp>
        <p:nvSpPr>
          <p:cNvPr id="121" name="Textfeld 120">
            <a:extLst>
              <a:ext uri="{FF2B5EF4-FFF2-40B4-BE49-F238E27FC236}">
                <a16:creationId xmlns:a16="http://schemas.microsoft.com/office/drawing/2014/main" id="{58C26721-4821-074F-AE1C-252EBF28E99A}"/>
              </a:ext>
            </a:extLst>
          </p:cNvPr>
          <p:cNvSpPr txBox="1"/>
          <p:nvPr/>
        </p:nvSpPr>
        <p:spPr>
          <a:xfrm>
            <a:off x="7383426" y="3558321"/>
            <a:ext cx="215909" cy="221042"/>
          </a:xfrm>
          <a:prstGeom prst="rect">
            <a:avLst/>
          </a:prstGeom>
          <a:noFill/>
        </p:spPr>
        <p:txBody>
          <a:bodyPr wrap="square" rtlCol="0">
            <a:noAutofit/>
          </a:bodyPr>
          <a:lstStyle/>
          <a:p>
            <a:r>
              <a:rPr lang="en-GB" sz="2000">
                <a:solidFill>
                  <a:schemeClr val="tx2"/>
                </a:solidFill>
              </a:rPr>
              <a:t>*</a:t>
            </a:r>
          </a:p>
        </p:txBody>
      </p:sp>
      <p:sp>
        <p:nvSpPr>
          <p:cNvPr id="122" name="Textfeld 121">
            <a:extLst>
              <a:ext uri="{FF2B5EF4-FFF2-40B4-BE49-F238E27FC236}">
                <a16:creationId xmlns:a16="http://schemas.microsoft.com/office/drawing/2014/main" id="{81E9BA20-2241-E54C-ACEF-68C94379202F}"/>
              </a:ext>
            </a:extLst>
          </p:cNvPr>
          <p:cNvSpPr txBox="1"/>
          <p:nvPr/>
        </p:nvSpPr>
        <p:spPr>
          <a:xfrm>
            <a:off x="7280942" y="3558321"/>
            <a:ext cx="215909" cy="221042"/>
          </a:xfrm>
          <a:prstGeom prst="rect">
            <a:avLst/>
          </a:prstGeom>
          <a:noFill/>
        </p:spPr>
        <p:txBody>
          <a:bodyPr wrap="square" rtlCol="0">
            <a:noAutofit/>
          </a:bodyPr>
          <a:lstStyle/>
          <a:p>
            <a:r>
              <a:rPr lang="en-GB" sz="2000">
                <a:solidFill>
                  <a:schemeClr val="tx2"/>
                </a:solidFill>
              </a:rPr>
              <a:t>*</a:t>
            </a:r>
          </a:p>
        </p:txBody>
      </p:sp>
      <p:sp>
        <p:nvSpPr>
          <p:cNvPr id="123" name="Textfeld 122">
            <a:extLst>
              <a:ext uri="{FF2B5EF4-FFF2-40B4-BE49-F238E27FC236}">
                <a16:creationId xmlns:a16="http://schemas.microsoft.com/office/drawing/2014/main" id="{0EF7CE95-8435-424D-8C5D-C257649F937D}"/>
              </a:ext>
            </a:extLst>
          </p:cNvPr>
          <p:cNvSpPr txBox="1"/>
          <p:nvPr/>
        </p:nvSpPr>
        <p:spPr>
          <a:xfrm>
            <a:off x="6231986" y="3480184"/>
            <a:ext cx="215909" cy="221042"/>
          </a:xfrm>
          <a:prstGeom prst="rect">
            <a:avLst/>
          </a:prstGeom>
          <a:noFill/>
        </p:spPr>
        <p:txBody>
          <a:bodyPr wrap="square" rtlCol="0">
            <a:noAutofit/>
          </a:bodyPr>
          <a:lstStyle/>
          <a:p>
            <a:r>
              <a:rPr lang="en-GB" sz="2000">
                <a:solidFill>
                  <a:schemeClr val="tx2"/>
                </a:solidFill>
              </a:rPr>
              <a:t>*</a:t>
            </a:r>
          </a:p>
        </p:txBody>
      </p:sp>
      <p:sp>
        <p:nvSpPr>
          <p:cNvPr id="124" name="Textfeld 123">
            <a:extLst>
              <a:ext uri="{FF2B5EF4-FFF2-40B4-BE49-F238E27FC236}">
                <a16:creationId xmlns:a16="http://schemas.microsoft.com/office/drawing/2014/main" id="{EFF5E7A3-E726-E244-9B55-81C9FBE9A3AE}"/>
              </a:ext>
            </a:extLst>
          </p:cNvPr>
          <p:cNvSpPr txBox="1"/>
          <p:nvPr/>
        </p:nvSpPr>
        <p:spPr>
          <a:xfrm>
            <a:off x="5942619" y="3436020"/>
            <a:ext cx="215909" cy="221042"/>
          </a:xfrm>
          <a:prstGeom prst="rect">
            <a:avLst/>
          </a:prstGeom>
          <a:noFill/>
        </p:spPr>
        <p:txBody>
          <a:bodyPr wrap="square" rtlCol="0">
            <a:noAutofit/>
          </a:bodyPr>
          <a:lstStyle/>
          <a:p>
            <a:r>
              <a:rPr lang="en-GB" sz="2000">
                <a:solidFill>
                  <a:schemeClr val="tx2"/>
                </a:solidFill>
              </a:rPr>
              <a:t>*</a:t>
            </a:r>
          </a:p>
        </p:txBody>
      </p:sp>
      <p:sp>
        <p:nvSpPr>
          <p:cNvPr id="125" name="Textfeld 124">
            <a:extLst>
              <a:ext uri="{FF2B5EF4-FFF2-40B4-BE49-F238E27FC236}">
                <a16:creationId xmlns:a16="http://schemas.microsoft.com/office/drawing/2014/main" id="{979F89C9-CCF5-904A-B4A5-15DBAF725265}"/>
              </a:ext>
            </a:extLst>
          </p:cNvPr>
          <p:cNvSpPr txBox="1"/>
          <p:nvPr/>
        </p:nvSpPr>
        <p:spPr>
          <a:xfrm>
            <a:off x="5803964" y="3395253"/>
            <a:ext cx="215909" cy="221042"/>
          </a:xfrm>
          <a:prstGeom prst="rect">
            <a:avLst/>
          </a:prstGeom>
          <a:noFill/>
        </p:spPr>
        <p:txBody>
          <a:bodyPr wrap="square" rtlCol="0">
            <a:noAutofit/>
          </a:bodyPr>
          <a:lstStyle/>
          <a:p>
            <a:r>
              <a:rPr lang="en-GB" sz="2000">
                <a:solidFill>
                  <a:schemeClr val="tx2"/>
                </a:solidFill>
              </a:rPr>
              <a:t>*</a:t>
            </a:r>
          </a:p>
        </p:txBody>
      </p:sp>
      <p:sp>
        <p:nvSpPr>
          <p:cNvPr id="126" name="Textfeld 125">
            <a:extLst>
              <a:ext uri="{FF2B5EF4-FFF2-40B4-BE49-F238E27FC236}">
                <a16:creationId xmlns:a16="http://schemas.microsoft.com/office/drawing/2014/main" id="{7FE093F4-9FD7-AC4C-BAA7-02A99E6A9119}"/>
              </a:ext>
            </a:extLst>
          </p:cNvPr>
          <p:cNvSpPr txBox="1"/>
          <p:nvPr/>
        </p:nvSpPr>
        <p:spPr>
          <a:xfrm>
            <a:off x="5511583" y="3296732"/>
            <a:ext cx="215909" cy="221042"/>
          </a:xfrm>
          <a:prstGeom prst="rect">
            <a:avLst/>
          </a:prstGeom>
          <a:noFill/>
        </p:spPr>
        <p:txBody>
          <a:bodyPr wrap="square" rtlCol="0">
            <a:noAutofit/>
          </a:bodyPr>
          <a:lstStyle/>
          <a:p>
            <a:r>
              <a:rPr lang="en-GB" sz="2000">
                <a:solidFill>
                  <a:schemeClr val="tx2"/>
                </a:solidFill>
              </a:rPr>
              <a:t>*</a:t>
            </a:r>
          </a:p>
        </p:txBody>
      </p:sp>
      <p:sp>
        <p:nvSpPr>
          <p:cNvPr id="127" name="Textfeld 126">
            <a:extLst>
              <a:ext uri="{FF2B5EF4-FFF2-40B4-BE49-F238E27FC236}">
                <a16:creationId xmlns:a16="http://schemas.microsoft.com/office/drawing/2014/main" id="{D63EFE08-288F-7746-9EB2-74A9A83AE571}"/>
              </a:ext>
            </a:extLst>
          </p:cNvPr>
          <p:cNvSpPr txBox="1"/>
          <p:nvPr/>
        </p:nvSpPr>
        <p:spPr>
          <a:xfrm>
            <a:off x="5083561" y="3205006"/>
            <a:ext cx="215909" cy="221042"/>
          </a:xfrm>
          <a:prstGeom prst="rect">
            <a:avLst/>
          </a:prstGeom>
          <a:noFill/>
        </p:spPr>
        <p:txBody>
          <a:bodyPr wrap="square" rtlCol="0">
            <a:noAutofit/>
          </a:bodyPr>
          <a:lstStyle/>
          <a:p>
            <a:r>
              <a:rPr lang="en-GB" sz="2000">
                <a:solidFill>
                  <a:schemeClr val="tx2"/>
                </a:solidFill>
              </a:rPr>
              <a:t>*</a:t>
            </a:r>
          </a:p>
        </p:txBody>
      </p:sp>
      <p:sp>
        <p:nvSpPr>
          <p:cNvPr id="133" name="Textfeld 132">
            <a:extLst>
              <a:ext uri="{FF2B5EF4-FFF2-40B4-BE49-F238E27FC236}">
                <a16:creationId xmlns:a16="http://schemas.microsoft.com/office/drawing/2014/main" id="{50F95AD5-4B19-044C-BEA9-BF3DBDC665A0}"/>
              </a:ext>
            </a:extLst>
          </p:cNvPr>
          <p:cNvSpPr txBox="1"/>
          <p:nvPr/>
        </p:nvSpPr>
        <p:spPr>
          <a:xfrm>
            <a:off x="4863522" y="3126869"/>
            <a:ext cx="215909" cy="221042"/>
          </a:xfrm>
          <a:prstGeom prst="rect">
            <a:avLst/>
          </a:prstGeom>
          <a:noFill/>
        </p:spPr>
        <p:txBody>
          <a:bodyPr wrap="square" rtlCol="0">
            <a:noAutofit/>
          </a:bodyPr>
          <a:lstStyle/>
          <a:p>
            <a:r>
              <a:rPr lang="en-GB" sz="2000">
                <a:solidFill>
                  <a:schemeClr val="tx2"/>
                </a:solidFill>
              </a:rPr>
              <a:t>*</a:t>
            </a:r>
          </a:p>
        </p:txBody>
      </p:sp>
      <p:sp>
        <p:nvSpPr>
          <p:cNvPr id="135" name="Textfeld 134">
            <a:extLst>
              <a:ext uri="{FF2B5EF4-FFF2-40B4-BE49-F238E27FC236}">
                <a16:creationId xmlns:a16="http://schemas.microsoft.com/office/drawing/2014/main" id="{D91D3ACD-DC54-604D-839A-7D7A5264E25D}"/>
              </a:ext>
            </a:extLst>
          </p:cNvPr>
          <p:cNvSpPr txBox="1"/>
          <p:nvPr/>
        </p:nvSpPr>
        <p:spPr>
          <a:xfrm>
            <a:off x="3467928" y="2637664"/>
            <a:ext cx="215909" cy="221042"/>
          </a:xfrm>
          <a:prstGeom prst="rect">
            <a:avLst/>
          </a:prstGeom>
          <a:noFill/>
        </p:spPr>
        <p:txBody>
          <a:bodyPr wrap="square" rtlCol="0">
            <a:noAutofit/>
          </a:bodyPr>
          <a:lstStyle/>
          <a:p>
            <a:r>
              <a:rPr lang="en-GB" sz="2000">
                <a:solidFill>
                  <a:schemeClr val="tx2"/>
                </a:solidFill>
              </a:rPr>
              <a:t>*</a:t>
            </a:r>
          </a:p>
        </p:txBody>
      </p:sp>
      <p:sp>
        <p:nvSpPr>
          <p:cNvPr id="136" name="Textfeld 135">
            <a:extLst>
              <a:ext uri="{FF2B5EF4-FFF2-40B4-BE49-F238E27FC236}">
                <a16:creationId xmlns:a16="http://schemas.microsoft.com/office/drawing/2014/main" id="{965ED615-6B38-4148-838D-224D9CD7E41D}"/>
              </a:ext>
            </a:extLst>
          </p:cNvPr>
          <p:cNvSpPr txBox="1"/>
          <p:nvPr/>
        </p:nvSpPr>
        <p:spPr>
          <a:xfrm>
            <a:off x="3024834" y="2253773"/>
            <a:ext cx="215909" cy="221042"/>
          </a:xfrm>
          <a:prstGeom prst="rect">
            <a:avLst/>
          </a:prstGeom>
          <a:noFill/>
        </p:spPr>
        <p:txBody>
          <a:bodyPr wrap="square" rtlCol="0">
            <a:noAutofit/>
          </a:bodyPr>
          <a:lstStyle/>
          <a:p>
            <a:r>
              <a:rPr lang="en-GB" sz="2000">
                <a:solidFill>
                  <a:schemeClr val="tx2"/>
                </a:solidFill>
              </a:rPr>
              <a:t>*</a:t>
            </a:r>
          </a:p>
        </p:txBody>
      </p:sp>
      <p:sp>
        <p:nvSpPr>
          <p:cNvPr id="137" name="Textfeld 136">
            <a:extLst>
              <a:ext uri="{FF2B5EF4-FFF2-40B4-BE49-F238E27FC236}">
                <a16:creationId xmlns:a16="http://schemas.microsoft.com/office/drawing/2014/main" id="{4C1CD591-3731-9B4D-8243-FA09A6C862B3}"/>
              </a:ext>
            </a:extLst>
          </p:cNvPr>
          <p:cNvSpPr txBox="1"/>
          <p:nvPr/>
        </p:nvSpPr>
        <p:spPr>
          <a:xfrm>
            <a:off x="2955506" y="2226596"/>
            <a:ext cx="215909" cy="221042"/>
          </a:xfrm>
          <a:prstGeom prst="rect">
            <a:avLst/>
          </a:prstGeom>
          <a:noFill/>
        </p:spPr>
        <p:txBody>
          <a:bodyPr wrap="square" rtlCol="0">
            <a:noAutofit/>
          </a:bodyPr>
          <a:lstStyle/>
          <a:p>
            <a:r>
              <a:rPr lang="en-GB" sz="2000">
                <a:solidFill>
                  <a:schemeClr val="tx2"/>
                </a:solidFill>
              </a:rPr>
              <a:t>*</a:t>
            </a:r>
          </a:p>
        </p:txBody>
      </p:sp>
      <p:sp>
        <p:nvSpPr>
          <p:cNvPr id="138" name="Textfeld 137">
            <a:extLst>
              <a:ext uri="{FF2B5EF4-FFF2-40B4-BE49-F238E27FC236}">
                <a16:creationId xmlns:a16="http://schemas.microsoft.com/office/drawing/2014/main" id="{33FB9136-B83D-2849-B4E2-6B542CD3344D}"/>
              </a:ext>
            </a:extLst>
          </p:cNvPr>
          <p:cNvSpPr txBox="1"/>
          <p:nvPr/>
        </p:nvSpPr>
        <p:spPr>
          <a:xfrm>
            <a:off x="2853021" y="2185829"/>
            <a:ext cx="215909" cy="221042"/>
          </a:xfrm>
          <a:prstGeom prst="rect">
            <a:avLst/>
          </a:prstGeom>
          <a:noFill/>
        </p:spPr>
        <p:txBody>
          <a:bodyPr wrap="square" rtlCol="0">
            <a:noAutofit/>
          </a:bodyPr>
          <a:lstStyle/>
          <a:p>
            <a:r>
              <a:rPr lang="en-GB" sz="2000">
                <a:solidFill>
                  <a:schemeClr val="tx2"/>
                </a:solidFill>
              </a:rPr>
              <a:t>*</a:t>
            </a:r>
          </a:p>
        </p:txBody>
      </p:sp>
      <p:sp>
        <p:nvSpPr>
          <p:cNvPr id="139" name="Textfeld 138">
            <a:extLst>
              <a:ext uri="{FF2B5EF4-FFF2-40B4-BE49-F238E27FC236}">
                <a16:creationId xmlns:a16="http://schemas.microsoft.com/office/drawing/2014/main" id="{99874455-EA87-D14B-AF82-C2D002BF85DF}"/>
              </a:ext>
            </a:extLst>
          </p:cNvPr>
          <p:cNvSpPr txBox="1"/>
          <p:nvPr/>
        </p:nvSpPr>
        <p:spPr>
          <a:xfrm>
            <a:off x="2458156" y="2039747"/>
            <a:ext cx="215909" cy="221042"/>
          </a:xfrm>
          <a:prstGeom prst="rect">
            <a:avLst/>
          </a:prstGeom>
          <a:noFill/>
        </p:spPr>
        <p:txBody>
          <a:bodyPr wrap="square" rtlCol="0">
            <a:noAutofit/>
          </a:bodyPr>
          <a:lstStyle/>
          <a:p>
            <a:r>
              <a:rPr lang="en-GB" sz="2000">
                <a:solidFill>
                  <a:schemeClr val="tx2"/>
                </a:solidFill>
              </a:rPr>
              <a:t>*</a:t>
            </a:r>
          </a:p>
        </p:txBody>
      </p:sp>
      <p:sp>
        <p:nvSpPr>
          <p:cNvPr id="140" name="Textfeld 139">
            <a:extLst>
              <a:ext uri="{FF2B5EF4-FFF2-40B4-BE49-F238E27FC236}">
                <a16:creationId xmlns:a16="http://schemas.microsoft.com/office/drawing/2014/main" id="{B60948C8-3ACF-A14D-B9C0-6B6D68E524AF}"/>
              </a:ext>
            </a:extLst>
          </p:cNvPr>
          <p:cNvSpPr txBox="1"/>
          <p:nvPr/>
        </p:nvSpPr>
        <p:spPr>
          <a:xfrm>
            <a:off x="2235102" y="1890268"/>
            <a:ext cx="215909" cy="221042"/>
          </a:xfrm>
          <a:prstGeom prst="rect">
            <a:avLst/>
          </a:prstGeom>
          <a:noFill/>
        </p:spPr>
        <p:txBody>
          <a:bodyPr wrap="square" rtlCol="0">
            <a:noAutofit/>
          </a:bodyPr>
          <a:lstStyle/>
          <a:p>
            <a:r>
              <a:rPr lang="en-GB" sz="2000">
                <a:solidFill>
                  <a:schemeClr val="tx2"/>
                </a:solidFill>
              </a:rPr>
              <a:t>*</a:t>
            </a:r>
          </a:p>
        </p:txBody>
      </p:sp>
      <p:sp>
        <p:nvSpPr>
          <p:cNvPr id="16" name="Titel 15">
            <a:extLst>
              <a:ext uri="{FF2B5EF4-FFF2-40B4-BE49-F238E27FC236}">
                <a16:creationId xmlns:a16="http://schemas.microsoft.com/office/drawing/2014/main" id="{3C6B4A23-FA92-3743-BAA8-7CE9F4D3D975}"/>
              </a:ext>
            </a:extLst>
          </p:cNvPr>
          <p:cNvSpPr>
            <a:spLocks noGrp="1"/>
          </p:cNvSpPr>
          <p:nvPr>
            <p:ph type="title"/>
          </p:nvPr>
        </p:nvSpPr>
        <p:spPr/>
        <p:txBody>
          <a:bodyPr/>
          <a:lstStyle/>
          <a:p>
            <a:r>
              <a:rPr lang="en-US" noProof="0" dirty="0"/>
              <a:t>OS</a:t>
            </a:r>
          </a:p>
        </p:txBody>
      </p:sp>
      <p:sp>
        <p:nvSpPr>
          <p:cNvPr id="17" name="Textplatzhalter 16">
            <a:extLst>
              <a:ext uri="{FF2B5EF4-FFF2-40B4-BE49-F238E27FC236}">
                <a16:creationId xmlns:a16="http://schemas.microsoft.com/office/drawing/2014/main" id="{2D7A7648-E99F-1347-9199-D57E1E6C6DB2}"/>
              </a:ext>
            </a:extLst>
          </p:cNvPr>
          <p:cNvSpPr>
            <a:spLocks noGrp="1"/>
          </p:cNvSpPr>
          <p:nvPr>
            <p:ph type="body" sz="quarter" idx="12"/>
          </p:nvPr>
        </p:nvSpPr>
        <p:spPr/>
        <p:txBody>
          <a:bodyPr/>
          <a:lstStyle/>
          <a:p>
            <a:r>
              <a:rPr lang="en-US" noProof="0" dirty="0"/>
              <a:t>OS with </a:t>
            </a:r>
            <a:r>
              <a:rPr lang="en-US" noProof="0" err="1"/>
              <a:t>sitravatinib</a:t>
            </a:r>
            <a:r>
              <a:rPr lang="en-US" noProof="0" dirty="0"/>
              <a:t> + nivolumab in patients with </a:t>
            </a:r>
            <a:r>
              <a:rPr lang="en-US" noProof="0" err="1"/>
              <a:t>nonsquamous</a:t>
            </a:r>
            <a:r>
              <a:rPr lang="en-US" noProof="0" dirty="0"/>
              <a:t>  NSCLC with prior clinical benefit from CPI therapy</a:t>
            </a:r>
          </a:p>
        </p:txBody>
      </p:sp>
      <p:cxnSp>
        <p:nvCxnSpPr>
          <p:cNvPr id="205" name="Gerader Verbinder 166">
            <a:extLst>
              <a:ext uri="{FF2B5EF4-FFF2-40B4-BE49-F238E27FC236}">
                <a16:creationId xmlns:a16="http://schemas.microsoft.com/office/drawing/2014/main" id="{C28DDE23-A5F3-4747-9401-FC4CD4DEFEF6}"/>
              </a:ext>
            </a:extLst>
          </p:cNvPr>
          <p:cNvCxnSpPr>
            <a:cxnSpLocks/>
          </p:cNvCxnSpPr>
          <p:nvPr/>
        </p:nvCxnSpPr>
        <p:spPr>
          <a:xfrm>
            <a:off x="2063968" y="4357642"/>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Gerader Verbinder 167">
            <a:extLst>
              <a:ext uri="{FF2B5EF4-FFF2-40B4-BE49-F238E27FC236}">
                <a16:creationId xmlns:a16="http://schemas.microsoft.com/office/drawing/2014/main" id="{8E821D0A-2196-AD47-A421-16660A99A382}"/>
              </a:ext>
            </a:extLst>
          </p:cNvPr>
          <p:cNvCxnSpPr>
            <a:cxnSpLocks/>
          </p:cNvCxnSpPr>
          <p:nvPr/>
        </p:nvCxnSpPr>
        <p:spPr>
          <a:xfrm>
            <a:off x="2969037" y="4360023"/>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Gerader Verbinder 168">
            <a:extLst>
              <a:ext uri="{FF2B5EF4-FFF2-40B4-BE49-F238E27FC236}">
                <a16:creationId xmlns:a16="http://schemas.microsoft.com/office/drawing/2014/main" id="{F676288C-7A62-7944-8FF8-DDD6B9EFAF36}"/>
              </a:ext>
            </a:extLst>
          </p:cNvPr>
          <p:cNvCxnSpPr>
            <a:cxnSpLocks/>
          </p:cNvCxnSpPr>
          <p:nvPr/>
        </p:nvCxnSpPr>
        <p:spPr>
          <a:xfrm>
            <a:off x="4864585" y="4357642"/>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Gerader Verbinder 169">
            <a:extLst>
              <a:ext uri="{FF2B5EF4-FFF2-40B4-BE49-F238E27FC236}">
                <a16:creationId xmlns:a16="http://schemas.microsoft.com/office/drawing/2014/main" id="{C618430C-A78C-9B4D-83E9-CCEEBFF04A86}"/>
              </a:ext>
            </a:extLst>
          </p:cNvPr>
          <p:cNvCxnSpPr>
            <a:cxnSpLocks/>
          </p:cNvCxnSpPr>
          <p:nvPr/>
        </p:nvCxnSpPr>
        <p:spPr>
          <a:xfrm>
            <a:off x="5824120" y="4357642"/>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Gerader Verbinder 170">
            <a:extLst>
              <a:ext uri="{FF2B5EF4-FFF2-40B4-BE49-F238E27FC236}">
                <a16:creationId xmlns:a16="http://schemas.microsoft.com/office/drawing/2014/main" id="{93DB18A3-8143-9D40-8C82-AD09CB3E0938}"/>
              </a:ext>
            </a:extLst>
          </p:cNvPr>
          <p:cNvCxnSpPr>
            <a:cxnSpLocks/>
          </p:cNvCxnSpPr>
          <p:nvPr/>
        </p:nvCxnSpPr>
        <p:spPr>
          <a:xfrm>
            <a:off x="7743550" y="4357642"/>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Gerader Verbinder 171">
            <a:extLst>
              <a:ext uri="{FF2B5EF4-FFF2-40B4-BE49-F238E27FC236}">
                <a16:creationId xmlns:a16="http://schemas.microsoft.com/office/drawing/2014/main" id="{B0305257-4CD1-4146-B927-E0F3EFF84F4D}"/>
              </a:ext>
            </a:extLst>
          </p:cNvPr>
          <p:cNvCxnSpPr>
            <a:cxnSpLocks/>
          </p:cNvCxnSpPr>
          <p:nvPr/>
        </p:nvCxnSpPr>
        <p:spPr>
          <a:xfrm>
            <a:off x="8703240" y="4357642"/>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Gerader Verbinder 236">
            <a:extLst>
              <a:ext uri="{FF2B5EF4-FFF2-40B4-BE49-F238E27FC236}">
                <a16:creationId xmlns:a16="http://schemas.microsoft.com/office/drawing/2014/main" id="{53C21461-A993-5D44-9E6E-DBD854E8777E}"/>
              </a:ext>
            </a:extLst>
          </p:cNvPr>
          <p:cNvCxnSpPr/>
          <p:nvPr/>
        </p:nvCxnSpPr>
        <p:spPr>
          <a:xfrm>
            <a:off x="3903484" y="4358850"/>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Gerader Verbinder 237">
            <a:extLst>
              <a:ext uri="{FF2B5EF4-FFF2-40B4-BE49-F238E27FC236}">
                <a16:creationId xmlns:a16="http://schemas.microsoft.com/office/drawing/2014/main" id="{3F97AA51-914F-3F44-B559-DEE1B10EC5E8}"/>
              </a:ext>
            </a:extLst>
          </p:cNvPr>
          <p:cNvCxnSpPr>
            <a:cxnSpLocks/>
          </p:cNvCxnSpPr>
          <p:nvPr/>
        </p:nvCxnSpPr>
        <p:spPr>
          <a:xfrm>
            <a:off x="6782352" y="4361231"/>
            <a:ext cx="0" cy="60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xtfeld 232">
            <a:extLst>
              <a:ext uri="{FF2B5EF4-FFF2-40B4-BE49-F238E27FC236}">
                <a16:creationId xmlns:a16="http://schemas.microsoft.com/office/drawing/2014/main" id="{7AEB0959-3F35-DD4E-9DAC-ABA42E1B3CDE}"/>
              </a:ext>
            </a:extLst>
          </p:cNvPr>
          <p:cNvSpPr txBox="1"/>
          <p:nvPr/>
        </p:nvSpPr>
        <p:spPr>
          <a:xfrm>
            <a:off x="1929554" y="4375483"/>
            <a:ext cx="268032" cy="276999"/>
          </a:xfrm>
          <a:prstGeom prst="rect">
            <a:avLst/>
          </a:prstGeom>
          <a:noFill/>
        </p:spPr>
        <p:txBody>
          <a:bodyPr wrap="none" rtlCol="0">
            <a:spAutoFit/>
          </a:bodyPr>
          <a:lstStyle/>
          <a:p>
            <a:r>
              <a:rPr lang="de-DE" sz="1200"/>
              <a:t>0</a:t>
            </a:r>
          </a:p>
        </p:txBody>
      </p:sp>
      <p:sp>
        <p:nvSpPr>
          <p:cNvPr id="234" name="Textfeld 233">
            <a:extLst>
              <a:ext uri="{FF2B5EF4-FFF2-40B4-BE49-F238E27FC236}">
                <a16:creationId xmlns:a16="http://schemas.microsoft.com/office/drawing/2014/main" id="{FD555723-3D35-F140-BE94-9602FC07D2E8}"/>
              </a:ext>
            </a:extLst>
          </p:cNvPr>
          <p:cNvSpPr txBox="1"/>
          <p:nvPr/>
        </p:nvSpPr>
        <p:spPr>
          <a:xfrm>
            <a:off x="2837203" y="4371254"/>
            <a:ext cx="268032" cy="276999"/>
          </a:xfrm>
          <a:prstGeom prst="rect">
            <a:avLst/>
          </a:prstGeom>
          <a:noFill/>
        </p:spPr>
        <p:txBody>
          <a:bodyPr wrap="none" rtlCol="0">
            <a:spAutoFit/>
          </a:bodyPr>
          <a:lstStyle/>
          <a:p>
            <a:r>
              <a:rPr lang="de-DE" sz="1200"/>
              <a:t>6</a:t>
            </a:r>
          </a:p>
        </p:txBody>
      </p:sp>
      <p:sp>
        <p:nvSpPr>
          <p:cNvPr id="235" name="Textfeld 234">
            <a:extLst>
              <a:ext uri="{FF2B5EF4-FFF2-40B4-BE49-F238E27FC236}">
                <a16:creationId xmlns:a16="http://schemas.microsoft.com/office/drawing/2014/main" id="{644EEEA9-1B82-8440-AF0F-DE237F1A94D3}"/>
              </a:ext>
            </a:extLst>
          </p:cNvPr>
          <p:cNvSpPr txBox="1"/>
          <p:nvPr/>
        </p:nvSpPr>
        <p:spPr>
          <a:xfrm>
            <a:off x="3726283" y="4370974"/>
            <a:ext cx="352488" cy="276999"/>
          </a:xfrm>
          <a:prstGeom prst="rect">
            <a:avLst/>
          </a:prstGeom>
          <a:noFill/>
        </p:spPr>
        <p:txBody>
          <a:bodyPr wrap="none" rtlCol="0">
            <a:spAutoFit/>
          </a:bodyPr>
          <a:lstStyle/>
          <a:p>
            <a:r>
              <a:rPr lang="de-DE" sz="1200"/>
              <a:t>12</a:t>
            </a:r>
          </a:p>
        </p:txBody>
      </p:sp>
      <p:sp>
        <p:nvSpPr>
          <p:cNvPr id="236" name="Textfeld 235">
            <a:extLst>
              <a:ext uri="{FF2B5EF4-FFF2-40B4-BE49-F238E27FC236}">
                <a16:creationId xmlns:a16="http://schemas.microsoft.com/office/drawing/2014/main" id="{198C1777-E313-F849-99F7-8AFE76792FFD}"/>
              </a:ext>
            </a:extLst>
          </p:cNvPr>
          <p:cNvSpPr txBox="1"/>
          <p:nvPr/>
        </p:nvSpPr>
        <p:spPr>
          <a:xfrm>
            <a:off x="4687482" y="4372820"/>
            <a:ext cx="352488" cy="276999"/>
          </a:xfrm>
          <a:prstGeom prst="rect">
            <a:avLst/>
          </a:prstGeom>
          <a:noFill/>
        </p:spPr>
        <p:txBody>
          <a:bodyPr wrap="none" rtlCol="0">
            <a:spAutoFit/>
          </a:bodyPr>
          <a:lstStyle/>
          <a:p>
            <a:r>
              <a:rPr lang="de-DE" sz="1200"/>
              <a:t>18</a:t>
            </a:r>
          </a:p>
        </p:txBody>
      </p:sp>
      <p:sp>
        <p:nvSpPr>
          <p:cNvPr id="249" name="Textfeld 248">
            <a:extLst>
              <a:ext uri="{FF2B5EF4-FFF2-40B4-BE49-F238E27FC236}">
                <a16:creationId xmlns:a16="http://schemas.microsoft.com/office/drawing/2014/main" id="{8FF5EC08-A010-7942-B69A-341CB722B001}"/>
              </a:ext>
            </a:extLst>
          </p:cNvPr>
          <p:cNvSpPr txBox="1"/>
          <p:nvPr/>
        </p:nvSpPr>
        <p:spPr>
          <a:xfrm>
            <a:off x="5649698" y="4372093"/>
            <a:ext cx="352488" cy="276999"/>
          </a:xfrm>
          <a:prstGeom prst="rect">
            <a:avLst/>
          </a:prstGeom>
          <a:noFill/>
        </p:spPr>
        <p:txBody>
          <a:bodyPr wrap="none" rtlCol="0">
            <a:spAutoFit/>
          </a:bodyPr>
          <a:lstStyle/>
          <a:p>
            <a:r>
              <a:rPr lang="de-DE" sz="1200"/>
              <a:t>24</a:t>
            </a:r>
          </a:p>
        </p:txBody>
      </p:sp>
      <p:sp>
        <p:nvSpPr>
          <p:cNvPr id="250" name="Textfeld 249">
            <a:extLst>
              <a:ext uri="{FF2B5EF4-FFF2-40B4-BE49-F238E27FC236}">
                <a16:creationId xmlns:a16="http://schemas.microsoft.com/office/drawing/2014/main" id="{03442549-308F-F14C-8DE3-D0FA094EFC97}"/>
              </a:ext>
            </a:extLst>
          </p:cNvPr>
          <p:cNvSpPr txBox="1"/>
          <p:nvPr/>
        </p:nvSpPr>
        <p:spPr>
          <a:xfrm>
            <a:off x="6608475" y="4372332"/>
            <a:ext cx="352488" cy="276999"/>
          </a:xfrm>
          <a:prstGeom prst="rect">
            <a:avLst/>
          </a:prstGeom>
          <a:noFill/>
        </p:spPr>
        <p:txBody>
          <a:bodyPr wrap="none" rtlCol="0">
            <a:spAutoFit/>
          </a:bodyPr>
          <a:lstStyle/>
          <a:p>
            <a:r>
              <a:rPr lang="de-DE" sz="1200"/>
              <a:t>30</a:t>
            </a:r>
          </a:p>
        </p:txBody>
      </p:sp>
      <p:sp>
        <p:nvSpPr>
          <p:cNvPr id="251" name="Textfeld 250">
            <a:extLst>
              <a:ext uri="{FF2B5EF4-FFF2-40B4-BE49-F238E27FC236}">
                <a16:creationId xmlns:a16="http://schemas.microsoft.com/office/drawing/2014/main" id="{A3126925-C7C9-CF4E-AE2A-70BB2C7A4A18}"/>
              </a:ext>
            </a:extLst>
          </p:cNvPr>
          <p:cNvSpPr txBox="1"/>
          <p:nvPr/>
        </p:nvSpPr>
        <p:spPr>
          <a:xfrm>
            <a:off x="7568323" y="4373882"/>
            <a:ext cx="352488" cy="276999"/>
          </a:xfrm>
          <a:prstGeom prst="rect">
            <a:avLst/>
          </a:prstGeom>
          <a:noFill/>
        </p:spPr>
        <p:txBody>
          <a:bodyPr wrap="none" rtlCol="0">
            <a:spAutoFit/>
          </a:bodyPr>
          <a:lstStyle/>
          <a:p>
            <a:r>
              <a:rPr lang="de-DE" sz="1200"/>
              <a:t>36</a:t>
            </a:r>
          </a:p>
        </p:txBody>
      </p:sp>
      <p:sp>
        <p:nvSpPr>
          <p:cNvPr id="252" name="Textfeld 251">
            <a:extLst>
              <a:ext uri="{FF2B5EF4-FFF2-40B4-BE49-F238E27FC236}">
                <a16:creationId xmlns:a16="http://schemas.microsoft.com/office/drawing/2014/main" id="{224D8384-E30F-0947-A4BE-221C5F07C574}"/>
              </a:ext>
            </a:extLst>
          </p:cNvPr>
          <p:cNvSpPr txBox="1"/>
          <p:nvPr/>
        </p:nvSpPr>
        <p:spPr>
          <a:xfrm>
            <a:off x="8528658" y="4375283"/>
            <a:ext cx="352488" cy="276999"/>
          </a:xfrm>
          <a:prstGeom prst="rect">
            <a:avLst/>
          </a:prstGeom>
          <a:noFill/>
        </p:spPr>
        <p:txBody>
          <a:bodyPr wrap="none" rtlCol="0">
            <a:spAutoFit/>
          </a:bodyPr>
          <a:lstStyle/>
          <a:p>
            <a:r>
              <a:rPr lang="de-DE" sz="1200"/>
              <a:t>42</a:t>
            </a:r>
          </a:p>
        </p:txBody>
      </p:sp>
      <p:sp>
        <p:nvSpPr>
          <p:cNvPr id="253" name="object 4">
            <a:extLst>
              <a:ext uri="{FF2B5EF4-FFF2-40B4-BE49-F238E27FC236}">
                <a16:creationId xmlns:a16="http://schemas.microsoft.com/office/drawing/2014/main" id="{CA500C69-A038-804B-9972-02C19176B870}"/>
              </a:ext>
            </a:extLst>
          </p:cNvPr>
          <p:cNvSpPr txBox="1"/>
          <p:nvPr/>
        </p:nvSpPr>
        <p:spPr>
          <a:xfrm rot="5400000">
            <a:off x="5487576" y="3853388"/>
            <a:ext cx="156261" cy="1798809"/>
          </a:xfrm>
          <a:prstGeom prst="rect">
            <a:avLst/>
          </a:prstGeom>
        </p:spPr>
        <p:txBody>
          <a:bodyPr vert="vert270" wrap="square" lIns="0" tIns="0" rIns="0" bIns="0" rtlCol="0">
            <a:spAutoFit/>
          </a:bodyPr>
          <a:lstStyle/>
          <a:p>
            <a:pPr marL="11206" algn="ctr">
              <a:lnSpc>
                <a:spcPts val="1213"/>
              </a:lnSpc>
            </a:pPr>
            <a:r>
              <a:rPr lang="de-DE" sz="1400" b="1" spc="-4" dirty="0">
                <a:cs typeface="Arial"/>
              </a:rPr>
              <a:t>Time, </a:t>
            </a:r>
            <a:r>
              <a:rPr lang="de-DE" sz="1400" b="1" spc="-4" dirty="0" err="1">
                <a:cs typeface="Arial"/>
              </a:rPr>
              <a:t>months</a:t>
            </a:r>
            <a:endParaRPr lang="de-DE" sz="1400" b="1" dirty="0">
              <a:cs typeface="Arial"/>
            </a:endParaRPr>
          </a:p>
        </p:txBody>
      </p:sp>
      <p:grpSp>
        <p:nvGrpSpPr>
          <p:cNvPr id="10" name="Gruppieren 9">
            <a:extLst>
              <a:ext uri="{FF2B5EF4-FFF2-40B4-BE49-F238E27FC236}">
                <a16:creationId xmlns:a16="http://schemas.microsoft.com/office/drawing/2014/main" id="{3D929FEF-82FC-CE47-859F-F9C1CED9F903}"/>
              </a:ext>
            </a:extLst>
          </p:cNvPr>
          <p:cNvGrpSpPr/>
          <p:nvPr/>
        </p:nvGrpSpPr>
        <p:grpSpPr>
          <a:xfrm>
            <a:off x="1940047" y="1903396"/>
            <a:ext cx="79450" cy="2425092"/>
            <a:chOff x="1940047" y="1903396"/>
            <a:chExt cx="79450" cy="2425092"/>
          </a:xfrm>
        </p:grpSpPr>
        <p:cxnSp>
          <p:nvCxnSpPr>
            <p:cNvPr id="212" name="Gerader Verbinder 173">
              <a:extLst>
                <a:ext uri="{FF2B5EF4-FFF2-40B4-BE49-F238E27FC236}">
                  <a16:creationId xmlns:a16="http://schemas.microsoft.com/office/drawing/2014/main" id="{76D58401-BBE9-7B4E-A505-B6810BA9CF03}"/>
                </a:ext>
              </a:extLst>
            </p:cNvPr>
            <p:cNvCxnSpPr>
              <a:cxnSpLocks/>
            </p:cNvCxnSpPr>
            <p:nvPr/>
          </p:nvCxnSpPr>
          <p:spPr>
            <a:xfrm flipH="1">
              <a:off x="1942413" y="1903396"/>
              <a:ext cx="72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Gerader Verbinder 174">
              <a:extLst>
                <a:ext uri="{FF2B5EF4-FFF2-40B4-BE49-F238E27FC236}">
                  <a16:creationId xmlns:a16="http://schemas.microsoft.com/office/drawing/2014/main" id="{2925C935-B0DA-BB41-98DB-706835062186}"/>
                </a:ext>
              </a:extLst>
            </p:cNvPr>
            <p:cNvCxnSpPr>
              <a:cxnSpLocks/>
            </p:cNvCxnSpPr>
            <p:nvPr/>
          </p:nvCxnSpPr>
          <p:spPr>
            <a:xfrm flipH="1">
              <a:off x="1940047" y="2145905"/>
              <a:ext cx="72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Gerader Verbinder 175">
              <a:extLst>
                <a:ext uri="{FF2B5EF4-FFF2-40B4-BE49-F238E27FC236}">
                  <a16:creationId xmlns:a16="http://schemas.microsoft.com/office/drawing/2014/main" id="{E2EEFB16-3B04-114B-8D95-CAEF7869510C}"/>
                </a:ext>
              </a:extLst>
            </p:cNvPr>
            <p:cNvCxnSpPr>
              <a:cxnSpLocks/>
            </p:cNvCxnSpPr>
            <p:nvPr/>
          </p:nvCxnSpPr>
          <p:spPr>
            <a:xfrm flipH="1">
              <a:off x="1940047" y="2388414"/>
              <a:ext cx="72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Gerader Verbinder 176">
              <a:extLst>
                <a:ext uri="{FF2B5EF4-FFF2-40B4-BE49-F238E27FC236}">
                  <a16:creationId xmlns:a16="http://schemas.microsoft.com/office/drawing/2014/main" id="{8BBBA586-96EE-BC4F-8DA6-D5E4677A7D48}"/>
                </a:ext>
              </a:extLst>
            </p:cNvPr>
            <p:cNvCxnSpPr>
              <a:cxnSpLocks/>
            </p:cNvCxnSpPr>
            <p:nvPr/>
          </p:nvCxnSpPr>
          <p:spPr>
            <a:xfrm flipH="1">
              <a:off x="1940047" y="2630923"/>
              <a:ext cx="72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Gerader Verbinder 177">
              <a:extLst>
                <a:ext uri="{FF2B5EF4-FFF2-40B4-BE49-F238E27FC236}">
                  <a16:creationId xmlns:a16="http://schemas.microsoft.com/office/drawing/2014/main" id="{7F974BD6-CF3C-D648-85D0-C4B1D617B501}"/>
                </a:ext>
              </a:extLst>
            </p:cNvPr>
            <p:cNvCxnSpPr>
              <a:cxnSpLocks/>
            </p:cNvCxnSpPr>
            <p:nvPr/>
          </p:nvCxnSpPr>
          <p:spPr>
            <a:xfrm flipH="1">
              <a:off x="1942413" y="2873432"/>
              <a:ext cx="72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Gerader Verbinder 178">
              <a:extLst>
                <a:ext uri="{FF2B5EF4-FFF2-40B4-BE49-F238E27FC236}">
                  <a16:creationId xmlns:a16="http://schemas.microsoft.com/office/drawing/2014/main" id="{FE9F03B2-8DE2-2745-8A49-A3184FC4B99B}"/>
                </a:ext>
              </a:extLst>
            </p:cNvPr>
            <p:cNvCxnSpPr>
              <a:cxnSpLocks/>
            </p:cNvCxnSpPr>
            <p:nvPr/>
          </p:nvCxnSpPr>
          <p:spPr>
            <a:xfrm flipH="1">
              <a:off x="1943741" y="3115941"/>
              <a:ext cx="72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Gerader Verbinder 179">
              <a:extLst>
                <a:ext uri="{FF2B5EF4-FFF2-40B4-BE49-F238E27FC236}">
                  <a16:creationId xmlns:a16="http://schemas.microsoft.com/office/drawing/2014/main" id="{CBD957B4-1949-D048-A844-1DA438585639}"/>
                </a:ext>
              </a:extLst>
            </p:cNvPr>
            <p:cNvCxnSpPr>
              <a:cxnSpLocks/>
            </p:cNvCxnSpPr>
            <p:nvPr/>
          </p:nvCxnSpPr>
          <p:spPr>
            <a:xfrm flipH="1">
              <a:off x="1942413" y="3358450"/>
              <a:ext cx="72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Gerader Verbinder 180">
              <a:extLst>
                <a:ext uri="{FF2B5EF4-FFF2-40B4-BE49-F238E27FC236}">
                  <a16:creationId xmlns:a16="http://schemas.microsoft.com/office/drawing/2014/main" id="{0E08F8DC-C94A-604B-A5B8-615F0DEACFC3}"/>
                </a:ext>
              </a:extLst>
            </p:cNvPr>
            <p:cNvCxnSpPr>
              <a:cxnSpLocks/>
            </p:cNvCxnSpPr>
            <p:nvPr/>
          </p:nvCxnSpPr>
          <p:spPr>
            <a:xfrm flipH="1">
              <a:off x="1944780" y="3600959"/>
              <a:ext cx="72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Gerader Verbinder 181">
              <a:extLst>
                <a:ext uri="{FF2B5EF4-FFF2-40B4-BE49-F238E27FC236}">
                  <a16:creationId xmlns:a16="http://schemas.microsoft.com/office/drawing/2014/main" id="{094500B7-6A23-C64A-9F19-6A606FCB2F9D}"/>
                </a:ext>
              </a:extLst>
            </p:cNvPr>
            <p:cNvCxnSpPr>
              <a:cxnSpLocks/>
            </p:cNvCxnSpPr>
            <p:nvPr/>
          </p:nvCxnSpPr>
          <p:spPr>
            <a:xfrm flipH="1">
              <a:off x="1944780" y="3843468"/>
              <a:ext cx="72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Gerader Verbinder 182">
              <a:extLst>
                <a:ext uri="{FF2B5EF4-FFF2-40B4-BE49-F238E27FC236}">
                  <a16:creationId xmlns:a16="http://schemas.microsoft.com/office/drawing/2014/main" id="{42979CB8-6C32-794D-A367-C6837244FA1F}"/>
                </a:ext>
              </a:extLst>
            </p:cNvPr>
            <p:cNvCxnSpPr>
              <a:cxnSpLocks/>
            </p:cNvCxnSpPr>
            <p:nvPr/>
          </p:nvCxnSpPr>
          <p:spPr>
            <a:xfrm flipH="1">
              <a:off x="1944780" y="4085977"/>
              <a:ext cx="72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r Verbinder 182">
              <a:extLst>
                <a:ext uri="{FF2B5EF4-FFF2-40B4-BE49-F238E27FC236}">
                  <a16:creationId xmlns:a16="http://schemas.microsoft.com/office/drawing/2014/main" id="{06AB3884-8E2B-C740-9D9D-2C21524F2AB8}"/>
                </a:ext>
              </a:extLst>
            </p:cNvPr>
            <p:cNvCxnSpPr>
              <a:cxnSpLocks/>
            </p:cNvCxnSpPr>
            <p:nvPr/>
          </p:nvCxnSpPr>
          <p:spPr>
            <a:xfrm flipH="1">
              <a:off x="1946755" y="4328488"/>
              <a:ext cx="72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4" name="Rechteck 13">
            <a:extLst>
              <a:ext uri="{FF2B5EF4-FFF2-40B4-BE49-F238E27FC236}">
                <a16:creationId xmlns:a16="http://schemas.microsoft.com/office/drawing/2014/main" id="{B216F596-7159-084D-939C-CF9F7D616EB7}"/>
              </a:ext>
            </a:extLst>
          </p:cNvPr>
          <p:cNvSpPr/>
          <p:nvPr/>
        </p:nvSpPr>
        <p:spPr>
          <a:xfrm>
            <a:off x="2019496" y="1821457"/>
            <a:ext cx="6770849" cy="2528168"/>
          </a:xfrm>
          <a:custGeom>
            <a:avLst/>
            <a:gdLst>
              <a:gd name="connsiteX0" fmla="*/ 0 w 7134586"/>
              <a:gd name="connsiteY0" fmla="*/ 0 h 2541167"/>
              <a:gd name="connsiteX1" fmla="*/ 7134586 w 7134586"/>
              <a:gd name="connsiteY1" fmla="*/ 0 h 2541167"/>
              <a:gd name="connsiteX2" fmla="*/ 7134586 w 7134586"/>
              <a:gd name="connsiteY2" fmla="*/ 2541167 h 2541167"/>
              <a:gd name="connsiteX3" fmla="*/ 0 w 7134586"/>
              <a:gd name="connsiteY3" fmla="*/ 2541167 h 2541167"/>
              <a:gd name="connsiteX4" fmla="*/ 0 w 7134586"/>
              <a:gd name="connsiteY4" fmla="*/ 0 h 2541167"/>
              <a:gd name="connsiteX0" fmla="*/ 7134586 w 7226026"/>
              <a:gd name="connsiteY0" fmla="*/ 0 h 2541167"/>
              <a:gd name="connsiteX1" fmla="*/ 7134586 w 7226026"/>
              <a:gd name="connsiteY1" fmla="*/ 2541167 h 2541167"/>
              <a:gd name="connsiteX2" fmla="*/ 0 w 7226026"/>
              <a:gd name="connsiteY2" fmla="*/ 2541167 h 2541167"/>
              <a:gd name="connsiteX3" fmla="*/ 0 w 7226026"/>
              <a:gd name="connsiteY3" fmla="*/ 0 h 2541167"/>
              <a:gd name="connsiteX4" fmla="*/ 7226026 w 7226026"/>
              <a:gd name="connsiteY4" fmla="*/ 91440 h 2541167"/>
              <a:gd name="connsiteX0" fmla="*/ 7134586 w 7134586"/>
              <a:gd name="connsiteY0" fmla="*/ 0 h 2541167"/>
              <a:gd name="connsiteX1" fmla="*/ 7134586 w 7134586"/>
              <a:gd name="connsiteY1" fmla="*/ 2541167 h 2541167"/>
              <a:gd name="connsiteX2" fmla="*/ 0 w 7134586"/>
              <a:gd name="connsiteY2" fmla="*/ 2541167 h 2541167"/>
              <a:gd name="connsiteX3" fmla="*/ 0 w 7134586"/>
              <a:gd name="connsiteY3" fmla="*/ 0 h 2541167"/>
              <a:gd name="connsiteX0" fmla="*/ 7134586 w 7134586"/>
              <a:gd name="connsiteY0" fmla="*/ 2541167 h 2541167"/>
              <a:gd name="connsiteX1" fmla="*/ 0 w 7134586"/>
              <a:gd name="connsiteY1" fmla="*/ 2541167 h 2541167"/>
              <a:gd name="connsiteX2" fmla="*/ 0 w 7134586"/>
              <a:gd name="connsiteY2" fmla="*/ 0 h 2541167"/>
            </a:gdLst>
            <a:ahLst/>
            <a:cxnLst>
              <a:cxn ang="0">
                <a:pos x="connsiteX0" y="connsiteY0"/>
              </a:cxn>
              <a:cxn ang="0">
                <a:pos x="connsiteX1" y="connsiteY1"/>
              </a:cxn>
              <a:cxn ang="0">
                <a:pos x="connsiteX2" y="connsiteY2"/>
              </a:cxn>
            </a:cxnLst>
            <a:rect l="l" t="t" r="r" b="b"/>
            <a:pathLst>
              <a:path w="7134586" h="2541167">
                <a:moveTo>
                  <a:pt x="7134586" y="2541167"/>
                </a:moveTo>
                <a:lnTo>
                  <a:pt x="0" y="2541167"/>
                </a:lnTo>
                <a:lnTo>
                  <a:pt x="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object 4">
            <a:extLst>
              <a:ext uri="{FF2B5EF4-FFF2-40B4-BE49-F238E27FC236}">
                <a16:creationId xmlns:a16="http://schemas.microsoft.com/office/drawing/2014/main" id="{0A199DAF-5F38-2042-B977-0F00914C1ABD}"/>
              </a:ext>
            </a:extLst>
          </p:cNvPr>
          <p:cNvSpPr txBox="1"/>
          <p:nvPr/>
        </p:nvSpPr>
        <p:spPr>
          <a:xfrm>
            <a:off x="1349767" y="2011886"/>
            <a:ext cx="156261" cy="2147311"/>
          </a:xfrm>
          <a:prstGeom prst="rect">
            <a:avLst/>
          </a:prstGeom>
        </p:spPr>
        <p:txBody>
          <a:bodyPr vert="vert270" wrap="square" lIns="0" tIns="0" rIns="0" bIns="0" rtlCol="0">
            <a:spAutoFit/>
          </a:bodyPr>
          <a:lstStyle/>
          <a:p>
            <a:pPr marL="11206" algn="ctr">
              <a:lnSpc>
                <a:spcPts val="1213"/>
              </a:lnSpc>
            </a:pPr>
            <a:r>
              <a:rPr lang="de-DE" sz="1400" b="1" spc="-4" dirty="0">
                <a:cs typeface="Arial"/>
              </a:rPr>
              <a:t>Overall </a:t>
            </a:r>
            <a:r>
              <a:rPr lang="de-DE" sz="1400" b="1" spc="-4" dirty="0" err="1">
                <a:cs typeface="Arial"/>
              </a:rPr>
              <a:t>Survival</a:t>
            </a:r>
            <a:r>
              <a:rPr lang="de-DE" sz="1400" b="1" spc="-4" dirty="0">
                <a:cs typeface="Arial"/>
              </a:rPr>
              <a:t>, %</a:t>
            </a:r>
          </a:p>
        </p:txBody>
      </p:sp>
      <p:graphicFrame>
        <p:nvGraphicFramePr>
          <p:cNvPr id="255" name="Tabelle 247">
            <a:extLst>
              <a:ext uri="{FF2B5EF4-FFF2-40B4-BE49-F238E27FC236}">
                <a16:creationId xmlns:a16="http://schemas.microsoft.com/office/drawing/2014/main" id="{85E10C87-5280-8D49-8C5B-F122D0E66111}"/>
              </a:ext>
            </a:extLst>
          </p:cNvPr>
          <p:cNvGraphicFramePr>
            <a:graphicFrameLocks noGrp="1"/>
          </p:cNvGraphicFramePr>
          <p:nvPr>
            <p:extLst>
              <p:ext uri="{D42A27DB-BD31-4B8C-83A1-F6EECF244321}">
                <p14:modId xmlns:p14="http://schemas.microsoft.com/office/powerpoint/2010/main" val="3604496019"/>
              </p:ext>
            </p:extLst>
          </p:nvPr>
        </p:nvGraphicFramePr>
        <p:xfrm>
          <a:off x="395074" y="4913120"/>
          <a:ext cx="8780777" cy="731520"/>
        </p:xfrm>
        <a:graphic>
          <a:graphicData uri="http://schemas.openxmlformats.org/drawingml/2006/table">
            <a:tbl>
              <a:tblPr firstRow="1" bandRow="1">
                <a:tableStyleId>{5C22544A-7EE6-4342-B048-85BDC9FD1C3A}</a:tableStyleId>
              </a:tblPr>
              <a:tblGrid>
                <a:gridCol w="1167913">
                  <a:extLst>
                    <a:ext uri="{9D8B030D-6E8A-4147-A177-3AD203B41FA5}">
                      <a16:colId xmlns:a16="http://schemas.microsoft.com/office/drawing/2014/main" val="1119249950"/>
                    </a:ext>
                  </a:extLst>
                </a:gridCol>
                <a:gridCol w="951608">
                  <a:extLst>
                    <a:ext uri="{9D8B030D-6E8A-4147-A177-3AD203B41FA5}">
                      <a16:colId xmlns:a16="http://schemas.microsoft.com/office/drawing/2014/main" val="1454193058"/>
                    </a:ext>
                  </a:extLst>
                </a:gridCol>
                <a:gridCol w="951608">
                  <a:extLst>
                    <a:ext uri="{9D8B030D-6E8A-4147-A177-3AD203B41FA5}">
                      <a16:colId xmlns:a16="http://schemas.microsoft.com/office/drawing/2014/main" val="1737434742"/>
                    </a:ext>
                  </a:extLst>
                </a:gridCol>
                <a:gridCol w="951608">
                  <a:extLst>
                    <a:ext uri="{9D8B030D-6E8A-4147-A177-3AD203B41FA5}">
                      <a16:colId xmlns:a16="http://schemas.microsoft.com/office/drawing/2014/main" val="2821841801"/>
                    </a:ext>
                  </a:extLst>
                </a:gridCol>
                <a:gridCol w="951608">
                  <a:extLst>
                    <a:ext uri="{9D8B030D-6E8A-4147-A177-3AD203B41FA5}">
                      <a16:colId xmlns:a16="http://schemas.microsoft.com/office/drawing/2014/main" val="752628150"/>
                    </a:ext>
                  </a:extLst>
                </a:gridCol>
                <a:gridCol w="951608">
                  <a:extLst>
                    <a:ext uri="{9D8B030D-6E8A-4147-A177-3AD203B41FA5}">
                      <a16:colId xmlns:a16="http://schemas.microsoft.com/office/drawing/2014/main" val="1710116343"/>
                    </a:ext>
                  </a:extLst>
                </a:gridCol>
                <a:gridCol w="951608">
                  <a:extLst>
                    <a:ext uri="{9D8B030D-6E8A-4147-A177-3AD203B41FA5}">
                      <a16:colId xmlns:a16="http://schemas.microsoft.com/office/drawing/2014/main" val="3058306665"/>
                    </a:ext>
                  </a:extLst>
                </a:gridCol>
                <a:gridCol w="951608">
                  <a:extLst>
                    <a:ext uri="{9D8B030D-6E8A-4147-A177-3AD203B41FA5}">
                      <a16:colId xmlns:a16="http://schemas.microsoft.com/office/drawing/2014/main" val="3917403839"/>
                    </a:ext>
                  </a:extLst>
                </a:gridCol>
                <a:gridCol w="951608">
                  <a:extLst>
                    <a:ext uri="{9D8B030D-6E8A-4147-A177-3AD203B41FA5}">
                      <a16:colId xmlns:a16="http://schemas.microsoft.com/office/drawing/2014/main" val="3438470839"/>
                    </a:ext>
                  </a:extLst>
                </a:gridCol>
              </a:tblGrid>
              <a:tr h="198527">
                <a:tc gridSpan="9">
                  <a:txBody>
                    <a:bodyPr/>
                    <a:lstStyle/>
                    <a:p>
                      <a:r>
                        <a:rPr lang="de-DE" sz="1200" dirty="0" err="1"/>
                        <a:t>Patients</a:t>
                      </a:r>
                      <a:r>
                        <a:rPr lang="de-DE" sz="1200" dirty="0"/>
                        <a:t> at </a:t>
                      </a:r>
                      <a:r>
                        <a:rPr lang="de-DE" sz="1200" dirty="0" err="1"/>
                        <a:t>risk</a:t>
                      </a:r>
                      <a:r>
                        <a:rPr lang="de-DE" sz="1200" dirty="0"/>
                        <a:t>:</a:t>
                      </a:r>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782477952"/>
                  </a:ext>
                </a:extLst>
              </a:tr>
              <a:tr h="330878">
                <a:tc>
                  <a:txBody>
                    <a:bodyPr/>
                    <a:lstStyle/>
                    <a:p>
                      <a:r>
                        <a:rPr lang="de-DE" sz="1200" dirty="0" err="1">
                          <a:solidFill>
                            <a:schemeClr val="bg1"/>
                          </a:solidFill>
                        </a:rPr>
                        <a:t>Sitravatinib</a:t>
                      </a:r>
                      <a:r>
                        <a:rPr lang="de-DE" sz="1200" dirty="0">
                          <a:solidFill>
                            <a:schemeClr val="bg1"/>
                          </a:solidFill>
                        </a:rPr>
                        <a:t> +</a:t>
                      </a:r>
                    </a:p>
                    <a:p>
                      <a:r>
                        <a:rPr lang="de-DE" sz="1200" dirty="0" err="1">
                          <a:solidFill>
                            <a:schemeClr val="bg1"/>
                          </a:solidFill>
                        </a:rPr>
                        <a:t>Nivolumab</a:t>
                      </a:r>
                      <a:endParaRPr lang="de-DE" sz="1200" dirty="0">
                        <a:solidFill>
                          <a:schemeClr val="bg1"/>
                        </a:solidFill>
                      </a:endParaRPr>
                    </a:p>
                  </a:txBody>
                  <a:tcPr anchor="ctr">
                    <a:solidFill>
                      <a:schemeClr val="accent5">
                        <a:lumMod val="75000"/>
                      </a:schemeClr>
                    </a:solidFill>
                  </a:tcPr>
                </a:tc>
                <a:tc>
                  <a:txBody>
                    <a:bodyPr/>
                    <a:lstStyle/>
                    <a:p>
                      <a:pPr algn="ctr"/>
                      <a:r>
                        <a:rPr lang="de-DE" sz="1200" dirty="0"/>
                        <a:t>68</a:t>
                      </a:r>
                    </a:p>
                  </a:txBody>
                  <a:tcPr anchor="ctr"/>
                </a:tc>
                <a:tc>
                  <a:txBody>
                    <a:bodyPr/>
                    <a:lstStyle/>
                    <a:p>
                      <a:pPr algn="ctr"/>
                      <a:r>
                        <a:rPr lang="de-DE" sz="1200" dirty="0"/>
                        <a:t>52</a:t>
                      </a:r>
                    </a:p>
                  </a:txBody>
                  <a:tcPr anchor="ctr"/>
                </a:tc>
                <a:tc>
                  <a:txBody>
                    <a:bodyPr/>
                    <a:lstStyle/>
                    <a:p>
                      <a:pPr algn="ctr"/>
                      <a:r>
                        <a:rPr lang="de-DE" sz="1200" dirty="0"/>
                        <a:t>34</a:t>
                      </a:r>
                    </a:p>
                  </a:txBody>
                  <a:tcPr anchor="ctr"/>
                </a:tc>
                <a:tc>
                  <a:txBody>
                    <a:bodyPr/>
                    <a:lstStyle/>
                    <a:p>
                      <a:pPr algn="ctr"/>
                      <a:r>
                        <a:rPr lang="de-DE" sz="1200" dirty="0"/>
                        <a:t>26</a:t>
                      </a:r>
                    </a:p>
                  </a:txBody>
                  <a:tcPr anchor="ctr"/>
                </a:tc>
                <a:tc>
                  <a:txBody>
                    <a:bodyPr/>
                    <a:lstStyle/>
                    <a:p>
                      <a:pPr algn="ctr"/>
                      <a:r>
                        <a:rPr lang="de-DE" sz="1200" dirty="0"/>
                        <a:t>16</a:t>
                      </a:r>
                    </a:p>
                  </a:txBody>
                  <a:tcPr anchor="ctr"/>
                </a:tc>
                <a:tc>
                  <a:txBody>
                    <a:bodyPr/>
                    <a:lstStyle/>
                    <a:p>
                      <a:pPr algn="ctr"/>
                      <a:r>
                        <a:rPr lang="de-DE" sz="1200" dirty="0"/>
                        <a:t>11</a:t>
                      </a:r>
                    </a:p>
                  </a:txBody>
                  <a:tcPr anchor="ctr"/>
                </a:tc>
                <a:tc>
                  <a:txBody>
                    <a:bodyPr/>
                    <a:lstStyle/>
                    <a:p>
                      <a:pPr algn="ctr"/>
                      <a:r>
                        <a:rPr lang="de-DE" sz="1200" dirty="0"/>
                        <a:t>4</a:t>
                      </a:r>
                    </a:p>
                  </a:txBody>
                  <a:tcPr anchor="ctr"/>
                </a:tc>
                <a:tc>
                  <a:txBody>
                    <a:bodyPr/>
                    <a:lstStyle/>
                    <a:p>
                      <a:pPr algn="ctr"/>
                      <a:r>
                        <a:rPr lang="de-DE" sz="1200" dirty="0"/>
                        <a:t>0</a:t>
                      </a:r>
                    </a:p>
                  </a:txBody>
                  <a:tcPr anchor="ctr"/>
                </a:tc>
                <a:extLst>
                  <a:ext uri="{0D108BD9-81ED-4DB2-BD59-A6C34878D82A}">
                    <a16:rowId xmlns:a16="http://schemas.microsoft.com/office/drawing/2014/main" val="843508470"/>
                  </a:ext>
                </a:extLst>
              </a:tr>
            </a:tbl>
          </a:graphicData>
        </a:graphic>
      </p:graphicFrame>
      <p:graphicFrame>
        <p:nvGraphicFramePr>
          <p:cNvPr id="256" name="Tabelle 248">
            <a:extLst>
              <a:ext uri="{FF2B5EF4-FFF2-40B4-BE49-F238E27FC236}">
                <a16:creationId xmlns:a16="http://schemas.microsoft.com/office/drawing/2014/main" id="{85E1BD4A-8455-1745-86EE-F10EE4499615}"/>
              </a:ext>
            </a:extLst>
          </p:cNvPr>
          <p:cNvGraphicFramePr>
            <a:graphicFrameLocks noGrp="1"/>
          </p:cNvGraphicFramePr>
          <p:nvPr>
            <p:extLst>
              <p:ext uri="{D42A27DB-BD31-4B8C-83A1-F6EECF244321}">
                <p14:modId xmlns:p14="http://schemas.microsoft.com/office/powerpoint/2010/main" val="248925462"/>
              </p:ext>
            </p:extLst>
          </p:nvPr>
        </p:nvGraphicFramePr>
        <p:xfrm>
          <a:off x="5839509" y="1808163"/>
          <a:ext cx="3343065" cy="1097280"/>
        </p:xfrm>
        <a:graphic>
          <a:graphicData uri="http://schemas.openxmlformats.org/drawingml/2006/table">
            <a:tbl>
              <a:tblPr firstRow="1" bandRow="1">
                <a:tableStyleId>{5C22544A-7EE6-4342-B048-85BDC9FD1C3A}</a:tableStyleId>
              </a:tblPr>
              <a:tblGrid>
                <a:gridCol w="1802333">
                  <a:extLst>
                    <a:ext uri="{9D8B030D-6E8A-4147-A177-3AD203B41FA5}">
                      <a16:colId xmlns:a16="http://schemas.microsoft.com/office/drawing/2014/main" val="11642530"/>
                    </a:ext>
                  </a:extLst>
                </a:gridCol>
                <a:gridCol w="1540732">
                  <a:extLst>
                    <a:ext uri="{9D8B030D-6E8A-4147-A177-3AD203B41FA5}">
                      <a16:colId xmlns:a16="http://schemas.microsoft.com/office/drawing/2014/main" val="3302910531"/>
                    </a:ext>
                  </a:extLst>
                </a:gridCol>
              </a:tblGrid>
              <a:tr h="229676">
                <a:tc>
                  <a:txBody>
                    <a:bodyPr/>
                    <a:lstStyle/>
                    <a:p>
                      <a:endParaRPr lang="de-DE" sz="1200" dirty="0"/>
                    </a:p>
                  </a:txBody>
                  <a:tcPr anchor="ctr"/>
                </a:tc>
                <a:tc>
                  <a:txBody>
                    <a:bodyPr/>
                    <a:lstStyle/>
                    <a:p>
                      <a:pPr algn="ctr"/>
                      <a:r>
                        <a:rPr lang="de-DE" sz="1200" dirty="0" err="1"/>
                        <a:t>Sitravatinib</a:t>
                      </a:r>
                      <a:r>
                        <a:rPr lang="de-DE" sz="1200" dirty="0"/>
                        <a:t> +</a:t>
                      </a:r>
                    </a:p>
                    <a:p>
                      <a:pPr algn="ctr"/>
                      <a:r>
                        <a:rPr lang="de-DE" sz="1200" dirty="0" err="1"/>
                        <a:t>Nivolumab</a:t>
                      </a:r>
                      <a:endParaRPr lang="de-DE" sz="1200" dirty="0"/>
                    </a:p>
                    <a:p>
                      <a:pPr algn="ctr"/>
                      <a:r>
                        <a:rPr lang="de-DE" sz="1200" dirty="0"/>
                        <a:t>(</a:t>
                      </a:r>
                      <a:r>
                        <a:rPr lang="de-DE" sz="1200" dirty="0" err="1"/>
                        <a:t>n</a:t>
                      </a:r>
                      <a:r>
                        <a:rPr lang="de-DE" sz="1200" dirty="0"/>
                        <a:t>=68)</a:t>
                      </a:r>
                    </a:p>
                  </a:txBody>
                  <a:tcPr anchor="ctr"/>
                </a:tc>
                <a:extLst>
                  <a:ext uri="{0D108BD9-81ED-4DB2-BD59-A6C34878D82A}">
                    <a16:rowId xmlns:a16="http://schemas.microsoft.com/office/drawing/2014/main" val="492914887"/>
                  </a:ext>
                </a:extLst>
              </a:tr>
              <a:tr h="164054">
                <a:tc>
                  <a:txBody>
                    <a:bodyPr/>
                    <a:lstStyle/>
                    <a:p>
                      <a:r>
                        <a:rPr lang="de-DE" sz="1200" dirty="0"/>
                        <a:t>Median OS (95% CI)</a:t>
                      </a:r>
                    </a:p>
                    <a:p>
                      <a:r>
                        <a:rPr lang="de-DE" sz="1200" dirty="0"/>
                        <a:t>Events/</a:t>
                      </a:r>
                      <a:r>
                        <a:rPr lang="de-DE" sz="1200" dirty="0" err="1"/>
                        <a:t>censored</a:t>
                      </a:r>
                      <a:r>
                        <a:rPr lang="de-DE" sz="1200" dirty="0"/>
                        <a:t>, </a:t>
                      </a:r>
                      <a:r>
                        <a:rPr lang="de-DE" sz="1200" dirty="0" err="1"/>
                        <a:t>n</a:t>
                      </a:r>
                      <a:r>
                        <a:rPr lang="de-DE" sz="1200" dirty="0"/>
                        <a:t> (%)</a:t>
                      </a:r>
                    </a:p>
                  </a:txBody>
                  <a:tcPr anchor="ctr"/>
                </a:tc>
                <a:tc>
                  <a:txBody>
                    <a:bodyPr/>
                    <a:lstStyle/>
                    <a:p>
                      <a:pPr algn="ctr"/>
                      <a:r>
                        <a:rPr lang="de-DE" sz="1200" dirty="0"/>
                        <a:t>14.9 (9.3, 21.1)</a:t>
                      </a:r>
                    </a:p>
                    <a:p>
                      <a:pPr algn="ctr"/>
                      <a:r>
                        <a:rPr lang="de-DE" sz="1200" dirty="0"/>
                        <a:t>46 (68)/22 (32)</a:t>
                      </a:r>
                    </a:p>
                  </a:txBody>
                  <a:tcPr anchor="ctr"/>
                </a:tc>
                <a:extLst>
                  <a:ext uri="{0D108BD9-81ED-4DB2-BD59-A6C34878D82A}">
                    <a16:rowId xmlns:a16="http://schemas.microsoft.com/office/drawing/2014/main" val="4002291413"/>
                  </a:ext>
                </a:extLst>
              </a:tr>
            </a:tbl>
          </a:graphicData>
        </a:graphic>
      </p:graphicFrame>
      <p:sp>
        <p:nvSpPr>
          <p:cNvPr id="18" name="Fußzeilenplatzhalter 17">
            <a:extLst>
              <a:ext uri="{FF2B5EF4-FFF2-40B4-BE49-F238E27FC236}">
                <a16:creationId xmlns:a16="http://schemas.microsoft.com/office/drawing/2014/main" id="{5364AD29-E51F-B046-A0FE-FA482F0B9E99}"/>
              </a:ext>
            </a:extLst>
          </p:cNvPr>
          <p:cNvSpPr>
            <a:spLocks noGrp="1"/>
          </p:cNvSpPr>
          <p:nvPr>
            <p:ph type="ftr" sz="quarter" idx="11"/>
          </p:nvPr>
        </p:nvSpPr>
        <p:spPr/>
        <p:txBody>
          <a:bodyPr/>
          <a:lstStyle/>
          <a:p>
            <a:r>
              <a:rPr lang="en-US" dirty="0"/>
              <a:t>Median follow-up in PCB cohort: 33.6 months. Data as of 1 June 2021.</a:t>
            </a:r>
          </a:p>
          <a:p>
            <a:r>
              <a:rPr lang="en-GB" dirty="0"/>
              <a:t>CI, confidence interval; CPI, checkpoint inhibitor; NSCLC, non small cell lung cancer; OS, overall survival; PBC, prior clinical benefit.</a:t>
            </a:r>
          </a:p>
          <a:p>
            <a:r>
              <a:rPr lang="en-GB" b="1" dirty="0"/>
              <a:t>Leal T, et al. Abstract 1191O presented at ESMO 2021.</a:t>
            </a:r>
          </a:p>
        </p:txBody>
      </p:sp>
      <p:sp>
        <p:nvSpPr>
          <p:cNvPr id="88" name="Textfeld 87">
            <a:extLst>
              <a:ext uri="{FF2B5EF4-FFF2-40B4-BE49-F238E27FC236}">
                <a16:creationId xmlns:a16="http://schemas.microsoft.com/office/drawing/2014/main" id="{59A16B92-5CDD-7C47-B839-3711CD2971EB}"/>
              </a:ext>
            </a:extLst>
          </p:cNvPr>
          <p:cNvSpPr txBox="1"/>
          <p:nvPr/>
        </p:nvSpPr>
        <p:spPr>
          <a:xfrm>
            <a:off x="4498799" y="3075910"/>
            <a:ext cx="215909" cy="221042"/>
          </a:xfrm>
          <a:prstGeom prst="rect">
            <a:avLst/>
          </a:prstGeom>
          <a:noFill/>
        </p:spPr>
        <p:txBody>
          <a:bodyPr wrap="square" rtlCol="0">
            <a:noAutofit/>
          </a:bodyPr>
          <a:lstStyle/>
          <a:p>
            <a:r>
              <a:rPr lang="en-GB" sz="2000">
                <a:solidFill>
                  <a:schemeClr val="tx2"/>
                </a:solidFill>
              </a:rPr>
              <a:t>*</a:t>
            </a:r>
          </a:p>
        </p:txBody>
      </p:sp>
      <p:cxnSp>
        <p:nvCxnSpPr>
          <p:cNvPr id="6" name="Gerade Verbindung 5">
            <a:extLst>
              <a:ext uri="{FF2B5EF4-FFF2-40B4-BE49-F238E27FC236}">
                <a16:creationId xmlns:a16="http://schemas.microsoft.com/office/drawing/2014/main" id="{006B266B-D8BF-4245-8E82-6E5AE442E54B}"/>
              </a:ext>
            </a:extLst>
          </p:cNvPr>
          <p:cNvCxnSpPr/>
          <p:nvPr/>
        </p:nvCxnSpPr>
        <p:spPr>
          <a:xfrm>
            <a:off x="3897690" y="3075910"/>
            <a:ext cx="0" cy="124718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 Verbindung 90">
            <a:extLst>
              <a:ext uri="{FF2B5EF4-FFF2-40B4-BE49-F238E27FC236}">
                <a16:creationId xmlns:a16="http://schemas.microsoft.com/office/drawing/2014/main" id="{281D50C8-D471-534E-A417-9EFFF7828E1C}"/>
              </a:ext>
            </a:extLst>
          </p:cNvPr>
          <p:cNvCxnSpPr>
            <a:cxnSpLocks/>
          </p:cNvCxnSpPr>
          <p:nvPr/>
        </p:nvCxnSpPr>
        <p:spPr>
          <a:xfrm>
            <a:off x="4863522" y="3196499"/>
            <a:ext cx="0" cy="11531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 Verbindung 92">
            <a:extLst>
              <a:ext uri="{FF2B5EF4-FFF2-40B4-BE49-F238E27FC236}">
                <a16:creationId xmlns:a16="http://schemas.microsoft.com/office/drawing/2014/main" id="{1698F98A-CA1D-9C4F-9C32-42DC65DB874F}"/>
              </a:ext>
            </a:extLst>
          </p:cNvPr>
          <p:cNvCxnSpPr>
            <a:cxnSpLocks/>
          </p:cNvCxnSpPr>
          <p:nvPr/>
        </p:nvCxnSpPr>
        <p:spPr>
          <a:xfrm>
            <a:off x="5829354" y="3554561"/>
            <a:ext cx="0" cy="8131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7" name="Gruppieren 96">
            <a:extLst>
              <a:ext uri="{FF2B5EF4-FFF2-40B4-BE49-F238E27FC236}">
                <a16:creationId xmlns:a16="http://schemas.microsoft.com/office/drawing/2014/main" id="{8D2748BB-C8ED-A246-B1FE-60DBE71A6AF0}"/>
              </a:ext>
            </a:extLst>
          </p:cNvPr>
          <p:cNvGrpSpPr/>
          <p:nvPr/>
        </p:nvGrpSpPr>
        <p:grpSpPr>
          <a:xfrm>
            <a:off x="1577050" y="1762365"/>
            <a:ext cx="436946" cy="2713818"/>
            <a:chOff x="1577050" y="1762365"/>
            <a:chExt cx="436946" cy="2713818"/>
          </a:xfrm>
        </p:grpSpPr>
        <p:sp>
          <p:nvSpPr>
            <p:cNvPr id="98" name="Textfeld 97">
              <a:extLst>
                <a:ext uri="{FF2B5EF4-FFF2-40B4-BE49-F238E27FC236}">
                  <a16:creationId xmlns:a16="http://schemas.microsoft.com/office/drawing/2014/main" id="{9508DE6B-33CF-9142-8C8B-73A2D4A53348}"/>
                </a:ext>
              </a:extLst>
            </p:cNvPr>
            <p:cNvSpPr txBox="1"/>
            <p:nvPr/>
          </p:nvSpPr>
          <p:spPr>
            <a:xfrm>
              <a:off x="1745964" y="4199184"/>
              <a:ext cx="268032" cy="276999"/>
            </a:xfrm>
            <a:prstGeom prst="rect">
              <a:avLst/>
            </a:prstGeom>
            <a:noFill/>
          </p:spPr>
          <p:txBody>
            <a:bodyPr wrap="none" rtlCol="0">
              <a:spAutoFit/>
            </a:bodyPr>
            <a:lstStyle/>
            <a:p>
              <a:pPr algn="r"/>
              <a:r>
                <a:rPr lang="de-DE" sz="1200" dirty="0"/>
                <a:t>0</a:t>
              </a:r>
            </a:p>
          </p:txBody>
        </p:sp>
        <p:sp>
          <p:nvSpPr>
            <p:cNvPr id="99" name="Textfeld 98">
              <a:extLst>
                <a:ext uri="{FF2B5EF4-FFF2-40B4-BE49-F238E27FC236}">
                  <a16:creationId xmlns:a16="http://schemas.microsoft.com/office/drawing/2014/main" id="{512262FC-33ED-5948-9AEA-17B3D6E846D2}"/>
                </a:ext>
              </a:extLst>
            </p:cNvPr>
            <p:cNvSpPr txBox="1"/>
            <p:nvPr/>
          </p:nvSpPr>
          <p:spPr>
            <a:xfrm>
              <a:off x="1661508" y="3955503"/>
              <a:ext cx="352488" cy="276999"/>
            </a:xfrm>
            <a:prstGeom prst="rect">
              <a:avLst/>
            </a:prstGeom>
            <a:noFill/>
          </p:spPr>
          <p:txBody>
            <a:bodyPr wrap="none" rtlCol="0">
              <a:spAutoFit/>
            </a:bodyPr>
            <a:lstStyle/>
            <a:p>
              <a:pPr algn="r"/>
              <a:r>
                <a:rPr lang="de-DE" sz="1200"/>
                <a:t>10</a:t>
              </a:r>
            </a:p>
          </p:txBody>
        </p:sp>
        <p:sp>
          <p:nvSpPr>
            <p:cNvPr id="100" name="Textfeld 99">
              <a:extLst>
                <a:ext uri="{FF2B5EF4-FFF2-40B4-BE49-F238E27FC236}">
                  <a16:creationId xmlns:a16="http://schemas.microsoft.com/office/drawing/2014/main" id="{2C4317AA-C218-114A-B574-5B8F83DBD90D}"/>
                </a:ext>
              </a:extLst>
            </p:cNvPr>
            <p:cNvSpPr txBox="1"/>
            <p:nvPr/>
          </p:nvSpPr>
          <p:spPr>
            <a:xfrm>
              <a:off x="1577050" y="1762365"/>
              <a:ext cx="436946" cy="276999"/>
            </a:xfrm>
            <a:prstGeom prst="rect">
              <a:avLst/>
            </a:prstGeom>
            <a:noFill/>
          </p:spPr>
          <p:txBody>
            <a:bodyPr wrap="none" rtlCol="0">
              <a:spAutoFit/>
            </a:bodyPr>
            <a:lstStyle/>
            <a:p>
              <a:pPr algn="r"/>
              <a:r>
                <a:rPr lang="de-DE" sz="1200" dirty="0"/>
                <a:t>100</a:t>
              </a:r>
            </a:p>
          </p:txBody>
        </p:sp>
        <p:sp>
          <p:nvSpPr>
            <p:cNvPr id="101" name="Textfeld 100">
              <a:extLst>
                <a:ext uri="{FF2B5EF4-FFF2-40B4-BE49-F238E27FC236}">
                  <a16:creationId xmlns:a16="http://schemas.microsoft.com/office/drawing/2014/main" id="{7AE84F62-3693-6046-938D-555712E8B1DD}"/>
                </a:ext>
              </a:extLst>
            </p:cNvPr>
            <p:cNvSpPr txBox="1"/>
            <p:nvPr/>
          </p:nvSpPr>
          <p:spPr>
            <a:xfrm>
              <a:off x="1661508" y="2006047"/>
              <a:ext cx="352488" cy="276999"/>
            </a:xfrm>
            <a:prstGeom prst="rect">
              <a:avLst/>
            </a:prstGeom>
            <a:noFill/>
          </p:spPr>
          <p:txBody>
            <a:bodyPr wrap="none" rtlCol="0">
              <a:spAutoFit/>
            </a:bodyPr>
            <a:lstStyle/>
            <a:p>
              <a:pPr algn="r"/>
              <a:r>
                <a:rPr lang="de-DE" sz="1200"/>
                <a:t>90</a:t>
              </a:r>
            </a:p>
          </p:txBody>
        </p:sp>
        <p:sp>
          <p:nvSpPr>
            <p:cNvPr id="102" name="Textfeld 101">
              <a:extLst>
                <a:ext uri="{FF2B5EF4-FFF2-40B4-BE49-F238E27FC236}">
                  <a16:creationId xmlns:a16="http://schemas.microsoft.com/office/drawing/2014/main" id="{2B5C0859-1E96-FD41-8AB6-0F986227FE46}"/>
                </a:ext>
              </a:extLst>
            </p:cNvPr>
            <p:cNvSpPr txBox="1"/>
            <p:nvPr/>
          </p:nvSpPr>
          <p:spPr>
            <a:xfrm>
              <a:off x="1661508" y="2249729"/>
              <a:ext cx="352488" cy="276999"/>
            </a:xfrm>
            <a:prstGeom prst="rect">
              <a:avLst/>
            </a:prstGeom>
            <a:noFill/>
          </p:spPr>
          <p:txBody>
            <a:bodyPr wrap="none" rtlCol="0">
              <a:spAutoFit/>
            </a:bodyPr>
            <a:lstStyle/>
            <a:p>
              <a:pPr algn="r"/>
              <a:r>
                <a:rPr lang="de-DE" sz="1200"/>
                <a:t>80</a:t>
              </a:r>
            </a:p>
          </p:txBody>
        </p:sp>
        <p:sp>
          <p:nvSpPr>
            <p:cNvPr id="103" name="Textfeld 102">
              <a:extLst>
                <a:ext uri="{FF2B5EF4-FFF2-40B4-BE49-F238E27FC236}">
                  <a16:creationId xmlns:a16="http://schemas.microsoft.com/office/drawing/2014/main" id="{41A6AB12-4B8F-CD48-8774-B7B10925BC08}"/>
                </a:ext>
              </a:extLst>
            </p:cNvPr>
            <p:cNvSpPr txBox="1"/>
            <p:nvPr/>
          </p:nvSpPr>
          <p:spPr>
            <a:xfrm>
              <a:off x="1661508" y="2493411"/>
              <a:ext cx="352488" cy="276999"/>
            </a:xfrm>
            <a:prstGeom prst="rect">
              <a:avLst/>
            </a:prstGeom>
            <a:noFill/>
          </p:spPr>
          <p:txBody>
            <a:bodyPr wrap="none" rtlCol="0">
              <a:spAutoFit/>
            </a:bodyPr>
            <a:lstStyle/>
            <a:p>
              <a:pPr algn="r"/>
              <a:r>
                <a:rPr lang="de-DE" sz="1200"/>
                <a:t>70</a:t>
              </a:r>
            </a:p>
          </p:txBody>
        </p:sp>
        <p:sp>
          <p:nvSpPr>
            <p:cNvPr id="104" name="Textfeld 103">
              <a:extLst>
                <a:ext uri="{FF2B5EF4-FFF2-40B4-BE49-F238E27FC236}">
                  <a16:creationId xmlns:a16="http://schemas.microsoft.com/office/drawing/2014/main" id="{0BEA4F1D-CDF9-5D43-ADA8-1C82B56DC7AA}"/>
                </a:ext>
              </a:extLst>
            </p:cNvPr>
            <p:cNvSpPr txBox="1"/>
            <p:nvPr/>
          </p:nvSpPr>
          <p:spPr>
            <a:xfrm>
              <a:off x="1661508" y="2737093"/>
              <a:ext cx="352488" cy="276999"/>
            </a:xfrm>
            <a:prstGeom prst="rect">
              <a:avLst/>
            </a:prstGeom>
            <a:noFill/>
          </p:spPr>
          <p:txBody>
            <a:bodyPr wrap="none" rtlCol="0">
              <a:spAutoFit/>
            </a:bodyPr>
            <a:lstStyle/>
            <a:p>
              <a:pPr algn="r"/>
              <a:r>
                <a:rPr lang="de-DE" sz="1200"/>
                <a:t>60</a:t>
              </a:r>
            </a:p>
          </p:txBody>
        </p:sp>
        <p:sp>
          <p:nvSpPr>
            <p:cNvPr id="105" name="Textfeld 104">
              <a:extLst>
                <a:ext uri="{FF2B5EF4-FFF2-40B4-BE49-F238E27FC236}">
                  <a16:creationId xmlns:a16="http://schemas.microsoft.com/office/drawing/2014/main" id="{A95F9E3C-1917-2F43-B7EA-08AC862C35F6}"/>
                </a:ext>
              </a:extLst>
            </p:cNvPr>
            <p:cNvSpPr txBox="1"/>
            <p:nvPr/>
          </p:nvSpPr>
          <p:spPr>
            <a:xfrm>
              <a:off x="1661508" y="2980775"/>
              <a:ext cx="352488" cy="276999"/>
            </a:xfrm>
            <a:prstGeom prst="rect">
              <a:avLst/>
            </a:prstGeom>
            <a:noFill/>
          </p:spPr>
          <p:txBody>
            <a:bodyPr wrap="none" rtlCol="0">
              <a:spAutoFit/>
            </a:bodyPr>
            <a:lstStyle/>
            <a:p>
              <a:pPr algn="r"/>
              <a:r>
                <a:rPr lang="de-DE" sz="1200"/>
                <a:t>50</a:t>
              </a:r>
            </a:p>
          </p:txBody>
        </p:sp>
        <p:sp>
          <p:nvSpPr>
            <p:cNvPr id="106" name="Textfeld 105">
              <a:extLst>
                <a:ext uri="{FF2B5EF4-FFF2-40B4-BE49-F238E27FC236}">
                  <a16:creationId xmlns:a16="http://schemas.microsoft.com/office/drawing/2014/main" id="{51E816F4-E4F5-B343-B230-1A2A6D067373}"/>
                </a:ext>
              </a:extLst>
            </p:cNvPr>
            <p:cNvSpPr txBox="1"/>
            <p:nvPr/>
          </p:nvSpPr>
          <p:spPr>
            <a:xfrm>
              <a:off x="1661508" y="3224457"/>
              <a:ext cx="352488" cy="276999"/>
            </a:xfrm>
            <a:prstGeom prst="rect">
              <a:avLst/>
            </a:prstGeom>
            <a:noFill/>
          </p:spPr>
          <p:txBody>
            <a:bodyPr wrap="none" rtlCol="0">
              <a:spAutoFit/>
            </a:bodyPr>
            <a:lstStyle/>
            <a:p>
              <a:pPr algn="r"/>
              <a:r>
                <a:rPr lang="de-DE" sz="1200"/>
                <a:t>40</a:t>
              </a:r>
            </a:p>
          </p:txBody>
        </p:sp>
        <p:sp>
          <p:nvSpPr>
            <p:cNvPr id="107" name="Textfeld 106">
              <a:extLst>
                <a:ext uri="{FF2B5EF4-FFF2-40B4-BE49-F238E27FC236}">
                  <a16:creationId xmlns:a16="http://schemas.microsoft.com/office/drawing/2014/main" id="{CC1AC359-AF2D-8444-A55A-7B5B1E535E3A}"/>
                </a:ext>
              </a:extLst>
            </p:cNvPr>
            <p:cNvSpPr txBox="1"/>
            <p:nvPr/>
          </p:nvSpPr>
          <p:spPr>
            <a:xfrm>
              <a:off x="1661508" y="3468139"/>
              <a:ext cx="352488" cy="276999"/>
            </a:xfrm>
            <a:prstGeom prst="rect">
              <a:avLst/>
            </a:prstGeom>
            <a:noFill/>
          </p:spPr>
          <p:txBody>
            <a:bodyPr wrap="none" rtlCol="0">
              <a:spAutoFit/>
            </a:bodyPr>
            <a:lstStyle/>
            <a:p>
              <a:pPr algn="r"/>
              <a:r>
                <a:rPr lang="de-DE" sz="1200"/>
                <a:t>30</a:t>
              </a:r>
            </a:p>
          </p:txBody>
        </p:sp>
        <p:sp>
          <p:nvSpPr>
            <p:cNvPr id="108" name="Textfeld 107">
              <a:extLst>
                <a:ext uri="{FF2B5EF4-FFF2-40B4-BE49-F238E27FC236}">
                  <a16:creationId xmlns:a16="http://schemas.microsoft.com/office/drawing/2014/main" id="{D34B1173-920C-1F40-A5B7-3C5F3A46E7CA}"/>
                </a:ext>
              </a:extLst>
            </p:cNvPr>
            <p:cNvSpPr txBox="1"/>
            <p:nvPr/>
          </p:nvSpPr>
          <p:spPr>
            <a:xfrm>
              <a:off x="1661508" y="3711821"/>
              <a:ext cx="352488" cy="276999"/>
            </a:xfrm>
            <a:prstGeom prst="rect">
              <a:avLst/>
            </a:prstGeom>
            <a:noFill/>
          </p:spPr>
          <p:txBody>
            <a:bodyPr wrap="none" rtlCol="0">
              <a:spAutoFit/>
            </a:bodyPr>
            <a:lstStyle/>
            <a:p>
              <a:pPr algn="r"/>
              <a:r>
                <a:rPr lang="de-DE" sz="1200"/>
                <a:t>20</a:t>
              </a:r>
            </a:p>
          </p:txBody>
        </p:sp>
      </p:grpSp>
    </p:spTree>
    <p:extLst>
      <p:ext uri="{BB962C8B-B14F-4D97-AF65-F5344CB8AC3E}">
        <p14:creationId xmlns:p14="http://schemas.microsoft.com/office/powerpoint/2010/main" val="1700075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07988" y="5480120"/>
            <a:ext cx="8738494" cy="579646"/>
          </a:xfrm>
          <a:prstGeom prst="rect">
            <a:avLst/>
          </a:prstGeom>
        </p:spPr>
        <p:txBody>
          <a:bodyPr vert="horz" wrap="square" lIns="0" tIns="0" rIns="0" bIns="0" rtlCol="0">
            <a:spAutoFit/>
          </a:bodyPr>
          <a:lstStyle/>
          <a:p>
            <a:pPr marL="295275" marR="49309" indent="-285750">
              <a:spcBef>
                <a:spcPts val="88"/>
              </a:spcBef>
              <a:buClr>
                <a:schemeClr val="bg2"/>
              </a:buClr>
              <a:buSzPct val="113043"/>
              <a:buFont typeface="Arial" panose="020B0604020202020204" pitchFamily="34" charset="0"/>
              <a:buChar char="•"/>
              <a:tabLst>
                <a:tab pos="249238" algn="l"/>
                <a:tab pos="250825" algn="l"/>
              </a:tabLst>
            </a:pPr>
            <a:r>
              <a:rPr lang="en-GB" sz="1200" spc="-4" dirty="0">
                <a:solidFill>
                  <a:srgbClr val="4D4D4D"/>
                </a:solidFill>
                <a:latin typeface="Arial"/>
                <a:cs typeface="Arial"/>
              </a:rPr>
              <a:t>The</a:t>
            </a:r>
            <a:r>
              <a:rPr lang="en-GB" sz="1200" spc="4" dirty="0">
                <a:solidFill>
                  <a:srgbClr val="4D4D4D"/>
                </a:solidFill>
                <a:latin typeface="Arial"/>
                <a:cs typeface="Arial"/>
              </a:rPr>
              <a:t> </a:t>
            </a:r>
            <a:r>
              <a:rPr lang="en-GB" sz="1200" dirty="0">
                <a:solidFill>
                  <a:srgbClr val="4D4D4D"/>
                </a:solidFill>
                <a:latin typeface="Arial"/>
                <a:cs typeface="Arial"/>
              </a:rPr>
              <a:t>most</a:t>
            </a:r>
            <a:r>
              <a:rPr lang="en-GB" sz="1200" spc="-18" dirty="0">
                <a:solidFill>
                  <a:srgbClr val="4D4D4D"/>
                </a:solidFill>
                <a:latin typeface="Arial"/>
                <a:cs typeface="Arial"/>
              </a:rPr>
              <a:t> </a:t>
            </a:r>
            <a:r>
              <a:rPr lang="en-GB" sz="1200" spc="-4" dirty="0">
                <a:solidFill>
                  <a:srgbClr val="4D4D4D"/>
                </a:solidFill>
                <a:latin typeface="Arial"/>
                <a:cs typeface="Arial"/>
              </a:rPr>
              <a:t>frequent</a:t>
            </a:r>
            <a:r>
              <a:rPr lang="en-GB" sz="1200" spc="13" dirty="0">
                <a:solidFill>
                  <a:srgbClr val="4D4D4D"/>
                </a:solidFill>
                <a:latin typeface="Arial"/>
                <a:cs typeface="Arial"/>
              </a:rPr>
              <a:t> </a:t>
            </a:r>
            <a:r>
              <a:rPr lang="en-GB" sz="1200" spc="-4" dirty="0">
                <a:solidFill>
                  <a:srgbClr val="4D4D4D"/>
                </a:solidFill>
                <a:latin typeface="Arial"/>
                <a:cs typeface="Arial"/>
              </a:rPr>
              <a:t>immune-related</a:t>
            </a:r>
            <a:r>
              <a:rPr lang="en-GB" sz="1200" spc="-40" dirty="0">
                <a:solidFill>
                  <a:srgbClr val="4D4D4D"/>
                </a:solidFill>
                <a:latin typeface="Arial"/>
                <a:cs typeface="Arial"/>
              </a:rPr>
              <a:t> </a:t>
            </a:r>
            <a:r>
              <a:rPr lang="en-GB" sz="1200" dirty="0">
                <a:solidFill>
                  <a:srgbClr val="4D4D4D"/>
                </a:solidFill>
                <a:latin typeface="Arial"/>
                <a:cs typeface="Arial"/>
              </a:rPr>
              <a:t>TRAES</a:t>
            </a:r>
            <a:r>
              <a:rPr lang="en-GB" sz="1200" spc="22" dirty="0">
                <a:solidFill>
                  <a:srgbClr val="4D4D4D"/>
                </a:solidFill>
                <a:latin typeface="Arial"/>
                <a:cs typeface="Arial"/>
              </a:rPr>
              <a:t> </a:t>
            </a:r>
            <a:r>
              <a:rPr lang="en-GB" sz="1200" spc="-9" dirty="0">
                <a:solidFill>
                  <a:srgbClr val="4D4D4D"/>
                </a:solidFill>
                <a:latin typeface="Arial"/>
                <a:cs typeface="Arial"/>
              </a:rPr>
              <a:t>included</a:t>
            </a:r>
            <a:r>
              <a:rPr lang="en-GB" sz="1200" spc="35" dirty="0">
                <a:solidFill>
                  <a:srgbClr val="4D4D4D"/>
                </a:solidFill>
                <a:latin typeface="Arial"/>
                <a:cs typeface="Arial"/>
              </a:rPr>
              <a:t> </a:t>
            </a:r>
            <a:r>
              <a:rPr lang="en-GB" sz="1200" spc="-4" dirty="0">
                <a:solidFill>
                  <a:srgbClr val="4D4D4D"/>
                </a:solidFill>
                <a:latin typeface="Arial"/>
                <a:cs typeface="Arial"/>
              </a:rPr>
              <a:t>hypothyroidism,</a:t>
            </a:r>
            <a:r>
              <a:rPr lang="en-GB" sz="1200" spc="31" dirty="0">
                <a:solidFill>
                  <a:srgbClr val="4D4D4D"/>
                </a:solidFill>
                <a:latin typeface="Arial"/>
                <a:cs typeface="Arial"/>
              </a:rPr>
              <a:t> </a:t>
            </a:r>
            <a:r>
              <a:rPr lang="en-GB" sz="1200" spc="-4" dirty="0">
                <a:solidFill>
                  <a:srgbClr val="4D4D4D"/>
                </a:solidFill>
                <a:latin typeface="Arial"/>
                <a:cs typeface="Arial"/>
              </a:rPr>
              <a:t>diarrhea,</a:t>
            </a:r>
            <a:r>
              <a:rPr lang="en-GB" sz="1200" spc="-31" dirty="0">
                <a:solidFill>
                  <a:srgbClr val="4D4D4D"/>
                </a:solidFill>
                <a:latin typeface="Arial"/>
                <a:cs typeface="Arial"/>
              </a:rPr>
              <a:t> ALT</a:t>
            </a:r>
            <a:r>
              <a:rPr lang="en-GB" sz="1200" dirty="0">
                <a:solidFill>
                  <a:srgbClr val="4D4D4D"/>
                </a:solidFill>
                <a:latin typeface="Arial"/>
                <a:cs typeface="Arial"/>
              </a:rPr>
              <a:t> </a:t>
            </a:r>
            <a:r>
              <a:rPr lang="en-GB" sz="1200" spc="-4" dirty="0">
                <a:solidFill>
                  <a:srgbClr val="4D4D4D"/>
                </a:solidFill>
                <a:latin typeface="Arial"/>
                <a:cs typeface="Arial"/>
              </a:rPr>
              <a:t>increase,</a:t>
            </a:r>
            <a:r>
              <a:rPr lang="en-GB" sz="1200" spc="-40" dirty="0">
                <a:solidFill>
                  <a:srgbClr val="4D4D4D"/>
                </a:solidFill>
                <a:latin typeface="Arial"/>
                <a:cs typeface="Arial"/>
              </a:rPr>
              <a:t> </a:t>
            </a:r>
            <a:r>
              <a:rPr lang="en-GB" sz="1200" spc="-4" dirty="0">
                <a:solidFill>
                  <a:srgbClr val="4D4D4D"/>
                </a:solidFill>
                <a:latin typeface="Arial"/>
                <a:cs typeface="Arial"/>
              </a:rPr>
              <a:t>AST</a:t>
            </a:r>
            <a:r>
              <a:rPr lang="en-GB" sz="1200" dirty="0">
                <a:solidFill>
                  <a:srgbClr val="4D4D4D"/>
                </a:solidFill>
                <a:latin typeface="Arial"/>
                <a:cs typeface="Arial"/>
              </a:rPr>
              <a:t> </a:t>
            </a:r>
            <a:r>
              <a:rPr lang="en-GB" sz="1200" spc="-4" dirty="0">
                <a:solidFill>
                  <a:srgbClr val="4D4D4D"/>
                </a:solidFill>
                <a:latin typeface="Arial"/>
                <a:cs typeface="Arial"/>
              </a:rPr>
              <a:t>increase,</a:t>
            </a:r>
            <a:r>
              <a:rPr lang="en-GB" sz="1200" spc="13" dirty="0">
                <a:solidFill>
                  <a:srgbClr val="4D4D4D"/>
                </a:solidFill>
                <a:latin typeface="Arial"/>
                <a:cs typeface="Arial"/>
              </a:rPr>
              <a:t> </a:t>
            </a:r>
            <a:r>
              <a:rPr lang="en-GB" sz="1200" spc="-4" dirty="0">
                <a:solidFill>
                  <a:srgbClr val="4D4D4D"/>
                </a:solidFill>
                <a:latin typeface="Arial"/>
                <a:cs typeface="Arial"/>
              </a:rPr>
              <a:t>TSH </a:t>
            </a:r>
            <a:r>
              <a:rPr lang="en-GB" sz="1200" spc="-265" dirty="0">
                <a:solidFill>
                  <a:srgbClr val="4D4D4D"/>
                </a:solidFill>
                <a:latin typeface="Arial"/>
                <a:cs typeface="Arial"/>
              </a:rPr>
              <a:t> </a:t>
            </a:r>
            <a:r>
              <a:rPr lang="en-GB" sz="1200" spc="-4" dirty="0">
                <a:solidFill>
                  <a:srgbClr val="4D4D4D"/>
                </a:solidFill>
                <a:latin typeface="Arial"/>
                <a:cs typeface="Arial"/>
              </a:rPr>
              <a:t>increase</a:t>
            </a:r>
            <a:r>
              <a:rPr lang="en-GB" sz="1200" spc="4" dirty="0">
                <a:solidFill>
                  <a:srgbClr val="4D4D4D"/>
                </a:solidFill>
                <a:latin typeface="Arial"/>
                <a:cs typeface="Arial"/>
              </a:rPr>
              <a:t> </a:t>
            </a:r>
            <a:r>
              <a:rPr lang="en-GB" sz="1200" spc="-4" dirty="0">
                <a:solidFill>
                  <a:srgbClr val="4D4D4D"/>
                </a:solidFill>
                <a:latin typeface="Arial"/>
                <a:cs typeface="Arial"/>
              </a:rPr>
              <a:t>maculopapular</a:t>
            </a:r>
            <a:r>
              <a:rPr lang="en-GB" sz="1200" spc="18" dirty="0">
                <a:solidFill>
                  <a:srgbClr val="4D4D4D"/>
                </a:solidFill>
                <a:latin typeface="Arial"/>
                <a:cs typeface="Arial"/>
              </a:rPr>
              <a:t> </a:t>
            </a:r>
            <a:r>
              <a:rPr lang="en-GB" sz="1200" spc="-4" dirty="0">
                <a:solidFill>
                  <a:srgbClr val="4D4D4D"/>
                </a:solidFill>
                <a:latin typeface="Arial"/>
                <a:cs typeface="Arial"/>
              </a:rPr>
              <a:t>rash,</a:t>
            </a:r>
            <a:r>
              <a:rPr lang="en-GB" sz="1200" spc="13" dirty="0">
                <a:solidFill>
                  <a:srgbClr val="4D4D4D"/>
                </a:solidFill>
                <a:latin typeface="Arial"/>
                <a:cs typeface="Arial"/>
              </a:rPr>
              <a:t> </a:t>
            </a:r>
            <a:r>
              <a:rPr lang="en-GB" sz="1200" spc="-9" dirty="0">
                <a:solidFill>
                  <a:srgbClr val="4D4D4D"/>
                </a:solidFill>
                <a:latin typeface="Arial"/>
                <a:cs typeface="Arial"/>
              </a:rPr>
              <a:t>and</a:t>
            </a:r>
            <a:r>
              <a:rPr lang="en-GB" sz="1200" spc="-4" dirty="0">
                <a:solidFill>
                  <a:srgbClr val="4D4D4D"/>
                </a:solidFill>
                <a:latin typeface="Arial"/>
                <a:cs typeface="Arial"/>
              </a:rPr>
              <a:t> </a:t>
            </a:r>
            <a:r>
              <a:rPr lang="en-GB" sz="1200" spc="-4" dirty="0" err="1">
                <a:solidFill>
                  <a:srgbClr val="4D4D4D"/>
                </a:solidFill>
                <a:latin typeface="Arial"/>
                <a:cs typeface="Arial"/>
              </a:rPr>
              <a:t>pancreatitis</a:t>
            </a:r>
            <a:r>
              <a:rPr lang="en-GB" sz="1200" spc="-6" baseline="25925" dirty="0" err="1">
                <a:solidFill>
                  <a:srgbClr val="4D4D4D"/>
                </a:solidFill>
                <a:latin typeface="Arial"/>
                <a:cs typeface="Arial"/>
              </a:rPr>
              <a:t>a</a:t>
            </a:r>
            <a:endParaRPr lang="en-GB" sz="1200" baseline="25925" dirty="0">
              <a:latin typeface="Arial"/>
              <a:cs typeface="Arial"/>
            </a:endParaRPr>
          </a:p>
          <a:p>
            <a:pPr marL="295275" indent="-285750">
              <a:spcBef>
                <a:spcPts val="150"/>
              </a:spcBef>
              <a:buClr>
                <a:schemeClr val="bg2"/>
              </a:buClr>
              <a:buSzPct val="113043"/>
              <a:buFont typeface="Arial" panose="020B0604020202020204" pitchFamily="34" charset="0"/>
              <a:buChar char="•"/>
              <a:tabLst>
                <a:tab pos="249238" algn="l"/>
                <a:tab pos="250825" algn="l"/>
              </a:tabLst>
            </a:pPr>
            <a:r>
              <a:rPr lang="en-GB" sz="1200" spc="-4" dirty="0">
                <a:solidFill>
                  <a:srgbClr val="4D4D4D"/>
                </a:solidFill>
                <a:latin typeface="Arial"/>
                <a:cs typeface="Arial"/>
              </a:rPr>
              <a:t>No</a:t>
            </a:r>
            <a:r>
              <a:rPr lang="en-GB" sz="1200" dirty="0">
                <a:solidFill>
                  <a:srgbClr val="4D4D4D"/>
                </a:solidFill>
                <a:latin typeface="Arial"/>
                <a:cs typeface="Arial"/>
              </a:rPr>
              <a:t> </a:t>
            </a:r>
            <a:r>
              <a:rPr lang="en-GB" sz="1200" spc="-4" dirty="0">
                <a:solidFill>
                  <a:srgbClr val="4D4D4D"/>
                </a:solidFill>
                <a:latin typeface="Arial"/>
                <a:cs typeface="Arial"/>
              </a:rPr>
              <a:t>grade</a:t>
            </a:r>
            <a:r>
              <a:rPr lang="en-GB" sz="1200" spc="4" dirty="0">
                <a:solidFill>
                  <a:srgbClr val="4D4D4D"/>
                </a:solidFill>
                <a:latin typeface="Arial"/>
                <a:cs typeface="Arial"/>
              </a:rPr>
              <a:t> </a:t>
            </a:r>
            <a:r>
              <a:rPr lang="en-GB" sz="1200" dirty="0">
                <a:solidFill>
                  <a:srgbClr val="4D4D4D"/>
                </a:solidFill>
                <a:latin typeface="Arial"/>
                <a:cs typeface="Arial"/>
              </a:rPr>
              <a:t>5</a:t>
            </a:r>
            <a:r>
              <a:rPr lang="en-GB" sz="1200" spc="-4" dirty="0">
                <a:solidFill>
                  <a:srgbClr val="4D4D4D"/>
                </a:solidFill>
                <a:latin typeface="Arial"/>
                <a:cs typeface="Arial"/>
              </a:rPr>
              <a:t> events</a:t>
            </a:r>
            <a:r>
              <a:rPr lang="en-GB" sz="1200" spc="9" dirty="0">
                <a:solidFill>
                  <a:srgbClr val="4D4D4D"/>
                </a:solidFill>
                <a:latin typeface="Arial"/>
                <a:cs typeface="Arial"/>
              </a:rPr>
              <a:t> </a:t>
            </a:r>
            <a:r>
              <a:rPr lang="en-GB" sz="1200" spc="-4" dirty="0">
                <a:solidFill>
                  <a:srgbClr val="4D4D4D"/>
                </a:solidFill>
                <a:latin typeface="Arial"/>
                <a:cs typeface="Arial"/>
              </a:rPr>
              <a:t>occurred</a:t>
            </a:r>
            <a:r>
              <a:rPr lang="en-GB" sz="1200" spc="4" dirty="0">
                <a:solidFill>
                  <a:srgbClr val="4D4D4D"/>
                </a:solidFill>
                <a:latin typeface="Arial"/>
                <a:cs typeface="Arial"/>
              </a:rPr>
              <a:t> </a:t>
            </a:r>
            <a:r>
              <a:rPr lang="en-GB" sz="1200" spc="-4" dirty="0">
                <a:solidFill>
                  <a:srgbClr val="4D4D4D"/>
                </a:solidFill>
                <a:latin typeface="Arial"/>
                <a:cs typeface="Arial"/>
              </a:rPr>
              <a:t>in</a:t>
            </a:r>
            <a:r>
              <a:rPr lang="en-GB" sz="1200" spc="4" dirty="0">
                <a:solidFill>
                  <a:srgbClr val="4D4D4D"/>
                </a:solidFill>
                <a:latin typeface="Arial"/>
                <a:cs typeface="Arial"/>
              </a:rPr>
              <a:t> </a:t>
            </a:r>
            <a:r>
              <a:rPr lang="en-GB" sz="1200" spc="-4" dirty="0">
                <a:solidFill>
                  <a:srgbClr val="4D4D4D"/>
                </a:solidFill>
                <a:latin typeface="Arial"/>
                <a:cs typeface="Arial"/>
              </a:rPr>
              <a:t>the</a:t>
            </a:r>
            <a:r>
              <a:rPr lang="en-GB" sz="1200" spc="-9" dirty="0">
                <a:solidFill>
                  <a:srgbClr val="4D4D4D"/>
                </a:solidFill>
                <a:latin typeface="Arial"/>
                <a:cs typeface="Arial"/>
              </a:rPr>
              <a:t> </a:t>
            </a:r>
            <a:r>
              <a:rPr lang="en-GB" sz="1200" spc="-4" dirty="0">
                <a:solidFill>
                  <a:srgbClr val="4D4D4D"/>
                </a:solidFill>
                <a:latin typeface="Arial"/>
                <a:cs typeface="Arial"/>
              </a:rPr>
              <a:t>CPI-experienced</a:t>
            </a:r>
            <a:r>
              <a:rPr lang="en-GB" sz="1200" spc="35" dirty="0">
                <a:solidFill>
                  <a:srgbClr val="4D4D4D"/>
                </a:solidFill>
                <a:latin typeface="Arial"/>
                <a:cs typeface="Arial"/>
              </a:rPr>
              <a:t> </a:t>
            </a:r>
            <a:r>
              <a:rPr lang="en-GB" sz="1200" spc="-4" dirty="0" err="1">
                <a:solidFill>
                  <a:srgbClr val="4D4D4D"/>
                </a:solidFill>
                <a:latin typeface="Arial"/>
                <a:cs typeface="Arial"/>
              </a:rPr>
              <a:t>cohort</a:t>
            </a:r>
            <a:r>
              <a:rPr lang="en-GB" sz="1200" spc="-6" baseline="25925" dirty="0" err="1">
                <a:solidFill>
                  <a:srgbClr val="4D4D4D"/>
                </a:solidFill>
                <a:latin typeface="Arial"/>
                <a:cs typeface="Arial"/>
              </a:rPr>
              <a:t>b</a:t>
            </a:r>
            <a:endParaRPr lang="en-GB" sz="1200" baseline="25925" dirty="0">
              <a:latin typeface="Arial"/>
              <a:cs typeface="Arial"/>
            </a:endParaRPr>
          </a:p>
        </p:txBody>
      </p:sp>
      <p:graphicFrame>
        <p:nvGraphicFramePr>
          <p:cNvPr id="6" name="Tabelle 6">
            <a:extLst>
              <a:ext uri="{FF2B5EF4-FFF2-40B4-BE49-F238E27FC236}">
                <a16:creationId xmlns:a16="http://schemas.microsoft.com/office/drawing/2014/main" id="{8352F832-2852-4DB9-909D-8C0D9B183E31}"/>
              </a:ext>
            </a:extLst>
          </p:cNvPr>
          <p:cNvGraphicFramePr>
            <a:graphicFrameLocks noGrp="1"/>
          </p:cNvGraphicFramePr>
          <p:nvPr>
            <p:extLst>
              <p:ext uri="{D42A27DB-BD31-4B8C-83A1-F6EECF244321}">
                <p14:modId xmlns:p14="http://schemas.microsoft.com/office/powerpoint/2010/main" val="2360438380"/>
              </p:ext>
            </p:extLst>
          </p:nvPr>
        </p:nvGraphicFramePr>
        <p:xfrm>
          <a:off x="412793" y="1819874"/>
          <a:ext cx="8574429" cy="3566160"/>
        </p:xfrm>
        <a:graphic>
          <a:graphicData uri="http://schemas.openxmlformats.org/drawingml/2006/table">
            <a:tbl>
              <a:tblPr firstRow="1" bandRow="1">
                <a:tableStyleId>{5C22544A-7EE6-4342-B048-85BDC9FD1C3A}</a:tableStyleId>
              </a:tblPr>
              <a:tblGrid>
                <a:gridCol w="2858143">
                  <a:extLst>
                    <a:ext uri="{9D8B030D-6E8A-4147-A177-3AD203B41FA5}">
                      <a16:colId xmlns:a16="http://schemas.microsoft.com/office/drawing/2014/main" val="855542579"/>
                    </a:ext>
                  </a:extLst>
                </a:gridCol>
                <a:gridCol w="2858143">
                  <a:extLst>
                    <a:ext uri="{9D8B030D-6E8A-4147-A177-3AD203B41FA5}">
                      <a16:colId xmlns:a16="http://schemas.microsoft.com/office/drawing/2014/main" val="2774765351"/>
                    </a:ext>
                  </a:extLst>
                </a:gridCol>
                <a:gridCol w="2858143">
                  <a:extLst>
                    <a:ext uri="{9D8B030D-6E8A-4147-A177-3AD203B41FA5}">
                      <a16:colId xmlns:a16="http://schemas.microsoft.com/office/drawing/2014/main" val="2434136994"/>
                    </a:ext>
                  </a:extLst>
                </a:gridCol>
              </a:tblGrid>
              <a:tr h="137164">
                <a:tc>
                  <a:txBody>
                    <a:bodyPr/>
                    <a:lstStyle/>
                    <a:p>
                      <a:r>
                        <a:rPr lang="de-DE" sz="1200" dirty="0"/>
                        <a:t>Most </a:t>
                      </a:r>
                      <a:r>
                        <a:rPr lang="de-DE" sz="1200" dirty="0" err="1"/>
                        <a:t>Frequent</a:t>
                      </a:r>
                      <a:r>
                        <a:rPr lang="de-DE" sz="1200" dirty="0"/>
                        <a:t> (≥15%) TRAEs (</a:t>
                      </a:r>
                      <a:r>
                        <a:rPr lang="de-DE" sz="1200" dirty="0" err="1"/>
                        <a:t>n</a:t>
                      </a:r>
                      <a:r>
                        <a:rPr lang="de-DE" sz="1200" dirty="0"/>
                        <a:t>=68)</a:t>
                      </a:r>
                    </a:p>
                  </a:txBody>
                  <a:tcPr/>
                </a:tc>
                <a:tc gridSpan="2">
                  <a:txBody>
                    <a:bodyPr/>
                    <a:lstStyle/>
                    <a:p>
                      <a:pPr algn="ctr"/>
                      <a:r>
                        <a:rPr lang="de-DE" sz="1200" dirty="0"/>
                        <a:t>2L/3L </a:t>
                      </a:r>
                      <a:r>
                        <a:rPr lang="de-DE" sz="1200" dirty="0" err="1"/>
                        <a:t>Sitra</a:t>
                      </a:r>
                      <a:r>
                        <a:rPr lang="de-DE" sz="1200" dirty="0"/>
                        <a:t> + </a:t>
                      </a:r>
                      <a:r>
                        <a:rPr lang="de-DE" sz="1200" dirty="0" err="1"/>
                        <a:t>Nivo</a:t>
                      </a:r>
                      <a:endParaRPr lang="de-DE" sz="1200" dirty="0"/>
                    </a:p>
                  </a:txBody>
                  <a:tcPr/>
                </a:tc>
                <a:tc hMerge="1">
                  <a:txBody>
                    <a:bodyPr/>
                    <a:lstStyle/>
                    <a:p>
                      <a:endParaRPr lang="de-DE" sz="1200"/>
                    </a:p>
                  </a:txBody>
                  <a:tcPr/>
                </a:tc>
                <a:extLst>
                  <a:ext uri="{0D108BD9-81ED-4DB2-BD59-A6C34878D82A}">
                    <a16:rowId xmlns:a16="http://schemas.microsoft.com/office/drawing/2014/main" val="1079717001"/>
                  </a:ext>
                </a:extLst>
              </a:tr>
              <a:tr h="228606">
                <a:tc>
                  <a:txBody>
                    <a:bodyPr/>
                    <a:lstStyle/>
                    <a:p>
                      <a:r>
                        <a:rPr lang="de-DE" sz="1200" b="1"/>
                        <a:t>TRAEs</a:t>
                      </a:r>
                    </a:p>
                    <a:p>
                      <a:pPr lvl="1"/>
                      <a:r>
                        <a:rPr lang="de-DE" sz="1200"/>
                        <a:t>Any TRAEs</a:t>
                      </a:r>
                    </a:p>
                  </a:txBody>
                  <a:tcPr/>
                </a:tc>
                <a:tc>
                  <a:txBody>
                    <a:bodyPr/>
                    <a:lstStyle/>
                    <a:p>
                      <a:pPr algn="ctr"/>
                      <a:r>
                        <a:rPr lang="de-DE" sz="1200" b="1"/>
                        <a:t>Any grade</a:t>
                      </a:r>
                    </a:p>
                    <a:p>
                      <a:pPr algn="ctr"/>
                      <a:r>
                        <a:rPr lang="de-DE" sz="1200"/>
                        <a:t>93%</a:t>
                      </a:r>
                    </a:p>
                  </a:txBody>
                  <a:tcPr anchor="ctr"/>
                </a:tc>
                <a:tc>
                  <a:txBody>
                    <a:bodyPr/>
                    <a:lstStyle/>
                    <a:p>
                      <a:pPr algn="ctr"/>
                      <a:r>
                        <a:rPr lang="de-DE" sz="1200" b="1" dirty="0"/>
                        <a:t>Grade 3-4</a:t>
                      </a:r>
                    </a:p>
                    <a:p>
                      <a:pPr algn="ctr"/>
                      <a:r>
                        <a:rPr lang="de-DE" sz="1200" dirty="0"/>
                        <a:t>66%</a:t>
                      </a:r>
                    </a:p>
                  </a:txBody>
                  <a:tcPr anchor="ctr"/>
                </a:tc>
                <a:extLst>
                  <a:ext uri="{0D108BD9-81ED-4DB2-BD59-A6C34878D82A}">
                    <a16:rowId xmlns:a16="http://schemas.microsoft.com/office/drawing/2014/main" val="1030678889"/>
                  </a:ext>
                </a:extLst>
              </a:tr>
              <a:tr h="1417357">
                <a:tc>
                  <a:txBody>
                    <a:bodyPr/>
                    <a:lstStyle/>
                    <a:p>
                      <a:r>
                        <a:rPr lang="de-DE" sz="1200" b="1"/>
                        <a:t>Most frequent TRAEs, %</a:t>
                      </a:r>
                    </a:p>
                    <a:p>
                      <a:pPr lvl="1"/>
                      <a:r>
                        <a:rPr lang="de-DE" sz="1200"/>
                        <a:t>Diarrhea</a:t>
                      </a:r>
                    </a:p>
                    <a:p>
                      <a:pPr lvl="1"/>
                      <a:r>
                        <a:rPr lang="de-DE" sz="1200"/>
                        <a:t>Fatigue </a:t>
                      </a:r>
                    </a:p>
                    <a:p>
                      <a:pPr lvl="1"/>
                      <a:r>
                        <a:rPr lang="de-DE" sz="1200"/>
                        <a:t>Nausea</a:t>
                      </a:r>
                    </a:p>
                    <a:p>
                      <a:pPr lvl="1"/>
                      <a:r>
                        <a:rPr lang="de-DE" sz="1200"/>
                        <a:t>Hypertension</a:t>
                      </a:r>
                    </a:p>
                    <a:p>
                      <a:pPr lvl="1"/>
                      <a:r>
                        <a:rPr lang="de-DE" sz="1200"/>
                        <a:t>Decreased appetite</a:t>
                      </a:r>
                    </a:p>
                    <a:p>
                      <a:pPr lvl="1"/>
                      <a:r>
                        <a:rPr lang="de-DE" sz="1200"/>
                        <a:t>Weight decreased</a:t>
                      </a:r>
                    </a:p>
                    <a:p>
                      <a:pPr lvl="1"/>
                      <a:r>
                        <a:rPr lang="de-DE" sz="1200"/>
                        <a:t>Vomiting</a:t>
                      </a:r>
                    </a:p>
                    <a:p>
                      <a:pPr lvl="1"/>
                      <a:r>
                        <a:rPr lang="de-DE" sz="1200"/>
                        <a:t>Hypothyroidism</a:t>
                      </a:r>
                    </a:p>
                    <a:p>
                      <a:pPr lvl="1"/>
                      <a:r>
                        <a:rPr lang="de-DE" sz="1200"/>
                        <a:t>Dysphonia</a:t>
                      </a:r>
                    </a:p>
                    <a:p>
                      <a:pPr lvl="1"/>
                      <a:r>
                        <a:rPr lang="de-DE" sz="1200"/>
                        <a:t>ALT increase</a:t>
                      </a:r>
                    </a:p>
                    <a:p>
                      <a:pPr lvl="1"/>
                      <a:r>
                        <a:rPr lang="de-DE" sz="1200"/>
                        <a:t>AST increase</a:t>
                      </a:r>
                    </a:p>
                    <a:p>
                      <a:pPr lvl="1"/>
                      <a:r>
                        <a:rPr lang="de-DE" sz="1200"/>
                        <a:t>Stomatitis</a:t>
                      </a:r>
                    </a:p>
                    <a:p>
                      <a:pPr lvl="1"/>
                      <a:r>
                        <a:rPr lang="de-DE" sz="1200"/>
                        <a:t>PPE syndrome</a:t>
                      </a:r>
                    </a:p>
                    <a:p>
                      <a:pPr lvl="1"/>
                      <a:r>
                        <a:rPr lang="de-DE" sz="1200"/>
                        <a:t>Dehydration</a:t>
                      </a:r>
                      <a:endParaRPr lang="de-DE" sz="1200" dirty="0"/>
                    </a:p>
                  </a:txBody>
                  <a:tcPr/>
                </a:tc>
                <a:tc>
                  <a:txBody>
                    <a:bodyPr/>
                    <a:lstStyle/>
                    <a:p>
                      <a:pPr algn="ctr"/>
                      <a:endParaRPr lang="de-DE" sz="1200" dirty="0"/>
                    </a:p>
                    <a:p>
                      <a:pPr algn="ctr"/>
                      <a:r>
                        <a:rPr lang="de-DE" sz="1200" dirty="0"/>
                        <a:t>62%</a:t>
                      </a:r>
                    </a:p>
                    <a:p>
                      <a:pPr algn="ctr"/>
                      <a:r>
                        <a:rPr lang="de-DE" sz="1200" dirty="0"/>
                        <a:t>52%</a:t>
                      </a:r>
                    </a:p>
                    <a:p>
                      <a:pPr algn="ctr"/>
                      <a:r>
                        <a:rPr lang="de-DE" sz="1200" dirty="0"/>
                        <a:t>44%</a:t>
                      </a:r>
                    </a:p>
                    <a:p>
                      <a:pPr algn="ctr"/>
                      <a:r>
                        <a:rPr lang="de-DE" sz="1200" dirty="0"/>
                        <a:t>40%</a:t>
                      </a:r>
                    </a:p>
                    <a:p>
                      <a:pPr algn="ctr"/>
                      <a:r>
                        <a:rPr lang="de-DE" sz="1200" dirty="0"/>
                        <a:t>35%</a:t>
                      </a:r>
                    </a:p>
                    <a:p>
                      <a:pPr algn="ctr"/>
                      <a:r>
                        <a:rPr lang="de-DE" sz="1200" dirty="0"/>
                        <a:t>31%</a:t>
                      </a:r>
                    </a:p>
                    <a:p>
                      <a:pPr algn="ctr"/>
                      <a:r>
                        <a:rPr lang="de-DE" sz="1200" dirty="0"/>
                        <a:t>31%</a:t>
                      </a:r>
                    </a:p>
                    <a:p>
                      <a:pPr algn="ctr"/>
                      <a:r>
                        <a:rPr lang="de-DE" sz="1200" dirty="0"/>
                        <a:t>22%</a:t>
                      </a:r>
                    </a:p>
                    <a:p>
                      <a:pPr algn="ctr"/>
                      <a:r>
                        <a:rPr lang="de-DE" sz="1200" dirty="0"/>
                        <a:t>19%</a:t>
                      </a:r>
                    </a:p>
                    <a:p>
                      <a:pPr algn="ctr"/>
                      <a:r>
                        <a:rPr lang="de-DE" sz="1200" dirty="0"/>
                        <a:t>18%</a:t>
                      </a:r>
                    </a:p>
                    <a:p>
                      <a:pPr algn="ctr"/>
                      <a:r>
                        <a:rPr lang="de-DE" sz="1200" dirty="0"/>
                        <a:t>16%</a:t>
                      </a:r>
                    </a:p>
                    <a:p>
                      <a:pPr algn="ctr"/>
                      <a:r>
                        <a:rPr lang="de-DE" sz="1200" dirty="0"/>
                        <a:t>15%</a:t>
                      </a:r>
                    </a:p>
                    <a:p>
                      <a:pPr algn="ctr"/>
                      <a:r>
                        <a:rPr lang="de-DE" sz="1200" dirty="0"/>
                        <a:t>15%</a:t>
                      </a:r>
                    </a:p>
                    <a:p>
                      <a:pPr algn="ctr"/>
                      <a:r>
                        <a:rPr lang="de-DE" sz="1200" dirty="0"/>
                        <a:t>15%</a:t>
                      </a:r>
                    </a:p>
                  </a:txBody>
                  <a:tcPr anchor="ctr"/>
                </a:tc>
                <a:tc>
                  <a:txBody>
                    <a:bodyPr/>
                    <a:lstStyle/>
                    <a:p>
                      <a:pPr algn="ctr"/>
                      <a:endParaRPr lang="de-DE" sz="1200" dirty="0"/>
                    </a:p>
                    <a:p>
                      <a:pPr algn="ctr"/>
                      <a:r>
                        <a:rPr lang="de-DE" sz="1200" dirty="0"/>
                        <a:t>16%</a:t>
                      </a:r>
                    </a:p>
                    <a:p>
                      <a:pPr algn="ctr"/>
                      <a:r>
                        <a:rPr lang="de-DE" sz="1200" dirty="0"/>
                        <a:t>4%</a:t>
                      </a:r>
                    </a:p>
                    <a:p>
                      <a:pPr algn="ctr"/>
                      <a:r>
                        <a:rPr lang="de-DE" sz="1200" dirty="0"/>
                        <a:t>2%</a:t>
                      </a:r>
                    </a:p>
                    <a:p>
                      <a:pPr algn="ctr"/>
                      <a:r>
                        <a:rPr lang="de-DE" sz="1200" dirty="0"/>
                        <a:t>22%</a:t>
                      </a:r>
                    </a:p>
                    <a:p>
                      <a:pPr algn="ctr"/>
                      <a:r>
                        <a:rPr lang="de-DE" sz="1200" dirty="0"/>
                        <a:t>0%</a:t>
                      </a:r>
                    </a:p>
                    <a:p>
                      <a:pPr algn="ctr"/>
                      <a:r>
                        <a:rPr lang="de-DE" sz="1200" dirty="0"/>
                        <a:t>9%</a:t>
                      </a:r>
                    </a:p>
                    <a:p>
                      <a:pPr algn="ctr"/>
                      <a:r>
                        <a:rPr lang="de-DE" sz="1200" dirty="0"/>
                        <a:t>0%</a:t>
                      </a:r>
                    </a:p>
                    <a:p>
                      <a:pPr algn="ctr"/>
                      <a:r>
                        <a:rPr lang="de-DE" sz="1200" dirty="0"/>
                        <a:t>0%</a:t>
                      </a:r>
                    </a:p>
                    <a:p>
                      <a:pPr algn="ctr"/>
                      <a:r>
                        <a:rPr lang="de-DE" sz="1200" dirty="0"/>
                        <a:t>0%</a:t>
                      </a:r>
                    </a:p>
                    <a:p>
                      <a:pPr algn="ctr"/>
                      <a:r>
                        <a:rPr lang="de-DE" sz="1200" dirty="0"/>
                        <a:t>2%</a:t>
                      </a:r>
                    </a:p>
                    <a:p>
                      <a:pPr algn="ctr"/>
                      <a:r>
                        <a:rPr lang="de-DE" sz="1200" dirty="0"/>
                        <a:t>0%</a:t>
                      </a:r>
                    </a:p>
                    <a:p>
                      <a:pPr algn="ctr"/>
                      <a:r>
                        <a:rPr lang="de-DE" sz="1200" dirty="0"/>
                        <a:t>2%</a:t>
                      </a:r>
                    </a:p>
                    <a:p>
                      <a:pPr algn="ctr"/>
                      <a:r>
                        <a:rPr lang="de-DE" sz="1200" dirty="0"/>
                        <a:t>3%</a:t>
                      </a:r>
                    </a:p>
                    <a:p>
                      <a:pPr algn="ctr"/>
                      <a:r>
                        <a:rPr lang="de-DE" sz="1200" dirty="0"/>
                        <a:t>3%</a:t>
                      </a:r>
                    </a:p>
                  </a:txBody>
                  <a:tcPr anchor="ctr"/>
                </a:tc>
                <a:extLst>
                  <a:ext uri="{0D108BD9-81ED-4DB2-BD59-A6C34878D82A}">
                    <a16:rowId xmlns:a16="http://schemas.microsoft.com/office/drawing/2014/main" val="888514650"/>
                  </a:ext>
                </a:extLst>
              </a:tr>
            </a:tbl>
          </a:graphicData>
        </a:graphic>
      </p:graphicFrame>
      <p:sp>
        <p:nvSpPr>
          <p:cNvPr id="15" name="Titel 14">
            <a:extLst>
              <a:ext uri="{FF2B5EF4-FFF2-40B4-BE49-F238E27FC236}">
                <a16:creationId xmlns:a16="http://schemas.microsoft.com/office/drawing/2014/main" id="{82A8F05C-0ADF-1E45-AF71-C23D9E248AC9}"/>
              </a:ext>
            </a:extLst>
          </p:cNvPr>
          <p:cNvSpPr>
            <a:spLocks noGrp="1"/>
          </p:cNvSpPr>
          <p:nvPr>
            <p:ph type="title"/>
          </p:nvPr>
        </p:nvSpPr>
        <p:spPr>
          <a:xfrm>
            <a:off x="412793" y="373592"/>
            <a:ext cx="11367479" cy="900000"/>
          </a:xfrm>
        </p:spPr>
        <p:txBody>
          <a:bodyPr>
            <a:normAutofit/>
          </a:bodyPr>
          <a:lstStyle/>
          <a:p>
            <a:r>
              <a:rPr lang="en-US" noProof="0" dirty="0"/>
              <a:t>TRAEs</a:t>
            </a:r>
          </a:p>
        </p:txBody>
      </p:sp>
      <p:sp>
        <p:nvSpPr>
          <p:cNvPr id="16" name="Textplatzhalter 15">
            <a:extLst>
              <a:ext uri="{FF2B5EF4-FFF2-40B4-BE49-F238E27FC236}">
                <a16:creationId xmlns:a16="http://schemas.microsoft.com/office/drawing/2014/main" id="{BC202CE9-511D-E946-BA3C-CB837129F1BF}"/>
              </a:ext>
            </a:extLst>
          </p:cNvPr>
          <p:cNvSpPr>
            <a:spLocks noGrp="1"/>
          </p:cNvSpPr>
          <p:nvPr>
            <p:ph type="body" sz="quarter" idx="12"/>
          </p:nvPr>
        </p:nvSpPr>
        <p:spPr/>
        <p:txBody>
          <a:bodyPr/>
          <a:lstStyle/>
          <a:p>
            <a:r>
              <a:rPr lang="en-US" noProof="0" dirty="0"/>
              <a:t>Incidence of TRAEs</a:t>
            </a:r>
          </a:p>
        </p:txBody>
      </p:sp>
      <p:sp>
        <p:nvSpPr>
          <p:cNvPr id="19" name="Fußzeilenplatzhalter 18">
            <a:extLst>
              <a:ext uri="{FF2B5EF4-FFF2-40B4-BE49-F238E27FC236}">
                <a16:creationId xmlns:a16="http://schemas.microsoft.com/office/drawing/2014/main" id="{BB1ACD2E-220B-664F-ADCB-D870FB234295}"/>
              </a:ext>
            </a:extLst>
          </p:cNvPr>
          <p:cNvSpPr>
            <a:spLocks noGrp="1"/>
          </p:cNvSpPr>
          <p:nvPr>
            <p:ph type="ftr" sz="quarter" idx="11"/>
          </p:nvPr>
        </p:nvSpPr>
        <p:spPr/>
        <p:txBody>
          <a:bodyPr/>
          <a:lstStyle/>
          <a:p>
            <a:r>
              <a:rPr lang="en-US" baseline="30000" dirty="0"/>
              <a:t>a</a:t>
            </a:r>
            <a:r>
              <a:rPr lang="en-US" dirty="0"/>
              <a:t>Investigator-assessed AE causality as immune-related. </a:t>
            </a:r>
            <a:r>
              <a:rPr lang="en-US" baseline="30000" dirty="0"/>
              <a:t>b</a:t>
            </a:r>
            <a:r>
              <a:rPr lang="en-US" dirty="0"/>
              <a:t>1 grade 5 TRAE (cardiac arrest) occurred in the CPI-naive patient population. Data as of 1 June 2021.</a:t>
            </a:r>
          </a:p>
          <a:p>
            <a:r>
              <a:rPr lang="en-GB" dirty="0"/>
              <a:t>2L, second line; 3L, third line; ALT, alanine aminotransferase; AST, aspartate aminotransferase; CPI, checkpoint inhibitor; PPE, palmar-plantar erythrodysesthesia</a:t>
            </a:r>
            <a:r>
              <a:rPr lang="en-GB" b="1" dirty="0"/>
              <a:t>; </a:t>
            </a:r>
            <a:r>
              <a:rPr lang="en-GB" dirty="0"/>
              <a:t>TRAE, treatment-related adverse event, TSH, thyroid simulating hormone.</a:t>
            </a:r>
          </a:p>
          <a:p>
            <a:r>
              <a:rPr lang="en-GB" b="1" dirty="0"/>
              <a:t>Leal T, et al. Abstract 1191O presented at ESMO 2021.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5">
            <a:extLst>
              <a:ext uri="{FF2B5EF4-FFF2-40B4-BE49-F238E27FC236}">
                <a16:creationId xmlns:a16="http://schemas.microsoft.com/office/drawing/2014/main" id="{A4C1C927-BCD1-47E6-BE85-518E0EAB75D6}"/>
              </a:ext>
            </a:extLst>
          </p:cNvPr>
          <p:cNvGraphicFramePr>
            <a:graphicFrameLocks noGrp="1"/>
          </p:cNvGraphicFramePr>
          <p:nvPr>
            <p:extLst>
              <p:ext uri="{D42A27DB-BD31-4B8C-83A1-F6EECF244321}">
                <p14:modId xmlns:p14="http://schemas.microsoft.com/office/powerpoint/2010/main" val="786997853"/>
              </p:ext>
            </p:extLst>
          </p:nvPr>
        </p:nvGraphicFramePr>
        <p:xfrm>
          <a:off x="407987" y="1808163"/>
          <a:ext cx="8574430" cy="2286000"/>
        </p:xfrm>
        <a:graphic>
          <a:graphicData uri="http://schemas.openxmlformats.org/drawingml/2006/table">
            <a:tbl>
              <a:tblPr firstRow="1" bandRow="1">
                <a:tableStyleId>{5C22544A-7EE6-4342-B048-85BDC9FD1C3A}</a:tableStyleId>
              </a:tblPr>
              <a:tblGrid>
                <a:gridCol w="4695195">
                  <a:extLst>
                    <a:ext uri="{9D8B030D-6E8A-4147-A177-3AD203B41FA5}">
                      <a16:colId xmlns:a16="http://schemas.microsoft.com/office/drawing/2014/main" val="4072779262"/>
                    </a:ext>
                  </a:extLst>
                </a:gridCol>
                <a:gridCol w="3879235">
                  <a:extLst>
                    <a:ext uri="{9D8B030D-6E8A-4147-A177-3AD203B41FA5}">
                      <a16:colId xmlns:a16="http://schemas.microsoft.com/office/drawing/2014/main" val="2307698483"/>
                    </a:ext>
                  </a:extLst>
                </a:gridCol>
              </a:tblGrid>
              <a:tr h="199090">
                <a:tc>
                  <a:txBody>
                    <a:bodyPr/>
                    <a:lstStyle/>
                    <a:p>
                      <a:endParaRPr lang="de-DE" sz="1400" dirty="0"/>
                    </a:p>
                  </a:txBody>
                  <a:tcPr anchor="ctr"/>
                </a:tc>
                <a:tc>
                  <a:txBody>
                    <a:bodyPr/>
                    <a:lstStyle/>
                    <a:p>
                      <a:pPr algn="ctr"/>
                      <a:r>
                        <a:rPr lang="de-DE" sz="1400" dirty="0"/>
                        <a:t>2L/3L </a:t>
                      </a:r>
                      <a:r>
                        <a:rPr lang="de-DE" sz="1400" dirty="0" err="1"/>
                        <a:t>Sitra</a:t>
                      </a:r>
                      <a:r>
                        <a:rPr lang="de-DE" sz="1400" dirty="0"/>
                        <a:t> + </a:t>
                      </a:r>
                      <a:r>
                        <a:rPr lang="de-DE" sz="1400" dirty="0" err="1"/>
                        <a:t>Nivo</a:t>
                      </a:r>
                      <a:r>
                        <a:rPr lang="de-DE" sz="1400" dirty="0"/>
                        <a:t> (</a:t>
                      </a:r>
                      <a:r>
                        <a:rPr lang="de-DE" sz="1400" dirty="0" err="1"/>
                        <a:t>n</a:t>
                      </a:r>
                      <a:r>
                        <a:rPr lang="de-DE" sz="1400" dirty="0"/>
                        <a:t>=68)</a:t>
                      </a:r>
                    </a:p>
                  </a:txBody>
                  <a:tcPr anchor="ctr"/>
                </a:tc>
                <a:extLst>
                  <a:ext uri="{0D108BD9-81ED-4DB2-BD59-A6C34878D82A}">
                    <a16:rowId xmlns:a16="http://schemas.microsoft.com/office/drawing/2014/main" val="873409219"/>
                  </a:ext>
                </a:extLst>
              </a:tr>
              <a:tr h="477817">
                <a:tc>
                  <a:txBody>
                    <a:bodyPr/>
                    <a:lstStyle/>
                    <a:p>
                      <a:r>
                        <a:rPr lang="de-DE" sz="1400" b="1"/>
                        <a:t>Discontunuation due to TRAEs, %</a:t>
                      </a:r>
                    </a:p>
                    <a:p>
                      <a:pPr lvl="1"/>
                      <a:r>
                        <a:rPr lang="de-DE" sz="1400"/>
                        <a:t>Sitravatinib </a:t>
                      </a:r>
                    </a:p>
                    <a:p>
                      <a:pPr lvl="1"/>
                      <a:r>
                        <a:rPr lang="de-DE" sz="1400"/>
                        <a:t>Nivolumab</a:t>
                      </a:r>
                    </a:p>
                  </a:txBody>
                  <a:tcPr anchor="ctr"/>
                </a:tc>
                <a:tc>
                  <a:txBody>
                    <a:bodyPr/>
                    <a:lstStyle/>
                    <a:p>
                      <a:pPr algn="ctr"/>
                      <a:r>
                        <a:rPr lang="de-DE" sz="1400"/>
                        <a:t>22</a:t>
                      </a:r>
                    </a:p>
                    <a:p>
                      <a:pPr algn="ctr"/>
                      <a:r>
                        <a:rPr lang="de-DE" sz="1400"/>
                        <a:t>21</a:t>
                      </a:r>
                    </a:p>
                    <a:p>
                      <a:pPr algn="ctr"/>
                      <a:r>
                        <a:rPr lang="de-DE" sz="1400"/>
                        <a:t>9</a:t>
                      </a:r>
                    </a:p>
                  </a:txBody>
                  <a:tcPr anchor="ctr"/>
                </a:tc>
                <a:extLst>
                  <a:ext uri="{0D108BD9-81ED-4DB2-BD59-A6C34878D82A}">
                    <a16:rowId xmlns:a16="http://schemas.microsoft.com/office/drawing/2014/main" val="1493771733"/>
                  </a:ext>
                </a:extLst>
              </a:tr>
              <a:tr h="617180">
                <a:tc>
                  <a:txBody>
                    <a:bodyPr/>
                    <a:lstStyle/>
                    <a:p>
                      <a:r>
                        <a:rPr lang="de-DE" sz="1400" b="1"/>
                        <a:t>Dose reduction of sitravatinib due to AEs</a:t>
                      </a:r>
                      <a:r>
                        <a:rPr lang="de-DE" sz="1400" b="1" baseline="30000"/>
                        <a:t>a</a:t>
                      </a:r>
                      <a:r>
                        <a:rPr lang="de-DE" sz="1400" b="1" baseline="0"/>
                        <a:t>, %</a:t>
                      </a:r>
                    </a:p>
                    <a:p>
                      <a:pPr lvl="1"/>
                      <a:r>
                        <a:rPr lang="de-DE" sz="1400" baseline="0"/>
                        <a:t>80 mg</a:t>
                      </a:r>
                    </a:p>
                    <a:p>
                      <a:pPr lvl="1"/>
                      <a:r>
                        <a:rPr lang="de-DE" sz="1400" baseline="0"/>
                        <a:t>60 mg</a:t>
                      </a:r>
                    </a:p>
                    <a:p>
                      <a:pPr lvl="1"/>
                      <a:r>
                        <a:rPr lang="de-DE" sz="1400" baseline="0"/>
                        <a:t>40 mg</a:t>
                      </a:r>
                      <a:endParaRPr lang="de-DE" sz="1400"/>
                    </a:p>
                  </a:txBody>
                  <a:tcPr anchor="ctr"/>
                </a:tc>
                <a:tc>
                  <a:txBody>
                    <a:bodyPr/>
                    <a:lstStyle/>
                    <a:p>
                      <a:pPr algn="ctr"/>
                      <a:r>
                        <a:rPr lang="de-DE" sz="1400" dirty="0"/>
                        <a:t>60</a:t>
                      </a:r>
                    </a:p>
                    <a:p>
                      <a:pPr algn="ctr"/>
                      <a:r>
                        <a:rPr lang="de-DE" sz="1400" dirty="0"/>
                        <a:t>31</a:t>
                      </a:r>
                    </a:p>
                    <a:p>
                      <a:pPr algn="ctr"/>
                      <a:r>
                        <a:rPr lang="de-DE" sz="1400" dirty="0"/>
                        <a:t>22</a:t>
                      </a:r>
                    </a:p>
                    <a:p>
                      <a:pPr algn="ctr"/>
                      <a:r>
                        <a:rPr lang="de-DE" sz="1400" dirty="0"/>
                        <a:t>7</a:t>
                      </a:r>
                    </a:p>
                  </a:txBody>
                  <a:tcPr anchor="ctr"/>
                </a:tc>
                <a:extLst>
                  <a:ext uri="{0D108BD9-81ED-4DB2-BD59-A6C34878D82A}">
                    <a16:rowId xmlns:a16="http://schemas.microsoft.com/office/drawing/2014/main" val="2045002178"/>
                  </a:ext>
                </a:extLst>
              </a:tr>
              <a:tr h="199090">
                <a:tc>
                  <a:txBody>
                    <a:bodyPr/>
                    <a:lstStyle/>
                    <a:p>
                      <a:r>
                        <a:rPr lang="de-DE" sz="1400" b="1"/>
                        <a:t>≥1 dose interruption of sitravatinib due to AEs</a:t>
                      </a:r>
                      <a:r>
                        <a:rPr lang="de-DE" sz="1400" b="1" baseline="30000"/>
                        <a:t>b,c</a:t>
                      </a:r>
                      <a:r>
                        <a:rPr lang="de-DE" sz="1400" b="1" baseline="0"/>
                        <a:t>, %</a:t>
                      </a:r>
                      <a:endParaRPr lang="de-DE" sz="1400" b="1"/>
                    </a:p>
                  </a:txBody>
                  <a:tcPr anchor="ctr"/>
                </a:tc>
                <a:tc>
                  <a:txBody>
                    <a:bodyPr/>
                    <a:lstStyle/>
                    <a:p>
                      <a:pPr algn="ctr"/>
                      <a:r>
                        <a:rPr lang="de-DE" sz="1400" dirty="0"/>
                        <a:t>81</a:t>
                      </a:r>
                    </a:p>
                  </a:txBody>
                  <a:tcPr anchor="ctr"/>
                </a:tc>
                <a:extLst>
                  <a:ext uri="{0D108BD9-81ED-4DB2-BD59-A6C34878D82A}">
                    <a16:rowId xmlns:a16="http://schemas.microsoft.com/office/drawing/2014/main" val="3803442693"/>
                  </a:ext>
                </a:extLst>
              </a:tr>
            </a:tbl>
          </a:graphicData>
        </a:graphic>
      </p:graphicFrame>
      <p:sp>
        <p:nvSpPr>
          <p:cNvPr id="7" name="Titel 6">
            <a:extLst>
              <a:ext uri="{FF2B5EF4-FFF2-40B4-BE49-F238E27FC236}">
                <a16:creationId xmlns:a16="http://schemas.microsoft.com/office/drawing/2014/main" id="{956B2F0A-44B3-8D41-805C-14ACB9C1576F}"/>
              </a:ext>
            </a:extLst>
          </p:cNvPr>
          <p:cNvSpPr>
            <a:spLocks noGrp="1"/>
          </p:cNvSpPr>
          <p:nvPr>
            <p:ph type="title"/>
          </p:nvPr>
        </p:nvSpPr>
        <p:spPr/>
        <p:txBody>
          <a:bodyPr/>
          <a:lstStyle/>
          <a:p>
            <a:r>
              <a:rPr lang="en-US" noProof="0" dirty="0"/>
              <a:t>Sitravatinib discontinuation, dose reduction, </a:t>
            </a:r>
            <a:br>
              <a:rPr lang="en-US" noProof="0" dirty="0"/>
            </a:br>
            <a:r>
              <a:rPr lang="en-US" noProof="0" dirty="0"/>
              <a:t>and dose interruption rates</a:t>
            </a:r>
          </a:p>
        </p:txBody>
      </p:sp>
      <p:sp>
        <p:nvSpPr>
          <p:cNvPr id="12" name="Fußzeilenplatzhalter 11">
            <a:extLst>
              <a:ext uri="{FF2B5EF4-FFF2-40B4-BE49-F238E27FC236}">
                <a16:creationId xmlns:a16="http://schemas.microsoft.com/office/drawing/2014/main" id="{6473DD66-1998-CE4D-A77D-26D08AC08750}"/>
              </a:ext>
            </a:extLst>
          </p:cNvPr>
          <p:cNvSpPr>
            <a:spLocks noGrp="1"/>
          </p:cNvSpPr>
          <p:nvPr>
            <p:ph type="ftr" sz="quarter" idx="11"/>
          </p:nvPr>
        </p:nvSpPr>
        <p:spPr/>
        <p:txBody>
          <a:bodyPr/>
          <a:lstStyle/>
          <a:p>
            <a:r>
              <a:rPr lang="en-US" sz="700" spc="13" baseline="24691" dirty="0">
                <a:solidFill>
                  <a:srgbClr val="4D4D4D"/>
                </a:solidFill>
                <a:cs typeface="Arial"/>
              </a:rPr>
              <a:t>a </a:t>
            </a:r>
            <a:r>
              <a:rPr lang="en-US" spc="-9" dirty="0">
                <a:solidFill>
                  <a:srgbClr val="4D4D4D"/>
                </a:solidFill>
                <a:cs typeface="Arial"/>
              </a:rPr>
              <a:t>Median</a:t>
            </a:r>
            <a:r>
              <a:rPr lang="en-US" spc="-4" dirty="0">
                <a:solidFill>
                  <a:srgbClr val="4D4D4D"/>
                </a:solidFill>
                <a:cs typeface="Arial"/>
              </a:rPr>
              <a:t> time from first dose to first dose reduction:</a:t>
            </a:r>
            <a:r>
              <a:rPr lang="en-US" dirty="0">
                <a:solidFill>
                  <a:srgbClr val="4D4D4D"/>
                </a:solidFill>
                <a:cs typeface="Arial"/>
              </a:rPr>
              <a:t> </a:t>
            </a:r>
            <a:r>
              <a:rPr lang="en-US" spc="-9" dirty="0">
                <a:solidFill>
                  <a:srgbClr val="4D4D4D"/>
                </a:solidFill>
                <a:cs typeface="Arial"/>
              </a:rPr>
              <a:t>1.4 </a:t>
            </a:r>
            <a:r>
              <a:rPr lang="en-US" spc="-4" dirty="0">
                <a:solidFill>
                  <a:srgbClr val="4D4D4D"/>
                </a:solidFill>
                <a:cs typeface="Arial"/>
              </a:rPr>
              <a:t>months. </a:t>
            </a:r>
            <a:r>
              <a:rPr lang="en-US" spc="13" baseline="24691" dirty="0">
                <a:solidFill>
                  <a:srgbClr val="4D4D4D"/>
                </a:solidFill>
                <a:cs typeface="Arial"/>
              </a:rPr>
              <a:t>b</a:t>
            </a:r>
            <a:r>
              <a:rPr lang="en-US" spc="19" baseline="24691" dirty="0">
                <a:solidFill>
                  <a:srgbClr val="4D4D4D"/>
                </a:solidFill>
                <a:cs typeface="Arial"/>
              </a:rPr>
              <a:t> </a:t>
            </a:r>
            <a:r>
              <a:rPr lang="en-US" spc="-4" dirty="0">
                <a:solidFill>
                  <a:srgbClr val="4D4D4D"/>
                </a:solidFill>
                <a:cs typeface="Arial"/>
              </a:rPr>
              <a:t>Dose interruption</a:t>
            </a:r>
            <a:r>
              <a:rPr lang="en-US" dirty="0">
                <a:solidFill>
                  <a:srgbClr val="4D4D4D"/>
                </a:solidFill>
                <a:cs typeface="Arial"/>
              </a:rPr>
              <a:t> is </a:t>
            </a:r>
            <a:r>
              <a:rPr lang="en-US" spc="-4" dirty="0">
                <a:solidFill>
                  <a:srgbClr val="4D4D4D"/>
                </a:solidFill>
                <a:cs typeface="Arial"/>
              </a:rPr>
              <a:t>defined as </a:t>
            </a:r>
            <a:r>
              <a:rPr lang="en-US" spc="-9" dirty="0">
                <a:solidFill>
                  <a:srgbClr val="4D4D4D"/>
                </a:solidFill>
                <a:cs typeface="Arial"/>
              </a:rPr>
              <a:t>any </a:t>
            </a:r>
            <a:r>
              <a:rPr lang="en-US" spc="-4" dirty="0">
                <a:solidFill>
                  <a:srgbClr val="4D4D4D"/>
                </a:solidFill>
                <a:cs typeface="Arial"/>
              </a:rPr>
              <a:t>gap in </a:t>
            </a:r>
            <a:r>
              <a:rPr lang="en-US" spc="-9" dirty="0">
                <a:solidFill>
                  <a:srgbClr val="4D4D4D"/>
                </a:solidFill>
                <a:cs typeface="Arial"/>
              </a:rPr>
              <a:t>the </a:t>
            </a:r>
            <a:r>
              <a:rPr lang="en-US" spc="-4" dirty="0">
                <a:solidFill>
                  <a:srgbClr val="4D4D4D"/>
                </a:solidFill>
                <a:cs typeface="Arial"/>
              </a:rPr>
              <a:t>dosing </a:t>
            </a:r>
            <a:r>
              <a:rPr lang="en-US" spc="-9" dirty="0">
                <a:solidFill>
                  <a:srgbClr val="4D4D4D"/>
                </a:solidFill>
                <a:cs typeface="Arial"/>
              </a:rPr>
              <a:t>record</a:t>
            </a:r>
            <a:r>
              <a:rPr lang="en-US" spc="-4" dirty="0">
                <a:solidFill>
                  <a:srgbClr val="4D4D4D"/>
                </a:solidFill>
                <a:cs typeface="Arial"/>
              </a:rPr>
              <a:t> that is ≥1 </a:t>
            </a:r>
            <a:r>
              <a:rPr lang="en-US" spc="-13" dirty="0">
                <a:solidFill>
                  <a:srgbClr val="4D4D4D"/>
                </a:solidFill>
                <a:cs typeface="Arial"/>
              </a:rPr>
              <a:t>day.</a:t>
            </a:r>
            <a:r>
              <a:rPr lang="en-US" spc="-9" dirty="0">
                <a:solidFill>
                  <a:srgbClr val="4D4D4D"/>
                </a:solidFill>
                <a:cs typeface="Arial"/>
              </a:rPr>
              <a:t> </a:t>
            </a:r>
            <a:r>
              <a:rPr lang="en-US" spc="6" baseline="24691" dirty="0">
                <a:solidFill>
                  <a:srgbClr val="4D4D4D"/>
                </a:solidFill>
                <a:cs typeface="Arial"/>
              </a:rPr>
              <a:t>c</a:t>
            </a:r>
            <a:r>
              <a:rPr lang="en-US" spc="13" baseline="24691" dirty="0">
                <a:solidFill>
                  <a:srgbClr val="4D4D4D"/>
                </a:solidFill>
                <a:cs typeface="Arial"/>
              </a:rPr>
              <a:t> </a:t>
            </a:r>
            <a:r>
              <a:rPr lang="en-US" spc="-9" dirty="0">
                <a:solidFill>
                  <a:srgbClr val="4D4D4D"/>
                </a:solidFill>
                <a:cs typeface="Arial"/>
              </a:rPr>
              <a:t>Median</a:t>
            </a:r>
            <a:r>
              <a:rPr lang="en-US" spc="150" dirty="0">
                <a:solidFill>
                  <a:srgbClr val="4D4D4D"/>
                </a:solidFill>
                <a:cs typeface="Arial"/>
              </a:rPr>
              <a:t> </a:t>
            </a:r>
            <a:r>
              <a:rPr lang="en-US" spc="-4" dirty="0">
                <a:solidFill>
                  <a:srgbClr val="4D4D4D"/>
                </a:solidFill>
                <a:cs typeface="Arial"/>
              </a:rPr>
              <a:t>time to first dose </a:t>
            </a:r>
            <a:r>
              <a:rPr lang="en-US" spc="-9" dirty="0">
                <a:solidFill>
                  <a:srgbClr val="4D4D4D"/>
                </a:solidFill>
                <a:cs typeface="Arial"/>
              </a:rPr>
              <a:t>interruption:</a:t>
            </a:r>
            <a:r>
              <a:rPr lang="en-US" spc="-4" dirty="0">
                <a:solidFill>
                  <a:srgbClr val="4D4D4D"/>
                </a:solidFill>
                <a:cs typeface="Arial"/>
              </a:rPr>
              <a:t>1 month. </a:t>
            </a:r>
            <a:r>
              <a:rPr lang="en-US" spc="-159" dirty="0">
                <a:solidFill>
                  <a:srgbClr val="4D4D4D"/>
                </a:solidFill>
                <a:cs typeface="Arial"/>
              </a:rPr>
              <a:t> </a:t>
            </a:r>
            <a:r>
              <a:rPr lang="en-US" spc="-9" dirty="0">
                <a:solidFill>
                  <a:srgbClr val="4D4D4D"/>
                </a:solidFill>
                <a:cs typeface="Arial"/>
              </a:rPr>
              <a:t>Data</a:t>
            </a:r>
            <a:r>
              <a:rPr lang="en-US" spc="9" dirty="0">
                <a:solidFill>
                  <a:srgbClr val="4D4D4D"/>
                </a:solidFill>
                <a:cs typeface="Arial"/>
              </a:rPr>
              <a:t> </a:t>
            </a:r>
            <a:r>
              <a:rPr lang="en-US" spc="-4" dirty="0">
                <a:solidFill>
                  <a:srgbClr val="4D4D4D"/>
                </a:solidFill>
                <a:cs typeface="Arial"/>
              </a:rPr>
              <a:t>as</a:t>
            </a:r>
            <a:r>
              <a:rPr lang="en-US" spc="4" dirty="0">
                <a:solidFill>
                  <a:srgbClr val="4D4D4D"/>
                </a:solidFill>
                <a:cs typeface="Arial"/>
              </a:rPr>
              <a:t> </a:t>
            </a:r>
            <a:r>
              <a:rPr lang="en-US" spc="-4" dirty="0">
                <a:solidFill>
                  <a:srgbClr val="4D4D4D"/>
                </a:solidFill>
                <a:cs typeface="Arial"/>
              </a:rPr>
              <a:t>of</a:t>
            </a:r>
            <a:r>
              <a:rPr lang="en-US" spc="18" dirty="0">
                <a:solidFill>
                  <a:srgbClr val="4D4D4D"/>
                </a:solidFill>
                <a:cs typeface="Arial"/>
              </a:rPr>
              <a:t> </a:t>
            </a:r>
            <a:r>
              <a:rPr lang="en-US" spc="-4" dirty="0">
                <a:solidFill>
                  <a:srgbClr val="4D4D4D"/>
                </a:solidFill>
                <a:cs typeface="Arial"/>
              </a:rPr>
              <a:t>1</a:t>
            </a:r>
            <a:r>
              <a:rPr lang="en-US" dirty="0">
                <a:solidFill>
                  <a:srgbClr val="4D4D4D"/>
                </a:solidFill>
                <a:cs typeface="Arial"/>
              </a:rPr>
              <a:t> </a:t>
            </a:r>
            <a:r>
              <a:rPr lang="en-US" spc="-4" dirty="0">
                <a:solidFill>
                  <a:srgbClr val="4D4D4D"/>
                </a:solidFill>
                <a:cs typeface="Arial"/>
              </a:rPr>
              <a:t>June</a:t>
            </a:r>
            <a:r>
              <a:rPr lang="en-US" spc="18" dirty="0">
                <a:solidFill>
                  <a:srgbClr val="4D4D4D"/>
                </a:solidFill>
                <a:cs typeface="Arial"/>
              </a:rPr>
              <a:t> </a:t>
            </a:r>
            <a:r>
              <a:rPr lang="en-US" spc="-9" dirty="0">
                <a:solidFill>
                  <a:srgbClr val="4D4D4D"/>
                </a:solidFill>
                <a:cs typeface="Arial"/>
              </a:rPr>
              <a:t>2021.</a:t>
            </a:r>
          </a:p>
          <a:p>
            <a:r>
              <a:rPr lang="en-US" spc="-9">
                <a:solidFill>
                  <a:srgbClr val="4D4D4D"/>
                </a:solidFill>
                <a:cs typeface="Arial"/>
              </a:rPr>
              <a:t>2L, second line; 3L, third line; </a:t>
            </a:r>
            <a:r>
              <a:rPr lang="en-US" spc="-9" dirty="0">
                <a:solidFill>
                  <a:srgbClr val="4D4D4D"/>
                </a:solidFill>
                <a:cs typeface="Arial"/>
              </a:rPr>
              <a:t>AE adverse event; TRAE, treatment-related adverse event</a:t>
            </a:r>
            <a:r>
              <a:rPr lang="en-US" spc="-9">
                <a:solidFill>
                  <a:srgbClr val="4D4D4D"/>
                </a:solidFill>
                <a:cs typeface="Arial"/>
              </a:rPr>
              <a:t>.</a:t>
            </a:r>
            <a:endParaRPr lang="en-US" spc="-9" dirty="0">
              <a:solidFill>
                <a:srgbClr val="4D4D4D"/>
              </a:solidFill>
              <a:cs typeface="Arial"/>
            </a:endParaRPr>
          </a:p>
          <a:p>
            <a:r>
              <a:rPr lang="en-GB" b="1" dirty="0"/>
              <a:t>Leal T, et al. Abstract 1191O presented at ESMO 2021.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dirty="0"/>
              <a:t>MRTX-500 </a:t>
            </a:r>
            <a:r>
              <a:rPr lang="en-US" noProof="0"/>
              <a:t>Conclusions</a:t>
            </a:r>
          </a:p>
        </p:txBody>
      </p:sp>
      <p:sp>
        <p:nvSpPr>
          <p:cNvPr id="3" name="Inhaltsplatzhalter 2">
            <a:extLst>
              <a:ext uri="{FF2B5EF4-FFF2-40B4-BE49-F238E27FC236}">
                <a16:creationId xmlns:a16="http://schemas.microsoft.com/office/drawing/2014/main" id="{BBB9B1DE-CFBB-FD42-9C41-D4841018AEBB}"/>
              </a:ext>
            </a:extLst>
          </p:cNvPr>
          <p:cNvSpPr>
            <a:spLocks noGrp="1"/>
          </p:cNvSpPr>
          <p:nvPr>
            <p:ph idx="1"/>
          </p:nvPr>
        </p:nvSpPr>
        <p:spPr>
          <a:xfrm>
            <a:off x="416534" y="1825625"/>
            <a:ext cx="10683266" cy="4351338"/>
          </a:xfrm>
        </p:spPr>
        <p:txBody>
          <a:bodyPr vert="horz" lIns="0" tIns="0" rIns="0" bIns="0" rtlCol="0" anchor="t">
            <a:noAutofit/>
          </a:bodyPr>
          <a:lstStyle/>
          <a:p>
            <a:r>
              <a:rPr lang="en-US" sz="1600" noProof="0" err="1"/>
              <a:t>Sitravatinib</a:t>
            </a:r>
            <a:r>
              <a:rPr lang="en-US" sz="1600" noProof="0" dirty="0"/>
              <a:t> is a spectrum-selective TKI targeting TAM (TYRO3, AXL, MERTK) receptors and</a:t>
            </a:r>
            <a:r>
              <a:rPr lang="en-US" sz="1600"/>
              <a:t> </a:t>
            </a:r>
            <a:r>
              <a:rPr lang="en-US" sz="1600" noProof="0" dirty="0"/>
              <a:t> VEGFR2 that can potentially overcome an immunosuppressive TME</a:t>
            </a:r>
          </a:p>
          <a:p>
            <a:r>
              <a:rPr lang="en-US" sz="1600" noProof="0" err="1"/>
              <a:t>Sitravatinib</a:t>
            </a:r>
            <a:r>
              <a:rPr lang="en-US" sz="1600" noProof="0" dirty="0"/>
              <a:t> + nivolumab demonstrated antitumor activity, encouraging OS, and durable</a:t>
            </a:r>
            <a:r>
              <a:rPr lang="en-US" sz="1600"/>
              <a:t> </a:t>
            </a:r>
            <a:r>
              <a:rPr lang="en-US" sz="1600" noProof="0" dirty="0"/>
              <a:t> responses in patients with </a:t>
            </a:r>
            <a:r>
              <a:rPr lang="en-US" sz="1600" noProof="0" err="1"/>
              <a:t>nonsquamous</a:t>
            </a:r>
            <a:r>
              <a:rPr lang="en-US" sz="1600" noProof="0" dirty="0"/>
              <a:t> NSCLC with prior clinical benefit from a CPI</a:t>
            </a:r>
            <a:endParaRPr lang="en-US" sz="1600" noProof="0">
              <a:cs typeface="Arial"/>
            </a:endParaRPr>
          </a:p>
          <a:p>
            <a:pPr lvl="1"/>
            <a:r>
              <a:rPr lang="en-US" sz="1600" noProof="0" dirty="0"/>
              <a:t>Median </a:t>
            </a:r>
            <a:r>
              <a:rPr lang="en-US" sz="1600" noProof="0" err="1"/>
              <a:t>DoR</a:t>
            </a:r>
            <a:r>
              <a:rPr lang="en-US" sz="1600" noProof="0" dirty="0"/>
              <a:t> was 12.8 months; ORR was 18% (12/68)</a:t>
            </a:r>
            <a:endParaRPr lang="en-US" sz="1600" noProof="0">
              <a:cs typeface="Arial"/>
            </a:endParaRPr>
          </a:p>
          <a:p>
            <a:pPr lvl="1"/>
            <a:r>
              <a:rPr lang="en-US" sz="1600" noProof="0" dirty="0"/>
              <a:t>1- and 2-year OS were 56% and 32%, respectively</a:t>
            </a:r>
            <a:endParaRPr lang="en-US" sz="1600" noProof="0">
              <a:cs typeface="Arial" panose="020B0604020202020204"/>
            </a:endParaRPr>
          </a:p>
          <a:p>
            <a:r>
              <a:rPr lang="en-US" sz="1600" noProof="0" dirty="0"/>
              <a:t>No unexpected safety signals with the combination were observed, and AEs</a:t>
            </a:r>
            <a:r>
              <a:rPr lang="en-US" sz="1600"/>
              <a:t> </a:t>
            </a:r>
            <a:r>
              <a:rPr lang="en-US" sz="1600" noProof="0" dirty="0"/>
              <a:t> were manageable</a:t>
            </a:r>
            <a:endParaRPr lang="en-US" sz="1600" noProof="0">
              <a:cs typeface="Arial" panose="020B0604020202020204"/>
            </a:endParaRPr>
          </a:p>
          <a:p>
            <a:r>
              <a:rPr lang="en-US" sz="1600" b="1" noProof="0" dirty="0"/>
              <a:t>These results support the ongoing Phase 3 SAPPHIRE study (NCT03906071), evaluating</a:t>
            </a:r>
            <a:r>
              <a:rPr lang="en-US" sz="1600" b="1"/>
              <a:t> </a:t>
            </a:r>
            <a:r>
              <a:rPr lang="en-US" sz="1600" b="1" noProof="0" dirty="0"/>
              <a:t> </a:t>
            </a:r>
            <a:r>
              <a:rPr lang="en-US" sz="1600" b="1" noProof="0" err="1"/>
              <a:t>sitravatinib</a:t>
            </a:r>
            <a:r>
              <a:rPr lang="en-US" sz="1600" b="1" noProof="0" dirty="0"/>
              <a:t> + nivolumab in patients with </a:t>
            </a:r>
            <a:r>
              <a:rPr lang="en-US" sz="1600" b="1" noProof="0" err="1"/>
              <a:t>nonsquamous</a:t>
            </a:r>
            <a:r>
              <a:rPr lang="en-US" sz="1600" b="1" noProof="0" dirty="0"/>
              <a:t> NSCLC who received clinical benefit</a:t>
            </a:r>
            <a:r>
              <a:rPr lang="en-US" sz="1600" b="1"/>
              <a:t> </a:t>
            </a:r>
            <a:r>
              <a:rPr lang="en-US" sz="1600" b="1" noProof="0" dirty="0"/>
              <a:t> from and subsequently experienced progressive disease on a prior CPI</a:t>
            </a:r>
            <a:endParaRPr lang="en-US" sz="1600" b="1" noProof="0">
              <a:cs typeface="Arial"/>
            </a:endParaRPr>
          </a:p>
          <a:p>
            <a:endParaRPr lang="en-US" sz="1600" noProof="0"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de-DE"/>
              <a:t>AE, </a:t>
            </a:r>
            <a:r>
              <a:rPr lang="de-DE" err="1"/>
              <a:t>adverse</a:t>
            </a:r>
            <a:r>
              <a:rPr lang="de-DE"/>
              <a:t> </a:t>
            </a:r>
            <a:r>
              <a:rPr lang="de-DE" err="1"/>
              <a:t>event</a:t>
            </a:r>
            <a:r>
              <a:rPr lang="de-DE"/>
              <a:t>; CPI, </a:t>
            </a:r>
            <a:r>
              <a:rPr lang="de-DE" err="1"/>
              <a:t>checkpoint</a:t>
            </a:r>
            <a:r>
              <a:rPr lang="de-DE"/>
              <a:t> </a:t>
            </a:r>
            <a:r>
              <a:rPr lang="de-DE" err="1"/>
              <a:t>inhibitor</a:t>
            </a:r>
            <a:r>
              <a:rPr lang="de-DE"/>
              <a:t>; </a:t>
            </a:r>
            <a:r>
              <a:rPr lang="de-DE" err="1"/>
              <a:t>DoR</a:t>
            </a:r>
            <a:r>
              <a:rPr lang="de-DE"/>
              <a:t>, </a:t>
            </a:r>
            <a:r>
              <a:rPr lang="de-DE" err="1"/>
              <a:t>duration</a:t>
            </a:r>
            <a:r>
              <a:rPr lang="de-DE"/>
              <a:t> </a:t>
            </a:r>
            <a:r>
              <a:rPr lang="de-DE" err="1"/>
              <a:t>of</a:t>
            </a:r>
            <a:r>
              <a:rPr lang="de-DE"/>
              <a:t> </a:t>
            </a:r>
            <a:r>
              <a:rPr lang="de-DE" err="1"/>
              <a:t>response</a:t>
            </a:r>
            <a:r>
              <a:rPr lang="de-DE"/>
              <a:t>; NSCLC, non </a:t>
            </a:r>
            <a:r>
              <a:rPr lang="de-DE" err="1"/>
              <a:t>small</a:t>
            </a:r>
            <a:r>
              <a:rPr lang="de-DE"/>
              <a:t> </a:t>
            </a:r>
            <a:r>
              <a:rPr lang="de-DE" err="1"/>
              <a:t>cell</a:t>
            </a:r>
            <a:r>
              <a:rPr lang="de-DE"/>
              <a:t> </a:t>
            </a:r>
            <a:r>
              <a:rPr lang="de-DE" err="1"/>
              <a:t>lung</a:t>
            </a:r>
            <a:r>
              <a:rPr lang="de-DE"/>
              <a:t> </a:t>
            </a:r>
            <a:r>
              <a:rPr lang="de-DE" err="1"/>
              <a:t>cancer</a:t>
            </a:r>
            <a:r>
              <a:rPr lang="de-DE"/>
              <a:t>; OS, </a:t>
            </a:r>
            <a:r>
              <a:rPr lang="de-DE" err="1"/>
              <a:t>overall</a:t>
            </a:r>
            <a:r>
              <a:rPr lang="de-DE"/>
              <a:t> </a:t>
            </a:r>
            <a:r>
              <a:rPr lang="de-DE" err="1"/>
              <a:t>survival</a:t>
            </a:r>
            <a:r>
              <a:rPr lang="de-DE"/>
              <a:t>; ORR, </a:t>
            </a:r>
            <a:r>
              <a:rPr lang="de-DE" err="1"/>
              <a:t>obkective</a:t>
            </a:r>
            <a:r>
              <a:rPr lang="de-DE"/>
              <a:t> </a:t>
            </a:r>
            <a:r>
              <a:rPr lang="de-DE" err="1"/>
              <a:t>response</a:t>
            </a:r>
            <a:r>
              <a:rPr lang="de-DE"/>
              <a:t> rate; TKI, </a:t>
            </a:r>
            <a:r>
              <a:rPr lang="de-DE" err="1"/>
              <a:t>tyrosine</a:t>
            </a:r>
            <a:r>
              <a:rPr lang="de-DE"/>
              <a:t> </a:t>
            </a:r>
            <a:r>
              <a:rPr lang="de-DE" err="1"/>
              <a:t>kinase</a:t>
            </a:r>
            <a:r>
              <a:rPr lang="de-DE"/>
              <a:t> </a:t>
            </a:r>
            <a:r>
              <a:rPr lang="de-DE" err="1"/>
              <a:t>inhibitor</a:t>
            </a:r>
            <a:r>
              <a:rPr lang="de-DE"/>
              <a:t>, TME, </a:t>
            </a:r>
            <a:r>
              <a:rPr lang="de-DE" err="1"/>
              <a:t>tumor</a:t>
            </a:r>
            <a:r>
              <a:rPr lang="de-DE"/>
              <a:t> </a:t>
            </a:r>
            <a:r>
              <a:rPr lang="de-DE" err="1"/>
              <a:t>microenvironemnt</a:t>
            </a:r>
            <a:r>
              <a:rPr lang="de-DE"/>
              <a:t>. </a:t>
            </a:r>
          </a:p>
          <a:p>
            <a:r>
              <a:rPr lang="de-DE" b="1"/>
              <a:t>Leal T, et al. Abstract 1191O </a:t>
            </a:r>
            <a:r>
              <a:rPr lang="de-DE" b="1" err="1"/>
              <a:t>presented</a:t>
            </a:r>
            <a:r>
              <a:rPr lang="de-DE" b="1"/>
              <a:t> at ESMO 2021.</a:t>
            </a:r>
          </a:p>
        </p:txBody>
      </p:sp>
    </p:spTree>
    <p:extLst>
      <p:ext uri="{BB962C8B-B14F-4D97-AF65-F5344CB8AC3E}">
        <p14:creationId xmlns:p14="http://schemas.microsoft.com/office/powerpoint/2010/main" val="1160755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122349-162F-F44E-B500-C8AD7D22EF50}"/>
              </a:ext>
            </a:extLst>
          </p:cNvPr>
          <p:cNvSpPr>
            <a:spLocks noGrp="1"/>
          </p:cNvSpPr>
          <p:nvPr>
            <p:ph type="body" idx="1"/>
          </p:nvPr>
        </p:nvSpPr>
        <p:spPr/>
        <p:txBody>
          <a:bodyPr/>
          <a:lstStyle/>
          <a:p>
            <a:r>
              <a:rPr lang="en-US" noProof="0" dirty="0"/>
              <a:t>Durvalumab alone or in combination with novel agents in locally advanced, unresectable, Stage III NSCLC</a:t>
            </a:r>
          </a:p>
        </p:txBody>
      </p:sp>
      <p:sp>
        <p:nvSpPr>
          <p:cNvPr id="8" name="Titel 7">
            <a:extLst>
              <a:ext uri="{FF2B5EF4-FFF2-40B4-BE49-F238E27FC236}">
                <a16:creationId xmlns:a16="http://schemas.microsoft.com/office/drawing/2014/main" id="{6E2E1FB1-630B-3448-9A09-1BC58797774F}"/>
              </a:ext>
            </a:extLst>
          </p:cNvPr>
          <p:cNvSpPr>
            <a:spLocks noGrp="1"/>
          </p:cNvSpPr>
          <p:nvPr>
            <p:ph type="title"/>
          </p:nvPr>
        </p:nvSpPr>
        <p:spPr/>
        <p:txBody>
          <a:bodyPr/>
          <a:lstStyle/>
          <a:p>
            <a:r>
              <a:rPr lang="en-US" noProof="0" dirty="0"/>
              <a:t>COAST</a:t>
            </a:r>
          </a:p>
        </p:txBody>
      </p:sp>
    </p:spTree>
    <p:extLst>
      <p:ext uri="{BB962C8B-B14F-4D97-AF65-F5344CB8AC3E}">
        <p14:creationId xmlns:p14="http://schemas.microsoft.com/office/powerpoint/2010/main" val="1049648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572F81-E2F7-410F-AB01-3DA84583A7AA}"/>
              </a:ext>
            </a:extLst>
          </p:cNvPr>
          <p:cNvSpPr>
            <a:spLocks noGrp="1"/>
          </p:cNvSpPr>
          <p:nvPr>
            <p:ph type="ftr" sz="quarter" idx="11"/>
          </p:nvPr>
        </p:nvSpPr>
        <p:spPr/>
        <p:txBody>
          <a:bodyPr/>
          <a:lstStyle/>
          <a:p>
            <a:r>
              <a:rPr lang="en-US" dirty="0"/>
              <a:t>cCRT, concurrent chemoradiation therapy; </a:t>
            </a:r>
            <a:r>
              <a:rPr lang="en-GB" dirty="0"/>
              <a:t>DCR, disease control rate; DoR, duration of response;</a:t>
            </a:r>
            <a:r>
              <a:rPr lang="en-US" dirty="0"/>
              <a:t> ECOG PS, Eastern Cooperative Oncology Group performance status;</a:t>
            </a:r>
            <a:r>
              <a:rPr lang="en-GB" dirty="0"/>
              <a:t> IV, intravenous; OS, overall survival; PFS, progression-free survival; PK, pharmacokinetics; Q2W, every 2 weeks; Q4W, every 4 weeks; RECIST, Response evaluation criteria in solid tumors; R, ramdomized; SOC, standard of care.</a:t>
            </a:r>
          </a:p>
          <a:p>
            <a:r>
              <a:rPr lang="en-GB" b="1" dirty="0"/>
              <a:t>Martinez-Marti A, et al. Abstract LBA42 presented at ESMO 2021.</a:t>
            </a:r>
          </a:p>
        </p:txBody>
      </p:sp>
      <p:sp>
        <p:nvSpPr>
          <p:cNvPr id="17" name="Titel 16">
            <a:extLst>
              <a:ext uri="{FF2B5EF4-FFF2-40B4-BE49-F238E27FC236}">
                <a16:creationId xmlns:a16="http://schemas.microsoft.com/office/drawing/2014/main" id="{74037EE0-4518-EC4C-BFDE-77460524EE1C}"/>
              </a:ext>
            </a:extLst>
          </p:cNvPr>
          <p:cNvSpPr>
            <a:spLocks noGrp="1"/>
          </p:cNvSpPr>
          <p:nvPr>
            <p:ph type="title"/>
          </p:nvPr>
        </p:nvSpPr>
        <p:spPr/>
        <p:txBody>
          <a:bodyPr/>
          <a:lstStyle/>
          <a:p>
            <a:r>
              <a:rPr lang="en-US" noProof="0" dirty="0"/>
              <a:t>COAST Study design</a:t>
            </a:r>
          </a:p>
        </p:txBody>
      </p:sp>
      <p:sp>
        <p:nvSpPr>
          <p:cNvPr id="11" name="Textplatzhalter 10">
            <a:extLst>
              <a:ext uri="{FF2B5EF4-FFF2-40B4-BE49-F238E27FC236}">
                <a16:creationId xmlns:a16="http://schemas.microsoft.com/office/drawing/2014/main" id="{2C4752EA-C01A-9540-900D-F8B1461D3C97}"/>
              </a:ext>
            </a:extLst>
          </p:cNvPr>
          <p:cNvSpPr>
            <a:spLocks noGrp="1"/>
          </p:cNvSpPr>
          <p:nvPr>
            <p:ph type="body" sz="quarter" idx="12"/>
          </p:nvPr>
        </p:nvSpPr>
        <p:spPr/>
        <p:txBody>
          <a:bodyPr/>
          <a:lstStyle/>
          <a:p>
            <a:r>
              <a:rPr lang="en-US" noProof="0" dirty="0"/>
              <a:t>Open-label, Phase 2</a:t>
            </a:r>
            <a:r>
              <a:rPr lang="en-US" noProof="0"/>
              <a:t>, multi-drug </a:t>
            </a:r>
            <a:r>
              <a:rPr lang="en-US" noProof="0" dirty="0"/>
              <a:t>platform study of durvalumab alone or in combination with novel agents in </a:t>
            </a:r>
            <a:r>
              <a:rPr lang="en-US" noProof="0"/>
              <a:t>patients with </a:t>
            </a:r>
            <a:r>
              <a:rPr lang="en-US" noProof="0" dirty="0"/>
              <a:t>locally advanced, unresectable, Stage III NSCLC</a:t>
            </a:r>
          </a:p>
        </p:txBody>
      </p:sp>
      <p:sp>
        <p:nvSpPr>
          <p:cNvPr id="19" name="Inhaltsplatzhalter 18">
            <a:extLst>
              <a:ext uri="{FF2B5EF4-FFF2-40B4-BE49-F238E27FC236}">
                <a16:creationId xmlns:a16="http://schemas.microsoft.com/office/drawing/2014/main" id="{7C69905A-8064-A344-A82F-F60ADC260AE3}"/>
              </a:ext>
            </a:extLst>
          </p:cNvPr>
          <p:cNvSpPr>
            <a:spLocks noGrp="1"/>
          </p:cNvSpPr>
          <p:nvPr>
            <p:ph idx="1"/>
          </p:nvPr>
        </p:nvSpPr>
        <p:spPr>
          <a:xfrm>
            <a:off x="416534" y="1808162"/>
            <a:ext cx="11367478" cy="1248261"/>
          </a:xfrm>
          <a:solidFill>
            <a:schemeClr val="bg2">
              <a:lumMod val="20000"/>
              <a:lumOff val="80000"/>
            </a:schemeClr>
          </a:solidFill>
        </p:spPr>
        <p:txBody>
          <a:bodyPr lIns="144000" anchor="ctr" anchorCtr="0">
            <a:noAutofit/>
          </a:bodyPr>
          <a:lstStyle/>
          <a:p>
            <a:pPr>
              <a:spcAft>
                <a:spcPts val="0"/>
              </a:spcAft>
            </a:pPr>
            <a:r>
              <a:rPr lang="en-US" sz="1200" noProof="0" dirty="0"/>
              <a:t>The </a:t>
            </a:r>
            <a:r>
              <a:rPr lang="en-US" sz="1200"/>
              <a:t>placebo-controlled Phase</a:t>
            </a:r>
            <a:r>
              <a:rPr lang="en-US" sz="1200" noProof="0" dirty="0"/>
              <a:t> 3 PACIFIC study established consolidation durvalumab as SOC for patients with unresectable Stage III NSCLC who have not progressed after </a:t>
            </a:r>
            <a:r>
              <a:rPr lang="en-US" sz="1200" noProof="0" err="1"/>
              <a:t>cCRT</a:t>
            </a:r>
            <a:endParaRPr lang="en-US" sz="1200" noProof="0" dirty="0"/>
          </a:p>
          <a:p>
            <a:pPr lvl="1">
              <a:spcAft>
                <a:spcPts val="0"/>
              </a:spcAft>
            </a:pPr>
            <a:r>
              <a:rPr lang="en-US" sz="1200" noProof="0" dirty="0"/>
              <a:t>Five-year data from PACIFIC demonstrated robust and sustained OS plus durable PFS benefit with durvalumab in this patient population</a:t>
            </a:r>
            <a:endParaRPr lang="en-US" sz="1200" noProof="0">
              <a:cs typeface="Arial"/>
            </a:endParaRPr>
          </a:p>
          <a:p>
            <a:pPr lvl="2">
              <a:spcAft>
                <a:spcPts val="0"/>
              </a:spcAft>
            </a:pPr>
            <a:r>
              <a:rPr lang="en-US" sz="1200" noProof="0" dirty="0"/>
              <a:t>42.9% remain alive and 33.1% remain alive and progression-free at 5 years</a:t>
            </a:r>
            <a:endParaRPr lang="en-US" sz="1200" noProof="0">
              <a:cs typeface="Arial" panose="020B0604020202020204"/>
            </a:endParaRPr>
          </a:p>
          <a:p>
            <a:pPr>
              <a:spcAft>
                <a:spcPts val="0"/>
              </a:spcAft>
            </a:pPr>
            <a:r>
              <a:rPr lang="en-US" sz="1200" noProof="0" dirty="0"/>
              <a:t>Additional immunomodulation through combination therapy is being explored to improve clinical outcomes in</a:t>
            </a:r>
            <a:r>
              <a:rPr lang="en-US" sz="1200"/>
              <a:t> </a:t>
            </a:r>
            <a:r>
              <a:rPr lang="en-US" sz="1200" noProof="0" dirty="0"/>
              <a:t> this patient population</a:t>
            </a:r>
            <a:endParaRPr lang="en-US" sz="1200" noProof="0">
              <a:cs typeface="Arial" panose="020B0604020202020204"/>
            </a:endParaRPr>
          </a:p>
          <a:p>
            <a:pPr>
              <a:spcAft>
                <a:spcPts val="0"/>
              </a:spcAft>
            </a:pPr>
            <a:r>
              <a:rPr lang="en-US" sz="1200" noProof="0" dirty="0"/>
              <a:t>COAST [Combination Platform Study in Unresectable Stage III NSCLC; NCT03822351) is a global, open­ label, randomized, Phase 2 study of durvalumab alone or combined with the anti-CD73 </a:t>
            </a:r>
            <a:r>
              <a:rPr lang="en-US" sz="1200" noProof="0" err="1"/>
              <a:t>mAb</a:t>
            </a:r>
            <a:r>
              <a:rPr lang="en-US" sz="1200" noProof="0" dirty="0"/>
              <a:t> </a:t>
            </a:r>
            <a:r>
              <a:rPr lang="en-US" sz="1200" noProof="0" err="1"/>
              <a:t>oleclumab</a:t>
            </a:r>
            <a:r>
              <a:rPr lang="en-US" sz="1200" noProof="0" dirty="0"/>
              <a:t> or anti-NKG2A </a:t>
            </a:r>
            <a:r>
              <a:rPr lang="en-US" sz="1200" noProof="0" err="1"/>
              <a:t>mAb</a:t>
            </a:r>
            <a:r>
              <a:rPr lang="en-US" sz="1200" noProof="0" dirty="0"/>
              <a:t> </a:t>
            </a:r>
            <a:r>
              <a:rPr lang="en-US" sz="1200" noProof="0" err="1"/>
              <a:t>monalizumab</a:t>
            </a:r>
            <a:r>
              <a:rPr lang="en-US" sz="1200" noProof="0" dirty="0"/>
              <a:t> as consolidation therapy in this setting</a:t>
            </a:r>
            <a:endParaRPr lang="en-US" sz="1200" noProof="0">
              <a:cs typeface="Arial"/>
            </a:endParaRPr>
          </a:p>
        </p:txBody>
      </p:sp>
      <p:sp>
        <p:nvSpPr>
          <p:cNvPr id="5" name="Oval 4">
            <a:extLst>
              <a:ext uri="{FF2B5EF4-FFF2-40B4-BE49-F238E27FC236}">
                <a16:creationId xmlns:a16="http://schemas.microsoft.com/office/drawing/2014/main" id="{03C27B16-027A-48A2-B28F-7CE413A1C140}"/>
              </a:ext>
            </a:extLst>
          </p:cNvPr>
          <p:cNvSpPr/>
          <p:nvPr/>
        </p:nvSpPr>
        <p:spPr>
          <a:xfrm>
            <a:off x="2804471" y="4310598"/>
            <a:ext cx="836529" cy="7830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t>R 1:1:1</a:t>
            </a:r>
          </a:p>
        </p:txBody>
      </p:sp>
      <p:sp>
        <p:nvSpPr>
          <p:cNvPr id="7" name="object 6">
            <a:extLst>
              <a:ext uri="{FF2B5EF4-FFF2-40B4-BE49-F238E27FC236}">
                <a16:creationId xmlns:a16="http://schemas.microsoft.com/office/drawing/2014/main" id="{7AF19DE5-71D3-41E8-95DF-53D77A8C91D2}"/>
              </a:ext>
            </a:extLst>
          </p:cNvPr>
          <p:cNvSpPr txBox="1"/>
          <p:nvPr/>
        </p:nvSpPr>
        <p:spPr>
          <a:xfrm>
            <a:off x="2740995" y="3987950"/>
            <a:ext cx="950115" cy="319959"/>
          </a:xfrm>
          <a:prstGeom prst="rect">
            <a:avLst/>
          </a:prstGeom>
        </p:spPr>
        <p:txBody>
          <a:bodyPr vert="horz" wrap="square" lIns="0" tIns="12065" rIns="0" bIns="0" rtlCol="0" anchor="t">
            <a:spAutoFit/>
          </a:bodyPr>
          <a:lstStyle/>
          <a:p>
            <a:pPr marL="12700" algn="ctr">
              <a:lnSpc>
                <a:spcPct val="100000"/>
              </a:lnSpc>
              <a:spcBef>
                <a:spcPts val="95"/>
              </a:spcBef>
            </a:pPr>
            <a:r>
              <a:rPr lang="en-GB" sz="1000" spc="-5" dirty="0">
                <a:latin typeface="Arial Standard"/>
                <a:cs typeface="Trebuchet MS"/>
              </a:rPr>
              <a:t>1-42 days </a:t>
            </a:r>
            <a:br>
              <a:rPr lang="en-GB" sz="1000" spc="-5" dirty="0">
                <a:latin typeface="Arial Standard"/>
                <a:cs typeface="Trebuchet MS"/>
              </a:rPr>
            </a:br>
            <a:r>
              <a:rPr lang="en-GB" sz="1000" spc="-5" dirty="0">
                <a:latin typeface="Arial Standard"/>
                <a:cs typeface="Trebuchet MS"/>
              </a:rPr>
              <a:t>post-cCRT</a:t>
            </a:r>
            <a:endParaRPr lang="en-GB" sz="1000" dirty="0">
              <a:latin typeface="Arial Standard"/>
              <a:cs typeface="Trebuchet MS"/>
            </a:endParaRPr>
          </a:p>
        </p:txBody>
      </p:sp>
      <p:sp>
        <p:nvSpPr>
          <p:cNvPr id="14" name="object 14">
            <a:extLst>
              <a:ext uri="{FF2B5EF4-FFF2-40B4-BE49-F238E27FC236}">
                <a16:creationId xmlns:a16="http://schemas.microsoft.com/office/drawing/2014/main" id="{20250936-5483-490A-9AE4-14BDA05E0145}"/>
              </a:ext>
            </a:extLst>
          </p:cNvPr>
          <p:cNvSpPr txBox="1"/>
          <p:nvPr/>
        </p:nvSpPr>
        <p:spPr>
          <a:xfrm>
            <a:off x="416533" y="3429000"/>
            <a:ext cx="1967006" cy="2532883"/>
          </a:xfrm>
          <a:prstGeom prst="rect">
            <a:avLst/>
          </a:prstGeom>
          <a:solidFill>
            <a:schemeClr val="tx2"/>
          </a:solidFill>
          <a:ln>
            <a:noFill/>
          </a:ln>
        </p:spPr>
        <p:txBody>
          <a:bodyPr vert="horz" wrap="square" lIns="144000" tIns="144000" rIns="0" bIns="0" rtlCol="0">
            <a:noAutofit/>
          </a:bodyPr>
          <a:lstStyle/>
          <a:p>
            <a:pPr marL="91440">
              <a:lnSpc>
                <a:spcPct val="100000"/>
              </a:lnSpc>
              <a:spcBef>
                <a:spcPts val="1010"/>
              </a:spcBef>
            </a:pPr>
            <a:r>
              <a:rPr lang="en-GB" sz="1200" b="1" spc="-5" dirty="0">
                <a:solidFill>
                  <a:schemeClr val="bg1"/>
                </a:solidFill>
                <a:cs typeface="Trebuchet MS"/>
              </a:rPr>
              <a:t>Key eligibility</a:t>
            </a:r>
            <a:r>
              <a:rPr lang="en-GB" sz="1200" b="1" spc="-20" dirty="0">
                <a:solidFill>
                  <a:schemeClr val="bg1"/>
                </a:solidFill>
                <a:cs typeface="Trebuchet MS"/>
              </a:rPr>
              <a:t> </a:t>
            </a:r>
            <a:r>
              <a:rPr lang="en-GB" sz="1200" b="1" spc="-5" dirty="0">
                <a:solidFill>
                  <a:schemeClr val="bg1"/>
                </a:solidFill>
                <a:cs typeface="Trebuchet MS"/>
              </a:rPr>
              <a:t>criteria</a:t>
            </a:r>
            <a:endParaRPr lang="en-GB" sz="1200" dirty="0">
              <a:solidFill>
                <a:schemeClr val="bg1"/>
              </a:solidFill>
              <a:cs typeface="Trebuchet MS"/>
            </a:endParaRPr>
          </a:p>
          <a:p>
            <a:pPr marL="207645" marR="469900" indent="-116839">
              <a:lnSpc>
                <a:spcPct val="100000"/>
              </a:lnSpc>
              <a:spcBef>
                <a:spcPts val="195"/>
              </a:spcBef>
              <a:buFont typeface="Arial"/>
              <a:buChar char="•"/>
              <a:tabLst>
                <a:tab pos="208279" algn="l"/>
              </a:tabLst>
            </a:pPr>
            <a:r>
              <a:rPr lang="en-GB" sz="1200" dirty="0">
                <a:solidFill>
                  <a:schemeClr val="bg1"/>
                </a:solidFill>
                <a:cs typeface="Trebuchet MS"/>
              </a:rPr>
              <a:t>Locally advanced, unresectable, Stage III NSCLC</a:t>
            </a:r>
          </a:p>
          <a:p>
            <a:pPr marL="207645" marR="469900" indent="-116839">
              <a:lnSpc>
                <a:spcPct val="100000"/>
              </a:lnSpc>
              <a:spcBef>
                <a:spcPts val="195"/>
              </a:spcBef>
              <a:buFont typeface="Arial"/>
              <a:buChar char="•"/>
              <a:tabLst>
                <a:tab pos="208279" algn="l"/>
              </a:tabLst>
            </a:pPr>
            <a:r>
              <a:rPr lang="en-GB" sz="1200" dirty="0">
                <a:solidFill>
                  <a:schemeClr val="bg1"/>
                </a:solidFill>
                <a:cs typeface="Trebuchet MS"/>
              </a:rPr>
              <a:t>No progression after prior </a:t>
            </a:r>
            <a:r>
              <a:rPr lang="en-GB" sz="1200" err="1">
                <a:solidFill>
                  <a:schemeClr val="bg1"/>
                </a:solidFill>
                <a:cs typeface="Trebuchet MS"/>
              </a:rPr>
              <a:t>cCRT</a:t>
            </a:r>
            <a:endParaRPr lang="en-GB" sz="1200" dirty="0">
              <a:solidFill>
                <a:schemeClr val="bg1"/>
              </a:solidFill>
              <a:cs typeface="Trebuchet MS"/>
            </a:endParaRPr>
          </a:p>
          <a:p>
            <a:pPr marL="207645" marR="469900" indent="-116839">
              <a:lnSpc>
                <a:spcPct val="100000"/>
              </a:lnSpc>
              <a:spcBef>
                <a:spcPts val="195"/>
              </a:spcBef>
              <a:buFont typeface="Arial"/>
              <a:buChar char="•"/>
              <a:tabLst>
                <a:tab pos="208279" algn="l"/>
              </a:tabLst>
            </a:pPr>
            <a:r>
              <a:rPr lang="en-GB" sz="1200" dirty="0">
                <a:solidFill>
                  <a:schemeClr val="bg1"/>
                </a:solidFill>
                <a:cs typeface="Trebuchet MS"/>
              </a:rPr>
              <a:t>ECOG PS 0 or 1</a:t>
            </a:r>
          </a:p>
          <a:p>
            <a:pPr marL="207645" marR="469900" indent="-116839">
              <a:lnSpc>
                <a:spcPct val="100000"/>
              </a:lnSpc>
              <a:spcBef>
                <a:spcPts val="195"/>
              </a:spcBef>
              <a:buFont typeface="Arial"/>
              <a:buChar char="•"/>
              <a:tabLst>
                <a:tab pos="208279" algn="l"/>
              </a:tabLst>
            </a:pPr>
            <a:r>
              <a:rPr lang="en-GB" sz="1200" dirty="0">
                <a:solidFill>
                  <a:schemeClr val="bg1"/>
                </a:solidFill>
                <a:cs typeface="Trebuchet MS"/>
              </a:rPr>
              <a:t>N = 189 </a:t>
            </a:r>
            <a:r>
              <a:rPr lang="en-GB" sz="1200" err="1">
                <a:solidFill>
                  <a:schemeClr val="bg1"/>
                </a:solidFill>
                <a:cs typeface="Trebuchet MS"/>
              </a:rPr>
              <a:t>ramdomized</a:t>
            </a:r>
            <a:endParaRPr lang="en-GB" sz="1200" dirty="0">
              <a:solidFill>
                <a:schemeClr val="bg1"/>
              </a:solidFill>
              <a:cs typeface="Trebuchet MS"/>
            </a:endParaRPr>
          </a:p>
        </p:txBody>
      </p:sp>
      <p:sp>
        <p:nvSpPr>
          <p:cNvPr id="15" name="object 15">
            <a:extLst>
              <a:ext uri="{FF2B5EF4-FFF2-40B4-BE49-F238E27FC236}">
                <a16:creationId xmlns:a16="http://schemas.microsoft.com/office/drawing/2014/main" id="{AF11ED5B-8D55-4021-8FE7-C4BEC61A7AD0}"/>
              </a:ext>
            </a:extLst>
          </p:cNvPr>
          <p:cNvSpPr txBox="1"/>
          <p:nvPr/>
        </p:nvSpPr>
        <p:spPr>
          <a:xfrm>
            <a:off x="8185468" y="3832684"/>
            <a:ext cx="3598544" cy="1725514"/>
          </a:xfrm>
          <a:prstGeom prst="rect">
            <a:avLst/>
          </a:prstGeom>
          <a:solidFill>
            <a:schemeClr val="bg2">
              <a:lumMod val="20000"/>
              <a:lumOff val="80000"/>
            </a:schemeClr>
          </a:solidFill>
          <a:ln w="12953">
            <a:noFill/>
          </a:ln>
        </p:spPr>
        <p:txBody>
          <a:bodyPr vert="horz" wrap="square" lIns="144000" tIns="144000" rIns="0" bIns="0" rtlCol="0" anchor="ctr">
            <a:noAutofit/>
          </a:bodyPr>
          <a:lstStyle/>
          <a:p>
            <a:pPr marL="91440">
              <a:lnSpc>
                <a:spcPct val="100000"/>
              </a:lnSpc>
              <a:spcBef>
                <a:spcPts val="1060"/>
              </a:spcBef>
              <a:buClr>
                <a:schemeClr val="bg2"/>
              </a:buClr>
            </a:pPr>
            <a:r>
              <a:rPr lang="en-GB" sz="1200" b="1" spc="-5" dirty="0">
                <a:cs typeface="Trebuchet MS"/>
              </a:rPr>
              <a:t>P</a:t>
            </a:r>
            <a:r>
              <a:rPr lang="en-GB" sz="1200" b="1" dirty="0">
                <a:cs typeface="Trebuchet MS"/>
              </a:rPr>
              <a:t>rimary </a:t>
            </a:r>
            <a:r>
              <a:rPr lang="en-GB" sz="1200" b="1" spc="-5" dirty="0">
                <a:cs typeface="Trebuchet MS"/>
              </a:rPr>
              <a:t>endpoint:</a:t>
            </a:r>
            <a:endParaRPr lang="en-GB" sz="1200" dirty="0">
              <a:cs typeface="Trebuchet MS"/>
            </a:endParaRPr>
          </a:p>
          <a:p>
            <a:pPr marL="304800" indent="-213995">
              <a:lnSpc>
                <a:spcPct val="100000"/>
              </a:lnSpc>
              <a:buClr>
                <a:schemeClr val="bg2"/>
              </a:buClr>
              <a:buFont typeface="Arial"/>
              <a:buChar char="•"/>
              <a:tabLst>
                <a:tab pos="304800" algn="l"/>
                <a:tab pos="305435" algn="l"/>
              </a:tabLst>
            </a:pPr>
            <a:r>
              <a:rPr lang="en-GB" sz="1200" spc="-5" dirty="0">
                <a:cs typeface="Trebuchet MS"/>
              </a:rPr>
              <a:t>ORR by investigator assessment </a:t>
            </a:r>
            <a:br>
              <a:rPr lang="en-GB" sz="1200" spc="-5" dirty="0">
                <a:cs typeface="Trebuchet MS"/>
              </a:rPr>
            </a:br>
            <a:r>
              <a:rPr lang="en-GB" sz="1200" spc="-5" dirty="0">
                <a:cs typeface="Trebuchet MS"/>
              </a:rPr>
              <a:t>(RECIST v1.1)</a:t>
            </a:r>
            <a:endParaRPr lang="en-GB" sz="1200" dirty="0">
              <a:cs typeface="Trebuchet MS"/>
            </a:endParaRPr>
          </a:p>
          <a:p>
            <a:pPr>
              <a:lnSpc>
                <a:spcPct val="100000"/>
              </a:lnSpc>
              <a:spcBef>
                <a:spcPts val="45"/>
              </a:spcBef>
              <a:buClr>
                <a:schemeClr val="bg2"/>
              </a:buClr>
              <a:buFont typeface="Arial"/>
              <a:buChar char="•"/>
            </a:pPr>
            <a:endParaRPr lang="en-GB" sz="1200" dirty="0">
              <a:cs typeface="Trebuchet MS"/>
            </a:endParaRPr>
          </a:p>
          <a:p>
            <a:pPr marL="91440">
              <a:lnSpc>
                <a:spcPct val="100000"/>
              </a:lnSpc>
              <a:buClr>
                <a:schemeClr val="bg2"/>
              </a:buClr>
            </a:pPr>
            <a:r>
              <a:rPr lang="en-GB" sz="1200" b="1" spc="-5" dirty="0">
                <a:cs typeface="Trebuchet MS"/>
              </a:rPr>
              <a:t>Secondary</a:t>
            </a:r>
            <a:r>
              <a:rPr lang="en-GB" sz="1200" b="1" spc="5" dirty="0">
                <a:cs typeface="Trebuchet MS"/>
              </a:rPr>
              <a:t> </a:t>
            </a:r>
            <a:r>
              <a:rPr lang="en-GB" sz="1200" b="1" spc="-5" dirty="0">
                <a:cs typeface="Trebuchet MS"/>
              </a:rPr>
              <a:t>endpoints:</a:t>
            </a:r>
            <a:endParaRPr lang="en-GB" sz="1200" dirty="0">
              <a:cs typeface="Trebuchet MS"/>
            </a:endParaRPr>
          </a:p>
          <a:p>
            <a:pPr marL="265430" indent="-174625">
              <a:lnSpc>
                <a:spcPct val="100000"/>
              </a:lnSpc>
              <a:buClr>
                <a:schemeClr val="bg2"/>
              </a:buClr>
              <a:buFont typeface="Arial"/>
              <a:buChar char="•"/>
              <a:tabLst>
                <a:tab pos="266065" algn="l"/>
              </a:tabLst>
            </a:pPr>
            <a:r>
              <a:rPr lang="en-GB" sz="1200" spc="-5" dirty="0">
                <a:cs typeface="Trebuchet MS"/>
              </a:rPr>
              <a:t>Safety, DoR, DCR, PFS by investigator  assessment (RECIST vt.1), OS, PK, immunogenicity</a:t>
            </a:r>
          </a:p>
          <a:p>
            <a:pPr marL="265430" indent="-174625">
              <a:lnSpc>
                <a:spcPct val="100000"/>
              </a:lnSpc>
              <a:buClr>
                <a:schemeClr val="bg2"/>
              </a:buClr>
              <a:buFont typeface="Arial"/>
              <a:buChar char="•"/>
              <a:tabLst>
                <a:tab pos="266065" algn="l"/>
              </a:tabLst>
            </a:pPr>
            <a:endParaRPr lang="en-GB" sz="1200" baseline="23809" dirty="0">
              <a:cs typeface="Trebuchet MS"/>
            </a:endParaRPr>
          </a:p>
        </p:txBody>
      </p:sp>
      <p:sp>
        <p:nvSpPr>
          <p:cNvPr id="29" name="object 6">
            <a:extLst>
              <a:ext uri="{FF2B5EF4-FFF2-40B4-BE49-F238E27FC236}">
                <a16:creationId xmlns:a16="http://schemas.microsoft.com/office/drawing/2014/main" id="{393FF839-F5E5-4A39-884C-57BC629E153B}"/>
              </a:ext>
            </a:extLst>
          </p:cNvPr>
          <p:cNvSpPr txBox="1"/>
          <p:nvPr/>
        </p:nvSpPr>
        <p:spPr>
          <a:xfrm>
            <a:off x="2488359" y="5074627"/>
            <a:ext cx="1482123" cy="473848"/>
          </a:xfrm>
          <a:prstGeom prst="rect">
            <a:avLst/>
          </a:prstGeom>
        </p:spPr>
        <p:txBody>
          <a:bodyPr vert="horz" wrap="square" lIns="0" tIns="12065" rIns="0" bIns="0" rtlCol="0" anchor="t">
            <a:spAutoFit/>
          </a:bodyPr>
          <a:lstStyle/>
          <a:p>
            <a:pPr marL="12700" algn="ctr">
              <a:lnSpc>
                <a:spcPct val="100000"/>
              </a:lnSpc>
              <a:spcBef>
                <a:spcPts val="95"/>
              </a:spcBef>
            </a:pPr>
            <a:r>
              <a:rPr lang="en-US" sz="1000" spc="-5" dirty="0">
                <a:latin typeface="Arial Standard"/>
                <a:cs typeface="Trebuchet MS"/>
              </a:rPr>
              <a:t>Stratification by histology  (adenocarcinoma and non-adenocarcinoma)</a:t>
            </a:r>
          </a:p>
        </p:txBody>
      </p:sp>
      <p:sp>
        <p:nvSpPr>
          <p:cNvPr id="36" name="object 6">
            <a:extLst>
              <a:ext uri="{FF2B5EF4-FFF2-40B4-BE49-F238E27FC236}">
                <a16:creationId xmlns:a16="http://schemas.microsoft.com/office/drawing/2014/main" id="{6FFD8352-4954-4E84-9171-EF69139BA217}"/>
              </a:ext>
            </a:extLst>
          </p:cNvPr>
          <p:cNvSpPr txBox="1"/>
          <p:nvPr/>
        </p:nvSpPr>
        <p:spPr>
          <a:xfrm>
            <a:off x="4171886" y="5074627"/>
            <a:ext cx="3491720" cy="166071"/>
          </a:xfrm>
          <a:prstGeom prst="rect">
            <a:avLst/>
          </a:prstGeom>
        </p:spPr>
        <p:txBody>
          <a:bodyPr vert="horz" wrap="square" lIns="0" tIns="12065" rIns="0" bIns="0" rtlCol="0" anchor="t">
            <a:spAutoFit/>
          </a:bodyPr>
          <a:lstStyle/>
          <a:p>
            <a:pPr marL="12700" algn="ctr">
              <a:lnSpc>
                <a:spcPct val="100000"/>
              </a:lnSpc>
              <a:spcBef>
                <a:spcPts val="95"/>
              </a:spcBef>
            </a:pPr>
            <a:r>
              <a:rPr lang="en-US" sz="1000" spc="-5" dirty="0">
                <a:cs typeface="Trebuchet MS"/>
              </a:rPr>
              <a:t>Oleclumab Q2W for cycles 1 and 2,  then Q4W starling cycle 3</a:t>
            </a:r>
          </a:p>
        </p:txBody>
      </p:sp>
      <p:sp>
        <p:nvSpPr>
          <p:cNvPr id="8" name="Rechteck 7">
            <a:extLst>
              <a:ext uri="{FF2B5EF4-FFF2-40B4-BE49-F238E27FC236}">
                <a16:creationId xmlns:a16="http://schemas.microsoft.com/office/drawing/2014/main" id="{A2B612E1-45F8-4795-8980-DB5E3A442E20}"/>
              </a:ext>
            </a:extLst>
          </p:cNvPr>
          <p:cNvSpPr/>
          <p:nvPr/>
        </p:nvSpPr>
        <p:spPr>
          <a:xfrm>
            <a:off x="4693746" y="4353441"/>
            <a:ext cx="2448000" cy="68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t>Arm</a:t>
            </a:r>
            <a:r>
              <a:rPr lang="de-DE" sz="1200" b="1" dirty="0"/>
              <a:t> A</a:t>
            </a:r>
          </a:p>
          <a:p>
            <a:pPr algn="ctr"/>
            <a:r>
              <a:rPr lang="de-DE" sz="1200" dirty="0" err="1"/>
              <a:t>Durvalumab</a:t>
            </a:r>
            <a:r>
              <a:rPr lang="de-DE" sz="1200" dirty="0"/>
              <a:t> 1500mg IV Q4W + </a:t>
            </a:r>
            <a:r>
              <a:rPr lang="de-DE" sz="1200" dirty="0" err="1"/>
              <a:t>oleclumab</a:t>
            </a:r>
            <a:r>
              <a:rPr lang="de-DE" sz="1200" dirty="0"/>
              <a:t> 3000mg IV</a:t>
            </a:r>
            <a:endParaRPr lang="LID4096" sz="1200"/>
          </a:p>
        </p:txBody>
      </p:sp>
      <p:sp>
        <p:nvSpPr>
          <p:cNvPr id="30" name="Rechteck 29">
            <a:extLst>
              <a:ext uri="{FF2B5EF4-FFF2-40B4-BE49-F238E27FC236}">
                <a16:creationId xmlns:a16="http://schemas.microsoft.com/office/drawing/2014/main" id="{EBBF0F1B-A390-43CD-B2B8-911065DF66F0}"/>
              </a:ext>
            </a:extLst>
          </p:cNvPr>
          <p:cNvSpPr/>
          <p:nvPr/>
        </p:nvSpPr>
        <p:spPr>
          <a:xfrm>
            <a:off x="4693746" y="3429000"/>
            <a:ext cx="2448000" cy="684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bg1"/>
                </a:solidFill>
              </a:rPr>
              <a:t>Control</a:t>
            </a:r>
            <a:endParaRPr lang="de-DE" sz="1200" b="1" dirty="0">
              <a:solidFill>
                <a:schemeClr val="bg1"/>
              </a:solidFill>
            </a:endParaRPr>
          </a:p>
          <a:p>
            <a:pPr algn="ctr"/>
            <a:r>
              <a:rPr lang="de-DE" sz="1200" dirty="0" err="1">
                <a:solidFill>
                  <a:schemeClr val="bg1"/>
                </a:solidFill>
              </a:rPr>
              <a:t>Durvalumab</a:t>
            </a:r>
            <a:r>
              <a:rPr lang="de-DE" sz="1200" dirty="0">
                <a:solidFill>
                  <a:schemeClr val="bg1"/>
                </a:solidFill>
              </a:rPr>
              <a:t> 1500mg IV </a:t>
            </a:r>
            <a:r>
              <a:rPr lang="de-DE" sz="1200" dirty="0" err="1">
                <a:solidFill>
                  <a:schemeClr val="bg1"/>
                </a:solidFill>
              </a:rPr>
              <a:t>monotherapy</a:t>
            </a:r>
            <a:r>
              <a:rPr lang="de-DE" sz="1200" dirty="0">
                <a:solidFill>
                  <a:schemeClr val="bg1"/>
                </a:solidFill>
              </a:rPr>
              <a:t> Q4W</a:t>
            </a:r>
            <a:endParaRPr lang="LID4096" sz="1200">
              <a:solidFill>
                <a:schemeClr val="bg1"/>
              </a:solidFill>
            </a:endParaRPr>
          </a:p>
        </p:txBody>
      </p:sp>
      <p:sp>
        <p:nvSpPr>
          <p:cNvPr id="31" name="Rechteck 30">
            <a:extLst>
              <a:ext uri="{FF2B5EF4-FFF2-40B4-BE49-F238E27FC236}">
                <a16:creationId xmlns:a16="http://schemas.microsoft.com/office/drawing/2014/main" id="{31B4EC3A-8D26-4009-87A6-F46D9E6A4E71}"/>
              </a:ext>
            </a:extLst>
          </p:cNvPr>
          <p:cNvSpPr/>
          <p:nvPr/>
        </p:nvSpPr>
        <p:spPr>
          <a:xfrm>
            <a:off x="4693746" y="5277883"/>
            <a:ext cx="2448000" cy="68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a:solidFill>
                  <a:schemeClr val="bg1"/>
                </a:solidFill>
              </a:rPr>
              <a:t>Arm</a:t>
            </a:r>
            <a:r>
              <a:rPr lang="de-DE" sz="1200" b="1" dirty="0">
                <a:solidFill>
                  <a:schemeClr val="bg1"/>
                </a:solidFill>
              </a:rPr>
              <a:t> B</a:t>
            </a:r>
          </a:p>
          <a:p>
            <a:pPr algn="ctr"/>
            <a:r>
              <a:rPr lang="de-DE" sz="1200" dirty="0" err="1">
                <a:solidFill>
                  <a:schemeClr val="bg1"/>
                </a:solidFill>
              </a:rPr>
              <a:t>Durvalumab</a:t>
            </a:r>
            <a:r>
              <a:rPr lang="de-DE" sz="1200" dirty="0">
                <a:solidFill>
                  <a:schemeClr val="bg1"/>
                </a:solidFill>
              </a:rPr>
              <a:t> 1500mg IV Q4W + </a:t>
            </a:r>
            <a:r>
              <a:rPr lang="de-DE" sz="1200" dirty="0" err="1">
                <a:solidFill>
                  <a:schemeClr val="bg1"/>
                </a:solidFill>
              </a:rPr>
              <a:t>monalizumab</a:t>
            </a:r>
            <a:r>
              <a:rPr lang="de-DE" sz="1200" dirty="0">
                <a:solidFill>
                  <a:schemeClr val="bg1"/>
                </a:solidFill>
              </a:rPr>
              <a:t> 750mg IV Q2W</a:t>
            </a:r>
            <a:endParaRPr lang="LID4096" sz="1200">
              <a:solidFill>
                <a:schemeClr val="bg1"/>
              </a:solidFill>
            </a:endParaRPr>
          </a:p>
        </p:txBody>
      </p:sp>
      <p:cxnSp>
        <p:nvCxnSpPr>
          <p:cNvPr id="23" name="Gerade Verbindung mit Pfeil 22">
            <a:extLst>
              <a:ext uri="{FF2B5EF4-FFF2-40B4-BE49-F238E27FC236}">
                <a16:creationId xmlns:a16="http://schemas.microsoft.com/office/drawing/2014/main" id="{BD27A514-8B2F-4670-9953-425909508B75}"/>
              </a:ext>
            </a:extLst>
          </p:cNvPr>
          <p:cNvCxnSpPr>
            <a:cxnSpLocks/>
            <a:stCxn id="5" idx="6"/>
            <a:endCxn id="8" idx="1"/>
          </p:cNvCxnSpPr>
          <p:nvPr/>
        </p:nvCxnSpPr>
        <p:spPr>
          <a:xfrm flipV="1">
            <a:off x="3641000" y="4695441"/>
            <a:ext cx="1052746" cy="66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Verbinder: gewinkelt 25">
            <a:extLst>
              <a:ext uri="{FF2B5EF4-FFF2-40B4-BE49-F238E27FC236}">
                <a16:creationId xmlns:a16="http://schemas.microsoft.com/office/drawing/2014/main" id="{0AC95C36-E4E3-405C-85BB-15CCF35C593F}"/>
              </a:ext>
            </a:extLst>
          </p:cNvPr>
          <p:cNvCxnSpPr>
            <a:cxnSpLocks/>
            <a:endCxn id="30" idx="1"/>
          </p:cNvCxnSpPr>
          <p:nvPr/>
        </p:nvCxnSpPr>
        <p:spPr>
          <a:xfrm rot="5400000" flipH="1" flipV="1">
            <a:off x="3914785" y="3831903"/>
            <a:ext cx="839863" cy="718059"/>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Verbinder: gewinkelt 31">
            <a:extLst>
              <a:ext uri="{FF2B5EF4-FFF2-40B4-BE49-F238E27FC236}">
                <a16:creationId xmlns:a16="http://schemas.microsoft.com/office/drawing/2014/main" id="{9184268D-2191-456A-8E32-D67B74595C8A}"/>
              </a:ext>
            </a:extLst>
          </p:cNvPr>
          <p:cNvCxnSpPr>
            <a:cxnSpLocks/>
            <a:endCxn id="31" idx="1"/>
          </p:cNvCxnSpPr>
          <p:nvPr/>
        </p:nvCxnSpPr>
        <p:spPr>
          <a:xfrm rot="16200000" flipH="1">
            <a:off x="3826866" y="4753002"/>
            <a:ext cx="1015699" cy="71806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91C0E975-B9FD-4216-8CCD-CF4F230B1224}"/>
              </a:ext>
            </a:extLst>
          </p:cNvPr>
          <p:cNvCxnSpPr>
            <a:cxnSpLocks/>
            <a:stCxn id="5" idx="2"/>
            <a:endCxn id="14" idx="3"/>
          </p:cNvCxnSpPr>
          <p:nvPr/>
        </p:nvCxnSpPr>
        <p:spPr>
          <a:xfrm flipH="1" flipV="1">
            <a:off x="2383539" y="4695442"/>
            <a:ext cx="420932" cy="6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8FD6649F-8EB8-463A-A169-FC860F430388}"/>
              </a:ext>
            </a:extLst>
          </p:cNvPr>
          <p:cNvSpPr txBox="1"/>
          <p:nvPr/>
        </p:nvSpPr>
        <p:spPr>
          <a:xfrm>
            <a:off x="4592146" y="3141001"/>
            <a:ext cx="2489373" cy="276999"/>
          </a:xfrm>
          <a:prstGeom prst="rect">
            <a:avLst/>
          </a:prstGeom>
          <a:noFill/>
        </p:spPr>
        <p:txBody>
          <a:bodyPr wrap="square" lIns="36000" rIns="36000" rtlCol="0">
            <a:spAutoFit/>
          </a:bodyPr>
          <a:lstStyle/>
          <a:p>
            <a:pPr algn="ctr"/>
            <a:r>
              <a:rPr lang="de-DE" sz="1200" b="1" dirty="0"/>
              <a:t>Study </a:t>
            </a:r>
            <a:r>
              <a:rPr lang="de-DE" sz="1200" b="1" dirty="0" err="1"/>
              <a:t>treatment</a:t>
            </a:r>
            <a:r>
              <a:rPr lang="de-DE" sz="1200" b="1" dirty="0"/>
              <a:t> </a:t>
            </a:r>
            <a:r>
              <a:rPr lang="de-DE" sz="1200" b="1" dirty="0" err="1"/>
              <a:t>up</a:t>
            </a:r>
            <a:r>
              <a:rPr lang="de-DE" sz="1200" b="1" dirty="0"/>
              <a:t> </a:t>
            </a:r>
            <a:r>
              <a:rPr lang="de-DE" sz="1200" b="1" dirty="0" err="1"/>
              <a:t>to</a:t>
            </a:r>
            <a:r>
              <a:rPr lang="de-DE" sz="1200" b="1" dirty="0"/>
              <a:t> 12 </a:t>
            </a:r>
            <a:r>
              <a:rPr lang="de-DE" sz="1200" b="1" dirty="0" err="1"/>
              <a:t>months</a:t>
            </a:r>
            <a:endParaRPr lang="LID4096" sz="1200" b="1"/>
          </a:p>
        </p:txBody>
      </p:sp>
    </p:spTree>
    <p:extLst>
      <p:ext uri="{BB962C8B-B14F-4D97-AF65-F5344CB8AC3E}">
        <p14:creationId xmlns:p14="http://schemas.microsoft.com/office/powerpoint/2010/main" val="3892874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Data cutoff: 17 May 2021 (median follow-up of 11.5 months; range, 0.4-23.4)</a:t>
            </a:r>
          </a:p>
          <a:p>
            <a:r>
              <a:rPr lang="en-GB" baseline="30000"/>
              <a:t>a</a:t>
            </a:r>
            <a:r>
              <a:rPr lang="en-GB"/>
              <a:t>Confirmed and unconfirmed responses. </a:t>
            </a:r>
            <a:r>
              <a:rPr lang="en-GB" baseline="30000"/>
              <a:t>b</a:t>
            </a:r>
            <a:r>
              <a:rPr lang="en-GB"/>
              <a:t>95% by Clopper-Pearson exact method; </a:t>
            </a:r>
            <a:r>
              <a:rPr lang="en-GB" baseline="30000"/>
              <a:t>c</a:t>
            </a:r>
            <a:r>
              <a:rPr lang="en-GB"/>
              <a:t>DCR at 16 weeks = CR+PR+SD for ≥16 weeks.</a:t>
            </a:r>
          </a:p>
          <a:p>
            <a:r>
              <a:rPr lang="en-GB"/>
              <a:t>CI, confidence interval; CR, complete response; D, durvalumab; DCR, disease control rate; DoR, duration of response; ITT, intention-to-treat; M, monalizumab; NA, not applicable; NE, not evaluable; NR, not reached; O, oleclumab; ORR, objective response rate; PD, progressive disease; PR, partial response; SD, stable disease.</a:t>
            </a:r>
          </a:p>
          <a:p>
            <a:r>
              <a:rPr lang="en-GB" b="1"/>
              <a:t>Martinez-Marti A, et al. Abstract LBA42 presented at ESMO 2021.</a:t>
            </a:r>
          </a:p>
        </p:txBody>
      </p:sp>
      <p:sp>
        <p:nvSpPr>
          <p:cNvPr id="3" name="Textplatzhalter 2">
            <a:extLst>
              <a:ext uri="{FF2B5EF4-FFF2-40B4-BE49-F238E27FC236}">
                <a16:creationId xmlns:a16="http://schemas.microsoft.com/office/drawing/2014/main" id="{B396C5A5-925E-2D41-B79D-6D91EE6F066C}"/>
              </a:ext>
            </a:extLst>
          </p:cNvPr>
          <p:cNvSpPr>
            <a:spLocks noGrp="1"/>
          </p:cNvSpPr>
          <p:nvPr>
            <p:ph type="body" sz="quarter" idx="12"/>
          </p:nvPr>
        </p:nvSpPr>
        <p:spPr/>
        <p:txBody>
          <a:bodyPr/>
          <a:lstStyle/>
          <a:p>
            <a:r>
              <a:rPr lang="en-US" noProof="0" dirty="0"/>
              <a:t>Interim analysis; ITT population</a:t>
            </a:r>
            <a:endParaRPr lang="en-US" b="1" noProof="0" dirty="0">
              <a:cs typeface="Arial"/>
            </a:endParaRPr>
          </a:p>
        </p:txBody>
      </p:sp>
      <p:graphicFrame>
        <p:nvGraphicFramePr>
          <p:cNvPr id="2" name="Tabelle 2">
            <a:extLst>
              <a:ext uri="{FF2B5EF4-FFF2-40B4-BE49-F238E27FC236}">
                <a16:creationId xmlns:a16="http://schemas.microsoft.com/office/drawing/2014/main" id="{2D0341E0-F7EB-434D-B7A1-839AA4259FB5}"/>
              </a:ext>
            </a:extLst>
          </p:cNvPr>
          <p:cNvGraphicFramePr>
            <a:graphicFrameLocks noGrp="1"/>
          </p:cNvGraphicFramePr>
          <p:nvPr>
            <p:extLst>
              <p:ext uri="{D42A27DB-BD31-4B8C-83A1-F6EECF244321}">
                <p14:modId xmlns:p14="http://schemas.microsoft.com/office/powerpoint/2010/main" val="455931044"/>
              </p:ext>
            </p:extLst>
          </p:nvPr>
        </p:nvGraphicFramePr>
        <p:xfrm>
          <a:off x="407987" y="1815519"/>
          <a:ext cx="11376026" cy="4175760"/>
        </p:xfrm>
        <a:graphic>
          <a:graphicData uri="http://schemas.openxmlformats.org/drawingml/2006/table">
            <a:tbl>
              <a:tblPr firstRow="1" bandRow="1">
                <a:tableStyleId>{5C22544A-7EE6-4342-B048-85BDC9FD1C3A}</a:tableStyleId>
              </a:tblPr>
              <a:tblGrid>
                <a:gridCol w="3976901">
                  <a:extLst>
                    <a:ext uri="{9D8B030D-6E8A-4147-A177-3AD203B41FA5}">
                      <a16:colId xmlns:a16="http://schemas.microsoft.com/office/drawing/2014/main" val="167393840"/>
                    </a:ext>
                  </a:extLst>
                </a:gridCol>
                <a:gridCol w="2466375">
                  <a:extLst>
                    <a:ext uri="{9D8B030D-6E8A-4147-A177-3AD203B41FA5}">
                      <a16:colId xmlns:a16="http://schemas.microsoft.com/office/drawing/2014/main" val="2745907564"/>
                    </a:ext>
                  </a:extLst>
                </a:gridCol>
                <a:gridCol w="2466375">
                  <a:extLst>
                    <a:ext uri="{9D8B030D-6E8A-4147-A177-3AD203B41FA5}">
                      <a16:colId xmlns:a16="http://schemas.microsoft.com/office/drawing/2014/main" val="322077680"/>
                    </a:ext>
                  </a:extLst>
                </a:gridCol>
                <a:gridCol w="2466375">
                  <a:extLst>
                    <a:ext uri="{9D8B030D-6E8A-4147-A177-3AD203B41FA5}">
                      <a16:colId xmlns:a16="http://schemas.microsoft.com/office/drawing/2014/main" val="2307718201"/>
                    </a:ext>
                  </a:extLst>
                </a:gridCol>
              </a:tblGrid>
              <a:tr h="344567">
                <a:tc>
                  <a:txBody>
                    <a:bodyPr/>
                    <a:lstStyle/>
                    <a:p>
                      <a:r>
                        <a:rPr lang="de-DE" sz="1400"/>
                        <a:t>Antitumor activity</a:t>
                      </a:r>
                    </a:p>
                  </a:txBody>
                  <a:tcPr marL="144000" anchor="ctr"/>
                </a:tc>
                <a:tc>
                  <a:txBody>
                    <a:bodyPr/>
                    <a:lstStyle/>
                    <a:p>
                      <a:pPr algn="ctr"/>
                      <a:r>
                        <a:rPr lang="de-DE" sz="1400"/>
                        <a:t>D</a:t>
                      </a:r>
                    </a:p>
                    <a:p>
                      <a:pPr algn="ctr"/>
                      <a:r>
                        <a:rPr lang="de-DE" sz="1400"/>
                        <a:t>(N=67)</a:t>
                      </a:r>
                    </a:p>
                  </a:txBody>
                  <a:tcPr anchor="ctr">
                    <a:solidFill>
                      <a:schemeClr val="bg2">
                        <a:lumMod val="75000"/>
                      </a:schemeClr>
                    </a:solidFill>
                  </a:tcPr>
                </a:tc>
                <a:tc>
                  <a:txBody>
                    <a:bodyPr/>
                    <a:lstStyle/>
                    <a:p>
                      <a:pPr algn="ctr"/>
                      <a:r>
                        <a:rPr lang="de-DE" sz="1400"/>
                        <a:t>D+O</a:t>
                      </a:r>
                    </a:p>
                    <a:p>
                      <a:pPr algn="ctr"/>
                      <a:r>
                        <a:rPr lang="de-DE" sz="1400"/>
                        <a:t>(N=60)</a:t>
                      </a:r>
                    </a:p>
                  </a:txBody>
                  <a:tcPr anchor="ctr">
                    <a:solidFill>
                      <a:schemeClr val="accent1"/>
                    </a:solidFill>
                  </a:tcPr>
                </a:tc>
                <a:tc>
                  <a:txBody>
                    <a:bodyPr/>
                    <a:lstStyle/>
                    <a:p>
                      <a:pPr algn="ctr"/>
                      <a:r>
                        <a:rPr lang="de-DE" sz="1400" dirty="0"/>
                        <a:t>D+M</a:t>
                      </a:r>
                    </a:p>
                    <a:p>
                      <a:pPr algn="ctr"/>
                      <a:r>
                        <a:rPr lang="de-DE" sz="1400" dirty="0"/>
                        <a:t>(N=62)</a:t>
                      </a:r>
                    </a:p>
                  </a:txBody>
                  <a:tcPr anchor="ctr">
                    <a:solidFill>
                      <a:schemeClr val="accent6"/>
                    </a:solidFill>
                  </a:tcPr>
                </a:tc>
                <a:extLst>
                  <a:ext uri="{0D108BD9-81ED-4DB2-BD59-A6C34878D82A}">
                    <a16:rowId xmlns:a16="http://schemas.microsoft.com/office/drawing/2014/main" val="1906045293"/>
                  </a:ext>
                </a:extLst>
              </a:tr>
              <a:tr h="344567">
                <a:tc>
                  <a:txBody>
                    <a:bodyPr/>
                    <a:lstStyle/>
                    <a:p>
                      <a:pPr>
                        <a:buFontTx/>
                        <a:buNone/>
                      </a:pPr>
                      <a:r>
                        <a:rPr lang="de-DE" sz="1400" b="1"/>
                        <a:t>Confirmed ORR (95% CI),</a:t>
                      </a:r>
                      <a:r>
                        <a:rPr lang="de-DE" sz="1400" b="1" baseline="30000"/>
                        <a:t>b</a:t>
                      </a:r>
                      <a:r>
                        <a:rPr lang="de-DE" sz="1400" b="1"/>
                        <a:t>%</a:t>
                      </a:r>
                    </a:p>
                    <a:p>
                      <a:pPr marL="0" indent="0">
                        <a:buFontTx/>
                        <a:buNone/>
                      </a:pPr>
                      <a:r>
                        <a:rPr lang="de-DE" sz="1400"/>
                        <a:t>[n]</a:t>
                      </a:r>
                    </a:p>
                  </a:txBody>
                  <a:tcPr marL="144000" anchor="ctr">
                    <a:solidFill>
                      <a:schemeClr val="bg2">
                        <a:lumMod val="20000"/>
                        <a:lumOff val="80000"/>
                      </a:schemeClr>
                    </a:solidFill>
                  </a:tcPr>
                </a:tc>
                <a:tc>
                  <a:txBody>
                    <a:bodyPr/>
                    <a:lstStyle/>
                    <a:p>
                      <a:pPr algn="ctr"/>
                      <a:r>
                        <a:rPr lang="de-DE" sz="1400" b="1"/>
                        <a:t>17.9 (9.6, 29.2)</a:t>
                      </a:r>
                    </a:p>
                    <a:p>
                      <a:pPr algn="ctr"/>
                      <a:r>
                        <a:rPr lang="de-DE" sz="1400"/>
                        <a:t>[12]</a:t>
                      </a:r>
                    </a:p>
                  </a:txBody>
                  <a:tcPr anchor="ctr">
                    <a:solidFill>
                      <a:schemeClr val="bg2">
                        <a:lumMod val="20000"/>
                        <a:lumOff val="80000"/>
                      </a:schemeClr>
                    </a:solidFill>
                  </a:tcPr>
                </a:tc>
                <a:tc>
                  <a:txBody>
                    <a:bodyPr/>
                    <a:lstStyle/>
                    <a:p>
                      <a:pPr algn="ctr"/>
                      <a:r>
                        <a:rPr lang="de-DE" sz="1400" b="1"/>
                        <a:t>30.0 (18.8, 43.2)</a:t>
                      </a:r>
                    </a:p>
                    <a:p>
                      <a:pPr algn="ctr"/>
                      <a:r>
                        <a:rPr lang="de-DE" sz="1400"/>
                        <a:t>[18]</a:t>
                      </a:r>
                    </a:p>
                  </a:txBody>
                  <a:tcPr anchor="ctr">
                    <a:solidFill>
                      <a:schemeClr val="bg2">
                        <a:lumMod val="20000"/>
                        <a:lumOff val="80000"/>
                      </a:schemeClr>
                    </a:solidFill>
                  </a:tcPr>
                </a:tc>
                <a:tc>
                  <a:txBody>
                    <a:bodyPr/>
                    <a:lstStyle/>
                    <a:p>
                      <a:pPr algn="ctr"/>
                      <a:r>
                        <a:rPr lang="de-DE" sz="1400" b="1" dirty="0"/>
                        <a:t>35.5 (23.7, 48.7)</a:t>
                      </a:r>
                    </a:p>
                    <a:p>
                      <a:pPr algn="ctr"/>
                      <a:r>
                        <a:rPr lang="de-DE" sz="1400" dirty="0"/>
                        <a:t>[22]</a:t>
                      </a:r>
                    </a:p>
                  </a:txBody>
                  <a:tcPr anchor="ctr">
                    <a:solidFill>
                      <a:schemeClr val="bg2">
                        <a:lumMod val="20000"/>
                        <a:lumOff val="80000"/>
                      </a:schemeClr>
                    </a:solidFill>
                  </a:tcPr>
                </a:tc>
                <a:extLst>
                  <a:ext uri="{0D108BD9-81ED-4DB2-BD59-A6C34878D82A}">
                    <a16:rowId xmlns:a16="http://schemas.microsoft.com/office/drawing/2014/main" val="3161586048"/>
                  </a:ext>
                </a:extLst>
              </a:tr>
              <a:tr h="486447">
                <a:tc>
                  <a:txBody>
                    <a:bodyPr/>
                    <a:lstStyle/>
                    <a:p>
                      <a:pPr>
                        <a:buFontTx/>
                        <a:buNone/>
                      </a:pPr>
                      <a:r>
                        <a:rPr lang="de-DE" sz="1400" b="1"/>
                        <a:t>Confirmed + unconfirmed ORR (95% CI), </a:t>
                      </a:r>
                      <a:r>
                        <a:rPr lang="de-DE" sz="1400" b="1" baseline="30000"/>
                        <a:t>b</a:t>
                      </a:r>
                      <a:r>
                        <a:rPr lang="de-DE" sz="1400" b="1"/>
                        <a:t>%</a:t>
                      </a:r>
                    </a:p>
                    <a:p>
                      <a:pPr marL="0" indent="0">
                        <a:buFontTx/>
                        <a:buNone/>
                      </a:pPr>
                      <a:r>
                        <a:rPr lang="de-DE" sz="1400"/>
                        <a:t>[n]</a:t>
                      </a:r>
                    </a:p>
                    <a:p>
                      <a:pPr marL="0" indent="0">
                        <a:buFontTx/>
                        <a:buNone/>
                      </a:pPr>
                      <a:r>
                        <a:rPr lang="de-DE" sz="1400" b="1"/>
                        <a:t>ORR odds ratio (95% CI)a,b</a:t>
                      </a:r>
                    </a:p>
                  </a:txBody>
                  <a:tcPr marL="144000" anchor="ctr"/>
                </a:tc>
                <a:tc>
                  <a:txBody>
                    <a:bodyPr/>
                    <a:lstStyle/>
                    <a:p>
                      <a:pPr algn="ctr"/>
                      <a:r>
                        <a:rPr lang="de-DE" sz="1400" b="1"/>
                        <a:t>25.4 (15.5, 37.5)</a:t>
                      </a:r>
                    </a:p>
                    <a:p>
                      <a:pPr algn="ctr"/>
                      <a:r>
                        <a:rPr lang="de-DE" sz="1400"/>
                        <a:t>[17]</a:t>
                      </a:r>
                    </a:p>
                    <a:p>
                      <a:pPr algn="ctr"/>
                      <a:r>
                        <a:rPr lang="de-DE" sz="1400"/>
                        <a:t>-</a:t>
                      </a:r>
                    </a:p>
                  </a:txBody>
                  <a:tcPr anchor="ctr"/>
                </a:tc>
                <a:tc>
                  <a:txBody>
                    <a:bodyPr/>
                    <a:lstStyle/>
                    <a:p>
                      <a:pPr algn="ctr"/>
                      <a:r>
                        <a:rPr lang="de-DE" sz="1400" b="1" dirty="0"/>
                        <a:t>38.3 (26.1, 51.8)</a:t>
                      </a:r>
                    </a:p>
                    <a:p>
                      <a:pPr algn="ctr"/>
                      <a:r>
                        <a:rPr lang="de-DE" sz="1400" dirty="0"/>
                        <a:t>[23]</a:t>
                      </a:r>
                    </a:p>
                    <a:p>
                      <a:pPr algn="ctr"/>
                      <a:r>
                        <a:rPr lang="de-DE" sz="1400" b="1" dirty="0"/>
                        <a:t>1.83 (0.80, 4.20)</a:t>
                      </a:r>
                    </a:p>
                  </a:txBody>
                  <a:tcPr anchor="ctr"/>
                </a:tc>
                <a:tc>
                  <a:txBody>
                    <a:bodyPr/>
                    <a:lstStyle/>
                    <a:p>
                      <a:pPr algn="ctr"/>
                      <a:r>
                        <a:rPr lang="de-DE" sz="1400" b="1"/>
                        <a:t>37.1 (25.2, 50.3)</a:t>
                      </a:r>
                    </a:p>
                    <a:p>
                      <a:pPr algn="ctr"/>
                      <a:r>
                        <a:rPr lang="de-DE" sz="1400"/>
                        <a:t>[23]</a:t>
                      </a:r>
                    </a:p>
                    <a:p>
                      <a:pPr algn="ctr"/>
                      <a:r>
                        <a:rPr lang="de-DE" sz="1400" b="1"/>
                        <a:t>1.77 (0.77, 4.11)</a:t>
                      </a:r>
                    </a:p>
                  </a:txBody>
                  <a:tcPr anchor="ctr"/>
                </a:tc>
                <a:extLst>
                  <a:ext uri="{0D108BD9-81ED-4DB2-BD59-A6C34878D82A}">
                    <a16:rowId xmlns:a16="http://schemas.microsoft.com/office/drawing/2014/main" val="1993744628"/>
                  </a:ext>
                </a:extLst>
              </a:tr>
              <a:tr h="912088">
                <a:tc>
                  <a:txBody>
                    <a:bodyPr/>
                    <a:lstStyle/>
                    <a:p>
                      <a:pPr lvl="0">
                        <a:buFontTx/>
                        <a:buNone/>
                      </a:pPr>
                      <a:r>
                        <a:rPr lang="de-DE" sz="1400" b="1"/>
                        <a:t>Objective responses by RECIST,</a:t>
                      </a:r>
                      <a:r>
                        <a:rPr lang="de-DE" sz="1400" b="1" baseline="30000"/>
                        <a:t>a</a:t>
                      </a:r>
                      <a:r>
                        <a:rPr lang="de-DE" sz="1400" b="1"/>
                        <a:t> n (%)</a:t>
                      </a:r>
                    </a:p>
                    <a:p>
                      <a:pPr marL="457200" lvl="1" indent="0">
                        <a:buFontTx/>
                        <a:buNone/>
                      </a:pPr>
                      <a:r>
                        <a:rPr lang="de-DE" sz="1400"/>
                        <a:t>CR</a:t>
                      </a:r>
                    </a:p>
                    <a:p>
                      <a:pPr marL="457200" lvl="1" indent="0">
                        <a:buFontTx/>
                        <a:buNone/>
                      </a:pPr>
                      <a:r>
                        <a:rPr lang="de-DE" sz="1400"/>
                        <a:t>PR</a:t>
                      </a:r>
                    </a:p>
                    <a:p>
                      <a:pPr marL="457200" lvl="1" indent="0">
                        <a:buFontTx/>
                        <a:buNone/>
                      </a:pPr>
                      <a:r>
                        <a:rPr lang="de-DE" sz="1400"/>
                        <a:t>SD</a:t>
                      </a:r>
                    </a:p>
                    <a:p>
                      <a:pPr marL="457200" lvl="1" indent="0">
                        <a:buFontTx/>
                        <a:buNone/>
                      </a:pPr>
                      <a:r>
                        <a:rPr lang="de-DE" sz="1400"/>
                        <a:t>PD</a:t>
                      </a:r>
                    </a:p>
                    <a:p>
                      <a:pPr marL="457200" lvl="1" indent="0">
                        <a:buFontTx/>
                        <a:buNone/>
                      </a:pPr>
                      <a:r>
                        <a:rPr lang="de-DE" sz="1400"/>
                        <a:t>NE</a:t>
                      </a:r>
                    </a:p>
                  </a:txBody>
                  <a:tcPr marL="144000" anchor="ctr"/>
                </a:tc>
                <a:tc>
                  <a:txBody>
                    <a:bodyPr/>
                    <a:lstStyle/>
                    <a:p>
                      <a:pPr algn="ctr"/>
                      <a:endParaRPr lang="de-DE" sz="1400"/>
                    </a:p>
                    <a:p>
                      <a:pPr algn="ctr"/>
                      <a:r>
                        <a:rPr lang="de-DE" sz="1400"/>
                        <a:t>2 (3.0)</a:t>
                      </a:r>
                    </a:p>
                    <a:p>
                      <a:pPr algn="ctr"/>
                      <a:r>
                        <a:rPr lang="de-DE" sz="1400"/>
                        <a:t>15 (22.4)</a:t>
                      </a:r>
                    </a:p>
                    <a:p>
                      <a:pPr algn="ctr"/>
                      <a:r>
                        <a:rPr lang="de-DE" sz="1400"/>
                        <a:t>27 (40.3)</a:t>
                      </a:r>
                    </a:p>
                    <a:p>
                      <a:pPr algn="ctr"/>
                      <a:r>
                        <a:rPr lang="de-DE" sz="1400"/>
                        <a:t>15 (22.4)</a:t>
                      </a:r>
                    </a:p>
                    <a:p>
                      <a:pPr algn="ctr"/>
                      <a:r>
                        <a:rPr lang="de-DE" sz="1400"/>
                        <a:t>8 (11.9)</a:t>
                      </a:r>
                    </a:p>
                  </a:txBody>
                  <a:tcPr anchor="ctr"/>
                </a:tc>
                <a:tc>
                  <a:txBody>
                    <a:bodyPr/>
                    <a:lstStyle/>
                    <a:p>
                      <a:pPr algn="ctr"/>
                      <a:endParaRPr lang="de-DE" sz="1400"/>
                    </a:p>
                    <a:p>
                      <a:pPr algn="ctr"/>
                      <a:r>
                        <a:rPr lang="de-DE" sz="1400"/>
                        <a:t>1 (1.7)</a:t>
                      </a:r>
                    </a:p>
                    <a:p>
                      <a:pPr algn="ctr"/>
                      <a:r>
                        <a:rPr lang="de-DE" sz="1400"/>
                        <a:t>22 (36.7)</a:t>
                      </a:r>
                    </a:p>
                    <a:p>
                      <a:pPr algn="ctr"/>
                      <a:r>
                        <a:rPr lang="de-DE" sz="1400"/>
                        <a:t>25 (41.7)</a:t>
                      </a:r>
                    </a:p>
                    <a:p>
                      <a:pPr algn="ctr"/>
                      <a:r>
                        <a:rPr lang="de-DE" sz="1400"/>
                        <a:t>7 (11.7)</a:t>
                      </a:r>
                    </a:p>
                    <a:p>
                      <a:pPr algn="ctr"/>
                      <a:r>
                        <a:rPr lang="de-DE" sz="1400"/>
                        <a:t>5 (8.3)</a:t>
                      </a:r>
                    </a:p>
                  </a:txBody>
                  <a:tcPr anchor="ctr"/>
                </a:tc>
                <a:tc>
                  <a:txBody>
                    <a:bodyPr/>
                    <a:lstStyle/>
                    <a:p>
                      <a:pPr algn="ctr"/>
                      <a:endParaRPr lang="de-DE" sz="1400"/>
                    </a:p>
                    <a:p>
                      <a:pPr algn="ctr"/>
                      <a:r>
                        <a:rPr lang="de-DE" sz="1400"/>
                        <a:t>3 (4.8)</a:t>
                      </a:r>
                    </a:p>
                    <a:p>
                      <a:pPr algn="ctr"/>
                      <a:r>
                        <a:rPr lang="de-DE" sz="1400"/>
                        <a:t>20 (32.3)</a:t>
                      </a:r>
                    </a:p>
                    <a:p>
                      <a:pPr algn="ctr"/>
                      <a:r>
                        <a:rPr lang="de-DE" sz="1400"/>
                        <a:t>27 (43.5)</a:t>
                      </a:r>
                    </a:p>
                    <a:p>
                      <a:pPr algn="ctr"/>
                      <a:r>
                        <a:rPr lang="de-DE" sz="1400"/>
                        <a:t>7 (11.3)</a:t>
                      </a:r>
                    </a:p>
                    <a:p>
                      <a:pPr algn="ctr"/>
                      <a:r>
                        <a:rPr lang="de-DE" sz="1400"/>
                        <a:t>4 (6.5)</a:t>
                      </a:r>
                    </a:p>
                  </a:txBody>
                  <a:tcPr anchor="ctr"/>
                </a:tc>
                <a:extLst>
                  <a:ext uri="{0D108BD9-81ED-4DB2-BD59-A6C34878D82A}">
                    <a16:rowId xmlns:a16="http://schemas.microsoft.com/office/drawing/2014/main" val="1872466333"/>
                  </a:ext>
                </a:extLst>
              </a:tr>
              <a:tr h="344567">
                <a:tc>
                  <a:txBody>
                    <a:bodyPr/>
                    <a:lstStyle/>
                    <a:p>
                      <a:pPr>
                        <a:buFontTx/>
                        <a:buNone/>
                      </a:pPr>
                      <a:r>
                        <a:rPr lang="de-DE" sz="1400" b="1"/>
                        <a:t>DCR at 16 weeks (95% CI),</a:t>
                      </a:r>
                      <a:r>
                        <a:rPr lang="de-DE" sz="1400" b="1" baseline="30000"/>
                        <a:t>a,c </a:t>
                      </a:r>
                      <a:r>
                        <a:rPr lang="de-DE" sz="1400" b="1"/>
                        <a:t>%</a:t>
                      </a:r>
                    </a:p>
                    <a:p>
                      <a:pPr marL="0" indent="0">
                        <a:buFontTx/>
                        <a:buNone/>
                      </a:pPr>
                      <a:r>
                        <a:rPr lang="de-DE" sz="1400"/>
                        <a:t>[n]</a:t>
                      </a:r>
                    </a:p>
                  </a:txBody>
                  <a:tcPr marL="144000" anchor="ctr"/>
                </a:tc>
                <a:tc>
                  <a:txBody>
                    <a:bodyPr/>
                    <a:lstStyle/>
                    <a:p>
                      <a:pPr algn="ctr"/>
                      <a:r>
                        <a:rPr lang="de-DE" sz="1400" b="1"/>
                        <a:t>58.2 (45.5, 70.2)</a:t>
                      </a:r>
                    </a:p>
                    <a:p>
                      <a:pPr algn="ctr"/>
                      <a:r>
                        <a:rPr lang="de-DE" sz="1400"/>
                        <a:t>[39]</a:t>
                      </a:r>
                    </a:p>
                  </a:txBody>
                  <a:tcPr anchor="ctr"/>
                </a:tc>
                <a:tc>
                  <a:txBody>
                    <a:bodyPr/>
                    <a:lstStyle/>
                    <a:p>
                      <a:pPr algn="ctr"/>
                      <a:r>
                        <a:rPr lang="de-DE" sz="1400" b="1"/>
                        <a:t>81.7 (69.6, 90.5)</a:t>
                      </a:r>
                    </a:p>
                    <a:p>
                      <a:pPr algn="ctr"/>
                      <a:r>
                        <a:rPr lang="de-DE" sz="1400"/>
                        <a:t>[49]</a:t>
                      </a:r>
                    </a:p>
                  </a:txBody>
                  <a:tcPr anchor="ctr"/>
                </a:tc>
                <a:tc>
                  <a:txBody>
                    <a:bodyPr/>
                    <a:lstStyle/>
                    <a:p>
                      <a:pPr algn="ctr"/>
                      <a:r>
                        <a:rPr lang="de-DE" sz="1400" b="1"/>
                        <a:t>77.4 (65.0, 87.1)</a:t>
                      </a:r>
                    </a:p>
                    <a:p>
                      <a:pPr algn="ctr"/>
                      <a:r>
                        <a:rPr lang="de-DE" sz="1400"/>
                        <a:t>[48]</a:t>
                      </a:r>
                    </a:p>
                  </a:txBody>
                  <a:tcPr anchor="ctr"/>
                </a:tc>
                <a:extLst>
                  <a:ext uri="{0D108BD9-81ED-4DB2-BD59-A6C34878D82A}">
                    <a16:rowId xmlns:a16="http://schemas.microsoft.com/office/drawing/2014/main" val="537474017"/>
                  </a:ext>
                </a:extLst>
              </a:tr>
              <a:tr h="344567">
                <a:tc>
                  <a:txBody>
                    <a:bodyPr/>
                    <a:lstStyle/>
                    <a:p>
                      <a:pPr>
                        <a:buFontTx/>
                        <a:buNone/>
                      </a:pPr>
                      <a:r>
                        <a:rPr lang="de-DE" sz="1400" b="1"/>
                        <a:t>Median DoR (95% CI),</a:t>
                      </a:r>
                      <a:r>
                        <a:rPr lang="de-DE" sz="1400" b="1" baseline="30000"/>
                        <a:t>a</a:t>
                      </a:r>
                      <a:r>
                        <a:rPr lang="de-DE" sz="1400" b="1"/>
                        <a:t> months</a:t>
                      </a:r>
                    </a:p>
                    <a:p>
                      <a:pPr marL="0" indent="0">
                        <a:buFontTx/>
                        <a:buNone/>
                      </a:pPr>
                      <a:r>
                        <a:rPr lang="de-DE" sz="1400"/>
                        <a:t>Range</a:t>
                      </a:r>
                    </a:p>
                  </a:txBody>
                  <a:tcPr marL="144000" anchor="ctr"/>
                </a:tc>
                <a:tc>
                  <a:txBody>
                    <a:bodyPr/>
                    <a:lstStyle/>
                    <a:p>
                      <a:pPr algn="ctr"/>
                      <a:r>
                        <a:rPr lang="de-DE" sz="1400" b="1"/>
                        <a:t>NR (2.3, NA)</a:t>
                      </a:r>
                    </a:p>
                    <a:p>
                      <a:pPr algn="ctr"/>
                      <a:r>
                        <a:rPr lang="de-DE" sz="1400"/>
                        <a:t>0.0+, 17.5+</a:t>
                      </a:r>
                    </a:p>
                  </a:txBody>
                  <a:tcPr anchor="ctr"/>
                </a:tc>
                <a:tc>
                  <a:txBody>
                    <a:bodyPr/>
                    <a:lstStyle/>
                    <a:p>
                      <a:pPr algn="ctr"/>
                      <a:r>
                        <a:rPr lang="de-DE" sz="1400" b="1"/>
                        <a:t>12.9 (6.7, NA)</a:t>
                      </a:r>
                    </a:p>
                    <a:p>
                      <a:pPr algn="ctr"/>
                      <a:r>
                        <a:rPr lang="de-DE" sz="1400"/>
                        <a:t>0.0+, 16.9+</a:t>
                      </a:r>
                    </a:p>
                  </a:txBody>
                  <a:tcPr anchor="ctr"/>
                </a:tc>
                <a:tc>
                  <a:txBody>
                    <a:bodyPr/>
                    <a:lstStyle/>
                    <a:p>
                      <a:pPr algn="ctr"/>
                      <a:r>
                        <a:rPr lang="de-DE" sz="1400" b="1" dirty="0"/>
                        <a:t>NR (9.0, NA)</a:t>
                      </a:r>
                    </a:p>
                    <a:p>
                      <a:pPr algn="ctr"/>
                      <a:r>
                        <a:rPr lang="de-DE" sz="1400" dirty="0"/>
                        <a:t>1.9+, 18.4+</a:t>
                      </a:r>
                    </a:p>
                  </a:txBody>
                  <a:tcPr anchor="ctr"/>
                </a:tc>
                <a:extLst>
                  <a:ext uri="{0D108BD9-81ED-4DB2-BD59-A6C34878D82A}">
                    <a16:rowId xmlns:a16="http://schemas.microsoft.com/office/drawing/2014/main" val="2628138468"/>
                  </a:ext>
                </a:extLst>
              </a:tr>
            </a:tbl>
          </a:graphicData>
        </a:graphic>
      </p:graphicFrame>
      <p:sp>
        <p:nvSpPr>
          <p:cNvPr id="13" name="Titel 12">
            <a:extLst>
              <a:ext uri="{FF2B5EF4-FFF2-40B4-BE49-F238E27FC236}">
                <a16:creationId xmlns:a16="http://schemas.microsoft.com/office/drawing/2014/main" id="{08C2659B-40C3-4547-9274-5E8E618E6D6C}"/>
              </a:ext>
            </a:extLst>
          </p:cNvPr>
          <p:cNvSpPr>
            <a:spLocks noGrp="1"/>
          </p:cNvSpPr>
          <p:nvPr>
            <p:ph type="title"/>
          </p:nvPr>
        </p:nvSpPr>
        <p:spPr/>
        <p:txBody>
          <a:bodyPr/>
          <a:lstStyle/>
          <a:p>
            <a:r>
              <a:rPr lang="en-US" noProof="0"/>
              <a:t>Antitumor</a:t>
            </a:r>
            <a:r>
              <a:rPr lang="en-US" noProof="0" dirty="0"/>
              <a:t> activity by investigator assessment</a:t>
            </a:r>
          </a:p>
        </p:txBody>
      </p:sp>
    </p:spTree>
    <p:extLst>
      <p:ext uri="{BB962C8B-B14F-4D97-AF65-F5344CB8AC3E}">
        <p14:creationId xmlns:p14="http://schemas.microsoft.com/office/powerpoint/2010/main" val="1563220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dirty="0"/>
              <a:t>Data cutoff: 17 May 2021 (median follow-up of 11.5 months; range, 0.4-23.4)</a:t>
            </a:r>
          </a:p>
          <a:p>
            <a:r>
              <a:rPr lang="en-GB" baseline="30000" dirty="0"/>
              <a:t>a</a:t>
            </a:r>
            <a:r>
              <a:rPr lang="en-GB" dirty="0"/>
              <a:t>Interim analysis was performed when all patients had a 10-month minimum potential follow-up; Kaplan-Meier estimates for PFS, PFS rate and 95% CIs</a:t>
            </a:r>
          </a:p>
          <a:p>
            <a:r>
              <a:rPr lang="en-GB" baseline="30000" dirty="0"/>
              <a:t>b</a:t>
            </a:r>
            <a:r>
              <a:rPr lang="en-GB" dirty="0"/>
              <a:t>PFS HR and 95% CI estimated by Cox regression model, stratified by histology (adenocarcinoma and non adenocarcinoma)</a:t>
            </a:r>
          </a:p>
          <a:p>
            <a:r>
              <a:rPr lang="en-GB" baseline="30000" dirty="0"/>
              <a:t>c</a:t>
            </a:r>
            <a:r>
              <a:rPr lang="en-GB" dirty="0"/>
              <a:t>Compared with the 67 and 64 patients in the D arm enrolled concurrently with patients in the D+O and D+M arms, respectively</a:t>
            </a:r>
          </a:p>
          <a:p>
            <a:r>
              <a:rPr lang="en-GB" dirty="0"/>
              <a:t>CI, confidence interval; D, durvalumab; HR, hazard ratio; ITT, intention-to-treat; M, monalizumab; mPFS, median progression-free survival; NE, not estimable; NR, not reached; O, oleclumab; PFS, progression-free survival.</a:t>
            </a:r>
          </a:p>
          <a:p>
            <a:r>
              <a:rPr lang="en-GB" b="1" dirty="0"/>
              <a:t>Martinez-Marti A, et al. Abstract LBA42 presented at ESMO 2021.</a:t>
            </a:r>
          </a:p>
        </p:txBody>
      </p:sp>
      <p:sp>
        <p:nvSpPr>
          <p:cNvPr id="2" name="Textplatzhalter 1">
            <a:extLst>
              <a:ext uri="{FF2B5EF4-FFF2-40B4-BE49-F238E27FC236}">
                <a16:creationId xmlns:a16="http://schemas.microsoft.com/office/drawing/2014/main" id="{6407FEFA-8AAF-1F4B-B4B2-D10CD6146317}"/>
              </a:ext>
            </a:extLst>
          </p:cNvPr>
          <p:cNvSpPr>
            <a:spLocks noGrp="1"/>
          </p:cNvSpPr>
          <p:nvPr>
            <p:ph type="body" sz="quarter" idx="12"/>
          </p:nvPr>
        </p:nvSpPr>
        <p:spPr/>
        <p:txBody>
          <a:bodyPr/>
          <a:lstStyle/>
          <a:p>
            <a:r>
              <a:rPr lang="en-US" noProof="0" dirty="0"/>
              <a:t>Interim analysis; ITT population</a:t>
            </a:r>
          </a:p>
        </p:txBody>
      </p:sp>
      <p:cxnSp>
        <p:nvCxnSpPr>
          <p:cNvPr id="140" name="Gerader Verbinder 139">
            <a:extLst>
              <a:ext uri="{FF2B5EF4-FFF2-40B4-BE49-F238E27FC236}">
                <a16:creationId xmlns:a16="http://schemas.microsoft.com/office/drawing/2014/main" id="{39B70AFB-BB6C-439B-9986-BC136DE25B2E}"/>
              </a:ext>
            </a:extLst>
          </p:cNvPr>
          <p:cNvCxnSpPr>
            <a:cxnSpLocks/>
          </p:cNvCxnSpPr>
          <p:nvPr/>
        </p:nvCxnSpPr>
        <p:spPr>
          <a:xfrm flipH="1">
            <a:off x="4146034" y="2533319"/>
            <a:ext cx="3326" cy="17519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BEDAAA09-3DD2-447A-AA61-58865414B1C4}"/>
              </a:ext>
            </a:extLst>
          </p:cNvPr>
          <p:cNvCxnSpPr/>
          <p:nvPr/>
        </p:nvCxnSpPr>
        <p:spPr>
          <a:xfrm flipV="1">
            <a:off x="5226665" y="2805553"/>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32BEA8A6-909A-4F8D-B736-2CD51DCE6872}"/>
              </a:ext>
            </a:extLst>
          </p:cNvPr>
          <p:cNvCxnSpPr/>
          <p:nvPr/>
        </p:nvCxnSpPr>
        <p:spPr>
          <a:xfrm flipV="1">
            <a:off x="5169516" y="2809540"/>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BEEB5981-B86A-4FD4-AB9D-C18E72C4B487}"/>
              </a:ext>
            </a:extLst>
          </p:cNvPr>
          <p:cNvCxnSpPr/>
          <p:nvPr/>
        </p:nvCxnSpPr>
        <p:spPr>
          <a:xfrm flipV="1">
            <a:off x="2876658" y="2359683"/>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D297491B-B77B-4C9B-900A-8FAAF24CEEA5}"/>
              </a:ext>
            </a:extLst>
          </p:cNvPr>
          <p:cNvCxnSpPr/>
          <p:nvPr/>
        </p:nvCxnSpPr>
        <p:spPr>
          <a:xfrm flipV="1">
            <a:off x="2824270" y="2322176"/>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C07D2B43-BC2D-44C6-9E87-20E63175C704}"/>
              </a:ext>
            </a:extLst>
          </p:cNvPr>
          <p:cNvCxnSpPr/>
          <p:nvPr/>
        </p:nvCxnSpPr>
        <p:spPr>
          <a:xfrm flipV="1">
            <a:off x="2383589" y="2235653"/>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6EED2CDB-D804-4766-9233-D59EC8A673DD}"/>
              </a:ext>
            </a:extLst>
          </p:cNvPr>
          <p:cNvCxnSpPr/>
          <p:nvPr/>
        </p:nvCxnSpPr>
        <p:spPr>
          <a:xfrm flipV="1">
            <a:off x="1788026" y="2058840"/>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EBADB966-0B1C-449D-A9B5-827073B40F91}"/>
              </a:ext>
            </a:extLst>
          </p:cNvPr>
          <p:cNvCxnSpPr/>
          <p:nvPr/>
        </p:nvCxnSpPr>
        <p:spPr>
          <a:xfrm flipV="1">
            <a:off x="1754555" y="2058840"/>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Gerader Verbinder 3">
            <a:extLst>
              <a:ext uri="{FF2B5EF4-FFF2-40B4-BE49-F238E27FC236}">
                <a16:creationId xmlns:a16="http://schemas.microsoft.com/office/drawing/2014/main" id="{83EC5FEA-DD8E-4B7B-B47D-954AC26415A9}"/>
              </a:ext>
            </a:extLst>
          </p:cNvPr>
          <p:cNvCxnSpPr>
            <a:cxnSpLocks/>
          </p:cNvCxnSpPr>
          <p:nvPr/>
        </p:nvCxnSpPr>
        <p:spPr>
          <a:xfrm>
            <a:off x="1167712" y="1815949"/>
            <a:ext cx="0" cy="2476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F7BA8B10-EF90-4BDC-BAEB-8ED33E523E2F}"/>
              </a:ext>
            </a:extLst>
          </p:cNvPr>
          <p:cNvCxnSpPr/>
          <p:nvPr/>
        </p:nvCxnSpPr>
        <p:spPr>
          <a:xfrm flipH="1">
            <a:off x="1158188" y="4285305"/>
            <a:ext cx="59888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8004118-C2B7-42FA-922D-B27A537850A8}"/>
              </a:ext>
            </a:extLst>
          </p:cNvPr>
          <p:cNvCxnSpPr>
            <a:cxnSpLocks/>
          </p:cNvCxnSpPr>
          <p:nvPr/>
        </p:nvCxnSpPr>
        <p:spPr>
          <a:xfrm>
            <a:off x="1284394" y="4285305"/>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F2D77BFC-DBBA-40E0-A06C-6878508B2C8D}"/>
              </a:ext>
            </a:extLst>
          </p:cNvPr>
          <p:cNvCxnSpPr>
            <a:cxnSpLocks/>
          </p:cNvCxnSpPr>
          <p:nvPr/>
        </p:nvCxnSpPr>
        <p:spPr>
          <a:xfrm>
            <a:off x="1855894" y="4285305"/>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F1BDFF62-5313-424C-ABEF-246805EF920D}"/>
              </a:ext>
            </a:extLst>
          </p:cNvPr>
          <p:cNvCxnSpPr>
            <a:cxnSpLocks/>
          </p:cNvCxnSpPr>
          <p:nvPr/>
        </p:nvCxnSpPr>
        <p:spPr>
          <a:xfrm>
            <a:off x="2432156" y="4285305"/>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A941DA4-C191-4E24-9392-6156E2D1ECED}"/>
              </a:ext>
            </a:extLst>
          </p:cNvPr>
          <p:cNvCxnSpPr>
            <a:cxnSpLocks/>
          </p:cNvCxnSpPr>
          <p:nvPr/>
        </p:nvCxnSpPr>
        <p:spPr>
          <a:xfrm>
            <a:off x="3001275" y="4285305"/>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7B065BE6-D8BA-4744-AE75-B8E10A08070C}"/>
              </a:ext>
            </a:extLst>
          </p:cNvPr>
          <p:cNvCxnSpPr>
            <a:cxnSpLocks/>
          </p:cNvCxnSpPr>
          <p:nvPr/>
        </p:nvCxnSpPr>
        <p:spPr>
          <a:xfrm>
            <a:off x="3577538" y="4285305"/>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805F5167-BF16-408B-BA1E-BC3C3417B680}"/>
              </a:ext>
            </a:extLst>
          </p:cNvPr>
          <p:cNvCxnSpPr>
            <a:cxnSpLocks/>
          </p:cNvCxnSpPr>
          <p:nvPr/>
        </p:nvCxnSpPr>
        <p:spPr>
          <a:xfrm>
            <a:off x="4146656" y="4285305"/>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F6D9262-8D71-40E8-A022-444DB96BC0B7}"/>
              </a:ext>
            </a:extLst>
          </p:cNvPr>
          <p:cNvCxnSpPr>
            <a:cxnSpLocks/>
          </p:cNvCxnSpPr>
          <p:nvPr/>
        </p:nvCxnSpPr>
        <p:spPr>
          <a:xfrm>
            <a:off x="4720538" y="4285305"/>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581F5DC2-2EA8-4345-9FD2-F53FAB4DDA3A}"/>
              </a:ext>
            </a:extLst>
          </p:cNvPr>
          <p:cNvCxnSpPr>
            <a:cxnSpLocks/>
          </p:cNvCxnSpPr>
          <p:nvPr/>
        </p:nvCxnSpPr>
        <p:spPr>
          <a:xfrm>
            <a:off x="5289657" y="4285305"/>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756E0474-2FEE-44B3-879B-8126FAF175ED}"/>
              </a:ext>
            </a:extLst>
          </p:cNvPr>
          <p:cNvCxnSpPr>
            <a:cxnSpLocks/>
          </p:cNvCxnSpPr>
          <p:nvPr/>
        </p:nvCxnSpPr>
        <p:spPr>
          <a:xfrm>
            <a:off x="5865920" y="4285305"/>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78718A18-3BF1-4135-AFA9-D344EB35E934}"/>
              </a:ext>
            </a:extLst>
          </p:cNvPr>
          <p:cNvCxnSpPr>
            <a:cxnSpLocks/>
          </p:cNvCxnSpPr>
          <p:nvPr/>
        </p:nvCxnSpPr>
        <p:spPr>
          <a:xfrm>
            <a:off x="6435039" y="4285305"/>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0136DD18-93CB-4E40-8D65-1B6DA3BAEC83}"/>
              </a:ext>
            </a:extLst>
          </p:cNvPr>
          <p:cNvCxnSpPr>
            <a:cxnSpLocks/>
          </p:cNvCxnSpPr>
          <p:nvPr/>
        </p:nvCxnSpPr>
        <p:spPr>
          <a:xfrm>
            <a:off x="7011302" y="4285305"/>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0DFE5DC5-C0F7-4F2A-80E6-2504D6C8112B}"/>
              </a:ext>
            </a:extLst>
          </p:cNvPr>
          <p:cNvCxnSpPr>
            <a:cxnSpLocks/>
          </p:cNvCxnSpPr>
          <p:nvPr/>
        </p:nvCxnSpPr>
        <p:spPr>
          <a:xfrm rot="5400000">
            <a:off x="1130802" y="4173388"/>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C0EC8A2-3B57-49FC-9FEF-168670F0FF06}"/>
              </a:ext>
            </a:extLst>
          </p:cNvPr>
          <p:cNvCxnSpPr>
            <a:cxnSpLocks/>
          </p:cNvCxnSpPr>
          <p:nvPr/>
        </p:nvCxnSpPr>
        <p:spPr>
          <a:xfrm rot="5400000">
            <a:off x="1130802" y="3944789"/>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C2333C1D-AFB7-46C6-ADEF-E4D43F5E9FA1}"/>
              </a:ext>
            </a:extLst>
          </p:cNvPr>
          <p:cNvCxnSpPr>
            <a:cxnSpLocks/>
          </p:cNvCxnSpPr>
          <p:nvPr/>
        </p:nvCxnSpPr>
        <p:spPr>
          <a:xfrm rot="5400000">
            <a:off x="1130802" y="3711428"/>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B120B930-6574-4510-918F-795CC0D655A6}"/>
              </a:ext>
            </a:extLst>
          </p:cNvPr>
          <p:cNvCxnSpPr>
            <a:cxnSpLocks/>
          </p:cNvCxnSpPr>
          <p:nvPr/>
        </p:nvCxnSpPr>
        <p:spPr>
          <a:xfrm rot="5400000">
            <a:off x="1130802" y="3485210"/>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6E961727-4353-4FEA-B940-ABCD5F6B5BFB}"/>
              </a:ext>
            </a:extLst>
          </p:cNvPr>
          <p:cNvCxnSpPr>
            <a:cxnSpLocks/>
          </p:cNvCxnSpPr>
          <p:nvPr/>
        </p:nvCxnSpPr>
        <p:spPr>
          <a:xfrm rot="5400000">
            <a:off x="1130802" y="3254229"/>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7891A712-2B15-4941-8DFD-A72D6E60F76D}"/>
              </a:ext>
            </a:extLst>
          </p:cNvPr>
          <p:cNvCxnSpPr>
            <a:cxnSpLocks/>
          </p:cNvCxnSpPr>
          <p:nvPr/>
        </p:nvCxnSpPr>
        <p:spPr>
          <a:xfrm rot="5400000">
            <a:off x="1130802" y="3020867"/>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C948B181-564F-4AC8-B9B0-56763B342924}"/>
              </a:ext>
            </a:extLst>
          </p:cNvPr>
          <p:cNvCxnSpPr>
            <a:cxnSpLocks/>
          </p:cNvCxnSpPr>
          <p:nvPr/>
        </p:nvCxnSpPr>
        <p:spPr>
          <a:xfrm rot="5400000">
            <a:off x="1130802" y="2789886"/>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46796BA-1300-49AF-9275-593F4FC7DF7D}"/>
              </a:ext>
            </a:extLst>
          </p:cNvPr>
          <p:cNvCxnSpPr>
            <a:cxnSpLocks/>
          </p:cNvCxnSpPr>
          <p:nvPr/>
        </p:nvCxnSpPr>
        <p:spPr>
          <a:xfrm rot="5400000">
            <a:off x="1130801" y="2561287"/>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C375194-34A6-4BDB-847E-CDA02DAC9712}"/>
              </a:ext>
            </a:extLst>
          </p:cNvPr>
          <p:cNvCxnSpPr>
            <a:cxnSpLocks/>
          </p:cNvCxnSpPr>
          <p:nvPr/>
        </p:nvCxnSpPr>
        <p:spPr>
          <a:xfrm rot="5400000">
            <a:off x="1130801" y="2325544"/>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E0AAA167-BB64-4E85-AF84-104470AEB6DD}"/>
              </a:ext>
            </a:extLst>
          </p:cNvPr>
          <p:cNvCxnSpPr>
            <a:cxnSpLocks/>
          </p:cNvCxnSpPr>
          <p:nvPr/>
        </p:nvCxnSpPr>
        <p:spPr>
          <a:xfrm rot="5400000">
            <a:off x="1130801" y="2096945"/>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CAE1145C-F95E-4D11-A841-069E5C787D6F}"/>
              </a:ext>
            </a:extLst>
          </p:cNvPr>
          <p:cNvCxnSpPr>
            <a:cxnSpLocks/>
          </p:cNvCxnSpPr>
          <p:nvPr/>
        </p:nvCxnSpPr>
        <p:spPr>
          <a:xfrm rot="5400000">
            <a:off x="1130801" y="1863583"/>
            <a:ext cx="0" cy="73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B2816B5E-735C-4CA9-A4E0-6AD26E3D1370}"/>
              </a:ext>
            </a:extLst>
          </p:cNvPr>
          <p:cNvSpPr txBox="1"/>
          <p:nvPr/>
        </p:nvSpPr>
        <p:spPr>
          <a:xfrm>
            <a:off x="1149581" y="4297627"/>
            <a:ext cx="269626" cy="276999"/>
          </a:xfrm>
          <a:prstGeom prst="rect">
            <a:avLst/>
          </a:prstGeom>
          <a:noFill/>
        </p:spPr>
        <p:txBody>
          <a:bodyPr wrap="none" rtlCol="0">
            <a:spAutoFit/>
          </a:bodyPr>
          <a:lstStyle/>
          <a:p>
            <a:r>
              <a:rPr lang="de-DE" sz="1200" dirty="0"/>
              <a:t>0</a:t>
            </a:r>
          </a:p>
        </p:txBody>
      </p:sp>
      <p:sp>
        <p:nvSpPr>
          <p:cNvPr id="35" name="Textfeld 34">
            <a:extLst>
              <a:ext uri="{FF2B5EF4-FFF2-40B4-BE49-F238E27FC236}">
                <a16:creationId xmlns:a16="http://schemas.microsoft.com/office/drawing/2014/main" id="{225B794D-A497-4E9C-A888-0E7C9F7ED7C8}"/>
              </a:ext>
            </a:extLst>
          </p:cNvPr>
          <p:cNvSpPr txBox="1"/>
          <p:nvPr/>
        </p:nvSpPr>
        <p:spPr>
          <a:xfrm>
            <a:off x="1723461" y="4297209"/>
            <a:ext cx="269626" cy="276999"/>
          </a:xfrm>
          <a:prstGeom prst="rect">
            <a:avLst/>
          </a:prstGeom>
          <a:noFill/>
        </p:spPr>
        <p:txBody>
          <a:bodyPr wrap="none" rtlCol="0">
            <a:spAutoFit/>
          </a:bodyPr>
          <a:lstStyle/>
          <a:p>
            <a:r>
              <a:rPr lang="de-DE" sz="1200"/>
              <a:t>2</a:t>
            </a:r>
          </a:p>
        </p:txBody>
      </p:sp>
      <p:sp>
        <p:nvSpPr>
          <p:cNvPr id="36" name="Textfeld 35">
            <a:extLst>
              <a:ext uri="{FF2B5EF4-FFF2-40B4-BE49-F238E27FC236}">
                <a16:creationId xmlns:a16="http://schemas.microsoft.com/office/drawing/2014/main" id="{39194DF0-3543-465F-9A59-739EBB32BAFC}"/>
              </a:ext>
            </a:extLst>
          </p:cNvPr>
          <p:cNvSpPr txBox="1"/>
          <p:nvPr/>
        </p:nvSpPr>
        <p:spPr>
          <a:xfrm>
            <a:off x="2297344" y="4297627"/>
            <a:ext cx="269626" cy="276999"/>
          </a:xfrm>
          <a:prstGeom prst="rect">
            <a:avLst/>
          </a:prstGeom>
          <a:noFill/>
        </p:spPr>
        <p:txBody>
          <a:bodyPr wrap="none" rtlCol="0">
            <a:spAutoFit/>
          </a:bodyPr>
          <a:lstStyle/>
          <a:p>
            <a:r>
              <a:rPr lang="de-DE" sz="1200"/>
              <a:t>4</a:t>
            </a:r>
          </a:p>
        </p:txBody>
      </p:sp>
      <p:sp>
        <p:nvSpPr>
          <p:cNvPr id="37" name="Textfeld 36">
            <a:extLst>
              <a:ext uri="{FF2B5EF4-FFF2-40B4-BE49-F238E27FC236}">
                <a16:creationId xmlns:a16="http://schemas.microsoft.com/office/drawing/2014/main" id="{7FCFCACA-FE19-449D-8EE6-D7631F3B08EF}"/>
              </a:ext>
            </a:extLst>
          </p:cNvPr>
          <p:cNvSpPr txBox="1"/>
          <p:nvPr/>
        </p:nvSpPr>
        <p:spPr>
          <a:xfrm>
            <a:off x="2868110" y="4297627"/>
            <a:ext cx="269626" cy="276999"/>
          </a:xfrm>
          <a:prstGeom prst="rect">
            <a:avLst/>
          </a:prstGeom>
          <a:noFill/>
        </p:spPr>
        <p:txBody>
          <a:bodyPr wrap="none" rtlCol="0">
            <a:spAutoFit/>
          </a:bodyPr>
          <a:lstStyle/>
          <a:p>
            <a:r>
              <a:rPr lang="de-DE" sz="1200" dirty="0"/>
              <a:t>6</a:t>
            </a:r>
          </a:p>
        </p:txBody>
      </p:sp>
      <p:sp>
        <p:nvSpPr>
          <p:cNvPr id="38" name="Textfeld 37">
            <a:extLst>
              <a:ext uri="{FF2B5EF4-FFF2-40B4-BE49-F238E27FC236}">
                <a16:creationId xmlns:a16="http://schemas.microsoft.com/office/drawing/2014/main" id="{5D870F64-6E79-4F15-B498-6D7E26675711}"/>
              </a:ext>
            </a:extLst>
          </p:cNvPr>
          <p:cNvSpPr txBox="1"/>
          <p:nvPr/>
        </p:nvSpPr>
        <p:spPr>
          <a:xfrm>
            <a:off x="3442725" y="4297627"/>
            <a:ext cx="269626" cy="276999"/>
          </a:xfrm>
          <a:prstGeom prst="rect">
            <a:avLst/>
          </a:prstGeom>
          <a:noFill/>
        </p:spPr>
        <p:txBody>
          <a:bodyPr wrap="none" rtlCol="0">
            <a:spAutoFit/>
          </a:bodyPr>
          <a:lstStyle/>
          <a:p>
            <a:r>
              <a:rPr lang="de-DE" sz="1200"/>
              <a:t>8</a:t>
            </a:r>
          </a:p>
        </p:txBody>
      </p:sp>
      <p:sp>
        <p:nvSpPr>
          <p:cNvPr id="39" name="Textfeld 38">
            <a:extLst>
              <a:ext uri="{FF2B5EF4-FFF2-40B4-BE49-F238E27FC236}">
                <a16:creationId xmlns:a16="http://schemas.microsoft.com/office/drawing/2014/main" id="{DC13488E-D98C-44E5-8414-D2A5C96DD136}"/>
              </a:ext>
            </a:extLst>
          </p:cNvPr>
          <p:cNvSpPr txBox="1"/>
          <p:nvPr/>
        </p:nvSpPr>
        <p:spPr>
          <a:xfrm>
            <a:off x="3969585" y="4297627"/>
            <a:ext cx="354584" cy="276999"/>
          </a:xfrm>
          <a:prstGeom prst="rect">
            <a:avLst/>
          </a:prstGeom>
          <a:noFill/>
        </p:spPr>
        <p:txBody>
          <a:bodyPr wrap="none" rtlCol="0">
            <a:spAutoFit/>
          </a:bodyPr>
          <a:lstStyle/>
          <a:p>
            <a:r>
              <a:rPr lang="de-DE" sz="1200"/>
              <a:t>10</a:t>
            </a:r>
          </a:p>
        </p:txBody>
      </p:sp>
      <p:sp>
        <p:nvSpPr>
          <p:cNvPr id="40" name="Textfeld 39">
            <a:extLst>
              <a:ext uri="{FF2B5EF4-FFF2-40B4-BE49-F238E27FC236}">
                <a16:creationId xmlns:a16="http://schemas.microsoft.com/office/drawing/2014/main" id="{5DE9A077-740D-41F4-A60A-B9E80F6AA9DF}"/>
              </a:ext>
            </a:extLst>
          </p:cNvPr>
          <p:cNvSpPr txBox="1"/>
          <p:nvPr/>
        </p:nvSpPr>
        <p:spPr>
          <a:xfrm>
            <a:off x="4543246" y="4297627"/>
            <a:ext cx="354584" cy="276999"/>
          </a:xfrm>
          <a:prstGeom prst="rect">
            <a:avLst/>
          </a:prstGeom>
          <a:noFill/>
        </p:spPr>
        <p:txBody>
          <a:bodyPr wrap="none" rtlCol="0">
            <a:spAutoFit/>
          </a:bodyPr>
          <a:lstStyle/>
          <a:p>
            <a:r>
              <a:rPr lang="de-DE" sz="1200"/>
              <a:t>12</a:t>
            </a:r>
          </a:p>
        </p:txBody>
      </p:sp>
      <p:sp>
        <p:nvSpPr>
          <p:cNvPr id="41" name="Textfeld 40">
            <a:extLst>
              <a:ext uri="{FF2B5EF4-FFF2-40B4-BE49-F238E27FC236}">
                <a16:creationId xmlns:a16="http://schemas.microsoft.com/office/drawing/2014/main" id="{8634C990-03D2-46AA-A804-AB351170291E}"/>
              </a:ext>
            </a:extLst>
          </p:cNvPr>
          <p:cNvSpPr txBox="1"/>
          <p:nvPr/>
        </p:nvSpPr>
        <p:spPr>
          <a:xfrm>
            <a:off x="5112365" y="4297627"/>
            <a:ext cx="354584" cy="276999"/>
          </a:xfrm>
          <a:prstGeom prst="rect">
            <a:avLst/>
          </a:prstGeom>
          <a:noFill/>
        </p:spPr>
        <p:txBody>
          <a:bodyPr wrap="none" rtlCol="0">
            <a:spAutoFit/>
          </a:bodyPr>
          <a:lstStyle/>
          <a:p>
            <a:r>
              <a:rPr lang="de-DE" sz="1200"/>
              <a:t>14</a:t>
            </a:r>
          </a:p>
        </p:txBody>
      </p:sp>
      <p:sp>
        <p:nvSpPr>
          <p:cNvPr id="42" name="Textfeld 41">
            <a:extLst>
              <a:ext uri="{FF2B5EF4-FFF2-40B4-BE49-F238E27FC236}">
                <a16:creationId xmlns:a16="http://schemas.microsoft.com/office/drawing/2014/main" id="{53379377-5B72-4FDE-A353-7CBF90AC6895}"/>
              </a:ext>
            </a:extLst>
          </p:cNvPr>
          <p:cNvSpPr txBox="1"/>
          <p:nvPr/>
        </p:nvSpPr>
        <p:spPr>
          <a:xfrm>
            <a:off x="5688627" y="4297627"/>
            <a:ext cx="354584" cy="276999"/>
          </a:xfrm>
          <a:prstGeom prst="rect">
            <a:avLst/>
          </a:prstGeom>
          <a:noFill/>
        </p:spPr>
        <p:txBody>
          <a:bodyPr wrap="none" rtlCol="0">
            <a:spAutoFit/>
          </a:bodyPr>
          <a:lstStyle/>
          <a:p>
            <a:r>
              <a:rPr lang="de-DE" sz="1200"/>
              <a:t>16</a:t>
            </a:r>
          </a:p>
        </p:txBody>
      </p:sp>
      <p:sp>
        <p:nvSpPr>
          <p:cNvPr id="43" name="Textfeld 42">
            <a:extLst>
              <a:ext uri="{FF2B5EF4-FFF2-40B4-BE49-F238E27FC236}">
                <a16:creationId xmlns:a16="http://schemas.microsoft.com/office/drawing/2014/main" id="{93B77296-1363-40DA-B758-783D6B12ED06}"/>
              </a:ext>
            </a:extLst>
          </p:cNvPr>
          <p:cNvSpPr txBox="1"/>
          <p:nvPr/>
        </p:nvSpPr>
        <p:spPr>
          <a:xfrm>
            <a:off x="6255366" y="4297627"/>
            <a:ext cx="354584" cy="276999"/>
          </a:xfrm>
          <a:prstGeom prst="rect">
            <a:avLst/>
          </a:prstGeom>
          <a:noFill/>
        </p:spPr>
        <p:txBody>
          <a:bodyPr wrap="none" rtlCol="0">
            <a:spAutoFit/>
          </a:bodyPr>
          <a:lstStyle/>
          <a:p>
            <a:r>
              <a:rPr lang="de-DE" sz="1200"/>
              <a:t>18</a:t>
            </a:r>
          </a:p>
        </p:txBody>
      </p:sp>
      <p:sp>
        <p:nvSpPr>
          <p:cNvPr id="44" name="Textfeld 43">
            <a:extLst>
              <a:ext uri="{FF2B5EF4-FFF2-40B4-BE49-F238E27FC236}">
                <a16:creationId xmlns:a16="http://schemas.microsoft.com/office/drawing/2014/main" id="{2A928B16-D1CF-4048-BCBF-3AC591607A91}"/>
              </a:ext>
            </a:extLst>
          </p:cNvPr>
          <p:cNvSpPr txBox="1"/>
          <p:nvPr/>
        </p:nvSpPr>
        <p:spPr>
          <a:xfrm>
            <a:off x="6834010" y="4298284"/>
            <a:ext cx="354584" cy="276999"/>
          </a:xfrm>
          <a:prstGeom prst="rect">
            <a:avLst/>
          </a:prstGeom>
          <a:noFill/>
        </p:spPr>
        <p:txBody>
          <a:bodyPr wrap="none" rtlCol="0">
            <a:spAutoFit/>
          </a:bodyPr>
          <a:lstStyle/>
          <a:p>
            <a:r>
              <a:rPr lang="de-DE" sz="1200"/>
              <a:t>20</a:t>
            </a:r>
          </a:p>
        </p:txBody>
      </p:sp>
      <p:sp>
        <p:nvSpPr>
          <p:cNvPr id="45" name="Textfeld 44">
            <a:extLst>
              <a:ext uri="{FF2B5EF4-FFF2-40B4-BE49-F238E27FC236}">
                <a16:creationId xmlns:a16="http://schemas.microsoft.com/office/drawing/2014/main" id="{68A96A1B-3FB4-4C66-8331-B6363B185F41}"/>
              </a:ext>
            </a:extLst>
          </p:cNvPr>
          <p:cNvSpPr txBox="1"/>
          <p:nvPr/>
        </p:nvSpPr>
        <p:spPr>
          <a:xfrm>
            <a:off x="883529" y="4071797"/>
            <a:ext cx="269626" cy="276999"/>
          </a:xfrm>
          <a:prstGeom prst="rect">
            <a:avLst/>
          </a:prstGeom>
          <a:noFill/>
        </p:spPr>
        <p:txBody>
          <a:bodyPr wrap="none" rtlCol="0">
            <a:spAutoFit/>
          </a:bodyPr>
          <a:lstStyle/>
          <a:p>
            <a:r>
              <a:rPr lang="de-DE" sz="1200"/>
              <a:t>0</a:t>
            </a:r>
          </a:p>
        </p:txBody>
      </p:sp>
      <p:sp>
        <p:nvSpPr>
          <p:cNvPr id="46" name="Textfeld 45">
            <a:extLst>
              <a:ext uri="{FF2B5EF4-FFF2-40B4-BE49-F238E27FC236}">
                <a16:creationId xmlns:a16="http://schemas.microsoft.com/office/drawing/2014/main" id="{0CE90B58-B662-4D98-890C-0AFA635BF4A1}"/>
              </a:ext>
            </a:extLst>
          </p:cNvPr>
          <p:cNvSpPr txBox="1"/>
          <p:nvPr/>
        </p:nvSpPr>
        <p:spPr>
          <a:xfrm>
            <a:off x="756746" y="3842487"/>
            <a:ext cx="397866" cy="276999"/>
          </a:xfrm>
          <a:prstGeom prst="rect">
            <a:avLst/>
          </a:prstGeom>
          <a:noFill/>
        </p:spPr>
        <p:txBody>
          <a:bodyPr wrap="none" rtlCol="0">
            <a:spAutoFit/>
          </a:bodyPr>
          <a:lstStyle/>
          <a:p>
            <a:r>
              <a:rPr lang="de-DE" sz="1200"/>
              <a:t>0.1</a:t>
            </a:r>
          </a:p>
        </p:txBody>
      </p:sp>
      <p:sp>
        <p:nvSpPr>
          <p:cNvPr id="47" name="Textfeld 46">
            <a:extLst>
              <a:ext uri="{FF2B5EF4-FFF2-40B4-BE49-F238E27FC236}">
                <a16:creationId xmlns:a16="http://schemas.microsoft.com/office/drawing/2014/main" id="{D658550B-C169-4357-97BE-0BC7151644A5}"/>
              </a:ext>
            </a:extLst>
          </p:cNvPr>
          <p:cNvSpPr txBox="1"/>
          <p:nvPr/>
        </p:nvSpPr>
        <p:spPr>
          <a:xfrm>
            <a:off x="755557" y="3609025"/>
            <a:ext cx="397866" cy="276999"/>
          </a:xfrm>
          <a:prstGeom prst="rect">
            <a:avLst/>
          </a:prstGeom>
          <a:noFill/>
        </p:spPr>
        <p:txBody>
          <a:bodyPr wrap="none" rtlCol="0">
            <a:spAutoFit/>
          </a:bodyPr>
          <a:lstStyle/>
          <a:p>
            <a:r>
              <a:rPr lang="de-DE" sz="1200"/>
              <a:t>0.2</a:t>
            </a:r>
          </a:p>
        </p:txBody>
      </p:sp>
      <p:sp>
        <p:nvSpPr>
          <p:cNvPr id="48" name="Textfeld 47">
            <a:extLst>
              <a:ext uri="{FF2B5EF4-FFF2-40B4-BE49-F238E27FC236}">
                <a16:creationId xmlns:a16="http://schemas.microsoft.com/office/drawing/2014/main" id="{EA56B075-2A36-4F93-9403-DC3B3FE7CEF0}"/>
              </a:ext>
            </a:extLst>
          </p:cNvPr>
          <p:cNvSpPr txBox="1"/>
          <p:nvPr/>
        </p:nvSpPr>
        <p:spPr>
          <a:xfrm>
            <a:off x="756749" y="3380425"/>
            <a:ext cx="397866" cy="276999"/>
          </a:xfrm>
          <a:prstGeom prst="rect">
            <a:avLst/>
          </a:prstGeom>
          <a:noFill/>
        </p:spPr>
        <p:txBody>
          <a:bodyPr wrap="none" rtlCol="0">
            <a:spAutoFit/>
          </a:bodyPr>
          <a:lstStyle/>
          <a:p>
            <a:r>
              <a:rPr lang="de-DE" sz="1200"/>
              <a:t>0.3</a:t>
            </a:r>
          </a:p>
        </p:txBody>
      </p:sp>
      <p:sp>
        <p:nvSpPr>
          <p:cNvPr id="49" name="Textfeld 48">
            <a:extLst>
              <a:ext uri="{FF2B5EF4-FFF2-40B4-BE49-F238E27FC236}">
                <a16:creationId xmlns:a16="http://schemas.microsoft.com/office/drawing/2014/main" id="{E7216F47-D503-4945-99C8-A77BAA833E00}"/>
              </a:ext>
            </a:extLst>
          </p:cNvPr>
          <p:cNvSpPr txBox="1"/>
          <p:nvPr/>
        </p:nvSpPr>
        <p:spPr>
          <a:xfrm>
            <a:off x="755556" y="3153435"/>
            <a:ext cx="397866" cy="276999"/>
          </a:xfrm>
          <a:prstGeom prst="rect">
            <a:avLst/>
          </a:prstGeom>
          <a:noFill/>
        </p:spPr>
        <p:txBody>
          <a:bodyPr wrap="none" rtlCol="0">
            <a:spAutoFit/>
          </a:bodyPr>
          <a:lstStyle/>
          <a:p>
            <a:r>
              <a:rPr lang="de-DE" sz="1200"/>
              <a:t>0.4</a:t>
            </a:r>
          </a:p>
        </p:txBody>
      </p:sp>
      <p:sp>
        <p:nvSpPr>
          <p:cNvPr id="50" name="Textfeld 49">
            <a:extLst>
              <a:ext uri="{FF2B5EF4-FFF2-40B4-BE49-F238E27FC236}">
                <a16:creationId xmlns:a16="http://schemas.microsoft.com/office/drawing/2014/main" id="{E8F11227-4C92-4E5B-A437-FD6FF041A010}"/>
              </a:ext>
            </a:extLst>
          </p:cNvPr>
          <p:cNvSpPr txBox="1"/>
          <p:nvPr/>
        </p:nvSpPr>
        <p:spPr>
          <a:xfrm>
            <a:off x="756742" y="2920073"/>
            <a:ext cx="397866" cy="276999"/>
          </a:xfrm>
          <a:prstGeom prst="rect">
            <a:avLst/>
          </a:prstGeom>
          <a:noFill/>
        </p:spPr>
        <p:txBody>
          <a:bodyPr wrap="none" rtlCol="0">
            <a:spAutoFit/>
          </a:bodyPr>
          <a:lstStyle/>
          <a:p>
            <a:r>
              <a:rPr lang="de-DE" sz="1200"/>
              <a:t>0.5</a:t>
            </a:r>
          </a:p>
        </p:txBody>
      </p:sp>
      <p:sp>
        <p:nvSpPr>
          <p:cNvPr id="51" name="Textfeld 50">
            <a:extLst>
              <a:ext uri="{FF2B5EF4-FFF2-40B4-BE49-F238E27FC236}">
                <a16:creationId xmlns:a16="http://schemas.microsoft.com/office/drawing/2014/main" id="{6011186F-2922-4221-9138-E2E3FD0959B9}"/>
              </a:ext>
            </a:extLst>
          </p:cNvPr>
          <p:cNvSpPr txBox="1"/>
          <p:nvPr/>
        </p:nvSpPr>
        <p:spPr>
          <a:xfrm>
            <a:off x="755543" y="2691473"/>
            <a:ext cx="397866" cy="276999"/>
          </a:xfrm>
          <a:prstGeom prst="rect">
            <a:avLst/>
          </a:prstGeom>
          <a:noFill/>
        </p:spPr>
        <p:txBody>
          <a:bodyPr wrap="none" rtlCol="0">
            <a:spAutoFit/>
          </a:bodyPr>
          <a:lstStyle/>
          <a:p>
            <a:r>
              <a:rPr lang="de-DE" sz="1200"/>
              <a:t>0.6</a:t>
            </a:r>
          </a:p>
        </p:txBody>
      </p:sp>
      <p:sp>
        <p:nvSpPr>
          <p:cNvPr id="52" name="Textfeld 51">
            <a:extLst>
              <a:ext uri="{FF2B5EF4-FFF2-40B4-BE49-F238E27FC236}">
                <a16:creationId xmlns:a16="http://schemas.microsoft.com/office/drawing/2014/main" id="{4A07C0AB-A875-4160-B676-304617F1AC12}"/>
              </a:ext>
            </a:extLst>
          </p:cNvPr>
          <p:cNvSpPr txBox="1"/>
          <p:nvPr/>
        </p:nvSpPr>
        <p:spPr>
          <a:xfrm>
            <a:off x="755425" y="2460492"/>
            <a:ext cx="397866" cy="276999"/>
          </a:xfrm>
          <a:prstGeom prst="rect">
            <a:avLst/>
          </a:prstGeom>
          <a:noFill/>
        </p:spPr>
        <p:txBody>
          <a:bodyPr wrap="none" rtlCol="0">
            <a:spAutoFit/>
          </a:bodyPr>
          <a:lstStyle/>
          <a:p>
            <a:r>
              <a:rPr lang="de-DE" sz="1200"/>
              <a:t>0.7</a:t>
            </a:r>
          </a:p>
        </p:txBody>
      </p:sp>
      <p:sp>
        <p:nvSpPr>
          <p:cNvPr id="53" name="Textfeld 52">
            <a:extLst>
              <a:ext uri="{FF2B5EF4-FFF2-40B4-BE49-F238E27FC236}">
                <a16:creationId xmlns:a16="http://schemas.microsoft.com/office/drawing/2014/main" id="{B086C678-7BE9-4523-9B5B-9E42D2AC6894}"/>
              </a:ext>
            </a:extLst>
          </p:cNvPr>
          <p:cNvSpPr txBox="1"/>
          <p:nvPr/>
        </p:nvSpPr>
        <p:spPr>
          <a:xfrm>
            <a:off x="755425" y="2224749"/>
            <a:ext cx="397866" cy="276999"/>
          </a:xfrm>
          <a:prstGeom prst="rect">
            <a:avLst/>
          </a:prstGeom>
          <a:noFill/>
        </p:spPr>
        <p:txBody>
          <a:bodyPr wrap="none" rtlCol="0">
            <a:spAutoFit/>
          </a:bodyPr>
          <a:lstStyle/>
          <a:p>
            <a:r>
              <a:rPr lang="de-DE" sz="1200"/>
              <a:t>0.8</a:t>
            </a:r>
          </a:p>
        </p:txBody>
      </p:sp>
      <p:sp>
        <p:nvSpPr>
          <p:cNvPr id="54" name="Textfeld 53">
            <a:extLst>
              <a:ext uri="{FF2B5EF4-FFF2-40B4-BE49-F238E27FC236}">
                <a16:creationId xmlns:a16="http://schemas.microsoft.com/office/drawing/2014/main" id="{9AC944C2-E50A-4B6C-8907-CBCE4022062E}"/>
              </a:ext>
            </a:extLst>
          </p:cNvPr>
          <p:cNvSpPr txBox="1"/>
          <p:nvPr/>
        </p:nvSpPr>
        <p:spPr>
          <a:xfrm>
            <a:off x="755425" y="1996161"/>
            <a:ext cx="397866" cy="276999"/>
          </a:xfrm>
          <a:prstGeom prst="rect">
            <a:avLst/>
          </a:prstGeom>
          <a:noFill/>
        </p:spPr>
        <p:txBody>
          <a:bodyPr wrap="none" rtlCol="0">
            <a:spAutoFit/>
          </a:bodyPr>
          <a:lstStyle/>
          <a:p>
            <a:r>
              <a:rPr lang="de-DE" sz="1200"/>
              <a:t>0.9</a:t>
            </a:r>
          </a:p>
        </p:txBody>
      </p:sp>
      <p:sp>
        <p:nvSpPr>
          <p:cNvPr id="55" name="Textfeld 54">
            <a:extLst>
              <a:ext uri="{FF2B5EF4-FFF2-40B4-BE49-F238E27FC236}">
                <a16:creationId xmlns:a16="http://schemas.microsoft.com/office/drawing/2014/main" id="{30EEDF28-540D-4709-8750-F96940FDECA4}"/>
              </a:ext>
            </a:extLst>
          </p:cNvPr>
          <p:cNvSpPr txBox="1"/>
          <p:nvPr/>
        </p:nvSpPr>
        <p:spPr>
          <a:xfrm>
            <a:off x="757671" y="1761892"/>
            <a:ext cx="397866" cy="276999"/>
          </a:xfrm>
          <a:prstGeom prst="rect">
            <a:avLst/>
          </a:prstGeom>
          <a:noFill/>
        </p:spPr>
        <p:txBody>
          <a:bodyPr wrap="none" rtlCol="0">
            <a:spAutoFit/>
          </a:bodyPr>
          <a:lstStyle/>
          <a:p>
            <a:r>
              <a:rPr lang="de-DE" sz="1200"/>
              <a:t>1.0</a:t>
            </a:r>
          </a:p>
        </p:txBody>
      </p:sp>
      <p:sp>
        <p:nvSpPr>
          <p:cNvPr id="56" name="Textfeld 55">
            <a:extLst>
              <a:ext uri="{FF2B5EF4-FFF2-40B4-BE49-F238E27FC236}">
                <a16:creationId xmlns:a16="http://schemas.microsoft.com/office/drawing/2014/main" id="{F2FB8BDC-82F2-4BA2-912C-11F7D4C76D07}"/>
              </a:ext>
            </a:extLst>
          </p:cNvPr>
          <p:cNvSpPr txBox="1"/>
          <p:nvPr/>
        </p:nvSpPr>
        <p:spPr>
          <a:xfrm>
            <a:off x="2783217" y="4473932"/>
            <a:ext cx="2732286" cy="276999"/>
          </a:xfrm>
          <a:prstGeom prst="rect">
            <a:avLst/>
          </a:prstGeom>
          <a:noFill/>
        </p:spPr>
        <p:txBody>
          <a:bodyPr wrap="none" rtlCol="0">
            <a:spAutoFit/>
          </a:bodyPr>
          <a:lstStyle/>
          <a:p>
            <a:pPr algn="ctr"/>
            <a:r>
              <a:rPr lang="de-DE" sz="1200" b="1" dirty="0"/>
              <a:t>Time </a:t>
            </a:r>
            <a:r>
              <a:rPr lang="de-DE" sz="1200" b="1" dirty="0" err="1"/>
              <a:t>from</a:t>
            </a:r>
            <a:r>
              <a:rPr lang="de-DE" sz="1200" b="1" dirty="0"/>
              <a:t> </a:t>
            </a:r>
            <a:r>
              <a:rPr lang="de-DE" sz="1200" b="1" dirty="0" err="1"/>
              <a:t>randomisation</a:t>
            </a:r>
            <a:r>
              <a:rPr lang="de-DE" sz="1200" b="1" dirty="0"/>
              <a:t> (</a:t>
            </a:r>
            <a:r>
              <a:rPr lang="de-DE" sz="1200" b="1" dirty="0" err="1"/>
              <a:t>months</a:t>
            </a:r>
            <a:r>
              <a:rPr lang="de-DE" sz="1200" b="1" dirty="0"/>
              <a:t>)</a:t>
            </a:r>
          </a:p>
        </p:txBody>
      </p:sp>
      <p:sp>
        <p:nvSpPr>
          <p:cNvPr id="57" name="Textfeld 56">
            <a:extLst>
              <a:ext uri="{FF2B5EF4-FFF2-40B4-BE49-F238E27FC236}">
                <a16:creationId xmlns:a16="http://schemas.microsoft.com/office/drawing/2014/main" id="{5C5ADA4C-AF8E-4BEE-AC4D-B72734546611}"/>
              </a:ext>
            </a:extLst>
          </p:cNvPr>
          <p:cNvSpPr txBox="1"/>
          <p:nvPr/>
        </p:nvSpPr>
        <p:spPr>
          <a:xfrm rot="16200000">
            <a:off x="-113982" y="2915700"/>
            <a:ext cx="1316386" cy="276999"/>
          </a:xfrm>
          <a:prstGeom prst="rect">
            <a:avLst/>
          </a:prstGeom>
          <a:noFill/>
        </p:spPr>
        <p:txBody>
          <a:bodyPr wrap="none" rtlCol="0">
            <a:spAutoFit/>
          </a:bodyPr>
          <a:lstStyle/>
          <a:p>
            <a:pPr algn="ctr"/>
            <a:r>
              <a:rPr lang="de-DE" sz="1200" b="1" dirty="0"/>
              <a:t>PFS </a:t>
            </a:r>
            <a:r>
              <a:rPr lang="de-DE" sz="1200" b="1" dirty="0" err="1"/>
              <a:t>probability</a:t>
            </a:r>
            <a:endParaRPr lang="de-DE" sz="1200" b="1" dirty="0"/>
          </a:p>
        </p:txBody>
      </p:sp>
      <p:sp>
        <p:nvSpPr>
          <p:cNvPr id="58" name="Freihandform: Form 57">
            <a:extLst>
              <a:ext uri="{FF2B5EF4-FFF2-40B4-BE49-F238E27FC236}">
                <a16:creationId xmlns:a16="http://schemas.microsoft.com/office/drawing/2014/main" id="{B42919B4-6B72-45BE-8B51-FF9DF8C68CD8}"/>
              </a:ext>
            </a:extLst>
          </p:cNvPr>
          <p:cNvSpPr/>
          <p:nvPr/>
        </p:nvSpPr>
        <p:spPr>
          <a:xfrm>
            <a:off x="1403456" y="1906436"/>
            <a:ext cx="5548313" cy="1095375"/>
          </a:xfrm>
          <a:custGeom>
            <a:avLst/>
            <a:gdLst>
              <a:gd name="connsiteX0" fmla="*/ 0 w 5548313"/>
              <a:gd name="connsiteY0" fmla="*/ 0 h 1095375"/>
              <a:gd name="connsiteX1" fmla="*/ 0 w 5548313"/>
              <a:gd name="connsiteY1" fmla="*/ 42863 h 1095375"/>
              <a:gd name="connsiteX2" fmla="*/ 119063 w 5548313"/>
              <a:gd name="connsiteY2" fmla="*/ 42863 h 1095375"/>
              <a:gd name="connsiteX3" fmla="*/ 180975 w 5548313"/>
              <a:gd name="connsiteY3" fmla="*/ 42863 h 1095375"/>
              <a:gd name="connsiteX4" fmla="*/ 180975 w 5548313"/>
              <a:gd name="connsiteY4" fmla="*/ 76200 h 1095375"/>
              <a:gd name="connsiteX5" fmla="*/ 328613 w 5548313"/>
              <a:gd name="connsiteY5" fmla="*/ 76200 h 1095375"/>
              <a:gd name="connsiteX6" fmla="*/ 328613 w 5548313"/>
              <a:gd name="connsiteY6" fmla="*/ 109538 h 1095375"/>
              <a:gd name="connsiteX7" fmla="*/ 342900 w 5548313"/>
              <a:gd name="connsiteY7" fmla="*/ 109538 h 1095375"/>
              <a:gd name="connsiteX8" fmla="*/ 342900 w 5548313"/>
              <a:gd name="connsiteY8" fmla="*/ 171450 h 1095375"/>
              <a:gd name="connsiteX9" fmla="*/ 376238 w 5548313"/>
              <a:gd name="connsiteY9" fmla="*/ 171450 h 1095375"/>
              <a:gd name="connsiteX10" fmla="*/ 376238 w 5548313"/>
              <a:gd name="connsiteY10" fmla="*/ 200025 h 1095375"/>
              <a:gd name="connsiteX11" fmla="*/ 395288 w 5548313"/>
              <a:gd name="connsiteY11" fmla="*/ 200025 h 1095375"/>
              <a:gd name="connsiteX12" fmla="*/ 395288 w 5548313"/>
              <a:gd name="connsiteY12" fmla="*/ 233363 h 1095375"/>
              <a:gd name="connsiteX13" fmla="*/ 428625 w 5548313"/>
              <a:gd name="connsiteY13" fmla="*/ 233363 h 1095375"/>
              <a:gd name="connsiteX14" fmla="*/ 428625 w 5548313"/>
              <a:gd name="connsiteY14" fmla="*/ 280988 h 1095375"/>
              <a:gd name="connsiteX15" fmla="*/ 461963 w 5548313"/>
              <a:gd name="connsiteY15" fmla="*/ 280988 h 1095375"/>
              <a:gd name="connsiteX16" fmla="*/ 461963 w 5548313"/>
              <a:gd name="connsiteY16" fmla="*/ 328613 h 1095375"/>
              <a:gd name="connsiteX17" fmla="*/ 938213 w 5548313"/>
              <a:gd name="connsiteY17" fmla="*/ 328613 h 1095375"/>
              <a:gd name="connsiteX18" fmla="*/ 938213 w 5548313"/>
              <a:gd name="connsiteY18" fmla="*/ 366713 h 1095375"/>
              <a:gd name="connsiteX19" fmla="*/ 1223963 w 5548313"/>
              <a:gd name="connsiteY19" fmla="*/ 366713 h 1095375"/>
              <a:gd name="connsiteX20" fmla="*/ 1223963 w 5548313"/>
              <a:gd name="connsiteY20" fmla="*/ 404813 h 1095375"/>
              <a:gd name="connsiteX21" fmla="*/ 1443038 w 5548313"/>
              <a:gd name="connsiteY21" fmla="*/ 404813 h 1095375"/>
              <a:gd name="connsiteX22" fmla="*/ 1443038 w 5548313"/>
              <a:gd name="connsiteY22" fmla="*/ 490538 h 1095375"/>
              <a:gd name="connsiteX23" fmla="*/ 1576388 w 5548313"/>
              <a:gd name="connsiteY23" fmla="*/ 490538 h 1095375"/>
              <a:gd name="connsiteX24" fmla="*/ 1576388 w 5548313"/>
              <a:gd name="connsiteY24" fmla="*/ 538163 h 1095375"/>
              <a:gd name="connsiteX25" fmla="*/ 1743075 w 5548313"/>
              <a:gd name="connsiteY25" fmla="*/ 538163 h 1095375"/>
              <a:gd name="connsiteX26" fmla="*/ 1743075 w 5548313"/>
              <a:gd name="connsiteY26" fmla="*/ 581025 h 1095375"/>
              <a:gd name="connsiteX27" fmla="*/ 2119313 w 5548313"/>
              <a:gd name="connsiteY27" fmla="*/ 581025 h 1095375"/>
              <a:gd name="connsiteX28" fmla="*/ 2119313 w 5548313"/>
              <a:gd name="connsiteY28" fmla="*/ 628650 h 1095375"/>
              <a:gd name="connsiteX29" fmla="*/ 2457450 w 5548313"/>
              <a:gd name="connsiteY29" fmla="*/ 628650 h 1095375"/>
              <a:gd name="connsiteX30" fmla="*/ 2457450 w 5548313"/>
              <a:gd name="connsiteY30" fmla="*/ 666750 h 1095375"/>
              <a:gd name="connsiteX31" fmla="*/ 2481263 w 5548313"/>
              <a:gd name="connsiteY31" fmla="*/ 666750 h 1095375"/>
              <a:gd name="connsiteX32" fmla="*/ 2481263 w 5548313"/>
              <a:gd name="connsiteY32" fmla="*/ 704850 h 1095375"/>
              <a:gd name="connsiteX33" fmla="*/ 2490788 w 5548313"/>
              <a:gd name="connsiteY33" fmla="*/ 704850 h 1095375"/>
              <a:gd name="connsiteX34" fmla="*/ 2490788 w 5548313"/>
              <a:gd name="connsiteY34" fmla="*/ 762000 h 1095375"/>
              <a:gd name="connsiteX35" fmla="*/ 2633663 w 5548313"/>
              <a:gd name="connsiteY35" fmla="*/ 762000 h 1095375"/>
              <a:gd name="connsiteX36" fmla="*/ 2633663 w 5548313"/>
              <a:gd name="connsiteY36" fmla="*/ 809625 h 1095375"/>
              <a:gd name="connsiteX37" fmla="*/ 2876550 w 5548313"/>
              <a:gd name="connsiteY37" fmla="*/ 809625 h 1095375"/>
              <a:gd name="connsiteX38" fmla="*/ 2876550 w 5548313"/>
              <a:gd name="connsiteY38" fmla="*/ 866775 h 1095375"/>
              <a:gd name="connsiteX39" fmla="*/ 3605213 w 5548313"/>
              <a:gd name="connsiteY39" fmla="*/ 866775 h 1095375"/>
              <a:gd name="connsiteX40" fmla="*/ 3605213 w 5548313"/>
              <a:gd name="connsiteY40" fmla="*/ 938213 h 1095375"/>
              <a:gd name="connsiteX41" fmla="*/ 4629150 w 5548313"/>
              <a:gd name="connsiteY41" fmla="*/ 938213 h 1095375"/>
              <a:gd name="connsiteX42" fmla="*/ 4629150 w 5548313"/>
              <a:gd name="connsiteY42" fmla="*/ 1095375 h 1095375"/>
              <a:gd name="connsiteX43" fmla="*/ 5548313 w 5548313"/>
              <a:gd name="connsiteY43" fmla="*/ 1095375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548313" h="1095375">
                <a:moveTo>
                  <a:pt x="0" y="0"/>
                </a:moveTo>
                <a:lnTo>
                  <a:pt x="0" y="42863"/>
                </a:lnTo>
                <a:lnTo>
                  <a:pt x="119063" y="42863"/>
                </a:lnTo>
                <a:lnTo>
                  <a:pt x="180975" y="42863"/>
                </a:lnTo>
                <a:lnTo>
                  <a:pt x="180975" y="76200"/>
                </a:lnTo>
                <a:lnTo>
                  <a:pt x="328613" y="76200"/>
                </a:lnTo>
                <a:lnTo>
                  <a:pt x="328613" y="109538"/>
                </a:lnTo>
                <a:lnTo>
                  <a:pt x="342900" y="109538"/>
                </a:lnTo>
                <a:lnTo>
                  <a:pt x="342900" y="171450"/>
                </a:lnTo>
                <a:lnTo>
                  <a:pt x="376238" y="171450"/>
                </a:lnTo>
                <a:lnTo>
                  <a:pt x="376238" y="200025"/>
                </a:lnTo>
                <a:lnTo>
                  <a:pt x="395288" y="200025"/>
                </a:lnTo>
                <a:lnTo>
                  <a:pt x="395288" y="233363"/>
                </a:lnTo>
                <a:lnTo>
                  <a:pt x="428625" y="233363"/>
                </a:lnTo>
                <a:lnTo>
                  <a:pt x="428625" y="280988"/>
                </a:lnTo>
                <a:lnTo>
                  <a:pt x="461963" y="280988"/>
                </a:lnTo>
                <a:lnTo>
                  <a:pt x="461963" y="328613"/>
                </a:lnTo>
                <a:lnTo>
                  <a:pt x="938213" y="328613"/>
                </a:lnTo>
                <a:lnTo>
                  <a:pt x="938213" y="366713"/>
                </a:lnTo>
                <a:lnTo>
                  <a:pt x="1223963" y="366713"/>
                </a:lnTo>
                <a:lnTo>
                  <a:pt x="1223963" y="404813"/>
                </a:lnTo>
                <a:lnTo>
                  <a:pt x="1443038" y="404813"/>
                </a:lnTo>
                <a:lnTo>
                  <a:pt x="1443038" y="490538"/>
                </a:lnTo>
                <a:lnTo>
                  <a:pt x="1576388" y="490538"/>
                </a:lnTo>
                <a:lnTo>
                  <a:pt x="1576388" y="538163"/>
                </a:lnTo>
                <a:lnTo>
                  <a:pt x="1743075" y="538163"/>
                </a:lnTo>
                <a:lnTo>
                  <a:pt x="1743075" y="581025"/>
                </a:lnTo>
                <a:lnTo>
                  <a:pt x="2119313" y="581025"/>
                </a:lnTo>
                <a:lnTo>
                  <a:pt x="2119313" y="628650"/>
                </a:lnTo>
                <a:lnTo>
                  <a:pt x="2457450" y="628650"/>
                </a:lnTo>
                <a:lnTo>
                  <a:pt x="2457450" y="666750"/>
                </a:lnTo>
                <a:lnTo>
                  <a:pt x="2481263" y="666750"/>
                </a:lnTo>
                <a:lnTo>
                  <a:pt x="2481263" y="704850"/>
                </a:lnTo>
                <a:lnTo>
                  <a:pt x="2490788" y="704850"/>
                </a:lnTo>
                <a:lnTo>
                  <a:pt x="2490788" y="762000"/>
                </a:lnTo>
                <a:lnTo>
                  <a:pt x="2633663" y="762000"/>
                </a:lnTo>
                <a:lnTo>
                  <a:pt x="2633663" y="809625"/>
                </a:lnTo>
                <a:lnTo>
                  <a:pt x="2876550" y="809625"/>
                </a:lnTo>
                <a:lnTo>
                  <a:pt x="2876550" y="866775"/>
                </a:lnTo>
                <a:lnTo>
                  <a:pt x="3605213" y="866775"/>
                </a:lnTo>
                <a:lnTo>
                  <a:pt x="3605213" y="938213"/>
                </a:lnTo>
                <a:lnTo>
                  <a:pt x="4629150" y="938213"/>
                </a:lnTo>
                <a:lnTo>
                  <a:pt x="4629150" y="1095375"/>
                </a:lnTo>
                <a:lnTo>
                  <a:pt x="5548313" y="109537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reihandform: Form 58">
            <a:extLst>
              <a:ext uri="{FF2B5EF4-FFF2-40B4-BE49-F238E27FC236}">
                <a16:creationId xmlns:a16="http://schemas.microsoft.com/office/drawing/2014/main" id="{E205822B-5A72-4F22-AB66-7D09532C44CF}"/>
              </a:ext>
            </a:extLst>
          </p:cNvPr>
          <p:cNvSpPr/>
          <p:nvPr/>
        </p:nvSpPr>
        <p:spPr>
          <a:xfrm>
            <a:off x="1298681" y="1901674"/>
            <a:ext cx="5748338" cy="1233487"/>
          </a:xfrm>
          <a:custGeom>
            <a:avLst/>
            <a:gdLst>
              <a:gd name="connsiteX0" fmla="*/ 0 w 5748338"/>
              <a:gd name="connsiteY0" fmla="*/ 0 h 1233487"/>
              <a:gd name="connsiteX1" fmla="*/ 476250 w 5748338"/>
              <a:gd name="connsiteY1" fmla="*/ 0 h 1233487"/>
              <a:gd name="connsiteX2" fmla="*/ 476250 w 5748338"/>
              <a:gd name="connsiteY2" fmla="*/ 42862 h 1233487"/>
              <a:gd name="connsiteX3" fmla="*/ 519113 w 5748338"/>
              <a:gd name="connsiteY3" fmla="*/ 42862 h 1233487"/>
              <a:gd name="connsiteX4" fmla="*/ 519113 w 5748338"/>
              <a:gd name="connsiteY4" fmla="*/ 80962 h 1233487"/>
              <a:gd name="connsiteX5" fmla="*/ 623888 w 5748338"/>
              <a:gd name="connsiteY5" fmla="*/ 80962 h 1233487"/>
              <a:gd name="connsiteX6" fmla="*/ 623888 w 5748338"/>
              <a:gd name="connsiteY6" fmla="*/ 128587 h 1233487"/>
              <a:gd name="connsiteX7" fmla="*/ 652463 w 5748338"/>
              <a:gd name="connsiteY7" fmla="*/ 128587 h 1233487"/>
              <a:gd name="connsiteX8" fmla="*/ 652463 w 5748338"/>
              <a:gd name="connsiteY8" fmla="*/ 161925 h 1233487"/>
              <a:gd name="connsiteX9" fmla="*/ 1000125 w 5748338"/>
              <a:gd name="connsiteY9" fmla="*/ 161925 h 1233487"/>
              <a:gd name="connsiteX10" fmla="*/ 1000125 w 5748338"/>
              <a:gd name="connsiteY10" fmla="*/ 252412 h 1233487"/>
              <a:gd name="connsiteX11" fmla="*/ 1009650 w 5748338"/>
              <a:gd name="connsiteY11" fmla="*/ 252412 h 1233487"/>
              <a:gd name="connsiteX12" fmla="*/ 1009650 w 5748338"/>
              <a:gd name="connsiteY12" fmla="*/ 290512 h 1233487"/>
              <a:gd name="connsiteX13" fmla="*/ 1066800 w 5748338"/>
              <a:gd name="connsiteY13" fmla="*/ 290512 h 1233487"/>
              <a:gd name="connsiteX14" fmla="*/ 1066800 w 5748338"/>
              <a:gd name="connsiteY14" fmla="*/ 319087 h 1233487"/>
              <a:gd name="connsiteX15" fmla="*/ 1081088 w 5748338"/>
              <a:gd name="connsiteY15" fmla="*/ 319087 h 1233487"/>
              <a:gd name="connsiteX16" fmla="*/ 1081088 w 5748338"/>
              <a:gd name="connsiteY16" fmla="*/ 371475 h 1233487"/>
              <a:gd name="connsiteX17" fmla="*/ 1419225 w 5748338"/>
              <a:gd name="connsiteY17" fmla="*/ 371475 h 1233487"/>
              <a:gd name="connsiteX18" fmla="*/ 1419225 w 5748338"/>
              <a:gd name="connsiteY18" fmla="*/ 414337 h 1233487"/>
              <a:gd name="connsiteX19" fmla="*/ 1547813 w 5748338"/>
              <a:gd name="connsiteY19" fmla="*/ 414337 h 1233487"/>
              <a:gd name="connsiteX20" fmla="*/ 1547813 w 5748338"/>
              <a:gd name="connsiteY20" fmla="*/ 457200 h 1233487"/>
              <a:gd name="connsiteX21" fmla="*/ 2138363 w 5748338"/>
              <a:gd name="connsiteY21" fmla="*/ 457200 h 1233487"/>
              <a:gd name="connsiteX22" fmla="*/ 2138363 w 5748338"/>
              <a:gd name="connsiteY22" fmla="*/ 500062 h 1233487"/>
              <a:gd name="connsiteX23" fmla="*/ 2262188 w 5748338"/>
              <a:gd name="connsiteY23" fmla="*/ 500062 h 1233487"/>
              <a:gd name="connsiteX24" fmla="*/ 2262188 w 5748338"/>
              <a:gd name="connsiteY24" fmla="*/ 542925 h 1233487"/>
              <a:gd name="connsiteX25" fmla="*/ 2305050 w 5748338"/>
              <a:gd name="connsiteY25" fmla="*/ 542925 h 1233487"/>
              <a:gd name="connsiteX26" fmla="*/ 2305050 w 5748338"/>
              <a:gd name="connsiteY26" fmla="*/ 585787 h 1233487"/>
              <a:gd name="connsiteX27" fmla="*/ 2609850 w 5748338"/>
              <a:gd name="connsiteY27" fmla="*/ 585787 h 1233487"/>
              <a:gd name="connsiteX28" fmla="*/ 2609850 w 5748338"/>
              <a:gd name="connsiteY28" fmla="*/ 633412 h 1233487"/>
              <a:gd name="connsiteX29" fmla="*/ 3495675 w 5748338"/>
              <a:gd name="connsiteY29" fmla="*/ 633412 h 1233487"/>
              <a:gd name="connsiteX30" fmla="*/ 3495675 w 5748338"/>
              <a:gd name="connsiteY30" fmla="*/ 704850 h 1233487"/>
              <a:gd name="connsiteX31" fmla="*/ 3590925 w 5748338"/>
              <a:gd name="connsiteY31" fmla="*/ 704850 h 1233487"/>
              <a:gd name="connsiteX32" fmla="*/ 3590925 w 5748338"/>
              <a:gd name="connsiteY32" fmla="*/ 766762 h 1233487"/>
              <a:gd name="connsiteX33" fmla="*/ 3867150 w 5748338"/>
              <a:gd name="connsiteY33" fmla="*/ 766762 h 1233487"/>
              <a:gd name="connsiteX34" fmla="*/ 3867150 w 5748338"/>
              <a:gd name="connsiteY34" fmla="*/ 862012 h 1233487"/>
              <a:gd name="connsiteX35" fmla="*/ 3910013 w 5748338"/>
              <a:gd name="connsiteY35" fmla="*/ 862012 h 1233487"/>
              <a:gd name="connsiteX36" fmla="*/ 3910013 w 5748338"/>
              <a:gd name="connsiteY36" fmla="*/ 976312 h 1233487"/>
              <a:gd name="connsiteX37" fmla="*/ 3914775 w 5748338"/>
              <a:gd name="connsiteY37" fmla="*/ 976312 h 1233487"/>
              <a:gd name="connsiteX38" fmla="*/ 3914775 w 5748338"/>
              <a:gd name="connsiteY38" fmla="*/ 1057275 h 1233487"/>
              <a:gd name="connsiteX39" fmla="*/ 4310063 w 5748338"/>
              <a:gd name="connsiteY39" fmla="*/ 1057275 h 1233487"/>
              <a:gd name="connsiteX40" fmla="*/ 4310063 w 5748338"/>
              <a:gd name="connsiteY40" fmla="*/ 1233487 h 1233487"/>
              <a:gd name="connsiteX41" fmla="*/ 5748338 w 5748338"/>
              <a:gd name="connsiteY41" fmla="*/ 1233487 h 123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48338" h="1233487">
                <a:moveTo>
                  <a:pt x="0" y="0"/>
                </a:moveTo>
                <a:lnTo>
                  <a:pt x="476250" y="0"/>
                </a:lnTo>
                <a:lnTo>
                  <a:pt x="476250" y="42862"/>
                </a:lnTo>
                <a:lnTo>
                  <a:pt x="519113" y="42862"/>
                </a:lnTo>
                <a:lnTo>
                  <a:pt x="519113" y="80962"/>
                </a:lnTo>
                <a:lnTo>
                  <a:pt x="623888" y="80962"/>
                </a:lnTo>
                <a:lnTo>
                  <a:pt x="623888" y="128587"/>
                </a:lnTo>
                <a:lnTo>
                  <a:pt x="652463" y="128587"/>
                </a:lnTo>
                <a:lnTo>
                  <a:pt x="652463" y="161925"/>
                </a:lnTo>
                <a:lnTo>
                  <a:pt x="1000125" y="161925"/>
                </a:lnTo>
                <a:lnTo>
                  <a:pt x="1000125" y="252412"/>
                </a:lnTo>
                <a:lnTo>
                  <a:pt x="1009650" y="252412"/>
                </a:lnTo>
                <a:lnTo>
                  <a:pt x="1009650" y="290512"/>
                </a:lnTo>
                <a:lnTo>
                  <a:pt x="1066800" y="290512"/>
                </a:lnTo>
                <a:lnTo>
                  <a:pt x="1066800" y="319087"/>
                </a:lnTo>
                <a:lnTo>
                  <a:pt x="1081088" y="319087"/>
                </a:lnTo>
                <a:lnTo>
                  <a:pt x="1081088" y="371475"/>
                </a:lnTo>
                <a:lnTo>
                  <a:pt x="1419225" y="371475"/>
                </a:lnTo>
                <a:lnTo>
                  <a:pt x="1419225" y="414337"/>
                </a:lnTo>
                <a:lnTo>
                  <a:pt x="1547813" y="414337"/>
                </a:lnTo>
                <a:lnTo>
                  <a:pt x="1547813" y="457200"/>
                </a:lnTo>
                <a:lnTo>
                  <a:pt x="2138363" y="457200"/>
                </a:lnTo>
                <a:lnTo>
                  <a:pt x="2138363" y="500062"/>
                </a:lnTo>
                <a:lnTo>
                  <a:pt x="2262188" y="500062"/>
                </a:lnTo>
                <a:lnTo>
                  <a:pt x="2262188" y="542925"/>
                </a:lnTo>
                <a:lnTo>
                  <a:pt x="2305050" y="542925"/>
                </a:lnTo>
                <a:lnTo>
                  <a:pt x="2305050" y="585787"/>
                </a:lnTo>
                <a:lnTo>
                  <a:pt x="2609850" y="585787"/>
                </a:lnTo>
                <a:lnTo>
                  <a:pt x="2609850" y="633412"/>
                </a:lnTo>
                <a:lnTo>
                  <a:pt x="3495675" y="633412"/>
                </a:lnTo>
                <a:lnTo>
                  <a:pt x="3495675" y="704850"/>
                </a:lnTo>
                <a:lnTo>
                  <a:pt x="3590925" y="704850"/>
                </a:lnTo>
                <a:lnTo>
                  <a:pt x="3590925" y="766762"/>
                </a:lnTo>
                <a:lnTo>
                  <a:pt x="3867150" y="766762"/>
                </a:lnTo>
                <a:lnTo>
                  <a:pt x="3867150" y="862012"/>
                </a:lnTo>
                <a:lnTo>
                  <a:pt x="3910013" y="862012"/>
                </a:lnTo>
                <a:lnTo>
                  <a:pt x="3910013" y="976312"/>
                </a:lnTo>
                <a:lnTo>
                  <a:pt x="3914775" y="976312"/>
                </a:lnTo>
                <a:lnTo>
                  <a:pt x="3914775" y="1057275"/>
                </a:lnTo>
                <a:lnTo>
                  <a:pt x="4310063" y="1057275"/>
                </a:lnTo>
                <a:lnTo>
                  <a:pt x="4310063" y="1233487"/>
                </a:lnTo>
                <a:lnTo>
                  <a:pt x="5748338" y="1233487"/>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Form 59">
            <a:extLst>
              <a:ext uri="{FF2B5EF4-FFF2-40B4-BE49-F238E27FC236}">
                <a16:creationId xmlns:a16="http://schemas.microsoft.com/office/drawing/2014/main" id="{46022398-47BC-48E8-A6CD-B6DB9A8A6619}"/>
              </a:ext>
            </a:extLst>
          </p:cNvPr>
          <p:cNvSpPr/>
          <p:nvPr/>
        </p:nvSpPr>
        <p:spPr>
          <a:xfrm>
            <a:off x="1546330" y="1958822"/>
            <a:ext cx="5343526" cy="1604963"/>
          </a:xfrm>
          <a:custGeom>
            <a:avLst/>
            <a:gdLst>
              <a:gd name="connsiteX0" fmla="*/ 0 w 5348287"/>
              <a:gd name="connsiteY0" fmla="*/ 0 h 1614487"/>
              <a:gd name="connsiteX1" fmla="*/ 42862 w 5348287"/>
              <a:gd name="connsiteY1" fmla="*/ 42862 h 1614487"/>
              <a:gd name="connsiteX2" fmla="*/ 42862 w 5348287"/>
              <a:gd name="connsiteY2" fmla="*/ 80962 h 1614487"/>
              <a:gd name="connsiteX3" fmla="*/ 119062 w 5348287"/>
              <a:gd name="connsiteY3" fmla="*/ 80962 h 1614487"/>
              <a:gd name="connsiteX4" fmla="*/ 119062 w 5348287"/>
              <a:gd name="connsiteY4" fmla="*/ 109537 h 1614487"/>
              <a:gd name="connsiteX5" fmla="*/ 233362 w 5348287"/>
              <a:gd name="connsiteY5" fmla="*/ 109537 h 1614487"/>
              <a:gd name="connsiteX6" fmla="*/ 233362 w 5348287"/>
              <a:gd name="connsiteY6" fmla="*/ 157162 h 1614487"/>
              <a:gd name="connsiteX7" fmla="*/ 257175 w 5348287"/>
              <a:gd name="connsiteY7" fmla="*/ 157162 h 1614487"/>
              <a:gd name="connsiteX8" fmla="*/ 257175 w 5348287"/>
              <a:gd name="connsiteY8" fmla="*/ 185737 h 1614487"/>
              <a:gd name="connsiteX9" fmla="*/ 271462 w 5348287"/>
              <a:gd name="connsiteY9" fmla="*/ 185737 h 1614487"/>
              <a:gd name="connsiteX10" fmla="*/ 238125 w 5348287"/>
              <a:gd name="connsiteY10" fmla="*/ 252412 h 1614487"/>
              <a:gd name="connsiteX11" fmla="*/ 271462 w 5348287"/>
              <a:gd name="connsiteY11" fmla="*/ 252412 h 1614487"/>
              <a:gd name="connsiteX12" fmla="*/ 271462 w 5348287"/>
              <a:gd name="connsiteY12" fmla="*/ 333375 h 1614487"/>
              <a:gd name="connsiteX13" fmla="*/ 347662 w 5348287"/>
              <a:gd name="connsiteY13" fmla="*/ 333375 h 1614487"/>
              <a:gd name="connsiteX14" fmla="*/ 347662 w 5348287"/>
              <a:gd name="connsiteY14" fmla="*/ 371475 h 1614487"/>
              <a:gd name="connsiteX15" fmla="*/ 381000 w 5348287"/>
              <a:gd name="connsiteY15" fmla="*/ 371475 h 1614487"/>
              <a:gd name="connsiteX16" fmla="*/ 381000 w 5348287"/>
              <a:gd name="connsiteY16" fmla="*/ 409575 h 1614487"/>
              <a:gd name="connsiteX17" fmla="*/ 604837 w 5348287"/>
              <a:gd name="connsiteY17" fmla="*/ 409575 h 1614487"/>
              <a:gd name="connsiteX18" fmla="*/ 604837 w 5348287"/>
              <a:gd name="connsiteY18" fmla="*/ 457200 h 1614487"/>
              <a:gd name="connsiteX19" fmla="*/ 742950 w 5348287"/>
              <a:gd name="connsiteY19" fmla="*/ 457200 h 1614487"/>
              <a:gd name="connsiteX20" fmla="*/ 742950 w 5348287"/>
              <a:gd name="connsiteY20" fmla="*/ 495300 h 1614487"/>
              <a:gd name="connsiteX21" fmla="*/ 752475 w 5348287"/>
              <a:gd name="connsiteY21" fmla="*/ 495300 h 1614487"/>
              <a:gd name="connsiteX22" fmla="*/ 752475 w 5348287"/>
              <a:gd name="connsiteY22" fmla="*/ 533400 h 1614487"/>
              <a:gd name="connsiteX23" fmla="*/ 766762 w 5348287"/>
              <a:gd name="connsiteY23" fmla="*/ 533400 h 1614487"/>
              <a:gd name="connsiteX24" fmla="*/ 766762 w 5348287"/>
              <a:gd name="connsiteY24" fmla="*/ 619125 h 1614487"/>
              <a:gd name="connsiteX25" fmla="*/ 790575 w 5348287"/>
              <a:gd name="connsiteY25" fmla="*/ 619125 h 1614487"/>
              <a:gd name="connsiteX26" fmla="*/ 790575 w 5348287"/>
              <a:gd name="connsiteY26" fmla="*/ 738187 h 1614487"/>
              <a:gd name="connsiteX27" fmla="*/ 814387 w 5348287"/>
              <a:gd name="connsiteY27" fmla="*/ 738187 h 1614487"/>
              <a:gd name="connsiteX28" fmla="*/ 814387 w 5348287"/>
              <a:gd name="connsiteY28" fmla="*/ 828675 h 1614487"/>
              <a:gd name="connsiteX29" fmla="*/ 828675 w 5348287"/>
              <a:gd name="connsiteY29" fmla="*/ 828675 h 1614487"/>
              <a:gd name="connsiteX30" fmla="*/ 828675 w 5348287"/>
              <a:gd name="connsiteY30" fmla="*/ 857250 h 1614487"/>
              <a:gd name="connsiteX31" fmla="*/ 881062 w 5348287"/>
              <a:gd name="connsiteY31" fmla="*/ 857250 h 1614487"/>
              <a:gd name="connsiteX32" fmla="*/ 881062 w 5348287"/>
              <a:gd name="connsiteY32" fmla="*/ 900112 h 1614487"/>
              <a:gd name="connsiteX33" fmla="*/ 1004887 w 5348287"/>
              <a:gd name="connsiteY33" fmla="*/ 900112 h 1614487"/>
              <a:gd name="connsiteX34" fmla="*/ 1004887 w 5348287"/>
              <a:gd name="connsiteY34" fmla="*/ 938212 h 1614487"/>
              <a:gd name="connsiteX35" fmla="*/ 1290637 w 5348287"/>
              <a:gd name="connsiteY35" fmla="*/ 938212 h 1614487"/>
              <a:gd name="connsiteX36" fmla="*/ 1290637 w 5348287"/>
              <a:gd name="connsiteY36" fmla="*/ 985837 h 1614487"/>
              <a:gd name="connsiteX37" fmla="*/ 1304925 w 5348287"/>
              <a:gd name="connsiteY37" fmla="*/ 985837 h 1614487"/>
              <a:gd name="connsiteX38" fmla="*/ 1304925 w 5348287"/>
              <a:gd name="connsiteY38" fmla="*/ 1023937 h 1614487"/>
              <a:gd name="connsiteX39" fmla="*/ 1333500 w 5348287"/>
              <a:gd name="connsiteY39" fmla="*/ 1023937 h 1614487"/>
              <a:gd name="connsiteX40" fmla="*/ 1333500 w 5348287"/>
              <a:gd name="connsiteY40" fmla="*/ 1066800 h 1614487"/>
              <a:gd name="connsiteX41" fmla="*/ 1562100 w 5348287"/>
              <a:gd name="connsiteY41" fmla="*/ 1066800 h 1614487"/>
              <a:gd name="connsiteX42" fmla="*/ 1562100 w 5348287"/>
              <a:gd name="connsiteY42" fmla="*/ 1119187 h 1614487"/>
              <a:gd name="connsiteX43" fmla="*/ 1743075 w 5348287"/>
              <a:gd name="connsiteY43" fmla="*/ 1119187 h 1614487"/>
              <a:gd name="connsiteX44" fmla="*/ 1743075 w 5348287"/>
              <a:gd name="connsiteY44" fmla="*/ 1166812 h 1614487"/>
              <a:gd name="connsiteX45" fmla="*/ 1838325 w 5348287"/>
              <a:gd name="connsiteY45" fmla="*/ 1166812 h 1614487"/>
              <a:gd name="connsiteX46" fmla="*/ 1838325 w 5348287"/>
              <a:gd name="connsiteY46" fmla="*/ 1209675 h 1614487"/>
              <a:gd name="connsiteX47" fmla="*/ 1985962 w 5348287"/>
              <a:gd name="connsiteY47" fmla="*/ 1209675 h 1614487"/>
              <a:gd name="connsiteX48" fmla="*/ 1985962 w 5348287"/>
              <a:gd name="connsiteY48" fmla="*/ 1262062 h 1614487"/>
              <a:gd name="connsiteX49" fmla="*/ 2033587 w 5348287"/>
              <a:gd name="connsiteY49" fmla="*/ 1262062 h 1614487"/>
              <a:gd name="connsiteX50" fmla="*/ 2033587 w 5348287"/>
              <a:gd name="connsiteY50" fmla="*/ 1309687 h 1614487"/>
              <a:gd name="connsiteX51" fmla="*/ 2524125 w 5348287"/>
              <a:gd name="connsiteY51" fmla="*/ 1309687 h 1614487"/>
              <a:gd name="connsiteX52" fmla="*/ 2524125 w 5348287"/>
              <a:gd name="connsiteY52" fmla="*/ 1357312 h 1614487"/>
              <a:gd name="connsiteX53" fmla="*/ 2967037 w 5348287"/>
              <a:gd name="connsiteY53" fmla="*/ 1357312 h 1614487"/>
              <a:gd name="connsiteX54" fmla="*/ 2967037 w 5348287"/>
              <a:gd name="connsiteY54" fmla="*/ 1419225 h 1614487"/>
              <a:gd name="connsiteX55" fmla="*/ 2995612 w 5348287"/>
              <a:gd name="connsiteY55" fmla="*/ 1419225 h 1614487"/>
              <a:gd name="connsiteX56" fmla="*/ 2995612 w 5348287"/>
              <a:gd name="connsiteY56" fmla="*/ 1481137 h 1614487"/>
              <a:gd name="connsiteX57" fmla="*/ 3414712 w 5348287"/>
              <a:gd name="connsiteY57" fmla="*/ 1481137 h 1614487"/>
              <a:gd name="connsiteX58" fmla="*/ 3414712 w 5348287"/>
              <a:gd name="connsiteY58" fmla="*/ 1543050 h 1614487"/>
              <a:gd name="connsiteX59" fmla="*/ 3695700 w 5348287"/>
              <a:gd name="connsiteY59" fmla="*/ 1543050 h 1614487"/>
              <a:gd name="connsiteX60" fmla="*/ 3695700 w 5348287"/>
              <a:gd name="connsiteY60" fmla="*/ 1614487 h 1614487"/>
              <a:gd name="connsiteX61" fmla="*/ 5348287 w 5348287"/>
              <a:gd name="connsiteY61" fmla="*/ 1614487 h 1614487"/>
              <a:gd name="connsiteX0" fmla="*/ 0 w 5341143"/>
              <a:gd name="connsiteY0" fmla="*/ 0 h 1576387"/>
              <a:gd name="connsiteX1" fmla="*/ 35718 w 5341143"/>
              <a:gd name="connsiteY1" fmla="*/ 4762 h 1576387"/>
              <a:gd name="connsiteX2" fmla="*/ 35718 w 5341143"/>
              <a:gd name="connsiteY2" fmla="*/ 42862 h 1576387"/>
              <a:gd name="connsiteX3" fmla="*/ 111918 w 5341143"/>
              <a:gd name="connsiteY3" fmla="*/ 42862 h 1576387"/>
              <a:gd name="connsiteX4" fmla="*/ 111918 w 5341143"/>
              <a:gd name="connsiteY4" fmla="*/ 71437 h 1576387"/>
              <a:gd name="connsiteX5" fmla="*/ 226218 w 5341143"/>
              <a:gd name="connsiteY5" fmla="*/ 71437 h 1576387"/>
              <a:gd name="connsiteX6" fmla="*/ 226218 w 5341143"/>
              <a:gd name="connsiteY6" fmla="*/ 119062 h 1576387"/>
              <a:gd name="connsiteX7" fmla="*/ 250031 w 5341143"/>
              <a:gd name="connsiteY7" fmla="*/ 119062 h 1576387"/>
              <a:gd name="connsiteX8" fmla="*/ 250031 w 5341143"/>
              <a:gd name="connsiteY8" fmla="*/ 147637 h 1576387"/>
              <a:gd name="connsiteX9" fmla="*/ 264318 w 5341143"/>
              <a:gd name="connsiteY9" fmla="*/ 147637 h 1576387"/>
              <a:gd name="connsiteX10" fmla="*/ 230981 w 5341143"/>
              <a:gd name="connsiteY10" fmla="*/ 214312 h 1576387"/>
              <a:gd name="connsiteX11" fmla="*/ 264318 w 5341143"/>
              <a:gd name="connsiteY11" fmla="*/ 214312 h 1576387"/>
              <a:gd name="connsiteX12" fmla="*/ 264318 w 5341143"/>
              <a:gd name="connsiteY12" fmla="*/ 295275 h 1576387"/>
              <a:gd name="connsiteX13" fmla="*/ 340518 w 5341143"/>
              <a:gd name="connsiteY13" fmla="*/ 295275 h 1576387"/>
              <a:gd name="connsiteX14" fmla="*/ 340518 w 5341143"/>
              <a:gd name="connsiteY14" fmla="*/ 333375 h 1576387"/>
              <a:gd name="connsiteX15" fmla="*/ 373856 w 5341143"/>
              <a:gd name="connsiteY15" fmla="*/ 333375 h 1576387"/>
              <a:gd name="connsiteX16" fmla="*/ 373856 w 5341143"/>
              <a:gd name="connsiteY16" fmla="*/ 371475 h 1576387"/>
              <a:gd name="connsiteX17" fmla="*/ 597693 w 5341143"/>
              <a:gd name="connsiteY17" fmla="*/ 371475 h 1576387"/>
              <a:gd name="connsiteX18" fmla="*/ 597693 w 5341143"/>
              <a:gd name="connsiteY18" fmla="*/ 419100 h 1576387"/>
              <a:gd name="connsiteX19" fmla="*/ 735806 w 5341143"/>
              <a:gd name="connsiteY19" fmla="*/ 419100 h 1576387"/>
              <a:gd name="connsiteX20" fmla="*/ 735806 w 5341143"/>
              <a:gd name="connsiteY20" fmla="*/ 457200 h 1576387"/>
              <a:gd name="connsiteX21" fmla="*/ 745331 w 5341143"/>
              <a:gd name="connsiteY21" fmla="*/ 457200 h 1576387"/>
              <a:gd name="connsiteX22" fmla="*/ 745331 w 5341143"/>
              <a:gd name="connsiteY22" fmla="*/ 495300 h 1576387"/>
              <a:gd name="connsiteX23" fmla="*/ 759618 w 5341143"/>
              <a:gd name="connsiteY23" fmla="*/ 495300 h 1576387"/>
              <a:gd name="connsiteX24" fmla="*/ 759618 w 5341143"/>
              <a:gd name="connsiteY24" fmla="*/ 581025 h 1576387"/>
              <a:gd name="connsiteX25" fmla="*/ 783431 w 5341143"/>
              <a:gd name="connsiteY25" fmla="*/ 581025 h 1576387"/>
              <a:gd name="connsiteX26" fmla="*/ 783431 w 5341143"/>
              <a:gd name="connsiteY26" fmla="*/ 700087 h 1576387"/>
              <a:gd name="connsiteX27" fmla="*/ 807243 w 5341143"/>
              <a:gd name="connsiteY27" fmla="*/ 700087 h 1576387"/>
              <a:gd name="connsiteX28" fmla="*/ 807243 w 5341143"/>
              <a:gd name="connsiteY28" fmla="*/ 790575 h 1576387"/>
              <a:gd name="connsiteX29" fmla="*/ 821531 w 5341143"/>
              <a:gd name="connsiteY29" fmla="*/ 790575 h 1576387"/>
              <a:gd name="connsiteX30" fmla="*/ 821531 w 5341143"/>
              <a:gd name="connsiteY30" fmla="*/ 819150 h 1576387"/>
              <a:gd name="connsiteX31" fmla="*/ 873918 w 5341143"/>
              <a:gd name="connsiteY31" fmla="*/ 819150 h 1576387"/>
              <a:gd name="connsiteX32" fmla="*/ 873918 w 5341143"/>
              <a:gd name="connsiteY32" fmla="*/ 862012 h 1576387"/>
              <a:gd name="connsiteX33" fmla="*/ 997743 w 5341143"/>
              <a:gd name="connsiteY33" fmla="*/ 862012 h 1576387"/>
              <a:gd name="connsiteX34" fmla="*/ 997743 w 5341143"/>
              <a:gd name="connsiteY34" fmla="*/ 900112 h 1576387"/>
              <a:gd name="connsiteX35" fmla="*/ 1283493 w 5341143"/>
              <a:gd name="connsiteY35" fmla="*/ 900112 h 1576387"/>
              <a:gd name="connsiteX36" fmla="*/ 1283493 w 5341143"/>
              <a:gd name="connsiteY36" fmla="*/ 947737 h 1576387"/>
              <a:gd name="connsiteX37" fmla="*/ 1297781 w 5341143"/>
              <a:gd name="connsiteY37" fmla="*/ 947737 h 1576387"/>
              <a:gd name="connsiteX38" fmla="*/ 1297781 w 5341143"/>
              <a:gd name="connsiteY38" fmla="*/ 985837 h 1576387"/>
              <a:gd name="connsiteX39" fmla="*/ 1326356 w 5341143"/>
              <a:gd name="connsiteY39" fmla="*/ 985837 h 1576387"/>
              <a:gd name="connsiteX40" fmla="*/ 1326356 w 5341143"/>
              <a:gd name="connsiteY40" fmla="*/ 1028700 h 1576387"/>
              <a:gd name="connsiteX41" fmla="*/ 1554956 w 5341143"/>
              <a:gd name="connsiteY41" fmla="*/ 1028700 h 1576387"/>
              <a:gd name="connsiteX42" fmla="*/ 1554956 w 5341143"/>
              <a:gd name="connsiteY42" fmla="*/ 1081087 h 1576387"/>
              <a:gd name="connsiteX43" fmla="*/ 1735931 w 5341143"/>
              <a:gd name="connsiteY43" fmla="*/ 1081087 h 1576387"/>
              <a:gd name="connsiteX44" fmla="*/ 1735931 w 5341143"/>
              <a:gd name="connsiteY44" fmla="*/ 1128712 h 1576387"/>
              <a:gd name="connsiteX45" fmla="*/ 1831181 w 5341143"/>
              <a:gd name="connsiteY45" fmla="*/ 1128712 h 1576387"/>
              <a:gd name="connsiteX46" fmla="*/ 1831181 w 5341143"/>
              <a:gd name="connsiteY46" fmla="*/ 1171575 h 1576387"/>
              <a:gd name="connsiteX47" fmla="*/ 1978818 w 5341143"/>
              <a:gd name="connsiteY47" fmla="*/ 1171575 h 1576387"/>
              <a:gd name="connsiteX48" fmla="*/ 1978818 w 5341143"/>
              <a:gd name="connsiteY48" fmla="*/ 1223962 h 1576387"/>
              <a:gd name="connsiteX49" fmla="*/ 2026443 w 5341143"/>
              <a:gd name="connsiteY49" fmla="*/ 1223962 h 1576387"/>
              <a:gd name="connsiteX50" fmla="*/ 2026443 w 5341143"/>
              <a:gd name="connsiteY50" fmla="*/ 1271587 h 1576387"/>
              <a:gd name="connsiteX51" fmla="*/ 2516981 w 5341143"/>
              <a:gd name="connsiteY51" fmla="*/ 1271587 h 1576387"/>
              <a:gd name="connsiteX52" fmla="*/ 2516981 w 5341143"/>
              <a:gd name="connsiteY52" fmla="*/ 1319212 h 1576387"/>
              <a:gd name="connsiteX53" fmla="*/ 2959893 w 5341143"/>
              <a:gd name="connsiteY53" fmla="*/ 1319212 h 1576387"/>
              <a:gd name="connsiteX54" fmla="*/ 2959893 w 5341143"/>
              <a:gd name="connsiteY54" fmla="*/ 1381125 h 1576387"/>
              <a:gd name="connsiteX55" fmla="*/ 2988468 w 5341143"/>
              <a:gd name="connsiteY55" fmla="*/ 1381125 h 1576387"/>
              <a:gd name="connsiteX56" fmla="*/ 2988468 w 5341143"/>
              <a:gd name="connsiteY56" fmla="*/ 1443037 h 1576387"/>
              <a:gd name="connsiteX57" fmla="*/ 3407568 w 5341143"/>
              <a:gd name="connsiteY57" fmla="*/ 1443037 h 1576387"/>
              <a:gd name="connsiteX58" fmla="*/ 3407568 w 5341143"/>
              <a:gd name="connsiteY58" fmla="*/ 1504950 h 1576387"/>
              <a:gd name="connsiteX59" fmla="*/ 3688556 w 5341143"/>
              <a:gd name="connsiteY59" fmla="*/ 1504950 h 1576387"/>
              <a:gd name="connsiteX60" fmla="*/ 3688556 w 5341143"/>
              <a:gd name="connsiteY60" fmla="*/ 1576387 h 1576387"/>
              <a:gd name="connsiteX61" fmla="*/ 5341143 w 5341143"/>
              <a:gd name="connsiteY61" fmla="*/ 1576387 h 1576387"/>
              <a:gd name="connsiteX0" fmla="*/ 0 w 5341143"/>
              <a:gd name="connsiteY0" fmla="*/ 0 h 1574006"/>
              <a:gd name="connsiteX1" fmla="*/ 35718 w 5341143"/>
              <a:gd name="connsiteY1" fmla="*/ 2381 h 1574006"/>
              <a:gd name="connsiteX2" fmla="*/ 35718 w 5341143"/>
              <a:gd name="connsiteY2" fmla="*/ 40481 h 1574006"/>
              <a:gd name="connsiteX3" fmla="*/ 111918 w 5341143"/>
              <a:gd name="connsiteY3" fmla="*/ 40481 h 1574006"/>
              <a:gd name="connsiteX4" fmla="*/ 111918 w 5341143"/>
              <a:gd name="connsiteY4" fmla="*/ 69056 h 1574006"/>
              <a:gd name="connsiteX5" fmla="*/ 226218 w 5341143"/>
              <a:gd name="connsiteY5" fmla="*/ 69056 h 1574006"/>
              <a:gd name="connsiteX6" fmla="*/ 226218 w 5341143"/>
              <a:gd name="connsiteY6" fmla="*/ 116681 h 1574006"/>
              <a:gd name="connsiteX7" fmla="*/ 250031 w 5341143"/>
              <a:gd name="connsiteY7" fmla="*/ 116681 h 1574006"/>
              <a:gd name="connsiteX8" fmla="*/ 250031 w 5341143"/>
              <a:gd name="connsiteY8" fmla="*/ 145256 h 1574006"/>
              <a:gd name="connsiteX9" fmla="*/ 264318 w 5341143"/>
              <a:gd name="connsiteY9" fmla="*/ 145256 h 1574006"/>
              <a:gd name="connsiteX10" fmla="*/ 230981 w 5341143"/>
              <a:gd name="connsiteY10" fmla="*/ 211931 h 1574006"/>
              <a:gd name="connsiteX11" fmla="*/ 264318 w 5341143"/>
              <a:gd name="connsiteY11" fmla="*/ 211931 h 1574006"/>
              <a:gd name="connsiteX12" fmla="*/ 264318 w 5341143"/>
              <a:gd name="connsiteY12" fmla="*/ 292894 h 1574006"/>
              <a:gd name="connsiteX13" fmla="*/ 340518 w 5341143"/>
              <a:gd name="connsiteY13" fmla="*/ 292894 h 1574006"/>
              <a:gd name="connsiteX14" fmla="*/ 340518 w 5341143"/>
              <a:gd name="connsiteY14" fmla="*/ 330994 h 1574006"/>
              <a:gd name="connsiteX15" fmla="*/ 373856 w 5341143"/>
              <a:gd name="connsiteY15" fmla="*/ 330994 h 1574006"/>
              <a:gd name="connsiteX16" fmla="*/ 373856 w 5341143"/>
              <a:gd name="connsiteY16" fmla="*/ 369094 h 1574006"/>
              <a:gd name="connsiteX17" fmla="*/ 597693 w 5341143"/>
              <a:gd name="connsiteY17" fmla="*/ 369094 h 1574006"/>
              <a:gd name="connsiteX18" fmla="*/ 597693 w 5341143"/>
              <a:gd name="connsiteY18" fmla="*/ 416719 h 1574006"/>
              <a:gd name="connsiteX19" fmla="*/ 735806 w 5341143"/>
              <a:gd name="connsiteY19" fmla="*/ 416719 h 1574006"/>
              <a:gd name="connsiteX20" fmla="*/ 735806 w 5341143"/>
              <a:gd name="connsiteY20" fmla="*/ 454819 h 1574006"/>
              <a:gd name="connsiteX21" fmla="*/ 745331 w 5341143"/>
              <a:gd name="connsiteY21" fmla="*/ 454819 h 1574006"/>
              <a:gd name="connsiteX22" fmla="*/ 745331 w 5341143"/>
              <a:gd name="connsiteY22" fmla="*/ 492919 h 1574006"/>
              <a:gd name="connsiteX23" fmla="*/ 759618 w 5341143"/>
              <a:gd name="connsiteY23" fmla="*/ 492919 h 1574006"/>
              <a:gd name="connsiteX24" fmla="*/ 759618 w 5341143"/>
              <a:gd name="connsiteY24" fmla="*/ 578644 h 1574006"/>
              <a:gd name="connsiteX25" fmla="*/ 783431 w 5341143"/>
              <a:gd name="connsiteY25" fmla="*/ 578644 h 1574006"/>
              <a:gd name="connsiteX26" fmla="*/ 783431 w 5341143"/>
              <a:gd name="connsiteY26" fmla="*/ 697706 h 1574006"/>
              <a:gd name="connsiteX27" fmla="*/ 807243 w 5341143"/>
              <a:gd name="connsiteY27" fmla="*/ 697706 h 1574006"/>
              <a:gd name="connsiteX28" fmla="*/ 807243 w 5341143"/>
              <a:gd name="connsiteY28" fmla="*/ 788194 h 1574006"/>
              <a:gd name="connsiteX29" fmla="*/ 821531 w 5341143"/>
              <a:gd name="connsiteY29" fmla="*/ 788194 h 1574006"/>
              <a:gd name="connsiteX30" fmla="*/ 821531 w 5341143"/>
              <a:gd name="connsiteY30" fmla="*/ 816769 h 1574006"/>
              <a:gd name="connsiteX31" fmla="*/ 873918 w 5341143"/>
              <a:gd name="connsiteY31" fmla="*/ 816769 h 1574006"/>
              <a:gd name="connsiteX32" fmla="*/ 873918 w 5341143"/>
              <a:gd name="connsiteY32" fmla="*/ 859631 h 1574006"/>
              <a:gd name="connsiteX33" fmla="*/ 997743 w 5341143"/>
              <a:gd name="connsiteY33" fmla="*/ 859631 h 1574006"/>
              <a:gd name="connsiteX34" fmla="*/ 997743 w 5341143"/>
              <a:gd name="connsiteY34" fmla="*/ 897731 h 1574006"/>
              <a:gd name="connsiteX35" fmla="*/ 1283493 w 5341143"/>
              <a:gd name="connsiteY35" fmla="*/ 897731 h 1574006"/>
              <a:gd name="connsiteX36" fmla="*/ 1283493 w 5341143"/>
              <a:gd name="connsiteY36" fmla="*/ 945356 h 1574006"/>
              <a:gd name="connsiteX37" fmla="*/ 1297781 w 5341143"/>
              <a:gd name="connsiteY37" fmla="*/ 945356 h 1574006"/>
              <a:gd name="connsiteX38" fmla="*/ 1297781 w 5341143"/>
              <a:gd name="connsiteY38" fmla="*/ 983456 h 1574006"/>
              <a:gd name="connsiteX39" fmla="*/ 1326356 w 5341143"/>
              <a:gd name="connsiteY39" fmla="*/ 983456 h 1574006"/>
              <a:gd name="connsiteX40" fmla="*/ 1326356 w 5341143"/>
              <a:gd name="connsiteY40" fmla="*/ 1026319 h 1574006"/>
              <a:gd name="connsiteX41" fmla="*/ 1554956 w 5341143"/>
              <a:gd name="connsiteY41" fmla="*/ 1026319 h 1574006"/>
              <a:gd name="connsiteX42" fmla="*/ 1554956 w 5341143"/>
              <a:gd name="connsiteY42" fmla="*/ 1078706 h 1574006"/>
              <a:gd name="connsiteX43" fmla="*/ 1735931 w 5341143"/>
              <a:gd name="connsiteY43" fmla="*/ 1078706 h 1574006"/>
              <a:gd name="connsiteX44" fmla="*/ 1735931 w 5341143"/>
              <a:gd name="connsiteY44" fmla="*/ 1126331 h 1574006"/>
              <a:gd name="connsiteX45" fmla="*/ 1831181 w 5341143"/>
              <a:gd name="connsiteY45" fmla="*/ 1126331 h 1574006"/>
              <a:gd name="connsiteX46" fmla="*/ 1831181 w 5341143"/>
              <a:gd name="connsiteY46" fmla="*/ 1169194 h 1574006"/>
              <a:gd name="connsiteX47" fmla="*/ 1978818 w 5341143"/>
              <a:gd name="connsiteY47" fmla="*/ 1169194 h 1574006"/>
              <a:gd name="connsiteX48" fmla="*/ 1978818 w 5341143"/>
              <a:gd name="connsiteY48" fmla="*/ 1221581 h 1574006"/>
              <a:gd name="connsiteX49" fmla="*/ 2026443 w 5341143"/>
              <a:gd name="connsiteY49" fmla="*/ 1221581 h 1574006"/>
              <a:gd name="connsiteX50" fmla="*/ 2026443 w 5341143"/>
              <a:gd name="connsiteY50" fmla="*/ 1269206 h 1574006"/>
              <a:gd name="connsiteX51" fmla="*/ 2516981 w 5341143"/>
              <a:gd name="connsiteY51" fmla="*/ 1269206 h 1574006"/>
              <a:gd name="connsiteX52" fmla="*/ 2516981 w 5341143"/>
              <a:gd name="connsiteY52" fmla="*/ 1316831 h 1574006"/>
              <a:gd name="connsiteX53" fmla="*/ 2959893 w 5341143"/>
              <a:gd name="connsiteY53" fmla="*/ 1316831 h 1574006"/>
              <a:gd name="connsiteX54" fmla="*/ 2959893 w 5341143"/>
              <a:gd name="connsiteY54" fmla="*/ 1378744 h 1574006"/>
              <a:gd name="connsiteX55" fmla="*/ 2988468 w 5341143"/>
              <a:gd name="connsiteY55" fmla="*/ 1378744 h 1574006"/>
              <a:gd name="connsiteX56" fmla="*/ 2988468 w 5341143"/>
              <a:gd name="connsiteY56" fmla="*/ 1440656 h 1574006"/>
              <a:gd name="connsiteX57" fmla="*/ 3407568 w 5341143"/>
              <a:gd name="connsiteY57" fmla="*/ 1440656 h 1574006"/>
              <a:gd name="connsiteX58" fmla="*/ 3407568 w 5341143"/>
              <a:gd name="connsiteY58" fmla="*/ 1502569 h 1574006"/>
              <a:gd name="connsiteX59" fmla="*/ 3688556 w 5341143"/>
              <a:gd name="connsiteY59" fmla="*/ 1502569 h 1574006"/>
              <a:gd name="connsiteX60" fmla="*/ 3688556 w 5341143"/>
              <a:gd name="connsiteY60" fmla="*/ 1574006 h 1574006"/>
              <a:gd name="connsiteX61" fmla="*/ 5341143 w 5341143"/>
              <a:gd name="connsiteY61" fmla="*/ 1574006 h 1574006"/>
              <a:gd name="connsiteX0" fmla="*/ 0 w 5341143"/>
              <a:gd name="connsiteY0" fmla="*/ 0 h 1574006"/>
              <a:gd name="connsiteX1" fmla="*/ 35718 w 5341143"/>
              <a:gd name="connsiteY1" fmla="*/ 0 h 1574006"/>
              <a:gd name="connsiteX2" fmla="*/ 35718 w 5341143"/>
              <a:gd name="connsiteY2" fmla="*/ 40481 h 1574006"/>
              <a:gd name="connsiteX3" fmla="*/ 111918 w 5341143"/>
              <a:gd name="connsiteY3" fmla="*/ 40481 h 1574006"/>
              <a:gd name="connsiteX4" fmla="*/ 111918 w 5341143"/>
              <a:gd name="connsiteY4" fmla="*/ 69056 h 1574006"/>
              <a:gd name="connsiteX5" fmla="*/ 226218 w 5341143"/>
              <a:gd name="connsiteY5" fmla="*/ 69056 h 1574006"/>
              <a:gd name="connsiteX6" fmla="*/ 226218 w 5341143"/>
              <a:gd name="connsiteY6" fmla="*/ 116681 h 1574006"/>
              <a:gd name="connsiteX7" fmla="*/ 250031 w 5341143"/>
              <a:gd name="connsiteY7" fmla="*/ 116681 h 1574006"/>
              <a:gd name="connsiteX8" fmla="*/ 250031 w 5341143"/>
              <a:gd name="connsiteY8" fmla="*/ 145256 h 1574006"/>
              <a:gd name="connsiteX9" fmla="*/ 264318 w 5341143"/>
              <a:gd name="connsiteY9" fmla="*/ 145256 h 1574006"/>
              <a:gd name="connsiteX10" fmla="*/ 230981 w 5341143"/>
              <a:gd name="connsiteY10" fmla="*/ 211931 h 1574006"/>
              <a:gd name="connsiteX11" fmla="*/ 264318 w 5341143"/>
              <a:gd name="connsiteY11" fmla="*/ 211931 h 1574006"/>
              <a:gd name="connsiteX12" fmla="*/ 264318 w 5341143"/>
              <a:gd name="connsiteY12" fmla="*/ 292894 h 1574006"/>
              <a:gd name="connsiteX13" fmla="*/ 340518 w 5341143"/>
              <a:gd name="connsiteY13" fmla="*/ 292894 h 1574006"/>
              <a:gd name="connsiteX14" fmla="*/ 340518 w 5341143"/>
              <a:gd name="connsiteY14" fmla="*/ 330994 h 1574006"/>
              <a:gd name="connsiteX15" fmla="*/ 373856 w 5341143"/>
              <a:gd name="connsiteY15" fmla="*/ 330994 h 1574006"/>
              <a:gd name="connsiteX16" fmla="*/ 373856 w 5341143"/>
              <a:gd name="connsiteY16" fmla="*/ 369094 h 1574006"/>
              <a:gd name="connsiteX17" fmla="*/ 597693 w 5341143"/>
              <a:gd name="connsiteY17" fmla="*/ 369094 h 1574006"/>
              <a:gd name="connsiteX18" fmla="*/ 597693 w 5341143"/>
              <a:gd name="connsiteY18" fmla="*/ 416719 h 1574006"/>
              <a:gd name="connsiteX19" fmla="*/ 735806 w 5341143"/>
              <a:gd name="connsiteY19" fmla="*/ 416719 h 1574006"/>
              <a:gd name="connsiteX20" fmla="*/ 735806 w 5341143"/>
              <a:gd name="connsiteY20" fmla="*/ 454819 h 1574006"/>
              <a:gd name="connsiteX21" fmla="*/ 745331 w 5341143"/>
              <a:gd name="connsiteY21" fmla="*/ 454819 h 1574006"/>
              <a:gd name="connsiteX22" fmla="*/ 745331 w 5341143"/>
              <a:gd name="connsiteY22" fmla="*/ 492919 h 1574006"/>
              <a:gd name="connsiteX23" fmla="*/ 759618 w 5341143"/>
              <a:gd name="connsiteY23" fmla="*/ 492919 h 1574006"/>
              <a:gd name="connsiteX24" fmla="*/ 759618 w 5341143"/>
              <a:gd name="connsiteY24" fmla="*/ 578644 h 1574006"/>
              <a:gd name="connsiteX25" fmla="*/ 783431 w 5341143"/>
              <a:gd name="connsiteY25" fmla="*/ 578644 h 1574006"/>
              <a:gd name="connsiteX26" fmla="*/ 783431 w 5341143"/>
              <a:gd name="connsiteY26" fmla="*/ 697706 h 1574006"/>
              <a:gd name="connsiteX27" fmla="*/ 807243 w 5341143"/>
              <a:gd name="connsiteY27" fmla="*/ 697706 h 1574006"/>
              <a:gd name="connsiteX28" fmla="*/ 807243 w 5341143"/>
              <a:gd name="connsiteY28" fmla="*/ 788194 h 1574006"/>
              <a:gd name="connsiteX29" fmla="*/ 821531 w 5341143"/>
              <a:gd name="connsiteY29" fmla="*/ 788194 h 1574006"/>
              <a:gd name="connsiteX30" fmla="*/ 821531 w 5341143"/>
              <a:gd name="connsiteY30" fmla="*/ 816769 h 1574006"/>
              <a:gd name="connsiteX31" fmla="*/ 873918 w 5341143"/>
              <a:gd name="connsiteY31" fmla="*/ 816769 h 1574006"/>
              <a:gd name="connsiteX32" fmla="*/ 873918 w 5341143"/>
              <a:gd name="connsiteY32" fmla="*/ 859631 h 1574006"/>
              <a:gd name="connsiteX33" fmla="*/ 997743 w 5341143"/>
              <a:gd name="connsiteY33" fmla="*/ 859631 h 1574006"/>
              <a:gd name="connsiteX34" fmla="*/ 997743 w 5341143"/>
              <a:gd name="connsiteY34" fmla="*/ 897731 h 1574006"/>
              <a:gd name="connsiteX35" fmla="*/ 1283493 w 5341143"/>
              <a:gd name="connsiteY35" fmla="*/ 897731 h 1574006"/>
              <a:gd name="connsiteX36" fmla="*/ 1283493 w 5341143"/>
              <a:gd name="connsiteY36" fmla="*/ 945356 h 1574006"/>
              <a:gd name="connsiteX37" fmla="*/ 1297781 w 5341143"/>
              <a:gd name="connsiteY37" fmla="*/ 945356 h 1574006"/>
              <a:gd name="connsiteX38" fmla="*/ 1297781 w 5341143"/>
              <a:gd name="connsiteY38" fmla="*/ 983456 h 1574006"/>
              <a:gd name="connsiteX39" fmla="*/ 1326356 w 5341143"/>
              <a:gd name="connsiteY39" fmla="*/ 983456 h 1574006"/>
              <a:gd name="connsiteX40" fmla="*/ 1326356 w 5341143"/>
              <a:gd name="connsiteY40" fmla="*/ 1026319 h 1574006"/>
              <a:gd name="connsiteX41" fmla="*/ 1554956 w 5341143"/>
              <a:gd name="connsiteY41" fmla="*/ 1026319 h 1574006"/>
              <a:gd name="connsiteX42" fmla="*/ 1554956 w 5341143"/>
              <a:gd name="connsiteY42" fmla="*/ 1078706 h 1574006"/>
              <a:gd name="connsiteX43" fmla="*/ 1735931 w 5341143"/>
              <a:gd name="connsiteY43" fmla="*/ 1078706 h 1574006"/>
              <a:gd name="connsiteX44" fmla="*/ 1735931 w 5341143"/>
              <a:gd name="connsiteY44" fmla="*/ 1126331 h 1574006"/>
              <a:gd name="connsiteX45" fmla="*/ 1831181 w 5341143"/>
              <a:gd name="connsiteY45" fmla="*/ 1126331 h 1574006"/>
              <a:gd name="connsiteX46" fmla="*/ 1831181 w 5341143"/>
              <a:gd name="connsiteY46" fmla="*/ 1169194 h 1574006"/>
              <a:gd name="connsiteX47" fmla="*/ 1978818 w 5341143"/>
              <a:gd name="connsiteY47" fmla="*/ 1169194 h 1574006"/>
              <a:gd name="connsiteX48" fmla="*/ 1978818 w 5341143"/>
              <a:gd name="connsiteY48" fmla="*/ 1221581 h 1574006"/>
              <a:gd name="connsiteX49" fmla="*/ 2026443 w 5341143"/>
              <a:gd name="connsiteY49" fmla="*/ 1221581 h 1574006"/>
              <a:gd name="connsiteX50" fmla="*/ 2026443 w 5341143"/>
              <a:gd name="connsiteY50" fmla="*/ 1269206 h 1574006"/>
              <a:gd name="connsiteX51" fmla="*/ 2516981 w 5341143"/>
              <a:gd name="connsiteY51" fmla="*/ 1269206 h 1574006"/>
              <a:gd name="connsiteX52" fmla="*/ 2516981 w 5341143"/>
              <a:gd name="connsiteY52" fmla="*/ 1316831 h 1574006"/>
              <a:gd name="connsiteX53" fmla="*/ 2959893 w 5341143"/>
              <a:gd name="connsiteY53" fmla="*/ 1316831 h 1574006"/>
              <a:gd name="connsiteX54" fmla="*/ 2959893 w 5341143"/>
              <a:gd name="connsiteY54" fmla="*/ 1378744 h 1574006"/>
              <a:gd name="connsiteX55" fmla="*/ 2988468 w 5341143"/>
              <a:gd name="connsiteY55" fmla="*/ 1378744 h 1574006"/>
              <a:gd name="connsiteX56" fmla="*/ 2988468 w 5341143"/>
              <a:gd name="connsiteY56" fmla="*/ 1440656 h 1574006"/>
              <a:gd name="connsiteX57" fmla="*/ 3407568 w 5341143"/>
              <a:gd name="connsiteY57" fmla="*/ 1440656 h 1574006"/>
              <a:gd name="connsiteX58" fmla="*/ 3407568 w 5341143"/>
              <a:gd name="connsiteY58" fmla="*/ 1502569 h 1574006"/>
              <a:gd name="connsiteX59" fmla="*/ 3688556 w 5341143"/>
              <a:gd name="connsiteY59" fmla="*/ 1502569 h 1574006"/>
              <a:gd name="connsiteX60" fmla="*/ 3688556 w 5341143"/>
              <a:gd name="connsiteY60" fmla="*/ 1574006 h 1574006"/>
              <a:gd name="connsiteX61" fmla="*/ 5341143 w 5341143"/>
              <a:gd name="connsiteY61" fmla="*/ 1574006 h 1574006"/>
              <a:gd name="connsiteX0" fmla="*/ 2382 w 5343525"/>
              <a:gd name="connsiteY0" fmla="*/ 7145 h 1581151"/>
              <a:gd name="connsiteX1" fmla="*/ 0 w 5343525"/>
              <a:gd name="connsiteY1" fmla="*/ 0 h 1581151"/>
              <a:gd name="connsiteX2" fmla="*/ 38100 w 5343525"/>
              <a:gd name="connsiteY2" fmla="*/ 7145 h 1581151"/>
              <a:gd name="connsiteX3" fmla="*/ 38100 w 5343525"/>
              <a:gd name="connsiteY3" fmla="*/ 47626 h 1581151"/>
              <a:gd name="connsiteX4" fmla="*/ 114300 w 5343525"/>
              <a:gd name="connsiteY4" fmla="*/ 47626 h 1581151"/>
              <a:gd name="connsiteX5" fmla="*/ 114300 w 5343525"/>
              <a:gd name="connsiteY5" fmla="*/ 76201 h 1581151"/>
              <a:gd name="connsiteX6" fmla="*/ 228600 w 5343525"/>
              <a:gd name="connsiteY6" fmla="*/ 76201 h 1581151"/>
              <a:gd name="connsiteX7" fmla="*/ 228600 w 5343525"/>
              <a:gd name="connsiteY7" fmla="*/ 123826 h 1581151"/>
              <a:gd name="connsiteX8" fmla="*/ 252413 w 5343525"/>
              <a:gd name="connsiteY8" fmla="*/ 123826 h 1581151"/>
              <a:gd name="connsiteX9" fmla="*/ 252413 w 5343525"/>
              <a:gd name="connsiteY9" fmla="*/ 152401 h 1581151"/>
              <a:gd name="connsiteX10" fmla="*/ 266700 w 5343525"/>
              <a:gd name="connsiteY10" fmla="*/ 152401 h 1581151"/>
              <a:gd name="connsiteX11" fmla="*/ 233363 w 5343525"/>
              <a:gd name="connsiteY11" fmla="*/ 219076 h 1581151"/>
              <a:gd name="connsiteX12" fmla="*/ 266700 w 5343525"/>
              <a:gd name="connsiteY12" fmla="*/ 219076 h 1581151"/>
              <a:gd name="connsiteX13" fmla="*/ 266700 w 5343525"/>
              <a:gd name="connsiteY13" fmla="*/ 300039 h 1581151"/>
              <a:gd name="connsiteX14" fmla="*/ 342900 w 5343525"/>
              <a:gd name="connsiteY14" fmla="*/ 300039 h 1581151"/>
              <a:gd name="connsiteX15" fmla="*/ 342900 w 5343525"/>
              <a:gd name="connsiteY15" fmla="*/ 338139 h 1581151"/>
              <a:gd name="connsiteX16" fmla="*/ 376238 w 5343525"/>
              <a:gd name="connsiteY16" fmla="*/ 338139 h 1581151"/>
              <a:gd name="connsiteX17" fmla="*/ 376238 w 5343525"/>
              <a:gd name="connsiteY17" fmla="*/ 376239 h 1581151"/>
              <a:gd name="connsiteX18" fmla="*/ 600075 w 5343525"/>
              <a:gd name="connsiteY18" fmla="*/ 376239 h 1581151"/>
              <a:gd name="connsiteX19" fmla="*/ 600075 w 5343525"/>
              <a:gd name="connsiteY19" fmla="*/ 423864 h 1581151"/>
              <a:gd name="connsiteX20" fmla="*/ 738188 w 5343525"/>
              <a:gd name="connsiteY20" fmla="*/ 423864 h 1581151"/>
              <a:gd name="connsiteX21" fmla="*/ 738188 w 5343525"/>
              <a:gd name="connsiteY21" fmla="*/ 461964 h 1581151"/>
              <a:gd name="connsiteX22" fmla="*/ 747713 w 5343525"/>
              <a:gd name="connsiteY22" fmla="*/ 461964 h 1581151"/>
              <a:gd name="connsiteX23" fmla="*/ 747713 w 5343525"/>
              <a:gd name="connsiteY23" fmla="*/ 500064 h 1581151"/>
              <a:gd name="connsiteX24" fmla="*/ 762000 w 5343525"/>
              <a:gd name="connsiteY24" fmla="*/ 500064 h 1581151"/>
              <a:gd name="connsiteX25" fmla="*/ 762000 w 5343525"/>
              <a:gd name="connsiteY25" fmla="*/ 585789 h 1581151"/>
              <a:gd name="connsiteX26" fmla="*/ 785813 w 5343525"/>
              <a:gd name="connsiteY26" fmla="*/ 585789 h 1581151"/>
              <a:gd name="connsiteX27" fmla="*/ 785813 w 5343525"/>
              <a:gd name="connsiteY27" fmla="*/ 704851 h 1581151"/>
              <a:gd name="connsiteX28" fmla="*/ 809625 w 5343525"/>
              <a:gd name="connsiteY28" fmla="*/ 704851 h 1581151"/>
              <a:gd name="connsiteX29" fmla="*/ 809625 w 5343525"/>
              <a:gd name="connsiteY29" fmla="*/ 795339 h 1581151"/>
              <a:gd name="connsiteX30" fmla="*/ 823913 w 5343525"/>
              <a:gd name="connsiteY30" fmla="*/ 795339 h 1581151"/>
              <a:gd name="connsiteX31" fmla="*/ 823913 w 5343525"/>
              <a:gd name="connsiteY31" fmla="*/ 823914 h 1581151"/>
              <a:gd name="connsiteX32" fmla="*/ 876300 w 5343525"/>
              <a:gd name="connsiteY32" fmla="*/ 823914 h 1581151"/>
              <a:gd name="connsiteX33" fmla="*/ 876300 w 5343525"/>
              <a:gd name="connsiteY33" fmla="*/ 866776 h 1581151"/>
              <a:gd name="connsiteX34" fmla="*/ 1000125 w 5343525"/>
              <a:gd name="connsiteY34" fmla="*/ 866776 h 1581151"/>
              <a:gd name="connsiteX35" fmla="*/ 1000125 w 5343525"/>
              <a:gd name="connsiteY35" fmla="*/ 904876 h 1581151"/>
              <a:gd name="connsiteX36" fmla="*/ 1285875 w 5343525"/>
              <a:gd name="connsiteY36" fmla="*/ 904876 h 1581151"/>
              <a:gd name="connsiteX37" fmla="*/ 1285875 w 5343525"/>
              <a:gd name="connsiteY37" fmla="*/ 952501 h 1581151"/>
              <a:gd name="connsiteX38" fmla="*/ 1300163 w 5343525"/>
              <a:gd name="connsiteY38" fmla="*/ 952501 h 1581151"/>
              <a:gd name="connsiteX39" fmla="*/ 1300163 w 5343525"/>
              <a:gd name="connsiteY39" fmla="*/ 990601 h 1581151"/>
              <a:gd name="connsiteX40" fmla="*/ 1328738 w 5343525"/>
              <a:gd name="connsiteY40" fmla="*/ 990601 h 1581151"/>
              <a:gd name="connsiteX41" fmla="*/ 1328738 w 5343525"/>
              <a:gd name="connsiteY41" fmla="*/ 1033464 h 1581151"/>
              <a:gd name="connsiteX42" fmla="*/ 1557338 w 5343525"/>
              <a:gd name="connsiteY42" fmla="*/ 1033464 h 1581151"/>
              <a:gd name="connsiteX43" fmla="*/ 1557338 w 5343525"/>
              <a:gd name="connsiteY43" fmla="*/ 1085851 h 1581151"/>
              <a:gd name="connsiteX44" fmla="*/ 1738313 w 5343525"/>
              <a:gd name="connsiteY44" fmla="*/ 1085851 h 1581151"/>
              <a:gd name="connsiteX45" fmla="*/ 1738313 w 5343525"/>
              <a:gd name="connsiteY45" fmla="*/ 1133476 h 1581151"/>
              <a:gd name="connsiteX46" fmla="*/ 1833563 w 5343525"/>
              <a:gd name="connsiteY46" fmla="*/ 1133476 h 1581151"/>
              <a:gd name="connsiteX47" fmla="*/ 1833563 w 5343525"/>
              <a:gd name="connsiteY47" fmla="*/ 1176339 h 1581151"/>
              <a:gd name="connsiteX48" fmla="*/ 1981200 w 5343525"/>
              <a:gd name="connsiteY48" fmla="*/ 1176339 h 1581151"/>
              <a:gd name="connsiteX49" fmla="*/ 1981200 w 5343525"/>
              <a:gd name="connsiteY49" fmla="*/ 1228726 h 1581151"/>
              <a:gd name="connsiteX50" fmla="*/ 2028825 w 5343525"/>
              <a:gd name="connsiteY50" fmla="*/ 1228726 h 1581151"/>
              <a:gd name="connsiteX51" fmla="*/ 2028825 w 5343525"/>
              <a:gd name="connsiteY51" fmla="*/ 1276351 h 1581151"/>
              <a:gd name="connsiteX52" fmla="*/ 2519363 w 5343525"/>
              <a:gd name="connsiteY52" fmla="*/ 1276351 h 1581151"/>
              <a:gd name="connsiteX53" fmla="*/ 2519363 w 5343525"/>
              <a:gd name="connsiteY53" fmla="*/ 1323976 h 1581151"/>
              <a:gd name="connsiteX54" fmla="*/ 2962275 w 5343525"/>
              <a:gd name="connsiteY54" fmla="*/ 1323976 h 1581151"/>
              <a:gd name="connsiteX55" fmla="*/ 2962275 w 5343525"/>
              <a:gd name="connsiteY55" fmla="*/ 1385889 h 1581151"/>
              <a:gd name="connsiteX56" fmla="*/ 2990850 w 5343525"/>
              <a:gd name="connsiteY56" fmla="*/ 1385889 h 1581151"/>
              <a:gd name="connsiteX57" fmla="*/ 2990850 w 5343525"/>
              <a:gd name="connsiteY57" fmla="*/ 1447801 h 1581151"/>
              <a:gd name="connsiteX58" fmla="*/ 3409950 w 5343525"/>
              <a:gd name="connsiteY58" fmla="*/ 1447801 h 1581151"/>
              <a:gd name="connsiteX59" fmla="*/ 3409950 w 5343525"/>
              <a:gd name="connsiteY59" fmla="*/ 1509714 h 1581151"/>
              <a:gd name="connsiteX60" fmla="*/ 3690938 w 5343525"/>
              <a:gd name="connsiteY60" fmla="*/ 1509714 h 1581151"/>
              <a:gd name="connsiteX61" fmla="*/ 3690938 w 5343525"/>
              <a:gd name="connsiteY61" fmla="*/ 1581151 h 1581151"/>
              <a:gd name="connsiteX62" fmla="*/ 5343525 w 5343525"/>
              <a:gd name="connsiteY62" fmla="*/ 1581151 h 1581151"/>
              <a:gd name="connsiteX0" fmla="*/ 192882 w 5534025"/>
              <a:gd name="connsiteY0" fmla="*/ 0 h 1574006"/>
              <a:gd name="connsiteX1" fmla="*/ 0 w 5534025"/>
              <a:gd name="connsiteY1" fmla="*/ 116680 h 1574006"/>
              <a:gd name="connsiteX2" fmla="*/ 228600 w 5534025"/>
              <a:gd name="connsiteY2" fmla="*/ 0 h 1574006"/>
              <a:gd name="connsiteX3" fmla="*/ 228600 w 5534025"/>
              <a:gd name="connsiteY3" fmla="*/ 40481 h 1574006"/>
              <a:gd name="connsiteX4" fmla="*/ 304800 w 5534025"/>
              <a:gd name="connsiteY4" fmla="*/ 40481 h 1574006"/>
              <a:gd name="connsiteX5" fmla="*/ 304800 w 5534025"/>
              <a:gd name="connsiteY5" fmla="*/ 69056 h 1574006"/>
              <a:gd name="connsiteX6" fmla="*/ 419100 w 5534025"/>
              <a:gd name="connsiteY6" fmla="*/ 69056 h 1574006"/>
              <a:gd name="connsiteX7" fmla="*/ 419100 w 5534025"/>
              <a:gd name="connsiteY7" fmla="*/ 116681 h 1574006"/>
              <a:gd name="connsiteX8" fmla="*/ 442913 w 5534025"/>
              <a:gd name="connsiteY8" fmla="*/ 116681 h 1574006"/>
              <a:gd name="connsiteX9" fmla="*/ 442913 w 5534025"/>
              <a:gd name="connsiteY9" fmla="*/ 145256 h 1574006"/>
              <a:gd name="connsiteX10" fmla="*/ 457200 w 5534025"/>
              <a:gd name="connsiteY10" fmla="*/ 145256 h 1574006"/>
              <a:gd name="connsiteX11" fmla="*/ 423863 w 5534025"/>
              <a:gd name="connsiteY11" fmla="*/ 211931 h 1574006"/>
              <a:gd name="connsiteX12" fmla="*/ 457200 w 5534025"/>
              <a:gd name="connsiteY12" fmla="*/ 211931 h 1574006"/>
              <a:gd name="connsiteX13" fmla="*/ 457200 w 5534025"/>
              <a:gd name="connsiteY13" fmla="*/ 292894 h 1574006"/>
              <a:gd name="connsiteX14" fmla="*/ 533400 w 5534025"/>
              <a:gd name="connsiteY14" fmla="*/ 292894 h 1574006"/>
              <a:gd name="connsiteX15" fmla="*/ 533400 w 5534025"/>
              <a:gd name="connsiteY15" fmla="*/ 330994 h 1574006"/>
              <a:gd name="connsiteX16" fmla="*/ 566738 w 5534025"/>
              <a:gd name="connsiteY16" fmla="*/ 330994 h 1574006"/>
              <a:gd name="connsiteX17" fmla="*/ 566738 w 5534025"/>
              <a:gd name="connsiteY17" fmla="*/ 369094 h 1574006"/>
              <a:gd name="connsiteX18" fmla="*/ 790575 w 5534025"/>
              <a:gd name="connsiteY18" fmla="*/ 369094 h 1574006"/>
              <a:gd name="connsiteX19" fmla="*/ 790575 w 5534025"/>
              <a:gd name="connsiteY19" fmla="*/ 416719 h 1574006"/>
              <a:gd name="connsiteX20" fmla="*/ 928688 w 5534025"/>
              <a:gd name="connsiteY20" fmla="*/ 416719 h 1574006"/>
              <a:gd name="connsiteX21" fmla="*/ 928688 w 5534025"/>
              <a:gd name="connsiteY21" fmla="*/ 454819 h 1574006"/>
              <a:gd name="connsiteX22" fmla="*/ 938213 w 5534025"/>
              <a:gd name="connsiteY22" fmla="*/ 454819 h 1574006"/>
              <a:gd name="connsiteX23" fmla="*/ 938213 w 5534025"/>
              <a:gd name="connsiteY23" fmla="*/ 492919 h 1574006"/>
              <a:gd name="connsiteX24" fmla="*/ 952500 w 5534025"/>
              <a:gd name="connsiteY24" fmla="*/ 492919 h 1574006"/>
              <a:gd name="connsiteX25" fmla="*/ 952500 w 5534025"/>
              <a:gd name="connsiteY25" fmla="*/ 578644 h 1574006"/>
              <a:gd name="connsiteX26" fmla="*/ 976313 w 5534025"/>
              <a:gd name="connsiteY26" fmla="*/ 578644 h 1574006"/>
              <a:gd name="connsiteX27" fmla="*/ 976313 w 5534025"/>
              <a:gd name="connsiteY27" fmla="*/ 697706 h 1574006"/>
              <a:gd name="connsiteX28" fmla="*/ 1000125 w 5534025"/>
              <a:gd name="connsiteY28" fmla="*/ 697706 h 1574006"/>
              <a:gd name="connsiteX29" fmla="*/ 1000125 w 5534025"/>
              <a:gd name="connsiteY29" fmla="*/ 788194 h 1574006"/>
              <a:gd name="connsiteX30" fmla="*/ 1014413 w 5534025"/>
              <a:gd name="connsiteY30" fmla="*/ 788194 h 1574006"/>
              <a:gd name="connsiteX31" fmla="*/ 1014413 w 5534025"/>
              <a:gd name="connsiteY31" fmla="*/ 816769 h 1574006"/>
              <a:gd name="connsiteX32" fmla="*/ 1066800 w 5534025"/>
              <a:gd name="connsiteY32" fmla="*/ 816769 h 1574006"/>
              <a:gd name="connsiteX33" fmla="*/ 1066800 w 5534025"/>
              <a:gd name="connsiteY33" fmla="*/ 859631 h 1574006"/>
              <a:gd name="connsiteX34" fmla="*/ 1190625 w 5534025"/>
              <a:gd name="connsiteY34" fmla="*/ 859631 h 1574006"/>
              <a:gd name="connsiteX35" fmla="*/ 1190625 w 5534025"/>
              <a:gd name="connsiteY35" fmla="*/ 897731 h 1574006"/>
              <a:gd name="connsiteX36" fmla="*/ 1476375 w 5534025"/>
              <a:gd name="connsiteY36" fmla="*/ 897731 h 1574006"/>
              <a:gd name="connsiteX37" fmla="*/ 1476375 w 5534025"/>
              <a:gd name="connsiteY37" fmla="*/ 945356 h 1574006"/>
              <a:gd name="connsiteX38" fmla="*/ 1490663 w 5534025"/>
              <a:gd name="connsiteY38" fmla="*/ 945356 h 1574006"/>
              <a:gd name="connsiteX39" fmla="*/ 1490663 w 5534025"/>
              <a:gd name="connsiteY39" fmla="*/ 983456 h 1574006"/>
              <a:gd name="connsiteX40" fmla="*/ 1519238 w 5534025"/>
              <a:gd name="connsiteY40" fmla="*/ 983456 h 1574006"/>
              <a:gd name="connsiteX41" fmla="*/ 1519238 w 5534025"/>
              <a:gd name="connsiteY41" fmla="*/ 1026319 h 1574006"/>
              <a:gd name="connsiteX42" fmla="*/ 1747838 w 5534025"/>
              <a:gd name="connsiteY42" fmla="*/ 1026319 h 1574006"/>
              <a:gd name="connsiteX43" fmla="*/ 1747838 w 5534025"/>
              <a:gd name="connsiteY43" fmla="*/ 1078706 h 1574006"/>
              <a:gd name="connsiteX44" fmla="*/ 1928813 w 5534025"/>
              <a:gd name="connsiteY44" fmla="*/ 1078706 h 1574006"/>
              <a:gd name="connsiteX45" fmla="*/ 1928813 w 5534025"/>
              <a:gd name="connsiteY45" fmla="*/ 1126331 h 1574006"/>
              <a:gd name="connsiteX46" fmla="*/ 2024063 w 5534025"/>
              <a:gd name="connsiteY46" fmla="*/ 1126331 h 1574006"/>
              <a:gd name="connsiteX47" fmla="*/ 2024063 w 5534025"/>
              <a:gd name="connsiteY47" fmla="*/ 1169194 h 1574006"/>
              <a:gd name="connsiteX48" fmla="*/ 2171700 w 5534025"/>
              <a:gd name="connsiteY48" fmla="*/ 1169194 h 1574006"/>
              <a:gd name="connsiteX49" fmla="*/ 2171700 w 5534025"/>
              <a:gd name="connsiteY49" fmla="*/ 1221581 h 1574006"/>
              <a:gd name="connsiteX50" fmla="*/ 2219325 w 5534025"/>
              <a:gd name="connsiteY50" fmla="*/ 1221581 h 1574006"/>
              <a:gd name="connsiteX51" fmla="*/ 2219325 w 5534025"/>
              <a:gd name="connsiteY51" fmla="*/ 1269206 h 1574006"/>
              <a:gd name="connsiteX52" fmla="*/ 2709863 w 5534025"/>
              <a:gd name="connsiteY52" fmla="*/ 1269206 h 1574006"/>
              <a:gd name="connsiteX53" fmla="*/ 2709863 w 5534025"/>
              <a:gd name="connsiteY53" fmla="*/ 1316831 h 1574006"/>
              <a:gd name="connsiteX54" fmla="*/ 3152775 w 5534025"/>
              <a:gd name="connsiteY54" fmla="*/ 1316831 h 1574006"/>
              <a:gd name="connsiteX55" fmla="*/ 3152775 w 5534025"/>
              <a:gd name="connsiteY55" fmla="*/ 1378744 h 1574006"/>
              <a:gd name="connsiteX56" fmla="*/ 3181350 w 5534025"/>
              <a:gd name="connsiteY56" fmla="*/ 1378744 h 1574006"/>
              <a:gd name="connsiteX57" fmla="*/ 3181350 w 5534025"/>
              <a:gd name="connsiteY57" fmla="*/ 1440656 h 1574006"/>
              <a:gd name="connsiteX58" fmla="*/ 3600450 w 5534025"/>
              <a:gd name="connsiteY58" fmla="*/ 1440656 h 1574006"/>
              <a:gd name="connsiteX59" fmla="*/ 3600450 w 5534025"/>
              <a:gd name="connsiteY59" fmla="*/ 1502569 h 1574006"/>
              <a:gd name="connsiteX60" fmla="*/ 3881438 w 5534025"/>
              <a:gd name="connsiteY60" fmla="*/ 1502569 h 1574006"/>
              <a:gd name="connsiteX61" fmla="*/ 3881438 w 5534025"/>
              <a:gd name="connsiteY61" fmla="*/ 1574006 h 1574006"/>
              <a:gd name="connsiteX62" fmla="*/ 5534025 w 5534025"/>
              <a:gd name="connsiteY62" fmla="*/ 1574006 h 1574006"/>
              <a:gd name="connsiteX0" fmla="*/ 190500 w 5534025"/>
              <a:gd name="connsiteY0" fmla="*/ 0 h 1602581"/>
              <a:gd name="connsiteX1" fmla="*/ 0 w 5534025"/>
              <a:gd name="connsiteY1" fmla="*/ 145255 h 1602581"/>
              <a:gd name="connsiteX2" fmla="*/ 228600 w 5534025"/>
              <a:gd name="connsiteY2" fmla="*/ 28575 h 1602581"/>
              <a:gd name="connsiteX3" fmla="*/ 228600 w 5534025"/>
              <a:gd name="connsiteY3" fmla="*/ 69056 h 1602581"/>
              <a:gd name="connsiteX4" fmla="*/ 304800 w 5534025"/>
              <a:gd name="connsiteY4" fmla="*/ 69056 h 1602581"/>
              <a:gd name="connsiteX5" fmla="*/ 304800 w 5534025"/>
              <a:gd name="connsiteY5" fmla="*/ 97631 h 1602581"/>
              <a:gd name="connsiteX6" fmla="*/ 419100 w 5534025"/>
              <a:gd name="connsiteY6" fmla="*/ 97631 h 1602581"/>
              <a:gd name="connsiteX7" fmla="*/ 419100 w 5534025"/>
              <a:gd name="connsiteY7" fmla="*/ 145256 h 1602581"/>
              <a:gd name="connsiteX8" fmla="*/ 442913 w 5534025"/>
              <a:gd name="connsiteY8" fmla="*/ 145256 h 1602581"/>
              <a:gd name="connsiteX9" fmla="*/ 442913 w 5534025"/>
              <a:gd name="connsiteY9" fmla="*/ 173831 h 1602581"/>
              <a:gd name="connsiteX10" fmla="*/ 457200 w 5534025"/>
              <a:gd name="connsiteY10" fmla="*/ 173831 h 1602581"/>
              <a:gd name="connsiteX11" fmla="*/ 423863 w 5534025"/>
              <a:gd name="connsiteY11" fmla="*/ 240506 h 1602581"/>
              <a:gd name="connsiteX12" fmla="*/ 457200 w 5534025"/>
              <a:gd name="connsiteY12" fmla="*/ 240506 h 1602581"/>
              <a:gd name="connsiteX13" fmla="*/ 457200 w 5534025"/>
              <a:gd name="connsiteY13" fmla="*/ 321469 h 1602581"/>
              <a:gd name="connsiteX14" fmla="*/ 533400 w 5534025"/>
              <a:gd name="connsiteY14" fmla="*/ 321469 h 1602581"/>
              <a:gd name="connsiteX15" fmla="*/ 533400 w 5534025"/>
              <a:gd name="connsiteY15" fmla="*/ 359569 h 1602581"/>
              <a:gd name="connsiteX16" fmla="*/ 566738 w 5534025"/>
              <a:gd name="connsiteY16" fmla="*/ 359569 h 1602581"/>
              <a:gd name="connsiteX17" fmla="*/ 566738 w 5534025"/>
              <a:gd name="connsiteY17" fmla="*/ 397669 h 1602581"/>
              <a:gd name="connsiteX18" fmla="*/ 790575 w 5534025"/>
              <a:gd name="connsiteY18" fmla="*/ 397669 h 1602581"/>
              <a:gd name="connsiteX19" fmla="*/ 790575 w 5534025"/>
              <a:gd name="connsiteY19" fmla="*/ 445294 h 1602581"/>
              <a:gd name="connsiteX20" fmla="*/ 928688 w 5534025"/>
              <a:gd name="connsiteY20" fmla="*/ 445294 h 1602581"/>
              <a:gd name="connsiteX21" fmla="*/ 928688 w 5534025"/>
              <a:gd name="connsiteY21" fmla="*/ 483394 h 1602581"/>
              <a:gd name="connsiteX22" fmla="*/ 938213 w 5534025"/>
              <a:gd name="connsiteY22" fmla="*/ 483394 h 1602581"/>
              <a:gd name="connsiteX23" fmla="*/ 938213 w 5534025"/>
              <a:gd name="connsiteY23" fmla="*/ 521494 h 1602581"/>
              <a:gd name="connsiteX24" fmla="*/ 952500 w 5534025"/>
              <a:gd name="connsiteY24" fmla="*/ 521494 h 1602581"/>
              <a:gd name="connsiteX25" fmla="*/ 952500 w 5534025"/>
              <a:gd name="connsiteY25" fmla="*/ 607219 h 1602581"/>
              <a:gd name="connsiteX26" fmla="*/ 976313 w 5534025"/>
              <a:gd name="connsiteY26" fmla="*/ 607219 h 1602581"/>
              <a:gd name="connsiteX27" fmla="*/ 976313 w 5534025"/>
              <a:gd name="connsiteY27" fmla="*/ 726281 h 1602581"/>
              <a:gd name="connsiteX28" fmla="*/ 1000125 w 5534025"/>
              <a:gd name="connsiteY28" fmla="*/ 726281 h 1602581"/>
              <a:gd name="connsiteX29" fmla="*/ 1000125 w 5534025"/>
              <a:gd name="connsiteY29" fmla="*/ 816769 h 1602581"/>
              <a:gd name="connsiteX30" fmla="*/ 1014413 w 5534025"/>
              <a:gd name="connsiteY30" fmla="*/ 816769 h 1602581"/>
              <a:gd name="connsiteX31" fmla="*/ 1014413 w 5534025"/>
              <a:gd name="connsiteY31" fmla="*/ 845344 h 1602581"/>
              <a:gd name="connsiteX32" fmla="*/ 1066800 w 5534025"/>
              <a:gd name="connsiteY32" fmla="*/ 845344 h 1602581"/>
              <a:gd name="connsiteX33" fmla="*/ 1066800 w 5534025"/>
              <a:gd name="connsiteY33" fmla="*/ 888206 h 1602581"/>
              <a:gd name="connsiteX34" fmla="*/ 1190625 w 5534025"/>
              <a:gd name="connsiteY34" fmla="*/ 888206 h 1602581"/>
              <a:gd name="connsiteX35" fmla="*/ 1190625 w 5534025"/>
              <a:gd name="connsiteY35" fmla="*/ 926306 h 1602581"/>
              <a:gd name="connsiteX36" fmla="*/ 1476375 w 5534025"/>
              <a:gd name="connsiteY36" fmla="*/ 926306 h 1602581"/>
              <a:gd name="connsiteX37" fmla="*/ 1476375 w 5534025"/>
              <a:gd name="connsiteY37" fmla="*/ 973931 h 1602581"/>
              <a:gd name="connsiteX38" fmla="*/ 1490663 w 5534025"/>
              <a:gd name="connsiteY38" fmla="*/ 973931 h 1602581"/>
              <a:gd name="connsiteX39" fmla="*/ 1490663 w 5534025"/>
              <a:gd name="connsiteY39" fmla="*/ 1012031 h 1602581"/>
              <a:gd name="connsiteX40" fmla="*/ 1519238 w 5534025"/>
              <a:gd name="connsiteY40" fmla="*/ 1012031 h 1602581"/>
              <a:gd name="connsiteX41" fmla="*/ 1519238 w 5534025"/>
              <a:gd name="connsiteY41" fmla="*/ 1054894 h 1602581"/>
              <a:gd name="connsiteX42" fmla="*/ 1747838 w 5534025"/>
              <a:gd name="connsiteY42" fmla="*/ 1054894 h 1602581"/>
              <a:gd name="connsiteX43" fmla="*/ 1747838 w 5534025"/>
              <a:gd name="connsiteY43" fmla="*/ 1107281 h 1602581"/>
              <a:gd name="connsiteX44" fmla="*/ 1928813 w 5534025"/>
              <a:gd name="connsiteY44" fmla="*/ 1107281 h 1602581"/>
              <a:gd name="connsiteX45" fmla="*/ 1928813 w 5534025"/>
              <a:gd name="connsiteY45" fmla="*/ 1154906 h 1602581"/>
              <a:gd name="connsiteX46" fmla="*/ 2024063 w 5534025"/>
              <a:gd name="connsiteY46" fmla="*/ 1154906 h 1602581"/>
              <a:gd name="connsiteX47" fmla="*/ 2024063 w 5534025"/>
              <a:gd name="connsiteY47" fmla="*/ 1197769 h 1602581"/>
              <a:gd name="connsiteX48" fmla="*/ 2171700 w 5534025"/>
              <a:gd name="connsiteY48" fmla="*/ 1197769 h 1602581"/>
              <a:gd name="connsiteX49" fmla="*/ 2171700 w 5534025"/>
              <a:gd name="connsiteY49" fmla="*/ 1250156 h 1602581"/>
              <a:gd name="connsiteX50" fmla="*/ 2219325 w 5534025"/>
              <a:gd name="connsiteY50" fmla="*/ 1250156 h 1602581"/>
              <a:gd name="connsiteX51" fmla="*/ 2219325 w 5534025"/>
              <a:gd name="connsiteY51" fmla="*/ 1297781 h 1602581"/>
              <a:gd name="connsiteX52" fmla="*/ 2709863 w 5534025"/>
              <a:gd name="connsiteY52" fmla="*/ 1297781 h 1602581"/>
              <a:gd name="connsiteX53" fmla="*/ 2709863 w 5534025"/>
              <a:gd name="connsiteY53" fmla="*/ 1345406 h 1602581"/>
              <a:gd name="connsiteX54" fmla="*/ 3152775 w 5534025"/>
              <a:gd name="connsiteY54" fmla="*/ 1345406 h 1602581"/>
              <a:gd name="connsiteX55" fmla="*/ 3152775 w 5534025"/>
              <a:gd name="connsiteY55" fmla="*/ 1407319 h 1602581"/>
              <a:gd name="connsiteX56" fmla="*/ 3181350 w 5534025"/>
              <a:gd name="connsiteY56" fmla="*/ 1407319 h 1602581"/>
              <a:gd name="connsiteX57" fmla="*/ 3181350 w 5534025"/>
              <a:gd name="connsiteY57" fmla="*/ 1469231 h 1602581"/>
              <a:gd name="connsiteX58" fmla="*/ 3600450 w 5534025"/>
              <a:gd name="connsiteY58" fmla="*/ 1469231 h 1602581"/>
              <a:gd name="connsiteX59" fmla="*/ 3600450 w 5534025"/>
              <a:gd name="connsiteY59" fmla="*/ 1531144 h 1602581"/>
              <a:gd name="connsiteX60" fmla="*/ 3881438 w 5534025"/>
              <a:gd name="connsiteY60" fmla="*/ 1531144 h 1602581"/>
              <a:gd name="connsiteX61" fmla="*/ 3881438 w 5534025"/>
              <a:gd name="connsiteY61" fmla="*/ 1602581 h 1602581"/>
              <a:gd name="connsiteX62" fmla="*/ 5534025 w 5534025"/>
              <a:gd name="connsiteY62" fmla="*/ 1602581 h 1602581"/>
              <a:gd name="connsiteX0" fmla="*/ 0 w 5343525"/>
              <a:gd name="connsiteY0" fmla="*/ 0 h 1602581"/>
              <a:gd name="connsiteX1" fmla="*/ 0 w 5343525"/>
              <a:gd name="connsiteY1" fmla="*/ 30955 h 1602581"/>
              <a:gd name="connsiteX2" fmla="*/ 38100 w 5343525"/>
              <a:gd name="connsiteY2" fmla="*/ 28575 h 1602581"/>
              <a:gd name="connsiteX3" fmla="*/ 38100 w 5343525"/>
              <a:gd name="connsiteY3" fmla="*/ 69056 h 1602581"/>
              <a:gd name="connsiteX4" fmla="*/ 114300 w 5343525"/>
              <a:gd name="connsiteY4" fmla="*/ 69056 h 1602581"/>
              <a:gd name="connsiteX5" fmla="*/ 114300 w 5343525"/>
              <a:gd name="connsiteY5" fmla="*/ 97631 h 1602581"/>
              <a:gd name="connsiteX6" fmla="*/ 228600 w 5343525"/>
              <a:gd name="connsiteY6" fmla="*/ 97631 h 1602581"/>
              <a:gd name="connsiteX7" fmla="*/ 228600 w 5343525"/>
              <a:gd name="connsiteY7" fmla="*/ 145256 h 1602581"/>
              <a:gd name="connsiteX8" fmla="*/ 252413 w 5343525"/>
              <a:gd name="connsiteY8" fmla="*/ 145256 h 1602581"/>
              <a:gd name="connsiteX9" fmla="*/ 252413 w 5343525"/>
              <a:gd name="connsiteY9" fmla="*/ 173831 h 1602581"/>
              <a:gd name="connsiteX10" fmla="*/ 266700 w 5343525"/>
              <a:gd name="connsiteY10" fmla="*/ 173831 h 1602581"/>
              <a:gd name="connsiteX11" fmla="*/ 233363 w 5343525"/>
              <a:gd name="connsiteY11" fmla="*/ 240506 h 1602581"/>
              <a:gd name="connsiteX12" fmla="*/ 266700 w 5343525"/>
              <a:gd name="connsiteY12" fmla="*/ 240506 h 1602581"/>
              <a:gd name="connsiteX13" fmla="*/ 266700 w 5343525"/>
              <a:gd name="connsiteY13" fmla="*/ 321469 h 1602581"/>
              <a:gd name="connsiteX14" fmla="*/ 342900 w 5343525"/>
              <a:gd name="connsiteY14" fmla="*/ 321469 h 1602581"/>
              <a:gd name="connsiteX15" fmla="*/ 342900 w 5343525"/>
              <a:gd name="connsiteY15" fmla="*/ 359569 h 1602581"/>
              <a:gd name="connsiteX16" fmla="*/ 376238 w 5343525"/>
              <a:gd name="connsiteY16" fmla="*/ 359569 h 1602581"/>
              <a:gd name="connsiteX17" fmla="*/ 376238 w 5343525"/>
              <a:gd name="connsiteY17" fmla="*/ 397669 h 1602581"/>
              <a:gd name="connsiteX18" fmla="*/ 600075 w 5343525"/>
              <a:gd name="connsiteY18" fmla="*/ 397669 h 1602581"/>
              <a:gd name="connsiteX19" fmla="*/ 600075 w 5343525"/>
              <a:gd name="connsiteY19" fmla="*/ 445294 h 1602581"/>
              <a:gd name="connsiteX20" fmla="*/ 738188 w 5343525"/>
              <a:gd name="connsiteY20" fmla="*/ 445294 h 1602581"/>
              <a:gd name="connsiteX21" fmla="*/ 738188 w 5343525"/>
              <a:gd name="connsiteY21" fmla="*/ 483394 h 1602581"/>
              <a:gd name="connsiteX22" fmla="*/ 747713 w 5343525"/>
              <a:gd name="connsiteY22" fmla="*/ 483394 h 1602581"/>
              <a:gd name="connsiteX23" fmla="*/ 747713 w 5343525"/>
              <a:gd name="connsiteY23" fmla="*/ 521494 h 1602581"/>
              <a:gd name="connsiteX24" fmla="*/ 762000 w 5343525"/>
              <a:gd name="connsiteY24" fmla="*/ 521494 h 1602581"/>
              <a:gd name="connsiteX25" fmla="*/ 762000 w 5343525"/>
              <a:gd name="connsiteY25" fmla="*/ 607219 h 1602581"/>
              <a:gd name="connsiteX26" fmla="*/ 785813 w 5343525"/>
              <a:gd name="connsiteY26" fmla="*/ 607219 h 1602581"/>
              <a:gd name="connsiteX27" fmla="*/ 785813 w 5343525"/>
              <a:gd name="connsiteY27" fmla="*/ 726281 h 1602581"/>
              <a:gd name="connsiteX28" fmla="*/ 809625 w 5343525"/>
              <a:gd name="connsiteY28" fmla="*/ 726281 h 1602581"/>
              <a:gd name="connsiteX29" fmla="*/ 809625 w 5343525"/>
              <a:gd name="connsiteY29" fmla="*/ 816769 h 1602581"/>
              <a:gd name="connsiteX30" fmla="*/ 823913 w 5343525"/>
              <a:gd name="connsiteY30" fmla="*/ 816769 h 1602581"/>
              <a:gd name="connsiteX31" fmla="*/ 823913 w 5343525"/>
              <a:gd name="connsiteY31" fmla="*/ 845344 h 1602581"/>
              <a:gd name="connsiteX32" fmla="*/ 876300 w 5343525"/>
              <a:gd name="connsiteY32" fmla="*/ 845344 h 1602581"/>
              <a:gd name="connsiteX33" fmla="*/ 876300 w 5343525"/>
              <a:gd name="connsiteY33" fmla="*/ 888206 h 1602581"/>
              <a:gd name="connsiteX34" fmla="*/ 1000125 w 5343525"/>
              <a:gd name="connsiteY34" fmla="*/ 888206 h 1602581"/>
              <a:gd name="connsiteX35" fmla="*/ 1000125 w 5343525"/>
              <a:gd name="connsiteY35" fmla="*/ 926306 h 1602581"/>
              <a:gd name="connsiteX36" fmla="*/ 1285875 w 5343525"/>
              <a:gd name="connsiteY36" fmla="*/ 926306 h 1602581"/>
              <a:gd name="connsiteX37" fmla="*/ 1285875 w 5343525"/>
              <a:gd name="connsiteY37" fmla="*/ 973931 h 1602581"/>
              <a:gd name="connsiteX38" fmla="*/ 1300163 w 5343525"/>
              <a:gd name="connsiteY38" fmla="*/ 973931 h 1602581"/>
              <a:gd name="connsiteX39" fmla="*/ 1300163 w 5343525"/>
              <a:gd name="connsiteY39" fmla="*/ 1012031 h 1602581"/>
              <a:gd name="connsiteX40" fmla="*/ 1328738 w 5343525"/>
              <a:gd name="connsiteY40" fmla="*/ 1012031 h 1602581"/>
              <a:gd name="connsiteX41" fmla="*/ 1328738 w 5343525"/>
              <a:gd name="connsiteY41" fmla="*/ 1054894 h 1602581"/>
              <a:gd name="connsiteX42" fmla="*/ 1557338 w 5343525"/>
              <a:gd name="connsiteY42" fmla="*/ 1054894 h 1602581"/>
              <a:gd name="connsiteX43" fmla="*/ 1557338 w 5343525"/>
              <a:gd name="connsiteY43" fmla="*/ 1107281 h 1602581"/>
              <a:gd name="connsiteX44" fmla="*/ 1738313 w 5343525"/>
              <a:gd name="connsiteY44" fmla="*/ 1107281 h 1602581"/>
              <a:gd name="connsiteX45" fmla="*/ 1738313 w 5343525"/>
              <a:gd name="connsiteY45" fmla="*/ 1154906 h 1602581"/>
              <a:gd name="connsiteX46" fmla="*/ 1833563 w 5343525"/>
              <a:gd name="connsiteY46" fmla="*/ 1154906 h 1602581"/>
              <a:gd name="connsiteX47" fmla="*/ 1833563 w 5343525"/>
              <a:gd name="connsiteY47" fmla="*/ 1197769 h 1602581"/>
              <a:gd name="connsiteX48" fmla="*/ 1981200 w 5343525"/>
              <a:gd name="connsiteY48" fmla="*/ 1197769 h 1602581"/>
              <a:gd name="connsiteX49" fmla="*/ 1981200 w 5343525"/>
              <a:gd name="connsiteY49" fmla="*/ 1250156 h 1602581"/>
              <a:gd name="connsiteX50" fmla="*/ 2028825 w 5343525"/>
              <a:gd name="connsiteY50" fmla="*/ 1250156 h 1602581"/>
              <a:gd name="connsiteX51" fmla="*/ 2028825 w 5343525"/>
              <a:gd name="connsiteY51" fmla="*/ 1297781 h 1602581"/>
              <a:gd name="connsiteX52" fmla="*/ 2519363 w 5343525"/>
              <a:gd name="connsiteY52" fmla="*/ 1297781 h 1602581"/>
              <a:gd name="connsiteX53" fmla="*/ 2519363 w 5343525"/>
              <a:gd name="connsiteY53" fmla="*/ 1345406 h 1602581"/>
              <a:gd name="connsiteX54" fmla="*/ 2962275 w 5343525"/>
              <a:gd name="connsiteY54" fmla="*/ 1345406 h 1602581"/>
              <a:gd name="connsiteX55" fmla="*/ 2962275 w 5343525"/>
              <a:gd name="connsiteY55" fmla="*/ 1407319 h 1602581"/>
              <a:gd name="connsiteX56" fmla="*/ 2990850 w 5343525"/>
              <a:gd name="connsiteY56" fmla="*/ 1407319 h 1602581"/>
              <a:gd name="connsiteX57" fmla="*/ 2990850 w 5343525"/>
              <a:gd name="connsiteY57" fmla="*/ 1469231 h 1602581"/>
              <a:gd name="connsiteX58" fmla="*/ 3409950 w 5343525"/>
              <a:gd name="connsiteY58" fmla="*/ 1469231 h 1602581"/>
              <a:gd name="connsiteX59" fmla="*/ 3409950 w 5343525"/>
              <a:gd name="connsiteY59" fmla="*/ 1531144 h 1602581"/>
              <a:gd name="connsiteX60" fmla="*/ 3690938 w 5343525"/>
              <a:gd name="connsiteY60" fmla="*/ 1531144 h 1602581"/>
              <a:gd name="connsiteX61" fmla="*/ 3690938 w 5343525"/>
              <a:gd name="connsiteY61" fmla="*/ 1602581 h 1602581"/>
              <a:gd name="connsiteX62" fmla="*/ 5343525 w 5343525"/>
              <a:gd name="connsiteY62" fmla="*/ 1602581 h 1602581"/>
              <a:gd name="connsiteX0" fmla="*/ 0 w 5343525"/>
              <a:gd name="connsiteY0" fmla="*/ 0 h 1602581"/>
              <a:gd name="connsiteX1" fmla="*/ 0 w 5343525"/>
              <a:gd name="connsiteY1" fmla="*/ 28574 h 1602581"/>
              <a:gd name="connsiteX2" fmla="*/ 38100 w 5343525"/>
              <a:gd name="connsiteY2" fmla="*/ 28575 h 1602581"/>
              <a:gd name="connsiteX3" fmla="*/ 38100 w 5343525"/>
              <a:gd name="connsiteY3" fmla="*/ 69056 h 1602581"/>
              <a:gd name="connsiteX4" fmla="*/ 114300 w 5343525"/>
              <a:gd name="connsiteY4" fmla="*/ 69056 h 1602581"/>
              <a:gd name="connsiteX5" fmla="*/ 114300 w 5343525"/>
              <a:gd name="connsiteY5" fmla="*/ 97631 h 1602581"/>
              <a:gd name="connsiteX6" fmla="*/ 228600 w 5343525"/>
              <a:gd name="connsiteY6" fmla="*/ 97631 h 1602581"/>
              <a:gd name="connsiteX7" fmla="*/ 228600 w 5343525"/>
              <a:gd name="connsiteY7" fmla="*/ 145256 h 1602581"/>
              <a:gd name="connsiteX8" fmla="*/ 252413 w 5343525"/>
              <a:gd name="connsiteY8" fmla="*/ 145256 h 1602581"/>
              <a:gd name="connsiteX9" fmla="*/ 252413 w 5343525"/>
              <a:gd name="connsiteY9" fmla="*/ 173831 h 1602581"/>
              <a:gd name="connsiteX10" fmla="*/ 266700 w 5343525"/>
              <a:gd name="connsiteY10" fmla="*/ 173831 h 1602581"/>
              <a:gd name="connsiteX11" fmla="*/ 233363 w 5343525"/>
              <a:gd name="connsiteY11" fmla="*/ 240506 h 1602581"/>
              <a:gd name="connsiteX12" fmla="*/ 266700 w 5343525"/>
              <a:gd name="connsiteY12" fmla="*/ 240506 h 1602581"/>
              <a:gd name="connsiteX13" fmla="*/ 266700 w 5343525"/>
              <a:gd name="connsiteY13" fmla="*/ 321469 h 1602581"/>
              <a:gd name="connsiteX14" fmla="*/ 342900 w 5343525"/>
              <a:gd name="connsiteY14" fmla="*/ 321469 h 1602581"/>
              <a:gd name="connsiteX15" fmla="*/ 342900 w 5343525"/>
              <a:gd name="connsiteY15" fmla="*/ 359569 h 1602581"/>
              <a:gd name="connsiteX16" fmla="*/ 376238 w 5343525"/>
              <a:gd name="connsiteY16" fmla="*/ 359569 h 1602581"/>
              <a:gd name="connsiteX17" fmla="*/ 376238 w 5343525"/>
              <a:gd name="connsiteY17" fmla="*/ 397669 h 1602581"/>
              <a:gd name="connsiteX18" fmla="*/ 600075 w 5343525"/>
              <a:gd name="connsiteY18" fmla="*/ 397669 h 1602581"/>
              <a:gd name="connsiteX19" fmla="*/ 600075 w 5343525"/>
              <a:gd name="connsiteY19" fmla="*/ 445294 h 1602581"/>
              <a:gd name="connsiteX20" fmla="*/ 738188 w 5343525"/>
              <a:gd name="connsiteY20" fmla="*/ 445294 h 1602581"/>
              <a:gd name="connsiteX21" fmla="*/ 738188 w 5343525"/>
              <a:gd name="connsiteY21" fmla="*/ 483394 h 1602581"/>
              <a:gd name="connsiteX22" fmla="*/ 747713 w 5343525"/>
              <a:gd name="connsiteY22" fmla="*/ 483394 h 1602581"/>
              <a:gd name="connsiteX23" fmla="*/ 747713 w 5343525"/>
              <a:gd name="connsiteY23" fmla="*/ 521494 h 1602581"/>
              <a:gd name="connsiteX24" fmla="*/ 762000 w 5343525"/>
              <a:gd name="connsiteY24" fmla="*/ 521494 h 1602581"/>
              <a:gd name="connsiteX25" fmla="*/ 762000 w 5343525"/>
              <a:gd name="connsiteY25" fmla="*/ 607219 h 1602581"/>
              <a:gd name="connsiteX26" fmla="*/ 785813 w 5343525"/>
              <a:gd name="connsiteY26" fmla="*/ 607219 h 1602581"/>
              <a:gd name="connsiteX27" fmla="*/ 785813 w 5343525"/>
              <a:gd name="connsiteY27" fmla="*/ 726281 h 1602581"/>
              <a:gd name="connsiteX28" fmla="*/ 809625 w 5343525"/>
              <a:gd name="connsiteY28" fmla="*/ 726281 h 1602581"/>
              <a:gd name="connsiteX29" fmla="*/ 809625 w 5343525"/>
              <a:gd name="connsiteY29" fmla="*/ 816769 h 1602581"/>
              <a:gd name="connsiteX30" fmla="*/ 823913 w 5343525"/>
              <a:gd name="connsiteY30" fmla="*/ 816769 h 1602581"/>
              <a:gd name="connsiteX31" fmla="*/ 823913 w 5343525"/>
              <a:gd name="connsiteY31" fmla="*/ 845344 h 1602581"/>
              <a:gd name="connsiteX32" fmla="*/ 876300 w 5343525"/>
              <a:gd name="connsiteY32" fmla="*/ 845344 h 1602581"/>
              <a:gd name="connsiteX33" fmla="*/ 876300 w 5343525"/>
              <a:gd name="connsiteY33" fmla="*/ 888206 h 1602581"/>
              <a:gd name="connsiteX34" fmla="*/ 1000125 w 5343525"/>
              <a:gd name="connsiteY34" fmla="*/ 888206 h 1602581"/>
              <a:gd name="connsiteX35" fmla="*/ 1000125 w 5343525"/>
              <a:gd name="connsiteY35" fmla="*/ 926306 h 1602581"/>
              <a:gd name="connsiteX36" fmla="*/ 1285875 w 5343525"/>
              <a:gd name="connsiteY36" fmla="*/ 926306 h 1602581"/>
              <a:gd name="connsiteX37" fmla="*/ 1285875 w 5343525"/>
              <a:gd name="connsiteY37" fmla="*/ 973931 h 1602581"/>
              <a:gd name="connsiteX38" fmla="*/ 1300163 w 5343525"/>
              <a:gd name="connsiteY38" fmla="*/ 973931 h 1602581"/>
              <a:gd name="connsiteX39" fmla="*/ 1300163 w 5343525"/>
              <a:gd name="connsiteY39" fmla="*/ 1012031 h 1602581"/>
              <a:gd name="connsiteX40" fmla="*/ 1328738 w 5343525"/>
              <a:gd name="connsiteY40" fmla="*/ 1012031 h 1602581"/>
              <a:gd name="connsiteX41" fmla="*/ 1328738 w 5343525"/>
              <a:gd name="connsiteY41" fmla="*/ 1054894 h 1602581"/>
              <a:gd name="connsiteX42" fmla="*/ 1557338 w 5343525"/>
              <a:gd name="connsiteY42" fmla="*/ 1054894 h 1602581"/>
              <a:gd name="connsiteX43" fmla="*/ 1557338 w 5343525"/>
              <a:gd name="connsiteY43" fmla="*/ 1107281 h 1602581"/>
              <a:gd name="connsiteX44" fmla="*/ 1738313 w 5343525"/>
              <a:gd name="connsiteY44" fmla="*/ 1107281 h 1602581"/>
              <a:gd name="connsiteX45" fmla="*/ 1738313 w 5343525"/>
              <a:gd name="connsiteY45" fmla="*/ 1154906 h 1602581"/>
              <a:gd name="connsiteX46" fmla="*/ 1833563 w 5343525"/>
              <a:gd name="connsiteY46" fmla="*/ 1154906 h 1602581"/>
              <a:gd name="connsiteX47" fmla="*/ 1833563 w 5343525"/>
              <a:gd name="connsiteY47" fmla="*/ 1197769 h 1602581"/>
              <a:gd name="connsiteX48" fmla="*/ 1981200 w 5343525"/>
              <a:gd name="connsiteY48" fmla="*/ 1197769 h 1602581"/>
              <a:gd name="connsiteX49" fmla="*/ 1981200 w 5343525"/>
              <a:gd name="connsiteY49" fmla="*/ 1250156 h 1602581"/>
              <a:gd name="connsiteX50" fmla="*/ 2028825 w 5343525"/>
              <a:gd name="connsiteY50" fmla="*/ 1250156 h 1602581"/>
              <a:gd name="connsiteX51" fmla="*/ 2028825 w 5343525"/>
              <a:gd name="connsiteY51" fmla="*/ 1297781 h 1602581"/>
              <a:gd name="connsiteX52" fmla="*/ 2519363 w 5343525"/>
              <a:gd name="connsiteY52" fmla="*/ 1297781 h 1602581"/>
              <a:gd name="connsiteX53" fmla="*/ 2519363 w 5343525"/>
              <a:gd name="connsiteY53" fmla="*/ 1345406 h 1602581"/>
              <a:gd name="connsiteX54" fmla="*/ 2962275 w 5343525"/>
              <a:gd name="connsiteY54" fmla="*/ 1345406 h 1602581"/>
              <a:gd name="connsiteX55" fmla="*/ 2962275 w 5343525"/>
              <a:gd name="connsiteY55" fmla="*/ 1407319 h 1602581"/>
              <a:gd name="connsiteX56" fmla="*/ 2990850 w 5343525"/>
              <a:gd name="connsiteY56" fmla="*/ 1407319 h 1602581"/>
              <a:gd name="connsiteX57" fmla="*/ 2990850 w 5343525"/>
              <a:gd name="connsiteY57" fmla="*/ 1469231 h 1602581"/>
              <a:gd name="connsiteX58" fmla="*/ 3409950 w 5343525"/>
              <a:gd name="connsiteY58" fmla="*/ 1469231 h 1602581"/>
              <a:gd name="connsiteX59" fmla="*/ 3409950 w 5343525"/>
              <a:gd name="connsiteY59" fmla="*/ 1531144 h 1602581"/>
              <a:gd name="connsiteX60" fmla="*/ 3690938 w 5343525"/>
              <a:gd name="connsiteY60" fmla="*/ 1531144 h 1602581"/>
              <a:gd name="connsiteX61" fmla="*/ 3690938 w 5343525"/>
              <a:gd name="connsiteY61" fmla="*/ 1602581 h 1602581"/>
              <a:gd name="connsiteX62" fmla="*/ 5343525 w 5343525"/>
              <a:gd name="connsiteY62" fmla="*/ 1602581 h 1602581"/>
              <a:gd name="connsiteX0" fmla="*/ 0 w 5491163"/>
              <a:gd name="connsiteY0" fmla="*/ 54770 h 1574007"/>
              <a:gd name="connsiteX1" fmla="*/ 147638 w 5491163"/>
              <a:gd name="connsiteY1" fmla="*/ 0 h 1574007"/>
              <a:gd name="connsiteX2" fmla="*/ 185738 w 5491163"/>
              <a:gd name="connsiteY2" fmla="*/ 1 h 1574007"/>
              <a:gd name="connsiteX3" fmla="*/ 185738 w 5491163"/>
              <a:gd name="connsiteY3" fmla="*/ 40482 h 1574007"/>
              <a:gd name="connsiteX4" fmla="*/ 261938 w 5491163"/>
              <a:gd name="connsiteY4" fmla="*/ 40482 h 1574007"/>
              <a:gd name="connsiteX5" fmla="*/ 261938 w 5491163"/>
              <a:gd name="connsiteY5" fmla="*/ 69057 h 1574007"/>
              <a:gd name="connsiteX6" fmla="*/ 376238 w 5491163"/>
              <a:gd name="connsiteY6" fmla="*/ 69057 h 1574007"/>
              <a:gd name="connsiteX7" fmla="*/ 376238 w 5491163"/>
              <a:gd name="connsiteY7" fmla="*/ 116682 h 1574007"/>
              <a:gd name="connsiteX8" fmla="*/ 400051 w 5491163"/>
              <a:gd name="connsiteY8" fmla="*/ 116682 h 1574007"/>
              <a:gd name="connsiteX9" fmla="*/ 400051 w 5491163"/>
              <a:gd name="connsiteY9" fmla="*/ 145257 h 1574007"/>
              <a:gd name="connsiteX10" fmla="*/ 414338 w 5491163"/>
              <a:gd name="connsiteY10" fmla="*/ 145257 h 1574007"/>
              <a:gd name="connsiteX11" fmla="*/ 381001 w 5491163"/>
              <a:gd name="connsiteY11" fmla="*/ 211932 h 1574007"/>
              <a:gd name="connsiteX12" fmla="*/ 414338 w 5491163"/>
              <a:gd name="connsiteY12" fmla="*/ 211932 h 1574007"/>
              <a:gd name="connsiteX13" fmla="*/ 414338 w 5491163"/>
              <a:gd name="connsiteY13" fmla="*/ 292895 h 1574007"/>
              <a:gd name="connsiteX14" fmla="*/ 490538 w 5491163"/>
              <a:gd name="connsiteY14" fmla="*/ 292895 h 1574007"/>
              <a:gd name="connsiteX15" fmla="*/ 490538 w 5491163"/>
              <a:gd name="connsiteY15" fmla="*/ 330995 h 1574007"/>
              <a:gd name="connsiteX16" fmla="*/ 523876 w 5491163"/>
              <a:gd name="connsiteY16" fmla="*/ 330995 h 1574007"/>
              <a:gd name="connsiteX17" fmla="*/ 523876 w 5491163"/>
              <a:gd name="connsiteY17" fmla="*/ 369095 h 1574007"/>
              <a:gd name="connsiteX18" fmla="*/ 747713 w 5491163"/>
              <a:gd name="connsiteY18" fmla="*/ 369095 h 1574007"/>
              <a:gd name="connsiteX19" fmla="*/ 747713 w 5491163"/>
              <a:gd name="connsiteY19" fmla="*/ 416720 h 1574007"/>
              <a:gd name="connsiteX20" fmla="*/ 885826 w 5491163"/>
              <a:gd name="connsiteY20" fmla="*/ 416720 h 1574007"/>
              <a:gd name="connsiteX21" fmla="*/ 885826 w 5491163"/>
              <a:gd name="connsiteY21" fmla="*/ 454820 h 1574007"/>
              <a:gd name="connsiteX22" fmla="*/ 895351 w 5491163"/>
              <a:gd name="connsiteY22" fmla="*/ 454820 h 1574007"/>
              <a:gd name="connsiteX23" fmla="*/ 895351 w 5491163"/>
              <a:gd name="connsiteY23" fmla="*/ 492920 h 1574007"/>
              <a:gd name="connsiteX24" fmla="*/ 909638 w 5491163"/>
              <a:gd name="connsiteY24" fmla="*/ 492920 h 1574007"/>
              <a:gd name="connsiteX25" fmla="*/ 909638 w 5491163"/>
              <a:gd name="connsiteY25" fmla="*/ 578645 h 1574007"/>
              <a:gd name="connsiteX26" fmla="*/ 933451 w 5491163"/>
              <a:gd name="connsiteY26" fmla="*/ 578645 h 1574007"/>
              <a:gd name="connsiteX27" fmla="*/ 933451 w 5491163"/>
              <a:gd name="connsiteY27" fmla="*/ 697707 h 1574007"/>
              <a:gd name="connsiteX28" fmla="*/ 957263 w 5491163"/>
              <a:gd name="connsiteY28" fmla="*/ 697707 h 1574007"/>
              <a:gd name="connsiteX29" fmla="*/ 957263 w 5491163"/>
              <a:gd name="connsiteY29" fmla="*/ 788195 h 1574007"/>
              <a:gd name="connsiteX30" fmla="*/ 971551 w 5491163"/>
              <a:gd name="connsiteY30" fmla="*/ 788195 h 1574007"/>
              <a:gd name="connsiteX31" fmla="*/ 971551 w 5491163"/>
              <a:gd name="connsiteY31" fmla="*/ 816770 h 1574007"/>
              <a:gd name="connsiteX32" fmla="*/ 1023938 w 5491163"/>
              <a:gd name="connsiteY32" fmla="*/ 816770 h 1574007"/>
              <a:gd name="connsiteX33" fmla="*/ 1023938 w 5491163"/>
              <a:gd name="connsiteY33" fmla="*/ 859632 h 1574007"/>
              <a:gd name="connsiteX34" fmla="*/ 1147763 w 5491163"/>
              <a:gd name="connsiteY34" fmla="*/ 859632 h 1574007"/>
              <a:gd name="connsiteX35" fmla="*/ 1147763 w 5491163"/>
              <a:gd name="connsiteY35" fmla="*/ 897732 h 1574007"/>
              <a:gd name="connsiteX36" fmla="*/ 1433513 w 5491163"/>
              <a:gd name="connsiteY36" fmla="*/ 897732 h 1574007"/>
              <a:gd name="connsiteX37" fmla="*/ 1433513 w 5491163"/>
              <a:gd name="connsiteY37" fmla="*/ 945357 h 1574007"/>
              <a:gd name="connsiteX38" fmla="*/ 1447801 w 5491163"/>
              <a:gd name="connsiteY38" fmla="*/ 945357 h 1574007"/>
              <a:gd name="connsiteX39" fmla="*/ 1447801 w 5491163"/>
              <a:gd name="connsiteY39" fmla="*/ 983457 h 1574007"/>
              <a:gd name="connsiteX40" fmla="*/ 1476376 w 5491163"/>
              <a:gd name="connsiteY40" fmla="*/ 983457 h 1574007"/>
              <a:gd name="connsiteX41" fmla="*/ 1476376 w 5491163"/>
              <a:gd name="connsiteY41" fmla="*/ 1026320 h 1574007"/>
              <a:gd name="connsiteX42" fmla="*/ 1704976 w 5491163"/>
              <a:gd name="connsiteY42" fmla="*/ 1026320 h 1574007"/>
              <a:gd name="connsiteX43" fmla="*/ 1704976 w 5491163"/>
              <a:gd name="connsiteY43" fmla="*/ 1078707 h 1574007"/>
              <a:gd name="connsiteX44" fmla="*/ 1885951 w 5491163"/>
              <a:gd name="connsiteY44" fmla="*/ 1078707 h 1574007"/>
              <a:gd name="connsiteX45" fmla="*/ 1885951 w 5491163"/>
              <a:gd name="connsiteY45" fmla="*/ 1126332 h 1574007"/>
              <a:gd name="connsiteX46" fmla="*/ 1981201 w 5491163"/>
              <a:gd name="connsiteY46" fmla="*/ 1126332 h 1574007"/>
              <a:gd name="connsiteX47" fmla="*/ 1981201 w 5491163"/>
              <a:gd name="connsiteY47" fmla="*/ 1169195 h 1574007"/>
              <a:gd name="connsiteX48" fmla="*/ 2128838 w 5491163"/>
              <a:gd name="connsiteY48" fmla="*/ 1169195 h 1574007"/>
              <a:gd name="connsiteX49" fmla="*/ 2128838 w 5491163"/>
              <a:gd name="connsiteY49" fmla="*/ 1221582 h 1574007"/>
              <a:gd name="connsiteX50" fmla="*/ 2176463 w 5491163"/>
              <a:gd name="connsiteY50" fmla="*/ 1221582 h 1574007"/>
              <a:gd name="connsiteX51" fmla="*/ 2176463 w 5491163"/>
              <a:gd name="connsiteY51" fmla="*/ 1269207 h 1574007"/>
              <a:gd name="connsiteX52" fmla="*/ 2667001 w 5491163"/>
              <a:gd name="connsiteY52" fmla="*/ 1269207 h 1574007"/>
              <a:gd name="connsiteX53" fmla="*/ 2667001 w 5491163"/>
              <a:gd name="connsiteY53" fmla="*/ 1316832 h 1574007"/>
              <a:gd name="connsiteX54" fmla="*/ 3109913 w 5491163"/>
              <a:gd name="connsiteY54" fmla="*/ 1316832 h 1574007"/>
              <a:gd name="connsiteX55" fmla="*/ 3109913 w 5491163"/>
              <a:gd name="connsiteY55" fmla="*/ 1378745 h 1574007"/>
              <a:gd name="connsiteX56" fmla="*/ 3138488 w 5491163"/>
              <a:gd name="connsiteY56" fmla="*/ 1378745 h 1574007"/>
              <a:gd name="connsiteX57" fmla="*/ 3138488 w 5491163"/>
              <a:gd name="connsiteY57" fmla="*/ 1440657 h 1574007"/>
              <a:gd name="connsiteX58" fmla="*/ 3557588 w 5491163"/>
              <a:gd name="connsiteY58" fmla="*/ 1440657 h 1574007"/>
              <a:gd name="connsiteX59" fmla="*/ 3557588 w 5491163"/>
              <a:gd name="connsiteY59" fmla="*/ 1502570 h 1574007"/>
              <a:gd name="connsiteX60" fmla="*/ 3838576 w 5491163"/>
              <a:gd name="connsiteY60" fmla="*/ 1502570 h 1574007"/>
              <a:gd name="connsiteX61" fmla="*/ 3838576 w 5491163"/>
              <a:gd name="connsiteY61" fmla="*/ 1574007 h 1574007"/>
              <a:gd name="connsiteX62" fmla="*/ 5491163 w 5491163"/>
              <a:gd name="connsiteY62" fmla="*/ 1574007 h 1574007"/>
              <a:gd name="connsiteX0" fmla="*/ 0 w 5507832"/>
              <a:gd name="connsiteY0" fmla="*/ 376239 h 1574007"/>
              <a:gd name="connsiteX1" fmla="*/ 164307 w 5507832"/>
              <a:gd name="connsiteY1" fmla="*/ 0 h 1574007"/>
              <a:gd name="connsiteX2" fmla="*/ 202407 w 5507832"/>
              <a:gd name="connsiteY2" fmla="*/ 1 h 1574007"/>
              <a:gd name="connsiteX3" fmla="*/ 202407 w 5507832"/>
              <a:gd name="connsiteY3" fmla="*/ 40482 h 1574007"/>
              <a:gd name="connsiteX4" fmla="*/ 278607 w 5507832"/>
              <a:gd name="connsiteY4" fmla="*/ 40482 h 1574007"/>
              <a:gd name="connsiteX5" fmla="*/ 278607 w 5507832"/>
              <a:gd name="connsiteY5" fmla="*/ 69057 h 1574007"/>
              <a:gd name="connsiteX6" fmla="*/ 392907 w 5507832"/>
              <a:gd name="connsiteY6" fmla="*/ 69057 h 1574007"/>
              <a:gd name="connsiteX7" fmla="*/ 392907 w 5507832"/>
              <a:gd name="connsiteY7" fmla="*/ 116682 h 1574007"/>
              <a:gd name="connsiteX8" fmla="*/ 416720 w 5507832"/>
              <a:gd name="connsiteY8" fmla="*/ 116682 h 1574007"/>
              <a:gd name="connsiteX9" fmla="*/ 416720 w 5507832"/>
              <a:gd name="connsiteY9" fmla="*/ 145257 h 1574007"/>
              <a:gd name="connsiteX10" fmla="*/ 431007 w 5507832"/>
              <a:gd name="connsiteY10" fmla="*/ 145257 h 1574007"/>
              <a:gd name="connsiteX11" fmla="*/ 397670 w 5507832"/>
              <a:gd name="connsiteY11" fmla="*/ 211932 h 1574007"/>
              <a:gd name="connsiteX12" fmla="*/ 431007 w 5507832"/>
              <a:gd name="connsiteY12" fmla="*/ 211932 h 1574007"/>
              <a:gd name="connsiteX13" fmla="*/ 431007 w 5507832"/>
              <a:gd name="connsiteY13" fmla="*/ 292895 h 1574007"/>
              <a:gd name="connsiteX14" fmla="*/ 507207 w 5507832"/>
              <a:gd name="connsiteY14" fmla="*/ 292895 h 1574007"/>
              <a:gd name="connsiteX15" fmla="*/ 507207 w 5507832"/>
              <a:gd name="connsiteY15" fmla="*/ 330995 h 1574007"/>
              <a:gd name="connsiteX16" fmla="*/ 540545 w 5507832"/>
              <a:gd name="connsiteY16" fmla="*/ 330995 h 1574007"/>
              <a:gd name="connsiteX17" fmla="*/ 540545 w 5507832"/>
              <a:gd name="connsiteY17" fmla="*/ 369095 h 1574007"/>
              <a:gd name="connsiteX18" fmla="*/ 764382 w 5507832"/>
              <a:gd name="connsiteY18" fmla="*/ 369095 h 1574007"/>
              <a:gd name="connsiteX19" fmla="*/ 764382 w 5507832"/>
              <a:gd name="connsiteY19" fmla="*/ 416720 h 1574007"/>
              <a:gd name="connsiteX20" fmla="*/ 902495 w 5507832"/>
              <a:gd name="connsiteY20" fmla="*/ 416720 h 1574007"/>
              <a:gd name="connsiteX21" fmla="*/ 902495 w 5507832"/>
              <a:gd name="connsiteY21" fmla="*/ 454820 h 1574007"/>
              <a:gd name="connsiteX22" fmla="*/ 912020 w 5507832"/>
              <a:gd name="connsiteY22" fmla="*/ 454820 h 1574007"/>
              <a:gd name="connsiteX23" fmla="*/ 912020 w 5507832"/>
              <a:gd name="connsiteY23" fmla="*/ 492920 h 1574007"/>
              <a:gd name="connsiteX24" fmla="*/ 926307 w 5507832"/>
              <a:gd name="connsiteY24" fmla="*/ 492920 h 1574007"/>
              <a:gd name="connsiteX25" fmla="*/ 926307 w 5507832"/>
              <a:gd name="connsiteY25" fmla="*/ 578645 h 1574007"/>
              <a:gd name="connsiteX26" fmla="*/ 950120 w 5507832"/>
              <a:gd name="connsiteY26" fmla="*/ 578645 h 1574007"/>
              <a:gd name="connsiteX27" fmla="*/ 950120 w 5507832"/>
              <a:gd name="connsiteY27" fmla="*/ 697707 h 1574007"/>
              <a:gd name="connsiteX28" fmla="*/ 973932 w 5507832"/>
              <a:gd name="connsiteY28" fmla="*/ 697707 h 1574007"/>
              <a:gd name="connsiteX29" fmla="*/ 973932 w 5507832"/>
              <a:gd name="connsiteY29" fmla="*/ 788195 h 1574007"/>
              <a:gd name="connsiteX30" fmla="*/ 988220 w 5507832"/>
              <a:gd name="connsiteY30" fmla="*/ 788195 h 1574007"/>
              <a:gd name="connsiteX31" fmla="*/ 988220 w 5507832"/>
              <a:gd name="connsiteY31" fmla="*/ 816770 h 1574007"/>
              <a:gd name="connsiteX32" fmla="*/ 1040607 w 5507832"/>
              <a:gd name="connsiteY32" fmla="*/ 816770 h 1574007"/>
              <a:gd name="connsiteX33" fmla="*/ 1040607 w 5507832"/>
              <a:gd name="connsiteY33" fmla="*/ 859632 h 1574007"/>
              <a:gd name="connsiteX34" fmla="*/ 1164432 w 5507832"/>
              <a:gd name="connsiteY34" fmla="*/ 859632 h 1574007"/>
              <a:gd name="connsiteX35" fmla="*/ 1164432 w 5507832"/>
              <a:gd name="connsiteY35" fmla="*/ 897732 h 1574007"/>
              <a:gd name="connsiteX36" fmla="*/ 1450182 w 5507832"/>
              <a:gd name="connsiteY36" fmla="*/ 897732 h 1574007"/>
              <a:gd name="connsiteX37" fmla="*/ 1450182 w 5507832"/>
              <a:gd name="connsiteY37" fmla="*/ 945357 h 1574007"/>
              <a:gd name="connsiteX38" fmla="*/ 1464470 w 5507832"/>
              <a:gd name="connsiteY38" fmla="*/ 945357 h 1574007"/>
              <a:gd name="connsiteX39" fmla="*/ 1464470 w 5507832"/>
              <a:gd name="connsiteY39" fmla="*/ 983457 h 1574007"/>
              <a:gd name="connsiteX40" fmla="*/ 1493045 w 5507832"/>
              <a:gd name="connsiteY40" fmla="*/ 983457 h 1574007"/>
              <a:gd name="connsiteX41" fmla="*/ 1493045 w 5507832"/>
              <a:gd name="connsiteY41" fmla="*/ 1026320 h 1574007"/>
              <a:gd name="connsiteX42" fmla="*/ 1721645 w 5507832"/>
              <a:gd name="connsiteY42" fmla="*/ 1026320 h 1574007"/>
              <a:gd name="connsiteX43" fmla="*/ 1721645 w 5507832"/>
              <a:gd name="connsiteY43" fmla="*/ 1078707 h 1574007"/>
              <a:gd name="connsiteX44" fmla="*/ 1902620 w 5507832"/>
              <a:gd name="connsiteY44" fmla="*/ 1078707 h 1574007"/>
              <a:gd name="connsiteX45" fmla="*/ 1902620 w 5507832"/>
              <a:gd name="connsiteY45" fmla="*/ 1126332 h 1574007"/>
              <a:gd name="connsiteX46" fmla="*/ 1997870 w 5507832"/>
              <a:gd name="connsiteY46" fmla="*/ 1126332 h 1574007"/>
              <a:gd name="connsiteX47" fmla="*/ 1997870 w 5507832"/>
              <a:gd name="connsiteY47" fmla="*/ 1169195 h 1574007"/>
              <a:gd name="connsiteX48" fmla="*/ 2145507 w 5507832"/>
              <a:gd name="connsiteY48" fmla="*/ 1169195 h 1574007"/>
              <a:gd name="connsiteX49" fmla="*/ 2145507 w 5507832"/>
              <a:gd name="connsiteY49" fmla="*/ 1221582 h 1574007"/>
              <a:gd name="connsiteX50" fmla="*/ 2193132 w 5507832"/>
              <a:gd name="connsiteY50" fmla="*/ 1221582 h 1574007"/>
              <a:gd name="connsiteX51" fmla="*/ 2193132 w 5507832"/>
              <a:gd name="connsiteY51" fmla="*/ 1269207 h 1574007"/>
              <a:gd name="connsiteX52" fmla="*/ 2683670 w 5507832"/>
              <a:gd name="connsiteY52" fmla="*/ 1269207 h 1574007"/>
              <a:gd name="connsiteX53" fmla="*/ 2683670 w 5507832"/>
              <a:gd name="connsiteY53" fmla="*/ 1316832 h 1574007"/>
              <a:gd name="connsiteX54" fmla="*/ 3126582 w 5507832"/>
              <a:gd name="connsiteY54" fmla="*/ 1316832 h 1574007"/>
              <a:gd name="connsiteX55" fmla="*/ 3126582 w 5507832"/>
              <a:gd name="connsiteY55" fmla="*/ 1378745 h 1574007"/>
              <a:gd name="connsiteX56" fmla="*/ 3155157 w 5507832"/>
              <a:gd name="connsiteY56" fmla="*/ 1378745 h 1574007"/>
              <a:gd name="connsiteX57" fmla="*/ 3155157 w 5507832"/>
              <a:gd name="connsiteY57" fmla="*/ 1440657 h 1574007"/>
              <a:gd name="connsiteX58" fmla="*/ 3574257 w 5507832"/>
              <a:gd name="connsiteY58" fmla="*/ 1440657 h 1574007"/>
              <a:gd name="connsiteX59" fmla="*/ 3574257 w 5507832"/>
              <a:gd name="connsiteY59" fmla="*/ 1502570 h 1574007"/>
              <a:gd name="connsiteX60" fmla="*/ 3855245 w 5507832"/>
              <a:gd name="connsiteY60" fmla="*/ 1502570 h 1574007"/>
              <a:gd name="connsiteX61" fmla="*/ 3855245 w 5507832"/>
              <a:gd name="connsiteY61" fmla="*/ 1574007 h 1574007"/>
              <a:gd name="connsiteX62" fmla="*/ 5507832 w 5507832"/>
              <a:gd name="connsiteY62" fmla="*/ 1574007 h 1574007"/>
              <a:gd name="connsiteX0" fmla="*/ 2380 w 5343525"/>
              <a:gd name="connsiteY0" fmla="*/ 0 h 1600200"/>
              <a:gd name="connsiteX1" fmla="*/ 0 w 5343525"/>
              <a:gd name="connsiteY1" fmla="*/ 26193 h 1600200"/>
              <a:gd name="connsiteX2" fmla="*/ 38100 w 5343525"/>
              <a:gd name="connsiteY2" fmla="*/ 26194 h 1600200"/>
              <a:gd name="connsiteX3" fmla="*/ 38100 w 5343525"/>
              <a:gd name="connsiteY3" fmla="*/ 66675 h 1600200"/>
              <a:gd name="connsiteX4" fmla="*/ 114300 w 5343525"/>
              <a:gd name="connsiteY4" fmla="*/ 66675 h 1600200"/>
              <a:gd name="connsiteX5" fmla="*/ 114300 w 5343525"/>
              <a:gd name="connsiteY5" fmla="*/ 95250 h 1600200"/>
              <a:gd name="connsiteX6" fmla="*/ 228600 w 5343525"/>
              <a:gd name="connsiteY6" fmla="*/ 95250 h 1600200"/>
              <a:gd name="connsiteX7" fmla="*/ 228600 w 5343525"/>
              <a:gd name="connsiteY7" fmla="*/ 142875 h 1600200"/>
              <a:gd name="connsiteX8" fmla="*/ 252413 w 5343525"/>
              <a:gd name="connsiteY8" fmla="*/ 142875 h 1600200"/>
              <a:gd name="connsiteX9" fmla="*/ 252413 w 5343525"/>
              <a:gd name="connsiteY9" fmla="*/ 171450 h 1600200"/>
              <a:gd name="connsiteX10" fmla="*/ 266700 w 5343525"/>
              <a:gd name="connsiteY10" fmla="*/ 171450 h 1600200"/>
              <a:gd name="connsiteX11" fmla="*/ 233363 w 5343525"/>
              <a:gd name="connsiteY11" fmla="*/ 238125 h 1600200"/>
              <a:gd name="connsiteX12" fmla="*/ 266700 w 5343525"/>
              <a:gd name="connsiteY12" fmla="*/ 238125 h 1600200"/>
              <a:gd name="connsiteX13" fmla="*/ 266700 w 5343525"/>
              <a:gd name="connsiteY13" fmla="*/ 319088 h 1600200"/>
              <a:gd name="connsiteX14" fmla="*/ 342900 w 5343525"/>
              <a:gd name="connsiteY14" fmla="*/ 319088 h 1600200"/>
              <a:gd name="connsiteX15" fmla="*/ 342900 w 5343525"/>
              <a:gd name="connsiteY15" fmla="*/ 357188 h 1600200"/>
              <a:gd name="connsiteX16" fmla="*/ 376238 w 5343525"/>
              <a:gd name="connsiteY16" fmla="*/ 357188 h 1600200"/>
              <a:gd name="connsiteX17" fmla="*/ 376238 w 5343525"/>
              <a:gd name="connsiteY17" fmla="*/ 395288 h 1600200"/>
              <a:gd name="connsiteX18" fmla="*/ 600075 w 5343525"/>
              <a:gd name="connsiteY18" fmla="*/ 395288 h 1600200"/>
              <a:gd name="connsiteX19" fmla="*/ 600075 w 5343525"/>
              <a:gd name="connsiteY19" fmla="*/ 442913 h 1600200"/>
              <a:gd name="connsiteX20" fmla="*/ 738188 w 5343525"/>
              <a:gd name="connsiteY20" fmla="*/ 442913 h 1600200"/>
              <a:gd name="connsiteX21" fmla="*/ 738188 w 5343525"/>
              <a:gd name="connsiteY21" fmla="*/ 481013 h 1600200"/>
              <a:gd name="connsiteX22" fmla="*/ 747713 w 5343525"/>
              <a:gd name="connsiteY22" fmla="*/ 481013 h 1600200"/>
              <a:gd name="connsiteX23" fmla="*/ 747713 w 5343525"/>
              <a:gd name="connsiteY23" fmla="*/ 519113 h 1600200"/>
              <a:gd name="connsiteX24" fmla="*/ 762000 w 5343525"/>
              <a:gd name="connsiteY24" fmla="*/ 519113 h 1600200"/>
              <a:gd name="connsiteX25" fmla="*/ 762000 w 5343525"/>
              <a:gd name="connsiteY25" fmla="*/ 604838 h 1600200"/>
              <a:gd name="connsiteX26" fmla="*/ 785813 w 5343525"/>
              <a:gd name="connsiteY26" fmla="*/ 604838 h 1600200"/>
              <a:gd name="connsiteX27" fmla="*/ 785813 w 5343525"/>
              <a:gd name="connsiteY27" fmla="*/ 723900 h 1600200"/>
              <a:gd name="connsiteX28" fmla="*/ 809625 w 5343525"/>
              <a:gd name="connsiteY28" fmla="*/ 723900 h 1600200"/>
              <a:gd name="connsiteX29" fmla="*/ 809625 w 5343525"/>
              <a:gd name="connsiteY29" fmla="*/ 814388 h 1600200"/>
              <a:gd name="connsiteX30" fmla="*/ 823913 w 5343525"/>
              <a:gd name="connsiteY30" fmla="*/ 814388 h 1600200"/>
              <a:gd name="connsiteX31" fmla="*/ 823913 w 5343525"/>
              <a:gd name="connsiteY31" fmla="*/ 842963 h 1600200"/>
              <a:gd name="connsiteX32" fmla="*/ 876300 w 5343525"/>
              <a:gd name="connsiteY32" fmla="*/ 842963 h 1600200"/>
              <a:gd name="connsiteX33" fmla="*/ 876300 w 5343525"/>
              <a:gd name="connsiteY33" fmla="*/ 885825 h 1600200"/>
              <a:gd name="connsiteX34" fmla="*/ 1000125 w 5343525"/>
              <a:gd name="connsiteY34" fmla="*/ 885825 h 1600200"/>
              <a:gd name="connsiteX35" fmla="*/ 1000125 w 5343525"/>
              <a:gd name="connsiteY35" fmla="*/ 923925 h 1600200"/>
              <a:gd name="connsiteX36" fmla="*/ 1285875 w 5343525"/>
              <a:gd name="connsiteY36" fmla="*/ 923925 h 1600200"/>
              <a:gd name="connsiteX37" fmla="*/ 1285875 w 5343525"/>
              <a:gd name="connsiteY37" fmla="*/ 971550 h 1600200"/>
              <a:gd name="connsiteX38" fmla="*/ 1300163 w 5343525"/>
              <a:gd name="connsiteY38" fmla="*/ 971550 h 1600200"/>
              <a:gd name="connsiteX39" fmla="*/ 1300163 w 5343525"/>
              <a:gd name="connsiteY39" fmla="*/ 1009650 h 1600200"/>
              <a:gd name="connsiteX40" fmla="*/ 1328738 w 5343525"/>
              <a:gd name="connsiteY40" fmla="*/ 1009650 h 1600200"/>
              <a:gd name="connsiteX41" fmla="*/ 1328738 w 5343525"/>
              <a:gd name="connsiteY41" fmla="*/ 1052513 h 1600200"/>
              <a:gd name="connsiteX42" fmla="*/ 1557338 w 5343525"/>
              <a:gd name="connsiteY42" fmla="*/ 1052513 h 1600200"/>
              <a:gd name="connsiteX43" fmla="*/ 1557338 w 5343525"/>
              <a:gd name="connsiteY43" fmla="*/ 1104900 h 1600200"/>
              <a:gd name="connsiteX44" fmla="*/ 1738313 w 5343525"/>
              <a:gd name="connsiteY44" fmla="*/ 1104900 h 1600200"/>
              <a:gd name="connsiteX45" fmla="*/ 1738313 w 5343525"/>
              <a:gd name="connsiteY45" fmla="*/ 1152525 h 1600200"/>
              <a:gd name="connsiteX46" fmla="*/ 1833563 w 5343525"/>
              <a:gd name="connsiteY46" fmla="*/ 1152525 h 1600200"/>
              <a:gd name="connsiteX47" fmla="*/ 1833563 w 5343525"/>
              <a:gd name="connsiteY47" fmla="*/ 1195388 h 1600200"/>
              <a:gd name="connsiteX48" fmla="*/ 1981200 w 5343525"/>
              <a:gd name="connsiteY48" fmla="*/ 1195388 h 1600200"/>
              <a:gd name="connsiteX49" fmla="*/ 1981200 w 5343525"/>
              <a:gd name="connsiteY49" fmla="*/ 1247775 h 1600200"/>
              <a:gd name="connsiteX50" fmla="*/ 2028825 w 5343525"/>
              <a:gd name="connsiteY50" fmla="*/ 1247775 h 1600200"/>
              <a:gd name="connsiteX51" fmla="*/ 2028825 w 5343525"/>
              <a:gd name="connsiteY51" fmla="*/ 1295400 h 1600200"/>
              <a:gd name="connsiteX52" fmla="*/ 2519363 w 5343525"/>
              <a:gd name="connsiteY52" fmla="*/ 1295400 h 1600200"/>
              <a:gd name="connsiteX53" fmla="*/ 2519363 w 5343525"/>
              <a:gd name="connsiteY53" fmla="*/ 1343025 h 1600200"/>
              <a:gd name="connsiteX54" fmla="*/ 2962275 w 5343525"/>
              <a:gd name="connsiteY54" fmla="*/ 1343025 h 1600200"/>
              <a:gd name="connsiteX55" fmla="*/ 2962275 w 5343525"/>
              <a:gd name="connsiteY55" fmla="*/ 1404938 h 1600200"/>
              <a:gd name="connsiteX56" fmla="*/ 2990850 w 5343525"/>
              <a:gd name="connsiteY56" fmla="*/ 1404938 h 1600200"/>
              <a:gd name="connsiteX57" fmla="*/ 2990850 w 5343525"/>
              <a:gd name="connsiteY57" fmla="*/ 1466850 h 1600200"/>
              <a:gd name="connsiteX58" fmla="*/ 3409950 w 5343525"/>
              <a:gd name="connsiteY58" fmla="*/ 1466850 h 1600200"/>
              <a:gd name="connsiteX59" fmla="*/ 3409950 w 5343525"/>
              <a:gd name="connsiteY59" fmla="*/ 1528763 h 1600200"/>
              <a:gd name="connsiteX60" fmla="*/ 3690938 w 5343525"/>
              <a:gd name="connsiteY60" fmla="*/ 1528763 h 1600200"/>
              <a:gd name="connsiteX61" fmla="*/ 3690938 w 5343525"/>
              <a:gd name="connsiteY61" fmla="*/ 1600200 h 1600200"/>
              <a:gd name="connsiteX62" fmla="*/ 5343525 w 5343525"/>
              <a:gd name="connsiteY62" fmla="*/ 1600200 h 1600200"/>
              <a:gd name="connsiteX0" fmla="*/ 2380 w 5343525"/>
              <a:gd name="connsiteY0" fmla="*/ 0 h 1600200"/>
              <a:gd name="connsiteX1" fmla="*/ 0 w 5343525"/>
              <a:gd name="connsiteY1" fmla="*/ 26193 h 1600200"/>
              <a:gd name="connsiteX2" fmla="*/ 38100 w 5343525"/>
              <a:gd name="connsiteY2" fmla="*/ 26194 h 1600200"/>
              <a:gd name="connsiteX3" fmla="*/ 38100 w 5343525"/>
              <a:gd name="connsiteY3" fmla="*/ 66675 h 1600200"/>
              <a:gd name="connsiteX4" fmla="*/ 114300 w 5343525"/>
              <a:gd name="connsiteY4" fmla="*/ 66675 h 1600200"/>
              <a:gd name="connsiteX5" fmla="*/ 114300 w 5343525"/>
              <a:gd name="connsiteY5" fmla="*/ 95250 h 1600200"/>
              <a:gd name="connsiteX6" fmla="*/ 228600 w 5343525"/>
              <a:gd name="connsiteY6" fmla="*/ 95250 h 1600200"/>
              <a:gd name="connsiteX7" fmla="*/ 228600 w 5343525"/>
              <a:gd name="connsiteY7" fmla="*/ 142875 h 1600200"/>
              <a:gd name="connsiteX8" fmla="*/ 252413 w 5343525"/>
              <a:gd name="connsiteY8" fmla="*/ 142875 h 1600200"/>
              <a:gd name="connsiteX9" fmla="*/ 252413 w 5343525"/>
              <a:gd name="connsiteY9" fmla="*/ 171450 h 1600200"/>
              <a:gd name="connsiteX10" fmla="*/ 266700 w 5343525"/>
              <a:gd name="connsiteY10" fmla="*/ 171450 h 1600200"/>
              <a:gd name="connsiteX11" fmla="*/ 233363 w 5343525"/>
              <a:gd name="connsiteY11" fmla="*/ 238125 h 1600200"/>
              <a:gd name="connsiteX12" fmla="*/ 266700 w 5343525"/>
              <a:gd name="connsiteY12" fmla="*/ 238125 h 1600200"/>
              <a:gd name="connsiteX13" fmla="*/ 266700 w 5343525"/>
              <a:gd name="connsiteY13" fmla="*/ 319088 h 1600200"/>
              <a:gd name="connsiteX14" fmla="*/ 342900 w 5343525"/>
              <a:gd name="connsiteY14" fmla="*/ 319088 h 1600200"/>
              <a:gd name="connsiteX15" fmla="*/ 342900 w 5343525"/>
              <a:gd name="connsiteY15" fmla="*/ 357188 h 1600200"/>
              <a:gd name="connsiteX16" fmla="*/ 376238 w 5343525"/>
              <a:gd name="connsiteY16" fmla="*/ 357188 h 1600200"/>
              <a:gd name="connsiteX17" fmla="*/ 376238 w 5343525"/>
              <a:gd name="connsiteY17" fmla="*/ 395288 h 1600200"/>
              <a:gd name="connsiteX18" fmla="*/ 600075 w 5343525"/>
              <a:gd name="connsiteY18" fmla="*/ 395288 h 1600200"/>
              <a:gd name="connsiteX19" fmla="*/ 600075 w 5343525"/>
              <a:gd name="connsiteY19" fmla="*/ 442913 h 1600200"/>
              <a:gd name="connsiteX20" fmla="*/ 738188 w 5343525"/>
              <a:gd name="connsiteY20" fmla="*/ 442913 h 1600200"/>
              <a:gd name="connsiteX21" fmla="*/ 738188 w 5343525"/>
              <a:gd name="connsiteY21" fmla="*/ 481013 h 1600200"/>
              <a:gd name="connsiteX22" fmla="*/ 747713 w 5343525"/>
              <a:gd name="connsiteY22" fmla="*/ 481013 h 1600200"/>
              <a:gd name="connsiteX23" fmla="*/ 747713 w 5343525"/>
              <a:gd name="connsiteY23" fmla="*/ 519113 h 1600200"/>
              <a:gd name="connsiteX24" fmla="*/ 762000 w 5343525"/>
              <a:gd name="connsiteY24" fmla="*/ 519113 h 1600200"/>
              <a:gd name="connsiteX25" fmla="*/ 762000 w 5343525"/>
              <a:gd name="connsiteY25" fmla="*/ 604838 h 1600200"/>
              <a:gd name="connsiteX26" fmla="*/ 785813 w 5343525"/>
              <a:gd name="connsiteY26" fmla="*/ 604838 h 1600200"/>
              <a:gd name="connsiteX27" fmla="*/ 785813 w 5343525"/>
              <a:gd name="connsiteY27" fmla="*/ 723900 h 1600200"/>
              <a:gd name="connsiteX28" fmla="*/ 809625 w 5343525"/>
              <a:gd name="connsiteY28" fmla="*/ 723900 h 1600200"/>
              <a:gd name="connsiteX29" fmla="*/ 809625 w 5343525"/>
              <a:gd name="connsiteY29" fmla="*/ 814388 h 1600200"/>
              <a:gd name="connsiteX30" fmla="*/ 823913 w 5343525"/>
              <a:gd name="connsiteY30" fmla="*/ 814388 h 1600200"/>
              <a:gd name="connsiteX31" fmla="*/ 823913 w 5343525"/>
              <a:gd name="connsiteY31" fmla="*/ 842963 h 1600200"/>
              <a:gd name="connsiteX32" fmla="*/ 876300 w 5343525"/>
              <a:gd name="connsiteY32" fmla="*/ 842963 h 1600200"/>
              <a:gd name="connsiteX33" fmla="*/ 876300 w 5343525"/>
              <a:gd name="connsiteY33" fmla="*/ 885825 h 1600200"/>
              <a:gd name="connsiteX34" fmla="*/ 1000125 w 5343525"/>
              <a:gd name="connsiteY34" fmla="*/ 885825 h 1600200"/>
              <a:gd name="connsiteX35" fmla="*/ 1000125 w 5343525"/>
              <a:gd name="connsiteY35" fmla="*/ 923925 h 1600200"/>
              <a:gd name="connsiteX36" fmla="*/ 1285875 w 5343525"/>
              <a:gd name="connsiteY36" fmla="*/ 923925 h 1600200"/>
              <a:gd name="connsiteX37" fmla="*/ 1285875 w 5343525"/>
              <a:gd name="connsiteY37" fmla="*/ 971550 h 1600200"/>
              <a:gd name="connsiteX38" fmla="*/ 1300163 w 5343525"/>
              <a:gd name="connsiteY38" fmla="*/ 971550 h 1600200"/>
              <a:gd name="connsiteX39" fmla="*/ 1300163 w 5343525"/>
              <a:gd name="connsiteY39" fmla="*/ 1009650 h 1600200"/>
              <a:gd name="connsiteX40" fmla="*/ 1328738 w 5343525"/>
              <a:gd name="connsiteY40" fmla="*/ 1009650 h 1600200"/>
              <a:gd name="connsiteX41" fmla="*/ 1328738 w 5343525"/>
              <a:gd name="connsiteY41" fmla="*/ 1052513 h 1600200"/>
              <a:gd name="connsiteX42" fmla="*/ 1557338 w 5343525"/>
              <a:gd name="connsiteY42" fmla="*/ 1052513 h 1600200"/>
              <a:gd name="connsiteX43" fmla="*/ 1557338 w 5343525"/>
              <a:gd name="connsiteY43" fmla="*/ 1104900 h 1600200"/>
              <a:gd name="connsiteX44" fmla="*/ 1738313 w 5343525"/>
              <a:gd name="connsiteY44" fmla="*/ 1104900 h 1600200"/>
              <a:gd name="connsiteX45" fmla="*/ 1738313 w 5343525"/>
              <a:gd name="connsiteY45" fmla="*/ 1152525 h 1600200"/>
              <a:gd name="connsiteX46" fmla="*/ 1833563 w 5343525"/>
              <a:gd name="connsiteY46" fmla="*/ 1152525 h 1600200"/>
              <a:gd name="connsiteX47" fmla="*/ 1833563 w 5343525"/>
              <a:gd name="connsiteY47" fmla="*/ 1195388 h 1600200"/>
              <a:gd name="connsiteX48" fmla="*/ 1981200 w 5343525"/>
              <a:gd name="connsiteY48" fmla="*/ 1195388 h 1600200"/>
              <a:gd name="connsiteX49" fmla="*/ 1981200 w 5343525"/>
              <a:gd name="connsiteY49" fmla="*/ 1247775 h 1600200"/>
              <a:gd name="connsiteX50" fmla="*/ 2028825 w 5343525"/>
              <a:gd name="connsiteY50" fmla="*/ 1247775 h 1600200"/>
              <a:gd name="connsiteX51" fmla="*/ 2028825 w 5343525"/>
              <a:gd name="connsiteY51" fmla="*/ 1295400 h 1600200"/>
              <a:gd name="connsiteX52" fmla="*/ 2519363 w 5343525"/>
              <a:gd name="connsiteY52" fmla="*/ 1295400 h 1600200"/>
              <a:gd name="connsiteX53" fmla="*/ 2519363 w 5343525"/>
              <a:gd name="connsiteY53" fmla="*/ 1343025 h 1600200"/>
              <a:gd name="connsiteX54" fmla="*/ 2962275 w 5343525"/>
              <a:gd name="connsiteY54" fmla="*/ 1343025 h 1600200"/>
              <a:gd name="connsiteX55" fmla="*/ 2962275 w 5343525"/>
              <a:gd name="connsiteY55" fmla="*/ 1404938 h 1600200"/>
              <a:gd name="connsiteX56" fmla="*/ 2990850 w 5343525"/>
              <a:gd name="connsiteY56" fmla="*/ 1404938 h 1600200"/>
              <a:gd name="connsiteX57" fmla="*/ 2990850 w 5343525"/>
              <a:gd name="connsiteY57" fmla="*/ 1466850 h 1600200"/>
              <a:gd name="connsiteX58" fmla="*/ 3409950 w 5343525"/>
              <a:gd name="connsiteY58" fmla="*/ 1466850 h 1600200"/>
              <a:gd name="connsiteX59" fmla="*/ 3409950 w 5343525"/>
              <a:gd name="connsiteY59" fmla="*/ 1528763 h 1600200"/>
              <a:gd name="connsiteX60" fmla="*/ 3690938 w 5343525"/>
              <a:gd name="connsiteY60" fmla="*/ 1528763 h 1600200"/>
              <a:gd name="connsiteX61" fmla="*/ 3690938 w 5343525"/>
              <a:gd name="connsiteY61" fmla="*/ 1600200 h 1600200"/>
              <a:gd name="connsiteX62" fmla="*/ 5343525 w 5343525"/>
              <a:gd name="connsiteY62" fmla="*/ 1600200 h 1600200"/>
              <a:gd name="connsiteX0" fmla="*/ 0 w 5343526"/>
              <a:gd name="connsiteY0" fmla="*/ 0 h 1600200"/>
              <a:gd name="connsiteX1" fmla="*/ 1 w 5343526"/>
              <a:gd name="connsiteY1" fmla="*/ 26193 h 1600200"/>
              <a:gd name="connsiteX2" fmla="*/ 38101 w 5343526"/>
              <a:gd name="connsiteY2" fmla="*/ 26194 h 1600200"/>
              <a:gd name="connsiteX3" fmla="*/ 38101 w 5343526"/>
              <a:gd name="connsiteY3" fmla="*/ 66675 h 1600200"/>
              <a:gd name="connsiteX4" fmla="*/ 114301 w 5343526"/>
              <a:gd name="connsiteY4" fmla="*/ 66675 h 1600200"/>
              <a:gd name="connsiteX5" fmla="*/ 114301 w 5343526"/>
              <a:gd name="connsiteY5" fmla="*/ 95250 h 1600200"/>
              <a:gd name="connsiteX6" fmla="*/ 228601 w 5343526"/>
              <a:gd name="connsiteY6" fmla="*/ 95250 h 1600200"/>
              <a:gd name="connsiteX7" fmla="*/ 228601 w 5343526"/>
              <a:gd name="connsiteY7" fmla="*/ 142875 h 1600200"/>
              <a:gd name="connsiteX8" fmla="*/ 252414 w 5343526"/>
              <a:gd name="connsiteY8" fmla="*/ 142875 h 1600200"/>
              <a:gd name="connsiteX9" fmla="*/ 252414 w 5343526"/>
              <a:gd name="connsiteY9" fmla="*/ 171450 h 1600200"/>
              <a:gd name="connsiteX10" fmla="*/ 266701 w 5343526"/>
              <a:gd name="connsiteY10" fmla="*/ 171450 h 1600200"/>
              <a:gd name="connsiteX11" fmla="*/ 233364 w 5343526"/>
              <a:gd name="connsiteY11" fmla="*/ 238125 h 1600200"/>
              <a:gd name="connsiteX12" fmla="*/ 266701 w 5343526"/>
              <a:gd name="connsiteY12" fmla="*/ 238125 h 1600200"/>
              <a:gd name="connsiteX13" fmla="*/ 266701 w 5343526"/>
              <a:gd name="connsiteY13" fmla="*/ 319088 h 1600200"/>
              <a:gd name="connsiteX14" fmla="*/ 342901 w 5343526"/>
              <a:gd name="connsiteY14" fmla="*/ 319088 h 1600200"/>
              <a:gd name="connsiteX15" fmla="*/ 342901 w 5343526"/>
              <a:gd name="connsiteY15" fmla="*/ 357188 h 1600200"/>
              <a:gd name="connsiteX16" fmla="*/ 376239 w 5343526"/>
              <a:gd name="connsiteY16" fmla="*/ 357188 h 1600200"/>
              <a:gd name="connsiteX17" fmla="*/ 376239 w 5343526"/>
              <a:gd name="connsiteY17" fmla="*/ 395288 h 1600200"/>
              <a:gd name="connsiteX18" fmla="*/ 600076 w 5343526"/>
              <a:gd name="connsiteY18" fmla="*/ 395288 h 1600200"/>
              <a:gd name="connsiteX19" fmla="*/ 600076 w 5343526"/>
              <a:gd name="connsiteY19" fmla="*/ 442913 h 1600200"/>
              <a:gd name="connsiteX20" fmla="*/ 738189 w 5343526"/>
              <a:gd name="connsiteY20" fmla="*/ 442913 h 1600200"/>
              <a:gd name="connsiteX21" fmla="*/ 738189 w 5343526"/>
              <a:gd name="connsiteY21" fmla="*/ 481013 h 1600200"/>
              <a:gd name="connsiteX22" fmla="*/ 747714 w 5343526"/>
              <a:gd name="connsiteY22" fmla="*/ 481013 h 1600200"/>
              <a:gd name="connsiteX23" fmla="*/ 747714 w 5343526"/>
              <a:gd name="connsiteY23" fmla="*/ 519113 h 1600200"/>
              <a:gd name="connsiteX24" fmla="*/ 762001 w 5343526"/>
              <a:gd name="connsiteY24" fmla="*/ 519113 h 1600200"/>
              <a:gd name="connsiteX25" fmla="*/ 762001 w 5343526"/>
              <a:gd name="connsiteY25" fmla="*/ 604838 h 1600200"/>
              <a:gd name="connsiteX26" fmla="*/ 785814 w 5343526"/>
              <a:gd name="connsiteY26" fmla="*/ 604838 h 1600200"/>
              <a:gd name="connsiteX27" fmla="*/ 785814 w 5343526"/>
              <a:gd name="connsiteY27" fmla="*/ 723900 h 1600200"/>
              <a:gd name="connsiteX28" fmla="*/ 809626 w 5343526"/>
              <a:gd name="connsiteY28" fmla="*/ 723900 h 1600200"/>
              <a:gd name="connsiteX29" fmla="*/ 809626 w 5343526"/>
              <a:gd name="connsiteY29" fmla="*/ 814388 h 1600200"/>
              <a:gd name="connsiteX30" fmla="*/ 823914 w 5343526"/>
              <a:gd name="connsiteY30" fmla="*/ 814388 h 1600200"/>
              <a:gd name="connsiteX31" fmla="*/ 823914 w 5343526"/>
              <a:gd name="connsiteY31" fmla="*/ 842963 h 1600200"/>
              <a:gd name="connsiteX32" fmla="*/ 876301 w 5343526"/>
              <a:gd name="connsiteY32" fmla="*/ 842963 h 1600200"/>
              <a:gd name="connsiteX33" fmla="*/ 876301 w 5343526"/>
              <a:gd name="connsiteY33" fmla="*/ 885825 h 1600200"/>
              <a:gd name="connsiteX34" fmla="*/ 1000126 w 5343526"/>
              <a:gd name="connsiteY34" fmla="*/ 885825 h 1600200"/>
              <a:gd name="connsiteX35" fmla="*/ 1000126 w 5343526"/>
              <a:gd name="connsiteY35" fmla="*/ 923925 h 1600200"/>
              <a:gd name="connsiteX36" fmla="*/ 1285876 w 5343526"/>
              <a:gd name="connsiteY36" fmla="*/ 923925 h 1600200"/>
              <a:gd name="connsiteX37" fmla="*/ 1285876 w 5343526"/>
              <a:gd name="connsiteY37" fmla="*/ 971550 h 1600200"/>
              <a:gd name="connsiteX38" fmla="*/ 1300164 w 5343526"/>
              <a:gd name="connsiteY38" fmla="*/ 971550 h 1600200"/>
              <a:gd name="connsiteX39" fmla="*/ 1300164 w 5343526"/>
              <a:gd name="connsiteY39" fmla="*/ 1009650 h 1600200"/>
              <a:gd name="connsiteX40" fmla="*/ 1328739 w 5343526"/>
              <a:gd name="connsiteY40" fmla="*/ 1009650 h 1600200"/>
              <a:gd name="connsiteX41" fmla="*/ 1328739 w 5343526"/>
              <a:gd name="connsiteY41" fmla="*/ 1052513 h 1600200"/>
              <a:gd name="connsiteX42" fmla="*/ 1557339 w 5343526"/>
              <a:gd name="connsiteY42" fmla="*/ 1052513 h 1600200"/>
              <a:gd name="connsiteX43" fmla="*/ 1557339 w 5343526"/>
              <a:gd name="connsiteY43" fmla="*/ 1104900 h 1600200"/>
              <a:gd name="connsiteX44" fmla="*/ 1738314 w 5343526"/>
              <a:gd name="connsiteY44" fmla="*/ 1104900 h 1600200"/>
              <a:gd name="connsiteX45" fmla="*/ 1738314 w 5343526"/>
              <a:gd name="connsiteY45" fmla="*/ 1152525 h 1600200"/>
              <a:gd name="connsiteX46" fmla="*/ 1833564 w 5343526"/>
              <a:gd name="connsiteY46" fmla="*/ 1152525 h 1600200"/>
              <a:gd name="connsiteX47" fmla="*/ 1833564 w 5343526"/>
              <a:gd name="connsiteY47" fmla="*/ 1195388 h 1600200"/>
              <a:gd name="connsiteX48" fmla="*/ 1981201 w 5343526"/>
              <a:gd name="connsiteY48" fmla="*/ 1195388 h 1600200"/>
              <a:gd name="connsiteX49" fmla="*/ 1981201 w 5343526"/>
              <a:gd name="connsiteY49" fmla="*/ 1247775 h 1600200"/>
              <a:gd name="connsiteX50" fmla="*/ 2028826 w 5343526"/>
              <a:gd name="connsiteY50" fmla="*/ 1247775 h 1600200"/>
              <a:gd name="connsiteX51" fmla="*/ 2028826 w 5343526"/>
              <a:gd name="connsiteY51" fmla="*/ 1295400 h 1600200"/>
              <a:gd name="connsiteX52" fmla="*/ 2519364 w 5343526"/>
              <a:gd name="connsiteY52" fmla="*/ 1295400 h 1600200"/>
              <a:gd name="connsiteX53" fmla="*/ 2519364 w 5343526"/>
              <a:gd name="connsiteY53" fmla="*/ 1343025 h 1600200"/>
              <a:gd name="connsiteX54" fmla="*/ 2962276 w 5343526"/>
              <a:gd name="connsiteY54" fmla="*/ 1343025 h 1600200"/>
              <a:gd name="connsiteX55" fmla="*/ 2962276 w 5343526"/>
              <a:gd name="connsiteY55" fmla="*/ 1404938 h 1600200"/>
              <a:gd name="connsiteX56" fmla="*/ 2990851 w 5343526"/>
              <a:gd name="connsiteY56" fmla="*/ 1404938 h 1600200"/>
              <a:gd name="connsiteX57" fmla="*/ 2990851 w 5343526"/>
              <a:gd name="connsiteY57" fmla="*/ 1466850 h 1600200"/>
              <a:gd name="connsiteX58" fmla="*/ 3409951 w 5343526"/>
              <a:gd name="connsiteY58" fmla="*/ 1466850 h 1600200"/>
              <a:gd name="connsiteX59" fmla="*/ 3409951 w 5343526"/>
              <a:gd name="connsiteY59" fmla="*/ 1528763 h 1600200"/>
              <a:gd name="connsiteX60" fmla="*/ 3690939 w 5343526"/>
              <a:gd name="connsiteY60" fmla="*/ 1528763 h 1600200"/>
              <a:gd name="connsiteX61" fmla="*/ 3690939 w 5343526"/>
              <a:gd name="connsiteY61" fmla="*/ 1600200 h 1600200"/>
              <a:gd name="connsiteX62" fmla="*/ 5343526 w 5343526"/>
              <a:gd name="connsiteY62" fmla="*/ 1600200 h 1600200"/>
              <a:gd name="connsiteX0" fmla="*/ 0 w 5343526"/>
              <a:gd name="connsiteY0" fmla="*/ 0 h 1600200"/>
              <a:gd name="connsiteX1" fmla="*/ 1 w 5343526"/>
              <a:gd name="connsiteY1" fmla="*/ 26193 h 1600200"/>
              <a:gd name="connsiteX2" fmla="*/ 38101 w 5343526"/>
              <a:gd name="connsiteY2" fmla="*/ 26194 h 1600200"/>
              <a:gd name="connsiteX3" fmla="*/ 38101 w 5343526"/>
              <a:gd name="connsiteY3" fmla="*/ 66675 h 1600200"/>
              <a:gd name="connsiteX4" fmla="*/ 114301 w 5343526"/>
              <a:gd name="connsiteY4" fmla="*/ 66675 h 1600200"/>
              <a:gd name="connsiteX5" fmla="*/ 114301 w 5343526"/>
              <a:gd name="connsiteY5" fmla="*/ 95250 h 1600200"/>
              <a:gd name="connsiteX6" fmla="*/ 228601 w 5343526"/>
              <a:gd name="connsiteY6" fmla="*/ 95250 h 1600200"/>
              <a:gd name="connsiteX7" fmla="*/ 228601 w 5343526"/>
              <a:gd name="connsiteY7" fmla="*/ 142875 h 1600200"/>
              <a:gd name="connsiteX8" fmla="*/ 252414 w 5343526"/>
              <a:gd name="connsiteY8" fmla="*/ 142875 h 1600200"/>
              <a:gd name="connsiteX9" fmla="*/ 252414 w 5343526"/>
              <a:gd name="connsiteY9" fmla="*/ 171450 h 1600200"/>
              <a:gd name="connsiteX10" fmla="*/ 266701 w 5343526"/>
              <a:gd name="connsiteY10" fmla="*/ 171450 h 1600200"/>
              <a:gd name="connsiteX11" fmla="*/ 233364 w 5343526"/>
              <a:gd name="connsiteY11" fmla="*/ 238125 h 1600200"/>
              <a:gd name="connsiteX12" fmla="*/ 266701 w 5343526"/>
              <a:gd name="connsiteY12" fmla="*/ 238125 h 1600200"/>
              <a:gd name="connsiteX13" fmla="*/ 266701 w 5343526"/>
              <a:gd name="connsiteY13" fmla="*/ 319088 h 1600200"/>
              <a:gd name="connsiteX14" fmla="*/ 342901 w 5343526"/>
              <a:gd name="connsiteY14" fmla="*/ 319088 h 1600200"/>
              <a:gd name="connsiteX15" fmla="*/ 342901 w 5343526"/>
              <a:gd name="connsiteY15" fmla="*/ 357188 h 1600200"/>
              <a:gd name="connsiteX16" fmla="*/ 376239 w 5343526"/>
              <a:gd name="connsiteY16" fmla="*/ 357188 h 1600200"/>
              <a:gd name="connsiteX17" fmla="*/ 376239 w 5343526"/>
              <a:gd name="connsiteY17" fmla="*/ 395288 h 1600200"/>
              <a:gd name="connsiteX18" fmla="*/ 600076 w 5343526"/>
              <a:gd name="connsiteY18" fmla="*/ 395288 h 1600200"/>
              <a:gd name="connsiteX19" fmla="*/ 600076 w 5343526"/>
              <a:gd name="connsiteY19" fmla="*/ 442913 h 1600200"/>
              <a:gd name="connsiteX20" fmla="*/ 738189 w 5343526"/>
              <a:gd name="connsiteY20" fmla="*/ 442913 h 1600200"/>
              <a:gd name="connsiteX21" fmla="*/ 738189 w 5343526"/>
              <a:gd name="connsiteY21" fmla="*/ 481013 h 1600200"/>
              <a:gd name="connsiteX22" fmla="*/ 747714 w 5343526"/>
              <a:gd name="connsiteY22" fmla="*/ 481013 h 1600200"/>
              <a:gd name="connsiteX23" fmla="*/ 747714 w 5343526"/>
              <a:gd name="connsiteY23" fmla="*/ 519113 h 1600200"/>
              <a:gd name="connsiteX24" fmla="*/ 762001 w 5343526"/>
              <a:gd name="connsiteY24" fmla="*/ 519113 h 1600200"/>
              <a:gd name="connsiteX25" fmla="*/ 762001 w 5343526"/>
              <a:gd name="connsiteY25" fmla="*/ 604838 h 1600200"/>
              <a:gd name="connsiteX26" fmla="*/ 785814 w 5343526"/>
              <a:gd name="connsiteY26" fmla="*/ 604838 h 1600200"/>
              <a:gd name="connsiteX27" fmla="*/ 785814 w 5343526"/>
              <a:gd name="connsiteY27" fmla="*/ 723900 h 1600200"/>
              <a:gd name="connsiteX28" fmla="*/ 809626 w 5343526"/>
              <a:gd name="connsiteY28" fmla="*/ 723900 h 1600200"/>
              <a:gd name="connsiteX29" fmla="*/ 809626 w 5343526"/>
              <a:gd name="connsiteY29" fmla="*/ 814388 h 1600200"/>
              <a:gd name="connsiteX30" fmla="*/ 823914 w 5343526"/>
              <a:gd name="connsiteY30" fmla="*/ 814388 h 1600200"/>
              <a:gd name="connsiteX31" fmla="*/ 823914 w 5343526"/>
              <a:gd name="connsiteY31" fmla="*/ 842963 h 1600200"/>
              <a:gd name="connsiteX32" fmla="*/ 876301 w 5343526"/>
              <a:gd name="connsiteY32" fmla="*/ 842963 h 1600200"/>
              <a:gd name="connsiteX33" fmla="*/ 876301 w 5343526"/>
              <a:gd name="connsiteY33" fmla="*/ 885825 h 1600200"/>
              <a:gd name="connsiteX34" fmla="*/ 1000126 w 5343526"/>
              <a:gd name="connsiteY34" fmla="*/ 885825 h 1600200"/>
              <a:gd name="connsiteX35" fmla="*/ 1000126 w 5343526"/>
              <a:gd name="connsiteY35" fmla="*/ 923925 h 1600200"/>
              <a:gd name="connsiteX36" fmla="*/ 1285876 w 5343526"/>
              <a:gd name="connsiteY36" fmla="*/ 923925 h 1600200"/>
              <a:gd name="connsiteX37" fmla="*/ 1285876 w 5343526"/>
              <a:gd name="connsiteY37" fmla="*/ 971550 h 1600200"/>
              <a:gd name="connsiteX38" fmla="*/ 1300164 w 5343526"/>
              <a:gd name="connsiteY38" fmla="*/ 971550 h 1600200"/>
              <a:gd name="connsiteX39" fmla="*/ 1300164 w 5343526"/>
              <a:gd name="connsiteY39" fmla="*/ 1009650 h 1600200"/>
              <a:gd name="connsiteX40" fmla="*/ 1328739 w 5343526"/>
              <a:gd name="connsiteY40" fmla="*/ 1009650 h 1600200"/>
              <a:gd name="connsiteX41" fmla="*/ 1328739 w 5343526"/>
              <a:gd name="connsiteY41" fmla="*/ 1052513 h 1600200"/>
              <a:gd name="connsiteX42" fmla="*/ 1557339 w 5343526"/>
              <a:gd name="connsiteY42" fmla="*/ 1052513 h 1600200"/>
              <a:gd name="connsiteX43" fmla="*/ 1557339 w 5343526"/>
              <a:gd name="connsiteY43" fmla="*/ 1104900 h 1600200"/>
              <a:gd name="connsiteX44" fmla="*/ 1738314 w 5343526"/>
              <a:gd name="connsiteY44" fmla="*/ 1104900 h 1600200"/>
              <a:gd name="connsiteX45" fmla="*/ 1738314 w 5343526"/>
              <a:gd name="connsiteY45" fmla="*/ 1152525 h 1600200"/>
              <a:gd name="connsiteX46" fmla="*/ 1833564 w 5343526"/>
              <a:gd name="connsiteY46" fmla="*/ 1152525 h 1600200"/>
              <a:gd name="connsiteX47" fmla="*/ 1833564 w 5343526"/>
              <a:gd name="connsiteY47" fmla="*/ 1195388 h 1600200"/>
              <a:gd name="connsiteX48" fmla="*/ 1981201 w 5343526"/>
              <a:gd name="connsiteY48" fmla="*/ 1195388 h 1600200"/>
              <a:gd name="connsiteX49" fmla="*/ 1981201 w 5343526"/>
              <a:gd name="connsiteY49" fmla="*/ 1247775 h 1600200"/>
              <a:gd name="connsiteX50" fmla="*/ 2028826 w 5343526"/>
              <a:gd name="connsiteY50" fmla="*/ 1247775 h 1600200"/>
              <a:gd name="connsiteX51" fmla="*/ 2028826 w 5343526"/>
              <a:gd name="connsiteY51" fmla="*/ 1295400 h 1600200"/>
              <a:gd name="connsiteX52" fmla="*/ 2519364 w 5343526"/>
              <a:gd name="connsiteY52" fmla="*/ 1295400 h 1600200"/>
              <a:gd name="connsiteX53" fmla="*/ 2519364 w 5343526"/>
              <a:gd name="connsiteY53" fmla="*/ 1343025 h 1600200"/>
              <a:gd name="connsiteX54" fmla="*/ 2962276 w 5343526"/>
              <a:gd name="connsiteY54" fmla="*/ 1343025 h 1600200"/>
              <a:gd name="connsiteX55" fmla="*/ 2962276 w 5343526"/>
              <a:gd name="connsiteY55" fmla="*/ 1404938 h 1600200"/>
              <a:gd name="connsiteX56" fmla="*/ 2990851 w 5343526"/>
              <a:gd name="connsiteY56" fmla="*/ 1404938 h 1600200"/>
              <a:gd name="connsiteX57" fmla="*/ 2990851 w 5343526"/>
              <a:gd name="connsiteY57" fmla="*/ 1466850 h 1600200"/>
              <a:gd name="connsiteX58" fmla="*/ 3409951 w 5343526"/>
              <a:gd name="connsiteY58" fmla="*/ 1466850 h 1600200"/>
              <a:gd name="connsiteX59" fmla="*/ 3409951 w 5343526"/>
              <a:gd name="connsiteY59" fmla="*/ 1528763 h 1600200"/>
              <a:gd name="connsiteX60" fmla="*/ 3690939 w 5343526"/>
              <a:gd name="connsiteY60" fmla="*/ 1528763 h 1600200"/>
              <a:gd name="connsiteX61" fmla="*/ 3690939 w 5343526"/>
              <a:gd name="connsiteY61" fmla="*/ 1600200 h 1600200"/>
              <a:gd name="connsiteX62" fmla="*/ 5343526 w 5343526"/>
              <a:gd name="connsiteY62" fmla="*/ 1600200 h 1600200"/>
              <a:gd name="connsiteX0" fmla="*/ 0 w 5343526"/>
              <a:gd name="connsiteY0" fmla="*/ 0 h 1602582"/>
              <a:gd name="connsiteX1" fmla="*/ 1 w 5343526"/>
              <a:gd name="connsiteY1" fmla="*/ 28575 h 1602582"/>
              <a:gd name="connsiteX2" fmla="*/ 38101 w 5343526"/>
              <a:gd name="connsiteY2" fmla="*/ 28576 h 1602582"/>
              <a:gd name="connsiteX3" fmla="*/ 38101 w 5343526"/>
              <a:gd name="connsiteY3" fmla="*/ 69057 h 1602582"/>
              <a:gd name="connsiteX4" fmla="*/ 114301 w 5343526"/>
              <a:gd name="connsiteY4" fmla="*/ 69057 h 1602582"/>
              <a:gd name="connsiteX5" fmla="*/ 114301 w 5343526"/>
              <a:gd name="connsiteY5" fmla="*/ 97632 h 1602582"/>
              <a:gd name="connsiteX6" fmla="*/ 228601 w 5343526"/>
              <a:gd name="connsiteY6" fmla="*/ 97632 h 1602582"/>
              <a:gd name="connsiteX7" fmla="*/ 228601 w 5343526"/>
              <a:gd name="connsiteY7" fmla="*/ 145257 h 1602582"/>
              <a:gd name="connsiteX8" fmla="*/ 252414 w 5343526"/>
              <a:gd name="connsiteY8" fmla="*/ 145257 h 1602582"/>
              <a:gd name="connsiteX9" fmla="*/ 252414 w 5343526"/>
              <a:gd name="connsiteY9" fmla="*/ 173832 h 1602582"/>
              <a:gd name="connsiteX10" fmla="*/ 266701 w 5343526"/>
              <a:gd name="connsiteY10" fmla="*/ 173832 h 1602582"/>
              <a:gd name="connsiteX11" fmla="*/ 233364 w 5343526"/>
              <a:gd name="connsiteY11" fmla="*/ 240507 h 1602582"/>
              <a:gd name="connsiteX12" fmla="*/ 266701 w 5343526"/>
              <a:gd name="connsiteY12" fmla="*/ 240507 h 1602582"/>
              <a:gd name="connsiteX13" fmla="*/ 266701 w 5343526"/>
              <a:gd name="connsiteY13" fmla="*/ 321470 h 1602582"/>
              <a:gd name="connsiteX14" fmla="*/ 342901 w 5343526"/>
              <a:gd name="connsiteY14" fmla="*/ 321470 h 1602582"/>
              <a:gd name="connsiteX15" fmla="*/ 342901 w 5343526"/>
              <a:gd name="connsiteY15" fmla="*/ 359570 h 1602582"/>
              <a:gd name="connsiteX16" fmla="*/ 376239 w 5343526"/>
              <a:gd name="connsiteY16" fmla="*/ 359570 h 1602582"/>
              <a:gd name="connsiteX17" fmla="*/ 376239 w 5343526"/>
              <a:gd name="connsiteY17" fmla="*/ 397670 h 1602582"/>
              <a:gd name="connsiteX18" fmla="*/ 600076 w 5343526"/>
              <a:gd name="connsiteY18" fmla="*/ 397670 h 1602582"/>
              <a:gd name="connsiteX19" fmla="*/ 600076 w 5343526"/>
              <a:gd name="connsiteY19" fmla="*/ 445295 h 1602582"/>
              <a:gd name="connsiteX20" fmla="*/ 738189 w 5343526"/>
              <a:gd name="connsiteY20" fmla="*/ 445295 h 1602582"/>
              <a:gd name="connsiteX21" fmla="*/ 738189 w 5343526"/>
              <a:gd name="connsiteY21" fmla="*/ 483395 h 1602582"/>
              <a:gd name="connsiteX22" fmla="*/ 747714 w 5343526"/>
              <a:gd name="connsiteY22" fmla="*/ 483395 h 1602582"/>
              <a:gd name="connsiteX23" fmla="*/ 747714 w 5343526"/>
              <a:gd name="connsiteY23" fmla="*/ 521495 h 1602582"/>
              <a:gd name="connsiteX24" fmla="*/ 762001 w 5343526"/>
              <a:gd name="connsiteY24" fmla="*/ 521495 h 1602582"/>
              <a:gd name="connsiteX25" fmla="*/ 762001 w 5343526"/>
              <a:gd name="connsiteY25" fmla="*/ 607220 h 1602582"/>
              <a:gd name="connsiteX26" fmla="*/ 785814 w 5343526"/>
              <a:gd name="connsiteY26" fmla="*/ 607220 h 1602582"/>
              <a:gd name="connsiteX27" fmla="*/ 785814 w 5343526"/>
              <a:gd name="connsiteY27" fmla="*/ 726282 h 1602582"/>
              <a:gd name="connsiteX28" fmla="*/ 809626 w 5343526"/>
              <a:gd name="connsiteY28" fmla="*/ 726282 h 1602582"/>
              <a:gd name="connsiteX29" fmla="*/ 809626 w 5343526"/>
              <a:gd name="connsiteY29" fmla="*/ 816770 h 1602582"/>
              <a:gd name="connsiteX30" fmla="*/ 823914 w 5343526"/>
              <a:gd name="connsiteY30" fmla="*/ 816770 h 1602582"/>
              <a:gd name="connsiteX31" fmla="*/ 823914 w 5343526"/>
              <a:gd name="connsiteY31" fmla="*/ 845345 h 1602582"/>
              <a:gd name="connsiteX32" fmla="*/ 876301 w 5343526"/>
              <a:gd name="connsiteY32" fmla="*/ 845345 h 1602582"/>
              <a:gd name="connsiteX33" fmla="*/ 876301 w 5343526"/>
              <a:gd name="connsiteY33" fmla="*/ 888207 h 1602582"/>
              <a:gd name="connsiteX34" fmla="*/ 1000126 w 5343526"/>
              <a:gd name="connsiteY34" fmla="*/ 888207 h 1602582"/>
              <a:gd name="connsiteX35" fmla="*/ 1000126 w 5343526"/>
              <a:gd name="connsiteY35" fmla="*/ 926307 h 1602582"/>
              <a:gd name="connsiteX36" fmla="*/ 1285876 w 5343526"/>
              <a:gd name="connsiteY36" fmla="*/ 926307 h 1602582"/>
              <a:gd name="connsiteX37" fmla="*/ 1285876 w 5343526"/>
              <a:gd name="connsiteY37" fmla="*/ 973932 h 1602582"/>
              <a:gd name="connsiteX38" fmla="*/ 1300164 w 5343526"/>
              <a:gd name="connsiteY38" fmla="*/ 973932 h 1602582"/>
              <a:gd name="connsiteX39" fmla="*/ 1300164 w 5343526"/>
              <a:gd name="connsiteY39" fmla="*/ 1012032 h 1602582"/>
              <a:gd name="connsiteX40" fmla="*/ 1328739 w 5343526"/>
              <a:gd name="connsiteY40" fmla="*/ 1012032 h 1602582"/>
              <a:gd name="connsiteX41" fmla="*/ 1328739 w 5343526"/>
              <a:gd name="connsiteY41" fmla="*/ 1054895 h 1602582"/>
              <a:gd name="connsiteX42" fmla="*/ 1557339 w 5343526"/>
              <a:gd name="connsiteY42" fmla="*/ 1054895 h 1602582"/>
              <a:gd name="connsiteX43" fmla="*/ 1557339 w 5343526"/>
              <a:gd name="connsiteY43" fmla="*/ 1107282 h 1602582"/>
              <a:gd name="connsiteX44" fmla="*/ 1738314 w 5343526"/>
              <a:gd name="connsiteY44" fmla="*/ 1107282 h 1602582"/>
              <a:gd name="connsiteX45" fmla="*/ 1738314 w 5343526"/>
              <a:gd name="connsiteY45" fmla="*/ 1154907 h 1602582"/>
              <a:gd name="connsiteX46" fmla="*/ 1833564 w 5343526"/>
              <a:gd name="connsiteY46" fmla="*/ 1154907 h 1602582"/>
              <a:gd name="connsiteX47" fmla="*/ 1833564 w 5343526"/>
              <a:gd name="connsiteY47" fmla="*/ 1197770 h 1602582"/>
              <a:gd name="connsiteX48" fmla="*/ 1981201 w 5343526"/>
              <a:gd name="connsiteY48" fmla="*/ 1197770 h 1602582"/>
              <a:gd name="connsiteX49" fmla="*/ 1981201 w 5343526"/>
              <a:gd name="connsiteY49" fmla="*/ 1250157 h 1602582"/>
              <a:gd name="connsiteX50" fmla="*/ 2028826 w 5343526"/>
              <a:gd name="connsiteY50" fmla="*/ 1250157 h 1602582"/>
              <a:gd name="connsiteX51" fmla="*/ 2028826 w 5343526"/>
              <a:gd name="connsiteY51" fmla="*/ 1297782 h 1602582"/>
              <a:gd name="connsiteX52" fmla="*/ 2519364 w 5343526"/>
              <a:gd name="connsiteY52" fmla="*/ 1297782 h 1602582"/>
              <a:gd name="connsiteX53" fmla="*/ 2519364 w 5343526"/>
              <a:gd name="connsiteY53" fmla="*/ 1345407 h 1602582"/>
              <a:gd name="connsiteX54" fmla="*/ 2962276 w 5343526"/>
              <a:gd name="connsiteY54" fmla="*/ 1345407 h 1602582"/>
              <a:gd name="connsiteX55" fmla="*/ 2962276 w 5343526"/>
              <a:gd name="connsiteY55" fmla="*/ 1407320 h 1602582"/>
              <a:gd name="connsiteX56" fmla="*/ 2990851 w 5343526"/>
              <a:gd name="connsiteY56" fmla="*/ 1407320 h 1602582"/>
              <a:gd name="connsiteX57" fmla="*/ 2990851 w 5343526"/>
              <a:gd name="connsiteY57" fmla="*/ 1469232 h 1602582"/>
              <a:gd name="connsiteX58" fmla="*/ 3409951 w 5343526"/>
              <a:gd name="connsiteY58" fmla="*/ 1469232 h 1602582"/>
              <a:gd name="connsiteX59" fmla="*/ 3409951 w 5343526"/>
              <a:gd name="connsiteY59" fmla="*/ 1531145 h 1602582"/>
              <a:gd name="connsiteX60" fmla="*/ 3690939 w 5343526"/>
              <a:gd name="connsiteY60" fmla="*/ 1531145 h 1602582"/>
              <a:gd name="connsiteX61" fmla="*/ 3690939 w 5343526"/>
              <a:gd name="connsiteY61" fmla="*/ 1602582 h 1602582"/>
              <a:gd name="connsiteX62" fmla="*/ 5343526 w 5343526"/>
              <a:gd name="connsiteY62" fmla="*/ 1602582 h 1602582"/>
              <a:gd name="connsiteX0" fmla="*/ 0 w 5343526"/>
              <a:gd name="connsiteY0" fmla="*/ 0 h 1604963"/>
              <a:gd name="connsiteX1" fmla="*/ 1 w 5343526"/>
              <a:gd name="connsiteY1" fmla="*/ 30956 h 1604963"/>
              <a:gd name="connsiteX2" fmla="*/ 38101 w 5343526"/>
              <a:gd name="connsiteY2" fmla="*/ 30957 h 1604963"/>
              <a:gd name="connsiteX3" fmla="*/ 38101 w 5343526"/>
              <a:gd name="connsiteY3" fmla="*/ 71438 h 1604963"/>
              <a:gd name="connsiteX4" fmla="*/ 114301 w 5343526"/>
              <a:gd name="connsiteY4" fmla="*/ 71438 h 1604963"/>
              <a:gd name="connsiteX5" fmla="*/ 114301 w 5343526"/>
              <a:gd name="connsiteY5" fmla="*/ 100013 h 1604963"/>
              <a:gd name="connsiteX6" fmla="*/ 228601 w 5343526"/>
              <a:gd name="connsiteY6" fmla="*/ 100013 h 1604963"/>
              <a:gd name="connsiteX7" fmla="*/ 228601 w 5343526"/>
              <a:gd name="connsiteY7" fmla="*/ 147638 h 1604963"/>
              <a:gd name="connsiteX8" fmla="*/ 252414 w 5343526"/>
              <a:gd name="connsiteY8" fmla="*/ 147638 h 1604963"/>
              <a:gd name="connsiteX9" fmla="*/ 252414 w 5343526"/>
              <a:gd name="connsiteY9" fmla="*/ 176213 h 1604963"/>
              <a:gd name="connsiteX10" fmla="*/ 266701 w 5343526"/>
              <a:gd name="connsiteY10" fmla="*/ 176213 h 1604963"/>
              <a:gd name="connsiteX11" fmla="*/ 233364 w 5343526"/>
              <a:gd name="connsiteY11" fmla="*/ 242888 h 1604963"/>
              <a:gd name="connsiteX12" fmla="*/ 266701 w 5343526"/>
              <a:gd name="connsiteY12" fmla="*/ 242888 h 1604963"/>
              <a:gd name="connsiteX13" fmla="*/ 266701 w 5343526"/>
              <a:gd name="connsiteY13" fmla="*/ 323851 h 1604963"/>
              <a:gd name="connsiteX14" fmla="*/ 342901 w 5343526"/>
              <a:gd name="connsiteY14" fmla="*/ 323851 h 1604963"/>
              <a:gd name="connsiteX15" fmla="*/ 342901 w 5343526"/>
              <a:gd name="connsiteY15" fmla="*/ 361951 h 1604963"/>
              <a:gd name="connsiteX16" fmla="*/ 376239 w 5343526"/>
              <a:gd name="connsiteY16" fmla="*/ 361951 h 1604963"/>
              <a:gd name="connsiteX17" fmla="*/ 376239 w 5343526"/>
              <a:gd name="connsiteY17" fmla="*/ 400051 h 1604963"/>
              <a:gd name="connsiteX18" fmla="*/ 600076 w 5343526"/>
              <a:gd name="connsiteY18" fmla="*/ 400051 h 1604963"/>
              <a:gd name="connsiteX19" fmla="*/ 600076 w 5343526"/>
              <a:gd name="connsiteY19" fmla="*/ 447676 h 1604963"/>
              <a:gd name="connsiteX20" fmla="*/ 738189 w 5343526"/>
              <a:gd name="connsiteY20" fmla="*/ 447676 h 1604963"/>
              <a:gd name="connsiteX21" fmla="*/ 738189 w 5343526"/>
              <a:gd name="connsiteY21" fmla="*/ 485776 h 1604963"/>
              <a:gd name="connsiteX22" fmla="*/ 747714 w 5343526"/>
              <a:gd name="connsiteY22" fmla="*/ 485776 h 1604963"/>
              <a:gd name="connsiteX23" fmla="*/ 747714 w 5343526"/>
              <a:gd name="connsiteY23" fmla="*/ 523876 h 1604963"/>
              <a:gd name="connsiteX24" fmla="*/ 762001 w 5343526"/>
              <a:gd name="connsiteY24" fmla="*/ 523876 h 1604963"/>
              <a:gd name="connsiteX25" fmla="*/ 762001 w 5343526"/>
              <a:gd name="connsiteY25" fmla="*/ 609601 h 1604963"/>
              <a:gd name="connsiteX26" fmla="*/ 785814 w 5343526"/>
              <a:gd name="connsiteY26" fmla="*/ 609601 h 1604963"/>
              <a:gd name="connsiteX27" fmla="*/ 785814 w 5343526"/>
              <a:gd name="connsiteY27" fmla="*/ 728663 h 1604963"/>
              <a:gd name="connsiteX28" fmla="*/ 809626 w 5343526"/>
              <a:gd name="connsiteY28" fmla="*/ 728663 h 1604963"/>
              <a:gd name="connsiteX29" fmla="*/ 809626 w 5343526"/>
              <a:gd name="connsiteY29" fmla="*/ 819151 h 1604963"/>
              <a:gd name="connsiteX30" fmla="*/ 823914 w 5343526"/>
              <a:gd name="connsiteY30" fmla="*/ 819151 h 1604963"/>
              <a:gd name="connsiteX31" fmla="*/ 823914 w 5343526"/>
              <a:gd name="connsiteY31" fmla="*/ 847726 h 1604963"/>
              <a:gd name="connsiteX32" fmla="*/ 876301 w 5343526"/>
              <a:gd name="connsiteY32" fmla="*/ 847726 h 1604963"/>
              <a:gd name="connsiteX33" fmla="*/ 876301 w 5343526"/>
              <a:gd name="connsiteY33" fmla="*/ 890588 h 1604963"/>
              <a:gd name="connsiteX34" fmla="*/ 1000126 w 5343526"/>
              <a:gd name="connsiteY34" fmla="*/ 890588 h 1604963"/>
              <a:gd name="connsiteX35" fmla="*/ 1000126 w 5343526"/>
              <a:gd name="connsiteY35" fmla="*/ 928688 h 1604963"/>
              <a:gd name="connsiteX36" fmla="*/ 1285876 w 5343526"/>
              <a:gd name="connsiteY36" fmla="*/ 928688 h 1604963"/>
              <a:gd name="connsiteX37" fmla="*/ 1285876 w 5343526"/>
              <a:gd name="connsiteY37" fmla="*/ 976313 h 1604963"/>
              <a:gd name="connsiteX38" fmla="*/ 1300164 w 5343526"/>
              <a:gd name="connsiteY38" fmla="*/ 976313 h 1604963"/>
              <a:gd name="connsiteX39" fmla="*/ 1300164 w 5343526"/>
              <a:gd name="connsiteY39" fmla="*/ 1014413 h 1604963"/>
              <a:gd name="connsiteX40" fmla="*/ 1328739 w 5343526"/>
              <a:gd name="connsiteY40" fmla="*/ 1014413 h 1604963"/>
              <a:gd name="connsiteX41" fmla="*/ 1328739 w 5343526"/>
              <a:gd name="connsiteY41" fmla="*/ 1057276 h 1604963"/>
              <a:gd name="connsiteX42" fmla="*/ 1557339 w 5343526"/>
              <a:gd name="connsiteY42" fmla="*/ 1057276 h 1604963"/>
              <a:gd name="connsiteX43" fmla="*/ 1557339 w 5343526"/>
              <a:gd name="connsiteY43" fmla="*/ 1109663 h 1604963"/>
              <a:gd name="connsiteX44" fmla="*/ 1738314 w 5343526"/>
              <a:gd name="connsiteY44" fmla="*/ 1109663 h 1604963"/>
              <a:gd name="connsiteX45" fmla="*/ 1738314 w 5343526"/>
              <a:gd name="connsiteY45" fmla="*/ 1157288 h 1604963"/>
              <a:gd name="connsiteX46" fmla="*/ 1833564 w 5343526"/>
              <a:gd name="connsiteY46" fmla="*/ 1157288 h 1604963"/>
              <a:gd name="connsiteX47" fmla="*/ 1833564 w 5343526"/>
              <a:gd name="connsiteY47" fmla="*/ 1200151 h 1604963"/>
              <a:gd name="connsiteX48" fmla="*/ 1981201 w 5343526"/>
              <a:gd name="connsiteY48" fmla="*/ 1200151 h 1604963"/>
              <a:gd name="connsiteX49" fmla="*/ 1981201 w 5343526"/>
              <a:gd name="connsiteY49" fmla="*/ 1252538 h 1604963"/>
              <a:gd name="connsiteX50" fmla="*/ 2028826 w 5343526"/>
              <a:gd name="connsiteY50" fmla="*/ 1252538 h 1604963"/>
              <a:gd name="connsiteX51" fmla="*/ 2028826 w 5343526"/>
              <a:gd name="connsiteY51" fmla="*/ 1300163 h 1604963"/>
              <a:gd name="connsiteX52" fmla="*/ 2519364 w 5343526"/>
              <a:gd name="connsiteY52" fmla="*/ 1300163 h 1604963"/>
              <a:gd name="connsiteX53" fmla="*/ 2519364 w 5343526"/>
              <a:gd name="connsiteY53" fmla="*/ 1347788 h 1604963"/>
              <a:gd name="connsiteX54" fmla="*/ 2962276 w 5343526"/>
              <a:gd name="connsiteY54" fmla="*/ 1347788 h 1604963"/>
              <a:gd name="connsiteX55" fmla="*/ 2962276 w 5343526"/>
              <a:gd name="connsiteY55" fmla="*/ 1409701 h 1604963"/>
              <a:gd name="connsiteX56" fmla="*/ 2990851 w 5343526"/>
              <a:gd name="connsiteY56" fmla="*/ 1409701 h 1604963"/>
              <a:gd name="connsiteX57" fmla="*/ 2990851 w 5343526"/>
              <a:gd name="connsiteY57" fmla="*/ 1471613 h 1604963"/>
              <a:gd name="connsiteX58" fmla="*/ 3409951 w 5343526"/>
              <a:gd name="connsiteY58" fmla="*/ 1471613 h 1604963"/>
              <a:gd name="connsiteX59" fmla="*/ 3409951 w 5343526"/>
              <a:gd name="connsiteY59" fmla="*/ 1533526 h 1604963"/>
              <a:gd name="connsiteX60" fmla="*/ 3690939 w 5343526"/>
              <a:gd name="connsiteY60" fmla="*/ 1533526 h 1604963"/>
              <a:gd name="connsiteX61" fmla="*/ 3690939 w 5343526"/>
              <a:gd name="connsiteY61" fmla="*/ 1604963 h 1604963"/>
              <a:gd name="connsiteX62" fmla="*/ 5343526 w 5343526"/>
              <a:gd name="connsiteY62" fmla="*/ 1604963 h 160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43526" h="1604963">
                <a:moveTo>
                  <a:pt x="0" y="0"/>
                </a:moveTo>
                <a:cubicBezTo>
                  <a:pt x="0" y="8731"/>
                  <a:pt x="1" y="22225"/>
                  <a:pt x="1" y="30956"/>
                </a:cubicBezTo>
                <a:lnTo>
                  <a:pt x="38101" y="30957"/>
                </a:lnTo>
                <a:lnTo>
                  <a:pt x="38101" y="71438"/>
                </a:lnTo>
                <a:lnTo>
                  <a:pt x="114301" y="71438"/>
                </a:lnTo>
                <a:lnTo>
                  <a:pt x="114301" y="100013"/>
                </a:lnTo>
                <a:lnTo>
                  <a:pt x="228601" y="100013"/>
                </a:lnTo>
                <a:lnTo>
                  <a:pt x="228601" y="147638"/>
                </a:lnTo>
                <a:lnTo>
                  <a:pt x="252414" y="147638"/>
                </a:lnTo>
                <a:lnTo>
                  <a:pt x="252414" y="176213"/>
                </a:lnTo>
                <a:lnTo>
                  <a:pt x="266701" y="176213"/>
                </a:lnTo>
                <a:lnTo>
                  <a:pt x="233364" y="242888"/>
                </a:lnTo>
                <a:lnTo>
                  <a:pt x="266701" y="242888"/>
                </a:lnTo>
                <a:lnTo>
                  <a:pt x="266701" y="323851"/>
                </a:lnTo>
                <a:lnTo>
                  <a:pt x="342901" y="323851"/>
                </a:lnTo>
                <a:lnTo>
                  <a:pt x="342901" y="361951"/>
                </a:lnTo>
                <a:lnTo>
                  <a:pt x="376239" y="361951"/>
                </a:lnTo>
                <a:lnTo>
                  <a:pt x="376239" y="400051"/>
                </a:lnTo>
                <a:lnTo>
                  <a:pt x="600076" y="400051"/>
                </a:lnTo>
                <a:lnTo>
                  <a:pt x="600076" y="447676"/>
                </a:lnTo>
                <a:lnTo>
                  <a:pt x="738189" y="447676"/>
                </a:lnTo>
                <a:lnTo>
                  <a:pt x="738189" y="485776"/>
                </a:lnTo>
                <a:lnTo>
                  <a:pt x="747714" y="485776"/>
                </a:lnTo>
                <a:lnTo>
                  <a:pt x="747714" y="523876"/>
                </a:lnTo>
                <a:lnTo>
                  <a:pt x="762001" y="523876"/>
                </a:lnTo>
                <a:lnTo>
                  <a:pt x="762001" y="609601"/>
                </a:lnTo>
                <a:lnTo>
                  <a:pt x="785814" y="609601"/>
                </a:lnTo>
                <a:lnTo>
                  <a:pt x="785814" y="728663"/>
                </a:lnTo>
                <a:lnTo>
                  <a:pt x="809626" y="728663"/>
                </a:lnTo>
                <a:lnTo>
                  <a:pt x="809626" y="819151"/>
                </a:lnTo>
                <a:lnTo>
                  <a:pt x="823914" y="819151"/>
                </a:lnTo>
                <a:lnTo>
                  <a:pt x="823914" y="847726"/>
                </a:lnTo>
                <a:lnTo>
                  <a:pt x="876301" y="847726"/>
                </a:lnTo>
                <a:lnTo>
                  <a:pt x="876301" y="890588"/>
                </a:lnTo>
                <a:lnTo>
                  <a:pt x="1000126" y="890588"/>
                </a:lnTo>
                <a:lnTo>
                  <a:pt x="1000126" y="928688"/>
                </a:lnTo>
                <a:lnTo>
                  <a:pt x="1285876" y="928688"/>
                </a:lnTo>
                <a:lnTo>
                  <a:pt x="1285876" y="976313"/>
                </a:lnTo>
                <a:lnTo>
                  <a:pt x="1300164" y="976313"/>
                </a:lnTo>
                <a:lnTo>
                  <a:pt x="1300164" y="1014413"/>
                </a:lnTo>
                <a:lnTo>
                  <a:pt x="1328739" y="1014413"/>
                </a:lnTo>
                <a:lnTo>
                  <a:pt x="1328739" y="1057276"/>
                </a:lnTo>
                <a:lnTo>
                  <a:pt x="1557339" y="1057276"/>
                </a:lnTo>
                <a:lnTo>
                  <a:pt x="1557339" y="1109663"/>
                </a:lnTo>
                <a:lnTo>
                  <a:pt x="1738314" y="1109663"/>
                </a:lnTo>
                <a:lnTo>
                  <a:pt x="1738314" y="1157288"/>
                </a:lnTo>
                <a:lnTo>
                  <a:pt x="1833564" y="1157288"/>
                </a:lnTo>
                <a:lnTo>
                  <a:pt x="1833564" y="1200151"/>
                </a:lnTo>
                <a:lnTo>
                  <a:pt x="1981201" y="1200151"/>
                </a:lnTo>
                <a:lnTo>
                  <a:pt x="1981201" y="1252538"/>
                </a:lnTo>
                <a:lnTo>
                  <a:pt x="2028826" y="1252538"/>
                </a:lnTo>
                <a:lnTo>
                  <a:pt x="2028826" y="1300163"/>
                </a:lnTo>
                <a:lnTo>
                  <a:pt x="2519364" y="1300163"/>
                </a:lnTo>
                <a:lnTo>
                  <a:pt x="2519364" y="1347788"/>
                </a:lnTo>
                <a:lnTo>
                  <a:pt x="2962276" y="1347788"/>
                </a:lnTo>
                <a:lnTo>
                  <a:pt x="2962276" y="1409701"/>
                </a:lnTo>
                <a:lnTo>
                  <a:pt x="2990851" y="1409701"/>
                </a:lnTo>
                <a:lnTo>
                  <a:pt x="2990851" y="1471613"/>
                </a:lnTo>
                <a:lnTo>
                  <a:pt x="3409951" y="1471613"/>
                </a:lnTo>
                <a:lnTo>
                  <a:pt x="3409951" y="1533526"/>
                </a:lnTo>
                <a:lnTo>
                  <a:pt x="3690939" y="1533526"/>
                </a:lnTo>
                <a:lnTo>
                  <a:pt x="3690939" y="1604963"/>
                </a:lnTo>
                <a:lnTo>
                  <a:pt x="5343526" y="1604963"/>
                </a:lnTo>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2" name="Gerader Verbinder 61">
            <a:extLst>
              <a:ext uri="{FF2B5EF4-FFF2-40B4-BE49-F238E27FC236}">
                <a16:creationId xmlns:a16="http://schemas.microsoft.com/office/drawing/2014/main" id="{5D521823-6581-498E-89C0-3ED23BC46CED}"/>
              </a:ext>
            </a:extLst>
          </p:cNvPr>
          <p:cNvCxnSpPr/>
          <p:nvPr/>
        </p:nvCxnSpPr>
        <p:spPr>
          <a:xfrm flipV="1">
            <a:off x="3875193" y="3216124"/>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1191C5B5-AEFD-4A5D-B59D-6C6B3860DEBA}"/>
              </a:ext>
            </a:extLst>
          </p:cNvPr>
          <p:cNvCxnSpPr/>
          <p:nvPr/>
        </p:nvCxnSpPr>
        <p:spPr>
          <a:xfrm flipV="1">
            <a:off x="4469295" y="3267910"/>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94056737-3CF7-433E-931D-73CCE3A30B80}"/>
              </a:ext>
            </a:extLst>
          </p:cNvPr>
          <p:cNvCxnSpPr/>
          <p:nvPr/>
        </p:nvCxnSpPr>
        <p:spPr>
          <a:xfrm flipV="1">
            <a:off x="4962631" y="3449865"/>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0C33257F-9718-4B20-B720-15EE83A9DADA}"/>
              </a:ext>
            </a:extLst>
          </p:cNvPr>
          <p:cNvCxnSpPr/>
          <p:nvPr/>
        </p:nvCxnSpPr>
        <p:spPr>
          <a:xfrm flipV="1">
            <a:off x="5148369" y="3448885"/>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D0D52C30-28F3-4452-ACF8-6E31331010D7}"/>
              </a:ext>
            </a:extLst>
          </p:cNvPr>
          <p:cNvCxnSpPr/>
          <p:nvPr/>
        </p:nvCxnSpPr>
        <p:spPr>
          <a:xfrm flipV="1">
            <a:off x="5315057" y="3523898"/>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70FD138E-B520-43C5-822A-C817BB83644D}"/>
              </a:ext>
            </a:extLst>
          </p:cNvPr>
          <p:cNvCxnSpPr/>
          <p:nvPr/>
        </p:nvCxnSpPr>
        <p:spPr>
          <a:xfrm flipV="1">
            <a:off x="5415070" y="3529851"/>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08A60A43-FC8E-4794-8C4B-132881A194CA}"/>
              </a:ext>
            </a:extLst>
          </p:cNvPr>
          <p:cNvCxnSpPr/>
          <p:nvPr/>
        </p:nvCxnSpPr>
        <p:spPr>
          <a:xfrm flipV="1">
            <a:off x="5992918" y="3526057"/>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482F012E-4542-407C-99EC-3C32DB96C59B}"/>
              </a:ext>
            </a:extLst>
          </p:cNvPr>
          <p:cNvCxnSpPr/>
          <p:nvPr/>
        </p:nvCxnSpPr>
        <p:spPr>
          <a:xfrm flipV="1">
            <a:off x="6019398" y="3528438"/>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ECE74013-EA27-4D46-8642-19B2DF147F28}"/>
              </a:ext>
            </a:extLst>
          </p:cNvPr>
          <p:cNvCxnSpPr/>
          <p:nvPr/>
        </p:nvCxnSpPr>
        <p:spPr>
          <a:xfrm flipV="1">
            <a:off x="6109599" y="3527678"/>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D9BCB80D-864A-4DD0-AB79-924F1B25E792}"/>
              </a:ext>
            </a:extLst>
          </p:cNvPr>
          <p:cNvCxnSpPr/>
          <p:nvPr/>
        </p:nvCxnSpPr>
        <p:spPr>
          <a:xfrm flipV="1">
            <a:off x="6359233" y="3522119"/>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CEDEB856-6AF5-4122-A9FE-DC837819A96C}"/>
              </a:ext>
            </a:extLst>
          </p:cNvPr>
          <p:cNvCxnSpPr/>
          <p:nvPr/>
        </p:nvCxnSpPr>
        <p:spPr>
          <a:xfrm flipV="1">
            <a:off x="6675255" y="3526057"/>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7CFB8D45-51FE-44D3-968A-617F6D15F520}"/>
              </a:ext>
            </a:extLst>
          </p:cNvPr>
          <p:cNvCxnSpPr/>
          <p:nvPr/>
        </p:nvCxnSpPr>
        <p:spPr>
          <a:xfrm flipV="1">
            <a:off x="6799595" y="3524500"/>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13C9B470-C0EB-45F7-8EA5-01B31FC47043}"/>
              </a:ext>
            </a:extLst>
          </p:cNvPr>
          <p:cNvCxnSpPr/>
          <p:nvPr/>
        </p:nvCxnSpPr>
        <p:spPr>
          <a:xfrm flipV="1">
            <a:off x="6873188" y="3529851"/>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EDD372A8-413E-4232-B434-807F041CC332}"/>
              </a:ext>
            </a:extLst>
          </p:cNvPr>
          <p:cNvCxnSpPr/>
          <p:nvPr/>
        </p:nvCxnSpPr>
        <p:spPr>
          <a:xfrm flipV="1">
            <a:off x="3084740" y="2983361"/>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B77CED1E-9710-4035-AEAD-3CE6F4E261EF}"/>
              </a:ext>
            </a:extLst>
          </p:cNvPr>
          <p:cNvCxnSpPr/>
          <p:nvPr/>
        </p:nvCxnSpPr>
        <p:spPr>
          <a:xfrm flipV="1">
            <a:off x="3046457" y="2980978"/>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608DD283-9A21-42C5-A3D0-2E47883126F1}"/>
              </a:ext>
            </a:extLst>
          </p:cNvPr>
          <p:cNvCxnSpPr/>
          <p:nvPr/>
        </p:nvCxnSpPr>
        <p:spPr>
          <a:xfrm flipV="1">
            <a:off x="2954775" y="2979184"/>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4EEF2C58-CF59-4CD4-9AAE-9260C681C3C9}"/>
              </a:ext>
            </a:extLst>
          </p:cNvPr>
          <p:cNvCxnSpPr/>
          <p:nvPr/>
        </p:nvCxnSpPr>
        <p:spPr>
          <a:xfrm flipV="1">
            <a:off x="2078924" y="2324946"/>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45881135-27BE-41F1-B78E-59FE8A46E5C9}"/>
              </a:ext>
            </a:extLst>
          </p:cNvPr>
          <p:cNvCxnSpPr/>
          <p:nvPr/>
        </p:nvCxnSpPr>
        <p:spPr>
          <a:xfrm flipV="1">
            <a:off x="2346297" y="2719035"/>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1FE75343-3862-4C59-8D85-8A3A4CE6C589}"/>
              </a:ext>
            </a:extLst>
          </p:cNvPr>
          <p:cNvCxnSpPr/>
          <p:nvPr/>
        </p:nvCxnSpPr>
        <p:spPr>
          <a:xfrm flipV="1">
            <a:off x="2379634" y="2766441"/>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A2568786-9E51-4D49-99AA-851130D43ECA}"/>
              </a:ext>
            </a:extLst>
          </p:cNvPr>
          <p:cNvCxnSpPr/>
          <p:nvPr/>
        </p:nvCxnSpPr>
        <p:spPr>
          <a:xfrm flipV="1">
            <a:off x="1848751" y="2247551"/>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8013F90A-0741-4A0F-82E8-A73E8EBCD9B2}"/>
              </a:ext>
            </a:extLst>
          </p:cNvPr>
          <p:cNvCxnSpPr/>
          <p:nvPr/>
        </p:nvCxnSpPr>
        <p:spPr>
          <a:xfrm flipV="1">
            <a:off x="1821748" y="2247927"/>
            <a:ext cx="23813" cy="75014"/>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A17F3BF3-4871-4AC5-A119-8ECFE4B0496A}"/>
              </a:ext>
            </a:extLst>
          </p:cNvPr>
          <p:cNvCxnSpPr/>
          <p:nvPr/>
        </p:nvCxnSpPr>
        <p:spPr>
          <a:xfrm flipV="1">
            <a:off x="3257992" y="2451742"/>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0D8C5CAE-528D-4B55-9203-2DE4BDBBDE96}"/>
              </a:ext>
            </a:extLst>
          </p:cNvPr>
          <p:cNvCxnSpPr/>
          <p:nvPr/>
        </p:nvCxnSpPr>
        <p:spPr>
          <a:xfrm flipV="1">
            <a:off x="3888918" y="2631305"/>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7C5F10A2-63F4-4C11-822B-1EF5A6CA0E0E}"/>
              </a:ext>
            </a:extLst>
          </p:cNvPr>
          <p:cNvCxnSpPr/>
          <p:nvPr/>
        </p:nvCxnSpPr>
        <p:spPr>
          <a:xfrm flipV="1">
            <a:off x="3953212" y="2633686"/>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AFB7DA3C-0B22-47D3-848B-98186D00641C}"/>
              </a:ext>
            </a:extLst>
          </p:cNvPr>
          <p:cNvCxnSpPr/>
          <p:nvPr/>
        </p:nvCxnSpPr>
        <p:spPr>
          <a:xfrm flipV="1">
            <a:off x="4379456" y="2730130"/>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8565D66D-E35B-45D3-85FB-A737C24268F4}"/>
              </a:ext>
            </a:extLst>
          </p:cNvPr>
          <p:cNvCxnSpPr/>
          <p:nvPr/>
        </p:nvCxnSpPr>
        <p:spPr>
          <a:xfrm flipV="1">
            <a:off x="4428384" y="2728934"/>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7D113AFE-93A9-4EAF-BF19-1B3ABCD79719}"/>
              </a:ext>
            </a:extLst>
          </p:cNvPr>
          <p:cNvCxnSpPr/>
          <p:nvPr/>
        </p:nvCxnSpPr>
        <p:spPr>
          <a:xfrm flipV="1">
            <a:off x="4459340" y="2730540"/>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7BE84751-2D22-4F3E-B2BD-065203E2C2DF}"/>
              </a:ext>
            </a:extLst>
          </p:cNvPr>
          <p:cNvCxnSpPr/>
          <p:nvPr/>
        </p:nvCxnSpPr>
        <p:spPr>
          <a:xfrm flipV="1">
            <a:off x="4897830" y="2730540"/>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C7CA41FB-B9C4-41F3-A912-0800E98E101F}"/>
              </a:ext>
            </a:extLst>
          </p:cNvPr>
          <p:cNvCxnSpPr/>
          <p:nvPr/>
        </p:nvCxnSpPr>
        <p:spPr>
          <a:xfrm flipV="1">
            <a:off x="4973346" y="2728158"/>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EDB70E4F-BE83-4033-883D-C8602313CA1F}"/>
              </a:ext>
            </a:extLst>
          </p:cNvPr>
          <p:cNvCxnSpPr/>
          <p:nvPr/>
        </p:nvCxnSpPr>
        <p:spPr>
          <a:xfrm flipV="1">
            <a:off x="5109984" y="2809540"/>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1E541179-E7F4-4F06-9371-8A98CD91796C}"/>
              </a:ext>
            </a:extLst>
          </p:cNvPr>
          <p:cNvCxnSpPr/>
          <p:nvPr/>
        </p:nvCxnSpPr>
        <p:spPr>
          <a:xfrm flipV="1">
            <a:off x="5252858" y="2805553"/>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1EFCE276-7C0A-492A-B4C4-9B7C8F7EDACD}"/>
              </a:ext>
            </a:extLst>
          </p:cNvPr>
          <p:cNvCxnSpPr/>
          <p:nvPr/>
        </p:nvCxnSpPr>
        <p:spPr>
          <a:xfrm flipV="1">
            <a:off x="5426912" y="2803172"/>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034EEFDB-705A-49DA-AD2F-C44D80FF5CD6}"/>
              </a:ext>
            </a:extLst>
          </p:cNvPr>
          <p:cNvCxnSpPr/>
          <p:nvPr/>
        </p:nvCxnSpPr>
        <p:spPr>
          <a:xfrm flipV="1">
            <a:off x="5484061" y="2803172"/>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724DCD1D-FE49-4529-AA91-84B8A8DDC15E}"/>
              </a:ext>
            </a:extLst>
          </p:cNvPr>
          <p:cNvCxnSpPr/>
          <p:nvPr/>
        </p:nvCxnSpPr>
        <p:spPr>
          <a:xfrm flipV="1">
            <a:off x="5715725" y="2803172"/>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B16A2A3A-D290-4FFB-8A1D-AE66D31D86EE}"/>
              </a:ext>
            </a:extLst>
          </p:cNvPr>
          <p:cNvCxnSpPr/>
          <p:nvPr/>
        </p:nvCxnSpPr>
        <p:spPr>
          <a:xfrm flipV="1">
            <a:off x="6280082" y="2964304"/>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EC808722-0811-498B-BC3A-234A84EB066C}"/>
              </a:ext>
            </a:extLst>
          </p:cNvPr>
          <p:cNvCxnSpPr/>
          <p:nvPr/>
        </p:nvCxnSpPr>
        <p:spPr>
          <a:xfrm flipV="1">
            <a:off x="6480107" y="2962337"/>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a:extLst>
              <a:ext uri="{FF2B5EF4-FFF2-40B4-BE49-F238E27FC236}">
                <a16:creationId xmlns:a16="http://schemas.microsoft.com/office/drawing/2014/main" id="{6E6C0780-F456-4F55-850D-E7916DF87EAC}"/>
              </a:ext>
            </a:extLst>
          </p:cNvPr>
          <p:cNvCxnSpPr/>
          <p:nvPr/>
        </p:nvCxnSpPr>
        <p:spPr>
          <a:xfrm flipV="1">
            <a:off x="6603933" y="2962337"/>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C846640E-05A5-4154-BF29-70B79A46ADD6}"/>
              </a:ext>
            </a:extLst>
          </p:cNvPr>
          <p:cNvCxnSpPr/>
          <p:nvPr/>
        </p:nvCxnSpPr>
        <p:spPr>
          <a:xfrm flipV="1">
            <a:off x="6775782" y="2962337"/>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8288262E-E342-44CE-A08B-4B6C6962924A}"/>
              </a:ext>
            </a:extLst>
          </p:cNvPr>
          <p:cNvCxnSpPr/>
          <p:nvPr/>
        </p:nvCxnSpPr>
        <p:spPr>
          <a:xfrm flipV="1">
            <a:off x="6931529" y="2962337"/>
            <a:ext cx="23813" cy="7501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A44CA52E-0241-478D-A9E1-B20A881F7019}"/>
              </a:ext>
            </a:extLst>
          </p:cNvPr>
          <p:cNvCxnSpPr/>
          <p:nvPr/>
        </p:nvCxnSpPr>
        <p:spPr>
          <a:xfrm flipV="1">
            <a:off x="1288594" y="1858007"/>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8F3AD659-A7CC-4DC8-9C26-CDDFA8584A1F}"/>
              </a:ext>
            </a:extLst>
          </p:cNvPr>
          <p:cNvCxnSpPr/>
          <p:nvPr/>
        </p:nvCxnSpPr>
        <p:spPr>
          <a:xfrm flipV="1">
            <a:off x="1886850" y="1943125"/>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AC565AFD-409E-4F07-970E-D4D79E7C2287}"/>
              </a:ext>
            </a:extLst>
          </p:cNvPr>
          <p:cNvCxnSpPr/>
          <p:nvPr/>
        </p:nvCxnSpPr>
        <p:spPr>
          <a:xfrm flipV="1">
            <a:off x="2318103" y="2149735"/>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B04D8036-F0D0-471C-81AB-3CBDDB399CE1}"/>
              </a:ext>
            </a:extLst>
          </p:cNvPr>
          <p:cNvCxnSpPr/>
          <p:nvPr/>
        </p:nvCxnSpPr>
        <p:spPr>
          <a:xfrm flipV="1">
            <a:off x="3375915" y="2322176"/>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AC05D9F0-B680-4C32-8568-07A6CCA0957C}"/>
              </a:ext>
            </a:extLst>
          </p:cNvPr>
          <p:cNvCxnSpPr/>
          <p:nvPr/>
        </p:nvCxnSpPr>
        <p:spPr>
          <a:xfrm flipV="1">
            <a:off x="3816447" y="2445784"/>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A032A651-84D4-400F-AFF0-42C45C88A075}"/>
              </a:ext>
            </a:extLst>
          </p:cNvPr>
          <p:cNvCxnSpPr/>
          <p:nvPr/>
        </p:nvCxnSpPr>
        <p:spPr>
          <a:xfrm flipV="1">
            <a:off x="3863286" y="2441995"/>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44F56086-7DCF-4F64-BEA6-4E36DAB7C0F3}"/>
              </a:ext>
            </a:extLst>
          </p:cNvPr>
          <p:cNvCxnSpPr/>
          <p:nvPr/>
        </p:nvCxnSpPr>
        <p:spPr>
          <a:xfrm flipV="1">
            <a:off x="3910347" y="2494381"/>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5ACB876C-EC5F-45DF-82AA-E253765E4A59}"/>
              </a:ext>
            </a:extLst>
          </p:cNvPr>
          <p:cNvCxnSpPr/>
          <p:nvPr/>
        </p:nvCxnSpPr>
        <p:spPr>
          <a:xfrm flipV="1">
            <a:off x="4391362" y="2495956"/>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40229CAE-714E-41A3-A951-2161105523B3}"/>
              </a:ext>
            </a:extLst>
          </p:cNvPr>
          <p:cNvCxnSpPr/>
          <p:nvPr/>
        </p:nvCxnSpPr>
        <p:spPr>
          <a:xfrm flipV="1">
            <a:off x="4407453" y="2499944"/>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E898F89B-8124-45AB-9F7C-552AE60ECD5D}"/>
              </a:ext>
            </a:extLst>
          </p:cNvPr>
          <p:cNvCxnSpPr/>
          <p:nvPr/>
        </p:nvCxnSpPr>
        <p:spPr>
          <a:xfrm flipV="1">
            <a:off x="4424362" y="2502142"/>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B7CB5572-19B4-4F90-8BCE-FD35D37B67DC}"/>
              </a:ext>
            </a:extLst>
          </p:cNvPr>
          <p:cNvCxnSpPr/>
          <p:nvPr/>
        </p:nvCxnSpPr>
        <p:spPr>
          <a:xfrm flipV="1">
            <a:off x="4440954" y="2504340"/>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5D7A06F1-678B-4F92-B246-7B19D16F9024}"/>
              </a:ext>
            </a:extLst>
          </p:cNvPr>
          <p:cNvCxnSpPr/>
          <p:nvPr/>
        </p:nvCxnSpPr>
        <p:spPr>
          <a:xfrm flipV="1">
            <a:off x="4519535" y="2502142"/>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E7F64768-98E7-4256-B7D7-30A57166A231}"/>
              </a:ext>
            </a:extLst>
          </p:cNvPr>
          <p:cNvCxnSpPr/>
          <p:nvPr/>
        </p:nvCxnSpPr>
        <p:spPr>
          <a:xfrm flipV="1">
            <a:off x="4708631" y="2502142"/>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A34667FF-2A98-4F9C-99D9-0EA090449F22}"/>
              </a:ext>
            </a:extLst>
          </p:cNvPr>
          <p:cNvCxnSpPr/>
          <p:nvPr/>
        </p:nvCxnSpPr>
        <p:spPr>
          <a:xfrm flipV="1">
            <a:off x="5004698" y="2626951"/>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CA649F2D-B513-4EE3-B69F-3373C02399BF}"/>
              </a:ext>
            </a:extLst>
          </p:cNvPr>
          <p:cNvCxnSpPr/>
          <p:nvPr/>
        </p:nvCxnSpPr>
        <p:spPr>
          <a:xfrm flipV="1">
            <a:off x="5028511" y="2626951"/>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a:extLst>
              <a:ext uri="{FF2B5EF4-FFF2-40B4-BE49-F238E27FC236}">
                <a16:creationId xmlns:a16="http://schemas.microsoft.com/office/drawing/2014/main" id="{99A6C4B1-73CB-41C5-A551-714E4921F95E}"/>
              </a:ext>
            </a:extLst>
          </p:cNvPr>
          <p:cNvCxnSpPr/>
          <p:nvPr/>
        </p:nvCxnSpPr>
        <p:spPr>
          <a:xfrm flipV="1">
            <a:off x="5049347" y="2629534"/>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16E4D836-EEB7-414D-B48B-2A18DC05069F}"/>
              </a:ext>
            </a:extLst>
          </p:cNvPr>
          <p:cNvCxnSpPr/>
          <p:nvPr/>
        </p:nvCxnSpPr>
        <p:spPr>
          <a:xfrm flipV="1">
            <a:off x="5137454" y="2631942"/>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id="{2617FEBB-7EFF-4F46-BF54-6761B417D316}"/>
              </a:ext>
            </a:extLst>
          </p:cNvPr>
          <p:cNvCxnSpPr/>
          <p:nvPr/>
        </p:nvCxnSpPr>
        <p:spPr>
          <a:xfrm flipV="1">
            <a:off x="5166168" y="2723231"/>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E0EE5703-2F44-421D-85DF-8278EF0BB3CC}"/>
              </a:ext>
            </a:extLst>
          </p:cNvPr>
          <p:cNvCxnSpPr/>
          <p:nvPr/>
        </p:nvCxnSpPr>
        <p:spPr>
          <a:xfrm flipV="1">
            <a:off x="5268225" y="2918067"/>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a:extLst>
              <a:ext uri="{FF2B5EF4-FFF2-40B4-BE49-F238E27FC236}">
                <a16:creationId xmlns:a16="http://schemas.microsoft.com/office/drawing/2014/main" id="{4CEA9870-443A-4981-9081-89CB1EED7AAD}"/>
              </a:ext>
            </a:extLst>
          </p:cNvPr>
          <p:cNvCxnSpPr/>
          <p:nvPr/>
        </p:nvCxnSpPr>
        <p:spPr>
          <a:xfrm flipV="1">
            <a:off x="5306660" y="2918067"/>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81FC53B5-AE4B-45AA-BD8E-9C15678509B4}"/>
              </a:ext>
            </a:extLst>
          </p:cNvPr>
          <p:cNvCxnSpPr/>
          <p:nvPr/>
        </p:nvCxnSpPr>
        <p:spPr>
          <a:xfrm flipV="1">
            <a:off x="5331218" y="2920443"/>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14A35871-4F8E-4024-BD40-E8F5337D8148}"/>
              </a:ext>
            </a:extLst>
          </p:cNvPr>
          <p:cNvCxnSpPr/>
          <p:nvPr/>
        </p:nvCxnSpPr>
        <p:spPr>
          <a:xfrm flipV="1">
            <a:off x="5493143" y="2918067"/>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29F3A2DC-E504-49F6-8475-4474AF1E6C19}"/>
              </a:ext>
            </a:extLst>
          </p:cNvPr>
          <p:cNvCxnSpPr/>
          <p:nvPr/>
        </p:nvCxnSpPr>
        <p:spPr>
          <a:xfrm flipV="1">
            <a:off x="5569342" y="2915484"/>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a:extLst>
              <a:ext uri="{FF2B5EF4-FFF2-40B4-BE49-F238E27FC236}">
                <a16:creationId xmlns:a16="http://schemas.microsoft.com/office/drawing/2014/main" id="{CC98147C-9179-41FA-BCCD-CE1BD908CB68}"/>
              </a:ext>
            </a:extLst>
          </p:cNvPr>
          <p:cNvCxnSpPr/>
          <p:nvPr/>
        </p:nvCxnSpPr>
        <p:spPr>
          <a:xfrm flipV="1">
            <a:off x="5897954" y="3099228"/>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7A4622B7-A4AC-46CC-B803-78B90ACE0FE1}"/>
              </a:ext>
            </a:extLst>
          </p:cNvPr>
          <p:cNvCxnSpPr/>
          <p:nvPr/>
        </p:nvCxnSpPr>
        <p:spPr>
          <a:xfrm flipV="1">
            <a:off x="5981011" y="3097059"/>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7C61460E-CB72-4A8D-98B2-88CDB2D20640}"/>
              </a:ext>
            </a:extLst>
          </p:cNvPr>
          <p:cNvCxnSpPr/>
          <p:nvPr/>
        </p:nvCxnSpPr>
        <p:spPr>
          <a:xfrm flipV="1">
            <a:off x="6091344" y="3098794"/>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48347FE4-62D8-45E3-B2EE-B233F26F922F}"/>
              </a:ext>
            </a:extLst>
          </p:cNvPr>
          <p:cNvCxnSpPr/>
          <p:nvPr/>
        </p:nvCxnSpPr>
        <p:spPr>
          <a:xfrm flipV="1">
            <a:off x="6189770" y="3098250"/>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Gerader Verbinder 134">
            <a:extLst>
              <a:ext uri="{FF2B5EF4-FFF2-40B4-BE49-F238E27FC236}">
                <a16:creationId xmlns:a16="http://schemas.microsoft.com/office/drawing/2014/main" id="{BB536ADB-122D-487B-A0B2-6D12769B6243}"/>
              </a:ext>
            </a:extLst>
          </p:cNvPr>
          <p:cNvCxnSpPr/>
          <p:nvPr/>
        </p:nvCxnSpPr>
        <p:spPr>
          <a:xfrm flipV="1">
            <a:off x="7035112" y="3095616"/>
            <a:ext cx="23813" cy="7501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6" name="Textfeld 135">
            <a:extLst>
              <a:ext uri="{FF2B5EF4-FFF2-40B4-BE49-F238E27FC236}">
                <a16:creationId xmlns:a16="http://schemas.microsoft.com/office/drawing/2014/main" id="{04F98E7A-746D-4AA9-B6D2-74C58244F02D}"/>
              </a:ext>
            </a:extLst>
          </p:cNvPr>
          <p:cNvSpPr txBox="1"/>
          <p:nvPr/>
        </p:nvSpPr>
        <p:spPr>
          <a:xfrm>
            <a:off x="4119425" y="3435393"/>
            <a:ext cx="619080" cy="276999"/>
          </a:xfrm>
          <a:prstGeom prst="rect">
            <a:avLst/>
          </a:prstGeom>
          <a:noFill/>
        </p:spPr>
        <p:txBody>
          <a:bodyPr wrap="none" rtlCol="0">
            <a:spAutoFit/>
          </a:bodyPr>
          <a:lstStyle/>
          <a:p>
            <a:r>
              <a:rPr lang="de-DE" sz="1200">
                <a:solidFill>
                  <a:schemeClr val="bg2">
                    <a:lumMod val="75000"/>
                  </a:schemeClr>
                </a:solidFill>
              </a:rPr>
              <a:t>39.2%</a:t>
            </a:r>
          </a:p>
        </p:txBody>
      </p:sp>
      <p:sp>
        <p:nvSpPr>
          <p:cNvPr id="137" name="Textfeld 136">
            <a:extLst>
              <a:ext uri="{FF2B5EF4-FFF2-40B4-BE49-F238E27FC236}">
                <a16:creationId xmlns:a16="http://schemas.microsoft.com/office/drawing/2014/main" id="{E0DE45F5-375F-4224-9009-C5E7D46B64DC}"/>
              </a:ext>
            </a:extLst>
          </p:cNvPr>
          <p:cNvSpPr txBox="1"/>
          <p:nvPr/>
        </p:nvSpPr>
        <p:spPr>
          <a:xfrm>
            <a:off x="4109170" y="2816269"/>
            <a:ext cx="619080" cy="276999"/>
          </a:xfrm>
          <a:prstGeom prst="rect">
            <a:avLst/>
          </a:prstGeom>
          <a:noFill/>
        </p:spPr>
        <p:txBody>
          <a:bodyPr wrap="none" rtlCol="0">
            <a:spAutoFit/>
          </a:bodyPr>
          <a:lstStyle/>
          <a:p>
            <a:r>
              <a:rPr lang="de-DE" sz="1200">
                <a:solidFill>
                  <a:schemeClr val="accent1"/>
                </a:solidFill>
              </a:rPr>
              <a:t>64.8%</a:t>
            </a:r>
          </a:p>
        </p:txBody>
      </p:sp>
      <p:sp>
        <p:nvSpPr>
          <p:cNvPr id="138" name="Textfeld 137">
            <a:extLst>
              <a:ext uri="{FF2B5EF4-FFF2-40B4-BE49-F238E27FC236}">
                <a16:creationId xmlns:a16="http://schemas.microsoft.com/office/drawing/2014/main" id="{6BDF97BE-D398-4694-89D5-6BB763F2AB26}"/>
              </a:ext>
            </a:extLst>
          </p:cNvPr>
          <p:cNvSpPr txBox="1"/>
          <p:nvPr/>
        </p:nvSpPr>
        <p:spPr>
          <a:xfrm>
            <a:off x="4109170" y="2191982"/>
            <a:ext cx="619080" cy="276999"/>
          </a:xfrm>
          <a:prstGeom prst="rect">
            <a:avLst/>
          </a:prstGeom>
          <a:noFill/>
        </p:spPr>
        <p:txBody>
          <a:bodyPr wrap="none" rtlCol="0">
            <a:spAutoFit/>
          </a:bodyPr>
          <a:lstStyle/>
          <a:p>
            <a:r>
              <a:rPr lang="de-DE" sz="1200" dirty="0">
                <a:solidFill>
                  <a:schemeClr val="accent6">
                    <a:lumMod val="75000"/>
                  </a:schemeClr>
                </a:solidFill>
              </a:rPr>
              <a:t>72.7%</a:t>
            </a:r>
          </a:p>
        </p:txBody>
      </p:sp>
      <p:graphicFrame>
        <p:nvGraphicFramePr>
          <p:cNvPr id="142" name="Tabelle 142">
            <a:extLst>
              <a:ext uri="{FF2B5EF4-FFF2-40B4-BE49-F238E27FC236}">
                <a16:creationId xmlns:a16="http://schemas.microsoft.com/office/drawing/2014/main" id="{8A127BB1-7A6E-4D41-A297-9D65A87CE60C}"/>
              </a:ext>
            </a:extLst>
          </p:cNvPr>
          <p:cNvGraphicFramePr>
            <a:graphicFrameLocks noGrp="1"/>
          </p:cNvGraphicFramePr>
          <p:nvPr>
            <p:extLst>
              <p:ext uri="{D42A27DB-BD31-4B8C-83A1-F6EECF244321}">
                <p14:modId xmlns:p14="http://schemas.microsoft.com/office/powerpoint/2010/main" val="1300807974"/>
              </p:ext>
            </p:extLst>
          </p:nvPr>
        </p:nvGraphicFramePr>
        <p:xfrm>
          <a:off x="7648886" y="1796562"/>
          <a:ext cx="4140635" cy="136656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1157754248"/>
                    </a:ext>
                  </a:extLst>
                </a:gridCol>
                <a:gridCol w="841557">
                  <a:extLst>
                    <a:ext uri="{9D8B030D-6E8A-4147-A177-3AD203B41FA5}">
                      <a16:colId xmlns:a16="http://schemas.microsoft.com/office/drawing/2014/main" val="3428872118"/>
                    </a:ext>
                  </a:extLst>
                </a:gridCol>
                <a:gridCol w="965539">
                  <a:extLst>
                    <a:ext uri="{9D8B030D-6E8A-4147-A177-3AD203B41FA5}">
                      <a16:colId xmlns:a16="http://schemas.microsoft.com/office/drawing/2014/main" val="3426439764"/>
                    </a:ext>
                  </a:extLst>
                </a:gridCol>
                <a:gridCol w="965539">
                  <a:extLst>
                    <a:ext uri="{9D8B030D-6E8A-4147-A177-3AD203B41FA5}">
                      <a16:colId xmlns:a16="http://schemas.microsoft.com/office/drawing/2014/main" val="1103350633"/>
                    </a:ext>
                  </a:extLst>
                </a:gridCol>
              </a:tblGrid>
              <a:tr h="102737">
                <a:tc>
                  <a:txBody>
                    <a:bodyPr/>
                    <a:lstStyle/>
                    <a:p>
                      <a:endParaRPr lang="de-DE" sz="1200"/>
                    </a:p>
                  </a:txBody>
                  <a:tcPr marT="10800" marB="10800" anchor="ctr"/>
                </a:tc>
                <a:tc>
                  <a:txBody>
                    <a:bodyPr/>
                    <a:lstStyle/>
                    <a:p>
                      <a:pPr algn="ctr"/>
                      <a:r>
                        <a:rPr lang="de-DE" sz="1200" dirty="0"/>
                        <a:t>D</a:t>
                      </a:r>
                    </a:p>
                  </a:txBody>
                  <a:tcPr marT="10800" marB="10800" anchor="ctr">
                    <a:solidFill>
                      <a:schemeClr val="bg2">
                        <a:lumMod val="75000"/>
                      </a:schemeClr>
                    </a:solidFill>
                  </a:tcPr>
                </a:tc>
                <a:tc>
                  <a:txBody>
                    <a:bodyPr/>
                    <a:lstStyle/>
                    <a:p>
                      <a:pPr algn="ctr"/>
                      <a:r>
                        <a:rPr lang="de-DE" sz="1200"/>
                        <a:t>D+O</a:t>
                      </a:r>
                    </a:p>
                  </a:txBody>
                  <a:tcPr marT="10800" marB="10800" anchor="ctr">
                    <a:solidFill>
                      <a:schemeClr val="accent1"/>
                    </a:solidFill>
                  </a:tcPr>
                </a:tc>
                <a:tc>
                  <a:txBody>
                    <a:bodyPr/>
                    <a:lstStyle/>
                    <a:p>
                      <a:pPr algn="ctr"/>
                      <a:r>
                        <a:rPr lang="de-DE" sz="1200" dirty="0"/>
                        <a:t>D+M</a:t>
                      </a:r>
                    </a:p>
                  </a:txBody>
                  <a:tcPr marT="10800" marB="10800" anchor="ctr">
                    <a:solidFill>
                      <a:schemeClr val="accent6"/>
                    </a:solidFill>
                  </a:tcPr>
                </a:tc>
                <a:extLst>
                  <a:ext uri="{0D108BD9-81ED-4DB2-BD59-A6C34878D82A}">
                    <a16:rowId xmlns:a16="http://schemas.microsoft.com/office/drawing/2014/main" val="102743815"/>
                  </a:ext>
                </a:extLst>
              </a:tr>
              <a:tr h="194622">
                <a:tc>
                  <a:txBody>
                    <a:bodyPr/>
                    <a:lstStyle/>
                    <a:p>
                      <a:r>
                        <a:rPr lang="de-DE" sz="1200"/>
                        <a:t>Events/patients, </a:t>
                      </a:r>
                      <a:br>
                        <a:rPr lang="de-DE" sz="1200"/>
                      </a:br>
                      <a:r>
                        <a:rPr lang="de-DE" sz="1200"/>
                        <a:t>n</a:t>
                      </a:r>
                    </a:p>
                  </a:txBody>
                  <a:tcPr marR="36000" marT="10800" marB="10800" anchor="ctr"/>
                </a:tc>
                <a:tc>
                  <a:txBody>
                    <a:bodyPr/>
                    <a:lstStyle/>
                    <a:p>
                      <a:pPr algn="ctr"/>
                      <a:r>
                        <a:rPr lang="de-DE" sz="1200"/>
                        <a:t>38/67</a:t>
                      </a:r>
                    </a:p>
                  </a:txBody>
                  <a:tcPr marT="10800" marB="10800" anchor="ctr"/>
                </a:tc>
                <a:tc>
                  <a:txBody>
                    <a:bodyPr/>
                    <a:lstStyle/>
                    <a:p>
                      <a:pPr algn="ctr"/>
                      <a:r>
                        <a:rPr lang="de-DE" sz="1200"/>
                        <a:t>22/60</a:t>
                      </a:r>
                    </a:p>
                  </a:txBody>
                  <a:tcPr marT="10800" marB="10800" anchor="ctr"/>
                </a:tc>
                <a:tc>
                  <a:txBody>
                    <a:bodyPr/>
                    <a:lstStyle/>
                    <a:p>
                      <a:pPr algn="ctr"/>
                      <a:r>
                        <a:rPr lang="de-DE" sz="1200"/>
                        <a:t>21/62</a:t>
                      </a:r>
                    </a:p>
                  </a:txBody>
                  <a:tcPr marT="10800" marB="10800" anchor="ctr"/>
                </a:tc>
                <a:extLst>
                  <a:ext uri="{0D108BD9-81ED-4DB2-BD59-A6C34878D82A}">
                    <a16:rowId xmlns:a16="http://schemas.microsoft.com/office/drawing/2014/main" val="861374880"/>
                  </a:ext>
                </a:extLst>
              </a:tr>
              <a:tr h="194622">
                <a:tc>
                  <a:txBody>
                    <a:bodyPr/>
                    <a:lstStyle/>
                    <a:p>
                      <a:r>
                        <a:rPr lang="de-DE" sz="1200" b="1"/>
                        <a:t>mPFS</a:t>
                      </a:r>
                      <a:r>
                        <a:rPr lang="de-DE" sz="1200"/>
                        <a:t>, </a:t>
                      </a:r>
                      <a:br>
                        <a:rPr lang="de-DE" sz="1200"/>
                      </a:br>
                      <a:r>
                        <a:rPr lang="de-DE" sz="1200"/>
                        <a:t>months (95% CI)</a:t>
                      </a:r>
                      <a:r>
                        <a:rPr lang="de-DE" sz="1200" baseline="30000"/>
                        <a:t>a</a:t>
                      </a:r>
                    </a:p>
                  </a:txBody>
                  <a:tcPr marR="36000" marT="10800" marB="10800" anchor="ctr"/>
                </a:tc>
                <a:tc>
                  <a:txBody>
                    <a:bodyPr/>
                    <a:lstStyle/>
                    <a:p>
                      <a:pPr algn="ctr"/>
                      <a:r>
                        <a:rPr lang="de-DE" sz="1200" b="1" dirty="0"/>
                        <a:t>6.3</a:t>
                      </a:r>
                      <a:r>
                        <a:rPr lang="de-DE" sz="1200" dirty="0"/>
                        <a:t> </a:t>
                      </a:r>
                      <a:br>
                        <a:rPr lang="de-DE" sz="1200" dirty="0"/>
                      </a:br>
                      <a:r>
                        <a:rPr lang="de-DE" sz="1200" dirty="0"/>
                        <a:t>(3.7-11.2)</a:t>
                      </a:r>
                    </a:p>
                  </a:txBody>
                  <a:tcPr marT="10800" marB="10800" anchor="ctr"/>
                </a:tc>
                <a:tc>
                  <a:txBody>
                    <a:bodyPr/>
                    <a:lstStyle/>
                    <a:p>
                      <a:pPr algn="ctr"/>
                      <a:r>
                        <a:rPr lang="de-DE" sz="1200" b="1" dirty="0"/>
                        <a:t>NR</a:t>
                      </a:r>
                      <a:r>
                        <a:rPr lang="de-DE" sz="1200" dirty="0"/>
                        <a:t> </a:t>
                      </a:r>
                      <a:br>
                        <a:rPr lang="de-DE" sz="1200" dirty="0"/>
                      </a:br>
                      <a:r>
                        <a:rPr lang="de-DE" sz="1200" dirty="0"/>
                        <a:t>(10.4-NE)</a:t>
                      </a:r>
                    </a:p>
                  </a:txBody>
                  <a:tcPr marT="10800" marB="10800" anchor="ctr"/>
                </a:tc>
                <a:tc>
                  <a:txBody>
                    <a:bodyPr/>
                    <a:lstStyle/>
                    <a:p>
                      <a:pPr algn="ctr"/>
                      <a:r>
                        <a:rPr lang="de-DE" sz="1200" b="1" dirty="0"/>
                        <a:t>15.1</a:t>
                      </a:r>
                      <a:r>
                        <a:rPr lang="de-DE" sz="1200" dirty="0"/>
                        <a:t> </a:t>
                      </a:r>
                      <a:br>
                        <a:rPr lang="de-DE" sz="1200" dirty="0"/>
                      </a:br>
                      <a:r>
                        <a:rPr lang="de-DE" sz="1200" dirty="0"/>
                        <a:t>(13.6-NE)</a:t>
                      </a:r>
                    </a:p>
                  </a:txBody>
                  <a:tcPr marT="10800" marB="10800" anchor="ctr"/>
                </a:tc>
                <a:extLst>
                  <a:ext uri="{0D108BD9-81ED-4DB2-BD59-A6C34878D82A}">
                    <a16:rowId xmlns:a16="http://schemas.microsoft.com/office/drawing/2014/main" val="3319127324"/>
                  </a:ext>
                </a:extLst>
              </a:tr>
              <a:tr h="194622">
                <a:tc>
                  <a:txBody>
                    <a:bodyPr/>
                    <a:lstStyle/>
                    <a:p>
                      <a:r>
                        <a:rPr lang="de-DE" sz="1200" b="1"/>
                        <a:t>HR</a:t>
                      </a:r>
                      <a:r>
                        <a:rPr lang="de-DE" sz="1200"/>
                        <a:t> (95% CI)</a:t>
                      </a:r>
                      <a:r>
                        <a:rPr lang="de-DE" sz="1200" baseline="30000"/>
                        <a:t>b,c</a:t>
                      </a:r>
                    </a:p>
                  </a:txBody>
                  <a:tcPr marR="36000" marT="10800" marB="10800" anchor="ctr"/>
                </a:tc>
                <a:tc>
                  <a:txBody>
                    <a:bodyPr/>
                    <a:lstStyle/>
                    <a:p>
                      <a:pPr algn="ctr"/>
                      <a:r>
                        <a:rPr lang="de-DE" sz="1200" dirty="0"/>
                        <a:t>–</a:t>
                      </a:r>
                    </a:p>
                  </a:txBody>
                  <a:tcPr marT="10800" marB="10800" anchor="ctr"/>
                </a:tc>
                <a:tc>
                  <a:txBody>
                    <a:bodyPr/>
                    <a:lstStyle/>
                    <a:p>
                      <a:pPr algn="ctr"/>
                      <a:r>
                        <a:rPr lang="de-DE" sz="1200" b="1" dirty="0"/>
                        <a:t>0.44</a:t>
                      </a:r>
                      <a:r>
                        <a:rPr lang="de-DE" sz="1200" dirty="0"/>
                        <a:t> </a:t>
                      </a:r>
                      <a:br>
                        <a:rPr lang="de-DE" sz="1200" dirty="0"/>
                      </a:br>
                      <a:r>
                        <a:rPr lang="de-DE" sz="1200" dirty="0"/>
                        <a:t>(0.26-0.75)</a:t>
                      </a:r>
                    </a:p>
                  </a:txBody>
                  <a:tcPr marT="10800" marB="10800" anchor="ctr"/>
                </a:tc>
                <a:tc>
                  <a:txBody>
                    <a:bodyPr/>
                    <a:lstStyle/>
                    <a:p>
                      <a:pPr algn="ctr"/>
                      <a:r>
                        <a:rPr lang="de-DE" sz="1200" b="1" dirty="0"/>
                        <a:t>0.65</a:t>
                      </a:r>
                      <a:r>
                        <a:rPr lang="de-DE" sz="1200" dirty="0"/>
                        <a:t> </a:t>
                      </a:r>
                      <a:br>
                        <a:rPr lang="de-DE" sz="1200" dirty="0"/>
                      </a:br>
                      <a:r>
                        <a:rPr lang="de-DE" sz="1200" dirty="0"/>
                        <a:t>(0.49-0.85)</a:t>
                      </a:r>
                    </a:p>
                  </a:txBody>
                  <a:tcPr marT="10800" marB="10800" anchor="ctr"/>
                </a:tc>
                <a:extLst>
                  <a:ext uri="{0D108BD9-81ED-4DB2-BD59-A6C34878D82A}">
                    <a16:rowId xmlns:a16="http://schemas.microsoft.com/office/drawing/2014/main" val="3118515955"/>
                  </a:ext>
                </a:extLst>
              </a:tr>
            </a:tbl>
          </a:graphicData>
        </a:graphic>
      </p:graphicFrame>
      <p:graphicFrame>
        <p:nvGraphicFramePr>
          <p:cNvPr id="143" name="Tabelle 143">
            <a:extLst>
              <a:ext uri="{FF2B5EF4-FFF2-40B4-BE49-F238E27FC236}">
                <a16:creationId xmlns:a16="http://schemas.microsoft.com/office/drawing/2014/main" id="{E8E06924-BA60-4EA0-9F87-4E9F8D6CB119}"/>
              </a:ext>
            </a:extLst>
          </p:cNvPr>
          <p:cNvGraphicFramePr>
            <a:graphicFrameLocks noGrp="1"/>
          </p:cNvGraphicFramePr>
          <p:nvPr>
            <p:extLst>
              <p:ext uri="{D42A27DB-BD31-4B8C-83A1-F6EECF244321}">
                <p14:modId xmlns:p14="http://schemas.microsoft.com/office/powerpoint/2010/main" val="1817622170"/>
              </p:ext>
            </p:extLst>
          </p:nvPr>
        </p:nvGraphicFramePr>
        <p:xfrm>
          <a:off x="408693" y="4775857"/>
          <a:ext cx="6917064" cy="897600"/>
        </p:xfrm>
        <a:graphic>
          <a:graphicData uri="http://schemas.openxmlformats.org/drawingml/2006/table">
            <a:tbl>
              <a:tblPr firstRow="1" bandRow="1">
                <a:tableStyleId>{5C22544A-7EE6-4342-B048-85BDC9FD1C3A}</a:tableStyleId>
              </a:tblPr>
              <a:tblGrid>
                <a:gridCol w="576422">
                  <a:extLst>
                    <a:ext uri="{9D8B030D-6E8A-4147-A177-3AD203B41FA5}">
                      <a16:colId xmlns:a16="http://schemas.microsoft.com/office/drawing/2014/main" val="721208814"/>
                    </a:ext>
                  </a:extLst>
                </a:gridCol>
                <a:gridCol w="576422">
                  <a:extLst>
                    <a:ext uri="{9D8B030D-6E8A-4147-A177-3AD203B41FA5}">
                      <a16:colId xmlns:a16="http://schemas.microsoft.com/office/drawing/2014/main" val="3651423012"/>
                    </a:ext>
                  </a:extLst>
                </a:gridCol>
                <a:gridCol w="576422">
                  <a:extLst>
                    <a:ext uri="{9D8B030D-6E8A-4147-A177-3AD203B41FA5}">
                      <a16:colId xmlns:a16="http://schemas.microsoft.com/office/drawing/2014/main" val="300253790"/>
                    </a:ext>
                  </a:extLst>
                </a:gridCol>
                <a:gridCol w="576422">
                  <a:extLst>
                    <a:ext uri="{9D8B030D-6E8A-4147-A177-3AD203B41FA5}">
                      <a16:colId xmlns:a16="http://schemas.microsoft.com/office/drawing/2014/main" val="2672001008"/>
                    </a:ext>
                  </a:extLst>
                </a:gridCol>
                <a:gridCol w="576422">
                  <a:extLst>
                    <a:ext uri="{9D8B030D-6E8A-4147-A177-3AD203B41FA5}">
                      <a16:colId xmlns:a16="http://schemas.microsoft.com/office/drawing/2014/main" val="302429937"/>
                    </a:ext>
                  </a:extLst>
                </a:gridCol>
                <a:gridCol w="576422">
                  <a:extLst>
                    <a:ext uri="{9D8B030D-6E8A-4147-A177-3AD203B41FA5}">
                      <a16:colId xmlns:a16="http://schemas.microsoft.com/office/drawing/2014/main" val="823320872"/>
                    </a:ext>
                  </a:extLst>
                </a:gridCol>
                <a:gridCol w="576422">
                  <a:extLst>
                    <a:ext uri="{9D8B030D-6E8A-4147-A177-3AD203B41FA5}">
                      <a16:colId xmlns:a16="http://schemas.microsoft.com/office/drawing/2014/main" val="283880406"/>
                    </a:ext>
                  </a:extLst>
                </a:gridCol>
                <a:gridCol w="576422">
                  <a:extLst>
                    <a:ext uri="{9D8B030D-6E8A-4147-A177-3AD203B41FA5}">
                      <a16:colId xmlns:a16="http://schemas.microsoft.com/office/drawing/2014/main" val="204502765"/>
                    </a:ext>
                  </a:extLst>
                </a:gridCol>
                <a:gridCol w="576422">
                  <a:extLst>
                    <a:ext uri="{9D8B030D-6E8A-4147-A177-3AD203B41FA5}">
                      <a16:colId xmlns:a16="http://schemas.microsoft.com/office/drawing/2014/main" val="3111917271"/>
                    </a:ext>
                  </a:extLst>
                </a:gridCol>
                <a:gridCol w="576422">
                  <a:extLst>
                    <a:ext uri="{9D8B030D-6E8A-4147-A177-3AD203B41FA5}">
                      <a16:colId xmlns:a16="http://schemas.microsoft.com/office/drawing/2014/main" val="1538282701"/>
                    </a:ext>
                  </a:extLst>
                </a:gridCol>
                <a:gridCol w="576422">
                  <a:extLst>
                    <a:ext uri="{9D8B030D-6E8A-4147-A177-3AD203B41FA5}">
                      <a16:colId xmlns:a16="http://schemas.microsoft.com/office/drawing/2014/main" val="357467459"/>
                    </a:ext>
                  </a:extLst>
                </a:gridCol>
                <a:gridCol w="576422">
                  <a:extLst>
                    <a:ext uri="{9D8B030D-6E8A-4147-A177-3AD203B41FA5}">
                      <a16:colId xmlns:a16="http://schemas.microsoft.com/office/drawing/2014/main" val="3171114128"/>
                    </a:ext>
                  </a:extLst>
                </a:gridCol>
              </a:tblGrid>
              <a:tr h="0">
                <a:tc gridSpan="12">
                  <a:txBody>
                    <a:bodyPr/>
                    <a:lstStyle/>
                    <a:p>
                      <a:r>
                        <a:rPr lang="de-DE" sz="1000"/>
                        <a:t>No. at risk</a:t>
                      </a:r>
                    </a:p>
                  </a:txBody>
                  <a:tcPr marT="36000" marB="36000" anchor="ctr"/>
                </a:tc>
                <a:tc hMerge="1">
                  <a:txBody>
                    <a:bodyPr/>
                    <a:lstStyle/>
                    <a:p>
                      <a:endParaRPr lang="de-DE" sz="1000"/>
                    </a:p>
                  </a:txBody>
                  <a:tcPr anchor="ctr"/>
                </a:tc>
                <a:tc hMerge="1">
                  <a:txBody>
                    <a:bodyPr/>
                    <a:lstStyle/>
                    <a:p>
                      <a:endParaRPr lang="de-DE" sz="1000"/>
                    </a:p>
                  </a:txBody>
                  <a:tcPr anchor="ctr"/>
                </a:tc>
                <a:tc hMerge="1">
                  <a:txBody>
                    <a:bodyPr/>
                    <a:lstStyle/>
                    <a:p>
                      <a:endParaRPr lang="de-DE" sz="1000"/>
                    </a:p>
                  </a:txBody>
                  <a:tcPr anchor="ctr"/>
                </a:tc>
                <a:tc hMerge="1">
                  <a:txBody>
                    <a:bodyPr/>
                    <a:lstStyle/>
                    <a:p>
                      <a:endParaRPr lang="de-DE" sz="1000"/>
                    </a:p>
                  </a:txBody>
                  <a:tcPr anchor="ctr"/>
                </a:tc>
                <a:tc hMerge="1">
                  <a:txBody>
                    <a:bodyPr/>
                    <a:lstStyle/>
                    <a:p>
                      <a:endParaRPr lang="de-DE" sz="1000"/>
                    </a:p>
                  </a:txBody>
                  <a:tcPr anchor="ctr"/>
                </a:tc>
                <a:tc hMerge="1">
                  <a:txBody>
                    <a:bodyPr/>
                    <a:lstStyle/>
                    <a:p>
                      <a:endParaRPr lang="de-DE" sz="1000"/>
                    </a:p>
                  </a:txBody>
                  <a:tcPr anchor="ctr"/>
                </a:tc>
                <a:tc hMerge="1">
                  <a:txBody>
                    <a:bodyPr/>
                    <a:lstStyle/>
                    <a:p>
                      <a:endParaRPr lang="de-DE" sz="1000"/>
                    </a:p>
                  </a:txBody>
                  <a:tcPr anchor="ctr"/>
                </a:tc>
                <a:tc hMerge="1">
                  <a:txBody>
                    <a:bodyPr/>
                    <a:lstStyle/>
                    <a:p>
                      <a:endParaRPr lang="de-DE" sz="1000"/>
                    </a:p>
                  </a:txBody>
                  <a:tcPr anchor="ctr"/>
                </a:tc>
                <a:tc hMerge="1">
                  <a:txBody>
                    <a:bodyPr/>
                    <a:lstStyle/>
                    <a:p>
                      <a:endParaRPr lang="de-DE" sz="1000"/>
                    </a:p>
                  </a:txBody>
                  <a:tcPr anchor="ctr"/>
                </a:tc>
                <a:tc hMerge="1">
                  <a:txBody>
                    <a:bodyPr/>
                    <a:lstStyle/>
                    <a:p>
                      <a:endParaRPr lang="de-DE" sz="1000"/>
                    </a:p>
                  </a:txBody>
                  <a:tcPr anchor="ctr"/>
                </a:tc>
                <a:tc hMerge="1">
                  <a:txBody>
                    <a:bodyPr/>
                    <a:lstStyle/>
                    <a:p>
                      <a:endParaRPr lang="de-DE" sz="1000"/>
                    </a:p>
                  </a:txBody>
                  <a:tcPr anchor="ctr"/>
                </a:tc>
                <a:extLst>
                  <a:ext uri="{0D108BD9-81ED-4DB2-BD59-A6C34878D82A}">
                    <a16:rowId xmlns:a16="http://schemas.microsoft.com/office/drawing/2014/main" val="1266640589"/>
                  </a:ext>
                </a:extLst>
              </a:tr>
              <a:tr h="0">
                <a:tc>
                  <a:txBody>
                    <a:bodyPr/>
                    <a:lstStyle/>
                    <a:p>
                      <a:r>
                        <a:rPr lang="de-DE" sz="1000">
                          <a:solidFill>
                            <a:schemeClr val="bg1"/>
                          </a:solidFill>
                        </a:rPr>
                        <a:t>D</a:t>
                      </a:r>
                    </a:p>
                  </a:txBody>
                  <a:tcPr marT="36000" marB="36000" anchor="ctr">
                    <a:solidFill>
                      <a:schemeClr val="bg2">
                        <a:lumMod val="75000"/>
                      </a:schemeClr>
                    </a:solidFill>
                  </a:tcPr>
                </a:tc>
                <a:tc>
                  <a:txBody>
                    <a:bodyPr/>
                    <a:lstStyle/>
                    <a:p>
                      <a:pPr algn="ctr"/>
                      <a:r>
                        <a:rPr lang="de-DE" sz="1000" dirty="0"/>
                        <a:t>67</a:t>
                      </a:r>
                    </a:p>
                  </a:txBody>
                  <a:tcPr marT="36000" marB="36000" anchor="ctr"/>
                </a:tc>
                <a:tc>
                  <a:txBody>
                    <a:bodyPr/>
                    <a:lstStyle/>
                    <a:p>
                      <a:pPr algn="ctr"/>
                      <a:r>
                        <a:rPr lang="de-DE" sz="1000" dirty="0"/>
                        <a:t>50</a:t>
                      </a:r>
                    </a:p>
                  </a:txBody>
                  <a:tcPr marT="36000" marB="36000" anchor="ctr"/>
                </a:tc>
                <a:tc>
                  <a:txBody>
                    <a:bodyPr/>
                    <a:lstStyle/>
                    <a:p>
                      <a:pPr algn="ctr"/>
                      <a:r>
                        <a:rPr lang="de-DE" sz="1000" dirty="0"/>
                        <a:t>32</a:t>
                      </a:r>
                    </a:p>
                  </a:txBody>
                  <a:tcPr marT="36000" marB="36000" anchor="ctr"/>
                </a:tc>
                <a:tc>
                  <a:txBody>
                    <a:bodyPr/>
                    <a:lstStyle/>
                    <a:p>
                      <a:pPr algn="ctr"/>
                      <a:r>
                        <a:rPr lang="de-DE" sz="1000"/>
                        <a:t>32</a:t>
                      </a:r>
                    </a:p>
                  </a:txBody>
                  <a:tcPr marT="36000" marB="36000" anchor="ctr"/>
                </a:tc>
                <a:tc>
                  <a:txBody>
                    <a:bodyPr/>
                    <a:lstStyle/>
                    <a:p>
                      <a:pPr algn="ctr"/>
                      <a:r>
                        <a:rPr lang="de-DE" sz="1000"/>
                        <a:t>20</a:t>
                      </a:r>
                    </a:p>
                  </a:txBody>
                  <a:tcPr marT="36000" marB="36000" anchor="ctr"/>
                </a:tc>
                <a:tc>
                  <a:txBody>
                    <a:bodyPr/>
                    <a:lstStyle/>
                    <a:p>
                      <a:pPr algn="ctr"/>
                      <a:r>
                        <a:rPr lang="de-DE" sz="1000"/>
                        <a:t>16</a:t>
                      </a:r>
                    </a:p>
                  </a:txBody>
                  <a:tcPr marT="36000" marB="36000" anchor="ctr"/>
                </a:tc>
                <a:tc>
                  <a:txBody>
                    <a:bodyPr/>
                    <a:lstStyle/>
                    <a:p>
                      <a:pPr algn="ctr"/>
                      <a:r>
                        <a:rPr lang="de-DE" sz="1000"/>
                        <a:t>13</a:t>
                      </a:r>
                    </a:p>
                  </a:txBody>
                  <a:tcPr marT="36000" marB="36000" anchor="ctr"/>
                </a:tc>
                <a:tc>
                  <a:txBody>
                    <a:bodyPr/>
                    <a:lstStyle/>
                    <a:p>
                      <a:pPr algn="ctr"/>
                      <a:r>
                        <a:rPr lang="de-DE" sz="1000"/>
                        <a:t>9</a:t>
                      </a:r>
                    </a:p>
                  </a:txBody>
                  <a:tcPr marT="36000" marB="36000" anchor="ctr"/>
                </a:tc>
                <a:tc>
                  <a:txBody>
                    <a:bodyPr/>
                    <a:lstStyle/>
                    <a:p>
                      <a:pPr algn="ctr"/>
                      <a:r>
                        <a:rPr lang="de-DE" sz="1000"/>
                        <a:t>7</a:t>
                      </a:r>
                    </a:p>
                  </a:txBody>
                  <a:tcPr marT="36000" marB="36000" anchor="ctr"/>
                </a:tc>
                <a:tc>
                  <a:txBody>
                    <a:bodyPr/>
                    <a:lstStyle/>
                    <a:p>
                      <a:pPr algn="ctr"/>
                      <a:r>
                        <a:rPr lang="de-DE" sz="1000"/>
                        <a:t>3</a:t>
                      </a:r>
                    </a:p>
                  </a:txBody>
                  <a:tcPr marT="36000" marB="36000" anchor="ctr"/>
                </a:tc>
                <a:tc>
                  <a:txBody>
                    <a:bodyPr/>
                    <a:lstStyle/>
                    <a:p>
                      <a:pPr algn="ctr"/>
                      <a:r>
                        <a:rPr lang="de-DE" sz="1000"/>
                        <a:t>0</a:t>
                      </a:r>
                    </a:p>
                  </a:txBody>
                  <a:tcPr marT="36000" marB="36000" anchor="ctr"/>
                </a:tc>
                <a:extLst>
                  <a:ext uri="{0D108BD9-81ED-4DB2-BD59-A6C34878D82A}">
                    <a16:rowId xmlns:a16="http://schemas.microsoft.com/office/drawing/2014/main" val="2292750369"/>
                  </a:ext>
                </a:extLst>
              </a:tr>
              <a:tr h="0">
                <a:tc>
                  <a:txBody>
                    <a:bodyPr/>
                    <a:lstStyle/>
                    <a:p>
                      <a:r>
                        <a:rPr lang="de-DE" sz="1000">
                          <a:solidFill>
                            <a:schemeClr val="bg1"/>
                          </a:solidFill>
                        </a:rPr>
                        <a:t>D+O</a:t>
                      </a:r>
                    </a:p>
                  </a:txBody>
                  <a:tcPr marT="36000" marB="36000" anchor="ctr">
                    <a:solidFill>
                      <a:schemeClr val="accent1"/>
                    </a:solidFill>
                  </a:tcPr>
                </a:tc>
                <a:tc>
                  <a:txBody>
                    <a:bodyPr/>
                    <a:lstStyle/>
                    <a:p>
                      <a:pPr algn="ctr"/>
                      <a:r>
                        <a:rPr lang="de-DE" sz="1000"/>
                        <a:t>60</a:t>
                      </a:r>
                    </a:p>
                  </a:txBody>
                  <a:tcPr marT="36000" marB="36000" anchor="ctr"/>
                </a:tc>
                <a:tc>
                  <a:txBody>
                    <a:bodyPr/>
                    <a:lstStyle/>
                    <a:p>
                      <a:pPr algn="ctr"/>
                      <a:r>
                        <a:rPr lang="de-DE" sz="1000"/>
                        <a:t>49</a:t>
                      </a:r>
                    </a:p>
                  </a:txBody>
                  <a:tcPr marT="36000" marB="36000" anchor="ctr"/>
                </a:tc>
                <a:tc>
                  <a:txBody>
                    <a:bodyPr/>
                    <a:lstStyle/>
                    <a:p>
                      <a:pPr algn="ctr"/>
                      <a:r>
                        <a:rPr lang="de-DE" sz="1000"/>
                        <a:t>46</a:t>
                      </a:r>
                    </a:p>
                  </a:txBody>
                  <a:tcPr marT="36000" marB="36000" anchor="ctr"/>
                </a:tc>
                <a:tc>
                  <a:txBody>
                    <a:bodyPr/>
                    <a:lstStyle/>
                    <a:p>
                      <a:pPr algn="ctr"/>
                      <a:r>
                        <a:rPr lang="de-DE" sz="1000" dirty="0"/>
                        <a:t>40</a:t>
                      </a:r>
                    </a:p>
                  </a:txBody>
                  <a:tcPr marT="36000" marB="36000" anchor="ctr"/>
                </a:tc>
                <a:tc>
                  <a:txBody>
                    <a:bodyPr/>
                    <a:lstStyle/>
                    <a:p>
                      <a:pPr algn="ctr"/>
                      <a:r>
                        <a:rPr lang="de-DE" sz="1000" dirty="0"/>
                        <a:t>37</a:t>
                      </a:r>
                    </a:p>
                  </a:txBody>
                  <a:tcPr marT="36000" marB="36000" anchor="ctr"/>
                </a:tc>
                <a:tc>
                  <a:txBody>
                    <a:bodyPr/>
                    <a:lstStyle/>
                    <a:p>
                      <a:pPr algn="ctr"/>
                      <a:r>
                        <a:rPr lang="de-DE" sz="1000" dirty="0"/>
                        <a:t>30</a:t>
                      </a:r>
                    </a:p>
                  </a:txBody>
                  <a:tcPr marT="36000" marB="36000" anchor="ctr"/>
                </a:tc>
                <a:tc>
                  <a:txBody>
                    <a:bodyPr/>
                    <a:lstStyle/>
                    <a:p>
                      <a:pPr algn="ctr"/>
                      <a:r>
                        <a:rPr lang="de-DE" sz="1000"/>
                        <a:t>22</a:t>
                      </a:r>
                    </a:p>
                  </a:txBody>
                  <a:tcPr marT="36000" marB="36000" anchor="ctr"/>
                </a:tc>
                <a:tc>
                  <a:txBody>
                    <a:bodyPr/>
                    <a:lstStyle/>
                    <a:p>
                      <a:pPr algn="ctr"/>
                      <a:r>
                        <a:rPr lang="de-DE" sz="1000"/>
                        <a:t>13</a:t>
                      </a:r>
                    </a:p>
                  </a:txBody>
                  <a:tcPr marT="36000" marB="36000" anchor="ctr"/>
                </a:tc>
                <a:tc>
                  <a:txBody>
                    <a:bodyPr/>
                    <a:lstStyle/>
                    <a:p>
                      <a:pPr algn="ctr"/>
                      <a:r>
                        <a:rPr lang="de-DE" sz="1000"/>
                        <a:t>9</a:t>
                      </a:r>
                    </a:p>
                  </a:txBody>
                  <a:tcPr marT="36000" marB="36000" anchor="ctr"/>
                </a:tc>
                <a:tc>
                  <a:txBody>
                    <a:bodyPr/>
                    <a:lstStyle/>
                    <a:p>
                      <a:pPr algn="ctr"/>
                      <a:r>
                        <a:rPr lang="de-DE" sz="1000"/>
                        <a:t>5</a:t>
                      </a:r>
                    </a:p>
                  </a:txBody>
                  <a:tcPr marT="36000" marB="36000" anchor="ctr"/>
                </a:tc>
                <a:tc>
                  <a:txBody>
                    <a:bodyPr/>
                    <a:lstStyle/>
                    <a:p>
                      <a:pPr algn="ctr"/>
                      <a:r>
                        <a:rPr lang="de-DE" sz="1000"/>
                        <a:t>0</a:t>
                      </a:r>
                    </a:p>
                  </a:txBody>
                  <a:tcPr marT="36000" marB="36000" anchor="ctr"/>
                </a:tc>
                <a:extLst>
                  <a:ext uri="{0D108BD9-81ED-4DB2-BD59-A6C34878D82A}">
                    <a16:rowId xmlns:a16="http://schemas.microsoft.com/office/drawing/2014/main" val="1564403489"/>
                  </a:ext>
                </a:extLst>
              </a:tr>
              <a:tr h="0">
                <a:tc>
                  <a:txBody>
                    <a:bodyPr/>
                    <a:lstStyle/>
                    <a:p>
                      <a:r>
                        <a:rPr lang="de-DE" sz="1000" dirty="0">
                          <a:solidFill>
                            <a:schemeClr val="bg1"/>
                          </a:solidFill>
                        </a:rPr>
                        <a:t>D+M</a:t>
                      </a:r>
                    </a:p>
                  </a:txBody>
                  <a:tcPr marT="36000" marB="36000" anchor="ctr">
                    <a:solidFill>
                      <a:schemeClr val="accent6"/>
                    </a:solidFill>
                  </a:tcPr>
                </a:tc>
                <a:tc>
                  <a:txBody>
                    <a:bodyPr/>
                    <a:lstStyle/>
                    <a:p>
                      <a:pPr algn="ctr"/>
                      <a:r>
                        <a:rPr lang="de-DE" sz="1000"/>
                        <a:t>62</a:t>
                      </a:r>
                    </a:p>
                  </a:txBody>
                  <a:tcPr marT="36000" marB="36000" anchor="ctr"/>
                </a:tc>
                <a:tc>
                  <a:txBody>
                    <a:bodyPr/>
                    <a:lstStyle/>
                    <a:p>
                      <a:pPr algn="ctr"/>
                      <a:r>
                        <a:rPr lang="de-DE" sz="1000"/>
                        <a:t>55</a:t>
                      </a:r>
                    </a:p>
                  </a:txBody>
                  <a:tcPr marT="36000" marB="36000" anchor="ctr"/>
                </a:tc>
                <a:tc>
                  <a:txBody>
                    <a:bodyPr/>
                    <a:lstStyle/>
                    <a:p>
                      <a:pPr algn="ctr"/>
                      <a:r>
                        <a:rPr lang="de-DE" sz="1000"/>
                        <a:t>46</a:t>
                      </a:r>
                    </a:p>
                  </a:txBody>
                  <a:tcPr marT="36000" marB="36000" anchor="ctr"/>
                </a:tc>
                <a:tc>
                  <a:txBody>
                    <a:bodyPr/>
                    <a:lstStyle/>
                    <a:p>
                      <a:pPr algn="ctr"/>
                      <a:r>
                        <a:rPr lang="de-DE" sz="1000"/>
                        <a:t>44</a:t>
                      </a:r>
                    </a:p>
                  </a:txBody>
                  <a:tcPr marT="36000" marB="36000" anchor="ctr"/>
                </a:tc>
                <a:tc>
                  <a:txBody>
                    <a:bodyPr/>
                    <a:lstStyle/>
                    <a:p>
                      <a:pPr algn="ctr"/>
                      <a:r>
                        <a:rPr lang="de-DE" sz="1000" dirty="0"/>
                        <a:t>41</a:t>
                      </a:r>
                    </a:p>
                  </a:txBody>
                  <a:tcPr marT="36000" marB="36000" anchor="ctr"/>
                </a:tc>
                <a:tc>
                  <a:txBody>
                    <a:bodyPr/>
                    <a:lstStyle/>
                    <a:p>
                      <a:pPr algn="ctr"/>
                      <a:r>
                        <a:rPr lang="de-DE" sz="1000"/>
                        <a:t>35</a:t>
                      </a:r>
                    </a:p>
                  </a:txBody>
                  <a:tcPr marT="36000" marB="36000" anchor="ctr"/>
                </a:tc>
                <a:tc>
                  <a:txBody>
                    <a:bodyPr/>
                    <a:lstStyle/>
                    <a:p>
                      <a:pPr algn="ctr"/>
                      <a:r>
                        <a:rPr lang="de-DE" sz="1000" dirty="0"/>
                        <a:t>25</a:t>
                      </a:r>
                    </a:p>
                  </a:txBody>
                  <a:tcPr marT="36000" marB="36000" anchor="ctr"/>
                </a:tc>
                <a:tc>
                  <a:txBody>
                    <a:bodyPr/>
                    <a:lstStyle/>
                    <a:p>
                      <a:pPr algn="ctr"/>
                      <a:r>
                        <a:rPr lang="de-DE" sz="1000" dirty="0"/>
                        <a:t>11</a:t>
                      </a:r>
                    </a:p>
                  </a:txBody>
                  <a:tcPr marT="36000" marB="36000" anchor="ctr"/>
                </a:tc>
                <a:tc>
                  <a:txBody>
                    <a:bodyPr/>
                    <a:lstStyle/>
                    <a:p>
                      <a:pPr algn="ctr"/>
                      <a:r>
                        <a:rPr lang="de-DE" sz="1000" dirty="0"/>
                        <a:t>6</a:t>
                      </a:r>
                    </a:p>
                  </a:txBody>
                  <a:tcPr marT="36000" marB="36000" anchor="ctr"/>
                </a:tc>
                <a:tc>
                  <a:txBody>
                    <a:bodyPr/>
                    <a:lstStyle/>
                    <a:p>
                      <a:pPr algn="ctr"/>
                      <a:r>
                        <a:rPr lang="de-DE" sz="1000" dirty="0"/>
                        <a:t>1</a:t>
                      </a:r>
                    </a:p>
                  </a:txBody>
                  <a:tcPr marT="36000" marB="36000" anchor="ctr"/>
                </a:tc>
                <a:tc>
                  <a:txBody>
                    <a:bodyPr/>
                    <a:lstStyle/>
                    <a:p>
                      <a:pPr algn="ctr"/>
                      <a:r>
                        <a:rPr lang="de-DE" sz="1000" dirty="0"/>
                        <a:t>1</a:t>
                      </a:r>
                    </a:p>
                  </a:txBody>
                  <a:tcPr marT="36000" marB="36000" anchor="ctr"/>
                </a:tc>
                <a:extLst>
                  <a:ext uri="{0D108BD9-81ED-4DB2-BD59-A6C34878D82A}">
                    <a16:rowId xmlns:a16="http://schemas.microsoft.com/office/drawing/2014/main" val="1529671293"/>
                  </a:ext>
                </a:extLst>
              </a:tr>
            </a:tbl>
          </a:graphicData>
        </a:graphic>
      </p:graphicFrame>
      <p:sp>
        <p:nvSpPr>
          <p:cNvPr id="11" name="Titel 10">
            <a:extLst>
              <a:ext uri="{FF2B5EF4-FFF2-40B4-BE49-F238E27FC236}">
                <a16:creationId xmlns:a16="http://schemas.microsoft.com/office/drawing/2014/main" id="{AA69464A-AA3C-D14F-92F4-E53BD17C7E29}"/>
              </a:ext>
            </a:extLst>
          </p:cNvPr>
          <p:cNvSpPr>
            <a:spLocks noGrp="1"/>
          </p:cNvSpPr>
          <p:nvPr>
            <p:ph type="title"/>
          </p:nvPr>
        </p:nvSpPr>
        <p:spPr/>
        <p:txBody>
          <a:bodyPr/>
          <a:lstStyle/>
          <a:p>
            <a:r>
              <a:rPr lang="en-US" noProof="0" dirty="0"/>
              <a:t>PFS by investigator assessment</a:t>
            </a:r>
          </a:p>
        </p:txBody>
      </p:sp>
    </p:spTree>
    <p:extLst>
      <p:ext uri="{BB962C8B-B14F-4D97-AF65-F5344CB8AC3E}">
        <p14:creationId xmlns:p14="http://schemas.microsoft.com/office/powerpoint/2010/main" val="1869343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12">
            <a:extLst>
              <a:ext uri="{FF2B5EF4-FFF2-40B4-BE49-F238E27FC236}">
                <a16:creationId xmlns:a16="http://schemas.microsoft.com/office/drawing/2014/main" id="{AC417A7B-8756-4567-96BF-C2962B850C3D}"/>
              </a:ext>
            </a:extLst>
          </p:cNvPr>
          <p:cNvGraphicFramePr>
            <a:graphicFrameLocks noGrp="1"/>
          </p:cNvGraphicFramePr>
          <p:nvPr>
            <p:extLst>
              <p:ext uri="{D42A27DB-BD31-4B8C-83A1-F6EECF244321}">
                <p14:modId xmlns:p14="http://schemas.microsoft.com/office/powerpoint/2010/main" val="834456408"/>
              </p:ext>
            </p:extLst>
          </p:nvPr>
        </p:nvGraphicFramePr>
        <p:xfrm>
          <a:off x="407988" y="1806576"/>
          <a:ext cx="5550852" cy="3962400"/>
        </p:xfrm>
        <a:graphic>
          <a:graphicData uri="http://schemas.openxmlformats.org/drawingml/2006/table">
            <a:tbl>
              <a:tblPr firstRow="1" bandRow="1">
                <a:tableStyleId>{5C22544A-7EE6-4342-B048-85BDC9FD1C3A}</a:tableStyleId>
              </a:tblPr>
              <a:tblGrid>
                <a:gridCol w="1270083">
                  <a:extLst>
                    <a:ext uri="{9D8B030D-6E8A-4147-A177-3AD203B41FA5}">
                      <a16:colId xmlns:a16="http://schemas.microsoft.com/office/drawing/2014/main" val="94717416"/>
                    </a:ext>
                  </a:extLst>
                </a:gridCol>
                <a:gridCol w="882223">
                  <a:extLst>
                    <a:ext uri="{9D8B030D-6E8A-4147-A177-3AD203B41FA5}">
                      <a16:colId xmlns:a16="http://schemas.microsoft.com/office/drawing/2014/main" val="2437583128"/>
                    </a:ext>
                  </a:extLst>
                </a:gridCol>
                <a:gridCol w="882223">
                  <a:extLst>
                    <a:ext uri="{9D8B030D-6E8A-4147-A177-3AD203B41FA5}">
                      <a16:colId xmlns:a16="http://schemas.microsoft.com/office/drawing/2014/main" val="2714240350"/>
                    </a:ext>
                  </a:extLst>
                </a:gridCol>
                <a:gridCol w="1430632">
                  <a:extLst>
                    <a:ext uri="{9D8B030D-6E8A-4147-A177-3AD203B41FA5}">
                      <a16:colId xmlns:a16="http://schemas.microsoft.com/office/drawing/2014/main" val="1283740088"/>
                    </a:ext>
                  </a:extLst>
                </a:gridCol>
                <a:gridCol w="1085691">
                  <a:extLst>
                    <a:ext uri="{9D8B030D-6E8A-4147-A177-3AD203B41FA5}">
                      <a16:colId xmlns:a16="http://schemas.microsoft.com/office/drawing/2014/main" val="1510988842"/>
                    </a:ext>
                  </a:extLst>
                </a:gridCol>
              </a:tblGrid>
              <a:tr h="133435">
                <a:tc rowSpan="2">
                  <a:txBody>
                    <a:bodyPr/>
                    <a:lstStyle/>
                    <a:p>
                      <a:endParaRPr lang="LID4096" sz="1000" b="1"/>
                    </a:p>
                  </a:txBody>
                  <a:tcPr marL="54000" marR="54000" marT="0" marB="0">
                    <a:lnL w="12700" cmpd="sng">
                      <a:noFill/>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de-DE" sz="1000"/>
                        <a:t>Durvalumab + Oleclumab vs. Durvalumab alone</a:t>
                      </a:r>
                      <a:endParaRPr lang="LID4096" sz="1000"/>
                    </a:p>
                  </a:txBody>
                  <a:tcPr marL="54000" marR="54000" marT="0" marB="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LID4096" sz="1200"/>
                    </a:p>
                  </a:txBody>
                  <a:tcPr/>
                </a:tc>
                <a:tc hMerge="1">
                  <a:txBody>
                    <a:bodyPr/>
                    <a:lstStyle/>
                    <a:p>
                      <a:endParaRPr lang="LID4096" sz="1200"/>
                    </a:p>
                  </a:txBody>
                  <a:tcPr/>
                </a:tc>
                <a:tc hMerge="1">
                  <a:txBody>
                    <a:bodyPr/>
                    <a:lstStyle/>
                    <a:p>
                      <a:endParaRPr lang="LID4096" sz="1200"/>
                    </a:p>
                  </a:txBody>
                  <a:tcPr/>
                </a:tc>
                <a:extLst>
                  <a:ext uri="{0D108BD9-81ED-4DB2-BD59-A6C34878D82A}">
                    <a16:rowId xmlns:a16="http://schemas.microsoft.com/office/drawing/2014/main" val="776976893"/>
                  </a:ext>
                </a:extLst>
              </a:tr>
              <a:tr h="533741">
                <a:tc vMerge="1">
                  <a:txBody>
                    <a:bodyPr/>
                    <a:lstStyle/>
                    <a:p>
                      <a:endParaRPr lang="LID4096"/>
                    </a:p>
                  </a:txBody>
                  <a:tcPr/>
                </a:tc>
                <a:tc>
                  <a:txBody>
                    <a:bodyPr/>
                    <a:lstStyle/>
                    <a:p>
                      <a:pPr algn="ctr"/>
                      <a:r>
                        <a:rPr lang="de-DE" sz="1000" b="1">
                          <a:solidFill>
                            <a:schemeClr val="bg1"/>
                          </a:solidFill>
                        </a:rPr>
                        <a:t>D + O </a:t>
                      </a:r>
                    </a:p>
                    <a:p>
                      <a:pPr algn="ctr"/>
                      <a:r>
                        <a:rPr lang="de-DE" sz="1000" b="1">
                          <a:solidFill>
                            <a:schemeClr val="bg1"/>
                          </a:solidFill>
                        </a:rPr>
                        <a:t>No. Of patients /events</a:t>
                      </a:r>
                      <a:endParaRPr lang="LID4096" sz="1000" b="1">
                        <a:solidFill>
                          <a:schemeClr val="bg1"/>
                        </a:solidFill>
                      </a:endParaRPr>
                    </a:p>
                  </a:txBody>
                  <a:tcPr marL="54000" marR="54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de-DE" sz="1000" b="1">
                          <a:solidFill>
                            <a:schemeClr val="bg1"/>
                          </a:solidFill>
                        </a:rPr>
                        <a:t>D</a:t>
                      </a:r>
                    </a:p>
                    <a:p>
                      <a:pPr algn="ctr"/>
                      <a:r>
                        <a:rPr lang="de-DE" sz="1000" b="1">
                          <a:solidFill>
                            <a:schemeClr val="bg1"/>
                          </a:solidFill>
                        </a:rPr>
                        <a:t>No. Of patients /events</a:t>
                      </a:r>
                      <a:endParaRPr lang="LID4096" sz="1000" b="1">
                        <a:solidFill>
                          <a:schemeClr val="bg1"/>
                        </a:solidFill>
                      </a:endParaRPr>
                    </a:p>
                  </a:txBody>
                  <a:tcPr marL="54000" marR="54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LID4096" sz="1000" b="1">
                        <a:solidFill>
                          <a:schemeClr val="bg1"/>
                        </a:solidFill>
                      </a:endParaRPr>
                    </a:p>
                  </a:txBody>
                  <a:tcPr marL="54000" marR="54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b="1">
                          <a:solidFill>
                            <a:schemeClr val="bg1"/>
                          </a:solidFill>
                        </a:rPr>
                        <a:t>Stratified HR (95% Cl)</a:t>
                      </a:r>
                      <a:r>
                        <a:rPr lang="de-DE" sz="1000" b="1" baseline="30000">
                          <a:solidFill>
                            <a:schemeClr val="bg1"/>
                          </a:solidFill>
                        </a:rPr>
                        <a:t>a</a:t>
                      </a:r>
                      <a:endParaRPr lang="LID4096" sz="1000" b="1">
                        <a:solidFill>
                          <a:schemeClr val="bg1"/>
                        </a:solidFill>
                      </a:endParaRPr>
                    </a:p>
                  </a:txBody>
                  <a:tcPr marL="54000" marR="540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08659323"/>
                  </a:ext>
                </a:extLst>
              </a:tr>
              <a:tr h="143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a:t>Overall</a:t>
                      </a:r>
                    </a:p>
                  </a:txBody>
                  <a:tcPr marL="54000" marR="54000" marT="0" marB="0" anchor="ctr">
                    <a:lnT w="38100" cap="flat" cmpd="sng" algn="ctr">
                      <a:solidFill>
                        <a:schemeClr val="bg1"/>
                      </a:solidFill>
                      <a:prstDash val="solid"/>
                      <a:round/>
                      <a:headEnd type="none" w="med" len="med"/>
                      <a:tailEnd type="none" w="med" len="med"/>
                    </a:lnT>
                  </a:tcPr>
                </a:tc>
                <a:tc>
                  <a:txBody>
                    <a:bodyPr/>
                    <a:lstStyle/>
                    <a:p>
                      <a:pPr algn="ctr"/>
                      <a:r>
                        <a:rPr lang="de-DE" sz="1000" b="1"/>
                        <a:t>22/60</a:t>
                      </a:r>
                      <a:endParaRPr lang="LID4096" sz="1000" b="1"/>
                    </a:p>
                  </a:txBody>
                  <a:tcPr marL="54000" marR="54000" marT="0" marB="0" anchor="ctr">
                    <a:lnT w="38100" cap="flat" cmpd="sng" algn="ctr">
                      <a:solidFill>
                        <a:schemeClr val="bg1"/>
                      </a:solidFill>
                      <a:prstDash val="solid"/>
                      <a:round/>
                      <a:headEnd type="none" w="med" len="med"/>
                      <a:tailEnd type="none" w="med" len="med"/>
                    </a:lnT>
                  </a:tcPr>
                </a:tc>
                <a:tc>
                  <a:txBody>
                    <a:bodyPr/>
                    <a:lstStyle/>
                    <a:p>
                      <a:pPr algn="ctr"/>
                      <a:r>
                        <a:rPr lang="de-DE" sz="1000" b="1"/>
                        <a:t>38/67</a:t>
                      </a:r>
                      <a:endParaRPr lang="LID4096" sz="1000" b="1"/>
                    </a:p>
                  </a:txBody>
                  <a:tcPr marL="54000" marR="54000" marT="0" marB="0" anchor="ctr">
                    <a:lnT w="38100" cap="flat" cmpd="sng" algn="ctr">
                      <a:solidFill>
                        <a:schemeClr val="bg1"/>
                      </a:solidFill>
                      <a:prstDash val="solid"/>
                      <a:round/>
                      <a:headEnd type="none" w="med" len="med"/>
                      <a:tailEnd type="none" w="med" len="med"/>
                    </a:lnT>
                  </a:tcPr>
                </a:tc>
                <a:tc>
                  <a:txBody>
                    <a:bodyPr/>
                    <a:lstStyle/>
                    <a:p>
                      <a:pPr algn="ctr"/>
                      <a:endParaRPr lang="LID4096" sz="1000" b="1"/>
                    </a:p>
                  </a:txBody>
                  <a:tcPr marL="54000" marR="54000" marT="0" marB="0" anchor="ctr">
                    <a:lnT w="38100" cap="flat" cmpd="sng" algn="ctr">
                      <a:solidFill>
                        <a:schemeClr val="bg1"/>
                      </a:solidFill>
                      <a:prstDash val="solid"/>
                      <a:round/>
                      <a:headEnd type="none" w="med" len="med"/>
                      <a:tailEnd type="none" w="med" len="med"/>
                    </a:lnT>
                  </a:tcPr>
                </a:tc>
                <a:tc>
                  <a:txBody>
                    <a:bodyPr/>
                    <a:lstStyle/>
                    <a:p>
                      <a:pPr algn="ctr"/>
                      <a:r>
                        <a:rPr lang="de-DE" sz="1000" b="1" dirty="0"/>
                        <a:t>0.44 (0.26, 0.75)</a:t>
                      </a:r>
                      <a:endParaRPr lang="LID4096" sz="1000" b="1"/>
                    </a:p>
                  </a:txBody>
                  <a:tcPr marL="54000" marR="5400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487489895"/>
                  </a:ext>
                </a:extLst>
              </a:tr>
              <a:tr h="533741">
                <a:tc>
                  <a:txBody>
                    <a:bodyPr/>
                    <a:lstStyle/>
                    <a:p>
                      <a:r>
                        <a:rPr lang="de-DE" sz="1000"/>
                        <a:t>PD-L1 status</a:t>
                      </a:r>
                    </a:p>
                    <a:p>
                      <a:pPr lvl="1"/>
                      <a:r>
                        <a:rPr lang="de-DE" sz="1000"/>
                        <a:t>TC ≥ 1%</a:t>
                      </a:r>
                    </a:p>
                    <a:p>
                      <a:pPr lvl="1"/>
                      <a:r>
                        <a:rPr lang="de-DE" sz="1000"/>
                        <a:t>TC &lt; 1%</a:t>
                      </a:r>
                    </a:p>
                    <a:p>
                      <a:pPr lvl="1"/>
                      <a:r>
                        <a:rPr lang="de-DE" sz="1000"/>
                        <a:t>Unknown</a:t>
                      </a:r>
                      <a:endParaRPr lang="LID4096" sz="1000"/>
                    </a:p>
                  </a:txBody>
                  <a:tcPr marL="54000" marR="54000" marT="0" marB="0"/>
                </a:tc>
                <a:tc>
                  <a:txBody>
                    <a:bodyPr/>
                    <a:lstStyle/>
                    <a:p>
                      <a:pPr algn="ctr"/>
                      <a:endParaRPr lang="de-DE" sz="1000"/>
                    </a:p>
                    <a:p>
                      <a:pPr algn="ctr"/>
                      <a:r>
                        <a:rPr lang="de-DE" sz="1000"/>
                        <a:t>8/23</a:t>
                      </a:r>
                    </a:p>
                    <a:p>
                      <a:pPr algn="ctr"/>
                      <a:r>
                        <a:rPr lang="de-DE" sz="1000"/>
                        <a:t>1/7</a:t>
                      </a:r>
                    </a:p>
                    <a:p>
                      <a:pPr algn="ctr"/>
                      <a:r>
                        <a:rPr lang="de-DE" sz="1000"/>
                        <a:t>13/30</a:t>
                      </a:r>
                      <a:endParaRPr lang="LID4096" sz="1000"/>
                    </a:p>
                  </a:txBody>
                  <a:tcPr marL="54000" marR="54000" marT="0" marB="0"/>
                </a:tc>
                <a:tc>
                  <a:txBody>
                    <a:bodyPr/>
                    <a:lstStyle/>
                    <a:p>
                      <a:pPr algn="ctr"/>
                      <a:endParaRPr lang="de-DE" sz="1000"/>
                    </a:p>
                    <a:p>
                      <a:pPr algn="ctr"/>
                      <a:r>
                        <a:rPr lang="de-DE" sz="1000"/>
                        <a:t>13/25</a:t>
                      </a:r>
                    </a:p>
                    <a:p>
                      <a:pPr algn="ctr"/>
                      <a:r>
                        <a:rPr lang="de-DE" sz="1000"/>
                        <a:t>8/14</a:t>
                      </a:r>
                    </a:p>
                    <a:p>
                      <a:pPr algn="ctr"/>
                      <a:r>
                        <a:rPr lang="de-DE" sz="1000"/>
                        <a:t>17/28</a:t>
                      </a:r>
                      <a:endParaRPr lang="LID4096" sz="1000"/>
                    </a:p>
                  </a:txBody>
                  <a:tcPr marL="54000" marR="54000" marT="0" marB="0"/>
                </a:tc>
                <a:tc>
                  <a:txBody>
                    <a:bodyPr/>
                    <a:lstStyle/>
                    <a:p>
                      <a:pPr algn="ctr"/>
                      <a:endParaRPr lang="LID4096" sz="1000"/>
                    </a:p>
                  </a:txBody>
                  <a:tcPr marL="54000" marR="54000" marT="0" marB="0"/>
                </a:tc>
                <a:tc>
                  <a:txBody>
                    <a:bodyPr/>
                    <a:lstStyle/>
                    <a:p>
                      <a:pPr algn="ctr"/>
                      <a:endParaRPr lang="de-DE" sz="1000"/>
                    </a:p>
                    <a:p>
                      <a:pPr algn="ctr"/>
                      <a:r>
                        <a:rPr lang="de-DE" sz="1000"/>
                        <a:t>0.51 (0.21, 1.26)</a:t>
                      </a:r>
                    </a:p>
                    <a:p>
                      <a:pPr algn="ctr"/>
                      <a:r>
                        <a:rPr lang="de-DE" sz="1000"/>
                        <a:t>-</a:t>
                      </a:r>
                    </a:p>
                    <a:p>
                      <a:pPr algn="ctr"/>
                      <a:r>
                        <a:rPr lang="de-DE" sz="1000"/>
                        <a:t>0.54 (0.26, 1.12)</a:t>
                      </a:r>
                      <a:endParaRPr lang="LID4096" sz="1000"/>
                    </a:p>
                  </a:txBody>
                  <a:tcPr marL="54000" marR="54000" marT="0" marB="0"/>
                </a:tc>
                <a:extLst>
                  <a:ext uri="{0D108BD9-81ED-4DB2-BD59-A6C34878D82A}">
                    <a16:rowId xmlns:a16="http://schemas.microsoft.com/office/drawing/2014/main" val="4182161315"/>
                  </a:ext>
                </a:extLst>
              </a:tr>
              <a:tr h="533741">
                <a:tc>
                  <a:txBody>
                    <a:bodyPr/>
                    <a:lstStyle/>
                    <a:p>
                      <a:r>
                        <a:rPr lang="de-DE" sz="1000"/>
                        <a:t>Histology</a:t>
                      </a:r>
                    </a:p>
                    <a:p>
                      <a:pPr lvl="1"/>
                      <a:r>
                        <a:rPr lang="de-DE" sz="1000"/>
                        <a:t>Squamous</a:t>
                      </a:r>
                    </a:p>
                    <a:p>
                      <a:pPr lvl="1"/>
                      <a:r>
                        <a:rPr lang="de-DE" sz="1000"/>
                        <a:t>Non-squamous</a:t>
                      </a:r>
                      <a:endParaRPr lang="LID4096" sz="1000"/>
                    </a:p>
                  </a:txBody>
                  <a:tcPr marL="54000" marR="54000" marT="0" marB="0"/>
                </a:tc>
                <a:tc>
                  <a:txBody>
                    <a:bodyPr/>
                    <a:lstStyle/>
                    <a:p>
                      <a:pPr algn="ctr"/>
                      <a:endParaRPr lang="de-DE" sz="1000"/>
                    </a:p>
                    <a:p>
                      <a:pPr algn="ctr"/>
                      <a:r>
                        <a:rPr lang="de-DE" sz="1000"/>
                        <a:t>7/24</a:t>
                      </a:r>
                    </a:p>
                    <a:p>
                      <a:pPr algn="ctr"/>
                      <a:r>
                        <a:rPr lang="de-DE" sz="1000"/>
                        <a:t>15/36</a:t>
                      </a:r>
                      <a:endParaRPr lang="LID4096" sz="1000"/>
                    </a:p>
                  </a:txBody>
                  <a:tcPr marL="54000" marR="54000" marT="0" marB="0"/>
                </a:tc>
                <a:tc>
                  <a:txBody>
                    <a:bodyPr/>
                    <a:lstStyle/>
                    <a:p>
                      <a:pPr algn="ctr"/>
                      <a:endParaRPr lang="de-DE" sz="1000"/>
                    </a:p>
                    <a:p>
                      <a:pPr algn="ctr"/>
                      <a:r>
                        <a:rPr lang="de-DE" sz="1000"/>
                        <a:t>16/30</a:t>
                      </a:r>
                    </a:p>
                    <a:p>
                      <a:pPr algn="ctr"/>
                      <a:r>
                        <a:rPr lang="de-DE" sz="1000"/>
                        <a:t>22/37</a:t>
                      </a:r>
                      <a:endParaRPr lang="LID4096" sz="1000"/>
                    </a:p>
                  </a:txBody>
                  <a:tcPr marL="54000" marR="54000" marT="0" marB="0"/>
                </a:tc>
                <a:tc>
                  <a:txBody>
                    <a:bodyPr/>
                    <a:lstStyle/>
                    <a:p>
                      <a:pPr algn="ctr"/>
                      <a:endParaRPr lang="LID4096" sz="1000"/>
                    </a:p>
                  </a:txBody>
                  <a:tcPr marL="54000" marR="54000" marT="0" marB="0"/>
                </a:tc>
                <a:tc>
                  <a:txBody>
                    <a:bodyPr/>
                    <a:lstStyle/>
                    <a:p>
                      <a:pPr algn="ctr"/>
                      <a:endParaRPr lang="de-DE" sz="1000"/>
                    </a:p>
                    <a:p>
                      <a:pPr algn="ctr"/>
                      <a:r>
                        <a:rPr lang="de-DE" sz="1000"/>
                        <a:t>0.38 (0.15, 0.92)</a:t>
                      </a:r>
                    </a:p>
                    <a:p>
                      <a:pPr algn="ctr"/>
                      <a:endParaRPr lang="de-DE" sz="1000"/>
                    </a:p>
                    <a:p>
                      <a:pPr algn="ctr"/>
                      <a:r>
                        <a:rPr lang="de-DE" sz="1000"/>
                        <a:t>0.50 (0.26, 0.97)</a:t>
                      </a:r>
                      <a:endParaRPr lang="LID4096" sz="1000"/>
                    </a:p>
                  </a:txBody>
                  <a:tcPr marL="54000" marR="54000" marT="0" marB="0"/>
                </a:tc>
                <a:extLst>
                  <a:ext uri="{0D108BD9-81ED-4DB2-BD59-A6C34878D82A}">
                    <a16:rowId xmlns:a16="http://schemas.microsoft.com/office/drawing/2014/main" val="2182009306"/>
                  </a:ext>
                </a:extLst>
              </a:tr>
              <a:tr h="667176">
                <a:tc>
                  <a:txBody>
                    <a:bodyPr/>
                    <a:lstStyle/>
                    <a:p>
                      <a:r>
                        <a:rPr lang="de-DE" sz="1000" b="1"/>
                        <a:t>Disease stage at entry</a:t>
                      </a:r>
                    </a:p>
                    <a:p>
                      <a:pPr lvl="1"/>
                      <a:r>
                        <a:rPr lang="de-DE" sz="1000"/>
                        <a:t>IIIA</a:t>
                      </a:r>
                    </a:p>
                    <a:p>
                      <a:pPr lvl="1"/>
                      <a:r>
                        <a:rPr lang="de-DE" sz="1000"/>
                        <a:t>IIIB</a:t>
                      </a:r>
                    </a:p>
                    <a:p>
                      <a:pPr lvl="1"/>
                      <a:r>
                        <a:rPr lang="de-DE" sz="1000"/>
                        <a:t>IIIC</a:t>
                      </a:r>
                      <a:endParaRPr lang="LID4096" sz="1000"/>
                    </a:p>
                  </a:txBody>
                  <a:tcPr marL="54000" marR="54000" marT="0" marB="0"/>
                </a:tc>
                <a:tc>
                  <a:txBody>
                    <a:bodyPr/>
                    <a:lstStyle/>
                    <a:p>
                      <a:pPr algn="ctr"/>
                      <a:endParaRPr lang="de-DE" sz="1000"/>
                    </a:p>
                    <a:p>
                      <a:pPr algn="ctr"/>
                      <a:endParaRPr lang="de-DE" sz="1000"/>
                    </a:p>
                    <a:p>
                      <a:pPr algn="ctr"/>
                      <a:r>
                        <a:rPr lang="de-DE" sz="1000"/>
                        <a:t>11/27</a:t>
                      </a:r>
                    </a:p>
                    <a:p>
                      <a:pPr algn="ctr"/>
                      <a:r>
                        <a:rPr lang="de-DE" sz="1000"/>
                        <a:t>9/29</a:t>
                      </a:r>
                    </a:p>
                    <a:p>
                      <a:pPr algn="ctr"/>
                      <a:r>
                        <a:rPr lang="de-DE" sz="1000"/>
                        <a:t>2/4</a:t>
                      </a:r>
                      <a:endParaRPr lang="LID4096" sz="1000"/>
                    </a:p>
                  </a:txBody>
                  <a:tcPr marL="54000" marR="54000" marT="0" marB="0"/>
                </a:tc>
                <a:tc>
                  <a:txBody>
                    <a:bodyPr/>
                    <a:lstStyle/>
                    <a:p>
                      <a:pPr algn="ctr"/>
                      <a:endParaRPr lang="de-DE" sz="1000"/>
                    </a:p>
                    <a:p>
                      <a:pPr algn="ctr"/>
                      <a:endParaRPr lang="de-DE" sz="1000"/>
                    </a:p>
                    <a:p>
                      <a:pPr algn="ctr"/>
                      <a:r>
                        <a:rPr lang="de-DE" sz="1000"/>
                        <a:t>13/27</a:t>
                      </a:r>
                    </a:p>
                    <a:p>
                      <a:pPr algn="ctr"/>
                      <a:r>
                        <a:rPr lang="de-DE" sz="1000"/>
                        <a:t>21/43</a:t>
                      </a:r>
                    </a:p>
                    <a:p>
                      <a:pPr algn="ctr"/>
                      <a:r>
                        <a:rPr lang="de-DE" sz="1000"/>
                        <a:t>4/6</a:t>
                      </a:r>
                    </a:p>
                  </a:txBody>
                  <a:tcPr marL="54000" marR="54000" marT="0" marB="0"/>
                </a:tc>
                <a:tc>
                  <a:txBody>
                    <a:bodyPr/>
                    <a:lstStyle/>
                    <a:p>
                      <a:pPr algn="ctr"/>
                      <a:endParaRPr lang="LID4096" sz="1000"/>
                    </a:p>
                  </a:txBody>
                  <a:tcPr marL="54000" marR="54000" marT="0" marB="0"/>
                </a:tc>
                <a:tc>
                  <a:txBody>
                    <a:bodyPr/>
                    <a:lstStyle/>
                    <a:p>
                      <a:pPr algn="ctr"/>
                      <a:endParaRPr lang="de-DE" sz="1000"/>
                    </a:p>
                    <a:p>
                      <a:pPr algn="ctr"/>
                      <a:endParaRPr lang="de-DE" sz="1000"/>
                    </a:p>
                    <a:p>
                      <a:pPr algn="ctr"/>
                      <a:r>
                        <a:rPr lang="de-DE" sz="1000"/>
                        <a:t>0.68 (0.31, 1.53)</a:t>
                      </a:r>
                    </a:p>
                    <a:p>
                      <a:pPr algn="ctr"/>
                      <a:r>
                        <a:rPr lang="de-DE" sz="1000"/>
                        <a:t>0.32 (0.14, 0.70)</a:t>
                      </a:r>
                    </a:p>
                    <a:p>
                      <a:pPr algn="ctr"/>
                      <a:r>
                        <a:rPr lang="de-DE" sz="1000"/>
                        <a:t>-</a:t>
                      </a:r>
                      <a:endParaRPr lang="LID4096" sz="1000"/>
                    </a:p>
                  </a:txBody>
                  <a:tcPr marL="54000" marR="54000" marT="0" marB="0"/>
                </a:tc>
                <a:extLst>
                  <a:ext uri="{0D108BD9-81ED-4DB2-BD59-A6C34878D82A}">
                    <a16:rowId xmlns:a16="http://schemas.microsoft.com/office/drawing/2014/main" val="532556379"/>
                  </a:ext>
                </a:extLst>
              </a:tr>
              <a:tr h="533741">
                <a:tc>
                  <a:txBody>
                    <a:bodyPr/>
                    <a:lstStyle/>
                    <a:p>
                      <a:r>
                        <a:rPr lang="de-DE" sz="1000"/>
                        <a:t>Prior platinum-based CT</a:t>
                      </a:r>
                    </a:p>
                    <a:p>
                      <a:pPr lvl="1"/>
                      <a:r>
                        <a:rPr lang="de-DE" sz="1000"/>
                        <a:t>Carboplatin</a:t>
                      </a:r>
                    </a:p>
                    <a:p>
                      <a:pPr lvl="1"/>
                      <a:r>
                        <a:rPr lang="de-DE" sz="1000"/>
                        <a:t>Cisplatin</a:t>
                      </a:r>
                      <a:endParaRPr lang="LID4096" sz="1000"/>
                    </a:p>
                  </a:txBody>
                  <a:tcPr marL="54000" marR="54000" marT="0" marB="0"/>
                </a:tc>
                <a:tc>
                  <a:txBody>
                    <a:bodyPr/>
                    <a:lstStyle/>
                    <a:p>
                      <a:pPr algn="ctr"/>
                      <a:endParaRPr lang="de-DE" sz="1000"/>
                    </a:p>
                    <a:p>
                      <a:pPr algn="ctr"/>
                      <a:endParaRPr lang="de-DE" sz="1000"/>
                    </a:p>
                    <a:p>
                      <a:pPr algn="ctr"/>
                      <a:r>
                        <a:rPr lang="de-DE" sz="1000"/>
                        <a:t>13/28</a:t>
                      </a:r>
                    </a:p>
                    <a:p>
                      <a:pPr algn="ctr"/>
                      <a:r>
                        <a:rPr lang="de-DE" sz="1000"/>
                        <a:t>8/28</a:t>
                      </a:r>
                      <a:endParaRPr lang="LID4096" sz="1000"/>
                    </a:p>
                  </a:txBody>
                  <a:tcPr marL="54000" marR="54000" marT="0" marB="0"/>
                </a:tc>
                <a:tc>
                  <a:txBody>
                    <a:bodyPr/>
                    <a:lstStyle/>
                    <a:p>
                      <a:pPr algn="ctr"/>
                      <a:endParaRPr lang="de-DE" sz="1000"/>
                    </a:p>
                    <a:p>
                      <a:pPr algn="ctr"/>
                      <a:endParaRPr lang="de-DE" sz="1000"/>
                    </a:p>
                    <a:p>
                      <a:pPr algn="ctr"/>
                      <a:r>
                        <a:rPr lang="de-DE" sz="1000"/>
                        <a:t>21/43</a:t>
                      </a:r>
                    </a:p>
                    <a:p>
                      <a:pPr algn="ctr"/>
                      <a:r>
                        <a:rPr lang="de-DE" sz="1000"/>
                        <a:t>16/23</a:t>
                      </a:r>
                      <a:endParaRPr lang="LID4096" sz="1000"/>
                    </a:p>
                  </a:txBody>
                  <a:tcPr marL="54000" marR="54000" marT="0" marB="0"/>
                </a:tc>
                <a:tc>
                  <a:txBody>
                    <a:bodyPr/>
                    <a:lstStyle/>
                    <a:p>
                      <a:pPr algn="ctr"/>
                      <a:endParaRPr lang="LID4096" sz="1000"/>
                    </a:p>
                  </a:txBody>
                  <a:tcPr marL="54000" marR="54000" marT="0" marB="0"/>
                </a:tc>
                <a:tc>
                  <a:txBody>
                    <a:bodyPr/>
                    <a:lstStyle/>
                    <a:p>
                      <a:pPr algn="ctr"/>
                      <a:endParaRPr lang="de-DE" sz="1000"/>
                    </a:p>
                    <a:p>
                      <a:pPr algn="ctr"/>
                      <a:endParaRPr lang="de-DE" sz="1000"/>
                    </a:p>
                    <a:p>
                      <a:pPr algn="ctr"/>
                      <a:r>
                        <a:rPr lang="de-DE" sz="1000"/>
                        <a:t>0.67 (0.33, 1.36)</a:t>
                      </a:r>
                    </a:p>
                    <a:p>
                      <a:pPr algn="ctr"/>
                      <a:r>
                        <a:rPr lang="de-DE" sz="1000"/>
                        <a:t>0.29 (0.12, 0.69)</a:t>
                      </a:r>
                      <a:endParaRPr lang="LID4096" sz="1000"/>
                    </a:p>
                  </a:txBody>
                  <a:tcPr marL="54000" marR="54000" marT="0" marB="0"/>
                </a:tc>
                <a:extLst>
                  <a:ext uri="{0D108BD9-81ED-4DB2-BD59-A6C34878D82A}">
                    <a16:rowId xmlns:a16="http://schemas.microsoft.com/office/drawing/2014/main" val="3893945175"/>
                  </a:ext>
                </a:extLst>
              </a:tr>
              <a:tr h="400306">
                <a:tc>
                  <a:txBody>
                    <a:bodyPr/>
                    <a:lstStyle/>
                    <a:p>
                      <a:r>
                        <a:rPr lang="de-DE" sz="1000" dirty="0"/>
                        <a:t>ECOG</a:t>
                      </a:r>
                    </a:p>
                    <a:p>
                      <a:pPr lvl="1"/>
                      <a:r>
                        <a:rPr lang="de-DE" sz="1000" dirty="0"/>
                        <a:t>0</a:t>
                      </a:r>
                    </a:p>
                    <a:p>
                      <a:pPr lvl="1"/>
                      <a:r>
                        <a:rPr lang="de-DE" sz="1000" dirty="0"/>
                        <a:t>1</a:t>
                      </a:r>
                      <a:endParaRPr lang="LID4096" sz="1000"/>
                    </a:p>
                  </a:txBody>
                  <a:tcPr marL="54000" marR="54000" marT="0" marB="0"/>
                </a:tc>
                <a:tc>
                  <a:txBody>
                    <a:bodyPr/>
                    <a:lstStyle/>
                    <a:p>
                      <a:pPr algn="ctr"/>
                      <a:endParaRPr lang="de-DE" sz="1000"/>
                    </a:p>
                    <a:p>
                      <a:pPr algn="ctr"/>
                      <a:r>
                        <a:rPr lang="de-DE" sz="1000"/>
                        <a:t>13/33</a:t>
                      </a:r>
                    </a:p>
                    <a:p>
                      <a:pPr algn="ctr"/>
                      <a:r>
                        <a:rPr lang="de-DE" sz="1000"/>
                        <a:t>9/26</a:t>
                      </a:r>
                      <a:endParaRPr lang="LID4096" sz="1000"/>
                    </a:p>
                  </a:txBody>
                  <a:tcPr marL="54000" marR="54000" marT="0" marB="0"/>
                </a:tc>
                <a:tc>
                  <a:txBody>
                    <a:bodyPr/>
                    <a:lstStyle/>
                    <a:p>
                      <a:pPr algn="ctr"/>
                      <a:endParaRPr lang="de-DE" sz="1000"/>
                    </a:p>
                    <a:p>
                      <a:pPr algn="ctr"/>
                      <a:r>
                        <a:rPr lang="de-DE" sz="1000"/>
                        <a:t>16/30</a:t>
                      </a:r>
                    </a:p>
                    <a:p>
                      <a:pPr algn="ctr"/>
                      <a:r>
                        <a:rPr lang="de-DE" sz="1000"/>
                        <a:t>21/36</a:t>
                      </a:r>
                      <a:endParaRPr lang="LID4096" sz="1000"/>
                    </a:p>
                  </a:txBody>
                  <a:tcPr marL="54000" marR="54000" marT="0" marB="0"/>
                </a:tc>
                <a:tc>
                  <a:txBody>
                    <a:bodyPr/>
                    <a:lstStyle/>
                    <a:p>
                      <a:pPr algn="ctr"/>
                      <a:endParaRPr lang="LID4096" sz="1000"/>
                    </a:p>
                  </a:txBody>
                  <a:tcPr marL="54000" marR="54000" marT="0" marB="0"/>
                </a:tc>
                <a:tc>
                  <a:txBody>
                    <a:bodyPr/>
                    <a:lstStyle/>
                    <a:p>
                      <a:pPr algn="ctr"/>
                      <a:endParaRPr lang="de-DE" sz="1000" dirty="0"/>
                    </a:p>
                    <a:p>
                      <a:pPr algn="ctr"/>
                      <a:r>
                        <a:rPr lang="de-DE" sz="1000" dirty="0"/>
                        <a:t>0.56 (0.27, 1.18)</a:t>
                      </a:r>
                    </a:p>
                    <a:p>
                      <a:pPr algn="ctr"/>
                      <a:r>
                        <a:rPr lang="de-DE" sz="1000" dirty="0"/>
                        <a:t>0.35 (0.16, 0.74)</a:t>
                      </a:r>
                      <a:endParaRPr lang="LID4096" sz="1000"/>
                    </a:p>
                  </a:txBody>
                  <a:tcPr marL="54000" marR="54000" marT="0" marB="0"/>
                </a:tc>
                <a:extLst>
                  <a:ext uri="{0D108BD9-81ED-4DB2-BD59-A6C34878D82A}">
                    <a16:rowId xmlns:a16="http://schemas.microsoft.com/office/drawing/2014/main" val="3778946965"/>
                  </a:ext>
                </a:extLst>
              </a:tr>
            </a:tbl>
          </a:graphicData>
        </a:graphic>
      </p:graphicFrame>
      <p:graphicFrame>
        <p:nvGraphicFramePr>
          <p:cNvPr id="104" name="Tabelle 12">
            <a:extLst>
              <a:ext uri="{FF2B5EF4-FFF2-40B4-BE49-F238E27FC236}">
                <a16:creationId xmlns:a16="http://schemas.microsoft.com/office/drawing/2014/main" id="{60E45843-1450-4C22-9C65-A6DD3DF48147}"/>
              </a:ext>
            </a:extLst>
          </p:cNvPr>
          <p:cNvGraphicFramePr>
            <a:graphicFrameLocks noGrp="1"/>
          </p:cNvGraphicFramePr>
          <p:nvPr>
            <p:extLst>
              <p:ext uri="{D42A27DB-BD31-4B8C-83A1-F6EECF244321}">
                <p14:modId xmlns:p14="http://schemas.microsoft.com/office/powerpoint/2010/main" val="2089056713"/>
              </p:ext>
            </p:extLst>
          </p:nvPr>
        </p:nvGraphicFramePr>
        <p:xfrm>
          <a:off x="6226585" y="1806576"/>
          <a:ext cx="5550852" cy="3962400"/>
        </p:xfrm>
        <a:graphic>
          <a:graphicData uri="http://schemas.openxmlformats.org/drawingml/2006/table">
            <a:tbl>
              <a:tblPr firstRow="1" bandRow="1">
                <a:tableStyleId>{5C22544A-7EE6-4342-B048-85BDC9FD1C3A}</a:tableStyleId>
              </a:tblPr>
              <a:tblGrid>
                <a:gridCol w="1270083">
                  <a:extLst>
                    <a:ext uri="{9D8B030D-6E8A-4147-A177-3AD203B41FA5}">
                      <a16:colId xmlns:a16="http://schemas.microsoft.com/office/drawing/2014/main" val="94717416"/>
                    </a:ext>
                  </a:extLst>
                </a:gridCol>
                <a:gridCol w="882223">
                  <a:extLst>
                    <a:ext uri="{9D8B030D-6E8A-4147-A177-3AD203B41FA5}">
                      <a16:colId xmlns:a16="http://schemas.microsoft.com/office/drawing/2014/main" val="2437583128"/>
                    </a:ext>
                  </a:extLst>
                </a:gridCol>
                <a:gridCol w="882223">
                  <a:extLst>
                    <a:ext uri="{9D8B030D-6E8A-4147-A177-3AD203B41FA5}">
                      <a16:colId xmlns:a16="http://schemas.microsoft.com/office/drawing/2014/main" val="2714240350"/>
                    </a:ext>
                  </a:extLst>
                </a:gridCol>
                <a:gridCol w="1430632">
                  <a:extLst>
                    <a:ext uri="{9D8B030D-6E8A-4147-A177-3AD203B41FA5}">
                      <a16:colId xmlns:a16="http://schemas.microsoft.com/office/drawing/2014/main" val="1283740088"/>
                    </a:ext>
                  </a:extLst>
                </a:gridCol>
                <a:gridCol w="1085691">
                  <a:extLst>
                    <a:ext uri="{9D8B030D-6E8A-4147-A177-3AD203B41FA5}">
                      <a16:colId xmlns:a16="http://schemas.microsoft.com/office/drawing/2014/main" val="1510988842"/>
                    </a:ext>
                  </a:extLst>
                </a:gridCol>
              </a:tblGrid>
              <a:tr h="133435">
                <a:tc rowSpan="2">
                  <a:txBody>
                    <a:bodyPr/>
                    <a:lstStyle/>
                    <a:p>
                      <a:endParaRPr lang="LID4096" sz="1000"/>
                    </a:p>
                  </a:txBody>
                  <a:tcPr marL="54000" marR="54000" marT="0" marB="0">
                    <a:lnL w="12700" cmpd="sng">
                      <a:noFill/>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de-DE" sz="1000"/>
                        <a:t>Durvalumab + Monalizumab vs. Durvalumab alone</a:t>
                      </a:r>
                      <a:endParaRPr lang="LID4096" sz="1000"/>
                    </a:p>
                  </a:txBody>
                  <a:tcPr marL="54000" marR="54000" marT="0" marB="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LID4096" sz="1200"/>
                    </a:p>
                  </a:txBody>
                  <a:tcPr/>
                </a:tc>
                <a:tc hMerge="1">
                  <a:txBody>
                    <a:bodyPr/>
                    <a:lstStyle/>
                    <a:p>
                      <a:endParaRPr lang="LID4096" sz="1200"/>
                    </a:p>
                  </a:txBody>
                  <a:tcPr/>
                </a:tc>
                <a:tc hMerge="1">
                  <a:txBody>
                    <a:bodyPr/>
                    <a:lstStyle/>
                    <a:p>
                      <a:endParaRPr lang="LID4096" sz="1200"/>
                    </a:p>
                  </a:txBody>
                  <a:tcPr/>
                </a:tc>
                <a:extLst>
                  <a:ext uri="{0D108BD9-81ED-4DB2-BD59-A6C34878D82A}">
                    <a16:rowId xmlns:a16="http://schemas.microsoft.com/office/drawing/2014/main" val="776976893"/>
                  </a:ext>
                </a:extLst>
              </a:tr>
              <a:tr h="533741">
                <a:tc vMerge="1">
                  <a:txBody>
                    <a:bodyPr/>
                    <a:lstStyle/>
                    <a:p>
                      <a:endParaRPr lang="LID4096"/>
                    </a:p>
                  </a:txBody>
                  <a:tcPr/>
                </a:tc>
                <a:tc>
                  <a:txBody>
                    <a:bodyPr/>
                    <a:lstStyle/>
                    <a:p>
                      <a:pPr algn="ctr"/>
                      <a:r>
                        <a:rPr lang="de-DE" sz="1000" b="1">
                          <a:solidFill>
                            <a:schemeClr val="bg1"/>
                          </a:solidFill>
                        </a:rPr>
                        <a:t>D + M </a:t>
                      </a:r>
                    </a:p>
                    <a:p>
                      <a:pPr algn="ctr"/>
                      <a:r>
                        <a:rPr lang="de-DE" sz="1000" b="1">
                          <a:solidFill>
                            <a:schemeClr val="bg1"/>
                          </a:solidFill>
                        </a:rPr>
                        <a:t>No. Of patients /events</a:t>
                      </a:r>
                      <a:endParaRPr lang="LID4096" sz="1000" b="1">
                        <a:solidFill>
                          <a:schemeClr val="bg1"/>
                        </a:solidFill>
                      </a:endParaRPr>
                    </a:p>
                  </a:txBody>
                  <a:tcPr marL="54000" marR="54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de-DE" sz="1000" b="1">
                          <a:solidFill>
                            <a:schemeClr val="bg1"/>
                          </a:solidFill>
                        </a:rPr>
                        <a:t>D</a:t>
                      </a:r>
                    </a:p>
                    <a:p>
                      <a:pPr algn="ctr"/>
                      <a:r>
                        <a:rPr lang="de-DE" sz="1000" b="1">
                          <a:solidFill>
                            <a:schemeClr val="bg1"/>
                          </a:solidFill>
                        </a:rPr>
                        <a:t>No. Of patients /events</a:t>
                      </a:r>
                      <a:endParaRPr lang="LID4096" sz="1000" b="1">
                        <a:solidFill>
                          <a:schemeClr val="bg1"/>
                        </a:solidFill>
                      </a:endParaRPr>
                    </a:p>
                  </a:txBody>
                  <a:tcPr marL="54000" marR="54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LID4096" sz="1000" b="1">
                        <a:solidFill>
                          <a:schemeClr val="bg1"/>
                        </a:solidFill>
                      </a:endParaRPr>
                    </a:p>
                  </a:txBody>
                  <a:tcPr marL="54000" marR="54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b="1">
                          <a:solidFill>
                            <a:schemeClr val="bg1"/>
                          </a:solidFill>
                        </a:rPr>
                        <a:t>Stratified HR (95% Cl)</a:t>
                      </a:r>
                      <a:r>
                        <a:rPr lang="de-DE" sz="1000" b="1" baseline="30000">
                          <a:solidFill>
                            <a:schemeClr val="bg1"/>
                          </a:solidFill>
                        </a:rPr>
                        <a:t>a</a:t>
                      </a:r>
                      <a:endParaRPr lang="LID4096" sz="1000" b="1">
                        <a:solidFill>
                          <a:schemeClr val="bg1"/>
                        </a:solidFill>
                      </a:endParaRPr>
                    </a:p>
                  </a:txBody>
                  <a:tcPr marL="54000" marR="540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08659323"/>
                  </a:ext>
                </a:extLst>
              </a:tr>
              <a:tr h="143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a:t>Overall</a:t>
                      </a:r>
                    </a:p>
                  </a:txBody>
                  <a:tcPr marL="54000" marR="54000" marT="0" marB="0" anchor="ctr">
                    <a:lnT w="38100" cap="flat" cmpd="sng" algn="ctr">
                      <a:solidFill>
                        <a:schemeClr val="bg1"/>
                      </a:solidFill>
                      <a:prstDash val="solid"/>
                      <a:round/>
                      <a:headEnd type="none" w="med" len="med"/>
                      <a:tailEnd type="none" w="med" len="med"/>
                    </a:lnT>
                  </a:tcPr>
                </a:tc>
                <a:tc>
                  <a:txBody>
                    <a:bodyPr/>
                    <a:lstStyle/>
                    <a:p>
                      <a:pPr algn="ctr"/>
                      <a:r>
                        <a:rPr lang="de-DE" sz="1000" b="1"/>
                        <a:t>21/62</a:t>
                      </a:r>
                      <a:endParaRPr lang="LID4096" sz="1000" b="1"/>
                    </a:p>
                  </a:txBody>
                  <a:tcPr marL="54000" marR="54000" marT="0" marB="0" anchor="ctr">
                    <a:lnT w="38100" cap="flat" cmpd="sng" algn="ctr">
                      <a:solidFill>
                        <a:schemeClr val="bg1"/>
                      </a:solidFill>
                      <a:prstDash val="solid"/>
                      <a:round/>
                      <a:headEnd type="none" w="med" len="med"/>
                      <a:tailEnd type="none" w="med" len="med"/>
                    </a:lnT>
                  </a:tcPr>
                </a:tc>
                <a:tc>
                  <a:txBody>
                    <a:bodyPr/>
                    <a:lstStyle/>
                    <a:p>
                      <a:pPr algn="ctr"/>
                      <a:r>
                        <a:rPr lang="de-DE" sz="1000" b="1"/>
                        <a:t>36/64</a:t>
                      </a:r>
                      <a:endParaRPr lang="LID4096" sz="1000" b="1"/>
                    </a:p>
                  </a:txBody>
                  <a:tcPr marL="54000" marR="54000" marT="0" marB="0" anchor="ctr">
                    <a:lnT w="38100" cap="flat" cmpd="sng" algn="ctr">
                      <a:solidFill>
                        <a:schemeClr val="bg1"/>
                      </a:solidFill>
                      <a:prstDash val="solid"/>
                      <a:round/>
                      <a:headEnd type="none" w="med" len="med"/>
                      <a:tailEnd type="none" w="med" len="med"/>
                    </a:lnT>
                  </a:tcPr>
                </a:tc>
                <a:tc>
                  <a:txBody>
                    <a:bodyPr/>
                    <a:lstStyle/>
                    <a:p>
                      <a:pPr algn="ctr"/>
                      <a:endParaRPr lang="LID4096" sz="1000" b="1"/>
                    </a:p>
                  </a:txBody>
                  <a:tcPr marL="54000" marR="54000" marT="0" marB="0" anchor="ctr">
                    <a:lnT w="38100" cap="flat" cmpd="sng" algn="ctr">
                      <a:solidFill>
                        <a:schemeClr val="bg1"/>
                      </a:solidFill>
                      <a:prstDash val="solid"/>
                      <a:round/>
                      <a:headEnd type="none" w="med" len="med"/>
                      <a:tailEnd type="none" w="med" len="med"/>
                    </a:lnT>
                  </a:tcPr>
                </a:tc>
                <a:tc>
                  <a:txBody>
                    <a:bodyPr/>
                    <a:lstStyle/>
                    <a:p>
                      <a:pPr algn="ctr"/>
                      <a:r>
                        <a:rPr lang="de-DE" sz="1000" b="1" dirty="0"/>
                        <a:t>0.65 (0.45, 0.85)</a:t>
                      </a:r>
                      <a:endParaRPr lang="LID4096" sz="1000" b="1"/>
                    </a:p>
                  </a:txBody>
                  <a:tcPr marL="54000" marR="5400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487489895"/>
                  </a:ext>
                </a:extLst>
              </a:tr>
              <a:tr h="533741">
                <a:tc>
                  <a:txBody>
                    <a:bodyPr/>
                    <a:lstStyle/>
                    <a:p>
                      <a:r>
                        <a:rPr lang="de-DE" sz="1000"/>
                        <a:t>PD-L1 status</a:t>
                      </a:r>
                    </a:p>
                    <a:p>
                      <a:pPr lvl="1"/>
                      <a:r>
                        <a:rPr lang="de-DE" sz="1000"/>
                        <a:t>TC ≥ 1%</a:t>
                      </a:r>
                    </a:p>
                    <a:p>
                      <a:pPr lvl="1"/>
                      <a:r>
                        <a:rPr lang="de-DE" sz="1000"/>
                        <a:t>TC &lt; 1%</a:t>
                      </a:r>
                    </a:p>
                    <a:p>
                      <a:pPr lvl="1"/>
                      <a:r>
                        <a:rPr lang="de-DE" sz="1000"/>
                        <a:t>Unknown</a:t>
                      </a:r>
                      <a:endParaRPr lang="LID4096" sz="1000"/>
                    </a:p>
                  </a:txBody>
                  <a:tcPr marL="54000" marR="54000" marT="0" marB="0"/>
                </a:tc>
                <a:tc>
                  <a:txBody>
                    <a:bodyPr/>
                    <a:lstStyle/>
                    <a:p>
                      <a:pPr algn="ctr"/>
                      <a:endParaRPr lang="de-DE" sz="1000"/>
                    </a:p>
                    <a:p>
                      <a:pPr algn="ctr"/>
                      <a:r>
                        <a:rPr lang="de-DE" sz="1000"/>
                        <a:t>4/18</a:t>
                      </a:r>
                    </a:p>
                    <a:p>
                      <a:pPr algn="ctr"/>
                      <a:r>
                        <a:rPr lang="de-DE" sz="1000"/>
                        <a:t>6/12</a:t>
                      </a:r>
                    </a:p>
                    <a:p>
                      <a:pPr algn="ctr"/>
                      <a:r>
                        <a:rPr lang="de-DE" sz="1000"/>
                        <a:t>11/32</a:t>
                      </a:r>
                      <a:endParaRPr lang="LID4096" sz="1000"/>
                    </a:p>
                  </a:txBody>
                  <a:tcPr marL="54000" marR="54000" marT="0" marB="0"/>
                </a:tc>
                <a:tc>
                  <a:txBody>
                    <a:bodyPr/>
                    <a:lstStyle/>
                    <a:p>
                      <a:pPr algn="ctr"/>
                      <a:endParaRPr lang="de-DE" sz="1000"/>
                    </a:p>
                    <a:p>
                      <a:pPr algn="ctr"/>
                      <a:r>
                        <a:rPr lang="de-DE" sz="1000"/>
                        <a:t>13/24</a:t>
                      </a:r>
                    </a:p>
                    <a:p>
                      <a:pPr algn="ctr"/>
                      <a:r>
                        <a:rPr lang="de-DE" sz="1000"/>
                        <a:t>8/14</a:t>
                      </a:r>
                    </a:p>
                    <a:p>
                      <a:pPr algn="ctr"/>
                      <a:r>
                        <a:rPr lang="de-DE" sz="1000"/>
                        <a:t>15/26</a:t>
                      </a:r>
                      <a:endParaRPr lang="LID4096" sz="1000"/>
                    </a:p>
                  </a:txBody>
                  <a:tcPr marL="54000" marR="54000" marT="0" marB="0"/>
                </a:tc>
                <a:tc>
                  <a:txBody>
                    <a:bodyPr/>
                    <a:lstStyle/>
                    <a:p>
                      <a:pPr algn="ctr"/>
                      <a:endParaRPr lang="LID4096" sz="1000"/>
                    </a:p>
                  </a:txBody>
                  <a:tcPr marL="54000" marR="54000" marT="0" marB="0"/>
                </a:tc>
                <a:tc>
                  <a:txBody>
                    <a:bodyPr/>
                    <a:lstStyle/>
                    <a:p>
                      <a:pPr algn="ctr"/>
                      <a:endParaRPr lang="de-DE" sz="1000"/>
                    </a:p>
                    <a:p>
                      <a:pPr algn="ctr"/>
                      <a:r>
                        <a:rPr lang="de-DE" sz="1000"/>
                        <a:t>0.45 (0.25, 0.80)</a:t>
                      </a:r>
                    </a:p>
                    <a:p>
                      <a:pPr algn="ctr"/>
                      <a:r>
                        <a:rPr lang="de-DE" sz="1000"/>
                        <a:t>0.93 (0.54, 1.60)</a:t>
                      </a:r>
                    </a:p>
                    <a:p>
                      <a:pPr algn="ctr"/>
                      <a:r>
                        <a:rPr lang="de-DE" sz="1000"/>
                        <a:t>0.72 (0.47, 1.08)</a:t>
                      </a:r>
                      <a:endParaRPr lang="LID4096" sz="1000"/>
                    </a:p>
                  </a:txBody>
                  <a:tcPr marL="54000" marR="54000" marT="0" marB="0"/>
                </a:tc>
                <a:extLst>
                  <a:ext uri="{0D108BD9-81ED-4DB2-BD59-A6C34878D82A}">
                    <a16:rowId xmlns:a16="http://schemas.microsoft.com/office/drawing/2014/main" val="4182161315"/>
                  </a:ext>
                </a:extLst>
              </a:tr>
              <a:tr h="533741">
                <a:tc>
                  <a:txBody>
                    <a:bodyPr/>
                    <a:lstStyle/>
                    <a:p>
                      <a:r>
                        <a:rPr lang="de-DE" sz="1000"/>
                        <a:t>Histology</a:t>
                      </a:r>
                    </a:p>
                    <a:p>
                      <a:pPr lvl="1"/>
                      <a:r>
                        <a:rPr lang="de-DE" sz="1000"/>
                        <a:t>Squamous</a:t>
                      </a:r>
                    </a:p>
                    <a:p>
                      <a:pPr lvl="1"/>
                      <a:r>
                        <a:rPr lang="de-DE" sz="1000"/>
                        <a:t>Non-squamous</a:t>
                      </a:r>
                      <a:endParaRPr lang="LID4096" sz="1000"/>
                    </a:p>
                  </a:txBody>
                  <a:tcPr marL="54000" marR="54000" marT="0" marB="0"/>
                </a:tc>
                <a:tc>
                  <a:txBody>
                    <a:bodyPr/>
                    <a:lstStyle/>
                    <a:p>
                      <a:pPr algn="ctr"/>
                      <a:endParaRPr lang="de-DE" sz="1000"/>
                    </a:p>
                    <a:p>
                      <a:pPr algn="ctr"/>
                      <a:r>
                        <a:rPr lang="de-DE" sz="1000"/>
                        <a:t>10/27</a:t>
                      </a:r>
                    </a:p>
                    <a:p>
                      <a:pPr algn="ctr"/>
                      <a:r>
                        <a:rPr lang="de-DE" sz="1000"/>
                        <a:t>11/35</a:t>
                      </a:r>
                      <a:endParaRPr lang="LID4096" sz="1000"/>
                    </a:p>
                  </a:txBody>
                  <a:tcPr marL="54000" marR="54000" marT="0" marB="0"/>
                </a:tc>
                <a:tc>
                  <a:txBody>
                    <a:bodyPr/>
                    <a:lstStyle/>
                    <a:p>
                      <a:pPr algn="ctr"/>
                      <a:endParaRPr lang="de-DE" sz="1000"/>
                    </a:p>
                    <a:p>
                      <a:pPr algn="ctr"/>
                      <a:r>
                        <a:rPr lang="de-DE" sz="1000"/>
                        <a:t>15/28</a:t>
                      </a:r>
                    </a:p>
                    <a:p>
                      <a:pPr algn="ctr"/>
                      <a:r>
                        <a:rPr lang="de-DE" sz="1000"/>
                        <a:t>21/36</a:t>
                      </a:r>
                      <a:endParaRPr lang="LID4096" sz="1000"/>
                    </a:p>
                  </a:txBody>
                  <a:tcPr marL="54000" marR="54000" marT="0" marB="0"/>
                </a:tc>
                <a:tc>
                  <a:txBody>
                    <a:bodyPr/>
                    <a:lstStyle/>
                    <a:p>
                      <a:pPr algn="ctr"/>
                      <a:endParaRPr lang="LID4096" sz="1000"/>
                    </a:p>
                  </a:txBody>
                  <a:tcPr marL="54000" marR="54000" marT="0" marB="0"/>
                </a:tc>
                <a:tc>
                  <a:txBody>
                    <a:bodyPr/>
                    <a:lstStyle/>
                    <a:p>
                      <a:pPr algn="ctr"/>
                      <a:endParaRPr lang="de-DE" sz="1000"/>
                    </a:p>
                    <a:p>
                      <a:pPr algn="ctr"/>
                      <a:r>
                        <a:rPr lang="de-DE" sz="1000"/>
                        <a:t>0.73 (0.49, 1.10)</a:t>
                      </a:r>
                    </a:p>
                    <a:p>
                      <a:pPr algn="ctr"/>
                      <a:r>
                        <a:rPr lang="de-DE" sz="1000"/>
                        <a:t>0.59 (0.41, 0.86)</a:t>
                      </a:r>
                      <a:endParaRPr lang="LID4096" sz="1000"/>
                    </a:p>
                  </a:txBody>
                  <a:tcPr marL="54000" marR="54000" marT="0" marB="0"/>
                </a:tc>
                <a:extLst>
                  <a:ext uri="{0D108BD9-81ED-4DB2-BD59-A6C34878D82A}">
                    <a16:rowId xmlns:a16="http://schemas.microsoft.com/office/drawing/2014/main" val="2182009306"/>
                  </a:ext>
                </a:extLst>
              </a:tr>
              <a:tr h="667176">
                <a:tc>
                  <a:txBody>
                    <a:bodyPr/>
                    <a:lstStyle/>
                    <a:p>
                      <a:r>
                        <a:rPr lang="de-DE" sz="1000" b="1"/>
                        <a:t>Disease stage at entry</a:t>
                      </a:r>
                    </a:p>
                    <a:p>
                      <a:pPr lvl="1"/>
                      <a:r>
                        <a:rPr lang="de-DE" sz="1000"/>
                        <a:t>IIIA</a:t>
                      </a:r>
                    </a:p>
                    <a:p>
                      <a:pPr lvl="1"/>
                      <a:r>
                        <a:rPr lang="de-DE" sz="1000"/>
                        <a:t>IIIB</a:t>
                      </a:r>
                    </a:p>
                    <a:p>
                      <a:pPr lvl="1"/>
                      <a:r>
                        <a:rPr lang="de-DE" sz="1000"/>
                        <a:t>IIIC</a:t>
                      </a:r>
                      <a:endParaRPr lang="LID4096" sz="1000"/>
                    </a:p>
                  </a:txBody>
                  <a:tcPr marL="54000" marR="54000" marT="0" marB="0"/>
                </a:tc>
                <a:tc>
                  <a:txBody>
                    <a:bodyPr/>
                    <a:lstStyle/>
                    <a:p>
                      <a:pPr algn="ctr"/>
                      <a:endParaRPr lang="de-DE" sz="1000"/>
                    </a:p>
                    <a:p>
                      <a:pPr algn="ctr"/>
                      <a:endParaRPr lang="de-DE" sz="1000"/>
                    </a:p>
                    <a:p>
                      <a:pPr algn="ctr"/>
                      <a:r>
                        <a:rPr lang="de-DE" sz="1000"/>
                        <a:t>11/32</a:t>
                      </a:r>
                    </a:p>
                    <a:p>
                      <a:pPr algn="ctr"/>
                      <a:r>
                        <a:rPr lang="de-DE" sz="1000"/>
                        <a:t>8/27</a:t>
                      </a:r>
                    </a:p>
                    <a:p>
                      <a:pPr algn="ctr"/>
                      <a:r>
                        <a:rPr lang="de-DE" sz="1000"/>
                        <a:t>2/3</a:t>
                      </a:r>
                      <a:endParaRPr lang="LID4096" sz="1000"/>
                    </a:p>
                  </a:txBody>
                  <a:tcPr marL="54000" marR="54000" marT="0" marB="0"/>
                </a:tc>
                <a:tc>
                  <a:txBody>
                    <a:bodyPr/>
                    <a:lstStyle/>
                    <a:p>
                      <a:pPr algn="ctr"/>
                      <a:endParaRPr lang="de-DE" sz="1000"/>
                    </a:p>
                    <a:p>
                      <a:pPr algn="ctr"/>
                      <a:endParaRPr lang="de-DE" sz="1000"/>
                    </a:p>
                    <a:p>
                      <a:pPr algn="ctr"/>
                      <a:r>
                        <a:rPr lang="de-DE" sz="1000"/>
                        <a:t>12/25</a:t>
                      </a:r>
                    </a:p>
                    <a:p>
                      <a:pPr algn="ctr"/>
                      <a:r>
                        <a:rPr lang="de-DE" sz="1000"/>
                        <a:t>20/33</a:t>
                      </a:r>
                    </a:p>
                    <a:p>
                      <a:pPr algn="ctr"/>
                      <a:r>
                        <a:rPr lang="de-DE" sz="1000"/>
                        <a:t>4/6</a:t>
                      </a:r>
                    </a:p>
                  </a:txBody>
                  <a:tcPr marL="54000" marR="54000" marT="0" marB="0"/>
                </a:tc>
                <a:tc>
                  <a:txBody>
                    <a:bodyPr/>
                    <a:lstStyle/>
                    <a:p>
                      <a:pPr algn="ctr"/>
                      <a:endParaRPr lang="LID4096" sz="1000"/>
                    </a:p>
                  </a:txBody>
                  <a:tcPr marL="54000" marR="54000" marT="0" marB="0"/>
                </a:tc>
                <a:tc>
                  <a:txBody>
                    <a:bodyPr/>
                    <a:lstStyle/>
                    <a:p>
                      <a:pPr algn="ctr"/>
                      <a:endParaRPr lang="de-DE" sz="1000" dirty="0"/>
                    </a:p>
                    <a:p>
                      <a:pPr algn="ctr"/>
                      <a:endParaRPr lang="de-DE" sz="1000" dirty="0"/>
                    </a:p>
                    <a:p>
                      <a:pPr algn="ctr"/>
                      <a:r>
                        <a:rPr lang="de-DE" sz="1000" dirty="0"/>
                        <a:t>0.81 (0.54, 1.23)</a:t>
                      </a:r>
                    </a:p>
                    <a:p>
                      <a:pPr algn="ctr"/>
                      <a:r>
                        <a:rPr lang="de-DE" sz="1000" dirty="0"/>
                        <a:t>0.49 (0.32, 0.76)</a:t>
                      </a:r>
                    </a:p>
                    <a:p>
                      <a:pPr algn="ctr"/>
                      <a:r>
                        <a:rPr lang="de-DE" sz="1000" dirty="0"/>
                        <a:t>–</a:t>
                      </a:r>
                      <a:endParaRPr lang="LID4096" sz="1000"/>
                    </a:p>
                  </a:txBody>
                  <a:tcPr marL="54000" marR="54000" marT="0" marB="0"/>
                </a:tc>
                <a:extLst>
                  <a:ext uri="{0D108BD9-81ED-4DB2-BD59-A6C34878D82A}">
                    <a16:rowId xmlns:a16="http://schemas.microsoft.com/office/drawing/2014/main" val="532556379"/>
                  </a:ext>
                </a:extLst>
              </a:tr>
              <a:tr h="533741">
                <a:tc>
                  <a:txBody>
                    <a:bodyPr/>
                    <a:lstStyle/>
                    <a:p>
                      <a:r>
                        <a:rPr lang="de-DE" sz="1000"/>
                        <a:t>Prior platinum-based CT</a:t>
                      </a:r>
                    </a:p>
                    <a:p>
                      <a:pPr lvl="1"/>
                      <a:r>
                        <a:rPr lang="de-DE" sz="1000"/>
                        <a:t>Carboplatin</a:t>
                      </a:r>
                    </a:p>
                    <a:p>
                      <a:pPr lvl="1"/>
                      <a:r>
                        <a:rPr lang="de-DE" sz="1000"/>
                        <a:t>Cisplatin</a:t>
                      </a:r>
                      <a:endParaRPr lang="LID4096" sz="1000"/>
                    </a:p>
                  </a:txBody>
                  <a:tcPr marL="54000" marR="54000" marT="0" marB="0"/>
                </a:tc>
                <a:tc>
                  <a:txBody>
                    <a:bodyPr/>
                    <a:lstStyle/>
                    <a:p>
                      <a:pPr algn="ctr"/>
                      <a:endParaRPr lang="de-DE" sz="1000"/>
                    </a:p>
                    <a:p>
                      <a:pPr algn="ctr"/>
                      <a:endParaRPr lang="de-DE" sz="1000"/>
                    </a:p>
                    <a:p>
                      <a:pPr algn="ctr"/>
                      <a:r>
                        <a:rPr lang="de-DE" sz="1000"/>
                        <a:t>15/44</a:t>
                      </a:r>
                    </a:p>
                    <a:p>
                      <a:pPr algn="ctr"/>
                      <a:r>
                        <a:rPr lang="de-DE" sz="1000"/>
                        <a:t>6/15</a:t>
                      </a:r>
                      <a:endParaRPr lang="LID4096" sz="1000"/>
                    </a:p>
                  </a:txBody>
                  <a:tcPr marL="54000" marR="54000" marT="0" marB="0"/>
                </a:tc>
                <a:tc>
                  <a:txBody>
                    <a:bodyPr/>
                    <a:lstStyle/>
                    <a:p>
                      <a:pPr algn="ctr"/>
                      <a:endParaRPr lang="de-DE" sz="1000"/>
                    </a:p>
                    <a:p>
                      <a:pPr algn="ctr"/>
                      <a:endParaRPr lang="de-DE" sz="1000"/>
                    </a:p>
                    <a:p>
                      <a:pPr algn="ctr"/>
                      <a:r>
                        <a:rPr lang="de-DE" sz="1000"/>
                        <a:t>20/41</a:t>
                      </a:r>
                    </a:p>
                    <a:p>
                      <a:pPr algn="ctr"/>
                      <a:r>
                        <a:rPr lang="de-DE" sz="1000"/>
                        <a:t>15/22</a:t>
                      </a:r>
                      <a:endParaRPr lang="LID4096" sz="1000"/>
                    </a:p>
                  </a:txBody>
                  <a:tcPr marL="54000" marR="54000" marT="0" marB="0"/>
                </a:tc>
                <a:tc>
                  <a:txBody>
                    <a:bodyPr/>
                    <a:lstStyle/>
                    <a:p>
                      <a:pPr algn="ctr"/>
                      <a:endParaRPr lang="LID4096" sz="1000"/>
                    </a:p>
                  </a:txBody>
                  <a:tcPr marL="54000" marR="54000" marT="0" marB="0"/>
                </a:tc>
                <a:tc>
                  <a:txBody>
                    <a:bodyPr/>
                    <a:lstStyle/>
                    <a:p>
                      <a:pPr algn="ctr"/>
                      <a:endParaRPr lang="de-DE" sz="1000"/>
                    </a:p>
                    <a:p>
                      <a:pPr algn="ctr"/>
                      <a:endParaRPr lang="de-DE" sz="1000"/>
                    </a:p>
                    <a:p>
                      <a:pPr algn="ctr"/>
                      <a:r>
                        <a:rPr lang="de-DE" sz="1000"/>
                        <a:t>0.72 (0.51, 1.01)</a:t>
                      </a:r>
                    </a:p>
                    <a:p>
                      <a:pPr algn="ctr"/>
                      <a:r>
                        <a:rPr lang="de-DE" sz="1000"/>
                        <a:t>0.61 (0.38, 0.99)</a:t>
                      </a:r>
                      <a:endParaRPr lang="LID4096" sz="1000"/>
                    </a:p>
                  </a:txBody>
                  <a:tcPr marL="54000" marR="54000" marT="0" marB="0"/>
                </a:tc>
                <a:extLst>
                  <a:ext uri="{0D108BD9-81ED-4DB2-BD59-A6C34878D82A}">
                    <a16:rowId xmlns:a16="http://schemas.microsoft.com/office/drawing/2014/main" val="3893945175"/>
                  </a:ext>
                </a:extLst>
              </a:tr>
              <a:tr h="400306">
                <a:tc>
                  <a:txBody>
                    <a:bodyPr/>
                    <a:lstStyle/>
                    <a:p>
                      <a:r>
                        <a:rPr lang="de-DE" sz="1000"/>
                        <a:t>ECOG</a:t>
                      </a:r>
                    </a:p>
                    <a:p>
                      <a:pPr lvl="1"/>
                      <a:r>
                        <a:rPr lang="de-DE" sz="1000"/>
                        <a:t>0</a:t>
                      </a:r>
                    </a:p>
                    <a:p>
                      <a:pPr lvl="1"/>
                      <a:r>
                        <a:rPr lang="de-DE" sz="1000"/>
                        <a:t>1</a:t>
                      </a:r>
                      <a:endParaRPr lang="LID4096" sz="1000"/>
                    </a:p>
                  </a:txBody>
                  <a:tcPr marL="54000" marR="54000" marT="0" marB="0"/>
                </a:tc>
                <a:tc>
                  <a:txBody>
                    <a:bodyPr/>
                    <a:lstStyle/>
                    <a:p>
                      <a:pPr algn="ctr"/>
                      <a:endParaRPr lang="de-DE" sz="1000"/>
                    </a:p>
                    <a:p>
                      <a:pPr algn="ctr"/>
                      <a:r>
                        <a:rPr lang="de-DE" sz="1000"/>
                        <a:t>10/27</a:t>
                      </a:r>
                    </a:p>
                    <a:p>
                      <a:pPr algn="ctr"/>
                      <a:r>
                        <a:rPr lang="de-DE" sz="1000"/>
                        <a:t>11/34</a:t>
                      </a:r>
                      <a:endParaRPr lang="LID4096" sz="1000"/>
                    </a:p>
                  </a:txBody>
                  <a:tcPr marL="54000" marR="54000" marT="0" marB="0"/>
                </a:tc>
                <a:tc>
                  <a:txBody>
                    <a:bodyPr/>
                    <a:lstStyle/>
                    <a:p>
                      <a:pPr algn="ctr"/>
                      <a:endParaRPr lang="de-DE" sz="1000"/>
                    </a:p>
                    <a:p>
                      <a:pPr algn="ctr"/>
                      <a:r>
                        <a:rPr lang="de-DE" sz="1000"/>
                        <a:t>15/28</a:t>
                      </a:r>
                    </a:p>
                    <a:p>
                      <a:pPr algn="ctr"/>
                      <a:r>
                        <a:rPr lang="de-DE" sz="1000"/>
                        <a:t>20/35</a:t>
                      </a:r>
                      <a:endParaRPr lang="LID4096" sz="1000"/>
                    </a:p>
                  </a:txBody>
                  <a:tcPr marL="54000" marR="54000" marT="0" marB="0"/>
                </a:tc>
                <a:tc>
                  <a:txBody>
                    <a:bodyPr/>
                    <a:lstStyle/>
                    <a:p>
                      <a:pPr algn="ctr"/>
                      <a:endParaRPr lang="LID4096" sz="1000"/>
                    </a:p>
                  </a:txBody>
                  <a:tcPr marL="54000" marR="54000" marT="0" marB="0"/>
                </a:tc>
                <a:tc>
                  <a:txBody>
                    <a:bodyPr/>
                    <a:lstStyle/>
                    <a:p>
                      <a:pPr algn="ctr"/>
                      <a:endParaRPr lang="de-DE" sz="1000" dirty="0"/>
                    </a:p>
                    <a:p>
                      <a:pPr algn="ctr"/>
                      <a:r>
                        <a:rPr lang="de-DE" sz="1000" dirty="0"/>
                        <a:t>0.75 (0.50, 1.13)</a:t>
                      </a:r>
                    </a:p>
                    <a:p>
                      <a:pPr algn="ctr"/>
                      <a:r>
                        <a:rPr lang="de-DE" sz="1000" dirty="0"/>
                        <a:t>0.58 (0.39, 0.84)</a:t>
                      </a:r>
                      <a:endParaRPr lang="LID4096" sz="1000"/>
                    </a:p>
                  </a:txBody>
                  <a:tcPr marL="54000" marR="54000" marT="0" marB="0"/>
                </a:tc>
                <a:extLst>
                  <a:ext uri="{0D108BD9-81ED-4DB2-BD59-A6C34878D82A}">
                    <a16:rowId xmlns:a16="http://schemas.microsoft.com/office/drawing/2014/main" val="3778946965"/>
                  </a:ext>
                </a:extLst>
              </a:tr>
            </a:tbl>
          </a:graphicData>
        </a:graphic>
      </p:graphicFrame>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Data </a:t>
            </a:r>
            <a:r>
              <a:rPr lang="en-GB" dirty="0"/>
              <a:t>cutoff</a:t>
            </a:r>
            <a:r>
              <a:rPr lang="en-GB"/>
              <a:t>: 17 May 2021 (median follow-up of 11.5 months; range, 0.4-23.4)</a:t>
            </a:r>
          </a:p>
          <a:p>
            <a:r>
              <a:rPr lang="en-GB" baseline="30000" dirty="0"/>
              <a:t>a</a:t>
            </a:r>
            <a:r>
              <a:rPr lang="en-GB" dirty="0"/>
              <a:t>PFS</a:t>
            </a:r>
            <a:r>
              <a:rPr lang="en-GB"/>
              <a:t> HR and 95% CI estimated by Cox regression model, stratified by histology (adenocarcinoma and non-adenocarcinoma).</a:t>
            </a:r>
          </a:p>
          <a:p>
            <a:r>
              <a:rPr lang="en-GB"/>
              <a:t>CI, confidence interval; D, durvalumab; HR, hazard ratio; ITT, intention-to-treat; M, </a:t>
            </a:r>
            <a:r>
              <a:rPr lang="en-GB" dirty="0"/>
              <a:t>monalizumab</a:t>
            </a:r>
            <a:r>
              <a:rPr lang="en-GB"/>
              <a:t>; O, </a:t>
            </a:r>
            <a:r>
              <a:rPr lang="en-GB" dirty="0"/>
              <a:t>oleclumab</a:t>
            </a:r>
            <a:r>
              <a:rPr lang="en-GB"/>
              <a:t>; PFS, progression-free survival.</a:t>
            </a:r>
          </a:p>
          <a:p>
            <a:r>
              <a:rPr lang="en-GB" b="1"/>
              <a:t>Martinez-Marti A, et al. Abstract LBA42 presented at ESMO 2021.</a:t>
            </a:r>
          </a:p>
        </p:txBody>
      </p:sp>
      <p:sp>
        <p:nvSpPr>
          <p:cNvPr id="4" name="Textplatzhalter 3">
            <a:extLst>
              <a:ext uri="{FF2B5EF4-FFF2-40B4-BE49-F238E27FC236}">
                <a16:creationId xmlns:a16="http://schemas.microsoft.com/office/drawing/2014/main" id="{2BE4CD3B-B5F4-0943-9EA2-F40646470F0C}"/>
              </a:ext>
            </a:extLst>
          </p:cNvPr>
          <p:cNvSpPr>
            <a:spLocks noGrp="1"/>
          </p:cNvSpPr>
          <p:nvPr>
            <p:ph type="body" sz="quarter" idx="12"/>
          </p:nvPr>
        </p:nvSpPr>
        <p:spPr/>
        <p:txBody>
          <a:bodyPr/>
          <a:lstStyle/>
          <a:p>
            <a:r>
              <a:rPr lang="en-US" noProof="0" dirty="0"/>
              <a:t>Interim analysis; ITT population</a:t>
            </a:r>
          </a:p>
        </p:txBody>
      </p:sp>
      <p:cxnSp>
        <p:nvCxnSpPr>
          <p:cNvPr id="14" name="Gerader Verbinder 13">
            <a:extLst>
              <a:ext uri="{FF2B5EF4-FFF2-40B4-BE49-F238E27FC236}">
                <a16:creationId xmlns:a16="http://schemas.microsoft.com/office/drawing/2014/main" id="{1A1F5289-D1F3-4EC6-94DB-779A221AA031}"/>
              </a:ext>
            </a:extLst>
          </p:cNvPr>
          <p:cNvCxnSpPr>
            <a:cxnSpLocks/>
          </p:cNvCxnSpPr>
          <p:nvPr/>
        </p:nvCxnSpPr>
        <p:spPr>
          <a:xfrm>
            <a:off x="4119563" y="3048000"/>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C5690482-3CF4-4857-8B97-E4BD1BB577D4}"/>
              </a:ext>
            </a:extLst>
          </p:cNvPr>
          <p:cNvCxnSpPr>
            <a:cxnSpLocks/>
          </p:cNvCxnSpPr>
          <p:nvPr/>
        </p:nvCxnSpPr>
        <p:spPr>
          <a:xfrm>
            <a:off x="3386138" y="5770638"/>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933049B-2E6C-4EB4-81EB-B52D1ED92539}"/>
              </a:ext>
            </a:extLst>
          </p:cNvPr>
          <p:cNvCxnSpPr>
            <a:cxnSpLocks/>
          </p:cNvCxnSpPr>
          <p:nvPr/>
        </p:nvCxnSpPr>
        <p:spPr>
          <a:xfrm flipH="1">
            <a:off x="4119564" y="2569369"/>
            <a:ext cx="4046" cy="3285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uppieren 37">
            <a:extLst>
              <a:ext uri="{FF2B5EF4-FFF2-40B4-BE49-F238E27FC236}">
                <a16:creationId xmlns:a16="http://schemas.microsoft.com/office/drawing/2014/main" id="{CA00E644-962A-4D64-803B-12CE1D4B02AC}"/>
              </a:ext>
            </a:extLst>
          </p:cNvPr>
          <p:cNvGrpSpPr/>
          <p:nvPr/>
        </p:nvGrpSpPr>
        <p:grpSpPr>
          <a:xfrm>
            <a:off x="3376614" y="5764920"/>
            <a:ext cx="1490661" cy="53431"/>
            <a:chOff x="3376614" y="5861592"/>
            <a:chExt cx="1490661" cy="53431"/>
          </a:xfrm>
        </p:grpSpPr>
        <p:cxnSp>
          <p:nvCxnSpPr>
            <p:cNvPr id="29" name="Gerader Verbinder 28">
              <a:extLst>
                <a:ext uri="{FF2B5EF4-FFF2-40B4-BE49-F238E27FC236}">
                  <a16:creationId xmlns:a16="http://schemas.microsoft.com/office/drawing/2014/main" id="{6E0079AB-917F-43A3-BEA3-310A962174B9}"/>
                </a:ext>
              </a:extLst>
            </p:cNvPr>
            <p:cNvCxnSpPr>
              <a:cxnSpLocks/>
            </p:cNvCxnSpPr>
            <p:nvPr/>
          </p:nvCxnSpPr>
          <p:spPr>
            <a:xfrm>
              <a:off x="3376614" y="5861592"/>
              <a:ext cx="14906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C86C9F5-8BDC-4151-9CB4-F017FD708DEF}"/>
                </a:ext>
              </a:extLst>
            </p:cNvPr>
            <p:cNvCxnSpPr>
              <a:cxnSpLocks/>
            </p:cNvCxnSpPr>
            <p:nvPr/>
          </p:nvCxnSpPr>
          <p:spPr>
            <a:xfrm flipV="1">
              <a:off x="3386138" y="5861592"/>
              <a:ext cx="0" cy="53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FD7AA4A-8B1F-40E7-9893-B3846CA24963}"/>
                </a:ext>
              </a:extLst>
            </p:cNvPr>
            <p:cNvCxnSpPr>
              <a:cxnSpLocks/>
            </p:cNvCxnSpPr>
            <p:nvPr/>
          </p:nvCxnSpPr>
          <p:spPr>
            <a:xfrm flipV="1">
              <a:off x="3757613" y="5861592"/>
              <a:ext cx="0" cy="53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26F4566C-70FC-4703-B1AD-99B13FA8AD99}"/>
                </a:ext>
              </a:extLst>
            </p:cNvPr>
            <p:cNvCxnSpPr>
              <a:cxnSpLocks/>
            </p:cNvCxnSpPr>
            <p:nvPr/>
          </p:nvCxnSpPr>
          <p:spPr>
            <a:xfrm flipV="1">
              <a:off x="4119564" y="5861592"/>
              <a:ext cx="0" cy="53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BAE80C59-B397-4BB1-8899-BF0D5BA07618}"/>
                </a:ext>
              </a:extLst>
            </p:cNvPr>
            <p:cNvCxnSpPr>
              <a:cxnSpLocks/>
            </p:cNvCxnSpPr>
            <p:nvPr/>
          </p:nvCxnSpPr>
          <p:spPr>
            <a:xfrm flipV="1">
              <a:off x="4491039" y="5861592"/>
              <a:ext cx="0" cy="53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BB7DB754-009E-403F-B9AC-3C30C6757F06}"/>
                </a:ext>
              </a:extLst>
            </p:cNvPr>
            <p:cNvCxnSpPr>
              <a:cxnSpLocks/>
            </p:cNvCxnSpPr>
            <p:nvPr/>
          </p:nvCxnSpPr>
          <p:spPr>
            <a:xfrm flipV="1">
              <a:off x="4857751" y="5861592"/>
              <a:ext cx="0" cy="53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uppieren 87">
            <a:extLst>
              <a:ext uri="{FF2B5EF4-FFF2-40B4-BE49-F238E27FC236}">
                <a16:creationId xmlns:a16="http://schemas.microsoft.com/office/drawing/2014/main" id="{A3254566-AF45-44A4-87C5-6CEA2D8DB2F7}"/>
              </a:ext>
            </a:extLst>
          </p:cNvPr>
          <p:cNvGrpSpPr/>
          <p:nvPr/>
        </p:nvGrpSpPr>
        <p:grpSpPr>
          <a:xfrm>
            <a:off x="3574256" y="2620396"/>
            <a:ext cx="364332" cy="45719"/>
            <a:chOff x="3574256" y="2658496"/>
            <a:chExt cx="364332" cy="45719"/>
          </a:xfrm>
        </p:grpSpPr>
        <p:cxnSp>
          <p:nvCxnSpPr>
            <p:cNvPr id="40" name="Gerader Verbinder 39">
              <a:extLst>
                <a:ext uri="{FF2B5EF4-FFF2-40B4-BE49-F238E27FC236}">
                  <a16:creationId xmlns:a16="http://schemas.microsoft.com/office/drawing/2014/main" id="{DDD34C16-6140-471E-AD26-603FAA619F81}"/>
                </a:ext>
              </a:extLst>
            </p:cNvPr>
            <p:cNvCxnSpPr/>
            <p:nvPr/>
          </p:nvCxnSpPr>
          <p:spPr>
            <a:xfrm>
              <a:off x="3574256" y="2683669"/>
              <a:ext cx="3643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Ellipse 60">
              <a:extLst>
                <a:ext uri="{FF2B5EF4-FFF2-40B4-BE49-F238E27FC236}">
                  <a16:creationId xmlns:a16="http://schemas.microsoft.com/office/drawing/2014/main" id="{BED629B9-2DA7-484C-BF14-F25F9F2B90AC}"/>
                </a:ext>
              </a:extLst>
            </p:cNvPr>
            <p:cNvSpPr/>
            <p:nvPr/>
          </p:nvSpPr>
          <p:spPr>
            <a:xfrm>
              <a:off x="3682603" y="265849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1" name="Gruppieren 90">
            <a:extLst>
              <a:ext uri="{FF2B5EF4-FFF2-40B4-BE49-F238E27FC236}">
                <a16:creationId xmlns:a16="http://schemas.microsoft.com/office/drawing/2014/main" id="{E0B9380E-041B-4F95-A353-7558B8C5DFE7}"/>
              </a:ext>
            </a:extLst>
          </p:cNvPr>
          <p:cNvGrpSpPr/>
          <p:nvPr/>
        </p:nvGrpSpPr>
        <p:grpSpPr>
          <a:xfrm>
            <a:off x="3543300" y="2914717"/>
            <a:ext cx="762000" cy="45719"/>
            <a:chOff x="3543300" y="3463357"/>
            <a:chExt cx="762000" cy="45719"/>
          </a:xfrm>
        </p:grpSpPr>
        <p:cxnSp>
          <p:nvCxnSpPr>
            <p:cNvPr id="41" name="Gerader Verbinder 40">
              <a:extLst>
                <a:ext uri="{FF2B5EF4-FFF2-40B4-BE49-F238E27FC236}">
                  <a16:creationId xmlns:a16="http://schemas.microsoft.com/office/drawing/2014/main" id="{7F5377E3-4465-44D2-94A4-92C35BB89B23}"/>
                </a:ext>
              </a:extLst>
            </p:cNvPr>
            <p:cNvCxnSpPr>
              <a:cxnSpLocks/>
            </p:cNvCxnSpPr>
            <p:nvPr/>
          </p:nvCxnSpPr>
          <p:spPr>
            <a:xfrm>
              <a:off x="3543300" y="3486150"/>
              <a:ext cx="76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Ellipse 61">
              <a:extLst>
                <a:ext uri="{FF2B5EF4-FFF2-40B4-BE49-F238E27FC236}">
                  <a16:creationId xmlns:a16="http://schemas.microsoft.com/office/drawing/2014/main" id="{2EC0B021-1F25-4C0C-9B6E-D9DC33A40017}"/>
                </a:ext>
              </a:extLst>
            </p:cNvPr>
            <p:cNvSpPr/>
            <p:nvPr/>
          </p:nvSpPr>
          <p:spPr>
            <a:xfrm>
              <a:off x="3728322" y="346335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2" name="Gruppieren 91">
            <a:extLst>
              <a:ext uri="{FF2B5EF4-FFF2-40B4-BE49-F238E27FC236}">
                <a16:creationId xmlns:a16="http://schemas.microsoft.com/office/drawing/2014/main" id="{01A917B0-3D11-49A1-8285-4AEE9F1C599B}"/>
              </a:ext>
            </a:extLst>
          </p:cNvPr>
          <p:cNvGrpSpPr/>
          <p:nvPr/>
        </p:nvGrpSpPr>
        <p:grpSpPr>
          <a:xfrm>
            <a:off x="3574256" y="3223912"/>
            <a:ext cx="631032" cy="45719"/>
            <a:chOff x="3574256" y="3764932"/>
            <a:chExt cx="631032" cy="45719"/>
          </a:xfrm>
        </p:grpSpPr>
        <p:cxnSp>
          <p:nvCxnSpPr>
            <p:cNvPr id="43" name="Gerader Verbinder 42">
              <a:extLst>
                <a:ext uri="{FF2B5EF4-FFF2-40B4-BE49-F238E27FC236}">
                  <a16:creationId xmlns:a16="http://schemas.microsoft.com/office/drawing/2014/main" id="{CC284569-61B1-44A3-8F44-44357F4ABD70}"/>
                </a:ext>
              </a:extLst>
            </p:cNvPr>
            <p:cNvCxnSpPr>
              <a:cxnSpLocks/>
            </p:cNvCxnSpPr>
            <p:nvPr/>
          </p:nvCxnSpPr>
          <p:spPr>
            <a:xfrm>
              <a:off x="3574256" y="3788569"/>
              <a:ext cx="631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88577002-7B6B-4D3F-8367-060556CD962E}"/>
                </a:ext>
              </a:extLst>
            </p:cNvPr>
            <p:cNvSpPr/>
            <p:nvPr/>
          </p:nvSpPr>
          <p:spPr>
            <a:xfrm>
              <a:off x="3745231" y="376493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3" name="Gruppieren 92">
            <a:extLst>
              <a:ext uri="{FF2B5EF4-FFF2-40B4-BE49-F238E27FC236}">
                <a16:creationId xmlns:a16="http://schemas.microsoft.com/office/drawing/2014/main" id="{6D74BC98-3857-4735-8063-5D1C07A49E19}"/>
              </a:ext>
            </a:extLst>
          </p:cNvPr>
          <p:cNvGrpSpPr/>
          <p:nvPr/>
        </p:nvGrpSpPr>
        <p:grpSpPr>
          <a:xfrm>
            <a:off x="3502819" y="3525834"/>
            <a:ext cx="564356" cy="45719"/>
            <a:chOff x="3502819" y="4066854"/>
            <a:chExt cx="564356" cy="45719"/>
          </a:xfrm>
        </p:grpSpPr>
        <p:cxnSp>
          <p:nvCxnSpPr>
            <p:cNvPr id="45" name="Gerader Verbinder 44">
              <a:extLst>
                <a:ext uri="{FF2B5EF4-FFF2-40B4-BE49-F238E27FC236}">
                  <a16:creationId xmlns:a16="http://schemas.microsoft.com/office/drawing/2014/main" id="{7B9769E9-14DE-4ED9-98B3-63822CFDA1D2}"/>
                </a:ext>
              </a:extLst>
            </p:cNvPr>
            <p:cNvCxnSpPr>
              <a:cxnSpLocks/>
            </p:cNvCxnSpPr>
            <p:nvPr/>
          </p:nvCxnSpPr>
          <p:spPr>
            <a:xfrm>
              <a:off x="3502819" y="4090987"/>
              <a:ext cx="5643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Ellipse 63">
              <a:extLst>
                <a:ext uri="{FF2B5EF4-FFF2-40B4-BE49-F238E27FC236}">
                  <a16:creationId xmlns:a16="http://schemas.microsoft.com/office/drawing/2014/main" id="{D6C6C5FA-1C9E-4C10-9120-7375B4974D2B}"/>
                </a:ext>
              </a:extLst>
            </p:cNvPr>
            <p:cNvSpPr/>
            <p:nvPr/>
          </p:nvSpPr>
          <p:spPr>
            <a:xfrm>
              <a:off x="3630215" y="406685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4" name="Gruppieren 93">
            <a:extLst>
              <a:ext uri="{FF2B5EF4-FFF2-40B4-BE49-F238E27FC236}">
                <a16:creationId xmlns:a16="http://schemas.microsoft.com/office/drawing/2014/main" id="{3D901479-E428-46B1-883D-18FFF59A4412}"/>
              </a:ext>
            </a:extLst>
          </p:cNvPr>
          <p:cNvGrpSpPr/>
          <p:nvPr/>
        </p:nvGrpSpPr>
        <p:grpSpPr>
          <a:xfrm>
            <a:off x="3574256" y="3675803"/>
            <a:ext cx="519113" cy="45719"/>
            <a:chOff x="3574256" y="3774863"/>
            <a:chExt cx="519113" cy="45719"/>
          </a:xfrm>
        </p:grpSpPr>
        <p:cxnSp>
          <p:nvCxnSpPr>
            <p:cNvPr id="47" name="Gerader Verbinder 46">
              <a:extLst>
                <a:ext uri="{FF2B5EF4-FFF2-40B4-BE49-F238E27FC236}">
                  <a16:creationId xmlns:a16="http://schemas.microsoft.com/office/drawing/2014/main" id="{F6CEE28B-16CD-4D80-99AB-6D36DEF4FB2F}"/>
                </a:ext>
              </a:extLst>
            </p:cNvPr>
            <p:cNvCxnSpPr>
              <a:cxnSpLocks/>
            </p:cNvCxnSpPr>
            <p:nvPr/>
          </p:nvCxnSpPr>
          <p:spPr>
            <a:xfrm>
              <a:off x="3574256" y="3791425"/>
              <a:ext cx="519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Ellipse 64">
              <a:extLst>
                <a:ext uri="{FF2B5EF4-FFF2-40B4-BE49-F238E27FC236}">
                  <a16:creationId xmlns:a16="http://schemas.microsoft.com/office/drawing/2014/main" id="{D899C37E-4AE9-4563-B777-1C75874699E8}"/>
                </a:ext>
              </a:extLst>
            </p:cNvPr>
            <p:cNvSpPr/>
            <p:nvPr/>
          </p:nvSpPr>
          <p:spPr>
            <a:xfrm>
              <a:off x="3720703" y="377486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5" name="Gruppieren 94">
            <a:extLst>
              <a:ext uri="{FF2B5EF4-FFF2-40B4-BE49-F238E27FC236}">
                <a16:creationId xmlns:a16="http://schemas.microsoft.com/office/drawing/2014/main" id="{9703ACC4-AFCE-4BB5-924F-8F09826B55ED}"/>
              </a:ext>
            </a:extLst>
          </p:cNvPr>
          <p:cNvGrpSpPr/>
          <p:nvPr/>
        </p:nvGrpSpPr>
        <p:grpSpPr>
          <a:xfrm>
            <a:off x="3609974" y="4291963"/>
            <a:ext cx="904876" cy="45719"/>
            <a:chOff x="3609974" y="4528183"/>
            <a:chExt cx="904876" cy="45719"/>
          </a:xfrm>
        </p:grpSpPr>
        <p:cxnSp>
          <p:nvCxnSpPr>
            <p:cNvPr id="49" name="Gerader Verbinder 48">
              <a:extLst>
                <a:ext uri="{FF2B5EF4-FFF2-40B4-BE49-F238E27FC236}">
                  <a16:creationId xmlns:a16="http://schemas.microsoft.com/office/drawing/2014/main" id="{BE2BAF42-3309-40D7-B792-F23511B12696}"/>
                </a:ext>
              </a:extLst>
            </p:cNvPr>
            <p:cNvCxnSpPr>
              <a:cxnSpLocks/>
            </p:cNvCxnSpPr>
            <p:nvPr/>
          </p:nvCxnSpPr>
          <p:spPr>
            <a:xfrm>
              <a:off x="3609974" y="4550567"/>
              <a:ext cx="9048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Ellipse 65">
              <a:extLst>
                <a:ext uri="{FF2B5EF4-FFF2-40B4-BE49-F238E27FC236}">
                  <a16:creationId xmlns:a16="http://schemas.microsoft.com/office/drawing/2014/main" id="{848182E2-CC4B-46EC-9085-591B4BAAFA2D}"/>
                </a:ext>
              </a:extLst>
            </p:cNvPr>
            <p:cNvSpPr/>
            <p:nvPr/>
          </p:nvSpPr>
          <p:spPr>
            <a:xfrm>
              <a:off x="3854173" y="452818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6" name="Gruppieren 95">
            <a:extLst>
              <a:ext uri="{FF2B5EF4-FFF2-40B4-BE49-F238E27FC236}">
                <a16:creationId xmlns:a16="http://schemas.microsoft.com/office/drawing/2014/main" id="{07C8E573-22A5-4B4C-B814-3A5FE88D2ED5}"/>
              </a:ext>
            </a:extLst>
          </p:cNvPr>
          <p:cNvGrpSpPr/>
          <p:nvPr/>
        </p:nvGrpSpPr>
        <p:grpSpPr>
          <a:xfrm>
            <a:off x="3486150" y="4432615"/>
            <a:ext cx="403622" cy="45719"/>
            <a:chOff x="3486150" y="4676455"/>
            <a:chExt cx="403622" cy="45719"/>
          </a:xfrm>
        </p:grpSpPr>
        <p:cxnSp>
          <p:nvCxnSpPr>
            <p:cNvPr id="51" name="Gerader Verbinder 50">
              <a:extLst>
                <a:ext uri="{FF2B5EF4-FFF2-40B4-BE49-F238E27FC236}">
                  <a16:creationId xmlns:a16="http://schemas.microsoft.com/office/drawing/2014/main" id="{D84B9015-8867-45C8-AE09-B31CB073D816}"/>
                </a:ext>
              </a:extLst>
            </p:cNvPr>
            <p:cNvCxnSpPr>
              <a:cxnSpLocks/>
            </p:cNvCxnSpPr>
            <p:nvPr/>
          </p:nvCxnSpPr>
          <p:spPr>
            <a:xfrm>
              <a:off x="3486150" y="4698205"/>
              <a:ext cx="4036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Ellipse 66">
              <a:extLst>
                <a:ext uri="{FF2B5EF4-FFF2-40B4-BE49-F238E27FC236}">
                  <a16:creationId xmlns:a16="http://schemas.microsoft.com/office/drawing/2014/main" id="{F0541D66-B477-4D9E-B919-6032047DFE03}"/>
                </a:ext>
              </a:extLst>
            </p:cNvPr>
            <p:cNvSpPr/>
            <p:nvPr/>
          </p:nvSpPr>
          <p:spPr>
            <a:xfrm>
              <a:off x="3583305" y="467645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7" name="Gruppieren 96">
            <a:extLst>
              <a:ext uri="{FF2B5EF4-FFF2-40B4-BE49-F238E27FC236}">
                <a16:creationId xmlns:a16="http://schemas.microsoft.com/office/drawing/2014/main" id="{956DD243-4630-4493-9668-046F42E9C816}"/>
              </a:ext>
            </a:extLst>
          </p:cNvPr>
          <p:cNvGrpSpPr/>
          <p:nvPr/>
        </p:nvGrpSpPr>
        <p:grpSpPr>
          <a:xfrm>
            <a:off x="3626643" y="5061584"/>
            <a:ext cx="752476" cy="45719"/>
            <a:chOff x="3626643" y="5130164"/>
            <a:chExt cx="752476" cy="45719"/>
          </a:xfrm>
        </p:grpSpPr>
        <p:cxnSp>
          <p:nvCxnSpPr>
            <p:cNvPr id="57" name="Gerader Verbinder 56">
              <a:extLst>
                <a:ext uri="{FF2B5EF4-FFF2-40B4-BE49-F238E27FC236}">
                  <a16:creationId xmlns:a16="http://schemas.microsoft.com/office/drawing/2014/main" id="{4DB48BA6-C467-48CB-B740-263E6D7BFD21}"/>
                </a:ext>
              </a:extLst>
            </p:cNvPr>
            <p:cNvCxnSpPr>
              <a:cxnSpLocks/>
            </p:cNvCxnSpPr>
            <p:nvPr/>
          </p:nvCxnSpPr>
          <p:spPr>
            <a:xfrm>
              <a:off x="3626643" y="5153024"/>
              <a:ext cx="7524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Ellipse 67">
              <a:extLst>
                <a:ext uri="{FF2B5EF4-FFF2-40B4-BE49-F238E27FC236}">
                  <a16:creationId xmlns:a16="http://schemas.microsoft.com/office/drawing/2014/main" id="{A8D310E9-697E-4090-A48E-C2FCB17CBEA8}"/>
                </a:ext>
              </a:extLst>
            </p:cNvPr>
            <p:cNvSpPr/>
            <p:nvPr/>
          </p:nvSpPr>
          <p:spPr>
            <a:xfrm>
              <a:off x="3850244" y="513016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8" name="Gruppieren 97">
            <a:extLst>
              <a:ext uri="{FF2B5EF4-FFF2-40B4-BE49-F238E27FC236}">
                <a16:creationId xmlns:a16="http://schemas.microsoft.com/office/drawing/2014/main" id="{56EC884D-DE94-4CA6-85B7-A9BA3E6DA50F}"/>
              </a:ext>
            </a:extLst>
          </p:cNvPr>
          <p:cNvGrpSpPr/>
          <p:nvPr/>
        </p:nvGrpSpPr>
        <p:grpSpPr>
          <a:xfrm>
            <a:off x="3475434" y="5211602"/>
            <a:ext cx="414338" cy="45719"/>
            <a:chOff x="3475434" y="5280182"/>
            <a:chExt cx="414338" cy="45719"/>
          </a:xfrm>
        </p:grpSpPr>
        <p:cxnSp>
          <p:nvCxnSpPr>
            <p:cNvPr id="53" name="Gerader Verbinder 52">
              <a:extLst>
                <a:ext uri="{FF2B5EF4-FFF2-40B4-BE49-F238E27FC236}">
                  <a16:creationId xmlns:a16="http://schemas.microsoft.com/office/drawing/2014/main" id="{10197976-D0D8-494A-BA75-FDAE5A11C66A}"/>
                </a:ext>
              </a:extLst>
            </p:cNvPr>
            <p:cNvCxnSpPr>
              <a:cxnSpLocks/>
            </p:cNvCxnSpPr>
            <p:nvPr/>
          </p:nvCxnSpPr>
          <p:spPr>
            <a:xfrm>
              <a:off x="3475434" y="5303042"/>
              <a:ext cx="4143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Ellipse 68">
              <a:extLst>
                <a:ext uri="{FF2B5EF4-FFF2-40B4-BE49-F238E27FC236}">
                  <a16:creationId xmlns:a16="http://schemas.microsoft.com/office/drawing/2014/main" id="{F1D67AFB-1CEF-474D-82D6-EEEDBC574CE9}"/>
                </a:ext>
              </a:extLst>
            </p:cNvPr>
            <p:cNvSpPr/>
            <p:nvPr/>
          </p:nvSpPr>
          <p:spPr>
            <a:xfrm>
              <a:off x="3567590" y="528018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9" name="Gruppieren 98">
            <a:extLst>
              <a:ext uri="{FF2B5EF4-FFF2-40B4-BE49-F238E27FC236}">
                <a16:creationId xmlns:a16="http://schemas.microsoft.com/office/drawing/2014/main" id="{4E58F964-A706-4FB8-A6D8-410B65F1DE79}"/>
              </a:ext>
            </a:extLst>
          </p:cNvPr>
          <p:cNvGrpSpPr/>
          <p:nvPr/>
        </p:nvGrpSpPr>
        <p:grpSpPr>
          <a:xfrm>
            <a:off x="3574256" y="5512726"/>
            <a:ext cx="688182" cy="45719"/>
            <a:chOff x="3574256" y="5596546"/>
            <a:chExt cx="688182" cy="45719"/>
          </a:xfrm>
        </p:grpSpPr>
        <p:cxnSp>
          <p:nvCxnSpPr>
            <p:cNvPr id="59" name="Gerader Verbinder 58">
              <a:extLst>
                <a:ext uri="{FF2B5EF4-FFF2-40B4-BE49-F238E27FC236}">
                  <a16:creationId xmlns:a16="http://schemas.microsoft.com/office/drawing/2014/main" id="{32CD53E6-071C-425C-A431-13C9B297A7B1}"/>
                </a:ext>
              </a:extLst>
            </p:cNvPr>
            <p:cNvCxnSpPr>
              <a:cxnSpLocks/>
            </p:cNvCxnSpPr>
            <p:nvPr/>
          </p:nvCxnSpPr>
          <p:spPr>
            <a:xfrm>
              <a:off x="3574256" y="5617368"/>
              <a:ext cx="688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Ellipse 69">
              <a:extLst>
                <a:ext uri="{FF2B5EF4-FFF2-40B4-BE49-F238E27FC236}">
                  <a16:creationId xmlns:a16="http://schemas.microsoft.com/office/drawing/2014/main" id="{13CEA25B-6438-412C-83E7-E7EE784AF9E5}"/>
                </a:ext>
              </a:extLst>
            </p:cNvPr>
            <p:cNvSpPr/>
            <p:nvPr/>
          </p:nvSpPr>
          <p:spPr>
            <a:xfrm>
              <a:off x="3769040" y="559654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00" name="Gruppieren 99">
            <a:extLst>
              <a:ext uri="{FF2B5EF4-FFF2-40B4-BE49-F238E27FC236}">
                <a16:creationId xmlns:a16="http://schemas.microsoft.com/office/drawing/2014/main" id="{EF9F0E7A-2F10-4F15-84AE-C3BA68813BC0}"/>
              </a:ext>
            </a:extLst>
          </p:cNvPr>
          <p:cNvGrpSpPr/>
          <p:nvPr/>
        </p:nvGrpSpPr>
        <p:grpSpPr>
          <a:xfrm>
            <a:off x="3502819" y="5660705"/>
            <a:ext cx="435769" cy="45719"/>
            <a:chOff x="3502819" y="5744525"/>
            <a:chExt cx="435769" cy="45719"/>
          </a:xfrm>
        </p:grpSpPr>
        <p:cxnSp>
          <p:nvCxnSpPr>
            <p:cNvPr id="55" name="Gerader Verbinder 54">
              <a:extLst>
                <a:ext uri="{FF2B5EF4-FFF2-40B4-BE49-F238E27FC236}">
                  <a16:creationId xmlns:a16="http://schemas.microsoft.com/office/drawing/2014/main" id="{6BA2D125-EDB9-4982-8A64-FF021B191F19}"/>
                </a:ext>
              </a:extLst>
            </p:cNvPr>
            <p:cNvCxnSpPr>
              <a:cxnSpLocks/>
            </p:cNvCxnSpPr>
            <p:nvPr/>
          </p:nvCxnSpPr>
          <p:spPr>
            <a:xfrm>
              <a:off x="3502819" y="5767386"/>
              <a:ext cx="4357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Ellipse 70">
              <a:extLst>
                <a:ext uri="{FF2B5EF4-FFF2-40B4-BE49-F238E27FC236}">
                  <a16:creationId xmlns:a16="http://schemas.microsoft.com/office/drawing/2014/main" id="{96C41E7A-6CC3-4FF5-B727-174B2AC2D405}"/>
                </a:ext>
              </a:extLst>
            </p:cNvPr>
            <p:cNvSpPr/>
            <p:nvPr/>
          </p:nvSpPr>
          <p:spPr>
            <a:xfrm>
              <a:off x="3610928" y="574452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72" name="Textfeld 71">
            <a:extLst>
              <a:ext uri="{FF2B5EF4-FFF2-40B4-BE49-F238E27FC236}">
                <a16:creationId xmlns:a16="http://schemas.microsoft.com/office/drawing/2014/main" id="{DE6067CB-0BBF-462D-AC7B-B288EA1EDB78}"/>
              </a:ext>
            </a:extLst>
          </p:cNvPr>
          <p:cNvSpPr txBox="1"/>
          <p:nvPr/>
        </p:nvSpPr>
        <p:spPr>
          <a:xfrm>
            <a:off x="3200786" y="5800666"/>
            <a:ext cx="380232" cy="261610"/>
          </a:xfrm>
          <a:prstGeom prst="rect">
            <a:avLst/>
          </a:prstGeom>
          <a:noFill/>
        </p:spPr>
        <p:txBody>
          <a:bodyPr wrap="none" rtlCol="0">
            <a:spAutoFit/>
          </a:bodyPr>
          <a:lstStyle/>
          <a:p>
            <a:r>
              <a:rPr lang="de-DE" sz="1050"/>
              <a:t>0.0</a:t>
            </a:r>
            <a:endParaRPr lang="LID4096" sz="1050"/>
          </a:p>
        </p:txBody>
      </p:sp>
      <p:sp>
        <p:nvSpPr>
          <p:cNvPr id="73" name="Textfeld 72">
            <a:extLst>
              <a:ext uri="{FF2B5EF4-FFF2-40B4-BE49-F238E27FC236}">
                <a16:creationId xmlns:a16="http://schemas.microsoft.com/office/drawing/2014/main" id="{33FB5C45-63CB-4804-BA9C-EF2E54F1DBBD}"/>
              </a:ext>
            </a:extLst>
          </p:cNvPr>
          <p:cNvSpPr txBox="1"/>
          <p:nvPr/>
        </p:nvSpPr>
        <p:spPr>
          <a:xfrm>
            <a:off x="3570750" y="5801571"/>
            <a:ext cx="372218" cy="253916"/>
          </a:xfrm>
          <a:prstGeom prst="rect">
            <a:avLst/>
          </a:prstGeom>
          <a:noFill/>
        </p:spPr>
        <p:txBody>
          <a:bodyPr wrap="none" rtlCol="0">
            <a:spAutoFit/>
          </a:bodyPr>
          <a:lstStyle/>
          <a:p>
            <a:r>
              <a:rPr lang="de-DE" sz="1050"/>
              <a:t>0.5</a:t>
            </a:r>
            <a:endParaRPr lang="LID4096" sz="1050"/>
          </a:p>
        </p:txBody>
      </p:sp>
      <p:sp>
        <p:nvSpPr>
          <p:cNvPr id="74" name="Textfeld 73">
            <a:extLst>
              <a:ext uri="{FF2B5EF4-FFF2-40B4-BE49-F238E27FC236}">
                <a16:creationId xmlns:a16="http://schemas.microsoft.com/office/drawing/2014/main" id="{30D327E0-7931-4CEC-8396-7C62ADD23D85}"/>
              </a:ext>
            </a:extLst>
          </p:cNvPr>
          <p:cNvSpPr txBox="1"/>
          <p:nvPr/>
        </p:nvSpPr>
        <p:spPr>
          <a:xfrm>
            <a:off x="3932687" y="5797171"/>
            <a:ext cx="372218" cy="253916"/>
          </a:xfrm>
          <a:prstGeom prst="rect">
            <a:avLst/>
          </a:prstGeom>
          <a:noFill/>
        </p:spPr>
        <p:txBody>
          <a:bodyPr wrap="none" rtlCol="0">
            <a:spAutoFit/>
          </a:bodyPr>
          <a:lstStyle/>
          <a:p>
            <a:r>
              <a:rPr lang="de-DE" sz="1050"/>
              <a:t>1.0</a:t>
            </a:r>
            <a:endParaRPr lang="LID4096" sz="1050"/>
          </a:p>
        </p:txBody>
      </p:sp>
      <p:sp>
        <p:nvSpPr>
          <p:cNvPr id="75" name="Textfeld 74">
            <a:extLst>
              <a:ext uri="{FF2B5EF4-FFF2-40B4-BE49-F238E27FC236}">
                <a16:creationId xmlns:a16="http://schemas.microsoft.com/office/drawing/2014/main" id="{CC5928E8-3A3E-4166-972B-68108D7EBDE6}"/>
              </a:ext>
            </a:extLst>
          </p:cNvPr>
          <p:cNvSpPr txBox="1"/>
          <p:nvPr/>
        </p:nvSpPr>
        <p:spPr>
          <a:xfrm>
            <a:off x="4306145" y="5799190"/>
            <a:ext cx="372218" cy="253916"/>
          </a:xfrm>
          <a:prstGeom prst="rect">
            <a:avLst/>
          </a:prstGeom>
          <a:noFill/>
        </p:spPr>
        <p:txBody>
          <a:bodyPr wrap="none" rtlCol="0">
            <a:spAutoFit/>
          </a:bodyPr>
          <a:lstStyle/>
          <a:p>
            <a:r>
              <a:rPr lang="de-DE" sz="1050"/>
              <a:t>0.5</a:t>
            </a:r>
            <a:endParaRPr lang="LID4096" sz="1050"/>
          </a:p>
        </p:txBody>
      </p:sp>
      <p:sp>
        <p:nvSpPr>
          <p:cNvPr id="76" name="Textfeld 75">
            <a:extLst>
              <a:ext uri="{FF2B5EF4-FFF2-40B4-BE49-F238E27FC236}">
                <a16:creationId xmlns:a16="http://schemas.microsoft.com/office/drawing/2014/main" id="{2FEDCCB3-F7E1-4868-9DEB-4421CF65DDD0}"/>
              </a:ext>
            </a:extLst>
          </p:cNvPr>
          <p:cNvSpPr txBox="1"/>
          <p:nvPr/>
        </p:nvSpPr>
        <p:spPr>
          <a:xfrm>
            <a:off x="4669977" y="5796867"/>
            <a:ext cx="372218" cy="253916"/>
          </a:xfrm>
          <a:prstGeom prst="rect">
            <a:avLst/>
          </a:prstGeom>
          <a:noFill/>
        </p:spPr>
        <p:txBody>
          <a:bodyPr wrap="none" rtlCol="0">
            <a:spAutoFit/>
          </a:bodyPr>
          <a:lstStyle/>
          <a:p>
            <a:r>
              <a:rPr lang="de-DE" sz="1050"/>
              <a:t>2.0</a:t>
            </a:r>
            <a:endParaRPr lang="LID4096" sz="1050"/>
          </a:p>
        </p:txBody>
      </p:sp>
      <p:cxnSp>
        <p:nvCxnSpPr>
          <p:cNvPr id="78" name="Gerade Verbindung mit Pfeil 77">
            <a:extLst>
              <a:ext uri="{FF2B5EF4-FFF2-40B4-BE49-F238E27FC236}">
                <a16:creationId xmlns:a16="http://schemas.microsoft.com/office/drawing/2014/main" id="{500288E1-D827-408F-BFFD-3B82B32F14AA}"/>
              </a:ext>
            </a:extLst>
          </p:cNvPr>
          <p:cNvCxnSpPr>
            <a:cxnSpLocks/>
          </p:cNvCxnSpPr>
          <p:nvPr/>
        </p:nvCxnSpPr>
        <p:spPr>
          <a:xfrm flipV="1">
            <a:off x="3390902" y="6028191"/>
            <a:ext cx="1476373" cy="1"/>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A3C44AF9-B862-43E1-B27E-F0FB16A3B408}"/>
              </a:ext>
            </a:extLst>
          </p:cNvPr>
          <p:cNvCxnSpPr>
            <a:cxnSpLocks/>
          </p:cNvCxnSpPr>
          <p:nvPr/>
        </p:nvCxnSpPr>
        <p:spPr>
          <a:xfrm>
            <a:off x="4125940" y="5984173"/>
            <a:ext cx="0" cy="88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feld 83">
            <a:extLst>
              <a:ext uri="{FF2B5EF4-FFF2-40B4-BE49-F238E27FC236}">
                <a16:creationId xmlns:a16="http://schemas.microsoft.com/office/drawing/2014/main" id="{31EE85F1-8D58-463F-96F8-6843722B6AEF}"/>
              </a:ext>
            </a:extLst>
          </p:cNvPr>
          <p:cNvSpPr txBox="1"/>
          <p:nvPr/>
        </p:nvSpPr>
        <p:spPr>
          <a:xfrm>
            <a:off x="3379039" y="6011783"/>
            <a:ext cx="813043" cy="246221"/>
          </a:xfrm>
          <a:prstGeom prst="rect">
            <a:avLst/>
          </a:prstGeom>
          <a:noFill/>
        </p:spPr>
        <p:txBody>
          <a:bodyPr wrap="none" lIns="91440" tIns="45720" rIns="91440" bIns="45720" rtlCol="0" anchor="t">
            <a:spAutoFit/>
          </a:bodyPr>
          <a:lstStyle/>
          <a:p>
            <a:r>
              <a:rPr lang="de-DE" sz="1000">
                <a:solidFill>
                  <a:schemeClr val="tx2"/>
                </a:solidFill>
              </a:rPr>
              <a:t>D+O </a:t>
            </a:r>
            <a:r>
              <a:rPr lang="de-DE" sz="1000" err="1">
                <a:solidFill>
                  <a:schemeClr val="tx2"/>
                </a:solidFill>
              </a:rPr>
              <a:t>better</a:t>
            </a:r>
            <a:endParaRPr lang="de-DE" sz="1000">
              <a:solidFill>
                <a:schemeClr val="tx2"/>
              </a:solidFill>
              <a:cs typeface="Arial"/>
            </a:endParaRPr>
          </a:p>
        </p:txBody>
      </p:sp>
      <p:sp>
        <p:nvSpPr>
          <p:cNvPr id="85" name="Textfeld 84">
            <a:extLst>
              <a:ext uri="{FF2B5EF4-FFF2-40B4-BE49-F238E27FC236}">
                <a16:creationId xmlns:a16="http://schemas.microsoft.com/office/drawing/2014/main" id="{44AD0CB8-C869-4833-804E-5E1FF4A3A2D8}"/>
              </a:ext>
            </a:extLst>
          </p:cNvPr>
          <p:cNvSpPr txBox="1"/>
          <p:nvPr/>
        </p:nvSpPr>
        <p:spPr>
          <a:xfrm>
            <a:off x="4195692" y="6011782"/>
            <a:ext cx="638316" cy="246221"/>
          </a:xfrm>
          <a:prstGeom prst="rect">
            <a:avLst/>
          </a:prstGeom>
          <a:noFill/>
        </p:spPr>
        <p:txBody>
          <a:bodyPr wrap="none" lIns="91440" tIns="45720" rIns="91440" bIns="45720" rtlCol="0" anchor="t">
            <a:spAutoFit/>
          </a:bodyPr>
          <a:lstStyle/>
          <a:p>
            <a:r>
              <a:rPr lang="de-DE" sz="1000">
                <a:solidFill>
                  <a:schemeClr val="bg2"/>
                </a:solidFill>
              </a:rPr>
              <a:t>D </a:t>
            </a:r>
            <a:r>
              <a:rPr lang="de-DE" sz="1000" err="1">
                <a:solidFill>
                  <a:schemeClr val="bg2"/>
                </a:solidFill>
              </a:rPr>
              <a:t>better</a:t>
            </a:r>
            <a:endParaRPr lang="de-DE" sz="1000">
              <a:solidFill>
                <a:schemeClr val="bg2"/>
              </a:solidFill>
              <a:cs typeface="Arial"/>
            </a:endParaRPr>
          </a:p>
        </p:txBody>
      </p:sp>
      <p:cxnSp>
        <p:nvCxnSpPr>
          <p:cNvPr id="105" name="Gerader Verbinder 104">
            <a:extLst>
              <a:ext uri="{FF2B5EF4-FFF2-40B4-BE49-F238E27FC236}">
                <a16:creationId xmlns:a16="http://schemas.microsoft.com/office/drawing/2014/main" id="{3204D2C1-DEAF-483B-8D8F-8E26119DBC3C}"/>
              </a:ext>
            </a:extLst>
          </p:cNvPr>
          <p:cNvCxnSpPr>
            <a:cxnSpLocks/>
          </p:cNvCxnSpPr>
          <p:nvPr/>
        </p:nvCxnSpPr>
        <p:spPr>
          <a:xfrm flipH="1">
            <a:off x="9979687" y="2569369"/>
            <a:ext cx="4046" cy="3285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Gruppieren 105">
            <a:extLst>
              <a:ext uri="{FF2B5EF4-FFF2-40B4-BE49-F238E27FC236}">
                <a16:creationId xmlns:a16="http://schemas.microsoft.com/office/drawing/2014/main" id="{68E21FB6-50C6-4EDC-9232-8497A084FD24}"/>
              </a:ext>
            </a:extLst>
          </p:cNvPr>
          <p:cNvGrpSpPr/>
          <p:nvPr/>
        </p:nvGrpSpPr>
        <p:grpSpPr>
          <a:xfrm>
            <a:off x="9236737" y="5764920"/>
            <a:ext cx="1490661" cy="53431"/>
            <a:chOff x="3376614" y="5861592"/>
            <a:chExt cx="1490661" cy="53431"/>
          </a:xfrm>
        </p:grpSpPr>
        <p:cxnSp>
          <p:nvCxnSpPr>
            <p:cNvPr id="107" name="Gerader Verbinder 106">
              <a:extLst>
                <a:ext uri="{FF2B5EF4-FFF2-40B4-BE49-F238E27FC236}">
                  <a16:creationId xmlns:a16="http://schemas.microsoft.com/office/drawing/2014/main" id="{FBEFA234-BAA7-45DA-B061-C30A382843EC}"/>
                </a:ext>
              </a:extLst>
            </p:cNvPr>
            <p:cNvCxnSpPr>
              <a:cxnSpLocks/>
            </p:cNvCxnSpPr>
            <p:nvPr/>
          </p:nvCxnSpPr>
          <p:spPr>
            <a:xfrm>
              <a:off x="3376614" y="5861592"/>
              <a:ext cx="14906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C9A90B5B-12F0-47A9-BA19-6C20C1839BF1}"/>
                </a:ext>
              </a:extLst>
            </p:cNvPr>
            <p:cNvCxnSpPr>
              <a:cxnSpLocks/>
            </p:cNvCxnSpPr>
            <p:nvPr/>
          </p:nvCxnSpPr>
          <p:spPr>
            <a:xfrm flipV="1">
              <a:off x="3386138" y="5861592"/>
              <a:ext cx="0" cy="53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080F08DF-0DCD-4459-B09A-C7387235A761}"/>
                </a:ext>
              </a:extLst>
            </p:cNvPr>
            <p:cNvCxnSpPr>
              <a:cxnSpLocks/>
            </p:cNvCxnSpPr>
            <p:nvPr/>
          </p:nvCxnSpPr>
          <p:spPr>
            <a:xfrm flipV="1">
              <a:off x="3757613" y="5861592"/>
              <a:ext cx="0" cy="53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CE1DC280-4347-4A80-AEE0-FAAEC3FB2A52}"/>
                </a:ext>
              </a:extLst>
            </p:cNvPr>
            <p:cNvCxnSpPr>
              <a:cxnSpLocks/>
            </p:cNvCxnSpPr>
            <p:nvPr/>
          </p:nvCxnSpPr>
          <p:spPr>
            <a:xfrm flipV="1">
              <a:off x="4119564" y="5861592"/>
              <a:ext cx="0" cy="53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D1DC7F4F-58F0-4F60-BA3E-7788270DF246}"/>
                </a:ext>
              </a:extLst>
            </p:cNvPr>
            <p:cNvCxnSpPr>
              <a:cxnSpLocks/>
            </p:cNvCxnSpPr>
            <p:nvPr/>
          </p:nvCxnSpPr>
          <p:spPr>
            <a:xfrm flipV="1">
              <a:off x="4491039" y="5861592"/>
              <a:ext cx="0" cy="53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6FF56F81-D259-4FF5-BD2B-1A490F9DADD1}"/>
                </a:ext>
              </a:extLst>
            </p:cNvPr>
            <p:cNvCxnSpPr>
              <a:cxnSpLocks/>
            </p:cNvCxnSpPr>
            <p:nvPr/>
          </p:nvCxnSpPr>
          <p:spPr>
            <a:xfrm flipV="1">
              <a:off x="4857751" y="5861592"/>
              <a:ext cx="0" cy="53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Textfeld 112">
            <a:extLst>
              <a:ext uri="{FF2B5EF4-FFF2-40B4-BE49-F238E27FC236}">
                <a16:creationId xmlns:a16="http://schemas.microsoft.com/office/drawing/2014/main" id="{22F595BF-5E1F-42EF-AAAA-345C0AA8D452}"/>
              </a:ext>
            </a:extLst>
          </p:cNvPr>
          <p:cNvSpPr txBox="1"/>
          <p:nvPr/>
        </p:nvSpPr>
        <p:spPr>
          <a:xfrm>
            <a:off x="9239162" y="6011783"/>
            <a:ext cx="821059" cy="246221"/>
          </a:xfrm>
          <a:prstGeom prst="rect">
            <a:avLst/>
          </a:prstGeom>
          <a:noFill/>
        </p:spPr>
        <p:txBody>
          <a:bodyPr wrap="none" rtlCol="0">
            <a:spAutoFit/>
          </a:bodyPr>
          <a:lstStyle/>
          <a:p>
            <a:r>
              <a:rPr lang="de-DE" sz="1000"/>
              <a:t>D+M </a:t>
            </a:r>
            <a:r>
              <a:rPr lang="de-DE" sz="1000" err="1"/>
              <a:t>better</a:t>
            </a:r>
            <a:endParaRPr lang="LID4096" sz="1000"/>
          </a:p>
        </p:txBody>
      </p:sp>
      <p:sp>
        <p:nvSpPr>
          <p:cNvPr id="114" name="Textfeld 113">
            <a:extLst>
              <a:ext uri="{FF2B5EF4-FFF2-40B4-BE49-F238E27FC236}">
                <a16:creationId xmlns:a16="http://schemas.microsoft.com/office/drawing/2014/main" id="{C3CAF327-1204-438C-91CA-80F4B67CF363}"/>
              </a:ext>
            </a:extLst>
          </p:cNvPr>
          <p:cNvSpPr txBox="1"/>
          <p:nvPr/>
        </p:nvSpPr>
        <p:spPr>
          <a:xfrm>
            <a:off x="10055815" y="6011782"/>
            <a:ext cx="638316" cy="246221"/>
          </a:xfrm>
          <a:prstGeom prst="rect">
            <a:avLst/>
          </a:prstGeom>
          <a:noFill/>
        </p:spPr>
        <p:txBody>
          <a:bodyPr wrap="none" lIns="91440" tIns="45720" rIns="91440" bIns="45720" rtlCol="0" anchor="t">
            <a:spAutoFit/>
          </a:bodyPr>
          <a:lstStyle/>
          <a:p>
            <a:r>
              <a:rPr lang="de-DE" sz="1000">
                <a:solidFill>
                  <a:schemeClr val="bg2"/>
                </a:solidFill>
              </a:rPr>
              <a:t>D </a:t>
            </a:r>
            <a:r>
              <a:rPr lang="de-DE" sz="1000" err="1">
                <a:solidFill>
                  <a:schemeClr val="bg2"/>
                </a:solidFill>
              </a:rPr>
              <a:t>better</a:t>
            </a:r>
            <a:endParaRPr lang="de-DE" sz="1000">
              <a:solidFill>
                <a:schemeClr val="bg2"/>
              </a:solidFill>
              <a:cs typeface="Arial"/>
            </a:endParaRPr>
          </a:p>
        </p:txBody>
      </p:sp>
      <p:cxnSp>
        <p:nvCxnSpPr>
          <p:cNvPr id="115" name="Gerade Verbindung mit Pfeil 114">
            <a:extLst>
              <a:ext uri="{FF2B5EF4-FFF2-40B4-BE49-F238E27FC236}">
                <a16:creationId xmlns:a16="http://schemas.microsoft.com/office/drawing/2014/main" id="{0013A2EC-867E-4C21-8503-C39FB8BF0764}"/>
              </a:ext>
            </a:extLst>
          </p:cNvPr>
          <p:cNvCxnSpPr>
            <a:cxnSpLocks/>
          </p:cNvCxnSpPr>
          <p:nvPr/>
        </p:nvCxnSpPr>
        <p:spPr>
          <a:xfrm flipV="1">
            <a:off x="9243237" y="6027207"/>
            <a:ext cx="1474709" cy="1968"/>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875DF4BF-4A45-4216-85D9-6413B22B07A3}"/>
              </a:ext>
            </a:extLst>
          </p:cNvPr>
          <p:cNvCxnSpPr>
            <a:cxnSpLocks/>
          </p:cNvCxnSpPr>
          <p:nvPr/>
        </p:nvCxnSpPr>
        <p:spPr>
          <a:xfrm>
            <a:off x="9981299" y="5984173"/>
            <a:ext cx="0" cy="88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feld 116">
            <a:extLst>
              <a:ext uri="{FF2B5EF4-FFF2-40B4-BE49-F238E27FC236}">
                <a16:creationId xmlns:a16="http://schemas.microsoft.com/office/drawing/2014/main" id="{D7C8FEBA-4A62-41B4-B70C-06EB93B973AD}"/>
              </a:ext>
            </a:extLst>
          </p:cNvPr>
          <p:cNvSpPr txBox="1"/>
          <p:nvPr/>
        </p:nvSpPr>
        <p:spPr>
          <a:xfrm>
            <a:off x="9053121" y="5789048"/>
            <a:ext cx="380232" cy="261610"/>
          </a:xfrm>
          <a:prstGeom prst="rect">
            <a:avLst/>
          </a:prstGeom>
          <a:noFill/>
        </p:spPr>
        <p:txBody>
          <a:bodyPr wrap="none" rtlCol="0">
            <a:spAutoFit/>
          </a:bodyPr>
          <a:lstStyle/>
          <a:p>
            <a:r>
              <a:rPr lang="de-DE" sz="1050"/>
              <a:t>0.0</a:t>
            </a:r>
            <a:endParaRPr lang="LID4096" sz="1050"/>
          </a:p>
        </p:txBody>
      </p:sp>
      <p:sp>
        <p:nvSpPr>
          <p:cNvPr id="118" name="Textfeld 117">
            <a:extLst>
              <a:ext uri="{FF2B5EF4-FFF2-40B4-BE49-F238E27FC236}">
                <a16:creationId xmlns:a16="http://schemas.microsoft.com/office/drawing/2014/main" id="{2F5C8982-C1FD-46E7-809B-7EE8D3F08AA7}"/>
              </a:ext>
            </a:extLst>
          </p:cNvPr>
          <p:cNvSpPr txBox="1"/>
          <p:nvPr/>
        </p:nvSpPr>
        <p:spPr>
          <a:xfrm>
            <a:off x="9432610" y="5789953"/>
            <a:ext cx="372218" cy="253916"/>
          </a:xfrm>
          <a:prstGeom prst="rect">
            <a:avLst/>
          </a:prstGeom>
          <a:noFill/>
        </p:spPr>
        <p:txBody>
          <a:bodyPr wrap="none" rtlCol="0">
            <a:spAutoFit/>
          </a:bodyPr>
          <a:lstStyle/>
          <a:p>
            <a:r>
              <a:rPr lang="de-DE" sz="1050"/>
              <a:t>0.5</a:t>
            </a:r>
            <a:endParaRPr lang="LID4096" sz="1050"/>
          </a:p>
        </p:txBody>
      </p:sp>
      <p:sp>
        <p:nvSpPr>
          <p:cNvPr id="119" name="Textfeld 118">
            <a:extLst>
              <a:ext uri="{FF2B5EF4-FFF2-40B4-BE49-F238E27FC236}">
                <a16:creationId xmlns:a16="http://schemas.microsoft.com/office/drawing/2014/main" id="{4600709A-5F32-43A8-81A8-EC89B8170BD1}"/>
              </a:ext>
            </a:extLst>
          </p:cNvPr>
          <p:cNvSpPr txBox="1"/>
          <p:nvPr/>
        </p:nvSpPr>
        <p:spPr>
          <a:xfrm>
            <a:off x="9794547" y="5791903"/>
            <a:ext cx="372218" cy="253916"/>
          </a:xfrm>
          <a:prstGeom prst="rect">
            <a:avLst/>
          </a:prstGeom>
          <a:noFill/>
        </p:spPr>
        <p:txBody>
          <a:bodyPr wrap="none" rtlCol="0">
            <a:spAutoFit/>
          </a:bodyPr>
          <a:lstStyle/>
          <a:p>
            <a:r>
              <a:rPr lang="de-DE" sz="1050"/>
              <a:t>1.0</a:t>
            </a:r>
            <a:endParaRPr lang="LID4096" sz="1050"/>
          </a:p>
        </p:txBody>
      </p:sp>
      <p:sp>
        <p:nvSpPr>
          <p:cNvPr id="120" name="Textfeld 119">
            <a:extLst>
              <a:ext uri="{FF2B5EF4-FFF2-40B4-BE49-F238E27FC236}">
                <a16:creationId xmlns:a16="http://schemas.microsoft.com/office/drawing/2014/main" id="{782BC421-6A8D-4F2A-98A5-51C527AD0EC1}"/>
              </a:ext>
            </a:extLst>
          </p:cNvPr>
          <p:cNvSpPr txBox="1"/>
          <p:nvPr/>
        </p:nvSpPr>
        <p:spPr>
          <a:xfrm>
            <a:off x="10168005" y="5790747"/>
            <a:ext cx="372218" cy="253916"/>
          </a:xfrm>
          <a:prstGeom prst="rect">
            <a:avLst/>
          </a:prstGeom>
          <a:noFill/>
        </p:spPr>
        <p:txBody>
          <a:bodyPr wrap="none" rtlCol="0">
            <a:spAutoFit/>
          </a:bodyPr>
          <a:lstStyle/>
          <a:p>
            <a:r>
              <a:rPr lang="de-DE" sz="1050"/>
              <a:t>0.5</a:t>
            </a:r>
            <a:endParaRPr lang="LID4096" sz="1050"/>
          </a:p>
        </p:txBody>
      </p:sp>
      <p:sp>
        <p:nvSpPr>
          <p:cNvPr id="121" name="Textfeld 120">
            <a:extLst>
              <a:ext uri="{FF2B5EF4-FFF2-40B4-BE49-F238E27FC236}">
                <a16:creationId xmlns:a16="http://schemas.microsoft.com/office/drawing/2014/main" id="{CB9E2FE9-128C-4CD4-B3AE-05D6CDB3C8B8}"/>
              </a:ext>
            </a:extLst>
          </p:cNvPr>
          <p:cNvSpPr txBox="1"/>
          <p:nvPr/>
        </p:nvSpPr>
        <p:spPr>
          <a:xfrm>
            <a:off x="10531837" y="5794774"/>
            <a:ext cx="372218" cy="253916"/>
          </a:xfrm>
          <a:prstGeom prst="rect">
            <a:avLst/>
          </a:prstGeom>
          <a:noFill/>
        </p:spPr>
        <p:txBody>
          <a:bodyPr wrap="none" rtlCol="0">
            <a:spAutoFit/>
          </a:bodyPr>
          <a:lstStyle/>
          <a:p>
            <a:r>
              <a:rPr lang="de-DE" sz="1050"/>
              <a:t>2.0</a:t>
            </a:r>
            <a:endParaRPr lang="LID4096" sz="1050"/>
          </a:p>
        </p:txBody>
      </p:sp>
      <p:grpSp>
        <p:nvGrpSpPr>
          <p:cNvPr id="138" name="Gruppieren 137">
            <a:extLst>
              <a:ext uri="{FF2B5EF4-FFF2-40B4-BE49-F238E27FC236}">
                <a16:creationId xmlns:a16="http://schemas.microsoft.com/office/drawing/2014/main" id="{25085185-328D-4E85-902A-B222168E3887}"/>
              </a:ext>
            </a:extLst>
          </p:cNvPr>
          <p:cNvGrpSpPr/>
          <p:nvPr/>
        </p:nvGrpSpPr>
        <p:grpSpPr>
          <a:xfrm>
            <a:off x="9574712" y="2612410"/>
            <a:ext cx="290807" cy="45719"/>
            <a:chOff x="3574256" y="2663114"/>
            <a:chExt cx="290807" cy="45719"/>
          </a:xfrm>
        </p:grpSpPr>
        <p:cxnSp>
          <p:nvCxnSpPr>
            <p:cNvPr id="139" name="Gerader Verbinder 138">
              <a:extLst>
                <a:ext uri="{FF2B5EF4-FFF2-40B4-BE49-F238E27FC236}">
                  <a16:creationId xmlns:a16="http://schemas.microsoft.com/office/drawing/2014/main" id="{AD6D2CAB-46C2-4A3D-81DA-15304328D1E1}"/>
                </a:ext>
              </a:extLst>
            </p:cNvPr>
            <p:cNvCxnSpPr>
              <a:cxnSpLocks/>
            </p:cNvCxnSpPr>
            <p:nvPr/>
          </p:nvCxnSpPr>
          <p:spPr>
            <a:xfrm flipV="1">
              <a:off x="3574256" y="2681355"/>
              <a:ext cx="290807" cy="23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Ellipse 139">
              <a:extLst>
                <a:ext uri="{FF2B5EF4-FFF2-40B4-BE49-F238E27FC236}">
                  <a16:creationId xmlns:a16="http://schemas.microsoft.com/office/drawing/2014/main" id="{B8E6E39A-3214-454A-BF5A-25547E23CA88}"/>
                </a:ext>
              </a:extLst>
            </p:cNvPr>
            <p:cNvSpPr/>
            <p:nvPr/>
          </p:nvSpPr>
          <p:spPr>
            <a:xfrm>
              <a:off x="3679748" y="26631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43" name="Gruppieren 142">
            <a:extLst>
              <a:ext uri="{FF2B5EF4-FFF2-40B4-BE49-F238E27FC236}">
                <a16:creationId xmlns:a16="http://schemas.microsoft.com/office/drawing/2014/main" id="{9AEFE986-566F-430F-B3B4-653CC7C42E27}"/>
              </a:ext>
            </a:extLst>
          </p:cNvPr>
          <p:cNvGrpSpPr/>
          <p:nvPr/>
        </p:nvGrpSpPr>
        <p:grpSpPr>
          <a:xfrm>
            <a:off x="9435414" y="2918461"/>
            <a:ext cx="402916" cy="45719"/>
            <a:chOff x="3574256" y="2663114"/>
            <a:chExt cx="402916" cy="45719"/>
          </a:xfrm>
        </p:grpSpPr>
        <p:cxnSp>
          <p:nvCxnSpPr>
            <p:cNvPr id="144" name="Gerader Verbinder 143">
              <a:extLst>
                <a:ext uri="{FF2B5EF4-FFF2-40B4-BE49-F238E27FC236}">
                  <a16:creationId xmlns:a16="http://schemas.microsoft.com/office/drawing/2014/main" id="{B3993B24-4352-4427-AC82-2AE8A9847CFB}"/>
                </a:ext>
              </a:extLst>
            </p:cNvPr>
            <p:cNvCxnSpPr>
              <a:cxnSpLocks/>
            </p:cNvCxnSpPr>
            <p:nvPr/>
          </p:nvCxnSpPr>
          <p:spPr>
            <a:xfrm>
              <a:off x="3574256" y="2683669"/>
              <a:ext cx="4029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Ellipse 144">
              <a:extLst>
                <a:ext uri="{FF2B5EF4-FFF2-40B4-BE49-F238E27FC236}">
                  <a16:creationId xmlns:a16="http://schemas.microsoft.com/office/drawing/2014/main" id="{303A6DDB-1DEB-4B2D-9201-DDF8C094D3CC}"/>
                </a:ext>
              </a:extLst>
            </p:cNvPr>
            <p:cNvSpPr/>
            <p:nvPr/>
          </p:nvSpPr>
          <p:spPr>
            <a:xfrm>
              <a:off x="3679748" y="26631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48" name="Gruppieren 147">
            <a:extLst>
              <a:ext uri="{FF2B5EF4-FFF2-40B4-BE49-F238E27FC236}">
                <a16:creationId xmlns:a16="http://schemas.microsoft.com/office/drawing/2014/main" id="{E690CA1B-D1B3-4B73-8E4C-C669D32C4BAA}"/>
              </a:ext>
            </a:extLst>
          </p:cNvPr>
          <p:cNvGrpSpPr/>
          <p:nvPr/>
        </p:nvGrpSpPr>
        <p:grpSpPr>
          <a:xfrm>
            <a:off x="9649691" y="3064595"/>
            <a:ext cx="770659" cy="45719"/>
            <a:chOff x="3429400" y="2663114"/>
            <a:chExt cx="770659" cy="45719"/>
          </a:xfrm>
        </p:grpSpPr>
        <p:cxnSp>
          <p:nvCxnSpPr>
            <p:cNvPr id="149" name="Gerader Verbinder 148">
              <a:extLst>
                <a:ext uri="{FF2B5EF4-FFF2-40B4-BE49-F238E27FC236}">
                  <a16:creationId xmlns:a16="http://schemas.microsoft.com/office/drawing/2014/main" id="{18FBA8E9-06DB-465C-ABE1-98E4DA8B878A}"/>
                </a:ext>
              </a:extLst>
            </p:cNvPr>
            <p:cNvCxnSpPr>
              <a:cxnSpLocks/>
            </p:cNvCxnSpPr>
            <p:nvPr/>
          </p:nvCxnSpPr>
          <p:spPr>
            <a:xfrm>
              <a:off x="3429400" y="2683669"/>
              <a:ext cx="7706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Ellipse 149">
              <a:extLst>
                <a:ext uri="{FF2B5EF4-FFF2-40B4-BE49-F238E27FC236}">
                  <a16:creationId xmlns:a16="http://schemas.microsoft.com/office/drawing/2014/main" id="{151F5918-7BCF-4447-8A77-685FB529652E}"/>
                </a:ext>
              </a:extLst>
            </p:cNvPr>
            <p:cNvSpPr/>
            <p:nvPr/>
          </p:nvSpPr>
          <p:spPr>
            <a:xfrm>
              <a:off x="3679748" y="26631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53" name="Gruppieren 152">
            <a:extLst>
              <a:ext uri="{FF2B5EF4-FFF2-40B4-BE49-F238E27FC236}">
                <a16:creationId xmlns:a16="http://schemas.microsoft.com/office/drawing/2014/main" id="{65FFD16F-B64A-4F4D-8910-7AE9E108DFE3}"/>
              </a:ext>
            </a:extLst>
          </p:cNvPr>
          <p:cNvGrpSpPr/>
          <p:nvPr/>
        </p:nvGrpSpPr>
        <p:grpSpPr>
          <a:xfrm>
            <a:off x="9586625" y="3238543"/>
            <a:ext cx="448395" cy="45719"/>
            <a:chOff x="3518734" y="2663114"/>
            <a:chExt cx="448395" cy="45719"/>
          </a:xfrm>
        </p:grpSpPr>
        <p:cxnSp>
          <p:nvCxnSpPr>
            <p:cNvPr id="154" name="Gerader Verbinder 153">
              <a:extLst>
                <a:ext uri="{FF2B5EF4-FFF2-40B4-BE49-F238E27FC236}">
                  <a16:creationId xmlns:a16="http://schemas.microsoft.com/office/drawing/2014/main" id="{578D2A6A-F49C-437F-9596-F4934E5C288B}"/>
                </a:ext>
              </a:extLst>
            </p:cNvPr>
            <p:cNvCxnSpPr>
              <a:cxnSpLocks/>
            </p:cNvCxnSpPr>
            <p:nvPr/>
          </p:nvCxnSpPr>
          <p:spPr>
            <a:xfrm>
              <a:off x="3518734" y="2683669"/>
              <a:ext cx="4483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Ellipse 154">
              <a:extLst>
                <a:ext uri="{FF2B5EF4-FFF2-40B4-BE49-F238E27FC236}">
                  <a16:creationId xmlns:a16="http://schemas.microsoft.com/office/drawing/2014/main" id="{9E2F051D-DF6F-4AF8-B276-4B9180D8BAEB}"/>
                </a:ext>
              </a:extLst>
            </p:cNvPr>
            <p:cNvSpPr/>
            <p:nvPr/>
          </p:nvSpPr>
          <p:spPr>
            <a:xfrm>
              <a:off x="3679748" y="26631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58" name="Gruppieren 157">
            <a:extLst>
              <a:ext uri="{FF2B5EF4-FFF2-40B4-BE49-F238E27FC236}">
                <a16:creationId xmlns:a16="http://schemas.microsoft.com/office/drawing/2014/main" id="{365CE82A-854E-481F-84BF-93800C30D96C}"/>
              </a:ext>
            </a:extLst>
          </p:cNvPr>
          <p:cNvGrpSpPr/>
          <p:nvPr/>
        </p:nvGrpSpPr>
        <p:grpSpPr>
          <a:xfrm>
            <a:off x="9617736" y="3538929"/>
            <a:ext cx="417284" cy="45719"/>
            <a:chOff x="3547727" y="2663114"/>
            <a:chExt cx="417284" cy="45719"/>
          </a:xfrm>
        </p:grpSpPr>
        <p:cxnSp>
          <p:nvCxnSpPr>
            <p:cNvPr id="159" name="Gerader Verbinder 158">
              <a:extLst>
                <a:ext uri="{FF2B5EF4-FFF2-40B4-BE49-F238E27FC236}">
                  <a16:creationId xmlns:a16="http://schemas.microsoft.com/office/drawing/2014/main" id="{6BDEE435-3338-45EE-969E-605D73D13AD1}"/>
                </a:ext>
              </a:extLst>
            </p:cNvPr>
            <p:cNvCxnSpPr>
              <a:cxnSpLocks/>
            </p:cNvCxnSpPr>
            <p:nvPr/>
          </p:nvCxnSpPr>
          <p:spPr>
            <a:xfrm>
              <a:off x="3547727" y="2685973"/>
              <a:ext cx="4172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Ellipse 159">
              <a:extLst>
                <a:ext uri="{FF2B5EF4-FFF2-40B4-BE49-F238E27FC236}">
                  <a16:creationId xmlns:a16="http://schemas.microsoft.com/office/drawing/2014/main" id="{F9FF0CF7-C9E3-4659-884D-713DB2A77609}"/>
                </a:ext>
              </a:extLst>
            </p:cNvPr>
            <p:cNvSpPr/>
            <p:nvPr/>
          </p:nvSpPr>
          <p:spPr>
            <a:xfrm>
              <a:off x="3679748" y="26631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63" name="Gruppieren 162">
            <a:extLst>
              <a:ext uri="{FF2B5EF4-FFF2-40B4-BE49-F238E27FC236}">
                <a16:creationId xmlns:a16="http://schemas.microsoft.com/office/drawing/2014/main" id="{1122ADBF-8765-4CB3-B63E-5E06BF312FD8}"/>
              </a:ext>
            </a:extLst>
          </p:cNvPr>
          <p:cNvGrpSpPr/>
          <p:nvPr/>
        </p:nvGrpSpPr>
        <p:grpSpPr>
          <a:xfrm>
            <a:off x="9540906" y="3672775"/>
            <a:ext cx="324613" cy="45719"/>
            <a:chOff x="3571352" y="2663114"/>
            <a:chExt cx="324613" cy="45719"/>
          </a:xfrm>
        </p:grpSpPr>
        <p:cxnSp>
          <p:nvCxnSpPr>
            <p:cNvPr id="164" name="Gerader Verbinder 163">
              <a:extLst>
                <a:ext uri="{FF2B5EF4-FFF2-40B4-BE49-F238E27FC236}">
                  <a16:creationId xmlns:a16="http://schemas.microsoft.com/office/drawing/2014/main" id="{71F07451-8D31-451F-A7ED-BD5D289AEDEB}"/>
                </a:ext>
              </a:extLst>
            </p:cNvPr>
            <p:cNvCxnSpPr>
              <a:cxnSpLocks/>
            </p:cNvCxnSpPr>
            <p:nvPr/>
          </p:nvCxnSpPr>
          <p:spPr>
            <a:xfrm>
              <a:off x="3571352" y="2685973"/>
              <a:ext cx="324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Ellipse 164">
              <a:extLst>
                <a:ext uri="{FF2B5EF4-FFF2-40B4-BE49-F238E27FC236}">
                  <a16:creationId xmlns:a16="http://schemas.microsoft.com/office/drawing/2014/main" id="{1EE0003B-31DF-4B0D-89BB-7837B701BADB}"/>
                </a:ext>
              </a:extLst>
            </p:cNvPr>
            <p:cNvSpPr/>
            <p:nvPr/>
          </p:nvSpPr>
          <p:spPr>
            <a:xfrm>
              <a:off x="3679748" y="26631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68" name="Gruppieren 167">
            <a:extLst>
              <a:ext uri="{FF2B5EF4-FFF2-40B4-BE49-F238E27FC236}">
                <a16:creationId xmlns:a16="http://schemas.microsoft.com/office/drawing/2014/main" id="{4F05EFE8-BA18-4D35-8B86-4D0ABCDA1FE1}"/>
              </a:ext>
            </a:extLst>
          </p:cNvPr>
          <p:cNvGrpSpPr/>
          <p:nvPr/>
        </p:nvGrpSpPr>
        <p:grpSpPr>
          <a:xfrm>
            <a:off x="9649302" y="4296954"/>
            <a:ext cx="494823" cy="45719"/>
            <a:chOff x="3514528" y="2663114"/>
            <a:chExt cx="494823" cy="45719"/>
          </a:xfrm>
        </p:grpSpPr>
        <p:cxnSp>
          <p:nvCxnSpPr>
            <p:cNvPr id="169" name="Gerader Verbinder 168">
              <a:extLst>
                <a:ext uri="{FF2B5EF4-FFF2-40B4-BE49-F238E27FC236}">
                  <a16:creationId xmlns:a16="http://schemas.microsoft.com/office/drawing/2014/main" id="{2EF09225-E806-41F6-870A-7AAB4C757C76}"/>
                </a:ext>
              </a:extLst>
            </p:cNvPr>
            <p:cNvCxnSpPr>
              <a:cxnSpLocks/>
            </p:cNvCxnSpPr>
            <p:nvPr/>
          </p:nvCxnSpPr>
          <p:spPr>
            <a:xfrm>
              <a:off x="3514528" y="2685973"/>
              <a:ext cx="4948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Ellipse 169">
              <a:extLst>
                <a:ext uri="{FF2B5EF4-FFF2-40B4-BE49-F238E27FC236}">
                  <a16:creationId xmlns:a16="http://schemas.microsoft.com/office/drawing/2014/main" id="{54D6E25E-4014-47B6-81DE-D2A64ED3A470}"/>
                </a:ext>
              </a:extLst>
            </p:cNvPr>
            <p:cNvSpPr/>
            <p:nvPr/>
          </p:nvSpPr>
          <p:spPr>
            <a:xfrm>
              <a:off x="3679748" y="26631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73" name="Gruppieren 172">
            <a:extLst>
              <a:ext uri="{FF2B5EF4-FFF2-40B4-BE49-F238E27FC236}">
                <a16:creationId xmlns:a16="http://schemas.microsoft.com/office/drawing/2014/main" id="{6279D18E-161A-4C95-BFD9-D34BEBB05565}"/>
              </a:ext>
            </a:extLst>
          </p:cNvPr>
          <p:cNvGrpSpPr/>
          <p:nvPr/>
        </p:nvGrpSpPr>
        <p:grpSpPr>
          <a:xfrm>
            <a:off x="9477375" y="4453203"/>
            <a:ext cx="327453" cy="45719"/>
            <a:chOff x="3590013" y="2663114"/>
            <a:chExt cx="327453" cy="45719"/>
          </a:xfrm>
        </p:grpSpPr>
        <p:cxnSp>
          <p:nvCxnSpPr>
            <p:cNvPr id="174" name="Gerader Verbinder 173">
              <a:extLst>
                <a:ext uri="{FF2B5EF4-FFF2-40B4-BE49-F238E27FC236}">
                  <a16:creationId xmlns:a16="http://schemas.microsoft.com/office/drawing/2014/main" id="{72209F83-3D00-4A4D-94CF-BC39B8489BCD}"/>
                </a:ext>
              </a:extLst>
            </p:cNvPr>
            <p:cNvCxnSpPr>
              <a:cxnSpLocks/>
            </p:cNvCxnSpPr>
            <p:nvPr/>
          </p:nvCxnSpPr>
          <p:spPr>
            <a:xfrm>
              <a:off x="3590013" y="2685973"/>
              <a:ext cx="32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Ellipse 174">
              <a:extLst>
                <a:ext uri="{FF2B5EF4-FFF2-40B4-BE49-F238E27FC236}">
                  <a16:creationId xmlns:a16="http://schemas.microsoft.com/office/drawing/2014/main" id="{AEA93F0D-179A-4CF0-AC9F-441F935C859D}"/>
                </a:ext>
              </a:extLst>
            </p:cNvPr>
            <p:cNvSpPr/>
            <p:nvPr/>
          </p:nvSpPr>
          <p:spPr>
            <a:xfrm>
              <a:off x="3679748" y="26631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79" name="Gruppieren 178">
            <a:extLst>
              <a:ext uri="{FF2B5EF4-FFF2-40B4-BE49-F238E27FC236}">
                <a16:creationId xmlns:a16="http://schemas.microsoft.com/office/drawing/2014/main" id="{7489E30E-5FF6-4B08-B6C5-53F86B592BAB}"/>
              </a:ext>
            </a:extLst>
          </p:cNvPr>
          <p:cNvGrpSpPr/>
          <p:nvPr/>
        </p:nvGrpSpPr>
        <p:grpSpPr>
          <a:xfrm>
            <a:off x="9612829" y="5068848"/>
            <a:ext cx="366858" cy="45719"/>
            <a:chOff x="3553540" y="2663114"/>
            <a:chExt cx="366858" cy="45719"/>
          </a:xfrm>
        </p:grpSpPr>
        <p:cxnSp>
          <p:nvCxnSpPr>
            <p:cNvPr id="180" name="Gerader Verbinder 179">
              <a:extLst>
                <a:ext uri="{FF2B5EF4-FFF2-40B4-BE49-F238E27FC236}">
                  <a16:creationId xmlns:a16="http://schemas.microsoft.com/office/drawing/2014/main" id="{E91E1B2F-D9CC-4EF2-9AE2-7400952A6733}"/>
                </a:ext>
              </a:extLst>
            </p:cNvPr>
            <p:cNvCxnSpPr>
              <a:cxnSpLocks/>
            </p:cNvCxnSpPr>
            <p:nvPr/>
          </p:nvCxnSpPr>
          <p:spPr>
            <a:xfrm>
              <a:off x="3553540" y="2685973"/>
              <a:ext cx="3668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Ellipse 180">
              <a:extLst>
                <a:ext uri="{FF2B5EF4-FFF2-40B4-BE49-F238E27FC236}">
                  <a16:creationId xmlns:a16="http://schemas.microsoft.com/office/drawing/2014/main" id="{9AF47E66-2342-42A4-B668-F42D0DDA6751}"/>
                </a:ext>
              </a:extLst>
            </p:cNvPr>
            <p:cNvSpPr/>
            <p:nvPr/>
          </p:nvSpPr>
          <p:spPr>
            <a:xfrm>
              <a:off x="3679748" y="26631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84" name="Gruppieren 183">
            <a:extLst>
              <a:ext uri="{FF2B5EF4-FFF2-40B4-BE49-F238E27FC236}">
                <a16:creationId xmlns:a16="http://schemas.microsoft.com/office/drawing/2014/main" id="{6447C5BD-245B-4862-BDE0-407C03127D12}"/>
              </a:ext>
            </a:extLst>
          </p:cNvPr>
          <p:cNvGrpSpPr/>
          <p:nvPr/>
        </p:nvGrpSpPr>
        <p:grpSpPr>
          <a:xfrm>
            <a:off x="9520238" y="5215573"/>
            <a:ext cx="459449" cy="45719"/>
            <a:chOff x="3532872" y="2663114"/>
            <a:chExt cx="459449" cy="45719"/>
          </a:xfrm>
        </p:grpSpPr>
        <p:cxnSp>
          <p:nvCxnSpPr>
            <p:cNvPr id="185" name="Gerader Verbinder 184">
              <a:extLst>
                <a:ext uri="{FF2B5EF4-FFF2-40B4-BE49-F238E27FC236}">
                  <a16:creationId xmlns:a16="http://schemas.microsoft.com/office/drawing/2014/main" id="{1444EFB5-0CA4-407A-B257-F6CF5196D0C2}"/>
                </a:ext>
              </a:extLst>
            </p:cNvPr>
            <p:cNvCxnSpPr>
              <a:cxnSpLocks/>
            </p:cNvCxnSpPr>
            <p:nvPr/>
          </p:nvCxnSpPr>
          <p:spPr>
            <a:xfrm>
              <a:off x="3532872" y="2685973"/>
              <a:ext cx="459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Ellipse 185">
              <a:extLst>
                <a:ext uri="{FF2B5EF4-FFF2-40B4-BE49-F238E27FC236}">
                  <a16:creationId xmlns:a16="http://schemas.microsoft.com/office/drawing/2014/main" id="{8BF9BE97-59A8-461A-B04E-279DF9694AAA}"/>
                </a:ext>
              </a:extLst>
            </p:cNvPr>
            <p:cNvSpPr/>
            <p:nvPr/>
          </p:nvSpPr>
          <p:spPr>
            <a:xfrm>
              <a:off x="3679748" y="26631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89" name="Gruppieren 188">
            <a:extLst>
              <a:ext uri="{FF2B5EF4-FFF2-40B4-BE49-F238E27FC236}">
                <a16:creationId xmlns:a16="http://schemas.microsoft.com/office/drawing/2014/main" id="{4DB5F653-A8A3-4EC9-9A9C-7715BFB8FA1D}"/>
              </a:ext>
            </a:extLst>
          </p:cNvPr>
          <p:cNvGrpSpPr/>
          <p:nvPr/>
        </p:nvGrpSpPr>
        <p:grpSpPr>
          <a:xfrm>
            <a:off x="9636872" y="5510231"/>
            <a:ext cx="445341" cy="45719"/>
            <a:chOff x="3541609" y="2663114"/>
            <a:chExt cx="445341" cy="45719"/>
          </a:xfrm>
        </p:grpSpPr>
        <p:cxnSp>
          <p:nvCxnSpPr>
            <p:cNvPr id="190" name="Gerader Verbinder 189">
              <a:extLst>
                <a:ext uri="{FF2B5EF4-FFF2-40B4-BE49-F238E27FC236}">
                  <a16:creationId xmlns:a16="http://schemas.microsoft.com/office/drawing/2014/main" id="{404ADDFF-AFB0-4479-905E-06D5BF276399}"/>
                </a:ext>
              </a:extLst>
            </p:cNvPr>
            <p:cNvCxnSpPr>
              <a:cxnSpLocks/>
            </p:cNvCxnSpPr>
            <p:nvPr/>
          </p:nvCxnSpPr>
          <p:spPr>
            <a:xfrm>
              <a:off x="3541609" y="2685973"/>
              <a:ext cx="4453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Ellipse 190">
              <a:extLst>
                <a:ext uri="{FF2B5EF4-FFF2-40B4-BE49-F238E27FC236}">
                  <a16:creationId xmlns:a16="http://schemas.microsoft.com/office/drawing/2014/main" id="{8B0ACA3B-9B75-4683-8347-404343A4288C}"/>
                </a:ext>
              </a:extLst>
            </p:cNvPr>
            <p:cNvSpPr/>
            <p:nvPr/>
          </p:nvSpPr>
          <p:spPr>
            <a:xfrm>
              <a:off x="3679748" y="26631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95" name="Gruppieren 194">
            <a:extLst>
              <a:ext uri="{FF2B5EF4-FFF2-40B4-BE49-F238E27FC236}">
                <a16:creationId xmlns:a16="http://schemas.microsoft.com/office/drawing/2014/main" id="{6BE8F0C7-974D-4AAB-B173-C8993FBE626A}"/>
              </a:ext>
            </a:extLst>
          </p:cNvPr>
          <p:cNvGrpSpPr/>
          <p:nvPr/>
        </p:nvGrpSpPr>
        <p:grpSpPr>
          <a:xfrm>
            <a:off x="9540906" y="5655977"/>
            <a:ext cx="318636" cy="45719"/>
            <a:chOff x="3578317" y="2663114"/>
            <a:chExt cx="318636" cy="45719"/>
          </a:xfrm>
        </p:grpSpPr>
        <p:cxnSp>
          <p:nvCxnSpPr>
            <p:cNvPr id="196" name="Gerader Verbinder 195">
              <a:extLst>
                <a:ext uri="{FF2B5EF4-FFF2-40B4-BE49-F238E27FC236}">
                  <a16:creationId xmlns:a16="http://schemas.microsoft.com/office/drawing/2014/main" id="{76DC06D4-4615-405A-A34D-EFF8D97F307B}"/>
                </a:ext>
              </a:extLst>
            </p:cNvPr>
            <p:cNvCxnSpPr>
              <a:cxnSpLocks/>
            </p:cNvCxnSpPr>
            <p:nvPr/>
          </p:nvCxnSpPr>
          <p:spPr>
            <a:xfrm>
              <a:off x="3578317" y="2685973"/>
              <a:ext cx="3186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Ellipse 196">
              <a:extLst>
                <a:ext uri="{FF2B5EF4-FFF2-40B4-BE49-F238E27FC236}">
                  <a16:creationId xmlns:a16="http://schemas.microsoft.com/office/drawing/2014/main" id="{F8A8E732-C5C9-4AB5-9229-818A44A6EBE1}"/>
                </a:ext>
              </a:extLst>
            </p:cNvPr>
            <p:cNvSpPr/>
            <p:nvPr/>
          </p:nvSpPr>
          <p:spPr>
            <a:xfrm>
              <a:off x="3679748" y="266311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9" name="Titel 8">
            <a:extLst>
              <a:ext uri="{FF2B5EF4-FFF2-40B4-BE49-F238E27FC236}">
                <a16:creationId xmlns:a16="http://schemas.microsoft.com/office/drawing/2014/main" id="{06E21308-A424-B946-ACB0-CAC4E5ED730D}"/>
              </a:ext>
            </a:extLst>
          </p:cNvPr>
          <p:cNvSpPr>
            <a:spLocks noGrp="1"/>
          </p:cNvSpPr>
          <p:nvPr>
            <p:ph type="title"/>
          </p:nvPr>
        </p:nvSpPr>
        <p:spPr/>
        <p:txBody>
          <a:bodyPr/>
          <a:lstStyle/>
          <a:p>
            <a:r>
              <a:rPr lang="en-US" noProof="0" dirty="0"/>
              <a:t>PFS subgroup analysis by investigator assessment</a:t>
            </a:r>
          </a:p>
        </p:txBody>
      </p:sp>
    </p:spTree>
    <p:extLst>
      <p:ext uri="{BB962C8B-B14F-4D97-AF65-F5344CB8AC3E}">
        <p14:creationId xmlns:p14="http://schemas.microsoft.com/office/powerpoint/2010/main" val="3267096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baseline="30000" dirty="0"/>
              <a:t>a</a:t>
            </a:r>
            <a:r>
              <a:rPr lang="en-US" dirty="0"/>
              <a:t>All</a:t>
            </a:r>
            <a:r>
              <a:rPr lang="en-US"/>
              <a:t> reported deaths within 90 days post-last dose, regardless of relationship to study drug.</a:t>
            </a:r>
          </a:p>
          <a:p>
            <a:r>
              <a:rPr lang="en-US" baseline="30000" dirty="0"/>
              <a:t>b</a:t>
            </a:r>
            <a:r>
              <a:rPr lang="en-US" dirty="0"/>
              <a:t>In</a:t>
            </a:r>
            <a:r>
              <a:rPr lang="en-US"/>
              <a:t> total, 4 deaths were related to study drug, 2 (pneumonitis and radiation pneumonitis) in the D+O arm, and 1 (myocardial infarction) in the D+M arm.</a:t>
            </a:r>
            <a:endParaRPr lang="en-US" b="1" baseline="30000"/>
          </a:p>
          <a:p>
            <a:r>
              <a:rPr lang="en-GB"/>
              <a:t>AE, adverse event; D, durvalumab; M, </a:t>
            </a:r>
            <a:r>
              <a:rPr lang="en-GB" dirty="0"/>
              <a:t>monalizumab</a:t>
            </a:r>
            <a:r>
              <a:rPr lang="en-GB"/>
              <a:t>; O, </a:t>
            </a:r>
            <a:r>
              <a:rPr lang="en-GB" dirty="0"/>
              <a:t>oleclumab</a:t>
            </a:r>
            <a:r>
              <a:rPr lang="en-GB"/>
              <a:t>; SAE, serious adverse event; TEAE, treatment-emergent adverse event.</a:t>
            </a:r>
          </a:p>
          <a:p>
            <a:r>
              <a:rPr lang="en-GB" b="1"/>
              <a:t>Martinez-Marti A, et al. Abstract LBA42 presented at ESMO 2021.</a:t>
            </a:r>
          </a:p>
        </p:txBody>
      </p:sp>
      <p:sp>
        <p:nvSpPr>
          <p:cNvPr id="2" name="Textplatzhalter 1">
            <a:extLst>
              <a:ext uri="{FF2B5EF4-FFF2-40B4-BE49-F238E27FC236}">
                <a16:creationId xmlns:a16="http://schemas.microsoft.com/office/drawing/2014/main" id="{0E36FB00-11D7-A840-88EB-64DC1CCC4E42}"/>
              </a:ext>
            </a:extLst>
          </p:cNvPr>
          <p:cNvSpPr>
            <a:spLocks noGrp="1"/>
          </p:cNvSpPr>
          <p:nvPr>
            <p:ph type="body" sz="quarter" idx="12"/>
          </p:nvPr>
        </p:nvSpPr>
        <p:spPr/>
        <p:txBody>
          <a:bodyPr/>
          <a:lstStyle/>
          <a:p>
            <a:r>
              <a:rPr lang="en-US"/>
              <a:t>as-treated</a:t>
            </a:r>
            <a:r>
              <a:rPr lang="en-US" noProof="0"/>
              <a:t> </a:t>
            </a:r>
            <a:r>
              <a:rPr lang="en-US" noProof="0" dirty="0"/>
              <a:t>population</a:t>
            </a:r>
          </a:p>
        </p:txBody>
      </p:sp>
      <p:graphicFrame>
        <p:nvGraphicFramePr>
          <p:cNvPr id="4" name="Table 7">
            <a:extLst>
              <a:ext uri="{FF2B5EF4-FFF2-40B4-BE49-F238E27FC236}">
                <a16:creationId xmlns:a16="http://schemas.microsoft.com/office/drawing/2014/main" id="{EE45FEBD-0BAE-4C1B-B93E-AED64728C541}"/>
              </a:ext>
            </a:extLst>
          </p:cNvPr>
          <p:cNvGraphicFramePr>
            <a:graphicFrameLocks noGrp="1"/>
          </p:cNvGraphicFramePr>
          <p:nvPr>
            <p:extLst>
              <p:ext uri="{D42A27DB-BD31-4B8C-83A1-F6EECF244321}">
                <p14:modId xmlns:p14="http://schemas.microsoft.com/office/powerpoint/2010/main" val="65920395"/>
              </p:ext>
            </p:extLst>
          </p:nvPr>
        </p:nvGraphicFramePr>
        <p:xfrm>
          <a:off x="407988" y="1808163"/>
          <a:ext cx="8564816" cy="2501520"/>
        </p:xfrm>
        <a:graphic>
          <a:graphicData uri="http://schemas.openxmlformats.org/drawingml/2006/table">
            <a:tbl>
              <a:tblPr firstRow="1" bandRow="1">
                <a:tableStyleId>{5C22544A-7EE6-4342-B048-85BDC9FD1C3A}</a:tableStyleId>
              </a:tblPr>
              <a:tblGrid>
                <a:gridCol w="3006923">
                  <a:extLst>
                    <a:ext uri="{9D8B030D-6E8A-4147-A177-3AD203B41FA5}">
                      <a16:colId xmlns:a16="http://schemas.microsoft.com/office/drawing/2014/main" val="2610462858"/>
                    </a:ext>
                  </a:extLst>
                </a:gridCol>
                <a:gridCol w="1852631">
                  <a:extLst>
                    <a:ext uri="{9D8B030D-6E8A-4147-A177-3AD203B41FA5}">
                      <a16:colId xmlns:a16="http://schemas.microsoft.com/office/drawing/2014/main" val="1470683778"/>
                    </a:ext>
                  </a:extLst>
                </a:gridCol>
                <a:gridCol w="1852631">
                  <a:extLst>
                    <a:ext uri="{9D8B030D-6E8A-4147-A177-3AD203B41FA5}">
                      <a16:colId xmlns:a16="http://schemas.microsoft.com/office/drawing/2014/main" val="2994002887"/>
                    </a:ext>
                  </a:extLst>
                </a:gridCol>
                <a:gridCol w="1852631">
                  <a:extLst>
                    <a:ext uri="{9D8B030D-6E8A-4147-A177-3AD203B41FA5}">
                      <a16:colId xmlns:a16="http://schemas.microsoft.com/office/drawing/2014/main" val="1152243446"/>
                    </a:ext>
                  </a:extLst>
                </a:gridCol>
              </a:tblGrid>
              <a:tr h="0">
                <a:tc>
                  <a:txBody>
                    <a:bodyPr/>
                    <a:lstStyle/>
                    <a:p>
                      <a:r>
                        <a:rPr lang="en-US" sz="1400" dirty="0"/>
                        <a:t>Incidence, n (%)</a:t>
                      </a:r>
                    </a:p>
                  </a:txBody>
                  <a:tcPr marT="72000" marB="72000" anchor="ctr"/>
                </a:tc>
                <a:tc>
                  <a:txBody>
                    <a:bodyPr/>
                    <a:lstStyle/>
                    <a:p>
                      <a:pPr algn="ctr"/>
                      <a:r>
                        <a:rPr lang="en-US" sz="1400" dirty="0"/>
                        <a:t>D (N=66)</a:t>
                      </a:r>
                    </a:p>
                  </a:txBody>
                  <a:tcPr marT="72000" marB="72000" anchor="ctr">
                    <a:solidFill>
                      <a:schemeClr val="bg2">
                        <a:lumMod val="75000"/>
                      </a:schemeClr>
                    </a:solidFill>
                  </a:tcPr>
                </a:tc>
                <a:tc>
                  <a:txBody>
                    <a:bodyPr/>
                    <a:lstStyle/>
                    <a:p>
                      <a:pPr algn="ctr"/>
                      <a:r>
                        <a:rPr lang="en-US" sz="1400" dirty="0"/>
                        <a:t>D+O (N=59)</a:t>
                      </a:r>
                    </a:p>
                  </a:txBody>
                  <a:tcPr marT="72000" marB="72000" anchor="ctr">
                    <a:solidFill>
                      <a:schemeClr val="accent1"/>
                    </a:solidFill>
                  </a:tcPr>
                </a:tc>
                <a:tc>
                  <a:txBody>
                    <a:bodyPr/>
                    <a:lstStyle/>
                    <a:p>
                      <a:pPr algn="ctr"/>
                      <a:r>
                        <a:rPr lang="en-US" sz="1400" dirty="0"/>
                        <a:t>D+M (N=61)</a:t>
                      </a:r>
                    </a:p>
                  </a:txBody>
                  <a:tcPr marT="72000" marB="72000" anchor="ctr">
                    <a:solidFill>
                      <a:schemeClr val="accent6"/>
                    </a:solidFill>
                  </a:tcPr>
                </a:tc>
                <a:extLst>
                  <a:ext uri="{0D108BD9-81ED-4DB2-BD59-A6C34878D82A}">
                    <a16:rowId xmlns:a16="http://schemas.microsoft.com/office/drawing/2014/main" val="1624034112"/>
                  </a:ext>
                </a:extLst>
              </a:tr>
              <a:tr h="0">
                <a:tc>
                  <a:txBody>
                    <a:bodyPr/>
                    <a:lstStyle/>
                    <a:p>
                      <a:r>
                        <a:rPr lang="en-US" sz="1400" dirty="0"/>
                        <a:t>Any TEAEs</a:t>
                      </a:r>
                    </a:p>
                  </a:txBody>
                  <a:tcPr marT="72000" marB="72000" anchor="ctr"/>
                </a:tc>
                <a:tc>
                  <a:txBody>
                    <a:bodyPr/>
                    <a:lstStyle/>
                    <a:p>
                      <a:pPr algn="ctr"/>
                      <a:r>
                        <a:rPr lang="en-US" sz="1400"/>
                        <a:t>65 (98.5)</a:t>
                      </a:r>
                    </a:p>
                  </a:txBody>
                  <a:tcPr marT="72000" marB="72000" anchor="ctr"/>
                </a:tc>
                <a:tc>
                  <a:txBody>
                    <a:bodyPr/>
                    <a:lstStyle/>
                    <a:p>
                      <a:pPr algn="ctr"/>
                      <a:r>
                        <a:rPr lang="en-US" sz="1400"/>
                        <a:t>57 (96.6)</a:t>
                      </a:r>
                    </a:p>
                  </a:txBody>
                  <a:tcPr marT="72000" marB="72000" anchor="ctr"/>
                </a:tc>
                <a:tc>
                  <a:txBody>
                    <a:bodyPr/>
                    <a:lstStyle/>
                    <a:p>
                      <a:pPr algn="ctr"/>
                      <a:r>
                        <a:rPr lang="en-US" sz="1400"/>
                        <a:t>61 (100)</a:t>
                      </a:r>
                    </a:p>
                  </a:txBody>
                  <a:tcPr marT="72000" marB="72000" anchor="ctr"/>
                </a:tc>
                <a:extLst>
                  <a:ext uri="{0D108BD9-81ED-4DB2-BD59-A6C34878D82A}">
                    <a16:rowId xmlns:a16="http://schemas.microsoft.com/office/drawing/2014/main" val="2914211067"/>
                  </a:ext>
                </a:extLst>
              </a:tr>
              <a:tr h="0">
                <a:tc>
                  <a:txBody>
                    <a:bodyPr/>
                    <a:lstStyle/>
                    <a:p>
                      <a:r>
                        <a:rPr lang="en-US" sz="1400" dirty="0"/>
                        <a:t>Grade 3 TEAEs</a:t>
                      </a:r>
                    </a:p>
                  </a:txBody>
                  <a:tcPr marT="72000" marB="72000" anchor="ctr"/>
                </a:tc>
                <a:tc>
                  <a:txBody>
                    <a:bodyPr/>
                    <a:lstStyle/>
                    <a:p>
                      <a:pPr algn="ctr"/>
                      <a:r>
                        <a:rPr lang="en-US" sz="1400"/>
                        <a:t>26 (39.4)</a:t>
                      </a:r>
                    </a:p>
                  </a:txBody>
                  <a:tcPr marT="72000" marB="72000" anchor="ctr"/>
                </a:tc>
                <a:tc>
                  <a:txBody>
                    <a:bodyPr/>
                    <a:lstStyle/>
                    <a:p>
                      <a:pPr algn="ctr"/>
                      <a:r>
                        <a:rPr lang="en-US" sz="1400"/>
                        <a:t>24 (40.7)</a:t>
                      </a:r>
                    </a:p>
                  </a:txBody>
                  <a:tcPr marT="72000" marB="72000" anchor="ctr"/>
                </a:tc>
                <a:tc>
                  <a:txBody>
                    <a:bodyPr/>
                    <a:lstStyle/>
                    <a:p>
                      <a:pPr algn="ctr"/>
                      <a:r>
                        <a:rPr lang="en-US" sz="1400"/>
                        <a:t>17 (27.9)</a:t>
                      </a:r>
                    </a:p>
                  </a:txBody>
                  <a:tcPr marT="72000" marB="72000" anchor="ctr"/>
                </a:tc>
                <a:extLst>
                  <a:ext uri="{0D108BD9-81ED-4DB2-BD59-A6C34878D82A}">
                    <a16:rowId xmlns:a16="http://schemas.microsoft.com/office/drawing/2014/main" val="2774500843"/>
                  </a:ext>
                </a:extLst>
              </a:tr>
              <a:tr h="0">
                <a:tc>
                  <a:txBody>
                    <a:bodyPr/>
                    <a:lstStyle/>
                    <a:p>
                      <a:r>
                        <a:rPr lang="en-US" sz="1400"/>
                        <a:t>Study drug-related AEs</a:t>
                      </a:r>
                    </a:p>
                  </a:txBody>
                  <a:tcPr marT="72000" marB="72000" anchor="ctr"/>
                </a:tc>
                <a:tc>
                  <a:txBody>
                    <a:bodyPr/>
                    <a:lstStyle/>
                    <a:p>
                      <a:pPr algn="ctr"/>
                      <a:r>
                        <a:rPr lang="en-US" sz="1400" dirty="0"/>
                        <a:t>49 (74.2)</a:t>
                      </a:r>
                    </a:p>
                  </a:txBody>
                  <a:tcPr marT="72000" marB="72000" anchor="ctr"/>
                </a:tc>
                <a:tc>
                  <a:txBody>
                    <a:bodyPr/>
                    <a:lstStyle/>
                    <a:p>
                      <a:pPr algn="ctr"/>
                      <a:r>
                        <a:rPr lang="en-US" sz="1400" dirty="0"/>
                        <a:t>46 (78.0)</a:t>
                      </a:r>
                    </a:p>
                  </a:txBody>
                  <a:tcPr marT="72000" marB="72000" anchor="ctr"/>
                </a:tc>
                <a:tc>
                  <a:txBody>
                    <a:bodyPr/>
                    <a:lstStyle/>
                    <a:p>
                      <a:pPr algn="ctr"/>
                      <a:r>
                        <a:rPr lang="en-US" sz="1400"/>
                        <a:t>50 (82.0)</a:t>
                      </a:r>
                    </a:p>
                  </a:txBody>
                  <a:tcPr marT="72000" marB="72000" anchor="ctr"/>
                </a:tc>
                <a:extLst>
                  <a:ext uri="{0D108BD9-81ED-4DB2-BD59-A6C34878D82A}">
                    <a16:rowId xmlns:a16="http://schemas.microsoft.com/office/drawing/2014/main" val="31801457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Study drug-related SAEs</a:t>
                      </a:r>
                    </a:p>
                  </a:txBody>
                  <a:tcPr marT="72000" marB="72000" anchor="ctr"/>
                </a:tc>
                <a:tc>
                  <a:txBody>
                    <a:bodyPr/>
                    <a:lstStyle/>
                    <a:p>
                      <a:pPr algn="ctr"/>
                      <a:r>
                        <a:rPr lang="en-US" sz="1400" dirty="0"/>
                        <a:t>6 (9.1)</a:t>
                      </a:r>
                    </a:p>
                  </a:txBody>
                  <a:tcPr marT="72000" marB="72000" anchor="ctr"/>
                </a:tc>
                <a:tc>
                  <a:txBody>
                    <a:bodyPr/>
                    <a:lstStyle/>
                    <a:p>
                      <a:pPr algn="ctr"/>
                      <a:r>
                        <a:rPr lang="en-US" sz="1400" dirty="0"/>
                        <a:t>7 (11.9)</a:t>
                      </a:r>
                    </a:p>
                  </a:txBody>
                  <a:tcPr marT="72000" marB="72000" anchor="ctr"/>
                </a:tc>
                <a:tc>
                  <a:txBody>
                    <a:bodyPr/>
                    <a:lstStyle/>
                    <a:p>
                      <a:pPr algn="ctr"/>
                      <a:r>
                        <a:rPr lang="en-US" sz="1400"/>
                        <a:t>5 (8.2)</a:t>
                      </a:r>
                    </a:p>
                  </a:txBody>
                  <a:tcPr marT="72000" marB="72000" anchor="ctr"/>
                </a:tc>
                <a:extLst>
                  <a:ext uri="{0D108BD9-81ED-4DB2-BD59-A6C34878D82A}">
                    <a16:rowId xmlns:a16="http://schemas.microsoft.com/office/drawing/2014/main" val="3853197505"/>
                  </a:ext>
                </a:extLst>
              </a:tr>
              <a:tr h="0">
                <a:tc>
                  <a:txBody>
                    <a:bodyPr/>
                    <a:lstStyle/>
                    <a:p>
                      <a:r>
                        <a:rPr lang="en-US" sz="1400"/>
                        <a:t>AEs leading to discontinuation</a:t>
                      </a:r>
                    </a:p>
                  </a:txBody>
                  <a:tcPr marT="72000" marB="72000" anchor="ctr"/>
                </a:tc>
                <a:tc>
                  <a:txBody>
                    <a:bodyPr/>
                    <a:lstStyle/>
                    <a:p>
                      <a:pPr algn="ctr"/>
                      <a:r>
                        <a:rPr lang="en-US" sz="1400"/>
                        <a:t>11 (16.7)</a:t>
                      </a:r>
                    </a:p>
                  </a:txBody>
                  <a:tcPr marT="72000" marB="72000" anchor="ctr"/>
                </a:tc>
                <a:tc>
                  <a:txBody>
                    <a:bodyPr/>
                    <a:lstStyle/>
                    <a:p>
                      <a:pPr algn="ctr"/>
                      <a:r>
                        <a:rPr lang="en-US" sz="1400" dirty="0"/>
                        <a:t>9 (15.3)</a:t>
                      </a:r>
                    </a:p>
                  </a:txBody>
                  <a:tcPr marT="72000" marB="72000" anchor="ctr"/>
                </a:tc>
                <a:tc>
                  <a:txBody>
                    <a:bodyPr/>
                    <a:lstStyle/>
                    <a:p>
                      <a:pPr algn="ctr"/>
                      <a:r>
                        <a:rPr lang="en-US" sz="1400"/>
                        <a:t>9 (14.8)</a:t>
                      </a:r>
                    </a:p>
                  </a:txBody>
                  <a:tcPr marT="72000" marB="72000" anchor="ctr"/>
                </a:tc>
                <a:extLst>
                  <a:ext uri="{0D108BD9-81ED-4DB2-BD59-A6C34878D82A}">
                    <a16:rowId xmlns:a16="http://schemas.microsoft.com/office/drawing/2014/main" val="3078801802"/>
                  </a:ext>
                </a:extLst>
              </a:tr>
              <a:tr h="0">
                <a:tc>
                  <a:txBody>
                    <a:bodyPr/>
                    <a:lstStyle/>
                    <a:p>
                      <a:r>
                        <a:rPr lang="en-US" sz="1400"/>
                        <a:t>Deaths</a:t>
                      </a:r>
                      <a:r>
                        <a:rPr lang="en-US" sz="1400" baseline="30000"/>
                        <a:t>a,b</a:t>
                      </a:r>
                    </a:p>
                  </a:txBody>
                  <a:tcPr marT="72000" marB="72000" anchor="ctr"/>
                </a:tc>
                <a:tc>
                  <a:txBody>
                    <a:bodyPr/>
                    <a:lstStyle/>
                    <a:p>
                      <a:pPr algn="ctr"/>
                      <a:r>
                        <a:rPr lang="en-US" sz="1400"/>
                        <a:t>7 (10.6)</a:t>
                      </a:r>
                    </a:p>
                  </a:txBody>
                  <a:tcPr marT="72000" marB="72000" anchor="ctr"/>
                </a:tc>
                <a:tc>
                  <a:txBody>
                    <a:bodyPr/>
                    <a:lstStyle/>
                    <a:p>
                      <a:pPr algn="ctr"/>
                      <a:r>
                        <a:rPr lang="en-US" sz="1400" dirty="0"/>
                        <a:t>4 (6.8)</a:t>
                      </a:r>
                    </a:p>
                  </a:txBody>
                  <a:tcPr marT="72000" marB="72000" anchor="ctr"/>
                </a:tc>
                <a:tc>
                  <a:txBody>
                    <a:bodyPr/>
                    <a:lstStyle/>
                    <a:p>
                      <a:pPr algn="ctr"/>
                      <a:r>
                        <a:rPr lang="en-US" sz="1400" dirty="0"/>
                        <a:t>3 (4.9)</a:t>
                      </a:r>
                    </a:p>
                  </a:txBody>
                  <a:tcPr marT="72000" marB="72000" anchor="ctr"/>
                </a:tc>
                <a:extLst>
                  <a:ext uri="{0D108BD9-81ED-4DB2-BD59-A6C34878D82A}">
                    <a16:rowId xmlns:a16="http://schemas.microsoft.com/office/drawing/2014/main" val="265448400"/>
                  </a:ext>
                </a:extLst>
              </a:tr>
            </a:tbl>
          </a:graphicData>
        </a:graphic>
      </p:graphicFrame>
      <p:sp>
        <p:nvSpPr>
          <p:cNvPr id="12" name="Titel 11">
            <a:extLst>
              <a:ext uri="{FF2B5EF4-FFF2-40B4-BE49-F238E27FC236}">
                <a16:creationId xmlns:a16="http://schemas.microsoft.com/office/drawing/2014/main" id="{6A958819-BEB6-D846-8258-609A559ABA4B}"/>
              </a:ext>
            </a:extLst>
          </p:cNvPr>
          <p:cNvSpPr>
            <a:spLocks noGrp="1"/>
          </p:cNvSpPr>
          <p:nvPr>
            <p:ph type="title"/>
          </p:nvPr>
        </p:nvSpPr>
        <p:spPr/>
        <p:txBody>
          <a:bodyPr/>
          <a:lstStyle/>
          <a:p>
            <a:r>
              <a:rPr lang="en-US" noProof="0" dirty="0"/>
              <a:t>Safety summary</a:t>
            </a:r>
          </a:p>
        </p:txBody>
      </p:sp>
    </p:spTree>
    <p:extLst>
      <p:ext uri="{BB962C8B-B14F-4D97-AF65-F5344CB8AC3E}">
        <p14:creationId xmlns:p14="http://schemas.microsoft.com/office/powerpoint/2010/main" val="2428602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D064BEEE-42F9-604E-9A8A-78A0F4496B7E}"/>
              </a:ext>
            </a:extLst>
          </p:cNvPr>
          <p:cNvSpPr>
            <a:spLocks noGrp="1"/>
          </p:cNvSpPr>
          <p:nvPr>
            <p:ph type="body" idx="1"/>
          </p:nvPr>
        </p:nvSpPr>
        <p:spPr/>
        <p:txBody>
          <a:bodyPr/>
          <a:lstStyle/>
          <a:p>
            <a:r>
              <a:rPr lang="en-US" sz="2000" noProof="0" dirty="0"/>
              <a:t>Tislelizumab plus chemotherapy vs chemotherapy alone as 1L treatment for locally advanced/metastatic non-squamous NSCLC: </a:t>
            </a:r>
          </a:p>
          <a:p>
            <a:r>
              <a:rPr lang="en-US" sz="2000" noProof="0" dirty="0"/>
              <a:t>Sub-analysis of patients who were smokers or non-smokers</a:t>
            </a:r>
          </a:p>
          <a:p>
            <a:endParaRPr lang="en-US" sz="2000" noProof="0" dirty="0"/>
          </a:p>
        </p:txBody>
      </p:sp>
      <p:sp>
        <p:nvSpPr>
          <p:cNvPr id="10" name="Titel 9">
            <a:extLst>
              <a:ext uri="{FF2B5EF4-FFF2-40B4-BE49-F238E27FC236}">
                <a16:creationId xmlns:a16="http://schemas.microsoft.com/office/drawing/2014/main" id="{F2FC96BB-6A9F-0A48-A0B0-D31686DF4356}"/>
              </a:ext>
            </a:extLst>
          </p:cNvPr>
          <p:cNvSpPr>
            <a:spLocks noGrp="1"/>
          </p:cNvSpPr>
          <p:nvPr>
            <p:ph type="title"/>
          </p:nvPr>
        </p:nvSpPr>
        <p:spPr/>
        <p:txBody>
          <a:bodyPr/>
          <a:lstStyle/>
          <a:p>
            <a:r>
              <a:rPr lang="en-US" noProof="0" dirty="0"/>
              <a:t>RATIONALE 304</a:t>
            </a:r>
          </a:p>
        </p:txBody>
      </p:sp>
    </p:spTree>
    <p:extLst>
      <p:ext uri="{BB962C8B-B14F-4D97-AF65-F5344CB8AC3E}">
        <p14:creationId xmlns:p14="http://schemas.microsoft.com/office/powerpoint/2010/main" val="85729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Data </a:t>
            </a:r>
            <a:r>
              <a:rPr lang="en-GB" dirty="0"/>
              <a:t>cutoff</a:t>
            </a:r>
            <a:r>
              <a:rPr lang="en-GB"/>
              <a:t>: 17 May 2021 (median follow-up of 11.5 months; range, 0.4-23.4)</a:t>
            </a:r>
          </a:p>
          <a:p>
            <a:r>
              <a:rPr lang="en-GB" baseline="30000" dirty="0"/>
              <a:t>a</a:t>
            </a:r>
            <a:r>
              <a:rPr lang="en-GB" dirty="0"/>
              <a:t>In</a:t>
            </a:r>
            <a:r>
              <a:rPr lang="en-GB"/>
              <a:t> addition, radiation pneumonitis of any grade (grade 3/4) occurred in 3 (1), 7 (0), and 3 (0) patients in the D, D+O and D+M arms, respectively</a:t>
            </a:r>
          </a:p>
          <a:p>
            <a:r>
              <a:rPr lang="en-GB"/>
              <a:t>D, durvalumab; M, </a:t>
            </a:r>
            <a:r>
              <a:rPr lang="en-GB" dirty="0"/>
              <a:t>monalizumab</a:t>
            </a:r>
            <a:r>
              <a:rPr lang="en-GB"/>
              <a:t>; O, </a:t>
            </a:r>
            <a:r>
              <a:rPr lang="en-GB" dirty="0"/>
              <a:t>oleclumab</a:t>
            </a:r>
            <a:r>
              <a:rPr lang="en-GB"/>
              <a:t>; TEAE, treatment-emergent adverse event.</a:t>
            </a:r>
          </a:p>
          <a:p>
            <a:r>
              <a:rPr lang="en-GB" b="1"/>
              <a:t>Martinez-Marti A, et al. Abstract LBA42 presented at ESMO 2021.</a:t>
            </a:r>
          </a:p>
        </p:txBody>
      </p:sp>
      <p:sp>
        <p:nvSpPr>
          <p:cNvPr id="2" name="Textplatzhalter 1">
            <a:extLst>
              <a:ext uri="{FF2B5EF4-FFF2-40B4-BE49-F238E27FC236}">
                <a16:creationId xmlns:a16="http://schemas.microsoft.com/office/drawing/2014/main" id="{138B5424-0E3D-8246-B07E-33668EB9D1FF}"/>
              </a:ext>
            </a:extLst>
          </p:cNvPr>
          <p:cNvSpPr>
            <a:spLocks noGrp="1"/>
          </p:cNvSpPr>
          <p:nvPr>
            <p:ph type="body" sz="quarter" idx="12"/>
          </p:nvPr>
        </p:nvSpPr>
        <p:spPr/>
        <p:txBody>
          <a:bodyPr/>
          <a:lstStyle/>
          <a:p>
            <a:r>
              <a:rPr lang="en-US" noProof="0" dirty="0"/>
              <a:t>All causality; as-treated population</a:t>
            </a:r>
          </a:p>
        </p:txBody>
      </p:sp>
      <p:graphicFrame>
        <p:nvGraphicFramePr>
          <p:cNvPr id="10" name="Table 7">
            <a:extLst>
              <a:ext uri="{FF2B5EF4-FFF2-40B4-BE49-F238E27FC236}">
                <a16:creationId xmlns:a16="http://schemas.microsoft.com/office/drawing/2014/main" id="{4723EF62-00A3-4F2A-A38B-0F5B94EBEDC7}"/>
              </a:ext>
            </a:extLst>
          </p:cNvPr>
          <p:cNvGraphicFramePr>
            <a:graphicFrameLocks noGrp="1"/>
          </p:cNvGraphicFramePr>
          <p:nvPr>
            <p:extLst>
              <p:ext uri="{D42A27DB-BD31-4B8C-83A1-F6EECF244321}">
                <p14:modId xmlns:p14="http://schemas.microsoft.com/office/powerpoint/2010/main" val="944795885"/>
              </p:ext>
            </p:extLst>
          </p:nvPr>
        </p:nvGraphicFramePr>
        <p:xfrm>
          <a:off x="414588" y="1813688"/>
          <a:ext cx="8562639" cy="4267200"/>
        </p:xfrm>
        <a:graphic>
          <a:graphicData uri="http://schemas.openxmlformats.org/drawingml/2006/table">
            <a:tbl>
              <a:tblPr firstRow="1" bandRow="1">
                <a:tableStyleId>{5C22544A-7EE6-4342-B048-85BDC9FD1C3A}</a:tableStyleId>
              </a:tblPr>
              <a:tblGrid>
                <a:gridCol w="2140659">
                  <a:extLst>
                    <a:ext uri="{9D8B030D-6E8A-4147-A177-3AD203B41FA5}">
                      <a16:colId xmlns:a16="http://schemas.microsoft.com/office/drawing/2014/main" val="2610462858"/>
                    </a:ext>
                  </a:extLst>
                </a:gridCol>
                <a:gridCol w="1070330">
                  <a:extLst>
                    <a:ext uri="{9D8B030D-6E8A-4147-A177-3AD203B41FA5}">
                      <a16:colId xmlns:a16="http://schemas.microsoft.com/office/drawing/2014/main" val="1470683778"/>
                    </a:ext>
                  </a:extLst>
                </a:gridCol>
                <a:gridCol w="1070330">
                  <a:extLst>
                    <a:ext uri="{9D8B030D-6E8A-4147-A177-3AD203B41FA5}">
                      <a16:colId xmlns:a16="http://schemas.microsoft.com/office/drawing/2014/main" val="2021268132"/>
                    </a:ext>
                  </a:extLst>
                </a:gridCol>
                <a:gridCol w="1070330">
                  <a:extLst>
                    <a:ext uri="{9D8B030D-6E8A-4147-A177-3AD203B41FA5}">
                      <a16:colId xmlns:a16="http://schemas.microsoft.com/office/drawing/2014/main" val="2994002887"/>
                    </a:ext>
                  </a:extLst>
                </a:gridCol>
                <a:gridCol w="1070330">
                  <a:extLst>
                    <a:ext uri="{9D8B030D-6E8A-4147-A177-3AD203B41FA5}">
                      <a16:colId xmlns:a16="http://schemas.microsoft.com/office/drawing/2014/main" val="3613340238"/>
                    </a:ext>
                  </a:extLst>
                </a:gridCol>
                <a:gridCol w="1070330">
                  <a:extLst>
                    <a:ext uri="{9D8B030D-6E8A-4147-A177-3AD203B41FA5}">
                      <a16:colId xmlns:a16="http://schemas.microsoft.com/office/drawing/2014/main" val="1152243446"/>
                    </a:ext>
                  </a:extLst>
                </a:gridCol>
                <a:gridCol w="1070330">
                  <a:extLst>
                    <a:ext uri="{9D8B030D-6E8A-4147-A177-3AD203B41FA5}">
                      <a16:colId xmlns:a16="http://schemas.microsoft.com/office/drawing/2014/main" val="3222537293"/>
                    </a:ext>
                  </a:extLst>
                </a:gridCol>
              </a:tblGrid>
              <a:tr h="210516">
                <a:tc>
                  <a:txBody>
                    <a:bodyPr/>
                    <a:lstStyle/>
                    <a:p>
                      <a:endParaRPr lang="en-US" sz="14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en-US" sz="1400" dirty="0">
                          <a:solidFill>
                            <a:schemeClr val="bg1"/>
                          </a:solidFill>
                        </a:rPr>
                        <a:t>D (N=66)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endParaRPr lang="en-US"/>
                    </a:p>
                  </a:txBody>
                  <a:tcPr/>
                </a:tc>
                <a:tc gridSpan="2">
                  <a:txBody>
                    <a:bodyPr/>
                    <a:lstStyle/>
                    <a:p>
                      <a:pPr algn="ctr"/>
                      <a:r>
                        <a:rPr lang="en-US" sz="1400">
                          <a:solidFill>
                            <a:schemeClr val="bg1"/>
                          </a:solidFill>
                        </a:rPr>
                        <a:t>D+O (N=59)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a:r>
                        <a:rPr lang="en-US" sz="1400">
                          <a:solidFill>
                            <a:schemeClr val="bg1"/>
                          </a:solidFill>
                        </a:rPr>
                        <a:t>D+M (N=61)</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US"/>
                    </a:p>
                  </a:txBody>
                  <a:tcPr/>
                </a:tc>
                <a:extLst>
                  <a:ext uri="{0D108BD9-81ED-4DB2-BD59-A6C34878D82A}">
                    <a16:rowId xmlns:a16="http://schemas.microsoft.com/office/drawing/2014/main" val="1624034112"/>
                  </a:ext>
                </a:extLst>
              </a:tr>
              <a:tr h="210516">
                <a:tc>
                  <a:txBody>
                    <a:bodyPr/>
                    <a:lstStyle/>
                    <a:p>
                      <a:endParaRPr lang="en-US" sz="14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a:solidFill>
                            <a:schemeClr val="bg1"/>
                          </a:solidFill>
                        </a:rPr>
                        <a:t>All Grades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US" sz="1400" b="1" dirty="0">
                          <a:solidFill>
                            <a:schemeClr val="bg1"/>
                          </a:solidFill>
                        </a:rPr>
                        <a:t>Grade 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en-US" sz="1400" b="1" dirty="0">
                          <a:solidFill>
                            <a:schemeClr val="bg1"/>
                          </a:solidFill>
                        </a:rPr>
                        <a:t>All Grades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a:solidFill>
                            <a:schemeClr val="bg1"/>
                          </a:solidFill>
                        </a:rPr>
                        <a:t>Grade 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a:solidFill>
                            <a:schemeClr val="bg1"/>
                          </a:solidFill>
                        </a:rPr>
                        <a:t>All Grades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400" b="1" dirty="0">
                          <a:solidFill>
                            <a:schemeClr val="bg1"/>
                          </a:solidFill>
                        </a:rPr>
                        <a:t>Grade 3/4</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914211067"/>
                  </a:ext>
                </a:extLst>
              </a:tr>
              <a:tr h="210516">
                <a:tc>
                  <a:txBody>
                    <a:bodyPr/>
                    <a:lstStyle/>
                    <a:p>
                      <a:r>
                        <a:rPr lang="en-US" sz="1400"/>
                        <a:t>Patients with ≥1 TEAE</a:t>
                      </a:r>
                    </a:p>
                  </a:txBody>
                  <a:tcPr>
                    <a:lnT w="38100" cap="flat" cmpd="sng" algn="ctr">
                      <a:solidFill>
                        <a:schemeClr val="bg1"/>
                      </a:solidFill>
                      <a:prstDash val="solid"/>
                      <a:round/>
                      <a:headEnd type="none" w="med" len="med"/>
                      <a:tailEnd type="none" w="med" len="med"/>
                    </a:lnT>
                  </a:tcPr>
                </a:tc>
                <a:tc>
                  <a:txBody>
                    <a:bodyPr/>
                    <a:lstStyle/>
                    <a:p>
                      <a:pPr algn="ctr"/>
                      <a:r>
                        <a:rPr lang="en-US" sz="1400"/>
                        <a:t>65 (98.50</a:t>
                      </a:r>
                    </a:p>
                  </a:txBody>
                  <a:tcPr>
                    <a:lnT w="38100" cap="flat" cmpd="sng" algn="ctr">
                      <a:solidFill>
                        <a:schemeClr val="bg1"/>
                      </a:solidFill>
                      <a:prstDash val="solid"/>
                      <a:round/>
                      <a:headEnd type="none" w="med" len="med"/>
                      <a:tailEnd type="none" w="med" len="med"/>
                    </a:lnT>
                  </a:tcPr>
                </a:tc>
                <a:tc>
                  <a:txBody>
                    <a:bodyPr/>
                    <a:lstStyle/>
                    <a:p>
                      <a:pPr algn="ctr"/>
                      <a:r>
                        <a:rPr lang="en-US" sz="1400"/>
                        <a:t>23 (34.8)</a:t>
                      </a:r>
                    </a:p>
                  </a:txBody>
                  <a:tcPr>
                    <a:lnT w="38100" cap="flat" cmpd="sng" algn="ctr">
                      <a:solidFill>
                        <a:schemeClr val="bg1"/>
                      </a:solidFill>
                      <a:prstDash val="solid"/>
                      <a:round/>
                      <a:headEnd type="none" w="med" len="med"/>
                      <a:tailEnd type="none" w="med" len="med"/>
                    </a:lnT>
                  </a:tcPr>
                </a:tc>
                <a:tc>
                  <a:txBody>
                    <a:bodyPr/>
                    <a:lstStyle/>
                    <a:p>
                      <a:pPr algn="ctr"/>
                      <a:r>
                        <a:rPr lang="en-US" sz="1400"/>
                        <a:t>57 (96.6)</a:t>
                      </a:r>
                    </a:p>
                  </a:txBody>
                  <a:tcPr>
                    <a:lnT w="38100" cap="flat" cmpd="sng" algn="ctr">
                      <a:solidFill>
                        <a:schemeClr val="bg1"/>
                      </a:solidFill>
                      <a:prstDash val="solid"/>
                      <a:round/>
                      <a:headEnd type="none" w="med" len="med"/>
                      <a:tailEnd type="none" w="med" len="med"/>
                    </a:lnT>
                  </a:tcPr>
                </a:tc>
                <a:tc>
                  <a:txBody>
                    <a:bodyPr/>
                    <a:lstStyle/>
                    <a:p>
                      <a:pPr algn="ctr"/>
                      <a:r>
                        <a:rPr lang="en-US" sz="1400"/>
                        <a:t>21 (35.6)</a:t>
                      </a:r>
                    </a:p>
                  </a:txBody>
                  <a:tcPr>
                    <a:lnT w="38100" cap="flat" cmpd="sng" algn="ctr">
                      <a:solidFill>
                        <a:schemeClr val="bg1"/>
                      </a:solidFill>
                      <a:prstDash val="solid"/>
                      <a:round/>
                      <a:headEnd type="none" w="med" len="med"/>
                      <a:tailEnd type="none" w="med" len="med"/>
                    </a:lnT>
                  </a:tcPr>
                </a:tc>
                <a:tc>
                  <a:txBody>
                    <a:bodyPr/>
                    <a:lstStyle/>
                    <a:p>
                      <a:pPr algn="ctr"/>
                      <a:r>
                        <a:rPr lang="en-US" sz="1400"/>
                        <a:t>61 (100)</a:t>
                      </a:r>
                    </a:p>
                  </a:txBody>
                  <a:tcPr>
                    <a:lnT w="38100" cap="flat" cmpd="sng" algn="ctr">
                      <a:solidFill>
                        <a:schemeClr val="bg1"/>
                      </a:solidFill>
                      <a:prstDash val="solid"/>
                      <a:round/>
                      <a:headEnd type="none" w="med" len="med"/>
                      <a:tailEnd type="none" w="med" len="med"/>
                    </a:lnT>
                  </a:tcPr>
                </a:tc>
                <a:tc>
                  <a:txBody>
                    <a:bodyPr/>
                    <a:lstStyle/>
                    <a:p>
                      <a:pPr algn="ctr"/>
                      <a:r>
                        <a:rPr lang="en-US" sz="1400"/>
                        <a:t>16 (26.2)</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74500843"/>
                  </a:ext>
                </a:extLst>
              </a:tr>
              <a:tr h="210516">
                <a:tc>
                  <a:txBody>
                    <a:bodyPr/>
                    <a:lstStyle/>
                    <a:p>
                      <a:r>
                        <a:rPr lang="en-US" sz="1400"/>
                        <a:t>   Cough</a:t>
                      </a:r>
                    </a:p>
                  </a:txBody>
                  <a:tcPr/>
                </a:tc>
                <a:tc>
                  <a:txBody>
                    <a:bodyPr/>
                    <a:lstStyle/>
                    <a:p>
                      <a:pPr algn="ctr"/>
                      <a:r>
                        <a:rPr lang="en-US" sz="1400"/>
                        <a:t>12 (18.2)</a:t>
                      </a:r>
                    </a:p>
                  </a:txBody>
                  <a:tcPr/>
                </a:tc>
                <a:tc>
                  <a:txBody>
                    <a:bodyPr/>
                    <a:lstStyle/>
                    <a:p>
                      <a:pPr algn="ctr"/>
                      <a:r>
                        <a:rPr lang="en-US" sz="1400"/>
                        <a:t>0</a:t>
                      </a:r>
                    </a:p>
                  </a:txBody>
                  <a:tcPr/>
                </a:tc>
                <a:tc>
                  <a:txBody>
                    <a:bodyPr/>
                    <a:lstStyle/>
                    <a:p>
                      <a:pPr algn="ctr"/>
                      <a:r>
                        <a:rPr lang="en-US" sz="1400"/>
                        <a:t>18 (30.5)</a:t>
                      </a:r>
                    </a:p>
                  </a:txBody>
                  <a:tcPr/>
                </a:tc>
                <a:tc>
                  <a:txBody>
                    <a:bodyPr/>
                    <a:lstStyle/>
                    <a:p>
                      <a:pPr algn="ctr"/>
                      <a:r>
                        <a:rPr lang="en-US" sz="1400"/>
                        <a:t>1 (1.7)</a:t>
                      </a:r>
                    </a:p>
                  </a:txBody>
                  <a:tcPr/>
                </a:tc>
                <a:tc>
                  <a:txBody>
                    <a:bodyPr/>
                    <a:lstStyle/>
                    <a:p>
                      <a:pPr algn="ctr"/>
                      <a:r>
                        <a:rPr lang="en-US" sz="1400"/>
                        <a:t>27 (44.1)</a:t>
                      </a:r>
                    </a:p>
                  </a:txBody>
                  <a:tcPr/>
                </a:tc>
                <a:tc>
                  <a:txBody>
                    <a:bodyPr/>
                    <a:lstStyle/>
                    <a:p>
                      <a:pPr algn="ctr"/>
                      <a:r>
                        <a:rPr lang="en-US" sz="1400"/>
                        <a:t>0</a:t>
                      </a:r>
                    </a:p>
                  </a:txBody>
                  <a:tcPr/>
                </a:tc>
                <a:extLst>
                  <a:ext uri="{0D108BD9-81ED-4DB2-BD59-A6C34878D82A}">
                    <a16:rowId xmlns:a16="http://schemas.microsoft.com/office/drawing/2014/main" val="3180145719"/>
                  </a:ext>
                </a:extLst>
              </a:tr>
              <a:tr h="210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   Dyspnoea</a:t>
                      </a:r>
                    </a:p>
                  </a:txBody>
                  <a:tcPr/>
                </a:tc>
                <a:tc>
                  <a:txBody>
                    <a:bodyPr/>
                    <a:lstStyle/>
                    <a:p>
                      <a:pPr algn="ctr"/>
                      <a:r>
                        <a:rPr lang="en-US" sz="1400"/>
                        <a:t>17 (25.8)</a:t>
                      </a:r>
                    </a:p>
                  </a:txBody>
                  <a:tcPr/>
                </a:tc>
                <a:tc>
                  <a:txBody>
                    <a:bodyPr/>
                    <a:lstStyle/>
                    <a:p>
                      <a:pPr algn="ctr"/>
                      <a:r>
                        <a:rPr lang="en-US" sz="1400"/>
                        <a:t>2 (3.0)</a:t>
                      </a:r>
                    </a:p>
                  </a:txBody>
                  <a:tcPr/>
                </a:tc>
                <a:tc>
                  <a:txBody>
                    <a:bodyPr/>
                    <a:lstStyle/>
                    <a:p>
                      <a:pPr algn="ctr"/>
                      <a:r>
                        <a:rPr lang="en-US" sz="1400"/>
                        <a:t>15 (25.4)</a:t>
                      </a:r>
                    </a:p>
                  </a:txBody>
                  <a:tcPr/>
                </a:tc>
                <a:tc>
                  <a:txBody>
                    <a:bodyPr/>
                    <a:lstStyle/>
                    <a:p>
                      <a:pPr algn="ctr"/>
                      <a:r>
                        <a:rPr lang="en-US" sz="1400"/>
                        <a:t>1 (1.7)</a:t>
                      </a:r>
                    </a:p>
                  </a:txBody>
                  <a:tcPr/>
                </a:tc>
                <a:tc>
                  <a:txBody>
                    <a:bodyPr/>
                    <a:lstStyle/>
                    <a:p>
                      <a:pPr algn="ctr"/>
                      <a:r>
                        <a:rPr lang="en-US" sz="1400"/>
                        <a:t>14 (23.0)</a:t>
                      </a:r>
                    </a:p>
                  </a:txBody>
                  <a:tcPr/>
                </a:tc>
                <a:tc>
                  <a:txBody>
                    <a:bodyPr/>
                    <a:lstStyle/>
                    <a:p>
                      <a:pPr algn="ctr"/>
                      <a:r>
                        <a:rPr lang="en-US" sz="1400"/>
                        <a:t>1 (1.6)</a:t>
                      </a:r>
                    </a:p>
                  </a:txBody>
                  <a:tcPr/>
                </a:tc>
                <a:extLst>
                  <a:ext uri="{0D108BD9-81ED-4DB2-BD59-A6C34878D82A}">
                    <a16:rowId xmlns:a16="http://schemas.microsoft.com/office/drawing/2014/main" val="3853197505"/>
                  </a:ext>
                </a:extLst>
              </a:tr>
              <a:tr h="210516">
                <a:tc>
                  <a:txBody>
                    <a:bodyPr/>
                    <a:lstStyle/>
                    <a:p>
                      <a:r>
                        <a:rPr lang="en-US" sz="1400"/>
                        <a:t>   Pruritis</a:t>
                      </a:r>
                    </a:p>
                  </a:txBody>
                  <a:tcPr/>
                </a:tc>
                <a:tc>
                  <a:txBody>
                    <a:bodyPr/>
                    <a:lstStyle/>
                    <a:p>
                      <a:pPr algn="ctr"/>
                      <a:r>
                        <a:rPr lang="en-US" sz="1400"/>
                        <a:t>7 (10.6)</a:t>
                      </a:r>
                    </a:p>
                  </a:txBody>
                  <a:tcPr/>
                </a:tc>
                <a:tc>
                  <a:txBody>
                    <a:bodyPr/>
                    <a:lstStyle/>
                    <a:p>
                      <a:pPr algn="ctr"/>
                      <a:r>
                        <a:rPr lang="en-US" sz="1400"/>
                        <a:t>0</a:t>
                      </a:r>
                    </a:p>
                  </a:txBody>
                  <a:tcPr/>
                </a:tc>
                <a:tc>
                  <a:txBody>
                    <a:bodyPr/>
                    <a:lstStyle/>
                    <a:p>
                      <a:pPr algn="ctr"/>
                      <a:r>
                        <a:rPr lang="en-US" sz="1400"/>
                        <a:t>10 (16.9)</a:t>
                      </a:r>
                    </a:p>
                  </a:txBody>
                  <a:tcPr/>
                </a:tc>
                <a:tc>
                  <a:txBody>
                    <a:bodyPr/>
                    <a:lstStyle/>
                    <a:p>
                      <a:pPr algn="ctr"/>
                      <a:r>
                        <a:rPr lang="en-US" sz="1400"/>
                        <a:t>0</a:t>
                      </a:r>
                    </a:p>
                  </a:txBody>
                  <a:tcPr/>
                </a:tc>
                <a:tc>
                  <a:txBody>
                    <a:bodyPr/>
                    <a:lstStyle/>
                    <a:p>
                      <a:pPr algn="ctr"/>
                      <a:r>
                        <a:rPr lang="en-US" sz="1400"/>
                        <a:t>15 (24.6)</a:t>
                      </a:r>
                    </a:p>
                  </a:txBody>
                  <a:tcPr/>
                </a:tc>
                <a:tc>
                  <a:txBody>
                    <a:bodyPr/>
                    <a:lstStyle/>
                    <a:p>
                      <a:pPr algn="ctr"/>
                      <a:r>
                        <a:rPr lang="en-US" sz="1400"/>
                        <a:t>0</a:t>
                      </a:r>
                    </a:p>
                  </a:txBody>
                  <a:tcPr/>
                </a:tc>
                <a:extLst>
                  <a:ext uri="{0D108BD9-81ED-4DB2-BD59-A6C34878D82A}">
                    <a16:rowId xmlns:a16="http://schemas.microsoft.com/office/drawing/2014/main" val="3078801802"/>
                  </a:ext>
                </a:extLst>
              </a:tr>
              <a:tr h="210516">
                <a:tc>
                  <a:txBody>
                    <a:bodyPr/>
                    <a:lstStyle/>
                    <a:p>
                      <a:r>
                        <a:rPr lang="en-US" sz="1400" baseline="0"/>
                        <a:t>   Asthenia</a:t>
                      </a:r>
                    </a:p>
                  </a:txBody>
                  <a:tcPr/>
                </a:tc>
                <a:tc>
                  <a:txBody>
                    <a:bodyPr/>
                    <a:lstStyle/>
                    <a:p>
                      <a:pPr algn="ctr"/>
                      <a:r>
                        <a:rPr lang="en-US" sz="1400"/>
                        <a:t>10 (15.2)</a:t>
                      </a:r>
                    </a:p>
                  </a:txBody>
                  <a:tcPr/>
                </a:tc>
                <a:tc>
                  <a:txBody>
                    <a:bodyPr/>
                    <a:lstStyle/>
                    <a:p>
                      <a:pPr algn="ctr"/>
                      <a:r>
                        <a:rPr lang="en-US" sz="140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 (16.9)</a:t>
                      </a:r>
                    </a:p>
                  </a:txBody>
                  <a:tcPr/>
                </a:tc>
                <a:tc>
                  <a:txBody>
                    <a:bodyPr/>
                    <a:lstStyle/>
                    <a:p>
                      <a:pPr algn="ctr"/>
                      <a:r>
                        <a:rPr lang="en-US" sz="1400"/>
                        <a:t>0</a:t>
                      </a:r>
                    </a:p>
                  </a:txBody>
                  <a:tcPr/>
                </a:tc>
                <a:tc>
                  <a:txBody>
                    <a:bodyPr/>
                    <a:lstStyle/>
                    <a:p>
                      <a:pPr algn="ctr"/>
                      <a:r>
                        <a:rPr lang="en-US" sz="1400"/>
                        <a:t>14 (23.0)</a:t>
                      </a:r>
                    </a:p>
                  </a:txBody>
                  <a:tcPr/>
                </a:tc>
                <a:tc>
                  <a:txBody>
                    <a:bodyPr/>
                    <a:lstStyle/>
                    <a:p>
                      <a:pPr algn="ctr"/>
                      <a:r>
                        <a:rPr lang="en-US" sz="1400"/>
                        <a:t>0</a:t>
                      </a:r>
                    </a:p>
                  </a:txBody>
                  <a:tcPr/>
                </a:tc>
                <a:extLst>
                  <a:ext uri="{0D108BD9-81ED-4DB2-BD59-A6C34878D82A}">
                    <a16:rowId xmlns:a16="http://schemas.microsoft.com/office/drawing/2014/main" val="265448400"/>
                  </a:ext>
                </a:extLst>
              </a:tr>
              <a:tr h="210516">
                <a:tc>
                  <a:txBody>
                    <a:bodyPr/>
                    <a:lstStyle/>
                    <a:p>
                      <a:r>
                        <a:rPr lang="en-US" sz="1400" baseline="0" dirty="0"/>
                        <a:t>   Hypothyroidism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 (15.2)</a:t>
                      </a:r>
                    </a:p>
                  </a:txBody>
                  <a:tcPr/>
                </a:tc>
                <a:tc>
                  <a:txBody>
                    <a:bodyPr/>
                    <a:lstStyle/>
                    <a:p>
                      <a:pPr algn="ctr"/>
                      <a:r>
                        <a:rPr lang="en-US" sz="1400"/>
                        <a:t>0</a:t>
                      </a:r>
                    </a:p>
                  </a:txBody>
                  <a:tcPr/>
                </a:tc>
                <a:tc>
                  <a:txBody>
                    <a:bodyPr/>
                    <a:lstStyle/>
                    <a:p>
                      <a:pPr algn="ctr"/>
                      <a:r>
                        <a:rPr lang="en-US" sz="1400"/>
                        <a:t>9 (15.3)</a:t>
                      </a:r>
                    </a:p>
                  </a:txBody>
                  <a:tcPr/>
                </a:tc>
                <a:tc>
                  <a:txBody>
                    <a:bodyPr/>
                    <a:lstStyle/>
                    <a:p>
                      <a:pPr algn="ctr"/>
                      <a:r>
                        <a:rPr lang="en-US" sz="1400"/>
                        <a:t>0</a:t>
                      </a:r>
                    </a:p>
                  </a:txBody>
                  <a:tcPr/>
                </a:tc>
                <a:tc>
                  <a:txBody>
                    <a:bodyPr/>
                    <a:lstStyle/>
                    <a:p>
                      <a:pPr algn="ctr"/>
                      <a:r>
                        <a:rPr lang="en-US" sz="1400"/>
                        <a:t>12 (19.7)</a:t>
                      </a:r>
                    </a:p>
                  </a:txBody>
                  <a:tcPr/>
                </a:tc>
                <a:tc>
                  <a:txBody>
                    <a:bodyPr/>
                    <a:lstStyle/>
                    <a:p>
                      <a:pPr algn="ctr"/>
                      <a:r>
                        <a:rPr lang="en-US" sz="1400"/>
                        <a:t>0</a:t>
                      </a:r>
                    </a:p>
                  </a:txBody>
                  <a:tcPr/>
                </a:tc>
                <a:extLst>
                  <a:ext uri="{0D108BD9-81ED-4DB2-BD59-A6C34878D82A}">
                    <a16:rowId xmlns:a16="http://schemas.microsoft.com/office/drawing/2014/main" val="3877717151"/>
                  </a:ext>
                </a:extLst>
              </a:tr>
              <a:tr h="210516">
                <a:tc>
                  <a:txBody>
                    <a:bodyPr/>
                    <a:lstStyle/>
                    <a:p>
                      <a:r>
                        <a:rPr lang="en-US" sz="1400" baseline="0"/>
                        <a:t>   Diarrhea</a:t>
                      </a:r>
                    </a:p>
                  </a:txBody>
                  <a:tcPr/>
                </a:tc>
                <a:tc>
                  <a:txBody>
                    <a:bodyPr/>
                    <a:lstStyle/>
                    <a:p>
                      <a:pPr algn="ctr"/>
                      <a:r>
                        <a:rPr lang="en-US" sz="1400"/>
                        <a:t>7 (10.6)</a:t>
                      </a:r>
                    </a:p>
                  </a:txBody>
                  <a:tcPr/>
                </a:tc>
                <a:tc>
                  <a:txBody>
                    <a:bodyPr/>
                    <a:lstStyle/>
                    <a:p>
                      <a:pPr algn="ctr"/>
                      <a:r>
                        <a:rPr lang="en-US" sz="1400"/>
                        <a:t>1 (1.5)</a:t>
                      </a:r>
                    </a:p>
                  </a:txBody>
                  <a:tcPr/>
                </a:tc>
                <a:tc>
                  <a:txBody>
                    <a:bodyPr/>
                    <a:lstStyle/>
                    <a:p>
                      <a:pPr algn="ctr"/>
                      <a:r>
                        <a:rPr lang="en-US" sz="1400"/>
                        <a:t>7 (11.9)</a:t>
                      </a:r>
                    </a:p>
                  </a:txBody>
                  <a:tcPr/>
                </a:tc>
                <a:tc>
                  <a:txBody>
                    <a:bodyPr/>
                    <a:lstStyle/>
                    <a:p>
                      <a:pPr algn="ctr"/>
                      <a:r>
                        <a:rPr lang="en-US" sz="140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12 (19.7)</a:t>
                      </a:r>
                    </a:p>
                  </a:txBody>
                  <a:tcPr/>
                </a:tc>
                <a:tc>
                  <a:txBody>
                    <a:bodyPr/>
                    <a:lstStyle/>
                    <a:p>
                      <a:pPr algn="ctr"/>
                      <a:r>
                        <a:rPr lang="en-US" sz="1400"/>
                        <a:t>0</a:t>
                      </a:r>
                    </a:p>
                  </a:txBody>
                  <a:tcPr/>
                </a:tc>
                <a:extLst>
                  <a:ext uri="{0D108BD9-81ED-4DB2-BD59-A6C34878D82A}">
                    <a16:rowId xmlns:a16="http://schemas.microsoft.com/office/drawing/2014/main" val="895267566"/>
                  </a:ext>
                </a:extLst>
              </a:tr>
              <a:tr h="210516">
                <a:tc>
                  <a:txBody>
                    <a:bodyPr/>
                    <a:lstStyle/>
                    <a:p>
                      <a:r>
                        <a:rPr lang="en-US" sz="1400" baseline="0"/>
                        <a:t>   Pneumonitis</a:t>
                      </a:r>
                      <a:r>
                        <a:rPr lang="en-US" sz="1400" baseline="30000"/>
                        <a:t>a</a:t>
                      </a:r>
                    </a:p>
                  </a:txBody>
                  <a:tcPr/>
                </a:tc>
                <a:tc>
                  <a:txBody>
                    <a:bodyPr/>
                    <a:lstStyle/>
                    <a:p>
                      <a:pPr algn="ctr"/>
                      <a:r>
                        <a:rPr lang="en-US" sz="1400"/>
                        <a:t>11 (16.7)</a:t>
                      </a:r>
                    </a:p>
                  </a:txBody>
                  <a:tcPr/>
                </a:tc>
                <a:tc>
                  <a:txBody>
                    <a:bodyPr/>
                    <a:lstStyle/>
                    <a:p>
                      <a:pPr algn="ctr"/>
                      <a:r>
                        <a:rPr lang="en-US" sz="1400"/>
                        <a:t>0</a:t>
                      </a:r>
                    </a:p>
                  </a:txBody>
                  <a:tcPr/>
                </a:tc>
                <a:tc>
                  <a:txBody>
                    <a:bodyPr/>
                    <a:lstStyle/>
                    <a:p>
                      <a:pPr algn="ctr"/>
                      <a:r>
                        <a:rPr lang="en-US" sz="1400"/>
                        <a:t>11 (18.6)</a:t>
                      </a:r>
                    </a:p>
                  </a:txBody>
                  <a:tcPr/>
                </a:tc>
                <a:tc>
                  <a:txBody>
                    <a:bodyPr/>
                    <a:lstStyle/>
                    <a:p>
                      <a:pPr algn="ctr"/>
                      <a:r>
                        <a:rPr lang="en-US" sz="140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 (16.4)</a:t>
                      </a:r>
                    </a:p>
                  </a:txBody>
                  <a:tcPr/>
                </a:tc>
                <a:tc>
                  <a:txBody>
                    <a:bodyPr/>
                    <a:lstStyle/>
                    <a:p>
                      <a:pPr algn="ctr"/>
                      <a:r>
                        <a:rPr lang="en-US" sz="1400" dirty="0"/>
                        <a:t>1 (1.6)</a:t>
                      </a:r>
                    </a:p>
                  </a:txBody>
                  <a:tcPr/>
                </a:tc>
                <a:extLst>
                  <a:ext uri="{0D108BD9-81ED-4DB2-BD59-A6C34878D82A}">
                    <a16:rowId xmlns:a16="http://schemas.microsoft.com/office/drawing/2014/main" val="1615632151"/>
                  </a:ext>
                </a:extLst>
              </a:tr>
              <a:tr h="210516">
                <a:tc>
                  <a:txBody>
                    <a:bodyPr/>
                    <a:lstStyle/>
                    <a:p>
                      <a:r>
                        <a:rPr lang="en-US" sz="1400" baseline="0"/>
                        <a:t>   Arthralgia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11 (16.7)</a:t>
                      </a:r>
                    </a:p>
                  </a:txBody>
                  <a:tcPr/>
                </a:tc>
                <a:tc>
                  <a:txBody>
                    <a:bodyPr/>
                    <a:lstStyle/>
                    <a:p>
                      <a:pPr algn="ctr"/>
                      <a:r>
                        <a:rPr lang="en-US" sz="1400"/>
                        <a:t>0</a:t>
                      </a:r>
                    </a:p>
                  </a:txBody>
                  <a:tcPr/>
                </a:tc>
                <a:tc>
                  <a:txBody>
                    <a:bodyPr/>
                    <a:lstStyle/>
                    <a:p>
                      <a:pPr algn="ctr"/>
                      <a:r>
                        <a:rPr lang="en-US" sz="1400"/>
                        <a:t>9 (15.3)</a:t>
                      </a:r>
                    </a:p>
                  </a:txBody>
                  <a:tcPr/>
                </a:tc>
                <a:tc>
                  <a:txBody>
                    <a:bodyPr/>
                    <a:lstStyle/>
                    <a:p>
                      <a:pPr algn="ctr"/>
                      <a:r>
                        <a:rPr lang="en-US" sz="140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10 (16.4)</a:t>
                      </a:r>
                    </a:p>
                  </a:txBody>
                  <a:tcPr/>
                </a:tc>
                <a:tc>
                  <a:txBody>
                    <a:bodyPr/>
                    <a:lstStyle/>
                    <a:p>
                      <a:pPr algn="ctr"/>
                      <a:r>
                        <a:rPr lang="en-US" sz="1400" dirty="0"/>
                        <a:t>0</a:t>
                      </a:r>
                    </a:p>
                  </a:txBody>
                  <a:tcPr/>
                </a:tc>
                <a:extLst>
                  <a:ext uri="{0D108BD9-81ED-4DB2-BD59-A6C34878D82A}">
                    <a16:rowId xmlns:a16="http://schemas.microsoft.com/office/drawing/2014/main" val="729299567"/>
                  </a:ext>
                </a:extLst>
              </a:tr>
              <a:tr h="210516">
                <a:tc>
                  <a:txBody>
                    <a:bodyPr/>
                    <a:lstStyle/>
                    <a:p>
                      <a:r>
                        <a:rPr lang="en-US" sz="1400" baseline="0"/>
                        <a:t>   Pyrexia</a:t>
                      </a:r>
                    </a:p>
                  </a:txBody>
                  <a:tcPr/>
                </a:tc>
                <a:tc>
                  <a:txBody>
                    <a:bodyPr/>
                    <a:lstStyle/>
                    <a:p>
                      <a:pPr algn="ctr"/>
                      <a:r>
                        <a:rPr lang="en-US" sz="1400"/>
                        <a:t>6 (9.1)</a:t>
                      </a:r>
                    </a:p>
                  </a:txBody>
                  <a:tcPr/>
                </a:tc>
                <a:tc>
                  <a:txBody>
                    <a:bodyPr/>
                    <a:lstStyle/>
                    <a:p>
                      <a:pPr algn="ctr"/>
                      <a:r>
                        <a:rPr lang="en-US" sz="1400"/>
                        <a:t>0</a:t>
                      </a:r>
                    </a:p>
                  </a:txBody>
                  <a:tcPr/>
                </a:tc>
                <a:tc>
                  <a:txBody>
                    <a:bodyPr/>
                    <a:lstStyle/>
                    <a:p>
                      <a:pPr algn="ctr"/>
                      <a:r>
                        <a:rPr lang="en-US" sz="1400"/>
                        <a:t>8 (13.6)</a:t>
                      </a:r>
                    </a:p>
                  </a:txBody>
                  <a:tcPr/>
                </a:tc>
                <a:tc>
                  <a:txBody>
                    <a:bodyPr/>
                    <a:lstStyle/>
                    <a:p>
                      <a:pPr algn="ctr"/>
                      <a:r>
                        <a:rPr lang="en-US" sz="1400"/>
                        <a:t>0</a:t>
                      </a:r>
                    </a:p>
                  </a:txBody>
                  <a:tcPr/>
                </a:tc>
                <a:tc>
                  <a:txBody>
                    <a:bodyPr/>
                    <a:lstStyle/>
                    <a:p>
                      <a:pPr algn="ctr"/>
                      <a:r>
                        <a:rPr lang="en-US" sz="1400"/>
                        <a:t>10 (16.4)</a:t>
                      </a:r>
                    </a:p>
                  </a:txBody>
                  <a:tcPr/>
                </a:tc>
                <a:tc>
                  <a:txBody>
                    <a:bodyPr/>
                    <a:lstStyle/>
                    <a:p>
                      <a:pPr algn="ctr"/>
                      <a:r>
                        <a:rPr lang="en-US" sz="1400" dirty="0"/>
                        <a:t>0</a:t>
                      </a:r>
                    </a:p>
                  </a:txBody>
                  <a:tcPr/>
                </a:tc>
                <a:extLst>
                  <a:ext uri="{0D108BD9-81ED-4DB2-BD59-A6C34878D82A}">
                    <a16:rowId xmlns:a16="http://schemas.microsoft.com/office/drawing/2014/main" val="1134945630"/>
                  </a:ext>
                </a:extLst>
              </a:tr>
              <a:tr h="210516">
                <a:tc>
                  <a:txBody>
                    <a:bodyPr/>
                    <a:lstStyle/>
                    <a:p>
                      <a:r>
                        <a:rPr lang="en-US" sz="1400" baseline="0"/>
                        <a:t>   Rash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6 (9.1)</a:t>
                      </a:r>
                    </a:p>
                  </a:txBody>
                  <a:tcPr/>
                </a:tc>
                <a:tc>
                  <a:txBody>
                    <a:bodyPr/>
                    <a:lstStyle/>
                    <a:p>
                      <a:pPr algn="ctr"/>
                      <a:r>
                        <a:rPr lang="en-US" sz="1400"/>
                        <a:t>0</a:t>
                      </a:r>
                    </a:p>
                  </a:txBody>
                  <a:tcPr/>
                </a:tc>
                <a:tc>
                  <a:txBody>
                    <a:bodyPr/>
                    <a:lstStyle/>
                    <a:p>
                      <a:pPr algn="ctr"/>
                      <a:r>
                        <a:rPr lang="en-US" sz="1400"/>
                        <a:t>9 (15.3)</a:t>
                      </a:r>
                    </a:p>
                  </a:txBody>
                  <a:tcPr/>
                </a:tc>
                <a:tc>
                  <a:txBody>
                    <a:bodyPr/>
                    <a:lstStyle/>
                    <a:p>
                      <a:pPr algn="ctr"/>
                      <a:r>
                        <a:rPr lang="en-US" sz="1400"/>
                        <a:t>0</a:t>
                      </a:r>
                    </a:p>
                  </a:txBody>
                  <a:tcPr/>
                </a:tc>
                <a:tc>
                  <a:txBody>
                    <a:bodyPr/>
                    <a:lstStyle/>
                    <a:p>
                      <a:pPr algn="ctr"/>
                      <a:r>
                        <a:rPr lang="en-US" sz="1400"/>
                        <a:t>8 (13.1)</a:t>
                      </a:r>
                    </a:p>
                  </a:txBody>
                  <a:tcPr/>
                </a:tc>
                <a:tc>
                  <a:txBody>
                    <a:bodyPr/>
                    <a:lstStyle/>
                    <a:p>
                      <a:pPr algn="ctr"/>
                      <a:r>
                        <a:rPr lang="en-US" sz="1400" dirty="0"/>
                        <a:t>0</a:t>
                      </a:r>
                    </a:p>
                  </a:txBody>
                  <a:tcPr/>
                </a:tc>
                <a:extLst>
                  <a:ext uri="{0D108BD9-81ED-4DB2-BD59-A6C34878D82A}">
                    <a16:rowId xmlns:a16="http://schemas.microsoft.com/office/drawing/2014/main" val="2655699009"/>
                  </a:ext>
                </a:extLst>
              </a:tr>
              <a:tr h="210516">
                <a:tc>
                  <a:txBody>
                    <a:bodyPr/>
                    <a:lstStyle/>
                    <a:p>
                      <a:r>
                        <a:rPr lang="en-US" sz="1400" baseline="0"/>
                        <a:t>   Constipation</a:t>
                      </a:r>
                    </a:p>
                  </a:txBody>
                  <a:tcPr/>
                </a:tc>
                <a:tc>
                  <a:txBody>
                    <a:bodyPr/>
                    <a:lstStyle/>
                    <a:p>
                      <a:pPr algn="ctr"/>
                      <a:r>
                        <a:rPr lang="en-US" sz="1400"/>
                        <a:t>10 (15.2)</a:t>
                      </a:r>
                    </a:p>
                  </a:txBody>
                  <a:tcPr/>
                </a:tc>
                <a:tc>
                  <a:txBody>
                    <a:bodyPr/>
                    <a:lstStyle/>
                    <a:p>
                      <a:pPr algn="ctr"/>
                      <a:r>
                        <a:rPr lang="en-US" sz="1400"/>
                        <a:t>0</a:t>
                      </a:r>
                    </a:p>
                  </a:txBody>
                  <a:tcPr/>
                </a:tc>
                <a:tc>
                  <a:txBody>
                    <a:bodyPr/>
                    <a:lstStyle/>
                    <a:p>
                      <a:pPr algn="ctr"/>
                      <a:r>
                        <a:rPr lang="en-US" sz="1400" dirty="0"/>
                        <a:t>4 (6.8)</a:t>
                      </a:r>
                    </a:p>
                  </a:txBody>
                  <a:tcPr/>
                </a:tc>
                <a:tc>
                  <a:txBody>
                    <a:bodyPr/>
                    <a:lstStyle/>
                    <a:p>
                      <a:pPr algn="ctr"/>
                      <a:r>
                        <a:rPr lang="en-US" sz="1400"/>
                        <a:t>0</a:t>
                      </a:r>
                    </a:p>
                  </a:txBody>
                  <a:tcPr/>
                </a:tc>
                <a:tc>
                  <a:txBody>
                    <a:bodyPr/>
                    <a:lstStyle/>
                    <a:p>
                      <a:pPr algn="ctr"/>
                      <a:r>
                        <a:rPr lang="en-US" sz="1400"/>
                        <a:t>2 (3.3)</a:t>
                      </a:r>
                    </a:p>
                  </a:txBody>
                  <a:tcPr/>
                </a:tc>
                <a:tc>
                  <a:txBody>
                    <a:bodyPr/>
                    <a:lstStyle/>
                    <a:p>
                      <a:pPr algn="ctr"/>
                      <a:r>
                        <a:rPr lang="en-US" sz="1400" dirty="0"/>
                        <a:t>0</a:t>
                      </a:r>
                    </a:p>
                  </a:txBody>
                  <a:tcPr/>
                </a:tc>
                <a:extLst>
                  <a:ext uri="{0D108BD9-81ED-4DB2-BD59-A6C34878D82A}">
                    <a16:rowId xmlns:a16="http://schemas.microsoft.com/office/drawing/2014/main" val="938547971"/>
                  </a:ext>
                </a:extLst>
              </a:tr>
            </a:tbl>
          </a:graphicData>
        </a:graphic>
      </p:graphicFrame>
      <p:sp>
        <p:nvSpPr>
          <p:cNvPr id="4" name="Titel 3">
            <a:extLst>
              <a:ext uri="{FF2B5EF4-FFF2-40B4-BE49-F238E27FC236}">
                <a16:creationId xmlns:a16="http://schemas.microsoft.com/office/drawing/2014/main" id="{DFA3D899-A96D-6D49-B8F6-4513FA209854}"/>
              </a:ext>
            </a:extLst>
          </p:cNvPr>
          <p:cNvSpPr>
            <a:spLocks noGrp="1"/>
          </p:cNvSpPr>
          <p:nvPr>
            <p:ph type="title"/>
          </p:nvPr>
        </p:nvSpPr>
        <p:spPr/>
        <p:txBody>
          <a:bodyPr/>
          <a:lstStyle/>
          <a:p>
            <a:r>
              <a:rPr lang="en-US" noProof="0" dirty="0"/>
              <a:t>TEAEs occurring in &gt;15% of patients in any arm</a:t>
            </a:r>
          </a:p>
        </p:txBody>
      </p:sp>
    </p:spTree>
    <p:extLst>
      <p:ext uri="{BB962C8B-B14F-4D97-AF65-F5344CB8AC3E}">
        <p14:creationId xmlns:p14="http://schemas.microsoft.com/office/powerpoint/2010/main" val="3012366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endParaRPr lang="en-GB"/>
          </a:p>
          <a:p>
            <a:endParaRPr lang="en-GB"/>
          </a:p>
          <a:p>
            <a:r>
              <a:rPr lang="en-US"/>
              <a:t>Data cutoff: 17 May 2021 (median follow-up of 11.5 months; range, 0.4-23.4)</a:t>
            </a:r>
          </a:p>
          <a:p>
            <a:r>
              <a:rPr lang="en-GB" baseline="30000" dirty="0"/>
              <a:t>a</a:t>
            </a:r>
            <a:r>
              <a:rPr lang="en-GB" dirty="0"/>
              <a:t>Includes</a:t>
            </a:r>
            <a:r>
              <a:rPr lang="en-GB"/>
              <a:t> </a:t>
            </a:r>
            <a:r>
              <a:rPr lang="en-GB" dirty="0"/>
              <a:t>indocytis</a:t>
            </a:r>
            <a:r>
              <a:rPr lang="en-GB"/>
              <a:t> and pericarditis</a:t>
            </a:r>
          </a:p>
          <a:p>
            <a:r>
              <a:rPr lang="en-GB"/>
              <a:t>AESI, adverse event of special interest; D, durvalumab; M, </a:t>
            </a:r>
            <a:r>
              <a:rPr lang="en-GB" dirty="0"/>
              <a:t>monalizumab</a:t>
            </a:r>
            <a:r>
              <a:rPr lang="en-GB"/>
              <a:t>; O, </a:t>
            </a:r>
            <a:r>
              <a:rPr lang="en-GB" dirty="0"/>
              <a:t>oleclumab</a:t>
            </a:r>
            <a:r>
              <a:rPr lang="en-GB"/>
              <a:t>.</a:t>
            </a:r>
          </a:p>
          <a:p>
            <a:r>
              <a:rPr lang="en-GB" b="1"/>
              <a:t>Martinez-Marti A, et al. Abstract LBA42 presented at ESMO 2021.</a:t>
            </a:r>
          </a:p>
        </p:txBody>
      </p:sp>
      <p:sp>
        <p:nvSpPr>
          <p:cNvPr id="2" name="Textplatzhalter 1">
            <a:extLst>
              <a:ext uri="{FF2B5EF4-FFF2-40B4-BE49-F238E27FC236}">
                <a16:creationId xmlns:a16="http://schemas.microsoft.com/office/drawing/2014/main" id="{309A22E8-C7F5-5B4D-9B9C-6660ABA36990}"/>
              </a:ext>
            </a:extLst>
          </p:cNvPr>
          <p:cNvSpPr>
            <a:spLocks noGrp="1"/>
          </p:cNvSpPr>
          <p:nvPr>
            <p:ph type="body" sz="quarter" idx="12"/>
          </p:nvPr>
        </p:nvSpPr>
        <p:spPr/>
        <p:txBody>
          <a:bodyPr/>
          <a:lstStyle/>
          <a:p>
            <a:r>
              <a:rPr lang="en-US"/>
              <a:t>as-treated</a:t>
            </a:r>
            <a:r>
              <a:rPr lang="en-US" noProof="0" dirty="0"/>
              <a:t> population</a:t>
            </a:r>
          </a:p>
        </p:txBody>
      </p:sp>
      <p:graphicFrame>
        <p:nvGraphicFramePr>
          <p:cNvPr id="9" name="Table 7">
            <a:extLst>
              <a:ext uri="{FF2B5EF4-FFF2-40B4-BE49-F238E27FC236}">
                <a16:creationId xmlns:a16="http://schemas.microsoft.com/office/drawing/2014/main" id="{46687CDD-55DA-4A4B-9D35-DE7A46B0D810}"/>
              </a:ext>
            </a:extLst>
          </p:cNvPr>
          <p:cNvGraphicFramePr>
            <a:graphicFrameLocks noGrp="1"/>
          </p:cNvGraphicFramePr>
          <p:nvPr>
            <p:extLst>
              <p:ext uri="{D42A27DB-BD31-4B8C-83A1-F6EECF244321}">
                <p14:modId xmlns:p14="http://schemas.microsoft.com/office/powerpoint/2010/main" val="2900117485"/>
              </p:ext>
            </p:extLst>
          </p:nvPr>
        </p:nvGraphicFramePr>
        <p:xfrm>
          <a:off x="407988" y="1816184"/>
          <a:ext cx="8564817" cy="4332960"/>
        </p:xfrm>
        <a:graphic>
          <a:graphicData uri="http://schemas.openxmlformats.org/drawingml/2006/table">
            <a:tbl>
              <a:tblPr firstRow="1" bandRow="1">
                <a:tableStyleId>{5C22544A-7EE6-4342-B048-85BDC9FD1C3A}</a:tableStyleId>
              </a:tblPr>
              <a:tblGrid>
                <a:gridCol w="3169401">
                  <a:extLst>
                    <a:ext uri="{9D8B030D-6E8A-4147-A177-3AD203B41FA5}">
                      <a16:colId xmlns:a16="http://schemas.microsoft.com/office/drawing/2014/main" val="2610462858"/>
                    </a:ext>
                  </a:extLst>
                </a:gridCol>
                <a:gridCol w="1798472">
                  <a:extLst>
                    <a:ext uri="{9D8B030D-6E8A-4147-A177-3AD203B41FA5}">
                      <a16:colId xmlns:a16="http://schemas.microsoft.com/office/drawing/2014/main" val="1470683778"/>
                    </a:ext>
                  </a:extLst>
                </a:gridCol>
                <a:gridCol w="1798472">
                  <a:extLst>
                    <a:ext uri="{9D8B030D-6E8A-4147-A177-3AD203B41FA5}">
                      <a16:colId xmlns:a16="http://schemas.microsoft.com/office/drawing/2014/main" val="2994002887"/>
                    </a:ext>
                  </a:extLst>
                </a:gridCol>
                <a:gridCol w="1798472">
                  <a:extLst>
                    <a:ext uri="{9D8B030D-6E8A-4147-A177-3AD203B41FA5}">
                      <a16:colId xmlns:a16="http://schemas.microsoft.com/office/drawing/2014/main" val="1152243446"/>
                    </a:ext>
                  </a:extLst>
                </a:gridCol>
              </a:tblGrid>
              <a:tr h="141729">
                <a:tc>
                  <a:txBody>
                    <a:bodyPr/>
                    <a:lstStyle/>
                    <a:p>
                      <a:r>
                        <a:rPr lang="en-US" sz="1200" dirty="0">
                          <a:solidFill>
                            <a:schemeClr val="bg1"/>
                          </a:solidFill>
                        </a:rPr>
                        <a:t>Grouped term, n (%)</a:t>
                      </a:r>
                    </a:p>
                  </a:txBody>
                  <a:tcPr marT="36000" marB="3600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dirty="0">
                          <a:solidFill>
                            <a:schemeClr val="bg1"/>
                          </a:solidFill>
                        </a:rPr>
                        <a:t>D (N=66)</a:t>
                      </a:r>
                    </a:p>
                  </a:txBody>
                  <a:tcPr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200" dirty="0">
                          <a:solidFill>
                            <a:schemeClr val="bg1"/>
                          </a:solidFill>
                        </a:rPr>
                        <a:t>D+O (N=59)</a:t>
                      </a:r>
                    </a:p>
                  </a:txBody>
                  <a:tcPr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dirty="0">
                          <a:solidFill>
                            <a:schemeClr val="bg1"/>
                          </a:solidFill>
                        </a:rPr>
                        <a:t>D+M (N=61)</a:t>
                      </a:r>
                    </a:p>
                  </a:txBody>
                  <a:tcPr marT="36000" marB="3600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24034112"/>
                  </a:ext>
                </a:extLst>
              </a:tr>
              <a:tr h="141729">
                <a:tc>
                  <a:txBody>
                    <a:bodyPr/>
                    <a:lstStyle/>
                    <a:p>
                      <a:endParaRPr lang="en-US" sz="1200" dirty="0">
                        <a:solidFill>
                          <a:schemeClr val="bg1"/>
                        </a:solidFill>
                      </a:endParaRPr>
                    </a:p>
                  </a:txBody>
                  <a:tcPr marT="36000" marB="3600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b="1" dirty="0">
                          <a:solidFill>
                            <a:schemeClr val="bg1"/>
                          </a:solidFill>
                        </a:rPr>
                        <a:t>All Grades</a:t>
                      </a:r>
                    </a:p>
                  </a:txBody>
                  <a:tcPr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All Grades</a:t>
                      </a:r>
                    </a:p>
                  </a:txBody>
                  <a:tcPr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All Grades</a:t>
                      </a:r>
                    </a:p>
                  </a:txBody>
                  <a:tcPr marT="36000" marB="3600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914211067"/>
                  </a:ext>
                </a:extLst>
              </a:tr>
              <a:tr h="141729">
                <a:tc>
                  <a:txBody>
                    <a:bodyPr/>
                    <a:lstStyle/>
                    <a:p>
                      <a:r>
                        <a:rPr lang="en-US" sz="1200" dirty="0"/>
                        <a:t>Any AESI</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200"/>
                        <a:t>37 (56.1)</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200"/>
                        <a:t>36 (61.0)</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200"/>
                        <a:t>41 (67.2)</a:t>
                      </a:r>
                    </a:p>
                  </a:txBody>
                  <a:tcPr marT="36000" marB="36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74500843"/>
                  </a:ext>
                </a:extLst>
              </a:tr>
              <a:tr h="141729">
                <a:tc>
                  <a:txBody>
                    <a:bodyPr/>
                    <a:lstStyle/>
                    <a:p>
                      <a:r>
                        <a:rPr lang="en-US" sz="1200" dirty="0"/>
                        <a:t>   Pneumonitis</a:t>
                      </a:r>
                    </a:p>
                  </a:txBody>
                  <a:tcPr marT="36000" marB="36000"/>
                </a:tc>
                <a:tc>
                  <a:txBody>
                    <a:bodyPr/>
                    <a:lstStyle/>
                    <a:p>
                      <a:pPr algn="ctr"/>
                      <a:r>
                        <a:rPr lang="en-US" sz="1200" dirty="0"/>
                        <a:t>12 (18.2)</a:t>
                      </a:r>
                    </a:p>
                  </a:txBody>
                  <a:tcPr marT="36000" marB="36000"/>
                </a:tc>
                <a:tc>
                  <a:txBody>
                    <a:bodyPr/>
                    <a:lstStyle/>
                    <a:p>
                      <a:pPr algn="ctr"/>
                      <a:r>
                        <a:rPr lang="en-US" sz="1200"/>
                        <a:t>12 (20.3)</a:t>
                      </a:r>
                    </a:p>
                  </a:txBody>
                  <a:tcPr marT="36000" marB="36000"/>
                </a:tc>
                <a:tc>
                  <a:txBody>
                    <a:bodyPr/>
                    <a:lstStyle/>
                    <a:p>
                      <a:pPr algn="ctr"/>
                      <a:r>
                        <a:rPr lang="en-US" sz="1200"/>
                        <a:t>11 (18.0)</a:t>
                      </a:r>
                    </a:p>
                  </a:txBody>
                  <a:tcPr marT="36000" marB="36000"/>
                </a:tc>
                <a:extLst>
                  <a:ext uri="{0D108BD9-81ED-4DB2-BD59-A6C34878D82A}">
                    <a16:rowId xmlns:a16="http://schemas.microsoft.com/office/drawing/2014/main" val="3180145719"/>
                  </a:ext>
                </a:extLst>
              </a:tr>
              <a:tr h="141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Rash</a:t>
                      </a:r>
                    </a:p>
                  </a:txBody>
                  <a:tcPr marT="36000" marB="36000"/>
                </a:tc>
                <a:tc>
                  <a:txBody>
                    <a:bodyPr/>
                    <a:lstStyle/>
                    <a:p>
                      <a:pPr algn="ctr"/>
                      <a:r>
                        <a:rPr lang="en-US" sz="1200"/>
                        <a:t>6 (9.1)</a:t>
                      </a:r>
                    </a:p>
                  </a:txBody>
                  <a:tcPr marT="36000" marB="36000"/>
                </a:tc>
                <a:tc>
                  <a:txBody>
                    <a:bodyPr/>
                    <a:lstStyle/>
                    <a:p>
                      <a:pPr algn="ctr"/>
                      <a:r>
                        <a:rPr lang="en-US" sz="1200"/>
                        <a:t>12 (20.3)</a:t>
                      </a:r>
                    </a:p>
                  </a:txBody>
                  <a:tcPr marT="36000" marB="36000"/>
                </a:tc>
                <a:tc>
                  <a:txBody>
                    <a:bodyPr/>
                    <a:lstStyle/>
                    <a:p>
                      <a:pPr algn="ctr"/>
                      <a:r>
                        <a:rPr lang="en-US" sz="1200"/>
                        <a:t>14 (23.0)</a:t>
                      </a:r>
                    </a:p>
                  </a:txBody>
                  <a:tcPr marT="36000" marB="36000"/>
                </a:tc>
                <a:extLst>
                  <a:ext uri="{0D108BD9-81ED-4DB2-BD59-A6C34878D82A}">
                    <a16:rowId xmlns:a16="http://schemas.microsoft.com/office/drawing/2014/main" val="3853197505"/>
                  </a:ext>
                </a:extLst>
              </a:tr>
              <a:tr h="141729">
                <a:tc>
                  <a:txBody>
                    <a:bodyPr/>
                    <a:lstStyle/>
                    <a:p>
                      <a:r>
                        <a:rPr lang="en-US" sz="1200"/>
                        <a:t>   Hypothyroid events</a:t>
                      </a:r>
                    </a:p>
                  </a:txBody>
                  <a:tcPr marT="36000" marB="36000"/>
                </a:tc>
                <a:tc>
                  <a:txBody>
                    <a:bodyPr/>
                    <a:lstStyle/>
                    <a:p>
                      <a:pPr algn="ctr"/>
                      <a:r>
                        <a:rPr lang="en-US" sz="1200" dirty="0"/>
                        <a:t>10 (15.2)</a:t>
                      </a:r>
                    </a:p>
                  </a:txBody>
                  <a:tcPr marT="36000" marB="36000"/>
                </a:tc>
                <a:tc>
                  <a:txBody>
                    <a:bodyPr/>
                    <a:lstStyle/>
                    <a:p>
                      <a:pPr algn="ctr"/>
                      <a:r>
                        <a:rPr lang="en-US" sz="1200" dirty="0"/>
                        <a:t>9 (15.3)</a:t>
                      </a:r>
                    </a:p>
                  </a:txBody>
                  <a:tcPr marT="36000" marB="36000"/>
                </a:tc>
                <a:tc>
                  <a:txBody>
                    <a:bodyPr/>
                    <a:lstStyle/>
                    <a:p>
                      <a:pPr algn="ctr"/>
                      <a:r>
                        <a:rPr lang="en-US" sz="1200"/>
                        <a:t>12 (19.7)</a:t>
                      </a:r>
                    </a:p>
                  </a:txBody>
                  <a:tcPr marT="36000" marB="36000"/>
                </a:tc>
                <a:extLst>
                  <a:ext uri="{0D108BD9-81ED-4DB2-BD59-A6C34878D82A}">
                    <a16:rowId xmlns:a16="http://schemas.microsoft.com/office/drawing/2014/main" val="3078801802"/>
                  </a:ext>
                </a:extLst>
              </a:tr>
              <a:tr h="141729">
                <a:tc>
                  <a:txBody>
                    <a:bodyPr/>
                    <a:lstStyle/>
                    <a:p>
                      <a:r>
                        <a:rPr lang="en-US" sz="1200"/>
                        <a:t>   Diarrhea</a:t>
                      </a:r>
                    </a:p>
                  </a:txBody>
                  <a:tcPr marT="36000" marB="36000"/>
                </a:tc>
                <a:tc>
                  <a:txBody>
                    <a:bodyPr/>
                    <a:lstStyle/>
                    <a:p>
                      <a:pPr algn="ctr"/>
                      <a:r>
                        <a:rPr lang="en-US" sz="1200"/>
                        <a:t>7 (10.6)</a:t>
                      </a:r>
                    </a:p>
                  </a:txBody>
                  <a:tcPr marT="36000" marB="36000"/>
                </a:tc>
                <a:tc>
                  <a:txBody>
                    <a:bodyPr/>
                    <a:lstStyle/>
                    <a:p>
                      <a:pPr algn="ctr"/>
                      <a:r>
                        <a:rPr lang="en-US" sz="1200" dirty="0"/>
                        <a:t>7 (11.9)</a:t>
                      </a:r>
                    </a:p>
                  </a:txBody>
                  <a:tcPr marT="36000" marB="36000"/>
                </a:tc>
                <a:tc>
                  <a:txBody>
                    <a:bodyPr/>
                    <a:lstStyle/>
                    <a:p>
                      <a:pPr algn="ctr"/>
                      <a:r>
                        <a:rPr lang="en-US" sz="1200" dirty="0"/>
                        <a:t>12 (19.7)</a:t>
                      </a:r>
                    </a:p>
                  </a:txBody>
                  <a:tcPr marT="36000" marB="36000"/>
                </a:tc>
                <a:extLst>
                  <a:ext uri="{0D108BD9-81ED-4DB2-BD59-A6C34878D82A}">
                    <a16:rowId xmlns:a16="http://schemas.microsoft.com/office/drawing/2014/main" val="439939734"/>
                  </a:ext>
                </a:extLst>
              </a:tr>
              <a:tr h="141729">
                <a:tc>
                  <a:txBody>
                    <a:bodyPr/>
                    <a:lstStyle/>
                    <a:p>
                      <a:r>
                        <a:rPr lang="en-US" sz="1200"/>
                        <a:t>   Hyperthyroid events</a:t>
                      </a:r>
                    </a:p>
                  </a:txBody>
                  <a:tcPr marT="36000" marB="36000"/>
                </a:tc>
                <a:tc>
                  <a:txBody>
                    <a:bodyPr/>
                    <a:lstStyle/>
                    <a:p>
                      <a:pPr algn="ctr"/>
                      <a:r>
                        <a:rPr lang="en-US" sz="1200"/>
                        <a:t>8 (12.1)</a:t>
                      </a:r>
                    </a:p>
                  </a:txBody>
                  <a:tcPr marT="36000" marB="36000"/>
                </a:tc>
                <a:tc>
                  <a:txBody>
                    <a:bodyPr/>
                    <a:lstStyle/>
                    <a:p>
                      <a:pPr algn="ctr"/>
                      <a:r>
                        <a:rPr lang="en-US" sz="1200" dirty="0"/>
                        <a:t>6 (10.2)</a:t>
                      </a:r>
                    </a:p>
                  </a:txBody>
                  <a:tcPr marT="36000" marB="36000"/>
                </a:tc>
                <a:tc>
                  <a:txBody>
                    <a:bodyPr/>
                    <a:lstStyle/>
                    <a:p>
                      <a:pPr algn="ctr"/>
                      <a:r>
                        <a:rPr lang="en-US" sz="1200"/>
                        <a:t>6 (9.8)</a:t>
                      </a:r>
                    </a:p>
                  </a:txBody>
                  <a:tcPr marT="36000" marB="36000"/>
                </a:tc>
                <a:extLst>
                  <a:ext uri="{0D108BD9-81ED-4DB2-BD59-A6C34878D82A}">
                    <a16:rowId xmlns:a16="http://schemas.microsoft.com/office/drawing/2014/main" val="3976744163"/>
                  </a:ext>
                </a:extLst>
              </a:tr>
              <a:tr h="141729">
                <a:tc>
                  <a:txBody>
                    <a:bodyPr/>
                    <a:lstStyle/>
                    <a:p>
                      <a:r>
                        <a:rPr lang="en-US" sz="1200" baseline="0"/>
                        <a:t>   Dermatitis</a:t>
                      </a:r>
                    </a:p>
                  </a:txBody>
                  <a:tcPr marT="36000" marB="36000"/>
                </a:tc>
                <a:tc>
                  <a:txBody>
                    <a:bodyPr/>
                    <a:lstStyle/>
                    <a:p>
                      <a:pPr algn="ctr"/>
                      <a:r>
                        <a:rPr lang="en-US" sz="1200"/>
                        <a:t>4 (6.1)</a:t>
                      </a:r>
                    </a:p>
                  </a:txBody>
                  <a:tcPr marT="36000" marB="36000"/>
                </a:tc>
                <a:tc>
                  <a:txBody>
                    <a:bodyPr/>
                    <a:lstStyle/>
                    <a:p>
                      <a:pPr algn="ctr"/>
                      <a:r>
                        <a:rPr lang="en-US" sz="1200" dirty="0"/>
                        <a:t>4 (6.8)</a:t>
                      </a:r>
                    </a:p>
                  </a:txBody>
                  <a:tcPr marT="36000" marB="36000"/>
                </a:tc>
                <a:tc>
                  <a:txBody>
                    <a:bodyPr/>
                    <a:lstStyle/>
                    <a:p>
                      <a:pPr algn="ctr"/>
                      <a:r>
                        <a:rPr lang="en-US" sz="1200"/>
                        <a:t>2 (3.3)</a:t>
                      </a:r>
                    </a:p>
                  </a:txBody>
                  <a:tcPr marT="36000" marB="36000"/>
                </a:tc>
                <a:extLst>
                  <a:ext uri="{0D108BD9-81ED-4DB2-BD59-A6C34878D82A}">
                    <a16:rowId xmlns:a16="http://schemas.microsoft.com/office/drawing/2014/main" val="265448400"/>
                  </a:ext>
                </a:extLst>
              </a:tr>
              <a:tr h="141729">
                <a:tc>
                  <a:txBody>
                    <a:bodyPr/>
                    <a:lstStyle/>
                    <a:p>
                      <a:r>
                        <a:rPr lang="en-US" sz="1200" baseline="0"/>
                        <a:t>   Hepatic events</a:t>
                      </a:r>
                    </a:p>
                  </a:txBody>
                  <a:tcPr marT="36000" marB="36000"/>
                </a:tc>
                <a:tc>
                  <a:txBody>
                    <a:bodyPr/>
                    <a:lstStyle/>
                    <a:p>
                      <a:pPr algn="ctr"/>
                      <a:r>
                        <a:rPr lang="en-US" sz="1200"/>
                        <a:t>3 (4.5)</a:t>
                      </a:r>
                    </a:p>
                  </a:txBody>
                  <a:tcPr marT="36000" marB="36000"/>
                </a:tc>
                <a:tc>
                  <a:txBody>
                    <a:bodyPr/>
                    <a:lstStyle/>
                    <a:p>
                      <a:pPr algn="ctr"/>
                      <a:r>
                        <a:rPr lang="en-US" sz="1200"/>
                        <a:t>1 (1.7)</a:t>
                      </a:r>
                    </a:p>
                  </a:txBody>
                  <a:tcPr marT="36000" marB="36000"/>
                </a:tc>
                <a:tc>
                  <a:txBody>
                    <a:bodyPr/>
                    <a:lstStyle/>
                    <a:p>
                      <a:pPr algn="ctr"/>
                      <a:r>
                        <a:rPr lang="en-US" sz="1200"/>
                        <a:t>0</a:t>
                      </a:r>
                    </a:p>
                  </a:txBody>
                  <a:tcPr marT="36000" marB="36000"/>
                </a:tc>
                <a:extLst>
                  <a:ext uri="{0D108BD9-81ED-4DB2-BD59-A6C34878D82A}">
                    <a16:rowId xmlns:a16="http://schemas.microsoft.com/office/drawing/2014/main" val="3877717151"/>
                  </a:ext>
                </a:extLst>
              </a:tr>
              <a:tr h="141729">
                <a:tc>
                  <a:txBody>
                    <a:bodyPr/>
                    <a:lstStyle/>
                    <a:p>
                      <a:r>
                        <a:rPr lang="en-US" sz="1200" baseline="0"/>
                        <a:t>   Other rare/miscellaneous</a:t>
                      </a:r>
                      <a:r>
                        <a:rPr lang="en-US" sz="1200" baseline="30000"/>
                        <a:t>a</a:t>
                      </a:r>
                    </a:p>
                  </a:txBody>
                  <a:tcPr marT="36000" marB="36000"/>
                </a:tc>
                <a:tc>
                  <a:txBody>
                    <a:bodyPr/>
                    <a:lstStyle/>
                    <a:p>
                      <a:pPr algn="ctr"/>
                      <a:r>
                        <a:rPr lang="en-US" sz="1200"/>
                        <a:t>0</a:t>
                      </a:r>
                    </a:p>
                  </a:txBody>
                  <a:tcPr marT="36000" marB="36000"/>
                </a:tc>
                <a:tc>
                  <a:txBody>
                    <a:bodyPr/>
                    <a:lstStyle/>
                    <a:p>
                      <a:pPr algn="ctr"/>
                      <a:r>
                        <a:rPr lang="en-US" sz="1200" dirty="0"/>
                        <a:t>0</a:t>
                      </a:r>
                    </a:p>
                  </a:txBody>
                  <a:tcPr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2 (3.3)</a:t>
                      </a:r>
                    </a:p>
                  </a:txBody>
                  <a:tcPr marT="36000" marB="36000"/>
                </a:tc>
                <a:extLst>
                  <a:ext uri="{0D108BD9-81ED-4DB2-BD59-A6C34878D82A}">
                    <a16:rowId xmlns:a16="http://schemas.microsoft.com/office/drawing/2014/main" val="895267566"/>
                  </a:ext>
                </a:extLst>
              </a:tr>
              <a:tr h="141729">
                <a:tc>
                  <a:txBody>
                    <a:bodyPr/>
                    <a:lstStyle/>
                    <a:p>
                      <a:r>
                        <a:rPr lang="en-US" sz="1200" baseline="0"/>
                        <a:t>   Renal events</a:t>
                      </a:r>
                    </a:p>
                  </a:txBody>
                  <a:tcPr marT="36000" marB="36000"/>
                </a:tc>
                <a:tc>
                  <a:txBody>
                    <a:bodyPr/>
                    <a:lstStyle/>
                    <a:p>
                      <a:pPr algn="ctr"/>
                      <a:r>
                        <a:rPr lang="en-US" sz="1200"/>
                        <a:t>0</a:t>
                      </a:r>
                    </a:p>
                  </a:txBody>
                  <a:tcPr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 (1.7)</a:t>
                      </a:r>
                    </a:p>
                  </a:txBody>
                  <a:tcPr marT="36000" marB="36000"/>
                </a:tc>
                <a:tc>
                  <a:txBody>
                    <a:bodyPr/>
                    <a:lstStyle/>
                    <a:p>
                      <a:pPr algn="ctr"/>
                      <a:r>
                        <a:rPr lang="en-US" sz="1200"/>
                        <a:t>0</a:t>
                      </a:r>
                    </a:p>
                  </a:txBody>
                  <a:tcPr marT="36000" marB="36000"/>
                </a:tc>
                <a:extLst>
                  <a:ext uri="{0D108BD9-81ED-4DB2-BD59-A6C34878D82A}">
                    <a16:rowId xmlns:a16="http://schemas.microsoft.com/office/drawing/2014/main" val="1134945630"/>
                  </a:ext>
                </a:extLst>
              </a:tr>
              <a:tr h="141729">
                <a:tc>
                  <a:txBody>
                    <a:bodyPr/>
                    <a:lstStyle/>
                    <a:p>
                      <a:r>
                        <a:rPr lang="en-US" sz="1200" baseline="0"/>
                        <a:t>   Infusion related reaction</a:t>
                      </a:r>
                    </a:p>
                  </a:txBody>
                  <a:tcPr marT="36000" marB="36000"/>
                </a:tc>
                <a:tc>
                  <a:txBody>
                    <a:bodyPr/>
                    <a:lstStyle/>
                    <a:p>
                      <a:pPr algn="ctr"/>
                      <a:r>
                        <a:rPr lang="en-US" sz="1200"/>
                        <a:t>0</a:t>
                      </a:r>
                    </a:p>
                  </a:txBody>
                  <a:tcPr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 (1.7)</a:t>
                      </a:r>
                    </a:p>
                  </a:txBody>
                  <a:tcPr marT="36000" marB="36000"/>
                </a:tc>
                <a:tc>
                  <a:txBody>
                    <a:bodyPr/>
                    <a:lstStyle/>
                    <a:p>
                      <a:pPr algn="ctr"/>
                      <a:r>
                        <a:rPr lang="en-US" sz="1200" dirty="0"/>
                        <a:t>0</a:t>
                      </a:r>
                    </a:p>
                  </a:txBody>
                  <a:tcPr marT="36000" marB="36000"/>
                </a:tc>
                <a:extLst>
                  <a:ext uri="{0D108BD9-81ED-4DB2-BD59-A6C34878D82A}">
                    <a16:rowId xmlns:a16="http://schemas.microsoft.com/office/drawing/2014/main" val="1595743365"/>
                  </a:ext>
                </a:extLst>
              </a:tr>
              <a:tr h="141729">
                <a:tc>
                  <a:txBody>
                    <a:bodyPr/>
                    <a:lstStyle/>
                    <a:p>
                      <a:r>
                        <a:rPr lang="en-US" sz="1200" baseline="0" dirty="0"/>
                        <a:t>   Type I diabetes mellitus</a:t>
                      </a:r>
                    </a:p>
                  </a:txBody>
                  <a:tcPr marT="36000" marB="36000"/>
                </a:tc>
                <a:tc>
                  <a:txBody>
                    <a:bodyPr/>
                    <a:lstStyle/>
                    <a:p>
                      <a:pPr algn="ctr"/>
                      <a:r>
                        <a:rPr lang="en-US" sz="1200"/>
                        <a:t>0</a:t>
                      </a:r>
                    </a:p>
                  </a:txBody>
                  <a:tcPr marT="36000" marB="36000"/>
                </a:tc>
                <a:tc>
                  <a:txBody>
                    <a:bodyPr/>
                    <a:lstStyle/>
                    <a:p>
                      <a:pPr algn="ctr"/>
                      <a:r>
                        <a:rPr lang="en-US" sz="1200" dirty="0"/>
                        <a:t>0</a:t>
                      </a:r>
                    </a:p>
                  </a:txBody>
                  <a:tcPr marT="36000" marB="36000"/>
                </a:tc>
                <a:tc>
                  <a:txBody>
                    <a:bodyPr/>
                    <a:lstStyle/>
                    <a:p>
                      <a:pPr algn="ctr"/>
                      <a:r>
                        <a:rPr lang="en-US" sz="1200" dirty="0"/>
                        <a:t>1 (1.6)</a:t>
                      </a:r>
                    </a:p>
                  </a:txBody>
                  <a:tcPr marT="36000" marB="36000"/>
                </a:tc>
                <a:extLst>
                  <a:ext uri="{0D108BD9-81ED-4DB2-BD59-A6C34878D82A}">
                    <a16:rowId xmlns:a16="http://schemas.microsoft.com/office/drawing/2014/main" val="3156506017"/>
                  </a:ext>
                </a:extLst>
              </a:tr>
              <a:tr h="141729">
                <a:tc>
                  <a:txBody>
                    <a:bodyPr/>
                    <a:lstStyle/>
                    <a:p>
                      <a:r>
                        <a:rPr lang="en-US" sz="1200" baseline="0"/>
                        <a:t>   Colitis</a:t>
                      </a:r>
                    </a:p>
                  </a:txBody>
                  <a:tcPr marT="36000" marB="36000"/>
                </a:tc>
                <a:tc>
                  <a:txBody>
                    <a:bodyPr/>
                    <a:lstStyle/>
                    <a:p>
                      <a:pPr algn="ctr"/>
                      <a:r>
                        <a:rPr lang="en-US" sz="1200"/>
                        <a:t>1 (1.5)</a:t>
                      </a:r>
                    </a:p>
                  </a:txBody>
                  <a:tcPr marT="36000" marB="36000"/>
                </a:tc>
                <a:tc>
                  <a:txBody>
                    <a:bodyPr/>
                    <a:lstStyle/>
                    <a:p>
                      <a:pPr algn="ctr"/>
                      <a:r>
                        <a:rPr lang="en-US" sz="1200" dirty="0"/>
                        <a:t>0</a:t>
                      </a:r>
                    </a:p>
                  </a:txBody>
                  <a:tcPr marT="36000" marB="36000"/>
                </a:tc>
                <a:tc>
                  <a:txBody>
                    <a:bodyPr/>
                    <a:lstStyle/>
                    <a:p>
                      <a:pPr algn="ctr"/>
                      <a:r>
                        <a:rPr lang="en-US" sz="1200" dirty="0"/>
                        <a:t>0</a:t>
                      </a:r>
                    </a:p>
                  </a:txBody>
                  <a:tcPr marT="36000" marB="36000"/>
                </a:tc>
                <a:extLst>
                  <a:ext uri="{0D108BD9-81ED-4DB2-BD59-A6C34878D82A}">
                    <a16:rowId xmlns:a16="http://schemas.microsoft.com/office/drawing/2014/main" val="86350832"/>
                  </a:ext>
                </a:extLst>
              </a:tr>
              <a:tr h="159293">
                <a:tc>
                  <a:txBody>
                    <a:bodyPr/>
                    <a:lstStyle/>
                    <a:p>
                      <a:r>
                        <a:rPr lang="en-US" sz="1200" baseline="0"/>
                        <a:t>   Hypersensitivity/anaphylactic reactions</a:t>
                      </a:r>
                    </a:p>
                  </a:txBody>
                  <a:tcPr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1 (1.5)</a:t>
                      </a:r>
                    </a:p>
                  </a:txBody>
                  <a:tcPr marT="36000" marB="36000"/>
                </a:tc>
                <a:tc>
                  <a:txBody>
                    <a:bodyPr/>
                    <a:lstStyle/>
                    <a:p>
                      <a:pPr algn="ctr"/>
                      <a:r>
                        <a:rPr lang="en-US" sz="1200"/>
                        <a:t>0</a:t>
                      </a:r>
                    </a:p>
                  </a:txBody>
                  <a:tcPr marT="36000" marB="36000"/>
                </a:tc>
                <a:tc>
                  <a:txBody>
                    <a:bodyPr/>
                    <a:lstStyle/>
                    <a:p>
                      <a:pPr algn="ctr"/>
                      <a:r>
                        <a:rPr lang="en-US" sz="1200" dirty="0"/>
                        <a:t>0</a:t>
                      </a:r>
                    </a:p>
                  </a:txBody>
                  <a:tcPr marT="36000" marB="36000"/>
                </a:tc>
                <a:extLst>
                  <a:ext uri="{0D108BD9-81ED-4DB2-BD59-A6C34878D82A}">
                    <a16:rowId xmlns:a16="http://schemas.microsoft.com/office/drawing/2014/main" val="1162051305"/>
                  </a:ext>
                </a:extLst>
              </a:tr>
              <a:tr h="141729">
                <a:tc>
                  <a:txBody>
                    <a:bodyPr/>
                    <a:lstStyle/>
                    <a:p>
                      <a:r>
                        <a:rPr lang="en-US" sz="1200" baseline="0"/>
                        <a:t>   Myositis</a:t>
                      </a:r>
                    </a:p>
                  </a:txBody>
                  <a:tcPr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1 (1.5)</a:t>
                      </a:r>
                    </a:p>
                  </a:txBody>
                  <a:tcPr marT="36000" marB="36000"/>
                </a:tc>
                <a:tc>
                  <a:txBody>
                    <a:bodyPr/>
                    <a:lstStyle/>
                    <a:p>
                      <a:pPr algn="ctr"/>
                      <a:r>
                        <a:rPr lang="en-US" sz="1200" dirty="0"/>
                        <a:t>0</a:t>
                      </a:r>
                    </a:p>
                  </a:txBody>
                  <a:tcPr marT="36000" marB="36000"/>
                </a:tc>
                <a:tc>
                  <a:txBody>
                    <a:bodyPr/>
                    <a:lstStyle/>
                    <a:p>
                      <a:pPr algn="ctr"/>
                      <a:r>
                        <a:rPr lang="en-US" sz="1200" dirty="0"/>
                        <a:t>0</a:t>
                      </a:r>
                    </a:p>
                  </a:txBody>
                  <a:tcPr marT="36000" marB="36000"/>
                </a:tc>
                <a:extLst>
                  <a:ext uri="{0D108BD9-81ED-4DB2-BD59-A6C34878D82A}">
                    <a16:rowId xmlns:a16="http://schemas.microsoft.com/office/drawing/2014/main" val="2743315331"/>
                  </a:ext>
                </a:extLst>
              </a:tr>
            </a:tbl>
          </a:graphicData>
        </a:graphic>
      </p:graphicFrame>
      <p:sp>
        <p:nvSpPr>
          <p:cNvPr id="4" name="Titel 3">
            <a:extLst>
              <a:ext uri="{FF2B5EF4-FFF2-40B4-BE49-F238E27FC236}">
                <a16:creationId xmlns:a16="http://schemas.microsoft.com/office/drawing/2014/main" id="{0F188DAE-90B7-6C4B-98D1-35990FCC12C9}"/>
              </a:ext>
            </a:extLst>
          </p:cNvPr>
          <p:cNvSpPr>
            <a:spLocks noGrp="1"/>
          </p:cNvSpPr>
          <p:nvPr>
            <p:ph type="title"/>
          </p:nvPr>
        </p:nvSpPr>
        <p:spPr/>
        <p:txBody>
          <a:bodyPr/>
          <a:lstStyle/>
          <a:p>
            <a:r>
              <a:rPr lang="en-US" noProof="0" dirty="0"/>
              <a:t>AESIs for durvalumab</a:t>
            </a:r>
          </a:p>
        </p:txBody>
      </p:sp>
    </p:spTree>
    <p:extLst>
      <p:ext uri="{BB962C8B-B14F-4D97-AF65-F5344CB8AC3E}">
        <p14:creationId xmlns:p14="http://schemas.microsoft.com/office/powerpoint/2010/main" val="2915060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COAST Conclusions</a:t>
            </a:r>
          </a:p>
        </p:txBody>
      </p:sp>
      <p:sp>
        <p:nvSpPr>
          <p:cNvPr id="2" name="Inhaltsplatzhalter 1">
            <a:extLst>
              <a:ext uri="{FF2B5EF4-FFF2-40B4-BE49-F238E27FC236}">
                <a16:creationId xmlns:a16="http://schemas.microsoft.com/office/drawing/2014/main" id="{51AAC4B8-3EE8-D542-84A7-D71E672714E3}"/>
              </a:ext>
            </a:extLst>
          </p:cNvPr>
          <p:cNvSpPr>
            <a:spLocks noGrp="1"/>
          </p:cNvSpPr>
          <p:nvPr>
            <p:ph idx="1"/>
          </p:nvPr>
        </p:nvSpPr>
        <p:spPr>
          <a:xfrm>
            <a:off x="416534" y="1825625"/>
            <a:ext cx="10429266" cy="4351338"/>
          </a:xfrm>
        </p:spPr>
        <p:txBody>
          <a:bodyPr vert="horz" lIns="0" tIns="0" rIns="0" bIns="0" rtlCol="0" anchor="t">
            <a:noAutofit/>
          </a:bodyPr>
          <a:lstStyle/>
          <a:p>
            <a:pPr>
              <a:spcBef>
                <a:spcPts val="0"/>
              </a:spcBef>
              <a:spcAft>
                <a:spcPts val="600"/>
              </a:spcAft>
            </a:pPr>
            <a:r>
              <a:rPr lang="en-US" sz="1600" noProof="0" dirty="0"/>
              <a:t>COAST is the first randomized Phase 2 study to show evidence of improved outcomes with novel IO combinations in the PACIFIC setting</a:t>
            </a:r>
          </a:p>
          <a:p>
            <a:pPr lvl="1">
              <a:spcBef>
                <a:spcPts val="0"/>
              </a:spcBef>
              <a:spcAft>
                <a:spcPts val="600"/>
              </a:spcAft>
            </a:pPr>
            <a:r>
              <a:rPr lang="en-US" sz="1600" noProof="0" dirty="0"/>
              <a:t>Interim data suggest that </a:t>
            </a:r>
            <a:r>
              <a:rPr lang="en-US" sz="1600" noProof="0" dirty="0" err="1"/>
              <a:t>oleclumab</a:t>
            </a:r>
            <a:r>
              <a:rPr lang="en-US" sz="1600" noProof="0" dirty="0"/>
              <a:t> or </a:t>
            </a:r>
            <a:r>
              <a:rPr lang="en-US" sz="1600" noProof="0" dirty="0" err="1"/>
              <a:t>monalizumab</a:t>
            </a:r>
            <a:r>
              <a:rPr lang="en-US" sz="1600" noProof="0" dirty="0"/>
              <a:t> combined with durvalumab can provide additional</a:t>
            </a:r>
            <a:r>
              <a:rPr lang="en-US" sz="1600"/>
              <a:t> </a:t>
            </a:r>
            <a:r>
              <a:rPr lang="en-US" sz="1600" noProof="0" dirty="0"/>
              <a:t> clinical benefit for patients with unresectable, Stage III NSCLC who have not progressed following </a:t>
            </a:r>
            <a:r>
              <a:rPr lang="en-US" sz="1600" noProof="0" dirty="0" err="1"/>
              <a:t>cCRT</a:t>
            </a:r>
            <a:endParaRPr lang="en-US" sz="1600" noProof="0">
              <a:cs typeface="Arial" panose="020B0604020202020204"/>
            </a:endParaRPr>
          </a:p>
          <a:p>
            <a:pPr>
              <a:spcBef>
                <a:spcPts val="0"/>
              </a:spcBef>
              <a:spcAft>
                <a:spcPts val="600"/>
              </a:spcAft>
            </a:pPr>
            <a:r>
              <a:rPr lang="en-US" sz="1600" noProof="0" dirty="0"/>
              <a:t>Both combinations numerically increased ORR and significantly improved PFS vs durvalumab alone</a:t>
            </a:r>
            <a:endParaRPr lang="en-US" sz="1600" noProof="0">
              <a:cs typeface="Arial" panose="020B0604020202020204"/>
            </a:endParaRPr>
          </a:p>
          <a:p>
            <a:pPr lvl="1">
              <a:spcBef>
                <a:spcPts val="0"/>
              </a:spcBef>
              <a:spcAft>
                <a:spcPts val="600"/>
              </a:spcAft>
            </a:pPr>
            <a:r>
              <a:rPr lang="en-US" sz="1600" noProof="0" dirty="0"/>
              <a:t>PFS benefit with both combinations was observed across various subgroups, including those based on</a:t>
            </a:r>
            <a:r>
              <a:rPr lang="en-US" sz="1600"/>
              <a:t> </a:t>
            </a:r>
            <a:r>
              <a:rPr lang="en-US" sz="1600" noProof="0" dirty="0"/>
              <a:t> histology, ECOG PS, prior platinum-based chemotherapy, and PD-L1 status</a:t>
            </a:r>
            <a:endParaRPr lang="en-US" sz="1600" noProof="0">
              <a:cs typeface="Arial"/>
            </a:endParaRPr>
          </a:p>
          <a:p>
            <a:pPr>
              <a:spcBef>
                <a:spcPts val="0"/>
              </a:spcBef>
              <a:spcAft>
                <a:spcPts val="600"/>
              </a:spcAft>
            </a:pPr>
            <a:r>
              <a:rPr lang="en-US" sz="1600" noProof="0" dirty="0"/>
              <a:t>Safety profiles were consistent across arms, with no new safety signals identified in either combination arm</a:t>
            </a:r>
            <a:endParaRPr lang="en-US" sz="1600" noProof="0">
              <a:cs typeface="Arial" panose="020B0604020202020204"/>
            </a:endParaRPr>
          </a:p>
          <a:p>
            <a:pPr lvl="1">
              <a:spcBef>
                <a:spcPts val="0"/>
              </a:spcBef>
              <a:spcAft>
                <a:spcPts val="600"/>
              </a:spcAft>
            </a:pPr>
            <a:r>
              <a:rPr lang="en-US" sz="1600" noProof="0" dirty="0"/>
              <a:t>The incidence of AESIs for durvalumab, including pneumonitis, were similar across arms</a:t>
            </a:r>
            <a:endParaRPr lang="en-US" sz="1600" noProof="0">
              <a:cs typeface="Arial"/>
            </a:endParaRPr>
          </a:p>
          <a:p>
            <a:pPr>
              <a:spcBef>
                <a:spcPts val="0"/>
              </a:spcBef>
              <a:spcAft>
                <a:spcPts val="600"/>
              </a:spcAft>
            </a:pPr>
            <a:r>
              <a:rPr lang="en-US" sz="1600" noProof="0" dirty="0"/>
              <a:t>Additional translational analyses, including blood gene expression, IHC, and </a:t>
            </a:r>
            <a:r>
              <a:rPr lang="en-US" sz="1600" noProof="0" dirty="0" err="1"/>
              <a:t>ctDNA</a:t>
            </a:r>
            <a:r>
              <a:rPr lang="en-US" sz="1600" noProof="0" dirty="0"/>
              <a:t>, are ongoing</a:t>
            </a:r>
            <a:endParaRPr lang="en-US" sz="1600" noProof="0">
              <a:cs typeface="Arial"/>
            </a:endParaRPr>
          </a:p>
          <a:p>
            <a:pPr>
              <a:spcBef>
                <a:spcPts val="0"/>
              </a:spcBef>
              <a:spcAft>
                <a:spcPts val="600"/>
              </a:spcAft>
            </a:pPr>
            <a:r>
              <a:rPr lang="en-US" sz="1600" b="1" noProof="0" dirty="0"/>
              <a:t>These data support further evaluation of these combinations in a registration-intent study</a:t>
            </a:r>
            <a:endParaRPr lang="en-US" sz="1600" b="1" noProof="0">
              <a:cs typeface="Arial"/>
            </a:endParaRP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AESI, </a:t>
            </a:r>
            <a:r>
              <a:rPr lang="en-US"/>
              <a:t>Adverse event of special interest; </a:t>
            </a:r>
            <a:r>
              <a:rPr lang="en-US" err="1"/>
              <a:t>cCRT</a:t>
            </a:r>
            <a:r>
              <a:rPr lang="en-US"/>
              <a:t>, concurrent chemoradiation therapy; </a:t>
            </a:r>
            <a:r>
              <a:rPr lang="en-US" err="1"/>
              <a:t>ctDNA</a:t>
            </a:r>
            <a:r>
              <a:rPr lang="en-US"/>
              <a:t>, circulating tumor DNA, </a:t>
            </a:r>
            <a:r>
              <a:rPr lang="en-GB"/>
              <a:t>ECOG PS, Eastern Cooperative Oncology Group performance status; IHC immunohistochemistry; IO, immuno-oncology; NSCLC, non small cell lung cancer; ORR, objective response rate; PD-L1, programmed death-ligand 1; PFS, progression-free survival.</a:t>
            </a:r>
          </a:p>
          <a:p>
            <a:r>
              <a:rPr lang="en-GB" b="1"/>
              <a:t>Martinez-Marti A, et al. Abstract LBA42 presented at ESMO 2021.</a:t>
            </a:r>
          </a:p>
        </p:txBody>
      </p:sp>
    </p:spTree>
    <p:extLst>
      <p:ext uri="{BB962C8B-B14F-4D97-AF65-F5344CB8AC3E}">
        <p14:creationId xmlns:p14="http://schemas.microsoft.com/office/powerpoint/2010/main" val="1298784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B6F9F4D-4511-0A4B-9F53-24D12E3E6BF5}"/>
              </a:ext>
            </a:extLst>
          </p:cNvPr>
          <p:cNvSpPr>
            <a:spLocks noGrp="1"/>
          </p:cNvSpPr>
          <p:nvPr>
            <p:ph type="body" idx="1"/>
          </p:nvPr>
        </p:nvSpPr>
        <p:spPr/>
        <p:txBody>
          <a:bodyPr/>
          <a:lstStyle/>
          <a:p>
            <a:r>
              <a:rPr lang="en-US" noProof="0" err="1"/>
              <a:t>Sugemalimab</a:t>
            </a:r>
            <a:r>
              <a:rPr lang="en-US" noProof="0" dirty="0"/>
              <a:t> in unresectable Stage III NSCLC without progression after concurrent or sequential chemoradiotherapy</a:t>
            </a:r>
          </a:p>
        </p:txBody>
      </p:sp>
      <p:sp>
        <p:nvSpPr>
          <p:cNvPr id="8" name="Titel 7">
            <a:extLst>
              <a:ext uri="{FF2B5EF4-FFF2-40B4-BE49-F238E27FC236}">
                <a16:creationId xmlns:a16="http://schemas.microsoft.com/office/drawing/2014/main" id="{CB6E3047-4045-BD4A-B8E0-4701714F27CE}"/>
              </a:ext>
            </a:extLst>
          </p:cNvPr>
          <p:cNvSpPr>
            <a:spLocks noGrp="1"/>
          </p:cNvSpPr>
          <p:nvPr>
            <p:ph type="title"/>
          </p:nvPr>
        </p:nvSpPr>
        <p:spPr/>
        <p:txBody>
          <a:bodyPr/>
          <a:lstStyle/>
          <a:p>
            <a:r>
              <a:rPr lang="en-US" noProof="0" dirty="0"/>
              <a:t>GEMSTONE-301</a:t>
            </a:r>
          </a:p>
        </p:txBody>
      </p:sp>
    </p:spTree>
    <p:extLst>
      <p:ext uri="{BB962C8B-B14F-4D97-AF65-F5344CB8AC3E}">
        <p14:creationId xmlns:p14="http://schemas.microsoft.com/office/powerpoint/2010/main" val="1448268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55">
            <a:extLst>
              <a:ext uri="{FF2B5EF4-FFF2-40B4-BE49-F238E27FC236}">
                <a16:creationId xmlns:a16="http://schemas.microsoft.com/office/drawing/2014/main" id="{A1F44CDD-C75E-E348-BEAC-F40A08B2D0B7}"/>
              </a:ext>
            </a:extLst>
          </p:cNvPr>
          <p:cNvSpPr txBox="1"/>
          <p:nvPr/>
        </p:nvSpPr>
        <p:spPr>
          <a:xfrm>
            <a:off x="6215090" y="1823290"/>
            <a:ext cx="2232000" cy="2592000"/>
          </a:xfrm>
          <a:prstGeom prst="rect">
            <a:avLst/>
          </a:prstGeom>
          <a:solidFill>
            <a:schemeClr val="bg1">
              <a:lumMod val="85000"/>
            </a:schemeClr>
          </a:solidFill>
        </p:spPr>
        <p:txBody>
          <a:bodyPr wrap="square" bIns="468000" rtlCol="0" anchor="b" anchorCtr="0">
            <a:noAutofit/>
          </a:bodyPr>
          <a:lstStyle/>
          <a:p>
            <a:pPr algn="ctr">
              <a:lnSpc>
                <a:spcPct val="100000"/>
              </a:lnSpc>
              <a:spcBef>
                <a:spcPts val="705"/>
              </a:spcBef>
            </a:pPr>
            <a:r>
              <a:rPr lang="en-US" sz="1200" dirty="0">
                <a:latin typeface="Arial Standard"/>
                <a:cs typeface="Trebuchet MS"/>
              </a:rPr>
              <a:t>Both for up to 24 months*</a:t>
            </a:r>
          </a:p>
        </p:txBody>
      </p:sp>
      <p:sp>
        <p:nvSpPr>
          <p:cNvPr id="28" name="Rechteck 27">
            <a:extLst>
              <a:ext uri="{FF2B5EF4-FFF2-40B4-BE49-F238E27FC236}">
                <a16:creationId xmlns:a16="http://schemas.microsoft.com/office/drawing/2014/main" id="{BE38A9FB-E7D1-4BF0-BA52-E83EDD1ED348}"/>
              </a:ext>
            </a:extLst>
          </p:cNvPr>
          <p:cNvSpPr/>
          <p:nvPr/>
        </p:nvSpPr>
        <p:spPr>
          <a:xfrm>
            <a:off x="3662559" y="1764619"/>
            <a:ext cx="1828800" cy="2256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1200" dirty="0">
              <a:solidFill>
                <a:schemeClr val="tx1"/>
              </a:solidFill>
            </a:endParaRPr>
          </a:p>
          <a:p>
            <a:pPr algn="ctr"/>
            <a:r>
              <a:rPr lang="de-DE" sz="1200" b="1" dirty="0">
                <a:solidFill>
                  <a:schemeClr val="tx1"/>
                </a:solidFill>
              </a:rPr>
              <a:t> N = 368</a:t>
            </a:r>
          </a:p>
          <a:p>
            <a:pPr algn="ctr"/>
            <a:endParaRPr lang="de-DE" sz="1200" dirty="0">
              <a:solidFill>
                <a:schemeClr val="tx1"/>
              </a:solidFill>
            </a:endParaRPr>
          </a:p>
          <a:p>
            <a:pPr algn="ctr"/>
            <a:endParaRPr lang="de-DE" sz="1200" dirty="0">
              <a:solidFill>
                <a:schemeClr val="tx1"/>
              </a:solidFill>
            </a:endParaRPr>
          </a:p>
          <a:p>
            <a:pPr algn="ctr"/>
            <a:endParaRPr lang="de-DE" sz="1200" dirty="0">
              <a:solidFill>
                <a:schemeClr val="tx1"/>
              </a:solidFill>
            </a:endParaRPr>
          </a:p>
          <a:p>
            <a:pPr algn="ctr"/>
            <a:endParaRPr lang="de-DE" sz="1200" dirty="0">
              <a:solidFill>
                <a:schemeClr val="tx1"/>
              </a:solidFill>
            </a:endParaRPr>
          </a:p>
          <a:p>
            <a:pPr algn="ctr"/>
            <a:endParaRPr lang="de-DE" sz="900" dirty="0">
              <a:solidFill>
                <a:schemeClr val="tx1"/>
              </a:solidFill>
            </a:endParaRPr>
          </a:p>
          <a:p>
            <a:pPr algn="ctr"/>
            <a:r>
              <a:rPr lang="de-DE" sz="1200" b="1" dirty="0" err="1">
                <a:solidFill>
                  <a:schemeClr val="tx1"/>
                </a:solidFill>
              </a:rPr>
              <a:t>Stratification</a:t>
            </a:r>
            <a:r>
              <a:rPr lang="de-DE" sz="1200" dirty="0">
                <a:solidFill>
                  <a:schemeClr val="tx1"/>
                </a:solidFill>
              </a:rPr>
              <a:t>:</a:t>
            </a:r>
          </a:p>
          <a:p>
            <a:pPr marL="171450" indent="-171450">
              <a:buFont typeface="Arial" panose="020B0604020202020204" pitchFamily="34" charset="0"/>
              <a:buChar char="•"/>
            </a:pPr>
            <a:r>
              <a:rPr lang="de-DE" sz="1200" dirty="0">
                <a:solidFill>
                  <a:schemeClr val="tx1"/>
                </a:solidFill>
              </a:rPr>
              <a:t>ECOG PS (0 </a:t>
            </a:r>
            <a:r>
              <a:rPr lang="de-DE" sz="1200" dirty="0" err="1">
                <a:solidFill>
                  <a:schemeClr val="tx1"/>
                </a:solidFill>
              </a:rPr>
              <a:t>vs</a:t>
            </a:r>
            <a:r>
              <a:rPr lang="de-DE" sz="1200" dirty="0">
                <a:solidFill>
                  <a:schemeClr val="tx1"/>
                </a:solidFill>
              </a:rPr>
              <a:t> 1)</a:t>
            </a:r>
          </a:p>
          <a:p>
            <a:pPr marL="171450" indent="-171450">
              <a:buFont typeface="Arial" panose="020B0604020202020204" pitchFamily="34" charset="0"/>
              <a:buChar char="•"/>
            </a:pPr>
            <a:r>
              <a:rPr lang="de-DE" sz="1200" dirty="0">
                <a:solidFill>
                  <a:schemeClr val="tx1"/>
                </a:solidFill>
              </a:rPr>
              <a:t>CRT (</a:t>
            </a:r>
            <a:r>
              <a:rPr lang="de-DE" sz="1200" dirty="0" err="1">
                <a:solidFill>
                  <a:schemeClr val="tx1"/>
                </a:solidFill>
              </a:rPr>
              <a:t>cCRT</a:t>
            </a:r>
            <a:r>
              <a:rPr lang="de-DE" sz="1200" dirty="0">
                <a:solidFill>
                  <a:schemeClr val="tx1"/>
                </a:solidFill>
              </a:rPr>
              <a:t> </a:t>
            </a:r>
            <a:r>
              <a:rPr lang="de-DE" sz="1200" dirty="0" err="1">
                <a:solidFill>
                  <a:schemeClr val="tx1"/>
                </a:solidFill>
              </a:rPr>
              <a:t>vs</a:t>
            </a:r>
            <a:r>
              <a:rPr lang="de-DE" sz="1200" dirty="0">
                <a:solidFill>
                  <a:schemeClr val="tx1"/>
                </a:solidFill>
              </a:rPr>
              <a:t> </a:t>
            </a:r>
            <a:r>
              <a:rPr lang="de-DE" sz="1200" dirty="0" err="1">
                <a:solidFill>
                  <a:schemeClr val="tx1"/>
                </a:solidFill>
              </a:rPr>
              <a:t>sCRT</a:t>
            </a:r>
            <a:r>
              <a:rPr lang="de-DE" sz="1200" dirty="0">
                <a:solidFill>
                  <a:schemeClr val="tx1"/>
                </a:solidFill>
              </a:rPr>
              <a:t>)</a:t>
            </a:r>
          </a:p>
          <a:p>
            <a:pPr marL="171450" indent="-171450">
              <a:buFont typeface="Arial" panose="020B0604020202020204" pitchFamily="34" charset="0"/>
              <a:buChar char="•"/>
            </a:pPr>
            <a:r>
              <a:rPr lang="de-DE" sz="1200" dirty="0">
                <a:solidFill>
                  <a:schemeClr val="tx1"/>
                </a:solidFill>
              </a:rPr>
              <a:t>Total RT dose. </a:t>
            </a:r>
          </a:p>
          <a:p>
            <a:r>
              <a:rPr lang="de-DE" sz="1200" dirty="0">
                <a:solidFill>
                  <a:schemeClr val="tx1"/>
                </a:solidFill>
              </a:rPr>
              <a:t>     (&lt;60 Gy </a:t>
            </a:r>
            <a:r>
              <a:rPr lang="de-DE" sz="1200" dirty="0" err="1">
                <a:solidFill>
                  <a:schemeClr val="tx1"/>
                </a:solidFill>
              </a:rPr>
              <a:t>vs</a:t>
            </a:r>
            <a:r>
              <a:rPr lang="de-DE" sz="1200" dirty="0">
                <a:solidFill>
                  <a:schemeClr val="tx1"/>
                </a:solidFill>
              </a:rPr>
              <a:t> ≥60 Gy)</a:t>
            </a:r>
          </a:p>
          <a:p>
            <a:pPr algn="ctr"/>
            <a:endParaRPr lang="de-DE" sz="1200" dirty="0">
              <a:solidFill>
                <a:schemeClr val="tx1"/>
              </a:solidFill>
            </a:endParaRPr>
          </a:p>
          <a:p>
            <a:pPr algn="ctr"/>
            <a:endParaRPr lang="de-DE" sz="1200" dirty="0">
              <a:solidFill>
                <a:schemeClr val="tx1"/>
              </a:solidFill>
            </a:endParaRPr>
          </a:p>
          <a:p>
            <a:pPr algn="ctr"/>
            <a:endParaRPr lang="de-DE" sz="1200" dirty="0">
              <a:solidFill>
                <a:schemeClr val="tx1"/>
              </a:solidFill>
            </a:endParaRPr>
          </a:p>
          <a:p>
            <a:pPr algn="ctr"/>
            <a:endParaRPr lang="de-DE" sz="1200" dirty="0">
              <a:solidFill>
                <a:schemeClr val="tx1"/>
              </a:solidFill>
            </a:endParaRPr>
          </a:p>
          <a:p>
            <a:pPr algn="ctr"/>
            <a:endParaRPr lang="de-DE" sz="1200" dirty="0">
              <a:solidFill>
                <a:schemeClr val="tx1"/>
              </a:solidFill>
            </a:endParaRPr>
          </a:p>
          <a:p>
            <a:pPr algn="ctr"/>
            <a:endParaRPr lang="de-DE" sz="1200" dirty="0">
              <a:solidFill>
                <a:schemeClr val="tx1"/>
              </a:solidFill>
            </a:endParaRPr>
          </a:p>
          <a:p>
            <a:pPr algn="ctr"/>
            <a:endParaRPr lang="de-DE" sz="1200" dirty="0">
              <a:solidFill>
                <a:schemeClr val="tx1"/>
              </a:solidFill>
            </a:endParaRPr>
          </a:p>
          <a:p>
            <a:pPr algn="ctr"/>
            <a:endParaRPr lang="de-DE" sz="1200" dirty="0">
              <a:solidFill>
                <a:schemeClr val="tx1"/>
              </a:solidFill>
            </a:endParaRPr>
          </a:p>
          <a:p>
            <a:pPr algn="ctr"/>
            <a:endParaRPr lang="de-DE" sz="1200" dirty="0">
              <a:solidFill>
                <a:schemeClr val="tx1"/>
              </a:solidFill>
            </a:endParaRPr>
          </a:p>
          <a:p>
            <a:pPr algn="ctr"/>
            <a:endParaRPr lang="LID4096" sz="1200">
              <a:solidFill>
                <a:schemeClr val="tx1"/>
              </a:solidFill>
            </a:endParaRPr>
          </a:p>
        </p:txBody>
      </p:sp>
      <p:sp>
        <p:nvSpPr>
          <p:cNvPr id="5" name="Oval 4">
            <a:extLst>
              <a:ext uri="{FF2B5EF4-FFF2-40B4-BE49-F238E27FC236}">
                <a16:creationId xmlns:a16="http://schemas.microsoft.com/office/drawing/2014/main" id="{03C27B16-027A-48A2-B28F-7CE413A1C140}"/>
              </a:ext>
            </a:extLst>
          </p:cNvPr>
          <p:cNvSpPr/>
          <p:nvPr/>
        </p:nvSpPr>
        <p:spPr>
          <a:xfrm>
            <a:off x="4205484" y="2223676"/>
            <a:ext cx="742950" cy="742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 2:1</a:t>
            </a:r>
          </a:p>
        </p:txBody>
      </p:sp>
      <p:sp>
        <p:nvSpPr>
          <p:cNvPr id="2" name="Fußzeilenplatzhalter 1">
            <a:extLst>
              <a:ext uri="{FF2B5EF4-FFF2-40B4-BE49-F238E27FC236}">
                <a16:creationId xmlns:a16="http://schemas.microsoft.com/office/drawing/2014/main" id="{CD572F81-E2F7-410F-AB01-3DA84583A7AA}"/>
              </a:ext>
            </a:extLst>
          </p:cNvPr>
          <p:cNvSpPr>
            <a:spLocks noGrp="1"/>
          </p:cNvSpPr>
          <p:nvPr>
            <p:ph type="ftr" sz="quarter" idx="11"/>
          </p:nvPr>
        </p:nvSpPr>
        <p:spPr/>
        <p:txBody>
          <a:bodyPr/>
          <a:lstStyle/>
          <a:p>
            <a:r>
              <a:rPr lang="es-ES" dirty="0"/>
              <a:t>*</a:t>
            </a:r>
            <a:r>
              <a:rPr lang="es-ES" err="1"/>
              <a:t>First</a:t>
            </a:r>
            <a:r>
              <a:rPr lang="es-ES" dirty="0"/>
              <a:t> </a:t>
            </a:r>
            <a:r>
              <a:rPr lang="es-ES" err="1"/>
              <a:t>dose</a:t>
            </a:r>
            <a:r>
              <a:rPr lang="es-ES" dirty="0"/>
              <a:t> </a:t>
            </a:r>
            <a:r>
              <a:rPr lang="en-US" dirty="0"/>
              <a:t>administered</a:t>
            </a:r>
            <a:r>
              <a:rPr lang="es-ES" dirty="0"/>
              <a:t> </a:t>
            </a:r>
            <a:r>
              <a:rPr lang="es-ES" err="1"/>
              <a:t>within</a:t>
            </a:r>
            <a:r>
              <a:rPr lang="es-ES" dirty="0"/>
              <a:t> 1-42 </a:t>
            </a:r>
            <a:r>
              <a:rPr lang="es-ES" err="1"/>
              <a:t>days</a:t>
            </a:r>
            <a:r>
              <a:rPr lang="es-ES" dirty="0"/>
              <a:t> </a:t>
            </a:r>
            <a:r>
              <a:rPr lang="es-ES" err="1"/>
              <a:t>after</a:t>
            </a:r>
            <a:r>
              <a:rPr lang="es-ES" dirty="0"/>
              <a:t> </a:t>
            </a:r>
            <a:r>
              <a:rPr lang="es-ES" err="1"/>
              <a:t>cCRT</a:t>
            </a:r>
            <a:r>
              <a:rPr lang="es-ES" dirty="0"/>
              <a:t> </a:t>
            </a:r>
            <a:r>
              <a:rPr lang="es-ES" err="1"/>
              <a:t>or</a:t>
            </a:r>
            <a:r>
              <a:rPr lang="es-ES" dirty="0"/>
              <a:t> </a:t>
            </a:r>
            <a:r>
              <a:rPr lang="es-ES" err="1"/>
              <a:t>sCRT</a:t>
            </a:r>
            <a:r>
              <a:rPr lang="es-ES" dirty="0"/>
              <a:t> (</a:t>
            </a:r>
            <a:r>
              <a:rPr lang="es-ES" err="1"/>
              <a:t>including</a:t>
            </a:r>
            <a:r>
              <a:rPr lang="es-ES" dirty="0"/>
              <a:t> al </a:t>
            </a:r>
            <a:r>
              <a:rPr lang="es-ES" err="1"/>
              <a:t>least</a:t>
            </a:r>
            <a:r>
              <a:rPr lang="es-ES" dirty="0"/>
              <a:t> 2 </a:t>
            </a:r>
            <a:r>
              <a:rPr lang="es-ES" err="1"/>
              <a:t>cycles</a:t>
            </a:r>
            <a:r>
              <a:rPr lang="es-ES" dirty="0"/>
              <a:t> of </a:t>
            </a:r>
            <a:r>
              <a:rPr lang="es-ES" err="1"/>
              <a:t>platinum-based</a:t>
            </a:r>
            <a:r>
              <a:rPr lang="es-ES" dirty="0"/>
              <a:t> </a:t>
            </a:r>
            <a:r>
              <a:rPr lang="es-ES" err="1"/>
              <a:t>chemotherapy</a:t>
            </a:r>
            <a:r>
              <a:rPr lang="es-ES" dirty="0"/>
              <a:t>) </a:t>
            </a:r>
            <a:r>
              <a:rPr lang="es-ES" err="1"/>
              <a:t>was</a:t>
            </a:r>
            <a:r>
              <a:rPr lang="es-ES" dirty="0"/>
              <a:t> </a:t>
            </a:r>
            <a:r>
              <a:rPr lang="es-ES" err="1"/>
              <a:t>completed</a:t>
            </a:r>
            <a:r>
              <a:rPr lang="es-ES" dirty="0"/>
              <a:t>.</a:t>
            </a:r>
          </a:p>
          <a:p>
            <a:r>
              <a:rPr lang="es-ES" dirty="0"/>
              <a:t>BICR, </a:t>
            </a:r>
            <a:r>
              <a:rPr lang="es-ES" err="1"/>
              <a:t>blinded</a:t>
            </a:r>
            <a:r>
              <a:rPr lang="es-ES" dirty="0"/>
              <a:t> </a:t>
            </a:r>
            <a:r>
              <a:rPr lang="es-ES" err="1"/>
              <a:t>independenl</a:t>
            </a:r>
            <a:r>
              <a:rPr lang="es-ES" dirty="0"/>
              <a:t> central </a:t>
            </a:r>
            <a:r>
              <a:rPr lang="es-ES" err="1"/>
              <a:t>review</a:t>
            </a:r>
            <a:r>
              <a:rPr lang="es-ES" dirty="0"/>
              <a:t>: </a:t>
            </a:r>
            <a:r>
              <a:rPr lang="es-ES" err="1"/>
              <a:t>cCRT</a:t>
            </a:r>
            <a:r>
              <a:rPr lang="es-ES" dirty="0"/>
              <a:t>, </a:t>
            </a:r>
            <a:r>
              <a:rPr lang="es-ES" err="1"/>
              <a:t>concurrent</a:t>
            </a:r>
            <a:r>
              <a:rPr lang="es-ES" dirty="0"/>
              <a:t> </a:t>
            </a:r>
            <a:r>
              <a:rPr lang="es-ES" err="1"/>
              <a:t>chemcradiotherapy</a:t>
            </a:r>
            <a:r>
              <a:rPr lang="es-ES" dirty="0"/>
              <a:t>; </a:t>
            </a:r>
            <a:r>
              <a:rPr lang="es-ES" err="1"/>
              <a:t>DoR</a:t>
            </a:r>
            <a:r>
              <a:rPr lang="es-ES" dirty="0"/>
              <a:t>. </a:t>
            </a:r>
            <a:r>
              <a:rPr lang="es-ES" err="1"/>
              <a:t>duration</a:t>
            </a:r>
            <a:r>
              <a:rPr lang="es-ES" dirty="0"/>
              <a:t> of response; ECOG PS. Eastern </a:t>
            </a:r>
            <a:r>
              <a:rPr lang="es-ES" err="1"/>
              <a:t>Cooperative</a:t>
            </a:r>
            <a:r>
              <a:rPr lang="es-ES" dirty="0"/>
              <a:t> </a:t>
            </a:r>
            <a:r>
              <a:rPr lang="es-ES" err="1"/>
              <a:t>Oncology</a:t>
            </a:r>
            <a:r>
              <a:rPr lang="es-ES" dirty="0"/>
              <a:t> </a:t>
            </a:r>
            <a:r>
              <a:rPr lang="es-ES" err="1"/>
              <a:t>Group</a:t>
            </a:r>
            <a:endParaRPr lang="es-ES" dirty="0"/>
          </a:p>
          <a:p>
            <a:r>
              <a:rPr lang="es-ES" dirty="0"/>
              <a:t>performance status; Gy, gray (</a:t>
            </a:r>
            <a:r>
              <a:rPr lang="es-ES" err="1"/>
              <a:t>unit</a:t>
            </a:r>
            <a:r>
              <a:rPr lang="es-ES" dirty="0"/>
              <a:t>); IV, </a:t>
            </a:r>
            <a:r>
              <a:rPr lang="es-ES" err="1"/>
              <a:t>intravenous</a:t>
            </a:r>
            <a:r>
              <a:rPr lang="es-ES" dirty="0"/>
              <a:t> </a:t>
            </a:r>
            <a:r>
              <a:rPr lang="es-ES" err="1"/>
              <a:t>administration</a:t>
            </a:r>
            <a:r>
              <a:rPr lang="es-ES" dirty="0"/>
              <a:t>; NSCLC, non </a:t>
            </a:r>
            <a:r>
              <a:rPr lang="es-ES" err="1"/>
              <a:t>small</a:t>
            </a:r>
            <a:r>
              <a:rPr lang="es-ES" dirty="0"/>
              <a:t> </a:t>
            </a:r>
            <a:r>
              <a:rPr lang="es-ES" err="1"/>
              <a:t>cell</a:t>
            </a:r>
            <a:r>
              <a:rPr lang="es-ES" dirty="0"/>
              <a:t> </a:t>
            </a:r>
            <a:r>
              <a:rPr lang="es-ES" err="1"/>
              <a:t>lung</a:t>
            </a:r>
            <a:r>
              <a:rPr lang="es-ES" dirty="0"/>
              <a:t> </a:t>
            </a:r>
            <a:r>
              <a:rPr lang="es-ES" err="1"/>
              <a:t>cancer</a:t>
            </a:r>
            <a:r>
              <a:rPr lang="es-ES" dirty="0"/>
              <a:t>; ORR, </a:t>
            </a:r>
            <a:r>
              <a:rPr lang="es-ES" err="1"/>
              <a:t>objective</a:t>
            </a:r>
            <a:r>
              <a:rPr lang="es-ES" dirty="0"/>
              <a:t> response </a:t>
            </a:r>
            <a:r>
              <a:rPr lang="es-ES" err="1"/>
              <a:t>rate</a:t>
            </a:r>
            <a:r>
              <a:rPr lang="es-ES" dirty="0"/>
              <a:t>; OS, </a:t>
            </a:r>
            <a:r>
              <a:rPr lang="es-ES" err="1"/>
              <a:t>overall</a:t>
            </a:r>
            <a:r>
              <a:rPr lang="es-ES" dirty="0"/>
              <a:t> </a:t>
            </a:r>
            <a:r>
              <a:rPr lang="es-ES" err="1"/>
              <a:t>survival</a:t>
            </a:r>
            <a:r>
              <a:rPr lang="es-ES" dirty="0"/>
              <a:t>; PFS. </a:t>
            </a:r>
            <a:r>
              <a:rPr lang="es-ES" err="1"/>
              <a:t>progression</a:t>
            </a:r>
            <a:r>
              <a:rPr lang="es-ES" dirty="0"/>
              <a:t>-free </a:t>
            </a:r>
            <a:r>
              <a:rPr lang="es-ES" err="1"/>
              <a:t>survival</a:t>
            </a:r>
            <a:r>
              <a:rPr lang="es-ES" dirty="0"/>
              <a:t>; PK, </a:t>
            </a:r>
            <a:r>
              <a:rPr lang="es-ES" err="1"/>
              <a:t>pharmacokinetics</a:t>
            </a:r>
            <a:r>
              <a:rPr lang="es-ES" dirty="0"/>
              <a:t>; Q3W, </a:t>
            </a:r>
            <a:r>
              <a:rPr lang="es-ES" err="1"/>
              <a:t>every</a:t>
            </a:r>
            <a:r>
              <a:rPr lang="es-ES" dirty="0"/>
              <a:t> 3 </a:t>
            </a:r>
            <a:r>
              <a:rPr lang="es-ES" err="1"/>
              <a:t>weeks</a:t>
            </a:r>
            <a:r>
              <a:rPr lang="es-ES" dirty="0"/>
              <a:t>; RT, </a:t>
            </a:r>
            <a:r>
              <a:rPr lang="es-ES" err="1"/>
              <a:t>radiotherapy</a:t>
            </a:r>
            <a:r>
              <a:rPr lang="es-ES" dirty="0"/>
              <a:t>; </a:t>
            </a:r>
            <a:r>
              <a:rPr lang="es-ES" err="1"/>
              <a:t>sCRT</a:t>
            </a:r>
            <a:r>
              <a:rPr lang="es-ES" dirty="0"/>
              <a:t>. </a:t>
            </a:r>
            <a:r>
              <a:rPr lang="es-ES" err="1"/>
              <a:t>sequential</a:t>
            </a:r>
            <a:r>
              <a:rPr lang="es-ES" dirty="0"/>
              <a:t> </a:t>
            </a:r>
            <a:r>
              <a:rPr lang="es-ES" err="1"/>
              <a:t>chemoradiotherapy</a:t>
            </a:r>
            <a:r>
              <a:rPr lang="es-ES" dirty="0"/>
              <a:t>; TTDM, lime to </a:t>
            </a:r>
            <a:r>
              <a:rPr lang="es-ES" err="1"/>
              <a:t>death</a:t>
            </a:r>
            <a:r>
              <a:rPr lang="es-ES" dirty="0"/>
              <a:t>/</a:t>
            </a:r>
            <a:r>
              <a:rPr lang="es-ES" err="1"/>
              <a:t>diatant</a:t>
            </a:r>
            <a:r>
              <a:rPr lang="es-ES" dirty="0"/>
              <a:t> </a:t>
            </a:r>
            <a:r>
              <a:rPr lang="es-ES" err="1"/>
              <a:t>metaslasis</a:t>
            </a:r>
            <a:r>
              <a:rPr lang="es-ES" dirty="0"/>
              <a:t>.</a:t>
            </a:r>
          </a:p>
          <a:p>
            <a:r>
              <a:rPr lang="en-GB" b="1" dirty="0"/>
              <a:t>Wu Y-L, et al. Abstract LBA43 presented at ESMO 2021.</a:t>
            </a:r>
          </a:p>
        </p:txBody>
      </p:sp>
      <p:sp>
        <p:nvSpPr>
          <p:cNvPr id="14" name="object 14">
            <a:extLst>
              <a:ext uri="{FF2B5EF4-FFF2-40B4-BE49-F238E27FC236}">
                <a16:creationId xmlns:a16="http://schemas.microsoft.com/office/drawing/2014/main" id="{20250936-5483-490A-9AE4-14BDA05E0145}"/>
              </a:ext>
            </a:extLst>
          </p:cNvPr>
          <p:cNvSpPr txBox="1"/>
          <p:nvPr/>
        </p:nvSpPr>
        <p:spPr>
          <a:xfrm>
            <a:off x="416533" y="1823290"/>
            <a:ext cx="2522295" cy="2592000"/>
          </a:xfrm>
          <a:prstGeom prst="rect">
            <a:avLst/>
          </a:prstGeom>
          <a:solidFill>
            <a:schemeClr val="tx2"/>
          </a:solidFill>
          <a:ln>
            <a:noFill/>
          </a:ln>
        </p:spPr>
        <p:txBody>
          <a:bodyPr vert="horz" wrap="square" lIns="72000" tIns="144000" rIns="72000" bIns="0" rtlCol="0" anchor="t">
            <a:noAutofit/>
          </a:bodyPr>
          <a:lstStyle/>
          <a:p>
            <a:pPr marL="91440">
              <a:lnSpc>
                <a:spcPct val="100000"/>
              </a:lnSpc>
              <a:spcBef>
                <a:spcPts val="1010"/>
              </a:spcBef>
            </a:pPr>
            <a:r>
              <a:rPr lang="en-GB" sz="1400" b="1" spc="-5" dirty="0">
                <a:solidFill>
                  <a:schemeClr val="bg1"/>
                </a:solidFill>
                <a:cs typeface="Trebuchet MS"/>
              </a:rPr>
              <a:t>Key eligibility</a:t>
            </a:r>
            <a:r>
              <a:rPr lang="en-GB" sz="1400" b="1" spc="-20" dirty="0">
                <a:solidFill>
                  <a:schemeClr val="bg1"/>
                </a:solidFill>
                <a:cs typeface="Trebuchet MS"/>
              </a:rPr>
              <a:t> </a:t>
            </a:r>
            <a:r>
              <a:rPr lang="en-GB" sz="1400" b="1" spc="-5" dirty="0">
                <a:solidFill>
                  <a:schemeClr val="bg1"/>
                </a:solidFill>
                <a:cs typeface="Trebuchet MS"/>
              </a:rPr>
              <a:t>criteria</a:t>
            </a:r>
            <a:endParaRPr lang="en-GB" sz="1400" b="1" dirty="0">
              <a:solidFill>
                <a:schemeClr val="bg1"/>
              </a:solidFill>
              <a:cs typeface="Trebuchet MS"/>
            </a:endParaRPr>
          </a:p>
          <a:p>
            <a:pPr marL="207645" marR="469900" indent="-116205">
              <a:lnSpc>
                <a:spcPct val="100000"/>
              </a:lnSpc>
              <a:spcBef>
                <a:spcPts val="195"/>
              </a:spcBef>
              <a:buFont typeface="Arial"/>
              <a:buChar char="•"/>
              <a:tabLst>
                <a:tab pos="208279" algn="l"/>
              </a:tabLst>
            </a:pPr>
            <a:r>
              <a:rPr lang="en-GB" sz="1200" dirty="0">
                <a:solidFill>
                  <a:schemeClr val="bg1"/>
                </a:solidFill>
                <a:cs typeface="Trebuchet MS"/>
              </a:rPr>
              <a:t>Patients with unresectable stage III NSCLC who have not progressed following </a:t>
            </a:r>
            <a:r>
              <a:rPr lang="en-GB" sz="1200" err="1">
                <a:solidFill>
                  <a:schemeClr val="bg1"/>
                </a:solidFill>
                <a:cs typeface="Trebuchet MS"/>
              </a:rPr>
              <a:t>cCRT</a:t>
            </a:r>
            <a:r>
              <a:rPr lang="en-GB" sz="1200" dirty="0">
                <a:solidFill>
                  <a:schemeClr val="bg1"/>
                </a:solidFill>
                <a:cs typeface="Trebuchet MS"/>
              </a:rPr>
              <a:t> or </a:t>
            </a:r>
            <a:r>
              <a:rPr lang="en-GB" sz="1200" err="1">
                <a:solidFill>
                  <a:schemeClr val="bg1"/>
                </a:solidFill>
                <a:cs typeface="Trebuchet MS"/>
              </a:rPr>
              <a:t>sCRT</a:t>
            </a:r>
            <a:endParaRPr lang="en-GB" sz="1200" dirty="0">
              <a:solidFill>
                <a:schemeClr val="bg1"/>
              </a:solidFill>
              <a:cs typeface="Trebuchet MS"/>
            </a:endParaRPr>
          </a:p>
          <a:p>
            <a:pPr marL="207645" marR="469900" indent="-116839">
              <a:lnSpc>
                <a:spcPct val="100000"/>
              </a:lnSpc>
              <a:spcBef>
                <a:spcPts val="195"/>
              </a:spcBef>
              <a:buFont typeface="Arial"/>
              <a:buChar char="•"/>
              <a:tabLst>
                <a:tab pos="208279" algn="l"/>
              </a:tabLst>
            </a:pPr>
            <a:r>
              <a:rPr lang="en-GB" sz="1200" dirty="0">
                <a:solidFill>
                  <a:schemeClr val="bg1"/>
                </a:solidFill>
                <a:cs typeface="Trebuchet MS"/>
              </a:rPr>
              <a:t>ECOG PS 0-1</a:t>
            </a:r>
          </a:p>
          <a:p>
            <a:pPr marL="207645" marR="469900" indent="-116839">
              <a:lnSpc>
                <a:spcPct val="100000"/>
              </a:lnSpc>
              <a:spcBef>
                <a:spcPts val="195"/>
              </a:spcBef>
              <a:buFont typeface="Arial"/>
              <a:buChar char="•"/>
              <a:tabLst>
                <a:tab pos="208279" algn="l"/>
              </a:tabLst>
            </a:pPr>
            <a:r>
              <a:rPr lang="en-GB" sz="1200" dirty="0">
                <a:solidFill>
                  <a:schemeClr val="bg1"/>
                </a:solidFill>
                <a:cs typeface="Trebuchet MS"/>
              </a:rPr>
              <a:t>No known sensitizing EGFR, ALK, or ROS1 genomic alterations</a:t>
            </a:r>
          </a:p>
        </p:txBody>
      </p:sp>
      <p:sp>
        <p:nvSpPr>
          <p:cNvPr id="15" name="object 15">
            <a:extLst>
              <a:ext uri="{FF2B5EF4-FFF2-40B4-BE49-F238E27FC236}">
                <a16:creationId xmlns:a16="http://schemas.microsoft.com/office/drawing/2014/main" id="{AF11ED5B-8D55-4021-8FE7-C4BEC61A7AD0}"/>
              </a:ext>
            </a:extLst>
          </p:cNvPr>
          <p:cNvSpPr txBox="1"/>
          <p:nvPr/>
        </p:nvSpPr>
        <p:spPr>
          <a:xfrm>
            <a:off x="9170822" y="1823290"/>
            <a:ext cx="2604645" cy="2592000"/>
          </a:xfrm>
          <a:prstGeom prst="rect">
            <a:avLst/>
          </a:prstGeom>
          <a:solidFill>
            <a:schemeClr val="bg2">
              <a:lumMod val="20000"/>
              <a:lumOff val="80000"/>
            </a:schemeClr>
          </a:solidFill>
          <a:ln w="12953">
            <a:noFill/>
          </a:ln>
        </p:spPr>
        <p:txBody>
          <a:bodyPr vert="horz" wrap="square" lIns="72000" tIns="144000" rIns="72000" bIns="0" rtlCol="0" anchor="t">
            <a:noAutofit/>
          </a:bodyPr>
          <a:lstStyle/>
          <a:p>
            <a:pPr marL="91440">
              <a:lnSpc>
                <a:spcPct val="100000"/>
              </a:lnSpc>
              <a:spcBef>
                <a:spcPts val="1060"/>
              </a:spcBef>
              <a:buClr>
                <a:schemeClr val="bg2"/>
              </a:buClr>
            </a:pPr>
            <a:r>
              <a:rPr lang="en-GB" sz="1200" b="1" spc="-5" dirty="0">
                <a:latin typeface="Arial Standard"/>
                <a:cs typeface="Trebuchet MS"/>
              </a:rPr>
              <a:t>P</a:t>
            </a:r>
            <a:r>
              <a:rPr lang="en-GB" sz="1200" b="1" dirty="0">
                <a:latin typeface="Arial Standard"/>
                <a:cs typeface="Trebuchet MS"/>
              </a:rPr>
              <a:t>rimary </a:t>
            </a:r>
            <a:r>
              <a:rPr lang="en-GB" sz="1200" b="1" spc="-5" dirty="0">
                <a:latin typeface="Arial Standard"/>
                <a:cs typeface="Trebuchet MS"/>
              </a:rPr>
              <a:t>endpoint:</a:t>
            </a:r>
            <a:endParaRPr lang="en-GB" sz="1200" dirty="0">
              <a:latin typeface="Arial Standard"/>
              <a:cs typeface="Trebuchet MS"/>
            </a:endParaRPr>
          </a:p>
          <a:p>
            <a:pPr marL="304800" indent="-213995">
              <a:lnSpc>
                <a:spcPct val="100000"/>
              </a:lnSpc>
              <a:buClr>
                <a:schemeClr val="bg2"/>
              </a:buClr>
              <a:buFont typeface="Arial"/>
              <a:buChar char="•"/>
              <a:tabLst>
                <a:tab pos="304800" algn="l"/>
                <a:tab pos="305435" algn="l"/>
              </a:tabLst>
            </a:pPr>
            <a:r>
              <a:rPr lang="en-GB" sz="1200" spc="-5" dirty="0">
                <a:latin typeface="Arial Standard"/>
                <a:cs typeface="Trebuchet MS"/>
              </a:rPr>
              <a:t>PFS by BICR according to RECIST v1.1</a:t>
            </a:r>
            <a:endParaRPr lang="en-GB" sz="1200" dirty="0">
              <a:latin typeface="Arial Standard"/>
              <a:cs typeface="Trebuchet MS"/>
            </a:endParaRPr>
          </a:p>
          <a:p>
            <a:pPr>
              <a:lnSpc>
                <a:spcPct val="100000"/>
              </a:lnSpc>
              <a:spcBef>
                <a:spcPts val="45"/>
              </a:spcBef>
              <a:buClr>
                <a:schemeClr val="bg2"/>
              </a:buClr>
              <a:buFont typeface="Arial"/>
              <a:buChar char="•"/>
            </a:pPr>
            <a:endParaRPr lang="en-GB" sz="1200" dirty="0">
              <a:latin typeface="Arial Standard"/>
              <a:cs typeface="Trebuchet MS"/>
            </a:endParaRPr>
          </a:p>
          <a:p>
            <a:pPr marL="91440">
              <a:lnSpc>
                <a:spcPct val="100000"/>
              </a:lnSpc>
              <a:buClr>
                <a:schemeClr val="bg2"/>
              </a:buClr>
            </a:pPr>
            <a:r>
              <a:rPr lang="en-GB" sz="1200" b="1" spc="-5" dirty="0">
                <a:latin typeface="Arial Standard"/>
                <a:cs typeface="Trebuchet MS"/>
              </a:rPr>
              <a:t>Secondary</a:t>
            </a:r>
            <a:r>
              <a:rPr lang="en-GB" sz="1200" b="1" spc="5" dirty="0">
                <a:latin typeface="Arial Standard"/>
                <a:cs typeface="Trebuchet MS"/>
              </a:rPr>
              <a:t> </a:t>
            </a:r>
            <a:r>
              <a:rPr lang="en-GB" sz="1200" b="1" spc="-5" dirty="0">
                <a:latin typeface="Arial Standard"/>
                <a:cs typeface="Trebuchet MS"/>
              </a:rPr>
              <a:t>endpoints:</a:t>
            </a:r>
            <a:endParaRPr lang="en-GB" sz="1200" dirty="0">
              <a:latin typeface="Arial Standard"/>
              <a:cs typeface="Trebuchet MS"/>
            </a:endParaRPr>
          </a:p>
          <a:p>
            <a:pPr marL="265430" indent="-174625">
              <a:lnSpc>
                <a:spcPct val="100000"/>
              </a:lnSpc>
              <a:buClr>
                <a:schemeClr val="bg2"/>
              </a:buClr>
              <a:buFont typeface="Arial"/>
              <a:buChar char="•"/>
              <a:tabLst>
                <a:tab pos="266065" algn="l"/>
              </a:tabLst>
            </a:pPr>
            <a:r>
              <a:rPr lang="en-GB" sz="1200" spc="-5" dirty="0">
                <a:latin typeface="Arial Standard"/>
                <a:cs typeface="Trebuchet MS"/>
              </a:rPr>
              <a:t>PFS by investigator according to RECIST v1.1 </a:t>
            </a:r>
          </a:p>
          <a:p>
            <a:pPr marL="265430" indent="-174625">
              <a:lnSpc>
                <a:spcPct val="100000"/>
              </a:lnSpc>
              <a:buClr>
                <a:schemeClr val="bg2"/>
              </a:buClr>
              <a:buFont typeface="Arial"/>
              <a:buChar char="•"/>
              <a:tabLst>
                <a:tab pos="266065" algn="l"/>
              </a:tabLst>
            </a:pPr>
            <a:r>
              <a:rPr lang="en-GB" sz="1200" spc="-5" dirty="0">
                <a:latin typeface="Arial Standard"/>
                <a:cs typeface="Trebuchet MS"/>
              </a:rPr>
              <a:t>OS </a:t>
            </a:r>
          </a:p>
          <a:p>
            <a:pPr marL="265430" indent="-174625">
              <a:lnSpc>
                <a:spcPct val="100000"/>
              </a:lnSpc>
              <a:buClr>
                <a:schemeClr val="bg2"/>
              </a:buClr>
              <a:buFont typeface="Arial"/>
              <a:buChar char="•"/>
              <a:tabLst>
                <a:tab pos="266065" algn="l"/>
              </a:tabLst>
            </a:pPr>
            <a:r>
              <a:rPr lang="en-GB" sz="1200" spc="-5" dirty="0">
                <a:latin typeface="Arial Standard"/>
                <a:cs typeface="Trebuchet MS"/>
              </a:rPr>
              <a:t>ORR</a:t>
            </a:r>
          </a:p>
          <a:p>
            <a:pPr marL="265430" indent="-174625">
              <a:lnSpc>
                <a:spcPct val="100000"/>
              </a:lnSpc>
              <a:buClr>
                <a:schemeClr val="bg2"/>
              </a:buClr>
              <a:buFont typeface="Arial"/>
              <a:buChar char="•"/>
              <a:tabLst>
                <a:tab pos="266065" algn="l"/>
              </a:tabLst>
            </a:pPr>
            <a:r>
              <a:rPr lang="en-GB" sz="1200" spc="-5" dirty="0">
                <a:latin typeface="Arial Standard"/>
                <a:cs typeface="Trebuchet MS"/>
              </a:rPr>
              <a:t>DoR</a:t>
            </a:r>
          </a:p>
          <a:p>
            <a:pPr marL="265430" indent="-174625">
              <a:lnSpc>
                <a:spcPct val="100000"/>
              </a:lnSpc>
              <a:buClr>
                <a:schemeClr val="bg2"/>
              </a:buClr>
              <a:buFont typeface="Arial"/>
              <a:buChar char="•"/>
              <a:tabLst>
                <a:tab pos="266065" algn="l"/>
              </a:tabLst>
            </a:pPr>
            <a:r>
              <a:rPr lang="en-GB" sz="1200" spc="-5" dirty="0">
                <a:latin typeface="Arial Standard"/>
                <a:cs typeface="Trebuchet MS"/>
              </a:rPr>
              <a:t>Safety</a:t>
            </a:r>
          </a:p>
          <a:p>
            <a:pPr marL="265430" indent="-174625">
              <a:lnSpc>
                <a:spcPct val="100000"/>
              </a:lnSpc>
              <a:buClr>
                <a:schemeClr val="bg2"/>
              </a:buClr>
              <a:buFont typeface="Arial"/>
              <a:buChar char="•"/>
              <a:tabLst>
                <a:tab pos="266065" algn="l"/>
              </a:tabLst>
            </a:pPr>
            <a:r>
              <a:rPr lang="en-GB" sz="1200" spc="-5" dirty="0">
                <a:latin typeface="Arial Standard"/>
                <a:cs typeface="Trebuchet MS"/>
              </a:rPr>
              <a:t>TTDM</a:t>
            </a:r>
          </a:p>
          <a:p>
            <a:pPr marL="265430" indent="-174625">
              <a:lnSpc>
                <a:spcPct val="100000"/>
              </a:lnSpc>
              <a:buClr>
                <a:schemeClr val="bg2"/>
              </a:buClr>
              <a:buFont typeface="Arial"/>
              <a:buChar char="•"/>
              <a:tabLst>
                <a:tab pos="266065" algn="l"/>
              </a:tabLst>
            </a:pPr>
            <a:r>
              <a:rPr lang="en-GB" sz="1200" spc="-5" dirty="0">
                <a:latin typeface="Arial Standard"/>
                <a:cs typeface="Trebuchet MS"/>
              </a:rPr>
              <a:t>PK</a:t>
            </a:r>
          </a:p>
          <a:p>
            <a:pPr marL="90805">
              <a:lnSpc>
                <a:spcPct val="100000"/>
              </a:lnSpc>
              <a:buClr>
                <a:schemeClr val="bg2"/>
              </a:buClr>
              <a:tabLst>
                <a:tab pos="266065" algn="l"/>
              </a:tabLst>
            </a:pPr>
            <a:endParaRPr lang="en-GB" sz="1200" baseline="23809" dirty="0">
              <a:latin typeface="Arial Standard"/>
              <a:cs typeface="Trebuchet MS"/>
            </a:endParaRPr>
          </a:p>
        </p:txBody>
      </p:sp>
      <p:sp>
        <p:nvSpPr>
          <p:cNvPr id="12" name="object 12">
            <a:extLst>
              <a:ext uri="{FF2B5EF4-FFF2-40B4-BE49-F238E27FC236}">
                <a16:creationId xmlns:a16="http://schemas.microsoft.com/office/drawing/2014/main" id="{A6AC7731-CFC2-439D-B5FF-EF7D97BE948A}"/>
              </a:ext>
            </a:extLst>
          </p:cNvPr>
          <p:cNvSpPr txBox="1"/>
          <p:nvPr/>
        </p:nvSpPr>
        <p:spPr>
          <a:xfrm>
            <a:off x="6215090" y="1994558"/>
            <a:ext cx="2232000" cy="472556"/>
          </a:xfrm>
          <a:prstGeom prst="rect">
            <a:avLst/>
          </a:prstGeom>
          <a:solidFill>
            <a:schemeClr val="bg2"/>
          </a:solidFill>
          <a:ln>
            <a:noFill/>
          </a:ln>
        </p:spPr>
        <p:txBody>
          <a:bodyPr vert="horz" wrap="square" lIns="0" tIns="0" rIns="0" bIns="0" rtlCol="0" anchor="ctr" anchorCtr="0">
            <a:noAutofit/>
          </a:bodyPr>
          <a:lstStyle/>
          <a:p>
            <a:pPr algn="ctr">
              <a:lnSpc>
                <a:spcPct val="100000"/>
              </a:lnSpc>
              <a:spcBef>
                <a:spcPts val="484"/>
              </a:spcBef>
            </a:pPr>
            <a:r>
              <a:rPr lang="en-US" sz="1200" b="1" dirty="0">
                <a:solidFill>
                  <a:schemeClr val="bg1"/>
                </a:solidFill>
                <a:latin typeface="Arial Standard"/>
                <a:cs typeface="Trebuchet MS"/>
              </a:rPr>
              <a:t>Sugemalimab: </a:t>
            </a:r>
          </a:p>
          <a:p>
            <a:pPr algn="ctr">
              <a:lnSpc>
                <a:spcPct val="100000"/>
              </a:lnSpc>
              <a:spcBef>
                <a:spcPts val="484"/>
              </a:spcBef>
            </a:pPr>
            <a:r>
              <a:rPr lang="en-US" sz="1200" b="1" dirty="0">
                <a:solidFill>
                  <a:schemeClr val="bg1"/>
                </a:solidFill>
                <a:latin typeface="Arial Standard"/>
                <a:cs typeface="Trebuchet MS"/>
              </a:rPr>
              <a:t>1200mg IV Q3W</a:t>
            </a:r>
            <a:endParaRPr sz="1200" b="1" dirty="0">
              <a:solidFill>
                <a:schemeClr val="bg1"/>
              </a:solidFill>
              <a:latin typeface="Arial Standard"/>
              <a:cs typeface="Trebuchet MS"/>
            </a:endParaRPr>
          </a:p>
        </p:txBody>
      </p:sp>
      <p:sp>
        <p:nvSpPr>
          <p:cNvPr id="18" name="object 18">
            <a:extLst>
              <a:ext uri="{FF2B5EF4-FFF2-40B4-BE49-F238E27FC236}">
                <a16:creationId xmlns:a16="http://schemas.microsoft.com/office/drawing/2014/main" id="{B1F9A26A-2276-406B-B849-D65BE27872BE}"/>
              </a:ext>
            </a:extLst>
          </p:cNvPr>
          <p:cNvSpPr txBox="1"/>
          <p:nvPr/>
        </p:nvSpPr>
        <p:spPr>
          <a:xfrm>
            <a:off x="6215090" y="2782822"/>
            <a:ext cx="2232000" cy="436630"/>
          </a:xfrm>
          <a:prstGeom prst="rect">
            <a:avLst/>
          </a:prstGeom>
          <a:solidFill>
            <a:schemeClr val="bg1">
              <a:lumMod val="50000"/>
            </a:schemeClr>
          </a:solidFill>
          <a:ln>
            <a:noFill/>
          </a:ln>
        </p:spPr>
        <p:txBody>
          <a:bodyPr vert="horz" wrap="square" lIns="0" tIns="0" rIns="0" bIns="0" rtlCol="0" anchor="ctr" anchorCtr="0">
            <a:noAutofit/>
          </a:bodyPr>
          <a:lstStyle/>
          <a:p>
            <a:pPr marL="180340" algn="ctr">
              <a:lnSpc>
                <a:spcPct val="100000"/>
              </a:lnSpc>
              <a:spcBef>
                <a:spcPts val="785"/>
              </a:spcBef>
            </a:pPr>
            <a:r>
              <a:rPr lang="en-US" sz="1200" b="1" dirty="0">
                <a:solidFill>
                  <a:schemeClr val="bg1"/>
                </a:solidFill>
                <a:latin typeface="Arial Standard"/>
                <a:cs typeface="Trebuchet MS"/>
              </a:rPr>
              <a:t>Placebo: IV Q3W</a:t>
            </a:r>
            <a:endParaRPr sz="1200" b="1" dirty="0">
              <a:solidFill>
                <a:schemeClr val="bg1"/>
              </a:solidFill>
              <a:latin typeface="Arial Standard"/>
              <a:cs typeface="Trebuchet MS"/>
            </a:endParaRPr>
          </a:p>
        </p:txBody>
      </p:sp>
      <p:sp>
        <p:nvSpPr>
          <p:cNvPr id="39" name="object 6">
            <a:extLst>
              <a:ext uri="{FF2B5EF4-FFF2-40B4-BE49-F238E27FC236}">
                <a16:creationId xmlns:a16="http://schemas.microsoft.com/office/drawing/2014/main" id="{0AF5EF0F-499C-4C6A-B631-540482744E08}"/>
              </a:ext>
            </a:extLst>
          </p:cNvPr>
          <p:cNvSpPr txBox="1"/>
          <p:nvPr/>
        </p:nvSpPr>
        <p:spPr>
          <a:xfrm>
            <a:off x="416532" y="4696280"/>
            <a:ext cx="11358933" cy="1260000"/>
          </a:xfrm>
          <a:prstGeom prst="rect">
            <a:avLst/>
          </a:prstGeom>
          <a:solidFill>
            <a:schemeClr val="bg2">
              <a:lumMod val="20000"/>
              <a:lumOff val="80000"/>
            </a:schemeClr>
          </a:solidFill>
        </p:spPr>
        <p:txBody>
          <a:bodyPr vert="horz" wrap="square" lIns="144000" tIns="67945" rIns="0" bIns="0" rtlCol="0">
            <a:noAutofit/>
          </a:bodyPr>
          <a:lstStyle/>
          <a:p>
            <a:pPr marL="24765">
              <a:lnSpc>
                <a:spcPct val="100000"/>
              </a:lnSpc>
              <a:spcBef>
                <a:spcPts val="535"/>
              </a:spcBef>
              <a:buClr>
                <a:schemeClr val="bg2"/>
              </a:buClr>
            </a:pPr>
            <a:r>
              <a:rPr lang="en-US" sz="1200" b="1" spc="-5" dirty="0">
                <a:latin typeface="Arial"/>
                <a:cs typeface="Arial"/>
              </a:rPr>
              <a:t>Statistical</a:t>
            </a:r>
            <a:r>
              <a:rPr lang="en-US" sz="1200" b="1" spc="-20" dirty="0">
                <a:latin typeface="Arial"/>
                <a:cs typeface="Arial"/>
              </a:rPr>
              <a:t> </a:t>
            </a:r>
            <a:r>
              <a:rPr lang="en-US" sz="1200" b="1" spc="-5" dirty="0">
                <a:latin typeface="Arial"/>
                <a:cs typeface="Arial"/>
              </a:rPr>
              <a:t>Considerations</a:t>
            </a:r>
            <a:endParaRPr lang="en-US" sz="1200" b="1" dirty="0">
              <a:latin typeface="Arial"/>
              <a:cs typeface="Arial"/>
            </a:endParaRPr>
          </a:p>
          <a:p>
            <a:pPr marL="336550" indent="-311785">
              <a:lnSpc>
                <a:spcPct val="100000"/>
              </a:lnSpc>
              <a:spcBef>
                <a:spcPts val="315"/>
              </a:spcBef>
              <a:buClr>
                <a:schemeClr val="bg2"/>
              </a:buClr>
              <a:buChar char="•"/>
              <a:tabLst>
                <a:tab pos="335915" algn="l"/>
                <a:tab pos="336550" algn="l"/>
              </a:tabLst>
            </a:pPr>
            <a:r>
              <a:rPr lang="en-US" sz="1200" spc="-5" dirty="0">
                <a:latin typeface="Arial"/>
                <a:cs typeface="Arial"/>
              </a:rPr>
              <a:t>PFS</a:t>
            </a:r>
            <a:r>
              <a:rPr lang="en-US" sz="1200" spc="5" dirty="0">
                <a:latin typeface="Arial"/>
                <a:cs typeface="Arial"/>
              </a:rPr>
              <a:t> </a:t>
            </a:r>
            <a:r>
              <a:rPr lang="en-US" sz="1200" dirty="0">
                <a:latin typeface="Arial"/>
                <a:cs typeface="Arial"/>
              </a:rPr>
              <a:t>is</a:t>
            </a:r>
            <a:r>
              <a:rPr lang="en-US" sz="1200" spc="5" dirty="0">
                <a:latin typeface="Arial"/>
                <a:cs typeface="Arial"/>
              </a:rPr>
              <a:t> </a:t>
            </a:r>
            <a:r>
              <a:rPr lang="en-US" sz="1200" spc="-5" dirty="0">
                <a:latin typeface="Arial"/>
                <a:cs typeface="Arial"/>
              </a:rPr>
              <a:t>tested</a:t>
            </a:r>
            <a:r>
              <a:rPr lang="en-US" sz="1200" dirty="0">
                <a:latin typeface="Arial"/>
                <a:cs typeface="Arial"/>
              </a:rPr>
              <a:t> </a:t>
            </a:r>
            <a:r>
              <a:rPr lang="en-US" sz="1200" spc="-5" dirty="0">
                <a:latin typeface="Arial"/>
                <a:cs typeface="Arial"/>
              </a:rPr>
              <a:t>first</a:t>
            </a:r>
            <a:r>
              <a:rPr lang="en-US" sz="1200" spc="5" dirty="0">
                <a:latin typeface="Arial"/>
                <a:cs typeface="Arial"/>
              </a:rPr>
              <a:t> </a:t>
            </a:r>
            <a:r>
              <a:rPr lang="en-US" sz="1200" dirty="0">
                <a:latin typeface="Arial"/>
                <a:cs typeface="Arial"/>
              </a:rPr>
              <a:t>at</a:t>
            </a:r>
            <a:r>
              <a:rPr lang="en-US" sz="1200" spc="5" dirty="0">
                <a:latin typeface="Arial"/>
                <a:cs typeface="Arial"/>
              </a:rPr>
              <a:t> </a:t>
            </a:r>
            <a:r>
              <a:rPr lang="en-US" sz="1200" dirty="0">
                <a:latin typeface="Arial"/>
                <a:cs typeface="Arial"/>
              </a:rPr>
              <a:t>a</a:t>
            </a:r>
            <a:r>
              <a:rPr lang="en-US" sz="1200" spc="5" dirty="0">
                <a:latin typeface="Arial"/>
                <a:cs typeface="Arial"/>
              </a:rPr>
              <a:t> </a:t>
            </a:r>
            <a:r>
              <a:rPr lang="en-US" sz="1200" spc="-5" dirty="0">
                <a:latin typeface="Arial"/>
                <a:cs typeface="Arial"/>
              </a:rPr>
              <a:t>two-sided</a:t>
            </a:r>
            <a:r>
              <a:rPr lang="en-US" sz="1200" dirty="0">
                <a:latin typeface="Arial"/>
                <a:cs typeface="Arial"/>
              </a:rPr>
              <a:t> </a:t>
            </a:r>
            <a:r>
              <a:rPr lang="en-US" sz="1200" spc="-5" dirty="0">
                <a:latin typeface="Arial"/>
                <a:cs typeface="Arial"/>
              </a:rPr>
              <a:t>alpha</a:t>
            </a:r>
            <a:r>
              <a:rPr lang="en-US" sz="1200" spc="10" dirty="0">
                <a:latin typeface="Arial"/>
                <a:cs typeface="Arial"/>
              </a:rPr>
              <a:t> </a:t>
            </a:r>
            <a:r>
              <a:rPr lang="en-US" sz="1200" spc="-5" dirty="0">
                <a:latin typeface="Arial"/>
                <a:cs typeface="Arial"/>
              </a:rPr>
              <a:t>of</a:t>
            </a:r>
            <a:r>
              <a:rPr lang="en-US" sz="1200" spc="5" dirty="0">
                <a:latin typeface="Arial"/>
                <a:cs typeface="Arial"/>
              </a:rPr>
              <a:t> </a:t>
            </a:r>
            <a:r>
              <a:rPr lang="en-US" sz="1200" spc="-5" dirty="0">
                <a:latin typeface="Arial"/>
                <a:cs typeface="Arial"/>
              </a:rPr>
              <a:t>0.05;</a:t>
            </a:r>
            <a:r>
              <a:rPr lang="en-US" sz="1200" spc="5" dirty="0">
                <a:latin typeface="Arial"/>
                <a:cs typeface="Arial"/>
              </a:rPr>
              <a:t> </a:t>
            </a:r>
            <a:r>
              <a:rPr lang="en-US" sz="1200" dirty="0">
                <a:latin typeface="Arial"/>
                <a:cs typeface="Arial"/>
              </a:rPr>
              <a:t>if </a:t>
            </a:r>
            <a:r>
              <a:rPr lang="en-US" sz="1200" spc="-5" dirty="0">
                <a:latin typeface="Arial"/>
                <a:cs typeface="Arial"/>
              </a:rPr>
              <a:t>PFS</a:t>
            </a:r>
            <a:r>
              <a:rPr lang="en-US" sz="1200" spc="10" dirty="0">
                <a:latin typeface="Arial"/>
                <a:cs typeface="Arial"/>
              </a:rPr>
              <a:t> </a:t>
            </a:r>
            <a:r>
              <a:rPr lang="en-US" sz="1200" dirty="0">
                <a:latin typeface="Arial"/>
                <a:cs typeface="Arial"/>
              </a:rPr>
              <a:t>is</a:t>
            </a:r>
            <a:r>
              <a:rPr lang="en-US" sz="1200" spc="5" dirty="0">
                <a:latin typeface="Arial"/>
                <a:cs typeface="Arial"/>
              </a:rPr>
              <a:t> </a:t>
            </a:r>
            <a:r>
              <a:rPr lang="en-US" sz="1200" spc="-5" dirty="0">
                <a:latin typeface="Arial"/>
                <a:cs typeface="Arial"/>
              </a:rPr>
              <a:t>significant,</a:t>
            </a:r>
            <a:r>
              <a:rPr lang="en-US" sz="1200" spc="5" dirty="0">
                <a:latin typeface="Arial"/>
                <a:cs typeface="Arial"/>
              </a:rPr>
              <a:t> </a:t>
            </a:r>
            <a:r>
              <a:rPr lang="en-US" sz="1200" spc="-5" dirty="0">
                <a:latin typeface="Arial"/>
                <a:cs typeface="Arial"/>
              </a:rPr>
              <a:t>then</a:t>
            </a:r>
            <a:r>
              <a:rPr lang="en-US" sz="1200" spc="10" dirty="0">
                <a:latin typeface="Arial"/>
                <a:cs typeface="Arial"/>
              </a:rPr>
              <a:t> </a:t>
            </a:r>
            <a:r>
              <a:rPr lang="en-US" sz="1200" spc="-5" dirty="0">
                <a:latin typeface="Arial"/>
                <a:cs typeface="Arial"/>
              </a:rPr>
              <a:t>OS</a:t>
            </a:r>
            <a:r>
              <a:rPr lang="en-US" sz="1200" spc="5" dirty="0">
                <a:latin typeface="Arial"/>
                <a:cs typeface="Arial"/>
              </a:rPr>
              <a:t> </a:t>
            </a:r>
            <a:r>
              <a:rPr lang="en-US" sz="1200" spc="-5" dirty="0">
                <a:latin typeface="Arial"/>
                <a:cs typeface="Arial"/>
              </a:rPr>
              <a:t>would</a:t>
            </a:r>
            <a:r>
              <a:rPr lang="en-US" sz="1200" spc="5" dirty="0">
                <a:latin typeface="Arial"/>
                <a:cs typeface="Arial"/>
              </a:rPr>
              <a:t> </a:t>
            </a:r>
            <a:r>
              <a:rPr lang="en-US" sz="1200" dirty="0">
                <a:latin typeface="Arial"/>
                <a:cs typeface="Arial"/>
              </a:rPr>
              <a:t>be</a:t>
            </a:r>
            <a:r>
              <a:rPr lang="en-US" sz="1200" spc="5" dirty="0">
                <a:latin typeface="Arial"/>
                <a:cs typeface="Arial"/>
              </a:rPr>
              <a:t> </a:t>
            </a:r>
            <a:r>
              <a:rPr lang="en-US" sz="1200" spc="-5" dirty="0">
                <a:latin typeface="Arial"/>
                <a:cs typeface="Arial"/>
              </a:rPr>
              <a:t>tested</a:t>
            </a:r>
            <a:r>
              <a:rPr lang="en-US" sz="1200" spc="5" dirty="0">
                <a:latin typeface="Arial"/>
                <a:cs typeface="Arial"/>
              </a:rPr>
              <a:t> </a:t>
            </a:r>
            <a:r>
              <a:rPr lang="en-US" sz="1200" dirty="0">
                <a:latin typeface="Arial"/>
                <a:cs typeface="Arial"/>
              </a:rPr>
              <a:t>at</a:t>
            </a:r>
            <a:r>
              <a:rPr lang="en-US" sz="1200" spc="5" dirty="0">
                <a:latin typeface="Arial"/>
                <a:cs typeface="Arial"/>
              </a:rPr>
              <a:t> </a:t>
            </a:r>
            <a:r>
              <a:rPr lang="en-US" sz="1200" dirty="0">
                <a:latin typeface="Arial"/>
                <a:cs typeface="Arial"/>
              </a:rPr>
              <a:t>a</a:t>
            </a:r>
            <a:r>
              <a:rPr lang="en-US" sz="1200" spc="5" dirty="0">
                <a:latin typeface="Arial"/>
                <a:cs typeface="Arial"/>
              </a:rPr>
              <a:t> </a:t>
            </a:r>
            <a:r>
              <a:rPr lang="en-US" sz="1200" spc="-5" dirty="0">
                <a:latin typeface="Arial"/>
                <a:cs typeface="Arial"/>
              </a:rPr>
              <a:t>two-sided</a:t>
            </a:r>
            <a:r>
              <a:rPr lang="en-US" sz="1200" spc="10" dirty="0">
                <a:latin typeface="Arial"/>
                <a:cs typeface="Arial"/>
              </a:rPr>
              <a:t> </a:t>
            </a:r>
            <a:r>
              <a:rPr lang="en-US" sz="1200" spc="-5" dirty="0">
                <a:latin typeface="Arial"/>
                <a:cs typeface="Arial"/>
              </a:rPr>
              <a:t>alpha</a:t>
            </a:r>
            <a:r>
              <a:rPr lang="en-US" sz="1200" spc="5" dirty="0">
                <a:latin typeface="Arial"/>
                <a:cs typeface="Arial"/>
              </a:rPr>
              <a:t> </a:t>
            </a:r>
            <a:r>
              <a:rPr lang="en-US" sz="1200" spc="-5" dirty="0">
                <a:latin typeface="Arial"/>
                <a:cs typeface="Arial"/>
              </a:rPr>
              <a:t>of</a:t>
            </a:r>
            <a:r>
              <a:rPr lang="en-US" sz="1200" spc="10" dirty="0">
                <a:latin typeface="Arial"/>
                <a:cs typeface="Arial"/>
              </a:rPr>
              <a:t> </a:t>
            </a:r>
            <a:r>
              <a:rPr lang="en-US" sz="1200" spc="-5" dirty="0">
                <a:latin typeface="Arial"/>
                <a:cs typeface="Arial"/>
              </a:rPr>
              <a:t>0.05</a:t>
            </a:r>
            <a:endParaRPr lang="en-GB" sz="1200">
              <a:latin typeface="Arial"/>
              <a:cs typeface="Arial"/>
            </a:endParaRPr>
          </a:p>
          <a:p>
            <a:pPr marL="336550" marR="5080" indent="-323850">
              <a:lnSpc>
                <a:spcPct val="128200"/>
              </a:lnSpc>
              <a:buClr>
                <a:schemeClr val="bg2"/>
              </a:buClr>
              <a:buChar char="•"/>
              <a:tabLst>
                <a:tab pos="345440" algn="l"/>
                <a:tab pos="346075" algn="l"/>
              </a:tabLst>
            </a:pPr>
            <a:r>
              <a:rPr lang="en-US" sz="1200" spc="-5" dirty="0">
                <a:latin typeface="Arial"/>
                <a:cs typeface="Arial"/>
              </a:rPr>
              <a:t>Interim</a:t>
            </a:r>
            <a:r>
              <a:rPr lang="en-US" sz="1200" spc="15" dirty="0">
                <a:latin typeface="Arial"/>
                <a:cs typeface="Arial"/>
              </a:rPr>
              <a:t> </a:t>
            </a:r>
            <a:r>
              <a:rPr lang="en-US" sz="1200" spc="-5" dirty="0">
                <a:latin typeface="Arial"/>
                <a:cs typeface="Arial"/>
              </a:rPr>
              <a:t>and</a:t>
            </a:r>
            <a:r>
              <a:rPr lang="en-US" sz="1200" spc="15" dirty="0">
                <a:latin typeface="Arial"/>
                <a:cs typeface="Arial"/>
              </a:rPr>
              <a:t> </a:t>
            </a:r>
            <a:r>
              <a:rPr lang="en-US" sz="1200" spc="-5" dirty="0">
                <a:latin typeface="Arial"/>
                <a:cs typeface="Arial"/>
              </a:rPr>
              <a:t>final</a:t>
            </a:r>
            <a:r>
              <a:rPr lang="en-US" sz="1200" spc="15" dirty="0">
                <a:latin typeface="Arial"/>
                <a:cs typeface="Arial"/>
              </a:rPr>
              <a:t> </a:t>
            </a:r>
            <a:r>
              <a:rPr lang="en-US" sz="1200" spc="-5" dirty="0">
                <a:latin typeface="Arial"/>
                <a:cs typeface="Arial"/>
              </a:rPr>
              <a:t>PFS</a:t>
            </a:r>
            <a:r>
              <a:rPr lang="en-US" sz="1200" spc="15" dirty="0">
                <a:latin typeface="Arial"/>
                <a:cs typeface="Arial"/>
              </a:rPr>
              <a:t> </a:t>
            </a:r>
            <a:r>
              <a:rPr lang="en-US" sz="1200" spc="-5" dirty="0">
                <a:latin typeface="Arial"/>
                <a:cs typeface="Arial"/>
              </a:rPr>
              <a:t>analysis</a:t>
            </a:r>
            <a:r>
              <a:rPr lang="en-US" sz="1200" spc="15" dirty="0">
                <a:latin typeface="Arial"/>
                <a:cs typeface="Arial"/>
              </a:rPr>
              <a:t> </a:t>
            </a:r>
            <a:r>
              <a:rPr lang="en-US" sz="1200" spc="-5" dirty="0">
                <a:latin typeface="Arial"/>
                <a:cs typeface="Arial"/>
              </a:rPr>
              <a:t>were</a:t>
            </a:r>
            <a:r>
              <a:rPr lang="en-US" sz="1200" spc="20" dirty="0">
                <a:latin typeface="Arial"/>
                <a:cs typeface="Arial"/>
              </a:rPr>
              <a:t> </a:t>
            </a:r>
            <a:r>
              <a:rPr lang="en-US" sz="1200" spc="-5" dirty="0">
                <a:latin typeface="Arial"/>
                <a:cs typeface="Arial"/>
              </a:rPr>
              <a:t>planned</a:t>
            </a:r>
            <a:r>
              <a:rPr lang="en-US" sz="1200" spc="15" dirty="0">
                <a:latin typeface="Arial"/>
                <a:cs typeface="Arial"/>
              </a:rPr>
              <a:t> </a:t>
            </a:r>
            <a:r>
              <a:rPr lang="en-US" sz="1200" spc="-5" dirty="0">
                <a:latin typeface="Arial"/>
                <a:cs typeface="Arial"/>
              </a:rPr>
              <a:t>when</a:t>
            </a:r>
            <a:r>
              <a:rPr lang="en-US" sz="1200" spc="15" dirty="0">
                <a:latin typeface="Arial"/>
                <a:cs typeface="Arial"/>
              </a:rPr>
              <a:t> </a:t>
            </a:r>
            <a:r>
              <a:rPr lang="en-US" sz="1200" spc="-5" dirty="0">
                <a:latin typeface="Arial"/>
                <a:cs typeface="Arial"/>
              </a:rPr>
              <a:t>approximately</a:t>
            </a:r>
            <a:r>
              <a:rPr lang="en-US" sz="1200" spc="10" dirty="0">
                <a:latin typeface="Arial"/>
                <a:cs typeface="Arial"/>
              </a:rPr>
              <a:t> </a:t>
            </a:r>
            <a:r>
              <a:rPr lang="en-US" sz="1200" spc="-5" dirty="0">
                <a:latin typeface="Arial"/>
                <a:cs typeface="Arial"/>
              </a:rPr>
              <a:t>194</a:t>
            </a:r>
            <a:r>
              <a:rPr lang="en-US" sz="1200" spc="15" dirty="0">
                <a:latin typeface="Arial"/>
                <a:cs typeface="Arial"/>
              </a:rPr>
              <a:t> </a:t>
            </a:r>
            <a:r>
              <a:rPr lang="en-US" sz="1200" spc="-5" dirty="0">
                <a:latin typeface="Arial"/>
                <a:cs typeface="Arial"/>
              </a:rPr>
              <a:t>and</a:t>
            </a:r>
            <a:r>
              <a:rPr lang="en-US" sz="1200" spc="15" dirty="0">
                <a:latin typeface="Arial"/>
                <a:cs typeface="Arial"/>
              </a:rPr>
              <a:t> </a:t>
            </a:r>
            <a:r>
              <a:rPr lang="en-US" sz="1200" spc="-5" dirty="0">
                <a:latin typeface="Arial"/>
                <a:cs typeface="Arial"/>
              </a:rPr>
              <a:t>262</a:t>
            </a:r>
            <a:r>
              <a:rPr lang="en-US" sz="1200" spc="20" dirty="0">
                <a:latin typeface="Arial"/>
                <a:cs typeface="Arial"/>
              </a:rPr>
              <a:t> </a:t>
            </a:r>
            <a:r>
              <a:rPr lang="en-US" sz="1200" spc="-5" dirty="0">
                <a:latin typeface="Arial"/>
                <a:cs typeface="Arial"/>
              </a:rPr>
              <a:t>PFS</a:t>
            </a:r>
            <a:r>
              <a:rPr lang="en-US" sz="1200" spc="15" dirty="0">
                <a:latin typeface="Arial"/>
                <a:cs typeface="Arial"/>
              </a:rPr>
              <a:t> </a:t>
            </a:r>
            <a:r>
              <a:rPr lang="en-US" sz="1200" spc="-5" dirty="0">
                <a:latin typeface="Arial"/>
                <a:cs typeface="Arial"/>
              </a:rPr>
              <a:t>events</a:t>
            </a:r>
            <a:r>
              <a:rPr lang="en-US" sz="1200" spc="10" dirty="0">
                <a:latin typeface="Arial"/>
                <a:cs typeface="Arial"/>
              </a:rPr>
              <a:t> </a:t>
            </a:r>
            <a:r>
              <a:rPr lang="en-US" sz="1200" spc="-5" dirty="0">
                <a:latin typeface="Arial"/>
                <a:cs typeface="Arial"/>
              </a:rPr>
              <a:t>occurred,</a:t>
            </a:r>
            <a:r>
              <a:rPr lang="en-US" sz="1200" spc="10" dirty="0">
                <a:latin typeface="Arial"/>
                <a:cs typeface="Arial"/>
              </a:rPr>
              <a:t> </a:t>
            </a:r>
            <a:r>
              <a:rPr lang="en-US" sz="1200" spc="-5" dirty="0">
                <a:latin typeface="Arial"/>
                <a:cs typeface="Arial"/>
              </a:rPr>
              <a:t>respectively.</a:t>
            </a:r>
            <a:r>
              <a:rPr lang="en-US" sz="1200" spc="10" dirty="0">
                <a:latin typeface="Arial"/>
                <a:cs typeface="Arial"/>
              </a:rPr>
              <a:t> </a:t>
            </a:r>
            <a:br>
              <a:rPr lang="en-US" sz="1200" spc="10" dirty="0">
                <a:latin typeface="Arial"/>
                <a:cs typeface="Arial"/>
              </a:rPr>
            </a:br>
            <a:r>
              <a:rPr lang="en-US" sz="1200" spc="-5" dirty="0">
                <a:latin typeface="Arial"/>
                <a:cs typeface="Arial"/>
              </a:rPr>
              <a:t>O’Brien-Fleming</a:t>
            </a:r>
            <a:r>
              <a:rPr lang="en-US" sz="1200" spc="15" dirty="0">
                <a:latin typeface="Arial"/>
                <a:cs typeface="Arial"/>
              </a:rPr>
              <a:t> </a:t>
            </a:r>
            <a:r>
              <a:rPr lang="en-US" sz="1200" spc="-5" dirty="0">
                <a:latin typeface="Arial"/>
                <a:cs typeface="Arial"/>
              </a:rPr>
              <a:t>method</a:t>
            </a:r>
            <a:r>
              <a:rPr lang="en-US" sz="1200" spc="20" dirty="0">
                <a:latin typeface="Arial"/>
                <a:cs typeface="Arial"/>
              </a:rPr>
              <a:t> </a:t>
            </a:r>
            <a:r>
              <a:rPr lang="en-US" sz="1200" spc="-5" dirty="0">
                <a:latin typeface="Arial"/>
                <a:cs typeface="Arial"/>
              </a:rPr>
              <a:t>was </a:t>
            </a:r>
            <a:r>
              <a:rPr lang="en-US" sz="1200" spc="-350" dirty="0">
                <a:latin typeface="Arial"/>
                <a:cs typeface="Arial"/>
              </a:rPr>
              <a:t> </a:t>
            </a:r>
            <a:r>
              <a:rPr lang="en-US" sz="1200" spc="-5" dirty="0">
                <a:latin typeface="Arial"/>
                <a:cs typeface="Arial"/>
              </a:rPr>
              <a:t>used to</a:t>
            </a:r>
            <a:r>
              <a:rPr lang="en-US" sz="1200" dirty="0">
                <a:latin typeface="Arial"/>
                <a:cs typeface="Arial"/>
              </a:rPr>
              <a:t> </a:t>
            </a:r>
            <a:r>
              <a:rPr lang="en-US" sz="1200" spc="-5" dirty="0">
                <a:latin typeface="Arial"/>
                <a:cs typeface="Arial"/>
              </a:rPr>
              <a:t>control</a:t>
            </a:r>
            <a:r>
              <a:rPr lang="en-US" sz="1200" dirty="0">
                <a:latin typeface="Arial"/>
                <a:cs typeface="Arial"/>
              </a:rPr>
              <a:t> </a:t>
            </a:r>
            <a:r>
              <a:rPr lang="en-US" sz="1200" spc="-5" dirty="0">
                <a:latin typeface="Arial"/>
                <a:cs typeface="Arial"/>
              </a:rPr>
              <a:t>the type</a:t>
            </a:r>
            <a:r>
              <a:rPr lang="en-US" sz="1200" dirty="0">
                <a:latin typeface="Arial"/>
                <a:cs typeface="Arial"/>
              </a:rPr>
              <a:t> I </a:t>
            </a:r>
            <a:r>
              <a:rPr lang="en-US" sz="1200" spc="-5" dirty="0">
                <a:latin typeface="Arial"/>
                <a:cs typeface="Arial"/>
              </a:rPr>
              <a:t>error</a:t>
            </a:r>
            <a:endParaRPr lang="en-GB" sz="1200">
              <a:latin typeface="Arial"/>
              <a:cs typeface="Arial"/>
            </a:endParaRPr>
          </a:p>
          <a:p>
            <a:pPr marL="346075" indent="-333375">
              <a:lnSpc>
                <a:spcPct val="100000"/>
              </a:lnSpc>
              <a:spcBef>
                <a:spcPts val="415"/>
              </a:spcBef>
              <a:buClr>
                <a:schemeClr val="bg2"/>
              </a:buClr>
              <a:buChar char="•"/>
              <a:tabLst>
                <a:tab pos="345440" algn="l"/>
                <a:tab pos="346075" algn="l"/>
              </a:tabLst>
            </a:pPr>
            <a:r>
              <a:rPr lang="en-US" sz="1200" spc="-5" dirty="0">
                <a:latin typeface="Arial"/>
                <a:cs typeface="Arial"/>
              </a:rPr>
              <a:t>Interim</a:t>
            </a:r>
            <a:r>
              <a:rPr lang="en-US" sz="1200" spc="10" dirty="0">
                <a:latin typeface="Arial"/>
                <a:cs typeface="Arial"/>
              </a:rPr>
              <a:t> </a:t>
            </a:r>
            <a:r>
              <a:rPr lang="en-US" sz="1200" spc="-5" dirty="0">
                <a:latin typeface="Arial"/>
                <a:cs typeface="Arial"/>
              </a:rPr>
              <a:t>and</a:t>
            </a:r>
            <a:r>
              <a:rPr lang="en-US" sz="1200" spc="15" dirty="0">
                <a:latin typeface="Arial"/>
                <a:cs typeface="Arial"/>
              </a:rPr>
              <a:t> </a:t>
            </a:r>
            <a:r>
              <a:rPr lang="en-US" sz="1200" spc="-5" dirty="0">
                <a:latin typeface="Arial"/>
                <a:cs typeface="Arial"/>
              </a:rPr>
              <a:t>final</a:t>
            </a:r>
            <a:r>
              <a:rPr lang="en-US" sz="1200" spc="10" dirty="0">
                <a:latin typeface="Arial"/>
                <a:cs typeface="Arial"/>
              </a:rPr>
              <a:t> </a:t>
            </a:r>
            <a:r>
              <a:rPr lang="en-US" sz="1200" spc="-5" dirty="0">
                <a:latin typeface="Arial"/>
                <a:cs typeface="Arial"/>
              </a:rPr>
              <a:t>OS</a:t>
            </a:r>
            <a:r>
              <a:rPr lang="en-US" sz="1200" spc="15" dirty="0">
                <a:latin typeface="Arial"/>
                <a:cs typeface="Arial"/>
              </a:rPr>
              <a:t> </a:t>
            </a:r>
            <a:r>
              <a:rPr lang="en-US" sz="1200" spc="-5" dirty="0">
                <a:latin typeface="Arial"/>
                <a:cs typeface="Arial"/>
              </a:rPr>
              <a:t>analysis</a:t>
            </a:r>
            <a:r>
              <a:rPr lang="en-US" sz="1200" spc="15" dirty="0">
                <a:latin typeface="Arial"/>
                <a:cs typeface="Arial"/>
              </a:rPr>
              <a:t> </a:t>
            </a:r>
            <a:r>
              <a:rPr lang="en-US" sz="1200" spc="-5" dirty="0">
                <a:latin typeface="Arial"/>
                <a:cs typeface="Arial"/>
              </a:rPr>
              <a:t>were</a:t>
            </a:r>
            <a:r>
              <a:rPr lang="en-US" sz="1200" spc="10" dirty="0">
                <a:latin typeface="Arial"/>
                <a:cs typeface="Arial"/>
              </a:rPr>
              <a:t> </a:t>
            </a:r>
            <a:r>
              <a:rPr lang="en-US" sz="1200" spc="-5" dirty="0">
                <a:latin typeface="Arial"/>
                <a:cs typeface="Arial"/>
              </a:rPr>
              <a:t>planned</a:t>
            </a:r>
            <a:r>
              <a:rPr lang="en-US" sz="1200" spc="15" dirty="0">
                <a:latin typeface="Arial"/>
                <a:cs typeface="Arial"/>
              </a:rPr>
              <a:t> </a:t>
            </a:r>
            <a:r>
              <a:rPr lang="en-US" sz="1200" spc="-5" dirty="0">
                <a:latin typeface="Arial"/>
                <a:cs typeface="Arial"/>
              </a:rPr>
              <a:t>when</a:t>
            </a:r>
            <a:r>
              <a:rPr lang="en-US" sz="1200" spc="10" dirty="0">
                <a:latin typeface="Arial"/>
                <a:cs typeface="Arial"/>
              </a:rPr>
              <a:t> </a:t>
            </a:r>
            <a:r>
              <a:rPr lang="en-US" sz="1200" spc="-5" dirty="0">
                <a:latin typeface="Arial"/>
                <a:cs typeface="Arial"/>
              </a:rPr>
              <a:t>approximately</a:t>
            </a:r>
            <a:r>
              <a:rPr lang="en-US" sz="1200" spc="10" dirty="0">
                <a:latin typeface="Arial"/>
                <a:cs typeface="Arial"/>
              </a:rPr>
              <a:t> </a:t>
            </a:r>
            <a:r>
              <a:rPr lang="en-US" sz="1200" spc="-5" dirty="0">
                <a:latin typeface="Arial"/>
                <a:cs typeface="Arial"/>
              </a:rPr>
              <a:t>175</a:t>
            </a:r>
            <a:r>
              <a:rPr lang="en-US" sz="1200" spc="10" dirty="0">
                <a:latin typeface="Arial"/>
                <a:cs typeface="Arial"/>
              </a:rPr>
              <a:t> </a:t>
            </a:r>
            <a:r>
              <a:rPr lang="en-US" sz="1200" spc="-5" dirty="0">
                <a:latin typeface="Arial"/>
                <a:cs typeface="Arial"/>
              </a:rPr>
              <a:t>and</a:t>
            </a:r>
            <a:r>
              <a:rPr lang="en-US" sz="1200" spc="15" dirty="0">
                <a:latin typeface="Arial"/>
                <a:cs typeface="Arial"/>
              </a:rPr>
              <a:t> </a:t>
            </a:r>
            <a:r>
              <a:rPr lang="en-US" sz="1200" spc="-5" dirty="0">
                <a:latin typeface="Arial"/>
                <a:cs typeface="Arial"/>
              </a:rPr>
              <a:t>260</a:t>
            </a:r>
            <a:r>
              <a:rPr lang="en-US" sz="1200" spc="15" dirty="0">
                <a:latin typeface="Arial"/>
                <a:cs typeface="Arial"/>
              </a:rPr>
              <a:t> </a:t>
            </a:r>
            <a:r>
              <a:rPr lang="en-US" sz="1200" spc="-5" dirty="0">
                <a:latin typeface="Arial"/>
                <a:cs typeface="Arial"/>
              </a:rPr>
              <a:t>OS</a:t>
            </a:r>
            <a:r>
              <a:rPr lang="en-US" sz="1200" spc="10" dirty="0">
                <a:latin typeface="Arial"/>
                <a:cs typeface="Arial"/>
              </a:rPr>
              <a:t> </a:t>
            </a:r>
            <a:r>
              <a:rPr lang="en-US" sz="1200" spc="-5" dirty="0">
                <a:latin typeface="Arial"/>
                <a:cs typeface="Arial"/>
              </a:rPr>
              <a:t>events</a:t>
            </a:r>
            <a:r>
              <a:rPr lang="en-US" sz="1200" spc="10" dirty="0">
                <a:latin typeface="Arial"/>
                <a:cs typeface="Arial"/>
              </a:rPr>
              <a:t> </a:t>
            </a:r>
            <a:r>
              <a:rPr lang="en-US" sz="1200" spc="-5" dirty="0">
                <a:latin typeface="Arial"/>
                <a:cs typeface="Arial"/>
              </a:rPr>
              <a:t>occurred,</a:t>
            </a:r>
            <a:r>
              <a:rPr lang="en-US" sz="1200" spc="5" dirty="0">
                <a:latin typeface="Arial"/>
                <a:cs typeface="Arial"/>
              </a:rPr>
              <a:t> </a:t>
            </a:r>
            <a:r>
              <a:rPr lang="en-US" sz="1200" spc="-5" dirty="0">
                <a:latin typeface="Arial"/>
                <a:cs typeface="Arial"/>
              </a:rPr>
              <a:t>respectively.</a:t>
            </a:r>
            <a:endParaRPr lang="en-GB" sz="1200">
              <a:latin typeface="Arial"/>
              <a:cs typeface="Arial"/>
            </a:endParaRPr>
          </a:p>
        </p:txBody>
      </p:sp>
      <p:cxnSp>
        <p:nvCxnSpPr>
          <p:cNvPr id="10" name="Verbinder: gewinkelt 9">
            <a:extLst>
              <a:ext uri="{FF2B5EF4-FFF2-40B4-BE49-F238E27FC236}">
                <a16:creationId xmlns:a16="http://schemas.microsoft.com/office/drawing/2014/main" id="{9B979B65-4349-4899-AFE0-810DD3F18A0D}"/>
              </a:ext>
            </a:extLst>
          </p:cNvPr>
          <p:cNvCxnSpPr>
            <a:cxnSpLocks/>
            <a:stCxn id="5" idx="6"/>
            <a:endCxn id="12" idx="1"/>
          </p:cNvCxnSpPr>
          <p:nvPr/>
        </p:nvCxnSpPr>
        <p:spPr>
          <a:xfrm flipV="1">
            <a:off x="4948434" y="2230836"/>
            <a:ext cx="1266656" cy="364315"/>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Verbinder: gewinkelt 20">
            <a:extLst>
              <a:ext uri="{FF2B5EF4-FFF2-40B4-BE49-F238E27FC236}">
                <a16:creationId xmlns:a16="http://schemas.microsoft.com/office/drawing/2014/main" id="{0038FA59-D2FC-49D2-BF96-E3A2000EB9E6}"/>
              </a:ext>
            </a:extLst>
          </p:cNvPr>
          <p:cNvCxnSpPr>
            <a:cxnSpLocks/>
            <a:stCxn id="5" idx="6"/>
            <a:endCxn id="18" idx="1"/>
          </p:cNvCxnSpPr>
          <p:nvPr/>
        </p:nvCxnSpPr>
        <p:spPr>
          <a:xfrm>
            <a:off x="4948434" y="2595151"/>
            <a:ext cx="1266656" cy="405986"/>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E24CFA43-4FAA-4E45-B7BF-9E72C6DD1197}"/>
              </a:ext>
            </a:extLst>
          </p:cNvPr>
          <p:cNvCxnSpPr>
            <a:stCxn id="5" idx="2"/>
          </p:cNvCxnSpPr>
          <p:nvPr/>
        </p:nvCxnSpPr>
        <p:spPr>
          <a:xfrm flipH="1">
            <a:off x="2944322" y="2595151"/>
            <a:ext cx="12611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platzhalter 10">
            <a:extLst>
              <a:ext uri="{FF2B5EF4-FFF2-40B4-BE49-F238E27FC236}">
                <a16:creationId xmlns:a16="http://schemas.microsoft.com/office/drawing/2014/main" id="{8A2560BA-B65F-CA4B-8A3F-48BF2F7DAA46}"/>
              </a:ext>
            </a:extLst>
          </p:cNvPr>
          <p:cNvSpPr>
            <a:spLocks noGrp="1"/>
          </p:cNvSpPr>
          <p:nvPr>
            <p:ph type="body" sz="quarter" idx="12"/>
          </p:nvPr>
        </p:nvSpPr>
        <p:spPr>
          <a:xfrm>
            <a:off x="416533" y="1160463"/>
            <a:ext cx="11358934" cy="647700"/>
          </a:xfrm>
        </p:spPr>
        <p:txBody>
          <a:bodyPr/>
          <a:lstStyle/>
          <a:p>
            <a:r>
              <a:rPr lang="en-US" noProof="0" dirty="0"/>
              <a:t>Randomized, double-blind, placebo-controlled, Phase 3 study of </a:t>
            </a:r>
            <a:r>
              <a:rPr lang="en-US" noProof="0" err="1"/>
              <a:t>sugemalimab</a:t>
            </a:r>
            <a:r>
              <a:rPr lang="en-US" noProof="0" dirty="0"/>
              <a:t> in patients with unresectable Stage III NSCLC without progression after concurrent or sequential chemoradiotherapy</a:t>
            </a:r>
          </a:p>
        </p:txBody>
      </p:sp>
      <p:sp>
        <p:nvSpPr>
          <p:cNvPr id="17" name="Titel 16">
            <a:extLst>
              <a:ext uri="{FF2B5EF4-FFF2-40B4-BE49-F238E27FC236}">
                <a16:creationId xmlns:a16="http://schemas.microsoft.com/office/drawing/2014/main" id="{C2611326-1014-A84D-8A4D-D4C45239D587}"/>
              </a:ext>
            </a:extLst>
          </p:cNvPr>
          <p:cNvSpPr>
            <a:spLocks noGrp="1"/>
          </p:cNvSpPr>
          <p:nvPr>
            <p:ph type="title"/>
          </p:nvPr>
        </p:nvSpPr>
        <p:spPr/>
        <p:txBody>
          <a:bodyPr/>
          <a:lstStyle/>
          <a:p>
            <a:r>
              <a:rPr lang="en-US" noProof="0" dirty="0"/>
              <a:t>GEMSTONE-301 Study design</a:t>
            </a:r>
          </a:p>
        </p:txBody>
      </p:sp>
    </p:spTree>
    <p:extLst>
      <p:ext uri="{BB962C8B-B14F-4D97-AF65-F5344CB8AC3E}">
        <p14:creationId xmlns:p14="http://schemas.microsoft.com/office/powerpoint/2010/main" val="1991440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uppieren 175">
            <a:extLst>
              <a:ext uri="{FF2B5EF4-FFF2-40B4-BE49-F238E27FC236}">
                <a16:creationId xmlns:a16="http://schemas.microsoft.com/office/drawing/2014/main" id="{142514A5-399B-D847-86D2-670279B60A40}"/>
              </a:ext>
            </a:extLst>
          </p:cNvPr>
          <p:cNvGrpSpPr/>
          <p:nvPr/>
        </p:nvGrpSpPr>
        <p:grpSpPr>
          <a:xfrm>
            <a:off x="1492230" y="1891071"/>
            <a:ext cx="4785033" cy="2626709"/>
            <a:chOff x="1510890" y="1891071"/>
            <a:chExt cx="4785033" cy="2626709"/>
          </a:xfrm>
        </p:grpSpPr>
        <p:sp>
          <p:nvSpPr>
            <p:cNvPr id="177" name="Freihandform 176">
              <a:extLst>
                <a:ext uri="{FF2B5EF4-FFF2-40B4-BE49-F238E27FC236}">
                  <a16:creationId xmlns:a16="http://schemas.microsoft.com/office/drawing/2014/main" id="{C9612BAB-7814-404E-AC30-68A9BB144657}"/>
                </a:ext>
              </a:extLst>
            </p:cNvPr>
            <p:cNvSpPr/>
            <p:nvPr/>
          </p:nvSpPr>
          <p:spPr>
            <a:xfrm>
              <a:off x="1510890" y="1891071"/>
              <a:ext cx="4785033" cy="2576052"/>
            </a:xfrm>
            <a:custGeom>
              <a:avLst/>
              <a:gdLst>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09523 w 4785033"/>
                <a:gd name="connsiteY40" fmla="*/ 1451897 h 2576052"/>
                <a:gd name="connsiteX41" fmla="*/ 809523 w 4785033"/>
                <a:gd name="connsiteY41" fmla="*/ 1330632 h 2576052"/>
                <a:gd name="connsiteX42" fmla="*/ 842297 w 4785033"/>
                <a:gd name="connsiteY42" fmla="*/ 1330632 h 2576052"/>
                <a:gd name="connsiteX43" fmla="*/ 842297 w 4785033"/>
                <a:gd name="connsiteY43" fmla="*/ 1330632 h 2576052"/>
                <a:gd name="connsiteX44" fmla="*/ 842297 w 4785033"/>
                <a:gd name="connsiteY44" fmla="*/ 1163484 h 2576052"/>
                <a:gd name="connsiteX45" fmla="*/ 799691 w 4785033"/>
                <a:gd name="connsiteY45" fmla="*/ 1163484 h 2576052"/>
                <a:gd name="connsiteX46" fmla="*/ 799691 w 4785033"/>
                <a:gd name="connsiteY46" fmla="*/ 1048774 h 2576052"/>
                <a:gd name="connsiteX47" fmla="*/ 773471 w 4785033"/>
                <a:gd name="connsiteY47" fmla="*/ 1048774 h 2576052"/>
                <a:gd name="connsiteX48" fmla="*/ 773471 w 4785033"/>
                <a:gd name="connsiteY48" fmla="*/ 1012723 h 2576052"/>
                <a:gd name="connsiteX49" fmla="*/ 698091 w 4785033"/>
                <a:gd name="connsiteY49" fmla="*/ 1012723 h 2576052"/>
                <a:gd name="connsiteX50" fmla="*/ 698091 w 4785033"/>
                <a:gd name="connsiteY50" fmla="*/ 1012723 h 2576052"/>
                <a:gd name="connsiteX51" fmla="*/ 681703 w 4785033"/>
                <a:gd name="connsiteY51" fmla="*/ 996335 h 2576052"/>
                <a:gd name="connsiteX52" fmla="*/ 662039 w 4785033"/>
                <a:gd name="connsiteY52" fmla="*/ 976671 h 2576052"/>
                <a:gd name="connsiteX53" fmla="*/ 662039 w 4785033"/>
                <a:gd name="connsiteY53" fmla="*/ 924232 h 2576052"/>
                <a:gd name="connsiteX54" fmla="*/ 530942 w 4785033"/>
                <a:gd name="connsiteY54" fmla="*/ 924232 h 2576052"/>
                <a:gd name="connsiteX55" fmla="*/ 530942 w 4785033"/>
                <a:gd name="connsiteY55" fmla="*/ 924232 h 2576052"/>
                <a:gd name="connsiteX56" fmla="*/ 530942 w 4785033"/>
                <a:gd name="connsiteY56" fmla="*/ 888181 h 2576052"/>
                <a:gd name="connsiteX57" fmla="*/ 481781 w 4785033"/>
                <a:gd name="connsiteY57" fmla="*/ 888181 h 2576052"/>
                <a:gd name="connsiteX58" fmla="*/ 481781 w 4785033"/>
                <a:gd name="connsiteY58" fmla="*/ 858684 h 2576052"/>
                <a:gd name="connsiteX59" fmla="*/ 452284 w 4785033"/>
                <a:gd name="connsiteY59" fmla="*/ 858684 h 2576052"/>
                <a:gd name="connsiteX60" fmla="*/ 452284 w 4785033"/>
                <a:gd name="connsiteY60" fmla="*/ 822632 h 2576052"/>
                <a:gd name="connsiteX61" fmla="*/ 416233 w 4785033"/>
                <a:gd name="connsiteY61" fmla="*/ 822632 h 2576052"/>
                <a:gd name="connsiteX62" fmla="*/ 416233 w 4785033"/>
                <a:gd name="connsiteY62" fmla="*/ 740697 h 2576052"/>
                <a:gd name="connsiteX63" fmla="*/ 416233 w 4785033"/>
                <a:gd name="connsiteY63" fmla="*/ 740697 h 2576052"/>
                <a:gd name="connsiteX64" fmla="*/ 416233 w 4785033"/>
                <a:gd name="connsiteY64" fmla="*/ 449006 h 2576052"/>
                <a:gd name="connsiteX65" fmla="*/ 386736 w 4785033"/>
                <a:gd name="connsiteY65" fmla="*/ 449006 h 2576052"/>
                <a:gd name="connsiteX66" fmla="*/ 386736 w 4785033"/>
                <a:gd name="connsiteY66" fmla="*/ 186813 h 2576052"/>
                <a:gd name="connsiteX67" fmla="*/ 386736 w 4785033"/>
                <a:gd name="connsiteY67" fmla="*/ 186813 h 2576052"/>
                <a:gd name="connsiteX68" fmla="*/ 386736 w 4785033"/>
                <a:gd name="connsiteY68" fmla="*/ 62271 h 2576052"/>
                <a:gd name="connsiteX69" fmla="*/ 272026 w 4785033"/>
                <a:gd name="connsiteY69" fmla="*/ 62271 h 2576052"/>
                <a:gd name="connsiteX70" fmla="*/ 272026 w 4785033"/>
                <a:gd name="connsiteY70" fmla="*/ 32774 h 2576052"/>
                <a:gd name="connsiteX71" fmla="*/ 235975 w 4785033"/>
                <a:gd name="connsiteY71" fmla="*/ 32774 h 2576052"/>
                <a:gd name="connsiteX72" fmla="*/ 173704 w 4785033"/>
                <a:gd name="connsiteY72" fmla="*/ 32774 h 2576052"/>
                <a:gd name="connsiteX73" fmla="*/ 173704 w 4785033"/>
                <a:gd name="connsiteY73" fmla="*/ 0 h 2576052"/>
                <a:gd name="connsiteX74" fmla="*/ 0 w 4785033"/>
                <a:gd name="connsiteY74" fmla="*/ 0 h 2576052"/>
                <a:gd name="connsiteX75" fmla="*/ 137652 w 4785033"/>
                <a:gd name="connsiteY75" fmla="*/ 357239 h 2576052"/>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09523 w 4785033"/>
                <a:gd name="connsiteY40" fmla="*/ 1451897 h 2576052"/>
                <a:gd name="connsiteX41" fmla="*/ 809523 w 4785033"/>
                <a:gd name="connsiteY41" fmla="*/ 1330632 h 2576052"/>
                <a:gd name="connsiteX42" fmla="*/ 842297 w 4785033"/>
                <a:gd name="connsiteY42" fmla="*/ 1330632 h 2576052"/>
                <a:gd name="connsiteX43" fmla="*/ 842297 w 4785033"/>
                <a:gd name="connsiteY43" fmla="*/ 1330632 h 2576052"/>
                <a:gd name="connsiteX44" fmla="*/ 842297 w 4785033"/>
                <a:gd name="connsiteY44" fmla="*/ 1163484 h 2576052"/>
                <a:gd name="connsiteX45" fmla="*/ 799691 w 4785033"/>
                <a:gd name="connsiteY45" fmla="*/ 1163484 h 2576052"/>
                <a:gd name="connsiteX46" fmla="*/ 799691 w 4785033"/>
                <a:gd name="connsiteY46" fmla="*/ 1048774 h 2576052"/>
                <a:gd name="connsiteX47" fmla="*/ 773471 w 4785033"/>
                <a:gd name="connsiteY47" fmla="*/ 1048774 h 2576052"/>
                <a:gd name="connsiteX48" fmla="*/ 773471 w 4785033"/>
                <a:gd name="connsiteY48" fmla="*/ 1012723 h 2576052"/>
                <a:gd name="connsiteX49" fmla="*/ 698091 w 4785033"/>
                <a:gd name="connsiteY49" fmla="*/ 1012723 h 2576052"/>
                <a:gd name="connsiteX50" fmla="*/ 698091 w 4785033"/>
                <a:gd name="connsiteY50" fmla="*/ 1012723 h 2576052"/>
                <a:gd name="connsiteX51" fmla="*/ 681703 w 4785033"/>
                <a:gd name="connsiteY51" fmla="*/ 996335 h 2576052"/>
                <a:gd name="connsiteX52" fmla="*/ 662039 w 4785033"/>
                <a:gd name="connsiteY52" fmla="*/ 976671 h 2576052"/>
                <a:gd name="connsiteX53" fmla="*/ 662039 w 4785033"/>
                <a:gd name="connsiteY53" fmla="*/ 924232 h 2576052"/>
                <a:gd name="connsiteX54" fmla="*/ 530942 w 4785033"/>
                <a:gd name="connsiteY54" fmla="*/ 924232 h 2576052"/>
                <a:gd name="connsiteX55" fmla="*/ 530942 w 4785033"/>
                <a:gd name="connsiteY55" fmla="*/ 924232 h 2576052"/>
                <a:gd name="connsiteX56" fmla="*/ 530942 w 4785033"/>
                <a:gd name="connsiteY56" fmla="*/ 888181 h 2576052"/>
                <a:gd name="connsiteX57" fmla="*/ 481781 w 4785033"/>
                <a:gd name="connsiteY57" fmla="*/ 888181 h 2576052"/>
                <a:gd name="connsiteX58" fmla="*/ 481781 w 4785033"/>
                <a:gd name="connsiteY58" fmla="*/ 858684 h 2576052"/>
                <a:gd name="connsiteX59" fmla="*/ 452284 w 4785033"/>
                <a:gd name="connsiteY59" fmla="*/ 858684 h 2576052"/>
                <a:gd name="connsiteX60" fmla="*/ 452284 w 4785033"/>
                <a:gd name="connsiteY60" fmla="*/ 822632 h 2576052"/>
                <a:gd name="connsiteX61" fmla="*/ 416233 w 4785033"/>
                <a:gd name="connsiteY61" fmla="*/ 822632 h 2576052"/>
                <a:gd name="connsiteX62" fmla="*/ 416233 w 4785033"/>
                <a:gd name="connsiteY62" fmla="*/ 740697 h 2576052"/>
                <a:gd name="connsiteX63" fmla="*/ 416233 w 4785033"/>
                <a:gd name="connsiteY63" fmla="*/ 740697 h 2576052"/>
                <a:gd name="connsiteX64" fmla="*/ 416233 w 4785033"/>
                <a:gd name="connsiteY64" fmla="*/ 449006 h 2576052"/>
                <a:gd name="connsiteX65" fmla="*/ 386736 w 4785033"/>
                <a:gd name="connsiteY65" fmla="*/ 449006 h 2576052"/>
                <a:gd name="connsiteX66" fmla="*/ 386736 w 4785033"/>
                <a:gd name="connsiteY66" fmla="*/ 186813 h 2576052"/>
                <a:gd name="connsiteX67" fmla="*/ 386736 w 4785033"/>
                <a:gd name="connsiteY67" fmla="*/ 186813 h 2576052"/>
                <a:gd name="connsiteX68" fmla="*/ 386736 w 4785033"/>
                <a:gd name="connsiteY68" fmla="*/ 62271 h 2576052"/>
                <a:gd name="connsiteX69" fmla="*/ 272026 w 4785033"/>
                <a:gd name="connsiteY69" fmla="*/ 62271 h 2576052"/>
                <a:gd name="connsiteX70" fmla="*/ 272026 w 4785033"/>
                <a:gd name="connsiteY70" fmla="*/ 32774 h 2576052"/>
                <a:gd name="connsiteX71" fmla="*/ 235975 w 4785033"/>
                <a:gd name="connsiteY71" fmla="*/ 32774 h 2576052"/>
                <a:gd name="connsiteX72" fmla="*/ 173704 w 4785033"/>
                <a:gd name="connsiteY72" fmla="*/ 32774 h 2576052"/>
                <a:gd name="connsiteX73" fmla="*/ 173704 w 4785033"/>
                <a:gd name="connsiteY73" fmla="*/ 0 h 2576052"/>
                <a:gd name="connsiteX74" fmla="*/ 0 w 4785033"/>
                <a:gd name="connsiteY74" fmla="*/ 0 h 2576052"/>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09523 w 4785033"/>
                <a:gd name="connsiteY40" fmla="*/ 1451897 h 2576052"/>
                <a:gd name="connsiteX41" fmla="*/ 809523 w 4785033"/>
                <a:gd name="connsiteY41" fmla="*/ 1330632 h 2576052"/>
                <a:gd name="connsiteX42" fmla="*/ 842297 w 4785033"/>
                <a:gd name="connsiteY42" fmla="*/ 1330632 h 2576052"/>
                <a:gd name="connsiteX43" fmla="*/ 842297 w 4785033"/>
                <a:gd name="connsiteY43" fmla="*/ 1163484 h 2576052"/>
                <a:gd name="connsiteX44" fmla="*/ 799691 w 4785033"/>
                <a:gd name="connsiteY44" fmla="*/ 1163484 h 2576052"/>
                <a:gd name="connsiteX45" fmla="*/ 799691 w 4785033"/>
                <a:gd name="connsiteY45" fmla="*/ 1048774 h 2576052"/>
                <a:gd name="connsiteX46" fmla="*/ 773471 w 4785033"/>
                <a:gd name="connsiteY46" fmla="*/ 1048774 h 2576052"/>
                <a:gd name="connsiteX47" fmla="*/ 773471 w 4785033"/>
                <a:gd name="connsiteY47" fmla="*/ 1012723 h 2576052"/>
                <a:gd name="connsiteX48" fmla="*/ 698091 w 4785033"/>
                <a:gd name="connsiteY48" fmla="*/ 1012723 h 2576052"/>
                <a:gd name="connsiteX49" fmla="*/ 698091 w 4785033"/>
                <a:gd name="connsiteY49" fmla="*/ 1012723 h 2576052"/>
                <a:gd name="connsiteX50" fmla="*/ 681703 w 4785033"/>
                <a:gd name="connsiteY50" fmla="*/ 996335 h 2576052"/>
                <a:gd name="connsiteX51" fmla="*/ 662039 w 4785033"/>
                <a:gd name="connsiteY51" fmla="*/ 976671 h 2576052"/>
                <a:gd name="connsiteX52" fmla="*/ 662039 w 4785033"/>
                <a:gd name="connsiteY52" fmla="*/ 924232 h 2576052"/>
                <a:gd name="connsiteX53" fmla="*/ 530942 w 4785033"/>
                <a:gd name="connsiteY53" fmla="*/ 924232 h 2576052"/>
                <a:gd name="connsiteX54" fmla="*/ 530942 w 4785033"/>
                <a:gd name="connsiteY54" fmla="*/ 924232 h 2576052"/>
                <a:gd name="connsiteX55" fmla="*/ 530942 w 4785033"/>
                <a:gd name="connsiteY55" fmla="*/ 888181 h 2576052"/>
                <a:gd name="connsiteX56" fmla="*/ 481781 w 4785033"/>
                <a:gd name="connsiteY56" fmla="*/ 888181 h 2576052"/>
                <a:gd name="connsiteX57" fmla="*/ 481781 w 4785033"/>
                <a:gd name="connsiteY57" fmla="*/ 858684 h 2576052"/>
                <a:gd name="connsiteX58" fmla="*/ 452284 w 4785033"/>
                <a:gd name="connsiteY58" fmla="*/ 858684 h 2576052"/>
                <a:gd name="connsiteX59" fmla="*/ 452284 w 4785033"/>
                <a:gd name="connsiteY59" fmla="*/ 822632 h 2576052"/>
                <a:gd name="connsiteX60" fmla="*/ 416233 w 4785033"/>
                <a:gd name="connsiteY60" fmla="*/ 822632 h 2576052"/>
                <a:gd name="connsiteX61" fmla="*/ 416233 w 4785033"/>
                <a:gd name="connsiteY61" fmla="*/ 740697 h 2576052"/>
                <a:gd name="connsiteX62" fmla="*/ 416233 w 4785033"/>
                <a:gd name="connsiteY62" fmla="*/ 740697 h 2576052"/>
                <a:gd name="connsiteX63" fmla="*/ 416233 w 4785033"/>
                <a:gd name="connsiteY63" fmla="*/ 449006 h 2576052"/>
                <a:gd name="connsiteX64" fmla="*/ 386736 w 4785033"/>
                <a:gd name="connsiteY64" fmla="*/ 449006 h 2576052"/>
                <a:gd name="connsiteX65" fmla="*/ 386736 w 4785033"/>
                <a:gd name="connsiteY65" fmla="*/ 186813 h 2576052"/>
                <a:gd name="connsiteX66" fmla="*/ 386736 w 4785033"/>
                <a:gd name="connsiteY66" fmla="*/ 186813 h 2576052"/>
                <a:gd name="connsiteX67" fmla="*/ 386736 w 4785033"/>
                <a:gd name="connsiteY67" fmla="*/ 62271 h 2576052"/>
                <a:gd name="connsiteX68" fmla="*/ 272026 w 4785033"/>
                <a:gd name="connsiteY68" fmla="*/ 62271 h 2576052"/>
                <a:gd name="connsiteX69" fmla="*/ 272026 w 4785033"/>
                <a:gd name="connsiteY69" fmla="*/ 32774 h 2576052"/>
                <a:gd name="connsiteX70" fmla="*/ 235975 w 4785033"/>
                <a:gd name="connsiteY70" fmla="*/ 32774 h 2576052"/>
                <a:gd name="connsiteX71" fmla="*/ 173704 w 4785033"/>
                <a:gd name="connsiteY71" fmla="*/ 32774 h 2576052"/>
                <a:gd name="connsiteX72" fmla="*/ 173704 w 4785033"/>
                <a:gd name="connsiteY72" fmla="*/ 0 h 2576052"/>
                <a:gd name="connsiteX73" fmla="*/ 0 w 4785033"/>
                <a:gd name="connsiteY73" fmla="*/ 0 h 2576052"/>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09523 w 4785033"/>
                <a:gd name="connsiteY40" fmla="*/ 1451897 h 2576052"/>
                <a:gd name="connsiteX41" fmla="*/ 809523 w 4785033"/>
                <a:gd name="connsiteY41" fmla="*/ 1330632 h 2576052"/>
                <a:gd name="connsiteX42" fmla="*/ 842297 w 4785033"/>
                <a:gd name="connsiteY42" fmla="*/ 1163484 h 2576052"/>
                <a:gd name="connsiteX43" fmla="*/ 799691 w 4785033"/>
                <a:gd name="connsiteY43" fmla="*/ 1163484 h 2576052"/>
                <a:gd name="connsiteX44" fmla="*/ 799691 w 4785033"/>
                <a:gd name="connsiteY44" fmla="*/ 1048774 h 2576052"/>
                <a:gd name="connsiteX45" fmla="*/ 773471 w 4785033"/>
                <a:gd name="connsiteY45" fmla="*/ 1048774 h 2576052"/>
                <a:gd name="connsiteX46" fmla="*/ 773471 w 4785033"/>
                <a:gd name="connsiteY46" fmla="*/ 1012723 h 2576052"/>
                <a:gd name="connsiteX47" fmla="*/ 698091 w 4785033"/>
                <a:gd name="connsiteY47" fmla="*/ 1012723 h 2576052"/>
                <a:gd name="connsiteX48" fmla="*/ 698091 w 4785033"/>
                <a:gd name="connsiteY48" fmla="*/ 1012723 h 2576052"/>
                <a:gd name="connsiteX49" fmla="*/ 681703 w 4785033"/>
                <a:gd name="connsiteY49" fmla="*/ 996335 h 2576052"/>
                <a:gd name="connsiteX50" fmla="*/ 662039 w 4785033"/>
                <a:gd name="connsiteY50" fmla="*/ 976671 h 2576052"/>
                <a:gd name="connsiteX51" fmla="*/ 662039 w 4785033"/>
                <a:gd name="connsiteY51" fmla="*/ 924232 h 2576052"/>
                <a:gd name="connsiteX52" fmla="*/ 530942 w 4785033"/>
                <a:gd name="connsiteY52" fmla="*/ 924232 h 2576052"/>
                <a:gd name="connsiteX53" fmla="*/ 530942 w 4785033"/>
                <a:gd name="connsiteY53" fmla="*/ 924232 h 2576052"/>
                <a:gd name="connsiteX54" fmla="*/ 530942 w 4785033"/>
                <a:gd name="connsiteY54" fmla="*/ 888181 h 2576052"/>
                <a:gd name="connsiteX55" fmla="*/ 481781 w 4785033"/>
                <a:gd name="connsiteY55" fmla="*/ 888181 h 2576052"/>
                <a:gd name="connsiteX56" fmla="*/ 481781 w 4785033"/>
                <a:gd name="connsiteY56" fmla="*/ 858684 h 2576052"/>
                <a:gd name="connsiteX57" fmla="*/ 452284 w 4785033"/>
                <a:gd name="connsiteY57" fmla="*/ 858684 h 2576052"/>
                <a:gd name="connsiteX58" fmla="*/ 452284 w 4785033"/>
                <a:gd name="connsiteY58" fmla="*/ 822632 h 2576052"/>
                <a:gd name="connsiteX59" fmla="*/ 416233 w 4785033"/>
                <a:gd name="connsiteY59" fmla="*/ 822632 h 2576052"/>
                <a:gd name="connsiteX60" fmla="*/ 416233 w 4785033"/>
                <a:gd name="connsiteY60" fmla="*/ 740697 h 2576052"/>
                <a:gd name="connsiteX61" fmla="*/ 416233 w 4785033"/>
                <a:gd name="connsiteY61" fmla="*/ 740697 h 2576052"/>
                <a:gd name="connsiteX62" fmla="*/ 416233 w 4785033"/>
                <a:gd name="connsiteY62" fmla="*/ 449006 h 2576052"/>
                <a:gd name="connsiteX63" fmla="*/ 386736 w 4785033"/>
                <a:gd name="connsiteY63" fmla="*/ 449006 h 2576052"/>
                <a:gd name="connsiteX64" fmla="*/ 386736 w 4785033"/>
                <a:gd name="connsiteY64" fmla="*/ 186813 h 2576052"/>
                <a:gd name="connsiteX65" fmla="*/ 386736 w 4785033"/>
                <a:gd name="connsiteY65" fmla="*/ 186813 h 2576052"/>
                <a:gd name="connsiteX66" fmla="*/ 386736 w 4785033"/>
                <a:gd name="connsiteY66" fmla="*/ 62271 h 2576052"/>
                <a:gd name="connsiteX67" fmla="*/ 272026 w 4785033"/>
                <a:gd name="connsiteY67" fmla="*/ 62271 h 2576052"/>
                <a:gd name="connsiteX68" fmla="*/ 272026 w 4785033"/>
                <a:gd name="connsiteY68" fmla="*/ 32774 h 2576052"/>
                <a:gd name="connsiteX69" fmla="*/ 235975 w 4785033"/>
                <a:gd name="connsiteY69" fmla="*/ 32774 h 2576052"/>
                <a:gd name="connsiteX70" fmla="*/ 173704 w 4785033"/>
                <a:gd name="connsiteY70" fmla="*/ 32774 h 2576052"/>
                <a:gd name="connsiteX71" fmla="*/ 173704 w 4785033"/>
                <a:gd name="connsiteY71" fmla="*/ 0 h 2576052"/>
                <a:gd name="connsiteX72" fmla="*/ 0 w 4785033"/>
                <a:gd name="connsiteY72" fmla="*/ 0 h 2576052"/>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09523 w 4785033"/>
                <a:gd name="connsiteY40" fmla="*/ 1451897 h 2576052"/>
                <a:gd name="connsiteX41" fmla="*/ 844448 w 4785033"/>
                <a:gd name="connsiteY41" fmla="*/ 1333807 h 2576052"/>
                <a:gd name="connsiteX42" fmla="*/ 842297 w 4785033"/>
                <a:gd name="connsiteY42" fmla="*/ 1163484 h 2576052"/>
                <a:gd name="connsiteX43" fmla="*/ 799691 w 4785033"/>
                <a:gd name="connsiteY43" fmla="*/ 1163484 h 2576052"/>
                <a:gd name="connsiteX44" fmla="*/ 799691 w 4785033"/>
                <a:gd name="connsiteY44" fmla="*/ 1048774 h 2576052"/>
                <a:gd name="connsiteX45" fmla="*/ 773471 w 4785033"/>
                <a:gd name="connsiteY45" fmla="*/ 1048774 h 2576052"/>
                <a:gd name="connsiteX46" fmla="*/ 773471 w 4785033"/>
                <a:gd name="connsiteY46" fmla="*/ 1012723 h 2576052"/>
                <a:gd name="connsiteX47" fmla="*/ 698091 w 4785033"/>
                <a:gd name="connsiteY47" fmla="*/ 1012723 h 2576052"/>
                <a:gd name="connsiteX48" fmla="*/ 698091 w 4785033"/>
                <a:gd name="connsiteY48" fmla="*/ 1012723 h 2576052"/>
                <a:gd name="connsiteX49" fmla="*/ 681703 w 4785033"/>
                <a:gd name="connsiteY49" fmla="*/ 996335 h 2576052"/>
                <a:gd name="connsiteX50" fmla="*/ 662039 w 4785033"/>
                <a:gd name="connsiteY50" fmla="*/ 976671 h 2576052"/>
                <a:gd name="connsiteX51" fmla="*/ 662039 w 4785033"/>
                <a:gd name="connsiteY51" fmla="*/ 924232 h 2576052"/>
                <a:gd name="connsiteX52" fmla="*/ 530942 w 4785033"/>
                <a:gd name="connsiteY52" fmla="*/ 924232 h 2576052"/>
                <a:gd name="connsiteX53" fmla="*/ 530942 w 4785033"/>
                <a:gd name="connsiteY53" fmla="*/ 924232 h 2576052"/>
                <a:gd name="connsiteX54" fmla="*/ 530942 w 4785033"/>
                <a:gd name="connsiteY54" fmla="*/ 888181 h 2576052"/>
                <a:gd name="connsiteX55" fmla="*/ 481781 w 4785033"/>
                <a:gd name="connsiteY55" fmla="*/ 888181 h 2576052"/>
                <a:gd name="connsiteX56" fmla="*/ 481781 w 4785033"/>
                <a:gd name="connsiteY56" fmla="*/ 858684 h 2576052"/>
                <a:gd name="connsiteX57" fmla="*/ 452284 w 4785033"/>
                <a:gd name="connsiteY57" fmla="*/ 858684 h 2576052"/>
                <a:gd name="connsiteX58" fmla="*/ 452284 w 4785033"/>
                <a:gd name="connsiteY58" fmla="*/ 822632 h 2576052"/>
                <a:gd name="connsiteX59" fmla="*/ 416233 w 4785033"/>
                <a:gd name="connsiteY59" fmla="*/ 822632 h 2576052"/>
                <a:gd name="connsiteX60" fmla="*/ 416233 w 4785033"/>
                <a:gd name="connsiteY60" fmla="*/ 740697 h 2576052"/>
                <a:gd name="connsiteX61" fmla="*/ 416233 w 4785033"/>
                <a:gd name="connsiteY61" fmla="*/ 740697 h 2576052"/>
                <a:gd name="connsiteX62" fmla="*/ 416233 w 4785033"/>
                <a:gd name="connsiteY62" fmla="*/ 449006 h 2576052"/>
                <a:gd name="connsiteX63" fmla="*/ 386736 w 4785033"/>
                <a:gd name="connsiteY63" fmla="*/ 449006 h 2576052"/>
                <a:gd name="connsiteX64" fmla="*/ 386736 w 4785033"/>
                <a:gd name="connsiteY64" fmla="*/ 186813 h 2576052"/>
                <a:gd name="connsiteX65" fmla="*/ 386736 w 4785033"/>
                <a:gd name="connsiteY65" fmla="*/ 186813 h 2576052"/>
                <a:gd name="connsiteX66" fmla="*/ 386736 w 4785033"/>
                <a:gd name="connsiteY66" fmla="*/ 62271 h 2576052"/>
                <a:gd name="connsiteX67" fmla="*/ 272026 w 4785033"/>
                <a:gd name="connsiteY67" fmla="*/ 62271 h 2576052"/>
                <a:gd name="connsiteX68" fmla="*/ 272026 w 4785033"/>
                <a:gd name="connsiteY68" fmla="*/ 32774 h 2576052"/>
                <a:gd name="connsiteX69" fmla="*/ 235975 w 4785033"/>
                <a:gd name="connsiteY69" fmla="*/ 32774 h 2576052"/>
                <a:gd name="connsiteX70" fmla="*/ 173704 w 4785033"/>
                <a:gd name="connsiteY70" fmla="*/ 32774 h 2576052"/>
                <a:gd name="connsiteX71" fmla="*/ 173704 w 4785033"/>
                <a:gd name="connsiteY71" fmla="*/ 0 h 2576052"/>
                <a:gd name="connsiteX72" fmla="*/ 0 w 4785033"/>
                <a:gd name="connsiteY72" fmla="*/ 0 h 2576052"/>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09523 w 4785033"/>
                <a:gd name="connsiteY40" fmla="*/ 1451897 h 2576052"/>
                <a:gd name="connsiteX41" fmla="*/ 844448 w 4785033"/>
                <a:gd name="connsiteY41" fmla="*/ 1333807 h 2576052"/>
                <a:gd name="connsiteX42" fmla="*/ 799691 w 4785033"/>
                <a:gd name="connsiteY42" fmla="*/ 1163484 h 2576052"/>
                <a:gd name="connsiteX43" fmla="*/ 799691 w 4785033"/>
                <a:gd name="connsiteY43" fmla="*/ 1048774 h 2576052"/>
                <a:gd name="connsiteX44" fmla="*/ 773471 w 4785033"/>
                <a:gd name="connsiteY44" fmla="*/ 1048774 h 2576052"/>
                <a:gd name="connsiteX45" fmla="*/ 773471 w 4785033"/>
                <a:gd name="connsiteY45" fmla="*/ 1012723 h 2576052"/>
                <a:gd name="connsiteX46" fmla="*/ 698091 w 4785033"/>
                <a:gd name="connsiteY46" fmla="*/ 1012723 h 2576052"/>
                <a:gd name="connsiteX47" fmla="*/ 698091 w 4785033"/>
                <a:gd name="connsiteY47" fmla="*/ 1012723 h 2576052"/>
                <a:gd name="connsiteX48" fmla="*/ 681703 w 4785033"/>
                <a:gd name="connsiteY48" fmla="*/ 996335 h 2576052"/>
                <a:gd name="connsiteX49" fmla="*/ 662039 w 4785033"/>
                <a:gd name="connsiteY49" fmla="*/ 976671 h 2576052"/>
                <a:gd name="connsiteX50" fmla="*/ 662039 w 4785033"/>
                <a:gd name="connsiteY50" fmla="*/ 924232 h 2576052"/>
                <a:gd name="connsiteX51" fmla="*/ 530942 w 4785033"/>
                <a:gd name="connsiteY51" fmla="*/ 924232 h 2576052"/>
                <a:gd name="connsiteX52" fmla="*/ 530942 w 4785033"/>
                <a:gd name="connsiteY52" fmla="*/ 924232 h 2576052"/>
                <a:gd name="connsiteX53" fmla="*/ 530942 w 4785033"/>
                <a:gd name="connsiteY53" fmla="*/ 888181 h 2576052"/>
                <a:gd name="connsiteX54" fmla="*/ 481781 w 4785033"/>
                <a:gd name="connsiteY54" fmla="*/ 888181 h 2576052"/>
                <a:gd name="connsiteX55" fmla="*/ 481781 w 4785033"/>
                <a:gd name="connsiteY55" fmla="*/ 858684 h 2576052"/>
                <a:gd name="connsiteX56" fmla="*/ 452284 w 4785033"/>
                <a:gd name="connsiteY56" fmla="*/ 858684 h 2576052"/>
                <a:gd name="connsiteX57" fmla="*/ 452284 w 4785033"/>
                <a:gd name="connsiteY57" fmla="*/ 822632 h 2576052"/>
                <a:gd name="connsiteX58" fmla="*/ 416233 w 4785033"/>
                <a:gd name="connsiteY58" fmla="*/ 822632 h 2576052"/>
                <a:gd name="connsiteX59" fmla="*/ 416233 w 4785033"/>
                <a:gd name="connsiteY59" fmla="*/ 740697 h 2576052"/>
                <a:gd name="connsiteX60" fmla="*/ 416233 w 4785033"/>
                <a:gd name="connsiteY60" fmla="*/ 740697 h 2576052"/>
                <a:gd name="connsiteX61" fmla="*/ 416233 w 4785033"/>
                <a:gd name="connsiteY61" fmla="*/ 449006 h 2576052"/>
                <a:gd name="connsiteX62" fmla="*/ 386736 w 4785033"/>
                <a:gd name="connsiteY62" fmla="*/ 449006 h 2576052"/>
                <a:gd name="connsiteX63" fmla="*/ 386736 w 4785033"/>
                <a:gd name="connsiteY63" fmla="*/ 186813 h 2576052"/>
                <a:gd name="connsiteX64" fmla="*/ 386736 w 4785033"/>
                <a:gd name="connsiteY64" fmla="*/ 186813 h 2576052"/>
                <a:gd name="connsiteX65" fmla="*/ 386736 w 4785033"/>
                <a:gd name="connsiteY65" fmla="*/ 62271 h 2576052"/>
                <a:gd name="connsiteX66" fmla="*/ 272026 w 4785033"/>
                <a:gd name="connsiteY66" fmla="*/ 62271 h 2576052"/>
                <a:gd name="connsiteX67" fmla="*/ 272026 w 4785033"/>
                <a:gd name="connsiteY67" fmla="*/ 32774 h 2576052"/>
                <a:gd name="connsiteX68" fmla="*/ 235975 w 4785033"/>
                <a:gd name="connsiteY68" fmla="*/ 32774 h 2576052"/>
                <a:gd name="connsiteX69" fmla="*/ 173704 w 4785033"/>
                <a:gd name="connsiteY69" fmla="*/ 32774 h 2576052"/>
                <a:gd name="connsiteX70" fmla="*/ 173704 w 4785033"/>
                <a:gd name="connsiteY70" fmla="*/ 0 h 2576052"/>
                <a:gd name="connsiteX71" fmla="*/ 0 w 4785033"/>
                <a:gd name="connsiteY71" fmla="*/ 0 h 2576052"/>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09523 w 4785033"/>
                <a:gd name="connsiteY40" fmla="*/ 1451897 h 2576052"/>
                <a:gd name="connsiteX41" fmla="*/ 799691 w 4785033"/>
                <a:gd name="connsiteY41" fmla="*/ 1163484 h 2576052"/>
                <a:gd name="connsiteX42" fmla="*/ 799691 w 4785033"/>
                <a:gd name="connsiteY42" fmla="*/ 1048774 h 2576052"/>
                <a:gd name="connsiteX43" fmla="*/ 773471 w 4785033"/>
                <a:gd name="connsiteY43" fmla="*/ 1048774 h 2576052"/>
                <a:gd name="connsiteX44" fmla="*/ 773471 w 4785033"/>
                <a:gd name="connsiteY44" fmla="*/ 1012723 h 2576052"/>
                <a:gd name="connsiteX45" fmla="*/ 698091 w 4785033"/>
                <a:gd name="connsiteY45" fmla="*/ 1012723 h 2576052"/>
                <a:gd name="connsiteX46" fmla="*/ 698091 w 4785033"/>
                <a:gd name="connsiteY46" fmla="*/ 1012723 h 2576052"/>
                <a:gd name="connsiteX47" fmla="*/ 681703 w 4785033"/>
                <a:gd name="connsiteY47" fmla="*/ 996335 h 2576052"/>
                <a:gd name="connsiteX48" fmla="*/ 662039 w 4785033"/>
                <a:gd name="connsiteY48" fmla="*/ 976671 h 2576052"/>
                <a:gd name="connsiteX49" fmla="*/ 662039 w 4785033"/>
                <a:gd name="connsiteY49" fmla="*/ 924232 h 2576052"/>
                <a:gd name="connsiteX50" fmla="*/ 530942 w 4785033"/>
                <a:gd name="connsiteY50" fmla="*/ 924232 h 2576052"/>
                <a:gd name="connsiteX51" fmla="*/ 530942 w 4785033"/>
                <a:gd name="connsiteY51" fmla="*/ 924232 h 2576052"/>
                <a:gd name="connsiteX52" fmla="*/ 530942 w 4785033"/>
                <a:gd name="connsiteY52" fmla="*/ 888181 h 2576052"/>
                <a:gd name="connsiteX53" fmla="*/ 481781 w 4785033"/>
                <a:gd name="connsiteY53" fmla="*/ 888181 h 2576052"/>
                <a:gd name="connsiteX54" fmla="*/ 481781 w 4785033"/>
                <a:gd name="connsiteY54" fmla="*/ 858684 h 2576052"/>
                <a:gd name="connsiteX55" fmla="*/ 452284 w 4785033"/>
                <a:gd name="connsiteY55" fmla="*/ 858684 h 2576052"/>
                <a:gd name="connsiteX56" fmla="*/ 452284 w 4785033"/>
                <a:gd name="connsiteY56" fmla="*/ 822632 h 2576052"/>
                <a:gd name="connsiteX57" fmla="*/ 416233 w 4785033"/>
                <a:gd name="connsiteY57" fmla="*/ 822632 h 2576052"/>
                <a:gd name="connsiteX58" fmla="*/ 416233 w 4785033"/>
                <a:gd name="connsiteY58" fmla="*/ 740697 h 2576052"/>
                <a:gd name="connsiteX59" fmla="*/ 416233 w 4785033"/>
                <a:gd name="connsiteY59" fmla="*/ 740697 h 2576052"/>
                <a:gd name="connsiteX60" fmla="*/ 416233 w 4785033"/>
                <a:gd name="connsiteY60" fmla="*/ 449006 h 2576052"/>
                <a:gd name="connsiteX61" fmla="*/ 386736 w 4785033"/>
                <a:gd name="connsiteY61" fmla="*/ 449006 h 2576052"/>
                <a:gd name="connsiteX62" fmla="*/ 386736 w 4785033"/>
                <a:gd name="connsiteY62" fmla="*/ 186813 h 2576052"/>
                <a:gd name="connsiteX63" fmla="*/ 386736 w 4785033"/>
                <a:gd name="connsiteY63" fmla="*/ 186813 h 2576052"/>
                <a:gd name="connsiteX64" fmla="*/ 386736 w 4785033"/>
                <a:gd name="connsiteY64" fmla="*/ 62271 h 2576052"/>
                <a:gd name="connsiteX65" fmla="*/ 272026 w 4785033"/>
                <a:gd name="connsiteY65" fmla="*/ 62271 h 2576052"/>
                <a:gd name="connsiteX66" fmla="*/ 272026 w 4785033"/>
                <a:gd name="connsiteY66" fmla="*/ 32774 h 2576052"/>
                <a:gd name="connsiteX67" fmla="*/ 235975 w 4785033"/>
                <a:gd name="connsiteY67" fmla="*/ 32774 h 2576052"/>
                <a:gd name="connsiteX68" fmla="*/ 173704 w 4785033"/>
                <a:gd name="connsiteY68" fmla="*/ 32774 h 2576052"/>
                <a:gd name="connsiteX69" fmla="*/ 173704 w 4785033"/>
                <a:gd name="connsiteY69" fmla="*/ 0 h 2576052"/>
                <a:gd name="connsiteX70" fmla="*/ 0 w 4785033"/>
                <a:gd name="connsiteY70" fmla="*/ 0 h 2576052"/>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15873 w 4785033"/>
                <a:gd name="connsiteY40" fmla="*/ 1391572 h 2576052"/>
                <a:gd name="connsiteX41" fmla="*/ 799691 w 4785033"/>
                <a:gd name="connsiteY41" fmla="*/ 1163484 h 2576052"/>
                <a:gd name="connsiteX42" fmla="*/ 799691 w 4785033"/>
                <a:gd name="connsiteY42" fmla="*/ 1048774 h 2576052"/>
                <a:gd name="connsiteX43" fmla="*/ 773471 w 4785033"/>
                <a:gd name="connsiteY43" fmla="*/ 1048774 h 2576052"/>
                <a:gd name="connsiteX44" fmla="*/ 773471 w 4785033"/>
                <a:gd name="connsiteY44" fmla="*/ 1012723 h 2576052"/>
                <a:gd name="connsiteX45" fmla="*/ 698091 w 4785033"/>
                <a:gd name="connsiteY45" fmla="*/ 1012723 h 2576052"/>
                <a:gd name="connsiteX46" fmla="*/ 698091 w 4785033"/>
                <a:gd name="connsiteY46" fmla="*/ 1012723 h 2576052"/>
                <a:gd name="connsiteX47" fmla="*/ 681703 w 4785033"/>
                <a:gd name="connsiteY47" fmla="*/ 996335 h 2576052"/>
                <a:gd name="connsiteX48" fmla="*/ 662039 w 4785033"/>
                <a:gd name="connsiteY48" fmla="*/ 976671 h 2576052"/>
                <a:gd name="connsiteX49" fmla="*/ 662039 w 4785033"/>
                <a:gd name="connsiteY49" fmla="*/ 924232 h 2576052"/>
                <a:gd name="connsiteX50" fmla="*/ 530942 w 4785033"/>
                <a:gd name="connsiteY50" fmla="*/ 924232 h 2576052"/>
                <a:gd name="connsiteX51" fmla="*/ 530942 w 4785033"/>
                <a:gd name="connsiteY51" fmla="*/ 924232 h 2576052"/>
                <a:gd name="connsiteX52" fmla="*/ 530942 w 4785033"/>
                <a:gd name="connsiteY52" fmla="*/ 888181 h 2576052"/>
                <a:gd name="connsiteX53" fmla="*/ 481781 w 4785033"/>
                <a:gd name="connsiteY53" fmla="*/ 888181 h 2576052"/>
                <a:gd name="connsiteX54" fmla="*/ 481781 w 4785033"/>
                <a:gd name="connsiteY54" fmla="*/ 858684 h 2576052"/>
                <a:gd name="connsiteX55" fmla="*/ 452284 w 4785033"/>
                <a:gd name="connsiteY55" fmla="*/ 858684 h 2576052"/>
                <a:gd name="connsiteX56" fmla="*/ 452284 w 4785033"/>
                <a:gd name="connsiteY56" fmla="*/ 822632 h 2576052"/>
                <a:gd name="connsiteX57" fmla="*/ 416233 w 4785033"/>
                <a:gd name="connsiteY57" fmla="*/ 822632 h 2576052"/>
                <a:gd name="connsiteX58" fmla="*/ 416233 w 4785033"/>
                <a:gd name="connsiteY58" fmla="*/ 740697 h 2576052"/>
                <a:gd name="connsiteX59" fmla="*/ 416233 w 4785033"/>
                <a:gd name="connsiteY59" fmla="*/ 740697 h 2576052"/>
                <a:gd name="connsiteX60" fmla="*/ 416233 w 4785033"/>
                <a:gd name="connsiteY60" fmla="*/ 449006 h 2576052"/>
                <a:gd name="connsiteX61" fmla="*/ 386736 w 4785033"/>
                <a:gd name="connsiteY61" fmla="*/ 449006 h 2576052"/>
                <a:gd name="connsiteX62" fmla="*/ 386736 w 4785033"/>
                <a:gd name="connsiteY62" fmla="*/ 186813 h 2576052"/>
                <a:gd name="connsiteX63" fmla="*/ 386736 w 4785033"/>
                <a:gd name="connsiteY63" fmla="*/ 186813 h 2576052"/>
                <a:gd name="connsiteX64" fmla="*/ 386736 w 4785033"/>
                <a:gd name="connsiteY64" fmla="*/ 62271 h 2576052"/>
                <a:gd name="connsiteX65" fmla="*/ 272026 w 4785033"/>
                <a:gd name="connsiteY65" fmla="*/ 62271 h 2576052"/>
                <a:gd name="connsiteX66" fmla="*/ 272026 w 4785033"/>
                <a:gd name="connsiteY66" fmla="*/ 32774 h 2576052"/>
                <a:gd name="connsiteX67" fmla="*/ 235975 w 4785033"/>
                <a:gd name="connsiteY67" fmla="*/ 32774 h 2576052"/>
                <a:gd name="connsiteX68" fmla="*/ 173704 w 4785033"/>
                <a:gd name="connsiteY68" fmla="*/ 32774 h 2576052"/>
                <a:gd name="connsiteX69" fmla="*/ 173704 w 4785033"/>
                <a:gd name="connsiteY69" fmla="*/ 0 h 2576052"/>
                <a:gd name="connsiteX70" fmla="*/ 0 w 4785033"/>
                <a:gd name="connsiteY70" fmla="*/ 0 h 2576052"/>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03173 w 4785033"/>
                <a:gd name="connsiteY40" fmla="*/ 1391572 h 2576052"/>
                <a:gd name="connsiteX41" fmla="*/ 799691 w 4785033"/>
                <a:gd name="connsiteY41" fmla="*/ 1163484 h 2576052"/>
                <a:gd name="connsiteX42" fmla="*/ 799691 w 4785033"/>
                <a:gd name="connsiteY42" fmla="*/ 1048774 h 2576052"/>
                <a:gd name="connsiteX43" fmla="*/ 773471 w 4785033"/>
                <a:gd name="connsiteY43" fmla="*/ 1048774 h 2576052"/>
                <a:gd name="connsiteX44" fmla="*/ 773471 w 4785033"/>
                <a:gd name="connsiteY44" fmla="*/ 1012723 h 2576052"/>
                <a:gd name="connsiteX45" fmla="*/ 698091 w 4785033"/>
                <a:gd name="connsiteY45" fmla="*/ 1012723 h 2576052"/>
                <a:gd name="connsiteX46" fmla="*/ 698091 w 4785033"/>
                <a:gd name="connsiteY46" fmla="*/ 1012723 h 2576052"/>
                <a:gd name="connsiteX47" fmla="*/ 681703 w 4785033"/>
                <a:gd name="connsiteY47" fmla="*/ 996335 h 2576052"/>
                <a:gd name="connsiteX48" fmla="*/ 662039 w 4785033"/>
                <a:gd name="connsiteY48" fmla="*/ 976671 h 2576052"/>
                <a:gd name="connsiteX49" fmla="*/ 662039 w 4785033"/>
                <a:gd name="connsiteY49" fmla="*/ 924232 h 2576052"/>
                <a:gd name="connsiteX50" fmla="*/ 530942 w 4785033"/>
                <a:gd name="connsiteY50" fmla="*/ 924232 h 2576052"/>
                <a:gd name="connsiteX51" fmla="*/ 530942 w 4785033"/>
                <a:gd name="connsiteY51" fmla="*/ 924232 h 2576052"/>
                <a:gd name="connsiteX52" fmla="*/ 530942 w 4785033"/>
                <a:gd name="connsiteY52" fmla="*/ 888181 h 2576052"/>
                <a:gd name="connsiteX53" fmla="*/ 481781 w 4785033"/>
                <a:gd name="connsiteY53" fmla="*/ 888181 h 2576052"/>
                <a:gd name="connsiteX54" fmla="*/ 481781 w 4785033"/>
                <a:gd name="connsiteY54" fmla="*/ 858684 h 2576052"/>
                <a:gd name="connsiteX55" fmla="*/ 452284 w 4785033"/>
                <a:gd name="connsiteY55" fmla="*/ 858684 h 2576052"/>
                <a:gd name="connsiteX56" fmla="*/ 452284 w 4785033"/>
                <a:gd name="connsiteY56" fmla="*/ 822632 h 2576052"/>
                <a:gd name="connsiteX57" fmla="*/ 416233 w 4785033"/>
                <a:gd name="connsiteY57" fmla="*/ 822632 h 2576052"/>
                <a:gd name="connsiteX58" fmla="*/ 416233 w 4785033"/>
                <a:gd name="connsiteY58" fmla="*/ 740697 h 2576052"/>
                <a:gd name="connsiteX59" fmla="*/ 416233 w 4785033"/>
                <a:gd name="connsiteY59" fmla="*/ 740697 h 2576052"/>
                <a:gd name="connsiteX60" fmla="*/ 416233 w 4785033"/>
                <a:gd name="connsiteY60" fmla="*/ 449006 h 2576052"/>
                <a:gd name="connsiteX61" fmla="*/ 386736 w 4785033"/>
                <a:gd name="connsiteY61" fmla="*/ 449006 h 2576052"/>
                <a:gd name="connsiteX62" fmla="*/ 386736 w 4785033"/>
                <a:gd name="connsiteY62" fmla="*/ 186813 h 2576052"/>
                <a:gd name="connsiteX63" fmla="*/ 386736 w 4785033"/>
                <a:gd name="connsiteY63" fmla="*/ 186813 h 2576052"/>
                <a:gd name="connsiteX64" fmla="*/ 386736 w 4785033"/>
                <a:gd name="connsiteY64" fmla="*/ 62271 h 2576052"/>
                <a:gd name="connsiteX65" fmla="*/ 272026 w 4785033"/>
                <a:gd name="connsiteY65" fmla="*/ 62271 h 2576052"/>
                <a:gd name="connsiteX66" fmla="*/ 272026 w 4785033"/>
                <a:gd name="connsiteY66" fmla="*/ 32774 h 2576052"/>
                <a:gd name="connsiteX67" fmla="*/ 235975 w 4785033"/>
                <a:gd name="connsiteY67" fmla="*/ 32774 h 2576052"/>
                <a:gd name="connsiteX68" fmla="*/ 173704 w 4785033"/>
                <a:gd name="connsiteY68" fmla="*/ 32774 h 2576052"/>
                <a:gd name="connsiteX69" fmla="*/ 173704 w 4785033"/>
                <a:gd name="connsiteY69" fmla="*/ 0 h 2576052"/>
                <a:gd name="connsiteX70" fmla="*/ 0 w 4785033"/>
                <a:gd name="connsiteY70" fmla="*/ 0 h 2576052"/>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12698 w 4785033"/>
                <a:gd name="connsiteY40" fmla="*/ 1391572 h 2576052"/>
                <a:gd name="connsiteX41" fmla="*/ 799691 w 4785033"/>
                <a:gd name="connsiteY41" fmla="*/ 1163484 h 2576052"/>
                <a:gd name="connsiteX42" fmla="*/ 799691 w 4785033"/>
                <a:gd name="connsiteY42" fmla="*/ 1048774 h 2576052"/>
                <a:gd name="connsiteX43" fmla="*/ 773471 w 4785033"/>
                <a:gd name="connsiteY43" fmla="*/ 1048774 h 2576052"/>
                <a:gd name="connsiteX44" fmla="*/ 773471 w 4785033"/>
                <a:gd name="connsiteY44" fmla="*/ 1012723 h 2576052"/>
                <a:gd name="connsiteX45" fmla="*/ 698091 w 4785033"/>
                <a:gd name="connsiteY45" fmla="*/ 1012723 h 2576052"/>
                <a:gd name="connsiteX46" fmla="*/ 698091 w 4785033"/>
                <a:gd name="connsiteY46" fmla="*/ 1012723 h 2576052"/>
                <a:gd name="connsiteX47" fmla="*/ 681703 w 4785033"/>
                <a:gd name="connsiteY47" fmla="*/ 996335 h 2576052"/>
                <a:gd name="connsiteX48" fmla="*/ 662039 w 4785033"/>
                <a:gd name="connsiteY48" fmla="*/ 976671 h 2576052"/>
                <a:gd name="connsiteX49" fmla="*/ 662039 w 4785033"/>
                <a:gd name="connsiteY49" fmla="*/ 924232 h 2576052"/>
                <a:gd name="connsiteX50" fmla="*/ 530942 w 4785033"/>
                <a:gd name="connsiteY50" fmla="*/ 924232 h 2576052"/>
                <a:gd name="connsiteX51" fmla="*/ 530942 w 4785033"/>
                <a:gd name="connsiteY51" fmla="*/ 924232 h 2576052"/>
                <a:gd name="connsiteX52" fmla="*/ 530942 w 4785033"/>
                <a:gd name="connsiteY52" fmla="*/ 888181 h 2576052"/>
                <a:gd name="connsiteX53" fmla="*/ 481781 w 4785033"/>
                <a:gd name="connsiteY53" fmla="*/ 888181 h 2576052"/>
                <a:gd name="connsiteX54" fmla="*/ 481781 w 4785033"/>
                <a:gd name="connsiteY54" fmla="*/ 858684 h 2576052"/>
                <a:gd name="connsiteX55" fmla="*/ 452284 w 4785033"/>
                <a:gd name="connsiteY55" fmla="*/ 858684 h 2576052"/>
                <a:gd name="connsiteX56" fmla="*/ 452284 w 4785033"/>
                <a:gd name="connsiteY56" fmla="*/ 822632 h 2576052"/>
                <a:gd name="connsiteX57" fmla="*/ 416233 w 4785033"/>
                <a:gd name="connsiteY57" fmla="*/ 822632 h 2576052"/>
                <a:gd name="connsiteX58" fmla="*/ 416233 w 4785033"/>
                <a:gd name="connsiteY58" fmla="*/ 740697 h 2576052"/>
                <a:gd name="connsiteX59" fmla="*/ 416233 w 4785033"/>
                <a:gd name="connsiteY59" fmla="*/ 740697 h 2576052"/>
                <a:gd name="connsiteX60" fmla="*/ 416233 w 4785033"/>
                <a:gd name="connsiteY60" fmla="*/ 449006 h 2576052"/>
                <a:gd name="connsiteX61" fmla="*/ 386736 w 4785033"/>
                <a:gd name="connsiteY61" fmla="*/ 449006 h 2576052"/>
                <a:gd name="connsiteX62" fmla="*/ 386736 w 4785033"/>
                <a:gd name="connsiteY62" fmla="*/ 186813 h 2576052"/>
                <a:gd name="connsiteX63" fmla="*/ 386736 w 4785033"/>
                <a:gd name="connsiteY63" fmla="*/ 186813 h 2576052"/>
                <a:gd name="connsiteX64" fmla="*/ 386736 w 4785033"/>
                <a:gd name="connsiteY64" fmla="*/ 62271 h 2576052"/>
                <a:gd name="connsiteX65" fmla="*/ 272026 w 4785033"/>
                <a:gd name="connsiteY65" fmla="*/ 62271 h 2576052"/>
                <a:gd name="connsiteX66" fmla="*/ 272026 w 4785033"/>
                <a:gd name="connsiteY66" fmla="*/ 32774 h 2576052"/>
                <a:gd name="connsiteX67" fmla="*/ 235975 w 4785033"/>
                <a:gd name="connsiteY67" fmla="*/ 32774 h 2576052"/>
                <a:gd name="connsiteX68" fmla="*/ 173704 w 4785033"/>
                <a:gd name="connsiteY68" fmla="*/ 32774 h 2576052"/>
                <a:gd name="connsiteX69" fmla="*/ 173704 w 4785033"/>
                <a:gd name="connsiteY69" fmla="*/ 0 h 2576052"/>
                <a:gd name="connsiteX70" fmla="*/ 0 w 4785033"/>
                <a:gd name="connsiteY70" fmla="*/ 0 h 2576052"/>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06348 w 4785033"/>
                <a:gd name="connsiteY40" fmla="*/ 1413797 h 2576052"/>
                <a:gd name="connsiteX41" fmla="*/ 799691 w 4785033"/>
                <a:gd name="connsiteY41" fmla="*/ 1163484 h 2576052"/>
                <a:gd name="connsiteX42" fmla="*/ 799691 w 4785033"/>
                <a:gd name="connsiteY42" fmla="*/ 1048774 h 2576052"/>
                <a:gd name="connsiteX43" fmla="*/ 773471 w 4785033"/>
                <a:gd name="connsiteY43" fmla="*/ 1048774 h 2576052"/>
                <a:gd name="connsiteX44" fmla="*/ 773471 w 4785033"/>
                <a:gd name="connsiteY44" fmla="*/ 1012723 h 2576052"/>
                <a:gd name="connsiteX45" fmla="*/ 698091 w 4785033"/>
                <a:gd name="connsiteY45" fmla="*/ 1012723 h 2576052"/>
                <a:gd name="connsiteX46" fmla="*/ 698091 w 4785033"/>
                <a:gd name="connsiteY46" fmla="*/ 1012723 h 2576052"/>
                <a:gd name="connsiteX47" fmla="*/ 681703 w 4785033"/>
                <a:gd name="connsiteY47" fmla="*/ 996335 h 2576052"/>
                <a:gd name="connsiteX48" fmla="*/ 662039 w 4785033"/>
                <a:gd name="connsiteY48" fmla="*/ 976671 h 2576052"/>
                <a:gd name="connsiteX49" fmla="*/ 662039 w 4785033"/>
                <a:gd name="connsiteY49" fmla="*/ 924232 h 2576052"/>
                <a:gd name="connsiteX50" fmla="*/ 530942 w 4785033"/>
                <a:gd name="connsiteY50" fmla="*/ 924232 h 2576052"/>
                <a:gd name="connsiteX51" fmla="*/ 530942 w 4785033"/>
                <a:gd name="connsiteY51" fmla="*/ 924232 h 2576052"/>
                <a:gd name="connsiteX52" fmla="*/ 530942 w 4785033"/>
                <a:gd name="connsiteY52" fmla="*/ 888181 h 2576052"/>
                <a:gd name="connsiteX53" fmla="*/ 481781 w 4785033"/>
                <a:gd name="connsiteY53" fmla="*/ 888181 h 2576052"/>
                <a:gd name="connsiteX54" fmla="*/ 481781 w 4785033"/>
                <a:gd name="connsiteY54" fmla="*/ 858684 h 2576052"/>
                <a:gd name="connsiteX55" fmla="*/ 452284 w 4785033"/>
                <a:gd name="connsiteY55" fmla="*/ 858684 h 2576052"/>
                <a:gd name="connsiteX56" fmla="*/ 452284 w 4785033"/>
                <a:gd name="connsiteY56" fmla="*/ 822632 h 2576052"/>
                <a:gd name="connsiteX57" fmla="*/ 416233 w 4785033"/>
                <a:gd name="connsiteY57" fmla="*/ 822632 h 2576052"/>
                <a:gd name="connsiteX58" fmla="*/ 416233 w 4785033"/>
                <a:gd name="connsiteY58" fmla="*/ 740697 h 2576052"/>
                <a:gd name="connsiteX59" fmla="*/ 416233 w 4785033"/>
                <a:gd name="connsiteY59" fmla="*/ 740697 h 2576052"/>
                <a:gd name="connsiteX60" fmla="*/ 416233 w 4785033"/>
                <a:gd name="connsiteY60" fmla="*/ 449006 h 2576052"/>
                <a:gd name="connsiteX61" fmla="*/ 386736 w 4785033"/>
                <a:gd name="connsiteY61" fmla="*/ 449006 h 2576052"/>
                <a:gd name="connsiteX62" fmla="*/ 386736 w 4785033"/>
                <a:gd name="connsiteY62" fmla="*/ 186813 h 2576052"/>
                <a:gd name="connsiteX63" fmla="*/ 386736 w 4785033"/>
                <a:gd name="connsiteY63" fmla="*/ 186813 h 2576052"/>
                <a:gd name="connsiteX64" fmla="*/ 386736 w 4785033"/>
                <a:gd name="connsiteY64" fmla="*/ 62271 h 2576052"/>
                <a:gd name="connsiteX65" fmla="*/ 272026 w 4785033"/>
                <a:gd name="connsiteY65" fmla="*/ 62271 h 2576052"/>
                <a:gd name="connsiteX66" fmla="*/ 272026 w 4785033"/>
                <a:gd name="connsiteY66" fmla="*/ 32774 h 2576052"/>
                <a:gd name="connsiteX67" fmla="*/ 235975 w 4785033"/>
                <a:gd name="connsiteY67" fmla="*/ 32774 h 2576052"/>
                <a:gd name="connsiteX68" fmla="*/ 173704 w 4785033"/>
                <a:gd name="connsiteY68" fmla="*/ 32774 h 2576052"/>
                <a:gd name="connsiteX69" fmla="*/ 173704 w 4785033"/>
                <a:gd name="connsiteY69" fmla="*/ 0 h 2576052"/>
                <a:gd name="connsiteX70" fmla="*/ 0 w 4785033"/>
                <a:gd name="connsiteY70" fmla="*/ 0 h 2576052"/>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06348 w 4785033"/>
                <a:gd name="connsiteY40" fmla="*/ 1455072 h 2576052"/>
                <a:gd name="connsiteX41" fmla="*/ 799691 w 4785033"/>
                <a:gd name="connsiteY41" fmla="*/ 1163484 h 2576052"/>
                <a:gd name="connsiteX42" fmla="*/ 799691 w 4785033"/>
                <a:gd name="connsiteY42" fmla="*/ 1048774 h 2576052"/>
                <a:gd name="connsiteX43" fmla="*/ 773471 w 4785033"/>
                <a:gd name="connsiteY43" fmla="*/ 1048774 h 2576052"/>
                <a:gd name="connsiteX44" fmla="*/ 773471 w 4785033"/>
                <a:gd name="connsiteY44" fmla="*/ 1012723 h 2576052"/>
                <a:gd name="connsiteX45" fmla="*/ 698091 w 4785033"/>
                <a:gd name="connsiteY45" fmla="*/ 1012723 h 2576052"/>
                <a:gd name="connsiteX46" fmla="*/ 698091 w 4785033"/>
                <a:gd name="connsiteY46" fmla="*/ 1012723 h 2576052"/>
                <a:gd name="connsiteX47" fmla="*/ 681703 w 4785033"/>
                <a:gd name="connsiteY47" fmla="*/ 996335 h 2576052"/>
                <a:gd name="connsiteX48" fmla="*/ 662039 w 4785033"/>
                <a:gd name="connsiteY48" fmla="*/ 976671 h 2576052"/>
                <a:gd name="connsiteX49" fmla="*/ 662039 w 4785033"/>
                <a:gd name="connsiteY49" fmla="*/ 924232 h 2576052"/>
                <a:gd name="connsiteX50" fmla="*/ 530942 w 4785033"/>
                <a:gd name="connsiteY50" fmla="*/ 924232 h 2576052"/>
                <a:gd name="connsiteX51" fmla="*/ 530942 w 4785033"/>
                <a:gd name="connsiteY51" fmla="*/ 924232 h 2576052"/>
                <a:gd name="connsiteX52" fmla="*/ 530942 w 4785033"/>
                <a:gd name="connsiteY52" fmla="*/ 888181 h 2576052"/>
                <a:gd name="connsiteX53" fmla="*/ 481781 w 4785033"/>
                <a:gd name="connsiteY53" fmla="*/ 888181 h 2576052"/>
                <a:gd name="connsiteX54" fmla="*/ 481781 w 4785033"/>
                <a:gd name="connsiteY54" fmla="*/ 858684 h 2576052"/>
                <a:gd name="connsiteX55" fmla="*/ 452284 w 4785033"/>
                <a:gd name="connsiteY55" fmla="*/ 858684 h 2576052"/>
                <a:gd name="connsiteX56" fmla="*/ 452284 w 4785033"/>
                <a:gd name="connsiteY56" fmla="*/ 822632 h 2576052"/>
                <a:gd name="connsiteX57" fmla="*/ 416233 w 4785033"/>
                <a:gd name="connsiteY57" fmla="*/ 822632 h 2576052"/>
                <a:gd name="connsiteX58" fmla="*/ 416233 w 4785033"/>
                <a:gd name="connsiteY58" fmla="*/ 740697 h 2576052"/>
                <a:gd name="connsiteX59" fmla="*/ 416233 w 4785033"/>
                <a:gd name="connsiteY59" fmla="*/ 740697 h 2576052"/>
                <a:gd name="connsiteX60" fmla="*/ 416233 w 4785033"/>
                <a:gd name="connsiteY60" fmla="*/ 449006 h 2576052"/>
                <a:gd name="connsiteX61" fmla="*/ 386736 w 4785033"/>
                <a:gd name="connsiteY61" fmla="*/ 449006 h 2576052"/>
                <a:gd name="connsiteX62" fmla="*/ 386736 w 4785033"/>
                <a:gd name="connsiteY62" fmla="*/ 186813 h 2576052"/>
                <a:gd name="connsiteX63" fmla="*/ 386736 w 4785033"/>
                <a:gd name="connsiteY63" fmla="*/ 186813 h 2576052"/>
                <a:gd name="connsiteX64" fmla="*/ 386736 w 4785033"/>
                <a:gd name="connsiteY64" fmla="*/ 62271 h 2576052"/>
                <a:gd name="connsiteX65" fmla="*/ 272026 w 4785033"/>
                <a:gd name="connsiteY65" fmla="*/ 62271 h 2576052"/>
                <a:gd name="connsiteX66" fmla="*/ 272026 w 4785033"/>
                <a:gd name="connsiteY66" fmla="*/ 32774 h 2576052"/>
                <a:gd name="connsiteX67" fmla="*/ 235975 w 4785033"/>
                <a:gd name="connsiteY67" fmla="*/ 32774 h 2576052"/>
                <a:gd name="connsiteX68" fmla="*/ 173704 w 4785033"/>
                <a:gd name="connsiteY68" fmla="*/ 32774 h 2576052"/>
                <a:gd name="connsiteX69" fmla="*/ 173704 w 4785033"/>
                <a:gd name="connsiteY69" fmla="*/ 0 h 2576052"/>
                <a:gd name="connsiteX70" fmla="*/ 0 w 4785033"/>
                <a:gd name="connsiteY70" fmla="*/ 0 h 2576052"/>
                <a:gd name="connsiteX0" fmla="*/ 4785033 w 4785033"/>
                <a:gd name="connsiteY0" fmla="*/ 2576052 h 2576052"/>
                <a:gd name="connsiteX1" fmla="*/ 2589162 w 4785033"/>
                <a:gd name="connsiteY1" fmla="*/ 2576052 h 2576052"/>
                <a:gd name="connsiteX2" fmla="*/ 2589162 w 4785033"/>
                <a:gd name="connsiteY2" fmla="*/ 2503948 h 2576052"/>
                <a:gd name="connsiteX3" fmla="*/ 2149987 w 4785033"/>
                <a:gd name="connsiteY3" fmla="*/ 2503948 h 2576052"/>
                <a:gd name="connsiteX4" fmla="*/ 2149987 w 4785033"/>
                <a:gd name="connsiteY4" fmla="*/ 2422013 h 2576052"/>
                <a:gd name="connsiteX5" fmla="*/ 1999226 w 4785033"/>
                <a:gd name="connsiteY5" fmla="*/ 2422013 h 2576052"/>
                <a:gd name="connsiteX6" fmla="*/ 1999226 w 4785033"/>
                <a:gd name="connsiteY6" fmla="*/ 2356464 h 2576052"/>
                <a:gd name="connsiteX7" fmla="*/ 1999226 w 4785033"/>
                <a:gd name="connsiteY7" fmla="*/ 2356464 h 2576052"/>
                <a:gd name="connsiteX8" fmla="*/ 1969729 w 4785033"/>
                <a:gd name="connsiteY8" fmla="*/ 2356464 h 2576052"/>
                <a:gd name="connsiteX9" fmla="*/ 1969729 w 4785033"/>
                <a:gd name="connsiteY9" fmla="*/ 2294194 h 2576052"/>
                <a:gd name="connsiteX10" fmla="*/ 1678039 w 4785033"/>
                <a:gd name="connsiteY10" fmla="*/ 2294194 h 2576052"/>
                <a:gd name="connsiteX11" fmla="*/ 1678039 w 4785033"/>
                <a:gd name="connsiteY11" fmla="*/ 2238477 h 2576052"/>
                <a:gd name="connsiteX12" fmla="*/ 1596104 w 4785033"/>
                <a:gd name="connsiteY12" fmla="*/ 2238477 h 2576052"/>
                <a:gd name="connsiteX13" fmla="*/ 1596104 w 4785033"/>
                <a:gd name="connsiteY13" fmla="*/ 2136877 h 2576052"/>
                <a:gd name="connsiteX14" fmla="*/ 1402736 w 4785033"/>
                <a:gd name="connsiteY14" fmla="*/ 2136877 h 2576052"/>
                <a:gd name="connsiteX15" fmla="*/ 1402736 w 4785033"/>
                <a:gd name="connsiteY15" fmla="*/ 2090994 h 2576052"/>
                <a:gd name="connsiteX16" fmla="*/ 1324078 w 4785033"/>
                <a:gd name="connsiteY16" fmla="*/ 2090994 h 2576052"/>
                <a:gd name="connsiteX17" fmla="*/ 1324078 w 4785033"/>
                <a:gd name="connsiteY17" fmla="*/ 2041832 h 2576052"/>
                <a:gd name="connsiteX18" fmla="*/ 1288026 w 4785033"/>
                <a:gd name="connsiteY18" fmla="*/ 2041832 h 2576052"/>
                <a:gd name="connsiteX19" fmla="*/ 1288026 w 4785033"/>
                <a:gd name="connsiteY19" fmla="*/ 1986116 h 2576052"/>
                <a:gd name="connsiteX20" fmla="*/ 1245420 w 4785033"/>
                <a:gd name="connsiteY20" fmla="*/ 1986116 h 2576052"/>
                <a:gd name="connsiteX21" fmla="*/ 1245420 w 4785033"/>
                <a:gd name="connsiteY21" fmla="*/ 1838632 h 2576052"/>
                <a:gd name="connsiteX22" fmla="*/ 1245420 w 4785033"/>
                <a:gd name="connsiteY22" fmla="*/ 1838632 h 2576052"/>
                <a:gd name="connsiteX23" fmla="*/ 1215923 w 4785033"/>
                <a:gd name="connsiteY23" fmla="*/ 1838632 h 2576052"/>
                <a:gd name="connsiteX24" fmla="*/ 1215923 w 4785033"/>
                <a:gd name="connsiteY24" fmla="*/ 1743587 h 2576052"/>
                <a:gd name="connsiteX25" fmla="*/ 1215923 w 4785033"/>
                <a:gd name="connsiteY25" fmla="*/ 1743587 h 2576052"/>
                <a:gd name="connsiteX26" fmla="*/ 1215923 w 4785033"/>
                <a:gd name="connsiteY26" fmla="*/ 1694426 h 2576052"/>
                <a:gd name="connsiteX27" fmla="*/ 1160207 w 4785033"/>
                <a:gd name="connsiteY27" fmla="*/ 1694426 h 2576052"/>
                <a:gd name="connsiteX28" fmla="*/ 1160207 w 4785033"/>
                <a:gd name="connsiteY28" fmla="*/ 1658374 h 2576052"/>
                <a:gd name="connsiteX29" fmla="*/ 1065162 w 4785033"/>
                <a:gd name="connsiteY29" fmla="*/ 1658374 h 2576052"/>
                <a:gd name="connsiteX30" fmla="*/ 1065162 w 4785033"/>
                <a:gd name="connsiteY30" fmla="*/ 1625600 h 2576052"/>
                <a:gd name="connsiteX31" fmla="*/ 986504 w 4785033"/>
                <a:gd name="connsiteY31" fmla="*/ 1625600 h 2576052"/>
                <a:gd name="connsiteX32" fmla="*/ 986504 w 4785033"/>
                <a:gd name="connsiteY32" fmla="*/ 1625600 h 2576052"/>
                <a:gd name="connsiteX33" fmla="*/ 950452 w 4785033"/>
                <a:gd name="connsiteY33" fmla="*/ 1625600 h 2576052"/>
                <a:gd name="connsiteX34" fmla="*/ 950452 w 4785033"/>
                <a:gd name="connsiteY34" fmla="*/ 1563329 h 2576052"/>
                <a:gd name="connsiteX35" fmla="*/ 842297 w 4785033"/>
                <a:gd name="connsiteY35" fmla="*/ 1563329 h 2576052"/>
                <a:gd name="connsiteX36" fmla="*/ 842297 w 4785033"/>
                <a:gd name="connsiteY36" fmla="*/ 1501058 h 2576052"/>
                <a:gd name="connsiteX37" fmla="*/ 842297 w 4785033"/>
                <a:gd name="connsiteY37" fmla="*/ 1501058 h 2576052"/>
                <a:gd name="connsiteX38" fmla="*/ 842297 w 4785033"/>
                <a:gd name="connsiteY38" fmla="*/ 1451897 h 2576052"/>
                <a:gd name="connsiteX39" fmla="*/ 842297 w 4785033"/>
                <a:gd name="connsiteY39" fmla="*/ 1451897 h 2576052"/>
                <a:gd name="connsiteX40" fmla="*/ 825398 w 4785033"/>
                <a:gd name="connsiteY40" fmla="*/ 1448722 h 2576052"/>
                <a:gd name="connsiteX41" fmla="*/ 799691 w 4785033"/>
                <a:gd name="connsiteY41" fmla="*/ 1163484 h 2576052"/>
                <a:gd name="connsiteX42" fmla="*/ 799691 w 4785033"/>
                <a:gd name="connsiteY42" fmla="*/ 1048774 h 2576052"/>
                <a:gd name="connsiteX43" fmla="*/ 773471 w 4785033"/>
                <a:gd name="connsiteY43" fmla="*/ 1048774 h 2576052"/>
                <a:gd name="connsiteX44" fmla="*/ 773471 w 4785033"/>
                <a:gd name="connsiteY44" fmla="*/ 1012723 h 2576052"/>
                <a:gd name="connsiteX45" fmla="*/ 698091 w 4785033"/>
                <a:gd name="connsiteY45" fmla="*/ 1012723 h 2576052"/>
                <a:gd name="connsiteX46" fmla="*/ 698091 w 4785033"/>
                <a:gd name="connsiteY46" fmla="*/ 1012723 h 2576052"/>
                <a:gd name="connsiteX47" fmla="*/ 681703 w 4785033"/>
                <a:gd name="connsiteY47" fmla="*/ 996335 h 2576052"/>
                <a:gd name="connsiteX48" fmla="*/ 662039 w 4785033"/>
                <a:gd name="connsiteY48" fmla="*/ 976671 h 2576052"/>
                <a:gd name="connsiteX49" fmla="*/ 662039 w 4785033"/>
                <a:gd name="connsiteY49" fmla="*/ 924232 h 2576052"/>
                <a:gd name="connsiteX50" fmla="*/ 530942 w 4785033"/>
                <a:gd name="connsiteY50" fmla="*/ 924232 h 2576052"/>
                <a:gd name="connsiteX51" fmla="*/ 530942 w 4785033"/>
                <a:gd name="connsiteY51" fmla="*/ 924232 h 2576052"/>
                <a:gd name="connsiteX52" fmla="*/ 530942 w 4785033"/>
                <a:gd name="connsiteY52" fmla="*/ 888181 h 2576052"/>
                <a:gd name="connsiteX53" fmla="*/ 481781 w 4785033"/>
                <a:gd name="connsiteY53" fmla="*/ 888181 h 2576052"/>
                <a:gd name="connsiteX54" fmla="*/ 481781 w 4785033"/>
                <a:gd name="connsiteY54" fmla="*/ 858684 h 2576052"/>
                <a:gd name="connsiteX55" fmla="*/ 452284 w 4785033"/>
                <a:gd name="connsiteY55" fmla="*/ 858684 h 2576052"/>
                <a:gd name="connsiteX56" fmla="*/ 452284 w 4785033"/>
                <a:gd name="connsiteY56" fmla="*/ 822632 h 2576052"/>
                <a:gd name="connsiteX57" fmla="*/ 416233 w 4785033"/>
                <a:gd name="connsiteY57" fmla="*/ 822632 h 2576052"/>
                <a:gd name="connsiteX58" fmla="*/ 416233 w 4785033"/>
                <a:gd name="connsiteY58" fmla="*/ 740697 h 2576052"/>
                <a:gd name="connsiteX59" fmla="*/ 416233 w 4785033"/>
                <a:gd name="connsiteY59" fmla="*/ 740697 h 2576052"/>
                <a:gd name="connsiteX60" fmla="*/ 416233 w 4785033"/>
                <a:gd name="connsiteY60" fmla="*/ 449006 h 2576052"/>
                <a:gd name="connsiteX61" fmla="*/ 386736 w 4785033"/>
                <a:gd name="connsiteY61" fmla="*/ 449006 h 2576052"/>
                <a:gd name="connsiteX62" fmla="*/ 386736 w 4785033"/>
                <a:gd name="connsiteY62" fmla="*/ 186813 h 2576052"/>
                <a:gd name="connsiteX63" fmla="*/ 386736 w 4785033"/>
                <a:gd name="connsiteY63" fmla="*/ 186813 h 2576052"/>
                <a:gd name="connsiteX64" fmla="*/ 386736 w 4785033"/>
                <a:gd name="connsiteY64" fmla="*/ 62271 h 2576052"/>
                <a:gd name="connsiteX65" fmla="*/ 272026 w 4785033"/>
                <a:gd name="connsiteY65" fmla="*/ 62271 h 2576052"/>
                <a:gd name="connsiteX66" fmla="*/ 272026 w 4785033"/>
                <a:gd name="connsiteY66" fmla="*/ 32774 h 2576052"/>
                <a:gd name="connsiteX67" fmla="*/ 235975 w 4785033"/>
                <a:gd name="connsiteY67" fmla="*/ 32774 h 2576052"/>
                <a:gd name="connsiteX68" fmla="*/ 173704 w 4785033"/>
                <a:gd name="connsiteY68" fmla="*/ 32774 h 2576052"/>
                <a:gd name="connsiteX69" fmla="*/ 173704 w 4785033"/>
                <a:gd name="connsiteY69" fmla="*/ 0 h 2576052"/>
                <a:gd name="connsiteX70" fmla="*/ 0 w 4785033"/>
                <a:gd name="connsiteY70" fmla="*/ 0 h 257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785033" h="2576052">
                  <a:moveTo>
                    <a:pt x="4785033" y="2576052"/>
                  </a:moveTo>
                  <a:lnTo>
                    <a:pt x="2589162" y="2576052"/>
                  </a:lnTo>
                  <a:lnTo>
                    <a:pt x="2589162" y="2503948"/>
                  </a:lnTo>
                  <a:lnTo>
                    <a:pt x="2149987" y="2503948"/>
                  </a:lnTo>
                  <a:lnTo>
                    <a:pt x="2149987" y="2422013"/>
                  </a:lnTo>
                  <a:lnTo>
                    <a:pt x="1999226" y="2422013"/>
                  </a:lnTo>
                  <a:lnTo>
                    <a:pt x="1999226" y="2356464"/>
                  </a:lnTo>
                  <a:lnTo>
                    <a:pt x="1999226" y="2356464"/>
                  </a:lnTo>
                  <a:lnTo>
                    <a:pt x="1969729" y="2356464"/>
                  </a:lnTo>
                  <a:lnTo>
                    <a:pt x="1969729" y="2294194"/>
                  </a:lnTo>
                  <a:lnTo>
                    <a:pt x="1678039" y="2294194"/>
                  </a:lnTo>
                  <a:lnTo>
                    <a:pt x="1678039" y="2238477"/>
                  </a:lnTo>
                  <a:lnTo>
                    <a:pt x="1596104" y="2238477"/>
                  </a:lnTo>
                  <a:lnTo>
                    <a:pt x="1596104" y="2136877"/>
                  </a:lnTo>
                  <a:lnTo>
                    <a:pt x="1402736" y="2136877"/>
                  </a:lnTo>
                  <a:lnTo>
                    <a:pt x="1402736" y="2090994"/>
                  </a:lnTo>
                  <a:lnTo>
                    <a:pt x="1324078" y="2090994"/>
                  </a:lnTo>
                  <a:lnTo>
                    <a:pt x="1324078" y="2041832"/>
                  </a:lnTo>
                  <a:lnTo>
                    <a:pt x="1288026" y="2041832"/>
                  </a:lnTo>
                  <a:lnTo>
                    <a:pt x="1288026" y="1986116"/>
                  </a:lnTo>
                  <a:lnTo>
                    <a:pt x="1245420" y="1986116"/>
                  </a:lnTo>
                  <a:lnTo>
                    <a:pt x="1245420" y="1838632"/>
                  </a:lnTo>
                  <a:lnTo>
                    <a:pt x="1245420" y="1838632"/>
                  </a:lnTo>
                  <a:lnTo>
                    <a:pt x="1215923" y="1838632"/>
                  </a:lnTo>
                  <a:lnTo>
                    <a:pt x="1215923" y="1743587"/>
                  </a:lnTo>
                  <a:lnTo>
                    <a:pt x="1215923" y="1743587"/>
                  </a:lnTo>
                  <a:lnTo>
                    <a:pt x="1215923" y="1694426"/>
                  </a:lnTo>
                  <a:lnTo>
                    <a:pt x="1160207" y="1694426"/>
                  </a:lnTo>
                  <a:lnTo>
                    <a:pt x="1160207" y="1658374"/>
                  </a:lnTo>
                  <a:lnTo>
                    <a:pt x="1065162" y="1658374"/>
                  </a:lnTo>
                  <a:lnTo>
                    <a:pt x="1065162" y="1625600"/>
                  </a:lnTo>
                  <a:lnTo>
                    <a:pt x="986504" y="1625600"/>
                  </a:lnTo>
                  <a:lnTo>
                    <a:pt x="986504" y="1625600"/>
                  </a:lnTo>
                  <a:lnTo>
                    <a:pt x="950452" y="1625600"/>
                  </a:lnTo>
                  <a:lnTo>
                    <a:pt x="950452" y="1563329"/>
                  </a:lnTo>
                  <a:lnTo>
                    <a:pt x="842297" y="1563329"/>
                  </a:lnTo>
                  <a:lnTo>
                    <a:pt x="842297" y="1501058"/>
                  </a:lnTo>
                  <a:lnTo>
                    <a:pt x="842297" y="1501058"/>
                  </a:lnTo>
                  <a:lnTo>
                    <a:pt x="842297" y="1451897"/>
                  </a:lnTo>
                  <a:lnTo>
                    <a:pt x="842297" y="1451897"/>
                  </a:lnTo>
                  <a:lnTo>
                    <a:pt x="825398" y="1448722"/>
                  </a:lnTo>
                  <a:cubicBezTo>
                    <a:pt x="824237" y="1372693"/>
                    <a:pt x="800852" y="1239513"/>
                    <a:pt x="799691" y="1163484"/>
                  </a:cubicBezTo>
                  <a:lnTo>
                    <a:pt x="799691" y="1048774"/>
                  </a:lnTo>
                  <a:lnTo>
                    <a:pt x="773471" y="1048774"/>
                  </a:lnTo>
                  <a:lnTo>
                    <a:pt x="773471" y="1012723"/>
                  </a:lnTo>
                  <a:lnTo>
                    <a:pt x="698091" y="1012723"/>
                  </a:lnTo>
                  <a:lnTo>
                    <a:pt x="698091" y="1012723"/>
                  </a:lnTo>
                  <a:lnTo>
                    <a:pt x="681703" y="996335"/>
                  </a:lnTo>
                  <a:lnTo>
                    <a:pt x="662039" y="976671"/>
                  </a:lnTo>
                  <a:lnTo>
                    <a:pt x="662039" y="924232"/>
                  </a:lnTo>
                  <a:lnTo>
                    <a:pt x="530942" y="924232"/>
                  </a:lnTo>
                  <a:lnTo>
                    <a:pt x="530942" y="924232"/>
                  </a:lnTo>
                  <a:lnTo>
                    <a:pt x="530942" y="888181"/>
                  </a:lnTo>
                  <a:lnTo>
                    <a:pt x="481781" y="888181"/>
                  </a:lnTo>
                  <a:lnTo>
                    <a:pt x="481781" y="858684"/>
                  </a:lnTo>
                  <a:lnTo>
                    <a:pt x="452284" y="858684"/>
                  </a:lnTo>
                  <a:lnTo>
                    <a:pt x="452284" y="822632"/>
                  </a:lnTo>
                  <a:lnTo>
                    <a:pt x="416233" y="822632"/>
                  </a:lnTo>
                  <a:lnTo>
                    <a:pt x="416233" y="740697"/>
                  </a:lnTo>
                  <a:lnTo>
                    <a:pt x="416233" y="740697"/>
                  </a:lnTo>
                  <a:lnTo>
                    <a:pt x="416233" y="449006"/>
                  </a:lnTo>
                  <a:lnTo>
                    <a:pt x="386736" y="449006"/>
                  </a:lnTo>
                  <a:lnTo>
                    <a:pt x="386736" y="186813"/>
                  </a:lnTo>
                  <a:lnTo>
                    <a:pt x="386736" y="186813"/>
                  </a:lnTo>
                  <a:lnTo>
                    <a:pt x="386736" y="62271"/>
                  </a:lnTo>
                  <a:lnTo>
                    <a:pt x="272026" y="62271"/>
                  </a:lnTo>
                  <a:lnTo>
                    <a:pt x="272026" y="32774"/>
                  </a:lnTo>
                  <a:lnTo>
                    <a:pt x="235975" y="32774"/>
                  </a:lnTo>
                  <a:lnTo>
                    <a:pt x="173704" y="32774"/>
                  </a:lnTo>
                  <a:lnTo>
                    <a:pt x="173704" y="0"/>
                  </a:lnTo>
                  <a:lnTo>
                    <a:pt x="0" y="0"/>
                  </a:ln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8" name="Gerade Verbindung 177">
              <a:extLst>
                <a:ext uri="{FF2B5EF4-FFF2-40B4-BE49-F238E27FC236}">
                  <a16:creationId xmlns:a16="http://schemas.microsoft.com/office/drawing/2014/main" id="{26EE497F-33D7-5444-B389-98E9A754FDD1}"/>
                </a:ext>
              </a:extLst>
            </p:cNvPr>
            <p:cNvCxnSpPr>
              <a:cxnSpLocks/>
            </p:cNvCxnSpPr>
            <p:nvPr/>
          </p:nvCxnSpPr>
          <p:spPr>
            <a:xfrm>
              <a:off x="6291557" y="442210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9" name="Gerade Verbindung 178">
              <a:extLst>
                <a:ext uri="{FF2B5EF4-FFF2-40B4-BE49-F238E27FC236}">
                  <a16:creationId xmlns:a16="http://schemas.microsoft.com/office/drawing/2014/main" id="{EA01D154-1D12-D349-96B1-DA8D4E83F657}"/>
                </a:ext>
              </a:extLst>
            </p:cNvPr>
            <p:cNvCxnSpPr>
              <a:cxnSpLocks/>
            </p:cNvCxnSpPr>
            <p:nvPr/>
          </p:nvCxnSpPr>
          <p:spPr>
            <a:xfrm>
              <a:off x="5443832" y="442210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0" name="Gerade Verbindung 179">
              <a:extLst>
                <a:ext uri="{FF2B5EF4-FFF2-40B4-BE49-F238E27FC236}">
                  <a16:creationId xmlns:a16="http://schemas.microsoft.com/office/drawing/2014/main" id="{337F5B99-3F67-9C40-83A4-E1E82BFAC06D}"/>
                </a:ext>
              </a:extLst>
            </p:cNvPr>
            <p:cNvCxnSpPr>
              <a:cxnSpLocks/>
            </p:cNvCxnSpPr>
            <p:nvPr/>
          </p:nvCxnSpPr>
          <p:spPr>
            <a:xfrm>
              <a:off x="5402557" y="442210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1" name="Gerade Verbindung 180">
              <a:extLst>
                <a:ext uri="{FF2B5EF4-FFF2-40B4-BE49-F238E27FC236}">
                  <a16:creationId xmlns:a16="http://schemas.microsoft.com/office/drawing/2014/main" id="{3CACCEA9-0308-3E4D-979E-AB67E1ED96A5}"/>
                </a:ext>
              </a:extLst>
            </p:cNvPr>
            <p:cNvCxnSpPr>
              <a:cxnSpLocks/>
            </p:cNvCxnSpPr>
            <p:nvPr/>
          </p:nvCxnSpPr>
          <p:spPr>
            <a:xfrm>
              <a:off x="5269207" y="442210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2" name="Gerade Verbindung 181">
              <a:extLst>
                <a:ext uri="{FF2B5EF4-FFF2-40B4-BE49-F238E27FC236}">
                  <a16:creationId xmlns:a16="http://schemas.microsoft.com/office/drawing/2014/main" id="{8E86F34C-604E-194E-BB79-46DE3BCFEB04}"/>
                </a:ext>
              </a:extLst>
            </p:cNvPr>
            <p:cNvCxnSpPr>
              <a:cxnSpLocks/>
            </p:cNvCxnSpPr>
            <p:nvPr/>
          </p:nvCxnSpPr>
          <p:spPr>
            <a:xfrm>
              <a:off x="4698849" y="442210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3" name="Gerade Verbindung 182">
              <a:extLst>
                <a:ext uri="{FF2B5EF4-FFF2-40B4-BE49-F238E27FC236}">
                  <a16:creationId xmlns:a16="http://schemas.microsoft.com/office/drawing/2014/main" id="{596B383C-F1E9-1140-9629-1A60B90013D3}"/>
                </a:ext>
              </a:extLst>
            </p:cNvPr>
            <p:cNvCxnSpPr>
              <a:cxnSpLocks/>
            </p:cNvCxnSpPr>
            <p:nvPr/>
          </p:nvCxnSpPr>
          <p:spPr>
            <a:xfrm>
              <a:off x="4661891" y="442210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4" name="Gerade Verbindung 183">
              <a:extLst>
                <a:ext uri="{FF2B5EF4-FFF2-40B4-BE49-F238E27FC236}">
                  <a16:creationId xmlns:a16="http://schemas.microsoft.com/office/drawing/2014/main" id="{A48C386B-4E7C-F44F-8693-1F19F47094DA}"/>
                </a:ext>
              </a:extLst>
            </p:cNvPr>
            <p:cNvCxnSpPr>
              <a:cxnSpLocks/>
            </p:cNvCxnSpPr>
            <p:nvPr/>
          </p:nvCxnSpPr>
          <p:spPr>
            <a:xfrm>
              <a:off x="4637633" y="442210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5" name="Gerade Verbindung 184">
              <a:extLst>
                <a:ext uri="{FF2B5EF4-FFF2-40B4-BE49-F238E27FC236}">
                  <a16:creationId xmlns:a16="http://schemas.microsoft.com/office/drawing/2014/main" id="{37C19CC2-FDB2-F44D-8E2E-DFF9DFF02606}"/>
                </a:ext>
              </a:extLst>
            </p:cNvPr>
            <p:cNvCxnSpPr>
              <a:cxnSpLocks/>
            </p:cNvCxnSpPr>
            <p:nvPr/>
          </p:nvCxnSpPr>
          <p:spPr>
            <a:xfrm>
              <a:off x="4371581" y="442210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6" name="Gerade Verbindung 185">
              <a:extLst>
                <a:ext uri="{FF2B5EF4-FFF2-40B4-BE49-F238E27FC236}">
                  <a16:creationId xmlns:a16="http://schemas.microsoft.com/office/drawing/2014/main" id="{6017F98D-B0D6-784D-A7A4-15251ECF9B4D}"/>
                </a:ext>
              </a:extLst>
            </p:cNvPr>
            <p:cNvCxnSpPr>
              <a:cxnSpLocks/>
            </p:cNvCxnSpPr>
            <p:nvPr/>
          </p:nvCxnSpPr>
          <p:spPr>
            <a:xfrm>
              <a:off x="3556262" y="426970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7" name="Gerade Verbindung 186">
              <a:extLst>
                <a:ext uri="{FF2B5EF4-FFF2-40B4-BE49-F238E27FC236}">
                  <a16:creationId xmlns:a16="http://schemas.microsoft.com/office/drawing/2014/main" id="{2AFCFB46-2441-FD43-AEEC-F20DDB5AC0FF}"/>
                </a:ext>
              </a:extLst>
            </p:cNvPr>
            <p:cNvCxnSpPr>
              <a:cxnSpLocks/>
            </p:cNvCxnSpPr>
            <p:nvPr/>
          </p:nvCxnSpPr>
          <p:spPr>
            <a:xfrm>
              <a:off x="3508506" y="426970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8" name="Gerade Verbindung 187">
              <a:extLst>
                <a:ext uri="{FF2B5EF4-FFF2-40B4-BE49-F238E27FC236}">
                  <a16:creationId xmlns:a16="http://schemas.microsoft.com/office/drawing/2014/main" id="{4B166872-A527-8A42-956C-35B428308D78}"/>
                </a:ext>
              </a:extLst>
            </p:cNvPr>
            <p:cNvCxnSpPr>
              <a:cxnSpLocks/>
            </p:cNvCxnSpPr>
            <p:nvPr/>
          </p:nvCxnSpPr>
          <p:spPr>
            <a:xfrm>
              <a:off x="3387725" y="414270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9" name="Gerade Verbindung 188">
              <a:extLst>
                <a:ext uri="{FF2B5EF4-FFF2-40B4-BE49-F238E27FC236}">
                  <a16:creationId xmlns:a16="http://schemas.microsoft.com/office/drawing/2014/main" id="{A3B25415-2A27-EE47-80E8-C508A2611D7D}"/>
                </a:ext>
              </a:extLst>
            </p:cNvPr>
            <p:cNvCxnSpPr>
              <a:cxnSpLocks/>
            </p:cNvCxnSpPr>
            <p:nvPr/>
          </p:nvCxnSpPr>
          <p:spPr>
            <a:xfrm>
              <a:off x="3144187" y="4081702"/>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0" name="Gerade Verbindung 189">
              <a:extLst>
                <a:ext uri="{FF2B5EF4-FFF2-40B4-BE49-F238E27FC236}">
                  <a16:creationId xmlns:a16="http://schemas.microsoft.com/office/drawing/2014/main" id="{7448D3B4-0C11-2A46-A052-7E79E01AEC54}"/>
                </a:ext>
              </a:extLst>
            </p:cNvPr>
            <p:cNvCxnSpPr>
              <a:cxnSpLocks/>
            </p:cNvCxnSpPr>
            <p:nvPr/>
          </p:nvCxnSpPr>
          <p:spPr>
            <a:xfrm>
              <a:off x="3099531" y="409486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1" name="Gerade Verbindung 190">
              <a:extLst>
                <a:ext uri="{FF2B5EF4-FFF2-40B4-BE49-F238E27FC236}">
                  <a16:creationId xmlns:a16="http://schemas.microsoft.com/office/drawing/2014/main" id="{1882715B-75C4-274C-BAD8-383E84FF6BA4}"/>
                </a:ext>
              </a:extLst>
            </p:cNvPr>
            <p:cNvCxnSpPr>
              <a:cxnSpLocks/>
            </p:cNvCxnSpPr>
            <p:nvPr/>
          </p:nvCxnSpPr>
          <p:spPr>
            <a:xfrm>
              <a:off x="2703296" y="3538758"/>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2" name="Gerade Verbindung 191">
              <a:extLst>
                <a:ext uri="{FF2B5EF4-FFF2-40B4-BE49-F238E27FC236}">
                  <a16:creationId xmlns:a16="http://schemas.microsoft.com/office/drawing/2014/main" id="{194D8362-6C65-7841-9FD4-2962DAE1CE9E}"/>
                </a:ext>
              </a:extLst>
            </p:cNvPr>
            <p:cNvCxnSpPr>
              <a:cxnSpLocks/>
            </p:cNvCxnSpPr>
            <p:nvPr/>
          </p:nvCxnSpPr>
          <p:spPr>
            <a:xfrm rot="16200000">
              <a:off x="3115724" y="4089304"/>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3" name="Gerade Verbindung 192">
              <a:extLst>
                <a:ext uri="{FF2B5EF4-FFF2-40B4-BE49-F238E27FC236}">
                  <a16:creationId xmlns:a16="http://schemas.microsoft.com/office/drawing/2014/main" id="{D2B87C96-5EB4-4E44-8417-59A731899730}"/>
                </a:ext>
              </a:extLst>
            </p:cNvPr>
            <p:cNvCxnSpPr>
              <a:cxnSpLocks/>
            </p:cNvCxnSpPr>
            <p:nvPr/>
          </p:nvCxnSpPr>
          <p:spPr>
            <a:xfrm rot="16200000">
              <a:off x="3517948" y="4269390"/>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4" name="Gerade Verbindung 193">
              <a:extLst>
                <a:ext uri="{FF2B5EF4-FFF2-40B4-BE49-F238E27FC236}">
                  <a16:creationId xmlns:a16="http://schemas.microsoft.com/office/drawing/2014/main" id="{0595F091-36C3-8D44-AEA0-20B982DFC45B}"/>
                </a:ext>
              </a:extLst>
            </p:cNvPr>
            <p:cNvCxnSpPr>
              <a:cxnSpLocks/>
            </p:cNvCxnSpPr>
            <p:nvPr/>
          </p:nvCxnSpPr>
          <p:spPr>
            <a:xfrm rot="16200000">
              <a:off x="2754929" y="379225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5" name="Gerade Verbindung 194">
              <a:extLst>
                <a:ext uri="{FF2B5EF4-FFF2-40B4-BE49-F238E27FC236}">
                  <a16:creationId xmlns:a16="http://schemas.microsoft.com/office/drawing/2014/main" id="{CB739F71-F043-C646-9FBF-B7E2F2CAF25A}"/>
                </a:ext>
              </a:extLst>
            </p:cNvPr>
            <p:cNvCxnSpPr>
              <a:cxnSpLocks/>
            </p:cNvCxnSpPr>
            <p:nvPr/>
          </p:nvCxnSpPr>
          <p:spPr>
            <a:xfrm rot="16200000">
              <a:off x="2784671" y="3835812"/>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6" name="Gerade Verbindung 195">
              <a:extLst>
                <a:ext uri="{FF2B5EF4-FFF2-40B4-BE49-F238E27FC236}">
                  <a16:creationId xmlns:a16="http://schemas.microsoft.com/office/drawing/2014/main" id="{42646E7E-1E9D-F146-BD80-AB33676779A1}"/>
                </a:ext>
              </a:extLst>
            </p:cNvPr>
            <p:cNvCxnSpPr>
              <a:cxnSpLocks/>
            </p:cNvCxnSpPr>
            <p:nvPr/>
          </p:nvCxnSpPr>
          <p:spPr>
            <a:xfrm rot="16200000">
              <a:off x="2709646" y="3584098"/>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7" name="Gerade Verbindung 196">
              <a:extLst>
                <a:ext uri="{FF2B5EF4-FFF2-40B4-BE49-F238E27FC236}">
                  <a16:creationId xmlns:a16="http://schemas.microsoft.com/office/drawing/2014/main" id="{CC6578E1-3027-C441-93F2-FEFF47DC6DF1}"/>
                </a:ext>
              </a:extLst>
            </p:cNvPr>
            <p:cNvCxnSpPr>
              <a:cxnSpLocks/>
            </p:cNvCxnSpPr>
            <p:nvPr/>
          </p:nvCxnSpPr>
          <p:spPr>
            <a:xfrm rot="16200000">
              <a:off x="2709647" y="3538759"/>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8" name="Gerade Verbindung 197">
              <a:extLst>
                <a:ext uri="{FF2B5EF4-FFF2-40B4-BE49-F238E27FC236}">
                  <a16:creationId xmlns:a16="http://schemas.microsoft.com/office/drawing/2014/main" id="{C66BDB34-2D2E-9441-AA52-B5E461F40827}"/>
                </a:ext>
              </a:extLst>
            </p:cNvPr>
            <p:cNvCxnSpPr>
              <a:cxnSpLocks/>
            </p:cNvCxnSpPr>
            <p:nvPr/>
          </p:nvCxnSpPr>
          <p:spPr>
            <a:xfrm>
              <a:off x="2496921" y="3443079"/>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9" name="Gerade Verbindung 198">
              <a:extLst>
                <a:ext uri="{FF2B5EF4-FFF2-40B4-BE49-F238E27FC236}">
                  <a16:creationId xmlns:a16="http://schemas.microsoft.com/office/drawing/2014/main" id="{C4F9601C-1AD4-7E40-9799-7C9A3E04E116}"/>
                </a:ext>
              </a:extLst>
            </p:cNvPr>
            <p:cNvCxnSpPr>
              <a:cxnSpLocks/>
            </p:cNvCxnSpPr>
            <p:nvPr/>
          </p:nvCxnSpPr>
          <p:spPr>
            <a:xfrm rot="16200000">
              <a:off x="2488768" y="3444398"/>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0" name="Gerade Verbindung 199">
              <a:extLst>
                <a:ext uri="{FF2B5EF4-FFF2-40B4-BE49-F238E27FC236}">
                  <a16:creationId xmlns:a16="http://schemas.microsoft.com/office/drawing/2014/main" id="{96FAA778-1C6E-2943-88E9-7F7238666D3E}"/>
                </a:ext>
              </a:extLst>
            </p:cNvPr>
            <p:cNvCxnSpPr>
              <a:cxnSpLocks/>
            </p:cNvCxnSpPr>
            <p:nvPr/>
          </p:nvCxnSpPr>
          <p:spPr>
            <a:xfrm rot="16200000">
              <a:off x="2358941" y="3407677"/>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1" name="Gerade Verbindung 200">
              <a:extLst>
                <a:ext uri="{FF2B5EF4-FFF2-40B4-BE49-F238E27FC236}">
                  <a16:creationId xmlns:a16="http://schemas.microsoft.com/office/drawing/2014/main" id="{0598A7A4-C7AA-904E-BE1D-D0DBD1C17CF7}"/>
                </a:ext>
              </a:extLst>
            </p:cNvPr>
            <p:cNvCxnSpPr>
              <a:cxnSpLocks/>
            </p:cNvCxnSpPr>
            <p:nvPr/>
          </p:nvCxnSpPr>
          <p:spPr>
            <a:xfrm rot="16200000">
              <a:off x="2330416" y="324078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2" name="Gerade Verbindung 201">
              <a:extLst>
                <a:ext uri="{FF2B5EF4-FFF2-40B4-BE49-F238E27FC236}">
                  <a16:creationId xmlns:a16="http://schemas.microsoft.com/office/drawing/2014/main" id="{E821FB2A-85AD-CF47-A08F-B2A0B0ED7483}"/>
                </a:ext>
              </a:extLst>
            </p:cNvPr>
            <p:cNvCxnSpPr>
              <a:cxnSpLocks/>
            </p:cNvCxnSpPr>
            <p:nvPr/>
          </p:nvCxnSpPr>
          <p:spPr>
            <a:xfrm rot="16200000">
              <a:off x="2311118" y="3121510"/>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3" name="Gerade Verbindung 202">
              <a:extLst>
                <a:ext uri="{FF2B5EF4-FFF2-40B4-BE49-F238E27FC236}">
                  <a16:creationId xmlns:a16="http://schemas.microsoft.com/office/drawing/2014/main" id="{582C83C0-3261-8743-B6ED-8BA9AA2B6C49}"/>
                </a:ext>
              </a:extLst>
            </p:cNvPr>
            <p:cNvCxnSpPr>
              <a:cxnSpLocks/>
            </p:cNvCxnSpPr>
            <p:nvPr/>
          </p:nvCxnSpPr>
          <p:spPr>
            <a:xfrm rot="16200000">
              <a:off x="2308089" y="3046689"/>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4" name="Gerade Verbindung 203">
              <a:extLst>
                <a:ext uri="{FF2B5EF4-FFF2-40B4-BE49-F238E27FC236}">
                  <a16:creationId xmlns:a16="http://schemas.microsoft.com/office/drawing/2014/main" id="{22C1FBE5-1BE9-CC47-B537-5C75E32E356C}"/>
                </a:ext>
              </a:extLst>
            </p:cNvPr>
            <p:cNvCxnSpPr>
              <a:cxnSpLocks/>
            </p:cNvCxnSpPr>
            <p:nvPr/>
          </p:nvCxnSpPr>
          <p:spPr>
            <a:xfrm rot="16200000">
              <a:off x="2308089" y="2959168"/>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5" name="Gerade Verbindung 204">
              <a:extLst>
                <a:ext uri="{FF2B5EF4-FFF2-40B4-BE49-F238E27FC236}">
                  <a16:creationId xmlns:a16="http://schemas.microsoft.com/office/drawing/2014/main" id="{E691BD8A-99CD-1A4B-81C9-45E6E78A77F2}"/>
                </a:ext>
              </a:extLst>
            </p:cNvPr>
            <p:cNvCxnSpPr>
              <a:cxnSpLocks/>
            </p:cNvCxnSpPr>
            <p:nvPr/>
          </p:nvCxnSpPr>
          <p:spPr>
            <a:xfrm rot="16200000">
              <a:off x="2302268" y="2922447"/>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6" name="Gerade Verbindung 205">
              <a:extLst>
                <a:ext uri="{FF2B5EF4-FFF2-40B4-BE49-F238E27FC236}">
                  <a16:creationId xmlns:a16="http://schemas.microsoft.com/office/drawing/2014/main" id="{768123D9-CC39-0F48-8AAD-2FA4833332C9}"/>
                </a:ext>
              </a:extLst>
            </p:cNvPr>
            <p:cNvCxnSpPr>
              <a:cxnSpLocks/>
            </p:cNvCxnSpPr>
            <p:nvPr/>
          </p:nvCxnSpPr>
          <p:spPr>
            <a:xfrm rot="16200000">
              <a:off x="1938023" y="265395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7" name="Gerade Verbindung 206">
              <a:extLst>
                <a:ext uri="{FF2B5EF4-FFF2-40B4-BE49-F238E27FC236}">
                  <a16:creationId xmlns:a16="http://schemas.microsoft.com/office/drawing/2014/main" id="{9A42D2A5-86C8-FA40-B1B9-DABAF3F53E24}"/>
                </a:ext>
              </a:extLst>
            </p:cNvPr>
            <p:cNvCxnSpPr>
              <a:cxnSpLocks/>
            </p:cNvCxnSpPr>
            <p:nvPr/>
          </p:nvCxnSpPr>
          <p:spPr>
            <a:xfrm rot="16200000">
              <a:off x="1901961" y="2099705"/>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8" name="Gerade Verbindung 207">
              <a:extLst>
                <a:ext uri="{FF2B5EF4-FFF2-40B4-BE49-F238E27FC236}">
                  <a16:creationId xmlns:a16="http://schemas.microsoft.com/office/drawing/2014/main" id="{EF9051CB-B27D-1743-B1B8-1B4027198BAE}"/>
                </a:ext>
              </a:extLst>
            </p:cNvPr>
            <p:cNvCxnSpPr>
              <a:cxnSpLocks/>
            </p:cNvCxnSpPr>
            <p:nvPr/>
          </p:nvCxnSpPr>
          <p:spPr>
            <a:xfrm rot="16200000">
              <a:off x="1901960" y="2236953"/>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9" name="Gerade Verbindung 208">
              <a:extLst>
                <a:ext uri="{FF2B5EF4-FFF2-40B4-BE49-F238E27FC236}">
                  <a16:creationId xmlns:a16="http://schemas.microsoft.com/office/drawing/2014/main" id="{1D89CBBB-78CC-CE49-BD37-724EB11ABE79}"/>
                </a:ext>
              </a:extLst>
            </p:cNvPr>
            <p:cNvCxnSpPr>
              <a:cxnSpLocks/>
            </p:cNvCxnSpPr>
            <p:nvPr/>
          </p:nvCxnSpPr>
          <p:spPr>
            <a:xfrm>
              <a:off x="2098675" y="2777451"/>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0" name="Gerade Verbindung 209">
              <a:extLst>
                <a:ext uri="{FF2B5EF4-FFF2-40B4-BE49-F238E27FC236}">
                  <a16:creationId xmlns:a16="http://schemas.microsoft.com/office/drawing/2014/main" id="{DEEED592-65B5-C348-BB31-EAA6897CD022}"/>
                </a:ext>
              </a:extLst>
            </p:cNvPr>
            <p:cNvCxnSpPr>
              <a:cxnSpLocks/>
            </p:cNvCxnSpPr>
            <p:nvPr/>
          </p:nvCxnSpPr>
          <p:spPr>
            <a:xfrm>
              <a:off x="2358941" y="3407676"/>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1" name="Gerade Verbindung 210">
              <a:extLst>
                <a:ext uri="{FF2B5EF4-FFF2-40B4-BE49-F238E27FC236}">
                  <a16:creationId xmlns:a16="http://schemas.microsoft.com/office/drawing/2014/main" id="{C38210A2-FCBA-D54C-8552-284329497097}"/>
                </a:ext>
              </a:extLst>
            </p:cNvPr>
            <p:cNvCxnSpPr>
              <a:cxnSpLocks/>
            </p:cNvCxnSpPr>
            <p:nvPr/>
          </p:nvCxnSpPr>
          <p:spPr>
            <a:xfrm>
              <a:off x="2381263" y="3407675"/>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2" name="Gerade Verbindung 211">
              <a:extLst>
                <a:ext uri="{FF2B5EF4-FFF2-40B4-BE49-F238E27FC236}">
                  <a16:creationId xmlns:a16="http://schemas.microsoft.com/office/drawing/2014/main" id="{84D209FD-2E54-184A-A605-EADCD7A72B7C}"/>
                </a:ext>
              </a:extLst>
            </p:cNvPr>
            <p:cNvCxnSpPr>
              <a:cxnSpLocks/>
            </p:cNvCxnSpPr>
            <p:nvPr/>
          </p:nvCxnSpPr>
          <p:spPr>
            <a:xfrm rot="16200000">
              <a:off x="1898044" y="2026259"/>
              <a:ext cx="0" cy="9567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Interim PFS analysis (reviewed by </a:t>
            </a:r>
            <a:r>
              <a:rPr lang="en-US" dirty="0"/>
              <a:t>iDMC</a:t>
            </a:r>
            <a:r>
              <a:rPr lang="en-US"/>
              <a:t>) with median follow-up of 14 months; observed 197 PFS events with two-sided alpha of 0.0195.</a:t>
            </a:r>
          </a:p>
          <a:p>
            <a:r>
              <a:rPr lang="es-ES"/>
              <a:t>BICR, </a:t>
            </a:r>
            <a:r>
              <a:rPr lang="es-ES" dirty="0"/>
              <a:t>blinded</a:t>
            </a:r>
            <a:r>
              <a:rPr lang="es-ES"/>
              <a:t> </a:t>
            </a:r>
            <a:r>
              <a:rPr lang="es-ES" dirty="0"/>
              <a:t>independent</a:t>
            </a:r>
            <a:r>
              <a:rPr lang="es-ES"/>
              <a:t> </a:t>
            </a:r>
            <a:r>
              <a:rPr lang="es-ES" dirty="0"/>
              <a:t>review</a:t>
            </a:r>
            <a:r>
              <a:rPr lang="es-ES"/>
              <a:t> </a:t>
            </a:r>
            <a:r>
              <a:rPr lang="es-ES" dirty="0"/>
              <a:t>committee</a:t>
            </a:r>
            <a:r>
              <a:rPr lang="es-ES"/>
              <a:t>; CI, </a:t>
            </a:r>
            <a:r>
              <a:rPr lang="es-ES" dirty="0"/>
              <a:t>confidence</a:t>
            </a:r>
            <a:r>
              <a:rPr lang="es-ES"/>
              <a:t> </a:t>
            </a:r>
            <a:r>
              <a:rPr lang="es-ES" dirty="0"/>
              <a:t>Interval</a:t>
            </a:r>
            <a:r>
              <a:rPr lang="es-ES"/>
              <a:t>; HR, </a:t>
            </a:r>
            <a:r>
              <a:rPr lang="es-ES" dirty="0"/>
              <a:t>Hazard</a:t>
            </a:r>
            <a:r>
              <a:rPr lang="es-ES"/>
              <a:t> ratio; </a:t>
            </a:r>
            <a:r>
              <a:rPr lang="es-ES" dirty="0"/>
              <a:t>iDMC</a:t>
            </a:r>
            <a:r>
              <a:rPr lang="es-ES"/>
              <a:t>, </a:t>
            </a:r>
            <a:r>
              <a:rPr lang="en-US"/>
              <a:t>independent data safety monitoring committee;</a:t>
            </a:r>
            <a:r>
              <a:rPr lang="es-ES"/>
              <a:t> </a:t>
            </a:r>
            <a:r>
              <a:rPr lang="es-ES" dirty="0"/>
              <a:t>mo</a:t>
            </a:r>
            <a:r>
              <a:rPr lang="es-ES"/>
              <a:t>, </a:t>
            </a:r>
            <a:r>
              <a:rPr lang="es-ES" dirty="0"/>
              <a:t>month</a:t>
            </a:r>
            <a:r>
              <a:rPr lang="es-ES"/>
              <a:t>(s); PFS, </a:t>
            </a:r>
            <a:r>
              <a:rPr lang="es-ES" dirty="0"/>
              <a:t>progression</a:t>
            </a:r>
            <a:r>
              <a:rPr lang="es-ES"/>
              <a:t>-free </a:t>
            </a:r>
            <a:r>
              <a:rPr lang="es-ES" dirty="0"/>
              <a:t>survival</a:t>
            </a:r>
            <a:r>
              <a:rPr lang="es-ES"/>
              <a:t>.</a:t>
            </a:r>
          </a:p>
          <a:p>
            <a:r>
              <a:rPr lang="es-ES" b="1" dirty="0"/>
              <a:t>Wu</a:t>
            </a:r>
            <a:r>
              <a:rPr lang="es-ES" b="1"/>
              <a:t> Y-L, et al. </a:t>
            </a:r>
            <a:r>
              <a:rPr lang="es-ES" b="1" dirty="0"/>
              <a:t>Abstract</a:t>
            </a:r>
            <a:r>
              <a:rPr lang="es-ES" b="1"/>
              <a:t> LBA43 </a:t>
            </a:r>
            <a:r>
              <a:rPr lang="es-ES" b="1" dirty="0"/>
              <a:t>presented</a:t>
            </a:r>
            <a:r>
              <a:rPr lang="es-ES" b="1"/>
              <a:t> at ESMO 2021.</a:t>
            </a:r>
          </a:p>
        </p:txBody>
      </p:sp>
      <p:graphicFrame>
        <p:nvGraphicFramePr>
          <p:cNvPr id="70" name="Tabelle 70">
            <a:extLst>
              <a:ext uri="{FF2B5EF4-FFF2-40B4-BE49-F238E27FC236}">
                <a16:creationId xmlns:a16="http://schemas.microsoft.com/office/drawing/2014/main" id="{46FB29E7-B26C-4B3F-8C77-16143F902056}"/>
              </a:ext>
            </a:extLst>
          </p:cNvPr>
          <p:cNvGraphicFramePr>
            <a:graphicFrameLocks noGrp="1"/>
          </p:cNvGraphicFramePr>
          <p:nvPr>
            <p:extLst>
              <p:ext uri="{D42A27DB-BD31-4B8C-83A1-F6EECF244321}">
                <p14:modId xmlns:p14="http://schemas.microsoft.com/office/powerpoint/2010/main" val="102780231"/>
              </p:ext>
            </p:extLst>
          </p:nvPr>
        </p:nvGraphicFramePr>
        <p:xfrm>
          <a:off x="419368" y="5676726"/>
          <a:ext cx="6267248" cy="522000"/>
        </p:xfrm>
        <a:graphic>
          <a:graphicData uri="http://schemas.openxmlformats.org/drawingml/2006/table">
            <a:tbl>
              <a:tblPr firstRow="1" bandRow="1">
                <a:tableStyleId>{5C22544A-7EE6-4342-B048-85BDC9FD1C3A}</a:tableStyleId>
              </a:tblPr>
              <a:tblGrid>
                <a:gridCol w="844038">
                  <a:extLst>
                    <a:ext uri="{9D8B030D-6E8A-4147-A177-3AD203B41FA5}">
                      <a16:colId xmlns:a16="http://schemas.microsoft.com/office/drawing/2014/main" val="3695426956"/>
                    </a:ext>
                  </a:extLst>
                </a:gridCol>
                <a:gridCol w="397659">
                  <a:extLst>
                    <a:ext uri="{9D8B030D-6E8A-4147-A177-3AD203B41FA5}">
                      <a16:colId xmlns:a16="http://schemas.microsoft.com/office/drawing/2014/main" val="3576789524"/>
                    </a:ext>
                  </a:extLst>
                </a:gridCol>
                <a:gridCol w="397659">
                  <a:extLst>
                    <a:ext uri="{9D8B030D-6E8A-4147-A177-3AD203B41FA5}">
                      <a16:colId xmlns:a16="http://schemas.microsoft.com/office/drawing/2014/main" val="1941070581"/>
                    </a:ext>
                  </a:extLst>
                </a:gridCol>
                <a:gridCol w="397659">
                  <a:extLst>
                    <a:ext uri="{9D8B030D-6E8A-4147-A177-3AD203B41FA5}">
                      <a16:colId xmlns:a16="http://schemas.microsoft.com/office/drawing/2014/main" val="3939427482"/>
                    </a:ext>
                  </a:extLst>
                </a:gridCol>
                <a:gridCol w="397659">
                  <a:extLst>
                    <a:ext uri="{9D8B030D-6E8A-4147-A177-3AD203B41FA5}">
                      <a16:colId xmlns:a16="http://schemas.microsoft.com/office/drawing/2014/main" val="2717951625"/>
                    </a:ext>
                  </a:extLst>
                </a:gridCol>
                <a:gridCol w="397659">
                  <a:extLst>
                    <a:ext uri="{9D8B030D-6E8A-4147-A177-3AD203B41FA5}">
                      <a16:colId xmlns:a16="http://schemas.microsoft.com/office/drawing/2014/main" val="2333448366"/>
                    </a:ext>
                  </a:extLst>
                </a:gridCol>
                <a:gridCol w="397659">
                  <a:extLst>
                    <a:ext uri="{9D8B030D-6E8A-4147-A177-3AD203B41FA5}">
                      <a16:colId xmlns:a16="http://schemas.microsoft.com/office/drawing/2014/main" val="438316280"/>
                    </a:ext>
                  </a:extLst>
                </a:gridCol>
                <a:gridCol w="397659">
                  <a:extLst>
                    <a:ext uri="{9D8B030D-6E8A-4147-A177-3AD203B41FA5}">
                      <a16:colId xmlns:a16="http://schemas.microsoft.com/office/drawing/2014/main" val="3590335358"/>
                    </a:ext>
                  </a:extLst>
                </a:gridCol>
                <a:gridCol w="397659">
                  <a:extLst>
                    <a:ext uri="{9D8B030D-6E8A-4147-A177-3AD203B41FA5}">
                      <a16:colId xmlns:a16="http://schemas.microsoft.com/office/drawing/2014/main" val="1896589715"/>
                    </a:ext>
                  </a:extLst>
                </a:gridCol>
                <a:gridCol w="397659">
                  <a:extLst>
                    <a:ext uri="{9D8B030D-6E8A-4147-A177-3AD203B41FA5}">
                      <a16:colId xmlns:a16="http://schemas.microsoft.com/office/drawing/2014/main" val="651882998"/>
                    </a:ext>
                  </a:extLst>
                </a:gridCol>
                <a:gridCol w="397659">
                  <a:extLst>
                    <a:ext uri="{9D8B030D-6E8A-4147-A177-3AD203B41FA5}">
                      <a16:colId xmlns:a16="http://schemas.microsoft.com/office/drawing/2014/main" val="3213326548"/>
                    </a:ext>
                  </a:extLst>
                </a:gridCol>
                <a:gridCol w="397659">
                  <a:extLst>
                    <a:ext uri="{9D8B030D-6E8A-4147-A177-3AD203B41FA5}">
                      <a16:colId xmlns:a16="http://schemas.microsoft.com/office/drawing/2014/main" val="1920355907"/>
                    </a:ext>
                  </a:extLst>
                </a:gridCol>
                <a:gridCol w="397659">
                  <a:extLst>
                    <a:ext uri="{9D8B030D-6E8A-4147-A177-3AD203B41FA5}">
                      <a16:colId xmlns:a16="http://schemas.microsoft.com/office/drawing/2014/main" val="3845689164"/>
                    </a:ext>
                  </a:extLst>
                </a:gridCol>
                <a:gridCol w="397659">
                  <a:extLst>
                    <a:ext uri="{9D8B030D-6E8A-4147-A177-3AD203B41FA5}">
                      <a16:colId xmlns:a16="http://schemas.microsoft.com/office/drawing/2014/main" val="2482920420"/>
                    </a:ext>
                  </a:extLst>
                </a:gridCol>
                <a:gridCol w="253643">
                  <a:extLst>
                    <a:ext uri="{9D8B030D-6E8A-4147-A177-3AD203B41FA5}">
                      <a16:colId xmlns:a16="http://schemas.microsoft.com/office/drawing/2014/main" val="3846350344"/>
                    </a:ext>
                  </a:extLst>
                </a:gridCol>
              </a:tblGrid>
              <a:tr h="160639">
                <a:tc gridSpan="15">
                  <a:txBody>
                    <a:bodyPr/>
                    <a:lstStyle/>
                    <a:p>
                      <a:r>
                        <a:rPr lang="de-DE" sz="1000"/>
                        <a:t>Patients at Risk</a:t>
                      </a:r>
                    </a:p>
                  </a:txBody>
                  <a:tcPr marL="18000" marR="18000" marT="10800" marB="10800" anchor="ct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extLst>
                  <a:ext uri="{0D108BD9-81ED-4DB2-BD59-A6C34878D82A}">
                    <a16:rowId xmlns:a16="http://schemas.microsoft.com/office/drawing/2014/main" val="587772858"/>
                  </a:ext>
                </a:extLst>
              </a:tr>
              <a:tr h="160717">
                <a:tc>
                  <a:txBody>
                    <a:bodyPr/>
                    <a:lstStyle/>
                    <a:p>
                      <a:r>
                        <a:rPr lang="de-DE" sz="1000">
                          <a:solidFill>
                            <a:schemeClr val="bg1"/>
                          </a:solidFill>
                        </a:rPr>
                        <a:t>Sugemalimab</a:t>
                      </a:r>
                    </a:p>
                  </a:txBody>
                  <a:tcPr marL="18000" marR="18000" marT="10800" marB="10800">
                    <a:solidFill>
                      <a:schemeClr val="bg2"/>
                    </a:solidFill>
                  </a:tcPr>
                </a:tc>
                <a:tc>
                  <a:txBody>
                    <a:bodyPr/>
                    <a:lstStyle/>
                    <a:p>
                      <a:pPr algn="ctr"/>
                      <a:r>
                        <a:rPr lang="de-DE" sz="1000" dirty="0"/>
                        <a:t>255</a:t>
                      </a:r>
                    </a:p>
                  </a:txBody>
                  <a:tcPr marL="18000" marR="18000" marT="10800" marB="10800" anchor="ctr"/>
                </a:tc>
                <a:tc>
                  <a:txBody>
                    <a:bodyPr/>
                    <a:lstStyle/>
                    <a:p>
                      <a:pPr algn="ctr"/>
                      <a:r>
                        <a:rPr lang="de-DE" sz="1000"/>
                        <a:t>225</a:t>
                      </a:r>
                    </a:p>
                  </a:txBody>
                  <a:tcPr marL="18000" marR="18000" marT="10800" marB="10800" anchor="ctr"/>
                </a:tc>
                <a:tc>
                  <a:txBody>
                    <a:bodyPr/>
                    <a:lstStyle/>
                    <a:p>
                      <a:pPr algn="ctr"/>
                      <a:r>
                        <a:rPr lang="de-DE" sz="1000"/>
                        <a:t>162</a:t>
                      </a:r>
                    </a:p>
                  </a:txBody>
                  <a:tcPr marL="18000" marR="18000" marT="10800" marB="10800" anchor="ctr"/>
                </a:tc>
                <a:tc>
                  <a:txBody>
                    <a:bodyPr/>
                    <a:lstStyle/>
                    <a:p>
                      <a:pPr algn="ctr"/>
                      <a:r>
                        <a:rPr lang="de-DE" sz="1000"/>
                        <a:t>130</a:t>
                      </a:r>
                    </a:p>
                  </a:txBody>
                  <a:tcPr marL="18000" marR="18000" marT="10800" marB="10800" anchor="ctr"/>
                </a:tc>
                <a:tc>
                  <a:txBody>
                    <a:bodyPr/>
                    <a:lstStyle/>
                    <a:p>
                      <a:pPr algn="ctr"/>
                      <a:r>
                        <a:rPr lang="de-DE" sz="1000"/>
                        <a:t>96</a:t>
                      </a:r>
                    </a:p>
                  </a:txBody>
                  <a:tcPr marL="18000" marR="18000" marT="10800" marB="10800" anchor="ctr"/>
                </a:tc>
                <a:tc>
                  <a:txBody>
                    <a:bodyPr/>
                    <a:lstStyle/>
                    <a:p>
                      <a:pPr algn="ctr"/>
                      <a:r>
                        <a:rPr lang="de-DE" sz="1000"/>
                        <a:t>76</a:t>
                      </a:r>
                    </a:p>
                  </a:txBody>
                  <a:tcPr marL="18000" marR="18000" marT="10800" marB="10800" anchor="ctr"/>
                </a:tc>
                <a:tc>
                  <a:txBody>
                    <a:bodyPr/>
                    <a:lstStyle/>
                    <a:p>
                      <a:pPr algn="ctr"/>
                      <a:r>
                        <a:rPr lang="de-DE" sz="1000"/>
                        <a:t>63</a:t>
                      </a:r>
                    </a:p>
                  </a:txBody>
                  <a:tcPr marL="18000" marR="18000" marT="10800" marB="10800" anchor="ctr"/>
                </a:tc>
                <a:tc>
                  <a:txBody>
                    <a:bodyPr/>
                    <a:lstStyle/>
                    <a:p>
                      <a:pPr algn="ctr"/>
                      <a:r>
                        <a:rPr lang="de-DE" sz="1000"/>
                        <a:t>48</a:t>
                      </a:r>
                    </a:p>
                  </a:txBody>
                  <a:tcPr marL="18000" marR="18000" marT="10800" marB="10800" anchor="ctr"/>
                </a:tc>
                <a:tc>
                  <a:txBody>
                    <a:bodyPr/>
                    <a:lstStyle/>
                    <a:p>
                      <a:pPr algn="ctr"/>
                      <a:r>
                        <a:rPr lang="de-DE" sz="1000"/>
                        <a:t>35</a:t>
                      </a:r>
                    </a:p>
                  </a:txBody>
                  <a:tcPr marL="18000" marR="18000" marT="10800" marB="10800" anchor="ctr"/>
                </a:tc>
                <a:tc>
                  <a:txBody>
                    <a:bodyPr/>
                    <a:lstStyle/>
                    <a:p>
                      <a:pPr algn="ctr"/>
                      <a:r>
                        <a:rPr lang="de-DE" sz="1000"/>
                        <a:t>30</a:t>
                      </a:r>
                    </a:p>
                  </a:txBody>
                  <a:tcPr marL="18000" marR="18000" marT="10800" marB="10800" anchor="ctr"/>
                </a:tc>
                <a:tc>
                  <a:txBody>
                    <a:bodyPr/>
                    <a:lstStyle/>
                    <a:p>
                      <a:pPr algn="ctr"/>
                      <a:r>
                        <a:rPr lang="de-DE" sz="1000"/>
                        <a:t>20</a:t>
                      </a:r>
                    </a:p>
                  </a:txBody>
                  <a:tcPr marL="18000" marR="18000" marT="10800" marB="10800" anchor="ctr"/>
                </a:tc>
                <a:tc>
                  <a:txBody>
                    <a:bodyPr/>
                    <a:lstStyle/>
                    <a:p>
                      <a:pPr algn="ctr"/>
                      <a:r>
                        <a:rPr lang="de-DE" sz="1000"/>
                        <a:t>11</a:t>
                      </a:r>
                    </a:p>
                  </a:txBody>
                  <a:tcPr marL="18000" marR="18000" marT="10800" marB="10800" anchor="ctr"/>
                </a:tc>
                <a:tc>
                  <a:txBody>
                    <a:bodyPr/>
                    <a:lstStyle/>
                    <a:p>
                      <a:pPr algn="ctr"/>
                      <a:r>
                        <a:rPr lang="de-DE" sz="1000"/>
                        <a:t>11</a:t>
                      </a:r>
                    </a:p>
                  </a:txBody>
                  <a:tcPr marL="18000" marR="18000" marT="10800" marB="10800" anchor="ctr"/>
                </a:tc>
                <a:tc>
                  <a:txBody>
                    <a:bodyPr/>
                    <a:lstStyle/>
                    <a:p>
                      <a:pPr algn="ctr"/>
                      <a:r>
                        <a:rPr lang="de-DE" sz="1000"/>
                        <a:t>0</a:t>
                      </a:r>
                    </a:p>
                  </a:txBody>
                  <a:tcPr marL="18000" marR="18000" marT="10800" marB="10800" anchor="ctr"/>
                </a:tc>
                <a:extLst>
                  <a:ext uri="{0D108BD9-81ED-4DB2-BD59-A6C34878D82A}">
                    <a16:rowId xmlns:a16="http://schemas.microsoft.com/office/drawing/2014/main" val="3314167033"/>
                  </a:ext>
                </a:extLst>
              </a:tr>
              <a:tr h="160639">
                <a:tc>
                  <a:txBody>
                    <a:bodyPr/>
                    <a:lstStyle/>
                    <a:p>
                      <a:r>
                        <a:rPr lang="de-DE" sz="1000" dirty="0">
                          <a:solidFill>
                            <a:schemeClr val="bg1"/>
                          </a:solidFill>
                        </a:rPr>
                        <a:t>Placebo</a:t>
                      </a:r>
                    </a:p>
                  </a:txBody>
                  <a:tcPr marL="18000" marR="18000" marT="10800" marB="10800">
                    <a:solidFill>
                      <a:schemeClr val="accent6"/>
                    </a:solidFill>
                  </a:tcPr>
                </a:tc>
                <a:tc>
                  <a:txBody>
                    <a:bodyPr/>
                    <a:lstStyle/>
                    <a:p>
                      <a:pPr algn="ctr"/>
                      <a:r>
                        <a:rPr lang="de-DE" sz="1000"/>
                        <a:t>126</a:t>
                      </a:r>
                    </a:p>
                  </a:txBody>
                  <a:tcPr marL="18000" marR="18000" marT="10800" marB="10800" anchor="ctr"/>
                </a:tc>
                <a:tc>
                  <a:txBody>
                    <a:bodyPr/>
                    <a:lstStyle/>
                    <a:p>
                      <a:pPr algn="ctr"/>
                      <a:r>
                        <a:rPr lang="de-DE" sz="1000" dirty="0"/>
                        <a:t>115</a:t>
                      </a:r>
                    </a:p>
                  </a:txBody>
                  <a:tcPr marL="18000" marR="18000" marT="10800" marB="10800" anchor="ctr"/>
                </a:tc>
                <a:tc>
                  <a:txBody>
                    <a:bodyPr/>
                    <a:lstStyle/>
                    <a:p>
                      <a:pPr algn="ctr"/>
                      <a:r>
                        <a:rPr lang="de-DE" sz="1000" dirty="0"/>
                        <a:t>77</a:t>
                      </a:r>
                    </a:p>
                  </a:txBody>
                  <a:tcPr marL="18000" marR="18000" marT="10800" marB="10800" anchor="ctr"/>
                </a:tc>
                <a:tc>
                  <a:txBody>
                    <a:bodyPr/>
                    <a:lstStyle/>
                    <a:p>
                      <a:pPr algn="ctr"/>
                      <a:r>
                        <a:rPr lang="de-DE" sz="1000" dirty="0"/>
                        <a:t>46</a:t>
                      </a:r>
                    </a:p>
                  </a:txBody>
                  <a:tcPr marL="18000" marR="18000" marT="10800" marB="10800" anchor="ctr"/>
                </a:tc>
                <a:tc>
                  <a:txBody>
                    <a:bodyPr/>
                    <a:lstStyle/>
                    <a:p>
                      <a:pPr algn="ctr"/>
                      <a:r>
                        <a:rPr lang="de-DE" sz="1000"/>
                        <a:t>25</a:t>
                      </a:r>
                    </a:p>
                  </a:txBody>
                  <a:tcPr marL="18000" marR="18000" marT="10800" marB="10800" anchor="ctr"/>
                </a:tc>
                <a:tc>
                  <a:txBody>
                    <a:bodyPr/>
                    <a:lstStyle/>
                    <a:p>
                      <a:pPr algn="ctr"/>
                      <a:r>
                        <a:rPr lang="de-DE" sz="1000" dirty="0"/>
                        <a:t>16</a:t>
                      </a:r>
                    </a:p>
                  </a:txBody>
                  <a:tcPr marL="18000" marR="18000" marT="10800" marB="10800" anchor="ctr"/>
                </a:tc>
                <a:tc>
                  <a:txBody>
                    <a:bodyPr/>
                    <a:lstStyle/>
                    <a:p>
                      <a:pPr algn="ctr"/>
                      <a:r>
                        <a:rPr lang="de-DE" sz="1000" dirty="0"/>
                        <a:t>11</a:t>
                      </a:r>
                    </a:p>
                  </a:txBody>
                  <a:tcPr marL="18000" marR="18000" marT="10800" marB="10800" anchor="ctr"/>
                </a:tc>
                <a:tc>
                  <a:txBody>
                    <a:bodyPr/>
                    <a:lstStyle/>
                    <a:p>
                      <a:pPr algn="ctr"/>
                      <a:r>
                        <a:rPr lang="de-DE" sz="1000" dirty="0"/>
                        <a:t>10</a:t>
                      </a:r>
                    </a:p>
                  </a:txBody>
                  <a:tcPr marL="18000" marR="18000" marT="10800" marB="10800" anchor="ctr"/>
                </a:tc>
                <a:tc>
                  <a:txBody>
                    <a:bodyPr/>
                    <a:lstStyle/>
                    <a:p>
                      <a:pPr algn="ctr"/>
                      <a:r>
                        <a:rPr lang="de-DE" sz="1000" dirty="0"/>
                        <a:t>6</a:t>
                      </a:r>
                    </a:p>
                  </a:txBody>
                  <a:tcPr marL="18000" marR="18000" marT="10800" marB="10800" anchor="ctr"/>
                </a:tc>
                <a:tc>
                  <a:txBody>
                    <a:bodyPr/>
                    <a:lstStyle/>
                    <a:p>
                      <a:pPr algn="ctr"/>
                      <a:r>
                        <a:rPr lang="de-DE" sz="1000"/>
                        <a:t>4</a:t>
                      </a:r>
                    </a:p>
                  </a:txBody>
                  <a:tcPr marL="18000" marR="18000" marT="10800" marB="10800" anchor="ctr"/>
                </a:tc>
                <a:tc>
                  <a:txBody>
                    <a:bodyPr/>
                    <a:lstStyle/>
                    <a:p>
                      <a:pPr algn="ctr"/>
                      <a:r>
                        <a:rPr lang="de-DE" sz="1000"/>
                        <a:t>1</a:t>
                      </a:r>
                    </a:p>
                  </a:txBody>
                  <a:tcPr marL="18000" marR="18000" marT="10800" marB="10800" anchor="ctr"/>
                </a:tc>
                <a:tc>
                  <a:txBody>
                    <a:bodyPr/>
                    <a:lstStyle/>
                    <a:p>
                      <a:pPr algn="ctr"/>
                      <a:r>
                        <a:rPr lang="de-DE" sz="1000" dirty="0"/>
                        <a:t>1</a:t>
                      </a:r>
                    </a:p>
                  </a:txBody>
                  <a:tcPr marL="18000" marR="18000" marT="10800" marB="10800" anchor="ctr"/>
                </a:tc>
                <a:tc>
                  <a:txBody>
                    <a:bodyPr/>
                    <a:lstStyle/>
                    <a:p>
                      <a:pPr algn="ctr"/>
                      <a:r>
                        <a:rPr lang="de-DE" sz="1000" dirty="0"/>
                        <a:t>1</a:t>
                      </a:r>
                    </a:p>
                  </a:txBody>
                  <a:tcPr marL="18000" marR="18000" marT="10800" marB="10800" anchor="ctr"/>
                </a:tc>
                <a:tc>
                  <a:txBody>
                    <a:bodyPr/>
                    <a:lstStyle/>
                    <a:p>
                      <a:pPr algn="ctr"/>
                      <a:r>
                        <a:rPr lang="de-DE" sz="1000" dirty="0"/>
                        <a:t>0</a:t>
                      </a:r>
                    </a:p>
                  </a:txBody>
                  <a:tcPr marL="18000" marR="18000" marT="10800" marB="10800" anchor="ctr"/>
                </a:tc>
                <a:extLst>
                  <a:ext uri="{0D108BD9-81ED-4DB2-BD59-A6C34878D82A}">
                    <a16:rowId xmlns:a16="http://schemas.microsoft.com/office/drawing/2014/main" val="571229015"/>
                  </a:ext>
                </a:extLst>
              </a:tr>
            </a:tbl>
          </a:graphicData>
        </a:graphic>
      </p:graphicFrame>
      <p:graphicFrame>
        <p:nvGraphicFramePr>
          <p:cNvPr id="71" name="Tabelle 71">
            <a:extLst>
              <a:ext uri="{FF2B5EF4-FFF2-40B4-BE49-F238E27FC236}">
                <a16:creationId xmlns:a16="http://schemas.microsoft.com/office/drawing/2014/main" id="{D842161A-BFA0-43C6-89C2-3ACCBDF4E11B}"/>
              </a:ext>
            </a:extLst>
          </p:cNvPr>
          <p:cNvGraphicFramePr>
            <a:graphicFrameLocks noGrp="1"/>
          </p:cNvGraphicFramePr>
          <p:nvPr>
            <p:extLst>
              <p:ext uri="{D42A27DB-BD31-4B8C-83A1-F6EECF244321}">
                <p14:modId xmlns:p14="http://schemas.microsoft.com/office/powerpoint/2010/main" val="434156511"/>
              </p:ext>
            </p:extLst>
          </p:nvPr>
        </p:nvGraphicFramePr>
        <p:xfrm>
          <a:off x="6987822" y="1815672"/>
          <a:ext cx="4814648" cy="1569720"/>
        </p:xfrm>
        <a:graphic>
          <a:graphicData uri="http://schemas.openxmlformats.org/drawingml/2006/table">
            <a:tbl>
              <a:tblPr firstRow="1" bandRow="1">
                <a:tableStyleId>{5C22544A-7EE6-4342-B048-85BDC9FD1C3A}</a:tableStyleId>
              </a:tblPr>
              <a:tblGrid>
                <a:gridCol w="2006960">
                  <a:extLst>
                    <a:ext uri="{9D8B030D-6E8A-4147-A177-3AD203B41FA5}">
                      <a16:colId xmlns:a16="http://schemas.microsoft.com/office/drawing/2014/main" val="3851120180"/>
                    </a:ext>
                  </a:extLst>
                </a:gridCol>
                <a:gridCol w="1414451">
                  <a:extLst>
                    <a:ext uri="{9D8B030D-6E8A-4147-A177-3AD203B41FA5}">
                      <a16:colId xmlns:a16="http://schemas.microsoft.com/office/drawing/2014/main" val="3785085986"/>
                    </a:ext>
                  </a:extLst>
                </a:gridCol>
                <a:gridCol w="1393237">
                  <a:extLst>
                    <a:ext uri="{9D8B030D-6E8A-4147-A177-3AD203B41FA5}">
                      <a16:colId xmlns:a16="http://schemas.microsoft.com/office/drawing/2014/main" val="3841023581"/>
                    </a:ext>
                  </a:extLst>
                </a:gridCol>
              </a:tblGrid>
              <a:tr h="370840">
                <a:tc>
                  <a:txBody>
                    <a:bodyPr/>
                    <a:lstStyle/>
                    <a:p>
                      <a:endParaRPr lang="de-DE" sz="1200" dirty="0"/>
                    </a:p>
                  </a:txBody>
                  <a:tcPr/>
                </a:tc>
                <a:tc>
                  <a:txBody>
                    <a:bodyPr/>
                    <a:lstStyle/>
                    <a:p>
                      <a:pPr algn="ctr"/>
                      <a:r>
                        <a:rPr lang="de-DE" sz="1200"/>
                        <a:t>Sugemalimab (N=255)</a:t>
                      </a:r>
                    </a:p>
                  </a:txBody>
                  <a:tcPr anchor="ctr">
                    <a:solidFill>
                      <a:schemeClr val="bg2"/>
                    </a:solidFill>
                  </a:tcPr>
                </a:tc>
                <a:tc>
                  <a:txBody>
                    <a:bodyPr/>
                    <a:lstStyle/>
                    <a:p>
                      <a:pPr algn="ctr"/>
                      <a:r>
                        <a:rPr lang="de-DE" sz="1200" dirty="0"/>
                        <a:t>Placebo </a:t>
                      </a:r>
                      <a:br>
                        <a:rPr lang="de-DE" sz="1200" dirty="0"/>
                      </a:br>
                      <a:r>
                        <a:rPr lang="de-DE" sz="1200" dirty="0"/>
                        <a:t>(N=126)</a:t>
                      </a:r>
                    </a:p>
                  </a:txBody>
                  <a:tcPr anchor="ctr">
                    <a:solidFill>
                      <a:schemeClr val="accent6"/>
                    </a:solidFill>
                  </a:tcPr>
                </a:tc>
                <a:extLst>
                  <a:ext uri="{0D108BD9-81ED-4DB2-BD59-A6C34878D82A}">
                    <a16:rowId xmlns:a16="http://schemas.microsoft.com/office/drawing/2014/main" val="135003480"/>
                  </a:ext>
                </a:extLst>
              </a:tr>
              <a:tr h="370840">
                <a:tc>
                  <a:txBody>
                    <a:bodyPr/>
                    <a:lstStyle/>
                    <a:p>
                      <a:r>
                        <a:rPr lang="de-DE" sz="1200"/>
                        <a:t>Median PFS, mo (95% Cl)</a:t>
                      </a:r>
                    </a:p>
                  </a:txBody>
                  <a:tcPr anchor="ctr"/>
                </a:tc>
                <a:tc>
                  <a:txBody>
                    <a:bodyPr/>
                    <a:lstStyle/>
                    <a:p>
                      <a:pPr algn="ctr"/>
                      <a:r>
                        <a:rPr lang="de-DE" sz="1200"/>
                        <a:t>9.0 (8.1-14.1)</a:t>
                      </a:r>
                    </a:p>
                  </a:txBody>
                  <a:tcPr anchor="ctr"/>
                </a:tc>
                <a:tc>
                  <a:txBody>
                    <a:bodyPr/>
                    <a:lstStyle/>
                    <a:p>
                      <a:pPr algn="ctr"/>
                      <a:r>
                        <a:rPr lang="de-DE" sz="1200"/>
                        <a:t>5.8 (4.2-6.6)</a:t>
                      </a:r>
                    </a:p>
                  </a:txBody>
                  <a:tcPr anchor="ctr"/>
                </a:tc>
                <a:extLst>
                  <a:ext uri="{0D108BD9-81ED-4DB2-BD59-A6C34878D82A}">
                    <a16:rowId xmlns:a16="http://schemas.microsoft.com/office/drawing/2014/main" val="1372039531"/>
                  </a:ext>
                </a:extLst>
              </a:tr>
              <a:tr h="370840">
                <a:tc>
                  <a:txBody>
                    <a:bodyPr/>
                    <a:lstStyle/>
                    <a:p>
                      <a:r>
                        <a:rPr lang="de-DE" sz="1200" dirty="0"/>
                        <a:t>HR (95% Cl)</a:t>
                      </a:r>
                    </a:p>
                  </a:txBody>
                  <a:tcPr anchor="ctr"/>
                </a:tc>
                <a:tc gridSpan="2">
                  <a:txBody>
                    <a:bodyPr/>
                    <a:lstStyle/>
                    <a:p>
                      <a:pPr algn="ctr"/>
                      <a:r>
                        <a:rPr lang="de-DE" sz="1200" dirty="0"/>
                        <a:t>0.64 (0.48-0.85)</a:t>
                      </a:r>
                    </a:p>
                  </a:txBody>
                  <a:tcPr anchor="ctr"/>
                </a:tc>
                <a:tc hMerge="1">
                  <a:txBody>
                    <a:bodyPr/>
                    <a:lstStyle/>
                    <a:p>
                      <a:endParaRPr lang="de-DE" sz="1100"/>
                    </a:p>
                  </a:txBody>
                  <a:tcPr/>
                </a:tc>
                <a:extLst>
                  <a:ext uri="{0D108BD9-81ED-4DB2-BD59-A6C34878D82A}">
                    <a16:rowId xmlns:a16="http://schemas.microsoft.com/office/drawing/2014/main" val="4268566271"/>
                  </a:ext>
                </a:extLst>
              </a:tr>
              <a:tr h="370840">
                <a:tc>
                  <a:txBody>
                    <a:bodyPr/>
                    <a:lstStyle/>
                    <a:p>
                      <a:r>
                        <a:rPr lang="de-DE" sz="1200"/>
                        <a:t>Log-rank P value</a:t>
                      </a:r>
                    </a:p>
                  </a:txBody>
                  <a:tcPr anchor="ctr"/>
                </a:tc>
                <a:tc gridSpan="2">
                  <a:txBody>
                    <a:bodyPr/>
                    <a:lstStyle/>
                    <a:p>
                      <a:pPr algn="ctr"/>
                      <a:r>
                        <a:rPr lang="de-DE" sz="1200" dirty="0"/>
                        <a:t>0.0026</a:t>
                      </a:r>
                    </a:p>
                  </a:txBody>
                  <a:tcPr anchor="ctr"/>
                </a:tc>
                <a:tc hMerge="1">
                  <a:txBody>
                    <a:bodyPr/>
                    <a:lstStyle/>
                    <a:p>
                      <a:endParaRPr lang="de-DE" sz="1100"/>
                    </a:p>
                  </a:txBody>
                  <a:tcPr/>
                </a:tc>
                <a:extLst>
                  <a:ext uri="{0D108BD9-81ED-4DB2-BD59-A6C34878D82A}">
                    <a16:rowId xmlns:a16="http://schemas.microsoft.com/office/drawing/2014/main" val="4242033362"/>
                  </a:ext>
                </a:extLst>
              </a:tr>
            </a:tbl>
          </a:graphicData>
        </a:graphic>
      </p:graphicFrame>
      <p:sp>
        <p:nvSpPr>
          <p:cNvPr id="50" name="Textfeld 49">
            <a:extLst>
              <a:ext uri="{FF2B5EF4-FFF2-40B4-BE49-F238E27FC236}">
                <a16:creationId xmlns:a16="http://schemas.microsoft.com/office/drawing/2014/main" id="{015D908F-AA9D-4C74-80A6-16268A7BB86D}"/>
              </a:ext>
            </a:extLst>
          </p:cNvPr>
          <p:cNvSpPr txBox="1"/>
          <p:nvPr/>
        </p:nvSpPr>
        <p:spPr>
          <a:xfrm>
            <a:off x="1037722" y="1774824"/>
            <a:ext cx="439544" cy="276999"/>
          </a:xfrm>
          <a:prstGeom prst="rect">
            <a:avLst/>
          </a:prstGeom>
          <a:noFill/>
        </p:spPr>
        <p:txBody>
          <a:bodyPr wrap="none" rtlCol="0">
            <a:spAutoFit/>
          </a:bodyPr>
          <a:lstStyle/>
          <a:p>
            <a:pPr algn="r"/>
            <a:r>
              <a:rPr lang="de-DE" sz="1200" dirty="0"/>
              <a:t>100</a:t>
            </a:r>
          </a:p>
        </p:txBody>
      </p:sp>
      <p:cxnSp>
        <p:nvCxnSpPr>
          <p:cNvPr id="21" name="Gerader Verbinder 20">
            <a:extLst>
              <a:ext uri="{FF2B5EF4-FFF2-40B4-BE49-F238E27FC236}">
                <a16:creationId xmlns:a16="http://schemas.microsoft.com/office/drawing/2014/main" id="{7E2ECE2E-80FE-4234-98FA-43FED596BCC0}"/>
              </a:ext>
            </a:extLst>
          </p:cNvPr>
          <p:cNvCxnSpPr>
            <a:cxnSpLocks/>
          </p:cNvCxnSpPr>
          <p:nvPr/>
        </p:nvCxnSpPr>
        <p:spPr>
          <a:xfrm flipH="1">
            <a:off x="1438945" y="1918564"/>
            <a:ext cx="48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5B1F9B5F-6929-494C-AFA3-74DA6606FACC}"/>
              </a:ext>
            </a:extLst>
          </p:cNvPr>
          <p:cNvCxnSpPr>
            <a:cxnSpLocks/>
          </p:cNvCxnSpPr>
          <p:nvPr/>
        </p:nvCxnSpPr>
        <p:spPr>
          <a:xfrm flipH="1">
            <a:off x="1438945" y="2592223"/>
            <a:ext cx="48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1776732-BDE1-447C-8066-CD2C9FDA6025}"/>
              </a:ext>
            </a:extLst>
          </p:cNvPr>
          <p:cNvCxnSpPr>
            <a:cxnSpLocks/>
          </p:cNvCxnSpPr>
          <p:nvPr/>
        </p:nvCxnSpPr>
        <p:spPr>
          <a:xfrm flipH="1">
            <a:off x="1438945" y="3256047"/>
            <a:ext cx="48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B0F7BF8B-D96B-4164-B8D4-861F3F07DC5D}"/>
              </a:ext>
            </a:extLst>
          </p:cNvPr>
          <p:cNvCxnSpPr>
            <a:cxnSpLocks/>
          </p:cNvCxnSpPr>
          <p:nvPr/>
        </p:nvCxnSpPr>
        <p:spPr>
          <a:xfrm flipH="1">
            <a:off x="1438945" y="3914955"/>
            <a:ext cx="48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61802DAF-5065-43A3-B902-227615EB5FBF}"/>
              </a:ext>
            </a:extLst>
          </p:cNvPr>
          <p:cNvCxnSpPr>
            <a:cxnSpLocks/>
          </p:cNvCxnSpPr>
          <p:nvPr/>
        </p:nvCxnSpPr>
        <p:spPr>
          <a:xfrm flipH="1">
            <a:off x="1438945" y="4578779"/>
            <a:ext cx="48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47E597A-4979-4886-9481-94CE81FAA8FD}"/>
              </a:ext>
            </a:extLst>
          </p:cNvPr>
          <p:cNvCxnSpPr>
            <a:cxnSpLocks/>
          </p:cNvCxnSpPr>
          <p:nvPr/>
        </p:nvCxnSpPr>
        <p:spPr>
          <a:xfrm flipH="1">
            <a:off x="1438945" y="5236771"/>
            <a:ext cx="48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AE956E54-3671-49F5-9D1C-92B75BB667BE}"/>
              </a:ext>
            </a:extLst>
          </p:cNvPr>
          <p:cNvCxnSpPr>
            <a:cxnSpLocks/>
          </p:cNvCxnSpPr>
          <p:nvPr/>
        </p:nvCxnSpPr>
        <p:spPr>
          <a:xfrm>
            <a:off x="1438945" y="5233948"/>
            <a:ext cx="5247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7816EC85-67C6-4FF1-A79D-25252CEF3BCA}"/>
              </a:ext>
            </a:extLst>
          </p:cNvPr>
          <p:cNvCxnSpPr>
            <a:cxnSpLocks/>
          </p:cNvCxnSpPr>
          <p:nvPr/>
        </p:nvCxnSpPr>
        <p:spPr>
          <a:xfrm>
            <a:off x="1487943"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4B46308C-8E3D-4A2F-A07F-7E6CFB2DC115}"/>
              </a:ext>
            </a:extLst>
          </p:cNvPr>
          <p:cNvCxnSpPr>
            <a:cxnSpLocks/>
          </p:cNvCxnSpPr>
          <p:nvPr/>
        </p:nvCxnSpPr>
        <p:spPr>
          <a:xfrm>
            <a:off x="1885786"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4AC1F908-FFCF-40B4-A683-30191E2DB9F5}"/>
              </a:ext>
            </a:extLst>
          </p:cNvPr>
          <p:cNvCxnSpPr>
            <a:cxnSpLocks/>
          </p:cNvCxnSpPr>
          <p:nvPr/>
        </p:nvCxnSpPr>
        <p:spPr>
          <a:xfrm>
            <a:off x="2283629"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F63090FF-8E4B-48D7-B4CD-DAA80088E605}"/>
              </a:ext>
            </a:extLst>
          </p:cNvPr>
          <p:cNvCxnSpPr>
            <a:cxnSpLocks/>
          </p:cNvCxnSpPr>
          <p:nvPr/>
        </p:nvCxnSpPr>
        <p:spPr>
          <a:xfrm>
            <a:off x="2681472"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9937659A-F5FF-43B8-8099-E4D011D505FB}"/>
              </a:ext>
            </a:extLst>
          </p:cNvPr>
          <p:cNvCxnSpPr>
            <a:cxnSpLocks/>
          </p:cNvCxnSpPr>
          <p:nvPr/>
        </p:nvCxnSpPr>
        <p:spPr>
          <a:xfrm>
            <a:off x="3079315"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8EF3E1A-2C8C-4A86-B946-F61DB43A98CB}"/>
              </a:ext>
            </a:extLst>
          </p:cNvPr>
          <p:cNvCxnSpPr>
            <a:cxnSpLocks/>
          </p:cNvCxnSpPr>
          <p:nvPr/>
        </p:nvCxnSpPr>
        <p:spPr>
          <a:xfrm>
            <a:off x="3477158"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D4093629-21AC-4720-8E97-41FC4D510F7C}"/>
              </a:ext>
            </a:extLst>
          </p:cNvPr>
          <p:cNvCxnSpPr>
            <a:cxnSpLocks/>
          </p:cNvCxnSpPr>
          <p:nvPr/>
        </p:nvCxnSpPr>
        <p:spPr>
          <a:xfrm>
            <a:off x="3875001"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50C1EF93-57C9-4A89-85D4-36D4FBDCE3BC}"/>
              </a:ext>
            </a:extLst>
          </p:cNvPr>
          <p:cNvCxnSpPr>
            <a:cxnSpLocks/>
          </p:cNvCxnSpPr>
          <p:nvPr/>
        </p:nvCxnSpPr>
        <p:spPr>
          <a:xfrm>
            <a:off x="4272844"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39D60967-4E12-4FBE-B0F1-E3F138FDD41E}"/>
              </a:ext>
            </a:extLst>
          </p:cNvPr>
          <p:cNvCxnSpPr>
            <a:cxnSpLocks/>
          </p:cNvCxnSpPr>
          <p:nvPr/>
        </p:nvCxnSpPr>
        <p:spPr>
          <a:xfrm>
            <a:off x="4670687"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2D5EA2FC-9EC1-47FA-AEBB-47E6CE46FD6E}"/>
              </a:ext>
            </a:extLst>
          </p:cNvPr>
          <p:cNvCxnSpPr>
            <a:cxnSpLocks/>
          </p:cNvCxnSpPr>
          <p:nvPr/>
        </p:nvCxnSpPr>
        <p:spPr>
          <a:xfrm>
            <a:off x="5068530"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E6A8391F-B990-4B99-A18C-DA07B57A3810}"/>
              </a:ext>
            </a:extLst>
          </p:cNvPr>
          <p:cNvCxnSpPr>
            <a:cxnSpLocks/>
          </p:cNvCxnSpPr>
          <p:nvPr/>
        </p:nvCxnSpPr>
        <p:spPr>
          <a:xfrm>
            <a:off x="5466373"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A2E2EA22-82DF-48D0-B542-20E0F07A1C0E}"/>
              </a:ext>
            </a:extLst>
          </p:cNvPr>
          <p:cNvCxnSpPr>
            <a:cxnSpLocks/>
          </p:cNvCxnSpPr>
          <p:nvPr/>
        </p:nvCxnSpPr>
        <p:spPr>
          <a:xfrm>
            <a:off x="5864221"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250356FD-B545-4A14-8134-C7D5484CCEA6}"/>
              </a:ext>
            </a:extLst>
          </p:cNvPr>
          <p:cNvCxnSpPr>
            <a:cxnSpLocks/>
          </p:cNvCxnSpPr>
          <p:nvPr/>
        </p:nvCxnSpPr>
        <p:spPr>
          <a:xfrm>
            <a:off x="6257280"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42EC7C2B-F319-4B1B-B9C8-BC33636A1805}"/>
              </a:ext>
            </a:extLst>
          </p:cNvPr>
          <p:cNvCxnSpPr>
            <a:cxnSpLocks/>
          </p:cNvCxnSpPr>
          <p:nvPr/>
        </p:nvCxnSpPr>
        <p:spPr>
          <a:xfrm>
            <a:off x="6460190" y="5233948"/>
            <a:ext cx="0" cy="79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0088A3EF-1EFF-46CA-9AA3-B636948763E8}"/>
              </a:ext>
            </a:extLst>
          </p:cNvPr>
          <p:cNvSpPr txBox="1"/>
          <p:nvPr/>
        </p:nvSpPr>
        <p:spPr>
          <a:xfrm>
            <a:off x="1122682" y="2437387"/>
            <a:ext cx="354584" cy="276999"/>
          </a:xfrm>
          <a:prstGeom prst="rect">
            <a:avLst/>
          </a:prstGeom>
          <a:noFill/>
        </p:spPr>
        <p:txBody>
          <a:bodyPr wrap="none" rtlCol="0">
            <a:spAutoFit/>
          </a:bodyPr>
          <a:lstStyle/>
          <a:p>
            <a:pPr algn="r"/>
            <a:r>
              <a:rPr lang="de-DE" sz="1200" dirty="0"/>
              <a:t>80</a:t>
            </a:r>
          </a:p>
        </p:txBody>
      </p:sp>
      <p:sp>
        <p:nvSpPr>
          <p:cNvPr id="52" name="Textfeld 51">
            <a:extLst>
              <a:ext uri="{FF2B5EF4-FFF2-40B4-BE49-F238E27FC236}">
                <a16:creationId xmlns:a16="http://schemas.microsoft.com/office/drawing/2014/main" id="{D8481FEB-8E8C-4AB6-9BB3-CD4D7E35B979}"/>
              </a:ext>
            </a:extLst>
          </p:cNvPr>
          <p:cNvSpPr txBox="1"/>
          <p:nvPr/>
        </p:nvSpPr>
        <p:spPr>
          <a:xfrm>
            <a:off x="1122682" y="3099950"/>
            <a:ext cx="354584" cy="276999"/>
          </a:xfrm>
          <a:prstGeom prst="rect">
            <a:avLst/>
          </a:prstGeom>
          <a:noFill/>
        </p:spPr>
        <p:txBody>
          <a:bodyPr wrap="none" rtlCol="0">
            <a:spAutoFit/>
          </a:bodyPr>
          <a:lstStyle/>
          <a:p>
            <a:pPr algn="r"/>
            <a:r>
              <a:rPr lang="de-DE" sz="1200"/>
              <a:t>60</a:t>
            </a:r>
          </a:p>
        </p:txBody>
      </p:sp>
      <p:sp>
        <p:nvSpPr>
          <p:cNvPr id="53" name="Textfeld 52">
            <a:extLst>
              <a:ext uri="{FF2B5EF4-FFF2-40B4-BE49-F238E27FC236}">
                <a16:creationId xmlns:a16="http://schemas.microsoft.com/office/drawing/2014/main" id="{3708521F-A0AA-4029-A9BC-AC3B7504FECC}"/>
              </a:ext>
            </a:extLst>
          </p:cNvPr>
          <p:cNvSpPr txBox="1"/>
          <p:nvPr/>
        </p:nvSpPr>
        <p:spPr>
          <a:xfrm>
            <a:off x="1122682" y="3762513"/>
            <a:ext cx="354584" cy="276999"/>
          </a:xfrm>
          <a:prstGeom prst="rect">
            <a:avLst/>
          </a:prstGeom>
          <a:noFill/>
        </p:spPr>
        <p:txBody>
          <a:bodyPr wrap="none" rtlCol="0">
            <a:spAutoFit/>
          </a:bodyPr>
          <a:lstStyle/>
          <a:p>
            <a:pPr algn="r"/>
            <a:r>
              <a:rPr lang="de-DE" sz="1200"/>
              <a:t>40</a:t>
            </a:r>
          </a:p>
        </p:txBody>
      </p:sp>
      <p:sp>
        <p:nvSpPr>
          <p:cNvPr id="54" name="Textfeld 53">
            <a:extLst>
              <a:ext uri="{FF2B5EF4-FFF2-40B4-BE49-F238E27FC236}">
                <a16:creationId xmlns:a16="http://schemas.microsoft.com/office/drawing/2014/main" id="{9D0DD240-42AD-4712-8693-77D9FEE0CB1D}"/>
              </a:ext>
            </a:extLst>
          </p:cNvPr>
          <p:cNvSpPr txBox="1"/>
          <p:nvPr/>
        </p:nvSpPr>
        <p:spPr>
          <a:xfrm>
            <a:off x="1122682" y="4425076"/>
            <a:ext cx="354584" cy="276999"/>
          </a:xfrm>
          <a:prstGeom prst="rect">
            <a:avLst/>
          </a:prstGeom>
          <a:noFill/>
        </p:spPr>
        <p:txBody>
          <a:bodyPr wrap="none" rtlCol="0">
            <a:spAutoFit/>
          </a:bodyPr>
          <a:lstStyle/>
          <a:p>
            <a:pPr algn="r"/>
            <a:r>
              <a:rPr lang="de-DE" sz="1200" dirty="0"/>
              <a:t>20</a:t>
            </a:r>
          </a:p>
        </p:txBody>
      </p:sp>
      <p:sp>
        <p:nvSpPr>
          <p:cNvPr id="55" name="Textfeld 54">
            <a:extLst>
              <a:ext uri="{FF2B5EF4-FFF2-40B4-BE49-F238E27FC236}">
                <a16:creationId xmlns:a16="http://schemas.microsoft.com/office/drawing/2014/main" id="{19B65CBD-3E3D-47F0-A087-F1D9160AAAB6}"/>
              </a:ext>
            </a:extLst>
          </p:cNvPr>
          <p:cNvSpPr txBox="1"/>
          <p:nvPr/>
        </p:nvSpPr>
        <p:spPr>
          <a:xfrm>
            <a:off x="1207640" y="5087639"/>
            <a:ext cx="269626" cy="276999"/>
          </a:xfrm>
          <a:prstGeom prst="rect">
            <a:avLst/>
          </a:prstGeom>
          <a:noFill/>
        </p:spPr>
        <p:txBody>
          <a:bodyPr wrap="none" rtlCol="0">
            <a:spAutoFit/>
          </a:bodyPr>
          <a:lstStyle/>
          <a:p>
            <a:pPr algn="r"/>
            <a:r>
              <a:rPr lang="de-DE" sz="1200"/>
              <a:t>0</a:t>
            </a:r>
          </a:p>
        </p:txBody>
      </p:sp>
      <p:sp>
        <p:nvSpPr>
          <p:cNvPr id="57" name="Textfeld 56">
            <a:extLst>
              <a:ext uri="{FF2B5EF4-FFF2-40B4-BE49-F238E27FC236}">
                <a16:creationId xmlns:a16="http://schemas.microsoft.com/office/drawing/2014/main" id="{3978A984-17BA-4C96-AD62-B449034B252D}"/>
              </a:ext>
            </a:extLst>
          </p:cNvPr>
          <p:cNvSpPr txBox="1"/>
          <p:nvPr/>
        </p:nvSpPr>
        <p:spPr>
          <a:xfrm>
            <a:off x="1736973" y="5246786"/>
            <a:ext cx="269626" cy="276999"/>
          </a:xfrm>
          <a:prstGeom prst="rect">
            <a:avLst/>
          </a:prstGeom>
          <a:noFill/>
        </p:spPr>
        <p:txBody>
          <a:bodyPr wrap="none" rtlCol="0">
            <a:spAutoFit/>
          </a:bodyPr>
          <a:lstStyle/>
          <a:p>
            <a:pPr algn="ctr"/>
            <a:r>
              <a:rPr lang="de-DE" sz="1200"/>
              <a:t>2</a:t>
            </a:r>
          </a:p>
        </p:txBody>
      </p:sp>
      <p:sp>
        <p:nvSpPr>
          <p:cNvPr id="58" name="Textfeld 57">
            <a:extLst>
              <a:ext uri="{FF2B5EF4-FFF2-40B4-BE49-F238E27FC236}">
                <a16:creationId xmlns:a16="http://schemas.microsoft.com/office/drawing/2014/main" id="{96632595-D355-4A60-91E6-1B94BFF27E1D}"/>
              </a:ext>
            </a:extLst>
          </p:cNvPr>
          <p:cNvSpPr txBox="1"/>
          <p:nvPr/>
        </p:nvSpPr>
        <p:spPr>
          <a:xfrm>
            <a:off x="2140196" y="5250599"/>
            <a:ext cx="269626" cy="276999"/>
          </a:xfrm>
          <a:prstGeom prst="rect">
            <a:avLst/>
          </a:prstGeom>
          <a:noFill/>
        </p:spPr>
        <p:txBody>
          <a:bodyPr wrap="none" rtlCol="0">
            <a:spAutoFit/>
          </a:bodyPr>
          <a:lstStyle/>
          <a:p>
            <a:pPr algn="ctr"/>
            <a:r>
              <a:rPr lang="de-DE" sz="1200"/>
              <a:t>4</a:t>
            </a:r>
          </a:p>
        </p:txBody>
      </p:sp>
      <p:sp>
        <p:nvSpPr>
          <p:cNvPr id="59" name="Textfeld 58">
            <a:extLst>
              <a:ext uri="{FF2B5EF4-FFF2-40B4-BE49-F238E27FC236}">
                <a16:creationId xmlns:a16="http://schemas.microsoft.com/office/drawing/2014/main" id="{A5C74789-AE52-4F78-A1A6-5CF06556FE0E}"/>
              </a:ext>
            </a:extLst>
          </p:cNvPr>
          <p:cNvSpPr txBox="1"/>
          <p:nvPr/>
        </p:nvSpPr>
        <p:spPr>
          <a:xfrm>
            <a:off x="2524004" y="5253058"/>
            <a:ext cx="269626" cy="276999"/>
          </a:xfrm>
          <a:prstGeom prst="rect">
            <a:avLst/>
          </a:prstGeom>
          <a:noFill/>
        </p:spPr>
        <p:txBody>
          <a:bodyPr wrap="none" rtlCol="0">
            <a:spAutoFit/>
          </a:bodyPr>
          <a:lstStyle/>
          <a:p>
            <a:pPr algn="ctr"/>
            <a:r>
              <a:rPr lang="de-DE" sz="1200" dirty="0"/>
              <a:t>6</a:t>
            </a:r>
          </a:p>
        </p:txBody>
      </p:sp>
      <p:sp>
        <p:nvSpPr>
          <p:cNvPr id="60" name="Textfeld 59">
            <a:extLst>
              <a:ext uri="{FF2B5EF4-FFF2-40B4-BE49-F238E27FC236}">
                <a16:creationId xmlns:a16="http://schemas.microsoft.com/office/drawing/2014/main" id="{0BC301CC-FE6F-48FB-93E3-768105E2B4F6}"/>
              </a:ext>
            </a:extLst>
          </p:cNvPr>
          <p:cNvSpPr txBox="1"/>
          <p:nvPr/>
        </p:nvSpPr>
        <p:spPr>
          <a:xfrm>
            <a:off x="2921835" y="5249157"/>
            <a:ext cx="269626" cy="276999"/>
          </a:xfrm>
          <a:prstGeom prst="rect">
            <a:avLst/>
          </a:prstGeom>
          <a:noFill/>
        </p:spPr>
        <p:txBody>
          <a:bodyPr wrap="none" rtlCol="0">
            <a:spAutoFit/>
          </a:bodyPr>
          <a:lstStyle/>
          <a:p>
            <a:pPr algn="ctr"/>
            <a:r>
              <a:rPr lang="de-DE" sz="1200"/>
              <a:t>8</a:t>
            </a:r>
          </a:p>
        </p:txBody>
      </p:sp>
      <p:sp>
        <p:nvSpPr>
          <p:cNvPr id="61" name="Textfeld 60">
            <a:extLst>
              <a:ext uri="{FF2B5EF4-FFF2-40B4-BE49-F238E27FC236}">
                <a16:creationId xmlns:a16="http://schemas.microsoft.com/office/drawing/2014/main" id="{3EFE9A22-3BBA-4CBB-ACB2-94B37544830B}"/>
              </a:ext>
            </a:extLst>
          </p:cNvPr>
          <p:cNvSpPr txBox="1"/>
          <p:nvPr/>
        </p:nvSpPr>
        <p:spPr>
          <a:xfrm>
            <a:off x="3281980" y="5253481"/>
            <a:ext cx="354584" cy="276999"/>
          </a:xfrm>
          <a:prstGeom prst="rect">
            <a:avLst/>
          </a:prstGeom>
          <a:noFill/>
        </p:spPr>
        <p:txBody>
          <a:bodyPr wrap="none" rtlCol="0">
            <a:spAutoFit/>
          </a:bodyPr>
          <a:lstStyle/>
          <a:p>
            <a:pPr algn="ctr"/>
            <a:r>
              <a:rPr lang="de-DE" sz="1200"/>
              <a:t>10</a:t>
            </a:r>
          </a:p>
        </p:txBody>
      </p:sp>
      <p:sp>
        <p:nvSpPr>
          <p:cNvPr id="63" name="Textfeld 62">
            <a:extLst>
              <a:ext uri="{FF2B5EF4-FFF2-40B4-BE49-F238E27FC236}">
                <a16:creationId xmlns:a16="http://schemas.microsoft.com/office/drawing/2014/main" id="{7F4675B0-1C05-441C-ABEB-A1C5F956C926}"/>
              </a:ext>
            </a:extLst>
          </p:cNvPr>
          <p:cNvSpPr txBox="1"/>
          <p:nvPr/>
        </p:nvSpPr>
        <p:spPr>
          <a:xfrm>
            <a:off x="4078249" y="5251624"/>
            <a:ext cx="354584" cy="276999"/>
          </a:xfrm>
          <a:prstGeom prst="rect">
            <a:avLst/>
          </a:prstGeom>
          <a:noFill/>
        </p:spPr>
        <p:txBody>
          <a:bodyPr wrap="none" rtlCol="0">
            <a:spAutoFit/>
          </a:bodyPr>
          <a:lstStyle/>
          <a:p>
            <a:pPr algn="ctr"/>
            <a:r>
              <a:rPr lang="de-DE" sz="1200" dirty="0"/>
              <a:t>14</a:t>
            </a:r>
          </a:p>
        </p:txBody>
      </p:sp>
      <p:sp>
        <p:nvSpPr>
          <p:cNvPr id="64" name="Textfeld 63">
            <a:extLst>
              <a:ext uri="{FF2B5EF4-FFF2-40B4-BE49-F238E27FC236}">
                <a16:creationId xmlns:a16="http://schemas.microsoft.com/office/drawing/2014/main" id="{8FD409AE-EE24-4261-913E-BE93727D94FA}"/>
              </a:ext>
            </a:extLst>
          </p:cNvPr>
          <p:cNvSpPr txBox="1"/>
          <p:nvPr/>
        </p:nvSpPr>
        <p:spPr>
          <a:xfrm>
            <a:off x="4477728" y="5253480"/>
            <a:ext cx="354584" cy="276999"/>
          </a:xfrm>
          <a:prstGeom prst="rect">
            <a:avLst/>
          </a:prstGeom>
          <a:noFill/>
        </p:spPr>
        <p:txBody>
          <a:bodyPr wrap="none" rtlCol="0">
            <a:spAutoFit/>
          </a:bodyPr>
          <a:lstStyle/>
          <a:p>
            <a:pPr algn="ctr"/>
            <a:r>
              <a:rPr lang="de-DE" sz="1200"/>
              <a:t>16</a:t>
            </a:r>
          </a:p>
        </p:txBody>
      </p:sp>
      <p:sp>
        <p:nvSpPr>
          <p:cNvPr id="66" name="Textfeld 65">
            <a:extLst>
              <a:ext uri="{FF2B5EF4-FFF2-40B4-BE49-F238E27FC236}">
                <a16:creationId xmlns:a16="http://schemas.microsoft.com/office/drawing/2014/main" id="{9162E113-AD12-410F-B785-C66C098302FB}"/>
              </a:ext>
            </a:extLst>
          </p:cNvPr>
          <p:cNvSpPr txBox="1"/>
          <p:nvPr/>
        </p:nvSpPr>
        <p:spPr>
          <a:xfrm>
            <a:off x="5280044" y="5251520"/>
            <a:ext cx="354584" cy="276999"/>
          </a:xfrm>
          <a:prstGeom prst="rect">
            <a:avLst/>
          </a:prstGeom>
          <a:noFill/>
        </p:spPr>
        <p:txBody>
          <a:bodyPr wrap="none" rtlCol="0">
            <a:spAutoFit/>
          </a:bodyPr>
          <a:lstStyle/>
          <a:p>
            <a:pPr algn="ctr"/>
            <a:r>
              <a:rPr lang="de-DE" sz="1200"/>
              <a:t>20</a:t>
            </a:r>
          </a:p>
        </p:txBody>
      </p:sp>
      <p:sp>
        <p:nvSpPr>
          <p:cNvPr id="67" name="Textfeld 66">
            <a:extLst>
              <a:ext uri="{FF2B5EF4-FFF2-40B4-BE49-F238E27FC236}">
                <a16:creationId xmlns:a16="http://schemas.microsoft.com/office/drawing/2014/main" id="{51AE6744-C546-4A63-8D9D-98BFF13344A4}"/>
              </a:ext>
            </a:extLst>
          </p:cNvPr>
          <p:cNvSpPr txBox="1"/>
          <p:nvPr/>
        </p:nvSpPr>
        <p:spPr>
          <a:xfrm>
            <a:off x="5662073" y="5251316"/>
            <a:ext cx="354584" cy="276999"/>
          </a:xfrm>
          <a:prstGeom prst="rect">
            <a:avLst/>
          </a:prstGeom>
          <a:noFill/>
        </p:spPr>
        <p:txBody>
          <a:bodyPr wrap="none" rtlCol="0">
            <a:spAutoFit/>
          </a:bodyPr>
          <a:lstStyle/>
          <a:p>
            <a:pPr algn="ctr"/>
            <a:r>
              <a:rPr lang="de-DE" sz="1200"/>
              <a:t>22</a:t>
            </a:r>
          </a:p>
        </p:txBody>
      </p:sp>
      <p:sp>
        <p:nvSpPr>
          <p:cNvPr id="68" name="Textfeld 67">
            <a:extLst>
              <a:ext uri="{FF2B5EF4-FFF2-40B4-BE49-F238E27FC236}">
                <a16:creationId xmlns:a16="http://schemas.microsoft.com/office/drawing/2014/main" id="{E089F7EE-F0FB-48C0-A1EC-D938F3B3F8B1}"/>
              </a:ext>
            </a:extLst>
          </p:cNvPr>
          <p:cNvSpPr txBox="1"/>
          <p:nvPr/>
        </p:nvSpPr>
        <p:spPr>
          <a:xfrm>
            <a:off x="6055766" y="5251188"/>
            <a:ext cx="354584" cy="276999"/>
          </a:xfrm>
          <a:prstGeom prst="rect">
            <a:avLst/>
          </a:prstGeom>
          <a:noFill/>
        </p:spPr>
        <p:txBody>
          <a:bodyPr wrap="none" rtlCol="0">
            <a:spAutoFit/>
          </a:bodyPr>
          <a:lstStyle/>
          <a:p>
            <a:pPr algn="ctr"/>
            <a:r>
              <a:rPr lang="de-DE" sz="1200"/>
              <a:t>24</a:t>
            </a:r>
          </a:p>
        </p:txBody>
      </p:sp>
      <p:sp>
        <p:nvSpPr>
          <p:cNvPr id="69" name="Textfeld 68">
            <a:extLst>
              <a:ext uri="{FF2B5EF4-FFF2-40B4-BE49-F238E27FC236}">
                <a16:creationId xmlns:a16="http://schemas.microsoft.com/office/drawing/2014/main" id="{77C08CFD-E4FF-4ADF-9779-5FFF5DA5B29E}"/>
              </a:ext>
            </a:extLst>
          </p:cNvPr>
          <p:cNvSpPr txBox="1"/>
          <p:nvPr/>
        </p:nvSpPr>
        <p:spPr>
          <a:xfrm>
            <a:off x="6258677" y="5251188"/>
            <a:ext cx="354584" cy="276999"/>
          </a:xfrm>
          <a:prstGeom prst="rect">
            <a:avLst/>
          </a:prstGeom>
          <a:noFill/>
        </p:spPr>
        <p:txBody>
          <a:bodyPr wrap="none" rtlCol="0">
            <a:spAutoFit/>
          </a:bodyPr>
          <a:lstStyle/>
          <a:p>
            <a:pPr algn="ctr"/>
            <a:r>
              <a:rPr lang="de-DE" sz="1200"/>
              <a:t>25</a:t>
            </a:r>
          </a:p>
        </p:txBody>
      </p:sp>
      <p:sp>
        <p:nvSpPr>
          <p:cNvPr id="72" name="Textfeld 71">
            <a:extLst>
              <a:ext uri="{FF2B5EF4-FFF2-40B4-BE49-F238E27FC236}">
                <a16:creationId xmlns:a16="http://schemas.microsoft.com/office/drawing/2014/main" id="{46BD3132-6123-4C2D-B16B-AA3B87EE863E}"/>
              </a:ext>
            </a:extLst>
          </p:cNvPr>
          <p:cNvSpPr txBox="1"/>
          <p:nvPr/>
        </p:nvSpPr>
        <p:spPr>
          <a:xfrm rot="16200000">
            <a:off x="-134125" y="3577501"/>
            <a:ext cx="2380780" cy="276999"/>
          </a:xfrm>
          <a:prstGeom prst="rect">
            <a:avLst/>
          </a:prstGeom>
          <a:noFill/>
        </p:spPr>
        <p:txBody>
          <a:bodyPr wrap="none" rtlCol="0">
            <a:spAutoFit/>
          </a:bodyPr>
          <a:lstStyle/>
          <a:p>
            <a:pPr algn="ctr"/>
            <a:r>
              <a:rPr lang="de-DE" sz="1200" b="1" dirty="0"/>
              <a:t>Progression-Free </a:t>
            </a:r>
            <a:r>
              <a:rPr lang="de-DE" sz="1200" b="1" dirty="0" err="1"/>
              <a:t>Survival</a:t>
            </a:r>
            <a:r>
              <a:rPr lang="de-DE" sz="1200" b="1" dirty="0"/>
              <a:t> (%)</a:t>
            </a:r>
          </a:p>
        </p:txBody>
      </p:sp>
      <p:sp>
        <p:nvSpPr>
          <p:cNvPr id="8" name="Titel 7">
            <a:extLst>
              <a:ext uri="{FF2B5EF4-FFF2-40B4-BE49-F238E27FC236}">
                <a16:creationId xmlns:a16="http://schemas.microsoft.com/office/drawing/2014/main" id="{879A3E60-C646-AC44-9129-F6D777E76477}"/>
              </a:ext>
            </a:extLst>
          </p:cNvPr>
          <p:cNvSpPr>
            <a:spLocks noGrp="1"/>
          </p:cNvSpPr>
          <p:nvPr>
            <p:ph type="title"/>
          </p:nvPr>
        </p:nvSpPr>
        <p:spPr/>
        <p:txBody>
          <a:bodyPr/>
          <a:lstStyle/>
          <a:p>
            <a:r>
              <a:rPr lang="en-US" noProof="0" dirty="0"/>
              <a:t>PFS by BICR</a:t>
            </a:r>
          </a:p>
        </p:txBody>
      </p:sp>
      <p:grpSp>
        <p:nvGrpSpPr>
          <p:cNvPr id="33" name="Gruppieren 32">
            <a:extLst>
              <a:ext uri="{FF2B5EF4-FFF2-40B4-BE49-F238E27FC236}">
                <a16:creationId xmlns:a16="http://schemas.microsoft.com/office/drawing/2014/main" id="{3C3B1784-4423-274E-826C-EEE3CF99A512}"/>
              </a:ext>
            </a:extLst>
          </p:cNvPr>
          <p:cNvGrpSpPr/>
          <p:nvPr/>
        </p:nvGrpSpPr>
        <p:grpSpPr>
          <a:xfrm>
            <a:off x="1483648" y="1900177"/>
            <a:ext cx="4899441" cy="2500341"/>
            <a:chOff x="1483648" y="1900177"/>
            <a:chExt cx="4899441" cy="2500341"/>
          </a:xfrm>
        </p:grpSpPr>
        <p:cxnSp>
          <p:nvCxnSpPr>
            <p:cNvPr id="110" name="Gerade Verbindung 109">
              <a:extLst>
                <a:ext uri="{FF2B5EF4-FFF2-40B4-BE49-F238E27FC236}">
                  <a16:creationId xmlns:a16="http://schemas.microsoft.com/office/drawing/2014/main" id="{8D630A9B-6A64-194A-989F-552C58D304FA}"/>
                </a:ext>
              </a:extLst>
            </p:cNvPr>
            <p:cNvCxnSpPr>
              <a:cxnSpLocks/>
            </p:cNvCxnSpPr>
            <p:nvPr/>
          </p:nvCxnSpPr>
          <p:spPr>
            <a:xfrm rot="16200000">
              <a:off x="1867520" y="1976838"/>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a:extLst>
                <a:ext uri="{FF2B5EF4-FFF2-40B4-BE49-F238E27FC236}">
                  <a16:creationId xmlns:a16="http://schemas.microsoft.com/office/drawing/2014/main" id="{63D91A84-BE6F-2C42-8E8A-F5DCBC3AE9B0}"/>
                </a:ext>
              </a:extLst>
            </p:cNvPr>
            <p:cNvCxnSpPr>
              <a:cxnSpLocks/>
            </p:cNvCxnSpPr>
            <p:nvPr/>
          </p:nvCxnSpPr>
          <p:spPr>
            <a:xfrm>
              <a:off x="3886122" y="3681767"/>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Freihandform 19">
              <a:extLst>
                <a:ext uri="{FF2B5EF4-FFF2-40B4-BE49-F238E27FC236}">
                  <a16:creationId xmlns:a16="http://schemas.microsoft.com/office/drawing/2014/main" id="{123DC31C-690A-5441-A607-328C2D1C4E34}"/>
                </a:ext>
              </a:extLst>
            </p:cNvPr>
            <p:cNvSpPr/>
            <p:nvPr/>
          </p:nvSpPr>
          <p:spPr>
            <a:xfrm>
              <a:off x="1483648" y="1900177"/>
              <a:ext cx="4867794" cy="2487983"/>
            </a:xfrm>
            <a:custGeom>
              <a:avLst/>
              <a:gdLst>
                <a:gd name="connsiteX0" fmla="*/ 0 w 9144000"/>
                <a:gd name="connsiteY0" fmla="*/ 0 h 4673600"/>
                <a:gd name="connsiteX1" fmla="*/ 105664 w 9144000"/>
                <a:gd name="connsiteY1" fmla="*/ 0 h 4673600"/>
                <a:gd name="connsiteX2" fmla="*/ 105664 w 9144000"/>
                <a:gd name="connsiteY2" fmla="*/ 44704 h 4673600"/>
                <a:gd name="connsiteX3" fmla="*/ 158496 w 9144000"/>
                <a:gd name="connsiteY3" fmla="*/ 44704 h 4673600"/>
                <a:gd name="connsiteX4" fmla="*/ 158496 w 9144000"/>
                <a:gd name="connsiteY4" fmla="*/ 81280 h 4673600"/>
                <a:gd name="connsiteX5" fmla="*/ 276352 w 9144000"/>
                <a:gd name="connsiteY5" fmla="*/ 81280 h 4673600"/>
                <a:gd name="connsiteX6" fmla="*/ 276352 w 9144000"/>
                <a:gd name="connsiteY6" fmla="*/ 101600 h 4673600"/>
                <a:gd name="connsiteX7" fmla="*/ 577088 w 9144000"/>
                <a:gd name="connsiteY7" fmla="*/ 101600 h 4673600"/>
                <a:gd name="connsiteX8" fmla="*/ 577088 w 9144000"/>
                <a:gd name="connsiteY8" fmla="*/ 101600 h 4673600"/>
                <a:gd name="connsiteX9" fmla="*/ 666496 w 9144000"/>
                <a:gd name="connsiteY9" fmla="*/ 101600 h 4673600"/>
                <a:gd name="connsiteX10" fmla="*/ 666496 w 9144000"/>
                <a:gd name="connsiteY10" fmla="*/ 162560 h 4673600"/>
                <a:gd name="connsiteX11" fmla="*/ 711200 w 9144000"/>
                <a:gd name="connsiteY11" fmla="*/ 162560 h 4673600"/>
                <a:gd name="connsiteX12" fmla="*/ 711200 w 9144000"/>
                <a:gd name="connsiteY12" fmla="*/ 349504 h 4673600"/>
                <a:gd name="connsiteX13" fmla="*/ 768096 w 9144000"/>
                <a:gd name="connsiteY13" fmla="*/ 349504 h 4673600"/>
                <a:gd name="connsiteX14" fmla="*/ 768096 w 9144000"/>
                <a:gd name="connsiteY14" fmla="*/ 820928 h 4673600"/>
                <a:gd name="connsiteX15" fmla="*/ 824992 w 9144000"/>
                <a:gd name="connsiteY15" fmla="*/ 820928 h 4673600"/>
                <a:gd name="connsiteX16" fmla="*/ 816864 w 9144000"/>
                <a:gd name="connsiteY16" fmla="*/ 829056 h 4673600"/>
                <a:gd name="connsiteX17" fmla="*/ 816864 w 9144000"/>
                <a:gd name="connsiteY17" fmla="*/ 1101344 h 4673600"/>
                <a:gd name="connsiteX18" fmla="*/ 816864 w 9144000"/>
                <a:gd name="connsiteY18" fmla="*/ 1101344 h 4673600"/>
                <a:gd name="connsiteX19" fmla="*/ 816864 w 9144000"/>
                <a:gd name="connsiteY19" fmla="*/ 1255776 h 4673600"/>
                <a:gd name="connsiteX20" fmla="*/ 869696 w 9144000"/>
                <a:gd name="connsiteY20" fmla="*/ 1255776 h 4673600"/>
                <a:gd name="connsiteX21" fmla="*/ 869696 w 9144000"/>
                <a:gd name="connsiteY21" fmla="*/ 1255776 h 4673600"/>
                <a:gd name="connsiteX22" fmla="*/ 869696 w 9144000"/>
                <a:gd name="connsiteY22" fmla="*/ 1328928 h 4673600"/>
                <a:gd name="connsiteX23" fmla="*/ 1024128 w 9144000"/>
                <a:gd name="connsiteY23" fmla="*/ 1328928 h 4673600"/>
                <a:gd name="connsiteX24" fmla="*/ 1024128 w 9144000"/>
                <a:gd name="connsiteY24" fmla="*/ 1377696 h 4673600"/>
                <a:gd name="connsiteX25" fmla="*/ 1064768 w 9144000"/>
                <a:gd name="connsiteY25" fmla="*/ 1377696 h 4673600"/>
                <a:gd name="connsiteX26" fmla="*/ 1064768 w 9144000"/>
                <a:gd name="connsiteY26" fmla="*/ 1422400 h 4673600"/>
                <a:gd name="connsiteX27" fmla="*/ 1121664 w 9144000"/>
                <a:gd name="connsiteY27" fmla="*/ 1422400 h 4673600"/>
                <a:gd name="connsiteX28" fmla="*/ 1121664 w 9144000"/>
                <a:gd name="connsiteY28" fmla="*/ 1438656 h 4673600"/>
                <a:gd name="connsiteX29" fmla="*/ 1198880 w 9144000"/>
                <a:gd name="connsiteY29" fmla="*/ 1438656 h 4673600"/>
                <a:gd name="connsiteX30" fmla="*/ 1219200 w 9144000"/>
                <a:gd name="connsiteY30" fmla="*/ 1458976 h 4673600"/>
                <a:gd name="connsiteX31" fmla="*/ 1300480 w 9144000"/>
                <a:gd name="connsiteY31" fmla="*/ 1458976 h 4673600"/>
                <a:gd name="connsiteX32" fmla="*/ 1300480 w 9144000"/>
                <a:gd name="connsiteY32" fmla="*/ 1544320 h 4673600"/>
                <a:gd name="connsiteX33" fmla="*/ 1410208 w 9144000"/>
                <a:gd name="connsiteY33" fmla="*/ 1544320 h 4673600"/>
                <a:gd name="connsiteX34" fmla="*/ 1410208 w 9144000"/>
                <a:gd name="connsiteY34" fmla="*/ 1580896 h 4673600"/>
                <a:gd name="connsiteX35" fmla="*/ 1503680 w 9144000"/>
                <a:gd name="connsiteY35" fmla="*/ 1580896 h 4673600"/>
                <a:gd name="connsiteX36" fmla="*/ 1503680 w 9144000"/>
                <a:gd name="connsiteY36" fmla="*/ 1727200 h 4673600"/>
                <a:gd name="connsiteX37" fmla="*/ 1556512 w 9144000"/>
                <a:gd name="connsiteY37" fmla="*/ 1727200 h 4673600"/>
                <a:gd name="connsiteX38" fmla="*/ 1556512 w 9144000"/>
                <a:gd name="connsiteY38" fmla="*/ 1853184 h 4673600"/>
                <a:gd name="connsiteX39" fmla="*/ 1597152 w 9144000"/>
                <a:gd name="connsiteY39" fmla="*/ 1853184 h 4673600"/>
                <a:gd name="connsiteX40" fmla="*/ 1597152 w 9144000"/>
                <a:gd name="connsiteY40" fmla="*/ 1987296 h 4673600"/>
                <a:gd name="connsiteX41" fmla="*/ 1812544 w 9144000"/>
                <a:gd name="connsiteY41" fmla="*/ 1987296 h 4673600"/>
                <a:gd name="connsiteX42" fmla="*/ 1812544 w 9144000"/>
                <a:gd name="connsiteY42" fmla="*/ 2036064 h 4673600"/>
                <a:gd name="connsiteX43" fmla="*/ 1901952 w 9144000"/>
                <a:gd name="connsiteY43" fmla="*/ 2036064 h 4673600"/>
                <a:gd name="connsiteX44" fmla="*/ 1901952 w 9144000"/>
                <a:gd name="connsiteY44" fmla="*/ 2076704 h 4673600"/>
                <a:gd name="connsiteX45" fmla="*/ 2076704 w 9144000"/>
                <a:gd name="connsiteY45" fmla="*/ 2076704 h 4673600"/>
                <a:gd name="connsiteX46" fmla="*/ 2076704 w 9144000"/>
                <a:gd name="connsiteY46" fmla="*/ 2133600 h 4673600"/>
                <a:gd name="connsiteX47" fmla="*/ 2263648 w 9144000"/>
                <a:gd name="connsiteY47" fmla="*/ 2133600 h 4673600"/>
                <a:gd name="connsiteX48" fmla="*/ 2263648 w 9144000"/>
                <a:gd name="connsiteY48" fmla="*/ 2312416 h 4673600"/>
                <a:gd name="connsiteX49" fmla="*/ 2332736 w 9144000"/>
                <a:gd name="connsiteY49" fmla="*/ 2312416 h 4673600"/>
                <a:gd name="connsiteX50" fmla="*/ 2332736 w 9144000"/>
                <a:gd name="connsiteY50" fmla="*/ 2422144 h 4673600"/>
                <a:gd name="connsiteX51" fmla="*/ 2401824 w 9144000"/>
                <a:gd name="connsiteY51" fmla="*/ 2422144 h 4673600"/>
                <a:gd name="connsiteX52" fmla="*/ 2401824 w 9144000"/>
                <a:gd name="connsiteY52" fmla="*/ 2495296 h 4673600"/>
                <a:gd name="connsiteX53" fmla="*/ 2401824 w 9144000"/>
                <a:gd name="connsiteY53" fmla="*/ 2621280 h 4673600"/>
                <a:gd name="connsiteX54" fmla="*/ 2649728 w 9144000"/>
                <a:gd name="connsiteY54" fmla="*/ 2621280 h 4673600"/>
                <a:gd name="connsiteX55" fmla="*/ 2649728 w 9144000"/>
                <a:gd name="connsiteY55" fmla="*/ 2661920 h 4673600"/>
                <a:gd name="connsiteX56" fmla="*/ 2649728 w 9144000"/>
                <a:gd name="connsiteY56" fmla="*/ 2661920 h 4673600"/>
                <a:gd name="connsiteX57" fmla="*/ 2649728 w 9144000"/>
                <a:gd name="connsiteY57" fmla="*/ 2661920 h 4673600"/>
                <a:gd name="connsiteX58" fmla="*/ 2649728 w 9144000"/>
                <a:gd name="connsiteY58" fmla="*/ 2702560 h 4673600"/>
                <a:gd name="connsiteX59" fmla="*/ 3023616 w 9144000"/>
                <a:gd name="connsiteY59" fmla="*/ 2702560 h 4673600"/>
                <a:gd name="connsiteX60" fmla="*/ 3023616 w 9144000"/>
                <a:gd name="connsiteY60" fmla="*/ 2775712 h 4673600"/>
                <a:gd name="connsiteX61" fmla="*/ 3068320 w 9144000"/>
                <a:gd name="connsiteY61" fmla="*/ 2775712 h 4673600"/>
                <a:gd name="connsiteX62" fmla="*/ 3068320 w 9144000"/>
                <a:gd name="connsiteY62" fmla="*/ 2938272 h 4673600"/>
                <a:gd name="connsiteX63" fmla="*/ 3068320 w 9144000"/>
                <a:gd name="connsiteY63" fmla="*/ 2873248 h 4673600"/>
                <a:gd name="connsiteX64" fmla="*/ 3141472 w 9144000"/>
                <a:gd name="connsiteY64" fmla="*/ 2873248 h 4673600"/>
                <a:gd name="connsiteX65" fmla="*/ 3141472 w 9144000"/>
                <a:gd name="connsiteY65" fmla="*/ 2974848 h 4673600"/>
                <a:gd name="connsiteX66" fmla="*/ 3190240 w 9144000"/>
                <a:gd name="connsiteY66" fmla="*/ 2974848 h 4673600"/>
                <a:gd name="connsiteX67" fmla="*/ 3190240 w 9144000"/>
                <a:gd name="connsiteY67" fmla="*/ 3100832 h 4673600"/>
                <a:gd name="connsiteX68" fmla="*/ 3255264 w 9144000"/>
                <a:gd name="connsiteY68" fmla="*/ 3100832 h 4673600"/>
                <a:gd name="connsiteX69" fmla="*/ 3255264 w 9144000"/>
                <a:gd name="connsiteY69" fmla="*/ 3157728 h 4673600"/>
                <a:gd name="connsiteX70" fmla="*/ 3369056 w 9144000"/>
                <a:gd name="connsiteY70" fmla="*/ 3157728 h 4673600"/>
                <a:gd name="connsiteX71" fmla="*/ 3369056 w 9144000"/>
                <a:gd name="connsiteY71" fmla="*/ 3194304 h 4673600"/>
                <a:gd name="connsiteX72" fmla="*/ 3722624 w 9144000"/>
                <a:gd name="connsiteY72" fmla="*/ 3194304 h 4673600"/>
                <a:gd name="connsiteX73" fmla="*/ 3722624 w 9144000"/>
                <a:gd name="connsiteY73" fmla="*/ 3247136 h 4673600"/>
                <a:gd name="connsiteX74" fmla="*/ 3917696 w 9144000"/>
                <a:gd name="connsiteY74" fmla="*/ 3247136 h 4673600"/>
                <a:gd name="connsiteX75" fmla="*/ 3917696 w 9144000"/>
                <a:gd name="connsiteY75" fmla="*/ 3470656 h 4673600"/>
                <a:gd name="connsiteX76" fmla="*/ 4832096 w 9144000"/>
                <a:gd name="connsiteY76" fmla="*/ 3470656 h 4673600"/>
                <a:gd name="connsiteX77" fmla="*/ 4832096 w 9144000"/>
                <a:gd name="connsiteY77" fmla="*/ 3515360 h 4673600"/>
                <a:gd name="connsiteX78" fmla="*/ 5067808 w 9144000"/>
                <a:gd name="connsiteY78" fmla="*/ 3515360 h 4673600"/>
                <a:gd name="connsiteX79" fmla="*/ 5067808 w 9144000"/>
                <a:gd name="connsiteY79" fmla="*/ 3604768 h 4673600"/>
                <a:gd name="connsiteX80" fmla="*/ 5287264 w 9144000"/>
                <a:gd name="connsiteY80" fmla="*/ 3604768 h 4673600"/>
                <a:gd name="connsiteX81" fmla="*/ 5287264 w 9144000"/>
                <a:gd name="connsiteY81" fmla="*/ 3673856 h 4673600"/>
                <a:gd name="connsiteX82" fmla="*/ 5933440 w 9144000"/>
                <a:gd name="connsiteY82" fmla="*/ 3673856 h 4673600"/>
                <a:gd name="connsiteX83" fmla="*/ 5933440 w 9144000"/>
                <a:gd name="connsiteY83" fmla="*/ 3783584 h 4673600"/>
                <a:gd name="connsiteX84" fmla="*/ 6006592 w 9144000"/>
                <a:gd name="connsiteY84" fmla="*/ 3783584 h 4673600"/>
                <a:gd name="connsiteX85" fmla="*/ 6425184 w 9144000"/>
                <a:gd name="connsiteY85" fmla="*/ 3783584 h 4673600"/>
                <a:gd name="connsiteX86" fmla="*/ 6425184 w 9144000"/>
                <a:gd name="connsiteY86" fmla="*/ 3881120 h 4673600"/>
                <a:gd name="connsiteX87" fmla="*/ 6510528 w 9144000"/>
                <a:gd name="connsiteY87" fmla="*/ 3881120 h 4673600"/>
                <a:gd name="connsiteX88" fmla="*/ 6896608 w 9144000"/>
                <a:gd name="connsiteY88" fmla="*/ 3881120 h 4673600"/>
                <a:gd name="connsiteX89" fmla="*/ 6896608 w 9144000"/>
                <a:gd name="connsiteY89" fmla="*/ 4039616 h 4673600"/>
                <a:gd name="connsiteX90" fmla="*/ 9144000 w 9144000"/>
                <a:gd name="connsiteY90" fmla="*/ 4039616 h 4673600"/>
                <a:gd name="connsiteX91" fmla="*/ 9087104 w 9144000"/>
                <a:gd name="connsiteY91" fmla="*/ 4039616 h 4673600"/>
                <a:gd name="connsiteX92" fmla="*/ 9087104 w 9144000"/>
                <a:gd name="connsiteY92" fmla="*/ 4673600 h 4673600"/>
                <a:gd name="connsiteX93" fmla="*/ 9115552 w 9144000"/>
                <a:gd name="connsiteY93" fmla="*/ 4669536 h 46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144000" h="4673600">
                  <a:moveTo>
                    <a:pt x="0" y="0"/>
                  </a:moveTo>
                  <a:lnTo>
                    <a:pt x="105664" y="0"/>
                  </a:lnTo>
                  <a:lnTo>
                    <a:pt x="105664" y="44704"/>
                  </a:lnTo>
                  <a:lnTo>
                    <a:pt x="158496" y="44704"/>
                  </a:lnTo>
                  <a:lnTo>
                    <a:pt x="158496" y="81280"/>
                  </a:lnTo>
                  <a:lnTo>
                    <a:pt x="276352" y="81280"/>
                  </a:lnTo>
                  <a:lnTo>
                    <a:pt x="276352" y="101600"/>
                  </a:lnTo>
                  <a:lnTo>
                    <a:pt x="577088" y="101600"/>
                  </a:lnTo>
                  <a:lnTo>
                    <a:pt x="577088" y="101600"/>
                  </a:lnTo>
                  <a:lnTo>
                    <a:pt x="666496" y="101600"/>
                  </a:lnTo>
                  <a:lnTo>
                    <a:pt x="666496" y="162560"/>
                  </a:lnTo>
                  <a:lnTo>
                    <a:pt x="711200" y="162560"/>
                  </a:lnTo>
                  <a:lnTo>
                    <a:pt x="711200" y="349504"/>
                  </a:lnTo>
                  <a:lnTo>
                    <a:pt x="768096" y="349504"/>
                  </a:lnTo>
                  <a:lnTo>
                    <a:pt x="768096" y="820928"/>
                  </a:lnTo>
                  <a:lnTo>
                    <a:pt x="824992" y="820928"/>
                  </a:lnTo>
                  <a:lnTo>
                    <a:pt x="816864" y="829056"/>
                  </a:lnTo>
                  <a:lnTo>
                    <a:pt x="816864" y="1101344"/>
                  </a:lnTo>
                  <a:lnTo>
                    <a:pt x="816864" y="1101344"/>
                  </a:lnTo>
                  <a:lnTo>
                    <a:pt x="816864" y="1255776"/>
                  </a:lnTo>
                  <a:lnTo>
                    <a:pt x="869696" y="1255776"/>
                  </a:lnTo>
                  <a:lnTo>
                    <a:pt x="869696" y="1255776"/>
                  </a:lnTo>
                  <a:lnTo>
                    <a:pt x="869696" y="1328928"/>
                  </a:lnTo>
                  <a:lnTo>
                    <a:pt x="1024128" y="1328928"/>
                  </a:lnTo>
                  <a:lnTo>
                    <a:pt x="1024128" y="1377696"/>
                  </a:lnTo>
                  <a:lnTo>
                    <a:pt x="1064768" y="1377696"/>
                  </a:lnTo>
                  <a:lnTo>
                    <a:pt x="1064768" y="1422400"/>
                  </a:lnTo>
                  <a:lnTo>
                    <a:pt x="1121664" y="1422400"/>
                  </a:lnTo>
                  <a:lnTo>
                    <a:pt x="1121664" y="1438656"/>
                  </a:lnTo>
                  <a:lnTo>
                    <a:pt x="1198880" y="1438656"/>
                  </a:lnTo>
                  <a:lnTo>
                    <a:pt x="1219200" y="1458976"/>
                  </a:lnTo>
                  <a:lnTo>
                    <a:pt x="1300480" y="1458976"/>
                  </a:lnTo>
                  <a:lnTo>
                    <a:pt x="1300480" y="1544320"/>
                  </a:lnTo>
                  <a:lnTo>
                    <a:pt x="1410208" y="1544320"/>
                  </a:lnTo>
                  <a:lnTo>
                    <a:pt x="1410208" y="1580896"/>
                  </a:lnTo>
                  <a:lnTo>
                    <a:pt x="1503680" y="1580896"/>
                  </a:lnTo>
                  <a:lnTo>
                    <a:pt x="1503680" y="1727200"/>
                  </a:lnTo>
                  <a:lnTo>
                    <a:pt x="1556512" y="1727200"/>
                  </a:lnTo>
                  <a:lnTo>
                    <a:pt x="1556512" y="1853184"/>
                  </a:lnTo>
                  <a:lnTo>
                    <a:pt x="1597152" y="1853184"/>
                  </a:lnTo>
                  <a:lnTo>
                    <a:pt x="1597152" y="1987296"/>
                  </a:lnTo>
                  <a:lnTo>
                    <a:pt x="1812544" y="1987296"/>
                  </a:lnTo>
                  <a:lnTo>
                    <a:pt x="1812544" y="2036064"/>
                  </a:lnTo>
                  <a:lnTo>
                    <a:pt x="1901952" y="2036064"/>
                  </a:lnTo>
                  <a:lnTo>
                    <a:pt x="1901952" y="2076704"/>
                  </a:lnTo>
                  <a:lnTo>
                    <a:pt x="2076704" y="2076704"/>
                  </a:lnTo>
                  <a:lnTo>
                    <a:pt x="2076704" y="2133600"/>
                  </a:lnTo>
                  <a:lnTo>
                    <a:pt x="2263648" y="2133600"/>
                  </a:lnTo>
                  <a:lnTo>
                    <a:pt x="2263648" y="2312416"/>
                  </a:lnTo>
                  <a:lnTo>
                    <a:pt x="2332736" y="2312416"/>
                  </a:lnTo>
                  <a:lnTo>
                    <a:pt x="2332736" y="2422144"/>
                  </a:lnTo>
                  <a:lnTo>
                    <a:pt x="2401824" y="2422144"/>
                  </a:lnTo>
                  <a:lnTo>
                    <a:pt x="2401824" y="2495296"/>
                  </a:lnTo>
                  <a:lnTo>
                    <a:pt x="2401824" y="2621280"/>
                  </a:lnTo>
                  <a:lnTo>
                    <a:pt x="2649728" y="2621280"/>
                  </a:lnTo>
                  <a:lnTo>
                    <a:pt x="2649728" y="2661920"/>
                  </a:lnTo>
                  <a:lnTo>
                    <a:pt x="2649728" y="2661920"/>
                  </a:lnTo>
                  <a:lnTo>
                    <a:pt x="2649728" y="2661920"/>
                  </a:lnTo>
                  <a:lnTo>
                    <a:pt x="2649728" y="2702560"/>
                  </a:lnTo>
                  <a:lnTo>
                    <a:pt x="3023616" y="2702560"/>
                  </a:lnTo>
                  <a:lnTo>
                    <a:pt x="3023616" y="2775712"/>
                  </a:lnTo>
                  <a:lnTo>
                    <a:pt x="3068320" y="2775712"/>
                  </a:lnTo>
                  <a:lnTo>
                    <a:pt x="3068320" y="2938272"/>
                  </a:lnTo>
                  <a:lnTo>
                    <a:pt x="3068320" y="2873248"/>
                  </a:lnTo>
                  <a:lnTo>
                    <a:pt x="3141472" y="2873248"/>
                  </a:lnTo>
                  <a:lnTo>
                    <a:pt x="3141472" y="2974848"/>
                  </a:lnTo>
                  <a:lnTo>
                    <a:pt x="3190240" y="2974848"/>
                  </a:lnTo>
                  <a:lnTo>
                    <a:pt x="3190240" y="3100832"/>
                  </a:lnTo>
                  <a:lnTo>
                    <a:pt x="3255264" y="3100832"/>
                  </a:lnTo>
                  <a:lnTo>
                    <a:pt x="3255264" y="3157728"/>
                  </a:lnTo>
                  <a:lnTo>
                    <a:pt x="3369056" y="3157728"/>
                  </a:lnTo>
                  <a:lnTo>
                    <a:pt x="3369056" y="3194304"/>
                  </a:lnTo>
                  <a:lnTo>
                    <a:pt x="3722624" y="3194304"/>
                  </a:lnTo>
                  <a:lnTo>
                    <a:pt x="3722624" y="3247136"/>
                  </a:lnTo>
                  <a:lnTo>
                    <a:pt x="3917696" y="3247136"/>
                  </a:lnTo>
                  <a:lnTo>
                    <a:pt x="3917696" y="3470656"/>
                  </a:lnTo>
                  <a:lnTo>
                    <a:pt x="4832096" y="3470656"/>
                  </a:lnTo>
                  <a:lnTo>
                    <a:pt x="4832096" y="3515360"/>
                  </a:lnTo>
                  <a:lnTo>
                    <a:pt x="5067808" y="3515360"/>
                  </a:lnTo>
                  <a:lnTo>
                    <a:pt x="5067808" y="3604768"/>
                  </a:lnTo>
                  <a:lnTo>
                    <a:pt x="5287264" y="3604768"/>
                  </a:lnTo>
                  <a:lnTo>
                    <a:pt x="5287264" y="3673856"/>
                  </a:lnTo>
                  <a:lnTo>
                    <a:pt x="5933440" y="3673856"/>
                  </a:lnTo>
                  <a:lnTo>
                    <a:pt x="5933440" y="3783584"/>
                  </a:lnTo>
                  <a:lnTo>
                    <a:pt x="6006592" y="3783584"/>
                  </a:lnTo>
                  <a:lnTo>
                    <a:pt x="6425184" y="3783584"/>
                  </a:lnTo>
                  <a:lnTo>
                    <a:pt x="6425184" y="3881120"/>
                  </a:lnTo>
                  <a:lnTo>
                    <a:pt x="6510528" y="3881120"/>
                  </a:lnTo>
                  <a:lnTo>
                    <a:pt x="6896608" y="3881120"/>
                  </a:lnTo>
                  <a:lnTo>
                    <a:pt x="6896608" y="4039616"/>
                  </a:lnTo>
                  <a:lnTo>
                    <a:pt x="9144000" y="4039616"/>
                  </a:lnTo>
                  <a:lnTo>
                    <a:pt x="9087104" y="4039616"/>
                  </a:lnTo>
                  <a:lnTo>
                    <a:pt x="9087104" y="4673600"/>
                  </a:lnTo>
                  <a:lnTo>
                    <a:pt x="9115552" y="4669536"/>
                  </a:ln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3" name="Gerade Verbindung 112">
              <a:extLst>
                <a:ext uri="{FF2B5EF4-FFF2-40B4-BE49-F238E27FC236}">
                  <a16:creationId xmlns:a16="http://schemas.microsoft.com/office/drawing/2014/main" id="{3DEBD210-C50A-614D-BDBE-60C2F3785CEA}"/>
                </a:ext>
              </a:extLst>
            </p:cNvPr>
            <p:cNvCxnSpPr>
              <a:cxnSpLocks/>
            </p:cNvCxnSpPr>
            <p:nvPr/>
          </p:nvCxnSpPr>
          <p:spPr>
            <a:xfrm>
              <a:off x="3978974" y="3696571"/>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a:extLst>
                <a:ext uri="{FF2B5EF4-FFF2-40B4-BE49-F238E27FC236}">
                  <a16:creationId xmlns:a16="http://schemas.microsoft.com/office/drawing/2014/main" id="{996633AB-69A2-EA46-834D-25F482850397}"/>
                </a:ext>
              </a:extLst>
            </p:cNvPr>
            <p:cNvCxnSpPr>
              <a:cxnSpLocks/>
            </p:cNvCxnSpPr>
            <p:nvPr/>
          </p:nvCxnSpPr>
          <p:spPr>
            <a:xfrm>
              <a:off x="4066310" y="3718494"/>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a:extLst>
                <a:ext uri="{FF2B5EF4-FFF2-40B4-BE49-F238E27FC236}">
                  <a16:creationId xmlns:a16="http://schemas.microsoft.com/office/drawing/2014/main" id="{F409160E-F58A-3345-9456-9EF5C2F289DC}"/>
                </a:ext>
              </a:extLst>
            </p:cNvPr>
            <p:cNvCxnSpPr>
              <a:cxnSpLocks/>
            </p:cNvCxnSpPr>
            <p:nvPr/>
          </p:nvCxnSpPr>
          <p:spPr>
            <a:xfrm>
              <a:off x="4105485" y="3718494"/>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a:extLst>
                <a:ext uri="{FF2B5EF4-FFF2-40B4-BE49-F238E27FC236}">
                  <a16:creationId xmlns:a16="http://schemas.microsoft.com/office/drawing/2014/main" id="{D815C6C7-E577-CE4F-B6F7-6232E3C91FD8}"/>
                </a:ext>
              </a:extLst>
            </p:cNvPr>
            <p:cNvCxnSpPr>
              <a:cxnSpLocks/>
            </p:cNvCxnSpPr>
            <p:nvPr/>
          </p:nvCxnSpPr>
          <p:spPr>
            <a:xfrm>
              <a:off x="4216491" y="3766334"/>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a:extLst>
                <a:ext uri="{FF2B5EF4-FFF2-40B4-BE49-F238E27FC236}">
                  <a16:creationId xmlns:a16="http://schemas.microsoft.com/office/drawing/2014/main" id="{B299D837-9BA2-7840-B1E9-6F304B322494}"/>
                </a:ext>
              </a:extLst>
            </p:cNvPr>
            <p:cNvCxnSpPr>
              <a:cxnSpLocks/>
            </p:cNvCxnSpPr>
            <p:nvPr/>
          </p:nvCxnSpPr>
          <p:spPr>
            <a:xfrm>
              <a:off x="4423474" y="3792250"/>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Gerade Verbindung 117">
              <a:extLst>
                <a:ext uri="{FF2B5EF4-FFF2-40B4-BE49-F238E27FC236}">
                  <a16:creationId xmlns:a16="http://schemas.microsoft.com/office/drawing/2014/main" id="{E5A32AE8-F832-4444-AF85-9AB427907806}"/>
                </a:ext>
              </a:extLst>
            </p:cNvPr>
            <p:cNvCxnSpPr>
              <a:cxnSpLocks/>
            </p:cNvCxnSpPr>
            <p:nvPr/>
          </p:nvCxnSpPr>
          <p:spPr>
            <a:xfrm>
              <a:off x="4602885" y="3792250"/>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a:extLst>
                <a:ext uri="{FF2B5EF4-FFF2-40B4-BE49-F238E27FC236}">
                  <a16:creationId xmlns:a16="http://schemas.microsoft.com/office/drawing/2014/main" id="{EF1B2FFB-6F97-0C42-A350-121520C446D0}"/>
                </a:ext>
              </a:extLst>
            </p:cNvPr>
            <p:cNvCxnSpPr>
              <a:cxnSpLocks/>
            </p:cNvCxnSpPr>
            <p:nvPr/>
          </p:nvCxnSpPr>
          <p:spPr>
            <a:xfrm>
              <a:off x="4667489" y="3862013"/>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a:extLst>
                <a:ext uri="{FF2B5EF4-FFF2-40B4-BE49-F238E27FC236}">
                  <a16:creationId xmlns:a16="http://schemas.microsoft.com/office/drawing/2014/main" id="{D348BD65-B164-504A-8706-C52D2F7D0811}"/>
                </a:ext>
              </a:extLst>
            </p:cNvPr>
            <p:cNvCxnSpPr>
              <a:cxnSpLocks/>
            </p:cNvCxnSpPr>
            <p:nvPr/>
          </p:nvCxnSpPr>
          <p:spPr>
            <a:xfrm>
              <a:off x="4695765" y="3867115"/>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Gerade Verbindung 120">
              <a:extLst>
                <a:ext uri="{FF2B5EF4-FFF2-40B4-BE49-F238E27FC236}">
                  <a16:creationId xmlns:a16="http://schemas.microsoft.com/office/drawing/2014/main" id="{D0CBC4A0-B3C5-6F40-A3BD-7B124C864AE2}"/>
                </a:ext>
              </a:extLst>
            </p:cNvPr>
            <p:cNvCxnSpPr>
              <a:cxnSpLocks/>
            </p:cNvCxnSpPr>
            <p:nvPr/>
          </p:nvCxnSpPr>
          <p:spPr>
            <a:xfrm>
              <a:off x="5179124" y="3951342"/>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2" name="Gerade Verbindung 121">
              <a:extLst>
                <a:ext uri="{FF2B5EF4-FFF2-40B4-BE49-F238E27FC236}">
                  <a16:creationId xmlns:a16="http://schemas.microsoft.com/office/drawing/2014/main" id="{E7918BDE-5B01-FA40-9A3A-B96C6C8DAB98}"/>
                </a:ext>
              </a:extLst>
            </p:cNvPr>
            <p:cNvCxnSpPr>
              <a:cxnSpLocks/>
            </p:cNvCxnSpPr>
            <p:nvPr/>
          </p:nvCxnSpPr>
          <p:spPr>
            <a:xfrm>
              <a:off x="5206135" y="400202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3" name="Gerade Verbindung 122">
              <a:extLst>
                <a:ext uri="{FF2B5EF4-FFF2-40B4-BE49-F238E27FC236}">
                  <a16:creationId xmlns:a16="http://schemas.microsoft.com/office/drawing/2014/main" id="{E18E7C54-DD6B-ED43-8FFF-AAAB6DF51DCF}"/>
                </a:ext>
              </a:extLst>
            </p:cNvPr>
            <p:cNvCxnSpPr>
              <a:cxnSpLocks/>
            </p:cNvCxnSpPr>
            <p:nvPr/>
          </p:nvCxnSpPr>
          <p:spPr>
            <a:xfrm>
              <a:off x="5243550" y="400202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 name="Gerade Verbindung 123">
              <a:extLst>
                <a:ext uri="{FF2B5EF4-FFF2-40B4-BE49-F238E27FC236}">
                  <a16:creationId xmlns:a16="http://schemas.microsoft.com/office/drawing/2014/main" id="{8EE3C20C-8C62-3141-98BB-BD81C73D647B}"/>
                </a:ext>
              </a:extLst>
            </p:cNvPr>
            <p:cNvCxnSpPr>
              <a:cxnSpLocks/>
            </p:cNvCxnSpPr>
            <p:nvPr/>
          </p:nvCxnSpPr>
          <p:spPr>
            <a:xfrm>
              <a:off x="5551243" y="400202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Gerade Verbindung 124">
              <a:extLst>
                <a:ext uri="{FF2B5EF4-FFF2-40B4-BE49-F238E27FC236}">
                  <a16:creationId xmlns:a16="http://schemas.microsoft.com/office/drawing/2014/main" id="{71DC99EE-C220-4D41-8D64-9B582441BF48}"/>
                </a:ext>
              </a:extLst>
            </p:cNvPr>
            <p:cNvCxnSpPr>
              <a:cxnSpLocks/>
            </p:cNvCxnSpPr>
            <p:nvPr/>
          </p:nvCxnSpPr>
          <p:spPr>
            <a:xfrm>
              <a:off x="5779199" y="400202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6" name="Gerade Verbindung 125">
              <a:extLst>
                <a:ext uri="{FF2B5EF4-FFF2-40B4-BE49-F238E27FC236}">
                  <a16:creationId xmlns:a16="http://schemas.microsoft.com/office/drawing/2014/main" id="{09C74215-6E66-614E-9DF8-E58FC32BB02D}"/>
                </a:ext>
              </a:extLst>
            </p:cNvPr>
            <p:cNvCxnSpPr>
              <a:cxnSpLocks/>
            </p:cNvCxnSpPr>
            <p:nvPr/>
          </p:nvCxnSpPr>
          <p:spPr>
            <a:xfrm>
              <a:off x="6279506" y="400202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7" name="Gerade Verbindung 126">
              <a:extLst>
                <a:ext uri="{FF2B5EF4-FFF2-40B4-BE49-F238E27FC236}">
                  <a16:creationId xmlns:a16="http://schemas.microsoft.com/office/drawing/2014/main" id="{F93141E8-387D-1944-BACC-469C30CEAEE3}"/>
                </a:ext>
              </a:extLst>
            </p:cNvPr>
            <p:cNvCxnSpPr>
              <a:cxnSpLocks/>
            </p:cNvCxnSpPr>
            <p:nvPr/>
          </p:nvCxnSpPr>
          <p:spPr>
            <a:xfrm>
              <a:off x="6308138" y="400202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8" name="Gerade Verbindung 127">
              <a:extLst>
                <a:ext uri="{FF2B5EF4-FFF2-40B4-BE49-F238E27FC236}">
                  <a16:creationId xmlns:a16="http://schemas.microsoft.com/office/drawing/2014/main" id="{8AFCEE41-C2AB-AB4D-87E4-0DFC883D8F41}"/>
                </a:ext>
              </a:extLst>
            </p:cNvPr>
            <p:cNvCxnSpPr>
              <a:cxnSpLocks/>
            </p:cNvCxnSpPr>
            <p:nvPr/>
          </p:nvCxnSpPr>
          <p:spPr>
            <a:xfrm>
              <a:off x="4643231" y="3867115"/>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9" name="Gerade Verbindung 128">
              <a:extLst>
                <a:ext uri="{FF2B5EF4-FFF2-40B4-BE49-F238E27FC236}">
                  <a16:creationId xmlns:a16="http://schemas.microsoft.com/office/drawing/2014/main" id="{24794083-8CB4-2A40-8FB2-1223FD06253A}"/>
                </a:ext>
              </a:extLst>
            </p:cNvPr>
            <p:cNvCxnSpPr>
              <a:cxnSpLocks/>
            </p:cNvCxnSpPr>
            <p:nvPr/>
          </p:nvCxnSpPr>
          <p:spPr>
            <a:xfrm>
              <a:off x="3679747" y="3681767"/>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0" name="Gerade Verbindung 129">
              <a:extLst>
                <a:ext uri="{FF2B5EF4-FFF2-40B4-BE49-F238E27FC236}">
                  <a16:creationId xmlns:a16="http://schemas.microsoft.com/office/drawing/2014/main" id="{B92CBAB3-A1B9-BE4E-98DD-A08DF72FFAFC}"/>
                </a:ext>
              </a:extLst>
            </p:cNvPr>
            <p:cNvCxnSpPr>
              <a:cxnSpLocks/>
            </p:cNvCxnSpPr>
            <p:nvPr/>
          </p:nvCxnSpPr>
          <p:spPr>
            <a:xfrm>
              <a:off x="3638472" y="3681767"/>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1" name="Gerade Verbindung 130">
              <a:extLst>
                <a:ext uri="{FF2B5EF4-FFF2-40B4-BE49-F238E27FC236}">
                  <a16:creationId xmlns:a16="http://schemas.microsoft.com/office/drawing/2014/main" id="{A6BCF17E-D5DE-7F4C-A3F4-AF2ACCF8E110}"/>
                </a:ext>
              </a:extLst>
            </p:cNvPr>
            <p:cNvCxnSpPr>
              <a:cxnSpLocks/>
            </p:cNvCxnSpPr>
            <p:nvPr/>
          </p:nvCxnSpPr>
          <p:spPr>
            <a:xfrm>
              <a:off x="3537602" y="357037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2" name="Gerade Verbindung 131">
              <a:extLst>
                <a:ext uri="{FF2B5EF4-FFF2-40B4-BE49-F238E27FC236}">
                  <a16:creationId xmlns:a16="http://schemas.microsoft.com/office/drawing/2014/main" id="{DC6C0A0B-6E13-D84E-9AC1-984F6FE16F31}"/>
                </a:ext>
              </a:extLst>
            </p:cNvPr>
            <p:cNvCxnSpPr>
              <a:cxnSpLocks/>
            </p:cNvCxnSpPr>
            <p:nvPr/>
          </p:nvCxnSpPr>
          <p:spPr>
            <a:xfrm>
              <a:off x="3500363" y="357037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3" name="Gerade Verbindung 132">
              <a:extLst>
                <a:ext uri="{FF2B5EF4-FFF2-40B4-BE49-F238E27FC236}">
                  <a16:creationId xmlns:a16="http://schemas.microsoft.com/office/drawing/2014/main" id="{5D32B96D-58F2-7344-AFE0-F75AD8EBCC3E}"/>
                </a:ext>
              </a:extLst>
            </p:cNvPr>
            <p:cNvCxnSpPr>
              <a:cxnSpLocks/>
            </p:cNvCxnSpPr>
            <p:nvPr/>
          </p:nvCxnSpPr>
          <p:spPr>
            <a:xfrm>
              <a:off x="3327075" y="3540652"/>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4" name="Gerade Verbindung 133">
              <a:extLst>
                <a:ext uri="{FF2B5EF4-FFF2-40B4-BE49-F238E27FC236}">
                  <a16:creationId xmlns:a16="http://schemas.microsoft.com/office/drawing/2014/main" id="{0419ECEA-359C-C64B-8C82-40CAC1F0D046}"/>
                </a:ext>
              </a:extLst>
            </p:cNvPr>
            <p:cNvCxnSpPr>
              <a:cxnSpLocks/>
            </p:cNvCxnSpPr>
            <p:nvPr/>
          </p:nvCxnSpPr>
          <p:spPr>
            <a:xfrm>
              <a:off x="3185537" y="3503354"/>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5" name="Gerade Verbindung 134">
              <a:extLst>
                <a:ext uri="{FF2B5EF4-FFF2-40B4-BE49-F238E27FC236}">
                  <a16:creationId xmlns:a16="http://schemas.microsoft.com/office/drawing/2014/main" id="{622B106B-784E-2943-A201-0F1113C08E9D}"/>
                </a:ext>
              </a:extLst>
            </p:cNvPr>
            <p:cNvCxnSpPr>
              <a:cxnSpLocks/>
            </p:cNvCxnSpPr>
            <p:nvPr/>
          </p:nvCxnSpPr>
          <p:spPr>
            <a:xfrm>
              <a:off x="3048008" y="3288620"/>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6" name="Gerade Verbindung 135">
              <a:extLst>
                <a:ext uri="{FF2B5EF4-FFF2-40B4-BE49-F238E27FC236}">
                  <a16:creationId xmlns:a16="http://schemas.microsoft.com/office/drawing/2014/main" id="{A9510345-FFE8-F24D-B5F3-703681442AE4}"/>
                </a:ext>
              </a:extLst>
            </p:cNvPr>
            <p:cNvCxnSpPr>
              <a:cxnSpLocks/>
            </p:cNvCxnSpPr>
            <p:nvPr/>
          </p:nvCxnSpPr>
          <p:spPr>
            <a:xfrm>
              <a:off x="2935094" y="3288620"/>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7" name="Gerade Verbindung 136">
              <a:extLst>
                <a:ext uri="{FF2B5EF4-FFF2-40B4-BE49-F238E27FC236}">
                  <a16:creationId xmlns:a16="http://schemas.microsoft.com/office/drawing/2014/main" id="{AABE5FD3-379C-DC4A-9EB5-5CF44365E574}"/>
                </a:ext>
              </a:extLst>
            </p:cNvPr>
            <p:cNvCxnSpPr>
              <a:cxnSpLocks/>
            </p:cNvCxnSpPr>
            <p:nvPr/>
          </p:nvCxnSpPr>
          <p:spPr>
            <a:xfrm>
              <a:off x="2898380" y="3259233"/>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8" name="Gerade Verbindung 137">
              <a:extLst>
                <a:ext uri="{FF2B5EF4-FFF2-40B4-BE49-F238E27FC236}">
                  <a16:creationId xmlns:a16="http://schemas.microsoft.com/office/drawing/2014/main" id="{98D2319A-4CAF-8E48-A92E-E0E97777B079}"/>
                </a:ext>
              </a:extLst>
            </p:cNvPr>
            <p:cNvCxnSpPr>
              <a:cxnSpLocks/>
            </p:cNvCxnSpPr>
            <p:nvPr/>
          </p:nvCxnSpPr>
          <p:spPr>
            <a:xfrm>
              <a:off x="2814452" y="3240780"/>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9" name="Gerade Verbindung 138">
              <a:extLst>
                <a:ext uri="{FF2B5EF4-FFF2-40B4-BE49-F238E27FC236}">
                  <a16:creationId xmlns:a16="http://schemas.microsoft.com/office/drawing/2014/main" id="{6A2DB288-40CF-A04B-AA9E-A89BEF881D48}"/>
                </a:ext>
              </a:extLst>
            </p:cNvPr>
            <p:cNvCxnSpPr>
              <a:cxnSpLocks/>
            </p:cNvCxnSpPr>
            <p:nvPr/>
          </p:nvCxnSpPr>
          <p:spPr>
            <a:xfrm>
              <a:off x="2735285" y="316934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0" name="Gerade Verbindung 139">
              <a:extLst>
                <a:ext uri="{FF2B5EF4-FFF2-40B4-BE49-F238E27FC236}">
                  <a16:creationId xmlns:a16="http://schemas.microsoft.com/office/drawing/2014/main" id="{DC72AFA8-ED6A-FB4A-BC09-F099DA6ED274}"/>
                </a:ext>
              </a:extLst>
            </p:cNvPr>
            <p:cNvCxnSpPr>
              <a:cxnSpLocks/>
            </p:cNvCxnSpPr>
            <p:nvPr/>
          </p:nvCxnSpPr>
          <p:spPr>
            <a:xfrm>
              <a:off x="2344884" y="2911328"/>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1" name="Gerade Verbindung 140">
              <a:extLst>
                <a:ext uri="{FF2B5EF4-FFF2-40B4-BE49-F238E27FC236}">
                  <a16:creationId xmlns:a16="http://schemas.microsoft.com/office/drawing/2014/main" id="{2C254D85-CA50-E844-9D6E-B5864351587D}"/>
                </a:ext>
              </a:extLst>
            </p:cNvPr>
            <p:cNvCxnSpPr>
              <a:cxnSpLocks/>
            </p:cNvCxnSpPr>
            <p:nvPr/>
          </p:nvCxnSpPr>
          <p:spPr>
            <a:xfrm>
              <a:off x="2183083" y="2663475"/>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Gerade Verbindung 141">
              <a:extLst>
                <a:ext uri="{FF2B5EF4-FFF2-40B4-BE49-F238E27FC236}">
                  <a16:creationId xmlns:a16="http://schemas.microsoft.com/office/drawing/2014/main" id="{022B7D98-CAC3-0E47-8282-0E9669F256F9}"/>
                </a:ext>
              </a:extLst>
            </p:cNvPr>
            <p:cNvCxnSpPr>
              <a:cxnSpLocks/>
            </p:cNvCxnSpPr>
            <p:nvPr/>
          </p:nvCxnSpPr>
          <p:spPr>
            <a:xfrm>
              <a:off x="1959270" y="2567796"/>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Gerade Verbindung 142">
              <a:extLst>
                <a:ext uri="{FF2B5EF4-FFF2-40B4-BE49-F238E27FC236}">
                  <a16:creationId xmlns:a16="http://schemas.microsoft.com/office/drawing/2014/main" id="{A49CD7C6-B23A-B249-9325-ECFCAA360850}"/>
                </a:ext>
              </a:extLst>
            </p:cNvPr>
            <p:cNvCxnSpPr>
              <a:cxnSpLocks/>
            </p:cNvCxnSpPr>
            <p:nvPr/>
          </p:nvCxnSpPr>
          <p:spPr>
            <a:xfrm rot="16200000">
              <a:off x="1888526" y="2151463"/>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Gerade Verbindung 143">
              <a:extLst>
                <a:ext uri="{FF2B5EF4-FFF2-40B4-BE49-F238E27FC236}">
                  <a16:creationId xmlns:a16="http://schemas.microsoft.com/office/drawing/2014/main" id="{655E5A7E-732E-0048-858A-E8CBA4E4137A}"/>
                </a:ext>
              </a:extLst>
            </p:cNvPr>
            <p:cNvCxnSpPr>
              <a:cxnSpLocks/>
            </p:cNvCxnSpPr>
            <p:nvPr/>
          </p:nvCxnSpPr>
          <p:spPr>
            <a:xfrm rot="16200000">
              <a:off x="1895844" y="2342427"/>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Gerade Verbindung 144">
              <a:extLst>
                <a:ext uri="{FF2B5EF4-FFF2-40B4-BE49-F238E27FC236}">
                  <a16:creationId xmlns:a16="http://schemas.microsoft.com/office/drawing/2014/main" id="{1DDDD5DC-A19E-0A45-8683-A9586174ABBA}"/>
                </a:ext>
              </a:extLst>
            </p:cNvPr>
            <p:cNvCxnSpPr>
              <a:cxnSpLocks/>
            </p:cNvCxnSpPr>
            <p:nvPr/>
          </p:nvCxnSpPr>
          <p:spPr>
            <a:xfrm rot="16200000">
              <a:off x="1906611" y="2399687"/>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Gerade Verbindung 145">
              <a:extLst>
                <a:ext uri="{FF2B5EF4-FFF2-40B4-BE49-F238E27FC236}">
                  <a16:creationId xmlns:a16="http://schemas.microsoft.com/office/drawing/2014/main" id="{738E6CD1-567D-6F4B-8AD2-FF8EA4F81237}"/>
                </a:ext>
              </a:extLst>
            </p:cNvPr>
            <p:cNvCxnSpPr>
              <a:cxnSpLocks/>
            </p:cNvCxnSpPr>
            <p:nvPr/>
          </p:nvCxnSpPr>
          <p:spPr>
            <a:xfrm rot="16200000">
              <a:off x="2169093" y="266036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7" name="Gerade Verbindung 146">
              <a:extLst>
                <a:ext uri="{FF2B5EF4-FFF2-40B4-BE49-F238E27FC236}">
                  <a16:creationId xmlns:a16="http://schemas.microsoft.com/office/drawing/2014/main" id="{45608F3E-1C6F-8641-B90B-86813F69D314}"/>
                </a:ext>
              </a:extLst>
            </p:cNvPr>
            <p:cNvCxnSpPr>
              <a:cxnSpLocks/>
            </p:cNvCxnSpPr>
            <p:nvPr/>
          </p:nvCxnSpPr>
          <p:spPr>
            <a:xfrm rot="16200000">
              <a:off x="2292269" y="2714755"/>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8" name="Gerade Verbindung 147">
              <a:extLst>
                <a:ext uri="{FF2B5EF4-FFF2-40B4-BE49-F238E27FC236}">
                  <a16:creationId xmlns:a16="http://schemas.microsoft.com/office/drawing/2014/main" id="{B22BF9DF-4BCB-EB43-87B2-EB32898FE11B}"/>
                </a:ext>
              </a:extLst>
            </p:cNvPr>
            <p:cNvCxnSpPr>
              <a:cxnSpLocks/>
            </p:cNvCxnSpPr>
            <p:nvPr/>
          </p:nvCxnSpPr>
          <p:spPr>
            <a:xfrm rot="16200000">
              <a:off x="2300884" y="2767925"/>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9" name="Gerade Verbindung 148">
              <a:extLst>
                <a:ext uri="{FF2B5EF4-FFF2-40B4-BE49-F238E27FC236}">
                  <a16:creationId xmlns:a16="http://schemas.microsoft.com/office/drawing/2014/main" id="{2F28AC8A-A522-FD41-8B58-0873DD9EA537}"/>
                </a:ext>
              </a:extLst>
            </p:cNvPr>
            <p:cNvCxnSpPr>
              <a:cxnSpLocks/>
            </p:cNvCxnSpPr>
            <p:nvPr/>
          </p:nvCxnSpPr>
          <p:spPr>
            <a:xfrm rot="16200000">
              <a:off x="2311757" y="2817886"/>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Gerade Verbindung 149">
              <a:extLst>
                <a:ext uri="{FF2B5EF4-FFF2-40B4-BE49-F238E27FC236}">
                  <a16:creationId xmlns:a16="http://schemas.microsoft.com/office/drawing/2014/main" id="{E47ADAE6-3028-8B42-9DE1-251C503EC7BB}"/>
                </a:ext>
              </a:extLst>
            </p:cNvPr>
            <p:cNvCxnSpPr>
              <a:cxnSpLocks/>
            </p:cNvCxnSpPr>
            <p:nvPr/>
          </p:nvCxnSpPr>
          <p:spPr>
            <a:xfrm rot="16200000">
              <a:off x="2340282" y="2887521"/>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1" name="Gerade Verbindung 150">
              <a:extLst>
                <a:ext uri="{FF2B5EF4-FFF2-40B4-BE49-F238E27FC236}">
                  <a16:creationId xmlns:a16="http://schemas.microsoft.com/office/drawing/2014/main" id="{278D77DD-E94D-234E-812B-0A12800D3179}"/>
                </a:ext>
              </a:extLst>
            </p:cNvPr>
            <p:cNvCxnSpPr>
              <a:cxnSpLocks/>
            </p:cNvCxnSpPr>
            <p:nvPr/>
          </p:nvCxnSpPr>
          <p:spPr>
            <a:xfrm rot="16200000">
              <a:off x="2697204" y="3015866"/>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Gerade Verbindung 151">
              <a:extLst>
                <a:ext uri="{FF2B5EF4-FFF2-40B4-BE49-F238E27FC236}">
                  <a16:creationId xmlns:a16="http://schemas.microsoft.com/office/drawing/2014/main" id="{32E88649-C85A-B14B-A239-81DB557F1FE3}"/>
                </a:ext>
              </a:extLst>
            </p:cNvPr>
            <p:cNvCxnSpPr>
              <a:cxnSpLocks/>
            </p:cNvCxnSpPr>
            <p:nvPr/>
          </p:nvCxnSpPr>
          <p:spPr>
            <a:xfrm rot="16200000">
              <a:off x="2708946" y="3078568"/>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3" name="Gerade Verbindung 152">
              <a:extLst>
                <a:ext uri="{FF2B5EF4-FFF2-40B4-BE49-F238E27FC236}">
                  <a16:creationId xmlns:a16="http://schemas.microsoft.com/office/drawing/2014/main" id="{356CC06D-B041-6944-B9D0-A65650503883}"/>
                </a:ext>
              </a:extLst>
            </p:cNvPr>
            <p:cNvCxnSpPr>
              <a:cxnSpLocks/>
            </p:cNvCxnSpPr>
            <p:nvPr/>
          </p:nvCxnSpPr>
          <p:spPr>
            <a:xfrm rot="16200000">
              <a:off x="3125527" y="3383847"/>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4" name="Gerade Verbindung 153">
              <a:extLst>
                <a:ext uri="{FF2B5EF4-FFF2-40B4-BE49-F238E27FC236}">
                  <a16:creationId xmlns:a16="http://schemas.microsoft.com/office/drawing/2014/main" id="{9A049BC6-B40A-A64B-9B67-2C596A8B3512}"/>
                </a:ext>
              </a:extLst>
            </p:cNvPr>
            <p:cNvCxnSpPr>
              <a:cxnSpLocks/>
            </p:cNvCxnSpPr>
            <p:nvPr/>
          </p:nvCxnSpPr>
          <p:spPr>
            <a:xfrm rot="16200000">
              <a:off x="3190306" y="3493382"/>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Gerade Verbindung 154">
              <a:extLst>
                <a:ext uri="{FF2B5EF4-FFF2-40B4-BE49-F238E27FC236}">
                  <a16:creationId xmlns:a16="http://schemas.microsoft.com/office/drawing/2014/main" id="{C277F7A0-FBA9-AA41-AA9F-E176491E12E0}"/>
                </a:ext>
              </a:extLst>
            </p:cNvPr>
            <p:cNvCxnSpPr>
              <a:cxnSpLocks/>
            </p:cNvCxnSpPr>
            <p:nvPr/>
          </p:nvCxnSpPr>
          <p:spPr>
            <a:xfrm rot="16200000">
              <a:off x="3567939" y="3648731"/>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Gerade Verbindung 155">
              <a:extLst>
                <a:ext uri="{FF2B5EF4-FFF2-40B4-BE49-F238E27FC236}">
                  <a16:creationId xmlns:a16="http://schemas.microsoft.com/office/drawing/2014/main" id="{F1E9D1AC-5283-0F42-AE7D-93C18BB45D3F}"/>
                </a:ext>
              </a:extLst>
            </p:cNvPr>
            <p:cNvCxnSpPr>
              <a:cxnSpLocks/>
            </p:cNvCxnSpPr>
            <p:nvPr/>
          </p:nvCxnSpPr>
          <p:spPr>
            <a:xfrm rot="16200000">
              <a:off x="4651414" y="386775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7" name="Gerade Verbindung 156">
              <a:extLst>
                <a:ext uri="{FF2B5EF4-FFF2-40B4-BE49-F238E27FC236}">
                  <a16:creationId xmlns:a16="http://schemas.microsoft.com/office/drawing/2014/main" id="{FDD883A2-2D3E-864A-BE2F-5DC954FB937B}"/>
                </a:ext>
              </a:extLst>
            </p:cNvPr>
            <p:cNvCxnSpPr>
              <a:cxnSpLocks/>
            </p:cNvCxnSpPr>
            <p:nvPr/>
          </p:nvCxnSpPr>
          <p:spPr>
            <a:xfrm rot="16200000">
              <a:off x="5158296" y="3951341"/>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8" name="Gerade Verbindung 157">
              <a:extLst>
                <a:ext uri="{FF2B5EF4-FFF2-40B4-BE49-F238E27FC236}">
                  <a16:creationId xmlns:a16="http://schemas.microsoft.com/office/drawing/2014/main" id="{9BD4EF1C-B487-5442-97DB-5854B2DDACE0}"/>
                </a:ext>
              </a:extLst>
            </p:cNvPr>
            <p:cNvCxnSpPr>
              <a:cxnSpLocks/>
            </p:cNvCxnSpPr>
            <p:nvPr/>
          </p:nvCxnSpPr>
          <p:spPr>
            <a:xfrm>
              <a:off x="5731574" y="400202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9" name="Gerade Verbindung 158">
              <a:extLst>
                <a:ext uri="{FF2B5EF4-FFF2-40B4-BE49-F238E27FC236}">
                  <a16:creationId xmlns:a16="http://schemas.microsoft.com/office/drawing/2014/main" id="{9F0FD88A-DC79-CC48-91AB-62675F182977}"/>
                </a:ext>
              </a:extLst>
            </p:cNvPr>
            <p:cNvCxnSpPr>
              <a:cxnSpLocks/>
            </p:cNvCxnSpPr>
            <p:nvPr/>
          </p:nvCxnSpPr>
          <p:spPr>
            <a:xfrm rot="16200000">
              <a:off x="6335250" y="4304840"/>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0" name="Gerade Verbindung 159">
              <a:extLst>
                <a:ext uri="{FF2B5EF4-FFF2-40B4-BE49-F238E27FC236}">
                  <a16:creationId xmlns:a16="http://schemas.microsoft.com/office/drawing/2014/main" id="{4D28E90F-A86B-624C-BAA9-3D7EF9C57C35}"/>
                </a:ext>
              </a:extLst>
            </p:cNvPr>
            <p:cNvCxnSpPr>
              <a:cxnSpLocks/>
            </p:cNvCxnSpPr>
            <p:nvPr/>
          </p:nvCxnSpPr>
          <p:spPr>
            <a:xfrm>
              <a:off x="6343139" y="430483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1" name="Gerade Verbindung 160">
              <a:extLst>
                <a:ext uri="{FF2B5EF4-FFF2-40B4-BE49-F238E27FC236}">
                  <a16:creationId xmlns:a16="http://schemas.microsoft.com/office/drawing/2014/main" id="{66B4862A-8156-A94F-B1CD-4E2E6A186B2D}"/>
                </a:ext>
              </a:extLst>
            </p:cNvPr>
            <p:cNvCxnSpPr>
              <a:cxnSpLocks/>
            </p:cNvCxnSpPr>
            <p:nvPr/>
          </p:nvCxnSpPr>
          <p:spPr>
            <a:xfrm>
              <a:off x="2818038" y="3240779"/>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2" name="Gerade Verbindung 161">
              <a:extLst>
                <a:ext uri="{FF2B5EF4-FFF2-40B4-BE49-F238E27FC236}">
                  <a16:creationId xmlns:a16="http://schemas.microsoft.com/office/drawing/2014/main" id="{1CBD85FF-07CA-AD42-907E-D75D56C03F72}"/>
                </a:ext>
              </a:extLst>
            </p:cNvPr>
            <p:cNvCxnSpPr>
              <a:cxnSpLocks/>
            </p:cNvCxnSpPr>
            <p:nvPr/>
          </p:nvCxnSpPr>
          <p:spPr>
            <a:xfrm rot="16200000">
              <a:off x="2721940" y="3113651"/>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3" name="Gerade Verbindung 162">
              <a:extLst>
                <a:ext uri="{FF2B5EF4-FFF2-40B4-BE49-F238E27FC236}">
                  <a16:creationId xmlns:a16="http://schemas.microsoft.com/office/drawing/2014/main" id="{6EEE23C0-F89C-6D44-90A1-3BDB504A8DA3}"/>
                </a:ext>
              </a:extLst>
            </p:cNvPr>
            <p:cNvCxnSpPr>
              <a:cxnSpLocks/>
            </p:cNvCxnSpPr>
            <p:nvPr/>
          </p:nvCxnSpPr>
          <p:spPr>
            <a:xfrm>
              <a:off x="2271689" y="2701108"/>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4" name="Gerade Verbindung 163">
              <a:extLst>
                <a:ext uri="{FF2B5EF4-FFF2-40B4-BE49-F238E27FC236}">
                  <a16:creationId xmlns:a16="http://schemas.microsoft.com/office/drawing/2014/main" id="{2C87C078-1EC4-6B4E-85DE-56A9B1D709EF}"/>
                </a:ext>
              </a:extLst>
            </p:cNvPr>
            <p:cNvCxnSpPr>
              <a:cxnSpLocks/>
            </p:cNvCxnSpPr>
            <p:nvPr/>
          </p:nvCxnSpPr>
          <p:spPr>
            <a:xfrm rot="16200000">
              <a:off x="1894856" y="2211788"/>
              <a:ext cx="0" cy="9567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65" name="Textfeld 164">
            <a:extLst>
              <a:ext uri="{FF2B5EF4-FFF2-40B4-BE49-F238E27FC236}">
                <a16:creationId xmlns:a16="http://schemas.microsoft.com/office/drawing/2014/main" id="{1F5C607D-21CE-C34F-A080-11CC8824693A}"/>
              </a:ext>
            </a:extLst>
          </p:cNvPr>
          <p:cNvSpPr txBox="1"/>
          <p:nvPr/>
        </p:nvSpPr>
        <p:spPr>
          <a:xfrm>
            <a:off x="3493983" y="5407983"/>
            <a:ext cx="732894" cy="276999"/>
          </a:xfrm>
          <a:prstGeom prst="rect">
            <a:avLst/>
          </a:prstGeom>
          <a:noFill/>
        </p:spPr>
        <p:txBody>
          <a:bodyPr wrap="none" rtlCol="0">
            <a:spAutoFit/>
          </a:bodyPr>
          <a:lstStyle/>
          <a:p>
            <a:pPr algn="ctr"/>
            <a:r>
              <a:rPr lang="de-DE" sz="1200" b="1" dirty="0" err="1"/>
              <a:t>Months</a:t>
            </a:r>
            <a:endParaRPr lang="de-DE" sz="1200" b="1" dirty="0"/>
          </a:p>
        </p:txBody>
      </p:sp>
      <p:sp>
        <p:nvSpPr>
          <p:cNvPr id="166" name="Textfeld 165">
            <a:extLst>
              <a:ext uri="{FF2B5EF4-FFF2-40B4-BE49-F238E27FC236}">
                <a16:creationId xmlns:a16="http://schemas.microsoft.com/office/drawing/2014/main" id="{369BDD4F-EA7C-1D40-828D-D97BFA0E0B57}"/>
              </a:ext>
            </a:extLst>
          </p:cNvPr>
          <p:cNvSpPr txBox="1"/>
          <p:nvPr/>
        </p:nvSpPr>
        <p:spPr>
          <a:xfrm>
            <a:off x="3583744" y="3333252"/>
            <a:ext cx="619080" cy="276999"/>
          </a:xfrm>
          <a:prstGeom prst="rect">
            <a:avLst/>
          </a:prstGeom>
          <a:noFill/>
        </p:spPr>
        <p:txBody>
          <a:bodyPr wrap="none" rtlCol="0">
            <a:spAutoFit/>
          </a:bodyPr>
          <a:lstStyle/>
          <a:p>
            <a:pPr algn="r"/>
            <a:r>
              <a:rPr lang="de-DE" sz="1200" b="1" dirty="0">
                <a:solidFill>
                  <a:schemeClr val="bg2"/>
                </a:solidFill>
              </a:rPr>
              <a:t>45.4%</a:t>
            </a:r>
          </a:p>
        </p:txBody>
      </p:sp>
      <p:sp>
        <p:nvSpPr>
          <p:cNvPr id="167" name="Textfeld 166">
            <a:extLst>
              <a:ext uri="{FF2B5EF4-FFF2-40B4-BE49-F238E27FC236}">
                <a16:creationId xmlns:a16="http://schemas.microsoft.com/office/drawing/2014/main" id="{E186FA27-FF56-4F44-B2FC-FF4176D0B308}"/>
              </a:ext>
            </a:extLst>
          </p:cNvPr>
          <p:cNvSpPr txBox="1"/>
          <p:nvPr/>
        </p:nvSpPr>
        <p:spPr>
          <a:xfrm>
            <a:off x="4748367" y="3588347"/>
            <a:ext cx="619080" cy="276999"/>
          </a:xfrm>
          <a:prstGeom prst="rect">
            <a:avLst/>
          </a:prstGeom>
          <a:noFill/>
        </p:spPr>
        <p:txBody>
          <a:bodyPr wrap="none" rtlCol="0">
            <a:spAutoFit/>
          </a:bodyPr>
          <a:lstStyle/>
          <a:p>
            <a:pPr algn="r"/>
            <a:r>
              <a:rPr lang="de-DE" sz="1200" b="1" dirty="0">
                <a:solidFill>
                  <a:schemeClr val="bg2"/>
                </a:solidFill>
              </a:rPr>
              <a:t>38.8%</a:t>
            </a:r>
          </a:p>
        </p:txBody>
      </p:sp>
      <p:sp>
        <p:nvSpPr>
          <p:cNvPr id="168" name="Textfeld 167">
            <a:extLst>
              <a:ext uri="{FF2B5EF4-FFF2-40B4-BE49-F238E27FC236}">
                <a16:creationId xmlns:a16="http://schemas.microsoft.com/office/drawing/2014/main" id="{D502C127-EBE7-AB4D-9B9B-EC1D96E4B27E}"/>
              </a:ext>
            </a:extLst>
          </p:cNvPr>
          <p:cNvSpPr txBox="1"/>
          <p:nvPr/>
        </p:nvSpPr>
        <p:spPr>
          <a:xfrm>
            <a:off x="3180515" y="4414538"/>
            <a:ext cx="619080" cy="276999"/>
          </a:xfrm>
          <a:prstGeom prst="rect">
            <a:avLst/>
          </a:prstGeom>
          <a:noFill/>
        </p:spPr>
        <p:txBody>
          <a:bodyPr wrap="none" rtlCol="0">
            <a:spAutoFit/>
          </a:bodyPr>
          <a:lstStyle/>
          <a:p>
            <a:pPr algn="r"/>
            <a:r>
              <a:rPr lang="de-DE" sz="1200" b="1" dirty="0">
                <a:solidFill>
                  <a:schemeClr val="accent6"/>
                </a:solidFill>
              </a:rPr>
              <a:t>25.6%</a:t>
            </a:r>
          </a:p>
        </p:txBody>
      </p:sp>
      <p:sp>
        <p:nvSpPr>
          <p:cNvPr id="169" name="Textfeld 168">
            <a:extLst>
              <a:ext uri="{FF2B5EF4-FFF2-40B4-BE49-F238E27FC236}">
                <a16:creationId xmlns:a16="http://schemas.microsoft.com/office/drawing/2014/main" id="{C021FF24-E40C-9F48-9B3F-2DE17E573741}"/>
              </a:ext>
            </a:extLst>
          </p:cNvPr>
          <p:cNvSpPr txBox="1"/>
          <p:nvPr/>
        </p:nvSpPr>
        <p:spPr>
          <a:xfrm>
            <a:off x="4371808" y="4563287"/>
            <a:ext cx="619080" cy="276999"/>
          </a:xfrm>
          <a:prstGeom prst="rect">
            <a:avLst/>
          </a:prstGeom>
          <a:noFill/>
        </p:spPr>
        <p:txBody>
          <a:bodyPr wrap="none" rtlCol="0">
            <a:spAutoFit/>
          </a:bodyPr>
          <a:lstStyle/>
          <a:p>
            <a:pPr algn="r"/>
            <a:r>
              <a:rPr lang="de-DE" sz="1200" b="1" dirty="0">
                <a:solidFill>
                  <a:schemeClr val="accent6"/>
                </a:solidFill>
              </a:rPr>
              <a:t>23.3%</a:t>
            </a:r>
          </a:p>
        </p:txBody>
      </p:sp>
      <p:sp>
        <p:nvSpPr>
          <p:cNvPr id="170" name="Textfeld 169">
            <a:extLst>
              <a:ext uri="{FF2B5EF4-FFF2-40B4-BE49-F238E27FC236}">
                <a16:creationId xmlns:a16="http://schemas.microsoft.com/office/drawing/2014/main" id="{58615758-434A-794F-97D0-AD974DA073D5}"/>
              </a:ext>
            </a:extLst>
          </p:cNvPr>
          <p:cNvSpPr txBox="1"/>
          <p:nvPr/>
        </p:nvSpPr>
        <p:spPr>
          <a:xfrm>
            <a:off x="1510630" y="4579807"/>
            <a:ext cx="1418978" cy="646331"/>
          </a:xfrm>
          <a:prstGeom prst="rect">
            <a:avLst/>
          </a:prstGeom>
          <a:noFill/>
        </p:spPr>
        <p:txBody>
          <a:bodyPr wrap="none" rtlCol="0">
            <a:spAutoFit/>
          </a:bodyPr>
          <a:lstStyle/>
          <a:p>
            <a:r>
              <a:rPr lang="de-DE" sz="1200" dirty="0">
                <a:solidFill>
                  <a:schemeClr val="bg2"/>
                </a:solidFill>
              </a:rPr>
              <a:t>–––</a:t>
            </a:r>
            <a:r>
              <a:rPr lang="de-DE" sz="1200" dirty="0"/>
              <a:t> </a:t>
            </a:r>
            <a:r>
              <a:rPr lang="de-DE" sz="1200" dirty="0" err="1"/>
              <a:t>Sugemalimab</a:t>
            </a:r>
            <a:endParaRPr lang="de-DE" sz="1200" dirty="0"/>
          </a:p>
          <a:p>
            <a:r>
              <a:rPr lang="de-DE" sz="1200" dirty="0">
                <a:solidFill>
                  <a:schemeClr val="accent6"/>
                </a:solidFill>
              </a:rPr>
              <a:t>–––</a:t>
            </a:r>
            <a:r>
              <a:rPr lang="de-DE" sz="1200" dirty="0"/>
              <a:t> Placebo</a:t>
            </a:r>
          </a:p>
          <a:p>
            <a:r>
              <a:rPr lang="de-DE" sz="1200" dirty="0"/>
              <a:t>   +  </a:t>
            </a:r>
            <a:r>
              <a:rPr lang="de-DE" sz="1200" dirty="0" err="1"/>
              <a:t>Censored</a:t>
            </a:r>
            <a:endParaRPr lang="de-DE" sz="1200" dirty="0"/>
          </a:p>
        </p:txBody>
      </p:sp>
      <p:cxnSp>
        <p:nvCxnSpPr>
          <p:cNvPr id="29" name="Gerade Verbindung 28">
            <a:extLst>
              <a:ext uri="{FF2B5EF4-FFF2-40B4-BE49-F238E27FC236}">
                <a16:creationId xmlns:a16="http://schemas.microsoft.com/office/drawing/2014/main" id="{9733D2CA-2ED2-B843-81C6-409743BAA99A}"/>
              </a:ext>
            </a:extLst>
          </p:cNvPr>
          <p:cNvCxnSpPr>
            <a:cxnSpLocks/>
          </p:cNvCxnSpPr>
          <p:nvPr/>
        </p:nvCxnSpPr>
        <p:spPr>
          <a:xfrm>
            <a:off x="3875001" y="3762513"/>
            <a:ext cx="0" cy="14350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Gerade Verbindung 171">
            <a:extLst>
              <a:ext uri="{FF2B5EF4-FFF2-40B4-BE49-F238E27FC236}">
                <a16:creationId xmlns:a16="http://schemas.microsoft.com/office/drawing/2014/main" id="{F0DD74CD-DEFA-A242-874D-F21408A91E2C}"/>
              </a:ext>
            </a:extLst>
          </p:cNvPr>
          <p:cNvCxnSpPr>
            <a:cxnSpLocks/>
          </p:cNvCxnSpPr>
          <p:nvPr/>
        </p:nvCxnSpPr>
        <p:spPr>
          <a:xfrm>
            <a:off x="5068530" y="4000013"/>
            <a:ext cx="0" cy="11975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 name="Textfeld 173">
            <a:extLst>
              <a:ext uri="{FF2B5EF4-FFF2-40B4-BE49-F238E27FC236}">
                <a16:creationId xmlns:a16="http://schemas.microsoft.com/office/drawing/2014/main" id="{CA0699F5-2D44-EE4C-95EA-D9C4C1B4E48A}"/>
              </a:ext>
            </a:extLst>
          </p:cNvPr>
          <p:cNvSpPr txBox="1"/>
          <p:nvPr/>
        </p:nvSpPr>
        <p:spPr>
          <a:xfrm>
            <a:off x="3682017" y="5248256"/>
            <a:ext cx="354584" cy="276999"/>
          </a:xfrm>
          <a:prstGeom prst="rect">
            <a:avLst/>
          </a:prstGeom>
          <a:noFill/>
        </p:spPr>
        <p:txBody>
          <a:bodyPr wrap="none" rtlCol="0">
            <a:spAutoFit/>
          </a:bodyPr>
          <a:lstStyle/>
          <a:p>
            <a:pPr algn="ctr"/>
            <a:r>
              <a:rPr lang="de-DE" sz="1200" dirty="0"/>
              <a:t>12</a:t>
            </a:r>
          </a:p>
        </p:txBody>
      </p:sp>
      <p:sp>
        <p:nvSpPr>
          <p:cNvPr id="175" name="Textfeld 174">
            <a:extLst>
              <a:ext uri="{FF2B5EF4-FFF2-40B4-BE49-F238E27FC236}">
                <a16:creationId xmlns:a16="http://schemas.microsoft.com/office/drawing/2014/main" id="{6C814585-14C7-D149-B257-8B025AE2922C}"/>
              </a:ext>
            </a:extLst>
          </p:cNvPr>
          <p:cNvSpPr txBox="1"/>
          <p:nvPr/>
        </p:nvSpPr>
        <p:spPr>
          <a:xfrm>
            <a:off x="4880615" y="5251519"/>
            <a:ext cx="354584" cy="276999"/>
          </a:xfrm>
          <a:prstGeom prst="rect">
            <a:avLst/>
          </a:prstGeom>
          <a:noFill/>
        </p:spPr>
        <p:txBody>
          <a:bodyPr wrap="none" rtlCol="0">
            <a:spAutoFit/>
          </a:bodyPr>
          <a:lstStyle/>
          <a:p>
            <a:pPr algn="ctr"/>
            <a:r>
              <a:rPr lang="de-DE" sz="1200"/>
              <a:t>18</a:t>
            </a:r>
          </a:p>
        </p:txBody>
      </p:sp>
      <p:cxnSp>
        <p:nvCxnSpPr>
          <p:cNvPr id="221" name="Gerader Verbinder 61">
            <a:extLst>
              <a:ext uri="{FF2B5EF4-FFF2-40B4-BE49-F238E27FC236}">
                <a16:creationId xmlns:a16="http://schemas.microsoft.com/office/drawing/2014/main" id="{489DDA13-1356-8444-A2B6-E27710AC5993}"/>
              </a:ext>
            </a:extLst>
          </p:cNvPr>
          <p:cNvCxnSpPr>
            <a:cxnSpLocks/>
          </p:cNvCxnSpPr>
          <p:nvPr/>
        </p:nvCxnSpPr>
        <p:spPr>
          <a:xfrm>
            <a:off x="1482734" y="1815672"/>
            <a:ext cx="0" cy="34103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feld 221">
            <a:extLst>
              <a:ext uri="{FF2B5EF4-FFF2-40B4-BE49-F238E27FC236}">
                <a16:creationId xmlns:a16="http://schemas.microsoft.com/office/drawing/2014/main" id="{DDDD741C-8C66-2B4E-B013-06D9E715DC59}"/>
              </a:ext>
            </a:extLst>
          </p:cNvPr>
          <p:cNvSpPr txBox="1"/>
          <p:nvPr/>
        </p:nvSpPr>
        <p:spPr>
          <a:xfrm>
            <a:off x="1342428" y="5251188"/>
            <a:ext cx="269626" cy="276999"/>
          </a:xfrm>
          <a:prstGeom prst="rect">
            <a:avLst/>
          </a:prstGeom>
          <a:noFill/>
        </p:spPr>
        <p:txBody>
          <a:bodyPr wrap="none" rtlCol="0">
            <a:spAutoFit/>
          </a:bodyPr>
          <a:lstStyle/>
          <a:p>
            <a:pPr algn="ctr"/>
            <a:r>
              <a:rPr lang="de-DE" sz="1200" dirty="0"/>
              <a:t>0</a:t>
            </a:r>
          </a:p>
        </p:txBody>
      </p:sp>
    </p:spTree>
    <p:extLst>
      <p:ext uri="{BB962C8B-B14F-4D97-AF65-F5344CB8AC3E}">
        <p14:creationId xmlns:p14="http://schemas.microsoft.com/office/powerpoint/2010/main" val="4200979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endParaRPr lang="es-ES"/>
          </a:p>
          <a:p>
            <a:r>
              <a:rPr lang="es-ES"/>
              <a:t>*Stratified for all patients, unstratified for the subgroups.</a:t>
            </a:r>
          </a:p>
          <a:p>
            <a:r>
              <a:rPr lang="es-ES" baseline="30000"/>
              <a:t>#</a:t>
            </a:r>
            <a:r>
              <a:rPr lang="es-ES"/>
              <a:t>Staged according to the IASLC classification, version 8.</a:t>
            </a:r>
          </a:p>
          <a:p>
            <a:r>
              <a:rPr lang="es-ES"/>
              <a:t>CRT, chemoradiotherapy; ECOG PS, Eastern Cooperative Oncology Group performance status; Gy, gray (unit); PFS, progression-free survival.</a:t>
            </a:r>
          </a:p>
          <a:p>
            <a:r>
              <a:rPr lang="es-ES" b="1"/>
              <a:t>Wu Y-L, et al. Abstract LBA43 presented at ESMO 2021.</a:t>
            </a:r>
          </a:p>
        </p:txBody>
      </p:sp>
      <p:graphicFrame>
        <p:nvGraphicFramePr>
          <p:cNvPr id="2" name="Tabelle 2">
            <a:extLst>
              <a:ext uri="{FF2B5EF4-FFF2-40B4-BE49-F238E27FC236}">
                <a16:creationId xmlns:a16="http://schemas.microsoft.com/office/drawing/2014/main" id="{2B3CEC42-4B91-452E-B8F2-40C33A5086C7}"/>
              </a:ext>
            </a:extLst>
          </p:cNvPr>
          <p:cNvGraphicFramePr>
            <a:graphicFrameLocks noGrp="1"/>
          </p:cNvGraphicFramePr>
          <p:nvPr>
            <p:extLst>
              <p:ext uri="{D42A27DB-BD31-4B8C-83A1-F6EECF244321}">
                <p14:modId xmlns:p14="http://schemas.microsoft.com/office/powerpoint/2010/main" val="3175073261"/>
              </p:ext>
            </p:extLst>
          </p:nvPr>
        </p:nvGraphicFramePr>
        <p:xfrm>
          <a:off x="407987" y="1808164"/>
          <a:ext cx="8564808" cy="4056480"/>
        </p:xfrm>
        <a:graphic>
          <a:graphicData uri="http://schemas.openxmlformats.org/drawingml/2006/table">
            <a:tbl>
              <a:tblPr firstRow="1" bandRow="1">
                <a:tableStyleId>{5C22544A-7EE6-4342-B048-85BDC9FD1C3A}</a:tableStyleId>
              </a:tblPr>
              <a:tblGrid>
                <a:gridCol w="2150286">
                  <a:extLst>
                    <a:ext uri="{9D8B030D-6E8A-4147-A177-3AD203B41FA5}">
                      <a16:colId xmlns:a16="http://schemas.microsoft.com/office/drawing/2014/main" val="2499553914"/>
                    </a:ext>
                  </a:extLst>
                </a:gridCol>
                <a:gridCol w="1048643">
                  <a:extLst>
                    <a:ext uri="{9D8B030D-6E8A-4147-A177-3AD203B41FA5}">
                      <a16:colId xmlns:a16="http://schemas.microsoft.com/office/drawing/2014/main" val="2573816361"/>
                    </a:ext>
                  </a:extLst>
                </a:gridCol>
                <a:gridCol w="946979">
                  <a:extLst>
                    <a:ext uri="{9D8B030D-6E8A-4147-A177-3AD203B41FA5}">
                      <a16:colId xmlns:a16="http://schemas.microsoft.com/office/drawing/2014/main" val="407504996"/>
                    </a:ext>
                  </a:extLst>
                </a:gridCol>
                <a:gridCol w="1706629">
                  <a:extLst>
                    <a:ext uri="{9D8B030D-6E8A-4147-A177-3AD203B41FA5}">
                      <a16:colId xmlns:a16="http://schemas.microsoft.com/office/drawing/2014/main" val="1447077028"/>
                    </a:ext>
                  </a:extLst>
                </a:gridCol>
                <a:gridCol w="2712271">
                  <a:extLst>
                    <a:ext uri="{9D8B030D-6E8A-4147-A177-3AD203B41FA5}">
                      <a16:colId xmlns:a16="http://schemas.microsoft.com/office/drawing/2014/main" val="457625093"/>
                    </a:ext>
                  </a:extLst>
                </a:gridCol>
              </a:tblGrid>
              <a:tr h="283782">
                <a:tc>
                  <a:txBody>
                    <a:bodyPr/>
                    <a:lstStyle/>
                    <a:p>
                      <a:endParaRPr lang="de-DE" sz="900" dirty="0"/>
                    </a:p>
                  </a:txBody>
                  <a:tcPr marT="10800" marB="10800" anchor="ctr"/>
                </a:tc>
                <a:tc>
                  <a:txBody>
                    <a:bodyPr/>
                    <a:lstStyle/>
                    <a:p>
                      <a:pPr algn="ctr"/>
                      <a:r>
                        <a:rPr lang="de-DE" sz="900"/>
                        <a:t>Sugemalimab</a:t>
                      </a:r>
                    </a:p>
                    <a:p>
                      <a:pPr algn="ctr"/>
                      <a:r>
                        <a:rPr lang="de-DE" sz="900"/>
                        <a:t>No. patients</a:t>
                      </a:r>
                    </a:p>
                  </a:txBody>
                  <a:tcPr marT="10800" marB="10800" anchor="ctr">
                    <a:solidFill>
                      <a:schemeClr val="bg2"/>
                    </a:solidFill>
                  </a:tcPr>
                </a:tc>
                <a:tc>
                  <a:txBody>
                    <a:bodyPr/>
                    <a:lstStyle/>
                    <a:p>
                      <a:pPr algn="ctr"/>
                      <a:r>
                        <a:rPr lang="de-DE" sz="900" dirty="0"/>
                        <a:t>Placebo</a:t>
                      </a:r>
                    </a:p>
                    <a:p>
                      <a:pPr algn="ctr"/>
                      <a:r>
                        <a:rPr lang="de-DE" sz="900" dirty="0" err="1"/>
                        <a:t>No</a:t>
                      </a:r>
                      <a:r>
                        <a:rPr lang="de-DE" sz="900" dirty="0"/>
                        <a:t>. </a:t>
                      </a:r>
                      <a:r>
                        <a:rPr lang="de-DE" sz="900" dirty="0" err="1"/>
                        <a:t>patients</a:t>
                      </a:r>
                      <a:endParaRPr lang="de-DE" sz="900" dirty="0"/>
                    </a:p>
                  </a:txBody>
                  <a:tcPr marT="10800" marB="10800" anchor="ctr">
                    <a:solidFill>
                      <a:schemeClr val="accent6"/>
                    </a:solidFill>
                  </a:tcPr>
                </a:tc>
                <a:tc>
                  <a:txBody>
                    <a:bodyPr/>
                    <a:lstStyle/>
                    <a:p>
                      <a:pPr algn="ctr"/>
                      <a:r>
                        <a:rPr lang="de-DE" sz="900"/>
                        <a:t>Hazard Ratio (95% CI)*</a:t>
                      </a:r>
                    </a:p>
                  </a:txBody>
                  <a:tcPr marT="10800" marB="10800" anchor="ctr"/>
                </a:tc>
                <a:tc>
                  <a:txBody>
                    <a:bodyPr/>
                    <a:lstStyle/>
                    <a:p>
                      <a:pPr algn="ctr"/>
                      <a:endParaRPr lang="de-DE" sz="900"/>
                    </a:p>
                  </a:txBody>
                  <a:tcPr marT="10800" marB="10800" anchor="ctr"/>
                </a:tc>
                <a:extLst>
                  <a:ext uri="{0D108BD9-81ED-4DB2-BD59-A6C34878D82A}">
                    <a16:rowId xmlns:a16="http://schemas.microsoft.com/office/drawing/2014/main" val="3901355167"/>
                  </a:ext>
                </a:extLst>
              </a:tr>
              <a:tr h="151741">
                <a:tc>
                  <a:txBody>
                    <a:bodyPr/>
                    <a:lstStyle/>
                    <a:p>
                      <a:r>
                        <a:rPr lang="de-DE" sz="900" b="1"/>
                        <a:t>All patients</a:t>
                      </a:r>
                    </a:p>
                  </a:txBody>
                  <a:tcPr marT="10800" marB="10800" anchor="ctr"/>
                </a:tc>
                <a:tc>
                  <a:txBody>
                    <a:bodyPr/>
                    <a:lstStyle/>
                    <a:p>
                      <a:pPr algn="ctr"/>
                      <a:r>
                        <a:rPr lang="de-DE" sz="900" b="1"/>
                        <a:t>255</a:t>
                      </a:r>
                    </a:p>
                  </a:txBody>
                  <a:tcPr marT="10800" marB="10800" anchor="ctr"/>
                </a:tc>
                <a:tc>
                  <a:txBody>
                    <a:bodyPr/>
                    <a:lstStyle/>
                    <a:p>
                      <a:pPr algn="ctr"/>
                      <a:r>
                        <a:rPr lang="de-DE" sz="900" b="1"/>
                        <a:t>126</a:t>
                      </a:r>
                    </a:p>
                  </a:txBody>
                  <a:tcPr marT="10800" marB="10800" anchor="ctr"/>
                </a:tc>
                <a:tc>
                  <a:txBody>
                    <a:bodyPr/>
                    <a:lstStyle/>
                    <a:p>
                      <a:pPr algn="ctr"/>
                      <a:r>
                        <a:rPr lang="de-DE" sz="900" b="1" dirty="0"/>
                        <a:t>0.64 (0.48-0.85)</a:t>
                      </a:r>
                    </a:p>
                  </a:txBody>
                  <a:tcPr marT="10800" marB="10800" anchor="ctr"/>
                </a:tc>
                <a:tc>
                  <a:txBody>
                    <a:bodyPr/>
                    <a:lstStyle/>
                    <a:p>
                      <a:pPr algn="ctr"/>
                      <a:endParaRPr lang="de-DE" sz="900"/>
                    </a:p>
                  </a:txBody>
                  <a:tcPr marT="10800" marB="10800" anchor="ctr"/>
                </a:tc>
                <a:extLst>
                  <a:ext uri="{0D108BD9-81ED-4DB2-BD59-A6C34878D82A}">
                    <a16:rowId xmlns:a16="http://schemas.microsoft.com/office/drawing/2014/main" val="3244499404"/>
                  </a:ext>
                </a:extLst>
              </a:tr>
              <a:tr h="415822">
                <a:tc>
                  <a:txBody>
                    <a:bodyPr/>
                    <a:lstStyle/>
                    <a:p>
                      <a:r>
                        <a:rPr lang="de-DE" sz="900" b="1"/>
                        <a:t>Sex</a:t>
                      </a:r>
                    </a:p>
                    <a:p>
                      <a:pPr marL="171450" indent="-171450">
                        <a:buFont typeface="Arial" panose="020B0604020202020204" pitchFamily="34" charset="0"/>
                        <a:buChar char="•"/>
                      </a:pPr>
                      <a:r>
                        <a:rPr lang="de-DE" sz="900"/>
                        <a:t>Male</a:t>
                      </a:r>
                    </a:p>
                    <a:p>
                      <a:pPr marL="171450" indent="-171450">
                        <a:buFont typeface="Arial" panose="020B0604020202020204" pitchFamily="34" charset="0"/>
                        <a:buChar char="•"/>
                      </a:pPr>
                      <a:r>
                        <a:rPr lang="de-DE" sz="900"/>
                        <a:t>Female</a:t>
                      </a:r>
                    </a:p>
                  </a:txBody>
                  <a:tcPr marT="10800" marB="10800" anchor="ctr"/>
                </a:tc>
                <a:tc>
                  <a:txBody>
                    <a:bodyPr/>
                    <a:lstStyle/>
                    <a:p>
                      <a:pPr algn="ctr"/>
                      <a:endParaRPr lang="de-DE" sz="900" dirty="0"/>
                    </a:p>
                    <a:p>
                      <a:pPr algn="ctr"/>
                      <a:r>
                        <a:rPr lang="de-DE" sz="900" dirty="0"/>
                        <a:t>236</a:t>
                      </a:r>
                    </a:p>
                    <a:p>
                      <a:pPr algn="ctr"/>
                      <a:r>
                        <a:rPr lang="de-DE" sz="900" dirty="0"/>
                        <a:t>19</a:t>
                      </a:r>
                    </a:p>
                  </a:txBody>
                  <a:tcPr marT="10800" marB="10800" anchor="ctr"/>
                </a:tc>
                <a:tc>
                  <a:txBody>
                    <a:bodyPr/>
                    <a:lstStyle/>
                    <a:p>
                      <a:pPr algn="ctr"/>
                      <a:endParaRPr lang="de-DE" sz="900"/>
                    </a:p>
                    <a:p>
                      <a:pPr algn="ctr"/>
                      <a:r>
                        <a:rPr lang="de-DE" sz="900"/>
                        <a:t>115</a:t>
                      </a:r>
                    </a:p>
                    <a:p>
                      <a:pPr algn="ctr"/>
                      <a:r>
                        <a:rPr lang="de-DE" sz="900"/>
                        <a:t>11</a:t>
                      </a:r>
                    </a:p>
                  </a:txBody>
                  <a:tcPr marT="10800" marB="10800" anchor="ctr"/>
                </a:tc>
                <a:tc>
                  <a:txBody>
                    <a:bodyPr/>
                    <a:lstStyle/>
                    <a:p>
                      <a:pPr algn="ctr"/>
                      <a:endParaRPr lang="de-DE" sz="900"/>
                    </a:p>
                    <a:p>
                      <a:pPr algn="ctr"/>
                      <a:r>
                        <a:rPr lang="de-DE" sz="900"/>
                        <a:t>0.61 (0.45-0.82)</a:t>
                      </a:r>
                    </a:p>
                    <a:p>
                      <a:pPr algn="ctr"/>
                      <a:r>
                        <a:rPr lang="de-DE" sz="900"/>
                        <a:t>1.40 (0.55-3.57)</a:t>
                      </a:r>
                    </a:p>
                  </a:txBody>
                  <a:tcPr marT="10800" marB="10800" anchor="ctr"/>
                </a:tc>
                <a:tc>
                  <a:txBody>
                    <a:bodyPr/>
                    <a:lstStyle/>
                    <a:p>
                      <a:pPr algn="ctr"/>
                      <a:endParaRPr lang="de-DE" sz="900"/>
                    </a:p>
                  </a:txBody>
                  <a:tcPr marT="10800" marB="10800" anchor="ctr"/>
                </a:tc>
                <a:extLst>
                  <a:ext uri="{0D108BD9-81ED-4DB2-BD59-A6C34878D82A}">
                    <a16:rowId xmlns:a16="http://schemas.microsoft.com/office/drawing/2014/main" val="1020636126"/>
                  </a:ext>
                </a:extLst>
              </a:tr>
              <a:tr h="415822">
                <a:tc>
                  <a:txBody>
                    <a:bodyPr/>
                    <a:lstStyle/>
                    <a:p>
                      <a:r>
                        <a:rPr lang="de-DE" sz="900" b="1"/>
                        <a:t>Age</a:t>
                      </a:r>
                    </a:p>
                    <a:p>
                      <a:pPr marL="171450" indent="-171450">
                        <a:buFont typeface="Arial" panose="020B0604020202020204" pitchFamily="34" charset="0"/>
                        <a:buChar char="•"/>
                      </a:pPr>
                      <a:r>
                        <a:rPr lang="de-DE" sz="900"/>
                        <a:t>&lt;65 years</a:t>
                      </a:r>
                    </a:p>
                    <a:p>
                      <a:pPr marL="171450" indent="-171450">
                        <a:buFont typeface="Arial" panose="020B0604020202020204" pitchFamily="34" charset="0"/>
                        <a:buChar char="•"/>
                      </a:pPr>
                      <a:r>
                        <a:rPr lang="de-DE" sz="900"/>
                        <a:t>≥65 years</a:t>
                      </a:r>
                    </a:p>
                  </a:txBody>
                  <a:tcPr marT="10800" marB="10800" anchor="ctr"/>
                </a:tc>
                <a:tc>
                  <a:txBody>
                    <a:bodyPr/>
                    <a:lstStyle/>
                    <a:p>
                      <a:pPr algn="ctr"/>
                      <a:endParaRPr lang="de-DE" sz="900"/>
                    </a:p>
                    <a:p>
                      <a:pPr algn="ctr"/>
                      <a:r>
                        <a:rPr lang="de-DE" sz="900"/>
                        <a:t>182</a:t>
                      </a:r>
                    </a:p>
                    <a:p>
                      <a:pPr algn="ctr"/>
                      <a:r>
                        <a:rPr lang="de-DE" sz="900"/>
                        <a:t>73</a:t>
                      </a:r>
                    </a:p>
                  </a:txBody>
                  <a:tcPr marT="10800" marB="10800" anchor="ctr"/>
                </a:tc>
                <a:tc>
                  <a:txBody>
                    <a:bodyPr/>
                    <a:lstStyle/>
                    <a:p>
                      <a:pPr algn="ctr"/>
                      <a:endParaRPr lang="de-DE" sz="900"/>
                    </a:p>
                    <a:p>
                      <a:pPr algn="ctr"/>
                      <a:r>
                        <a:rPr lang="de-DE" sz="900"/>
                        <a:t>94</a:t>
                      </a:r>
                    </a:p>
                    <a:p>
                      <a:pPr algn="ctr"/>
                      <a:r>
                        <a:rPr lang="de-DE" sz="900"/>
                        <a:t>32</a:t>
                      </a:r>
                    </a:p>
                  </a:txBody>
                  <a:tcPr marT="10800" marB="10800" anchor="ctr"/>
                </a:tc>
                <a:tc>
                  <a:txBody>
                    <a:bodyPr/>
                    <a:lstStyle/>
                    <a:p>
                      <a:pPr algn="ctr"/>
                      <a:endParaRPr lang="de-DE" sz="900"/>
                    </a:p>
                    <a:p>
                      <a:pPr algn="ctr"/>
                      <a:r>
                        <a:rPr lang="de-DE" sz="900"/>
                        <a:t>0.75 (0.52-1.06)</a:t>
                      </a:r>
                    </a:p>
                    <a:p>
                      <a:pPr algn="ctr"/>
                      <a:r>
                        <a:rPr lang="de-DE" sz="900"/>
                        <a:t>0.40 (0.23-0.67)</a:t>
                      </a:r>
                    </a:p>
                  </a:txBody>
                  <a:tcPr marT="10800" marB="10800" anchor="ctr"/>
                </a:tc>
                <a:tc>
                  <a:txBody>
                    <a:bodyPr/>
                    <a:lstStyle/>
                    <a:p>
                      <a:pPr algn="ctr"/>
                      <a:endParaRPr lang="de-DE" sz="900" dirty="0"/>
                    </a:p>
                  </a:txBody>
                  <a:tcPr marT="10800" marB="10800" anchor="ctr"/>
                </a:tc>
                <a:extLst>
                  <a:ext uri="{0D108BD9-81ED-4DB2-BD59-A6C34878D82A}">
                    <a16:rowId xmlns:a16="http://schemas.microsoft.com/office/drawing/2014/main" val="387117710"/>
                  </a:ext>
                </a:extLst>
              </a:tr>
              <a:tr h="415822">
                <a:tc>
                  <a:txBody>
                    <a:bodyPr/>
                    <a:lstStyle/>
                    <a:p>
                      <a:r>
                        <a:rPr lang="de-DE" sz="900" b="1"/>
                        <a:t>Smoking history</a:t>
                      </a:r>
                    </a:p>
                    <a:p>
                      <a:pPr marL="171450" indent="-171450">
                        <a:buFont typeface="Arial" panose="020B0604020202020204" pitchFamily="34" charset="0"/>
                        <a:buChar char="•"/>
                      </a:pPr>
                      <a:r>
                        <a:rPr lang="de-DE" sz="900"/>
                        <a:t>Never</a:t>
                      </a:r>
                    </a:p>
                    <a:p>
                      <a:pPr marL="171450" indent="-171450">
                        <a:buFont typeface="Arial" panose="020B0604020202020204" pitchFamily="34" charset="0"/>
                        <a:buChar char="•"/>
                      </a:pPr>
                      <a:r>
                        <a:rPr lang="de-DE" sz="900"/>
                        <a:t>Former or current</a:t>
                      </a:r>
                    </a:p>
                  </a:txBody>
                  <a:tcPr marT="10800" marB="10800" anchor="ctr"/>
                </a:tc>
                <a:tc>
                  <a:txBody>
                    <a:bodyPr/>
                    <a:lstStyle/>
                    <a:p>
                      <a:pPr algn="ctr"/>
                      <a:endParaRPr lang="de-DE" sz="900"/>
                    </a:p>
                    <a:p>
                      <a:pPr algn="ctr"/>
                      <a:r>
                        <a:rPr lang="de-DE" sz="900"/>
                        <a:t>42</a:t>
                      </a:r>
                    </a:p>
                    <a:p>
                      <a:pPr algn="ctr"/>
                      <a:r>
                        <a:rPr lang="de-DE" sz="900"/>
                        <a:t>213</a:t>
                      </a:r>
                    </a:p>
                  </a:txBody>
                  <a:tcPr marT="10800" marB="10800" anchor="ctr"/>
                </a:tc>
                <a:tc>
                  <a:txBody>
                    <a:bodyPr/>
                    <a:lstStyle/>
                    <a:p>
                      <a:pPr algn="ctr"/>
                      <a:endParaRPr lang="de-DE" sz="900"/>
                    </a:p>
                    <a:p>
                      <a:pPr algn="ctr"/>
                      <a:r>
                        <a:rPr lang="de-DE" sz="900"/>
                        <a:t>16</a:t>
                      </a:r>
                    </a:p>
                    <a:p>
                      <a:pPr algn="ctr"/>
                      <a:r>
                        <a:rPr lang="de-DE" sz="900"/>
                        <a:t>110</a:t>
                      </a:r>
                    </a:p>
                  </a:txBody>
                  <a:tcPr marT="10800" marB="10800" anchor="ctr"/>
                </a:tc>
                <a:tc>
                  <a:txBody>
                    <a:bodyPr/>
                    <a:lstStyle/>
                    <a:p>
                      <a:pPr algn="ctr"/>
                      <a:endParaRPr lang="de-DE" sz="900"/>
                    </a:p>
                    <a:p>
                      <a:pPr algn="ctr"/>
                      <a:r>
                        <a:rPr lang="de-DE" sz="900"/>
                        <a:t>0.44 (0.20-0.96)</a:t>
                      </a:r>
                    </a:p>
                    <a:p>
                      <a:pPr algn="ctr"/>
                      <a:r>
                        <a:rPr lang="de-DE" sz="900"/>
                        <a:t>0.67 (0.49-0.92)</a:t>
                      </a:r>
                    </a:p>
                  </a:txBody>
                  <a:tcPr marT="10800" marB="10800" anchor="ctr"/>
                </a:tc>
                <a:tc>
                  <a:txBody>
                    <a:bodyPr/>
                    <a:lstStyle/>
                    <a:p>
                      <a:pPr algn="ctr"/>
                      <a:endParaRPr lang="de-DE" sz="900"/>
                    </a:p>
                  </a:txBody>
                  <a:tcPr marT="10800" marB="10800" anchor="ctr"/>
                </a:tc>
                <a:extLst>
                  <a:ext uri="{0D108BD9-81ED-4DB2-BD59-A6C34878D82A}">
                    <a16:rowId xmlns:a16="http://schemas.microsoft.com/office/drawing/2014/main" val="3902577159"/>
                  </a:ext>
                </a:extLst>
              </a:tr>
              <a:tr h="415822">
                <a:tc>
                  <a:txBody>
                    <a:bodyPr/>
                    <a:lstStyle/>
                    <a:p>
                      <a:r>
                        <a:rPr lang="de-DE" sz="900" b="1" dirty="0"/>
                        <a:t>ECOG PS</a:t>
                      </a:r>
                    </a:p>
                    <a:p>
                      <a:pPr marL="171450" indent="-171450">
                        <a:buFont typeface="Arial" panose="020B0604020202020204" pitchFamily="34" charset="0"/>
                        <a:buChar char="•"/>
                      </a:pPr>
                      <a:r>
                        <a:rPr lang="de-DE" sz="900" dirty="0"/>
                        <a:t>0</a:t>
                      </a:r>
                    </a:p>
                    <a:p>
                      <a:pPr marL="171450" indent="-171450">
                        <a:buFont typeface="Arial" panose="020B0604020202020204" pitchFamily="34" charset="0"/>
                        <a:buChar char="•"/>
                      </a:pPr>
                      <a:r>
                        <a:rPr lang="de-DE" sz="900" dirty="0"/>
                        <a:t>1</a:t>
                      </a:r>
                    </a:p>
                  </a:txBody>
                  <a:tcPr marT="10800" marB="10800" anchor="ctr">
                    <a:solidFill>
                      <a:schemeClr val="bg2">
                        <a:lumMod val="20000"/>
                        <a:lumOff val="80000"/>
                      </a:schemeClr>
                    </a:solidFill>
                  </a:tcPr>
                </a:tc>
                <a:tc>
                  <a:txBody>
                    <a:bodyPr/>
                    <a:lstStyle/>
                    <a:p>
                      <a:pPr algn="ctr"/>
                      <a:endParaRPr lang="de-DE" sz="900"/>
                    </a:p>
                    <a:p>
                      <a:pPr algn="ctr"/>
                      <a:r>
                        <a:rPr lang="de-DE" sz="900"/>
                        <a:t>78</a:t>
                      </a:r>
                    </a:p>
                    <a:p>
                      <a:pPr algn="ctr"/>
                      <a:r>
                        <a:rPr lang="de-DE" sz="900"/>
                        <a:t>177</a:t>
                      </a:r>
                    </a:p>
                  </a:txBody>
                  <a:tcPr marT="10800" marB="10800" anchor="ctr">
                    <a:solidFill>
                      <a:schemeClr val="bg2">
                        <a:lumMod val="20000"/>
                        <a:lumOff val="80000"/>
                      </a:schemeClr>
                    </a:solidFill>
                  </a:tcPr>
                </a:tc>
                <a:tc>
                  <a:txBody>
                    <a:bodyPr/>
                    <a:lstStyle/>
                    <a:p>
                      <a:pPr algn="ctr"/>
                      <a:endParaRPr lang="de-DE" sz="900"/>
                    </a:p>
                    <a:p>
                      <a:pPr algn="ctr"/>
                      <a:r>
                        <a:rPr lang="de-DE" sz="900"/>
                        <a:t>38</a:t>
                      </a:r>
                    </a:p>
                    <a:p>
                      <a:pPr algn="ctr"/>
                      <a:r>
                        <a:rPr lang="de-DE" sz="900"/>
                        <a:t>88</a:t>
                      </a:r>
                    </a:p>
                  </a:txBody>
                  <a:tcPr marT="10800" marB="10800" anchor="ctr">
                    <a:solidFill>
                      <a:schemeClr val="bg2">
                        <a:lumMod val="20000"/>
                        <a:lumOff val="80000"/>
                      </a:schemeClr>
                    </a:solidFill>
                  </a:tcPr>
                </a:tc>
                <a:tc>
                  <a:txBody>
                    <a:bodyPr/>
                    <a:lstStyle/>
                    <a:p>
                      <a:pPr algn="ctr"/>
                      <a:endParaRPr lang="de-DE" sz="900" dirty="0"/>
                    </a:p>
                    <a:p>
                      <a:pPr algn="ctr"/>
                      <a:r>
                        <a:rPr lang="de-DE" sz="900" dirty="0"/>
                        <a:t>0.47 (0.26-0.86)</a:t>
                      </a:r>
                    </a:p>
                    <a:p>
                      <a:pPr algn="ctr"/>
                      <a:r>
                        <a:rPr lang="de-DE" sz="900" dirty="0"/>
                        <a:t>0.71 (0.51-0.99)</a:t>
                      </a:r>
                    </a:p>
                  </a:txBody>
                  <a:tcPr marT="10800" marB="10800" anchor="ctr">
                    <a:solidFill>
                      <a:schemeClr val="bg2">
                        <a:lumMod val="20000"/>
                        <a:lumOff val="80000"/>
                      </a:schemeClr>
                    </a:solidFill>
                  </a:tcPr>
                </a:tc>
                <a:tc>
                  <a:txBody>
                    <a:bodyPr/>
                    <a:lstStyle/>
                    <a:p>
                      <a:pPr algn="ctr"/>
                      <a:endParaRPr lang="de-DE" sz="900"/>
                    </a:p>
                  </a:txBody>
                  <a:tcPr marT="10800" marB="10800" anchor="ctr">
                    <a:solidFill>
                      <a:schemeClr val="bg2">
                        <a:lumMod val="20000"/>
                        <a:lumOff val="80000"/>
                      </a:schemeClr>
                    </a:solidFill>
                  </a:tcPr>
                </a:tc>
                <a:extLst>
                  <a:ext uri="{0D108BD9-81ED-4DB2-BD59-A6C34878D82A}">
                    <a16:rowId xmlns:a16="http://schemas.microsoft.com/office/drawing/2014/main" val="2821583453"/>
                  </a:ext>
                </a:extLst>
              </a:tr>
              <a:tr h="415822">
                <a:tc>
                  <a:txBody>
                    <a:bodyPr/>
                    <a:lstStyle/>
                    <a:p>
                      <a:r>
                        <a:rPr lang="de-DE" sz="900" b="1"/>
                        <a:t>CRT type</a:t>
                      </a:r>
                    </a:p>
                    <a:p>
                      <a:pPr marL="171450" indent="-171450">
                        <a:buFont typeface="Arial" panose="020B0604020202020204" pitchFamily="34" charset="0"/>
                        <a:buChar char="•"/>
                      </a:pPr>
                      <a:r>
                        <a:rPr lang="de-DE" sz="900"/>
                        <a:t>Sequential </a:t>
                      </a:r>
                    </a:p>
                    <a:p>
                      <a:pPr marL="171450" indent="-171450">
                        <a:buFont typeface="Arial" panose="020B0604020202020204" pitchFamily="34" charset="0"/>
                        <a:buChar char="•"/>
                      </a:pPr>
                      <a:r>
                        <a:rPr lang="de-DE" sz="900"/>
                        <a:t>Concurrent</a:t>
                      </a:r>
                    </a:p>
                  </a:txBody>
                  <a:tcPr marT="10800" marB="10800" anchor="ctr">
                    <a:solidFill>
                      <a:schemeClr val="bg2">
                        <a:lumMod val="20000"/>
                        <a:lumOff val="80000"/>
                      </a:schemeClr>
                    </a:solidFill>
                  </a:tcPr>
                </a:tc>
                <a:tc>
                  <a:txBody>
                    <a:bodyPr/>
                    <a:lstStyle/>
                    <a:p>
                      <a:pPr algn="ctr"/>
                      <a:endParaRPr lang="de-DE" sz="900"/>
                    </a:p>
                    <a:p>
                      <a:pPr algn="ctr"/>
                      <a:r>
                        <a:rPr lang="de-DE" sz="900"/>
                        <a:t>86</a:t>
                      </a:r>
                    </a:p>
                    <a:p>
                      <a:pPr algn="ctr"/>
                      <a:r>
                        <a:rPr lang="de-DE" sz="900"/>
                        <a:t>169</a:t>
                      </a:r>
                    </a:p>
                  </a:txBody>
                  <a:tcPr marT="10800" marB="10800" anchor="ctr">
                    <a:solidFill>
                      <a:schemeClr val="bg2">
                        <a:lumMod val="20000"/>
                        <a:lumOff val="80000"/>
                      </a:schemeClr>
                    </a:solidFill>
                  </a:tcPr>
                </a:tc>
                <a:tc>
                  <a:txBody>
                    <a:bodyPr/>
                    <a:lstStyle/>
                    <a:p>
                      <a:pPr algn="ctr"/>
                      <a:endParaRPr lang="de-DE" sz="900"/>
                    </a:p>
                    <a:p>
                      <a:pPr algn="ctr"/>
                      <a:r>
                        <a:rPr lang="de-DE" sz="900"/>
                        <a:t>41</a:t>
                      </a:r>
                    </a:p>
                    <a:p>
                      <a:pPr algn="ctr"/>
                      <a:r>
                        <a:rPr lang="de-DE" sz="900"/>
                        <a:t>85</a:t>
                      </a:r>
                    </a:p>
                  </a:txBody>
                  <a:tcPr marT="10800" marB="10800" anchor="ctr">
                    <a:solidFill>
                      <a:schemeClr val="bg2">
                        <a:lumMod val="20000"/>
                        <a:lumOff val="80000"/>
                      </a:schemeClr>
                    </a:solidFill>
                  </a:tcPr>
                </a:tc>
                <a:tc>
                  <a:txBody>
                    <a:bodyPr/>
                    <a:lstStyle/>
                    <a:p>
                      <a:pPr algn="ctr"/>
                      <a:endParaRPr lang="de-DE" sz="900" dirty="0"/>
                    </a:p>
                    <a:p>
                      <a:pPr algn="ctr"/>
                      <a:r>
                        <a:rPr lang="de-DE" sz="900" dirty="0"/>
                        <a:t>0.59 (0.39-0.91)</a:t>
                      </a:r>
                    </a:p>
                    <a:p>
                      <a:pPr algn="ctr"/>
                      <a:r>
                        <a:rPr lang="de-DE" sz="900" dirty="0"/>
                        <a:t>0.66 (0.44-0.99)</a:t>
                      </a:r>
                    </a:p>
                  </a:txBody>
                  <a:tcPr marT="10800" marB="10800" anchor="ctr">
                    <a:solidFill>
                      <a:schemeClr val="bg2">
                        <a:lumMod val="20000"/>
                        <a:lumOff val="80000"/>
                      </a:schemeClr>
                    </a:solidFill>
                  </a:tcPr>
                </a:tc>
                <a:tc>
                  <a:txBody>
                    <a:bodyPr/>
                    <a:lstStyle/>
                    <a:p>
                      <a:pPr algn="ctr"/>
                      <a:endParaRPr lang="de-DE" sz="900"/>
                    </a:p>
                  </a:txBody>
                  <a:tcPr marT="10800" marB="10800" anchor="ctr">
                    <a:solidFill>
                      <a:schemeClr val="bg2">
                        <a:lumMod val="20000"/>
                        <a:lumOff val="80000"/>
                      </a:schemeClr>
                    </a:solidFill>
                  </a:tcPr>
                </a:tc>
                <a:extLst>
                  <a:ext uri="{0D108BD9-81ED-4DB2-BD59-A6C34878D82A}">
                    <a16:rowId xmlns:a16="http://schemas.microsoft.com/office/drawing/2014/main" val="4093389971"/>
                  </a:ext>
                </a:extLst>
              </a:tr>
              <a:tr h="415822">
                <a:tc>
                  <a:txBody>
                    <a:bodyPr/>
                    <a:lstStyle/>
                    <a:p>
                      <a:r>
                        <a:rPr lang="de-DE" sz="900" b="1"/>
                        <a:t>Radiotherapy dose</a:t>
                      </a:r>
                    </a:p>
                    <a:p>
                      <a:pPr marL="171450" indent="-171450">
                        <a:buFont typeface="Arial" panose="020B0604020202020204" pitchFamily="34" charset="0"/>
                        <a:buChar char="•"/>
                      </a:pPr>
                      <a:r>
                        <a:rPr lang="de-DE" sz="900"/>
                        <a:t>&lt;60 Gy</a:t>
                      </a:r>
                    </a:p>
                    <a:p>
                      <a:pPr marL="171450" indent="-171450">
                        <a:buFont typeface="Arial" panose="020B0604020202020204" pitchFamily="34" charset="0"/>
                        <a:buChar char="•"/>
                      </a:pPr>
                      <a:r>
                        <a:rPr lang="de-DE" sz="900"/>
                        <a:t>≥60 Gy</a:t>
                      </a:r>
                    </a:p>
                  </a:txBody>
                  <a:tcPr marT="10800" marB="10800" anchor="ctr">
                    <a:solidFill>
                      <a:schemeClr val="bg2">
                        <a:lumMod val="20000"/>
                        <a:lumOff val="80000"/>
                      </a:schemeClr>
                    </a:solidFill>
                  </a:tcPr>
                </a:tc>
                <a:tc>
                  <a:txBody>
                    <a:bodyPr/>
                    <a:lstStyle/>
                    <a:p>
                      <a:pPr algn="ctr"/>
                      <a:endParaRPr lang="de-DE" sz="900" dirty="0"/>
                    </a:p>
                    <a:p>
                      <a:pPr algn="ctr"/>
                      <a:r>
                        <a:rPr lang="de-DE" sz="900" dirty="0"/>
                        <a:t>43</a:t>
                      </a:r>
                    </a:p>
                    <a:p>
                      <a:pPr algn="ctr"/>
                      <a:r>
                        <a:rPr lang="de-DE" sz="900" dirty="0"/>
                        <a:t>212</a:t>
                      </a:r>
                    </a:p>
                  </a:txBody>
                  <a:tcPr marT="10800" marB="10800" anchor="ctr">
                    <a:solidFill>
                      <a:schemeClr val="bg2">
                        <a:lumMod val="20000"/>
                        <a:lumOff val="80000"/>
                      </a:schemeClr>
                    </a:solidFill>
                  </a:tcPr>
                </a:tc>
                <a:tc>
                  <a:txBody>
                    <a:bodyPr/>
                    <a:lstStyle/>
                    <a:p>
                      <a:pPr algn="ctr"/>
                      <a:endParaRPr lang="de-DE" sz="900" dirty="0"/>
                    </a:p>
                    <a:p>
                      <a:pPr algn="ctr"/>
                      <a:r>
                        <a:rPr lang="de-DE" sz="900" dirty="0"/>
                        <a:t>20</a:t>
                      </a:r>
                    </a:p>
                    <a:p>
                      <a:pPr algn="ctr"/>
                      <a:r>
                        <a:rPr lang="de-DE" sz="900" dirty="0"/>
                        <a:t>106</a:t>
                      </a:r>
                    </a:p>
                  </a:txBody>
                  <a:tcPr marT="10800" marB="10800" anchor="ctr">
                    <a:solidFill>
                      <a:schemeClr val="bg2">
                        <a:lumMod val="20000"/>
                        <a:lumOff val="80000"/>
                      </a:schemeClr>
                    </a:solidFill>
                  </a:tcPr>
                </a:tc>
                <a:tc>
                  <a:txBody>
                    <a:bodyPr/>
                    <a:lstStyle/>
                    <a:p>
                      <a:pPr algn="ctr"/>
                      <a:endParaRPr lang="de-DE" sz="900" dirty="0"/>
                    </a:p>
                    <a:p>
                      <a:pPr algn="ctr"/>
                      <a:r>
                        <a:rPr lang="de-DE" sz="900" dirty="0"/>
                        <a:t>0.55 (0.27-1.12)</a:t>
                      </a:r>
                    </a:p>
                    <a:p>
                      <a:pPr algn="ctr"/>
                      <a:r>
                        <a:rPr lang="de-DE" sz="900" dirty="0"/>
                        <a:t>0.66 (0.48-0.90)</a:t>
                      </a:r>
                    </a:p>
                  </a:txBody>
                  <a:tcPr marT="10800" marB="10800" anchor="ctr">
                    <a:solidFill>
                      <a:schemeClr val="bg2">
                        <a:lumMod val="20000"/>
                        <a:lumOff val="80000"/>
                      </a:schemeClr>
                    </a:solidFill>
                  </a:tcPr>
                </a:tc>
                <a:tc>
                  <a:txBody>
                    <a:bodyPr/>
                    <a:lstStyle/>
                    <a:p>
                      <a:pPr algn="ctr"/>
                      <a:endParaRPr lang="de-DE" sz="900" dirty="0"/>
                    </a:p>
                  </a:txBody>
                  <a:tcPr marT="10800" marB="10800" anchor="ctr">
                    <a:solidFill>
                      <a:schemeClr val="bg2">
                        <a:lumMod val="20000"/>
                        <a:lumOff val="80000"/>
                      </a:schemeClr>
                    </a:solidFill>
                  </a:tcPr>
                </a:tc>
                <a:extLst>
                  <a:ext uri="{0D108BD9-81ED-4DB2-BD59-A6C34878D82A}">
                    <a16:rowId xmlns:a16="http://schemas.microsoft.com/office/drawing/2014/main" val="1619912153"/>
                  </a:ext>
                </a:extLst>
              </a:tr>
              <a:tr h="547864">
                <a:tc>
                  <a:txBody>
                    <a:bodyPr/>
                    <a:lstStyle/>
                    <a:p>
                      <a:r>
                        <a:rPr lang="de-DE" sz="900" b="1"/>
                        <a:t>Cancer stage </a:t>
                      </a:r>
                      <a:r>
                        <a:rPr lang="de-DE" sz="900" b="1" baseline="30000"/>
                        <a:t>#</a:t>
                      </a:r>
                      <a:r>
                        <a:rPr lang="de-DE" sz="900" b="1"/>
                        <a:t> before CRT</a:t>
                      </a:r>
                    </a:p>
                    <a:p>
                      <a:pPr marL="171450" indent="-171450">
                        <a:buFont typeface="Arial" panose="020B0604020202020204" pitchFamily="34" charset="0"/>
                        <a:buChar char="•"/>
                      </a:pPr>
                      <a:r>
                        <a:rPr lang="de-DE" sz="900"/>
                        <a:t>Stage IIIA</a:t>
                      </a:r>
                    </a:p>
                    <a:p>
                      <a:pPr marL="171450" indent="-171450">
                        <a:buFont typeface="Arial" panose="020B0604020202020204" pitchFamily="34" charset="0"/>
                        <a:buChar char="•"/>
                      </a:pPr>
                      <a:r>
                        <a:rPr lang="de-DE" sz="900"/>
                        <a:t>Stage IIIB</a:t>
                      </a:r>
                    </a:p>
                    <a:p>
                      <a:pPr marL="171450" indent="-171450">
                        <a:buFont typeface="Arial" panose="020B0604020202020204" pitchFamily="34" charset="0"/>
                        <a:buChar char="•"/>
                      </a:pPr>
                      <a:r>
                        <a:rPr lang="de-DE" sz="900"/>
                        <a:t>Stage IIIC</a:t>
                      </a:r>
                    </a:p>
                  </a:txBody>
                  <a:tcPr marT="10800" marB="10800" anchor="ctr"/>
                </a:tc>
                <a:tc>
                  <a:txBody>
                    <a:bodyPr/>
                    <a:lstStyle/>
                    <a:p>
                      <a:pPr algn="ctr"/>
                      <a:endParaRPr lang="de-DE" sz="900"/>
                    </a:p>
                    <a:p>
                      <a:pPr algn="ctr"/>
                      <a:r>
                        <a:rPr lang="de-DE" sz="900"/>
                        <a:t>74</a:t>
                      </a:r>
                    </a:p>
                    <a:p>
                      <a:pPr algn="ctr"/>
                      <a:r>
                        <a:rPr lang="de-DE" sz="900"/>
                        <a:t>146</a:t>
                      </a:r>
                    </a:p>
                    <a:p>
                      <a:pPr algn="ctr"/>
                      <a:r>
                        <a:rPr lang="de-DE" sz="900"/>
                        <a:t>33</a:t>
                      </a:r>
                    </a:p>
                  </a:txBody>
                  <a:tcPr marT="10800" marB="10800" anchor="ctr"/>
                </a:tc>
                <a:tc>
                  <a:txBody>
                    <a:bodyPr/>
                    <a:lstStyle/>
                    <a:p>
                      <a:pPr algn="ctr"/>
                      <a:endParaRPr lang="de-DE" sz="900"/>
                    </a:p>
                    <a:p>
                      <a:pPr algn="ctr"/>
                      <a:r>
                        <a:rPr lang="de-DE" sz="900"/>
                        <a:t>32</a:t>
                      </a:r>
                    </a:p>
                    <a:p>
                      <a:pPr algn="ctr"/>
                      <a:r>
                        <a:rPr lang="de-DE" sz="900"/>
                        <a:t>65</a:t>
                      </a:r>
                    </a:p>
                    <a:p>
                      <a:pPr algn="ctr"/>
                      <a:r>
                        <a:rPr lang="de-DE" sz="900"/>
                        <a:t>28</a:t>
                      </a:r>
                    </a:p>
                  </a:txBody>
                  <a:tcPr marT="10800" marB="10800" anchor="ctr"/>
                </a:tc>
                <a:tc>
                  <a:txBody>
                    <a:bodyPr/>
                    <a:lstStyle/>
                    <a:p>
                      <a:pPr algn="ctr"/>
                      <a:endParaRPr lang="de-DE" sz="900"/>
                    </a:p>
                    <a:p>
                      <a:pPr algn="ctr"/>
                      <a:r>
                        <a:rPr lang="de-DE" sz="900"/>
                        <a:t>0.74 (0.41-1.34)</a:t>
                      </a:r>
                    </a:p>
                    <a:p>
                      <a:pPr algn="ctr"/>
                      <a:r>
                        <a:rPr lang="de-DE" sz="900"/>
                        <a:t>0.55 (0.38-0.81)</a:t>
                      </a:r>
                    </a:p>
                    <a:p>
                      <a:pPr algn="ctr"/>
                      <a:r>
                        <a:rPr lang="de-DE" sz="900"/>
                        <a:t>0.73 (0.36-1.48)</a:t>
                      </a:r>
                    </a:p>
                  </a:txBody>
                  <a:tcPr marT="10800" marB="10800" anchor="ctr"/>
                </a:tc>
                <a:tc>
                  <a:txBody>
                    <a:bodyPr/>
                    <a:lstStyle/>
                    <a:p>
                      <a:pPr algn="ctr"/>
                      <a:endParaRPr lang="de-DE" sz="900" dirty="0"/>
                    </a:p>
                  </a:txBody>
                  <a:tcPr marT="10800" marB="10800" anchor="ctr"/>
                </a:tc>
                <a:extLst>
                  <a:ext uri="{0D108BD9-81ED-4DB2-BD59-A6C34878D82A}">
                    <a16:rowId xmlns:a16="http://schemas.microsoft.com/office/drawing/2014/main" val="664740965"/>
                  </a:ext>
                </a:extLst>
              </a:tr>
              <a:tr h="415822">
                <a:tc>
                  <a:txBody>
                    <a:bodyPr/>
                    <a:lstStyle/>
                    <a:p>
                      <a:r>
                        <a:rPr lang="de-DE" sz="900" b="1"/>
                        <a:t>Pathologic type</a:t>
                      </a:r>
                    </a:p>
                    <a:p>
                      <a:pPr marL="171450" indent="-171450">
                        <a:buFont typeface="Arial" panose="020B0604020202020204" pitchFamily="34" charset="0"/>
                        <a:buChar char="•"/>
                      </a:pPr>
                      <a:r>
                        <a:rPr lang="de-DE" sz="900"/>
                        <a:t>Squamous cell carcinoma</a:t>
                      </a:r>
                    </a:p>
                    <a:p>
                      <a:pPr marL="171450" indent="-171450">
                        <a:buFont typeface="Arial" panose="020B0604020202020204" pitchFamily="34" charset="0"/>
                        <a:buChar char="•"/>
                      </a:pPr>
                      <a:r>
                        <a:rPr lang="de-DE" sz="900"/>
                        <a:t>Nonsquamous cell carcinoma</a:t>
                      </a:r>
                    </a:p>
                  </a:txBody>
                  <a:tcPr marT="10800" marB="10800" anchor="ctr"/>
                </a:tc>
                <a:tc>
                  <a:txBody>
                    <a:bodyPr/>
                    <a:lstStyle/>
                    <a:p>
                      <a:pPr algn="ctr"/>
                      <a:endParaRPr lang="de-DE" sz="900"/>
                    </a:p>
                    <a:p>
                      <a:pPr algn="ctr"/>
                      <a:r>
                        <a:rPr lang="de-DE" sz="900"/>
                        <a:t>177</a:t>
                      </a:r>
                    </a:p>
                    <a:p>
                      <a:pPr algn="ctr"/>
                      <a:r>
                        <a:rPr lang="de-DE" sz="900"/>
                        <a:t>76</a:t>
                      </a:r>
                    </a:p>
                  </a:txBody>
                  <a:tcPr marT="10800" marB="10800" anchor="ctr"/>
                </a:tc>
                <a:tc>
                  <a:txBody>
                    <a:bodyPr/>
                    <a:lstStyle/>
                    <a:p>
                      <a:pPr algn="ctr"/>
                      <a:endParaRPr lang="de-DE" sz="900"/>
                    </a:p>
                    <a:p>
                      <a:pPr algn="ctr"/>
                      <a:r>
                        <a:rPr lang="de-DE" sz="900"/>
                        <a:t>86</a:t>
                      </a:r>
                    </a:p>
                    <a:p>
                      <a:pPr algn="ctr"/>
                      <a:r>
                        <a:rPr lang="de-DE" sz="900"/>
                        <a:t>40</a:t>
                      </a:r>
                    </a:p>
                  </a:txBody>
                  <a:tcPr marT="10800" marB="10800" anchor="ctr"/>
                </a:tc>
                <a:tc>
                  <a:txBody>
                    <a:bodyPr/>
                    <a:lstStyle/>
                    <a:p>
                      <a:pPr algn="ctr"/>
                      <a:endParaRPr lang="de-DE" sz="900"/>
                    </a:p>
                    <a:p>
                      <a:pPr algn="ctr"/>
                      <a:r>
                        <a:rPr lang="de-DE" sz="900"/>
                        <a:t>0.57 (0.41-0.80)</a:t>
                      </a:r>
                    </a:p>
                    <a:p>
                      <a:pPr algn="ctr"/>
                      <a:r>
                        <a:rPr lang="de-DE" sz="900"/>
                        <a:t>0.77 (0.42-1.40)</a:t>
                      </a:r>
                    </a:p>
                  </a:txBody>
                  <a:tcPr marT="10800" marB="10800" anchor="ctr"/>
                </a:tc>
                <a:tc>
                  <a:txBody>
                    <a:bodyPr/>
                    <a:lstStyle/>
                    <a:p>
                      <a:pPr algn="ctr"/>
                      <a:endParaRPr lang="de-DE" sz="900" dirty="0"/>
                    </a:p>
                  </a:txBody>
                  <a:tcPr marT="10800" marB="10800" anchor="ctr"/>
                </a:tc>
                <a:extLst>
                  <a:ext uri="{0D108BD9-81ED-4DB2-BD59-A6C34878D82A}">
                    <a16:rowId xmlns:a16="http://schemas.microsoft.com/office/drawing/2014/main" val="850533625"/>
                  </a:ext>
                </a:extLst>
              </a:tr>
            </a:tbl>
          </a:graphicData>
        </a:graphic>
      </p:graphicFrame>
      <p:sp>
        <p:nvSpPr>
          <p:cNvPr id="31" name="Textfeld 30">
            <a:extLst>
              <a:ext uri="{FF2B5EF4-FFF2-40B4-BE49-F238E27FC236}">
                <a16:creationId xmlns:a16="http://schemas.microsoft.com/office/drawing/2014/main" id="{CB8EBE32-85A9-4ED6-84C1-4F0322E2120A}"/>
              </a:ext>
            </a:extLst>
          </p:cNvPr>
          <p:cNvSpPr txBox="1"/>
          <p:nvPr/>
        </p:nvSpPr>
        <p:spPr>
          <a:xfrm>
            <a:off x="8590343" y="5857875"/>
            <a:ext cx="248786" cy="230832"/>
          </a:xfrm>
          <a:prstGeom prst="rect">
            <a:avLst/>
          </a:prstGeom>
          <a:noFill/>
        </p:spPr>
        <p:txBody>
          <a:bodyPr wrap="none" rtlCol="0">
            <a:spAutoFit/>
          </a:bodyPr>
          <a:lstStyle/>
          <a:p>
            <a:r>
              <a:rPr lang="de-DE" sz="900"/>
              <a:t>9</a:t>
            </a:r>
          </a:p>
        </p:txBody>
      </p:sp>
      <p:cxnSp>
        <p:nvCxnSpPr>
          <p:cNvPr id="129" name="Gerade Verbindung mit Pfeil 128">
            <a:extLst>
              <a:ext uri="{FF2B5EF4-FFF2-40B4-BE49-F238E27FC236}">
                <a16:creationId xmlns:a16="http://schemas.microsoft.com/office/drawing/2014/main" id="{CFD79C00-B7C5-481D-80A5-526F0E248FA0}"/>
              </a:ext>
            </a:extLst>
          </p:cNvPr>
          <p:cNvCxnSpPr>
            <a:cxnSpLocks/>
          </p:cNvCxnSpPr>
          <p:nvPr/>
        </p:nvCxnSpPr>
        <p:spPr>
          <a:xfrm>
            <a:off x="7711513" y="6083378"/>
            <a:ext cx="1105200" cy="21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1" name="Gruppieren 140">
            <a:extLst>
              <a:ext uri="{FF2B5EF4-FFF2-40B4-BE49-F238E27FC236}">
                <a16:creationId xmlns:a16="http://schemas.microsoft.com/office/drawing/2014/main" id="{99BC8ED0-3CB8-43B6-A53C-7ABC94021C4E}"/>
              </a:ext>
            </a:extLst>
          </p:cNvPr>
          <p:cNvGrpSpPr/>
          <p:nvPr/>
        </p:nvGrpSpPr>
        <p:grpSpPr>
          <a:xfrm>
            <a:off x="6251559" y="2085975"/>
            <a:ext cx="2503515" cy="4248791"/>
            <a:chOff x="5989082" y="2085975"/>
            <a:chExt cx="2503515" cy="4248791"/>
          </a:xfrm>
        </p:grpSpPr>
        <p:cxnSp>
          <p:nvCxnSpPr>
            <p:cNvPr id="4" name="Gerader Verbinder 3">
              <a:extLst>
                <a:ext uri="{FF2B5EF4-FFF2-40B4-BE49-F238E27FC236}">
                  <a16:creationId xmlns:a16="http://schemas.microsoft.com/office/drawing/2014/main" id="{274D96DF-43FD-40F1-BE16-51F631FC39F3}"/>
                </a:ext>
              </a:extLst>
            </p:cNvPr>
            <p:cNvCxnSpPr/>
            <p:nvPr/>
          </p:nvCxnSpPr>
          <p:spPr>
            <a:xfrm>
              <a:off x="6247448" y="5856838"/>
              <a:ext cx="221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D82ECD61-C2EB-4F84-9140-6820245E71C2}"/>
                </a:ext>
              </a:extLst>
            </p:cNvPr>
            <p:cNvCxnSpPr/>
            <p:nvPr/>
          </p:nvCxnSpPr>
          <p:spPr>
            <a:xfrm>
              <a:off x="7039610" y="5855494"/>
              <a:ext cx="0" cy="47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DABD2225-D17F-4B8A-9F68-F83BBF988D0E}"/>
                </a:ext>
              </a:extLst>
            </p:cNvPr>
            <p:cNvCxnSpPr/>
            <p:nvPr/>
          </p:nvCxnSpPr>
          <p:spPr>
            <a:xfrm>
              <a:off x="6256972" y="5855494"/>
              <a:ext cx="0" cy="47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21819EB-2D05-4613-9015-94B65200B468}"/>
                </a:ext>
              </a:extLst>
            </p:cNvPr>
            <p:cNvCxnSpPr/>
            <p:nvPr/>
          </p:nvCxnSpPr>
          <p:spPr>
            <a:xfrm>
              <a:off x="7918292" y="5855494"/>
              <a:ext cx="0" cy="47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2686C30B-9B30-45AF-8A64-06A00032C872}"/>
                </a:ext>
              </a:extLst>
            </p:cNvPr>
            <p:cNvCxnSpPr/>
            <p:nvPr/>
          </p:nvCxnSpPr>
          <p:spPr>
            <a:xfrm>
              <a:off x="8165942" y="5855494"/>
              <a:ext cx="0" cy="47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CFE9855F-CDD3-46F4-8B2B-FA0A021B8F53}"/>
                </a:ext>
              </a:extLst>
            </p:cNvPr>
            <p:cNvCxnSpPr/>
            <p:nvPr/>
          </p:nvCxnSpPr>
          <p:spPr>
            <a:xfrm>
              <a:off x="8336599" y="5855494"/>
              <a:ext cx="0" cy="47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B8719249-F63C-4808-B60B-CC0E89FDC40F}"/>
                </a:ext>
              </a:extLst>
            </p:cNvPr>
            <p:cNvCxnSpPr/>
            <p:nvPr/>
          </p:nvCxnSpPr>
          <p:spPr>
            <a:xfrm>
              <a:off x="8450898" y="5855494"/>
              <a:ext cx="0" cy="47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B0999C7-C258-4839-8B4A-616845005DC2}"/>
                </a:ext>
              </a:extLst>
            </p:cNvPr>
            <p:cNvCxnSpPr>
              <a:cxnSpLocks/>
            </p:cNvCxnSpPr>
            <p:nvPr/>
          </p:nvCxnSpPr>
          <p:spPr>
            <a:xfrm>
              <a:off x="7382510" y="2085975"/>
              <a:ext cx="0" cy="3817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8465753A-EA20-44B5-B9FB-ACE8C1F408DF}"/>
                </a:ext>
              </a:extLst>
            </p:cNvPr>
            <p:cNvSpPr txBox="1"/>
            <p:nvPr/>
          </p:nvSpPr>
          <p:spPr>
            <a:xfrm>
              <a:off x="6082980" y="5857875"/>
              <a:ext cx="344966" cy="230832"/>
            </a:xfrm>
            <a:prstGeom prst="rect">
              <a:avLst/>
            </a:prstGeom>
            <a:noFill/>
          </p:spPr>
          <p:txBody>
            <a:bodyPr wrap="none" rtlCol="0">
              <a:spAutoFit/>
            </a:bodyPr>
            <a:lstStyle/>
            <a:p>
              <a:r>
                <a:rPr lang="de-DE" sz="900"/>
                <a:t>0.1</a:t>
              </a:r>
            </a:p>
          </p:txBody>
        </p:sp>
        <p:sp>
          <p:nvSpPr>
            <p:cNvPr id="26" name="Textfeld 25">
              <a:extLst>
                <a:ext uri="{FF2B5EF4-FFF2-40B4-BE49-F238E27FC236}">
                  <a16:creationId xmlns:a16="http://schemas.microsoft.com/office/drawing/2014/main" id="{43E23427-2DA4-4220-BC1C-396ED0632870}"/>
                </a:ext>
              </a:extLst>
            </p:cNvPr>
            <p:cNvSpPr txBox="1"/>
            <p:nvPr/>
          </p:nvSpPr>
          <p:spPr>
            <a:xfrm>
              <a:off x="6867683" y="5860564"/>
              <a:ext cx="344966" cy="230832"/>
            </a:xfrm>
            <a:prstGeom prst="rect">
              <a:avLst/>
            </a:prstGeom>
            <a:noFill/>
          </p:spPr>
          <p:txBody>
            <a:bodyPr wrap="none" rtlCol="0">
              <a:spAutoFit/>
            </a:bodyPr>
            <a:lstStyle/>
            <a:p>
              <a:r>
                <a:rPr lang="de-DE" sz="900"/>
                <a:t>0.5</a:t>
              </a:r>
            </a:p>
          </p:txBody>
        </p:sp>
        <p:sp>
          <p:nvSpPr>
            <p:cNvPr id="27" name="Textfeld 26">
              <a:extLst>
                <a:ext uri="{FF2B5EF4-FFF2-40B4-BE49-F238E27FC236}">
                  <a16:creationId xmlns:a16="http://schemas.microsoft.com/office/drawing/2014/main" id="{CA634069-8B6F-44E9-87F5-B9966C4C022B}"/>
                </a:ext>
              </a:extLst>
            </p:cNvPr>
            <p:cNvSpPr txBox="1"/>
            <p:nvPr/>
          </p:nvSpPr>
          <p:spPr>
            <a:xfrm>
              <a:off x="7260015" y="5860720"/>
              <a:ext cx="248786" cy="230832"/>
            </a:xfrm>
            <a:prstGeom prst="rect">
              <a:avLst/>
            </a:prstGeom>
            <a:noFill/>
          </p:spPr>
          <p:txBody>
            <a:bodyPr wrap="none" rtlCol="0">
              <a:spAutoFit/>
            </a:bodyPr>
            <a:lstStyle/>
            <a:p>
              <a:r>
                <a:rPr lang="de-DE" sz="900"/>
                <a:t>1</a:t>
              </a:r>
            </a:p>
          </p:txBody>
        </p:sp>
        <p:sp>
          <p:nvSpPr>
            <p:cNvPr id="28" name="Textfeld 27">
              <a:extLst>
                <a:ext uri="{FF2B5EF4-FFF2-40B4-BE49-F238E27FC236}">
                  <a16:creationId xmlns:a16="http://schemas.microsoft.com/office/drawing/2014/main" id="{B4A48D50-DCAE-4AC8-948F-73603C96AAA0}"/>
                </a:ext>
              </a:extLst>
            </p:cNvPr>
            <p:cNvSpPr txBox="1"/>
            <p:nvPr/>
          </p:nvSpPr>
          <p:spPr>
            <a:xfrm>
              <a:off x="7794358" y="5856758"/>
              <a:ext cx="248786" cy="230832"/>
            </a:xfrm>
            <a:prstGeom prst="rect">
              <a:avLst/>
            </a:prstGeom>
            <a:noFill/>
          </p:spPr>
          <p:txBody>
            <a:bodyPr wrap="none" rtlCol="0">
              <a:spAutoFit/>
            </a:bodyPr>
            <a:lstStyle/>
            <a:p>
              <a:r>
                <a:rPr lang="de-DE" sz="900"/>
                <a:t>3</a:t>
              </a:r>
            </a:p>
          </p:txBody>
        </p:sp>
        <p:sp>
          <p:nvSpPr>
            <p:cNvPr id="29" name="Textfeld 28">
              <a:extLst>
                <a:ext uri="{FF2B5EF4-FFF2-40B4-BE49-F238E27FC236}">
                  <a16:creationId xmlns:a16="http://schemas.microsoft.com/office/drawing/2014/main" id="{23312820-A86B-46BA-8DC7-D979F37E0238}"/>
                </a:ext>
              </a:extLst>
            </p:cNvPr>
            <p:cNvSpPr txBox="1"/>
            <p:nvPr/>
          </p:nvSpPr>
          <p:spPr>
            <a:xfrm>
              <a:off x="8043136" y="5857875"/>
              <a:ext cx="248786" cy="230832"/>
            </a:xfrm>
            <a:prstGeom prst="rect">
              <a:avLst/>
            </a:prstGeom>
            <a:noFill/>
          </p:spPr>
          <p:txBody>
            <a:bodyPr wrap="none" rtlCol="0">
              <a:spAutoFit/>
            </a:bodyPr>
            <a:lstStyle/>
            <a:p>
              <a:r>
                <a:rPr lang="de-DE" sz="900"/>
                <a:t>5</a:t>
              </a:r>
            </a:p>
          </p:txBody>
        </p:sp>
        <p:sp>
          <p:nvSpPr>
            <p:cNvPr id="30" name="Textfeld 29">
              <a:extLst>
                <a:ext uri="{FF2B5EF4-FFF2-40B4-BE49-F238E27FC236}">
                  <a16:creationId xmlns:a16="http://schemas.microsoft.com/office/drawing/2014/main" id="{590E0365-6C17-4232-9E1A-0587BCDAD367}"/>
                </a:ext>
              </a:extLst>
            </p:cNvPr>
            <p:cNvSpPr txBox="1"/>
            <p:nvPr/>
          </p:nvSpPr>
          <p:spPr>
            <a:xfrm>
              <a:off x="8214586" y="5857875"/>
              <a:ext cx="248786" cy="230832"/>
            </a:xfrm>
            <a:prstGeom prst="rect">
              <a:avLst/>
            </a:prstGeom>
            <a:noFill/>
          </p:spPr>
          <p:txBody>
            <a:bodyPr wrap="none" rtlCol="0">
              <a:spAutoFit/>
            </a:bodyPr>
            <a:lstStyle/>
            <a:p>
              <a:r>
                <a:rPr lang="de-DE" sz="900"/>
                <a:t>7</a:t>
              </a:r>
            </a:p>
          </p:txBody>
        </p:sp>
        <p:cxnSp>
          <p:nvCxnSpPr>
            <p:cNvPr id="32" name="Gerader Verbinder 31">
              <a:extLst>
                <a:ext uri="{FF2B5EF4-FFF2-40B4-BE49-F238E27FC236}">
                  <a16:creationId xmlns:a16="http://schemas.microsoft.com/office/drawing/2014/main" id="{8CEFF2C3-22E9-492E-8695-F3F6E5215259}"/>
                </a:ext>
              </a:extLst>
            </p:cNvPr>
            <p:cNvCxnSpPr>
              <a:cxnSpLocks/>
            </p:cNvCxnSpPr>
            <p:nvPr/>
          </p:nvCxnSpPr>
          <p:spPr>
            <a:xfrm flipH="1">
              <a:off x="7163435" y="2085975"/>
              <a:ext cx="4912" cy="37695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03E720CF-6A6A-413B-988D-727DB4C95AB7}"/>
                </a:ext>
              </a:extLst>
            </p:cNvPr>
            <p:cNvCxnSpPr>
              <a:cxnSpLocks/>
            </p:cNvCxnSpPr>
            <p:nvPr/>
          </p:nvCxnSpPr>
          <p:spPr>
            <a:xfrm>
              <a:off x="6956266" y="5784056"/>
              <a:ext cx="5881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34559494-803F-4D57-B75B-BF4646A8CAFE}"/>
                </a:ext>
              </a:extLst>
            </p:cNvPr>
            <p:cNvCxnSpPr>
              <a:cxnSpLocks/>
            </p:cNvCxnSpPr>
            <p:nvPr/>
          </p:nvCxnSpPr>
          <p:spPr>
            <a:xfrm>
              <a:off x="6932535" y="5659437"/>
              <a:ext cx="33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C2E74697-C57A-4C8C-A77D-3EAB41FB62E3}"/>
                </a:ext>
              </a:extLst>
            </p:cNvPr>
            <p:cNvCxnSpPr>
              <a:cxnSpLocks/>
            </p:cNvCxnSpPr>
            <p:nvPr/>
          </p:nvCxnSpPr>
          <p:spPr>
            <a:xfrm>
              <a:off x="6879011" y="5373687"/>
              <a:ext cx="6939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8E44B442-00D0-484B-9D0B-FD0C8B986DEA}"/>
                </a:ext>
              </a:extLst>
            </p:cNvPr>
            <p:cNvCxnSpPr>
              <a:cxnSpLocks/>
            </p:cNvCxnSpPr>
            <p:nvPr/>
          </p:nvCxnSpPr>
          <p:spPr>
            <a:xfrm>
              <a:off x="6895678" y="5236368"/>
              <a:ext cx="3800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FDA84622-46A7-4EA2-AE27-C166E144CCFA}"/>
                </a:ext>
              </a:extLst>
            </p:cNvPr>
            <p:cNvCxnSpPr>
              <a:cxnSpLocks/>
            </p:cNvCxnSpPr>
            <p:nvPr/>
          </p:nvCxnSpPr>
          <p:spPr>
            <a:xfrm>
              <a:off x="6934916" y="5096668"/>
              <a:ext cx="59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233E8CCE-4F8F-46E8-B3F4-D4A5AEE54C29}"/>
                </a:ext>
              </a:extLst>
            </p:cNvPr>
            <p:cNvCxnSpPr>
              <a:cxnSpLocks/>
            </p:cNvCxnSpPr>
            <p:nvPr/>
          </p:nvCxnSpPr>
          <p:spPr>
            <a:xfrm>
              <a:off x="7010913" y="4795043"/>
              <a:ext cx="3168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0BABAF08-B65F-4FAE-AAF3-53B09C12FC2A}"/>
                </a:ext>
              </a:extLst>
            </p:cNvPr>
            <p:cNvCxnSpPr>
              <a:cxnSpLocks/>
            </p:cNvCxnSpPr>
            <p:nvPr/>
          </p:nvCxnSpPr>
          <p:spPr>
            <a:xfrm>
              <a:off x="6734883" y="4633911"/>
              <a:ext cx="70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EDCE655F-4597-4948-9D9B-B63D73CB01A4}"/>
                </a:ext>
              </a:extLst>
            </p:cNvPr>
            <p:cNvCxnSpPr>
              <a:cxnSpLocks/>
            </p:cNvCxnSpPr>
            <p:nvPr/>
          </p:nvCxnSpPr>
          <p:spPr>
            <a:xfrm>
              <a:off x="6970179" y="4358479"/>
              <a:ext cx="412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81BFADD5-CC2B-401F-A1CC-5735A0FC0BCA}"/>
                </a:ext>
              </a:extLst>
            </p:cNvPr>
            <p:cNvCxnSpPr>
              <a:cxnSpLocks/>
            </p:cNvCxnSpPr>
            <p:nvPr/>
          </p:nvCxnSpPr>
          <p:spPr>
            <a:xfrm>
              <a:off x="6905885" y="4231479"/>
              <a:ext cx="42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44F24C27-E0A1-4A91-B475-2B825004E039}"/>
                </a:ext>
              </a:extLst>
            </p:cNvPr>
            <p:cNvCxnSpPr>
              <a:cxnSpLocks/>
            </p:cNvCxnSpPr>
            <p:nvPr/>
          </p:nvCxnSpPr>
          <p:spPr>
            <a:xfrm>
              <a:off x="7037229" y="3921438"/>
              <a:ext cx="345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0D4E53A9-73D4-48A9-8584-903EE20C2463}"/>
                </a:ext>
              </a:extLst>
            </p:cNvPr>
            <p:cNvCxnSpPr>
              <a:cxnSpLocks/>
            </p:cNvCxnSpPr>
            <p:nvPr/>
          </p:nvCxnSpPr>
          <p:spPr>
            <a:xfrm>
              <a:off x="6706370" y="3780945"/>
              <a:ext cx="6023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A8ED744E-E3E6-4BC8-A10B-B85ADA6A9850}"/>
                </a:ext>
              </a:extLst>
            </p:cNvPr>
            <p:cNvCxnSpPr>
              <a:cxnSpLocks/>
            </p:cNvCxnSpPr>
            <p:nvPr/>
          </p:nvCxnSpPr>
          <p:spPr>
            <a:xfrm>
              <a:off x="7019434" y="3483289"/>
              <a:ext cx="327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9881C441-8A6D-452D-ACB5-814D0AE6DEAF}"/>
                </a:ext>
              </a:extLst>
            </p:cNvPr>
            <p:cNvCxnSpPr>
              <a:cxnSpLocks/>
            </p:cNvCxnSpPr>
            <p:nvPr/>
          </p:nvCxnSpPr>
          <p:spPr>
            <a:xfrm>
              <a:off x="6578284" y="3354701"/>
              <a:ext cx="7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B146BD90-10CF-43D8-9512-98CE40642E38}"/>
                </a:ext>
              </a:extLst>
            </p:cNvPr>
            <p:cNvCxnSpPr>
              <a:cxnSpLocks/>
            </p:cNvCxnSpPr>
            <p:nvPr/>
          </p:nvCxnSpPr>
          <p:spPr>
            <a:xfrm>
              <a:off x="6660332" y="3061014"/>
              <a:ext cx="52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ECC856FA-05E9-4CC8-A1BB-A055D9D2630D}"/>
                </a:ext>
              </a:extLst>
            </p:cNvPr>
            <p:cNvCxnSpPr>
              <a:cxnSpLocks/>
            </p:cNvCxnSpPr>
            <p:nvPr/>
          </p:nvCxnSpPr>
          <p:spPr>
            <a:xfrm>
              <a:off x="7056810" y="2911789"/>
              <a:ext cx="3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34AC3631-308B-4BF0-8868-91A8D5E585AD}"/>
                </a:ext>
              </a:extLst>
            </p:cNvPr>
            <p:cNvCxnSpPr>
              <a:cxnSpLocks/>
            </p:cNvCxnSpPr>
            <p:nvPr/>
          </p:nvCxnSpPr>
          <p:spPr>
            <a:xfrm>
              <a:off x="7077633" y="2633182"/>
              <a:ext cx="93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6D36259B-FB84-459B-BED4-EB16F173B082}"/>
                </a:ext>
              </a:extLst>
            </p:cNvPr>
            <p:cNvCxnSpPr>
              <a:cxnSpLocks/>
            </p:cNvCxnSpPr>
            <p:nvPr/>
          </p:nvCxnSpPr>
          <p:spPr>
            <a:xfrm>
              <a:off x="6988197" y="2495863"/>
              <a:ext cx="3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0D6A248B-A228-4531-835B-F32B4FD80191}"/>
                </a:ext>
              </a:extLst>
            </p:cNvPr>
            <p:cNvCxnSpPr>
              <a:cxnSpLocks/>
            </p:cNvCxnSpPr>
            <p:nvPr/>
          </p:nvCxnSpPr>
          <p:spPr>
            <a:xfrm>
              <a:off x="7016782" y="2194238"/>
              <a:ext cx="29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3D7E5AF4-86DC-4FB8-9F57-E57087489176}"/>
                </a:ext>
              </a:extLst>
            </p:cNvPr>
            <p:cNvCxnSpPr/>
            <p:nvPr/>
          </p:nvCxnSpPr>
          <p:spPr>
            <a:xfrm>
              <a:off x="7315582" y="2151857"/>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F818BD1-6349-4636-A381-A81C146F36FF}"/>
                </a:ext>
              </a:extLst>
            </p:cNvPr>
            <p:cNvCxnSpPr/>
            <p:nvPr/>
          </p:nvCxnSpPr>
          <p:spPr>
            <a:xfrm>
              <a:off x="7026053" y="2151857"/>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1FD64893-0350-4B49-8CF1-EBB32AC5E9DB}"/>
                </a:ext>
              </a:extLst>
            </p:cNvPr>
            <p:cNvCxnSpPr/>
            <p:nvPr/>
          </p:nvCxnSpPr>
          <p:spPr>
            <a:xfrm>
              <a:off x="6995340" y="2453001"/>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06B5EDBA-6A81-409D-B0A6-7275E7B0B102}"/>
                </a:ext>
              </a:extLst>
            </p:cNvPr>
            <p:cNvCxnSpPr/>
            <p:nvPr/>
          </p:nvCxnSpPr>
          <p:spPr>
            <a:xfrm>
              <a:off x="7295416" y="2453001"/>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A9796CB1-C8C8-42EA-A36E-0D64EE1D8EB0}"/>
                </a:ext>
              </a:extLst>
            </p:cNvPr>
            <p:cNvCxnSpPr/>
            <p:nvPr/>
          </p:nvCxnSpPr>
          <p:spPr>
            <a:xfrm>
              <a:off x="7083407" y="2589982"/>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07A54AB3-9AE6-4AC2-8948-FE02FF09EA26}"/>
                </a:ext>
              </a:extLst>
            </p:cNvPr>
            <p:cNvCxnSpPr/>
            <p:nvPr/>
          </p:nvCxnSpPr>
          <p:spPr>
            <a:xfrm>
              <a:off x="8010033" y="2589982"/>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46BCEB3B-17BE-4E16-93D3-EAD251ABBB1F}"/>
                </a:ext>
              </a:extLst>
            </p:cNvPr>
            <p:cNvCxnSpPr/>
            <p:nvPr/>
          </p:nvCxnSpPr>
          <p:spPr>
            <a:xfrm>
              <a:off x="7413302" y="2868589"/>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73D34373-F651-4D01-801B-76B2B5033510}"/>
                </a:ext>
              </a:extLst>
            </p:cNvPr>
            <p:cNvCxnSpPr/>
            <p:nvPr/>
          </p:nvCxnSpPr>
          <p:spPr>
            <a:xfrm>
              <a:off x="7063953" y="2868589"/>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98418EBF-5588-404B-A2CF-296996416284}"/>
                </a:ext>
              </a:extLst>
            </p:cNvPr>
            <p:cNvCxnSpPr/>
            <p:nvPr/>
          </p:nvCxnSpPr>
          <p:spPr>
            <a:xfrm>
              <a:off x="6665094" y="3017814"/>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C99DCC19-38FA-4CA2-AD78-37725FCB3C25}"/>
                </a:ext>
              </a:extLst>
            </p:cNvPr>
            <p:cNvCxnSpPr/>
            <p:nvPr/>
          </p:nvCxnSpPr>
          <p:spPr>
            <a:xfrm>
              <a:off x="7184955" y="3017814"/>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1D529785-CBDA-4B9B-8245-AA08591BA042}"/>
                </a:ext>
              </a:extLst>
            </p:cNvPr>
            <p:cNvCxnSpPr/>
            <p:nvPr/>
          </p:nvCxnSpPr>
          <p:spPr>
            <a:xfrm>
              <a:off x="6583135" y="3311021"/>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7E729D0C-2ABD-45E9-A9CF-E41E621BB758}"/>
                </a:ext>
              </a:extLst>
            </p:cNvPr>
            <p:cNvCxnSpPr/>
            <p:nvPr/>
          </p:nvCxnSpPr>
          <p:spPr>
            <a:xfrm>
              <a:off x="7359935" y="3311021"/>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C453ABFB-56B8-43AE-9D96-0DD40F118F16}"/>
                </a:ext>
              </a:extLst>
            </p:cNvPr>
            <p:cNvCxnSpPr/>
            <p:nvPr/>
          </p:nvCxnSpPr>
          <p:spPr>
            <a:xfrm>
              <a:off x="7020400" y="3441510"/>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D8A6FBE4-A11C-4138-A1B2-21DECEF3AB10}"/>
                </a:ext>
              </a:extLst>
            </p:cNvPr>
            <p:cNvCxnSpPr/>
            <p:nvPr/>
          </p:nvCxnSpPr>
          <p:spPr>
            <a:xfrm>
              <a:off x="7346874" y="3441510"/>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6B71A858-E034-4733-A00B-710FC71026C7}"/>
                </a:ext>
              </a:extLst>
            </p:cNvPr>
            <p:cNvCxnSpPr/>
            <p:nvPr/>
          </p:nvCxnSpPr>
          <p:spPr>
            <a:xfrm>
              <a:off x="6711215" y="3737091"/>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DCF3D6ED-FFCC-467A-BE53-8385FB8E2423}"/>
                </a:ext>
              </a:extLst>
            </p:cNvPr>
            <p:cNvCxnSpPr/>
            <p:nvPr/>
          </p:nvCxnSpPr>
          <p:spPr>
            <a:xfrm>
              <a:off x="7303929" y="3737091"/>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BD3CF559-0C65-4590-B456-B315262BC6C2}"/>
                </a:ext>
              </a:extLst>
            </p:cNvPr>
            <p:cNvCxnSpPr/>
            <p:nvPr/>
          </p:nvCxnSpPr>
          <p:spPr>
            <a:xfrm>
              <a:off x="7375366" y="3878238"/>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74D13FF8-C7CA-4BDA-B388-494546F480CE}"/>
                </a:ext>
              </a:extLst>
            </p:cNvPr>
            <p:cNvCxnSpPr/>
            <p:nvPr/>
          </p:nvCxnSpPr>
          <p:spPr>
            <a:xfrm>
              <a:off x="7044905" y="3875857"/>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792E3AA1-D1A4-4D31-9578-C2E2EF88BB1F}"/>
                </a:ext>
              </a:extLst>
            </p:cNvPr>
            <p:cNvCxnSpPr/>
            <p:nvPr/>
          </p:nvCxnSpPr>
          <p:spPr>
            <a:xfrm>
              <a:off x="6911179" y="4187798"/>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44E009DE-CB26-44E3-875D-43ED98DD0788}"/>
                </a:ext>
              </a:extLst>
            </p:cNvPr>
            <p:cNvCxnSpPr/>
            <p:nvPr/>
          </p:nvCxnSpPr>
          <p:spPr>
            <a:xfrm>
              <a:off x="7325517" y="4185417"/>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8EC8DC21-2FAB-4A54-9BA7-8246AB17827F}"/>
                </a:ext>
              </a:extLst>
            </p:cNvPr>
            <p:cNvCxnSpPr/>
            <p:nvPr/>
          </p:nvCxnSpPr>
          <p:spPr>
            <a:xfrm>
              <a:off x="7375523" y="4315279"/>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A5A2E527-7619-4C53-B838-85A7CC6E173D}"/>
                </a:ext>
              </a:extLst>
            </p:cNvPr>
            <p:cNvCxnSpPr/>
            <p:nvPr/>
          </p:nvCxnSpPr>
          <p:spPr>
            <a:xfrm>
              <a:off x="6976448" y="4315279"/>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8AF12919-B66E-43A5-8BEA-3B25B4E6CCBD}"/>
                </a:ext>
              </a:extLst>
            </p:cNvPr>
            <p:cNvCxnSpPr/>
            <p:nvPr/>
          </p:nvCxnSpPr>
          <p:spPr>
            <a:xfrm>
              <a:off x="7440483" y="4590711"/>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D3210460-0CA3-4311-A011-4D7A1F88A21A}"/>
                </a:ext>
              </a:extLst>
            </p:cNvPr>
            <p:cNvCxnSpPr/>
            <p:nvPr/>
          </p:nvCxnSpPr>
          <p:spPr>
            <a:xfrm>
              <a:off x="6742026" y="4588328"/>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0E23AB87-4C10-47E9-AB64-FC262A998ED3}"/>
                </a:ext>
              </a:extLst>
            </p:cNvPr>
            <p:cNvCxnSpPr/>
            <p:nvPr/>
          </p:nvCxnSpPr>
          <p:spPr>
            <a:xfrm>
              <a:off x="7012092" y="4751843"/>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A600E85E-F67B-4914-A548-5BC940F2BEB2}"/>
                </a:ext>
              </a:extLst>
            </p:cNvPr>
            <p:cNvCxnSpPr/>
            <p:nvPr/>
          </p:nvCxnSpPr>
          <p:spPr>
            <a:xfrm>
              <a:off x="7328955" y="4751843"/>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id="{E9CB2379-85A7-4A00-A180-9D76D630E96D}"/>
                </a:ext>
              </a:extLst>
            </p:cNvPr>
            <p:cNvCxnSpPr/>
            <p:nvPr/>
          </p:nvCxnSpPr>
          <p:spPr>
            <a:xfrm>
              <a:off x="6934916" y="5053468"/>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C2861070-DB98-49F2-96D9-0E6C578A7200}"/>
                </a:ext>
              </a:extLst>
            </p:cNvPr>
            <p:cNvCxnSpPr/>
            <p:nvPr/>
          </p:nvCxnSpPr>
          <p:spPr>
            <a:xfrm>
              <a:off x="7524154" y="5053468"/>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a:extLst>
                <a:ext uri="{FF2B5EF4-FFF2-40B4-BE49-F238E27FC236}">
                  <a16:creationId xmlns:a16="http://schemas.microsoft.com/office/drawing/2014/main" id="{00312593-0937-4D75-9670-A3AF4D15773A}"/>
                </a:ext>
              </a:extLst>
            </p:cNvPr>
            <p:cNvCxnSpPr/>
            <p:nvPr/>
          </p:nvCxnSpPr>
          <p:spPr>
            <a:xfrm>
              <a:off x="6893297" y="5190787"/>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6F978C78-B621-4F06-83E5-04944BEA9454}"/>
                </a:ext>
              </a:extLst>
            </p:cNvPr>
            <p:cNvCxnSpPr/>
            <p:nvPr/>
          </p:nvCxnSpPr>
          <p:spPr>
            <a:xfrm>
              <a:off x="7274641" y="5190787"/>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9577E3F1-9910-493A-9659-46D440CDD5AC}"/>
                </a:ext>
              </a:extLst>
            </p:cNvPr>
            <p:cNvCxnSpPr/>
            <p:nvPr/>
          </p:nvCxnSpPr>
          <p:spPr>
            <a:xfrm>
              <a:off x="6885441" y="5328106"/>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a:extLst>
                <a:ext uri="{FF2B5EF4-FFF2-40B4-BE49-F238E27FC236}">
                  <a16:creationId xmlns:a16="http://schemas.microsoft.com/office/drawing/2014/main" id="{482C0A6B-FB43-4B1C-814F-7C97B4427694}"/>
                </a:ext>
              </a:extLst>
            </p:cNvPr>
            <p:cNvCxnSpPr/>
            <p:nvPr/>
          </p:nvCxnSpPr>
          <p:spPr>
            <a:xfrm>
              <a:off x="7573010" y="5330487"/>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F0850585-ADA5-413A-B303-6CD4A0B06ABA}"/>
                </a:ext>
              </a:extLst>
            </p:cNvPr>
            <p:cNvCxnSpPr/>
            <p:nvPr/>
          </p:nvCxnSpPr>
          <p:spPr>
            <a:xfrm>
              <a:off x="6937297" y="5613856"/>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CF5B4CEE-CF93-4C8D-B8B2-4BB88FFFEC15}"/>
                </a:ext>
              </a:extLst>
            </p:cNvPr>
            <p:cNvCxnSpPr/>
            <p:nvPr/>
          </p:nvCxnSpPr>
          <p:spPr>
            <a:xfrm>
              <a:off x="7268635" y="5616237"/>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D015D5F0-CE0A-4919-A107-96256D768CEA}"/>
                </a:ext>
              </a:extLst>
            </p:cNvPr>
            <p:cNvCxnSpPr/>
            <p:nvPr/>
          </p:nvCxnSpPr>
          <p:spPr>
            <a:xfrm>
              <a:off x="6956691" y="5740856"/>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134E27AC-CBAC-402C-81CF-3DECC62F2359}"/>
                </a:ext>
              </a:extLst>
            </p:cNvPr>
            <p:cNvCxnSpPr/>
            <p:nvPr/>
          </p:nvCxnSpPr>
          <p:spPr>
            <a:xfrm>
              <a:off x="7543833" y="5740856"/>
              <a:ext cx="0" cy="8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hteck 109">
              <a:extLst>
                <a:ext uri="{FF2B5EF4-FFF2-40B4-BE49-F238E27FC236}">
                  <a16:creationId xmlns:a16="http://schemas.microsoft.com/office/drawing/2014/main" id="{448C3BCB-7E39-4419-8DFD-825A8A6D2B5B}"/>
                </a:ext>
              </a:extLst>
            </p:cNvPr>
            <p:cNvSpPr/>
            <p:nvPr/>
          </p:nvSpPr>
          <p:spPr>
            <a:xfrm>
              <a:off x="7211474" y="5744249"/>
              <a:ext cx="75251" cy="758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a:extLst>
                <a:ext uri="{FF2B5EF4-FFF2-40B4-BE49-F238E27FC236}">
                  <a16:creationId xmlns:a16="http://schemas.microsoft.com/office/drawing/2014/main" id="{29195551-3736-4A02-BB07-2183FB40D37C}"/>
                </a:ext>
              </a:extLst>
            </p:cNvPr>
            <p:cNvSpPr/>
            <p:nvPr/>
          </p:nvSpPr>
          <p:spPr>
            <a:xfrm>
              <a:off x="7054293" y="5617903"/>
              <a:ext cx="936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Rechteck 111">
              <a:extLst>
                <a:ext uri="{FF2B5EF4-FFF2-40B4-BE49-F238E27FC236}">
                  <a16:creationId xmlns:a16="http://schemas.microsoft.com/office/drawing/2014/main" id="{1B6FDF57-9DB6-4B82-881D-D7E39100C5FD}"/>
                </a:ext>
              </a:extLst>
            </p:cNvPr>
            <p:cNvSpPr/>
            <p:nvPr/>
          </p:nvSpPr>
          <p:spPr>
            <a:xfrm>
              <a:off x="7037287" y="5191819"/>
              <a:ext cx="86910" cy="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Rechteck 112">
              <a:extLst>
                <a:ext uri="{FF2B5EF4-FFF2-40B4-BE49-F238E27FC236}">
                  <a16:creationId xmlns:a16="http://schemas.microsoft.com/office/drawing/2014/main" id="{9F6E4357-4637-4C0B-9165-3F1D7567ACC0}"/>
                </a:ext>
              </a:extLst>
            </p:cNvPr>
            <p:cNvSpPr/>
            <p:nvPr/>
          </p:nvSpPr>
          <p:spPr>
            <a:xfrm>
              <a:off x="7195055" y="5053467"/>
              <a:ext cx="74035" cy="73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a:extLst>
                <a:ext uri="{FF2B5EF4-FFF2-40B4-BE49-F238E27FC236}">
                  <a16:creationId xmlns:a16="http://schemas.microsoft.com/office/drawing/2014/main" id="{58B9F7F4-269F-4253-94AF-B73243BC8F20}"/>
                </a:ext>
              </a:extLst>
            </p:cNvPr>
            <p:cNvSpPr/>
            <p:nvPr/>
          </p:nvSpPr>
          <p:spPr>
            <a:xfrm>
              <a:off x="7115497" y="4736817"/>
              <a:ext cx="105700" cy="105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Rechteck 114">
              <a:extLst>
                <a:ext uri="{FF2B5EF4-FFF2-40B4-BE49-F238E27FC236}">
                  <a16:creationId xmlns:a16="http://schemas.microsoft.com/office/drawing/2014/main" id="{A3AB2FA1-E59D-4221-8BC6-1C3DDF5B8304}"/>
                </a:ext>
              </a:extLst>
            </p:cNvPr>
            <p:cNvSpPr/>
            <p:nvPr/>
          </p:nvSpPr>
          <p:spPr>
            <a:xfrm>
              <a:off x="7129123" y="4313930"/>
              <a:ext cx="84912" cy="84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Rechteck 115">
              <a:extLst>
                <a:ext uri="{FF2B5EF4-FFF2-40B4-BE49-F238E27FC236}">
                  <a16:creationId xmlns:a16="http://schemas.microsoft.com/office/drawing/2014/main" id="{225C0C29-7B33-41DF-B91F-4F1FD8BFB454}"/>
                </a:ext>
              </a:extLst>
            </p:cNvPr>
            <p:cNvSpPr/>
            <p:nvPr/>
          </p:nvSpPr>
          <p:spPr>
            <a:xfrm>
              <a:off x="7082311" y="4191541"/>
              <a:ext cx="70343" cy="699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116">
              <a:extLst>
                <a:ext uri="{FF2B5EF4-FFF2-40B4-BE49-F238E27FC236}">
                  <a16:creationId xmlns:a16="http://schemas.microsoft.com/office/drawing/2014/main" id="{4D4142BB-464B-4691-BB07-B815128104F8}"/>
                </a:ext>
              </a:extLst>
            </p:cNvPr>
            <p:cNvSpPr/>
            <p:nvPr/>
          </p:nvSpPr>
          <p:spPr>
            <a:xfrm>
              <a:off x="7159973" y="3865911"/>
              <a:ext cx="96246" cy="956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Rechteck 117">
              <a:extLst>
                <a:ext uri="{FF2B5EF4-FFF2-40B4-BE49-F238E27FC236}">
                  <a16:creationId xmlns:a16="http://schemas.microsoft.com/office/drawing/2014/main" id="{334944AB-4CB5-49C9-9B5C-E62C64546209}"/>
                </a:ext>
              </a:extLst>
            </p:cNvPr>
            <p:cNvSpPr/>
            <p:nvPr/>
          </p:nvSpPr>
          <p:spPr>
            <a:xfrm>
              <a:off x="7128674" y="3432162"/>
              <a:ext cx="104400" cy="10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Rechteck 118">
              <a:extLst>
                <a:ext uri="{FF2B5EF4-FFF2-40B4-BE49-F238E27FC236}">
                  <a16:creationId xmlns:a16="http://schemas.microsoft.com/office/drawing/2014/main" id="{2F1ADC2E-26BE-45A5-B159-68DEF15A6695}"/>
                </a:ext>
              </a:extLst>
            </p:cNvPr>
            <p:cNvSpPr/>
            <p:nvPr/>
          </p:nvSpPr>
          <p:spPr>
            <a:xfrm>
              <a:off x="7181031" y="2858578"/>
              <a:ext cx="104400" cy="10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Rechteck 119">
              <a:extLst>
                <a:ext uri="{FF2B5EF4-FFF2-40B4-BE49-F238E27FC236}">
                  <a16:creationId xmlns:a16="http://schemas.microsoft.com/office/drawing/2014/main" id="{624D9C03-12A9-4247-AC01-9965417EDB69}"/>
                </a:ext>
              </a:extLst>
            </p:cNvPr>
            <p:cNvSpPr/>
            <p:nvPr/>
          </p:nvSpPr>
          <p:spPr>
            <a:xfrm>
              <a:off x="7085687" y="2441309"/>
              <a:ext cx="104400" cy="10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Rechteck 120">
              <a:extLst>
                <a:ext uri="{FF2B5EF4-FFF2-40B4-BE49-F238E27FC236}">
                  <a16:creationId xmlns:a16="http://schemas.microsoft.com/office/drawing/2014/main" id="{27054A40-EE5E-444E-B7AA-94C23978FB56}"/>
                </a:ext>
              </a:extLst>
            </p:cNvPr>
            <p:cNvSpPr/>
            <p:nvPr/>
          </p:nvSpPr>
          <p:spPr>
            <a:xfrm>
              <a:off x="7116373" y="2135195"/>
              <a:ext cx="104400" cy="10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Rechteck 121">
              <a:extLst>
                <a:ext uri="{FF2B5EF4-FFF2-40B4-BE49-F238E27FC236}">
                  <a16:creationId xmlns:a16="http://schemas.microsoft.com/office/drawing/2014/main" id="{B2FC647C-A56A-42A2-BDFA-A19E51639F1A}"/>
                </a:ext>
              </a:extLst>
            </p:cNvPr>
            <p:cNvSpPr/>
            <p:nvPr/>
          </p:nvSpPr>
          <p:spPr>
            <a:xfrm>
              <a:off x="6882238" y="3020988"/>
              <a:ext cx="74455" cy="744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Rechteck 122">
              <a:extLst>
                <a:ext uri="{FF2B5EF4-FFF2-40B4-BE49-F238E27FC236}">
                  <a16:creationId xmlns:a16="http://schemas.microsoft.com/office/drawing/2014/main" id="{583AA37D-4037-4CAC-B3C0-5922A31D4971}"/>
                </a:ext>
              </a:extLst>
            </p:cNvPr>
            <p:cNvSpPr/>
            <p:nvPr/>
          </p:nvSpPr>
          <p:spPr>
            <a:xfrm>
              <a:off x="6968328" y="3739510"/>
              <a:ext cx="74455" cy="744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Rechteck 123">
              <a:extLst>
                <a:ext uri="{FF2B5EF4-FFF2-40B4-BE49-F238E27FC236}">
                  <a16:creationId xmlns:a16="http://schemas.microsoft.com/office/drawing/2014/main" id="{DF1554B6-E16C-4BE9-804C-1DEDBC288124}"/>
                </a:ext>
              </a:extLst>
            </p:cNvPr>
            <p:cNvSpPr/>
            <p:nvPr/>
          </p:nvSpPr>
          <p:spPr>
            <a:xfrm>
              <a:off x="7060559" y="4608453"/>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Rechteck 124">
              <a:extLst>
                <a:ext uri="{FF2B5EF4-FFF2-40B4-BE49-F238E27FC236}">
                  <a16:creationId xmlns:a16="http://schemas.microsoft.com/office/drawing/2014/main" id="{49C3B134-F7B1-4BC0-A465-1B3DEE620188}"/>
                </a:ext>
              </a:extLst>
            </p:cNvPr>
            <p:cNvSpPr/>
            <p:nvPr/>
          </p:nvSpPr>
          <p:spPr>
            <a:xfrm>
              <a:off x="6941073" y="3331839"/>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Rechteck 125">
              <a:extLst>
                <a:ext uri="{FF2B5EF4-FFF2-40B4-BE49-F238E27FC236}">
                  <a16:creationId xmlns:a16="http://schemas.microsoft.com/office/drawing/2014/main" id="{0CA99774-B5E2-4E25-B447-08C07DCF0B93}"/>
                </a:ext>
              </a:extLst>
            </p:cNvPr>
            <p:cNvSpPr/>
            <p:nvPr/>
          </p:nvSpPr>
          <p:spPr>
            <a:xfrm>
              <a:off x="7509087" y="2610322"/>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8" name="Gerade Verbindung mit Pfeil 127">
              <a:extLst>
                <a:ext uri="{FF2B5EF4-FFF2-40B4-BE49-F238E27FC236}">
                  <a16:creationId xmlns:a16="http://schemas.microsoft.com/office/drawing/2014/main" id="{7C7455BD-EA39-42BB-9F4B-196D94D2E098}"/>
                </a:ext>
              </a:extLst>
            </p:cNvPr>
            <p:cNvCxnSpPr>
              <a:cxnSpLocks/>
            </p:cNvCxnSpPr>
            <p:nvPr/>
          </p:nvCxnSpPr>
          <p:spPr>
            <a:xfrm flipH="1" flipV="1">
              <a:off x="5994240" y="6080447"/>
              <a:ext cx="1357200" cy="3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Textfeld 130">
              <a:extLst>
                <a:ext uri="{FF2B5EF4-FFF2-40B4-BE49-F238E27FC236}">
                  <a16:creationId xmlns:a16="http://schemas.microsoft.com/office/drawing/2014/main" id="{5E5EA72D-F210-4BE9-9660-1BB56BFBFA97}"/>
                </a:ext>
              </a:extLst>
            </p:cNvPr>
            <p:cNvSpPr txBox="1"/>
            <p:nvPr/>
          </p:nvSpPr>
          <p:spPr>
            <a:xfrm>
              <a:off x="5989082" y="6073156"/>
              <a:ext cx="1462260" cy="261610"/>
            </a:xfrm>
            <a:prstGeom prst="rect">
              <a:avLst/>
            </a:prstGeom>
            <a:noFill/>
          </p:spPr>
          <p:txBody>
            <a:bodyPr wrap="none" rtlCol="0">
              <a:spAutoFit/>
            </a:bodyPr>
            <a:lstStyle/>
            <a:p>
              <a:r>
                <a:rPr lang="de-DE" sz="1050" dirty="0" err="1"/>
                <a:t>Sugemalimab</a:t>
              </a:r>
              <a:r>
                <a:rPr lang="de-DE" sz="1050" dirty="0"/>
                <a:t> </a:t>
              </a:r>
              <a:r>
                <a:rPr lang="de-DE" sz="1050" dirty="0" err="1"/>
                <a:t>Better</a:t>
              </a:r>
              <a:endParaRPr lang="de-DE" sz="1050" dirty="0"/>
            </a:p>
          </p:txBody>
        </p:sp>
        <p:sp>
          <p:nvSpPr>
            <p:cNvPr id="132" name="Textfeld 131">
              <a:extLst>
                <a:ext uri="{FF2B5EF4-FFF2-40B4-BE49-F238E27FC236}">
                  <a16:creationId xmlns:a16="http://schemas.microsoft.com/office/drawing/2014/main" id="{ECEC255F-5B81-40B6-8C90-6722B89C7FAE}"/>
                </a:ext>
              </a:extLst>
            </p:cNvPr>
            <p:cNvSpPr txBox="1"/>
            <p:nvPr/>
          </p:nvSpPr>
          <p:spPr>
            <a:xfrm>
              <a:off x="7423073" y="6080850"/>
              <a:ext cx="1069524" cy="253916"/>
            </a:xfrm>
            <a:prstGeom prst="rect">
              <a:avLst/>
            </a:prstGeom>
            <a:noFill/>
          </p:spPr>
          <p:txBody>
            <a:bodyPr wrap="none" rtlCol="0">
              <a:spAutoFit/>
            </a:bodyPr>
            <a:lstStyle/>
            <a:p>
              <a:r>
                <a:rPr lang="de-DE" sz="1050"/>
                <a:t>Placebo </a:t>
              </a:r>
              <a:r>
                <a:rPr lang="de-DE" sz="1050" err="1"/>
                <a:t>Better</a:t>
              </a:r>
              <a:endParaRPr lang="de-DE" sz="1050"/>
            </a:p>
          </p:txBody>
        </p:sp>
        <p:sp>
          <p:nvSpPr>
            <p:cNvPr id="134" name="Rechteck 133">
              <a:extLst>
                <a:ext uri="{FF2B5EF4-FFF2-40B4-BE49-F238E27FC236}">
                  <a16:creationId xmlns:a16="http://schemas.microsoft.com/office/drawing/2014/main" id="{D4E8821A-2D97-427E-AF13-9C74DB1680AA}"/>
                </a:ext>
              </a:extLst>
            </p:cNvPr>
            <p:cNvSpPr/>
            <p:nvPr/>
          </p:nvSpPr>
          <p:spPr>
            <a:xfrm>
              <a:off x="7219001" y="5349659"/>
              <a:ext cx="4571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Titel 10">
            <a:extLst>
              <a:ext uri="{FF2B5EF4-FFF2-40B4-BE49-F238E27FC236}">
                <a16:creationId xmlns:a16="http://schemas.microsoft.com/office/drawing/2014/main" id="{CC624275-8973-1A43-9C70-F40BB2F5257A}"/>
              </a:ext>
            </a:extLst>
          </p:cNvPr>
          <p:cNvSpPr>
            <a:spLocks noGrp="1"/>
          </p:cNvSpPr>
          <p:nvPr>
            <p:ph type="title"/>
          </p:nvPr>
        </p:nvSpPr>
        <p:spPr/>
        <p:txBody>
          <a:bodyPr/>
          <a:lstStyle/>
          <a:p>
            <a:r>
              <a:rPr lang="en-US" noProof="0" dirty="0"/>
              <a:t>Subgroup analyses of PFS</a:t>
            </a:r>
          </a:p>
        </p:txBody>
      </p:sp>
      <p:sp>
        <p:nvSpPr>
          <p:cNvPr id="3" name="Geschweifte Klammer rechts 2">
            <a:extLst>
              <a:ext uri="{FF2B5EF4-FFF2-40B4-BE49-F238E27FC236}">
                <a16:creationId xmlns:a16="http://schemas.microsoft.com/office/drawing/2014/main" id="{5A8730E3-6248-4383-B84C-0438840C711D}"/>
              </a:ext>
            </a:extLst>
          </p:cNvPr>
          <p:cNvSpPr/>
          <p:nvPr/>
        </p:nvSpPr>
        <p:spPr>
          <a:xfrm>
            <a:off x="8986065" y="3573379"/>
            <a:ext cx="133685" cy="13234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Textfeld 4">
            <a:extLst>
              <a:ext uri="{FF2B5EF4-FFF2-40B4-BE49-F238E27FC236}">
                <a16:creationId xmlns:a16="http://schemas.microsoft.com/office/drawing/2014/main" id="{82A5239E-39CD-43B2-BCA9-3A5E20F9C20B}"/>
              </a:ext>
            </a:extLst>
          </p:cNvPr>
          <p:cNvSpPr txBox="1"/>
          <p:nvPr/>
        </p:nvSpPr>
        <p:spPr>
          <a:xfrm>
            <a:off x="9118433" y="4105274"/>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err="1">
                <a:cs typeface="Arial"/>
              </a:rPr>
              <a:t>Stratification</a:t>
            </a:r>
            <a:r>
              <a:rPr lang="de-DE" sz="1200">
                <a:cs typeface="Arial"/>
              </a:rPr>
              <a:t> </a:t>
            </a:r>
            <a:r>
              <a:rPr lang="de-DE" sz="1200" err="1">
                <a:cs typeface="Arial"/>
              </a:rPr>
              <a:t>factors</a:t>
            </a:r>
          </a:p>
        </p:txBody>
      </p:sp>
    </p:spTree>
    <p:extLst>
      <p:ext uri="{BB962C8B-B14F-4D97-AF65-F5344CB8AC3E}">
        <p14:creationId xmlns:p14="http://schemas.microsoft.com/office/powerpoint/2010/main" val="3247439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Gerader Verbinder 127">
            <a:extLst>
              <a:ext uri="{FF2B5EF4-FFF2-40B4-BE49-F238E27FC236}">
                <a16:creationId xmlns:a16="http://schemas.microsoft.com/office/drawing/2014/main" id="{6F1F1742-9C1C-41C8-AEB2-F45017CE3FEA}"/>
              </a:ext>
            </a:extLst>
          </p:cNvPr>
          <p:cNvCxnSpPr>
            <a:cxnSpLocks/>
          </p:cNvCxnSpPr>
          <p:nvPr/>
        </p:nvCxnSpPr>
        <p:spPr>
          <a:xfrm flipV="1">
            <a:off x="1366010" y="2004031"/>
            <a:ext cx="0" cy="77120"/>
          </a:xfrm>
          <a:prstGeom prst="line">
            <a:avLst/>
          </a:prstGeom>
          <a:ln w="19050">
            <a:solidFill>
              <a:srgbClr val="026E7E"/>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s-ES"/>
              <a:t>CI, </a:t>
            </a:r>
            <a:r>
              <a:rPr lang="es-ES" dirty="0"/>
              <a:t>confidence</a:t>
            </a:r>
            <a:r>
              <a:rPr lang="es-ES"/>
              <a:t> </a:t>
            </a:r>
            <a:r>
              <a:rPr lang="es-ES" dirty="0"/>
              <a:t>Interval</a:t>
            </a:r>
            <a:r>
              <a:rPr lang="es-ES"/>
              <a:t>; CRT, </a:t>
            </a:r>
            <a:r>
              <a:rPr lang="es-ES" dirty="0"/>
              <a:t>chemoradiotherapy</a:t>
            </a:r>
            <a:r>
              <a:rPr lang="es-ES"/>
              <a:t>; HR, </a:t>
            </a:r>
            <a:r>
              <a:rPr lang="es-ES" dirty="0"/>
              <a:t>Hazard</a:t>
            </a:r>
            <a:r>
              <a:rPr lang="es-ES"/>
              <a:t> ratio; NR, </a:t>
            </a:r>
            <a:r>
              <a:rPr lang="es-ES" dirty="0"/>
              <a:t>not</a:t>
            </a:r>
            <a:r>
              <a:rPr lang="es-ES"/>
              <a:t> </a:t>
            </a:r>
            <a:r>
              <a:rPr lang="es-ES" dirty="0"/>
              <a:t>reached</a:t>
            </a:r>
            <a:r>
              <a:rPr lang="es-ES"/>
              <a:t>; PFS, </a:t>
            </a:r>
            <a:r>
              <a:rPr lang="es-ES" dirty="0"/>
              <a:t>progression</a:t>
            </a:r>
            <a:r>
              <a:rPr lang="es-ES"/>
              <a:t>-free </a:t>
            </a:r>
            <a:r>
              <a:rPr lang="es-ES" dirty="0"/>
              <a:t>survival</a:t>
            </a:r>
            <a:r>
              <a:rPr lang="es-ES"/>
              <a:t>.</a:t>
            </a:r>
          </a:p>
          <a:p>
            <a:r>
              <a:rPr lang="es-ES" b="1" dirty="0"/>
              <a:t>Wu</a:t>
            </a:r>
            <a:r>
              <a:rPr lang="es-ES" b="1"/>
              <a:t> Y-L, et al. </a:t>
            </a:r>
            <a:r>
              <a:rPr lang="es-ES" b="1" dirty="0"/>
              <a:t>Abstract</a:t>
            </a:r>
            <a:r>
              <a:rPr lang="es-ES" b="1"/>
              <a:t> LBA43 </a:t>
            </a:r>
            <a:r>
              <a:rPr lang="es-ES" b="1" dirty="0"/>
              <a:t>presented</a:t>
            </a:r>
            <a:r>
              <a:rPr lang="es-ES" b="1"/>
              <a:t> at ESMO 2021.</a:t>
            </a:r>
          </a:p>
        </p:txBody>
      </p:sp>
      <p:sp>
        <p:nvSpPr>
          <p:cNvPr id="4" name="Textplatzhalter 3">
            <a:extLst>
              <a:ext uri="{FF2B5EF4-FFF2-40B4-BE49-F238E27FC236}">
                <a16:creationId xmlns:a16="http://schemas.microsoft.com/office/drawing/2014/main" id="{F3E61142-AD23-594A-8F2A-A4FD1AA0E03D}"/>
              </a:ext>
            </a:extLst>
          </p:cNvPr>
          <p:cNvSpPr>
            <a:spLocks noGrp="1"/>
          </p:cNvSpPr>
          <p:nvPr>
            <p:ph type="body" sz="quarter" idx="12"/>
          </p:nvPr>
        </p:nvSpPr>
        <p:spPr/>
        <p:txBody>
          <a:bodyPr/>
          <a:lstStyle/>
          <a:p>
            <a:r>
              <a:rPr lang="en-US" noProof="0" dirty="0">
                <a:cs typeface="Arial"/>
              </a:rPr>
              <a:t>Sequential CRT </a:t>
            </a:r>
          </a:p>
        </p:txBody>
      </p:sp>
      <p:sp>
        <p:nvSpPr>
          <p:cNvPr id="16" name="Textplatzhalter 15">
            <a:extLst>
              <a:ext uri="{FF2B5EF4-FFF2-40B4-BE49-F238E27FC236}">
                <a16:creationId xmlns:a16="http://schemas.microsoft.com/office/drawing/2014/main" id="{B50289B0-E5D9-D543-B07F-F55440F8E49D}"/>
              </a:ext>
            </a:extLst>
          </p:cNvPr>
          <p:cNvSpPr>
            <a:spLocks noGrp="1"/>
          </p:cNvSpPr>
          <p:nvPr>
            <p:ph type="body" sz="quarter" idx="13"/>
          </p:nvPr>
        </p:nvSpPr>
        <p:spPr/>
        <p:txBody>
          <a:bodyPr/>
          <a:lstStyle/>
          <a:p>
            <a:r>
              <a:rPr lang="en-US" noProof="0" dirty="0"/>
              <a:t>Concurrent CRT </a:t>
            </a:r>
          </a:p>
        </p:txBody>
      </p:sp>
      <p:graphicFrame>
        <p:nvGraphicFramePr>
          <p:cNvPr id="2" name="Tabelle 3">
            <a:extLst>
              <a:ext uri="{FF2B5EF4-FFF2-40B4-BE49-F238E27FC236}">
                <a16:creationId xmlns:a16="http://schemas.microsoft.com/office/drawing/2014/main" id="{81953A9B-1E6B-4B5B-83A7-2ABD91F04324}"/>
              </a:ext>
            </a:extLst>
          </p:cNvPr>
          <p:cNvGraphicFramePr>
            <a:graphicFrameLocks noGrp="1"/>
          </p:cNvGraphicFramePr>
          <p:nvPr>
            <p:extLst>
              <p:ext uri="{D42A27DB-BD31-4B8C-83A1-F6EECF244321}">
                <p14:modId xmlns:p14="http://schemas.microsoft.com/office/powerpoint/2010/main" val="4258510507"/>
              </p:ext>
            </p:extLst>
          </p:nvPr>
        </p:nvGraphicFramePr>
        <p:xfrm>
          <a:off x="2709546" y="1810928"/>
          <a:ext cx="3234372" cy="1066045"/>
        </p:xfrm>
        <a:graphic>
          <a:graphicData uri="http://schemas.openxmlformats.org/drawingml/2006/table">
            <a:tbl>
              <a:tblPr firstRow="1" bandRow="1">
                <a:tableStyleId>{5C22544A-7EE6-4342-B048-85BDC9FD1C3A}</a:tableStyleId>
              </a:tblPr>
              <a:tblGrid>
                <a:gridCol w="1289050">
                  <a:extLst>
                    <a:ext uri="{9D8B030D-6E8A-4147-A177-3AD203B41FA5}">
                      <a16:colId xmlns:a16="http://schemas.microsoft.com/office/drawing/2014/main" val="341444972"/>
                    </a:ext>
                  </a:extLst>
                </a:gridCol>
                <a:gridCol w="1040130">
                  <a:extLst>
                    <a:ext uri="{9D8B030D-6E8A-4147-A177-3AD203B41FA5}">
                      <a16:colId xmlns:a16="http://schemas.microsoft.com/office/drawing/2014/main" val="3345198871"/>
                    </a:ext>
                  </a:extLst>
                </a:gridCol>
                <a:gridCol w="905192">
                  <a:extLst>
                    <a:ext uri="{9D8B030D-6E8A-4147-A177-3AD203B41FA5}">
                      <a16:colId xmlns:a16="http://schemas.microsoft.com/office/drawing/2014/main" val="1027776104"/>
                    </a:ext>
                  </a:extLst>
                </a:gridCol>
              </a:tblGrid>
              <a:tr h="321359">
                <a:tc>
                  <a:txBody>
                    <a:bodyPr/>
                    <a:lstStyle/>
                    <a:p>
                      <a:endParaRPr lang="de-DE" sz="1000"/>
                    </a:p>
                  </a:txBody>
                  <a:tcPr anchor="ctr"/>
                </a:tc>
                <a:tc>
                  <a:txBody>
                    <a:bodyPr/>
                    <a:lstStyle/>
                    <a:p>
                      <a:pPr algn="ctr"/>
                      <a:r>
                        <a:rPr lang="de-DE" sz="1000"/>
                        <a:t>Sugemalimab</a:t>
                      </a:r>
                    </a:p>
                    <a:p>
                      <a:pPr algn="ctr"/>
                      <a:r>
                        <a:rPr lang="de-DE" sz="1000"/>
                        <a:t>(N=86)</a:t>
                      </a:r>
                    </a:p>
                  </a:txBody>
                  <a:tcPr anchor="ctr">
                    <a:solidFill>
                      <a:schemeClr val="bg2"/>
                    </a:solidFill>
                  </a:tcPr>
                </a:tc>
                <a:tc>
                  <a:txBody>
                    <a:bodyPr/>
                    <a:lstStyle/>
                    <a:p>
                      <a:pPr algn="ctr"/>
                      <a:r>
                        <a:rPr lang="de-DE" sz="1000" dirty="0"/>
                        <a:t>Placebo</a:t>
                      </a:r>
                    </a:p>
                    <a:p>
                      <a:pPr algn="ctr"/>
                      <a:r>
                        <a:rPr lang="de-DE" sz="1000" dirty="0"/>
                        <a:t>(N=41)</a:t>
                      </a:r>
                    </a:p>
                  </a:txBody>
                  <a:tcPr anchor="ctr">
                    <a:solidFill>
                      <a:schemeClr val="accent6"/>
                    </a:solidFill>
                  </a:tcPr>
                </a:tc>
                <a:extLst>
                  <a:ext uri="{0D108BD9-81ED-4DB2-BD59-A6C34878D82A}">
                    <a16:rowId xmlns:a16="http://schemas.microsoft.com/office/drawing/2014/main" val="2534924365"/>
                  </a:ext>
                </a:extLst>
              </a:tr>
              <a:tr h="321359">
                <a:tc>
                  <a:txBody>
                    <a:bodyPr/>
                    <a:lstStyle/>
                    <a:p>
                      <a:r>
                        <a:rPr lang="de-DE" sz="1000"/>
                        <a:t>Median PFS, </a:t>
                      </a:r>
                      <a:r>
                        <a:rPr lang="de-DE" sz="1000" err="1"/>
                        <a:t>mo</a:t>
                      </a:r>
                      <a:r>
                        <a:rPr lang="de-DE" sz="1000"/>
                        <a:t> (95% CI)</a:t>
                      </a:r>
                    </a:p>
                  </a:txBody>
                  <a:tcPr anchor="ctr"/>
                </a:tc>
                <a:tc>
                  <a:txBody>
                    <a:bodyPr/>
                    <a:lstStyle/>
                    <a:p>
                      <a:pPr algn="ctr"/>
                      <a:r>
                        <a:rPr lang="de-DE" sz="1000" dirty="0"/>
                        <a:t>8.1 (4.0-10.4)</a:t>
                      </a:r>
                    </a:p>
                  </a:txBody>
                  <a:tcPr anchor="ctr"/>
                </a:tc>
                <a:tc>
                  <a:txBody>
                    <a:bodyPr/>
                    <a:lstStyle/>
                    <a:p>
                      <a:pPr algn="ctr"/>
                      <a:r>
                        <a:rPr lang="de-DE" sz="1000"/>
                        <a:t>4.1 (2.1-6.1)</a:t>
                      </a:r>
                    </a:p>
                  </a:txBody>
                  <a:tcPr anchor="ctr"/>
                </a:tc>
                <a:extLst>
                  <a:ext uri="{0D108BD9-81ED-4DB2-BD59-A6C34878D82A}">
                    <a16:rowId xmlns:a16="http://schemas.microsoft.com/office/drawing/2014/main" val="682038862"/>
                  </a:ext>
                </a:extLst>
              </a:tr>
              <a:tr h="273565">
                <a:tc>
                  <a:txBody>
                    <a:bodyPr/>
                    <a:lstStyle/>
                    <a:p>
                      <a:r>
                        <a:rPr lang="de-DE" sz="1000"/>
                        <a:t>HR (95% CI)*</a:t>
                      </a:r>
                    </a:p>
                  </a:txBody>
                  <a:tcPr anchor="ctr"/>
                </a:tc>
                <a:tc gridSpan="2">
                  <a:txBody>
                    <a:bodyPr/>
                    <a:lstStyle/>
                    <a:p>
                      <a:pPr algn="ctr"/>
                      <a:r>
                        <a:rPr lang="de-DE" sz="1000" dirty="0"/>
                        <a:t>0.59 (0.39-0.91)</a:t>
                      </a:r>
                    </a:p>
                  </a:txBody>
                  <a:tcPr anchor="ctr"/>
                </a:tc>
                <a:tc hMerge="1">
                  <a:txBody>
                    <a:bodyPr/>
                    <a:lstStyle/>
                    <a:p>
                      <a:pPr algn="ctr"/>
                      <a:endParaRPr lang="de-DE" sz="1000"/>
                    </a:p>
                  </a:txBody>
                  <a:tcPr anchor="ctr"/>
                </a:tc>
                <a:extLst>
                  <a:ext uri="{0D108BD9-81ED-4DB2-BD59-A6C34878D82A}">
                    <a16:rowId xmlns:a16="http://schemas.microsoft.com/office/drawing/2014/main" val="2079999551"/>
                  </a:ext>
                </a:extLst>
              </a:tr>
            </a:tbl>
          </a:graphicData>
        </a:graphic>
      </p:graphicFrame>
      <p:graphicFrame>
        <p:nvGraphicFramePr>
          <p:cNvPr id="15" name="Tabelle 3">
            <a:extLst>
              <a:ext uri="{FF2B5EF4-FFF2-40B4-BE49-F238E27FC236}">
                <a16:creationId xmlns:a16="http://schemas.microsoft.com/office/drawing/2014/main" id="{E5E6C0E5-D11F-41F8-81D4-4F0285E33685}"/>
              </a:ext>
            </a:extLst>
          </p:cNvPr>
          <p:cNvGraphicFramePr>
            <a:graphicFrameLocks noGrp="1"/>
          </p:cNvGraphicFramePr>
          <p:nvPr>
            <p:extLst>
              <p:ext uri="{D42A27DB-BD31-4B8C-83A1-F6EECF244321}">
                <p14:modId xmlns:p14="http://schemas.microsoft.com/office/powerpoint/2010/main" val="646077777"/>
              </p:ext>
            </p:extLst>
          </p:nvPr>
        </p:nvGraphicFramePr>
        <p:xfrm>
          <a:off x="8479790" y="1810928"/>
          <a:ext cx="3304222" cy="1066045"/>
        </p:xfrm>
        <a:graphic>
          <a:graphicData uri="http://schemas.openxmlformats.org/drawingml/2006/table">
            <a:tbl>
              <a:tblPr firstRow="1" bandRow="1">
                <a:tableStyleId>{5C22544A-7EE6-4342-B048-85BDC9FD1C3A}</a:tableStyleId>
              </a:tblPr>
              <a:tblGrid>
                <a:gridCol w="1289050">
                  <a:extLst>
                    <a:ext uri="{9D8B030D-6E8A-4147-A177-3AD203B41FA5}">
                      <a16:colId xmlns:a16="http://schemas.microsoft.com/office/drawing/2014/main" val="341444972"/>
                    </a:ext>
                  </a:extLst>
                </a:gridCol>
                <a:gridCol w="1040130">
                  <a:extLst>
                    <a:ext uri="{9D8B030D-6E8A-4147-A177-3AD203B41FA5}">
                      <a16:colId xmlns:a16="http://schemas.microsoft.com/office/drawing/2014/main" val="3345198871"/>
                    </a:ext>
                  </a:extLst>
                </a:gridCol>
                <a:gridCol w="975042">
                  <a:extLst>
                    <a:ext uri="{9D8B030D-6E8A-4147-A177-3AD203B41FA5}">
                      <a16:colId xmlns:a16="http://schemas.microsoft.com/office/drawing/2014/main" val="1027776104"/>
                    </a:ext>
                  </a:extLst>
                </a:gridCol>
              </a:tblGrid>
              <a:tr h="321359">
                <a:tc>
                  <a:txBody>
                    <a:bodyPr/>
                    <a:lstStyle/>
                    <a:p>
                      <a:endParaRPr lang="de-DE" sz="1000"/>
                    </a:p>
                  </a:txBody>
                  <a:tcPr anchor="ctr"/>
                </a:tc>
                <a:tc>
                  <a:txBody>
                    <a:bodyPr/>
                    <a:lstStyle/>
                    <a:p>
                      <a:pPr algn="ctr"/>
                      <a:r>
                        <a:rPr lang="de-DE" sz="1000" dirty="0" err="1"/>
                        <a:t>Sugemalimab</a:t>
                      </a:r>
                      <a:endParaRPr lang="de-DE" sz="1000" dirty="0"/>
                    </a:p>
                    <a:p>
                      <a:pPr algn="ctr"/>
                      <a:r>
                        <a:rPr lang="de-DE" sz="1000" dirty="0"/>
                        <a:t>(N=169)</a:t>
                      </a:r>
                    </a:p>
                  </a:txBody>
                  <a:tcPr anchor="ctr">
                    <a:solidFill>
                      <a:schemeClr val="bg2"/>
                    </a:solidFill>
                  </a:tcPr>
                </a:tc>
                <a:tc>
                  <a:txBody>
                    <a:bodyPr/>
                    <a:lstStyle/>
                    <a:p>
                      <a:pPr algn="ctr"/>
                      <a:r>
                        <a:rPr lang="de-DE" sz="1000" dirty="0"/>
                        <a:t>Placebo</a:t>
                      </a:r>
                    </a:p>
                    <a:p>
                      <a:pPr algn="ctr"/>
                      <a:r>
                        <a:rPr lang="de-DE" sz="1000" dirty="0"/>
                        <a:t>(N=85)</a:t>
                      </a:r>
                    </a:p>
                  </a:txBody>
                  <a:tcPr anchor="ctr">
                    <a:solidFill>
                      <a:schemeClr val="accent6"/>
                    </a:solidFill>
                  </a:tcPr>
                </a:tc>
                <a:extLst>
                  <a:ext uri="{0D108BD9-81ED-4DB2-BD59-A6C34878D82A}">
                    <a16:rowId xmlns:a16="http://schemas.microsoft.com/office/drawing/2014/main" val="2534924365"/>
                  </a:ext>
                </a:extLst>
              </a:tr>
              <a:tr h="321359">
                <a:tc>
                  <a:txBody>
                    <a:bodyPr/>
                    <a:lstStyle/>
                    <a:p>
                      <a:r>
                        <a:rPr lang="de-DE" sz="1000"/>
                        <a:t>Median PFS, </a:t>
                      </a:r>
                      <a:r>
                        <a:rPr lang="de-DE" sz="1000" err="1"/>
                        <a:t>mo</a:t>
                      </a:r>
                      <a:r>
                        <a:rPr lang="de-DE" sz="1000"/>
                        <a:t> (95% CI)</a:t>
                      </a:r>
                    </a:p>
                  </a:txBody>
                  <a:tcPr anchor="ctr"/>
                </a:tc>
                <a:tc>
                  <a:txBody>
                    <a:bodyPr/>
                    <a:lstStyle/>
                    <a:p>
                      <a:pPr algn="ctr"/>
                      <a:r>
                        <a:rPr lang="de-DE" sz="1000" dirty="0"/>
                        <a:t>10.5 (8.1-NR)</a:t>
                      </a:r>
                    </a:p>
                  </a:txBody>
                  <a:tcPr anchor="ctr"/>
                </a:tc>
                <a:tc>
                  <a:txBody>
                    <a:bodyPr/>
                    <a:lstStyle/>
                    <a:p>
                      <a:pPr algn="ctr"/>
                      <a:r>
                        <a:rPr lang="de-DE" sz="1000"/>
                        <a:t>6.4 (4.3-9.9)</a:t>
                      </a:r>
                    </a:p>
                  </a:txBody>
                  <a:tcPr anchor="ctr"/>
                </a:tc>
                <a:extLst>
                  <a:ext uri="{0D108BD9-81ED-4DB2-BD59-A6C34878D82A}">
                    <a16:rowId xmlns:a16="http://schemas.microsoft.com/office/drawing/2014/main" val="682038862"/>
                  </a:ext>
                </a:extLst>
              </a:tr>
              <a:tr h="273565">
                <a:tc>
                  <a:txBody>
                    <a:bodyPr/>
                    <a:lstStyle/>
                    <a:p>
                      <a:r>
                        <a:rPr lang="de-DE" sz="1000"/>
                        <a:t>HR (95% CI)*</a:t>
                      </a:r>
                    </a:p>
                  </a:txBody>
                  <a:tcPr anchor="ctr"/>
                </a:tc>
                <a:tc gridSpan="2">
                  <a:txBody>
                    <a:bodyPr/>
                    <a:lstStyle/>
                    <a:p>
                      <a:pPr algn="ctr"/>
                      <a:r>
                        <a:rPr lang="de-DE" sz="1000" dirty="0"/>
                        <a:t>0.66 (0.44-0.99)</a:t>
                      </a:r>
                    </a:p>
                  </a:txBody>
                  <a:tcPr anchor="ctr"/>
                </a:tc>
                <a:tc hMerge="1">
                  <a:txBody>
                    <a:bodyPr/>
                    <a:lstStyle/>
                    <a:p>
                      <a:pPr algn="ctr"/>
                      <a:endParaRPr lang="de-DE" sz="1000"/>
                    </a:p>
                  </a:txBody>
                  <a:tcPr anchor="ctr"/>
                </a:tc>
                <a:extLst>
                  <a:ext uri="{0D108BD9-81ED-4DB2-BD59-A6C34878D82A}">
                    <a16:rowId xmlns:a16="http://schemas.microsoft.com/office/drawing/2014/main" val="2079999551"/>
                  </a:ext>
                </a:extLst>
              </a:tr>
            </a:tbl>
          </a:graphicData>
        </a:graphic>
      </p:graphicFrame>
      <p:cxnSp>
        <p:nvCxnSpPr>
          <p:cNvPr id="10" name="Gerader Verbinder 9">
            <a:extLst>
              <a:ext uri="{FF2B5EF4-FFF2-40B4-BE49-F238E27FC236}">
                <a16:creationId xmlns:a16="http://schemas.microsoft.com/office/drawing/2014/main" id="{CB3AC354-D50E-40EF-9F13-B88A467934C6}"/>
              </a:ext>
            </a:extLst>
          </p:cNvPr>
          <p:cNvCxnSpPr>
            <a:cxnSpLocks/>
          </p:cNvCxnSpPr>
          <p:nvPr/>
        </p:nvCxnSpPr>
        <p:spPr>
          <a:xfrm flipV="1">
            <a:off x="1356485" y="1976185"/>
            <a:ext cx="0" cy="29691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007E1B65-EE15-46EE-9BCD-94B36769058B}"/>
              </a:ext>
            </a:extLst>
          </p:cNvPr>
          <p:cNvCxnSpPr>
            <a:cxnSpLocks/>
          </p:cNvCxnSpPr>
          <p:nvPr/>
        </p:nvCxnSpPr>
        <p:spPr>
          <a:xfrm flipH="1">
            <a:off x="1270757" y="4859618"/>
            <a:ext cx="44311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97C1EC7-AA95-434E-914E-E12B96895EED}"/>
              </a:ext>
            </a:extLst>
          </p:cNvPr>
          <p:cNvCxnSpPr/>
          <p:nvPr/>
        </p:nvCxnSpPr>
        <p:spPr>
          <a:xfrm flipH="1">
            <a:off x="1270757" y="4297640"/>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FB4AAC9B-27EA-4715-B917-642E20A7C86D}"/>
              </a:ext>
            </a:extLst>
          </p:cNvPr>
          <p:cNvCxnSpPr/>
          <p:nvPr/>
        </p:nvCxnSpPr>
        <p:spPr>
          <a:xfrm flipH="1">
            <a:off x="1270757" y="3738041"/>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81DDCBF8-1C8D-401E-956C-F9CB490C2768}"/>
              </a:ext>
            </a:extLst>
          </p:cNvPr>
          <p:cNvCxnSpPr/>
          <p:nvPr/>
        </p:nvCxnSpPr>
        <p:spPr>
          <a:xfrm flipH="1">
            <a:off x="1270757" y="3178447"/>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D6B852D7-F666-4768-B7FE-678964980E59}"/>
              </a:ext>
            </a:extLst>
          </p:cNvPr>
          <p:cNvCxnSpPr/>
          <p:nvPr/>
        </p:nvCxnSpPr>
        <p:spPr>
          <a:xfrm flipH="1">
            <a:off x="1270757" y="2621234"/>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52644A8C-F370-438F-8544-2C7E2F46E151}"/>
              </a:ext>
            </a:extLst>
          </p:cNvPr>
          <p:cNvCxnSpPr/>
          <p:nvPr/>
        </p:nvCxnSpPr>
        <p:spPr>
          <a:xfrm flipH="1">
            <a:off x="1270757" y="2042591"/>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DD1BEFDF-8662-4FF6-970C-D27ECC217DC7}"/>
              </a:ext>
            </a:extLst>
          </p:cNvPr>
          <p:cNvCxnSpPr>
            <a:cxnSpLocks/>
          </p:cNvCxnSpPr>
          <p:nvPr/>
        </p:nvCxnSpPr>
        <p:spPr>
          <a:xfrm rot="5400000" flipH="1">
            <a:off x="1656523"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E7B67C4B-4663-4A0F-ACA7-3F6E155047FF}"/>
              </a:ext>
            </a:extLst>
          </p:cNvPr>
          <p:cNvCxnSpPr>
            <a:cxnSpLocks/>
          </p:cNvCxnSpPr>
          <p:nvPr/>
        </p:nvCxnSpPr>
        <p:spPr>
          <a:xfrm rot="5400000" flipH="1">
            <a:off x="1994660"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4063DCE8-B0F0-4A74-A16C-6C211DB85D7F}"/>
              </a:ext>
            </a:extLst>
          </p:cNvPr>
          <p:cNvCxnSpPr>
            <a:cxnSpLocks/>
          </p:cNvCxnSpPr>
          <p:nvPr/>
        </p:nvCxnSpPr>
        <p:spPr>
          <a:xfrm rot="5400000" flipH="1">
            <a:off x="2330417"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767B7A28-6231-4DDE-8A07-8D1CA5966A41}"/>
              </a:ext>
            </a:extLst>
          </p:cNvPr>
          <p:cNvCxnSpPr>
            <a:cxnSpLocks/>
          </p:cNvCxnSpPr>
          <p:nvPr/>
        </p:nvCxnSpPr>
        <p:spPr>
          <a:xfrm rot="5400000" flipH="1">
            <a:off x="2666173"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38243B3A-C38A-480F-A617-698ED15FCA7E}"/>
              </a:ext>
            </a:extLst>
          </p:cNvPr>
          <p:cNvCxnSpPr>
            <a:cxnSpLocks/>
          </p:cNvCxnSpPr>
          <p:nvPr/>
        </p:nvCxnSpPr>
        <p:spPr>
          <a:xfrm rot="5400000" flipH="1">
            <a:off x="3001806" y="4902486"/>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E0F469B1-804A-4857-A6B5-B196411C8D1F}"/>
              </a:ext>
            </a:extLst>
          </p:cNvPr>
          <p:cNvCxnSpPr>
            <a:cxnSpLocks/>
          </p:cNvCxnSpPr>
          <p:nvPr/>
        </p:nvCxnSpPr>
        <p:spPr>
          <a:xfrm rot="5400000" flipH="1">
            <a:off x="3339943"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3AA3B9DF-CC78-4327-8B80-8CA38BB3FDBE}"/>
              </a:ext>
            </a:extLst>
          </p:cNvPr>
          <p:cNvCxnSpPr>
            <a:cxnSpLocks/>
          </p:cNvCxnSpPr>
          <p:nvPr/>
        </p:nvCxnSpPr>
        <p:spPr>
          <a:xfrm rot="5400000" flipH="1">
            <a:off x="3670937"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A61C062F-8A4C-4664-A38A-DFE08E055D7B}"/>
              </a:ext>
            </a:extLst>
          </p:cNvPr>
          <p:cNvCxnSpPr>
            <a:cxnSpLocks/>
          </p:cNvCxnSpPr>
          <p:nvPr/>
        </p:nvCxnSpPr>
        <p:spPr>
          <a:xfrm rot="5400000" flipH="1">
            <a:off x="4011456" y="4902484"/>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213BFF9E-9842-4228-8545-6EDDBB039BAC}"/>
              </a:ext>
            </a:extLst>
          </p:cNvPr>
          <p:cNvCxnSpPr>
            <a:cxnSpLocks/>
          </p:cNvCxnSpPr>
          <p:nvPr/>
        </p:nvCxnSpPr>
        <p:spPr>
          <a:xfrm rot="5400000" flipH="1">
            <a:off x="4349594"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E0E6DAAE-5AA0-4B9E-B126-6B89532488B7}"/>
              </a:ext>
            </a:extLst>
          </p:cNvPr>
          <p:cNvCxnSpPr>
            <a:cxnSpLocks/>
          </p:cNvCxnSpPr>
          <p:nvPr/>
        </p:nvCxnSpPr>
        <p:spPr>
          <a:xfrm rot="5400000" flipH="1">
            <a:off x="4685350" y="4902485"/>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9D45DE16-271E-456A-BC05-A269F5A06FB9}"/>
              </a:ext>
            </a:extLst>
          </p:cNvPr>
          <p:cNvCxnSpPr>
            <a:cxnSpLocks/>
          </p:cNvCxnSpPr>
          <p:nvPr/>
        </p:nvCxnSpPr>
        <p:spPr>
          <a:xfrm rot="5400000" flipH="1">
            <a:off x="5021106" y="4900106"/>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CFB4E41F-1251-4724-9D37-902D40C2E2E5}"/>
              </a:ext>
            </a:extLst>
          </p:cNvPr>
          <p:cNvCxnSpPr>
            <a:cxnSpLocks/>
          </p:cNvCxnSpPr>
          <p:nvPr/>
        </p:nvCxnSpPr>
        <p:spPr>
          <a:xfrm rot="5400000" flipH="1">
            <a:off x="5359243" y="4900106"/>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0E319B27-1434-46B0-ADCD-7CC0DB512B51}"/>
              </a:ext>
            </a:extLst>
          </p:cNvPr>
          <p:cNvCxnSpPr>
            <a:cxnSpLocks/>
          </p:cNvCxnSpPr>
          <p:nvPr/>
        </p:nvCxnSpPr>
        <p:spPr>
          <a:xfrm rot="5400000" flipH="1">
            <a:off x="5528312" y="4900106"/>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feld 39">
            <a:extLst>
              <a:ext uri="{FF2B5EF4-FFF2-40B4-BE49-F238E27FC236}">
                <a16:creationId xmlns:a16="http://schemas.microsoft.com/office/drawing/2014/main" id="{B2961F00-D41E-46AB-8055-EF9AAC28B8E9}"/>
              </a:ext>
            </a:extLst>
          </p:cNvPr>
          <p:cNvSpPr txBox="1"/>
          <p:nvPr/>
        </p:nvSpPr>
        <p:spPr>
          <a:xfrm>
            <a:off x="1085099" y="4741801"/>
            <a:ext cx="255198" cy="246221"/>
          </a:xfrm>
          <a:prstGeom prst="rect">
            <a:avLst/>
          </a:prstGeom>
          <a:noFill/>
        </p:spPr>
        <p:txBody>
          <a:bodyPr wrap="none" rtlCol="0">
            <a:spAutoFit/>
          </a:bodyPr>
          <a:lstStyle/>
          <a:p>
            <a:r>
              <a:rPr lang="de-DE" sz="1000"/>
              <a:t>0</a:t>
            </a:r>
          </a:p>
        </p:txBody>
      </p:sp>
      <p:sp>
        <p:nvSpPr>
          <p:cNvPr id="41" name="Textfeld 40">
            <a:extLst>
              <a:ext uri="{FF2B5EF4-FFF2-40B4-BE49-F238E27FC236}">
                <a16:creationId xmlns:a16="http://schemas.microsoft.com/office/drawing/2014/main" id="{6E016232-67EF-45CE-80A8-F6B9002C5460}"/>
              </a:ext>
            </a:extLst>
          </p:cNvPr>
          <p:cNvSpPr txBox="1"/>
          <p:nvPr/>
        </p:nvSpPr>
        <p:spPr>
          <a:xfrm>
            <a:off x="1018347" y="4172636"/>
            <a:ext cx="325730" cy="246221"/>
          </a:xfrm>
          <a:prstGeom prst="rect">
            <a:avLst/>
          </a:prstGeom>
          <a:noFill/>
        </p:spPr>
        <p:txBody>
          <a:bodyPr wrap="none" rtlCol="0">
            <a:spAutoFit/>
          </a:bodyPr>
          <a:lstStyle/>
          <a:p>
            <a:r>
              <a:rPr lang="de-DE" sz="1000"/>
              <a:t>20</a:t>
            </a:r>
          </a:p>
        </p:txBody>
      </p:sp>
      <p:sp>
        <p:nvSpPr>
          <p:cNvPr id="42" name="Textfeld 41">
            <a:extLst>
              <a:ext uri="{FF2B5EF4-FFF2-40B4-BE49-F238E27FC236}">
                <a16:creationId xmlns:a16="http://schemas.microsoft.com/office/drawing/2014/main" id="{9454D18B-AC3B-4197-BC6C-623B5AAD74D1}"/>
              </a:ext>
            </a:extLst>
          </p:cNvPr>
          <p:cNvSpPr txBox="1"/>
          <p:nvPr/>
        </p:nvSpPr>
        <p:spPr>
          <a:xfrm>
            <a:off x="1018347" y="3611405"/>
            <a:ext cx="325730" cy="246221"/>
          </a:xfrm>
          <a:prstGeom prst="rect">
            <a:avLst/>
          </a:prstGeom>
          <a:noFill/>
        </p:spPr>
        <p:txBody>
          <a:bodyPr wrap="none" rtlCol="0">
            <a:spAutoFit/>
          </a:bodyPr>
          <a:lstStyle/>
          <a:p>
            <a:r>
              <a:rPr lang="de-DE" sz="1000"/>
              <a:t>40</a:t>
            </a:r>
          </a:p>
        </p:txBody>
      </p:sp>
      <p:sp>
        <p:nvSpPr>
          <p:cNvPr id="43" name="Textfeld 42">
            <a:extLst>
              <a:ext uri="{FF2B5EF4-FFF2-40B4-BE49-F238E27FC236}">
                <a16:creationId xmlns:a16="http://schemas.microsoft.com/office/drawing/2014/main" id="{A83FC547-289D-429B-BFB5-F97FB3C6B8C3}"/>
              </a:ext>
            </a:extLst>
          </p:cNvPr>
          <p:cNvSpPr txBox="1"/>
          <p:nvPr/>
        </p:nvSpPr>
        <p:spPr>
          <a:xfrm>
            <a:off x="1018347" y="3054191"/>
            <a:ext cx="325730" cy="246221"/>
          </a:xfrm>
          <a:prstGeom prst="rect">
            <a:avLst/>
          </a:prstGeom>
          <a:noFill/>
        </p:spPr>
        <p:txBody>
          <a:bodyPr wrap="none" rtlCol="0">
            <a:spAutoFit/>
          </a:bodyPr>
          <a:lstStyle/>
          <a:p>
            <a:r>
              <a:rPr lang="de-DE" sz="1000"/>
              <a:t>60</a:t>
            </a:r>
          </a:p>
        </p:txBody>
      </p:sp>
      <p:sp>
        <p:nvSpPr>
          <p:cNvPr id="44" name="Textfeld 43">
            <a:extLst>
              <a:ext uri="{FF2B5EF4-FFF2-40B4-BE49-F238E27FC236}">
                <a16:creationId xmlns:a16="http://schemas.microsoft.com/office/drawing/2014/main" id="{5786A332-A988-4041-B6C4-F0812F80A82E}"/>
              </a:ext>
            </a:extLst>
          </p:cNvPr>
          <p:cNvSpPr txBox="1"/>
          <p:nvPr/>
        </p:nvSpPr>
        <p:spPr>
          <a:xfrm>
            <a:off x="1016466" y="2496228"/>
            <a:ext cx="325730" cy="246221"/>
          </a:xfrm>
          <a:prstGeom prst="rect">
            <a:avLst/>
          </a:prstGeom>
          <a:noFill/>
        </p:spPr>
        <p:txBody>
          <a:bodyPr wrap="none" rtlCol="0">
            <a:spAutoFit/>
          </a:bodyPr>
          <a:lstStyle/>
          <a:p>
            <a:r>
              <a:rPr lang="de-DE" sz="1000"/>
              <a:t>80</a:t>
            </a:r>
          </a:p>
        </p:txBody>
      </p:sp>
      <p:sp>
        <p:nvSpPr>
          <p:cNvPr id="45" name="Textfeld 44">
            <a:extLst>
              <a:ext uri="{FF2B5EF4-FFF2-40B4-BE49-F238E27FC236}">
                <a16:creationId xmlns:a16="http://schemas.microsoft.com/office/drawing/2014/main" id="{015E1A98-F016-4678-9598-EEDE8E516DA1}"/>
              </a:ext>
            </a:extLst>
          </p:cNvPr>
          <p:cNvSpPr txBox="1"/>
          <p:nvPr/>
        </p:nvSpPr>
        <p:spPr>
          <a:xfrm>
            <a:off x="944664" y="1921035"/>
            <a:ext cx="396262" cy="246221"/>
          </a:xfrm>
          <a:prstGeom prst="rect">
            <a:avLst/>
          </a:prstGeom>
          <a:noFill/>
        </p:spPr>
        <p:txBody>
          <a:bodyPr wrap="none" rtlCol="0">
            <a:spAutoFit/>
          </a:bodyPr>
          <a:lstStyle/>
          <a:p>
            <a:r>
              <a:rPr lang="de-DE" sz="1000"/>
              <a:t>100</a:t>
            </a:r>
          </a:p>
        </p:txBody>
      </p:sp>
      <p:sp>
        <p:nvSpPr>
          <p:cNvPr id="46" name="Textfeld 45">
            <a:extLst>
              <a:ext uri="{FF2B5EF4-FFF2-40B4-BE49-F238E27FC236}">
                <a16:creationId xmlns:a16="http://schemas.microsoft.com/office/drawing/2014/main" id="{0917B730-8290-4FC6-A147-8D1D82A01A3A}"/>
              </a:ext>
            </a:extLst>
          </p:cNvPr>
          <p:cNvSpPr txBox="1"/>
          <p:nvPr/>
        </p:nvSpPr>
        <p:spPr>
          <a:xfrm>
            <a:off x="1228886" y="4893233"/>
            <a:ext cx="255198" cy="246221"/>
          </a:xfrm>
          <a:prstGeom prst="rect">
            <a:avLst/>
          </a:prstGeom>
          <a:noFill/>
        </p:spPr>
        <p:txBody>
          <a:bodyPr wrap="none" rtlCol="0">
            <a:spAutoFit/>
          </a:bodyPr>
          <a:lstStyle/>
          <a:p>
            <a:r>
              <a:rPr lang="de-DE" sz="1000"/>
              <a:t>0</a:t>
            </a:r>
          </a:p>
        </p:txBody>
      </p:sp>
      <p:sp>
        <p:nvSpPr>
          <p:cNvPr id="47" name="Textfeld 46">
            <a:extLst>
              <a:ext uri="{FF2B5EF4-FFF2-40B4-BE49-F238E27FC236}">
                <a16:creationId xmlns:a16="http://schemas.microsoft.com/office/drawing/2014/main" id="{C16748F8-512C-4BD4-9356-193612D8ACD1}"/>
              </a:ext>
            </a:extLst>
          </p:cNvPr>
          <p:cNvSpPr txBox="1"/>
          <p:nvPr/>
        </p:nvSpPr>
        <p:spPr>
          <a:xfrm>
            <a:off x="1571786" y="4893233"/>
            <a:ext cx="255198" cy="246221"/>
          </a:xfrm>
          <a:prstGeom prst="rect">
            <a:avLst/>
          </a:prstGeom>
          <a:noFill/>
        </p:spPr>
        <p:txBody>
          <a:bodyPr wrap="none" rtlCol="0">
            <a:spAutoFit/>
          </a:bodyPr>
          <a:lstStyle/>
          <a:p>
            <a:r>
              <a:rPr lang="de-DE" sz="1000"/>
              <a:t>2</a:t>
            </a:r>
          </a:p>
        </p:txBody>
      </p:sp>
      <p:sp>
        <p:nvSpPr>
          <p:cNvPr id="48" name="Textfeld 47">
            <a:extLst>
              <a:ext uri="{FF2B5EF4-FFF2-40B4-BE49-F238E27FC236}">
                <a16:creationId xmlns:a16="http://schemas.microsoft.com/office/drawing/2014/main" id="{F480A059-2A2D-47B5-BB29-E96EAF7427CF}"/>
              </a:ext>
            </a:extLst>
          </p:cNvPr>
          <p:cNvSpPr txBox="1"/>
          <p:nvPr/>
        </p:nvSpPr>
        <p:spPr>
          <a:xfrm>
            <a:off x="1909924" y="4893233"/>
            <a:ext cx="255198" cy="246221"/>
          </a:xfrm>
          <a:prstGeom prst="rect">
            <a:avLst/>
          </a:prstGeom>
          <a:noFill/>
        </p:spPr>
        <p:txBody>
          <a:bodyPr wrap="none" rtlCol="0">
            <a:spAutoFit/>
          </a:bodyPr>
          <a:lstStyle/>
          <a:p>
            <a:r>
              <a:rPr lang="de-DE" sz="1000"/>
              <a:t>4</a:t>
            </a:r>
          </a:p>
        </p:txBody>
      </p:sp>
      <p:sp>
        <p:nvSpPr>
          <p:cNvPr id="49" name="Textfeld 48">
            <a:extLst>
              <a:ext uri="{FF2B5EF4-FFF2-40B4-BE49-F238E27FC236}">
                <a16:creationId xmlns:a16="http://schemas.microsoft.com/office/drawing/2014/main" id="{A2E758CF-7577-47F9-BA5D-03FA9049A289}"/>
              </a:ext>
            </a:extLst>
          </p:cNvPr>
          <p:cNvSpPr txBox="1"/>
          <p:nvPr/>
        </p:nvSpPr>
        <p:spPr>
          <a:xfrm>
            <a:off x="2250466" y="4893233"/>
            <a:ext cx="255198" cy="246221"/>
          </a:xfrm>
          <a:prstGeom prst="rect">
            <a:avLst/>
          </a:prstGeom>
          <a:noFill/>
        </p:spPr>
        <p:txBody>
          <a:bodyPr wrap="none" rtlCol="0">
            <a:spAutoFit/>
          </a:bodyPr>
          <a:lstStyle/>
          <a:p>
            <a:r>
              <a:rPr lang="de-DE" sz="1000"/>
              <a:t>6</a:t>
            </a:r>
          </a:p>
        </p:txBody>
      </p:sp>
      <p:sp>
        <p:nvSpPr>
          <p:cNvPr id="50" name="Textfeld 49">
            <a:extLst>
              <a:ext uri="{FF2B5EF4-FFF2-40B4-BE49-F238E27FC236}">
                <a16:creationId xmlns:a16="http://schemas.microsoft.com/office/drawing/2014/main" id="{42DDF0BF-11D8-46DB-A76B-3D8D26A0F7A1}"/>
              </a:ext>
            </a:extLst>
          </p:cNvPr>
          <p:cNvSpPr txBox="1"/>
          <p:nvPr/>
        </p:nvSpPr>
        <p:spPr>
          <a:xfrm>
            <a:off x="2583819" y="4893233"/>
            <a:ext cx="255198" cy="246221"/>
          </a:xfrm>
          <a:prstGeom prst="rect">
            <a:avLst/>
          </a:prstGeom>
          <a:noFill/>
        </p:spPr>
        <p:txBody>
          <a:bodyPr wrap="none" rtlCol="0">
            <a:spAutoFit/>
          </a:bodyPr>
          <a:lstStyle/>
          <a:p>
            <a:r>
              <a:rPr lang="de-DE" sz="1000"/>
              <a:t>8</a:t>
            </a:r>
          </a:p>
        </p:txBody>
      </p:sp>
      <p:sp>
        <p:nvSpPr>
          <p:cNvPr id="51" name="Textfeld 50">
            <a:extLst>
              <a:ext uri="{FF2B5EF4-FFF2-40B4-BE49-F238E27FC236}">
                <a16:creationId xmlns:a16="http://schemas.microsoft.com/office/drawing/2014/main" id="{F4EE890C-26A2-4D5C-9DD2-859607F52C26}"/>
              </a:ext>
            </a:extLst>
          </p:cNvPr>
          <p:cNvSpPr txBox="1"/>
          <p:nvPr/>
        </p:nvSpPr>
        <p:spPr>
          <a:xfrm>
            <a:off x="2884186" y="4890953"/>
            <a:ext cx="325730" cy="246221"/>
          </a:xfrm>
          <a:prstGeom prst="rect">
            <a:avLst/>
          </a:prstGeom>
          <a:noFill/>
        </p:spPr>
        <p:txBody>
          <a:bodyPr wrap="none" rtlCol="0">
            <a:spAutoFit/>
          </a:bodyPr>
          <a:lstStyle/>
          <a:p>
            <a:r>
              <a:rPr lang="de-DE" sz="1000"/>
              <a:t>10</a:t>
            </a:r>
          </a:p>
        </p:txBody>
      </p:sp>
      <p:sp>
        <p:nvSpPr>
          <p:cNvPr id="52" name="Textfeld 51">
            <a:extLst>
              <a:ext uri="{FF2B5EF4-FFF2-40B4-BE49-F238E27FC236}">
                <a16:creationId xmlns:a16="http://schemas.microsoft.com/office/drawing/2014/main" id="{35FA1141-1082-4D41-87A9-28BF307A5204}"/>
              </a:ext>
            </a:extLst>
          </p:cNvPr>
          <p:cNvSpPr txBox="1"/>
          <p:nvPr/>
        </p:nvSpPr>
        <p:spPr>
          <a:xfrm>
            <a:off x="3217438" y="4891378"/>
            <a:ext cx="325730" cy="246221"/>
          </a:xfrm>
          <a:prstGeom prst="rect">
            <a:avLst/>
          </a:prstGeom>
          <a:noFill/>
        </p:spPr>
        <p:txBody>
          <a:bodyPr wrap="none" rtlCol="0">
            <a:spAutoFit/>
          </a:bodyPr>
          <a:lstStyle/>
          <a:p>
            <a:r>
              <a:rPr lang="de-DE" sz="1000"/>
              <a:t>12</a:t>
            </a:r>
          </a:p>
        </p:txBody>
      </p:sp>
      <p:sp>
        <p:nvSpPr>
          <p:cNvPr id="53" name="Textfeld 52">
            <a:extLst>
              <a:ext uri="{FF2B5EF4-FFF2-40B4-BE49-F238E27FC236}">
                <a16:creationId xmlns:a16="http://schemas.microsoft.com/office/drawing/2014/main" id="{5B742DE2-5F09-46C8-A218-1CEB4CDC3D02}"/>
              </a:ext>
            </a:extLst>
          </p:cNvPr>
          <p:cNvSpPr txBox="1"/>
          <p:nvPr/>
        </p:nvSpPr>
        <p:spPr>
          <a:xfrm>
            <a:off x="3555699" y="4893565"/>
            <a:ext cx="325730" cy="246221"/>
          </a:xfrm>
          <a:prstGeom prst="rect">
            <a:avLst/>
          </a:prstGeom>
          <a:noFill/>
        </p:spPr>
        <p:txBody>
          <a:bodyPr wrap="none" rtlCol="0">
            <a:spAutoFit/>
          </a:bodyPr>
          <a:lstStyle/>
          <a:p>
            <a:r>
              <a:rPr lang="de-DE" sz="1000"/>
              <a:t>14</a:t>
            </a:r>
          </a:p>
        </p:txBody>
      </p:sp>
      <p:sp>
        <p:nvSpPr>
          <p:cNvPr id="54" name="Textfeld 53">
            <a:extLst>
              <a:ext uri="{FF2B5EF4-FFF2-40B4-BE49-F238E27FC236}">
                <a16:creationId xmlns:a16="http://schemas.microsoft.com/office/drawing/2014/main" id="{5AAB7012-C7AD-4CE1-8EB5-893C830E0424}"/>
              </a:ext>
            </a:extLst>
          </p:cNvPr>
          <p:cNvSpPr txBox="1"/>
          <p:nvPr/>
        </p:nvSpPr>
        <p:spPr>
          <a:xfrm>
            <a:off x="3893835" y="4890952"/>
            <a:ext cx="325730" cy="246221"/>
          </a:xfrm>
          <a:prstGeom prst="rect">
            <a:avLst/>
          </a:prstGeom>
          <a:noFill/>
        </p:spPr>
        <p:txBody>
          <a:bodyPr wrap="none" rtlCol="0">
            <a:spAutoFit/>
          </a:bodyPr>
          <a:lstStyle/>
          <a:p>
            <a:r>
              <a:rPr lang="de-DE" sz="1000"/>
              <a:t>16</a:t>
            </a:r>
          </a:p>
        </p:txBody>
      </p:sp>
      <p:sp>
        <p:nvSpPr>
          <p:cNvPr id="55" name="Textfeld 54">
            <a:extLst>
              <a:ext uri="{FF2B5EF4-FFF2-40B4-BE49-F238E27FC236}">
                <a16:creationId xmlns:a16="http://schemas.microsoft.com/office/drawing/2014/main" id="{CA667FAF-9A11-43EB-8ADB-19DFD956077E}"/>
              </a:ext>
            </a:extLst>
          </p:cNvPr>
          <p:cNvSpPr txBox="1"/>
          <p:nvPr/>
        </p:nvSpPr>
        <p:spPr>
          <a:xfrm>
            <a:off x="4231850" y="4890952"/>
            <a:ext cx="325730" cy="246221"/>
          </a:xfrm>
          <a:prstGeom prst="rect">
            <a:avLst/>
          </a:prstGeom>
          <a:noFill/>
        </p:spPr>
        <p:txBody>
          <a:bodyPr wrap="none" rtlCol="0">
            <a:spAutoFit/>
          </a:bodyPr>
          <a:lstStyle/>
          <a:p>
            <a:r>
              <a:rPr lang="de-DE" sz="1000"/>
              <a:t>18</a:t>
            </a:r>
          </a:p>
        </p:txBody>
      </p:sp>
      <p:sp>
        <p:nvSpPr>
          <p:cNvPr id="56" name="Textfeld 55">
            <a:extLst>
              <a:ext uri="{FF2B5EF4-FFF2-40B4-BE49-F238E27FC236}">
                <a16:creationId xmlns:a16="http://schemas.microsoft.com/office/drawing/2014/main" id="{6FF01B8A-2B5C-4931-84A9-924086B0AE72}"/>
              </a:ext>
            </a:extLst>
          </p:cNvPr>
          <p:cNvSpPr txBox="1"/>
          <p:nvPr/>
        </p:nvSpPr>
        <p:spPr>
          <a:xfrm>
            <a:off x="4570228" y="4893564"/>
            <a:ext cx="325730" cy="246221"/>
          </a:xfrm>
          <a:prstGeom prst="rect">
            <a:avLst/>
          </a:prstGeom>
          <a:noFill/>
        </p:spPr>
        <p:txBody>
          <a:bodyPr wrap="none" rtlCol="0">
            <a:spAutoFit/>
          </a:bodyPr>
          <a:lstStyle/>
          <a:p>
            <a:r>
              <a:rPr lang="de-DE" sz="1000"/>
              <a:t>20</a:t>
            </a:r>
          </a:p>
        </p:txBody>
      </p:sp>
      <p:sp>
        <p:nvSpPr>
          <p:cNvPr id="57" name="Textfeld 56">
            <a:extLst>
              <a:ext uri="{FF2B5EF4-FFF2-40B4-BE49-F238E27FC236}">
                <a16:creationId xmlns:a16="http://schemas.microsoft.com/office/drawing/2014/main" id="{163A0155-0293-4628-AA04-FC070B8634C9}"/>
              </a:ext>
            </a:extLst>
          </p:cNvPr>
          <p:cNvSpPr txBox="1"/>
          <p:nvPr/>
        </p:nvSpPr>
        <p:spPr>
          <a:xfrm>
            <a:off x="4903480" y="4894060"/>
            <a:ext cx="325730" cy="246221"/>
          </a:xfrm>
          <a:prstGeom prst="rect">
            <a:avLst/>
          </a:prstGeom>
          <a:noFill/>
        </p:spPr>
        <p:txBody>
          <a:bodyPr wrap="none" rtlCol="0">
            <a:spAutoFit/>
          </a:bodyPr>
          <a:lstStyle/>
          <a:p>
            <a:r>
              <a:rPr lang="de-DE" sz="1000"/>
              <a:t>22</a:t>
            </a:r>
          </a:p>
        </p:txBody>
      </p:sp>
      <p:sp>
        <p:nvSpPr>
          <p:cNvPr id="58" name="Textfeld 57">
            <a:extLst>
              <a:ext uri="{FF2B5EF4-FFF2-40B4-BE49-F238E27FC236}">
                <a16:creationId xmlns:a16="http://schemas.microsoft.com/office/drawing/2014/main" id="{820362F6-6FCD-4D90-AA49-5DF4E75FF1E1}"/>
              </a:ext>
            </a:extLst>
          </p:cNvPr>
          <p:cNvSpPr txBox="1"/>
          <p:nvPr/>
        </p:nvSpPr>
        <p:spPr>
          <a:xfrm>
            <a:off x="5241624" y="4891830"/>
            <a:ext cx="325730" cy="246221"/>
          </a:xfrm>
          <a:prstGeom prst="rect">
            <a:avLst/>
          </a:prstGeom>
          <a:noFill/>
        </p:spPr>
        <p:txBody>
          <a:bodyPr wrap="none" rtlCol="0">
            <a:spAutoFit/>
          </a:bodyPr>
          <a:lstStyle/>
          <a:p>
            <a:r>
              <a:rPr lang="de-DE" sz="1000"/>
              <a:t>24</a:t>
            </a:r>
          </a:p>
        </p:txBody>
      </p:sp>
      <p:sp>
        <p:nvSpPr>
          <p:cNvPr id="59" name="Textfeld 58">
            <a:extLst>
              <a:ext uri="{FF2B5EF4-FFF2-40B4-BE49-F238E27FC236}">
                <a16:creationId xmlns:a16="http://schemas.microsoft.com/office/drawing/2014/main" id="{BBA0CBD7-8A68-4C5C-94F2-2AD4EB93968E}"/>
              </a:ext>
            </a:extLst>
          </p:cNvPr>
          <p:cNvSpPr txBox="1"/>
          <p:nvPr/>
        </p:nvSpPr>
        <p:spPr>
          <a:xfrm>
            <a:off x="5412134" y="4889297"/>
            <a:ext cx="325730" cy="246221"/>
          </a:xfrm>
          <a:prstGeom prst="rect">
            <a:avLst/>
          </a:prstGeom>
          <a:noFill/>
        </p:spPr>
        <p:txBody>
          <a:bodyPr wrap="none" rtlCol="0">
            <a:spAutoFit/>
          </a:bodyPr>
          <a:lstStyle/>
          <a:p>
            <a:r>
              <a:rPr lang="de-DE" sz="1000"/>
              <a:t>25</a:t>
            </a:r>
          </a:p>
        </p:txBody>
      </p:sp>
      <p:sp>
        <p:nvSpPr>
          <p:cNvPr id="60" name="Textfeld 59">
            <a:extLst>
              <a:ext uri="{FF2B5EF4-FFF2-40B4-BE49-F238E27FC236}">
                <a16:creationId xmlns:a16="http://schemas.microsoft.com/office/drawing/2014/main" id="{051C355B-02A3-497B-95BE-86A12DE845AD}"/>
              </a:ext>
            </a:extLst>
          </p:cNvPr>
          <p:cNvSpPr txBox="1"/>
          <p:nvPr/>
        </p:nvSpPr>
        <p:spPr>
          <a:xfrm>
            <a:off x="3009057" y="5028778"/>
            <a:ext cx="641522" cy="246221"/>
          </a:xfrm>
          <a:prstGeom prst="rect">
            <a:avLst/>
          </a:prstGeom>
          <a:noFill/>
        </p:spPr>
        <p:txBody>
          <a:bodyPr wrap="none" rtlCol="0">
            <a:spAutoFit/>
          </a:bodyPr>
          <a:lstStyle/>
          <a:p>
            <a:r>
              <a:rPr lang="de-DE" sz="1000" b="1" dirty="0" err="1"/>
              <a:t>Months</a:t>
            </a:r>
            <a:endParaRPr lang="de-DE" sz="1000" b="1" dirty="0"/>
          </a:p>
        </p:txBody>
      </p:sp>
      <p:sp>
        <p:nvSpPr>
          <p:cNvPr id="61" name="Textfeld 60">
            <a:extLst>
              <a:ext uri="{FF2B5EF4-FFF2-40B4-BE49-F238E27FC236}">
                <a16:creationId xmlns:a16="http://schemas.microsoft.com/office/drawing/2014/main" id="{8B421CC3-A9EF-43C4-8741-86585CB16E80}"/>
              </a:ext>
            </a:extLst>
          </p:cNvPr>
          <p:cNvSpPr txBox="1"/>
          <p:nvPr/>
        </p:nvSpPr>
        <p:spPr>
          <a:xfrm rot="16200000">
            <a:off x="-245726" y="3299116"/>
            <a:ext cx="2380780" cy="276999"/>
          </a:xfrm>
          <a:prstGeom prst="rect">
            <a:avLst/>
          </a:prstGeom>
          <a:noFill/>
        </p:spPr>
        <p:txBody>
          <a:bodyPr wrap="none" rtlCol="0">
            <a:spAutoFit/>
          </a:bodyPr>
          <a:lstStyle/>
          <a:p>
            <a:r>
              <a:rPr lang="de-DE" sz="1200" b="1" dirty="0"/>
              <a:t>Progression-Free </a:t>
            </a:r>
            <a:r>
              <a:rPr lang="de-DE" sz="1200" b="1" dirty="0" err="1"/>
              <a:t>Survival</a:t>
            </a:r>
            <a:r>
              <a:rPr lang="de-DE" sz="1200" b="1" dirty="0"/>
              <a:t> (%)</a:t>
            </a:r>
          </a:p>
        </p:txBody>
      </p:sp>
      <p:sp>
        <p:nvSpPr>
          <p:cNvPr id="108" name="Textfeld 107">
            <a:extLst>
              <a:ext uri="{FF2B5EF4-FFF2-40B4-BE49-F238E27FC236}">
                <a16:creationId xmlns:a16="http://schemas.microsoft.com/office/drawing/2014/main" id="{FFD973D9-1071-4CBE-A63F-8EB691BE73C3}"/>
              </a:ext>
            </a:extLst>
          </p:cNvPr>
          <p:cNvSpPr txBox="1"/>
          <p:nvPr/>
        </p:nvSpPr>
        <p:spPr>
          <a:xfrm>
            <a:off x="3143489" y="3510152"/>
            <a:ext cx="619080" cy="276999"/>
          </a:xfrm>
          <a:prstGeom prst="rect">
            <a:avLst/>
          </a:prstGeom>
          <a:noFill/>
        </p:spPr>
        <p:txBody>
          <a:bodyPr wrap="none" rtlCol="0">
            <a:spAutoFit/>
          </a:bodyPr>
          <a:lstStyle/>
          <a:p>
            <a:r>
              <a:rPr lang="de-DE" sz="1200" b="1" dirty="0">
                <a:solidFill>
                  <a:schemeClr val="bg2"/>
                </a:solidFill>
              </a:rPr>
              <a:t>37.6%</a:t>
            </a:r>
          </a:p>
        </p:txBody>
      </p:sp>
      <p:sp>
        <p:nvSpPr>
          <p:cNvPr id="109" name="Textfeld 108">
            <a:extLst>
              <a:ext uri="{FF2B5EF4-FFF2-40B4-BE49-F238E27FC236}">
                <a16:creationId xmlns:a16="http://schemas.microsoft.com/office/drawing/2014/main" id="{2480A479-C1B1-4421-9BE4-AFE204C9ECDD}"/>
              </a:ext>
            </a:extLst>
          </p:cNvPr>
          <p:cNvSpPr txBox="1"/>
          <p:nvPr/>
        </p:nvSpPr>
        <p:spPr>
          <a:xfrm>
            <a:off x="4109134" y="3699505"/>
            <a:ext cx="619080" cy="276999"/>
          </a:xfrm>
          <a:prstGeom prst="rect">
            <a:avLst/>
          </a:prstGeom>
          <a:noFill/>
        </p:spPr>
        <p:txBody>
          <a:bodyPr wrap="none" rtlCol="0">
            <a:spAutoFit/>
          </a:bodyPr>
          <a:lstStyle/>
          <a:p>
            <a:r>
              <a:rPr lang="de-DE" sz="1200" b="1">
                <a:solidFill>
                  <a:schemeClr val="bg2"/>
                </a:solidFill>
              </a:rPr>
              <a:t>31.2%</a:t>
            </a:r>
          </a:p>
        </p:txBody>
      </p:sp>
      <p:sp>
        <p:nvSpPr>
          <p:cNvPr id="110" name="Textfeld 109">
            <a:extLst>
              <a:ext uri="{FF2B5EF4-FFF2-40B4-BE49-F238E27FC236}">
                <a16:creationId xmlns:a16="http://schemas.microsoft.com/office/drawing/2014/main" id="{402DB869-E6A1-496D-9A9C-6BEFF2ED822A}"/>
              </a:ext>
            </a:extLst>
          </p:cNvPr>
          <p:cNvSpPr txBox="1"/>
          <p:nvPr/>
        </p:nvSpPr>
        <p:spPr>
          <a:xfrm>
            <a:off x="2761223" y="4473834"/>
            <a:ext cx="619080" cy="276999"/>
          </a:xfrm>
          <a:prstGeom prst="rect">
            <a:avLst/>
          </a:prstGeom>
          <a:noFill/>
        </p:spPr>
        <p:txBody>
          <a:bodyPr wrap="none" rtlCol="0">
            <a:spAutoFit/>
          </a:bodyPr>
          <a:lstStyle/>
          <a:p>
            <a:r>
              <a:rPr lang="de-DE" sz="1200" b="1" dirty="0">
                <a:solidFill>
                  <a:schemeClr val="accent6"/>
                </a:solidFill>
              </a:rPr>
              <a:t>14.6%</a:t>
            </a:r>
          </a:p>
        </p:txBody>
      </p:sp>
      <p:sp>
        <p:nvSpPr>
          <p:cNvPr id="111" name="Textfeld 110">
            <a:extLst>
              <a:ext uri="{FF2B5EF4-FFF2-40B4-BE49-F238E27FC236}">
                <a16:creationId xmlns:a16="http://schemas.microsoft.com/office/drawing/2014/main" id="{ED95E1AC-5AB0-498A-957B-9505965D0437}"/>
              </a:ext>
            </a:extLst>
          </p:cNvPr>
          <p:cNvSpPr txBox="1"/>
          <p:nvPr/>
        </p:nvSpPr>
        <p:spPr>
          <a:xfrm>
            <a:off x="3816854" y="4548691"/>
            <a:ext cx="607667" cy="276999"/>
          </a:xfrm>
          <a:prstGeom prst="rect">
            <a:avLst/>
          </a:prstGeom>
          <a:noFill/>
        </p:spPr>
        <p:txBody>
          <a:bodyPr wrap="none" rtlCol="0">
            <a:spAutoFit/>
          </a:bodyPr>
          <a:lstStyle/>
          <a:p>
            <a:r>
              <a:rPr lang="de-DE" sz="1200" b="1">
                <a:solidFill>
                  <a:schemeClr val="accent6"/>
                </a:solidFill>
              </a:rPr>
              <a:t>11.7%</a:t>
            </a:r>
          </a:p>
        </p:txBody>
      </p:sp>
      <p:cxnSp>
        <p:nvCxnSpPr>
          <p:cNvPr id="113" name="Gerader Verbinder 112">
            <a:extLst>
              <a:ext uri="{FF2B5EF4-FFF2-40B4-BE49-F238E27FC236}">
                <a16:creationId xmlns:a16="http://schemas.microsoft.com/office/drawing/2014/main" id="{07DCD16E-FAC1-4B4B-B877-B6C3FF744489}"/>
              </a:ext>
            </a:extLst>
          </p:cNvPr>
          <p:cNvCxnSpPr/>
          <p:nvPr/>
        </p:nvCxnSpPr>
        <p:spPr>
          <a:xfrm>
            <a:off x="1436561" y="4631385"/>
            <a:ext cx="23323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B96E811F-21AC-4BAE-98F7-AFB61E623536}"/>
              </a:ext>
            </a:extLst>
          </p:cNvPr>
          <p:cNvCxnSpPr/>
          <p:nvPr/>
        </p:nvCxnSpPr>
        <p:spPr>
          <a:xfrm>
            <a:off x="1436561" y="4507555"/>
            <a:ext cx="23323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D2342471-C518-42E5-9AD2-4A6BC2149729}"/>
              </a:ext>
            </a:extLst>
          </p:cNvPr>
          <p:cNvCxnSpPr>
            <a:cxnSpLocks/>
          </p:cNvCxnSpPr>
          <p:nvPr/>
        </p:nvCxnSpPr>
        <p:spPr>
          <a:xfrm flipV="1">
            <a:off x="1552230" y="4722257"/>
            <a:ext cx="0" cy="7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B8776DB9-D9D4-45A2-B8E9-8A9EDB6C37B0}"/>
              </a:ext>
            </a:extLst>
          </p:cNvPr>
          <p:cNvCxnSpPr>
            <a:cxnSpLocks/>
          </p:cNvCxnSpPr>
          <p:nvPr/>
        </p:nvCxnSpPr>
        <p:spPr>
          <a:xfrm rot="5400000" flipV="1">
            <a:off x="1552230" y="4723762"/>
            <a:ext cx="0" cy="7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feld 119">
            <a:extLst>
              <a:ext uri="{FF2B5EF4-FFF2-40B4-BE49-F238E27FC236}">
                <a16:creationId xmlns:a16="http://schemas.microsoft.com/office/drawing/2014/main" id="{95B49BB2-40A7-495D-AFDA-5D35C0875E49}"/>
              </a:ext>
            </a:extLst>
          </p:cNvPr>
          <p:cNvSpPr txBox="1"/>
          <p:nvPr/>
        </p:nvSpPr>
        <p:spPr>
          <a:xfrm>
            <a:off x="1613772" y="4399833"/>
            <a:ext cx="814647" cy="215444"/>
          </a:xfrm>
          <a:prstGeom prst="rect">
            <a:avLst/>
          </a:prstGeom>
          <a:noFill/>
        </p:spPr>
        <p:txBody>
          <a:bodyPr wrap="none" rtlCol="0">
            <a:spAutoFit/>
          </a:bodyPr>
          <a:lstStyle/>
          <a:p>
            <a:r>
              <a:rPr lang="de-DE" sz="800" dirty="0" err="1"/>
              <a:t>Sugemalimab</a:t>
            </a:r>
            <a:endParaRPr lang="de-DE" sz="1000" dirty="0"/>
          </a:p>
        </p:txBody>
      </p:sp>
      <p:sp>
        <p:nvSpPr>
          <p:cNvPr id="121" name="Textfeld 120">
            <a:extLst>
              <a:ext uri="{FF2B5EF4-FFF2-40B4-BE49-F238E27FC236}">
                <a16:creationId xmlns:a16="http://schemas.microsoft.com/office/drawing/2014/main" id="{8AAE4BDE-A090-488C-854C-977D0FAFAD70}"/>
              </a:ext>
            </a:extLst>
          </p:cNvPr>
          <p:cNvSpPr txBox="1"/>
          <p:nvPr/>
        </p:nvSpPr>
        <p:spPr>
          <a:xfrm>
            <a:off x="1616360" y="4524670"/>
            <a:ext cx="558166" cy="215444"/>
          </a:xfrm>
          <a:prstGeom prst="rect">
            <a:avLst/>
          </a:prstGeom>
          <a:noFill/>
        </p:spPr>
        <p:txBody>
          <a:bodyPr wrap="none" rtlCol="0">
            <a:spAutoFit/>
          </a:bodyPr>
          <a:lstStyle/>
          <a:p>
            <a:r>
              <a:rPr lang="de-DE" sz="800"/>
              <a:t>Placebo</a:t>
            </a:r>
            <a:endParaRPr lang="de-DE" sz="1000"/>
          </a:p>
        </p:txBody>
      </p:sp>
      <p:sp>
        <p:nvSpPr>
          <p:cNvPr id="122" name="Textfeld 121">
            <a:extLst>
              <a:ext uri="{FF2B5EF4-FFF2-40B4-BE49-F238E27FC236}">
                <a16:creationId xmlns:a16="http://schemas.microsoft.com/office/drawing/2014/main" id="{634350BE-5F06-4B77-B4F8-794FDB3D7213}"/>
              </a:ext>
            </a:extLst>
          </p:cNvPr>
          <p:cNvSpPr txBox="1"/>
          <p:nvPr/>
        </p:nvSpPr>
        <p:spPr>
          <a:xfrm>
            <a:off x="1611398" y="4660928"/>
            <a:ext cx="631904" cy="215444"/>
          </a:xfrm>
          <a:prstGeom prst="rect">
            <a:avLst/>
          </a:prstGeom>
          <a:noFill/>
        </p:spPr>
        <p:txBody>
          <a:bodyPr wrap="none" rtlCol="0">
            <a:spAutoFit/>
          </a:bodyPr>
          <a:lstStyle/>
          <a:p>
            <a:r>
              <a:rPr lang="de-DE" sz="800" err="1"/>
              <a:t>Censored</a:t>
            </a:r>
            <a:endParaRPr lang="de-DE" sz="1000"/>
          </a:p>
        </p:txBody>
      </p:sp>
      <p:grpSp>
        <p:nvGrpSpPr>
          <p:cNvPr id="20" name="Gruppieren 19">
            <a:extLst>
              <a:ext uri="{FF2B5EF4-FFF2-40B4-BE49-F238E27FC236}">
                <a16:creationId xmlns:a16="http://schemas.microsoft.com/office/drawing/2014/main" id="{F5800BD6-823E-5047-A637-FAB5F38EBCF9}"/>
              </a:ext>
            </a:extLst>
          </p:cNvPr>
          <p:cNvGrpSpPr/>
          <p:nvPr/>
        </p:nvGrpSpPr>
        <p:grpSpPr>
          <a:xfrm>
            <a:off x="1366010" y="2044980"/>
            <a:ext cx="4119562" cy="2095960"/>
            <a:chOff x="1366010" y="2044980"/>
            <a:chExt cx="4119562" cy="2095960"/>
          </a:xfrm>
        </p:grpSpPr>
        <p:sp>
          <p:nvSpPr>
            <p:cNvPr id="107" name="Freihandform: Form 106">
              <a:extLst>
                <a:ext uri="{FF2B5EF4-FFF2-40B4-BE49-F238E27FC236}">
                  <a16:creationId xmlns:a16="http://schemas.microsoft.com/office/drawing/2014/main" id="{03C057DD-03BE-4F59-95A1-39CDC883650C}"/>
                </a:ext>
              </a:extLst>
            </p:cNvPr>
            <p:cNvSpPr/>
            <p:nvPr/>
          </p:nvSpPr>
          <p:spPr>
            <a:xfrm>
              <a:off x="1366010" y="2044980"/>
              <a:ext cx="4119562" cy="2057400"/>
            </a:xfrm>
            <a:custGeom>
              <a:avLst/>
              <a:gdLst>
                <a:gd name="connsiteX0" fmla="*/ 0 w 4119562"/>
                <a:gd name="connsiteY0" fmla="*/ 0 h 2057400"/>
                <a:gd name="connsiteX1" fmla="*/ 57150 w 4119562"/>
                <a:gd name="connsiteY1" fmla="*/ 0 h 2057400"/>
                <a:gd name="connsiteX2" fmla="*/ 57150 w 4119562"/>
                <a:gd name="connsiteY2" fmla="*/ 33338 h 2057400"/>
                <a:gd name="connsiteX3" fmla="*/ 114300 w 4119562"/>
                <a:gd name="connsiteY3" fmla="*/ 33338 h 2057400"/>
                <a:gd name="connsiteX4" fmla="*/ 114300 w 4119562"/>
                <a:gd name="connsiteY4" fmla="*/ 80963 h 2057400"/>
                <a:gd name="connsiteX5" fmla="*/ 238125 w 4119562"/>
                <a:gd name="connsiteY5" fmla="*/ 80963 h 2057400"/>
                <a:gd name="connsiteX6" fmla="*/ 238125 w 4119562"/>
                <a:gd name="connsiteY6" fmla="*/ 100013 h 2057400"/>
                <a:gd name="connsiteX7" fmla="*/ 252412 w 4119562"/>
                <a:gd name="connsiteY7" fmla="*/ 100013 h 2057400"/>
                <a:gd name="connsiteX8" fmla="*/ 252412 w 4119562"/>
                <a:gd name="connsiteY8" fmla="*/ 128588 h 2057400"/>
                <a:gd name="connsiteX9" fmla="*/ 309562 w 4119562"/>
                <a:gd name="connsiteY9" fmla="*/ 128588 h 2057400"/>
                <a:gd name="connsiteX10" fmla="*/ 309562 w 4119562"/>
                <a:gd name="connsiteY10" fmla="*/ 271463 h 2057400"/>
                <a:gd name="connsiteX11" fmla="*/ 323850 w 4119562"/>
                <a:gd name="connsiteY11" fmla="*/ 271463 h 2057400"/>
                <a:gd name="connsiteX12" fmla="*/ 323850 w 4119562"/>
                <a:gd name="connsiteY12" fmla="*/ 366713 h 2057400"/>
                <a:gd name="connsiteX13" fmla="*/ 333375 w 4119562"/>
                <a:gd name="connsiteY13" fmla="*/ 366713 h 2057400"/>
                <a:gd name="connsiteX14" fmla="*/ 333375 w 4119562"/>
                <a:gd name="connsiteY14" fmla="*/ 490538 h 2057400"/>
                <a:gd name="connsiteX15" fmla="*/ 342900 w 4119562"/>
                <a:gd name="connsiteY15" fmla="*/ 490538 h 2057400"/>
                <a:gd name="connsiteX16" fmla="*/ 342900 w 4119562"/>
                <a:gd name="connsiteY16" fmla="*/ 666750 h 2057400"/>
                <a:gd name="connsiteX17" fmla="*/ 347662 w 4119562"/>
                <a:gd name="connsiteY17" fmla="*/ 666750 h 2057400"/>
                <a:gd name="connsiteX18" fmla="*/ 347662 w 4119562"/>
                <a:gd name="connsiteY18" fmla="*/ 819150 h 2057400"/>
                <a:gd name="connsiteX19" fmla="*/ 361950 w 4119562"/>
                <a:gd name="connsiteY19" fmla="*/ 819150 h 2057400"/>
                <a:gd name="connsiteX20" fmla="*/ 361950 w 4119562"/>
                <a:gd name="connsiteY20" fmla="*/ 938213 h 2057400"/>
                <a:gd name="connsiteX21" fmla="*/ 447675 w 4119562"/>
                <a:gd name="connsiteY21" fmla="*/ 938213 h 2057400"/>
                <a:gd name="connsiteX22" fmla="*/ 447675 w 4119562"/>
                <a:gd name="connsiteY22" fmla="*/ 976313 h 2057400"/>
                <a:gd name="connsiteX23" fmla="*/ 471487 w 4119562"/>
                <a:gd name="connsiteY23" fmla="*/ 976313 h 2057400"/>
                <a:gd name="connsiteX24" fmla="*/ 471487 w 4119562"/>
                <a:gd name="connsiteY24" fmla="*/ 1009650 h 2057400"/>
                <a:gd name="connsiteX25" fmla="*/ 542925 w 4119562"/>
                <a:gd name="connsiteY25" fmla="*/ 1009650 h 2057400"/>
                <a:gd name="connsiteX26" fmla="*/ 542925 w 4119562"/>
                <a:gd name="connsiteY26" fmla="*/ 1038225 h 2057400"/>
                <a:gd name="connsiteX27" fmla="*/ 557212 w 4119562"/>
                <a:gd name="connsiteY27" fmla="*/ 1038225 h 2057400"/>
                <a:gd name="connsiteX28" fmla="*/ 557212 w 4119562"/>
                <a:gd name="connsiteY28" fmla="*/ 1081088 h 2057400"/>
                <a:gd name="connsiteX29" fmla="*/ 661987 w 4119562"/>
                <a:gd name="connsiteY29" fmla="*/ 1081088 h 2057400"/>
                <a:gd name="connsiteX30" fmla="*/ 661987 w 4119562"/>
                <a:gd name="connsiteY30" fmla="*/ 1104900 h 2057400"/>
                <a:gd name="connsiteX31" fmla="*/ 681037 w 4119562"/>
                <a:gd name="connsiteY31" fmla="*/ 1104900 h 2057400"/>
                <a:gd name="connsiteX32" fmla="*/ 681037 w 4119562"/>
                <a:gd name="connsiteY32" fmla="*/ 1209675 h 2057400"/>
                <a:gd name="connsiteX33" fmla="*/ 700087 w 4119562"/>
                <a:gd name="connsiteY33" fmla="*/ 1209675 h 2057400"/>
                <a:gd name="connsiteX34" fmla="*/ 700087 w 4119562"/>
                <a:gd name="connsiteY34" fmla="*/ 1238250 h 2057400"/>
                <a:gd name="connsiteX35" fmla="*/ 728662 w 4119562"/>
                <a:gd name="connsiteY35" fmla="*/ 1238250 h 2057400"/>
                <a:gd name="connsiteX36" fmla="*/ 728662 w 4119562"/>
                <a:gd name="connsiteY36" fmla="*/ 1281113 h 2057400"/>
                <a:gd name="connsiteX37" fmla="*/ 1009650 w 4119562"/>
                <a:gd name="connsiteY37" fmla="*/ 1281113 h 2057400"/>
                <a:gd name="connsiteX38" fmla="*/ 1009650 w 4119562"/>
                <a:gd name="connsiteY38" fmla="*/ 1314450 h 2057400"/>
                <a:gd name="connsiteX39" fmla="*/ 1028700 w 4119562"/>
                <a:gd name="connsiteY39" fmla="*/ 1314450 h 2057400"/>
                <a:gd name="connsiteX40" fmla="*/ 1028700 w 4119562"/>
                <a:gd name="connsiteY40" fmla="*/ 1343025 h 2057400"/>
                <a:gd name="connsiteX41" fmla="*/ 1047750 w 4119562"/>
                <a:gd name="connsiteY41" fmla="*/ 1343025 h 2057400"/>
                <a:gd name="connsiteX42" fmla="*/ 1047750 w 4119562"/>
                <a:gd name="connsiteY42" fmla="*/ 1376363 h 2057400"/>
                <a:gd name="connsiteX43" fmla="*/ 1062037 w 4119562"/>
                <a:gd name="connsiteY43" fmla="*/ 1376363 h 2057400"/>
                <a:gd name="connsiteX44" fmla="*/ 1062037 w 4119562"/>
                <a:gd name="connsiteY44" fmla="*/ 1409700 h 2057400"/>
                <a:gd name="connsiteX45" fmla="*/ 1357312 w 4119562"/>
                <a:gd name="connsiteY45" fmla="*/ 1409700 h 2057400"/>
                <a:gd name="connsiteX46" fmla="*/ 1357312 w 4119562"/>
                <a:gd name="connsiteY46" fmla="*/ 1481138 h 2057400"/>
                <a:gd name="connsiteX47" fmla="*/ 1366837 w 4119562"/>
                <a:gd name="connsiteY47" fmla="*/ 1481138 h 2057400"/>
                <a:gd name="connsiteX48" fmla="*/ 1366837 w 4119562"/>
                <a:gd name="connsiteY48" fmla="*/ 1504950 h 2057400"/>
                <a:gd name="connsiteX49" fmla="*/ 1395412 w 4119562"/>
                <a:gd name="connsiteY49" fmla="*/ 1504950 h 2057400"/>
                <a:gd name="connsiteX50" fmla="*/ 1395412 w 4119562"/>
                <a:gd name="connsiteY50" fmla="*/ 1547813 h 2057400"/>
                <a:gd name="connsiteX51" fmla="*/ 1404937 w 4119562"/>
                <a:gd name="connsiteY51" fmla="*/ 1547813 h 2057400"/>
                <a:gd name="connsiteX52" fmla="*/ 1404937 w 4119562"/>
                <a:gd name="connsiteY52" fmla="*/ 1566863 h 2057400"/>
                <a:gd name="connsiteX53" fmla="*/ 1409700 w 4119562"/>
                <a:gd name="connsiteY53" fmla="*/ 1566863 h 2057400"/>
                <a:gd name="connsiteX54" fmla="*/ 1409700 w 4119562"/>
                <a:gd name="connsiteY54" fmla="*/ 1581150 h 2057400"/>
                <a:gd name="connsiteX55" fmla="*/ 1419225 w 4119562"/>
                <a:gd name="connsiteY55" fmla="*/ 1581150 h 2057400"/>
                <a:gd name="connsiteX56" fmla="*/ 1419225 w 4119562"/>
                <a:gd name="connsiteY56" fmla="*/ 1585913 h 2057400"/>
                <a:gd name="connsiteX57" fmla="*/ 1428750 w 4119562"/>
                <a:gd name="connsiteY57" fmla="*/ 1585913 h 2057400"/>
                <a:gd name="connsiteX58" fmla="*/ 1428750 w 4119562"/>
                <a:gd name="connsiteY58" fmla="*/ 1647825 h 2057400"/>
                <a:gd name="connsiteX59" fmla="*/ 1452562 w 4119562"/>
                <a:gd name="connsiteY59" fmla="*/ 1647825 h 2057400"/>
                <a:gd name="connsiteX60" fmla="*/ 1452562 w 4119562"/>
                <a:gd name="connsiteY60" fmla="*/ 1695450 h 2057400"/>
                <a:gd name="connsiteX61" fmla="*/ 1733550 w 4119562"/>
                <a:gd name="connsiteY61" fmla="*/ 1695450 h 2057400"/>
                <a:gd name="connsiteX62" fmla="*/ 1733550 w 4119562"/>
                <a:gd name="connsiteY62" fmla="*/ 1719263 h 2057400"/>
                <a:gd name="connsiteX63" fmla="*/ 1771650 w 4119562"/>
                <a:gd name="connsiteY63" fmla="*/ 1719263 h 2057400"/>
                <a:gd name="connsiteX64" fmla="*/ 1771650 w 4119562"/>
                <a:gd name="connsiteY64" fmla="*/ 1762125 h 2057400"/>
                <a:gd name="connsiteX65" fmla="*/ 2276475 w 4119562"/>
                <a:gd name="connsiteY65" fmla="*/ 1762125 h 2057400"/>
                <a:gd name="connsiteX66" fmla="*/ 2276475 w 4119562"/>
                <a:gd name="connsiteY66" fmla="*/ 1857375 h 2057400"/>
                <a:gd name="connsiteX67" fmla="*/ 2657475 w 4119562"/>
                <a:gd name="connsiteY67" fmla="*/ 1857375 h 2057400"/>
                <a:gd name="connsiteX68" fmla="*/ 2657475 w 4119562"/>
                <a:gd name="connsiteY68" fmla="*/ 1943100 h 2057400"/>
                <a:gd name="connsiteX69" fmla="*/ 3095625 w 4119562"/>
                <a:gd name="connsiteY69" fmla="*/ 1943100 h 2057400"/>
                <a:gd name="connsiteX70" fmla="*/ 3095625 w 4119562"/>
                <a:gd name="connsiteY70" fmla="*/ 1995488 h 2057400"/>
                <a:gd name="connsiteX71" fmla="*/ 3138487 w 4119562"/>
                <a:gd name="connsiteY71" fmla="*/ 1995488 h 2057400"/>
                <a:gd name="connsiteX72" fmla="*/ 3138487 w 4119562"/>
                <a:gd name="connsiteY72" fmla="*/ 2057400 h 2057400"/>
                <a:gd name="connsiteX73" fmla="*/ 4119562 w 4119562"/>
                <a:gd name="connsiteY73" fmla="*/ 205740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19562" h="2057400">
                  <a:moveTo>
                    <a:pt x="0" y="0"/>
                  </a:moveTo>
                  <a:lnTo>
                    <a:pt x="57150" y="0"/>
                  </a:lnTo>
                  <a:lnTo>
                    <a:pt x="57150" y="33338"/>
                  </a:lnTo>
                  <a:lnTo>
                    <a:pt x="114300" y="33338"/>
                  </a:lnTo>
                  <a:lnTo>
                    <a:pt x="114300" y="80963"/>
                  </a:lnTo>
                  <a:lnTo>
                    <a:pt x="238125" y="80963"/>
                  </a:lnTo>
                  <a:lnTo>
                    <a:pt x="238125" y="100013"/>
                  </a:lnTo>
                  <a:lnTo>
                    <a:pt x="252412" y="100013"/>
                  </a:lnTo>
                  <a:lnTo>
                    <a:pt x="252412" y="128588"/>
                  </a:lnTo>
                  <a:lnTo>
                    <a:pt x="309562" y="128588"/>
                  </a:lnTo>
                  <a:lnTo>
                    <a:pt x="309562" y="271463"/>
                  </a:lnTo>
                  <a:lnTo>
                    <a:pt x="323850" y="271463"/>
                  </a:lnTo>
                  <a:lnTo>
                    <a:pt x="323850" y="366713"/>
                  </a:lnTo>
                  <a:lnTo>
                    <a:pt x="333375" y="366713"/>
                  </a:lnTo>
                  <a:lnTo>
                    <a:pt x="333375" y="490538"/>
                  </a:lnTo>
                  <a:lnTo>
                    <a:pt x="342900" y="490538"/>
                  </a:lnTo>
                  <a:lnTo>
                    <a:pt x="342900" y="666750"/>
                  </a:lnTo>
                  <a:lnTo>
                    <a:pt x="347662" y="666750"/>
                  </a:lnTo>
                  <a:lnTo>
                    <a:pt x="347662" y="819150"/>
                  </a:lnTo>
                  <a:lnTo>
                    <a:pt x="361950" y="819150"/>
                  </a:lnTo>
                  <a:lnTo>
                    <a:pt x="361950" y="938213"/>
                  </a:lnTo>
                  <a:lnTo>
                    <a:pt x="447675" y="938213"/>
                  </a:lnTo>
                  <a:lnTo>
                    <a:pt x="447675" y="976313"/>
                  </a:lnTo>
                  <a:lnTo>
                    <a:pt x="471487" y="976313"/>
                  </a:lnTo>
                  <a:lnTo>
                    <a:pt x="471487" y="1009650"/>
                  </a:lnTo>
                  <a:lnTo>
                    <a:pt x="542925" y="1009650"/>
                  </a:lnTo>
                  <a:lnTo>
                    <a:pt x="542925" y="1038225"/>
                  </a:lnTo>
                  <a:lnTo>
                    <a:pt x="557212" y="1038225"/>
                  </a:lnTo>
                  <a:lnTo>
                    <a:pt x="557212" y="1081088"/>
                  </a:lnTo>
                  <a:lnTo>
                    <a:pt x="661987" y="1081088"/>
                  </a:lnTo>
                  <a:lnTo>
                    <a:pt x="661987" y="1104900"/>
                  </a:lnTo>
                  <a:lnTo>
                    <a:pt x="681037" y="1104900"/>
                  </a:lnTo>
                  <a:lnTo>
                    <a:pt x="681037" y="1209675"/>
                  </a:lnTo>
                  <a:lnTo>
                    <a:pt x="700087" y="1209675"/>
                  </a:lnTo>
                  <a:lnTo>
                    <a:pt x="700087" y="1238250"/>
                  </a:lnTo>
                  <a:lnTo>
                    <a:pt x="728662" y="1238250"/>
                  </a:lnTo>
                  <a:lnTo>
                    <a:pt x="728662" y="1281113"/>
                  </a:lnTo>
                  <a:lnTo>
                    <a:pt x="1009650" y="1281113"/>
                  </a:lnTo>
                  <a:lnTo>
                    <a:pt x="1009650" y="1314450"/>
                  </a:lnTo>
                  <a:lnTo>
                    <a:pt x="1028700" y="1314450"/>
                  </a:lnTo>
                  <a:lnTo>
                    <a:pt x="1028700" y="1343025"/>
                  </a:lnTo>
                  <a:lnTo>
                    <a:pt x="1047750" y="1343025"/>
                  </a:lnTo>
                  <a:lnTo>
                    <a:pt x="1047750" y="1376363"/>
                  </a:lnTo>
                  <a:lnTo>
                    <a:pt x="1062037" y="1376363"/>
                  </a:lnTo>
                  <a:lnTo>
                    <a:pt x="1062037" y="1409700"/>
                  </a:lnTo>
                  <a:lnTo>
                    <a:pt x="1357312" y="1409700"/>
                  </a:lnTo>
                  <a:lnTo>
                    <a:pt x="1357312" y="1481138"/>
                  </a:lnTo>
                  <a:lnTo>
                    <a:pt x="1366837" y="1481138"/>
                  </a:lnTo>
                  <a:lnTo>
                    <a:pt x="1366837" y="1504950"/>
                  </a:lnTo>
                  <a:lnTo>
                    <a:pt x="1395412" y="1504950"/>
                  </a:lnTo>
                  <a:lnTo>
                    <a:pt x="1395412" y="1547813"/>
                  </a:lnTo>
                  <a:lnTo>
                    <a:pt x="1404937" y="1547813"/>
                  </a:lnTo>
                  <a:lnTo>
                    <a:pt x="1404937" y="1566863"/>
                  </a:lnTo>
                  <a:lnTo>
                    <a:pt x="1409700" y="1566863"/>
                  </a:lnTo>
                  <a:lnTo>
                    <a:pt x="1409700" y="1581150"/>
                  </a:lnTo>
                  <a:lnTo>
                    <a:pt x="1419225" y="1581150"/>
                  </a:lnTo>
                  <a:lnTo>
                    <a:pt x="1419225" y="1585913"/>
                  </a:lnTo>
                  <a:lnTo>
                    <a:pt x="1428750" y="1585913"/>
                  </a:lnTo>
                  <a:lnTo>
                    <a:pt x="1428750" y="1647825"/>
                  </a:lnTo>
                  <a:lnTo>
                    <a:pt x="1452562" y="1647825"/>
                  </a:lnTo>
                  <a:lnTo>
                    <a:pt x="1452562" y="1695450"/>
                  </a:lnTo>
                  <a:lnTo>
                    <a:pt x="1733550" y="1695450"/>
                  </a:lnTo>
                  <a:lnTo>
                    <a:pt x="1733550" y="1719263"/>
                  </a:lnTo>
                  <a:lnTo>
                    <a:pt x="1771650" y="1719263"/>
                  </a:lnTo>
                  <a:lnTo>
                    <a:pt x="1771650" y="1762125"/>
                  </a:lnTo>
                  <a:lnTo>
                    <a:pt x="2276475" y="1762125"/>
                  </a:lnTo>
                  <a:lnTo>
                    <a:pt x="2276475" y="1857375"/>
                  </a:lnTo>
                  <a:lnTo>
                    <a:pt x="2657475" y="1857375"/>
                  </a:lnTo>
                  <a:lnTo>
                    <a:pt x="2657475" y="1943100"/>
                  </a:lnTo>
                  <a:lnTo>
                    <a:pt x="3095625" y="1943100"/>
                  </a:lnTo>
                  <a:lnTo>
                    <a:pt x="3095625" y="1995488"/>
                  </a:lnTo>
                  <a:lnTo>
                    <a:pt x="3138487" y="1995488"/>
                  </a:lnTo>
                  <a:lnTo>
                    <a:pt x="3138487" y="2057400"/>
                  </a:lnTo>
                  <a:lnTo>
                    <a:pt x="4119562" y="2057400"/>
                  </a:ln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6" name="Gerader Verbinder 125">
              <a:extLst>
                <a:ext uri="{FF2B5EF4-FFF2-40B4-BE49-F238E27FC236}">
                  <a16:creationId xmlns:a16="http://schemas.microsoft.com/office/drawing/2014/main" id="{AAA7FADD-002F-4F08-B72F-504B1FF6D4CA}"/>
                </a:ext>
              </a:extLst>
            </p:cNvPr>
            <p:cNvCxnSpPr>
              <a:cxnSpLocks/>
            </p:cNvCxnSpPr>
            <p:nvPr/>
          </p:nvCxnSpPr>
          <p:spPr>
            <a:xfrm flipV="1">
              <a:off x="2674990" y="3414601"/>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7204F2C2-C2AF-46C8-8210-122BF118D440}"/>
                </a:ext>
              </a:extLst>
            </p:cNvPr>
            <p:cNvCxnSpPr>
              <a:cxnSpLocks/>
            </p:cNvCxnSpPr>
            <p:nvPr/>
          </p:nvCxnSpPr>
          <p:spPr>
            <a:xfrm flipV="1">
              <a:off x="3075525" y="3699505"/>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721E90C7-FF35-424F-8638-D8CC7A07597E}"/>
                </a:ext>
              </a:extLst>
            </p:cNvPr>
            <p:cNvCxnSpPr>
              <a:cxnSpLocks/>
            </p:cNvCxnSpPr>
            <p:nvPr/>
          </p:nvCxnSpPr>
          <p:spPr>
            <a:xfrm flipV="1">
              <a:off x="3215057" y="3765646"/>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a:extLst>
                <a:ext uri="{FF2B5EF4-FFF2-40B4-BE49-F238E27FC236}">
                  <a16:creationId xmlns:a16="http://schemas.microsoft.com/office/drawing/2014/main" id="{8534240F-9F2E-44B4-B79F-65BBEBC51A38}"/>
                </a:ext>
              </a:extLst>
            </p:cNvPr>
            <p:cNvCxnSpPr>
              <a:cxnSpLocks/>
            </p:cNvCxnSpPr>
            <p:nvPr/>
          </p:nvCxnSpPr>
          <p:spPr>
            <a:xfrm flipV="1">
              <a:off x="3540787" y="3768402"/>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B5C6E7ED-FB47-4249-B73B-1DBA1C32F951}"/>
                </a:ext>
              </a:extLst>
            </p:cNvPr>
            <p:cNvCxnSpPr>
              <a:cxnSpLocks/>
            </p:cNvCxnSpPr>
            <p:nvPr/>
          </p:nvCxnSpPr>
          <p:spPr>
            <a:xfrm flipV="1">
              <a:off x="3567483" y="3768402"/>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E2128BDF-DF43-4C7D-941D-D81DBEAFA395}"/>
                </a:ext>
              </a:extLst>
            </p:cNvPr>
            <p:cNvCxnSpPr>
              <a:cxnSpLocks/>
            </p:cNvCxnSpPr>
            <p:nvPr/>
          </p:nvCxnSpPr>
          <p:spPr>
            <a:xfrm flipV="1">
              <a:off x="3855614" y="3860007"/>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2589A53F-43B6-4E75-8FDD-279F7F965999}"/>
                </a:ext>
              </a:extLst>
            </p:cNvPr>
            <p:cNvCxnSpPr>
              <a:cxnSpLocks/>
            </p:cNvCxnSpPr>
            <p:nvPr/>
          </p:nvCxnSpPr>
          <p:spPr>
            <a:xfrm flipV="1">
              <a:off x="4036589" y="3948114"/>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5" name="Gerader Verbinder 134">
              <a:extLst>
                <a:ext uri="{FF2B5EF4-FFF2-40B4-BE49-F238E27FC236}">
                  <a16:creationId xmlns:a16="http://schemas.microsoft.com/office/drawing/2014/main" id="{3BBAFB5D-8A81-4C69-AAE0-95856053F635}"/>
                </a:ext>
              </a:extLst>
            </p:cNvPr>
            <p:cNvCxnSpPr>
              <a:cxnSpLocks/>
            </p:cNvCxnSpPr>
            <p:nvPr/>
          </p:nvCxnSpPr>
          <p:spPr>
            <a:xfrm flipV="1">
              <a:off x="4057900" y="3948114"/>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6" name="Gerader Verbinder 135">
              <a:extLst>
                <a:ext uri="{FF2B5EF4-FFF2-40B4-BE49-F238E27FC236}">
                  <a16:creationId xmlns:a16="http://schemas.microsoft.com/office/drawing/2014/main" id="{A3665865-FD19-4C7A-92D6-9414E122C3A2}"/>
                </a:ext>
              </a:extLst>
            </p:cNvPr>
            <p:cNvCxnSpPr>
              <a:cxnSpLocks/>
            </p:cNvCxnSpPr>
            <p:nvPr/>
          </p:nvCxnSpPr>
          <p:spPr>
            <a:xfrm flipV="1">
              <a:off x="4081714" y="3948114"/>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7" name="Gerader Verbinder 136">
              <a:extLst>
                <a:ext uri="{FF2B5EF4-FFF2-40B4-BE49-F238E27FC236}">
                  <a16:creationId xmlns:a16="http://schemas.microsoft.com/office/drawing/2014/main" id="{E2F3541F-E639-402A-89D3-2FBB9C0A8821}"/>
                </a:ext>
              </a:extLst>
            </p:cNvPr>
            <p:cNvCxnSpPr>
              <a:cxnSpLocks/>
            </p:cNvCxnSpPr>
            <p:nvPr/>
          </p:nvCxnSpPr>
          <p:spPr>
            <a:xfrm flipV="1">
              <a:off x="4503314" y="4063820"/>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4958B5BE-712B-44D7-9B63-D935C3A05FC8}"/>
                </a:ext>
              </a:extLst>
            </p:cNvPr>
            <p:cNvCxnSpPr>
              <a:cxnSpLocks/>
            </p:cNvCxnSpPr>
            <p:nvPr/>
          </p:nvCxnSpPr>
          <p:spPr>
            <a:xfrm flipV="1">
              <a:off x="4548056" y="4063820"/>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B685AA21-78B6-481C-9294-82EC2BF22545}"/>
                </a:ext>
              </a:extLst>
            </p:cNvPr>
            <p:cNvCxnSpPr>
              <a:cxnSpLocks/>
            </p:cNvCxnSpPr>
            <p:nvPr/>
          </p:nvCxnSpPr>
          <p:spPr>
            <a:xfrm flipV="1">
              <a:off x="4809993" y="4063820"/>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60C890CE-B0F3-4511-91E1-9F6FF3BA07AD}"/>
                </a:ext>
              </a:extLst>
            </p:cNvPr>
            <p:cNvCxnSpPr>
              <a:cxnSpLocks/>
            </p:cNvCxnSpPr>
            <p:nvPr/>
          </p:nvCxnSpPr>
          <p:spPr>
            <a:xfrm flipV="1">
              <a:off x="4952868" y="4063820"/>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FA6EAC85-5375-4824-B97F-9AA801EEA1B1}"/>
                </a:ext>
              </a:extLst>
            </p:cNvPr>
            <p:cNvCxnSpPr>
              <a:cxnSpLocks/>
            </p:cNvCxnSpPr>
            <p:nvPr/>
          </p:nvCxnSpPr>
          <p:spPr>
            <a:xfrm flipV="1">
              <a:off x="4995730" y="4063820"/>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3946BD18-A855-44BF-9137-06BCE6198D5E}"/>
                </a:ext>
              </a:extLst>
            </p:cNvPr>
            <p:cNvCxnSpPr>
              <a:cxnSpLocks/>
            </p:cNvCxnSpPr>
            <p:nvPr/>
          </p:nvCxnSpPr>
          <p:spPr>
            <a:xfrm flipV="1">
              <a:off x="5415211" y="4063820"/>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a:extLst>
                <a:ext uri="{FF2B5EF4-FFF2-40B4-BE49-F238E27FC236}">
                  <a16:creationId xmlns:a16="http://schemas.microsoft.com/office/drawing/2014/main" id="{D033D6E2-C99B-442B-A0AC-08EFE92A8410}"/>
                </a:ext>
              </a:extLst>
            </p:cNvPr>
            <p:cNvCxnSpPr>
              <a:cxnSpLocks/>
            </p:cNvCxnSpPr>
            <p:nvPr/>
          </p:nvCxnSpPr>
          <p:spPr>
            <a:xfrm flipV="1">
              <a:off x="5460454" y="4063820"/>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1C48CD7A-8D81-477C-8506-B0FC2EBDF8C2}"/>
                </a:ext>
              </a:extLst>
            </p:cNvPr>
            <p:cNvCxnSpPr>
              <a:cxnSpLocks/>
            </p:cNvCxnSpPr>
            <p:nvPr/>
          </p:nvCxnSpPr>
          <p:spPr>
            <a:xfrm rot="5400000" flipV="1">
              <a:off x="4509496" y="4063820"/>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757C403C-7C7B-406E-B2B7-C7204C67C230}"/>
                </a:ext>
              </a:extLst>
            </p:cNvPr>
            <p:cNvCxnSpPr>
              <a:cxnSpLocks/>
            </p:cNvCxnSpPr>
            <p:nvPr/>
          </p:nvCxnSpPr>
          <p:spPr>
            <a:xfrm rot="5400000" flipV="1">
              <a:off x="4036589" y="3950495"/>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362C80F9-740B-4ED4-BF5A-5DB29DC5667A}"/>
                </a:ext>
              </a:extLst>
            </p:cNvPr>
            <p:cNvCxnSpPr>
              <a:cxnSpLocks/>
            </p:cNvCxnSpPr>
            <p:nvPr/>
          </p:nvCxnSpPr>
          <p:spPr>
            <a:xfrm rot="5400000" flipV="1">
              <a:off x="2800457" y="3628596"/>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6F5D1CE1-97D9-422C-9B3C-FEBE7790EF47}"/>
                </a:ext>
              </a:extLst>
            </p:cNvPr>
            <p:cNvCxnSpPr>
              <a:cxnSpLocks/>
            </p:cNvCxnSpPr>
            <p:nvPr/>
          </p:nvCxnSpPr>
          <p:spPr>
            <a:xfrm rot="5400000" flipV="1">
              <a:off x="1673114" y="2242708"/>
              <a:ext cx="0" cy="7712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7" name="Gruppieren 26">
            <a:extLst>
              <a:ext uri="{FF2B5EF4-FFF2-40B4-BE49-F238E27FC236}">
                <a16:creationId xmlns:a16="http://schemas.microsoft.com/office/drawing/2014/main" id="{3C4641C7-8DCB-2D44-8B1C-684FCC655002}"/>
              </a:ext>
            </a:extLst>
          </p:cNvPr>
          <p:cNvGrpSpPr/>
          <p:nvPr/>
        </p:nvGrpSpPr>
        <p:grpSpPr>
          <a:xfrm>
            <a:off x="1369640" y="2044103"/>
            <a:ext cx="4062412" cy="2538191"/>
            <a:chOff x="1369640" y="2044103"/>
            <a:chExt cx="4062412" cy="2538191"/>
          </a:xfrm>
        </p:grpSpPr>
        <p:sp>
          <p:nvSpPr>
            <p:cNvPr id="106" name="Freihandform: Form 105">
              <a:extLst>
                <a:ext uri="{FF2B5EF4-FFF2-40B4-BE49-F238E27FC236}">
                  <a16:creationId xmlns:a16="http://schemas.microsoft.com/office/drawing/2014/main" id="{46ADE9E1-7DD4-4111-9CAA-02A79292CD83}"/>
                </a:ext>
              </a:extLst>
            </p:cNvPr>
            <p:cNvSpPr/>
            <p:nvPr/>
          </p:nvSpPr>
          <p:spPr>
            <a:xfrm>
              <a:off x="1369640" y="2044103"/>
              <a:ext cx="4062412" cy="2497931"/>
            </a:xfrm>
            <a:custGeom>
              <a:avLst/>
              <a:gdLst>
                <a:gd name="connsiteX0" fmla="*/ 0 w 4057650"/>
                <a:gd name="connsiteY0" fmla="*/ 0 h 2505075"/>
                <a:gd name="connsiteX1" fmla="*/ 209550 w 4057650"/>
                <a:gd name="connsiteY1" fmla="*/ 0 h 2505075"/>
                <a:gd name="connsiteX2" fmla="*/ 209550 w 4057650"/>
                <a:gd name="connsiteY2" fmla="*/ 80963 h 2505075"/>
                <a:gd name="connsiteX3" fmla="*/ 304800 w 4057650"/>
                <a:gd name="connsiteY3" fmla="*/ 80963 h 2505075"/>
                <a:gd name="connsiteX4" fmla="*/ 304800 w 4057650"/>
                <a:gd name="connsiteY4" fmla="*/ 280988 h 2505075"/>
                <a:gd name="connsiteX5" fmla="*/ 323850 w 4057650"/>
                <a:gd name="connsiteY5" fmla="*/ 280988 h 2505075"/>
                <a:gd name="connsiteX6" fmla="*/ 323850 w 4057650"/>
                <a:gd name="connsiteY6" fmla="*/ 500063 h 2505075"/>
                <a:gd name="connsiteX7" fmla="*/ 333375 w 4057650"/>
                <a:gd name="connsiteY7" fmla="*/ 500063 h 2505075"/>
                <a:gd name="connsiteX8" fmla="*/ 333375 w 4057650"/>
                <a:gd name="connsiteY8" fmla="*/ 714375 h 2505075"/>
                <a:gd name="connsiteX9" fmla="*/ 342900 w 4057650"/>
                <a:gd name="connsiteY9" fmla="*/ 714375 h 2505075"/>
                <a:gd name="connsiteX10" fmla="*/ 342900 w 4057650"/>
                <a:gd name="connsiteY10" fmla="*/ 1109663 h 2505075"/>
                <a:gd name="connsiteX11" fmla="*/ 352425 w 4057650"/>
                <a:gd name="connsiteY11" fmla="*/ 1109663 h 2505075"/>
                <a:gd name="connsiteX12" fmla="*/ 352425 w 4057650"/>
                <a:gd name="connsiteY12" fmla="*/ 1176338 h 2505075"/>
                <a:gd name="connsiteX13" fmla="*/ 400050 w 4057650"/>
                <a:gd name="connsiteY13" fmla="*/ 1176338 h 2505075"/>
                <a:gd name="connsiteX14" fmla="*/ 400050 w 4057650"/>
                <a:gd name="connsiteY14" fmla="*/ 1252538 h 2505075"/>
                <a:gd name="connsiteX15" fmla="*/ 542925 w 4057650"/>
                <a:gd name="connsiteY15" fmla="*/ 1252538 h 2505075"/>
                <a:gd name="connsiteX16" fmla="*/ 542925 w 4057650"/>
                <a:gd name="connsiteY16" fmla="*/ 1319213 h 2505075"/>
                <a:gd name="connsiteX17" fmla="*/ 590550 w 4057650"/>
                <a:gd name="connsiteY17" fmla="*/ 1319213 h 2505075"/>
                <a:gd name="connsiteX18" fmla="*/ 590550 w 4057650"/>
                <a:gd name="connsiteY18" fmla="*/ 1390650 h 2505075"/>
                <a:gd name="connsiteX19" fmla="*/ 671512 w 4057650"/>
                <a:gd name="connsiteY19" fmla="*/ 1390650 h 2505075"/>
                <a:gd name="connsiteX20" fmla="*/ 671512 w 4057650"/>
                <a:gd name="connsiteY20" fmla="*/ 1562100 h 2505075"/>
                <a:gd name="connsiteX21" fmla="*/ 685800 w 4057650"/>
                <a:gd name="connsiteY21" fmla="*/ 1562100 h 2505075"/>
                <a:gd name="connsiteX22" fmla="*/ 685800 w 4057650"/>
                <a:gd name="connsiteY22" fmla="*/ 1609725 h 2505075"/>
                <a:gd name="connsiteX23" fmla="*/ 690563 w 4057650"/>
                <a:gd name="connsiteY23" fmla="*/ 1614488 h 2505075"/>
                <a:gd name="connsiteX24" fmla="*/ 690563 w 4057650"/>
                <a:gd name="connsiteY24" fmla="*/ 1681163 h 2505075"/>
                <a:gd name="connsiteX25" fmla="*/ 709612 w 4057650"/>
                <a:gd name="connsiteY25" fmla="*/ 1681163 h 2505075"/>
                <a:gd name="connsiteX26" fmla="*/ 709612 w 4057650"/>
                <a:gd name="connsiteY26" fmla="*/ 1752600 h 2505075"/>
                <a:gd name="connsiteX27" fmla="*/ 828675 w 4057650"/>
                <a:gd name="connsiteY27" fmla="*/ 1752600 h 2505075"/>
                <a:gd name="connsiteX28" fmla="*/ 828675 w 4057650"/>
                <a:gd name="connsiteY28" fmla="*/ 1824038 h 2505075"/>
                <a:gd name="connsiteX29" fmla="*/ 1014412 w 4057650"/>
                <a:gd name="connsiteY29" fmla="*/ 1824038 h 2505075"/>
                <a:gd name="connsiteX30" fmla="*/ 1014412 w 4057650"/>
                <a:gd name="connsiteY30" fmla="*/ 1890713 h 2505075"/>
                <a:gd name="connsiteX31" fmla="*/ 1028700 w 4057650"/>
                <a:gd name="connsiteY31" fmla="*/ 1890713 h 2505075"/>
                <a:gd name="connsiteX32" fmla="*/ 1028700 w 4057650"/>
                <a:gd name="connsiteY32" fmla="*/ 2124075 h 2505075"/>
                <a:gd name="connsiteX33" fmla="*/ 1333500 w 4057650"/>
                <a:gd name="connsiteY33" fmla="*/ 2124075 h 2505075"/>
                <a:gd name="connsiteX34" fmla="*/ 1333500 w 4057650"/>
                <a:gd name="connsiteY34" fmla="*/ 2176463 h 2505075"/>
                <a:gd name="connsiteX35" fmla="*/ 1343025 w 4057650"/>
                <a:gd name="connsiteY35" fmla="*/ 2176463 h 2505075"/>
                <a:gd name="connsiteX36" fmla="*/ 1343025 w 4057650"/>
                <a:gd name="connsiteY36" fmla="*/ 2252663 h 2505075"/>
                <a:gd name="connsiteX37" fmla="*/ 1676400 w 4057650"/>
                <a:gd name="connsiteY37" fmla="*/ 2252663 h 2505075"/>
                <a:gd name="connsiteX38" fmla="*/ 1676400 w 4057650"/>
                <a:gd name="connsiteY38" fmla="*/ 2338388 h 2505075"/>
                <a:gd name="connsiteX39" fmla="*/ 1804987 w 4057650"/>
                <a:gd name="connsiteY39" fmla="*/ 2338388 h 2505075"/>
                <a:gd name="connsiteX40" fmla="*/ 1804987 w 4057650"/>
                <a:gd name="connsiteY40" fmla="*/ 2419350 h 2505075"/>
                <a:gd name="connsiteX41" fmla="*/ 2171700 w 4057650"/>
                <a:gd name="connsiteY41" fmla="*/ 2419350 h 2505075"/>
                <a:gd name="connsiteX42" fmla="*/ 2171700 w 4057650"/>
                <a:gd name="connsiteY42" fmla="*/ 2505075 h 2505075"/>
                <a:gd name="connsiteX43" fmla="*/ 4057650 w 4057650"/>
                <a:gd name="connsiteY43" fmla="*/ 2505075 h 2505075"/>
                <a:gd name="connsiteX0" fmla="*/ 0 w 4057650"/>
                <a:gd name="connsiteY0" fmla="*/ 0 h 2505075"/>
                <a:gd name="connsiteX1" fmla="*/ 209550 w 4057650"/>
                <a:gd name="connsiteY1" fmla="*/ 7144 h 2505075"/>
                <a:gd name="connsiteX2" fmla="*/ 209550 w 4057650"/>
                <a:gd name="connsiteY2" fmla="*/ 80963 h 2505075"/>
                <a:gd name="connsiteX3" fmla="*/ 304800 w 4057650"/>
                <a:gd name="connsiteY3" fmla="*/ 80963 h 2505075"/>
                <a:gd name="connsiteX4" fmla="*/ 304800 w 4057650"/>
                <a:gd name="connsiteY4" fmla="*/ 280988 h 2505075"/>
                <a:gd name="connsiteX5" fmla="*/ 323850 w 4057650"/>
                <a:gd name="connsiteY5" fmla="*/ 280988 h 2505075"/>
                <a:gd name="connsiteX6" fmla="*/ 323850 w 4057650"/>
                <a:gd name="connsiteY6" fmla="*/ 500063 h 2505075"/>
                <a:gd name="connsiteX7" fmla="*/ 333375 w 4057650"/>
                <a:gd name="connsiteY7" fmla="*/ 500063 h 2505075"/>
                <a:gd name="connsiteX8" fmla="*/ 333375 w 4057650"/>
                <a:gd name="connsiteY8" fmla="*/ 714375 h 2505075"/>
                <a:gd name="connsiteX9" fmla="*/ 342900 w 4057650"/>
                <a:gd name="connsiteY9" fmla="*/ 714375 h 2505075"/>
                <a:gd name="connsiteX10" fmla="*/ 342900 w 4057650"/>
                <a:gd name="connsiteY10" fmla="*/ 1109663 h 2505075"/>
                <a:gd name="connsiteX11" fmla="*/ 352425 w 4057650"/>
                <a:gd name="connsiteY11" fmla="*/ 1109663 h 2505075"/>
                <a:gd name="connsiteX12" fmla="*/ 352425 w 4057650"/>
                <a:gd name="connsiteY12" fmla="*/ 1176338 h 2505075"/>
                <a:gd name="connsiteX13" fmla="*/ 400050 w 4057650"/>
                <a:gd name="connsiteY13" fmla="*/ 1176338 h 2505075"/>
                <a:gd name="connsiteX14" fmla="*/ 400050 w 4057650"/>
                <a:gd name="connsiteY14" fmla="*/ 1252538 h 2505075"/>
                <a:gd name="connsiteX15" fmla="*/ 542925 w 4057650"/>
                <a:gd name="connsiteY15" fmla="*/ 1252538 h 2505075"/>
                <a:gd name="connsiteX16" fmla="*/ 542925 w 4057650"/>
                <a:gd name="connsiteY16" fmla="*/ 1319213 h 2505075"/>
                <a:gd name="connsiteX17" fmla="*/ 590550 w 4057650"/>
                <a:gd name="connsiteY17" fmla="*/ 1319213 h 2505075"/>
                <a:gd name="connsiteX18" fmla="*/ 590550 w 4057650"/>
                <a:gd name="connsiteY18" fmla="*/ 1390650 h 2505075"/>
                <a:gd name="connsiteX19" fmla="*/ 671512 w 4057650"/>
                <a:gd name="connsiteY19" fmla="*/ 1390650 h 2505075"/>
                <a:gd name="connsiteX20" fmla="*/ 671512 w 4057650"/>
                <a:gd name="connsiteY20" fmla="*/ 1562100 h 2505075"/>
                <a:gd name="connsiteX21" fmla="*/ 685800 w 4057650"/>
                <a:gd name="connsiteY21" fmla="*/ 1562100 h 2505075"/>
                <a:gd name="connsiteX22" fmla="*/ 685800 w 4057650"/>
                <a:gd name="connsiteY22" fmla="*/ 1609725 h 2505075"/>
                <a:gd name="connsiteX23" fmla="*/ 690563 w 4057650"/>
                <a:gd name="connsiteY23" fmla="*/ 1614488 h 2505075"/>
                <a:gd name="connsiteX24" fmla="*/ 690563 w 4057650"/>
                <a:gd name="connsiteY24" fmla="*/ 1681163 h 2505075"/>
                <a:gd name="connsiteX25" fmla="*/ 709612 w 4057650"/>
                <a:gd name="connsiteY25" fmla="*/ 1681163 h 2505075"/>
                <a:gd name="connsiteX26" fmla="*/ 709612 w 4057650"/>
                <a:gd name="connsiteY26" fmla="*/ 1752600 h 2505075"/>
                <a:gd name="connsiteX27" fmla="*/ 828675 w 4057650"/>
                <a:gd name="connsiteY27" fmla="*/ 1752600 h 2505075"/>
                <a:gd name="connsiteX28" fmla="*/ 828675 w 4057650"/>
                <a:gd name="connsiteY28" fmla="*/ 1824038 h 2505075"/>
                <a:gd name="connsiteX29" fmla="*/ 1014412 w 4057650"/>
                <a:gd name="connsiteY29" fmla="*/ 1824038 h 2505075"/>
                <a:gd name="connsiteX30" fmla="*/ 1014412 w 4057650"/>
                <a:gd name="connsiteY30" fmla="*/ 1890713 h 2505075"/>
                <a:gd name="connsiteX31" fmla="*/ 1028700 w 4057650"/>
                <a:gd name="connsiteY31" fmla="*/ 1890713 h 2505075"/>
                <a:gd name="connsiteX32" fmla="*/ 1028700 w 4057650"/>
                <a:gd name="connsiteY32" fmla="*/ 2124075 h 2505075"/>
                <a:gd name="connsiteX33" fmla="*/ 1333500 w 4057650"/>
                <a:gd name="connsiteY33" fmla="*/ 2124075 h 2505075"/>
                <a:gd name="connsiteX34" fmla="*/ 1333500 w 4057650"/>
                <a:gd name="connsiteY34" fmla="*/ 2176463 h 2505075"/>
                <a:gd name="connsiteX35" fmla="*/ 1343025 w 4057650"/>
                <a:gd name="connsiteY35" fmla="*/ 2176463 h 2505075"/>
                <a:gd name="connsiteX36" fmla="*/ 1343025 w 4057650"/>
                <a:gd name="connsiteY36" fmla="*/ 2252663 h 2505075"/>
                <a:gd name="connsiteX37" fmla="*/ 1676400 w 4057650"/>
                <a:gd name="connsiteY37" fmla="*/ 2252663 h 2505075"/>
                <a:gd name="connsiteX38" fmla="*/ 1676400 w 4057650"/>
                <a:gd name="connsiteY38" fmla="*/ 2338388 h 2505075"/>
                <a:gd name="connsiteX39" fmla="*/ 1804987 w 4057650"/>
                <a:gd name="connsiteY39" fmla="*/ 2338388 h 2505075"/>
                <a:gd name="connsiteX40" fmla="*/ 1804987 w 4057650"/>
                <a:gd name="connsiteY40" fmla="*/ 2419350 h 2505075"/>
                <a:gd name="connsiteX41" fmla="*/ 2171700 w 4057650"/>
                <a:gd name="connsiteY41" fmla="*/ 2419350 h 2505075"/>
                <a:gd name="connsiteX42" fmla="*/ 2171700 w 4057650"/>
                <a:gd name="connsiteY42" fmla="*/ 2505075 h 2505075"/>
                <a:gd name="connsiteX43" fmla="*/ 4057650 w 4057650"/>
                <a:gd name="connsiteY43" fmla="*/ 2505075 h 2505075"/>
                <a:gd name="connsiteX0" fmla="*/ 0 w 4057650"/>
                <a:gd name="connsiteY0" fmla="*/ 0 h 2500312"/>
                <a:gd name="connsiteX1" fmla="*/ 209550 w 4057650"/>
                <a:gd name="connsiteY1" fmla="*/ 2381 h 2500312"/>
                <a:gd name="connsiteX2" fmla="*/ 209550 w 4057650"/>
                <a:gd name="connsiteY2" fmla="*/ 76200 h 2500312"/>
                <a:gd name="connsiteX3" fmla="*/ 304800 w 4057650"/>
                <a:gd name="connsiteY3" fmla="*/ 76200 h 2500312"/>
                <a:gd name="connsiteX4" fmla="*/ 304800 w 4057650"/>
                <a:gd name="connsiteY4" fmla="*/ 276225 h 2500312"/>
                <a:gd name="connsiteX5" fmla="*/ 323850 w 4057650"/>
                <a:gd name="connsiteY5" fmla="*/ 276225 h 2500312"/>
                <a:gd name="connsiteX6" fmla="*/ 323850 w 4057650"/>
                <a:gd name="connsiteY6" fmla="*/ 495300 h 2500312"/>
                <a:gd name="connsiteX7" fmla="*/ 333375 w 4057650"/>
                <a:gd name="connsiteY7" fmla="*/ 495300 h 2500312"/>
                <a:gd name="connsiteX8" fmla="*/ 333375 w 4057650"/>
                <a:gd name="connsiteY8" fmla="*/ 709612 h 2500312"/>
                <a:gd name="connsiteX9" fmla="*/ 342900 w 4057650"/>
                <a:gd name="connsiteY9" fmla="*/ 709612 h 2500312"/>
                <a:gd name="connsiteX10" fmla="*/ 342900 w 4057650"/>
                <a:gd name="connsiteY10" fmla="*/ 1104900 h 2500312"/>
                <a:gd name="connsiteX11" fmla="*/ 352425 w 4057650"/>
                <a:gd name="connsiteY11" fmla="*/ 1104900 h 2500312"/>
                <a:gd name="connsiteX12" fmla="*/ 352425 w 4057650"/>
                <a:gd name="connsiteY12" fmla="*/ 1171575 h 2500312"/>
                <a:gd name="connsiteX13" fmla="*/ 400050 w 4057650"/>
                <a:gd name="connsiteY13" fmla="*/ 1171575 h 2500312"/>
                <a:gd name="connsiteX14" fmla="*/ 400050 w 4057650"/>
                <a:gd name="connsiteY14" fmla="*/ 1247775 h 2500312"/>
                <a:gd name="connsiteX15" fmla="*/ 542925 w 4057650"/>
                <a:gd name="connsiteY15" fmla="*/ 1247775 h 2500312"/>
                <a:gd name="connsiteX16" fmla="*/ 542925 w 4057650"/>
                <a:gd name="connsiteY16" fmla="*/ 1314450 h 2500312"/>
                <a:gd name="connsiteX17" fmla="*/ 590550 w 4057650"/>
                <a:gd name="connsiteY17" fmla="*/ 1314450 h 2500312"/>
                <a:gd name="connsiteX18" fmla="*/ 590550 w 4057650"/>
                <a:gd name="connsiteY18" fmla="*/ 1385887 h 2500312"/>
                <a:gd name="connsiteX19" fmla="*/ 671512 w 4057650"/>
                <a:gd name="connsiteY19" fmla="*/ 1385887 h 2500312"/>
                <a:gd name="connsiteX20" fmla="*/ 671512 w 4057650"/>
                <a:gd name="connsiteY20" fmla="*/ 1557337 h 2500312"/>
                <a:gd name="connsiteX21" fmla="*/ 685800 w 4057650"/>
                <a:gd name="connsiteY21" fmla="*/ 1557337 h 2500312"/>
                <a:gd name="connsiteX22" fmla="*/ 685800 w 4057650"/>
                <a:gd name="connsiteY22" fmla="*/ 1604962 h 2500312"/>
                <a:gd name="connsiteX23" fmla="*/ 690563 w 4057650"/>
                <a:gd name="connsiteY23" fmla="*/ 1609725 h 2500312"/>
                <a:gd name="connsiteX24" fmla="*/ 690563 w 4057650"/>
                <a:gd name="connsiteY24" fmla="*/ 1676400 h 2500312"/>
                <a:gd name="connsiteX25" fmla="*/ 709612 w 4057650"/>
                <a:gd name="connsiteY25" fmla="*/ 1676400 h 2500312"/>
                <a:gd name="connsiteX26" fmla="*/ 709612 w 4057650"/>
                <a:gd name="connsiteY26" fmla="*/ 1747837 h 2500312"/>
                <a:gd name="connsiteX27" fmla="*/ 828675 w 4057650"/>
                <a:gd name="connsiteY27" fmla="*/ 1747837 h 2500312"/>
                <a:gd name="connsiteX28" fmla="*/ 828675 w 4057650"/>
                <a:gd name="connsiteY28" fmla="*/ 1819275 h 2500312"/>
                <a:gd name="connsiteX29" fmla="*/ 1014412 w 4057650"/>
                <a:gd name="connsiteY29" fmla="*/ 1819275 h 2500312"/>
                <a:gd name="connsiteX30" fmla="*/ 1014412 w 4057650"/>
                <a:gd name="connsiteY30" fmla="*/ 1885950 h 2500312"/>
                <a:gd name="connsiteX31" fmla="*/ 1028700 w 4057650"/>
                <a:gd name="connsiteY31" fmla="*/ 1885950 h 2500312"/>
                <a:gd name="connsiteX32" fmla="*/ 1028700 w 4057650"/>
                <a:gd name="connsiteY32" fmla="*/ 2119312 h 2500312"/>
                <a:gd name="connsiteX33" fmla="*/ 1333500 w 4057650"/>
                <a:gd name="connsiteY33" fmla="*/ 2119312 h 2500312"/>
                <a:gd name="connsiteX34" fmla="*/ 1333500 w 4057650"/>
                <a:gd name="connsiteY34" fmla="*/ 2171700 h 2500312"/>
                <a:gd name="connsiteX35" fmla="*/ 1343025 w 4057650"/>
                <a:gd name="connsiteY35" fmla="*/ 2171700 h 2500312"/>
                <a:gd name="connsiteX36" fmla="*/ 1343025 w 4057650"/>
                <a:gd name="connsiteY36" fmla="*/ 2247900 h 2500312"/>
                <a:gd name="connsiteX37" fmla="*/ 1676400 w 4057650"/>
                <a:gd name="connsiteY37" fmla="*/ 2247900 h 2500312"/>
                <a:gd name="connsiteX38" fmla="*/ 1676400 w 4057650"/>
                <a:gd name="connsiteY38" fmla="*/ 2333625 h 2500312"/>
                <a:gd name="connsiteX39" fmla="*/ 1804987 w 4057650"/>
                <a:gd name="connsiteY39" fmla="*/ 2333625 h 2500312"/>
                <a:gd name="connsiteX40" fmla="*/ 1804987 w 4057650"/>
                <a:gd name="connsiteY40" fmla="*/ 2414587 h 2500312"/>
                <a:gd name="connsiteX41" fmla="*/ 2171700 w 4057650"/>
                <a:gd name="connsiteY41" fmla="*/ 2414587 h 2500312"/>
                <a:gd name="connsiteX42" fmla="*/ 2171700 w 4057650"/>
                <a:gd name="connsiteY42" fmla="*/ 2500312 h 2500312"/>
                <a:gd name="connsiteX43" fmla="*/ 4057650 w 4057650"/>
                <a:gd name="connsiteY43" fmla="*/ 2500312 h 2500312"/>
                <a:gd name="connsiteX0" fmla="*/ 0 w 4062412"/>
                <a:gd name="connsiteY0" fmla="*/ 0 h 2500312"/>
                <a:gd name="connsiteX1" fmla="*/ 214312 w 4062412"/>
                <a:gd name="connsiteY1" fmla="*/ 2381 h 2500312"/>
                <a:gd name="connsiteX2" fmla="*/ 214312 w 4062412"/>
                <a:gd name="connsiteY2" fmla="*/ 76200 h 2500312"/>
                <a:gd name="connsiteX3" fmla="*/ 309562 w 4062412"/>
                <a:gd name="connsiteY3" fmla="*/ 76200 h 2500312"/>
                <a:gd name="connsiteX4" fmla="*/ 309562 w 4062412"/>
                <a:gd name="connsiteY4" fmla="*/ 276225 h 2500312"/>
                <a:gd name="connsiteX5" fmla="*/ 328612 w 4062412"/>
                <a:gd name="connsiteY5" fmla="*/ 276225 h 2500312"/>
                <a:gd name="connsiteX6" fmla="*/ 328612 w 4062412"/>
                <a:gd name="connsiteY6" fmla="*/ 495300 h 2500312"/>
                <a:gd name="connsiteX7" fmla="*/ 338137 w 4062412"/>
                <a:gd name="connsiteY7" fmla="*/ 495300 h 2500312"/>
                <a:gd name="connsiteX8" fmla="*/ 338137 w 4062412"/>
                <a:gd name="connsiteY8" fmla="*/ 709612 h 2500312"/>
                <a:gd name="connsiteX9" fmla="*/ 347662 w 4062412"/>
                <a:gd name="connsiteY9" fmla="*/ 709612 h 2500312"/>
                <a:gd name="connsiteX10" fmla="*/ 347662 w 4062412"/>
                <a:gd name="connsiteY10" fmla="*/ 1104900 h 2500312"/>
                <a:gd name="connsiteX11" fmla="*/ 357187 w 4062412"/>
                <a:gd name="connsiteY11" fmla="*/ 1104900 h 2500312"/>
                <a:gd name="connsiteX12" fmla="*/ 357187 w 4062412"/>
                <a:gd name="connsiteY12" fmla="*/ 1171575 h 2500312"/>
                <a:gd name="connsiteX13" fmla="*/ 404812 w 4062412"/>
                <a:gd name="connsiteY13" fmla="*/ 1171575 h 2500312"/>
                <a:gd name="connsiteX14" fmla="*/ 404812 w 4062412"/>
                <a:gd name="connsiteY14" fmla="*/ 1247775 h 2500312"/>
                <a:gd name="connsiteX15" fmla="*/ 547687 w 4062412"/>
                <a:gd name="connsiteY15" fmla="*/ 1247775 h 2500312"/>
                <a:gd name="connsiteX16" fmla="*/ 547687 w 4062412"/>
                <a:gd name="connsiteY16" fmla="*/ 1314450 h 2500312"/>
                <a:gd name="connsiteX17" fmla="*/ 595312 w 4062412"/>
                <a:gd name="connsiteY17" fmla="*/ 1314450 h 2500312"/>
                <a:gd name="connsiteX18" fmla="*/ 595312 w 4062412"/>
                <a:gd name="connsiteY18" fmla="*/ 1385887 h 2500312"/>
                <a:gd name="connsiteX19" fmla="*/ 676274 w 4062412"/>
                <a:gd name="connsiteY19" fmla="*/ 1385887 h 2500312"/>
                <a:gd name="connsiteX20" fmla="*/ 676274 w 4062412"/>
                <a:gd name="connsiteY20" fmla="*/ 1557337 h 2500312"/>
                <a:gd name="connsiteX21" fmla="*/ 690562 w 4062412"/>
                <a:gd name="connsiteY21" fmla="*/ 1557337 h 2500312"/>
                <a:gd name="connsiteX22" fmla="*/ 690562 w 4062412"/>
                <a:gd name="connsiteY22" fmla="*/ 1604962 h 2500312"/>
                <a:gd name="connsiteX23" fmla="*/ 695325 w 4062412"/>
                <a:gd name="connsiteY23" fmla="*/ 1609725 h 2500312"/>
                <a:gd name="connsiteX24" fmla="*/ 695325 w 4062412"/>
                <a:gd name="connsiteY24" fmla="*/ 1676400 h 2500312"/>
                <a:gd name="connsiteX25" fmla="*/ 714374 w 4062412"/>
                <a:gd name="connsiteY25" fmla="*/ 1676400 h 2500312"/>
                <a:gd name="connsiteX26" fmla="*/ 714374 w 4062412"/>
                <a:gd name="connsiteY26" fmla="*/ 1747837 h 2500312"/>
                <a:gd name="connsiteX27" fmla="*/ 833437 w 4062412"/>
                <a:gd name="connsiteY27" fmla="*/ 1747837 h 2500312"/>
                <a:gd name="connsiteX28" fmla="*/ 833437 w 4062412"/>
                <a:gd name="connsiteY28" fmla="*/ 1819275 h 2500312"/>
                <a:gd name="connsiteX29" fmla="*/ 1019174 w 4062412"/>
                <a:gd name="connsiteY29" fmla="*/ 1819275 h 2500312"/>
                <a:gd name="connsiteX30" fmla="*/ 1019174 w 4062412"/>
                <a:gd name="connsiteY30" fmla="*/ 1885950 h 2500312"/>
                <a:gd name="connsiteX31" fmla="*/ 1033462 w 4062412"/>
                <a:gd name="connsiteY31" fmla="*/ 1885950 h 2500312"/>
                <a:gd name="connsiteX32" fmla="*/ 1033462 w 4062412"/>
                <a:gd name="connsiteY32" fmla="*/ 2119312 h 2500312"/>
                <a:gd name="connsiteX33" fmla="*/ 1338262 w 4062412"/>
                <a:gd name="connsiteY33" fmla="*/ 2119312 h 2500312"/>
                <a:gd name="connsiteX34" fmla="*/ 1338262 w 4062412"/>
                <a:gd name="connsiteY34" fmla="*/ 2171700 h 2500312"/>
                <a:gd name="connsiteX35" fmla="*/ 1347787 w 4062412"/>
                <a:gd name="connsiteY35" fmla="*/ 2171700 h 2500312"/>
                <a:gd name="connsiteX36" fmla="*/ 1347787 w 4062412"/>
                <a:gd name="connsiteY36" fmla="*/ 2247900 h 2500312"/>
                <a:gd name="connsiteX37" fmla="*/ 1681162 w 4062412"/>
                <a:gd name="connsiteY37" fmla="*/ 2247900 h 2500312"/>
                <a:gd name="connsiteX38" fmla="*/ 1681162 w 4062412"/>
                <a:gd name="connsiteY38" fmla="*/ 2333625 h 2500312"/>
                <a:gd name="connsiteX39" fmla="*/ 1809749 w 4062412"/>
                <a:gd name="connsiteY39" fmla="*/ 2333625 h 2500312"/>
                <a:gd name="connsiteX40" fmla="*/ 1809749 w 4062412"/>
                <a:gd name="connsiteY40" fmla="*/ 2414587 h 2500312"/>
                <a:gd name="connsiteX41" fmla="*/ 2176462 w 4062412"/>
                <a:gd name="connsiteY41" fmla="*/ 2414587 h 2500312"/>
                <a:gd name="connsiteX42" fmla="*/ 2176462 w 4062412"/>
                <a:gd name="connsiteY42" fmla="*/ 2500312 h 2500312"/>
                <a:gd name="connsiteX43" fmla="*/ 4062412 w 4062412"/>
                <a:gd name="connsiteY43" fmla="*/ 2500312 h 2500312"/>
                <a:gd name="connsiteX0" fmla="*/ 0 w 4062412"/>
                <a:gd name="connsiteY0" fmla="*/ 0 h 2497931"/>
                <a:gd name="connsiteX1" fmla="*/ 214312 w 4062412"/>
                <a:gd name="connsiteY1" fmla="*/ 0 h 2497931"/>
                <a:gd name="connsiteX2" fmla="*/ 214312 w 4062412"/>
                <a:gd name="connsiteY2" fmla="*/ 73819 h 2497931"/>
                <a:gd name="connsiteX3" fmla="*/ 309562 w 4062412"/>
                <a:gd name="connsiteY3" fmla="*/ 73819 h 2497931"/>
                <a:gd name="connsiteX4" fmla="*/ 309562 w 4062412"/>
                <a:gd name="connsiteY4" fmla="*/ 273844 h 2497931"/>
                <a:gd name="connsiteX5" fmla="*/ 328612 w 4062412"/>
                <a:gd name="connsiteY5" fmla="*/ 273844 h 2497931"/>
                <a:gd name="connsiteX6" fmla="*/ 328612 w 4062412"/>
                <a:gd name="connsiteY6" fmla="*/ 492919 h 2497931"/>
                <a:gd name="connsiteX7" fmla="*/ 338137 w 4062412"/>
                <a:gd name="connsiteY7" fmla="*/ 492919 h 2497931"/>
                <a:gd name="connsiteX8" fmla="*/ 338137 w 4062412"/>
                <a:gd name="connsiteY8" fmla="*/ 707231 h 2497931"/>
                <a:gd name="connsiteX9" fmla="*/ 347662 w 4062412"/>
                <a:gd name="connsiteY9" fmla="*/ 707231 h 2497931"/>
                <a:gd name="connsiteX10" fmla="*/ 347662 w 4062412"/>
                <a:gd name="connsiteY10" fmla="*/ 1102519 h 2497931"/>
                <a:gd name="connsiteX11" fmla="*/ 357187 w 4062412"/>
                <a:gd name="connsiteY11" fmla="*/ 1102519 h 2497931"/>
                <a:gd name="connsiteX12" fmla="*/ 357187 w 4062412"/>
                <a:gd name="connsiteY12" fmla="*/ 1169194 h 2497931"/>
                <a:gd name="connsiteX13" fmla="*/ 404812 w 4062412"/>
                <a:gd name="connsiteY13" fmla="*/ 1169194 h 2497931"/>
                <a:gd name="connsiteX14" fmla="*/ 404812 w 4062412"/>
                <a:gd name="connsiteY14" fmla="*/ 1245394 h 2497931"/>
                <a:gd name="connsiteX15" fmla="*/ 547687 w 4062412"/>
                <a:gd name="connsiteY15" fmla="*/ 1245394 h 2497931"/>
                <a:gd name="connsiteX16" fmla="*/ 547687 w 4062412"/>
                <a:gd name="connsiteY16" fmla="*/ 1312069 h 2497931"/>
                <a:gd name="connsiteX17" fmla="*/ 595312 w 4062412"/>
                <a:gd name="connsiteY17" fmla="*/ 1312069 h 2497931"/>
                <a:gd name="connsiteX18" fmla="*/ 595312 w 4062412"/>
                <a:gd name="connsiteY18" fmla="*/ 1383506 h 2497931"/>
                <a:gd name="connsiteX19" fmla="*/ 676274 w 4062412"/>
                <a:gd name="connsiteY19" fmla="*/ 1383506 h 2497931"/>
                <a:gd name="connsiteX20" fmla="*/ 676274 w 4062412"/>
                <a:gd name="connsiteY20" fmla="*/ 1554956 h 2497931"/>
                <a:gd name="connsiteX21" fmla="*/ 690562 w 4062412"/>
                <a:gd name="connsiteY21" fmla="*/ 1554956 h 2497931"/>
                <a:gd name="connsiteX22" fmla="*/ 690562 w 4062412"/>
                <a:gd name="connsiteY22" fmla="*/ 1602581 h 2497931"/>
                <a:gd name="connsiteX23" fmla="*/ 695325 w 4062412"/>
                <a:gd name="connsiteY23" fmla="*/ 1607344 h 2497931"/>
                <a:gd name="connsiteX24" fmla="*/ 695325 w 4062412"/>
                <a:gd name="connsiteY24" fmla="*/ 1674019 h 2497931"/>
                <a:gd name="connsiteX25" fmla="*/ 714374 w 4062412"/>
                <a:gd name="connsiteY25" fmla="*/ 1674019 h 2497931"/>
                <a:gd name="connsiteX26" fmla="*/ 714374 w 4062412"/>
                <a:gd name="connsiteY26" fmla="*/ 1745456 h 2497931"/>
                <a:gd name="connsiteX27" fmla="*/ 833437 w 4062412"/>
                <a:gd name="connsiteY27" fmla="*/ 1745456 h 2497931"/>
                <a:gd name="connsiteX28" fmla="*/ 833437 w 4062412"/>
                <a:gd name="connsiteY28" fmla="*/ 1816894 h 2497931"/>
                <a:gd name="connsiteX29" fmla="*/ 1019174 w 4062412"/>
                <a:gd name="connsiteY29" fmla="*/ 1816894 h 2497931"/>
                <a:gd name="connsiteX30" fmla="*/ 1019174 w 4062412"/>
                <a:gd name="connsiteY30" fmla="*/ 1883569 h 2497931"/>
                <a:gd name="connsiteX31" fmla="*/ 1033462 w 4062412"/>
                <a:gd name="connsiteY31" fmla="*/ 1883569 h 2497931"/>
                <a:gd name="connsiteX32" fmla="*/ 1033462 w 4062412"/>
                <a:gd name="connsiteY32" fmla="*/ 2116931 h 2497931"/>
                <a:gd name="connsiteX33" fmla="*/ 1338262 w 4062412"/>
                <a:gd name="connsiteY33" fmla="*/ 2116931 h 2497931"/>
                <a:gd name="connsiteX34" fmla="*/ 1338262 w 4062412"/>
                <a:gd name="connsiteY34" fmla="*/ 2169319 h 2497931"/>
                <a:gd name="connsiteX35" fmla="*/ 1347787 w 4062412"/>
                <a:gd name="connsiteY35" fmla="*/ 2169319 h 2497931"/>
                <a:gd name="connsiteX36" fmla="*/ 1347787 w 4062412"/>
                <a:gd name="connsiteY36" fmla="*/ 2245519 h 2497931"/>
                <a:gd name="connsiteX37" fmla="*/ 1681162 w 4062412"/>
                <a:gd name="connsiteY37" fmla="*/ 2245519 h 2497931"/>
                <a:gd name="connsiteX38" fmla="*/ 1681162 w 4062412"/>
                <a:gd name="connsiteY38" fmla="*/ 2331244 h 2497931"/>
                <a:gd name="connsiteX39" fmla="*/ 1809749 w 4062412"/>
                <a:gd name="connsiteY39" fmla="*/ 2331244 h 2497931"/>
                <a:gd name="connsiteX40" fmla="*/ 1809749 w 4062412"/>
                <a:gd name="connsiteY40" fmla="*/ 2412206 h 2497931"/>
                <a:gd name="connsiteX41" fmla="*/ 2176462 w 4062412"/>
                <a:gd name="connsiteY41" fmla="*/ 2412206 h 2497931"/>
                <a:gd name="connsiteX42" fmla="*/ 2176462 w 4062412"/>
                <a:gd name="connsiteY42" fmla="*/ 2497931 h 2497931"/>
                <a:gd name="connsiteX43" fmla="*/ 4062412 w 4062412"/>
                <a:gd name="connsiteY43" fmla="*/ 2497931 h 249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062412" h="2497931">
                  <a:moveTo>
                    <a:pt x="0" y="0"/>
                  </a:moveTo>
                  <a:lnTo>
                    <a:pt x="214312" y="0"/>
                  </a:lnTo>
                  <a:lnTo>
                    <a:pt x="214312" y="73819"/>
                  </a:lnTo>
                  <a:lnTo>
                    <a:pt x="309562" y="73819"/>
                  </a:lnTo>
                  <a:lnTo>
                    <a:pt x="309562" y="273844"/>
                  </a:lnTo>
                  <a:lnTo>
                    <a:pt x="328612" y="273844"/>
                  </a:lnTo>
                  <a:lnTo>
                    <a:pt x="328612" y="492919"/>
                  </a:lnTo>
                  <a:lnTo>
                    <a:pt x="338137" y="492919"/>
                  </a:lnTo>
                  <a:lnTo>
                    <a:pt x="338137" y="707231"/>
                  </a:lnTo>
                  <a:lnTo>
                    <a:pt x="347662" y="707231"/>
                  </a:lnTo>
                  <a:lnTo>
                    <a:pt x="347662" y="1102519"/>
                  </a:lnTo>
                  <a:lnTo>
                    <a:pt x="357187" y="1102519"/>
                  </a:lnTo>
                  <a:lnTo>
                    <a:pt x="357187" y="1169194"/>
                  </a:lnTo>
                  <a:lnTo>
                    <a:pt x="404812" y="1169194"/>
                  </a:lnTo>
                  <a:lnTo>
                    <a:pt x="404812" y="1245394"/>
                  </a:lnTo>
                  <a:lnTo>
                    <a:pt x="547687" y="1245394"/>
                  </a:lnTo>
                  <a:lnTo>
                    <a:pt x="547687" y="1312069"/>
                  </a:lnTo>
                  <a:lnTo>
                    <a:pt x="595312" y="1312069"/>
                  </a:lnTo>
                  <a:lnTo>
                    <a:pt x="595312" y="1383506"/>
                  </a:lnTo>
                  <a:lnTo>
                    <a:pt x="676274" y="1383506"/>
                  </a:lnTo>
                  <a:lnTo>
                    <a:pt x="676274" y="1554956"/>
                  </a:lnTo>
                  <a:lnTo>
                    <a:pt x="690562" y="1554956"/>
                  </a:lnTo>
                  <a:lnTo>
                    <a:pt x="690562" y="1602581"/>
                  </a:lnTo>
                  <a:lnTo>
                    <a:pt x="695325" y="1607344"/>
                  </a:lnTo>
                  <a:lnTo>
                    <a:pt x="695325" y="1674019"/>
                  </a:lnTo>
                  <a:lnTo>
                    <a:pt x="714374" y="1674019"/>
                  </a:lnTo>
                  <a:lnTo>
                    <a:pt x="714374" y="1745456"/>
                  </a:lnTo>
                  <a:lnTo>
                    <a:pt x="833437" y="1745456"/>
                  </a:lnTo>
                  <a:lnTo>
                    <a:pt x="833437" y="1816894"/>
                  </a:lnTo>
                  <a:lnTo>
                    <a:pt x="1019174" y="1816894"/>
                  </a:lnTo>
                  <a:lnTo>
                    <a:pt x="1019174" y="1883569"/>
                  </a:lnTo>
                  <a:lnTo>
                    <a:pt x="1033462" y="1883569"/>
                  </a:lnTo>
                  <a:lnTo>
                    <a:pt x="1033462" y="2116931"/>
                  </a:lnTo>
                  <a:lnTo>
                    <a:pt x="1338262" y="2116931"/>
                  </a:lnTo>
                  <a:lnTo>
                    <a:pt x="1338262" y="2169319"/>
                  </a:lnTo>
                  <a:lnTo>
                    <a:pt x="1347787" y="2169319"/>
                  </a:lnTo>
                  <a:lnTo>
                    <a:pt x="1347787" y="2245519"/>
                  </a:lnTo>
                  <a:lnTo>
                    <a:pt x="1681162" y="2245519"/>
                  </a:lnTo>
                  <a:lnTo>
                    <a:pt x="1681162" y="2331244"/>
                  </a:lnTo>
                  <a:lnTo>
                    <a:pt x="1809749" y="2331244"/>
                  </a:lnTo>
                  <a:lnTo>
                    <a:pt x="1809749" y="2412206"/>
                  </a:lnTo>
                  <a:lnTo>
                    <a:pt x="2176462" y="2412206"/>
                  </a:lnTo>
                  <a:lnTo>
                    <a:pt x="2176462" y="2497931"/>
                  </a:lnTo>
                  <a:lnTo>
                    <a:pt x="4062412" y="2497931"/>
                  </a:ln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9" name="Gerader Verbinder 148">
              <a:extLst>
                <a:ext uri="{FF2B5EF4-FFF2-40B4-BE49-F238E27FC236}">
                  <a16:creationId xmlns:a16="http://schemas.microsoft.com/office/drawing/2014/main" id="{B09CF85C-5942-49F3-93F0-6CF8D32E9543}"/>
                </a:ext>
              </a:extLst>
            </p:cNvPr>
            <p:cNvCxnSpPr>
              <a:cxnSpLocks/>
            </p:cNvCxnSpPr>
            <p:nvPr/>
          </p:nvCxnSpPr>
          <p:spPr>
            <a:xfrm flipV="1">
              <a:off x="1858222" y="3250608"/>
              <a:ext cx="0" cy="7712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0" name="Gerader Verbinder 149">
              <a:extLst>
                <a:ext uri="{FF2B5EF4-FFF2-40B4-BE49-F238E27FC236}">
                  <a16:creationId xmlns:a16="http://schemas.microsoft.com/office/drawing/2014/main" id="{11E81980-4E52-4E85-82CE-D7CE69B0E6F3}"/>
                </a:ext>
              </a:extLst>
            </p:cNvPr>
            <p:cNvCxnSpPr>
              <a:cxnSpLocks/>
            </p:cNvCxnSpPr>
            <p:nvPr/>
          </p:nvCxnSpPr>
          <p:spPr>
            <a:xfrm flipV="1">
              <a:off x="2744047" y="4252424"/>
              <a:ext cx="0" cy="7712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1" name="Gerader Verbinder 150">
              <a:extLst>
                <a:ext uri="{FF2B5EF4-FFF2-40B4-BE49-F238E27FC236}">
                  <a16:creationId xmlns:a16="http://schemas.microsoft.com/office/drawing/2014/main" id="{3E4E0EC4-B0BF-4AC8-8238-F5633E8AE45A}"/>
                </a:ext>
              </a:extLst>
            </p:cNvPr>
            <p:cNvCxnSpPr>
              <a:cxnSpLocks/>
            </p:cNvCxnSpPr>
            <p:nvPr/>
          </p:nvCxnSpPr>
          <p:spPr>
            <a:xfrm flipV="1">
              <a:off x="4023977" y="4505174"/>
              <a:ext cx="0" cy="7712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id="{BB5D6FAE-FE6C-4177-89D2-8BAACC097393}"/>
                </a:ext>
              </a:extLst>
            </p:cNvPr>
            <p:cNvCxnSpPr>
              <a:cxnSpLocks/>
            </p:cNvCxnSpPr>
            <p:nvPr/>
          </p:nvCxnSpPr>
          <p:spPr>
            <a:xfrm flipV="1">
              <a:off x="4036589" y="4505174"/>
              <a:ext cx="0" cy="7712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3" name="Gerader Verbinder 152">
              <a:extLst>
                <a:ext uri="{FF2B5EF4-FFF2-40B4-BE49-F238E27FC236}">
                  <a16:creationId xmlns:a16="http://schemas.microsoft.com/office/drawing/2014/main" id="{47C08193-EF5B-40D9-B177-C1DC32AAA4EB}"/>
                </a:ext>
              </a:extLst>
            </p:cNvPr>
            <p:cNvCxnSpPr>
              <a:cxnSpLocks/>
            </p:cNvCxnSpPr>
            <p:nvPr/>
          </p:nvCxnSpPr>
          <p:spPr>
            <a:xfrm flipV="1">
              <a:off x="4054320" y="4505174"/>
              <a:ext cx="0" cy="7712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4" name="Gerader Verbinder 153">
              <a:extLst>
                <a:ext uri="{FF2B5EF4-FFF2-40B4-BE49-F238E27FC236}">
                  <a16:creationId xmlns:a16="http://schemas.microsoft.com/office/drawing/2014/main" id="{99ABC368-E637-4D89-B6FF-9C5BD4EBB3DD}"/>
                </a:ext>
              </a:extLst>
            </p:cNvPr>
            <p:cNvCxnSpPr>
              <a:cxnSpLocks/>
            </p:cNvCxnSpPr>
            <p:nvPr/>
          </p:nvCxnSpPr>
          <p:spPr>
            <a:xfrm flipV="1">
              <a:off x="5404367" y="4501915"/>
              <a:ext cx="0" cy="7712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56" name="Gerader Verbinder 155">
            <a:extLst>
              <a:ext uri="{FF2B5EF4-FFF2-40B4-BE49-F238E27FC236}">
                <a16:creationId xmlns:a16="http://schemas.microsoft.com/office/drawing/2014/main" id="{0B80DFC4-5880-4778-83B8-2B05B3D760AF}"/>
              </a:ext>
            </a:extLst>
          </p:cNvPr>
          <p:cNvCxnSpPr/>
          <p:nvPr/>
        </p:nvCxnSpPr>
        <p:spPr>
          <a:xfrm flipV="1">
            <a:off x="3380303" y="3804206"/>
            <a:ext cx="0" cy="10530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7" name="Gerader Verbinder 156">
            <a:extLst>
              <a:ext uri="{FF2B5EF4-FFF2-40B4-BE49-F238E27FC236}">
                <a16:creationId xmlns:a16="http://schemas.microsoft.com/office/drawing/2014/main" id="{FB3BE164-2059-46A2-92A7-B096A08DB686}"/>
              </a:ext>
            </a:extLst>
          </p:cNvPr>
          <p:cNvCxnSpPr>
            <a:cxnSpLocks/>
          </p:cNvCxnSpPr>
          <p:nvPr/>
        </p:nvCxnSpPr>
        <p:spPr>
          <a:xfrm flipV="1">
            <a:off x="4392458" y="3986674"/>
            <a:ext cx="0" cy="87294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59" name="Tabelle 159">
            <a:extLst>
              <a:ext uri="{FF2B5EF4-FFF2-40B4-BE49-F238E27FC236}">
                <a16:creationId xmlns:a16="http://schemas.microsoft.com/office/drawing/2014/main" id="{39C251E7-1625-43D1-93B4-DA87E77433CC}"/>
              </a:ext>
            </a:extLst>
          </p:cNvPr>
          <p:cNvGraphicFramePr>
            <a:graphicFrameLocks noGrp="1"/>
          </p:cNvGraphicFramePr>
          <p:nvPr>
            <p:extLst>
              <p:ext uri="{D42A27DB-BD31-4B8C-83A1-F6EECF244321}">
                <p14:modId xmlns:p14="http://schemas.microsoft.com/office/powerpoint/2010/main" val="213043130"/>
              </p:ext>
            </p:extLst>
          </p:nvPr>
        </p:nvGraphicFramePr>
        <p:xfrm>
          <a:off x="410970" y="5306758"/>
          <a:ext cx="5258996" cy="486486"/>
        </p:xfrm>
        <a:graphic>
          <a:graphicData uri="http://schemas.openxmlformats.org/drawingml/2006/table">
            <a:tbl>
              <a:tblPr firstRow="1" bandRow="1">
                <a:tableStyleId>{5C22544A-7EE6-4342-B048-85BDC9FD1C3A}</a:tableStyleId>
              </a:tblPr>
              <a:tblGrid>
                <a:gridCol w="788615">
                  <a:extLst>
                    <a:ext uri="{9D8B030D-6E8A-4147-A177-3AD203B41FA5}">
                      <a16:colId xmlns:a16="http://schemas.microsoft.com/office/drawing/2014/main" val="2997954284"/>
                    </a:ext>
                  </a:extLst>
                </a:gridCol>
                <a:gridCol w="334512">
                  <a:extLst>
                    <a:ext uri="{9D8B030D-6E8A-4147-A177-3AD203B41FA5}">
                      <a16:colId xmlns:a16="http://schemas.microsoft.com/office/drawing/2014/main" val="2415433882"/>
                    </a:ext>
                  </a:extLst>
                </a:gridCol>
                <a:gridCol w="334512">
                  <a:extLst>
                    <a:ext uri="{9D8B030D-6E8A-4147-A177-3AD203B41FA5}">
                      <a16:colId xmlns:a16="http://schemas.microsoft.com/office/drawing/2014/main" val="2991651053"/>
                    </a:ext>
                  </a:extLst>
                </a:gridCol>
                <a:gridCol w="334512">
                  <a:extLst>
                    <a:ext uri="{9D8B030D-6E8A-4147-A177-3AD203B41FA5}">
                      <a16:colId xmlns:a16="http://schemas.microsoft.com/office/drawing/2014/main" val="1561167565"/>
                    </a:ext>
                  </a:extLst>
                </a:gridCol>
                <a:gridCol w="334512">
                  <a:extLst>
                    <a:ext uri="{9D8B030D-6E8A-4147-A177-3AD203B41FA5}">
                      <a16:colId xmlns:a16="http://schemas.microsoft.com/office/drawing/2014/main" val="3278668683"/>
                    </a:ext>
                  </a:extLst>
                </a:gridCol>
                <a:gridCol w="334512">
                  <a:extLst>
                    <a:ext uri="{9D8B030D-6E8A-4147-A177-3AD203B41FA5}">
                      <a16:colId xmlns:a16="http://schemas.microsoft.com/office/drawing/2014/main" val="1153090651"/>
                    </a:ext>
                  </a:extLst>
                </a:gridCol>
                <a:gridCol w="334512">
                  <a:extLst>
                    <a:ext uri="{9D8B030D-6E8A-4147-A177-3AD203B41FA5}">
                      <a16:colId xmlns:a16="http://schemas.microsoft.com/office/drawing/2014/main" val="4070484190"/>
                    </a:ext>
                  </a:extLst>
                </a:gridCol>
                <a:gridCol w="334512">
                  <a:extLst>
                    <a:ext uri="{9D8B030D-6E8A-4147-A177-3AD203B41FA5}">
                      <a16:colId xmlns:a16="http://schemas.microsoft.com/office/drawing/2014/main" val="3365809448"/>
                    </a:ext>
                  </a:extLst>
                </a:gridCol>
                <a:gridCol w="334512">
                  <a:extLst>
                    <a:ext uri="{9D8B030D-6E8A-4147-A177-3AD203B41FA5}">
                      <a16:colId xmlns:a16="http://schemas.microsoft.com/office/drawing/2014/main" val="667308670"/>
                    </a:ext>
                  </a:extLst>
                </a:gridCol>
                <a:gridCol w="334512">
                  <a:extLst>
                    <a:ext uri="{9D8B030D-6E8A-4147-A177-3AD203B41FA5}">
                      <a16:colId xmlns:a16="http://schemas.microsoft.com/office/drawing/2014/main" val="889063977"/>
                    </a:ext>
                  </a:extLst>
                </a:gridCol>
                <a:gridCol w="334512">
                  <a:extLst>
                    <a:ext uri="{9D8B030D-6E8A-4147-A177-3AD203B41FA5}">
                      <a16:colId xmlns:a16="http://schemas.microsoft.com/office/drawing/2014/main" val="2757517435"/>
                    </a:ext>
                  </a:extLst>
                </a:gridCol>
                <a:gridCol w="334512">
                  <a:extLst>
                    <a:ext uri="{9D8B030D-6E8A-4147-A177-3AD203B41FA5}">
                      <a16:colId xmlns:a16="http://schemas.microsoft.com/office/drawing/2014/main" val="1465374048"/>
                    </a:ext>
                  </a:extLst>
                </a:gridCol>
                <a:gridCol w="334512">
                  <a:extLst>
                    <a:ext uri="{9D8B030D-6E8A-4147-A177-3AD203B41FA5}">
                      <a16:colId xmlns:a16="http://schemas.microsoft.com/office/drawing/2014/main" val="326243122"/>
                    </a:ext>
                  </a:extLst>
                </a:gridCol>
                <a:gridCol w="334512">
                  <a:extLst>
                    <a:ext uri="{9D8B030D-6E8A-4147-A177-3AD203B41FA5}">
                      <a16:colId xmlns:a16="http://schemas.microsoft.com/office/drawing/2014/main" val="4102049281"/>
                    </a:ext>
                  </a:extLst>
                </a:gridCol>
                <a:gridCol w="121725">
                  <a:extLst>
                    <a:ext uri="{9D8B030D-6E8A-4147-A177-3AD203B41FA5}">
                      <a16:colId xmlns:a16="http://schemas.microsoft.com/office/drawing/2014/main" val="3345472748"/>
                    </a:ext>
                  </a:extLst>
                </a:gridCol>
              </a:tblGrid>
              <a:tr h="162162">
                <a:tc gridSpan="15">
                  <a:txBody>
                    <a:bodyPr/>
                    <a:lstStyle/>
                    <a:p>
                      <a:r>
                        <a:rPr lang="de-DE" sz="800"/>
                        <a:t>Patients at Risk</a:t>
                      </a:r>
                    </a:p>
                  </a:txBody>
                  <a:tcPr marL="72000" marR="18000" marT="10800" marB="108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78123958"/>
                  </a:ext>
                </a:extLst>
              </a:tr>
              <a:tr h="162162">
                <a:tc>
                  <a:txBody>
                    <a:bodyPr/>
                    <a:lstStyle/>
                    <a:p>
                      <a:r>
                        <a:rPr lang="de-DE" sz="800">
                          <a:solidFill>
                            <a:schemeClr val="bg1"/>
                          </a:solidFill>
                        </a:rPr>
                        <a:t>Sugemalimab</a:t>
                      </a:r>
                    </a:p>
                  </a:txBody>
                  <a:tcPr marL="72000" marR="18000" marT="10800" marB="10800" anchor="ctr">
                    <a:solidFill>
                      <a:schemeClr val="bg2"/>
                    </a:solidFill>
                  </a:tcPr>
                </a:tc>
                <a:tc>
                  <a:txBody>
                    <a:bodyPr/>
                    <a:lstStyle/>
                    <a:p>
                      <a:pPr algn="ctr"/>
                      <a:r>
                        <a:rPr lang="de-DE" sz="800"/>
                        <a:t>86</a:t>
                      </a:r>
                    </a:p>
                  </a:txBody>
                  <a:tcPr marL="18000" marR="18000" marT="10800" marB="10800" anchor="ctr"/>
                </a:tc>
                <a:tc>
                  <a:txBody>
                    <a:bodyPr/>
                    <a:lstStyle/>
                    <a:p>
                      <a:pPr algn="ctr"/>
                      <a:r>
                        <a:rPr lang="de-DE" sz="800"/>
                        <a:t>73</a:t>
                      </a:r>
                    </a:p>
                  </a:txBody>
                  <a:tcPr marL="18000" marR="18000" marT="10800" marB="10800" anchor="ctr"/>
                </a:tc>
                <a:tc>
                  <a:txBody>
                    <a:bodyPr/>
                    <a:lstStyle/>
                    <a:p>
                      <a:pPr algn="ctr"/>
                      <a:r>
                        <a:rPr lang="de-DE" sz="800"/>
                        <a:t>51</a:t>
                      </a:r>
                    </a:p>
                  </a:txBody>
                  <a:tcPr marL="18000" marR="18000" marT="10800" marB="10800" anchor="ctr"/>
                </a:tc>
                <a:tc>
                  <a:txBody>
                    <a:bodyPr/>
                    <a:lstStyle/>
                    <a:p>
                      <a:pPr algn="ctr"/>
                      <a:r>
                        <a:rPr lang="de-DE" sz="800"/>
                        <a:t>46</a:t>
                      </a:r>
                    </a:p>
                  </a:txBody>
                  <a:tcPr marL="18000" marR="18000" marT="10800" marB="10800" anchor="ctr"/>
                </a:tc>
                <a:tc>
                  <a:txBody>
                    <a:bodyPr/>
                    <a:lstStyle/>
                    <a:p>
                      <a:pPr algn="ctr"/>
                      <a:r>
                        <a:rPr lang="de-DE" sz="800"/>
                        <a:t>41</a:t>
                      </a:r>
                    </a:p>
                  </a:txBody>
                  <a:tcPr marL="18000" marR="18000" marT="10800" marB="10800" anchor="ctr"/>
                </a:tc>
                <a:tc>
                  <a:txBody>
                    <a:bodyPr/>
                    <a:lstStyle/>
                    <a:p>
                      <a:pPr algn="ctr"/>
                      <a:r>
                        <a:rPr lang="de-DE" sz="800"/>
                        <a:t>32</a:t>
                      </a:r>
                    </a:p>
                  </a:txBody>
                  <a:tcPr marL="18000" marR="18000" marT="10800" marB="10800" anchor="ctr"/>
                </a:tc>
                <a:tc>
                  <a:txBody>
                    <a:bodyPr/>
                    <a:lstStyle/>
                    <a:p>
                      <a:pPr algn="ctr"/>
                      <a:r>
                        <a:rPr lang="de-DE" sz="800"/>
                        <a:t>28</a:t>
                      </a:r>
                    </a:p>
                  </a:txBody>
                  <a:tcPr marL="18000" marR="18000" marT="10800" marB="10800" anchor="ctr"/>
                </a:tc>
                <a:tc>
                  <a:txBody>
                    <a:bodyPr/>
                    <a:lstStyle/>
                    <a:p>
                      <a:pPr algn="ctr"/>
                      <a:r>
                        <a:rPr lang="de-DE" sz="800"/>
                        <a:t>22</a:t>
                      </a:r>
                    </a:p>
                  </a:txBody>
                  <a:tcPr marL="18000" marR="18000" marT="10800" marB="10800" anchor="ctr"/>
                </a:tc>
                <a:tc>
                  <a:txBody>
                    <a:bodyPr/>
                    <a:lstStyle/>
                    <a:p>
                      <a:pPr algn="ctr"/>
                      <a:r>
                        <a:rPr lang="de-DE" sz="800"/>
                        <a:t>17</a:t>
                      </a:r>
                    </a:p>
                  </a:txBody>
                  <a:tcPr marL="18000" marR="18000" marT="10800" marB="10800" anchor="ctr"/>
                </a:tc>
                <a:tc>
                  <a:txBody>
                    <a:bodyPr/>
                    <a:lstStyle/>
                    <a:p>
                      <a:pPr algn="ctr"/>
                      <a:r>
                        <a:rPr lang="de-DE" sz="800"/>
                        <a:t>15</a:t>
                      </a:r>
                    </a:p>
                  </a:txBody>
                  <a:tcPr marL="18000" marR="18000" marT="10800" marB="10800" anchor="ctr"/>
                </a:tc>
                <a:tc>
                  <a:txBody>
                    <a:bodyPr/>
                    <a:lstStyle/>
                    <a:p>
                      <a:pPr algn="ctr"/>
                      <a:r>
                        <a:rPr lang="de-DE" sz="800"/>
                        <a:t>11</a:t>
                      </a:r>
                    </a:p>
                  </a:txBody>
                  <a:tcPr marL="18000" marR="18000" marT="10800" marB="10800" anchor="ctr"/>
                </a:tc>
                <a:tc>
                  <a:txBody>
                    <a:bodyPr/>
                    <a:lstStyle/>
                    <a:p>
                      <a:pPr algn="ctr"/>
                      <a:r>
                        <a:rPr lang="de-DE" sz="800"/>
                        <a:t>6</a:t>
                      </a:r>
                    </a:p>
                  </a:txBody>
                  <a:tcPr marL="18000" marR="18000" marT="10800" marB="10800" anchor="ctr"/>
                </a:tc>
                <a:tc>
                  <a:txBody>
                    <a:bodyPr/>
                    <a:lstStyle/>
                    <a:p>
                      <a:pPr algn="ctr"/>
                      <a:r>
                        <a:rPr lang="de-DE" sz="800"/>
                        <a:t>6</a:t>
                      </a:r>
                    </a:p>
                  </a:txBody>
                  <a:tcPr marL="18000" marR="18000" marT="10800" marB="10800" anchor="ctr"/>
                </a:tc>
                <a:tc>
                  <a:txBody>
                    <a:bodyPr/>
                    <a:lstStyle/>
                    <a:p>
                      <a:pPr algn="ctr"/>
                      <a:r>
                        <a:rPr lang="de-DE" sz="800"/>
                        <a:t>0</a:t>
                      </a:r>
                    </a:p>
                  </a:txBody>
                  <a:tcPr marL="18000" marR="18000" marT="10800" marB="10800" anchor="ctr"/>
                </a:tc>
                <a:extLst>
                  <a:ext uri="{0D108BD9-81ED-4DB2-BD59-A6C34878D82A}">
                    <a16:rowId xmlns:a16="http://schemas.microsoft.com/office/drawing/2014/main" val="2908120740"/>
                  </a:ext>
                </a:extLst>
              </a:tr>
              <a:tr h="162162">
                <a:tc>
                  <a:txBody>
                    <a:bodyPr/>
                    <a:lstStyle/>
                    <a:p>
                      <a:r>
                        <a:rPr lang="de-DE" sz="800" dirty="0">
                          <a:solidFill>
                            <a:schemeClr val="bg1"/>
                          </a:solidFill>
                        </a:rPr>
                        <a:t>Placebo</a:t>
                      </a:r>
                    </a:p>
                  </a:txBody>
                  <a:tcPr marL="72000" marR="18000" marT="10800" marB="10800" anchor="ctr">
                    <a:solidFill>
                      <a:schemeClr val="accent6"/>
                    </a:solidFill>
                  </a:tcPr>
                </a:tc>
                <a:tc>
                  <a:txBody>
                    <a:bodyPr/>
                    <a:lstStyle/>
                    <a:p>
                      <a:pPr algn="ctr"/>
                      <a:r>
                        <a:rPr lang="de-DE" sz="800"/>
                        <a:t>41</a:t>
                      </a:r>
                    </a:p>
                  </a:txBody>
                  <a:tcPr marL="18000" marR="18000" marT="10800" marB="10800" anchor="ctr"/>
                </a:tc>
                <a:tc>
                  <a:txBody>
                    <a:bodyPr/>
                    <a:lstStyle/>
                    <a:p>
                      <a:pPr algn="ctr"/>
                      <a:r>
                        <a:rPr lang="de-DE" sz="800"/>
                        <a:t>37</a:t>
                      </a:r>
                    </a:p>
                  </a:txBody>
                  <a:tcPr marL="18000" marR="18000" marT="10800" marB="10800" anchor="ctr"/>
                </a:tc>
                <a:tc>
                  <a:txBody>
                    <a:bodyPr/>
                    <a:lstStyle/>
                    <a:p>
                      <a:pPr algn="ctr"/>
                      <a:r>
                        <a:rPr lang="de-DE" sz="800"/>
                        <a:t>20</a:t>
                      </a:r>
                    </a:p>
                  </a:txBody>
                  <a:tcPr marL="18000" marR="18000" marT="10800" marB="10800" anchor="ctr"/>
                </a:tc>
                <a:tc>
                  <a:txBody>
                    <a:bodyPr/>
                    <a:lstStyle/>
                    <a:p>
                      <a:pPr algn="ctr"/>
                      <a:r>
                        <a:rPr lang="de-DE" sz="800"/>
                        <a:t>14</a:t>
                      </a:r>
                    </a:p>
                  </a:txBody>
                  <a:tcPr marL="18000" marR="18000" marT="10800" marB="10800" anchor="ctr"/>
                </a:tc>
                <a:tc>
                  <a:txBody>
                    <a:bodyPr/>
                    <a:lstStyle/>
                    <a:p>
                      <a:pPr algn="ctr"/>
                      <a:r>
                        <a:rPr lang="de-DE" sz="800"/>
                        <a:t>10</a:t>
                      </a:r>
                    </a:p>
                  </a:txBody>
                  <a:tcPr marL="18000" marR="18000" marT="10800" marB="10800" anchor="ctr"/>
                </a:tc>
                <a:tc>
                  <a:txBody>
                    <a:bodyPr/>
                    <a:lstStyle/>
                    <a:p>
                      <a:pPr algn="ctr"/>
                      <a:r>
                        <a:rPr lang="de-DE" sz="800"/>
                        <a:t>7</a:t>
                      </a:r>
                    </a:p>
                  </a:txBody>
                  <a:tcPr marL="18000" marR="18000" marT="10800" marB="10800" anchor="ctr"/>
                </a:tc>
                <a:tc>
                  <a:txBody>
                    <a:bodyPr/>
                    <a:lstStyle/>
                    <a:p>
                      <a:pPr algn="ctr"/>
                      <a:r>
                        <a:rPr lang="de-DE" sz="800"/>
                        <a:t>5</a:t>
                      </a:r>
                    </a:p>
                  </a:txBody>
                  <a:tcPr marL="18000" marR="18000" marT="10800" marB="10800" anchor="ctr"/>
                </a:tc>
                <a:tc>
                  <a:txBody>
                    <a:bodyPr/>
                    <a:lstStyle/>
                    <a:p>
                      <a:pPr algn="ctr"/>
                      <a:r>
                        <a:rPr lang="de-DE" sz="800"/>
                        <a:t>4</a:t>
                      </a:r>
                    </a:p>
                  </a:txBody>
                  <a:tcPr marL="18000" marR="18000" marT="10800" marB="10800" anchor="ctr"/>
                </a:tc>
                <a:tc>
                  <a:txBody>
                    <a:bodyPr/>
                    <a:lstStyle/>
                    <a:p>
                      <a:pPr algn="ctr"/>
                      <a:r>
                        <a:rPr lang="de-DE" sz="800"/>
                        <a:t>2</a:t>
                      </a:r>
                    </a:p>
                  </a:txBody>
                  <a:tcPr marL="18000" marR="18000" marT="10800" marB="10800" anchor="ctr"/>
                </a:tc>
                <a:tc>
                  <a:txBody>
                    <a:bodyPr/>
                    <a:lstStyle/>
                    <a:p>
                      <a:pPr algn="ctr"/>
                      <a:r>
                        <a:rPr lang="de-DE" sz="800"/>
                        <a:t>1</a:t>
                      </a:r>
                    </a:p>
                  </a:txBody>
                  <a:tcPr marL="18000" marR="18000" marT="10800" marB="10800" anchor="ctr"/>
                </a:tc>
                <a:tc>
                  <a:txBody>
                    <a:bodyPr/>
                    <a:lstStyle/>
                    <a:p>
                      <a:pPr algn="ctr"/>
                      <a:r>
                        <a:rPr lang="de-DE" sz="800"/>
                        <a:t>1</a:t>
                      </a:r>
                    </a:p>
                  </a:txBody>
                  <a:tcPr marL="18000" marR="18000" marT="10800" marB="10800" anchor="ctr"/>
                </a:tc>
                <a:tc>
                  <a:txBody>
                    <a:bodyPr/>
                    <a:lstStyle/>
                    <a:p>
                      <a:pPr algn="ctr"/>
                      <a:r>
                        <a:rPr lang="de-DE" sz="800"/>
                        <a:t>1</a:t>
                      </a:r>
                    </a:p>
                  </a:txBody>
                  <a:tcPr marL="18000" marR="18000" marT="10800" marB="10800" anchor="ctr"/>
                </a:tc>
                <a:tc>
                  <a:txBody>
                    <a:bodyPr/>
                    <a:lstStyle/>
                    <a:p>
                      <a:pPr algn="ctr"/>
                      <a:r>
                        <a:rPr lang="de-DE" sz="800"/>
                        <a:t>1</a:t>
                      </a:r>
                    </a:p>
                  </a:txBody>
                  <a:tcPr marL="18000" marR="18000" marT="10800" marB="10800" anchor="ctr"/>
                </a:tc>
                <a:tc>
                  <a:txBody>
                    <a:bodyPr/>
                    <a:lstStyle/>
                    <a:p>
                      <a:pPr algn="ctr"/>
                      <a:r>
                        <a:rPr lang="de-DE" sz="800" dirty="0"/>
                        <a:t>0</a:t>
                      </a:r>
                    </a:p>
                  </a:txBody>
                  <a:tcPr marL="18000" marR="18000" marT="10800" marB="10800" anchor="ctr"/>
                </a:tc>
                <a:extLst>
                  <a:ext uri="{0D108BD9-81ED-4DB2-BD59-A6C34878D82A}">
                    <a16:rowId xmlns:a16="http://schemas.microsoft.com/office/drawing/2014/main" val="1253530748"/>
                  </a:ext>
                </a:extLst>
              </a:tr>
            </a:tbl>
          </a:graphicData>
        </a:graphic>
      </p:graphicFrame>
      <p:graphicFrame>
        <p:nvGraphicFramePr>
          <p:cNvPr id="160" name="Tabelle 159">
            <a:extLst>
              <a:ext uri="{FF2B5EF4-FFF2-40B4-BE49-F238E27FC236}">
                <a16:creationId xmlns:a16="http://schemas.microsoft.com/office/drawing/2014/main" id="{D0AD0A25-D947-4F34-82BA-530AED1A48B3}"/>
              </a:ext>
            </a:extLst>
          </p:cNvPr>
          <p:cNvGraphicFramePr>
            <a:graphicFrameLocks noGrp="1"/>
          </p:cNvGraphicFramePr>
          <p:nvPr>
            <p:extLst>
              <p:ext uri="{D42A27DB-BD31-4B8C-83A1-F6EECF244321}">
                <p14:modId xmlns:p14="http://schemas.microsoft.com/office/powerpoint/2010/main" val="2380387779"/>
              </p:ext>
            </p:extLst>
          </p:nvPr>
        </p:nvGraphicFramePr>
        <p:xfrm>
          <a:off x="6232600" y="5306758"/>
          <a:ext cx="5258996" cy="486486"/>
        </p:xfrm>
        <a:graphic>
          <a:graphicData uri="http://schemas.openxmlformats.org/drawingml/2006/table">
            <a:tbl>
              <a:tblPr firstRow="1" bandRow="1">
                <a:tableStyleId>{5C22544A-7EE6-4342-B048-85BDC9FD1C3A}</a:tableStyleId>
              </a:tblPr>
              <a:tblGrid>
                <a:gridCol w="788615">
                  <a:extLst>
                    <a:ext uri="{9D8B030D-6E8A-4147-A177-3AD203B41FA5}">
                      <a16:colId xmlns:a16="http://schemas.microsoft.com/office/drawing/2014/main" val="2997954284"/>
                    </a:ext>
                  </a:extLst>
                </a:gridCol>
                <a:gridCol w="334512">
                  <a:extLst>
                    <a:ext uri="{9D8B030D-6E8A-4147-A177-3AD203B41FA5}">
                      <a16:colId xmlns:a16="http://schemas.microsoft.com/office/drawing/2014/main" val="2415433882"/>
                    </a:ext>
                  </a:extLst>
                </a:gridCol>
                <a:gridCol w="334512">
                  <a:extLst>
                    <a:ext uri="{9D8B030D-6E8A-4147-A177-3AD203B41FA5}">
                      <a16:colId xmlns:a16="http://schemas.microsoft.com/office/drawing/2014/main" val="2991651053"/>
                    </a:ext>
                  </a:extLst>
                </a:gridCol>
                <a:gridCol w="334512">
                  <a:extLst>
                    <a:ext uri="{9D8B030D-6E8A-4147-A177-3AD203B41FA5}">
                      <a16:colId xmlns:a16="http://schemas.microsoft.com/office/drawing/2014/main" val="1561167565"/>
                    </a:ext>
                  </a:extLst>
                </a:gridCol>
                <a:gridCol w="334512">
                  <a:extLst>
                    <a:ext uri="{9D8B030D-6E8A-4147-A177-3AD203B41FA5}">
                      <a16:colId xmlns:a16="http://schemas.microsoft.com/office/drawing/2014/main" val="3278668683"/>
                    </a:ext>
                  </a:extLst>
                </a:gridCol>
                <a:gridCol w="334512">
                  <a:extLst>
                    <a:ext uri="{9D8B030D-6E8A-4147-A177-3AD203B41FA5}">
                      <a16:colId xmlns:a16="http://schemas.microsoft.com/office/drawing/2014/main" val="1153090651"/>
                    </a:ext>
                  </a:extLst>
                </a:gridCol>
                <a:gridCol w="334512">
                  <a:extLst>
                    <a:ext uri="{9D8B030D-6E8A-4147-A177-3AD203B41FA5}">
                      <a16:colId xmlns:a16="http://schemas.microsoft.com/office/drawing/2014/main" val="4070484190"/>
                    </a:ext>
                  </a:extLst>
                </a:gridCol>
                <a:gridCol w="334512">
                  <a:extLst>
                    <a:ext uri="{9D8B030D-6E8A-4147-A177-3AD203B41FA5}">
                      <a16:colId xmlns:a16="http://schemas.microsoft.com/office/drawing/2014/main" val="3365809448"/>
                    </a:ext>
                  </a:extLst>
                </a:gridCol>
                <a:gridCol w="334512">
                  <a:extLst>
                    <a:ext uri="{9D8B030D-6E8A-4147-A177-3AD203B41FA5}">
                      <a16:colId xmlns:a16="http://schemas.microsoft.com/office/drawing/2014/main" val="667308670"/>
                    </a:ext>
                  </a:extLst>
                </a:gridCol>
                <a:gridCol w="334512">
                  <a:extLst>
                    <a:ext uri="{9D8B030D-6E8A-4147-A177-3AD203B41FA5}">
                      <a16:colId xmlns:a16="http://schemas.microsoft.com/office/drawing/2014/main" val="889063977"/>
                    </a:ext>
                  </a:extLst>
                </a:gridCol>
                <a:gridCol w="334512">
                  <a:extLst>
                    <a:ext uri="{9D8B030D-6E8A-4147-A177-3AD203B41FA5}">
                      <a16:colId xmlns:a16="http://schemas.microsoft.com/office/drawing/2014/main" val="2757517435"/>
                    </a:ext>
                  </a:extLst>
                </a:gridCol>
                <a:gridCol w="334512">
                  <a:extLst>
                    <a:ext uri="{9D8B030D-6E8A-4147-A177-3AD203B41FA5}">
                      <a16:colId xmlns:a16="http://schemas.microsoft.com/office/drawing/2014/main" val="1465374048"/>
                    </a:ext>
                  </a:extLst>
                </a:gridCol>
                <a:gridCol w="334512">
                  <a:extLst>
                    <a:ext uri="{9D8B030D-6E8A-4147-A177-3AD203B41FA5}">
                      <a16:colId xmlns:a16="http://schemas.microsoft.com/office/drawing/2014/main" val="326243122"/>
                    </a:ext>
                  </a:extLst>
                </a:gridCol>
                <a:gridCol w="334512">
                  <a:extLst>
                    <a:ext uri="{9D8B030D-6E8A-4147-A177-3AD203B41FA5}">
                      <a16:colId xmlns:a16="http://schemas.microsoft.com/office/drawing/2014/main" val="4102049281"/>
                    </a:ext>
                  </a:extLst>
                </a:gridCol>
                <a:gridCol w="121725">
                  <a:extLst>
                    <a:ext uri="{9D8B030D-6E8A-4147-A177-3AD203B41FA5}">
                      <a16:colId xmlns:a16="http://schemas.microsoft.com/office/drawing/2014/main" val="3345472748"/>
                    </a:ext>
                  </a:extLst>
                </a:gridCol>
              </a:tblGrid>
              <a:tr h="162162">
                <a:tc gridSpan="15">
                  <a:txBody>
                    <a:bodyPr/>
                    <a:lstStyle/>
                    <a:p>
                      <a:r>
                        <a:rPr lang="de-DE" sz="800"/>
                        <a:t>Patients at Risk</a:t>
                      </a:r>
                    </a:p>
                  </a:txBody>
                  <a:tcPr marL="72000" marR="18000" marT="10800" marB="108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78123958"/>
                  </a:ext>
                </a:extLst>
              </a:tr>
              <a:tr h="162162">
                <a:tc>
                  <a:txBody>
                    <a:bodyPr/>
                    <a:lstStyle/>
                    <a:p>
                      <a:r>
                        <a:rPr lang="de-DE" sz="800">
                          <a:solidFill>
                            <a:schemeClr val="bg1"/>
                          </a:solidFill>
                        </a:rPr>
                        <a:t>Sugemalimab</a:t>
                      </a:r>
                    </a:p>
                  </a:txBody>
                  <a:tcPr marL="72000" marR="18000" marT="10800" marB="10800" anchor="ctr">
                    <a:solidFill>
                      <a:schemeClr val="bg2"/>
                    </a:solidFill>
                  </a:tcPr>
                </a:tc>
                <a:tc>
                  <a:txBody>
                    <a:bodyPr/>
                    <a:lstStyle/>
                    <a:p>
                      <a:pPr algn="ctr"/>
                      <a:r>
                        <a:rPr lang="de-DE" sz="800"/>
                        <a:t>169</a:t>
                      </a:r>
                    </a:p>
                  </a:txBody>
                  <a:tcPr marL="18000" marR="18000" marT="10800" marB="10800" anchor="ctr"/>
                </a:tc>
                <a:tc>
                  <a:txBody>
                    <a:bodyPr/>
                    <a:lstStyle/>
                    <a:p>
                      <a:pPr algn="ctr"/>
                      <a:r>
                        <a:rPr lang="de-DE" sz="800"/>
                        <a:t>152</a:t>
                      </a:r>
                    </a:p>
                  </a:txBody>
                  <a:tcPr marL="18000" marR="18000" marT="10800" marB="10800" anchor="ctr"/>
                </a:tc>
                <a:tc>
                  <a:txBody>
                    <a:bodyPr/>
                    <a:lstStyle/>
                    <a:p>
                      <a:pPr algn="ctr"/>
                      <a:r>
                        <a:rPr lang="de-DE" sz="800"/>
                        <a:t>111</a:t>
                      </a:r>
                    </a:p>
                  </a:txBody>
                  <a:tcPr marL="18000" marR="18000" marT="10800" marB="10800" anchor="ctr"/>
                </a:tc>
                <a:tc>
                  <a:txBody>
                    <a:bodyPr/>
                    <a:lstStyle/>
                    <a:p>
                      <a:pPr algn="ctr"/>
                      <a:r>
                        <a:rPr lang="de-DE" sz="800"/>
                        <a:t>84</a:t>
                      </a:r>
                    </a:p>
                  </a:txBody>
                  <a:tcPr marL="18000" marR="18000" marT="10800" marB="10800" anchor="ctr"/>
                </a:tc>
                <a:tc>
                  <a:txBody>
                    <a:bodyPr/>
                    <a:lstStyle/>
                    <a:p>
                      <a:pPr algn="ctr"/>
                      <a:r>
                        <a:rPr lang="de-DE" sz="800"/>
                        <a:t>55</a:t>
                      </a:r>
                    </a:p>
                  </a:txBody>
                  <a:tcPr marL="18000" marR="18000" marT="10800" marB="10800" anchor="ctr"/>
                </a:tc>
                <a:tc>
                  <a:txBody>
                    <a:bodyPr/>
                    <a:lstStyle/>
                    <a:p>
                      <a:pPr algn="ctr"/>
                      <a:r>
                        <a:rPr lang="de-DE" sz="800"/>
                        <a:t>44</a:t>
                      </a:r>
                    </a:p>
                  </a:txBody>
                  <a:tcPr marL="18000" marR="18000" marT="10800" marB="10800" anchor="ctr"/>
                </a:tc>
                <a:tc>
                  <a:txBody>
                    <a:bodyPr/>
                    <a:lstStyle/>
                    <a:p>
                      <a:pPr algn="ctr"/>
                      <a:r>
                        <a:rPr lang="de-DE" sz="800"/>
                        <a:t>35</a:t>
                      </a:r>
                    </a:p>
                  </a:txBody>
                  <a:tcPr marL="18000" marR="18000" marT="10800" marB="10800" anchor="ctr"/>
                </a:tc>
                <a:tc>
                  <a:txBody>
                    <a:bodyPr/>
                    <a:lstStyle/>
                    <a:p>
                      <a:pPr algn="ctr"/>
                      <a:r>
                        <a:rPr lang="de-DE" sz="800"/>
                        <a:t>26</a:t>
                      </a:r>
                    </a:p>
                  </a:txBody>
                  <a:tcPr marL="18000" marR="18000" marT="10800" marB="10800" anchor="ctr"/>
                </a:tc>
                <a:tc>
                  <a:txBody>
                    <a:bodyPr/>
                    <a:lstStyle/>
                    <a:p>
                      <a:pPr algn="ctr"/>
                      <a:r>
                        <a:rPr lang="de-DE" sz="800"/>
                        <a:t>18</a:t>
                      </a:r>
                    </a:p>
                  </a:txBody>
                  <a:tcPr marL="18000" marR="18000" marT="10800" marB="10800" anchor="ctr"/>
                </a:tc>
                <a:tc>
                  <a:txBody>
                    <a:bodyPr/>
                    <a:lstStyle/>
                    <a:p>
                      <a:pPr algn="ctr"/>
                      <a:r>
                        <a:rPr lang="de-DE" sz="800"/>
                        <a:t>15</a:t>
                      </a:r>
                    </a:p>
                  </a:txBody>
                  <a:tcPr marL="18000" marR="18000" marT="10800" marB="10800" anchor="ctr"/>
                </a:tc>
                <a:tc>
                  <a:txBody>
                    <a:bodyPr/>
                    <a:lstStyle/>
                    <a:p>
                      <a:pPr algn="ctr"/>
                      <a:r>
                        <a:rPr lang="de-DE" sz="800"/>
                        <a:t>9</a:t>
                      </a:r>
                    </a:p>
                  </a:txBody>
                  <a:tcPr marL="18000" marR="18000" marT="10800" marB="10800" anchor="ctr"/>
                </a:tc>
                <a:tc>
                  <a:txBody>
                    <a:bodyPr/>
                    <a:lstStyle/>
                    <a:p>
                      <a:pPr algn="ctr"/>
                      <a:r>
                        <a:rPr lang="de-DE" sz="800"/>
                        <a:t>5</a:t>
                      </a:r>
                    </a:p>
                  </a:txBody>
                  <a:tcPr marL="18000" marR="18000" marT="10800" marB="10800" anchor="ctr"/>
                </a:tc>
                <a:tc>
                  <a:txBody>
                    <a:bodyPr/>
                    <a:lstStyle/>
                    <a:p>
                      <a:pPr algn="ctr"/>
                      <a:r>
                        <a:rPr lang="de-DE" sz="800"/>
                        <a:t>0</a:t>
                      </a:r>
                    </a:p>
                  </a:txBody>
                  <a:tcPr marL="18000" marR="18000" marT="10800" marB="10800" anchor="ctr"/>
                </a:tc>
                <a:tc>
                  <a:txBody>
                    <a:bodyPr/>
                    <a:lstStyle/>
                    <a:p>
                      <a:pPr algn="ctr"/>
                      <a:r>
                        <a:rPr lang="de-DE" sz="800"/>
                        <a:t>0</a:t>
                      </a:r>
                    </a:p>
                  </a:txBody>
                  <a:tcPr marL="18000" marR="18000" marT="10800" marB="10800" anchor="ctr"/>
                </a:tc>
                <a:extLst>
                  <a:ext uri="{0D108BD9-81ED-4DB2-BD59-A6C34878D82A}">
                    <a16:rowId xmlns:a16="http://schemas.microsoft.com/office/drawing/2014/main" val="2908120740"/>
                  </a:ext>
                </a:extLst>
              </a:tr>
              <a:tr h="162162">
                <a:tc>
                  <a:txBody>
                    <a:bodyPr/>
                    <a:lstStyle/>
                    <a:p>
                      <a:r>
                        <a:rPr lang="de-DE" sz="800" dirty="0">
                          <a:solidFill>
                            <a:schemeClr val="bg1"/>
                          </a:solidFill>
                        </a:rPr>
                        <a:t>Placebo</a:t>
                      </a:r>
                    </a:p>
                  </a:txBody>
                  <a:tcPr marL="72000" marR="18000" marT="10800" marB="10800" anchor="ctr">
                    <a:solidFill>
                      <a:schemeClr val="accent6"/>
                    </a:solidFill>
                  </a:tcPr>
                </a:tc>
                <a:tc>
                  <a:txBody>
                    <a:bodyPr/>
                    <a:lstStyle/>
                    <a:p>
                      <a:pPr algn="ctr"/>
                      <a:r>
                        <a:rPr lang="de-DE" sz="800"/>
                        <a:t>85</a:t>
                      </a:r>
                    </a:p>
                  </a:txBody>
                  <a:tcPr marL="18000" marR="18000" marT="10800" marB="10800" anchor="ctr"/>
                </a:tc>
                <a:tc>
                  <a:txBody>
                    <a:bodyPr/>
                    <a:lstStyle/>
                    <a:p>
                      <a:pPr algn="ctr"/>
                      <a:r>
                        <a:rPr lang="de-DE" sz="800"/>
                        <a:t>78</a:t>
                      </a:r>
                    </a:p>
                  </a:txBody>
                  <a:tcPr marL="18000" marR="18000" marT="10800" marB="10800" anchor="ctr"/>
                </a:tc>
                <a:tc>
                  <a:txBody>
                    <a:bodyPr/>
                    <a:lstStyle/>
                    <a:p>
                      <a:pPr algn="ctr"/>
                      <a:r>
                        <a:rPr lang="de-DE" sz="800"/>
                        <a:t>57</a:t>
                      </a:r>
                    </a:p>
                  </a:txBody>
                  <a:tcPr marL="18000" marR="18000" marT="10800" marB="10800" anchor="ctr"/>
                </a:tc>
                <a:tc>
                  <a:txBody>
                    <a:bodyPr/>
                    <a:lstStyle/>
                    <a:p>
                      <a:pPr algn="ctr"/>
                      <a:r>
                        <a:rPr lang="de-DE" sz="800"/>
                        <a:t>32</a:t>
                      </a:r>
                    </a:p>
                  </a:txBody>
                  <a:tcPr marL="18000" marR="18000" marT="10800" marB="10800" anchor="ctr"/>
                </a:tc>
                <a:tc>
                  <a:txBody>
                    <a:bodyPr/>
                    <a:lstStyle/>
                    <a:p>
                      <a:pPr algn="ctr"/>
                      <a:r>
                        <a:rPr lang="de-DE" sz="800"/>
                        <a:t>15</a:t>
                      </a:r>
                    </a:p>
                  </a:txBody>
                  <a:tcPr marL="18000" marR="18000" marT="10800" marB="10800" anchor="ctr"/>
                </a:tc>
                <a:tc>
                  <a:txBody>
                    <a:bodyPr/>
                    <a:lstStyle/>
                    <a:p>
                      <a:pPr algn="ctr"/>
                      <a:r>
                        <a:rPr lang="de-DE" sz="800"/>
                        <a:t>9</a:t>
                      </a:r>
                    </a:p>
                  </a:txBody>
                  <a:tcPr marL="18000" marR="18000" marT="10800" marB="10800" anchor="ctr"/>
                </a:tc>
                <a:tc>
                  <a:txBody>
                    <a:bodyPr/>
                    <a:lstStyle/>
                    <a:p>
                      <a:pPr algn="ctr"/>
                      <a:r>
                        <a:rPr lang="de-DE" sz="800"/>
                        <a:t>6</a:t>
                      </a:r>
                    </a:p>
                  </a:txBody>
                  <a:tcPr marL="18000" marR="18000" marT="10800" marB="10800" anchor="ctr"/>
                </a:tc>
                <a:tc>
                  <a:txBody>
                    <a:bodyPr/>
                    <a:lstStyle/>
                    <a:p>
                      <a:pPr algn="ctr"/>
                      <a:r>
                        <a:rPr lang="de-DE" sz="800"/>
                        <a:t>6</a:t>
                      </a:r>
                    </a:p>
                  </a:txBody>
                  <a:tcPr marL="18000" marR="18000" marT="10800" marB="10800" anchor="ctr"/>
                </a:tc>
                <a:tc>
                  <a:txBody>
                    <a:bodyPr/>
                    <a:lstStyle/>
                    <a:p>
                      <a:pPr algn="ctr"/>
                      <a:r>
                        <a:rPr lang="de-DE" sz="800"/>
                        <a:t>4</a:t>
                      </a:r>
                    </a:p>
                  </a:txBody>
                  <a:tcPr marL="18000" marR="18000" marT="10800" marB="10800" anchor="ctr"/>
                </a:tc>
                <a:tc>
                  <a:txBody>
                    <a:bodyPr/>
                    <a:lstStyle/>
                    <a:p>
                      <a:pPr algn="ctr"/>
                      <a:r>
                        <a:rPr lang="de-DE" sz="800"/>
                        <a:t>3</a:t>
                      </a:r>
                    </a:p>
                  </a:txBody>
                  <a:tcPr marL="18000" marR="18000" marT="10800" marB="10800" anchor="ctr"/>
                </a:tc>
                <a:tc>
                  <a:txBody>
                    <a:bodyPr/>
                    <a:lstStyle/>
                    <a:p>
                      <a:pPr algn="ctr"/>
                      <a:r>
                        <a:rPr lang="de-DE" sz="800"/>
                        <a:t>0</a:t>
                      </a:r>
                    </a:p>
                  </a:txBody>
                  <a:tcPr marL="18000" marR="18000" marT="10800" marB="10800" anchor="ctr"/>
                </a:tc>
                <a:tc>
                  <a:txBody>
                    <a:bodyPr/>
                    <a:lstStyle/>
                    <a:p>
                      <a:pPr algn="ctr"/>
                      <a:r>
                        <a:rPr lang="de-DE" sz="800"/>
                        <a:t>0</a:t>
                      </a:r>
                    </a:p>
                  </a:txBody>
                  <a:tcPr marL="18000" marR="18000" marT="10800" marB="10800" anchor="ctr"/>
                </a:tc>
                <a:tc>
                  <a:txBody>
                    <a:bodyPr/>
                    <a:lstStyle/>
                    <a:p>
                      <a:pPr algn="ctr"/>
                      <a:r>
                        <a:rPr lang="de-DE" sz="800"/>
                        <a:t>0</a:t>
                      </a:r>
                    </a:p>
                  </a:txBody>
                  <a:tcPr marL="18000" marR="18000" marT="10800" marB="10800" anchor="ctr"/>
                </a:tc>
                <a:tc>
                  <a:txBody>
                    <a:bodyPr/>
                    <a:lstStyle/>
                    <a:p>
                      <a:pPr algn="ctr"/>
                      <a:r>
                        <a:rPr lang="de-DE" sz="800" dirty="0"/>
                        <a:t>0</a:t>
                      </a:r>
                    </a:p>
                  </a:txBody>
                  <a:tcPr marL="18000" marR="18000" marT="10800" marB="10800" anchor="ctr"/>
                </a:tc>
                <a:extLst>
                  <a:ext uri="{0D108BD9-81ED-4DB2-BD59-A6C34878D82A}">
                    <a16:rowId xmlns:a16="http://schemas.microsoft.com/office/drawing/2014/main" val="1253530748"/>
                  </a:ext>
                </a:extLst>
              </a:tr>
            </a:tbl>
          </a:graphicData>
        </a:graphic>
      </p:graphicFrame>
      <p:cxnSp>
        <p:nvCxnSpPr>
          <p:cNvPr id="268" name="Gerader Verbinder 267">
            <a:extLst>
              <a:ext uri="{FF2B5EF4-FFF2-40B4-BE49-F238E27FC236}">
                <a16:creationId xmlns:a16="http://schemas.microsoft.com/office/drawing/2014/main" id="{57EFAEC2-CAE8-4E11-AA58-2E59A8209091}"/>
              </a:ext>
            </a:extLst>
          </p:cNvPr>
          <p:cNvCxnSpPr>
            <a:cxnSpLocks/>
          </p:cNvCxnSpPr>
          <p:nvPr/>
        </p:nvCxnSpPr>
        <p:spPr>
          <a:xfrm flipV="1">
            <a:off x="10228936" y="3644439"/>
            <a:ext cx="0" cy="122047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6" name="Gerader Verbinder 265">
            <a:extLst>
              <a:ext uri="{FF2B5EF4-FFF2-40B4-BE49-F238E27FC236}">
                <a16:creationId xmlns:a16="http://schemas.microsoft.com/office/drawing/2014/main" id="{B1AB4CD8-4F4F-45F1-9E54-B16629A6C2F1}"/>
              </a:ext>
            </a:extLst>
          </p:cNvPr>
          <p:cNvCxnSpPr>
            <a:cxnSpLocks/>
          </p:cNvCxnSpPr>
          <p:nvPr/>
        </p:nvCxnSpPr>
        <p:spPr>
          <a:xfrm flipV="1">
            <a:off x="9216781" y="3458316"/>
            <a:ext cx="0" cy="139113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3" name="Gerader Verbinder 242">
            <a:extLst>
              <a:ext uri="{FF2B5EF4-FFF2-40B4-BE49-F238E27FC236}">
                <a16:creationId xmlns:a16="http://schemas.microsoft.com/office/drawing/2014/main" id="{358342B7-D9C8-480F-88C5-5E9E1964DBF1}"/>
              </a:ext>
            </a:extLst>
          </p:cNvPr>
          <p:cNvCxnSpPr/>
          <p:nvPr/>
        </p:nvCxnSpPr>
        <p:spPr>
          <a:xfrm flipV="1">
            <a:off x="7204075" y="2015121"/>
            <a:ext cx="0" cy="7241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051446AB-0AD0-49DF-8ABC-842F396F837B}"/>
              </a:ext>
            </a:extLst>
          </p:cNvPr>
          <p:cNvCxnSpPr>
            <a:cxnSpLocks/>
          </p:cNvCxnSpPr>
          <p:nvPr/>
        </p:nvCxnSpPr>
        <p:spPr>
          <a:xfrm flipV="1">
            <a:off x="7192963" y="1976185"/>
            <a:ext cx="0" cy="29691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9E877981-6FEA-49F1-A3BA-5865C61A663C}"/>
              </a:ext>
            </a:extLst>
          </p:cNvPr>
          <p:cNvCxnSpPr>
            <a:cxnSpLocks/>
          </p:cNvCxnSpPr>
          <p:nvPr/>
        </p:nvCxnSpPr>
        <p:spPr>
          <a:xfrm flipH="1">
            <a:off x="7107235" y="4859618"/>
            <a:ext cx="44311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193D8452-B76E-47A5-B63B-6B5EE5CC7316}"/>
              </a:ext>
            </a:extLst>
          </p:cNvPr>
          <p:cNvCxnSpPr/>
          <p:nvPr/>
        </p:nvCxnSpPr>
        <p:spPr>
          <a:xfrm flipH="1">
            <a:off x="7107235" y="4297640"/>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5E41A89A-0104-4C34-9EE0-708ACD839773}"/>
              </a:ext>
            </a:extLst>
          </p:cNvPr>
          <p:cNvCxnSpPr/>
          <p:nvPr/>
        </p:nvCxnSpPr>
        <p:spPr>
          <a:xfrm flipH="1">
            <a:off x="7107235" y="3738041"/>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DD096385-625B-4232-8B68-1F1A2DEDC96D}"/>
              </a:ext>
            </a:extLst>
          </p:cNvPr>
          <p:cNvCxnSpPr/>
          <p:nvPr/>
        </p:nvCxnSpPr>
        <p:spPr>
          <a:xfrm flipH="1">
            <a:off x="7107235" y="3178447"/>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ECD1141F-6E6D-4D70-982B-19B0D9266FCA}"/>
              </a:ext>
            </a:extLst>
          </p:cNvPr>
          <p:cNvCxnSpPr/>
          <p:nvPr/>
        </p:nvCxnSpPr>
        <p:spPr>
          <a:xfrm flipH="1">
            <a:off x="7107235" y="2621234"/>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B5C59370-C995-4A8B-8053-BCD26784F54D}"/>
              </a:ext>
            </a:extLst>
          </p:cNvPr>
          <p:cNvCxnSpPr/>
          <p:nvPr/>
        </p:nvCxnSpPr>
        <p:spPr>
          <a:xfrm flipH="1">
            <a:off x="7107235" y="2042591"/>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9AA58827-C6F0-495A-B07F-0EF2132BCBC9}"/>
              </a:ext>
            </a:extLst>
          </p:cNvPr>
          <p:cNvCxnSpPr>
            <a:cxnSpLocks/>
          </p:cNvCxnSpPr>
          <p:nvPr/>
        </p:nvCxnSpPr>
        <p:spPr>
          <a:xfrm rot="5400000" flipH="1">
            <a:off x="7493001"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AAB6B15C-8CA9-4E9B-9FE6-47EFB62A4C53}"/>
              </a:ext>
            </a:extLst>
          </p:cNvPr>
          <p:cNvCxnSpPr>
            <a:cxnSpLocks/>
          </p:cNvCxnSpPr>
          <p:nvPr/>
        </p:nvCxnSpPr>
        <p:spPr>
          <a:xfrm rot="5400000" flipH="1">
            <a:off x="7831138"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F729C342-09A9-4268-968F-B5FE7DD61F75}"/>
              </a:ext>
            </a:extLst>
          </p:cNvPr>
          <p:cNvCxnSpPr>
            <a:cxnSpLocks/>
          </p:cNvCxnSpPr>
          <p:nvPr/>
        </p:nvCxnSpPr>
        <p:spPr>
          <a:xfrm rot="5400000" flipH="1">
            <a:off x="8166895"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2D5A3959-E331-40CD-9EB1-F72CDFFF9ECD}"/>
              </a:ext>
            </a:extLst>
          </p:cNvPr>
          <p:cNvCxnSpPr>
            <a:cxnSpLocks/>
          </p:cNvCxnSpPr>
          <p:nvPr/>
        </p:nvCxnSpPr>
        <p:spPr>
          <a:xfrm rot="5400000" flipH="1">
            <a:off x="8502651"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5990E9FD-2C92-4138-BC69-E1BF3BCA134E}"/>
              </a:ext>
            </a:extLst>
          </p:cNvPr>
          <p:cNvCxnSpPr>
            <a:cxnSpLocks/>
          </p:cNvCxnSpPr>
          <p:nvPr/>
        </p:nvCxnSpPr>
        <p:spPr>
          <a:xfrm rot="5400000" flipH="1">
            <a:off x="8838284" y="4902486"/>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r Verbinder 75">
            <a:extLst>
              <a:ext uri="{FF2B5EF4-FFF2-40B4-BE49-F238E27FC236}">
                <a16:creationId xmlns:a16="http://schemas.microsoft.com/office/drawing/2014/main" id="{D7121802-2844-4B57-A7E8-5B093DF99370}"/>
              </a:ext>
            </a:extLst>
          </p:cNvPr>
          <p:cNvCxnSpPr>
            <a:cxnSpLocks/>
          </p:cNvCxnSpPr>
          <p:nvPr/>
        </p:nvCxnSpPr>
        <p:spPr>
          <a:xfrm rot="5400000" flipH="1">
            <a:off x="9176421"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27821ED-5FD4-4D7F-BB67-A106E8989762}"/>
              </a:ext>
            </a:extLst>
          </p:cNvPr>
          <p:cNvCxnSpPr>
            <a:cxnSpLocks/>
          </p:cNvCxnSpPr>
          <p:nvPr/>
        </p:nvCxnSpPr>
        <p:spPr>
          <a:xfrm rot="5400000" flipH="1">
            <a:off x="9507415"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7443E0D3-35C3-4D95-ACDE-B552355113BE}"/>
              </a:ext>
            </a:extLst>
          </p:cNvPr>
          <p:cNvCxnSpPr>
            <a:cxnSpLocks/>
          </p:cNvCxnSpPr>
          <p:nvPr/>
        </p:nvCxnSpPr>
        <p:spPr>
          <a:xfrm rot="5400000" flipH="1">
            <a:off x="9847934" y="4902484"/>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92707C1B-8AB7-44AE-B224-B7E9FCC6B7BB}"/>
              </a:ext>
            </a:extLst>
          </p:cNvPr>
          <p:cNvCxnSpPr>
            <a:cxnSpLocks/>
          </p:cNvCxnSpPr>
          <p:nvPr/>
        </p:nvCxnSpPr>
        <p:spPr>
          <a:xfrm rot="5400000" flipH="1">
            <a:off x="10186072" y="4902482"/>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4D808F21-6BBB-492E-B8B2-5E04FF81C0F6}"/>
              </a:ext>
            </a:extLst>
          </p:cNvPr>
          <p:cNvCxnSpPr>
            <a:cxnSpLocks/>
          </p:cNvCxnSpPr>
          <p:nvPr/>
        </p:nvCxnSpPr>
        <p:spPr>
          <a:xfrm rot="5400000" flipH="1">
            <a:off x="10521828" y="4902485"/>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7AD0F3B8-4BC6-4597-A552-2EA583541AE8}"/>
              </a:ext>
            </a:extLst>
          </p:cNvPr>
          <p:cNvCxnSpPr>
            <a:cxnSpLocks/>
          </p:cNvCxnSpPr>
          <p:nvPr/>
        </p:nvCxnSpPr>
        <p:spPr>
          <a:xfrm rot="5400000" flipH="1">
            <a:off x="10857584" y="4900106"/>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175D6BD5-14A6-4C3B-BCA3-7675A8E7844D}"/>
              </a:ext>
            </a:extLst>
          </p:cNvPr>
          <p:cNvCxnSpPr>
            <a:cxnSpLocks/>
          </p:cNvCxnSpPr>
          <p:nvPr/>
        </p:nvCxnSpPr>
        <p:spPr>
          <a:xfrm rot="5400000" flipH="1">
            <a:off x="11195721" y="4900106"/>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F20E525C-314A-4AE3-BF6D-90D79D70CEB6}"/>
              </a:ext>
            </a:extLst>
          </p:cNvPr>
          <p:cNvCxnSpPr>
            <a:cxnSpLocks/>
          </p:cNvCxnSpPr>
          <p:nvPr/>
        </p:nvCxnSpPr>
        <p:spPr>
          <a:xfrm rot="5400000" flipH="1">
            <a:off x="11364790" y="4900106"/>
            <a:ext cx="85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feld 83">
            <a:extLst>
              <a:ext uri="{FF2B5EF4-FFF2-40B4-BE49-F238E27FC236}">
                <a16:creationId xmlns:a16="http://schemas.microsoft.com/office/drawing/2014/main" id="{A6EFE103-1B0A-4A66-BD39-2EF7CFEB50E7}"/>
              </a:ext>
            </a:extLst>
          </p:cNvPr>
          <p:cNvSpPr txBox="1"/>
          <p:nvPr/>
        </p:nvSpPr>
        <p:spPr>
          <a:xfrm>
            <a:off x="6921577" y="4741801"/>
            <a:ext cx="255198" cy="246221"/>
          </a:xfrm>
          <a:prstGeom prst="rect">
            <a:avLst/>
          </a:prstGeom>
          <a:noFill/>
        </p:spPr>
        <p:txBody>
          <a:bodyPr wrap="none" rtlCol="0">
            <a:spAutoFit/>
          </a:bodyPr>
          <a:lstStyle/>
          <a:p>
            <a:r>
              <a:rPr lang="de-DE" sz="1000"/>
              <a:t>0</a:t>
            </a:r>
          </a:p>
        </p:txBody>
      </p:sp>
      <p:sp>
        <p:nvSpPr>
          <p:cNvPr id="85" name="Textfeld 84">
            <a:extLst>
              <a:ext uri="{FF2B5EF4-FFF2-40B4-BE49-F238E27FC236}">
                <a16:creationId xmlns:a16="http://schemas.microsoft.com/office/drawing/2014/main" id="{19B33338-10B5-4221-A008-6A12673D34EB}"/>
              </a:ext>
            </a:extLst>
          </p:cNvPr>
          <p:cNvSpPr txBox="1"/>
          <p:nvPr/>
        </p:nvSpPr>
        <p:spPr>
          <a:xfrm>
            <a:off x="6854825" y="4172636"/>
            <a:ext cx="325730" cy="246221"/>
          </a:xfrm>
          <a:prstGeom prst="rect">
            <a:avLst/>
          </a:prstGeom>
          <a:noFill/>
        </p:spPr>
        <p:txBody>
          <a:bodyPr wrap="none" rtlCol="0">
            <a:spAutoFit/>
          </a:bodyPr>
          <a:lstStyle/>
          <a:p>
            <a:r>
              <a:rPr lang="de-DE" sz="1000"/>
              <a:t>20</a:t>
            </a:r>
          </a:p>
        </p:txBody>
      </p:sp>
      <p:sp>
        <p:nvSpPr>
          <p:cNvPr id="86" name="Textfeld 85">
            <a:extLst>
              <a:ext uri="{FF2B5EF4-FFF2-40B4-BE49-F238E27FC236}">
                <a16:creationId xmlns:a16="http://schemas.microsoft.com/office/drawing/2014/main" id="{F8AC8B41-4426-4852-B912-6130EBE0AAE6}"/>
              </a:ext>
            </a:extLst>
          </p:cNvPr>
          <p:cNvSpPr txBox="1"/>
          <p:nvPr/>
        </p:nvSpPr>
        <p:spPr>
          <a:xfrm>
            <a:off x="6854825" y="3611405"/>
            <a:ext cx="325730" cy="246221"/>
          </a:xfrm>
          <a:prstGeom prst="rect">
            <a:avLst/>
          </a:prstGeom>
          <a:noFill/>
        </p:spPr>
        <p:txBody>
          <a:bodyPr wrap="none" rtlCol="0">
            <a:spAutoFit/>
          </a:bodyPr>
          <a:lstStyle/>
          <a:p>
            <a:r>
              <a:rPr lang="de-DE" sz="1000"/>
              <a:t>40</a:t>
            </a:r>
          </a:p>
        </p:txBody>
      </p:sp>
      <p:sp>
        <p:nvSpPr>
          <p:cNvPr id="87" name="Textfeld 86">
            <a:extLst>
              <a:ext uri="{FF2B5EF4-FFF2-40B4-BE49-F238E27FC236}">
                <a16:creationId xmlns:a16="http://schemas.microsoft.com/office/drawing/2014/main" id="{EC1D3602-7E41-4C57-8374-97D5822EC290}"/>
              </a:ext>
            </a:extLst>
          </p:cNvPr>
          <p:cNvSpPr txBox="1"/>
          <p:nvPr/>
        </p:nvSpPr>
        <p:spPr>
          <a:xfrm>
            <a:off x="6854825" y="3054191"/>
            <a:ext cx="325730" cy="246221"/>
          </a:xfrm>
          <a:prstGeom prst="rect">
            <a:avLst/>
          </a:prstGeom>
          <a:noFill/>
        </p:spPr>
        <p:txBody>
          <a:bodyPr wrap="none" rtlCol="0">
            <a:spAutoFit/>
          </a:bodyPr>
          <a:lstStyle/>
          <a:p>
            <a:r>
              <a:rPr lang="de-DE" sz="1000"/>
              <a:t>60</a:t>
            </a:r>
          </a:p>
        </p:txBody>
      </p:sp>
      <p:sp>
        <p:nvSpPr>
          <p:cNvPr id="88" name="Textfeld 87">
            <a:extLst>
              <a:ext uri="{FF2B5EF4-FFF2-40B4-BE49-F238E27FC236}">
                <a16:creationId xmlns:a16="http://schemas.microsoft.com/office/drawing/2014/main" id="{7074D9C9-A359-452A-B444-E5536DD11985}"/>
              </a:ext>
            </a:extLst>
          </p:cNvPr>
          <p:cNvSpPr txBox="1"/>
          <p:nvPr/>
        </p:nvSpPr>
        <p:spPr>
          <a:xfrm>
            <a:off x="6852944" y="2496228"/>
            <a:ext cx="325730" cy="246221"/>
          </a:xfrm>
          <a:prstGeom prst="rect">
            <a:avLst/>
          </a:prstGeom>
          <a:noFill/>
        </p:spPr>
        <p:txBody>
          <a:bodyPr wrap="none" rtlCol="0">
            <a:spAutoFit/>
          </a:bodyPr>
          <a:lstStyle/>
          <a:p>
            <a:r>
              <a:rPr lang="de-DE" sz="1000"/>
              <a:t>80</a:t>
            </a:r>
          </a:p>
        </p:txBody>
      </p:sp>
      <p:sp>
        <p:nvSpPr>
          <p:cNvPr id="89" name="Textfeld 88">
            <a:extLst>
              <a:ext uri="{FF2B5EF4-FFF2-40B4-BE49-F238E27FC236}">
                <a16:creationId xmlns:a16="http://schemas.microsoft.com/office/drawing/2014/main" id="{996AED65-A82C-48CD-A131-59CBD3744053}"/>
              </a:ext>
            </a:extLst>
          </p:cNvPr>
          <p:cNvSpPr txBox="1"/>
          <p:nvPr/>
        </p:nvSpPr>
        <p:spPr>
          <a:xfrm>
            <a:off x="6781142" y="1921035"/>
            <a:ext cx="396262" cy="246221"/>
          </a:xfrm>
          <a:prstGeom prst="rect">
            <a:avLst/>
          </a:prstGeom>
          <a:noFill/>
        </p:spPr>
        <p:txBody>
          <a:bodyPr wrap="none" rtlCol="0">
            <a:spAutoFit/>
          </a:bodyPr>
          <a:lstStyle/>
          <a:p>
            <a:r>
              <a:rPr lang="de-DE" sz="1000"/>
              <a:t>100</a:t>
            </a:r>
          </a:p>
        </p:txBody>
      </p:sp>
      <p:sp>
        <p:nvSpPr>
          <p:cNvPr id="90" name="Textfeld 89">
            <a:extLst>
              <a:ext uri="{FF2B5EF4-FFF2-40B4-BE49-F238E27FC236}">
                <a16:creationId xmlns:a16="http://schemas.microsoft.com/office/drawing/2014/main" id="{8C604DE4-B518-4301-9170-4ADBE81394E8}"/>
              </a:ext>
            </a:extLst>
          </p:cNvPr>
          <p:cNvSpPr txBox="1"/>
          <p:nvPr/>
        </p:nvSpPr>
        <p:spPr>
          <a:xfrm>
            <a:off x="7065364" y="4893233"/>
            <a:ext cx="255198" cy="246221"/>
          </a:xfrm>
          <a:prstGeom prst="rect">
            <a:avLst/>
          </a:prstGeom>
          <a:noFill/>
        </p:spPr>
        <p:txBody>
          <a:bodyPr wrap="none" rtlCol="0">
            <a:spAutoFit/>
          </a:bodyPr>
          <a:lstStyle/>
          <a:p>
            <a:r>
              <a:rPr lang="de-DE" sz="1000"/>
              <a:t>0</a:t>
            </a:r>
          </a:p>
        </p:txBody>
      </p:sp>
      <p:sp>
        <p:nvSpPr>
          <p:cNvPr id="91" name="Textfeld 90">
            <a:extLst>
              <a:ext uri="{FF2B5EF4-FFF2-40B4-BE49-F238E27FC236}">
                <a16:creationId xmlns:a16="http://schemas.microsoft.com/office/drawing/2014/main" id="{68807F9E-8F3A-46D6-9F8B-5E3F7AAE3E8B}"/>
              </a:ext>
            </a:extLst>
          </p:cNvPr>
          <p:cNvSpPr txBox="1"/>
          <p:nvPr/>
        </p:nvSpPr>
        <p:spPr>
          <a:xfrm>
            <a:off x="7408264" y="4893233"/>
            <a:ext cx="255198" cy="246221"/>
          </a:xfrm>
          <a:prstGeom prst="rect">
            <a:avLst/>
          </a:prstGeom>
          <a:noFill/>
        </p:spPr>
        <p:txBody>
          <a:bodyPr wrap="none" rtlCol="0">
            <a:spAutoFit/>
          </a:bodyPr>
          <a:lstStyle/>
          <a:p>
            <a:r>
              <a:rPr lang="de-DE" sz="1000"/>
              <a:t>2</a:t>
            </a:r>
          </a:p>
        </p:txBody>
      </p:sp>
      <p:sp>
        <p:nvSpPr>
          <p:cNvPr id="92" name="Textfeld 91">
            <a:extLst>
              <a:ext uri="{FF2B5EF4-FFF2-40B4-BE49-F238E27FC236}">
                <a16:creationId xmlns:a16="http://schemas.microsoft.com/office/drawing/2014/main" id="{7ABA6059-8A67-4C1C-BA80-61578B23796F}"/>
              </a:ext>
            </a:extLst>
          </p:cNvPr>
          <p:cNvSpPr txBox="1"/>
          <p:nvPr/>
        </p:nvSpPr>
        <p:spPr>
          <a:xfrm>
            <a:off x="7746402" y="4893233"/>
            <a:ext cx="255198" cy="246221"/>
          </a:xfrm>
          <a:prstGeom prst="rect">
            <a:avLst/>
          </a:prstGeom>
          <a:noFill/>
        </p:spPr>
        <p:txBody>
          <a:bodyPr wrap="none" rtlCol="0">
            <a:spAutoFit/>
          </a:bodyPr>
          <a:lstStyle/>
          <a:p>
            <a:r>
              <a:rPr lang="de-DE" sz="1000"/>
              <a:t>4</a:t>
            </a:r>
          </a:p>
        </p:txBody>
      </p:sp>
      <p:sp>
        <p:nvSpPr>
          <p:cNvPr id="93" name="Textfeld 92">
            <a:extLst>
              <a:ext uri="{FF2B5EF4-FFF2-40B4-BE49-F238E27FC236}">
                <a16:creationId xmlns:a16="http://schemas.microsoft.com/office/drawing/2014/main" id="{04A2AB44-07C8-41E7-9125-227692AF2E68}"/>
              </a:ext>
            </a:extLst>
          </p:cNvPr>
          <p:cNvSpPr txBox="1"/>
          <p:nvPr/>
        </p:nvSpPr>
        <p:spPr>
          <a:xfrm>
            <a:off x="8086944" y="4893233"/>
            <a:ext cx="255198" cy="246221"/>
          </a:xfrm>
          <a:prstGeom prst="rect">
            <a:avLst/>
          </a:prstGeom>
          <a:noFill/>
        </p:spPr>
        <p:txBody>
          <a:bodyPr wrap="none" rtlCol="0">
            <a:spAutoFit/>
          </a:bodyPr>
          <a:lstStyle/>
          <a:p>
            <a:r>
              <a:rPr lang="de-DE" sz="1000"/>
              <a:t>6</a:t>
            </a:r>
          </a:p>
        </p:txBody>
      </p:sp>
      <p:sp>
        <p:nvSpPr>
          <p:cNvPr id="94" name="Textfeld 93">
            <a:extLst>
              <a:ext uri="{FF2B5EF4-FFF2-40B4-BE49-F238E27FC236}">
                <a16:creationId xmlns:a16="http://schemas.microsoft.com/office/drawing/2014/main" id="{4315C701-F384-4DA7-8FAD-A3438024651E}"/>
              </a:ext>
            </a:extLst>
          </p:cNvPr>
          <p:cNvSpPr txBox="1"/>
          <p:nvPr/>
        </p:nvSpPr>
        <p:spPr>
          <a:xfrm>
            <a:off x="8420297" y="4893233"/>
            <a:ext cx="255198" cy="246221"/>
          </a:xfrm>
          <a:prstGeom prst="rect">
            <a:avLst/>
          </a:prstGeom>
          <a:noFill/>
        </p:spPr>
        <p:txBody>
          <a:bodyPr wrap="none" rtlCol="0">
            <a:spAutoFit/>
          </a:bodyPr>
          <a:lstStyle/>
          <a:p>
            <a:r>
              <a:rPr lang="de-DE" sz="1000"/>
              <a:t>8</a:t>
            </a:r>
          </a:p>
        </p:txBody>
      </p:sp>
      <p:sp>
        <p:nvSpPr>
          <p:cNvPr id="95" name="Textfeld 94">
            <a:extLst>
              <a:ext uri="{FF2B5EF4-FFF2-40B4-BE49-F238E27FC236}">
                <a16:creationId xmlns:a16="http://schemas.microsoft.com/office/drawing/2014/main" id="{D2A98255-0721-4F44-8391-EDA4EFE7404D}"/>
              </a:ext>
            </a:extLst>
          </p:cNvPr>
          <p:cNvSpPr txBox="1"/>
          <p:nvPr/>
        </p:nvSpPr>
        <p:spPr>
          <a:xfrm>
            <a:off x="8720664" y="4890953"/>
            <a:ext cx="325730" cy="246221"/>
          </a:xfrm>
          <a:prstGeom prst="rect">
            <a:avLst/>
          </a:prstGeom>
          <a:noFill/>
        </p:spPr>
        <p:txBody>
          <a:bodyPr wrap="none" rtlCol="0">
            <a:spAutoFit/>
          </a:bodyPr>
          <a:lstStyle/>
          <a:p>
            <a:r>
              <a:rPr lang="de-DE" sz="1000"/>
              <a:t>10</a:t>
            </a:r>
          </a:p>
        </p:txBody>
      </p:sp>
      <p:sp>
        <p:nvSpPr>
          <p:cNvPr id="96" name="Textfeld 95">
            <a:extLst>
              <a:ext uri="{FF2B5EF4-FFF2-40B4-BE49-F238E27FC236}">
                <a16:creationId xmlns:a16="http://schemas.microsoft.com/office/drawing/2014/main" id="{52797A1E-0292-46F8-A779-EF85F3EC03DF}"/>
              </a:ext>
            </a:extLst>
          </p:cNvPr>
          <p:cNvSpPr txBox="1"/>
          <p:nvPr/>
        </p:nvSpPr>
        <p:spPr>
          <a:xfrm>
            <a:off x="9053916" y="4891378"/>
            <a:ext cx="325730" cy="246221"/>
          </a:xfrm>
          <a:prstGeom prst="rect">
            <a:avLst/>
          </a:prstGeom>
          <a:noFill/>
        </p:spPr>
        <p:txBody>
          <a:bodyPr wrap="none" rtlCol="0">
            <a:spAutoFit/>
          </a:bodyPr>
          <a:lstStyle/>
          <a:p>
            <a:r>
              <a:rPr lang="de-DE" sz="1000"/>
              <a:t>12</a:t>
            </a:r>
          </a:p>
        </p:txBody>
      </p:sp>
      <p:sp>
        <p:nvSpPr>
          <p:cNvPr id="97" name="Textfeld 96">
            <a:extLst>
              <a:ext uri="{FF2B5EF4-FFF2-40B4-BE49-F238E27FC236}">
                <a16:creationId xmlns:a16="http://schemas.microsoft.com/office/drawing/2014/main" id="{0316BAC1-314D-418C-B756-E987D6D5C860}"/>
              </a:ext>
            </a:extLst>
          </p:cNvPr>
          <p:cNvSpPr txBox="1"/>
          <p:nvPr/>
        </p:nvSpPr>
        <p:spPr>
          <a:xfrm>
            <a:off x="9392177" y="4893565"/>
            <a:ext cx="325730" cy="246221"/>
          </a:xfrm>
          <a:prstGeom prst="rect">
            <a:avLst/>
          </a:prstGeom>
          <a:noFill/>
        </p:spPr>
        <p:txBody>
          <a:bodyPr wrap="none" rtlCol="0">
            <a:spAutoFit/>
          </a:bodyPr>
          <a:lstStyle/>
          <a:p>
            <a:r>
              <a:rPr lang="de-DE" sz="1000"/>
              <a:t>14</a:t>
            </a:r>
          </a:p>
        </p:txBody>
      </p:sp>
      <p:sp>
        <p:nvSpPr>
          <p:cNvPr id="98" name="Textfeld 97">
            <a:extLst>
              <a:ext uri="{FF2B5EF4-FFF2-40B4-BE49-F238E27FC236}">
                <a16:creationId xmlns:a16="http://schemas.microsoft.com/office/drawing/2014/main" id="{91E0EA64-EE47-4EF4-8F1A-A2CEC3C6DBAC}"/>
              </a:ext>
            </a:extLst>
          </p:cNvPr>
          <p:cNvSpPr txBox="1"/>
          <p:nvPr/>
        </p:nvSpPr>
        <p:spPr>
          <a:xfrm>
            <a:off x="9730313" y="4890952"/>
            <a:ext cx="325730" cy="246221"/>
          </a:xfrm>
          <a:prstGeom prst="rect">
            <a:avLst/>
          </a:prstGeom>
          <a:noFill/>
        </p:spPr>
        <p:txBody>
          <a:bodyPr wrap="none" rtlCol="0">
            <a:spAutoFit/>
          </a:bodyPr>
          <a:lstStyle/>
          <a:p>
            <a:r>
              <a:rPr lang="de-DE" sz="1000"/>
              <a:t>16</a:t>
            </a:r>
          </a:p>
        </p:txBody>
      </p:sp>
      <p:sp>
        <p:nvSpPr>
          <p:cNvPr id="99" name="Textfeld 98">
            <a:extLst>
              <a:ext uri="{FF2B5EF4-FFF2-40B4-BE49-F238E27FC236}">
                <a16:creationId xmlns:a16="http://schemas.microsoft.com/office/drawing/2014/main" id="{AC70784B-C07D-4AB0-8F4A-6E7A8869EEAA}"/>
              </a:ext>
            </a:extLst>
          </p:cNvPr>
          <p:cNvSpPr txBox="1"/>
          <p:nvPr/>
        </p:nvSpPr>
        <p:spPr>
          <a:xfrm>
            <a:off x="10068328" y="4890952"/>
            <a:ext cx="325730" cy="246221"/>
          </a:xfrm>
          <a:prstGeom prst="rect">
            <a:avLst/>
          </a:prstGeom>
          <a:noFill/>
        </p:spPr>
        <p:txBody>
          <a:bodyPr wrap="none" rtlCol="0">
            <a:spAutoFit/>
          </a:bodyPr>
          <a:lstStyle/>
          <a:p>
            <a:r>
              <a:rPr lang="de-DE" sz="1000"/>
              <a:t>18</a:t>
            </a:r>
          </a:p>
        </p:txBody>
      </p:sp>
      <p:sp>
        <p:nvSpPr>
          <p:cNvPr id="100" name="Textfeld 99">
            <a:extLst>
              <a:ext uri="{FF2B5EF4-FFF2-40B4-BE49-F238E27FC236}">
                <a16:creationId xmlns:a16="http://schemas.microsoft.com/office/drawing/2014/main" id="{20AC58C8-C668-4220-BFCD-CE7C5946DADA}"/>
              </a:ext>
            </a:extLst>
          </p:cNvPr>
          <p:cNvSpPr txBox="1"/>
          <p:nvPr/>
        </p:nvSpPr>
        <p:spPr>
          <a:xfrm>
            <a:off x="10406706" y="4893564"/>
            <a:ext cx="325730" cy="246221"/>
          </a:xfrm>
          <a:prstGeom prst="rect">
            <a:avLst/>
          </a:prstGeom>
          <a:noFill/>
        </p:spPr>
        <p:txBody>
          <a:bodyPr wrap="none" rtlCol="0">
            <a:spAutoFit/>
          </a:bodyPr>
          <a:lstStyle/>
          <a:p>
            <a:r>
              <a:rPr lang="de-DE" sz="1000"/>
              <a:t>20</a:t>
            </a:r>
          </a:p>
        </p:txBody>
      </p:sp>
      <p:sp>
        <p:nvSpPr>
          <p:cNvPr id="101" name="Textfeld 100">
            <a:extLst>
              <a:ext uri="{FF2B5EF4-FFF2-40B4-BE49-F238E27FC236}">
                <a16:creationId xmlns:a16="http://schemas.microsoft.com/office/drawing/2014/main" id="{A7D1238D-D8B2-4FC0-BE9C-0A987D5BC3B2}"/>
              </a:ext>
            </a:extLst>
          </p:cNvPr>
          <p:cNvSpPr txBox="1"/>
          <p:nvPr/>
        </p:nvSpPr>
        <p:spPr>
          <a:xfrm>
            <a:off x="10739958" y="4894060"/>
            <a:ext cx="325730" cy="246221"/>
          </a:xfrm>
          <a:prstGeom prst="rect">
            <a:avLst/>
          </a:prstGeom>
          <a:noFill/>
        </p:spPr>
        <p:txBody>
          <a:bodyPr wrap="none" rtlCol="0">
            <a:spAutoFit/>
          </a:bodyPr>
          <a:lstStyle/>
          <a:p>
            <a:r>
              <a:rPr lang="de-DE" sz="1000"/>
              <a:t>22</a:t>
            </a:r>
          </a:p>
        </p:txBody>
      </p:sp>
      <p:sp>
        <p:nvSpPr>
          <p:cNvPr id="102" name="Textfeld 101">
            <a:extLst>
              <a:ext uri="{FF2B5EF4-FFF2-40B4-BE49-F238E27FC236}">
                <a16:creationId xmlns:a16="http://schemas.microsoft.com/office/drawing/2014/main" id="{2E452D6C-46FC-4012-95A1-CDD749B534B0}"/>
              </a:ext>
            </a:extLst>
          </p:cNvPr>
          <p:cNvSpPr txBox="1"/>
          <p:nvPr/>
        </p:nvSpPr>
        <p:spPr>
          <a:xfrm>
            <a:off x="11078102" y="4891830"/>
            <a:ext cx="325730" cy="246221"/>
          </a:xfrm>
          <a:prstGeom prst="rect">
            <a:avLst/>
          </a:prstGeom>
          <a:noFill/>
        </p:spPr>
        <p:txBody>
          <a:bodyPr wrap="none" rtlCol="0">
            <a:spAutoFit/>
          </a:bodyPr>
          <a:lstStyle/>
          <a:p>
            <a:r>
              <a:rPr lang="de-DE" sz="1000"/>
              <a:t>24</a:t>
            </a:r>
          </a:p>
        </p:txBody>
      </p:sp>
      <p:sp>
        <p:nvSpPr>
          <p:cNvPr id="103" name="Textfeld 102">
            <a:extLst>
              <a:ext uri="{FF2B5EF4-FFF2-40B4-BE49-F238E27FC236}">
                <a16:creationId xmlns:a16="http://schemas.microsoft.com/office/drawing/2014/main" id="{900DBA8C-B14F-4599-B50B-C15BD2970895}"/>
              </a:ext>
            </a:extLst>
          </p:cNvPr>
          <p:cNvSpPr txBox="1"/>
          <p:nvPr/>
        </p:nvSpPr>
        <p:spPr>
          <a:xfrm>
            <a:off x="11248612" y="4889297"/>
            <a:ext cx="325730" cy="246221"/>
          </a:xfrm>
          <a:prstGeom prst="rect">
            <a:avLst/>
          </a:prstGeom>
          <a:noFill/>
        </p:spPr>
        <p:txBody>
          <a:bodyPr wrap="none" rtlCol="0">
            <a:spAutoFit/>
          </a:bodyPr>
          <a:lstStyle/>
          <a:p>
            <a:r>
              <a:rPr lang="de-DE" sz="1000"/>
              <a:t>25</a:t>
            </a:r>
          </a:p>
        </p:txBody>
      </p:sp>
      <p:sp>
        <p:nvSpPr>
          <p:cNvPr id="104" name="Textfeld 103">
            <a:extLst>
              <a:ext uri="{FF2B5EF4-FFF2-40B4-BE49-F238E27FC236}">
                <a16:creationId xmlns:a16="http://schemas.microsoft.com/office/drawing/2014/main" id="{ADB0C872-7C92-4802-903E-22B368051CB7}"/>
              </a:ext>
            </a:extLst>
          </p:cNvPr>
          <p:cNvSpPr txBox="1"/>
          <p:nvPr/>
        </p:nvSpPr>
        <p:spPr>
          <a:xfrm>
            <a:off x="8845535" y="5028778"/>
            <a:ext cx="641522" cy="246221"/>
          </a:xfrm>
          <a:prstGeom prst="rect">
            <a:avLst/>
          </a:prstGeom>
          <a:noFill/>
        </p:spPr>
        <p:txBody>
          <a:bodyPr wrap="none" rtlCol="0">
            <a:spAutoFit/>
          </a:bodyPr>
          <a:lstStyle/>
          <a:p>
            <a:r>
              <a:rPr lang="de-DE" sz="1000" b="1" err="1"/>
              <a:t>Months</a:t>
            </a:r>
            <a:endParaRPr lang="de-DE" sz="1000" b="1"/>
          </a:p>
        </p:txBody>
      </p:sp>
      <p:sp>
        <p:nvSpPr>
          <p:cNvPr id="105" name="Textfeld 104">
            <a:extLst>
              <a:ext uri="{FF2B5EF4-FFF2-40B4-BE49-F238E27FC236}">
                <a16:creationId xmlns:a16="http://schemas.microsoft.com/office/drawing/2014/main" id="{F8B9058D-B10B-436C-A61A-65B3C6CAE304}"/>
              </a:ext>
            </a:extLst>
          </p:cNvPr>
          <p:cNvSpPr txBox="1"/>
          <p:nvPr/>
        </p:nvSpPr>
        <p:spPr>
          <a:xfrm rot="16200000">
            <a:off x="5590752" y="3299116"/>
            <a:ext cx="2380780" cy="276999"/>
          </a:xfrm>
          <a:prstGeom prst="rect">
            <a:avLst/>
          </a:prstGeom>
          <a:noFill/>
        </p:spPr>
        <p:txBody>
          <a:bodyPr wrap="none" rtlCol="0">
            <a:spAutoFit/>
          </a:bodyPr>
          <a:lstStyle/>
          <a:p>
            <a:r>
              <a:rPr lang="de-DE" sz="1200" b="1" dirty="0"/>
              <a:t>Progression-Free </a:t>
            </a:r>
            <a:r>
              <a:rPr lang="de-DE" sz="1200" b="1" dirty="0" err="1"/>
              <a:t>Survival</a:t>
            </a:r>
            <a:r>
              <a:rPr lang="de-DE" sz="1200" b="1" dirty="0"/>
              <a:t> (%)</a:t>
            </a:r>
          </a:p>
        </p:txBody>
      </p:sp>
      <p:cxnSp>
        <p:nvCxnSpPr>
          <p:cNvPr id="161" name="Gerader Verbinder 160">
            <a:extLst>
              <a:ext uri="{FF2B5EF4-FFF2-40B4-BE49-F238E27FC236}">
                <a16:creationId xmlns:a16="http://schemas.microsoft.com/office/drawing/2014/main" id="{16BACACB-D7EA-48FF-BA38-DF9CC49AF455}"/>
              </a:ext>
            </a:extLst>
          </p:cNvPr>
          <p:cNvCxnSpPr/>
          <p:nvPr/>
        </p:nvCxnSpPr>
        <p:spPr>
          <a:xfrm>
            <a:off x="7269072" y="4628527"/>
            <a:ext cx="23323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2" name="Gerader Verbinder 161">
            <a:extLst>
              <a:ext uri="{FF2B5EF4-FFF2-40B4-BE49-F238E27FC236}">
                <a16:creationId xmlns:a16="http://schemas.microsoft.com/office/drawing/2014/main" id="{A1081DA0-030E-4E38-9526-D6DA563F26FA}"/>
              </a:ext>
            </a:extLst>
          </p:cNvPr>
          <p:cNvCxnSpPr/>
          <p:nvPr/>
        </p:nvCxnSpPr>
        <p:spPr>
          <a:xfrm>
            <a:off x="7269072" y="4504697"/>
            <a:ext cx="23323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3" name="Gerader Verbinder 162">
            <a:extLst>
              <a:ext uri="{FF2B5EF4-FFF2-40B4-BE49-F238E27FC236}">
                <a16:creationId xmlns:a16="http://schemas.microsoft.com/office/drawing/2014/main" id="{B6E9636F-11E8-44DB-9B83-D45E83E6CBD1}"/>
              </a:ext>
            </a:extLst>
          </p:cNvPr>
          <p:cNvCxnSpPr>
            <a:cxnSpLocks/>
          </p:cNvCxnSpPr>
          <p:nvPr/>
        </p:nvCxnSpPr>
        <p:spPr>
          <a:xfrm rot="5400000" flipV="1">
            <a:off x="7384741" y="4720904"/>
            <a:ext cx="0" cy="7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feld 163">
            <a:extLst>
              <a:ext uri="{FF2B5EF4-FFF2-40B4-BE49-F238E27FC236}">
                <a16:creationId xmlns:a16="http://schemas.microsoft.com/office/drawing/2014/main" id="{C01E6EC3-7F0C-40A5-A21B-5AF7E93F2F49}"/>
              </a:ext>
            </a:extLst>
          </p:cNvPr>
          <p:cNvSpPr txBox="1"/>
          <p:nvPr/>
        </p:nvSpPr>
        <p:spPr>
          <a:xfrm>
            <a:off x="7446283" y="4396975"/>
            <a:ext cx="814647" cy="215444"/>
          </a:xfrm>
          <a:prstGeom prst="rect">
            <a:avLst/>
          </a:prstGeom>
          <a:noFill/>
        </p:spPr>
        <p:txBody>
          <a:bodyPr wrap="none" rtlCol="0">
            <a:spAutoFit/>
          </a:bodyPr>
          <a:lstStyle/>
          <a:p>
            <a:r>
              <a:rPr lang="de-DE" sz="800"/>
              <a:t>Sugemalimab</a:t>
            </a:r>
            <a:endParaRPr lang="de-DE" sz="1000"/>
          </a:p>
        </p:txBody>
      </p:sp>
      <p:sp>
        <p:nvSpPr>
          <p:cNvPr id="165" name="Textfeld 164">
            <a:extLst>
              <a:ext uri="{FF2B5EF4-FFF2-40B4-BE49-F238E27FC236}">
                <a16:creationId xmlns:a16="http://schemas.microsoft.com/office/drawing/2014/main" id="{63BDBF35-B950-43D5-9D70-9E23C9E6A6C6}"/>
              </a:ext>
            </a:extLst>
          </p:cNvPr>
          <p:cNvSpPr txBox="1"/>
          <p:nvPr/>
        </p:nvSpPr>
        <p:spPr>
          <a:xfrm>
            <a:off x="7448871" y="4521812"/>
            <a:ext cx="558166" cy="215444"/>
          </a:xfrm>
          <a:prstGeom prst="rect">
            <a:avLst/>
          </a:prstGeom>
          <a:noFill/>
        </p:spPr>
        <p:txBody>
          <a:bodyPr wrap="none" rtlCol="0">
            <a:spAutoFit/>
          </a:bodyPr>
          <a:lstStyle/>
          <a:p>
            <a:r>
              <a:rPr lang="de-DE" sz="800"/>
              <a:t>Placebo</a:t>
            </a:r>
            <a:endParaRPr lang="de-DE" sz="1000"/>
          </a:p>
        </p:txBody>
      </p:sp>
      <p:sp>
        <p:nvSpPr>
          <p:cNvPr id="166" name="Textfeld 165">
            <a:extLst>
              <a:ext uri="{FF2B5EF4-FFF2-40B4-BE49-F238E27FC236}">
                <a16:creationId xmlns:a16="http://schemas.microsoft.com/office/drawing/2014/main" id="{A09DBB33-A59E-40FC-BED5-7AC195394F6E}"/>
              </a:ext>
            </a:extLst>
          </p:cNvPr>
          <p:cNvSpPr txBox="1"/>
          <p:nvPr/>
        </p:nvSpPr>
        <p:spPr>
          <a:xfrm>
            <a:off x="7443909" y="4658070"/>
            <a:ext cx="631904" cy="215444"/>
          </a:xfrm>
          <a:prstGeom prst="rect">
            <a:avLst/>
          </a:prstGeom>
          <a:noFill/>
        </p:spPr>
        <p:txBody>
          <a:bodyPr wrap="none" rtlCol="0">
            <a:spAutoFit/>
          </a:bodyPr>
          <a:lstStyle/>
          <a:p>
            <a:r>
              <a:rPr lang="de-DE" sz="800" err="1"/>
              <a:t>Censored</a:t>
            </a:r>
            <a:endParaRPr lang="de-DE" sz="1000"/>
          </a:p>
        </p:txBody>
      </p:sp>
      <p:cxnSp>
        <p:nvCxnSpPr>
          <p:cNvPr id="167" name="Gerader Verbinder 166">
            <a:extLst>
              <a:ext uri="{FF2B5EF4-FFF2-40B4-BE49-F238E27FC236}">
                <a16:creationId xmlns:a16="http://schemas.microsoft.com/office/drawing/2014/main" id="{03916B39-6EC0-4036-9F8C-A80BDF302602}"/>
              </a:ext>
            </a:extLst>
          </p:cNvPr>
          <p:cNvCxnSpPr>
            <a:cxnSpLocks/>
          </p:cNvCxnSpPr>
          <p:nvPr/>
        </p:nvCxnSpPr>
        <p:spPr>
          <a:xfrm flipV="1">
            <a:off x="7384838" y="4719877"/>
            <a:ext cx="0" cy="73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feld 261">
            <a:extLst>
              <a:ext uri="{FF2B5EF4-FFF2-40B4-BE49-F238E27FC236}">
                <a16:creationId xmlns:a16="http://schemas.microsoft.com/office/drawing/2014/main" id="{A726B73D-FF23-492A-BD13-86EC956570C1}"/>
              </a:ext>
            </a:extLst>
          </p:cNvPr>
          <p:cNvSpPr txBox="1"/>
          <p:nvPr/>
        </p:nvSpPr>
        <p:spPr>
          <a:xfrm>
            <a:off x="8643183" y="3932059"/>
            <a:ext cx="619080" cy="276999"/>
          </a:xfrm>
          <a:prstGeom prst="rect">
            <a:avLst/>
          </a:prstGeom>
          <a:noFill/>
        </p:spPr>
        <p:txBody>
          <a:bodyPr wrap="none" rtlCol="0">
            <a:spAutoFit/>
          </a:bodyPr>
          <a:lstStyle/>
          <a:p>
            <a:r>
              <a:rPr lang="de-DE" sz="1200" b="1">
                <a:solidFill>
                  <a:schemeClr val="accent6"/>
                </a:solidFill>
              </a:rPr>
              <a:t>34.3%</a:t>
            </a:r>
          </a:p>
        </p:txBody>
      </p:sp>
      <p:sp>
        <p:nvSpPr>
          <p:cNvPr id="263" name="Textfeld 262">
            <a:extLst>
              <a:ext uri="{FF2B5EF4-FFF2-40B4-BE49-F238E27FC236}">
                <a16:creationId xmlns:a16="http://schemas.microsoft.com/office/drawing/2014/main" id="{9EEE0F78-AE72-492D-B1C3-282FAD97DEAC}"/>
              </a:ext>
            </a:extLst>
          </p:cNvPr>
          <p:cNvSpPr txBox="1"/>
          <p:nvPr/>
        </p:nvSpPr>
        <p:spPr>
          <a:xfrm>
            <a:off x="9645046" y="3939233"/>
            <a:ext cx="619080" cy="276999"/>
          </a:xfrm>
          <a:prstGeom prst="rect">
            <a:avLst/>
          </a:prstGeom>
          <a:noFill/>
        </p:spPr>
        <p:txBody>
          <a:bodyPr wrap="none" rtlCol="0">
            <a:spAutoFit/>
          </a:bodyPr>
          <a:lstStyle/>
          <a:p>
            <a:r>
              <a:rPr lang="de-DE" sz="1200" b="1">
                <a:solidFill>
                  <a:schemeClr val="accent6"/>
                </a:solidFill>
              </a:rPr>
              <a:t>34.3%</a:t>
            </a:r>
          </a:p>
        </p:txBody>
      </p:sp>
      <p:sp>
        <p:nvSpPr>
          <p:cNvPr id="264" name="Textfeld 263">
            <a:extLst>
              <a:ext uri="{FF2B5EF4-FFF2-40B4-BE49-F238E27FC236}">
                <a16:creationId xmlns:a16="http://schemas.microsoft.com/office/drawing/2014/main" id="{3C344ED3-021F-4028-A1A1-E66FA1B914D4}"/>
              </a:ext>
            </a:extLst>
          </p:cNvPr>
          <p:cNvSpPr txBox="1"/>
          <p:nvPr/>
        </p:nvSpPr>
        <p:spPr>
          <a:xfrm>
            <a:off x="8974500" y="3131430"/>
            <a:ext cx="619080" cy="276999"/>
          </a:xfrm>
          <a:prstGeom prst="rect">
            <a:avLst/>
          </a:prstGeom>
          <a:noFill/>
        </p:spPr>
        <p:txBody>
          <a:bodyPr wrap="none" rtlCol="0">
            <a:spAutoFit/>
          </a:bodyPr>
          <a:lstStyle/>
          <a:p>
            <a:r>
              <a:rPr lang="de-DE" sz="1200" b="1">
                <a:solidFill>
                  <a:schemeClr val="bg2"/>
                </a:solidFill>
              </a:rPr>
              <a:t>49.7%</a:t>
            </a:r>
          </a:p>
        </p:txBody>
      </p:sp>
      <p:sp>
        <p:nvSpPr>
          <p:cNvPr id="265" name="Textfeld 264">
            <a:extLst>
              <a:ext uri="{FF2B5EF4-FFF2-40B4-BE49-F238E27FC236}">
                <a16:creationId xmlns:a16="http://schemas.microsoft.com/office/drawing/2014/main" id="{D64DB35C-C73A-48EE-950D-765D3D4A3B1F}"/>
              </a:ext>
            </a:extLst>
          </p:cNvPr>
          <p:cNvSpPr txBox="1"/>
          <p:nvPr/>
        </p:nvSpPr>
        <p:spPr>
          <a:xfrm>
            <a:off x="9973086" y="3313312"/>
            <a:ext cx="619080" cy="276999"/>
          </a:xfrm>
          <a:prstGeom prst="rect">
            <a:avLst/>
          </a:prstGeom>
          <a:noFill/>
        </p:spPr>
        <p:txBody>
          <a:bodyPr wrap="none" rtlCol="0">
            <a:spAutoFit/>
          </a:bodyPr>
          <a:lstStyle/>
          <a:p>
            <a:r>
              <a:rPr lang="de-DE" sz="1200" b="1">
                <a:solidFill>
                  <a:schemeClr val="bg2"/>
                </a:solidFill>
              </a:rPr>
              <a:t>43.5%</a:t>
            </a:r>
          </a:p>
        </p:txBody>
      </p:sp>
      <p:sp>
        <p:nvSpPr>
          <p:cNvPr id="19" name="Titel 18">
            <a:extLst>
              <a:ext uri="{FF2B5EF4-FFF2-40B4-BE49-F238E27FC236}">
                <a16:creationId xmlns:a16="http://schemas.microsoft.com/office/drawing/2014/main" id="{558C054C-32C4-6643-9537-731A0FCBE082}"/>
              </a:ext>
            </a:extLst>
          </p:cNvPr>
          <p:cNvSpPr>
            <a:spLocks noGrp="1"/>
          </p:cNvSpPr>
          <p:nvPr>
            <p:ph type="title"/>
          </p:nvPr>
        </p:nvSpPr>
        <p:spPr/>
        <p:txBody>
          <a:bodyPr/>
          <a:lstStyle/>
          <a:p>
            <a:r>
              <a:rPr lang="en-US" noProof="0" dirty="0"/>
              <a:t>PFS by CRT Type</a:t>
            </a:r>
          </a:p>
        </p:txBody>
      </p:sp>
      <p:grpSp>
        <p:nvGrpSpPr>
          <p:cNvPr id="117" name="Gruppieren 116">
            <a:extLst>
              <a:ext uri="{FF2B5EF4-FFF2-40B4-BE49-F238E27FC236}">
                <a16:creationId xmlns:a16="http://schemas.microsoft.com/office/drawing/2014/main" id="{AB2FE5EC-2F89-D143-A7F2-6FF4B29682B6}"/>
              </a:ext>
            </a:extLst>
          </p:cNvPr>
          <p:cNvGrpSpPr/>
          <p:nvPr/>
        </p:nvGrpSpPr>
        <p:grpSpPr>
          <a:xfrm>
            <a:off x="7204075" y="2044980"/>
            <a:ext cx="3352800" cy="1881889"/>
            <a:chOff x="7204075" y="2044980"/>
            <a:chExt cx="3352800" cy="1881889"/>
          </a:xfrm>
        </p:grpSpPr>
        <p:cxnSp>
          <p:nvCxnSpPr>
            <p:cNvPr id="239" name="Gerader Verbinder 238">
              <a:extLst>
                <a:ext uri="{FF2B5EF4-FFF2-40B4-BE49-F238E27FC236}">
                  <a16:creationId xmlns:a16="http://schemas.microsoft.com/office/drawing/2014/main" id="{0FB7D432-7095-4BC5-A4C1-30D122136118}"/>
                </a:ext>
              </a:extLst>
            </p:cNvPr>
            <p:cNvCxnSpPr>
              <a:cxnSpLocks/>
            </p:cNvCxnSpPr>
            <p:nvPr/>
          </p:nvCxnSpPr>
          <p:spPr>
            <a:xfrm rot="5400000" flipV="1">
              <a:off x="7535865" y="2400581"/>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6" name="Gerader Verbinder 235">
              <a:extLst>
                <a:ext uri="{FF2B5EF4-FFF2-40B4-BE49-F238E27FC236}">
                  <a16:creationId xmlns:a16="http://schemas.microsoft.com/office/drawing/2014/main" id="{AD8B6E10-BA23-477C-BD76-161E35321352}"/>
                </a:ext>
              </a:extLst>
            </p:cNvPr>
            <p:cNvCxnSpPr>
              <a:cxnSpLocks/>
            </p:cNvCxnSpPr>
            <p:nvPr/>
          </p:nvCxnSpPr>
          <p:spPr>
            <a:xfrm rot="5400000" flipV="1">
              <a:off x="7881821" y="2706383"/>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7" name="Gerader Verbinder 236">
              <a:extLst>
                <a:ext uri="{FF2B5EF4-FFF2-40B4-BE49-F238E27FC236}">
                  <a16:creationId xmlns:a16="http://schemas.microsoft.com/office/drawing/2014/main" id="{3C864246-EA5D-456D-BF3B-C4F54C4766D3}"/>
                </a:ext>
              </a:extLst>
            </p:cNvPr>
            <p:cNvCxnSpPr>
              <a:cxnSpLocks/>
            </p:cNvCxnSpPr>
            <p:nvPr/>
          </p:nvCxnSpPr>
          <p:spPr>
            <a:xfrm rot="5400000" flipV="1">
              <a:off x="7855097" y="2633358"/>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8" name="Gerader Verbinder 237">
              <a:extLst>
                <a:ext uri="{FF2B5EF4-FFF2-40B4-BE49-F238E27FC236}">
                  <a16:creationId xmlns:a16="http://schemas.microsoft.com/office/drawing/2014/main" id="{6E7A3F34-80B3-4330-8126-4CB770998A4A}"/>
                </a:ext>
              </a:extLst>
            </p:cNvPr>
            <p:cNvCxnSpPr>
              <a:cxnSpLocks/>
            </p:cNvCxnSpPr>
            <p:nvPr/>
          </p:nvCxnSpPr>
          <p:spPr>
            <a:xfrm rot="5400000" flipV="1">
              <a:off x="7545881" y="2463337"/>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9" name="Gruppieren 268">
              <a:extLst>
                <a:ext uri="{FF2B5EF4-FFF2-40B4-BE49-F238E27FC236}">
                  <a16:creationId xmlns:a16="http://schemas.microsoft.com/office/drawing/2014/main" id="{36012C98-22AE-4A4C-8A5B-D5C56138B9BA}"/>
                </a:ext>
              </a:extLst>
            </p:cNvPr>
            <p:cNvGrpSpPr/>
            <p:nvPr/>
          </p:nvGrpSpPr>
          <p:grpSpPr>
            <a:xfrm>
              <a:off x="7204075" y="2044980"/>
              <a:ext cx="3352800" cy="1881889"/>
              <a:chOff x="7204075" y="2044980"/>
              <a:chExt cx="3352800" cy="1881889"/>
            </a:xfrm>
          </p:grpSpPr>
          <p:sp>
            <p:nvSpPr>
              <p:cNvPr id="272" name="Freihandform: Form 167">
                <a:extLst>
                  <a:ext uri="{FF2B5EF4-FFF2-40B4-BE49-F238E27FC236}">
                    <a16:creationId xmlns:a16="http://schemas.microsoft.com/office/drawing/2014/main" id="{3BC3F26B-4B03-E742-A87A-1844A331D2F1}"/>
                  </a:ext>
                </a:extLst>
              </p:cNvPr>
              <p:cNvSpPr/>
              <p:nvPr/>
            </p:nvSpPr>
            <p:spPr>
              <a:xfrm>
                <a:off x="7204075" y="2044980"/>
                <a:ext cx="3352800" cy="1844675"/>
              </a:xfrm>
              <a:custGeom>
                <a:avLst/>
                <a:gdLst>
                  <a:gd name="connsiteX0" fmla="*/ 0 w 3352800"/>
                  <a:gd name="connsiteY0" fmla="*/ 0 h 1844675"/>
                  <a:gd name="connsiteX1" fmla="*/ 152400 w 3352800"/>
                  <a:gd name="connsiteY1" fmla="*/ 0 h 1844675"/>
                  <a:gd name="connsiteX2" fmla="*/ 152400 w 3352800"/>
                  <a:gd name="connsiteY2" fmla="*/ 47625 h 1844675"/>
                  <a:gd name="connsiteX3" fmla="*/ 323850 w 3352800"/>
                  <a:gd name="connsiteY3" fmla="*/ 47625 h 1844675"/>
                  <a:gd name="connsiteX4" fmla="*/ 323850 w 3352800"/>
                  <a:gd name="connsiteY4" fmla="*/ 174625 h 1844675"/>
                  <a:gd name="connsiteX5" fmla="*/ 333375 w 3352800"/>
                  <a:gd name="connsiteY5" fmla="*/ 174625 h 1844675"/>
                  <a:gd name="connsiteX6" fmla="*/ 333375 w 3352800"/>
                  <a:gd name="connsiteY6" fmla="*/ 422275 h 1844675"/>
                  <a:gd name="connsiteX7" fmla="*/ 346075 w 3352800"/>
                  <a:gd name="connsiteY7" fmla="*/ 422275 h 1844675"/>
                  <a:gd name="connsiteX8" fmla="*/ 346075 w 3352800"/>
                  <a:gd name="connsiteY8" fmla="*/ 454025 h 1844675"/>
                  <a:gd name="connsiteX9" fmla="*/ 381000 w 3352800"/>
                  <a:gd name="connsiteY9" fmla="*/ 454025 h 1844675"/>
                  <a:gd name="connsiteX10" fmla="*/ 381000 w 3352800"/>
                  <a:gd name="connsiteY10" fmla="*/ 504825 h 1844675"/>
                  <a:gd name="connsiteX11" fmla="*/ 438150 w 3352800"/>
                  <a:gd name="connsiteY11" fmla="*/ 504825 h 1844675"/>
                  <a:gd name="connsiteX12" fmla="*/ 438150 w 3352800"/>
                  <a:gd name="connsiteY12" fmla="*/ 542925 h 1844675"/>
                  <a:gd name="connsiteX13" fmla="*/ 542925 w 3352800"/>
                  <a:gd name="connsiteY13" fmla="*/ 542925 h 1844675"/>
                  <a:gd name="connsiteX14" fmla="*/ 542925 w 3352800"/>
                  <a:gd name="connsiteY14" fmla="*/ 584200 h 1844675"/>
                  <a:gd name="connsiteX15" fmla="*/ 657225 w 3352800"/>
                  <a:gd name="connsiteY15" fmla="*/ 584200 h 1844675"/>
                  <a:gd name="connsiteX16" fmla="*/ 657225 w 3352800"/>
                  <a:gd name="connsiteY16" fmla="*/ 654050 h 1844675"/>
                  <a:gd name="connsiteX17" fmla="*/ 673100 w 3352800"/>
                  <a:gd name="connsiteY17" fmla="*/ 654050 h 1844675"/>
                  <a:gd name="connsiteX18" fmla="*/ 673100 w 3352800"/>
                  <a:gd name="connsiteY18" fmla="*/ 787400 h 1844675"/>
                  <a:gd name="connsiteX19" fmla="*/ 688975 w 3352800"/>
                  <a:gd name="connsiteY19" fmla="*/ 787400 h 1844675"/>
                  <a:gd name="connsiteX20" fmla="*/ 688975 w 3352800"/>
                  <a:gd name="connsiteY20" fmla="*/ 876300 h 1844675"/>
                  <a:gd name="connsiteX21" fmla="*/ 695325 w 3352800"/>
                  <a:gd name="connsiteY21" fmla="*/ 876300 h 1844675"/>
                  <a:gd name="connsiteX22" fmla="*/ 695325 w 3352800"/>
                  <a:gd name="connsiteY22" fmla="*/ 984250 h 1844675"/>
                  <a:gd name="connsiteX23" fmla="*/ 704850 w 3352800"/>
                  <a:gd name="connsiteY23" fmla="*/ 984250 h 1844675"/>
                  <a:gd name="connsiteX24" fmla="*/ 704850 w 3352800"/>
                  <a:gd name="connsiteY24" fmla="*/ 1031875 h 1844675"/>
                  <a:gd name="connsiteX25" fmla="*/ 711200 w 3352800"/>
                  <a:gd name="connsiteY25" fmla="*/ 1031875 h 1844675"/>
                  <a:gd name="connsiteX26" fmla="*/ 711200 w 3352800"/>
                  <a:gd name="connsiteY26" fmla="*/ 1073150 h 1844675"/>
                  <a:gd name="connsiteX27" fmla="*/ 800100 w 3352800"/>
                  <a:gd name="connsiteY27" fmla="*/ 1073150 h 1844675"/>
                  <a:gd name="connsiteX28" fmla="*/ 800100 w 3352800"/>
                  <a:gd name="connsiteY28" fmla="*/ 1114425 h 1844675"/>
                  <a:gd name="connsiteX29" fmla="*/ 898525 w 3352800"/>
                  <a:gd name="connsiteY29" fmla="*/ 1114425 h 1844675"/>
                  <a:gd name="connsiteX30" fmla="*/ 898525 w 3352800"/>
                  <a:gd name="connsiteY30" fmla="*/ 1168400 h 1844675"/>
                  <a:gd name="connsiteX31" fmla="*/ 968375 w 3352800"/>
                  <a:gd name="connsiteY31" fmla="*/ 1168400 h 1844675"/>
                  <a:gd name="connsiteX32" fmla="*/ 968375 w 3352800"/>
                  <a:gd name="connsiteY32" fmla="*/ 1228725 h 1844675"/>
                  <a:gd name="connsiteX33" fmla="*/ 1041400 w 3352800"/>
                  <a:gd name="connsiteY33" fmla="*/ 1228725 h 1844675"/>
                  <a:gd name="connsiteX34" fmla="*/ 1041400 w 3352800"/>
                  <a:gd name="connsiteY34" fmla="*/ 1343025 h 1844675"/>
                  <a:gd name="connsiteX35" fmla="*/ 1054100 w 3352800"/>
                  <a:gd name="connsiteY35" fmla="*/ 1343025 h 1844675"/>
                  <a:gd name="connsiteX36" fmla="*/ 1054100 w 3352800"/>
                  <a:gd name="connsiteY36" fmla="*/ 1381125 h 1844675"/>
                  <a:gd name="connsiteX37" fmla="*/ 1069975 w 3352800"/>
                  <a:gd name="connsiteY37" fmla="*/ 1381125 h 1844675"/>
                  <a:gd name="connsiteX38" fmla="*/ 1069975 w 3352800"/>
                  <a:gd name="connsiteY38" fmla="*/ 1412875 h 1844675"/>
                  <a:gd name="connsiteX39" fmla="*/ 1101725 w 3352800"/>
                  <a:gd name="connsiteY39" fmla="*/ 1412875 h 1844675"/>
                  <a:gd name="connsiteX40" fmla="*/ 1101725 w 3352800"/>
                  <a:gd name="connsiteY40" fmla="*/ 1489075 h 1844675"/>
                  <a:gd name="connsiteX41" fmla="*/ 1123950 w 3352800"/>
                  <a:gd name="connsiteY41" fmla="*/ 1489075 h 1844675"/>
                  <a:gd name="connsiteX42" fmla="*/ 1123950 w 3352800"/>
                  <a:gd name="connsiteY42" fmla="*/ 1574800 h 1844675"/>
                  <a:gd name="connsiteX43" fmla="*/ 1193800 w 3352800"/>
                  <a:gd name="connsiteY43" fmla="*/ 1574800 h 1844675"/>
                  <a:gd name="connsiteX44" fmla="*/ 1193800 w 3352800"/>
                  <a:gd name="connsiteY44" fmla="*/ 1641475 h 1844675"/>
                  <a:gd name="connsiteX45" fmla="*/ 1384300 w 3352800"/>
                  <a:gd name="connsiteY45" fmla="*/ 1641475 h 1844675"/>
                  <a:gd name="connsiteX46" fmla="*/ 1384300 w 3352800"/>
                  <a:gd name="connsiteY46" fmla="*/ 1743075 h 1844675"/>
                  <a:gd name="connsiteX47" fmla="*/ 1660525 w 3352800"/>
                  <a:gd name="connsiteY47" fmla="*/ 1743075 h 1844675"/>
                  <a:gd name="connsiteX48" fmla="*/ 1660525 w 3352800"/>
                  <a:gd name="connsiteY48" fmla="*/ 1844675 h 1844675"/>
                  <a:gd name="connsiteX49" fmla="*/ 3352800 w 3352800"/>
                  <a:gd name="connsiteY49" fmla="*/ 1844675 h 184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52800" h="1844675">
                    <a:moveTo>
                      <a:pt x="0" y="0"/>
                    </a:moveTo>
                    <a:lnTo>
                      <a:pt x="152400" y="0"/>
                    </a:lnTo>
                    <a:lnTo>
                      <a:pt x="152400" y="47625"/>
                    </a:lnTo>
                    <a:lnTo>
                      <a:pt x="323850" y="47625"/>
                    </a:lnTo>
                    <a:lnTo>
                      <a:pt x="323850" y="174625"/>
                    </a:lnTo>
                    <a:lnTo>
                      <a:pt x="333375" y="174625"/>
                    </a:lnTo>
                    <a:lnTo>
                      <a:pt x="333375" y="422275"/>
                    </a:lnTo>
                    <a:lnTo>
                      <a:pt x="346075" y="422275"/>
                    </a:lnTo>
                    <a:lnTo>
                      <a:pt x="346075" y="454025"/>
                    </a:lnTo>
                    <a:lnTo>
                      <a:pt x="381000" y="454025"/>
                    </a:lnTo>
                    <a:lnTo>
                      <a:pt x="381000" y="504825"/>
                    </a:lnTo>
                    <a:lnTo>
                      <a:pt x="438150" y="504825"/>
                    </a:lnTo>
                    <a:lnTo>
                      <a:pt x="438150" y="542925"/>
                    </a:lnTo>
                    <a:lnTo>
                      <a:pt x="542925" y="542925"/>
                    </a:lnTo>
                    <a:lnTo>
                      <a:pt x="542925" y="584200"/>
                    </a:lnTo>
                    <a:lnTo>
                      <a:pt x="657225" y="584200"/>
                    </a:lnTo>
                    <a:lnTo>
                      <a:pt x="657225" y="654050"/>
                    </a:lnTo>
                    <a:lnTo>
                      <a:pt x="673100" y="654050"/>
                    </a:lnTo>
                    <a:lnTo>
                      <a:pt x="673100" y="787400"/>
                    </a:lnTo>
                    <a:lnTo>
                      <a:pt x="688975" y="787400"/>
                    </a:lnTo>
                    <a:lnTo>
                      <a:pt x="688975" y="876300"/>
                    </a:lnTo>
                    <a:lnTo>
                      <a:pt x="695325" y="876300"/>
                    </a:lnTo>
                    <a:lnTo>
                      <a:pt x="695325" y="984250"/>
                    </a:lnTo>
                    <a:lnTo>
                      <a:pt x="704850" y="984250"/>
                    </a:lnTo>
                    <a:lnTo>
                      <a:pt x="704850" y="1031875"/>
                    </a:lnTo>
                    <a:lnTo>
                      <a:pt x="711200" y="1031875"/>
                    </a:lnTo>
                    <a:lnTo>
                      <a:pt x="711200" y="1073150"/>
                    </a:lnTo>
                    <a:lnTo>
                      <a:pt x="800100" y="1073150"/>
                    </a:lnTo>
                    <a:lnTo>
                      <a:pt x="800100" y="1114425"/>
                    </a:lnTo>
                    <a:lnTo>
                      <a:pt x="898525" y="1114425"/>
                    </a:lnTo>
                    <a:lnTo>
                      <a:pt x="898525" y="1168400"/>
                    </a:lnTo>
                    <a:lnTo>
                      <a:pt x="968375" y="1168400"/>
                    </a:lnTo>
                    <a:lnTo>
                      <a:pt x="968375" y="1228725"/>
                    </a:lnTo>
                    <a:lnTo>
                      <a:pt x="1041400" y="1228725"/>
                    </a:lnTo>
                    <a:lnTo>
                      <a:pt x="1041400" y="1343025"/>
                    </a:lnTo>
                    <a:lnTo>
                      <a:pt x="1054100" y="1343025"/>
                    </a:lnTo>
                    <a:lnTo>
                      <a:pt x="1054100" y="1381125"/>
                    </a:lnTo>
                    <a:lnTo>
                      <a:pt x="1069975" y="1381125"/>
                    </a:lnTo>
                    <a:lnTo>
                      <a:pt x="1069975" y="1412875"/>
                    </a:lnTo>
                    <a:lnTo>
                      <a:pt x="1101725" y="1412875"/>
                    </a:lnTo>
                    <a:lnTo>
                      <a:pt x="1101725" y="1489075"/>
                    </a:lnTo>
                    <a:lnTo>
                      <a:pt x="1123950" y="1489075"/>
                    </a:lnTo>
                    <a:lnTo>
                      <a:pt x="1123950" y="1574800"/>
                    </a:lnTo>
                    <a:lnTo>
                      <a:pt x="1193800" y="1574800"/>
                    </a:lnTo>
                    <a:lnTo>
                      <a:pt x="1193800" y="1641475"/>
                    </a:lnTo>
                    <a:lnTo>
                      <a:pt x="1384300" y="1641475"/>
                    </a:lnTo>
                    <a:lnTo>
                      <a:pt x="1384300" y="1743075"/>
                    </a:lnTo>
                    <a:lnTo>
                      <a:pt x="1660525" y="1743075"/>
                    </a:lnTo>
                    <a:lnTo>
                      <a:pt x="1660525" y="1844675"/>
                    </a:lnTo>
                    <a:lnTo>
                      <a:pt x="3352800" y="1844675"/>
                    </a:ln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3" name="Gerader Verbinder 228">
                <a:extLst>
                  <a:ext uri="{FF2B5EF4-FFF2-40B4-BE49-F238E27FC236}">
                    <a16:creationId xmlns:a16="http://schemas.microsoft.com/office/drawing/2014/main" id="{8C88295B-CDAD-0644-83EA-4FA94958762E}"/>
                  </a:ext>
                </a:extLst>
              </p:cNvPr>
              <p:cNvCxnSpPr>
                <a:cxnSpLocks/>
              </p:cNvCxnSpPr>
              <p:nvPr/>
            </p:nvCxnSpPr>
            <p:spPr>
              <a:xfrm rot="5400000" flipV="1">
                <a:off x="8594188" y="3649041"/>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4" name="Gerader Verbinder 229">
                <a:extLst>
                  <a:ext uri="{FF2B5EF4-FFF2-40B4-BE49-F238E27FC236}">
                    <a16:creationId xmlns:a16="http://schemas.microsoft.com/office/drawing/2014/main" id="{ED829BB8-4168-904B-8D54-9D627E72906B}"/>
                  </a:ext>
                </a:extLst>
              </p:cNvPr>
              <p:cNvCxnSpPr>
                <a:cxnSpLocks/>
              </p:cNvCxnSpPr>
              <p:nvPr/>
            </p:nvCxnSpPr>
            <p:spPr>
              <a:xfrm rot="5400000" flipV="1">
                <a:off x="8257218" y="3357641"/>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5" name="Gerader Verbinder 230">
                <a:extLst>
                  <a:ext uri="{FF2B5EF4-FFF2-40B4-BE49-F238E27FC236}">
                    <a16:creationId xmlns:a16="http://schemas.microsoft.com/office/drawing/2014/main" id="{84B0FAF5-BFE3-F24C-B848-4435D394B34B}"/>
                  </a:ext>
                </a:extLst>
              </p:cNvPr>
              <p:cNvCxnSpPr>
                <a:cxnSpLocks/>
              </p:cNvCxnSpPr>
              <p:nvPr/>
            </p:nvCxnSpPr>
            <p:spPr>
              <a:xfrm rot="5400000" flipV="1">
                <a:off x="8270976" y="3421579"/>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6" name="Gerader Verbinder 231">
                <a:extLst>
                  <a:ext uri="{FF2B5EF4-FFF2-40B4-BE49-F238E27FC236}">
                    <a16:creationId xmlns:a16="http://schemas.microsoft.com/office/drawing/2014/main" id="{AFDDF814-D8F8-8440-9F19-0F93BF556821}"/>
                  </a:ext>
                </a:extLst>
              </p:cNvPr>
              <p:cNvCxnSpPr>
                <a:cxnSpLocks/>
              </p:cNvCxnSpPr>
              <p:nvPr/>
            </p:nvCxnSpPr>
            <p:spPr>
              <a:xfrm rot="5400000" flipV="1">
                <a:off x="7911781" y="3081921"/>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7" name="Gerader Verbinder 232">
                <a:extLst>
                  <a:ext uri="{FF2B5EF4-FFF2-40B4-BE49-F238E27FC236}">
                    <a16:creationId xmlns:a16="http://schemas.microsoft.com/office/drawing/2014/main" id="{D5ECBD4E-3834-6D42-A7C7-6AB4FDD23DD8}"/>
                  </a:ext>
                </a:extLst>
              </p:cNvPr>
              <p:cNvCxnSpPr>
                <a:cxnSpLocks/>
              </p:cNvCxnSpPr>
              <p:nvPr/>
            </p:nvCxnSpPr>
            <p:spPr>
              <a:xfrm rot="5400000" flipV="1">
                <a:off x="7897091" y="2947643"/>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8" name="Gerader Verbinder 233">
                <a:extLst>
                  <a:ext uri="{FF2B5EF4-FFF2-40B4-BE49-F238E27FC236}">
                    <a16:creationId xmlns:a16="http://schemas.microsoft.com/office/drawing/2014/main" id="{0D2ADCFA-7441-F14D-9CEF-6F6E487B050B}"/>
                  </a:ext>
                </a:extLst>
              </p:cNvPr>
              <p:cNvCxnSpPr>
                <a:cxnSpLocks/>
              </p:cNvCxnSpPr>
              <p:nvPr/>
            </p:nvCxnSpPr>
            <p:spPr>
              <a:xfrm rot="5400000" flipV="1">
                <a:off x="7891306" y="2824889"/>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9" name="Gerader Verbinder 234">
                <a:extLst>
                  <a:ext uri="{FF2B5EF4-FFF2-40B4-BE49-F238E27FC236}">
                    <a16:creationId xmlns:a16="http://schemas.microsoft.com/office/drawing/2014/main" id="{108F02E7-DC8C-1B45-BE3B-DFCF4116A967}"/>
                  </a:ext>
                </a:extLst>
              </p:cNvPr>
              <p:cNvCxnSpPr>
                <a:cxnSpLocks/>
              </p:cNvCxnSpPr>
              <p:nvPr/>
            </p:nvCxnSpPr>
            <p:spPr>
              <a:xfrm rot="5400000" flipV="1">
                <a:off x="7881821" y="2735989"/>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0" name="Gerader Verbinder 243">
                <a:extLst>
                  <a:ext uri="{FF2B5EF4-FFF2-40B4-BE49-F238E27FC236}">
                    <a16:creationId xmlns:a16="http://schemas.microsoft.com/office/drawing/2014/main" id="{8DBCCF55-4E04-1F4A-AC11-1CB343E2FF58}"/>
                  </a:ext>
                </a:extLst>
              </p:cNvPr>
              <p:cNvCxnSpPr/>
              <p:nvPr/>
            </p:nvCxnSpPr>
            <p:spPr>
              <a:xfrm flipV="1">
                <a:off x="7553975" y="2469544"/>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1" name="Gerader Verbinder 244">
                <a:extLst>
                  <a:ext uri="{FF2B5EF4-FFF2-40B4-BE49-F238E27FC236}">
                    <a16:creationId xmlns:a16="http://schemas.microsoft.com/office/drawing/2014/main" id="{58F5247B-3F0E-F54C-A509-105E89A39551}"/>
                  </a:ext>
                </a:extLst>
              </p:cNvPr>
              <p:cNvCxnSpPr/>
              <p:nvPr/>
            </p:nvCxnSpPr>
            <p:spPr>
              <a:xfrm flipV="1">
                <a:off x="7914855" y="3091844"/>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2" name="Gerader Verbinder 245">
                <a:extLst>
                  <a:ext uri="{FF2B5EF4-FFF2-40B4-BE49-F238E27FC236}">
                    <a16:creationId xmlns:a16="http://schemas.microsoft.com/office/drawing/2014/main" id="{71193AFF-2E74-5146-874C-0E9ACB565064}"/>
                  </a:ext>
                </a:extLst>
              </p:cNvPr>
              <p:cNvCxnSpPr/>
              <p:nvPr/>
            </p:nvCxnSpPr>
            <p:spPr>
              <a:xfrm flipV="1">
                <a:off x="7933445" y="3091844"/>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3" name="Gerader Verbinder 246">
                <a:extLst>
                  <a:ext uri="{FF2B5EF4-FFF2-40B4-BE49-F238E27FC236}">
                    <a16:creationId xmlns:a16="http://schemas.microsoft.com/office/drawing/2014/main" id="{4FE5C5ED-D7BF-BA44-8404-DA9FEE7F7982}"/>
                  </a:ext>
                </a:extLst>
              </p:cNvPr>
              <p:cNvCxnSpPr/>
              <p:nvPr/>
            </p:nvCxnSpPr>
            <p:spPr>
              <a:xfrm flipV="1">
                <a:off x="8038220" y="3125276"/>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4" name="Gerader Verbinder 247">
                <a:extLst>
                  <a:ext uri="{FF2B5EF4-FFF2-40B4-BE49-F238E27FC236}">
                    <a16:creationId xmlns:a16="http://schemas.microsoft.com/office/drawing/2014/main" id="{F9F70F48-E17A-D84D-A557-3161F43FB127}"/>
                  </a:ext>
                </a:extLst>
              </p:cNvPr>
              <p:cNvCxnSpPr/>
              <p:nvPr/>
            </p:nvCxnSpPr>
            <p:spPr>
              <a:xfrm flipV="1">
                <a:off x="8209759" y="3237519"/>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5" name="Gerader Verbinder 248">
                <a:extLst>
                  <a:ext uri="{FF2B5EF4-FFF2-40B4-BE49-F238E27FC236}">
                    <a16:creationId xmlns:a16="http://schemas.microsoft.com/office/drawing/2014/main" id="{92CE72CF-EE0E-6A4C-AA87-A4B8DCA73067}"/>
                  </a:ext>
                </a:extLst>
              </p:cNvPr>
              <p:cNvCxnSpPr/>
              <p:nvPr/>
            </p:nvCxnSpPr>
            <p:spPr>
              <a:xfrm flipV="1">
                <a:off x="8222067" y="3237519"/>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6" name="Gerader Verbinder 249">
                <a:extLst>
                  <a:ext uri="{FF2B5EF4-FFF2-40B4-BE49-F238E27FC236}">
                    <a16:creationId xmlns:a16="http://schemas.microsoft.com/office/drawing/2014/main" id="{B5C1D483-1C9D-4548-856B-D566ED71B9B8}"/>
                  </a:ext>
                </a:extLst>
              </p:cNvPr>
              <p:cNvCxnSpPr/>
              <p:nvPr/>
            </p:nvCxnSpPr>
            <p:spPr>
              <a:xfrm flipV="1">
                <a:off x="8275622" y="3422107"/>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7" name="Gerader Verbinder 250">
                <a:extLst>
                  <a:ext uri="{FF2B5EF4-FFF2-40B4-BE49-F238E27FC236}">
                    <a16:creationId xmlns:a16="http://schemas.microsoft.com/office/drawing/2014/main" id="{9020BF68-371C-5640-89FE-989B1194A169}"/>
                  </a:ext>
                </a:extLst>
              </p:cNvPr>
              <p:cNvCxnSpPr/>
              <p:nvPr/>
            </p:nvCxnSpPr>
            <p:spPr>
              <a:xfrm flipV="1">
                <a:off x="8561390" y="3644439"/>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8" name="Gerader Verbinder 251">
                <a:extLst>
                  <a:ext uri="{FF2B5EF4-FFF2-40B4-BE49-F238E27FC236}">
                    <a16:creationId xmlns:a16="http://schemas.microsoft.com/office/drawing/2014/main" id="{E3C2FDFD-895E-C645-AB65-85AA86B98D23}"/>
                  </a:ext>
                </a:extLst>
              </p:cNvPr>
              <p:cNvCxnSpPr/>
              <p:nvPr/>
            </p:nvCxnSpPr>
            <p:spPr>
              <a:xfrm flipV="1">
                <a:off x="8591310" y="3644439"/>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9" name="Gerader Verbinder 252">
                <a:extLst>
                  <a:ext uri="{FF2B5EF4-FFF2-40B4-BE49-F238E27FC236}">
                    <a16:creationId xmlns:a16="http://schemas.microsoft.com/office/drawing/2014/main" id="{0D98F947-ED3E-6C4F-938C-181F59639623}"/>
                  </a:ext>
                </a:extLst>
              </p:cNvPr>
              <p:cNvCxnSpPr/>
              <p:nvPr/>
            </p:nvCxnSpPr>
            <p:spPr>
              <a:xfrm flipV="1">
                <a:off x="8786815" y="3750942"/>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0" name="Gerader Verbinder 253">
                <a:extLst>
                  <a:ext uri="{FF2B5EF4-FFF2-40B4-BE49-F238E27FC236}">
                    <a16:creationId xmlns:a16="http://schemas.microsoft.com/office/drawing/2014/main" id="{27268130-8CE0-674E-867D-DA0F28DED2C7}"/>
                  </a:ext>
                </a:extLst>
              </p:cNvPr>
              <p:cNvCxnSpPr/>
              <p:nvPr/>
            </p:nvCxnSpPr>
            <p:spPr>
              <a:xfrm flipV="1">
                <a:off x="8907157" y="3854451"/>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1" name="Gerader Verbinder 254">
                <a:extLst>
                  <a:ext uri="{FF2B5EF4-FFF2-40B4-BE49-F238E27FC236}">
                    <a16:creationId xmlns:a16="http://schemas.microsoft.com/office/drawing/2014/main" id="{48545D64-339C-1344-AB70-AAAEEB408771}"/>
                  </a:ext>
                </a:extLst>
              </p:cNvPr>
              <p:cNvCxnSpPr/>
              <p:nvPr/>
            </p:nvCxnSpPr>
            <p:spPr>
              <a:xfrm flipV="1">
                <a:off x="8924008" y="3854451"/>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2" name="Gerader Verbinder 255">
                <a:extLst>
                  <a:ext uri="{FF2B5EF4-FFF2-40B4-BE49-F238E27FC236}">
                    <a16:creationId xmlns:a16="http://schemas.microsoft.com/office/drawing/2014/main" id="{DA2B1D73-CE45-FB4D-979A-4BC64B9C3D97}"/>
                  </a:ext>
                </a:extLst>
              </p:cNvPr>
              <p:cNvCxnSpPr/>
              <p:nvPr/>
            </p:nvCxnSpPr>
            <p:spPr>
              <a:xfrm flipV="1">
                <a:off x="9638383" y="3854451"/>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3" name="Gerader Verbinder 256">
                <a:extLst>
                  <a:ext uri="{FF2B5EF4-FFF2-40B4-BE49-F238E27FC236}">
                    <a16:creationId xmlns:a16="http://schemas.microsoft.com/office/drawing/2014/main" id="{873B6B29-3580-EF4C-A069-57DDDFEA55E0}"/>
                  </a:ext>
                </a:extLst>
              </p:cNvPr>
              <p:cNvCxnSpPr/>
              <p:nvPr/>
            </p:nvCxnSpPr>
            <p:spPr>
              <a:xfrm flipV="1">
                <a:off x="9852698" y="3851276"/>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4" name="Gerader Verbinder 257">
                <a:extLst>
                  <a:ext uri="{FF2B5EF4-FFF2-40B4-BE49-F238E27FC236}">
                    <a16:creationId xmlns:a16="http://schemas.microsoft.com/office/drawing/2014/main" id="{5B4489FE-D37D-E347-8B81-F3ADAF36A523}"/>
                  </a:ext>
                </a:extLst>
              </p:cNvPr>
              <p:cNvCxnSpPr/>
              <p:nvPr/>
            </p:nvCxnSpPr>
            <p:spPr>
              <a:xfrm flipV="1">
                <a:off x="9897821" y="3851276"/>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5" name="Gerader Verbinder 258">
                <a:extLst>
                  <a:ext uri="{FF2B5EF4-FFF2-40B4-BE49-F238E27FC236}">
                    <a16:creationId xmlns:a16="http://schemas.microsoft.com/office/drawing/2014/main" id="{153C736A-779E-AA41-9EAD-9BBE5A0BBFD8}"/>
                  </a:ext>
                </a:extLst>
              </p:cNvPr>
              <p:cNvCxnSpPr/>
              <p:nvPr/>
            </p:nvCxnSpPr>
            <p:spPr>
              <a:xfrm flipV="1">
                <a:off x="10384533" y="3851276"/>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6" name="Gerader Verbinder 259">
                <a:extLst>
                  <a:ext uri="{FF2B5EF4-FFF2-40B4-BE49-F238E27FC236}">
                    <a16:creationId xmlns:a16="http://schemas.microsoft.com/office/drawing/2014/main" id="{ACDCA637-E732-8347-B1A8-80772FE40643}"/>
                  </a:ext>
                </a:extLst>
              </p:cNvPr>
              <p:cNvCxnSpPr/>
              <p:nvPr/>
            </p:nvCxnSpPr>
            <p:spPr>
              <a:xfrm flipV="1">
                <a:off x="10495658" y="3851276"/>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7" name="Gerader Verbinder 260">
                <a:extLst>
                  <a:ext uri="{FF2B5EF4-FFF2-40B4-BE49-F238E27FC236}">
                    <a16:creationId xmlns:a16="http://schemas.microsoft.com/office/drawing/2014/main" id="{DB1AA3BC-E8A0-6A49-BE66-8F332A83D74B}"/>
                  </a:ext>
                </a:extLst>
              </p:cNvPr>
              <p:cNvCxnSpPr/>
              <p:nvPr/>
            </p:nvCxnSpPr>
            <p:spPr>
              <a:xfrm flipV="1">
                <a:off x="10530583" y="3854451"/>
                <a:ext cx="0" cy="7241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grpSp>
        <p:nvGrpSpPr>
          <p:cNvPr id="298" name="Gruppieren 297">
            <a:extLst>
              <a:ext uri="{FF2B5EF4-FFF2-40B4-BE49-F238E27FC236}">
                <a16:creationId xmlns:a16="http://schemas.microsoft.com/office/drawing/2014/main" id="{7EC6E8F5-C2CD-D84F-ACF1-E4AE2942E28F}"/>
              </a:ext>
            </a:extLst>
          </p:cNvPr>
          <p:cNvGrpSpPr/>
          <p:nvPr/>
        </p:nvGrpSpPr>
        <p:grpSpPr>
          <a:xfrm>
            <a:off x="7202487" y="2051330"/>
            <a:ext cx="4141787" cy="2030109"/>
            <a:chOff x="7202487" y="2051330"/>
            <a:chExt cx="4141787" cy="2030109"/>
          </a:xfrm>
        </p:grpSpPr>
        <p:cxnSp>
          <p:nvCxnSpPr>
            <p:cNvPr id="299" name="Gerader Verbinder 241">
              <a:extLst>
                <a:ext uri="{FF2B5EF4-FFF2-40B4-BE49-F238E27FC236}">
                  <a16:creationId xmlns:a16="http://schemas.microsoft.com/office/drawing/2014/main" id="{75714BD3-D1FF-3444-899B-6EC09FDFAC3B}"/>
                </a:ext>
              </a:extLst>
            </p:cNvPr>
            <p:cNvCxnSpPr>
              <a:cxnSpLocks/>
            </p:cNvCxnSpPr>
            <p:nvPr/>
          </p:nvCxnSpPr>
          <p:spPr>
            <a:xfrm rot="5400000" flipV="1">
              <a:off x="7526223" y="2124257"/>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0" name="Gerader Verbinder 240">
              <a:extLst>
                <a:ext uri="{FF2B5EF4-FFF2-40B4-BE49-F238E27FC236}">
                  <a16:creationId xmlns:a16="http://schemas.microsoft.com/office/drawing/2014/main" id="{4A495E1C-31D1-9445-99FF-C42C02DFE10A}"/>
                </a:ext>
              </a:extLst>
            </p:cNvPr>
            <p:cNvCxnSpPr>
              <a:cxnSpLocks/>
            </p:cNvCxnSpPr>
            <p:nvPr/>
          </p:nvCxnSpPr>
          <p:spPr>
            <a:xfrm rot="5400000" flipV="1">
              <a:off x="7526223" y="2187757"/>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1" name="Gerader Verbinder 239">
              <a:extLst>
                <a:ext uri="{FF2B5EF4-FFF2-40B4-BE49-F238E27FC236}">
                  <a16:creationId xmlns:a16="http://schemas.microsoft.com/office/drawing/2014/main" id="{6905C6C7-3C85-CA48-A606-152F17625CD7}"/>
                </a:ext>
              </a:extLst>
            </p:cNvPr>
            <p:cNvCxnSpPr>
              <a:cxnSpLocks/>
            </p:cNvCxnSpPr>
            <p:nvPr/>
          </p:nvCxnSpPr>
          <p:spPr>
            <a:xfrm rot="5400000" flipV="1">
              <a:off x="7535865" y="2286182"/>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2" name="Gerader Verbinder 171">
              <a:extLst>
                <a:ext uri="{FF2B5EF4-FFF2-40B4-BE49-F238E27FC236}">
                  <a16:creationId xmlns:a16="http://schemas.microsoft.com/office/drawing/2014/main" id="{B154E4AD-B99D-BF4E-9ECC-EB76C9BBAC4B}"/>
                </a:ext>
              </a:extLst>
            </p:cNvPr>
            <p:cNvCxnSpPr/>
            <p:nvPr/>
          </p:nvCxnSpPr>
          <p:spPr>
            <a:xfrm flipV="1">
              <a:off x="10796585" y="3611405"/>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3" name="Gerader Verbinder 172">
              <a:extLst>
                <a:ext uri="{FF2B5EF4-FFF2-40B4-BE49-F238E27FC236}">
                  <a16:creationId xmlns:a16="http://schemas.microsoft.com/office/drawing/2014/main" id="{C48DAB50-459B-384B-B0E3-87D1A415EEC7}"/>
                </a:ext>
              </a:extLst>
            </p:cNvPr>
            <p:cNvCxnSpPr/>
            <p:nvPr/>
          </p:nvCxnSpPr>
          <p:spPr>
            <a:xfrm flipV="1">
              <a:off x="10641010" y="3608230"/>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4" name="Gerader Verbinder 173">
              <a:extLst>
                <a:ext uri="{FF2B5EF4-FFF2-40B4-BE49-F238E27FC236}">
                  <a16:creationId xmlns:a16="http://schemas.microsoft.com/office/drawing/2014/main" id="{723AB706-317C-0646-A9E6-4F4ED423C04D}"/>
                </a:ext>
              </a:extLst>
            </p:cNvPr>
            <p:cNvCxnSpPr/>
            <p:nvPr/>
          </p:nvCxnSpPr>
          <p:spPr>
            <a:xfrm flipV="1">
              <a:off x="10378183" y="3608230"/>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5" name="Gerader Verbinder 174">
              <a:extLst>
                <a:ext uri="{FF2B5EF4-FFF2-40B4-BE49-F238E27FC236}">
                  <a16:creationId xmlns:a16="http://schemas.microsoft.com/office/drawing/2014/main" id="{787DEF85-54F1-534D-AD5D-E7E00C95C7C6}"/>
                </a:ext>
              </a:extLst>
            </p:cNvPr>
            <p:cNvCxnSpPr/>
            <p:nvPr/>
          </p:nvCxnSpPr>
          <p:spPr>
            <a:xfrm flipV="1">
              <a:off x="10359133" y="3608230"/>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6" name="Gerader Verbinder 175">
              <a:extLst>
                <a:ext uri="{FF2B5EF4-FFF2-40B4-BE49-F238E27FC236}">
                  <a16:creationId xmlns:a16="http://schemas.microsoft.com/office/drawing/2014/main" id="{BAD1C456-7AA3-C648-B63F-1A377AF39AAC}"/>
                </a:ext>
              </a:extLst>
            </p:cNvPr>
            <p:cNvCxnSpPr/>
            <p:nvPr/>
          </p:nvCxnSpPr>
          <p:spPr>
            <a:xfrm flipV="1">
              <a:off x="10324208" y="3608230"/>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7" name="Gerader Verbinder 176">
              <a:extLst>
                <a:ext uri="{FF2B5EF4-FFF2-40B4-BE49-F238E27FC236}">
                  <a16:creationId xmlns:a16="http://schemas.microsoft.com/office/drawing/2014/main" id="{AE68F8FD-2C0C-0643-9BB2-FC4E0F375C37}"/>
                </a:ext>
              </a:extLst>
            </p:cNvPr>
            <p:cNvCxnSpPr/>
            <p:nvPr/>
          </p:nvCxnSpPr>
          <p:spPr>
            <a:xfrm flipV="1">
              <a:off x="10295633" y="3608230"/>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8" name="Gerader Verbinder 177">
              <a:extLst>
                <a:ext uri="{FF2B5EF4-FFF2-40B4-BE49-F238E27FC236}">
                  <a16:creationId xmlns:a16="http://schemas.microsoft.com/office/drawing/2014/main" id="{0D2FFC35-94C9-1348-A2DD-C764ED9F07D5}"/>
                </a:ext>
              </a:extLst>
            </p:cNvPr>
            <p:cNvCxnSpPr/>
            <p:nvPr/>
          </p:nvCxnSpPr>
          <p:spPr>
            <a:xfrm flipV="1">
              <a:off x="10348716" y="3608230"/>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9" name="Gerader Verbinder 178">
              <a:extLst>
                <a:ext uri="{FF2B5EF4-FFF2-40B4-BE49-F238E27FC236}">
                  <a16:creationId xmlns:a16="http://schemas.microsoft.com/office/drawing/2014/main" id="{606932F6-3D85-E346-84A6-1D50206C0D2E}"/>
                </a:ext>
              </a:extLst>
            </p:cNvPr>
            <p:cNvCxnSpPr/>
            <p:nvPr/>
          </p:nvCxnSpPr>
          <p:spPr>
            <a:xfrm flipV="1">
              <a:off x="11266291" y="3608230"/>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0" name="Gerader Verbinder 179">
              <a:extLst>
                <a:ext uri="{FF2B5EF4-FFF2-40B4-BE49-F238E27FC236}">
                  <a16:creationId xmlns:a16="http://schemas.microsoft.com/office/drawing/2014/main" id="{10909D78-3D6B-3049-AA63-DFE9885A78CE}"/>
                </a:ext>
              </a:extLst>
            </p:cNvPr>
            <p:cNvCxnSpPr/>
            <p:nvPr/>
          </p:nvCxnSpPr>
          <p:spPr>
            <a:xfrm flipV="1">
              <a:off x="11317090" y="4009021"/>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1" name="Gerader Verbinder 180">
              <a:extLst>
                <a:ext uri="{FF2B5EF4-FFF2-40B4-BE49-F238E27FC236}">
                  <a16:creationId xmlns:a16="http://schemas.microsoft.com/office/drawing/2014/main" id="{831A9A2E-F531-154E-B715-310A5D087F7A}"/>
                </a:ext>
              </a:extLst>
            </p:cNvPr>
            <p:cNvCxnSpPr/>
            <p:nvPr/>
          </p:nvCxnSpPr>
          <p:spPr>
            <a:xfrm flipV="1">
              <a:off x="11289906" y="4009021"/>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2" name="Gerader Verbinder 181">
              <a:extLst>
                <a:ext uri="{FF2B5EF4-FFF2-40B4-BE49-F238E27FC236}">
                  <a16:creationId xmlns:a16="http://schemas.microsoft.com/office/drawing/2014/main" id="{CE61AACE-3AC5-9E4A-8D2A-E5602825BE7C}"/>
                </a:ext>
              </a:extLst>
            </p:cNvPr>
            <p:cNvCxnSpPr/>
            <p:nvPr/>
          </p:nvCxnSpPr>
          <p:spPr>
            <a:xfrm flipV="1">
              <a:off x="9897148" y="3516502"/>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3" name="Gerader Verbinder 182">
              <a:extLst>
                <a:ext uri="{FF2B5EF4-FFF2-40B4-BE49-F238E27FC236}">
                  <a16:creationId xmlns:a16="http://schemas.microsoft.com/office/drawing/2014/main" id="{B1808B32-4C6B-0241-8BEF-EFB2358EED1E}"/>
                </a:ext>
              </a:extLst>
            </p:cNvPr>
            <p:cNvCxnSpPr/>
            <p:nvPr/>
          </p:nvCxnSpPr>
          <p:spPr>
            <a:xfrm flipV="1">
              <a:off x="9874923" y="3516502"/>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4" name="Gerader Verbinder 183">
              <a:extLst>
                <a:ext uri="{FF2B5EF4-FFF2-40B4-BE49-F238E27FC236}">
                  <a16:creationId xmlns:a16="http://schemas.microsoft.com/office/drawing/2014/main" id="{633C0240-1638-2D47-B2F2-359B67453885}"/>
                </a:ext>
              </a:extLst>
            </p:cNvPr>
            <p:cNvCxnSpPr/>
            <p:nvPr/>
          </p:nvCxnSpPr>
          <p:spPr>
            <a:xfrm flipV="1">
              <a:off x="9836823" y="3516502"/>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5" name="Gerader Verbinder 184">
              <a:extLst>
                <a:ext uri="{FF2B5EF4-FFF2-40B4-BE49-F238E27FC236}">
                  <a16:creationId xmlns:a16="http://schemas.microsoft.com/office/drawing/2014/main" id="{06AB43FA-FB6E-F243-ACD3-5942240A7C7D}"/>
                </a:ext>
              </a:extLst>
            </p:cNvPr>
            <p:cNvCxnSpPr/>
            <p:nvPr/>
          </p:nvCxnSpPr>
          <p:spPr>
            <a:xfrm flipV="1">
              <a:off x="9506623" y="3464643"/>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6" name="Gerader Verbinder 185">
              <a:extLst>
                <a:ext uri="{FF2B5EF4-FFF2-40B4-BE49-F238E27FC236}">
                  <a16:creationId xmlns:a16="http://schemas.microsoft.com/office/drawing/2014/main" id="{ACC9DEDF-8C98-8C44-A8D8-782A280A6C9F}"/>
                </a:ext>
              </a:extLst>
            </p:cNvPr>
            <p:cNvCxnSpPr/>
            <p:nvPr/>
          </p:nvCxnSpPr>
          <p:spPr>
            <a:xfrm flipV="1">
              <a:off x="9427248" y="3464643"/>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7" name="Gerader Verbinder 186">
              <a:extLst>
                <a:ext uri="{FF2B5EF4-FFF2-40B4-BE49-F238E27FC236}">
                  <a16:creationId xmlns:a16="http://schemas.microsoft.com/office/drawing/2014/main" id="{010F8797-0596-3E49-B1C4-CBA9CA9F4351}"/>
                </a:ext>
              </a:extLst>
            </p:cNvPr>
            <p:cNvCxnSpPr/>
            <p:nvPr/>
          </p:nvCxnSpPr>
          <p:spPr>
            <a:xfrm flipV="1">
              <a:off x="9386826" y="3464643"/>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8" name="Gerader Verbinder 187">
              <a:extLst>
                <a:ext uri="{FF2B5EF4-FFF2-40B4-BE49-F238E27FC236}">
                  <a16:creationId xmlns:a16="http://schemas.microsoft.com/office/drawing/2014/main" id="{31B7891F-8DD7-6D44-9290-B64A326C2B61}"/>
                </a:ext>
              </a:extLst>
            </p:cNvPr>
            <p:cNvCxnSpPr/>
            <p:nvPr/>
          </p:nvCxnSpPr>
          <p:spPr>
            <a:xfrm flipV="1">
              <a:off x="9370121" y="3464643"/>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9" name="Gerader Verbinder 188">
              <a:extLst>
                <a:ext uri="{FF2B5EF4-FFF2-40B4-BE49-F238E27FC236}">
                  <a16:creationId xmlns:a16="http://schemas.microsoft.com/office/drawing/2014/main" id="{BE3F44DE-AA72-1448-8FB5-BDAD1A72F02E}"/>
                </a:ext>
              </a:extLst>
            </p:cNvPr>
            <p:cNvCxnSpPr/>
            <p:nvPr/>
          </p:nvCxnSpPr>
          <p:spPr>
            <a:xfrm flipV="1">
              <a:off x="9231985" y="3416128"/>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0" name="Gerader Verbinder 189">
              <a:extLst>
                <a:ext uri="{FF2B5EF4-FFF2-40B4-BE49-F238E27FC236}">
                  <a16:creationId xmlns:a16="http://schemas.microsoft.com/office/drawing/2014/main" id="{6C8EF503-5854-0C44-9855-0F310112C923}"/>
                </a:ext>
              </a:extLst>
            </p:cNvPr>
            <p:cNvCxnSpPr/>
            <p:nvPr/>
          </p:nvCxnSpPr>
          <p:spPr>
            <a:xfrm flipV="1">
              <a:off x="9022435" y="3416128"/>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1" name="Gerader Verbinder 190">
              <a:extLst>
                <a:ext uri="{FF2B5EF4-FFF2-40B4-BE49-F238E27FC236}">
                  <a16:creationId xmlns:a16="http://schemas.microsoft.com/office/drawing/2014/main" id="{996B2E9A-EAB5-394E-851F-7F1D3CBDB6E8}"/>
                </a:ext>
              </a:extLst>
            </p:cNvPr>
            <p:cNvCxnSpPr/>
            <p:nvPr/>
          </p:nvCxnSpPr>
          <p:spPr>
            <a:xfrm flipV="1">
              <a:off x="8965285" y="3416128"/>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2" name="Gerader Verbinder 191">
              <a:extLst>
                <a:ext uri="{FF2B5EF4-FFF2-40B4-BE49-F238E27FC236}">
                  <a16:creationId xmlns:a16="http://schemas.microsoft.com/office/drawing/2014/main" id="{68797C5F-0443-364E-A175-7A2CD38FBE69}"/>
                </a:ext>
              </a:extLst>
            </p:cNvPr>
            <p:cNvCxnSpPr/>
            <p:nvPr/>
          </p:nvCxnSpPr>
          <p:spPr>
            <a:xfrm flipV="1">
              <a:off x="8943060" y="3309937"/>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3" name="Gerader Verbinder 192">
              <a:extLst>
                <a:ext uri="{FF2B5EF4-FFF2-40B4-BE49-F238E27FC236}">
                  <a16:creationId xmlns:a16="http://schemas.microsoft.com/office/drawing/2014/main" id="{5264BA66-1ADD-6149-9CD8-E08F518A4B5E}"/>
                </a:ext>
              </a:extLst>
            </p:cNvPr>
            <p:cNvCxnSpPr/>
            <p:nvPr/>
          </p:nvCxnSpPr>
          <p:spPr>
            <a:xfrm flipV="1">
              <a:off x="8929445" y="3309937"/>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4" name="Gerader Verbinder 193">
              <a:extLst>
                <a:ext uri="{FF2B5EF4-FFF2-40B4-BE49-F238E27FC236}">
                  <a16:creationId xmlns:a16="http://schemas.microsoft.com/office/drawing/2014/main" id="{8A0CECEE-22E3-AE40-B34A-FD702C8F253C}"/>
                </a:ext>
              </a:extLst>
            </p:cNvPr>
            <p:cNvCxnSpPr/>
            <p:nvPr/>
          </p:nvCxnSpPr>
          <p:spPr>
            <a:xfrm flipV="1">
              <a:off x="8761170" y="3285169"/>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5" name="Gerader Verbinder 194">
              <a:extLst>
                <a:ext uri="{FF2B5EF4-FFF2-40B4-BE49-F238E27FC236}">
                  <a16:creationId xmlns:a16="http://schemas.microsoft.com/office/drawing/2014/main" id="{F7A6DFC3-364A-5D41-98D9-A51549EE7898}"/>
                </a:ext>
              </a:extLst>
            </p:cNvPr>
            <p:cNvCxnSpPr/>
            <p:nvPr/>
          </p:nvCxnSpPr>
          <p:spPr>
            <a:xfrm flipV="1">
              <a:off x="8615120" y="3224819"/>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6" name="Gerader Verbinder 195">
              <a:extLst>
                <a:ext uri="{FF2B5EF4-FFF2-40B4-BE49-F238E27FC236}">
                  <a16:creationId xmlns:a16="http://schemas.microsoft.com/office/drawing/2014/main" id="{3B56C76B-A596-3749-A1ED-34152B280C5A}"/>
                </a:ext>
              </a:extLst>
            </p:cNvPr>
            <p:cNvCxnSpPr/>
            <p:nvPr/>
          </p:nvCxnSpPr>
          <p:spPr>
            <a:xfrm flipV="1">
              <a:off x="8589720" y="3178447"/>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7" name="Gerader Verbinder 196">
              <a:extLst>
                <a:ext uri="{FF2B5EF4-FFF2-40B4-BE49-F238E27FC236}">
                  <a16:creationId xmlns:a16="http://schemas.microsoft.com/office/drawing/2014/main" id="{4957D27D-8FE1-8841-95CD-1F1A2AF8248F}"/>
                </a:ext>
              </a:extLst>
            </p:cNvPr>
            <p:cNvCxnSpPr/>
            <p:nvPr/>
          </p:nvCxnSpPr>
          <p:spPr>
            <a:xfrm flipV="1">
              <a:off x="8564565" y="3178447"/>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8" name="Gerader Verbinder 197">
              <a:extLst>
                <a:ext uri="{FF2B5EF4-FFF2-40B4-BE49-F238E27FC236}">
                  <a16:creationId xmlns:a16="http://schemas.microsoft.com/office/drawing/2014/main" id="{A731671D-466D-6445-8BE6-85E12B600E21}"/>
                </a:ext>
              </a:extLst>
            </p:cNvPr>
            <p:cNvCxnSpPr/>
            <p:nvPr/>
          </p:nvCxnSpPr>
          <p:spPr>
            <a:xfrm flipV="1">
              <a:off x="8418712" y="3127655"/>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9" name="Gerader Verbinder 198">
              <a:extLst>
                <a:ext uri="{FF2B5EF4-FFF2-40B4-BE49-F238E27FC236}">
                  <a16:creationId xmlns:a16="http://schemas.microsoft.com/office/drawing/2014/main" id="{639E2753-7F47-D340-AB01-FE41DBE930A5}"/>
                </a:ext>
              </a:extLst>
            </p:cNvPr>
            <p:cNvCxnSpPr/>
            <p:nvPr/>
          </p:nvCxnSpPr>
          <p:spPr>
            <a:xfrm flipV="1">
              <a:off x="8342142" y="3055237"/>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0" name="Gerader Verbinder 199">
              <a:extLst>
                <a:ext uri="{FF2B5EF4-FFF2-40B4-BE49-F238E27FC236}">
                  <a16:creationId xmlns:a16="http://schemas.microsoft.com/office/drawing/2014/main" id="{5FB0BF80-6307-394E-B89A-19F991D2BE52}"/>
                </a:ext>
              </a:extLst>
            </p:cNvPr>
            <p:cNvCxnSpPr/>
            <p:nvPr/>
          </p:nvCxnSpPr>
          <p:spPr>
            <a:xfrm flipV="1">
              <a:off x="8224246" y="2873798"/>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1" name="Gerader Verbinder 200">
              <a:extLst>
                <a:ext uri="{FF2B5EF4-FFF2-40B4-BE49-F238E27FC236}">
                  <a16:creationId xmlns:a16="http://schemas.microsoft.com/office/drawing/2014/main" id="{4DEB30C4-26A9-394C-B85C-08C1031F7581}"/>
                </a:ext>
              </a:extLst>
            </p:cNvPr>
            <p:cNvCxnSpPr/>
            <p:nvPr/>
          </p:nvCxnSpPr>
          <p:spPr>
            <a:xfrm flipV="1">
              <a:off x="8234767" y="2896023"/>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2" name="Gerader Verbinder 201">
              <a:extLst>
                <a:ext uri="{FF2B5EF4-FFF2-40B4-BE49-F238E27FC236}">
                  <a16:creationId xmlns:a16="http://schemas.microsoft.com/office/drawing/2014/main" id="{1676B525-1590-854B-B04D-15BCB51248EC}"/>
                </a:ext>
              </a:extLst>
            </p:cNvPr>
            <p:cNvCxnSpPr/>
            <p:nvPr/>
          </p:nvCxnSpPr>
          <p:spPr>
            <a:xfrm flipV="1">
              <a:off x="8254580" y="2911434"/>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3" name="Gerader Verbinder 202">
              <a:extLst>
                <a:ext uri="{FF2B5EF4-FFF2-40B4-BE49-F238E27FC236}">
                  <a16:creationId xmlns:a16="http://schemas.microsoft.com/office/drawing/2014/main" id="{017D880F-67D1-5543-98FB-8C6355BC35D2}"/>
                </a:ext>
              </a:extLst>
            </p:cNvPr>
            <p:cNvCxnSpPr/>
            <p:nvPr/>
          </p:nvCxnSpPr>
          <p:spPr>
            <a:xfrm flipV="1">
              <a:off x="7930730" y="2679980"/>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4" name="Gerader Verbinder 204">
              <a:extLst>
                <a:ext uri="{FF2B5EF4-FFF2-40B4-BE49-F238E27FC236}">
                  <a16:creationId xmlns:a16="http://schemas.microsoft.com/office/drawing/2014/main" id="{B7E1B802-C95A-9845-B5A1-E4B3AE9F5D94}"/>
                </a:ext>
              </a:extLst>
            </p:cNvPr>
            <p:cNvCxnSpPr/>
            <p:nvPr/>
          </p:nvCxnSpPr>
          <p:spPr>
            <a:xfrm flipV="1">
              <a:off x="7771980" y="2474003"/>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5" name="Gerader Verbinder 205">
              <a:extLst>
                <a:ext uri="{FF2B5EF4-FFF2-40B4-BE49-F238E27FC236}">
                  <a16:creationId xmlns:a16="http://schemas.microsoft.com/office/drawing/2014/main" id="{A9C7C2CA-72CF-874D-AB3A-C3EDA869E529}"/>
                </a:ext>
              </a:extLst>
            </p:cNvPr>
            <p:cNvCxnSpPr/>
            <p:nvPr/>
          </p:nvCxnSpPr>
          <p:spPr>
            <a:xfrm flipV="1">
              <a:off x="7860882" y="2518244"/>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6" name="Gerader Verbinder 206">
              <a:extLst>
                <a:ext uri="{FF2B5EF4-FFF2-40B4-BE49-F238E27FC236}">
                  <a16:creationId xmlns:a16="http://schemas.microsoft.com/office/drawing/2014/main" id="{25EDAE51-FAEB-9B42-AE67-4723C9FF320D}"/>
                </a:ext>
              </a:extLst>
            </p:cNvPr>
            <p:cNvCxnSpPr/>
            <p:nvPr/>
          </p:nvCxnSpPr>
          <p:spPr>
            <a:xfrm flipV="1">
              <a:off x="7562432" y="2348055"/>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7" name="Gerader Verbinder 207">
              <a:extLst>
                <a:ext uri="{FF2B5EF4-FFF2-40B4-BE49-F238E27FC236}">
                  <a16:creationId xmlns:a16="http://schemas.microsoft.com/office/drawing/2014/main" id="{F6B8DBBF-3FD5-F34A-87B1-64CBF35DCA79}"/>
                </a:ext>
              </a:extLst>
            </p:cNvPr>
            <p:cNvCxnSpPr/>
            <p:nvPr/>
          </p:nvCxnSpPr>
          <p:spPr>
            <a:xfrm flipV="1">
              <a:off x="7575132" y="2348055"/>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8" name="Gerader Verbinder 208">
              <a:extLst>
                <a:ext uri="{FF2B5EF4-FFF2-40B4-BE49-F238E27FC236}">
                  <a16:creationId xmlns:a16="http://schemas.microsoft.com/office/drawing/2014/main" id="{BD522DEA-D000-2C41-8DC4-125760F427A7}"/>
                </a:ext>
              </a:extLst>
            </p:cNvPr>
            <p:cNvCxnSpPr>
              <a:cxnSpLocks/>
            </p:cNvCxnSpPr>
            <p:nvPr/>
          </p:nvCxnSpPr>
          <p:spPr>
            <a:xfrm rot="5400000" flipV="1">
              <a:off x="7517766" y="2135672"/>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9" name="Gerader Verbinder 209">
              <a:extLst>
                <a:ext uri="{FF2B5EF4-FFF2-40B4-BE49-F238E27FC236}">
                  <a16:creationId xmlns:a16="http://schemas.microsoft.com/office/drawing/2014/main" id="{800791C6-F019-534F-BCF1-D772B59E77AB}"/>
                </a:ext>
              </a:extLst>
            </p:cNvPr>
            <p:cNvCxnSpPr>
              <a:cxnSpLocks/>
            </p:cNvCxnSpPr>
            <p:nvPr/>
          </p:nvCxnSpPr>
          <p:spPr>
            <a:xfrm rot="5400000" flipV="1">
              <a:off x="7540641" y="2221397"/>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0" name="Gerader Verbinder 210">
              <a:extLst>
                <a:ext uri="{FF2B5EF4-FFF2-40B4-BE49-F238E27FC236}">
                  <a16:creationId xmlns:a16="http://schemas.microsoft.com/office/drawing/2014/main" id="{5A5175CB-18B6-7644-AE31-8F25898A150B}"/>
                </a:ext>
              </a:extLst>
            </p:cNvPr>
            <p:cNvCxnSpPr>
              <a:cxnSpLocks/>
            </p:cNvCxnSpPr>
            <p:nvPr/>
          </p:nvCxnSpPr>
          <p:spPr>
            <a:xfrm rot="5400000" flipV="1">
              <a:off x="7541291" y="2275372"/>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1" name="Gerader Verbinder 211">
              <a:extLst>
                <a:ext uri="{FF2B5EF4-FFF2-40B4-BE49-F238E27FC236}">
                  <a16:creationId xmlns:a16="http://schemas.microsoft.com/office/drawing/2014/main" id="{AA2E0A07-4ECD-6847-8ED6-354A40068ABF}"/>
                </a:ext>
              </a:extLst>
            </p:cNvPr>
            <p:cNvCxnSpPr>
              <a:cxnSpLocks/>
            </p:cNvCxnSpPr>
            <p:nvPr/>
          </p:nvCxnSpPr>
          <p:spPr>
            <a:xfrm rot="5400000" flipV="1">
              <a:off x="7572074" y="2351572"/>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2" name="Gerader Verbinder 212">
              <a:extLst>
                <a:ext uri="{FF2B5EF4-FFF2-40B4-BE49-F238E27FC236}">
                  <a16:creationId xmlns:a16="http://schemas.microsoft.com/office/drawing/2014/main" id="{B97475A6-E6AC-A641-A1C5-EBADB6784D81}"/>
                </a:ext>
              </a:extLst>
            </p:cNvPr>
            <p:cNvCxnSpPr>
              <a:cxnSpLocks/>
            </p:cNvCxnSpPr>
            <p:nvPr/>
          </p:nvCxnSpPr>
          <p:spPr>
            <a:xfrm rot="5400000" flipV="1">
              <a:off x="7572074" y="2393690"/>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3" name="Gerader Verbinder 213">
              <a:extLst>
                <a:ext uri="{FF2B5EF4-FFF2-40B4-BE49-F238E27FC236}">
                  <a16:creationId xmlns:a16="http://schemas.microsoft.com/office/drawing/2014/main" id="{02D5DB2D-0BD9-F74E-86F9-BE23B6719E91}"/>
                </a:ext>
              </a:extLst>
            </p:cNvPr>
            <p:cNvCxnSpPr>
              <a:cxnSpLocks/>
            </p:cNvCxnSpPr>
            <p:nvPr/>
          </p:nvCxnSpPr>
          <p:spPr>
            <a:xfrm rot="5400000" flipV="1">
              <a:off x="7857406" y="2523656"/>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4" name="Gerader Verbinder 214">
              <a:extLst>
                <a:ext uri="{FF2B5EF4-FFF2-40B4-BE49-F238E27FC236}">
                  <a16:creationId xmlns:a16="http://schemas.microsoft.com/office/drawing/2014/main" id="{FEF0D299-FF00-424D-A21A-6D4735422E93}"/>
                </a:ext>
              </a:extLst>
            </p:cNvPr>
            <p:cNvCxnSpPr>
              <a:cxnSpLocks/>
            </p:cNvCxnSpPr>
            <p:nvPr/>
          </p:nvCxnSpPr>
          <p:spPr>
            <a:xfrm rot="5400000" flipV="1">
              <a:off x="7881821" y="2583129"/>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5" name="Gerader Verbinder 215">
              <a:extLst>
                <a:ext uri="{FF2B5EF4-FFF2-40B4-BE49-F238E27FC236}">
                  <a16:creationId xmlns:a16="http://schemas.microsoft.com/office/drawing/2014/main" id="{B8628CBF-B464-4D4A-BF39-5B1247435EAC}"/>
                </a:ext>
              </a:extLst>
            </p:cNvPr>
            <p:cNvCxnSpPr>
              <a:cxnSpLocks/>
            </p:cNvCxnSpPr>
            <p:nvPr/>
          </p:nvCxnSpPr>
          <p:spPr>
            <a:xfrm rot="5400000" flipV="1">
              <a:off x="7882386" y="2599004"/>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6" name="Gerader Verbinder 216">
              <a:extLst>
                <a:ext uri="{FF2B5EF4-FFF2-40B4-BE49-F238E27FC236}">
                  <a16:creationId xmlns:a16="http://schemas.microsoft.com/office/drawing/2014/main" id="{2934740A-104E-654C-BE0C-D0CA445ADF30}"/>
                </a:ext>
              </a:extLst>
            </p:cNvPr>
            <p:cNvCxnSpPr>
              <a:cxnSpLocks/>
            </p:cNvCxnSpPr>
            <p:nvPr/>
          </p:nvCxnSpPr>
          <p:spPr>
            <a:xfrm rot="5400000" flipV="1">
              <a:off x="8212934" y="2834414"/>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7" name="Gerader Verbinder 217">
              <a:extLst>
                <a:ext uri="{FF2B5EF4-FFF2-40B4-BE49-F238E27FC236}">
                  <a16:creationId xmlns:a16="http://schemas.microsoft.com/office/drawing/2014/main" id="{6456CEE8-3075-B14A-A961-9FEBA394402E}"/>
                </a:ext>
              </a:extLst>
            </p:cNvPr>
            <p:cNvCxnSpPr>
              <a:cxnSpLocks/>
            </p:cNvCxnSpPr>
            <p:nvPr/>
          </p:nvCxnSpPr>
          <p:spPr>
            <a:xfrm rot="5400000" flipV="1">
              <a:off x="8285352" y="2986814"/>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8" name="Gerader Verbinder 218">
              <a:extLst>
                <a:ext uri="{FF2B5EF4-FFF2-40B4-BE49-F238E27FC236}">
                  <a16:creationId xmlns:a16="http://schemas.microsoft.com/office/drawing/2014/main" id="{452625C3-3097-C54A-BED8-E7F847881811}"/>
                </a:ext>
              </a:extLst>
            </p:cNvPr>
            <p:cNvCxnSpPr>
              <a:cxnSpLocks/>
            </p:cNvCxnSpPr>
            <p:nvPr/>
          </p:nvCxnSpPr>
          <p:spPr>
            <a:xfrm rot="5400000" flipV="1">
              <a:off x="8570915" y="3182260"/>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9" name="Gerader Verbinder 219">
              <a:extLst>
                <a:ext uri="{FF2B5EF4-FFF2-40B4-BE49-F238E27FC236}">
                  <a16:creationId xmlns:a16="http://schemas.microsoft.com/office/drawing/2014/main" id="{8CBAA164-6756-5E49-9B67-F0550EBD5721}"/>
                </a:ext>
              </a:extLst>
            </p:cNvPr>
            <p:cNvCxnSpPr/>
            <p:nvPr/>
          </p:nvCxnSpPr>
          <p:spPr>
            <a:xfrm flipV="1">
              <a:off x="8236554" y="2932232"/>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0" name="Gerader Verbinder 221">
              <a:extLst>
                <a:ext uri="{FF2B5EF4-FFF2-40B4-BE49-F238E27FC236}">
                  <a16:creationId xmlns:a16="http://schemas.microsoft.com/office/drawing/2014/main" id="{0060339A-8813-2F42-BCB2-FC3F615981CE}"/>
                </a:ext>
              </a:extLst>
            </p:cNvPr>
            <p:cNvCxnSpPr>
              <a:cxnSpLocks/>
            </p:cNvCxnSpPr>
            <p:nvPr/>
          </p:nvCxnSpPr>
          <p:spPr>
            <a:xfrm rot="5400000" flipV="1">
              <a:off x="8382503" y="3091446"/>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1" name="Gerader Verbinder 222">
              <a:extLst>
                <a:ext uri="{FF2B5EF4-FFF2-40B4-BE49-F238E27FC236}">
                  <a16:creationId xmlns:a16="http://schemas.microsoft.com/office/drawing/2014/main" id="{80CC8699-FC6E-8743-A896-E8CD4C38CFFD}"/>
                </a:ext>
              </a:extLst>
            </p:cNvPr>
            <p:cNvCxnSpPr>
              <a:cxnSpLocks/>
            </p:cNvCxnSpPr>
            <p:nvPr/>
          </p:nvCxnSpPr>
          <p:spPr>
            <a:xfrm rot="5400000" flipV="1">
              <a:off x="8965285" y="3418909"/>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2" name="Gerader Verbinder 223">
              <a:extLst>
                <a:ext uri="{FF2B5EF4-FFF2-40B4-BE49-F238E27FC236}">
                  <a16:creationId xmlns:a16="http://schemas.microsoft.com/office/drawing/2014/main" id="{3A522A59-F51A-4843-95FD-CA346B18C643}"/>
                </a:ext>
              </a:extLst>
            </p:cNvPr>
            <p:cNvCxnSpPr>
              <a:cxnSpLocks/>
            </p:cNvCxnSpPr>
            <p:nvPr/>
          </p:nvCxnSpPr>
          <p:spPr>
            <a:xfrm rot="5400000" flipV="1">
              <a:off x="9372381" y="3462300"/>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3" name="Gerader Verbinder 224">
              <a:extLst>
                <a:ext uri="{FF2B5EF4-FFF2-40B4-BE49-F238E27FC236}">
                  <a16:creationId xmlns:a16="http://schemas.microsoft.com/office/drawing/2014/main" id="{85B62C5D-C1AF-5C41-B82E-41A725EE11FA}"/>
                </a:ext>
              </a:extLst>
            </p:cNvPr>
            <p:cNvCxnSpPr>
              <a:cxnSpLocks/>
            </p:cNvCxnSpPr>
            <p:nvPr/>
          </p:nvCxnSpPr>
          <p:spPr>
            <a:xfrm rot="5400000" flipV="1">
              <a:off x="11289906" y="4009021"/>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4" name="Gerader Verbinder 225">
              <a:extLst>
                <a:ext uri="{FF2B5EF4-FFF2-40B4-BE49-F238E27FC236}">
                  <a16:creationId xmlns:a16="http://schemas.microsoft.com/office/drawing/2014/main" id="{86BEC946-F6FE-C34A-9CC8-827CDBB70000}"/>
                </a:ext>
              </a:extLst>
            </p:cNvPr>
            <p:cNvCxnSpPr>
              <a:cxnSpLocks/>
            </p:cNvCxnSpPr>
            <p:nvPr/>
          </p:nvCxnSpPr>
          <p:spPr>
            <a:xfrm rot="5400000" flipV="1">
              <a:off x="8937016" y="3313767"/>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5" name="Gerader Verbinder 226">
              <a:extLst>
                <a:ext uri="{FF2B5EF4-FFF2-40B4-BE49-F238E27FC236}">
                  <a16:creationId xmlns:a16="http://schemas.microsoft.com/office/drawing/2014/main" id="{FAE084B1-A475-7C4E-891D-26029C06AD59}"/>
                </a:ext>
              </a:extLst>
            </p:cNvPr>
            <p:cNvCxnSpPr/>
            <p:nvPr/>
          </p:nvCxnSpPr>
          <p:spPr>
            <a:xfrm flipV="1">
              <a:off x="8221675" y="2898734"/>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6" name="Gerader Verbinder 227">
              <a:extLst>
                <a:ext uri="{FF2B5EF4-FFF2-40B4-BE49-F238E27FC236}">
                  <a16:creationId xmlns:a16="http://schemas.microsoft.com/office/drawing/2014/main" id="{953761AF-2D53-9843-9088-DAA8700177A3}"/>
                </a:ext>
              </a:extLst>
            </p:cNvPr>
            <p:cNvCxnSpPr/>
            <p:nvPr/>
          </p:nvCxnSpPr>
          <p:spPr>
            <a:xfrm flipV="1">
              <a:off x="8209759" y="2870623"/>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7" name="Gerader Verbinder 203">
              <a:extLst>
                <a:ext uri="{FF2B5EF4-FFF2-40B4-BE49-F238E27FC236}">
                  <a16:creationId xmlns:a16="http://schemas.microsoft.com/office/drawing/2014/main" id="{D96B7967-E7C9-D04A-B271-213C9BD6C269}"/>
                </a:ext>
              </a:extLst>
            </p:cNvPr>
            <p:cNvCxnSpPr/>
            <p:nvPr/>
          </p:nvCxnSpPr>
          <p:spPr>
            <a:xfrm flipV="1">
              <a:off x="7914855" y="2679980"/>
              <a:ext cx="0" cy="7241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58" name="Freihandform: Form 169">
              <a:extLst>
                <a:ext uri="{FF2B5EF4-FFF2-40B4-BE49-F238E27FC236}">
                  <a16:creationId xmlns:a16="http://schemas.microsoft.com/office/drawing/2014/main" id="{A374DE0E-8F3C-DF4A-9D9E-0E8CEE0881E0}"/>
                </a:ext>
              </a:extLst>
            </p:cNvPr>
            <p:cNvSpPr/>
            <p:nvPr/>
          </p:nvSpPr>
          <p:spPr>
            <a:xfrm>
              <a:off x="7202487" y="2051330"/>
              <a:ext cx="4141787" cy="1993900"/>
            </a:xfrm>
            <a:custGeom>
              <a:avLst/>
              <a:gdLst>
                <a:gd name="connsiteX0" fmla="*/ 4137025 w 4137025"/>
                <a:gd name="connsiteY0" fmla="*/ 1993900 h 1993900"/>
                <a:gd name="connsiteX1" fmla="*/ 4083050 w 4137025"/>
                <a:gd name="connsiteY1" fmla="*/ 1993900 h 1993900"/>
                <a:gd name="connsiteX2" fmla="*/ 4083050 w 4137025"/>
                <a:gd name="connsiteY2" fmla="*/ 1590675 h 1993900"/>
                <a:gd name="connsiteX3" fmla="*/ 2889250 w 4137025"/>
                <a:gd name="connsiteY3" fmla="*/ 1590675 h 1993900"/>
                <a:gd name="connsiteX4" fmla="*/ 2889250 w 4137025"/>
                <a:gd name="connsiteY4" fmla="*/ 1501775 h 1993900"/>
                <a:gd name="connsiteX5" fmla="*/ 2365375 w 4137025"/>
                <a:gd name="connsiteY5" fmla="*/ 1501775 h 1993900"/>
                <a:gd name="connsiteX6" fmla="*/ 2365375 w 4137025"/>
                <a:gd name="connsiteY6" fmla="*/ 1447800 h 1993900"/>
                <a:gd name="connsiteX7" fmla="*/ 2162175 w 4137025"/>
                <a:gd name="connsiteY7" fmla="*/ 1447800 h 1993900"/>
                <a:gd name="connsiteX8" fmla="*/ 2162175 w 4137025"/>
                <a:gd name="connsiteY8" fmla="*/ 1403350 h 1993900"/>
                <a:gd name="connsiteX9" fmla="*/ 1762125 w 4137025"/>
                <a:gd name="connsiteY9" fmla="*/ 1403350 h 1993900"/>
                <a:gd name="connsiteX10" fmla="*/ 1762125 w 4137025"/>
                <a:gd name="connsiteY10" fmla="*/ 1365250 h 1993900"/>
                <a:gd name="connsiteX11" fmla="*/ 1749425 w 4137025"/>
                <a:gd name="connsiteY11" fmla="*/ 1365250 h 1993900"/>
                <a:gd name="connsiteX12" fmla="*/ 1749425 w 4137025"/>
                <a:gd name="connsiteY12" fmla="*/ 1330325 h 1993900"/>
                <a:gd name="connsiteX13" fmla="*/ 1746250 w 4137025"/>
                <a:gd name="connsiteY13" fmla="*/ 1330325 h 1993900"/>
                <a:gd name="connsiteX14" fmla="*/ 1746250 w 4137025"/>
                <a:gd name="connsiteY14" fmla="*/ 1298575 h 1993900"/>
                <a:gd name="connsiteX15" fmla="*/ 1660525 w 4137025"/>
                <a:gd name="connsiteY15" fmla="*/ 1298575 h 1993900"/>
                <a:gd name="connsiteX16" fmla="*/ 1660525 w 4137025"/>
                <a:gd name="connsiteY16" fmla="*/ 1270000 h 1993900"/>
                <a:gd name="connsiteX17" fmla="*/ 1495425 w 4137025"/>
                <a:gd name="connsiteY17" fmla="*/ 1270000 h 1993900"/>
                <a:gd name="connsiteX18" fmla="*/ 1495425 w 4137025"/>
                <a:gd name="connsiteY18" fmla="*/ 1228725 h 1993900"/>
                <a:gd name="connsiteX19" fmla="*/ 1425575 w 4137025"/>
                <a:gd name="connsiteY19" fmla="*/ 1228725 h 1993900"/>
                <a:gd name="connsiteX20" fmla="*/ 1425575 w 4137025"/>
                <a:gd name="connsiteY20" fmla="*/ 1206500 h 1993900"/>
                <a:gd name="connsiteX21" fmla="*/ 1400175 w 4137025"/>
                <a:gd name="connsiteY21" fmla="*/ 1206500 h 1993900"/>
                <a:gd name="connsiteX22" fmla="*/ 1400175 w 4137025"/>
                <a:gd name="connsiteY22" fmla="*/ 1168400 h 1993900"/>
                <a:gd name="connsiteX23" fmla="*/ 1358900 w 4137025"/>
                <a:gd name="connsiteY23" fmla="*/ 1168400 h 1993900"/>
                <a:gd name="connsiteX24" fmla="*/ 1358900 w 4137025"/>
                <a:gd name="connsiteY24" fmla="*/ 1111250 h 1993900"/>
                <a:gd name="connsiteX25" fmla="*/ 1181100 w 4137025"/>
                <a:gd name="connsiteY25" fmla="*/ 1111250 h 1993900"/>
                <a:gd name="connsiteX26" fmla="*/ 1181100 w 4137025"/>
                <a:gd name="connsiteY26" fmla="*/ 1041400 h 1993900"/>
                <a:gd name="connsiteX27" fmla="*/ 1082675 w 4137025"/>
                <a:gd name="connsiteY27" fmla="*/ 1041400 h 1993900"/>
                <a:gd name="connsiteX28" fmla="*/ 1082675 w 4137025"/>
                <a:gd name="connsiteY28" fmla="*/ 962025 h 1993900"/>
                <a:gd name="connsiteX29" fmla="*/ 1066800 w 4137025"/>
                <a:gd name="connsiteY29" fmla="*/ 962025 h 1993900"/>
                <a:gd name="connsiteX30" fmla="*/ 1066800 w 4137025"/>
                <a:gd name="connsiteY30" fmla="*/ 917575 h 1993900"/>
                <a:gd name="connsiteX31" fmla="*/ 1031875 w 4137025"/>
                <a:gd name="connsiteY31" fmla="*/ 917575 h 1993900"/>
                <a:gd name="connsiteX32" fmla="*/ 1031875 w 4137025"/>
                <a:gd name="connsiteY32" fmla="*/ 882650 h 1993900"/>
                <a:gd name="connsiteX33" fmla="*/ 1019175 w 4137025"/>
                <a:gd name="connsiteY33" fmla="*/ 882650 h 1993900"/>
                <a:gd name="connsiteX34" fmla="*/ 1019175 w 4137025"/>
                <a:gd name="connsiteY34" fmla="*/ 857250 h 1993900"/>
                <a:gd name="connsiteX35" fmla="*/ 1003300 w 4137025"/>
                <a:gd name="connsiteY35" fmla="*/ 857250 h 1993900"/>
                <a:gd name="connsiteX36" fmla="*/ 1003300 w 4137025"/>
                <a:gd name="connsiteY36" fmla="*/ 752475 h 1993900"/>
                <a:gd name="connsiteX37" fmla="*/ 917575 w 4137025"/>
                <a:gd name="connsiteY37" fmla="*/ 752475 h 1993900"/>
                <a:gd name="connsiteX38" fmla="*/ 917575 w 4137025"/>
                <a:gd name="connsiteY38" fmla="*/ 717550 h 1993900"/>
                <a:gd name="connsiteX39" fmla="*/ 828675 w 4137025"/>
                <a:gd name="connsiteY39" fmla="*/ 717550 h 1993900"/>
                <a:gd name="connsiteX40" fmla="*/ 828675 w 4137025"/>
                <a:gd name="connsiteY40" fmla="*/ 688975 h 1993900"/>
                <a:gd name="connsiteX41" fmla="*/ 793750 w 4137025"/>
                <a:gd name="connsiteY41" fmla="*/ 688975 h 1993900"/>
                <a:gd name="connsiteX42" fmla="*/ 793750 w 4137025"/>
                <a:gd name="connsiteY42" fmla="*/ 663575 h 1993900"/>
                <a:gd name="connsiteX43" fmla="*/ 695325 w 4137025"/>
                <a:gd name="connsiteY43" fmla="*/ 663575 h 1993900"/>
                <a:gd name="connsiteX44" fmla="*/ 695325 w 4137025"/>
                <a:gd name="connsiteY44" fmla="*/ 631825 h 1993900"/>
                <a:gd name="connsiteX45" fmla="*/ 685800 w 4137025"/>
                <a:gd name="connsiteY45" fmla="*/ 631825 h 1993900"/>
                <a:gd name="connsiteX46" fmla="*/ 685800 w 4137025"/>
                <a:gd name="connsiteY46" fmla="*/ 619125 h 1993900"/>
                <a:gd name="connsiteX47" fmla="*/ 676275 w 4137025"/>
                <a:gd name="connsiteY47" fmla="*/ 619125 h 1993900"/>
                <a:gd name="connsiteX48" fmla="*/ 676275 w 4137025"/>
                <a:gd name="connsiteY48" fmla="*/ 565150 h 1993900"/>
                <a:gd name="connsiteX49" fmla="*/ 669925 w 4137025"/>
                <a:gd name="connsiteY49" fmla="*/ 565150 h 1993900"/>
                <a:gd name="connsiteX50" fmla="*/ 669925 w 4137025"/>
                <a:gd name="connsiteY50" fmla="*/ 533400 h 1993900"/>
                <a:gd name="connsiteX51" fmla="*/ 660400 w 4137025"/>
                <a:gd name="connsiteY51" fmla="*/ 533400 h 1993900"/>
                <a:gd name="connsiteX52" fmla="*/ 660400 w 4137025"/>
                <a:gd name="connsiteY52" fmla="*/ 504825 h 1993900"/>
                <a:gd name="connsiteX53" fmla="*/ 660400 w 4137025"/>
                <a:gd name="connsiteY53" fmla="*/ 495300 h 1993900"/>
                <a:gd name="connsiteX54" fmla="*/ 612775 w 4137025"/>
                <a:gd name="connsiteY54" fmla="*/ 495300 h 1993900"/>
                <a:gd name="connsiteX55" fmla="*/ 612775 w 4137025"/>
                <a:gd name="connsiteY55" fmla="*/ 473075 h 1993900"/>
                <a:gd name="connsiteX56" fmla="*/ 596900 w 4137025"/>
                <a:gd name="connsiteY56" fmla="*/ 473075 h 1993900"/>
                <a:gd name="connsiteX57" fmla="*/ 596900 w 4137025"/>
                <a:gd name="connsiteY57" fmla="*/ 460375 h 1993900"/>
                <a:gd name="connsiteX58" fmla="*/ 527050 w 4137025"/>
                <a:gd name="connsiteY58" fmla="*/ 460375 h 1993900"/>
                <a:gd name="connsiteX59" fmla="*/ 527050 w 4137025"/>
                <a:gd name="connsiteY59" fmla="*/ 438150 h 1993900"/>
                <a:gd name="connsiteX60" fmla="*/ 498475 w 4137025"/>
                <a:gd name="connsiteY60" fmla="*/ 438150 h 1993900"/>
                <a:gd name="connsiteX61" fmla="*/ 498475 w 4137025"/>
                <a:gd name="connsiteY61" fmla="*/ 419100 h 1993900"/>
                <a:gd name="connsiteX62" fmla="*/ 371475 w 4137025"/>
                <a:gd name="connsiteY62" fmla="*/ 419100 h 1993900"/>
                <a:gd name="connsiteX63" fmla="*/ 371475 w 4137025"/>
                <a:gd name="connsiteY63" fmla="*/ 403225 h 1993900"/>
                <a:gd name="connsiteX64" fmla="*/ 365125 w 4137025"/>
                <a:gd name="connsiteY64" fmla="*/ 403225 h 1993900"/>
                <a:gd name="connsiteX65" fmla="*/ 365125 w 4137025"/>
                <a:gd name="connsiteY65" fmla="*/ 374650 h 1993900"/>
                <a:gd name="connsiteX66" fmla="*/ 358775 w 4137025"/>
                <a:gd name="connsiteY66" fmla="*/ 374650 h 1993900"/>
                <a:gd name="connsiteX67" fmla="*/ 358775 w 4137025"/>
                <a:gd name="connsiteY67" fmla="*/ 339725 h 1993900"/>
                <a:gd name="connsiteX68" fmla="*/ 336550 w 4137025"/>
                <a:gd name="connsiteY68" fmla="*/ 339725 h 1993900"/>
                <a:gd name="connsiteX69" fmla="*/ 336550 w 4137025"/>
                <a:gd name="connsiteY69" fmla="*/ 171450 h 1993900"/>
                <a:gd name="connsiteX70" fmla="*/ 311150 w 4137025"/>
                <a:gd name="connsiteY70" fmla="*/ 171450 h 1993900"/>
                <a:gd name="connsiteX71" fmla="*/ 311150 w 4137025"/>
                <a:gd name="connsiteY71" fmla="*/ 44450 h 1993900"/>
                <a:gd name="connsiteX72" fmla="*/ 269875 w 4137025"/>
                <a:gd name="connsiteY72" fmla="*/ 44450 h 1993900"/>
                <a:gd name="connsiteX73" fmla="*/ 269875 w 4137025"/>
                <a:gd name="connsiteY73" fmla="*/ 25400 h 1993900"/>
                <a:gd name="connsiteX74" fmla="*/ 25400 w 4137025"/>
                <a:gd name="connsiteY74" fmla="*/ 25400 h 1993900"/>
                <a:gd name="connsiteX75" fmla="*/ 25400 w 4137025"/>
                <a:gd name="connsiteY75" fmla="*/ 0 h 1993900"/>
                <a:gd name="connsiteX76" fmla="*/ 0 w 4137025"/>
                <a:gd name="connsiteY76" fmla="*/ 0 h 1993900"/>
                <a:gd name="connsiteX0" fmla="*/ 4139406 w 4139406"/>
                <a:gd name="connsiteY0" fmla="*/ 1993900 h 1993900"/>
                <a:gd name="connsiteX1" fmla="*/ 4085431 w 4139406"/>
                <a:gd name="connsiteY1" fmla="*/ 1993900 h 1993900"/>
                <a:gd name="connsiteX2" fmla="*/ 4085431 w 4139406"/>
                <a:gd name="connsiteY2" fmla="*/ 1590675 h 1993900"/>
                <a:gd name="connsiteX3" fmla="*/ 2891631 w 4139406"/>
                <a:gd name="connsiteY3" fmla="*/ 1590675 h 1993900"/>
                <a:gd name="connsiteX4" fmla="*/ 2891631 w 4139406"/>
                <a:gd name="connsiteY4" fmla="*/ 1501775 h 1993900"/>
                <a:gd name="connsiteX5" fmla="*/ 2367756 w 4139406"/>
                <a:gd name="connsiteY5" fmla="*/ 1501775 h 1993900"/>
                <a:gd name="connsiteX6" fmla="*/ 2367756 w 4139406"/>
                <a:gd name="connsiteY6" fmla="*/ 1447800 h 1993900"/>
                <a:gd name="connsiteX7" fmla="*/ 2164556 w 4139406"/>
                <a:gd name="connsiteY7" fmla="*/ 1447800 h 1993900"/>
                <a:gd name="connsiteX8" fmla="*/ 2164556 w 4139406"/>
                <a:gd name="connsiteY8" fmla="*/ 1403350 h 1993900"/>
                <a:gd name="connsiteX9" fmla="*/ 1764506 w 4139406"/>
                <a:gd name="connsiteY9" fmla="*/ 1403350 h 1993900"/>
                <a:gd name="connsiteX10" fmla="*/ 1764506 w 4139406"/>
                <a:gd name="connsiteY10" fmla="*/ 1365250 h 1993900"/>
                <a:gd name="connsiteX11" fmla="*/ 1751806 w 4139406"/>
                <a:gd name="connsiteY11" fmla="*/ 1365250 h 1993900"/>
                <a:gd name="connsiteX12" fmla="*/ 1751806 w 4139406"/>
                <a:gd name="connsiteY12" fmla="*/ 1330325 h 1993900"/>
                <a:gd name="connsiteX13" fmla="*/ 1748631 w 4139406"/>
                <a:gd name="connsiteY13" fmla="*/ 1330325 h 1993900"/>
                <a:gd name="connsiteX14" fmla="*/ 1748631 w 4139406"/>
                <a:gd name="connsiteY14" fmla="*/ 1298575 h 1993900"/>
                <a:gd name="connsiteX15" fmla="*/ 1662906 w 4139406"/>
                <a:gd name="connsiteY15" fmla="*/ 1298575 h 1993900"/>
                <a:gd name="connsiteX16" fmla="*/ 1662906 w 4139406"/>
                <a:gd name="connsiteY16" fmla="*/ 1270000 h 1993900"/>
                <a:gd name="connsiteX17" fmla="*/ 1497806 w 4139406"/>
                <a:gd name="connsiteY17" fmla="*/ 1270000 h 1993900"/>
                <a:gd name="connsiteX18" fmla="*/ 1497806 w 4139406"/>
                <a:gd name="connsiteY18" fmla="*/ 1228725 h 1993900"/>
                <a:gd name="connsiteX19" fmla="*/ 1427956 w 4139406"/>
                <a:gd name="connsiteY19" fmla="*/ 1228725 h 1993900"/>
                <a:gd name="connsiteX20" fmla="*/ 1427956 w 4139406"/>
                <a:gd name="connsiteY20" fmla="*/ 1206500 h 1993900"/>
                <a:gd name="connsiteX21" fmla="*/ 1402556 w 4139406"/>
                <a:gd name="connsiteY21" fmla="*/ 1206500 h 1993900"/>
                <a:gd name="connsiteX22" fmla="*/ 1402556 w 4139406"/>
                <a:gd name="connsiteY22" fmla="*/ 1168400 h 1993900"/>
                <a:gd name="connsiteX23" fmla="*/ 1361281 w 4139406"/>
                <a:gd name="connsiteY23" fmla="*/ 1168400 h 1993900"/>
                <a:gd name="connsiteX24" fmla="*/ 1361281 w 4139406"/>
                <a:gd name="connsiteY24" fmla="*/ 1111250 h 1993900"/>
                <a:gd name="connsiteX25" fmla="*/ 1183481 w 4139406"/>
                <a:gd name="connsiteY25" fmla="*/ 1111250 h 1993900"/>
                <a:gd name="connsiteX26" fmla="*/ 1183481 w 4139406"/>
                <a:gd name="connsiteY26" fmla="*/ 1041400 h 1993900"/>
                <a:gd name="connsiteX27" fmla="*/ 1085056 w 4139406"/>
                <a:gd name="connsiteY27" fmla="*/ 1041400 h 1993900"/>
                <a:gd name="connsiteX28" fmla="*/ 1085056 w 4139406"/>
                <a:gd name="connsiteY28" fmla="*/ 962025 h 1993900"/>
                <a:gd name="connsiteX29" fmla="*/ 1069181 w 4139406"/>
                <a:gd name="connsiteY29" fmla="*/ 962025 h 1993900"/>
                <a:gd name="connsiteX30" fmla="*/ 1069181 w 4139406"/>
                <a:gd name="connsiteY30" fmla="*/ 917575 h 1993900"/>
                <a:gd name="connsiteX31" fmla="*/ 1034256 w 4139406"/>
                <a:gd name="connsiteY31" fmla="*/ 917575 h 1993900"/>
                <a:gd name="connsiteX32" fmla="*/ 1034256 w 4139406"/>
                <a:gd name="connsiteY32" fmla="*/ 882650 h 1993900"/>
                <a:gd name="connsiteX33" fmla="*/ 1021556 w 4139406"/>
                <a:gd name="connsiteY33" fmla="*/ 882650 h 1993900"/>
                <a:gd name="connsiteX34" fmla="*/ 1021556 w 4139406"/>
                <a:gd name="connsiteY34" fmla="*/ 857250 h 1993900"/>
                <a:gd name="connsiteX35" fmla="*/ 1005681 w 4139406"/>
                <a:gd name="connsiteY35" fmla="*/ 857250 h 1993900"/>
                <a:gd name="connsiteX36" fmla="*/ 1005681 w 4139406"/>
                <a:gd name="connsiteY36" fmla="*/ 752475 h 1993900"/>
                <a:gd name="connsiteX37" fmla="*/ 919956 w 4139406"/>
                <a:gd name="connsiteY37" fmla="*/ 752475 h 1993900"/>
                <a:gd name="connsiteX38" fmla="*/ 919956 w 4139406"/>
                <a:gd name="connsiteY38" fmla="*/ 717550 h 1993900"/>
                <a:gd name="connsiteX39" fmla="*/ 831056 w 4139406"/>
                <a:gd name="connsiteY39" fmla="*/ 717550 h 1993900"/>
                <a:gd name="connsiteX40" fmla="*/ 831056 w 4139406"/>
                <a:gd name="connsiteY40" fmla="*/ 688975 h 1993900"/>
                <a:gd name="connsiteX41" fmla="*/ 796131 w 4139406"/>
                <a:gd name="connsiteY41" fmla="*/ 688975 h 1993900"/>
                <a:gd name="connsiteX42" fmla="*/ 796131 w 4139406"/>
                <a:gd name="connsiteY42" fmla="*/ 663575 h 1993900"/>
                <a:gd name="connsiteX43" fmla="*/ 697706 w 4139406"/>
                <a:gd name="connsiteY43" fmla="*/ 663575 h 1993900"/>
                <a:gd name="connsiteX44" fmla="*/ 697706 w 4139406"/>
                <a:gd name="connsiteY44" fmla="*/ 631825 h 1993900"/>
                <a:gd name="connsiteX45" fmla="*/ 688181 w 4139406"/>
                <a:gd name="connsiteY45" fmla="*/ 631825 h 1993900"/>
                <a:gd name="connsiteX46" fmla="*/ 688181 w 4139406"/>
                <a:gd name="connsiteY46" fmla="*/ 619125 h 1993900"/>
                <a:gd name="connsiteX47" fmla="*/ 678656 w 4139406"/>
                <a:gd name="connsiteY47" fmla="*/ 619125 h 1993900"/>
                <a:gd name="connsiteX48" fmla="*/ 678656 w 4139406"/>
                <a:gd name="connsiteY48" fmla="*/ 565150 h 1993900"/>
                <a:gd name="connsiteX49" fmla="*/ 672306 w 4139406"/>
                <a:gd name="connsiteY49" fmla="*/ 565150 h 1993900"/>
                <a:gd name="connsiteX50" fmla="*/ 672306 w 4139406"/>
                <a:gd name="connsiteY50" fmla="*/ 533400 h 1993900"/>
                <a:gd name="connsiteX51" fmla="*/ 662781 w 4139406"/>
                <a:gd name="connsiteY51" fmla="*/ 533400 h 1993900"/>
                <a:gd name="connsiteX52" fmla="*/ 662781 w 4139406"/>
                <a:gd name="connsiteY52" fmla="*/ 504825 h 1993900"/>
                <a:gd name="connsiteX53" fmla="*/ 662781 w 4139406"/>
                <a:gd name="connsiteY53" fmla="*/ 495300 h 1993900"/>
                <a:gd name="connsiteX54" fmla="*/ 615156 w 4139406"/>
                <a:gd name="connsiteY54" fmla="*/ 495300 h 1993900"/>
                <a:gd name="connsiteX55" fmla="*/ 615156 w 4139406"/>
                <a:gd name="connsiteY55" fmla="*/ 473075 h 1993900"/>
                <a:gd name="connsiteX56" fmla="*/ 599281 w 4139406"/>
                <a:gd name="connsiteY56" fmla="*/ 473075 h 1993900"/>
                <a:gd name="connsiteX57" fmla="*/ 599281 w 4139406"/>
                <a:gd name="connsiteY57" fmla="*/ 460375 h 1993900"/>
                <a:gd name="connsiteX58" fmla="*/ 529431 w 4139406"/>
                <a:gd name="connsiteY58" fmla="*/ 460375 h 1993900"/>
                <a:gd name="connsiteX59" fmla="*/ 529431 w 4139406"/>
                <a:gd name="connsiteY59" fmla="*/ 438150 h 1993900"/>
                <a:gd name="connsiteX60" fmla="*/ 500856 w 4139406"/>
                <a:gd name="connsiteY60" fmla="*/ 438150 h 1993900"/>
                <a:gd name="connsiteX61" fmla="*/ 500856 w 4139406"/>
                <a:gd name="connsiteY61" fmla="*/ 419100 h 1993900"/>
                <a:gd name="connsiteX62" fmla="*/ 373856 w 4139406"/>
                <a:gd name="connsiteY62" fmla="*/ 419100 h 1993900"/>
                <a:gd name="connsiteX63" fmla="*/ 373856 w 4139406"/>
                <a:gd name="connsiteY63" fmla="*/ 403225 h 1993900"/>
                <a:gd name="connsiteX64" fmla="*/ 367506 w 4139406"/>
                <a:gd name="connsiteY64" fmla="*/ 403225 h 1993900"/>
                <a:gd name="connsiteX65" fmla="*/ 367506 w 4139406"/>
                <a:gd name="connsiteY65" fmla="*/ 374650 h 1993900"/>
                <a:gd name="connsiteX66" fmla="*/ 361156 w 4139406"/>
                <a:gd name="connsiteY66" fmla="*/ 374650 h 1993900"/>
                <a:gd name="connsiteX67" fmla="*/ 361156 w 4139406"/>
                <a:gd name="connsiteY67" fmla="*/ 339725 h 1993900"/>
                <a:gd name="connsiteX68" fmla="*/ 338931 w 4139406"/>
                <a:gd name="connsiteY68" fmla="*/ 339725 h 1993900"/>
                <a:gd name="connsiteX69" fmla="*/ 338931 w 4139406"/>
                <a:gd name="connsiteY69" fmla="*/ 171450 h 1993900"/>
                <a:gd name="connsiteX70" fmla="*/ 313531 w 4139406"/>
                <a:gd name="connsiteY70" fmla="*/ 171450 h 1993900"/>
                <a:gd name="connsiteX71" fmla="*/ 313531 w 4139406"/>
                <a:gd name="connsiteY71" fmla="*/ 44450 h 1993900"/>
                <a:gd name="connsiteX72" fmla="*/ 272256 w 4139406"/>
                <a:gd name="connsiteY72" fmla="*/ 44450 h 1993900"/>
                <a:gd name="connsiteX73" fmla="*/ 272256 w 4139406"/>
                <a:gd name="connsiteY73" fmla="*/ 25400 h 1993900"/>
                <a:gd name="connsiteX74" fmla="*/ 27781 w 4139406"/>
                <a:gd name="connsiteY74" fmla="*/ 25400 h 1993900"/>
                <a:gd name="connsiteX75" fmla="*/ 27781 w 4139406"/>
                <a:gd name="connsiteY75" fmla="*/ 0 h 1993900"/>
                <a:gd name="connsiteX76" fmla="*/ 0 w 4139406"/>
                <a:gd name="connsiteY76" fmla="*/ 0 h 1993900"/>
                <a:gd name="connsiteX0" fmla="*/ 4141787 w 4141787"/>
                <a:gd name="connsiteY0" fmla="*/ 1993900 h 1993900"/>
                <a:gd name="connsiteX1" fmla="*/ 4087812 w 4141787"/>
                <a:gd name="connsiteY1" fmla="*/ 1993900 h 1993900"/>
                <a:gd name="connsiteX2" fmla="*/ 4087812 w 4141787"/>
                <a:gd name="connsiteY2" fmla="*/ 1590675 h 1993900"/>
                <a:gd name="connsiteX3" fmla="*/ 2894012 w 4141787"/>
                <a:gd name="connsiteY3" fmla="*/ 1590675 h 1993900"/>
                <a:gd name="connsiteX4" fmla="*/ 2894012 w 4141787"/>
                <a:gd name="connsiteY4" fmla="*/ 1501775 h 1993900"/>
                <a:gd name="connsiteX5" fmla="*/ 2370137 w 4141787"/>
                <a:gd name="connsiteY5" fmla="*/ 1501775 h 1993900"/>
                <a:gd name="connsiteX6" fmla="*/ 2370137 w 4141787"/>
                <a:gd name="connsiteY6" fmla="*/ 1447800 h 1993900"/>
                <a:gd name="connsiteX7" fmla="*/ 2166937 w 4141787"/>
                <a:gd name="connsiteY7" fmla="*/ 1447800 h 1993900"/>
                <a:gd name="connsiteX8" fmla="*/ 2166937 w 4141787"/>
                <a:gd name="connsiteY8" fmla="*/ 1403350 h 1993900"/>
                <a:gd name="connsiteX9" fmla="*/ 1766887 w 4141787"/>
                <a:gd name="connsiteY9" fmla="*/ 1403350 h 1993900"/>
                <a:gd name="connsiteX10" fmla="*/ 1766887 w 4141787"/>
                <a:gd name="connsiteY10" fmla="*/ 1365250 h 1993900"/>
                <a:gd name="connsiteX11" fmla="*/ 1754187 w 4141787"/>
                <a:gd name="connsiteY11" fmla="*/ 1365250 h 1993900"/>
                <a:gd name="connsiteX12" fmla="*/ 1754187 w 4141787"/>
                <a:gd name="connsiteY12" fmla="*/ 1330325 h 1993900"/>
                <a:gd name="connsiteX13" fmla="*/ 1751012 w 4141787"/>
                <a:gd name="connsiteY13" fmla="*/ 1330325 h 1993900"/>
                <a:gd name="connsiteX14" fmla="*/ 1751012 w 4141787"/>
                <a:gd name="connsiteY14" fmla="*/ 1298575 h 1993900"/>
                <a:gd name="connsiteX15" fmla="*/ 1665287 w 4141787"/>
                <a:gd name="connsiteY15" fmla="*/ 1298575 h 1993900"/>
                <a:gd name="connsiteX16" fmla="*/ 1665287 w 4141787"/>
                <a:gd name="connsiteY16" fmla="*/ 1270000 h 1993900"/>
                <a:gd name="connsiteX17" fmla="*/ 1500187 w 4141787"/>
                <a:gd name="connsiteY17" fmla="*/ 1270000 h 1993900"/>
                <a:gd name="connsiteX18" fmla="*/ 1500187 w 4141787"/>
                <a:gd name="connsiteY18" fmla="*/ 1228725 h 1993900"/>
                <a:gd name="connsiteX19" fmla="*/ 1430337 w 4141787"/>
                <a:gd name="connsiteY19" fmla="*/ 1228725 h 1993900"/>
                <a:gd name="connsiteX20" fmla="*/ 1430337 w 4141787"/>
                <a:gd name="connsiteY20" fmla="*/ 1206500 h 1993900"/>
                <a:gd name="connsiteX21" fmla="*/ 1404937 w 4141787"/>
                <a:gd name="connsiteY21" fmla="*/ 1206500 h 1993900"/>
                <a:gd name="connsiteX22" fmla="*/ 1404937 w 4141787"/>
                <a:gd name="connsiteY22" fmla="*/ 1168400 h 1993900"/>
                <a:gd name="connsiteX23" fmla="*/ 1363662 w 4141787"/>
                <a:gd name="connsiteY23" fmla="*/ 1168400 h 1993900"/>
                <a:gd name="connsiteX24" fmla="*/ 1363662 w 4141787"/>
                <a:gd name="connsiteY24" fmla="*/ 1111250 h 1993900"/>
                <a:gd name="connsiteX25" fmla="*/ 1185862 w 4141787"/>
                <a:gd name="connsiteY25" fmla="*/ 1111250 h 1993900"/>
                <a:gd name="connsiteX26" fmla="*/ 1185862 w 4141787"/>
                <a:gd name="connsiteY26" fmla="*/ 1041400 h 1993900"/>
                <a:gd name="connsiteX27" fmla="*/ 1087437 w 4141787"/>
                <a:gd name="connsiteY27" fmla="*/ 1041400 h 1993900"/>
                <a:gd name="connsiteX28" fmla="*/ 1087437 w 4141787"/>
                <a:gd name="connsiteY28" fmla="*/ 962025 h 1993900"/>
                <a:gd name="connsiteX29" fmla="*/ 1071562 w 4141787"/>
                <a:gd name="connsiteY29" fmla="*/ 962025 h 1993900"/>
                <a:gd name="connsiteX30" fmla="*/ 1071562 w 4141787"/>
                <a:gd name="connsiteY30" fmla="*/ 917575 h 1993900"/>
                <a:gd name="connsiteX31" fmla="*/ 1036637 w 4141787"/>
                <a:gd name="connsiteY31" fmla="*/ 917575 h 1993900"/>
                <a:gd name="connsiteX32" fmla="*/ 1036637 w 4141787"/>
                <a:gd name="connsiteY32" fmla="*/ 882650 h 1993900"/>
                <a:gd name="connsiteX33" fmla="*/ 1023937 w 4141787"/>
                <a:gd name="connsiteY33" fmla="*/ 882650 h 1993900"/>
                <a:gd name="connsiteX34" fmla="*/ 1023937 w 4141787"/>
                <a:gd name="connsiteY34" fmla="*/ 857250 h 1993900"/>
                <a:gd name="connsiteX35" fmla="*/ 1008062 w 4141787"/>
                <a:gd name="connsiteY35" fmla="*/ 857250 h 1993900"/>
                <a:gd name="connsiteX36" fmla="*/ 1008062 w 4141787"/>
                <a:gd name="connsiteY36" fmla="*/ 752475 h 1993900"/>
                <a:gd name="connsiteX37" fmla="*/ 922337 w 4141787"/>
                <a:gd name="connsiteY37" fmla="*/ 752475 h 1993900"/>
                <a:gd name="connsiteX38" fmla="*/ 922337 w 4141787"/>
                <a:gd name="connsiteY38" fmla="*/ 717550 h 1993900"/>
                <a:gd name="connsiteX39" fmla="*/ 833437 w 4141787"/>
                <a:gd name="connsiteY39" fmla="*/ 717550 h 1993900"/>
                <a:gd name="connsiteX40" fmla="*/ 833437 w 4141787"/>
                <a:gd name="connsiteY40" fmla="*/ 688975 h 1993900"/>
                <a:gd name="connsiteX41" fmla="*/ 798512 w 4141787"/>
                <a:gd name="connsiteY41" fmla="*/ 688975 h 1993900"/>
                <a:gd name="connsiteX42" fmla="*/ 798512 w 4141787"/>
                <a:gd name="connsiteY42" fmla="*/ 663575 h 1993900"/>
                <a:gd name="connsiteX43" fmla="*/ 700087 w 4141787"/>
                <a:gd name="connsiteY43" fmla="*/ 663575 h 1993900"/>
                <a:gd name="connsiteX44" fmla="*/ 700087 w 4141787"/>
                <a:gd name="connsiteY44" fmla="*/ 631825 h 1993900"/>
                <a:gd name="connsiteX45" fmla="*/ 690562 w 4141787"/>
                <a:gd name="connsiteY45" fmla="*/ 631825 h 1993900"/>
                <a:gd name="connsiteX46" fmla="*/ 690562 w 4141787"/>
                <a:gd name="connsiteY46" fmla="*/ 619125 h 1993900"/>
                <a:gd name="connsiteX47" fmla="*/ 681037 w 4141787"/>
                <a:gd name="connsiteY47" fmla="*/ 619125 h 1993900"/>
                <a:gd name="connsiteX48" fmla="*/ 681037 w 4141787"/>
                <a:gd name="connsiteY48" fmla="*/ 565150 h 1993900"/>
                <a:gd name="connsiteX49" fmla="*/ 674687 w 4141787"/>
                <a:gd name="connsiteY49" fmla="*/ 565150 h 1993900"/>
                <a:gd name="connsiteX50" fmla="*/ 674687 w 4141787"/>
                <a:gd name="connsiteY50" fmla="*/ 533400 h 1993900"/>
                <a:gd name="connsiteX51" fmla="*/ 665162 w 4141787"/>
                <a:gd name="connsiteY51" fmla="*/ 533400 h 1993900"/>
                <a:gd name="connsiteX52" fmla="*/ 665162 w 4141787"/>
                <a:gd name="connsiteY52" fmla="*/ 504825 h 1993900"/>
                <a:gd name="connsiteX53" fmla="*/ 665162 w 4141787"/>
                <a:gd name="connsiteY53" fmla="*/ 495300 h 1993900"/>
                <a:gd name="connsiteX54" fmla="*/ 617537 w 4141787"/>
                <a:gd name="connsiteY54" fmla="*/ 495300 h 1993900"/>
                <a:gd name="connsiteX55" fmla="*/ 617537 w 4141787"/>
                <a:gd name="connsiteY55" fmla="*/ 473075 h 1993900"/>
                <a:gd name="connsiteX56" fmla="*/ 601662 w 4141787"/>
                <a:gd name="connsiteY56" fmla="*/ 473075 h 1993900"/>
                <a:gd name="connsiteX57" fmla="*/ 601662 w 4141787"/>
                <a:gd name="connsiteY57" fmla="*/ 460375 h 1993900"/>
                <a:gd name="connsiteX58" fmla="*/ 531812 w 4141787"/>
                <a:gd name="connsiteY58" fmla="*/ 460375 h 1993900"/>
                <a:gd name="connsiteX59" fmla="*/ 531812 w 4141787"/>
                <a:gd name="connsiteY59" fmla="*/ 438150 h 1993900"/>
                <a:gd name="connsiteX60" fmla="*/ 503237 w 4141787"/>
                <a:gd name="connsiteY60" fmla="*/ 438150 h 1993900"/>
                <a:gd name="connsiteX61" fmla="*/ 503237 w 4141787"/>
                <a:gd name="connsiteY61" fmla="*/ 419100 h 1993900"/>
                <a:gd name="connsiteX62" fmla="*/ 376237 w 4141787"/>
                <a:gd name="connsiteY62" fmla="*/ 419100 h 1993900"/>
                <a:gd name="connsiteX63" fmla="*/ 376237 w 4141787"/>
                <a:gd name="connsiteY63" fmla="*/ 403225 h 1993900"/>
                <a:gd name="connsiteX64" fmla="*/ 369887 w 4141787"/>
                <a:gd name="connsiteY64" fmla="*/ 403225 h 1993900"/>
                <a:gd name="connsiteX65" fmla="*/ 369887 w 4141787"/>
                <a:gd name="connsiteY65" fmla="*/ 374650 h 1993900"/>
                <a:gd name="connsiteX66" fmla="*/ 363537 w 4141787"/>
                <a:gd name="connsiteY66" fmla="*/ 374650 h 1993900"/>
                <a:gd name="connsiteX67" fmla="*/ 363537 w 4141787"/>
                <a:gd name="connsiteY67" fmla="*/ 339725 h 1993900"/>
                <a:gd name="connsiteX68" fmla="*/ 341312 w 4141787"/>
                <a:gd name="connsiteY68" fmla="*/ 339725 h 1993900"/>
                <a:gd name="connsiteX69" fmla="*/ 341312 w 4141787"/>
                <a:gd name="connsiteY69" fmla="*/ 171450 h 1993900"/>
                <a:gd name="connsiteX70" fmla="*/ 315912 w 4141787"/>
                <a:gd name="connsiteY70" fmla="*/ 171450 h 1993900"/>
                <a:gd name="connsiteX71" fmla="*/ 315912 w 4141787"/>
                <a:gd name="connsiteY71" fmla="*/ 44450 h 1993900"/>
                <a:gd name="connsiteX72" fmla="*/ 274637 w 4141787"/>
                <a:gd name="connsiteY72" fmla="*/ 44450 h 1993900"/>
                <a:gd name="connsiteX73" fmla="*/ 274637 w 4141787"/>
                <a:gd name="connsiteY73" fmla="*/ 25400 h 1993900"/>
                <a:gd name="connsiteX74" fmla="*/ 30162 w 4141787"/>
                <a:gd name="connsiteY74" fmla="*/ 25400 h 1993900"/>
                <a:gd name="connsiteX75" fmla="*/ 30162 w 4141787"/>
                <a:gd name="connsiteY75" fmla="*/ 0 h 1993900"/>
                <a:gd name="connsiteX76" fmla="*/ 0 w 4141787"/>
                <a:gd name="connsiteY76" fmla="*/ 0 h 19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141787" h="1993900">
                  <a:moveTo>
                    <a:pt x="4141787" y="1993900"/>
                  </a:moveTo>
                  <a:lnTo>
                    <a:pt x="4087812" y="1993900"/>
                  </a:lnTo>
                  <a:lnTo>
                    <a:pt x="4087812" y="1590675"/>
                  </a:lnTo>
                  <a:lnTo>
                    <a:pt x="2894012" y="1590675"/>
                  </a:lnTo>
                  <a:lnTo>
                    <a:pt x="2894012" y="1501775"/>
                  </a:lnTo>
                  <a:lnTo>
                    <a:pt x="2370137" y="1501775"/>
                  </a:lnTo>
                  <a:lnTo>
                    <a:pt x="2370137" y="1447800"/>
                  </a:lnTo>
                  <a:lnTo>
                    <a:pt x="2166937" y="1447800"/>
                  </a:lnTo>
                  <a:lnTo>
                    <a:pt x="2166937" y="1403350"/>
                  </a:lnTo>
                  <a:lnTo>
                    <a:pt x="1766887" y="1403350"/>
                  </a:lnTo>
                  <a:lnTo>
                    <a:pt x="1766887" y="1365250"/>
                  </a:lnTo>
                  <a:lnTo>
                    <a:pt x="1754187" y="1365250"/>
                  </a:lnTo>
                  <a:lnTo>
                    <a:pt x="1754187" y="1330325"/>
                  </a:lnTo>
                  <a:lnTo>
                    <a:pt x="1751012" y="1330325"/>
                  </a:lnTo>
                  <a:lnTo>
                    <a:pt x="1751012" y="1298575"/>
                  </a:lnTo>
                  <a:lnTo>
                    <a:pt x="1665287" y="1298575"/>
                  </a:lnTo>
                  <a:lnTo>
                    <a:pt x="1665287" y="1270000"/>
                  </a:lnTo>
                  <a:lnTo>
                    <a:pt x="1500187" y="1270000"/>
                  </a:lnTo>
                  <a:lnTo>
                    <a:pt x="1500187" y="1228725"/>
                  </a:lnTo>
                  <a:lnTo>
                    <a:pt x="1430337" y="1228725"/>
                  </a:lnTo>
                  <a:lnTo>
                    <a:pt x="1430337" y="1206500"/>
                  </a:lnTo>
                  <a:lnTo>
                    <a:pt x="1404937" y="1206500"/>
                  </a:lnTo>
                  <a:lnTo>
                    <a:pt x="1404937" y="1168400"/>
                  </a:lnTo>
                  <a:lnTo>
                    <a:pt x="1363662" y="1168400"/>
                  </a:lnTo>
                  <a:lnTo>
                    <a:pt x="1363662" y="1111250"/>
                  </a:lnTo>
                  <a:lnTo>
                    <a:pt x="1185862" y="1111250"/>
                  </a:lnTo>
                  <a:lnTo>
                    <a:pt x="1185862" y="1041400"/>
                  </a:lnTo>
                  <a:lnTo>
                    <a:pt x="1087437" y="1041400"/>
                  </a:lnTo>
                  <a:lnTo>
                    <a:pt x="1087437" y="962025"/>
                  </a:lnTo>
                  <a:lnTo>
                    <a:pt x="1071562" y="962025"/>
                  </a:lnTo>
                  <a:lnTo>
                    <a:pt x="1071562" y="917575"/>
                  </a:lnTo>
                  <a:lnTo>
                    <a:pt x="1036637" y="917575"/>
                  </a:lnTo>
                  <a:lnTo>
                    <a:pt x="1036637" y="882650"/>
                  </a:lnTo>
                  <a:lnTo>
                    <a:pt x="1023937" y="882650"/>
                  </a:lnTo>
                  <a:lnTo>
                    <a:pt x="1023937" y="857250"/>
                  </a:lnTo>
                  <a:lnTo>
                    <a:pt x="1008062" y="857250"/>
                  </a:lnTo>
                  <a:lnTo>
                    <a:pt x="1008062" y="752475"/>
                  </a:lnTo>
                  <a:lnTo>
                    <a:pt x="922337" y="752475"/>
                  </a:lnTo>
                  <a:lnTo>
                    <a:pt x="922337" y="717550"/>
                  </a:lnTo>
                  <a:lnTo>
                    <a:pt x="833437" y="717550"/>
                  </a:lnTo>
                  <a:lnTo>
                    <a:pt x="833437" y="688975"/>
                  </a:lnTo>
                  <a:lnTo>
                    <a:pt x="798512" y="688975"/>
                  </a:lnTo>
                  <a:lnTo>
                    <a:pt x="798512" y="663575"/>
                  </a:lnTo>
                  <a:lnTo>
                    <a:pt x="700087" y="663575"/>
                  </a:lnTo>
                  <a:lnTo>
                    <a:pt x="700087" y="631825"/>
                  </a:lnTo>
                  <a:lnTo>
                    <a:pt x="690562" y="631825"/>
                  </a:lnTo>
                  <a:lnTo>
                    <a:pt x="690562" y="619125"/>
                  </a:lnTo>
                  <a:lnTo>
                    <a:pt x="681037" y="619125"/>
                  </a:lnTo>
                  <a:lnTo>
                    <a:pt x="681037" y="565150"/>
                  </a:lnTo>
                  <a:lnTo>
                    <a:pt x="674687" y="565150"/>
                  </a:lnTo>
                  <a:lnTo>
                    <a:pt x="674687" y="533400"/>
                  </a:lnTo>
                  <a:lnTo>
                    <a:pt x="665162" y="533400"/>
                  </a:lnTo>
                  <a:lnTo>
                    <a:pt x="665162" y="504825"/>
                  </a:lnTo>
                  <a:lnTo>
                    <a:pt x="665162" y="495300"/>
                  </a:lnTo>
                  <a:lnTo>
                    <a:pt x="617537" y="495300"/>
                  </a:lnTo>
                  <a:lnTo>
                    <a:pt x="617537" y="473075"/>
                  </a:lnTo>
                  <a:lnTo>
                    <a:pt x="601662" y="473075"/>
                  </a:lnTo>
                  <a:lnTo>
                    <a:pt x="601662" y="460375"/>
                  </a:lnTo>
                  <a:lnTo>
                    <a:pt x="531812" y="460375"/>
                  </a:lnTo>
                  <a:lnTo>
                    <a:pt x="531812" y="438150"/>
                  </a:lnTo>
                  <a:lnTo>
                    <a:pt x="503237" y="438150"/>
                  </a:lnTo>
                  <a:lnTo>
                    <a:pt x="503237" y="419100"/>
                  </a:lnTo>
                  <a:lnTo>
                    <a:pt x="376237" y="419100"/>
                  </a:lnTo>
                  <a:lnTo>
                    <a:pt x="376237" y="403225"/>
                  </a:lnTo>
                  <a:lnTo>
                    <a:pt x="369887" y="403225"/>
                  </a:lnTo>
                  <a:lnTo>
                    <a:pt x="369887" y="374650"/>
                  </a:lnTo>
                  <a:lnTo>
                    <a:pt x="363537" y="374650"/>
                  </a:lnTo>
                  <a:lnTo>
                    <a:pt x="363537" y="339725"/>
                  </a:lnTo>
                  <a:lnTo>
                    <a:pt x="341312" y="339725"/>
                  </a:lnTo>
                  <a:lnTo>
                    <a:pt x="341312" y="171450"/>
                  </a:lnTo>
                  <a:lnTo>
                    <a:pt x="315912" y="171450"/>
                  </a:lnTo>
                  <a:lnTo>
                    <a:pt x="315912" y="44450"/>
                  </a:lnTo>
                  <a:lnTo>
                    <a:pt x="274637" y="44450"/>
                  </a:lnTo>
                  <a:lnTo>
                    <a:pt x="274637" y="25400"/>
                  </a:lnTo>
                  <a:lnTo>
                    <a:pt x="30162" y="25400"/>
                  </a:lnTo>
                  <a:lnTo>
                    <a:pt x="30162" y="0"/>
                  </a:lnTo>
                  <a:lnTo>
                    <a:pt x="0" y="0"/>
                  </a:ln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682369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dirty="0"/>
              <a:t>Preliminary OS analysis </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a:xfrm>
            <a:off x="420433" y="6375400"/>
            <a:ext cx="8564817" cy="365125"/>
          </a:xfrm>
        </p:spPr>
        <p:txBody>
          <a:bodyPr/>
          <a:lstStyle/>
          <a:p>
            <a:r>
              <a:rPr lang="es-ES" dirty="0"/>
              <a:t>OS data were immature at cutoff date.</a:t>
            </a:r>
          </a:p>
          <a:p>
            <a:r>
              <a:rPr lang="es-ES" dirty="0"/>
              <a:t>CI, confidence Interval; HR, Hazard ratio; mo, month(s); NR, not reached; OS, overall survival.</a:t>
            </a:r>
          </a:p>
          <a:p>
            <a:r>
              <a:rPr lang="es-ES" b="1" dirty="0"/>
              <a:t>Wu Y-L, et al. </a:t>
            </a:r>
            <a:r>
              <a:rPr lang="en-US" b="1"/>
              <a:t>Abstract</a:t>
            </a:r>
            <a:r>
              <a:rPr lang="es-ES" b="1"/>
              <a:t> LBA43 </a:t>
            </a:r>
            <a:r>
              <a:rPr lang="en-US" b="1"/>
              <a:t>presented</a:t>
            </a:r>
            <a:r>
              <a:rPr lang="es-ES" b="1"/>
              <a:t> at ESMO 2021.</a:t>
            </a:r>
          </a:p>
        </p:txBody>
      </p:sp>
      <p:grpSp>
        <p:nvGrpSpPr>
          <p:cNvPr id="75" name="Gruppieren 74">
            <a:extLst>
              <a:ext uri="{FF2B5EF4-FFF2-40B4-BE49-F238E27FC236}">
                <a16:creationId xmlns:a16="http://schemas.microsoft.com/office/drawing/2014/main" id="{2842A816-7831-40E5-B322-EEA482D5AEAC}"/>
              </a:ext>
            </a:extLst>
          </p:cNvPr>
          <p:cNvGrpSpPr/>
          <p:nvPr/>
        </p:nvGrpSpPr>
        <p:grpSpPr>
          <a:xfrm>
            <a:off x="1411708" y="1815672"/>
            <a:ext cx="71026" cy="3410345"/>
            <a:chOff x="1669258" y="2109083"/>
            <a:chExt cx="83344" cy="3083630"/>
          </a:xfrm>
        </p:grpSpPr>
        <p:cxnSp>
          <p:nvCxnSpPr>
            <p:cNvPr id="62" name="Gerader Verbinder 61">
              <a:extLst>
                <a:ext uri="{FF2B5EF4-FFF2-40B4-BE49-F238E27FC236}">
                  <a16:creationId xmlns:a16="http://schemas.microsoft.com/office/drawing/2014/main" id="{F70317A8-10D1-4018-B950-8AA11E58BA6A}"/>
                </a:ext>
              </a:extLst>
            </p:cNvPr>
            <p:cNvCxnSpPr>
              <a:cxnSpLocks/>
            </p:cNvCxnSpPr>
            <p:nvPr/>
          </p:nvCxnSpPr>
          <p:spPr>
            <a:xfrm>
              <a:off x="1752602" y="2109083"/>
              <a:ext cx="0" cy="30836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D24DBCE6-E2E9-4768-8753-45466FB25DDD}"/>
                </a:ext>
              </a:extLst>
            </p:cNvPr>
            <p:cNvCxnSpPr>
              <a:cxnSpLocks/>
            </p:cNvCxnSpPr>
            <p:nvPr/>
          </p:nvCxnSpPr>
          <p:spPr>
            <a:xfrm flipH="1">
              <a:off x="1669258" y="2338388"/>
              <a:ext cx="83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5E0285B0-B1E8-4F7E-94BB-4B01E584038F}"/>
                </a:ext>
              </a:extLst>
            </p:cNvPr>
            <p:cNvCxnSpPr>
              <a:cxnSpLocks/>
            </p:cNvCxnSpPr>
            <p:nvPr/>
          </p:nvCxnSpPr>
          <p:spPr>
            <a:xfrm flipH="1">
              <a:off x="1669258" y="2919413"/>
              <a:ext cx="83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223AD034-9857-4D10-B6B4-0635D74E3AEC}"/>
                </a:ext>
              </a:extLst>
            </p:cNvPr>
            <p:cNvCxnSpPr>
              <a:cxnSpLocks/>
            </p:cNvCxnSpPr>
            <p:nvPr/>
          </p:nvCxnSpPr>
          <p:spPr>
            <a:xfrm flipH="1">
              <a:off x="1669258" y="3483770"/>
              <a:ext cx="83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77661BA1-CF7D-4D99-9FB6-26104A9C8F8B}"/>
                </a:ext>
              </a:extLst>
            </p:cNvPr>
            <p:cNvCxnSpPr>
              <a:cxnSpLocks/>
            </p:cNvCxnSpPr>
            <p:nvPr/>
          </p:nvCxnSpPr>
          <p:spPr>
            <a:xfrm flipH="1">
              <a:off x="1669258" y="4052888"/>
              <a:ext cx="83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C7A1279B-B364-49E9-BB2F-BE72FD72B163}"/>
                </a:ext>
              </a:extLst>
            </p:cNvPr>
            <p:cNvCxnSpPr>
              <a:cxnSpLocks/>
            </p:cNvCxnSpPr>
            <p:nvPr/>
          </p:nvCxnSpPr>
          <p:spPr>
            <a:xfrm flipH="1">
              <a:off x="1669258" y="4629150"/>
              <a:ext cx="83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73C5E31E-32F8-43A3-B855-3F3383B0E9B0}"/>
                </a:ext>
              </a:extLst>
            </p:cNvPr>
            <p:cNvCxnSpPr>
              <a:cxnSpLocks/>
            </p:cNvCxnSpPr>
            <p:nvPr/>
          </p:nvCxnSpPr>
          <p:spPr>
            <a:xfrm flipH="1">
              <a:off x="1669258" y="5192713"/>
              <a:ext cx="83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Gerader Verbinder 64">
            <a:extLst>
              <a:ext uri="{FF2B5EF4-FFF2-40B4-BE49-F238E27FC236}">
                <a16:creationId xmlns:a16="http://schemas.microsoft.com/office/drawing/2014/main" id="{9E344C23-C4C1-4EBB-B381-40929F638D86}"/>
              </a:ext>
            </a:extLst>
          </p:cNvPr>
          <p:cNvCxnSpPr>
            <a:cxnSpLocks/>
          </p:cNvCxnSpPr>
          <p:nvPr/>
        </p:nvCxnSpPr>
        <p:spPr>
          <a:xfrm>
            <a:off x="1469204" y="5226015"/>
            <a:ext cx="51959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uppieren 13">
            <a:extLst>
              <a:ext uri="{FF2B5EF4-FFF2-40B4-BE49-F238E27FC236}">
                <a16:creationId xmlns:a16="http://schemas.microsoft.com/office/drawing/2014/main" id="{481C0FD6-C239-2048-BE1D-1D96D7657BC9}"/>
              </a:ext>
            </a:extLst>
          </p:cNvPr>
          <p:cNvGrpSpPr/>
          <p:nvPr/>
        </p:nvGrpSpPr>
        <p:grpSpPr>
          <a:xfrm>
            <a:off x="1482734" y="5226015"/>
            <a:ext cx="5004274" cy="64082"/>
            <a:chOff x="1504166" y="5226015"/>
            <a:chExt cx="5004274" cy="64082"/>
          </a:xfrm>
        </p:grpSpPr>
        <p:cxnSp>
          <p:nvCxnSpPr>
            <p:cNvPr id="76" name="Gerader Verbinder 75">
              <a:extLst>
                <a:ext uri="{FF2B5EF4-FFF2-40B4-BE49-F238E27FC236}">
                  <a16:creationId xmlns:a16="http://schemas.microsoft.com/office/drawing/2014/main" id="{9BA7AC7D-DD71-4896-B9A7-4C30194C61AD}"/>
                </a:ext>
              </a:extLst>
            </p:cNvPr>
            <p:cNvCxnSpPr>
              <a:cxnSpLocks/>
            </p:cNvCxnSpPr>
            <p:nvPr/>
          </p:nvCxnSpPr>
          <p:spPr>
            <a:xfrm>
              <a:off x="1504166"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661B40FB-9133-4E5D-BBEB-0E2C94719BF5}"/>
                </a:ext>
              </a:extLst>
            </p:cNvPr>
            <p:cNvCxnSpPr>
              <a:cxnSpLocks/>
            </p:cNvCxnSpPr>
            <p:nvPr/>
          </p:nvCxnSpPr>
          <p:spPr>
            <a:xfrm>
              <a:off x="1837784"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AD388FEE-A40F-46D3-87B0-A455FA61A5DC}"/>
                </a:ext>
              </a:extLst>
            </p:cNvPr>
            <p:cNvCxnSpPr>
              <a:cxnSpLocks/>
            </p:cNvCxnSpPr>
            <p:nvPr/>
          </p:nvCxnSpPr>
          <p:spPr>
            <a:xfrm>
              <a:off x="2171402"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56E2A246-35C5-4053-8F5E-E84F792CDEE4}"/>
                </a:ext>
              </a:extLst>
            </p:cNvPr>
            <p:cNvCxnSpPr>
              <a:cxnSpLocks/>
            </p:cNvCxnSpPr>
            <p:nvPr/>
          </p:nvCxnSpPr>
          <p:spPr>
            <a:xfrm>
              <a:off x="2505020"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A074C71B-2DD0-43FF-810B-7C1239AA37F2}"/>
                </a:ext>
              </a:extLst>
            </p:cNvPr>
            <p:cNvCxnSpPr>
              <a:cxnSpLocks/>
            </p:cNvCxnSpPr>
            <p:nvPr/>
          </p:nvCxnSpPr>
          <p:spPr>
            <a:xfrm>
              <a:off x="2838638"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67F5367E-9E3A-424D-968B-98E32D7E5C5F}"/>
                </a:ext>
              </a:extLst>
            </p:cNvPr>
            <p:cNvCxnSpPr>
              <a:cxnSpLocks/>
            </p:cNvCxnSpPr>
            <p:nvPr/>
          </p:nvCxnSpPr>
          <p:spPr>
            <a:xfrm>
              <a:off x="3172256"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64FF8003-A86E-42E0-87AB-E34B52B6CF4E}"/>
                </a:ext>
              </a:extLst>
            </p:cNvPr>
            <p:cNvCxnSpPr>
              <a:cxnSpLocks/>
            </p:cNvCxnSpPr>
            <p:nvPr/>
          </p:nvCxnSpPr>
          <p:spPr>
            <a:xfrm>
              <a:off x="3505874"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9C43EB1C-CC16-44B0-B19B-621F18737230}"/>
                </a:ext>
              </a:extLst>
            </p:cNvPr>
            <p:cNvCxnSpPr>
              <a:cxnSpLocks/>
            </p:cNvCxnSpPr>
            <p:nvPr/>
          </p:nvCxnSpPr>
          <p:spPr>
            <a:xfrm>
              <a:off x="3839492"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526F4515-45E8-4592-8F77-9093E0278217}"/>
                </a:ext>
              </a:extLst>
            </p:cNvPr>
            <p:cNvCxnSpPr>
              <a:cxnSpLocks/>
            </p:cNvCxnSpPr>
            <p:nvPr/>
          </p:nvCxnSpPr>
          <p:spPr>
            <a:xfrm>
              <a:off x="4173110"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A0F3E4C6-F789-4058-BC2C-1ADB69DDBF63}"/>
                </a:ext>
              </a:extLst>
            </p:cNvPr>
            <p:cNvCxnSpPr>
              <a:cxnSpLocks/>
            </p:cNvCxnSpPr>
            <p:nvPr/>
          </p:nvCxnSpPr>
          <p:spPr>
            <a:xfrm>
              <a:off x="4506728"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1DF161C3-B20C-4582-8AA6-D067656F3285}"/>
                </a:ext>
              </a:extLst>
            </p:cNvPr>
            <p:cNvCxnSpPr>
              <a:cxnSpLocks/>
            </p:cNvCxnSpPr>
            <p:nvPr/>
          </p:nvCxnSpPr>
          <p:spPr>
            <a:xfrm>
              <a:off x="4840346"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B0BA400B-1BC7-4188-843F-2E2F5914065F}"/>
                </a:ext>
              </a:extLst>
            </p:cNvPr>
            <p:cNvCxnSpPr>
              <a:cxnSpLocks/>
            </p:cNvCxnSpPr>
            <p:nvPr/>
          </p:nvCxnSpPr>
          <p:spPr>
            <a:xfrm>
              <a:off x="5173964"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EE043023-8B9B-4B86-A3D5-A805C306DC9B}"/>
                </a:ext>
              </a:extLst>
            </p:cNvPr>
            <p:cNvCxnSpPr>
              <a:cxnSpLocks/>
            </p:cNvCxnSpPr>
            <p:nvPr/>
          </p:nvCxnSpPr>
          <p:spPr>
            <a:xfrm>
              <a:off x="5507582"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670D159A-CE9C-44F4-9D31-F6496A7AB35F}"/>
                </a:ext>
              </a:extLst>
            </p:cNvPr>
            <p:cNvCxnSpPr>
              <a:cxnSpLocks/>
            </p:cNvCxnSpPr>
            <p:nvPr/>
          </p:nvCxnSpPr>
          <p:spPr>
            <a:xfrm>
              <a:off x="5841200"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57719878-1275-4543-8D10-32A02062AC44}"/>
                </a:ext>
              </a:extLst>
            </p:cNvPr>
            <p:cNvCxnSpPr>
              <a:cxnSpLocks/>
            </p:cNvCxnSpPr>
            <p:nvPr/>
          </p:nvCxnSpPr>
          <p:spPr>
            <a:xfrm>
              <a:off x="6174818"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7A616C57-8328-475E-BFB9-8447A0E3D336}"/>
                </a:ext>
              </a:extLst>
            </p:cNvPr>
            <p:cNvCxnSpPr>
              <a:cxnSpLocks/>
            </p:cNvCxnSpPr>
            <p:nvPr/>
          </p:nvCxnSpPr>
          <p:spPr>
            <a:xfrm>
              <a:off x="6508440" y="5226015"/>
              <a:ext cx="0" cy="64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Textfeld 96">
            <a:extLst>
              <a:ext uri="{FF2B5EF4-FFF2-40B4-BE49-F238E27FC236}">
                <a16:creationId xmlns:a16="http://schemas.microsoft.com/office/drawing/2014/main" id="{C3D0448A-5C56-4C6E-8DF3-1CF8DBD399F6}"/>
              </a:ext>
            </a:extLst>
          </p:cNvPr>
          <p:cNvSpPr txBox="1"/>
          <p:nvPr/>
        </p:nvSpPr>
        <p:spPr>
          <a:xfrm>
            <a:off x="1037722" y="1942588"/>
            <a:ext cx="439544" cy="276999"/>
          </a:xfrm>
          <a:prstGeom prst="rect">
            <a:avLst/>
          </a:prstGeom>
          <a:noFill/>
        </p:spPr>
        <p:txBody>
          <a:bodyPr wrap="none" rtlCol="0">
            <a:spAutoFit/>
          </a:bodyPr>
          <a:lstStyle/>
          <a:p>
            <a:pPr algn="r"/>
            <a:r>
              <a:rPr lang="de-DE" sz="1200" dirty="0"/>
              <a:t>100</a:t>
            </a:r>
          </a:p>
        </p:txBody>
      </p:sp>
      <p:sp>
        <p:nvSpPr>
          <p:cNvPr id="98" name="Textfeld 97">
            <a:extLst>
              <a:ext uri="{FF2B5EF4-FFF2-40B4-BE49-F238E27FC236}">
                <a16:creationId xmlns:a16="http://schemas.microsoft.com/office/drawing/2014/main" id="{00EDC3FC-C84A-4C4E-9C27-92E6D2ED9B9D}"/>
              </a:ext>
            </a:extLst>
          </p:cNvPr>
          <p:cNvSpPr txBox="1"/>
          <p:nvPr/>
        </p:nvSpPr>
        <p:spPr>
          <a:xfrm>
            <a:off x="1122682" y="2588951"/>
            <a:ext cx="354584" cy="276999"/>
          </a:xfrm>
          <a:prstGeom prst="rect">
            <a:avLst/>
          </a:prstGeom>
          <a:noFill/>
        </p:spPr>
        <p:txBody>
          <a:bodyPr wrap="none" rtlCol="0">
            <a:spAutoFit/>
          </a:bodyPr>
          <a:lstStyle/>
          <a:p>
            <a:pPr algn="r"/>
            <a:r>
              <a:rPr lang="de-DE" sz="1200"/>
              <a:t>80</a:t>
            </a:r>
          </a:p>
        </p:txBody>
      </p:sp>
      <p:sp>
        <p:nvSpPr>
          <p:cNvPr id="99" name="Textfeld 98">
            <a:extLst>
              <a:ext uri="{FF2B5EF4-FFF2-40B4-BE49-F238E27FC236}">
                <a16:creationId xmlns:a16="http://schemas.microsoft.com/office/drawing/2014/main" id="{24200A65-CE7C-472A-ADF7-C2F8EC84067A}"/>
              </a:ext>
            </a:extLst>
          </p:cNvPr>
          <p:cNvSpPr txBox="1"/>
          <p:nvPr/>
        </p:nvSpPr>
        <p:spPr>
          <a:xfrm>
            <a:off x="1122682" y="3207832"/>
            <a:ext cx="354584" cy="276999"/>
          </a:xfrm>
          <a:prstGeom prst="rect">
            <a:avLst/>
          </a:prstGeom>
          <a:noFill/>
        </p:spPr>
        <p:txBody>
          <a:bodyPr wrap="none" rtlCol="0">
            <a:spAutoFit/>
          </a:bodyPr>
          <a:lstStyle/>
          <a:p>
            <a:pPr algn="r"/>
            <a:r>
              <a:rPr lang="de-DE" sz="1200"/>
              <a:t>60</a:t>
            </a:r>
          </a:p>
        </p:txBody>
      </p:sp>
      <p:sp>
        <p:nvSpPr>
          <p:cNvPr id="100" name="Textfeld 99">
            <a:extLst>
              <a:ext uri="{FF2B5EF4-FFF2-40B4-BE49-F238E27FC236}">
                <a16:creationId xmlns:a16="http://schemas.microsoft.com/office/drawing/2014/main" id="{26864E91-4285-40A6-A9D0-EE26CE439E07}"/>
              </a:ext>
            </a:extLst>
          </p:cNvPr>
          <p:cNvSpPr txBox="1"/>
          <p:nvPr/>
        </p:nvSpPr>
        <p:spPr>
          <a:xfrm>
            <a:off x="1122682" y="3840495"/>
            <a:ext cx="354584" cy="276999"/>
          </a:xfrm>
          <a:prstGeom prst="rect">
            <a:avLst/>
          </a:prstGeom>
          <a:noFill/>
        </p:spPr>
        <p:txBody>
          <a:bodyPr wrap="none" rtlCol="0">
            <a:spAutoFit/>
          </a:bodyPr>
          <a:lstStyle/>
          <a:p>
            <a:pPr algn="r"/>
            <a:r>
              <a:rPr lang="de-DE" sz="1200"/>
              <a:t>40</a:t>
            </a:r>
          </a:p>
        </p:txBody>
      </p:sp>
      <p:sp>
        <p:nvSpPr>
          <p:cNvPr id="101" name="Textfeld 100">
            <a:extLst>
              <a:ext uri="{FF2B5EF4-FFF2-40B4-BE49-F238E27FC236}">
                <a16:creationId xmlns:a16="http://schemas.microsoft.com/office/drawing/2014/main" id="{A9C4CA68-0BB1-4E2E-B976-C377C213AF9A}"/>
              </a:ext>
            </a:extLst>
          </p:cNvPr>
          <p:cNvSpPr txBox="1"/>
          <p:nvPr/>
        </p:nvSpPr>
        <p:spPr>
          <a:xfrm>
            <a:off x="1122682" y="4475262"/>
            <a:ext cx="354584" cy="276999"/>
          </a:xfrm>
          <a:prstGeom prst="rect">
            <a:avLst/>
          </a:prstGeom>
          <a:noFill/>
        </p:spPr>
        <p:txBody>
          <a:bodyPr wrap="none" rtlCol="0">
            <a:spAutoFit/>
          </a:bodyPr>
          <a:lstStyle/>
          <a:p>
            <a:pPr algn="r"/>
            <a:r>
              <a:rPr lang="de-DE" sz="1200"/>
              <a:t>20</a:t>
            </a:r>
          </a:p>
        </p:txBody>
      </p:sp>
      <p:sp>
        <p:nvSpPr>
          <p:cNvPr id="102" name="Textfeld 101">
            <a:extLst>
              <a:ext uri="{FF2B5EF4-FFF2-40B4-BE49-F238E27FC236}">
                <a16:creationId xmlns:a16="http://schemas.microsoft.com/office/drawing/2014/main" id="{89AA183A-6A3A-40BB-B399-B9E3339BCDB4}"/>
              </a:ext>
            </a:extLst>
          </p:cNvPr>
          <p:cNvSpPr txBox="1"/>
          <p:nvPr/>
        </p:nvSpPr>
        <p:spPr>
          <a:xfrm>
            <a:off x="1207640" y="5100208"/>
            <a:ext cx="269626" cy="276999"/>
          </a:xfrm>
          <a:prstGeom prst="rect">
            <a:avLst/>
          </a:prstGeom>
          <a:noFill/>
        </p:spPr>
        <p:txBody>
          <a:bodyPr wrap="none" rtlCol="0">
            <a:spAutoFit/>
          </a:bodyPr>
          <a:lstStyle/>
          <a:p>
            <a:pPr algn="r"/>
            <a:r>
              <a:rPr lang="de-DE" sz="1200"/>
              <a:t>0</a:t>
            </a:r>
          </a:p>
        </p:txBody>
      </p:sp>
      <p:sp>
        <p:nvSpPr>
          <p:cNvPr id="104" name="Textfeld 103">
            <a:extLst>
              <a:ext uri="{FF2B5EF4-FFF2-40B4-BE49-F238E27FC236}">
                <a16:creationId xmlns:a16="http://schemas.microsoft.com/office/drawing/2014/main" id="{8EB52875-A32A-4A13-8D79-815B3436CE03}"/>
              </a:ext>
            </a:extLst>
          </p:cNvPr>
          <p:cNvSpPr txBox="1"/>
          <p:nvPr/>
        </p:nvSpPr>
        <p:spPr>
          <a:xfrm>
            <a:off x="1681683" y="5246955"/>
            <a:ext cx="269626" cy="276999"/>
          </a:xfrm>
          <a:prstGeom prst="rect">
            <a:avLst/>
          </a:prstGeom>
          <a:noFill/>
        </p:spPr>
        <p:txBody>
          <a:bodyPr wrap="none" rtlCol="0">
            <a:spAutoFit/>
          </a:bodyPr>
          <a:lstStyle/>
          <a:p>
            <a:pPr algn="ctr"/>
            <a:r>
              <a:rPr lang="de-DE" sz="1200"/>
              <a:t>2</a:t>
            </a:r>
          </a:p>
        </p:txBody>
      </p:sp>
      <p:sp>
        <p:nvSpPr>
          <p:cNvPr id="105" name="Textfeld 104">
            <a:extLst>
              <a:ext uri="{FF2B5EF4-FFF2-40B4-BE49-F238E27FC236}">
                <a16:creationId xmlns:a16="http://schemas.microsoft.com/office/drawing/2014/main" id="{C0B45AE6-555E-4B90-BFCE-4917C4AC41C5}"/>
              </a:ext>
            </a:extLst>
          </p:cNvPr>
          <p:cNvSpPr txBox="1"/>
          <p:nvPr/>
        </p:nvSpPr>
        <p:spPr>
          <a:xfrm>
            <a:off x="2010429" y="5244836"/>
            <a:ext cx="269626" cy="276999"/>
          </a:xfrm>
          <a:prstGeom prst="rect">
            <a:avLst/>
          </a:prstGeom>
          <a:noFill/>
        </p:spPr>
        <p:txBody>
          <a:bodyPr wrap="none" rtlCol="0">
            <a:spAutoFit/>
          </a:bodyPr>
          <a:lstStyle/>
          <a:p>
            <a:pPr algn="ctr"/>
            <a:r>
              <a:rPr lang="de-DE" sz="1200"/>
              <a:t>4</a:t>
            </a:r>
          </a:p>
        </p:txBody>
      </p:sp>
      <p:sp>
        <p:nvSpPr>
          <p:cNvPr id="106" name="Textfeld 105">
            <a:extLst>
              <a:ext uri="{FF2B5EF4-FFF2-40B4-BE49-F238E27FC236}">
                <a16:creationId xmlns:a16="http://schemas.microsoft.com/office/drawing/2014/main" id="{BDB5C20B-67C8-4C3A-8C1E-3C704DB3E184}"/>
              </a:ext>
            </a:extLst>
          </p:cNvPr>
          <p:cNvSpPr txBox="1"/>
          <p:nvPr/>
        </p:nvSpPr>
        <p:spPr>
          <a:xfrm>
            <a:off x="2336253" y="5245726"/>
            <a:ext cx="269626" cy="276999"/>
          </a:xfrm>
          <a:prstGeom prst="rect">
            <a:avLst/>
          </a:prstGeom>
          <a:noFill/>
        </p:spPr>
        <p:txBody>
          <a:bodyPr wrap="none" rtlCol="0">
            <a:spAutoFit/>
          </a:bodyPr>
          <a:lstStyle/>
          <a:p>
            <a:pPr algn="ctr"/>
            <a:r>
              <a:rPr lang="de-DE" sz="1200"/>
              <a:t>6</a:t>
            </a:r>
          </a:p>
        </p:txBody>
      </p:sp>
      <p:sp>
        <p:nvSpPr>
          <p:cNvPr id="107" name="Textfeld 106">
            <a:extLst>
              <a:ext uri="{FF2B5EF4-FFF2-40B4-BE49-F238E27FC236}">
                <a16:creationId xmlns:a16="http://schemas.microsoft.com/office/drawing/2014/main" id="{EE7D3F38-7CB8-471E-A5A4-DD687EA0F33D}"/>
              </a:ext>
            </a:extLst>
          </p:cNvPr>
          <p:cNvSpPr txBox="1"/>
          <p:nvPr/>
        </p:nvSpPr>
        <p:spPr>
          <a:xfrm>
            <a:off x="2679147" y="5248347"/>
            <a:ext cx="269626" cy="276999"/>
          </a:xfrm>
          <a:prstGeom prst="rect">
            <a:avLst/>
          </a:prstGeom>
          <a:noFill/>
        </p:spPr>
        <p:txBody>
          <a:bodyPr wrap="none" rtlCol="0">
            <a:spAutoFit/>
          </a:bodyPr>
          <a:lstStyle/>
          <a:p>
            <a:pPr algn="ctr"/>
            <a:r>
              <a:rPr lang="de-DE" sz="1200"/>
              <a:t>8</a:t>
            </a:r>
          </a:p>
        </p:txBody>
      </p:sp>
      <p:sp>
        <p:nvSpPr>
          <p:cNvPr id="108" name="Textfeld 107">
            <a:extLst>
              <a:ext uri="{FF2B5EF4-FFF2-40B4-BE49-F238E27FC236}">
                <a16:creationId xmlns:a16="http://schemas.microsoft.com/office/drawing/2014/main" id="{6BDBF2EF-244B-41BF-AE49-E7E731FFB143}"/>
              </a:ext>
            </a:extLst>
          </p:cNvPr>
          <p:cNvSpPr txBox="1"/>
          <p:nvPr/>
        </p:nvSpPr>
        <p:spPr>
          <a:xfrm>
            <a:off x="2971084" y="5249050"/>
            <a:ext cx="354585" cy="276999"/>
          </a:xfrm>
          <a:prstGeom prst="rect">
            <a:avLst/>
          </a:prstGeom>
          <a:noFill/>
        </p:spPr>
        <p:txBody>
          <a:bodyPr wrap="none" rtlCol="0">
            <a:spAutoFit/>
          </a:bodyPr>
          <a:lstStyle/>
          <a:p>
            <a:pPr algn="ctr"/>
            <a:r>
              <a:rPr lang="de-DE" sz="1200"/>
              <a:t>10</a:t>
            </a:r>
          </a:p>
        </p:txBody>
      </p:sp>
      <p:sp>
        <p:nvSpPr>
          <p:cNvPr id="109" name="Textfeld 108">
            <a:extLst>
              <a:ext uri="{FF2B5EF4-FFF2-40B4-BE49-F238E27FC236}">
                <a16:creationId xmlns:a16="http://schemas.microsoft.com/office/drawing/2014/main" id="{2C9AB207-D779-41FD-A2D5-DE9E5B82B535}"/>
              </a:ext>
            </a:extLst>
          </p:cNvPr>
          <p:cNvSpPr txBox="1"/>
          <p:nvPr/>
        </p:nvSpPr>
        <p:spPr>
          <a:xfrm>
            <a:off x="3307348" y="5245275"/>
            <a:ext cx="354585" cy="276999"/>
          </a:xfrm>
          <a:prstGeom prst="rect">
            <a:avLst/>
          </a:prstGeom>
          <a:noFill/>
        </p:spPr>
        <p:txBody>
          <a:bodyPr wrap="none" rtlCol="0">
            <a:spAutoFit/>
          </a:bodyPr>
          <a:lstStyle/>
          <a:p>
            <a:pPr algn="ctr"/>
            <a:r>
              <a:rPr lang="de-DE" sz="1200"/>
              <a:t>12</a:t>
            </a:r>
          </a:p>
        </p:txBody>
      </p:sp>
      <p:sp>
        <p:nvSpPr>
          <p:cNvPr id="110" name="Textfeld 109">
            <a:extLst>
              <a:ext uri="{FF2B5EF4-FFF2-40B4-BE49-F238E27FC236}">
                <a16:creationId xmlns:a16="http://schemas.microsoft.com/office/drawing/2014/main" id="{C1B75C5C-D08E-49ED-AA83-9020523BD6B9}"/>
              </a:ext>
            </a:extLst>
          </p:cNvPr>
          <p:cNvSpPr txBox="1"/>
          <p:nvPr/>
        </p:nvSpPr>
        <p:spPr>
          <a:xfrm>
            <a:off x="3633374" y="5245463"/>
            <a:ext cx="354585" cy="276999"/>
          </a:xfrm>
          <a:prstGeom prst="rect">
            <a:avLst/>
          </a:prstGeom>
          <a:noFill/>
        </p:spPr>
        <p:txBody>
          <a:bodyPr wrap="none" rtlCol="0">
            <a:spAutoFit/>
          </a:bodyPr>
          <a:lstStyle/>
          <a:p>
            <a:pPr algn="ctr"/>
            <a:r>
              <a:rPr lang="de-DE" sz="1200"/>
              <a:t>14</a:t>
            </a:r>
          </a:p>
        </p:txBody>
      </p:sp>
      <p:sp>
        <p:nvSpPr>
          <p:cNvPr id="111" name="Textfeld 110">
            <a:extLst>
              <a:ext uri="{FF2B5EF4-FFF2-40B4-BE49-F238E27FC236}">
                <a16:creationId xmlns:a16="http://schemas.microsoft.com/office/drawing/2014/main" id="{42DA7293-A654-4315-998B-9FA48099C03B}"/>
              </a:ext>
            </a:extLst>
          </p:cNvPr>
          <p:cNvSpPr txBox="1"/>
          <p:nvPr/>
        </p:nvSpPr>
        <p:spPr>
          <a:xfrm>
            <a:off x="3974806" y="5245463"/>
            <a:ext cx="354585" cy="276999"/>
          </a:xfrm>
          <a:prstGeom prst="rect">
            <a:avLst/>
          </a:prstGeom>
          <a:noFill/>
        </p:spPr>
        <p:txBody>
          <a:bodyPr wrap="none" rtlCol="0">
            <a:spAutoFit/>
          </a:bodyPr>
          <a:lstStyle/>
          <a:p>
            <a:pPr algn="ctr"/>
            <a:r>
              <a:rPr lang="de-DE" sz="1200"/>
              <a:t>16</a:t>
            </a:r>
          </a:p>
        </p:txBody>
      </p:sp>
      <p:sp>
        <p:nvSpPr>
          <p:cNvPr id="112" name="Textfeld 111">
            <a:extLst>
              <a:ext uri="{FF2B5EF4-FFF2-40B4-BE49-F238E27FC236}">
                <a16:creationId xmlns:a16="http://schemas.microsoft.com/office/drawing/2014/main" id="{2C81BD5F-8401-4782-B43C-2BD4927D37B3}"/>
              </a:ext>
            </a:extLst>
          </p:cNvPr>
          <p:cNvSpPr txBox="1"/>
          <p:nvPr/>
        </p:nvSpPr>
        <p:spPr>
          <a:xfrm>
            <a:off x="4300700" y="5244671"/>
            <a:ext cx="354585" cy="276999"/>
          </a:xfrm>
          <a:prstGeom prst="rect">
            <a:avLst/>
          </a:prstGeom>
          <a:noFill/>
        </p:spPr>
        <p:txBody>
          <a:bodyPr wrap="none" rtlCol="0">
            <a:spAutoFit/>
          </a:bodyPr>
          <a:lstStyle/>
          <a:p>
            <a:pPr algn="ctr"/>
            <a:r>
              <a:rPr lang="de-DE" sz="1200"/>
              <a:t>18</a:t>
            </a:r>
          </a:p>
        </p:txBody>
      </p:sp>
      <p:sp>
        <p:nvSpPr>
          <p:cNvPr id="113" name="Textfeld 112">
            <a:extLst>
              <a:ext uri="{FF2B5EF4-FFF2-40B4-BE49-F238E27FC236}">
                <a16:creationId xmlns:a16="http://schemas.microsoft.com/office/drawing/2014/main" id="{97333EF8-323A-4247-8425-9749A2B65EED}"/>
              </a:ext>
            </a:extLst>
          </p:cNvPr>
          <p:cNvSpPr txBox="1"/>
          <p:nvPr/>
        </p:nvSpPr>
        <p:spPr>
          <a:xfrm>
            <a:off x="4639812" y="5244671"/>
            <a:ext cx="354585" cy="276999"/>
          </a:xfrm>
          <a:prstGeom prst="rect">
            <a:avLst/>
          </a:prstGeom>
          <a:noFill/>
        </p:spPr>
        <p:txBody>
          <a:bodyPr wrap="none" rtlCol="0">
            <a:spAutoFit/>
          </a:bodyPr>
          <a:lstStyle/>
          <a:p>
            <a:pPr algn="ctr"/>
            <a:r>
              <a:rPr lang="de-DE" sz="1200"/>
              <a:t>20</a:t>
            </a:r>
          </a:p>
        </p:txBody>
      </p:sp>
      <p:sp>
        <p:nvSpPr>
          <p:cNvPr id="114" name="Textfeld 113">
            <a:extLst>
              <a:ext uri="{FF2B5EF4-FFF2-40B4-BE49-F238E27FC236}">
                <a16:creationId xmlns:a16="http://schemas.microsoft.com/office/drawing/2014/main" id="{9C2A4645-92C8-4AA0-940A-D25DB8A95CC7}"/>
              </a:ext>
            </a:extLst>
          </p:cNvPr>
          <p:cNvSpPr txBox="1"/>
          <p:nvPr/>
        </p:nvSpPr>
        <p:spPr>
          <a:xfrm>
            <a:off x="4966154" y="5248347"/>
            <a:ext cx="354585" cy="276999"/>
          </a:xfrm>
          <a:prstGeom prst="rect">
            <a:avLst/>
          </a:prstGeom>
          <a:noFill/>
        </p:spPr>
        <p:txBody>
          <a:bodyPr wrap="none" rtlCol="0">
            <a:spAutoFit/>
          </a:bodyPr>
          <a:lstStyle/>
          <a:p>
            <a:pPr algn="ctr"/>
            <a:r>
              <a:rPr lang="de-DE" sz="1200"/>
              <a:t>22</a:t>
            </a:r>
          </a:p>
        </p:txBody>
      </p:sp>
      <p:sp>
        <p:nvSpPr>
          <p:cNvPr id="115" name="Textfeld 114">
            <a:extLst>
              <a:ext uri="{FF2B5EF4-FFF2-40B4-BE49-F238E27FC236}">
                <a16:creationId xmlns:a16="http://schemas.microsoft.com/office/drawing/2014/main" id="{087891B4-957A-4419-BAEB-D488B9EE5BB0}"/>
              </a:ext>
            </a:extLst>
          </p:cNvPr>
          <p:cNvSpPr txBox="1"/>
          <p:nvPr/>
        </p:nvSpPr>
        <p:spPr>
          <a:xfrm>
            <a:off x="5301149" y="5247999"/>
            <a:ext cx="354585" cy="276999"/>
          </a:xfrm>
          <a:prstGeom prst="rect">
            <a:avLst/>
          </a:prstGeom>
          <a:noFill/>
        </p:spPr>
        <p:txBody>
          <a:bodyPr wrap="none" rtlCol="0">
            <a:spAutoFit/>
          </a:bodyPr>
          <a:lstStyle/>
          <a:p>
            <a:pPr algn="ctr"/>
            <a:r>
              <a:rPr lang="de-DE" sz="1200"/>
              <a:t>24</a:t>
            </a:r>
          </a:p>
        </p:txBody>
      </p:sp>
      <p:sp>
        <p:nvSpPr>
          <p:cNvPr id="116" name="Textfeld 115">
            <a:extLst>
              <a:ext uri="{FF2B5EF4-FFF2-40B4-BE49-F238E27FC236}">
                <a16:creationId xmlns:a16="http://schemas.microsoft.com/office/drawing/2014/main" id="{7A211040-DDC0-4E2B-8F66-A01D628EE2AF}"/>
              </a:ext>
            </a:extLst>
          </p:cNvPr>
          <p:cNvSpPr txBox="1"/>
          <p:nvPr/>
        </p:nvSpPr>
        <p:spPr>
          <a:xfrm>
            <a:off x="5628920" y="5248182"/>
            <a:ext cx="354585" cy="276999"/>
          </a:xfrm>
          <a:prstGeom prst="rect">
            <a:avLst/>
          </a:prstGeom>
          <a:noFill/>
        </p:spPr>
        <p:txBody>
          <a:bodyPr wrap="none" rtlCol="0">
            <a:spAutoFit/>
          </a:bodyPr>
          <a:lstStyle/>
          <a:p>
            <a:pPr algn="ctr"/>
            <a:r>
              <a:rPr lang="de-DE" sz="1200"/>
              <a:t>26</a:t>
            </a:r>
          </a:p>
        </p:txBody>
      </p:sp>
      <p:sp>
        <p:nvSpPr>
          <p:cNvPr id="117" name="Textfeld 116">
            <a:extLst>
              <a:ext uri="{FF2B5EF4-FFF2-40B4-BE49-F238E27FC236}">
                <a16:creationId xmlns:a16="http://schemas.microsoft.com/office/drawing/2014/main" id="{E176A8C1-E8DE-4992-A271-9199DC720880}"/>
              </a:ext>
            </a:extLst>
          </p:cNvPr>
          <p:cNvSpPr txBox="1"/>
          <p:nvPr/>
        </p:nvSpPr>
        <p:spPr>
          <a:xfrm>
            <a:off x="5966621" y="5248372"/>
            <a:ext cx="354585" cy="276999"/>
          </a:xfrm>
          <a:prstGeom prst="rect">
            <a:avLst/>
          </a:prstGeom>
          <a:noFill/>
        </p:spPr>
        <p:txBody>
          <a:bodyPr wrap="none" rtlCol="0">
            <a:spAutoFit/>
          </a:bodyPr>
          <a:lstStyle/>
          <a:p>
            <a:pPr algn="ctr"/>
            <a:r>
              <a:rPr lang="de-DE" sz="1200"/>
              <a:t>28</a:t>
            </a:r>
          </a:p>
        </p:txBody>
      </p:sp>
      <p:sp>
        <p:nvSpPr>
          <p:cNvPr id="118" name="Textfeld 117">
            <a:extLst>
              <a:ext uri="{FF2B5EF4-FFF2-40B4-BE49-F238E27FC236}">
                <a16:creationId xmlns:a16="http://schemas.microsoft.com/office/drawing/2014/main" id="{3C268476-7DA9-4E39-9421-4AA16B77B312}"/>
              </a:ext>
            </a:extLst>
          </p:cNvPr>
          <p:cNvSpPr txBox="1"/>
          <p:nvPr/>
        </p:nvSpPr>
        <p:spPr>
          <a:xfrm>
            <a:off x="6310994" y="5249129"/>
            <a:ext cx="354585" cy="276999"/>
          </a:xfrm>
          <a:prstGeom prst="rect">
            <a:avLst/>
          </a:prstGeom>
          <a:noFill/>
        </p:spPr>
        <p:txBody>
          <a:bodyPr wrap="none" rtlCol="0">
            <a:spAutoFit/>
          </a:bodyPr>
          <a:lstStyle/>
          <a:p>
            <a:pPr algn="ctr"/>
            <a:r>
              <a:rPr lang="de-DE" sz="1200" dirty="0"/>
              <a:t>30</a:t>
            </a:r>
          </a:p>
        </p:txBody>
      </p:sp>
      <p:pic>
        <p:nvPicPr>
          <p:cNvPr id="11" name="Graphic 10">
            <a:extLst>
              <a:ext uri="{FF2B5EF4-FFF2-40B4-BE49-F238E27FC236}">
                <a16:creationId xmlns:a16="http://schemas.microsoft.com/office/drawing/2014/main" id="{59C7D9A7-1300-4918-9FB8-1439D8D3A7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3798" y="2033375"/>
            <a:ext cx="4678867" cy="2030452"/>
          </a:xfrm>
          <a:prstGeom prst="rect">
            <a:avLst/>
          </a:prstGeom>
        </p:spPr>
      </p:pic>
      <p:sp>
        <p:nvSpPr>
          <p:cNvPr id="12" name="TextBox 11">
            <a:extLst>
              <a:ext uri="{FF2B5EF4-FFF2-40B4-BE49-F238E27FC236}">
                <a16:creationId xmlns:a16="http://schemas.microsoft.com/office/drawing/2014/main" id="{43DD788F-8547-4445-BEF3-65C894C5067F}"/>
              </a:ext>
            </a:extLst>
          </p:cNvPr>
          <p:cNvSpPr txBox="1"/>
          <p:nvPr/>
        </p:nvSpPr>
        <p:spPr>
          <a:xfrm>
            <a:off x="4646379" y="3760489"/>
            <a:ext cx="838691" cy="369332"/>
          </a:xfrm>
          <a:prstGeom prst="rect">
            <a:avLst/>
          </a:prstGeom>
          <a:noFill/>
        </p:spPr>
        <p:txBody>
          <a:bodyPr wrap="none" rtlCol="0">
            <a:spAutoFit/>
          </a:bodyPr>
          <a:lstStyle/>
          <a:p>
            <a:r>
              <a:rPr lang="de-DE" b="1">
                <a:solidFill>
                  <a:schemeClr val="bg1">
                    <a:lumMod val="50000"/>
                  </a:schemeClr>
                </a:solidFill>
              </a:rPr>
              <a:t>50.7%</a:t>
            </a:r>
            <a:endParaRPr lang="en-GB" b="1">
              <a:solidFill>
                <a:schemeClr val="bg1">
                  <a:lumMod val="50000"/>
                </a:schemeClr>
              </a:solidFill>
            </a:endParaRPr>
          </a:p>
        </p:txBody>
      </p:sp>
      <p:sp>
        <p:nvSpPr>
          <p:cNvPr id="66" name="TextBox 65">
            <a:extLst>
              <a:ext uri="{FF2B5EF4-FFF2-40B4-BE49-F238E27FC236}">
                <a16:creationId xmlns:a16="http://schemas.microsoft.com/office/drawing/2014/main" id="{21745A4D-D364-4C84-8CB8-05213CE650C8}"/>
              </a:ext>
            </a:extLst>
          </p:cNvPr>
          <p:cNvSpPr txBox="1"/>
          <p:nvPr/>
        </p:nvSpPr>
        <p:spPr>
          <a:xfrm>
            <a:off x="5204720" y="2294965"/>
            <a:ext cx="838691" cy="369332"/>
          </a:xfrm>
          <a:prstGeom prst="rect">
            <a:avLst/>
          </a:prstGeom>
          <a:noFill/>
        </p:spPr>
        <p:txBody>
          <a:bodyPr wrap="none" rtlCol="0">
            <a:spAutoFit/>
          </a:bodyPr>
          <a:lstStyle/>
          <a:p>
            <a:r>
              <a:rPr lang="de-DE" b="1" dirty="0">
                <a:solidFill>
                  <a:schemeClr val="bg2"/>
                </a:solidFill>
              </a:rPr>
              <a:t>78.0%</a:t>
            </a:r>
            <a:endParaRPr lang="en-GB" b="1" dirty="0">
              <a:solidFill>
                <a:schemeClr val="bg2"/>
              </a:solidFill>
            </a:endParaRPr>
          </a:p>
        </p:txBody>
      </p:sp>
      <p:graphicFrame>
        <p:nvGraphicFramePr>
          <p:cNvPr id="79" name="Tabelle 70">
            <a:extLst>
              <a:ext uri="{FF2B5EF4-FFF2-40B4-BE49-F238E27FC236}">
                <a16:creationId xmlns:a16="http://schemas.microsoft.com/office/drawing/2014/main" id="{213C7F26-22A3-E14B-B9D5-9C593B26D482}"/>
              </a:ext>
            </a:extLst>
          </p:cNvPr>
          <p:cNvGraphicFramePr>
            <a:graphicFrameLocks noGrp="1"/>
          </p:cNvGraphicFramePr>
          <p:nvPr>
            <p:extLst>
              <p:ext uri="{D42A27DB-BD31-4B8C-83A1-F6EECF244321}">
                <p14:modId xmlns:p14="http://schemas.microsoft.com/office/powerpoint/2010/main" val="1882874331"/>
              </p:ext>
            </p:extLst>
          </p:nvPr>
        </p:nvGraphicFramePr>
        <p:xfrm>
          <a:off x="419368" y="5676726"/>
          <a:ext cx="6267254" cy="522000"/>
        </p:xfrm>
        <a:graphic>
          <a:graphicData uri="http://schemas.openxmlformats.org/drawingml/2006/table">
            <a:tbl>
              <a:tblPr firstRow="1" bandRow="1">
                <a:tableStyleId>{5C22544A-7EE6-4342-B048-85BDC9FD1C3A}</a:tableStyleId>
              </a:tblPr>
              <a:tblGrid>
                <a:gridCol w="917942">
                  <a:extLst>
                    <a:ext uri="{9D8B030D-6E8A-4147-A177-3AD203B41FA5}">
                      <a16:colId xmlns:a16="http://schemas.microsoft.com/office/drawing/2014/main" val="3695426956"/>
                    </a:ext>
                  </a:extLst>
                </a:gridCol>
                <a:gridCol w="334332">
                  <a:extLst>
                    <a:ext uri="{9D8B030D-6E8A-4147-A177-3AD203B41FA5}">
                      <a16:colId xmlns:a16="http://schemas.microsoft.com/office/drawing/2014/main" val="3576789524"/>
                    </a:ext>
                  </a:extLst>
                </a:gridCol>
                <a:gridCol w="334332">
                  <a:extLst>
                    <a:ext uri="{9D8B030D-6E8A-4147-A177-3AD203B41FA5}">
                      <a16:colId xmlns:a16="http://schemas.microsoft.com/office/drawing/2014/main" val="1941070581"/>
                    </a:ext>
                  </a:extLst>
                </a:gridCol>
                <a:gridCol w="334332">
                  <a:extLst>
                    <a:ext uri="{9D8B030D-6E8A-4147-A177-3AD203B41FA5}">
                      <a16:colId xmlns:a16="http://schemas.microsoft.com/office/drawing/2014/main" val="3939427482"/>
                    </a:ext>
                  </a:extLst>
                </a:gridCol>
                <a:gridCol w="334332">
                  <a:extLst>
                    <a:ext uri="{9D8B030D-6E8A-4147-A177-3AD203B41FA5}">
                      <a16:colId xmlns:a16="http://schemas.microsoft.com/office/drawing/2014/main" val="2717951625"/>
                    </a:ext>
                  </a:extLst>
                </a:gridCol>
                <a:gridCol w="334332">
                  <a:extLst>
                    <a:ext uri="{9D8B030D-6E8A-4147-A177-3AD203B41FA5}">
                      <a16:colId xmlns:a16="http://schemas.microsoft.com/office/drawing/2014/main" val="2333448366"/>
                    </a:ext>
                  </a:extLst>
                </a:gridCol>
                <a:gridCol w="334332">
                  <a:extLst>
                    <a:ext uri="{9D8B030D-6E8A-4147-A177-3AD203B41FA5}">
                      <a16:colId xmlns:a16="http://schemas.microsoft.com/office/drawing/2014/main" val="438316280"/>
                    </a:ext>
                  </a:extLst>
                </a:gridCol>
                <a:gridCol w="334332">
                  <a:extLst>
                    <a:ext uri="{9D8B030D-6E8A-4147-A177-3AD203B41FA5}">
                      <a16:colId xmlns:a16="http://schemas.microsoft.com/office/drawing/2014/main" val="3590335358"/>
                    </a:ext>
                  </a:extLst>
                </a:gridCol>
                <a:gridCol w="334332">
                  <a:extLst>
                    <a:ext uri="{9D8B030D-6E8A-4147-A177-3AD203B41FA5}">
                      <a16:colId xmlns:a16="http://schemas.microsoft.com/office/drawing/2014/main" val="1896589715"/>
                    </a:ext>
                  </a:extLst>
                </a:gridCol>
                <a:gridCol w="334332">
                  <a:extLst>
                    <a:ext uri="{9D8B030D-6E8A-4147-A177-3AD203B41FA5}">
                      <a16:colId xmlns:a16="http://schemas.microsoft.com/office/drawing/2014/main" val="651882998"/>
                    </a:ext>
                  </a:extLst>
                </a:gridCol>
                <a:gridCol w="334332">
                  <a:extLst>
                    <a:ext uri="{9D8B030D-6E8A-4147-A177-3AD203B41FA5}">
                      <a16:colId xmlns:a16="http://schemas.microsoft.com/office/drawing/2014/main" val="3213326548"/>
                    </a:ext>
                  </a:extLst>
                </a:gridCol>
                <a:gridCol w="334332">
                  <a:extLst>
                    <a:ext uri="{9D8B030D-6E8A-4147-A177-3AD203B41FA5}">
                      <a16:colId xmlns:a16="http://schemas.microsoft.com/office/drawing/2014/main" val="1920355907"/>
                    </a:ext>
                  </a:extLst>
                </a:gridCol>
                <a:gridCol w="334332">
                  <a:extLst>
                    <a:ext uri="{9D8B030D-6E8A-4147-A177-3AD203B41FA5}">
                      <a16:colId xmlns:a16="http://schemas.microsoft.com/office/drawing/2014/main" val="3845689164"/>
                    </a:ext>
                  </a:extLst>
                </a:gridCol>
                <a:gridCol w="334332">
                  <a:extLst>
                    <a:ext uri="{9D8B030D-6E8A-4147-A177-3AD203B41FA5}">
                      <a16:colId xmlns:a16="http://schemas.microsoft.com/office/drawing/2014/main" val="2482920420"/>
                    </a:ext>
                  </a:extLst>
                </a:gridCol>
                <a:gridCol w="334332">
                  <a:extLst>
                    <a:ext uri="{9D8B030D-6E8A-4147-A177-3AD203B41FA5}">
                      <a16:colId xmlns:a16="http://schemas.microsoft.com/office/drawing/2014/main" val="3846350344"/>
                    </a:ext>
                  </a:extLst>
                </a:gridCol>
                <a:gridCol w="334332">
                  <a:extLst>
                    <a:ext uri="{9D8B030D-6E8A-4147-A177-3AD203B41FA5}">
                      <a16:colId xmlns:a16="http://schemas.microsoft.com/office/drawing/2014/main" val="3391635610"/>
                    </a:ext>
                  </a:extLst>
                </a:gridCol>
                <a:gridCol w="334332">
                  <a:extLst>
                    <a:ext uri="{9D8B030D-6E8A-4147-A177-3AD203B41FA5}">
                      <a16:colId xmlns:a16="http://schemas.microsoft.com/office/drawing/2014/main" val="1341699313"/>
                    </a:ext>
                  </a:extLst>
                </a:gridCol>
              </a:tblGrid>
              <a:tr h="160639">
                <a:tc gridSpan="15">
                  <a:txBody>
                    <a:bodyPr/>
                    <a:lstStyle/>
                    <a:p>
                      <a:r>
                        <a:rPr lang="de-DE" sz="1000"/>
                        <a:t>Patients at Risk</a:t>
                      </a:r>
                    </a:p>
                  </a:txBody>
                  <a:tcPr marL="18000" marR="18000" marT="10800" marB="10800" anchor="ct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hMerge="1">
                  <a:txBody>
                    <a:bodyPr/>
                    <a:lstStyle/>
                    <a:p>
                      <a:endParaRPr lang="de-DE" sz="1100"/>
                    </a:p>
                  </a:txBody>
                  <a:tcPr/>
                </a:tc>
                <a:tc>
                  <a:txBody>
                    <a:bodyPr/>
                    <a:lstStyle/>
                    <a:p>
                      <a:endParaRPr lang="de-DE" sz="1000"/>
                    </a:p>
                  </a:txBody>
                  <a:tcPr marL="18000" marR="18000" marT="10800" marB="10800" anchor="ctr"/>
                </a:tc>
                <a:tc>
                  <a:txBody>
                    <a:bodyPr/>
                    <a:lstStyle/>
                    <a:p>
                      <a:endParaRPr lang="de-DE" sz="1000"/>
                    </a:p>
                  </a:txBody>
                  <a:tcPr marL="18000" marR="18000" marT="10800" marB="10800" anchor="ctr"/>
                </a:tc>
                <a:extLst>
                  <a:ext uri="{0D108BD9-81ED-4DB2-BD59-A6C34878D82A}">
                    <a16:rowId xmlns:a16="http://schemas.microsoft.com/office/drawing/2014/main" val="587772858"/>
                  </a:ext>
                </a:extLst>
              </a:tr>
              <a:tr h="160717">
                <a:tc>
                  <a:txBody>
                    <a:bodyPr/>
                    <a:lstStyle/>
                    <a:p>
                      <a:r>
                        <a:rPr lang="de-DE" sz="1000">
                          <a:solidFill>
                            <a:schemeClr val="bg1"/>
                          </a:solidFill>
                        </a:rPr>
                        <a:t>Sugemalimab</a:t>
                      </a:r>
                    </a:p>
                  </a:txBody>
                  <a:tcPr marL="18000" marR="18000" marT="10800" marB="10800">
                    <a:solidFill>
                      <a:schemeClr val="bg2"/>
                    </a:solidFill>
                  </a:tcPr>
                </a:tc>
                <a:tc>
                  <a:txBody>
                    <a:bodyPr/>
                    <a:lstStyle/>
                    <a:p>
                      <a:pPr algn="ctr"/>
                      <a:r>
                        <a:rPr lang="de-DE" sz="1000" dirty="0"/>
                        <a:t>255</a:t>
                      </a:r>
                    </a:p>
                  </a:txBody>
                  <a:tcPr marL="18000" marR="18000" marT="10800" marB="10800" anchor="ctr"/>
                </a:tc>
                <a:tc>
                  <a:txBody>
                    <a:bodyPr/>
                    <a:lstStyle/>
                    <a:p>
                      <a:pPr algn="ctr"/>
                      <a:r>
                        <a:rPr lang="de-DE" sz="1000"/>
                        <a:t>249</a:t>
                      </a:r>
                    </a:p>
                  </a:txBody>
                  <a:tcPr marL="18000" marR="18000" marT="10800" marB="10800" anchor="ctr"/>
                </a:tc>
                <a:tc>
                  <a:txBody>
                    <a:bodyPr/>
                    <a:lstStyle/>
                    <a:p>
                      <a:pPr algn="ctr"/>
                      <a:r>
                        <a:rPr lang="de-DE" sz="1000"/>
                        <a:t>221</a:t>
                      </a:r>
                    </a:p>
                  </a:txBody>
                  <a:tcPr marL="18000" marR="18000" marT="10800" marB="10800" anchor="ctr"/>
                </a:tc>
                <a:tc>
                  <a:txBody>
                    <a:bodyPr/>
                    <a:lstStyle/>
                    <a:p>
                      <a:pPr algn="ctr"/>
                      <a:r>
                        <a:rPr lang="de-DE" sz="1000"/>
                        <a:t>189</a:t>
                      </a:r>
                    </a:p>
                  </a:txBody>
                  <a:tcPr marL="18000" marR="18000" marT="10800" marB="10800" anchor="ctr"/>
                </a:tc>
                <a:tc>
                  <a:txBody>
                    <a:bodyPr/>
                    <a:lstStyle/>
                    <a:p>
                      <a:pPr algn="ctr"/>
                      <a:r>
                        <a:rPr lang="de-DE" sz="1000"/>
                        <a:t>165</a:t>
                      </a:r>
                    </a:p>
                  </a:txBody>
                  <a:tcPr marL="18000" marR="18000" marT="10800" marB="10800" anchor="ctr"/>
                </a:tc>
                <a:tc>
                  <a:txBody>
                    <a:bodyPr/>
                    <a:lstStyle/>
                    <a:p>
                      <a:pPr algn="ctr"/>
                      <a:r>
                        <a:rPr lang="de-DE" sz="1000"/>
                        <a:t>149</a:t>
                      </a:r>
                    </a:p>
                  </a:txBody>
                  <a:tcPr marL="18000" marR="18000" marT="10800" marB="10800" anchor="ctr"/>
                </a:tc>
                <a:tc>
                  <a:txBody>
                    <a:bodyPr/>
                    <a:lstStyle/>
                    <a:p>
                      <a:pPr algn="ctr"/>
                      <a:r>
                        <a:rPr lang="de-DE" sz="1000"/>
                        <a:t>136</a:t>
                      </a:r>
                    </a:p>
                  </a:txBody>
                  <a:tcPr marL="18000" marR="18000" marT="10800" marB="10800" anchor="ctr"/>
                </a:tc>
                <a:tc>
                  <a:txBody>
                    <a:bodyPr/>
                    <a:lstStyle/>
                    <a:p>
                      <a:pPr algn="ctr"/>
                      <a:r>
                        <a:rPr lang="de-DE" sz="1000"/>
                        <a:t>114</a:t>
                      </a:r>
                    </a:p>
                  </a:txBody>
                  <a:tcPr marL="18000" marR="18000" marT="10800" marB="10800" anchor="ctr"/>
                </a:tc>
                <a:tc>
                  <a:txBody>
                    <a:bodyPr/>
                    <a:lstStyle/>
                    <a:p>
                      <a:pPr algn="ctr"/>
                      <a:r>
                        <a:rPr lang="de-DE" sz="1000"/>
                        <a:t>84</a:t>
                      </a:r>
                    </a:p>
                  </a:txBody>
                  <a:tcPr marL="18000" marR="18000" marT="10800" marB="10800" anchor="ctr"/>
                </a:tc>
                <a:tc>
                  <a:txBody>
                    <a:bodyPr/>
                    <a:lstStyle/>
                    <a:p>
                      <a:pPr algn="ctr"/>
                      <a:r>
                        <a:rPr lang="de-DE" sz="1000"/>
                        <a:t>62</a:t>
                      </a:r>
                    </a:p>
                  </a:txBody>
                  <a:tcPr marL="18000" marR="18000" marT="10800" marB="10800" anchor="ctr"/>
                </a:tc>
                <a:tc>
                  <a:txBody>
                    <a:bodyPr/>
                    <a:lstStyle/>
                    <a:p>
                      <a:pPr algn="ctr"/>
                      <a:r>
                        <a:rPr lang="de-DE" sz="1000"/>
                        <a:t>45</a:t>
                      </a:r>
                    </a:p>
                  </a:txBody>
                  <a:tcPr marL="18000" marR="18000" marT="10800" marB="10800" anchor="ctr"/>
                </a:tc>
                <a:tc>
                  <a:txBody>
                    <a:bodyPr/>
                    <a:lstStyle/>
                    <a:p>
                      <a:pPr algn="ctr"/>
                      <a:r>
                        <a:rPr lang="de-DE" sz="1000"/>
                        <a:t>31</a:t>
                      </a:r>
                    </a:p>
                  </a:txBody>
                  <a:tcPr marL="18000" marR="18000" marT="10800" marB="10800" anchor="ctr"/>
                </a:tc>
                <a:tc>
                  <a:txBody>
                    <a:bodyPr/>
                    <a:lstStyle/>
                    <a:p>
                      <a:pPr algn="ctr"/>
                      <a:r>
                        <a:rPr lang="de-DE" sz="1000"/>
                        <a:t>17</a:t>
                      </a:r>
                    </a:p>
                  </a:txBody>
                  <a:tcPr marL="18000" marR="18000" marT="10800" marB="10800" anchor="ctr"/>
                </a:tc>
                <a:tc>
                  <a:txBody>
                    <a:bodyPr/>
                    <a:lstStyle/>
                    <a:p>
                      <a:pPr algn="ctr"/>
                      <a:r>
                        <a:rPr lang="de-DE" sz="1000" dirty="0"/>
                        <a:t>4</a:t>
                      </a:r>
                    </a:p>
                  </a:txBody>
                  <a:tcPr marL="18000" marR="18000" marT="10800" marB="10800" anchor="ctr"/>
                </a:tc>
                <a:tc>
                  <a:txBody>
                    <a:bodyPr/>
                    <a:lstStyle/>
                    <a:p>
                      <a:pPr algn="ctr"/>
                      <a:r>
                        <a:rPr lang="de-DE" sz="1000" dirty="0"/>
                        <a:t>1</a:t>
                      </a:r>
                    </a:p>
                  </a:txBody>
                  <a:tcPr marL="18000" marR="18000" marT="10800" marB="10800" anchor="ctr"/>
                </a:tc>
                <a:tc>
                  <a:txBody>
                    <a:bodyPr/>
                    <a:lstStyle/>
                    <a:p>
                      <a:pPr algn="ctr"/>
                      <a:r>
                        <a:rPr lang="de-DE" sz="1000" dirty="0"/>
                        <a:t>0</a:t>
                      </a:r>
                    </a:p>
                  </a:txBody>
                  <a:tcPr marL="18000" marR="18000" marT="10800" marB="10800" anchor="ctr"/>
                </a:tc>
                <a:extLst>
                  <a:ext uri="{0D108BD9-81ED-4DB2-BD59-A6C34878D82A}">
                    <a16:rowId xmlns:a16="http://schemas.microsoft.com/office/drawing/2014/main" val="3314167033"/>
                  </a:ext>
                </a:extLst>
              </a:tr>
              <a:tr h="160639">
                <a:tc>
                  <a:txBody>
                    <a:bodyPr/>
                    <a:lstStyle/>
                    <a:p>
                      <a:r>
                        <a:rPr lang="de-DE" sz="1000" dirty="0">
                          <a:solidFill>
                            <a:schemeClr val="bg1"/>
                          </a:solidFill>
                        </a:rPr>
                        <a:t>Placebo</a:t>
                      </a:r>
                    </a:p>
                  </a:txBody>
                  <a:tcPr marL="18000" marR="18000" marT="10800" marB="10800">
                    <a:solidFill>
                      <a:schemeClr val="accent6"/>
                    </a:solidFill>
                  </a:tcPr>
                </a:tc>
                <a:tc>
                  <a:txBody>
                    <a:bodyPr/>
                    <a:lstStyle/>
                    <a:p>
                      <a:pPr algn="ctr"/>
                      <a:r>
                        <a:rPr lang="de-DE" sz="1000"/>
                        <a:t>126</a:t>
                      </a:r>
                    </a:p>
                  </a:txBody>
                  <a:tcPr marL="18000" marR="18000" marT="10800" marB="10800" anchor="ctr"/>
                </a:tc>
                <a:tc>
                  <a:txBody>
                    <a:bodyPr/>
                    <a:lstStyle/>
                    <a:p>
                      <a:pPr algn="ctr"/>
                      <a:r>
                        <a:rPr lang="de-DE" sz="1000"/>
                        <a:t>126</a:t>
                      </a:r>
                    </a:p>
                  </a:txBody>
                  <a:tcPr marL="18000" marR="18000" marT="10800" marB="10800" anchor="ctr"/>
                </a:tc>
                <a:tc>
                  <a:txBody>
                    <a:bodyPr/>
                    <a:lstStyle/>
                    <a:p>
                      <a:pPr algn="ctr"/>
                      <a:r>
                        <a:rPr lang="de-DE" sz="1000"/>
                        <a:t>112</a:t>
                      </a:r>
                    </a:p>
                  </a:txBody>
                  <a:tcPr marL="18000" marR="18000" marT="10800" marB="10800" anchor="ctr"/>
                </a:tc>
                <a:tc>
                  <a:txBody>
                    <a:bodyPr/>
                    <a:lstStyle/>
                    <a:p>
                      <a:pPr algn="ctr"/>
                      <a:r>
                        <a:rPr lang="de-DE" sz="1000"/>
                        <a:t>95</a:t>
                      </a:r>
                    </a:p>
                  </a:txBody>
                  <a:tcPr marL="18000" marR="18000" marT="10800" marB="10800" anchor="ctr"/>
                </a:tc>
                <a:tc>
                  <a:txBody>
                    <a:bodyPr/>
                    <a:lstStyle/>
                    <a:p>
                      <a:pPr algn="ctr"/>
                      <a:r>
                        <a:rPr lang="de-DE" sz="1000"/>
                        <a:t>85</a:t>
                      </a:r>
                    </a:p>
                  </a:txBody>
                  <a:tcPr marL="18000" marR="18000" marT="10800" marB="10800" anchor="ctr"/>
                </a:tc>
                <a:tc>
                  <a:txBody>
                    <a:bodyPr/>
                    <a:lstStyle/>
                    <a:p>
                      <a:pPr algn="ctr"/>
                      <a:r>
                        <a:rPr lang="de-DE" sz="1000"/>
                        <a:t>69</a:t>
                      </a:r>
                    </a:p>
                  </a:txBody>
                  <a:tcPr marL="18000" marR="18000" marT="10800" marB="10800" anchor="ctr"/>
                </a:tc>
                <a:tc>
                  <a:txBody>
                    <a:bodyPr/>
                    <a:lstStyle/>
                    <a:p>
                      <a:pPr algn="ctr"/>
                      <a:r>
                        <a:rPr lang="de-DE" sz="1000"/>
                        <a:t>53</a:t>
                      </a:r>
                    </a:p>
                  </a:txBody>
                  <a:tcPr marL="18000" marR="18000" marT="10800" marB="10800" anchor="ctr"/>
                </a:tc>
                <a:tc>
                  <a:txBody>
                    <a:bodyPr/>
                    <a:lstStyle/>
                    <a:p>
                      <a:pPr algn="ctr"/>
                      <a:r>
                        <a:rPr lang="de-DE" sz="1000"/>
                        <a:t>44</a:t>
                      </a:r>
                    </a:p>
                  </a:txBody>
                  <a:tcPr marL="18000" marR="18000" marT="10800" marB="10800" anchor="ctr"/>
                </a:tc>
                <a:tc>
                  <a:txBody>
                    <a:bodyPr/>
                    <a:lstStyle/>
                    <a:p>
                      <a:pPr algn="ctr"/>
                      <a:r>
                        <a:rPr lang="de-DE" sz="1000"/>
                        <a:t>31</a:t>
                      </a:r>
                    </a:p>
                  </a:txBody>
                  <a:tcPr marL="18000" marR="18000" marT="10800" marB="10800" anchor="ctr"/>
                </a:tc>
                <a:tc>
                  <a:txBody>
                    <a:bodyPr/>
                    <a:lstStyle/>
                    <a:p>
                      <a:pPr algn="ctr"/>
                      <a:r>
                        <a:rPr lang="de-DE" sz="1000" dirty="0"/>
                        <a:t>21</a:t>
                      </a:r>
                    </a:p>
                  </a:txBody>
                  <a:tcPr marL="18000" marR="18000" marT="10800" marB="10800" anchor="ctr"/>
                </a:tc>
                <a:tc>
                  <a:txBody>
                    <a:bodyPr/>
                    <a:lstStyle/>
                    <a:p>
                      <a:pPr algn="ctr"/>
                      <a:r>
                        <a:rPr lang="de-DE" sz="1000"/>
                        <a:t>12</a:t>
                      </a:r>
                    </a:p>
                  </a:txBody>
                  <a:tcPr marL="18000" marR="18000" marT="10800" marB="10800" anchor="ctr"/>
                </a:tc>
                <a:tc>
                  <a:txBody>
                    <a:bodyPr/>
                    <a:lstStyle/>
                    <a:p>
                      <a:pPr algn="ctr"/>
                      <a:r>
                        <a:rPr lang="de-DE" sz="1000"/>
                        <a:t>6</a:t>
                      </a:r>
                    </a:p>
                  </a:txBody>
                  <a:tcPr marL="18000" marR="18000" marT="10800" marB="10800" anchor="ctr"/>
                </a:tc>
                <a:tc>
                  <a:txBody>
                    <a:bodyPr/>
                    <a:lstStyle/>
                    <a:p>
                      <a:pPr algn="ctr"/>
                      <a:r>
                        <a:rPr lang="de-DE" sz="1000" dirty="0"/>
                        <a:t>4</a:t>
                      </a:r>
                    </a:p>
                  </a:txBody>
                  <a:tcPr marL="18000" marR="18000" marT="10800" marB="10800" anchor="ctr"/>
                </a:tc>
                <a:tc>
                  <a:txBody>
                    <a:bodyPr/>
                    <a:lstStyle/>
                    <a:p>
                      <a:pPr algn="ctr"/>
                      <a:r>
                        <a:rPr lang="de-DE" sz="1000" dirty="0"/>
                        <a:t>0</a:t>
                      </a:r>
                    </a:p>
                  </a:txBody>
                  <a:tcPr marL="18000" marR="18000" marT="10800" marB="10800" anchor="ctr"/>
                </a:tc>
                <a:tc>
                  <a:txBody>
                    <a:bodyPr/>
                    <a:lstStyle/>
                    <a:p>
                      <a:pPr algn="ctr"/>
                      <a:r>
                        <a:rPr lang="de-DE" sz="1000" dirty="0"/>
                        <a:t>0</a:t>
                      </a:r>
                    </a:p>
                  </a:txBody>
                  <a:tcPr marL="18000" marR="18000" marT="10800" marB="10800" anchor="ctr"/>
                </a:tc>
                <a:tc>
                  <a:txBody>
                    <a:bodyPr/>
                    <a:lstStyle/>
                    <a:p>
                      <a:pPr algn="ctr"/>
                      <a:r>
                        <a:rPr lang="de-DE" sz="1000" dirty="0"/>
                        <a:t>0</a:t>
                      </a:r>
                    </a:p>
                  </a:txBody>
                  <a:tcPr marL="18000" marR="18000" marT="10800" marB="10800" anchor="ctr"/>
                </a:tc>
                <a:extLst>
                  <a:ext uri="{0D108BD9-81ED-4DB2-BD59-A6C34878D82A}">
                    <a16:rowId xmlns:a16="http://schemas.microsoft.com/office/drawing/2014/main" val="571229015"/>
                  </a:ext>
                </a:extLst>
              </a:tr>
            </a:tbl>
          </a:graphicData>
        </a:graphic>
      </p:graphicFrame>
      <p:graphicFrame>
        <p:nvGraphicFramePr>
          <p:cNvPr id="95" name="Tabelle 71">
            <a:extLst>
              <a:ext uri="{FF2B5EF4-FFF2-40B4-BE49-F238E27FC236}">
                <a16:creationId xmlns:a16="http://schemas.microsoft.com/office/drawing/2014/main" id="{0FEE51D2-4F1B-D949-AB96-E47FEC89C2B7}"/>
              </a:ext>
            </a:extLst>
          </p:cNvPr>
          <p:cNvGraphicFramePr>
            <a:graphicFrameLocks noGrp="1"/>
          </p:cNvGraphicFramePr>
          <p:nvPr>
            <p:extLst>
              <p:ext uri="{D42A27DB-BD31-4B8C-83A1-F6EECF244321}">
                <p14:modId xmlns:p14="http://schemas.microsoft.com/office/powerpoint/2010/main" val="2775229301"/>
              </p:ext>
            </p:extLst>
          </p:nvPr>
        </p:nvGraphicFramePr>
        <p:xfrm>
          <a:off x="6987822" y="1815672"/>
          <a:ext cx="4814648" cy="1569720"/>
        </p:xfrm>
        <a:graphic>
          <a:graphicData uri="http://schemas.openxmlformats.org/drawingml/2006/table">
            <a:tbl>
              <a:tblPr firstRow="1" bandRow="1">
                <a:tableStyleId>{5C22544A-7EE6-4342-B048-85BDC9FD1C3A}</a:tableStyleId>
              </a:tblPr>
              <a:tblGrid>
                <a:gridCol w="2006960">
                  <a:extLst>
                    <a:ext uri="{9D8B030D-6E8A-4147-A177-3AD203B41FA5}">
                      <a16:colId xmlns:a16="http://schemas.microsoft.com/office/drawing/2014/main" val="3851120180"/>
                    </a:ext>
                  </a:extLst>
                </a:gridCol>
                <a:gridCol w="1414451">
                  <a:extLst>
                    <a:ext uri="{9D8B030D-6E8A-4147-A177-3AD203B41FA5}">
                      <a16:colId xmlns:a16="http://schemas.microsoft.com/office/drawing/2014/main" val="3785085986"/>
                    </a:ext>
                  </a:extLst>
                </a:gridCol>
                <a:gridCol w="1393237">
                  <a:extLst>
                    <a:ext uri="{9D8B030D-6E8A-4147-A177-3AD203B41FA5}">
                      <a16:colId xmlns:a16="http://schemas.microsoft.com/office/drawing/2014/main" val="3841023581"/>
                    </a:ext>
                  </a:extLst>
                </a:gridCol>
              </a:tblGrid>
              <a:tr h="370840">
                <a:tc>
                  <a:txBody>
                    <a:bodyPr/>
                    <a:lstStyle/>
                    <a:p>
                      <a:endParaRPr lang="de-DE" sz="1200" dirty="0"/>
                    </a:p>
                  </a:txBody>
                  <a:tcPr/>
                </a:tc>
                <a:tc>
                  <a:txBody>
                    <a:bodyPr/>
                    <a:lstStyle/>
                    <a:p>
                      <a:pPr algn="ctr"/>
                      <a:r>
                        <a:rPr lang="de-DE" sz="1200"/>
                        <a:t>Sugemalimab (N=255)</a:t>
                      </a:r>
                    </a:p>
                  </a:txBody>
                  <a:tcPr anchor="ctr">
                    <a:solidFill>
                      <a:schemeClr val="bg2"/>
                    </a:solidFill>
                  </a:tcPr>
                </a:tc>
                <a:tc>
                  <a:txBody>
                    <a:bodyPr/>
                    <a:lstStyle/>
                    <a:p>
                      <a:pPr algn="ctr"/>
                      <a:r>
                        <a:rPr lang="de-DE" sz="1200" dirty="0"/>
                        <a:t>Placebo </a:t>
                      </a:r>
                      <a:br>
                        <a:rPr lang="de-DE" sz="1200" dirty="0"/>
                      </a:br>
                      <a:r>
                        <a:rPr lang="de-DE" sz="1200" dirty="0"/>
                        <a:t>(N=126)</a:t>
                      </a:r>
                    </a:p>
                  </a:txBody>
                  <a:tcPr anchor="ctr">
                    <a:solidFill>
                      <a:schemeClr val="accent6"/>
                    </a:solidFill>
                  </a:tcPr>
                </a:tc>
                <a:extLst>
                  <a:ext uri="{0D108BD9-81ED-4DB2-BD59-A6C34878D82A}">
                    <a16:rowId xmlns:a16="http://schemas.microsoft.com/office/drawing/2014/main" val="135003480"/>
                  </a:ext>
                </a:extLst>
              </a:tr>
              <a:tr h="370840">
                <a:tc>
                  <a:txBody>
                    <a:bodyPr/>
                    <a:lstStyle/>
                    <a:p>
                      <a:r>
                        <a:rPr lang="de-DE" sz="1200" dirty="0" err="1"/>
                        <a:t>No</a:t>
                      </a:r>
                      <a:r>
                        <a:rPr lang="de-DE" sz="1200" dirty="0"/>
                        <a:t> </a:t>
                      </a:r>
                      <a:r>
                        <a:rPr lang="de-DE" sz="1200" dirty="0" err="1"/>
                        <a:t>events</a:t>
                      </a:r>
                      <a:r>
                        <a:rPr lang="de-DE" sz="1200" dirty="0"/>
                        <a:t> (%)</a:t>
                      </a:r>
                    </a:p>
                  </a:txBody>
                  <a:tcPr anchor="ctr"/>
                </a:tc>
                <a:tc>
                  <a:txBody>
                    <a:bodyPr/>
                    <a:lstStyle/>
                    <a:p>
                      <a:pPr algn="ctr"/>
                      <a:r>
                        <a:rPr lang="de-DE" sz="1200"/>
                        <a:t>32 (12.5)</a:t>
                      </a:r>
                    </a:p>
                  </a:txBody>
                  <a:tcPr anchor="ctr"/>
                </a:tc>
                <a:tc>
                  <a:txBody>
                    <a:bodyPr/>
                    <a:lstStyle/>
                    <a:p>
                      <a:pPr algn="ctr"/>
                      <a:r>
                        <a:rPr lang="de-DE" sz="1200"/>
                        <a:t>32 (25.4)</a:t>
                      </a:r>
                    </a:p>
                  </a:txBody>
                  <a:tcPr anchor="ctr"/>
                </a:tc>
                <a:extLst>
                  <a:ext uri="{0D108BD9-81ED-4DB2-BD59-A6C34878D82A}">
                    <a16:rowId xmlns:a16="http://schemas.microsoft.com/office/drawing/2014/main" val="1372039531"/>
                  </a:ext>
                </a:extLst>
              </a:tr>
              <a:tr h="370840">
                <a:tc>
                  <a:txBody>
                    <a:bodyPr/>
                    <a:lstStyle/>
                    <a:p>
                      <a:r>
                        <a:rPr lang="de-DE" sz="1200" dirty="0"/>
                        <a:t>Median OS. Mo (95% Cl)</a:t>
                      </a:r>
                    </a:p>
                  </a:txBody>
                  <a:tcPr anchor="ctr"/>
                </a:tc>
                <a:tc>
                  <a:txBody>
                    <a:bodyPr/>
                    <a:lstStyle/>
                    <a:p>
                      <a:pPr algn="ctr"/>
                      <a:r>
                        <a:rPr lang="de-DE" sz="1200" dirty="0"/>
                        <a:t>NR</a:t>
                      </a:r>
                    </a:p>
                  </a:txBody>
                  <a:tcPr anchor="ctr"/>
                </a:tc>
                <a:tc>
                  <a:txBody>
                    <a:bodyPr/>
                    <a:lstStyle/>
                    <a:p>
                      <a:pPr algn="ctr"/>
                      <a:r>
                        <a:rPr lang="de-DE" sz="1200"/>
                        <a:t>24.1 (16.5-NR)</a:t>
                      </a:r>
                    </a:p>
                  </a:txBody>
                  <a:tcPr anchor="ctr"/>
                </a:tc>
                <a:extLst>
                  <a:ext uri="{0D108BD9-81ED-4DB2-BD59-A6C34878D82A}">
                    <a16:rowId xmlns:a16="http://schemas.microsoft.com/office/drawing/2014/main" val="2492526846"/>
                  </a:ext>
                </a:extLst>
              </a:tr>
              <a:tr h="370840">
                <a:tc>
                  <a:txBody>
                    <a:bodyPr/>
                    <a:lstStyle/>
                    <a:p>
                      <a:r>
                        <a:rPr lang="de-DE" sz="1200"/>
                        <a:t>HR (95% Cl)</a:t>
                      </a:r>
                    </a:p>
                  </a:txBody>
                  <a:tcPr anchor="ctr"/>
                </a:tc>
                <a:tc gridSpan="2">
                  <a:txBody>
                    <a:bodyPr/>
                    <a:lstStyle/>
                    <a:p>
                      <a:pPr algn="ctr"/>
                      <a:r>
                        <a:rPr lang="de-DE" sz="1200" dirty="0"/>
                        <a:t>0.44 (0.27-0.73)</a:t>
                      </a:r>
                    </a:p>
                  </a:txBody>
                  <a:tcPr anchor="ctr"/>
                </a:tc>
                <a:tc hMerge="1">
                  <a:txBody>
                    <a:bodyPr/>
                    <a:lstStyle/>
                    <a:p>
                      <a:endParaRPr lang="de-DE" sz="1100"/>
                    </a:p>
                  </a:txBody>
                  <a:tcPr/>
                </a:tc>
                <a:extLst>
                  <a:ext uri="{0D108BD9-81ED-4DB2-BD59-A6C34878D82A}">
                    <a16:rowId xmlns:a16="http://schemas.microsoft.com/office/drawing/2014/main" val="4242033362"/>
                  </a:ext>
                </a:extLst>
              </a:tr>
            </a:tbl>
          </a:graphicData>
        </a:graphic>
      </p:graphicFrame>
      <p:sp>
        <p:nvSpPr>
          <p:cNvPr id="120" name="Textfeld 119">
            <a:extLst>
              <a:ext uri="{FF2B5EF4-FFF2-40B4-BE49-F238E27FC236}">
                <a16:creationId xmlns:a16="http://schemas.microsoft.com/office/drawing/2014/main" id="{567EA7B1-7049-0F46-8050-30F95E98C15E}"/>
              </a:ext>
            </a:extLst>
          </p:cNvPr>
          <p:cNvSpPr txBox="1"/>
          <p:nvPr/>
        </p:nvSpPr>
        <p:spPr>
          <a:xfrm>
            <a:off x="1510630" y="4579807"/>
            <a:ext cx="1418978" cy="646331"/>
          </a:xfrm>
          <a:prstGeom prst="rect">
            <a:avLst/>
          </a:prstGeom>
          <a:noFill/>
        </p:spPr>
        <p:txBody>
          <a:bodyPr wrap="none" rtlCol="0">
            <a:spAutoFit/>
          </a:bodyPr>
          <a:lstStyle/>
          <a:p>
            <a:r>
              <a:rPr lang="de-DE" sz="1200" dirty="0">
                <a:solidFill>
                  <a:schemeClr val="bg2"/>
                </a:solidFill>
              </a:rPr>
              <a:t>–––</a:t>
            </a:r>
            <a:r>
              <a:rPr lang="de-DE" sz="1200" dirty="0"/>
              <a:t> </a:t>
            </a:r>
            <a:r>
              <a:rPr lang="de-DE" sz="1200" dirty="0" err="1"/>
              <a:t>Sugemalimab</a:t>
            </a:r>
            <a:endParaRPr lang="de-DE" sz="1200" dirty="0"/>
          </a:p>
          <a:p>
            <a:r>
              <a:rPr lang="de-DE" sz="1200" dirty="0">
                <a:solidFill>
                  <a:schemeClr val="accent6"/>
                </a:solidFill>
              </a:rPr>
              <a:t>–––</a:t>
            </a:r>
            <a:r>
              <a:rPr lang="de-DE" sz="1200" dirty="0"/>
              <a:t> Placebo</a:t>
            </a:r>
          </a:p>
          <a:p>
            <a:r>
              <a:rPr lang="de-DE" sz="1200" dirty="0"/>
              <a:t>   +  </a:t>
            </a:r>
            <a:r>
              <a:rPr lang="de-DE" sz="1200" dirty="0" err="1"/>
              <a:t>Censored</a:t>
            </a:r>
            <a:endParaRPr lang="de-DE" sz="1200" dirty="0"/>
          </a:p>
        </p:txBody>
      </p:sp>
      <p:sp>
        <p:nvSpPr>
          <p:cNvPr id="122" name="Textfeld 121">
            <a:extLst>
              <a:ext uri="{FF2B5EF4-FFF2-40B4-BE49-F238E27FC236}">
                <a16:creationId xmlns:a16="http://schemas.microsoft.com/office/drawing/2014/main" id="{A854AA2F-78AD-B94E-BEC1-96E72371D743}"/>
              </a:ext>
            </a:extLst>
          </p:cNvPr>
          <p:cNvSpPr txBox="1"/>
          <p:nvPr/>
        </p:nvSpPr>
        <p:spPr>
          <a:xfrm rot="16200000">
            <a:off x="241779" y="3577501"/>
            <a:ext cx="1628971" cy="276999"/>
          </a:xfrm>
          <a:prstGeom prst="rect">
            <a:avLst/>
          </a:prstGeom>
          <a:noFill/>
        </p:spPr>
        <p:txBody>
          <a:bodyPr wrap="none" rtlCol="0">
            <a:spAutoFit/>
          </a:bodyPr>
          <a:lstStyle/>
          <a:p>
            <a:pPr algn="ctr"/>
            <a:r>
              <a:rPr lang="de-DE" sz="1200" b="1" dirty="0"/>
              <a:t>Overall </a:t>
            </a:r>
            <a:r>
              <a:rPr lang="de-DE" sz="1200" b="1" dirty="0" err="1"/>
              <a:t>Survival</a:t>
            </a:r>
            <a:r>
              <a:rPr lang="de-DE" sz="1200" b="1" dirty="0"/>
              <a:t> (%)</a:t>
            </a:r>
          </a:p>
        </p:txBody>
      </p:sp>
      <p:sp>
        <p:nvSpPr>
          <p:cNvPr id="124" name="Textfeld 123">
            <a:extLst>
              <a:ext uri="{FF2B5EF4-FFF2-40B4-BE49-F238E27FC236}">
                <a16:creationId xmlns:a16="http://schemas.microsoft.com/office/drawing/2014/main" id="{105E1B37-1FFB-4A49-A918-CC003F70B8F4}"/>
              </a:ext>
            </a:extLst>
          </p:cNvPr>
          <p:cNvSpPr txBox="1"/>
          <p:nvPr/>
        </p:nvSpPr>
        <p:spPr>
          <a:xfrm>
            <a:off x="3493983" y="5407983"/>
            <a:ext cx="732894" cy="276999"/>
          </a:xfrm>
          <a:prstGeom prst="rect">
            <a:avLst/>
          </a:prstGeom>
          <a:noFill/>
        </p:spPr>
        <p:txBody>
          <a:bodyPr wrap="none" rtlCol="0">
            <a:spAutoFit/>
          </a:bodyPr>
          <a:lstStyle/>
          <a:p>
            <a:pPr algn="ctr"/>
            <a:r>
              <a:rPr lang="de-DE" sz="1200" b="1" dirty="0" err="1"/>
              <a:t>Months</a:t>
            </a:r>
            <a:endParaRPr lang="de-DE" sz="1200" b="1" dirty="0"/>
          </a:p>
        </p:txBody>
      </p:sp>
      <p:sp>
        <p:nvSpPr>
          <p:cNvPr id="125" name="Textfeld 124">
            <a:extLst>
              <a:ext uri="{FF2B5EF4-FFF2-40B4-BE49-F238E27FC236}">
                <a16:creationId xmlns:a16="http://schemas.microsoft.com/office/drawing/2014/main" id="{4FC4BC4B-ACEA-9741-846D-153E721EA7CE}"/>
              </a:ext>
            </a:extLst>
          </p:cNvPr>
          <p:cNvSpPr txBox="1"/>
          <p:nvPr/>
        </p:nvSpPr>
        <p:spPr>
          <a:xfrm>
            <a:off x="1342428" y="5251188"/>
            <a:ext cx="269626" cy="276999"/>
          </a:xfrm>
          <a:prstGeom prst="rect">
            <a:avLst/>
          </a:prstGeom>
          <a:noFill/>
        </p:spPr>
        <p:txBody>
          <a:bodyPr wrap="none" rtlCol="0">
            <a:spAutoFit/>
          </a:bodyPr>
          <a:lstStyle/>
          <a:p>
            <a:pPr algn="ctr"/>
            <a:r>
              <a:rPr lang="de-DE" sz="1200" dirty="0"/>
              <a:t>0</a:t>
            </a:r>
          </a:p>
        </p:txBody>
      </p:sp>
      <p:cxnSp>
        <p:nvCxnSpPr>
          <p:cNvPr id="2" name="Gerader Verbinder 1">
            <a:extLst>
              <a:ext uri="{FF2B5EF4-FFF2-40B4-BE49-F238E27FC236}">
                <a16:creationId xmlns:a16="http://schemas.microsoft.com/office/drawing/2014/main" id="{78446CF3-8D97-4D4F-BD48-0FDCD584BE0C}"/>
              </a:ext>
            </a:extLst>
          </p:cNvPr>
          <p:cNvCxnSpPr>
            <a:cxnSpLocks/>
          </p:cNvCxnSpPr>
          <p:nvPr/>
        </p:nvCxnSpPr>
        <p:spPr>
          <a:xfrm flipV="1">
            <a:off x="5475300" y="2783516"/>
            <a:ext cx="0" cy="241031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250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Data cutoff: March 8 2021.</a:t>
            </a:r>
          </a:p>
          <a:p>
            <a:r>
              <a:rPr lang="en-US"/>
              <a:t>Adverse events of special interest were sponsor-assessed immune-related adverse events, which were defined based on a list of preferred categories of terms specified by the sponsor.</a:t>
            </a:r>
          </a:p>
          <a:p>
            <a:r>
              <a:rPr lang="es-ES"/>
              <a:t>AE, adverse evento; TEAE, </a:t>
            </a:r>
            <a:r>
              <a:rPr lang="en-US"/>
              <a:t>treatment-emergent</a:t>
            </a:r>
            <a:r>
              <a:rPr lang="es-ES"/>
              <a:t> adverse evento; TRAE, treatment-related adverse event.</a:t>
            </a:r>
          </a:p>
          <a:p>
            <a:r>
              <a:rPr lang="es-ES" b="1"/>
              <a:t>Wu Y-L, et al. Abstract LBA43 presented at ESMO 2021.</a:t>
            </a:r>
          </a:p>
        </p:txBody>
      </p:sp>
      <p:graphicFrame>
        <p:nvGraphicFramePr>
          <p:cNvPr id="2" name="Tabelle 2">
            <a:extLst>
              <a:ext uri="{FF2B5EF4-FFF2-40B4-BE49-F238E27FC236}">
                <a16:creationId xmlns:a16="http://schemas.microsoft.com/office/drawing/2014/main" id="{626EA6AA-F43E-4E42-B5D5-D73A0C1851A2}"/>
              </a:ext>
            </a:extLst>
          </p:cNvPr>
          <p:cNvGraphicFramePr>
            <a:graphicFrameLocks noGrp="1"/>
          </p:cNvGraphicFramePr>
          <p:nvPr>
            <p:extLst>
              <p:ext uri="{D42A27DB-BD31-4B8C-83A1-F6EECF244321}">
                <p14:modId xmlns:p14="http://schemas.microsoft.com/office/powerpoint/2010/main" val="3164391439"/>
              </p:ext>
            </p:extLst>
          </p:nvPr>
        </p:nvGraphicFramePr>
        <p:xfrm>
          <a:off x="407988" y="1808163"/>
          <a:ext cx="8574429" cy="3712320"/>
        </p:xfrm>
        <a:graphic>
          <a:graphicData uri="http://schemas.openxmlformats.org/drawingml/2006/table">
            <a:tbl>
              <a:tblPr firstRow="1" bandRow="1">
                <a:tableStyleId>{5C22544A-7EE6-4342-B048-85BDC9FD1C3A}</a:tableStyleId>
              </a:tblPr>
              <a:tblGrid>
                <a:gridCol w="3400866">
                  <a:extLst>
                    <a:ext uri="{9D8B030D-6E8A-4147-A177-3AD203B41FA5}">
                      <a16:colId xmlns:a16="http://schemas.microsoft.com/office/drawing/2014/main" val="4181028384"/>
                    </a:ext>
                  </a:extLst>
                </a:gridCol>
                <a:gridCol w="2315420">
                  <a:extLst>
                    <a:ext uri="{9D8B030D-6E8A-4147-A177-3AD203B41FA5}">
                      <a16:colId xmlns:a16="http://schemas.microsoft.com/office/drawing/2014/main" val="2399892647"/>
                    </a:ext>
                  </a:extLst>
                </a:gridCol>
                <a:gridCol w="2858143">
                  <a:extLst>
                    <a:ext uri="{9D8B030D-6E8A-4147-A177-3AD203B41FA5}">
                      <a16:colId xmlns:a16="http://schemas.microsoft.com/office/drawing/2014/main" val="3377339851"/>
                    </a:ext>
                  </a:extLst>
                </a:gridCol>
              </a:tblGrid>
              <a:tr h="0">
                <a:tc>
                  <a:txBody>
                    <a:bodyPr/>
                    <a:lstStyle/>
                    <a:p>
                      <a:endParaRPr lang="LID4096" sz="1400"/>
                    </a:p>
                  </a:txBody>
                  <a:tcPr marT="72000" marB="72000"/>
                </a:tc>
                <a:tc>
                  <a:txBody>
                    <a:bodyPr/>
                    <a:lstStyle/>
                    <a:p>
                      <a:pPr algn="ctr"/>
                      <a:r>
                        <a:rPr lang="de-DE" sz="1400"/>
                        <a:t>Sugemalimab (N=255)</a:t>
                      </a:r>
                      <a:endParaRPr lang="LID4096" sz="1400"/>
                    </a:p>
                  </a:txBody>
                  <a:tcPr marT="72000" marB="72000" anchor="ctr">
                    <a:solidFill>
                      <a:schemeClr val="bg2"/>
                    </a:solidFill>
                  </a:tcPr>
                </a:tc>
                <a:tc>
                  <a:txBody>
                    <a:bodyPr/>
                    <a:lstStyle/>
                    <a:p>
                      <a:pPr algn="ctr"/>
                      <a:r>
                        <a:rPr lang="de-DE" sz="1400" dirty="0"/>
                        <a:t>Placebo (N=126)</a:t>
                      </a:r>
                      <a:endParaRPr lang="LID4096" sz="1400"/>
                    </a:p>
                  </a:txBody>
                  <a:tcPr marT="72000" marB="72000" anchor="ctr">
                    <a:solidFill>
                      <a:schemeClr val="accent6"/>
                    </a:solidFill>
                  </a:tcPr>
                </a:tc>
                <a:extLst>
                  <a:ext uri="{0D108BD9-81ED-4DB2-BD59-A6C34878D82A}">
                    <a16:rowId xmlns:a16="http://schemas.microsoft.com/office/drawing/2014/main" val="638291758"/>
                  </a:ext>
                </a:extLst>
              </a:tr>
              <a:tr h="0">
                <a:tc>
                  <a:txBody>
                    <a:bodyPr/>
                    <a:lstStyle/>
                    <a:p>
                      <a:r>
                        <a:rPr lang="de-DE" sz="1400" dirty="0"/>
                        <a:t>TEAE</a:t>
                      </a:r>
                    </a:p>
                    <a:p>
                      <a:pPr lvl="1"/>
                      <a:r>
                        <a:rPr lang="de-DE" sz="1400" dirty="0"/>
                        <a:t>Grade 3-5 TEAE</a:t>
                      </a:r>
                      <a:endParaRPr lang="LID4096" sz="1400"/>
                    </a:p>
                  </a:txBody>
                  <a:tcPr marT="72000" marB="72000" anchor="ctr"/>
                </a:tc>
                <a:tc>
                  <a:txBody>
                    <a:bodyPr/>
                    <a:lstStyle/>
                    <a:p>
                      <a:pPr algn="ctr"/>
                      <a:r>
                        <a:rPr lang="de-DE" sz="1400"/>
                        <a:t>246 (96.5%)</a:t>
                      </a:r>
                    </a:p>
                    <a:p>
                      <a:pPr algn="ctr"/>
                      <a:r>
                        <a:rPr lang="de-DE" sz="1400"/>
                        <a:t>62 (24.3%)</a:t>
                      </a:r>
                      <a:endParaRPr lang="LID4096" sz="1400"/>
                    </a:p>
                  </a:txBody>
                  <a:tcPr marT="72000" marB="72000" anchor="ctr"/>
                </a:tc>
                <a:tc>
                  <a:txBody>
                    <a:bodyPr/>
                    <a:lstStyle/>
                    <a:p>
                      <a:pPr algn="ctr"/>
                      <a:r>
                        <a:rPr lang="de-DE" sz="1400"/>
                        <a:t>116 (92.1%)</a:t>
                      </a:r>
                    </a:p>
                    <a:p>
                      <a:pPr algn="ctr"/>
                      <a:r>
                        <a:rPr lang="de-DE" sz="1400"/>
                        <a:t>30 (23.0%)</a:t>
                      </a:r>
                      <a:endParaRPr lang="LID4096" sz="1400"/>
                    </a:p>
                  </a:txBody>
                  <a:tcPr marT="72000" marB="72000" anchor="ctr"/>
                </a:tc>
                <a:extLst>
                  <a:ext uri="{0D108BD9-81ED-4DB2-BD59-A6C34878D82A}">
                    <a16:rowId xmlns:a16="http://schemas.microsoft.com/office/drawing/2014/main" val="5462964"/>
                  </a:ext>
                </a:extLst>
              </a:tr>
              <a:tr h="0">
                <a:tc>
                  <a:txBody>
                    <a:bodyPr/>
                    <a:lstStyle/>
                    <a:p>
                      <a:r>
                        <a:rPr lang="de-DE" sz="1400"/>
                        <a:t>TRAE</a:t>
                      </a:r>
                    </a:p>
                    <a:p>
                      <a:pPr lvl="1"/>
                      <a:r>
                        <a:rPr lang="de-DE" sz="1400"/>
                        <a:t>Grade 3-5 TRAE</a:t>
                      </a:r>
                      <a:endParaRPr lang="LID4096" sz="1400"/>
                    </a:p>
                  </a:txBody>
                  <a:tcPr marT="72000" marB="72000" anchor="ctr"/>
                </a:tc>
                <a:tc>
                  <a:txBody>
                    <a:bodyPr/>
                    <a:lstStyle/>
                    <a:p>
                      <a:pPr algn="ctr"/>
                      <a:r>
                        <a:rPr lang="de-DE" sz="1400" dirty="0"/>
                        <a:t>193 (75.7%)</a:t>
                      </a:r>
                    </a:p>
                    <a:p>
                      <a:pPr algn="ctr"/>
                      <a:r>
                        <a:rPr lang="de-DE" sz="1400" dirty="0"/>
                        <a:t>26 (10.2%)</a:t>
                      </a:r>
                      <a:endParaRPr lang="LID4096" sz="1400"/>
                    </a:p>
                  </a:txBody>
                  <a:tcPr marT="72000" marB="72000" anchor="ctr"/>
                </a:tc>
                <a:tc>
                  <a:txBody>
                    <a:bodyPr/>
                    <a:lstStyle/>
                    <a:p>
                      <a:pPr algn="ctr"/>
                      <a:r>
                        <a:rPr lang="de-DE" sz="1400"/>
                        <a:t>73 (57.9%)</a:t>
                      </a:r>
                    </a:p>
                    <a:p>
                      <a:pPr algn="ctr"/>
                      <a:r>
                        <a:rPr lang="de-DE" sz="1400"/>
                        <a:t>7 (5.6%)</a:t>
                      </a:r>
                      <a:endParaRPr lang="LID4096" sz="1400"/>
                    </a:p>
                  </a:txBody>
                  <a:tcPr marT="72000" marB="72000" anchor="ctr"/>
                </a:tc>
                <a:extLst>
                  <a:ext uri="{0D108BD9-81ED-4DB2-BD59-A6C34878D82A}">
                    <a16:rowId xmlns:a16="http://schemas.microsoft.com/office/drawing/2014/main" val="303932557"/>
                  </a:ext>
                </a:extLst>
              </a:tr>
              <a:tr h="0">
                <a:tc>
                  <a:txBody>
                    <a:bodyPr/>
                    <a:lstStyle/>
                    <a:p>
                      <a:r>
                        <a:rPr lang="de-DE" sz="1400"/>
                        <a:t>Immune-related AE</a:t>
                      </a:r>
                    </a:p>
                    <a:p>
                      <a:pPr lvl="1"/>
                      <a:r>
                        <a:rPr lang="de-DE" sz="1400"/>
                        <a:t>Grade 3-5 immune-related AE</a:t>
                      </a:r>
                      <a:endParaRPr lang="LID4096" sz="1400"/>
                    </a:p>
                  </a:txBody>
                  <a:tcPr marT="72000" marB="72000" anchor="ctr"/>
                </a:tc>
                <a:tc>
                  <a:txBody>
                    <a:bodyPr/>
                    <a:lstStyle/>
                    <a:p>
                      <a:pPr algn="ctr"/>
                      <a:r>
                        <a:rPr lang="de-DE" sz="1400" dirty="0"/>
                        <a:t>109 (42.7%)</a:t>
                      </a:r>
                    </a:p>
                    <a:p>
                      <a:pPr algn="ctr"/>
                      <a:r>
                        <a:rPr lang="de-DE" sz="1400" dirty="0"/>
                        <a:t>12 (4.7%)</a:t>
                      </a:r>
                      <a:endParaRPr lang="LID4096" sz="1400"/>
                    </a:p>
                  </a:txBody>
                  <a:tcPr marT="72000" marB="72000" anchor="ctr"/>
                </a:tc>
                <a:tc>
                  <a:txBody>
                    <a:bodyPr/>
                    <a:lstStyle/>
                    <a:p>
                      <a:pPr algn="ctr"/>
                      <a:r>
                        <a:rPr lang="de-DE" sz="1400"/>
                        <a:t>17 (13.5%)</a:t>
                      </a:r>
                    </a:p>
                    <a:p>
                      <a:pPr algn="ctr"/>
                      <a:r>
                        <a:rPr lang="de-DE" sz="1400"/>
                        <a:t>1 (0.3%)</a:t>
                      </a:r>
                    </a:p>
                  </a:txBody>
                  <a:tcPr marT="72000" marB="72000" anchor="ctr"/>
                </a:tc>
                <a:extLst>
                  <a:ext uri="{0D108BD9-81ED-4DB2-BD59-A6C34878D82A}">
                    <a16:rowId xmlns:a16="http://schemas.microsoft.com/office/drawing/2014/main" val="3959940473"/>
                  </a:ext>
                </a:extLst>
              </a:tr>
              <a:tr h="0">
                <a:tc>
                  <a:txBody>
                    <a:bodyPr/>
                    <a:lstStyle/>
                    <a:p>
                      <a:r>
                        <a:rPr lang="de-DE" sz="1400"/>
                        <a:t>Infusion-related reaction</a:t>
                      </a:r>
                      <a:endParaRPr lang="LID4096" sz="1400"/>
                    </a:p>
                  </a:txBody>
                  <a:tcPr marT="72000" marB="72000" anchor="ctr"/>
                </a:tc>
                <a:tc>
                  <a:txBody>
                    <a:bodyPr/>
                    <a:lstStyle/>
                    <a:p>
                      <a:pPr algn="ctr"/>
                      <a:r>
                        <a:rPr lang="de-DE" sz="1400"/>
                        <a:t>1 (0.4%)</a:t>
                      </a:r>
                      <a:endParaRPr lang="LID4096" sz="1400"/>
                    </a:p>
                  </a:txBody>
                  <a:tcPr marT="72000" marB="72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t>2 (1.6%)</a:t>
                      </a:r>
                      <a:endParaRPr lang="LID4096" sz="1400"/>
                    </a:p>
                  </a:txBody>
                  <a:tcPr marT="72000" marB="72000" anchor="ctr"/>
                </a:tc>
                <a:extLst>
                  <a:ext uri="{0D108BD9-81ED-4DB2-BD59-A6C34878D82A}">
                    <a16:rowId xmlns:a16="http://schemas.microsoft.com/office/drawing/2014/main" val="4215376345"/>
                  </a:ext>
                </a:extLst>
              </a:tr>
              <a:tr h="0">
                <a:tc>
                  <a:txBody>
                    <a:bodyPr/>
                    <a:lstStyle/>
                    <a:p>
                      <a:r>
                        <a:rPr lang="de-DE" sz="1400"/>
                        <a:t>TEAE leading to drug permanenlly discontinued</a:t>
                      </a:r>
                    </a:p>
                  </a:txBody>
                  <a:tcPr marT="72000" marB="72000" anchor="ctr"/>
                </a:tc>
                <a:tc>
                  <a:txBody>
                    <a:bodyPr/>
                    <a:lstStyle/>
                    <a:p>
                      <a:pPr algn="ctr"/>
                      <a:r>
                        <a:rPr lang="de-DE" sz="1400"/>
                        <a:t>29 (11.4%)</a:t>
                      </a:r>
                      <a:endParaRPr lang="LID4096" sz="1400"/>
                    </a:p>
                  </a:txBody>
                  <a:tcPr marT="72000" marB="72000" anchor="ctr"/>
                </a:tc>
                <a:tc>
                  <a:txBody>
                    <a:bodyPr/>
                    <a:lstStyle/>
                    <a:p>
                      <a:pPr algn="ctr"/>
                      <a:r>
                        <a:rPr lang="de-DE" sz="1400" dirty="0"/>
                        <a:t>6 (4.8%)</a:t>
                      </a:r>
                      <a:endParaRPr lang="LID4096" sz="1400"/>
                    </a:p>
                  </a:txBody>
                  <a:tcPr marT="72000" marB="72000" anchor="ctr"/>
                </a:tc>
                <a:extLst>
                  <a:ext uri="{0D108BD9-81ED-4DB2-BD59-A6C34878D82A}">
                    <a16:rowId xmlns:a16="http://schemas.microsoft.com/office/drawing/2014/main" val="934680188"/>
                  </a:ext>
                </a:extLst>
              </a:tr>
              <a:tr h="0">
                <a:tc>
                  <a:txBody>
                    <a:bodyPr/>
                    <a:lstStyle/>
                    <a:p>
                      <a:r>
                        <a:rPr lang="de-DE" sz="1400"/>
                        <a:t>TEAE leading to treatment cycle delay</a:t>
                      </a:r>
                      <a:endParaRPr lang="LID4096" sz="1400"/>
                    </a:p>
                  </a:txBody>
                  <a:tcPr marT="72000" marB="72000" anchor="ctr"/>
                </a:tc>
                <a:tc>
                  <a:txBody>
                    <a:bodyPr/>
                    <a:lstStyle/>
                    <a:p>
                      <a:pPr algn="ctr"/>
                      <a:r>
                        <a:rPr lang="de-DE" sz="1400"/>
                        <a:t>82 (32.2%)</a:t>
                      </a:r>
                      <a:endParaRPr lang="LID4096" sz="1400"/>
                    </a:p>
                  </a:txBody>
                  <a:tcPr marT="72000" marB="72000" anchor="ctr"/>
                </a:tc>
                <a:tc>
                  <a:txBody>
                    <a:bodyPr/>
                    <a:lstStyle/>
                    <a:p>
                      <a:pPr algn="ctr"/>
                      <a:r>
                        <a:rPr lang="de-DE" sz="1400" dirty="0"/>
                        <a:t>31 (24.6%)</a:t>
                      </a:r>
                      <a:endParaRPr lang="LID4096" sz="1400"/>
                    </a:p>
                  </a:txBody>
                  <a:tcPr marT="72000" marB="72000" anchor="ctr"/>
                </a:tc>
                <a:extLst>
                  <a:ext uri="{0D108BD9-81ED-4DB2-BD59-A6C34878D82A}">
                    <a16:rowId xmlns:a16="http://schemas.microsoft.com/office/drawing/2014/main" val="2481566095"/>
                  </a:ext>
                </a:extLst>
              </a:tr>
              <a:tr h="0">
                <a:tc>
                  <a:txBody>
                    <a:bodyPr/>
                    <a:lstStyle/>
                    <a:p>
                      <a:r>
                        <a:rPr lang="de-DE" sz="1400"/>
                        <a:t>TEAE leading to death</a:t>
                      </a:r>
                      <a:endParaRPr lang="LID4096" sz="1400"/>
                    </a:p>
                  </a:txBody>
                  <a:tcPr marT="72000" marB="72000" anchor="ctr"/>
                </a:tc>
                <a:tc>
                  <a:txBody>
                    <a:bodyPr/>
                    <a:lstStyle/>
                    <a:p>
                      <a:pPr algn="ctr"/>
                      <a:r>
                        <a:rPr lang="de-DE" sz="1400"/>
                        <a:t>10 (3.9%)</a:t>
                      </a:r>
                      <a:endParaRPr lang="LID4096" sz="1400"/>
                    </a:p>
                  </a:txBody>
                  <a:tcPr marT="72000" marB="72000" anchor="ctr"/>
                </a:tc>
                <a:tc>
                  <a:txBody>
                    <a:bodyPr/>
                    <a:lstStyle/>
                    <a:p>
                      <a:pPr algn="ctr"/>
                      <a:r>
                        <a:rPr lang="de-DE" sz="1400" dirty="0"/>
                        <a:t>3 (2.4%)</a:t>
                      </a:r>
                      <a:endParaRPr lang="LID4096" sz="1400"/>
                    </a:p>
                  </a:txBody>
                  <a:tcPr marT="72000" marB="72000" anchor="ctr"/>
                </a:tc>
                <a:extLst>
                  <a:ext uri="{0D108BD9-81ED-4DB2-BD59-A6C34878D82A}">
                    <a16:rowId xmlns:a16="http://schemas.microsoft.com/office/drawing/2014/main" val="2591913605"/>
                  </a:ext>
                </a:extLst>
              </a:tr>
            </a:tbl>
          </a:graphicData>
        </a:graphic>
      </p:graphicFrame>
      <p:sp>
        <p:nvSpPr>
          <p:cNvPr id="7" name="Titel 6">
            <a:extLst>
              <a:ext uri="{FF2B5EF4-FFF2-40B4-BE49-F238E27FC236}">
                <a16:creationId xmlns:a16="http://schemas.microsoft.com/office/drawing/2014/main" id="{7AAA7197-1F9C-3442-BEF1-366491576120}"/>
              </a:ext>
            </a:extLst>
          </p:cNvPr>
          <p:cNvSpPr>
            <a:spLocks noGrp="1"/>
          </p:cNvSpPr>
          <p:nvPr>
            <p:ph type="title"/>
          </p:nvPr>
        </p:nvSpPr>
        <p:spPr/>
        <p:txBody>
          <a:bodyPr/>
          <a:lstStyle/>
          <a:p>
            <a:r>
              <a:rPr lang="en-US" noProof="0" dirty="0"/>
              <a:t>TEAEs and TRAEs</a:t>
            </a:r>
          </a:p>
        </p:txBody>
      </p:sp>
    </p:spTree>
    <p:extLst>
      <p:ext uri="{BB962C8B-B14F-4D97-AF65-F5344CB8AC3E}">
        <p14:creationId xmlns:p14="http://schemas.microsoft.com/office/powerpoint/2010/main" val="213210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3C27B16-027A-48A2-B28F-7CE413A1C140}"/>
              </a:ext>
            </a:extLst>
          </p:cNvPr>
          <p:cNvSpPr/>
          <p:nvPr/>
        </p:nvSpPr>
        <p:spPr>
          <a:xfrm>
            <a:off x="3936935" y="3241627"/>
            <a:ext cx="629110" cy="6291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R 2:1</a:t>
            </a:r>
          </a:p>
        </p:txBody>
      </p:sp>
      <p:sp>
        <p:nvSpPr>
          <p:cNvPr id="14" name="object 14">
            <a:extLst>
              <a:ext uri="{FF2B5EF4-FFF2-40B4-BE49-F238E27FC236}">
                <a16:creationId xmlns:a16="http://schemas.microsoft.com/office/drawing/2014/main" id="{20250936-5483-490A-9AE4-14BDA05E0145}"/>
              </a:ext>
            </a:extLst>
          </p:cNvPr>
          <p:cNvSpPr txBox="1"/>
          <p:nvPr/>
        </p:nvSpPr>
        <p:spPr>
          <a:xfrm>
            <a:off x="416533" y="1808164"/>
            <a:ext cx="3269854" cy="3025774"/>
          </a:xfrm>
          <a:prstGeom prst="rect">
            <a:avLst/>
          </a:prstGeom>
          <a:solidFill>
            <a:schemeClr val="tx2"/>
          </a:solidFill>
          <a:ln>
            <a:noFill/>
          </a:ln>
        </p:spPr>
        <p:txBody>
          <a:bodyPr vert="horz" wrap="square" lIns="72000" tIns="144000" rIns="36000" bIns="0" rtlCol="0">
            <a:noAutofit/>
          </a:bodyPr>
          <a:lstStyle/>
          <a:p>
            <a:pPr marL="91440">
              <a:lnSpc>
                <a:spcPct val="100000"/>
              </a:lnSpc>
            </a:pPr>
            <a:r>
              <a:rPr lang="en-US" sz="1400" b="1" spc="-5" dirty="0">
                <a:solidFill>
                  <a:schemeClr val="bg1"/>
                </a:solidFill>
                <a:latin typeface="+mj-lt"/>
                <a:cs typeface="Trebuchet MS"/>
              </a:rPr>
              <a:t>Stage IIIB/IV non-squamous NSCLC</a:t>
            </a:r>
          </a:p>
          <a:p>
            <a:pPr marL="91440">
              <a:spcBef>
                <a:spcPts val="600"/>
              </a:spcBef>
            </a:pPr>
            <a:r>
              <a:rPr lang="en-US" sz="1100" b="1" spc="-5" dirty="0">
                <a:solidFill>
                  <a:schemeClr val="bg1"/>
                </a:solidFill>
                <a:latin typeface="+mj-lt"/>
                <a:cs typeface="Trebuchet MS"/>
              </a:rPr>
              <a:t>Key eligibility criteria</a:t>
            </a:r>
            <a:endParaRPr lang="en-GB" sz="1100" b="1" spc="-5" dirty="0">
              <a:solidFill>
                <a:schemeClr val="bg1"/>
              </a:solidFill>
              <a:latin typeface="+mj-lt"/>
              <a:cs typeface="Trebuchet MS"/>
            </a:endParaRPr>
          </a:p>
          <a:p>
            <a:pPr marL="207645" marR="469900" indent="-116839">
              <a:lnSpc>
                <a:spcPct val="100000"/>
              </a:lnSpc>
              <a:spcBef>
                <a:spcPts val="195"/>
              </a:spcBef>
              <a:buFont typeface="Arial"/>
              <a:buChar char="•"/>
              <a:tabLst>
                <a:tab pos="208279" algn="l"/>
              </a:tabLst>
            </a:pPr>
            <a:r>
              <a:rPr lang="en-GB" sz="1100" dirty="0">
                <a:solidFill>
                  <a:schemeClr val="bg1"/>
                </a:solidFill>
                <a:latin typeface="+mj-lt"/>
                <a:cs typeface="Trebuchet MS"/>
              </a:rPr>
              <a:t>Histologically confirmed, locally advanced (Stage IIIB) not amenable to curative surgery or radiotherapy, or metastatic (Stage IV) </a:t>
            </a:r>
            <a:r>
              <a:rPr lang="en-GB" sz="1100" err="1">
                <a:solidFill>
                  <a:schemeClr val="bg1"/>
                </a:solidFill>
                <a:latin typeface="+mj-lt"/>
                <a:cs typeface="Trebuchet MS"/>
              </a:rPr>
              <a:t>nsq</a:t>
            </a:r>
            <a:r>
              <a:rPr lang="en-GB" sz="1100" dirty="0">
                <a:solidFill>
                  <a:schemeClr val="bg1"/>
                </a:solidFill>
                <a:latin typeface="+mj-lt"/>
                <a:cs typeface="Trebuchet MS"/>
              </a:rPr>
              <a:t>-NSCLC</a:t>
            </a:r>
          </a:p>
          <a:p>
            <a:pPr marL="207645" marR="469900" indent="-116839">
              <a:lnSpc>
                <a:spcPct val="100000"/>
              </a:lnSpc>
              <a:spcBef>
                <a:spcPts val="195"/>
              </a:spcBef>
              <a:buFont typeface="Arial"/>
              <a:buChar char="•"/>
              <a:tabLst>
                <a:tab pos="208279" algn="l"/>
              </a:tabLst>
            </a:pPr>
            <a:r>
              <a:rPr lang="en-GB" sz="1100" dirty="0">
                <a:solidFill>
                  <a:schemeClr val="bg1"/>
                </a:solidFill>
                <a:latin typeface="+mj-lt"/>
                <a:cs typeface="Trebuchet MS"/>
              </a:rPr>
              <a:t>No prior systemic chemotherapy for advanced or metastatic disease*</a:t>
            </a:r>
          </a:p>
          <a:p>
            <a:pPr marL="207645" marR="469900" indent="-116839">
              <a:lnSpc>
                <a:spcPct val="100000"/>
              </a:lnSpc>
              <a:spcBef>
                <a:spcPts val="195"/>
              </a:spcBef>
              <a:buFont typeface="Arial"/>
              <a:buChar char="•"/>
              <a:tabLst>
                <a:tab pos="208279" algn="l"/>
              </a:tabLst>
            </a:pPr>
            <a:r>
              <a:rPr lang="en-GB" sz="1100" dirty="0">
                <a:solidFill>
                  <a:schemeClr val="bg1"/>
                </a:solidFill>
                <a:latin typeface="+mj-lt"/>
                <a:cs typeface="Trebuchet MS"/>
              </a:rPr>
              <a:t>No EGFR-sensitizing mutations or known ALK gene translocation</a:t>
            </a:r>
          </a:p>
          <a:p>
            <a:pPr marL="207645" marR="469900" indent="-116839">
              <a:lnSpc>
                <a:spcPct val="100000"/>
              </a:lnSpc>
              <a:spcBef>
                <a:spcPts val="195"/>
              </a:spcBef>
              <a:buFont typeface="Arial"/>
              <a:buChar char="•"/>
              <a:tabLst>
                <a:tab pos="208279" algn="l"/>
              </a:tabLst>
            </a:pPr>
            <a:r>
              <a:rPr lang="en-GB" sz="1100" dirty="0">
                <a:solidFill>
                  <a:schemeClr val="bg1"/>
                </a:solidFill>
                <a:latin typeface="+mj-lt"/>
                <a:cs typeface="Trebuchet MS"/>
              </a:rPr>
              <a:t>ECOG ≤1</a:t>
            </a:r>
          </a:p>
          <a:p>
            <a:pPr marL="207645" marR="469900" indent="-116839">
              <a:lnSpc>
                <a:spcPct val="100000"/>
              </a:lnSpc>
              <a:spcBef>
                <a:spcPts val="195"/>
              </a:spcBef>
              <a:buFont typeface="Arial"/>
              <a:buChar char="•"/>
              <a:tabLst>
                <a:tab pos="208279" algn="l"/>
              </a:tabLst>
            </a:pPr>
            <a:r>
              <a:rPr lang="en-GB" sz="1100" dirty="0">
                <a:solidFill>
                  <a:schemeClr val="bg1"/>
                </a:solidFill>
                <a:latin typeface="+mj-lt"/>
                <a:cs typeface="Trebuchet MS"/>
              </a:rPr>
              <a:t>At least 1 measurable lesion as per RECIST 1.1</a:t>
            </a:r>
          </a:p>
          <a:p>
            <a:pPr marL="207645" marR="469900" indent="-116839">
              <a:lnSpc>
                <a:spcPct val="100000"/>
              </a:lnSpc>
              <a:spcBef>
                <a:spcPts val="195"/>
              </a:spcBef>
              <a:buFont typeface="Arial"/>
              <a:buChar char="•"/>
              <a:tabLst>
                <a:tab pos="208279" algn="l"/>
              </a:tabLst>
            </a:pPr>
            <a:r>
              <a:rPr lang="en-GB" sz="1100" dirty="0">
                <a:solidFill>
                  <a:schemeClr val="bg1"/>
                </a:solidFill>
                <a:latin typeface="+mj-lt"/>
                <a:cs typeface="Trebuchet MS"/>
              </a:rPr>
              <a:t>Fresh or archival tissue for PD-L1 assessment (Ventana SP263 assay)</a:t>
            </a:r>
          </a:p>
        </p:txBody>
      </p:sp>
      <p:sp>
        <p:nvSpPr>
          <p:cNvPr id="2" name="Fußzeilenplatzhalter 1">
            <a:extLst>
              <a:ext uri="{FF2B5EF4-FFF2-40B4-BE49-F238E27FC236}">
                <a16:creationId xmlns:a16="http://schemas.microsoft.com/office/drawing/2014/main" id="{CD572F81-E2F7-410F-AB01-3DA84583A7AA}"/>
              </a:ext>
            </a:extLst>
          </p:cNvPr>
          <p:cNvSpPr>
            <a:spLocks noGrp="1"/>
          </p:cNvSpPr>
          <p:nvPr>
            <p:ph type="ftr" sz="quarter" idx="11"/>
          </p:nvPr>
        </p:nvSpPr>
        <p:spPr>
          <a:xfrm>
            <a:off x="417600" y="6350171"/>
            <a:ext cx="8564817" cy="385200"/>
          </a:xfrm>
        </p:spPr>
        <p:txBody>
          <a:bodyPr/>
          <a:lstStyle/>
          <a:p>
            <a:endParaRPr lang="en-GB" dirty="0">
              <a:latin typeface="+mj-lt"/>
            </a:endParaRPr>
          </a:p>
          <a:p>
            <a:endParaRPr lang="en-GB" dirty="0">
              <a:latin typeface="+mj-lt"/>
            </a:endParaRPr>
          </a:p>
          <a:p>
            <a:endParaRPr lang="en-GB" dirty="0">
              <a:latin typeface="+mj-lt"/>
            </a:endParaRPr>
          </a:p>
          <a:p>
            <a:r>
              <a:rPr lang="en-US" dirty="0">
                <a:latin typeface="+mj-lt"/>
              </a:rPr>
              <a:t>*Patients with prior neoadjuvant or adjuvant chemotherapy, radiotherapy, or chemoradiotherapy with curative intent for non-metastatic disease must have experienced a disease-free interval of ≥6 months from the last dose of chemotherapy and/or radiotherapy prior to randomization. </a:t>
            </a:r>
            <a:r>
              <a:rPr lang="en-US" baseline="30000" dirty="0">
                <a:latin typeface="+mj-lt"/>
              </a:rPr>
              <a:t>† </a:t>
            </a:r>
            <a:r>
              <a:rPr lang="en-US" dirty="0">
                <a:latin typeface="+mj-lt"/>
              </a:rPr>
              <a:t>Investigator’s choice. </a:t>
            </a:r>
            <a:endParaRPr lang="en-US" baseline="30000" dirty="0">
              <a:latin typeface="+mj-lt"/>
            </a:endParaRPr>
          </a:p>
          <a:p>
            <a:r>
              <a:rPr lang="en-GB" dirty="0" err="1">
                <a:latin typeface="+mj-lt"/>
              </a:rPr>
              <a:t>DoR</a:t>
            </a:r>
            <a:r>
              <a:rPr lang="en-GB" dirty="0">
                <a:latin typeface="+mj-lt"/>
              </a:rPr>
              <a:t>, duration of response; ECOG, Eastern Cooperative Oncology Group; IRC, Independent Review Committee; </a:t>
            </a:r>
            <a:r>
              <a:rPr lang="en-GB" dirty="0" err="1">
                <a:latin typeface="+mj-lt"/>
              </a:rPr>
              <a:t>nsqNSCLC</a:t>
            </a:r>
            <a:r>
              <a:rPr lang="en-GB" dirty="0">
                <a:latin typeface="+mj-lt"/>
              </a:rPr>
              <a:t>, non-squamous non small cell lung cancer; NSCLC, non small cell lung cancer; ORR, objective response rate; OS, overall survival; PD, progressive disease; PD-L1, programmed death-ligand 1; PFS, progression-free survival; Q3W, every 3 weeks; R, randomized; TC, </a:t>
            </a:r>
            <a:r>
              <a:rPr lang="en-GB" dirty="0" err="1">
                <a:latin typeface="+mj-lt"/>
              </a:rPr>
              <a:t>tumor</a:t>
            </a:r>
            <a:r>
              <a:rPr lang="en-GB" dirty="0">
                <a:latin typeface="+mj-lt"/>
              </a:rPr>
              <a:t> cell. </a:t>
            </a:r>
          </a:p>
          <a:p>
            <a:r>
              <a:rPr lang="en-US" dirty="0">
                <a:latin typeface="+mj-lt"/>
              </a:rPr>
              <a:t>1. Lu S, et al. </a:t>
            </a:r>
            <a:r>
              <a:rPr lang="en-US" i="1" dirty="0">
                <a:latin typeface="+mj-lt"/>
              </a:rPr>
              <a:t>J </a:t>
            </a:r>
            <a:r>
              <a:rPr lang="en-US" i="1" dirty="0" err="1">
                <a:latin typeface="+mj-lt"/>
              </a:rPr>
              <a:t>Thorac</a:t>
            </a:r>
            <a:r>
              <a:rPr lang="en-US" i="1" dirty="0">
                <a:latin typeface="+mj-lt"/>
              </a:rPr>
              <a:t> Oncol </a:t>
            </a:r>
            <a:r>
              <a:rPr lang="en-US" dirty="0">
                <a:latin typeface="+mj-lt"/>
              </a:rPr>
              <a:t>2021; doi:10.1016/j.jtho.2021.05.005. Online ahead of print.</a:t>
            </a:r>
            <a:endParaRPr lang="en-GB" dirty="0">
              <a:latin typeface="+mj-lt"/>
            </a:endParaRPr>
          </a:p>
          <a:p>
            <a:r>
              <a:rPr lang="de-DE" b="1" dirty="0" err="1">
                <a:latin typeface="+mj-lt"/>
              </a:rPr>
              <a:t>Lu</a:t>
            </a:r>
            <a:r>
              <a:rPr lang="de-DE" b="1" dirty="0">
                <a:latin typeface="+mj-lt"/>
              </a:rPr>
              <a:t> S, et al. Abstract 1290P </a:t>
            </a:r>
            <a:r>
              <a:rPr lang="en-US" b="1" dirty="0">
                <a:latin typeface="+mj-lt"/>
              </a:rPr>
              <a:t>presented</a:t>
            </a:r>
            <a:r>
              <a:rPr lang="de-DE" b="1" dirty="0">
                <a:latin typeface="+mj-lt"/>
              </a:rPr>
              <a:t> at ESMO 2021.</a:t>
            </a:r>
          </a:p>
        </p:txBody>
      </p:sp>
      <p:sp>
        <p:nvSpPr>
          <p:cNvPr id="7" name="object 6">
            <a:extLst>
              <a:ext uri="{FF2B5EF4-FFF2-40B4-BE49-F238E27FC236}">
                <a16:creationId xmlns:a16="http://schemas.microsoft.com/office/drawing/2014/main" id="{7AF19DE5-71D3-41E8-95DF-53D77A8C91D2}"/>
              </a:ext>
            </a:extLst>
          </p:cNvPr>
          <p:cNvSpPr txBox="1"/>
          <p:nvPr/>
        </p:nvSpPr>
        <p:spPr>
          <a:xfrm>
            <a:off x="3967681" y="4119428"/>
            <a:ext cx="580062" cy="181460"/>
          </a:xfrm>
          <a:prstGeom prst="rect">
            <a:avLst/>
          </a:prstGeom>
        </p:spPr>
        <p:txBody>
          <a:bodyPr vert="horz" wrap="square" lIns="0" tIns="12065" rIns="0" bIns="0" rtlCol="0" anchor="t">
            <a:spAutoFit/>
          </a:bodyPr>
          <a:lstStyle/>
          <a:p>
            <a:pPr marL="12700">
              <a:lnSpc>
                <a:spcPct val="100000"/>
              </a:lnSpc>
              <a:spcBef>
                <a:spcPts val="95"/>
              </a:spcBef>
            </a:pPr>
            <a:r>
              <a:rPr lang="en-GB" sz="1100" b="1" spc="-5" dirty="0">
                <a:solidFill>
                  <a:srgbClr val="585353"/>
                </a:solidFill>
                <a:latin typeface="+mj-lt"/>
                <a:cs typeface="Trebuchet MS"/>
              </a:rPr>
              <a:t>N =</a:t>
            </a:r>
            <a:r>
              <a:rPr lang="en-GB" sz="1100" b="1" spc="-65" dirty="0">
                <a:solidFill>
                  <a:srgbClr val="585353"/>
                </a:solidFill>
                <a:latin typeface="+mj-lt"/>
                <a:cs typeface="Trebuchet MS"/>
              </a:rPr>
              <a:t> </a:t>
            </a:r>
            <a:r>
              <a:rPr lang="en-GB" sz="1100" b="1" spc="-10" dirty="0">
                <a:solidFill>
                  <a:srgbClr val="585353"/>
                </a:solidFill>
                <a:latin typeface="+mj-lt"/>
                <a:cs typeface="Trebuchet MS"/>
              </a:rPr>
              <a:t>111</a:t>
            </a:r>
            <a:endParaRPr lang="en-GB" sz="1100" b="1" dirty="0">
              <a:latin typeface="+mj-lt"/>
              <a:cs typeface="Trebuchet MS"/>
            </a:endParaRPr>
          </a:p>
        </p:txBody>
      </p:sp>
      <p:sp>
        <p:nvSpPr>
          <p:cNvPr id="8" name="object 7">
            <a:extLst>
              <a:ext uri="{FF2B5EF4-FFF2-40B4-BE49-F238E27FC236}">
                <a16:creationId xmlns:a16="http://schemas.microsoft.com/office/drawing/2014/main" id="{DAC2243E-0702-48B6-98E7-BFAC879D55DC}"/>
              </a:ext>
            </a:extLst>
          </p:cNvPr>
          <p:cNvSpPr txBox="1"/>
          <p:nvPr/>
        </p:nvSpPr>
        <p:spPr>
          <a:xfrm>
            <a:off x="3967681" y="2721671"/>
            <a:ext cx="580062" cy="181460"/>
          </a:xfrm>
          <a:prstGeom prst="rect">
            <a:avLst/>
          </a:prstGeom>
        </p:spPr>
        <p:txBody>
          <a:bodyPr vert="horz" wrap="square" lIns="0" tIns="12065" rIns="0" bIns="0" rtlCol="0" anchor="t">
            <a:spAutoFit/>
          </a:bodyPr>
          <a:lstStyle/>
          <a:p>
            <a:pPr marL="12700">
              <a:lnSpc>
                <a:spcPct val="100000"/>
              </a:lnSpc>
              <a:spcBef>
                <a:spcPts val="95"/>
              </a:spcBef>
            </a:pPr>
            <a:r>
              <a:rPr lang="en-GB" sz="1100" b="1" spc="-5">
                <a:solidFill>
                  <a:srgbClr val="585353"/>
                </a:solidFill>
                <a:latin typeface="+mj-lt"/>
                <a:cs typeface="Trebuchet MS"/>
              </a:rPr>
              <a:t>N =</a:t>
            </a:r>
            <a:r>
              <a:rPr lang="en-GB" sz="1100" b="1" spc="-65">
                <a:solidFill>
                  <a:srgbClr val="585353"/>
                </a:solidFill>
                <a:latin typeface="+mj-lt"/>
                <a:cs typeface="Trebuchet MS"/>
              </a:rPr>
              <a:t> </a:t>
            </a:r>
            <a:r>
              <a:rPr lang="en-GB" sz="1100" b="1" spc="-10">
                <a:solidFill>
                  <a:srgbClr val="585353"/>
                </a:solidFill>
                <a:latin typeface="+mj-lt"/>
                <a:cs typeface="Trebuchet MS"/>
              </a:rPr>
              <a:t>223</a:t>
            </a:r>
            <a:endParaRPr lang="en-GB" sz="1100" b="1">
              <a:latin typeface="+mj-lt"/>
              <a:cs typeface="Trebuchet MS"/>
            </a:endParaRPr>
          </a:p>
        </p:txBody>
      </p:sp>
      <p:sp>
        <p:nvSpPr>
          <p:cNvPr id="47" name="TextBox 46">
            <a:extLst>
              <a:ext uri="{FF2B5EF4-FFF2-40B4-BE49-F238E27FC236}">
                <a16:creationId xmlns:a16="http://schemas.microsoft.com/office/drawing/2014/main" id="{192411D7-CB0F-4DF9-9122-5E9F178DBF34}"/>
              </a:ext>
            </a:extLst>
          </p:cNvPr>
          <p:cNvSpPr txBox="1"/>
          <p:nvPr/>
        </p:nvSpPr>
        <p:spPr>
          <a:xfrm>
            <a:off x="4829037" y="1808164"/>
            <a:ext cx="1728000" cy="2739211"/>
          </a:xfrm>
          <a:prstGeom prst="rect">
            <a:avLst/>
          </a:prstGeom>
          <a:solidFill>
            <a:schemeClr val="bg1">
              <a:lumMod val="85000"/>
            </a:schemeClr>
          </a:solidFill>
        </p:spPr>
        <p:txBody>
          <a:bodyPr wrap="square" rtlCol="0">
            <a:spAutoFit/>
          </a:bodyPr>
          <a:lstStyle/>
          <a:p>
            <a:pPr algn="ctr"/>
            <a:r>
              <a:rPr lang="en-US" sz="1400" b="1" dirty="0">
                <a:latin typeface="+mj-lt"/>
              </a:rPr>
              <a:t>Induction Phase</a:t>
            </a:r>
          </a:p>
          <a:p>
            <a:pPr algn="ctr"/>
            <a:r>
              <a:rPr lang="en-US" sz="1400" dirty="0">
                <a:latin typeface="+mj-lt"/>
              </a:rPr>
              <a:t>Q3W 4-6 cycles</a:t>
            </a: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a:p>
            <a:r>
              <a:rPr lang="en-US" dirty="0">
                <a:latin typeface="+mj-lt"/>
              </a:rPr>
              <a:t> </a:t>
            </a:r>
          </a:p>
        </p:txBody>
      </p:sp>
      <p:sp>
        <p:nvSpPr>
          <p:cNvPr id="12" name="object 12">
            <a:extLst>
              <a:ext uri="{FF2B5EF4-FFF2-40B4-BE49-F238E27FC236}">
                <a16:creationId xmlns:a16="http://schemas.microsoft.com/office/drawing/2014/main" id="{A6AC7731-CFC2-439D-B5FF-EF7D97BE948A}"/>
              </a:ext>
            </a:extLst>
          </p:cNvPr>
          <p:cNvSpPr txBox="1"/>
          <p:nvPr/>
        </p:nvSpPr>
        <p:spPr>
          <a:xfrm>
            <a:off x="4829037" y="2341051"/>
            <a:ext cx="1728000" cy="1155302"/>
          </a:xfrm>
          <a:prstGeom prst="rect">
            <a:avLst/>
          </a:prstGeom>
          <a:solidFill>
            <a:schemeClr val="bg2">
              <a:lumMod val="75000"/>
            </a:schemeClr>
          </a:solidFill>
        </p:spPr>
        <p:txBody>
          <a:bodyPr vert="horz" wrap="square" lIns="0" tIns="0" rIns="0" bIns="0" rtlCol="0" anchor="ctr" anchorCtr="0">
            <a:noAutofit/>
          </a:bodyPr>
          <a:lstStyle/>
          <a:p>
            <a:pPr algn="ctr">
              <a:lnSpc>
                <a:spcPct val="100000"/>
              </a:lnSpc>
              <a:spcBef>
                <a:spcPts val="484"/>
              </a:spcBef>
            </a:pPr>
            <a:r>
              <a:rPr lang="en-US" sz="1200" dirty="0">
                <a:solidFill>
                  <a:schemeClr val="bg1"/>
                </a:solidFill>
                <a:latin typeface="+mj-lt"/>
              </a:rPr>
              <a:t>Tislelizumab 200 mg + Platinum chemotherapy</a:t>
            </a:r>
            <a:r>
              <a:rPr lang="en-US" sz="1200" baseline="30000" dirty="0">
                <a:solidFill>
                  <a:schemeClr val="bg1"/>
                </a:solidFill>
                <a:latin typeface="+mj-lt"/>
              </a:rPr>
              <a:t>†</a:t>
            </a:r>
            <a:r>
              <a:rPr lang="en-US" sz="1200" dirty="0">
                <a:solidFill>
                  <a:schemeClr val="bg1"/>
                </a:solidFill>
                <a:latin typeface="+mj-lt"/>
              </a:rPr>
              <a:t> (cisplatin 75 mg/m² OR carboplatin AUC 5) + Pemetrexed 500 mg/m² </a:t>
            </a:r>
            <a:endParaRPr lang="en-GB" sz="1200">
              <a:solidFill>
                <a:schemeClr val="bg1"/>
              </a:solidFill>
              <a:latin typeface="+mj-lt"/>
              <a:cs typeface="Trebuchet MS"/>
            </a:endParaRPr>
          </a:p>
        </p:txBody>
      </p:sp>
      <p:sp>
        <p:nvSpPr>
          <p:cNvPr id="13" name="object 13">
            <a:extLst>
              <a:ext uri="{FF2B5EF4-FFF2-40B4-BE49-F238E27FC236}">
                <a16:creationId xmlns:a16="http://schemas.microsoft.com/office/drawing/2014/main" id="{4A9FBB33-6285-4E91-862F-5D7832BEAD40}"/>
              </a:ext>
            </a:extLst>
          </p:cNvPr>
          <p:cNvSpPr txBox="1"/>
          <p:nvPr/>
        </p:nvSpPr>
        <p:spPr>
          <a:xfrm>
            <a:off x="4829037" y="3615714"/>
            <a:ext cx="1728000" cy="963698"/>
          </a:xfrm>
          <a:prstGeom prst="rect">
            <a:avLst/>
          </a:prstGeom>
          <a:solidFill>
            <a:schemeClr val="tx2">
              <a:alpha val="60000"/>
            </a:schemeClr>
          </a:solidFill>
        </p:spPr>
        <p:txBody>
          <a:bodyPr vert="horz" wrap="square" lIns="0" tIns="0" rIns="0" bIns="0" rtlCol="0" anchor="ctr" anchorCtr="0">
            <a:noAutofit/>
          </a:bodyPr>
          <a:lstStyle/>
          <a:p>
            <a:pPr algn="ctr">
              <a:lnSpc>
                <a:spcPct val="100000"/>
              </a:lnSpc>
            </a:pPr>
            <a:r>
              <a:rPr lang="en-US" sz="1200" dirty="0">
                <a:solidFill>
                  <a:srgbClr val="FFFFFF"/>
                </a:solidFill>
                <a:latin typeface="+mj-lt"/>
                <a:cs typeface="Trebuchet MS"/>
              </a:rPr>
              <a:t>Platinum chemotherapy</a:t>
            </a:r>
            <a:r>
              <a:rPr lang="en-US" sz="1200" baseline="30000" dirty="0">
                <a:solidFill>
                  <a:srgbClr val="FFFFFF"/>
                </a:solidFill>
                <a:latin typeface="+mj-lt"/>
                <a:cs typeface="Trebuchet MS"/>
              </a:rPr>
              <a:t>†</a:t>
            </a:r>
          </a:p>
          <a:p>
            <a:pPr algn="ctr">
              <a:lnSpc>
                <a:spcPct val="100000"/>
              </a:lnSpc>
            </a:pPr>
            <a:r>
              <a:rPr lang="en-US" sz="1200" dirty="0">
                <a:solidFill>
                  <a:srgbClr val="FFFFFF"/>
                </a:solidFill>
                <a:latin typeface="+mj-lt"/>
                <a:cs typeface="Trebuchet MS"/>
              </a:rPr>
              <a:t>(cisplatin 75 mg/m² OR</a:t>
            </a:r>
          </a:p>
          <a:p>
            <a:pPr algn="ctr">
              <a:lnSpc>
                <a:spcPct val="100000"/>
              </a:lnSpc>
            </a:pPr>
            <a:r>
              <a:rPr lang="en-US" sz="1200" dirty="0">
                <a:solidFill>
                  <a:srgbClr val="FFFFFF"/>
                </a:solidFill>
                <a:latin typeface="+mj-lt"/>
                <a:cs typeface="Trebuchet MS"/>
              </a:rPr>
              <a:t>carboplatin AUC 5) +</a:t>
            </a:r>
          </a:p>
          <a:p>
            <a:pPr algn="ctr">
              <a:lnSpc>
                <a:spcPct val="100000"/>
              </a:lnSpc>
            </a:pPr>
            <a:r>
              <a:rPr lang="en-US" sz="1200" dirty="0">
                <a:solidFill>
                  <a:srgbClr val="FFFFFF"/>
                </a:solidFill>
                <a:latin typeface="+mj-lt"/>
                <a:cs typeface="Trebuchet MS"/>
              </a:rPr>
              <a:t>Pemetrexed 500 mg/m²</a:t>
            </a:r>
            <a:endParaRPr lang="en-GB" sz="1200" baseline="23809">
              <a:latin typeface="+mj-lt"/>
              <a:cs typeface="Trebuchet MS"/>
            </a:endParaRPr>
          </a:p>
        </p:txBody>
      </p:sp>
      <p:sp>
        <p:nvSpPr>
          <p:cNvPr id="19" name="object 19">
            <a:extLst>
              <a:ext uri="{FF2B5EF4-FFF2-40B4-BE49-F238E27FC236}">
                <a16:creationId xmlns:a16="http://schemas.microsoft.com/office/drawing/2014/main" id="{308827BE-6686-47B3-9D5B-6A7A480A8ACB}"/>
              </a:ext>
            </a:extLst>
          </p:cNvPr>
          <p:cNvSpPr txBox="1"/>
          <p:nvPr/>
        </p:nvSpPr>
        <p:spPr>
          <a:xfrm>
            <a:off x="416532" y="5029575"/>
            <a:ext cx="11358933" cy="738664"/>
          </a:xfrm>
          <a:prstGeom prst="rect">
            <a:avLst/>
          </a:prstGeom>
          <a:solidFill>
            <a:schemeClr val="bg2">
              <a:lumMod val="20000"/>
              <a:lumOff val="80000"/>
            </a:schemeClr>
          </a:solidFill>
        </p:spPr>
        <p:txBody>
          <a:bodyPr wrap="square">
            <a:spAutoFit/>
          </a:bodyPr>
          <a:lstStyle>
            <a:defPPr>
              <a:defRPr lang="en-US"/>
            </a:defPPr>
            <a:lvl1pPr marL="285750" indent="-285750">
              <a:buClr>
                <a:srgbClr val="F47A20"/>
              </a:buClr>
              <a:buFont typeface="Arial" panose="020B0604020202020204" pitchFamily="34" charset="0"/>
              <a:buChar char="•"/>
              <a:defRPr sz="1400" b="1">
                <a:latin typeface="Arial" panose="020B0604020202020204"/>
              </a:defRPr>
            </a:lvl1pPr>
          </a:lstStyle>
          <a:p>
            <a:pPr marL="0" indent="0">
              <a:buNone/>
            </a:pPr>
            <a:r>
              <a:rPr lang="en-GB" dirty="0">
                <a:latin typeface="+mj-lt"/>
              </a:rPr>
              <a:t>Stratification factors					Primary endpoints: </a:t>
            </a:r>
            <a:r>
              <a:rPr lang="en-GB" b="0" dirty="0">
                <a:latin typeface="+mj-lt"/>
              </a:rPr>
              <a:t>PFS (IRC-assessed)</a:t>
            </a:r>
          </a:p>
          <a:p>
            <a:r>
              <a:rPr lang="en-US" b="0" dirty="0">
                <a:latin typeface="+mj-lt"/>
              </a:rPr>
              <a:t>Disease Stage (IIIB vs IV)				</a:t>
            </a:r>
            <a:r>
              <a:rPr lang="en-US" dirty="0">
                <a:latin typeface="+mj-lt"/>
              </a:rPr>
              <a:t>Secondary endpoints: </a:t>
            </a:r>
            <a:r>
              <a:rPr lang="en-US" b="0" dirty="0">
                <a:latin typeface="+mj-lt"/>
              </a:rPr>
              <a:t>ORR, DoR, OS, safety profile</a:t>
            </a:r>
          </a:p>
          <a:p>
            <a:r>
              <a:rPr lang="en-US" b="0" dirty="0">
                <a:latin typeface="+mj-lt"/>
              </a:rPr>
              <a:t>PD-L1 TC expression (&lt;1% vs 1%-49% vs ≥50%)			</a:t>
            </a:r>
            <a:endParaRPr lang="en-GB" b="0" dirty="0">
              <a:latin typeface="+mj-lt"/>
            </a:endParaRPr>
          </a:p>
        </p:txBody>
      </p:sp>
      <p:sp>
        <p:nvSpPr>
          <p:cNvPr id="22" name="object 22">
            <a:extLst>
              <a:ext uri="{FF2B5EF4-FFF2-40B4-BE49-F238E27FC236}">
                <a16:creationId xmlns:a16="http://schemas.microsoft.com/office/drawing/2014/main" id="{0D519762-5C54-4EFA-B708-C8650CCB7601}"/>
              </a:ext>
            </a:extLst>
          </p:cNvPr>
          <p:cNvSpPr txBox="1"/>
          <p:nvPr/>
        </p:nvSpPr>
        <p:spPr>
          <a:xfrm>
            <a:off x="8811021" y="1808164"/>
            <a:ext cx="1728000" cy="483831"/>
          </a:xfrm>
          <a:prstGeom prst="rect">
            <a:avLst/>
          </a:prstGeom>
          <a:solidFill>
            <a:schemeClr val="bg1">
              <a:lumMod val="85000"/>
            </a:schemeClr>
          </a:solidFill>
        </p:spPr>
        <p:txBody>
          <a:bodyPr vert="horz" wrap="square" lIns="0" tIns="0" rIns="0" bIns="0" rtlCol="0" anchor="ctr" anchorCtr="0">
            <a:noAutofit/>
          </a:bodyPr>
          <a:lstStyle/>
          <a:p>
            <a:pPr marL="37466" algn="ctr">
              <a:lnSpc>
                <a:spcPct val="100000"/>
              </a:lnSpc>
              <a:spcBef>
                <a:spcPts val="100"/>
              </a:spcBef>
              <a:tabLst>
                <a:tab pos="154940" algn="l"/>
              </a:tabLst>
            </a:pPr>
            <a:r>
              <a:rPr lang="en-GB" sz="1200" b="1" dirty="0">
                <a:latin typeface="+mj-lt"/>
                <a:cs typeface="Trebuchet MS"/>
              </a:rPr>
              <a:t>Upon PD</a:t>
            </a:r>
            <a:endParaRPr lang="en-GB" sz="1200" b="1" baseline="24305" dirty="0">
              <a:latin typeface="+mj-lt"/>
              <a:cs typeface="Trebuchet MS"/>
            </a:endParaRPr>
          </a:p>
        </p:txBody>
      </p:sp>
      <p:sp>
        <p:nvSpPr>
          <p:cNvPr id="56" name="TextBox 55">
            <a:extLst>
              <a:ext uri="{FF2B5EF4-FFF2-40B4-BE49-F238E27FC236}">
                <a16:creationId xmlns:a16="http://schemas.microsoft.com/office/drawing/2014/main" id="{1DE84016-6E2D-43B3-92E8-44D1A5344F7E}"/>
              </a:ext>
            </a:extLst>
          </p:cNvPr>
          <p:cNvSpPr txBox="1"/>
          <p:nvPr/>
        </p:nvSpPr>
        <p:spPr>
          <a:xfrm>
            <a:off x="6820029" y="1808164"/>
            <a:ext cx="1728000" cy="2739211"/>
          </a:xfrm>
          <a:prstGeom prst="rect">
            <a:avLst/>
          </a:prstGeom>
          <a:solidFill>
            <a:schemeClr val="bg1">
              <a:lumMod val="85000"/>
            </a:schemeClr>
          </a:solidFill>
        </p:spPr>
        <p:txBody>
          <a:bodyPr wrap="square" rtlCol="0">
            <a:spAutoFit/>
          </a:bodyPr>
          <a:lstStyle/>
          <a:p>
            <a:pPr algn="ctr"/>
            <a:r>
              <a:rPr lang="en-US" sz="1400" b="1" dirty="0">
                <a:latin typeface="+mj-lt"/>
              </a:rPr>
              <a:t>Maintenance Phase </a:t>
            </a:r>
            <a:r>
              <a:rPr lang="en-US" sz="1400" dirty="0">
                <a:latin typeface="+mj-lt"/>
              </a:rPr>
              <a:t>Q3W</a:t>
            </a: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endParaRPr lang="en-US" dirty="0">
              <a:latin typeface="+mj-lt"/>
            </a:endParaRPr>
          </a:p>
          <a:p>
            <a:pPr algn="ctr"/>
            <a:r>
              <a:rPr lang="en-US" dirty="0">
                <a:latin typeface="+mj-lt"/>
              </a:rPr>
              <a:t> </a:t>
            </a:r>
          </a:p>
        </p:txBody>
      </p:sp>
      <p:sp>
        <p:nvSpPr>
          <p:cNvPr id="57" name="object 12">
            <a:extLst>
              <a:ext uri="{FF2B5EF4-FFF2-40B4-BE49-F238E27FC236}">
                <a16:creationId xmlns:a16="http://schemas.microsoft.com/office/drawing/2014/main" id="{11E6AEA6-CB4F-4B49-9732-60BAC42D4117}"/>
              </a:ext>
            </a:extLst>
          </p:cNvPr>
          <p:cNvSpPr txBox="1"/>
          <p:nvPr/>
        </p:nvSpPr>
        <p:spPr>
          <a:xfrm>
            <a:off x="6820029" y="2341051"/>
            <a:ext cx="1728000" cy="1155302"/>
          </a:xfrm>
          <a:prstGeom prst="rect">
            <a:avLst/>
          </a:prstGeom>
          <a:solidFill>
            <a:schemeClr val="bg2">
              <a:lumMod val="75000"/>
            </a:schemeClr>
          </a:solidFill>
        </p:spPr>
        <p:txBody>
          <a:bodyPr vert="horz" wrap="square" lIns="0" tIns="0" rIns="0" bIns="0" rtlCol="0" anchor="ctr" anchorCtr="0">
            <a:noAutofit/>
          </a:bodyPr>
          <a:lstStyle/>
          <a:p>
            <a:pPr algn="ctr">
              <a:lnSpc>
                <a:spcPct val="100000"/>
              </a:lnSpc>
              <a:spcBef>
                <a:spcPts val="484"/>
              </a:spcBef>
            </a:pPr>
            <a:r>
              <a:rPr lang="en-US" sz="1200" dirty="0">
                <a:solidFill>
                  <a:schemeClr val="bg1"/>
                </a:solidFill>
                <a:latin typeface="+mj-lt"/>
              </a:rPr>
              <a:t>Tislelizumab 200 mg + Pemetrexed 500 mg/m²</a:t>
            </a:r>
            <a:endParaRPr lang="en-GB" sz="1200">
              <a:solidFill>
                <a:schemeClr val="bg1"/>
              </a:solidFill>
              <a:latin typeface="+mj-lt"/>
              <a:cs typeface="Trebuchet MS"/>
            </a:endParaRPr>
          </a:p>
        </p:txBody>
      </p:sp>
      <p:sp>
        <p:nvSpPr>
          <p:cNvPr id="59" name="object 13">
            <a:extLst>
              <a:ext uri="{FF2B5EF4-FFF2-40B4-BE49-F238E27FC236}">
                <a16:creationId xmlns:a16="http://schemas.microsoft.com/office/drawing/2014/main" id="{988E47E4-854D-4B16-83C0-84E144C972D8}"/>
              </a:ext>
            </a:extLst>
          </p:cNvPr>
          <p:cNvSpPr txBox="1"/>
          <p:nvPr/>
        </p:nvSpPr>
        <p:spPr>
          <a:xfrm>
            <a:off x="6820029" y="3615714"/>
            <a:ext cx="1728000" cy="963698"/>
          </a:xfrm>
          <a:prstGeom prst="rect">
            <a:avLst/>
          </a:prstGeom>
          <a:solidFill>
            <a:schemeClr val="tx2">
              <a:alpha val="60000"/>
            </a:schemeClr>
          </a:solidFill>
        </p:spPr>
        <p:txBody>
          <a:bodyPr vert="horz" wrap="square" lIns="0" tIns="0" rIns="0" bIns="0" rtlCol="0" anchor="ctr" anchorCtr="0">
            <a:noAutofit/>
          </a:bodyPr>
          <a:lstStyle/>
          <a:p>
            <a:pPr algn="ctr">
              <a:lnSpc>
                <a:spcPct val="100000"/>
              </a:lnSpc>
            </a:pPr>
            <a:r>
              <a:rPr lang="en-US" sz="1200">
                <a:solidFill>
                  <a:srgbClr val="FFFFFF"/>
                </a:solidFill>
                <a:latin typeface="+mj-lt"/>
                <a:cs typeface="Trebuchet MS"/>
              </a:rPr>
              <a:t>Pemetrexed 500 mg/m²</a:t>
            </a:r>
            <a:endParaRPr lang="en-GB" sz="1200" baseline="23809">
              <a:latin typeface="+mj-lt"/>
              <a:cs typeface="Trebuchet MS"/>
            </a:endParaRPr>
          </a:p>
        </p:txBody>
      </p:sp>
      <p:sp>
        <p:nvSpPr>
          <p:cNvPr id="60" name="object 22">
            <a:extLst>
              <a:ext uri="{FF2B5EF4-FFF2-40B4-BE49-F238E27FC236}">
                <a16:creationId xmlns:a16="http://schemas.microsoft.com/office/drawing/2014/main" id="{9EE3515D-DAB7-40A4-9B3B-6EB185A345F6}"/>
              </a:ext>
            </a:extLst>
          </p:cNvPr>
          <p:cNvSpPr txBox="1"/>
          <p:nvPr/>
        </p:nvSpPr>
        <p:spPr>
          <a:xfrm>
            <a:off x="8811021" y="2341051"/>
            <a:ext cx="1728000" cy="1155600"/>
          </a:xfrm>
          <a:prstGeom prst="rect">
            <a:avLst/>
          </a:prstGeom>
          <a:solidFill>
            <a:schemeClr val="accent6">
              <a:lumMod val="40000"/>
              <a:lumOff val="60000"/>
            </a:schemeClr>
          </a:solidFill>
        </p:spPr>
        <p:txBody>
          <a:bodyPr vert="horz" wrap="square" lIns="0" tIns="0" rIns="0" bIns="0" rtlCol="0" anchor="ctr" anchorCtr="0">
            <a:noAutofit/>
          </a:bodyPr>
          <a:lstStyle/>
          <a:p>
            <a:pPr marL="37466">
              <a:lnSpc>
                <a:spcPct val="100000"/>
              </a:lnSpc>
              <a:spcBef>
                <a:spcPts val="100"/>
              </a:spcBef>
              <a:tabLst>
                <a:tab pos="154940" algn="l"/>
              </a:tabLst>
            </a:pPr>
            <a:r>
              <a:rPr lang="en-US" sz="1200" dirty="0">
                <a:latin typeface="+mj-lt"/>
              </a:rPr>
              <a:t>Continue tislelizumab until: </a:t>
            </a:r>
          </a:p>
          <a:p>
            <a:pPr marL="37466">
              <a:lnSpc>
                <a:spcPct val="100000"/>
              </a:lnSpc>
              <a:spcBef>
                <a:spcPts val="100"/>
              </a:spcBef>
              <a:tabLst>
                <a:tab pos="154940" algn="l"/>
              </a:tabLst>
            </a:pPr>
            <a:r>
              <a:rPr lang="en-US" sz="1200" dirty="0">
                <a:latin typeface="+mj-lt"/>
              </a:rPr>
              <a:t>• Loss of clinical benefit </a:t>
            </a:r>
          </a:p>
          <a:p>
            <a:pPr marL="37466">
              <a:lnSpc>
                <a:spcPct val="100000"/>
              </a:lnSpc>
              <a:spcBef>
                <a:spcPts val="100"/>
              </a:spcBef>
              <a:tabLst>
                <a:tab pos="154940" algn="l"/>
              </a:tabLst>
            </a:pPr>
            <a:r>
              <a:rPr lang="en-US" sz="1200" dirty="0">
                <a:latin typeface="+mj-lt"/>
              </a:rPr>
              <a:t>• Intolerable toxicity </a:t>
            </a:r>
          </a:p>
          <a:p>
            <a:pPr marL="37466">
              <a:lnSpc>
                <a:spcPct val="100000"/>
              </a:lnSpc>
              <a:spcBef>
                <a:spcPts val="100"/>
              </a:spcBef>
              <a:tabLst>
                <a:tab pos="154940" algn="l"/>
              </a:tabLst>
            </a:pPr>
            <a:r>
              <a:rPr lang="en-US" sz="1200" dirty="0">
                <a:latin typeface="+mj-lt"/>
              </a:rPr>
              <a:t>• Withdrawal of consent</a:t>
            </a:r>
            <a:endParaRPr lang="en-GB" sz="1200" baseline="24305" dirty="0">
              <a:latin typeface="+mj-lt"/>
              <a:cs typeface="Trebuchet MS"/>
            </a:endParaRPr>
          </a:p>
        </p:txBody>
      </p:sp>
      <p:sp>
        <p:nvSpPr>
          <p:cNvPr id="61" name="object 22">
            <a:extLst>
              <a:ext uri="{FF2B5EF4-FFF2-40B4-BE49-F238E27FC236}">
                <a16:creationId xmlns:a16="http://schemas.microsoft.com/office/drawing/2014/main" id="{96B78106-B4CA-4B65-A2F3-05813969890F}"/>
              </a:ext>
            </a:extLst>
          </p:cNvPr>
          <p:cNvSpPr txBox="1"/>
          <p:nvPr/>
        </p:nvSpPr>
        <p:spPr>
          <a:xfrm>
            <a:off x="10802011" y="3172111"/>
            <a:ext cx="973456" cy="768143"/>
          </a:xfrm>
          <a:prstGeom prst="rect">
            <a:avLst/>
          </a:prstGeom>
          <a:solidFill>
            <a:schemeClr val="accent6">
              <a:lumMod val="40000"/>
              <a:lumOff val="60000"/>
            </a:schemeClr>
          </a:solidFill>
        </p:spPr>
        <p:txBody>
          <a:bodyPr vert="horz" wrap="square" lIns="0" tIns="0" rIns="0" bIns="0" rtlCol="0" anchor="ctr" anchorCtr="0">
            <a:noAutofit/>
          </a:bodyPr>
          <a:lstStyle/>
          <a:p>
            <a:pPr marL="37466" algn="ctr">
              <a:lnSpc>
                <a:spcPct val="100000"/>
              </a:lnSpc>
              <a:spcBef>
                <a:spcPts val="100"/>
              </a:spcBef>
              <a:tabLst>
                <a:tab pos="154940" algn="l"/>
              </a:tabLst>
            </a:pPr>
            <a:r>
              <a:rPr lang="en-GB" sz="1200">
                <a:latin typeface="+mj-lt"/>
                <a:cs typeface="Trebuchet MS"/>
              </a:rPr>
              <a:t>Follow up</a:t>
            </a:r>
            <a:endParaRPr lang="en-GB" sz="1200" baseline="24305">
              <a:latin typeface="+mj-lt"/>
              <a:cs typeface="Trebuchet MS"/>
            </a:endParaRPr>
          </a:p>
        </p:txBody>
      </p:sp>
      <p:sp>
        <p:nvSpPr>
          <p:cNvPr id="66" name="object 22">
            <a:extLst>
              <a:ext uri="{FF2B5EF4-FFF2-40B4-BE49-F238E27FC236}">
                <a16:creationId xmlns:a16="http://schemas.microsoft.com/office/drawing/2014/main" id="{20B3FA8E-769C-4A05-BC42-561E74962473}"/>
              </a:ext>
            </a:extLst>
          </p:cNvPr>
          <p:cNvSpPr txBox="1"/>
          <p:nvPr/>
        </p:nvSpPr>
        <p:spPr>
          <a:xfrm>
            <a:off x="8811021" y="3615714"/>
            <a:ext cx="1728000" cy="963698"/>
          </a:xfrm>
          <a:prstGeom prst="rect">
            <a:avLst/>
          </a:prstGeom>
          <a:solidFill>
            <a:schemeClr val="accent6">
              <a:lumMod val="40000"/>
              <a:lumOff val="60000"/>
            </a:schemeClr>
          </a:solidFill>
        </p:spPr>
        <p:txBody>
          <a:bodyPr vert="horz" wrap="square" lIns="0" tIns="0" rIns="0" bIns="0" rtlCol="0" anchor="ctr" anchorCtr="0">
            <a:noAutofit/>
          </a:bodyPr>
          <a:lstStyle/>
          <a:p>
            <a:pPr marL="37466" algn="ctr">
              <a:lnSpc>
                <a:spcPct val="100000"/>
              </a:lnSpc>
              <a:spcBef>
                <a:spcPts val="100"/>
              </a:spcBef>
              <a:tabLst>
                <a:tab pos="154940" algn="l"/>
              </a:tabLst>
            </a:pPr>
            <a:r>
              <a:rPr lang="en-US" sz="1200">
                <a:latin typeface="+mj-lt"/>
              </a:rPr>
              <a:t>Optional crossover to tislelizumab</a:t>
            </a:r>
            <a:endParaRPr lang="en-GB" sz="1200" baseline="24305">
              <a:latin typeface="+mj-lt"/>
              <a:cs typeface="Trebuchet MS"/>
            </a:endParaRPr>
          </a:p>
        </p:txBody>
      </p:sp>
      <p:cxnSp>
        <p:nvCxnSpPr>
          <p:cNvPr id="16" name="Gerade Verbindung mit Pfeil 15">
            <a:extLst>
              <a:ext uri="{FF2B5EF4-FFF2-40B4-BE49-F238E27FC236}">
                <a16:creationId xmlns:a16="http://schemas.microsoft.com/office/drawing/2014/main" id="{5AAEE5BD-B788-4B74-84F1-4569E8E4A421}"/>
              </a:ext>
            </a:extLst>
          </p:cNvPr>
          <p:cNvCxnSpPr>
            <a:cxnSpLocks/>
            <a:stCxn id="12" idx="3"/>
            <a:endCxn id="57" idx="1"/>
          </p:cNvCxnSpPr>
          <p:nvPr/>
        </p:nvCxnSpPr>
        <p:spPr>
          <a:xfrm>
            <a:off x="6557037" y="2918702"/>
            <a:ext cx="2629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B5BE94F8-AC2F-4EE2-93ED-8AE0D0F3F8B9}"/>
              </a:ext>
            </a:extLst>
          </p:cNvPr>
          <p:cNvCxnSpPr>
            <a:cxnSpLocks/>
            <a:stCxn id="13" idx="3"/>
            <a:endCxn id="59" idx="1"/>
          </p:cNvCxnSpPr>
          <p:nvPr/>
        </p:nvCxnSpPr>
        <p:spPr>
          <a:xfrm>
            <a:off x="6557037" y="4097563"/>
            <a:ext cx="2629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36E44AEE-43E3-48EE-9B0B-44DB206A8DBA}"/>
              </a:ext>
            </a:extLst>
          </p:cNvPr>
          <p:cNvCxnSpPr>
            <a:cxnSpLocks/>
            <a:stCxn id="57" idx="3"/>
            <a:endCxn id="60" idx="1"/>
          </p:cNvCxnSpPr>
          <p:nvPr/>
        </p:nvCxnSpPr>
        <p:spPr>
          <a:xfrm>
            <a:off x="8548029" y="2918702"/>
            <a:ext cx="262992" cy="1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72EBF9FB-2416-4CEC-B44B-3781511FBB9C}"/>
              </a:ext>
            </a:extLst>
          </p:cNvPr>
          <p:cNvCxnSpPr>
            <a:cxnSpLocks/>
            <a:stCxn id="59" idx="3"/>
            <a:endCxn id="66" idx="1"/>
          </p:cNvCxnSpPr>
          <p:nvPr/>
        </p:nvCxnSpPr>
        <p:spPr>
          <a:xfrm>
            <a:off x="8548029" y="4097563"/>
            <a:ext cx="2629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Verbinder: gewinkelt 30">
            <a:extLst>
              <a:ext uri="{FF2B5EF4-FFF2-40B4-BE49-F238E27FC236}">
                <a16:creationId xmlns:a16="http://schemas.microsoft.com/office/drawing/2014/main" id="{B234B0B2-175E-4CDE-91BA-5196E237BE1A}"/>
              </a:ext>
            </a:extLst>
          </p:cNvPr>
          <p:cNvCxnSpPr>
            <a:stCxn id="60" idx="3"/>
            <a:endCxn id="61" idx="1"/>
          </p:cNvCxnSpPr>
          <p:nvPr/>
        </p:nvCxnSpPr>
        <p:spPr>
          <a:xfrm>
            <a:off x="10539021" y="2918851"/>
            <a:ext cx="262990" cy="637332"/>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Verbinder: gewinkelt 32">
            <a:extLst>
              <a:ext uri="{FF2B5EF4-FFF2-40B4-BE49-F238E27FC236}">
                <a16:creationId xmlns:a16="http://schemas.microsoft.com/office/drawing/2014/main" id="{D9C20922-7F00-4C01-B8EF-988982F74244}"/>
              </a:ext>
            </a:extLst>
          </p:cNvPr>
          <p:cNvCxnSpPr>
            <a:cxnSpLocks/>
            <a:stCxn id="66" idx="3"/>
            <a:endCxn id="61" idx="1"/>
          </p:cNvCxnSpPr>
          <p:nvPr/>
        </p:nvCxnSpPr>
        <p:spPr>
          <a:xfrm flipV="1">
            <a:off x="10539021" y="3556183"/>
            <a:ext cx="262990" cy="54138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41AD175E-53CA-4E5E-83C5-C4839C56981E}"/>
              </a:ext>
            </a:extLst>
          </p:cNvPr>
          <p:cNvCxnSpPr>
            <a:cxnSpLocks/>
            <a:stCxn id="5" idx="2"/>
          </p:cNvCxnSpPr>
          <p:nvPr/>
        </p:nvCxnSpPr>
        <p:spPr>
          <a:xfrm flipH="1">
            <a:off x="3656691" y="3556182"/>
            <a:ext cx="2802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Verbinder: gewinkelt 39">
            <a:extLst>
              <a:ext uri="{FF2B5EF4-FFF2-40B4-BE49-F238E27FC236}">
                <a16:creationId xmlns:a16="http://schemas.microsoft.com/office/drawing/2014/main" id="{352BBB14-2800-4936-8C97-DB913CAB82E8}"/>
              </a:ext>
            </a:extLst>
          </p:cNvPr>
          <p:cNvCxnSpPr>
            <a:stCxn id="5" idx="0"/>
            <a:endCxn id="12" idx="1"/>
          </p:cNvCxnSpPr>
          <p:nvPr/>
        </p:nvCxnSpPr>
        <p:spPr>
          <a:xfrm rot="5400000" flipH="1" flipV="1">
            <a:off x="4378801" y="2791392"/>
            <a:ext cx="322925" cy="577547"/>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Verbinder: gewinkelt 42">
            <a:extLst>
              <a:ext uri="{FF2B5EF4-FFF2-40B4-BE49-F238E27FC236}">
                <a16:creationId xmlns:a16="http://schemas.microsoft.com/office/drawing/2014/main" id="{65FA051E-14B5-4D83-8E40-82B3738E3F6C}"/>
              </a:ext>
            </a:extLst>
          </p:cNvPr>
          <p:cNvCxnSpPr>
            <a:stCxn id="5" idx="4"/>
            <a:endCxn id="13" idx="1"/>
          </p:cNvCxnSpPr>
          <p:nvPr/>
        </p:nvCxnSpPr>
        <p:spPr>
          <a:xfrm rot="16200000" flipH="1">
            <a:off x="4426850" y="3695376"/>
            <a:ext cx="226826" cy="577547"/>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itel 8">
            <a:extLst>
              <a:ext uri="{FF2B5EF4-FFF2-40B4-BE49-F238E27FC236}">
                <a16:creationId xmlns:a16="http://schemas.microsoft.com/office/drawing/2014/main" id="{8A56FC7F-DE79-0D40-B6C6-71EB65E31861}"/>
              </a:ext>
            </a:extLst>
          </p:cNvPr>
          <p:cNvSpPr>
            <a:spLocks noGrp="1"/>
          </p:cNvSpPr>
          <p:nvPr>
            <p:ph type="title"/>
          </p:nvPr>
        </p:nvSpPr>
        <p:spPr/>
        <p:txBody>
          <a:bodyPr/>
          <a:lstStyle/>
          <a:p>
            <a:r>
              <a:rPr lang="en-US" noProof="0" dirty="0"/>
              <a:t>RATIONALE-304 Study design</a:t>
            </a:r>
          </a:p>
        </p:txBody>
      </p:sp>
      <p:sp>
        <p:nvSpPr>
          <p:cNvPr id="11" name="Textplatzhalter 10">
            <a:extLst>
              <a:ext uri="{FF2B5EF4-FFF2-40B4-BE49-F238E27FC236}">
                <a16:creationId xmlns:a16="http://schemas.microsoft.com/office/drawing/2014/main" id="{6E071A84-093A-6149-8B6D-B10295612A38}"/>
              </a:ext>
            </a:extLst>
          </p:cNvPr>
          <p:cNvSpPr>
            <a:spLocks noGrp="1"/>
          </p:cNvSpPr>
          <p:nvPr>
            <p:ph type="body" sz="quarter" idx="12"/>
          </p:nvPr>
        </p:nvSpPr>
        <p:spPr>
          <a:xfrm>
            <a:off x="416533" y="1160463"/>
            <a:ext cx="11358934" cy="647700"/>
          </a:xfrm>
        </p:spPr>
        <p:txBody>
          <a:bodyPr/>
          <a:lstStyle/>
          <a:p>
            <a:r>
              <a:rPr lang="en-US" noProof="0" dirty="0">
                <a:latin typeface="+mj-lt"/>
              </a:rPr>
              <a:t>Open-label Phase 3 trial comparing tislelizumab plus chemotherapy to chemotherapy alone as first-line treatment for </a:t>
            </a:r>
            <a:br>
              <a:rPr lang="en-US" noProof="0" dirty="0">
                <a:latin typeface="+mj-lt"/>
              </a:rPr>
            </a:br>
            <a:r>
              <a:rPr lang="en-US" noProof="0" dirty="0">
                <a:latin typeface="+mj-lt"/>
              </a:rPr>
              <a:t>locally advanced/metastatic non-squamous NSCLC</a:t>
            </a:r>
            <a:r>
              <a:rPr lang="en-US" baseline="30000" noProof="0" dirty="0">
                <a:latin typeface="+mj-lt"/>
              </a:rPr>
              <a:t>1</a:t>
            </a:r>
          </a:p>
        </p:txBody>
      </p:sp>
    </p:spTree>
    <p:extLst>
      <p:ext uri="{BB962C8B-B14F-4D97-AF65-F5344CB8AC3E}">
        <p14:creationId xmlns:p14="http://schemas.microsoft.com/office/powerpoint/2010/main" val="3644774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Data cutoff: March 8, 2021.</a:t>
            </a:r>
          </a:p>
          <a:p>
            <a:r>
              <a:rPr lang="en-US"/>
              <a:t>Adverse events of special interest were sponsor-assessed immune-related adverse events, which were defined based on a list of preferred categories of  terms specified by the sponsor. *Excluding severe events. </a:t>
            </a:r>
          </a:p>
          <a:p>
            <a:r>
              <a:rPr lang="en-US"/>
              <a:t>AE, adverse event; ALT, alanine aminotransferase; AST, aspartate aminotransferase; TEAE, treatment-emergent adverse event. </a:t>
            </a:r>
          </a:p>
          <a:p>
            <a:r>
              <a:rPr lang="es-ES" b="1"/>
              <a:t>Wu Y-L, et al. Abstract LBA43 presented at ESMO 2021.</a:t>
            </a:r>
          </a:p>
        </p:txBody>
      </p:sp>
      <p:sp>
        <p:nvSpPr>
          <p:cNvPr id="5" name="object 5"/>
          <p:cNvSpPr txBox="1">
            <a:spLocks noGrp="1"/>
          </p:cNvSpPr>
          <p:nvPr>
            <p:ph type="title"/>
          </p:nvPr>
        </p:nvSpPr>
        <p:spPr/>
        <p:txBody>
          <a:bodyPr/>
          <a:lstStyle/>
          <a:p>
            <a:r>
              <a:rPr lang="en-US" noProof="0"/>
              <a:t>TEAEs and irAEs</a:t>
            </a:r>
          </a:p>
        </p:txBody>
      </p:sp>
      <p:sp>
        <p:nvSpPr>
          <p:cNvPr id="2" name="Textplatzhalter 1">
            <a:extLst>
              <a:ext uri="{FF2B5EF4-FFF2-40B4-BE49-F238E27FC236}">
                <a16:creationId xmlns:a16="http://schemas.microsoft.com/office/drawing/2014/main" id="{0048203F-7A93-2B41-9D86-8A9EEC844EB9}"/>
              </a:ext>
            </a:extLst>
          </p:cNvPr>
          <p:cNvSpPr>
            <a:spLocks noGrp="1"/>
          </p:cNvSpPr>
          <p:nvPr>
            <p:ph type="body" sz="quarter" idx="12"/>
          </p:nvPr>
        </p:nvSpPr>
        <p:spPr/>
        <p:txBody>
          <a:bodyPr/>
          <a:lstStyle/>
          <a:p>
            <a:r>
              <a:rPr lang="en-US" noProof="0" dirty="0"/>
              <a:t>TEAEs in ≥10% of Patients</a:t>
            </a:r>
          </a:p>
        </p:txBody>
      </p:sp>
      <p:sp>
        <p:nvSpPr>
          <p:cNvPr id="3" name="Textplatzhalter 2">
            <a:extLst>
              <a:ext uri="{FF2B5EF4-FFF2-40B4-BE49-F238E27FC236}">
                <a16:creationId xmlns:a16="http://schemas.microsoft.com/office/drawing/2014/main" id="{EF9CA6AD-205A-584A-8460-D9BF638BC2FD}"/>
              </a:ext>
            </a:extLst>
          </p:cNvPr>
          <p:cNvSpPr>
            <a:spLocks noGrp="1"/>
          </p:cNvSpPr>
          <p:nvPr>
            <p:ph type="body" sz="quarter" idx="13"/>
          </p:nvPr>
        </p:nvSpPr>
        <p:spPr/>
        <p:txBody>
          <a:bodyPr/>
          <a:lstStyle/>
          <a:p>
            <a:r>
              <a:rPr lang="en-US" noProof="0" dirty="0"/>
              <a:t>Immune-related AEs</a:t>
            </a:r>
          </a:p>
        </p:txBody>
      </p:sp>
      <p:graphicFrame>
        <p:nvGraphicFramePr>
          <p:cNvPr id="15" name="Chart 14">
            <a:extLst>
              <a:ext uri="{FF2B5EF4-FFF2-40B4-BE49-F238E27FC236}">
                <a16:creationId xmlns:a16="http://schemas.microsoft.com/office/drawing/2014/main" id="{9827CD69-0143-476D-994C-01001EF6BE5D}"/>
              </a:ext>
            </a:extLst>
          </p:cNvPr>
          <p:cNvGraphicFramePr/>
          <p:nvPr>
            <p:extLst>
              <p:ext uri="{D42A27DB-BD31-4B8C-83A1-F6EECF244321}">
                <p14:modId xmlns:p14="http://schemas.microsoft.com/office/powerpoint/2010/main" val="1494789646"/>
              </p:ext>
            </p:extLst>
          </p:nvPr>
        </p:nvGraphicFramePr>
        <p:xfrm>
          <a:off x="331262" y="1683117"/>
          <a:ext cx="5418424" cy="411124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hteck 3">
            <a:extLst>
              <a:ext uri="{FF2B5EF4-FFF2-40B4-BE49-F238E27FC236}">
                <a16:creationId xmlns:a16="http://schemas.microsoft.com/office/drawing/2014/main" id="{F66B7997-2091-4773-BC40-96031A455D3F}"/>
              </a:ext>
            </a:extLst>
          </p:cNvPr>
          <p:cNvSpPr/>
          <p:nvPr/>
        </p:nvSpPr>
        <p:spPr>
          <a:xfrm>
            <a:off x="2047733" y="1957121"/>
            <a:ext cx="78000" cy="7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E6A3B75C-2705-4A44-8856-80CACB636B84}"/>
              </a:ext>
            </a:extLst>
          </p:cNvPr>
          <p:cNvSpPr/>
          <p:nvPr/>
        </p:nvSpPr>
        <p:spPr>
          <a:xfrm>
            <a:off x="2047733" y="1888986"/>
            <a:ext cx="78000" cy="7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E207773C-89C9-42A5-AB3B-42B3767D3D17}"/>
              </a:ext>
            </a:extLst>
          </p:cNvPr>
          <p:cNvSpPr/>
          <p:nvPr/>
        </p:nvSpPr>
        <p:spPr>
          <a:xfrm>
            <a:off x="2047733" y="2159940"/>
            <a:ext cx="172957" cy="7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68CC7840-CB2F-442F-ABC7-A6D1CE2AD7F4}"/>
              </a:ext>
            </a:extLst>
          </p:cNvPr>
          <p:cNvSpPr/>
          <p:nvPr/>
        </p:nvSpPr>
        <p:spPr>
          <a:xfrm>
            <a:off x="2047733" y="2502470"/>
            <a:ext cx="48834" cy="7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195018C3-7D51-47F1-9EA6-98B62FAFE19C}"/>
              </a:ext>
            </a:extLst>
          </p:cNvPr>
          <p:cNvSpPr/>
          <p:nvPr/>
        </p:nvSpPr>
        <p:spPr>
          <a:xfrm>
            <a:off x="2047733" y="3044917"/>
            <a:ext cx="48834" cy="7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7B2F5773-F876-470A-BEFA-0E4F642FCEAB}"/>
              </a:ext>
            </a:extLst>
          </p:cNvPr>
          <p:cNvSpPr/>
          <p:nvPr/>
        </p:nvSpPr>
        <p:spPr>
          <a:xfrm>
            <a:off x="2047733" y="3319162"/>
            <a:ext cx="78000" cy="7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FD7D7B4D-3325-455F-A14A-EE88E928180E}"/>
              </a:ext>
            </a:extLst>
          </p:cNvPr>
          <p:cNvSpPr/>
          <p:nvPr/>
        </p:nvSpPr>
        <p:spPr>
          <a:xfrm>
            <a:off x="2047733" y="4067523"/>
            <a:ext cx="84783" cy="7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FD3EAA9F-8643-4F96-AFB4-B4BC84C52034}"/>
              </a:ext>
            </a:extLst>
          </p:cNvPr>
          <p:cNvSpPr/>
          <p:nvPr/>
        </p:nvSpPr>
        <p:spPr>
          <a:xfrm>
            <a:off x="2047733" y="3797812"/>
            <a:ext cx="84783" cy="7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04AD3705-2DB8-495F-B796-630791459CEA}"/>
              </a:ext>
            </a:extLst>
          </p:cNvPr>
          <p:cNvSpPr/>
          <p:nvPr/>
        </p:nvSpPr>
        <p:spPr>
          <a:xfrm>
            <a:off x="2047733" y="3868454"/>
            <a:ext cx="49678" cy="7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5FC1104E-222A-4387-84C7-3E9A83782B3B}"/>
              </a:ext>
            </a:extLst>
          </p:cNvPr>
          <p:cNvSpPr/>
          <p:nvPr/>
        </p:nvSpPr>
        <p:spPr>
          <a:xfrm>
            <a:off x="2047733" y="4408552"/>
            <a:ext cx="162791" cy="7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89AE61D6-0021-408E-805D-1968FB3C444C}"/>
              </a:ext>
            </a:extLst>
          </p:cNvPr>
          <p:cNvSpPr/>
          <p:nvPr/>
        </p:nvSpPr>
        <p:spPr>
          <a:xfrm>
            <a:off x="2047733" y="4138903"/>
            <a:ext cx="756261" cy="7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4EE89E96-A806-4530-863C-3D69C8DAFD89}"/>
              </a:ext>
            </a:extLst>
          </p:cNvPr>
          <p:cNvSpPr/>
          <p:nvPr/>
        </p:nvSpPr>
        <p:spPr>
          <a:xfrm>
            <a:off x="2047733" y="4341111"/>
            <a:ext cx="634174" cy="7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5B849FF5-D890-40CA-9638-5FF65EF0D29F}"/>
              </a:ext>
            </a:extLst>
          </p:cNvPr>
          <p:cNvSpPr/>
          <p:nvPr/>
        </p:nvSpPr>
        <p:spPr>
          <a:xfrm>
            <a:off x="2047733" y="4684149"/>
            <a:ext cx="48834" cy="7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8" name="Chart 17">
            <a:extLst>
              <a:ext uri="{FF2B5EF4-FFF2-40B4-BE49-F238E27FC236}">
                <a16:creationId xmlns:a16="http://schemas.microsoft.com/office/drawing/2014/main" id="{38B526F2-006F-45ED-A386-F61AE760A7F3}"/>
              </a:ext>
            </a:extLst>
          </p:cNvPr>
          <p:cNvGraphicFramePr/>
          <p:nvPr>
            <p:extLst>
              <p:ext uri="{D42A27DB-BD31-4B8C-83A1-F6EECF244321}">
                <p14:modId xmlns:p14="http://schemas.microsoft.com/office/powerpoint/2010/main" val="2705024457"/>
              </p:ext>
            </p:extLst>
          </p:nvPr>
        </p:nvGraphicFramePr>
        <p:xfrm>
          <a:off x="6169899" y="1683522"/>
          <a:ext cx="5775667" cy="4110843"/>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hteck 28">
            <a:extLst>
              <a:ext uri="{FF2B5EF4-FFF2-40B4-BE49-F238E27FC236}">
                <a16:creationId xmlns:a16="http://schemas.microsoft.com/office/drawing/2014/main" id="{D993B090-41BE-4D0F-AB46-8EAA7360DC11}"/>
              </a:ext>
            </a:extLst>
          </p:cNvPr>
          <p:cNvSpPr/>
          <p:nvPr/>
        </p:nvSpPr>
        <p:spPr>
          <a:xfrm>
            <a:off x="8418840" y="1947442"/>
            <a:ext cx="92646" cy="6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AA5F78B0-8104-40A3-AD39-C36A608355E8}"/>
              </a:ext>
            </a:extLst>
          </p:cNvPr>
          <p:cNvSpPr/>
          <p:nvPr/>
        </p:nvSpPr>
        <p:spPr>
          <a:xfrm>
            <a:off x="8418840" y="2198014"/>
            <a:ext cx="329387" cy="6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AC4D367E-9859-416C-87AB-AEB74CA39B08}"/>
              </a:ext>
            </a:extLst>
          </p:cNvPr>
          <p:cNvSpPr/>
          <p:nvPr/>
        </p:nvSpPr>
        <p:spPr>
          <a:xfrm>
            <a:off x="8418840" y="2134335"/>
            <a:ext cx="92646" cy="648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0" name="Tabelle 11">
            <a:extLst>
              <a:ext uri="{FF2B5EF4-FFF2-40B4-BE49-F238E27FC236}">
                <a16:creationId xmlns:a16="http://schemas.microsoft.com/office/drawing/2014/main" id="{9C9C0F47-DDFA-0C41-B9FB-0F6294F0E4CC}"/>
              </a:ext>
            </a:extLst>
          </p:cNvPr>
          <p:cNvGraphicFramePr>
            <a:graphicFrameLocks noGrp="1"/>
          </p:cNvGraphicFramePr>
          <p:nvPr>
            <p:extLst>
              <p:ext uri="{D42A27DB-BD31-4B8C-83A1-F6EECF244321}">
                <p14:modId xmlns:p14="http://schemas.microsoft.com/office/powerpoint/2010/main" val="1128301663"/>
              </p:ext>
            </p:extLst>
          </p:nvPr>
        </p:nvGraphicFramePr>
        <p:xfrm>
          <a:off x="5359138" y="4853390"/>
          <a:ext cx="1836000" cy="12686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711730893"/>
                    </a:ext>
                  </a:extLst>
                </a:gridCol>
                <a:gridCol w="360000">
                  <a:extLst>
                    <a:ext uri="{9D8B030D-6E8A-4147-A177-3AD203B41FA5}">
                      <a16:colId xmlns:a16="http://schemas.microsoft.com/office/drawing/2014/main" val="1827622390"/>
                    </a:ext>
                  </a:extLst>
                </a:gridCol>
                <a:gridCol w="360000">
                  <a:extLst>
                    <a:ext uri="{9D8B030D-6E8A-4147-A177-3AD203B41FA5}">
                      <a16:colId xmlns:a16="http://schemas.microsoft.com/office/drawing/2014/main" val="147048034"/>
                    </a:ext>
                  </a:extLst>
                </a:gridCol>
              </a:tblGrid>
              <a:tr h="177080">
                <a:tc>
                  <a:txBody>
                    <a:bodyPr/>
                    <a:lstStyle/>
                    <a:p>
                      <a:pPr algn="r"/>
                      <a:endParaRPr lang="de-DE" sz="120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de-DE" sz="1200" dirty="0">
                          <a:solidFill>
                            <a:schemeClr val="tx1"/>
                          </a:solidFill>
                        </a:rPr>
                        <a:t>Grade</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p>
                  </a:txBody>
                  <a:tcPr/>
                </a:tc>
                <a:extLst>
                  <a:ext uri="{0D108BD9-81ED-4DB2-BD59-A6C34878D82A}">
                    <a16:rowId xmlns:a16="http://schemas.microsoft.com/office/drawing/2014/main" val="2386014377"/>
                  </a:ext>
                </a:extLst>
              </a:tr>
              <a:tr h="273600">
                <a:tc>
                  <a:txBody>
                    <a:bodyPr/>
                    <a:lstStyle/>
                    <a:p>
                      <a:pPr algn="r"/>
                      <a:endParaRPr lang="de-DE" sz="120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a:solidFill>
                            <a:schemeClr val="tx1"/>
                          </a:solidFill>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200" dirty="0">
                          <a:solidFill>
                            <a:schemeClr val="tx1"/>
                          </a:solidFill>
                        </a:rPr>
                        <a:t>≥3</a:t>
                      </a:r>
                    </a:p>
                  </a:txBody>
                  <a:tcPr marL="0" marR="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8481273"/>
                  </a:ext>
                </a:extLst>
              </a:tr>
              <a:tr h="360000">
                <a:tc>
                  <a:txBody>
                    <a:bodyPr/>
                    <a:lstStyle/>
                    <a:p>
                      <a:pPr algn="r"/>
                      <a:r>
                        <a:rPr lang="de-DE" sz="1200" dirty="0" err="1">
                          <a:solidFill>
                            <a:schemeClr val="tx1"/>
                          </a:solidFill>
                        </a:rPr>
                        <a:t>Sugemalimab</a:t>
                      </a:r>
                      <a:endParaRPr lang="de-DE" sz="120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2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de-DE" sz="1200" dirty="0">
                        <a:solidFill>
                          <a:schemeClr val="tx1"/>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4154160987"/>
                  </a:ext>
                </a:extLst>
              </a:tr>
              <a:tr h="360000">
                <a:tc>
                  <a:txBody>
                    <a:bodyPr/>
                    <a:lstStyle/>
                    <a:p>
                      <a:pPr algn="r"/>
                      <a:r>
                        <a:rPr lang="de-DE" sz="1200" dirty="0">
                          <a:solidFill>
                            <a:schemeClr val="tx1"/>
                          </a:solidFill>
                        </a:rPr>
                        <a:t>Placebo</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de-DE" sz="12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solidFill>
                  </a:tcPr>
                </a:tc>
                <a:tc>
                  <a:txBody>
                    <a:bodyPr/>
                    <a:lstStyle/>
                    <a:p>
                      <a:pPr algn="ctr"/>
                      <a:endParaRPr lang="de-DE" sz="1200" dirty="0">
                        <a:solidFill>
                          <a:schemeClr val="tx1"/>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290198240"/>
                  </a:ext>
                </a:extLst>
              </a:tr>
            </a:tbl>
          </a:graphicData>
        </a:graphic>
      </p:graphicFrame>
    </p:spTree>
    <p:extLst>
      <p:ext uri="{BB962C8B-B14F-4D97-AF65-F5344CB8AC3E}">
        <p14:creationId xmlns:p14="http://schemas.microsoft.com/office/powerpoint/2010/main" val="1075211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GEMSTONE-301 Summary</a:t>
            </a:r>
            <a:r>
              <a:rPr lang="en-US"/>
              <a:t> and c</a:t>
            </a:r>
            <a:r>
              <a:rPr lang="en-US" noProof="0"/>
              <a:t>onclusions</a:t>
            </a:r>
          </a:p>
        </p:txBody>
      </p:sp>
      <p:sp>
        <p:nvSpPr>
          <p:cNvPr id="2" name="Inhaltsplatzhalter 1">
            <a:extLst>
              <a:ext uri="{FF2B5EF4-FFF2-40B4-BE49-F238E27FC236}">
                <a16:creationId xmlns:a16="http://schemas.microsoft.com/office/drawing/2014/main" id="{AB8B9792-F1AE-2C4E-B77F-67CF28C32252}"/>
              </a:ext>
            </a:extLst>
          </p:cNvPr>
          <p:cNvSpPr>
            <a:spLocks noGrp="1"/>
          </p:cNvSpPr>
          <p:nvPr>
            <p:ph idx="1"/>
          </p:nvPr>
        </p:nvSpPr>
        <p:spPr/>
        <p:txBody>
          <a:bodyPr/>
          <a:lstStyle/>
          <a:p>
            <a:r>
              <a:rPr lang="en-US" sz="1600" noProof="0" dirty="0"/>
              <a:t>At this pre-planned interim analysis, a statistically significant and clinically meaningful improvement in PFS was observed with </a:t>
            </a:r>
            <a:r>
              <a:rPr lang="en-US" sz="1600" noProof="0" err="1"/>
              <a:t>sugemalimab</a:t>
            </a:r>
            <a:r>
              <a:rPr lang="en-US" sz="1600" noProof="0" dirty="0"/>
              <a:t> vs placebo among patients with unresectable stage III NSCLC who had not progressed following </a:t>
            </a:r>
            <a:r>
              <a:rPr lang="en-US" sz="1600" noProof="0" err="1"/>
              <a:t>cCRT</a:t>
            </a:r>
            <a:r>
              <a:rPr lang="en-US" sz="1600" noProof="0" dirty="0"/>
              <a:t> or </a:t>
            </a:r>
            <a:r>
              <a:rPr lang="en-US" sz="1600" noProof="0" err="1"/>
              <a:t>sCRT</a:t>
            </a:r>
            <a:endParaRPr lang="en-US" sz="1600" noProof="0" dirty="0"/>
          </a:p>
          <a:p>
            <a:pPr lvl="1"/>
            <a:r>
              <a:rPr lang="en-US" sz="1600" noProof="0" dirty="0"/>
              <a:t>BICR assessed </a:t>
            </a:r>
            <a:r>
              <a:rPr lang="en-US" sz="1600" noProof="0" err="1"/>
              <a:t>mPFS</a:t>
            </a:r>
            <a:r>
              <a:rPr lang="en-US" sz="1600" noProof="0" dirty="0"/>
              <a:t>: 9.0 vs 5.8 months, stratified HR = 0.64</a:t>
            </a:r>
          </a:p>
          <a:p>
            <a:pPr lvl="1"/>
            <a:r>
              <a:rPr lang="en-US" sz="1600" noProof="0" err="1"/>
              <a:t>sCRT</a:t>
            </a:r>
            <a:r>
              <a:rPr lang="en-US" sz="1600" noProof="0" dirty="0"/>
              <a:t> subgroup </a:t>
            </a:r>
            <a:r>
              <a:rPr lang="en-US" sz="1600" noProof="0" err="1"/>
              <a:t>mPFS</a:t>
            </a:r>
            <a:r>
              <a:rPr lang="en-US" sz="1600" noProof="0" dirty="0"/>
              <a:t>: 8.1 vs 4.1 months, unstratified HR = 0.59</a:t>
            </a:r>
          </a:p>
          <a:p>
            <a:pPr lvl="1"/>
            <a:r>
              <a:rPr lang="en-US" sz="1600" noProof="0" err="1"/>
              <a:t>cCRT</a:t>
            </a:r>
            <a:r>
              <a:rPr lang="en-US" sz="1600" noProof="0" dirty="0"/>
              <a:t> subgroup </a:t>
            </a:r>
            <a:r>
              <a:rPr lang="en-US" sz="1600" noProof="0" err="1"/>
              <a:t>mPFS</a:t>
            </a:r>
            <a:r>
              <a:rPr lang="en-US" sz="1600" noProof="0" dirty="0"/>
              <a:t>: 10.5 vs 6.4 months, unstratified HR = 0.66</a:t>
            </a:r>
          </a:p>
          <a:p>
            <a:r>
              <a:rPr lang="en-US" sz="1600" noProof="0" dirty="0"/>
              <a:t>OS data were immature, but an encouraging trend for a survival benefit with </a:t>
            </a:r>
            <a:r>
              <a:rPr lang="en-US" sz="1600" noProof="0" err="1"/>
              <a:t>sugemalimab</a:t>
            </a:r>
            <a:r>
              <a:rPr lang="en-US" sz="1600" noProof="0" dirty="0"/>
              <a:t> vs placebo was observed. Follow-up  of the patients is ongoing</a:t>
            </a:r>
          </a:p>
          <a:p>
            <a:pPr lvl="1"/>
            <a:r>
              <a:rPr lang="en-US" sz="1600" noProof="0" dirty="0"/>
              <a:t>Median OS: NR vs 24.1 months, stratified HR = 0.44</a:t>
            </a:r>
          </a:p>
          <a:p>
            <a:r>
              <a:rPr lang="en-US" sz="1600" noProof="0" err="1"/>
              <a:t>Sugemalimab</a:t>
            </a:r>
            <a:r>
              <a:rPr lang="en-US" sz="1600" noProof="0" dirty="0"/>
              <a:t> had a well-tolerated safety profile and no new safety signals were observed, consistent with the safely profile previously reported for </a:t>
            </a:r>
            <a:r>
              <a:rPr lang="en-US" sz="1600" noProof="0" err="1"/>
              <a:t>sugemalimab</a:t>
            </a:r>
            <a:r>
              <a:rPr lang="en-US" sz="1600" noProof="0" dirty="0"/>
              <a:t> monotherapy in NSCLC</a:t>
            </a:r>
          </a:p>
          <a:p>
            <a:r>
              <a:rPr lang="en-US" sz="1600" b="1" noProof="0" dirty="0"/>
              <a:t>The results of the GEMSTONE-301 study suggest that </a:t>
            </a:r>
            <a:r>
              <a:rPr lang="en-US" sz="1600" b="1" noProof="0" err="1"/>
              <a:t>sugemalimab</a:t>
            </a:r>
            <a:r>
              <a:rPr lang="en-US" sz="1600" b="1" noProof="0" dirty="0"/>
              <a:t> is an effective consolidation therapy for patients with  unresectable stage III NSCLC who have not progressed following </a:t>
            </a:r>
            <a:r>
              <a:rPr lang="en-US" sz="1600" b="1" noProof="0" err="1"/>
              <a:t>cCRT</a:t>
            </a:r>
            <a:r>
              <a:rPr lang="en-US" sz="1600" b="1" noProof="0" dirty="0"/>
              <a:t> or </a:t>
            </a:r>
            <a:r>
              <a:rPr lang="en-US" sz="1600" b="1" noProof="0" err="1"/>
              <a:t>sCRT</a:t>
            </a:r>
            <a:endParaRPr lang="en-US" sz="1600" b="1" noProof="0" dirty="0"/>
          </a:p>
          <a:p>
            <a:endParaRPr lang="en-US" sz="1600" noProof="0"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BICR, blinded independent review committee; cCRT, concurrent chemoradiation therapy; HR, Hazard ratio; mPFS, median progression-free survival; NR, not reached; NSCLC, non small cell lung cancer; OS, overall survival PFS, progression-free survival; sCRT, sequential chemoradiation therapy.</a:t>
            </a:r>
          </a:p>
          <a:p>
            <a:r>
              <a:rPr lang="en-US" b="1"/>
              <a:t>Wu Y-L, et al. Abstract LBA43 presented at ESMO 2021.</a:t>
            </a:r>
          </a:p>
        </p:txBody>
      </p:sp>
    </p:spTree>
    <p:extLst>
      <p:ext uri="{BB962C8B-B14F-4D97-AF65-F5344CB8AC3E}">
        <p14:creationId xmlns:p14="http://schemas.microsoft.com/office/powerpoint/2010/main" val="1084388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0F751E7-2986-244C-B7AC-5E018AEACFDE}"/>
              </a:ext>
            </a:extLst>
          </p:cNvPr>
          <p:cNvSpPr>
            <a:spLocks noGrp="1"/>
          </p:cNvSpPr>
          <p:nvPr>
            <p:ph type="body" idx="1"/>
          </p:nvPr>
        </p:nvSpPr>
        <p:spPr/>
        <p:txBody>
          <a:bodyPr/>
          <a:lstStyle/>
          <a:p>
            <a:r>
              <a:rPr lang="en-US" noProof="0" dirty="0"/>
              <a:t>Trastuzumab deruxtecan in </a:t>
            </a:r>
            <a:br>
              <a:rPr lang="en-US" noProof="0" dirty="0"/>
            </a:br>
            <a:r>
              <a:rPr lang="en-US" noProof="0" dirty="0"/>
              <a:t>HER2-mutated metastatic NSCLC</a:t>
            </a:r>
          </a:p>
        </p:txBody>
      </p:sp>
      <p:sp>
        <p:nvSpPr>
          <p:cNvPr id="8" name="Titel 7">
            <a:extLst>
              <a:ext uri="{FF2B5EF4-FFF2-40B4-BE49-F238E27FC236}">
                <a16:creationId xmlns:a16="http://schemas.microsoft.com/office/drawing/2014/main" id="{6B88894D-8314-C747-A404-86848A66A027}"/>
              </a:ext>
            </a:extLst>
          </p:cNvPr>
          <p:cNvSpPr>
            <a:spLocks noGrp="1"/>
          </p:cNvSpPr>
          <p:nvPr>
            <p:ph type="title"/>
          </p:nvPr>
        </p:nvSpPr>
        <p:spPr/>
        <p:txBody>
          <a:bodyPr/>
          <a:lstStyle/>
          <a:p>
            <a:r>
              <a:rPr lang="en-US" noProof="0" dirty="0"/>
              <a:t>DESTINY-Lung01</a:t>
            </a:r>
          </a:p>
        </p:txBody>
      </p:sp>
    </p:spTree>
    <p:extLst>
      <p:ext uri="{BB962C8B-B14F-4D97-AF65-F5344CB8AC3E}">
        <p14:creationId xmlns:p14="http://schemas.microsoft.com/office/powerpoint/2010/main" val="4225792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572F81-E2F7-410F-AB01-3DA84583A7AA}"/>
              </a:ext>
            </a:extLst>
          </p:cNvPr>
          <p:cNvSpPr>
            <a:spLocks noGrp="1"/>
          </p:cNvSpPr>
          <p:nvPr>
            <p:ph type="ftr" sz="quarter" idx="11"/>
          </p:nvPr>
        </p:nvSpPr>
        <p:spPr>
          <a:xfrm>
            <a:off x="417600" y="5748949"/>
            <a:ext cx="8564817" cy="992600"/>
          </a:xfrm>
        </p:spPr>
        <p:txBody>
          <a:bodyPr/>
          <a:lstStyle/>
          <a:p>
            <a:r>
              <a:rPr lang="en-US" baseline="30000"/>
              <a:t>a</a:t>
            </a:r>
            <a:r>
              <a:rPr lang="en-US"/>
              <a:t>Patients with asymptomatic brain metastases not requiring ongoing steroid or anticonvulsant therapy were allowed to enroll. </a:t>
            </a:r>
            <a:r>
              <a:rPr lang="en-US" baseline="30000"/>
              <a:t>b</a:t>
            </a:r>
            <a:r>
              <a:rPr lang="en-US"/>
              <a:t>HER2 mutation documented solely from a liquid biopsy</a:t>
            </a:r>
          </a:p>
          <a:p>
            <a:r>
              <a:rPr lang="en-US"/>
              <a:t>could not be used for enrolment. </a:t>
            </a:r>
            <a:r>
              <a:rPr lang="en-US" baseline="30000"/>
              <a:t>c</a:t>
            </a:r>
            <a:r>
              <a:rPr lang="en-US"/>
              <a:t>HER2 overexpression without known HER2 mutation was assessed by local assessment of archival tissue and centrally confirmed. </a:t>
            </a:r>
            <a:r>
              <a:rPr lang="en-US" baseline="30000"/>
              <a:t>d</a:t>
            </a:r>
            <a:r>
              <a:rPr lang="en-US"/>
              <a:t>Per RECIST v1.1.</a:t>
            </a:r>
          </a:p>
          <a:p>
            <a:r>
              <a:rPr lang="en-US"/>
              <a:t>CNS, central nervous system; DCR, disease control rate; DOR. duration of response; ECOG, Eastern Cooperative Oncology Group; HER2, human epidermal growth factor receptor 2; ICR. independent central  review; lHC, immunohistochemistry; NSCLC, non small cell lung cancer; ORR, objective response rate; OS, overall survival; PFS, progression-free survival; PS, performance status; Q3W, every 3 weeks; RECIST, Response Evaluation Criteria in Solid Tumours.</a:t>
            </a:r>
          </a:p>
          <a:p>
            <a:r>
              <a:rPr lang="en-US" b="1"/>
              <a:t>Li B, et al. Abstract LBA45 presented at ESMO 2021</a:t>
            </a:r>
            <a:r>
              <a:rPr lang="en-US"/>
              <a:t>.</a:t>
            </a:r>
          </a:p>
        </p:txBody>
      </p:sp>
      <p:sp>
        <p:nvSpPr>
          <p:cNvPr id="12" name="object 12">
            <a:extLst>
              <a:ext uri="{FF2B5EF4-FFF2-40B4-BE49-F238E27FC236}">
                <a16:creationId xmlns:a16="http://schemas.microsoft.com/office/drawing/2014/main" id="{A6AC7731-CFC2-439D-B5FF-EF7D97BE948A}"/>
              </a:ext>
            </a:extLst>
          </p:cNvPr>
          <p:cNvSpPr txBox="1"/>
          <p:nvPr/>
        </p:nvSpPr>
        <p:spPr>
          <a:xfrm>
            <a:off x="3964893" y="1820713"/>
            <a:ext cx="2340000" cy="1188000"/>
          </a:xfrm>
          <a:prstGeom prst="rect">
            <a:avLst/>
          </a:prstGeom>
          <a:solidFill>
            <a:schemeClr val="bg2"/>
          </a:solidFill>
        </p:spPr>
        <p:txBody>
          <a:bodyPr vert="horz" wrap="square" lIns="0" tIns="0" rIns="0" bIns="0" rtlCol="0" anchor="ctr" anchorCtr="0">
            <a:noAutofit/>
          </a:bodyPr>
          <a:lstStyle/>
          <a:p>
            <a:pPr algn="ctr">
              <a:spcAft>
                <a:spcPts val="300"/>
              </a:spcAft>
            </a:pPr>
            <a:r>
              <a:rPr lang="en-US" sz="1200" b="1" dirty="0">
                <a:solidFill>
                  <a:schemeClr val="bg1"/>
                </a:solidFill>
                <a:latin typeface="Arial Standard"/>
                <a:cs typeface="Trebuchet MS"/>
              </a:rPr>
              <a:t>Cohort 1: </a:t>
            </a:r>
            <a:endParaRPr lang="en-US" sz="1200" b="1">
              <a:solidFill>
                <a:schemeClr val="bg1"/>
              </a:solidFill>
              <a:latin typeface="Arial Standard"/>
              <a:cs typeface="Trebuchet MS"/>
            </a:endParaRPr>
          </a:p>
          <a:p>
            <a:pPr algn="ctr">
              <a:lnSpc>
                <a:spcPct val="100000"/>
              </a:lnSpc>
              <a:spcAft>
                <a:spcPts val="300"/>
              </a:spcAft>
            </a:pPr>
            <a:r>
              <a:rPr lang="en-US" sz="1200" b="1" i="1">
                <a:solidFill>
                  <a:schemeClr val="bg1"/>
                </a:solidFill>
                <a:latin typeface="Arial Standard"/>
                <a:cs typeface="Trebuchet MS"/>
              </a:rPr>
              <a:t>HER2</a:t>
            </a:r>
            <a:r>
              <a:rPr lang="en-US" sz="1200" b="1" dirty="0">
                <a:solidFill>
                  <a:schemeClr val="bg1"/>
                </a:solidFill>
                <a:latin typeface="Arial Standard"/>
                <a:cs typeface="Trebuchet MS"/>
              </a:rPr>
              <a:t>-overexpressing</a:t>
            </a:r>
            <a:r>
              <a:rPr lang="en-US" sz="1200" b="1" baseline="30000" dirty="0">
                <a:solidFill>
                  <a:schemeClr val="bg1"/>
                </a:solidFill>
                <a:latin typeface="Arial Standard"/>
                <a:cs typeface="Trebuchet MS"/>
              </a:rPr>
              <a:t>c</a:t>
            </a:r>
          </a:p>
          <a:p>
            <a:pPr algn="ctr">
              <a:lnSpc>
                <a:spcPct val="100000"/>
              </a:lnSpc>
              <a:spcAft>
                <a:spcPts val="300"/>
              </a:spcAft>
            </a:pPr>
            <a:r>
              <a:rPr lang="en-US" sz="1200" b="1" dirty="0">
                <a:solidFill>
                  <a:schemeClr val="bg1"/>
                </a:solidFill>
                <a:latin typeface="Arial Standard"/>
                <a:cs typeface="Trebuchet MS"/>
              </a:rPr>
              <a:t>(IHC 3+ or IHC 2+)</a:t>
            </a:r>
          </a:p>
          <a:p>
            <a:pPr algn="ctr">
              <a:spcAft>
                <a:spcPts val="300"/>
              </a:spcAft>
            </a:pPr>
            <a:r>
              <a:rPr lang="en-US" sz="1200" b="1" dirty="0">
                <a:solidFill>
                  <a:schemeClr val="bg1"/>
                </a:solidFill>
                <a:latin typeface="Arial Standard"/>
                <a:cs typeface="Trebuchet MS"/>
              </a:rPr>
              <a:t>T-</a:t>
            </a:r>
            <a:r>
              <a:rPr lang="en-US" sz="1200" b="1" dirty="0" err="1">
                <a:solidFill>
                  <a:schemeClr val="bg1"/>
                </a:solidFill>
                <a:latin typeface="Arial Standard"/>
                <a:cs typeface="Trebuchet MS"/>
              </a:rPr>
              <a:t>DXd</a:t>
            </a:r>
            <a:r>
              <a:rPr lang="en-US" sz="1200" b="1" dirty="0">
                <a:solidFill>
                  <a:schemeClr val="bg1"/>
                </a:solidFill>
                <a:latin typeface="Arial Standard"/>
                <a:cs typeface="Trebuchet MS"/>
              </a:rPr>
              <a:t> 6.4 mg/kg Q3W </a:t>
            </a:r>
            <a:endParaRPr lang="en-US" sz="1200" b="1">
              <a:solidFill>
                <a:schemeClr val="bg1"/>
              </a:solidFill>
              <a:latin typeface="Arial Standard"/>
              <a:cs typeface="Trebuchet MS"/>
            </a:endParaRPr>
          </a:p>
          <a:p>
            <a:pPr algn="ctr">
              <a:lnSpc>
                <a:spcPct val="100000"/>
              </a:lnSpc>
              <a:spcAft>
                <a:spcPts val="300"/>
              </a:spcAft>
            </a:pPr>
            <a:r>
              <a:rPr lang="en-US" sz="1200" b="1" dirty="0">
                <a:solidFill>
                  <a:schemeClr val="bg1"/>
                </a:solidFill>
                <a:latin typeface="Arial Standard"/>
                <a:cs typeface="Trebuchet MS"/>
              </a:rPr>
              <a:t>N = 49</a:t>
            </a:r>
          </a:p>
        </p:txBody>
      </p:sp>
      <p:sp>
        <p:nvSpPr>
          <p:cNvPr id="13" name="object 13">
            <a:extLst>
              <a:ext uri="{FF2B5EF4-FFF2-40B4-BE49-F238E27FC236}">
                <a16:creationId xmlns:a16="http://schemas.microsoft.com/office/drawing/2014/main" id="{4A9FBB33-6285-4E91-862F-5D7832BEAD40}"/>
              </a:ext>
            </a:extLst>
          </p:cNvPr>
          <p:cNvSpPr txBox="1"/>
          <p:nvPr/>
        </p:nvSpPr>
        <p:spPr>
          <a:xfrm>
            <a:off x="3964893" y="3489347"/>
            <a:ext cx="2340000" cy="1188000"/>
          </a:xfrm>
          <a:prstGeom prst="rect">
            <a:avLst/>
          </a:prstGeom>
          <a:solidFill>
            <a:schemeClr val="accent6"/>
          </a:solidFill>
        </p:spPr>
        <p:txBody>
          <a:bodyPr vert="horz" wrap="square" lIns="0" tIns="0" rIns="0" bIns="0" rtlCol="0" anchor="ctr" anchorCtr="0">
            <a:noAutofit/>
          </a:bodyPr>
          <a:lstStyle/>
          <a:p>
            <a:pPr algn="ctr">
              <a:spcAft>
                <a:spcPts val="300"/>
              </a:spcAft>
            </a:pPr>
            <a:r>
              <a:rPr lang="en-US" sz="1200" b="1" dirty="0">
                <a:solidFill>
                  <a:srgbClr val="FFFFFF"/>
                </a:solidFill>
                <a:latin typeface="Arial Standard"/>
                <a:cs typeface="Trebuchet MS"/>
              </a:rPr>
              <a:t>Cohort 2:  </a:t>
            </a:r>
            <a:r>
              <a:rPr lang="en-US" sz="1200" b="1" i="1">
                <a:solidFill>
                  <a:srgbClr val="FFFFFF"/>
                </a:solidFill>
                <a:latin typeface="Arial Standard"/>
                <a:cs typeface="Trebuchet MS"/>
              </a:rPr>
              <a:t>HER2</a:t>
            </a:r>
            <a:r>
              <a:rPr lang="en-US" sz="1200" b="1" dirty="0">
                <a:solidFill>
                  <a:srgbClr val="FFFFFF"/>
                </a:solidFill>
                <a:latin typeface="Arial Standard"/>
                <a:cs typeface="Trebuchet MS"/>
              </a:rPr>
              <a:t>-mutated</a:t>
            </a:r>
            <a:endParaRPr lang="en-US" sz="1200" b="1">
              <a:solidFill>
                <a:srgbClr val="FFFFFF"/>
              </a:solidFill>
              <a:latin typeface="Arial Standard"/>
              <a:cs typeface="Trebuchet MS"/>
            </a:endParaRPr>
          </a:p>
          <a:p>
            <a:pPr algn="ctr">
              <a:lnSpc>
                <a:spcPct val="100000"/>
              </a:lnSpc>
              <a:spcAft>
                <a:spcPts val="300"/>
              </a:spcAft>
            </a:pPr>
            <a:r>
              <a:rPr lang="en-US" sz="1200" b="1" dirty="0">
                <a:solidFill>
                  <a:srgbClr val="FFFFFF"/>
                </a:solidFill>
                <a:latin typeface="Arial Standard"/>
                <a:cs typeface="Trebuchet MS"/>
              </a:rPr>
              <a:t>T-</a:t>
            </a:r>
            <a:r>
              <a:rPr lang="en-US" sz="1200" b="1" err="1">
                <a:solidFill>
                  <a:srgbClr val="FFFFFF"/>
                </a:solidFill>
                <a:latin typeface="Arial Standard"/>
                <a:cs typeface="Trebuchet MS"/>
              </a:rPr>
              <a:t>DXd</a:t>
            </a:r>
            <a:r>
              <a:rPr lang="en-US" sz="1200" b="1" dirty="0">
                <a:solidFill>
                  <a:srgbClr val="FFFFFF"/>
                </a:solidFill>
                <a:latin typeface="Arial Standard"/>
                <a:cs typeface="Trebuchet MS"/>
              </a:rPr>
              <a:t> 6.4 mg/kg Q3W</a:t>
            </a:r>
          </a:p>
          <a:p>
            <a:pPr algn="ctr">
              <a:lnSpc>
                <a:spcPct val="100000"/>
              </a:lnSpc>
              <a:spcAft>
                <a:spcPts val="300"/>
              </a:spcAft>
            </a:pPr>
            <a:r>
              <a:rPr lang="en-US" sz="1200" b="1" dirty="0">
                <a:solidFill>
                  <a:srgbClr val="FFFFFF"/>
                </a:solidFill>
                <a:latin typeface="Arial Standard"/>
                <a:cs typeface="Trebuchet MS"/>
              </a:rPr>
              <a:t>N = 42</a:t>
            </a:r>
          </a:p>
        </p:txBody>
      </p:sp>
      <p:sp>
        <p:nvSpPr>
          <p:cNvPr id="14" name="object 14">
            <a:extLst>
              <a:ext uri="{FF2B5EF4-FFF2-40B4-BE49-F238E27FC236}">
                <a16:creationId xmlns:a16="http://schemas.microsoft.com/office/drawing/2014/main" id="{20250936-5483-490A-9AE4-14BDA05E0145}"/>
              </a:ext>
            </a:extLst>
          </p:cNvPr>
          <p:cNvSpPr txBox="1"/>
          <p:nvPr/>
        </p:nvSpPr>
        <p:spPr>
          <a:xfrm>
            <a:off x="416533" y="1820713"/>
            <a:ext cx="2522295" cy="2856634"/>
          </a:xfrm>
          <a:prstGeom prst="rect">
            <a:avLst/>
          </a:prstGeom>
          <a:solidFill>
            <a:schemeClr val="tx2"/>
          </a:solidFill>
          <a:ln>
            <a:noFill/>
          </a:ln>
        </p:spPr>
        <p:txBody>
          <a:bodyPr vert="horz" wrap="square" lIns="72000" tIns="144000" rIns="72000" bIns="0" rtlCol="0" anchor="t">
            <a:noAutofit/>
          </a:bodyPr>
          <a:lstStyle/>
          <a:p>
            <a:pPr marL="91440">
              <a:lnSpc>
                <a:spcPct val="100000"/>
              </a:lnSpc>
              <a:spcBef>
                <a:spcPts val="1010"/>
              </a:spcBef>
            </a:pPr>
            <a:r>
              <a:rPr lang="en-GB" sz="1400" b="1" spc="-5" dirty="0">
                <a:solidFill>
                  <a:schemeClr val="bg1"/>
                </a:solidFill>
                <a:latin typeface="Arial Standard"/>
                <a:cs typeface="Trebuchet MS"/>
              </a:rPr>
              <a:t>Key eligibility</a:t>
            </a:r>
            <a:r>
              <a:rPr lang="en-GB" sz="1400" b="1" spc="-20" dirty="0">
                <a:solidFill>
                  <a:schemeClr val="bg1"/>
                </a:solidFill>
                <a:latin typeface="Arial Standard"/>
                <a:cs typeface="Trebuchet MS"/>
              </a:rPr>
              <a:t> </a:t>
            </a:r>
            <a:r>
              <a:rPr lang="en-GB" sz="1400" b="1" spc="-5" dirty="0">
                <a:solidFill>
                  <a:schemeClr val="bg1"/>
                </a:solidFill>
                <a:latin typeface="Arial Standard"/>
                <a:cs typeface="Trebuchet MS"/>
              </a:rPr>
              <a:t>criteria</a:t>
            </a:r>
            <a:endParaRPr lang="en-GB" sz="1400" dirty="0">
              <a:solidFill>
                <a:schemeClr val="bg1"/>
              </a:solidFill>
              <a:latin typeface="Arial Standard"/>
              <a:cs typeface="Trebuchet MS"/>
            </a:endParaRPr>
          </a:p>
          <a:p>
            <a:pPr marL="207645" marR="469900" indent="-116205">
              <a:spcBef>
                <a:spcPts val="195"/>
              </a:spcBef>
              <a:buFont typeface="Arial"/>
              <a:buChar char="•"/>
              <a:tabLst>
                <a:tab pos="208279" algn="l"/>
              </a:tabLst>
            </a:pPr>
            <a:r>
              <a:rPr lang="en-US" sz="1200" dirty="0">
                <a:solidFill>
                  <a:schemeClr val="bg1"/>
                </a:solidFill>
                <a:latin typeface="Arial Standard"/>
                <a:cs typeface="Trebuchet MS"/>
              </a:rPr>
              <a:t>Unresectable/metastatic  </a:t>
            </a:r>
            <a:r>
              <a:rPr lang="en-US" sz="1200" err="1">
                <a:solidFill>
                  <a:schemeClr val="bg1"/>
                </a:solidFill>
                <a:latin typeface="Arial Standard"/>
                <a:cs typeface="Trebuchet MS"/>
              </a:rPr>
              <a:t>nonsquarnous</a:t>
            </a:r>
            <a:r>
              <a:rPr lang="en-US" sz="1200" dirty="0">
                <a:solidFill>
                  <a:schemeClr val="bg1"/>
                </a:solidFill>
                <a:latin typeface="Arial Standard"/>
                <a:cs typeface="Trebuchet MS"/>
              </a:rPr>
              <a:t> NSCLC</a:t>
            </a:r>
            <a:endParaRPr lang="en-US" sz="1200">
              <a:solidFill>
                <a:schemeClr val="bg1"/>
              </a:solidFill>
              <a:latin typeface="Arial Standard"/>
              <a:cs typeface="Trebuchet MS"/>
            </a:endParaRPr>
          </a:p>
          <a:p>
            <a:pPr marL="207645" marR="469900" indent="-116205">
              <a:lnSpc>
                <a:spcPct val="100000"/>
              </a:lnSpc>
              <a:spcBef>
                <a:spcPts val="195"/>
              </a:spcBef>
              <a:buFont typeface="Arial"/>
              <a:buChar char="•"/>
              <a:tabLst>
                <a:tab pos="208279" algn="l"/>
              </a:tabLst>
            </a:pPr>
            <a:r>
              <a:rPr lang="en-US" sz="1200" dirty="0">
                <a:solidFill>
                  <a:schemeClr val="bg1"/>
                </a:solidFill>
                <a:latin typeface="Arial Standard"/>
                <a:cs typeface="Trebuchet MS"/>
              </a:rPr>
              <a:t>Relapsed from or is refractory to standard treatment</a:t>
            </a:r>
            <a:endParaRPr lang="en-US" sz="1200">
              <a:solidFill>
                <a:schemeClr val="bg1"/>
              </a:solidFill>
              <a:latin typeface="Arial Standard"/>
              <a:cs typeface="Trebuchet MS"/>
            </a:endParaRPr>
          </a:p>
          <a:p>
            <a:pPr marL="207645" marR="469900" indent="-116205">
              <a:spcBef>
                <a:spcPts val="195"/>
              </a:spcBef>
              <a:buFont typeface="Arial"/>
              <a:buChar char="•"/>
              <a:tabLst>
                <a:tab pos="208279" algn="l"/>
              </a:tabLst>
            </a:pPr>
            <a:r>
              <a:rPr lang="en-US" sz="1200" dirty="0">
                <a:solidFill>
                  <a:schemeClr val="bg1"/>
                </a:solidFill>
                <a:latin typeface="Arial Standard"/>
                <a:cs typeface="Trebuchet MS"/>
              </a:rPr>
              <a:t>Measurable disease by</a:t>
            </a:r>
            <a:r>
              <a:rPr lang="en-US" sz="1200">
                <a:solidFill>
                  <a:schemeClr val="bg1"/>
                </a:solidFill>
                <a:latin typeface="Arial Standard"/>
                <a:cs typeface="Trebuchet MS"/>
              </a:rPr>
              <a:t> </a:t>
            </a:r>
            <a:r>
              <a:rPr lang="en-US" sz="1200" dirty="0">
                <a:solidFill>
                  <a:schemeClr val="bg1"/>
                </a:solidFill>
                <a:latin typeface="Arial Standard"/>
                <a:cs typeface="Trebuchet MS"/>
              </a:rPr>
              <a:t>RECIST v1.1</a:t>
            </a:r>
            <a:endParaRPr lang="en-US" sz="1200">
              <a:solidFill>
                <a:schemeClr val="bg1"/>
              </a:solidFill>
              <a:latin typeface="Arial Standard"/>
              <a:cs typeface="Trebuchet MS"/>
            </a:endParaRPr>
          </a:p>
          <a:p>
            <a:pPr marL="207645" marR="469900" indent="-116205">
              <a:spcBef>
                <a:spcPts val="195"/>
              </a:spcBef>
              <a:buFont typeface="Arial"/>
              <a:buChar char="•"/>
              <a:tabLst>
                <a:tab pos="208279" algn="l"/>
              </a:tabLst>
            </a:pPr>
            <a:r>
              <a:rPr lang="en-US" sz="1200" dirty="0">
                <a:solidFill>
                  <a:schemeClr val="bg1"/>
                </a:solidFill>
                <a:latin typeface="Arial Standard"/>
                <a:cs typeface="Trebuchet MS"/>
              </a:rPr>
              <a:t>Asymptomatic CNS  metastases at </a:t>
            </a:r>
            <a:r>
              <a:rPr lang="en-US" sz="1200" err="1">
                <a:solidFill>
                  <a:schemeClr val="bg1"/>
                </a:solidFill>
                <a:latin typeface="Arial Standard"/>
                <a:cs typeface="Trebuchet MS"/>
              </a:rPr>
              <a:t>baseline</a:t>
            </a:r>
            <a:r>
              <a:rPr lang="en-US" sz="1200" baseline="30000" err="1">
                <a:solidFill>
                  <a:schemeClr val="bg1"/>
                </a:solidFill>
                <a:latin typeface="Arial Standard"/>
                <a:cs typeface="Trebuchet MS"/>
              </a:rPr>
              <a:t>a</a:t>
            </a:r>
            <a:endParaRPr lang="en-US" sz="1200" baseline="30000">
              <a:solidFill>
                <a:schemeClr val="bg1"/>
              </a:solidFill>
              <a:latin typeface="Arial Standard"/>
              <a:cs typeface="Trebuchet MS"/>
            </a:endParaRPr>
          </a:p>
          <a:p>
            <a:pPr marL="207645" marR="469900" indent="-116205">
              <a:lnSpc>
                <a:spcPct val="100000"/>
              </a:lnSpc>
              <a:spcBef>
                <a:spcPts val="195"/>
              </a:spcBef>
              <a:buFont typeface="Arial"/>
              <a:buChar char="•"/>
              <a:tabLst>
                <a:tab pos="208279" algn="l"/>
              </a:tabLst>
            </a:pPr>
            <a:r>
              <a:rPr lang="en-US" sz="1200" dirty="0">
                <a:solidFill>
                  <a:schemeClr val="bg1"/>
                </a:solidFill>
                <a:latin typeface="Arial Standard"/>
                <a:cs typeface="Trebuchet MS"/>
              </a:rPr>
              <a:t>ECOG PS of O or 1</a:t>
            </a:r>
            <a:endParaRPr lang="en-US" sz="1200">
              <a:solidFill>
                <a:schemeClr val="bg1"/>
              </a:solidFill>
              <a:latin typeface="Arial Standard"/>
              <a:cs typeface="Trebuchet MS"/>
            </a:endParaRPr>
          </a:p>
          <a:p>
            <a:pPr marL="207645" marR="469900" indent="-116205">
              <a:lnSpc>
                <a:spcPct val="100000"/>
              </a:lnSpc>
              <a:spcBef>
                <a:spcPts val="195"/>
              </a:spcBef>
              <a:buFont typeface="Arial"/>
              <a:buChar char="•"/>
              <a:tabLst>
                <a:tab pos="208279" algn="l"/>
              </a:tabLst>
            </a:pPr>
            <a:r>
              <a:rPr lang="en-US" sz="1200" dirty="0">
                <a:solidFill>
                  <a:schemeClr val="bg1"/>
                </a:solidFill>
                <a:latin typeface="Arial Standard"/>
                <a:cs typeface="Trebuchet MS"/>
              </a:rPr>
              <a:t>Locally reported </a:t>
            </a:r>
            <a:r>
              <a:rPr lang="en-US" sz="1200" i="1">
                <a:solidFill>
                  <a:schemeClr val="bg1"/>
                </a:solidFill>
                <a:latin typeface="Arial Standard"/>
                <a:cs typeface="Trebuchet MS"/>
              </a:rPr>
              <a:t>HER2</a:t>
            </a:r>
            <a:r>
              <a:rPr lang="en-US" sz="1200" dirty="0">
                <a:solidFill>
                  <a:schemeClr val="bg1"/>
                </a:solidFill>
                <a:latin typeface="Arial Standard"/>
                <a:cs typeface="Trebuchet MS"/>
              </a:rPr>
              <a:t> mutation (for Cohort 2)</a:t>
            </a:r>
            <a:r>
              <a:rPr lang="en-US" sz="1200" baseline="30000" dirty="0">
                <a:solidFill>
                  <a:schemeClr val="bg1"/>
                </a:solidFill>
                <a:latin typeface="Arial Standard"/>
                <a:cs typeface="Trebuchet MS"/>
              </a:rPr>
              <a:t>b</a:t>
            </a:r>
            <a:endParaRPr lang="en-US" sz="1200" baseline="30000">
              <a:solidFill>
                <a:schemeClr val="bg1"/>
              </a:solidFill>
              <a:latin typeface="Arial Standard"/>
              <a:cs typeface="Trebuchet MS"/>
            </a:endParaRPr>
          </a:p>
        </p:txBody>
      </p:sp>
      <p:sp>
        <p:nvSpPr>
          <p:cNvPr id="22" name="object 22">
            <a:extLst>
              <a:ext uri="{FF2B5EF4-FFF2-40B4-BE49-F238E27FC236}">
                <a16:creationId xmlns:a16="http://schemas.microsoft.com/office/drawing/2014/main" id="{0D519762-5C54-4EFA-B708-C8650CCB7601}"/>
              </a:ext>
            </a:extLst>
          </p:cNvPr>
          <p:cNvSpPr txBox="1"/>
          <p:nvPr/>
        </p:nvSpPr>
        <p:spPr>
          <a:xfrm>
            <a:off x="407987" y="4891870"/>
            <a:ext cx="11376025" cy="768143"/>
          </a:xfrm>
          <a:prstGeom prst="rect">
            <a:avLst/>
          </a:prstGeom>
          <a:solidFill>
            <a:schemeClr val="bg2">
              <a:lumMod val="20000"/>
              <a:lumOff val="80000"/>
            </a:schemeClr>
          </a:solidFill>
        </p:spPr>
        <p:txBody>
          <a:bodyPr vert="horz" wrap="square" lIns="72000" tIns="0" rIns="0" bIns="0" rtlCol="0" anchor="ctr" anchorCtr="0">
            <a:noAutofit/>
          </a:bodyPr>
          <a:lstStyle/>
          <a:p>
            <a:pPr marL="208915" indent="-171450">
              <a:lnSpc>
                <a:spcPct val="100000"/>
              </a:lnSpc>
              <a:spcBef>
                <a:spcPts val="100"/>
              </a:spcBef>
              <a:buClr>
                <a:schemeClr val="bg2"/>
              </a:buClr>
              <a:buFont typeface="Arial" panose="020B0604020202020204" pitchFamily="34" charset="0"/>
              <a:buChar char="•"/>
              <a:tabLst>
                <a:tab pos="154940" algn="l"/>
              </a:tabLst>
            </a:pPr>
            <a:r>
              <a:rPr lang="en-US" sz="1200">
                <a:solidFill>
                  <a:srgbClr val="585353"/>
                </a:solidFill>
                <a:latin typeface="Arial Standard"/>
                <a:cs typeface="Trebuchet MS"/>
              </a:rPr>
              <a:t>91 patients with </a:t>
            </a:r>
            <a:r>
              <a:rPr lang="en-US" sz="1200" i="1">
                <a:solidFill>
                  <a:srgbClr val="585353"/>
                </a:solidFill>
                <a:latin typeface="Arial Standard"/>
                <a:cs typeface="Trebuchet MS"/>
              </a:rPr>
              <a:t>HER2</a:t>
            </a:r>
            <a:r>
              <a:rPr lang="en-US" sz="1200">
                <a:solidFill>
                  <a:srgbClr val="585353"/>
                </a:solidFill>
                <a:latin typeface="Arial Standard"/>
                <a:cs typeface="Trebuchet MS"/>
              </a:rPr>
              <a:t>m NSCLC were enrolled and treated with T-</a:t>
            </a:r>
            <a:r>
              <a:rPr lang="en-US" sz="1200" err="1">
                <a:solidFill>
                  <a:srgbClr val="585353"/>
                </a:solidFill>
                <a:latin typeface="Arial Standard"/>
                <a:cs typeface="Trebuchet MS"/>
              </a:rPr>
              <a:t>DXd</a:t>
            </a:r>
            <a:endParaRPr lang="en-US" sz="1200">
              <a:solidFill>
                <a:srgbClr val="585353"/>
              </a:solidFill>
              <a:latin typeface="Arial Standard"/>
              <a:cs typeface="Trebuchet MS"/>
            </a:endParaRPr>
          </a:p>
          <a:p>
            <a:pPr marL="208915" indent="-171450">
              <a:lnSpc>
                <a:spcPct val="100000"/>
              </a:lnSpc>
              <a:spcBef>
                <a:spcPts val="100"/>
              </a:spcBef>
              <a:buClr>
                <a:schemeClr val="bg2"/>
              </a:buClr>
              <a:buFont typeface="Arial" panose="020B0604020202020204" pitchFamily="34" charset="0"/>
              <a:buChar char="•"/>
              <a:tabLst>
                <a:tab pos="154940" algn="l"/>
              </a:tabLst>
            </a:pPr>
            <a:r>
              <a:rPr lang="en-US" sz="1200">
                <a:solidFill>
                  <a:srgbClr val="585353"/>
                </a:solidFill>
                <a:latin typeface="Arial Standard"/>
                <a:cs typeface="Trebuchet MS"/>
              </a:rPr>
              <a:t>15 patients (16.5%) remain on treatment to date</a:t>
            </a:r>
          </a:p>
          <a:p>
            <a:pPr marL="208915" indent="-171450">
              <a:lnSpc>
                <a:spcPct val="100000"/>
              </a:lnSpc>
              <a:spcBef>
                <a:spcPts val="100"/>
              </a:spcBef>
              <a:buClr>
                <a:schemeClr val="bg2"/>
              </a:buClr>
              <a:buFont typeface="Arial" panose="020B0604020202020204" pitchFamily="34" charset="0"/>
              <a:buChar char="•"/>
              <a:tabLst>
                <a:tab pos="154940" algn="l"/>
              </a:tabLst>
            </a:pPr>
            <a:r>
              <a:rPr lang="en-US" sz="1200">
                <a:solidFill>
                  <a:srgbClr val="585353"/>
                </a:solidFill>
                <a:latin typeface="Arial Standard"/>
                <a:cs typeface="Trebuchet MS"/>
              </a:rPr>
              <a:t>76 patients (83.5%) discontinued, primarily for progressive disease (37.4%) and adverse events (29.7%)</a:t>
            </a:r>
          </a:p>
        </p:txBody>
      </p:sp>
      <p:sp>
        <p:nvSpPr>
          <p:cNvPr id="32" name="object 12">
            <a:extLst>
              <a:ext uri="{FF2B5EF4-FFF2-40B4-BE49-F238E27FC236}">
                <a16:creationId xmlns:a16="http://schemas.microsoft.com/office/drawing/2014/main" id="{98F1EE7A-037E-415E-9CAF-561A3C71D868}"/>
              </a:ext>
            </a:extLst>
          </p:cNvPr>
          <p:cNvSpPr txBox="1"/>
          <p:nvPr/>
        </p:nvSpPr>
        <p:spPr>
          <a:xfrm>
            <a:off x="6620868" y="1820713"/>
            <a:ext cx="2340000" cy="1188000"/>
          </a:xfrm>
          <a:prstGeom prst="rect">
            <a:avLst/>
          </a:prstGeom>
          <a:solidFill>
            <a:schemeClr val="bg2"/>
          </a:solidFill>
        </p:spPr>
        <p:txBody>
          <a:bodyPr vert="horz" wrap="square" lIns="0" tIns="0" rIns="0" bIns="0" rtlCol="0" anchor="ctr" anchorCtr="0">
            <a:noAutofit/>
          </a:bodyPr>
          <a:lstStyle/>
          <a:p>
            <a:pPr algn="ctr">
              <a:spcAft>
                <a:spcPts val="300"/>
              </a:spcAft>
            </a:pPr>
            <a:r>
              <a:rPr lang="en-US" sz="1200" b="1" dirty="0">
                <a:solidFill>
                  <a:schemeClr val="bg1"/>
                </a:solidFill>
                <a:latin typeface="Arial Standard"/>
                <a:cs typeface="Trebuchet MS"/>
              </a:rPr>
              <a:t>Cohort 1a: </a:t>
            </a:r>
            <a:endParaRPr lang="en-US" sz="1200" b="1">
              <a:solidFill>
                <a:schemeClr val="bg1"/>
              </a:solidFill>
              <a:latin typeface="Arial Standard"/>
              <a:cs typeface="Trebuchet MS"/>
            </a:endParaRPr>
          </a:p>
          <a:p>
            <a:pPr algn="ctr">
              <a:spcAft>
                <a:spcPts val="300"/>
              </a:spcAft>
            </a:pPr>
            <a:r>
              <a:rPr lang="en-US" sz="1200" b="1" i="1">
                <a:solidFill>
                  <a:schemeClr val="bg1"/>
                </a:solidFill>
                <a:latin typeface="Arial Standard"/>
                <a:cs typeface="Trebuchet MS"/>
              </a:rPr>
              <a:t>HER2</a:t>
            </a:r>
            <a:r>
              <a:rPr lang="en-US" sz="1200" b="1" dirty="0">
                <a:solidFill>
                  <a:schemeClr val="bg1"/>
                </a:solidFill>
                <a:latin typeface="Arial Standard"/>
                <a:cs typeface="Trebuchet MS"/>
              </a:rPr>
              <a:t>-overexpressing</a:t>
            </a:r>
            <a:r>
              <a:rPr lang="en-US" sz="1200" b="1" baseline="30000" dirty="0">
                <a:solidFill>
                  <a:schemeClr val="bg1"/>
                </a:solidFill>
                <a:latin typeface="Arial Standard"/>
                <a:cs typeface="Trebuchet MS"/>
              </a:rPr>
              <a:t>c</a:t>
            </a:r>
            <a:r>
              <a:rPr lang="en-US" sz="1200" b="1" dirty="0">
                <a:solidFill>
                  <a:schemeClr val="bg1"/>
                </a:solidFill>
                <a:latin typeface="Arial Standard"/>
                <a:cs typeface="Trebuchet MS"/>
              </a:rPr>
              <a:t> </a:t>
            </a:r>
            <a:endParaRPr lang="en-US" sz="1200" b="1">
              <a:solidFill>
                <a:schemeClr val="bg1"/>
              </a:solidFill>
              <a:latin typeface="Arial Standard"/>
              <a:cs typeface="Trebuchet MS"/>
            </a:endParaRPr>
          </a:p>
          <a:p>
            <a:pPr algn="ctr">
              <a:spcAft>
                <a:spcPts val="300"/>
              </a:spcAft>
            </a:pPr>
            <a:r>
              <a:rPr lang="en-US" sz="1200" b="1" dirty="0">
                <a:solidFill>
                  <a:schemeClr val="bg1"/>
                </a:solidFill>
                <a:latin typeface="Arial Standard"/>
                <a:cs typeface="Trebuchet MS"/>
              </a:rPr>
              <a:t> (IHC 3+ or IHC 2+)</a:t>
            </a:r>
            <a:endParaRPr lang="en-US" sz="1200" b="1">
              <a:solidFill>
                <a:schemeClr val="bg1"/>
              </a:solidFill>
              <a:latin typeface="Arial Standard"/>
              <a:cs typeface="Trebuchet MS"/>
            </a:endParaRPr>
          </a:p>
          <a:p>
            <a:pPr algn="ctr">
              <a:spcAft>
                <a:spcPts val="300"/>
              </a:spcAft>
            </a:pPr>
            <a:r>
              <a:rPr lang="en-US" sz="1200" b="1" dirty="0">
                <a:solidFill>
                  <a:schemeClr val="bg1"/>
                </a:solidFill>
                <a:latin typeface="Arial Standard"/>
                <a:cs typeface="Trebuchet MS"/>
              </a:rPr>
              <a:t>T-</a:t>
            </a:r>
            <a:r>
              <a:rPr lang="en-US" sz="1200" b="1" err="1">
                <a:solidFill>
                  <a:schemeClr val="bg1"/>
                </a:solidFill>
                <a:latin typeface="Arial Standard"/>
                <a:cs typeface="Trebuchet MS"/>
              </a:rPr>
              <a:t>DXd</a:t>
            </a:r>
            <a:r>
              <a:rPr lang="en-US" sz="1200" b="1" dirty="0">
                <a:solidFill>
                  <a:schemeClr val="bg1"/>
                </a:solidFill>
                <a:latin typeface="Arial Standard"/>
                <a:cs typeface="Trebuchet MS"/>
              </a:rPr>
              <a:t> 5.4 mg/kg Q3W  </a:t>
            </a:r>
            <a:endParaRPr lang="en-US" sz="1200" b="1">
              <a:solidFill>
                <a:schemeClr val="bg1"/>
              </a:solidFill>
              <a:latin typeface="Arial Standard"/>
              <a:cs typeface="Trebuchet MS"/>
            </a:endParaRPr>
          </a:p>
          <a:p>
            <a:pPr algn="ctr">
              <a:lnSpc>
                <a:spcPct val="100000"/>
              </a:lnSpc>
              <a:spcAft>
                <a:spcPts val="300"/>
              </a:spcAft>
            </a:pPr>
            <a:r>
              <a:rPr lang="en-US" sz="1200" b="1" dirty="0">
                <a:solidFill>
                  <a:schemeClr val="bg1"/>
                </a:solidFill>
                <a:latin typeface="Arial Standard"/>
                <a:cs typeface="Trebuchet MS"/>
              </a:rPr>
              <a:t>N = 41</a:t>
            </a:r>
          </a:p>
        </p:txBody>
      </p:sp>
      <p:sp>
        <p:nvSpPr>
          <p:cNvPr id="33" name="object 13">
            <a:extLst>
              <a:ext uri="{FF2B5EF4-FFF2-40B4-BE49-F238E27FC236}">
                <a16:creationId xmlns:a16="http://schemas.microsoft.com/office/drawing/2014/main" id="{7D15CCB9-151C-42FC-A1E5-68B43BD9B547}"/>
              </a:ext>
            </a:extLst>
          </p:cNvPr>
          <p:cNvSpPr txBox="1"/>
          <p:nvPr/>
        </p:nvSpPr>
        <p:spPr>
          <a:xfrm>
            <a:off x="6620868" y="3489347"/>
            <a:ext cx="2340000" cy="1188000"/>
          </a:xfrm>
          <a:prstGeom prst="rect">
            <a:avLst/>
          </a:prstGeom>
          <a:solidFill>
            <a:schemeClr val="accent6"/>
          </a:solidFill>
        </p:spPr>
        <p:txBody>
          <a:bodyPr vert="horz" wrap="square" lIns="0" tIns="0" rIns="0" bIns="0" rtlCol="0" anchor="ctr" anchorCtr="0">
            <a:noAutofit/>
          </a:bodyPr>
          <a:lstStyle/>
          <a:p>
            <a:pPr algn="ctr">
              <a:spcAft>
                <a:spcPts val="300"/>
              </a:spcAft>
            </a:pPr>
            <a:r>
              <a:rPr lang="en-US" sz="1200" b="1" dirty="0">
                <a:solidFill>
                  <a:srgbClr val="FFFFFF"/>
                </a:solidFill>
                <a:latin typeface="Arial Standard"/>
                <a:cs typeface="Trebuchet MS"/>
              </a:rPr>
              <a:t>Cohort 2 expansion:  </a:t>
            </a:r>
            <a:endParaRPr lang="en-US" sz="1200" b="1">
              <a:solidFill>
                <a:srgbClr val="FFFFFF"/>
              </a:solidFill>
              <a:latin typeface="Arial Standard"/>
              <a:cs typeface="Trebuchet MS"/>
            </a:endParaRPr>
          </a:p>
          <a:p>
            <a:pPr algn="ctr">
              <a:lnSpc>
                <a:spcPct val="100000"/>
              </a:lnSpc>
              <a:spcAft>
                <a:spcPts val="300"/>
              </a:spcAft>
            </a:pPr>
            <a:r>
              <a:rPr lang="en-US" sz="1200" b="1" i="1">
                <a:solidFill>
                  <a:srgbClr val="FFFFFF"/>
                </a:solidFill>
                <a:latin typeface="Arial Standard"/>
                <a:cs typeface="Trebuchet MS"/>
              </a:rPr>
              <a:t>HER2</a:t>
            </a:r>
            <a:r>
              <a:rPr lang="en-US" sz="1200" b="1">
                <a:solidFill>
                  <a:srgbClr val="FFFFFF"/>
                </a:solidFill>
                <a:latin typeface="Arial Standard"/>
                <a:cs typeface="Trebuchet MS"/>
              </a:rPr>
              <a:t>-mutated</a:t>
            </a:r>
            <a:endParaRPr lang="en-US" sz="1200" b="1" dirty="0">
              <a:solidFill>
                <a:srgbClr val="FFFFFF"/>
              </a:solidFill>
              <a:latin typeface="Arial Standard"/>
              <a:cs typeface="Trebuchet MS"/>
            </a:endParaRPr>
          </a:p>
          <a:p>
            <a:pPr algn="ctr">
              <a:lnSpc>
                <a:spcPct val="100000"/>
              </a:lnSpc>
              <a:spcAft>
                <a:spcPts val="300"/>
              </a:spcAft>
            </a:pPr>
            <a:r>
              <a:rPr lang="en-US" sz="1200" b="1" dirty="0">
                <a:solidFill>
                  <a:srgbClr val="FFFFFF"/>
                </a:solidFill>
                <a:latin typeface="Arial Standard"/>
                <a:cs typeface="Trebuchet MS"/>
              </a:rPr>
              <a:t>T-</a:t>
            </a:r>
            <a:r>
              <a:rPr lang="en-US" sz="1200" b="1" err="1">
                <a:solidFill>
                  <a:srgbClr val="FFFFFF"/>
                </a:solidFill>
                <a:latin typeface="Arial Standard"/>
                <a:cs typeface="Trebuchet MS"/>
              </a:rPr>
              <a:t>DXd</a:t>
            </a:r>
            <a:r>
              <a:rPr lang="en-US" sz="1200" b="1" dirty="0">
                <a:solidFill>
                  <a:srgbClr val="FFFFFF"/>
                </a:solidFill>
                <a:latin typeface="Arial Standard"/>
                <a:cs typeface="Trebuchet MS"/>
              </a:rPr>
              <a:t> 6.4 mg/kg Q3W</a:t>
            </a:r>
          </a:p>
          <a:p>
            <a:pPr algn="ctr">
              <a:lnSpc>
                <a:spcPct val="100000"/>
              </a:lnSpc>
              <a:spcAft>
                <a:spcPts val="300"/>
              </a:spcAft>
            </a:pPr>
            <a:r>
              <a:rPr lang="en-US" sz="1200" b="1" dirty="0">
                <a:solidFill>
                  <a:srgbClr val="FFFFFF"/>
                </a:solidFill>
                <a:latin typeface="Arial Standard"/>
                <a:cs typeface="Trebuchet MS"/>
              </a:rPr>
              <a:t>N = 49</a:t>
            </a:r>
          </a:p>
        </p:txBody>
      </p:sp>
      <p:sp>
        <p:nvSpPr>
          <p:cNvPr id="5" name="Textplatzhalter 4">
            <a:extLst>
              <a:ext uri="{FF2B5EF4-FFF2-40B4-BE49-F238E27FC236}">
                <a16:creationId xmlns:a16="http://schemas.microsoft.com/office/drawing/2014/main" id="{3259F655-468F-6D4C-89DD-02A494FC635E}"/>
              </a:ext>
            </a:extLst>
          </p:cNvPr>
          <p:cNvSpPr>
            <a:spLocks noGrp="1"/>
          </p:cNvSpPr>
          <p:nvPr>
            <p:ph type="body" sz="quarter" idx="12"/>
          </p:nvPr>
        </p:nvSpPr>
        <p:spPr>
          <a:xfrm>
            <a:off x="416533" y="1160463"/>
            <a:ext cx="11358934" cy="647700"/>
          </a:xfrm>
        </p:spPr>
        <p:txBody>
          <a:bodyPr/>
          <a:lstStyle/>
          <a:p>
            <a:r>
              <a:rPr lang="en-US" noProof="0" dirty="0"/>
              <a:t>Multicenter, international, 2-cohort Phase 2 trial of trastuzumab </a:t>
            </a:r>
            <a:r>
              <a:rPr lang="en-US" noProof="0" err="1"/>
              <a:t>deruxtecan</a:t>
            </a:r>
            <a:r>
              <a:rPr lang="en-US" noProof="0" dirty="0"/>
              <a:t> (T-</a:t>
            </a:r>
            <a:r>
              <a:rPr lang="en-US" noProof="0" err="1"/>
              <a:t>DXd</a:t>
            </a:r>
            <a:r>
              <a:rPr lang="en-US" noProof="0" dirty="0"/>
              <a:t>) in patients with </a:t>
            </a:r>
            <a:r>
              <a:rPr lang="en-US" i="1" noProof="0"/>
              <a:t>HER2</a:t>
            </a:r>
            <a:r>
              <a:rPr lang="en-US" noProof="0" dirty="0"/>
              <a:t>-mutated (</a:t>
            </a:r>
            <a:r>
              <a:rPr lang="en-US" i="1" noProof="0"/>
              <a:t>HER2</a:t>
            </a:r>
            <a:r>
              <a:rPr lang="en-US" noProof="0" dirty="0"/>
              <a:t>m) metastatic NSCLC</a:t>
            </a:r>
          </a:p>
        </p:txBody>
      </p:sp>
      <p:sp>
        <p:nvSpPr>
          <p:cNvPr id="8" name="Titel 7">
            <a:extLst>
              <a:ext uri="{FF2B5EF4-FFF2-40B4-BE49-F238E27FC236}">
                <a16:creationId xmlns:a16="http://schemas.microsoft.com/office/drawing/2014/main" id="{9CF3FF3E-DE47-DF40-B329-8A9DF4C404F5}"/>
              </a:ext>
            </a:extLst>
          </p:cNvPr>
          <p:cNvSpPr>
            <a:spLocks noGrp="1"/>
          </p:cNvSpPr>
          <p:nvPr>
            <p:ph type="title"/>
          </p:nvPr>
        </p:nvSpPr>
        <p:spPr/>
        <p:txBody>
          <a:bodyPr/>
          <a:lstStyle/>
          <a:p>
            <a:r>
              <a:rPr lang="en-US" noProof="0" dirty="0"/>
              <a:t>DESTINY-Lung01 Study design</a:t>
            </a:r>
          </a:p>
        </p:txBody>
      </p:sp>
      <p:sp>
        <p:nvSpPr>
          <p:cNvPr id="26" name="object 15">
            <a:extLst>
              <a:ext uri="{FF2B5EF4-FFF2-40B4-BE49-F238E27FC236}">
                <a16:creationId xmlns:a16="http://schemas.microsoft.com/office/drawing/2014/main" id="{2D99DEDE-D6C2-CC4A-8390-FCCB622E3940}"/>
              </a:ext>
            </a:extLst>
          </p:cNvPr>
          <p:cNvSpPr txBox="1"/>
          <p:nvPr/>
        </p:nvSpPr>
        <p:spPr>
          <a:xfrm>
            <a:off x="9170822" y="1823289"/>
            <a:ext cx="2604645" cy="2854057"/>
          </a:xfrm>
          <a:prstGeom prst="rect">
            <a:avLst/>
          </a:prstGeom>
          <a:solidFill>
            <a:schemeClr val="bg2">
              <a:lumMod val="20000"/>
              <a:lumOff val="80000"/>
            </a:schemeClr>
          </a:solidFill>
          <a:ln w="12953">
            <a:noFill/>
          </a:ln>
        </p:spPr>
        <p:txBody>
          <a:bodyPr vert="horz" wrap="square" lIns="72000" tIns="144000" rIns="72000" bIns="0" rtlCol="0" anchor="t">
            <a:noAutofit/>
          </a:bodyPr>
          <a:lstStyle/>
          <a:p>
            <a:pPr marL="91440">
              <a:lnSpc>
                <a:spcPct val="100000"/>
              </a:lnSpc>
              <a:spcBef>
                <a:spcPts val="1060"/>
              </a:spcBef>
              <a:buClr>
                <a:schemeClr val="bg2"/>
              </a:buClr>
            </a:pPr>
            <a:r>
              <a:rPr lang="en-GB" sz="1200" b="1" spc="-5" dirty="0">
                <a:latin typeface="Arial Standard"/>
                <a:cs typeface="Trebuchet MS"/>
              </a:rPr>
              <a:t>P</a:t>
            </a:r>
            <a:r>
              <a:rPr lang="en-GB" sz="1200" b="1" dirty="0">
                <a:latin typeface="Arial Standard"/>
                <a:cs typeface="Trebuchet MS"/>
              </a:rPr>
              <a:t>rimary </a:t>
            </a:r>
            <a:r>
              <a:rPr lang="en-GB" sz="1200" b="1" spc="-5" dirty="0">
                <a:latin typeface="Arial Standard"/>
                <a:cs typeface="Trebuchet MS"/>
              </a:rPr>
              <a:t>endpoints:</a:t>
            </a:r>
            <a:endParaRPr lang="en-GB" sz="1200" dirty="0">
              <a:latin typeface="Arial Standard"/>
              <a:cs typeface="Trebuchet MS"/>
            </a:endParaRPr>
          </a:p>
          <a:p>
            <a:pPr marL="304800" indent="-213995">
              <a:lnSpc>
                <a:spcPct val="100000"/>
              </a:lnSpc>
              <a:buClr>
                <a:schemeClr val="bg2"/>
              </a:buClr>
              <a:buFont typeface="Arial"/>
              <a:buChar char="•"/>
              <a:tabLst>
                <a:tab pos="304800" algn="l"/>
                <a:tab pos="305435" algn="l"/>
              </a:tabLst>
            </a:pPr>
            <a:r>
              <a:rPr lang="en-GB" sz="1200" spc="-5" dirty="0">
                <a:latin typeface="Arial Standard"/>
                <a:cs typeface="Trebuchet MS"/>
              </a:rPr>
              <a:t>Confirmed ORR by </a:t>
            </a:r>
            <a:r>
              <a:rPr lang="en-GB" sz="1200" spc="-5">
                <a:latin typeface="Arial Standard"/>
                <a:cs typeface="Trebuchet MS"/>
              </a:rPr>
              <a:t>ICR</a:t>
            </a:r>
            <a:r>
              <a:rPr lang="en-GB" sz="1200" spc="-5" baseline="30000">
                <a:latin typeface="Arial Standard"/>
                <a:cs typeface="Trebuchet MS"/>
              </a:rPr>
              <a:t>d</a:t>
            </a:r>
            <a:endParaRPr lang="en-GB" sz="1200" spc="-5" baseline="30000" dirty="0">
              <a:latin typeface="Arial Standard"/>
              <a:cs typeface="Trebuchet MS"/>
            </a:endParaRPr>
          </a:p>
          <a:p>
            <a:pPr>
              <a:lnSpc>
                <a:spcPct val="100000"/>
              </a:lnSpc>
              <a:spcBef>
                <a:spcPts val="45"/>
              </a:spcBef>
              <a:buClr>
                <a:schemeClr val="bg2"/>
              </a:buClr>
              <a:buFont typeface="Arial"/>
              <a:buChar char="•"/>
            </a:pPr>
            <a:endParaRPr lang="en-GB" sz="1200" dirty="0">
              <a:latin typeface="Arial Standard"/>
              <a:cs typeface="Trebuchet MS"/>
            </a:endParaRPr>
          </a:p>
          <a:p>
            <a:pPr marL="91440">
              <a:lnSpc>
                <a:spcPct val="100000"/>
              </a:lnSpc>
              <a:buClr>
                <a:schemeClr val="bg2"/>
              </a:buClr>
            </a:pPr>
            <a:r>
              <a:rPr lang="en-GB" sz="1200" b="1" spc="-5" dirty="0">
                <a:latin typeface="Arial Standard"/>
                <a:cs typeface="Trebuchet MS"/>
              </a:rPr>
              <a:t>Secondary</a:t>
            </a:r>
            <a:r>
              <a:rPr lang="en-GB" sz="1200" b="1" spc="5" dirty="0">
                <a:latin typeface="Arial Standard"/>
                <a:cs typeface="Trebuchet MS"/>
              </a:rPr>
              <a:t> </a:t>
            </a:r>
            <a:r>
              <a:rPr lang="en-GB" sz="1200" b="1" spc="-5" dirty="0">
                <a:latin typeface="Arial Standard"/>
                <a:cs typeface="Trebuchet MS"/>
              </a:rPr>
              <a:t>endpoints:</a:t>
            </a:r>
            <a:endParaRPr lang="en-GB" sz="1200" dirty="0">
              <a:latin typeface="Arial Standard"/>
              <a:cs typeface="Trebuchet MS"/>
            </a:endParaRPr>
          </a:p>
          <a:p>
            <a:pPr marL="265430" indent="-174625">
              <a:lnSpc>
                <a:spcPct val="100000"/>
              </a:lnSpc>
              <a:buClr>
                <a:schemeClr val="bg2"/>
              </a:buClr>
              <a:buFont typeface="Arial"/>
              <a:buChar char="•"/>
              <a:tabLst>
                <a:tab pos="266065" algn="l"/>
              </a:tabLst>
            </a:pPr>
            <a:r>
              <a:rPr lang="pt-BR" sz="1200" spc="-5" dirty="0">
                <a:latin typeface="Arial Standard"/>
                <a:cs typeface="Trebuchet MS"/>
              </a:rPr>
              <a:t>DOR</a:t>
            </a:r>
          </a:p>
          <a:p>
            <a:pPr marL="265430" indent="-174625">
              <a:lnSpc>
                <a:spcPct val="100000"/>
              </a:lnSpc>
              <a:buClr>
                <a:schemeClr val="bg2"/>
              </a:buClr>
              <a:buFont typeface="Arial"/>
              <a:buChar char="•"/>
              <a:tabLst>
                <a:tab pos="266065" algn="l"/>
              </a:tabLst>
            </a:pPr>
            <a:r>
              <a:rPr lang="pt-BR" sz="1200" spc="-5" dirty="0">
                <a:latin typeface="Arial Standard"/>
                <a:cs typeface="Trebuchet MS"/>
              </a:rPr>
              <a:t>PFS</a:t>
            </a:r>
          </a:p>
          <a:p>
            <a:pPr marL="265430" indent="-174625">
              <a:lnSpc>
                <a:spcPct val="100000"/>
              </a:lnSpc>
              <a:buClr>
                <a:schemeClr val="bg2"/>
              </a:buClr>
              <a:buFont typeface="Arial"/>
              <a:buChar char="•"/>
              <a:tabLst>
                <a:tab pos="266065" algn="l"/>
              </a:tabLst>
            </a:pPr>
            <a:r>
              <a:rPr lang="pt-BR" sz="1200" spc="-5" dirty="0">
                <a:latin typeface="Arial Standard"/>
                <a:cs typeface="Trebuchet MS"/>
              </a:rPr>
              <a:t>OS</a:t>
            </a:r>
          </a:p>
          <a:p>
            <a:pPr marL="265430" indent="-174625">
              <a:lnSpc>
                <a:spcPct val="100000"/>
              </a:lnSpc>
              <a:buClr>
                <a:schemeClr val="bg2"/>
              </a:buClr>
              <a:buFont typeface="Arial"/>
              <a:buChar char="•"/>
              <a:tabLst>
                <a:tab pos="266065" algn="l"/>
              </a:tabLst>
            </a:pPr>
            <a:r>
              <a:rPr lang="pt-BR" sz="1200" spc="-5" dirty="0">
                <a:latin typeface="Arial Standard"/>
                <a:cs typeface="Trebuchet MS"/>
              </a:rPr>
              <a:t>DOR</a:t>
            </a:r>
          </a:p>
          <a:p>
            <a:pPr marL="265430" indent="-174625">
              <a:lnSpc>
                <a:spcPct val="100000"/>
              </a:lnSpc>
              <a:buClr>
                <a:schemeClr val="bg2"/>
              </a:buClr>
              <a:buFont typeface="Arial"/>
              <a:buChar char="•"/>
              <a:tabLst>
                <a:tab pos="266065" algn="l"/>
              </a:tabLst>
            </a:pPr>
            <a:r>
              <a:rPr lang="pt-BR" sz="1200" spc="-5">
                <a:latin typeface="Arial Standard"/>
                <a:cs typeface="Trebuchet MS"/>
              </a:rPr>
              <a:t>Safety</a:t>
            </a:r>
            <a:endParaRPr lang="pt-BR" sz="1200" spc="-5" dirty="0">
              <a:latin typeface="Arial Standard"/>
              <a:cs typeface="Trebuchet MS"/>
            </a:endParaRPr>
          </a:p>
          <a:p>
            <a:pPr marL="265430" indent="-174625">
              <a:lnSpc>
                <a:spcPct val="100000"/>
              </a:lnSpc>
              <a:buClr>
                <a:schemeClr val="bg2"/>
              </a:buClr>
              <a:buFont typeface="Arial"/>
              <a:buChar char="•"/>
              <a:tabLst>
                <a:tab pos="266065" algn="l"/>
              </a:tabLst>
            </a:pPr>
            <a:endParaRPr lang="pt-BR" sz="1200" b="1" spc="-5" dirty="0">
              <a:latin typeface="Arial Standard"/>
              <a:cs typeface="Trebuchet MS"/>
            </a:endParaRPr>
          </a:p>
          <a:p>
            <a:pPr marL="90805">
              <a:lnSpc>
                <a:spcPct val="100000"/>
              </a:lnSpc>
              <a:buClr>
                <a:schemeClr val="bg2"/>
              </a:buClr>
              <a:tabLst>
                <a:tab pos="266065" algn="l"/>
              </a:tabLst>
            </a:pPr>
            <a:r>
              <a:rPr lang="en-US" sz="1200" b="1" spc="-5" dirty="0">
                <a:latin typeface="Arial Standard"/>
                <a:cs typeface="Trebuchet MS"/>
              </a:rPr>
              <a:t>Exploratory</a:t>
            </a:r>
            <a:r>
              <a:rPr lang="pt-BR" sz="1200" b="1" spc="-5" dirty="0">
                <a:latin typeface="Arial Standard"/>
                <a:cs typeface="Trebuchet MS"/>
              </a:rPr>
              <a:t> </a:t>
            </a:r>
            <a:r>
              <a:rPr lang="pt-BR" sz="1200" b="1" spc="-5">
                <a:latin typeface="Arial Standard"/>
                <a:cs typeface="Trebuchet MS"/>
              </a:rPr>
              <a:t>endpoint</a:t>
            </a:r>
            <a:endParaRPr lang="pt-BR" sz="1200" b="1" spc="-5" dirty="0">
              <a:latin typeface="Arial Standard"/>
              <a:cs typeface="Trebuchet MS"/>
            </a:endParaRPr>
          </a:p>
          <a:p>
            <a:pPr marL="262255" indent="-171450">
              <a:lnSpc>
                <a:spcPct val="100000"/>
              </a:lnSpc>
              <a:buClr>
                <a:schemeClr val="bg2"/>
              </a:buClr>
              <a:buFont typeface="Arial" panose="020B0604020202020204" pitchFamily="34" charset="0"/>
              <a:buChar char="•"/>
              <a:tabLst>
                <a:tab pos="266065" algn="l"/>
              </a:tabLst>
            </a:pPr>
            <a:r>
              <a:rPr lang="pt-BR" sz="1200" spc="-5">
                <a:latin typeface="Arial Standard"/>
                <a:cs typeface="Trebuchet MS"/>
              </a:rPr>
              <a:t>Biomarkers</a:t>
            </a:r>
            <a:r>
              <a:rPr lang="pt-BR" sz="1200" spc="-5" dirty="0">
                <a:latin typeface="Arial Standard"/>
                <a:cs typeface="Trebuchet MS"/>
              </a:rPr>
              <a:t> </a:t>
            </a:r>
            <a:r>
              <a:rPr lang="pt-BR" sz="1200" spc="-5">
                <a:latin typeface="Arial Standard"/>
                <a:cs typeface="Trebuchet MS"/>
              </a:rPr>
              <a:t>of</a:t>
            </a:r>
            <a:r>
              <a:rPr lang="pt-BR" sz="1200" spc="-5" dirty="0">
                <a:latin typeface="Arial Standard"/>
                <a:cs typeface="Trebuchet MS"/>
              </a:rPr>
              <a:t> response</a:t>
            </a:r>
          </a:p>
          <a:p>
            <a:pPr marL="262255" indent="-171450">
              <a:lnSpc>
                <a:spcPct val="100000"/>
              </a:lnSpc>
              <a:buClr>
                <a:schemeClr val="bg2"/>
              </a:buClr>
              <a:buFont typeface="Arial" panose="020B0604020202020204" pitchFamily="34" charset="0"/>
              <a:buChar char="•"/>
              <a:tabLst>
                <a:tab pos="266065" algn="l"/>
              </a:tabLst>
            </a:pPr>
            <a:endParaRPr lang="pt-BR" sz="1200" b="1" spc="-5" dirty="0">
              <a:latin typeface="Arial Standard"/>
              <a:cs typeface="Trebuchet MS"/>
            </a:endParaRPr>
          </a:p>
        </p:txBody>
      </p:sp>
      <p:grpSp>
        <p:nvGrpSpPr>
          <p:cNvPr id="10" name="Gruppieren 9">
            <a:extLst>
              <a:ext uri="{FF2B5EF4-FFF2-40B4-BE49-F238E27FC236}">
                <a16:creationId xmlns:a16="http://schemas.microsoft.com/office/drawing/2014/main" id="{6299D609-6DB2-DD47-9116-64BDB82CC272}"/>
              </a:ext>
            </a:extLst>
          </p:cNvPr>
          <p:cNvGrpSpPr/>
          <p:nvPr/>
        </p:nvGrpSpPr>
        <p:grpSpPr>
          <a:xfrm>
            <a:off x="2938828" y="2414713"/>
            <a:ext cx="1017012" cy="1670150"/>
            <a:chOff x="2949802" y="2414713"/>
            <a:chExt cx="1006038" cy="1670150"/>
          </a:xfrm>
        </p:grpSpPr>
        <p:cxnSp>
          <p:nvCxnSpPr>
            <p:cNvPr id="38" name="Straight Arrow Connector 37">
              <a:extLst>
                <a:ext uri="{FF2B5EF4-FFF2-40B4-BE49-F238E27FC236}">
                  <a16:creationId xmlns:a16="http://schemas.microsoft.com/office/drawing/2014/main" id="{237F796B-9E64-4764-8F78-C2EB237C117D}"/>
                </a:ext>
              </a:extLst>
            </p:cNvPr>
            <p:cNvCxnSpPr>
              <a:cxnSpLocks/>
            </p:cNvCxnSpPr>
            <p:nvPr/>
          </p:nvCxnSpPr>
          <p:spPr>
            <a:xfrm flipV="1">
              <a:off x="2949802" y="2414713"/>
              <a:ext cx="1006038" cy="3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37">
              <a:extLst>
                <a:ext uri="{FF2B5EF4-FFF2-40B4-BE49-F238E27FC236}">
                  <a16:creationId xmlns:a16="http://schemas.microsoft.com/office/drawing/2014/main" id="{AA2A4DFE-5ACA-9D49-B89C-304C7D873A79}"/>
                </a:ext>
              </a:extLst>
            </p:cNvPr>
            <p:cNvCxnSpPr>
              <a:cxnSpLocks/>
            </p:cNvCxnSpPr>
            <p:nvPr/>
          </p:nvCxnSpPr>
          <p:spPr>
            <a:xfrm flipV="1">
              <a:off x="2949802" y="4081831"/>
              <a:ext cx="1006038" cy="3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5273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baseline="30000">
                <a:latin typeface="+mj-lt"/>
                <a:cs typeface="Times New Roman"/>
              </a:rPr>
              <a:t>a</a:t>
            </a:r>
            <a:r>
              <a:rPr lang="en-US">
                <a:latin typeface="+mj-lt"/>
                <a:cs typeface="Times New Roman"/>
              </a:rPr>
              <a:t>Primary endpoint.</a:t>
            </a:r>
          </a:p>
          <a:p>
            <a:r>
              <a:rPr lang="en-US" sz="800">
                <a:latin typeface="+mj-lt"/>
                <a:cs typeface="Times New Roman"/>
              </a:rPr>
              <a:t>CI, confidence interval; CR, complete response; DCR, disease control rate; DoR, duration of response; PD, progressive disease; PR, partial response.</a:t>
            </a:r>
          </a:p>
          <a:p>
            <a:r>
              <a:rPr lang="en-GB" b="1"/>
              <a:t>Li B, et al. Abstract LBA45 presented at ESMO 2021.</a:t>
            </a:r>
            <a:endParaRPr lang="de-DE"/>
          </a:p>
        </p:txBody>
      </p:sp>
      <p:graphicFrame>
        <p:nvGraphicFramePr>
          <p:cNvPr id="3" name="Tabelle 3">
            <a:extLst>
              <a:ext uri="{FF2B5EF4-FFF2-40B4-BE49-F238E27FC236}">
                <a16:creationId xmlns:a16="http://schemas.microsoft.com/office/drawing/2014/main" id="{B5B6C4FB-064D-49E8-A165-71016D757603}"/>
              </a:ext>
            </a:extLst>
          </p:cNvPr>
          <p:cNvGraphicFramePr>
            <a:graphicFrameLocks noGrp="1"/>
          </p:cNvGraphicFramePr>
          <p:nvPr>
            <p:extLst>
              <p:ext uri="{D42A27DB-BD31-4B8C-83A1-F6EECF244321}">
                <p14:modId xmlns:p14="http://schemas.microsoft.com/office/powerpoint/2010/main" val="167898035"/>
              </p:ext>
            </p:extLst>
          </p:nvPr>
        </p:nvGraphicFramePr>
        <p:xfrm>
          <a:off x="403548" y="1808003"/>
          <a:ext cx="8564818" cy="3637680"/>
        </p:xfrm>
        <a:graphic>
          <a:graphicData uri="http://schemas.openxmlformats.org/drawingml/2006/table">
            <a:tbl>
              <a:tblPr firstRow="1" bandRow="1">
                <a:tableStyleId>{5C22544A-7EE6-4342-B048-85BDC9FD1C3A}</a:tableStyleId>
              </a:tblPr>
              <a:tblGrid>
                <a:gridCol w="4282409">
                  <a:extLst>
                    <a:ext uri="{9D8B030D-6E8A-4147-A177-3AD203B41FA5}">
                      <a16:colId xmlns:a16="http://schemas.microsoft.com/office/drawing/2014/main" val="183752605"/>
                    </a:ext>
                  </a:extLst>
                </a:gridCol>
                <a:gridCol w="4282409">
                  <a:extLst>
                    <a:ext uri="{9D8B030D-6E8A-4147-A177-3AD203B41FA5}">
                      <a16:colId xmlns:a16="http://schemas.microsoft.com/office/drawing/2014/main" val="3744483440"/>
                    </a:ext>
                  </a:extLst>
                </a:gridCol>
              </a:tblGrid>
              <a:tr h="0">
                <a:tc>
                  <a:txBody>
                    <a:bodyPr/>
                    <a:lstStyle/>
                    <a:p>
                      <a:endParaRPr lang="de-DE" sz="1400" baseline="0" dirty="0"/>
                    </a:p>
                  </a:txBody>
                  <a:tcPr marT="72000" marB="72000" anchor="ctr"/>
                </a:tc>
                <a:tc>
                  <a:txBody>
                    <a:bodyPr/>
                    <a:lstStyle/>
                    <a:p>
                      <a:pPr algn="ctr"/>
                      <a:r>
                        <a:rPr lang="de-DE" sz="1400"/>
                        <a:t>Patients (N=91)</a:t>
                      </a:r>
                    </a:p>
                  </a:txBody>
                  <a:tcPr marT="72000" marB="72000" anchor="ctr"/>
                </a:tc>
                <a:extLst>
                  <a:ext uri="{0D108BD9-81ED-4DB2-BD59-A6C34878D82A}">
                    <a16:rowId xmlns:a16="http://schemas.microsoft.com/office/drawing/2014/main" val="1074810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a:t>Confirmed ORR</a:t>
                      </a:r>
                      <a:r>
                        <a:rPr lang="de-DE" sz="1400" b="1" baseline="30000"/>
                        <a:t>a</a:t>
                      </a:r>
                      <a:r>
                        <a:rPr lang="de-DE" sz="1400" b="1" baseline="0"/>
                        <a:t>, n (%)</a:t>
                      </a:r>
                    </a:p>
                  </a:txBody>
                  <a:tcPr marT="72000" marB="72000" anchor="ctr"/>
                </a:tc>
                <a:tc>
                  <a:txBody>
                    <a:bodyPr/>
                    <a:lstStyle/>
                    <a:p>
                      <a:pPr algn="ctr"/>
                      <a:r>
                        <a:rPr lang="de-DE" sz="1400" b="1" dirty="0"/>
                        <a:t>50 (54.9)</a:t>
                      </a:r>
                    </a:p>
                    <a:p>
                      <a:pPr algn="ctr"/>
                      <a:r>
                        <a:rPr lang="de-DE" sz="1400" dirty="0"/>
                        <a:t>95% Cl, 44.2-65.4)</a:t>
                      </a:r>
                    </a:p>
                  </a:txBody>
                  <a:tcPr marT="72000" marB="72000" anchor="ctr"/>
                </a:tc>
                <a:extLst>
                  <a:ext uri="{0D108BD9-81ED-4DB2-BD59-A6C34878D82A}">
                    <a16:rowId xmlns:a16="http://schemas.microsoft.com/office/drawing/2014/main" val="3635462103"/>
                  </a:ext>
                </a:extLst>
              </a:tr>
              <a:tr h="0">
                <a:tc>
                  <a:txBody>
                    <a:bodyPr/>
                    <a:lstStyle/>
                    <a:p>
                      <a:r>
                        <a:rPr lang="de-DE" sz="1400" b="1"/>
                        <a:t>Best overall response, n (%)</a:t>
                      </a:r>
                    </a:p>
                    <a:p>
                      <a:pPr lvl="1"/>
                      <a:r>
                        <a:rPr lang="de-DE" sz="1400"/>
                        <a:t>CR</a:t>
                      </a:r>
                    </a:p>
                    <a:p>
                      <a:pPr lvl="1"/>
                      <a:r>
                        <a:rPr lang="de-DE" sz="1400"/>
                        <a:t>PR</a:t>
                      </a:r>
                    </a:p>
                    <a:p>
                      <a:pPr lvl="1"/>
                      <a:r>
                        <a:rPr lang="de-DE" sz="1400"/>
                        <a:t>SD</a:t>
                      </a:r>
                    </a:p>
                    <a:p>
                      <a:pPr lvl="1"/>
                      <a:r>
                        <a:rPr lang="de-DE" sz="1400"/>
                        <a:t>PD</a:t>
                      </a:r>
                    </a:p>
                    <a:p>
                      <a:pPr lvl="1"/>
                      <a:r>
                        <a:rPr lang="de-DE" sz="1400"/>
                        <a:t>Not evaluable</a:t>
                      </a:r>
                    </a:p>
                  </a:txBody>
                  <a:tcPr marT="72000" marB="72000" anchor="ctr"/>
                </a:tc>
                <a:tc>
                  <a:txBody>
                    <a:bodyPr/>
                    <a:lstStyle/>
                    <a:p>
                      <a:pPr algn="ctr"/>
                      <a:endParaRPr lang="de-DE" sz="1400" dirty="0"/>
                    </a:p>
                    <a:p>
                      <a:pPr algn="ctr"/>
                      <a:r>
                        <a:rPr lang="de-DE" sz="1400" b="1" dirty="0"/>
                        <a:t>1 (1.1)</a:t>
                      </a:r>
                    </a:p>
                    <a:p>
                      <a:pPr algn="ctr"/>
                      <a:r>
                        <a:rPr lang="de-DE" sz="1400" b="1" dirty="0"/>
                        <a:t>49 (53.8)</a:t>
                      </a:r>
                    </a:p>
                    <a:p>
                      <a:pPr algn="ctr"/>
                      <a:r>
                        <a:rPr lang="de-DE" sz="1400" b="1" dirty="0"/>
                        <a:t>34 (37.4)</a:t>
                      </a:r>
                    </a:p>
                    <a:p>
                      <a:pPr algn="ctr"/>
                      <a:r>
                        <a:rPr lang="de-DE" sz="1400" b="1" dirty="0"/>
                        <a:t>3 (3.3)</a:t>
                      </a:r>
                    </a:p>
                    <a:p>
                      <a:pPr algn="ctr"/>
                      <a:r>
                        <a:rPr lang="de-DE" sz="1400" b="1" dirty="0"/>
                        <a:t>4 (4.4)</a:t>
                      </a:r>
                    </a:p>
                  </a:txBody>
                  <a:tcPr marT="72000" marB="72000" anchor="ctr"/>
                </a:tc>
                <a:extLst>
                  <a:ext uri="{0D108BD9-81ED-4DB2-BD59-A6C34878D82A}">
                    <a16:rowId xmlns:a16="http://schemas.microsoft.com/office/drawing/2014/main" val="1723901744"/>
                  </a:ext>
                </a:extLst>
              </a:tr>
              <a:tr h="0">
                <a:tc>
                  <a:txBody>
                    <a:bodyPr/>
                    <a:lstStyle/>
                    <a:p>
                      <a:r>
                        <a:rPr lang="de-DE" sz="1400" b="1"/>
                        <a:t>DCR, n (%)</a:t>
                      </a:r>
                    </a:p>
                  </a:txBody>
                  <a:tcPr marT="72000" marB="72000" anchor="ctr"/>
                </a:tc>
                <a:tc>
                  <a:txBody>
                    <a:bodyPr/>
                    <a:lstStyle/>
                    <a:p>
                      <a:pPr algn="ctr"/>
                      <a:r>
                        <a:rPr lang="de-DE" sz="1400" dirty="0"/>
                        <a:t>84 (92.3)</a:t>
                      </a:r>
                    </a:p>
                    <a:p>
                      <a:pPr algn="ctr"/>
                      <a:r>
                        <a:rPr lang="de-DE" sz="1400" dirty="0"/>
                        <a:t>(95% Cl, 84.8-96.9)</a:t>
                      </a:r>
                    </a:p>
                  </a:txBody>
                  <a:tcPr marT="72000" marB="72000" anchor="ctr"/>
                </a:tc>
                <a:extLst>
                  <a:ext uri="{0D108BD9-81ED-4DB2-BD59-A6C34878D82A}">
                    <a16:rowId xmlns:a16="http://schemas.microsoft.com/office/drawing/2014/main" val="3659929344"/>
                  </a:ext>
                </a:extLst>
              </a:tr>
              <a:tr h="0">
                <a:tc>
                  <a:txBody>
                    <a:bodyPr/>
                    <a:lstStyle/>
                    <a:p>
                      <a:r>
                        <a:rPr lang="de-DE" sz="1400" b="1"/>
                        <a:t>Median DoR, months</a:t>
                      </a:r>
                    </a:p>
                  </a:txBody>
                  <a:tcPr marT="72000" marB="72000" anchor="ctr"/>
                </a:tc>
                <a:tc>
                  <a:txBody>
                    <a:bodyPr/>
                    <a:lstStyle/>
                    <a:p>
                      <a:pPr algn="ctr"/>
                      <a:r>
                        <a:rPr lang="de-DE" sz="1400" dirty="0"/>
                        <a:t>9.3 (95% Cl, 5.7-14.7)</a:t>
                      </a:r>
                    </a:p>
                  </a:txBody>
                  <a:tcPr marT="72000" marB="72000" anchor="ctr"/>
                </a:tc>
                <a:extLst>
                  <a:ext uri="{0D108BD9-81ED-4DB2-BD59-A6C34878D82A}">
                    <a16:rowId xmlns:a16="http://schemas.microsoft.com/office/drawing/2014/main" val="655811009"/>
                  </a:ext>
                </a:extLst>
              </a:tr>
              <a:tr h="0">
                <a:tc>
                  <a:txBody>
                    <a:bodyPr/>
                    <a:lstStyle/>
                    <a:p>
                      <a:r>
                        <a:rPr lang="de-DE" sz="1400" b="1"/>
                        <a:t>Median follow up, months</a:t>
                      </a:r>
                    </a:p>
                  </a:txBody>
                  <a:tcPr marT="72000" marB="72000" anchor="ctr"/>
                </a:tc>
                <a:tc>
                  <a:txBody>
                    <a:bodyPr/>
                    <a:lstStyle/>
                    <a:p>
                      <a:pPr algn="ctr"/>
                      <a:r>
                        <a:rPr lang="de-DE" sz="1400"/>
                        <a:t>13.1 (range, 0.7-29.1)</a:t>
                      </a:r>
                    </a:p>
                  </a:txBody>
                  <a:tcPr marT="72000" marB="72000" anchor="ctr"/>
                </a:tc>
                <a:extLst>
                  <a:ext uri="{0D108BD9-81ED-4DB2-BD59-A6C34878D82A}">
                    <a16:rowId xmlns:a16="http://schemas.microsoft.com/office/drawing/2014/main" val="2411953699"/>
                  </a:ext>
                </a:extLst>
              </a:tr>
            </a:tbl>
          </a:graphicData>
        </a:graphic>
      </p:graphicFrame>
      <p:sp>
        <p:nvSpPr>
          <p:cNvPr id="7" name="Titel 6">
            <a:extLst>
              <a:ext uri="{FF2B5EF4-FFF2-40B4-BE49-F238E27FC236}">
                <a16:creationId xmlns:a16="http://schemas.microsoft.com/office/drawing/2014/main" id="{D76571BC-EE66-3E43-82E1-7C8D0BD7D786}"/>
              </a:ext>
            </a:extLst>
          </p:cNvPr>
          <p:cNvSpPr>
            <a:spLocks noGrp="1"/>
          </p:cNvSpPr>
          <p:nvPr>
            <p:ph type="title"/>
          </p:nvPr>
        </p:nvSpPr>
        <p:spPr/>
        <p:txBody>
          <a:bodyPr/>
          <a:lstStyle/>
          <a:p>
            <a:r>
              <a:rPr lang="en-US" noProof="0" dirty="0"/>
              <a:t>Confirmed ORR, best overall response, DCR and DoR</a:t>
            </a:r>
          </a:p>
        </p:txBody>
      </p:sp>
    </p:spTree>
    <p:extLst>
      <p:ext uri="{BB962C8B-B14F-4D97-AF65-F5344CB8AC3E}">
        <p14:creationId xmlns:p14="http://schemas.microsoft.com/office/powerpoint/2010/main" val="31555589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baseline="30000"/>
              <a:t>a</a:t>
            </a:r>
            <a:r>
              <a:rPr lang="en-US"/>
              <a:t>Best</a:t>
            </a:r>
            <a:r>
              <a:rPr lang="en-US" dirty="0"/>
              <a:t> change in tumor size by ICR for 85 of 91 patients for whom baseline and postbaseline data were available. Baseline is Iasi measurement taken before enrollment. </a:t>
            </a:r>
            <a:r>
              <a:rPr lang="en-US" baseline="30000"/>
              <a:t>b</a:t>
            </a:r>
            <a:r>
              <a:rPr lang="en-US"/>
              <a:t>The</a:t>
            </a:r>
            <a:r>
              <a:rPr lang="en-US" dirty="0"/>
              <a:t> </a:t>
            </a:r>
            <a:r>
              <a:rPr lang="en-US"/>
              <a:t>Oncomine</a:t>
            </a:r>
            <a:r>
              <a:rPr lang="en-US" dirty="0"/>
              <a:t>™ Dx Target Test (Thermo Fisher Scientific) was used to confirm local HER2 mutation status and to determine HER2 amplification status. HER2 protein expression status was determined by immunohistochemistry using a modified PATHWAY anti-HER2 (4B5) (Ventana Medical Systems, Inc.) assay. Shown is best (minimum) percentage change from baseline in the sum of diameters for all target lesions; (-), negative; (+), positive; I, insertion; N no; S, substitution: Y. yes. Blank cells (except for the prior HER2 </a:t>
            </a:r>
            <a:r>
              <a:rPr lang="en-US"/>
              <a:t>TKl</a:t>
            </a:r>
            <a:r>
              <a:rPr lang="en-US" dirty="0"/>
              <a:t> therapy row) indicate patients whose tumor samples were not evaluable or assessed. The upper dashed horizontal line indicates a 20% increase in tumor size in the patients who had disease progression and the lower dashed line indicates a 30% decrease in tumor size (partial response).</a:t>
            </a:r>
          </a:p>
          <a:p>
            <a:r>
              <a:rPr lang="en-GB" dirty="0"/>
              <a:t>HER2, human epidermal growth factor receptor 2, </a:t>
            </a:r>
            <a:r>
              <a:rPr lang="en-US" dirty="0"/>
              <a:t>TKI, tyrosine kinase inhibitor.</a:t>
            </a:r>
          </a:p>
          <a:p>
            <a:r>
              <a:rPr lang="en-GB" b="1" dirty="0"/>
              <a:t>Li B, et al. Abstract LBA45 presented at ESMO 2021.</a:t>
            </a:r>
            <a:endParaRPr lang="de-DE" dirty="0"/>
          </a:p>
        </p:txBody>
      </p:sp>
      <p:cxnSp>
        <p:nvCxnSpPr>
          <p:cNvPr id="124" name="Gerader Verbinder 123">
            <a:extLst>
              <a:ext uri="{FF2B5EF4-FFF2-40B4-BE49-F238E27FC236}">
                <a16:creationId xmlns:a16="http://schemas.microsoft.com/office/drawing/2014/main" id="{4CE7C703-2B65-4685-A85C-4898B0508A74}"/>
              </a:ext>
            </a:extLst>
          </p:cNvPr>
          <p:cNvCxnSpPr/>
          <p:nvPr/>
        </p:nvCxnSpPr>
        <p:spPr>
          <a:xfrm>
            <a:off x="1672946" y="3187710"/>
            <a:ext cx="886712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Gerader Verbinder 3">
            <a:extLst>
              <a:ext uri="{FF2B5EF4-FFF2-40B4-BE49-F238E27FC236}">
                <a16:creationId xmlns:a16="http://schemas.microsoft.com/office/drawing/2014/main" id="{B4087F99-168B-4EED-9818-6D9659272BD3}"/>
              </a:ext>
            </a:extLst>
          </p:cNvPr>
          <p:cNvCxnSpPr>
            <a:cxnSpLocks/>
          </p:cNvCxnSpPr>
          <p:nvPr/>
        </p:nvCxnSpPr>
        <p:spPr>
          <a:xfrm flipV="1">
            <a:off x="1679175" y="1855149"/>
            <a:ext cx="0" cy="262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3027B988-1707-4158-8CEB-DB7ED0CDDED3}"/>
              </a:ext>
            </a:extLst>
          </p:cNvPr>
          <p:cNvCxnSpPr/>
          <p:nvPr/>
        </p:nvCxnSpPr>
        <p:spPr>
          <a:xfrm>
            <a:off x="1630876" y="4474524"/>
            <a:ext cx="45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387ED423-9B81-4959-996F-14E4B1400262}"/>
              </a:ext>
            </a:extLst>
          </p:cNvPr>
          <p:cNvCxnSpPr/>
          <p:nvPr/>
        </p:nvCxnSpPr>
        <p:spPr>
          <a:xfrm>
            <a:off x="1630876" y="4103048"/>
            <a:ext cx="45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A18AC8BB-C31D-4321-AD35-E2E0E9E2499E}"/>
              </a:ext>
            </a:extLst>
          </p:cNvPr>
          <p:cNvCxnSpPr/>
          <p:nvPr/>
        </p:nvCxnSpPr>
        <p:spPr>
          <a:xfrm>
            <a:off x="1630876" y="3731573"/>
            <a:ext cx="45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B4D5989-1409-4FAB-A4CA-9ED0FA05C3A0}"/>
              </a:ext>
            </a:extLst>
          </p:cNvPr>
          <p:cNvCxnSpPr/>
          <p:nvPr/>
        </p:nvCxnSpPr>
        <p:spPr>
          <a:xfrm>
            <a:off x="1630876" y="3352954"/>
            <a:ext cx="45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B0C7065E-330F-4DDA-98CF-1C83A6278D80}"/>
              </a:ext>
            </a:extLst>
          </p:cNvPr>
          <p:cNvCxnSpPr/>
          <p:nvPr/>
        </p:nvCxnSpPr>
        <p:spPr>
          <a:xfrm>
            <a:off x="1630876" y="2986242"/>
            <a:ext cx="45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FA1E0F81-11A7-4C3A-9BFE-D14C748F8585}"/>
              </a:ext>
            </a:extLst>
          </p:cNvPr>
          <p:cNvCxnSpPr/>
          <p:nvPr/>
        </p:nvCxnSpPr>
        <p:spPr>
          <a:xfrm>
            <a:off x="1630876" y="2233767"/>
            <a:ext cx="45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0A8145FF-0834-42A6-93CB-6082AD104262}"/>
              </a:ext>
            </a:extLst>
          </p:cNvPr>
          <p:cNvCxnSpPr>
            <a:cxnSpLocks/>
          </p:cNvCxnSpPr>
          <p:nvPr/>
        </p:nvCxnSpPr>
        <p:spPr>
          <a:xfrm>
            <a:off x="1630876" y="1864669"/>
            <a:ext cx="54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48B8DA5-5CDC-4D34-A739-48C624A41F50}"/>
              </a:ext>
            </a:extLst>
          </p:cNvPr>
          <p:cNvCxnSpPr/>
          <p:nvPr/>
        </p:nvCxnSpPr>
        <p:spPr>
          <a:xfrm>
            <a:off x="1676120" y="2233767"/>
            <a:ext cx="886712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E7D8EF81-F16E-4C99-A468-876215297659}"/>
              </a:ext>
            </a:extLst>
          </p:cNvPr>
          <p:cNvSpPr txBox="1"/>
          <p:nvPr/>
        </p:nvSpPr>
        <p:spPr>
          <a:xfrm>
            <a:off x="1198614" y="4343413"/>
            <a:ext cx="466794" cy="261610"/>
          </a:xfrm>
          <a:prstGeom prst="rect">
            <a:avLst/>
          </a:prstGeom>
          <a:noFill/>
        </p:spPr>
        <p:txBody>
          <a:bodyPr wrap="none" rtlCol="0">
            <a:spAutoFit/>
          </a:bodyPr>
          <a:lstStyle/>
          <a:p>
            <a:r>
              <a:rPr lang="de-DE" sz="1100"/>
              <a:t>-100</a:t>
            </a:r>
          </a:p>
        </p:txBody>
      </p:sp>
      <p:sp>
        <p:nvSpPr>
          <p:cNvPr id="24" name="Textfeld 23">
            <a:extLst>
              <a:ext uri="{FF2B5EF4-FFF2-40B4-BE49-F238E27FC236}">
                <a16:creationId xmlns:a16="http://schemas.microsoft.com/office/drawing/2014/main" id="{51F061BE-F541-4EDB-A36A-3D5AE0CE5BF4}"/>
              </a:ext>
            </a:extLst>
          </p:cNvPr>
          <p:cNvSpPr txBox="1"/>
          <p:nvPr/>
        </p:nvSpPr>
        <p:spPr>
          <a:xfrm>
            <a:off x="1275173" y="3971938"/>
            <a:ext cx="388248" cy="261610"/>
          </a:xfrm>
          <a:prstGeom prst="rect">
            <a:avLst/>
          </a:prstGeom>
          <a:noFill/>
        </p:spPr>
        <p:txBody>
          <a:bodyPr wrap="none" rtlCol="0">
            <a:spAutoFit/>
          </a:bodyPr>
          <a:lstStyle/>
          <a:p>
            <a:r>
              <a:rPr lang="de-DE" sz="1100"/>
              <a:t>-80</a:t>
            </a:r>
          </a:p>
        </p:txBody>
      </p:sp>
      <p:sp>
        <p:nvSpPr>
          <p:cNvPr id="25" name="Textfeld 24">
            <a:extLst>
              <a:ext uri="{FF2B5EF4-FFF2-40B4-BE49-F238E27FC236}">
                <a16:creationId xmlns:a16="http://schemas.microsoft.com/office/drawing/2014/main" id="{511F6022-E074-4C03-B0C5-87C0C652AC24}"/>
              </a:ext>
            </a:extLst>
          </p:cNvPr>
          <p:cNvSpPr txBox="1"/>
          <p:nvPr/>
        </p:nvSpPr>
        <p:spPr>
          <a:xfrm>
            <a:off x="1276700" y="3598082"/>
            <a:ext cx="388248" cy="261610"/>
          </a:xfrm>
          <a:prstGeom prst="rect">
            <a:avLst/>
          </a:prstGeom>
          <a:noFill/>
        </p:spPr>
        <p:txBody>
          <a:bodyPr wrap="none" rtlCol="0">
            <a:spAutoFit/>
          </a:bodyPr>
          <a:lstStyle/>
          <a:p>
            <a:r>
              <a:rPr lang="de-DE" sz="1100"/>
              <a:t>-60</a:t>
            </a:r>
          </a:p>
        </p:txBody>
      </p:sp>
      <p:sp>
        <p:nvSpPr>
          <p:cNvPr id="26" name="Textfeld 25">
            <a:extLst>
              <a:ext uri="{FF2B5EF4-FFF2-40B4-BE49-F238E27FC236}">
                <a16:creationId xmlns:a16="http://schemas.microsoft.com/office/drawing/2014/main" id="{35BBF05C-FC7A-4254-BE5F-50C9B96C76C4}"/>
              </a:ext>
            </a:extLst>
          </p:cNvPr>
          <p:cNvSpPr txBox="1"/>
          <p:nvPr/>
        </p:nvSpPr>
        <p:spPr>
          <a:xfrm>
            <a:off x="1275570" y="3219463"/>
            <a:ext cx="388248" cy="261610"/>
          </a:xfrm>
          <a:prstGeom prst="rect">
            <a:avLst/>
          </a:prstGeom>
          <a:noFill/>
        </p:spPr>
        <p:txBody>
          <a:bodyPr wrap="none" rtlCol="0">
            <a:spAutoFit/>
          </a:bodyPr>
          <a:lstStyle/>
          <a:p>
            <a:r>
              <a:rPr lang="de-DE" sz="1100"/>
              <a:t>-40</a:t>
            </a:r>
          </a:p>
        </p:txBody>
      </p:sp>
      <p:sp>
        <p:nvSpPr>
          <p:cNvPr id="27" name="Textfeld 26">
            <a:extLst>
              <a:ext uri="{FF2B5EF4-FFF2-40B4-BE49-F238E27FC236}">
                <a16:creationId xmlns:a16="http://schemas.microsoft.com/office/drawing/2014/main" id="{502B037F-7D99-43DA-BE8A-AC3B1DD6745F}"/>
              </a:ext>
            </a:extLst>
          </p:cNvPr>
          <p:cNvSpPr txBox="1"/>
          <p:nvPr/>
        </p:nvSpPr>
        <p:spPr>
          <a:xfrm>
            <a:off x="1275570" y="2856231"/>
            <a:ext cx="388248" cy="261610"/>
          </a:xfrm>
          <a:prstGeom prst="rect">
            <a:avLst/>
          </a:prstGeom>
          <a:noFill/>
        </p:spPr>
        <p:txBody>
          <a:bodyPr wrap="none" rtlCol="0">
            <a:spAutoFit/>
          </a:bodyPr>
          <a:lstStyle/>
          <a:p>
            <a:r>
              <a:rPr lang="de-DE" sz="1100"/>
              <a:t>-20</a:t>
            </a:r>
          </a:p>
        </p:txBody>
      </p:sp>
      <p:sp>
        <p:nvSpPr>
          <p:cNvPr id="28" name="Textfeld 27">
            <a:extLst>
              <a:ext uri="{FF2B5EF4-FFF2-40B4-BE49-F238E27FC236}">
                <a16:creationId xmlns:a16="http://schemas.microsoft.com/office/drawing/2014/main" id="{4573AEA8-CF3E-4F2E-B0C2-FCEA9A6C5F1C}"/>
              </a:ext>
            </a:extLst>
          </p:cNvPr>
          <p:cNvSpPr txBox="1"/>
          <p:nvPr/>
        </p:nvSpPr>
        <p:spPr>
          <a:xfrm>
            <a:off x="1400604" y="2480482"/>
            <a:ext cx="263214" cy="261610"/>
          </a:xfrm>
          <a:prstGeom prst="rect">
            <a:avLst/>
          </a:prstGeom>
          <a:noFill/>
        </p:spPr>
        <p:txBody>
          <a:bodyPr wrap="none" rtlCol="0">
            <a:spAutoFit/>
          </a:bodyPr>
          <a:lstStyle/>
          <a:p>
            <a:r>
              <a:rPr lang="de-DE" sz="1100"/>
              <a:t>0</a:t>
            </a:r>
          </a:p>
        </p:txBody>
      </p:sp>
      <p:sp>
        <p:nvSpPr>
          <p:cNvPr id="29" name="Textfeld 28">
            <a:extLst>
              <a:ext uri="{FF2B5EF4-FFF2-40B4-BE49-F238E27FC236}">
                <a16:creationId xmlns:a16="http://schemas.microsoft.com/office/drawing/2014/main" id="{6B0FB22C-EE30-4F79-96F2-7638FF982B15}"/>
              </a:ext>
            </a:extLst>
          </p:cNvPr>
          <p:cNvSpPr txBox="1"/>
          <p:nvPr/>
        </p:nvSpPr>
        <p:spPr>
          <a:xfrm>
            <a:off x="1322058" y="2102657"/>
            <a:ext cx="341760" cy="261610"/>
          </a:xfrm>
          <a:prstGeom prst="rect">
            <a:avLst/>
          </a:prstGeom>
          <a:noFill/>
        </p:spPr>
        <p:txBody>
          <a:bodyPr wrap="none" rtlCol="0">
            <a:spAutoFit/>
          </a:bodyPr>
          <a:lstStyle/>
          <a:p>
            <a:r>
              <a:rPr lang="de-DE" sz="1100"/>
              <a:t>20</a:t>
            </a:r>
          </a:p>
        </p:txBody>
      </p:sp>
      <p:sp>
        <p:nvSpPr>
          <p:cNvPr id="30" name="Textfeld 29">
            <a:extLst>
              <a:ext uri="{FF2B5EF4-FFF2-40B4-BE49-F238E27FC236}">
                <a16:creationId xmlns:a16="http://schemas.microsoft.com/office/drawing/2014/main" id="{A05CB3B0-3720-4C22-BE94-55BDD60AC179}"/>
              </a:ext>
            </a:extLst>
          </p:cNvPr>
          <p:cNvSpPr txBox="1"/>
          <p:nvPr/>
        </p:nvSpPr>
        <p:spPr>
          <a:xfrm>
            <a:off x="1325612" y="1735153"/>
            <a:ext cx="341760" cy="261610"/>
          </a:xfrm>
          <a:prstGeom prst="rect">
            <a:avLst/>
          </a:prstGeom>
          <a:noFill/>
        </p:spPr>
        <p:txBody>
          <a:bodyPr wrap="none" rtlCol="0">
            <a:spAutoFit/>
          </a:bodyPr>
          <a:lstStyle/>
          <a:p>
            <a:r>
              <a:rPr lang="de-DE" sz="1100" dirty="0"/>
              <a:t>40</a:t>
            </a:r>
          </a:p>
        </p:txBody>
      </p:sp>
      <p:sp>
        <p:nvSpPr>
          <p:cNvPr id="33" name="Textfeld 32">
            <a:extLst>
              <a:ext uri="{FF2B5EF4-FFF2-40B4-BE49-F238E27FC236}">
                <a16:creationId xmlns:a16="http://schemas.microsoft.com/office/drawing/2014/main" id="{BFADCB4F-E1E3-458F-BBE4-4A7EED4ACB5C}"/>
              </a:ext>
            </a:extLst>
          </p:cNvPr>
          <p:cNvSpPr txBox="1"/>
          <p:nvPr/>
        </p:nvSpPr>
        <p:spPr>
          <a:xfrm>
            <a:off x="1824280" y="4112487"/>
            <a:ext cx="5585183" cy="461665"/>
          </a:xfrm>
          <a:prstGeom prst="rect">
            <a:avLst/>
          </a:prstGeom>
          <a:noFill/>
        </p:spPr>
        <p:txBody>
          <a:bodyPr wrap="none" lIns="91440" tIns="45720" rIns="91440" bIns="45720" rtlCol="0" anchor="t">
            <a:spAutoFit/>
          </a:bodyPr>
          <a:lstStyle/>
          <a:p>
            <a:r>
              <a:rPr lang="de-DE" sz="1200" b="1" dirty="0"/>
              <a:t>Responses </a:t>
            </a:r>
            <a:r>
              <a:rPr lang="de-DE" sz="1200" b="1" dirty="0" err="1"/>
              <a:t>were</a:t>
            </a:r>
            <a:r>
              <a:rPr lang="de-DE" sz="1200" b="1" dirty="0"/>
              <a:t> </a:t>
            </a:r>
            <a:r>
              <a:rPr lang="de-DE" sz="1200" b="1" dirty="0" err="1"/>
              <a:t>observed</a:t>
            </a:r>
            <a:r>
              <a:rPr lang="de-DE" sz="1200" b="1" dirty="0"/>
              <a:t> </a:t>
            </a:r>
            <a:r>
              <a:rPr lang="de-DE" sz="1200" b="1" dirty="0" err="1"/>
              <a:t>across</a:t>
            </a:r>
            <a:r>
              <a:rPr lang="de-DE" sz="1200" b="1" dirty="0"/>
              <a:t> </a:t>
            </a:r>
            <a:r>
              <a:rPr lang="de-DE" sz="1200" b="1" i="1" dirty="0"/>
              <a:t>HER2</a:t>
            </a:r>
            <a:r>
              <a:rPr lang="de-DE" sz="1200" b="1" dirty="0"/>
              <a:t> </a:t>
            </a:r>
            <a:r>
              <a:rPr lang="de-DE" sz="1200" b="1" dirty="0" err="1"/>
              <a:t>mutation</a:t>
            </a:r>
            <a:r>
              <a:rPr lang="de-DE" sz="1200" b="1" dirty="0"/>
              <a:t> </a:t>
            </a:r>
            <a:r>
              <a:rPr lang="de-DE" sz="1200" b="1" dirty="0" err="1"/>
              <a:t>subtypes</a:t>
            </a:r>
            <a:r>
              <a:rPr lang="de-DE" sz="1200" b="1" dirty="0"/>
              <a:t>, </a:t>
            </a:r>
            <a:r>
              <a:rPr lang="de-DE" sz="1200" b="1" dirty="0" err="1"/>
              <a:t>as</a:t>
            </a:r>
            <a:r>
              <a:rPr lang="de-DE" sz="1200" b="1" dirty="0"/>
              <a:t> </a:t>
            </a:r>
            <a:r>
              <a:rPr lang="de-DE" sz="1200" b="1" dirty="0" err="1"/>
              <a:t>well</a:t>
            </a:r>
            <a:r>
              <a:rPr lang="de-DE" sz="1200" b="1" dirty="0"/>
              <a:t> </a:t>
            </a:r>
            <a:r>
              <a:rPr lang="de-DE" sz="1200" b="1" dirty="0" err="1"/>
              <a:t>as</a:t>
            </a:r>
            <a:r>
              <a:rPr lang="de-DE" sz="1200" b="1" dirty="0"/>
              <a:t> in</a:t>
            </a:r>
          </a:p>
          <a:p>
            <a:r>
              <a:rPr lang="de-DE" sz="1200" b="1" dirty="0" err="1"/>
              <a:t>Patients</a:t>
            </a:r>
            <a:r>
              <a:rPr lang="de-DE" sz="1200" b="1" dirty="0"/>
              <a:t> </a:t>
            </a:r>
            <a:r>
              <a:rPr lang="de-DE" sz="1200" b="1" dirty="0" err="1"/>
              <a:t>with</a:t>
            </a:r>
            <a:r>
              <a:rPr lang="de-DE" sz="1200" b="1" dirty="0"/>
              <a:t> </a:t>
            </a:r>
            <a:r>
              <a:rPr lang="de-DE" sz="1200" b="1" dirty="0" err="1"/>
              <a:t>no</a:t>
            </a:r>
            <a:r>
              <a:rPr lang="de-DE" sz="1200" b="1" dirty="0"/>
              <a:t> </a:t>
            </a:r>
            <a:r>
              <a:rPr lang="de-DE" sz="1200" b="1" dirty="0" err="1"/>
              <a:t>detectable</a:t>
            </a:r>
            <a:r>
              <a:rPr lang="de-DE" sz="1200" b="1" dirty="0"/>
              <a:t> HER2 </a:t>
            </a:r>
            <a:r>
              <a:rPr lang="de-DE" sz="1200" b="1" dirty="0" err="1"/>
              <a:t>expression</a:t>
            </a:r>
            <a:r>
              <a:rPr lang="de-DE" sz="1200" b="1" dirty="0"/>
              <a:t> </a:t>
            </a:r>
            <a:r>
              <a:rPr lang="de-DE" sz="1200" b="1" dirty="0" err="1"/>
              <a:t>or</a:t>
            </a:r>
            <a:r>
              <a:rPr lang="de-DE" sz="1200" b="1" dirty="0"/>
              <a:t> </a:t>
            </a:r>
            <a:r>
              <a:rPr lang="de-DE" sz="1200" b="1" i="1" dirty="0"/>
              <a:t>HER2</a:t>
            </a:r>
            <a:r>
              <a:rPr lang="de-DE" sz="1200" b="1" dirty="0"/>
              <a:t> </a:t>
            </a:r>
            <a:r>
              <a:rPr lang="de-DE" sz="1200" b="1" dirty="0" err="1"/>
              <a:t>gene</a:t>
            </a:r>
            <a:r>
              <a:rPr lang="de-DE" sz="1200" b="1" dirty="0"/>
              <a:t> </a:t>
            </a:r>
            <a:r>
              <a:rPr lang="de-DE" sz="1200" b="1" dirty="0" err="1"/>
              <a:t>amplification</a:t>
            </a:r>
            <a:r>
              <a:rPr lang="de-DE" sz="1200" b="1" baseline="30000" dirty="0" err="1"/>
              <a:t>b</a:t>
            </a:r>
            <a:endParaRPr lang="de-DE" sz="1200" b="1" baseline="30000" dirty="0"/>
          </a:p>
        </p:txBody>
      </p:sp>
      <p:sp>
        <p:nvSpPr>
          <p:cNvPr id="34" name="Textfeld 33">
            <a:extLst>
              <a:ext uri="{FF2B5EF4-FFF2-40B4-BE49-F238E27FC236}">
                <a16:creationId xmlns:a16="http://schemas.microsoft.com/office/drawing/2014/main" id="{934B9389-1AD1-435C-ABD1-0BD8CF913E60}"/>
              </a:ext>
            </a:extLst>
          </p:cNvPr>
          <p:cNvSpPr txBox="1"/>
          <p:nvPr/>
        </p:nvSpPr>
        <p:spPr>
          <a:xfrm>
            <a:off x="1717779" y="1735153"/>
            <a:ext cx="1313180" cy="276999"/>
          </a:xfrm>
          <a:prstGeom prst="rect">
            <a:avLst/>
          </a:prstGeom>
          <a:noFill/>
        </p:spPr>
        <p:txBody>
          <a:bodyPr wrap="none" rtlCol="0">
            <a:spAutoFit/>
          </a:bodyPr>
          <a:lstStyle/>
          <a:p>
            <a:r>
              <a:rPr lang="de-DE" sz="1200" err="1"/>
              <a:t>Patients</a:t>
            </a:r>
            <a:r>
              <a:rPr lang="de-DE" sz="1200"/>
              <a:t> (N=85)</a:t>
            </a:r>
            <a:r>
              <a:rPr lang="de-DE" sz="1200" baseline="30000"/>
              <a:t>a</a:t>
            </a:r>
          </a:p>
        </p:txBody>
      </p:sp>
      <p:sp>
        <p:nvSpPr>
          <p:cNvPr id="35" name="Textfeld 34">
            <a:extLst>
              <a:ext uri="{FF2B5EF4-FFF2-40B4-BE49-F238E27FC236}">
                <a16:creationId xmlns:a16="http://schemas.microsoft.com/office/drawing/2014/main" id="{04E41801-1A37-4CBD-94FC-38EB193B254C}"/>
              </a:ext>
            </a:extLst>
          </p:cNvPr>
          <p:cNvSpPr txBox="1"/>
          <p:nvPr/>
        </p:nvSpPr>
        <p:spPr>
          <a:xfrm rot="16200000">
            <a:off x="-234550" y="2984483"/>
            <a:ext cx="2604879" cy="369332"/>
          </a:xfrm>
          <a:prstGeom prst="rect">
            <a:avLst/>
          </a:prstGeom>
          <a:noFill/>
        </p:spPr>
        <p:txBody>
          <a:bodyPr wrap="none" lIns="0" tIns="0" rIns="0" bIns="0" rtlCol="0">
            <a:spAutoFit/>
          </a:bodyPr>
          <a:lstStyle/>
          <a:p>
            <a:pPr algn="ctr"/>
            <a:r>
              <a:rPr lang="de-DE" sz="1200" b="1" dirty="0"/>
              <a:t>Best </a:t>
            </a:r>
            <a:r>
              <a:rPr lang="de-DE" sz="1200" b="1" dirty="0" err="1"/>
              <a:t>Percent</a:t>
            </a:r>
            <a:r>
              <a:rPr lang="de-DE" sz="1200" b="1" dirty="0"/>
              <a:t> Change </a:t>
            </a:r>
            <a:r>
              <a:rPr lang="de-DE" sz="1200" b="1" dirty="0" err="1"/>
              <a:t>from</a:t>
            </a:r>
            <a:r>
              <a:rPr lang="de-DE" sz="1200" b="1" dirty="0"/>
              <a:t> Baseline</a:t>
            </a:r>
          </a:p>
          <a:p>
            <a:pPr algn="ctr"/>
            <a:r>
              <a:rPr lang="de-DE" sz="1200" b="1" dirty="0"/>
              <a:t>In </a:t>
            </a:r>
            <a:r>
              <a:rPr lang="de-DE" sz="1200" b="1" dirty="0" err="1"/>
              <a:t>Sum</a:t>
            </a:r>
            <a:r>
              <a:rPr lang="de-DE" sz="1200" b="1" dirty="0"/>
              <a:t> </a:t>
            </a:r>
            <a:r>
              <a:rPr lang="de-DE" sz="1200" b="1" dirty="0" err="1"/>
              <a:t>of</a:t>
            </a:r>
            <a:r>
              <a:rPr lang="de-DE" sz="1200" b="1" dirty="0"/>
              <a:t> Diameters</a:t>
            </a:r>
          </a:p>
        </p:txBody>
      </p:sp>
      <p:sp>
        <p:nvSpPr>
          <p:cNvPr id="36" name="Textfeld 35">
            <a:extLst>
              <a:ext uri="{FF2B5EF4-FFF2-40B4-BE49-F238E27FC236}">
                <a16:creationId xmlns:a16="http://schemas.microsoft.com/office/drawing/2014/main" id="{C005FAA4-E136-4E5E-9338-16AF38D0CE36}"/>
              </a:ext>
            </a:extLst>
          </p:cNvPr>
          <p:cNvSpPr txBox="1"/>
          <p:nvPr/>
        </p:nvSpPr>
        <p:spPr>
          <a:xfrm>
            <a:off x="8257210" y="1739383"/>
            <a:ext cx="2513830" cy="276999"/>
          </a:xfrm>
          <a:prstGeom prst="rect">
            <a:avLst/>
          </a:prstGeom>
          <a:noFill/>
        </p:spPr>
        <p:txBody>
          <a:bodyPr wrap="none" rtlCol="0">
            <a:spAutoFit/>
          </a:bodyPr>
          <a:lstStyle/>
          <a:p>
            <a:r>
              <a:rPr lang="de-DE" sz="1200" b="1" dirty="0"/>
              <a:t>HER2 </a:t>
            </a:r>
            <a:r>
              <a:rPr lang="de-DE" sz="1200" b="1" dirty="0" err="1"/>
              <a:t>mutation</a:t>
            </a:r>
            <a:r>
              <a:rPr lang="de-DE" sz="1200" b="1" dirty="0"/>
              <a:t> </a:t>
            </a:r>
            <a:r>
              <a:rPr lang="de-DE" sz="1200" b="1" dirty="0" err="1"/>
              <a:t>domain</a:t>
            </a:r>
            <a:r>
              <a:rPr lang="de-DE" sz="1200" b="1" dirty="0"/>
              <a:t> </a:t>
            </a:r>
            <a:r>
              <a:rPr lang="de-DE" sz="1200" b="1" dirty="0" err="1"/>
              <a:t>location</a:t>
            </a:r>
            <a:endParaRPr lang="de-DE" sz="1200" b="1" dirty="0"/>
          </a:p>
        </p:txBody>
      </p:sp>
      <p:sp>
        <p:nvSpPr>
          <p:cNvPr id="37" name="Rechteck 36">
            <a:extLst>
              <a:ext uri="{FF2B5EF4-FFF2-40B4-BE49-F238E27FC236}">
                <a16:creationId xmlns:a16="http://schemas.microsoft.com/office/drawing/2014/main" id="{D895A71A-5E58-4127-9D4E-7574A2E88D95}"/>
              </a:ext>
            </a:extLst>
          </p:cNvPr>
          <p:cNvSpPr/>
          <p:nvPr/>
        </p:nvSpPr>
        <p:spPr>
          <a:xfrm>
            <a:off x="1703033" y="2354324"/>
            <a:ext cx="64800" cy="255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F8232C9D-82BC-454A-B0CB-79FCF2ADE649}"/>
              </a:ext>
            </a:extLst>
          </p:cNvPr>
          <p:cNvSpPr/>
          <p:nvPr/>
        </p:nvSpPr>
        <p:spPr>
          <a:xfrm>
            <a:off x="1807478" y="2595524"/>
            <a:ext cx="64800" cy="14400"/>
          </a:xfrm>
          <a:prstGeom prst="rect">
            <a:avLst/>
          </a:prstGeom>
          <a:solidFill>
            <a:srgbClr val="026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AFE62154-92D4-4CC4-87D0-F56F31DFA97C}"/>
              </a:ext>
            </a:extLst>
          </p:cNvPr>
          <p:cNvSpPr/>
          <p:nvPr/>
        </p:nvSpPr>
        <p:spPr>
          <a:xfrm>
            <a:off x="2119249" y="2621573"/>
            <a:ext cx="64800" cy="6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641DF4DE-477D-4D6A-A621-6F03E1C13B46}"/>
              </a:ext>
            </a:extLst>
          </p:cNvPr>
          <p:cNvSpPr/>
          <p:nvPr/>
        </p:nvSpPr>
        <p:spPr>
          <a:xfrm>
            <a:off x="2325336" y="2621572"/>
            <a:ext cx="64800" cy="101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D0C3C749-7160-4C5F-BAB7-2ACD9BA295B7}"/>
              </a:ext>
            </a:extLst>
          </p:cNvPr>
          <p:cNvSpPr/>
          <p:nvPr/>
        </p:nvSpPr>
        <p:spPr>
          <a:xfrm>
            <a:off x="3158834" y="2621578"/>
            <a:ext cx="64800" cy="2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4F9FB8D5-8F18-4782-8457-1F17EF3C896E}"/>
              </a:ext>
            </a:extLst>
          </p:cNvPr>
          <p:cNvSpPr/>
          <p:nvPr/>
        </p:nvSpPr>
        <p:spPr>
          <a:xfrm>
            <a:off x="7840974" y="2621576"/>
            <a:ext cx="64800" cy="10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9575FF8F-CE08-405E-A963-B40B5662892E}"/>
              </a:ext>
            </a:extLst>
          </p:cNvPr>
          <p:cNvSpPr/>
          <p:nvPr/>
        </p:nvSpPr>
        <p:spPr>
          <a:xfrm>
            <a:off x="2220993" y="2621571"/>
            <a:ext cx="64800" cy="78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458B6BEE-C8C2-4717-BB64-A70372FF5889}"/>
              </a:ext>
            </a:extLst>
          </p:cNvPr>
          <p:cNvSpPr/>
          <p:nvPr/>
        </p:nvSpPr>
        <p:spPr>
          <a:xfrm>
            <a:off x="2429679" y="2621852"/>
            <a:ext cx="64800" cy="11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63085FE4-DA7C-441D-ABC4-14BADBBCEEB1}"/>
              </a:ext>
            </a:extLst>
          </p:cNvPr>
          <p:cNvSpPr/>
          <p:nvPr/>
        </p:nvSpPr>
        <p:spPr>
          <a:xfrm>
            <a:off x="2534022" y="2621852"/>
            <a:ext cx="64800" cy="11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B045D411-B815-4E84-8ED9-6B8A400FC0E2}"/>
              </a:ext>
            </a:extLst>
          </p:cNvPr>
          <p:cNvSpPr/>
          <p:nvPr/>
        </p:nvSpPr>
        <p:spPr>
          <a:xfrm>
            <a:off x="2637742" y="2622601"/>
            <a:ext cx="64800" cy="193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E60BBF3A-8835-40E4-8D77-FE4DA4F3E98B}"/>
              </a:ext>
            </a:extLst>
          </p:cNvPr>
          <p:cNvSpPr/>
          <p:nvPr/>
        </p:nvSpPr>
        <p:spPr>
          <a:xfrm>
            <a:off x="2739704" y="2621525"/>
            <a:ext cx="64800" cy="193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B7988DA1-0203-4597-9E87-0FFBD23B8DE5}"/>
              </a:ext>
            </a:extLst>
          </p:cNvPr>
          <p:cNvSpPr/>
          <p:nvPr/>
        </p:nvSpPr>
        <p:spPr>
          <a:xfrm>
            <a:off x="2848186" y="2621523"/>
            <a:ext cx="64800" cy="24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12DFA240-D9E7-4FB6-99B9-CF41BA65C0C9}"/>
              </a:ext>
            </a:extLst>
          </p:cNvPr>
          <p:cNvSpPr/>
          <p:nvPr/>
        </p:nvSpPr>
        <p:spPr>
          <a:xfrm>
            <a:off x="2949434" y="2621523"/>
            <a:ext cx="64800" cy="24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3C4F603F-8C63-4612-BD44-2DBF17CB3656}"/>
              </a:ext>
            </a:extLst>
          </p:cNvPr>
          <p:cNvSpPr/>
          <p:nvPr/>
        </p:nvSpPr>
        <p:spPr>
          <a:xfrm>
            <a:off x="3051487" y="2621214"/>
            <a:ext cx="64800" cy="24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AB4C55AF-08B6-47E0-8672-8DE5BA3C5DD3}"/>
              </a:ext>
            </a:extLst>
          </p:cNvPr>
          <p:cNvSpPr/>
          <p:nvPr/>
        </p:nvSpPr>
        <p:spPr>
          <a:xfrm>
            <a:off x="3260879" y="2620835"/>
            <a:ext cx="64800" cy="26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A3913A7C-18A7-407E-9F0A-101C5786014B}"/>
              </a:ext>
            </a:extLst>
          </p:cNvPr>
          <p:cNvSpPr/>
          <p:nvPr/>
        </p:nvSpPr>
        <p:spPr>
          <a:xfrm>
            <a:off x="3366679" y="2620835"/>
            <a:ext cx="64800"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5C70DEBE-E046-4635-9C5C-40B2BC165E8D}"/>
              </a:ext>
            </a:extLst>
          </p:cNvPr>
          <p:cNvSpPr/>
          <p:nvPr/>
        </p:nvSpPr>
        <p:spPr>
          <a:xfrm>
            <a:off x="3468641" y="2620835"/>
            <a:ext cx="64800"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83613B91-DFDF-44F8-A0F9-C538302DCDF7}"/>
              </a:ext>
            </a:extLst>
          </p:cNvPr>
          <p:cNvSpPr/>
          <p:nvPr/>
        </p:nvSpPr>
        <p:spPr>
          <a:xfrm>
            <a:off x="3574524" y="2620834"/>
            <a:ext cx="64800" cy="359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15231709-AF0D-4E1E-B352-3BC4C217E97C}"/>
              </a:ext>
            </a:extLst>
          </p:cNvPr>
          <p:cNvSpPr/>
          <p:nvPr/>
        </p:nvSpPr>
        <p:spPr>
          <a:xfrm>
            <a:off x="3678851" y="2620833"/>
            <a:ext cx="64800" cy="37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E145506D-C378-43ED-AC00-2B012359D082}"/>
              </a:ext>
            </a:extLst>
          </p:cNvPr>
          <p:cNvSpPr/>
          <p:nvPr/>
        </p:nvSpPr>
        <p:spPr>
          <a:xfrm>
            <a:off x="3782286" y="2622843"/>
            <a:ext cx="64800" cy="41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E097BF34-8C58-4657-A744-F4D6FA73B825}"/>
              </a:ext>
            </a:extLst>
          </p:cNvPr>
          <p:cNvSpPr/>
          <p:nvPr/>
        </p:nvSpPr>
        <p:spPr>
          <a:xfrm>
            <a:off x="3886613" y="2622841"/>
            <a:ext cx="64800" cy="4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739E81D2-BD74-4172-95EC-CB62FE049F2A}"/>
              </a:ext>
            </a:extLst>
          </p:cNvPr>
          <p:cNvSpPr/>
          <p:nvPr/>
        </p:nvSpPr>
        <p:spPr>
          <a:xfrm>
            <a:off x="3989019" y="2622841"/>
            <a:ext cx="64800" cy="4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2C20FF42-EA68-434A-8E9F-1BD15841283D}"/>
              </a:ext>
            </a:extLst>
          </p:cNvPr>
          <p:cNvSpPr/>
          <p:nvPr/>
        </p:nvSpPr>
        <p:spPr>
          <a:xfrm>
            <a:off x="4093603" y="2622839"/>
            <a:ext cx="64800" cy="47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D71BC614-3B7D-4DFD-A1D2-DDAF581EF6A5}"/>
              </a:ext>
            </a:extLst>
          </p:cNvPr>
          <p:cNvSpPr/>
          <p:nvPr/>
        </p:nvSpPr>
        <p:spPr>
          <a:xfrm>
            <a:off x="4197240" y="2622838"/>
            <a:ext cx="64800" cy="492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15822EA0-EE17-4A0E-975A-90422CBD16EA}"/>
              </a:ext>
            </a:extLst>
          </p:cNvPr>
          <p:cNvSpPr/>
          <p:nvPr/>
        </p:nvSpPr>
        <p:spPr>
          <a:xfrm>
            <a:off x="4301365" y="2621641"/>
            <a:ext cx="64800" cy="52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E4CB3BFA-B859-49E2-936F-BE37B10A1859}"/>
              </a:ext>
            </a:extLst>
          </p:cNvPr>
          <p:cNvSpPr/>
          <p:nvPr/>
        </p:nvSpPr>
        <p:spPr>
          <a:xfrm>
            <a:off x="4404800" y="2621641"/>
            <a:ext cx="64800" cy="52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8CC819D7-19B1-4E1A-85CE-54D90D7C018F}"/>
              </a:ext>
            </a:extLst>
          </p:cNvPr>
          <p:cNvSpPr/>
          <p:nvPr/>
        </p:nvSpPr>
        <p:spPr>
          <a:xfrm>
            <a:off x="4509127" y="2621462"/>
            <a:ext cx="64800" cy="548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a:extLst>
              <a:ext uri="{FF2B5EF4-FFF2-40B4-BE49-F238E27FC236}">
                <a16:creationId xmlns:a16="http://schemas.microsoft.com/office/drawing/2014/main" id="{365D876E-4267-4F6C-9B27-5677AF4F4E72}"/>
              </a:ext>
            </a:extLst>
          </p:cNvPr>
          <p:cNvSpPr/>
          <p:nvPr/>
        </p:nvSpPr>
        <p:spPr>
          <a:xfrm>
            <a:off x="4614109" y="2623071"/>
            <a:ext cx="64800" cy="5828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F13EB501-8666-44C8-86D7-896809239DF2}"/>
              </a:ext>
            </a:extLst>
          </p:cNvPr>
          <p:cNvSpPr/>
          <p:nvPr/>
        </p:nvSpPr>
        <p:spPr>
          <a:xfrm>
            <a:off x="4719857" y="2621393"/>
            <a:ext cx="64800" cy="5828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7D8AB328-54B3-4DEA-808C-3A06E47D5EE9}"/>
              </a:ext>
            </a:extLst>
          </p:cNvPr>
          <p:cNvSpPr/>
          <p:nvPr/>
        </p:nvSpPr>
        <p:spPr>
          <a:xfrm>
            <a:off x="4821871" y="2621393"/>
            <a:ext cx="64800" cy="6058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26E27BCD-5C24-4F9B-A2F7-1478D1910716}"/>
              </a:ext>
            </a:extLst>
          </p:cNvPr>
          <p:cNvSpPr/>
          <p:nvPr/>
        </p:nvSpPr>
        <p:spPr>
          <a:xfrm>
            <a:off x="4927580" y="2621392"/>
            <a:ext cx="64800" cy="6260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44C01024-7CD7-4129-9290-B3A479A932EB}"/>
              </a:ext>
            </a:extLst>
          </p:cNvPr>
          <p:cNvSpPr/>
          <p:nvPr/>
        </p:nvSpPr>
        <p:spPr>
          <a:xfrm>
            <a:off x="5029594" y="2622453"/>
            <a:ext cx="64800" cy="64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ECB72771-6F07-4C4C-82D0-76ACB90B72AF}"/>
              </a:ext>
            </a:extLst>
          </p:cNvPr>
          <p:cNvSpPr/>
          <p:nvPr/>
        </p:nvSpPr>
        <p:spPr>
          <a:xfrm>
            <a:off x="5132922" y="2622452"/>
            <a:ext cx="64800" cy="659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a:extLst>
              <a:ext uri="{FF2B5EF4-FFF2-40B4-BE49-F238E27FC236}">
                <a16:creationId xmlns:a16="http://schemas.microsoft.com/office/drawing/2014/main" id="{89AC387B-8D18-454C-9CB5-EA9084C2BA99}"/>
              </a:ext>
            </a:extLst>
          </p:cNvPr>
          <p:cNvSpPr/>
          <p:nvPr/>
        </p:nvSpPr>
        <p:spPr>
          <a:xfrm>
            <a:off x="5237510" y="2621105"/>
            <a:ext cx="64800" cy="69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0A3EBBB6-5153-419F-B289-CE982AE1E9B9}"/>
              </a:ext>
            </a:extLst>
          </p:cNvPr>
          <p:cNvSpPr/>
          <p:nvPr/>
        </p:nvSpPr>
        <p:spPr>
          <a:xfrm>
            <a:off x="5340950" y="2622947"/>
            <a:ext cx="64800" cy="69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30961E8B-A2DF-4C3B-B82A-5B0A10AD8384}"/>
              </a:ext>
            </a:extLst>
          </p:cNvPr>
          <p:cNvSpPr/>
          <p:nvPr/>
        </p:nvSpPr>
        <p:spPr>
          <a:xfrm>
            <a:off x="5447712" y="2622101"/>
            <a:ext cx="64800" cy="73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a:extLst>
              <a:ext uri="{FF2B5EF4-FFF2-40B4-BE49-F238E27FC236}">
                <a16:creationId xmlns:a16="http://schemas.microsoft.com/office/drawing/2014/main" id="{7E6FC9C1-4F88-4A80-AE9E-0A288760136C}"/>
              </a:ext>
            </a:extLst>
          </p:cNvPr>
          <p:cNvSpPr/>
          <p:nvPr/>
        </p:nvSpPr>
        <p:spPr>
          <a:xfrm>
            <a:off x="5551088" y="2622543"/>
            <a:ext cx="64800" cy="73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644B4942-55E6-45D7-9938-47C07D5D09E0}"/>
              </a:ext>
            </a:extLst>
          </p:cNvPr>
          <p:cNvSpPr/>
          <p:nvPr/>
        </p:nvSpPr>
        <p:spPr>
          <a:xfrm>
            <a:off x="5655585" y="2622542"/>
            <a:ext cx="64800" cy="753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D9DBC735-4395-4F3C-9485-615BCD9BB9E9}"/>
              </a:ext>
            </a:extLst>
          </p:cNvPr>
          <p:cNvSpPr/>
          <p:nvPr/>
        </p:nvSpPr>
        <p:spPr>
          <a:xfrm>
            <a:off x="5757061" y="2622669"/>
            <a:ext cx="64800" cy="753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6CE0A0E4-DFFC-43DA-A0AF-DB6BEC3C5363}"/>
              </a:ext>
            </a:extLst>
          </p:cNvPr>
          <p:cNvSpPr/>
          <p:nvPr/>
        </p:nvSpPr>
        <p:spPr>
          <a:xfrm>
            <a:off x="5861615" y="2621905"/>
            <a:ext cx="64800" cy="753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2B8B6EC4-A67A-45FB-A582-79D94E242293}"/>
              </a:ext>
            </a:extLst>
          </p:cNvPr>
          <p:cNvSpPr/>
          <p:nvPr/>
        </p:nvSpPr>
        <p:spPr>
          <a:xfrm>
            <a:off x="5967372" y="2621904"/>
            <a:ext cx="64800" cy="753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a:extLst>
              <a:ext uri="{FF2B5EF4-FFF2-40B4-BE49-F238E27FC236}">
                <a16:creationId xmlns:a16="http://schemas.microsoft.com/office/drawing/2014/main" id="{836AA076-EADC-4B74-9E2A-2DE09774F5AF}"/>
              </a:ext>
            </a:extLst>
          </p:cNvPr>
          <p:cNvSpPr/>
          <p:nvPr/>
        </p:nvSpPr>
        <p:spPr>
          <a:xfrm>
            <a:off x="6070162" y="2621903"/>
            <a:ext cx="64800" cy="77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3286DDA3-566B-467C-AFC0-C8EEBEE1C146}"/>
              </a:ext>
            </a:extLst>
          </p:cNvPr>
          <p:cNvSpPr/>
          <p:nvPr/>
        </p:nvSpPr>
        <p:spPr>
          <a:xfrm>
            <a:off x="6175081" y="2621112"/>
            <a:ext cx="64800" cy="7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a:extLst>
              <a:ext uri="{FF2B5EF4-FFF2-40B4-BE49-F238E27FC236}">
                <a16:creationId xmlns:a16="http://schemas.microsoft.com/office/drawing/2014/main" id="{F678019D-A103-4578-B416-6104067660C5}"/>
              </a:ext>
            </a:extLst>
          </p:cNvPr>
          <p:cNvSpPr/>
          <p:nvPr/>
        </p:nvSpPr>
        <p:spPr>
          <a:xfrm>
            <a:off x="6277871" y="2621834"/>
            <a:ext cx="64800" cy="7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a:extLst>
              <a:ext uri="{FF2B5EF4-FFF2-40B4-BE49-F238E27FC236}">
                <a16:creationId xmlns:a16="http://schemas.microsoft.com/office/drawing/2014/main" id="{33737C5D-E8DC-4C82-AE72-FB6D11F437D8}"/>
              </a:ext>
            </a:extLst>
          </p:cNvPr>
          <p:cNvSpPr/>
          <p:nvPr/>
        </p:nvSpPr>
        <p:spPr>
          <a:xfrm>
            <a:off x="6380409" y="2621110"/>
            <a:ext cx="64800" cy="81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a:extLst>
              <a:ext uri="{FF2B5EF4-FFF2-40B4-BE49-F238E27FC236}">
                <a16:creationId xmlns:a16="http://schemas.microsoft.com/office/drawing/2014/main" id="{79CE3848-BEF6-4ABF-98AC-8B6DBA61BE60}"/>
              </a:ext>
            </a:extLst>
          </p:cNvPr>
          <p:cNvSpPr/>
          <p:nvPr/>
        </p:nvSpPr>
        <p:spPr>
          <a:xfrm>
            <a:off x="6484916" y="2621109"/>
            <a:ext cx="64800" cy="8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62718C69-CCC4-4EFC-8AB0-B844A02A872F}"/>
              </a:ext>
            </a:extLst>
          </p:cNvPr>
          <p:cNvSpPr/>
          <p:nvPr/>
        </p:nvSpPr>
        <p:spPr>
          <a:xfrm>
            <a:off x="6590720" y="2621109"/>
            <a:ext cx="64800" cy="8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9CB58278-6162-4C61-8444-6A39B12397ED}"/>
              </a:ext>
            </a:extLst>
          </p:cNvPr>
          <p:cNvSpPr/>
          <p:nvPr/>
        </p:nvSpPr>
        <p:spPr>
          <a:xfrm>
            <a:off x="6692742" y="2621108"/>
            <a:ext cx="64800" cy="84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4F912710-400A-4805-8743-A06AD3323707}"/>
              </a:ext>
            </a:extLst>
          </p:cNvPr>
          <p:cNvSpPr/>
          <p:nvPr/>
        </p:nvSpPr>
        <p:spPr>
          <a:xfrm>
            <a:off x="6798429" y="2621106"/>
            <a:ext cx="64800" cy="88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a:extLst>
              <a:ext uri="{FF2B5EF4-FFF2-40B4-BE49-F238E27FC236}">
                <a16:creationId xmlns:a16="http://schemas.microsoft.com/office/drawing/2014/main" id="{7944110E-BF8C-48AC-8120-1C40C7B3F3D8}"/>
              </a:ext>
            </a:extLst>
          </p:cNvPr>
          <p:cNvSpPr/>
          <p:nvPr/>
        </p:nvSpPr>
        <p:spPr>
          <a:xfrm>
            <a:off x="6901200" y="2620867"/>
            <a:ext cx="64800" cy="92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a:extLst>
              <a:ext uri="{FF2B5EF4-FFF2-40B4-BE49-F238E27FC236}">
                <a16:creationId xmlns:a16="http://schemas.microsoft.com/office/drawing/2014/main" id="{58309D2B-0A33-4BDD-A14E-F61C8D173F91}"/>
              </a:ext>
            </a:extLst>
          </p:cNvPr>
          <p:cNvSpPr/>
          <p:nvPr/>
        </p:nvSpPr>
        <p:spPr>
          <a:xfrm>
            <a:off x="7006860" y="2620833"/>
            <a:ext cx="64800" cy="92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a:extLst>
              <a:ext uri="{FF2B5EF4-FFF2-40B4-BE49-F238E27FC236}">
                <a16:creationId xmlns:a16="http://schemas.microsoft.com/office/drawing/2014/main" id="{8D73A577-6CFB-49CA-82CD-BAAF4FD648AE}"/>
              </a:ext>
            </a:extLst>
          </p:cNvPr>
          <p:cNvSpPr/>
          <p:nvPr/>
        </p:nvSpPr>
        <p:spPr>
          <a:xfrm>
            <a:off x="7108882" y="2621436"/>
            <a:ext cx="64800" cy="92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a:extLst>
              <a:ext uri="{FF2B5EF4-FFF2-40B4-BE49-F238E27FC236}">
                <a16:creationId xmlns:a16="http://schemas.microsoft.com/office/drawing/2014/main" id="{286878C1-AC5E-4ED6-AA25-BC7E489DE604}"/>
              </a:ext>
            </a:extLst>
          </p:cNvPr>
          <p:cNvSpPr/>
          <p:nvPr/>
        </p:nvSpPr>
        <p:spPr>
          <a:xfrm>
            <a:off x="7214666" y="2622897"/>
            <a:ext cx="64800" cy="9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03391AD4-A277-4F4D-9FA8-884AC1A1B6E5}"/>
              </a:ext>
            </a:extLst>
          </p:cNvPr>
          <p:cNvSpPr/>
          <p:nvPr/>
        </p:nvSpPr>
        <p:spPr>
          <a:xfrm>
            <a:off x="7318945" y="2621714"/>
            <a:ext cx="64800" cy="97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a:extLst>
              <a:ext uri="{FF2B5EF4-FFF2-40B4-BE49-F238E27FC236}">
                <a16:creationId xmlns:a16="http://schemas.microsoft.com/office/drawing/2014/main" id="{C868D1CB-B970-4DE0-88C7-F4BE459BC0DC}"/>
              </a:ext>
            </a:extLst>
          </p:cNvPr>
          <p:cNvSpPr/>
          <p:nvPr/>
        </p:nvSpPr>
        <p:spPr>
          <a:xfrm>
            <a:off x="7420914" y="2621714"/>
            <a:ext cx="64800" cy="97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a:extLst>
              <a:ext uri="{FF2B5EF4-FFF2-40B4-BE49-F238E27FC236}">
                <a16:creationId xmlns:a16="http://schemas.microsoft.com/office/drawing/2014/main" id="{7F5E88D4-9F40-419D-BF37-63DC2258F115}"/>
              </a:ext>
            </a:extLst>
          </p:cNvPr>
          <p:cNvSpPr/>
          <p:nvPr/>
        </p:nvSpPr>
        <p:spPr>
          <a:xfrm>
            <a:off x="7526746" y="2621714"/>
            <a:ext cx="64800" cy="97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Rechteck 92">
            <a:extLst>
              <a:ext uri="{FF2B5EF4-FFF2-40B4-BE49-F238E27FC236}">
                <a16:creationId xmlns:a16="http://schemas.microsoft.com/office/drawing/2014/main" id="{CE93FCF7-9178-428A-9FCF-E67843B70FB4}"/>
              </a:ext>
            </a:extLst>
          </p:cNvPr>
          <p:cNvSpPr/>
          <p:nvPr/>
        </p:nvSpPr>
        <p:spPr>
          <a:xfrm>
            <a:off x="7631491" y="2622826"/>
            <a:ext cx="64800" cy="97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Rechteck 93">
            <a:extLst>
              <a:ext uri="{FF2B5EF4-FFF2-40B4-BE49-F238E27FC236}">
                <a16:creationId xmlns:a16="http://schemas.microsoft.com/office/drawing/2014/main" id="{5D5DF254-C528-4C23-9A14-846843C852B7}"/>
              </a:ext>
            </a:extLst>
          </p:cNvPr>
          <p:cNvSpPr/>
          <p:nvPr/>
        </p:nvSpPr>
        <p:spPr>
          <a:xfrm>
            <a:off x="7736983" y="2620831"/>
            <a:ext cx="64800" cy="10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a:extLst>
              <a:ext uri="{FF2B5EF4-FFF2-40B4-BE49-F238E27FC236}">
                <a16:creationId xmlns:a16="http://schemas.microsoft.com/office/drawing/2014/main" id="{AE98E71B-3C3C-4BE0-B5C3-D01E2A15BA43}"/>
              </a:ext>
            </a:extLst>
          </p:cNvPr>
          <p:cNvSpPr/>
          <p:nvPr/>
        </p:nvSpPr>
        <p:spPr>
          <a:xfrm>
            <a:off x="7943319" y="2620830"/>
            <a:ext cx="64800" cy="103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Rechteck 95">
            <a:extLst>
              <a:ext uri="{FF2B5EF4-FFF2-40B4-BE49-F238E27FC236}">
                <a16:creationId xmlns:a16="http://schemas.microsoft.com/office/drawing/2014/main" id="{3115998F-9E1B-42DF-B59B-82DBBDBFD375}"/>
              </a:ext>
            </a:extLst>
          </p:cNvPr>
          <p:cNvSpPr/>
          <p:nvPr/>
        </p:nvSpPr>
        <p:spPr>
          <a:xfrm>
            <a:off x="8047310" y="2620830"/>
            <a:ext cx="64800" cy="10726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Rechteck 96">
            <a:extLst>
              <a:ext uri="{FF2B5EF4-FFF2-40B4-BE49-F238E27FC236}">
                <a16:creationId xmlns:a16="http://schemas.microsoft.com/office/drawing/2014/main" id="{33A0114B-6C8C-44EB-8FE6-ABCB4A5D6B7F}"/>
              </a:ext>
            </a:extLst>
          </p:cNvPr>
          <p:cNvSpPr/>
          <p:nvPr/>
        </p:nvSpPr>
        <p:spPr>
          <a:xfrm>
            <a:off x="8150999" y="2620830"/>
            <a:ext cx="64800" cy="10726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Rechteck 97">
            <a:extLst>
              <a:ext uri="{FF2B5EF4-FFF2-40B4-BE49-F238E27FC236}">
                <a16:creationId xmlns:a16="http://schemas.microsoft.com/office/drawing/2014/main" id="{13E69A63-2DF6-4772-AA14-7A5C96E598B0}"/>
              </a:ext>
            </a:extLst>
          </p:cNvPr>
          <p:cNvSpPr/>
          <p:nvPr/>
        </p:nvSpPr>
        <p:spPr>
          <a:xfrm>
            <a:off x="8256632" y="2622766"/>
            <a:ext cx="64800" cy="10726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Rechteck 98">
            <a:extLst>
              <a:ext uri="{FF2B5EF4-FFF2-40B4-BE49-F238E27FC236}">
                <a16:creationId xmlns:a16="http://schemas.microsoft.com/office/drawing/2014/main" id="{1E280B60-109F-4419-B986-E52495C647AD}"/>
              </a:ext>
            </a:extLst>
          </p:cNvPr>
          <p:cNvSpPr/>
          <p:nvPr/>
        </p:nvSpPr>
        <p:spPr>
          <a:xfrm>
            <a:off x="8358679" y="2620829"/>
            <a:ext cx="64800" cy="1146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Rechteck 99">
            <a:extLst>
              <a:ext uri="{FF2B5EF4-FFF2-40B4-BE49-F238E27FC236}">
                <a16:creationId xmlns:a16="http://schemas.microsoft.com/office/drawing/2014/main" id="{A5F3ABC4-C8BB-4777-95F6-8D2C8F9247B8}"/>
              </a:ext>
            </a:extLst>
          </p:cNvPr>
          <p:cNvSpPr/>
          <p:nvPr/>
        </p:nvSpPr>
        <p:spPr>
          <a:xfrm>
            <a:off x="8461931" y="2620812"/>
            <a:ext cx="64800" cy="1203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Rechteck 100">
            <a:extLst>
              <a:ext uri="{FF2B5EF4-FFF2-40B4-BE49-F238E27FC236}">
                <a16:creationId xmlns:a16="http://schemas.microsoft.com/office/drawing/2014/main" id="{791182F8-0A16-4B43-A708-BDE1FC091CCE}"/>
              </a:ext>
            </a:extLst>
          </p:cNvPr>
          <p:cNvSpPr/>
          <p:nvPr/>
        </p:nvSpPr>
        <p:spPr>
          <a:xfrm>
            <a:off x="8566359" y="2620812"/>
            <a:ext cx="64800" cy="1203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Rechteck 101">
            <a:extLst>
              <a:ext uri="{FF2B5EF4-FFF2-40B4-BE49-F238E27FC236}">
                <a16:creationId xmlns:a16="http://schemas.microsoft.com/office/drawing/2014/main" id="{A08C132A-7587-4D29-9A70-A17B13799C3C}"/>
              </a:ext>
            </a:extLst>
          </p:cNvPr>
          <p:cNvSpPr/>
          <p:nvPr/>
        </p:nvSpPr>
        <p:spPr>
          <a:xfrm>
            <a:off x="8668695" y="2623089"/>
            <a:ext cx="64800" cy="1219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Rechteck 102">
            <a:extLst>
              <a:ext uri="{FF2B5EF4-FFF2-40B4-BE49-F238E27FC236}">
                <a16:creationId xmlns:a16="http://schemas.microsoft.com/office/drawing/2014/main" id="{6CF10DCE-9F91-47D4-B13E-FC2798AE8038}"/>
              </a:ext>
            </a:extLst>
          </p:cNvPr>
          <p:cNvSpPr/>
          <p:nvPr/>
        </p:nvSpPr>
        <p:spPr>
          <a:xfrm>
            <a:off x="8773412" y="2623088"/>
            <a:ext cx="64800" cy="1236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Rechteck 103">
            <a:extLst>
              <a:ext uri="{FF2B5EF4-FFF2-40B4-BE49-F238E27FC236}">
                <a16:creationId xmlns:a16="http://schemas.microsoft.com/office/drawing/2014/main" id="{A1BD831F-426C-4D7B-A822-0A07FE746D87}"/>
              </a:ext>
            </a:extLst>
          </p:cNvPr>
          <p:cNvSpPr/>
          <p:nvPr/>
        </p:nvSpPr>
        <p:spPr>
          <a:xfrm>
            <a:off x="8882736" y="2623088"/>
            <a:ext cx="648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Rechteck 104">
            <a:extLst>
              <a:ext uri="{FF2B5EF4-FFF2-40B4-BE49-F238E27FC236}">
                <a16:creationId xmlns:a16="http://schemas.microsoft.com/office/drawing/2014/main" id="{65A26D34-258B-4493-8DF2-E3E7E5E34013}"/>
              </a:ext>
            </a:extLst>
          </p:cNvPr>
          <p:cNvSpPr/>
          <p:nvPr/>
        </p:nvSpPr>
        <p:spPr>
          <a:xfrm>
            <a:off x="8981515" y="2620811"/>
            <a:ext cx="648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Rechteck 105">
            <a:extLst>
              <a:ext uri="{FF2B5EF4-FFF2-40B4-BE49-F238E27FC236}">
                <a16:creationId xmlns:a16="http://schemas.microsoft.com/office/drawing/2014/main" id="{D5C3149D-8960-4A6C-B097-4A3F316902F5}"/>
              </a:ext>
            </a:extLst>
          </p:cNvPr>
          <p:cNvSpPr/>
          <p:nvPr/>
        </p:nvSpPr>
        <p:spPr>
          <a:xfrm>
            <a:off x="9088764" y="2622399"/>
            <a:ext cx="64800" cy="127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Rechteck 106">
            <a:extLst>
              <a:ext uri="{FF2B5EF4-FFF2-40B4-BE49-F238E27FC236}">
                <a16:creationId xmlns:a16="http://schemas.microsoft.com/office/drawing/2014/main" id="{B2C0D588-0E6A-4C6A-A828-6FF9DC90AE62}"/>
              </a:ext>
            </a:extLst>
          </p:cNvPr>
          <p:cNvSpPr/>
          <p:nvPr/>
        </p:nvSpPr>
        <p:spPr>
          <a:xfrm>
            <a:off x="9188203" y="2621880"/>
            <a:ext cx="64800" cy="12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echteck 107">
            <a:extLst>
              <a:ext uri="{FF2B5EF4-FFF2-40B4-BE49-F238E27FC236}">
                <a16:creationId xmlns:a16="http://schemas.microsoft.com/office/drawing/2014/main" id="{FD8B2571-03B9-40EE-B928-4F5B3783C9E1}"/>
              </a:ext>
            </a:extLst>
          </p:cNvPr>
          <p:cNvSpPr/>
          <p:nvPr/>
        </p:nvSpPr>
        <p:spPr>
          <a:xfrm>
            <a:off x="9294063" y="2621880"/>
            <a:ext cx="64800" cy="12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hteck 108">
            <a:extLst>
              <a:ext uri="{FF2B5EF4-FFF2-40B4-BE49-F238E27FC236}">
                <a16:creationId xmlns:a16="http://schemas.microsoft.com/office/drawing/2014/main" id="{555434A0-3969-40A0-91F5-4D185FA2E302}"/>
              </a:ext>
            </a:extLst>
          </p:cNvPr>
          <p:cNvSpPr/>
          <p:nvPr/>
        </p:nvSpPr>
        <p:spPr>
          <a:xfrm>
            <a:off x="9397591" y="2622427"/>
            <a:ext cx="64800" cy="12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Rechteck 109">
            <a:extLst>
              <a:ext uri="{FF2B5EF4-FFF2-40B4-BE49-F238E27FC236}">
                <a16:creationId xmlns:a16="http://schemas.microsoft.com/office/drawing/2014/main" id="{BC48ED16-FD38-4C1D-8B4D-B05870E3FF16}"/>
              </a:ext>
            </a:extLst>
          </p:cNvPr>
          <p:cNvSpPr/>
          <p:nvPr/>
        </p:nvSpPr>
        <p:spPr>
          <a:xfrm>
            <a:off x="9502267" y="2621130"/>
            <a:ext cx="64800" cy="12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Rechteck 110">
            <a:extLst>
              <a:ext uri="{FF2B5EF4-FFF2-40B4-BE49-F238E27FC236}">
                <a16:creationId xmlns:a16="http://schemas.microsoft.com/office/drawing/2014/main" id="{09966054-EE56-4D36-A802-43DFE4C95735}"/>
              </a:ext>
            </a:extLst>
          </p:cNvPr>
          <p:cNvSpPr/>
          <p:nvPr/>
        </p:nvSpPr>
        <p:spPr>
          <a:xfrm>
            <a:off x="9605944" y="2620811"/>
            <a:ext cx="64800" cy="12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Rechteck 111">
            <a:extLst>
              <a:ext uri="{FF2B5EF4-FFF2-40B4-BE49-F238E27FC236}">
                <a16:creationId xmlns:a16="http://schemas.microsoft.com/office/drawing/2014/main" id="{8A23614C-6271-4E2B-B034-BFA2B77CD766}"/>
              </a:ext>
            </a:extLst>
          </p:cNvPr>
          <p:cNvSpPr/>
          <p:nvPr/>
        </p:nvSpPr>
        <p:spPr>
          <a:xfrm>
            <a:off x="9709354" y="2620809"/>
            <a:ext cx="64800" cy="131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Rechteck 112">
            <a:extLst>
              <a:ext uri="{FF2B5EF4-FFF2-40B4-BE49-F238E27FC236}">
                <a16:creationId xmlns:a16="http://schemas.microsoft.com/office/drawing/2014/main" id="{2E7BD7FC-15CB-44DB-8932-E3C6F00F7310}"/>
              </a:ext>
            </a:extLst>
          </p:cNvPr>
          <p:cNvSpPr/>
          <p:nvPr/>
        </p:nvSpPr>
        <p:spPr>
          <a:xfrm>
            <a:off x="9814501" y="2620809"/>
            <a:ext cx="64800" cy="131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Rechteck 113">
            <a:extLst>
              <a:ext uri="{FF2B5EF4-FFF2-40B4-BE49-F238E27FC236}">
                <a16:creationId xmlns:a16="http://schemas.microsoft.com/office/drawing/2014/main" id="{2E9B15F7-1122-4822-B500-E685437332FD}"/>
              </a:ext>
            </a:extLst>
          </p:cNvPr>
          <p:cNvSpPr/>
          <p:nvPr/>
        </p:nvSpPr>
        <p:spPr>
          <a:xfrm>
            <a:off x="9919153" y="2623064"/>
            <a:ext cx="64800" cy="1348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Rechteck 114">
            <a:extLst>
              <a:ext uri="{FF2B5EF4-FFF2-40B4-BE49-F238E27FC236}">
                <a16:creationId xmlns:a16="http://schemas.microsoft.com/office/drawing/2014/main" id="{56D6E059-01C2-48AC-AE01-CFC754485580}"/>
              </a:ext>
            </a:extLst>
          </p:cNvPr>
          <p:cNvSpPr/>
          <p:nvPr/>
        </p:nvSpPr>
        <p:spPr>
          <a:xfrm>
            <a:off x="10021182" y="2623064"/>
            <a:ext cx="64800" cy="14799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Rechteck 115">
            <a:extLst>
              <a:ext uri="{FF2B5EF4-FFF2-40B4-BE49-F238E27FC236}">
                <a16:creationId xmlns:a16="http://schemas.microsoft.com/office/drawing/2014/main" id="{19B22880-36F5-45AF-A3C1-BE8BB467F103}"/>
              </a:ext>
            </a:extLst>
          </p:cNvPr>
          <p:cNvSpPr/>
          <p:nvPr/>
        </p:nvSpPr>
        <p:spPr>
          <a:xfrm>
            <a:off x="10126611" y="2623063"/>
            <a:ext cx="64800" cy="1537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Rechteck 116">
            <a:extLst>
              <a:ext uri="{FF2B5EF4-FFF2-40B4-BE49-F238E27FC236}">
                <a16:creationId xmlns:a16="http://schemas.microsoft.com/office/drawing/2014/main" id="{41755A2A-4583-4578-8142-7D5E4F1B5F39}"/>
              </a:ext>
            </a:extLst>
          </p:cNvPr>
          <p:cNvSpPr/>
          <p:nvPr/>
        </p:nvSpPr>
        <p:spPr>
          <a:xfrm>
            <a:off x="10230889" y="2623063"/>
            <a:ext cx="64800" cy="15538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Rechteck 117">
            <a:extLst>
              <a:ext uri="{FF2B5EF4-FFF2-40B4-BE49-F238E27FC236}">
                <a16:creationId xmlns:a16="http://schemas.microsoft.com/office/drawing/2014/main" id="{2CB607A1-58E0-49B8-A35E-A400C3EEB15D}"/>
              </a:ext>
            </a:extLst>
          </p:cNvPr>
          <p:cNvSpPr/>
          <p:nvPr/>
        </p:nvSpPr>
        <p:spPr>
          <a:xfrm>
            <a:off x="10331927" y="2623063"/>
            <a:ext cx="64800" cy="157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Rechteck 118">
            <a:extLst>
              <a:ext uri="{FF2B5EF4-FFF2-40B4-BE49-F238E27FC236}">
                <a16:creationId xmlns:a16="http://schemas.microsoft.com/office/drawing/2014/main" id="{C616FDFC-8DD7-4C20-830B-80E04ED6D2FB}"/>
              </a:ext>
            </a:extLst>
          </p:cNvPr>
          <p:cNvSpPr/>
          <p:nvPr/>
        </p:nvSpPr>
        <p:spPr>
          <a:xfrm>
            <a:off x="10438246" y="2621748"/>
            <a:ext cx="64800" cy="18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0" name="Tabelle 20">
            <a:extLst>
              <a:ext uri="{FF2B5EF4-FFF2-40B4-BE49-F238E27FC236}">
                <a16:creationId xmlns:a16="http://schemas.microsoft.com/office/drawing/2014/main" id="{84DC2D49-2B48-4DF5-A2A5-54E13FDB10A3}"/>
              </a:ext>
            </a:extLst>
          </p:cNvPr>
          <p:cNvGraphicFramePr>
            <a:graphicFrameLocks noGrp="1"/>
          </p:cNvGraphicFramePr>
          <p:nvPr>
            <p:extLst>
              <p:ext uri="{D42A27DB-BD31-4B8C-83A1-F6EECF244321}">
                <p14:modId xmlns:p14="http://schemas.microsoft.com/office/powerpoint/2010/main" val="355048152"/>
              </p:ext>
            </p:extLst>
          </p:nvPr>
        </p:nvGraphicFramePr>
        <p:xfrm>
          <a:off x="410135" y="4731440"/>
          <a:ext cx="10119471" cy="649160"/>
        </p:xfrm>
        <a:graphic>
          <a:graphicData uri="http://schemas.openxmlformats.org/drawingml/2006/table">
            <a:tbl>
              <a:tblPr firstRow="1" bandRow="1">
                <a:tableStyleId>{5C22544A-7EE6-4342-B048-85BDC9FD1C3A}</a:tableStyleId>
              </a:tblPr>
              <a:tblGrid>
                <a:gridCol w="1303374">
                  <a:extLst>
                    <a:ext uri="{9D8B030D-6E8A-4147-A177-3AD203B41FA5}">
                      <a16:colId xmlns:a16="http://schemas.microsoft.com/office/drawing/2014/main" val="454066070"/>
                    </a:ext>
                  </a:extLst>
                </a:gridCol>
                <a:gridCol w="104956">
                  <a:extLst>
                    <a:ext uri="{9D8B030D-6E8A-4147-A177-3AD203B41FA5}">
                      <a16:colId xmlns:a16="http://schemas.microsoft.com/office/drawing/2014/main" val="4142481202"/>
                    </a:ext>
                  </a:extLst>
                </a:gridCol>
                <a:gridCol w="104956">
                  <a:extLst>
                    <a:ext uri="{9D8B030D-6E8A-4147-A177-3AD203B41FA5}">
                      <a16:colId xmlns:a16="http://schemas.microsoft.com/office/drawing/2014/main" val="830972945"/>
                    </a:ext>
                  </a:extLst>
                </a:gridCol>
                <a:gridCol w="104956">
                  <a:extLst>
                    <a:ext uri="{9D8B030D-6E8A-4147-A177-3AD203B41FA5}">
                      <a16:colId xmlns:a16="http://schemas.microsoft.com/office/drawing/2014/main" val="3061959993"/>
                    </a:ext>
                  </a:extLst>
                </a:gridCol>
                <a:gridCol w="104956">
                  <a:extLst>
                    <a:ext uri="{9D8B030D-6E8A-4147-A177-3AD203B41FA5}">
                      <a16:colId xmlns:a16="http://schemas.microsoft.com/office/drawing/2014/main" val="4084357051"/>
                    </a:ext>
                  </a:extLst>
                </a:gridCol>
                <a:gridCol w="104956">
                  <a:extLst>
                    <a:ext uri="{9D8B030D-6E8A-4147-A177-3AD203B41FA5}">
                      <a16:colId xmlns:a16="http://schemas.microsoft.com/office/drawing/2014/main" val="937630929"/>
                    </a:ext>
                  </a:extLst>
                </a:gridCol>
                <a:gridCol w="95292">
                  <a:extLst>
                    <a:ext uri="{9D8B030D-6E8A-4147-A177-3AD203B41FA5}">
                      <a16:colId xmlns:a16="http://schemas.microsoft.com/office/drawing/2014/main" val="3610548999"/>
                    </a:ext>
                  </a:extLst>
                </a:gridCol>
                <a:gridCol w="111681">
                  <a:extLst>
                    <a:ext uri="{9D8B030D-6E8A-4147-A177-3AD203B41FA5}">
                      <a16:colId xmlns:a16="http://schemas.microsoft.com/office/drawing/2014/main" val="2889888713"/>
                    </a:ext>
                  </a:extLst>
                </a:gridCol>
                <a:gridCol w="104775">
                  <a:extLst>
                    <a:ext uri="{9D8B030D-6E8A-4147-A177-3AD203B41FA5}">
                      <a16:colId xmlns:a16="http://schemas.microsoft.com/office/drawing/2014/main" val="1343103738"/>
                    </a:ext>
                  </a:extLst>
                </a:gridCol>
                <a:gridCol w="102394">
                  <a:extLst>
                    <a:ext uri="{9D8B030D-6E8A-4147-A177-3AD203B41FA5}">
                      <a16:colId xmlns:a16="http://schemas.microsoft.com/office/drawing/2014/main" val="3480560101"/>
                    </a:ext>
                  </a:extLst>
                </a:gridCol>
                <a:gridCol w="102394">
                  <a:extLst>
                    <a:ext uri="{9D8B030D-6E8A-4147-A177-3AD203B41FA5}">
                      <a16:colId xmlns:a16="http://schemas.microsoft.com/office/drawing/2014/main" val="2458974378"/>
                    </a:ext>
                  </a:extLst>
                </a:gridCol>
                <a:gridCol w="102394">
                  <a:extLst>
                    <a:ext uri="{9D8B030D-6E8A-4147-A177-3AD203B41FA5}">
                      <a16:colId xmlns:a16="http://schemas.microsoft.com/office/drawing/2014/main" val="366216148"/>
                    </a:ext>
                  </a:extLst>
                </a:gridCol>
                <a:gridCol w="104775">
                  <a:extLst>
                    <a:ext uri="{9D8B030D-6E8A-4147-A177-3AD203B41FA5}">
                      <a16:colId xmlns:a16="http://schemas.microsoft.com/office/drawing/2014/main" val="2494609565"/>
                    </a:ext>
                  </a:extLst>
                </a:gridCol>
                <a:gridCol w="104775">
                  <a:extLst>
                    <a:ext uri="{9D8B030D-6E8A-4147-A177-3AD203B41FA5}">
                      <a16:colId xmlns:a16="http://schemas.microsoft.com/office/drawing/2014/main" val="329458908"/>
                    </a:ext>
                  </a:extLst>
                </a:gridCol>
                <a:gridCol w="104775">
                  <a:extLst>
                    <a:ext uri="{9D8B030D-6E8A-4147-A177-3AD203B41FA5}">
                      <a16:colId xmlns:a16="http://schemas.microsoft.com/office/drawing/2014/main" val="1236066217"/>
                    </a:ext>
                  </a:extLst>
                </a:gridCol>
                <a:gridCol w="97631">
                  <a:extLst>
                    <a:ext uri="{9D8B030D-6E8A-4147-A177-3AD203B41FA5}">
                      <a16:colId xmlns:a16="http://schemas.microsoft.com/office/drawing/2014/main" val="861005312"/>
                    </a:ext>
                  </a:extLst>
                </a:gridCol>
                <a:gridCol w="111919">
                  <a:extLst>
                    <a:ext uri="{9D8B030D-6E8A-4147-A177-3AD203B41FA5}">
                      <a16:colId xmlns:a16="http://schemas.microsoft.com/office/drawing/2014/main" val="4243850411"/>
                    </a:ext>
                  </a:extLst>
                </a:gridCol>
                <a:gridCol w="100012">
                  <a:extLst>
                    <a:ext uri="{9D8B030D-6E8A-4147-A177-3AD203B41FA5}">
                      <a16:colId xmlns:a16="http://schemas.microsoft.com/office/drawing/2014/main" val="3820151242"/>
                    </a:ext>
                  </a:extLst>
                </a:gridCol>
                <a:gridCol w="107156">
                  <a:extLst>
                    <a:ext uri="{9D8B030D-6E8A-4147-A177-3AD203B41FA5}">
                      <a16:colId xmlns:a16="http://schemas.microsoft.com/office/drawing/2014/main" val="177773515"/>
                    </a:ext>
                  </a:extLst>
                </a:gridCol>
                <a:gridCol w="100013">
                  <a:extLst>
                    <a:ext uri="{9D8B030D-6E8A-4147-A177-3AD203B41FA5}">
                      <a16:colId xmlns:a16="http://schemas.microsoft.com/office/drawing/2014/main" val="3518397667"/>
                    </a:ext>
                  </a:extLst>
                </a:gridCol>
                <a:gridCol w="107156">
                  <a:extLst>
                    <a:ext uri="{9D8B030D-6E8A-4147-A177-3AD203B41FA5}">
                      <a16:colId xmlns:a16="http://schemas.microsoft.com/office/drawing/2014/main" val="2572176910"/>
                    </a:ext>
                  </a:extLst>
                </a:gridCol>
                <a:gridCol w="109538">
                  <a:extLst>
                    <a:ext uri="{9D8B030D-6E8A-4147-A177-3AD203B41FA5}">
                      <a16:colId xmlns:a16="http://schemas.microsoft.com/office/drawing/2014/main" val="1923416106"/>
                    </a:ext>
                  </a:extLst>
                </a:gridCol>
                <a:gridCol w="95250">
                  <a:extLst>
                    <a:ext uri="{9D8B030D-6E8A-4147-A177-3AD203B41FA5}">
                      <a16:colId xmlns:a16="http://schemas.microsoft.com/office/drawing/2014/main" val="3000325511"/>
                    </a:ext>
                  </a:extLst>
                </a:gridCol>
                <a:gridCol w="100012">
                  <a:extLst>
                    <a:ext uri="{9D8B030D-6E8A-4147-A177-3AD203B41FA5}">
                      <a16:colId xmlns:a16="http://schemas.microsoft.com/office/drawing/2014/main" val="2204185732"/>
                    </a:ext>
                  </a:extLst>
                </a:gridCol>
                <a:gridCol w="104775">
                  <a:extLst>
                    <a:ext uri="{9D8B030D-6E8A-4147-A177-3AD203B41FA5}">
                      <a16:colId xmlns:a16="http://schemas.microsoft.com/office/drawing/2014/main" val="2802228148"/>
                    </a:ext>
                  </a:extLst>
                </a:gridCol>
                <a:gridCol w="109538">
                  <a:extLst>
                    <a:ext uri="{9D8B030D-6E8A-4147-A177-3AD203B41FA5}">
                      <a16:colId xmlns:a16="http://schemas.microsoft.com/office/drawing/2014/main" val="3372587833"/>
                    </a:ext>
                  </a:extLst>
                </a:gridCol>
                <a:gridCol w="100012">
                  <a:extLst>
                    <a:ext uri="{9D8B030D-6E8A-4147-A177-3AD203B41FA5}">
                      <a16:colId xmlns:a16="http://schemas.microsoft.com/office/drawing/2014/main" val="4125088605"/>
                    </a:ext>
                  </a:extLst>
                </a:gridCol>
                <a:gridCol w="107156">
                  <a:extLst>
                    <a:ext uri="{9D8B030D-6E8A-4147-A177-3AD203B41FA5}">
                      <a16:colId xmlns:a16="http://schemas.microsoft.com/office/drawing/2014/main" val="1647662606"/>
                    </a:ext>
                  </a:extLst>
                </a:gridCol>
                <a:gridCol w="102394">
                  <a:extLst>
                    <a:ext uri="{9D8B030D-6E8A-4147-A177-3AD203B41FA5}">
                      <a16:colId xmlns:a16="http://schemas.microsoft.com/office/drawing/2014/main" val="1771965610"/>
                    </a:ext>
                  </a:extLst>
                </a:gridCol>
                <a:gridCol w="102394">
                  <a:extLst>
                    <a:ext uri="{9D8B030D-6E8A-4147-A177-3AD203B41FA5}">
                      <a16:colId xmlns:a16="http://schemas.microsoft.com/office/drawing/2014/main" val="3785636011"/>
                    </a:ext>
                  </a:extLst>
                </a:gridCol>
                <a:gridCol w="102394">
                  <a:extLst>
                    <a:ext uri="{9D8B030D-6E8A-4147-A177-3AD203B41FA5}">
                      <a16:colId xmlns:a16="http://schemas.microsoft.com/office/drawing/2014/main" val="2759467659"/>
                    </a:ext>
                  </a:extLst>
                </a:gridCol>
                <a:gridCol w="102393">
                  <a:extLst>
                    <a:ext uri="{9D8B030D-6E8A-4147-A177-3AD203B41FA5}">
                      <a16:colId xmlns:a16="http://schemas.microsoft.com/office/drawing/2014/main" val="3482983632"/>
                    </a:ext>
                  </a:extLst>
                </a:gridCol>
                <a:gridCol w="100013">
                  <a:extLst>
                    <a:ext uri="{9D8B030D-6E8A-4147-A177-3AD203B41FA5}">
                      <a16:colId xmlns:a16="http://schemas.microsoft.com/office/drawing/2014/main" val="3251498003"/>
                    </a:ext>
                  </a:extLst>
                </a:gridCol>
                <a:gridCol w="102394">
                  <a:extLst>
                    <a:ext uri="{9D8B030D-6E8A-4147-A177-3AD203B41FA5}">
                      <a16:colId xmlns:a16="http://schemas.microsoft.com/office/drawing/2014/main" val="734199670"/>
                    </a:ext>
                  </a:extLst>
                </a:gridCol>
                <a:gridCol w="111918">
                  <a:extLst>
                    <a:ext uri="{9D8B030D-6E8A-4147-A177-3AD203B41FA5}">
                      <a16:colId xmlns:a16="http://schemas.microsoft.com/office/drawing/2014/main" val="4481616"/>
                    </a:ext>
                  </a:extLst>
                </a:gridCol>
                <a:gridCol w="100013">
                  <a:extLst>
                    <a:ext uri="{9D8B030D-6E8A-4147-A177-3AD203B41FA5}">
                      <a16:colId xmlns:a16="http://schemas.microsoft.com/office/drawing/2014/main" val="1532716638"/>
                    </a:ext>
                  </a:extLst>
                </a:gridCol>
                <a:gridCol w="104775">
                  <a:extLst>
                    <a:ext uri="{9D8B030D-6E8A-4147-A177-3AD203B41FA5}">
                      <a16:colId xmlns:a16="http://schemas.microsoft.com/office/drawing/2014/main" val="1474817224"/>
                    </a:ext>
                  </a:extLst>
                </a:gridCol>
                <a:gridCol w="102394">
                  <a:extLst>
                    <a:ext uri="{9D8B030D-6E8A-4147-A177-3AD203B41FA5}">
                      <a16:colId xmlns:a16="http://schemas.microsoft.com/office/drawing/2014/main" val="3708519038"/>
                    </a:ext>
                  </a:extLst>
                </a:gridCol>
                <a:gridCol w="104775">
                  <a:extLst>
                    <a:ext uri="{9D8B030D-6E8A-4147-A177-3AD203B41FA5}">
                      <a16:colId xmlns:a16="http://schemas.microsoft.com/office/drawing/2014/main" val="1057747466"/>
                    </a:ext>
                  </a:extLst>
                </a:gridCol>
                <a:gridCol w="109537">
                  <a:extLst>
                    <a:ext uri="{9D8B030D-6E8A-4147-A177-3AD203B41FA5}">
                      <a16:colId xmlns:a16="http://schemas.microsoft.com/office/drawing/2014/main" val="3201558029"/>
                    </a:ext>
                  </a:extLst>
                </a:gridCol>
                <a:gridCol w="92869">
                  <a:extLst>
                    <a:ext uri="{9D8B030D-6E8A-4147-A177-3AD203B41FA5}">
                      <a16:colId xmlns:a16="http://schemas.microsoft.com/office/drawing/2014/main" val="3810796344"/>
                    </a:ext>
                  </a:extLst>
                </a:gridCol>
                <a:gridCol w="109537">
                  <a:extLst>
                    <a:ext uri="{9D8B030D-6E8A-4147-A177-3AD203B41FA5}">
                      <a16:colId xmlns:a16="http://schemas.microsoft.com/office/drawing/2014/main" val="57948384"/>
                    </a:ext>
                  </a:extLst>
                </a:gridCol>
                <a:gridCol w="100013">
                  <a:extLst>
                    <a:ext uri="{9D8B030D-6E8A-4147-A177-3AD203B41FA5}">
                      <a16:colId xmlns:a16="http://schemas.microsoft.com/office/drawing/2014/main" val="506889896"/>
                    </a:ext>
                  </a:extLst>
                </a:gridCol>
                <a:gridCol w="102394">
                  <a:extLst>
                    <a:ext uri="{9D8B030D-6E8A-4147-A177-3AD203B41FA5}">
                      <a16:colId xmlns:a16="http://schemas.microsoft.com/office/drawing/2014/main" val="772328880"/>
                    </a:ext>
                  </a:extLst>
                </a:gridCol>
                <a:gridCol w="111918">
                  <a:extLst>
                    <a:ext uri="{9D8B030D-6E8A-4147-A177-3AD203B41FA5}">
                      <a16:colId xmlns:a16="http://schemas.microsoft.com/office/drawing/2014/main" val="2301122695"/>
                    </a:ext>
                  </a:extLst>
                </a:gridCol>
                <a:gridCol w="100013">
                  <a:extLst>
                    <a:ext uri="{9D8B030D-6E8A-4147-A177-3AD203B41FA5}">
                      <a16:colId xmlns:a16="http://schemas.microsoft.com/office/drawing/2014/main" val="2655602808"/>
                    </a:ext>
                  </a:extLst>
                </a:gridCol>
                <a:gridCol w="100012">
                  <a:extLst>
                    <a:ext uri="{9D8B030D-6E8A-4147-A177-3AD203B41FA5}">
                      <a16:colId xmlns:a16="http://schemas.microsoft.com/office/drawing/2014/main" val="809675021"/>
                    </a:ext>
                  </a:extLst>
                </a:gridCol>
                <a:gridCol w="100013">
                  <a:extLst>
                    <a:ext uri="{9D8B030D-6E8A-4147-A177-3AD203B41FA5}">
                      <a16:colId xmlns:a16="http://schemas.microsoft.com/office/drawing/2014/main" val="1221293475"/>
                    </a:ext>
                  </a:extLst>
                </a:gridCol>
                <a:gridCol w="114300">
                  <a:extLst>
                    <a:ext uri="{9D8B030D-6E8A-4147-A177-3AD203B41FA5}">
                      <a16:colId xmlns:a16="http://schemas.microsoft.com/office/drawing/2014/main" val="3802446010"/>
                    </a:ext>
                  </a:extLst>
                </a:gridCol>
                <a:gridCol w="102394">
                  <a:extLst>
                    <a:ext uri="{9D8B030D-6E8A-4147-A177-3AD203B41FA5}">
                      <a16:colId xmlns:a16="http://schemas.microsoft.com/office/drawing/2014/main" val="3161616195"/>
                    </a:ext>
                  </a:extLst>
                </a:gridCol>
                <a:gridCol w="102393">
                  <a:extLst>
                    <a:ext uri="{9D8B030D-6E8A-4147-A177-3AD203B41FA5}">
                      <a16:colId xmlns:a16="http://schemas.microsoft.com/office/drawing/2014/main" val="2173077820"/>
                    </a:ext>
                  </a:extLst>
                </a:gridCol>
                <a:gridCol w="104775">
                  <a:extLst>
                    <a:ext uri="{9D8B030D-6E8A-4147-A177-3AD203B41FA5}">
                      <a16:colId xmlns:a16="http://schemas.microsoft.com/office/drawing/2014/main" val="1983915601"/>
                    </a:ext>
                  </a:extLst>
                </a:gridCol>
                <a:gridCol w="107157">
                  <a:extLst>
                    <a:ext uri="{9D8B030D-6E8A-4147-A177-3AD203B41FA5}">
                      <a16:colId xmlns:a16="http://schemas.microsoft.com/office/drawing/2014/main" val="239302049"/>
                    </a:ext>
                  </a:extLst>
                </a:gridCol>
                <a:gridCol w="95250">
                  <a:extLst>
                    <a:ext uri="{9D8B030D-6E8A-4147-A177-3AD203B41FA5}">
                      <a16:colId xmlns:a16="http://schemas.microsoft.com/office/drawing/2014/main" val="2767109428"/>
                    </a:ext>
                  </a:extLst>
                </a:gridCol>
                <a:gridCol w="107156">
                  <a:extLst>
                    <a:ext uri="{9D8B030D-6E8A-4147-A177-3AD203B41FA5}">
                      <a16:colId xmlns:a16="http://schemas.microsoft.com/office/drawing/2014/main" val="3605040140"/>
                    </a:ext>
                  </a:extLst>
                </a:gridCol>
                <a:gridCol w="102394">
                  <a:extLst>
                    <a:ext uri="{9D8B030D-6E8A-4147-A177-3AD203B41FA5}">
                      <a16:colId xmlns:a16="http://schemas.microsoft.com/office/drawing/2014/main" val="1508752486"/>
                    </a:ext>
                  </a:extLst>
                </a:gridCol>
                <a:gridCol w="104775">
                  <a:extLst>
                    <a:ext uri="{9D8B030D-6E8A-4147-A177-3AD203B41FA5}">
                      <a16:colId xmlns:a16="http://schemas.microsoft.com/office/drawing/2014/main" val="3132334468"/>
                    </a:ext>
                  </a:extLst>
                </a:gridCol>
                <a:gridCol w="104775">
                  <a:extLst>
                    <a:ext uri="{9D8B030D-6E8A-4147-A177-3AD203B41FA5}">
                      <a16:colId xmlns:a16="http://schemas.microsoft.com/office/drawing/2014/main" val="2096849669"/>
                    </a:ext>
                  </a:extLst>
                </a:gridCol>
                <a:gridCol w="97631">
                  <a:extLst>
                    <a:ext uri="{9D8B030D-6E8A-4147-A177-3AD203B41FA5}">
                      <a16:colId xmlns:a16="http://schemas.microsoft.com/office/drawing/2014/main" val="775027197"/>
                    </a:ext>
                  </a:extLst>
                </a:gridCol>
                <a:gridCol w="107156">
                  <a:extLst>
                    <a:ext uri="{9D8B030D-6E8A-4147-A177-3AD203B41FA5}">
                      <a16:colId xmlns:a16="http://schemas.microsoft.com/office/drawing/2014/main" val="2430589765"/>
                    </a:ext>
                  </a:extLst>
                </a:gridCol>
                <a:gridCol w="100013">
                  <a:extLst>
                    <a:ext uri="{9D8B030D-6E8A-4147-A177-3AD203B41FA5}">
                      <a16:colId xmlns:a16="http://schemas.microsoft.com/office/drawing/2014/main" val="2307368600"/>
                    </a:ext>
                  </a:extLst>
                </a:gridCol>
                <a:gridCol w="109537">
                  <a:extLst>
                    <a:ext uri="{9D8B030D-6E8A-4147-A177-3AD203B41FA5}">
                      <a16:colId xmlns:a16="http://schemas.microsoft.com/office/drawing/2014/main" val="773212166"/>
                    </a:ext>
                  </a:extLst>
                </a:gridCol>
                <a:gridCol w="97631">
                  <a:extLst>
                    <a:ext uri="{9D8B030D-6E8A-4147-A177-3AD203B41FA5}">
                      <a16:colId xmlns:a16="http://schemas.microsoft.com/office/drawing/2014/main" val="14862607"/>
                    </a:ext>
                  </a:extLst>
                </a:gridCol>
                <a:gridCol w="107157">
                  <a:extLst>
                    <a:ext uri="{9D8B030D-6E8A-4147-A177-3AD203B41FA5}">
                      <a16:colId xmlns:a16="http://schemas.microsoft.com/office/drawing/2014/main" val="1650208783"/>
                    </a:ext>
                  </a:extLst>
                </a:gridCol>
                <a:gridCol w="100012">
                  <a:extLst>
                    <a:ext uri="{9D8B030D-6E8A-4147-A177-3AD203B41FA5}">
                      <a16:colId xmlns:a16="http://schemas.microsoft.com/office/drawing/2014/main" val="2628447175"/>
                    </a:ext>
                  </a:extLst>
                </a:gridCol>
                <a:gridCol w="109538">
                  <a:extLst>
                    <a:ext uri="{9D8B030D-6E8A-4147-A177-3AD203B41FA5}">
                      <a16:colId xmlns:a16="http://schemas.microsoft.com/office/drawing/2014/main" val="3262627455"/>
                    </a:ext>
                  </a:extLst>
                </a:gridCol>
                <a:gridCol w="97631">
                  <a:extLst>
                    <a:ext uri="{9D8B030D-6E8A-4147-A177-3AD203B41FA5}">
                      <a16:colId xmlns:a16="http://schemas.microsoft.com/office/drawing/2014/main" val="2241797686"/>
                    </a:ext>
                  </a:extLst>
                </a:gridCol>
                <a:gridCol w="104775">
                  <a:extLst>
                    <a:ext uri="{9D8B030D-6E8A-4147-A177-3AD203B41FA5}">
                      <a16:colId xmlns:a16="http://schemas.microsoft.com/office/drawing/2014/main" val="682080702"/>
                    </a:ext>
                  </a:extLst>
                </a:gridCol>
                <a:gridCol w="107156">
                  <a:extLst>
                    <a:ext uri="{9D8B030D-6E8A-4147-A177-3AD203B41FA5}">
                      <a16:colId xmlns:a16="http://schemas.microsoft.com/office/drawing/2014/main" val="1173102027"/>
                    </a:ext>
                  </a:extLst>
                </a:gridCol>
                <a:gridCol w="97631">
                  <a:extLst>
                    <a:ext uri="{9D8B030D-6E8A-4147-A177-3AD203B41FA5}">
                      <a16:colId xmlns:a16="http://schemas.microsoft.com/office/drawing/2014/main" val="1978313064"/>
                    </a:ext>
                  </a:extLst>
                </a:gridCol>
                <a:gridCol w="106115">
                  <a:extLst>
                    <a:ext uri="{9D8B030D-6E8A-4147-A177-3AD203B41FA5}">
                      <a16:colId xmlns:a16="http://schemas.microsoft.com/office/drawing/2014/main" val="3968168697"/>
                    </a:ext>
                  </a:extLst>
                </a:gridCol>
                <a:gridCol w="103435">
                  <a:extLst>
                    <a:ext uri="{9D8B030D-6E8A-4147-A177-3AD203B41FA5}">
                      <a16:colId xmlns:a16="http://schemas.microsoft.com/office/drawing/2014/main" val="537421378"/>
                    </a:ext>
                  </a:extLst>
                </a:gridCol>
                <a:gridCol w="107157">
                  <a:extLst>
                    <a:ext uri="{9D8B030D-6E8A-4147-A177-3AD203B41FA5}">
                      <a16:colId xmlns:a16="http://schemas.microsoft.com/office/drawing/2014/main" val="3201371306"/>
                    </a:ext>
                  </a:extLst>
                </a:gridCol>
                <a:gridCol w="107156">
                  <a:extLst>
                    <a:ext uri="{9D8B030D-6E8A-4147-A177-3AD203B41FA5}">
                      <a16:colId xmlns:a16="http://schemas.microsoft.com/office/drawing/2014/main" val="3614880065"/>
                    </a:ext>
                  </a:extLst>
                </a:gridCol>
                <a:gridCol w="97631">
                  <a:extLst>
                    <a:ext uri="{9D8B030D-6E8A-4147-A177-3AD203B41FA5}">
                      <a16:colId xmlns:a16="http://schemas.microsoft.com/office/drawing/2014/main" val="1376825161"/>
                    </a:ext>
                  </a:extLst>
                </a:gridCol>
                <a:gridCol w="103145">
                  <a:extLst>
                    <a:ext uri="{9D8B030D-6E8A-4147-A177-3AD203B41FA5}">
                      <a16:colId xmlns:a16="http://schemas.microsoft.com/office/drawing/2014/main" val="2636498354"/>
                    </a:ext>
                  </a:extLst>
                </a:gridCol>
                <a:gridCol w="106063">
                  <a:extLst>
                    <a:ext uri="{9D8B030D-6E8A-4147-A177-3AD203B41FA5}">
                      <a16:colId xmlns:a16="http://schemas.microsoft.com/office/drawing/2014/main" val="686703775"/>
                    </a:ext>
                  </a:extLst>
                </a:gridCol>
                <a:gridCol w="105912">
                  <a:extLst>
                    <a:ext uri="{9D8B030D-6E8A-4147-A177-3AD203B41FA5}">
                      <a16:colId xmlns:a16="http://schemas.microsoft.com/office/drawing/2014/main" val="926553143"/>
                    </a:ext>
                  </a:extLst>
                </a:gridCol>
                <a:gridCol w="99218">
                  <a:extLst>
                    <a:ext uri="{9D8B030D-6E8A-4147-A177-3AD203B41FA5}">
                      <a16:colId xmlns:a16="http://schemas.microsoft.com/office/drawing/2014/main" val="2724947127"/>
                    </a:ext>
                  </a:extLst>
                </a:gridCol>
                <a:gridCol w="110332">
                  <a:extLst>
                    <a:ext uri="{9D8B030D-6E8A-4147-A177-3AD203B41FA5}">
                      <a16:colId xmlns:a16="http://schemas.microsoft.com/office/drawing/2014/main" val="2715398255"/>
                    </a:ext>
                  </a:extLst>
                </a:gridCol>
                <a:gridCol w="102393">
                  <a:extLst>
                    <a:ext uri="{9D8B030D-6E8A-4147-A177-3AD203B41FA5}">
                      <a16:colId xmlns:a16="http://schemas.microsoft.com/office/drawing/2014/main" val="3670530500"/>
                    </a:ext>
                  </a:extLst>
                </a:gridCol>
                <a:gridCol w="104775">
                  <a:extLst>
                    <a:ext uri="{9D8B030D-6E8A-4147-A177-3AD203B41FA5}">
                      <a16:colId xmlns:a16="http://schemas.microsoft.com/office/drawing/2014/main" val="2072802957"/>
                    </a:ext>
                  </a:extLst>
                </a:gridCol>
                <a:gridCol w="96837">
                  <a:extLst>
                    <a:ext uri="{9D8B030D-6E8A-4147-A177-3AD203B41FA5}">
                      <a16:colId xmlns:a16="http://schemas.microsoft.com/office/drawing/2014/main" val="1022475147"/>
                    </a:ext>
                  </a:extLst>
                </a:gridCol>
                <a:gridCol w="104775">
                  <a:extLst>
                    <a:ext uri="{9D8B030D-6E8A-4147-A177-3AD203B41FA5}">
                      <a16:colId xmlns:a16="http://schemas.microsoft.com/office/drawing/2014/main" val="4057864818"/>
                    </a:ext>
                  </a:extLst>
                </a:gridCol>
                <a:gridCol w="100013">
                  <a:extLst>
                    <a:ext uri="{9D8B030D-6E8A-4147-A177-3AD203B41FA5}">
                      <a16:colId xmlns:a16="http://schemas.microsoft.com/office/drawing/2014/main" val="1284489924"/>
                    </a:ext>
                  </a:extLst>
                </a:gridCol>
                <a:gridCol w="109537">
                  <a:extLst>
                    <a:ext uri="{9D8B030D-6E8A-4147-A177-3AD203B41FA5}">
                      <a16:colId xmlns:a16="http://schemas.microsoft.com/office/drawing/2014/main" val="2685795709"/>
                    </a:ext>
                  </a:extLst>
                </a:gridCol>
              </a:tblGrid>
              <a:tr h="126460">
                <a:tc>
                  <a:txBody>
                    <a:bodyPr/>
                    <a:lstStyle/>
                    <a:p>
                      <a:r>
                        <a:rPr lang="de-DE" sz="800" b="1" i="1">
                          <a:solidFill>
                            <a:schemeClr val="bg1"/>
                          </a:solidFill>
                        </a:rPr>
                        <a:t>HER2</a:t>
                      </a:r>
                      <a:r>
                        <a:rPr lang="de-DE" sz="800" b="1">
                          <a:solidFill>
                            <a:schemeClr val="bg1"/>
                          </a:solidFill>
                        </a:rPr>
                        <a:t> mutation</a:t>
                      </a:r>
                    </a:p>
                    <a:p>
                      <a:r>
                        <a:rPr lang="de-DE" sz="800" b="1">
                          <a:solidFill>
                            <a:schemeClr val="bg1"/>
                          </a:solidFill>
                        </a:rPr>
                        <a:t>(exon and subtype)</a:t>
                      </a:r>
                      <a:endParaRPr lang="LID4096" sz="800" b="1">
                        <a:solidFill>
                          <a:schemeClr val="bg1"/>
                        </a:solidFill>
                      </a:endParaRPr>
                    </a:p>
                  </a:txBody>
                  <a:tcPr marL="36000" marR="0" marT="0" marB="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8</a:t>
                      </a:r>
                    </a:p>
                    <a:p>
                      <a:pPr algn="ctr"/>
                      <a:r>
                        <a:rPr lang="de-DE" sz="600" dirty="0">
                          <a:solidFill>
                            <a:schemeClr val="bg1"/>
                          </a:solidFill>
                        </a:rPr>
                        <a:t>S</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8</a:t>
                      </a:r>
                    </a:p>
                    <a:p>
                      <a:pPr algn="ctr"/>
                      <a:r>
                        <a:rPr lang="de-DE" sz="600" dirty="0">
                          <a:solidFill>
                            <a:schemeClr val="bg1"/>
                          </a:solidFill>
                        </a:rPr>
                        <a:t>S</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8</a:t>
                      </a:r>
                    </a:p>
                    <a:p>
                      <a:pPr algn="ctr"/>
                      <a:r>
                        <a:rPr lang="de-DE" sz="600" dirty="0">
                          <a:solidFill>
                            <a:schemeClr val="bg1"/>
                          </a:solidFill>
                        </a:rPr>
                        <a:t>S</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19</a:t>
                      </a:r>
                    </a:p>
                    <a:p>
                      <a:pPr algn="ctr"/>
                      <a:r>
                        <a:rPr lang="de-DE" sz="600" dirty="0">
                          <a:solidFill>
                            <a:schemeClr val="bg1"/>
                          </a:solidFill>
                        </a:rPr>
                        <a:t>S</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8</a:t>
                      </a:r>
                    </a:p>
                    <a:p>
                      <a:pPr algn="ctr"/>
                      <a:r>
                        <a:rPr lang="de-DE" sz="600" dirty="0">
                          <a:solidFill>
                            <a:schemeClr val="bg1"/>
                          </a:solidFill>
                        </a:rPr>
                        <a:t>S</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19</a:t>
                      </a:r>
                    </a:p>
                    <a:p>
                      <a:pPr algn="ctr"/>
                      <a:r>
                        <a:rPr lang="de-DE" sz="600" dirty="0">
                          <a:solidFill>
                            <a:schemeClr val="bg1"/>
                          </a:solidFill>
                        </a:rPr>
                        <a:t>S</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S</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S</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S</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8</a:t>
                      </a:r>
                    </a:p>
                    <a:p>
                      <a:pPr algn="ctr"/>
                      <a:r>
                        <a:rPr lang="de-DE" sz="600" dirty="0">
                          <a:solidFill>
                            <a:schemeClr val="bg1"/>
                          </a:solidFill>
                        </a:rPr>
                        <a:t>S</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19</a:t>
                      </a:r>
                    </a:p>
                    <a:p>
                      <a:pPr algn="ctr"/>
                      <a:r>
                        <a:rPr lang="de-DE" sz="600" dirty="0">
                          <a:solidFill>
                            <a:schemeClr val="bg1"/>
                          </a:solidFill>
                        </a:rPr>
                        <a:t>S</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19</a:t>
                      </a:r>
                    </a:p>
                    <a:p>
                      <a:pPr algn="ctr"/>
                      <a:r>
                        <a:rPr lang="de-DE" sz="600">
                          <a:solidFill>
                            <a:schemeClr val="bg1"/>
                          </a:solidFill>
                        </a:rPr>
                        <a:t>S</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a:solidFill>
                            <a:schemeClr val="bg1"/>
                          </a:solidFill>
                        </a:rPr>
                        <a:t>20</a:t>
                      </a:r>
                    </a:p>
                    <a:p>
                      <a:pPr algn="ctr"/>
                      <a:r>
                        <a:rPr lang="de-DE" sz="60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600" dirty="0">
                          <a:solidFill>
                            <a:schemeClr val="bg1"/>
                          </a:solidFill>
                        </a:rPr>
                        <a:t>20</a:t>
                      </a:r>
                    </a:p>
                    <a:p>
                      <a:pPr algn="ctr"/>
                      <a:r>
                        <a:rPr lang="de-DE" sz="600" dirty="0">
                          <a:solidFill>
                            <a:schemeClr val="bg1"/>
                          </a:solidFill>
                        </a:rPr>
                        <a:t>I</a:t>
                      </a:r>
                      <a:endParaRPr lang="LID4096" sz="600">
                        <a:solidFill>
                          <a:schemeClr val="bg1"/>
                        </a:solidFill>
                      </a:endParaRPr>
                    </a:p>
                  </a:txBody>
                  <a:tcPr marL="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80295589"/>
                  </a:ext>
                </a:extLst>
              </a:tr>
              <a:tr h="126460">
                <a:tc>
                  <a:txBody>
                    <a:bodyPr/>
                    <a:lstStyle/>
                    <a:p>
                      <a:r>
                        <a:rPr lang="de-DE" sz="800" b="1">
                          <a:solidFill>
                            <a:schemeClr val="bg1"/>
                          </a:solidFill>
                        </a:rPr>
                        <a:t>HER2 protein expression</a:t>
                      </a:r>
                      <a:endParaRPr lang="LID4096" sz="800" b="1" err="1">
                        <a:solidFill>
                          <a:schemeClr val="bg1"/>
                        </a:solidFill>
                      </a:endParaRPr>
                    </a:p>
                  </a:txBody>
                  <a:tcPr marL="36000" marR="0" marT="0" marB="0">
                    <a:lnT w="12700" cap="flat" cmpd="sng" algn="ctr">
                      <a:solidFill>
                        <a:schemeClr val="bg1"/>
                      </a:solidFill>
                      <a:prstDash val="solid"/>
                      <a:round/>
                      <a:headEnd type="none" w="med" len="med"/>
                      <a:tailEnd type="none" w="med" len="med"/>
                    </a:lnT>
                    <a:solidFill>
                      <a:schemeClr val="tx2"/>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tx1"/>
                          </a:solidFill>
                        </a:rPr>
                        <a:t>1</a:t>
                      </a:r>
                    </a:p>
                    <a:p>
                      <a:pPr algn="ctr"/>
                      <a:r>
                        <a:rPr lang="de-DE" sz="500">
                          <a:solidFill>
                            <a:schemeClr val="tx1"/>
                          </a:solidFill>
                        </a:rPr>
                        <a:t>+</a:t>
                      </a:r>
                    </a:p>
                  </a:txBody>
                  <a:tcPr marL="0" marR="0" marT="0" marB="0" anchor="ctr">
                    <a:lnT w="12700" cap="flat" cmpd="sng" algn="ctr">
                      <a:solidFill>
                        <a:schemeClr val="bg1"/>
                      </a:solidFill>
                      <a:prstDash val="solid"/>
                      <a:round/>
                      <a:headEnd type="none" w="med" len="med"/>
                      <a:tailEnd type="none" w="med" len="med"/>
                    </a:lnT>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tx1"/>
                          </a:solidFill>
                        </a:rPr>
                        <a:t>1</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25000"/>
                        <a:lumOff val="75000"/>
                      </a:schemeClr>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bg1"/>
                          </a:solidFill>
                        </a:rPr>
                        <a:t>3</a:t>
                      </a:r>
                    </a:p>
                    <a:p>
                      <a:pPr algn="ctr"/>
                      <a:r>
                        <a:rPr lang="de-DE" sz="500">
                          <a:solidFill>
                            <a:schemeClr val="bg1"/>
                          </a:solidFill>
                        </a:rPr>
                        <a:t>+</a:t>
                      </a:r>
                      <a:endParaRPr lang="LID4096" sz="500">
                        <a:solidFill>
                          <a:schemeClr val="bg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pPr algn="ctr"/>
                      <a:r>
                        <a:rPr lang="de-DE" sz="500">
                          <a:solidFill>
                            <a:schemeClr val="tx1"/>
                          </a:solidFill>
                        </a:rPr>
                        <a:t>0</a:t>
                      </a:r>
                    </a:p>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10000"/>
                        <a:lumOff val="90000"/>
                      </a:schemeClr>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bg1"/>
                          </a:solidFill>
                        </a:rPr>
                        <a:t>3</a:t>
                      </a:r>
                    </a:p>
                    <a:p>
                      <a:pPr algn="ctr"/>
                      <a:r>
                        <a:rPr lang="de-DE" sz="500">
                          <a:solidFill>
                            <a:schemeClr val="bg1"/>
                          </a:solidFill>
                        </a:rPr>
                        <a:t>+</a:t>
                      </a:r>
                      <a:endParaRPr lang="LID4096" sz="500">
                        <a:solidFill>
                          <a:schemeClr val="bg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tx1"/>
                          </a:solidFill>
                        </a:rPr>
                        <a:t>0</a:t>
                      </a:r>
                    </a:p>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10000"/>
                        <a:lumOff val="90000"/>
                      </a:schemeClr>
                    </a:solidFill>
                  </a:tcPr>
                </a:tc>
                <a:tc>
                  <a:txBody>
                    <a:bodyPr/>
                    <a:lstStyle/>
                    <a:p>
                      <a:pPr algn="ctr"/>
                      <a:r>
                        <a:rPr lang="de-DE" sz="500">
                          <a:solidFill>
                            <a:schemeClr val="tx1"/>
                          </a:solidFill>
                        </a:rPr>
                        <a:t>0</a:t>
                      </a:r>
                    </a:p>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10000"/>
                        <a:lumOff val="90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1</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tx1"/>
                          </a:solidFill>
                        </a:rPr>
                        <a:t>0</a:t>
                      </a:r>
                    </a:p>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10000"/>
                        <a:lumOff val="90000"/>
                      </a:schemeClr>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0</a:t>
                      </a:r>
                    </a:p>
                    <a:p>
                      <a:pPr algn="ctr"/>
                      <a:endParaRPr lang="de-DE"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10000"/>
                        <a:lumOff val="90000"/>
                      </a:schemeClr>
                    </a:solidFill>
                  </a:tcPr>
                </a:tc>
                <a:tc>
                  <a:txBody>
                    <a:bodyPr/>
                    <a:lstStyle/>
                    <a:p>
                      <a:pPr algn="ctr"/>
                      <a:r>
                        <a:rPr lang="de-DE" sz="500">
                          <a:solidFill>
                            <a:schemeClr val="bg1"/>
                          </a:solidFill>
                        </a:rPr>
                        <a:t>3</a:t>
                      </a:r>
                    </a:p>
                    <a:p>
                      <a:pPr algn="ctr"/>
                      <a:r>
                        <a:rPr lang="de-DE" sz="500">
                          <a:solidFill>
                            <a:schemeClr val="bg1"/>
                          </a:solidFill>
                        </a:rPr>
                        <a:t>+</a:t>
                      </a:r>
                      <a:endParaRPr lang="LID4096" sz="500">
                        <a:solidFill>
                          <a:schemeClr val="bg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bg1"/>
                          </a:solidFill>
                        </a:rPr>
                        <a:t>3</a:t>
                      </a:r>
                    </a:p>
                    <a:p>
                      <a:pPr algn="ctr"/>
                      <a:r>
                        <a:rPr lang="de-DE" sz="500">
                          <a:solidFill>
                            <a:schemeClr val="bg1"/>
                          </a:solidFill>
                        </a:rPr>
                        <a:t>+</a:t>
                      </a:r>
                      <a:endParaRPr lang="LID4096" sz="500">
                        <a:solidFill>
                          <a:schemeClr val="bg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0</a:t>
                      </a:r>
                    </a:p>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10000"/>
                        <a:lumOff val="90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0</a:t>
                      </a:r>
                    </a:p>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10000"/>
                        <a:lumOff val="90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bg1"/>
                          </a:solidFill>
                        </a:rPr>
                        <a:t>3</a:t>
                      </a:r>
                    </a:p>
                    <a:p>
                      <a:pPr algn="ctr"/>
                      <a:r>
                        <a:rPr lang="de-DE" sz="500">
                          <a:solidFill>
                            <a:schemeClr val="bg1"/>
                          </a:solidFill>
                        </a:rPr>
                        <a:t>+</a:t>
                      </a:r>
                      <a:endParaRPr lang="LID4096" sz="500">
                        <a:solidFill>
                          <a:schemeClr val="bg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bg1"/>
                          </a:solidFill>
                        </a:rPr>
                        <a:t>3</a:t>
                      </a:r>
                    </a:p>
                    <a:p>
                      <a:pPr algn="ctr"/>
                      <a:r>
                        <a:rPr lang="de-DE" sz="500">
                          <a:solidFill>
                            <a:schemeClr val="bg1"/>
                          </a:solidFill>
                        </a:rPr>
                        <a:t>+</a:t>
                      </a:r>
                      <a:endParaRPr lang="LID4096" sz="500">
                        <a:solidFill>
                          <a:schemeClr val="bg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0</a:t>
                      </a:r>
                    </a:p>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10000"/>
                        <a:lumOff val="90000"/>
                      </a:schemeClr>
                    </a:solidFill>
                  </a:tcPr>
                </a:tc>
                <a:tc>
                  <a:txBody>
                    <a:bodyPr/>
                    <a:lstStyle/>
                    <a:p>
                      <a:pPr algn="ctr"/>
                      <a:r>
                        <a:rPr lang="de-DE" sz="500">
                          <a:solidFill>
                            <a:schemeClr val="bg1"/>
                          </a:solidFill>
                        </a:rPr>
                        <a:t>3</a:t>
                      </a:r>
                    </a:p>
                    <a:p>
                      <a:pPr algn="ctr"/>
                      <a:r>
                        <a:rPr lang="de-DE" sz="500">
                          <a:solidFill>
                            <a:schemeClr val="bg1"/>
                          </a:solidFill>
                        </a:rPr>
                        <a:t>+</a:t>
                      </a:r>
                      <a:endParaRPr lang="LID4096" sz="500">
                        <a:solidFill>
                          <a:schemeClr val="bg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pPr algn="ctr"/>
                      <a:r>
                        <a:rPr lang="de-DE" sz="500">
                          <a:solidFill>
                            <a:schemeClr val="tx1"/>
                          </a:solidFill>
                        </a:rPr>
                        <a:t>1</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1</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25000"/>
                        <a:lumOff val="75000"/>
                      </a:schemeClr>
                    </a:solidFill>
                  </a:tcPr>
                </a:tc>
                <a:tc>
                  <a:txBody>
                    <a:bodyPr/>
                    <a:lstStyle/>
                    <a:p>
                      <a:pPr algn="ctr"/>
                      <a:r>
                        <a:rPr lang="de-DE" sz="500">
                          <a:solidFill>
                            <a:schemeClr val="bg1"/>
                          </a:solidFill>
                        </a:rPr>
                        <a:t>3</a:t>
                      </a:r>
                    </a:p>
                    <a:p>
                      <a:pPr algn="ctr"/>
                      <a:r>
                        <a:rPr lang="de-DE" sz="500">
                          <a:solidFill>
                            <a:schemeClr val="bg1"/>
                          </a:solidFill>
                        </a:rPr>
                        <a:t>+</a:t>
                      </a:r>
                      <a:endParaRPr lang="LID4096" sz="500">
                        <a:solidFill>
                          <a:schemeClr val="bg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bg1"/>
                          </a:solidFill>
                        </a:rPr>
                        <a:t>3</a:t>
                      </a:r>
                    </a:p>
                    <a:p>
                      <a:pPr algn="ctr"/>
                      <a:r>
                        <a:rPr lang="de-DE" sz="500">
                          <a:solidFill>
                            <a:schemeClr val="bg1"/>
                          </a:solidFill>
                        </a:rPr>
                        <a:t>+</a:t>
                      </a:r>
                      <a:endParaRPr lang="LID4096" sz="500">
                        <a:solidFill>
                          <a:schemeClr val="bg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pPr algn="ctr"/>
                      <a:r>
                        <a:rPr lang="de-DE" sz="500">
                          <a:solidFill>
                            <a:schemeClr val="tx1"/>
                          </a:solidFill>
                        </a:rPr>
                        <a:t>1</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bg1"/>
                          </a:solidFill>
                        </a:rPr>
                        <a:t>3</a:t>
                      </a:r>
                    </a:p>
                    <a:p>
                      <a:pPr algn="ctr"/>
                      <a:r>
                        <a:rPr lang="de-DE" sz="500">
                          <a:solidFill>
                            <a:schemeClr val="bg1"/>
                          </a:solidFill>
                        </a:rPr>
                        <a:t>+</a:t>
                      </a:r>
                      <a:endParaRPr lang="LID4096" sz="500">
                        <a:solidFill>
                          <a:schemeClr val="bg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tx1"/>
                          </a:solidFill>
                        </a:rPr>
                        <a:t>2</a:t>
                      </a:r>
                    </a:p>
                    <a:p>
                      <a:pPr algn="ctr"/>
                      <a:r>
                        <a:rPr lang="de-DE" sz="500">
                          <a:solidFill>
                            <a:schemeClr val="tx1"/>
                          </a:solidFill>
                        </a:rPr>
                        <a:t>+</a:t>
                      </a: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bg1"/>
                          </a:solidFill>
                        </a:rPr>
                        <a:t>3</a:t>
                      </a:r>
                    </a:p>
                    <a:p>
                      <a:pPr algn="ctr"/>
                      <a:r>
                        <a:rPr lang="de-DE" sz="500">
                          <a:solidFill>
                            <a:schemeClr val="bg1"/>
                          </a:solidFill>
                        </a:rPr>
                        <a:t>+</a:t>
                      </a:r>
                      <a:endParaRPr lang="LID4096" sz="500">
                        <a:solidFill>
                          <a:schemeClr val="bg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75000"/>
                        <a:lumOff val="25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rgbClr val="E7E8EA"/>
                    </a:solidFill>
                  </a:tcPr>
                </a:tc>
                <a:tc>
                  <a:txBody>
                    <a:bodyPr/>
                    <a:lstStyle/>
                    <a:p>
                      <a:pPr algn="ctr"/>
                      <a:r>
                        <a:rPr lang="de-DE" sz="500">
                          <a:solidFill>
                            <a:schemeClr val="tx1"/>
                          </a:solidFill>
                        </a:rPr>
                        <a:t>2</a:t>
                      </a:r>
                    </a:p>
                    <a:p>
                      <a:pPr algn="ctr"/>
                      <a:r>
                        <a:rPr lang="de-DE" sz="500">
                          <a:solidFill>
                            <a:schemeClr val="tx1"/>
                          </a:solidFill>
                        </a:rPr>
                        <a:t>+</a:t>
                      </a: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50000"/>
                        <a:lumOff val="50000"/>
                      </a:schemeClr>
                    </a:solidFill>
                  </a:tcPr>
                </a:tc>
                <a:tc>
                  <a:txBody>
                    <a:bodyPr/>
                    <a:lstStyle/>
                    <a:p>
                      <a:pPr algn="ctr"/>
                      <a:r>
                        <a:rPr lang="de-DE" sz="500">
                          <a:solidFill>
                            <a:schemeClr val="tx1"/>
                          </a:solidFill>
                        </a:rPr>
                        <a:t>0</a:t>
                      </a:r>
                    </a:p>
                    <a:p>
                      <a:pPr algn="ctr"/>
                      <a:endParaRPr lang="LID4096" sz="500">
                        <a:solidFill>
                          <a:schemeClr val="tx1"/>
                        </a:solidFill>
                      </a:endParaRPr>
                    </a:p>
                  </a:txBody>
                  <a:tcPr marL="0" marR="0" marT="0" marB="0" anchor="ctr">
                    <a:lnT w="12700" cap="flat" cmpd="sng" algn="ctr">
                      <a:solidFill>
                        <a:schemeClr val="bg1"/>
                      </a:solidFill>
                      <a:prstDash val="solid"/>
                      <a:round/>
                      <a:headEnd type="none" w="med" len="med"/>
                      <a:tailEnd type="none" w="med" len="med"/>
                    </a:lnT>
                    <a:solidFill>
                      <a:schemeClr val="accent1">
                        <a:lumMod val="10000"/>
                        <a:lumOff val="90000"/>
                      </a:schemeClr>
                    </a:solidFill>
                  </a:tcPr>
                </a:tc>
                <a:extLst>
                  <a:ext uri="{0D108BD9-81ED-4DB2-BD59-A6C34878D82A}">
                    <a16:rowId xmlns:a16="http://schemas.microsoft.com/office/drawing/2014/main" val="1714373151"/>
                  </a:ext>
                </a:extLst>
              </a:tr>
              <a:tr h="126460">
                <a:tc>
                  <a:txBody>
                    <a:bodyPr/>
                    <a:lstStyle/>
                    <a:p>
                      <a:r>
                        <a:rPr lang="de-DE" sz="800" b="1" i="1">
                          <a:solidFill>
                            <a:schemeClr val="bg1"/>
                          </a:solidFill>
                        </a:rPr>
                        <a:t>HER2</a:t>
                      </a:r>
                      <a:r>
                        <a:rPr lang="de-DE" sz="800" b="1">
                          <a:solidFill>
                            <a:schemeClr val="bg1"/>
                          </a:solidFill>
                        </a:rPr>
                        <a:t> gene amplification</a:t>
                      </a:r>
                      <a:endParaRPr lang="LID4096" sz="800" b="1" err="1">
                        <a:solidFill>
                          <a:schemeClr val="bg1"/>
                        </a:solidFill>
                      </a:endParaRPr>
                    </a:p>
                  </a:txBody>
                  <a:tcPr marL="36000" marR="0" marT="0" marB="0">
                    <a:solidFill>
                      <a:schemeClr val="tx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chemeClr val="bg1">
                        <a:lumMod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bg1"/>
                          </a:solidFill>
                        </a:rPr>
                        <a:t>+</a:t>
                      </a:r>
                      <a:endParaRPr lang="LID4096" sz="500">
                        <a:solidFill>
                          <a:schemeClr val="bg1"/>
                        </a:solidFill>
                      </a:endParaRPr>
                    </a:p>
                  </a:txBody>
                  <a:tcPr marL="0" marR="0" marT="0" marB="0" anchor="ctr">
                    <a:solidFill>
                      <a:schemeClr val="accent1">
                        <a:lumMod val="75000"/>
                        <a:lumOff val="2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endParaRPr lang="LID4096" sz="500">
                        <a:solidFill>
                          <a:schemeClr val="tx1"/>
                        </a:solidFill>
                      </a:endParaRPr>
                    </a:p>
                  </a:txBody>
                  <a:tcPr marL="0" marR="0" marT="0" marB="0" anchor="ctr">
                    <a:solidFill>
                      <a:srgbClr val="CBCDD2"/>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tx1"/>
                          </a:solidFill>
                        </a:rPr>
                        <a:t>-</a:t>
                      </a:r>
                      <a:endParaRPr lang="LID4096" sz="500">
                        <a:solidFill>
                          <a:schemeClr val="tx1"/>
                        </a:solidFill>
                      </a:endParaRPr>
                    </a:p>
                  </a:txBody>
                  <a:tcPr marL="0" marR="0" marT="0" marB="0" anchor="ctr">
                    <a:solidFill>
                      <a:schemeClr val="accent1">
                        <a:lumMod val="25000"/>
                        <a:lumOff val="75000"/>
                      </a:schemeClr>
                    </a:solidFill>
                  </a:tcPr>
                </a:tc>
                <a:tc>
                  <a:txBody>
                    <a:bodyPr/>
                    <a:lstStyle/>
                    <a:p>
                      <a:pPr algn="ctr"/>
                      <a:r>
                        <a:rPr lang="de-DE" sz="500">
                          <a:solidFill>
                            <a:schemeClr val="bg1"/>
                          </a:solidFill>
                        </a:rPr>
                        <a:t>+</a:t>
                      </a:r>
                      <a:endParaRPr lang="LID4096" sz="500">
                        <a:solidFill>
                          <a:schemeClr val="bg1"/>
                        </a:solidFill>
                      </a:endParaRPr>
                    </a:p>
                  </a:txBody>
                  <a:tcPr marL="0" marR="0" marT="0" marB="0" anchor="ctr">
                    <a:solidFill>
                      <a:schemeClr val="accent1">
                        <a:lumMod val="75000"/>
                        <a:lumOff val="25000"/>
                      </a:schemeClr>
                    </a:solidFill>
                  </a:tcPr>
                </a:tc>
                <a:tc>
                  <a:txBody>
                    <a:bodyPr/>
                    <a:lstStyle/>
                    <a:p>
                      <a:pPr algn="ctr"/>
                      <a:endParaRPr lang="LID4096" sz="500">
                        <a:solidFill>
                          <a:schemeClr val="tx1"/>
                        </a:solidFill>
                      </a:endParaRPr>
                    </a:p>
                  </a:txBody>
                  <a:tcPr marL="0" marR="0" marT="0" marB="0" anchor="ctr">
                    <a:solidFill>
                      <a:srgbClr val="CBCDD2"/>
                    </a:solidFill>
                  </a:tcPr>
                </a:tc>
                <a:extLst>
                  <a:ext uri="{0D108BD9-81ED-4DB2-BD59-A6C34878D82A}">
                    <a16:rowId xmlns:a16="http://schemas.microsoft.com/office/drawing/2014/main" val="3013114952"/>
                  </a:ext>
                </a:extLst>
              </a:tr>
              <a:tr h="126460">
                <a:tc>
                  <a:txBody>
                    <a:bodyPr/>
                    <a:lstStyle/>
                    <a:p>
                      <a:r>
                        <a:rPr lang="de-DE" sz="800" b="1">
                          <a:solidFill>
                            <a:schemeClr val="bg1"/>
                          </a:solidFill>
                        </a:rPr>
                        <a:t>Prior HER2 TKI therapy</a:t>
                      </a:r>
                      <a:endParaRPr lang="LID4096" sz="800" b="1" err="1">
                        <a:solidFill>
                          <a:schemeClr val="bg1"/>
                        </a:solidFill>
                      </a:endParaRPr>
                    </a:p>
                  </a:txBody>
                  <a:tcPr marL="36000" marR="0" marT="0" marB="0">
                    <a:solidFill>
                      <a:schemeClr val="tx2"/>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r>
                        <a:rPr lang="de-DE" sz="500">
                          <a:solidFill>
                            <a:schemeClr val="tx1"/>
                          </a:solidFill>
                        </a:rPr>
                        <a:t>Y</a:t>
                      </a:r>
                      <a:endParaRPr lang="LID4096" sz="500">
                        <a:solidFill>
                          <a:schemeClr val="tx1"/>
                        </a:solidFill>
                      </a:endParaRPr>
                    </a:p>
                  </a:txBody>
                  <a:tcPr marL="0" marR="0" marT="0" marB="0" anchor="ctr">
                    <a:solidFill>
                      <a:schemeClr val="accent3">
                        <a:lumMod val="60000"/>
                        <a:lumOff val="40000"/>
                      </a:schemeClr>
                    </a:solidFill>
                  </a:tcPr>
                </a:tc>
                <a:tc>
                  <a:txBody>
                    <a:bodyPr/>
                    <a:lstStyle/>
                    <a:p>
                      <a:pPr algn="ctr"/>
                      <a:r>
                        <a:rPr lang="de-DE" sz="500">
                          <a:solidFill>
                            <a:schemeClr val="tx1"/>
                          </a:solidFill>
                        </a:rPr>
                        <a:t>Y</a:t>
                      </a:r>
                      <a:endParaRPr lang="LID4096" sz="500">
                        <a:solidFill>
                          <a:schemeClr val="tx1"/>
                        </a:solidFill>
                      </a:endParaRPr>
                    </a:p>
                  </a:txBody>
                  <a:tcPr marL="0" marR="0" marT="0" marB="0" anchor="ctr">
                    <a:solidFill>
                      <a:schemeClr val="accent3">
                        <a:lumMod val="60000"/>
                        <a:lumOff val="40000"/>
                      </a:schemeClr>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r>
                        <a:rPr lang="de-DE" sz="500">
                          <a:solidFill>
                            <a:schemeClr val="tx1"/>
                          </a:solidFill>
                        </a:rPr>
                        <a:t>Y</a:t>
                      </a:r>
                      <a:endParaRPr lang="LID4096" sz="500">
                        <a:solidFill>
                          <a:schemeClr val="tx1"/>
                        </a:solidFill>
                      </a:endParaRPr>
                    </a:p>
                  </a:txBody>
                  <a:tcPr marL="0" marR="0" marT="0" marB="0" anchor="ctr">
                    <a:solidFill>
                      <a:schemeClr val="accent3">
                        <a:lumMod val="60000"/>
                        <a:lumOff val="40000"/>
                      </a:schemeClr>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r>
                        <a:rPr lang="de-DE" sz="500">
                          <a:solidFill>
                            <a:schemeClr val="tx1"/>
                          </a:solidFill>
                        </a:rPr>
                        <a:t>Y</a:t>
                      </a:r>
                      <a:endParaRPr lang="LID4096" sz="500">
                        <a:solidFill>
                          <a:schemeClr val="tx1"/>
                        </a:solidFill>
                      </a:endParaRPr>
                    </a:p>
                  </a:txBody>
                  <a:tcPr marL="0" marR="0" marT="0" marB="0" anchor="ctr">
                    <a:solidFill>
                      <a:schemeClr val="accent3">
                        <a:lumMod val="60000"/>
                        <a:lumOff val="40000"/>
                      </a:schemeClr>
                    </a:solidFill>
                  </a:tcPr>
                </a:tc>
                <a:tc>
                  <a:txBody>
                    <a:bodyPr/>
                    <a:lstStyle/>
                    <a:p>
                      <a:pPr algn="ctr"/>
                      <a:r>
                        <a:rPr lang="de-DE" sz="500">
                          <a:solidFill>
                            <a:schemeClr val="tx1"/>
                          </a:solidFill>
                        </a:rPr>
                        <a:t>Y</a:t>
                      </a:r>
                      <a:endParaRPr lang="LID4096" sz="500">
                        <a:solidFill>
                          <a:schemeClr val="tx1"/>
                        </a:solidFill>
                      </a:endParaRPr>
                    </a:p>
                  </a:txBody>
                  <a:tcPr marL="0" marR="0" marT="0" marB="0" anchor="ctr">
                    <a:solidFill>
                      <a:schemeClr val="accent3">
                        <a:lumMod val="60000"/>
                        <a:lumOff val="40000"/>
                      </a:schemeClr>
                    </a:solidFill>
                  </a:tcPr>
                </a:tc>
                <a:tc>
                  <a:txBody>
                    <a:bodyPr/>
                    <a:lstStyle/>
                    <a:p>
                      <a:pPr algn="ctr"/>
                      <a:r>
                        <a:rPr lang="de-DE" sz="500">
                          <a:solidFill>
                            <a:schemeClr val="tx1"/>
                          </a:solidFill>
                        </a:rPr>
                        <a:t>Y</a:t>
                      </a:r>
                      <a:endParaRPr lang="LID4096" sz="500">
                        <a:solidFill>
                          <a:schemeClr val="tx1"/>
                        </a:solidFill>
                      </a:endParaRPr>
                    </a:p>
                  </a:txBody>
                  <a:tcPr marL="0" marR="0" marT="0" marB="0" anchor="ctr">
                    <a:solidFill>
                      <a:schemeClr val="accent3">
                        <a:lumMod val="60000"/>
                        <a:lumOff val="40000"/>
                      </a:schemeClr>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r>
                        <a:rPr lang="de-DE" sz="500">
                          <a:solidFill>
                            <a:schemeClr val="tx1"/>
                          </a:solidFill>
                        </a:rPr>
                        <a:t>Y</a:t>
                      </a:r>
                      <a:endParaRPr lang="LID4096" sz="500">
                        <a:solidFill>
                          <a:schemeClr val="tx1"/>
                        </a:solidFill>
                      </a:endParaRPr>
                    </a:p>
                  </a:txBody>
                  <a:tcPr marL="0" marR="0" marT="0" marB="0" anchor="ctr">
                    <a:solidFill>
                      <a:schemeClr val="accent3">
                        <a:lumMod val="60000"/>
                        <a:lumOff val="40000"/>
                      </a:schemeClr>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r>
                        <a:rPr lang="de-DE" sz="500">
                          <a:solidFill>
                            <a:schemeClr val="tx1"/>
                          </a:solidFill>
                        </a:rPr>
                        <a:t>Y</a:t>
                      </a:r>
                      <a:endParaRPr lang="LID4096" sz="500">
                        <a:solidFill>
                          <a:schemeClr val="tx1"/>
                        </a:solidFill>
                      </a:endParaRPr>
                    </a:p>
                  </a:txBody>
                  <a:tcPr marL="0" marR="0" marT="0" marB="0" anchor="ctr">
                    <a:solidFill>
                      <a:schemeClr val="accent3">
                        <a:lumMod val="60000"/>
                        <a:lumOff val="40000"/>
                      </a:schemeClr>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r>
                        <a:rPr lang="de-DE" sz="500">
                          <a:solidFill>
                            <a:schemeClr val="tx1"/>
                          </a:solidFill>
                        </a:rPr>
                        <a:t>Y</a:t>
                      </a:r>
                      <a:endParaRPr lang="LID4096" sz="500">
                        <a:solidFill>
                          <a:schemeClr val="tx1"/>
                        </a:solidFill>
                      </a:endParaRPr>
                    </a:p>
                  </a:txBody>
                  <a:tcPr marL="0" marR="0" marT="0" marB="0" anchor="ctr">
                    <a:solidFill>
                      <a:schemeClr val="accent3">
                        <a:lumMod val="60000"/>
                        <a:lumOff val="40000"/>
                      </a:schemeClr>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r>
                        <a:rPr lang="de-DE" sz="500">
                          <a:solidFill>
                            <a:schemeClr val="tx1"/>
                          </a:solidFill>
                        </a:rPr>
                        <a:t>Y</a:t>
                      </a:r>
                      <a:endParaRPr lang="LID4096" sz="500">
                        <a:solidFill>
                          <a:schemeClr val="tx1"/>
                        </a:solidFill>
                      </a:endParaRPr>
                    </a:p>
                  </a:txBody>
                  <a:tcPr marL="0" marR="0" marT="0" marB="0" anchor="ctr">
                    <a:solidFill>
                      <a:schemeClr val="accent3">
                        <a:lumMod val="60000"/>
                        <a:lumOff val="40000"/>
                      </a:schemeClr>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r>
                        <a:rPr lang="de-DE" sz="500">
                          <a:solidFill>
                            <a:schemeClr val="tx1"/>
                          </a:solidFill>
                        </a:rPr>
                        <a:t>Y</a:t>
                      </a:r>
                      <a:endParaRPr lang="LID4096" sz="500">
                        <a:solidFill>
                          <a:schemeClr val="tx1"/>
                        </a:solidFill>
                      </a:endParaRPr>
                    </a:p>
                  </a:txBody>
                  <a:tcPr marL="0" marR="0" marT="0" marB="0" anchor="ctr">
                    <a:solidFill>
                      <a:schemeClr val="accent3">
                        <a:lumMod val="60000"/>
                        <a:lumOff val="40000"/>
                      </a:schemeClr>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r>
                        <a:rPr lang="de-DE" sz="500">
                          <a:solidFill>
                            <a:schemeClr val="tx1"/>
                          </a:solidFill>
                        </a:rPr>
                        <a:t>Y</a:t>
                      </a:r>
                      <a:endParaRPr lang="LID4096" sz="500">
                        <a:solidFill>
                          <a:schemeClr val="tx1"/>
                        </a:solidFill>
                      </a:endParaRPr>
                    </a:p>
                  </a:txBody>
                  <a:tcPr marL="0" marR="0" marT="0" marB="0" anchor="ctr">
                    <a:solidFill>
                      <a:schemeClr val="accent3">
                        <a:lumMod val="60000"/>
                        <a:lumOff val="40000"/>
                      </a:schemeClr>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tc>
                  <a:txBody>
                    <a:bodyPr/>
                    <a:lstStyle/>
                    <a:p>
                      <a:pPr algn="ctr"/>
                      <a:endParaRPr lang="LID4096" sz="500">
                        <a:solidFill>
                          <a:schemeClr val="tx1"/>
                        </a:solidFill>
                      </a:endParaRPr>
                    </a:p>
                  </a:txBody>
                  <a:tcPr marL="0" marR="0" marT="0" marB="0" anchor="ctr">
                    <a:solidFill>
                      <a:srgbClr val="E7E8EA"/>
                    </a:solidFill>
                  </a:tcPr>
                </a:tc>
                <a:extLst>
                  <a:ext uri="{0D108BD9-81ED-4DB2-BD59-A6C34878D82A}">
                    <a16:rowId xmlns:a16="http://schemas.microsoft.com/office/drawing/2014/main" val="3379304404"/>
                  </a:ext>
                </a:extLst>
              </a:tr>
            </a:tbl>
          </a:graphicData>
        </a:graphic>
      </p:graphicFrame>
      <p:sp>
        <p:nvSpPr>
          <p:cNvPr id="9" name="Titel 8">
            <a:extLst>
              <a:ext uri="{FF2B5EF4-FFF2-40B4-BE49-F238E27FC236}">
                <a16:creationId xmlns:a16="http://schemas.microsoft.com/office/drawing/2014/main" id="{8C173EBF-ACB4-C848-8F3D-7B334829233B}"/>
              </a:ext>
            </a:extLst>
          </p:cNvPr>
          <p:cNvSpPr>
            <a:spLocks noGrp="1"/>
          </p:cNvSpPr>
          <p:nvPr>
            <p:ph type="title"/>
          </p:nvPr>
        </p:nvSpPr>
        <p:spPr/>
        <p:txBody>
          <a:bodyPr/>
          <a:lstStyle/>
          <a:p>
            <a:r>
              <a:rPr lang="en-US" noProof="0" dirty="0"/>
              <a:t>Best percentage change of tumor size from baseline</a:t>
            </a:r>
          </a:p>
        </p:txBody>
      </p:sp>
      <p:grpSp>
        <p:nvGrpSpPr>
          <p:cNvPr id="10" name="Gruppieren 9">
            <a:extLst>
              <a:ext uri="{FF2B5EF4-FFF2-40B4-BE49-F238E27FC236}">
                <a16:creationId xmlns:a16="http://schemas.microsoft.com/office/drawing/2014/main" id="{87CDBCCC-EE5B-E047-B2F8-BBFFA88FBC47}"/>
              </a:ext>
            </a:extLst>
          </p:cNvPr>
          <p:cNvGrpSpPr/>
          <p:nvPr/>
        </p:nvGrpSpPr>
        <p:grpSpPr>
          <a:xfrm>
            <a:off x="8102713" y="1937068"/>
            <a:ext cx="2822824" cy="276999"/>
            <a:chOff x="8102713" y="1937068"/>
            <a:chExt cx="2822824" cy="276999"/>
          </a:xfrm>
        </p:grpSpPr>
        <p:sp>
          <p:nvSpPr>
            <p:cNvPr id="120" name="Rechteck 119">
              <a:extLst>
                <a:ext uri="{FF2B5EF4-FFF2-40B4-BE49-F238E27FC236}">
                  <a16:creationId xmlns:a16="http://schemas.microsoft.com/office/drawing/2014/main" id="{A059ECC1-9FAB-4B63-BA7C-4E70626616B7}"/>
                </a:ext>
              </a:extLst>
            </p:cNvPr>
            <p:cNvSpPr/>
            <p:nvPr/>
          </p:nvSpPr>
          <p:spPr>
            <a:xfrm>
              <a:off x="8102713" y="2054681"/>
              <a:ext cx="792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Rechteck 120">
              <a:extLst>
                <a:ext uri="{FF2B5EF4-FFF2-40B4-BE49-F238E27FC236}">
                  <a16:creationId xmlns:a16="http://schemas.microsoft.com/office/drawing/2014/main" id="{5E2B16A4-52AA-4407-B4B7-F4F26FD85BA8}"/>
                </a:ext>
              </a:extLst>
            </p:cNvPr>
            <p:cNvSpPr/>
            <p:nvPr/>
          </p:nvSpPr>
          <p:spPr>
            <a:xfrm>
              <a:off x="9331163" y="2054681"/>
              <a:ext cx="792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Textfeld 122">
              <a:extLst>
                <a:ext uri="{FF2B5EF4-FFF2-40B4-BE49-F238E27FC236}">
                  <a16:creationId xmlns:a16="http://schemas.microsoft.com/office/drawing/2014/main" id="{93A5BA50-D060-42B4-BAAD-1345CCCD8F5E}"/>
                </a:ext>
              </a:extLst>
            </p:cNvPr>
            <p:cNvSpPr txBox="1"/>
            <p:nvPr/>
          </p:nvSpPr>
          <p:spPr>
            <a:xfrm>
              <a:off x="9352671" y="1937068"/>
              <a:ext cx="1572866" cy="276999"/>
            </a:xfrm>
            <a:prstGeom prst="rect">
              <a:avLst/>
            </a:prstGeom>
            <a:noFill/>
          </p:spPr>
          <p:txBody>
            <a:bodyPr wrap="none" rtlCol="0">
              <a:spAutoFit/>
            </a:bodyPr>
            <a:lstStyle/>
            <a:p>
              <a:r>
                <a:rPr lang="de-DE" sz="1200" dirty="0" err="1"/>
                <a:t>Extracellular</a:t>
              </a:r>
              <a:r>
                <a:rPr lang="de-DE" sz="1200" dirty="0"/>
                <a:t> </a:t>
              </a:r>
              <a:r>
                <a:rPr lang="de-DE" sz="1200" dirty="0" err="1"/>
                <a:t>domain</a:t>
              </a:r>
              <a:endParaRPr lang="de-DE" sz="1200" dirty="0"/>
            </a:p>
          </p:txBody>
        </p:sp>
        <p:sp>
          <p:nvSpPr>
            <p:cNvPr id="127" name="Textfeld 126">
              <a:extLst>
                <a:ext uri="{FF2B5EF4-FFF2-40B4-BE49-F238E27FC236}">
                  <a16:creationId xmlns:a16="http://schemas.microsoft.com/office/drawing/2014/main" id="{1556E60E-D416-8343-80C3-D1252A1C47B4}"/>
                </a:ext>
              </a:extLst>
            </p:cNvPr>
            <p:cNvSpPr txBox="1"/>
            <p:nvPr/>
          </p:nvSpPr>
          <p:spPr>
            <a:xfrm>
              <a:off x="8124252" y="1937068"/>
              <a:ext cx="1197764" cy="276999"/>
            </a:xfrm>
            <a:prstGeom prst="rect">
              <a:avLst/>
            </a:prstGeom>
            <a:noFill/>
          </p:spPr>
          <p:txBody>
            <a:bodyPr wrap="none" rtlCol="0">
              <a:spAutoFit/>
            </a:bodyPr>
            <a:lstStyle/>
            <a:p>
              <a:r>
                <a:rPr lang="de-DE" sz="1200" dirty="0" err="1"/>
                <a:t>Kinase</a:t>
              </a:r>
              <a:r>
                <a:rPr lang="de-DE" sz="1200" dirty="0"/>
                <a:t> </a:t>
              </a:r>
              <a:r>
                <a:rPr lang="de-DE" sz="1200" dirty="0" err="1"/>
                <a:t>domain</a:t>
              </a:r>
              <a:endParaRPr lang="de-DE" sz="1200" dirty="0"/>
            </a:p>
          </p:txBody>
        </p:sp>
      </p:grpSp>
      <p:cxnSp>
        <p:nvCxnSpPr>
          <p:cNvPr id="16" name="Gerader Verbinder 15">
            <a:extLst>
              <a:ext uri="{FF2B5EF4-FFF2-40B4-BE49-F238E27FC236}">
                <a16:creationId xmlns:a16="http://schemas.microsoft.com/office/drawing/2014/main" id="{ED4EC7F0-D6C1-47F1-BEC1-E34F31BBB2A8}"/>
              </a:ext>
            </a:extLst>
          </p:cNvPr>
          <p:cNvCxnSpPr>
            <a:cxnSpLocks/>
          </p:cNvCxnSpPr>
          <p:nvPr/>
        </p:nvCxnSpPr>
        <p:spPr>
          <a:xfrm>
            <a:off x="1630876" y="2612386"/>
            <a:ext cx="89123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5718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dirty="0"/>
              <a:t>Best percentage change of tumor size from baseline</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baseline="30000"/>
              <a:t>a</a:t>
            </a:r>
            <a:r>
              <a:rPr lang="en-US"/>
              <a:t>Given separately or in combination. </a:t>
            </a:r>
            <a:r>
              <a:rPr lang="en-US" baseline="30000"/>
              <a:t>b</a:t>
            </a:r>
            <a:r>
              <a:rPr lang="en-US"/>
              <a:t>Patients had asymptomatic brain metastases not requiring ongoing steroid or anticonvulsant therapy.</a:t>
            </a:r>
          </a:p>
          <a:p>
            <a:r>
              <a:rPr lang="en-US"/>
              <a:t>CI, confidence interval; CNS, central nervous system; ORR, objective response rate.</a:t>
            </a:r>
          </a:p>
          <a:p>
            <a:r>
              <a:rPr lang="en-GB" b="1"/>
              <a:t>Li B, et al. Abstract LBA45 presented at ESMO 2021.</a:t>
            </a:r>
            <a:endParaRPr lang="de-DE"/>
          </a:p>
        </p:txBody>
      </p:sp>
      <p:graphicFrame>
        <p:nvGraphicFramePr>
          <p:cNvPr id="4" name="Tabelle 7">
            <a:extLst>
              <a:ext uri="{FF2B5EF4-FFF2-40B4-BE49-F238E27FC236}">
                <a16:creationId xmlns:a16="http://schemas.microsoft.com/office/drawing/2014/main" id="{146E56FF-F8EC-4047-BAE9-9E9A693F2209}"/>
              </a:ext>
            </a:extLst>
          </p:cNvPr>
          <p:cNvGraphicFramePr>
            <a:graphicFrameLocks noGrp="1"/>
          </p:cNvGraphicFramePr>
          <p:nvPr>
            <p:extLst>
              <p:ext uri="{D42A27DB-BD31-4B8C-83A1-F6EECF244321}">
                <p14:modId xmlns:p14="http://schemas.microsoft.com/office/powerpoint/2010/main" val="329097001"/>
              </p:ext>
            </p:extLst>
          </p:nvPr>
        </p:nvGraphicFramePr>
        <p:xfrm>
          <a:off x="416533" y="1801001"/>
          <a:ext cx="11367480" cy="3066960"/>
        </p:xfrm>
        <a:graphic>
          <a:graphicData uri="http://schemas.openxmlformats.org/drawingml/2006/table">
            <a:tbl>
              <a:tblPr firstRow="1" bandRow="1">
                <a:tableStyleId>{5C22544A-7EE6-4342-B048-85BDC9FD1C3A}</a:tableStyleId>
              </a:tblPr>
              <a:tblGrid>
                <a:gridCol w="4693783">
                  <a:extLst>
                    <a:ext uri="{9D8B030D-6E8A-4147-A177-3AD203B41FA5}">
                      <a16:colId xmlns:a16="http://schemas.microsoft.com/office/drawing/2014/main" val="3201892588"/>
                    </a:ext>
                  </a:extLst>
                </a:gridCol>
                <a:gridCol w="1718187">
                  <a:extLst>
                    <a:ext uri="{9D8B030D-6E8A-4147-A177-3AD203B41FA5}">
                      <a16:colId xmlns:a16="http://schemas.microsoft.com/office/drawing/2014/main" val="394306582"/>
                    </a:ext>
                  </a:extLst>
                </a:gridCol>
                <a:gridCol w="1718187">
                  <a:extLst>
                    <a:ext uri="{9D8B030D-6E8A-4147-A177-3AD203B41FA5}">
                      <a16:colId xmlns:a16="http://schemas.microsoft.com/office/drawing/2014/main" val="1998779331"/>
                    </a:ext>
                  </a:extLst>
                </a:gridCol>
                <a:gridCol w="3237323">
                  <a:extLst>
                    <a:ext uri="{9D8B030D-6E8A-4147-A177-3AD203B41FA5}">
                      <a16:colId xmlns:a16="http://schemas.microsoft.com/office/drawing/2014/main" val="714165168"/>
                    </a:ext>
                  </a:extLst>
                </a:gridCol>
              </a:tblGrid>
              <a:tr h="0">
                <a:tc>
                  <a:txBody>
                    <a:bodyPr/>
                    <a:lstStyle/>
                    <a:p>
                      <a:endParaRPr lang="LID4096" sz="1400"/>
                    </a:p>
                  </a:txBody>
                  <a:tcPr marT="72000" marB="72000"/>
                </a:tc>
                <a:tc>
                  <a:txBody>
                    <a:bodyPr/>
                    <a:lstStyle/>
                    <a:p>
                      <a:pPr algn="ctr"/>
                      <a:r>
                        <a:rPr lang="de-DE" sz="1400"/>
                        <a:t>No. Of Responders</a:t>
                      </a:r>
                      <a:endParaRPr lang="LID4096" sz="1400"/>
                    </a:p>
                  </a:txBody>
                  <a:tcPr marT="72000" marB="72000" anchor="ctr"/>
                </a:tc>
                <a:tc>
                  <a:txBody>
                    <a:bodyPr/>
                    <a:lstStyle/>
                    <a:p>
                      <a:pPr algn="ctr"/>
                      <a:r>
                        <a:rPr lang="de-DE" sz="1400"/>
                        <a:t>Confirmed </a:t>
                      </a:r>
                    </a:p>
                    <a:p>
                      <a:pPr algn="ctr"/>
                      <a:r>
                        <a:rPr lang="de-DE" sz="1400"/>
                        <a:t>ORR (95% Cl)</a:t>
                      </a:r>
                      <a:endParaRPr lang="LID4096" sz="1400"/>
                    </a:p>
                  </a:txBody>
                  <a:tcPr marT="72000" marB="72000" anchor="ctr"/>
                </a:tc>
                <a:tc>
                  <a:txBody>
                    <a:bodyPr/>
                    <a:lstStyle/>
                    <a:p>
                      <a:pPr algn="ctr"/>
                      <a:r>
                        <a:rPr lang="de-DE" sz="1400"/>
                        <a:t>Confirmed</a:t>
                      </a:r>
                    </a:p>
                    <a:p>
                      <a:pPr algn="ctr"/>
                      <a:r>
                        <a:rPr lang="de-DE" sz="1400"/>
                        <a:t>ORR (95% Cl)</a:t>
                      </a:r>
                      <a:endParaRPr lang="LID4096" sz="1400"/>
                    </a:p>
                  </a:txBody>
                  <a:tcPr marT="72000" marB="72000" anchor="ctr"/>
                </a:tc>
                <a:extLst>
                  <a:ext uri="{0D108BD9-81ED-4DB2-BD59-A6C34878D82A}">
                    <a16:rowId xmlns:a16="http://schemas.microsoft.com/office/drawing/2014/main" val="636901387"/>
                  </a:ext>
                </a:extLst>
              </a:tr>
              <a:tr h="0">
                <a:tc>
                  <a:txBody>
                    <a:bodyPr/>
                    <a:lstStyle/>
                    <a:p>
                      <a:r>
                        <a:rPr lang="de-DE" sz="1400" b="1"/>
                        <a:t>All patients</a:t>
                      </a:r>
                      <a:endParaRPr lang="LID4096" sz="1400" b="1"/>
                    </a:p>
                  </a:txBody>
                  <a:tcPr marT="72000" marB="72000" anchor="ctr"/>
                </a:tc>
                <a:tc>
                  <a:txBody>
                    <a:bodyPr/>
                    <a:lstStyle/>
                    <a:p>
                      <a:pPr algn="ctr"/>
                      <a:r>
                        <a:rPr lang="de-DE" sz="1400"/>
                        <a:t>50/91</a:t>
                      </a:r>
                      <a:endParaRPr lang="LID4096" sz="1400"/>
                    </a:p>
                  </a:txBody>
                  <a:tcPr marT="72000" marB="72000" anchor="ctr"/>
                </a:tc>
                <a:tc>
                  <a:txBody>
                    <a:bodyPr/>
                    <a:lstStyle/>
                    <a:p>
                      <a:pPr algn="ctr"/>
                      <a:r>
                        <a:rPr lang="de-DE" sz="1400" dirty="0"/>
                        <a:t>54.9 (44.2-65.4)</a:t>
                      </a:r>
                      <a:endParaRPr lang="LID4096" sz="1400"/>
                    </a:p>
                  </a:txBody>
                  <a:tcPr marT="72000" marB="72000" anchor="ctr"/>
                </a:tc>
                <a:tc>
                  <a:txBody>
                    <a:bodyPr/>
                    <a:lstStyle/>
                    <a:p>
                      <a:endParaRPr lang="LID4096" sz="1400"/>
                    </a:p>
                  </a:txBody>
                  <a:tcPr marT="72000" marB="72000"/>
                </a:tc>
                <a:extLst>
                  <a:ext uri="{0D108BD9-81ED-4DB2-BD59-A6C34878D82A}">
                    <a16:rowId xmlns:a16="http://schemas.microsoft.com/office/drawing/2014/main" val="1040310516"/>
                  </a:ext>
                </a:extLst>
              </a:tr>
              <a:tr h="0">
                <a:tc>
                  <a:txBody>
                    <a:bodyPr/>
                    <a:lstStyle/>
                    <a:p>
                      <a:r>
                        <a:rPr lang="de-DE" sz="1400" b="1"/>
                        <a:t>HER2 mutation domain</a:t>
                      </a:r>
                    </a:p>
                    <a:p>
                      <a:pPr lvl="1"/>
                      <a:r>
                        <a:rPr lang="de-DE" sz="1400"/>
                        <a:t>Kinase domain</a:t>
                      </a:r>
                      <a:endParaRPr lang="LID4096" sz="1400"/>
                    </a:p>
                  </a:txBody>
                  <a:tcPr marT="72000" marB="72000"/>
                </a:tc>
                <a:tc>
                  <a:txBody>
                    <a:bodyPr/>
                    <a:lstStyle/>
                    <a:p>
                      <a:pPr algn="ctr"/>
                      <a:endParaRPr lang="de-DE" sz="1400"/>
                    </a:p>
                    <a:p>
                      <a:pPr algn="ctr"/>
                      <a:r>
                        <a:rPr lang="de-DE" sz="1400"/>
                        <a:t>49/85</a:t>
                      </a:r>
                      <a:endParaRPr lang="LID4096" sz="1400"/>
                    </a:p>
                  </a:txBody>
                  <a:tcPr marT="72000" marB="72000"/>
                </a:tc>
                <a:tc>
                  <a:txBody>
                    <a:bodyPr/>
                    <a:lstStyle/>
                    <a:p>
                      <a:pPr algn="ctr"/>
                      <a:endParaRPr lang="de-DE" sz="1400" dirty="0"/>
                    </a:p>
                    <a:p>
                      <a:pPr algn="ctr"/>
                      <a:r>
                        <a:rPr lang="de-DE" sz="1400" dirty="0"/>
                        <a:t>57.6 (46.5-68.3)</a:t>
                      </a:r>
                      <a:endParaRPr lang="LID4096" sz="1400"/>
                    </a:p>
                  </a:txBody>
                  <a:tcPr marT="72000" marB="72000"/>
                </a:tc>
                <a:tc>
                  <a:txBody>
                    <a:bodyPr/>
                    <a:lstStyle/>
                    <a:p>
                      <a:endParaRPr lang="LID4096" sz="1400"/>
                    </a:p>
                  </a:txBody>
                  <a:tcPr marT="72000" marB="72000"/>
                </a:tc>
                <a:extLst>
                  <a:ext uri="{0D108BD9-81ED-4DB2-BD59-A6C34878D82A}">
                    <a16:rowId xmlns:a16="http://schemas.microsoft.com/office/drawing/2014/main" val="4286751121"/>
                  </a:ext>
                </a:extLst>
              </a:tr>
              <a:tr h="0">
                <a:tc>
                  <a:txBody>
                    <a:bodyPr/>
                    <a:lstStyle/>
                    <a:p>
                      <a:r>
                        <a:rPr lang="de-DE" sz="1400" b="1"/>
                        <a:t>Prior treatment received</a:t>
                      </a:r>
                    </a:p>
                    <a:p>
                      <a:pPr lvl="1"/>
                      <a:r>
                        <a:rPr lang="de-DE" sz="1400"/>
                        <a:t>Platinum-based therapy</a:t>
                      </a:r>
                    </a:p>
                    <a:p>
                      <a:pPr lvl="1"/>
                      <a:r>
                        <a:rPr lang="de-DE" sz="1400"/>
                        <a:t>Platinum-based therapy and anti-PD-(L) 1 therapy</a:t>
                      </a:r>
                      <a:r>
                        <a:rPr lang="de-DE" sz="1400" baseline="30000"/>
                        <a:t>a</a:t>
                      </a:r>
                    </a:p>
                  </a:txBody>
                  <a:tcPr marT="72000" marB="72000"/>
                </a:tc>
                <a:tc>
                  <a:txBody>
                    <a:bodyPr/>
                    <a:lstStyle/>
                    <a:p>
                      <a:pPr algn="ctr"/>
                      <a:endParaRPr lang="de-DE" sz="1400"/>
                    </a:p>
                    <a:p>
                      <a:pPr algn="ctr"/>
                      <a:r>
                        <a:rPr lang="de-DE" sz="1400"/>
                        <a:t>46/86</a:t>
                      </a:r>
                    </a:p>
                    <a:p>
                      <a:pPr algn="ctr"/>
                      <a:r>
                        <a:rPr lang="de-DE" sz="1400"/>
                        <a:t>37/57</a:t>
                      </a:r>
                      <a:endParaRPr lang="LID4096" sz="1400"/>
                    </a:p>
                  </a:txBody>
                  <a:tcPr marT="72000" marB="72000"/>
                </a:tc>
                <a:tc>
                  <a:txBody>
                    <a:bodyPr/>
                    <a:lstStyle/>
                    <a:p>
                      <a:pPr algn="ctr"/>
                      <a:endParaRPr lang="de-DE" sz="1400" dirty="0"/>
                    </a:p>
                    <a:p>
                      <a:pPr algn="ctr"/>
                      <a:r>
                        <a:rPr lang="de-DE" sz="1400" dirty="0"/>
                        <a:t>53.5 (42.4-64.3)</a:t>
                      </a:r>
                    </a:p>
                    <a:p>
                      <a:pPr algn="ctr"/>
                      <a:r>
                        <a:rPr lang="de-DE" sz="1400" dirty="0"/>
                        <a:t>64.9 (51.1-77.1)</a:t>
                      </a:r>
                      <a:endParaRPr lang="LID4096" sz="1400"/>
                    </a:p>
                  </a:txBody>
                  <a:tcPr marT="72000" marB="72000"/>
                </a:tc>
                <a:tc>
                  <a:txBody>
                    <a:bodyPr/>
                    <a:lstStyle/>
                    <a:p>
                      <a:endParaRPr lang="LID4096" sz="1400"/>
                    </a:p>
                  </a:txBody>
                  <a:tcPr marT="72000" marB="72000"/>
                </a:tc>
                <a:extLst>
                  <a:ext uri="{0D108BD9-81ED-4DB2-BD59-A6C34878D82A}">
                    <a16:rowId xmlns:a16="http://schemas.microsoft.com/office/drawing/2014/main" val="4252360785"/>
                  </a:ext>
                </a:extLst>
              </a:tr>
              <a:tr h="0">
                <a:tc>
                  <a:txBody>
                    <a:bodyPr/>
                    <a:lstStyle/>
                    <a:p>
                      <a:r>
                        <a:rPr lang="de-DE" sz="1400" b="1"/>
                        <a:t>Asymptomatic CNS metastasis at baseline</a:t>
                      </a:r>
                      <a:r>
                        <a:rPr lang="de-DE" sz="1400" b="1" baseline="30000"/>
                        <a:t>b</a:t>
                      </a:r>
                      <a:endParaRPr lang="de-DE" sz="1400" b="1" baseline="0"/>
                    </a:p>
                    <a:p>
                      <a:pPr lvl="1"/>
                      <a:r>
                        <a:rPr lang="de-DE" sz="1400" b="0"/>
                        <a:t>Yes</a:t>
                      </a:r>
                    </a:p>
                    <a:p>
                      <a:pPr lvl="1"/>
                      <a:r>
                        <a:rPr lang="de-DE" sz="1400" b="0"/>
                        <a:t>No</a:t>
                      </a:r>
                      <a:endParaRPr lang="LID4096" sz="1400" b="0"/>
                    </a:p>
                  </a:txBody>
                  <a:tcPr marT="72000" marB="72000"/>
                </a:tc>
                <a:tc>
                  <a:txBody>
                    <a:bodyPr/>
                    <a:lstStyle/>
                    <a:p>
                      <a:pPr algn="ctr"/>
                      <a:endParaRPr lang="de-DE" sz="1400"/>
                    </a:p>
                    <a:p>
                      <a:pPr algn="ctr"/>
                      <a:r>
                        <a:rPr lang="de-DE" sz="1400"/>
                        <a:t>18/33</a:t>
                      </a:r>
                    </a:p>
                    <a:p>
                      <a:pPr algn="ctr"/>
                      <a:r>
                        <a:rPr lang="de-DE" sz="1400"/>
                        <a:t>32/58</a:t>
                      </a:r>
                    </a:p>
                  </a:txBody>
                  <a:tcPr marT="72000" marB="72000"/>
                </a:tc>
                <a:tc>
                  <a:txBody>
                    <a:bodyPr/>
                    <a:lstStyle/>
                    <a:p>
                      <a:pPr algn="ctr"/>
                      <a:endParaRPr lang="de-DE" sz="1400" dirty="0"/>
                    </a:p>
                    <a:p>
                      <a:pPr algn="ctr"/>
                      <a:r>
                        <a:rPr lang="de-DE" sz="1400" dirty="0"/>
                        <a:t>54.5 (36.4-71.9)</a:t>
                      </a:r>
                    </a:p>
                    <a:p>
                      <a:pPr algn="ctr"/>
                      <a:r>
                        <a:rPr lang="de-DE" sz="1400" dirty="0"/>
                        <a:t>55.2 (41.5-68.3)</a:t>
                      </a:r>
                      <a:endParaRPr lang="LID4096" sz="1400"/>
                    </a:p>
                  </a:txBody>
                  <a:tcPr marT="72000" marB="72000"/>
                </a:tc>
                <a:tc>
                  <a:txBody>
                    <a:bodyPr/>
                    <a:lstStyle/>
                    <a:p>
                      <a:endParaRPr lang="LID4096" sz="1400"/>
                    </a:p>
                  </a:txBody>
                  <a:tcPr marT="72000" marB="72000"/>
                </a:tc>
                <a:extLst>
                  <a:ext uri="{0D108BD9-81ED-4DB2-BD59-A6C34878D82A}">
                    <a16:rowId xmlns:a16="http://schemas.microsoft.com/office/drawing/2014/main" val="72589843"/>
                  </a:ext>
                </a:extLst>
              </a:tr>
            </a:tbl>
          </a:graphicData>
        </a:graphic>
      </p:graphicFrame>
      <p:grpSp>
        <p:nvGrpSpPr>
          <p:cNvPr id="31" name="Gruppieren 30">
            <a:extLst>
              <a:ext uri="{FF2B5EF4-FFF2-40B4-BE49-F238E27FC236}">
                <a16:creationId xmlns:a16="http://schemas.microsoft.com/office/drawing/2014/main" id="{96EA7991-BCE2-435C-82A8-B13519250B3B}"/>
              </a:ext>
            </a:extLst>
          </p:cNvPr>
          <p:cNvGrpSpPr/>
          <p:nvPr/>
        </p:nvGrpSpPr>
        <p:grpSpPr>
          <a:xfrm>
            <a:off x="9801225" y="4632359"/>
            <a:ext cx="826294" cy="90136"/>
            <a:chOff x="9801225" y="5055743"/>
            <a:chExt cx="826294" cy="90136"/>
          </a:xfrm>
        </p:grpSpPr>
        <p:cxnSp>
          <p:nvCxnSpPr>
            <p:cNvPr id="28" name="Gerader Verbinder 27">
              <a:extLst>
                <a:ext uri="{FF2B5EF4-FFF2-40B4-BE49-F238E27FC236}">
                  <a16:creationId xmlns:a16="http://schemas.microsoft.com/office/drawing/2014/main" id="{899D3E7D-7BD9-43EE-A8B5-56A2E0CABEBF}"/>
                </a:ext>
              </a:extLst>
            </p:cNvPr>
            <p:cNvCxnSpPr>
              <a:cxnSpLocks/>
            </p:cNvCxnSpPr>
            <p:nvPr/>
          </p:nvCxnSpPr>
          <p:spPr>
            <a:xfrm>
              <a:off x="9801225" y="5102225"/>
              <a:ext cx="826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hteck 29">
              <a:extLst>
                <a:ext uri="{FF2B5EF4-FFF2-40B4-BE49-F238E27FC236}">
                  <a16:creationId xmlns:a16="http://schemas.microsoft.com/office/drawing/2014/main" id="{50D1E9EF-86DC-4138-B2A3-70DBEA17772D}"/>
                </a:ext>
              </a:extLst>
            </p:cNvPr>
            <p:cNvSpPr/>
            <p:nvPr/>
          </p:nvSpPr>
          <p:spPr>
            <a:xfrm>
              <a:off x="10179607" y="5055743"/>
              <a:ext cx="83582" cy="901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32" name="Gruppieren 31">
            <a:extLst>
              <a:ext uri="{FF2B5EF4-FFF2-40B4-BE49-F238E27FC236}">
                <a16:creationId xmlns:a16="http://schemas.microsoft.com/office/drawing/2014/main" id="{483CFAE4-F063-4908-8E6F-B9E79D214CBA}"/>
              </a:ext>
            </a:extLst>
          </p:cNvPr>
          <p:cNvGrpSpPr/>
          <p:nvPr/>
        </p:nvGrpSpPr>
        <p:grpSpPr>
          <a:xfrm>
            <a:off x="9659938" y="4442148"/>
            <a:ext cx="1079500" cy="90136"/>
            <a:chOff x="9659938" y="5055743"/>
            <a:chExt cx="1079500" cy="90136"/>
          </a:xfrm>
        </p:grpSpPr>
        <p:cxnSp>
          <p:nvCxnSpPr>
            <p:cNvPr id="33" name="Gerader Verbinder 32">
              <a:extLst>
                <a:ext uri="{FF2B5EF4-FFF2-40B4-BE49-F238E27FC236}">
                  <a16:creationId xmlns:a16="http://schemas.microsoft.com/office/drawing/2014/main" id="{2746ACC8-031A-4CEB-B456-0745C3997F52}"/>
                </a:ext>
              </a:extLst>
            </p:cNvPr>
            <p:cNvCxnSpPr>
              <a:cxnSpLocks/>
            </p:cNvCxnSpPr>
            <p:nvPr/>
          </p:nvCxnSpPr>
          <p:spPr>
            <a:xfrm>
              <a:off x="9659938" y="5100811"/>
              <a:ext cx="1079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hteck 33">
              <a:extLst>
                <a:ext uri="{FF2B5EF4-FFF2-40B4-BE49-F238E27FC236}">
                  <a16:creationId xmlns:a16="http://schemas.microsoft.com/office/drawing/2014/main" id="{33CA3522-3F2A-4404-ABA4-72089814073D}"/>
                </a:ext>
              </a:extLst>
            </p:cNvPr>
            <p:cNvSpPr/>
            <p:nvPr/>
          </p:nvSpPr>
          <p:spPr>
            <a:xfrm>
              <a:off x="10179607" y="5055743"/>
              <a:ext cx="83582" cy="901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37" name="Gruppieren 36">
            <a:extLst>
              <a:ext uri="{FF2B5EF4-FFF2-40B4-BE49-F238E27FC236}">
                <a16:creationId xmlns:a16="http://schemas.microsoft.com/office/drawing/2014/main" id="{BC0BB6BB-1E7A-4798-AEBE-9CB719F24027}"/>
              </a:ext>
            </a:extLst>
          </p:cNvPr>
          <p:cNvGrpSpPr/>
          <p:nvPr/>
        </p:nvGrpSpPr>
        <p:grpSpPr>
          <a:xfrm>
            <a:off x="10100855" y="3854741"/>
            <a:ext cx="793364" cy="90136"/>
            <a:chOff x="9796453" y="5055743"/>
            <a:chExt cx="793364" cy="90136"/>
          </a:xfrm>
        </p:grpSpPr>
        <p:cxnSp>
          <p:nvCxnSpPr>
            <p:cNvPr id="38" name="Gerader Verbinder 37">
              <a:extLst>
                <a:ext uri="{FF2B5EF4-FFF2-40B4-BE49-F238E27FC236}">
                  <a16:creationId xmlns:a16="http://schemas.microsoft.com/office/drawing/2014/main" id="{A6288941-8D29-4193-A049-3C93B937FA95}"/>
                </a:ext>
              </a:extLst>
            </p:cNvPr>
            <p:cNvCxnSpPr>
              <a:cxnSpLocks/>
            </p:cNvCxnSpPr>
            <p:nvPr/>
          </p:nvCxnSpPr>
          <p:spPr>
            <a:xfrm>
              <a:off x="9796453" y="5100811"/>
              <a:ext cx="7933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BDAFDBC7-243E-49CB-806A-32E11B1FE87B}"/>
                </a:ext>
              </a:extLst>
            </p:cNvPr>
            <p:cNvSpPr/>
            <p:nvPr/>
          </p:nvSpPr>
          <p:spPr>
            <a:xfrm>
              <a:off x="10179607" y="5055743"/>
              <a:ext cx="83582" cy="901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42" name="Gruppieren 41">
            <a:extLst>
              <a:ext uri="{FF2B5EF4-FFF2-40B4-BE49-F238E27FC236}">
                <a16:creationId xmlns:a16="http://schemas.microsoft.com/office/drawing/2014/main" id="{F7A6CF43-347F-4C50-B0DE-5DB02293DCCE}"/>
              </a:ext>
            </a:extLst>
          </p:cNvPr>
          <p:cNvGrpSpPr/>
          <p:nvPr/>
        </p:nvGrpSpPr>
        <p:grpSpPr>
          <a:xfrm>
            <a:off x="9851231" y="3640267"/>
            <a:ext cx="646306" cy="90136"/>
            <a:chOff x="9884560" y="5055743"/>
            <a:chExt cx="646306" cy="90136"/>
          </a:xfrm>
        </p:grpSpPr>
        <p:cxnSp>
          <p:nvCxnSpPr>
            <p:cNvPr id="43" name="Gerader Verbinder 42">
              <a:extLst>
                <a:ext uri="{FF2B5EF4-FFF2-40B4-BE49-F238E27FC236}">
                  <a16:creationId xmlns:a16="http://schemas.microsoft.com/office/drawing/2014/main" id="{802DAD9C-0BDC-4B8F-9ECE-6775632ABB70}"/>
                </a:ext>
              </a:extLst>
            </p:cNvPr>
            <p:cNvCxnSpPr>
              <a:cxnSpLocks/>
            </p:cNvCxnSpPr>
            <p:nvPr/>
          </p:nvCxnSpPr>
          <p:spPr>
            <a:xfrm>
              <a:off x="9884560" y="5100811"/>
              <a:ext cx="646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hteck 43">
              <a:extLst>
                <a:ext uri="{FF2B5EF4-FFF2-40B4-BE49-F238E27FC236}">
                  <a16:creationId xmlns:a16="http://schemas.microsoft.com/office/drawing/2014/main" id="{7C82B709-C34C-4CDB-BE84-248B2118FD5A}"/>
                </a:ext>
              </a:extLst>
            </p:cNvPr>
            <p:cNvSpPr/>
            <p:nvPr/>
          </p:nvSpPr>
          <p:spPr>
            <a:xfrm>
              <a:off x="10179607" y="5055743"/>
              <a:ext cx="83582" cy="901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47" name="Gruppieren 46">
            <a:extLst>
              <a:ext uri="{FF2B5EF4-FFF2-40B4-BE49-F238E27FC236}">
                <a16:creationId xmlns:a16="http://schemas.microsoft.com/office/drawing/2014/main" id="{C318CDED-11C5-46BF-8610-559374EA5490}"/>
              </a:ext>
            </a:extLst>
          </p:cNvPr>
          <p:cNvGrpSpPr/>
          <p:nvPr/>
        </p:nvGrpSpPr>
        <p:grpSpPr>
          <a:xfrm>
            <a:off x="9965531" y="3095666"/>
            <a:ext cx="661988" cy="90136"/>
            <a:chOff x="9886941" y="5055743"/>
            <a:chExt cx="661988" cy="90136"/>
          </a:xfrm>
        </p:grpSpPr>
        <p:cxnSp>
          <p:nvCxnSpPr>
            <p:cNvPr id="48" name="Gerader Verbinder 47">
              <a:extLst>
                <a:ext uri="{FF2B5EF4-FFF2-40B4-BE49-F238E27FC236}">
                  <a16:creationId xmlns:a16="http://schemas.microsoft.com/office/drawing/2014/main" id="{CA67309E-22C5-4674-9A29-814267274B3E}"/>
                </a:ext>
              </a:extLst>
            </p:cNvPr>
            <p:cNvCxnSpPr>
              <a:cxnSpLocks/>
            </p:cNvCxnSpPr>
            <p:nvPr/>
          </p:nvCxnSpPr>
          <p:spPr>
            <a:xfrm>
              <a:off x="9886941" y="5100811"/>
              <a:ext cx="6619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093A9364-DF5B-42DC-962C-ED188A9AD21E}"/>
                </a:ext>
              </a:extLst>
            </p:cNvPr>
            <p:cNvSpPr/>
            <p:nvPr/>
          </p:nvSpPr>
          <p:spPr>
            <a:xfrm>
              <a:off x="10179607" y="5055743"/>
              <a:ext cx="83582" cy="901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52" name="Gruppieren 51">
            <a:extLst>
              <a:ext uri="{FF2B5EF4-FFF2-40B4-BE49-F238E27FC236}">
                <a16:creationId xmlns:a16="http://schemas.microsoft.com/office/drawing/2014/main" id="{91D8F626-87D1-420E-883F-26D0D50D21A5}"/>
              </a:ext>
            </a:extLst>
          </p:cNvPr>
          <p:cNvGrpSpPr/>
          <p:nvPr/>
        </p:nvGrpSpPr>
        <p:grpSpPr>
          <a:xfrm>
            <a:off x="9889331" y="2501756"/>
            <a:ext cx="654844" cy="90136"/>
            <a:chOff x="9892894" y="5055743"/>
            <a:chExt cx="654844" cy="90136"/>
          </a:xfrm>
        </p:grpSpPr>
        <p:cxnSp>
          <p:nvCxnSpPr>
            <p:cNvPr id="53" name="Gerader Verbinder 52">
              <a:extLst>
                <a:ext uri="{FF2B5EF4-FFF2-40B4-BE49-F238E27FC236}">
                  <a16:creationId xmlns:a16="http://schemas.microsoft.com/office/drawing/2014/main" id="{8FB48E73-F977-404A-B16E-896D3C975FA2}"/>
                </a:ext>
              </a:extLst>
            </p:cNvPr>
            <p:cNvCxnSpPr>
              <a:cxnSpLocks/>
            </p:cNvCxnSpPr>
            <p:nvPr/>
          </p:nvCxnSpPr>
          <p:spPr>
            <a:xfrm>
              <a:off x="9892894" y="5100811"/>
              <a:ext cx="6548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hteck 53">
              <a:extLst>
                <a:ext uri="{FF2B5EF4-FFF2-40B4-BE49-F238E27FC236}">
                  <a16:creationId xmlns:a16="http://schemas.microsoft.com/office/drawing/2014/main" id="{530D37F3-7BF6-4DE9-AE0F-C34A525ECC1A}"/>
                </a:ext>
              </a:extLst>
            </p:cNvPr>
            <p:cNvSpPr/>
            <p:nvPr/>
          </p:nvSpPr>
          <p:spPr>
            <a:xfrm>
              <a:off x="10179607" y="5055743"/>
              <a:ext cx="83582" cy="901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60" name="Gruppieren 59">
            <a:extLst>
              <a:ext uri="{FF2B5EF4-FFF2-40B4-BE49-F238E27FC236}">
                <a16:creationId xmlns:a16="http://schemas.microsoft.com/office/drawing/2014/main" id="{E23D61E7-D26F-476A-A5C0-C819458D1AAC}"/>
              </a:ext>
            </a:extLst>
          </p:cNvPr>
          <p:cNvGrpSpPr/>
          <p:nvPr/>
        </p:nvGrpSpPr>
        <p:grpSpPr>
          <a:xfrm>
            <a:off x="8316991" y="1922233"/>
            <a:ext cx="3587606" cy="3267297"/>
            <a:chOff x="8316991" y="2314116"/>
            <a:chExt cx="3587606" cy="3267297"/>
          </a:xfrm>
        </p:grpSpPr>
        <p:cxnSp>
          <p:nvCxnSpPr>
            <p:cNvPr id="14" name="Gerader Verbinder 13">
              <a:extLst>
                <a:ext uri="{FF2B5EF4-FFF2-40B4-BE49-F238E27FC236}">
                  <a16:creationId xmlns:a16="http://schemas.microsoft.com/office/drawing/2014/main" id="{39AC07F1-0016-4757-8073-C03A7BDE2A2A}"/>
                </a:ext>
              </a:extLst>
            </p:cNvPr>
            <p:cNvCxnSpPr/>
            <p:nvPr/>
          </p:nvCxnSpPr>
          <p:spPr>
            <a:xfrm flipV="1">
              <a:off x="8539163" y="5236369"/>
              <a:ext cx="0" cy="61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F1BE26A0-21EF-469C-8BE8-D9DED9F2397A}"/>
                </a:ext>
              </a:extLst>
            </p:cNvPr>
            <p:cNvCxnSpPr/>
            <p:nvPr/>
          </p:nvCxnSpPr>
          <p:spPr>
            <a:xfrm flipV="1">
              <a:off x="9155907" y="5236369"/>
              <a:ext cx="0" cy="61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0AE0A938-3A2C-4ED7-8AE0-F7539BC4D5C6}"/>
                </a:ext>
              </a:extLst>
            </p:cNvPr>
            <p:cNvCxnSpPr/>
            <p:nvPr/>
          </p:nvCxnSpPr>
          <p:spPr>
            <a:xfrm flipV="1">
              <a:off x="9760744" y="5236369"/>
              <a:ext cx="0" cy="61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A05A435-7F50-4284-B6B7-1F1E0AAA89A8}"/>
                </a:ext>
              </a:extLst>
            </p:cNvPr>
            <p:cNvCxnSpPr/>
            <p:nvPr/>
          </p:nvCxnSpPr>
          <p:spPr>
            <a:xfrm flipV="1">
              <a:off x="10372725" y="5236369"/>
              <a:ext cx="0" cy="61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76FEC75-2F7D-4EEC-BFCC-50C426E8375F}"/>
                </a:ext>
              </a:extLst>
            </p:cNvPr>
            <p:cNvCxnSpPr/>
            <p:nvPr/>
          </p:nvCxnSpPr>
          <p:spPr>
            <a:xfrm flipV="1">
              <a:off x="10987088" y="5236369"/>
              <a:ext cx="0" cy="61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04A61EDD-3120-4D01-8772-D1A130F3A1C9}"/>
                </a:ext>
              </a:extLst>
            </p:cNvPr>
            <p:cNvCxnSpPr/>
            <p:nvPr/>
          </p:nvCxnSpPr>
          <p:spPr>
            <a:xfrm flipV="1">
              <a:off x="11584781" y="5236369"/>
              <a:ext cx="0" cy="61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79268037-A649-4C4E-BA8F-915CF9E04891}"/>
                </a:ext>
              </a:extLst>
            </p:cNvPr>
            <p:cNvSpPr txBox="1"/>
            <p:nvPr/>
          </p:nvSpPr>
          <p:spPr>
            <a:xfrm>
              <a:off x="8316991" y="5273636"/>
              <a:ext cx="444352" cy="307777"/>
            </a:xfrm>
            <a:prstGeom prst="rect">
              <a:avLst/>
            </a:prstGeom>
            <a:noFill/>
          </p:spPr>
          <p:txBody>
            <a:bodyPr wrap="none" rtlCol="0">
              <a:spAutoFit/>
            </a:bodyPr>
            <a:lstStyle/>
            <a:p>
              <a:r>
                <a:rPr lang="de-DE" sz="1400"/>
                <a:t>0%</a:t>
              </a:r>
              <a:endParaRPr lang="LID4096" sz="1400"/>
            </a:p>
          </p:txBody>
        </p:sp>
        <p:sp>
          <p:nvSpPr>
            <p:cNvPr id="22" name="Textfeld 21">
              <a:extLst>
                <a:ext uri="{FF2B5EF4-FFF2-40B4-BE49-F238E27FC236}">
                  <a16:creationId xmlns:a16="http://schemas.microsoft.com/office/drawing/2014/main" id="{64B2ECFF-992D-4AD8-B23A-2C54E7E553A7}"/>
                </a:ext>
              </a:extLst>
            </p:cNvPr>
            <p:cNvSpPr txBox="1"/>
            <p:nvPr/>
          </p:nvSpPr>
          <p:spPr>
            <a:xfrm>
              <a:off x="8886417" y="5273635"/>
              <a:ext cx="543739" cy="307777"/>
            </a:xfrm>
            <a:prstGeom prst="rect">
              <a:avLst/>
            </a:prstGeom>
            <a:noFill/>
          </p:spPr>
          <p:txBody>
            <a:bodyPr wrap="none" rtlCol="0">
              <a:spAutoFit/>
            </a:bodyPr>
            <a:lstStyle/>
            <a:p>
              <a:r>
                <a:rPr lang="de-DE" sz="1400"/>
                <a:t>20%</a:t>
              </a:r>
              <a:endParaRPr lang="LID4096" sz="1400"/>
            </a:p>
          </p:txBody>
        </p:sp>
        <p:sp>
          <p:nvSpPr>
            <p:cNvPr id="23" name="Textfeld 22">
              <a:extLst>
                <a:ext uri="{FF2B5EF4-FFF2-40B4-BE49-F238E27FC236}">
                  <a16:creationId xmlns:a16="http://schemas.microsoft.com/office/drawing/2014/main" id="{A8379E77-E1FF-4373-9A7F-4B6216371069}"/>
                </a:ext>
              </a:extLst>
            </p:cNvPr>
            <p:cNvSpPr txBox="1"/>
            <p:nvPr/>
          </p:nvSpPr>
          <p:spPr>
            <a:xfrm>
              <a:off x="9488874" y="5269804"/>
              <a:ext cx="543739" cy="307777"/>
            </a:xfrm>
            <a:prstGeom prst="rect">
              <a:avLst/>
            </a:prstGeom>
            <a:noFill/>
          </p:spPr>
          <p:txBody>
            <a:bodyPr wrap="none" rtlCol="0">
              <a:spAutoFit/>
            </a:bodyPr>
            <a:lstStyle/>
            <a:p>
              <a:r>
                <a:rPr lang="de-DE" sz="1400"/>
                <a:t>40%</a:t>
              </a:r>
              <a:endParaRPr lang="LID4096" sz="1400"/>
            </a:p>
          </p:txBody>
        </p:sp>
        <p:sp>
          <p:nvSpPr>
            <p:cNvPr id="24" name="Textfeld 23">
              <a:extLst>
                <a:ext uri="{FF2B5EF4-FFF2-40B4-BE49-F238E27FC236}">
                  <a16:creationId xmlns:a16="http://schemas.microsoft.com/office/drawing/2014/main" id="{52D14919-8CE9-477D-8F26-21D57A450AA9}"/>
                </a:ext>
              </a:extLst>
            </p:cNvPr>
            <p:cNvSpPr txBox="1"/>
            <p:nvPr/>
          </p:nvSpPr>
          <p:spPr>
            <a:xfrm>
              <a:off x="10100855" y="5268572"/>
              <a:ext cx="543739" cy="307777"/>
            </a:xfrm>
            <a:prstGeom prst="rect">
              <a:avLst/>
            </a:prstGeom>
            <a:noFill/>
          </p:spPr>
          <p:txBody>
            <a:bodyPr wrap="none" rtlCol="0">
              <a:spAutoFit/>
            </a:bodyPr>
            <a:lstStyle/>
            <a:p>
              <a:r>
                <a:rPr lang="de-DE" sz="1400"/>
                <a:t>60%</a:t>
              </a:r>
              <a:endParaRPr lang="LID4096" sz="1400"/>
            </a:p>
          </p:txBody>
        </p:sp>
        <p:sp>
          <p:nvSpPr>
            <p:cNvPr id="25" name="Textfeld 24">
              <a:extLst>
                <a:ext uri="{FF2B5EF4-FFF2-40B4-BE49-F238E27FC236}">
                  <a16:creationId xmlns:a16="http://schemas.microsoft.com/office/drawing/2014/main" id="{61B47C89-E043-48EC-8B48-B249D464F7A5}"/>
                </a:ext>
              </a:extLst>
            </p:cNvPr>
            <p:cNvSpPr txBox="1"/>
            <p:nvPr/>
          </p:nvSpPr>
          <p:spPr>
            <a:xfrm>
              <a:off x="10715217" y="5269803"/>
              <a:ext cx="543739" cy="307777"/>
            </a:xfrm>
            <a:prstGeom prst="rect">
              <a:avLst/>
            </a:prstGeom>
            <a:noFill/>
          </p:spPr>
          <p:txBody>
            <a:bodyPr wrap="none" rtlCol="0">
              <a:spAutoFit/>
            </a:bodyPr>
            <a:lstStyle/>
            <a:p>
              <a:r>
                <a:rPr lang="de-DE" sz="1400"/>
                <a:t>80%</a:t>
              </a:r>
              <a:endParaRPr lang="LID4096" sz="1400"/>
            </a:p>
          </p:txBody>
        </p:sp>
        <p:sp>
          <p:nvSpPr>
            <p:cNvPr id="26" name="Textfeld 25">
              <a:extLst>
                <a:ext uri="{FF2B5EF4-FFF2-40B4-BE49-F238E27FC236}">
                  <a16:creationId xmlns:a16="http://schemas.microsoft.com/office/drawing/2014/main" id="{1DAE8285-2EAA-4C4C-A8C6-65E9D12A03A0}"/>
                </a:ext>
              </a:extLst>
            </p:cNvPr>
            <p:cNvSpPr txBox="1"/>
            <p:nvPr/>
          </p:nvSpPr>
          <p:spPr>
            <a:xfrm>
              <a:off x="11261472" y="5267421"/>
              <a:ext cx="643125" cy="307777"/>
            </a:xfrm>
            <a:prstGeom prst="rect">
              <a:avLst/>
            </a:prstGeom>
            <a:noFill/>
          </p:spPr>
          <p:txBody>
            <a:bodyPr wrap="none" rtlCol="0">
              <a:spAutoFit/>
            </a:bodyPr>
            <a:lstStyle/>
            <a:p>
              <a:r>
                <a:rPr lang="de-DE" sz="1400"/>
                <a:t>100%</a:t>
              </a:r>
              <a:endParaRPr lang="LID4096" sz="1400"/>
            </a:p>
          </p:txBody>
        </p:sp>
        <p:cxnSp>
          <p:nvCxnSpPr>
            <p:cNvPr id="11" name="Gerader Verbinder 10">
              <a:extLst>
                <a:ext uri="{FF2B5EF4-FFF2-40B4-BE49-F238E27FC236}">
                  <a16:creationId xmlns:a16="http://schemas.microsoft.com/office/drawing/2014/main" id="{80F40B5C-AE40-4438-AD8F-BD1BDE41AEBA}"/>
                </a:ext>
              </a:extLst>
            </p:cNvPr>
            <p:cNvCxnSpPr>
              <a:cxnSpLocks/>
            </p:cNvCxnSpPr>
            <p:nvPr/>
          </p:nvCxnSpPr>
          <p:spPr>
            <a:xfrm>
              <a:off x="8529638" y="5241925"/>
              <a:ext cx="30789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4479E5D5-8BA5-4586-ACEA-1A2B2D5B9648}"/>
                </a:ext>
              </a:extLst>
            </p:cNvPr>
            <p:cNvCxnSpPr>
              <a:cxnSpLocks/>
            </p:cNvCxnSpPr>
            <p:nvPr/>
          </p:nvCxnSpPr>
          <p:spPr>
            <a:xfrm flipV="1">
              <a:off x="10214372" y="2314116"/>
              <a:ext cx="0" cy="292225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619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C2FF0-A8B0-4F28-8A88-7731A5ACC886}"/>
              </a:ext>
            </a:extLst>
          </p:cNvPr>
          <p:cNvSpPr>
            <a:spLocks noGrp="1"/>
          </p:cNvSpPr>
          <p:nvPr>
            <p:ph type="title"/>
          </p:nvPr>
        </p:nvSpPr>
        <p:spPr/>
        <p:txBody>
          <a:bodyPr/>
          <a:lstStyle/>
          <a:p>
            <a:r>
              <a:rPr lang="de-DE">
                <a:cs typeface="Arial"/>
              </a:rPr>
              <a:t>PFS</a:t>
            </a:r>
            <a:endParaRPr lang="de-DE"/>
          </a:p>
        </p:txBody>
      </p:sp>
      <p:sp>
        <p:nvSpPr>
          <p:cNvPr id="3" name="Fußzeilenplatzhalter 2">
            <a:extLst>
              <a:ext uri="{FF2B5EF4-FFF2-40B4-BE49-F238E27FC236}">
                <a16:creationId xmlns:a16="http://schemas.microsoft.com/office/drawing/2014/main" id="{91CED1D2-0E35-4E67-A008-B0F818F00852}"/>
              </a:ext>
            </a:extLst>
          </p:cNvPr>
          <p:cNvSpPr>
            <a:spLocks noGrp="1"/>
          </p:cNvSpPr>
          <p:nvPr>
            <p:ph type="ftr" sz="quarter" idx="11"/>
          </p:nvPr>
        </p:nvSpPr>
        <p:spPr/>
        <p:txBody>
          <a:bodyPr/>
          <a:lstStyle/>
          <a:p>
            <a:r>
              <a:rPr lang="en-GB">
                <a:ea typeface="+mn-lt"/>
                <a:cs typeface="+mn-lt"/>
              </a:rPr>
              <a:t>Median follow-up was 13.1 months (range, 0.7-29.1). PFS assessed by ICR using RECIST v1.1., the median was based on Kaplan-Meier, and 95% CI for median was computed using the Brookmeyer-Crowley method, and dashed lines indicate the 95% CI. Of 91 patients, 41 had progressive disease and 15 had died by the data </a:t>
            </a:r>
            <a:r>
              <a:rPr lang="en-GB" err="1">
                <a:ea typeface="+mn-lt"/>
                <a:cs typeface="+mn-lt"/>
              </a:rPr>
              <a:t>cutoff</a:t>
            </a:r>
            <a:r>
              <a:rPr lang="en-GB">
                <a:ea typeface="+mn-lt"/>
                <a:cs typeface="+mn-lt"/>
              </a:rPr>
              <a:t> date. Data for 35 patients were censored as indicated by tick marks; patients were censored if they discontinued treatment.</a:t>
            </a:r>
            <a:endParaRPr lang="de-DE">
              <a:ea typeface="+mn-lt"/>
              <a:cs typeface="+mn-lt"/>
            </a:endParaRPr>
          </a:p>
          <a:p>
            <a:r>
              <a:rPr lang="en-GB">
                <a:ea typeface="+mn-lt"/>
                <a:cs typeface="+mn-lt"/>
              </a:rPr>
              <a:t>CI, confidence interval; PFS, progression-free survival.</a:t>
            </a:r>
          </a:p>
          <a:p>
            <a:r>
              <a:rPr lang="en-GB" b="1">
                <a:ea typeface="+mn-lt"/>
                <a:cs typeface="+mn-lt"/>
              </a:rPr>
              <a:t>Li B, et al. Abstract LBA45 presented at ESMO 2021.</a:t>
            </a:r>
            <a:endParaRPr lang="de-DE" b="1">
              <a:cs typeface="Arial"/>
            </a:endParaRPr>
          </a:p>
        </p:txBody>
      </p:sp>
      <p:cxnSp>
        <p:nvCxnSpPr>
          <p:cNvPr id="5" name="Gerader Verbinder 3">
            <a:extLst>
              <a:ext uri="{FF2B5EF4-FFF2-40B4-BE49-F238E27FC236}">
                <a16:creationId xmlns:a16="http://schemas.microsoft.com/office/drawing/2014/main" id="{21DE4B6A-571E-C145-BE8A-A1BC391D217D}"/>
              </a:ext>
            </a:extLst>
          </p:cNvPr>
          <p:cNvCxnSpPr>
            <a:cxnSpLocks/>
          </p:cNvCxnSpPr>
          <p:nvPr/>
        </p:nvCxnSpPr>
        <p:spPr>
          <a:xfrm>
            <a:off x="1100217" y="1800697"/>
            <a:ext cx="0" cy="31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11">
            <a:extLst>
              <a:ext uri="{FF2B5EF4-FFF2-40B4-BE49-F238E27FC236}">
                <a16:creationId xmlns:a16="http://schemas.microsoft.com/office/drawing/2014/main" id="{290D0DC9-F282-7B43-AEF8-9B96A647E358}"/>
              </a:ext>
            </a:extLst>
          </p:cNvPr>
          <p:cNvCxnSpPr>
            <a:cxnSpLocks/>
          </p:cNvCxnSpPr>
          <p:nvPr/>
        </p:nvCxnSpPr>
        <p:spPr>
          <a:xfrm flipH="1">
            <a:off x="1100217" y="4963566"/>
            <a:ext cx="85498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15">
            <a:extLst>
              <a:ext uri="{FF2B5EF4-FFF2-40B4-BE49-F238E27FC236}">
                <a16:creationId xmlns:a16="http://schemas.microsoft.com/office/drawing/2014/main" id="{A70EF785-E739-D248-BD71-2FF2CF01CB32}"/>
              </a:ext>
            </a:extLst>
          </p:cNvPr>
          <p:cNvCxnSpPr>
            <a:cxnSpLocks/>
          </p:cNvCxnSpPr>
          <p:nvPr/>
        </p:nvCxnSpPr>
        <p:spPr>
          <a:xfrm>
            <a:off x="1518647"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r Verbinder 16">
            <a:extLst>
              <a:ext uri="{FF2B5EF4-FFF2-40B4-BE49-F238E27FC236}">
                <a16:creationId xmlns:a16="http://schemas.microsoft.com/office/drawing/2014/main" id="{F930A127-BBAD-4040-9A19-394C4D8D539B}"/>
              </a:ext>
            </a:extLst>
          </p:cNvPr>
          <p:cNvCxnSpPr>
            <a:cxnSpLocks/>
          </p:cNvCxnSpPr>
          <p:nvPr/>
        </p:nvCxnSpPr>
        <p:spPr>
          <a:xfrm>
            <a:off x="1221983"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17">
            <a:extLst>
              <a:ext uri="{FF2B5EF4-FFF2-40B4-BE49-F238E27FC236}">
                <a16:creationId xmlns:a16="http://schemas.microsoft.com/office/drawing/2014/main" id="{C770CAB9-1D2F-334A-9B56-F82FF831DA20}"/>
              </a:ext>
            </a:extLst>
          </p:cNvPr>
          <p:cNvCxnSpPr>
            <a:cxnSpLocks/>
          </p:cNvCxnSpPr>
          <p:nvPr/>
        </p:nvCxnSpPr>
        <p:spPr>
          <a:xfrm>
            <a:off x="1815311"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18">
            <a:extLst>
              <a:ext uri="{FF2B5EF4-FFF2-40B4-BE49-F238E27FC236}">
                <a16:creationId xmlns:a16="http://schemas.microsoft.com/office/drawing/2014/main" id="{39590453-CB99-304B-857E-0679811B62E2}"/>
              </a:ext>
            </a:extLst>
          </p:cNvPr>
          <p:cNvCxnSpPr>
            <a:cxnSpLocks/>
          </p:cNvCxnSpPr>
          <p:nvPr/>
        </p:nvCxnSpPr>
        <p:spPr>
          <a:xfrm>
            <a:off x="2111975"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9">
            <a:extLst>
              <a:ext uri="{FF2B5EF4-FFF2-40B4-BE49-F238E27FC236}">
                <a16:creationId xmlns:a16="http://schemas.microsoft.com/office/drawing/2014/main" id="{F9156149-4708-2F4C-A0D7-870A45C0876A}"/>
              </a:ext>
            </a:extLst>
          </p:cNvPr>
          <p:cNvCxnSpPr>
            <a:cxnSpLocks/>
          </p:cNvCxnSpPr>
          <p:nvPr/>
        </p:nvCxnSpPr>
        <p:spPr>
          <a:xfrm>
            <a:off x="2408639"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20">
            <a:extLst>
              <a:ext uri="{FF2B5EF4-FFF2-40B4-BE49-F238E27FC236}">
                <a16:creationId xmlns:a16="http://schemas.microsoft.com/office/drawing/2014/main" id="{2BE60A4E-A0D4-1B42-962A-93BC55A96FE8}"/>
              </a:ext>
            </a:extLst>
          </p:cNvPr>
          <p:cNvCxnSpPr>
            <a:cxnSpLocks/>
          </p:cNvCxnSpPr>
          <p:nvPr/>
        </p:nvCxnSpPr>
        <p:spPr>
          <a:xfrm>
            <a:off x="2705303"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21">
            <a:extLst>
              <a:ext uri="{FF2B5EF4-FFF2-40B4-BE49-F238E27FC236}">
                <a16:creationId xmlns:a16="http://schemas.microsoft.com/office/drawing/2014/main" id="{D2972E1E-BEF3-DB4C-BB56-9F7BF31AEAF9}"/>
              </a:ext>
            </a:extLst>
          </p:cNvPr>
          <p:cNvCxnSpPr>
            <a:cxnSpLocks/>
          </p:cNvCxnSpPr>
          <p:nvPr/>
        </p:nvCxnSpPr>
        <p:spPr>
          <a:xfrm>
            <a:off x="3001967"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22">
            <a:extLst>
              <a:ext uri="{FF2B5EF4-FFF2-40B4-BE49-F238E27FC236}">
                <a16:creationId xmlns:a16="http://schemas.microsoft.com/office/drawing/2014/main" id="{DD6267D0-445F-0F40-9ED9-489B5B37911A}"/>
              </a:ext>
            </a:extLst>
          </p:cNvPr>
          <p:cNvCxnSpPr>
            <a:cxnSpLocks/>
          </p:cNvCxnSpPr>
          <p:nvPr/>
        </p:nvCxnSpPr>
        <p:spPr>
          <a:xfrm>
            <a:off x="3298631"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23">
            <a:extLst>
              <a:ext uri="{FF2B5EF4-FFF2-40B4-BE49-F238E27FC236}">
                <a16:creationId xmlns:a16="http://schemas.microsoft.com/office/drawing/2014/main" id="{B2A610E0-F589-F841-99F2-612B375CC19F}"/>
              </a:ext>
            </a:extLst>
          </p:cNvPr>
          <p:cNvCxnSpPr>
            <a:cxnSpLocks/>
          </p:cNvCxnSpPr>
          <p:nvPr/>
        </p:nvCxnSpPr>
        <p:spPr>
          <a:xfrm>
            <a:off x="3595295"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24">
            <a:extLst>
              <a:ext uri="{FF2B5EF4-FFF2-40B4-BE49-F238E27FC236}">
                <a16:creationId xmlns:a16="http://schemas.microsoft.com/office/drawing/2014/main" id="{9A3F502F-961A-FB40-A01B-C2A11580ADC6}"/>
              </a:ext>
            </a:extLst>
          </p:cNvPr>
          <p:cNvCxnSpPr>
            <a:cxnSpLocks/>
          </p:cNvCxnSpPr>
          <p:nvPr/>
        </p:nvCxnSpPr>
        <p:spPr>
          <a:xfrm>
            <a:off x="3891959"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25">
            <a:extLst>
              <a:ext uri="{FF2B5EF4-FFF2-40B4-BE49-F238E27FC236}">
                <a16:creationId xmlns:a16="http://schemas.microsoft.com/office/drawing/2014/main" id="{7D65AD0F-4770-B945-AC5F-21D20861A29B}"/>
              </a:ext>
            </a:extLst>
          </p:cNvPr>
          <p:cNvCxnSpPr>
            <a:cxnSpLocks/>
          </p:cNvCxnSpPr>
          <p:nvPr/>
        </p:nvCxnSpPr>
        <p:spPr>
          <a:xfrm>
            <a:off x="4188623"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26">
            <a:extLst>
              <a:ext uri="{FF2B5EF4-FFF2-40B4-BE49-F238E27FC236}">
                <a16:creationId xmlns:a16="http://schemas.microsoft.com/office/drawing/2014/main" id="{4298399D-E726-1E44-8373-8D053FF47D9F}"/>
              </a:ext>
            </a:extLst>
          </p:cNvPr>
          <p:cNvCxnSpPr>
            <a:cxnSpLocks/>
          </p:cNvCxnSpPr>
          <p:nvPr/>
        </p:nvCxnSpPr>
        <p:spPr>
          <a:xfrm>
            <a:off x="4485287"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27">
            <a:extLst>
              <a:ext uri="{FF2B5EF4-FFF2-40B4-BE49-F238E27FC236}">
                <a16:creationId xmlns:a16="http://schemas.microsoft.com/office/drawing/2014/main" id="{955B511A-AF78-0947-96BE-8567BD096469}"/>
              </a:ext>
            </a:extLst>
          </p:cNvPr>
          <p:cNvCxnSpPr>
            <a:cxnSpLocks/>
          </p:cNvCxnSpPr>
          <p:nvPr/>
        </p:nvCxnSpPr>
        <p:spPr>
          <a:xfrm>
            <a:off x="4781951"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28">
            <a:extLst>
              <a:ext uri="{FF2B5EF4-FFF2-40B4-BE49-F238E27FC236}">
                <a16:creationId xmlns:a16="http://schemas.microsoft.com/office/drawing/2014/main" id="{CFDF051F-4B2E-9546-9772-706BF351B863}"/>
              </a:ext>
            </a:extLst>
          </p:cNvPr>
          <p:cNvCxnSpPr>
            <a:cxnSpLocks/>
          </p:cNvCxnSpPr>
          <p:nvPr/>
        </p:nvCxnSpPr>
        <p:spPr>
          <a:xfrm>
            <a:off x="5078615"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9">
            <a:extLst>
              <a:ext uri="{FF2B5EF4-FFF2-40B4-BE49-F238E27FC236}">
                <a16:creationId xmlns:a16="http://schemas.microsoft.com/office/drawing/2014/main" id="{7CF7C399-09C1-0B46-A83B-7DE6AFBC07E1}"/>
              </a:ext>
            </a:extLst>
          </p:cNvPr>
          <p:cNvCxnSpPr>
            <a:cxnSpLocks/>
          </p:cNvCxnSpPr>
          <p:nvPr/>
        </p:nvCxnSpPr>
        <p:spPr>
          <a:xfrm>
            <a:off x="5375279"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30">
            <a:extLst>
              <a:ext uri="{FF2B5EF4-FFF2-40B4-BE49-F238E27FC236}">
                <a16:creationId xmlns:a16="http://schemas.microsoft.com/office/drawing/2014/main" id="{B26660A8-C7CD-2244-B4FD-7C80E4F6D2AD}"/>
              </a:ext>
            </a:extLst>
          </p:cNvPr>
          <p:cNvCxnSpPr>
            <a:cxnSpLocks/>
          </p:cNvCxnSpPr>
          <p:nvPr/>
        </p:nvCxnSpPr>
        <p:spPr>
          <a:xfrm>
            <a:off x="5671943"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31">
            <a:extLst>
              <a:ext uri="{FF2B5EF4-FFF2-40B4-BE49-F238E27FC236}">
                <a16:creationId xmlns:a16="http://schemas.microsoft.com/office/drawing/2014/main" id="{C0DE6E5A-6954-CF4C-A25F-C470289C8777}"/>
              </a:ext>
            </a:extLst>
          </p:cNvPr>
          <p:cNvCxnSpPr>
            <a:cxnSpLocks/>
          </p:cNvCxnSpPr>
          <p:nvPr/>
        </p:nvCxnSpPr>
        <p:spPr>
          <a:xfrm>
            <a:off x="5968607"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32">
            <a:extLst>
              <a:ext uri="{FF2B5EF4-FFF2-40B4-BE49-F238E27FC236}">
                <a16:creationId xmlns:a16="http://schemas.microsoft.com/office/drawing/2014/main" id="{2F75CD06-8B04-4D40-8842-1863812AF6FF}"/>
              </a:ext>
            </a:extLst>
          </p:cNvPr>
          <p:cNvCxnSpPr>
            <a:cxnSpLocks/>
          </p:cNvCxnSpPr>
          <p:nvPr/>
        </p:nvCxnSpPr>
        <p:spPr>
          <a:xfrm>
            <a:off x="6265271"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33">
            <a:extLst>
              <a:ext uri="{FF2B5EF4-FFF2-40B4-BE49-F238E27FC236}">
                <a16:creationId xmlns:a16="http://schemas.microsoft.com/office/drawing/2014/main" id="{512EB8D9-0408-3047-B75F-3D2636C916FB}"/>
              </a:ext>
            </a:extLst>
          </p:cNvPr>
          <p:cNvCxnSpPr>
            <a:cxnSpLocks/>
          </p:cNvCxnSpPr>
          <p:nvPr/>
        </p:nvCxnSpPr>
        <p:spPr>
          <a:xfrm>
            <a:off x="6561935"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34">
            <a:extLst>
              <a:ext uri="{FF2B5EF4-FFF2-40B4-BE49-F238E27FC236}">
                <a16:creationId xmlns:a16="http://schemas.microsoft.com/office/drawing/2014/main" id="{B00B5A44-8A63-0443-89BE-91C20475DAFE}"/>
              </a:ext>
            </a:extLst>
          </p:cNvPr>
          <p:cNvCxnSpPr>
            <a:cxnSpLocks/>
          </p:cNvCxnSpPr>
          <p:nvPr/>
        </p:nvCxnSpPr>
        <p:spPr>
          <a:xfrm>
            <a:off x="6858599"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35">
            <a:extLst>
              <a:ext uri="{FF2B5EF4-FFF2-40B4-BE49-F238E27FC236}">
                <a16:creationId xmlns:a16="http://schemas.microsoft.com/office/drawing/2014/main" id="{07DEFB37-98FD-C647-B34C-5CB198C53CB2}"/>
              </a:ext>
            </a:extLst>
          </p:cNvPr>
          <p:cNvCxnSpPr>
            <a:cxnSpLocks/>
          </p:cNvCxnSpPr>
          <p:nvPr/>
        </p:nvCxnSpPr>
        <p:spPr>
          <a:xfrm>
            <a:off x="7155263"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36">
            <a:extLst>
              <a:ext uri="{FF2B5EF4-FFF2-40B4-BE49-F238E27FC236}">
                <a16:creationId xmlns:a16="http://schemas.microsoft.com/office/drawing/2014/main" id="{01BEE06F-06AA-FF4D-918E-AD1944521F12}"/>
              </a:ext>
            </a:extLst>
          </p:cNvPr>
          <p:cNvCxnSpPr>
            <a:cxnSpLocks/>
          </p:cNvCxnSpPr>
          <p:nvPr/>
        </p:nvCxnSpPr>
        <p:spPr>
          <a:xfrm>
            <a:off x="7451927"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37">
            <a:extLst>
              <a:ext uri="{FF2B5EF4-FFF2-40B4-BE49-F238E27FC236}">
                <a16:creationId xmlns:a16="http://schemas.microsoft.com/office/drawing/2014/main" id="{F6A3FAB5-6D88-774A-8722-B71989EADEA3}"/>
              </a:ext>
            </a:extLst>
          </p:cNvPr>
          <p:cNvCxnSpPr>
            <a:cxnSpLocks/>
          </p:cNvCxnSpPr>
          <p:nvPr/>
        </p:nvCxnSpPr>
        <p:spPr>
          <a:xfrm>
            <a:off x="7748591"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38">
            <a:extLst>
              <a:ext uri="{FF2B5EF4-FFF2-40B4-BE49-F238E27FC236}">
                <a16:creationId xmlns:a16="http://schemas.microsoft.com/office/drawing/2014/main" id="{80CDE017-91E4-454D-9D8C-3F46BCC483EA}"/>
              </a:ext>
            </a:extLst>
          </p:cNvPr>
          <p:cNvCxnSpPr>
            <a:cxnSpLocks/>
          </p:cNvCxnSpPr>
          <p:nvPr/>
        </p:nvCxnSpPr>
        <p:spPr>
          <a:xfrm>
            <a:off x="8045255"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9">
            <a:extLst>
              <a:ext uri="{FF2B5EF4-FFF2-40B4-BE49-F238E27FC236}">
                <a16:creationId xmlns:a16="http://schemas.microsoft.com/office/drawing/2014/main" id="{DE5EE35D-E9DE-784D-A018-A667B1832390}"/>
              </a:ext>
            </a:extLst>
          </p:cNvPr>
          <p:cNvCxnSpPr>
            <a:cxnSpLocks/>
          </p:cNvCxnSpPr>
          <p:nvPr/>
        </p:nvCxnSpPr>
        <p:spPr>
          <a:xfrm>
            <a:off x="8341919"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40">
            <a:extLst>
              <a:ext uri="{FF2B5EF4-FFF2-40B4-BE49-F238E27FC236}">
                <a16:creationId xmlns:a16="http://schemas.microsoft.com/office/drawing/2014/main" id="{43982D43-3364-3F47-BD4E-EF858A529825}"/>
              </a:ext>
            </a:extLst>
          </p:cNvPr>
          <p:cNvCxnSpPr>
            <a:cxnSpLocks/>
          </p:cNvCxnSpPr>
          <p:nvPr/>
        </p:nvCxnSpPr>
        <p:spPr>
          <a:xfrm>
            <a:off x="8638583"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41">
            <a:extLst>
              <a:ext uri="{FF2B5EF4-FFF2-40B4-BE49-F238E27FC236}">
                <a16:creationId xmlns:a16="http://schemas.microsoft.com/office/drawing/2014/main" id="{0DC16A3C-E737-DE4C-ABCC-974D7D03AE3E}"/>
              </a:ext>
            </a:extLst>
          </p:cNvPr>
          <p:cNvCxnSpPr>
            <a:cxnSpLocks/>
          </p:cNvCxnSpPr>
          <p:nvPr/>
        </p:nvCxnSpPr>
        <p:spPr>
          <a:xfrm>
            <a:off x="8935247"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42">
            <a:extLst>
              <a:ext uri="{FF2B5EF4-FFF2-40B4-BE49-F238E27FC236}">
                <a16:creationId xmlns:a16="http://schemas.microsoft.com/office/drawing/2014/main" id="{DDBB3928-A311-A44C-A69B-078B6BB66A2A}"/>
              </a:ext>
            </a:extLst>
          </p:cNvPr>
          <p:cNvCxnSpPr>
            <a:cxnSpLocks/>
          </p:cNvCxnSpPr>
          <p:nvPr/>
        </p:nvCxnSpPr>
        <p:spPr>
          <a:xfrm>
            <a:off x="9231911"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45">
            <a:extLst>
              <a:ext uri="{FF2B5EF4-FFF2-40B4-BE49-F238E27FC236}">
                <a16:creationId xmlns:a16="http://schemas.microsoft.com/office/drawing/2014/main" id="{E7DE97DC-57F4-3A42-843B-92BBB34D82EB}"/>
              </a:ext>
            </a:extLst>
          </p:cNvPr>
          <p:cNvCxnSpPr>
            <a:cxnSpLocks/>
          </p:cNvCxnSpPr>
          <p:nvPr/>
        </p:nvCxnSpPr>
        <p:spPr>
          <a:xfrm>
            <a:off x="9528576"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46">
            <a:extLst>
              <a:ext uri="{FF2B5EF4-FFF2-40B4-BE49-F238E27FC236}">
                <a16:creationId xmlns:a16="http://schemas.microsoft.com/office/drawing/2014/main" id="{EACF7CC8-C2D6-CF4E-B37F-55F0FA5B8FCA}"/>
              </a:ext>
            </a:extLst>
          </p:cNvPr>
          <p:cNvCxnSpPr>
            <a:cxnSpLocks/>
          </p:cNvCxnSpPr>
          <p:nvPr/>
        </p:nvCxnSpPr>
        <p:spPr>
          <a:xfrm flipH="1">
            <a:off x="1036245" y="4888656"/>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48">
            <a:extLst>
              <a:ext uri="{FF2B5EF4-FFF2-40B4-BE49-F238E27FC236}">
                <a16:creationId xmlns:a16="http://schemas.microsoft.com/office/drawing/2014/main" id="{FF681F28-F461-6246-A106-594118F349F6}"/>
              </a:ext>
            </a:extLst>
          </p:cNvPr>
          <p:cNvCxnSpPr>
            <a:cxnSpLocks/>
          </p:cNvCxnSpPr>
          <p:nvPr/>
        </p:nvCxnSpPr>
        <p:spPr>
          <a:xfrm flipH="1">
            <a:off x="1038627" y="4286200"/>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49">
            <a:extLst>
              <a:ext uri="{FF2B5EF4-FFF2-40B4-BE49-F238E27FC236}">
                <a16:creationId xmlns:a16="http://schemas.microsoft.com/office/drawing/2014/main" id="{61C95C95-E4F7-AE44-A835-11E7CFA00058}"/>
              </a:ext>
            </a:extLst>
          </p:cNvPr>
          <p:cNvCxnSpPr>
            <a:cxnSpLocks/>
          </p:cNvCxnSpPr>
          <p:nvPr/>
        </p:nvCxnSpPr>
        <p:spPr>
          <a:xfrm flipH="1">
            <a:off x="1036245" y="3687408"/>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50">
            <a:extLst>
              <a:ext uri="{FF2B5EF4-FFF2-40B4-BE49-F238E27FC236}">
                <a16:creationId xmlns:a16="http://schemas.microsoft.com/office/drawing/2014/main" id="{3F881546-A11B-B54D-B74C-3BDF56C5EADA}"/>
              </a:ext>
            </a:extLst>
          </p:cNvPr>
          <p:cNvCxnSpPr>
            <a:cxnSpLocks/>
          </p:cNvCxnSpPr>
          <p:nvPr/>
        </p:nvCxnSpPr>
        <p:spPr>
          <a:xfrm flipH="1">
            <a:off x="1036246" y="3082571"/>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51">
            <a:extLst>
              <a:ext uri="{FF2B5EF4-FFF2-40B4-BE49-F238E27FC236}">
                <a16:creationId xmlns:a16="http://schemas.microsoft.com/office/drawing/2014/main" id="{D62CB309-EF9E-0E49-8FA7-1F3C35ECEEAB}"/>
              </a:ext>
            </a:extLst>
          </p:cNvPr>
          <p:cNvCxnSpPr>
            <a:cxnSpLocks/>
          </p:cNvCxnSpPr>
          <p:nvPr/>
        </p:nvCxnSpPr>
        <p:spPr>
          <a:xfrm flipH="1">
            <a:off x="1036245" y="2480115"/>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52">
            <a:extLst>
              <a:ext uri="{FF2B5EF4-FFF2-40B4-BE49-F238E27FC236}">
                <a16:creationId xmlns:a16="http://schemas.microsoft.com/office/drawing/2014/main" id="{CD9557A4-B44F-DF40-915D-DD421973021B}"/>
              </a:ext>
            </a:extLst>
          </p:cNvPr>
          <p:cNvCxnSpPr>
            <a:cxnSpLocks/>
          </p:cNvCxnSpPr>
          <p:nvPr/>
        </p:nvCxnSpPr>
        <p:spPr>
          <a:xfrm flipH="1">
            <a:off x="1033864" y="1875278"/>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53">
            <a:extLst>
              <a:ext uri="{FF2B5EF4-FFF2-40B4-BE49-F238E27FC236}">
                <a16:creationId xmlns:a16="http://schemas.microsoft.com/office/drawing/2014/main" id="{612CD3A4-5E06-A140-847F-1AE0F18E25ED}"/>
              </a:ext>
            </a:extLst>
          </p:cNvPr>
          <p:cNvCxnSpPr>
            <a:cxnSpLocks/>
          </p:cNvCxnSpPr>
          <p:nvPr/>
        </p:nvCxnSpPr>
        <p:spPr>
          <a:xfrm flipH="1">
            <a:off x="1036246" y="2174674"/>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54">
            <a:extLst>
              <a:ext uri="{FF2B5EF4-FFF2-40B4-BE49-F238E27FC236}">
                <a16:creationId xmlns:a16="http://schemas.microsoft.com/office/drawing/2014/main" id="{46674747-30F3-9445-9094-97FA691242DA}"/>
              </a:ext>
            </a:extLst>
          </p:cNvPr>
          <p:cNvCxnSpPr>
            <a:cxnSpLocks/>
          </p:cNvCxnSpPr>
          <p:nvPr/>
        </p:nvCxnSpPr>
        <p:spPr>
          <a:xfrm flipH="1">
            <a:off x="1036245" y="2782531"/>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55">
            <a:extLst>
              <a:ext uri="{FF2B5EF4-FFF2-40B4-BE49-F238E27FC236}">
                <a16:creationId xmlns:a16="http://schemas.microsoft.com/office/drawing/2014/main" id="{CE847C89-A4FD-7E4E-9393-00F242934EB0}"/>
              </a:ext>
            </a:extLst>
          </p:cNvPr>
          <p:cNvCxnSpPr>
            <a:cxnSpLocks/>
          </p:cNvCxnSpPr>
          <p:nvPr/>
        </p:nvCxnSpPr>
        <p:spPr>
          <a:xfrm flipH="1">
            <a:off x="1036245" y="3381022"/>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56">
            <a:extLst>
              <a:ext uri="{FF2B5EF4-FFF2-40B4-BE49-F238E27FC236}">
                <a16:creationId xmlns:a16="http://schemas.microsoft.com/office/drawing/2014/main" id="{BA4F8468-457D-AB47-ADAC-994398A034C0}"/>
              </a:ext>
            </a:extLst>
          </p:cNvPr>
          <p:cNvCxnSpPr>
            <a:cxnSpLocks/>
          </p:cNvCxnSpPr>
          <p:nvPr/>
        </p:nvCxnSpPr>
        <p:spPr>
          <a:xfrm flipH="1">
            <a:off x="1036245" y="3984073"/>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57">
            <a:extLst>
              <a:ext uri="{FF2B5EF4-FFF2-40B4-BE49-F238E27FC236}">
                <a16:creationId xmlns:a16="http://schemas.microsoft.com/office/drawing/2014/main" id="{3DCFD550-7D9A-9544-B583-552204713A46}"/>
              </a:ext>
            </a:extLst>
          </p:cNvPr>
          <p:cNvCxnSpPr>
            <a:cxnSpLocks/>
          </p:cNvCxnSpPr>
          <p:nvPr/>
        </p:nvCxnSpPr>
        <p:spPr>
          <a:xfrm flipH="1">
            <a:off x="1036245" y="4587426"/>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642A97FE-8C56-D946-86CA-5EA2C48E5001}"/>
              </a:ext>
            </a:extLst>
          </p:cNvPr>
          <p:cNvSpPr txBox="1"/>
          <p:nvPr/>
        </p:nvSpPr>
        <p:spPr>
          <a:xfrm>
            <a:off x="1044254" y="4974538"/>
            <a:ext cx="360000" cy="261610"/>
          </a:xfrm>
          <a:prstGeom prst="rect">
            <a:avLst/>
          </a:prstGeom>
          <a:noFill/>
        </p:spPr>
        <p:txBody>
          <a:bodyPr wrap="none" lIns="0" rIns="0" rtlCol="0">
            <a:noAutofit/>
          </a:bodyPr>
          <a:lstStyle/>
          <a:p>
            <a:pPr algn="ctr"/>
            <a:r>
              <a:rPr lang="de-DE" sz="1100" dirty="0"/>
              <a:t>0</a:t>
            </a:r>
          </a:p>
        </p:txBody>
      </p:sp>
      <p:sp>
        <p:nvSpPr>
          <p:cNvPr id="50" name="Textfeld 49">
            <a:extLst>
              <a:ext uri="{FF2B5EF4-FFF2-40B4-BE49-F238E27FC236}">
                <a16:creationId xmlns:a16="http://schemas.microsoft.com/office/drawing/2014/main" id="{CE623230-0C50-5A44-8180-DB5E466209B8}"/>
              </a:ext>
            </a:extLst>
          </p:cNvPr>
          <p:cNvSpPr txBox="1"/>
          <p:nvPr/>
        </p:nvSpPr>
        <p:spPr>
          <a:xfrm>
            <a:off x="1352160" y="4974833"/>
            <a:ext cx="360000" cy="261610"/>
          </a:xfrm>
          <a:prstGeom prst="rect">
            <a:avLst/>
          </a:prstGeom>
          <a:noFill/>
        </p:spPr>
        <p:txBody>
          <a:bodyPr wrap="none" lIns="0" rIns="0" rtlCol="0">
            <a:noAutofit/>
          </a:bodyPr>
          <a:lstStyle/>
          <a:p>
            <a:pPr algn="ctr"/>
            <a:r>
              <a:rPr lang="de-DE" sz="1100"/>
              <a:t>1</a:t>
            </a:r>
          </a:p>
        </p:txBody>
      </p:sp>
      <p:sp>
        <p:nvSpPr>
          <p:cNvPr id="51" name="Textfeld 50">
            <a:extLst>
              <a:ext uri="{FF2B5EF4-FFF2-40B4-BE49-F238E27FC236}">
                <a16:creationId xmlns:a16="http://schemas.microsoft.com/office/drawing/2014/main" id="{96F8B411-EE5B-6644-8569-DDB8D3B488D7}"/>
              </a:ext>
            </a:extLst>
          </p:cNvPr>
          <p:cNvSpPr txBox="1"/>
          <p:nvPr/>
        </p:nvSpPr>
        <p:spPr>
          <a:xfrm>
            <a:off x="1660066" y="4975128"/>
            <a:ext cx="360000" cy="261610"/>
          </a:xfrm>
          <a:prstGeom prst="rect">
            <a:avLst/>
          </a:prstGeom>
          <a:noFill/>
        </p:spPr>
        <p:txBody>
          <a:bodyPr wrap="none" lIns="0" rIns="0" rtlCol="0">
            <a:noAutofit/>
          </a:bodyPr>
          <a:lstStyle/>
          <a:p>
            <a:pPr algn="ctr"/>
            <a:r>
              <a:rPr lang="de-DE" sz="1100"/>
              <a:t>2</a:t>
            </a:r>
          </a:p>
        </p:txBody>
      </p:sp>
      <p:sp>
        <p:nvSpPr>
          <p:cNvPr id="52" name="Textfeld 51">
            <a:extLst>
              <a:ext uri="{FF2B5EF4-FFF2-40B4-BE49-F238E27FC236}">
                <a16:creationId xmlns:a16="http://schemas.microsoft.com/office/drawing/2014/main" id="{69ED2AC2-0CE8-7B4A-AA18-BFC5D7CFD331}"/>
              </a:ext>
            </a:extLst>
          </p:cNvPr>
          <p:cNvSpPr txBox="1"/>
          <p:nvPr/>
        </p:nvSpPr>
        <p:spPr>
          <a:xfrm>
            <a:off x="1967972" y="4974538"/>
            <a:ext cx="360000" cy="261610"/>
          </a:xfrm>
          <a:prstGeom prst="rect">
            <a:avLst/>
          </a:prstGeom>
          <a:noFill/>
        </p:spPr>
        <p:txBody>
          <a:bodyPr wrap="none" lIns="0" rIns="0" rtlCol="0">
            <a:noAutofit/>
          </a:bodyPr>
          <a:lstStyle/>
          <a:p>
            <a:pPr algn="ctr"/>
            <a:r>
              <a:rPr lang="de-DE" sz="1100"/>
              <a:t>3</a:t>
            </a:r>
          </a:p>
        </p:txBody>
      </p:sp>
      <p:sp>
        <p:nvSpPr>
          <p:cNvPr id="53" name="Textfeld 52">
            <a:extLst>
              <a:ext uri="{FF2B5EF4-FFF2-40B4-BE49-F238E27FC236}">
                <a16:creationId xmlns:a16="http://schemas.microsoft.com/office/drawing/2014/main" id="{EEF5C4C0-0C70-BC46-830A-754ED968BE49}"/>
              </a:ext>
            </a:extLst>
          </p:cNvPr>
          <p:cNvSpPr txBox="1"/>
          <p:nvPr/>
        </p:nvSpPr>
        <p:spPr>
          <a:xfrm>
            <a:off x="2275878" y="4974833"/>
            <a:ext cx="360000" cy="261610"/>
          </a:xfrm>
          <a:prstGeom prst="rect">
            <a:avLst/>
          </a:prstGeom>
          <a:noFill/>
        </p:spPr>
        <p:txBody>
          <a:bodyPr wrap="none" lIns="0" rIns="0" rtlCol="0">
            <a:noAutofit/>
          </a:bodyPr>
          <a:lstStyle/>
          <a:p>
            <a:pPr algn="ctr"/>
            <a:r>
              <a:rPr lang="de-DE" sz="1100"/>
              <a:t>4</a:t>
            </a:r>
          </a:p>
        </p:txBody>
      </p:sp>
      <p:sp>
        <p:nvSpPr>
          <p:cNvPr id="54" name="Textfeld 53">
            <a:extLst>
              <a:ext uri="{FF2B5EF4-FFF2-40B4-BE49-F238E27FC236}">
                <a16:creationId xmlns:a16="http://schemas.microsoft.com/office/drawing/2014/main" id="{60F17188-24CD-C64B-BCD6-131398D8A445}"/>
              </a:ext>
            </a:extLst>
          </p:cNvPr>
          <p:cNvSpPr txBox="1"/>
          <p:nvPr/>
        </p:nvSpPr>
        <p:spPr>
          <a:xfrm>
            <a:off x="2583784" y="4975127"/>
            <a:ext cx="360000" cy="261610"/>
          </a:xfrm>
          <a:prstGeom prst="rect">
            <a:avLst/>
          </a:prstGeom>
          <a:noFill/>
        </p:spPr>
        <p:txBody>
          <a:bodyPr wrap="none" lIns="0" rIns="0" rtlCol="0">
            <a:noAutofit/>
          </a:bodyPr>
          <a:lstStyle/>
          <a:p>
            <a:pPr algn="ctr"/>
            <a:r>
              <a:rPr lang="de-DE" sz="1100"/>
              <a:t>5</a:t>
            </a:r>
          </a:p>
        </p:txBody>
      </p:sp>
      <p:sp>
        <p:nvSpPr>
          <p:cNvPr id="55" name="Textfeld 54">
            <a:extLst>
              <a:ext uri="{FF2B5EF4-FFF2-40B4-BE49-F238E27FC236}">
                <a16:creationId xmlns:a16="http://schemas.microsoft.com/office/drawing/2014/main" id="{325BD3ED-A632-3B4C-841E-60A348600C00}"/>
              </a:ext>
            </a:extLst>
          </p:cNvPr>
          <p:cNvSpPr txBox="1"/>
          <p:nvPr/>
        </p:nvSpPr>
        <p:spPr>
          <a:xfrm>
            <a:off x="2891690" y="4975422"/>
            <a:ext cx="360000" cy="261610"/>
          </a:xfrm>
          <a:prstGeom prst="rect">
            <a:avLst/>
          </a:prstGeom>
          <a:noFill/>
        </p:spPr>
        <p:txBody>
          <a:bodyPr wrap="none" lIns="0" rIns="0" rtlCol="0">
            <a:noAutofit/>
          </a:bodyPr>
          <a:lstStyle/>
          <a:p>
            <a:pPr algn="ctr"/>
            <a:r>
              <a:rPr lang="de-DE" sz="1100" dirty="0"/>
              <a:t>6</a:t>
            </a:r>
          </a:p>
        </p:txBody>
      </p:sp>
      <p:sp>
        <p:nvSpPr>
          <p:cNvPr id="56" name="Textfeld 55">
            <a:extLst>
              <a:ext uri="{FF2B5EF4-FFF2-40B4-BE49-F238E27FC236}">
                <a16:creationId xmlns:a16="http://schemas.microsoft.com/office/drawing/2014/main" id="{0A074A80-4713-3B43-AAC0-B9802783E300}"/>
              </a:ext>
            </a:extLst>
          </p:cNvPr>
          <p:cNvSpPr txBox="1"/>
          <p:nvPr/>
        </p:nvSpPr>
        <p:spPr>
          <a:xfrm>
            <a:off x="3199596" y="4975857"/>
            <a:ext cx="360000" cy="261610"/>
          </a:xfrm>
          <a:prstGeom prst="rect">
            <a:avLst/>
          </a:prstGeom>
          <a:noFill/>
        </p:spPr>
        <p:txBody>
          <a:bodyPr wrap="none" lIns="0" rIns="0" rtlCol="0">
            <a:noAutofit/>
          </a:bodyPr>
          <a:lstStyle/>
          <a:p>
            <a:pPr algn="ctr"/>
            <a:r>
              <a:rPr lang="de-DE" sz="1100"/>
              <a:t>7</a:t>
            </a:r>
          </a:p>
        </p:txBody>
      </p:sp>
      <p:sp>
        <p:nvSpPr>
          <p:cNvPr id="57" name="Textfeld 56">
            <a:extLst>
              <a:ext uri="{FF2B5EF4-FFF2-40B4-BE49-F238E27FC236}">
                <a16:creationId xmlns:a16="http://schemas.microsoft.com/office/drawing/2014/main" id="{FB01E09A-3346-6447-95AB-6DA9A3DB31DE}"/>
              </a:ext>
            </a:extLst>
          </p:cNvPr>
          <p:cNvSpPr txBox="1"/>
          <p:nvPr/>
        </p:nvSpPr>
        <p:spPr>
          <a:xfrm>
            <a:off x="3507502" y="4976152"/>
            <a:ext cx="360000" cy="261610"/>
          </a:xfrm>
          <a:prstGeom prst="rect">
            <a:avLst/>
          </a:prstGeom>
          <a:noFill/>
        </p:spPr>
        <p:txBody>
          <a:bodyPr wrap="none" lIns="0" rIns="0" rtlCol="0">
            <a:noAutofit/>
          </a:bodyPr>
          <a:lstStyle/>
          <a:p>
            <a:pPr algn="ctr"/>
            <a:r>
              <a:rPr lang="de-DE" sz="1100"/>
              <a:t>8</a:t>
            </a:r>
          </a:p>
        </p:txBody>
      </p:sp>
      <p:sp>
        <p:nvSpPr>
          <p:cNvPr id="58" name="Textfeld 57">
            <a:extLst>
              <a:ext uri="{FF2B5EF4-FFF2-40B4-BE49-F238E27FC236}">
                <a16:creationId xmlns:a16="http://schemas.microsoft.com/office/drawing/2014/main" id="{2D71E71A-1D6D-DE44-97FA-B3733DCE9FC4}"/>
              </a:ext>
            </a:extLst>
          </p:cNvPr>
          <p:cNvSpPr txBox="1"/>
          <p:nvPr/>
        </p:nvSpPr>
        <p:spPr>
          <a:xfrm>
            <a:off x="3815408" y="4976288"/>
            <a:ext cx="360000" cy="261610"/>
          </a:xfrm>
          <a:prstGeom prst="rect">
            <a:avLst/>
          </a:prstGeom>
          <a:noFill/>
        </p:spPr>
        <p:txBody>
          <a:bodyPr wrap="none" lIns="0" rIns="0" rtlCol="0">
            <a:noAutofit/>
          </a:bodyPr>
          <a:lstStyle/>
          <a:p>
            <a:pPr algn="ctr"/>
            <a:r>
              <a:rPr lang="de-DE" sz="1100"/>
              <a:t>9</a:t>
            </a:r>
          </a:p>
        </p:txBody>
      </p:sp>
      <p:sp>
        <p:nvSpPr>
          <p:cNvPr id="59" name="Textfeld 58">
            <a:extLst>
              <a:ext uri="{FF2B5EF4-FFF2-40B4-BE49-F238E27FC236}">
                <a16:creationId xmlns:a16="http://schemas.microsoft.com/office/drawing/2014/main" id="{4BC11847-0C12-0247-8B3D-3F63438D0B62}"/>
              </a:ext>
            </a:extLst>
          </p:cNvPr>
          <p:cNvSpPr txBox="1"/>
          <p:nvPr/>
        </p:nvSpPr>
        <p:spPr>
          <a:xfrm>
            <a:off x="4123314" y="4976723"/>
            <a:ext cx="360000" cy="261610"/>
          </a:xfrm>
          <a:prstGeom prst="rect">
            <a:avLst/>
          </a:prstGeom>
          <a:noFill/>
        </p:spPr>
        <p:txBody>
          <a:bodyPr wrap="none" lIns="0" rIns="0" rtlCol="0">
            <a:noAutofit/>
          </a:bodyPr>
          <a:lstStyle/>
          <a:p>
            <a:pPr algn="ctr"/>
            <a:r>
              <a:rPr lang="de-DE" sz="1100"/>
              <a:t>10</a:t>
            </a:r>
          </a:p>
        </p:txBody>
      </p:sp>
      <p:sp>
        <p:nvSpPr>
          <p:cNvPr id="60" name="Textfeld 59">
            <a:extLst>
              <a:ext uri="{FF2B5EF4-FFF2-40B4-BE49-F238E27FC236}">
                <a16:creationId xmlns:a16="http://schemas.microsoft.com/office/drawing/2014/main" id="{8AA84FE2-3C67-874F-9E8D-F95ACE1CBD95}"/>
              </a:ext>
            </a:extLst>
          </p:cNvPr>
          <p:cNvSpPr txBox="1"/>
          <p:nvPr/>
        </p:nvSpPr>
        <p:spPr>
          <a:xfrm>
            <a:off x="4431220" y="4974637"/>
            <a:ext cx="360000" cy="261610"/>
          </a:xfrm>
          <a:prstGeom prst="rect">
            <a:avLst/>
          </a:prstGeom>
          <a:noFill/>
        </p:spPr>
        <p:txBody>
          <a:bodyPr wrap="none" lIns="0" rIns="0" rtlCol="0">
            <a:noAutofit/>
          </a:bodyPr>
          <a:lstStyle/>
          <a:p>
            <a:pPr algn="ctr"/>
            <a:r>
              <a:rPr lang="de-DE" sz="1100"/>
              <a:t>11</a:t>
            </a:r>
          </a:p>
        </p:txBody>
      </p:sp>
      <p:sp>
        <p:nvSpPr>
          <p:cNvPr id="61" name="Textfeld 60">
            <a:extLst>
              <a:ext uri="{FF2B5EF4-FFF2-40B4-BE49-F238E27FC236}">
                <a16:creationId xmlns:a16="http://schemas.microsoft.com/office/drawing/2014/main" id="{BC747622-42A5-BB43-A646-464618A78942}"/>
              </a:ext>
            </a:extLst>
          </p:cNvPr>
          <p:cNvSpPr txBox="1"/>
          <p:nvPr/>
        </p:nvSpPr>
        <p:spPr>
          <a:xfrm>
            <a:off x="4739126" y="4976183"/>
            <a:ext cx="360000" cy="261610"/>
          </a:xfrm>
          <a:prstGeom prst="rect">
            <a:avLst/>
          </a:prstGeom>
          <a:noFill/>
        </p:spPr>
        <p:txBody>
          <a:bodyPr wrap="none" lIns="0" rIns="0" rtlCol="0">
            <a:noAutofit/>
          </a:bodyPr>
          <a:lstStyle/>
          <a:p>
            <a:pPr algn="ctr"/>
            <a:r>
              <a:rPr lang="de-DE" sz="1100"/>
              <a:t>12</a:t>
            </a:r>
          </a:p>
        </p:txBody>
      </p:sp>
      <p:sp>
        <p:nvSpPr>
          <p:cNvPr id="62" name="Textfeld 61">
            <a:extLst>
              <a:ext uri="{FF2B5EF4-FFF2-40B4-BE49-F238E27FC236}">
                <a16:creationId xmlns:a16="http://schemas.microsoft.com/office/drawing/2014/main" id="{87FC2A45-0608-B644-9CC9-4B9DD8A9D0C6}"/>
              </a:ext>
            </a:extLst>
          </p:cNvPr>
          <p:cNvSpPr txBox="1"/>
          <p:nvPr/>
        </p:nvSpPr>
        <p:spPr>
          <a:xfrm>
            <a:off x="5047032" y="4976477"/>
            <a:ext cx="360000" cy="261610"/>
          </a:xfrm>
          <a:prstGeom prst="rect">
            <a:avLst/>
          </a:prstGeom>
          <a:noFill/>
        </p:spPr>
        <p:txBody>
          <a:bodyPr wrap="none" lIns="0" rIns="0" rtlCol="0">
            <a:noAutofit/>
          </a:bodyPr>
          <a:lstStyle/>
          <a:p>
            <a:pPr algn="ctr"/>
            <a:r>
              <a:rPr lang="de-DE" sz="1100"/>
              <a:t>13</a:t>
            </a:r>
          </a:p>
        </p:txBody>
      </p:sp>
      <p:sp>
        <p:nvSpPr>
          <p:cNvPr id="63" name="Textfeld 62">
            <a:extLst>
              <a:ext uri="{FF2B5EF4-FFF2-40B4-BE49-F238E27FC236}">
                <a16:creationId xmlns:a16="http://schemas.microsoft.com/office/drawing/2014/main" id="{13E3792F-0890-5848-8CFD-148AE15BD55D}"/>
              </a:ext>
            </a:extLst>
          </p:cNvPr>
          <p:cNvSpPr txBox="1"/>
          <p:nvPr/>
        </p:nvSpPr>
        <p:spPr>
          <a:xfrm>
            <a:off x="5354938" y="4974538"/>
            <a:ext cx="360000" cy="261610"/>
          </a:xfrm>
          <a:prstGeom prst="rect">
            <a:avLst/>
          </a:prstGeom>
          <a:noFill/>
        </p:spPr>
        <p:txBody>
          <a:bodyPr wrap="none" lIns="0" rIns="0" rtlCol="0">
            <a:noAutofit/>
          </a:bodyPr>
          <a:lstStyle/>
          <a:p>
            <a:pPr algn="ctr"/>
            <a:r>
              <a:rPr lang="de-DE" sz="1100"/>
              <a:t>14</a:t>
            </a:r>
          </a:p>
        </p:txBody>
      </p:sp>
      <p:sp>
        <p:nvSpPr>
          <p:cNvPr id="64" name="Textfeld 63">
            <a:extLst>
              <a:ext uri="{FF2B5EF4-FFF2-40B4-BE49-F238E27FC236}">
                <a16:creationId xmlns:a16="http://schemas.microsoft.com/office/drawing/2014/main" id="{F9389553-D9CB-A145-8655-8B41D690BCFA}"/>
              </a:ext>
            </a:extLst>
          </p:cNvPr>
          <p:cNvSpPr txBox="1"/>
          <p:nvPr/>
        </p:nvSpPr>
        <p:spPr>
          <a:xfrm>
            <a:off x="5662844" y="4974678"/>
            <a:ext cx="360000" cy="261610"/>
          </a:xfrm>
          <a:prstGeom prst="rect">
            <a:avLst/>
          </a:prstGeom>
          <a:noFill/>
        </p:spPr>
        <p:txBody>
          <a:bodyPr wrap="none" lIns="0" rIns="0" rtlCol="0">
            <a:noAutofit/>
          </a:bodyPr>
          <a:lstStyle/>
          <a:p>
            <a:pPr algn="ctr"/>
            <a:r>
              <a:rPr lang="de-DE" sz="1100"/>
              <a:t>15</a:t>
            </a:r>
          </a:p>
        </p:txBody>
      </p:sp>
      <p:sp>
        <p:nvSpPr>
          <p:cNvPr id="65" name="Textfeld 64">
            <a:extLst>
              <a:ext uri="{FF2B5EF4-FFF2-40B4-BE49-F238E27FC236}">
                <a16:creationId xmlns:a16="http://schemas.microsoft.com/office/drawing/2014/main" id="{8910948F-E847-DC44-A6D7-24EA9B0DFEBF}"/>
              </a:ext>
            </a:extLst>
          </p:cNvPr>
          <p:cNvSpPr txBox="1"/>
          <p:nvPr/>
        </p:nvSpPr>
        <p:spPr>
          <a:xfrm>
            <a:off x="5970750" y="4974973"/>
            <a:ext cx="360000" cy="261610"/>
          </a:xfrm>
          <a:prstGeom prst="rect">
            <a:avLst/>
          </a:prstGeom>
          <a:noFill/>
        </p:spPr>
        <p:txBody>
          <a:bodyPr wrap="none" lIns="0" rIns="0" rtlCol="0">
            <a:noAutofit/>
          </a:bodyPr>
          <a:lstStyle/>
          <a:p>
            <a:pPr algn="ctr"/>
            <a:r>
              <a:rPr lang="de-DE" sz="1100"/>
              <a:t>16</a:t>
            </a:r>
          </a:p>
        </p:txBody>
      </p:sp>
      <p:sp>
        <p:nvSpPr>
          <p:cNvPr id="66" name="Textfeld 65">
            <a:extLst>
              <a:ext uri="{FF2B5EF4-FFF2-40B4-BE49-F238E27FC236}">
                <a16:creationId xmlns:a16="http://schemas.microsoft.com/office/drawing/2014/main" id="{4AB2BE25-E814-894E-849A-8182BA2F2CD8}"/>
              </a:ext>
            </a:extLst>
          </p:cNvPr>
          <p:cNvSpPr txBox="1"/>
          <p:nvPr/>
        </p:nvSpPr>
        <p:spPr>
          <a:xfrm>
            <a:off x="6278656" y="4975203"/>
            <a:ext cx="360000" cy="261610"/>
          </a:xfrm>
          <a:prstGeom prst="rect">
            <a:avLst/>
          </a:prstGeom>
          <a:noFill/>
        </p:spPr>
        <p:txBody>
          <a:bodyPr wrap="none" lIns="0" rIns="0" rtlCol="0">
            <a:noAutofit/>
          </a:bodyPr>
          <a:lstStyle/>
          <a:p>
            <a:pPr algn="ctr"/>
            <a:r>
              <a:rPr lang="de-DE" sz="1100"/>
              <a:t>17</a:t>
            </a:r>
          </a:p>
        </p:txBody>
      </p:sp>
      <p:sp>
        <p:nvSpPr>
          <p:cNvPr id="67" name="Textfeld 66">
            <a:extLst>
              <a:ext uri="{FF2B5EF4-FFF2-40B4-BE49-F238E27FC236}">
                <a16:creationId xmlns:a16="http://schemas.microsoft.com/office/drawing/2014/main" id="{421BB6B5-AF31-BD4D-AD57-D3A5C617EB14}"/>
              </a:ext>
            </a:extLst>
          </p:cNvPr>
          <p:cNvSpPr txBox="1"/>
          <p:nvPr/>
        </p:nvSpPr>
        <p:spPr>
          <a:xfrm>
            <a:off x="6586562" y="4975497"/>
            <a:ext cx="360000" cy="261610"/>
          </a:xfrm>
          <a:prstGeom prst="rect">
            <a:avLst/>
          </a:prstGeom>
          <a:noFill/>
        </p:spPr>
        <p:txBody>
          <a:bodyPr wrap="none" lIns="0" rIns="0" rtlCol="0">
            <a:noAutofit/>
          </a:bodyPr>
          <a:lstStyle/>
          <a:p>
            <a:pPr algn="ctr"/>
            <a:r>
              <a:rPr lang="de-DE" sz="1100"/>
              <a:t>18</a:t>
            </a:r>
          </a:p>
        </p:txBody>
      </p:sp>
      <p:sp>
        <p:nvSpPr>
          <p:cNvPr id="68" name="Textfeld 67">
            <a:extLst>
              <a:ext uri="{FF2B5EF4-FFF2-40B4-BE49-F238E27FC236}">
                <a16:creationId xmlns:a16="http://schemas.microsoft.com/office/drawing/2014/main" id="{C777567F-396A-8A4D-BF00-0C8FFCC19AD0}"/>
              </a:ext>
            </a:extLst>
          </p:cNvPr>
          <p:cNvSpPr txBox="1"/>
          <p:nvPr/>
        </p:nvSpPr>
        <p:spPr>
          <a:xfrm>
            <a:off x="6894468" y="4975792"/>
            <a:ext cx="360000" cy="261610"/>
          </a:xfrm>
          <a:prstGeom prst="rect">
            <a:avLst/>
          </a:prstGeom>
          <a:noFill/>
        </p:spPr>
        <p:txBody>
          <a:bodyPr wrap="none" lIns="0" rIns="0" rtlCol="0">
            <a:noAutofit/>
          </a:bodyPr>
          <a:lstStyle/>
          <a:p>
            <a:pPr algn="ctr"/>
            <a:r>
              <a:rPr lang="de-DE" sz="1100"/>
              <a:t>19</a:t>
            </a:r>
          </a:p>
        </p:txBody>
      </p:sp>
      <p:sp>
        <p:nvSpPr>
          <p:cNvPr id="69" name="Textfeld 68">
            <a:extLst>
              <a:ext uri="{FF2B5EF4-FFF2-40B4-BE49-F238E27FC236}">
                <a16:creationId xmlns:a16="http://schemas.microsoft.com/office/drawing/2014/main" id="{42659F3B-0E90-F94C-B278-674084A2B254}"/>
              </a:ext>
            </a:extLst>
          </p:cNvPr>
          <p:cNvSpPr txBox="1"/>
          <p:nvPr/>
        </p:nvSpPr>
        <p:spPr>
          <a:xfrm>
            <a:off x="7202374" y="4975279"/>
            <a:ext cx="360000" cy="261610"/>
          </a:xfrm>
          <a:prstGeom prst="rect">
            <a:avLst/>
          </a:prstGeom>
          <a:noFill/>
        </p:spPr>
        <p:txBody>
          <a:bodyPr wrap="none" lIns="0" rIns="0" rtlCol="0">
            <a:noAutofit/>
          </a:bodyPr>
          <a:lstStyle/>
          <a:p>
            <a:pPr algn="ctr"/>
            <a:r>
              <a:rPr lang="de-DE" sz="1100"/>
              <a:t>20</a:t>
            </a:r>
          </a:p>
        </p:txBody>
      </p:sp>
      <p:sp>
        <p:nvSpPr>
          <p:cNvPr id="70" name="Textfeld 69">
            <a:extLst>
              <a:ext uri="{FF2B5EF4-FFF2-40B4-BE49-F238E27FC236}">
                <a16:creationId xmlns:a16="http://schemas.microsoft.com/office/drawing/2014/main" id="{A8C95CDB-F116-B847-A333-02A076A9CC1D}"/>
              </a:ext>
            </a:extLst>
          </p:cNvPr>
          <p:cNvSpPr txBox="1"/>
          <p:nvPr/>
        </p:nvSpPr>
        <p:spPr>
          <a:xfrm>
            <a:off x="7510280" y="4975714"/>
            <a:ext cx="360000" cy="261610"/>
          </a:xfrm>
          <a:prstGeom prst="rect">
            <a:avLst/>
          </a:prstGeom>
          <a:noFill/>
        </p:spPr>
        <p:txBody>
          <a:bodyPr wrap="none" lIns="0" rIns="0" rtlCol="0">
            <a:noAutofit/>
          </a:bodyPr>
          <a:lstStyle/>
          <a:p>
            <a:pPr algn="ctr"/>
            <a:r>
              <a:rPr lang="de-DE" sz="1100"/>
              <a:t>21</a:t>
            </a:r>
          </a:p>
        </p:txBody>
      </p:sp>
      <p:sp>
        <p:nvSpPr>
          <p:cNvPr id="71" name="Textfeld 70">
            <a:extLst>
              <a:ext uri="{FF2B5EF4-FFF2-40B4-BE49-F238E27FC236}">
                <a16:creationId xmlns:a16="http://schemas.microsoft.com/office/drawing/2014/main" id="{309E4989-039C-3A4E-A450-B8DFF68366B4}"/>
              </a:ext>
            </a:extLst>
          </p:cNvPr>
          <p:cNvSpPr txBox="1"/>
          <p:nvPr/>
        </p:nvSpPr>
        <p:spPr>
          <a:xfrm>
            <a:off x="7818186" y="4976148"/>
            <a:ext cx="360000" cy="261610"/>
          </a:xfrm>
          <a:prstGeom prst="rect">
            <a:avLst/>
          </a:prstGeom>
          <a:noFill/>
        </p:spPr>
        <p:txBody>
          <a:bodyPr wrap="none" lIns="0" rIns="0" rtlCol="0">
            <a:noAutofit/>
          </a:bodyPr>
          <a:lstStyle/>
          <a:p>
            <a:pPr algn="ctr"/>
            <a:r>
              <a:rPr lang="de-DE" sz="1100"/>
              <a:t>22</a:t>
            </a:r>
          </a:p>
        </p:txBody>
      </p:sp>
      <p:sp>
        <p:nvSpPr>
          <p:cNvPr id="72" name="Textfeld 71">
            <a:extLst>
              <a:ext uri="{FF2B5EF4-FFF2-40B4-BE49-F238E27FC236}">
                <a16:creationId xmlns:a16="http://schemas.microsoft.com/office/drawing/2014/main" id="{A314EAEA-B81D-3548-A480-F396FEE52179}"/>
              </a:ext>
            </a:extLst>
          </p:cNvPr>
          <p:cNvSpPr txBox="1"/>
          <p:nvPr/>
        </p:nvSpPr>
        <p:spPr>
          <a:xfrm>
            <a:off x="8126092" y="4976442"/>
            <a:ext cx="360000" cy="261610"/>
          </a:xfrm>
          <a:prstGeom prst="rect">
            <a:avLst/>
          </a:prstGeom>
          <a:noFill/>
        </p:spPr>
        <p:txBody>
          <a:bodyPr wrap="none" lIns="0" rIns="0" rtlCol="0">
            <a:noAutofit/>
          </a:bodyPr>
          <a:lstStyle/>
          <a:p>
            <a:pPr algn="ctr"/>
            <a:r>
              <a:rPr lang="de-DE" sz="1100"/>
              <a:t>23</a:t>
            </a:r>
          </a:p>
        </p:txBody>
      </p:sp>
      <p:sp>
        <p:nvSpPr>
          <p:cNvPr id="73" name="Textfeld 72">
            <a:extLst>
              <a:ext uri="{FF2B5EF4-FFF2-40B4-BE49-F238E27FC236}">
                <a16:creationId xmlns:a16="http://schemas.microsoft.com/office/drawing/2014/main" id="{8DA57C9C-28F8-3247-90F8-6C587DE68DF9}"/>
              </a:ext>
            </a:extLst>
          </p:cNvPr>
          <p:cNvSpPr txBox="1"/>
          <p:nvPr/>
        </p:nvSpPr>
        <p:spPr>
          <a:xfrm>
            <a:off x="8433998" y="4976737"/>
            <a:ext cx="360000" cy="261610"/>
          </a:xfrm>
          <a:prstGeom prst="rect">
            <a:avLst/>
          </a:prstGeom>
          <a:noFill/>
        </p:spPr>
        <p:txBody>
          <a:bodyPr wrap="none" lIns="0" rIns="0" rtlCol="0">
            <a:noAutofit/>
          </a:bodyPr>
          <a:lstStyle/>
          <a:p>
            <a:pPr algn="ctr"/>
            <a:r>
              <a:rPr lang="de-DE" sz="1100"/>
              <a:t>24</a:t>
            </a:r>
          </a:p>
        </p:txBody>
      </p:sp>
      <p:sp>
        <p:nvSpPr>
          <p:cNvPr id="74" name="Textfeld 73">
            <a:extLst>
              <a:ext uri="{FF2B5EF4-FFF2-40B4-BE49-F238E27FC236}">
                <a16:creationId xmlns:a16="http://schemas.microsoft.com/office/drawing/2014/main" id="{A9F66FBA-A09A-124B-ACA7-9632E45124F6}"/>
              </a:ext>
            </a:extLst>
          </p:cNvPr>
          <p:cNvSpPr txBox="1"/>
          <p:nvPr/>
        </p:nvSpPr>
        <p:spPr>
          <a:xfrm>
            <a:off x="8741904" y="4974538"/>
            <a:ext cx="360000" cy="261610"/>
          </a:xfrm>
          <a:prstGeom prst="rect">
            <a:avLst/>
          </a:prstGeom>
          <a:noFill/>
        </p:spPr>
        <p:txBody>
          <a:bodyPr wrap="none" lIns="0" rIns="0" rtlCol="0">
            <a:noAutofit/>
          </a:bodyPr>
          <a:lstStyle/>
          <a:p>
            <a:pPr algn="ctr"/>
            <a:r>
              <a:rPr lang="de-DE" sz="1100"/>
              <a:t>25</a:t>
            </a:r>
          </a:p>
        </p:txBody>
      </p:sp>
      <p:sp>
        <p:nvSpPr>
          <p:cNvPr id="75" name="Textfeld 74">
            <a:extLst>
              <a:ext uri="{FF2B5EF4-FFF2-40B4-BE49-F238E27FC236}">
                <a16:creationId xmlns:a16="http://schemas.microsoft.com/office/drawing/2014/main" id="{3FAE690B-3ECD-F04C-A49A-790C66FC9C45}"/>
              </a:ext>
            </a:extLst>
          </p:cNvPr>
          <p:cNvSpPr txBox="1"/>
          <p:nvPr/>
        </p:nvSpPr>
        <p:spPr>
          <a:xfrm>
            <a:off x="9049810" y="4974833"/>
            <a:ext cx="360000" cy="261610"/>
          </a:xfrm>
          <a:prstGeom prst="rect">
            <a:avLst/>
          </a:prstGeom>
          <a:noFill/>
        </p:spPr>
        <p:txBody>
          <a:bodyPr wrap="none" lIns="0" rIns="0" rtlCol="0">
            <a:noAutofit/>
          </a:bodyPr>
          <a:lstStyle/>
          <a:p>
            <a:pPr algn="ctr"/>
            <a:r>
              <a:rPr lang="de-DE" sz="1100"/>
              <a:t>26</a:t>
            </a:r>
          </a:p>
        </p:txBody>
      </p:sp>
      <p:sp>
        <p:nvSpPr>
          <p:cNvPr id="79" name="Textfeld 78">
            <a:extLst>
              <a:ext uri="{FF2B5EF4-FFF2-40B4-BE49-F238E27FC236}">
                <a16:creationId xmlns:a16="http://schemas.microsoft.com/office/drawing/2014/main" id="{E1D9F4D7-8868-1C4B-BD11-959328852835}"/>
              </a:ext>
            </a:extLst>
          </p:cNvPr>
          <p:cNvSpPr txBox="1"/>
          <p:nvPr/>
        </p:nvSpPr>
        <p:spPr>
          <a:xfrm>
            <a:off x="9357722" y="4974973"/>
            <a:ext cx="360000" cy="261610"/>
          </a:xfrm>
          <a:prstGeom prst="rect">
            <a:avLst/>
          </a:prstGeom>
          <a:noFill/>
        </p:spPr>
        <p:txBody>
          <a:bodyPr wrap="none" lIns="0" rIns="0" rtlCol="0">
            <a:noAutofit/>
          </a:bodyPr>
          <a:lstStyle/>
          <a:p>
            <a:pPr algn="ctr"/>
            <a:r>
              <a:rPr lang="de-DE" sz="1100" dirty="0"/>
              <a:t>27</a:t>
            </a:r>
          </a:p>
        </p:txBody>
      </p:sp>
      <p:sp>
        <p:nvSpPr>
          <p:cNvPr id="80" name="Textfeld 79">
            <a:extLst>
              <a:ext uri="{FF2B5EF4-FFF2-40B4-BE49-F238E27FC236}">
                <a16:creationId xmlns:a16="http://schemas.microsoft.com/office/drawing/2014/main" id="{89AA5F12-A72F-3B49-9DC4-F48A5B1DE93B}"/>
              </a:ext>
            </a:extLst>
          </p:cNvPr>
          <p:cNvSpPr txBox="1"/>
          <p:nvPr/>
        </p:nvSpPr>
        <p:spPr>
          <a:xfrm>
            <a:off x="647840" y="4758490"/>
            <a:ext cx="388248" cy="261610"/>
          </a:xfrm>
          <a:prstGeom prst="rect">
            <a:avLst/>
          </a:prstGeom>
          <a:noFill/>
        </p:spPr>
        <p:txBody>
          <a:bodyPr wrap="none" rtlCol="0">
            <a:spAutoFit/>
          </a:bodyPr>
          <a:lstStyle/>
          <a:p>
            <a:pPr algn="r"/>
            <a:r>
              <a:rPr lang="de-DE" sz="1100"/>
              <a:t>0%</a:t>
            </a:r>
          </a:p>
        </p:txBody>
      </p:sp>
      <p:sp>
        <p:nvSpPr>
          <p:cNvPr id="81" name="Textfeld 80">
            <a:extLst>
              <a:ext uri="{FF2B5EF4-FFF2-40B4-BE49-F238E27FC236}">
                <a16:creationId xmlns:a16="http://schemas.microsoft.com/office/drawing/2014/main" id="{47D4AE56-E994-D742-8C46-A9B5FE004E63}"/>
              </a:ext>
            </a:extLst>
          </p:cNvPr>
          <p:cNvSpPr txBox="1"/>
          <p:nvPr/>
        </p:nvSpPr>
        <p:spPr>
          <a:xfrm>
            <a:off x="569294" y="4154754"/>
            <a:ext cx="466794" cy="261610"/>
          </a:xfrm>
          <a:prstGeom prst="rect">
            <a:avLst/>
          </a:prstGeom>
          <a:noFill/>
        </p:spPr>
        <p:txBody>
          <a:bodyPr wrap="none" rtlCol="0">
            <a:spAutoFit/>
          </a:bodyPr>
          <a:lstStyle/>
          <a:p>
            <a:pPr algn="r"/>
            <a:r>
              <a:rPr lang="de-DE" sz="1100"/>
              <a:t>20%</a:t>
            </a:r>
          </a:p>
        </p:txBody>
      </p:sp>
      <p:sp>
        <p:nvSpPr>
          <p:cNvPr id="82" name="Textfeld 81">
            <a:extLst>
              <a:ext uri="{FF2B5EF4-FFF2-40B4-BE49-F238E27FC236}">
                <a16:creationId xmlns:a16="http://schemas.microsoft.com/office/drawing/2014/main" id="{09A8B545-B784-2146-88E8-84454BC4D9AE}"/>
              </a:ext>
            </a:extLst>
          </p:cNvPr>
          <p:cNvSpPr txBox="1"/>
          <p:nvPr/>
        </p:nvSpPr>
        <p:spPr>
          <a:xfrm>
            <a:off x="569294" y="3556606"/>
            <a:ext cx="466794" cy="261610"/>
          </a:xfrm>
          <a:prstGeom prst="rect">
            <a:avLst/>
          </a:prstGeom>
          <a:noFill/>
        </p:spPr>
        <p:txBody>
          <a:bodyPr wrap="none" rtlCol="0">
            <a:spAutoFit/>
          </a:bodyPr>
          <a:lstStyle/>
          <a:p>
            <a:pPr algn="r"/>
            <a:r>
              <a:rPr lang="de-DE" sz="1100"/>
              <a:t>40%</a:t>
            </a:r>
          </a:p>
        </p:txBody>
      </p:sp>
      <p:sp>
        <p:nvSpPr>
          <p:cNvPr id="83" name="Textfeld 82">
            <a:extLst>
              <a:ext uri="{FF2B5EF4-FFF2-40B4-BE49-F238E27FC236}">
                <a16:creationId xmlns:a16="http://schemas.microsoft.com/office/drawing/2014/main" id="{5AF0C7B3-1E6B-DC4F-BA81-3196B2E2B216}"/>
              </a:ext>
            </a:extLst>
          </p:cNvPr>
          <p:cNvSpPr txBox="1"/>
          <p:nvPr/>
        </p:nvSpPr>
        <p:spPr>
          <a:xfrm>
            <a:off x="569294" y="2953919"/>
            <a:ext cx="466794" cy="261610"/>
          </a:xfrm>
          <a:prstGeom prst="rect">
            <a:avLst/>
          </a:prstGeom>
          <a:noFill/>
        </p:spPr>
        <p:txBody>
          <a:bodyPr wrap="none" rtlCol="0">
            <a:spAutoFit/>
          </a:bodyPr>
          <a:lstStyle/>
          <a:p>
            <a:pPr algn="r"/>
            <a:r>
              <a:rPr lang="de-DE" sz="1100"/>
              <a:t>60%</a:t>
            </a:r>
          </a:p>
        </p:txBody>
      </p:sp>
      <p:sp>
        <p:nvSpPr>
          <p:cNvPr id="84" name="Textfeld 83">
            <a:extLst>
              <a:ext uri="{FF2B5EF4-FFF2-40B4-BE49-F238E27FC236}">
                <a16:creationId xmlns:a16="http://schemas.microsoft.com/office/drawing/2014/main" id="{8EA63351-81D1-4E4A-8963-2556F8E7CEE2}"/>
              </a:ext>
            </a:extLst>
          </p:cNvPr>
          <p:cNvSpPr txBox="1"/>
          <p:nvPr/>
        </p:nvSpPr>
        <p:spPr>
          <a:xfrm>
            <a:off x="569294" y="2350596"/>
            <a:ext cx="466794" cy="261610"/>
          </a:xfrm>
          <a:prstGeom prst="rect">
            <a:avLst/>
          </a:prstGeom>
          <a:noFill/>
        </p:spPr>
        <p:txBody>
          <a:bodyPr wrap="none" rtlCol="0">
            <a:spAutoFit/>
          </a:bodyPr>
          <a:lstStyle/>
          <a:p>
            <a:pPr algn="r"/>
            <a:r>
              <a:rPr lang="de-DE" sz="1100"/>
              <a:t>80%</a:t>
            </a:r>
          </a:p>
        </p:txBody>
      </p:sp>
      <p:sp>
        <p:nvSpPr>
          <p:cNvPr id="85" name="Textfeld 84">
            <a:extLst>
              <a:ext uri="{FF2B5EF4-FFF2-40B4-BE49-F238E27FC236}">
                <a16:creationId xmlns:a16="http://schemas.microsoft.com/office/drawing/2014/main" id="{BA63A958-568A-3F4C-A0FE-E48DEAFE4A5E}"/>
              </a:ext>
            </a:extLst>
          </p:cNvPr>
          <p:cNvSpPr txBox="1"/>
          <p:nvPr/>
        </p:nvSpPr>
        <p:spPr>
          <a:xfrm>
            <a:off x="490746" y="1744968"/>
            <a:ext cx="545342" cy="261610"/>
          </a:xfrm>
          <a:prstGeom prst="rect">
            <a:avLst/>
          </a:prstGeom>
          <a:noFill/>
        </p:spPr>
        <p:txBody>
          <a:bodyPr wrap="none" rtlCol="0">
            <a:spAutoFit/>
          </a:bodyPr>
          <a:lstStyle/>
          <a:p>
            <a:pPr algn="r"/>
            <a:r>
              <a:rPr lang="de-DE" sz="1100"/>
              <a:t>100%</a:t>
            </a:r>
          </a:p>
        </p:txBody>
      </p:sp>
      <p:sp>
        <p:nvSpPr>
          <p:cNvPr id="86" name="Textfeld 85">
            <a:extLst>
              <a:ext uri="{FF2B5EF4-FFF2-40B4-BE49-F238E27FC236}">
                <a16:creationId xmlns:a16="http://schemas.microsoft.com/office/drawing/2014/main" id="{289303B6-87E1-004A-A54A-4794F000C1C7}"/>
              </a:ext>
            </a:extLst>
          </p:cNvPr>
          <p:cNvSpPr txBox="1"/>
          <p:nvPr/>
        </p:nvSpPr>
        <p:spPr>
          <a:xfrm>
            <a:off x="4965392" y="5162605"/>
            <a:ext cx="819455" cy="307777"/>
          </a:xfrm>
          <a:prstGeom prst="rect">
            <a:avLst/>
          </a:prstGeom>
          <a:noFill/>
        </p:spPr>
        <p:txBody>
          <a:bodyPr wrap="none" rtlCol="0">
            <a:spAutoFit/>
          </a:bodyPr>
          <a:lstStyle/>
          <a:p>
            <a:pPr algn="ctr"/>
            <a:r>
              <a:rPr lang="de-DE" sz="1400" b="1" err="1"/>
              <a:t>Months</a:t>
            </a:r>
            <a:endParaRPr lang="de-DE" sz="1400" b="1"/>
          </a:p>
        </p:txBody>
      </p:sp>
      <p:sp>
        <p:nvSpPr>
          <p:cNvPr id="87" name="Textfeld 86">
            <a:extLst>
              <a:ext uri="{FF2B5EF4-FFF2-40B4-BE49-F238E27FC236}">
                <a16:creationId xmlns:a16="http://schemas.microsoft.com/office/drawing/2014/main" id="{01580C2B-F863-3C40-87E5-72E9F4E9BC45}"/>
              </a:ext>
            </a:extLst>
          </p:cNvPr>
          <p:cNvSpPr txBox="1"/>
          <p:nvPr/>
        </p:nvSpPr>
        <p:spPr>
          <a:xfrm rot="16200000">
            <a:off x="-580529" y="3232609"/>
            <a:ext cx="2113079" cy="307777"/>
          </a:xfrm>
          <a:prstGeom prst="rect">
            <a:avLst/>
          </a:prstGeom>
          <a:noFill/>
        </p:spPr>
        <p:txBody>
          <a:bodyPr wrap="none" rtlCol="0">
            <a:spAutoFit/>
          </a:bodyPr>
          <a:lstStyle/>
          <a:p>
            <a:r>
              <a:rPr lang="de-DE" sz="1400" b="1" err="1"/>
              <a:t>Percentage</a:t>
            </a:r>
            <a:r>
              <a:rPr lang="de-DE" sz="1400" b="1"/>
              <a:t> </a:t>
            </a:r>
            <a:r>
              <a:rPr lang="de-DE" sz="1400" b="1" err="1"/>
              <a:t>of</a:t>
            </a:r>
            <a:r>
              <a:rPr lang="de-DE" sz="1400" b="1"/>
              <a:t> </a:t>
            </a:r>
            <a:r>
              <a:rPr lang="de-DE" sz="1400" b="1" err="1"/>
              <a:t>Patients</a:t>
            </a:r>
            <a:endParaRPr lang="de-DE" sz="1400" b="1"/>
          </a:p>
        </p:txBody>
      </p:sp>
      <p:cxnSp>
        <p:nvCxnSpPr>
          <p:cNvPr id="88" name="Gerader Verbinder 98">
            <a:extLst>
              <a:ext uri="{FF2B5EF4-FFF2-40B4-BE49-F238E27FC236}">
                <a16:creationId xmlns:a16="http://schemas.microsoft.com/office/drawing/2014/main" id="{D72C00C3-09FD-034D-A59F-B9211206C363}"/>
              </a:ext>
            </a:extLst>
          </p:cNvPr>
          <p:cNvCxnSpPr>
            <a:cxnSpLocks/>
          </p:cNvCxnSpPr>
          <p:nvPr/>
        </p:nvCxnSpPr>
        <p:spPr>
          <a:xfrm>
            <a:off x="1096832" y="3380229"/>
            <a:ext cx="855318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9" name="Textfeld 148">
            <a:extLst>
              <a:ext uri="{FF2B5EF4-FFF2-40B4-BE49-F238E27FC236}">
                <a16:creationId xmlns:a16="http://schemas.microsoft.com/office/drawing/2014/main" id="{86A48C05-0C7D-F642-A532-F6156049A4C8}"/>
              </a:ext>
            </a:extLst>
          </p:cNvPr>
          <p:cNvSpPr txBox="1"/>
          <p:nvPr/>
        </p:nvSpPr>
        <p:spPr>
          <a:xfrm>
            <a:off x="3905380" y="1724798"/>
            <a:ext cx="2939479" cy="523220"/>
          </a:xfrm>
          <a:prstGeom prst="rect">
            <a:avLst/>
          </a:prstGeom>
          <a:noFill/>
          <a:ln w="19050">
            <a:noFill/>
          </a:ln>
        </p:spPr>
        <p:txBody>
          <a:bodyPr wrap="square" rtlCol="0" anchor="t">
            <a:spAutoFit/>
          </a:bodyPr>
          <a:lstStyle/>
          <a:p>
            <a:pPr algn="ctr"/>
            <a:r>
              <a:rPr lang="de-DE" sz="1400" b="1" dirty="0"/>
              <a:t>Median PFS</a:t>
            </a:r>
          </a:p>
          <a:p>
            <a:pPr algn="ctr"/>
            <a:r>
              <a:rPr lang="de-DE" sz="1400" dirty="0"/>
              <a:t>8.2 </a:t>
            </a:r>
            <a:r>
              <a:rPr lang="de-DE" sz="1400" dirty="0" err="1"/>
              <a:t>months</a:t>
            </a:r>
            <a:r>
              <a:rPr lang="de-DE" sz="1400" dirty="0"/>
              <a:t> (95% CI, 6.0-11.9)</a:t>
            </a:r>
          </a:p>
        </p:txBody>
      </p:sp>
      <p:graphicFrame>
        <p:nvGraphicFramePr>
          <p:cNvPr id="150" name="Tabelle 165">
            <a:extLst>
              <a:ext uri="{FF2B5EF4-FFF2-40B4-BE49-F238E27FC236}">
                <a16:creationId xmlns:a16="http://schemas.microsoft.com/office/drawing/2014/main" id="{0F5B8AEE-2BDF-564B-89B8-52882147A1B4}"/>
              </a:ext>
            </a:extLst>
          </p:cNvPr>
          <p:cNvGraphicFramePr>
            <a:graphicFrameLocks noGrp="1"/>
          </p:cNvGraphicFramePr>
          <p:nvPr>
            <p:extLst>
              <p:ext uri="{D42A27DB-BD31-4B8C-83A1-F6EECF244321}">
                <p14:modId xmlns:p14="http://schemas.microsoft.com/office/powerpoint/2010/main" val="2472585109"/>
              </p:ext>
            </p:extLst>
          </p:nvPr>
        </p:nvGraphicFramePr>
        <p:xfrm>
          <a:off x="1054776" y="5505604"/>
          <a:ext cx="8623160" cy="487680"/>
        </p:xfrm>
        <a:graphic>
          <a:graphicData uri="http://schemas.openxmlformats.org/drawingml/2006/table">
            <a:tbl>
              <a:tblPr firstRow="1" bandRow="1">
                <a:tableStyleId>{5C22544A-7EE6-4342-B048-85BDC9FD1C3A}</a:tableStyleId>
              </a:tblPr>
              <a:tblGrid>
                <a:gridCol w="307970">
                  <a:extLst>
                    <a:ext uri="{9D8B030D-6E8A-4147-A177-3AD203B41FA5}">
                      <a16:colId xmlns:a16="http://schemas.microsoft.com/office/drawing/2014/main" val="1864527494"/>
                    </a:ext>
                  </a:extLst>
                </a:gridCol>
                <a:gridCol w="307970">
                  <a:extLst>
                    <a:ext uri="{9D8B030D-6E8A-4147-A177-3AD203B41FA5}">
                      <a16:colId xmlns:a16="http://schemas.microsoft.com/office/drawing/2014/main" val="492194365"/>
                    </a:ext>
                  </a:extLst>
                </a:gridCol>
                <a:gridCol w="307970">
                  <a:extLst>
                    <a:ext uri="{9D8B030D-6E8A-4147-A177-3AD203B41FA5}">
                      <a16:colId xmlns:a16="http://schemas.microsoft.com/office/drawing/2014/main" val="2832467526"/>
                    </a:ext>
                  </a:extLst>
                </a:gridCol>
                <a:gridCol w="307970">
                  <a:extLst>
                    <a:ext uri="{9D8B030D-6E8A-4147-A177-3AD203B41FA5}">
                      <a16:colId xmlns:a16="http://schemas.microsoft.com/office/drawing/2014/main" val="2880019623"/>
                    </a:ext>
                  </a:extLst>
                </a:gridCol>
                <a:gridCol w="307970">
                  <a:extLst>
                    <a:ext uri="{9D8B030D-6E8A-4147-A177-3AD203B41FA5}">
                      <a16:colId xmlns:a16="http://schemas.microsoft.com/office/drawing/2014/main" val="20123993"/>
                    </a:ext>
                  </a:extLst>
                </a:gridCol>
                <a:gridCol w="307970">
                  <a:extLst>
                    <a:ext uri="{9D8B030D-6E8A-4147-A177-3AD203B41FA5}">
                      <a16:colId xmlns:a16="http://schemas.microsoft.com/office/drawing/2014/main" val="701114069"/>
                    </a:ext>
                  </a:extLst>
                </a:gridCol>
                <a:gridCol w="307970">
                  <a:extLst>
                    <a:ext uri="{9D8B030D-6E8A-4147-A177-3AD203B41FA5}">
                      <a16:colId xmlns:a16="http://schemas.microsoft.com/office/drawing/2014/main" val="894304333"/>
                    </a:ext>
                  </a:extLst>
                </a:gridCol>
                <a:gridCol w="307970">
                  <a:extLst>
                    <a:ext uri="{9D8B030D-6E8A-4147-A177-3AD203B41FA5}">
                      <a16:colId xmlns:a16="http://schemas.microsoft.com/office/drawing/2014/main" val="688757718"/>
                    </a:ext>
                  </a:extLst>
                </a:gridCol>
                <a:gridCol w="307970">
                  <a:extLst>
                    <a:ext uri="{9D8B030D-6E8A-4147-A177-3AD203B41FA5}">
                      <a16:colId xmlns:a16="http://schemas.microsoft.com/office/drawing/2014/main" val="1588054667"/>
                    </a:ext>
                  </a:extLst>
                </a:gridCol>
                <a:gridCol w="307970">
                  <a:extLst>
                    <a:ext uri="{9D8B030D-6E8A-4147-A177-3AD203B41FA5}">
                      <a16:colId xmlns:a16="http://schemas.microsoft.com/office/drawing/2014/main" val="2050080823"/>
                    </a:ext>
                  </a:extLst>
                </a:gridCol>
                <a:gridCol w="307970">
                  <a:extLst>
                    <a:ext uri="{9D8B030D-6E8A-4147-A177-3AD203B41FA5}">
                      <a16:colId xmlns:a16="http://schemas.microsoft.com/office/drawing/2014/main" val="1865093812"/>
                    </a:ext>
                  </a:extLst>
                </a:gridCol>
                <a:gridCol w="307970">
                  <a:extLst>
                    <a:ext uri="{9D8B030D-6E8A-4147-A177-3AD203B41FA5}">
                      <a16:colId xmlns:a16="http://schemas.microsoft.com/office/drawing/2014/main" val="733741822"/>
                    </a:ext>
                  </a:extLst>
                </a:gridCol>
                <a:gridCol w="307970">
                  <a:extLst>
                    <a:ext uri="{9D8B030D-6E8A-4147-A177-3AD203B41FA5}">
                      <a16:colId xmlns:a16="http://schemas.microsoft.com/office/drawing/2014/main" val="3862685194"/>
                    </a:ext>
                  </a:extLst>
                </a:gridCol>
                <a:gridCol w="307970">
                  <a:extLst>
                    <a:ext uri="{9D8B030D-6E8A-4147-A177-3AD203B41FA5}">
                      <a16:colId xmlns:a16="http://schemas.microsoft.com/office/drawing/2014/main" val="1721239816"/>
                    </a:ext>
                  </a:extLst>
                </a:gridCol>
                <a:gridCol w="307970">
                  <a:extLst>
                    <a:ext uri="{9D8B030D-6E8A-4147-A177-3AD203B41FA5}">
                      <a16:colId xmlns:a16="http://schemas.microsoft.com/office/drawing/2014/main" val="35235012"/>
                    </a:ext>
                  </a:extLst>
                </a:gridCol>
                <a:gridCol w="307970">
                  <a:extLst>
                    <a:ext uri="{9D8B030D-6E8A-4147-A177-3AD203B41FA5}">
                      <a16:colId xmlns:a16="http://schemas.microsoft.com/office/drawing/2014/main" val="3604175770"/>
                    </a:ext>
                  </a:extLst>
                </a:gridCol>
                <a:gridCol w="307970">
                  <a:extLst>
                    <a:ext uri="{9D8B030D-6E8A-4147-A177-3AD203B41FA5}">
                      <a16:colId xmlns:a16="http://schemas.microsoft.com/office/drawing/2014/main" val="1515107197"/>
                    </a:ext>
                  </a:extLst>
                </a:gridCol>
                <a:gridCol w="307970">
                  <a:extLst>
                    <a:ext uri="{9D8B030D-6E8A-4147-A177-3AD203B41FA5}">
                      <a16:colId xmlns:a16="http://schemas.microsoft.com/office/drawing/2014/main" val="2105449063"/>
                    </a:ext>
                  </a:extLst>
                </a:gridCol>
                <a:gridCol w="307970">
                  <a:extLst>
                    <a:ext uri="{9D8B030D-6E8A-4147-A177-3AD203B41FA5}">
                      <a16:colId xmlns:a16="http://schemas.microsoft.com/office/drawing/2014/main" val="2718268995"/>
                    </a:ext>
                  </a:extLst>
                </a:gridCol>
                <a:gridCol w="307970">
                  <a:extLst>
                    <a:ext uri="{9D8B030D-6E8A-4147-A177-3AD203B41FA5}">
                      <a16:colId xmlns:a16="http://schemas.microsoft.com/office/drawing/2014/main" val="1920723560"/>
                    </a:ext>
                  </a:extLst>
                </a:gridCol>
                <a:gridCol w="307970">
                  <a:extLst>
                    <a:ext uri="{9D8B030D-6E8A-4147-A177-3AD203B41FA5}">
                      <a16:colId xmlns:a16="http://schemas.microsoft.com/office/drawing/2014/main" val="1025519398"/>
                    </a:ext>
                  </a:extLst>
                </a:gridCol>
                <a:gridCol w="307970">
                  <a:extLst>
                    <a:ext uri="{9D8B030D-6E8A-4147-A177-3AD203B41FA5}">
                      <a16:colId xmlns:a16="http://schemas.microsoft.com/office/drawing/2014/main" val="2667829215"/>
                    </a:ext>
                  </a:extLst>
                </a:gridCol>
                <a:gridCol w="307970">
                  <a:extLst>
                    <a:ext uri="{9D8B030D-6E8A-4147-A177-3AD203B41FA5}">
                      <a16:colId xmlns:a16="http://schemas.microsoft.com/office/drawing/2014/main" val="1200402322"/>
                    </a:ext>
                  </a:extLst>
                </a:gridCol>
                <a:gridCol w="307970">
                  <a:extLst>
                    <a:ext uri="{9D8B030D-6E8A-4147-A177-3AD203B41FA5}">
                      <a16:colId xmlns:a16="http://schemas.microsoft.com/office/drawing/2014/main" val="3287753151"/>
                    </a:ext>
                  </a:extLst>
                </a:gridCol>
                <a:gridCol w="307970">
                  <a:extLst>
                    <a:ext uri="{9D8B030D-6E8A-4147-A177-3AD203B41FA5}">
                      <a16:colId xmlns:a16="http://schemas.microsoft.com/office/drawing/2014/main" val="1490503445"/>
                    </a:ext>
                  </a:extLst>
                </a:gridCol>
                <a:gridCol w="307970">
                  <a:extLst>
                    <a:ext uri="{9D8B030D-6E8A-4147-A177-3AD203B41FA5}">
                      <a16:colId xmlns:a16="http://schemas.microsoft.com/office/drawing/2014/main" val="22903024"/>
                    </a:ext>
                  </a:extLst>
                </a:gridCol>
                <a:gridCol w="307970">
                  <a:extLst>
                    <a:ext uri="{9D8B030D-6E8A-4147-A177-3AD203B41FA5}">
                      <a16:colId xmlns:a16="http://schemas.microsoft.com/office/drawing/2014/main" val="2137120432"/>
                    </a:ext>
                  </a:extLst>
                </a:gridCol>
                <a:gridCol w="307970">
                  <a:extLst>
                    <a:ext uri="{9D8B030D-6E8A-4147-A177-3AD203B41FA5}">
                      <a16:colId xmlns:a16="http://schemas.microsoft.com/office/drawing/2014/main" val="4212921189"/>
                    </a:ext>
                  </a:extLst>
                </a:gridCol>
              </a:tblGrid>
              <a:tr h="232733">
                <a:tc gridSpan="28">
                  <a:txBody>
                    <a:bodyPr/>
                    <a:lstStyle/>
                    <a:p>
                      <a:r>
                        <a:rPr lang="de-DE" sz="1000"/>
                        <a:t> No. At Risk:</a:t>
                      </a:r>
                    </a:p>
                  </a:txBody>
                  <a:tcPr marL="18000" marR="180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63945750"/>
                  </a:ext>
                </a:extLst>
              </a:tr>
              <a:tr h="232733">
                <a:tc>
                  <a:txBody>
                    <a:bodyPr/>
                    <a:lstStyle/>
                    <a:p>
                      <a:pPr algn="ctr"/>
                      <a:r>
                        <a:rPr lang="de-DE" sz="1000"/>
                        <a:t>91</a:t>
                      </a:r>
                    </a:p>
                  </a:txBody>
                  <a:tcPr marL="18000" marR="18000" anchor="ctr"/>
                </a:tc>
                <a:tc>
                  <a:txBody>
                    <a:bodyPr/>
                    <a:lstStyle/>
                    <a:p>
                      <a:pPr algn="ctr"/>
                      <a:r>
                        <a:rPr lang="de-DE" sz="1000"/>
                        <a:t>89</a:t>
                      </a:r>
                    </a:p>
                  </a:txBody>
                  <a:tcPr marL="18000" marR="18000" anchor="ctr"/>
                </a:tc>
                <a:tc>
                  <a:txBody>
                    <a:bodyPr/>
                    <a:lstStyle/>
                    <a:p>
                      <a:pPr algn="ctr"/>
                      <a:r>
                        <a:rPr lang="de-DE" sz="1000" dirty="0"/>
                        <a:t>83</a:t>
                      </a:r>
                    </a:p>
                  </a:txBody>
                  <a:tcPr marL="18000" marR="18000" anchor="ctr"/>
                </a:tc>
                <a:tc>
                  <a:txBody>
                    <a:bodyPr/>
                    <a:lstStyle/>
                    <a:p>
                      <a:pPr algn="ctr"/>
                      <a:r>
                        <a:rPr lang="de-DE" sz="1000" dirty="0"/>
                        <a:t>74</a:t>
                      </a:r>
                    </a:p>
                  </a:txBody>
                  <a:tcPr marL="18000" marR="18000" anchor="ctr"/>
                </a:tc>
                <a:tc>
                  <a:txBody>
                    <a:bodyPr/>
                    <a:lstStyle/>
                    <a:p>
                      <a:pPr algn="ctr"/>
                      <a:r>
                        <a:rPr lang="de-DE" sz="1000" dirty="0"/>
                        <a:t>69</a:t>
                      </a:r>
                    </a:p>
                  </a:txBody>
                  <a:tcPr marL="18000" marR="18000" anchor="ctr"/>
                </a:tc>
                <a:tc>
                  <a:txBody>
                    <a:bodyPr/>
                    <a:lstStyle/>
                    <a:p>
                      <a:pPr algn="ctr"/>
                      <a:r>
                        <a:rPr lang="de-DE" sz="1000" dirty="0"/>
                        <a:t>55</a:t>
                      </a:r>
                    </a:p>
                  </a:txBody>
                  <a:tcPr marL="18000" marR="18000" anchor="ctr"/>
                </a:tc>
                <a:tc>
                  <a:txBody>
                    <a:bodyPr/>
                    <a:lstStyle/>
                    <a:p>
                      <a:pPr algn="ctr"/>
                      <a:r>
                        <a:rPr lang="de-DE" sz="1000" dirty="0"/>
                        <a:t>49</a:t>
                      </a:r>
                    </a:p>
                  </a:txBody>
                  <a:tcPr marL="18000" marR="18000" anchor="ctr"/>
                </a:tc>
                <a:tc>
                  <a:txBody>
                    <a:bodyPr/>
                    <a:lstStyle/>
                    <a:p>
                      <a:pPr algn="ctr"/>
                      <a:r>
                        <a:rPr lang="de-DE" sz="1000" dirty="0"/>
                        <a:t>42</a:t>
                      </a:r>
                    </a:p>
                  </a:txBody>
                  <a:tcPr marL="18000" marR="18000" anchor="ctr"/>
                </a:tc>
                <a:tc>
                  <a:txBody>
                    <a:bodyPr/>
                    <a:lstStyle/>
                    <a:p>
                      <a:pPr algn="ctr"/>
                      <a:r>
                        <a:rPr lang="de-DE" sz="1000" dirty="0"/>
                        <a:t>39</a:t>
                      </a:r>
                    </a:p>
                  </a:txBody>
                  <a:tcPr marL="18000" marR="18000" anchor="ctr"/>
                </a:tc>
                <a:tc>
                  <a:txBody>
                    <a:bodyPr/>
                    <a:lstStyle/>
                    <a:p>
                      <a:pPr algn="ctr"/>
                      <a:r>
                        <a:rPr lang="de-DE" sz="1000" dirty="0"/>
                        <a:t>31</a:t>
                      </a:r>
                    </a:p>
                  </a:txBody>
                  <a:tcPr marL="18000" marR="18000" anchor="ctr"/>
                </a:tc>
                <a:tc>
                  <a:txBody>
                    <a:bodyPr/>
                    <a:lstStyle/>
                    <a:p>
                      <a:pPr algn="ctr"/>
                      <a:r>
                        <a:rPr lang="de-DE" sz="1000" dirty="0"/>
                        <a:t>25</a:t>
                      </a:r>
                    </a:p>
                  </a:txBody>
                  <a:tcPr marL="18000" marR="18000" anchor="ctr"/>
                </a:tc>
                <a:tc>
                  <a:txBody>
                    <a:bodyPr/>
                    <a:lstStyle/>
                    <a:p>
                      <a:pPr algn="ctr"/>
                      <a:r>
                        <a:rPr lang="de-DE" sz="1000" dirty="0"/>
                        <a:t>21</a:t>
                      </a:r>
                    </a:p>
                  </a:txBody>
                  <a:tcPr marL="18000" marR="18000" anchor="ctr"/>
                </a:tc>
                <a:tc>
                  <a:txBody>
                    <a:bodyPr/>
                    <a:lstStyle/>
                    <a:p>
                      <a:pPr algn="ctr"/>
                      <a:r>
                        <a:rPr lang="de-DE" sz="1000" dirty="0"/>
                        <a:t>19</a:t>
                      </a:r>
                    </a:p>
                  </a:txBody>
                  <a:tcPr marL="18000" marR="18000" anchor="ctr"/>
                </a:tc>
                <a:tc>
                  <a:txBody>
                    <a:bodyPr/>
                    <a:lstStyle/>
                    <a:p>
                      <a:pPr algn="ctr"/>
                      <a:r>
                        <a:rPr lang="de-DE" sz="1000" dirty="0"/>
                        <a:t>19</a:t>
                      </a:r>
                    </a:p>
                  </a:txBody>
                  <a:tcPr marL="18000" marR="18000" anchor="ctr"/>
                </a:tc>
                <a:tc>
                  <a:txBody>
                    <a:bodyPr/>
                    <a:lstStyle/>
                    <a:p>
                      <a:pPr algn="ctr"/>
                      <a:r>
                        <a:rPr lang="de-DE" sz="1000" dirty="0"/>
                        <a:t>15</a:t>
                      </a:r>
                    </a:p>
                  </a:txBody>
                  <a:tcPr marL="18000" marR="18000" anchor="ctr"/>
                </a:tc>
                <a:tc>
                  <a:txBody>
                    <a:bodyPr/>
                    <a:lstStyle/>
                    <a:p>
                      <a:pPr algn="ctr"/>
                      <a:r>
                        <a:rPr lang="de-DE" sz="1000" dirty="0"/>
                        <a:t>15</a:t>
                      </a:r>
                    </a:p>
                  </a:txBody>
                  <a:tcPr marL="18000" marR="18000" anchor="ctr"/>
                </a:tc>
                <a:tc>
                  <a:txBody>
                    <a:bodyPr/>
                    <a:lstStyle/>
                    <a:p>
                      <a:pPr algn="ctr"/>
                      <a:r>
                        <a:rPr lang="de-DE" sz="1000" dirty="0"/>
                        <a:t>13</a:t>
                      </a:r>
                    </a:p>
                  </a:txBody>
                  <a:tcPr marL="18000" marR="18000" anchor="ctr"/>
                </a:tc>
                <a:tc>
                  <a:txBody>
                    <a:bodyPr/>
                    <a:lstStyle/>
                    <a:p>
                      <a:pPr algn="ctr"/>
                      <a:r>
                        <a:rPr lang="de-DE" sz="1000" dirty="0"/>
                        <a:t>9</a:t>
                      </a:r>
                    </a:p>
                  </a:txBody>
                  <a:tcPr marL="18000" marR="18000" anchor="ctr"/>
                </a:tc>
                <a:tc>
                  <a:txBody>
                    <a:bodyPr/>
                    <a:lstStyle/>
                    <a:p>
                      <a:pPr algn="ctr"/>
                      <a:r>
                        <a:rPr lang="de-DE" sz="1000" dirty="0"/>
                        <a:t>7</a:t>
                      </a:r>
                    </a:p>
                  </a:txBody>
                  <a:tcPr marL="18000" marR="18000" anchor="ctr"/>
                </a:tc>
                <a:tc>
                  <a:txBody>
                    <a:bodyPr/>
                    <a:lstStyle/>
                    <a:p>
                      <a:pPr algn="ctr"/>
                      <a:r>
                        <a:rPr lang="de-DE" sz="1000" dirty="0"/>
                        <a:t>7</a:t>
                      </a:r>
                    </a:p>
                  </a:txBody>
                  <a:tcPr marL="18000" marR="18000" anchor="ctr"/>
                </a:tc>
                <a:tc>
                  <a:txBody>
                    <a:bodyPr/>
                    <a:lstStyle/>
                    <a:p>
                      <a:pPr algn="ctr"/>
                      <a:r>
                        <a:rPr lang="de-DE" sz="1000" dirty="0"/>
                        <a:t>2</a:t>
                      </a:r>
                    </a:p>
                  </a:txBody>
                  <a:tcPr marL="18000" marR="18000" anchor="ctr"/>
                </a:tc>
                <a:tc>
                  <a:txBody>
                    <a:bodyPr/>
                    <a:lstStyle/>
                    <a:p>
                      <a:pPr algn="ctr"/>
                      <a:r>
                        <a:rPr lang="de-DE" sz="1000" dirty="0"/>
                        <a:t>1</a:t>
                      </a:r>
                    </a:p>
                  </a:txBody>
                  <a:tcPr marL="18000" marR="18000" anchor="ctr"/>
                </a:tc>
                <a:tc>
                  <a:txBody>
                    <a:bodyPr/>
                    <a:lstStyle/>
                    <a:p>
                      <a:pPr algn="ctr"/>
                      <a:r>
                        <a:rPr lang="de-DE" sz="1000" dirty="0"/>
                        <a:t>1</a:t>
                      </a:r>
                    </a:p>
                  </a:txBody>
                  <a:tcPr marL="18000" marR="18000" anchor="ctr"/>
                </a:tc>
                <a:tc>
                  <a:txBody>
                    <a:bodyPr/>
                    <a:lstStyle/>
                    <a:p>
                      <a:pPr algn="ctr"/>
                      <a:r>
                        <a:rPr lang="de-DE" sz="1000" dirty="0"/>
                        <a:t>1</a:t>
                      </a:r>
                    </a:p>
                  </a:txBody>
                  <a:tcPr marL="18000" marR="18000" anchor="ctr"/>
                </a:tc>
                <a:tc>
                  <a:txBody>
                    <a:bodyPr/>
                    <a:lstStyle/>
                    <a:p>
                      <a:pPr algn="ctr"/>
                      <a:r>
                        <a:rPr lang="de-DE" sz="1000" dirty="0"/>
                        <a:t>1</a:t>
                      </a:r>
                    </a:p>
                  </a:txBody>
                  <a:tcPr marL="18000" marR="18000" anchor="ctr"/>
                </a:tc>
                <a:tc>
                  <a:txBody>
                    <a:bodyPr/>
                    <a:lstStyle/>
                    <a:p>
                      <a:pPr algn="ctr"/>
                      <a:r>
                        <a:rPr lang="de-DE" sz="1000" dirty="0"/>
                        <a:t>1</a:t>
                      </a:r>
                    </a:p>
                  </a:txBody>
                  <a:tcPr marL="18000" marR="18000" anchor="ctr"/>
                </a:tc>
                <a:tc>
                  <a:txBody>
                    <a:bodyPr/>
                    <a:lstStyle/>
                    <a:p>
                      <a:pPr algn="ctr"/>
                      <a:r>
                        <a:rPr lang="de-DE" sz="1000" dirty="0"/>
                        <a:t>1</a:t>
                      </a:r>
                    </a:p>
                  </a:txBody>
                  <a:tcPr marL="18000" marR="18000" anchor="ctr"/>
                </a:tc>
                <a:tc>
                  <a:txBody>
                    <a:bodyPr/>
                    <a:lstStyle/>
                    <a:p>
                      <a:pPr algn="ctr"/>
                      <a:r>
                        <a:rPr lang="de-DE" sz="1000" dirty="0"/>
                        <a:t>0</a:t>
                      </a:r>
                    </a:p>
                  </a:txBody>
                  <a:tcPr marL="18000" marR="18000" anchor="ctr"/>
                </a:tc>
                <a:extLst>
                  <a:ext uri="{0D108BD9-81ED-4DB2-BD59-A6C34878D82A}">
                    <a16:rowId xmlns:a16="http://schemas.microsoft.com/office/drawing/2014/main" val="554864451"/>
                  </a:ext>
                </a:extLst>
              </a:tr>
            </a:tbl>
          </a:graphicData>
        </a:graphic>
      </p:graphicFrame>
      <p:pic>
        <p:nvPicPr>
          <p:cNvPr id="156" name="Grafik 155">
            <a:extLst>
              <a:ext uri="{FF2B5EF4-FFF2-40B4-BE49-F238E27FC236}">
                <a16:creationId xmlns:a16="http://schemas.microsoft.com/office/drawing/2014/main" id="{5E1190AB-EB0E-0940-972D-5E4EBD5F5A82}"/>
              </a:ext>
            </a:extLst>
          </p:cNvPr>
          <p:cNvPicPr>
            <a:picLocks noChangeAspect="1"/>
          </p:cNvPicPr>
          <p:nvPr/>
        </p:nvPicPr>
        <p:blipFill>
          <a:blip r:embed="rId2"/>
          <a:stretch>
            <a:fillRect/>
          </a:stretch>
        </p:blipFill>
        <p:spPr>
          <a:xfrm>
            <a:off x="1231628" y="1898968"/>
            <a:ext cx="8153400" cy="2933700"/>
          </a:xfrm>
          <a:prstGeom prst="rect">
            <a:avLst/>
          </a:prstGeom>
        </p:spPr>
      </p:pic>
    </p:spTree>
    <p:extLst>
      <p:ext uri="{BB962C8B-B14F-4D97-AF65-F5344CB8AC3E}">
        <p14:creationId xmlns:p14="http://schemas.microsoft.com/office/powerpoint/2010/main" val="3899760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Median follow-up was 13.1 months (range, 0.7-29.1 months).</a:t>
            </a:r>
          </a:p>
          <a:p>
            <a:r>
              <a:rPr lang="en-US"/>
              <a:t>Dashed lines indicate the 95% CI. Of 91 patients, 47 had died by the data cutoff date. Data for 44 patients were censored as indicated by tick marks; patients were censored if they discontinued treatment.</a:t>
            </a:r>
          </a:p>
          <a:p>
            <a:r>
              <a:rPr lang="en-US"/>
              <a:t>CI, confidence interval; OS, overall survival.</a:t>
            </a:r>
          </a:p>
          <a:p>
            <a:r>
              <a:rPr lang="en-GB" b="1"/>
              <a:t>Li B, et al. Abstract LBA45 presented at ESMO 2021.</a:t>
            </a:r>
            <a:endParaRPr lang="de-DE"/>
          </a:p>
        </p:txBody>
      </p:sp>
      <p:cxnSp>
        <p:nvCxnSpPr>
          <p:cNvPr id="4" name="Gerader Verbinder 3">
            <a:extLst>
              <a:ext uri="{FF2B5EF4-FFF2-40B4-BE49-F238E27FC236}">
                <a16:creationId xmlns:a16="http://schemas.microsoft.com/office/drawing/2014/main" id="{BC157A40-580B-487D-B432-7AC999D4545C}"/>
              </a:ext>
            </a:extLst>
          </p:cNvPr>
          <p:cNvCxnSpPr>
            <a:cxnSpLocks/>
          </p:cNvCxnSpPr>
          <p:nvPr/>
        </p:nvCxnSpPr>
        <p:spPr>
          <a:xfrm>
            <a:off x="1100217" y="1800697"/>
            <a:ext cx="0" cy="31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0123436C-46E1-431F-A918-803E8F044D2A}"/>
              </a:ext>
            </a:extLst>
          </p:cNvPr>
          <p:cNvCxnSpPr>
            <a:cxnSpLocks/>
          </p:cNvCxnSpPr>
          <p:nvPr/>
        </p:nvCxnSpPr>
        <p:spPr>
          <a:xfrm flipH="1">
            <a:off x="1100217" y="4963566"/>
            <a:ext cx="85498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E316AC98-3547-4F92-99D8-E9DA8A842262}"/>
              </a:ext>
            </a:extLst>
          </p:cNvPr>
          <p:cNvCxnSpPr>
            <a:cxnSpLocks/>
          </p:cNvCxnSpPr>
          <p:nvPr/>
        </p:nvCxnSpPr>
        <p:spPr>
          <a:xfrm>
            <a:off x="1498869"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0C511387-9C93-4097-BDFB-5955AABCA3FA}"/>
              </a:ext>
            </a:extLst>
          </p:cNvPr>
          <p:cNvCxnSpPr>
            <a:cxnSpLocks/>
          </p:cNvCxnSpPr>
          <p:nvPr/>
        </p:nvCxnSpPr>
        <p:spPr>
          <a:xfrm>
            <a:off x="1221983"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4C3494F5-32A3-44B0-8AA7-780AC8F7FA67}"/>
              </a:ext>
            </a:extLst>
          </p:cNvPr>
          <p:cNvCxnSpPr>
            <a:cxnSpLocks/>
          </p:cNvCxnSpPr>
          <p:nvPr/>
        </p:nvCxnSpPr>
        <p:spPr>
          <a:xfrm>
            <a:off x="1775755"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4CC17AC9-3638-4071-A949-D08E09B9F1C4}"/>
              </a:ext>
            </a:extLst>
          </p:cNvPr>
          <p:cNvCxnSpPr>
            <a:cxnSpLocks/>
          </p:cNvCxnSpPr>
          <p:nvPr/>
        </p:nvCxnSpPr>
        <p:spPr>
          <a:xfrm>
            <a:off x="2052641"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CC978C3-3C06-4AE6-887A-84444C7599B1}"/>
              </a:ext>
            </a:extLst>
          </p:cNvPr>
          <p:cNvCxnSpPr>
            <a:cxnSpLocks/>
          </p:cNvCxnSpPr>
          <p:nvPr/>
        </p:nvCxnSpPr>
        <p:spPr>
          <a:xfrm>
            <a:off x="2329527"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950C032B-873A-4212-8B04-9254495645D9}"/>
              </a:ext>
            </a:extLst>
          </p:cNvPr>
          <p:cNvCxnSpPr>
            <a:cxnSpLocks/>
          </p:cNvCxnSpPr>
          <p:nvPr/>
        </p:nvCxnSpPr>
        <p:spPr>
          <a:xfrm>
            <a:off x="2606413"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FEDFDFB4-EDE1-401F-B4E5-B1B125109A08}"/>
              </a:ext>
            </a:extLst>
          </p:cNvPr>
          <p:cNvCxnSpPr>
            <a:cxnSpLocks/>
          </p:cNvCxnSpPr>
          <p:nvPr/>
        </p:nvCxnSpPr>
        <p:spPr>
          <a:xfrm>
            <a:off x="2883299"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63F32500-E4AD-4617-BD6C-38B326497353}"/>
              </a:ext>
            </a:extLst>
          </p:cNvPr>
          <p:cNvCxnSpPr>
            <a:cxnSpLocks/>
          </p:cNvCxnSpPr>
          <p:nvPr/>
        </p:nvCxnSpPr>
        <p:spPr>
          <a:xfrm>
            <a:off x="3160185"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74457B8-AF25-4EB4-A949-DA2394DE7950}"/>
              </a:ext>
            </a:extLst>
          </p:cNvPr>
          <p:cNvCxnSpPr>
            <a:cxnSpLocks/>
          </p:cNvCxnSpPr>
          <p:nvPr/>
        </p:nvCxnSpPr>
        <p:spPr>
          <a:xfrm>
            <a:off x="3437071"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CF344E0D-7E35-4778-A0CB-DA4513A95474}"/>
              </a:ext>
            </a:extLst>
          </p:cNvPr>
          <p:cNvCxnSpPr>
            <a:cxnSpLocks/>
          </p:cNvCxnSpPr>
          <p:nvPr/>
        </p:nvCxnSpPr>
        <p:spPr>
          <a:xfrm>
            <a:off x="3713957"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D694F7F3-8D98-4A44-B04F-34ADD41C9FDB}"/>
              </a:ext>
            </a:extLst>
          </p:cNvPr>
          <p:cNvCxnSpPr>
            <a:cxnSpLocks/>
          </p:cNvCxnSpPr>
          <p:nvPr/>
        </p:nvCxnSpPr>
        <p:spPr>
          <a:xfrm>
            <a:off x="3990843"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06B399D-ADE6-41AF-8C82-A15659ABBDD4}"/>
              </a:ext>
            </a:extLst>
          </p:cNvPr>
          <p:cNvCxnSpPr>
            <a:cxnSpLocks/>
          </p:cNvCxnSpPr>
          <p:nvPr/>
        </p:nvCxnSpPr>
        <p:spPr>
          <a:xfrm>
            <a:off x="4267729"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926F297B-DBF8-4645-ABFF-951FCBC276A7}"/>
              </a:ext>
            </a:extLst>
          </p:cNvPr>
          <p:cNvCxnSpPr>
            <a:cxnSpLocks/>
          </p:cNvCxnSpPr>
          <p:nvPr/>
        </p:nvCxnSpPr>
        <p:spPr>
          <a:xfrm>
            <a:off x="4544615"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86C9C340-6788-455C-A807-72EADC943FA1}"/>
              </a:ext>
            </a:extLst>
          </p:cNvPr>
          <p:cNvCxnSpPr>
            <a:cxnSpLocks/>
          </p:cNvCxnSpPr>
          <p:nvPr/>
        </p:nvCxnSpPr>
        <p:spPr>
          <a:xfrm>
            <a:off x="4821501"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70910D13-FFEA-4D99-BCC4-76D1014B587F}"/>
              </a:ext>
            </a:extLst>
          </p:cNvPr>
          <p:cNvCxnSpPr>
            <a:cxnSpLocks/>
          </p:cNvCxnSpPr>
          <p:nvPr/>
        </p:nvCxnSpPr>
        <p:spPr>
          <a:xfrm>
            <a:off x="5098387"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D868AE8D-D093-4BEA-86C4-4E03074FD949}"/>
              </a:ext>
            </a:extLst>
          </p:cNvPr>
          <p:cNvCxnSpPr>
            <a:cxnSpLocks/>
          </p:cNvCxnSpPr>
          <p:nvPr/>
        </p:nvCxnSpPr>
        <p:spPr>
          <a:xfrm>
            <a:off x="5375273"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CE1FB656-E5A4-44D8-BD0B-0AD4556B89F7}"/>
              </a:ext>
            </a:extLst>
          </p:cNvPr>
          <p:cNvCxnSpPr>
            <a:cxnSpLocks/>
          </p:cNvCxnSpPr>
          <p:nvPr/>
        </p:nvCxnSpPr>
        <p:spPr>
          <a:xfrm>
            <a:off x="5652159"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37CEC18D-FE6A-42ED-9AEA-9291925500B0}"/>
              </a:ext>
            </a:extLst>
          </p:cNvPr>
          <p:cNvCxnSpPr>
            <a:cxnSpLocks/>
          </p:cNvCxnSpPr>
          <p:nvPr/>
        </p:nvCxnSpPr>
        <p:spPr>
          <a:xfrm>
            <a:off x="5929045"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A71AFF13-2245-4AB6-94FF-7AD60945BDC9}"/>
              </a:ext>
            </a:extLst>
          </p:cNvPr>
          <p:cNvCxnSpPr>
            <a:cxnSpLocks/>
          </p:cNvCxnSpPr>
          <p:nvPr/>
        </p:nvCxnSpPr>
        <p:spPr>
          <a:xfrm>
            <a:off x="6205931"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CA0BCBBE-A564-4C8E-9A9D-FA02B80E19EA}"/>
              </a:ext>
            </a:extLst>
          </p:cNvPr>
          <p:cNvCxnSpPr>
            <a:cxnSpLocks/>
          </p:cNvCxnSpPr>
          <p:nvPr/>
        </p:nvCxnSpPr>
        <p:spPr>
          <a:xfrm>
            <a:off x="6482817"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53B8F92-AB29-4446-A738-A795A87828B7}"/>
              </a:ext>
            </a:extLst>
          </p:cNvPr>
          <p:cNvCxnSpPr>
            <a:cxnSpLocks/>
          </p:cNvCxnSpPr>
          <p:nvPr/>
        </p:nvCxnSpPr>
        <p:spPr>
          <a:xfrm>
            <a:off x="6759703"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70363D2D-6439-4C71-B26E-72898CD52725}"/>
              </a:ext>
            </a:extLst>
          </p:cNvPr>
          <p:cNvCxnSpPr>
            <a:cxnSpLocks/>
          </p:cNvCxnSpPr>
          <p:nvPr/>
        </p:nvCxnSpPr>
        <p:spPr>
          <a:xfrm>
            <a:off x="7036589"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CD340F53-3449-444D-8AA3-A7273E104772}"/>
              </a:ext>
            </a:extLst>
          </p:cNvPr>
          <p:cNvCxnSpPr>
            <a:cxnSpLocks/>
          </p:cNvCxnSpPr>
          <p:nvPr/>
        </p:nvCxnSpPr>
        <p:spPr>
          <a:xfrm>
            <a:off x="7313475"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A0F3650-2259-47A2-80B7-0E0993C07A8A}"/>
              </a:ext>
            </a:extLst>
          </p:cNvPr>
          <p:cNvCxnSpPr>
            <a:cxnSpLocks/>
          </p:cNvCxnSpPr>
          <p:nvPr/>
        </p:nvCxnSpPr>
        <p:spPr>
          <a:xfrm>
            <a:off x="7590361"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88657435-756C-4E64-9D1D-57972426CC09}"/>
              </a:ext>
            </a:extLst>
          </p:cNvPr>
          <p:cNvCxnSpPr>
            <a:cxnSpLocks/>
          </p:cNvCxnSpPr>
          <p:nvPr/>
        </p:nvCxnSpPr>
        <p:spPr>
          <a:xfrm>
            <a:off x="7867247"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6B9D073E-1386-4907-8CD4-BA65D178CB5B}"/>
              </a:ext>
            </a:extLst>
          </p:cNvPr>
          <p:cNvCxnSpPr>
            <a:cxnSpLocks/>
          </p:cNvCxnSpPr>
          <p:nvPr/>
        </p:nvCxnSpPr>
        <p:spPr>
          <a:xfrm>
            <a:off x="8144133"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CD97181E-F7D1-4B6D-AD92-1CE3056CD176}"/>
              </a:ext>
            </a:extLst>
          </p:cNvPr>
          <p:cNvCxnSpPr>
            <a:cxnSpLocks/>
          </p:cNvCxnSpPr>
          <p:nvPr/>
        </p:nvCxnSpPr>
        <p:spPr>
          <a:xfrm>
            <a:off x="8421019"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88B0F5E7-5211-460C-A497-42CDC2278F21}"/>
              </a:ext>
            </a:extLst>
          </p:cNvPr>
          <p:cNvCxnSpPr>
            <a:cxnSpLocks/>
          </p:cNvCxnSpPr>
          <p:nvPr/>
        </p:nvCxnSpPr>
        <p:spPr>
          <a:xfrm>
            <a:off x="8697905"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D678BA3F-C1AF-4507-B2AD-8A0ED0842602}"/>
              </a:ext>
            </a:extLst>
          </p:cNvPr>
          <p:cNvCxnSpPr>
            <a:cxnSpLocks/>
          </p:cNvCxnSpPr>
          <p:nvPr/>
        </p:nvCxnSpPr>
        <p:spPr>
          <a:xfrm>
            <a:off x="8974791"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AF474C15-CEBC-487A-BD2E-EC40133724A7}"/>
              </a:ext>
            </a:extLst>
          </p:cNvPr>
          <p:cNvCxnSpPr>
            <a:cxnSpLocks/>
          </p:cNvCxnSpPr>
          <p:nvPr/>
        </p:nvCxnSpPr>
        <p:spPr>
          <a:xfrm>
            <a:off x="9251677"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BC447BA7-F3DD-4405-9AA4-8581678DFDDE}"/>
              </a:ext>
            </a:extLst>
          </p:cNvPr>
          <p:cNvCxnSpPr>
            <a:cxnSpLocks/>
          </p:cNvCxnSpPr>
          <p:nvPr/>
        </p:nvCxnSpPr>
        <p:spPr>
          <a:xfrm>
            <a:off x="9528576" y="4963566"/>
            <a:ext cx="0" cy="502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BB7FC94E-780B-484B-9A17-305BA18466B3}"/>
              </a:ext>
            </a:extLst>
          </p:cNvPr>
          <p:cNvCxnSpPr>
            <a:cxnSpLocks/>
          </p:cNvCxnSpPr>
          <p:nvPr/>
        </p:nvCxnSpPr>
        <p:spPr>
          <a:xfrm flipH="1">
            <a:off x="1036245" y="4888656"/>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7D83CA6E-AE4C-484B-A376-F909D1ACC218}"/>
              </a:ext>
            </a:extLst>
          </p:cNvPr>
          <p:cNvCxnSpPr>
            <a:cxnSpLocks/>
          </p:cNvCxnSpPr>
          <p:nvPr/>
        </p:nvCxnSpPr>
        <p:spPr>
          <a:xfrm flipH="1">
            <a:off x="1038627" y="4286200"/>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4CDD6BF5-B4E7-4B27-83C2-142EFC5EDA9D}"/>
              </a:ext>
            </a:extLst>
          </p:cNvPr>
          <p:cNvCxnSpPr>
            <a:cxnSpLocks/>
          </p:cNvCxnSpPr>
          <p:nvPr/>
        </p:nvCxnSpPr>
        <p:spPr>
          <a:xfrm flipH="1">
            <a:off x="1036245" y="3687408"/>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6CA56680-8481-4BA8-AC83-D50AA8A0D8ED}"/>
              </a:ext>
            </a:extLst>
          </p:cNvPr>
          <p:cNvCxnSpPr>
            <a:cxnSpLocks/>
          </p:cNvCxnSpPr>
          <p:nvPr/>
        </p:nvCxnSpPr>
        <p:spPr>
          <a:xfrm flipH="1">
            <a:off x="1036246" y="3082571"/>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A0F431E2-4627-41D2-BD74-AC6F425504D9}"/>
              </a:ext>
            </a:extLst>
          </p:cNvPr>
          <p:cNvCxnSpPr>
            <a:cxnSpLocks/>
          </p:cNvCxnSpPr>
          <p:nvPr/>
        </p:nvCxnSpPr>
        <p:spPr>
          <a:xfrm flipH="1">
            <a:off x="1036245" y="2480115"/>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E34F631C-7912-4572-8954-D0143BBA21D0}"/>
              </a:ext>
            </a:extLst>
          </p:cNvPr>
          <p:cNvCxnSpPr>
            <a:cxnSpLocks/>
          </p:cNvCxnSpPr>
          <p:nvPr/>
        </p:nvCxnSpPr>
        <p:spPr>
          <a:xfrm flipH="1">
            <a:off x="1033864" y="1875278"/>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DA6B18A0-4220-45A9-B0E8-79A5181B7928}"/>
              </a:ext>
            </a:extLst>
          </p:cNvPr>
          <p:cNvCxnSpPr>
            <a:cxnSpLocks/>
          </p:cNvCxnSpPr>
          <p:nvPr/>
        </p:nvCxnSpPr>
        <p:spPr>
          <a:xfrm flipH="1">
            <a:off x="1036246" y="2174674"/>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CB9F10A3-F311-4F40-A67C-B95376B29234}"/>
              </a:ext>
            </a:extLst>
          </p:cNvPr>
          <p:cNvCxnSpPr>
            <a:cxnSpLocks/>
          </p:cNvCxnSpPr>
          <p:nvPr/>
        </p:nvCxnSpPr>
        <p:spPr>
          <a:xfrm flipH="1">
            <a:off x="1036245" y="2782531"/>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50EE199B-0F88-4C0D-8B14-E710D7E3E6EE}"/>
              </a:ext>
            </a:extLst>
          </p:cNvPr>
          <p:cNvCxnSpPr>
            <a:cxnSpLocks/>
          </p:cNvCxnSpPr>
          <p:nvPr/>
        </p:nvCxnSpPr>
        <p:spPr>
          <a:xfrm flipH="1">
            <a:off x="1036245" y="3381022"/>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4C0CC389-FE68-4414-9F8E-06D77E0FB14F}"/>
              </a:ext>
            </a:extLst>
          </p:cNvPr>
          <p:cNvCxnSpPr>
            <a:cxnSpLocks/>
          </p:cNvCxnSpPr>
          <p:nvPr/>
        </p:nvCxnSpPr>
        <p:spPr>
          <a:xfrm flipH="1">
            <a:off x="1036245" y="3984073"/>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30B4A0AE-B831-436B-A366-F1F6823FBCFC}"/>
              </a:ext>
            </a:extLst>
          </p:cNvPr>
          <p:cNvCxnSpPr>
            <a:cxnSpLocks/>
          </p:cNvCxnSpPr>
          <p:nvPr/>
        </p:nvCxnSpPr>
        <p:spPr>
          <a:xfrm flipH="1">
            <a:off x="1036245" y="4587426"/>
            <a:ext cx="63972"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E4897456-3F4E-47C2-9DD3-951F05E4D90C}"/>
              </a:ext>
            </a:extLst>
          </p:cNvPr>
          <p:cNvSpPr txBox="1"/>
          <p:nvPr/>
        </p:nvSpPr>
        <p:spPr>
          <a:xfrm>
            <a:off x="1090376" y="4974538"/>
            <a:ext cx="263214" cy="261610"/>
          </a:xfrm>
          <a:prstGeom prst="rect">
            <a:avLst/>
          </a:prstGeom>
          <a:noFill/>
        </p:spPr>
        <p:txBody>
          <a:bodyPr wrap="none" rtlCol="0">
            <a:spAutoFit/>
          </a:bodyPr>
          <a:lstStyle/>
          <a:p>
            <a:r>
              <a:rPr lang="de-DE" sz="1100"/>
              <a:t>0</a:t>
            </a:r>
          </a:p>
        </p:txBody>
      </p:sp>
      <p:sp>
        <p:nvSpPr>
          <p:cNvPr id="60" name="Textfeld 59">
            <a:extLst>
              <a:ext uri="{FF2B5EF4-FFF2-40B4-BE49-F238E27FC236}">
                <a16:creationId xmlns:a16="http://schemas.microsoft.com/office/drawing/2014/main" id="{D0A463B2-FC2F-435F-AD8F-65C871FD6C54}"/>
              </a:ext>
            </a:extLst>
          </p:cNvPr>
          <p:cNvSpPr txBox="1"/>
          <p:nvPr/>
        </p:nvSpPr>
        <p:spPr>
          <a:xfrm>
            <a:off x="1368189" y="4974833"/>
            <a:ext cx="263214" cy="261610"/>
          </a:xfrm>
          <a:prstGeom prst="rect">
            <a:avLst/>
          </a:prstGeom>
          <a:noFill/>
        </p:spPr>
        <p:txBody>
          <a:bodyPr wrap="none" rtlCol="0">
            <a:spAutoFit/>
          </a:bodyPr>
          <a:lstStyle/>
          <a:p>
            <a:r>
              <a:rPr lang="de-DE" sz="1100"/>
              <a:t>1</a:t>
            </a:r>
          </a:p>
        </p:txBody>
      </p:sp>
      <p:sp>
        <p:nvSpPr>
          <p:cNvPr id="61" name="Textfeld 60">
            <a:extLst>
              <a:ext uri="{FF2B5EF4-FFF2-40B4-BE49-F238E27FC236}">
                <a16:creationId xmlns:a16="http://schemas.microsoft.com/office/drawing/2014/main" id="{12CAE68D-EA87-4699-A29D-676A8FDD90C4}"/>
              </a:ext>
            </a:extLst>
          </p:cNvPr>
          <p:cNvSpPr txBox="1"/>
          <p:nvPr/>
        </p:nvSpPr>
        <p:spPr>
          <a:xfrm>
            <a:off x="1649333" y="4975128"/>
            <a:ext cx="263214" cy="261610"/>
          </a:xfrm>
          <a:prstGeom prst="rect">
            <a:avLst/>
          </a:prstGeom>
          <a:noFill/>
        </p:spPr>
        <p:txBody>
          <a:bodyPr wrap="none" rtlCol="0">
            <a:spAutoFit/>
          </a:bodyPr>
          <a:lstStyle/>
          <a:p>
            <a:r>
              <a:rPr lang="de-DE" sz="1100"/>
              <a:t>2</a:t>
            </a:r>
          </a:p>
        </p:txBody>
      </p:sp>
      <p:sp>
        <p:nvSpPr>
          <p:cNvPr id="62" name="Textfeld 61">
            <a:extLst>
              <a:ext uri="{FF2B5EF4-FFF2-40B4-BE49-F238E27FC236}">
                <a16:creationId xmlns:a16="http://schemas.microsoft.com/office/drawing/2014/main" id="{F3D33503-04E1-4DBE-979F-9DB82DD422DC}"/>
              </a:ext>
            </a:extLst>
          </p:cNvPr>
          <p:cNvSpPr txBox="1"/>
          <p:nvPr/>
        </p:nvSpPr>
        <p:spPr>
          <a:xfrm>
            <a:off x="1925557" y="4974538"/>
            <a:ext cx="263214" cy="261610"/>
          </a:xfrm>
          <a:prstGeom prst="rect">
            <a:avLst/>
          </a:prstGeom>
          <a:noFill/>
        </p:spPr>
        <p:txBody>
          <a:bodyPr wrap="none" rtlCol="0">
            <a:spAutoFit/>
          </a:bodyPr>
          <a:lstStyle/>
          <a:p>
            <a:r>
              <a:rPr lang="de-DE" sz="1100"/>
              <a:t>3</a:t>
            </a:r>
          </a:p>
        </p:txBody>
      </p:sp>
      <p:sp>
        <p:nvSpPr>
          <p:cNvPr id="63" name="Textfeld 62">
            <a:extLst>
              <a:ext uri="{FF2B5EF4-FFF2-40B4-BE49-F238E27FC236}">
                <a16:creationId xmlns:a16="http://schemas.microsoft.com/office/drawing/2014/main" id="{AC26AB63-ACA0-4906-8F67-495219975D66}"/>
              </a:ext>
            </a:extLst>
          </p:cNvPr>
          <p:cNvSpPr txBox="1"/>
          <p:nvPr/>
        </p:nvSpPr>
        <p:spPr>
          <a:xfrm>
            <a:off x="2204010" y="4974833"/>
            <a:ext cx="263214" cy="261610"/>
          </a:xfrm>
          <a:prstGeom prst="rect">
            <a:avLst/>
          </a:prstGeom>
          <a:noFill/>
        </p:spPr>
        <p:txBody>
          <a:bodyPr wrap="none" rtlCol="0">
            <a:spAutoFit/>
          </a:bodyPr>
          <a:lstStyle/>
          <a:p>
            <a:r>
              <a:rPr lang="de-DE" sz="1100"/>
              <a:t>4</a:t>
            </a:r>
          </a:p>
        </p:txBody>
      </p:sp>
      <p:sp>
        <p:nvSpPr>
          <p:cNvPr id="64" name="Textfeld 63">
            <a:extLst>
              <a:ext uri="{FF2B5EF4-FFF2-40B4-BE49-F238E27FC236}">
                <a16:creationId xmlns:a16="http://schemas.microsoft.com/office/drawing/2014/main" id="{1B0EDA42-E394-43DB-9FB3-D456611F1BF2}"/>
              </a:ext>
            </a:extLst>
          </p:cNvPr>
          <p:cNvSpPr txBox="1"/>
          <p:nvPr/>
        </p:nvSpPr>
        <p:spPr>
          <a:xfrm>
            <a:off x="2480234" y="4975127"/>
            <a:ext cx="263214" cy="261610"/>
          </a:xfrm>
          <a:prstGeom prst="rect">
            <a:avLst/>
          </a:prstGeom>
          <a:noFill/>
        </p:spPr>
        <p:txBody>
          <a:bodyPr wrap="none" rtlCol="0">
            <a:spAutoFit/>
          </a:bodyPr>
          <a:lstStyle/>
          <a:p>
            <a:r>
              <a:rPr lang="de-DE" sz="1100"/>
              <a:t>5</a:t>
            </a:r>
          </a:p>
        </p:txBody>
      </p:sp>
      <p:sp>
        <p:nvSpPr>
          <p:cNvPr id="65" name="Textfeld 64">
            <a:extLst>
              <a:ext uri="{FF2B5EF4-FFF2-40B4-BE49-F238E27FC236}">
                <a16:creationId xmlns:a16="http://schemas.microsoft.com/office/drawing/2014/main" id="{D1C47D81-FEEA-4BEE-9991-F99BC9B94797}"/>
              </a:ext>
            </a:extLst>
          </p:cNvPr>
          <p:cNvSpPr txBox="1"/>
          <p:nvPr/>
        </p:nvSpPr>
        <p:spPr>
          <a:xfrm>
            <a:off x="2754076" y="4975422"/>
            <a:ext cx="263214" cy="261610"/>
          </a:xfrm>
          <a:prstGeom prst="rect">
            <a:avLst/>
          </a:prstGeom>
          <a:noFill/>
        </p:spPr>
        <p:txBody>
          <a:bodyPr wrap="none" rtlCol="0">
            <a:spAutoFit/>
          </a:bodyPr>
          <a:lstStyle/>
          <a:p>
            <a:r>
              <a:rPr lang="de-DE" sz="1100"/>
              <a:t>6</a:t>
            </a:r>
          </a:p>
        </p:txBody>
      </p:sp>
      <p:sp>
        <p:nvSpPr>
          <p:cNvPr id="66" name="Textfeld 65">
            <a:extLst>
              <a:ext uri="{FF2B5EF4-FFF2-40B4-BE49-F238E27FC236}">
                <a16:creationId xmlns:a16="http://schemas.microsoft.com/office/drawing/2014/main" id="{73D930ED-5329-4C04-9E38-36862AC472DB}"/>
              </a:ext>
            </a:extLst>
          </p:cNvPr>
          <p:cNvSpPr txBox="1"/>
          <p:nvPr/>
        </p:nvSpPr>
        <p:spPr>
          <a:xfrm>
            <a:off x="3032681" y="4975857"/>
            <a:ext cx="263214" cy="261610"/>
          </a:xfrm>
          <a:prstGeom prst="rect">
            <a:avLst/>
          </a:prstGeom>
          <a:noFill/>
        </p:spPr>
        <p:txBody>
          <a:bodyPr wrap="none" rtlCol="0">
            <a:spAutoFit/>
          </a:bodyPr>
          <a:lstStyle/>
          <a:p>
            <a:r>
              <a:rPr lang="de-DE" sz="1100"/>
              <a:t>7</a:t>
            </a:r>
          </a:p>
        </p:txBody>
      </p:sp>
      <p:sp>
        <p:nvSpPr>
          <p:cNvPr id="67" name="Textfeld 66">
            <a:extLst>
              <a:ext uri="{FF2B5EF4-FFF2-40B4-BE49-F238E27FC236}">
                <a16:creationId xmlns:a16="http://schemas.microsoft.com/office/drawing/2014/main" id="{B67B4769-87DD-4895-9F9C-2C5EF27B7A26}"/>
              </a:ext>
            </a:extLst>
          </p:cNvPr>
          <p:cNvSpPr txBox="1"/>
          <p:nvPr/>
        </p:nvSpPr>
        <p:spPr>
          <a:xfrm>
            <a:off x="3306848" y="4976152"/>
            <a:ext cx="263214" cy="261610"/>
          </a:xfrm>
          <a:prstGeom prst="rect">
            <a:avLst/>
          </a:prstGeom>
          <a:noFill/>
        </p:spPr>
        <p:txBody>
          <a:bodyPr wrap="none" rtlCol="0">
            <a:spAutoFit/>
          </a:bodyPr>
          <a:lstStyle/>
          <a:p>
            <a:r>
              <a:rPr lang="de-DE" sz="1100"/>
              <a:t>8</a:t>
            </a:r>
          </a:p>
        </p:txBody>
      </p:sp>
      <p:sp>
        <p:nvSpPr>
          <p:cNvPr id="68" name="Textfeld 67">
            <a:extLst>
              <a:ext uri="{FF2B5EF4-FFF2-40B4-BE49-F238E27FC236}">
                <a16:creationId xmlns:a16="http://schemas.microsoft.com/office/drawing/2014/main" id="{CDDB37F2-A0E4-4C6B-BA08-9DC4F1A6BB35}"/>
              </a:ext>
            </a:extLst>
          </p:cNvPr>
          <p:cNvSpPr txBox="1"/>
          <p:nvPr/>
        </p:nvSpPr>
        <p:spPr>
          <a:xfrm>
            <a:off x="3585453" y="4976288"/>
            <a:ext cx="263214" cy="261610"/>
          </a:xfrm>
          <a:prstGeom prst="rect">
            <a:avLst/>
          </a:prstGeom>
          <a:noFill/>
        </p:spPr>
        <p:txBody>
          <a:bodyPr wrap="none" rtlCol="0">
            <a:spAutoFit/>
          </a:bodyPr>
          <a:lstStyle/>
          <a:p>
            <a:r>
              <a:rPr lang="de-DE" sz="1100"/>
              <a:t>9</a:t>
            </a:r>
          </a:p>
        </p:txBody>
      </p:sp>
      <p:sp>
        <p:nvSpPr>
          <p:cNvPr id="69" name="Textfeld 68">
            <a:extLst>
              <a:ext uri="{FF2B5EF4-FFF2-40B4-BE49-F238E27FC236}">
                <a16:creationId xmlns:a16="http://schemas.microsoft.com/office/drawing/2014/main" id="{F255F03B-3BB9-4AD2-B3D1-DE3AD2EC8339}"/>
              </a:ext>
            </a:extLst>
          </p:cNvPr>
          <p:cNvSpPr txBox="1"/>
          <p:nvPr/>
        </p:nvSpPr>
        <p:spPr>
          <a:xfrm>
            <a:off x="3823042" y="4976723"/>
            <a:ext cx="341760" cy="261610"/>
          </a:xfrm>
          <a:prstGeom prst="rect">
            <a:avLst/>
          </a:prstGeom>
          <a:noFill/>
        </p:spPr>
        <p:txBody>
          <a:bodyPr wrap="none" rtlCol="0">
            <a:spAutoFit/>
          </a:bodyPr>
          <a:lstStyle/>
          <a:p>
            <a:r>
              <a:rPr lang="de-DE" sz="1100"/>
              <a:t>10</a:t>
            </a:r>
          </a:p>
        </p:txBody>
      </p:sp>
      <p:sp>
        <p:nvSpPr>
          <p:cNvPr id="70" name="Textfeld 69">
            <a:extLst>
              <a:ext uri="{FF2B5EF4-FFF2-40B4-BE49-F238E27FC236}">
                <a16:creationId xmlns:a16="http://schemas.microsoft.com/office/drawing/2014/main" id="{49358658-71BD-4EFE-B8A1-93B8AD77CDCA}"/>
              </a:ext>
            </a:extLst>
          </p:cNvPr>
          <p:cNvSpPr txBox="1"/>
          <p:nvPr/>
        </p:nvSpPr>
        <p:spPr>
          <a:xfrm>
            <a:off x="4094342" y="4974637"/>
            <a:ext cx="341760" cy="261610"/>
          </a:xfrm>
          <a:prstGeom prst="rect">
            <a:avLst/>
          </a:prstGeom>
          <a:noFill/>
        </p:spPr>
        <p:txBody>
          <a:bodyPr wrap="none" rtlCol="0">
            <a:spAutoFit/>
          </a:bodyPr>
          <a:lstStyle/>
          <a:p>
            <a:r>
              <a:rPr lang="de-DE" sz="1100"/>
              <a:t>11</a:t>
            </a:r>
          </a:p>
        </p:txBody>
      </p:sp>
      <p:sp>
        <p:nvSpPr>
          <p:cNvPr id="71" name="Textfeld 70">
            <a:extLst>
              <a:ext uri="{FF2B5EF4-FFF2-40B4-BE49-F238E27FC236}">
                <a16:creationId xmlns:a16="http://schemas.microsoft.com/office/drawing/2014/main" id="{C33BEC65-D658-4871-BA44-1449B6F8EFDF}"/>
              </a:ext>
            </a:extLst>
          </p:cNvPr>
          <p:cNvSpPr txBox="1"/>
          <p:nvPr/>
        </p:nvSpPr>
        <p:spPr>
          <a:xfrm>
            <a:off x="4375330" y="4976183"/>
            <a:ext cx="341760" cy="261610"/>
          </a:xfrm>
          <a:prstGeom prst="rect">
            <a:avLst/>
          </a:prstGeom>
          <a:noFill/>
        </p:spPr>
        <p:txBody>
          <a:bodyPr wrap="none" rtlCol="0">
            <a:spAutoFit/>
          </a:bodyPr>
          <a:lstStyle/>
          <a:p>
            <a:r>
              <a:rPr lang="de-DE" sz="1100"/>
              <a:t>12</a:t>
            </a:r>
          </a:p>
        </p:txBody>
      </p:sp>
      <p:sp>
        <p:nvSpPr>
          <p:cNvPr id="72" name="Textfeld 71">
            <a:extLst>
              <a:ext uri="{FF2B5EF4-FFF2-40B4-BE49-F238E27FC236}">
                <a16:creationId xmlns:a16="http://schemas.microsoft.com/office/drawing/2014/main" id="{42EA0214-A766-4FEF-B1C5-F7AEAE393168}"/>
              </a:ext>
            </a:extLst>
          </p:cNvPr>
          <p:cNvSpPr txBox="1"/>
          <p:nvPr/>
        </p:nvSpPr>
        <p:spPr>
          <a:xfrm>
            <a:off x="4649174" y="4976477"/>
            <a:ext cx="341760" cy="261610"/>
          </a:xfrm>
          <a:prstGeom prst="rect">
            <a:avLst/>
          </a:prstGeom>
          <a:noFill/>
        </p:spPr>
        <p:txBody>
          <a:bodyPr wrap="none" rtlCol="0">
            <a:spAutoFit/>
          </a:bodyPr>
          <a:lstStyle/>
          <a:p>
            <a:r>
              <a:rPr lang="de-DE" sz="1100"/>
              <a:t>13</a:t>
            </a:r>
          </a:p>
        </p:txBody>
      </p:sp>
      <p:sp>
        <p:nvSpPr>
          <p:cNvPr id="73" name="Textfeld 72">
            <a:extLst>
              <a:ext uri="{FF2B5EF4-FFF2-40B4-BE49-F238E27FC236}">
                <a16:creationId xmlns:a16="http://schemas.microsoft.com/office/drawing/2014/main" id="{20646DB7-2DAB-4322-A607-01747012EB01}"/>
              </a:ext>
            </a:extLst>
          </p:cNvPr>
          <p:cNvSpPr txBox="1"/>
          <p:nvPr/>
        </p:nvSpPr>
        <p:spPr>
          <a:xfrm>
            <a:off x="4932380" y="4974538"/>
            <a:ext cx="341760" cy="261610"/>
          </a:xfrm>
          <a:prstGeom prst="rect">
            <a:avLst/>
          </a:prstGeom>
          <a:noFill/>
        </p:spPr>
        <p:txBody>
          <a:bodyPr wrap="none" rtlCol="0">
            <a:spAutoFit/>
          </a:bodyPr>
          <a:lstStyle/>
          <a:p>
            <a:r>
              <a:rPr lang="de-DE" sz="1100"/>
              <a:t>14</a:t>
            </a:r>
          </a:p>
        </p:txBody>
      </p:sp>
      <p:sp>
        <p:nvSpPr>
          <p:cNvPr id="74" name="Textfeld 73">
            <a:extLst>
              <a:ext uri="{FF2B5EF4-FFF2-40B4-BE49-F238E27FC236}">
                <a16:creationId xmlns:a16="http://schemas.microsoft.com/office/drawing/2014/main" id="{FA2657C6-BFC2-4F1E-884F-35C54E4EC279}"/>
              </a:ext>
            </a:extLst>
          </p:cNvPr>
          <p:cNvSpPr txBox="1"/>
          <p:nvPr/>
        </p:nvSpPr>
        <p:spPr>
          <a:xfrm>
            <a:off x="5209205" y="4974678"/>
            <a:ext cx="341760" cy="261610"/>
          </a:xfrm>
          <a:prstGeom prst="rect">
            <a:avLst/>
          </a:prstGeom>
          <a:noFill/>
        </p:spPr>
        <p:txBody>
          <a:bodyPr wrap="none" rtlCol="0">
            <a:spAutoFit/>
          </a:bodyPr>
          <a:lstStyle/>
          <a:p>
            <a:r>
              <a:rPr lang="de-DE" sz="1100"/>
              <a:t>15</a:t>
            </a:r>
          </a:p>
        </p:txBody>
      </p:sp>
      <p:sp>
        <p:nvSpPr>
          <p:cNvPr id="75" name="Textfeld 74">
            <a:extLst>
              <a:ext uri="{FF2B5EF4-FFF2-40B4-BE49-F238E27FC236}">
                <a16:creationId xmlns:a16="http://schemas.microsoft.com/office/drawing/2014/main" id="{A3A527B9-833F-4613-99BD-B2494F156AFC}"/>
              </a:ext>
            </a:extLst>
          </p:cNvPr>
          <p:cNvSpPr txBox="1"/>
          <p:nvPr/>
        </p:nvSpPr>
        <p:spPr>
          <a:xfrm>
            <a:off x="5485769" y="4974973"/>
            <a:ext cx="341760" cy="261610"/>
          </a:xfrm>
          <a:prstGeom prst="rect">
            <a:avLst/>
          </a:prstGeom>
          <a:noFill/>
        </p:spPr>
        <p:txBody>
          <a:bodyPr wrap="none" rtlCol="0">
            <a:spAutoFit/>
          </a:bodyPr>
          <a:lstStyle/>
          <a:p>
            <a:r>
              <a:rPr lang="de-DE" sz="1100"/>
              <a:t>16</a:t>
            </a:r>
          </a:p>
        </p:txBody>
      </p:sp>
      <p:sp>
        <p:nvSpPr>
          <p:cNvPr id="76" name="Textfeld 75">
            <a:extLst>
              <a:ext uri="{FF2B5EF4-FFF2-40B4-BE49-F238E27FC236}">
                <a16:creationId xmlns:a16="http://schemas.microsoft.com/office/drawing/2014/main" id="{109EF2DD-8386-4890-92AC-00F8C43BE972}"/>
              </a:ext>
            </a:extLst>
          </p:cNvPr>
          <p:cNvSpPr txBox="1"/>
          <p:nvPr/>
        </p:nvSpPr>
        <p:spPr>
          <a:xfrm>
            <a:off x="5762009" y="4975203"/>
            <a:ext cx="341760" cy="261610"/>
          </a:xfrm>
          <a:prstGeom prst="rect">
            <a:avLst/>
          </a:prstGeom>
          <a:noFill/>
        </p:spPr>
        <p:txBody>
          <a:bodyPr wrap="none" rtlCol="0">
            <a:spAutoFit/>
          </a:bodyPr>
          <a:lstStyle/>
          <a:p>
            <a:r>
              <a:rPr lang="de-DE" sz="1100"/>
              <a:t>17</a:t>
            </a:r>
          </a:p>
        </p:txBody>
      </p:sp>
      <p:sp>
        <p:nvSpPr>
          <p:cNvPr id="77" name="Textfeld 76">
            <a:extLst>
              <a:ext uri="{FF2B5EF4-FFF2-40B4-BE49-F238E27FC236}">
                <a16:creationId xmlns:a16="http://schemas.microsoft.com/office/drawing/2014/main" id="{B5869D92-E9EA-486E-8FB5-4B58D7F589BE}"/>
              </a:ext>
            </a:extLst>
          </p:cNvPr>
          <p:cNvSpPr txBox="1"/>
          <p:nvPr/>
        </p:nvSpPr>
        <p:spPr>
          <a:xfrm>
            <a:off x="6036235" y="4975497"/>
            <a:ext cx="341760" cy="261610"/>
          </a:xfrm>
          <a:prstGeom prst="rect">
            <a:avLst/>
          </a:prstGeom>
          <a:noFill/>
        </p:spPr>
        <p:txBody>
          <a:bodyPr wrap="none" rtlCol="0">
            <a:spAutoFit/>
          </a:bodyPr>
          <a:lstStyle/>
          <a:p>
            <a:r>
              <a:rPr lang="de-DE" sz="1100"/>
              <a:t>18</a:t>
            </a:r>
          </a:p>
        </p:txBody>
      </p:sp>
      <p:sp>
        <p:nvSpPr>
          <p:cNvPr id="78" name="Textfeld 77">
            <a:extLst>
              <a:ext uri="{FF2B5EF4-FFF2-40B4-BE49-F238E27FC236}">
                <a16:creationId xmlns:a16="http://schemas.microsoft.com/office/drawing/2014/main" id="{56215948-5E7A-403F-B83B-7060D6771A41}"/>
              </a:ext>
            </a:extLst>
          </p:cNvPr>
          <p:cNvSpPr txBox="1"/>
          <p:nvPr/>
        </p:nvSpPr>
        <p:spPr>
          <a:xfrm>
            <a:off x="6316646" y="4975792"/>
            <a:ext cx="341760" cy="261610"/>
          </a:xfrm>
          <a:prstGeom prst="rect">
            <a:avLst/>
          </a:prstGeom>
          <a:noFill/>
        </p:spPr>
        <p:txBody>
          <a:bodyPr wrap="none" rtlCol="0">
            <a:spAutoFit/>
          </a:bodyPr>
          <a:lstStyle/>
          <a:p>
            <a:r>
              <a:rPr lang="de-DE" sz="1100"/>
              <a:t>19</a:t>
            </a:r>
          </a:p>
        </p:txBody>
      </p:sp>
      <p:sp>
        <p:nvSpPr>
          <p:cNvPr id="79" name="Textfeld 78">
            <a:extLst>
              <a:ext uri="{FF2B5EF4-FFF2-40B4-BE49-F238E27FC236}">
                <a16:creationId xmlns:a16="http://schemas.microsoft.com/office/drawing/2014/main" id="{0F074305-F398-4EED-985D-1C24483B3C65}"/>
              </a:ext>
            </a:extLst>
          </p:cNvPr>
          <p:cNvSpPr txBox="1"/>
          <p:nvPr/>
        </p:nvSpPr>
        <p:spPr>
          <a:xfrm>
            <a:off x="6593253" y="4975279"/>
            <a:ext cx="341760" cy="261610"/>
          </a:xfrm>
          <a:prstGeom prst="rect">
            <a:avLst/>
          </a:prstGeom>
          <a:noFill/>
        </p:spPr>
        <p:txBody>
          <a:bodyPr wrap="none" rtlCol="0">
            <a:spAutoFit/>
          </a:bodyPr>
          <a:lstStyle/>
          <a:p>
            <a:r>
              <a:rPr lang="de-DE" sz="1100"/>
              <a:t>20</a:t>
            </a:r>
          </a:p>
        </p:txBody>
      </p:sp>
      <p:sp>
        <p:nvSpPr>
          <p:cNvPr id="80" name="Textfeld 79">
            <a:extLst>
              <a:ext uri="{FF2B5EF4-FFF2-40B4-BE49-F238E27FC236}">
                <a16:creationId xmlns:a16="http://schemas.microsoft.com/office/drawing/2014/main" id="{24057DEE-CC94-4572-B3BA-A38D9C08D10F}"/>
              </a:ext>
            </a:extLst>
          </p:cNvPr>
          <p:cNvSpPr txBox="1"/>
          <p:nvPr/>
        </p:nvSpPr>
        <p:spPr>
          <a:xfrm>
            <a:off x="6865864" y="4975714"/>
            <a:ext cx="341760" cy="261610"/>
          </a:xfrm>
          <a:prstGeom prst="rect">
            <a:avLst/>
          </a:prstGeom>
          <a:noFill/>
        </p:spPr>
        <p:txBody>
          <a:bodyPr wrap="none" rtlCol="0">
            <a:spAutoFit/>
          </a:bodyPr>
          <a:lstStyle/>
          <a:p>
            <a:r>
              <a:rPr lang="de-DE" sz="1100"/>
              <a:t>21</a:t>
            </a:r>
          </a:p>
        </p:txBody>
      </p:sp>
      <p:sp>
        <p:nvSpPr>
          <p:cNvPr id="81" name="Textfeld 80">
            <a:extLst>
              <a:ext uri="{FF2B5EF4-FFF2-40B4-BE49-F238E27FC236}">
                <a16:creationId xmlns:a16="http://schemas.microsoft.com/office/drawing/2014/main" id="{E987663B-19D2-46D9-89AE-D5D0C2750434}"/>
              </a:ext>
            </a:extLst>
          </p:cNvPr>
          <p:cNvSpPr txBox="1"/>
          <p:nvPr/>
        </p:nvSpPr>
        <p:spPr>
          <a:xfrm>
            <a:off x="7146310" y="4976148"/>
            <a:ext cx="341760" cy="261610"/>
          </a:xfrm>
          <a:prstGeom prst="rect">
            <a:avLst/>
          </a:prstGeom>
          <a:noFill/>
        </p:spPr>
        <p:txBody>
          <a:bodyPr wrap="none" rtlCol="0">
            <a:spAutoFit/>
          </a:bodyPr>
          <a:lstStyle/>
          <a:p>
            <a:r>
              <a:rPr lang="de-DE" sz="1100"/>
              <a:t>22</a:t>
            </a:r>
          </a:p>
        </p:txBody>
      </p:sp>
      <p:sp>
        <p:nvSpPr>
          <p:cNvPr id="82" name="Textfeld 81">
            <a:extLst>
              <a:ext uri="{FF2B5EF4-FFF2-40B4-BE49-F238E27FC236}">
                <a16:creationId xmlns:a16="http://schemas.microsoft.com/office/drawing/2014/main" id="{2D6D9ABC-C8E8-4DFC-95BA-950EFFBF18E1}"/>
              </a:ext>
            </a:extLst>
          </p:cNvPr>
          <p:cNvSpPr txBox="1"/>
          <p:nvPr/>
        </p:nvSpPr>
        <p:spPr>
          <a:xfrm>
            <a:off x="7417775" y="4976442"/>
            <a:ext cx="341760" cy="261610"/>
          </a:xfrm>
          <a:prstGeom prst="rect">
            <a:avLst/>
          </a:prstGeom>
          <a:noFill/>
        </p:spPr>
        <p:txBody>
          <a:bodyPr wrap="none" rtlCol="0">
            <a:spAutoFit/>
          </a:bodyPr>
          <a:lstStyle/>
          <a:p>
            <a:r>
              <a:rPr lang="de-DE" sz="1100"/>
              <a:t>23</a:t>
            </a:r>
          </a:p>
        </p:txBody>
      </p:sp>
      <p:sp>
        <p:nvSpPr>
          <p:cNvPr id="83" name="Textfeld 82">
            <a:extLst>
              <a:ext uri="{FF2B5EF4-FFF2-40B4-BE49-F238E27FC236}">
                <a16:creationId xmlns:a16="http://schemas.microsoft.com/office/drawing/2014/main" id="{E191E2CB-333E-4106-8F91-9F560A125DD6}"/>
              </a:ext>
            </a:extLst>
          </p:cNvPr>
          <p:cNvSpPr txBox="1"/>
          <p:nvPr/>
        </p:nvSpPr>
        <p:spPr>
          <a:xfrm>
            <a:off x="7695038" y="4976737"/>
            <a:ext cx="341760" cy="261610"/>
          </a:xfrm>
          <a:prstGeom prst="rect">
            <a:avLst/>
          </a:prstGeom>
          <a:noFill/>
        </p:spPr>
        <p:txBody>
          <a:bodyPr wrap="none" rtlCol="0">
            <a:spAutoFit/>
          </a:bodyPr>
          <a:lstStyle/>
          <a:p>
            <a:r>
              <a:rPr lang="de-DE" sz="1100"/>
              <a:t>24</a:t>
            </a:r>
          </a:p>
        </p:txBody>
      </p:sp>
      <p:sp>
        <p:nvSpPr>
          <p:cNvPr id="84" name="Textfeld 83">
            <a:extLst>
              <a:ext uri="{FF2B5EF4-FFF2-40B4-BE49-F238E27FC236}">
                <a16:creationId xmlns:a16="http://schemas.microsoft.com/office/drawing/2014/main" id="{55D8DEF2-F772-4EEB-B285-274F2D0067AC}"/>
              </a:ext>
            </a:extLst>
          </p:cNvPr>
          <p:cNvSpPr txBox="1"/>
          <p:nvPr/>
        </p:nvSpPr>
        <p:spPr>
          <a:xfrm>
            <a:off x="7969577" y="4974538"/>
            <a:ext cx="341760" cy="261610"/>
          </a:xfrm>
          <a:prstGeom prst="rect">
            <a:avLst/>
          </a:prstGeom>
          <a:noFill/>
        </p:spPr>
        <p:txBody>
          <a:bodyPr wrap="none" rtlCol="0">
            <a:spAutoFit/>
          </a:bodyPr>
          <a:lstStyle/>
          <a:p>
            <a:r>
              <a:rPr lang="de-DE" sz="1100"/>
              <a:t>25</a:t>
            </a:r>
          </a:p>
        </p:txBody>
      </p:sp>
      <p:sp>
        <p:nvSpPr>
          <p:cNvPr id="85" name="Textfeld 84">
            <a:extLst>
              <a:ext uri="{FF2B5EF4-FFF2-40B4-BE49-F238E27FC236}">
                <a16:creationId xmlns:a16="http://schemas.microsoft.com/office/drawing/2014/main" id="{3FA69D9D-779E-4448-891C-6871A946B860}"/>
              </a:ext>
            </a:extLst>
          </p:cNvPr>
          <p:cNvSpPr txBox="1"/>
          <p:nvPr/>
        </p:nvSpPr>
        <p:spPr>
          <a:xfrm>
            <a:off x="8251891" y="4974833"/>
            <a:ext cx="341760" cy="261610"/>
          </a:xfrm>
          <a:prstGeom prst="rect">
            <a:avLst/>
          </a:prstGeom>
          <a:noFill/>
        </p:spPr>
        <p:txBody>
          <a:bodyPr wrap="none" rtlCol="0">
            <a:spAutoFit/>
          </a:bodyPr>
          <a:lstStyle/>
          <a:p>
            <a:r>
              <a:rPr lang="de-DE" sz="1100"/>
              <a:t>26</a:t>
            </a:r>
          </a:p>
        </p:txBody>
      </p:sp>
      <p:sp>
        <p:nvSpPr>
          <p:cNvPr id="86" name="Textfeld 85">
            <a:extLst>
              <a:ext uri="{FF2B5EF4-FFF2-40B4-BE49-F238E27FC236}">
                <a16:creationId xmlns:a16="http://schemas.microsoft.com/office/drawing/2014/main" id="{7CC65535-811B-4418-8930-6B77E699746B}"/>
              </a:ext>
            </a:extLst>
          </p:cNvPr>
          <p:cNvSpPr txBox="1"/>
          <p:nvPr/>
        </p:nvSpPr>
        <p:spPr>
          <a:xfrm>
            <a:off x="8527439" y="4974538"/>
            <a:ext cx="341760" cy="261610"/>
          </a:xfrm>
          <a:prstGeom prst="rect">
            <a:avLst/>
          </a:prstGeom>
          <a:noFill/>
        </p:spPr>
        <p:txBody>
          <a:bodyPr wrap="none" rtlCol="0">
            <a:spAutoFit/>
          </a:bodyPr>
          <a:lstStyle/>
          <a:p>
            <a:r>
              <a:rPr lang="de-DE" sz="1100"/>
              <a:t>27</a:t>
            </a:r>
          </a:p>
        </p:txBody>
      </p:sp>
      <p:sp>
        <p:nvSpPr>
          <p:cNvPr id="87" name="Textfeld 86">
            <a:extLst>
              <a:ext uri="{FF2B5EF4-FFF2-40B4-BE49-F238E27FC236}">
                <a16:creationId xmlns:a16="http://schemas.microsoft.com/office/drawing/2014/main" id="{473021AF-0723-4309-A5FF-209CB37B4691}"/>
              </a:ext>
            </a:extLst>
          </p:cNvPr>
          <p:cNvSpPr txBox="1"/>
          <p:nvPr/>
        </p:nvSpPr>
        <p:spPr>
          <a:xfrm>
            <a:off x="8803663" y="4974538"/>
            <a:ext cx="341760" cy="261610"/>
          </a:xfrm>
          <a:prstGeom prst="rect">
            <a:avLst/>
          </a:prstGeom>
          <a:noFill/>
        </p:spPr>
        <p:txBody>
          <a:bodyPr wrap="none" rtlCol="0">
            <a:spAutoFit/>
          </a:bodyPr>
          <a:lstStyle/>
          <a:p>
            <a:r>
              <a:rPr lang="de-DE" sz="1100"/>
              <a:t>28</a:t>
            </a:r>
          </a:p>
        </p:txBody>
      </p:sp>
      <p:sp>
        <p:nvSpPr>
          <p:cNvPr id="88" name="Textfeld 87">
            <a:extLst>
              <a:ext uri="{FF2B5EF4-FFF2-40B4-BE49-F238E27FC236}">
                <a16:creationId xmlns:a16="http://schemas.microsoft.com/office/drawing/2014/main" id="{7EE82B8F-9136-46AE-BA64-C0E5BF1808B1}"/>
              </a:ext>
            </a:extLst>
          </p:cNvPr>
          <p:cNvSpPr txBox="1"/>
          <p:nvPr/>
        </p:nvSpPr>
        <p:spPr>
          <a:xfrm>
            <a:off x="9079794" y="4974678"/>
            <a:ext cx="341760" cy="261610"/>
          </a:xfrm>
          <a:prstGeom prst="rect">
            <a:avLst/>
          </a:prstGeom>
          <a:noFill/>
        </p:spPr>
        <p:txBody>
          <a:bodyPr wrap="none" rtlCol="0">
            <a:spAutoFit/>
          </a:bodyPr>
          <a:lstStyle/>
          <a:p>
            <a:r>
              <a:rPr lang="de-DE" sz="1100"/>
              <a:t>29</a:t>
            </a:r>
          </a:p>
        </p:txBody>
      </p:sp>
      <p:sp>
        <p:nvSpPr>
          <p:cNvPr id="89" name="Textfeld 88">
            <a:extLst>
              <a:ext uri="{FF2B5EF4-FFF2-40B4-BE49-F238E27FC236}">
                <a16:creationId xmlns:a16="http://schemas.microsoft.com/office/drawing/2014/main" id="{1F7977A4-D7C4-4E99-96CA-7CFD45601C90}"/>
              </a:ext>
            </a:extLst>
          </p:cNvPr>
          <p:cNvSpPr txBox="1"/>
          <p:nvPr/>
        </p:nvSpPr>
        <p:spPr>
          <a:xfrm>
            <a:off x="9357722" y="4974973"/>
            <a:ext cx="341760" cy="261610"/>
          </a:xfrm>
          <a:prstGeom prst="rect">
            <a:avLst/>
          </a:prstGeom>
          <a:noFill/>
        </p:spPr>
        <p:txBody>
          <a:bodyPr wrap="none" rtlCol="0">
            <a:spAutoFit/>
          </a:bodyPr>
          <a:lstStyle/>
          <a:p>
            <a:r>
              <a:rPr lang="de-DE" sz="1100"/>
              <a:t>30</a:t>
            </a:r>
          </a:p>
        </p:txBody>
      </p:sp>
      <p:sp>
        <p:nvSpPr>
          <p:cNvPr id="90" name="Textfeld 89">
            <a:extLst>
              <a:ext uri="{FF2B5EF4-FFF2-40B4-BE49-F238E27FC236}">
                <a16:creationId xmlns:a16="http://schemas.microsoft.com/office/drawing/2014/main" id="{90C63822-6EBE-4590-B05E-A37A012D79C8}"/>
              </a:ext>
            </a:extLst>
          </p:cNvPr>
          <p:cNvSpPr txBox="1"/>
          <p:nvPr/>
        </p:nvSpPr>
        <p:spPr>
          <a:xfrm>
            <a:off x="647840" y="4758490"/>
            <a:ext cx="388248" cy="261610"/>
          </a:xfrm>
          <a:prstGeom prst="rect">
            <a:avLst/>
          </a:prstGeom>
          <a:noFill/>
        </p:spPr>
        <p:txBody>
          <a:bodyPr wrap="none" rtlCol="0">
            <a:spAutoFit/>
          </a:bodyPr>
          <a:lstStyle/>
          <a:p>
            <a:pPr algn="r"/>
            <a:r>
              <a:rPr lang="de-DE" sz="1100"/>
              <a:t>0%</a:t>
            </a:r>
          </a:p>
        </p:txBody>
      </p:sp>
      <p:sp>
        <p:nvSpPr>
          <p:cNvPr id="91" name="Textfeld 90">
            <a:extLst>
              <a:ext uri="{FF2B5EF4-FFF2-40B4-BE49-F238E27FC236}">
                <a16:creationId xmlns:a16="http://schemas.microsoft.com/office/drawing/2014/main" id="{2A2235B3-D009-4A88-B58A-3226DF52811C}"/>
              </a:ext>
            </a:extLst>
          </p:cNvPr>
          <p:cNvSpPr txBox="1"/>
          <p:nvPr/>
        </p:nvSpPr>
        <p:spPr>
          <a:xfrm>
            <a:off x="569294" y="4154754"/>
            <a:ext cx="466794" cy="261610"/>
          </a:xfrm>
          <a:prstGeom prst="rect">
            <a:avLst/>
          </a:prstGeom>
          <a:noFill/>
        </p:spPr>
        <p:txBody>
          <a:bodyPr wrap="none" rtlCol="0">
            <a:spAutoFit/>
          </a:bodyPr>
          <a:lstStyle/>
          <a:p>
            <a:pPr algn="r"/>
            <a:r>
              <a:rPr lang="de-DE" sz="1100"/>
              <a:t>20%</a:t>
            </a:r>
          </a:p>
        </p:txBody>
      </p:sp>
      <p:sp>
        <p:nvSpPr>
          <p:cNvPr id="92" name="Textfeld 91">
            <a:extLst>
              <a:ext uri="{FF2B5EF4-FFF2-40B4-BE49-F238E27FC236}">
                <a16:creationId xmlns:a16="http://schemas.microsoft.com/office/drawing/2014/main" id="{A7CC91E6-91EA-446D-A5ED-13E8A8585399}"/>
              </a:ext>
            </a:extLst>
          </p:cNvPr>
          <p:cNvSpPr txBox="1"/>
          <p:nvPr/>
        </p:nvSpPr>
        <p:spPr>
          <a:xfrm>
            <a:off x="569294" y="3556606"/>
            <a:ext cx="466794" cy="261610"/>
          </a:xfrm>
          <a:prstGeom prst="rect">
            <a:avLst/>
          </a:prstGeom>
          <a:noFill/>
        </p:spPr>
        <p:txBody>
          <a:bodyPr wrap="none" rtlCol="0">
            <a:spAutoFit/>
          </a:bodyPr>
          <a:lstStyle/>
          <a:p>
            <a:pPr algn="r"/>
            <a:r>
              <a:rPr lang="de-DE" sz="1100"/>
              <a:t>40%</a:t>
            </a:r>
          </a:p>
        </p:txBody>
      </p:sp>
      <p:sp>
        <p:nvSpPr>
          <p:cNvPr id="93" name="Textfeld 92">
            <a:extLst>
              <a:ext uri="{FF2B5EF4-FFF2-40B4-BE49-F238E27FC236}">
                <a16:creationId xmlns:a16="http://schemas.microsoft.com/office/drawing/2014/main" id="{5C7A5A72-63D5-4AAC-A649-D9412714BE33}"/>
              </a:ext>
            </a:extLst>
          </p:cNvPr>
          <p:cNvSpPr txBox="1"/>
          <p:nvPr/>
        </p:nvSpPr>
        <p:spPr>
          <a:xfrm>
            <a:off x="569294" y="2953919"/>
            <a:ext cx="466794" cy="261610"/>
          </a:xfrm>
          <a:prstGeom prst="rect">
            <a:avLst/>
          </a:prstGeom>
          <a:noFill/>
        </p:spPr>
        <p:txBody>
          <a:bodyPr wrap="none" rtlCol="0">
            <a:spAutoFit/>
          </a:bodyPr>
          <a:lstStyle/>
          <a:p>
            <a:pPr algn="r"/>
            <a:r>
              <a:rPr lang="de-DE" sz="1100"/>
              <a:t>60%</a:t>
            </a:r>
          </a:p>
        </p:txBody>
      </p:sp>
      <p:sp>
        <p:nvSpPr>
          <p:cNvPr id="94" name="Textfeld 93">
            <a:extLst>
              <a:ext uri="{FF2B5EF4-FFF2-40B4-BE49-F238E27FC236}">
                <a16:creationId xmlns:a16="http://schemas.microsoft.com/office/drawing/2014/main" id="{86B3DE94-3259-4E0E-AD4F-870D05110F26}"/>
              </a:ext>
            </a:extLst>
          </p:cNvPr>
          <p:cNvSpPr txBox="1"/>
          <p:nvPr/>
        </p:nvSpPr>
        <p:spPr>
          <a:xfrm>
            <a:off x="569294" y="2350596"/>
            <a:ext cx="466794" cy="261610"/>
          </a:xfrm>
          <a:prstGeom prst="rect">
            <a:avLst/>
          </a:prstGeom>
          <a:noFill/>
        </p:spPr>
        <p:txBody>
          <a:bodyPr wrap="none" rtlCol="0">
            <a:spAutoFit/>
          </a:bodyPr>
          <a:lstStyle/>
          <a:p>
            <a:pPr algn="r"/>
            <a:r>
              <a:rPr lang="de-DE" sz="1100"/>
              <a:t>80%</a:t>
            </a:r>
          </a:p>
        </p:txBody>
      </p:sp>
      <p:sp>
        <p:nvSpPr>
          <p:cNvPr id="95" name="Textfeld 94">
            <a:extLst>
              <a:ext uri="{FF2B5EF4-FFF2-40B4-BE49-F238E27FC236}">
                <a16:creationId xmlns:a16="http://schemas.microsoft.com/office/drawing/2014/main" id="{8A99E374-86AD-4BC3-BA40-768A9A8A7738}"/>
              </a:ext>
            </a:extLst>
          </p:cNvPr>
          <p:cNvSpPr txBox="1"/>
          <p:nvPr/>
        </p:nvSpPr>
        <p:spPr>
          <a:xfrm>
            <a:off x="490746" y="1744968"/>
            <a:ext cx="545342" cy="261610"/>
          </a:xfrm>
          <a:prstGeom prst="rect">
            <a:avLst/>
          </a:prstGeom>
          <a:noFill/>
        </p:spPr>
        <p:txBody>
          <a:bodyPr wrap="none" rtlCol="0">
            <a:spAutoFit/>
          </a:bodyPr>
          <a:lstStyle/>
          <a:p>
            <a:pPr algn="r"/>
            <a:r>
              <a:rPr lang="de-DE" sz="1100" dirty="0"/>
              <a:t>100%</a:t>
            </a:r>
          </a:p>
        </p:txBody>
      </p:sp>
      <p:sp>
        <p:nvSpPr>
          <p:cNvPr id="96" name="Textfeld 95">
            <a:extLst>
              <a:ext uri="{FF2B5EF4-FFF2-40B4-BE49-F238E27FC236}">
                <a16:creationId xmlns:a16="http://schemas.microsoft.com/office/drawing/2014/main" id="{E7643054-8137-4DC8-A8E9-917225F7B69A}"/>
              </a:ext>
            </a:extLst>
          </p:cNvPr>
          <p:cNvSpPr txBox="1"/>
          <p:nvPr/>
        </p:nvSpPr>
        <p:spPr>
          <a:xfrm>
            <a:off x="4965392" y="5162605"/>
            <a:ext cx="819455" cy="307777"/>
          </a:xfrm>
          <a:prstGeom prst="rect">
            <a:avLst/>
          </a:prstGeom>
          <a:noFill/>
        </p:spPr>
        <p:txBody>
          <a:bodyPr wrap="none" rtlCol="0">
            <a:spAutoFit/>
          </a:bodyPr>
          <a:lstStyle/>
          <a:p>
            <a:pPr algn="ctr"/>
            <a:r>
              <a:rPr lang="de-DE" sz="1400" b="1" dirty="0" err="1"/>
              <a:t>Months</a:t>
            </a:r>
            <a:endParaRPr lang="de-DE" sz="1400" b="1" dirty="0"/>
          </a:p>
        </p:txBody>
      </p:sp>
      <p:sp>
        <p:nvSpPr>
          <p:cNvPr id="97" name="Textfeld 96">
            <a:extLst>
              <a:ext uri="{FF2B5EF4-FFF2-40B4-BE49-F238E27FC236}">
                <a16:creationId xmlns:a16="http://schemas.microsoft.com/office/drawing/2014/main" id="{92B48A84-2C92-4745-934B-4BB2BEDCF807}"/>
              </a:ext>
            </a:extLst>
          </p:cNvPr>
          <p:cNvSpPr txBox="1"/>
          <p:nvPr/>
        </p:nvSpPr>
        <p:spPr>
          <a:xfrm rot="16200000">
            <a:off x="-580529" y="3232609"/>
            <a:ext cx="2113079" cy="307777"/>
          </a:xfrm>
          <a:prstGeom prst="rect">
            <a:avLst/>
          </a:prstGeom>
          <a:noFill/>
        </p:spPr>
        <p:txBody>
          <a:bodyPr wrap="none" rtlCol="0">
            <a:spAutoFit/>
          </a:bodyPr>
          <a:lstStyle/>
          <a:p>
            <a:r>
              <a:rPr lang="de-DE" sz="1400" b="1" dirty="0" err="1"/>
              <a:t>Percentage</a:t>
            </a:r>
            <a:r>
              <a:rPr lang="de-DE" sz="1400" b="1" dirty="0"/>
              <a:t> </a:t>
            </a:r>
            <a:r>
              <a:rPr lang="de-DE" sz="1400" b="1" dirty="0" err="1"/>
              <a:t>of</a:t>
            </a:r>
            <a:r>
              <a:rPr lang="de-DE" sz="1400" b="1" dirty="0"/>
              <a:t> </a:t>
            </a:r>
            <a:r>
              <a:rPr lang="de-DE" sz="1400" b="1" dirty="0" err="1"/>
              <a:t>Patients</a:t>
            </a:r>
            <a:endParaRPr lang="de-DE" sz="1400" b="1" dirty="0"/>
          </a:p>
        </p:txBody>
      </p:sp>
      <p:cxnSp>
        <p:nvCxnSpPr>
          <p:cNvPr id="99" name="Gerader Verbinder 98">
            <a:extLst>
              <a:ext uri="{FF2B5EF4-FFF2-40B4-BE49-F238E27FC236}">
                <a16:creationId xmlns:a16="http://schemas.microsoft.com/office/drawing/2014/main" id="{7F3C5586-F4D2-4459-B4CD-76CBAF0A79C4}"/>
              </a:ext>
            </a:extLst>
          </p:cNvPr>
          <p:cNvCxnSpPr>
            <a:cxnSpLocks/>
          </p:cNvCxnSpPr>
          <p:nvPr/>
        </p:nvCxnSpPr>
        <p:spPr>
          <a:xfrm>
            <a:off x="1096832" y="3380229"/>
            <a:ext cx="855318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 name="Freihandform: Form 102">
            <a:extLst>
              <a:ext uri="{FF2B5EF4-FFF2-40B4-BE49-F238E27FC236}">
                <a16:creationId xmlns:a16="http://schemas.microsoft.com/office/drawing/2014/main" id="{C042721B-4F1E-437B-9247-FC11B8FC0B0B}"/>
              </a:ext>
            </a:extLst>
          </p:cNvPr>
          <p:cNvSpPr/>
          <p:nvPr/>
        </p:nvSpPr>
        <p:spPr>
          <a:xfrm>
            <a:off x="1274370" y="1885598"/>
            <a:ext cx="8013700" cy="1784350"/>
          </a:xfrm>
          <a:custGeom>
            <a:avLst/>
            <a:gdLst>
              <a:gd name="connsiteX0" fmla="*/ 8013700 w 8013700"/>
              <a:gd name="connsiteY0" fmla="*/ 1784350 h 1784350"/>
              <a:gd name="connsiteX1" fmla="*/ 7962900 w 8013700"/>
              <a:gd name="connsiteY1" fmla="*/ 1784350 h 1784350"/>
              <a:gd name="connsiteX2" fmla="*/ 7962900 w 8013700"/>
              <a:gd name="connsiteY2" fmla="*/ 1644650 h 1784350"/>
              <a:gd name="connsiteX3" fmla="*/ 7423150 w 8013700"/>
              <a:gd name="connsiteY3" fmla="*/ 1644650 h 1784350"/>
              <a:gd name="connsiteX4" fmla="*/ 7423150 w 8013700"/>
              <a:gd name="connsiteY4" fmla="*/ 1543050 h 1784350"/>
              <a:gd name="connsiteX5" fmla="*/ 6083300 w 8013700"/>
              <a:gd name="connsiteY5" fmla="*/ 1543050 h 1784350"/>
              <a:gd name="connsiteX6" fmla="*/ 6083300 w 8013700"/>
              <a:gd name="connsiteY6" fmla="*/ 1466850 h 1784350"/>
              <a:gd name="connsiteX7" fmla="*/ 5734050 w 8013700"/>
              <a:gd name="connsiteY7" fmla="*/ 1466850 h 1784350"/>
              <a:gd name="connsiteX8" fmla="*/ 5734050 w 8013700"/>
              <a:gd name="connsiteY8" fmla="*/ 1390650 h 1784350"/>
              <a:gd name="connsiteX9" fmla="*/ 5594350 w 8013700"/>
              <a:gd name="connsiteY9" fmla="*/ 1390650 h 1784350"/>
              <a:gd name="connsiteX10" fmla="*/ 5594350 w 8013700"/>
              <a:gd name="connsiteY10" fmla="*/ 1327150 h 1784350"/>
              <a:gd name="connsiteX11" fmla="*/ 5353050 w 8013700"/>
              <a:gd name="connsiteY11" fmla="*/ 1327150 h 1784350"/>
              <a:gd name="connsiteX12" fmla="*/ 5353050 w 8013700"/>
              <a:gd name="connsiteY12" fmla="*/ 1263650 h 1784350"/>
              <a:gd name="connsiteX13" fmla="*/ 4908550 w 8013700"/>
              <a:gd name="connsiteY13" fmla="*/ 1263650 h 1784350"/>
              <a:gd name="connsiteX14" fmla="*/ 4908550 w 8013700"/>
              <a:gd name="connsiteY14" fmla="*/ 1200150 h 1784350"/>
              <a:gd name="connsiteX15" fmla="*/ 4876800 w 8013700"/>
              <a:gd name="connsiteY15" fmla="*/ 1200150 h 1784350"/>
              <a:gd name="connsiteX16" fmla="*/ 4876800 w 8013700"/>
              <a:gd name="connsiteY16" fmla="*/ 1136650 h 1784350"/>
              <a:gd name="connsiteX17" fmla="*/ 4184650 w 8013700"/>
              <a:gd name="connsiteY17" fmla="*/ 1136650 h 1784350"/>
              <a:gd name="connsiteX18" fmla="*/ 4184650 w 8013700"/>
              <a:gd name="connsiteY18" fmla="*/ 1085850 h 1784350"/>
              <a:gd name="connsiteX19" fmla="*/ 4159250 w 8013700"/>
              <a:gd name="connsiteY19" fmla="*/ 1085850 h 1784350"/>
              <a:gd name="connsiteX20" fmla="*/ 4159250 w 8013700"/>
              <a:gd name="connsiteY20" fmla="*/ 1047750 h 1784350"/>
              <a:gd name="connsiteX21" fmla="*/ 4038600 w 8013700"/>
              <a:gd name="connsiteY21" fmla="*/ 1047750 h 1784350"/>
              <a:gd name="connsiteX22" fmla="*/ 4038600 w 8013700"/>
              <a:gd name="connsiteY22" fmla="*/ 996950 h 1784350"/>
              <a:gd name="connsiteX23" fmla="*/ 3829050 w 8013700"/>
              <a:gd name="connsiteY23" fmla="*/ 996950 h 1784350"/>
              <a:gd name="connsiteX24" fmla="*/ 3829050 w 8013700"/>
              <a:gd name="connsiteY24" fmla="*/ 952500 h 1784350"/>
              <a:gd name="connsiteX25" fmla="*/ 3778250 w 8013700"/>
              <a:gd name="connsiteY25" fmla="*/ 952500 h 1784350"/>
              <a:gd name="connsiteX26" fmla="*/ 3778250 w 8013700"/>
              <a:gd name="connsiteY26" fmla="*/ 927100 h 1784350"/>
              <a:gd name="connsiteX27" fmla="*/ 3765550 w 8013700"/>
              <a:gd name="connsiteY27" fmla="*/ 927100 h 1784350"/>
              <a:gd name="connsiteX28" fmla="*/ 3765550 w 8013700"/>
              <a:gd name="connsiteY28" fmla="*/ 876300 h 1784350"/>
              <a:gd name="connsiteX29" fmla="*/ 3695700 w 8013700"/>
              <a:gd name="connsiteY29" fmla="*/ 876300 h 1784350"/>
              <a:gd name="connsiteX30" fmla="*/ 3695700 w 8013700"/>
              <a:gd name="connsiteY30" fmla="*/ 838200 h 1784350"/>
              <a:gd name="connsiteX31" fmla="*/ 3581400 w 8013700"/>
              <a:gd name="connsiteY31" fmla="*/ 838200 h 1784350"/>
              <a:gd name="connsiteX32" fmla="*/ 3581400 w 8013700"/>
              <a:gd name="connsiteY32" fmla="*/ 800100 h 1784350"/>
              <a:gd name="connsiteX33" fmla="*/ 3473450 w 8013700"/>
              <a:gd name="connsiteY33" fmla="*/ 800100 h 1784350"/>
              <a:gd name="connsiteX34" fmla="*/ 3473450 w 8013700"/>
              <a:gd name="connsiteY34" fmla="*/ 762000 h 1784350"/>
              <a:gd name="connsiteX35" fmla="*/ 3390900 w 8013700"/>
              <a:gd name="connsiteY35" fmla="*/ 762000 h 1784350"/>
              <a:gd name="connsiteX36" fmla="*/ 3390900 w 8013700"/>
              <a:gd name="connsiteY36" fmla="*/ 723900 h 1784350"/>
              <a:gd name="connsiteX37" fmla="*/ 3352800 w 8013700"/>
              <a:gd name="connsiteY37" fmla="*/ 723900 h 1784350"/>
              <a:gd name="connsiteX38" fmla="*/ 3352800 w 8013700"/>
              <a:gd name="connsiteY38" fmla="*/ 685800 h 1784350"/>
              <a:gd name="connsiteX39" fmla="*/ 3206750 w 8013700"/>
              <a:gd name="connsiteY39" fmla="*/ 685800 h 1784350"/>
              <a:gd name="connsiteX40" fmla="*/ 3206750 w 8013700"/>
              <a:gd name="connsiteY40" fmla="*/ 654050 h 1784350"/>
              <a:gd name="connsiteX41" fmla="*/ 3060700 w 8013700"/>
              <a:gd name="connsiteY41" fmla="*/ 654050 h 1784350"/>
              <a:gd name="connsiteX42" fmla="*/ 3060700 w 8013700"/>
              <a:gd name="connsiteY42" fmla="*/ 628650 h 1784350"/>
              <a:gd name="connsiteX43" fmla="*/ 3022600 w 8013700"/>
              <a:gd name="connsiteY43" fmla="*/ 628650 h 1784350"/>
              <a:gd name="connsiteX44" fmla="*/ 3022600 w 8013700"/>
              <a:gd name="connsiteY44" fmla="*/ 596900 h 1784350"/>
              <a:gd name="connsiteX45" fmla="*/ 2838450 w 8013700"/>
              <a:gd name="connsiteY45" fmla="*/ 596900 h 1784350"/>
              <a:gd name="connsiteX46" fmla="*/ 2838450 w 8013700"/>
              <a:gd name="connsiteY46" fmla="*/ 558800 h 1784350"/>
              <a:gd name="connsiteX47" fmla="*/ 2673350 w 8013700"/>
              <a:gd name="connsiteY47" fmla="*/ 558800 h 1784350"/>
              <a:gd name="connsiteX48" fmla="*/ 2673350 w 8013700"/>
              <a:gd name="connsiteY48" fmla="*/ 527050 h 1784350"/>
              <a:gd name="connsiteX49" fmla="*/ 2470150 w 8013700"/>
              <a:gd name="connsiteY49" fmla="*/ 527050 h 1784350"/>
              <a:gd name="connsiteX50" fmla="*/ 2470150 w 8013700"/>
              <a:gd name="connsiteY50" fmla="*/ 501650 h 1784350"/>
              <a:gd name="connsiteX51" fmla="*/ 2368550 w 8013700"/>
              <a:gd name="connsiteY51" fmla="*/ 501650 h 1784350"/>
              <a:gd name="connsiteX52" fmla="*/ 2368550 w 8013700"/>
              <a:gd name="connsiteY52" fmla="*/ 469900 h 1784350"/>
              <a:gd name="connsiteX53" fmla="*/ 2260600 w 8013700"/>
              <a:gd name="connsiteY53" fmla="*/ 469900 h 1784350"/>
              <a:gd name="connsiteX54" fmla="*/ 2260600 w 8013700"/>
              <a:gd name="connsiteY54" fmla="*/ 444500 h 1784350"/>
              <a:gd name="connsiteX55" fmla="*/ 2165350 w 8013700"/>
              <a:gd name="connsiteY55" fmla="*/ 444500 h 1784350"/>
              <a:gd name="connsiteX56" fmla="*/ 2165350 w 8013700"/>
              <a:gd name="connsiteY56" fmla="*/ 412750 h 1784350"/>
              <a:gd name="connsiteX57" fmla="*/ 2082800 w 8013700"/>
              <a:gd name="connsiteY57" fmla="*/ 412750 h 1784350"/>
              <a:gd name="connsiteX58" fmla="*/ 2082800 w 8013700"/>
              <a:gd name="connsiteY58" fmla="*/ 387350 h 1784350"/>
              <a:gd name="connsiteX59" fmla="*/ 1974850 w 8013700"/>
              <a:gd name="connsiteY59" fmla="*/ 387350 h 1784350"/>
              <a:gd name="connsiteX60" fmla="*/ 1974850 w 8013700"/>
              <a:gd name="connsiteY60" fmla="*/ 361950 h 1784350"/>
              <a:gd name="connsiteX61" fmla="*/ 1905000 w 8013700"/>
              <a:gd name="connsiteY61" fmla="*/ 361950 h 1784350"/>
              <a:gd name="connsiteX62" fmla="*/ 1905000 w 8013700"/>
              <a:gd name="connsiteY62" fmla="*/ 311150 h 1784350"/>
              <a:gd name="connsiteX63" fmla="*/ 1447800 w 8013700"/>
              <a:gd name="connsiteY63" fmla="*/ 311150 h 1784350"/>
              <a:gd name="connsiteX64" fmla="*/ 1447800 w 8013700"/>
              <a:gd name="connsiteY64" fmla="*/ 260350 h 1784350"/>
              <a:gd name="connsiteX65" fmla="*/ 1244600 w 8013700"/>
              <a:gd name="connsiteY65" fmla="*/ 260350 h 1784350"/>
              <a:gd name="connsiteX66" fmla="*/ 1244600 w 8013700"/>
              <a:gd name="connsiteY66" fmla="*/ 228600 h 1784350"/>
              <a:gd name="connsiteX67" fmla="*/ 1206500 w 8013700"/>
              <a:gd name="connsiteY67" fmla="*/ 228600 h 1784350"/>
              <a:gd name="connsiteX68" fmla="*/ 1206500 w 8013700"/>
              <a:gd name="connsiteY68" fmla="*/ 209550 h 1784350"/>
              <a:gd name="connsiteX69" fmla="*/ 1181100 w 8013700"/>
              <a:gd name="connsiteY69" fmla="*/ 209550 h 1784350"/>
              <a:gd name="connsiteX70" fmla="*/ 1181100 w 8013700"/>
              <a:gd name="connsiteY70" fmla="*/ 152400 h 1784350"/>
              <a:gd name="connsiteX71" fmla="*/ 1085850 w 8013700"/>
              <a:gd name="connsiteY71" fmla="*/ 152400 h 1784350"/>
              <a:gd name="connsiteX72" fmla="*/ 1085850 w 8013700"/>
              <a:gd name="connsiteY72" fmla="*/ 133350 h 1784350"/>
              <a:gd name="connsiteX73" fmla="*/ 984250 w 8013700"/>
              <a:gd name="connsiteY73" fmla="*/ 133350 h 1784350"/>
              <a:gd name="connsiteX74" fmla="*/ 984250 w 8013700"/>
              <a:gd name="connsiteY74" fmla="*/ 114300 h 1784350"/>
              <a:gd name="connsiteX75" fmla="*/ 977900 w 8013700"/>
              <a:gd name="connsiteY75" fmla="*/ 114300 h 1784350"/>
              <a:gd name="connsiteX76" fmla="*/ 977900 w 8013700"/>
              <a:gd name="connsiteY76" fmla="*/ 101600 h 1784350"/>
              <a:gd name="connsiteX77" fmla="*/ 971550 w 8013700"/>
              <a:gd name="connsiteY77" fmla="*/ 101600 h 1784350"/>
              <a:gd name="connsiteX78" fmla="*/ 971550 w 8013700"/>
              <a:gd name="connsiteY78" fmla="*/ 82550 h 1784350"/>
              <a:gd name="connsiteX79" fmla="*/ 958850 w 8013700"/>
              <a:gd name="connsiteY79" fmla="*/ 82550 h 1784350"/>
              <a:gd name="connsiteX80" fmla="*/ 958850 w 8013700"/>
              <a:gd name="connsiteY80" fmla="*/ 69850 h 1784350"/>
              <a:gd name="connsiteX81" fmla="*/ 882650 w 8013700"/>
              <a:gd name="connsiteY81" fmla="*/ 69850 h 1784350"/>
              <a:gd name="connsiteX82" fmla="*/ 882650 w 8013700"/>
              <a:gd name="connsiteY82" fmla="*/ 44450 h 1784350"/>
              <a:gd name="connsiteX83" fmla="*/ 762000 w 8013700"/>
              <a:gd name="connsiteY83" fmla="*/ 44450 h 1784350"/>
              <a:gd name="connsiteX84" fmla="*/ 762000 w 8013700"/>
              <a:gd name="connsiteY84" fmla="*/ 25400 h 1784350"/>
              <a:gd name="connsiteX85" fmla="*/ 514350 w 8013700"/>
              <a:gd name="connsiteY85" fmla="*/ 25400 h 1784350"/>
              <a:gd name="connsiteX86" fmla="*/ 514350 w 8013700"/>
              <a:gd name="connsiteY86" fmla="*/ 6350 h 1784350"/>
              <a:gd name="connsiteX87" fmla="*/ 336550 w 8013700"/>
              <a:gd name="connsiteY87" fmla="*/ 6350 h 1784350"/>
              <a:gd name="connsiteX88" fmla="*/ 342900 w 8013700"/>
              <a:gd name="connsiteY88" fmla="*/ 0 h 1784350"/>
              <a:gd name="connsiteX89" fmla="*/ 0 w 8013700"/>
              <a:gd name="connsiteY89" fmla="*/ 0 h 1784350"/>
              <a:gd name="connsiteX0" fmla="*/ 8013700 w 8013700"/>
              <a:gd name="connsiteY0" fmla="*/ 1784350 h 1784350"/>
              <a:gd name="connsiteX1" fmla="*/ 7962900 w 8013700"/>
              <a:gd name="connsiteY1" fmla="*/ 1784350 h 1784350"/>
              <a:gd name="connsiteX2" fmla="*/ 7962900 w 8013700"/>
              <a:gd name="connsiteY2" fmla="*/ 1644650 h 1784350"/>
              <a:gd name="connsiteX3" fmla="*/ 7423150 w 8013700"/>
              <a:gd name="connsiteY3" fmla="*/ 1644650 h 1784350"/>
              <a:gd name="connsiteX4" fmla="*/ 7423150 w 8013700"/>
              <a:gd name="connsiteY4" fmla="*/ 1543050 h 1784350"/>
              <a:gd name="connsiteX5" fmla="*/ 6083300 w 8013700"/>
              <a:gd name="connsiteY5" fmla="*/ 1543050 h 1784350"/>
              <a:gd name="connsiteX6" fmla="*/ 6083300 w 8013700"/>
              <a:gd name="connsiteY6" fmla="*/ 1466850 h 1784350"/>
              <a:gd name="connsiteX7" fmla="*/ 5734050 w 8013700"/>
              <a:gd name="connsiteY7" fmla="*/ 1466850 h 1784350"/>
              <a:gd name="connsiteX8" fmla="*/ 5734050 w 8013700"/>
              <a:gd name="connsiteY8" fmla="*/ 1390650 h 1784350"/>
              <a:gd name="connsiteX9" fmla="*/ 5594350 w 8013700"/>
              <a:gd name="connsiteY9" fmla="*/ 1390650 h 1784350"/>
              <a:gd name="connsiteX10" fmla="*/ 5594350 w 8013700"/>
              <a:gd name="connsiteY10" fmla="*/ 1327150 h 1784350"/>
              <a:gd name="connsiteX11" fmla="*/ 5353050 w 8013700"/>
              <a:gd name="connsiteY11" fmla="*/ 1327150 h 1784350"/>
              <a:gd name="connsiteX12" fmla="*/ 5353050 w 8013700"/>
              <a:gd name="connsiteY12" fmla="*/ 1263650 h 1784350"/>
              <a:gd name="connsiteX13" fmla="*/ 4908550 w 8013700"/>
              <a:gd name="connsiteY13" fmla="*/ 1263650 h 1784350"/>
              <a:gd name="connsiteX14" fmla="*/ 4908550 w 8013700"/>
              <a:gd name="connsiteY14" fmla="*/ 1200150 h 1784350"/>
              <a:gd name="connsiteX15" fmla="*/ 4876800 w 8013700"/>
              <a:gd name="connsiteY15" fmla="*/ 1200150 h 1784350"/>
              <a:gd name="connsiteX16" fmla="*/ 4876800 w 8013700"/>
              <a:gd name="connsiteY16" fmla="*/ 1136650 h 1784350"/>
              <a:gd name="connsiteX17" fmla="*/ 4184650 w 8013700"/>
              <a:gd name="connsiteY17" fmla="*/ 1136650 h 1784350"/>
              <a:gd name="connsiteX18" fmla="*/ 4184650 w 8013700"/>
              <a:gd name="connsiteY18" fmla="*/ 1085850 h 1784350"/>
              <a:gd name="connsiteX19" fmla="*/ 4159250 w 8013700"/>
              <a:gd name="connsiteY19" fmla="*/ 1085850 h 1784350"/>
              <a:gd name="connsiteX20" fmla="*/ 4159250 w 8013700"/>
              <a:gd name="connsiteY20" fmla="*/ 1047750 h 1784350"/>
              <a:gd name="connsiteX21" fmla="*/ 4038600 w 8013700"/>
              <a:gd name="connsiteY21" fmla="*/ 1047750 h 1784350"/>
              <a:gd name="connsiteX22" fmla="*/ 4038600 w 8013700"/>
              <a:gd name="connsiteY22" fmla="*/ 996950 h 1784350"/>
              <a:gd name="connsiteX23" fmla="*/ 3829050 w 8013700"/>
              <a:gd name="connsiteY23" fmla="*/ 996950 h 1784350"/>
              <a:gd name="connsiteX24" fmla="*/ 3829050 w 8013700"/>
              <a:gd name="connsiteY24" fmla="*/ 952500 h 1784350"/>
              <a:gd name="connsiteX25" fmla="*/ 3778250 w 8013700"/>
              <a:gd name="connsiteY25" fmla="*/ 952500 h 1784350"/>
              <a:gd name="connsiteX26" fmla="*/ 3778250 w 8013700"/>
              <a:gd name="connsiteY26" fmla="*/ 927100 h 1784350"/>
              <a:gd name="connsiteX27" fmla="*/ 3765550 w 8013700"/>
              <a:gd name="connsiteY27" fmla="*/ 927100 h 1784350"/>
              <a:gd name="connsiteX28" fmla="*/ 3765550 w 8013700"/>
              <a:gd name="connsiteY28" fmla="*/ 876300 h 1784350"/>
              <a:gd name="connsiteX29" fmla="*/ 3695700 w 8013700"/>
              <a:gd name="connsiteY29" fmla="*/ 876300 h 1784350"/>
              <a:gd name="connsiteX30" fmla="*/ 3695700 w 8013700"/>
              <a:gd name="connsiteY30" fmla="*/ 838200 h 1784350"/>
              <a:gd name="connsiteX31" fmla="*/ 3581400 w 8013700"/>
              <a:gd name="connsiteY31" fmla="*/ 838200 h 1784350"/>
              <a:gd name="connsiteX32" fmla="*/ 3581400 w 8013700"/>
              <a:gd name="connsiteY32" fmla="*/ 800100 h 1784350"/>
              <a:gd name="connsiteX33" fmla="*/ 3473450 w 8013700"/>
              <a:gd name="connsiteY33" fmla="*/ 800100 h 1784350"/>
              <a:gd name="connsiteX34" fmla="*/ 3473450 w 8013700"/>
              <a:gd name="connsiteY34" fmla="*/ 762000 h 1784350"/>
              <a:gd name="connsiteX35" fmla="*/ 3390900 w 8013700"/>
              <a:gd name="connsiteY35" fmla="*/ 762000 h 1784350"/>
              <a:gd name="connsiteX36" fmla="*/ 3390900 w 8013700"/>
              <a:gd name="connsiteY36" fmla="*/ 723900 h 1784350"/>
              <a:gd name="connsiteX37" fmla="*/ 3352800 w 8013700"/>
              <a:gd name="connsiteY37" fmla="*/ 723900 h 1784350"/>
              <a:gd name="connsiteX38" fmla="*/ 3352800 w 8013700"/>
              <a:gd name="connsiteY38" fmla="*/ 685800 h 1784350"/>
              <a:gd name="connsiteX39" fmla="*/ 3206750 w 8013700"/>
              <a:gd name="connsiteY39" fmla="*/ 685800 h 1784350"/>
              <a:gd name="connsiteX40" fmla="*/ 3206750 w 8013700"/>
              <a:gd name="connsiteY40" fmla="*/ 654050 h 1784350"/>
              <a:gd name="connsiteX41" fmla="*/ 3060700 w 8013700"/>
              <a:gd name="connsiteY41" fmla="*/ 654050 h 1784350"/>
              <a:gd name="connsiteX42" fmla="*/ 3060700 w 8013700"/>
              <a:gd name="connsiteY42" fmla="*/ 628650 h 1784350"/>
              <a:gd name="connsiteX43" fmla="*/ 3022600 w 8013700"/>
              <a:gd name="connsiteY43" fmla="*/ 628650 h 1784350"/>
              <a:gd name="connsiteX44" fmla="*/ 3022600 w 8013700"/>
              <a:gd name="connsiteY44" fmla="*/ 596900 h 1784350"/>
              <a:gd name="connsiteX45" fmla="*/ 2838450 w 8013700"/>
              <a:gd name="connsiteY45" fmla="*/ 596900 h 1784350"/>
              <a:gd name="connsiteX46" fmla="*/ 2838450 w 8013700"/>
              <a:gd name="connsiteY46" fmla="*/ 558800 h 1784350"/>
              <a:gd name="connsiteX47" fmla="*/ 2673350 w 8013700"/>
              <a:gd name="connsiteY47" fmla="*/ 558800 h 1784350"/>
              <a:gd name="connsiteX48" fmla="*/ 2673350 w 8013700"/>
              <a:gd name="connsiteY48" fmla="*/ 527050 h 1784350"/>
              <a:gd name="connsiteX49" fmla="*/ 2470150 w 8013700"/>
              <a:gd name="connsiteY49" fmla="*/ 527050 h 1784350"/>
              <a:gd name="connsiteX50" fmla="*/ 2470150 w 8013700"/>
              <a:gd name="connsiteY50" fmla="*/ 501650 h 1784350"/>
              <a:gd name="connsiteX51" fmla="*/ 2368550 w 8013700"/>
              <a:gd name="connsiteY51" fmla="*/ 501650 h 1784350"/>
              <a:gd name="connsiteX52" fmla="*/ 2368550 w 8013700"/>
              <a:gd name="connsiteY52" fmla="*/ 469900 h 1784350"/>
              <a:gd name="connsiteX53" fmla="*/ 2260600 w 8013700"/>
              <a:gd name="connsiteY53" fmla="*/ 469900 h 1784350"/>
              <a:gd name="connsiteX54" fmla="*/ 2260600 w 8013700"/>
              <a:gd name="connsiteY54" fmla="*/ 444500 h 1784350"/>
              <a:gd name="connsiteX55" fmla="*/ 2165350 w 8013700"/>
              <a:gd name="connsiteY55" fmla="*/ 444500 h 1784350"/>
              <a:gd name="connsiteX56" fmla="*/ 2165350 w 8013700"/>
              <a:gd name="connsiteY56" fmla="*/ 412750 h 1784350"/>
              <a:gd name="connsiteX57" fmla="*/ 2082800 w 8013700"/>
              <a:gd name="connsiteY57" fmla="*/ 412750 h 1784350"/>
              <a:gd name="connsiteX58" fmla="*/ 2082800 w 8013700"/>
              <a:gd name="connsiteY58" fmla="*/ 387350 h 1784350"/>
              <a:gd name="connsiteX59" fmla="*/ 1974850 w 8013700"/>
              <a:gd name="connsiteY59" fmla="*/ 387350 h 1784350"/>
              <a:gd name="connsiteX60" fmla="*/ 1974850 w 8013700"/>
              <a:gd name="connsiteY60" fmla="*/ 361950 h 1784350"/>
              <a:gd name="connsiteX61" fmla="*/ 1905000 w 8013700"/>
              <a:gd name="connsiteY61" fmla="*/ 361950 h 1784350"/>
              <a:gd name="connsiteX62" fmla="*/ 1905000 w 8013700"/>
              <a:gd name="connsiteY62" fmla="*/ 311150 h 1784350"/>
              <a:gd name="connsiteX63" fmla="*/ 1447800 w 8013700"/>
              <a:gd name="connsiteY63" fmla="*/ 311150 h 1784350"/>
              <a:gd name="connsiteX64" fmla="*/ 1447800 w 8013700"/>
              <a:gd name="connsiteY64" fmla="*/ 260350 h 1784350"/>
              <a:gd name="connsiteX65" fmla="*/ 1244600 w 8013700"/>
              <a:gd name="connsiteY65" fmla="*/ 260350 h 1784350"/>
              <a:gd name="connsiteX66" fmla="*/ 1244600 w 8013700"/>
              <a:gd name="connsiteY66" fmla="*/ 228600 h 1784350"/>
              <a:gd name="connsiteX67" fmla="*/ 1206500 w 8013700"/>
              <a:gd name="connsiteY67" fmla="*/ 228600 h 1784350"/>
              <a:gd name="connsiteX68" fmla="*/ 1206500 w 8013700"/>
              <a:gd name="connsiteY68" fmla="*/ 209550 h 1784350"/>
              <a:gd name="connsiteX69" fmla="*/ 1181100 w 8013700"/>
              <a:gd name="connsiteY69" fmla="*/ 209550 h 1784350"/>
              <a:gd name="connsiteX70" fmla="*/ 1181100 w 8013700"/>
              <a:gd name="connsiteY70" fmla="*/ 152400 h 1784350"/>
              <a:gd name="connsiteX71" fmla="*/ 1085850 w 8013700"/>
              <a:gd name="connsiteY71" fmla="*/ 152400 h 1784350"/>
              <a:gd name="connsiteX72" fmla="*/ 1085850 w 8013700"/>
              <a:gd name="connsiteY72" fmla="*/ 133350 h 1784350"/>
              <a:gd name="connsiteX73" fmla="*/ 984250 w 8013700"/>
              <a:gd name="connsiteY73" fmla="*/ 133350 h 1784350"/>
              <a:gd name="connsiteX74" fmla="*/ 984250 w 8013700"/>
              <a:gd name="connsiteY74" fmla="*/ 114300 h 1784350"/>
              <a:gd name="connsiteX75" fmla="*/ 977900 w 8013700"/>
              <a:gd name="connsiteY75" fmla="*/ 114300 h 1784350"/>
              <a:gd name="connsiteX76" fmla="*/ 977900 w 8013700"/>
              <a:gd name="connsiteY76" fmla="*/ 101600 h 1784350"/>
              <a:gd name="connsiteX77" fmla="*/ 971550 w 8013700"/>
              <a:gd name="connsiteY77" fmla="*/ 101600 h 1784350"/>
              <a:gd name="connsiteX78" fmla="*/ 971550 w 8013700"/>
              <a:gd name="connsiteY78" fmla="*/ 82550 h 1784350"/>
              <a:gd name="connsiteX79" fmla="*/ 958850 w 8013700"/>
              <a:gd name="connsiteY79" fmla="*/ 82550 h 1784350"/>
              <a:gd name="connsiteX80" fmla="*/ 958850 w 8013700"/>
              <a:gd name="connsiteY80" fmla="*/ 69850 h 1784350"/>
              <a:gd name="connsiteX81" fmla="*/ 882650 w 8013700"/>
              <a:gd name="connsiteY81" fmla="*/ 69850 h 1784350"/>
              <a:gd name="connsiteX82" fmla="*/ 882650 w 8013700"/>
              <a:gd name="connsiteY82" fmla="*/ 44450 h 1784350"/>
              <a:gd name="connsiteX83" fmla="*/ 762000 w 8013700"/>
              <a:gd name="connsiteY83" fmla="*/ 44450 h 1784350"/>
              <a:gd name="connsiteX84" fmla="*/ 762000 w 8013700"/>
              <a:gd name="connsiteY84" fmla="*/ 25400 h 1784350"/>
              <a:gd name="connsiteX85" fmla="*/ 514350 w 8013700"/>
              <a:gd name="connsiteY85" fmla="*/ 25400 h 1784350"/>
              <a:gd name="connsiteX86" fmla="*/ 514350 w 8013700"/>
              <a:gd name="connsiteY86" fmla="*/ 6350 h 1784350"/>
              <a:gd name="connsiteX87" fmla="*/ 343693 w 8013700"/>
              <a:gd name="connsiteY87" fmla="*/ 6350 h 1784350"/>
              <a:gd name="connsiteX88" fmla="*/ 342900 w 8013700"/>
              <a:gd name="connsiteY88" fmla="*/ 0 h 1784350"/>
              <a:gd name="connsiteX89" fmla="*/ 0 w 8013700"/>
              <a:gd name="connsiteY89" fmla="*/ 0 h 178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8013700" h="1784350">
                <a:moveTo>
                  <a:pt x="8013700" y="1784350"/>
                </a:moveTo>
                <a:lnTo>
                  <a:pt x="7962900" y="1784350"/>
                </a:lnTo>
                <a:lnTo>
                  <a:pt x="7962900" y="1644650"/>
                </a:lnTo>
                <a:lnTo>
                  <a:pt x="7423150" y="1644650"/>
                </a:lnTo>
                <a:lnTo>
                  <a:pt x="7423150" y="1543050"/>
                </a:lnTo>
                <a:lnTo>
                  <a:pt x="6083300" y="1543050"/>
                </a:lnTo>
                <a:lnTo>
                  <a:pt x="6083300" y="1466850"/>
                </a:lnTo>
                <a:lnTo>
                  <a:pt x="5734050" y="1466850"/>
                </a:lnTo>
                <a:lnTo>
                  <a:pt x="5734050" y="1390650"/>
                </a:lnTo>
                <a:lnTo>
                  <a:pt x="5594350" y="1390650"/>
                </a:lnTo>
                <a:lnTo>
                  <a:pt x="5594350" y="1327150"/>
                </a:lnTo>
                <a:lnTo>
                  <a:pt x="5353050" y="1327150"/>
                </a:lnTo>
                <a:lnTo>
                  <a:pt x="5353050" y="1263650"/>
                </a:lnTo>
                <a:lnTo>
                  <a:pt x="4908550" y="1263650"/>
                </a:lnTo>
                <a:lnTo>
                  <a:pt x="4908550" y="1200150"/>
                </a:lnTo>
                <a:lnTo>
                  <a:pt x="4876800" y="1200150"/>
                </a:lnTo>
                <a:lnTo>
                  <a:pt x="4876800" y="1136650"/>
                </a:lnTo>
                <a:lnTo>
                  <a:pt x="4184650" y="1136650"/>
                </a:lnTo>
                <a:lnTo>
                  <a:pt x="4184650" y="1085850"/>
                </a:lnTo>
                <a:lnTo>
                  <a:pt x="4159250" y="1085850"/>
                </a:lnTo>
                <a:lnTo>
                  <a:pt x="4159250" y="1047750"/>
                </a:lnTo>
                <a:lnTo>
                  <a:pt x="4038600" y="1047750"/>
                </a:lnTo>
                <a:lnTo>
                  <a:pt x="4038600" y="996950"/>
                </a:lnTo>
                <a:lnTo>
                  <a:pt x="3829050" y="996950"/>
                </a:lnTo>
                <a:lnTo>
                  <a:pt x="3829050" y="952500"/>
                </a:lnTo>
                <a:lnTo>
                  <a:pt x="3778250" y="952500"/>
                </a:lnTo>
                <a:lnTo>
                  <a:pt x="3778250" y="927100"/>
                </a:lnTo>
                <a:lnTo>
                  <a:pt x="3765550" y="927100"/>
                </a:lnTo>
                <a:lnTo>
                  <a:pt x="3765550" y="876300"/>
                </a:lnTo>
                <a:lnTo>
                  <a:pt x="3695700" y="876300"/>
                </a:lnTo>
                <a:lnTo>
                  <a:pt x="3695700" y="838200"/>
                </a:lnTo>
                <a:lnTo>
                  <a:pt x="3581400" y="838200"/>
                </a:lnTo>
                <a:lnTo>
                  <a:pt x="3581400" y="800100"/>
                </a:lnTo>
                <a:lnTo>
                  <a:pt x="3473450" y="800100"/>
                </a:lnTo>
                <a:lnTo>
                  <a:pt x="3473450" y="762000"/>
                </a:lnTo>
                <a:lnTo>
                  <a:pt x="3390900" y="762000"/>
                </a:lnTo>
                <a:lnTo>
                  <a:pt x="3390900" y="723900"/>
                </a:lnTo>
                <a:lnTo>
                  <a:pt x="3352800" y="723900"/>
                </a:lnTo>
                <a:lnTo>
                  <a:pt x="3352800" y="685800"/>
                </a:lnTo>
                <a:lnTo>
                  <a:pt x="3206750" y="685800"/>
                </a:lnTo>
                <a:lnTo>
                  <a:pt x="3206750" y="654050"/>
                </a:lnTo>
                <a:lnTo>
                  <a:pt x="3060700" y="654050"/>
                </a:lnTo>
                <a:lnTo>
                  <a:pt x="3060700" y="628650"/>
                </a:lnTo>
                <a:lnTo>
                  <a:pt x="3022600" y="628650"/>
                </a:lnTo>
                <a:lnTo>
                  <a:pt x="3022600" y="596900"/>
                </a:lnTo>
                <a:lnTo>
                  <a:pt x="2838450" y="596900"/>
                </a:lnTo>
                <a:lnTo>
                  <a:pt x="2838450" y="558800"/>
                </a:lnTo>
                <a:lnTo>
                  <a:pt x="2673350" y="558800"/>
                </a:lnTo>
                <a:lnTo>
                  <a:pt x="2673350" y="527050"/>
                </a:lnTo>
                <a:lnTo>
                  <a:pt x="2470150" y="527050"/>
                </a:lnTo>
                <a:lnTo>
                  <a:pt x="2470150" y="501650"/>
                </a:lnTo>
                <a:lnTo>
                  <a:pt x="2368550" y="501650"/>
                </a:lnTo>
                <a:lnTo>
                  <a:pt x="2368550" y="469900"/>
                </a:lnTo>
                <a:lnTo>
                  <a:pt x="2260600" y="469900"/>
                </a:lnTo>
                <a:lnTo>
                  <a:pt x="2260600" y="444500"/>
                </a:lnTo>
                <a:lnTo>
                  <a:pt x="2165350" y="444500"/>
                </a:lnTo>
                <a:lnTo>
                  <a:pt x="2165350" y="412750"/>
                </a:lnTo>
                <a:lnTo>
                  <a:pt x="2082800" y="412750"/>
                </a:lnTo>
                <a:lnTo>
                  <a:pt x="2082800" y="387350"/>
                </a:lnTo>
                <a:lnTo>
                  <a:pt x="1974850" y="387350"/>
                </a:lnTo>
                <a:lnTo>
                  <a:pt x="1974850" y="361950"/>
                </a:lnTo>
                <a:lnTo>
                  <a:pt x="1905000" y="361950"/>
                </a:lnTo>
                <a:lnTo>
                  <a:pt x="1905000" y="311150"/>
                </a:lnTo>
                <a:lnTo>
                  <a:pt x="1447800" y="311150"/>
                </a:lnTo>
                <a:lnTo>
                  <a:pt x="1447800" y="260350"/>
                </a:lnTo>
                <a:lnTo>
                  <a:pt x="1244600" y="260350"/>
                </a:lnTo>
                <a:lnTo>
                  <a:pt x="1244600" y="228600"/>
                </a:lnTo>
                <a:lnTo>
                  <a:pt x="1206500" y="228600"/>
                </a:lnTo>
                <a:lnTo>
                  <a:pt x="1206500" y="209550"/>
                </a:lnTo>
                <a:lnTo>
                  <a:pt x="1181100" y="209550"/>
                </a:lnTo>
                <a:lnTo>
                  <a:pt x="1181100" y="152400"/>
                </a:lnTo>
                <a:lnTo>
                  <a:pt x="1085850" y="152400"/>
                </a:lnTo>
                <a:lnTo>
                  <a:pt x="1085850" y="133350"/>
                </a:lnTo>
                <a:lnTo>
                  <a:pt x="984250" y="133350"/>
                </a:lnTo>
                <a:lnTo>
                  <a:pt x="984250" y="114300"/>
                </a:lnTo>
                <a:lnTo>
                  <a:pt x="977900" y="114300"/>
                </a:lnTo>
                <a:lnTo>
                  <a:pt x="977900" y="101600"/>
                </a:lnTo>
                <a:lnTo>
                  <a:pt x="971550" y="101600"/>
                </a:lnTo>
                <a:lnTo>
                  <a:pt x="971550" y="82550"/>
                </a:lnTo>
                <a:lnTo>
                  <a:pt x="958850" y="82550"/>
                </a:lnTo>
                <a:lnTo>
                  <a:pt x="958850" y="69850"/>
                </a:lnTo>
                <a:lnTo>
                  <a:pt x="882650" y="69850"/>
                </a:lnTo>
                <a:lnTo>
                  <a:pt x="882650" y="44450"/>
                </a:lnTo>
                <a:lnTo>
                  <a:pt x="762000" y="44450"/>
                </a:lnTo>
                <a:lnTo>
                  <a:pt x="762000" y="25400"/>
                </a:lnTo>
                <a:lnTo>
                  <a:pt x="514350" y="25400"/>
                </a:lnTo>
                <a:lnTo>
                  <a:pt x="514350" y="6350"/>
                </a:lnTo>
                <a:lnTo>
                  <a:pt x="343693" y="6350"/>
                </a:lnTo>
                <a:cubicBezTo>
                  <a:pt x="343429" y="4233"/>
                  <a:pt x="343164" y="2117"/>
                  <a:pt x="342900" y="0"/>
                </a:cubicBezTo>
                <a:lnTo>
                  <a:pt x="0" y="0"/>
                </a:lnTo>
              </a:path>
            </a:pathLst>
          </a:cu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Freihandform: Form 103">
            <a:extLst>
              <a:ext uri="{FF2B5EF4-FFF2-40B4-BE49-F238E27FC236}">
                <a16:creationId xmlns:a16="http://schemas.microsoft.com/office/drawing/2014/main" id="{70345470-9DEB-4EE2-A433-294D0847C0DD}"/>
              </a:ext>
            </a:extLst>
          </p:cNvPr>
          <p:cNvSpPr/>
          <p:nvPr/>
        </p:nvSpPr>
        <p:spPr>
          <a:xfrm>
            <a:off x="1448203" y="1872899"/>
            <a:ext cx="7839860" cy="2965449"/>
          </a:xfrm>
          <a:custGeom>
            <a:avLst/>
            <a:gdLst>
              <a:gd name="connsiteX0" fmla="*/ 6038850 w 6038850"/>
              <a:gd name="connsiteY0" fmla="*/ 2063750 h 2063750"/>
              <a:gd name="connsiteX1" fmla="*/ 5988050 w 6038850"/>
              <a:gd name="connsiteY1" fmla="*/ 2063750 h 2063750"/>
              <a:gd name="connsiteX2" fmla="*/ 5988050 w 6038850"/>
              <a:gd name="connsiteY2" fmla="*/ 1695450 h 2063750"/>
              <a:gd name="connsiteX3" fmla="*/ 5448300 w 6038850"/>
              <a:gd name="connsiteY3" fmla="*/ 1695450 h 2063750"/>
              <a:gd name="connsiteX4" fmla="*/ 5448300 w 6038850"/>
              <a:gd name="connsiteY4" fmla="*/ 1422400 h 2063750"/>
              <a:gd name="connsiteX5" fmla="*/ 4102100 w 6038850"/>
              <a:gd name="connsiteY5" fmla="*/ 1422400 h 2063750"/>
              <a:gd name="connsiteX6" fmla="*/ 4102100 w 6038850"/>
              <a:gd name="connsiteY6" fmla="*/ 1346200 h 2063750"/>
              <a:gd name="connsiteX7" fmla="*/ 3759200 w 6038850"/>
              <a:gd name="connsiteY7" fmla="*/ 1346200 h 2063750"/>
              <a:gd name="connsiteX8" fmla="*/ 3759200 w 6038850"/>
              <a:gd name="connsiteY8" fmla="*/ 1263650 h 2063750"/>
              <a:gd name="connsiteX9" fmla="*/ 3619500 w 6038850"/>
              <a:gd name="connsiteY9" fmla="*/ 1263650 h 2063750"/>
              <a:gd name="connsiteX10" fmla="*/ 3619500 w 6038850"/>
              <a:gd name="connsiteY10" fmla="*/ 1187450 h 2063750"/>
              <a:gd name="connsiteX11" fmla="*/ 3378200 w 6038850"/>
              <a:gd name="connsiteY11" fmla="*/ 1187450 h 2063750"/>
              <a:gd name="connsiteX12" fmla="*/ 3378200 w 6038850"/>
              <a:gd name="connsiteY12" fmla="*/ 1104900 h 2063750"/>
              <a:gd name="connsiteX13" fmla="*/ 2933700 w 6038850"/>
              <a:gd name="connsiteY13" fmla="*/ 1104900 h 2063750"/>
              <a:gd name="connsiteX14" fmla="*/ 2933700 w 6038850"/>
              <a:gd name="connsiteY14" fmla="*/ 1022350 h 2063750"/>
              <a:gd name="connsiteX15" fmla="*/ 2895600 w 6038850"/>
              <a:gd name="connsiteY15" fmla="*/ 1022350 h 2063750"/>
              <a:gd name="connsiteX16" fmla="*/ 2895600 w 6038850"/>
              <a:gd name="connsiteY16" fmla="*/ 946150 h 2063750"/>
              <a:gd name="connsiteX17" fmla="*/ 2209800 w 6038850"/>
              <a:gd name="connsiteY17" fmla="*/ 946150 h 2063750"/>
              <a:gd name="connsiteX18" fmla="*/ 2209800 w 6038850"/>
              <a:gd name="connsiteY18" fmla="*/ 876300 h 2063750"/>
              <a:gd name="connsiteX19" fmla="*/ 2178050 w 6038850"/>
              <a:gd name="connsiteY19" fmla="*/ 876300 h 2063750"/>
              <a:gd name="connsiteX20" fmla="*/ 2178050 w 6038850"/>
              <a:gd name="connsiteY20" fmla="*/ 819150 h 2063750"/>
              <a:gd name="connsiteX21" fmla="*/ 2063750 w 6038850"/>
              <a:gd name="connsiteY21" fmla="*/ 819150 h 2063750"/>
              <a:gd name="connsiteX22" fmla="*/ 2063750 w 6038850"/>
              <a:gd name="connsiteY22" fmla="*/ 762000 h 2063750"/>
              <a:gd name="connsiteX23" fmla="*/ 1847850 w 6038850"/>
              <a:gd name="connsiteY23" fmla="*/ 762000 h 2063750"/>
              <a:gd name="connsiteX24" fmla="*/ 1847850 w 6038850"/>
              <a:gd name="connsiteY24" fmla="*/ 711200 h 2063750"/>
              <a:gd name="connsiteX25" fmla="*/ 1803400 w 6038850"/>
              <a:gd name="connsiteY25" fmla="*/ 711200 h 2063750"/>
              <a:gd name="connsiteX26" fmla="*/ 1803400 w 6038850"/>
              <a:gd name="connsiteY26" fmla="*/ 660400 h 2063750"/>
              <a:gd name="connsiteX27" fmla="*/ 1797050 w 6038850"/>
              <a:gd name="connsiteY27" fmla="*/ 660400 h 2063750"/>
              <a:gd name="connsiteX28" fmla="*/ 1797050 w 6038850"/>
              <a:gd name="connsiteY28" fmla="*/ 609600 h 2063750"/>
              <a:gd name="connsiteX29" fmla="*/ 1727200 w 6038850"/>
              <a:gd name="connsiteY29" fmla="*/ 609600 h 2063750"/>
              <a:gd name="connsiteX30" fmla="*/ 1727200 w 6038850"/>
              <a:gd name="connsiteY30" fmla="*/ 558800 h 2063750"/>
              <a:gd name="connsiteX31" fmla="*/ 1606550 w 6038850"/>
              <a:gd name="connsiteY31" fmla="*/ 558800 h 2063750"/>
              <a:gd name="connsiteX32" fmla="*/ 1606550 w 6038850"/>
              <a:gd name="connsiteY32" fmla="*/ 520700 h 2063750"/>
              <a:gd name="connsiteX33" fmla="*/ 1498600 w 6038850"/>
              <a:gd name="connsiteY33" fmla="*/ 520700 h 2063750"/>
              <a:gd name="connsiteX34" fmla="*/ 1498600 w 6038850"/>
              <a:gd name="connsiteY34" fmla="*/ 476250 h 2063750"/>
              <a:gd name="connsiteX35" fmla="*/ 1416050 w 6038850"/>
              <a:gd name="connsiteY35" fmla="*/ 476250 h 2063750"/>
              <a:gd name="connsiteX36" fmla="*/ 1416050 w 6038850"/>
              <a:gd name="connsiteY36" fmla="*/ 431800 h 2063750"/>
              <a:gd name="connsiteX37" fmla="*/ 1377950 w 6038850"/>
              <a:gd name="connsiteY37" fmla="*/ 431800 h 2063750"/>
              <a:gd name="connsiteX38" fmla="*/ 1377950 w 6038850"/>
              <a:gd name="connsiteY38" fmla="*/ 387350 h 2063750"/>
              <a:gd name="connsiteX39" fmla="*/ 1238250 w 6038850"/>
              <a:gd name="connsiteY39" fmla="*/ 387350 h 2063750"/>
              <a:gd name="connsiteX40" fmla="*/ 1238250 w 6038850"/>
              <a:gd name="connsiteY40" fmla="*/ 342900 h 2063750"/>
              <a:gd name="connsiteX41" fmla="*/ 1085850 w 6038850"/>
              <a:gd name="connsiteY41" fmla="*/ 342900 h 2063750"/>
              <a:gd name="connsiteX42" fmla="*/ 1085850 w 6038850"/>
              <a:gd name="connsiteY42" fmla="*/ 304800 h 2063750"/>
              <a:gd name="connsiteX43" fmla="*/ 1041400 w 6038850"/>
              <a:gd name="connsiteY43" fmla="*/ 304800 h 2063750"/>
              <a:gd name="connsiteX44" fmla="*/ 1041400 w 6038850"/>
              <a:gd name="connsiteY44" fmla="*/ 260350 h 2063750"/>
              <a:gd name="connsiteX45" fmla="*/ 857250 w 6038850"/>
              <a:gd name="connsiteY45" fmla="*/ 260350 h 2063750"/>
              <a:gd name="connsiteX46" fmla="*/ 857250 w 6038850"/>
              <a:gd name="connsiteY46" fmla="*/ 222250 h 2063750"/>
              <a:gd name="connsiteX47" fmla="*/ 692150 w 6038850"/>
              <a:gd name="connsiteY47" fmla="*/ 222250 h 2063750"/>
              <a:gd name="connsiteX48" fmla="*/ 692150 w 6038850"/>
              <a:gd name="connsiteY48" fmla="*/ 184150 h 2063750"/>
              <a:gd name="connsiteX49" fmla="*/ 495300 w 6038850"/>
              <a:gd name="connsiteY49" fmla="*/ 184150 h 2063750"/>
              <a:gd name="connsiteX50" fmla="*/ 495300 w 6038850"/>
              <a:gd name="connsiteY50" fmla="*/ 146050 h 2063750"/>
              <a:gd name="connsiteX51" fmla="*/ 400050 w 6038850"/>
              <a:gd name="connsiteY51" fmla="*/ 146050 h 2063750"/>
              <a:gd name="connsiteX52" fmla="*/ 400050 w 6038850"/>
              <a:gd name="connsiteY52" fmla="*/ 114300 h 2063750"/>
              <a:gd name="connsiteX53" fmla="*/ 285750 w 6038850"/>
              <a:gd name="connsiteY53" fmla="*/ 114300 h 2063750"/>
              <a:gd name="connsiteX54" fmla="*/ 285750 w 6038850"/>
              <a:gd name="connsiteY54" fmla="*/ 82550 h 2063750"/>
              <a:gd name="connsiteX55" fmla="*/ 184150 w 6038850"/>
              <a:gd name="connsiteY55" fmla="*/ 82550 h 2063750"/>
              <a:gd name="connsiteX56" fmla="*/ 184150 w 6038850"/>
              <a:gd name="connsiteY56" fmla="*/ 38100 h 2063750"/>
              <a:gd name="connsiteX57" fmla="*/ 107950 w 6038850"/>
              <a:gd name="connsiteY57" fmla="*/ 38100 h 2063750"/>
              <a:gd name="connsiteX58" fmla="*/ 107950 w 6038850"/>
              <a:gd name="connsiteY58" fmla="*/ 0 h 2063750"/>
              <a:gd name="connsiteX59" fmla="*/ 0 w 6038850"/>
              <a:gd name="connsiteY59" fmla="*/ 0 h 2063750"/>
              <a:gd name="connsiteX0" fmla="*/ 6047820 w 6047820"/>
              <a:gd name="connsiteY0" fmla="*/ 2063750 h 2063750"/>
              <a:gd name="connsiteX1" fmla="*/ 5997020 w 6047820"/>
              <a:gd name="connsiteY1" fmla="*/ 2063750 h 2063750"/>
              <a:gd name="connsiteX2" fmla="*/ 5997020 w 6047820"/>
              <a:gd name="connsiteY2" fmla="*/ 1695450 h 2063750"/>
              <a:gd name="connsiteX3" fmla="*/ 5457270 w 6047820"/>
              <a:gd name="connsiteY3" fmla="*/ 1695450 h 2063750"/>
              <a:gd name="connsiteX4" fmla="*/ 5457270 w 6047820"/>
              <a:gd name="connsiteY4" fmla="*/ 1422400 h 2063750"/>
              <a:gd name="connsiteX5" fmla="*/ 4111070 w 6047820"/>
              <a:gd name="connsiteY5" fmla="*/ 1422400 h 2063750"/>
              <a:gd name="connsiteX6" fmla="*/ 4111070 w 6047820"/>
              <a:gd name="connsiteY6" fmla="*/ 1346200 h 2063750"/>
              <a:gd name="connsiteX7" fmla="*/ 3768170 w 6047820"/>
              <a:gd name="connsiteY7" fmla="*/ 1346200 h 2063750"/>
              <a:gd name="connsiteX8" fmla="*/ 3768170 w 6047820"/>
              <a:gd name="connsiteY8" fmla="*/ 1263650 h 2063750"/>
              <a:gd name="connsiteX9" fmla="*/ 3628470 w 6047820"/>
              <a:gd name="connsiteY9" fmla="*/ 1263650 h 2063750"/>
              <a:gd name="connsiteX10" fmla="*/ 3628470 w 6047820"/>
              <a:gd name="connsiteY10" fmla="*/ 1187450 h 2063750"/>
              <a:gd name="connsiteX11" fmla="*/ 3387170 w 6047820"/>
              <a:gd name="connsiteY11" fmla="*/ 1187450 h 2063750"/>
              <a:gd name="connsiteX12" fmla="*/ 3387170 w 6047820"/>
              <a:gd name="connsiteY12" fmla="*/ 1104900 h 2063750"/>
              <a:gd name="connsiteX13" fmla="*/ 2942670 w 6047820"/>
              <a:gd name="connsiteY13" fmla="*/ 1104900 h 2063750"/>
              <a:gd name="connsiteX14" fmla="*/ 2942670 w 6047820"/>
              <a:gd name="connsiteY14" fmla="*/ 1022350 h 2063750"/>
              <a:gd name="connsiteX15" fmla="*/ 2904570 w 6047820"/>
              <a:gd name="connsiteY15" fmla="*/ 1022350 h 2063750"/>
              <a:gd name="connsiteX16" fmla="*/ 2904570 w 6047820"/>
              <a:gd name="connsiteY16" fmla="*/ 946150 h 2063750"/>
              <a:gd name="connsiteX17" fmla="*/ 2218770 w 6047820"/>
              <a:gd name="connsiteY17" fmla="*/ 946150 h 2063750"/>
              <a:gd name="connsiteX18" fmla="*/ 2218770 w 6047820"/>
              <a:gd name="connsiteY18" fmla="*/ 876300 h 2063750"/>
              <a:gd name="connsiteX19" fmla="*/ 2187020 w 6047820"/>
              <a:gd name="connsiteY19" fmla="*/ 876300 h 2063750"/>
              <a:gd name="connsiteX20" fmla="*/ 2187020 w 6047820"/>
              <a:gd name="connsiteY20" fmla="*/ 819150 h 2063750"/>
              <a:gd name="connsiteX21" fmla="*/ 2072720 w 6047820"/>
              <a:gd name="connsiteY21" fmla="*/ 819150 h 2063750"/>
              <a:gd name="connsiteX22" fmla="*/ 2072720 w 6047820"/>
              <a:gd name="connsiteY22" fmla="*/ 762000 h 2063750"/>
              <a:gd name="connsiteX23" fmla="*/ 1856820 w 6047820"/>
              <a:gd name="connsiteY23" fmla="*/ 762000 h 2063750"/>
              <a:gd name="connsiteX24" fmla="*/ 1856820 w 6047820"/>
              <a:gd name="connsiteY24" fmla="*/ 711200 h 2063750"/>
              <a:gd name="connsiteX25" fmla="*/ 1812370 w 6047820"/>
              <a:gd name="connsiteY25" fmla="*/ 711200 h 2063750"/>
              <a:gd name="connsiteX26" fmla="*/ 1812370 w 6047820"/>
              <a:gd name="connsiteY26" fmla="*/ 660400 h 2063750"/>
              <a:gd name="connsiteX27" fmla="*/ 1806020 w 6047820"/>
              <a:gd name="connsiteY27" fmla="*/ 660400 h 2063750"/>
              <a:gd name="connsiteX28" fmla="*/ 1806020 w 6047820"/>
              <a:gd name="connsiteY28" fmla="*/ 609600 h 2063750"/>
              <a:gd name="connsiteX29" fmla="*/ 1736170 w 6047820"/>
              <a:gd name="connsiteY29" fmla="*/ 609600 h 2063750"/>
              <a:gd name="connsiteX30" fmla="*/ 1736170 w 6047820"/>
              <a:gd name="connsiteY30" fmla="*/ 558800 h 2063750"/>
              <a:gd name="connsiteX31" fmla="*/ 1615520 w 6047820"/>
              <a:gd name="connsiteY31" fmla="*/ 558800 h 2063750"/>
              <a:gd name="connsiteX32" fmla="*/ 1615520 w 6047820"/>
              <a:gd name="connsiteY32" fmla="*/ 520700 h 2063750"/>
              <a:gd name="connsiteX33" fmla="*/ 1507570 w 6047820"/>
              <a:gd name="connsiteY33" fmla="*/ 520700 h 2063750"/>
              <a:gd name="connsiteX34" fmla="*/ 1507570 w 6047820"/>
              <a:gd name="connsiteY34" fmla="*/ 476250 h 2063750"/>
              <a:gd name="connsiteX35" fmla="*/ 1425020 w 6047820"/>
              <a:gd name="connsiteY35" fmla="*/ 476250 h 2063750"/>
              <a:gd name="connsiteX36" fmla="*/ 1425020 w 6047820"/>
              <a:gd name="connsiteY36" fmla="*/ 431800 h 2063750"/>
              <a:gd name="connsiteX37" fmla="*/ 1386920 w 6047820"/>
              <a:gd name="connsiteY37" fmla="*/ 431800 h 2063750"/>
              <a:gd name="connsiteX38" fmla="*/ 1386920 w 6047820"/>
              <a:gd name="connsiteY38" fmla="*/ 387350 h 2063750"/>
              <a:gd name="connsiteX39" fmla="*/ 1247220 w 6047820"/>
              <a:gd name="connsiteY39" fmla="*/ 387350 h 2063750"/>
              <a:gd name="connsiteX40" fmla="*/ 1247220 w 6047820"/>
              <a:gd name="connsiteY40" fmla="*/ 342900 h 2063750"/>
              <a:gd name="connsiteX41" fmla="*/ 1094820 w 6047820"/>
              <a:gd name="connsiteY41" fmla="*/ 342900 h 2063750"/>
              <a:gd name="connsiteX42" fmla="*/ 1094820 w 6047820"/>
              <a:gd name="connsiteY42" fmla="*/ 304800 h 2063750"/>
              <a:gd name="connsiteX43" fmla="*/ 1050370 w 6047820"/>
              <a:gd name="connsiteY43" fmla="*/ 304800 h 2063750"/>
              <a:gd name="connsiteX44" fmla="*/ 1050370 w 6047820"/>
              <a:gd name="connsiteY44" fmla="*/ 260350 h 2063750"/>
              <a:gd name="connsiteX45" fmla="*/ 866220 w 6047820"/>
              <a:gd name="connsiteY45" fmla="*/ 260350 h 2063750"/>
              <a:gd name="connsiteX46" fmla="*/ 866220 w 6047820"/>
              <a:gd name="connsiteY46" fmla="*/ 222250 h 2063750"/>
              <a:gd name="connsiteX47" fmla="*/ 701120 w 6047820"/>
              <a:gd name="connsiteY47" fmla="*/ 222250 h 2063750"/>
              <a:gd name="connsiteX48" fmla="*/ 701120 w 6047820"/>
              <a:gd name="connsiteY48" fmla="*/ 184150 h 2063750"/>
              <a:gd name="connsiteX49" fmla="*/ 504270 w 6047820"/>
              <a:gd name="connsiteY49" fmla="*/ 184150 h 2063750"/>
              <a:gd name="connsiteX50" fmla="*/ 504270 w 6047820"/>
              <a:gd name="connsiteY50" fmla="*/ 146050 h 2063750"/>
              <a:gd name="connsiteX51" fmla="*/ 409020 w 6047820"/>
              <a:gd name="connsiteY51" fmla="*/ 146050 h 2063750"/>
              <a:gd name="connsiteX52" fmla="*/ 409020 w 6047820"/>
              <a:gd name="connsiteY52" fmla="*/ 114300 h 2063750"/>
              <a:gd name="connsiteX53" fmla="*/ 294720 w 6047820"/>
              <a:gd name="connsiteY53" fmla="*/ 114300 h 2063750"/>
              <a:gd name="connsiteX54" fmla="*/ 294720 w 6047820"/>
              <a:gd name="connsiteY54" fmla="*/ 82550 h 2063750"/>
              <a:gd name="connsiteX55" fmla="*/ 193120 w 6047820"/>
              <a:gd name="connsiteY55" fmla="*/ 82550 h 2063750"/>
              <a:gd name="connsiteX56" fmla="*/ 193120 w 6047820"/>
              <a:gd name="connsiteY56" fmla="*/ 38100 h 2063750"/>
              <a:gd name="connsiteX57" fmla="*/ 116920 w 6047820"/>
              <a:gd name="connsiteY57" fmla="*/ 38100 h 2063750"/>
              <a:gd name="connsiteX58" fmla="*/ 116920 w 6047820"/>
              <a:gd name="connsiteY58" fmla="*/ 0 h 2063750"/>
              <a:gd name="connsiteX59" fmla="*/ 8970 w 6047820"/>
              <a:gd name="connsiteY59" fmla="*/ 0 h 2063750"/>
              <a:gd name="connsiteX60" fmla="*/ 5795 w 6047820"/>
              <a:gd name="connsiteY60" fmla="*/ 794 h 2063750"/>
              <a:gd name="connsiteX0" fmla="*/ 6346825 w 6346825"/>
              <a:gd name="connsiteY0" fmla="*/ 2084388 h 2084388"/>
              <a:gd name="connsiteX1" fmla="*/ 6296025 w 6346825"/>
              <a:gd name="connsiteY1" fmla="*/ 2084388 h 2084388"/>
              <a:gd name="connsiteX2" fmla="*/ 6296025 w 6346825"/>
              <a:gd name="connsiteY2" fmla="*/ 1716088 h 2084388"/>
              <a:gd name="connsiteX3" fmla="*/ 5756275 w 6346825"/>
              <a:gd name="connsiteY3" fmla="*/ 1716088 h 2084388"/>
              <a:gd name="connsiteX4" fmla="*/ 5756275 w 6346825"/>
              <a:gd name="connsiteY4" fmla="*/ 1443038 h 2084388"/>
              <a:gd name="connsiteX5" fmla="*/ 4410075 w 6346825"/>
              <a:gd name="connsiteY5" fmla="*/ 1443038 h 2084388"/>
              <a:gd name="connsiteX6" fmla="*/ 4410075 w 6346825"/>
              <a:gd name="connsiteY6" fmla="*/ 1366838 h 2084388"/>
              <a:gd name="connsiteX7" fmla="*/ 4067175 w 6346825"/>
              <a:gd name="connsiteY7" fmla="*/ 1366838 h 2084388"/>
              <a:gd name="connsiteX8" fmla="*/ 4067175 w 6346825"/>
              <a:gd name="connsiteY8" fmla="*/ 1284288 h 2084388"/>
              <a:gd name="connsiteX9" fmla="*/ 3927475 w 6346825"/>
              <a:gd name="connsiteY9" fmla="*/ 1284288 h 2084388"/>
              <a:gd name="connsiteX10" fmla="*/ 3927475 w 6346825"/>
              <a:gd name="connsiteY10" fmla="*/ 1208088 h 2084388"/>
              <a:gd name="connsiteX11" fmla="*/ 3686175 w 6346825"/>
              <a:gd name="connsiteY11" fmla="*/ 1208088 h 2084388"/>
              <a:gd name="connsiteX12" fmla="*/ 3686175 w 6346825"/>
              <a:gd name="connsiteY12" fmla="*/ 1125538 h 2084388"/>
              <a:gd name="connsiteX13" fmla="*/ 3241675 w 6346825"/>
              <a:gd name="connsiteY13" fmla="*/ 1125538 h 2084388"/>
              <a:gd name="connsiteX14" fmla="*/ 3241675 w 6346825"/>
              <a:gd name="connsiteY14" fmla="*/ 1042988 h 2084388"/>
              <a:gd name="connsiteX15" fmla="*/ 3203575 w 6346825"/>
              <a:gd name="connsiteY15" fmla="*/ 1042988 h 2084388"/>
              <a:gd name="connsiteX16" fmla="*/ 3203575 w 6346825"/>
              <a:gd name="connsiteY16" fmla="*/ 966788 h 2084388"/>
              <a:gd name="connsiteX17" fmla="*/ 2517775 w 6346825"/>
              <a:gd name="connsiteY17" fmla="*/ 966788 h 2084388"/>
              <a:gd name="connsiteX18" fmla="*/ 2517775 w 6346825"/>
              <a:gd name="connsiteY18" fmla="*/ 896938 h 2084388"/>
              <a:gd name="connsiteX19" fmla="*/ 2486025 w 6346825"/>
              <a:gd name="connsiteY19" fmla="*/ 896938 h 2084388"/>
              <a:gd name="connsiteX20" fmla="*/ 2486025 w 6346825"/>
              <a:gd name="connsiteY20" fmla="*/ 839788 h 2084388"/>
              <a:gd name="connsiteX21" fmla="*/ 2371725 w 6346825"/>
              <a:gd name="connsiteY21" fmla="*/ 839788 h 2084388"/>
              <a:gd name="connsiteX22" fmla="*/ 2371725 w 6346825"/>
              <a:gd name="connsiteY22" fmla="*/ 782638 h 2084388"/>
              <a:gd name="connsiteX23" fmla="*/ 2155825 w 6346825"/>
              <a:gd name="connsiteY23" fmla="*/ 782638 h 2084388"/>
              <a:gd name="connsiteX24" fmla="*/ 2155825 w 6346825"/>
              <a:gd name="connsiteY24" fmla="*/ 731838 h 2084388"/>
              <a:gd name="connsiteX25" fmla="*/ 2111375 w 6346825"/>
              <a:gd name="connsiteY25" fmla="*/ 731838 h 2084388"/>
              <a:gd name="connsiteX26" fmla="*/ 2111375 w 6346825"/>
              <a:gd name="connsiteY26" fmla="*/ 681038 h 2084388"/>
              <a:gd name="connsiteX27" fmla="*/ 2105025 w 6346825"/>
              <a:gd name="connsiteY27" fmla="*/ 681038 h 2084388"/>
              <a:gd name="connsiteX28" fmla="*/ 2105025 w 6346825"/>
              <a:gd name="connsiteY28" fmla="*/ 630238 h 2084388"/>
              <a:gd name="connsiteX29" fmla="*/ 2035175 w 6346825"/>
              <a:gd name="connsiteY29" fmla="*/ 630238 h 2084388"/>
              <a:gd name="connsiteX30" fmla="*/ 2035175 w 6346825"/>
              <a:gd name="connsiteY30" fmla="*/ 579438 h 2084388"/>
              <a:gd name="connsiteX31" fmla="*/ 1914525 w 6346825"/>
              <a:gd name="connsiteY31" fmla="*/ 579438 h 2084388"/>
              <a:gd name="connsiteX32" fmla="*/ 1914525 w 6346825"/>
              <a:gd name="connsiteY32" fmla="*/ 541338 h 2084388"/>
              <a:gd name="connsiteX33" fmla="*/ 1806575 w 6346825"/>
              <a:gd name="connsiteY33" fmla="*/ 541338 h 2084388"/>
              <a:gd name="connsiteX34" fmla="*/ 1806575 w 6346825"/>
              <a:gd name="connsiteY34" fmla="*/ 496888 h 2084388"/>
              <a:gd name="connsiteX35" fmla="*/ 1724025 w 6346825"/>
              <a:gd name="connsiteY35" fmla="*/ 496888 h 2084388"/>
              <a:gd name="connsiteX36" fmla="*/ 1724025 w 6346825"/>
              <a:gd name="connsiteY36" fmla="*/ 452438 h 2084388"/>
              <a:gd name="connsiteX37" fmla="*/ 1685925 w 6346825"/>
              <a:gd name="connsiteY37" fmla="*/ 452438 h 2084388"/>
              <a:gd name="connsiteX38" fmla="*/ 1685925 w 6346825"/>
              <a:gd name="connsiteY38" fmla="*/ 407988 h 2084388"/>
              <a:gd name="connsiteX39" fmla="*/ 1546225 w 6346825"/>
              <a:gd name="connsiteY39" fmla="*/ 407988 h 2084388"/>
              <a:gd name="connsiteX40" fmla="*/ 1546225 w 6346825"/>
              <a:gd name="connsiteY40" fmla="*/ 363538 h 2084388"/>
              <a:gd name="connsiteX41" fmla="*/ 1393825 w 6346825"/>
              <a:gd name="connsiteY41" fmla="*/ 363538 h 2084388"/>
              <a:gd name="connsiteX42" fmla="*/ 1393825 w 6346825"/>
              <a:gd name="connsiteY42" fmla="*/ 325438 h 2084388"/>
              <a:gd name="connsiteX43" fmla="*/ 1349375 w 6346825"/>
              <a:gd name="connsiteY43" fmla="*/ 325438 h 2084388"/>
              <a:gd name="connsiteX44" fmla="*/ 1349375 w 6346825"/>
              <a:gd name="connsiteY44" fmla="*/ 280988 h 2084388"/>
              <a:gd name="connsiteX45" fmla="*/ 1165225 w 6346825"/>
              <a:gd name="connsiteY45" fmla="*/ 280988 h 2084388"/>
              <a:gd name="connsiteX46" fmla="*/ 1165225 w 6346825"/>
              <a:gd name="connsiteY46" fmla="*/ 242888 h 2084388"/>
              <a:gd name="connsiteX47" fmla="*/ 1000125 w 6346825"/>
              <a:gd name="connsiteY47" fmla="*/ 242888 h 2084388"/>
              <a:gd name="connsiteX48" fmla="*/ 1000125 w 6346825"/>
              <a:gd name="connsiteY48" fmla="*/ 204788 h 2084388"/>
              <a:gd name="connsiteX49" fmla="*/ 803275 w 6346825"/>
              <a:gd name="connsiteY49" fmla="*/ 204788 h 2084388"/>
              <a:gd name="connsiteX50" fmla="*/ 803275 w 6346825"/>
              <a:gd name="connsiteY50" fmla="*/ 166688 h 2084388"/>
              <a:gd name="connsiteX51" fmla="*/ 708025 w 6346825"/>
              <a:gd name="connsiteY51" fmla="*/ 166688 h 2084388"/>
              <a:gd name="connsiteX52" fmla="*/ 708025 w 6346825"/>
              <a:gd name="connsiteY52" fmla="*/ 134938 h 2084388"/>
              <a:gd name="connsiteX53" fmla="*/ 593725 w 6346825"/>
              <a:gd name="connsiteY53" fmla="*/ 134938 h 2084388"/>
              <a:gd name="connsiteX54" fmla="*/ 593725 w 6346825"/>
              <a:gd name="connsiteY54" fmla="*/ 103188 h 2084388"/>
              <a:gd name="connsiteX55" fmla="*/ 492125 w 6346825"/>
              <a:gd name="connsiteY55" fmla="*/ 103188 h 2084388"/>
              <a:gd name="connsiteX56" fmla="*/ 492125 w 6346825"/>
              <a:gd name="connsiteY56" fmla="*/ 58738 h 2084388"/>
              <a:gd name="connsiteX57" fmla="*/ 415925 w 6346825"/>
              <a:gd name="connsiteY57" fmla="*/ 58738 h 2084388"/>
              <a:gd name="connsiteX58" fmla="*/ 415925 w 6346825"/>
              <a:gd name="connsiteY58" fmla="*/ 20638 h 2084388"/>
              <a:gd name="connsiteX59" fmla="*/ 307975 w 6346825"/>
              <a:gd name="connsiteY59" fmla="*/ 20638 h 2084388"/>
              <a:gd name="connsiteX60" fmla="*/ 0 w 6346825"/>
              <a:gd name="connsiteY60" fmla="*/ 0 h 2084388"/>
              <a:gd name="connsiteX0" fmla="*/ 6346825 w 6346825"/>
              <a:gd name="connsiteY0" fmla="*/ 2084388 h 2084388"/>
              <a:gd name="connsiteX1" fmla="*/ 6296025 w 6346825"/>
              <a:gd name="connsiteY1" fmla="*/ 2084388 h 2084388"/>
              <a:gd name="connsiteX2" fmla="*/ 6296025 w 6346825"/>
              <a:gd name="connsiteY2" fmla="*/ 1716088 h 2084388"/>
              <a:gd name="connsiteX3" fmla="*/ 5756275 w 6346825"/>
              <a:gd name="connsiteY3" fmla="*/ 1716088 h 2084388"/>
              <a:gd name="connsiteX4" fmla="*/ 5756275 w 6346825"/>
              <a:gd name="connsiteY4" fmla="*/ 1443038 h 2084388"/>
              <a:gd name="connsiteX5" fmla="*/ 4410075 w 6346825"/>
              <a:gd name="connsiteY5" fmla="*/ 1443038 h 2084388"/>
              <a:gd name="connsiteX6" fmla="*/ 4410075 w 6346825"/>
              <a:gd name="connsiteY6" fmla="*/ 1366838 h 2084388"/>
              <a:gd name="connsiteX7" fmla="*/ 4067175 w 6346825"/>
              <a:gd name="connsiteY7" fmla="*/ 1366838 h 2084388"/>
              <a:gd name="connsiteX8" fmla="*/ 4067175 w 6346825"/>
              <a:gd name="connsiteY8" fmla="*/ 1284288 h 2084388"/>
              <a:gd name="connsiteX9" fmla="*/ 3927475 w 6346825"/>
              <a:gd name="connsiteY9" fmla="*/ 1284288 h 2084388"/>
              <a:gd name="connsiteX10" fmla="*/ 3927475 w 6346825"/>
              <a:gd name="connsiteY10" fmla="*/ 1208088 h 2084388"/>
              <a:gd name="connsiteX11" fmla="*/ 3686175 w 6346825"/>
              <a:gd name="connsiteY11" fmla="*/ 1208088 h 2084388"/>
              <a:gd name="connsiteX12" fmla="*/ 3686175 w 6346825"/>
              <a:gd name="connsiteY12" fmla="*/ 1125538 h 2084388"/>
              <a:gd name="connsiteX13" fmla="*/ 3241675 w 6346825"/>
              <a:gd name="connsiteY13" fmla="*/ 1125538 h 2084388"/>
              <a:gd name="connsiteX14" fmla="*/ 3241675 w 6346825"/>
              <a:gd name="connsiteY14" fmla="*/ 1042988 h 2084388"/>
              <a:gd name="connsiteX15" fmla="*/ 3203575 w 6346825"/>
              <a:gd name="connsiteY15" fmla="*/ 1042988 h 2084388"/>
              <a:gd name="connsiteX16" fmla="*/ 3203575 w 6346825"/>
              <a:gd name="connsiteY16" fmla="*/ 966788 h 2084388"/>
              <a:gd name="connsiteX17" fmla="*/ 2517775 w 6346825"/>
              <a:gd name="connsiteY17" fmla="*/ 966788 h 2084388"/>
              <a:gd name="connsiteX18" fmla="*/ 2517775 w 6346825"/>
              <a:gd name="connsiteY18" fmla="*/ 896938 h 2084388"/>
              <a:gd name="connsiteX19" fmla="*/ 2486025 w 6346825"/>
              <a:gd name="connsiteY19" fmla="*/ 896938 h 2084388"/>
              <a:gd name="connsiteX20" fmla="*/ 2486025 w 6346825"/>
              <a:gd name="connsiteY20" fmla="*/ 839788 h 2084388"/>
              <a:gd name="connsiteX21" fmla="*/ 2371725 w 6346825"/>
              <a:gd name="connsiteY21" fmla="*/ 839788 h 2084388"/>
              <a:gd name="connsiteX22" fmla="*/ 2371725 w 6346825"/>
              <a:gd name="connsiteY22" fmla="*/ 782638 h 2084388"/>
              <a:gd name="connsiteX23" fmla="*/ 2155825 w 6346825"/>
              <a:gd name="connsiteY23" fmla="*/ 782638 h 2084388"/>
              <a:gd name="connsiteX24" fmla="*/ 2155825 w 6346825"/>
              <a:gd name="connsiteY24" fmla="*/ 731838 h 2084388"/>
              <a:gd name="connsiteX25" fmla="*/ 2111375 w 6346825"/>
              <a:gd name="connsiteY25" fmla="*/ 731838 h 2084388"/>
              <a:gd name="connsiteX26" fmla="*/ 2111375 w 6346825"/>
              <a:gd name="connsiteY26" fmla="*/ 681038 h 2084388"/>
              <a:gd name="connsiteX27" fmla="*/ 2105025 w 6346825"/>
              <a:gd name="connsiteY27" fmla="*/ 681038 h 2084388"/>
              <a:gd name="connsiteX28" fmla="*/ 2105025 w 6346825"/>
              <a:gd name="connsiteY28" fmla="*/ 630238 h 2084388"/>
              <a:gd name="connsiteX29" fmla="*/ 2035175 w 6346825"/>
              <a:gd name="connsiteY29" fmla="*/ 630238 h 2084388"/>
              <a:gd name="connsiteX30" fmla="*/ 2035175 w 6346825"/>
              <a:gd name="connsiteY30" fmla="*/ 579438 h 2084388"/>
              <a:gd name="connsiteX31" fmla="*/ 1914525 w 6346825"/>
              <a:gd name="connsiteY31" fmla="*/ 579438 h 2084388"/>
              <a:gd name="connsiteX32" fmla="*/ 1914525 w 6346825"/>
              <a:gd name="connsiteY32" fmla="*/ 541338 h 2084388"/>
              <a:gd name="connsiteX33" fmla="*/ 1806575 w 6346825"/>
              <a:gd name="connsiteY33" fmla="*/ 541338 h 2084388"/>
              <a:gd name="connsiteX34" fmla="*/ 1806575 w 6346825"/>
              <a:gd name="connsiteY34" fmla="*/ 496888 h 2084388"/>
              <a:gd name="connsiteX35" fmla="*/ 1724025 w 6346825"/>
              <a:gd name="connsiteY35" fmla="*/ 496888 h 2084388"/>
              <a:gd name="connsiteX36" fmla="*/ 1724025 w 6346825"/>
              <a:gd name="connsiteY36" fmla="*/ 452438 h 2084388"/>
              <a:gd name="connsiteX37" fmla="*/ 1685925 w 6346825"/>
              <a:gd name="connsiteY37" fmla="*/ 452438 h 2084388"/>
              <a:gd name="connsiteX38" fmla="*/ 1685925 w 6346825"/>
              <a:gd name="connsiteY38" fmla="*/ 407988 h 2084388"/>
              <a:gd name="connsiteX39" fmla="*/ 1546225 w 6346825"/>
              <a:gd name="connsiteY39" fmla="*/ 407988 h 2084388"/>
              <a:gd name="connsiteX40" fmla="*/ 1546225 w 6346825"/>
              <a:gd name="connsiteY40" fmla="*/ 363538 h 2084388"/>
              <a:gd name="connsiteX41" fmla="*/ 1393825 w 6346825"/>
              <a:gd name="connsiteY41" fmla="*/ 363538 h 2084388"/>
              <a:gd name="connsiteX42" fmla="*/ 1393825 w 6346825"/>
              <a:gd name="connsiteY42" fmla="*/ 325438 h 2084388"/>
              <a:gd name="connsiteX43" fmla="*/ 1349375 w 6346825"/>
              <a:gd name="connsiteY43" fmla="*/ 325438 h 2084388"/>
              <a:gd name="connsiteX44" fmla="*/ 1349375 w 6346825"/>
              <a:gd name="connsiteY44" fmla="*/ 280988 h 2084388"/>
              <a:gd name="connsiteX45" fmla="*/ 1165225 w 6346825"/>
              <a:gd name="connsiteY45" fmla="*/ 280988 h 2084388"/>
              <a:gd name="connsiteX46" fmla="*/ 1165225 w 6346825"/>
              <a:gd name="connsiteY46" fmla="*/ 242888 h 2084388"/>
              <a:gd name="connsiteX47" fmla="*/ 1000125 w 6346825"/>
              <a:gd name="connsiteY47" fmla="*/ 242888 h 2084388"/>
              <a:gd name="connsiteX48" fmla="*/ 1000125 w 6346825"/>
              <a:gd name="connsiteY48" fmla="*/ 204788 h 2084388"/>
              <a:gd name="connsiteX49" fmla="*/ 803275 w 6346825"/>
              <a:gd name="connsiteY49" fmla="*/ 204788 h 2084388"/>
              <a:gd name="connsiteX50" fmla="*/ 803275 w 6346825"/>
              <a:gd name="connsiteY50" fmla="*/ 166688 h 2084388"/>
              <a:gd name="connsiteX51" fmla="*/ 708025 w 6346825"/>
              <a:gd name="connsiteY51" fmla="*/ 166688 h 2084388"/>
              <a:gd name="connsiteX52" fmla="*/ 708025 w 6346825"/>
              <a:gd name="connsiteY52" fmla="*/ 134938 h 2084388"/>
              <a:gd name="connsiteX53" fmla="*/ 593725 w 6346825"/>
              <a:gd name="connsiteY53" fmla="*/ 134938 h 2084388"/>
              <a:gd name="connsiteX54" fmla="*/ 593725 w 6346825"/>
              <a:gd name="connsiteY54" fmla="*/ 103188 h 2084388"/>
              <a:gd name="connsiteX55" fmla="*/ 492125 w 6346825"/>
              <a:gd name="connsiteY55" fmla="*/ 103188 h 2084388"/>
              <a:gd name="connsiteX56" fmla="*/ 492125 w 6346825"/>
              <a:gd name="connsiteY56" fmla="*/ 58738 h 2084388"/>
              <a:gd name="connsiteX57" fmla="*/ 415925 w 6346825"/>
              <a:gd name="connsiteY57" fmla="*/ 58738 h 2084388"/>
              <a:gd name="connsiteX58" fmla="*/ 415925 w 6346825"/>
              <a:gd name="connsiteY58" fmla="*/ 20638 h 2084388"/>
              <a:gd name="connsiteX59" fmla="*/ 307975 w 6346825"/>
              <a:gd name="connsiteY59" fmla="*/ 20638 h 2084388"/>
              <a:gd name="connsiteX60" fmla="*/ 0 w 6346825"/>
              <a:gd name="connsiteY60" fmla="*/ 0 h 2084388"/>
              <a:gd name="connsiteX0" fmla="*/ 6039643 w 6039643"/>
              <a:gd name="connsiteY0" fmla="*/ 2105819 h 2105819"/>
              <a:gd name="connsiteX1" fmla="*/ 5988843 w 6039643"/>
              <a:gd name="connsiteY1" fmla="*/ 2105819 h 2105819"/>
              <a:gd name="connsiteX2" fmla="*/ 5988843 w 6039643"/>
              <a:gd name="connsiteY2" fmla="*/ 1737519 h 2105819"/>
              <a:gd name="connsiteX3" fmla="*/ 5449093 w 6039643"/>
              <a:gd name="connsiteY3" fmla="*/ 1737519 h 2105819"/>
              <a:gd name="connsiteX4" fmla="*/ 5449093 w 6039643"/>
              <a:gd name="connsiteY4" fmla="*/ 1464469 h 2105819"/>
              <a:gd name="connsiteX5" fmla="*/ 4102893 w 6039643"/>
              <a:gd name="connsiteY5" fmla="*/ 1464469 h 2105819"/>
              <a:gd name="connsiteX6" fmla="*/ 4102893 w 6039643"/>
              <a:gd name="connsiteY6" fmla="*/ 1388269 h 2105819"/>
              <a:gd name="connsiteX7" fmla="*/ 3759993 w 6039643"/>
              <a:gd name="connsiteY7" fmla="*/ 1388269 h 2105819"/>
              <a:gd name="connsiteX8" fmla="*/ 3759993 w 6039643"/>
              <a:gd name="connsiteY8" fmla="*/ 1305719 h 2105819"/>
              <a:gd name="connsiteX9" fmla="*/ 3620293 w 6039643"/>
              <a:gd name="connsiteY9" fmla="*/ 1305719 h 2105819"/>
              <a:gd name="connsiteX10" fmla="*/ 3620293 w 6039643"/>
              <a:gd name="connsiteY10" fmla="*/ 1229519 h 2105819"/>
              <a:gd name="connsiteX11" fmla="*/ 3378993 w 6039643"/>
              <a:gd name="connsiteY11" fmla="*/ 1229519 h 2105819"/>
              <a:gd name="connsiteX12" fmla="*/ 3378993 w 6039643"/>
              <a:gd name="connsiteY12" fmla="*/ 1146969 h 2105819"/>
              <a:gd name="connsiteX13" fmla="*/ 2934493 w 6039643"/>
              <a:gd name="connsiteY13" fmla="*/ 1146969 h 2105819"/>
              <a:gd name="connsiteX14" fmla="*/ 2934493 w 6039643"/>
              <a:gd name="connsiteY14" fmla="*/ 1064419 h 2105819"/>
              <a:gd name="connsiteX15" fmla="*/ 2896393 w 6039643"/>
              <a:gd name="connsiteY15" fmla="*/ 1064419 h 2105819"/>
              <a:gd name="connsiteX16" fmla="*/ 2896393 w 6039643"/>
              <a:gd name="connsiteY16" fmla="*/ 988219 h 2105819"/>
              <a:gd name="connsiteX17" fmla="*/ 2210593 w 6039643"/>
              <a:gd name="connsiteY17" fmla="*/ 988219 h 2105819"/>
              <a:gd name="connsiteX18" fmla="*/ 2210593 w 6039643"/>
              <a:gd name="connsiteY18" fmla="*/ 918369 h 2105819"/>
              <a:gd name="connsiteX19" fmla="*/ 2178843 w 6039643"/>
              <a:gd name="connsiteY19" fmla="*/ 918369 h 2105819"/>
              <a:gd name="connsiteX20" fmla="*/ 2178843 w 6039643"/>
              <a:gd name="connsiteY20" fmla="*/ 861219 h 2105819"/>
              <a:gd name="connsiteX21" fmla="*/ 2064543 w 6039643"/>
              <a:gd name="connsiteY21" fmla="*/ 861219 h 2105819"/>
              <a:gd name="connsiteX22" fmla="*/ 2064543 w 6039643"/>
              <a:gd name="connsiteY22" fmla="*/ 804069 h 2105819"/>
              <a:gd name="connsiteX23" fmla="*/ 1848643 w 6039643"/>
              <a:gd name="connsiteY23" fmla="*/ 804069 h 2105819"/>
              <a:gd name="connsiteX24" fmla="*/ 1848643 w 6039643"/>
              <a:gd name="connsiteY24" fmla="*/ 753269 h 2105819"/>
              <a:gd name="connsiteX25" fmla="*/ 1804193 w 6039643"/>
              <a:gd name="connsiteY25" fmla="*/ 753269 h 2105819"/>
              <a:gd name="connsiteX26" fmla="*/ 1804193 w 6039643"/>
              <a:gd name="connsiteY26" fmla="*/ 702469 h 2105819"/>
              <a:gd name="connsiteX27" fmla="*/ 1797843 w 6039643"/>
              <a:gd name="connsiteY27" fmla="*/ 702469 h 2105819"/>
              <a:gd name="connsiteX28" fmla="*/ 1797843 w 6039643"/>
              <a:gd name="connsiteY28" fmla="*/ 651669 h 2105819"/>
              <a:gd name="connsiteX29" fmla="*/ 1727993 w 6039643"/>
              <a:gd name="connsiteY29" fmla="*/ 651669 h 2105819"/>
              <a:gd name="connsiteX30" fmla="*/ 1727993 w 6039643"/>
              <a:gd name="connsiteY30" fmla="*/ 600869 h 2105819"/>
              <a:gd name="connsiteX31" fmla="*/ 1607343 w 6039643"/>
              <a:gd name="connsiteY31" fmla="*/ 600869 h 2105819"/>
              <a:gd name="connsiteX32" fmla="*/ 1607343 w 6039643"/>
              <a:gd name="connsiteY32" fmla="*/ 562769 h 2105819"/>
              <a:gd name="connsiteX33" fmla="*/ 1499393 w 6039643"/>
              <a:gd name="connsiteY33" fmla="*/ 562769 h 2105819"/>
              <a:gd name="connsiteX34" fmla="*/ 1499393 w 6039643"/>
              <a:gd name="connsiteY34" fmla="*/ 518319 h 2105819"/>
              <a:gd name="connsiteX35" fmla="*/ 1416843 w 6039643"/>
              <a:gd name="connsiteY35" fmla="*/ 518319 h 2105819"/>
              <a:gd name="connsiteX36" fmla="*/ 1416843 w 6039643"/>
              <a:gd name="connsiteY36" fmla="*/ 473869 h 2105819"/>
              <a:gd name="connsiteX37" fmla="*/ 1378743 w 6039643"/>
              <a:gd name="connsiteY37" fmla="*/ 473869 h 2105819"/>
              <a:gd name="connsiteX38" fmla="*/ 1378743 w 6039643"/>
              <a:gd name="connsiteY38" fmla="*/ 429419 h 2105819"/>
              <a:gd name="connsiteX39" fmla="*/ 1239043 w 6039643"/>
              <a:gd name="connsiteY39" fmla="*/ 429419 h 2105819"/>
              <a:gd name="connsiteX40" fmla="*/ 1239043 w 6039643"/>
              <a:gd name="connsiteY40" fmla="*/ 384969 h 2105819"/>
              <a:gd name="connsiteX41" fmla="*/ 1086643 w 6039643"/>
              <a:gd name="connsiteY41" fmla="*/ 384969 h 2105819"/>
              <a:gd name="connsiteX42" fmla="*/ 1086643 w 6039643"/>
              <a:gd name="connsiteY42" fmla="*/ 346869 h 2105819"/>
              <a:gd name="connsiteX43" fmla="*/ 1042193 w 6039643"/>
              <a:gd name="connsiteY43" fmla="*/ 346869 h 2105819"/>
              <a:gd name="connsiteX44" fmla="*/ 1042193 w 6039643"/>
              <a:gd name="connsiteY44" fmla="*/ 302419 h 2105819"/>
              <a:gd name="connsiteX45" fmla="*/ 858043 w 6039643"/>
              <a:gd name="connsiteY45" fmla="*/ 302419 h 2105819"/>
              <a:gd name="connsiteX46" fmla="*/ 858043 w 6039643"/>
              <a:gd name="connsiteY46" fmla="*/ 264319 h 2105819"/>
              <a:gd name="connsiteX47" fmla="*/ 692943 w 6039643"/>
              <a:gd name="connsiteY47" fmla="*/ 264319 h 2105819"/>
              <a:gd name="connsiteX48" fmla="*/ 692943 w 6039643"/>
              <a:gd name="connsiteY48" fmla="*/ 226219 h 2105819"/>
              <a:gd name="connsiteX49" fmla="*/ 496093 w 6039643"/>
              <a:gd name="connsiteY49" fmla="*/ 226219 h 2105819"/>
              <a:gd name="connsiteX50" fmla="*/ 496093 w 6039643"/>
              <a:gd name="connsiteY50" fmla="*/ 188119 h 2105819"/>
              <a:gd name="connsiteX51" fmla="*/ 400843 w 6039643"/>
              <a:gd name="connsiteY51" fmla="*/ 188119 h 2105819"/>
              <a:gd name="connsiteX52" fmla="*/ 400843 w 6039643"/>
              <a:gd name="connsiteY52" fmla="*/ 156369 h 2105819"/>
              <a:gd name="connsiteX53" fmla="*/ 286543 w 6039643"/>
              <a:gd name="connsiteY53" fmla="*/ 156369 h 2105819"/>
              <a:gd name="connsiteX54" fmla="*/ 286543 w 6039643"/>
              <a:gd name="connsiteY54" fmla="*/ 124619 h 2105819"/>
              <a:gd name="connsiteX55" fmla="*/ 184943 w 6039643"/>
              <a:gd name="connsiteY55" fmla="*/ 124619 h 2105819"/>
              <a:gd name="connsiteX56" fmla="*/ 184943 w 6039643"/>
              <a:gd name="connsiteY56" fmla="*/ 80169 h 2105819"/>
              <a:gd name="connsiteX57" fmla="*/ 108743 w 6039643"/>
              <a:gd name="connsiteY57" fmla="*/ 80169 h 2105819"/>
              <a:gd name="connsiteX58" fmla="*/ 108743 w 6039643"/>
              <a:gd name="connsiteY58" fmla="*/ 42069 h 2105819"/>
              <a:gd name="connsiteX59" fmla="*/ 793 w 6039643"/>
              <a:gd name="connsiteY59" fmla="*/ 42069 h 2105819"/>
              <a:gd name="connsiteX60" fmla="*/ 0 w 6039643"/>
              <a:gd name="connsiteY60" fmla="*/ 0 h 2105819"/>
              <a:gd name="connsiteX0" fmla="*/ 6039643 w 6039643"/>
              <a:gd name="connsiteY0" fmla="*/ 2098675 h 2098675"/>
              <a:gd name="connsiteX1" fmla="*/ 5988843 w 6039643"/>
              <a:gd name="connsiteY1" fmla="*/ 2098675 h 2098675"/>
              <a:gd name="connsiteX2" fmla="*/ 5988843 w 6039643"/>
              <a:gd name="connsiteY2" fmla="*/ 1730375 h 2098675"/>
              <a:gd name="connsiteX3" fmla="*/ 5449093 w 6039643"/>
              <a:gd name="connsiteY3" fmla="*/ 1730375 h 2098675"/>
              <a:gd name="connsiteX4" fmla="*/ 5449093 w 6039643"/>
              <a:gd name="connsiteY4" fmla="*/ 1457325 h 2098675"/>
              <a:gd name="connsiteX5" fmla="*/ 4102893 w 6039643"/>
              <a:gd name="connsiteY5" fmla="*/ 1457325 h 2098675"/>
              <a:gd name="connsiteX6" fmla="*/ 4102893 w 6039643"/>
              <a:gd name="connsiteY6" fmla="*/ 1381125 h 2098675"/>
              <a:gd name="connsiteX7" fmla="*/ 3759993 w 6039643"/>
              <a:gd name="connsiteY7" fmla="*/ 1381125 h 2098675"/>
              <a:gd name="connsiteX8" fmla="*/ 3759993 w 6039643"/>
              <a:gd name="connsiteY8" fmla="*/ 1298575 h 2098675"/>
              <a:gd name="connsiteX9" fmla="*/ 3620293 w 6039643"/>
              <a:gd name="connsiteY9" fmla="*/ 1298575 h 2098675"/>
              <a:gd name="connsiteX10" fmla="*/ 3620293 w 6039643"/>
              <a:gd name="connsiteY10" fmla="*/ 1222375 h 2098675"/>
              <a:gd name="connsiteX11" fmla="*/ 3378993 w 6039643"/>
              <a:gd name="connsiteY11" fmla="*/ 1222375 h 2098675"/>
              <a:gd name="connsiteX12" fmla="*/ 3378993 w 6039643"/>
              <a:gd name="connsiteY12" fmla="*/ 1139825 h 2098675"/>
              <a:gd name="connsiteX13" fmla="*/ 2934493 w 6039643"/>
              <a:gd name="connsiteY13" fmla="*/ 1139825 h 2098675"/>
              <a:gd name="connsiteX14" fmla="*/ 2934493 w 6039643"/>
              <a:gd name="connsiteY14" fmla="*/ 1057275 h 2098675"/>
              <a:gd name="connsiteX15" fmla="*/ 2896393 w 6039643"/>
              <a:gd name="connsiteY15" fmla="*/ 1057275 h 2098675"/>
              <a:gd name="connsiteX16" fmla="*/ 2896393 w 6039643"/>
              <a:gd name="connsiteY16" fmla="*/ 981075 h 2098675"/>
              <a:gd name="connsiteX17" fmla="*/ 2210593 w 6039643"/>
              <a:gd name="connsiteY17" fmla="*/ 981075 h 2098675"/>
              <a:gd name="connsiteX18" fmla="*/ 2210593 w 6039643"/>
              <a:gd name="connsiteY18" fmla="*/ 911225 h 2098675"/>
              <a:gd name="connsiteX19" fmla="*/ 2178843 w 6039643"/>
              <a:gd name="connsiteY19" fmla="*/ 911225 h 2098675"/>
              <a:gd name="connsiteX20" fmla="*/ 2178843 w 6039643"/>
              <a:gd name="connsiteY20" fmla="*/ 854075 h 2098675"/>
              <a:gd name="connsiteX21" fmla="*/ 2064543 w 6039643"/>
              <a:gd name="connsiteY21" fmla="*/ 854075 h 2098675"/>
              <a:gd name="connsiteX22" fmla="*/ 2064543 w 6039643"/>
              <a:gd name="connsiteY22" fmla="*/ 796925 h 2098675"/>
              <a:gd name="connsiteX23" fmla="*/ 1848643 w 6039643"/>
              <a:gd name="connsiteY23" fmla="*/ 796925 h 2098675"/>
              <a:gd name="connsiteX24" fmla="*/ 1848643 w 6039643"/>
              <a:gd name="connsiteY24" fmla="*/ 746125 h 2098675"/>
              <a:gd name="connsiteX25" fmla="*/ 1804193 w 6039643"/>
              <a:gd name="connsiteY25" fmla="*/ 746125 h 2098675"/>
              <a:gd name="connsiteX26" fmla="*/ 1804193 w 6039643"/>
              <a:gd name="connsiteY26" fmla="*/ 695325 h 2098675"/>
              <a:gd name="connsiteX27" fmla="*/ 1797843 w 6039643"/>
              <a:gd name="connsiteY27" fmla="*/ 695325 h 2098675"/>
              <a:gd name="connsiteX28" fmla="*/ 1797843 w 6039643"/>
              <a:gd name="connsiteY28" fmla="*/ 644525 h 2098675"/>
              <a:gd name="connsiteX29" fmla="*/ 1727993 w 6039643"/>
              <a:gd name="connsiteY29" fmla="*/ 644525 h 2098675"/>
              <a:gd name="connsiteX30" fmla="*/ 1727993 w 6039643"/>
              <a:gd name="connsiteY30" fmla="*/ 593725 h 2098675"/>
              <a:gd name="connsiteX31" fmla="*/ 1607343 w 6039643"/>
              <a:gd name="connsiteY31" fmla="*/ 593725 h 2098675"/>
              <a:gd name="connsiteX32" fmla="*/ 1607343 w 6039643"/>
              <a:gd name="connsiteY32" fmla="*/ 555625 h 2098675"/>
              <a:gd name="connsiteX33" fmla="*/ 1499393 w 6039643"/>
              <a:gd name="connsiteY33" fmla="*/ 555625 h 2098675"/>
              <a:gd name="connsiteX34" fmla="*/ 1499393 w 6039643"/>
              <a:gd name="connsiteY34" fmla="*/ 511175 h 2098675"/>
              <a:gd name="connsiteX35" fmla="*/ 1416843 w 6039643"/>
              <a:gd name="connsiteY35" fmla="*/ 511175 h 2098675"/>
              <a:gd name="connsiteX36" fmla="*/ 1416843 w 6039643"/>
              <a:gd name="connsiteY36" fmla="*/ 466725 h 2098675"/>
              <a:gd name="connsiteX37" fmla="*/ 1378743 w 6039643"/>
              <a:gd name="connsiteY37" fmla="*/ 466725 h 2098675"/>
              <a:gd name="connsiteX38" fmla="*/ 1378743 w 6039643"/>
              <a:gd name="connsiteY38" fmla="*/ 422275 h 2098675"/>
              <a:gd name="connsiteX39" fmla="*/ 1239043 w 6039643"/>
              <a:gd name="connsiteY39" fmla="*/ 422275 h 2098675"/>
              <a:gd name="connsiteX40" fmla="*/ 1239043 w 6039643"/>
              <a:gd name="connsiteY40" fmla="*/ 377825 h 2098675"/>
              <a:gd name="connsiteX41" fmla="*/ 1086643 w 6039643"/>
              <a:gd name="connsiteY41" fmla="*/ 377825 h 2098675"/>
              <a:gd name="connsiteX42" fmla="*/ 1086643 w 6039643"/>
              <a:gd name="connsiteY42" fmla="*/ 339725 h 2098675"/>
              <a:gd name="connsiteX43" fmla="*/ 1042193 w 6039643"/>
              <a:gd name="connsiteY43" fmla="*/ 339725 h 2098675"/>
              <a:gd name="connsiteX44" fmla="*/ 1042193 w 6039643"/>
              <a:gd name="connsiteY44" fmla="*/ 295275 h 2098675"/>
              <a:gd name="connsiteX45" fmla="*/ 858043 w 6039643"/>
              <a:gd name="connsiteY45" fmla="*/ 295275 h 2098675"/>
              <a:gd name="connsiteX46" fmla="*/ 858043 w 6039643"/>
              <a:gd name="connsiteY46" fmla="*/ 257175 h 2098675"/>
              <a:gd name="connsiteX47" fmla="*/ 692943 w 6039643"/>
              <a:gd name="connsiteY47" fmla="*/ 257175 h 2098675"/>
              <a:gd name="connsiteX48" fmla="*/ 692943 w 6039643"/>
              <a:gd name="connsiteY48" fmla="*/ 219075 h 2098675"/>
              <a:gd name="connsiteX49" fmla="*/ 496093 w 6039643"/>
              <a:gd name="connsiteY49" fmla="*/ 219075 h 2098675"/>
              <a:gd name="connsiteX50" fmla="*/ 496093 w 6039643"/>
              <a:gd name="connsiteY50" fmla="*/ 180975 h 2098675"/>
              <a:gd name="connsiteX51" fmla="*/ 400843 w 6039643"/>
              <a:gd name="connsiteY51" fmla="*/ 180975 h 2098675"/>
              <a:gd name="connsiteX52" fmla="*/ 400843 w 6039643"/>
              <a:gd name="connsiteY52" fmla="*/ 149225 h 2098675"/>
              <a:gd name="connsiteX53" fmla="*/ 286543 w 6039643"/>
              <a:gd name="connsiteY53" fmla="*/ 149225 h 2098675"/>
              <a:gd name="connsiteX54" fmla="*/ 286543 w 6039643"/>
              <a:gd name="connsiteY54" fmla="*/ 117475 h 2098675"/>
              <a:gd name="connsiteX55" fmla="*/ 184943 w 6039643"/>
              <a:gd name="connsiteY55" fmla="*/ 117475 h 2098675"/>
              <a:gd name="connsiteX56" fmla="*/ 184943 w 6039643"/>
              <a:gd name="connsiteY56" fmla="*/ 73025 h 2098675"/>
              <a:gd name="connsiteX57" fmla="*/ 108743 w 6039643"/>
              <a:gd name="connsiteY57" fmla="*/ 73025 h 2098675"/>
              <a:gd name="connsiteX58" fmla="*/ 108743 w 6039643"/>
              <a:gd name="connsiteY58" fmla="*/ 34925 h 2098675"/>
              <a:gd name="connsiteX59" fmla="*/ 793 w 6039643"/>
              <a:gd name="connsiteY59" fmla="*/ 34925 h 2098675"/>
              <a:gd name="connsiteX60" fmla="*/ 0 w 6039643"/>
              <a:gd name="connsiteY60" fmla="*/ 0 h 2098675"/>
              <a:gd name="connsiteX0" fmla="*/ 6042024 w 6042024"/>
              <a:gd name="connsiteY0" fmla="*/ 2101261 h 2101261"/>
              <a:gd name="connsiteX1" fmla="*/ 5991224 w 6042024"/>
              <a:gd name="connsiteY1" fmla="*/ 2101261 h 2101261"/>
              <a:gd name="connsiteX2" fmla="*/ 5991224 w 6042024"/>
              <a:gd name="connsiteY2" fmla="*/ 1732961 h 2101261"/>
              <a:gd name="connsiteX3" fmla="*/ 5451474 w 6042024"/>
              <a:gd name="connsiteY3" fmla="*/ 1732961 h 2101261"/>
              <a:gd name="connsiteX4" fmla="*/ 5451474 w 6042024"/>
              <a:gd name="connsiteY4" fmla="*/ 1459911 h 2101261"/>
              <a:gd name="connsiteX5" fmla="*/ 4105274 w 6042024"/>
              <a:gd name="connsiteY5" fmla="*/ 1459911 h 2101261"/>
              <a:gd name="connsiteX6" fmla="*/ 4105274 w 6042024"/>
              <a:gd name="connsiteY6" fmla="*/ 1383711 h 2101261"/>
              <a:gd name="connsiteX7" fmla="*/ 3762374 w 6042024"/>
              <a:gd name="connsiteY7" fmla="*/ 1383711 h 2101261"/>
              <a:gd name="connsiteX8" fmla="*/ 3762374 w 6042024"/>
              <a:gd name="connsiteY8" fmla="*/ 1301161 h 2101261"/>
              <a:gd name="connsiteX9" fmla="*/ 3622674 w 6042024"/>
              <a:gd name="connsiteY9" fmla="*/ 1301161 h 2101261"/>
              <a:gd name="connsiteX10" fmla="*/ 3622674 w 6042024"/>
              <a:gd name="connsiteY10" fmla="*/ 1224961 h 2101261"/>
              <a:gd name="connsiteX11" fmla="*/ 3381374 w 6042024"/>
              <a:gd name="connsiteY11" fmla="*/ 1224961 h 2101261"/>
              <a:gd name="connsiteX12" fmla="*/ 3381374 w 6042024"/>
              <a:gd name="connsiteY12" fmla="*/ 1142411 h 2101261"/>
              <a:gd name="connsiteX13" fmla="*/ 2936874 w 6042024"/>
              <a:gd name="connsiteY13" fmla="*/ 1142411 h 2101261"/>
              <a:gd name="connsiteX14" fmla="*/ 2936874 w 6042024"/>
              <a:gd name="connsiteY14" fmla="*/ 1059861 h 2101261"/>
              <a:gd name="connsiteX15" fmla="*/ 2898774 w 6042024"/>
              <a:gd name="connsiteY15" fmla="*/ 1059861 h 2101261"/>
              <a:gd name="connsiteX16" fmla="*/ 2898774 w 6042024"/>
              <a:gd name="connsiteY16" fmla="*/ 983661 h 2101261"/>
              <a:gd name="connsiteX17" fmla="*/ 2212974 w 6042024"/>
              <a:gd name="connsiteY17" fmla="*/ 983661 h 2101261"/>
              <a:gd name="connsiteX18" fmla="*/ 2212974 w 6042024"/>
              <a:gd name="connsiteY18" fmla="*/ 913811 h 2101261"/>
              <a:gd name="connsiteX19" fmla="*/ 2181224 w 6042024"/>
              <a:gd name="connsiteY19" fmla="*/ 913811 h 2101261"/>
              <a:gd name="connsiteX20" fmla="*/ 2181224 w 6042024"/>
              <a:gd name="connsiteY20" fmla="*/ 856661 h 2101261"/>
              <a:gd name="connsiteX21" fmla="*/ 2066924 w 6042024"/>
              <a:gd name="connsiteY21" fmla="*/ 856661 h 2101261"/>
              <a:gd name="connsiteX22" fmla="*/ 2066924 w 6042024"/>
              <a:gd name="connsiteY22" fmla="*/ 799511 h 2101261"/>
              <a:gd name="connsiteX23" fmla="*/ 1851024 w 6042024"/>
              <a:gd name="connsiteY23" fmla="*/ 799511 h 2101261"/>
              <a:gd name="connsiteX24" fmla="*/ 1851024 w 6042024"/>
              <a:gd name="connsiteY24" fmla="*/ 748711 h 2101261"/>
              <a:gd name="connsiteX25" fmla="*/ 1806574 w 6042024"/>
              <a:gd name="connsiteY25" fmla="*/ 748711 h 2101261"/>
              <a:gd name="connsiteX26" fmla="*/ 1806574 w 6042024"/>
              <a:gd name="connsiteY26" fmla="*/ 697911 h 2101261"/>
              <a:gd name="connsiteX27" fmla="*/ 1800224 w 6042024"/>
              <a:gd name="connsiteY27" fmla="*/ 697911 h 2101261"/>
              <a:gd name="connsiteX28" fmla="*/ 1800224 w 6042024"/>
              <a:gd name="connsiteY28" fmla="*/ 647111 h 2101261"/>
              <a:gd name="connsiteX29" fmla="*/ 1730374 w 6042024"/>
              <a:gd name="connsiteY29" fmla="*/ 647111 h 2101261"/>
              <a:gd name="connsiteX30" fmla="*/ 1730374 w 6042024"/>
              <a:gd name="connsiteY30" fmla="*/ 596311 h 2101261"/>
              <a:gd name="connsiteX31" fmla="*/ 1609724 w 6042024"/>
              <a:gd name="connsiteY31" fmla="*/ 596311 h 2101261"/>
              <a:gd name="connsiteX32" fmla="*/ 1609724 w 6042024"/>
              <a:gd name="connsiteY32" fmla="*/ 558211 h 2101261"/>
              <a:gd name="connsiteX33" fmla="*/ 1501774 w 6042024"/>
              <a:gd name="connsiteY33" fmla="*/ 558211 h 2101261"/>
              <a:gd name="connsiteX34" fmla="*/ 1501774 w 6042024"/>
              <a:gd name="connsiteY34" fmla="*/ 513761 h 2101261"/>
              <a:gd name="connsiteX35" fmla="*/ 1419224 w 6042024"/>
              <a:gd name="connsiteY35" fmla="*/ 513761 h 2101261"/>
              <a:gd name="connsiteX36" fmla="*/ 1419224 w 6042024"/>
              <a:gd name="connsiteY36" fmla="*/ 469311 h 2101261"/>
              <a:gd name="connsiteX37" fmla="*/ 1381124 w 6042024"/>
              <a:gd name="connsiteY37" fmla="*/ 469311 h 2101261"/>
              <a:gd name="connsiteX38" fmla="*/ 1381124 w 6042024"/>
              <a:gd name="connsiteY38" fmla="*/ 424861 h 2101261"/>
              <a:gd name="connsiteX39" fmla="*/ 1241424 w 6042024"/>
              <a:gd name="connsiteY39" fmla="*/ 424861 h 2101261"/>
              <a:gd name="connsiteX40" fmla="*/ 1241424 w 6042024"/>
              <a:gd name="connsiteY40" fmla="*/ 380411 h 2101261"/>
              <a:gd name="connsiteX41" fmla="*/ 1089024 w 6042024"/>
              <a:gd name="connsiteY41" fmla="*/ 380411 h 2101261"/>
              <a:gd name="connsiteX42" fmla="*/ 1089024 w 6042024"/>
              <a:gd name="connsiteY42" fmla="*/ 342311 h 2101261"/>
              <a:gd name="connsiteX43" fmla="*/ 1044574 w 6042024"/>
              <a:gd name="connsiteY43" fmla="*/ 342311 h 2101261"/>
              <a:gd name="connsiteX44" fmla="*/ 1044574 w 6042024"/>
              <a:gd name="connsiteY44" fmla="*/ 297861 h 2101261"/>
              <a:gd name="connsiteX45" fmla="*/ 860424 w 6042024"/>
              <a:gd name="connsiteY45" fmla="*/ 297861 h 2101261"/>
              <a:gd name="connsiteX46" fmla="*/ 860424 w 6042024"/>
              <a:gd name="connsiteY46" fmla="*/ 259761 h 2101261"/>
              <a:gd name="connsiteX47" fmla="*/ 695324 w 6042024"/>
              <a:gd name="connsiteY47" fmla="*/ 259761 h 2101261"/>
              <a:gd name="connsiteX48" fmla="*/ 695324 w 6042024"/>
              <a:gd name="connsiteY48" fmla="*/ 221661 h 2101261"/>
              <a:gd name="connsiteX49" fmla="*/ 498474 w 6042024"/>
              <a:gd name="connsiteY49" fmla="*/ 221661 h 2101261"/>
              <a:gd name="connsiteX50" fmla="*/ 498474 w 6042024"/>
              <a:gd name="connsiteY50" fmla="*/ 183561 h 2101261"/>
              <a:gd name="connsiteX51" fmla="*/ 403224 w 6042024"/>
              <a:gd name="connsiteY51" fmla="*/ 183561 h 2101261"/>
              <a:gd name="connsiteX52" fmla="*/ 403224 w 6042024"/>
              <a:gd name="connsiteY52" fmla="*/ 151811 h 2101261"/>
              <a:gd name="connsiteX53" fmla="*/ 288924 w 6042024"/>
              <a:gd name="connsiteY53" fmla="*/ 151811 h 2101261"/>
              <a:gd name="connsiteX54" fmla="*/ 288924 w 6042024"/>
              <a:gd name="connsiteY54" fmla="*/ 120061 h 2101261"/>
              <a:gd name="connsiteX55" fmla="*/ 187324 w 6042024"/>
              <a:gd name="connsiteY55" fmla="*/ 120061 h 2101261"/>
              <a:gd name="connsiteX56" fmla="*/ 187324 w 6042024"/>
              <a:gd name="connsiteY56" fmla="*/ 75611 h 2101261"/>
              <a:gd name="connsiteX57" fmla="*/ 111124 w 6042024"/>
              <a:gd name="connsiteY57" fmla="*/ 75611 h 2101261"/>
              <a:gd name="connsiteX58" fmla="*/ 111124 w 6042024"/>
              <a:gd name="connsiteY58" fmla="*/ 37511 h 2101261"/>
              <a:gd name="connsiteX59" fmla="*/ 3174 w 6042024"/>
              <a:gd name="connsiteY59" fmla="*/ 37511 h 2101261"/>
              <a:gd name="connsiteX60" fmla="*/ 2381 w 6042024"/>
              <a:gd name="connsiteY60" fmla="*/ 2586 h 2101261"/>
              <a:gd name="connsiteX61" fmla="*/ 0 w 6042024"/>
              <a:gd name="connsiteY61" fmla="*/ 2587 h 2101261"/>
              <a:gd name="connsiteX0" fmla="*/ 6115843 w 6115843"/>
              <a:gd name="connsiteY0" fmla="*/ 2101261 h 2101261"/>
              <a:gd name="connsiteX1" fmla="*/ 6065043 w 6115843"/>
              <a:gd name="connsiteY1" fmla="*/ 2101261 h 2101261"/>
              <a:gd name="connsiteX2" fmla="*/ 6065043 w 6115843"/>
              <a:gd name="connsiteY2" fmla="*/ 1732961 h 2101261"/>
              <a:gd name="connsiteX3" fmla="*/ 5525293 w 6115843"/>
              <a:gd name="connsiteY3" fmla="*/ 1732961 h 2101261"/>
              <a:gd name="connsiteX4" fmla="*/ 5525293 w 6115843"/>
              <a:gd name="connsiteY4" fmla="*/ 1459911 h 2101261"/>
              <a:gd name="connsiteX5" fmla="*/ 4179093 w 6115843"/>
              <a:gd name="connsiteY5" fmla="*/ 1459911 h 2101261"/>
              <a:gd name="connsiteX6" fmla="*/ 4179093 w 6115843"/>
              <a:gd name="connsiteY6" fmla="*/ 1383711 h 2101261"/>
              <a:gd name="connsiteX7" fmla="*/ 3836193 w 6115843"/>
              <a:gd name="connsiteY7" fmla="*/ 1383711 h 2101261"/>
              <a:gd name="connsiteX8" fmla="*/ 3836193 w 6115843"/>
              <a:gd name="connsiteY8" fmla="*/ 1301161 h 2101261"/>
              <a:gd name="connsiteX9" fmla="*/ 3696493 w 6115843"/>
              <a:gd name="connsiteY9" fmla="*/ 1301161 h 2101261"/>
              <a:gd name="connsiteX10" fmla="*/ 3696493 w 6115843"/>
              <a:gd name="connsiteY10" fmla="*/ 1224961 h 2101261"/>
              <a:gd name="connsiteX11" fmla="*/ 3455193 w 6115843"/>
              <a:gd name="connsiteY11" fmla="*/ 1224961 h 2101261"/>
              <a:gd name="connsiteX12" fmla="*/ 3455193 w 6115843"/>
              <a:gd name="connsiteY12" fmla="*/ 1142411 h 2101261"/>
              <a:gd name="connsiteX13" fmla="*/ 3010693 w 6115843"/>
              <a:gd name="connsiteY13" fmla="*/ 1142411 h 2101261"/>
              <a:gd name="connsiteX14" fmla="*/ 3010693 w 6115843"/>
              <a:gd name="connsiteY14" fmla="*/ 1059861 h 2101261"/>
              <a:gd name="connsiteX15" fmla="*/ 2972593 w 6115843"/>
              <a:gd name="connsiteY15" fmla="*/ 1059861 h 2101261"/>
              <a:gd name="connsiteX16" fmla="*/ 2972593 w 6115843"/>
              <a:gd name="connsiteY16" fmla="*/ 983661 h 2101261"/>
              <a:gd name="connsiteX17" fmla="*/ 2286793 w 6115843"/>
              <a:gd name="connsiteY17" fmla="*/ 983661 h 2101261"/>
              <a:gd name="connsiteX18" fmla="*/ 2286793 w 6115843"/>
              <a:gd name="connsiteY18" fmla="*/ 913811 h 2101261"/>
              <a:gd name="connsiteX19" fmla="*/ 2255043 w 6115843"/>
              <a:gd name="connsiteY19" fmla="*/ 913811 h 2101261"/>
              <a:gd name="connsiteX20" fmla="*/ 2255043 w 6115843"/>
              <a:gd name="connsiteY20" fmla="*/ 856661 h 2101261"/>
              <a:gd name="connsiteX21" fmla="*/ 2140743 w 6115843"/>
              <a:gd name="connsiteY21" fmla="*/ 856661 h 2101261"/>
              <a:gd name="connsiteX22" fmla="*/ 2140743 w 6115843"/>
              <a:gd name="connsiteY22" fmla="*/ 799511 h 2101261"/>
              <a:gd name="connsiteX23" fmla="*/ 1924843 w 6115843"/>
              <a:gd name="connsiteY23" fmla="*/ 799511 h 2101261"/>
              <a:gd name="connsiteX24" fmla="*/ 1924843 w 6115843"/>
              <a:gd name="connsiteY24" fmla="*/ 748711 h 2101261"/>
              <a:gd name="connsiteX25" fmla="*/ 1880393 w 6115843"/>
              <a:gd name="connsiteY25" fmla="*/ 748711 h 2101261"/>
              <a:gd name="connsiteX26" fmla="*/ 1880393 w 6115843"/>
              <a:gd name="connsiteY26" fmla="*/ 697911 h 2101261"/>
              <a:gd name="connsiteX27" fmla="*/ 1874043 w 6115843"/>
              <a:gd name="connsiteY27" fmla="*/ 697911 h 2101261"/>
              <a:gd name="connsiteX28" fmla="*/ 1874043 w 6115843"/>
              <a:gd name="connsiteY28" fmla="*/ 647111 h 2101261"/>
              <a:gd name="connsiteX29" fmla="*/ 1804193 w 6115843"/>
              <a:gd name="connsiteY29" fmla="*/ 647111 h 2101261"/>
              <a:gd name="connsiteX30" fmla="*/ 1804193 w 6115843"/>
              <a:gd name="connsiteY30" fmla="*/ 596311 h 2101261"/>
              <a:gd name="connsiteX31" fmla="*/ 1683543 w 6115843"/>
              <a:gd name="connsiteY31" fmla="*/ 596311 h 2101261"/>
              <a:gd name="connsiteX32" fmla="*/ 1683543 w 6115843"/>
              <a:gd name="connsiteY32" fmla="*/ 558211 h 2101261"/>
              <a:gd name="connsiteX33" fmla="*/ 1575593 w 6115843"/>
              <a:gd name="connsiteY33" fmla="*/ 558211 h 2101261"/>
              <a:gd name="connsiteX34" fmla="*/ 1575593 w 6115843"/>
              <a:gd name="connsiteY34" fmla="*/ 513761 h 2101261"/>
              <a:gd name="connsiteX35" fmla="*/ 1493043 w 6115843"/>
              <a:gd name="connsiteY35" fmla="*/ 513761 h 2101261"/>
              <a:gd name="connsiteX36" fmla="*/ 1493043 w 6115843"/>
              <a:gd name="connsiteY36" fmla="*/ 469311 h 2101261"/>
              <a:gd name="connsiteX37" fmla="*/ 1454943 w 6115843"/>
              <a:gd name="connsiteY37" fmla="*/ 469311 h 2101261"/>
              <a:gd name="connsiteX38" fmla="*/ 1454943 w 6115843"/>
              <a:gd name="connsiteY38" fmla="*/ 424861 h 2101261"/>
              <a:gd name="connsiteX39" fmla="*/ 1315243 w 6115843"/>
              <a:gd name="connsiteY39" fmla="*/ 424861 h 2101261"/>
              <a:gd name="connsiteX40" fmla="*/ 1315243 w 6115843"/>
              <a:gd name="connsiteY40" fmla="*/ 380411 h 2101261"/>
              <a:gd name="connsiteX41" fmla="*/ 1162843 w 6115843"/>
              <a:gd name="connsiteY41" fmla="*/ 380411 h 2101261"/>
              <a:gd name="connsiteX42" fmla="*/ 1162843 w 6115843"/>
              <a:gd name="connsiteY42" fmla="*/ 342311 h 2101261"/>
              <a:gd name="connsiteX43" fmla="*/ 1118393 w 6115843"/>
              <a:gd name="connsiteY43" fmla="*/ 342311 h 2101261"/>
              <a:gd name="connsiteX44" fmla="*/ 1118393 w 6115843"/>
              <a:gd name="connsiteY44" fmla="*/ 297861 h 2101261"/>
              <a:gd name="connsiteX45" fmla="*/ 934243 w 6115843"/>
              <a:gd name="connsiteY45" fmla="*/ 297861 h 2101261"/>
              <a:gd name="connsiteX46" fmla="*/ 934243 w 6115843"/>
              <a:gd name="connsiteY46" fmla="*/ 259761 h 2101261"/>
              <a:gd name="connsiteX47" fmla="*/ 769143 w 6115843"/>
              <a:gd name="connsiteY47" fmla="*/ 259761 h 2101261"/>
              <a:gd name="connsiteX48" fmla="*/ 769143 w 6115843"/>
              <a:gd name="connsiteY48" fmla="*/ 221661 h 2101261"/>
              <a:gd name="connsiteX49" fmla="*/ 572293 w 6115843"/>
              <a:gd name="connsiteY49" fmla="*/ 221661 h 2101261"/>
              <a:gd name="connsiteX50" fmla="*/ 572293 w 6115843"/>
              <a:gd name="connsiteY50" fmla="*/ 183561 h 2101261"/>
              <a:gd name="connsiteX51" fmla="*/ 477043 w 6115843"/>
              <a:gd name="connsiteY51" fmla="*/ 183561 h 2101261"/>
              <a:gd name="connsiteX52" fmla="*/ 477043 w 6115843"/>
              <a:gd name="connsiteY52" fmla="*/ 151811 h 2101261"/>
              <a:gd name="connsiteX53" fmla="*/ 362743 w 6115843"/>
              <a:gd name="connsiteY53" fmla="*/ 151811 h 2101261"/>
              <a:gd name="connsiteX54" fmla="*/ 362743 w 6115843"/>
              <a:gd name="connsiteY54" fmla="*/ 120061 h 2101261"/>
              <a:gd name="connsiteX55" fmla="*/ 261143 w 6115843"/>
              <a:gd name="connsiteY55" fmla="*/ 120061 h 2101261"/>
              <a:gd name="connsiteX56" fmla="*/ 261143 w 6115843"/>
              <a:gd name="connsiteY56" fmla="*/ 75611 h 2101261"/>
              <a:gd name="connsiteX57" fmla="*/ 184943 w 6115843"/>
              <a:gd name="connsiteY57" fmla="*/ 75611 h 2101261"/>
              <a:gd name="connsiteX58" fmla="*/ 184943 w 6115843"/>
              <a:gd name="connsiteY58" fmla="*/ 37511 h 2101261"/>
              <a:gd name="connsiteX59" fmla="*/ 76993 w 6115843"/>
              <a:gd name="connsiteY59" fmla="*/ 37511 h 2101261"/>
              <a:gd name="connsiteX60" fmla="*/ 76200 w 6115843"/>
              <a:gd name="connsiteY60" fmla="*/ 2586 h 2101261"/>
              <a:gd name="connsiteX61" fmla="*/ 0 w 6115843"/>
              <a:gd name="connsiteY61" fmla="*/ 2587 h 2101261"/>
              <a:gd name="connsiteX0" fmla="*/ 6115843 w 6115843"/>
              <a:gd name="connsiteY0" fmla="*/ 2098675 h 2098675"/>
              <a:gd name="connsiteX1" fmla="*/ 6065043 w 6115843"/>
              <a:gd name="connsiteY1" fmla="*/ 2098675 h 2098675"/>
              <a:gd name="connsiteX2" fmla="*/ 6065043 w 6115843"/>
              <a:gd name="connsiteY2" fmla="*/ 1730375 h 2098675"/>
              <a:gd name="connsiteX3" fmla="*/ 5525293 w 6115843"/>
              <a:gd name="connsiteY3" fmla="*/ 1730375 h 2098675"/>
              <a:gd name="connsiteX4" fmla="*/ 5525293 w 6115843"/>
              <a:gd name="connsiteY4" fmla="*/ 1457325 h 2098675"/>
              <a:gd name="connsiteX5" fmla="*/ 4179093 w 6115843"/>
              <a:gd name="connsiteY5" fmla="*/ 1457325 h 2098675"/>
              <a:gd name="connsiteX6" fmla="*/ 4179093 w 6115843"/>
              <a:gd name="connsiteY6" fmla="*/ 1381125 h 2098675"/>
              <a:gd name="connsiteX7" fmla="*/ 3836193 w 6115843"/>
              <a:gd name="connsiteY7" fmla="*/ 1381125 h 2098675"/>
              <a:gd name="connsiteX8" fmla="*/ 3836193 w 6115843"/>
              <a:gd name="connsiteY8" fmla="*/ 1298575 h 2098675"/>
              <a:gd name="connsiteX9" fmla="*/ 3696493 w 6115843"/>
              <a:gd name="connsiteY9" fmla="*/ 1298575 h 2098675"/>
              <a:gd name="connsiteX10" fmla="*/ 3696493 w 6115843"/>
              <a:gd name="connsiteY10" fmla="*/ 1222375 h 2098675"/>
              <a:gd name="connsiteX11" fmla="*/ 3455193 w 6115843"/>
              <a:gd name="connsiteY11" fmla="*/ 1222375 h 2098675"/>
              <a:gd name="connsiteX12" fmla="*/ 3455193 w 6115843"/>
              <a:gd name="connsiteY12" fmla="*/ 1139825 h 2098675"/>
              <a:gd name="connsiteX13" fmla="*/ 3010693 w 6115843"/>
              <a:gd name="connsiteY13" fmla="*/ 1139825 h 2098675"/>
              <a:gd name="connsiteX14" fmla="*/ 3010693 w 6115843"/>
              <a:gd name="connsiteY14" fmla="*/ 1057275 h 2098675"/>
              <a:gd name="connsiteX15" fmla="*/ 2972593 w 6115843"/>
              <a:gd name="connsiteY15" fmla="*/ 1057275 h 2098675"/>
              <a:gd name="connsiteX16" fmla="*/ 2972593 w 6115843"/>
              <a:gd name="connsiteY16" fmla="*/ 981075 h 2098675"/>
              <a:gd name="connsiteX17" fmla="*/ 2286793 w 6115843"/>
              <a:gd name="connsiteY17" fmla="*/ 981075 h 2098675"/>
              <a:gd name="connsiteX18" fmla="*/ 2286793 w 6115843"/>
              <a:gd name="connsiteY18" fmla="*/ 911225 h 2098675"/>
              <a:gd name="connsiteX19" fmla="*/ 2255043 w 6115843"/>
              <a:gd name="connsiteY19" fmla="*/ 911225 h 2098675"/>
              <a:gd name="connsiteX20" fmla="*/ 2255043 w 6115843"/>
              <a:gd name="connsiteY20" fmla="*/ 854075 h 2098675"/>
              <a:gd name="connsiteX21" fmla="*/ 2140743 w 6115843"/>
              <a:gd name="connsiteY21" fmla="*/ 854075 h 2098675"/>
              <a:gd name="connsiteX22" fmla="*/ 2140743 w 6115843"/>
              <a:gd name="connsiteY22" fmla="*/ 796925 h 2098675"/>
              <a:gd name="connsiteX23" fmla="*/ 1924843 w 6115843"/>
              <a:gd name="connsiteY23" fmla="*/ 796925 h 2098675"/>
              <a:gd name="connsiteX24" fmla="*/ 1924843 w 6115843"/>
              <a:gd name="connsiteY24" fmla="*/ 746125 h 2098675"/>
              <a:gd name="connsiteX25" fmla="*/ 1880393 w 6115843"/>
              <a:gd name="connsiteY25" fmla="*/ 746125 h 2098675"/>
              <a:gd name="connsiteX26" fmla="*/ 1880393 w 6115843"/>
              <a:gd name="connsiteY26" fmla="*/ 695325 h 2098675"/>
              <a:gd name="connsiteX27" fmla="*/ 1874043 w 6115843"/>
              <a:gd name="connsiteY27" fmla="*/ 695325 h 2098675"/>
              <a:gd name="connsiteX28" fmla="*/ 1874043 w 6115843"/>
              <a:gd name="connsiteY28" fmla="*/ 644525 h 2098675"/>
              <a:gd name="connsiteX29" fmla="*/ 1804193 w 6115843"/>
              <a:gd name="connsiteY29" fmla="*/ 644525 h 2098675"/>
              <a:gd name="connsiteX30" fmla="*/ 1804193 w 6115843"/>
              <a:gd name="connsiteY30" fmla="*/ 593725 h 2098675"/>
              <a:gd name="connsiteX31" fmla="*/ 1683543 w 6115843"/>
              <a:gd name="connsiteY31" fmla="*/ 593725 h 2098675"/>
              <a:gd name="connsiteX32" fmla="*/ 1683543 w 6115843"/>
              <a:gd name="connsiteY32" fmla="*/ 555625 h 2098675"/>
              <a:gd name="connsiteX33" fmla="*/ 1575593 w 6115843"/>
              <a:gd name="connsiteY33" fmla="*/ 555625 h 2098675"/>
              <a:gd name="connsiteX34" fmla="*/ 1575593 w 6115843"/>
              <a:gd name="connsiteY34" fmla="*/ 511175 h 2098675"/>
              <a:gd name="connsiteX35" fmla="*/ 1493043 w 6115843"/>
              <a:gd name="connsiteY35" fmla="*/ 511175 h 2098675"/>
              <a:gd name="connsiteX36" fmla="*/ 1493043 w 6115843"/>
              <a:gd name="connsiteY36" fmla="*/ 466725 h 2098675"/>
              <a:gd name="connsiteX37" fmla="*/ 1454943 w 6115843"/>
              <a:gd name="connsiteY37" fmla="*/ 466725 h 2098675"/>
              <a:gd name="connsiteX38" fmla="*/ 1454943 w 6115843"/>
              <a:gd name="connsiteY38" fmla="*/ 422275 h 2098675"/>
              <a:gd name="connsiteX39" fmla="*/ 1315243 w 6115843"/>
              <a:gd name="connsiteY39" fmla="*/ 422275 h 2098675"/>
              <a:gd name="connsiteX40" fmla="*/ 1315243 w 6115843"/>
              <a:gd name="connsiteY40" fmla="*/ 377825 h 2098675"/>
              <a:gd name="connsiteX41" fmla="*/ 1162843 w 6115843"/>
              <a:gd name="connsiteY41" fmla="*/ 377825 h 2098675"/>
              <a:gd name="connsiteX42" fmla="*/ 1162843 w 6115843"/>
              <a:gd name="connsiteY42" fmla="*/ 339725 h 2098675"/>
              <a:gd name="connsiteX43" fmla="*/ 1118393 w 6115843"/>
              <a:gd name="connsiteY43" fmla="*/ 339725 h 2098675"/>
              <a:gd name="connsiteX44" fmla="*/ 1118393 w 6115843"/>
              <a:gd name="connsiteY44" fmla="*/ 295275 h 2098675"/>
              <a:gd name="connsiteX45" fmla="*/ 934243 w 6115843"/>
              <a:gd name="connsiteY45" fmla="*/ 295275 h 2098675"/>
              <a:gd name="connsiteX46" fmla="*/ 934243 w 6115843"/>
              <a:gd name="connsiteY46" fmla="*/ 257175 h 2098675"/>
              <a:gd name="connsiteX47" fmla="*/ 769143 w 6115843"/>
              <a:gd name="connsiteY47" fmla="*/ 257175 h 2098675"/>
              <a:gd name="connsiteX48" fmla="*/ 769143 w 6115843"/>
              <a:gd name="connsiteY48" fmla="*/ 219075 h 2098675"/>
              <a:gd name="connsiteX49" fmla="*/ 572293 w 6115843"/>
              <a:gd name="connsiteY49" fmla="*/ 219075 h 2098675"/>
              <a:gd name="connsiteX50" fmla="*/ 572293 w 6115843"/>
              <a:gd name="connsiteY50" fmla="*/ 180975 h 2098675"/>
              <a:gd name="connsiteX51" fmla="*/ 477043 w 6115843"/>
              <a:gd name="connsiteY51" fmla="*/ 180975 h 2098675"/>
              <a:gd name="connsiteX52" fmla="*/ 477043 w 6115843"/>
              <a:gd name="connsiteY52" fmla="*/ 149225 h 2098675"/>
              <a:gd name="connsiteX53" fmla="*/ 362743 w 6115843"/>
              <a:gd name="connsiteY53" fmla="*/ 149225 h 2098675"/>
              <a:gd name="connsiteX54" fmla="*/ 362743 w 6115843"/>
              <a:gd name="connsiteY54" fmla="*/ 117475 h 2098675"/>
              <a:gd name="connsiteX55" fmla="*/ 261143 w 6115843"/>
              <a:gd name="connsiteY55" fmla="*/ 117475 h 2098675"/>
              <a:gd name="connsiteX56" fmla="*/ 261143 w 6115843"/>
              <a:gd name="connsiteY56" fmla="*/ 73025 h 2098675"/>
              <a:gd name="connsiteX57" fmla="*/ 184943 w 6115843"/>
              <a:gd name="connsiteY57" fmla="*/ 73025 h 2098675"/>
              <a:gd name="connsiteX58" fmla="*/ 184943 w 6115843"/>
              <a:gd name="connsiteY58" fmla="*/ 34925 h 2098675"/>
              <a:gd name="connsiteX59" fmla="*/ 76993 w 6115843"/>
              <a:gd name="connsiteY59" fmla="*/ 34925 h 2098675"/>
              <a:gd name="connsiteX60" fmla="*/ 76200 w 6115843"/>
              <a:gd name="connsiteY60" fmla="*/ 0 h 2098675"/>
              <a:gd name="connsiteX61" fmla="*/ 0 w 6115843"/>
              <a:gd name="connsiteY61" fmla="*/ 1 h 2098675"/>
              <a:gd name="connsiteX0" fmla="*/ 6108699 w 6108699"/>
              <a:gd name="connsiteY0" fmla="*/ 2098675 h 2098675"/>
              <a:gd name="connsiteX1" fmla="*/ 6057899 w 6108699"/>
              <a:gd name="connsiteY1" fmla="*/ 2098675 h 2098675"/>
              <a:gd name="connsiteX2" fmla="*/ 6057899 w 6108699"/>
              <a:gd name="connsiteY2" fmla="*/ 1730375 h 2098675"/>
              <a:gd name="connsiteX3" fmla="*/ 5518149 w 6108699"/>
              <a:gd name="connsiteY3" fmla="*/ 1730375 h 2098675"/>
              <a:gd name="connsiteX4" fmla="*/ 5518149 w 6108699"/>
              <a:gd name="connsiteY4" fmla="*/ 1457325 h 2098675"/>
              <a:gd name="connsiteX5" fmla="*/ 4171949 w 6108699"/>
              <a:gd name="connsiteY5" fmla="*/ 1457325 h 2098675"/>
              <a:gd name="connsiteX6" fmla="*/ 4171949 w 6108699"/>
              <a:gd name="connsiteY6" fmla="*/ 1381125 h 2098675"/>
              <a:gd name="connsiteX7" fmla="*/ 3829049 w 6108699"/>
              <a:gd name="connsiteY7" fmla="*/ 1381125 h 2098675"/>
              <a:gd name="connsiteX8" fmla="*/ 3829049 w 6108699"/>
              <a:gd name="connsiteY8" fmla="*/ 1298575 h 2098675"/>
              <a:gd name="connsiteX9" fmla="*/ 3689349 w 6108699"/>
              <a:gd name="connsiteY9" fmla="*/ 1298575 h 2098675"/>
              <a:gd name="connsiteX10" fmla="*/ 3689349 w 6108699"/>
              <a:gd name="connsiteY10" fmla="*/ 1222375 h 2098675"/>
              <a:gd name="connsiteX11" fmla="*/ 3448049 w 6108699"/>
              <a:gd name="connsiteY11" fmla="*/ 1222375 h 2098675"/>
              <a:gd name="connsiteX12" fmla="*/ 3448049 w 6108699"/>
              <a:gd name="connsiteY12" fmla="*/ 1139825 h 2098675"/>
              <a:gd name="connsiteX13" fmla="*/ 3003549 w 6108699"/>
              <a:gd name="connsiteY13" fmla="*/ 1139825 h 2098675"/>
              <a:gd name="connsiteX14" fmla="*/ 3003549 w 6108699"/>
              <a:gd name="connsiteY14" fmla="*/ 1057275 h 2098675"/>
              <a:gd name="connsiteX15" fmla="*/ 2965449 w 6108699"/>
              <a:gd name="connsiteY15" fmla="*/ 1057275 h 2098675"/>
              <a:gd name="connsiteX16" fmla="*/ 2965449 w 6108699"/>
              <a:gd name="connsiteY16" fmla="*/ 981075 h 2098675"/>
              <a:gd name="connsiteX17" fmla="*/ 2279649 w 6108699"/>
              <a:gd name="connsiteY17" fmla="*/ 981075 h 2098675"/>
              <a:gd name="connsiteX18" fmla="*/ 2279649 w 6108699"/>
              <a:gd name="connsiteY18" fmla="*/ 911225 h 2098675"/>
              <a:gd name="connsiteX19" fmla="*/ 2247899 w 6108699"/>
              <a:gd name="connsiteY19" fmla="*/ 911225 h 2098675"/>
              <a:gd name="connsiteX20" fmla="*/ 2247899 w 6108699"/>
              <a:gd name="connsiteY20" fmla="*/ 854075 h 2098675"/>
              <a:gd name="connsiteX21" fmla="*/ 2133599 w 6108699"/>
              <a:gd name="connsiteY21" fmla="*/ 854075 h 2098675"/>
              <a:gd name="connsiteX22" fmla="*/ 2133599 w 6108699"/>
              <a:gd name="connsiteY22" fmla="*/ 796925 h 2098675"/>
              <a:gd name="connsiteX23" fmla="*/ 1917699 w 6108699"/>
              <a:gd name="connsiteY23" fmla="*/ 796925 h 2098675"/>
              <a:gd name="connsiteX24" fmla="*/ 1917699 w 6108699"/>
              <a:gd name="connsiteY24" fmla="*/ 746125 h 2098675"/>
              <a:gd name="connsiteX25" fmla="*/ 1873249 w 6108699"/>
              <a:gd name="connsiteY25" fmla="*/ 746125 h 2098675"/>
              <a:gd name="connsiteX26" fmla="*/ 1873249 w 6108699"/>
              <a:gd name="connsiteY26" fmla="*/ 695325 h 2098675"/>
              <a:gd name="connsiteX27" fmla="*/ 1866899 w 6108699"/>
              <a:gd name="connsiteY27" fmla="*/ 695325 h 2098675"/>
              <a:gd name="connsiteX28" fmla="*/ 1866899 w 6108699"/>
              <a:gd name="connsiteY28" fmla="*/ 644525 h 2098675"/>
              <a:gd name="connsiteX29" fmla="*/ 1797049 w 6108699"/>
              <a:gd name="connsiteY29" fmla="*/ 644525 h 2098675"/>
              <a:gd name="connsiteX30" fmla="*/ 1797049 w 6108699"/>
              <a:gd name="connsiteY30" fmla="*/ 593725 h 2098675"/>
              <a:gd name="connsiteX31" fmla="*/ 1676399 w 6108699"/>
              <a:gd name="connsiteY31" fmla="*/ 593725 h 2098675"/>
              <a:gd name="connsiteX32" fmla="*/ 1676399 w 6108699"/>
              <a:gd name="connsiteY32" fmla="*/ 555625 h 2098675"/>
              <a:gd name="connsiteX33" fmla="*/ 1568449 w 6108699"/>
              <a:gd name="connsiteY33" fmla="*/ 555625 h 2098675"/>
              <a:gd name="connsiteX34" fmla="*/ 1568449 w 6108699"/>
              <a:gd name="connsiteY34" fmla="*/ 511175 h 2098675"/>
              <a:gd name="connsiteX35" fmla="*/ 1485899 w 6108699"/>
              <a:gd name="connsiteY35" fmla="*/ 511175 h 2098675"/>
              <a:gd name="connsiteX36" fmla="*/ 1485899 w 6108699"/>
              <a:gd name="connsiteY36" fmla="*/ 466725 h 2098675"/>
              <a:gd name="connsiteX37" fmla="*/ 1447799 w 6108699"/>
              <a:gd name="connsiteY37" fmla="*/ 466725 h 2098675"/>
              <a:gd name="connsiteX38" fmla="*/ 1447799 w 6108699"/>
              <a:gd name="connsiteY38" fmla="*/ 422275 h 2098675"/>
              <a:gd name="connsiteX39" fmla="*/ 1308099 w 6108699"/>
              <a:gd name="connsiteY39" fmla="*/ 422275 h 2098675"/>
              <a:gd name="connsiteX40" fmla="*/ 1308099 w 6108699"/>
              <a:gd name="connsiteY40" fmla="*/ 377825 h 2098675"/>
              <a:gd name="connsiteX41" fmla="*/ 1155699 w 6108699"/>
              <a:gd name="connsiteY41" fmla="*/ 377825 h 2098675"/>
              <a:gd name="connsiteX42" fmla="*/ 1155699 w 6108699"/>
              <a:gd name="connsiteY42" fmla="*/ 339725 h 2098675"/>
              <a:gd name="connsiteX43" fmla="*/ 1111249 w 6108699"/>
              <a:gd name="connsiteY43" fmla="*/ 339725 h 2098675"/>
              <a:gd name="connsiteX44" fmla="*/ 1111249 w 6108699"/>
              <a:gd name="connsiteY44" fmla="*/ 295275 h 2098675"/>
              <a:gd name="connsiteX45" fmla="*/ 927099 w 6108699"/>
              <a:gd name="connsiteY45" fmla="*/ 295275 h 2098675"/>
              <a:gd name="connsiteX46" fmla="*/ 927099 w 6108699"/>
              <a:gd name="connsiteY46" fmla="*/ 257175 h 2098675"/>
              <a:gd name="connsiteX47" fmla="*/ 761999 w 6108699"/>
              <a:gd name="connsiteY47" fmla="*/ 257175 h 2098675"/>
              <a:gd name="connsiteX48" fmla="*/ 761999 w 6108699"/>
              <a:gd name="connsiteY48" fmla="*/ 219075 h 2098675"/>
              <a:gd name="connsiteX49" fmla="*/ 565149 w 6108699"/>
              <a:gd name="connsiteY49" fmla="*/ 219075 h 2098675"/>
              <a:gd name="connsiteX50" fmla="*/ 565149 w 6108699"/>
              <a:gd name="connsiteY50" fmla="*/ 180975 h 2098675"/>
              <a:gd name="connsiteX51" fmla="*/ 469899 w 6108699"/>
              <a:gd name="connsiteY51" fmla="*/ 180975 h 2098675"/>
              <a:gd name="connsiteX52" fmla="*/ 469899 w 6108699"/>
              <a:gd name="connsiteY52" fmla="*/ 149225 h 2098675"/>
              <a:gd name="connsiteX53" fmla="*/ 355599 w 6108699"/>
              <a:gd name="connsiteY53" fmla="*/ 149225 h 2098675"/>
              <a:gd name="connsiteX54" fmla="*/ 355599 w 6108699"/>
              <a:gd name="connsiteY54" fmla="*/ 117475 h 2098675"/>
              <a:gd name="connsiteX55" fmla="*/ 253999 w 6108699"/>
              <a:gd name="connsiteY55" fmla="*/ 117475 h 2098675"/>
              <a:gd name="connsiteX56" fmla="*/ 253999 w 6108699"/>
              <a:gd name="connsiteY56" fmla="*/ 73025 h 2098675"/>
              <a:gd name="connsiteX57" fmla="*/ 177799 w 6108699"/>
              <a:gd name="connsiteY57" fmla="*/ 73025 h 2098675"/>
              <a:gd name="connsiteX58" fmla="*/ 177799 w 6108699"/>
              <a:gd name="connsiteY58" fmla="*/ 34925 h 2098675"/>
              <a:gd name="connsiteX59" fmla="*/ 69849 w 6108699"/>
              <a:gd name="connsiteY59" fmla="*/ 34925 h 2098675"/>
              <a:gd name="connsiteX60" fmla="*/ 69056 w 6108699"/>
              <a:gd name="connsiteY60" fmla="*/ 0 h 2098675"/>
              <a:gd name="connsiteX61" fmla="*/ 0 w 6108699"/>
              <a:gd name="connsiteY61" fmla="*/ 1 h 2098675"/>
              <a:gd name="connsiteX0" fmla="*/ 6108699 w 6108699"/>
              <a:gd name="connsiteY0" fmla="*/ 2098675 h 2098675"/>
              <a:gd name="connsiteX1" fmla="*/ 6057899 w 6108699"/>
              <a:gd name="connsiteY1" fmla="*/ 2098675 h 2098675"/>
              <a:gd name="connsiteX2" fmla="*/ 6057899 w 6108699"/>
              <a:gd name="connsiteY2" fmla="*/ 1730375 h 2098675"/>
              <a:gd name="connsiteX3" fmla="*/ 5518149 w 6108699"/>
              <a:gd name="connsiteY3" fmla="*/ 1730375 h 2098675"/>
              <a:gd name="connsiteX4" fmla="*/ 5518149 w 6108699"/>
              <a:gd name="connsiteY4" fmla="*/ 1457325 h 2098675"/>
              <a:gd name="connsiteX5" fmla="*/ 4171949 w 6108699"/>
              <a:gd name="connsiteY5" fmla="*/ 1457325 h 2098675"/>
              <a:gd name="connsiteX6" fmla="*/ 4171949 w 6108699"/>
              <a:gd name="connsiteY6" fmla="*/ 1381125 h 2098675"/>
              <a:gd name="connsiteX7" fmla="*/ 3829049 w 6108699"/>
              <a:gd name="connsiteY7" fmla="*/ 1381125 h 2098675"/>
              <a:gd name="connsiteX8" fmla="*/ 3829049 w 6108699"/>
              <a:gd name="connsiteY8" fmla="*/ 1298575 h 2098675"/>
              <a:gd name="connsiteX9" fmla="*/ 3689349 w 6108699"/>
              <a:gd name="connsiteY9" fmla="*/ 1298575 h 2098675"/>
              <a:gd name="connsiteX10" fmla="*/ 3689349 w 6108699"/>
              <a:gd name="connsiteY10" fmla="*/ 1222375 h 2098675"/>
              <a:gd name="connsiteX11" fmla="*/ 3448049 w 6108699"/>
              <a:gd name="connsiteY11" fmla="*/ 1222375 h 2098675"/>
              <a:gd name="connsiteX12" fmla="*/ 3448049 w 6108699"/>
              <a:gd name="connsiteY12" fmla="*/ 1139825 h 2098675"/>
              <a:gd name="connsiteX13" fmla="*/ 3003549 w 6108699"/>
              <a:gd name="connsiteY13" fmla="*/ 1139825 h 2098675"/>
              <a:gd name="connsiteX14" fmla="*/ 3003549 w 6108699"/>
              <a:gd name="connsiteY14" fmla="*/ 1057275 h 2098675"/>
              <a:gd name="connsiteX15" fmla="*/ 2965449 w 6108699"/>
              <a:gd name="connsiteY15" fmla="*/ 1057275 h 2098675"/>
              <a:gd name="connsiteX16" fmla="*/ 2965449 w 6108699"/>
              <a:gd name="connsiteY16" fmla="*/ 981075 h 2098675"/>
              <a:gd name="connsiteX17" fmla="*/ 2279649 w 6108699"/>
              <a:gd name="connsiteY17" fmla="*/ 981075 h 2098675"/>
              <a:gd name="connsiteX18" fmla="*/ 2279649 w 6108699"/>
              <a:gd name="connsiteY18" fmla="*/ 911225 h 2098675"/>
              <a:gd name="connsiteX19" fmla="*/ 2247899 w 6108699"/>
              <a:gd name="connsiteY19" fmla="*/ 911225 h 2098675"/>
              <a:gd name="connsiteX20" fmla="*/ 2247899 w 6108699"/>
              <a:gd name="connsiteY20" fmla="*/ 854075 h 2098675"/>
              <a:gd name="connsiteX21" fmla="*/ 2133599 w 6108699"/>
              <a:gd name="connsiteY21" fmla="*/ 854075 h 2098675"/>
              <a:gd name="connsiteX22" fmla="*/ 2133599 w 6108699"/>
              <a:gd name="connsiteY22" fmla="*/ 796925 h 2098675"/>
              <a:gd name="connsiteX23" fmla="*/ 1917699 w 6108699"/>
              <a:gd name="connsiteY23" fmla="*/ 796925 h 2098675"/>
              <a:gd name="connsiteX24" fmla="*/ 1917699 w 6108699"/>
              <a:gd name="connsiteY24" fmla="*/ 746125 h 2098675"/>
              <a:gd name="connsiteX25" fmla="*/ 1873249 w 6108699"/>
              <a:gd name="connsiteY25" fmla="*/ 746125 h 2098675"/>
              <a:gd name="connsiteX26" fmla="*/ 1873249 w 6108699"/>
              <a:gd name="connsiteY26" fmla="*/ 695325 h 2098675"/>
              <a:gd name="connsiteX27" fmla="*/ 1866899 w 6108699"/>
              <a:gd name="connsiteY27" fmla="*/ 695325 h 2098675"/>
              <a:gd name="connsiteX28" fmla="*/ 1866899 w 6108699"/>
              <a:gd name="connsiteY28" fmla="*/ 644525 h 2098675"/>
              <a:gd name="connsiteX29" fmla="*/ 1797049 w 6108699"/>
              <a:gd name="connsiteY29" fmla="*/ 644525 h 2098675"/>
              <a:gd name="connsiteX30" fmla="*/ 1797049 w 6108699"/>
              <a:gd name="connsiteY30" fmla="*/ 593725 h 2098675"/>
              <a:gd name="connsiteX31" fmla="*/ 1676399 w 6108699"/>
              <a:gd name="connsiteY31" fmla="*/ 593725 h 2098675"/>
              <a:gd name="connsiteX32" fmla="*/ 1676399 w 6108699"/>
              <a:gd name="connsiteY32" fmla="*/ 555625 h 2098675"/>
              <a:gd name="connsiteX33" fmla="*/ 1568449 w 6108699"/>
              <a:gd name="connsiteY33" fmla="*/ 555625 h 2098675"/>
              <a:gd name="connsiteX34" fmla="*/ 1568449 w 6108699"/>
              <a:gd name="connsiteY34" fmla="*/ 511175 h 2098675"/>
              <a:gd name="connsiteX35" fmla="*/ 1485899 w 6108699"/>
              <a:gd name="connsiteY35" fmla="*/ 511175 h 2098675"/>
              <a:gd name="connsiteX36" fmla="*/ 1485899 w 6108699"/>
              <a:gd name="connsiteY36" fmla="*/ 466725 h 2098675"/>
              <a:gd name="connsiteX37" fmla="*/ 1447799 w 6108699"/>
              <a:gd name="connsiteY37" fmla="*/ 466725 h 2098675"/>
              <a:gd name="connsiteX38" fmla="*/ 1447799 w 6108699"/>
              <a:gd name="connsiteY38" fmla="*/ 422275 h 2098675"/>
              <a:gd name="connsiteX39" fmla="*/ 1308099 w 6108699"/>
              <a:gd name="connsiteY39" fmla="*/ 422275 h 2098675"/>
              <a:gd name="connsiteX40" fmla="*/ 1308099 w 6108699"/>
              <a:gd name="connsiteY40" fmla="*/ 377825 h 2098675"/>
              <a:gd name="connsiteX41" fmla="*/ 1155699 w 6108699"/>
              <a:gd name="connsiteY41" fmla="*/ 377825 h 2098675"/>
              <a:gd name="connsiteX42" fmla="*/ 1155699 w 6108699"/>
              <a:gd name="connsiteY42" fmla="*/ 339725 h 2098675"/>
              <a:gd name="connsiteX43" fmla="*/ 1111249 w 6108699"/>
              <a:gd name="connsiteY43" fmla="*/ 339725 h 2098675"/>
              <a:gd name="connsiteX44" fmla="*/ 1111249 w 6108699"/>
              <a:gd name="connsiteY44" fmla="*/ 295275 h 2098675"/>
              <a:gd name="connsiteX45" fmla="*/ 927099 w 6108699"/>
              <a:gd name="connsiteY45" fmla="*/ 295275 h 2098675"/>
              <a:gd name="connsiteX46" fmla="*/ 927099 w 6108699"/>
              <a:gd name="connsiteY46" fmla="*/ 257175 h 2098675"/>
              <a:gd name="connsiteX47" fmla="*/ 761999 w 6108699"/>
              <a:gd name="connsiteY47" fmla="*/ 257175 h 2098675"/>
              <a:gd name="connsiteX48" fmla="*/ 761999 w 6108699"/>
              <a:gd name="connsiteY48" fmla="*/ 219075 h 2098675"/>
              <a:gd name="connsiteX49" fmla="*/ 565149 w 6108699"/>
              <a:gd name="connsiteY49" fmla="*/ 219075 h 2098675"/>
              <a:gd name="connsiteX50" fmla="*/ 565149 w 6108699"/>
              <a:gd name="connsiteY50" fmla="*/ 180975 h 2098675"/>
              <a:gd name="connsiteX51" fmla="*/ 469899 w 6108699"/>
              <a:gd name="connsiteY51" fmla="*/ 180975 h 2098675"/>
              <a:gd name="connsiteX52" fmla="*/ 469899 w 6108699"/>
              <a:gd name="connsiteY52" fmla="*/ 149225 h 2098675"/>
              <a:gd name="connsiteX53" fmla="*/ 355599 w 6108699"/>
              <a:gd name="connsiteY53" fmla="*/ 149225 h 2098675"/>
              <a:gd name="connsiteX54" fmla="*/ 355599 w 6108699"/>
              <a:gd name="connsiteY54" fmla="*/ 117475 h 2098675"/>
              <a:gd name="connsiteX55" fmla="*/ 253999 w 6108699"/>
              <a:gd name="connsiteY55" fmla="*/ 117475 h 2098675"/>
              <a:gd name="connsiteX56" fmla="*/ 253999 w 6108699"/>
              <a:gd name="connsiteY56" fmla="*/ 73025 h 2098675"/>
              <a:gd name="connsiteX57" fmla="*/ 177799 w 6108699"/>
              <a:gd name="connsiteY57" fmla="*/ 73025 h 2098675"/>
              <a:gd name="connsiteX58" fmla="*/ 177799 w 6108699"/>
              <a:gd name="connsiteY58" fmla="*/ 34925 h 2098675"/>
              <a:gd name="connsiteX59" fmla="*/ 69849 w 6108699"/>
              <a:gd name="connsiteY59" fmla="*/ 34925 h 2098675"/>
              <a:gd name="connsiteX60" fmla="*/ 69056 w 6108699"/>
              <a:gd name="connsiteY60" fmla="*/ 0 h 2098675"/>
              <a:gd name="connsiteX61" fmla="*/ 0 w 6108699"/>
              <a:gd name="connsiteY61" fmla="*/ 1 h 2098675"/>
              <a:gd name="connsiteX62" fmla="*/ 1 w 6108699"/>
              <a:gd name="connsiteY62" fmla="*/ 1 h 2098675"/>
              <a:gd name="connsiteX0" fmla="*/ 6108699 w 6108699"/>
              <a:gd name="connsiteY0" fmla="*/ 2174874 h 2174874"/>
              <a:gd name="connsiteX1" fmla="*/ 6057899 w 6108699"/>
              <a:gd name="connsiteY1" fmla="*/ 2174874 h 2174874"/>
              <a:gd name="connsiteX2" fmla="*/ 6057899 w 6108699"/>
              <a:gd name="connsiteY2" fmla="*/ 1806574 h 2174874"/>
              <a:gd name="connsiteX3" fmla="*/ 5518149 w 6108699"/>
              <a:gd name="connsiteY3" fmla="*/ 1806574 h 2174874"/>
              <a:gd name="connsiteX4" fmla="*/ 5518149 w 6108699"/>
              <a:gd name="connsiteY4" fmla="*/ 1533524 h 2174874"/>
              <a:gd name="connsiteX5" fmla="*/ 4171949 w 6108699"/>
              <a:gd name="connsiteY5" fmla="*/ 1533524 h 2174874"/>
              <a:gd name="connsiteX6" fmla="*/ 4171949 w 6108699"/>
              <a:gd name="connsiteY6" fmla="*/ 1457324 h 2174874"/>
              <a:gd name="connsiteX7" fmla="*/ 3829049 w 6108699"/>
              <a:gd name="connsiteY7" fmla="*/ 1457324 h 2174874"/>
              <a:gd name="connsiteX8" fmla="*/ 3829049 w 6108699"/>
              <a:gd name="connsiteY8" fmla="*/ 1374774 h 2174874"/>
              <a:gd name="connsiteX9" fmla="*/ 3689349 w 6108699"/>
              <a:gd name="connsiteY9" fmla="*/ 1374774 h 2174874"/>
              <a:gd name="connsiteX10" fmla="*/ 3689349 w 6108699"/>
              <a:gd name="connsiteY10" fmla="*/ 1298574 h 2174874"/>
              <a:gd name="connsiteX11" fmla="*/ 3448049 w 6108699"/>
              <a:gd name="connsiteY11" fmla="*/ 1298574 h 2174874"/>
              <a:gd name="connsiteX12" fmla="*/ 3448049 w 6108699"/>
              <a:gd name="connsiteY12" fmla="*/ 1216024 h 2174874"/>
              <a:gd name="connsiteX13" fmla="*/ 3003549 w 6108699"/>
              <a:gd name="connsiteY13" fmla="*/ 1216024 h 2174874"/>
              <a:gd name="connsiteX14" fmla="*/ 3003549 w 6108699"/>
              <a:gd name="connsiteY14" fmla="*/ 1133474 h 2174874"/>
              <a:gd name="connsiteX15" fmla="*/ 2965449 w 6108699"/>
              <a:gd name="connsiteY15" fmla="*/ 1133474 h 2174874"/>
              <a:gd name="connsiteX16" fmla="*/ 2965449 w 6108699"/>
              <a:gd name="connsiteY16" fmla="*/ 1057274 h 2174874"/>
              <a:gd name="connsiteX17" fmla="*/ 2279649 w 6108699"/>
              <a:gd name="connsiteY17" fmla="*/ 1057274 h 2174874"/>
              <a:gd name="connsiteX18" fmla="*/ 2279649 w 6108699"/>
              <a:gd name="connsiteY18" fmla="*/ 987424 h 2174874"/>
              <a:gd name="connsiteX19" fmla="*/ 2247899 w 6108699"/>
              <a:gd name="connsiteY19" fmla="*/ 987424 h 2174874"/>
              <a:gd name="connsiteX20" fmla="*/ 2247899 w 6108699"/>
              <a:gd name="connsiteY20" fmla="*/ 930274 h 2174874"/>
              <a:gd name="connsiteX21" fmla="*/ 2133599 w 6108699"/>
              <a:gd name="connsiteY21" fmla="*/ 930274 h 2174874"/>
              <a:gd name="connsiteX22" fmla="*/ 2133599 w 6108699"/>
              <a:gd name="connsiteY22" fmla="*/ 873124 h 2174874"/>
              <a:gd name="connsiteX23" fmla="*/ 1917699 w 6108699"/>
              <a:gd name="connsiteY23" fmla="*/ 873124 h 2174874"/>
              <a:gd name="connsiteX24" fmla="*/ 1917699 w 6108699"/>
              <a:gd name="connsiteY24" fmla="*/ 822324 h 2174874"/>
              <a:gd name="connsiteX25" fmla="*/ 1873249 w 6108699"/>
              <a:gd name="connsiteY25" fmla="*/ 822324 h 2174874"/>
              <a:gd name="connsiteX26" fmla="*/ 1873249 w 6108699"/>
              <a:gd name="connsiteY26" fmla="*/ 771524 h 2174874"/>
              <a:gd name="connsiteX27" fmla="*/ 1866899 w 6108699"/>
              <a:gd name="connsiteY27" fmla="*/ 771524 h 2174874"/>
              <a:gd name="connsiteX28" fmla="*/ 1866899 w 6108699"/>
              <a:gd name="connsiteY28" fmla="*/ 720724 h 2174874"/>
              <a:gd name="connsiteX29" fmla="*/ 1797049 w 6108699"/>
              <a:gd name="connsiteY29" fmla="*/ 720724 h 2174874"/>
              <a:gd name="connsiteX30" fmla="*/ 1797049 w 6108699"/>
              <a:gd name="connsiteY30" fmla="*/ 669924 h 2174874"/>
              <a:gd name="connsiteX31" fmla="*/ 1676399 w 6108699"/>
              <a:gd name="connsiteY31" fmla="*/ 669924 h 2174874"/>
              <a:gd name="connsiteX32" fmla="*/ 1676399 w 6108699"/>
              <a:gd name="connsiteY32" fmla="*/ 631824 h 2174874"/>
              <a:gd name="connsiteX33" fmla="*/ 1568449 w 6108699"/>
              <a:gd name="connsiteY33" fmla="*/ 631824 h 2174874"/>
              <a:gd name="connsiteX34" fmla="*/ 1568449 w 6108699"/>
              <a:gd name="connsiteY34" fmla="*/ 587374 h 2174874"/>
              <a:gd name="connsiteX35" fmla="*/ 1485899 w 6108699"/>
              <a:gd name="connsiteY35" fmla="*/ 587374 h 2174874"/>
              <a:gd name="connsiteX36" fmla="*/ 1485899 w 6108699"/>
              <a:gd name="connsiteY36" fmla="*/ 542924 h 2174874"/>
              <a:gd name="connsiteX37" fmla="*/ 1447799 w 6108699"/>
              <a:gd name="connsiteY37" fmla="*/ 542924 h 2174874"/>
              <a:gd name="connsiteX38" fmla="*/ 1447799 w 6108699"/>
              <a:gd name="connsiteY38" fmla="*/ 498474 h 2174874"/>
              <a:gd name="connsiteX39" fmla="*/ 1308099 w 6108699"/>
              <a:gd name="connsiteY39" fmla="*/ 498474 h 2174874"/>
              <a:gd name="connsiteX40" fmla="*/ 1308099 w 6108699"/>
              <a:gd name="connsiteY40" fmla="*/ 454024 h 2174874"/>
              <a:gd name="connsiteX41" fmla="*/ 1155699 w 6108699"/>
              <a:gd name="connsiteY41" fmla="*/ 454024 h 2174874"/>
              <a:gd name="connsiteX42" fmla="*/ 1155699 w 6108699"/>
              <a:gd name="connsiteY42" fmla="*/ 415924 h 2174874"/>
              <a:gd name="connsiteX43" fmla="*/ 1111249 w 6108699"/>
              <a:gd name="connsiteY43" fmla="*/ 415924 h 2174874"/>
              <a:gd name="connsiteX44" fmla="*/ 1111249 w 6108699"/>
              <a:gd name="connsiteY44" fmla="*/ 371474 h 2174874"/>
              <a:gd name="connsiteX45" fmla="*/ 927099 w 6108699"/>
              <a:gd name="connsiteY45" fmla="*/ 371474 h 2174874"/>
              <a:gd name="connsiteX46" fmla="*/ 927099 w 6108699"/>
              <a:gd name="connsiteY46" fmla="*/ 333374 h 2174874"/>
              <a:gd name="connsiteX47" fmla="*/ 761999 w 6108699"/>
              <a:gd name="connsiteY47" fmla="*/ 333374 h 2174874"/>
              <a:gd name="connsiteX48" fmla="*/ 761999 w 6108699"/>
              <a:gd name="connsiteY48" fmla="*/ 295274 h 2174874"/>
              <a:gd name="connsiteX49" fmla="*/ 565149 w 6108699"/>
              <a:gd name="connsiteY49" fmla="*/ 295274 h 2174874"/>
              <a:gd name="connsiteX50" fmla="*/ 565149 w 6108699"/>
              <a:gd name="connsiteY50" fmla="*/ 257174 h 2174874"/>
              <a:gd name="connsiteX51" fmla="*/ 469899 w 6108699"/>
              <a:gd name="connsiteY51" fmla="*/ 257174 h 2174874"/>
              <a:gd name="connsiteX52" fmla="*/ 469899 w 6108699"/>
              <a:gd name="connsiteY52" fmla="*/ 225424 h 2174874"/>
              <a:gd name="connsiteX53" fmla="*/ 355599 w 6108699"/>
              <a:gd name="connsiteY53" fmla="*/ 225424 h 2174874"/>
              <a:gd name="connsiteX54" fmla="*/ 355599 w 6108699"/>
              <a:gd name="connsiteY54" fmla="*/ 193674 h 2174874"/>
              <a:gd name="connsiteX55" fmla="*/ 253999 w 6108699"/>
              <a:gd name="connsiteY55" fmla="*/ 193674 h 2174874"/>
              <a:gd name="connsiteX56" fmla="*/ 253999 w 6108699"/>
              <a:gd name="connsiteY56" fmla="*/ 149224 h 2174874"/>
              <a:gd name="connsiteX57" fmla="*/ 177799 w 6108699"/>
              <a:gd name="connsiteY57" fmla="*/ 149224 h 2174874"/>
              <a:gd name="connsiteX58" fmla="*/ 177799 w 6108699"/>
              <a:gd name="connsiteY58" fmla="*/ 111124 h 2174874"/>
              <a:gd name="connsiteX59" fmla="*/ 69849 w 6108699"/>
              <a:gd name="connsiteY59" fmla="*/ 111124 h 2174874"/>
              <a:gd name="connsiteX60" fmla="*/ 69056 w 6108699"/>
              <a:gd name="connsiteY60" fmla="*/ 76199 h 2174874"/>
              <a:gd name="connsiteX61" fmla="*/ 0 w 6108699"/>
              <a:gd name="connsiteY61" fmla="*/ 76200 h 2174874"/>
              <a:gd name="connsiteX62" fmla="*/ 1 w 6108699"/>
              <a:gd name="connsiteY62" fmla="*/ 0 h 2174874"/>
              <a:gd name="connsiteX0" fmla="*/ 6108699 w 6108699"/>
              <a:gd name="connsiteY0" fmla="*/ 2174874 h 2174874"/>
              <a:gd name="connsiteX1" fmla="*/ 6057899 w 6108699"/>
              <a:gd name="connsiteY1" fmla="*/ 2174874 h 2174874"/>
              <a:gd name="connsiteX2" fmla="*/ 6057899 w 6108699"/>
              <a:gd name="connsiteY2" fmla="*/ 1806574 h 2174874"/>
              <a:gd name="connsiteX3" fmla="*/ 5518149 w 6108699"/>
              <a:gd name="connsiteY3" fmla="*/ 1806574 h 2174874"/>
              <a:gd name="connsiteX4" fmla="*/ 5518149 w 6108699"/>
              <a:gd name="connsiteY4" fmla="*/ 1533524 h 2174874"/>
              <a:gd name="connsiteX5" fmla="*/ 4171949 w 6108699"/>
              <a:gd name="connsiteY5" fmla="*/ 1533524 h 2174874"/>
              <a:gd name="connsiteX6" fmla="*/ 4171949 w 6108699"/>
              <a:gd name="connsiteY6" fmla="*/ 1457324 h 2174874"/>
              <a:gd name="connsiteX7" fmla="*/ 3829049 w 6108699"/>
              <a:gd name="connsiteY7" fmla="*/ 1457324 h 2174874"/>
              <a:gd name="connsiteX8" fmla="*/ 3829049 w 6108699"/>
              <a:gd name="connsiteY8" fmla="*/ 1374774 h 2174874"/>
              <a:gd name="connsiteX9" fmla="*/ 3689349 w 6108699"/>
              <a:gd name="connsiteY9" fmla="*/ 1374774 h 2174874"/>
              <a:gd name="connsiteX10" fmla="*/ 3689349 w 6108699"/>
              <a:gd name="connsiteY10" fmla="*/ 1298574 h 2174874"/>
              <a:gd name="connsiteX11" fmla="*/ 3448049 w 6108699"/>
              <a:gd name="connsiteY11" fmla="*/ 1298574 h 2174874"/>
              <a:gd name="connsiteX12" fmla="*/ 3448049 w 6108699"/>
              <a:gd name="connsiteY12" fmla="*/ 1216024 h 2174874"/>
              <a:gd name="connsiteX13" fmla="*/ 3003549 w 6108699"/>
              <a:gd name="connsiteY13" fmla="*/ 1216024 h 2174874"/>
              <a:gd name="connsiteX14" fmla="*/ 3003549 w 6108699"/>
              <a:gd name="connsiteY14" fmla="*/ 1133474 h 2174874"/>
              <a:gd name="connsiteX15" fmla="*/ 2965449 w 6108699"/>
              <a:gd name="connsiteY15" fmla="*/ 1133474 h 2174874"/>
              <a:gd name="connsiteX16" fmla="*/ 2965449 w 6108699"/>
              <a:gd name="connsiteY16" fmla="*/ 1057274 h 2174874"/>
              <a:gd name="connsiteX17" fmla="*/ 2279649 w 6108699"/>
              <a:gd name="connsiteY17" fmla="*/ 1057274 h 2174874"/>
              <a:gd name="connsiteX18" fmla="*/ 2279649 w 6108699"/>
              <a:gd name="connsiteY18" fmla="*/ 987424 h 2174874"/>
              <a:gd name="connsiteX19" fmla="*/ 2247899 w 6108699"/>
              <a:gd name="connsiteY19" fmla="*/ 987424 h 2174874"/>
              <a:gd name="connsiteX20" fmla="*/ 2247899 w 6108699"/>
              <a:gd name="connsiteY20" fmla="*/ 930274 h 2174874"/>
              <a:gd name="connsiteX21" fmla="*/ 2133599 w 6108699"/>
              <a:gd name="connsiteY21" fmla="*/ 930274 h 2174874"/>
              <a:gd name="connsiteX22" fmla="*/ 2133599 w 6108699"/>
              <a:gd name="connsiteY22" fmla="*/ 873124 h 2174874"/>
              <a:gd name="connsiteX23" fmla="*/ 1917699 w 6108699"/>
              <a:gd name="connsiteY23" fmla="*/ 873124 h 2174874"/>
              <a:gd name="connsiteX24" fmla="*/ 1917699 w 6108699"/>
              <a:gd name="connsiteY24" fmla="*/ 822324 h 2174874"/>
              <a:gd name="connsiteX25" fmla="*/ 1873249 w 6108699"/>
              <a:gd name="connsiteY25" fmla="*/ 822324 h 2174874"/>
              <a:gd name="connsiteX26" fmla="*/ 1873249 w 6108699"/>
              <a:gd name="connsiteY26" fmla="*/ 771524 h 2174874"/>
              <a:gd name="connsiteX27" fmla="*/ 1866899 w 6108699"/>
              <a:gd name="connsiteY27" fmla="*/ 771524 h 2174874"/>
              <a:gd name="connsiteX28" fmla="*/ 1866899 w 6108699"/>
              <a:gd name="connsiteY28" fmla="*/ 720724 h 2174874"/>
              <a:gd name="connsiteX29" fmla="*/ 1797049 w 6108699"/>
              <a:gd name="connsiteY29" fmla="*/ 720724 h 2174874"/>
              <a:gd name="connsiteX30" fmla="*/ 1797049 w 6108699"/>
              <a:gd name="connsiteY30" fmla="*/ 669924 h 2174874"/>
              <a:gd name="connsiteX31" fmla="*/ 1676399 w 6108699"/>
              <a:gd name="connsiteY31" fmla="*/ 669924 h 2174874"/>
              <a:gd name="connsiteX32" fmla="*/ 1676399 w 6108699"/>
              <a:gd name="connsiteY32" fmla="*/ 631824 h 2174874"/>
              <a:gd name="connsiteX33" fmla="*/ 1568449 w 6108699"/>
              <a:gd name="connsiteY33" fmla="*/ 631824 h 2174874"/>
              <a:gd name="connsiteX34" fmla="*/ 1568449 w 6108699"/>
              <a:gd name="connsiteY34" fmla="*/ 587374 h 2174874"/>
              <a:gd name="connsiteX35" fmla="*/ 1485899 w 6108699"/>
              <a:gd name="connsiteY35" fmla="*/ 587374 h 2174874"/>
              <a:gd name="connsiteX36" fmla="*/ 1485899 w 6108699"/>
              <a:gd name="connsiteY36" fmla="*/ 542924 h 2174874"/>
              <a:gd name="connsiteX37" fmla="*/ 1447799 w 6108699"/>
              <a:gd name="connsiteY37" fmla="*/ 542924 h 2174874"/>
              <a:gd name="connsiteX38" fmla="*/ 1447799 w 6108699"/>
              <a:gd name="connsiteY38" fmla="*/ 498474 h 2174874"/>
              <a:gd name="connsiteX39" fmla="*/ 1308099 w 6108699"/>
              <a:gd name="connsiteY39" fmla="*/ 498474 h 2174874"/>
              <a:gd name="connsiteX40" fmla="*/ 1308099 w 6108699"/>
              <a:gd name="connsiteY40" fmla="*/ 454024 h 2174874"/>
              <a:gd name="connsiteX41" fmla="*/ 1155699 w 6108699"/>
              <a:gd name="connsiteY41" fmla="*/ 454024 h 2174874"/>
              <a:gd name="connsiteX42" fmla="*/ 1155699 w 6108699"/>
              <a:gd name="connsiteY42" fmla="*/ 415924 h 2174874"/>
              <a:gd name="connsiteX43" fmla="*/ 1111249 w 6108699"/>
              <a:gd name="connsiteY43" fmla="*/ 415924 h 2174874"/>
              <a:gd name="connsiteX44" fmla="*/ 1111249 w 6108699"/>
              <a:gd name="connsiteY44" fmla="*/ 371474 h 2174874"/>
              <a:gd name="connsiteX45" fmla="*/ 927099 w 6108699"/>
              <a:gd name="connsiteY45" fmla="*/ 371474 h 2174874"/>
              <a:gd name="connsiteX46" fmla="*/ 927099 w 6108699"/>
              <a:gd name="connsiteY46" fmla="*/ 333374 h 2174874"/>
              <a:gd name="connsiteX47" fmla="*/ 761999 w 6108699"/>
              <a:gd name="connsiteY47" fmla="*/ 333374 h 2174874"/>
              <a:gd name="connsiteX48" fmla="*/ 761999 w 6108699"/>
              <a:gd name="connsiteY48" fmla="*/ 295274 h 2174874"/>
              <a:gd name="connsiteX49" fmla="*/ 565149 w 6108699"/>
              <a:gd name="connsiteY49" fmla="*/ 295274 h 2174874"/>
              <a:gd name="connsiteX50" fmla="*/ 565149 w 6108699"/>
              <a:gd name="connsiteY50" fmla="*/ 257174 h 2174874"/>
              <a:gd name="connsiteX51" fmla="*/ 469899 w 6108699"/>
              <a:gd name="connsiteY51" fmla="*/ 257174 h 2174874"/>
              <a:gd name="connsiteX52" fmla="*/ 469899 w 6108699"/>
              <a:gd name="connsiteY52" fmla="*/ 225424 h 2174874"/>
              <a:gd name="connsiteX53" fmla="*/ 355599 w 6108699"/>
              <a:gd name="connsiteY53" fmla="*/ 225424 h 2174874"/>
              <a:gd name="connsiteX54" fmla="*/ 355599 w 6108699"/>
              <a:gd name="connsiteY54" fmla="*/ 193674 h 2174874"/>
              <a:gd name="connsiteX55" fmla="*/ 253999 w 6108699"/>
              <a:gd name="connsiteY55" fmla="*/ 193674 h 2174874"/>
              <a:gd name="connsiteX56" fmla="*/ 253999 w 6108699"/>
              <a:gd name="connsiteY56" fmla="*/ 149224 h 2174874"/>
              <a:gd name="connsiteX57" fmla="*/ 177799 w 6108699"/>
              <a:gd name="connsiteY57" fmla="*/ 149224 h 2174874"/>
              <a:gd name="connsiteX58" fmla="*/ 177799 w 6108699"/>
              <a:gd name="connsiteY58" fmla="*/ 111124 h 2174874"/>
              <a:gd name="connsiteX59" fmla="*/ 69849 w 6108699"/>
              <a:gd name="connsiteY59" fmla="*/ 111124 h 2174874"/>
              <a:gd name="connsiteX60" fmla="*/ 69056 w 6108699"/>
              <a:gd name="connsiteY60" fmla="*/ 76199 h 2174874"/>
              <a:gd name="connsiteX61" fmla="*/ 0 w 6108699"/>
              <a:gd name="connsiteY61" fmla="*/ 76200 h 2174874"/>
              <a:gd name="connsiteX62" fmla="*/ 1 w 6108699"/>
              <a:gd name="connsiteY62" fmla="*/ 0 h 2174874"/>
              <a:gd name="connsiteX0" fmla="*/ 6511129 w 6511129"/>
              <a:gd name="connsiteY0" fmla="*/ 2104176 h 2104176"/>
              <a:gd name="connsiteX1" fmla="*/ 6460329 w 6511129"/>
              <a:gd name="connsiteY1" fmla="*/ 2104176 h 2104176"/>
              <a:gd name="connsiteX2" fmla="*/ 6460329 w 6511129"/>
              <a:gd name="connsiteY2" fmla="*/ 1735876 h 2104176"/>
              <a:gd name="connsiteX3" fmla="*/ 5920579 w 6511129"/>
              <a:gd name="connsiteY3" fmla="*/ 1735876 h 2104176"/>
              <a:gd name="connsiteX4" fmla="*/ 5920579 w 6511129"/>
              <a:gd name="connsiteY4" fmla="*/ 1462826 h 2104176"/>
              <a:gd name="connsiteX5" fmla="*/ 4574379 w 6511129"/>
              <a:gd name="connsiteY5" fmla="*/ 1462826 h 2104176"/>
              <a:gd name="connsiteX6" fmla="*/ 4574379 w 6511129"/>
              <a:gd name="connsiteY6" fmla="*/ 1386626 h 2104176"/>
              <a:gd name="connsiteX7" fmla="*/ 4231479 w 6511129"/>
              <a:gd name="connsiteY7" fmla="*/ 1386626 h 2104176"/>
              <a:gd name="connsiteX8" fmla="*/ 4231479 w 6511129"/>
              <a:gd name="connsiteY8" fmla="*/ 1304076 h 2104176"/>
              <a:gd name="connsiteX9" fmla="*/ 4091779 w 6511129"/>
              <a:gd name="connsiteY9" fmla="*/ 1304076 h 2104176"/>
              <a:gd name="connsiteX10" fmla="*/ 4091779 w 6511129"/>
              <a:gd name="connsiteY10" fmla="*/ 1227876 h 2104176"/>
              <a:gd name="connsiteX11" fmla="*/ 3850479 w 6511129"/>
              <a:gd name="connsiteY11" fmla="*/ 1227876 h 2104176"/>
              <a:gd name="connsiteX12" fmla="*/ 3850479 w 6511129"/>
              <a:gd name="connsiteY12" fmla="*/ 1145326 h 2104176"/>
              <a:gd name="connsiteX13" fmla="*/ 3405979 w 6511129"/>
              <a:gd name="connsiteY13" fmla="*/ 1145326 h 2104176"/>
              <a:gd name="connsiteX14" fmla="*/ 3405979 w 6511129"/>
              <a:gd name="connsiteY14" fmla="*/ 1062776 h 2104176"/>
              <a:gd name="connsiteX15" fmla="*/ 3367879 w 6511129"/>
              <a:gd name="connsiteY15" fmla="*/ 1062776 h 2104176"/>
              <a:gd name="connsiteX16" fmla="*/ 3367879 w 6511129"/>
              <a:gd name="connsiteY16" fmla="*/ 986576 h 2104176"/>
              <a:gd name="connsiteX17" fmla="*/ 2682079 w 6511129"/>
              <a:gd name="connsiteY17" fmla="*/ 986576 h 2104176"/>
              <a:gd name="connsiteX18" fmla="*/ 2682079 w 6511129"/>
              <a:gd name="connsiteY18" fmla="*/ 916726 h 2104176"/>
              <a:gd name="connsiteX19" fmla="*/ 2650329 w 6511129"/>
              <a:gd name="connsiteY19" fmla="*/ 916726 h 2104176"/>
              <a:gd name="connsiteX20" fmla="*/ 2650329 w 6511129"/>
              <a:gd name="connsiteY20" fmla="*/ 859576 h 2104176"/>
              <a:gd name="connsiteX21" fmla="*/ 2536029 w 6511129"/>
              <a:gd name="connsiteY21" fmla="*/ 859576 h 2104176"/>
              <a:gd name="connsiteX22" fmla="*/ 2536029 w 6511129"/>
              <a:gd name="connsiteY22" fmla="*/ 802426 h 2104176"/>
              <a:gd name="connsiteX23" fmla="*/ 2320129 w 6511129"/>
              <a:gd name="connsiteY23" fmla="*/ 802426 h 2104176"/>
              <a:gd name="connsiteX24" fmla="*/ 2320129 w 6511129"/>
              <a:gd name="connsiteY24" fmla="*/ 751626 h 2104176"/>
              <a:gd name="connsiteX25" fmla="*/ 2275679 w 6511129"/>
              <a:gd name="connsiteY25" fmla="*/ 751626 h 2104176"/>
              <a:gd name="connsiteX26" fmla="*/ 2275679 w 6511129"/>
              <a:gd name="connsiteY26" fmla="*/ 700826 h 2104176"/>
              <a:gd name="connsiteX27" fmla="*/ 2269329 w 6511129"/>
              <a:gd name="connsiteY27" fmla="*/ 700826 h 2104176"/>
              <a:gd name="connsiteX28" fmla="*/ 2269329 w 6511129"/>
              <a:gd name="connsiteY28" fmla="*/ 650026 h 2104176"/>
              <a:gd name="connsiteX29" fmla="*/ 2199479 w 6511129"/>
              <a:gd name="connsiteY29" fmla="*/ 650026 h 2104176"/>
              <a:gd name="connsiteX30" fmla="*/ 2199479 w 6511129"/>
              <a:gd name="connsiteY30" fmla="*/ 599226 h 2104176"/>
              <a:gd name="connsiteX31" fmla="*/ 2078829 w 6511129"/>
              <a:gd name="connsiteY31" fmla="*/ 599226 h 2104176"/>
              <a:gd name="connsiteX32" fmla="*/ 2078829 w 6511129"/>
              <a:gd name="connsiteY32" fmla="*/ 561126 h 2104176"/>
              <a:gd name="connsiteX33" fmla="*/ 1970879 w 6511129"/>
              <a:gd name="connsiteY33" fmla="*/ 561126 h 2104176"/>
              <a:gd name="connsiteX34" fmla="*/ 1970879 w 6511129"/>
              <a:gd name="connsiteY34" fmla="*/ 516676 h 2104176"/>
              <a:gd name="connsiteX35" fmla="*/ 1888329 w 6511129"/>
              <a:gd name="connsiteY35" fmla="*/ 516676 h 2104176"/>
              <a:gd name="connsiteX36" fmla="*/ 1888329 w 6511129"/>
              <a:gd name="connsiteY36" fmla="*/ 472226 h 2104176"/>
              <a:gd name="connsiteX37" fmla="*/ 1850229 w 6511129"/>
              <a:gd name="connsiteY37" fmla="*/ 472226 h 2104176"/>
              <a:gd name="connsiteX38" fmla="*/ 1850229 w 6511129"/>
              <a:gd name="connsiteY38" fmla="*/ 427776 h 2104176"/>
              <a:gd name="connsiteX39" fmla="*/ 1710529 w 6511129"/>
              <a:gd name="connsiteY39" fmla="*/ 427776 h 2104176"/>
              <a:gd name="connsiteX40" fmla="*/ 1710529 w 6511129"/>
              <a:gd name="connsiteY40" fmla="*/ 383326 h 2104176"/>
              <a:gd name="connsiteX41" fmla="*/ 1558129 w 6511129"/>
              <a:gd name="connsiteY41" fmla="*/ 383326 h 2104176"/>
              <a:gd name="connsiteX42" fmla="*/ 1558129 w 6511129"/>
              <a:gd name="connsiteY42" fmla="*/ 345226 h 2104176"/>
              <a:gd name="connsiteX43" fmla="*/ 1513679 w 6511129"/>
              <a:gd name="connsiteY43" fmla="*/ 345226 h 2104176"/>
              <a:gd name="connsiteX44" fmla="*/ 1513679 w 6511129"/>
              <a:gd name="connsiteY44" fmla="*/ 300776 h 2104176"/>
              <a:gd name="connsiteX45" fmla="*/ 1329529 w 6511129"/>
              <a:gd name="connsiteY45" fmla="*/ 300776 h 2104176"/>
              <a:gd name="connsiteX46" fmla="*/ 1329529 w 6511129"/>
              <a:gd name="connsiteY46" fmla="*/ 262676 h 2104176"/>
              <a:gd name="connsiteX47" fmla="*/ 1164429 w 6511129"/>
              <a:gd name="connsiteY47" fmla="*/ 262676 h 2104176"/>
              <a:gd name="connsiteX48" fmla="*/ 1164429 w 6511129"/>
              <a:gd name="connsiteY48" fmla="*/ 224576 h 2104176"/>
              <a:gd name="connsiteX49" fmla="*/ 967579 w 6511129"/>
              <a:gd name="connsiteY49" fmla="*/ 224576 h 2104176"/>
              <a:gd name="connsiteX50" fmla="*/ 967579 w 6511129"/>
              <a:gd name="connsiteY50" fmla="*/ 186476 h 2104176"/>
              <a:gd name="connsiteX51" fmla="*/ 872329 w 6511129"/>
              <a:gd name="connsiteY51" fmla="*/ 186476 h 2104176"/>
              <a:gd name="connsiteX52" fmla="*/ 872329 w 6511129"/>
              <a:gd name="connsiteY52" fmla="*/ 154726 h 2104176"/>
              <a:gd name="connsiteX53" fmla="*/ 758029 w 6511129"/>
              <a:gd name="connsiteY53" fmla="*/ 154726 h 2104176"/>
              <a:gd name="connsiteX54" fmla="*/ 758029 w 6511129"/>
              <a:gd name="connsiteY54" fmla="*/ 122976 h 2104176"/>
              <a:gd name="connsiteX55" fmla="*/ 656429 w 6511129"/>
              <a:gd name="connsiteY55" fmla="*/ 122976 h 2104176"/>
              <a:gd name="connsiteX56" fmla="*/ 656429 w 6511129"/>
              <a:gd name="connsiteY56" fmla="*/ 78526 h 2104176"/>
              <a:gd name="connsiteX57" fmla="*/ 580229 w 6511129"/>
              <a:gd name="connsiteY57" fmla="*/ 78526 h 2104176"/>
              <a:gd name="connsiteX58" fmla="*/ 580229 w 6511129"/>
              <a:gd name="connsiteY58" fmla="*/ 40426 h 2104176"/>
              <a:gd name="connsiteX59" fmla="*/ 472279 w 6511129"/>
              <a:gd name="connsiteY59" fmla="*/ 40426 h 2104176"/>
              <a:gd name="connsiteX60" fmla="*/ 471486 w 6511129"/>
              <a:gd name="connsiteY60" fmla="*/ 5501 h 2104176"/>
              <a:gd name="connsiteX61" fmla="*/ 402430 w 6511129"/>
              <a:gd name="connsiteY61" fmla="*/ 5502 h 2104176"/>
              <a:gd name="connsiteX62" fmla="*/ 0 w 6511129"/>
              <a:gd name="connsiteY62" fmla="*/ 26933 h 2104176"/>
              <a:gd name="connsiteX0" fmla="*/ 6511129 w 6511129"/>
              <a:gd name="connsiteY0" fmla="*/ 2098675 h 2098675"/>
              <a:gd name="connsiteX1" fmla="*/ 6460329 w 6511129"/>
              <a:gd name="connsiteY1" fmla="*/ 2098675 h 2098675"/>
              <a:gd name="connsiteX2" fmla="*/ 6460329 w 6511129"/>
              <a:gd name="connsiteY2" fmla="*/ 1730375 h 2098675"/>
              <a:gd name="connsiteX3" fmla="*/ 5920579 w 6511129"/>
              <a:gd name="connsiteY3" fmla="*/ 1730375 h 2098675"/>
              <a:gd name="connsiteX4" fmla="*/ 5920579 w 6511129"/>
              <a:gd name="connsiteY4" fmla="*/ 1457325 h 2098675"/>
              <a:gd name="connsiteX5" fmla="*/ 4574379 w 6511129"/>
              <a:gd name="connsiteY5" fmla="*/ 1457325 h 2098675"/>
              <a:gd name="connsiteX6" fmla="*/ 4574379 w 6511129"/>
              <a:gd name="connsiteY6" fmla="*/ 1381125 h 2098675"/>
              <a:gd name="connsiteX7" fmla="*/ 4231479 w 6511129"/>
              <a:gd name="connsiteY7" fmla="*/ 1381125 h 2098675"/>
              <a:gd name="connsiteX8" fmla="*/ 4231479 w 6511129"/>
              <a:gd name="connsiteY8" fmla="*/ 1298575 h 2098675"/>
              <a:gd name="connsiteX9" fmla="*/ 4091779 w 6511129"/>
              <a:gd name="connsiteY9" fmla="*/ 1298575 h 2098675"/>
              <a:gd name="connsiteX10" fmla="*/ 4091779 w 6511129"/>
              <a:gd name="connsiteY10" fmla="*/ 1222375 h 2098675"/>
              <a:gd name="connsiteX11" fmla="*/ 3850479 w 6511129"/>
              <a:gd name="connsiteY11" fmla="*/ 1222375 h 2098675"/>
              <a:gd name="connsiteX12" fmla="*/ 3850479 w 6511129"/>
              <a:gd name="connsiteY12" fmla="*/ 1139825 h 2098675"/>
              <a:gd name="connsiteX13" fmla="*/ 3405979 w 6511129"/>
              <a:gd name="connsiteY13" fmla="*/ 1139825 h 2098675"/>
              <a:gd name="connsiteX14" fmla="*/ 3405979 w 6511129"/>
              <a:gd name="connsiteY14" fmla="*/ 1057275 h 2098675"/>
              <a:gd name="connsiteX15" fmla="*/ 3367879 w 6511129"/>
              <a:gd name="connsiteY15" fmla="*/ 1057275 h 2098675"/>
              <a:gd name="connsiteX16" fmla="*/ 3367879 w 6511129"/>
              <a:gd name="connsiteY16" fmla="*/ 981075 h 2098675"/>
              <a:gd name="connsiteX17" fmla="*/ 2682079 w 6511129"/>
              <a:gd name="connsiteY17" fmla="*/ 981075 h 2098675"/>
              <a:gd name="connsiteX18" fmla="*/ 2682079 w 6511129"/>
              <a:gd name="connsiteY18" fmla="*/ 911225 h 2098675"/>
              <a:gd name="connsiteX19" fmla="*/ 2650329 w 6511129"/>
              <a:gd name="connsiteY19" fmla="*/ 911225 h 2098675"/>
              <a:gd name="connsiteX20" fmla="*/ 2650329 w 6511129"/>
              <a:gd name="connsiteY20" fmla="*/ 854075 h 2098675"/>
              <a:gd name="connsiteX21" fmla="*/ 2536029 w 6511129"/>
              <a:gd name="connsiteY21" fmla="*/ 854075 h 2098675"/>
              <a:gd name="connsiteX22" fmla="*/ 2536029 w 6511129"/>
              <a:gd name="connsiteY22" fmla="*/ 796925 h 2098675"/>
              <a:gd name="connsiteX23" fmla="*/ 2320129 w 6511129"/>
              <a:gd name="connsiteY23" fmla="*/ 796925 h 2098675"/>
              <a:gd name="connsiteX24" fmla="*/ 2320129 w 6511129"/>
              <a:gd name="connsiteY24" fmla="*/ 746125 h 2098675"/>
              <a:gd name="connsiteX25" fmla="*/ 2275679 w 6511129"/>
              <a:gd name="connsiteY25" fmla="*/ 746125 h 2098675"/>
              <a:gd name="connsiteX26" fmla="*/ 2275679 w 6511129"/>
              <a:gd name="connsiteY26" fmla="*/ 695325 h 2098675"/>
              <a:gd name="connsiteX27" fmla="*/ 2269329 w 6511129"/>
              <a:gd name="connsiteY27" fmla="*/ 695325 h 2098675"/>
              <a:gd name="connsiteX28" fmla="*/ 2269329 w 6511129"/>
              <a:gd name="connsiteY28" fmla="*/ 644525 h 2098675"/>
              <a:gd name="connsiteX29" fmla="*/ 2199479 w 6511129"/>
              <a:gd name="connsiteY29" fmla="*/ 644525 h 2098675"/>
              <a:gd name="connsiteX30" fmla="*/ 2199479 w 6511129"/>
              <a:gd name="connsiteY30" fmla="*/ 593725 h 2098675"/>
              <a:gd name="connsiteX31" fmla="*/ 2078829 w 6511129"/>
              <a:gd name="connsiteY31" fmla="*/ 593725 h 2098675"/>
              <a:gd name="connsiteX32" fmla="*/ 2078829 w 6511129"/>
              <a:gd name="connsiteY32" fmla="*/ 555625 h 2098675"/>
              <a:gd name="connsiteX33" fmla="*/ 1970879 w 6511129"/>
              <a:gd name="connsiteY33" fmla="*/ 555625 h 2098675"/>
              <a:gd name="connsiteX34" fmla="*/ 1970879 w 6511129"/>
              <a:gd name="connsiteY34" fmla="*/ 511175 h 2098675"/>
              <a:gd name="connsiteX35" fmla="*/ 1888329 w 6511129"/>
              <a:gd name="connsiteY35" fmla="*/ 511175 h 2098675"/>
              <a:gd name="connsiteX36" fmla="*/ 1888329 w 6511129"/>
              <a:gd name="connsiteY36" fmla="*/ 466725 h 2098675"/>
              <a:gd name="connsiteX37" fmla="*/ 1850229 w 6511129"/>
              <a:gd name="connsiteY37" fmla="*/ 466725 h 2098675"/>
              <a:gd name="connsiteX38" fmla="*/ 1850229 w 6511129"/>
              <a:gd name="connsiteY38" fmla="*/ 422275 h 2098675"/>
              <a:gd name="connsiteX39" fmla="*/ 1710529 w 6511129"/>
              <a:gd name="connsiteY39" fmla="*/ 422275 h 2098675"/>
              <a:gd name="connsiteX40" fmla="*/ 1710529 w 6511129"/>
              <a:gd name="connsiteY40" fmla="*/ 377825 h 2098675"/>
              <a:gd name="connsiteX41" fmla="*/ 1558129 w 6511129"/>
              <a:gd name="connsiteY41" fmla="*/ 377825 h 2098675"/>
              <a:gd name="connsiteX42" fmla="*/ 1558129 w 6511129"/>
              <a:gd name="connsiteY42" fmla="*/ 339725 h 2098675"/>
              <a:gd name="connsiteX43" fmla="*/ 1513679 w 6511129"/>
              <a:gd name="connsiteY43" fmla="*/ 339725 h 2098675"/>
              <a:gd name="connsiteX44" fmla="*/ 1513679 w 6511129"/>
              <a:gd name="connsiteY44" fmla="*/ 295275 h 2098675"/>
              <a:gd name="connsiteX45" fmla="*/ 1329529 w 6511129"/>
              <a:gd name="connsiteY45" fmla="*/ 295275 h 2098675"/>
              <a:gd name="connsiteX46" fmla="*/ 1329529 w 6511129"/>
              <a:gd name="connsiteY46" fmla="*/ 257175 h 2098675"/>
              <a:gd name="connsiteX47" fmla="*/ 1164429 w 6511129"/>
              <a:gd name="connsiteY47" fmla="*/ 257175 h 2098675"/>
              <a:gd name="connsiteX48" fmla="*/ 1164429 w 6511129"/>
              <a:gd name="connsiteY48" fmla="*/ 219075 h 2098675"/>
              <a:gd name="connsiteX49" fmla="*/ 967579 w 6511129"/>
              <a:gd name="connsiteY49" fmla="*/ 219075 h 2098675"/>
              <a:gd name="connsiteX50" fmla="*/ 967579 w 6511129"/>
              <a:gd name="connsiteY50" fmla="*/ 180975 h 2098675"/>
              <a:gd name="connsiteX51" fmla="*/ 872329 w 6511129"/>
              <a:gd name="connsiteY51" fmla="*/ 180975 h 2098675"/>
              <a:gd name="connsiteX52" fmla="*/ 872329 w 6511129"/>
              <a:gd name="connsiteY52" fmla="*/ 149225 h 2098675"/>
              <a:gd name="connsiteX53" fmla="*/ 758029 w 6511129"/>
              <a:gd name="connsiteY53" fmla="*/ 149225 h 2098675"/>
              <a:gd name="connsiteX54" fmla="*/ 758029 w 6511129"/>
              <a:gd name="connsiteY54" fmla="*/ 117475 h 2098675"/>
              <a:gd name="connsiteX55" fmla="*/ 656429 w 6511129"/>
              <a:gd name="connsiteY55" fmla="*/ 117475 h 2098675"/>
              <a:gd name="connsiteX56" fmla="*/ 656429 w 6511129"/>
              <a:gd name="connsiteY56" fmla="*/ 73025 h 2098675"/>
              <a:gd name="connsiteX57" fmla="*/ 580229 w 6511129"/>
              <a:gd name="connsiteY57" fmla="*/ 73025 h 2098675"/>
              <a:gd name="connsiteX58" fmla="*/ 580229 w 6511129"/>
              <a:gd name="connsiteY58" fmla="*/ 34925 h 2098675"/>
              <a:gd name="connsiteX59" fmla="*/ 472279 w 6511129"/>
              <a:gd name="connsiteY59" fmla="*/ 34925 h 2098675"/>
              <a:gd name="connsiteX60" fmla="*/ 471486 w 6511129"/>
              <a:gd name="connsiteY60" fmla="*/ 0 h 2098675"/>
              <a:gd name="connsiteX61" fmla="*/ 402430 w 6511129"/>
              <a:gd name="connsiteY61" fmla="*/ 1 h 2098675"/>
              <a:gd name="connsiteX62" fmla="*/ 0 w 6511129"/>
              <a:gd name="connsiteY62" fmla="*/ 21432 h 2098675"/>
              <a:gd name="connsiteX0" fmla="*/ 6108699 w 6108699"/>
              <a:gd name="connsiteY0" fmla="*/ 2174874 h 2174874"/>
              <a:gd name="connsiteX1" fmla="*/ 6057899 w 6108699"/>
              <a:gd name="connsiteY1" fmla="*/ 2174874 h 2174874"/>
              <a:gd name="connsiteX2" fmla="*/ 6057899 w 6108699"/>
              <a:gd name="connsiteY2" fmla="*/ 1806574 h 2174874"/>
              <a:gd name="connsiteX3" fmla="*/ 5518149 w 6108699"/>
              <a:gd name="connsiteY3" fmla="*/ 1806574 h 2174874"/>
              <a:gd name="connsiteX4" fmla="*/ 5518149 w 6108699"/>
              <a:gd name="connsiteY4" fmla="*/ 1533524 h 2174874"/>
              <a:gd name="connsiteX5" fmla="*/ 4171949 w 6108699"/>
              <a:gd name="connsiteY5" fmla="*/ 1533524 h 2174874"/>
              <a:gd name="connsiteX6" fmla="*/ 4171949 w 6108699"/>
              <a:gd name="connsiteY6" fmla="*/ 1457324 h 2174874"/>
              <a:gd name="connsiteX7" fmla="*/ 3829049 w 6108699"/>
              <a:gd name="connsiteY7" fmla="*/ 1457324 h 2174874"/>
              <a:gd name="connsiteX8" fmla="*/ 3829049 w 6108699"/>
              <a:gd name="connsiteY8" fmla="*/ 1374774 h 2174874"/>
              <a:gd name="connsiteX9" fmla="*/ 3689349 w 6108699"/>
              <a:gd name="connsiteY9" fmla="*/ 1374774 h 2174874"/>
              <a:gd name="connsiteX10" fmla="*/ 3689349 w 6108699"/>
              <a:gd name="connsiteY10" fmla="*/ 1298574 h 2174874"/>
              <a:gd name="connsiteX11" fmla="*/ 3448049 w 6108699"/>
              <a:gd name="connsiteY11" fmla="*/ 1298574 h 2174874"/>
              <a:gd name="connsiteX12" fmla="*/ 3448049 w 6108699"/>
              <a:gd name="connsiteY12" fmla="*/ 1216024 h 2174874"/>
              <a:gd name="connsiteX13" fmla="*/ 3003549 w 6108699"/>
              <a:gd name="connsiteY13" fmla="*/ 1216024 h 2174874"/>
              <a:gd name="connsiteX14" fmla="*/ 3003549 w 6108699"/>
              <a:gd name="connsiteY14" fmla="*/ 1133474 h 2174874"/>
              <a:gd name="connsiteX15" fmla="*/ 2965449 w 6108699"/>
              <a:gd name="connsiteY15" fmla="*/ 1133474 h 2174874"/>
              <a:gd name="connsiteX16" fmla="*/ 2965449 w 6108699"/>
              <a:gd name="connsiteY16" fmla="*/ 1057274 h 2174874"/>
              <a:gd name="connsiteX17" fmla="*/ 2279649 w 6108699"/>
              <a:gd name="connsiteY17" fmla="*/ 1057274 h 2174874"/>
              <a:gd name="connsiteX18" fmla="*/ 2279649 w 6108699"/>
              <a:gd name="connsiteY18" fmla="*/ 987424 h 2174874"/>
              <a:gd name="connsiteX19" fmla="*/ 2247899 w 6108699"/>
              <a:gd name="connsiteY19" fmla="*/ 987424 h 2174874"/>
              <a:gd name="connsiteX20" fmla="*/ 2247899 w 6108699"/>
              <a:gd name="connsiteY20" fmla="*/ 930274 h 2174874"/>
              <a:gd name="connsiteX21" fmla="*/ 2133599 w 6108699"/>
              <a:gd name="connsiteY21" fmla="*/ 930274 h 2174874"/>
              <a:gd name="connsiteX22" fmla="*/ 2133599 w 6108699"/>
              <a:gd name="connsiteY22" fmla="*/ 873124 h 2174874"/>
              <a:gd name="connsiteX23" fmla="*/ 1917699 w 6108699"/>
              <a:gd name="connsiteY23" fmla="*/ 873124 h 2174874"/>
              <a:gd name="connsiteX24" fmla="*/ 1917699 w 6108699"/>
              <a:gd name="connsiteY24" fmla="*/ 822324 h 2174874"/>
              <a:gd name="connsiteX25" fmla="*/ 1873249 w 6108699"/>
              <a:gd name="connsiteY25" fmla="*/ 822324 h 2174874"/>
              <a:gd name="connsiteX26" fmla="*/ 1873249 w 6108699"/>
              <a:gd name="connsiteY26" fmla="*/ 771524 h 2174874"/>
              <a:gd name="connsiteX27" fmla="*/ 1866899 w 6108699"/>
              <a:gd name="connsiteY27" fmla="*/ 771524 h 2174874"/>
              <a:gd name="connsiteX28" fmla="*/ 1866899 w 6108699"/>
              <a:gd name="connsiteY28" fmla="*/ 720724 h 2174874"/>
              <a:gd name="connsiteX29" fmla="*/ 1797049 w 6108699"/>
              <a:gd name="connsiteY29" fmla="*/ 720724 h 2174874"/>
              <a:gd name="connsiteX30" fmla="*/ 1797049 w 6108699"/>
              <a:gd name="connsiteY30" fmla="*/ 669924 h 2174874"/>
              <a:gd name="connsiteX31" fmla="*/ 1676399 w 6108699"/>
              <a:gd name="connsiteY31" fmla="*/ 669924 h 2174874"/>
              <a:gd name="connsiteX32" fmla="*/ 1676399 w 6108699"/>
              <a:gd name="connsiteY32" fmla="*/ 631824 h 2174874"/>
              <a:gd name="connsiteX33" fmla="*/ 1568449 w 6108699"/>
              <a:gd name="connsiteY33" fmla="*/ 631824 h 2174874"/>
              <a:gd name="connsiteX34" fmla="*/ 1568449 w 6108699"/>
              <a:gd name="connsiteY34" fmla="*/ 587374 h 2174874"/>
              <a:gd name="connsiteX35" fmla="*/ 1485899 w 6108699"/>
              <a:gd name="connsiteY35" fmla="*/ 587374 h 2174874"/>
              <a:gd name="connsiteX36" fmla="*/ 1485899 w 6108699"/>
              <a:gd name="connsiteY36" fmla="*/ 542924 h 2174874"/>
              <a:gd name="connsiteX37" fmla="*/ 1447799 w 6108699"/>
              <a:gd name="connsiteY37" fmla="*/ 542924 h 2174874"/>
              <a:gd name="connsiteX38" fmla="*/ 1447799 w 6108699"/>
              <a:gd name="connsiteY38" fmla="*/ 498474 h 2174874"/>
              <a:gd name="connsiteX39" fmla="*/ 1308099 w 6108699"/>
              <a:gd name="connsiteY39" fmla="*/ 498474 h 2174874"/>
              <a:gd name="connsiteX40" fmla="*/ 1308099 w 6108699"/>
              <a:gd name="connsiteY40" fmla="*/ 454024 h 2174874"/>
              <a:gd name="connsiteX41" fmla="*/ 1155699 w 6108699"/>
              <a:gd name="connsiteY41" fmla="*/ 454024 h 2174874"/>
              <a:gd name="connsiteX42" fmla="*/ 1155699 w 6108699"/>
              <a:gd name="connsiteY42" fmla="*/ 415924 h 2174874"/>
              <a:gd name="connsiteX43" fmla="*/ 1111249 w 6108699"/>
              <a:gd name="connsiteY43" fmla="*/ 415924 h 2174874"/>
              <a:gd name="connsiteX44" fmla="*/ 1111249 w 6108699"/>
              <a:gd name="connsiteY44" fmla="*/ 371474 h 2174874"/>
              <a:gd name="connsiteX45" fmla="*/ 927099 w 6108699"/>
              <a:gd name="connsiteY45" fmla="*/ 371474 h 2174874"/>
              <a:gd name="connsiteX46" fmla="*/ 927099 w 6108699"/>
              <a:gd name="connsiteY46" fmla="*/ 333374 h 2174874"/>
              <a:gd name="connsiteX47" fmla="*/ 761999 w 6108699"/>
              <a:gd name="connsiteY47" fmla="*/ 333374 h 2174874"/>
              <a:gd name="connsiteX48" fmla="*/ 761999 w 6108699"/>
              <a:gd name="connsiteY48" fmla="*/ 295274 h 2174874"/>
              <a:gd name="connsiteX49" fmla="*/ 565149 w 6108699"/>
              <a:gd name="connsiteY49" fmla="*/ 295274 h 2174874"/>
              <a:gd name="connsiteX50" fmla="*/ 565149 w 6108699"/>
              <a:gd name="connsiteY50" fmla="*/ 257174 h 2174874"/>
              <a:gd name="connsiteX51" fmla="*/ 469899 w 6108699"/>
              <a:gd name="connsiteY51" fmla="*/ 257174 h 2174874"/>
              <a:gd name="connsiteX52" fmla="*/ 469899 w 6108699"/>
              <a:gd name="connsiteY52" fmla="*/ 225424 h 2174874"/>
              <a:gd name="connsiteX53" fmla="*/ 355599 w 6108699"/>
              <a:gd name="connsiteY53" fmla="*/ 225424 h 2174874"/>
              <a:gd name="connsiteX54" fmla="*/ 355599 w 6108699"/>
              <a:gd name="connsiteY54" fmla="*/ 193674 h 2174874"/>
              <a:gd name="connsiteX55" fmla="*/ 253999 w 6108699"/>
              <a:gd name="connsiteY55" fmla="*/ 193674 h 2174874"/>
              <a:gd name="connsiteX56" fmla="*/ 253999 w 6108699"/>
              <a:gd name="connsiteY56" fmla="*/ 149224 h 2174874"/>
              <a:gd name="connsiteX57" fmla="*/ 177799 w 6108699"/>
              <a:gd name="connsiteY57" fmla="*/ 149224 h 2174874"/>
              <a:gd name="connsiteX58" fmla="*/ 177799 w 6108699"/>
              <a:gd name="connsiteY58" fmla="*/ 111124 h 2174874"/>
              <a:gd name="connsiteX59" fmla="*/ 69849 w 6108699"/>
              <a:gd name="connsiteY59" fmla="*/ 111124 h 2174874"/>
              <a:gd name="connsiteX60" fmla="*/ 69056 w 6108699"/>
              <a:gd name="connsiteY60" fmla="*/ 76199 h 2174874"/>
              <a:gd name="connsiteX61" fmla="*/ 0 w 6108699"/>
              <a:gd name="connsiteY61" fmla="*/ 76200 h 2174874"/>
              <a:gd name="connsiteX62" fmla="*/ 1 w 6108699"/>
              <a:gd name="connsiteY62" fmla="*/ 0 h 2174874"/>
              <a:gd name="connsiteX0" fmla="*/ 6108699 w 6108699"/>
              <a:gd name="connsiteY0" fmla="*/ 2170112 h 2170112"/>
              <a:gd name="connsiteX1" fmla="*/ 6057899 w 6108699"/>
              <a:gd name="connsiteY1" fmla="*/ 2170112 h 2170112"/>
              <a:gd name="connsiteX2" fmla="*/ 6057899 w 6108699"/>
              <a:gd name="connsiteY2" fmla="*/ 1801812 h 2170112"/>
              <a:gd name="connsiteX3" fmla="*/ 5518149 w 6108699"/>
              <a:gd name="connsiteY3" fmla="*/ 1801812 h 2170112"/>
              <a:gd name="connsiteX4" fmla="*/ 5518149 w 6108699"/>
              <a:gd name="connsiteY4" fmla="*/ 1528762 h 2170112"/>
              <a:gd name="connsiteX5" fmla="*/ 4171949 w 6108699"/>
              <a:gd name="connsiteY5" fmla="*/ 1528762 h 2170112"/>
              <a:gd name="connsiteX6" fmla="*/ 4171949 w 6108699"/>
              <a:gd name="connsiteY6" fmla="*/ 1452562 h 2170112"/>
              <a:gd name="connsiteX7" fmla="*/ 3829049 w 6108699"/>
              <a:gd name="connsiteY7" fmla="*/ 1452562 h 2170112"/>
              <a:gd name="connsiteX8" fmla="*/ 3829049 w 6108699"/>
              <a:gd name="connsiteY8" fmla="*/ 1370012 h 2170112"/>
              <a:gd name="connsiteX9" fmla="*/ 3689349 w 6108699"/>
              <a:gd name="connsiteY9" fmla="*/ 1370012 h 2170112"/>
              <a:gd name="connsiteX10" fmla="*/ 3689349 w 6108699"/>
              <a:gd name="connsiteY10" fmla="*/ 1293812 h 2170112"/>
              <a:gd name="connsiteX11" fmla="*/ 3448049 w 6108699"/>
              <a:gd name="connsiteY11" fmla="*/ 1293812 h 2170112"/>
              <a:gd name="connsiteX12" fmla="*/ 3448049 w 6108699"/>
              <a:gd name="connsiteY12" fmla="*/ 1211262 h 2170112"/>
              <a:gd name="connsiteX13" fmla="*/ 3003549 w 6108699"/>
              <a:gd name="connsiteY13" fmla="*/ 1211262 h 2170112"/>
              <a:gd name="connsiteX14" fmla="*/ 3003549 w 6108699"/>
              <a:gd name="connsiteY14" fmla="*/ 1128712 h 2170112"/>
              <a:gd name="connsiteX15" fmla="*/ 2965449 w 6108699"/>
              <a:gd name="connsiteY15" fmla="*/ 1128712 h 2170112"/>
              <a:gd name="connsiteX16" fmla="*/ 2965449 w 6108699"/>
              <a:gd name="connsiteY16" fmla="*/ 1052512 h 2170112"/>
              <a:gd name="connsiteX17" fmla="*/ 2279649 w 6108699"/>
              <a:gd name="connsiteY17" fmla="*/ 1052512 h 2170112"/>
              <a:gd name="connsiteX18" fmla="*/ 2279649 w 6108699"/>
              <a:gd name="connsiteY18" fmla="*/ 982662 h 2170112"/>
              <a:gd name="connsiteX19" fmla="*/ 2247899 w 6108699"/>
              <a:gd name="connsiteY19" fmla="*/ 982662 h 2170112"/>
              <a:gd name="connsiteX20" fmla="*/ 2247899 w 6108699"/>
              <a:gd name="connsiteY20" fmla="*/ 925512 h 2170112"/>
              <a:gd name="connsiteX21" fmla="*/ 2133599 w 6108699"/>
              <a:gd name="connsiteY21" fmla="*/ 925512 h 2170112"/>
              <a:gd name="connsiteX22" fmla="*/ 2133599 w 6108699"/>
              <a:gd name="connsiteY22" fmla="*/ 868362 h 2170112"/>
              <a:gd name="connsiteX23" fmla="*/ 1917699 w 6108699"/>
              <a:gd name="connsiteY23" fmla="*/ 868362 h 2170112"/>
              <a:gd name="connsiteX24" fmla="*/ 1917699 w 6108699"/>
              <a:gd name="connsiteY24" fmla="*/ 817562 h 2170112"/>
              <a:gd name="connsiteX25" fmla="*/ 1873249 w 6108699"/>
              <a:gd name="connsiteY25" fmla="*/ 817562 h 2170112"/>
              <a:gd name="connsiteX26" fmla="*/ 1873249 w 6108699"/>
              <a:gd name="connsiteY26" fmla="*/ 766762 h 2170112"/>
              <a:gd name="connsiteX27" fmla="*/ 1866899 w 6108699"/>
              <a:gd name="connsiteY27" fmla="*/ 766762 h 2170112"/>
              <a:gd name="connsiteX28" fmla="*/ 1866899 w 6108699"/>
              <a:gd name="connsiteY28" fmla="*/ 715962 h 2170112"/>
              <a:gd name="connsiteX29" fmla="*/ 1797049 w 6108699"/>
              <a:gd name="connsiteY29" fmla="*/ 715962 h 2170112"/>
              <a:gd name="connsiteX30" fmla="*/ 1797049 w 6108699"/>
              <a:gd name="connsiteY30" fmla="*/ 665162 h 2170112"/>
              <a:gd name="connsiteX31" fmla="*/ 1676399 w 6108699"/>
              <a:gd name="connsiteY31" fmla="*/ 665162 h 2170112"/>
              <a:gd name="connsiteX32" fmla="*/ 1676399 w 6108699"/>
              <a:gd name="connsiteY32" fmla="*/ 627062 h 2170112"/>
              <a:gd name="connsiteX33" fmla="*/ 1568449 w 6108699"/>
              <a:gd name="connsiteY33" fmla="*/ 627062 h 2170112"/>
              <a:gd name="connsiteX34" fmla="*/ 1568449 w 6108699"/>
              <a:gd name="connsiteY34" fmla="*/ 582612 h 2170112"/>
              <a:gd name="connsiteX35" fmla="*/ 1485899 w 6108699"/>
              <a:gd name="connsiteY35" fmla="*/ 582612 h 2170112"/>
              <a:gd name="connsiteX36" fmla="*/ 1485899 w 6108699"/>
              <a:gd name="connsiteY36" fmla="*/ 538162 h 2170112"/>
              <a:gd name="connsiteX37" fmla="*/ 1447799 w 6108699"/>
              <a:gd name="connsiteY37" fmla="*/ 538162 h 2170112"/>
              <a:gd name="connsiteX38" fmla="*/ 1447799 w 6108699"/>
              <a:gd name="connsiteY38" fmla="*/ 493712 h 2170112"/>
              <a:gd name="connsiteX39" fmla="*/ 1308099 w 6108699"/>
              <a:gd name="connsiteY39" fmla="*/ 493712 h 2170112"/>
              <a:gd name="connsiteX40" fmla="*/ 1308099 w 6108699"/>
              <a:gd name="connsiteY40" fmla="*/ 449262 h 2170112"/>
              <a:gd name="connsiteX41" fmla="*/ 1155699 w 6108699"/>
              <a:gd name="connsiteY41" fmla="*/ 449262 h 2170112"/>
              <a:gd name="connsiteX42" fmla="*/ 1155699 w 6108699"/>
              <a:gd name="connsiteY42" fmla="*/ 411162 h 2170112"/>
              <a:gd name="connsiteX43" fmla="*/ 1111249 w 6108699"/>
              <a:gd name="connsiteY43" fmla="*/ 411162 h 2170112"/>
              <a:gd name="connsiteX44" fmla="*/ 1111249 w 6108699"/>
              <a:gd name="connsiteY44" fmla="*/ 366712 h 2170112"/>
              <a:gd name="connsiteX45" fmla="*/ 927099 w 6108699"/>
              <a:gd name="connsiteY45" fmla="*/ 366712 h 2170112"/>
              <a:gd name="connsiteX46" fmla="*/ 927099 w 6108699"/>
              <a:gd name="connsiteY46" fmla="*/ 328612 h 2170112"/>
              <a:gd name="connsiteX47" fmla="*/ 761999 w 6108699"/>
              <a:gd name="connsiteY47" fmla="*/ 328612 h 2170112"/>
              <a:gd name="connsiteX48" fmla="*/ 761999 w 6108699"/>
              <a:gd name="connsiteY48" fmla="*/ 290512 h 2170112"/>
              <a:gd name="connsiteX49" fmla="*/ 565149 w 6108699"/>
              <a:gd name="connsiteY49" fmla="*/ 290512 h 2170112"/>
              <a:gd name="connsiteX50" fmla="*/ 565149 w 6108699"/>
              <a:gd name="connsiteY50" fmla="*/ 252412 h 2170112"/>
              <a:gd name="connsiteX51" fmla="*/ 469899 w 6108699"/>
              <a:gd name="connsiteY51" fmla="*/ 252412 h 2170112"/>
              <a:gd name="connsiteX52" fmla="*/ 469899 w 6108699"/>
              <a:gd name="connsiteY52" fmla="*/ 220662 h 2170112"/>
              <a:gd name="connsiteX53" fmla="*/ 355599 w 6108699"/>
              <a:gd name="connsiteY53" fmla="*/ 220662 h 2170112"/>
              <a:gd name="connsiteX54" fmla="*/ 355599 w 6108699"/>
              <a:gd name="connsiteY54" fmla="*/ 188912 h 2170112"/>
              <a:gd name="connsiteX55" fmla="*/ 253999 w 6108699"/>
              <a:gd name="connsiteY55" fmla="*/ 188912 h 2170112"/>
              <a:gd name="connsiteX56" fmla="*/ 253999 w 6108699"/>
              <a:gd name="connsiteY56" fmla="*/ 144462 h 2170112"/>
              <a:gd name="connsiteX57" fmla="*/ 177799 w 6108699"/>
              <a:gd name="connsiteY57" fmla="*/ 144462 h 2170112"/>
              <a:gd name="connsiteX58" fmla="*/ 177799 w 6108699"/>
              <a:gd name="connsiteY58" fmla="*/ 106362 h 2170112"/>
              <a:gd name="connsiteX59" fmla="*/ 69849 w 6108699"/>
              <a:gd name="connsiteY59" fmla="*/ 106362 h 2170112"/>
              <a:gd name="connsiteX60" fmla="*/ 69056 w 6108699"/>
              <a:gd name="connsiteY60" fmla="*/ 71437 h 2170112"/>
              <a:gd name="connsiteX61" fmla="*/ 0 w 6108699"/>
              <a:gd name="connsiteY61" fmla="*/ 71438 h 2170112"/>
              <a:gd name="connsiteX62" fmla="*/ 1 w 6108699"/>
              <a:gd name="connsiteY62" fmla="*/ 0 h 2170112"/>
              <a:gd name="connsiteX0" fmla="*/ 6108699 w 6108699"/>
              <a:gd name="connsiteY0" fmla="*/ 2174874 h 2174874"/>
              <a:gd name="connsiteX1" fmla="*/ 6057899 w 6108699"/>
              <a:gd name="connsiteY1" fmla="*/ 2174874 h 2174874"/>
              <a:gd name="connsiteX2" fmla="*/ 6057899 w 6108699"/>
              <a:gd name="connsiteY2" fmla="*/ 1806574 h 2174874"/>
              <a:gd name="connsiteX3" fmla="*/ 5518149 w 6108699"/>
              <a:gd name="connsiteY3" fmla="*/ 1806574 h 2174874"/>
              <a:gd name="connsiteX4" fmla="*/ 5518149 w 6108699"/>
              <a:gd name="connsiteY4" fmla="*/ 1533524 h 2174874"/>
              <a:gd name="connsiteX5" fmla="*/ 4171949 w 6108699"/>
              <a:gd name="connsiteY5" fmla="*/ 1533524 h 2174874"/>
              <a:gd name="connsiteX6" fmla="*/ 4171949 w 6108699"/>
              <a:gd name="connsiteY6" fmla="*/ 1457324 h 2174874"/>
              <a:gd name="connsiteX7" fmla="*/ 3829049 w 6108699"/>
              <a:gd name="connsiteY7" fmla="*/ 1457324 h 2174874"/>
              <a:gd name="connsiteX8" fmla="*/ 3829049 w 6108699"/>
              <a:gd name="connsiteY8" fmla="*/ 1374774 h 2174874"/>
              <a:gd name="connsiteX9" fmla="*/ 3689349 w 6108699"/>
              <a:gd name="connsiteY9" fmla="*/ 1374774 h 2174874"/>
              <a:gd name="connsiteX10" fmla="*/ 3689349 w 6108699"/>
              <a:gd name="connsiteY10" fmla="*/ 1298574 h 2174874"/>
              <a:gd name="connsiteX11" fmla="*/ 3448049 w 6108699"/>
              <a:gd name="connsiteY11" fmla="*/ 1298574 h 2174874"/>
              <a:gd name="connsiteX12" fmla="*/ 3448049 w 6108699"/>
              <a:gd name="connsiteY12" fmla="*/ 1216024 h 2174874"/>
              <a:gd name="connsiteX13" fmla="*/ 3003549 w 6108699"/>
              <a:gd name="connsiteY13" fmla="*/ 1216024 h 2174874"/>
              <a:gd name="connsiteX14" fmla="*/ 3003549 w 6108699"/>
              <a:gd name="connsiteY14" fmla="*/ 1133474 h 2174874"/>
              <a:gd name="connsiteX15" fmla="*/ 2965449 w 6108699"/>
              <a:gd name="connsiteY15" fmla="*/ 1133474 h 2174874"/>
              <a:gd name="connsiteX16" fmla="*/ 2965449 w 6108699"/>
              <a:gd name="connsiteY16" fmla="*/ 1057274 h 2174874"/>
              <a:gd name="connsiteX17" fmla="*/ 2279649 w 6108699"/>
              <a:gd name="connsiteY17" fmla="*/ 1057274 h 2174874"/>
              <a:gd name="connsiteX18" fmla="*/ 2279649 w 6108699"/>
              <a:gd name="connsiteY18" fmla="*/ 987424 h 2174874"/>
              <a:gd name="connsiteX19" fmla="*/ 2247899 w 6108699"/>
              <a:gd name="connsiteY19" fmla="*/ 987424 h 2174874"/>
              <a:gd name="connsiteX20" fmla="*/ 2247899 w 6108699"/>
              <a:gd name="connsiteY20" fmla="*/ 930274 h 2174874"/>
              <a:gd name="connsiteX21" fmla="*/ 2133599 w 6108699"/>
              <a:gd name="connsiteY21" fmla="*/ 930274 h 2174874"/>
              <a:gd name="connsiteX22" fmla="*/ 2133599 w 6108699"/>
              <a:gd name="connsiteY22" fmla="*/ 873124 h 2174874"/>
              <a:gd name="connsiteX23" fmla="*/ 1917699 w 6108699"/>
              <a:gd name="connsiteY23" fmla="*/ 873124 h 2174874"/>
              <a:gd name="connsiteX24" fmla="*/ 1917699 w 6108699"/>
              <a:gd name="connsiteY24" fmla="*/ 822324 h 2174874"/>
              <a:gd name="connsiteX25" fmla="*/ 1873249 w 6108699"/>
              <a:gd name="connsiteY25" fmla="*/ 822324 h 2174874"/>
              <a:gd name="connsiteX26" fmla="*/ 1873249 w 6108699"/>
              <a:gd name="connsiteY26" fmla="*/ 771524 h 2174874"/>
              <a:gd name="connsiteX27" fmla="*/ 1866899 w 6108699"/>
              <a:gd name="connsiteY27" fmla="*/ 771524 h 2174874"/>
              <a:gd name="connsiteX28" fmla="*/ 1866899 w 6108699"/>
              <a:gd name="connsiteY28" fmla="*/ 720724 h 2174874"/>
              <a:gd name="connsiteX29" fmla="*/ 1797049 w 6108699"/>
              <a:gd name="connsiteY29" fmla="*/ 720724 h 2174874"/>
              <a:gd name="connsiteX30" fmla="*/ 1797049 w 6108699"/>
              <a:gd name="connsiteY30" fmla="*/ 669924 h 2174874"/>
              <a:gd name="connsiteX31" fmla="*/ 1676399 w 6108699"/>
              <a:gd name="connsiteY31" fmla="*/ 669924 h 2174874"/>
              <a:gd name="connsiteX32" fmla="*/ 1676399 w 6108699"/>
              <a:gd name="connsiteY32" fmla="*/ 631824 h 2174874"/>
              <a:gd name="connsiteX33" fmla="*/ 1568449 w 6108699"/>
              <a:gd name="connsiteY33" fmla="*/ 631824 h 2174874"/>
              <a:gd name="connsiteX34" fmla="*/ 1568449 w 6108699"/>
              <a:gd name="connsiteY34" fmla="*/ 587374 h 2174874"/>
              <a:gd name="connsiteX35" fmla="*/ 1485899 w 6108699"/>
              <a:gd name="connsiteY35" fmla="*/ 587374 h 2174874"/>
              <a:gd name="connsiteX36" fmla="*/ 1485899 w 6108699"/>
              <a:gd name="connsiteY36" fmla="*/ 542924 h 2174874"/>
              <a:gd name="connsiteX37" fmla="*/ 1447799 w 6108699"/>
              <a:gd name="connsiteY37" fmla="*/ 542924 h 2174874"/>
              <a:gd name="connsiteX38" fmla="*/ 1447799 w 6108699"/>
              <a:gd name="connsiteY38" fmla="*/ 498474 h 2174874"/>
              <a:gd name="connsiteX39" fmla="*/ 1308099 w 6108699"/>
              <a:gd name="connsiteY39" fmla="*/ 498474 h 2174874"/>
              <a:gd name="connsiteX40" fmla="*/ 1308099 w 6108699"/>
              <a:gd name="connsiteY40" fmla="*/ 454024 h 2174874"/>
              <a:gd name="connsiteX41" fmla="*/ 1155699 w 6108699"/>
              <a:gd name="connsiteY41" fmla="*/ 454024 h 2174874"/>
              <a:gd name="connsiteX42" fmla="*/ 1155699 w 6108699"/>
              <a:gd name="connsiteY42" fmla="*/ 415924 h 2174874"/>
              <a:gd name="connsiteX43" fmla="*/ 1111249 w 6108699"/>
              <a:gd name="connsiteY43" fmla="*/ 415924 h 2174874"/>
              <a:gd name="connsiteX44" fmla="*/ 1111249 w 6108699"/>
              <a:gd name="connsiteY44" fmla="*/ 371474 h 2174874"/>
              <a:gd name="connsiteX45" fmla="*/ 927099 w 6108699"/>
              <a:gd name="connsiteY45" fmla="*/ 371474 h 2174874"/>
              <a:gd name="connsiteX46" fmla="*/ 927099 w 6108699"/>
              <a:gd name="connsiteY46" fmla="*/ 333374 h 2174874"/>
              <a:gd name="connsiteX47" fmla="*/ 761999 w 6108699"/>
              <a:gd name="connsiteY47" fmla="*/ 333374 h 2174874"/>
              <a:gd name="connsiteX48" fmla="*/ 761999 w 6108699"/>
              <a:gd name="connsiteY48" fmla="*/ 295274 h 2174874"/>
              <a:gd name="connsiteX49" fmla="*/ 565149 w 6108699"/>
              <a:gd name="connsiteY49" fmla="*/ 295274 h 2174874"/>
              <a:gd name="connsiteX50" fmla="*/ 565149 w 6108699"/>
              <a:gd name="connsiteY50" fmla="*/ 257174 h 2174874"/>
              <a:gd name="connsiteX51" fmla="*/ 469899 w 6108699"/>
              <a:gd name="connsiteY51" fmla="*/ 257174 h 2174874"/>
              <a:gd name="connsiteX52" fmla="*/ 469899 w 6108699"/>
              <a:gd name="connsiteY52" fmla="*/ 225424 h 2174874"/>
              <a:gd name="connsiteX53" fmla="*/ 355599 w 6108699"/>
              <a:gd name="connsiteY53" fmla="*/ 225424 h 2174874"/>
              <a:gd name="connsiteX54" fmla="*/ 355599 w 6108699"/>
              <a:gd name="connsiteY54" fmla="*/ 193674 h 2174874"/>
              <a:gd name="connsiteX55" fmla="*/ 253999 w 6108699"/>
              <a:gd name="connsiteY55" fmla="*/ 193674 h 2174874"/>
              <a:gd name="connsiteX56" fmla="*/ 253999 w 6108699"/>
              <a:gd name="connsiteY56" fmla="*/ 149224 h 2174874"/>
              <a:gd name="connsiteX57" fmla="*/ 177799 w 6108699"/>
              <a:gd name="connsiteY57" fmla="*/ 149224 h 2174874"/>
              <a:gd name="connsiteX58" fmla="*/ 177799 w 6108699"/>
              <a:gd name="connsiteY58" fmla="*/ 111124 h 2174874"/>
              <a:gd name="connsiteX59" fmla="*/ 69849 w 6108699"/>
              <a:gd name="connsiteY59" fmla="*/ 111124 h 2174874"/>
              <a:gd name="connsiteX60" fmla="*/ 69056 w 6108699"/>
              <a:gd name="connsiteY60" fmla="*/ 76199 h 2174874"/>
              <a:gd name="connsiteX61" fmla="*/ 0 w 6108699"/>
              <a:gd name="connsiteY61" fmla="*/ 76200 h 2174874"/>
              <a:gd name="connsiteX62" fmla="*/ 1 w 6108699"/>
              <a:gd name="connsiteY62" fmla="*/ 4762 h 2174874"/>
              <a:gd name="connsiteX63" fmla="*/ 1 w 6108699"/>
              <a:gd name="connsiteY63" fmla="*/ 0 h 2174874"/>
              <a:gd name="connsiteX0" fmla="*/ 6556373 w 6556373"/>
              <a:gd name="connsiteY0" fmla="*/ 2170112 h 2170112"/>
              <a:gd name="connsiteX1" fmla="*/ 6505573 w 6556373"/>
              <a:gd name="connsiteY1" fmla="*/ 2170112 h 2170112"/>
              <a:gd name="connsiteX2" fmla="*/ 6505573 w 6556373"/>
              <a:gd name="connsiteY2" fmla="*/ 1801812 h 2170112"/>
              <a:gd name="connsiteX3" fmla="*/ 5965823 w 6556373"/>
              <a:gd name="connsiteY3" fmla="*/ 1801812 h 2170112"/>
              <a:gd name="connsiteX4" fmla="*/ 5965823 w 6556373"/>
              <a:gd name="connsiteY4" fmla="*/ 1528762 h 2170112"/>
              <a:gd name="connsiteX5" fmla="*/ 4619623 w 6556373"/>
              <a:gd name="connsiteY5" fmla="*/ 1528762 h 2170112"/>
              <a:gd name="connsiteX6" fmla="*/ 4619623 w 6556373"/>
              <a:gd name="connsiteY6" fmla="*/ 1452562 h 2170112"/>
              <a:gd name="connsiteX7" fmla="*/ 4276723 w 6556373"/>
              <a:gd name="connsiteY7" fmla="*/ 1452562 h 2170112"/>
              <a:gd name="connsiteX8" fmla="*/ 4276723 w 6556373"/>
              <a:gd name="connsiteY8" fmla="*/ 1370012 h 2170112"/>
              <a:gd name="connsiteX9" fmla="*/ 4137023 w 6556373"/>
              <a:gd name="connsiteY9" fmla="*/ 1370012 h 2170112"/>
              <a:gd name="connsiteX10" fmla="*/ 4137023 w 6556373"/>
              <a:gd name="connsiteY10" fmla="*/ 1293812 h 2170112"/>
              <a:gd name="connsiteX11" fmla="*/ 3895723 w 6556373"/>
              <a:gd name="connsiteY11" fmla="*/ 1293812 h 2170112"/>
              <a:gd name="connsiteX12" fmla="*/ 3895723 w 6556373"/>
              <a:gd name="connsiteY12" fmla="*/ 1211262 h 2170112"/>
              <a:gd name="connsiteX13" fmla="*/ 3451223 w 6556373"/>
              <a:gd name="connsiteY13" fmla="*/ 1211262 h 2170112"/>
              <a:gd name="connsiteX14" fmla="*/ 3451223 w 6556373"/>
              <a:gd name="connsiteY14" fmla="*/ 1128712 h 2170112"/>
              <a:gd name="connsiteX15" fmla="*/ 3413123 w 6556373"/>
              <a:gd name="connsiteY15" fmla="*/ 1128712 h 2170112"/>
              <a:gd name="connsiteX16" fmla="*/ 3413123 w 6556373"/>
              <a:gd name="connsiteY16" fmla="*/ 1052512 h 2170112"/>
              <a:gd name="connsiteX17" fmla="*/ 2727323 w 6556373"/>
              <a:gd name="connsiteY17" fmla="*/ 1052512 h 2170112"/>
              <a:gd name="connsiteX18" fmla="*/ 2727323 w 6556373"/>
              <a:gd name="connsiteY18" fmla="*/ 982662 h 2170112"/>
              <a:gd name="connsiteX19" fmla="*/ 2695573 w 6556373"/>
              <a:gd name="connsiteY19" fmla="*/ 982662 h 2170112"/>
              <a:gd name="connsiteX20" fmla="*/ 2695573 w 6556373"/>
              <a:gd name="connsiteY20" fmla="*/ 925512 h 2170112"/>
              <a:gd name="connsiteX21" fmla="*/ 2581273 w 6556373"/>
              <a:gd name="connsiteY21" fmla="*/ 925512 h 2170112"/>
              <a:gd name="connsiteX22" fmla="*/ 2581273 w 6556373"/>
              <a:gd name="connsiteY22" fmla="*/ 868362 h 2170112"/>
              <a:gd name="connsiteX23" fmla="*/ 2365373 w 6556373"/>
              <a:gd name="connsiteY23" fmla="*/ 868362 h 2170112"/>
              <a:gd name="connsiteX24" fmla="*/ 2365373 w 6556373"/>
              <a:gd name="connsiteY24" fmla="*/ 817562 h 2170112"/>
              <a:gd name="connsiteX25" fmla="*/ 2320923 w 6556373"/>
              <a:gd name="connsiteY25" fmla="*/ 817562 h 2170112"/>
              <a:gd name="connsiteX26" fmla="*/ 2320923 w 6556373"/>
              <a:gd name="connsiteY26" fmla="*/ 766762 h 2170112"/>
              <a:gd name="connsiteX27" fmla="*/ 2314573 w 6556373"/>
              <a:gd name="connsiteY27" fmla="*/ 766762 h 2170112"/>
              <a:gd name="connsiteX28" fmla="*/ 2314573 w 6556373"/>
              <a:gd name="connsiteY28" fmla="*/ 715962 h 2170112"/>
              <a:gd name="connsiteX29" fmla="*/ 2244723 w 6556373"/>
              <a:gd name="connsiteY29" fmla="*/ 715962 h 2170112"/>
              <a:gd name="connsiteX30" fmla="*/ 2244723 w 6556373"/>
              <a:gd name="connsiteY30" fmla="*/ 665162 h 2170112"/>
              <a:gd name="connsiteX31" fmla="*/ 2124073 w 6556373"/>
              <a:gd name="connsiteY31" fmla="*/ 665162 h 2170112"/>
              <a:gd name="connsiteX32" fmla="*/ 2124073 w 6556373"/>
              <a:gd name="connsiteY32" fmla="*/ 627062 h 2170112"/>
              <a:gd name="connsiteX33" fmla="*/ 2016123 w 6556373"/>
              <a:gd name="connsiteY33" fmla="*/ 627062 h 2170112"/>
              <a:gd name="connsiteX34" fmla="*/ 2016123 w 6556373"/>
              <a:gd name="connsiteY34" fmla="*/ 582612 h 2170112"/>
              <a:gd name="connsiteX35" fmla="*/ 1933573 w 6556373"/>
              <a:gd name="connsiteY35" fmla="*/ 582612 h 2170112"/>
              <a:gd name="connsiteX36" fmla="*/ 1933573 w 6556373"/>
              <a:gd name="connsiteY36" fmla="*/ 538162 h 2170112"/>
              <a:gd name="connsiteX37" fmla="*/ 1895473 w 6556373"/>
              <a:gd name="connsiteY37" fmla="*/ 538162 h 2170112"/>
              <a:gd name="connsiteX38" fmla="*/ 1895473 w 6556373"/>
              <a:gd name="connsiteY38" fmla="*/ 493712 h 2170112"/>
              <a:gd name="connsiteX39" fmla="*/ 1755773 w 6556373"/>
              <a:gd name="connsiteY39" fmla="*/ 493712 h 2170112"/>
              <a:gd name="connsiteX40" fmla="*/ 1755773 w 6556373"/>
              <a:gd name="connsiteY40" fmla="*/ 449262 h 2170112"/>
              <a:gd name="connsiteX41" fmla="*/ 1603373 w 6556373"/>
              <a:gd name="connsiteY41" fmla="*/ 449262 h 2170112"/>
              <a:gd name="connsiteX42" fmla="*/ 1603373 w 6556373"/>
              <a:gd name="connsiteY42" fmla="*/ 411162 h 2170112"/>
              <a:gd name="connsiteX43" fmla="*/ 1558923 w 6556373"/>
              <a:gd name="connsiteY43" fmla="*/ 411162 h 2170112"/>
              <a:gd name="connsiteX44" fmla="*/ 1558923 w 6556373"/>
              <a:gd name="connsiteY44" fmla="*/ 366712 h 2170112"/>
              <a:gd name="connsiteX45" fmla="*/ 1374773 w 6556373"/>
              <a:gd name="connsiteY45" fmla="*/ 366712 h 2170112"/>
              <a:gd name="connsiteX46" fmla="*/ 1374773 w 6556373"/>
              <a:gd name="connsiteY46" fmla="*/ 328612 h 2170112"/>
              <a:gd name="connsiteX47" fmla="*/ 1209673 w 6556373"/>
              <a:gd name="connsiteY47" fmla="*/ 328612 h 2170112"/>
              <a:gd name="connsiteX48" fmla="*/ 1209673 w 6556373"/>
              <a:gd name="connsiteY48" fmla="*/ 290512 h 2170112"/>
              <a:gd name="connsiteX49" fmla="*/ 1012823 w 6556373"/>
              <a:gd name="connsiteY49" fmla="*/ 290512 h 2170112"/>
              <a:gd name="connsiteX50" fmla="*/ 1012823 w 6556373"/>
              <a:gd name="connsiteY50" fmla="*/ 252412 h 2170112"/>
              <a:gd name="connsiteX51" fmla="*/ 917573 w 6556373"/>
              <a:gd name="connsiteY51" fmla="*/ 252412 h 2170112"/>
              <a:gd name="connsiteX52" fmla="*/ 917573 w 6556373"/>
              <a:gd name="connsiteY52" fmla="*/ 220662 h 2170112"/>
              <a:gd name="connsiteX53" fmla="*/ 803273 w 6556373"/>
              <a:gd name="connsiteY53" fmla="*/ 220662 h 2170112"/>
              <a:gd name="connsiteX54" fmla="*/ 803273 w 6556373"/>
              <a:gd name="connsiteY54" fmla="*/ 188912 h 2170112"/>
              <a:gd name="connsiteX55" fmla="*/ 701673 w 6556373"/>
              <a:gd name="connsiteY55" fmla="*/ 188912 h 2170112"/>
              <a:gd name="connsiteX56" fmla="*/ 701673 w 6556373"/>
              <a:gd name="connsiteY56" fmla="*/ 144462 h 2170112"/>
              <a:gd name="connsiteX57" fmla="*/ 625473 w 6556373"/>
              <a:gd name="connsiteY57" fmla="*/ 144462 h 2170112"/>
              <a:gd name="connsiteX58" fmla="*/ 625473 w 6556373"/>
              <a:gd name="connsiteY58" fmla="*/ 106362 h 2170112"/>
              <a:gd name="connsiteX59" fmla="*/ 517523 w 6556373"/>
              <a:gd name="connsiteY59" fmla="*/ 106362 h 2170112"/>
              <a:gd name="connsiteX60" fmla="*/ 516730 w 6556373"/>
              <a:gd name="connsiteY60" fmla="*/ 71437 h 2170112"/>
              <a:gd name="connsiteX61" fmla="*/ 447674 w 6556373"/>
              <a:gd name="connsiteY61" fmla="*/ 71438 h 2170112"/>
              <a:gd name="connsiteX62" fmla="*/ 447675 w 6556373"/>
              <a:gd name="connsiteY62" fmla="*/ 0 h 2170112"/>
              <a:gd name="connsiteX63" fmla="*/ 0 w 6556373"/>
              <a:gd name="connsiteY63" fmla="*/ 1 h 2170112"/>
              <a:gd name="connsiteX0" fmla="*/ 6556373 w 6556373"/>
              <a:gd name="connsiteY0" fmla="*/ 2170112 h 2170112"/>
              <a:gd name="connsiteX1" fmla="*/ 6505573 w 6556373"/>
              <a:gd name="connsiteY1" fmla="*/ 2170112 h 2170112"/>
              <a:gd name="connsiteX2" fmla="*/ 6505573 w 6556373"/>
              <a:gd name="connsiteY2" fmla="*/ 1801812 h 2170112"/>
              <a:gd name="connsiteX3" fmla="*/ 5965823 w 6556373"/>
              <a:gd name="connsiteY3" fmla="*/ 1801812 h 2170112"/>
              <a:gd name="connsiteX4" fmla="*/ 5965823 w 6556373"/>
              <a:gd name="connsiteY4" fmla="*/ 1528762 h 2170112"/>
              <a:gd name="connsiteX5" fmla="*/ 4619623 w 6556373"/>
              <a:gd name="connsiteY5" fmla="*/ 1528762 h 2170112"/>
              <a:gd name="connsiteX6" fmla="*/ 4619623 w 6556373"/>
              <a:gd name="connsiteY6" fmla="*/ 1452562 h 2170112"/>
              <a:gd name="connsiteX7" fmla="*/ 4276723 w 6556373"/>
              <a:gd name="connsiteY7" fmla="*/ 1452562 h 2170112"/>
              <a:gd name="connsiteX8" fmla="*/ 4276723 w 6556373"/>
              <a:gd name="connsiteY8" fmla="*/ 1370012 h 2170112"/>
              <a:gd name="connsiteX9" fmla="*/ 4137023 w 6556373"/>
              <a:gd name="connsiteY9" fmla="*/ 1370012 h 2170112"/>
              <a:gd name="connsiteX10" fmla="*/ 4137023 w 6556373"/>
              <a:gd name="connsiteY10" fmla="*/ 1293812 h 2170112"/>
              <a:gd name="connsiteX11" fmla="*/ 3895723 w 6556373"/>
              <a:gd name="connsiteY11" fmla="*/ 1293812 h 2170112"/>
              <a:gd name="connsiteX12" fmla="*/ 3895723 w 6556373"/>
              <a:gd name="connsiteY12" fmla="*/ 1211262 h 2170112"/>
              <a:gd name="connsiteX13" fmla="*/ 3451223 w 6556373"/>
              <a:gd name="connsiteY13" fmla="*/ 1211262 h 2170112"/>
              <a:gd name="connsiteX14" fmla="*/ 3451223 w 6556373"/>
              <a:gd name="connsiteY14" fmla="*/ 1128712 h 2170112"/>
              <a:gd name="connsiteX15" fmla="*/ 3413123 w 6556373"/>
              <a:gd name="connsiteY15" fmla="*/ 1128712 h 2170112"/>
              <a:gd name="connsiteX16" fmla="*/ 3413123 w 6556373"/>
              <a:gd name="connsiteY16" fmla="*/ 1052512 h 2170112"/>
              <a:gd name="connsiteX17" fmla="*/ 2727323 w 6556373"/>
              <a:gd name="connsiteY17" fmla="*/ 1052512 h 2170112"/>
              <a:gd name="connsiteX18" fmla="*/ 2727323 w 6556373"/>
              <a:gd name="connsiteY18" fmla="*/ 982662 h 2170112"/>
              <a:gd name="connsiteX19" fmla="*/ 2695573 w 6556373"/>
              <a:gd name="connsiteY19" fmla="*/ 982662 h 2170112"/>
              <a:gd name="connsiteX20" fmla="*/ 2695573 w 6556373"/>
              <a:gd name="connsiteY20" fmla="*/ 925512 h 2170112"/>
              <a:gd name="connsiteX21" fmla="*/ 2581273 w 6556373"/>
              <a:gd name="connsiteY21" fmla="*/ 925512 h 2170112"/>
              <a:gd name="connsiteX22" fmla="*/ 2581273 w 6556373"/>
              <a:gd name="connsiteY22" fmla="*/ 868362 h 2170112"/>
              <a:gd name="connsiteX23" fmla="*/ 2365373 w 6556373"/>
              <a:gd name="connsiteY23" fmla="*/ 868362 h 2170112"/>
              <a:gd name="connsiteX24" fmla="*/ 2365373 w 6556373"/>
              <a:gd name="connsiteY24" fmla="*/ 817562 h 2170112"/>
              <a:gd name="connsiteX25" fmla="*/ 2320923 w 6556373"/>
              <a:gd name="connsiteY25" fmla="*/ 817562 h 2170112"/>
              <a:gd name="connsiteX26" fmla="*/ 2320923 w 6556373"/>
              <a:gd name="connsiteY26" fmla="*/ 766762 h 2170112"/>
              <a:gd name="connsiteX27" fmla="*/ 2314573 w 6556373"/>
              <a:gd name="connsiteY27" fmla="*/ 766762 h 2170112"/>
              <a:gd name="connsiteX28" fmla="*/ 2314573 w 6556373"/>
              <a:gd name="connsiteY28" fmla="*/ 715962 h 2170112"/>
              <a:gd name="connsiteX29" fmla="*/ 2244723 w 6556373"/>
              <a:gd name="connsiteY29" fmla="*/ 715962 h 2170112"/>
              <a:gd name="connsiteX30" fmla="*/ 2244723 w 6556373"/>
              <a:gd name="connsiteY30" fmla="*/ 665162 h 2170112"/>
              <a:gd name="connsiteX31" fmla="*/ 2124073 w 6556373"/>
              <a:gd name="connsiteY31" fmla="*/ 665162 h 2170112"/>
              <a:gd name="connsiteX32" fmla="*/ 2124073 w 6556373"/>
              <a:gd name="connsiteY32" fmla="*/ 627062 h 2170112"/>
              <a:gd name="connsiteX33" fmla="*/ 2016123 w 6556373"/>
              <a:gd name="connsiteY33" fmla="*/ 627062 h 2170112"/>
              <a:gd name="connsiteX34" fmla="*/ 2016123 w 6556373"/>
              <a:gd name="connsiteY34" fmla="*/ 582612 h 2170112"/>
              <a:gd name="connsiteX35" fmla="*/ 1933573 w 6556373"/>
              <a:gd name="connsiteY35" fmla="*/ 582612 h 2170112"/>
              <a:gd name="connsiteX36" fmla="*/ 1933573 w 6556373"/>
              <a:gd name="connsiteY36" fmla="*/ 538162 h 2170112"/>
              <a:gd name="connsiteX37" fmla="*/ 1895473 w 6556373"/>
              <a:gd name="connsiteY37" fmla="*/ 538162 h 2170112"/>
              <a:gd name="connsiteX38" fmla="*/ 1895473 w 6556373"/>
              <a:gd name="connsiteY38" fmla="*/ 493712 h 2170112"/>
              <a:gd name="connsiteX39" fmla="*/ 1755773 w 6556373"/>
              <a:gd name="connsiteY39" fmla="*/ 493712 h 2170112"/>
              <a:gd name="connsiteX40" fmla="*/ 1755773 w 6556373"/>
              <a:gd name="connsiteY40" fmla="*/ 449262 h 2170112"/>
              <a:gd name="connsiteX41" fmla="*/ 1603373 w 6556373"/>
              <a:gd name="connsiteY41" fmla="*/ 449262 h 2170112"/>
              <a:gd name="connsiteX42" fmla="*/ 1603373 w 6556373"/>
              <a:gd name="connsiteY42" fmla="*/ 411162 h 2170112"/>
              <a:gd name="connsiteX43" fmla="*/ 1558923 w 6556373"/>
              <a:gd name="connsiteY43" fmla="*/ 411162 h 2170112"/>
              <a:gd name="connsiteX44" fmla="*/ 1558923 w 6556373"/>
              <a:gd name="connsiteY44" fmla="*/ 366712 h 2170112"/>
              <a:gd name="connsiteX45" fmla="*/ 1374773 w 6556373"/>
              <a:gd name="connsiteY45" fmla="*/ 366712 h 2170112"/>
              <a:gd name="connsiteX46" fmla="*/ 1374773 w 6556373"/>
              <a:gd name="connsiteY46" fmla="*/ 328612 h 2170112"/>
              <a:gd name="connsiteX47" fmla="*/ 1209673 w 6556373"/>
              <a:gd name="connsiteY47" fmla="*/ 328612 h 2170112"/>
              <a:gd name="connsiteX48" fmla="*/ 1209673 w 6556373"/>
              <a:gd name="connsiteY48" fmla="*/ 290512 h 2170112"/>
              <a:gd name="connsiteX49" fmla="*/ 1012823 w 6556373"/>
              <a:gd name="connsiteY49" fmla="*/ 290512 h 2170112"/>
              <a:gd name="connsiteX50" fmla="*/ 1012823 w 6556373"/>
              <a:gd name="connsiteY50" fmla="*/ 252412 h 2170112"/>
              <a:gd name="connsiteX51" fmla="*/ 917573 w 6556373"/>
              <a:gd name="connsiteY51" fmla="*/ 252412 h 2170112"/>
              <a:gd name="connsiteX52" fmla="*/ 917573 w 6556373"/>
              <a:gd name="connsiteY52" fmla="*/ 220662 h 2170112"/>
              <a:gd name="connsiteX53" fmla="*/ 803273 w 6556373"/>
              <a:gd name="connsiteY53" fmla="*/ 220662 h 2170112"/>
              <a:gd name="connsiteX54" fmla="*/ 803273 w 6556373"/>
              <a:gd name="connsiteY54" fmla="*/ 188912 h 2170112"/>
              <a:gd name="connsiteX55" fmla="*/ 701673 w 6556373"/>
              <a:gd name="connsiteY55" fmla="*/ 188912 h 2170112"/>
              <a:gd name="connsiteX56" fmla="*/ 701673 w 6556373"/>
              <a:gd name="connsiteY56" fmla="*/ 144462 h 2170112"/>
              <a:gd name="connsiteX57" fmla="*/ 625473 w 6556373"/>
              <a:gd name="connsiteY57" fmla="*/ 144462 h 2170112"/>
              <a:gd name="connsiteX58" fmla="*/ 625473 w 6556373"/>
              <a:gd name="connsiteY58" fmla="*/ 106362 h 2170112"/>
              <a:gd name="connsiteX59" fmla="*/ 517523 w 6556373"/>
              <a:gd name="connsiteY59" fmla="*/ 106362 h 2170112"/>
              <a:gd name="connsiteX60" fmla="*/ 516730 w 6556373"/>
              <a:gd name="connsiteY60" fmla="*/ 71437 h 2170112"/>
              <a:gd name="connsiteX61" fmla="*/ 447674 w 6556373"/>
              <a:gd name="connsiteY61" fmla="*/ 71438 h 2170112"/>
              <a:gd name="connsiteX62" fmla="*/ 447675 w 6556373"/>
              <a:gd name="connsiteY62" fmla="*/ 0 h 2170112"/>
              <a:gd name="connsiteX63" fmla="*/ 35719 w 6556373"/>
              <a:gd name="connsiteY63" fmla="*/ 1 h 2170112"/>
              <a:gd name="connsiteX64" fmla="*/ 0 w 6556373"/>
              <a:gd name="connsiteY64" fmla="*/ 1 h 2170112"/>
              <a:gd name="connsiteX0" fmla="*/ 6556373 w 6556373"/>
              <a:gd name="connsiteY0" fmla="*/ 2232024 h 2232024"/>
              <a:gd name="connsiteX1" fmla="*/ 6505573 w 6556373"/>
              <a:gd name="connsiteY1" fmla="*/ 2232024 h 2232024"/>
              <a:gd name="connsiteX2" fmla="*/ 6505573 w 6556373"/>
              <a:gd name="connsiteY2" fmla="*/ 1863724 h 2232024"/>
              <a:gd name="connsiteX3" fmla="*/ 5965823 w 6556373"/>
              <a:gd name="connsiteY3" fmla="*/ 1863724 h 2232024"/>
              <a:gd name="connsiteX4" fmla="*/ 5965823 w 6556373"/>
              <a:gd name="connsiteY4" fmla="*/ 1590674 h 2232024"/>
              <a:gd name="connsiteX5" fmla="*/ 4619623 w 6556373"/>
              <a:gd name="connsiteY5" fmla="*/ 1590674 h 2232024"/>
              <a:gd name="connsiteX6" fmla="*/ 4619623 w 6556373"/>
              <a:gd name="connsiteY6" fmla="*/ 1514474 h 2232024"/>
              <a:gd name="connsiteX7" fmla="*/ 4276723 w 6556373"/>
              <a:gd name="connsiteY7" fmla="*/ 1514474 h 2232024"/>
              <a:gd name="connsiteX8" fmla="*/ 4276723 w 6556373"/>
              <a:gd name="connsiteY8" fmla="*/ 1431924 h 2232024"/>
              <a:gd name="connsiteX9" fmla="*/ 4137023 w 6556373"/>
              <a:gd name="connsiteY9" fmla="*/ 1431924 h 2232024"/>
              <a:gd name="connsiteX10" fmla="*/ 4137023 w 6556373"/>
              <a:gd name="connsiteY10" fmla="*/ 1355724 h 2232024"/>
              <a:gd name="connsiteX11" fmla="*/ 3895723 w 6556373"/>
              <a:gd name="connsiteY11" fmla="*/ 1355724 h 2232024"/>
              <a:gd name="connsiteX12" fmla="*/ 3895723 w 6556373"/>
              <a:gd name="connsiteY12" fmla="*/ 1273174 h 2232024"/>
              <a:gd name="connsiteX13" fmla="*/ 3451223 w 6556373"/>
              <a:gd name="connsiteY13" fmla="*/ 1273174 h 2232024"/>
              <a:gd name="connsiteX14" fmla="*/ 3451223 w 6556373"/>
              <a:gd name="connsiteY14" fmla="*/ 1190624 h 2232024"/>
              <a:gd name="connsiteX15" fmla="*/ 3413123 w 6556373"/>
              <a:gd name="connsiteY15" fmla="*/ 1190624 h 2232024"/>
              <a:gd name="connsiteX16" fmla="*/ 3413123 w 6556373"/>
              <a:gd name="connsiteY16" fmla="*/ 1114424 h 2232024"/>
              <a:gd name="connsiteX17" fmla="*/ 2727323 w 6556373"/>
              <a:gd name="connsiteY17" fmla="*/ 1114424 h 2232024"/>
              <a:gd name="connsiteX18" fmla="*/ 2727323 w 6556373"/>
              <a:gd name="connsiteY18" fmla="*/ 1044574 h 2232024"/>
              <a:gd name="connsiteX19" fmla="*/ 2695573 w 6556373"/>
              <a:gd name="connsiteY19" fmla="*/ 1044574 h 2232024"/>
              <a:gd name="connsiteX20" fmla="*/ 2695573 w 6556373"/>
              <a:gd name="connsiteY20" fmla="*/ 987424 h 2232024"/>
              <a:gd name="connsiteX21" fmla="*/ 2581273 w 6556373"/>
              <a:gd name="connsiteY21" fmla="*/ 987424 h 2232024"/>
              <a:gd name="connsiteX22" fmla="*/ 2581273 w 6556373"/>
              <a:gd name="connsiteY22" fmla="*/ 930274 h 2232024"/>
              <a:gd name="connsiteX23" fmla="*/ 2365373 w 6556373"/>
              <a:gd name="connsiteY23" fmla="*/ 930274 h 2232024"/>
              <a:gd name="connsiteX24" fmla="*/ 2365373 w 6556373"/>
              <a:gd name="connsiteY24" fmla="*/ 879474 h 2232024"/>
              <a:gd name="connsiteX25" fmla="*/ 2320923 w 6556373"/>
              <a:gd name="connsiteY25" fmla="*/ 879474 h 2232024"/>
              <a:gd name="connsiteX26" fmla="*/ 2320923 w 6556373"/>
              <a:gd name="connsiteY26" fmla="*/ 828674 h 2232024"/>
              <a:gd name="connsiteX27" fmla="*/ 2314573 w 6556373"/>
              <a:gd name="connsiteY27" fmla="*/ 828674 h 2232024"/>
              <a:gd name="connsiteX28" fmla="*/ 2314573 w 6556373"/>
              <a:gd name="connsiteY28" fmla="*/ 777874 h 2232024"/>
              <a:gd name="connsiteX29" fmla="*/ 2244723 w 6556373"/>
              <a:gd name="connsiteY29" fmla="*/ 777874 h 2232024"/>
              <a:gd name="connsiteX30" fmla="*/ 2244723 w 6556373"/>
              <a:gd name="connsiteY30" fmla="*/ 727074 h 2232024"/>
              <a:gd name="connsiteX31" fmla="*/ 2124073 w 6556373"/>
              <a:gd name="connsiteY31" fmla="*/ 727074 h 2232024"/>
              <a:gd name="connsiteX32" fmla="*/ 2124073 w 6556373"/>
              <a:gd name="connsiteY32" fmla="*/ 688974 h 2232024"/>
              <a:gd name="connsiteX33" fmla="*/ 2016123 w 6556373"/>
              <a:gd name="connsiteY33" fmla="*/ 688974 h 2232024"/>
              <a:gd name="connsiteX34" fmla="*/ 2016123 w 6556373"/>
              <a:gd name="connsiteY34" fmla="*/ 644524 h 2232024"/>
              <a:gd name="connsiteX35" fmla="*/ 1933573 w 6556373"/>
              <a:gd name="connsiteY35" fmla="*/ 644524 h 2232024"/>
              <a:gd name="connsiteX36" fmla="*/ 1933573 w 6556373"/>
              <a:gd name="connsiteY36" fmla="*/ 600074 h 2232024"/>
              <a:gd name="connsiteX37" fmla="*/ 1895473 w 6556373"/>
              <a:gd name="connsiteY37" fmla="*/ 600074 h 2232024"/>
              <a:gd name="connsiteX38" fmla="*/ 1895473 w 6556373"/>
              <a:gd name="connsiteY38" fmla="*/ 555624 h 2232024"/>
              <a:gd name="connsiteX39" fmla="*/ 1755773 w 6556373"/>
              <a:gd name="connsiteY39" fmla="*/ 555624 h 2232024"/>
              <a:gd name="connsiteX40" fmla="*/ 1755773 w 6556373"/>
              <a:gd name="connsiteY40" fmla="*/ 511174 h 2232024"/>
              <a:gd name="connsiteX41" fmla="*/ 1603373 w 6556373"/>
              <a:gd name="connsiteY41" fmla="*/ 511174 h 2232024"/>
              <a:gd name="connsiteX42" fmla="*/ 1603373 w 6556373"/>
              <a:gd name="connsiteY42" fmla="*/ 473074 h 2232024"/>
              <a:gd name="connsiteX43" fmla="*/ 1558923 w 6556373"/>
              <a:gd name="connsiteY43" fmla="*/ 473074 h 2232024"/>
              <a:gd name="connsiteX44" fmla="*/ 1558923 w 6556373"/>
              <a:gd name="connsiteY44" fmla="*/ 428624 h 2232024"/>
              <a:gd name="connsiteX45" fmla="*/ 1374773 w 6556373"/>
              <a:gd name="connsiteY45" fmla="*/ 428624 h 2232024"/>
              <a:gd name="connsiteX46" fmla="*/ 1374773 w 6556373"/>
              <a:gd name="connsiteY46" fmla="*/ 390524 h 2232024"/>
              <a:gd name="connsiteX47" fmla="*/ 1209673 w 6556373"/>
              <a:gd name="connsiteY47" fmla="*/ 390524 h 2232024"/>
              <a:gd name="connsiteX48" fmla="*/ 1209673 w 6556373"/>
              <a:gd name="connsiteY48" fmla="*/ 352424 h 2232024"/>
              <a:gd name="connsiteX49" fmla="*/ 1012823 w 6556373"/>
              <a:gd name="connsiteY49" fmla="*/ 352424 h 2232024"/>
              <a:gd name="connsiteX50" fmla="*/ 1012823 w 6556373"/>
              <a:gd name="connsiteY50" fmla="*/ 314324 h 2232024"/>
              <a:gd name="connsiteX51" fmla="*/ 917573 w 6556373"/>
              <a:gd name="connsiteY51" fmla="*/ 314324 h 2232024"/>
              <a:gd name="connsiteX52" fmla="*/ 917573 w 6556373"/>
              <a:gd name="connsiteY52" fmla="*/ 282574 h 2232024"/>
              <a:gd name="connsiteX53" fmla="*/ 803273 w 6556373"/>
              <a:gd name="connsiteY53" fmla="*/ 282574 h 2232024"/>
              <a:gd name="connsiteX54" fmla="*/ 803273 w 6556373"/>
              <a:gd name="connsiteY54" fmla="*/ 250824 h 2232024"/>
              <a:gd name="connsiteX55" fmla="*/ 701673 w 6556373"/>
              <a:gd name="connsiteY55" fmla="*/ 250824 h 2232024"/>
              <a:gd name="connsiteX56" fmla="*/ 701673 w 6556373"/>
              <a:gd name="connsiteY56" fmla="*/ 206374 h 2232024"/>
              <a:gd name="connsiteX57" fmla="*/ 625473 w 6556373"/>
              <a:gd name="connsiteY57" fmla="*/ 206374 h 2232024"/>
              <a:gd name="connsiteX58" fmla="*/ 625473 w 6556373"/>
              <a:gd name="connsiteY58" fmla="*/ 168274 h 2232024"/>
              <a:gd name="connsiteX59" fmla="*/ 517523 w 6556373"/>
              <a:gd name="connsiteY59" fmla="*/ 168274 h 2232024"/>
              <a:gd name="connsiteX60" fmla="*/ 516730 w 6556373"/>
              <a:gd name="connsiteY60" fmla="*/ 133349 h 2232024"/>
              <a:gd name="connsiteX61" fmla="*/ 447674 w 6556373"/>
              <a:gd name="connsiteY61" fmla="*/ 133350 h 2232024"/>
              <a:gd name="connsiteX62" fmla="*/ 447675 w 6556373"/>
              <a:gd name="connsiteY62" fmla="*/ 61912 h 2232024"/>
              <a:gd name="connsiteX63" fmla="*/ 45244 w 6556373"/>
              <a:gd name="connsiteY63" fmla="*/ 0 h 2232024"/>
              <a:gd name="connsiteX64" fmla="*/ 0 w 6556373"/>
              <a:gd name="connsiteY64" fmla="*/ 61913 h 2232024"/>
              <a:gd name="connsiteX0" fmla="*/ 6556373 w 6556373"/>
              <a:gd name="connsiteY0" fmla="*/ 2232024 h 2232024"/>
              <a:gd name="connsiteX1" fmla="*/ 6505573 w 6556373"/>
              <a:gd name="connsiteY1" fmla="*/ 2232024 h 2232024"/>
              <a:gd name="connsiteX2" fmla="*/ 6505573 w 6556373"/>
              <a:gd name="connsiteY2" fmla="*/ 1863724 h 2232024"/>
              <a:gd name="connsiteX3" fmla="*/ 5965823 w 6556373"/>
              <a:gd name="connsiteY3" fmla="*/ 1863724 h 2232024"/>
              <a:gd name="connsiteX4" fmla="*/ 5965823 w 6556373"/>
              <a:gd name="connsiteY4" fmla="*/ 1590674 h 2232024"/>
              <a:gd name="connsiteX5" fmla="*/ 4619623 w 6556373"/>
              <a:gd name="connsiteY5" fmla="*/ 1590674 h 2232024"/>
              <a:gd name="connsiteX6" fmla="*/ 4619623 w 6556373"/>
              <a:gd name="connsiteY6" fmla="*/ 1514474 h 2232024"/>
              <a:gd name="connsiteX7" fmla="*/ 4276723 w 6556373"/>
              <a:gd name="connsiteY7" fmla="*/ 1514474 h 2232024"/>
              <a:gd name="connsiteX8" fmla="*/ 4276723 w 6556373"/>
              <a:gd name="connsiteY8" fmla="*/ 1431924 h 2232024"/>
              <a:gd name="connsiteX9" fmla="*/ 4137023 w 6556373"/>
              <a:gd name="connsiteY9" fmla="*/ 1431924 h 2232024"/>
              <a:gd name="connsiteX10" fmla="*/ 4137023 w 6556373"/>
              <a:gd name="connsiteY10" fmla="*/ 1355724 h 2232024"/>
              <a:gd name="connsiteX11" fmla="*/ 3895723 w 6556373"/>
              <a:gd name="connsiteY11" fmla="*/ 1355724 h 2232024"/>
              <a:gd name="connsiteX12" fmla="*/ 3895723 w 6556373"/>
              <a:gd name="connsiteY12" fmla="*/ 1273174 h 2232024"/>
              <a:gd name="connsiteX13" fmla="*/ 3451223 w 6556373"/>
              <a:gd name="connsiteY13" fmla="*/ 1273174 h 2232024"/>
              <a:gd name="connsiteX14" fmla="*/ 3451223 w 6556373"/>
              <a:gd name="connsiteY14" fmla="*/ 1190624 h 2232024"/>
              <a:gd name="connsiteX15" fmla="*/ 3413123 w 6556373"/>
              <a:gd name="connsiteY15" fmla="*/ 1190624 h 2232024"/>
              <a:gd name="connsiteX16" fmla="*/ 3413123 w 6556373"/>
              <a:gd name="connsiteY16" fmla="*/ 1114424 h 2232024"/>
              <a:gd name="connsiteX17" fmla="*/ 2727323 w 6556373"/>
              <a:gd name="connsiteY17" fmla="*/ 1114424 h 2232024"/>
              <a:gd name="connsiteX18" fmla="*/ 2727323 w 6556373"/>
              <a:gd name="connsiteY18" fmla="*/ 1044574 h 2232024"/>
              <a:gd name="connsiteX19" fmla="*/ 2695573 w 6556373"/>
              <a:gd name="connsiteY19" fmla="*/ 1044574 h 2232024"/>
              <a:gd name="connsiteX20" fmla="*/ 2695573 w 6556373"/>
              <a:gd name="connsiteY20" fmla="*/ 987424 h 2232024"/>
              <a:gd name="connsiteX21" fmla="*/ 2581273 w 6556373"/>
              <a:gd name="connsiteY21" fmla="*/ 987424 h 2232024"/>
              <a:gd name="connsiteX22" fmla="*/ 2581273 w 6556373"/>
              <a:gd name="connsiteY22" fmla="*/ 930274 h 2232024"/>
              <a:gd name="connsiteX23" fmla="*/ 2365373 w 6556373"/>
              <a:gd name="connsiteY23" fmla="*/ 930274 h 2232024"/>
              <a:gd name="connsiteX24" fmla="*/ 2365373 w 6556373"/>
              <a:gd name="connsiteY24" fmla="*/ 879474 h 2232024"/>
              <a:gd name="connsiteX25" fmla="*/ 2320923 w 6556373"/>
              <a:gd name="connsiteY25" fmla="*/ 879474 h 2232024"/>
              <a:gd name="connsiteX26" fmla="*/ 2320923 w 6556373"/>
              <a:gd name="connsiteY26" fmla="*/ 828674 h 2232024"/>
              <a:gd name="connsiteX27" fmla="*/ 2314573 w 6556373"/>
              <a:gd name="connsiteY27" fmla="*/ 828674 h 2232024"/>
              <a:gd name="connsiteX28" fmla="*/ 2314573 w 6556373"/>
              <a:gd name="connsiteY28" fmla="*/ 777874 h 2232024"/>
              <a:gd name="connsiteX29" fmla="*/ 2244723 w 6556373"/>
              <a:gd name="connsiteY29" fmla="*/ 777874 h 2232024"/>
              <a:gd name="connsiteX30" fmla="*/ 2244723 w 6556373"/>
              <a:gd name="connsiteY30" fmla="*/ 727074 h 2232024"/>
              <a:gd name="connsiteX31" fmla="*/ 2124073 w 6556373"/>
              <a:gd name="connsiteY31" fmla="*/ 727074 h 2232024"/>
              <a:gd name="connsiteX32" fmla="*/ 2124073 w 6556373"/>
              <a:gd name="connsiteY32" fmla="*/ 688974 h 2232024"/>
              <a:gd name="connsiteX33" fmla="*/ 2016123 w 6556373"/>
              <a:gd name="connsiteY33" fmla="*/ 688974 h 2232024"/>
              <a:gd name="connsiteX34" fmla="*/ 2016123 w 6556373"/>
              <a:gd name="connsiteY34" fmla="*/ 644524 h 2232024"/>
              <a:gd name="connsiteX35" fmla="*/ 1933573 w 6556373"/>
              <a:gd name="connsiteY35" fmla="*/ 644524 h 2232024"/>
              <a:gd name="connsiteX36" fmla="*/ 1933573 w 6556373"/>
              <a:gd name="connsiteY36" fmla="*/ 600074 h 2232024"/>
              <a:gd name="connsiteX37" fmla="*/ 1895473 w 6556373"/>
              <a:gd name="connsiteY37" fmla="*/ 600074 h 2232024"/>
              <a:gd name="connsiteX38" fmla="*/ 1895473 w 6556373"/>
              <a:gd name="connsiteY38" fmla="*/ 555624 h 2232024"/>
              <a:gd name="connsiteX39" fmla="*/ 1755773 w 6556373"/>
              <a:gd name="connsiteY39" fmla="*/ 555624 h 2232024"/>
              <a:gd name="connsiteX40" fmla="*/ 1755773 w 6556373"/>
              <a:gd name="connsiteY40" fmla="*/ 511174 h 2232024"/>
              <a:gd name="connsiteX41" fmla="*/ 1603373 w 6556373"/>
              <a:gd name="connsiteY41" fmla="*/ 511174 h 2232024"/>
              <a:gd name="connsiteX42" fmla="*/ 1603373 w 6556373"/>
              <a:gd name="connsiteY42" fmla="*/ 473074 h 2232024"/>
              <a:gd name="connsiteX43" fmla="*/ 1558923 w 6556373"/>
              <a:gd name="connsiteY43" fmla="*/ 473074 h 2232024"/>
              <a:gd name="connsiteX44" fmla="*/ 1558923 w 6556373"/>
              <a:gd name="connsiteY44" fmla="*/ 428624 h 2232024"/>
              <a:gd name="connsiteX45" fmla="*/ 1374773 w 6556373"/>
              <a:gd name="connsiteY45" fmla="*/ 428624 h 2232024"/>
              <a:gd name="connsiteX46" fmla="*/ 1374773 w 6556373"/>
              <a:gd name="connsiteY46" fmla="*/ 390524 h 2232024"/>
              <a:gd name="connsiteX47" fmla="*/ 1209673 w 6556373"/>
              <a:gd name="connsiteY47" fmla="*/ 390524 h 2232024"/>
              <a:gd name="connsiteX48" fmla="*/ 1209673 w 6556373"/>
              <a:gd name="connsiteY48" fmla="*/ 352424 h 2232024"/>
              <a:gd name="connsiteX49" fmla="*/ 1012823 w 6556373"/>
              <a:gd name="connsiteY49" fmla="*/ 352424 h 2232024"/>
              <a:gd name="connsiteX50" fmla="*/ 1012823 w 6556373"/>
              <a:gd name="connsiteY50" fmla="*/ 314324 h 2232024"/>
              <a:gd name="connsiteX51" fmla="*/ 917573 w 6556373"/>
              <a:gd name="connsiteY51" fmla="*/ 314324 h 2232024"/>
              <a:gd name="connsiteX52" fmla="*/ 917573 w 6556373"/>
              <a:gd name="connsiteY52" fmla="*/ 282574 h 2232024"/>
              <a:gd name="connsiteX53" fmla="*/ 803273 w 6556373"/>
              <a:gd name="connsiteY53" fmla="*/ 282574 h 2232024"/>
              <a:gd name="connsiteX54" fmla="*/ 803273 w 6556373"/>
              <a:gd name="connsiteY54" fmla="*/ 250824 h 2232024"/>
              <a:gd name="connsiteX55" fmla="*/ 701673 w 6556373"/>
              <a:gd name="connsiteY55" fmla="*/ 250824 h 2232024"/>
              <a:gd name="connsiteX56" fmla="*/ 701673 w 6556373"/>
              <a:gd name="connsiteY56" fmla="*/ 206374 h 2232024"/>
              <a:gd name="connsiteX57" fmla="*/ 625473 w 6556373"/>
              <a:gd name="connsiteY57" fmla="*/ 206374 h 2232024"/>
              <a:gd name="connsiteX58" fmla="*/ 625473 w 6556373"/>
              <a:gd name="connsiteY58" fmla="*/ 168274 h 2232024"/>
              <a:gd name="connsiteX59" fmla="*/ 517523 w 6556373"/>
              <a:gd name="connsiteY59" fmla="*/ 168274 h 2232024"/>
              <a:gd name="connsiteX60" fmla="*/ 516730 w 6556373"/>
              <a:gd name="connsiteY60" fmla="*/ 133349 h 2232024"/>
              <a:gd name="connsiteX61" fmla="*/ 447674 w 6556373"/>
              <a:gd name="connsiteY61" fmla="*/ 133350 h 2232024"/>
              <a:gd name="connsiteX62" fmla="*/ 447675 w 6556373"/>
              <a:gd name="connsiteY62" fmla="*/ 61912 h 2232024"/>
              <a:gd name="connsiteX63" fmla="*/ 45244 w 6556373"/>
              <a:gd name="connsiteY63" fmla="*/ 0 h 2232024"/>
              <a:gd name="connsiteX64" fmla="*/ 0 w 6556373"/>
              <a:gd name="connsiteY64" fmla="*/ 45244 h 2232024"/>
              <a:gd name="connsiteX0" fmla="*/ 6556373 w 6556373"/>
              <a:gd name="connsiteY0" fmla="*/ 2186780 h 2186780"/>
              <a:gd name="connsiteX1" fmla="*/ 6505573 w 6556373"/>
              <a:gd name="connsiteY1" fmla="*/ 2186780 h 2186780"/>
              <a:gd name="connsiteX2" fmla="*/ 6505573 w 6556373"/>
              <a:gd name="connsiteY2" fmla="*/ 1818480 h 2186780"/>
              <a:gd name="connsiteX3" fmla="*/ 5965823 w 6556373"/>
              <a:gd name="connsiteY3" fmla="*/ 1818480 h 2186780"/>
              <a:gd name="connsiteX4" fmla="*/ 5965823 w 6556373"/>
              <a:gd name="connsiteY4" fmla="*/ 1545430 h 2186780"/>
              <a:gd name="connsiteX5" fmla="*/ 4619623 w 6556373"/>
              <a:gd name="connsiteY5" fmla="*/ 1545430 h 2186780"/>
              <a:gd name="connsiteX6" fmla="*/ 4619623 w 6556373"/>
              <a:gd name="connsiteY6" fmla="*/ 1469230 h 2186780"/>
              <a:gd name="connsiteX7" fmla="*/ 4276723 w 6556373"/>
              <a:gd name="connsiteY7" fmla="*/ 1469230 h 2186780"/>
              <a:gd name="connsiteX8" fmla="*/ 4276723 w 6556373"/>
              <a:gd name="connsiteY8" fmla="*/ 1386680 h 2186780"/>
              <a:gd name="connsiteX9" fmla="*/ 4137023 w 6556373"/>
              <a:gd name="connsiteY9" fmla="*/ 1386680 h 2186780"/>
              <a:gd name="connsiteX10" fmla="*/ 4137023 w 6556373"/>
              <a:gd name="connsiteY10" fmla="*/ 1310480 h 2186780"/>
              <a:gd name="connsiteX11" fmla="*/ 3895723 w 6556373"/>
              <a:gd name="connsiteY11" fmla="*/ 1310480 h 2186780"/>
              <a:gd name="connsiteX12" fmla="*/ 3895723 w 6556373"/>
              <a:gd name="connsiteY12" fmla="*/ 1227930 h 2186780"/>
              <a:gd name="connsiteX13" fmla="*/ 3451223 w 6556373"/>
              <a:gd name="connsiteY13" fmla="*/ 1227930 h 2186780"/>
              <a:gd name="connsiteX14" fmla="*/ 3451223 w 6556373"/>
              <a:gd name="connsiteY14" fmla="*/ 1145380 h 2186780"/>
              <a:gd name="connsiteX15" fmla="*/ 3413123 w 6556373"/>
              <a:gd name="connsiteY15" fmla="*/ 1145380 h 2186780"/>
              <a:gd name="connsiteX16" fmla="*/ 3413123 w 6556373"/>
              <a:gd name="connsiteY16" fmla="*/ 1069180 h 2186780"/>
              <a:gd name="connsiteX17" fmla="*/ 2727323 w 6556373"/>
              <a:gd name="connsiteY17" fmla="*/ 1069180 h 2186780"/>
              <a:gd name="connsiteX18" fmla="*/ 2727323 w 6556373"/>
              <a:gd name="connsiteY18" fmla="*/ 999330 h 2186780"/>
              <a:gd name="connsiteX19" fmla="*/ 2695573 w 6556373"/>
              <a:gd name="connsiteY19" fmla="*/ 999330 h 2186780"/>
              <a:gd name="connsiteX20" fmla="*/ 2695573 w 6556373"/>
              <a:gd name="connsiteY20" fmla="*/ 942180 h 2186780"/>
              <a:gd name="connsiteX21" fmla="*/ 2581273 w 6556373"/>
              <a:gd name="connsiteY21" fmla="*/ 942180 h 2186780"/>
              <a:gd name="connsiteX22" fmla="*/ 2581273 w 6556373"/>
              <a:gd name="connsiteY22" fmla="*/ 885030 h 2186780"/>
              <a:gd name="connsiteX23" fmla="*/ 2365373 w 6556373"/>
              <a:gd name="connsiteY23" fmla="*/ 885030 h 2186780"/>
              <a:gd name="connsiteX24" fmla="*/ 2365373 w 6556373"/>
              <a:gd name="connsiteY24" fmla="*/ 834230 h 2186780"/>
              <a:gd name="connsiteX25" fmla="*/ 2320923 w 6556373"/>
              <a:gd name="connsiteY25" fmla="*/ 834230 h 2186780"/>
              <a:gd name="connsiteX26" fmla="*/ 2320923 w 6556373"/>
              <a:gd name="connsiteY26" fmla="*/ 783430 h 2186780"/>
              <a:gd name="connsiteX27" fmla="*/ 2314573 w 6556373"/>
              <a:gd name="connsiteY27" fmla="*/ 783430 h 2186780"/>
              <a:gd name="connsiteX28" fmla="*/ 2314573 w 6556373"/>
              <a:gd name="connsiteY28" fmla="*/ 732630 h 2186780"/>
              <a:gd name="connsiteX29" fmla="*/ 2244723 w 6556373"/>
              <a:gd name="connsiteY29" fmla="*/ 732630 h 2186780"/>
              <a:gd name="connsiteX30" fmla="*/ 2244723 w 6556373"/>
              <a:gd name="connsiteY30" fmla="*/ 681830 h 2186780"/>
              <a:gd name="connsiteX31" fmla="*/ 2124073 w 6556373"/>
              <a:gd name="connsiteY31" fmla="*/ 681830 h 2186780"/>
              <a:gd name="connsiteX32" fmla="*/ 2124073 w 6556373"/>
              <a:gd name="connsiteY32" fmla="*/ 643730 h 2186780"/>
              <a:gd name="connsiteX33" fmla="*/ 2016123 w 6556373"/>
              <a:gd name="connsiteY33" fmla="*/ 643730 h 2186780"/>
              <a:gd name="connsiteX34" fmla="*/ 2016123 w 6556373"/>
              <a:gd name="connsiteY34" fmla="*/ 599280 h 2186780"/>
              <a:gd name="connsiteX35" fmla="*/ 1933573 w 6556373"/>
              <a:gd name="connsiteY35" fmla="*/ 599280 h 2186780"/>
              <a:gd name="connsiteX36" fmla="*/ 1933573 w 6556373"/>
              <a:gd name="connsiteY36" fmla="*/ 554830 h 2186780"/>
              <a:gd name="connsiteX37" fmla="*/ 1895473 w 6556373"/>
              <a:gd name="connsiteY37" fmla="*/ 554830 h 2186780"/>
              <a:gd name="connsiteX38" fmla="*/ 1895473 w 6556373"/>
              <a:gd name="connsiteY38" fmla="*/ 510380 h 2186780"/>
              <a:gd name="connsiteX39" fmla="*/ 1755773 w 6556373"/>
              <a:gd name="connsiteY39" fmla="*/ 510380 h 2186780"/>
              <a:gd name="connsiteX40" fmla="*/ 1755773 w 6556373"/>
              <a:gd name="connsiteY40" fmla="*/ 465930 h 2186780"/>
              <a:gd name="connsiteX41" fmla="*/ 1603373 w 6556373"/>
              <a:gd name="connsiteY41" fmla="*/ 465930 h 2186780"/>
              <a:gd name="connsiteX42" fmla="*/ 1603373 w 6556373"/>
              <a:gd name="connsiteY42" fmla="*/ 427830 h 2186780"/>
              <a:gd name="connsiteX43" fmla="*/ 1558923 w 6556373"/>
              <a:gd name="connsiteY43" fmla="*/ 427830 h 2186780"/>
              <a:gd name="connsiteX44" fmla="*/ 1558923 w 6556373"/>
              <a:gd name="connsiteY44" fmla="*/ 383380 h 2186780"/>
              <a:gd name="connsiteX45" fmla="*/ 1374773 w 6556373"/>
              <a:gd name="connsiteY45" fmla="*/ 383380 h 2186780"/>
              <a:gd name="connsiteX46" fmla="*/ 1374773 w 6556373"/>
              <a:gd name="connsiteY46" fmla="*/ 345280 h 2186780"/>
              <a:gd name="connsiteX47" fmla="*/ 1209673 w 6556373"/>
              <a:gd name="connsiteY47" fmla="*/ 345280 h 2186780"/>
              <a:gd name="connsiteX48" fmla="*/ 1209673 w 6556373"/>
              <a:gd name="connsiteY48" fmla="*/ 307180 h 2186780"/>
              <a:gd name="connsiteX49" fmla="*/ 1012823 w 6556373"/>
              <a:gd name="connsiteY49" fmla="*/ 307180 h 2186780"/>
              <a:gd name="connsiteX50" fmla="*/ 1012823 w 6556373"/>
              <a:gd name="connsiteY50" fmla="*/ 269080 h 2186780"/>
              <a:gd name="connsiteX51" fmla="*/ 917573 w 6556373"/>
              <a:gd name="connsiteY51" fmla="*/ 269080 h 2186780"/>
              <a:gd name="connsiteX52" fmla="*/ 917573 w 6556373"/>
              <a:gd name="connsiteY52" fmla="*/ 237330 h 2186780"/>
              <a:gd name="connsiteX53" fmla="*/ 803273 w 6556373"/>
              <a:gd name="connsiteY53" fmla="*/ 237330 h 2186780"/>
              <a:gd name="connsiteX54" fmla="*/ 803273 w 6556373"/>
              <a:gd name="connsiteY54" fmla="*/ 205580 h 2186780"/>
              <a:gd name="connsiteX55" fmla="*/ 701673 w 6556373"/>
              <a:gd name="connsiteY55" fmla="*/ 205580 h 2186780"/>
              <a:gd name="connsiteX56" fmla="*/ 701673 w 6556373"/>
              <a:gd name="connsiteY56" fmla="*/ 161130 h 2186780"/>
              <a:gd name="connsiteX57" fmla="*/ 625473 w 6556373"/>
              <a:gd name="connsiteY57" fmla="*/ 161130 h 2186780"/>
              <a:gd name="connsiteX58" fmla="*/ 625473 w 6556373"/>
              <a:gd name="connsiteY58" fmla="*/ 123030 h 2186780"/>
              <a:gd name="connsiteX59" fmla="*/ 517523 w 6556373"/>
              <a:gd name="connsiteY59" fmla="*/ 123030 h 2186780"/>
              <a:gd name="connsiteX60" fmla="*/ 516730 w 6556373"/>
              <a:gd name="connsiteY60" fmla="*/ 88105 h 2186780"/>
              <a:gd name="connsiteX61" fmla="*/ 447674 w 6556373"/>
              <a:gd name="connsiteY61" fmla="*/ 88106 h 2186780"/>
              <a:gd name="connsiteX62" fmla="*/ 447675 w 6556373"/>
              <a:gd name="connsiteY62" fmla="*/ 16668 h 2186780"/>
              <a:gd name="connsiteX63" fmla="*/ 11906 w 6556373"/>
              <a:gd name="connsiteY63" fmla="*/ 16669 h 2186780"/>
              <a:gd name="connsiteX64" fmla="*/ 0 w 6556373"/>
              <a:gd name="connsiteY64" fmla="*/ 0 h 2186780"/>
              <a:gd name="connsiteX0" fmla="*/ 6556373 w 6556373"/>
              <a:gd name="connsiteY0" fmla="*/ 2186780 h 2186780"/>
              <a:gd name="connsiteX1" fmla="*/ 6505573 w 6556373"/>
              <a:gd name="connsiteY1" fmla="*/ 2186780 h 2186780"/>
              <a:gd name="connsiteX2" fmla="*/ 6505573 w 6556373"/>
              <a:gd name="connsiteY2" fmla="*/ 1818480 h 2186780"/>
              <a:gd name="connsiteX3" fmla="*/ 5965823 w 6556373"/>
              <a:gd name="connsiteY3" fmla="*/ 1818480 h 2186780"/>
              <a:gd name="connsiteX4" fmla="*/ 5965823 w 6556373"/>
              <a:gd name="connsiteY4" fmla="*/ 1545430 h 2186780"/>
              <a:gd name="connsiteX5" fmla="*/ 4619623 w 6556373"/>
              <a:gd name="connsiteY5" fmla="*/ 1545430 h 2186780"/>
              <a:gd name="connsiteX6" fmla="*/ 4619623 w 6556373"/>
              <a:gd name="connsiteY6" fmla="*/ 1469230 h 2186780"/>
              <a:gd name="connsiteX7" fmla="*/ 4276723 w 6556373"/>
              <a:gd name="connsiteY7" fmla="*/ 1469230 h 2186780"/>
              <a:gd name="connsiteX8" fmla="*/ 4276723 w 6556373"/>
              <a:gd name="connsiteY8" fmla="*/ 1386680 h 2186780"/>
              <a:gd name="connsiteX9" fmla="*/ 4137023 w 6556373"/>
              <a:gd name="connsiteY9" fmla="*/ 1386680 h 2186780"/>
              <a:gd name="connsiteX10" fmla="*/ 4137023 w 6556373"/>
              <a:gd name="connsiteY10" fmla="*/ 1310480 h 2186780"/>
              <a:gd name="connsiteX11" fmla="*/ 3895723 w 6556373"/>
              <a:gd name="connsiteY11" fmla="*/ 1310480 h 2186780"/>
              <a:gd name="connsiteX12" fmla="*/ 3895723 w 6556373"/>
              <a:gd name="connsiteY12" fmla="*/ 1227930 h 2186780"/>
              <a:gd name="connsiteX13" fmla="*/ 3451223 w 6556373"/>
              <a:gd name="connsiteY13" fmla="*/ 1227930 h 2186780"/>
              <a:gd name="connsiteX14" fmla="*/ 3451223 w 6556373"/>
              <a:gd name="connsiteY14" fmla="*/ 1145380 h 2186780"/>
              <a:gd name="connsiteX15" fmla="*/ 3413123 w 6556373"/>
              <a:gd name="connsiteY15" fmla="*/ 1145380 h 2186780"/>
              <a:gd name="connsiteX16" fmla="*/ 3413123 w 6556373"/>
              <a:gd name="connsiteY16" fmla="*/ 1069180 h 2186780"/>
              <a:gd name="connsiteX17" fmla="*/ 2727323 w 6556373"/>
              <a:gd name="connsiteY17" fmla="*/ 1069180 h 2186780"/>
              <a:gd name="connsiteX18" fmla="*/ 2727323 w 6556373"/>
              <a:gd name="connsiteY18" fmla="*/ 999330 h 2186780"/>
              <a:gd name="connsiteX19" fmla="*/ 2695573 w 6556373"/>
              <a:gd name="connsiteY19" fmla="*/ 999330 h 2186780"/>
              <a:gd name="connsiteX20" fmla="*/ 2695573 w 6556373"/>
              <a:gd name="connsiteY20" fmla="*/ 942180 h 2186780"/>
              <a:gd name="connsiteX21" fmla="*/ 2581273 w 6556373"/>
              <a:gd name="connsiteY21" fmla="*/ 942180 h 2186780"/>
              <a:gd name="connsiteX22" fmla="*/ 2581273 w 6556373"/>
              <a:gd name="connsiteY22" fmla="*/ 885030 h 2186780"/>
              <a:gd name="connsiteX23" fmla="*/ 2365373 w 6556373"/>
              <a:gd name="connsiteY23" fmla="*/ 885030 h 2186780"/>
              <a:gd name="connsiteX24" fmla="*/ 2365373 w 6556373"/>
              <a:gd name="connsiteY24" fmla="*/ 834230 h 2186780"/>
              <a:gd name="connsiteX25" fmla="*/ 2320923 w 6556373"/>
              <a:gd name="connsiteY25" fmla="*/ 834230 h 2186780"/>
              <a:gd name="connsiteX26" fmla="*/ 2320923 w 6556373"/>
              <a:gd name="connsiteY26" fmla="*/ 783430 h 2186780"/>
              <a:gd name="connsiteX27" fmla="*/ 2314573 w 6556373"/>
              <a:gd name="connsiteY27" fmla="*/ 783430 h 2186780"/>
              <a:gd name="connsiteX28" fmla="*/ 2314573 w 6556373"/>
              <a:gd name="connsiteY28" fmla="*/ 732630 h 2186780"/>
              <a:gd name="connsiteX29" fmla="*/ 2244723 w 6556373"/>
              <a:gd name="connsiteY29" fmla="*/ 732630 h 2186780"/>
              <a:gd name="connsiteX30" fmla="*/ 2244723 w 6556373"/>
              <a:gd name="connsiteY30" fmla="*/ 681830 h 2186780"/>
              <a:gd name="connsiteX31" fmla="*/ 2124073 w 6556373"/>
              <a:gd name="connsiteY31" fmla="*/ 681830 h 2186780"/>
              <a:gd name="connsiteX32" fmla="*/ 2124073 w 6556373"/>
              <a:gd name="connsiteY32" fmla="*/ 643730 h 2186780"/>
              <a:gd name="connsiteX33" fmla="*/ 2016123 w 6556373"/>
              <a:gd name="connsiteY33" fmla="*/ 643730 h 2186780"/>
              <a:gd name="connsiteX34" fmla="*/ 2016123 w 6556373"/>
              <a:gd name="connsiteY34" fmla="*/ 599280 h 2186780"/>
              <a:gd name="connsiteX35" fmla="*/ 1933573 w 6556373"/>
              <a:gd name="connsiteY35" fmla="*/ 599280 h 2186780"/>
              <a:gd name="connsiteX36" fmla="*/ 1933573 w 6556373"/>
              <a:gd name="connsiteY36" fmla="*/ 554830 h 2186780"/>
              <a:gd name="connsiteX37" fmla="*/ 1895473 w 6556373"/>
              <a:gd name="connsiteY37" fmla="*/ 554830 h 2186780"/>
              <a:gd name="connsiteX38" fmla="*/ 1895473 w 6556373"/>
              <a:gd name="connsiteY38" fmla="*/ 510380 h 2186780"/>
              <a:gd name="connsiteX39" fmla="*/ 1755773 w 6556373"/>
              <a:gd name="connsiteY39" fmla="*/ 510380 h 2186780"/>
              <a:gd name="connsiteX40" fmla="*/ 1755773 w 6556373"/>
              <a:gd name="connsiteY40" fmla="*/ 465930 h 2186780"/>
              <a:gd name="connsiteX41" fmla="*/ 1603373 w 6556373"/>
              <a:gd name="connsiteY41" fmla="*/ 465930 h 2186780"/>
              <a:gd name="connsiteX42" fmla="*/ 1603373 w 6556373"/>
              <a:gd name="connsiteY42" fmla="*/ 427830 h 2186780"/>
              <a:gd name="connsiteX43" fmla="*/ 1558923 w 6556373"/>
              <a:gd name="connsiteY43" fmla="*/ 427830 h 2186780"/>
              <a:gd name="connsiteX44" fmla="*/ 1558923 w 6556373"/>
              <a:gd name="connsiteY44" fmla="*/ 383380 h 2186780"/>
              <a:gd name="connsiteX45" fmla="*/ 1374773 w 6556373"/>
              <a:gd name="connsiteY45" fmla="*/ 383380 h 2186780"/>
              <a:gd name="connsiteX46" fmla="*/ 1374773 w 6556373"/>
              <a:gd name="connsiteY46" fmla="*/ 345280 h 2186780"/>
              <a:gd name="connsiteX47" fmla="*/ 1209673 w 6556373"/>
              <a:gd name="connsiteY47" fmla="*/ 345280 h 2186780"/>
              <a:gd name="connsiteX48" fmla="*/ 1209673 w 6556373"/>
              <a:gd name="connsiteY48" fmla="*/ 307180 h 2186780"/>
              <a:gd name="connsiteX49" fmla="*/ 1012823 w 6556373"/>
              <a:gd name="connsiteY49" fmla="*/ 307180 h 2186780"/>
              <a:gd name="connsiteX50" fmla="*/ 1012823 w 6556373"/>
              <a:gd name="connsiteY50" fmla="*/ 269080 h 2186780"/>
              <a:gd name="connsiteX51" fmla="*/ 917573 w 6556373"/>
              <a:gd name="connsiteY51" fmla="*/ 269080 h 2186780"/>
              <a:gd name="connsiteX52" fmla="*/ 917573 w 6556373"/>
              <a:gd name="connsiteY52" fmla="*/ 237330 h 2186780"/>
              <a:gd name="connsiteX53" fmla="*/ 803273 w 6556373"/>
              <a:gd name="connsiteY53" fmla="*/ 237330 h 2186780"/>
              <a:gd name="connsiteX54" fmla="*/ 803273 w 6556373"/>
              <a:gd name="connsiteY54" fmla="*/ 205580 h 2186780"/>
              <a:gd name="connsiteX55" fmla="*/ 701673 w 6556373"/>
              <a:gd name="connsiteY55" fmla="*/ 205580 h 2186780"/>
              <a:gd name="connsiteX56" fmla="*/ 701673 w 6556373"/>
              <a:gd name="connsiteY56" fmla="*/ 161130 h 2186780"/>
              <a:gd name="connsiteX57" fmla="*/ 625473 w 6556373"/>
              <a:gd name="connsiteY57" fmla="*/ 161130 h 2186780"/>
              <a:gd name="connsiteX58" fmla="*/ 625473 w 6556373"/>
              <a:gd name="connsiteY58" fmla="*/ 123030 h 2186780"/>
              <a:gd name="connsiteX59" fmla="*/ 517523 w 6556373"/>
              <a:gd name="connsiteY59" fmla="*/ 123030 h 2186780"/>
              <a:gd name="connsiteX60" fmla="*/ 516730 w 6556373"/>
              <a:gd name="connsiteY60" fmla="*/ 88105 h 2186780"/>
              <a:gd name="connsiteX61" fmla="*/ 447674 w 6556373"/>
              <a:gd name="connsiteY61" fmla="*/ 88106 h 2186780"/>
              <a:gd name="connsiteX62" fmla="*/ 447675 w 6556373"/>
              <a:gd name="connsiteY62" fmla="*/ 16668 h 2186780"/>
              <a:gd name="connsiteX63" fmla="*/ 4763 w 6556373"/>
              <a:gd name="connsiteY63" fmla="*/ 16669 h 2186780"/>
              <a:gd name="connsiteX64" fmla="*/ 0 w 6556373"/>
              <a:gd name="connsiteY64" fmla="*/ 0 h 2186780"/>
              <a:gd name="connsiteX0" fmla="*/ 6551610 w 6551610"/>
              <a:gd name="connsiteY0" fmla="*/ 2179636 h 2179636"/>
              <a:gd name="connsiteX1" fmla="*/ 6500810 w 6551610"/>
              <a:gd name="connsiteY1" fmla="*/ 2179636 h 2179636"/>
              <a:gd name="connsiteX2" fmla="*/ 6500810 w 6551610"/>
              <a:gd name="connsiteY2" fmla="*/ 1811336 h 2179636"/>
              <a:gd name="connsiteX3" fmla="*/ 5961060 w 6551610"/>
              <a:gd name="connsiteY3" fmla="*/ 1811336 h 2179636"/>
              <a:gd name="connsiteX4" fmla="*/ 5961060 w 6551610"/>
              <a:gd name="connsiteY4" fmla="*/ 1538286 h 2179636"/>
              <a:gd name="connsiteX5" fmla="*/ 4614860 w 6551610"/>
              <a:gd name="connsiteY5" fmla="*/ 1538286 h 2179636"/>
              <a:gd name="connsiteX6" fmla="*/ 4614860 w 6551610"/>
              <a:gd name="connsiteY6" fmla="*/ 1462086 h 2179636"/>
              <a:gd name="connsiteX7" fmla="*/ 4271960 w 6551610"/>
              <a:gd name="connsiteY7" fmla="*/ 1462086 h 2179636"/>
              <a:gd name="connsiteX8" fmla="*/ 4271960 w 6551610"/>
              <a:gd name="connsiteY8" fmla="*/ 1379536 h 2179636"/>
              <a:gd name="connsiteX9" fmla="*/ 4132260 w 6551610"/>
              <a:gd name="connsiteY9" fmla="*/ 1379536 h 2179636"/>
              <a:gd name="connsiteX10" fmla="*/ 4132260 w 6551610"/>
              <a:gd name="connsiteY10" fmla="*/ 1303336 h 2179636"/>
              <a:gd name="connsiteX11" fmla="*/ 3890960 w 6551610"/>
              <a:gd name="connsiteY11" fmla="*/ 1303336 h 2179636"/>
              <a:gd name="connsiteX12" fmla="*/ 3890960 w 6551610"/>
              <a:gd name="connsiteY12" fmla="*/ 1220786 h 2179636"/>
              <a:gd name="connsiteX13" fmla="*/ 3446460 w 6551610"/>
              <a:gd name="connsiteY13" fmla="*/ 1220786 h 2179636"/>
              <a:gd name="connsiteX14" fmla="*/ 3446460 w 6551610"/>
              <a:gd name="connsiteY14" fmla="*/ 1138236 h 2179636"/>
              <a:gd name="connsiteX15" fmla="*/ 3408360 w 6551610"/>
              <a:gd name="connsiteY15" fmla="*/ 1138236 h 2179636"/>
              <a:gd name="connsiteX16" fmla="*/ 3408360 w 6551610"/>
              <a:gd name="connsiteY16" fmla="*/ 1062036 h 2179636"/>
              <a:gd name="connsiteX17" fmla="*/ 2722560 w 6551610"/>
              <a:gd name="connsiteY17" fmla="*/ 1062036 h 2179636"/>
              <a:gd name="connsiteX18" fmla="*/ 2722560 w 6551610"/>
              <a:gd name="connsiteY18" fmla="*/ 992186 h 2179636"/>
              <a:gd name="connsiteX19" fmla="*/ 2690810 w 6551610"/>
              <a:gd name="connsiteY19" fmla="*/ 992186 h 2179636"/>
              <a:gd name="connsiteX20" fmla="*/ 2690810 w 6551610"/>
              <a:gd name="connsiteY20" fmla="*/ 935036 h 2179636"/>
              <a:gd name="connsiteX21" fmla="*/ 2576510 w 6551610"/>
              <a:gd name="connsiteY21" fmla="*/ 935036 h 2179636"/>
              <a:gd name="connsiteX22" fmla="*/ 2576510 w 6551610"/>
              <a:gd name="connsiteY22" fmla="*/ 877886 h 2179636"/>
              <a:gd name="connsiteX23" fmla="*/ 2360610 w 6551610"/>
              <a:gd name="connsiteY23" fmla="*/ 877886 h 2179636"/>
              <a:gd name="connsiteX24" fmla="*/ 2360610 w 6551610"/>
              <a:gd name="connsiteY24" fmla="*/ 827086 h 2179636"/>
              <a:gd name="connsiteX25" fmla="*/ 2316160 w 6551610"/>
              <a:gd name="connsiteY25" fmla="*/ 827086 h 2179636"/>
              <a:gd name="connsiteX26" fmla="*/ 2316160 w 6551610"/>
              <a:gd name="connsiteY26" fmla="*/ 776286 h 2179636"/>
              <a:gd name="connsiteX27" fmla="*/ 2309810 w 6551610"/>
              <a:gd name="connsiteY27" fmla="*/ 776286 h 2179636"/>
              <a:gd name="connsiteX28" fmla="*/ 2309810 w 6551610"/>
              <a:gd name="connsiteY28" fmla="*/ 725486 h 2179636"/>
              <a:gd name="connsiteX29" fmla="*/ 2239960 w 6551610"/>
              <a:gd name="connsiteY29" fmla="*/ 725486 h 2179636"/>
              <a:gd name="connsiteX30" fmla="*/ 2239960 w 6551610"/>
              <a:gd name="connsiteY30" fmla="*/ 674686 h 2179636"/>
              <a:gd name="connsiteX31" fmla="*/ 2119310 w 6551610"/>
              <a:gd name="connsiteY31" fmla="*/ 674686 h 2179636"/>
              <a:gd name="connsiteX32" fmla="*/ 2119310 w 6551610"/>
              <a:gd name="connsiteY32" fmla="*/ 636586 h 2179636"/>
              <a:gd name="connsiteX33" fmla="*/ 2011360 w 6551610"/>
              <a:gd name="connsiteY33" fmla="*/ 636586 h 2179636"/>
              <a:gd name="connsiteX34" fmla="*/ 2011360 w 6551610"/>
              <a:gd name="connsiteY34" fmla="*/ 592136 h 2179636"/>
              <a:gd name="connsiteX35" fmla="*/ 1928810 w 6551610"/>
              <a:gd name="connsiteY35" fmla="*/ 592136 h 2179636"/>
              <a:gd name="connsiteX36" fmla="*/ 1928810 w 6551610"/>
              <a:gd name="connsiteY36" fmla="*/ 547686 h 2179636"/>
              <a:gd name="connsiteX37" fmla="*/ 1890710 w 6551610"/>
              <a:gd name="connsiteY37" fmla="*/ 547686 h 2179636"/>
              <a:gd name="connsiteX38" fmla="*/ 1890710 w 6551610"/>
              <a:gd name="connsiteY38" fmla="*/ 503236 h 2179636"/>
              <a:gd name="connsiteX39" fmla="*/ 1751010 w 6551610"/>
              <a:gd name="connsiteY39" fmla="*/ 503236 h 2179636"/>
              <a:gd name="connsiteX40" fmla="*/ 1751010 w 6551610"/>
              <a:gd name="connsiteY40" fmla="*/ 458786 h 2179636"/>
              <a:gd name="connsiteX41" fmla="*/ 1598610 w 6551610"/>
              <a:gd name="connsiteY41" fmla="*/ 458786 h 2179636"/>
              <a:gd name="connsiteX42" fmla="*/ 1598610 w 6551610"/>
              <a:gd name="connsiteY42" fmla="*/ 420686 h 2179636"/>
              <a:gd name="connsiteX43" fmla="*/ 1554160 w 6551610"/>
              <a:gd name="connsiteY43" fmla="*/ 420686 h 2179636"/>
              <a:gd name="connsiteX44" fmla="*/ 1554160 w 6551610"/>
              <a:gd name="connsiteY44" fmla="*/ 376236 h 2179636"/>
              <a:gd name="connsiteX45" fmla="*/ 1370010 w 6551610"/>
              <a:gd name="connsiteY45" fmla="*/ 376236 h 2179636"/>
              <a:gd name="connsiteX46" fmla="*/ 1370010 w 6551610"/>
              <a:gd name="connsiteY46" fmla="*/ 338136 h 2179636"/>
              <a:gd name="connsiteX47" fmla="*/ 1204910 w 6551610"/>
              <a:gd name="connsiteY47" fmla="*/ 338136 h 2179636"/>
              <a:gd name="connsiteX48" fmla="*/ 1204910 w 6551610"/>
              <a:gd name="connsiteY48" fmla="*/ 300036 h 2179636"/>
              <a:gd name="connsiteX49" fmla="*/ 1008060 w 6551610"/>
              <a:gd name="connsiteY49" fmla="*/ 300036 h 2179636"/>
              <a:gd name="connsiteX50" fmla="*/ 1008060 w 6551610"/>
              <a:gd name="connsiteY50" fmla="*/ 261936 h 2179636"/>
              <a:gd name="connsiteX51" fmla="*/ 912810 w 6551610"/>
              <a:gd name="connsiteY51" fmla="*/ 261936 h 2179636"/>
              <a:gd name="connsiteX52" fmla="*/ 912810 w 6551610"/>
              <a:gd name="connsiteY52" fmla="*/ 230186 h 2179636"/>
              <a:gd name="connsiteX53" fmla="*/ 798510 w 6551610"/>
              <a:gd name="connsiteY53" fmla="*/ 230186 h 2179636"/>
              <a:gd name="connsiteX54" fmla="*/ 798510 w 6551610"/>
              <a:gd name="connsiteY54" fmla="*/ 198436 h 2179636"/>
              <a:gd name="connsiteX55" fmla="*/ 696910 w 6551610"/>
              <a:gd name="connsiteY55" fmla="*/ 198436 h 2179636"/>
              <a:gd name="connsiteX56" fmla="*/ 696910 w 6551610"/>
              <a:gd name="connsiteY56" fmla="*/ 153986 h 2179636"/>
              <a:gd name="connsiteX57" fmla="*/ 620710 w 6551610"/>
              <a:gd name="connsiteY57" fmla="*/ 153986 h 2179636"/>
              <a:gd name="connsiteX58" fmla="*/ 620710 w 6551610"/>
              <a:gd name="connsiteY58" fmla="*/ 115886 h 2179636"/>
              <a:gd name="connsiteX59" fmla="*/ 512760 w 6551610"/>
              <a:gd name="connsiteY59" fmla="*/ 115886 h 2179636"/>
              <a:gd name="connsiteX60" fmla="*/ 511967 w 6551610"/>
              <a:gd name="connsiteY60" fmla="*/ 80961 h 2179636"/>
              <a:gd name="connsiteX61" fmla="*/ 442911 w 6551610"/>
              <a:gd name="connsiteY61" fmla="*/ 80962 h 2179636"/>
              <a:gd name="connsiteX62" fmla="*/ 442912 w 6551610"/>
              <a:gd name="connsiteY62" fmla="*/ 9524 h 2179636"/>
              <a:gd name="connsiteX63" fmla="*/ 0 w 6551610"/>
              <a:gd name="connsiteY63" fmla="*/ 9525 h 2179636"/>
              <a:gd name="connsiteX64" fmla="*/ 0 w 6551610"/>
              <a:gd name="connsiteY64" fmla="*/ 0 h 2179636"/>
              <a:gd name="connsiteX0" fmla="*/ 6551610 w 6551610"/>
              <a:gd name="connsiteY0" fmla="*/ 2184399 h 2184399"/>
              <a:gd name="connsiteX1" fmla="*/ 6500810 w 6551610"/>
              <a:gd name="connsiteY1" fmla="*/ 2184399 h 2184399"/>
              <a:gd name="connsiteX2" fmla="*/ 6500810 w 6551610"/>
              <a:gd name="connsiteY2" fmla="*/ 1816099 h 2184399"/>
              <a:gd name="connsiteX3" fmla="*/ 5961060 w 6551610"/>
              <a:gd name="connsiteY3" fmla="*/ 1816099 h 2184399"/>
              <a:gd name="connsiteX4" fmla="*/ 5961060 w 6551610"/>
              <a:gd name="connsiteY4" fmla="*/ 1543049 h 2184399"/>
              <a:gd name="connsiteX5" fmla="*/ 4614860 w 6551610"/>
              <a:gd name="connsiteY5" fmla="*/ 1543049 h 2184399"/>
              <a:gd name="connsiteX6" fmla="*/ 4614860 w 6551610"/>
              <a:gd name="connsiteY6" fmla="*/ 1466849 h 2184399"/>
              <a:gd name="connsiteX7" fmla="*/ 4271960 w 6551610"/>
              <a:gd name="connsiteY7" fmla="*/ 1466849 h 2184399"/>
              <a:gd name="connsiteX8" fmla="*/ 4271960 w 6551610"/>
              <a:gd name="connsiteY8" fmla="*/ 1384299 h 2184399"/>
              <a:gd name="connsiteX9" fmla="*/ 4132260 w 6551610"/>
              <a:gd name="connsiteY9" fmla="*/ 1384299 h 2184399"/>
              <a:gd name="connsiteX10" fmla="*/ 4132260 w 6551610"/>
              <a:gd name="connsiteY10" fmla="*/ 1308099 h 2184399"/>
              <a:gd name="connsiteX11" fmla="*/ 3890960 w 6551610"/>
              <a:gd name="connsiteY11" fmla="*/ 1308099 h 2184399"/>
              <a:gd name="connsiteX12" fmla="*/ 3890960 w 6551610"/>
              <a:gd name="connsiteY12" fmla="*/ 1225549 h 2184399"/>
              <a:gd name="connsiteX13" fmla="*/ 3446460 w 6551610"/>
              <a:gd name="connsiteY13" fmla="*/ 1225549 h 2184399"/>
              <a:gd name="connsiteX14" fmla="*/ 3446460 w 6551610"/>
              <a:gd name="connsiteY14" fmla="*/ 1142999 h 2184399"/>
              <a:gd name="connsiteX15" fmla="*/ 3408360 w 6551610"/>
              <a:gd name="connsiteY15" fmla="*/ 1142999 h 2184399"/>
              <a:gd name="connsiteX16" fmla="*/ 3408360 w 6551610"/>
              <a:gd name="connsiteY16" fmla="*/ 1066799 h 2184399"/>
              <a:gd name="connsiteX17" fmla="*/ 2722560 w 6551610"/>
              <a:gd name="connsiteY17" fmla="*/ 1066799 h 2184399"/>
              <a:gd name="connsiteX18" fmla="*/ 2722560 w 6551610"/>
              <a:gd name="connsiteY18" fmla="*/ 996949 h 2184399"/>
              <a:gd name="connsiteX19" fmla="*/ 2690810 w 6551610"/>
              <a:gd name="connsiteY19" fmla="*/ 996949 h 2184399"/>
              <a:gd name="connsiteX20" fmla="*/ 2690810 w 6551610"/>
              <a:gd name="connsiteY20" fmla="*/ 939799 h 2184399"/>
              <a:gd name="connsiteX21" fmla="*/ 2576510 w 6551610"/>
              <a:gd name="connsiteY21" fmla="*/ 939799 h 2184399"/>
              <a:gd name="connsiteX22" fmla="*/ 2576510 w 6551610"/>
              <a:gd name="connsiteY22" fmla="*/ 882649 h 2184399"/>
              <a:gd name="connsiteX23" fmla="*/ 2360610 w 6551610"/>
              <a:gd name="connsiteY23" fmla="*/ 882649 h 2184399"/>
              <a:gd name="connsiteX24" fmla="*/ 2360610 w 6551610"/>
              <a:gd name="connsiteY24" fmla="*/ 831849 h 2184399"/>
              <a:gd name="connsiteX25" fmla="*/ 2316160 w 6551610"/>
              <a:gd name="connsiteY25" fmla="*/ 831849 h 2184399"/>
              <a:gd name="connsiteX26" fmla="*/ 2316160 w 6551610"/>
              <a:gd name="connsiteY26" fmla="*/ 781049 h 2184399"/>
              <a:gd name="connsiteX27" fmla="*/ 2309810 w 6551610"/>
              <a:gd name="connsiteY27" fmla="*/ 781049 h 2184399"/>
              <a:gd name="connsiteX28" fmla="*/ 2309810 w 6551610"/>
              <a:gd name="connsiteY28" fmla="*/ 730249 h 2184399"/>
              <a:gd name="connsiteX29" fmla="*/ 2239960 w 6551610"/>
              <a:gd name="connsiteY29" fmla="*/ 730249 h 2184399"/>
              <a:gd name="connsiteX30" fmla="*/ 2239960 w 6551610"/>
              <a:gd name="connsiteY30" fmla="*/ 679449 h 2184399"/>
              <a:gd name="connsiteX31" fmla="*/ 2119310 w 6551610"/>
              <a:gd name="connsiteY31" fmla="*/ 679449 h 2184399"/>
              <a:gd name="connsiteX32" fmla="*/ 2119310 w 6551610"/>
              <a:gd name="connsiteY32" fmla="*/ 641349 h 2184399"/>
              <a:gd name="connsiteX33" fmla="*/ 2011360 w 6551610"/>
              <a:gd name="connsiteY33" fmla="*/ 641349 h 2184399"/>
              <a:gd name="connsiteX34" fmla="*/ 2011360 w 6551610"/>
              <a:gd name="connsiteY34" fmla="*/ 596899 h 2184399"/>
              <a:gd name="connsiteX35" fmla="*/ 1928810 w 6551610"/>
              <a:gd name="connsiteY35" fmla="*/ 596899 h 2184399"/>
              <a:gd name="connsiteX36" fmla="*/ 1928810 w 6551610"/>
              <a:gd name="connsiteY36" fmla="*/ 552449 h 2184399"/>
              <a:gd name="connsiteX37" fmla="*/ 1890710 w 6551610"/>
              <a:gd name="connsiteY37" fmla="*/ 552449 h 2184399"/>
              <a:gd name="connsiteX38" fmla="*/ 1890710 w 6551610"/>
              <a:gd name="connsiteY38" fmla="*/ 507999 h 2184399"/>
              <a:gd name="connsiteX39" fmla="*/ 1751010 w 6551610"/>
              <a:gd name="connsiteY39" fmla="*/ 507999 h 2184399"/>
              <a:gd name="connsiteX40" fmla="*/ 1751010 w 6551610"/>
              <a:gd name="connsiteY40" fmla="*/ 463549 h 2184399"/>
              <a:gd name="connsiteX41" fmla="*/ 1598610 w 6551610"/>
              <a:gd name="connsiteY41" fmla="*/ 463549 h 2184399"/>
              <a:gd name="connsiteX42" fmla="*/ 1598610 w 6551610"/>
              <a:gd name="connsiteY42" fmla="*/ 425449 h 2184399"/>
              <a:gd name="connsiteX43" fmla="*/ 1554160 w 6551610"/>
              <a:gd name="connsiteY43" fmla="*/ 425449 h 2184399"/>
              <a:gd name="connsiteX44" fmla="*/ 1554160 w 6551610"/>
              <a:gd name="connsiteY44" fmla="*/ 380999 h 2184399"/>
              <a:gd name="connsiteX45" fmla="*/ 1370010 w 6551610"/>
              <a:gd name="connsiteY45" fmla="*/ 380999 h 2184399"/>
              <a:gd name="connsiteX46" fmla="*/ 1370010 w 6551610"/>
              <a:gd name="connsiteY46" fmla="*/ 342899 h 2184399"/>
              <a:gd name="connsiteX47" fmla="*/ 1204910 w 6551610"/>
              <a:gd name="connsiteY47" fmla="*/ 342899 h 2184399"/>
              <a:gd name="connsiteX48" fmla="*/ 1204910 w 6551610"/>
              <a:gd name="connsiteY48" fmla="*/ 304799 h 2184399"/>
              <a:gd name="connsiteX49" fmla="*/ 1008060 w 6551610"/>
              <a:gd name="connsiteY49" fmla="*/ 304799 h 2184399"/>
              <a:gd name="connsiteX50" fmla="*/ 1008060 w 6551610"/>
              <a:gd name="connsiteY50" fmla="*/ 266699 h 2184399"/>
              <a:gd name="connsiteX51" fmla="*/ 912810 w 6551610"/>
              <a:gd name="connsiteY51" fmla="*/ 266699 h 2184399"/>
              <a:gd name="connsiteX52" fmla="*/ 912810 w 6551610"/>
              <a:gd name="connsiteY52" fmla="*/ 234949 h 2184399"/>
              <a:gd name="connsiteX53" fmla="*/ 798510 w 6551610"/>
              <a:gd name="connsiteY53" fmla="*/ 234949 h 2184399"/>
              <a:gd name="connsiteX54" fmla="*/ 798510 w 6551610"/>
              <a:gd name="connsiteY54" fmla="*/ 203199 h 2184399"/>
              <a:gd name="connsiteX55" fmla="*/ 696910 w 6551610"/>
              <a:gd name="connsiteY55" fmla="*/ 203199 h 2184399"/>
              <a:gd name="connsiteX56" fmla="*/ 696910 w 6551610"/>
              <a:gd name="connsiteY56" fmla="*/ 158749 h 2184399"/>
              <a:gd name="connsiteX57" fmla="*/ 620710 w 6551610"/>
              <a:gd name="connsiteY57" fmla="*/ 158749 h 2184399"/>
              <a:gd name="connsiteX58" fmla="*/ 620710 w 6551610"/>
              <a:gd name="connsiteY58" fmla="*/ 120649 h 2184399"/>
              <a:gd name="connsiteX59" fmla="*/ 512760 w 6551610"/>
              <a:gd name="connsiteY59" fmla="*/ 120649 h 2184399"/>
              <a:gd name="connsiteX60" fmla="*/ 511967 w 6551610"/>
              <a:gd name="connsiteY60" fmla="*/ 85724 h 2184399"/>
              <a:gd name="connsiteX61" fmla="*/ 442911 w 6551610"/>
              <a:gd name="connsiteY61" fmla="*/ 85725 h 2184399"/>
              <a:gd name="connsiteX62" fmla="*/ 442912 w 6551610"/>
              <a:gd name="connsiteY62" fmla="*/ 14287 h 2184399"/>
              <a:gd name="connsiteX63" fmla="*/ 0 w 6551610"/>
              <a:gd name="connsiteY63" fmla="*/ 14288 h 2184399"/>
              <a:gd name="connsiteX64" fmla="*/ 0 w 6551610"/>
              <a:gd name="connsiteY64" fmla="*/ 4763 h 2184399"/>
              <a:gd name="connsiteX65" fmla="*/ 4761 w 6551610"/>
              <a:gd name="connsiteY65" fmla="*/ 0 h 2184399"/>
              <a:gd name="connsiteX0" fmla="*/ 6558832 w 6558832"/>
              <a:gd name="connsiteY0" fmla="*/ 2182018 h 2182018"/>
              <a:gd name="connsiteX1" fmla="*/ 6508032 w 6558832"/>
              <a:gd name="connsiteY1" fmla="*/ 2182018 h 2182018"/>
              <a:gd name="connsiteX2" fmla="*/ 6508032 w 6558832"/>
              <a:gd name="connsiteY2" fmla="*/ 1813718 h 2182018"/>
              <a:gd name="connsiteX3" fmla="*/ 5968282 w 6558832"/>
              <a:gd name="connsiteY3" fmla="*/ 1813718 h 2182018"/>
              <a:gd name="connsiteX4" fmla="*/ 5968282 w 6558832"/>
              <a:gd name="connsiteY4" fmla="*/ 1540668 h 2182018"/>
              <a:gd name="connsiteX5" fmla="*/ 4622082 w 6558832"/>
              <a:gd name="connsiteY5" fmla="*/ 1540668 h 2182018"/>
              <a:gd name="connsiteX6" fmla="*/ 4622082 w 6558832"/>
              <a:gd name="connsiteY6" fmla="*/ 1464468 h 2182018"/>
              <a:gd name="connsiteX7" fmla="*/ 4279182 w 6558832"/>
              <a:gd name="connsiteY7" fmla="*/ 1464468 h 2182018"/>
              <a:gd name="connsiteX8" fmla="*/ 4279182 w 6558832"/>
              <a:gd name="connsiteY8" fmla="*/ 1381918 h 2182018"/>
              <a:gd name="connsiteX9" fmla="*/ 4139482 w 6558832"/>
              <a:gd name="connsiteY9" fmla="*/ 1381918 h 2182018"/>
              <a:gd name="connsiteX10" fmla="*/ 4139482 w 6558832"/>
              <a:gd name="connsiteY10" fmla="*/ 1305718 h 2182018"/>
              <a:gd name="connsiteX11" fmla="*/ 3898182 w 6558832"/>
              <a:gd name="connsiteY11" fmla="*/ 1305718 h 2182018"/>
              <a:gd name="connsiteX12" fmla="*/ 3898182 w 6558832"/>
              <a:gd name="connsiteY12" fmla="*/ 1223168 h 2182018"/>
              <a:gd name="connsiteX13" fmla="*/ 3453682 w 6558832"/>
              <a:gd name="connsiteY13" fmla="*/ 1223168 h 2182018"/>
              <a:gd name="connsiteX14" fmla="*/ 3453682 w 6558832"/>
              <a:gd name="connsiteY14" fmla="*/ 1140618 h 2182018"/>
              <a:gd name="connsiteX15" fmla="*/ 3415582 w 6558832"/>
              <a:gd name="connsiteY15" fmla="*/ 1140618 h 2182018"/>
              <a:gd name="connsiteX16" fmla="*/ 3415582 w 6558832"/>
              <a:gd name="connsiteY16" fmla="*/ 1064418 h 2182018"/>
              <a:gd name="connsiteX17" fmla="*/ 2729782 w 6558832"/>
              <a:gd name="connsiteY17" fmla="*/ 1064418 h 2182018"/>
              <a:gd name="connsiteX18" fmla="*/ 2729782 w 6558832"/>
              <a:gd name="connsiteY18" fmla="*/ 994568 h 2182018"/>
              <a:gd name="connsiteX19" fmla="*/ 2698032 w 6558832"/>
              <a:gd name="connsiteY19" fmla="*/ 994568 h 2182018"/>
              <a:gd name="connsiteX20" fmla="*/ 2698032 w 6558832"/>
              <a:gd name="connsiteY20" fmla="*/ 937418 h 2182018"/>
              <a:gd name="connsiteX21" fmla="*/ 2583732 w 6558832"/>
              <a:gd name="connsiteY21" fmla="*/ 937418 h 2182018"/>
              <a:gd name="connsiteX22" fmla="*/ 2583732 w 6558832"/>
              <a:gd name="connsiteY22" fmla="*/ 880268 h 2182018"/>
              <a:gd name="connsiteX23" fmla="*/ 2367832 w 6558832"/>
              <a:gd name="connsiteY23" fmla="*/ 880268 h 2182018"/>
              <a:gd name="connsiteX24" fmla="*/ 2367832 w 6558832"/>
              <a:gd name="connsiteY24" fmla="*/ 829468 h 2182018"/>
              <a:gd name="connsiteX25" fmla="*/ 2323382 w 6558832"/>
              <a:gd name="connsiteY25" fmla="*/ 829468 h 2182018"/>
              <a:gd name="connsiteX26" fmla="*/ 2323382 w 6558832"/>
              <a:gd name="connsiteY26" fmla="*/ 778668 h 2182018"/>
              <a:gd name="connsiteX27" fmla="*/ 2317032 w 6558832"/>
              <a:gd name="connsiteY27" fmla="*/ 778668 h 2182018"/>
              <a:gd name="connsiteX28" fmla="*/ 2317032 w 6558832"/>
              <a:gd name="connsiteY28" fmla="*/ 727868 h 2182018"/>
              <a:gd name="connsiteX29" fmla="*/ 2247182 w 6558832"/>
              <a:gd name="connsiteY29" fmla="*/ 727868 h 2182018"/>
              <a:gd name="connsiteX30" fmla="*/ 2247182 w 6558832"/>
              <a:gd name="connsiteY30" fmla="*/ 677068 h 2182018"/>
              <a:gd name="connsiteX31" fmla="*/ 2126532 w 6558832"/>
              <a:gd name="connsiteY31" fmla="*/ 677068 h 2182018"/>
              <a:gd name="connsiteX32" fmla="*/ 2126532 w 6558832"/>
              <a:gd name="connsiteY32" fmla="*/ 638968 h 2182018"/>
              <a:gd name="connsiteX33" fmla="*/ 2018582 w 6558832"/>
              <a:gd name="connsiteY33" fmla="*/ 638968 h 2182018"/>
              <a:gd name="connsiteX34" fmla="*/ 2018582 w 6558832"/>
              <a:gd name="connsiteY34" fmla="*/ 594518 h 2182018"/>
              <a:gd name="connsiteX35" fmla="*/ 1936032 w 6558832"/>
              <a:gd name="connsiteY35" fmla="*/ 594518 h 2182018"/>
              <a:gd name="connsiteX36" fmla="*/ 1936032 w 6558832"/>
              <a:gd name="connsiteY36" fmla="*/ 550068 h 2182018"/>
              <a:gd name="connsiteX37" fmla="*/ 1897932 w 6558832"/>
              <a:gd name="connsiteY37" fmla="*/ 550068 h 2182018"/>
              <a:gd name="connsiteX38" fmla="*/ 1897932 w 6558832"/>
              <a:gd name="connsiteY38" fmla="*/ 505618 h 2182018"/>
              <a:gd name="connsiteX39" fmla="*/ 1758232 w 6558832"/>
              <a:gd name="connsiteY39" fmla="*/ 505618 h 2182018"/>
              <a:gd name="connsiteX40" fmla="*/ 1758232 w 6558832"/>
              <a:gd name="connsiteY40" fmla="*/ 461168 h 2182018"/>
              <a:gd name="connsiteX41" fmla="*/ 1605832 w 6558832"/>
              <a:gd name="connsiteY41" fmla="*/ 461168 h 2182018"/>
              <a:gd name="connsiteX42" fmla="*/ 1605832 w 6558832"/>
              <a:gd name="connsiteY42" fmla="*/ 423068 h 2182018"/>
              <a:gd name="connsiteX43" fmla="*/ 1561382 w 6558832"/>
              <a:gd name="connsiteY43" fmla="*/ 423068 h 2182018"/>
              <a:gd name="connsiteX44" fmla="*/ 1561382 w 6558832"/>
              <a:gd name="connsiteY44" fmla="*/ 378618 h 2182018"/>
              <a:gd name="connsiteX45" fmla="*/ 1377232 w 6558832"/>
              <a:gd name="connsiteY45" fmla="*/ 378618 h 2182018"/>
              <a:gd name="connsiteX46" fmla="*/ 1377232 w 6558832"/>
              <a:gd name="connsiteY46" fmla="*/ 340518 h 2182018"/>
              <a:gd name="connsiteX47" fmla="*/ 1212132 w 6558832"/>
              <a:gd name="connsiteY47" fmla="*/ 340518 h 2182018"/>
              <a:gd name="connsiteX48" fmla="*/ 1212132 w 6558832"/>
              <a:gd name="connsiteY48" fmla="*/ 302418 h 2182018"/>
              <a:gd name="connsiteX49" fmla="*/ 1015282 w 6558832"/>
              <a:gd name="connsiteY49" fmla="*/ 302418 h 2182018"/>
              <a:gd name="connsiteX50" fmla="*/ 1015282 w 6558832"/>
              <a:gd name="connsiteY50" fmla="*/ 264318 h 2182018"/>
              <a:gd name="connsiteX51" fmla="*/ 920032 w 6558832"/>
              <a:gd name="connsiteY51" fmla="*/ 264318 h 2182018"/>
              <a:gd name="connsiteX52" fmla="*/ 920032 w 6558832"/>
              <a:gd name="connsiteY52" fmla="*/ 232568 h 2182018"/>
              <a:gd name="connsiteX53" fmla="*/ 805732 w 6558832"/>
              <a:gd name="connsiteY53" fmla="*/ 232568 h 2182018"/>
              <a:gd name="connsiteX54" fmla="*/ 805732 w 6558832"/>
              <a:gd name="connsiteY54" fmla="*/ 200818 h 2182018"/>
              <a:gd name="connsiteX55" fmla="*/ 704132 w 6558832"/>
              <a:gd name="connsiteY55" fmla="*/ 200818 h 2182018"/>
              <a:gd name="connsiteX56" fmla="*/ 704132 w 6558832"/>
              <a:gd name="connsiteY56" fmla="*/ 156368 h 2182018"/>
              <a:gd name="connsiteX57" fmla="*/ 627932 w 6558832"/>
              <a:gd name="connsiteY57" fmla="*/ 156368 h 2182018"/>
              <a:gd name="connsiteX58" fmla="*/ 627932 w 6558832"/>
              <a:gd name="connsiteY58" fmla="*/ 118268 h 2182018"/>
              <a:gd name="connsiteX59" fmla="*/ 519982 w 6558832"/>
              <a:gd name="connsiteY59" fmla="*/ 118268 h 2182018"/>
              <a:gd name="connsiteX60" fmla="*/ 519189 w 6558832"/>
              <a:gd name="connsiteY60" fmla="*/ 83343 h 2182018"/>
              <a:gd name="connsiteX61" fmla="*/ 450133 w 6558832"/>
              <a:gd name="connsiteY61" fmla="*/ 83344 h 2182018"/>
              <a:gd name="connsiteX62" fmla="*/ 450134 w 6558832"/>
              <a:gd name="connsiteY62" fmla="*/ 11906 h 2182018"/>
              <a:gd name="connsiteX63" fmla="*/ 7222 w 6558832"/>
              <a:gd name="connsiteY63" fmla="*/ 11907 h 2182018"/>
              <a:gd name="connsiteX64" fmla="*/ 7222 w 6558832"/>
              <a:gd name="connsiteY64" fmla="*/ 2382 h 2182018"/>
              <a:gd name="connsiteX65" fmla="*/ 77 w 6558832"/>
              <a:gd name="connsiteY65" fmla="*/ 0 h 2182018"/>
              <a:gd name="connsiteX0" fmla="*/ 6558832 w 6558832"/>
              <a:gd name="connsiteY0" fmla="*/ 2180506 h 2180506"/>
              <a:gd name="connsiteX1" fmla="*/ 6508032 w 6558832"/>
              <a:gd name="connsiteY1" fmla="*/ 2180506 h 2180506"/>
              <a:gd name="connsiteX2" fmla="*/ 6508032 w 6558832"/>
              <a:gd name="connsiteY2" fmla="*/ 1812206 h 2180506"/>
              <a:gd name="connsiteX3" fmla="*/ 5968282 w 6558832"/>
              <a:gd name="connsiteY3" fmla="*/ 1812206 h 2180506"/>
              <a:gd name="connsiteX4" fmla="*/ 5968282 w 6558832"/>
              <a:gd name="connsiteY4" fmla="*/ 1539156 h 2180506"/>
              <a:gd name="connsiteX5" fmla="*/ 4622082 w 6558832"/>
              <a:gd name="connsiteY5" fmla="*/ 1539156 h 2180506"/>
              <a:gd name="connsiteX6" fmla="*/ 4622082 w 6558832"/>
              <a:gd name="connsiteY6" fmla="*/ 1462956 h 2180506"/>
              <a:gd name="connsiteX7" fmla="*/ 4279182 w 6558832"/>
              <a:gd name="connsiteY7" fmla="*/ 1462956 h 2180506"/>
              <a:gd name="connsiteX8" fmla="*/ 4279182 w 6558832"/>
              <a:gd name="connsiteY8" fmla="*/ 1380406 h 2180506"/>
              <a:gd name="connsiteX9" fmla="*/ 4139482 w 6558832"/>
              <a:gd name="connsiteY9" fmla="*/ 1380406 h 2180506"/>
              <a:gd name="connsiteX10" fmla="*/ 4139482 w 6558832"/>
              <a:gd name="connsiteY10" fmla="*/ 1304206 h 2180506"/>
              <a:gd name="connsiteX11" fmla="*/ 3898182 w 6558832"/>
              <a:gd name="connsiteY11" fmla="*/ 1304206 h 2180506"/>
              <a:gd name="connsiteX12" fmla="*/ 3898182 w 6558832"/>
              <a:gd name="connsiteY12" fmla="*/ 1221656 h 2180506"/>
              <a:gd name="connsiteX13" fmla="*/ 3453682 w 6558832"/>
              <a:gd name="connsiteY13" fmla="*/ 1221656 h 2180506"/>
              <a:gd name="connsiteX14" fmla="*/ 3453682 w 6558832"/>
              <a:gd name="connsiteY14" fmla="*/ 1139106 h 2180506"/>
              <a:gd name="connsiteX15" fmla="*/ 3415582 w 6558832"/>
              <a:gd name="connsiteY15" fmla="*/ 1139106 h 2180506"/>
              <a:gd name="connsiteX16" fmla="*/ 3415582 w 6558832"/>
              <a:gd name="connsiteY16" fmla="*/ 1062906 h 2180506"/>
              <a:gd name="connsiteX17" fmla="*/ 2729782 w 6558832"/>
              <a:gd name="connsiteY17" fmla="*/ 1062906 h 2180506"/>
              <a:gd name="connsiteX18" fmla="*/ 2729782 w 6558832"/>
              <a:gd name="connsiteY18" fmla="*/ 993056 h 2180506"/>
              <a:gd name="connsiteX19" fmla="*/ 2698032 w 6558832"/>
              <a:gd name="connsiteY19" fmla="*/ 993056 h 2180506"/>
              <a:gd name="connsiteX20" fmla="*/ 2698032 w 6558832"/>
              <a:gd name="connsiteY20" fmla="*/ 935906 h 2180506"/>
              <a:gd name="connsiteX21" fmla="*/ 2583732 w 6558832"/>
              <a:gd name="connsiteY21" fmla="*/ 935906 h 2180506"/>
              <a:gd name="connsiteX22" fmla="*/ 2583732 w 6558832"/>
              <a:gd name="connsiteY22" fmla="*/ 878756 h 2180506"/>
              <a:gd name="connsiteX23" fmla="*/ 2367832 w 6558832"/>
              <a:gd name="connsiteY23" fmla="*/ 878756 h 2180506"/>
              <a:gd name="connsiteX24" fmla="*/ 2367832 w 6558832"/>
              <a:gd name="connsiteY24" fmla="*/ 827956 h 2180506"/>
              <a:gd name="connsiteX25" fmla="*/ 2323382 w 6558832"/>
              <a:gd name="connsiteY25" fmla="*/ 827956 h 2180506"/>
              <a:gd name="connsiteX26" fmla="*/ 2323382 w 6558832"/>
              <a:gd name="connsiteY26" fmla="*/ 777156 h 2180506"/>
              <a:gd name="connsiteX27" fmla="*/ 2317032 w 6558832"/>
              <a:gd name="connsiteY27" fmla="*/ 777156 h 2180506"/>
              <a:gd name="connsiteX28" fmla="*/ 2317032 w 6558832"/>
              <a:gd name="connsiteY28" fmla="*/ 726356 h 2180506"/>
              <a:gd name="connsiteX29" fmla="*/ 2247182 w 6558832"/>
              <a:gd name="connsiteY29" fmla="*/ 726356 h 2180506"/>
              <a:gd name="connsiteX30" fmla="*/ 2247182 w 6558832"/>
              <a:gd name="connsiteY30" fmla="*/ 675556 h 2180506"/>
              <a:gd name="connsiteX31" fmla="*/ 2126532 w 6558832"/>
              <a:gd name="connsiteY31" fmla="*/ 675556 h 2180506"/>
              <a:gd name="connsiteX32" fmla="*/ 2126532 w 6558832"/>
              <a:gd name="connsiteY32" fmla="*/ 637456 h 2180506"/>
              <a:gd name="connsiteX33" fmla="*/ 2018582 w 6558832"/>
              <a:gd name="connsiteY33" fmla="*/ 637456 h 2180506"/>
              <a:gd name="connsiteX34" fmla="*/ 2018582 w 6558832"/>
              <a:gd name="connsiteY34" fmla="*/ 593006 h 2180506"/>
              <a:gd name="connsiteX35" fmla="*/ 1936032 w 6558832"/>
              <a:gd name="connsiteY35" fmla="*/ 593006 h 2180506"/>
              <a:gd name="connsiteX36" fmla="*/ 1936032 w 6558832"/>
              <a:gd name="connsiteY36" fmla="*/ 548556 h 2180506"/>
              <a:gd name="connsiteX37" fmla="*/ 1897932 w 6558832"/>
              <a:gd name="connsiteY37" fmla="*/ 548556 h 2180506"/>
              <a:gd name="connsiteX38" fmla="*/ 1897932 w 6558832"/>
              <a:gd name="connsiteY38" fmla="*/ 504106 h 2180506"/>
              <a:gd name="connsiteX39" fmla="*/ 1758232 w 6558832"/>
              <a:gd name="connsiteY39" fmla="*/ 504106 h 2180506"/>
              <a:gd name="connsiteX40" fmla="*/ 1758232 w 6558832"/>
              <a:gd name="connsiteY40" fmla="*/ 459656 h 2180506"/>
              <a:gd name="connsiteX41" fmla="*/ 1605832 w 6558832"/>
              <a:gd name="connsiteY41" fmla="*/ 459656 h 2180506"/>
              <a:gd name="connsiteX42" fmla="*/ 1605832 w 6558832"/>
              <a:gd name="connsiteY42" fmla="*/ 421556 h 2180506"/>
              <a:gd name="connsiteX43" fmla="*/ 1561382 w 6558832"/>
              <a:gd name="connsiteY43" fmla="*/ 421556 h 2180506"/>
              <a:gd name="connsiteX44" fmla="*/ 1561382 w 6558832"/>
              <a:gd name="connsiteY44" fmla="*/ 377106 h 2180506"/>
              <a:gd name="connsiteX45" fmla="*/ 1377232 w 6558832"/>
              <a:gd name="connsiteY45" fmla="*/ 377106 h 2180506"/>
              <a:gd name="connsiteX46" fmla="*/ 1377232 w 6558832"/>
              <a:gd name="connsiteY46" fmla="*/ 339006 h 2180506"/>
              <a:gd name="connsiteX47" fmla="*/ 1212132 w 6558832"/>
              <a:gd name="connsiteY47" fmla="*/ 339006 h 2180506"/>
              <a:gd name="connsiteX48" fmla="*/ 1212132 w 6558832"/>
              <a:gd name="connsiteY48" fmla="*/ 300906 h 2180506"/>
              <a:gd name="connsiteX49" fmla="*/ 1015282 w 6558832"/>
              <a:gd name="connsiteY49" fmla="*/ 300906 h 2180506"/>
              <a:gd name="connsiteX50" fmla="*/ 1015282 w 6558832"/>
              <a:gd name="connsiteY50" fmla="*/ 262806 h 2180506"/>
              <a:gd name="connsiteX51" fmla="*/ 920032 w 6558832"/>
              <a:gd name="connsiteY51" fmla="*/ 262806 h 2180506"/>
              <a:gd name="connsiteX52" fmla="*/ 920032 w 6558832"/>
              <a:gd name="connsiteY52" fmla="*/ 231056 h 2180506"/>
              <a:gd name="connsiteX53" fmla="*/ 805732 w 6558832"/>
              <a:gd name="connsiteY53" fmla="*/ 231056 h 2180506"/>
              <a:gd name="connsiteX54" fmla="*/ 805732 w 6558832"/>
              <a:gd name="connsiteY54" fmla="*/ 199306 h 2180506"/>
              <a:gd name="connsiteX55" fmla="*/ 704132 w 6558832"/>
              <a:gd name="connsiteY55" fmla="*/ 199306 h 2180506"/>
              <a:gd name="connsiteX56" fmla="*/ 704132 w 6558832"/>
              <a:gd name="connsiteY56" fmla="*/ 154856 h 2180506"/>
              <a:gd name="connsiteX57" fmla="*/ 627932 w 6558832"/>
              <a:gd name="connsiteY57" fmla="*/ 154856 h 2180506"/>
              <a:gd name="connsiteX58" fmla="*/ 627932 w 6558832"/>
              <a:gd name="connsiteY58" fmla="*/ 116756 h 2180506"/>
              <a:gd name="connsiteX59" fmla="*/ 519982 w 6558832"/>
              <a:gd name="connsiteY59" fmla="*/ 116756 h 2180506"/>
              <a:gd name="connsiteX60" fmla="*/ 519189 w 6558832"/>
              <a:gd name="connsiteY60" fmla="*/ 81831 h 2180506"/>
              <a:gd name="connsiteX61" fmla="*/ 450133 w 6558832"/>
              <a:gd name="connsiteY61" fmla="*/ 81832 h 2180506"/>
              <a:gd name="connsiteX62" fmla="*/ 450134 w 6558832"/>
              <a:gd name="connsiteY62" fmla="*/ 10394 h 2180506"/>
              <a:gd name="connsiteX63" fmla="*/ 7222 w 6558832"/>
              <a:gd name="connsiteY63" fmla="*/ 10395 h 2180506"/>
              <a:gd name="connsiteX64" fmla="*/ 7222 w 6558832"/>
              <a:gd name="connsiteY64" fmla="*/ 870 h 2180506"/>
              <a:gd name="connsiteX65" fmla="*/ 77 w 6558832"/>
              <a:gd name="connsiteY65" fmla="*/ 869 h 2180506"/>
              <a:gd name="connsiteX0" fmla="*/ 6563518 w 6563518"/>
              <a:gd name="connsiteY0" fmla="*/ 2182018 h 2182018"/>
              <a:gd name="connsiteX1" fmla="*/ 6512718 w 6563518"/>
              <a:gd name="connsiteY1" fmla="*/ 2182018 h 2182018"/>
              <a:gd name="connsiteX2" fmla="*/ 6512718 w 6563518"/>
              <a:gd name="connsiteY2" fmla="*/ 1813718 h 2182018"/>
              <a:gd name="connsiteX3" fmla="*/ 5972968 w 6563518"/>
              <a:gd name="connsiteY3" fmla="*/ 1813718 h 2182018"/>
              <a:gd name="connsiteX4" fmla="*/ 5972968 w 6563518"/>
              <a:gd name="connsiteY4" fmla="*/ 1540668 h 2182018"/>
              <a:gd name="connsiteX5" fmla="*/ 4626768 w 6563518"/>
              <a:gd name="connsiteY5" fmla="*/ 1540668 h 2182018"/>
              <a:gd name="connsiteX6" fmla="*/ 4626768 w 6563518"/>
              <a:gd name="connsiteY6" fmla="*/ 1464468 h 2182018"/>
              <a:gd name="connsiteX7" fmla="*/ 4283868 w 6563518"/>
              <a:gd name="connsiteY7" fmla="*/ 1464468 h 2182018"/>
              <a:gd name="connsiteX8" fmla="*/ 4283868 w 6563518"/>
              <a:gd name="connsiteY8" fmla="*/ 1381918 h 2182018"/>
              <a:gd name="connsiteX9" fmla="*/ 4144168 w 6563518"/>
              <a:gd name="connsiteY9" fmla="*/ 1381918 h 2182018"/>
              <a:gd name="connsiteX10" fmla="*/ 4144168 w 6563518"/>
              <a:gd name="connsiteY10" fmla="*/ 1305718 h 2182018"/>
              <a:gd name="connsiteX11" fmla="*/ 3902868 w 6563518"/>
              <a:gd name="connsiteY11" fmla="*/ 1305718 h 2182018"/>
              <a:gd name="connsiteX12" fmla="*/ 3902868 w 6563518"/>
              <a:gd name="connsiteY12" fmla="*/ 1223168 h 2182018"/>
              <a:gd name="connsiteX13" fmla="*/ 3458368 w 6563518"/>
              <a:gd name="connsiteY13" fmla="*/ 1223168 h 2182018"/>
              <a:gd name="connsiteX14" fmla="*/ 3458368 w 6563518"/>
              <a:gd name="connsiteY14" fmla="*/ 1140618 h 2182018"/>
              <a:gd name="connsiteX15" fmla="*/ 3420268 w 6563518"/>
              <a:gd name="connsiteY15" fmla="*/ 1140618 h 2182018"/>
              <a:gd name="connsiteX16" fmla="*/ 3420268 w 6563518"/>
              <a:gd name="connsiteY16" fmla="*/ 1064418 h 2182018"/>
              <a:gd name="connsiteX17" fmla="*/ 2734468 w 6563518"/>
              <a:gd name="connsiteY17" fmla="*/ 1064418 h 2182018"/>
              <a:gd name="connsiteX18" fmla="*/ 2734468 w 6563518"/>
              <a:gd name="connsiteY18" fmla="*/ 994568 h 2182018"/>
              <a:gd name="connsiteX19" fmla="*/ 2702718 w 6563518"/>
              <a:gd name="connsiteY19" fmla="*/ 994568 h 2182018"/>
              <a:gd name="connsiteX20" fmla="*/ 2702718 w 6563518"/>
              <a:gd name="connsiteY20" fmla="*/ 937418 h 2182018"/>
              <a:gd name="connsiteX21" fmla="*/ 2588418 w 6563518"/>
              <a:gd name="connsiteY21" fmla="*/ 937418 h 2182018"/>
              <a:gd name="connsiteX22" fmla="*/ 2588418 w 6563518"/>
              <a:gd name="connsiteY22" fmla="*/ 880268 h 2182018"/>
              <a:gd name="connsiteX23" fmla="*/ 2372518 w 6563518"/>
              <a:gd name="connsiteY23" fmla="*/ 880268 h 2182018"/>
              <a:gd name="connsiteX24" fmla="*/ 2372518 w 6563518"/>
              <a:gd name="connsiteY24" fmla="*/ 829468 h 2182018"/>
              <a:gd name="connsiteX25" fmla="*/ 2328068 w 6563518"/>
              <a:gd name="connsiteY25" fmla="*/ 829468 h 2182018"/>
              <a:gd name="connsiteX26" fmla="*/ 2328068 w 6563518"/>
              <a:gd name="connsiteY26" fmla="*/ 778668 h 2182018"/>
              <a:gd name="connsiteX27" fmla="*/ 2321718 w 6563518"/>
              <a:gd name="connsiteY27" fmla="*/ 778668 h 2182018"/>
              <a:gd name="connsiteX28" fmla="*/ 2321718 w 6563518"/>
              <a:gd name="connsiteY28" fmla="*/ 727868 h 2182018"/>
              <a:gd name="connsiteX29" fmla="*/ 2251868 w 6563518"/>
              <a:gd name="connsiteY29" fmla="*/ 727868 h 2182018"/>
              <a:gd name="connsiteX30" fmla="*/ 2251868 w 6563518"/>
              <a:gd name="connsiteY30" fmla="*/ 677068 h 2182018"/>
              <a:gd name="connsiteX31" fmla="*/ 2131218 w 6563518"/>
              <a:gd name="connsiteY31" fmla="*/ 677068 h 2182018"/>
              <a:gd name="connsiteX32" fmla="*/ 2131218 w 6563518"/>
              <a:gd name="connsiteY32" fmla="*/ 638968 h 2182018"/>
              <a:gd name="connsiteX33" fmla="*/ 2023268 w 6563518"/>
              <a:gd name="connsiteY33" fmla="*/ 638968 h 2182018"/>
              <a:gd name="connsiteX34" fmla="*/ 2023268 w 6563518"/>
              <a:gd name="connsiteY34" fmla="*/ 594518 h 2182018"/>
              <a:gd name="connsiteX35" fmla="*/ 1940718 w 6563518"/>
              <a:gd name="connsiteY35" fmla="*/ 594518 h 2182018"/>
              <a:gd name="connsiteX36" fmla="*/ 1940718 w 6563518"/>
              <a:gd name="connsiteY36" fmla="*/ 550068 h 2182018"/>
              <a:gd name="connsiteX37" fmla="*/ 1902618 w 6563518"/>
              <a:gd name="connsiteY37" fmla="*/ 550068 h 2182018"/>
              <a:gd name="connsiteX38" fmla="*/ 1902618 w 6563518"/>
              <a:gd name="connsiteY38" fmla="*/ 505618 h 2182018"/>
              <a:gd name="connsiteX39" fmla="*/ 1762918 w 6563518"/>
              <a:gd name="connsiteY39" fmla="*/ 505618 h 2182018"/>
              <a:gd name="connsiteX40" fmla="*/ 1762918 w 6563518"/>
              <a:gd name="connsiteY40" fmla="*/ 461168 h 2182018"/>
              <a:gd name="connsiteX41" fmla="*/ 1610518 w 6563518"/>
              <a:gd name="connsiteY41" fmla="*/ 461168 h 2182018"/>
              <a:gd name="connsiteX42" fmla="*/ 1610518 w 6563518"/>
              <a:gd name="connsiteY42" fmla="*/ 423068 h 2182018"/>
              <a:gd name="connsiteX43" fmla="*/ 1566068 w 6563518"/>
              <a:gd name="connsiteY43" fmla="*/ 423068 h 2182018"/>
              <a:gd name="connsiteX44" fmla="*/ 1566068 w 6563518"/>
              <a:gd name="connsiteY44" fmla="*/ 378618 h 2182018"/>
              <a:gd name="connsiteX45" fmla="*/ 1381918 w 6563518"/>
              <a:gd name="connsiteY45" fmla="*/ 378618 h 2182018"/>
              <a:gd name="connsiteX46" fmla="*/ 1381918 w 6563518"/>
              <a:gd name="connsiteY46" fmla="*/ 340518 h 2182018"/>
              <a:gd name="connsiteX47" fmla="*/ 1216818 w 6563518"/>
              <a:gd name="connsiteY47" fmla="*/ 340518 h 2182018"/>
              <a:gd name="connsiteX48" fmla="*/ 1216818 w 6563518"/>
              <a:gd name="connsiteY48" fmla="*/ 302418 h 2182018"/>
              <a:gd name="connsiteX49" fmla="*/ 1019968 w 6563518"/>
              <a:gd name="connsiteY49" fmla="*/ 302418 h 2182018"/>
              <a:gd name="connsiteX50" fmla="*/ 1019968 w 6563518"/>
              <a:gd name="connsiteY50" fmla="*/ 264318 h 2182018"/>
              <a:gd name="connsiteX51" fmla="*/ 924718 w 6563518"/>
              <a:gd name="connsiteY51" fmla="*/ 264318 h 2182018"/>
              <a:gd name="connsiteX52" fmla="*/ 924718 w 6563518"/>
              <a:gd name="connsiteY52" fmla="*/ 232568 h 2182018"/>
              <a:gd name="connsiteX53" fmla="*/ 810418 w 6563518"/>
              <a:gd name="connsiteY53" fmla="*/ 232568 h 2182018"/>
              <a:gd name="connsiteX54" fmla="*/ 810418 w 6563518"/>
              <a:gd name="connsiteY54" fmla="*/ 200818 h 2182018"/>
              <a:gd name="connsiteX55" fmla="*/ 708818 w 6563518"/>
              <a:gd name="connsiteY55" fmla="*/ 200818 h 2182018"/>
              <a:gd name="connsiteX56" fmla="*/ 708818 w 6563518"/>
              <a:gd name="connsiteY56" fmla="*/ 156368 h 2182018"/>
              <a:gd name="connsiteX57" fmla="*/ 632618 w 6563518"/>
              <a:gd name="connsiteY57" fmla="*/ 156368 h 2182018"/>
              <a:gd name="connsiteX58" fmla="*/ 632618 w 6563518"/>
              <a:gd name="connsiteY58" fmla="*/ 118268 h 2182018"/>
              <a:gd name="connsiteX59" fmla="*/ 524668 w 6563518"/>
              <a:gd name="connsiteY59" fmla="*/ 118268 h 2182018"/>
              <a:gd name="connsiteX60" fmla="*/ 523875 w 6563518"/>
              <a:gd name="connsiteY60" fmla="*/ 83343 h 2182018"/>
              <a:gd name="connsiteX61" fmla="*/ 454819 w 6563518"/>
              <a:gd name="connsiteY61" fmla="*/ 83344 h 2182018"/>
              <a:gd name="connsiteX62" fmla="*/ 454820 w 6563518"/>
              <a:gd name="connsiteY62" fmla="*/ 11906 h 2182018"/>
              <a:gd name="connsiteX63" fmla="*/ 11908 w 6563518"/>
              <a:gd name="connsiteY63" fmla="*/ 11907 h 2182018"/>
              <a:gd name="connsiteX64" fmla="*/ 11908 w 6563518"/>
              <a:gd name="connsiteY64" fmla="*/ 2382 h 2182018"/>
              <a:gd name="connsiteX65" fmla="*/ 4763 w 6563518"/>
              <a:gd name="connsiteY65" fmla="*/ 2381 h 2182018"/>
              <a:gd name="connsiteX66" fmla="*/ 0 w 6563518"/>
              <a:gd name="connsiteY66" fmla="*/ 0 h 2182018"/>
              <a:gd name="connsiteX0" fmla="*/ 6561137 w 6561137"/>
              <a:gd name="connsiteY0" fmla="*/ 2186780 h 2186780"/>
              <a:gd name="connsiteX1" fmla="*/ 6510337 w 6561137"/>
              <a:gd name="connsiteY1" fmla="*/ 2186780 h 2186780"/>
              <a:gd name="connsiteX2" fmla="*/ 6510337 w 6561137"/>
              <a:gd name="connsiteY2" fmla="*/ 1818480 h 2186780"/>
              <a:gd name="connsiteX3" fmla="*/ 5970587 w 6561137"/>
              <a:gd name="connsiteY3" fmla="*/ 1818480 h 2186780"/>
              <a:gd name="connsiteX4" fmla="*/ 5970587 w 6561137"/>
              <a:gd name="connsiteY4" fmla="*/ 1545430 h 2186780"/>
              <a:gd name="connsiteX5" fmla="*/ 4624387 w 6561137"/>
              <a:gd name="connsiteY5" fmla="*/ 1545430 h 2186780"/>
              <a:gd name="connsiteX6" fmla="*/ 4624387 w 6561137"/>
              <a:gd name="connsiteY6" fmla="*/ 1469230 h 2186780"/>
              <a:gd name="connsiteX7" fmla="*/ 4281487 w 6561137"/>
              <a:gd name="connsiteY7" fmla="*/ 1469230 h 2186780"/>
              <a:gd name="connsiteX8" fmla="*/ 4281487 w 6561137"/>
              <a:gd name="connsiteY8" fmla="*/ 1386680 h 2186780"/>
              <a:gd name="connsiteX9" fmla="*/ 4141787 w 6561137"/>
              <a:gd name="connsiteY9" fmla="*/ 1386680 h 2186780"/>
              <a:gd name="connsiteX10" fmla="*/ 4141787 w 6561137"/>
              <a:gd name="connsiteY10" fmla="*/ 1310480 h 2186780"/>
              <a:gd name="connsiteX11" fmla="*/ 3900487 w 6561137"/>
              <a:gd name="connsiteY11" fmla="*/ 1310480 h 2186780"/>
              <a:gd name="connsiteX12" fmla="*/ 3900487 w 6561137"/>
              <a:gd name="connsiteY12" fmla="*/ 1227930 h 2186780"/>
              <a:gd name="connsiteX13" fmla="*/ 3455987 w 6561137"/>
              <a:gd name="connsiteY13" fmla="*/ 1227930 h 2186780"/>
              <a:gd name="connsiteX14" fmla="*/ 3455987 w 6561137"/>
              <a:gd name="connsiteY14" fmla="*/ 1145380 h 2186780"/>
              <a:gd name="connsiteX15" fmla="*/ 3417887 w 6561137"/>
              <a:gd name="connsiteY15" fmla="*/ 1145380 h 2186780"/>
              <a:gd name="connsiteX16" fmla="*/ 3417887 w 6561137"/>
              <a:gd name="connsiteY16" fmla="*/ 1069180 h 2186780"/>
              <a:gd name="connsiteX17" fmla="*/ 2732087 w 6561137"/>
              <a:gd name="connsiteY17" fmla="*/ 1069180 h 2186780"/>
              <a:gd name="connsiteX18" fmla="*/ 2732087 w 6561137"/>
              <a:gd name="connsiteY18" fmla="*/ 999330 h 2186780"/>
              <a:gd name="connsiteX19" fmla="*/ 2700337 w 6561137"/>
              <a:gd name="connsiteY19" fmla="*/ 999330 h 2186780"/>
              <a:gd name="connsiteX20" fmla="*/ 2700337 w 6561137"/>
              <a:gd name="connsiteY20" fmla="*/ 942180 h 2186780"/>
              <a:gd name="connsiteX21" fmla="*/ 2586037 w 6561137"/>
              <a:gd name="connsiteY21" fmla="*/ 942180 h 2186780"/>
              <a:gd name="connsiteX22" fmla="*/ 2586037 w 6561137"/>
              <a:gd name="connsiteY22" fmla="*/ 885030 h 2186780"/>
              <a:gd name="connsiteX23" fmla="*/ 2370137 w 6561137"/>
              <a:gd name="connsiteY23" fmla="*/ 885030 h 2186780"/>
              <a:gd name="connsiteX24" fmla="*/ 2370137 w 6561137"/>
              <a:gd name="connsiteY24" fmla="*/ 834230 h 2186780"/>
              <a:gd name="connsiteX25" fmla="*/ 2325687 w 6561137"/>
              <a:gd name="connsiteY25" fmla="*/ 834230 h 2186780"/>
              <a:gd name="connsiteX26" fmla="*/ 2325687 w 6561137"/>
              <a:gd name="connsiteY26" fmla="*/ 783430 h 2186780"/>
              <a:gd name="connsiteX27" fmla="*/ 2319337 w 6561137"/>
              <a:gd name="connsiteY27" fmla="*/ 783430 h 2186780"/>
              <a:gd name="connsiteX28" fmla="*/ 2319337 w 6561137"/>
              <a:gd name="connsiteY28" fmla="*/ 732630 h 2186780"/>
              <a:gd name="connsiteX29" fmla="*/ 2249487 w 6561137"/>
              <a:gd name="connsiteY29" fmla="*/ 732630 h 2186780"/>
              <a:gd name="connsiteX30" fmla="*/ 2249487 w 6561137"/>
              <a:gd name="connsiteY30" fmla="*/ 681830 h 2186780"/>
              <a:gd name="connsiteX31" fmla="*/ 2128837 w 6561137"/>
              <a:gd name="connsiteY31" fmla="*/ 681830 h 2186780"/>
              <a:gd name="connsiteX32" fmla="*/ 2128837 w 6561137"/>
              <a:gd name="connsiteY32" fmla="*/ 643730 h 2186780"/>
              <a:gd name="connsiteX33" fmla="*/ 2020887 w 6561137"/>
              <a:gd name="connsiteY33" fmla="*/ 643730 h 2186780"/>
              <a:gd name="connsiteX34" fmla="*/ 2020887 w 6561137"/>
              <a:gd name="connsiteY34" fmla="*/ 599280 h 2186780"/>
              <a:gd name="connsiteX35" fmla="*/ 1938337 w 6561137"/>
              <a:gd name="connsiteY35" fmla="*/ 599280 h 2186780"/>
              <a:gd name="connsiteX36" fmla="*/ 1938337 w 6561137"/>
              <a:gd name="connsiteY36" fmla="*/ 554830 h 2186780"/>
              <a:gd name="connsiteX37" fmla="*/ 1900237 w 6561137"/>
              <a:gd name="connsiteY37" fmla="*/ 554830 h 2186780"/>
              <a:gd name="connsiteX38" fmla="*/ 1900237 w 6561137"/>
              <a:gd name="connsiteY38" fmla="*/ 510380 h 2186780"/>
              <a:gd name="connsiteX39" fmla="*/ 1760537 w 6561137"/>
              <a:gd name="connsiteY39" fmla="*/ 510380 h 2186780"/>
              <a:gd name="connsiteX40" fmla="*/ 1760537 w 6561137"/>
              <a:gd name="connsiteY40" fmla="*/ 465930 h 2186780"/>
              <a:gd name="connsiteX41" fmla="*/ 1608137 w 6561137"/>
              <a:gd name="connsiteY41" fmla="*/ 465930 h 2186780"/>
              <a:gd name="connsiteX42" fmla="*/ 1608137 w 6561137"/>
              <a:gd name="connsiteY42" fmla="*/ 427830 h 2186780"/>
              <a:gd name="connsiteX43" fmla="*/ 1563687 w 6561137"/>
              <a:gd name="connsiteY43" fmla="*/ 427830 h 2186780"/>
              <a:gd name="connsiteX44" fmla="*/ 1563687 w 6561137"/>
              <a:gd name="connsiteY44" fmla="*/ 383380 h 2186780"/>
              <a:gd name="connsiteX45" fmla="*/ 1379537 w 6561137"/>
              <a:gd name="connsiteY45" fmla="*/ 383380 h 2186780"/>
              <a:gd name="connsiteX46" fmla="*/ 1379537 w 6561137"/>
              <a:gd name="connsiteY46" fmla="*/ 345280 h 2186780"/>
              <a:gd name="connsiteX47" fmla="*/ 1214437 w 6561137"/>
              <a:gd name="connsiteY47" fmla="*/ 345280 h 2186780"/>
              <a:gd name="connsiteX48" fmla="*/ 1214437 w 6561137"/>
              <a:gd name="connsiteY48" fmla="*/ 307180 h 2186780"/>
              <a:gd name="connsiteX49" fmla="*/ 1017587 w 6561137"/>
              <a:gd name="connsiteY49" fmla="*/ 307180 h 2186780"/>
              <a:gd name="connsiteX50" fmla="*/ 1017587 w 6561137"/>
              <a:gd name="connsiteY50" fmla="*/ 269080 h 2186780"/>
              <a:gd name="connsiteX51" fmla="*/ 922337 w 6561137"/>
              <a:gd name="connsiteY51" fmla="*/ 269080 h 2186780"/>
              <a:gd name="connsiteX52" fmla="*/ 922337 w 6561137"/>
              <a:gd name="connsiteY52" fmla="*/ 237330 h 2186780"/>
              <a:gd name="connsiteX53" fmla="*/ 808037 w 6561137"/>
              <a:gd name="connsiteY53" fmla="*/ 237330 h 2186780"/>
              <a:gd name="connsiteX54" fmla="*/ 808037 w 6561137"/>
              <a:gd name="connsiteY54" fmla="*/ 205580 h 2186780"/>
              <a:gd name="connsiteX55" fmla="*/ 706437 w 6561137"/>
              <a:gd name="connsiteY55" fmla="*/ 205580 h 2186780"/>
              <a:gd name="connsiteX56" fmla="*/ 706437 w 6561137"/>
              <a:gd name="connsiteY56" fmla="*/ 161130 h 2186780"/>
              <a:gd name="connsiteX57" fmla="*/ 630237 w 6561137"/>
              <a:gd name="connsiteY57" fmla="*/ 161130 h 2186780"/>
              <a:gd name="connsiteX58" fmla="*/ 630237 w 6561137"/>
              <a:gd name="connsiteY58" fmla="*/ 123030 h 2186780"/>
              <a:gd name="connsiteX59" fmla="*/ 522287 w 6561137"/>
              <a:gd name="connsiteY59" fmla="*/ 123030 h 2186780"/>
              <a:gd name="connsiteX60" fmla="*/ 521494 w 6561137"/>
              <a:gd name="connsiteY60" fmla="*/ 88105 h 2186780"/>
              <a:gd name="connsiteX61" fmla="*/ 452438 w 6561137"/>
              <a:gd name="connsiteY61" fmla="*/ 88106 h 2186780"/>
              <a:gd name="connsiteX62" fmla="*/ 452439 w 6561137"/>
              <a:gd name="connsiteY62" fmla="*/ 16668 h 2186780"/>
              <a:gd name="connsiteX63" fmla="*/ 9527 w 6561137"/>
              <a:gd name="connsiteY63" fmla="*/ 16669 h 2186780"/>
              <a:gd name="connsiteX64" fmla="*/ 9527 w 6561137"/>
              <a:gd name="connsiteY64" fmla="*/ 7144 h 2186780"/>
              <a:gd name="connsiteX65" fmla="*/ 2382 w 6561137"/>
              <a:gd name="connsiteY65" fmla="*/ 7143 h 2186780"/>
              <a:gd name="connsiteX66" fmla="*/ 0 w 6561137"/>
              <a:gd name="connsiteY66" fmla="*/ 0 h 2186780"/>
              <a:gd name="connsiteX0" fmla="*/ 6559201 w 6559201"/>
              <a:gd name="connsiteY0" fmla="*/ 2186780 h 2186780"/>
              <a:gd name="connsiteX1" fmla="*/ 6508401 w 6559201"/>
              <a:gd name="connsiteY1" fmla="*/ 2186780 h 2186780"/>
              <a:gd name="connsiteX2" fmla="*/ 6508401 w 6559201"/>
              <a:gd name="connsiteY2" fmla="*/ 1818480 h 2186780"/>
              <a:gd name="connsiteX3" fmla="*/ 5968651 w 6559201"/>
              <a:gd name="connsiteY3" fmla="*/ 1818480 h 2186780"/>
              <a:gd name="connsiteX4" fmla="*/ 5968651 w 6559201"/>
              <a:gd name="connsiteY4" fmla="*/ 1545430 h 2186780"/>
              <a:gd name="connsiteX5" fmla="*/ 4622451 w 6559201"/>
              <a:gd name="connsiteY5" fmla="*/ 1545430 h 2186780"/>
              <a:gd name="connsiteX6" fmla="*/ 4622451 w 6559201"/>
              <a:gd name="connsiteY6" fmla="*/ 1469230 h 2186780"/>
              <a:gd name="connsiteX7" fmla="*/ 4279551 w 6559201"/>
              <a:gd name="connsiteY7" fmla="*/ 1469230 h 2186780"/>
              <a:gd name="connsiteX8" fmla="*/ 4279551 w 6559201"/>
              <a:gd name="connsiteY8" fmla="*/ 1386680 h 2186780"/>
              <a:gd name="connsiteX9" fmla="*/ 4139851 w 6559201"/>
              <a:gd name="connsiteY9" fmla="*/ 1386680 h 2186780"/>
              <a:gd name="connsiteX10" fmla="*/ 4139851 w 6559201"/>
              <a:gd name="connsiteY10" fmla="*/ 1310480 h 2186780"/>
              <a:gd name="connsiteX11" fmla="*/ 3898551 w 6559201"/>
              <a:gd name="connsiteY11" fmla="*/ 1310480 h 2186780"/>
              <a:gd name="connsiteX12" fmla="*/ 3898551 w 6559201"/>
              <a:gd name="connsiteY12" fmla="*/ 1227930 h 2186780"/>
              <a:gd name="connsiteX13" fmla="*/ 3454051 w 6559201"/>
              <a:gd name="connsiteY13" fmla="*/ 1227930 h 2186780"/>
              <a:gd name="connsiteX14" fmla="*/ 3454051 w 6559201"/>
              <a:gd name="connsiteY14" fmla="*/ 1145380 h 2186780"/>
              <a:gd name="connsiteX15" fmla="*/ 3415951 w 6559201"/>
              <a:gd name="connsiteY15" fmla="*/ 1145380 h 2186780"/>
              <a:gd name="connsiteX16" fmla="*/ 3415951 w 6559201"/>
              <a:gd name="connsiteY16" fmla="*/ 1069180 h 2186780"/>
              <a:gd name="connsiteX17" fmla="*/ 2730151 w 6559201"/>
              <a:gd name="connsiteY17" fmla="*/ 1069180 h 2186780"/>
              <a:gd name="connsiteX18" fmla="*/ 2730151 w 6559201"/>
              <a:gd name="connsiteY18" fmla="*/ 999330 h 2186780"/>
              <a:gd name="connsiteX19" fmla="*/ 2698401 w 6559201"/>
              <a:gd name="connsiteY19" fmla="*/ 999330 h 2186780"/>
              <a:gd name="connsiteX20" fmla="*/ 2698401 w 6559201"/>
              <a:gd name="connsiteY20" fmla="*/ 942180 h 2186780"/>
              <a:gd name="connsiteX21" fmla="*/ 2584101 w 6559201"/>
              <a:gd name="connsiteY21" fmla="*/ 942180 h 2186780"/>
              <a:gd name="connsiteX22" fmla="*/ 2584101 w 6559201"/>
              <a:gd name="connsiteY22" fmla="*/ 885030 h 2186780"/>
              <a:gd name="connsiteX23" fmla="*/ 2368201 w 6559201"/>
              <a:gd name="connsiteY23" fmla="*/ 885030 h 2186780"/>
              <a:gd name="connsiteX24" fmla="*/ 2368201 w 6559201"/>
              <a:gd name="connsiteY24" fmla="*/ 834230 h 2186780"/>
              <a:gd name="connsiteX25" fmla="*/ 2323751 w 6559201"/>
              <a:gd name="connsiteY25" fmla="*/ 834230 h 2186780"/>
              <a:gd name="connsiteX26" fmla="*/ 2323751 w 6559201"/>
              <a:gd name="connsiteY26" fmla="*/ 783430 h 2186780"/>
              <a:gd name="connsiteX27" fmla="*/ 2317401 w 6559201"/>
              <a:gd name="connsiteY27" fmla="*/ 783430 h 2186780"/>
              <a:gd name="connsiteX28" fmla="*/ 2317401 w 6559201"/>
              <a:gd name="connsiteY28" fmla="*/ 732630 h 2186780"/>
              <a:gd name="connsiteX29" fmla="*/ 2247551 w 6559201"/>
              <a:gd name="connsiteY29" fmla="*/ 732630 h 2186780"/>
              <a:gd name="connsiteX30" fmla="*/ 2247551 w 6559201"/>
              <a:gd name="connsiteY30" fmla="*/ 681830 h 2186780"/>
              <a:gd name="connsiteX31" fmla="*/ 2126901 w 6559201"/>
              <a:gd name="connsiteY31" fmla="*/ 681830 h 2186780"/>
              <a:gd name="connsiteX32" fmla="*/ 2126901 w 6559201"/>
              <a:gd name="connsiteY32" fmla="*/ 643730 h 2186780"/>
              <a:gd name="connsiteX33" fmla="*/ 2018951 w 6559201"/>
              <a:gd name="connsiteY33" fmla="*/ 643730 h 2186780"/>
              <a:gd name="connsiteX34" fmla="*/ 2018951 w 6559201"/>
              <a:gd name="connsiteY34" fmla="*/ 599280 h 2186780"/>
              <a:gd name="connsiteX35" fmla="*/ 1936401 w 6559201"/>
              <a:gd name="connsiteY35" fmla="*/ 599280 h 2186780"/>
              <a:gd name="connsiteX36" fmla="*/ 1936401 w 6559201"/>
              <a:gd name="connsiteY36" fmla="*/ 554830 h 2186780"/>
              <a:gd name="connsiteX37" fmla="*/ 1898301 w 6559201"/>
              <a:gd name="connsiteY37" fmla="*/ 554830 h 2186780"/>
              <a:gd name="connsiteX38" fmla="*/ 1898301 w 6559201"/>
              <a:gd name="connsiteY38" fmla="*/ 510380 h 2186780"/>
              <a:gd name="connsiteX39" fmla="*/ 1758601 w 6559201"/>
              <a:gd name="connsiteY39" fmla="*/ 510380 h 2186780"/>
              <a:gd name="connsiteX40" fmla="*/ 1758601 w 6559201"/>
              <a:gd name="connsiteY40" fmla="*/ 465930 h 2186780"/>
              <a:gd name="connsiteX41" fmla="*/ 1606201 w 6559201"/>
              <a:gd name="connsiteY41" fmla="*/ 465930 h 2186780"/>
              <a:gd name="connsiteX42" fmla="*/ 1606201 w 6559201"/>
              <a:gd name="connsiteY42" fmla="*/ 427830 h 2186780"/>
              <a:gd name="connsiteX43" fmla="*/ 1561751 w 6559201"/>
              <a:gd name="connsiteY43" fmla="*/ 427830 h 2186780"/>
              <a:gd name="connsiteX44" fmla="*/ 1561751 w 6559201"/>
              <a:gd name="connsiteY44" fmla="*/ 383380 h 2186780"/>
              <a:gd name="connsiteX45" fmla="*/ 1377601 w 6559201"/>
              <a:gd name="connsiteY45" fmla="*/ 383380 h 2186780"/>
              <a:gd name="connsiteX46" fmla="*/ 1377601 w 6559201"/>
              <a:gd name="connsiteY46" fmla="*/ 345280 h 2186780"/>
              <a:gd name="connsiteX47" fmla="*/ 1212501 w 6559201"/>
              <a:gd name="connsiteY47" fmla="*/ 345280 h 2186780"/>
              <a:gd name="connsiteX48" fmla="*/ 1212501 w 6559201"/>
              <a:gd name="connsiteY48" fmla="*/ 307180 h 2186780"/>
              <a:gd name="connsiteX49" fmla="*/ 1015651 w 6559201"/>
              <a:gd name="connsiteY49" fmla="*/ 307180 h 2186780"/>
              <a:gd name="connsiteX50" fmla="*/ 1015651 w 6559201"/>
              <a:gd name="connsiteY50" fmla="*/ 269080 h 2186780"/>
              <a:gd name="connsiteX51" fmla="*/ 920401 w 6559201"/>
              <a:gd name="connsiteY51" fmla="*/ 269080 h 2186780"/>
              <a:gd name="connsiteX52" fmla="*/ 920401 w 6559201"/>
              <a:gd name="connsiteY52" fmla="*/ 237330 h 2186780"/>
              <a:gd name="connsiteX53" fmla="*/ 806101 w 6559201"/>
              <a:gd name="connsiteY53" fmla="*/ 237330 h 2186780"/>
              <a:gd name="connsiteX54" fmla="*/ 806101 w 6559201"/>
              <a:gd name="connsiteY54" fmla="*/ 205580 h 2186780"/>
              <a:gd name="connsiteX55" fmla="*/ 704501 w 6559201"/>
              <a:gd name="connsiteY55" fmla="*/ 205580 h 2186780"/>
              <a:gd name="connsiteX56" fmla="*/ 704501 w 6559201"/>
              <a:gd name="connsiteY56" fmla="*/ 161130 h 2186780"/>
              <a:gd name="connsiteX57" fmla="*/ 628301 w 6559201"/>
              <a:gd name="connsiteY57" fmla="*/ 161130 h 2186780"/>
              <a:gd name="connsiteX58" fmla="*/ 628301 w 6559201"/>
              <a:gd name="connsiteY58" fmla="*/ 123030 h 2186780"/>
              <a:gd name="connsiteX59" fmla="*/ 520351 w 6559201"/>
              <a:gd name="connsiteY59" fmla="*/ 123030 h 2186780"/>
              <a:gd name="connsiteX60" fmla="*/ 519558 w 6559201"/>
              <a:gd name="connsiteY60" fmla="*/ 88105 h 2186780"/>
              <a:gd name="connsiteX61" fmla="*/ 450502 w 6559201"/>
              <a:gd name="connsiteY61" fmla="*/ 88106 h 2186780"/>
              <a:gd name="connsiteX62" fmla="*/ 450503 w 6559201"/>
              <a:gd name="connsiteY62" fmla="*/ 16668 h 2186780"/>
              <a:gd name="connsiteX63" fmla="*/ 7591 w 6559201"/>
              <a:gd name="connsiteY63" fmla="*/ 16669 h 2186780"/>
              <a:gd name="connsiteX64" fmla="*/ 7591 w 6559201"/>
              <a:gd name="connsiteY64" fmla="*/ 7144 h 2186780"/>
              <a:gd name="connsiteX65" fmla="*/ 446 w 6559201"/>
              <a:gd name="connsiteY65" fmla="*/ 7143 h 2186780"/>
              <a:gd name="connsiteX66" fmla="*/ 2826 w 6559201"/>
              <a:gd name="connsiteY66" fmla="*/ 0 h 2186780"/>
              <a:gd name="connsiteX0" fmla="*/ 6561138 w 6561138"/>
              <a:gd name="connsiteY0" fmla="*/ 2186780 h 2186780"/>
              <a:gd name="connsiteX1" fmla="*/ 6510338 w 6561138"/>
              <a:gd name="connsiteY1" fmla="*/ 2186780 h 2186780"/>
              <a:gd name="connsiteX2" fmla="*/ 6510338 w 6561138"/>
              <a:gd name="connsiteY2" fmla="*/ 1818480 h 2186780"/>
              <a:gd name="connsiteX3" fmla="*/ 5970588 w 6561138"/>
              <a:gd name="connsiteY3" fmla="*/ 1818480 h 2186780"/>
              <a:gd name="connsiteX4" fmla="*/ 5970588 w 6561138"/>
              <a:gd name="connsiteY4" fmla="*/ 1545430 h 2186780"/>
              <a:gd name="connsiteX5" fmla="*/ 4624388 w 6561138"/>
              <a:gd name="connsiteY5" fmla="*/ 1545430 h 2186780"/>
              <a:gd name="connsiteX6" fmla="*/ 4624388 w 6561138"/>
              <a:gd name="connsiteY6" fmla="*/ 1469230 h 2186780"/>
              <a:gd name="connsiteX7" fmla="*/ 4281488 w 6561138"/>
              <a:gd name="connsiteY7" fmla="*/ 1469230 h 2186780"/>
              <a:gd name="connsiteX8" fmla="*/ 4281488 w 6561138"/>
              <a:gd name="connsiteY8" fmla="*/ 1386680 h 2186780"/>
              <a:gd name="connsiteX9" fmla="*/ 4141788 w 6561138"/>
              <a:gd name="connsiteY9" fmla="*/ 1386680 h 2186780"/>
              <a:gd name="connsiteX10" fmla="*/ 4141788 w 6561138"/>
              <a:gd name="connsiteY10" fmla="*/ 1310480 h 2186780"/>
              <a:gd name="connsiteX11" fmla="*/ 3900488 w 6561138"/>
              <a:gd name="connsiteY11" fmla="*/ 1310480 h 2186780"/>
              <a:gd name="connsiteX12" fmla="*/ 3900488 w 6561138"/>
              <a:gd name="connsiteY12" fmla="*/ 1227930 h 2186780"/>
              <a:gd name="connsiteX13" fmla="*/ 3455988 w 6561138"/>
              <a:gd name="connsiteY13" fmla="*/ 1227930 h 2186780"/>
              <a:gd name="connsiteX14" fmla="*/ 3455988 w 6561138"/>
              <a:gd name="connsiteY14" fmla="*/ 1145380 h 2186780"/>
              <a:gd name="connsiteX15" fmla="*/ 3417888 w 6561138"/>
              <a:gd name="connsiteY15" fmla="*/ 1145380 h 2186780"/>
              <a:gd name="connsiteX16" fmla="*/ 3417888 w 6561138"/>
              <a:gd name="connsiteY16" fmla="*/ 1069180 h 2186780"/>
              <a:gd name="connsiteX17" fmla="*/ 2732088 w 6561138"/>
              <a:gd name="connsiteY17" fmla="*/ 1069180 h 2186780"/>
              <a:gd name="connsiteX18" fmla="*/ 2732088 w 6561138"/>
              <a:gd name="connsiteY18" fmla="*/ 999330 h 2186780"/>
              <a:gd name="connsiteX19" fmla="*/ 2700338 w 6561138"/>
              <a:gd name="connsiteY19" fmla="*/ 999330 h 2186780"/>
              <a:gd name="connsiteX20" fmla="*/ 2700338 w 6561138"/>
              <a:gd name="connsiteY20" fmla="*/ 942180 h 2186780"/>
              <a:gd name="connsiteX21" fmla="*/ 2586038 w 6561138"/>
              <a:gd name="connsiteY21" fmla="*/ 942180 h 2186780"/>
              <a:gd name="connsiteX22" fmla="*/ 2586038 w 6561138"/>
              <a:gd name="connsiteY22" fmla="*/ 885030 h 2186780"/>
              <a:gd name="connsiteX23" fmla="*/ 2370138 w 6561138"/>
              <a:gd name="connsiteY23" fmla="*/ 885030 h 2186780"/>
              <a:gd name="connsiteX24" fmla="*/ 2370138 w 6561138"/>
              <a:gd name="connsiteY24" fmla="*/ 834230 h 2186780"/>
              <a:gd name="connsiteX25" fmla="*/ 2325688 w 6561138"/>
              <a:gd name="connsiteY25" fmla="*/ 834230 h 2186780"/>
              <a:gd name="connsiteX26" fmla="*/ 2325688 w 6561138"/>
              <a:gd name="connsiteY26" fmla="*/ 783430 h 2186780"/>
              <a:gd name="connsiteX27" fmla="*/ 2319338 w 6561138"/>
              <a:gd name="connsiteY27" fmla="*/ 783430 h 2186780"/>
              <a:gd name="connsiteX28" fmla="*/ 2319338 w 6561138"/>
              <a:gd name="connsiteY28" fmla="*/ 732630 h 2186780"/>
              <a:gd name="connsiteX29" fmla="*/ 2249488 w 6561138"/>
              <a:gd name="connsiteY29" fmla="*/ 732630 h 2186780"/>
              <a:gd name="connsiteX30" fmla="*/ 2249488 w 6561138"/>
              <a:gd name="connsiteY30" fmla="*/ 681830 h 2186780"/>
              <a:gd name="connsiteX31" fmla="*/ 2128838 w 6561138"/>
              <a:gd name="connsiteY31" fmla="*/ 681830 h 2186780"/>
              <a:gd name="connsiteX32" fmla="*/ 2128838 w 6561138"/>
              <a:gd name="connsiteY32" fmla="*/ 643730 h 2186780"/>
              <a:gd name="connsiteX33" fmla="*/ 2020888 w 6561138"/>
              <a:gd name="connsiteY33" fmla="*/ 643730 h 2186780"/>
              <a:gd name="connsiteX34" fmla="*/ 2020888 w 6561138"/>
              <a:gd name="connsiteY34" fmla="*/ 599280 h 2186780"/>
              <a:gd name="connsiteX35" fmla="*/ 1938338 w 6561138"/>
              <a:gd name="connsiteY35" fmla="*/ 599280 h 2186780"/>
              <a:gd name="connsiteX36" fmla="*/ 1938338 w 6561138"/>
              <a:gd name="connsiteY36" fmla="*/ 554830 h 2186780"/>
              <a:gd name="connsiteX37" fmla="*/ 1900238 w 6561138"/>
              <a:gd name="connsiteY37" fmla="*/ 554830 h 2186780"/>
              <a:gd name="connsiteX38" fmla="*/ 1900238 w 6561138"/>
              <a:gd name="connsiteY38" fmla="*/ 510380 h 2186780"/>
              <a:gd name="connsiteX39" fmla="*/ 1760538 w 6561138"/>
              <a:gd name="connsiteY39" fmla="*/ 510380 h 2186780"/>
              <a:gd name="connsiteX40" fmla="*/ 1760538 w 6561138"/>
              <a:gd name="connsiteY40" fmla="*/ 465930 h 2186780"/>
              <a:gd name="connsiteX41" fmla="*/ 1608138 w 6561138"/>
              <a:gd name="connsiteY41" fmla="*/ 465930 h 2186780"/>
              <a:gd name="connsiteX42" fmla="*/ 1608138 w 6561138"/>
              <a:gd name="connsiteY42" fmla="*/ 427830 h 2186780"/>
              <a:gd name="connsiteX43" fmla="*/ 1563688 w 6561138"/>
              <a:gd name="connsiteY43" fmla="*/ 427830 h 2186780"/>
              <a:gd name="connsiteX44" fmla="*/ 1563688 w 6561138"/>
              <a:gd name="connsiteY44" fmla="*/ 383380 h 2186780"/>
              <a:gd name="connsiteX45" fmla="*/ 1379538 w 6561138"/>
              <a:gd name="connsiteY45" fmla="*/ 383380 h 2186780"/>
              <a:gd name="connsiteX46" fmla="*/ 1379538 w 6561138"/>
              <a:gd name="connsiteY46" fmla="*/ 345280 h 2186780"/>
              <a:gd name="connsiteX47" fmla="*/ 1214438 w 6561138"/>
              <a:gd name="connsiteY47" fmla="*/ 345280 h 2186780"/>
              <a:gd name="connsiteX48" fmla="*/ 1214438 w 6561138"/>
              <a:gd name="connsiteY48" fmla="*/ 307180 h 2186780"/>
              <a:gd name="connsiteX49" fmla="*/ 1017588 w 6561138"/>
              <a:gd name="connsiteY49" fmla="*/ 307180 h 2186780"/>
              <a:gd name="connsiteX50" fmla="*/ 1017588 w 6561138"/>
              <a:gd name="connsiteY50" fmla="*/ 269080 h 2186780"/>
              <a:gd name="connsiteX51" fmla="*/ 922338 w 6561138"/>
              <a:gd name="connsiteY51" fmla="*/ 269080 h 2186780"/>
              <a:gd name="connsiteX52" fmla="*/ 922338 w 6561138"/>
              <a:gd name="connsiteY52" fmla="*/ 237330 h 2186780"/>
              <a:gd name="connsiteX53" fmla="*/ 808038 w 6561138"/>
              <a:gd name="connsiteY53" fmla="*/ 237330 h 2186780"/>
              <a:gd name="connsiteX54" fmla="*/ 808038 w 6561138"/>
              <a:gd name="connsiteY54" fmla="*/ 205580 h 2186780"/>
              <a:gd name="connsiteX55" fmla="*/ 706438 w 6561138"/>
              <a:gd name="connsiteY55" fmla="*/ 205580 h 2186780"/>
              <a:gd name="connsiteX56" fmla="*/ 706438 w 6561138"/>
              <a:gd name="connsiteY56" fmla="*/ 161130 h 2186780"/>
              <a:gd name="connsiteX57" fmla="*/ 630238 w 6561138"/>
              <a:gd name="connsiteY57" fmla="*/ 161130 h 2186780"/>
              <a:gd name="connsiteX58" fmla="*/ 630238 w 6561138"/>
              <a:gd name="connsiteY58" fmla="*/ 123030 h 2186780"/>
              <a:gd name="connsiteX59" fmla="*/ 522288 w 6561138"/>
              <a:gd name="connsiteY59" fmla="*/ 123030 h 2186780"/>
              <a:gd name="connsiteX60" fmla="*/ 521495 w 6561138"/>
              <a:gd name="connsiteY60" fmla="*/ 88105 h 2186780"/>
              <a:gd name="connsiteX61" fmla="*/ 452439 w 6561138"/>
              <a:gd name="connsiteY61" fmla="*/ 88106 h 2186780"/>
              <a:gd name="connsiteX62" fmla="*/ 452440 w 6561138"/>
              <a:gd name="connsiteY62" fmla="*/ 16668 h 2186780"/>
              <a:gd name="connsiteX63" fmla="*/ 9528 w 6561138"/>
              <a:gd name="connsiteY63" fmla="*/ 16669 h 2186780"/>
              <a:gd name="connsiteX64" fmla="*/ 9528 w 6561138"/>
              <a:gd name="connsiteY64" fmla="*/ 7144 h 2186780"/>
              <a:gd name="connsiteX65" fmla="*/ 2383 w 6561138"/>
              <a:gd name="connsiteY65" fmla="*/ 7143 h 2186780"/>
              <a:gd name="connsiteX66" fmla="*/ 0 w 6561138"/>
              <a:gd name="connsiteY66" fmla="*/ 0 h 2186780"/>
              <a:gd name="connsiteX0" fmla="*/ 6559455 w 6559455"/>
              <a:gd name="connsiteY0" fmla="*/ 2186780 h 2186780"/>
              <a:gd name="connsiteX1" fmla="*/ 6508655 w 6559455"/>
              <a:gd name="connsiteY1" fmla="*/ 2186780 h 2186780"/>
              <a:gd name="connsiteX2" fmla="*/ 6508655 w 6559455"/>
              <a:gd name="connsiteY2" fmla="*/ 1818480 h 2186780"/>
              <a:gd name="connsiteX3" fmla="*/ 5968905 w 6559455"/>
              <a:gd name="connsiteY3" fmla="*/ 1818480 h 2186780"/>
              <a:gd name="connsiteX4" fmla="*/ 5968905 w 6559455"/>
              <a:gd name="connsiteY4" fmla="*/ 1545430 h 2186780"/>
              <a:gd name="connsiteX5" fmla="*/ 4622705 w 6559455"/>
              <a:gd name="connsiteY5" fmla="*/ 1545430 h 2186780"/>
              <a:gd name="connsiteX6" fmla="*/ 4622705 w 6559455"/>
              <a:gd name="connsiteY6" fmla="*/ 1469230 h 2186780"/>
              <a:gd name="connsiteX7" fmla="*/ 4279805 w 6559455"/>
              <a:gd name="connsiteY7" fmla="*/ 1469230 h 2186780"/>
              <a:gd name="connsiteX8" fmla="*/ 4279805 w 6559455"/>
              <a:gd name="connsiteY8" fmla="*/ 1386680 h 2186780"/>
              <a:gd name="connsiteX9" fmla="*/ 4140105 w 6559455"/>
              <a:gd name="connsiteY9" fmla="*/ 1386680 h 2186780"/>
              <a:gd name="connsiteX10" fmla="*/ 4140105 w 6559455"/>
              <a:gd name="connsiteY10" fmla="*/ 1310480 h 2186780"/>
              <a:gd name="connsiteX11" fmla="*/ 3898805 w 6559455"/>
              <a:gd name="connsiteY11" fmla="*/ 1310480 h 2186780"/>
              <a:gd name="connsiteX12" fmla="*/ 3898805 w 6559455"/>
              <a:gd name="connsiteY12" fmla="*/ 1227930 h 2186780"/>
              <a:gd name="connsiteX13" fmla="*/ 3454305 w 6559455"/>
              <a:gd name="connsiteY13" fmla="*/ 1227930 h 2186780"/>
              <a:gd name="connsiteX14" fmla="*/ 3454305 w 6559455"/>
              <a:gd name="connsiteY14" fmla="*/ 1145380 h 2186780"/>
              <a:gd name="connsiteX15" fmla="*/ 3416205 w 6559455"/>
              <a:gd name="connsiteY15" fmla="*/ 1145380 h 2186780"/>
              <a:gd name="connsiteX16" fmla="*/ 3416205 w 6559455"/>
              <a:gd name="connsiteY16" fmla="*/ 1069180 h 2186780"/>
              <a:gd name="connsiteX17" fmla="*/ 2730405 w 6559455"/>
              <a:gd name="connsiteY17" fmla="*/ 1069180 h 2186780"/>
              <a:gd name="connsiteX18" fmla="*/ 2730405 w 6559455"/>
              <a:gd name="connsiteY18" fmla="*/ 999330 h 2186780"/>
              <a:gd name="connsiteX19" fmla="*/ 2698655 w 6559455"/>
              <a:gd name="connsiteY19" fmla="*/ 999330 h 2186780"/>
              <a:gd name="connsiteX20" fmla="*/ 2698655 w 6559455"/>
              <a:gd name="connsiteY20" fmla="*/ 942180 h 2186780"/>
              <a:gd name="connsiteX21" fmla="*/ 2584355 w 6559455"/>
              <a:gd name="connsiteY21" fmla="*/ 942180 h 2186780"/>
              <a:gd name="connsiteX22" fmla="*/ 2584355 w 6559455"/>
              <a:gd name="connsiteY22" fmla="*/ 885030 h 2186780"/>
              <a:gd name="connsiteX23" fmla="*/ 2368455 w 6559455"/>
              <a:gd name="connsiteY23" fmla="*/ 885030 h 2186780"/>
              <a:gd name="connsiteX24" fmla="*/ 2368455 w 6559455"/>
              <a:gd name="connsiteY24" fmla="*/ 834230 h 2186780"/>
              <a:gd name="connsiteX25" fmla="*/ 2324005 w 6559455"/>
              <a:gd name="connsiteY25" fmla="*/ 834230 h 2186780"/>
              <a:gd name="connsiteX26" fmla="*/ 2324005 w 6559455"/>
              <a:gd name="connsiteY26" fmla="*/ 783430 h 2186780"/>
              <a:gd name="connsiteX27" fmla="*/ 2317655 w 6559455"/>
              <a:gd name="connsiteY27" fmla="*/ 783430 h 2186780"/>
              <a:gd name="connsiteX28" fmla="*/ 2317655 w 6559455"/>
              <a:gd name="connsiteY28" fmla="*/ 732630 h 2186780"/>
              <a:gd name="connsiteX29" fmla="*/ 2247805 w 6559455"/>
              <a:gd name="connsiteY29" fmla="*/ 732630 h 2186780"/>
              <a:gd name="connsiteX30" fmla="*/ 2247805 w 6559455"/>
              <a:gd name="connsiteY30" fmla="*/ 681830 h 2186780"/>
              <a:gd name="connsiteX31" fmla="*/ 2127155 w 6559455"/>
              <a:gd name="connsiteY31" fmla="*/ 681830 h 2186780"/>
              <a:gd name="connsiteX32" fmla="*/ 2127155 w 6559455"/>
              <a:gd name="connsiteY32" fmla="*/ 643730 h 2186780"/>
              <a:gd name="connsiteX33" fmla="*/ 2019205 w 6559455"/>
              <a:gd name="connsiteY33" fmla="*/ 643730 h 2186780"/>
              <a:gd name="connsiteX34" fmla="*/ 2019205 w 6559455"/>
              <a:gd name="connsiteY34" fmla="*/ 599280 h 2186780"/>
              <a:gd name="connsiteX35" fmla="*/ 1936655 w 6559455"/>
              <a:gd name="connsiteY35" fmla="*/ 599280 h 2186780"/>
              <a:gd name="connsiteX36" fmla="*/ 1936655 w 6559455"/>
              <a:gd name="connsiteY36" fmla="*/ 554830 h 2186780"/>
              <a:gd name="connsiteX37" fmla="*/ 1898555 w 6559455"/>
              <a:gd name="connsiteY37" fmla="*/ 554830 h 2186780"/>
              <a:gd name="connsiteX38" fmla="*/ 1898555 w 6559455"/>
              <a:gd name="connsiteY38" fmla="*/ 510380 h 2186780"/>
              <a:gd name="connsiteX39" fmla="*/ 1758855 w 6559455"/>
              <a:gd name="connsiteY39" fmla="*/ 510380 h 2186780"/>
              <a:gd name="connsiteX40" fmla="*/ 1758855 w 6559455"/>
              <a:gd name="connsiteY40" fmla="*/ 465930 h 2186780"/>
              <a:gd name="connsiteX41" fmla="*/ 1606455 w 6559455"/>
              <a:gd name="connsiteY41" fmla="*/ 465930 h 2186780"/>
              <a:gd name="connsiteX42" fmla="*/ 1606455 w 6559455"/>
              <a:gd name="connsiteY42" fmla="*/ 427830 h 2186780"/>
              <a:gd name="connsiteX43" fmla="*/ 1562005 w 6559455"/>
              <a:gd name="connsiteY43" fmla="*/ 427830 h 2186780"/>
              <a:gd name="connsiteX44" fmla="*/ 1562005 w 6559455"/>
              <a:gd name="connsiteY44" fmla="*/ 383380 h 2186780"/>
              <a:gd name="connsiteX45" fmla="*/ 1377855 w 6559455"/>
              <a:gd name="connsiteY45" fmla="*/ 383380 h 2186780"/>
              <a:gd name="connsiteX46" fmla="*/ 1377855 w 6559455"/>
              <a:gd name="connsiteY46" fmla="*/ 345280 h 2186780"/>
              <a:gd name="connsiteX47" fmla="*/ 1212755 w 6559455"/>
              <a:gd name="connsiteY47" fmla="*/ 345280 h 2186780"/>
              <a:gd name="connsiteX48" fmla="*/ 1212755 w 6559455"/>
              <a:gd name="connsiteY48" fmla="*/ 307180 h 2186780"/>
              <a:gd name="connsiteX49" fmla="*/ 1015905 w 6559455"/>
              <a:gd name="connsiteY49" fmla="*/ 307180 h 2186780"/>
              <a:gd name="connsiteX50" fmla="*/ 1015905 w 6559455"/>
              <a:gd name="connsiteY50" fmla="*/ 269080 h 2186780"/>
              <a:gd name="connsiteX51" fmla="*/ 920655 w 6559455"/>
              <a:gd name="connsiteY51" fmla="*/ 269080 h 2186780"/>
              <a:gd name="connsiteX52" fmla="*/ 920655 w 6559455"/>
              <a:gd name="connsiteY52" fmla="*/ 237330 h 2186780"/>
              <a:gd name="connsiteX53" fmla="*/ 806355 w 6559455"/>
              <a:gd name="connsiteY53" fmla="*/ 237330 h 2186780"/>
              <a:gd name="connsiteX54" fmla="*/ 806355 w 6559455"/>
              <a:gd name="connsiteY54" fmla="*/ 205580 h 2186780"/>
              <a:gd name="connsiteX55" fmla="*/ 704755 w 6559455"/>
              <a:gd name="connsiteY55" fmla="*/ 205580 h 2186780"/>
              <a:gd name="connsiteX56" fmla="*/ 704755 w 6559455"/>
              <a:gd name="connsiteY56" fmla="*/ 161130 h 2186780"/>
              <a:gd name="connsiteX57" fmla="*/ 628555 w 6559455"/>
              <a:gd name="connsiteY57" fmla="*/ 161130 h 2186780"/>
              <a:gd name="connsiteX58" fmla="*/ 628555 w 6559455"/>
              <a:gd name="connsiteY58" fmla="*/ 123030 h 2186780"/>
              <a:gd name="connsiteX59" fmla="*/ 520605 w 6559455"/>
              <a:gd name="connsiteY59" fmla="*/ 123030 h 2186780"/>
              <a:gd name="connsiteX60" fmla="*/ 519812 w 6559455"/>
              <a:gd name="connsiteY60" fmla="*/ 88105 h 2186780"/>
              <a:gd name="connsiteX61" fmla="*/ 450756 w 6559455"/>
              <a:gd name="connsiteY61" fmla="*/ 88106 h 2186780"/>
              <a:gd name="connsiteX62" fmla="*/ 450757 w 6559455"/>
              <a:gd name="connsiteY62" fmla="*/ 16668 h 2186780"/>
              <a:gd name="connsiteX63" fmla="*/ 7845 w 6559455"/>
              <a:gd name="connsiteY63" fmla="*/ 16669 h 2186780"/>
              <a:gd name="connsiteX64" fmla="*/ 7845 w 6559455"/>
              <a:gd name="connsiteY64" fmla="*/ 7144 h 2186780"/>
              <a:gd name="connsiteX65" fmla="*/ 700 w 6559455"/>
              <a:gd name="connsiteY65" fmla="*/ 7143 h 2186780"/>
              <a:gd name="connsiteX66" fmla="*/ 698 w 6559455"/>
              <a:gd name="connsiteY66" fmla="*/ 0 h 2186780"/>
              <a:gd name="connsiteX0" fmla="*/ 6559455 w 6559455"/>
              <a:gd name="connsiteY0" fmla="*/ 2196305 h 2196305"/>
              <a:gd name="connsiteX1" fmla="*/ 6508655 w 6559455"/>
              <a:gd name="connsiteY1" fmla="*/ 2196305 h 2196305"/>
              <a:gd name="connsiteX2" fmla="*/ 6508655 w 6559455"/>
              <a:gd name="connsiteY2" fmla="*/ 1828005 h 2196305"/>
              <a:gd name="connsiteX3" fmla="*/ 5968905 w 6559455"/>
              <a:gd name="connsiteY3" fmla="*/ 1828005 h 2196305"/>
              <a:gd name="connsiteX4" fmla="*/ 5968905 w 6559455"/>
              <a:gd name="connsiteY4" fmla="*/ 1554955 h 2196305"/>
              <a:gd name="connsiteX5" fmla="*/ 4622705 w 6559455"/>
              <a:gd name="connsiteY5" fmla="*/ 1554955 h 2196305"/>
              <a:gd name="connsiteX6" fmla="*/ 4622705 w 6559455"/>
              <a:gd name="connsiteY6" fmla="*/ 1478755 h 2196305"/>
              <a:gd name="connsiteX7" fmla="*/ 4279805 w 6559455"/>
              <a:gd name="connsiteY7" fmla="*/ 1478755 h 2196305"/>
              <a:gd name="connsiteX8" fmla="*/ 4279805 w 6559455"/>
              <a:gd name="connsiteY8" fmla="*/ 1396205 h 2196305"/>
              <a:gd name="connsiteX9" fmla="*/ 4140105 w 6559455"/>
              <a:gd name="connsiteY9" fmla="*/ 1396205 h 2196305"/>
              <a:gd name="connsiteX10" fmla="*/ 4140105 w 6559455"/>
              <a:gd name="connsiteY10" fmla="*/ 1320005 h 2196305"/>
              <a:gd name="connsiteX11" fmla="*/ 3898805 w 6559455"/>
              <a:gd name="connsiteY11" fmla="*/ 1320005 h 2196305"/>
              <a:gd name="connsiteX12" fmla="*/ 3898805 w 6559455"/>
              <a:gd name="connsiteY12" fmla="*/ 1237455 h 2196305"/>
              <a:gd name="connsiteX13" fmla="*/ 3454305 w 6559455"/>
              <a:gd name="connsiteY13" fmla="*/ 1237455 h 2196305"/>
              <a:gd name="connsiteX14" fmla="*/ 3454305 w 6559455"/>
              <a:gd name="connsiteY14" fmla="*/ 1154905 h 2196305"/>
              <a:gd name="connsiteX15" fmla="*/ 3416205 w 6559455"/>
              <a:gd name="connsiteY15" fmla="*/ 1154905 h 2196305"/>
              <a:gd name="connsiteX16" fmla="*/ 3416205 w 6559455"/>
              <a:gd name="connsiteY16" fmla="*/ 1078705 h 2196305"/>
              <a:gd name="connsiteX17" fmla="*/ 2730405 w 6559455"/>
              <a:gd name="connsiteY17" fmla="*/ 1078705 h 2196305"/>
              <a:gd name="connsiteX18" fmla="*/ 2730405 w 6559455"/>
              <a:gd name="connsiteY18" fmla="*/ 1008855 h 2196305"/>
              <a:gd name="connsiteX19" fmla="*/ 2698655 w 6559455"/>
              <a:gd name="connsiteY19" fmla="*/ 1008855 h 2196305"/>
              <a:gd name="connsiteX20" fmla="*/ 2698655 w 6559455"/>
              <a:gd name="connsiteY20" fmla="*/ 951705 h 2196305"/>
              <a:gd name="connsiteX21" fmla="*/ 2584355 w 6559455"/>
              <a:gd name="connsiteY21" fmla="*/ 951705 h 2196305"/>
              <a:gd name="connsiteX22" fmla="*/ 2584355 w 6559455"/>
              <a:gd name="connsiteY22" fmla="*/ 894555 h 2196305"/>
              <a:gd name="connsiteX23" fmla="*/ 2368455 w 6559455"/>
              <a:gd name="connsiteY23" fmla="*/ 894555 h 2196305"/>
              <a:gd name="connsiteX24" fmla="*/ 2368455 w 6559455"/>
              <a:gd name="connsiteY24" fmla="*/ 843755 h 2196305"/>
              <a:gd name="connsiteX25" fmla="*/ 2324005 w 6559455"/>
              <a:gd name="connsiteY25" fmla="*/ 843755 h 2196305"/>
              <a:gd name="connsiteX26" fmla="*/ 2324005 w 6559455"/>
              <a:gd name="connsiteY26" fmla="*/ 792955 h 2196305"/>
              <a:gd name="connsiteX27" fmla="*/ 2317655 w 6559455"/>
              <a:gd name="connsiteY27" fmla="*/ 792955 h 2196305"/>
              <a:gd name="connsiteX28" fmla="*/ 2317655 w 6559455"/>
              <a:gd name="connsiteY28" fmla="*/ 742155 h 2196305"/>
              <a:gd name="connsiteX29" fmla="*/ 2247805 w 6559455"/>
              <a:gd name="connsiteY29" fmla="*/ 742155 h 2196305"/>
              <a:gd name="connsiteX30" fmla="*/ 2247805 w 6559455"/>
              <a:gd name="connsiteY30" fmla="*/ 691355 h 2196305"/>
              <a:gd name="connsiteX31" fmla="*/ 2127155 w 6559455"/>
              <a:gd name="connsiteY31" fmla="*/ 691355 h 2196305"/>
              <a:gd name="connsiteX32" fmla="*/ 2127155 w 6559455"/>
              <a:gd name="connsiteY32" fmla="*/ 653255 h 2196305"/>
              <a:gd name="connsiteX33" fmla="*/ 2019205 w 6559455"/>
              <a:gd name="connsiteY33" fmla="*/ 653255 h 2196305"/>
              <a:gd name="connsiteX34" fmla="*/ 2019205 w 6559455"/>
              <a:gd name="connsiteY34" fmla="*/ 608805 h 2196305"/>
              <a:gd name="connsiteX35" fmla="*/ 1936655 w 6559455"/>
              <a:gd name="connsiteY35" fmla="*/ 608805 h 2196305"/>
              <a:gd name="connsiteX36" fmla="*/ 1936655 w 6559455"/>
              <a:gd name="connsiteY36" fmla="*/ 564355 h 2196305"/>
              <a:gd name="connsiteX37" fmla="*/ 1898555 w 6559455"/>
              <a:gd name="connsiteY37" fmla="*/ 564355 h 2196305"/>
              <a:gd name="connsiteX38" fmla="*/ 1898555 w 6559455"/>
              <a:gd name="connsiteY38" fmla="*/ 519905 h 2196305"/>
              <a:gd name="connsiteX39" fmla="*/ 1758855 w 6559455"/>
              <a:gd name="connsiteY39" fmla="*/ 519905 h 2196305"/>
              <a:gd name="connsiteX40" fmla="*/ 1758855 w 6559455"/>
              <a:gd name="connsiteY40" fmla="*/ 475455 h 2196305"/>
              <a:gd name="connsiteX41" fmla="*/ 1606455 w 6559455"/>
              <a:gd name="connsiteY41" fmla="*/ 475455 h 2196305"/>
              <a:gd name="connsiteX42" fmla="*/ 1606455 w 6559455"/>
              <a:gd name="connsiteY42" fmla="*/ 437355 h 2196305"/>
              <a:gd name="connsiteX43" fmla="*/ 1562005 w 6559455"/>
              <a:gd name="connsiteY43" fmla="*/ 437355 h 2196305"/>
              <a:gd name="connsiteX44" fmla="*/ 1562005 w 6559455"/>
              <a:gd name="connsiteY44" fmla="*/ 392905 h 2196305"/>
              <a:gd name="connsiteX45" fmla="*/ 1377855 w 6559455"/>
              <a:gd name="connsiteY45" fmla="*/ 392905 h 2196305"/>
              <a:gd name="connsiteX46" fmla="*/ 1377855 w 6559455"/>
              <a:gd name="connsiteY46" fmla="*/ 354805 h 2196305"/>
              <a:gd name="connsiteX47" fmla="*/ 1212755 w 6559455"/>
              <a:gd name="connsiteY47" fmla="*/ 354805 h 2196305"/>
              <a:gd name="connsiteX48" fmla="*/ 1212755 w 6559455"/>
              <a:gd name="connsiteY48" fmla="*/ 316705 h 2196305"/>
              <a:gd name="connsiteX49" fmla="*/ 1015905 w 6559455"/>
              <a:gd name="connsiteY49" fmla="*/ 316705 h 2196305"/>
              <a:gd name="connsiteX50" fmla="*/ 1015905 w 6559455"/>
              <a:gd name="connsiteY50" fmla="*/ 278605 h 2196305"/>
              <a:gd name="connsiteX51" fmla="*/ 920655 w 6559455"/>
              <a:gd name="connsiteY51" fmla="*/ 278605 h 2196305"/>
              <a:gd name="connsiteX52" fmla="*/ 920655 w 6559455"/>
              <a:gd name="connsiteY52" fmla="*/ 246855 h 2196305"/>
              <a:gd name="connsiteX53" fmla="*/ 806355 w 6559455"/>
              <a:gd name="connsiteY53" fmla="*/ 246855 h 2196305"/>
              <a:gd name="connsiteX54" fmla="*/ 806355 w 6559455"/>
              <a:gd name="connsiteY54" fmla="*/ 215105 h 2196305"/>
              <a:gd name="connsiteX55" fmla="*/ 704755 w 6559455"/>
              <a:gd name="connsiteY55" fmla="*/ 215105 h 2196305"/>
              <a:gd name="connsiteX56" fmla="*/ 704755 w 6559455"/>
              <a:gd name="connsiteY56" fmla="*/ 170655 h 2196305"/>
              <a:gd name="connsiteX57" fmla="*/ 628555 w 6559455"/>
              <a:gd name="connsiteY57" fmla="*/ 170655 h 2196305"/>
              <a:gd name="connsiteX58" fmla="*/ 628555 w 6559455"/>
              <a:gd name="connsiteY58" fmla="*/ 132555 h 2196305"/>
              <a:gd name="connsiteX59" fmla="*/ 520605 w 6559455"/>
              <a:gd name="connsiteY59" fmla="*/ 132555 h 2196305"/>
              <a:gd name="connsiteX60" fmla="*/ 519812 w 6559455"/>
              <a:gd name="connsiteY60" fmla="*/ 97630 h 2196305"/>
              <a:gd name="connsiteX61" fmla="*/ 450756 w 6559455"/>
              <a:gd name="connsiteY61" fmla="*/ 97631 h 2196305"/>
              <a:gd name="connsiteX62" fmla="*/ 450757 w 6559455"/>
              <a:gd name="connsiteY62" fmla="*/ 26193 h 2196305"/>
              <a:gd name="connsiteX63" fmla="*/ 7845 w 6559455"/>
              <a:gd name="connsiteY63" fmla="*/ 26194 h 2196305"/>
              <a:gd name="connsiteX64" fmla="*/ 7845 w 6559455"/>
              <a:gd name="connsiteY64" fmla="*/ 16669 h 2196305"/>
              <a:gd name="connsiteX65" fmla="*/ 700 w 6559455"/>
              <a:gd name="connsiteY65" fmla="*/ 16668 h 2196305"/>
              <a:gd name="connsiteX66" fmla="*/ 698 w 6559455"/>
              <a:gd name="connsiteY66" fmla="*/ 0 h 2196305"/>
              <a:gd name="connsiteX0" fmla="*/ 6559455 w 6559455"/>
              <a:gd name="connsiteY0" fmla="*/ 2201067 h 2201067"/>
              <a:gd name="connsiteX1" fmla="*/ 6508655 w 6559455"/>
              <a:gd name="connsiteY1" fmla="*/ 2201067 h 2201067"/>
              <a:gd name="connsiteX2" fmla="*/ 6508655 w 6559455"/>
              <a:gd name="connsiteY2" fmla="*/ 1832767 h 2201067"/>
              <a:gd name="connsiteX3" fmla="*/ 5968905 w 6559455"/>
              <a:gd name="connsiteY3" fmla="*/ 1832767 h 2201067"/>
              <a:gd name="connsiteX4" fmla="*/ 5968905 w 6559455"/>
              <a:gd name="connsiteY4" fmla="*/ 1559717 h 2201067"/>
              <a:gd name="connsiteX5" fmla="*/ 4622705 w 6559455"/>
              <a:gd name="connsiteY5" fmla="*/ 1559717 h 2201067"/>
              <a:gd name="connsiteX6" fmla="*/ 4622705 w 6559455"/>
              <a:gd name="connsiteY6" fmla="*/ 1483517 h 2201067"/>
              <a:gd name="connsiteX7" fmla="*/ 4279805 w 6559455"/>
              <a:gd name="connsiteY7" fmla="*/ 1483517 h 2201067"/>
              <a:gd name="connsiteX8" fmla="*/ 4279805 w 6559455"/>
              <a:gd name="connsiteY8" fmla="*/ 1400967 h 2201067"/>
              <a:gd name="connsiteX9" fmla="*/ 4140105 w 6559455"/>
              <a:gd name="connsiteY9" fmla="*/ 1400967 h 2201067"/>
              <a:gd name="connsiteX10" fmla="*/ 4140105 w 6559455"/>
              <a:gd name="connsiteY10" fmla="*/ 1324767 h 2201067"/>
              <a:gd name="connsiteX11" fmla="*/ 3898805 w 6559455"/>
              <a:gd name="connsiteY11" fmla="*/ 1324767 h 2201067"/>
              <a:gd name="connsiteX12" fmla="*/ 3898805 w 6559455"/>
              <a:gd name="connsiteY12" fmla="*/ 1242217 h 2201067"/>
              <a:gd name="connsiteX13" fmla="*/ 3454305 w 6559455"/>
              <a:gd name="connsiteY13" fmla="*/ 1242217 h 2201067"/>
              <a:gd name="connsiteX14" fmla="*/ 3454305 w 6559455"/>
              <a:gd name="connsiteY14" fmla="*/ 1159667 h 2201067"/>
              <a:gd name="connsiteX15" fmla="*/ 3416205 w 6559455"/>
              <a:gd name="connsiteY15" fmla="*/ 1159667 h 2201067"/>
              <a:gd name="connsiteX16" fmla="*/ 3416205 w 6559455"/>
              <a:gd name="connsiteY16" fmla="*/ 1083467 h 2201067"/>
              <a:gd name="connsiteX17" fmla="*/ 2730405 w 6559455"/>
              <a:gd name="connsiteY17" fmla="*/ 1083467 h 2201067"/>
              <a:gd name="connsiteX18" fmla="*/ 2730405 w 6559455"/>
              <a:gd name="connsiteY18" fmla="*/ 1013617 h 2201067"/>
              <a:gd name="connsiteX19" fmla="*/ 2698655 w 6559455"/>
              <a:gd name="connsiteY19" fmla="*/ 1013617 h 2201067"/>
              <a:gd name="connsiteX20" fmla="*/ 2698655 w 6559455"/>
              <a:gd name="connsiteY20" fmla="*/ 956467 h 2201067"/>
              <a:gd name="connsiteX21" fmla="*/ 2584355 w 6559455"/>
              <a:gd name="connsiteY21" fmla="*/ 956467 h 2201067"/>
              <a:gd name="connsiteX22" fmla="*/ 2584355 w 6559455"/>
              <a:gd name="connsiteY22" fmla="*/ 899317 h 2201067"/>
              <a:gd name="connsiteX23" fmla="*/ 2368455 w 6559455"/>
              <a:gd name="connsiteY23" fmla="*/ 899317 h 2201067"/>
              <a:gd name="connsiteX24" fmla="*/ 2368455 w 6559455"/>
              <a:gd name="connsiteY24" fmla="*/ 848517 h 2201067"/>
              <a:gd name="connsiteX25" fmla="*/ 2324005 w 6559455"/>
              <a:gd name="connsiteY25" fmla="*/ 848517 h 2201067"/>
              <a:gd name="connsiteX26" fmla="*/ 2324005 w 6559455"/>
              <a:gd name="connsiteY26" fmla="*/ 797717 h 2201067"/>
              <a:gd name="connsiteX27" fmla="*/ 2317655 w 6559455"/>
              <a:gd name="connsiteY27" fmla="*/ 797717 h 2201067"/>
              <a:gd name="connsiteX28" fmla="*/ 2317655 w 6559455"/>
              <a:gd name="connsiteY28" fmla="*/ 746917 h 2201067"/>
              <a:gd name="connsiteX29" fmla="*/ 2247805 w 6559455"/>
              <a:gd name="connsiteY29" fmla="*/ 746917 h 2201067"/>
              <a:gd name="connsiteX30" fmla="*/ 2247805 w 6559455"/>
              <a:gd name="connsiteY30" fmla="*/ 696117 h 2201067"/>
              <a:gd name="connsiteX31" fmla="*/ 2127155 w 6559455"/>
              <a:gd name="connsiteY31" fmla="*/ 696117 h 2201067"/>
              <a:gd name="connsiteX32" fmla="*/ 2127155 w 6559455"/>
              <a:gd name="connsiteY32" fmla="*/ 658017 h 2201067"/>
              <a:gd name="connsiteX33" fmla="*/ 2019205 w 6559455"/>
              <a:gd name="connsiteY33" fmla="*/ 658017 h 2201067"/>
              <a:gd name="connsiteX34" fmla="*/ 2019205 w 6559455"/>
              <a:gd name="connsiteY34" fmla="*/ 613567 h 2201067"/>
              <a:gd name="connsiteX35" fmla="*/ 1936655 w 6559455"/>
              <a:gd name="connsiteY35" fmla="*/ 613567 h 2201067"/>
              <a:gd name="connsiteX36" fmla="*/ 1936655 w 6559455"/>
              <a:gd name="connsiteY36" fmla="*/ 569117 h 2201067"/>
              <a:gd name="connsiteX37" fmla="*/ 1898555 w 6559455"/>
              <a:gd name="connsiteY37" fmla="*/ 569117 h 2201067"/>
              <a:gd name="connsiteX38" fmla="*/ 1898555 w 6559455"/>
              <a:gd name="connsiteY38" fmla="*/ 524667 h 2201067"/>
              <a:gd name="connsiteX39" fmla="*/ 1758855 w 6559455"/>
              <a:gd name="connsiteY39" fmla="*/ 524667 h 2201067"/>
              <a:gd name="connsiteX40" fmla="*/ 1758855 w 6559455"/>
              <a:gd name="connsiteY40" fmla="*/ 480217 h 2201067"/>
              <a:gd name="connsiteX41" fmla="*/ 1606455 w 6559455"/>
              <a:gd name="connsiteY41" fmla="*/ 480217 h 2201067"/>
              <a:gd name="connsiteX42" fmla="*/ 1606455 w 6559455"/>
              <a:gd name="connsiteY42" fmla="*/ 442117 h 2201067"/>
              <a:gd name="connsiteX43" fmla="*/ 1562005 w 6559455"/>
              <a:gd name="connsiteY43" fmla="*/ 442117 h 2201067"/>
              <a:gd name="connsiteX44" fmla="*/ 1562005 w 6559455"/>
              <a:gd name="connsiteY44" fmla="*/ 397667 h 2201067"/>
              <a:gd name="connsiteX45" fmla="*/ 1377855 w 6559455"/>
              <a:gd name="connsiteY45" fmla="*/ 397667 h 2201067"/>
              <a:gd name="connsiteX46" fmla="*/ 1377855 w 6559455"/>
              <a:gd name="connsiteY46" fmla="*/ 359567 h 2201067"/>
              <a:gd name="connsiteX47" fmla="*/ 1212755 w 6559455"/>
              <a:gd name="connsiteY47" fmla="*/ 359567 h 2201067"/>
              <a:gd name="connsiteX48" fmla="*/ 1212755 w 6559455"/>
              <a:gd name="connsiteY48" fmla="*/ 321467 h 2201067"/>
              <a:gd name="connsiteX49" fmla="*/ 1015905 w 6559455"/>
              <a:gd name="connsiteY49" fmla="*/ 321467 h 2201067"/>
              <a:gd name="connsiteX50" fmla="*/ 1015905 w 6559455"/>
              <a:gd name="connsiteY50" fmla="*/ 283367 h 2201067"/>
              <a:gd name="connsiteX51" fmla="*/ 920655 w 6559455"/>
              <a:gd name="connsiteY51" fmla="*/ 283367 h 2201067"/>
              <a:gd name="connsiteX52" fmla="*/ 920655 w 6559455"/>
              <a:gd name="connsiteY52" fmla="*/ 251617 h 2201067"/>
              <a:gd name="connsiteX53" fmla="*/ 806355 w 6559455"/>
              <a:gd name="connsiteY53" fmla="*/ 251617 h 2201067"/>
              <a:gd name="connsiteX54" fmla="*/ 806355 w 6559455"/>
              <a:gd name="connsiteY54" fmla="*/ 219867 h 2201067"/>
              <a:gd name="connsiteX55" fmla="*/ 704755 w 6559455"/>
              <a:gd name="connsiteY55" fmla="*/ 219867 h 2201067"/>
              <a:gd name="connsiteX56" fmla="*/ 704755 w 6559455"/>
              <a:gd name="connsiteY56" fmla="*/ 175417 h 2201067"/>
              <a:gd name="connsiteX57" fmla="*/ 628555 w 6559455"/>
              <a:gd name="connsiteY57" fmla="*/ 175417 h 2201067"/>
              <a:gd name="connsiteX58" fmla="*/ 628555 w 6559455"/>
              <a:gd name="connsiteY58" fmla="*/ 137317 h 2201067"/>
              <a:gd name="connsiteX59" fmla="*/ 520605 w 6559455"/>
              <a:gd name="connsiteY59" fmla="*/ 137317 h 2201067"/>
              <a:gd name="connsiteX60" fmla="*/ 519812 w 6559455"/>
              <a:gd name="connsiteY60" fmla="*/ 102392 h 2201067"/>
              <a:gd name="connsiteX61" fmla="*/ 450756 w 6559455"/>
              <a:gd name="connsiteY61" fmla="*/ 102393 h 2201067"/>
              <a:gd name="connsiteX62" fmla="*/ 450757 w 6559455"/>
              <a:gd name="connsiteY62" fmla="*/ 30955 h 2201067"/>
              <a:gd name="connsiteX63" fmla="*/ 7845 w 6559455"/>
              <a:gd name="connsiteY63" fmla="*/ 30956 h 2201067"/>
              <a:gd name="connsiteX64" fmla="*/ 7845 w 6559455"/>
              <a:gd name="connsiteY64" fmla="*/ 21431 h 2201067"/>
              <a:gd name="connsiteX65" fmla="*/ 700 w 6559455"/>
              <a:gd name="connsiteY65" fmla="*/ 21430 h 2201067"/>
              <a:gd name="connsiteX66" fmla="*/ 698 w 6559455"/>
              <a:gd name="connsiteY66" fmla="*/ 4762 h 2201067"/>
              <a:gd name="connsiteX67" fmla="*/ 5462 w 6559455"/>
              <a:gd name="connsiteY67" fmla="*/ 0 h 2201067"/>
              <a:gd name="connsiteX0" fmla="*/ 6561289 w 6561289"/>
              <a:gd name="connsiteY0" fmla="*/ 2198686 h 2198686"/>
              <a:gd name="connsiteX1" fmla="*/ 6510489 w 6561289"/>
              <a:gd name="connsiteY1" fmla="*/ 2198686 h 2198686"/>
              <a:gd name="connsiteX2" fmla="*/ 6510489 w 6561289"/>
              <a:gd name="connsiteY2" fmla="*/ 1830386 h 2198686"/>
              <a:gd name="connsiteX3" fmla="*/ 5970739 w 6561289"/>
              <a:gd name="connsiteY3" fmla="*/ 1830386 h 2198686"/>
              <a:gd name="connsiteX4" fmla="*/ 5970739 w 6561289"/>
              <a:gd name="connsiteY4" fmla="*/ 1557336 h 2198686"/>
              <a:gd name="connsiteX5" fmla="*/ 4624539 w 6561289"/>
              <a:gd name="connsiteY5" fmla="*/ 1557336 h 2198686"/>
              <a:gd name="connsiteX6" fmla="*/ 4624539 w 6561289"/>
              <a:gd name="connsiteY6" fmla="*/ 1481136 h 2198686"/>
              <a:gd name="connsiteX7" fmla="*/ 4281639 w 6561289"/>
              <a:gd name="connsiteY7" fmla="*/ 1481136 h 2198686"/>
              <a:gd name="connsiteX8" fmla="*/ 4281639 w 6561289"/>
              <a:gd name="connsiteY8" fmla="*/ 1398586 h 2198686"/>
              <a:gd name="connsiteX9" fmla="*/ 4141939 w 6561289"/>
              <a:gd name="connsiteY9" fmla="*/ 1398586 h 2198686"/>
              <a:gd name="connsiteX10" fmla="*/ 4141939 w 6561289"/>
              <a:gd name="connsiteY10" fmla="*/ 1322386 h 2198686"/>
              <a:gd name="connsiteX11" fmla="*/ 3900639 w 6561289"/>
              <a:gd name="connsiteY11" fmla="*/ 1322386 h 2198686"/>
              <a:gd name="connsiteX12" fmla="*/ 3900639 w 6561289"/>
              <a:gd name="connsiteY12" fmla="*/ 1239836 h 2198686"/>
              <a:gd name="connsiteX13" fmla="*/ 3456139 w 6561289"/>
              <a:gd name="connsiteY13" fmla="*/ 1239836 h 2198686"/>
              <a:gd name="connsiteX14" fmla="*/ 3456139 w 6561289"/>
              <a:gd name="connsiteY14" fmla="*/ 1157286 h 2198686"/>
              <a:gd name="connsiteX15" fmla="*/ 3418039 w 6561289"/>
              <a:gd name="connsiteY15" fmla="*/ 1157286 h 2198686"/>
              <a:gd name="connsiteX16" fmla="*/ 3418039 w 6561289"/>
              <a:gd name="connsiteY16" fmla="*/ 1081086 h 2198686"/>
              <a:gd name="connsiteX17" fmla="*/ 2732239 w 6561289"/>
              <a:gd name="connsiteY17" fmla="*/ 1081086 h 2198686"/>
              <a:gd name="connsiteX18" fmla="*/ 2732239 w 6561289"/>
              <a:gd name="connsiteY18" fmla="*/ 1011236 h 2198686"/>
              <a:gd name="connsiteX19" fmla="*/ 2700489 w 6561289"/>
              <a:gd name="connsiteY19" fmla="*/ 1011236 h 2198686"/>
              <a:gd name="connsiteX20" fmla="*/ 2700489 w 6561289"/>
              <a:gd name="connsiteY20" fmla="*/ 954086 h 2198686"/>
              <a:gd name="connsiteX21" fmla="*/ 2586189 w 6561289"/>
              <a:gd name="connsiteY21" fmla="*/ 954086 h 2198686"/>
              <a:gd name="connsiteX22" fmla="*/ 2586189 w 6561289"/>
              <a:gd name="connsiteY22" fmla="*/ 896936 h 2198686"/>
              <a:gd name="connsiteX23" fmla="*/ 2370289 w 6561289"/>
              <a:gd name="connsiteY23" fmla="*/ 896936 h 2198686"/>
              <a:gd name="connsiteX24" fmla="*/ 2370289 w 6561289"/>
              <a:gd name="connsiteY24" fmla="*/ 846136 h 2198686"/>
              <a:gd name="connsiteX25" fmla="*/ 2325839 w 6561289"/>
              <a:gd name="connsiteY25" fmla="*/ 846136 h 2198686"/>
              <a:gd name="connsiteX26" fmla="*/ 2325839 w 6561289"/>
              <a:gd name="connsiteY26" fmla="*/ 795336 h 2198686"/>
              <a:gd name="connsiteX27" fmla="*/ 2319489 w 6561289"/>
              <a:gd name="connsiteY27" fmla="*/ 795336 h 2198686"/>
              <a:gd name="connsiteX28" fmla="*/ 2319489 w 6561289"/>
              <a:gd name="connsiteY28" fmla="*/ 744536 h 2198686"/>
              <a:gd name="connsiteX29" fmla="*/ 2249639 w 6561289"/>
              <a:gd name="connsiteY29" fmla="*/ 744536 h 2198686"/>
              <a:gd name="connsiteX30" fmla="*/ 2249639 w 6561289"/>
              <a:gd name="connsiteY30" fmla="*/ 693736 h 2198686"/>
              <a:gd name="connsiteX31" fmla="*/ 2128989 w 6561289"/>
              <a:gd name="connsiteY31" fmla="*/ 693736 h 2198686"/>
              <a:gd name="connsiteX32" fmla="*/ 2128989 w 6561289"/>
              <a:gd name="connsiteY32" fmla="*/ 655636 h 2198686"/>
              <a:gd name="connsiteX33" fmla="*/ 2021039 w 6561289"/>
              <a:gd name="connsiteY33" fmla="*/ 655636 h 2198686"/>
              <a:gd name="connsiteX34" fmla="*/ 2021039 w 6561289"/>
              <a:gd name="connsiteY34" fmla="*/ 611186 h 2198686"/>
              <a:gd name="connsiteX35" fmla="*/ 1938489 w 6561289"/>
              <a:gd name="connsiteY35" fmla="*/ 611186 h 2198686"/>
              <a:gd name="connsiteX36" fmla="*/ 1938489 w 6561289"/>
              <a:gd name="connsiteY36" fmla="*/ 566736 h 2198686"/>
              <a:gd name="connsiteX37" fmla="*/ 1900389 w 6561289"/>
              <a:gd name="connsiteY37" fmla="*/ 566736 h 2198686"/>
              <a:gd name="connsiteX38" fmla="*/ 1900389 w 6561289"/>
              <a:gd name="connsiteY38" fmla="*/ 522286 h 2198686"/>
              <a:gd name="connsiteX39" fmla="*/ 1760689 w 6561289"/>
              <a:gd name="connsiteY39" fmla="*/ 522286 h 2198686"/>
              <a:gd name="connsiteX40" fmla="*/ 1760689 w 6561289"/>
              <a:gd name="connsiteY40" fmla="*/ 477836 h 2198686"/>
              <a:gd name="connsiteX41" fmla="*/ 1608289 w 6561289"/>
              <a:gd name="connsiteY41" fmla="*/ 477836 h 2198686"/>
              <a:gd name="connsiteX42" fmla="*/ 1608289 w 6561289"/>
              <a:gd name="connsiteY42" fmla="*/ 439736 h 2198686"/>
              <a:gd name="connsiteX43" fmla="*/ 1563839 w 6561289"/>
              <a:gd name="connsiteY43" fmla="*/ 439736 h 2198686"/>
              <a:gd name="connsiteX44" fmla="*/ 1563839 w 6561289"/>
              <a:gd name="connsiteY44" fmla="*/ 395286 h 2198686"/>
              <a:gd name="connsiteX45" fmla="*/ 1379689 w 6561289"/>
              <a:gd name="connsiteY45" fmla="*/ 395286 h 2198686"/>
              <a:gd name="connsiteX46" fmla="*/ 1379689 w 6561289"/>
              <a:gd name="connsiteY46" fmla="*/ 357186 h 2198686"/>
              <a:gd name="connsiteX47" fmla="*/ 1214589 w 6561289"/>
              <a:gd name="connsiteY47" fmla="*/ 357186 h 2198686"/>
              <a:gd name="connsiteX48" fmla="*/ 1214589 w 6561289"/>
              <a:gd name="connsiteY48" fmla="*/ 319086 h 2198686"/>
              <a:gd name="connsiteX49" fmla="*/ 1017739 w 6561289"/>
              <a:gd name="connsiteY49" fmla="*/ 319086 h 2198686"/>
              <a:gd name="connsiteX50" fmla="*/ 1017739 w 6561289"/>
              <a:gd name="connsiteY50" fmla="*/ 280986 h 2198686"/>
              <a:gd name="connsiteX51" fmla="*/ 922489 w 6561289"/>
              <a:gd name="connsiteY51" fmla="*/ 280986 h 2198686"/>
              <a:gd name="connsiteX52" fmla="*/ 922489 w 6561289"/>
              <a:gd name="connsiteY52" fmla="*/ 249236 h 2198686"/>
              <a:gd name="connsiteX53" fmla="*/ 808189 w 6561289"/>
              <a:gd name="connsiteY53" fmla="*/ 249236 h 2198686"/>
              <a:gd name="connsiteX54" fmla="*/ 808189 w 6561289"/>
              <a:gd name="connsiteY54" fmla="*/ 217486 h 2198686"/>
              <a:gd name="connsiteX55" fmla="*/ 706589 w 6561289"/>
              <a:gd name="connsiteY55" fmla="*/ 217486 h 2198686"/>
              <a:gd name="connsiteX56" fmla="*/ 706589 w 6561289"/>
              <a:gd name="connsiteY56" fmla="*/ 173036 h 2198686"/>
              <a:gd name="connsiteX57" fmla="*/ 630389 w 6561289"/>
              <a:gd name="connsiteY57" fmla="*/ 173036 h 2198686"/>
              <a:gd name="connsiteX58" fmla="*/ 630389 w 6561289"/>
              <a:gd name="connsiteY58" fmla="*/ 134936 h 2198686"/>
              <a:gd name="connsiteX59" fmla="*/ 522439 w 6561289"/>
              <a:gd name="connsiteY59" fmla="*/ 134936 h 2198686"/>
              <a:gd name="connsiteX60" fmla="*/ 521646 w 6561289"/>
              <a:gd name="connsiteY60" fmla="*/ 100011 h 2198686"/>
              <a:gd name="connsiteX61" fmla="*/ 452590 w 6561289"/>
              <a:gd name="connsiteY61" fmla="*/ 100012 h 2198686"/>
              <a:gd name="connsiteX62" fmla="*/ 452591 w 6561289"/>
              <a:gd name="connsiteY62" fmla="*/ 28574 h 2198686"/>
              <a:gd name="connsiteX63" fmla="*/ 9679 w 6561289"/>
              <a:gd name="connsiteY63" fmla="*/ 28575 h 2198686"/>
              <a:gd name="connsiteX64" fmla="*/ 9679 w 6561289"/>
              <a:gd name="connsiteY64" fmla="*/ 19050 h 2198686"/>
              <a:gd name="connsiteX65" fmla="*/ 2534 w 6561289"/>
              <a:gd name="connsiteY65" fmla="*/ 19049 h 2198686"/>
              <a:gd name="connsiteX66" fmla="*/ 2532 w 6561289"/>
              <a:gd name="connsiteY66" fmla="*/ 2381 h 2198686"/>
              <a:gd name="connsiteX67" fmla="*/ 153 w 6561289"/>
              <a:gd name="connsiteY67" fmla="*/ 0 h 2198686"/>
              <a:gd name="connsiteX0" fmla="*/ 6561289 w 6561289"/>
              <a:gd name="connsiteY0" fmla="*/ 2197694 h 2197694"/>
              <a:gd name="connsiteX1" fmla="*/ 6510489 w 6561289"/>
              <a:gd name="connsiteY1" fmla="*/ 2197694 h 2197694"/>
              <a:gd name="connsiteX2" fmla="*/ 6510489 w 6561289"/>
              <a:gd name="connsiteY2" fmla="*/ 1829394 h 2197694"/>
              <a:gd name="connsiteX3" fmla="*/ 5970739 w 6561289"/>
              <a:gd name="connsiteY3" fmla="*/ 1829394 h 2197694"/>
              <a:gd name="connsiteX4" fmla="*/ 5970739 w 6561289"/>
              <a:gd name="connsiteY4" fmla="*/ 1556344 h 2197694"/>
              <a:gd name="connsiteX5" fmla="*/ 4624539 w 6561289"/>
              <a:gd name="connsiteY5" fmla="*/ 1556344 h 2197694"/>
              <a:gd name="connsiteX6" fmla="*/ 4624539 w 6561289"/>
              <a:gd name="connsiteY6" fmla="*/ 1480144 h 2197694"/>
              <a:gd name="connsiteX7" fmla="*/ 4281639 w 6561289"/>
              <a:gd name="connsiteY7" fmla="*/ 1480144 h 2197694"/>
              <a:gd name="connsiteX8" fmla="*/ 4281639 w 6561289"/>
              <a:gd name="connsiteY8" fmla="*/ 1397594 h 2197694"/>
              <a:gd name="connsiteX9" fmla="*/ 4141939 w 6561289"/>
              <a:gd name="connsiteY9" fmla="*/ 1397594 h 2197694"/>
              <a:gd name="connsiteX10" fmla="*/ 4141939 w 6561289"/>
              <a:gd name="connsiteY10" fmla="*/ 1321394 h 2197694"/>
              <a:gd name="connsiteX11" fmla="*/ 3900639 w 6561289"/>
              <a:gd name="connsiteY11" fmla="*/ 1321394 h 2197694"/>
              <a:gd name="connsiteX12" fmla="*/ 3900639 w 6561289"/>
              <a:gd name="connsiteY12" fmla="*/ 1238844 h 2197694"/>
              <a:gd name="connsiteX13" fmla="*/ 3456139 w 6561289"/>
              <a:gd name="connsiteY13" fmla="*/ 1238844 h 2197694"/>
              <a:gd name="connsiteX14" fmla="*/ 3456139 w 6561289"/>
              <a:gd name="connsiteY14" fmla="*/ 1156294 h 2197694"/>
              <a:gd name="connsiteX15" fmla="*/ 3418039 w 6561289"/>
              <a:gd name="connsiteY15" fmla="*/ 1156294 h 2197694"/>
              <a:gd name="connsiteX16" fmla="*/ 3418039 w 6561289"/>
              <a:gd name="connsiteY16" fmla="*/ 1080094 h 2197694"/>
              <a:gd name="connsiteX17" fmla="*/ 2732239 w 6561289"/>
              <a:gd name="connsiteY17" fmla="*/ 1080094 h 2197694"/>
              <a:gd name="connsiteX18" fmla="*/ 2732239 w 6561289"/>
              <a:gd name="connsiteY18" fmla="*/ 1010244 h 2197694"/>
              <a:gd name="connsiteX19" fmla="*/ 2700489 w 6561289"/>
              <a:gd name="connsiteY19" fmla="*/ 1010244 h 2197694"/>
              <a:gd name="connsiteX20" fmla="*/ 2700489 w 6561289"/>
              <a:gd name="connsiteY20" fmla="*/ 953094 h 2197694"/>
              <a:gd name="connsiteX21" fmla="*/ 2586189 w 6561289"/>
              <a:gd name="connsiteY21" fmla="*/ 953094 h 2197694"/>
              <a:gd name="connsiteX22" fmla="*/ 2586189 w 6561289"/>
              <a:gd name="connsiteY22" fmla="*/ 895944 h 2197694"/>
              <a:gd name="connsiteX23" fmla="*/ 2370289 w 6561289"/>
              <a:gd name="connsiteY23" fmla="*/ 895944 h 2197694"/>
              <a:gd name="connsiteX24" fmla="*/ 2370289 w 6561289"/>
              <a:gd name="connsiteY24" fmla="*/ 845144 h 2197694"/>
              <a:gd name="connsiteX25" fmla="*/ 2325839 w 6561289"/>
              <a:gd name="connsiteY25" fmla="*/ 845144 h 2197694"/>
              <a:gd name="connsiteX26" fmla="*/ 2325839 w 6561289"/>
              <a:gd name="connsiteY26" fmla="*/ 794344 h 2197694"/>
              <a:gd name="connsiteX27" fmla="*/ 2319489 w 6561289"/>
              <a:gd name="connsiteY27" fmla="*/ 794344 h 2197694"/>
              <a:gd name="connsiteX28" fmla="*/ 2319489 w 6561289"/>
              <a:gd name="connsiteY28" fmla="*/ 743544 h 2197694"/>
              <a:gd name="connsiteX29" fmla="*/ 2249639 w 6561289"/>
              <a:gd name="connsiteY29" fmla="*/ 743544 h 2197694"/>
              <a:gd name="connsiteX30" fmla="*/ 2249639 w 6561289"/>
              <a:gd name="connsiteY30" fmla="*/ 692744 h 2197694"/>
              <a:gd name="connsiteX31" fmla="*/ 2128989 w 6561289"/>
              <a:gd name="connsiteY31" fmla="*/ 692744 h 2197694"/>
              <a:gd name="connsiteX32" fmla="*/ 2128989 w 6561289"/>
              <a:gd name="connsiteY32" fmla="*/ 654644 h 2197694"/>
              <a:gd name="connsiteX33" fmla="*/ 2021039 w 6561289"/>
              <a:gd name="connsiteY33" fmla="*/ 654644 h 2197694"/>
              <a:gd name="connsiteX34" fmla="*/ 2021039 w 6561289"/>
              <a:gd name="connsiteY34" fmla="*/ 610194 h 2197694"/>
              <a:gd name="connsiteX35" fmla="*/ 1938489 w 6561289"/>
              <a:gd name="connsiteY35" fmla="*/ 610194 h 2197694"/>
              <a:gd name="connsiteX36" fmla="*/ 1938489 w 6561289"/>
              <a:gd name="connsiteY36" fmla="*/ 565744 h 2197694"/>
              <a:gd name="connsiteX37" fmla="*/ 1900389 w 6561289"/>
              <a:gd name="connsiteY37" fmla="*/ 565744 h 2197694"/>
              <a:gd name="connsiteX38" fmla="*/ 1900389 w 6561289"/>
              <a:gd name="connsiteY38" fmla="*/ 521294 h 2197694"/>
              <a:gd name="connsiteX39" fmla="*/ 1760689 w 6561289"/>
              <a:gd name="connsiteY39" fmla="*/ 521294 h 2197694"/>
              <a:gd name="connsiteX40" fmla="*/ 1760689 w 6561289"/>
              <a:gd name="connsiteY40" fmla="*/ 476844 h 2197694"/>
              <a:gd name="connsiteX41" fmla="*/ 1608289 w 6561289"/>
              <a:gd name="connsiteY41" fmla="*/ 476844 h 2197694"/>
              <a:gd name="connsiteX42" fmla="*/ 1608289 w 6561289"/>
              <a:gd name="connsiteY42" fmla="*/ 438744 h 2197694"/>
              <a:gd name="connsiteX43" fmla="*/ 1563839 w 6561289"/>
              <a:gd name="connsiteY43" fmla="*/ 438744 h 2197694"/>
              <a:gd name="connsiteX44" fmla="*/ 1563839 w 6561289"/>
              <a:gd name="connsiteY44" fmla="*/ 394294 h 2197694"/>
              <a:gd name="connsiteX45" fmla="*/ 1379689 w 6561289"/>
              <a:gd name="connsiteY45" fmla="*/ 394294 h 2197694"/>
              <a:gd name="connsiteX46" fmla="*/ 1379689 w 6561289"/>
              <a:gd name="connsiteY46" fmla="*/ 356194 h 2197694"/>
              <a:gd name="connsiteX47" fmla="*/ 1214589 w 6561289"/>
              <a:gd name="connsiteY47" fmla="*/ 356194 h 2197694"/>
              <a:gd name="connsiteX48" fmla="*/ 1214589 w 6561289"/>
              <a:gd name="connsiteY48" fmla="*/ 318094 h 2197694"/>
              <a:gd name="connsiteX49" fmla="*/ 1017739 w 6561289"/>
              <a:gd name="connsiteY49" fmla="*/ 318094 h 2197694"/>
              <a:gd name="connsiteX50" fmla="*/ 1017739 w 6561289"/>
              <a:gd name="connsiteY50" fmla="*/ 279994 h 2197694"/>
              <a:gd name="connsiteX51" fmla="*/ 922489 w 6561289"/>
              <a:gd name="connsiteY51" fmla="*/ 279994 h 2197694"/>
              <a:gd name="connsiteX52" fmla="*/ 922489 w 6561289"/>
              <a:gd name="connsiteY52" fmla="*/ 248244 h 2197694"/>
              <a:gd name="connsiteX53" fmla="*/ 808189 w 6561289"/>
              <a:gd name="connsiteY53" fmla="*/ 248244 h 2197694"/>
              <a:gd name="connsiteX54" fmla="*/ 808189 w 6561289"/>
              <a:gd name="connsiteY54" fmla="*/ 216494 h 2197694"/>
              <a:gd name="connsiteX55" fmla="*/ 706589 w 6561289"/>
              <a:gd name="connsiteY55" fmla="*/ 216494 h 2197694"/>
              <a:gd name="connsiteX56" fmla="*/ 706589 w 6561289"/>
              <a:gd name="connsiteY56" fmla="*/ 172044 h 2197694"/>
              <a:gd name="connsiteX57" fmla="*/ 630389 w 6561289"/>
              <a:gd name="connsiteY57" fmla="*/ 172044 h 2197694"/>
              <a:gd name="connsiteX58" fmla="*/ 630389 w 6561289"/>
              <a:gd name="connsiteY58" fmla="*/ 133944 h 2197694"/>
              <a:gd name="connsiteX59" fmla="*/ 522439 w 6561289"/>
              <a:gd name="connsiteY59" fmla="*/ 133944 h 2197694"/>
              <a:gd name="connsiteX60" fmla="*/ 521646 w 6561289"/>
              <a:gd name="connsiteY60" fmla="*/ 99019 h 2197694"/>
              <a:gd name="connsiteX61" fmla="*/ 452590 w 6561289"/>
              <a:gd name="connsiteY61" fmla="*/ 99020 h 2197694"/>
              <a:gd name="connsiteX62" fmla="*/ 452591 w 6561289"/>
              <a:gd name="connsiteY62" fmla="*/ 27582 h 2197694"/>
              <a:gd name="connsiteX63" fmla="*/ 9679 w 6561289"/>
              <a:gd name="connsiteY63" fmla="*/ 27583 h 2197694"/>
              <a:gd name="connsiteX64" fmla="*/ 9679 w 6561289"/>
              <a:gd name="connsiteY64" fmla="*/ 18058 h 2197694"/>
              <a:gd name="connsiteX65" fmla="*/ 2534 w 6561289"/>
              <a:gd name="connsiteY65" fmla="*/ 18057 h 2197694"/>
              <a:gd name="connsiteX66" fmla="*/ 2532 w 6561289"/>
              <a:gd name="connsiteY66" fmla="*/ 1389 h 2197694"/>
              <a:gd name="connsiteX67" fmla="*/ 153 w 6561289"/>
              <a:gd name="connsiteY67" fmla="*/ 1390 h 2197694"/>
              <a:gd name="connsiteX0" fmla="*/ 6565976 w 6565976"/>
              <a:gd name="connsiteY0" fmla="*/ 2197694 h 2197694"/>
              <a:gd name="connsiteX1" fmla="*/ 6515176 w 6565976"/>
              <a:gd name="connsiteY1" fmla="*/ 2197694 h 2197694"/>
              <a:gd name="connsiteX2" fmla="*/ 6515176 w 6565976"/>
              <a:gd name="connsiteY2" fmla="*/ 1829394 h 2197694"/>
              <a:gd name="connsiteX3" fmla="*/ 5975426 w 6565976"/>
              <a:gd name="connsiteY3" fmla="*/ 1829394 h 2197694"/>
              <a:gd name="connsiteX4" fmla="*/ 5975426 w 6565976"/>
              <a:gd name="connsiteY4" fmla="*/ 1556344 h 2197694"/>
              <a:gd name="connsiteX5" fmla="*/ 4629226 w 6565976"/>
              <a:gd name="connsiteY5" fmla="*/ 1556344 h 2197694"/>
              <a:gd name="connsiteX6" fmla="*/ 4629226 w 6565976"/>
              <a:gd name="connsiteY6" fmla="*/ 1480144 h 2197694"/>
              <a:gd name="connsiteX7" fmla="*/ 4286326 w 6565976"/>
              <a:gd name="connsiteY7" fmla="*/ 1480144 h 2197694"/>
              <a:gd name="connsiteX8" fmla="*/ 4286326 w 6565976"/>
              <a:gd name="connsiteY8" fmla="*/ 1397594 h 2197694"/>
              <a:gd name="connsiteX9" fmla="*/ 4146626 w 6565976"/>
              <a:gd name="connsiteY9" fmla="*/ 1397594 h 2197694"/>
              <a:gd name="connsiteX10" fmla="*/ 4146626 w 6565976"/>
              <a:gd name="connsiteY10" fmla="*/ 1321394 h 2197694"/>
              <a:gd name="connsiteX11" fmla="*/ 3905326 w 6565976"/>
              <a:gd name="connsiteY11" fmla="*/ 1321394 h 2197694"/>
              <a:gd name="connsiteX12" fmla="*/ 3905326 w 6565976"/>
              <a:gd name="connsiteY12" fmla="*/ 1238844 h 2197694"/>
              <a:gd name="connsiteX13" fmla="*/ 3460826 w 6565976"/>
              <a:gd name="connsiteY13" fmla="*/ 1238844 h 2197694"/>
              <a:gd name="connsiteX14" fmla="*/ 3460826 w 6565976"/>
              <a:gd name="connsiteY14" fmla="*/ 1156294 h 2197694"/>
              <a:gd name="connsiteX15" fmla="*/ 3422726 w 6565976"/>
              <a:gd name="connsiteY15" fmla="*/ 1156294 h 2197694"/>
              <a:gd name="connsiteX16" fmla="*/ 3422726 w 6565976"/>
              <a:gd name="connsiteY16" fmla="*/ 1080094 h 2197694"/>
              <a:gd name="connsiteX17" fmla="*/ 2736926 w 6565976"/>
              <a:gd name="connsiteY17" fmla="*/ 1080094 h 2197694"/>
              <a:gd name="connsiteX18" fmla="*/ 2736926 w 6565976"/>
              <a:gd name="connsiteY18" fmla="*/ 1010244 h 2197694"/>
              <a:gd name="connsiteX19" fmla="*/ 2705176 w 6565976"/>
              <a:gd name="connsiteY19" fmla="*/ 1010244 h 2197694"/>
              <a:gd name="connsiteX20" fmla="*/ 2705176 w 6565976"/>
              <a:gd name="connsiteY20" fmla="*/ 953094 h 2197694"/>
              <a:gd name="connsiteX21" fmla="*/ 2590876 w 6565976"/>
              <a:gd name="connsiteY21" fmla="*/ 953094 h 2197694"/>
              <a:gd name="connsiteX22" fmla="*/ 2590876 w 6565976"/>
              <a:gd name="connsiteY22" fmla="*/ 895944 h 2197694"/>
              <a:gd name="connsiteX23" fmla="*/ 2374976 w 6565976"/>
              <a:gd name="connsiteY23" fmla="*/ 895944 h 2197694"/>
              <a:gd name="connsiteX24" fmla="*/ 2374976 w 6565976"/>
              <a:gd name="connsiteY24" fmla="*/ 845144 h 2197694"/>
              <a:gd name="connsiteX25" fmla="*/ 2330526 w 6565976"/>
              <a:gd name="connsiteY25" fmla="*/ 845144 h 2197694"/>
              <a:gd name="connsiteX26" fmla="*/ 2330526 w 6565976"/>
              <a:gd name="connsiteY26" fmla="*/ 794344 h 2197694"/>
              <a:gd name="connsiteX27" fmla="*/ 2324176 w 6565976"/>
              <a:gd name="connsiteY27" fmla="*/ 794344 h 2197694"/>
              <a:gd name="connsiteX28" fmla="*/ 2324176 w 6565976"/>
              <a:gd name="connsiteY28" fmla="*/ 743544 h 2197694"/>
              <a:gd name="connsiteX29" fmla="*/ 2254326 w 6565976"/>
              <a:gd name="connsiteY29" fmla="*/ 743544 h 2197694"/>
              <a:gd name="connsiteX30" fmla="*/ 2254326 w 6565976"/>
              <a:gd name="connsiteY30" fmla="*/ 692744 h 2197694"/>
              <a:gd name="connsiteX31" fmla="*/ 2133676 w 6565976"/>
              <a:gd name="connsiteY31" fmla="*/ 692744 h 2197694"/>
              <a:gd name="connsiteX32" fmla="*/ 2133676 w 6565976"/>
              <a:gd name="connsiteY32" fmla="*/ 654644 h 2197694"/>
              <a:gd name="connsiteX33" fmla="*/ 2025726 w 6565976"/>
              <a:gd name="connsiteY33" fmla="*/ 654644 h 2197694"/>
              <a:gd name="connsiteX34" fmla="*/ 2025726 w 6565976"/>
              <a:gd name="connsiteY34" fmla="*/ 610194 h 2197694"/>
              <a:gd name="connsiteX35" fmla="*/ 1943176 w 6565976"/>
              <a:gd name="connsiteY35" fmla="*/ 610194 h 2197694"/>
              <a:gd name="connsiteX36" fmla="*/ 1943176 w 6565976"/>
              <a:gd name="connsiteY36" fmla="*/ 565744 h 2197694"/>
              <a:gd name="connsiteX37" fmla="*/ 1905076 w 6565976"/>
              <a:gd name="connsiteY37" fmla="*/ 565744 h 2197694"/>
              <a:gd name="connsiteX38" fmla="*/ 1905076 w 6565976"/>
              <a:gd name="connsiteY38" fmla="*/ 521294 h 2197694"/>
              <a:gd name="connsiteX39" fmla="*/ 1765376 w 6565976"/>
              <a:gd name="connsiteY39" fmla="*/ 521294 h 2197694"/>
              <a:gd name="connsiteX40" fmla="*/ 1765376 w 6565976"/>
              <a:gd name="connsiteY40" fmla="*/ 476844 h 2197694"/>
              <a:gd name="connsiteX41" fmla="*/ 1612976 w 6565976"/>
              <a:gd name="connsiteY41" fmla="*/ 476844 h 2197694"/>
              <a:gd name="connsiteX42" fmla="*/ 1612976 w 6565976"/>
              <a:gd name="connsiteY42" fmla="*/ 438744 h 2197694"/>
              <a:gd name="connsiteX43" fmla="*/ 1568526 w 6565976"/>
              <a:gd name="connsiteY43" fmla="*/ 438744 h 2197694"/>
              <a:gd name="connsiteX44" fmla="*/ 1568526 w 6565976"/>
              <a:gd name="connsiteY44" fmla="*/ 394294 h 2197694"/>
              <a:gd name="connsiteX45" fmla="*/ 1384376 w 6565976"/>
              <a:gd name="connsiteY45" fmla="*/ 394294 h 2197694"/>
              <a:gd name="connsiteX46" fmla="*/ 1384376 w 6565976"/>
              <a:gd name="connsiteY46" fmla="*/ 356194 h 2197694"/>
              <a:gd name="connsiteX47" fmla="*/ 1219276 w 6565976"/>
              <a:gd name="connsiteY47" fmla="*/ 356194 h 2197694"/>
              <a:gd name="connsiteX48" fmla="*/ 1219276 w 6565976"/>
              <a:gd name="connsiteY48" fmla="*/ 318094 h 2197694"/>
              <a:gd name="connsiteX49" fmla="*/ 1022426 w 6565976"/>
              <a:gd name="connsiteY49" fmla="*/ 318094 h 2197694"/>
              <a:gd name="connsiteX50" fmla="*/ 1022426 w 6565976"/>
              <a:gd name="connsiteY50" fmla="*/ 279994 h 2197694"/>
              <a:gd name="connsiteX51" fmla="*/ 927176 w 6565976"/>
              <a:gd name="connsiteY51" fmla="*/ 279994 h 2197694"/>
              <a:gd name="connsiteX52" fmla="*/ 927176 w 6565976"/>
              <a:gd name="connsiteY52" fmla="*/ 248244 h 2197694"/>
              <a:gd name="connsiteX53" fmla="*/ 812876 w 6565976"/>
              <a:gd name="connsiteY53" fmla="*/ 248244 h 2197694"/>
              <a:gd name="connsiteX54" fmla="*/ 812876 w 6565976"/>
              <a:gd name="connsiteY54" fmla="*/ 216494 h 2197694"/>
              <a:gd name="connsiteX55" fmla="*/ 711276 w 6565976"/>
              <a:gd name="connsiteY55" fmla="*/ 216494 h 2197694"/>
              <a:gd name="connsiteX56" fmla="*/ 711276 w 6565976"/>
              <a:gd name="connsiteY56" fmla="*/ 172044 h 2197694"/>
              <a:gd name="connsiteX57" fmla="*/ 635076 w 6565976"/>
              <a:gd name="connsiteY57" fmla="*/ 172044 h 2197694"/>
              <a:gd name="connsiteX58" fmla="*/ 635076 w 6565976"/>
              <a:gd name="connsiteY58" fmla="*/ 133944 h 2197694"/>
              <a:gd name="connsiteX59" fmla="*/ 527126 w 6565976"/>
              <a:gd name="connsiteY59" fmla="*/ 133944 h 2197694"/>
              <a:gd name="connsiteX60" fmla="*/ 526333 w 6565976"/>
              <a:gd name="connsiteY60" fmla="*/ 99019 h 2197694"/>
              <a:gd name="connsiteX61" fmla="*/ 457277 w 6565976"/>
              <a:gd name="connsiteY61" fmla="*/ 99020 h 2197694"/>
              <a:gd name="connsiteX62" fmla="*/ 457278 w 6565976"/>
              <a:gd name="connsiteY62" fmla="*/ 27582 h 2197694"/>
              <a:gd name="connsiteX63" fmla="*/ 14366 w 6565976"/>
              <a:gd name="connsiteY63" fmla="*/ 27583 h 2197694"/>
              <a:gd name="connsiteX64" fmla="*/ 14366 w 6565976"/>
              <a:gd name="connsiteY64" fmla="*/ 18058 h 2197694"/>
              <a:gd name="connsiteX65" fmla="*/ 7221 w 6565976"/>
              <a:gd name="connsiteY65" fmla="*/ 18057 h 2197694"/>
              <a:gd name="connsiteX66" fmla="*/ 7219 w 6565976"/>
              <a:gd name="connsiteY66" fmla="*/ 1389 h 2197694"/>
              <a:gd name="connsiteX67" fmla="*/ 77 w 6565976"/>
              <a:gd name="connsiteY67" fmla="*/ 1390 h 2197694"/>
              <a:gd name="connsiteX0" fmla="*/ 6568280 w 6568280"/>
              <a:gd name="connsiteY0" fmla="*/ 2197694 h 2197694"/>
              <a:gd name="connsiteX1" fmla="*/ 6517480 w 6568280"/>
              <a:gd name="connsiteY1" fmla="*/ 2197694 h 2197694"/>
              <a:gd name="connsiteX2" fmla="*/ 6517480 w 6568280"/>
              <a:gd name="connsiteY2" fmla="*/ 1829394 h 2197694"/>
              <a:gd name="connsiteX3" fmla="*/ 5977730 w 6568280"/>
              <a:gd name="connsiteY3" fmla="*/ 1829394 h 2197694"/>
              <a:gd name="connsiteX4" fmla="*/ 5977730 w 6568280"/>
              <a:gd name="connsiteY4" fmla="*/ 1556344 h 2197694"/>
              <a:gd name="connsiteX5" fmla="*/ 4631530 w 6568280"/>
              <a:gd name="connsiteY5" fmla="*/ 1556344 h 2197694"/>
              <a:gd name="connsiteX6" fmla="*/ 4631530 w 6568280"/>
              <a:gd name="connsiteY6" fmla="*/ 1480144 h 2197694"/>
              <a:gd name="connsiteX7" fmla="*/ 4288630 w 6568280"/>
              <a:gd name="connsiteY7" fmla="*/ 1480144 h 2197694"/>
              <a:gd name="connsiteX8" fmla="*/ 4288630 w 6568280"/>
              <a:gd name="connsiteY8" fmla="*/ 1397594 h 2197694"/>
              <a:gd name="connsiteX9" fmla="*/ 4148930 w 6568280"/>
              <a:gd name="connsiteY9" fmla="*/ 1397594 h 2197694"/>
              <a:gd name="connsiteX10" fmla="*/ 4148930 w 6568280"/>
              <a:gd name="connsiteY10" fmla="*/ 1321394 h 2197694"/>
              <a:gd name="connsiteX11" fmla="*/ 3907630 w 6568280"/>
              <a:gd name="connsiteY11" fmla="*/ 1321394 h 2197694"/>
              <a:gd name="connsiteX12" fmla="*/ 3907630 w 6568280"/>
              <a:gd name="connsiteY12" fmla="*/ 1238844 h 2197694"/>
              <a:gd name="connsiteX13" fmla="*/ 3463130 w 6568280"/>
              <a:gd name="connsiteY13" fmla="*/ 1238844 h 2197694"/>
              <a:gd name="connsiteX14" fmla="*/ 3463130 w 6568280"/>
              <a:gd name="connsiteY14" fmla="*/ 1156294 h 2197694"/>
              <a:gd name="connsiteX15" fmla="*/ 3425030 w 6568280"/>
              <a:gd name="connsiteY15" fmla="*/ 1156294 h 2197694"/>
              <a:gd name="connsiteX16" fmla="*/ 3425030 w 6568280"/>
              <a:gd name="connsiteY16" fmla="*/ 1080094 h 2197694"/>
              <a:gd name="connsiteX17" fmla="*/ 2739230 w 6568280"/>
              <a:gd name="connsiteY17" fmla="*/ 1080094 h 2197694"/>
              <a:gd name="connsiteX18" fmla="*/ 2739230 w 6568280"/>
              <a:gd name="connsiteY18" fmla="*/ 1010244 h 2197694"/>
              <a:gd name="connsiteX19" fmla="*/ 2707480 w 6568280"/>
              <a:gd name="connsiteY19" fmla="*/ 1010244 h 2197694"/>
              <a:gd name="connsiteX20" fmla="*/ 2707480 w 6568280"/>
              <a:gd name="connsiteY20" fmla="*/ 953094 h 2197694"/>
              <a:gd name="connsiteX21" fmla="*/ 2593180 w 6568280"/>
              <a:gd name="connsiteY21" fmla="*/ 953094 h 2197694"/>
              <a:gd name="connsiteX22" fmla="*/ 2593180 w 6568280"/>
              <a:gd name="connsiteY22" fmla="*/ 895944 h 2197694"/>
              <a:gd name="connsiteX23" fmla="*/ 2377280 w 6568280"/>
              <a:gd name="connsiteY23" fmla="*/ 895944 h 2197694"/>
              <a:gd name="connsiteX24" fmla="*/ 2377280 w 6568280"/>
              <a:gd name="connsiteY24" fmla="*/ 845144 h 2197694"/>
              <a:gd name="connsiteX25" fmla="*/ 2332830 w 6568280"/>
              <a:gd name="connsiteY25" fmla="*/ 845144 h 2197694"/>
              <a:gd name="connsiteX26" fmla="*/ 2332830 w 6568280"/>
              <a:gd name="connsiteY26" fmla="*/ 794344 h 2197694"/>
              <a:gd name="connsiteX27" fmla="*/ 2326480 w 6568280"/>
              <a:gd name="connsiteY27" fmla="*/ 794344 h 2197694"/>
              <a:gd name="connsiteX28" fmla="*/ 2326480 w 6568280"/>
              <a:gd name="connsiteY28" fmla="*/ 743544 h 2197694"/>
              <a:gd name="connsiteX29" fmla="*/ 2256630 w 6568280"/>
              <a:gd name="connsiteY29" fmla="*/ 743544 h 2197694"/>
              <a:gd name="connsiteX30" fmla="*/ 2256630 w 6568280"/>
              <a:gd name="connsiteY30" fmla="*/ 692744 h 2197694"/>
              <a:gd name="connsiteX31" fmla="*/ 2135980 w 6568280"/>
              <a:gd name="connsiteY31" fmla="*/ 692744 h 2197694"/>
              <a:gd name="connsiteX32" fmla="*/ 2135980 w 6568280"/>
              <a:gd name="connsiteY32" fmla="*/ 654644 h 2197694"/>
              <a:gd name="connsiteX33" fmla="*/ 2028030 w 6568280"/>
              <a:gd name="connsiteY33" fmla="*/ 654644 h 2197694"/>
              <a:gd name="connsiteX34" fmla="*/ 2028030 w 6568280"/>
              <a:gd name="connsiteY34" fmla="*/ 610194 h 2197694"/>
              <a:gd name="connsiteX35" fmla="*/ 1945480 w 6568280"/>
              <a:gd name="connsiteY35" fmla="*/ 610194 h 2197694"/>
              <a:gd name="connsiteX36" fmla="*/ 1945480 w 6568280"/>
              <a:gd name="connsiteY36" fmla="*/ 565744 h 2197694"/>
              <a:gd name="connsiteX37" fmla="*/ 1907380 w 6568280"/>
              <a:gd name="connsiteY37" fmla="*/ 565744 h 2197694"/>
              <a:gd name="connsiteX38" fmla="*/ 1907380 w 6568280"/>
              <a:gd name="connsiteY38" fmla="*/ 521294 h 2197694"/>
              <a:gd name="connsiteX39" fmla="*/ 1767680 w 6568280"/>
              <a:gd name="connsiteY39" fmla="*/ 521294 h 2197694"/>
              <a:gd name="connsiteX40" fmla="*/ 1767680 w 6568280"/>
              <a:gd name="connsiteY40" fmla="*/ 476844 h 2197694"/>
              <a:gd name="connsiteX41" fmla="*/ 1615280 w 6568280"/>
              <a:gd name="connsiteY41" fmla="*/ 476844 h 2197694"/>
              <a:gd name="connsiteX42" fmla="*/ 1615280 w 6568280"/>
              <a:gd name="connsiteY42" fmla="*/ 438744 h 2197694"/>
              <a:gd name="connsiteX43" fmla="*/ 1570830 w 6568280"/>
              <a:gd name="connsiteY43" fmla="*/ 438744 h 2197694"/>
              <a:gd name="connsiteX44" fmla="*/ 1570830 w 6568280"/>
              <a:gd name="connsiteY44" fmla="*/ 394294 h 2197694"/>
              <a:gd name="connsiteX45" fmla="*/ 1386680 w 6568280"/>
              <a:gd name="connsiteY45" fmla="*/ 394294 h 2197694"/>
              <a:gd name="connsiteX46" fmla="*/ 1386680 w 6568280"/>
              <a:gd name="connsiteY46" fmla="*/ 356194 h 2197694"/>
              <a:gd name="connsiteX47" fmla="*/ 1221580 w 6568280"/>
              <a:gd name="connsiteY47" fmla="*/ 356194 h 2197694"/>
              <a:gd name="connsiteX48" fmla="*/ 1221580 w 6568280"/>
              <a:gd name="connsiteY48" fmla="*/ 318094 h 2197694"/>
              <a:gd name="connsiteX49" fmla="*/ 1024730 w 6568280"/>
              <a:gd name="connsiteY49" fmla="*/ 318094 h 2197694"/>
              <a:gd name="connsiteX50" fmla="*/ 1024730 w 6568280"/>
              <a:gd name="connsiteY50" fmla="*/ 279994 h 2197694"/>
              <a:gd name="connsiteX51" fmla="*/ 929480 w 6568280"/>
              <a:gd name="connsiteY51" fmla="*/ 279994 h 2197694"/>
              <a:gd name="connsiteX52" fmla="*/ 929480 w 6568280"/>
              <a:gd name="connsiteY52" fmla="*/ 248244 h 2197694"/>
              <a:gd name="connsiteX53" fmla="*/ 815180 w 6568280"/>
              <a:gd name="connsiteY53" fmla="*/ 248244 h 2197694"/>
              <a:gd name="connsiteX54" fmla="*/ 815180 w 6568280"/>
              <a:gd name="connsiteY54" fmla="*/ 216494 h 2197694"/>
              <a:gd name="connsiteX55" fmla="*/ 713580 w 6568280"/>
              <a:gd name="connsiteY55" fmla="*/ 216494 h 2197694"/>
              <a:gd name="connsiteX56" fmla="*/ 713580 w 6568280"/>
              <a:gd name="connsiteY56" fmla="*/ 172044 h 2197694"/>
              <a:gd name="connsiteX57" fmla="*/ 637380 w 6568280"/>
              <a:gd name="connsiteY57" fmla="*/ 172044 h 2197694"/>
              <a:gd name="connsiteX58" fmla="*/ 637380 w 6568280"/>
              <a:gd name="connsiteY58" fmla="*/ 133944 h 2197694"/>
              <a:gd name="connsiteX59" fmla="*/ 529430 w 6568280"/>
              <a:gd name="connsiteY59" fmla="*/ 133944 h 2197694"/>
              <a:gd name="connsiteX60" fmla="*/ 528637 w 6568280"/>
              <a:gd name="connsiteY60" fmla="*/ 99019 h 2197694"/>
              <a:gd name="connsiteX61" fmla="*/ 459581 w 6568280"/>
              <a:gd name="connsiteY61" fmla="*/ 99020 h 2197694"/>
              <a:gd name="connsiteX62" fmla="*/ 459582 w 6568280"/>
              <a:gd name="connsiteY62" fmla="*/ 27582 h 2197694"/>
              <a:gd name="connsiteX63" fmla="*/ 16670 w 6568280"/>
              <a:gd name="connsiteY63" fmla="*/ 27583 h 2197694"/>
              <a:gd name="connsiteX64" fmla="*/ 16670 w 6568280"/>
              <a:gd name="connsiteY64" fmla="*/ 18058 h 2197694"/>
              <a:gd name="connsiteX65" fmla="*/ 9525 w 6568280"/>
              <a:gd name="connsiteY65" fmla="*/ 18057 h 2197694"/>
              <a:gd name="connsiteX66" fmla="*/ 9523 w 6568280"/>
              <a:gd name="connsiteY66" fmla="*/ 1389 h 2197694"/>
              <a:gd name="connsiteX67" fmla="*/ 2381 w 6568280"/>
              <a:gd name="connsiteY67" fmla="*/ 1390 h 2197694"/>
              <a:gd name="connsiteX68" fmla="*/ 0 w 6568280"/>
              <a:gd name="connsiteY68" fmla="*/ 1389 h 2197694"/>
              <a:gd name="connsiteX0" fmla="*/ 6565977 w 6565977"/>
              <a:gd name="connsiteY0" fmla="*/ 2253455 h 2253455"/>
              <a:gd name="connsiteX1" fmla="*/ 6515177 w 6565977"/>
              <a:gd name="connsiteY1" fmla="*/ 2253455 h 2253455"/>
              <a:gd name="connsiteX2" fmla="*/ 6515177 w 6565977"/>
              <a:gd name="connsiteY2" fmla="*/ 1885155 h 2253455"/>
              <a:gd name="connsiteX3" fmla="*/ 5975427 w 6565977"/>
              <a:gd name="connsiteY3" fmla="*/ 1885155 h 2253455"/>
              <a:gd name="connsiteX4" fmla="*/ 5975427 w 6565977"/>
              <a:gd name="connsiteY4" fmla="*/ 1612105 h 2253455"/>
              <a:gd name="connsiteX5" fmla="*/ 4629227 w 6565977"/>
              <a:gd name="connsiteY5" fmla="*/ 1612105 h 2253455"/>
              <a:gd name="connsiteX6" fmla="*/ 4629227 w 6565977"/>
              <a:gd name="connsiteY6" fmla="*/ 1535905 h 2253455"/>
              <a:gd name="connsiteX7" fmla="*/ 4286327 w 6565977"/>
              <a:gd name="connsiteY7" fmla="*/ 1535905 h 2253455"/>
              <a:gd name="connsiteX8" fmla="*/ 4286327 w 6565977"/>
              <a:gd name="connsiteY8" fmla="*/ 1453355 h 2253455"/>
              <a:gd name="connsiteX9" fmla="*/ 4146627 w 6565977"/>
              <a:gd name="connsiteY9" fmla="*/ 1453355 h 2253455"/>
              <a:gd name="connsiteX10" fmla="*/ 4146627 w 6565977"/>
              <a:gd name="connsiteY10" fmla="*/ 1377155 h 2253455"/>
              <a:gd name="connsiteX11" fmla="*/ 3905327 w 6565977"/>
              <a:gd name="connsiteY11" fmla="*/ 1377155 h 2253455"/>
              <a:gd name="connsiteX12" fmla="*/ 3905327 w 6565977"/>
              <a:gd name="connsiteY12" fmla="*/ 1294605 h 2253455"/>
              <a:gd name="connsiteX13" fmla="*/ 3460827 w 6565977"/>
              <a:gd name="connsiteY13" fmla="*/ 1294605 h 2253455"/>
              <a:gd name="connsiteX14" fmla="*/ 3460827 w 6565977"/>
              <a:gd name="connsiteY14" fmla="*/ 1212055 h 2253455"/>
              <a:gd name="connsiteX15" fmla="*/ 3422727 w 6565977"/>
              <a:gd name="connsiteY15" fmla="*/ 1212055 h 2253455"/>
              <a:gd name="connsiteX16" fmla="*/ 3422727 w 6565977"/>
              <a:gd name="connsiteY16" fmla="*/ 1135855 h 2253455"/>
              <a:gd name="connsiteX17" fmla="*/ 2736927 w 6565977"/>
              <a:gd name="connsiteY17" fmla="*/ 1135855 h 2253455"/>
              <a:gd name="connsiteX18" fmla="*/ 2736927 w 6565977"/>
              <a:gd name="connsiteY18" fmla="*/ 1066005 h 2253455"/>
              <a:gd name="connsiteX19" fmla="*/ 2705177 w 6565977"/>
              <a:gd name="connsiteY19" fmla="*/ 1066005 h 2253455"/>
              <a:gd name="connsiteX20" fmla="*/ 2705177 w 6565977"/>
              <a:gd name="connsiteY20" fmla="*/ 1008855 h 2253455"/>
              <a:gd name="connsiteX21" fmla="*/ 2590877 w 6565977"/>
              <a:gd name="connsiteY21" fmla="*/ 1008855 h 2253455"/>
              <a:gd name="connsiteX22" fmla="*/ 2590877 w 6565977"/>
              <a:gd name="connsiteY22" fmla="*/ 951705 h 2253455"/>
              <a:gd name="connsiteX23" fmla="*/ 2374977 w 6565977"/>
              <a:gd name="connsiteY23" fmla="*/ 951705 h 2253455"/>
              <a:gd name="connsiteX24" fmla="*/ 2374977 w 6565977"/>
              <a:gd name="connsiteY24" fmla="*/ 900905 h 2253455"/>
              <a:gd name="connsiteX25" fmla="*/ 2330527 w 6565977"/>
              <a:gd name="connsiteY25" fmla="*/ 900905 h 2253455"/>
              <a:gd name="connsiteX26" fmla="*/ 2330527 w 6565977"/>
              <a:gd name="connsiteY26" fmla="*/ 850105 h 2253455"/>
              <a:gd name="connsiteX27" fmla="*/ 2324177 w 6565977"/>
              <a:gd name="connsiteY27" fmla="*/ 850105 h 2253455"/>
              <a:gd name="connsiteX28" fmla="*/ 2324177 w 6565977"/>
              <a:gd name="connsiteY28" fmla="*/ 799305 h 2253455"/>
              <a:gd name="connsiteX29" fmla="*/ 2254327 w 6565977"/>
              <a:gd name="connsiteY29" fmla="*/ 799305 h 2253455"/>
              <a:gd name="connsiteX30" fmla="*/ 2254327 w 6565977"/>
              <a:gd name="connsiteY30" fmla="*/ 748505 h 2253455"/>
              <a:gd name="connsiteX31" fmla="*/ 2133677 w 6565977"/>
              <a:gd name="connsiteY31" fmla="*/ 748505 h 2253455"/>
              <a:gd name="connsiteX32" fmla="*/ 2133677 w 6565977"/>
              <a:gd name="connsiteY32" fmla="*/ 710405 h 2253455"/>
              <a:gd name="connsiteX33" fmla="*/ 2025727 w 6565977"/>
              <a:gd name="connsiteY33" fmla="*/ 710405 h 2253455"/>
              <a:gd name="connsiteX34" fmla="*/ 2025727 w 6565977"/>
              <a:gd name="connsiteY34" fmla="*/ 665955 h 2253455"/>
              <a:gd name="connsiteX35" fmla="*/ 1943177 w 6565977"/>
              <a:gd name="connsiteY35" fmla="*/ 665955 h 2253455"/>
              <a:gd name="connsiteX36" fmla="*/ 1943177 w 6565977"/>
              <a:gd name="connsiteY36" fmla="*/ 621505 h 2253455"/>
              <a:gd name="connsiteX37" fmla="*/ 1905077 w 6565977"/>
              <a:gd name="connsiteY37" fmla="*/ 621505 h 2253455"/>
              <a:gd name="connsiteX38" fmla="*/ 1905077 w 6565977"/>
              <a:gd name="connsiteY38" fmla="*/ 577055 h 2253455"/>
              <a:gd name="connsiteX39" fmla="*/ 1765377 w 6565977"/>
              <a:gd name="connsiteY39" fmla="*/ 577055 h 2253455"/>
              <a:gd name="connsiteX40" fmla="*/ 1765377 w 6565977"/>
              <a:gd name="connsiteY40" fmla="*/ 532605 h 2253455"/>
              <a:gd name="connsiteX41" fmla="*/ 1612977 w 6565977"/>
              <a:gd name="connsiteY41" fmla="*/ 532605 h 2253455"/>
              <a:gd name="connsiteX42" fmla="*/ 1612977 w 6565977"/>
              <a:gd name="connsiteY42" fmla="*/ 494505 h 2253455"/>
              <a:gd name="connsiteX43" fmla="*/ 1568527 w 6565977"/>
              <a:gd name="connsiteY43" fmla="*/ 494505 h 2253455"/>
              <a:gd name="connsiteX44" fmla="*/ 1568527 w 6565977"/>
              <a:gd name="connsiteY44" fmla="*/ 450055 h 2253455"/>
              <a:gd name="connsiteX45" fmla="*/ 1384377 w 6565977"/>
              <a:gd name="connsiteY45" fmla="*/ 450055 h 2253455"/>
              <a:gd name="connsiteX46" fmla="*/ 1384377 w 6565977"/>
              <a:gd name="connsiteY46" fmla="*/ 411955 h 2253455"/>
              <a:gd name="connsiteX47" fmla="*/ 1219277 w 6565977"/>
              <a:gd name="connsiteY47" fmla="*/ 411955 h 2253455"/>
              <a:gd name="connsiteX48" fmla="*/ 1219277 w 6565977"/>
              <a:gd name="connsiteY48" fmla="*/ 373855 h 2253455"/>
              <a:gd name="connsiteX49" fmla="*/ 1022427 w 6565977"/>
              <a:gd name="connsiteY49" fmla="*/ 373855 h 2253455"/>
              <a:gd name="connsiteX50" fmla="*/ 1022427 w 6565977"/>
              <a:gd name="connsiteY50" fmla="*/ 335755 h 2253455"/>
              <a:gd name="connsiteX51" fmla="*/ 927177 w 6565977"/>
              <a:gd name="connsiteY51" fmla="*/ 335755 h 2253455"/>
              <a:gd name="connsiteX52" fmla="*/ 927177 w 6565977"/>
              <a:gd name="connsiteY52" fmla="*/ 304005 h 2253455"/>
              <a:gd name="connsiteX53" fmla="*/ 812877 w 6565977"/>
              <a:gd name="connsiteY53" fmla="*/ 304005 h 2253455"/>
              <a:gd name="connsiteX54" fmla="*/ 812877 w 6565977"/>
              <a:gd name="connsiteY54" fmla="*/ 272255 h 2253455"/>
              <a:gd name="connsiteX55" fmla="*/ 711277 w 6565977"/>
              <a:gd name="connsiteY55" fmla="*/ 272255 h 2253455"/>
              <a:gd name="connsiteX56" fmla="*/ 711277 w 6565977"/>
              <a:gd name="connsiteY56" fmla="*/ 227805 h 2253455"/>
              <a:gd name="connsiteX57" fmla="*/ 635077 w 6565977"/>
              <a:gd name="connsiteY57" fmla="*/ 227805 h 2253455"/>
              <a:gd name="connsiteX58" fmla="*/ 635077 w 6565977"/>
              <a:gd name="connsiteY58" fmla="*/ 189705 h 2253455"/>
              <a:gd name="connsiteX59" fmla="*/ 527127 w 6565977"/>
              <a:gd name="connsiteY59" fmla="*/ 189705 h 2253455"/>
              <a:gd name="connsiteX60" fmla="*/ 526334 w 6565977"/>
              <a:gd name="connsiteY60" fmla="*/ 154780 h 2253455"/>
              <a:gd name="connsiteX61" fmla="*/ 457278 w 6565977"/>
              <a:gd name="connsiteY61" fmla="*/ 154781 h 2253455"/>
              <a:gd name="connsiteX62" fmla="*/ 457279 w 6565977"/>
              <a:gd name="connsiteY62" fmla="*/ 83343 h 2253455"/>
              <a:gd name="connsiteX63" fmla="*/ 14367 w 6565977"/>
              <a:gd name="connsiteY63" fmla="*/ 83344 h 2253455"/>
              <a:gd name="connsiteX64" fmla="*/ 14367 w 6565977"/>
              <a:gd name="connsiteY64" fmla="*/ 73819 h 2253455"/>
              <a:gd name="connsiteX65" fmla="*/ 7222 w 6565977"/>
              <a:gd name="connsiteY65" fmla="*/ 73818 h 2253455"/>
              <a:gd name="connsiteX66" fmla="*/ 7220 w 6565977"/>
              <a:gd name="connsiteY66" fmla="*/ 57150 h 2253455"/>
              <a:gd name="connsiteX67" fmla="*/ 78 w 6565977"/>
              <a:gd name="connsiteY67" fmla="*/ 57151 h 2253455"/>
              <a:gd name="connsiteX68" fmla="*/ 78 w 6565977"/>
              <a:gd name="connsiteY68" fmla="*/ 0 h 2253455"/>
              <a:gd name="connsiteX0" fmla="*/ 6568280 w 6568280"/>
              <a:gd name="connsiteY0" fmla="*/ 2257688 h 2257688"/>
              <a:gd name="connsiteX1" fmla="*/ 6517480 w 6568280"/>
              <a:gd name="connsiteY1" fmla="*/ 2257688 h 2257688"/>
              <a:gd name="connsiteX2" fmla="*/ 6517480 w 6568280"/>
              <a:gd name="connsiteY2" fmla="*/ 1889388 h 2257688"/>
              <a:gd name="connsiteX3" fmla="*/ 5977730 w 6568280"/>
              <a:gd name="connsiteY3" fmla="*/ 1889388 h 2257688"/>
              <a:gd name="connsiteX4" fmla="*/ 5977730 w 6568280"/>
              <a:gd name="connsiteY4" fmla="*/ 1616338 h 2257688"/>
              <a:gd name="connsiteX5" fmla="*/ 4631530 w 6568280"/>
              <a:gd name="connsiteY5" fmla="*/ 1616338 h 2257688"/>
              <a:gd name="connsiteX6" fmla="*/ 4631530 w 6568280"/>
              <a:gd name="connsiteY6" fmla="*/ 1540138 h 2257688"/>
              <a:gd name="connsiteX7" fmla="*/ 4288630 w 6568280"/>
              <a:gd name="connsiteY7" fmla="*/ 1540138 h 2257688"/>
              <a:gd name="connsiteX8" fmla="*/ 4288630 w 6568280"/>
              <a:gd name="connsiteY8" fmla="*/ 1457588 h 2257688"/>
              <a:gd name="connsiteX9" fmla="*/ 4148930 w 6568280"/>
              <a:gd name="connsiteY9" fmla="*/ 1457588 h 2257688"/>
              <a:gd name="connsiteX10" fmla="*/ 4148930 w 6568280"/>
              <a:gd name="connsiteY10" fmla="*/ 1381388 h 2257688"/>
              <a:gd name="connsiteX11" fmla="*/ 3907630 w 6568280"/>
              <a:gd name="connsiteY11" fmla="*/ 1381388 h 2257688"/>
              <a:gd name="connsiteX12" fmla="*/ 3907630 w 6568280"/>
              <a:gd name="connsiteY12" fmla="*/ 1298838 h 2257688"/>
              <a:gd name="connsiteX13" fmla="*/ 3463130 w 6568280"/>
              <a:gd name="connsiteY13" fmla="*/ 1298838 h 2257688"/>
              <a:gd name="connsiteX14" fmla="*/ 3463130 w 6568280"/>
              <a:gd name="connsiteY14" fmla="*/ 1216288 h 2257688"/>
              <a:gd name="connsiteX15" fmla="*/ 3425030 w 6568280"/>
              <a:gd name="connsiteY15" fmla="*/ 1216288 h 2257688"/>
              <a:gd name="connsiteX16" fmla="*/ 3425030 w 6568280"/>
              <a:gd name="connsiteY16" fmla="*/ 1140088 h 2257688"/>
              <a:gd name="connsiteX17" fmla="*/ 2739230 w 6568280"/>
              <a:gd name="connsiteY17" fmla="*/ 1140088 h 2257688"/>
              <a:gd name="connsiteX18" fmla="*/ 2739230 w 6568280"/>
              <a:gd name="connsiteY18" fmla="*/ 1070238 h 2257688"/>
              <a:gd name="connsiteX19" fmla="*/ 2707480 w 6568280"/>
              <a:gd name="connsiteY19" fmla="*/ 1070238 h 2257688"/>
              <a:gd name="connsiteX20" fmla="*/ 2707480 w 6568280"/>
              <a:gd name="connsiteY20" fmla="*/ 1013088 h 2257688"/>
              <a:gd name="connsiteX21" fmla="*/ 2593180 w 6568280"/>
              <a:gd name="connsiteY21" fmla="*/ 1013088 h 2257688"/>
              <a:gd name="connsiteX22" fmla="*/ 2593180 w 6568280"/>
              <a:gd name="connsiteY22" fmla="*/ 955938 h 2257688"/>
              <a:gd name="connsiteX23" fmla="*/ 2377280 w 6568280"/>
              <a:gd name="connsiteY23" fmla="*/ 955938 h 2257688"/>
              <a:gd name="connsiteX24" fmla="*/ 2377280 w 6568280"/>
              <a:gd name="connsiteY24" fmla="*/ 905138 h 2257688"/>
              <a:gd name="connsiteX25" fmla="*/ 2332830 w 6568280"/>
              <a:gd name="connsiteY25" fmla="*/ 905138 h 2257688"/>
              <a:gd name="connsiteX26" fmla="*/ 2332830 w 6568280"/>
              <a:gd name="connsiteY26" fmla="*/ 854338 h 2257688"/>
              <a:gd name="connsiteX27" fmla="*/ 2326480 w 6568280"/>
              <a:gd name="connsiteY27" fmla="*/ 854338 h 2257688"/>
              <a:gd name="connsiteX28" fmla="*/ 2326480 w 6568280"/>
              <a:gd name="connsiteY28" fmla="*/ 803538 h 2257688"/>
              <a:gd name="connsiteX29" fmla="*/ 2256630 w 6568280"/>
              <a:gd name="connsiteY29" fmla="*/ 803538 h 2257688"/>
              <a:gd name="connsiteX30" fmla="*/ 2256630 w 6568280"/>
              <a:gd name="connsiteY30" fmla="*/ 752738 h 2257688"/>
              <a:gd name="connsiteX31" fmla="*/ 2135980 w 6568280"/>
              <a:gd name="connsiteY31" fmla="*/ 752738 h 2257688"/>
              <a:gd name="connsiteX32" fmla="*/ 2135980 w 6568280"/>
              <a:gd name="connsiteY32" fmla="*/ 714638 h 2257688"/>
              <a:gd name="connsiteX33" fmla="*/ 2028030 w 6568280"/>
              <a:gd name="connsiteY33" fmla="*/ 714638 h 2257688"/>
              <a:gd name="connsiteX34" fmla="*/ 2028030 w 6568280"/>
              <a:gd name="connsiteY34" fmla="*/ 670188 h 2257688"/>
              <a:gd name="connsiteX35" fmla="*/ 1945480 w 6568280"/>
              <a:gd name="connsiteY35" fmla="*/ 670188 h 2257688"/>
              <a:gd name="connsiteX36" fmla="*/ 1945480 w 6568280"/>
              <a:gd name="connsiteY36" fmla="*/ 625738 h 2257688"/>
              <a:gd name="connsiteX37" fmla="*/ 1907380 w 6568280"/>
              <a:gd name="connsiteY37" fmla="*/ 625738 h 2257688"/>
              <a:gd name="connsiteX38" fmla="*/ 1907380 w 6568280"/>
              <a:gd name="connsiteY38" fmla="*/ 581288 h 2257688"/>
              <a:gd name="connsiteX39" fmla="*/ 1767680 w 6568280"/>
              <a:gd name="connsiteY39" fmla="*/ 581288 h 2257688"/>
              <a:gd name="connsiteX40" fmla="*/ 1767680 w 6568280"/>
              <a:gd name="connsiteY40" fmla="*/ 536838 h 2257688"/>
              <a:gd name="connsiteX41" fmla="*/ 1615280 w 6568280"/>
              <a:gd name="connsiteY41" fmla="*/ 536838 h 2257688"/>
              <a:gd name="connsiteX42" fmla="*/ 1615280 w 6568280"/>
              <a:gd name="connsiteY42" fmla="*/ 498738 h 2257688"/>
              <a:gd name="connsiteX43" fmla="*/ 1570830 w 6568280"/>
              <a:gd name="connsiteY43" fmla="*/ 498738 h 2257688"/>
              <a:gd name="connsiteX44" fmla="*/ 1570830 w 6568280"/>
              <a:gd name="connsiteY44" fmla="*/ 454288 h 2257688"/>
              <a:gd name="connsiteX45" fmla="*/ 1386680 w 6568280"/>
              <a:gd name="connsiteY45" fmla="*/ 454288 h 2257688"/>
              <a:gd name="connsiteX46" fmla="*/ 1386680 w 6568280"/>
              <a:gd name="connsiteY46" fmla="*/ 416188 h 2257688"/>
              <a:gd name="connsiteX47" fmla="*/ 1221580 w 6568280"/>
              <a:gd name="connsiteY47" fmla="*/ 416188 h 2257688"/>
              <a:gd name="connsiteX48" fmla="*/ 1221580 w 6568280"/>
              <a:gd name="connsiteY48" fmla="*/ 378088 h 2257688"/>
              <a:gd name="connsiteX49" fmla="*/ 1024730 w 6568280"/>
              <a:gd name="connsiteY49" fmla="*/ 378088 h 2257688"/>
              <a:gd name="connsiteX50" fmla="*/ 1024730 w 6568280"/>
              <a:gd name="connsiteY50" fmla="*/ 339988 h 2257688"/>
              <a:gd name="connsiteX51" fmla="*/ 929480 w 6568280"/>
              <a:gd name="connsiteY51" fmla="*/ 339988 h 2257688"/>
              <a:gd name="connsiteX52" fmla="*/ 929480 w 6568280"/>
              <a:gd name="connsiteY52" fmla="*/ 308238 h 2257688"/>
              <a:gd name="connsiteX53" fmla="*/ 815180 w 6568280"/>
              <a:gd name="connsiteY53" fmla="*/ 308238 h 2257688"/>
              <a:gd name="connsiteX54" fmla="*/ 815180 w 6568280"/>
              <a:gd name="connsiteY54" fmla="*/ 276488 h 2257688"/>
              <a:gd name="connsiteX55" fmla="*/ 713580 w 6568280"/>
              <a:gd name="connsiteY55" fmla="*/ 276488 h 2257688"/>
              <a:gd name="connsiteX56" fmla="*/ 713580 w 6568280"/>
              <a:gd name="connsiteY56" fmla="*/ 232038 h 2257688"/>
              <a:gd name="connsiteX57" fmla="*/ 637380 w 6568280"/>
              <a:gd name="connsiteY57" fmla="*/ 232038 h 2257688"/>
              <a:gd name="connsiteX58" fmla="*/ 637380 w 6568280"/>
              <a:gd name="connsiteY58" fmla="*/ 193938 h 2257688"/>
              <a:gd name="connsiteX59" fmla="*/ 529430 w 6568280"/>
              <a:gd name="connsiteY59" fmla="*/ 193938 h 2257688"/>
              <a:gd name="connsiteX60" fmla="*/ 528637 w 6568280"/>
              <a:gd name="connsiteY60" fmla="*/ 159013 h 2257688"/>
              <a:gd name="connsiteX61" fmla="*/ 459581 w 6568280"/>
              <a:gd name="connsiteY61" fmla="*/ 159014 h 2257688"/>
              <a:gd name="connsiteX62" fmla="*/ 459582 w 6568280"/>
              <a:gd name="connsiteY62" fmla="*/ 87576 h 2257688"/>
              <a:gd name="connsiteX63" fmla="*/ 16670 w 6568280"/>
              <a:gd name="connsiteY63" fmla="*/ 87577 h 2257688"/>
              <a:gd name="connsiteX64" fmla="*/ 16670 w 6568280"/>
              <a:gd name="connsiteY64" fmla="*/ 78052 h 2257688"/>
              <a:gd name="connsiteX65" fmla="*/ 9525 w 6568280"/>
              <a:gd name="connsiteY65" fmla="*/ 78051 h 2257688"/>
              <a:gd name="connsiteX66" fmla="*/ 9523 w 6568280"/>
              <a:gd name="connsiteY66" fmla="*/ 61383 h 2257688"/>
              <a:gd name="connsiteX67" fmla="*/ 2381 w 6568280"/>
              <a:gd name="connsiteY67" fmla="*/ 61384 h 2257688"/>
              <a:gd name="connsiteX68" fmla="*/ 2381 w 6568280"/>
              <a:gd name="connsiteY68" fmla="*/ 4233 h 2257688"/>
              <a:gd name="connsiteX69" fmla="*/ 0 w 6568280"/>
              <a:gd name="connsiteY69" fmla="*/ 4234 h 2257688"/>
              <a:gd name="connsiteX0" fmla="*/ 6770686 w 6770686"/>
              <a:gd name="connsiteY0" fmla="*/ 2257149 h 2257149"/>
              <a:gd name="connsiteX1" fmla="*/ 6719886 w 6770686"/>
              <a:gd name="connsiteY1" fmla="*/ 2257149 h 2257149"/>
              <a:gd name="connsiteX2" fmla="*/ 6719886 w 6770686"/>
              <a:gd name="connsiteY2" fmla="*/ 1888849 h 2257149"/>
              <a:gd name="connsiteX3" fmla="*/ 6180136 w 6770686"/>
              <a:gd name="connsiteY3" fmla="*/ 1888849 h 2257149"/>
              <a:gd name="connsiteX4" fmla="*/ 6180136 w 6770686"/>
              <a:gd name="connsiteY4" fmla="*/ 1615799 h 2257149"/>
              <a:gd name="connsiteX5" fmla="*/ 4833936 w 6770686"/>
              <a:gd name="connsiteY5" fmla="*/ 1615799 h 2257149"/>
              <a:gd name="connsiteX6" fmla="*/ 4833936 w 6770686"/>
              <a:gd name="connsiteY6" fmla="*/ 1539599 h 2257149"/>
              <a:gd name="connsiteX7" fmla="*/ 4491036 w 6770686"/>
              <a:gd name="connsiteY7" fmla="*/ 1539599 h 2257149"/>
              <a:gd name="connsiteX8" fmla="*/ 4491036 w 6770686"/>
              <a:gd name="connsiteY8" fmla="*/ 1457049 h 2257149"/>
              <a:gd name="connsiteX9" fmla="*/ 4351336 w 6770686"/>
              <a:gd name="connsiteY9" fmla="*/ 1457049 h 2257149"/>
              <a:gd name="connsiteX10" fmla="*/ 4351336 w 6770686"/>
              <a:gd name="connsiteY10" fmla="*/ 1380849 h 2257149"/>
              <a:gd name="connsiteX11" fmla="*/ 4110036 w 6770686"/>
              <a:gd name="connsiteY11" fmla="*/ 1380849 h 2257149"/>
              <a:gd name="connsiteX12" fmla="*/ 4110036 w 6770686"/>
              <a:gd name="connsiteY12" fmla="*/ 1298299 h 2257149"/>
              <a:gd name="connsiteX13" fmla="*/ 3665536 w 6770686"/>
              <a:gd name="connsiteY13" fmla="*/ 1298299 h 2257149"/>
              <a:gd name="connsiteX14" fmla="*/ 3665536 w 6770686"/>
              <a:gd name="connsiteY14" fmla="*/ 1215749 h 2257149"/>
              <a:gd name="connsiteX15" fmla="*/ 3627436 w 6770686"/>
              <a:gd name="connsiteY15" fmla="*/ 1215749 h 2257149"/>
              <a:gd name="connsiteX16" fmla="*/ 3627436 w 6770686"/>
              <a:gd name="connsiteY16" fmla="*/ 1139549 h 2257149"/>
              <a:gd name="connsiteX17" fmla="*/ 2941636 w 6770686"/>
              <a:gd name="connsiteY17" fmla="*/ 1139549 h 2257149"/>
              <a:gd name="connsiteX18" fmla="*/ 2941636 w 6770686"/>
              <a:gd name="connsiteY18" fmla="*/ 1069699 h 2257149"/>
              <a:gd name="connsiteX19" fmla="*/ 2909886 w 6770686"/>
              <a:gd name="connsiteY19" fmla="*/ 1069699 h 2257149"/>
              <a:gd name="connsiteX20" fmla="*/ 2909886 w 6770686"/>
              <a:gd name="connsiteY20" fmla="*/ 1012549 h 2257149"/>
              <a:gd name="connsiteX21" fmla="*/ 2795586 w 6770686"/>
              <a:gd name="connsiteY21" fmla="*/ 1012549 h 2257149"/>
              <a:gd name="connsiteX22" fmla="*/ 2795586 w 6770686"/>
              <a:gd name="connsiteY22" fmla="*/ 955399 h 2257149"/>
              <a:gd name="connsiteX23" fmla="*/ 2579686 w 6770686"/>
              <a:gd name="connsiteY23" fmla="*/ 955399 h 2257149"/>
              <a:gd name="connsiteX24" fmla="*/ 2579686 w 6770686"/>
              <a:gd name="connsiteY24" fmla="*/ 904599 h 2257149"/>
              <a:gd name="connsiteX25" fmla="*/ 2535236 w 6770686"/>
              <a:gd name="connsiteY25" fmla="*/ 904599 h 2257149"/>
              <a:gd name="connsiteX26" fmla="*/ 2535236 w 6770686"/>
              <a:gd name="connsiteY26" fmla="*/ 853799 h 2257149"/>
              <a:gd name="connsiteX27" fmla="*/ 2528886 w 6770686"/>
              <a:gd name="connsiteY27" fmla="*/ 853799 h 2257149"/>
              <a:gd name="connsiteX28" fmla="*/ 2528886 w 6770686"/>
              <a:gd name="connsiteY28" fmla="*/ 802999 h 2257149"/>
              <a:gd name="connsiteX29" fmla="*/ 2459036 w 6770686"/>
              <a:gd name="connsiteY29" fmla="*/ 802999 h 2257149"/>
              <a:gd name="connsiteX30" fmla="*/ 2459036 w 6770686"/>
              <a:gd name="connsiteY30" fmla="*/ 752199 h 2257149"/>
              <a:gd name="connsiteX31" fmla="*/ 2338386 w 6770686"/>
              <a:gd name="connsiteY31" fmla="*/ 752199 h 2257149"/>
              <a:gd name="connsiteX32" fmla="*/ 2338386 w 6770686"/>
              <a:gd name="connsiteY32" fmla="*/ 714099 h 2257149"/>
              <a:gd name="connsiteX33" fmla="*/ 2230436 w 6770686"/>
              <a:gd name="connsiteY33" fmla="*/ 714099 h 2257149"/>
              <a:gd name="connsiteX34" fmla="*/ 2230436 w 6770686"/>
              <a:gd name="connsiteY34" fmla="*/ 669649 h 2257149"/>
              <a:gd name="connsiteX35" fmla="*/ 2147886 w 6770686"/>
              <a:gd name="connsiteY35" fmla="*/ 669649 h 2257149"/>
              <a:gd name="connsiteX36" fmla="*/ 2147886 w 6770686"/>
              <a:gd name="connsiteY36" fmla="*/ 625199 h 2257149"/>
              <a:gd name="connsiteX37" fmla="*/ 2109786 w 6770686"/>
              <a:gd name="connsiteY37" fmla="*/ 625199 h 2257149"/>
              <a:gd name="connsiteX38" fmla="*/ 2109786 w 6770686"/>
              <a:gd name="connsiteY38" fmla="*/ 580749 h 2257149"/>
              <a:gd name="connsiteX39" fmla="*/ 1970086 w 6770686"/>
              <a:gd name="connsiteY39" fmla="*/ 580749 h 2257149"/>
              <a:gd name="connsiteX40" fmla="*/ 1970086 w 6770686"/>
              <a:gd name="connsiteY40" fmla="*/ 536299 h 2257149"/>
              <a:gd name="connsiteX41" fmla="*/ 1817686 w 6770686"/>
              <a:gd name="connsiteY41" fmla="*/ 536299 h 2257149"/>
              <a:gd name="connsiteX42" fmla="*/ 1817686 w 6770686"/>
              <a:gd name="connsiteY42" fmla="*/ 498199 h 2257149"/>
              <a:gd name="connsiteX43" fmla="*/ 1773236 w 6770686"/>
              <a:gd name="connsiteY43" fmla="*/ 498199 h 2257149"/>
              <a:gd name="connsiteX44" fmla="*/ 1773236 w 6770686"/>
              <a:gd name="connsiteY44" fmla="*/ 453749 h 2257149"/>
              <a:gd name="connsiteX45" fmla="*/ 1589086 w 6770686"/>
              <a:gd name="connsiteY45" fmla="*/ 453749 h 2257149"/>
              <a:gd name="connsiteX46" fmla="*/ 1589086 w 6770686"/>
              <a:gd name="connsiteY46" fmla="*/ 415649 h 2257149"/>
              <a:gd name="connsiteX47" fmla="*/ 1423986 w 6770686"/>
              <a:gd name="connsiteY47" fmla="*/ 415649 h 2257149"/>
              <a:gd name="connsiteX48" fmla="*/ 1423986 w 6770686"/>
              <a:gd name="connsiteY48" fmla="*/ 377549 h 2257149"/>
              <a:gd name="connsiteX49" fmla="*/ 1227136 w 6770686"/>
              <a:gd name="connsiteY49" fmla="*/ 377549 h 2257149"/>
              <a:gd name="connsiteX50" fmla="*/ 1227136 w 6770686"/>
              <a:gd name="connsiteY50" fmla="*/ 339449 h 2257149"/>
              <a:gd name="connsiteX51" fmla="*/ 1131886 w 6770686"/>
              <a:gd name="connsiteY51" fmla="*/ 339449 h 2257149"/>
              <a:gd name="connsiteX52" fmla="*/ 1131886 w 6770686"/>
              <a:gd name="connsiteY52" fmla="*/ 307699 h 2257149"/>
              <a:gd name="connsiteX53" fmla="*/ 1017586 w 6770686"/>
              <a:gd name="connsiteY53" fmla="*/ 307699 h 2257149"/>
              <a:gd name="connsiteX54" fmla="*/ 1017586 w 6770686"/>
              <a:gd name="connsiteY54" fmla="*/ 275949 h 2257149"/>
              <a:gd name="connsiteX55" fmla="*/ 915986 w 6770686"/>
              <a:gd name="connsiteY55" fmla="*/ 275949 h 2257149"/>
              <a:gd name="connsiteX56" fmla="*/ 915986 w 6770686"/>
              <a:gd name="connsiteY56" fmla="*/ 231499 h 2257149"/>
              <a:gd name="connsiteX57" fmla="*/ 839786 w 6770686"/>
              <a:gd name="connsiteY57" fmla="*/ 231499 h 2257149"/>
              <a:gd name="connsiteX58" fmla="*/ 839786 w 6770686"/>
              <a:gd name="connsiteY58" fmla="*/ 193399 h 2257149"/>
              <a:gd name="connsiteX59" fmla="*/ 731836 w 6770686"/>
              <a:gd name="connsiteY59" fmla="*/ 193399 h 2257149"/>
              <a:gd name="connsiteX60" fmla="*/ 731043 w 6770686"/>
              <a:gd name="connsiteY60" fmla="*/ 158474 h 2257149"/>
              <a:gd name="connsiteX61" fmla="*/ 661987 w 6770686"/>
              <a:gd name="connsiteY61" fmla="*/ 158475 h 2257149"/>
              <a:gd name="connsiteX62" fmla="*/ 661988 w 6770686"/>
              <a:gd name="connsiteY62" fmla="*/ 87037 h 2257149"/>
              <a:gd name="connsiteX63" fmla="*/ 219076 w 6770686"/>
              <a:gd name="connsiteY63" fmla="*/ 87038 h 2257149"/>
              <a:gd name="connsiteX64" fmla="*/ 219076 w 6770686"/>
              <a:gd name="connsiteY64" fmla="*/ 77513 h 2257149"/>
              <a:gd name="connsiteX65" fmla="*/ 211931 w 6770686"/>
              <a:gd name="connsiteY65" fmla="*/ 77512 h 2257149"/>
              <a:gd name="connsiteX66" fmla="*/ 211929 w 6770686"/>
              <a:gd name="connsiteY66" fmla="*/ 60844 h 2257149"/>
              <a:gd name="connsiteX67" fmla="*/ 204787 w 6770686"/>
              <a:gd name="connsiteY67" fmla="*/ 60845 h 2257149"/>
              <a:gd name="connsiteX68" fmla="*/ 204787 w 6770686"/>
              <a:gd name="connsiteY68" fmla="*/ 3694 h 2257149"/>
              <a:gd name="connsiteX69" fmla="*/ 0 w 6770686"/>
              <a:gd name="connsiteY69" fmla="*/ 6076 h 2257149"/>
              <a:gd name="connsiteX0" fmla="*/ 6770686 w 6770686"/>
              <a:gd name="connsiteY0" fmla="*/ 2252264 h 2252264"/>
              <a:gd name="connsiteX1" fmla="*/ 6719886 w 6770686"/>
              <a:gd name="connsiteY1" fmla="*/ 2252264 h 2252264"/>
              <a:gd name="connsiteX2" fmla="*/ 6719886 w 6770686"/>
              <a:gd name="connsiteY2" fmla="*/ 1883964 h 2252264"/>
              <a:gd name="connsiteX3" fmla="*/ 6180136 w 6770686"/>
              <a:gd name="connsiteY3" fmla="*/ 1883964 h 2252264"/>
              <a:gd name="connsiteX4" fmla="*/ 6180136 w 6770686"/>
              <a:gd name="connsiteY4" fmla="*/ 1610914 h 2252264"/>
              <a:gd name="connsiteX5" fmla="*/ 4833936 w 6770686"/>
              <a:gd name="connsiteY5" fmla="*/ 1610914 h 2252264"/>
              <a:gd name="connsiteX6" fmla="*/ 4833936 w 6770686"/>
              <a:gd name="connsiteY6" fmla="*/ 1534714 h 2252264"/>
              <a:gd name="connsiteX7" fmla="*/ 4491036 w 6770686"/>
              <a:gd name="connsiteY7" fmla="*/ 1534714 h 2252264"/>
              <a:gd name="connsiteX8" fmla="*/ 4491036 w 6770686"/>
              <a:gd name="connsiteY8" fmla="*/ 1452164 h 2252264"/>
              <a:gd name="connsiteX9" fmla="*/ 4351336 w 6770686"/>
              <a:gd name="connsiteY9" fmla="*/ 1452164 h 2252264"/>
              <a:gd name="connsiteX10" fmla="*/ 4351336 w 6770686"/>
              <a:gd name="connsiteY10" fmla="*/ 1375964 h 2252264"/>
              <a:gd name="connsiteX11" fmla="*/ 4110036 w 6770686"/>
              <a:gd name="connsiteY11" fmla="*/ 1375964 h 2252264"/>
              <a:gd name="connsiteX12" fmla="*/ 4110036 w 6770686"/>
              <a:gd name="connsiteY12" fmla="*/ 1293414 h 2252264"/>
              <a:gd name="connsiteX13" fmla="*/ 3665536 w 6770686"/>
              <a:gd name="connsiteY13" fmla="*/ 1293414 h 2252264"/>
              <a:gd name="connsiteX14" fmla="*/ 3665536 w 6770686"/>
              <a:gd name="connsiteY14" fmla="*/ 1210864 h 2252264"/>
              <a:gd name="connsiteX15" fmla="*/ 3627436 w 6770686"/>
              <a:gd name="connsiteY15" fmla="*/ 1210864 h 2252264"/>
              <a:gd name="connsiteX16" fmla="*/ 3627436 w 6770686"/>
              <a:gd name="connsiteY16" fmla="*/ 1134664 h 2252264"/>
              <a:gd name="connsiteX17" fmla="*/ 2941636 w 6770686"/>
              <a:gd name="connsiteY17" fmla="*/ 1134664 h 2252264"/>
              <a:gd name="connsiteX18" fmla="*/ 2941636 w 6770686"/>
              <a:gd name="connsiteY18" fmla="*/ 1064814 h 2252264"/>
              <a:gd name="connsiteX19" fmla="*/ 2909886 w 6770686"/>
              <a:gd name="connsiteY19" fmla="*/ 1064814 h 2252264"/>
              <a:gd name="connsiteX20" fmla="*/ 2909886 w 6770686"/>
              <a:gd name="connsiteY20" fmla="*/ 1007664 h 2252264"/>
              <a:gd name="connsiteX21" fmla="*/ 2795586 w 6770686"/>
              <a:gd name="connsiteY21" fmla="*/ 1007664 h 2252264"/>
              <a:gd name="connsiteX22" fmla="*/ 2795586 w 6770686"/>
              <a:gd name="connsiteY22" fmla="*/ 950514 h 2252264"/>
              <a:gd name="connsiteX23" fmla="*/ 2579686 w 6770686"/>
              <a:gd name="connsiteY23" fmla="*/ 950514 h 2252264"/>
              <a:gd name="connsiteX24" fmla="*/ 2579686 w 6770686"/>
              <a:gd name="connsiteY24" fmla="*/ 899714 h 2252264"/>
              <a:gd name="connsiteX25" fmla="*/ 2535236 w 6770686"/>
              <a:gd name="connsiteY25" fmla="*/ 899714 h 2252264"/>
              <a:gd name="connsiteX26" fmla="*/ 2535236 w 6770686"/>
              <a:gd name="connsiteY26" fmla="*/ 848914 h 2252264"/>
              <a:gd name="connsiteX27" fmla="*/ 2528886 w 6770686"/>
              <a:gd name="connsiteY27" fmla="*/ 848914 h 2252264"/>
              <a:gd name="connsiteX28" fmla="*/ 2528886 w 6770686"/>
              <a:gd name="connsiteY28" fmla="*/ 798114 h 2252264"/>
              <a:gd name="connsiteX29" fmla="*/ 2459036 w 6770686"/>
              <a:gd name="connsiteY29" fmla="*/ 798114 h 2252264"/>
              <a:gd name="connsiteX30" fmla="*/ 2459036 w 6770686"/>
              <a:gd name="connsiteY30" fmla="*/ 747314 h 2252264"/>
              <a:gd name="connsiteX31" fmla="*/ 2338386 w 6770686"/>
              <a:gd name="connsiteY31" fmla="*/ 747314 h 2252264"/>
              <a:gd name="connsiteX32" fmla="*/ 2338386 w 6770686"/>
              <a:gd name="connsiteY32" fmla="*/ 709214 h 2252264"/>
              <a:gd name="connsiteX33" fmla="*/ 2230436 w 6770686"/>
              <a:gd name="connsiteY33" fmla="*/ 709214 h 2252264"/>
              <a:gd name="connsiteX34" fmla="*/ 2230436 w 6770686"/>
              <a:gd name="connsiteY34" fmla="*/ 664764 h 2252264"/>
              <a:gd name="connsiteX35" fmla="*/ 2147886 w 6770686"/>
              <a:gd name="connsiteY35" fmla="*/ 664764 h 2252264"/>
              <a:gd name="connsiteX36" fmla="*/ 2147886 w 6770686"/>
              <a:gd name="connsiteY36" fmla="*/ 620314 h 2252264"/>
              <a:gd name="connsiteX37" fmla="*/ 2109786 w 6770686"/>
              <a:gd name="connsiteY37" fmla="*/ 620314 h 2252264"/>
              <a:gd name="connsiteX38" fmla="*/ 2109786 w 6770686"/>
              <a:gd name="connsiteY38" fmla="*/ 575864 h 2252264"/>
              <a:gd name="connsiteX39" fmla="*/ 1970086 w 6770686"/>
              <a:gd name="connsiteY39" fmla="*/ 575864 h 2252264"/>
              <a:gd name="connsiteX40" fmla="*/ 1970086 w 6770686"/>
              <a:gd name="connsiteY40" fmla="*/ 531414 h 2252264"/>
              <a:gd name="connsiteX41" fmla="*/ 1817686 w 6770686"/>
              <a:gd name="connsiteY41" fmla="*/ 531414 h 2252264"/>
              <a:gd name="connsiteX42" fmla="*/ 1817686 w 6770686"/>
              <a:gd name="connsiteY42" fmla="*/ 493314 h 2252264"/>
              <a:gd name="connsiteX43" fmla="*/ 1773236 w 6770686"/>
              <a:gd name="connsiteY43" fmla="*/ 493314 h 2252264"/>
              <a:gd name="connsiteX44" fmla="*/ 1773236 w 6770686"/>
              <a:gd name="connsiteY44" fmla="*/ 448864 h 2252264"/>
              <a:gd name="connsiteX45" fmla="*/ 1589086 w 6770686"/>
              <a:gd name="connsiteY45" fmla="*/ 448864 h 2252264"/>
              <a:gd name="connsiteX46" fmla="*/ 1589086 w 6770686"/>
              <a:gd name="connsiteY46" fmla="*/ 410764 h 2252264"/>
              <a:gd name="connsiteX47" fmla="*/ 1423986 w 6770686"/>
              <a:gd name="connsiteY47" fmla="*/ 410764 h 2252264"/>
              <a:gd name="connsiteX48" fmla="*/ 1423986 w 6770686"/>
              <a:gd name="connsiteY48" fmla="*/ 372664 h 2252264"/>
              <a:gd name="connsiteX49" fmla="*/ 1227136 w 6770686"/>
              <a:gd name="connsiteY49" fmla="*/ 372664 h 2252264"/>
              <a:gd name="connsiteX50" fmla="*/ 1227136 w 6770686"/>
              <a:gd name="connsiteY50" fmla="*/ 334564 h 2252264"/>
              <a:gd name="connsiteX51" fmla="*/ 1131886 w 6770686"/>
              <a:gd name="connsiteY51" fmla="*/ 334564 h 2252264"/>
              <a:gd name="connsiteX52" fmla="*/ 1131886 w 6770686"/>
              <a:gd name="connsiteY52" fmla="*/ 302814 h 2252264"/>
              <a:gd name="connsiteX53" fmla="*/ 1017586 w 6770686"/>
              <a:gd name="connsiteY53" fmla="*/ 302814 h 2252264"/>
              <a:gd name="connsiteX54" fmla="*/ 1017586 w 6770686"/>
              <a:gd name="connsiteY54" fmla="*/ 271064 h 2252264"/>
              <a:gd name="connsiteX55" fmla="*/ 915986 w 6770686"/>
              <a:gd name="connsiteY55" fmla="*/ 271064 h 2252264"/>
              <a:gd name="connsiteX56" fmla="*/ 915986 w 6770686"/>
              <a:gd name="connsiteY56" fmla="*/ 226614 h 2252264"/>
              <a:gd name="connsiteX57" fmla="*/ 839786 w 6770686"/>
              <a:gd name="connsiteY57" fmla="*/ 226614 h 2252264"/>
              <a:gd name="connsiteX58" fmla="*/ 839786 w 6770686"/>
              <a:gd name="connsiteY58" fmla="*/ 188514 h 2252264"/>
              <a:gd name="connsiteX59" fmla="*/ 731836 w 6770686"/>
              <a:gd name="connsiteY59" fmla="*/ 188514 h 2252264"/>
              <a:gd name="connsiteX60" fmla="*/ 731043 w 6770686"/>
              <a:gd name="connsiteY60" fmla="*/ 153589 h 2252264"/>
              <a:gd name="connsiteX61" fmla="*/ 661987 w 6770686"/>
              <a:gd name="connsiteY61" fmla="*/ 153590 h 2252264"/>
              <a:gd name="connsiteX62" fmla="*/ 661988 w 6770686"/>
              <a:gd name="connsiteY62" fmla="*/ 82152 h 2252264"/>
              <a:gd name="connsiteX63" fmla="*/ 219076 w 6770686"/>
              <a:gd name="connsiteY63" fmla="*/ 82153 h 2252264"/>
              <a:gd name="connsiteX64" fmla="*/ 219076 w 6770686"/>
              <a:gd name="connsiteY64" fmla="*/ 72628 h 2252264"/>
              <a:gd name="connsiteX65" fmla="*/ 211931 w 6770686"/>
              <a:gd name="connsiteY65" fmla="*/ 72627 h 2252264"/>
              <a:gd name="connsiteX66" fmla="*/ 211929 w 6770686"/>
              <a:gd name="connsiteY66" fmla="*/ 55959 h 2252264"/>
              <a:gd name="connsiteX67" fmla="*/ 204787 w 6770686"/>
              <a:gd name="connsiteY67" fmla="*/ 55960 h 2252264"/>
              <a:gd name="connsiteX68" fmla="*/ 204787 w 6770686"/>
              <a:gd name="connsiteY68" fmla="*/ 5953 h 2252264"/>
              <a:gd name="connsiteX69" fmla="*/ 0 w 6770686"/>
              <a:gd name="connsiteY69" fmla="*/ 1191 h 2252264"/>
              <a:gd name="connsiteX0" fmla="*/ 6770686 w 6770686"/>
              <a:gd name="connsiteY0" fmla="*/ 2251073 h 2251073"/>
              <a:gd name="connsiteX1" fmla="*/ 6719886 w 6770686"/>
              <a:gd name="connsiteY1" fmla="*/ 2251073 h 2251073"/>
              <a:gd name="connsiteX2" fmla="*/ 6719886 w 6770686"/>
              <a:gd name="connsiteY2" fmla="*/ 1882773 h 2251073"/>
              <a:gd name="connsiteX3" fmla="*/ 6180136 w 6770686"/>
              <a:gd name="connsiteY3" fmla="*/ 1882773 h 2251073"/>
              <a:gd name="connsiteX4" fmla="*/ 6180136 w 6770686"/>
              <a:gd name="connsiteY4" fmla="*/ 1609723 h 2251073"/>
              <a:gd name="connsiteX5" fmla="*/ 4833936 w 6770686"/>
              <a:gd name="connsiteY5" fmla="*/ 1609723 h 2251073"/>
              <a:gd name="connsiteX6" fmla="*/ 4833936 w 6770686"/>
              <a:gd name="connsiteY6" fmla="*/ 1533523 h 2251073"/>
              <a:gd name="connsiteX7" fmla="*/ 4491036 w 6770686"/>
              <a:gd name="connsiteY7" fmla="*/ 1533523 h 2251073"/>
              <a:gd name="connsiteX8" fmla="*/ 4491036 w 6770686"/>
              <a:gd name="connsiteY8" fmla="*/ 1450973 h 2251073"/>
              <a:gd name="connsiteX9" fmla="*/ 4351336 w 6770686"/>
              <a:gd name="connsiteY9" fmla="*/ 1450973 h 2251073"/>
              <a:gd name="connsiteX10" fmla="*/ 4351336 w 6770686"/>
              <a:gd name="connsiteY10" fmla="*/ 1374773 h 2251073"/>
              <a:gd name="connsiteX11" fmla="*/ 4110036 w 6770686"/>
              <a:gd name="connsiteY11" fmla="*/ 1374773 h 2251073"/>
              <a:gd name="connsiteX12" fmla="*/ 4110036 w 6770686"/>
              <a:gd name="connsiteY12" fmla="*/ 1292223 h 2251073"/>
              <a:gd name="connsiteX13" fmla="*/ 3665536 w 6770686"/>
              <a:gd name="connsiteY13" fmla="*/ 1292223 h 2251073"/>
              <a:gd name="connsiteX14" fmla="*/ 3665536 w 6770686"/>
              <a:gd name="connsiteY14" fmla="*/ 1209673 h 2251073"/>
              <a:gd name="connsiteX15" fmla="*/ 3627436 w 6770686"/>
              <a:gd name="connsiteY15" fmla="*/ 1209673 h 2251073"/>
              <a:gd name="connsiteX16" fmla="*/ 3627436 w 6770686"/>
              <a:gd name="connsiteY16" fmla="*/ 1133473 h 2251073"/>
              <a:gd name="connsiteX17" fmla="*/ 2941636 w 6770686"/>
              <a:gd name="connsiteY17" fmla="*/ 1133473 h 2251073"/>
              <a:gd name="connsiteX18" fmla="*/ 2941636 w 6770686"/>
              <a:gd name="connsiteY18" fmla="*/ 1063623 h 2251073"/>
              <a:gd name="connsiteX19" fmla="*/ 2909886 w 6770686"/>
              <a:gd name="connsiteY19" fmla="*/ 1063623 h 2251073"/>
              <a:gd name="connsiteX20" fmla="*/ 2909886 w 6770686"/>
              <a:gd name="connsiteY20" fmla="*/ 1006473 h 2251073"/>
              <a:gd name="connsiteX21" fmla="*/ 2795586 w 6770686"/>
              <a:gd name="connsiteY21" fmla="*/ 1006473 h 2251073"/>
              <a:gd name="connsiteX22" fmla="*/ 2795586 w 6770686"/>
              <a:gd name="connsiteY22" fmla="*/ 949323 h 2251073"/>
              <a:gd name="connsiteX23" fmla="*/ 2579686 w 6770686"/>
              <a:gd name="connsiteY23" fmla="*/ 949323 h 2251073"/>
              <a:gd name="connsiteX24" fmla="*/ 2579686 w 6770686"/>
              <a:gd name="connsiteY24" fmla="*/ 898523 h 2251073"/>
              <a:gd name="connsiteX25" fmla="*/ 2535236 w 6770686"/>
              <a:gd name="connsiteY25" fmla="*/ 898523 h 2251073"/>
              <a:gd name="connsiteX26" fmla="*/ 2535236 w 6770686"/>
              <a:gd name="connsiteY26" fmla="*/ 847723 h 2251073"/>
              <a:gd name="connsiteX27" fmla="*/ 2528886 w 6770686"/>
              <a:gd name="connsiteY27" fmla="*/ 847723 h 2251073"/>
              <a:gd name="connsiteX28" fmla="*/ 2528886 w 6770686"/>
              <a:gd name="connsiteY28" fmla="*/ 796923 h 2251073"/>
              <a:gd name="connsiteX29" fmla="*/ 2459036 w 6770686"/>
              <a:gd name="connsiteY29" fmla="*/ 796923 h 2251073"/>
              <a:gd name="connsiteX30" fmla="*/ 2459036 w 6770686"/>
              <a:gd name="connsiteY30" fmla="*/ 746123 h 2251073"/>
              <a:gd name="connsiteX31" fmla="*/ 2338386 w 6770686"/>
              <a:gd name="connsiteY31" fmla="*/ 746123 h 2251073"/>
              <a:gd name="connsiteX32" fmla="*/ 2338386 w 6770686"/>
              <a:gd name="connsiteY32" fmla="*/ 708023 h 2251073"/>
              <a:gd name="connsiteX33" fmla="*/ 2230436 w 6770686"/>
              <a:gd name="connsiteY33" fmla="*/ 708023 h 2251073"/>
              <a:gd name="connsiteX34" fmla="*/ 2230436 w 6770686"/>
              <a:gd name="connsiteY34" fmla="*/ 663573 h 2251073"/>
              <a:gd name="connsiteX35" fmla="*/ 2147886 w 6770686"/>
              <a:gd name="connsiteY35" fmla="*/ 663573 h 2251073"/>
              <a:gd name="connsiteX36" fmla="*/ 2147886 w 6770686"/>
              <a:gd name="connsiteY36" fmla="*/ 619123 h 2251073"/>
              <a:gd name="connsiteX37" fmla="*/ 2109786 w 6770686"/>
              <a:gd name="connsiteY37" fmla="*/ 619123 h 2251073"/>
              <a:gd name="connsiteX38" fmla="*/ 2109786 w 6770686"/>
              <a:gd name="connsiteY38" fmla="*/ 574673 h 2251073"/>
              <a:gd name="connsiteX39" fmla="*/ 1970086 w 6770686"/>
              <a:gd name="connsiteY39" fmla="*/ 574673 h 2251073"/>
              <a:gd name="connsiteX40" fmla="*/ 1970086 w 6770686"/>
              <a:gd name="connsiteY40" fmla="*/ 530223 h 2251073"/>
              <a:gd name="connsiteX41" fmla="*/ 1817686 w 6770686"/>
              <a:gd name="connsiteY41" fmla="*/ 530223 h 2251073"/>
              <a:gd name="connsiteX42" fmla="*/ 1817686 w 6770686"/>
              <a:gd name="connsiteY42" fmla="*/ 492123 h 2251073"/>
              <a:gd name="connsiteX43" fmla="*/ 1773236 w 6770686"/>
              <a:gd name="connsiteY43" fmla="*/ 492123 h 2251073"/>
              <a:gd name="connsiteX44" fmla="*/ 1773236 w 6770686"/>
              <a:gd name="connsiteY44" fmla="*/ 447673 h 2251073"/>
              <a:gd name="connsiteX45" fmla="*/ 1589086 w 6770686"/>
              <a:gd name="connsiteY45" fmla="*/ 447673 h 2251073"/>
              <a:gd name="connsiteX46" fmla="*/ 1589086 w 6770686"/>
              <a:gd name="connsiteY46" fmla="*/ 409573 h 2251073"/>
              <a:gd name="connsiteX47" fmla="*/ 1423986 w 6770686"/>
              <a:gd name="connsiteY47" fmla="*/ 409573 h 2251073"/>
              <a:gd name="connsiteX48" fmla="*/ 1423986 w 6770686"/>
              <a:gd name="connsiteY48" fmla="*/ 371473 h 2251073"/>
              <a:gd name="connsiteX49" fmla="*/ 1227136 w 6770686"/>
              <a:gd name="connsiteY49" fmla="*/ 371473 h 2251073"/>
              <a:gd name="connsiteX50" fmla="*/ 1227136 w 6770686"/>
              <a:gd name="connsiteY50" fmla="*/ 333373 h 2251073"/>
              <a:gd name="connsiteX51" fmla="*/ 1131886 w 6770686"/>
              <a:gd name="connsiteY51" fmla="*/ 333373 h 2251073"/>
              <a:gd name="connsiteX52" fmla="*/ 1131886 w 6770686"/>
              <a:gd name="connsiteY52" fmla="*/ 301623 h 2251073"/>
              <a:gd name="connsiteX53" fmla="*/ 1017586 w 6770686"/>
              <a:gd name="connsiteY53" fmla="*/ 301623 h 2251073"/>
              <a:gd name="connsiteX54" fmla="*/ 1017586 w 6770686"/>
              <a:gd name="connsiteY54" fmla="*/ 269873 h 2251073"/>
              <a:gd name="connsiteX55" fmla="*/ 915986 w 6770686"/>
              <a:gd name="connsiteY55" fmla="*/ 269873 h 2251073"/>
              <a:gd name="connsiteX56" fmla="*/ 915986 w 6770686"/>
              <a:gd name="connsiteY56" fmla="*/ 225423 h 2251073"/>
              <a:gd name="connsiteX57" fmla="*/ 839786 w 6770686"/>
              <a:gd name="connsiteY57" fmla="*/ 225423 h 2251073"/>
              <a:gd name="connsiteX58" fmla="*/ 839786 w 6770686"/>
              <a:gd name="connsiteY58" fmla="*/ 187323 h 2251073"/>
              <a:gd name="connsiteX59" fmla="*/ 731836 w 6770686"/>
              <a:gd name="connsiteY59" fmla="*/ 187323 h 2251073"/>
              <a:gd name="connsiteX60" fmla="*/ 731043 w 6770686"/>
              <a:gd name="connsiteY60" fmla="*/ 152398 h 2251073"/>
              <a:gd name="connsiteX61" fmla="*/ 661987 w 6770686"/>
              <a:gd name="connsiteY61" fmla="*/ 152399 h 2251073"/>
              <a:gd name="connsiteX62" fmla="*/ 661988 w 6770686"/>
              <a:gd name="connsiteY62" fmla="*/ 80961 h 2251073"/>
              <a:gd name="connsiteX63" fmla="*/ 219076 w 6770686"/>
              <a:gd name="connsiteY63" fmla="*/ 80962 h 2251073"/>
              <a:gd name="connsiteX64" fmla="*/ 219076 w 6770686"/>
              <a:gd name="connsiteY64" fmla="*/ 71437 h 2251073"/>
              <a:gd name="connsiteX65" fmla="*/ 211931 w 6770686"/>
              <a:gd name="connsiteY65" fmla="*/ 71436 h 2251073"/>
              <a:gd name="connsiteX66" fmla="*/ 211929 w 6770686"/>
              <a:gd name="connsiteY66" fmla="*/ 54768 h 2251073"/>
              <a:gd name="connsiteX67" fmla="*/ 204787 w 6770686"/>
              <a:gd name="connsiteY67" fmla="*/ 54769 h 2251073"/>
              <a:gd name="connsiteX68" fmla="*/ 204787 w 6770686"/>
              <a:gd name="connsiteY68" fmla="*/ 4762 h 2251073"/>
              <a:gd name="connsiteX69" fmla="*/ 0 w 6770686"/>
              <a:gd name="connsiteY69" fmla="*/ 0 h 2251073"/>
              <a:gd name="connsiteX0" fmla="*/ 6768305 w 6768305"/>
              <a:gd name="connsiteY0" fmla="*/ 2246311 h 2246311"/>
              <a:gd name="connsiteX1" fmla="*/ 6717505 w 6768305"/>
              <a:gd name="connsiteY1" fmla="*/ 2246311 h 2246311"/>
              <a:gd name="connsiteX2" fmla="*/ 6717505 w 6768305"/>
              <a:gd name="connsiteY2" fmla="*/ 1878011 h 2246311"/>
              <a:gd name="connsiteX3" fmla="*/ 6177755 w 6768305"/>
              <a:gd name="connsiteY3" fmla="*/ 1878011 h 2246311"/>
              <a:gd name="connsiteX4" fmla="*/ 6177755 w 6768305"/>
              <a:gd name="connsiteY4" fmla="*/ 1604961 h 2246311"/>
              <a:gd name="connsiteX5" fmla="*/ 4831555 w 6768305"/>
              <a:gd name="connsiteY5" fmla="*/ 1604961 h 2246311"/>
              <a:gd name="connsiteX6" fmla="*/ 4831555 w 6768305"/>
              <a:gd name="connsiteY6" fmla="*/ 1528761 h 2246311"/>
              <a:gd name="connsiteX7" fmla="*/ 4488655 w 6768305"/>
              <a:gd name="connsiteY7" fmla="*/ 1528761 h 2246311"/>
              <a:gd name="connsiteX8" fmla="*/ 4488655 w 6768305"/>
              <a:gd name="connsiteY8" fmla="*/ 1446211 h 2246311"/>
              <a:gd name="connsiteX9" fmla="*/ 4348955 w 6768305"/>
              <a:gd name="connsiteY9" fmla="*/ 1446211 h 2246311"/>
              <a:gd name="connsiteX10" fmla="*/ 4348955 w 6768305"/>
              <a:gd name="connsiteY10" fmla="*/ 1370011 h 2246311"/>
              <a:gd name="connsiteX11" fmla="*/ 4107655 w 6768305"/>
              <a:gd name="connsiteY11" fmla="*/ 1370011 h 2246311"/>
              <a:gd name="connsiteX12" fmla="*/ 4107655 w 6768305"/>
              <a:gd name="connsiteY12" fmla="*/ 1287461 h 2246311"/>
              <a:gd name="connsiteX13" fmla="*/ 3663155 w 6768305"/>
              <a:gd name="connsiteY13" fmla="*/ 1287461 h 2246311"/>
              <a:gd name="connsiteX14" fmla="*/ 3663155 w 6768305"/>
              <a:gd name="connsiteY14" fmla="*/ 1204911 h 2246311"/>
              <a:gd name="connsiteX15" fmla="*/ 3625055 w 6768305"/>
              <a:gd name="connsiteY15" fmla="*/ 1204911 h 2246311"/>
              <a:gd name="connsiteX16" fmla="*/ 3625055 w 6768305"/>
              <a:gd name="connsiteY16" fmla="*/ 1128711 h 2246311"/>
              <a:gd name="connsiteX17" fmla="*/ 2939255 w 6768305"/>
              <a:gd name="connsiteY17" fmla="*/ 1128711 h 2246311"/>
              <a:gd name="connsiteX18" fmla="*/ 2939255 w 6768305"/>
              <a:gd name="connsiteY18" fmla="*/ 1058861 h 2246311"/>
              <a:gd name="connsiteX19" fmla="*/ 2907505 w 6768305"/>
              <a:gd name="connsiteY19" fmla="*/ 1058861 h 2246311"/>
              <a:gd name="connsiteX20" fmla="*/ 2907505 w 6768305"/>
              <a:gd name="connsiteY20" fmla="*/ 1001711 h 2246311"/>
              <a:gd name="connsiteX21" fmla="*/ 2793205 w 6768305"/>
              <a:gd name="connsiteY21" fmla="*/ 1001711 h 2246311"/>
              <a:gd name="connsiteX22" fmla="*/ 2793205 w 6768305"/>
              <a:gd name="connsiteY22" fmla="*/ 944561 h 2246311"/>
              <a:gd name="connsiteX23" fmla="*/ 2577305 w 6768305"/>
              <a:gd name="connsiteY23" fmla="*/ 944561 h 2246311"/>
              <a:gd name="connsiteX24" fmla="*/ 2577305 w 6768305"/>
              <a:gd name="connsiteY24" fmla="*/ 893761 h 2246311"/>
              <a:gd name="connsiteX25" fmla="*/ 2532855 w 6768305"/>
              <a:gd name="connsiteY25" fmla="*/ 893761 h 2246311"/>
              <a:gd name="connsiteX26" fmla="*/ 2532855 w 6768305"/>
              <a:gd name="connsiteY26" fmla="*/ 842961 h 2246311"/>
              <a:gd name="connsiteX27" fmla="*/ 2526505 w 6768305"/>
              <a:gd name="connsiteY27" fmla="*/ 842961 h 2246311"/>
              <a:gd name="connsiteX28" fmla="*/ 2526505 w 6768305"/>
              <a:gd name="connsiteY28" fmla="*/ 792161 h 2246311"/>
              <a:gd name="connsiteX29" fmla="*/ 2456655 w 6768305"/>
              <a:gd name="connsiteY29" fmla="*/ 792161 h 2246311"/>
              <a:gd name="connsiteX30" fmla="*/ 2456655 w 6768305"/>
              <a:gd name="connsiteY30" fmla="*/ 741361 h 2246311"/>
              <a:gd name="connsiteX31" fmla="*/ 2336005 w 6768305"/>
              <a:gd name="connsiteY31" fmla="*/ 741361 h 2246311"/>
              <a:gd name="connsiteX32" fmla="*/ 2336005 w 6768305"/>
              <a:gd name="connsiteY32" fmla="*/ 703261 h 2246311"/>
              <a:gd name="connsiteX33" fmla="*/ 2228055 w 6768305"/>
              <a:gd name="connsiteY33" fmla="*/ 703261 h 2246311"/>
              <a:gd name="connsiteX34" fmla="*/ 2228055 w 6768305"/>
              <a:gd name="connsiteY34" fmla="*/ 658811 h 2246311"/>
              <a:gd name="connsiteX35" fmla="*/ 2145505 w 6768305"/>
              <a:gd name="connsiteY35" fmla="*/ 658811 h 2246311"/>
              <a:gd name="connsiteX36" fmla="*/ 2145505 w 6768305"/>
              <a:gd name="connsiteY36" fmla="*/ 614361 h 2246311"/>
              <a:gd name="connsiteX37" fmla="*/ 2107405 w 6768305"/>
              <a:gd name="connsiteY37" fmla="*/ 614361 h 2246311"/>
              <a:gd name="connsiteX38" fmla="*/ 2107405 w 6768305"/>
              <a:gd name="connsiteY38" fmla="*/ 569911 h 2246311"/>
              <a:gd name="connsiteX39" fmla="*/ 1967705 w 6768305"/>
              <a:gd name="connsiteY39" fmla="*/ 569911 h 2246311"/>
              <a:gd name="connsiteX40" fmla="*/ 1967705 w 6768305"/>
              <a:gd name="connsiteY40" fmla="*/ 525461 h 2246311"/>
              <a:gd name="connsiteX41" fmla="*/ 1815305 w 6768305"/>
              <a:gd name="connsiteY41" fmla="*/ 525461 h 2246311"/>
              <a:gd name="connsiteX42" fmla="*/ 1815305 w 6768305"/>
              <a:gd name="connsiteY42" fmla="*/ 487361 h 2246311"/>
              <a:gd name="connsiteX43" fmla="*/ 1770855 w 6768305"/>
              <a:gd name="connsiteY43" fmla="*/ 487361 h 2246311"/>
              <a:gd name="connsiteX44" fmla="*/ 1770855 w 6768305"/>
              <a:gd name="connsiteY44" fmla="*/ 442911 h 2246311"/>
              <a:gd name="connsiteX45" fmla="*/ 1586705 w 6768305"/>
              <a:gd name="connsiteY45" fmla="*/ 442911 h 2246311"/>
              <a:gd name="connsiteX46" fmla="*/ 1586705 w 6768305"/>
              <a:gd name="connsiteY46" fmla="*/ 404811 h 2246311"/>
              <a:gd name="connsiteX47" fmla="*/ 1421605 w 6768305"/>
              <a:gd name="connsiteY47" fmla="*/ 404811 h 2246311"/>
              <a:gd name="connsiteX48" fmla="*/ 1421605 w 6768305"/>
              <a:gd name="connsiteY48" fmla="*/ 366711 h 2246311"/>
              <a:gd name="connsiteX49" fmla="*/ 1224755 w 6768305"/>
              <a:gd name="connsiteY49" fmla="*/ 366711 h 2246311"/>
              <a:gd name="connsiteX50" fmla="*/ 1224755 w 6768305"/>
              <a:gd name="connsiteY50" fmla="*/ 328611 h 2246311"/>
              <a:gd name="connsiteX51" fmla="*/ 1129505 w 6768305"/>
              <a:gd name="connsiteY51" fmla="*/ 328611 h 2246311"/>
              <a:gd name="connsiteX52" fmla="*/ 1129505 w 6768305"/>
              <a:gd name="connsiteY52" fmla="*/ 296861 h 2246311"/>
              <a:gd name="connsiteX53" fmla="*/ 1015205 w 6768305"/>
              <a:gd name="connsiteY53" fmla="*/ 296861 h 2246311"/>
              <a:gd name="connsiteX54" fmla="*/ 1015205 w 6768305"/>
              <a:gd name="connsiteY54" fmla="*/ 265111 h 2246311"/>
              <a:gd name="connsiteX55" fmla="*/ 913605 w 6768305"/>
              <a:gd name="connsiteY55" fmla="*/ 265111 h 2246311"/>
              <a:gd name="connsiteX56" fmla="*/ 913605 w 6768305"/>
              <a:gd name="connsiteY56" fmla="*/ 220661 h 2246311"/>
              <a:gd name="connsiteX57" fmla="*/ 837405 w 6768305"/>
              <a:gd name="connsiteY57" fmla="*/ 220661 h 2246311"/>
              <a:gd name="connsiteX58" fmla="*/ 837405 w 6768305"/>
              <a:gd name="connsiteY58" fmla="*/ 182561 h 2246311"/>
              <a:gd name="connsiteX59" fmla="*/ 729455 w 6768305"/>
              <a:gd name="connsiteY59" fmla="*/ 182561 h 2246311"/>
              <a:gd name="connsiteX60" fmla="*/ 728662 w 6768305"/>
              <a:gd name="connsiteY60" fmla="*/ 147636 h 2246311"/>
              <a:gd name="connsiteX61" fmla="*/ 659606 w 6768305"/>
              <a:gd name="connsiteY61" fmla="*/ 147637 h 2246311"/>
              <a:gd name="connsiteX62" fmla="*/ 659607 w 6768305"/>
              <a:gd name="connsiteY62" fmla="*/ 76199 h 2246311"/>
              <a:gd name="connsiteX63" fmla="*/ 216695 w 6768305"/>
              <a:gd name="connsiteY63" fmla="*/ 76200 h 2246311"/>
              <a:gd name="connsiteX64" fmla="*/ 216695 w 6768305"/>
              <a:gd name="connsiteY64" fmla="*/ 66675 h 2246311"/>
              <a:gd name="connsiteX65" fmla="*/ 209550 w 6768305"/>
              <a:gd name="connsiteY65" fmla="*/ 66674 h 2246311"/>
              <a:gd name="connsiteX66" fmla="*/ 209548 w 6768305"/>
              <a:gd name="connsiteY66" fmla="*/ 50006 h 2246311"/>
              <a:gd name="connsiteX67" fmla="*/ 202406 w 6768305"/>
              <a:gd name="connsiteY67" fmla="*/ 50007 h 2246311"/>
              <a:gd name="connsiteX68" fmla="*/ 202406 w 6768305"/>
              <a:gd name="connsiteY68" fmla="*/ 0 h 2246311"/>
              <a:gd name="connsiteX69" fmla="*/ 0 w 6768305"/>
              <a:gd name="connsiteY69" fmla="*/ 1 h 2246311"/>
              <a:gd name="connsiteX0" fmla="*/ 6768305 w 6768305"/>
              <a:gd name="connsiteY0" fmla="*/ 2248693 h 2248693"/>
              <a:gd name="connsiteX1" fmla="*/ 6717505 w 6768305"/>
              <a:gd name="connsiteY1" fmla="*/ 2248693 h 2248693"/>
              <a:gd name="connsiteX2" fmla="*/ 6717505 w 6768305"/>
              <a:gd name="connsiteY2" fmla="*/ 1880393 h 2248693"/>
              <a:gd name="connsiteX3" fmla="*/ 6177755 w 6768305"/>
              <a:gd name="connsiteY3" fmla="*/ 1880393 h 2248693"/>
              <a:gd name="connsiteX4" fmla="*/ 6177755 w 6768305"/>
              <a:gd name="connsiteY4" fmla="*/ 1607343 h 2248693"/>
              <a:gd name="connsiteX5" fmla="*/ 4831555 w 6768305"/>
              <a:gd name="connsiteY5" fmla="*/ 1607343 h 2248693"/>
              <a:gd name="connsiteX6" fmla="*/ 4831555 w 6768305"/>
              <a:gd name="connsiteY6" fmla="*/ 1531143 h 2248693"/>
              <a:gd name="connsiteX7" fmla="*/ 4488655 w 6768305"/>
              <a:gd name="connsiteY7" fmla="*/ 1531143 h 2248693"/>
              <a:gd name="connsiteX8" fmla="*/ 4488655 w 6768305"/>
              <a:gd name="connsiteY8" fmla="*/ 1448593 h 2248693"/>
              <a:gd name="connsiteX9" fmla="*/ 4348955 w 6768305"/>
              <a:gd name="connsiteY9" fmla="*/ 1448593 h 2248693"/>
              <a:gd name="connsiteX10" fmla="*/ 4348955 w 6768305"/>
              <a:gd name="connsiteY10" fmla="*/ 1372393 h 2248693"/>
              <a:gd name="connsiteX11" fmla="*/ 4107655 w 6768305"/>
              <a:gd name="connsiteY11" fmla="*/ 1372393 h 2248693"/>
              <a:gd name="connsiteX12" fmla="*/ 4107655 w 6768305"/>
              <a:gd name="connsiteY12" fmla="*/ 1289843 h 2248693"/>
              <a:gd name="connsiteX13" fmla="*/ 3663155 w 6768305"/>
              <a:gd name="connsiteY13" fmla="*/ 1289843 h 2248693"/>
              <a:gd name="connsiteX14" fmla="*/ 3663155 w 6768305"/>
              <a:gd name="connsiteY14" fmla="*/ 1207293 h 2248693"/>
              <a:gd name="connsiteX15" fmla="*/ 3625055 w 6768305"/>
              <a:gd name="connsiteY15" fmla="*/ 1207293 h 2248693"/>
              <a:gd name="connsiteX16" fmla="*/ 3625055 w 6768305"/>
              <a:gd name="connsiteY16" fmla="*/ 1131093 h 2248693"/>
              <a:gd name="connsiteX17" fmla="*/ 2939255 w 6768305"/>
              <a:gd name="connsiteY17" fmla="*/ 1131093 h 2248693"/>
              <a:gd name="connsiteX18" fmla="*/ 2939255 w 6768305"/>
              <a:gd name="connsiteY18" fmla="*/ 1061243 h 2248693"/>
              <a:gd name="connsiteX19" fmla="*/ 2907505 w 6768305"/>
              <a:gd name="connsiteY19" fmla="*/ 1061243 h 2248693"/>
              <a:gd name="connsiteX20" fmla="*/ 2907505 w 6768305"/>
              <a:gd name="connsiteY20" fmla="*/ 1004093 h 2248693"/>
              <a:gd name="connsiteX21" fmla="*/ 2793205 w 6768305"/>
              <a:gd name="connsiteY21" fmla="*/ 1004093 h 2248693"/>
              <a:gd name="connsiteX22" fmla="*/ 2793205 w 6768305"/>
              <a:gd name="connsiteY22" fmla="*/ 946943 h 2248693"/>
              <a:gd name="connsiteX23" fmla="*/ 2577305 w 6768305"/>
              <a:gd name="connsiteY23" fmla="*/ 946943 h 2248693"/>
              <a:gd name="connsiteX24" fmla="*/ 2577305 w 6768305"/>
              <a:gd name="connsiteY24" fmla="*/ 896143 h 2248693"/>
              <a:gd name="connsiteX25" fmla="*/ 2532855 w 6768305"/>
              <a:gd name="connsiteY25" fmla="*/ 896143 h 2248693"/>
              <a:gd name="connsiteX26" fmla="*/ 2532855 w 6768305"/>
              <a:gd name="connsiteY26" fmla="*/ 845343 h 2248693"/>
              <a:gd name="connsiteX27" fmla="*/ 2526505 w 6768305"/>
              <a:gd name="connsiteY27" fmla="*/ 845343 h 2248693"/>
              <a:gd name="connsiteX28" fmla="*/ 2526505 w 6768305"/>
              <a:gd name="connsiteY28" fmla="*/ 794543 h 2248693"/>
              <a:gd name="connsiteX29" fmla="*/ 2456655 w 6768305"/>
              <a:gd name="connsiteY29" fmla="*/ 794543 h 2248693"/>
              <a:gd name="connsiteX30" fmla="*/ 2456655 w 6768305"/>
              <a:gd name="connsiteY30" fmla="*/ 743743 h 2248693"/>
              <a:gd name="connsiteX31" fmla="*/ 2336005 w 6768305"/>
              <a:gd name="connsiteY31" fmla="*/ 743743 h 2248693"/>
              <a:gd name="connsiteX32" fmla="*/ 2336005 w 6768305"/>
              <a:gd name="connsiteY32" fmla="*/ 705643 h 2248693"/>
              <a:gd name="connsiteX33" fmla="*/ 2228055 w 6768305"/>
              <a:gd name="connsiteY33" fmla="*/ 705643 h 2248693"/>
              <a:gd name="connsiteX34" fmla="*/ 2228055 w 6768305"/>
              <a:gd name="connsiteY34" fmla="*/ 661193 h 2248693"/>
              <a:gd name="connsiteX35" fmla="*/ 2145505 w 6768305"/>
              <a:gd name="connsiteY35" fmla="*/ 661193 h 2248693"/>
              <a:gd name="connsiteX36" fmla="*/ 2145505 w 6768305"/>
              <a:gd name="connsiteY36" fmla="*/ 616743 h 2248693"/>
              <a:gd name="connsiteX37" fmla="*/ 2107405 w 6768305"/>
              <a:gd name="connsiteY37" fmla="*/ 616743 h 2248693"/>
              <a:gd name="connsiteX38" fmla="*/ 2107405 w 6768305"/>
              <a:gd name="connsiteY38" fmla="*/ 572293 h 2248693"/>
              <a:gd name="connsiteX39" fmla="*/ 1967705 w 6768305"/>
              <a:gd name="connsiteY39" fmla="*/ 572293 h 2248693"/>
              <a:gd name="connsiteX40" fmla="*/ 1967705 w 6768305"/>
              <a:gd name="connsiteY40" fmla="*/ 527843 h 2248693"/>
              <a:gd name="connsiteX41" fmla="*/ 1815305 w 6768305"/>
              <a:gd name="connsiteY41" fmla="*/ 527843 h 2248693"/>
              <a:gd name="connsiteX42" fmla="*/ 1815305 w 6768305"/>
              <a:gd name="connsiteY42" fmla="*/ 489743 h 2248693"/>
              <a:gd name="connsiteX43" fmla="*/ 1770855 w 6768305"/>
              <a:gd name="connsiteY43" fmla="*/ 489743 h 2248693"/>
              <a:gd name="connsiteX44" fmla="*/ 1770855 w 6768305"/>
              <a:gd name="connsiteY44" fmla="*/ 445293 h 2248693"/>
              <a:gd name="connsiteX45" fmla="*/ 1586705 w 6768305"/>
              <a:gd name="connsiteY45" fmla="*/ 445293 h 2248693"/>
              <a:gd name="connsiteX46" fmla="*/ 1586705 w 6768305"/>
              <a:gd name="connsiteY46" fmla="*/ 407193 h 2248693"/>
              <a:gd name="connsiteX47" fmla="*/ 1421605 w 6768305"/>
              <a:gd name="connsiteY47" fmla="*/ 407193 h 2248693"/>
              <a:gd name="connsiteX48" fmla="*/ 1421605 w 6768305"/>
              <a:gd name="connsiteY48" fmla="*/ 369093 h 2248693"/>
              <a:gd name="connsiteX49" fmla="*/ 1224755 w 6768305"/>
              <a:gd name="connsiteY49" fmla="*/ 369093 h 2248693"/>
              <a:gd name="connsiteX50" fmla="*/ 1224755 w 6768305"/>
              <a:gd name="connsiteY50" fmla="*/ 330993 h 2248693"/>
              <a:gd name="connsiteX51" fmla="*/ 1129505 w 6768305"/>
              <a:gd name="connsiteY51" fmla="*/ 330993 h 2248693"/>
              <a:gd name="connsiteX52" fmla="*/ 1129505 w 6768305"/>
              <a:gd name="connsiteY52" fmla="*/ 299243 h 2248693"/>
              <a:gd name="connsiteX53" fmla="*/ 1015205 w 6768305"/>
              <a:gd name="connsiteY53" fmla="*/ 299243 h 2248693"/>
              <a:gd name="connsiteX54" fmla="*/ 1015205 w 6768305"/>
              <a:gd name="connsiteY54" fmla="*/ 267493 h 2248693"/>
              <a:gd name="connsiteX55" fmla="*/ 913605 w 6768305"/>
              <a:gd name="connsiteY55" fmla="*/ 267493 h 2248693"/>
              <a:gd name="connsiteX56" fmla="*/ 913605 w 6768305"/>
              <a:gd name="connsiteY56" fmla="*/ 223043 h 2248693"/>
              <a:gd name="connsiteX57" fmla="*/ 837405 w 6768305"/>
              <a:gd name="connsiteY57" fmla="*/ 223043 h 2248693"/>
              <a:gd name="connsiteX58" fmla="*/ 837405 w 6768305"/>
              <a:gd name="connsiteY58" fmla="*/ 184943 h 2248693"/>
              <a:gd name="connsiteX59" fmla="*/ 729455 w 6768305"/>
              <a:gd name="connsiteY59" fmla="*/ 184943 h 2248693"/>
              <a:gd name="connsiteX60" fmla="*/ 728662 w 6768305"/>
              <a:gd name="connsiteY60" fmla="*/ 150018 h 2248693"/>
              <a:gd name="connsiteX61" fmla="*/ 659606 w 6768305"/>
              <a:gd name="connsiteY61" fmla="*/ 150019 h 2248693"/>
              <a:gd name="connsiteX62" fmla="*/ 659607 w 6768305"/>
              <a:gd name="connsiteY62" fmla="*/ 78581 h 2248693"/>
              <a:gd name="connsiteX63" fmla="*/ 216695 w 6768305"/>
              <a:gd name="connsiteY63" fmla="*/ 78582 h 2248693"/>
              <a:gd name="connsiteX64" fmla="*/ 216695 w 6768305"/>
              <a:gd name="connsiteY64" fmla="*/ 69057 h 2248693"/>
              <a:gd name="connsiteX65" fmla="*/ 209550 w 6768305"/>
              <a:gd name="connsiteY65" fmla="*/ 69056 h 2248693"/>
              <a:gd name="connsiteX66" fmla="*/ 209548 w 6768305"/>
              <a:gd name="connsiteY66" fmla="*/ 52388 h 2248693"/>
              <a:gd name="connsiteX67" fmla="*/ 202406 w 6768305"/>
              <a:gd name="connsiteY67" fmla="*/ 52389 h 2248693"/>
              <a:gd name="connsiteX68" fmla="*/ 202406 w 6768305"/>
              <a:gd name="connsiteY68" fmla="*/ 0 h 2248693"/>
              <a:gd name="connsiteX69" fmla="*/ 0 w 6768305"/>
              <a:gd name="connsiteY69" fmla="*/ 2383 h 2248693"/>
              <a:gd name="connsiteX0" fmla="*/ 6768305 w 6768305"/>
              <a:gd name="connsiteY0" fmla="*/ 2251073 h 2251073"/>
              <a:gd name="connsiteX1" fmla="*/ 6717505 w 6768305"/>
              <a:gd name="connsiteY1" fmla="*/ 2251073 h 2251073"/>
              <a:gd name="connsiteX2" fmla="*/ 6717505 w 6768305"/>
              <a:gd name="connsiteY2" fmla="*/ 1882773 h 2251073"/>
              <a:gd name="connsiteX3" fmla="*/ 6177755 w 6768305"/>
              <a:gd name="connsiteY3" fmla="*/ 1882773 h 2251073"/>
              <a:gd name="connsiteX4" fmla="*/ 6177755 w 6768305"/>
              <a:gd name="connsiteY4" fmla="*/ 1609723 h 2251073"/>
              <a:gd name="connsiteX5" fmla="*/ 4831555 w 6768305"/>
              <a:gd name="connsiteY5" fmla="*/ 1609723 h 2251073"/>
              <a:gd name="connsiteX6" fmla="*/ 4831555 w 6768305"/>
              <a:gd name="connsiteY6" fmla="*/ 1533523 h 2251073"/>
              <a:gd name="connsiteX7" fmla="*/ 4488655 w 6768305"/>
              <a:gd name="connsiteY7" fmla="*/ 1533523 h 2251073"/>
              <a:gd name="connsiteX8" fmla="*/ 4488655 w 6768305"/>
              <a:gd name="connsiteY8" fmla="*/ 1450973 h 2251073"/>
              <a:gd name="connsiteX9" fmla="*/ 4348955 w 6768305"/>
              <a:gd name="connsiteY9" fmla="*/ 1450973 h 2251073"/>
              <a:gd name="connsiteX10" fmla="*/ 4348955 w 6768305"/>
              <a:gd name="connsiteY10" fmla="*/ 1374773 h 2251073"/>
              <a:gd name="connsiteX11" fmla="*/ 4107655 w 6768305"/>
              <a:gd name="connsiteY11" fmla="*/ 1374773 h 2251073"/>
              <a:gd name="connsiteX12" fmla="*/ 4107655 w 6768305"/>
              <a:gd name="connsiteY12" fmla="*/ 1292223 h 2251073"/>
              <a:gd name="connsiteX13" fmla="*/ 3663155 w 6768305"/>
              <a:gd name="connsiteY13" fmla="*/ 1292223 h 2251073"/>
              <a:gd name="connsiteX14" fmla="*/ 3663155 w 6768305"/>
              <a:gd name="connsiteY14" fmla="*/ 1209673 h 2251073"/>
              <a:gd name="connsiteX15" fmla="*/ 3625055 w 6768305"/>
              <a:gd name="connsiteY15" fmla="*/ 1209673 h 2251073"/>
              <a:gd name="connsiteX16" fmla="*/ 3625055 w 6768305"/>
              <a:gd name="connsiteY16" fmla="*/ 1133473 h 2251073"/>
              <a:gd name="connsiteX17" fmla="*/ 2939255 w 6768305"/>
              <a:gd name="connsiteY17" fmla="*/ 1133473 h 2251073"/>
              <a:gd name="connsiteX18" fmla="*/ 2939255 w 6768305"/>
              <a:gd name="connsiteY18" fmla="*/ 1063623 h 2251073"/>
              <a:gd name="connsiteX19" fmla="*/ 2907505 w 6768305"/>
              <a:gd name="connsiteY19" fmla="*/ 1063623 h 2251073"/>
              <a:gd name="connsiteX20" fmla="*/ 2907505 w 6768305"/>
              <a:gd name="connsiteY20" fmla="*/ 1006473 h 2251073"/>
              <a:gd name="connsiteX21" fmla="*/ 2793205 w 6768305"/>
              <a:gd name="connsiteY21" fmla="*/ 1006473 h 2251073"/>
              <a:gd name="connsiteX22" fmla="*/ 2793205 w 6768305"/>
              <a:gd name="connsiteY22" fmla="*/ 949323 h 2251073"/>
              <a:gd name="connsiteX23" fmla="*/ 2577305 w 6768305"/>
              <a:gd name="connsiteY23" fmla="*/ 949323 h 2251073"/>
              <a:gd name="connsiteX24" fmla="*/ 2577305 w 6768305"/>
              <a:gd name="connsiteY24" fmla="*/ 898523 h 2251073"/>
              <a:gd name="connsiteX25" fmla="*/ 2532855 w 6768305"/>
              <a:gd name="connsiteY25" fmla="*/ 898523 h 2251073"/>
              <a:gd name="connsiteX26" fmla="*/ 2532855 w 6768305"/>
              <a:gd name="connsiteY26" fmla="*/ 847723 h 2251073"/>
              <a:gd name="connsiteX27" fmla="*/ 2526505 w 6768305"/>
              <a:gd name="connsiteY27" fmla="*/ 847723 h 2251073"/>
              <a:gd name="connsiteX28" fmla="*/ 2526505 w 6768305"/>
              <a:gd name="connsiteY28" fmla="*/ 796923 h 2251073"/>
              <a:gd name="connsiteX29" fmla="*/ 2456655 w 6768305"/>
              <a:gd name="connsiteY29" fmla="*/ 796923 h 2251073"/>
              <a:gd name="connsiteX30" fmla="*/ 2456655 w 6768305"/>
              <a:gd name="connsiteY30" fmla="*/ 746123 h 2251073"/>
              <a:gd name="connsiteX31" fmla="*/ 2336005 w 6768305"/>
              <a:gd name="connsiteY31" fmla="*/ 746123 h 2251073"/>
              <a:gd name="connsiteX32" fmla="*/ 2336005 w 6768305"/>
              <a:gd name="connsiteY32" fmla="*/ 708023 h 2251073"/>
              <a:gd name="connsiteX33" fmla="*/ 2228055 w 6768305"/>
              <a:gd name="connsiteY33" fmla="*/ 708023 h 2251073"/>
              <a:gd name="connsiteX34" fmla="*/ 2228055 w 6768305"/>
              <a:gd name="connsiteY34" fmla="*/ 663573 h 2251073"/>
              <a:gd name="connsiteX35" fmla="*/ 2145505 w 6768305"/>
              <a:gd name="connsiteY35" fmla="*/ 663573 h 2251073"/>
              <a:gd name="connsiteX36" fmla="*/ 2145505 w 6768305"/>
              <a:gd name="connsiteY36" fmla="*/ 619123 h 2251073"/>
              <a:gd name="connsiteX37" fmla="*/ 2107405 w 6768305"/>
              <a:gd name="connsiteY37" fmla="*/ 619123 h 2251073"/>
              <a:gd name="connsiteX38" fmla="*/ 2107405 w 6768305"/>
              <a:gd name="connsiteY38" fmla="*/ 574673 h 2251073"/>
              <a:gd name="connsiteX39" fmla="*/ 1967705 w 6768305"/>
              <a:gd name="connsiteY39" fmla="*/ 574673 h 2251073"/>
              <a:gd name="connsiteX40" fmla="*/ 1967705 w 6768305"/>
              <a:gd name="connsiteY40" fmla="*/ 530223 h 2251073"/>
              <a:gd name="connsiteX41" fmla="*/ 1815305 w 6768305"/>
              <a:gd name="connsiteY41" fmla="*/ 530223 h 2251073"/>
              <a:gd name="connsiteX42" fmla="*/ 1815305 w 6768305"/>
              <a:gd name="connsiteY42" fmla="*/ 492123 h 2251073"/>
              <a:gd name="connsiteX43" fmla="*/ 1770855 w 6768305"/>
              <a:gd name="connsiteY43" fmla="*/ 492123 h 2251073"/>
              <a:gd name="connsiteX44" fmla="*/ 1770855 w 6768305"/>
              <a:gd name="connsiteY44" fmla="*/ 447673 h 2251073"/>
              <a:gd name="connsiteX45" fmla="*/ 1586705 w 6768305"/>
              <a:gd name="connsiteY45" fmla="*/ 447673 h 2251073"/>
              <a:gd name="connsiteX46" fmla="*/ 1586705 w 6768305"/>
              <a:gd name="connsiteY46" fmla="*/ 409573 h 2251073"/>
              <a:gd name="connsiteX47" fmla="*/ 1421605 w 6768305"/>
              <a:gd name="connsiteY47" fmla="*/ 409573 h 2251073"/>
              <a:gd name="connsiteX48" fmla="*/ 1421605 w 6768305"/>
              <a:gd name="connsiteY48" fmla="*/ 371473 h 2251073"/>
              <a:gd name="connsiteX49" fmla="*/ 1224755 w 6768305"/>
              <a:gd name="connsiteY49" fmla="*/ 371473 h 2251073"/>
              <a:gd name="connsiteX50" fmla="*/ 1224755 w 6768305"/>
              <a:gd name="connsiteY50" fmla="*/ 333373 h 2251073"/>
              <a:gd name="connsiteX51" fmla="*/ 1129505 w 6768305"/>
              <a:gd name="connsiteY51" fmla="*/ 333373 h 2251073"/>
              <a:gd name="connsiteX52" fmla="*/ 1129505 w 6768305"/>
              <a:gd name="connsiteY52" fmla="*/ 301623 h 2251073"/>
              <a:gd name="connsiteX53" fmla="*/ 1015205 w 6768305"/>
              <a:gd name="connsiteY53" fmla="*/ 301623 h 2251073"/>
              <a:gd name="connsiteX54" fmla="*/ 1015205 w 6768305"/>
              <a:gd name="connsiteY54" fmla="*/ 269873 h 2251073"/>
              <a:gd name="connsiteX55" fmla="*/ 913605 w 6768305"/>
              <a:gd name="connsiteY55" fmla="*/ 269873 h 2251073"/>
              <a:gd name="connsiteX56" fmla="*/ 913605 w 6768305"/>
              <a:gd name="connsiteY56" fmla="*/ 225423 h 2251073"/>
              <a:gd name="connsiteX57" fmla="*/ 837405 w 6768305"/>
              <a:gd name="connsiteY57" fmla="*/ 225423 h 2251073"/>
              <a:gd name="connsiteX58" fmla="*/ 837405 w 6768305"/>
              <a:gd name="connsiteY58" fmla="*/ 187323 h 2251073"/>
              <a:gd name="connsiteX59" fmla="*/ 729455 w 6768305"/>
              <a:gd name="connsiteY59" fmla="*/ 187323 h 2251073"/>
              <a:gd name="connsiteX60" fmla="*/ 728662 w 6768305"/>
              <a:gd name="connsiteY60" fmla="*/ 152398 h 2251073"/>
              <a:gd name="connsiteX61" fmla="*/ 659606 w 6768305"/>
              <a:gd name="connsiteY61" fmla="*/ 152399 h 2251073"/>
              <a:gd name="connsiteX62" fmla="*/ 659607 w 6768305"/>
              <a:gd name="connsiteY62" fmla="*/ 80961 h 2251073"/>
              <a:gd name="connsiteX63" fmla="*/ 216695 w 6768305"/>
              <a:gd name="connsiteY63" fmla="*/ 80962 h 2251073"/>
              <a:gd name="connsiteX64" fmla="*/ 216695 w 6768305"/>
              <a:gd name="connsiteY64" fmla="*/ 71437 h 2251073"/>
              <a:gd name="connsiteX65" fmla="*/ 209550 w 6768305"/>
              <a:gd name="connsiteY65" fmla="*/ 71436 h 2251073"/>
              <a:gd name="connsiteX66" fmla="*/ 209548 w 6768305"/>
              <a:gd name="connsiteY66" fmla="*/ 54768 h 2251073"/>
              <a:gd name="connsiteX67" fmla="*/ 202406 w 6768305"/>
              <a:gd name="connsiteY67" fmla="*/ 54769 h 2251073"/>
              <a:gd name="connsiteX68" fmla="*/ 202406 w 6768305"/>
              <a:gd name="connsiteY68" fmla="*/ 2380 h 2251073"/>
              <a:gd name="connsiteX69" fmla="*/ 0 w 6768305"/>
              <a:gd name="connsiteY69" fmla="*/ 0 h 2251073"/>
              <a:gd name="connsiteX0" fmla="*/ 6781998 w 6781998"/>
              <a:gd name="connsiteY0" fmla="*/ 2258218 h 2258218"/>
              <a:gd name="connsiteX1" fmla="*/ 6731198 w 6781998"/>
              <a:gd name="connsiteY1" fmla="*/ 2258218 h 2258218"/>
              <a:gd name="connsiteX2" fmla="*/ 6731198 w 6781998"/>
              <a:gd name="connsiteY2" fmla="*/ 1889918 h 2258218"/>
              <a:gd name="connsiteX3" fmla="*/ 6191448 w 6781998"/>
              <a:gd name="connsiteY3" fmla="*/ 1889918 h 2258218"/>
              <a:gd name="connsiteX4" fmla="*/ 6191448 w 6781998"/>
              <a:gd name="connsiteY4" fmla="*/ 1616868 h 2258218"/>
              <a:gd name="connsiteX5" fmla="*/ 4845248 w 6781998"/>
              <a:gd name="connsiteY5" fmla="*/ 1616868 h 2258218"/>
              <a:gd name="connsiteX6" fmla="*/ 4845248 w 6781998"/>
              <a:gd name="connsiteY6" fmla="*/ 1540668 h 2258218"/>
              <a:gd name="connsiteX7" fmla="*/ 4502348 w 6781998"/>
              <a:gd name="connsiteY7" fmla="*/ 1540668 h 2258218"/>
              <a:gd name="connsiteX8" fmla="*/ 4502348 w 6781998"/>
              <a:gd name="connsiteY8" fmla="*/ 1458118 h 2258218"/>
              <a:gd name="connsiteX9" fmla="*/ 4362648 w 6781998"/>
              <a:gd name="connsiteY9" fmla="*/ 1458118 h 2258218"/>
              <a:gd name="connsiteX10" fmla="*/ 4362648 w 6781998"/>
              <a:gd name="connsiteY10" fmla="*/ 1381918 h 2258218"/>
              <a:gd name="connsiteX11" fmla="*/ 4121348 w 6781998"/>
              <a:gd name="connsiteY11" fmla="*/ 1381918 h 2258218"/>
              <a:gd name="connsiteX12" fmla="*/ 4121348 w 6781998"/>
              <a:gd name="connsiteY12" fmla="*/ 1299368 h 2258218"/>
              <a:gd name="connsiteX13" fmla="*/ 3676848 w 6781998"/>
              <a:gd name="connsiteY13" fmla="*/ 1299368 h 2258218"/>
              <a:gd name="connsiteX14" fmla="*/ 3676848 w 6781998"/>
              <a:gd name="connsiteY14" fmla="*/ 1216818 h 2258218"/>
              <a:gd name="connsiteX15" fmla="*/ 3638748 w 6781998"/>
              <a:gd name="connsiteY15" fmla="*/ 1216818 h 2258218"/>
              <a:gd name="connsiteX16" fmla="*/ 3638748 w 6781998"/>
              <a:gd name="connsiteY16" fmla="*/ 1140618 h 2258218"/>
              <a:gd name="connsiteX17" fmla="*/ 2952948 w 6781998"/>
              <a:gd name="connsiteY17" fmla="*/ 1140618 h 2258218"/>
              <a:gd name="connsiteX18" fmla="*/ 2952948 w 6781998"/>
              <a:gd name="connsiteY18" fmla="*/ 1070768 h 2258218"/>
              <a:gd name="connsiteX19" fmla="*/ 2921198 w 6781998"/>
              <a:gd name="connsiteY19" fmla="*/ 1070768 h 2258218"/>
              <a:gd name="connsiteX20" fmla="*/ 2921198 w 6781998"/>
              <a:gd name="connsiteY20" fmla="*/ 1013618 h 2258218"/>
              <a:gd name="connsiteX21" fmla="*/ 2806898 w 6781998"/>
              <a:gd name="connsiteY21" fmla="*/ 1013618 h 2258218"/>
              <a:gd name="connsiteX22" fmla="*/ 2806898 w 6781998"/>
              <a:gd name="connsiteY22" fmla="*/ 956468 h 2258218"/>
              <a:gd name="connsiteX23" fmla="*/ 2590998 w 6781998"/>
              <a:gd name="connsiteY23" fmla="*/ 956468 h 2258218"/>
              <a:gd name="connsiteX24" fmla="*/ 2590998 w 6781998"/>
              <a:gd name="connsiteY24" fmla="*/ 905668 h 2258218"/>
              <a:gd name="connsiteX25" fmla="*/ 2546548 w 6781998"/>
              <a:gd name="connsiteY25" fmla="*/ 905668 h 2258218"/>
              <a:gd name="connsiteX26" fmla="*/ 2546548 w 6781998"/>
              <a:gd name="connsiteY26" fmla="*/ 854868 h 2258218"/>
              <a:gd name="connsiteX27" fmla="*/ 2540198 w 6781998"/>
              <a:gd name="connsiteY27" fmla="*/ 854868 h 2258218"/>
              <a:gd name="connsiteX28" fmla="*/ 2540198 w 6781998"/>
              <a:gd name="connsiteY28" fmla="*/ 804068 h 2258218"/>
              <a:gd name="connsiteX29" fmla="*/ 2470348 w 6781998"/>
              <a:gd name="connsiteY29" fmla="*/ 804068 h 2258218"/>
              <a:gd name="connsiteX30" fmla="*/ 2470348 w 6781998"/>
              <a:gd name="connsiteY30" fmla="*/ 753268 h 2258218"/>
              <a:gd name="connsiteX31" fmla="*/ 2349698 w 6781998"/>
              <a:gd name="connsiteY31" fmla="*/ 753268 h 2258218"/>
              <a:gd name="connsiteX32" fmla="*/ 2349698 w 6781998"/>
              <a:gd name="connsiteY32" fmla="*/ 715168 h 2258218"/>
              <a:gd name="connsiteX33" fmla="*/ 2241748 w 6781998"/>
              <a:gd name="connsiteY33" fmla="*/ 715168 h 2258218"/>
              <a:gd name="connsiteX34" fmla="*/ 2241748 w 6781998"/>
              <a:gd name="connsiteY34" fmla="*/ 670718 h 2258218"/>
              <a:gd name="connsiteX35" fmla="*/ 2159198 w 6781998"/>
              <a:gd name="connsiteY35" fmla="*/ 670718 h 2258218"/>
              <a:gd name="connsiteX36" fmla="*/ 2159198 w 6781998"/>
              <a:gd name="connsiteY36" fmla="*/ 626268 h 2258218"/>
              <a:gd name="connsiteX37" fmla="*/ 2121098 w 6781998"/>
              <a:gd name="connsiteY37" fmla="*/ 626268 h 2258218"/>
              <a:gd name="connsiteX38" fmla="*/ 2121098 w 6781998"/>
              <a:gd name="connsiteY38" fmla="*/ 581818 h 2258218"/>
              <a:gd name="connsiteX39" fmla="*/ 1981398 w 6781998"/>
              <a:gd name="connsiteY39" fmla="*/ 581818 h 2258218"/>
              <a:gd name="connsiteX40" fmla="*/ 1981398 w 6781998"/>
              <a:gd name="connsiteY40" fmla="*/ 537368 h 2258218"/>
              <a:gd name="connsiteX41" fmla="*/ 1828998 w 6781998"/>
              <a:gd name="connsiteY41" fmla="*/ 537368 h 2258218"/>
              <a:gd name="connsiteX42" fmla="*/ 1828998 w 6781998"/>
              <a:gd name="connsiteY42" fmla="*/ 499268 h 2258218"/>
              <a:gd name="connsiteX43" fmla="*/ 1784548 w 6781998"/>
              <a:gd name="connsiteY43" fmla="*/ 499268 h 2258218"/>
              <a:gd name="connsiteX44" fmla="*/ 1784548 w 6781998"/>
              <a:gd name="connsiteY44" fmla="*/ 454818 h 2258218"/>
              <a:gd name="connsiteX45" fmla="*/ 1600398 w 6781998"/>
              <a:gd name="connsiteY45" fmla="*/ 454818 h 2258218"/>
              <a:gd name="connsiteX46" fmla="*/ 1600398 w 6781998"/>
              <a:gd name="connsiteY46" fmla="*/ 416718 h 2258218"/>
              <a:gd name="connsiteX47" fmla="*/ 1435298 w 6781998"/>
              <a:gd name="connsiteY47" fmla="*/ 416718 h 2258218"/>
              <a:gd name="connsiteX48" fmla="*/ 1435298 w 6781998"/>
              <a:gd name="connsiteY48" fmla="*/ 378618 h 2258218"/>
              <a:gd name="connsiteX49" fmla="*/ 1238448 w 6781998"/>
              <a:gd name="connsiteY49" fmla="*/ 378618 h 2258218"/>
              <a:gd name="connsiteX50" fmla="*/ 1238448 w 6781998"/>
              <a:gd name="connsiteY50" fmla="*/ 340518 h 2258218"/>
              <a:gd name="connsiteX51" fmla="*/ 1143198 w 6781998"/>
              <a:gd name="connsiteY51" fmla="*/ 340518 h 2258218"/>
              <a:gd name="connsiteX52" fmla="*/ 1143198 w 6781998"/>
              <a:gd name="connsiteY52" fmla="*/ 308768 h 2258218"/>
              <a:gd name="connsiteX53" fmla="*/ 1028898 w 6781998"/>
              <a:gd name="connsiteY53" fmla="*/ 308768 h 2258218"/>
              <a:gd name="connsiteX54" fmla="*/ 1028898 w 6781998"/>
              <a:gd name="connsiteY54" fmla="*/ 277018 h 2258218"/>
              <a:gd name="connsiteX55" fmla="*/ 927298 w 6781998"/>
              <a:gd name="connsiteY55" fmla="*/ 277018 h 2258218"/>
              <a:gd name="connsiteX56" fmla="*/ 927298 w 6781998"/>
              <a:gd name="connsiteY56" fmla="*/ 232568 h 2258218"/>
              <a:gd name="connsiteX57" fmla="*/ 851098 w 6781998"/>
              <a:gd name="connsiteY57" fmla="*/ 232568 h 2258218"/>
              <a:gd name="connsiteX58" fmla="*/ 851098 w 6781998"/>
              <a:gd name="connsiteY58" fmla="*/ 194468 h 2258218"/>
              <a:gd name="connsiteX59" fmla="*/ 743148 w 6781998"/>
              <a:gd name="connsiteY59" fmla="*/ 194468 h 2258218"/>
              <a:gd name="connsiteX60" fmla="*/ 742355 w 6781998"/>
              <a:gd name="connsiteY60" fmla="*/ 159543 h 2258218"/>
              <a:gd name="connsiteX61" fmla="*/ 673299 w 6781998"/>
              <a:gd name="connsiteY61" fmla="*/ 159544 h 2258218"/>
              <a:gd name="connsiteX62" fmla="*/ 673300 w 6781998"/>
              <a:gd name="connsiteY62" fmla="*/ 88106 h 2258218"/>
              <a:gd name="connsiteX63" fmla="*/ 230388 w 6781998"/>
              <a:gd name="connsiteY63" fmla="*/ 88107 h 2258218"/>
              <a:gd name="connsiteX64" fmla="*/ 230388 w 6781998"/>
              <a:gd name="connsiteY64" fmla="*/ 78582 h 2258218"/>
              <a:gd name="connsiteX65" fmla="*/ 223243 w 6781998"/>
              <a:gd name="connsiteY65" fmla="*/ 78581 h 2258218"/>
              <a:gd name="connsiteX66" fmla="*/ 223241 w 6781998"/>
              <a:gd name="connsiteY66" fmla="*/ 61913 h 2258218"/>
              <a:gd name="connsiteX67" fmla="*/ 216099 w 6781998"/>
              <a:gd name="connsiteY67" fmla="*/ 61914 h 2258218"/>
              <a:gd name="connsiteX68" fmla="*/ 216099 w 6781998"/>
              <a:gd name="connsiteY68" fmla="*/ 9525 h 2258218"/>
              <a:gd name="connsiteX69" fmla="*/ 13693 w 6781998"/>
              <a:gd name="connsiteY69" fmla="*/ 7145 h 2258218"/>
              <a:gd name="connsiteX70" fmla="*/ 18455 w 6781998"/>
              <a:gd name="connsiteY70" fmla="*/ 0 h 2258218"/>
              <a:gd name="connsiteX0" fmla="*/ 6783829 w 6783829"/>
              <a:gd name="connsiteY0" fmla="*/ 2284411 h 2284411"/>
              <a:gd name="connsiteX1" fmla="*/ 6733029 w 6783829"/>
              <a:gd name="connsiteY1" fmla="*/ 2284411 h 2284411"/>
              <a:gd name="connsiteX2" fmla="*/ 6733029 w 6783829"/>
              <a:gd name="connsiteY2" fmla="*/ 1916111 h 2284411"/>
              <a:gd name="connsiteX3" fmla="*/ 6193279 w 6783829"/>
              <a:gd name="connsiteY3" fmla="*/ 1916111 h 2284411"/>
              <a:gd name="connsiteX4" fmla="*/ 6193279 w 6783829"/>
              <a:gd name="connsiteY4" fmla="*/ 1643061 h 2284411"/>
              <a:gd name="connsiteX5" fmla="*/ 4847079 w 6783829"/>
              <a:gd name="connsiteY5" fmla="*/ 1643061 h 2284411"/>
              <a:gd name="connsiteX6" fmla="*/ 4847079 w 6783829"/>
              <a:gd name="connsiteY6" fmla="*/ 1566861 h 2284411"/>
              <a:gd name="connsiteX7" fmla="*/ 4504179 w 6783829"/>
              <a:gd name="connsiteY7" fmla="*/ 1566861 h 2284411"/>
              <a:gd name="connsiteX8" fmla="*/ 4504179 w 6783829"/>
              <a:gd name="connsiteY8" fmla="*/ 1484311 h 2284411"/>
              <a:gd name="connsiteX9" fmla="*/ 4364479 w 6783829"/>
              <a:gd name="connsiteY9" fmla="*/ 1484311 h 2284411"/>
              <a:gd name="connsiteX10" fmla="*/ 4364479 w 6783829"/>
              <a:gd name="connsiteY10" fmla="*/ 1408111 h 2284411"/>
              <a:gd name="connsiteX11" fmla="*/ 4123179 w 6783829"/>
              <a:gd name="connsiteY11" fmla="*/ 1408111 h 2284411"/>
              <a:gd name="connsiteX12" fmla="*/ 4123179 w 6783829"/>
              <a:gd name="connsiteY12" fmla="*/ 1325561 h 2284411"/>
              <a:gd name="connsiteX13" fmla="*/ 3678679 w 6783829"/>
              <a:gd name="connsiteY13" fmla="*/ 1325561 h 2284411"/>
              <a:gd name="connsiteX14" fmla="*/ 3678679 w 6783829"/>
              <a:gd name="connsiteY14" fmla="*/ 1243011 h 2284411"/>
              <a:gd name="connsiteX15" fmla="*/ 3640579 w 6783829"/>
              <a:gd name="connsiteY15" fmla="*/ 1243011 h 2284411"/>
              <a:gd name="connsiteX16" fmla="*/ 3640579 w 6783829"/>
              <a:gd name="connsiteY16" fmla="*/ 1166811 h 2284411"/>
              <a:gd name="connsiteX17" fmla="*/ 2954779 w 6783829"/>
              <a:gd name="connsiteY17" fmla="*/ 1166811 h 2284411"/>
              <a:gd name="connsiteX18" fmla="*/ 2954779 w 6783829"/>
              <a:gd name="connsiteY18" fmla="*/ 1096961 h 2284411"/>
              <a:gd name="connsiteX19" fmla="*/ 2923029 w 6783829"/>
              <a:gd name="connsiteY19" fmla="*/ 1096961 h 2284411"/>
              <a:gd name="connsiteX20" fmla="*/ 2923029 w 6783829"/>
              <a:gd name="connsiteY20" fmla="*/ 1039811 h 2284411"/>
              <a:gd name="connsiteX21" fmla="*/ 2808729 w 6783829"/>
              <a:gd name="connsiteY21" fmla="*/ 1039811 h 2284411"/>
              <a:gd name="connsiteX22" fmla="*/ 2808729 w 6783829"/>
              <a:gd name="connsiteY22" fmla="*/ 982661 h 2284411"/>
              <a:gd name="connsiteX23" fmla="*/ 2592829 w 6783829"/>
              <a:gd name="connsiteY23" fmla="*/ 982661 h 2284411"/>
              <a:gd name="connsiteX24" fmla="*/ 2592829 w 6783829"/>
              <a:gd name="connsiteY24" fmla="*/ 931861 h 2284411"/>
              <a:gd name="connsiteX25" fmla="*/ 2548379 w 6783829"/>
              <a:gd name="connsiteY25" fmla="*/ 931861 h 2284411"/>
              <a:gd name="connsiteX26" fmla="*/ 2548379 w 6783829"/>
              <a:gd name="connsiteY26" fmla="*/ 881061 h 2284411"/>
              <a:gd name="connsiteX27" fmla="*/ 2542029 w 6783829"/>
              <a:gd name="connsiteY27" fmla="*/ 881061 h 2284411"/>
              <a:gd name="connsiteX28" fmla="*/ 2542029 w 6783829"/>
              <a:gd name="connsiteY28" fmla="*/ 830261 h 2284411"/>
              <a:gd name="connsiteX29" fmla="*/ 2472179 w 6783829"/>
              <a:gd name="connsiteY29" fmla="*/ 830261 h 2284411"/>
              <a:gd name="connsiteX30" fmla="*/ 2472179 w 6783829"/>
              <a:gd name="connsiteY30" fmla="*/ 779461 h 2284411"/>
              <a:gd name="connsiteX31" fmla="*/ 2351529 w 6783829"/>
              <a:gd name="connsiteY31" fmla="*/ 779461 h 2284411"/>
              <a:gd name="connsiteX32" fmla="*/ 2351529 w 6783829"/>
              <a:gd name="connsiteY32" fmla="*/ 741361 h 2284411"/>
              <a:gd name="connsiteX33" fmla="*/ 2243579 w 6783829"/>
              <a:gd name="connsiteY33" fmla="*/ 741361 h 2284411"/>
              <a:gd name="connsiteX34" fmla="*/ 2243579 w 6783829"/>
              <a:gd name="connsiteY34" fmla="*/ 696911 h 2284411"/>
              <a:gd name="connsiteX35" fmla="*/ 2161029 w 6783829"/>
              <a:gd name="connsiteY35" fmla="*/ 696911 h 2284411"/>
              <a:gd name="connsiteX36" fmla="*/ 2161029 w 6783829"/>
              <a:gd name="connsiteY36" fmla="*/ 652461 h 2284411"/>
              <a:gd name="connsiteX37" fmla="*/ 2122929 w 6783829"/>
              <a:gd name="connsiteY37" fmla="*/ 652461 h 2284411"/>
              <a:gd name="connsiteX38" fmla="*/ 2122929 w 6783829"/>
              <a:gd name="connsiteY38" fmla="*/ 608011 h 2284411"/>
              <a:gd name="connsiteX39" fmla="*/ 1983229 w 6783829"/>
              <a:gd name="connsiteY39" fmla="*/ 608011 h 2284411"/>
              <a:gd name="connsiteX40" fmla="*/ 1983229 w 6783829"/>
              <a:gd name="connsiteY40" fmla="*/ 563561 h 2284411"/>
              <a:gd name="connsiteX41" fmla="*/ 1830829 w 6783829"/>
              <a:gd name="connsiteY41" fmla="*/ 563561 h 2284411"/>
              <a:gd name="connsiteX42" fmla="*/ 1830829 w 6783829"/>
              <a:gd name="connsiteY42" fmla="*/ 525461 h 2284411"/>
              <a:gd name="connsiteX43" fmla="*/ 1786379 w 6783829"/>
              <a:gd name="connsiteY43" fmla="*/ 525461 h 2284411"/>
              <a:gd name="connsiteX44" fmla="*/ 1786379 w 6783829"/>
              <a:gd name="connsiteY44" fmla="*/ 481011 h 2284411"/>
              <a:gd name="connsiteX45" fmla="*/ 1602229 w 6783829"/>
              <a:gd name="connsiteY45" fmla="*/ 481011 h 2284411"/>
              <a:gd name="connsiteX46" fmla="*/ 1602229 w 6783829"/>
              <a:gd name="connsiteY46" fmla="*/ 442911 h 2284411"/>
              <a:gd name="connsiteX47" fmla="*/ 1437129 w 6783829"/>
              <a:gd name="connsiteY47" fmla="*/ 442911 h 2284411"/>
              <a:gd name="connsiteX48" fmla="*/ 1437129 w 6783829"/>
              <a:gd name="connsiteY48" fmla="*/ 404811 h 2284411"/>
              <a:gd name="connsiteX49" fmla="*/ 1240279 w 6783829"/>
              <a:gd name="connsiteY49" fmla="*/ 404811 h 2284411"/>
              <a:gd name="connsiteX50" fmla="*/ 1240279 w 6783829"/>
              <a:gd name="connsiteY50" fmla="*/ 366711 h 2284411"/>
              <a:gd name="connsiteX51" fmla="*/ 1145029 w 6783829"/>
              <a:gd name="connsiteY51" fmla="*/ 366711 h 2284411"/>
              <a:gd name="connsiteX52" fmla="*/ 1145029 w 6783829"/>
              <a:gd name="connsiteY52" fmla="*/ 334961 h 2284411"/>
              <a:gd name="connsiteX53" fmla="*/ 1030729 w 6783829"/>
              <a:gd name="connsiteY53" fmla="*/ 334961 h 2284411"/>
              <a:gd name="connsiteX54" fmla="*/ 1030729 w 6783829"/>
              <a:gd name="connsiteY54" fmla="*/ 303211 h 2284411"/>
              <a:gd name="connsiteX55" fmla="*/ 929129 w 6783829"/>
              <a:gd name="connsiteY55" fmla="*/ 303211 h 2284411"/>
              <a:gd name="connsiteX56" fmla="*/ 929129 w 6783829"/>
              <a:gd name="connsiteY56" fmla="*/ 258761 h 2284411"/>
              <a:gd name="connsiteX57" fmla="*/ 852929 w 6783829"/>
              <a:gd name="connsiteY57" fmla="*/ 258761 h 2284411"/>
              <a:gd name="connsiteX58" fmla="*/ 852929 w 6783829"/>
              <a:gd name="connsiteY58" fmla="*/ 220661 h 2284411"/>
              <a:gd name="connsiteX59" fmla="*/ 744979 w 6783829"/>
              <a:gd name="connsiteY59" fmla="*/ 220661 h 2284411"/>
              <a:gd name="connsiteX60" fmla="*/ 744186 w 6783829"/>
              <a:gd name="connsiteY60" fmla="*/ 185736 h 2284411"/>
              <a:gd name="connsiteX61" fmla="*/ 675130 w 6783829"/>
              <a:gd name="connsiteY61" fmla="*/ 185737 h 2284411"/>
              <a:gd name="connsiteX62" fmla="*/ 675131 w 6783829"/>
              <a:gd name="connsiteY62" fmla="*/ 114299 h 2284411"/>
              <a:gd name="connsiteX63" fmla="*/ 232219 w 6783829"/>
              <a:gd name="connsiteY63" fmla="*/ 114300 h 2284411"/>
              <a:gd name="connsiteX64" fmla="*/ 232219 w 6783829"/>
              <a:gd name="connsiteY64" fmla="*/ 104775 h 2284411"/>
              <a:gd name="connsiteX65" fmla="*/ 225074 w 6783829"/>
              <a:gd name="connsiteY65" fmla="*/ 104774 h 2284411"/>
              <a:gd name="connsiteX66" fmla="*/ 225072 w 6783829"/>
              <a:gd name="connsiteY66" fmla="*/ 88106 h 2284411"/>
              <a:gd name="connsiteX67" fmla="*/ 217930 w 6783829"/>
              <a:gd name="connsiteY67" fmla="*/ 88107 h 2284411"/>
              <a:gd name="connsiteX68" fmla="*/ 217930 w 6783829"/>
              <a:gd name="connsiteY68" fmla="*/ 35718 h 2284411"/>
              <a:gd name="connsiteX69" fmla="*/ 15524 w 6783829"/>
              <a:gd name="connsiteY69" fmla="*/ 33338 h 2284411"/>
              <a:gd name="connsiteX70" fmla="*/ 13142 w 6783829"/>
              <a:gd name="connsiteY70" fmla="*/ 0 h 2284411"/>
              <a:gd name="connsiteX0" fmla="*/ 6770687 w 6770687"/>
              <a:gd name="connsiteY0" fmla="*/ 2284411 h 2284411"/>
              <a:gd name="connsiteX1" fmla="*/ 6719887 w 6770687"/>
              <a:gd name="connsiteY1" fmla="*/ 2284411 h 2284411"/>
              <a:gd name="connsiteX2" fmla="*/ 6719887 w 6770687"/>
              <a:gd name="connsiteY2" fmla="*/ 1916111 h 2284411"/>
              <a:gd name="connsiteX3" fmla="*/ 6180137 w 6770687"/>
              <a:gd name="connsiteY3" fmla="*/ 1916111 h 2284411"/>
              <a:gd name="connsiteX4" fmla="*/ 6180137 w 6770687"/>
              <a:gd name="connsiteY4" fmla="*/ 1643061 h 2284411"/>
              <a:gd name="connsiteX5" fmla="*/ 4833937 w 6770687"/>
              <a:gd name="connsiteY5" fmla="*/ 1643061 h 2284411"/>
              <a:gd name="connsiteX6" fmla="*/ 4833937 w 6770687"/>
              <a:gd name="connsiteY6" fmla="*/ 1566861 h 2284411"/>
              <a:gd name="connsiteX7" fmla="*/ 4491037 w 6770687"/>
              <a:gd name="connsiteY7" fmla="*/ 1566861 h 2284411"/>
              <a:gd name="connsiteX8" fmla="*/ 4491037 w 6770687"/>
              <a:gd name="connsiteY8" fmla="*/ 1484311 h 2284411"/>
              <a:gd name="connsiteX9" fmla="*/ 4351337 w 6770687"/>
              <a:gd name="connsiteY9" fmla="*/ 1484311 h 2284411"/>
              <a:gd name="connsiteX10" fmla="*/ 4351337 w 6770687"/>
              <a:gd name="connsiteY10" fmla="*/ 1408111 h 2284411"/>
              <a:gd name="connsiteX11" fmla="*/ 4110037 w 6770687"/>
              <a:gd name="connsiteY11" fmla="*/ 1408111 h 2284411"/>
              <a:gd name="connsiteX12" fmla="*/ 4110037 w 6770687"/>
              <a:gd name="connsiteY12" fmla="*/ 1325561 h 2284411"/>
              <a:gd name="connsiteX13" fmla="*/ 3665537 w 6770687"/>
              <a:gd name="connsiteY13" fmla="*/ 1325561 h 2284411"/>
              <a:gd name="connsiteX14" fmla="*/ 3665537 w 6770687"/>
              <a:gd name="connsiteY14" fmla="*/ 1243011 h 2284411"/>
              <a:gd name="connsiteX15" fmla="*/ 3627437 w 6770687"/>
              <a:gd name="connsiteY15" fmla="*/ 1243011 h 2284411"/>
              <a:gd name="connsiteX16" fmla="*/ 3627437 w 6770687"/>
              <a:gd name="connsiteY16" fmla="*/ 1166811 h 2284411"/>
              <a:gd name="connsiteX17" fmla="*/ 2941637 w 6770687"/>
              <a:gd name="connsiteY17" fmla="*/ 1166811 h 2284411"/>
              <a:gd name="connsiteX18" fmla="*/ 2941637 w 6770687"/>
              <a:gd name="connsiteY18" fmla="*/ 1096961 h 2284411"/>
              <a:gd name="connsiteX19" fmla="*/ 2909887 w 6770687"/>
              <a:gd name="connsiteY19" fmla="*/ 1096961 h 2284411"/>
              <a:gd name="connsiteX20" fmla="*/ 2909887 w 6770687"/>
              <a:gd name="connsiteY20" fmla="*/ 1039811 h 2284411"/>
              <a:gd name="connsiteX21" fmla="*/ 2795587 w 6770687"/>
              <a:gd name="connsiteY21" fmla="*/ 1039811 h 2284411"/>
              <a:gd name="connsiteX22" fmla="*/ 2795587 w 6770687"/>
              <a:gd name="connsiteY22" fmla="*/ 982661 h 2284411"/>
              <a:gd name="connsiteX23" fmla="*/ 2579687 w 6770687"/>
              <a:gd name="connsiteY23" fmla="*/ 982661 h 2284411"/>
              <a:gd name="connsiteX24" fmla="*/ 2579687 w 6770687"/>
              <a:gd name="connsiteY24" fmla="*/ 931861 h 2284411"/>
              <a:gd name="connsiteX25" fmla="*/ 2535237 w 6770687"/>
              <a:gd name="connsiteY25" fmla="*/ 931861 h 2284411"/>
              <a:gd name="connsiteX26" fmla="*/ 2535237 w 6770687"/>
              <a:gd name="connsiteY26" fmla="*/ 881061 h 2284411"/>
              <a:gd name="connsiteX27" fmla="*/ 2528887 w 6770687"/>
              <a:gd name="connsiteY27" fmla="*/ 881061 h 2284411"/>
              <a:gd name="connsiteX28" fmla="*/ 2528887 w 6770687"/>
              <a:gd name="connsiteY28" fmla="*/ 830261 h 2284411"/>
              <a:gd name="connsiteX29" fmla="*/ 2459037 w 6770687"/>
              <a:gd name="connsiteY29" fmla="*/ 830261 h 2284411"/>
              <a:gd name="connsiteX30" fmla="*/ 2459037 w 6770687"/>
              <a:gd name="connsiteY30" fmla="*/ 779461 h 2284411"/>
              <a:gd name="connsiteX31" fmla="*/ 2338387 w 6770687"/>
              <a:gd name="connsiteY31" fmla="*/ 779461 h 2284411"/>
              <a:gd name="connsiteX32" fmla="*/ 2338387 w 6770687"/>
              <a:gd name="connsiteY32" fmla="*/ 741361 h 2284411"/>
              <a:gd name="connsiteX33" fmla="*/ 2230437 w 6770687"/>
              <a:gd name="connsiteY33" fmla="*/ 741361 h 2284411"/>
              <a:gd name="connsiteX34" fmla="*/ 2230437 w 6770687"/>
              <a:gd name="connsiteY34" fmla="*/ 696911 h 2284411"/>
              <a:gd name="connsiteX35" fmla="*/ 2147887 w 6770687"/>
              <a:gd name="connsiteY35" fmla="*/ 696911 h 2284411"/>
              <a:gd name="connsiteX36" fmla="*/ 2147887 w 6770687"/>
              <a:gd name="connsiteY36" fmla="*/ 652461 h 2284411"/>
              <a:gd name="connsiteX37" fmla="*/ 2109787 w 6770687"/>
              <a:gd name="connsiteY37" fmla="*/ 652461 h 2284411"/>
              <a:gd name="connsiteX38" fmla="*/ 2109787 w 6770687"/>
              <a:gd name="connsiteY38" fmla="*/ 608011 h 2284411"/>
              <a:gd name="connsiteX39" fmla="*/ 1970087 w 6770687"/>
              <a:gd name="connsiteY39" fmla="*/ 608011 h 2284411"/>
              <a:gd name="connsiteX40" fmla="*/ 1970087 w 6770687"/>
              <a:gd name="connsiteY40" fmla="*/ 563561 h 2284411"/>
              <a:gd name="connsiteX41" fmla="*/ 1817687 w 6770687"/>
              <a:gd name="connsiteY41" fmla="*/ 563561 h 2284411"/>
              <a:gd name="connsiteX42" fmla="*/ 1817687 w 6770687"/>
              <a:gd name="connsiteY42" fmla="*/ 525461 h 2284411"/>
              <a:gd name="connsiteX43" fmla="*/ 1773237 w 6770687"/>
              <a:gd name="connsiteY43" fmla="*/ 525461 h 2284411"/>
              <a:gd name="connsiteX44" fmla="*/ 1773237 w 6770687"/>
              <a:gd name="connsiteY44" fmla="*/ 481011 h 2284411"/>
              <a:gd name="connsiteX45" fmla="*/ 1589087 w 6770687"/>
              <a:gd name="connsiteY45" fmla="*/ 481011 h 2284411"/>
              <a:gd name="connsiteX46" fmla="*/ 1589087 w 6770687"/>
              <a:gd name="connsiteY46" fmla="*/ 442911 h 2284411"/>
              <a:gd name="connsiteX47" fmla="*/ 1423987 w 6770687"/>
              <a:gd name="connsiteY47" fmla="*/ 442911 h 2284411"/>
              <a:gd name="connsiteX48" fmla="*/ 1423987 w 6770687"/>
              <a:gd name="connsiteY48" fmla="*/ 404811 h 2284411"/>
              <a:gd name="connsiteX49" fmla="*/ 1227137 w 6770687"/>
              <a:gd name="connsiteY49" fmla="*/ 404811 h 2284411"/>
              <a:gd name="connsiteX50" fmla="*/ 1227137 w 6770687"/>
              <a:gd name="connsiteY50" fmla="*/ 366711 h 2284411"/>
              <a:gd name="connsiteX51" fmla="*/ 1131887 w 6770687"/>
              <a:gd name="connsiteY51" fmla="*/ 366711 h 2284411"/>
              <a:gd name="connsiteX52" fmla="*/ 1131887 w 6770687"/>
              <a:gd name="connsiteY52" fmla="*/ 334961 h 2284411"/>
              <a:gd name="connsiteX53" fmla="*/ 1017587 w 6770687"/>
              <a:gd name="connsiteY53" fmla="*/ 334961 h 2284411"/>
              <a:gd name="connsiteX54" fmla="*/ 1017587 w 6770687"/>
              <a:gd name="connsiteY54" fmla="*/ 303211 h 2284411"/>
              <a:gd name="connsiteX55" fmla="*/ 915987 w 6770687"/>
              <a:gd name="connsiteY55" fmla="*/ 303211 h 2284411"/>
              <a:gd name="connsiteX56" fmla="*/ 915987 w 6770687"/>
              <a:gd name="connsiteY56" fmla="*/ 258761 h 2284411"/>
              <a:gd name="connsiteX57" fmla="*/ 839787 w 6770687"/>
              <a:gd name="connsiteY57" fmla="*/ 258761 h 2284411"/>
              <a:gd name="connsiteX58" fmla="*/ 839787 w 6770687"/>
              <a:gd name="connsiteY58" fmla="*/ 220661 h 2284411"/>
              <a:gd name="connsiteX59" fmla="*/ 731837 w 6770687"/>
              <a:gd name="connsiteY59" fmla="*/ 220661 h 2284411"/>
              <a:gd name="connsiteX60" fmla="*/ 731044 w 6770687"/>
              <a:gd name="connsiteY60" fmla="*/ 185736 h 2284411"/>
              <a:gd name="connsiteX61" fmla="*/ 661988 w 6770687"/>
              <a:gd name="connsiteY61" fmla="*/ 185737 h 2284411"/>
              <a:gd name="connsiteX62" fmla="*/ 661989 w 6770687"/>
              <a:gd name="connsiteY62" fmla="*/ 114299 h 2284411"/>
              <a:gd name="connsiteX63" fmla="*/ 219077 w 6770687"/>
              <a:gd name="connsiteY63" fmla="*/ 114300 h 2284411"/>
              <a:gd name="connsiteX64" fmla="*/ 219077 w 6770687"/>
              <a:gd name="connsiteY64" fmla="*/ 104775 h 2284411"/>
              <a:gd name="connsiteX65" fmla="*/ 211932 w 6770687"/>
              <a:gd name="connsiteY65" fmla="*/ 104774 h 2284411"/>
              <a:gd name="connsiteX66" fmla="*/ 211930 w 6770687"/>
              <a:gd name="connsiteY66" fmla="*/ 88106 h 2284411"/>
              <a:gd name="connsiteX67" fmla="*/ 204788 w 6770687"/>
              <a:gd name="connsiteY67" fmla="*/ 88107 h 2284411"/>
              <a:gd name="connsiteX68" fmla="*/ 204788 w 6770687"/>
              <a:gd name="connsiteY68" fmla="*/ 35718 h 2284411"/>
              <a:gd name="connsiteX69" fmla="*/ 2382 w 6770687"/>
              <a:gd name="connsiteY69" fmla="*/ 33338 h 2284411"/>
              <a:gd name="connsiteX70" fmla="*/ 0 w 6770687"/>
              <a:gd name="connsiteY70" fmla="*/ 0 h 2284411"/>
              <a:gd name="connsiteX0" fmla="*/ 6770687 w 6770687"/>
              <a:gd name="connsiteY0" fmla="*/ 2284411 h 2284411"/>
              <a:gd name="connsiteX1" fmla="*/ 6719887 w 6770687"/>
              <a:gd name="connsiteY1" fmla="*/ 2284411 h 2284411"/>
              <a:gd name="connsiteX2" fmla="*/ 6719887 w 6770687"/>
              <a:gd name="connsiteY2" fmla="*/ 1916111 h 2284411"/>
              <a:gd name="connsiteX3" fmla="*/ 6180137 w 6770687"/>
              <a:gd name="connsiteY3" fmla="*/ 1916111 h 2284411"/>
              <a:gd name="connsiteX4" fmla="*/ 6180137 w 6770687"/>
              <a:gd name="connsiteY4" fmla="*/ 1643061 h 2284411"/>
              <a:gd name="connsiteX5" fmla="*/ 4833937 w 6770687"/>
              <a:gd name="connsiteY5" fmla="*/ 1643061 h 2284411"/>
              <a:gd name="connsiteX6" fmla="*/ 4833937 w 6770687"/>
              <a:gd name="connsiteY6" fmla="*/ 1566861 h 2284411"/>
              <a:gd name="connsiteX7" fmla="*/ 4491037 w 6770687"/>
              <a:gd name="connsiteY7" fmla="*/ 1566861 h 2284411"/>
              <a:gd name="connsiteX8" fmla="*/ 4491037 w 6770687"/>
              <a:gd name="connsiteY8" fmla="*/ 1484311 h 2284411"/>
              <a:gd name="connsiteX9" fmla="*/ 4351337 w 6770687"/>
              <a:gd name="connsiteY9" fmla="*/ 1484311 h 2284411"/>
              <a:gd name="connsiteX10" fmla="*/ 4351337 w 6770687"/>
              <a:gd name="connsiteY10" fmla="*/ 1408111 h 2284411"/>
              <a:gd name="connsiteX11" fmla="*/ 4110037 w 6770687"/>
              <a:gd name="connsiteY11" fmla="*/ 1408111 h 2284411"/>
              <a:gd name="connsiteX12" fmla="*/ 4110037 w 6770687"/>
              <a:gd name="connsiteY12" fmla="*/ 1325561 h 2284411"/>
              <a:gd name="connsiteX13" fmla="*/ 3665537 w 6770687"/>
              <a:gd name="connsiteY13" fmla="*/ 1325561 h 2284411"/>
              <a:gd name="connsiteX14" fmla="*/ 3665537 w 6770687"/>
              <a:gd name="connsiteY14" fmla="*/ 1243011 h 2284411"/>
              <a:gd name="connsiteX15" fmla="*/ 3627437 w 6770687"/>
              <a:gd name="connsiteY15" fmla="*/ 1243011 h 2284411"/>
              <a:gd name="connsiteX16" fmla="*/ 3627437 w 6770687"/>
              <a:gd name="connsiteY16" fmla="*/ 1166811 h 2284411"/>
              <a:gd name="connsiteX17" fmla="*/ 2941637 w 6770687"/>
              <a:gd name="connsiteY17" fmla="*/ 1166811 h 2284411"/>
              <a:gd name="connsiteX18" fmla="*/ 2941637 w 6770687"/>
              <a:gd name="connsiteY18" fmla="*/ 1096961 h 2284411"/>
              <a:gd name="connsiteX19" fmla="*/ 2909887 w 6770687"/>
              <a:gd name="connsiteY19" fmla="*/ 1096961 h 2284411"/>
              <a:gd name="connsiteX20" fmla="*/ 2909887 w 6770687"/>
              <a:gd name="connsiteY20" fmla="*/ 1039811 h 2284411"/>
              <a:gd name="connsiteX21" fmla="*/ 2795587 w 6770687"/>
              <a:gd name="connsiteY21" fmla="*/ 1039811 h 2284411"/>
              <a:gd name="connsiteX22" fmla="*/ 2795587 w 6770687"/>
              <a:gd name="connsiteY22" fmla="*/ 982661 h 2284411"/>
              <a:gd name="connsiteX23" fmla="*/ 2579687 w 6770687"/>
              <a:gd name="connsiteY23" fmla="*/ 982661 h 2284411"/>
              <a:gd name="connsiteX24" fmla="*/ 2579687 w 6770687"/>
              <a:gd name="connsiteY24" fmla="*/ 931861 h 2284411"/>
              <a:gd name="connsiteX25" fmla="*/ 2535237 w 6770687"/>
              <a:gd name="connsiteY25" fmla="*/ 931861 h 2284411"/>
              <a:gd name="connsiteX26" fmla="*/ 2535237 w 6770687"/>
              <a:gd name="connsiteY26" fmla="*/ 881061 h 2284411"/>
              <a:gd name="connsiteX27" fmla="*/ 2528887 w 6770687"/>
              <a:gd name="connsiteY27" fmla="*/ 881061 h 2284411"/>
              <a:gd name="connsiteX28" fmla="*/ 2528887 w 6770687"/>
              <a:gd name="connsiteY28" fmla="*/ 830261 h 2284411"/>
              <a:gd name="connsiteX29" fmla="*/ 2459037 w 6770687"/>
              <a:gd name="connsiteY29" fmla="*/ 830261 h 2284411"/>
              <a:gd name="connsiteX30" fmla="*/ 2459037 w 6770687"/>
              <a:gd name="connsiteY30" fmla="*/ 779461 h 2284411"/>
              <a:gd name="connsiteX31" fmla="*/ 2338387 w 6770687"/>
              <a:gd name="connsiteY31" fmla="*/ 779461 h 2284411"/>
              <a:gd name="connsiteX32" fmla="*/ 2338387 w 6770687"/>
              <a:gd name="connsiteY32" fmla="*/ 741361 h 2284411"/>
              <a:gd name="connsiteX33" fmla="*/ 2230437 w 6770687"/>
              <a:gd name="connsiteY33" fmla="*/ 741361 h 2284411"/>
              <a:gd name="connsiteX34" fmla="*/ 2230437 w 6770687"/>
              <a:gd name="connsiteY34" fmla="*/ 696911 h 2284411"/>
              <a:gd name="connsiteX35" fmla="*/ 2147887 w 6770687"/>
              <a:gd name="connsiteY35" fmla="*/ 696911 h 2284411"/>
              <a:gd name="connsiteX36" fmla="*/ 2147887 w 6770687"/>
              <a:gd name="connsiteY36" fmla="*/ 652461 h 2284411"/>
              <a:gd name="connsiteX37" fmla="*/ 2109787 w 6770687"/>
              <a:gd name="connsiteY37" fmla="*/ 652461 h 2284411"/>
              <a:gd name="connsiteX38" fmla="*/ 2109787 w 6770687"/>
              <a:gd name="connsiteY38" fmla="*/ 608011 h 2284411"/>
              <a:gd name="connsiteX39" fmla="*/ 1970087 w 6770687"/>
              <a:gd name="connsiteY39" fmla="*/ 608011 h 2284411"/>
              <a:gd name="connsiteX40" fmla="*/ 1970087 w 6770687"/>
              <a:gd name="connsiteY40" fmla="*/ 563561 h 2284411"/>
              <a:gd name="connsiteX41" fmla="*/ 1817687 w 6770687"/>
              <a:gd name="connsiteY41" fmla="*/ 563561 h 2284411"/>
              <a:gd name="connsiteX42" fmla="*/ 1817687 w 6770687"/>
              <a:gd name="connsiteY42" fmla="*/ 525461 h 2284411"/>
              <a:gd name="connsiteX43" fmla="*/ 1773237 w 6770687"/>
              <a:gd name="connsiteY43" fmla="*/ 525461 h 2284411"/>
              <a:gd name="connsiteX44" fmla="*/ 1773237 w 6770687"/>
              <a:gd name="connsiteY44" fmla="*/ 481011 h 2284411"/>
              <a:gd name="connsiteX45" fmla="*/ 1589087 w 6770687"/>
              <a:gd name="connsiteY45" fmla="*/ 481011 h 2284411"/>
              <a:gd name="connsiteX46" fmla="*/ 1589087 w 6770687"/>
              <a:gd name="connsiteY46" fmla="*/ 442911 h 2284411"/>
              <a:gd name="connsiteX47" fmla="*/ 1423987 w 6770687"/>
              <a:gd name="connsiteY47" fmla="*/ 442911 h 2284411"/>
              <a:gd name="connsiteX48" fmla="*/ 1423987 w 6770687"/>
              <a:gd name="connsiteY48" fmla="*/ 404811 h 2284411"/>
              <a:gd name="connsiteX49" fmla="*/ 1227137 w 6770687"/>
              <a:gd name="connsiteY49" fmla="*/ 404811 h 2284411"/>
              <a:gd name="connsiteX50" fmla="*/ 1227137 w 6770687"/>
              <a:gd name="connsiteY50" fmla="*/ 366711 h 2284411"/>
              <a:gd name="connsiteX51" fmla="*/ 1131887 w 6770687"/>
              <a:gd name="connsiteY51" fmla="*/ 366711 h 2284411"/>
              <a:gd name="connsiteX52" fmla="*/ 1131887 w 6770687"/>
              <a:gd name="connsiteY52" fmla="*/ 334961 h 2284411"/>
              <a:gd name="connsiteX53" fmla="*/ 1017587 w 6770687"/>
              <a:gd name="connsiteY53" fmla="*/ 334961 h 2284411"/>
              <a:gd name="connsiteX54" fmla="*/ 1017587 w 6770687"/>
              <a:gd name="connsiteY54" fmla="*/ 303211 h 2284411"/>
              <a:gd name="connsiteX55" fmla="*/ 915987 w 6770687"/>
              <a:gd name="connsiteY55" fmla="*/ 303211 h 2284411"/>
              <a:gd name="connsiteX56" fmla="*/ 915987 w 6770687"/>
              <a:gd name="connsiteY56" fmla="*/ 258761 h 2284411"/>
              <a:gd name="connsiteX57" fmla="*/ 839787 w 6770687"/>
              <a:gd name="connsiteY57" fmla="*/ 258761 h 2284411"/>
              <a:gd name="connsiteX58" fmla="*/ 839787 w 6770687"/>
              <a:gd name="connsiteY58" fmla="*/ 220661 h 2284411"/>
              <a:gd name="connsiteX59" fmla="*/ 731837 w 6770687"/>
              <a:gd name="connsiteY59" fmla="*/ 220661 h 2284411"/>
              <a:gd name="connsiteX60" fmla="*/ 731044 w 6770687"/>
              <a:gd name="connsiteY60" fmla="*/ 185736 h 2284411"/>
              <a:gd name="connsiteX61" fmla="*/ 661988 w 6770687"/>
              <a:gd name="connsiteY61" fmla="*/ 185737 h 2284411"/>
              <a:gd name="connsiteX62" fmla="*/ 661989 w 6770687"/>
              <a:gd name="connsiteY62" fmla="*/ 114299 h 2284411"/>
              <a:gd name="connsiteX63" fmla="*/ 219077 w 6770687"/>
              <a:gd name="connsiteY63" fmla="*/ 114300 h 2284411"/>
              <a:gd name="connsiteX64" fmla="*/ 219077 w 6770687"/>
              <a:gd name="connsiteY64" fmla="*/ 104775 h 2284411"/>
              <a:gd name="connsiteX65" fmla="*/ 211932 w 6770687"/>
              <a:gd name="connsiteY65" fmla="*/ 104774 h 2284411"/>
              <a:gd name="connsiteX66" fmla="*/ 211930 w 6770687"/>
              <a:gd name="connsiteY66" fmla="*/ 88106 h 2284411"/>
              <a:gd name="connsiteX67" fmla="*/ 204788 w 6770687"/>
              <a:gd name="connsiteY67" fmla="*/ 88107 h 2284411"/>
              <a:gd name="connsiteX68" fmla="*/ 204788 w 6770687"/>
              <a:gd name="connsiteY68" fmla="*/ 35718 h 2284411"/>
              <a:gd name="connsiteX69" fmla="*/ 2382 w 6770687"/>
              <a:gd name="connsiteY69" fmla="*/ 33338 h 2284411"/>
              <a:gd name="connsiteX70" fmla="*/ 0 w 6770687"/>
              <a:gd name="connsiteY70" fmla="*/ 0 h 2284411"/>
              <a:gd name="connsiteX0" fmla="*/ 6770687 w 6770687"/>
              <a:gd name="connsiteY0" fmla="*/ 2284411 h 2284411"/>
              <a:gd name="connsiteX1" fmla="*/ 6719887 w 6770687"/>
              <a:gd name="connsiteY1" fmla="*/ 2284411 h 2284411"/>
              <a:gd name="connsiteX2" fmla="*/ 6719887 w 6770687"/>
              <a:gd name="connsiteY2" fmla="*/ 1916111 h 2284411"/>
              <a:gd name="connsiteX3" fmla="*/ 6180137 w 6770687"/>
              <a:gd name="connsiteY3" fmla="*/ 1916111 h 2284411"/>
              <a:gd name="connsiteX4" fmla="*/ 6180137 w 6770687"/>
              <a:gd name="connsiteY4" fmla="*/ 1643061 h 2284411"/>
              <a:gd name="connsiteX5" fmla="*/ 4833937 w 6770687"/>
              <a:gd name="connsiteY5" fmla="*/ 1643061 h 2284411"/>
              <a:gd name="connsiteX6" fmla="*/ 4833937 w 6770687"/>
              <a:gd name="connsiteY6" fmla="*/ 1566861 h 2284411"/>
              <a:gd name="connsiteX7" fmla="*/ 4491037 w 6770687"/>
              <a:gd name="connsiteY7" fmla="*/ 1566861 h 2284411"/>
              <a:gd name="connsiteX8" fmla="*/ 4491037 w 6770687"/>
              <a:gd name="connsiteY8" fmla="*/ 1484311 h 2284411"/>
              <a:gd name="connsiteX9" fmla="*/ 4351337 w 6770687"/>
              <a:gd name="connsiteY9" fmla="*/ 1484311 h 2284411"/>
              <a:gd name="connsiteX10" fmla="*/ 4351337 w 6770687"/>
              <a:gd name="connsiteY10" fmla="*/ 1408111 h 2284411"/>
              <a:gd name="connsiteX11" fmla="*/ 4110037 w 6770687"/>
              <a:gd name="connsiteY11" fmla="*/ 1408111 h 2284411"/>
              <a:gd name="connsiteX12" fmla="*/ 4110037 w 6770687"/>
              <a:gd name="connsiteY12" fmla="*/ 1325561 h 2284411"/>
              <a:gd name="connsiteX13" fmla="*/ 3665537 w 6770687"/>
              <a:gd name="connsiteY13" fmla="*/ 1325561 h 2284411"/>
              <a:gd name="connsiteX14" fmla="*/ 3665537 w 6770687"/>
              <a:gd name="connsiteY14" fmla="*/ 1243011 h 2284411"/>
              <a:gd name="connsiteX15" fmla="*/ 3627437 w 6770687"/>
              <a:gd name="connsiteY15" fmla="*/ 1243011 h 2284411"/>
              <a:gd name="connsiteX16" fmla="*/ 3627437 w 6770687"/>
              <a:gd name="connsiteY16" fmla="*/ 1166811 h 2284411"/>
              <a:gd name="connsiteX17" fmla="*/ 2941637 w 6770687"/>
              <a:gd name="connsiteY17" fmla="*/ 1166811 h 2284411"/>
              <a:gd name="connsiteX18" fmla="*/ 2941637 w 6770687"/>
              <a:gd name="connsiteY18" fmla="*/ 1096961 h 2284411"/>
              <a:gd name="connsiteX19" fmla="*/ 2909887 w 6770687"/>
              <a:gd name="connsiteY19" fmla="*/ 1096961 h 2284411"/>
              <a:gd name="connsiteX20" fmla="*/ 2909887 w 6770687"/>
              <a:gd name="connsiteY20" fmla="*/ 1039811 h 2284411"/>
              <a:gd name="connsiteX21" fmla="*/ 2795587 w 6770687"/>
              <a:gd name="connsiteY21" fmla="*/ 1039811 h 2284411"/>
              <a:gd name="connsiteX22" fmla="*/ 2795587 w 6770687"/>
              <a:gd name="connsiteY22" fmla="*/ 982661 h 2284411"/>
              <a:gd name="connsiteX23" fmla="*/ 2579687 w 6770687"/>
              <a:gd name="connsiteY23" fmla="*/ 982661 h 2284411"/>
              <a:gd name="connsiteX24" fmla="*/ 2579687 w 6770687"/>
              <a:gd name="connsiteY24" fmla="*/ 931861 h 2284411"/>
              <a:gd name="connsiteX25" fmla="*/ 2535237 w 6770687"/>
              <a:gd name="connsiteY25" fmla="*/ 931861 h 2284411"/>
              <a:gd name="connsiteX26" fmla="*/ 2535237 w 6770687"/>
              <a:gd name="connsiteY26" fmla="*/ 881061 h 2284411"/>
              <a:gd name="connsiteX27" fmla="*/ 2528887 w 6770687"/>
              <a:gd name="connsiteY27" fmla="*/ 881061 h 2284411"/>
              <a:gd name="connsiteX28" fmla="*/ 2528887 w 6770687"/>
              <a:gd name="connsiteY28" fmla="*/ 830261 h 2284411"/>
              <a:gd name="connsiteX29" fmla="*/ 2459037 w 6770687"/>
              <a:gd name="connsiteY29" fmla="*/ 830261 h 2284411"/>
              <a:gd name="connsiteX30" fmla="*/ 2459037 w 6770687"/>
              <a:gd name="connsiteY30" fmla="*/ 779461 h 2284411"/>
              <a:gd name="connsiteX31" fmla="*/ 2338387 w 6770687"/>
              <a:gd name="connsiteY31" fmla="*/ 779461 h 2284411"/>
              <a:gd name="connsiteX32" fmla="*/ 2338387 w 6770687"/>
              <a:gd name="connsiteY32" fmla="*/ 741361 h 2284411"/>
              <a:gd name="connsiteX33" fmla="*/ 2230437 w 6770687"/>
              <a:gd name="connsiteY33" fmla="*/ 741361 h 2284411"/>
              <a:gd name="connsiteX34" fmla="*/ 2230437 w 6770687"/>
              <a:gd name="connsiteY34" fmla="*/ 696911 h 2284411"/>
              <a:gd name="connsiteX35" fmla="*/ 2147887 w 6770687"/>
              <a:gd name="connsiteY35" fmla="*/ 696911 h 2284411"/>
              <a:gd name="connsiteX36" fmla="*/ 2147887 w 6770687"/>
              <a:gd name="connsiteY36" fmla="*/ 652461 h 2284411"/>
              <a:gd name="connsiteX37" fmla="*/ 2109787 w 6770687"/>
              <a:gd name="connsiteY37" fmla="*/ 652461 h 2284411"/>
              <a:gd name="connsiteX38" fmla="*/ 2109787 w 6770687"/>
              <a:gd name="connsiteY38" fmla="*/ 608011 h 2284411"/>
              <a:gd name="connsiteX39" fmla="*/ 1970087 w 6770687"/>
              <a:gd name="connsiteY39" fmla="*/ 608011 h 2284411"/>
              <a:gd name="connsiteX40" fmla="*/ 1970087 w 6770687"/>
              <a:gd name="connsiteY40" fmla="*/ 563561 h 2284411"/>
              <a:gd name="connsiteX41" fmla="*/ 1817687 w 6770687"/>
              <a:gd name="connsiteY41" fmla="*/ 563561 h 2284411"/>
              <a:gd name="connsiteX42" fmla="*/ 1817687 w 6770687"/>
              <a:gd name="connsiteY42" fmla="*/ 525461 h 2284411"/>
              <a:gd name="connsiteX43" fmla="*/ 1773237 w 6770687"/>
              <a:gd name="connsiteY43" fmla="*/ 525461 h 2284411"/>
              <a:gd name="connsiteX44" fmla="*/ 1773237 w 6770687"/>
              <a:gd name="connsiteY44" fmla="*/ 481011 h 2284411"/>
              <a:gd name="connsiteX45" fmla="*/ 1589087 w 6770687"/>
              <a:gd name="connsiteY45" fmla="*/ 481011 h 2284411"/>
              <a:gd name="connsiteX46" fmla="*/ 1589087 w 6770687"/>
              <a:gd name="connsiteY46" fmla="*/ 442911 h 2284411"/>
              <a:gd name="connsiteX47" fmla="*/ 1423987 w 6770687"/>
              <a:gd name="connsiteY47" fmla="*/ 442911 h 2284411"/>
              <a:gd name="connsiteX48" fmla="*/ 1423987 w 6770687"/>
              <a:gd name="connsiteY48" fmla="*/ 404811 h 2284411"/>
              <a:gd name="connsiteX49" fmla="*/ 1227137 w 6770687"/>
              <a:gd name="connsiteY49" fmla="*/ 404811 h 2284411"/>
              <a:gd name="connsiteX50" fmla="*/ 1227137 w 6770687"/>
              <a:gd name="connsiteY50" fmla="*/ 366711 h 2284411"/>
              <a:gd name="connsiteX51" fmla="*/ 1131887 w 6770687"/>
              <a:gd name="connsiteY51" fmla="*/ 366711 h 2284411"/>
              <a:gd name="connsiteX52" fmla="*/ 1131887 w 6770687"/>
              <a:gd name="connsiteY52" fmla="*/ 334961 h 2284411"/>
              <a:gd name="connsiteX53" fmla="*/ 1017587 w 6770687"/>
              <a:gd name="connsiteY53" fmla="*/ 334961 h 2284411"/>
              <a:gd name="connsiteX54" fmla="*/ 1017587 w 6770687"/>
              <a:gd name="connsiteY54" fmla="*/ 303211 h 2284411"/>
              <a:gd name="connsiteX55" fmla="*/ 915987 w 6770687"/>
              <a:gd name="connsiteY55" fmla="*/ 303211 h 2284411"/>
              <a:gd name="connsiteX56" fmla="*/ 915987 w 6770687"/>
              <a:gd name="connsiteY56" fmla="*/ 258761 h 2284411"/>
              <a:gd name="connsiteX57" fmla="*/ 839787 w 6770687"/>
              <a:gd name="connsiteY57" fmla="*/ 258761 h 2284411"/>
              <a:gd name="connsiteX58" fmla="*/ 839787 w 6770687"/>
              <a:gd name="connsiteY58" fmla="*/ 220661 h 2284411"/>
              <a:gd name="connsiteX59" fmla="*/ 731837 w 6770687"/>
              <a:gd name="connsiteY59" fmla="*/ 220661 h 2284411"/>
              <a:gd name="connsiteX60" fmla="*/ 731044 w 6770687"/>
              <a:gd name="connsiteY60" fmla="*/ 185736 h 2284411"/>
              <a:gd name="connsiteX61" fmla="*/ 661988 w 6770687"/>
              <a:gd name="connsiteY61" fmla="*/ 185737 h 2284411"/>
              <a:gd name="connsiteX62" fmla="*/ 661989 w 6770687"/>
              <a:gd name="connsiteY62" fmla="*/ 114299 h 2284411"/>
              <a:gd name="connsiteX63" fmla="*/ 219077 w 6770687"/>
              <a:gd name="connsiteY63" fmla="*/ 114300 h 2284411"/>
              <a:gd name="connsiteX64" fmla="*/ 219077 w 6770687"/>
              <a:gd name="connsiteY64" fmla="*/ 104775 h 2284411"/>
              <a:gd name="connsiteX65" fmla="*/ 211932 w 6770687"/>
              <a:gd name="connsiteY65" fmla="*/ 104774 h 2284411"/>
              <a:gd name="connsiteX66" fmla="*/ 211930 w 6770687"/>
              <a:gd name="connsiteY66" fmla="*/ 88106 h 2284411"/>
              <a:gd name="connsiteX67" fmla="*/ 204788 w 6770687"/>
              <a:gd name="connsiteY67" fmla="*/ 88107 h 2284411"/>
              <a:gd name="connsiteX68" fmla="*/ 204788 w 6770687"/>
              <a:gd name="connsiteY68" fmla="*/ 35718 h 2284411"/>
              <a:gd name="connsiteX69" fmla="*/ 1 w 6770687"/>
              <a:gd name="connsiteY69" fmla="*/ 33338 h 2284411"/>
              <a:gd name="connsiteX70" fmla="*/ 0 w 6770687"/>
              <a:gd name="connsiteY70" fmla="*/ 0 h 2284411"/>
              <a:gd name="connsiteX0" fmla="*/ 6777829 w 6777829"/>
              <a:gd name="connsiteY0" fmla="*/ 2286880 h 2286880"/>
              <a:gd name="connsiteX1" fmla="*/ 6727029 w 6777829"/>
              <a:gd name="connsiteY1" fmla="*/ 2286880 h 2286880"/>
              <a:gd name="connsiteX2" fmla="*/ 6727029 w 6777829"/>
              <a:gd name="connsiteY2" fmla="*/ 1918580 h 2286880"/>
              <a:gd name="connsiteX3" fmla="*/ 6187279 w 6777829"/>
              <a:gd name="connsiteY3" fmla="*/ 1918580 h 2286880"/>
              <a:gd name="connsiteX4" fmla="*/ 6187279 w 6777829"/>
              <a:gd name="connsiteY4" fmla="*/ 1645530 h 2286880"/>
              <a:gd name="connsiteX5" fmla="*/ 4841079 w 6777829"/>
              <a:gd name="connsiteY5" fmla="*/ 1645530 h 2286880"/>
              <a:gd name="connsiteX6" fmla="*/ 4841079 w 6777829"/>
              <a:gd name="connsiteY6" fmla="*/ 1569330 h 2286880"/>
              <a:gd name="connsiteX7" fmla="*/ 4498179 w 6777829"/>
              <a:gd name="connsiteY7" fmla="*/ 1569330 h 2286880"/>
              <a:gd name="connsiteX8" fmla="*/ 4498179 w 6777829"/>
              <a:gd name="connsiteY8" fmla="*/ 1486780 h 2286880"/>
              <a:gd name="connsiteX9" fmla="*/ 4358479 w 6777829"/>
              <a:gd name="connsiteY9" fmla="*/ 1486780 h 2286880"/>
              <a:gd name="connsiteX10" fmla="*/ 4358479 w 6777829"/>
              <a:gd name="connsiteY10" fmla="*/ 1410580 h 2286880"/>
              <a:gd name="connsiteX11" fmla="*/ 4117179 w 6777829"/>
              <a:gd name="connsiteY11" fmla="*/ 1410580 h 2286880"/>
              <a:gd name="connsiteX12" fmla="*/ 4117179 w 6777829"/>
              <a:gd name="connsiteY12" fmla="*/ 1328030 h 2286880"/>
              <a:gd name="connsiteX13" fmla="*/ 3672679 w 6777829"/>
              <a:gd name="connsiteY13" fmla="*/ 1328030 h 2286880"/>
              <a:gd name="connsiteX14" fmla="*/ 3672679 w 6777829"/>
              <a:gd name="connsiteY14" fmla="*/ 1245480 h 2286880"/>
              <a:gd name="connsiteX15" fmla="*/ 3634579 w 6777829"/>
              <a:gd name="connsiteY15" fmla="*/ 1245480 h 2286880"/>
              <a:gd name="connsiteX16" fmla="*/ 3634579 w 6777829"/>
              <a:gd name="connsiteY16" fmla="*/ 1169280 h 2286880"/>
              <a:gd name="connsiteX17" fmla="*/ 2948779 w 6777829"/>
              <a:gd name="connsiteY17" fmla="*/ 1169280 h 2286880"/>
              <a:gd name="connsiteX18" fmla="*/ 2948779 w 6777829"/>
              <a:gd name="connsiteY18" fmla="*/ 1099430 h 2286880"/>
              <a:gd name="connsiteX19" fmla="*/ 2917029 w 6777829"/>
              <a:gd name="connsiteY19" fmla="*/ 1099430 h 2286880"/>
              <a:gd name="connsiteX20" fmla="*/ 2917029 w 6777829"/>
              <a:gd name="connsiteY20" fmla="*/ 1042280 h 2286880"/>
              <a:gd name="connsiteX21" fmla="*/ 2802729 w 6777829"/>
              <a:gd name="connsiteY21" fmla="*/ 1042280 h 2286880"/>
              <a:gd name="connsiteX22" fmla="*/ 2802729 w 6777829"/>
              <a:gd name="connsiteY22" fmla="*/ 985130 h 2286880"/>
              <a:gd name="connsiteX23" fmla="*/ 2586829 w 6777829"/>
              <a:gd name="connsiteY23" fmla="*/ 985130 h 2286880"/>
              <a:gd name="connsiteX24" fmla="*/ 2586829 w 6777829"/>
              <a:gd name="connsiteY24" fmla="*/ 934330 h 2286880"/>
              <a:gd name="connsiteX25" fmla="*/ 2542379 w 6777829"/>
              <a:gd name="connsiteY25" fmla="*/ 934330 h 2286880"/>
              <a:gd name="connsiteX26" fmla="*/ 2542379 w 6777829"/>
              <a:gd name="connsiteY26" fmla="*/ 883530 h 2286880"/>
              <a:gd name="connsiteX27" fmla="*/ 2536029 w 6777829"/>
              <a:gd name="connsiteY27" fmla="*/ 883530 h 2286880"/>
              <a:gd name="connsiteX28" fmla="*/ 2536029 w 6777829"/>
              <a:gd name="connsiteY28" fmla="*/ 832730 h 2286880"/>
              <a:gd name="connsiteX29" fmla="*/ 2466179 w 6777829"/>
              <a:gd name="connsiteY29" fmla="*/ 832730 h 2286880"/>
              <a:gd name="connsiteX30" fmla="*/ 2466179 w 6777829"/>
              <a:gd name="connsiteY30" fmla="*/ 781930 h 2286880"/>
              <a:gd name="connsiteX31" fmla="*/ 2345529 w 6777829"/>
              <a:gd name="connsiteY31" fmla="*/ 781930 h 2286880"/>
              <a:gd name="connsiteX32" fmla="*/ 2345529 w 6777829"/>
              <a:gd name="connsiteY32" fmla="*/ 743830 h 2286880"/>
              <a:gd name="connsiteX33" fmla="*/ 2237579 w 6777829"/>
              <a:gd name="connsiteY33" fmla="*/ 743830 h 2286880"/>
              <a:gd name="connsiteX34" fmla="*/ 2237579 w 6777829"/>
              <a:gd name="connsiteY34" fmla="*/ 699380 h 2286880"/>
              <a:gd name="connsiteX35" fmla="*/ 2155029 w 6777829"/>
              <a:gd name="connsiteY35" fmla="*/ 699380 h 2286880"/>
              <a:gd name="connsiteX36" fmla="*/ 2155029 w 6777829"/>
              <a:gd name="connsiteY36" fmla="*/ 654930 h 2286880"/>
              <a:gd name="connsiteX37" fmla="*/ 2116929 w 6777829"/>
              <a:gd name="connsiteY37" fmla="*/ 654930 h 2286880"/>
              <a:gd name="connsiteX38" fmla="*/ 2116929 w 6777829"/>
              <a:gd name="connsiteY38" fmla="*/ 610480 h 2286880"/>
              <a:gd name="connsiteX39" fmla="*/ 1977229 w 6777829"/>
              <a:gd name="connsiteY39" fmla="*/ 610480 h 2286880"/>
              <a:gd name="connsiteX40" fmla="*/ 1977229 w 6777829"/>
              <a:gd name="connsiteY40" fmla="*/ 566030 h 2286880"/>
              <a:gd name="connsiteX41" fmla="*/ 1824829 w 6777829"/>
              <a:gd name="connsiteY41" fmla="*/ 566030 h 2286880"/>
              <a:gd name="connsiteX42" fmla="*/ 1824829 w 6777829"/>
              <a:gd name="connsiteY42" fmla="*/ 527930 h 2286880"/>
              <a:gd name="connsiteX43" fmla="*/ 1780379 w 6777829"/>
              <a:gd name="connsiteY43" fmla="*/ 527930 h 2286880"/>
              <a:gd name="connsiteX44" fmla="*/ 1780379 w 6777829"/>
              <a:gd name="connsiteY44" fmla="*/ 483480 h 2286880"/>
              <a:gd name="connsiteX45" fmla="*/ 1596229 w 6777829"/>
              <a:gd name="connsiteY45" fmla="*/ 483480 h 2286880"/>
              <a:gd name="connsiteX46" fmla="*/ 1596229 w 6777829"/>
              <a:gd name="connsiteY46" fmla="*/ 445380 h 2286880"/>
              <a:gd name="connsiteX47" fmla="*/ 1431129 w 6777829"/>
              <a:gd name="connsiteY47" fmla="*/ 445380 h 2286880"/>
              <a:gd name="connsiteX48" fmla="*/ 1431129 w 6777829"/>
              <a:gd name="connsiteY48" fmla="*/ 407280 h 2286880"/>
              <a:gd name="connsiteX49" fmla="*/ 1234279 w 6777829"/>
              <a:gd name="connsiteY49" fmla="*/ 407280 h 2286880"/>
              <a:gd name="connsiteX50" fmla="*/ 1234279 w 6777829"/>
              <a:gd name="connsiteY50" fmla="*/ 369180 h 2286880"/>
              <a:gd name="connsiteX51" fmla="*/ 1139029 w 6777829"/>
              <a:gd name="connsiteY51" fmla="*/ 369180 h 2286880"/>
              <a:gd name="connsiteX52" fmla="*/ 1139029 w 6777829"/>
              <a:gd name="connsiteY52" fmla="*/ 337430 h 2286880"/>
              <a:gd name="connsiteX53" fmla="*/ 1024729 w 6777829"/>
              <a:gd name="connsiteY53" fmla="*/ 337430 h 2286880"/>
              <a:gd name="connsiteX54" fmla="*/ 1024729 w 6777829"/>
              <a:gd name="connsiteY54" fmla="*/ 305680 h 2286880"/>
              <a:gd name="connsiteX55" fmla="*/ 923129 w 6777829"/>
              <a:gd name="connsiteY55" fmla="*/ 305680 h 2286880"/>
              <a:gd name="connsiteX56" fmla="*/ 923129 w 6777829"/>
              <a:gd name="connsiteY56" fmla="*/ 261230 h 2286880"/>
              <a:gd name="connsiteX57" fmla="*/ 846929 w 6777829"/>
              <a:gd name="connsiteY57" fmla="*/ 261230 h 2286880"/>
              <a:gd name="connsiteX58" fmla="*/ 846929 w 6777829"/>
              <a:gd name="connsiteY58" fmla="*/ 223130 h 2286880"/>
              <a:gd name="connsiteX59" fmla="*/ 738979 w 6777829"/>
              <a:gd name="connsiteY59" fmla="*/ 223130 h 2286880"/>
              <a:gd name="connsiteX60" fmla="*/ 738186 w 6777829"/>
              <a:gd name="connsiteY60" fmla="*/ 188205 h 2286880"/>
              <a:gd name="connsiteX61" fmla="*/ 669130 w 6777829"/>
              <a:gd name="connsiteY61" fmla="*/ 188206 h 2286880"/>
              <a:gd name="connsiteX62" fmla="*/ 669131 w 6777829"/>
              <a:gd name="connsiteY62" fmla="*/ 116768 h 2286880"/>
              <a:gd name="connsiteX63" fmla="*/ 226219 w 6777829"/>
              <a:gd name="connsiteY63" fmla="*/ 116769 h 2286880"/>
              <a:gd name="connsiteX64" fmla="*/ 226219 w 6777829"/>
              <a:gd name="connsiteY64" fmla="*/ 107244 h 2286880"/>
              <a:gd name="connsiteX65" fmla="*/ 219074 w 6777829"/>
              <a:gd name="connsiteY65" fmla="*/ 107243 h 2286880"/>
              <a:gd name="connsiteX66" fmla="*/ 219072 w 6777829"/>
              <a:gd name="connsiteY66" fmla="*/ 90575 h 2286880"/>
              <a:gd name="connsiteX67" fmla="*/ 211930 w 6777829"/>
              <a:gd name="connsiteY67" fmla="*/ 90576 h 2286880"/>
              <a:gd name="connsiteX68" fmla="*/ 211930 w 6777829"/>
              <a:gd name="connsiteY68" fmla="*/ 38187 h 2286880"/>
              <a:gd name="connsiteX69" fmla="*/ 7143 w 6777829"/>
              <a:gd name="connsiteY69" fmla="*/ 35807 h 2286880"/>
              <a:gd name="connsiteX70" fmla="*/ 7142 w 6777829"/>
              <a:gd name="connsiteY70" fmla="*/ 2469 h 2286880"/>
              <a:gd name="connsiteX71" fmla="*/ 0 w 6777829"/>
              <a:gd name="connsiteY71" fmla="*/ 2470 h 2286880"/>
              <a:gd name="connsiteX0" fmla="*/ 6808785 w 6808785"/>
              <a:gd name="connsiteY0" fmla="*/ 2286880 h 2286880"/>
              <a:gd name="connsiteX1" fmla="*/ 6757985 w 6808785"/>
              <a:gd name="connsiteY1" fmla="*/ 2286880 h 2286880"/>
              <a:gd name="connsiteX2" fmla="*/ 6757985 w 6808785"/>
              <a:gd name="connsiteY2" fmla="*/ 1918580 h 2286880"/>
              <a:gd name="connsiteX3" fmla="*/ 6218235 w 6808785"/>
              <a:gd name="connsiteY3" fmla="*/ 1918580 h 2286880"/>
              <a:gd name="connsiteX4" fmla="*/ 6218235 w 6808785"/>
              <a:gd name="connsiteY4" fmla="*/ 1645530 h 2286880"/>
              <a:gd name="connsiteX5" fmla="*/ 4872035 w 6808785"/>
              <a:gd name="connsiteY5" fmla="*/ 1645530 h 2286880"/>
              <a:gd name="connsiteX6" fmla="*/ 4872035 w 6808785"/>
              <a:gd name="connsiteY6" fmla="*/ 1569330 h 2286880"/>
              <a:gd name="connsiteX7" fmla="*/ 4529135 w 6808785"/>
              <a:gd name="connsiteY7" fmla="*/ 1569330 h 2286880"/>
              <a:gd name="connsiteX8" fmla="*/ 4529135 w 6808785"/>
              <a:gd name="connsiteY8" fmla="*/ 1486780 h 2286880"/>
              <a:gd name="connsiteX9" fmla="*/ 4389435 w 6808785"/>
              <a:gd name="connsiteY9" fmla="*/ 1486780 h 2286880"/>
              <a:gd name="connsiteX10" fmla="*/ 4389435 w 6808785"/>
              <a:gd name="connsiteY10" fmla="*/ 1410580 h 2286880"/>
              <a:gd name="connsiteX11" fmla="*/ 4148135 w 6808785"/>
              <a:gd name="connsiteY11" fmla="*/ 1410580 h 2286880"/>
              <a:gd name="connsiteX12" fmla="*/ 4148135 w 6808785"/>
              <a:gd name="connsiteY12" fmla="*/ 1328030 h 2286880"/>
              <a:gd name="connsiteX13" fmla="*/ 3703635 w 6808785"/>
              <a:gd name="connsiteY13" fmla="*/ 1328030 h 2286880"/>
              <a:gd name="connsiteX14" fmla="*/ 3703635 w 6808785"/>
              <a:gd name="connsiteY14" fmla="*/ 1245480 h 2286880"/>
              <a:gd name="connsiteX15" fmla="*/ 3665535 w 6808785"/>
              <a:gd name="connsiteY15" fmla="*/ 1245480 h 2286880"/>
              <a:gd name="connsiteX16" fmla="*/ 3665535 w 6808785"/>
              <a:gd name="connsiteY16" fmla="*/ 1169280 h 2286880"/>
              <a:gd name="connsiteX17" fmla="*/ 2979735 w 6808785"/>
              <a:gd name="connsiteY17" fmla="*/ 1169280 h 2286880"/>
              <a:gd name="connsiteX18" fmla="*/ 2979735 w 6808785"/>
              <a:gd name="connsiteY18" fmla="*/ 1099430 h 2286880"/>
              <a:gd name="connsiteX19" fmla="*/ 2947985 w 6808785"/>
              <a:gd name="connsiteY19" fmla="*/ 1099430 h 2286880"/>
              <a:gd name="connsiteX20" fmla="*/ 2947985 w 6808785"/>
              <a:gd name="connsiteY20" fmla="*/ 1042280 h 2286880"/>
              <a:gd name="connsiteX21" fmla="*/ 2833685 w 6808785"/>
              <a:gd name="connsiteY21" fmla="*/ 1042280 h 2286880"/>
              <a:gd name="connsiteX22" fmla="*/ 2833685 w 6808785"/>
              <a:gd name="connsiteY22" fmla="*/ 985130 h 2286880"/>
              <a:gd name="connsiteX23" fmla="*/ 2617785 w 6808785"/>
              <a:gd name="connsiteY23" fmla="*/ 985130 h 2286880"/>
              <a:gd name="connsiteX24" fmla="*/ 2617785 w 6808785"/>
              <a:gd name="connsiteY24" fmla="*/ 934330 h 2286880"/>
              <a:gd name="connsiteX25" fmla="*/ 2573335 w 6808785"/>
              <a:gd name="connsiteY25" fmla="*/ 934330 h 2286880"/>
              <a:gd name="connsiteX26" fmla="*/ 2573335 w 6808785"/>
              <a:gd name="connsiteY26" fmla="*/ 883530 h 2286880"/>
              <a:gd name="connsiteX27" fmla="*/ 2566985 w 6808785"/>
              <a:gd name="connsiteY27" fmla="*/ 883530 h 2286880"/>
              <a:gd name="connsiteX28" fmla="*/ 2566985 w 6808785"/>
              <a:gd name="connsiteY28" fmla="*/ 832730 h 2286880"/>
              <a:gd name="connsiteX29" fmla="*/ 2497135 w 6808785"/>
              <a:gd name="connsiteY29" fmla="*/ 832730 h 2286880"/>
              <a:gd name="connsiteX30" fmla="*/ 2497135 w 6808785"/>
              <a:gd name="connsiteY30" fmla="*/ 781930 h 2286880"/>
              <a:gd name="connsiteX31" fmla="*/ 2376485 w 6808785"/>
              <a:gd name="connsiteY31" fmla="*/ 781930 h 2286880"/>
              <a:gd name="connsiteX32" fmla="*/ 2376485 w 6808785"/>
              <a:gd name="connsiteY32" fmla="*/ 743830 h 2286880"/>
              <a:gd name="connsiteX33" fmla="*/ 2268535 w 6808785"/>
              <a:gd name="connsiteY33" fmla="*/ 743830 h 2286880"/>
              <a:gd name="connsiteX34" fmla="*/ 2268535 w 6808785"/>
              <a:gd name="connsiteY34" fmla="*/ 699380 h 2286880"/>
              <a:gd name="connsiteX35" fmla="*/ 2185985 w 6808785"/>
              <a:gd name="connsiteY35" fmla="*/ 699380 h 2286880"/>
              <a:gd name="connsiteX36" fmla="*/ 2185985 w 6808785"/>
              <a:gd name="connsiteY36" fmla="*/ 654930 h 2286880"/>
              <a:gd name="connsiteX37" fmla="*/ 2147885 w 6808785"/>
              <a:gd name="connsiteY37" fmla="*/ 654930 h 2286880"/>
              <a:gd name="connsiteX38" fmla="*/ 2147885 w 6808785"/>
              <a:gd name="connsiteY38" fmla="*/ 610480 h 2286880"/>
              <a:gd name="connsiteX39" fmla="*/ 2008185 w 6808785"/>
              <a:gd name="connsiteY39" fmla="*/ 610480 h 2286880"/>
              <a:gd name="connsiteX40" fmla="*/ 2008185 w 6808785"/>
              <a:gd name="connsiteY40" fmla="*/ 566030 h 2286880"/>
              <a:gd name="connsiteX41" fmla="*/ 1855785 w 6808785"/>
              <a:gd name="connsiteY41" fmla="*/ 566030 h 2286880"/>
              <a:gd name="connsiteX42" fmla="*/ 1855785 w 6808785"/>
              <a:gd name="connsiteY42" fmla="*/ 527930 h 2286880"/>
              <a:gd name="connsiteX43" fmla="*/ 1811335 w 6808785"/>
              <a:gd name="connsiteY43" fmla="*/ 527930 h 2286880"/>
              <a:gd name="connsiteX44" fmla="*/ 1811335 w 6808785"/>
              <a:gd name="connsiteY44" fmla="*/ 483480 h 2286880"/>
              <a:gd name="connsiteX45" fmla="*/ 1627185 w 6808785"/>
              <a:gd name="connsiteY45" fmla="*/ 483480 h 2286880"/>
              <a:gd name="connsiteX46" fmla="*/ 1627185 w 6808785"/>
              <a:gd name="connsiteY46" fmla="*/ 445380 h 2286880"/>
              <a:gd name="connsiteX47" fmla="*/ 1462085 w 6808785"/>
              <a:gd name="connsiteY47" fmla="*/ 445380 h 2286880"/>
              <a:gd name="connsiteX48" fmla="*/ 1462085 w 6808785"/>
              <a:gd name="connsiteY48" fmla="*/ 407280 h 2286880"/>
              <a:gd name="connsiteX49" fmla="*/ 1265235 w 6808785"/>
              <a:gd name="connsiteY49" fmla="*/ 407280 h 2286880"/>
              <a:gd name="connsiteX50" fmla="*/ 1265235 w 6808785"/>
              <a:gd name="connsiteY50" fmla="*/ 369180 h 2286880"/>
              <a:gd name="connsiteX51" fmla="*/ 1169985 w 6808785"/>
              <a:gd name="connsiteY51" fmla="*/ 369180 h 2286880"/>
              <a:gd name="connsiteX52" fmla="*/ 1169985 w 6808785"/>
              <a:gd name="connsiteY52" fmla="*/ 337430 h 2286880"/>
              <a:gd name="connsiteX53" fmla="*/ 1055685 w 6808785"/>
              <a:gd name="connsiteY53" fmla="*/ 337430 h 2286880"/>
              <a:gd name="connsiteX54" fmla="*/ 1055685 w 6808785"/>
              <a:gd name="connsiteY54" fmla="*/ 305680 h 2286880"/>
              <a:gd name="connsiteX55" fmla="*/ 954085 w 6808785"/>
              <a:gd name="connsiteY55" fmla="*/ 305680 h 2286880"/>
              <a:gd name="connsiteX56" fmla="*/ 954085 w 6808785"/>
              <a:gd name="connsiteY56" fmla="*/ 261230 h 2286880"/>
              <a:gd name="connsiteX57" fmla="*/ 877885 w 6808785"/>
              <a:gd name="connsiteY57" fmla="*/ 261230 h 2286880"/>
              <a:gd name="connsiteX58" fmla="*/ 877885 w 6808785"/>
              <a:gd name="connsiteY58" fmla="*/ 223130 h 2286880"/>
              <a:gd name="connsiteX59" fmla="*/ 769935 w 6808785"/>
              <a:gd name="connsiteY59" fmla="*/ 223130 h 2286880"/>
              <a:gd name="connsiteX60" fmla="*/ 769142 w 6808785"/>
              <a:gd name="connsiteY60" fmla="*/ 188205 h 2286880"/>
              <a:gd name="connsiteX61" fmla="*/ 700086 w 6808785"/>
              <a:gd name="connsiteY61" fmla="*/ 188206 h 2286880"/>
              <a:gd name="connsiteX62" fmla="*/ 700087 w 6808785"/>
              <a:gd name="connsiteY62" fmla="*/ 116768 h 2286880"/>
              <a:gd name="connsiteX63" fmla="*/ 257175 w 6808785"/>
              <a:gd name="connsiteY63" fmla="*/ 116769 h 2286880"/>
              <a:gd name="connsiteX64" fmla="*/ 257175 w 6808785"/>
              <a:gd name="connsiteY64" fmla="*/ 107244 h 2286880"/>
              <a:gd name="connsiteX65" fmla="*/ 250030 w 6808785"/>
              <a:gd name="connsiteY65" fmla="*/ 107243 h 2286880"/>
              <a:gd name="connsiteX66" fmla="*/ 250028 w 6808785"/>
              <a:gd name="connsiteY66" fmla="*/ 90575 h 2286880"/>
              <a:gd name="connsiteX67" fmla="*/ 242886 w 6808785"/>
              <a:gd name="connsiteY67" fmla="*/ 90576 h 2286880"/>
              <a:gd name="connsiteX68" fmla="*/ 242886 w 6808785"/>
              <a:gd name="connsiteY68" fmla="*/ 38187 h 2286880"/>
              <a:gd name="connsiteX69" fmla="*/ 38099 w 6808785"/>
              <a:gd name="connsiteY69" fmla="*/ 35807 h 2286880"/>
              <a:gd name="connsiteX70" fmla="*/ 38098 w 6808785"/>
              <a:gd name="connsiteY70" fmla="*/ 2469 h 2286880"/>
              <a:gd name="connsiteX71" fmla="*/ 0 w 6808785"/>
              <a:gd name="connsiteY71" fmla="*/ 2470 h 2286880"/>
              <a:gd name="connsiteX0" fmla="*/ 6896891 w 6896891"/>
              <a:gd name="connsiteY0" fmla="*/ 2286880 h 2286880"/>
              <a:gd name="connsiteX1" fmla="*/ 6846091 w 6896891"/>
              <a:gd name="connsiteY1" fmla="*/ 2286880 h 2286880"/>
              <a:gd name="connsiteX2" fmla="*/ 6846091 w 6896891"/>
              <a:gd name="connsiteY2" fmla="*/ 1918580 h 2286880"/>
              <a:gd name="connsiteX3" fmla="*/ 6306341 w 6896891"/>
              <a:gd name="connsiteY3" fmla="*/ 1918580 h 2286880"/>
              <a:gd name="connsiteX4" fmla="*/ 6306341 w 6896891"/>
              <a:gd name="connsiteY4" fmla="*/ 1645530 h 2286880"/>
              <a:gd name="connsiteX5" fmla="*/ 4960141 w 6896891"/>
              <a:gd name="connsiteY5" fmla="*/ 1645530 h 2286880"/>
              <a:gd name="connsiteX6" fmla="*/ 4960141 w 6896891"/>
              <a:gd name="connsiteY6" fmla="*/ 1569330 h 2286880"/>
              <a:gd name="connsiteX7" fmla="*/ 4617241 w 6896891"/>
              <a:gd name="connsiteY7" fmla="*/ 1569330 h 2286880"/>
              <a:gd name="connsiteX8" fmla="*/ 4617241 w 6896891"/>
              <a:gd name="connsiteY8" fmla="*/ 1486780 h 2286880"/>
              <a:gd name="connsiteX9" fmla="*/ 4477541 w 6896891"/>
              <a:gd name="connsiteY9" fmla="*/ 1486780 h 2286880"/>
              <a:gd name="connsiteX10" fmla="*/ 4477541 w 6896891"/>
              <a:gd name="connsiteY10" fmla="*/ 1410580 h 2286880"/>
              <a:gd name="connsiteX11" fmla="*/ 4236241 w 6896891"/>
              <a:gd name="connsiteY11" fmla="*/ 1410580 h 2286880"/>
              <a:gd name="connsiteX12" fmla="*/ 4236241 w 6896891"/>
              <a:gd name="connsiteY12" fmla="*/ 1328030 h 2286880"/>
              <a:gd name="connsiteX13" fmla="*/ 3791741 w 6896891"/>
              <a:gd name="connsiteY13" fmla="*/ 1328030 h 2286880"/>
              <a:gd name="connsiteX14" fmla="*/ 3791741 w 6896891"/>
              <a:gd name="connsiteY14" fmla="*/ 1245480 h 2286880"/>
              <a:gd name="connsiteX15" fmla="*/ 3753641 w 6896891"/>
              <a:gd name="connsiteY15" fmla="*/ 1245480 h 2286880"/>
              <a:gd name="connsiteX16" fmla="*/ 3753641 w 6896891"/>
              <a:gd name="connsiteY16" fmla="*/ 1169280 h 2286880"/>
              <a:gd name="connsiteX17" fmla="*/ 3067841 w 6896891"/>
              <a:gd name="connsiteY17" fmla="*/ 1169280 h 2286880"/>
              <a:gd name="connsiteX18" fmla="*/ 3067841 w 6896891"/>
              <a:gd name="connsiteY18" fmla="*/ 1099430 h 2286880"/>
              <a:gd name="connsiteX19" fmla="*/ 3036091 w 6896891"/>
              <a:gd name="connsiteY19" fmla="*/ 1099430 h 2286880"/>
              <a:gd name="connsiteX20" fmla="*/ 3036091 w 6896891"/>
              <a:gd name="connsiteY20" fmla="*/ 1042280 h 2286880"/>
              <a:gd name="connsiteX21" fmla="*/ 2921791 w 6896891"/>
              <a:gd name="connsiteY21" fmla="*/ 1042280 h 2286880"/>
              <a:gd name="connsiteX22" fmla="*/ 2921791 w 6896891"/>
              <a:gd name="connsiteY22" fmla="*/ 985130 h 2286880"/>
              <a:gd name="connsiteX23" fmla="*/ 2705891 w 6896891"/>
              <a:gd name="connsiteY23" fmla="*/ 985130 h 2286880"/>
              <a:gd name="connsiteX24" fmla="*/ 2705891 w 6896891"/>
              <a:gd name="connsiteY24" fmla="*/ 934330 h 2286880"/>
              <a:gd name="connsiteX25" fmla="*/ 2661441 w 6896891"/>
              <a:gd name="connsiteY25" fmla="*/ 934330 h 2286880"/>
              <a:gd name="connsiteX26" fmla="*/ 2661441 w 6896891"/>
              <a:gd name="connsiteY26" fmla="*/ 883530 h 2286880"/>
              <a:gd name="connsiteX27" fmla="*/ 2655091 w 6896891"/>
              <a:gd name="connsiteY27" fmla="*/ 883530 h 2286880"/>
              <a:gd name="connsiteX28" fmla="*/ 2655091 w 6896891"/>
              <a:gd name="connsiteY28" fmla="*/ 832730 h 2286880"/>
              <a:gd name="connsiteX29" fmla="*/ 2585241 w 6896891"/>
              <a:gd name="connsiteY29" fmla="*/ 832730 h 2286880"/>
              <a:gd name="connsiteX30" fmla="*/ 2585241 w 6896891"/>
              <a:gd name="connsiteY30" fmla="*/ 781930 h 2286880"/>
              <a:gd name="connsiteX31" fmla="*/ 2464591 w 6896891"/>
              <a:gd name="connsiteY31" fmla="*/ 781930 h 2286880"/>
              <a:gd name="connsiteX32" fmla="*/ 2464591 w 6896891"/>
              <a:gd name="connsiteY32" fmla="*/ 743830 h 2286880"/>
              <a:gd name="connsiteX33" fmla="*/ 2356641 w 6896891"/>
              <a:gd name="connsiteY33" fmla="*/ 743830 h 2286880"/>
              <a:gd name="connsiteX34" fmla="*/ 2356641 w 6896891"/>
              <a:gd name="connsiteY34" fmla="*/ 699380 h 2286880"/>
              <a:gd name="connsiteX35" fmla="*/ 2274091 w 6896891"/>
              <a:gd name="connsiteY35" fmla="*/ 699380 h 2286880"/>
              <a:gd name="connsiteX36" fmla="*/ 2274091 w 6896891"/>
              <a:gd name="connsiteY36" fmla="*/ 654930 h 2286880"/>
              <a:gd name="connsiteX37" fmla="*/ 2235991 w 6896891"/>
              <a:gd name="connsiteY37" fmla="*/ 654930 h 2286880"/>
              <a:gd name="connsiteX38" fmla="*/ 2235991 w 6896891"/>
              <a:gd name="connsiteY38" fmla="*/ 610480 h 2286880"/>
              <a:gd name="connsiteX39" fmla="*/ 2096291 w 6896891"/>
              <a:gd name="connsiteY39" fmla="*/ 610480 h 2286880"/>
              <a:gd name="connsiteX40" fmla="*/ 2096291 w 6896891"/>
              <a:gd name="connsiteY40" fmla="*/ 566030 h 2286880"/>
              <a:gd name="connsiteX41" fmla="*/ 1943891 w 6896891"/>
              <a:gd name="connsiteY41" fmla="*/ 566030 h 2286880"/>
              <a:gd name="connsiteX42" fmla="*/ 1943891 w 6896891"/>
              <a:gd name="connsiteY42" fmla="*/ 527930 h 2286880"/>
              <a:gd name="connsiteX43" fmla="*/ 1899441 w 6896891"/>
              <a:gd name="connsiteY43" fmla="*/ 527930 h 2286880"/>
              <a:gd name="connsiteX44" fmla="*/ 1899441 w 6896891"/>
              <a:gd name="connsiteY44" fmla="*/ 483480 h 2286880"/>
              <a:gd name="connsiteX45" fmla="*/ 1715291 w 6896891"/>
              <a:gd name="connsiteY45" fmla="*/ 483480 h 2286880"/>
              <a:gd name="connsiteX46" fmla="*/ 1715291 w 6896891"/>
              <a:gd name="connsiteY46" fmla="*/ 445380 h 2286880"/>
              <a:gd name="connsiteX47" fmla="*/ 1550191 w 6896891"/>
              <a:gd name="connsiteY47" fmla="*/ 445380 h 2286880"/>
              <a:gd name="connsiteX48" fmla="*/ 1550191 w 6896891"/>
              <a:gd name="connsiteY48" fmla="*/ 407280 h 2286880"/>
              <a:gd name="connsiteX49" fmla="*/ 1353341 w 6896891"/>
              <a:gd name="connsiteY49" fmla="*/ 407280 h 2286880"/>
              <a:gd name="connsiteX50" fmla="*/ 1353341 w 6896891"/>
              <a:gd name="connsiteY50" fmla="*/ 369180 h 2286880"/>
              <a:gd name="connsiteX51" fmla="*/ 1258091 w 6896891"/>
              <a:gd name="connsiteY51" fmla="*/ 369180 h 2286880"/>
              <a:gd name="connsiteX52" fmla="*/ 1258091 w 6896891"/>
              <a:gd name="connsiteY52" fmla="*/ 337430 h 2286880"/>
              <a:gd name="connsiteX53" fmla="*/ 1143791 w 6896891"/>
              <a:gd name="connsiteY53" fmla="*/ 337430 h 2286880"/>
              <a:gd name="connsiteX54" fmla="*/ 1143791 w 6896891"/>
              <a:gd name="connsiteY54" fmla="*/ 305680 h 2286880"/>
              <a:gd name="connsiteX55" fmla="*/ 1042191 w 6896891"/>
              <a:gd name="connsiteY55" fmla="*/ 305680 h 2286880"/>
              <a:gd name="connsiteX56" fmla="*/ 1042191 w 6896891"/>
              <a:gd name="connsiteY56" fmla="*/ 261230 h 2286880"/>
              <a:gd name="connsiteX57" fmla="*/ 965991 w 6896891"/>
              <a:gd name="connsiteY57" fmla="*/ 261230 h 2286880"/>
              <a:gd name="connsiteX58" fmla="*/ 965991 w 6896891"/>
              <a:gd name="connsiteY58" fmla="*/ 223130 h 2286880"/>
              <a:gd name="connsiteX59" fmla="*/ 858041 w 6896891"/>
              <a:gd name="connsiteY59" fmla="*/ 223130 h 2286880"/>
              <a:gd name="connsiteX60" fmla="*/ 857248 w 6896891"/>
              <a:gd name="connsiteY60" fmla="*/ 188205 h 2286880"/>
              <a:gd name="connsiteX61" fmla="*/ 788192 w 6896891"/>
              <a:gd name="connsiteY61" fmla="*/ 188206 h 2286880"/>
              <a:gd name="connsiteX62" fmla="*/ 788193 w 6896891"/>
              <a:gd name="connsiteY62" fmla="*/ 116768 h 2286880"/>
              <a:gd name="connsiteX63" fmla="*/ 345281 w 6896891"/>
              <a:gd name="connsiteY63" fmla="*/ 116769 h 2286880"/>
              <a:gd name="connsiteX64" fmla="*/ 345281 w 6896891"/>
              <a:gd name="connsiteY64" fmla="*/ 107244 h 2286880"/>
              <a:gd name="connsiteX65" fmla="*/ 338136 w 6896891"/>
              <a:gd name="connsiteY65" fmla="*/ 107243 h 2286880"/>
              <a:gd name="connsiteX66" fmla="*/ 338134 w 6896891"/>
              <a:gd name="connsiteY66" fmla="*/ 90575 h 2286880"/>
              <a:gd name="connsiteX67" fmla="*/ 330992 w 6896891"/>
              <a:gd name="connsiteY67" fmla="*/ 90576 h 2286880"/>
              <a:gd name="connsiteX68" fmla="*/ 330992 w 6896891"/>
              <a:gd name="connsiteY68" fmla="*/ 38187 h 2286880"/>
              <a:gd name="connsiteX69" fmla="*/ 126205 w 6896891"/>
              <a:gd name="connsiteY69" fmla="*/ 35807 h 2286880"/>
              <a:gd name="connsiteX70" fmla="*/ 126204 w 6896891"/>
              <a:gd name="connsiteY70" fmla="*/ 2469 h 2286880"/>
              <a:gd name="connsiteX71" fmla="*/ 0 w 6896891"/>
              <a:gd name="connsiteY71" fmla="*/ 2470 h 2286880"/>
              <a:gd name="connsiteX0" fmla="*/ 6896891 w 6896891"/>
              <a:gd name="connsiteY0" fmla="*/ 2284411 h 2284411"/>
              <a:gd name="connsiteX1" fmla="*/ 6846091 w 6896891"/>
              <a:gd name="connsiteY1" fmla="*/ 2284411 h 2284411"/>
              <a:gd name="connsiteX2" fmla="*/ 6846091 w 6896891"/>
              <a:gd name="connsiteY2" fmla="*/ 1916111 h 2284411"/>
              <a:gd name="connsiteX3" fmla="*/ 6306341 w 6896891"/>
              <a:gd name="connsiteY3" fmla="*/ 1916111 h 2284411"/>
              <a:gd name="connsiteX4" fmla="*/ 6306341 w 6896891"/>
              <a:gd name="connsiteY4" fmla="*/ 1643061 h 2284411"/>
              <a:gd name="connsiteX5" fmla="*/ 4960141 w 6896891"/>
              <a:gd name="connsiteY5" fmla="*/ 1643061 h 2284411"/>
              <a:gd name="connsiteX6" fmla="*/ 4960141 w 6896891"/>
              <a:gd name="connsiteY6" fmla="*/ 1566861 h 2284411"/>
              <a:gd name="connsiteX7" fmla="*/ 4617241 w 6896891"/>
              <a:gd name="connsiteY7" fmla="*/ 1566861 h 2284411"/>
              <a:gd name="connsiteX8" fmla="*/ 4617241 w 6896891"/>
              <a:gd name="connsiteY8" fmla="*/ 1484311 h 2284411"/>
              <a:gd name="connsiteX9" fmla="*/ 4477541 w 6896891"/>
              <a:gd name="connsiteY9" fmla="*/ 1484311 h 2284411"/>
              <a:gd name="connsiteX10" fmla="*/ 4477541 w 6896891"/>
              <a:gd name="connsiteY10" fmla="*/ 1408111 h 2284411"/>
              <a:gd name="connsiteX11" fmla="*/ 4236241 w 6896891"/>
              <a:gd name="connsiteY11" fmla="*/ 1408111 h 2284411"/>
              <a:gd name="connsiteX12" fmla="*/ 4236241 w 6896891"/>
              <a:gd name="connsiteY12" fmla="*/ 1325561 h 2284411"/>
              <a:gd name="connsiteX13" fmla="*/ 3791741 w 6896891"/>
              <a:gd name="connsiteY13" fmla="*/ 1325561 h 2284411"/>
              <a:gd name="connsiteX14" fmla="*/ 3791741 w 6896891"/>
              <a:gd name="connsiteY14" fmla="*/ 1243011 h 2284411"/>
              <a:gd name="connsiteX15" fmla="*/ 3753641 w 6896891"/>
              <a:gd name="connsiteY15" fmla="*/ 1243011 h 2284411"/>
              <a:gd name="connsiteX16" fmla="*/ 3753641 w 6896891"/>
              <a:gd name="connsiteY16" fmla="*/ 1166811 h 2284411"/>
              <a:gd name="connsiteX17" fmla="*/ 3067841 w 6896891"/>
              <a:gd name="connsiteY17" fmla="*/ 1166811 h 2284411"/>
              <a:gd name="connsiteX18" fmla="*/ 3067841 w 6896891"/>
              <a:gd name="connsiteY18" fmla="*/ 1096961 h 2284411"/>
              <a:gd name="connsiteX19" fmla="*/ 3036091 w 6896891"/>
              <a:gd name="connsiteY19" fmla="*/ 1096961 h 2284411"/>
              <a:gd name="connsiteX20" fmla="*/ 3036091 w 6896891"/>
              <a:gd name="connsiteY20" fmla="*/ 1039811 h 2284411"/>
              <a:gd name="connsiteX21" fmla="*/ 2921791 w 6896891"/>
              <a:gd name="connsiteY21" fmla="*/ 1039811 h 2284411"/>
              <a:gd name="connsiteX22" fmla="*/ 2921791 w 6896891"/>
              <a:gd name="connsiteY22" fmla="*/ 982661 h 2284411"/>
              <a:gd name="connsiteX23" fmla="*/ 2705891 w 6896891"/>
              <a:gd name="connsiteY23" fmla="*/ 982661 h 2284411"/>
              <a:gd name="connsiteX24" fmla="*/ 2705891 w 6896891"/>
              <a:gd name="connsiteY24" fmla="*/ 931861 h 2284411"/>
              <a:gd name="connsiteX25" fmla="*/ 2661441 w 6896891"/>
              <a:gd name="connsiteY25" fmla="*/ 931861 h 2284411"/>
              <a:gd name="connsiteX26" fmla="*/ 2661441 w 6896891"/>
              <a:gd name="connsiteY26" fmla="*/ 881061 h 2284411"/>
              <a:gd name="connsiteX27" fmla="*/ 2655091 w 6896891"/>
              <a:gd name="connsiteY27" fmla="*/ 881061 h 2284411"/>
              <a:gd name="connsiteX28" fmla="*/ 2655091 w 6896891"/>
              <a:gd name="connsiteY28" fmla="*/ 830261 h 2284411"/>
              <a:gd name="connsiteX29" fmla="*/ 2585241 w 6896891"/>
              <a:gd name="connsiteY29" fmla="*/ 830261 h 2284411"/>
              <a:gd name="connsiteX30" fmla="*/ 2585241 w 6896891"/>
              <a:gd name="connsiteY30" fmla="*/ 779461 h 2284411"/>
              <a:gd name="connsiteX31" fmla="*/ 2464591 w 6896891"/>
              <a:gd name="connsiteY31" fmla="*/ 779461 h 2284411"/>
              <a:gd name="connsiteX32" fmla="*/ 2464591 w 6896891"/>
              <a:gd name="connsiteY32" fmla="*/ 741361 h 2284411"/>
              <a:gd name="connsiteX33" fmla="*/ 2356641 w 6896891"/>
              <a:gd name="connsiteY33" fmla="*/ 741361 h 2284411"/>
              <a:gd name="connsiteX34" fmla="*/ 2356641 w 6896891"/>
              <a:gd name="connsiteY34" fmla="*/ 696911 h 2284411"/>
              <a:gd name="connsiteX35" fmla="*/ 2274091 w 6896891"/>
              <a:gd name="connsiteY35" fmla="*/ 696911 h 2284411"/>
              <a:gd name="connsiteX36" fmla="*/ 2274091 w 6896891"/>
              <a:gd name="connsiteY36" fmla="*/ 652461 h 2284411"/>
              <a:gd name="connsiteX37" fmla="*/ 2235991 w 6896891"/>
              <a:gd name="connsiteY37" fmla="*/ 652461 h 2284411"/>
              <a:gd name="connsiteX38" fmla="*/ 2235991 w 6896891"/>
              <a:gd name="connsiteY38" fmla="*/ 608011 h 2284411"/>
              <a:gd name="connsiteX39" fmla="*/ 2096291 w 6896891"/>
              <a:gd name="connsiteY39" fmla="*/ 608011 h 2284411"/>
              <a:gd name="connsiteX40" fmla="*/ 2096291 w 6896891"/>
              <a:gd name="connsiteY40" fmla="*/ 563561 h 2284411"/>
              <a:gd name="connsiteX41" fmla="*/ 1943891 w 6896891"/>
              <a:gd name="connsiteY41" fmla="*/ 563561 h 2284411"/>
              <a:gd name="connsiteX42" fmla="*/ 1943891 w 6896891"/>
              <a:gd name="connsiteY42" fmla="*/ 525461 h 2284411"/>
              <a:gd name="connsiteX43" fmla="*/ 1899441 w 6896891"/>
              <a:gd name="connsiteY43" fmla="*/ 525461 h 2284411"/>
              <a:gd name="connsiteX44" fmla="*/ 1899441 w 6896891"/>
              <a:gd name="connsiteY44" fmla="*/ 481011 h 2284411"/>
              <a:gd name="connsiteX45" fmla="*/ 1715291 w 6896891"/>
              <a:gd name="connsiteY45" fmla="*/ 481011 h 2284411"/>
              <a:gd name="connsiteX46" fmla="*/ 1715291 w 6896891"/>
              <a:gd name="connsiteY46" fmla="*/ 442911 h 2284411"/>
              <a:gd name="connsiteX47" fmla="*/ 1550191 w 6896891"/>
              <a:gd name="connsiteY47" fmla="*/ 442911 h 2284411"/>
              <a:gd name="connsiteX48" fmla="*/ 1550191 w 6896891"/>
              <a:gd name="connsiteY48" fmla="*/ 404811 h 2284411"/>
              <a:gd name="connsiteX49" fmla="*/ 1353341 w 6896891"/>
              <a:gd name="connsiteY49" fmla="*/ 404811 h 2284411"/>
              <a:gd name="connsiteX50" fmla="*/ 1353341 w 6896891"/>
              <a:gd name="connsiteY50" fmla="*/ 366711 h 2284411"/>
              <a:gd name="connsiteX51" fmla="*/ 1258091 w 6896891"/>
              <a:gd name="connsiteY51" fmla="*/ 366711 h 2284411"/>
              <a:gd name="connsiteX52" fmla="*/ 1258091 w 6896891"/>
              <a:gd name="connsiteY52" fmla="*/ 334961 h 2284411"/>
              <a:gd name="connsiteX53" fmla="*/ 1143791 w 6896891"/>
              <a:gd name="connsiteY53" fmla="*/ 334961 h 2284411"/>
              <a:gd name="connsiteX54" fmla="*/ 1143791 w 6896891"/>
              <a:gd name="connsiteY54" fmla="*/ 303211 h 2284411"/>
              <a:gd name="connsiteX55" fmla="*/ 1042191 w 6896891"/>
              <a:gd name="connsiteY55" fmla="*/ 303211 h 2284411"/>
              <a:gd name="connsiteX56" fmla="*/ 1042191 w 6896891"/>
              <a:gd name="connsiteY56" fmla="*/ 258761 h 2284411"/>
              <a:gd name="connsiteX57" fmla="*/ 965991 w 6896891"/>
              <a:gd name="connsiteY57" fmla="*/ 258761 h 2284411"/>
              <a:gd name="connsiteX58" fmla="*/ 965991 w 6896891"/>
              <a:gd name="connsiteY58" fmla="*/ 220661 h 2284411"/>
              <a:gd name="connsiteX59" fmla="*/ 858041 w 6896891"/>
              <a:gd name="connsiteY59" fmla="*/ 220661 h 2284411"/>
              <a:gd name="connsiteX60" fmla="*/ 857248 w 6896891"/>
              <a:gd name="connsiteY60" fmla="*/ 185736 h 2284411"/>
              <a:gd name="connsiteX61" fmla="*/ 788192 w 6896891"/>
              <a:gd name="connsiteY61" fmla="*/ 185737 h 2284411"/>
              <a:gd name="connsiteX62" fmla="*/ 788193 w 6896891"/>
              <a:gd name="connsiteY62" fmla="*/ 114299 h 2284411"/>
              <a:gd name="connsiteX63" fmla="*/ 345281 w 6896891"/>
              <a:gd name="connsiteY63" fmla="*/ 114300 h 2284411"/>
              <a:gd name="connsiteX64" fmla="*/ 345281 w 6896891"/>
              <a:gd name="connsiteY64" fmla="*/ 104775 h 2284411"/>
              <a:gd name="connsiteX65" fmla="*/ 338136 w 6896891"/>
              <a:gd name="connsiteY65" fmla="*/ 104774 h 2284411"/>
              <a:gd name="connsiteX66" fmla="*/ 338134 w 6896891"/>
              <a:gd name="connsiteY66" fmla="*/ 88106 h 2284411"/>
              <a:gd name="connsiteX67" fmla="*/ 330992 w 6896891"/>
              <a:gd name="connsiteY67" fmla="*/ 88107 h 2284411"/>
              <a:gd name="connsiteX68" fmla="*/ 330992 w 6896891"/>
              <a:gd name="connsiteY68" fmla="*/ 35718 h 2284411"/>
              <a:gd name="connsiteX69" fmla="*/ 126205 w 6896891"/>
              <a:gd name="connsiteY69" fmla="*/ 33338 h 2284411"/>
              <a:gd name="connsiteX70" fmla="*/ 126204 w 6896891"/>
              <a:gd name="connsiteY70" fmla="*/ 0 h 2284411"/>
              <a:gd name="connsiteX71" fmla="*/ 0 w 6896891"/>
              <a:gd name="connsiteY71" fmla="*/ 1 h 2284411"/>
              <a:gd name="connsiteX0" fmla="*/ 6813548 w 6813548"/>
              <a:gd name="connsiteY0" fmla="*/ 2284411 h 2284411"/>
              <a:gd name="connsiteX1" fmla="*/ 6762748 w 6813548"/>
              <a:gd name="connsiteY1" fmla="*/ 2284411 h 2284411"/>
              <a:gd name="connsiteX2" fmla="*/ 6762748 w 6813548"/>
              <a:gd name="connsiteY2" fmla="*/ 1916111 h 2284411"/>
              <a:gd name="connsiteX3" fmla="*/ 6222998 w 6813548"/>
              <a:gd name="connsiteY3" fmla="*/ 1916111 h 2284411"/>
              <a:gd name="connsiteX4" fmla="*/ 6222998 w 6813548"/>
              <a:gd name="connsiteY4" fmla="*/ 1643061 h 2284411"/>
              <a:gd name="connsiteX5" fmla="*/ 4876798 w 6813548"/>
              <a:gd name="connsiteY5" fmla="*/ 1643061 h 2284411"/>
              <a:gd name="connsiteX6" fmla="*/ 4876798 w 6813548"/>
              <a:gd name="connsiteY6" fmla="*/ 1566861 h 2284411"/>
              <a:gd name="connsiteX7" fmla="*/ 4533898 w 6813548"/>
              <a:gd name="connsiteY7" fmla="*/ 1566861 h 2284411"/>
              <a:gd name="connsiteX8" fmla="*/ 4533898 w 6813548"/>
              <a:gd name="connsiteY8" fmla="*/ 1484311 h 2284411"/>
              <a:gd name="connsiteX9" fmla="*/ 4394198 w 6813548"/>
              <a:gd name="connsiteY9" fmla="*/ 1484311 h 2284411"/>
              <a:gd name="connsiteX10" fmla="*/ 4394198 w 6813548"/>
              <a:gd name="connsiteY10" fmla="*/ 1408111 h 2284411"/>
              <a:gd name="connsiteX11" fmla="*/ 4152898 w 6813548"/>
              <a:gd name="connsiteY11" fmla="*/ 1408111 h 2284411"/>
              <a:gd name="connsiteX12" fmla="*/ 4152898 w 6813548"/>
              <a:gd name="connsiteY12" fmla="*/ 1325561 h 2284411"/>
              <a:gd name="connsiteX13" fmla="*/ 3708398 w 6813548"/>
              <a:gd name="connsiteY13" fmla="*/ 1325561 h 2284411"/>
              <a:gd name="connsiteX14" fmla="*/ 3708398 w 6813548"/>
              <a:gd name="connsiteY14" fmla="*/ 1243011 h 2284411"/>
              <a:gd name="connsiteX15" fmla="*/ 3670298 w 6813548"/>
              <a:gd name="connsiteY15" fmla="*/ 1243011 h 2284411"/>
              <a:gd name="connsiteX16" fmla="*/ 3670298 w 6813548"/>
              <a:gd name="connsiteY16" fmla="*/ 1166811 h 2284411"/>
              <a:gd name="connsiteX17" fmla="*/ 2984498 w 6813548"/>
              <a:gd name="connsiteY17" fmla="*/ 1166811 h 2284411"/>
              <a:gd name="connsiteX18" fmla="*/ 2984498 w 6813548"/>
              <a:gd name="connsiteY18" fmla="*/ 1096961 h 2284411"/>
              <a:gd name="connsiteX19" fmla="*/ 2952748 w 6813548"/>
              <a:gd name="connsiteY19" fmla="*/ 1096961 h 2284411"/>
              <a:gd name="connsiteX20" fmla="*/ 2952748 w 6813548"/>
              <a:gd name="connsiteY20" fmla="*/ 1039811 h 2284411"/>
              <a:gd name="connsiteX21" fmla="*/ 2838448 w 6813548"/>
              <a:gd name="connsiteY21" fmla="*/ 1039811 h 2284411"/>
              <a:gd name="connsiteX22" fmla="*/ 2838448 w 6813548"/>
              <a:gd name="connsiteY22" fmla="*/ 982661 h 2284411"/>
              <a:gd name="connsiteX23" fmla="*/ 2622548 w 6813548"/>
              <a:gd name="connsiteY23" fmla="*/ 982661 h 2284411"/>
              <a:gd name="connsiteX24" fmla="*/ 2622548 w 6813548"/>
              <a:gd name="connsiteY24" fmla="*/ 931861 h 2284411"/>
              <a:gd name="connsiteX25" fmla="*/ 2578098 w 6813548"/>
              <a:gd name="connsiteY25" fmla="*/ 931861 h 2284411"/>
              <a:gd name="connsiteX26" fmla="*/ 2578098 w 6813548"/>
              <a:gd name="connsiteY26" fmla="*/ 881061 h 2284411"/>
              <a:gd name="connsiteX27" fmla="*/ 2571748 w 6813548"/>
              <a:gd name="connsiteY27" fmla="*/ 881061 h 2284411"/>
              <a:gd name="connsiteX28" fmla="*/ 2571748 w 6813548"/>
              <a:gd name="connsiteY28" fmla="*/ 830261 h 2284411"/>
              <a:gd name="connsiteX29" fmla="*/ 2501898 w 6813548"/>
              <a:gd name="connsiteY29" fmla="*/ 830261 h 2284411"/>
              <a:gd name="connsiteX30" fmla="*/ 2501898 w 6813548"/>
              <a:gd name="connsiteY30" fmla="*/ 779461 h 2284411"/>
              <a:gd name="connsiteX31" fmla="*/ 2381248 w 6813548"/>
              <a:gd name="connsiteY31" fmla="*/ 779461 h 2284411"/>
              <a:gd name="connsiteX32" fmla="*/ 2381248 w 6813548"/>
              <a:gd name="connsiteY32" fmla="*/ 741361 h 2284411"/>
              <a:gd name="connsiteX33" fmla="*/ 2273298 w 6813548"/>
              <a:gd name="connsiteY33" fmla="*/ 741361 h 2284411"/>
              <a:gd name="connsiteX34" fmla="*/ 2273298 w 6813548"/>
              <a:gd name="connsiteY34" fmla="*/ 696911 h 2284411"/>
              <a:gd name="connsiteX35" fmla="*/ 2190748 w 6813548"/>
              <a:gd name="connsiteY35" fmla="*/ 696911 h 2284411"/>
              <a:gd name="connsiteX36" fmla="*/ 2190748 w 6813548"/>
              <a:gd name="connsiteY36" fmla="*/ 652461 h 2284411"/>
              <a:gd name="connsiteX37" fmla="*/ 2152648 w 6813548"/>
              <a:gd name="connsiteY37" fmla="*/ 652461 h 2284411"/>
              <a:gd name="connsiteX38" fmla="*/ 2152648 w 6813548"/>
              <a:gd name="connsiteY38" fmla="*/ 608011 h 2284411"/>
              <a:gd name="connsiteX39" fmla="*/ 2012948 w 6813548"/>
              <a:gd name="connsiteY39" fmla="*/ 608011 h 2284411"/>
              <a:gd name="connsiteX40" fmla="*/ 2012948 w 6813548"/>
              <a:gd name="connsiteY40" fmla="*/ 563561 h 2284411"/>
              <a:gd name="connsiteX41" fmla="*/ 1860548 w 6813548"/>
              <a:gd name="connsiteY41" fmla="*/ 563561 h 2284411"/>
              <a:gd name="connsiteX42" fmla="*/ 1860548 w 6813548"/>
              <a:gd name="connsiteY42" fmla="*/ 525461 h 2284411"/>
              <a:gd name="connsiteX43" fmla="*/ 1816098 w 6813548"/>
              <a:gd name="connsiteY43" fmla="*/ 525461 h 2284411"/>
              <a:gd name="connsiteX44" fmla="*/ 1816098 w 6813548"/>
              <a:gd name="connsiteY44" fmla="*/ 481011 h 2284411"/>
              <a:gd name="connsiteX45" fmla="*/ 1631948 w 6813548"/>
              <a:gd name="connsiteY45" fmla="*/ 481011 h 2284411"/>
              <a:gd name="connsiteX46" fmla="*/ 1631948 w 6813548"/>
              <a:gd name="connsiteY46" fmla="*/ 442911 h 2284411"/>
              <a:gd name="connsiteX47" fmla="*/ 1466848 w 6813548"/>
              <a:gd name="connsiteY47" fmla="*/ 442911 h 2284411"/>
              <a:gd name="connsiteX48" fmla="*/ 1466848 w 6813548"/>
              <a:gd name="connsiteY48" fmla="*/ 404811 h 2284411"/>
              <a:gd name="connsiteX49" fmla="*/ 1269998 w 6813548"/>
              <a:gd name="connsiteY49" fmla="*/ 404811 h 2284411"/>
              <a:gd name="connsiteX50" fmla="*/ 1269998 w 6813548"/>
              <a:gd name="connsiteY50" fmla="*/ 366711 h 2284411"/>
              <a:gd name="connsiteX51" fmla="*/ 1174748 w 6813548"/>
              <a:gd name="connsiteY51" fmla="*/ 366711 h 2284411"/>
              <a:gd name="connsiteX52" fmla="*/ 1174748 w 6813548"/>
              <a:gd name="connsiteY52" fmla="*/ 334961 h 2284411"/>
              <a:gd name="connsiteX53" fmla="*/ 1060448 w 6813548"/>
              <a:gd name="connsiteY53" fmla="*/ 334961 h 2284411"/>
              <a:gd name="connsiteX54" fmla="*/ 1060448 w 6813548"/>
              <a:gd name="connsiteY54" fmla="*/ 303211 h 2284411"/>
              <a:gd name="connsiteX55" fmla="*/ 958848 w 6813548"/>
              <a:gd name="connsiteY55" fmla="*/ 303211 h 2284411"/>
              <a:gd name="connsiteX56" fmla="*/ 958848 w 6813548"/>
              <a:gd name="connsiteY56" fmla="*/ 258761 h 2284411"/>
              <a:gd name="connsiteX57" fmla="*/ 882648 w 6813548"/>
              <a:gd name="connsiteY57" fmla="*/ 258761 h 2284411"/>
              <a:gd name="connsiteX58" fmla="*/ 882648 w 6813548"/>
              <a:gd name="connsiteY58" fmla="*/ 220661 h 2284411"/>
              <a:gd name="connsiteX59" fmla="*/ 774698 w 6813548"/>
              <a:gd name="connsiteY59" fmla="*/ 220661 h 2284411"/>
              <a:gd name="connsiteX60" fmla="*/ 773905 w 6813548"/>
              <a:gd name="connsiteY60" fmla="*/ 185736 h 2284411"/>
              <a:gd name="connsiteX61" fmla="*/ 704849 w 6813548"/>
              <a:gd name="connsiteY61" fmla="*/ 185737 h 2284411"/>
              <a:gd name="connsiteX62" fmla="*/ 704850 w 6813548"/>
              <a:gd name="connsiteY62" fmla="*/ 114299 h 2284411"/>
              <a:gd name="connsiteX63" fmla="*/ 261938 w 6813548"/>
              <a:gd name="connsiteY63" fmla="*/ 114300 h 2284411"/>
              <a:gd name="connsiteX64" fmla="*/ 261938 w 6813548"/>
              <a:gd name="connsiteY64" fmla="*/ 104775 h 2284411"/>
              <a:gd name="connsiteX65" fmla="*/ 254793 w 6813548"/>
              <a:gd name="connsiteY65" fmla="*/ 104774 h 2284411"/>
              <a:gd name="connsiteX66" fmla="*/ 254791 w 6813548"/>
              <a:gd name="connsiteY66" fmla="*/ 88106 h 2284411"/>
              <a:gd name="connsiteX67" fmla="*/ 247649 w 6813548"/>
              <a:gd name="connsiteY67" fmla="*/ 88107 h 2284411"/>
              <a:gd name="connsiteX68" fmla="*/ 247649 w 6813548"/>
              <a:gd name="connsiteY68" fmla="*/ 35718 h 2284411"/>
              <a:gd name="connsiteX69" fmla="*/ 42862 w 6813548"/>
              <a:gd name="connsiteY69" fmla="*/ 33338 h 2284411"/>
              <a:gd name="connsiteX70" fmla="*/ 42861 w 6813548"/>
              <a:gd name="connsiteY70" fmla="*/ 0 h 2284411"/>
              <a:gd name="connsiteX71" fmla="*/ 0 w 6813548"/>
              <a:gd name="connsiteY71" fmla="*/ 1 h 2284411"/>
              <a:gd name="connsiteX0" fmla="*/ 6811166 w 6811166"/>
              <a:gd name="connsiteY0" fmla="*/ 2284411 h 2284411"/>
              <a:gd name="connsiteX1" fmla="*/ 6760366 w 6811166"/>
              <a:gd name="connsiteY1" fmla="*/ 2284411 h 2284411"/>
              <a:gd name="connsiteX2" fmla="*/ 6760366 w 6811166"/>
              <a:gd name="connsiteY2" fmla="*/ 1916111 h 2284411"/>
              <a:gd name="connsiteX3" fmla="*/ 6220616 w 6811166"/>
              <a:gd name="connsiteY3" fmla="*/ 1916111 h 2284411"/>
              <a:gd name="connsiteX4" fmla="*/ 6220616 w 6811166"/>
              <a:gd name="connsiteY4" fmla="*/ 1643061 h 2284411"/>
              <a:gd name="connsiteX5" fmla="*/ 4874416 w 6811166"/>
              <a:gd name="connsiteY5" fmla="*/ 1643061 h 2284411"/>
              <a:gd name="connsiteX6" fmla="*/ 4874416 w 6811166"/>
              <a:gd name="connsiteY6" fmla="*/ 1566861 h 2284411"/>
              <a:gd name="connsiteX7" fmla="*/ 4531516 w 6811166"/>
              <a:gd name="connsiteY7" fmla="*/ 1566861 h 2284411"/>
              <a:gd name="connsiteX8" fmla="*/ 4531516 w 6811166"/>
              <a:gd name="connsiteY8" fmla="*/ 1484311 h 2284411"/>
              <a:gd name="connsiteX9" fmla="*/ 4391816 w 6811166"/>
              <a:gd name="connsiteY9" fmla="*/ 1484311 h 2284411"/>
              <a:gd name="connsiteX10" fmla="*/ 4391816 w 6811166"/>
              <a:gd name="connsiteY10" fmla="*/ 1408111 h 2284411"/>
              <a:gd name="connsiteX11" fmla="*/ 4150516 w 6811166"/>
              <a:gd name="connsiteY11" fmla="*/ 1408111 h 2284411"/>
              <a:gd name="connsiteX12" fmla="*/ 4150516 w 6811166"/>
              <a:gd name="connsiteY12" fmla="*/ 1325561 h 2284411"/>
              <a:gd name="connsiteX13" fmla="*/ 3706016 w 6811166"/>
              <a:gd name="connsiteY13" fmla="*/ 1325561 h 2284411"/>
              <a:gd name="connsiteX14" fmla="*/ 3706016 w 6811166"/>
              <a:gd name="connsiteY14" fmla="*/ 1243011 h 2284411"/>
              <a:gd name="connsiteX15" fmla="*/ 3667916 w 6811166"/>
              <a:gd name="connsiteY15" fmla="*/ 1243011 h 2284411"/>
              <a:gd name="connsiteX16" fmla="*/ 3667916 w 6811166"/>
              <a:gd name="connsiteY16" fmla="*/ 1166811 h 2284411"/>
              <a:gd name="connsiteX17" fmla="*/ 2982116 w 6811166"/>
              <a:gd name="connsiteY17" fmla="*/ 1166811 h 2284411"/>
              <a:gd name="connsiteX18" fmla="*/ 2982116 w 6811166"/>
              <a:gd name="connsiteY18" fmla="*/ 1096961 h 2284411"/>
              <a:gd name="connsiteX19" fmla="*/ 2950366 w 6811166"/>
              <a:gd name="connsiteY19" fmla="*/ 1096961 h 2284411"/>
              <a:gd name="connsiteX20" fmla="*/ 2950366 w 6811166"/>
              <a:gd name="connsiteY20" fmla="*/ 1039811 h 2284411"/>
              <a:gd name="connsiteX21" fmla="*/ 2836066 w 6811166"/>
              <a:gd name="connsiteY21" fmla="*/ 1039811 h 2284411"/>
              <a:gd name="connsiteX22" fmla="*/ 2836066 w 6811166"/>
              <a:gd name="connsiteY22" fmla="*/ 982661 h 2284411"/>
              <a:gd name="connsiteX23" fmla="*/ 2620166 w 6811166"/>
              <a:gd name="connsiteY23" fmla="*/ 982661 h 2284411"/>
              <a:gd name="connsiteX24" fmla="*/ 2620166 w 6811166"/>
              <a:gd name="connsiteY24" fmla="*/ 931861 h 2284411"/>
              <a:gd name="connsiteX25" fmla="*/ 2575716 w 6811166"/>
              <a:gd name="connsiteY25" fmla="*/ 931861 h 2284411"/>
              <a:gd name="connsiteX26" fmla="*/ 2575716 w 6811166"/>
              <a:gd name="connsiteY26" fmla="*/ 881061 h 2284411"/>
              <a:gd name="connsiteX27" fmla="*/ 2569366 w 6811166"/>
              <a:gd name="connsiteY27" fmla="*/ 881061 h 2284411"/>
              <a:gd name="connsiteX28" fmla="*/ 2569366 w 6811166"/>
              <a:gd name="connsiteY28" fmla="*/ 830261 h 2284411"/>
              <a:gd name="connsiteX29" fmla="*/ 2499516 w 6811166"/>
              <a:gd name="connsiteY29" fmla="*/ 830261 h 2284411"/>
              <a:gd name="connsiteX30" fmla="*/ 2499516 w 6811166"/>
              <a:gd name="connsiteY30" fmla="*/ 779461 h 2284411"/>
              <a:gd name="connsiteX31" fmla="*/ 2378866 w 6811166"/>
              <a:gd name="connsiteY31" fmla="*/ 779461 h 2284411"/>
              <a:gd name="connsiteX32" fmla="*/ 2378866 w 6811166"/>
              <a:gd name="connsiteY32" fmla="*/ 741361 h 2284411"/>
              <a:gd name="connsiteX33" fmla="*/ 2270916 w 6811166"/>
              <a:gd name="connsiteY33" fmla="*/ 741361 h 2284411"/>
              <a:gd name="connsiteX34" fmla="*/ 2270916 w 6811166"/>
              <a:gd name="connsiteY34" fmla="*/ 696911 h 2284411"/>
              <a:gd name="connsiteX35" fmla="*/ 2188366 w 6811166"/>
              <a:gd name="connsiteY35" fmla="*/ 696911 h 2284411"/>
              <a:gd name="connsiteX36" fmla="*/ 2188366 w 6811166"/>
              <a:gd name="connsiteY36" fmla="*/ 652461 h 2284411"/>
              <a:gd name="connsiteX37" fmla="*/ 2150266 w 6811166"/>
              <a:gd name="connsiteY37" fmla="*/ 652461 h 2284411"/>
              <a:gd name="connsiteX38" fmla="*/ 2150266 w 6811166"/>
              <a:gd name="connsiteY38" fmla="*/ 608011 h 2284411"/>
              <a:gd name="connsiteX39" fmla="*/ 2010566 w 6811166"/>
              <a:gd name="connsiteY39" fmla="*/ 608011 h 2284411"/>
              <a:gd name="connsiteX40" fmla="*/ 2010566 w 6811166"/>
              <a:gd name="connsiteY40" fmla="*/ 563561 h 2284411"/>
              <a:gd name="connsiteX41" fmla="*/ 1858166 w 6811166"/>
              <a:gd name="connsiteY41" fmla="*/ 563561 h 2284411"/>
              <a:gd name="connsiteX42" fmla="*/ 1858166 w 6811166"/>
              <a:gd name="connsiteY42" fmla="*/ 525461 h 2284411"/>
              <a:gd name="connsiteX43" fmla="*/ 1813716 w 6811166"/>
              <a:gd name="connsiteY43" fmla="*/ 525461 h 2284411"/>
              <a:gd name="connsiteX44" fmla="*/ 1813716 w 6811166"/>
              <a:gd name="connsiteY44" fmla="*/ 481011 h 2284411"/>
              <a:gd name="connsiteX45" fmla="*/ 1629566 w 6811166"/>
              <a:gd name="connsiteY45" fmla="*/ 481011 h 2284411"/>
              <a:gd name="connsiteX46" fmla="*/ 1629566 w 6811166"/>
              <a:gd name="connsiteY46" fmla="*/ 442911 h 2284411"/>
              <a:gd name="connsiteX47" fmla="*/ 1464466 w 6811166"/>
              <a:gd name="connsiteY47" fmla="*/ 442911 h 2284411"/>
              <a:gd name="connsiteX48" fmla="*/ 1464466 w 6811166"/>
              <a:gd name="connsiteY48" fmla="*/ 404811 h 2284411"/>
              <a:gd name="connsiteX49" fmla="*/ 1267616 w 6811166"/>
              <a:gd name="connsiteY49" fmla="*/ 404811 h 2284411"/>
              <a:gd name="connsiteX50" fmla="*/ 1267616 w 6811166"/>
              <a:gd name="connsiteY50" fmla="*/ 366711 h 2284411"/>
              <a:gd name="connsiteX51" fmla="*/ 1172366 w 6811166"/>
              <a:gd name="connsiteY51" fmla="*/ 366711 h 2284411"/>
              <a:gd name="connsiteX52" fmla="*/ 1172366 w 6811166"/>
              <a:gd name="connsiteY52" fmla="*/ 334961 h 2284411"/>
              <a:gd name="connsiteX53" fmla="*/ 1058066 w 6811166"/>
              <a:gd name="connsiteY53" fmla="*/ 334961 h 2284411"/>
              <a:gd name="connsiteX54" fmla="*/ 1058066 w 6811166"/>
              <a:gd name="connsiteY54" fmla="*/ 303211 h 2284411"/>
              <a:gd name="connsiteX55" fmla="*/ 956466 w 6811166"/>
              <a:gd name="connsiteY55" fmla="*/ 303211 h 2284411"/>
              <a:gd name="connsiteX56" fmla="*/ 956466 w 6811166"/>
              <a:gd name="connsiteY56" fmla="*/ 258761 h 2284411"/>
              <a:gd name="connsiteX57" fmla="*/ 880266 w 6811166"/>
              <a:gd name="connsiteY57" fmla="*/ 258761 h 2284411"/>
              <a:gd name="connsiteX58" fmla="*/ 880266 w 6811166"/>
              <a:gd name="connsiteY58" fmla="*/ 220661 h 2284411"/>
              <a:gd name="connsiteX59" fmla="*/ 772316 w 6811166"/>
              <a:gd name="connsiteY59" fmla="*/ 220661 h 2284411"/>
              <a:gd name="connsiteX60" fmla="*/ 771523 w 6811166"/>
              <a:gd name="connsiteY60" fmla="*/ 185736 h 2284411"/>
              <a:gd name="connsiteX61" fmla="*/ 702467 w 6811166"/>
              <a:gd name="connsiteY61" fmla="*/ 185737 h 2284411"/>
              <a:gd name="connsiteX62" fmla="*/ 702468 w 6811166"/>
              <a:gd name="connsiteY62" fmla="*/ 114299 h 2284411"/>
              <a:gd name="connsiteX63" fmla="*/ 259556 w 6811166"/>
              <a:gd name="connsiteY63" fmla="*/ 114300 h 2284411"/>
              <a:gd name="connsiteX64" fmla="*/ 259556 w 6811166"/>
              <a:gd name="connsiteY64" fmla="*/ 104775 h 2284411"/>
              <a:gd name="connsiteX65" fmla="*/ 252411 w 6811166"/>
              <a:gd name="connsiteY65" fmla="*/ 104774 h 2284411"/>
              <a:gd name="connsiteX66" fmla="*/ 252409 w 6811166"/>
              <a:gd name="connsiteY66" fmla="*/ 88106 h 2284411"/>
              <a:gd name="connsiteX67" fmla="*/ 245267 w 6811166"/>
              <a:gd name="connsiteY67" fmla="*/ 88107 h 2284411"/>
              <a:gd name="connsiteX68" fmla="*/ 245267 w 6811166"/>
              <a:gd name="connsiteY68" fmla="*/ 35718 h 2284411"/>
              <a:gd name="connsiteX69" fmla="*/ 40480 w 6811166"/>
              <a:gd name="connsiteY69" fmla="*/ 33338 h 2284411"/>
              <a:gd name="connsiteX70" fmla="*/ 40479 w 6811166"/>
              <a:gd name="connsiteY70" fmla="*/ 0 h 2284411"/>
              <a:gd name="connsiteX71" fmla="*/ 0 w 6811166"/>
              <a:gd name="connsiteY71" fmla="*/ 1 h 2284411"/>
              <a:gd name="connsiteX0" fmla="*/ 6814950 w 6814950"/>
              <a:gd name="connsiteY0" fmla="*/ 2284411 h 2284411"/>
              <a:gd name="connsiteX1" fmla="*/ 6764150 w 6814950"/>
              <a:gd name="connsiteY1" fmla="*/ 2284411 h 2284411"/>
              <a:gd name="connsiteX2" fmla="*/ 6764150 w 6814950"/>
              <a:gd name="connsiteY2" fmla="*/ 1916111 h 2284411"/>
              <a:gd name="connsiteX3" fmla="*/ 6224400 w 6814950"/>
              <a:gd name="connsiteY3" fmla="*/ 1916111 h 2284411"/>
              <a:gd name="connsiteX4" fmla="*/ 6224400 w 6814950"/>
              <a:gd name="connsiteY4" fmla="*/ 1643061 h 2284411"/>
              <a:gd name="connsiteX5" fmla="*/ 4878200 w 6814950"/>
              <a:gd name="connsiteY5" fmla="*/ 1643061 h 2284411"/>
              <a:gd name="connsiteX6" fmla="*/ 4878200 w 6814950"/>
              <a:gd name="connsiteY6" fmla="*/ 1566861 h 2284411"/>
              <a:gd name="connsiteX7" fmla="*/ 4535300 w 6814950"/>
              <a:gd name="connsiteY7" fmla="*/ 1566861 h 2284411"/>
              <a:gd name="connsiteX8" fmla="*/ 4535300 w 6814950"/>
              <a:gd name="connsiteY8" fmla="*/ 1484311 h 2284411"/>
              <a:gd name="connsiteX9" fmla="*/ 4395600 w 6814950"/>
              <a:gd name="connsiteY9" fmla="*/ 1484311 h 2284411"/>
              <a:gd name="connsiteX10" fmla="*/ 4395600 w 6814950"/>
              <a:gd name="connsiteY10" fmla="*/ 1408111 h 2284411"/>
              <a:gd name="connsiteX11" fmla="*/ 4154300 w 6814950"/>
              <a:gd name="connsiteY11" fmla="*/ 1408111 h 2284411"/>
              <a:gd name="connsiteX12" fmla="*/ 4154300 w 6814950"/>
              <a:gd name="connsiteY12" fmla="*/ 1325561 h 2284411"/>
              <a:gd name="connsiteX13" fmla="*/ 3709800 w 6814950"/>
              <a:gd name="connsiteY13" fmla="*/ 1325561 h 2284411"/>
              <a:gd name="connsiteX14" fmla="*/ 3709800 w 6814950"/>
              <a:gd name="connsiteY14" fmla="*/ 1243011 h 2284411"/>
              <a:gd name="connsiteX15" fmla="*/ 3671700 w 6814950"/>
              <a:gd name="connsiteY15" fmla="*/ 1243011 h 2284411"/>
              <a:gd name="connsiteX16" fmla="*/ 3671700 w 6814950"/>
              <a:gd name="connsiteY16" fmla="*/ 1166811 h 2284411"/>
              <a:gd name="connsiteX17" fmla="*/ 2985900 w 6814950"/>
              <a:gd name="connsiteY17" fmla="*/ 1166811 h 2284411"/>
              <a:gd name="connsiteX18" fmla="*/ 2985900 w 6814950"/>
              <a:gd name="connsiteY18" fmla="*/ 1096961 h 2284411"/>
              <a:gd name="connsiteX19" fmla="*/ 2954150 w 6814950"/>
              <a:gd name="connsiteY19" fmla="*/ 1096961 h 2284411"/>
              <a:gd name="connsiteX20" fmla="*/ 2954150 w 6814950"/>
              <a:gd name="connsiteY20" fmla="*/ 1039811 h 2284411"/>
              <a:gd name="connsiteX21" fmla="*/ 2839850 w 6814950"/>
              <a:gd name="connsiteY21" fmla="*/ 1039811 h 2284411"/>
              <a:gd name="connsiteX22" fmla="*/ 2839850 w 6814950"/>
              <a:gd name="connsiteY22" fmla="*/ 982661 h 2284411"/>
              <a:gd name="connsiteX23" fmla="*/ 2623950 w 6814950"/>
              <a:gd name="connsiteY23" fmla="*/ 982661 h 2284411"/>
              <a:gd name="connsiteX24" fmla="*/ 2623950 w 6814950"/>
              <a:gd name="connsiteY24" fmla="*/ 931861 h 2284411"/>
              <a:gd name="connsiteX25" fmla="*/ 2579500 w 6814950"/>
              <a:gd name="connsiteY25" fmla="*/ 931861 h 2284411"/>
              <a:gd name="connsiteX26" fmla="*/ 2579500 w 6814950"/>
              <a:gd name="connsiteY26" fmla="*/ 881061 h 2284411"/>
              <a:gd name="connsiteX27" fmla="*/ 2573150 w 6814950"/>
              <a:gd name="connsiteY27" fmla="*/ 881061 h 2284411"/>
              <a:gd name="connsiteX28" fmla="*/ 2573150 w 6814950"/>
              <a:gd name="connsiteY28" fmla="*/ 830261 h 2284411"/>
              <a:gd name="connsiteX29" fmla="*/ 2503300 w 6814950"/>
              <a:gd name="connsiteY29" fmla="*/ 830261 h 2284411"/>
              <a:gd name="connsiteX30" fmla="*/ 2503300 w 6814950"/>
              <a:gd name="connsiteY30" fmla="*/ 779461 h 2284411"/>
              <a:gd name="connsiteX31" fmla="*/ 2382650 w 6814950"/>
              <a:gd name="connsiteY31" fmla="*/ 779461 h 2284411"/>
              <a:gd name="connsiteX32" fmla="*/ 2382650 w 6814950"/>
              <a:gd name="connsiteY32" fmla="*/ 741361 h 2284411"/>
              <a:gd name="connsiteX33" fmla="*/ 2274700 w 6814950"/>
              <a:gd name="connsiteY33" fmla="*/ 741361 h 2284411"/>
              <a:gd name="connsiteX34" fmla="*/ 2274700 w 6814950"/>
              <a:gd name="connsiteY34" fmla="*/ 696911 h 2284411"/>
              <a:gd name="connsiteX35" fmla="*/ 2192150 w 6814950"/>
              <a:gd name="connsiteY35" fmla="*/ 696911 h 2284411"/>
              <a:gd name="connsiteX36" fmla="*/ 2192150 w 6814950"/>
              <a:gd name="connsiteY36" fmla="*/ 652461 h 2284411"/>
              <a:gd name="connsiteX37" fmla="*/ 2154050 w 6814950"/>
              <a:gd name="connsiteY37" fmla="*/ 652461 h 2284411"/>
              <a:gd name="connsiteX38" fmla="*/ 2154050 w 6814950"/>
              <a:gd name="connsiteY38" fmla="*/ 608011 h 2284411"/>
              <a:gd name="connsiteX39" fmla="*/ 2014350 w 6814950"/>
              <a:gd name="connsiteY39" fmla="*/ 608011 h 2284411"/>
              <a:gd name="connsiteX40" fmla="*/ 2014350 w 6814950"/>
              <a:gd name="connsiteY40" fmla="*/ 563561 h 2284411"/>
              <a:gd name="connsiteX41" fmla="*/ 1861950 w 6814950"/>
              <a:gd name="connsiteY41" fmla="*/ 563561 h 2284411"/>
              <a:gd name="connsiteX42" fmla="*/ 1861950 w 6814950"/>
              <a:gd name="connsiteY42" fmla="*/ 525461 h 2284411"/>
              <a:gd name="connsiteX43" fmla="*/ 1817500 w 6814950"/>
              <a:gd name="connsiteY43" fmla="*/ 525461 h 2284411"/>
              <a:gd name="connsiteX44" fmla="*/ 1817500 w 6814950"/>
              <a:gd name="connsiteY44" fmla="*/ 481011 h 2284411"/>
              <a:gd name="connsiteX45" fmla="*/ 1633350 w 6814950"/>
              <a:gd name="connsiteY45" fmla="*/ 481011 h 2284411"/>
              <a:gd name="connsiteX46" fmla="*/ 1633350 w 6814950"/>
              <a:gd name="connsiteY46" fmla="*/ 442911 h 2284411"/>
              <a:gd name="connsiteX47" fmla="*/ 1468250 w 6814950"/>
              <a:gd name="connsiteY47" fmla="*/ 442911 h 2284411"/>
              <a:gd name="connsiteX48" fmla="*/ 1468250 w 6814950"/>
              <a:gd name="connsiteY48" fmla="*/ 404811 h 2284411"/>
              <a:gd name="connsiteX49" fmla="*/ 1271400 w 6814950"/>
              <a:gd name="connsiteY49" fmla="*/ 404811 h 2284411"/>
              <a:gd name="connsiteX50" fmla="*/ 1271400 w 6814950"/>
              <a:gd name="connsiteY50" fmla="*/ 366711 h 2284411"/>
              <a:gd name="connsiteX51" fmla="*/ 1176150 w 6814950"/>
              <a:gd name="connsiteY51" fmla="*/ 366711 h 2284411"/>
              <a:gd name="connsiteX52" fmla="*/ 1176150 w 6814950"/>
              <a:gd name="connsiteY52" fmla="*/ 334961 h 2284411"/>
              <a:gd name="connsiteX53" fmla="*/ 1061850 w 6814950"/>
              <a:gd name="connsiteY53" fmla="*/ 334961 h 2284411"/>
              <a:gd name="connsiteX54" fmla="*/ 1061850 w 6814950"/>
              <a:gd name="connsiteY54" fmla="*/ 303211 h 2284411"/>
              <a:gd name="connsiteX55" fmla="*/ 960250 w 6814950"/>
              <a:gd name="connsiteY55" fmla="*/ 303211 h 2284411"/>
              <a:gd name="connsiteX56" fmla="*/ 960250 w 6814950"/>
              <a:gd name="connsiteY56" fmla="*/ 258761 h 2284411"/>
              <a:gd name="connsiteX57" fmla="*/ 884050 w 6814950"/>
              <a:gd name="connsiteY57" fmla="*/ 258761 h 2284411"/>
              <a:gd name="connsiteX58" fmla="*/ 884050 w 6814950"/>
              <a:gd name="connsiteY58" fmla="*/ 220661 h 2284411"/>
              <a:gd name="connsiteX59" fmla="*/ 776100 w 6814950"/>
              <a:gd name="connsiteY59" fmla="*/ 220661 h 2284411"/>
              <a:gd name="connsiteX60" fmla="*/ 775307 w 6814950"/>
              <a:gd name="connsiteY60" fmla="*/ 185736 h 2284411"/>
              <a:gd name="connsiteX61" fmla="*/ 706251 w 6814950"/>
              <a:gd name="connsiteY61" fmla="*/ 185737 h 2284411"/>
              <a:gd name="connsiteX62" fmla="*/ 706252 w 6814950"/>
              <a:gd name="connsiteY62" fmla="*/ 114299 h 2284411"/>
              <a:gd name="connsiteX63" fmla="*/ 263340 w 6814950"/>
              <a:gd name="connsiteY63" fmla="*/ 114300 h 2284411"/>
              <a:gd name="connsiteX64" fmla="*/ 263340 w 6814950"/>
              <a:gd name="connsiteY64" fmla="*/ 104775 h 2284411"/>
              <a:gd name="connsiteX65" fmla="*/ 256195 w 6814950"/>
              <a:gd name="connsiteY65" fmla="*/ 104774 h 2284411"/>
              <a:gd name="connsiteX66" fmla="*/ 256193 w 6814950"/>
              <a:gd name="connsiteY66" fmla="*/ 88106 h 2284411"/>
              <a:gd name="connsiteX67" fmla="*/ 249051 w 6814950"/>
              <a:gd name="connsiteY67" fmla="*/ 88107 h 2284411"/>
              <a:gd name="connsiteX68" fmla="*/ 249051 w 6814950"/>
              <a:gd name="connsiteY68" fmla="*/ 35718 h 2284411"/>
              <a:gd name="connsiteX69" fmla="*/ 44264 w 6814950"/>
              <a:gd name="connsiteY69" fmla="*/ 33338 h 2284411"/>
              <a:gd name="connsiteX70" fmla="*/ 44263 w 6814950"/>
              <a:gd name="connsiteY70" fmla="*/ 0 h 2284411"/>
              <a:gd name="connsiteX71" fmla="*/ 3784 w 6814950"/>
              <a:gd name="connsiteY71" fmla="*/ 1 h 2284411"/>
              <a:gd name="connsiteX72" fmla="*/ 1401 w 6814950"/>
              <a:gd name="connsiteY72" fmla="*/ 9526 h 2284411"/>
              <a:gd name="connsiteX0" fmla="*/ 6813120 w 6813120"/>
              <a:gd name="connsiteY0" fmla="*/ 2393972 h 2393972"/>
              <a:gd name="connsiteX1" fmla="*/ 6762320 w 6813120"/>
              <a:gd name="connsiteY1" fmla="*/ 2393972 h 2393972"/>
              <a:gd name="connsiteX2" fmla="*/ 6762320 w 6813120"/>
              <a:gd name="connsiteY2" fmla="*/ 2025672 h 2393972"/>
              <a:gd name="connsiteX3" fmla="*/ 6222570 w 6813120"/>
              <a:gd name="connsiteY3" fmla="*/ 2025672 h 2393972"/>
              <a:gd name="connsiteX4" fmla="*/ 6222570 w 6813120"/>
              <a:gd name="connsiteY4" fmla="*/ 1752622 h 2393972"/>
              <a:gd name="connsiteX5" fmla="*/ 4876370 w 6813120"/>
              <a:gd name="connsiteY5" fmla="*/ 1752622 h 2393972"/>
              <a:gd name="connsiteX6" fmla="*/ 4876370 w 6813120"/>
              <a:gd name="connsiteY6" fmla="*/ 1676422 h 2393972"/>
              <a:gd name="connsiteX7" fmla="*/ 4533470 w 6813120"/>
              <a:gd name="connsiteY7" fmla="*/ 1676422 h 2393972"/>
              <a:gd name="connsiteX8" fmla="*/ 4533470 w 6813120"/>
              <a:gd name="connsiteY8" fmla="*/ 1593872 h 2393972"/>
              <a:gd name="connsiteX9" fmla="*/ 4393770 w 6813120"/>
              <a:gd name="connsiteY9" fmla="*/ 1593872 h 2393972"/>
              <a:gd name="connsiteX10" fmla="*/ 4393770 w 6813120"/>
              <a:gd name="connsiteY10" fmla="*/ 1517672 h 2393972"/>
              <a:gd name="connsiteX11" fmla="*/ 4152470 w 6813120"/>
              <a:gd name="connsiteY11" fmla="*/ 1517672 h 2393972"/>
              <a:gd name="connsiteX12" fmla="*/ 4152470 w 6813120"/>
              <a:gd name="connsiteY12" fmla="*/ 1435122 h 2393972"/>
              <a:gd name="connsiteX13" fmla="*/ 3707970 w 6813120"/>
              <a:gd name="connsiteY13" fmla="*/ 1435122 h 2393972"/>
              <a:gd name="connsiteX14" fmla="*/ 3707970 w 6813120"/>
              <a:gd name="connsiteY14" fmla="*/ 1352572 h 2393972"/>
              <a:gd name="connsiteX15" fmla="*/ 3669870 w 6813120"/>
              <a:gd name="connsiteY15" fmla="*/ 1352572 h 2393972"/>
              <a:gd name="connsiteX16" fmla="*/ 3669870 w 6813120"/>
              <a:gd name="connsiteY16" fmla="*/ 1276372 h 2393972"/>
              <a:gd name="connsiteX17" fmla="*/ 2984070 w 6813120"/>
              <a:gd name="connsiteY17" fmla="*/ 1276372 h 2393972"/>
              <a:gd name="connsiteX18" fmla="*/ 2984070 w 6813120"/>
              <a:gd name="connsiteY18" fmla="*/ 1206522 h 2393972"/>
              <a:gd name="connsiteX19" fmla="*/ 2952320 w 6813120"/>
              <a:gd name="connsiteY19" fmla="*/ 1206522 h 2393972"/>
              <a:gd name="connsiteX20" fmla="*/ 2952320 w 6813120"/>
              <a:gd name="connsiteY20" fmla="*/ 1149372 h 2393972"/>
              <a:gd name="connsiteX21" fmla="*/ 2838020 w 6813120"/>
              <a:gd name="connsiteY21" fmla="*/ 1149372 h 2393972"/>
              <a:gd name="connsiteX22" fmla="*/ 2838020 w 6813120"/>
              <a:gd name="connsiteY22" fmla="*/ 1092222 h 2393972"/>
              <a:gd name="connsiteX23" fmla="*/ 2622120 w 6813120"/>
              <a:gd name="connsiteY23" fmla="*/ 1092222 h 2393972"/>
              <a:gd name="connsiteX24" fmla="*/ 2622120 w 6813120"/>
              <a:gd name="connsiteY24" fmla="*/ 1041422 h 2393972"/>
              <a:gd name="connsiteX25" fmla="*/ 2577670 w 6813120"/>
              <a:gd name="connsiteY25" fmla="*/ 1041422 h 2393972"/>
              <a:gd name="connsiteX26" fmla="*/ 2577670 w 6813120"/>
              <a:gd name="connsiteY26" fmla="*/ 990622 h 2393972"/>
              <a:gd name="connsiteX27" fmla="*/ 2571320 w 6813120"/>
              <a:gd name="connsiteY27" fmla="*/ 990622 h 2393972"/>
              <a:gd name="connsiteX28" fmla="*/ 2571320 w 6813120"/>
              <a:gd name="connsiteY28" fmla="*/ 939822 h 2393972"/>
              <a:gd name="connsiteX29" fmla="*/ 2501470 w 6813120"/>
              <a:gd name="connsiteY29" fmla="*/ 939822 h 2393972"/>
              <a:gd name="connsiteX30" fmla="*/ 2501470 w 6813120"/>
              <a:gd name="connsiteY30" fmla="*/ 889022 h 2393972"/>
              <a:gd name="connsiteX31" fmla="*/ 2380820 w 6813120"/>
              <a:gd name="connsiteY31" fmla="*/ 889022 h 2393972"/>
              <a:gd name="connsiteX32" fmla="*/ 2380820 w 6813120"/>
              <a:gd name="connsiteY32" fmla="*/ 850922 h 2393972"/>
              <a:gd name="connsiteX33" fmla="*/ 2272870 w 6813120"/>
              <a:gd name="connsiteY33" fmla="*/ 850922 h 2393972"/>
              <a:gd name="connsiteX34" fmla="*/ 2272870 w 6813120"/>
              <a:gd name="connsiteY34" fmla="*/ 806472 h 2393972"/>
              <a:gd name="connsiteX35" fmla="*/ 2190320 w 6813120"/>
              <a:gd name="connsiteY35" fmla="*/ 806472 h 2393972"/>
              <a:gd name="connsiteX36" fmla="*/ 2190320 w 6813120"/>
              <a:gd name="connsiteY36" fmla="*/ 762022 h 2393972"/>
              <a:gd name="connsiteX37" fmla="*/ 2152220 w 6813120"/>
              <a:gd name="connsiteY37" fmla="*/ 762022 h 2393972"/>
              <a:gd name="connsiteX38" fmla="*/ 2152220 w 6813120"/>
              <a:gd name="connsiteY38" fmla="*/ 717572 h 2393972"/>
              <a:gd name="connsiteX39" fmla="*/ 2012520 w 6813120"/>
              <a:gd name="connsiteY39" fmla="*/ 717572 h 2393972"/>
              <a:gd name="connsiteX40" fmla="*/ 2012520 w 6813120"/>
              <a:gd name="connsiteY40" fmla="*/ 673122 h 2393972"/>
              <a:gd name="connsiteX41" fmla="*/ 1860120 w 6813120"/>
              <a:gd name="connsiteY41" fmla="*/ 673122 h 2393972"/>
              <a:gd name="connsiteX42" fmla="*/ 1860120 w 6813120"/>
              <a:gd name="connsiteY42" fmla="*/ 635022 h 2393972"/>
              <a:gd name="connsiteX43" fmla="*/ 1815670 w 6813120"/>
              <a:gd name="connsiteY43" fmla="*/ 635022 h 2393972"/>
              <a:gd name="connsiteX44" fmla="*/ 1815670 w 6813120"/>
              <a:gd name="connsiteY44" fmla="*/ 590572 h 2393972"/>
              <a:gd name="connsiteX45" fmla="*/ 1631520 w 6813120"/>
              <a:gd name="connsiteY45" fmla="*/ 590572 h 2393972"/>
              <a:gd name="connsiteX46" fmla="*/ 1631520 w 6813120"/>
              <a:gd name="connsiteY46" fmla="*/ 552472 h 2393972"/>
              <a:gd name="connsiteX47" fmla="*/ 1466420 w 6813120"/>
              <a:gd name="connsiteY47" fmla="*/ 552472 h 2393972"/>
              <a:gd name="connsiteX48" fmla="*/ 1466420 w 6813120"/>
              <a:gd name="connsiteY48" fmla="*/ 514372 h 2393972"/>
              <a:gd name="connsiteX49" fmla="*/ 1269570 w 6813120"/>
              <a:gd name="connsiteY49" fmla="*/ 514372 h 2393972"/>
              <a:gd name="connsiteX50" fmla="*/ 1269570 w 6813120"/>
              <a:gd name="connsiteY50" fmla="*/ 476272 h 2393972"/>
              <a:gd name="connsiteX51" fmla="*/ 1174320 w 6813120"/>
              <a:gd name="connsiteY51" fmla="*/ 476272 h 2393972"/>
              <a:gd name="connsiteX52" fmla="*/ 1174320 w 6813120"/>
              <a:gd name="connsiteY52" fmla="*/ 444522 h 2393972"/>
              <a:gd name="connsiteX53" fmla="*/ 1060020 w 6813120"/>
              <a:gd name="connsiteY53" fmla="*/ 444522 h 2393972"/>
              <a:gd name="connsiteX54" fmla="*/ 1060020 w 6813120"/>
              <a:gd name="connsiteY54" fmla="*/ 412772 h 2393972"/>
              <a:gd name="connsiteX55" fmla="*/ 958420 w 6813120"/>
              <a:gd name="connsiteY55" fmla="*/ 412772 h 2393972"/>
              <a:gd name="connsiteX56" fmla="*/ 958420 w 6813120"/>
              <a:gd name="connsiteY56" fmla="*/ 368322 h 2393972"/>
              <a:gd name="connsiteX57" fmla="*/ 882220 w 6813120"/>
              <a:gd name="connsiteY57" fmla="*/ 368322 h 2393972"/>
              <a:gd name="connsiteX58" fmla="*/ 882220 w 6813120"/>
              <a:gd name="connsiteY58" fmla="*/ 330222 h 2393972"/>
              <a:gd name="connsiteX59" fmla="*/ 774270 w 6813120"/>
              <a:gd name="connsiteY59" fmla="*/ 330222 h 2393972"/>
              <a:gd name="connsiteX60" fmla="*/ 773477 w 6813120"/>
              <a:gd name="connsiteY60" fmla="*/ 295297 h 2393972"/>
              <a:gd name="connsiteX61" fmla="*/ 704421 w 6813120"/>
              <a:gd name="connsiteY61" fmla="*/ 295298 h 2393972"/>
              <a:gd name="connsiteX62" fmla="*/ 704422 w 6813120"/>
              <a:gd name="connsiteY62" fmla="*/ 223860 h 2393972"/>
              <a:gd name="connsiteX63" fmla="*/ 261510 w 6813120"/>
              <a:gd name="connsiteY63" fmla="*/ 223861 h 2393972"/>
              <a:gd name="connsiteX64" fmla="*/ 261510 w 6813120"/>
              <a:gd name="connsiteY64" fmla="*/ 214336 h 2393972"/>
              <a:gd name="connsiteX65" fmla="*/ 254365 w 6813120"/>
              <a:gd name="connsiteY65" fmla="*/ 214335 h 2393972"/>
              <a:gd name="connsiteX66" fmla="*/ 254363 w 6813120"/>
              <a:gd name="connsiteY66" fmla="*/ 197667 h 2393972"/>
              <a:gd name="connsiteX67" fmla="*/ 247221 w 6813120"/>
              <a:gd name="connsiteY67" fmla="*/ 197668 h 2393972"/>
              <a:gd name="connsiteX68" fmla="*/ 247221 w 6813120"/>
              <a:gd name="connsiteY68" fmla="*/ 145279 h 2393972"/>
              <a:gd name="connsiteX69" fmla="*/ 42434 w 6813120"/>
              <a:gd name="connsiteY69" fmla="*/ 142899 h 2393972"/>
              <a:gd name="connsiteX70" fmla="*/ 42433 w 6813120"/>
              <a:gd name="connsiteY70" fmla="*/ 109561 h 2393972"/>
              <a:gd name="connsiteX71" fmla="*/ 1954 w 6813120"/>
              <a:gd name="connsiteY71" fmla="*/ 109562 h 2393972"/>
              <a:gd name="connsiteX72" fmla="*/ 9096 w 6813120"/>
              <a:gd name="connsiteY72" fmla="*/ 25 h 2393972"/>
              <a:gd name="connsiteX0" fmla="*/ 6811166 w 6811166"/>
              <a:gd name="connsiteY0" fmla="*/ 2393947 h 2393947"/>
              <a:gd name="connsiteX1" fmla="*/ 6760366 w 6811166"/>
              <a:gd name="connsiteY1" fmla="*/ 2393947 h 2393947"/>
              <a:gd name="connsiteX2" fmla="*/ 6760366 w 6811166"/>
              <a:gd name="connsiteY2" fmla="*/ 2025647 h 2393947"/>
              <a:gd name="connsiteX3" fmla="*/ 6220616 w 6811166"/>
              <a:gd name="connsiteY3" fmla="*/ 2025647 h 2393947"/>
              <a:gd name="connsiteX4" fmla="*/ 6220616 w 6811166"/>
              <a:gd name="connsiteY4" fmla="*/ 1752597 h 2393947"/>
              <a:gd name="connsiteX5" fmla="*/ 4874416 w 6811166"/>
              <a:gd name="connsiteY5" fmla="*/ 1752597 h 2393947"/>
              <a:gd name="connsiteX6" fmla="*/ 4874416 w 6811166"/>
              <a:gd name="connsiteY6" fmla="*/ 1676397 h 2393947"/>
              <a:gd name="connsiteX7" fmla="*/ 4531516 w 6811166"/>
              <a:gd name="connsiteY7" fmla="*/ 1676397 h 2393947"/>
              <a:gd name="connsiteX8" fmla="*/ 4531516 w 6811166"/>
              <a:gd name="connsiteY8" fmla="*/ 1593847 h 2393947"/>
              <a:gd name="connsiteX9" fmla="*/ 4391816 w 6811166"/>
              <a:gd name="connsiteY9" fmla="*/ 1593847 h 2393947"/>
              <a:gd name="connsiteX10" fmla="*/ 4391816 w 6811166"/>
              <a:gd name="connsiteY10" fmla="*/ 1517647 h 2393947"/>
              <a:gd name="connsiteX11" fmla="*/ 4150516 w 6811166"/>
              <a:gd name="connsiteY11" fmla="*/ 1517647 h 2393947"/>
              <a:gd name="connsiteX12" fmla="*/ 4150516 w 6811166"/>
              <a:gd name="connsiteY12" fmla="*/ 1435097 h 2393947"/>
              <a:gd name="connsiteX13" fmla="*/ 3706016 w 6811166"/>
              <a:gd name="connsiteY13" fmla="*/ 1435097 h 2393947"/>
              <a:gd name="connsiteX14" fmla="*/ 3706016 w 6811166"/>
              <a:gd name="connsiteY14" fmla="*/ 1352547 h 2393947"/>
              <a:gd name="connsiteX15" fmla="*/ 3667916 w 6811166"/>
              <a:gd name="connsiteY15" fmla="*/ 1352547 h 2393947"/>
              <a:gd name="connsiteX16" fmla="*/ 3667916 w 6811166"/>
              <a:gd name="connsiteY16" fmla="*/ 1276347 h 2393947"/>
              <a:gd name="connsiteX17" fmla="*/ 2982116 w 6811166"/>
              <a:gd name="connsiteY17" fmla="*/ 1276347 h 2393947"/>
              <a:gd name="connsiteX18" fmla="*/ 2982116 w 6811166"/>
              <a:gd name="connsiteY18" fmla="*/ 1206497 h 2393947"/>
              <a:gd name="connsiteX19" fmla="*/ 2950366 w 6811166"/>
              <a:gd name="connsiteY19" fmla="*/ 1206497 h 2393947"/>
              <a:gd name="connsiteX20" fmla="*/ 2950366 w 6811166"/>
              <a:gd name="connsiteY20" fmla="*/ 1149347 h 2393947"/>
              <a:gd name="connsiteX21" fmla="*/ 2836066 w 6811166"/>
              <a:gd name="connsiteY21" fmla="*/ 1149347 h 2393947"/>
              <a:gd name="connsiteX22" fmla="*/ 2836066 w 6811166"/>
              <a:gd name="connsiteY22" fmla="*/ 1092197 h 2393947"/>
              <a:gd name="connsiteX23" fmla="*/ 2620166 w 6811166"/>
              <a:gd name="connsiteY23" fmla="*/ 1092197 h 2393947"/>
              <a:gd name="connsiteX24" fmla="*/ 2620166 w 6811166"/>
              <a:gd name="connsiteY24" fmla="*/ 1041397 h 2393947"/>
              <a:gd name="connsiteX25" fmla="*/ 2575716 w 6811166"/>
              <a:gd name="connsiteY25" fmla="*/ 1041397 h 2393947"/>
              <a:gd name="connsiteX26" fmla="*/ 2575716 w 6811166"/>
              <a:gd name="connsiteY26" fmla="*/ 990597 h 2393947"/>
              <a:gd name="connsiteX27" fmla="*/ 2569366 w 6811166"/>
              <a:gd name="connsiteY27" fmla="*/ 990597 h 2393947"/>
              <a:gd name="connsiteX28" fmla="*/ 2569366 w 6811166"/>
              <a:gd name="connsiteY28" fmla="*/ 939797 h 2393947"/>
              <a:gd name="connsiteX29" fmla="*/ 2499516 w 6811166"/>
              <a:gd name="connsiteY29" fmla="*/ 939797 h 2393947"/>
              <a:gd name="connsiteX30" fmla="*/ 2499516 w 6811166"/>
              <a:gd name="connsiteY30" fmla="*/ 888997 h 2393947"/>
              <a:gd name="connsiteX31" fmla="*/ 2378866 w 6811166"/>
              <a:gd name="connsiteY31" fmla="*/ 888997 h 2393947"/>
              <a:gd name="connsiteX32" fmla="*/ 2378866 w 6811166"/>
              <a:gd name="connsiteY32" fmla="*/ 850897 h 2393947"/>
              <a:gd name="connsiteX33" fmla="*/ 2270916 w 6811166"/>
              <a:gd name="connsiteY33" fmla="*/ 850897 h 2393947"/>
              <a:gd name="connsiteX34" fmla="*/ 2270916 w 6811166"/>
              <a:gd name="connsiteY34" fmla="*/ 806447 h 2393947"/>
              <a:gd name="connsiteX35" fmla="*/ 2188366 w 6811166"/>
              <a:gd name="connsiteY35" fmla="*/ 806447 h 2393947"/>
              <a:gd name="connsiteX36" fmla="*/ 2188366 w 6811166"/>
              <a:gd name="connsiteY36" fmla="*/ 761997 h 2393947"/>
              <a:gd name="connsiteX37" fmla="*/ 2150266 w 6811166"/>
              <a:gd name="connsiteY37" fmla="*/ 761997 h 2393947"/>
              <a:gd name="connsiteX38" fmla="*/ 2150266 w 6811166"/>
              <a:gd name="connsiteY38" fmla="*/ 717547 h 2393947"/>
              <a:gd name="connsiteX39" fmla="*/ 2010566 w 6811166"/>
              <a:gd name="connsiteY39" fmla="*/ 717547 h 2393947"/>
              <a:gd name="connsiteX40" fmla="*/ 2010566 w 6811166"/>
              <a:gd name="connsiteY40" fmla="*/ 673097 h 2393947"/>
              <a:gd name="connsiteX41" fmla="*/ 1858166 w 6811166"/>
              <a:gd name="connsiteY41" fmla="*/ 673097 h 2393947"/>
              <a:gd name="connsiteX42" fmla="*/ 1858166 w 6811166"/>
              <a:gd name="connsiteY42" fmla="*/ 634997 h 2393947"/>
              <a:gd name="connsiteX43" fmla="*/ 1813716 w 6811166"/>
              <a:gd name="connsiteY43" fmla="*/ 634997 h 2393947"/>
              <a:gd name="connsiteX44" fmla="*/ 1813716 w 6811166"/>
              <a:gd name="connsiteY44" fmla="*/ 590547 h 2393947"/>
              <a:gd name="connsiteX45" fmla="*/ 1629566 w 6811166"/>
              <a:gd name="connsiteY45" fmla="*/ 590547 h 2393947"/>
              <a:gd name="connsiteX46" fmla="*/ 1629566 w 6811166"/>
              <a:gd name="connsiteY46" fmla="*/ 552447 h 2393947"/>
              <a:gd name="connsiteX47" fmla="*/ 1464466 w 6811166"/>
              <a:gd name="connsiteY47" fmla="*/ 552447 h 2393947"/>
              <a:gd name="connsiteX48" fmla="*/ 1464466 w 6811166"/>
              <a:gd name="connsiteY48" fmla="*/ 514347 h 2393947"/>
              <a:gd name="connsiteX49" fmla="*/ 1267616 w 6811166"/>
              <a:gd name="connsiteY49" fmla="*/ 514347 h 2393947"/>
              <a:gd name="connsiteX50" fmla="*/ 1267616 w 6811166"/>
              <a:gd name="connsiteY50" fmla="*/ 476247 h 2393947"/>
              <a:gd name="connsiteX51" fmla="*/ 1172366 w 6811166"/>
              <a:gd name="connsiteY51" fmla="*/ 476247 h 2393947"/>
              <a:gd name="connsiteX52" fmla="*/ 1172366 w 6811166"/>
              <a:gd name="connsiteY52" fmla="*/ 444497 h 2393947"/>
              <a:gd name="connsiteX53" fmla="*/ 1058066 w 6811166"/>
              <a:gd name="connsiteY53" fmla="*/ 444497 h 2393947"/>
              <a:gd name="connsiteX54" fmla="*/ 1058066 w 6811166"/>
              <a:gd name="connsiteY54" fmla="*/ 412747 h 2393947"/>
              <a:gd name="connsiteX55" fmla="*/ 956466 w 6811166"/>
              <a:gd name="connsiteY55" fmla="*/ 412747 h 2393947"/>
              <a:gd name="connsiteX56" fmla="*/ 956466 w 6811166"/>
              <a:gd name="connsiteY56" fmla="*/ 368297 h 2393947"/>
              <a:gd name="connsiteX57" fmla="*/ 880266 w 6811166"/>
              <a:gd name="connsiteY57" fmla="*/ 368297 h 2393947"/>
              <a:gd name="connsiteX58" fmla="*/ 880266 w 6811166"/>
              <a:gd name="connsiteY58" fmla="*/ 330197 h 2393947"/>
              <a:gd name="connsiteX59" fmla="*/ 772316 w 6811166"/>
              <a:gd name="connsiteY59" fmla="*/ 330197 h 2393947"/>
              <a:gd name="connsiteX60" fmla="*/ 771523 w 6811166"/>
              <a:gd name="connsiteY60" fmla="*/ 295272 h 2393947"/>
              <a:gd name="connsiteX61" fmla="*/ 702467 w 6811166"/>
              <a:gd name="connsiteY61" fmla="*/ 295273 h 2393947"/>
              <a:gd name="connsiteX62" fmla="*/ 702468 w 6811166"/>
              <a:gd name="connsiteY62" fmla="*/ 223835 h 2393947"/>
              <a:gd name="connsiteX63" fmla="*/ 259556 w 6811166"/>
              <a:gd name="connsiteY63" fmla="*/ 223836 h 2393947"/>
              <a:gd name="connsiteX64" fmla="*/ 259556 w 6811166"/>
              <a:gd name="connsiteY64" fmla="*/ 214311 h 2393947"/>
              <a:gd name="connsiteX65" fmla="*/ 252411 w 6811166"/>
              <a:gd name="connsiteY65" fmla="*/ 214310 h 2393947"/>
              <a:gd name="connsiteX66" fmla="*/ 252409 w 6811166"/>
              <a:gd name="connsiteY66" fmla="*/ 197642 h 2393947"/>
              <a:gd name="connsiteX67" fmla="*/ 245267 w 6811166"/>
              <a:gd name="connsiteY67" fmla="*/ 197643 h 2393947"/>
              <a:gd name="connsiteX68" fmla="*/ 245267 w 6811166"/>
              <a:gd name="connsiteY68" fmla="*/ 145254 h 2393947"/>
              <a:gd name="connsiteX69" fmla="*/ 40480 w 6811166"/>
              <a:gd name="connsiteY69" fmla="*/ 142874 h 2393947"/>
              <a:gd name="connsiteX70" fmla="*/ 40479 w 6811166"/>
              <a:gd name="connsiteY70" fmla="*/ 109536 h 2393947"/>
              <a:gd name="connsiteX71" fmla="*/ 0 w 6811166"/>
              <a:gd name="connsiteY71" fmla="*/ 109537 h 2393947"/>
              <a:gd name="connsiteX72" fmla="*/ 7142 w 6811166"/>
              <a:gd name="connsiteY72" fmla="*/ 0 h 2393947"/>
              <a:gd name="connsiteX0" fmla="*/ 6811166 w 6811166"/>
              <a:gd name="connsiteY0" fmla="*/ 2320128 h 2320128"/>
              <a:gd name="connsiteX1" fmla="*/ 6760366 w 6811166"/>
              <a:gd name="connsiteY1" fmla="*/ 2320128 h 2320128"/>
              <a:gd name="connsiteX2" fmla="*/ 6760366 w 6811166"/>
              <a:gd name="connsiteY2" fmla="*/ 1951828 h 2320128"/>
              <a:gd name="connsiteX3" fmla="*/ 6220616 w 6811166"/>
              <a:gd name="connsiteY3" fmla="*/ 1951828 h 2320128"/>
              <a:gd name="connsiteX4" fmla="*/ 6220616 w 6811166"/>
              <a:gd name="connsiteY4" fmla="*/ 1678778 h 2320128"/>
              <a:gd name="connsiteX5" fmla="*/ 4874416 w 6811166"/>
              <a:gd name="connsiteY5" fmla="*/ 1678778 h 2320128"/>
              <a:gd name="connsiteX6" fmla="*/ 4874416 w 6811166"/>
              <a:gd name="connsiteY6" fmla="*/ 1602578 h 2320128"/>
              <a:gd name="connsiteX7" fmla="*/ 4531516 w 6811166"/>
              <a:gd name="connsiteY7" fmla="*/ 1602578 h 2320128"/>
              <a:gd name="connsiteX8" fmla="*/ 4531516 w 6811166"/>
              <a:gd name="connsiteY8" fmla="*/ 1520028 h 2320128"/>
              <a:gd name="connsiteX9" fmla="*/ 4391816 w 6811166"/>
              <a:gd name="connsiteY9" fmla="*/ 1520028 h 2320128"/>
              <a:gd name="connsiteX10" fmla="*/ 4391816 w 6811166"/>
              <a:gd name="connsiteY10" fmla="*/ 1443828 h 2320128"/>
              <a:gd name="connsiteX11" fmla="*/ 4150516 w 6811166"/>
              <a:gd name="connsiteY11" fmla="*/ 1443828 h 2320128"/>
              <a:gd name="connsiteX12" fmla="*/ 4150516 w 6811166"/>
              <a:gd name="connsiteY12" fmla="*/ 1361278 h 2320128"/>
              <a:gd name="connsiteX13" fmla="*/ 3706016 w 6811166"/>
              <a:gd name="connsiteY13" fmla="*/ 1361278 h 2320128"/>
              <a:gd name="connsiteX14" fmla="*/ 3706016 w 6811166"/>
              <a:gd name="connsiteY14" fmla="*/ 1278728 h 2320128"/>
              <a:gd name="connsiteX15" fmla="*/ 3667916 w 6811166"/>
              <a:gd name="connsiteY15" fmla="*/ 1278728 h 2320128"/>
              <a:gd name="connsiteX16" fmla="*/ 3667916 w 6811166"/>
              <a:gd name="connsiteY16" fmla="*/ 1202528 h 2320128"/>
              <a:gd name="connsiteX17" fmla="*/ 2982116 w 6811166"/>
              <a:gd name="connsiteY17" fmla="*/ 1202528 h 2320128"/>
              <a:gd name="connsiteX18" fmla="*/ 2982116 w 6811166"/>
              <a:gd name="connsiteY18" fmla="*/ 1132678 h 2320128"/>
              <a:gd name="connsiteX19" fmla="*/ 2950366 w 6811166"/>
              <a:gd name="connsiteY19" fmla="*/ 1132678 h 2320128"/>
              <a:gd name="connsiteX20" fmla="*/ 2950366 w 6811166"/>
              <a:gd name="connsiteY20" fmla="*/ 1075528 h 2320128"/>
              <a:gd name="connsiteX21" fmla="*/ 2836066 w 6811166"/>
              <a:gd name="connsiteY21" fmla="*/ 1075528 h 2320128"/>
              <a:gd name="connsiteX22" fmla="*/ 2836066 w 6811166"/>
              <a:gd name="connsiteY22" fmla="*/ 1018378 h 2320128"/>
              <a:gd name="connsiteX23" fmla="*/ 2620166 w 6811166"/>
              <a:gd name="connsiteY23" fmla="*/ 1018378 h 2320128"/>
              <a:gd name="connsiteX24" fmla="*/ 2620166 w 6811166"/>
              <a:gd name="connsiteY24" fmla="*/ 967578 h 2320128"/>
              <a:gd name="connsiteX25" fmla="*/ 2575716 w 6811166"/>
              <a:gd name="connsiteY25" fmla="*/ 967578 h 2320128"/>
              <a:gd name="connsiteX26" fmla="*/ 2575716 w 6811166"/>
              <a:gd name="connsiteY26" fmla="*/ 916778 h 2320128"/>
              <a:gd name="connsiteX27" fmla="*/ 2569366 w 6811166"/>
              <a:gd name="connsiteY27" fmla="*/ 916778 h 2320128"/>
              <a:gd name="connsiteX28" fmla="*/ 2569366 w 6811166"/>
              <a:gd name="connsiteY28" fmla="*/ 865978 h 2320128"/>
              <a:gd name="connsiteX29" fmla="*/ 2499516 w 6811166"/>
              <a:gd name="connsiteY29" fmla="*/ 865978 h 2320128"/>
              <a:gd name="connsiteX30" fmla="*/ 2499516 w 6811166"/>
              <a:gd name="connsiteY30" fmla="*/ 815178 h 2320128"/>
              <a:gd name="connsiteX31" fmla="*/ 2378866 w 6811166"/>
              <a:gd name="connsiteY31" fmla="*/ 815178 h 2320128"/>
              <a:gd name="connsiteX32" fmla="*/ 2378866 w 6811166"/>
              <a:gd name="connsiteY32" fmla="*/ 777078 h 2320128"/>
              <a:gd name="connsiteX33" fmla="*/ 2270916 w 6811166"/>
              <a:gd name="connsiteY33" fmla="*/ 777078 h 2320128"/>
              <a:gd name="connsiteX34" fmla="*/ 2270916 w 6811166"/>
              <a:gd name="connsiteY34" fmla="*/ 732628 h 2320128"/>
              <a:gd name="connsiteX35" fmla="*/ 2188366 w 6811166"/>
              <a:gd name="connsiteY35" fmla="*/ 732628 h 2320128"/>
              <a:gd name="connsiteX36" fmla="*/ 2188366 w 6811166"/>
              <a:gd name="connsiteY36" fmla="*/ 688178 h 2320128"/>
              <a:gd name="connsiteX37" fmla="*/ 2150266 w 6811166"/>
              <a:gd name="connsiteY37" fmla="*/ 688178 h 2320128"/>
              <a:gd name="connsiteX38" fmla="*/ 2150266 w 6811166"/>
              <a:gd name="connsiteY38" fmla="*/ 643728 h 2320128"/>
              <a:gd name="connsiteX39" fmla="*/ 2010566 w 6811166"/>
              <a:gd name="connsiteY39" fmla="*/ 643728 h 2320128"/>
              <a:gd name="connsiteX40" fmla="*/ 2010566 w 6811166"/>
              <a:gd name="connsiteY40" fmla="*/ 599278 h 2320128"/>
              <a:gd name="connsiteX41" fmla="*/ 1858166 w 6811166"/>
              <a:gd name="connsiteY41" fmla="*/ 599278 h 2320128"/>
              <a:gd name="connsiteX42" fmla="*/ 1858166 w 6811166"/>
              <a:gd name="connsiteY42" fmla="*/ 561178 h 2320128"/>
              <a:gd name="connsiteX43" fmla="*/ 1813716 w 6811166"/>
              <a:gd name="connsiteY43" fmla="*/ 561178 h 2320128"/>
              <a:gd name="connsiteX44" fmla="*/ 1813716 w 6811166"/>
              <a:gd name="connsiteY44" fmla="*/ 516728 h 2320128"/>
              <a:gd name="connsiteX45" fmla="*/ 1629566 w 6811166"/>
              <a:gd name="connsiteY45" fmla="*/ 516728 h 2320128"/>
              <a:gd name="connsiteX46" fmla="*/ 1629566 w 6811166"/>
              <a:gd name="connsiteY46" fmla="*/ 478628 h 2320128"/>
              <a:gd name="connsiteX47" fmla="*/ 1464466 w 6811166"/>
              <a:gd name="connsiteY47" fmla="*/ 478628 h 2320128"/>
              <a:gd name="connsiteX48" fmla="*/ 1464466 w 6811166"/>
              <a:gd name="connsiteY48" fmla="*/ 440528 h 2320128"/>
              <a:gd name="connsiteX49" fmla="*/ 1267616 w 6811166"/>
              <a:gd name="connsiteY49" fmla="*/ 440528 h 2320128"/>
              <a:gd name="connsiteX50" fmla="*/ 1267616 w 6811166"/>
              <a:gd name="connsiteY50" fmla="*/ 402428 h 2320128"/>
              <a:gd name="connsiteX51" fmla="*/ 1172366 w 6811166"/>
              <a:gd name="connsiteY51" fmla="*/ 402428 h 2320128"/>
              <a:gd name="connsiteX52" fmla="*/ 1172366 w 6811166"/>
              <a:gd name="connsiteY52" fmla="*/ 370678 h 2320128"/>
              <a:gd name="connsiteX53" fmla="*/ 1058066 w 6811166"/>
              <a:gd name="connsiteY53" fmla="*/ 370678 h 2320128"/>
              <a:gd name="connsiteX54" fmla="*/ 1058066 w 6811166"/>
              <a:gd name="connsiteY54" fmla="*/ 338928 h 2320128"/>
              <a:gd name="connsiteX55" fmla="*/ 956466 w 6811166"/>
              <a:gd name="connsiteY55" fmla="*/ 338928 h 2320128"/>
              <a:gd name="connsiteX56" fmla="*/ 956466 w 6811166"/>
              <a:gd name="connsiteY56" fmla="*/ 294478 h 2320128"/>
              <a:gd name="connsiteX57" fmla="*/ 880266 w 6811166"/>
              <a:gd name="connsiteY57" fmla="*/ 294478 h 2320128"/>
              <a:gd name="connsiteX58" fmla="*/ 880266 w 6811166"/>
              <a:gd name="connsiteY58" fmla="*/ 256378 h 2320128"/>
              <a:gd name="connsiteX59" fmla="*/ 772316 w 6811166"/>
              <a:gd name="connsiteY59" fmla="*/ 256378 h 2320128"/>
              <a:gd name="connsiteX60" fmla="*/ 771523 w 6811166"/>
              <a:gd name="connsiteY60" fmla="*/ 221453 h 2320128"/>
              <a:gd name="connsiteX61" fmla="*/ 702467 w 6811166"/>
              <a:gd name="connsiteY61" fmla="*/ 221454 h 2320128"/>
              <a:gd name="connsiteX62" fmla="*/ 702468 w 6811166"/>
              <a:gd name="connsiteY62" fmla="*/ 150016 h 2320128"/>
              <a:gd name="connsiteX63" fmla="*/ 259556 w 6811166"/>
              <a:gd name="connsiteY63" fmla="*/ 150017 h 2320128"/>
              <a:gd name="connsiteX64" fmla="*/ 259556 w 6811166"/>
              <a:gd name="connsiteY64" fmla="*/ 140492 h 2320128"/>
              <a:gd name="connsiteX65" fmla="*/ 252411 w 6811166"/>
              <a:gd name="connsiteY65" fmla="*/ 140491 h 2320128"/>
              <a:gd name="connsiteX66" fmla="*/ 252409 w 6811166"/>
              <a:gd name="connsiteY66" fmla="*/ 123823 h 2320128"/>
              <a:gd name="connsiteX67" fmla="*/ 245267 w 6811166"/>
              <a:gd name="connsiteY67" fmla="*/ 123824 h 2320128"/>
              <a:gd name="connsiteX68" fmla="*/ 245267 w 6811166"/>
              <a:gd name="connsiteY68" fmla="*/ 71435 h 2320128"/>
              <a:gd name="connsiteX69" fmla="*/ 40480 w 6811166"/>
              <a:gd name="connsiteY69" fmla="*/ 69055 h 2320128"/>
              <a:gd name="connsiteX70" fmla="*/ 40479 w 6811166"/>
              <a:gd name="connsiteY70" fmla="*/ 35717 h 2320128"/>
              <a:gd name="connsiteX71" fmla="*/ 0 w 6811166"/>
              <a:gd name="connsiteY71" fmla="*/ 35718 h 2320128"/>
              <a:gd name="connsiteX72" fmla="*/ 2379 w 6811166"/>
              <a:gd name="connsiteY72" fmla="*/ 0 h 2320128"/>
              <a:gd name="connsiteX0" fmla="*/ 6811168 w 6811168"/>
              <a:gd name="connsiteY0" fmla="*/ 2322510 h 2322510"/>
              <a:gd name="connsiteX1" fmla="*/ 6760368 w 6811168"/>
              <a:gd name="connsiteY1" fmla="*/ 2322510 h 2322510"/>
              <a:gd name="connsiteX2" fmla="*/ 6760368 w 6811168"/>
              <a:gd name="connsiteY2" fmla="*/ 1954210 h 2322510"/>
              <a:gd name="connsiteX3" fmla="*/ 6220618 w 6811168"/>
              <a:gd name="connsiteY3" fmla="*/ 1954210 h 2322510"/>
              <a:gd name="connsiteX4" fmla="*/ 6220618 w 6811168"/>
              <a:gd name="connsiteY4" fmla="*/ 1681160 h 2322510"/>
              <a:gd name="connsiteX5" fmla="*/ 4874418 w 6811168"/>
              <a:gd name="connsiteY5" fmla="*/ 1681160 h 2322510"/>
              <a:gd name="connsiteX6" fmla="*/ 4874418 w 6811168"/>
              <a:gd name="connsiteY6" fmla="*/ 1604960 h 2322510"/>
              <a:gd name="connsiteX7" fmla="*/ 4531518 w 6811168"/>
              <a:gd name="connsiteY7" fmla="*/ 1604960 h 2322510"/>
              <a:gd name="connsiteX8" fmla="*/ 4531518 w 6811168"/>
              <a:gd name="connsiteY8" fmla="*/ 1522410 h 2322510"/>
              <a:gd name="connsiteX9" fmla="*/ 4391818 w 6811168"/>
              <a:gd name="connsiteY9" fmla="*/ 1522410 h 2322510"/>
              <a:gd name="connsiteX10" fmla="*/ 4391818 w 6811168"/>
              <a:gd name="connsiteY10" fmla="*/ 1446210 h 2322510"/>
              <a:gd name="connsiteX11" fmla="*/ 4150518 w 6811168"/>
              <a:gd name="connsiteY11" fmla="*/ 1446210 h 2322510"/>
              <a:gd name="connsiteX12" fmla="*/ 4150518 w 6811168"/>
              <a:gd name="connsiteY12" fmla="*/ 1363660 h 2322510"/>
              <a:gd name="connsiteX13" fmla="*/ 3706018 w 6811168"/>
              <a:gd name="connsiteY13" fmla="*/ 1363660 h 2322510"/>
              <a:gd name="connsiteX14" fmla="*/ 3706018 w 6811168"/>
              <a:gd name="connsiteY14" fmla="*/ 1281110 h 2322510"/>
              <a:gd name="connsiteX15" fmla="*/ 3667918 w 6811168"/>
              <a:gd name="connsiteY15" fmla="*/ 1281110 h 2322510"/>
              <a:gd name="connsiteX16" fmla="*/ 3667918 w 6811168"/>
              <a:gd name="connsiteY16" fmla="*/ 1204910 h 2322510"/>
              <a:gd name="connsiteX17" fmla="*/ 2982118 w 6811168"/>
              <a:gd name="connsiteY17" fmla="*/ 1204910 h 2322510"/>
              <a:gd name="connsiteX18" fmla="*/ 2982118 w 6811168"/>
              <a:gd name="connsiteY18" fmla="*/ 1135060 h 2322510"/>
              <a:gd name="connsiteX19" fmla="*/ 2950368 w 6811168"/>
              <a:gd name="connsiteY19" fmla="*/ 1135060 h 2322510"/>
              <a:gd name="connsiteX20" fmla="*/ 2950368 w 6811168"/>
              <a:gd name="connsiteY20" fmla="*/ 1077910 h 2322510"/>
              <a:gd name="connsiteX21" fmla="*/ 2836068 w 6811168"/>
              <a:gd name="connsiteY21" fmla="*/ 1077910 h 2322510"/>
              <a:gd name="connsiteX22" fmla="*/ 2836068 w 6811168"/>
              <a:gd name="connsiteY22" fmla="*/ 1020760 h 2322510"/>
              <a:gd name="connsiteX23" fmla="*/ 2620168 w 6811168"/>
              <a:gd name="connsiteY23" fmla="*/ 1020760 h 2322510"/>
              <a:gd name="connsiteX24" fmla="*/ 2620168 w 6811168"/>
              <a:gd name="connsiteY24" fmla="*/ 969960 h 2322510"/>
              <a:gd name="connsiteX25" fmla="*/ 2575718 w 6811168"/>
              <a:gd name="connsiteY25" fmla="*/ 969960 h 2322510"/>
              <a:gd name="connsiteX26" fmla="*/ 2575718 w 6811168"/>
              <a:gd name="connsiteY26" fmla="*/ 919160 h 2322510"/>
              <a:gd name="connsiteX27" fmla="*/ 2569368 w 6811168"/>
              <a:gd name="connsiteY27" fmla="*/ 919160 h 2322510"/>
              <a:gd name="connsiteX28" fmla="*/ 2569368 w 6811168"/>
              <a:gd name="connsiteY28" fmla="*/ 868360 h 2322510"/>
              <a:gd name="connsiteX29" fmla="*/ 2499518 w 6811168"/>
              <a:gd name="connsiteY29" fmla="*/ 868360 h 2322510"/>
              <a:gd name="connsiteX30" fmla="*/ 2499518 w 6811168"/>
              <a:gd name="connsiteY30" fmla="*/ 817560 h 2322510"/>
              <a:gd name="connsiteX31" fmla="*/ 2378868 w 6811168"/>
              <a:gd name="connsiteY31" fmla="*/ 817560 h 2322510"/>
              <a:gd name="connsiteX32" fmla="*/ 2378868 w 6811168"/>
              <a:gd name="connsiteY32" fmla="*/ 779460 h 2322510"/>
              <a:gd name="connsiteX33" fmla="*/ 2270918 w 6811168"/>
              <a:gd name="connsiteY33" fmla="*/ 779460 h 2322510"/>
              <a:gd name="connsiteX34" fmla="*/ 2270918 w 6811168"/>
              <a:gd name="connsiteY34" fmla="*/ 735010 h 2322510"/>
              <a:gd name="connsiteX35" fmla="*/ 2188368 w 6811168"/>
              <a:gd name="connsiteY35" fmla="*/ 735010 h 2322510"/>
              <a:gd name="connsiteX36" fmla="*/ 2188368 w 6811168"/>
              <a:gd name="connsiteY36" fmla="*/ 690560 h 2322510"/>
              <a:gd name="connsiteX37" fmla="*/ 2150268 w 6811168"/>
              <a:gd name="connsiteY37" fmla="*/ 690560 h 2322510"/>
              <a:gd name="connsiteX38" fmla="*/ 2150268 w 6811168"/>
              <a:gd name="connsiteY38" fmla="*/ 646110 h 2322510"/>
              <a:gd name="connsiteX39" fmla="*/ 2010568 w 6811168"/>
              <a:gd name="connsiteY39" fmla="*/ 646110 h 2322510"/>
              <a:gd name="connsiteX40" fmla="*/ 2010568 w 6811168"/>
              <a:gd name="connsiteY40" fmla="*/ 601660 h 2322510"/>
              <a:gd name="connsiteX41" fmla="*/ 1858168 w 6811168"/>
              <a:gd name="connsiteY41" fmla="*/ 601660 h 2322510"/>
              <a:gd name="connsiteX42" fmla="*/ 1858168 w 6811168"/>
              <a:gd name="connsiteY42" fmla="*/ 563560 h 2322510"/>
              <a:gd name="connsiteX43" fmla="*/ 1813718 w 6811168"/>
              <a:gd name="connsiteY43" fmla="*/ 563560 h 2322510"/>
              <a:gd name="connsiteX44" fmla="*/ 1813718 w 6811168"/>
              <a:gd name="connsiteY44" fmla="*/ 519110 h 2322510"/>
              <a:gd name="connsiteX45" fmla="*/ 1629568 w 6811168"/>
              <a:gd name="connsiteY45" fmla="*/ 519110 h 2322510"/>
              <a:gd name="connsiteX46" fmla="*/ 1629568 w 6811168"/>
              <a:gd name="connsiteY46" fmla="*/ 481010 h 2322510"/>
              <a:gd name="connsiteX47" fmla="*/ 1464468 w 6811168"/>
              <a:gd name="connsiteY47" fmla="*/ 481010 h 2322510"/>
              <a:gd name="connsiteX48" fmla="*/ 1464468 w 6811168"/>
              <a:gd name="connsiteY48" fmla="*/ 442910 h 2322510"/>
              <a:gd name="connsiteX49" fmla="*/ 1267618 w 6811168"/>
              <a:gd name="connsiteY49" fmla="*/ 442910 h 2322510"/>
              <a:gd name="connsiteX50" fmla="*/ 1267618 w 6811168"/>
              <a:gd name="connsiteY50" fmla="*/ 404810 h 2322510"/>
              <a:gd name="connsiteX51" fmla="*/ 1172368 w 6811168"/>
              <a:gd name="connsiteY51" fmla="*/ 404810 h 2322510"/>
              <a:gd name="connsiteX52" fmla="*/ 1172368 w 6811168"/>
              <a:gd name="connsiteY52" fmla="*/ 373060 h 2322510"/>
              <a:gd name="connsiteX53" fmla="*/ 1058068 w 6811168"/>
              <a:gd name="connsiteY53" fmla="*/ 373060 h 2322510"/>
              <a:gd name="connsiteX54" fmla="*/ 1058068 w 6811168"/>
              <a:gd name="connsiteY54" fmla="*/ 341310 h 2322510"/>
              <a:gd name="connsiteX55" fmla="*/ 956468 w 6811168"/>
              <a:gd name="connsiteY55" fmla="*/ 341310 h 2322510"/>
              <a:gd name="connsiteX56" fmla="*/ 956468 w 6811168"/>
              <a:gd name="connsiteY56" fmla="*/ 296860 h 2322510"/>
              <a:gd name="connsiteX57" fmla="*/ 880268 w 6811168"/>
              <a:gd name="connsiteY57" fmla="*/ 296860 h 2322510"/>
              <a:gd name="connsiteX58" fmla="*/ 880268 w 6811168"/>
              <a:gd name="connsiteY58" fmla="*/ 258760 h 2322510"/>
              <a:gd name="connsiteX59" fmla="*/ 772318 w 6811168"/>
              <a:gd name="connsiteY59" fmla="*/ 258760 h 2322510"/>
              <a:gd name="connsiteX60" fmla="*/ 771525 w 6811168"/>
              <a:gd name="connsiteY60" fmla="*/ 223835 h 2322510"/>
              <a:gd name="connsiteX61" fmla="*/ 702469 w 6811168"/>
              <a:gd name="connsiteY61" fmla="*/ 223836 h 2322510"/>
              <a:gd name="connsiteX62" fmla="*/ 702470 w 6811168"/>
              <a:gd name="connsiteY62" fmla="*/ 152398 h 2322510"/>
              <a:gd name="connsiteX63" fmla="*/ 259558 w 6811168"/>
              <a:gd name="connsiteY63" fmla="*/ 152399 h 2322510"/>
              <a:gd name="connsiteX64" fmla="*/ 259558 w 6811168"/>
              <a:gd name="connsiteY64" fmla="*/ 142874 h 2322510"/>
              <a:gd name="connsiteX65" fmla="*/ 252413 w 6811168"/>
              <a:gd name="connsiteY65" fmla="*/ 142873 h 2322510"/>
              <a:gd name="connsiteX66" fmla="*/ 252411 w 6811168"/>
              <a:gd name="connsiteY66" fmla="*/ 126205 h 2322510"/>
              <a:gd name="connsiteX67" fmla="*/ 245269 w 6811168"/>
              <a:gd name="connsiteY67" fmla="*/ 126206 h 2322510"/>
              <a:gd name="connsiteX68" fmla="*/ 245269 w 6811168"/>
              <a:gd name="connsiteY68" fmla="*/ 73817 h 2322510"/>
              <a:gd name="connsiteX69" fmla="*/ 40482 w 6811168"/>
              <a:gd name="connsiteY69" fmla="*/ 71437 h 2322510"/>
              <a:gd name="connsiteX70" fmla="*/ 40481 w 6811168"/>
              <a:gd name="connsiteY70" fmla="*/ 38099 h 2322510"/>
              <a:gd name="connsiteX71" fmla="*/ 2 w 6811168"/>
              <a:gd name="connsiteY71" fmla="*/ 38100 h 2322510"/>
              <a:gd name="connsiteX72" fmla="*/ 0 w 6811168"/>
              <a:gd name="connsiteY72" fmla="*/ 0 h 2322510"/>
              <a:gd name="connsiteX0" fmla="*/ 6813549 w 6813549"/>
              <a:gd name="connsiteY0" fmla="*/ 2326125 h 2326125"/>
              <a:gd name="connsiteX1" fmla="*/ 6762749 w 6813549"/>
              <a:gd name="connsiteY1" fmla="*/ 2326125 h 2326125"/>
              <a:gd name="connsiteX2" fmla="*/ 6762749 w 6813549"/>
              <a:gd name="connsiteY2" fmla="*/ 1957825 h 2326125"/>
              <a:gd name="connsiteX3" fmla="*/ 6222999 w 6813549"/>
              <a:gd name="connsiteY3" fmla="*/ 1957825 h 2326125"/>
              <a:gd name="connsiteX4" fmla="*/ 6222999 w 6813549"/>
              <a:gd name="connsiteY4" fmla="*/ 1684775 h 2326125"/>
              <a:gd name="connsiteX5" fmla="*/ 4876799 w 6813549"/>
              <a:gd name="connsiteY5" fmla="*/ 1684775 h 2326125"/>
              <a:gd name="connsiteX6" fmla="*/ 4876799 w 6813549"/>
              <a:gd name="connsiteY6" fmla="*/ 1608575 h 2326125"/>
              <a:gd name="connsiteX7" fmla="*/ 4533899 w 6813549"/>
              <a:gd name="connsiteY7" fmla="*/ 1608575 h 2326125"/>
              <a:gd name="connsiteX8" fmla="*/ 4533899 w 6813549"/>
              <a:gd name="connsiteY8" fmla="*/ 1526025 h 2326125"/>
              <a:gd name="connsiteX9" fmla="*/ 4394199 w 6813549"/>
              <a:gd name="connsiteY9" fmla="*/ 1526025 h 2326125"/>
              <a:gd name="connsiteX10" fmla="*/ 4394199 w 6813549"/>
              <a:gd name="connsiteY10" fmla="*/ 1449825 h 2326125"/>
              <a:gd name="connsiteX11" fmla="*/ 4152899 w 6813549"/>
              <a:gd name="connsiteY11" fmla="*/ 1449825 h 2326125"/>
              <a:gd name="connsiteX12" fmla="*/ 4152899 w 6813549"/>
              <a:gd name="connsiteY12" fmla="*/ 1367275 h 2326125"/>
              <a:gd name="connsiteX13" fmla="*/ 3708399 w 6813549"/>
              <a:gd name="connsiteY13" fmla="*/ 1367275 h 2326125"/>
              <a:gd name="connsiteX14" fmla="*/ 3708399 w 6813549"/>
              <a:gd name="connsiteY14" fmla="*/ 1284725 h 2326125"/>
              <a:gd name="connsiteX15" fmla="*/ 3670299 w 6813549"/>
              <a:gd name="connsiteY15" fmla="*/ 1284725 h 2326125"/>
              <a:gd name="connsiteX16" fmla="*/ 3670299 w 6813549"/>
              <a:gd name="connsiteY16" fmla="*/ 1208525 h 2326125"/>
              <a:gd name="connsiteX17" fmla="*/ 2984499 w 6813549"/>
              <a:gd name="connsiteY17" fmla="*/ 1208525 h 2326125"/>
              <a:gd name="connsiteX18" fmla="*/ 2984499 w 6813549"/>
              <a:gd name="connsiteY18" fmla="*/ 1138675 h 2326125"/>
              <a:gd name="connsiteX19" fmla="*/ 2952749 w 6813549"/>
              <a:gd name="connsiteY19" fmla="*/ 1138675 h 2326125"/>
              <a:gd name="connsiteX20" fmla="*/ 2952749 w 6813549"/>
              <a:gd name="connsiteY20" fmla="*/ 1081525 h 2326125"/>
              <a:gd name="connsiteX21" fmla="*/ 2838449 w 6813549"/>
              <a:gd name="connsiteY21" fmla="*/ 1081525 h 2326125"/>
              <a:gd name="connsiteX22" fmla="*/ 2838449 w 6813549"/>
              <a:gd name="connsiteY22" fmla="*/ 1024375 h 2326125"/>
              <a:gd name="connsiteX23" fmla="*/ 2622549 w 6813549"/>
              <a:gd name="connsiteY23" fmla="*/ 1024375 h 2326125"/>
              <a:gd name="connsiteX24" fmla="*/ 2622549 w 6813549"/>
              <a:gd name="connsiteY24" fmla="*/ 973575 h 2326125"/>
              <a:gd name="connsiteX25" fmla="*/ 2578099 w 6813549"/>
              <a:gd name="connsiteY25" fmla="*/ 973575 h 2326125"/>
              <a:gd name="connsiteX26" fmla="*/ 2578099 w 6813549"/>
              <a:gd name="connsiteY26" fmla="*/ 922775 h 2326125"/>
              <a:gd name="connsiteX27" fmla="*/ 2571749 w 6813549"/>
              <a:gd name="connsiteY27" fmla="*/ 922775 h 2326125"/>
              <a:gd name="connsiteX28" fmla="*/ 2571749 w 6813549"/>
              <a:gd name="connsiteY28" fmla="*/ 871975 h 2326125"/>
              <a:gd name="connsiteX29" fmla="*/ 2501899 w 6813549"/>
              <a:gd name="connsiteY29" fmla="*/ 871975 h 2326125"/>
              <a:gd name="connsiteX30" fmla="*/ 2501899 w 6813549"/>
              <a:gd name="connsiteY30" fmla="*/ 821175 h 2326125"/>
              <a:gd name="connsiteX31" fmla="*/ 2381249 w 6813549"/>
              <a:gd name="connsiteY31" fmla="*/ 821175 h 2326125"/>
              <a:gd name="connsiteX32" fmla="*/ 2381249 w 6813549"/>
              <a:gd name="connsiteY32" fmla="*/ 783075 h 2326125"/>
              <a:gd name="connsiteX33" fmla="*/ 2273299 w 6813549"/>
              <a:gd name="connsiteY33" fmla="*/ 783075 h 2326125"/>
              <a:gd name="connsiteX34" fmla="*/ 2273299 w 6813549"/>
              <a:gd name="connsiteY34" fmla="*/ 738625 h 2326125"/>
              <a:gd name="connsiteX35" fmla="*/ 2190749 w 6813549"/>
              <a:gd name="connsiteY35" fmla="*/ 738625 h 2326125"/>
              <a:gd name="connsiteX36" fmla="*/ 2190749 w 6813549"/>
              <a:gd name="connsiteY36" fmla="*/ 694175 h 2326125"/>
              <a:gd name="connsiteX37" fmla="*/ 2152649 w 6813549"/>
              <a:gd name="connsiteY37" fmla="*/ 694175 h 2326125"/>
              <a:gd name="connsiteX38" fmla="*/ 2152649 w 6813549"/>
              <a:gd name="connsiteY38" fmla="*/ 649725 h 2326125"/>
              <a:gd name="connsiteX39" fmla="*/ 2012949 w 6813549"/>
              <a:gd name="connsiteY39" fmla="*/ 649725 h 2326125"/>
              <a:gd name="connsiteX40" fmla="*/ 2012949 w 6813549"/>
              <a:gd name="connsiteY40" fmla="*/ 605275 h 2326125"/>
              <a:gd name="connsiteX41" fmla="*/ 1860549 w 6813549"/>
              <a:gd name="connsiteY41" fmla="*/ 605275 h 2326125"/>
              <a:gd name="connsiteX42" fmla="*/ 1860549 w 6813549"/>
              <a:gd name="connsiteY42" fmla="*/ 567175 h 2326125"/>
              <a:gd name="connsiteX43" fmla="*/ 1816099 w 6813549"/>
              <a:gd name="connsiteY43" fmla="*/ 567175 h 2326125"/>
              <a:gd name="connsiteX44" fmla="*/ 1816099 w 6813549"/>
              <a:gd name="connsiteY44" fmla="*/ 522725 h 2326125"/>
              <a:gd name="connsiteX45" fmla="*/ 1631949 w 6813549"/>
              <a:gd name="connsiteY45" fmla="*/ 522725 h 2326125"/>
              <a:gd name="connsiteX46" fmla="*/ 1631949 w 6813549"/>
              <a:gd name="connsiteY46" fmla="*/ 484625 h 2326125"/>
              <a:gd name="connsiteX47" fmla="*/ 1466849 w 6813549"/>
              <a:gd name="connsiteY47" fmla="*/ 484625 h 2326125"/>
              <a:gd name="connsiteX48" fmla="*/ 1466849 w 6813549"/>
              <a:gd name="connsiteY48" fmla="*/ 446525 h 2326125"/>
              <a:gd name="connsiteX49" fmla="*/ 1269999 w 6813549"/>
              <a:gd name="connsiteY49" fmla="*/ 446525 h 2326125"/>
              <a:gd name="connsiteX50" fmla="*/ 1269999 w 6813549"/>
              <a:gd name="connsiteY50" fmla="*/ 408425 h 2326125"/>
              <a:gd name="connsiteX51" fmla="*/ 1174749 w 6813549"/>
              <a:gd name="connsiteY51" fmla="*/ 408425 h 2326125"/>
              <a:gd name="connsiteX52" fmla="*/ 1174749 w 6813549"/>
              <a:gd name="connsiteY52" fmla="*/ 376675 h 2326125"/>
              <a:gd name="connsiteX53" fmla="*/ 1060449 w 6813549"/>
              <a:gd name="connsiteY53" fmla="*/ 376675 h 2326125"/>
              <a:gd name="connsiteX54" fmla="*/ 1060449 w 6813549"/>
              <a:gd name="connsiteY54" fmla="*/ 344925 h 2326125"/>
              <a:gd name="connsiteX55" fmla="*/ 958849 w 6813549"/>
              <a:gd name="connsiteY55" fmla="*/ 344925 h 2326125"/>
              <a:gd name="connsiteX56" fmla="*/ 958849 w 6813549"/>
              <a:gd name="connsiteY56" fmla="*/ 300475 h 2326125"/>
              <a:gd name="connsiteX57" fmla="*/ 882649 w 6813549"/>
              <a:gd name="connsiteY57" fmla="*/ 300475 h 2326125"/>
              <a:gd name="connsiteX58" fmla="*/ 882649 w 6813549"/>
              <a:gd name="connsiteY58" fmla="*/ 262375 h 2326125"/>
              <a:gd name="connsiteX59" fmla="*/ 774699 w 6813549"/>
              <a:gd name="connsiteY59" fmla="*/ 262375 h 2326125"/>
              <a:gd name="connsiteX60" fmla="*/ 773906 w 6813549"/>
              <a:gd name="connsiteY60" fmla="*/ 227450 h 2326125"/>
              <a:gd name="connsiteX61" fmla="*/ 704850 w 6813549"/>
              <a:gd name="connsiteY61" fmla="*/ 227451 h 2326125"/>
              <a:gd name="connsiteX62" fmla="*/ 704851 w 6813549"/>
              <a:gd name="connsiteY62" fmla="*/ 156013 h 2326125"/>
              <a:gd name="connsiteX63" fmla="*/ 261939 w 6813549"/>
              <a:gd name="connsiteY63" fmla="*/ 156014 h 2326125"/>
              <a:gd name="connsiteX64" fmla="*/ 261939 w 6813549"/>
              <a:gd name="connsiteY64" fmla="*/ 146489 h 2326125"/>
              <a:gd name="connsiteX65" fmla="*/ 254794 w 6813549"/>
              <a:gd name="connsiteY65" fmla="*/ 146488 h 2326125"/>
              <a:gd name="connsiteX66" fmla="*/ 254792 w 6813549"/>
              <a:gd name="connsiteY66" fmla="*/ 129820 h 2326125"/>
              <a:gd name="connsiteX67" fmla="*/ 247650 w 6813549"/>
              <a:gd name="connsiteY67" fmla="*/ 129821 h 2326125"/>
              <a:gd name="connsiteX68" fmla="*/ 247650 w 6813549"/>
              <a:gd name="connsiteY68" fmla="*/ 77432 h 2326125"/>
              <a:gd name="connsiteX69" fmla="*/ 42863 w 6813549"/>
              <a:gd name="connsiteY69" fmla="*/ 75052 h 2326125"/>
              <a:gd name="connsiteX70" fmla="*/ 42862 w 6813549"/>
              <a:gd name="connsiteY70" fmla="*/ 41714 h 2326125"/>
              <a:gd name="connsiteX71" fmla="*/ 2383 w 6813549"/>
              <a:gd name="connsiteY71" fmla="*/ 41715 h 2326125"/>
              <a:gd name="connsiteX72" fmla="*/ 2381 w 6813549"/>
              <a:gd name="connsiteY72" fmla="*/ 3615 h 2326125"/>
              <a:gd name="connsiteX73" fmla="*/ 0 w 6813549"/>
              <a:gd name="connsiteY73" fmla="*/ 1232 h 2326125"/>
              <a:gd name="connsiteX0" fmla="*/ 7027862 w 7027862"/>
              <a:gd name="connsiteY0" fmla="*/ 2325402 h 2325402"/>
              <a:gd name="connsiteX1" fmla="*/ 6977062 w 7027862"/>
              <a:gd name="connsiteY1" fmla="*/ 2325402 h 2325402"/>
              <a:gd name="connsiteX2" fmla="*/ 6977062 w 7027862"/>
              <a:gd name="connsiteY2" fmla="*/ 1957102 h 2325402"/>
              <a:gd name="connsiteX3" fmla="*/ 6437312 w 7027862"/>
              <a:gd name="connsiteY3" fmla="*/ 1957102 h 2325402"/>
              <a:gd name="connsiteX4" fmla="*/ 6437312 w 7027862"/>
              <a:gd name="connsiteY4" fmla="*/ 1684052 h 2325402"/>
              <a:gd name="connsiteX5" fmla="*/ 5091112 w 7027862"/>
              <a:gd name="connsiteY5" fmla="*/ 1684052 h 2325402"/>
              <a:gd name="connsiteX6" fmla="*/ 5091112 w 7027862"/>
              <a:gd name="connsiteY6" fmla="*/ 1607852 h 2325402"/>
              <a:gd name="connsiteX7" fmla="*/ 4748212 w 7027862"/>
              <a:gd name="connsiteY7" fmla="*/ 1607852 h 2325402"/>
              <a:gd name="connsiteX8" fmla="*/ 4748212 w 7027862"/>
              <a:gd name="connsiteY8" fmla="*/ 1525302 h 2325402"/>
              <a:gd name="connsiteX9" fmla="*/ 4608512 w 7027862"/>
              <a:gd name="connsiteY9" fmla="*/ 1525302 h 2325402"/>
              <a:gd name="connsiteX10" fmla="*/ 4608512 w 7027862"/>
              <a:gd name="connsiteY10" fmla="*/ 1449102 h 2325402"/>
              <a:gd name="connsiteX11" fmla="*/ 4367212 w 7027862"/>
              <a:gd name="connsiteY11" fmla="*/ 1449102 h 2325402"/>
              <a:gd name="connsiteX12" fmla="*/ 4367212 w 7027862"/>
              <a:gd name="connsiteY12" fmla="*/ 1366552 h 2325402"/>
              <a:gd name="connsiteX13" fmla="*/ 3922712 w 7027862"/>
              <a:gd name="connsiteY13" fmla="*/ 1366552 h 2325402"/>
              <a:gd name="connsiteX14" fmla="*/ 3922712 w 7027862"/>
              <a:gd name="connsiteY14" fmla="*/ 1284002 h 2325402"/>
              <a:gd name="connsiteX15" fmla="*/ 3884612 w 7027862"/>
              <a:gd name="connsiteY15" fmla="*/ 1284002 h 2325402"/>
              <a:gd name="connsiteX16" fmla="*/ 3884612 w 7027862"/>
              <a:gd name="connsiteY16" fmla="*/ 1207802 h 2325402"/>
              <a:gd name="connsiteX17" fmla="*/ 3198812 w 7027862"/>
              <a:gd name="connsiteY17" fmla="*/ 1207802 h 2325402"/>
              <a:gd name="connsiteX18" fmla="*/ 3198812 w 7027862"/>
              <a:gd name="connsiteY18" fmla="*/ 1137952 h 2325402"/>
              <a:gd name="connsiteX19" fmla="*/ 3167062 w 7027862"/>
              <a:gd name="connsiteY19" fmla="*/ 1137952 h 2325402"/>
              <a:gd name="connsiteX20" fmla="*/ 3167062 w 7027862"/>
              <a:gd name="connsiteY20" fmla="*/ 1080802 h 2325402"/>
              <a:gd name="connsiteX21" fmla="*/ 3052762 w 7027862"/>
              <a:gd name="connsiteY21" fmla="*/ 1080802 h 2325402"/>
              <a:gd name="connsiteX22" fmla="*/ 3052762 w 7027862"/>
              <a:gd name="connsiteY22" fmla="*/ 1023652 h 2325402"/>
              <a:gd name="connsiteX23" fmla="*/ 2836862 w 7027862"/>
              <a:gd name="connsiteY23" fmla="*/ 1023652 h 2325402"/>
              <a:gd name="connsiteX24" fmla="*/ 2836862 w 7027862"/>
              <a:gd name="connsiteY24" fmla="*/ 972852 h 2325402"/>
              <a:gd name="connsiteX25" fmla="*/ 2792412 w 7027862"/>
              <a:gd name="connsiteY25" fmla="*/ 972852 h 2325402"/>
              <a:gd name="connsiteX26" fmla="*/ 2792412 w 7027862"/>
              <a:gd name="connsiteY26" fmla="*/ 922052 h 2325402"/>
              <a:gd name="connsiteX27" fmla="*/ 2786062 w 7027862"/>
              <a:gd name="connsiteY27" fmla="*/ 922052 h 2325402"/>
              <a:gd name="connsiteX28" fmla="*/ 2786062 w 7027862"/>
              <a:gd name="connsiteY28" fmla="*/ 871252 h 2325402"/>
              <a:gd name="connsiteX29" fmla="*/ 2716212 w 7027862"/>
              <a:gd name="connsiteY29" fmla="*/ 871252 h 2325402"/>
              <a:gd name="connsiteX30" fmla="*/ 2716212 w 7027862"/>
              <a:gd name="connsiteY30" fmla="*/ 820452 h 2325402"/>
              <a:gd name="connsiteX31" fmla="*/ 2595562 w 7027862"/>
              <a:gd name="connsiteY31" fmla="*/ 820452 h 2325402"/>
              <a:gd name="connsiteX32" fmla="*/ 2595562 w 7027862"/>
              <a:gd name="connsiteY32" fmla="*/ 782352 h 2325402"/>
              <a:gd name="connsiteX33" fmla="*/ 2487612 w 7027862"/>
              <a:gd name="connsiteY33" fmla="*/ 782352 h 2325402"/>
              <a:gd name="connsiteX34" fmla="*/ 2487612 w 7027862"/>
              <a:gd name="connsiteY34" fmla="*/ 737902 h 2325402"/>
              <a:gd name="connsiteX35" fmla="*/ 2405062 w 7027862"/>
              <a:gd name="connsiteY35" fmla="*/ 737902 h 2325402"/>
              <a:gd name="connsiteX36" fmla="*/ 2405062 w 7027862"/>
              <a:gd name="connsiteY36" fmla="*/ 693452 h 2325402"/>
              <a:gd name="connsiteX37" fmla="*/ 2366962 w 7027862"/>
              <a:gd name="connsiteY37" fmla="*/ 693452 h 2325402"/>
              <a:gd name="connsiteX38" fmla="*/ 2366962 w 7027862"/>
              <a:gd name="connsiteY38" fmla="*/ 649002 h 2325402"/>
              <a:gd name="connsiteX39" fmla="*/ 2227262 w 7027862"/>
              <a:gd name="connsiteY39" fmla="*/ 649002 h 2325402"/>
              <a:gd name="connsiteX40" fmla="*/ 2227262 w 7027862"/>
              <a:gd name="connsiteY40" fmla="*/ 604552 h 2325402"/>
              <a:gd name="connsiteX41" fmla="*/ 2074862 w 7027862"/>
              <a:gd name="connsiteY41" fmla="*/ 604552 h 2325402"/>
              <a:gd name="connsiteX42" fmla="*/ 2074862 w 7027862"/>
              <a:gd name="connsiteY42" fmla="*/ 566452 h 2325402"/>
              <a:gd name="connsiteX43" fmla="*/ 2030412 w 7027862"/>
              <a:gd name="connsiteY43" fmla="*/ 566452 h 2325402"/>
              <a:gd name="connsiteX44" fmla="*/ 2030412 w 7027862"/>
              <a:gd name="connsiteY44" fmla="*/ 522002 h 2325402"/>
              <a:gd name="connsiteX45" fmla="*/ 1846262 w 7027862"/>
              <a:gd name="connsiteY45" fmla="*/ 522002 h 2325402"/>
              <a:gd name="connsiteX46" fmla="*/ 1846262 w 7027862"/>
              <a:gd name="connsiteY46" fmla="*/ 483902 h 2325402"/>
              <a:gd name="connsiteX47" fmla="*/ 1681162 w 7027862"/>
              <a:gd name="connsiteY47" fmla="*/ 483902 h 2325402"/>
              <a:gd name="connsiteX48" fmla="*/ 1681162 w 7027862"/>
              <a:gd name="connsiteY48" fmla="*/ 445802 h 2325402"/>
              <a:gd name="connsiteX49" fmla="*/ 1484312 w 7027862"/>
              <a:gd name="connsiteY49" fmla="*/ 445802 h 2325402"/>
              <a:gd name="connsiteX50" fmla="*/ 1484312 w 7027862"/>
              <a:gd name="connsiteY50" fmla="*/ 407702 h 2325402"/>
              <a:gd name="connsiteX51" fmla="*/ 1389062 w 7027862"/>
              <a:gd name="connsiteY51" fmla="*/ 407702 h 2325402"/>
              <a:gd name="connsiteX52" fmla="*/ 1389062 w 7027862"/>
              <a:gd name="connsiteY52" fmla="*/ 375952 h 2325402"/>
              <a:gd name="connsiteX53" fmla="*/ 1274762 w 7027862"/>
              <a:gd name="connsiteY53" fmla="*/ 375952 h 2325402"/>
              <a:gd name="connsiteX54" fmla="*/ 1274762 w 7027862"/>
              <a:gd name="connsiteY54" fmla="*/ 344202 h 2325402"/>
              <a:gd name="connsiteX55" fmla="*/ 1173162 w 7027862"/>
              <a:gd name="connsiteY55" fmla="*/ 344202 h 2325402"/>
              <a:gd name="connsiteX56" fmla="*/ 1173162 w 7027862"/>
              <a:gd name="connsiteY56" fmla="*/ 299752 h 2325402"/>
              <a:gd name="connsiteX57" fmla="*/ 1096962 w 7027862"/>
              <a:gd name="connsiteY57" fmla="*/ 299752 h 2325402"/>
              <a:gd name="connsiteX58" fmla="*/ 1096962 w 7027862"/>
              <a:gd name="connsiteY58" fmla="*/ 261652 h 2325402"/>
              <a:gd name="connsiteX59" fmla="*/ 989012 w 7027862"/>
              <a:gd name="connsiteY59" fmla="*/ 261652 h 2325402"/>
              <a:gd name="connsiteX60" fmla="*/ 988219 w 7027862"/>
              <a:gd name="connsiteY60" fmla="*/ 226727 h 2325402"/>
              <a:gd name="connsiteX61" fmla="*/ 919163 w 7027862"/>
              <a:gd name="connsiteY61" fmla="*/ 226728 h 2325402"/>
              <a:gd name="connsiteX62" fmla="*/ 919164 w 7027862"/>
              <a:gd name="connsiteY62" fmla="*/ 155290 h 2325402"/>
              <a:gd name="connsiteX63" fmla="*/ 476252 w 7027862"/>
              <a:gd name="connsiteY63" fmla="*/ 155291 h 2325402"/>
              <a:gd name="connsiteX64" fmla="*/ 476252 w 7027862"/>
              <a:gd name="connsiteY64" fmla="*/ 145766 h 2325402"/>
              <a:gd name="connsiteX65" fmla="*/ 469107 w 7027862"/>
              <a:gd name="connsiteY65" fmla="*/ 145765 h 2325402"/>
              <a:gd name="connsiteX66" fmla="*/ 469105 w 7027862"/>
              <a:gd name="connsiteY66" fmla="*/ 129097 h 2325402"/>
              <a:gd name="connsiteX67" fmla="*/ 461963 w 7027862"/>
              <a:gd name="connsiteY67" fmla="*/ 129098 h 2325402"/>
              <a:gd name="connsiteX68" fmla="*/ 461963 w 7027862"/>
              <a:gd name="connsiteY68" fmla="*/ 76709 h 2325402"/>
              <a:gd name="connsiteX69" fmla="*/ 257176 w 7027862"/>
              <a:gd name="connsiteY69" fmla="*/ 74329 h 2325402"/>
              <a:gd name="connsiteX70" fmla="*/ 257175 w 7027862"/>
              <a:gd name="connsiteY70" fmla="*/ 40991 h 2325402"/>
              <a:gd name="connsiteX71" fmla="*/ 216696 w 7027862"/>
              <a:gd name="connsiteY71" fmla="*/ 40992 h 2325402"/>
              <a:gd name="connsiteX72" fmla="*/ 216694 w 7027862"/>
              <a:gd name="connsiteY72" fmla="*/ 2892 h 2325402"/>
              <a:gd name="connsiteX73" fmla="*/ 0 w 7027862"/>
              <a:gd name="connsiteY73" fmla="*/ 2890 h 2325402"/>
              <a:gd name="connsiteX0" fmla="*/ 7027862 w 7027862"/>
              <a:gd name="connsiteY0" fmla="*/ 2322512 h 2322512"/>
              <a:gd name="connsiteX1" fmla="*/ 6977062 w 7027862"/>
              <a:gd name="connsiteY1" fmla="*/ 2322512 h 2322512"/>
              <a:gd name="connsiteX2" fmla="*/ 6977062 w 7027862"/>
              <a:gd name="connsiteY2" fmla="*/ 1954212 h 2322512"/>
              <a:gd name="connsiteX3" fmla="*/ 6437312 w 7027862"/>
              <a:gd name="connsiteY3" fmla="*/ 1954212 h 2322512"/>
              <a:gd name="connsiteX4" fmla="*/ 6437312 w 7027862"/>
              <a:gd name="connsiteY4" fmla="*/ 1681162 h 2322512"/>
              <a:gd name="connsiteX5" fmla="*/ 5091112 w 7027862"/>
              <a:gd name="connsiteY5" fmla="*/ 1681162 h 2322512"/>
              <a:gd name="connsiteX6" fmla="*/ 5091112 w 7027862"/>
              <a:gd name="connsiteY6" fmla="*/ 1604962 h 2322512"/>
              <a:gd name="connsiteX7" fmla="*/ 4748212 w 7027862"/>
              <a:gd name="connsiteY7" fmla="*/ 1604962 h 2322512"/>
              <a:gd name="connsiteX8" fmla="*/ 4748212 w 7027862"/>
              <a:gd name="connsiteY8" fmla="*/ 1522412 h 2322512"/>
              <a:gd name="connsiteX9" fmla="*/ 4608512 w 7027862"/>
              <a:gd name="connsiteY9" fmla="*/ 1522412 h 2322512"/>
              <a:gd name="connsiteX10" fmla="*/ 4608512 w 7027862"/>
              <a:gd name="connsiteY10" fmla="*/ 1446212 h 2322512"/>
              <a:gd name="connsiteX11" fmla="*/ 4367212 w 7027862"/>
              <a:gd name="connsiteY11" fmla="*/ 1446212 h 2322512"/>
              <a:gd name="connsiteX12" fmla="*/ 4367212 w 7027862"/>
              <a:gd name="connsiteY12" fmla="*/ 1363662 h 2322512"/>
              <a:gd name="connsiteX13" fmla="*/ 3922712 w 7027862"/>
              <a:gd name="connsiteY13" fmla="*/ 1363662 h 2322512"/>
              <a:gd name="connsiteX14" fmla="*/ 3922712 w 7027862"/>
              <a:gd name="connsiteY14" fmla="*/ 1281112 h 2322512"/>
              <a:gd name="connsiteX15" fmla="*/ 3884612 w 7027862"/>
              <a:gd name="connsiteY15" fmla="*/ 1281112 h 2322512"/>
              <a:gd name="connsiteX16" fmla="*/ 3884612 w 7027862"/>
              <a:gd name="connsiteY16" fmla="*/ 1204912 h 2322512"/>
              <a:gd name="connsiteX17" fmla="*/ 3198812 w 7027862"/>
              <a:gd name="connsiteY17" fmla="*/ 1204912 h 2322512"/>
              <a:gd name="connsiteX18" fmla="*/ 3198812 w 7027862"/>
              <a:gd name="connsiteY18" fmla="*/ 1135062 h 2322512"/>
              <a:gd name="connsiteX19" fmla="*/ 3167062 w 7027862"/>
              <a:gd name="connsiteY19" fmla="*/ 1135062 h 2322512"/>
              <a:gd name="connsiteX20" fmla="*/ 3167062 w 7027862"/>
              <a:gd name="connsiteY20" fmla="*/ 1077912 h 2322512"/>
              <a:gd name="connsiteX21" fmla="*/ 3052762 w 7027862"/>
              <a:gd name="connsiteY21" fmla="*/ 1077912 h 2322512"/>
              <a:gd name="connsiteX22" fmla="*/ 3052762 w 7027862"/>
              <a:gd name="connsiteY22" fmla="*/ 1020762 h 2322512"/>
              <a:gd name="connsiteX23" fmla="*/ 2836862 w 7027862"/>
              <a:gd name="connsiteY23" fmla="*/ 1020762 h 2322512"/>
              <a:gd name="connsiteX24" fmla="*/ 2836862 w 7027862"/>
              <a:gd name="connsiteY24" fmla="*/ 969962 h 2322512"/>
              <a:gd name="connsiteX25" fmla="*/ 2792412 w 7027862"/>
              <a:gd name="connsiteY25" fmla="*/ 969962 h 2322512"/>
              <a:gd name="connsiteX26" fmla="*/ 2792412 w 7027862"/>
              <a:gd name="connsiteY26" fmla="*/ 919162 h 2322512"/>
              <a:gd name="connsiteX27" fmla="*/ 2786062 w 7027862"/>
              <a:gd name="connsiteY27" fmla="*/ 919162 h 2322512"/>
              <a:gd name="connsiteX28" fmla="*/ 2786062 w 7027862"/>
              <a:gd name="connsiteY28" fmla="*/ 868362 h 2322512"/>
              <a:gd name="connsiteX29" fmla="*/ 2716212 w 7027862"/>
              <a:gd name="connsiteY29" fmla="*/ 868362 h 2322512"/>
              <a:gd name="connsiteX30" fmla="*/ 2716212 w 7027862"/>
              <a:gd name="connsiteY30" fmla="*/ 817562 h 2322512"/>
              <a:gd name="connsiteX31" fmla="*/ 2595562 w 7027862"/>
              <a:gd name="connsiteY31" fmla="*/ 817562 h 2322512"/>
              <a:gd name="connsiteX32" fmla="*/ 2595562 w 7027862"/>
              <a:gd name="connsiteY32" fmla="*/ 779462 h 2322512"/>
              <a:gd name="connsiteX33" fmla="*/ 2487612 w 7027862"/>
              <a:gd name="connsiteY33" fmla="*/ 779462 h 2322512"/>
              <a:gd name="connsiteX34" fmla="*/ 2487612 w 7027862"/>
              <a:gd name="connsiteY34" fmla="*/ 735012 h 2322512"/>
              <a:gd name="connsiteX35" fmla="*/ 2405062 w 7027862"/>
              <a:gd name="connsiteY35" fmla="*/ 735012 h 2322512"/>
              <a:gd name="connsiteX36" fmla="*/ 2405062 w 7027862"/>
              <a:gd name="connsiteY36" fmla="*/ 690562 h 2322512"/>
              <a:gd name="connsiteX37" fmla="*/ 2366962 w 7027862"/>
              <a:gd name="connsiteY37" fmla="*/ 690562 h 2322512"/>
              <a:gd name="connsiteX38" fmla="*/ 2366962 w 7027862"/>
              <a:gd name="connsiteY38" fmla="*/ 646112 h 2322512"/>
              <a:gd name="connsiteX39" fmla="*/ 2227262 w 7027862"/>
              <a:gd name="connsiteY39" fmla="*/ 646112 h 2322512"/>
              <a:gd name="connsiteX40" fmla="*/ 2227262 w 7027862"/>
              <a:gd name="connsiteY40" fmla="*/ 601662 h 2322512"/>
              <a:gd name="connsiteX41" fmla="*/ 2074862 w 7027862"/>
              <a:gd name="connsiteY41" fmla="*/ 601662 h 2322512"/>
              <a:gd name="connsiteX42" fmla="*/ 2074862 w 7027862"/>
              <a:gd name="connsiteY42" fmla="*/ 563562 h 2322512"/>
              <a:gd name="connsiteX43" fmla="*/ 2030412 w 7027862"/>
              <a:gd name="connsiteY43" fmla="*/ 563562 h 2322512"/>
              <a:gd name="connsiteX44" fmla="*/ 2030412 w 7027862"/>
              <a:gd name="connsiteY44" fmla="*/ 519112 h 2322512"/>
              <a:gd name="connsiteX45" fmla="*/ 1846262 w 7027862"/>
              <a:gd name="connsiteY45" fmla="*/ 519112 h 2322512"/>
              <a:gd name="connsiteX46" fmla="*/ 1846262 w 7027862"/>
              <a:gd name="connsiteY46" fmla="*/ 481012 h 2322512"/>
              <a:gd name="connsiteX47" fmla="*/ 1681162 w 7027862"/>
              <a:gd name="connsiteY47" fmla="*/ 481012 h 2322512"/>
              <a:gd name="connsiteX48" fmla="*/ 1681162 w 7027862"/>
              <a:gd name="connsiteY48" fmla="*/ 442912 h 2322512"/>
              <a:gd name="connsiteX49" fmla="*/ 1484312 w 7027862"/>
              <a:gd name="connsiteY49" fmla="*/ 442912 h 2322512"/>
              <a:gd name="connsiteX50" fmla="*/ 1484312 w 7027862"/>
              <a:gd name="connsiteY50" fmla="*/ 404812 h 2322512"/>
              <a:gd name="connsiteX51" fmla="*/ 1389062 w 7027862"/>
              <a:gd name="connsiteY51" fmla="*/ 404812 h 2322512"/>
              <a:gd name="connsiteX52" fmla="*/ 1389062 w 7027862"/>
              <a:gd name="connsiteY52" fmla="*/ 373062 h 2322512"/>
              <a:gd name="connsiteX53" fmla="*/ 1274762 w 7027862"/>
              <a:gd name="connsiteY53" fmla="*/ 373062 h 2322512"/>
              <a:gd name="connsiteX54" fmla="*/ 1274762 w 7027862"/>
              <a:gd name="connsiteY54" fmla="*/ 341312 h 2322512"/>
              <a:gd name="connsiteX55" fmla="*/ 1173162 w 7027862"/>
              <a:gd name="connsiteY55" fmla="*/ 341312 h 2322512"/>
              <a:gd name="connsiteX56" fmla="*/ 1173162 w 7027862"/>
              <a:gd name="connsiteY56" fmla="*/ 296862 h 2322512"/>
              <a:gd name="connsiteX57" fmla="*/ 1096962 w 7027862"/>
              <a:gd name="connsiteY57" fmla="*/ 296862 h 2322512"/>
              <a:gd name="connsiteX58" fmla="*/ 1096962 w 7027862"/>
              <a:gd name="connsiteY58" fmla="*/ 258762 h 2322512"/>
              <a:gd name="connsiteX59" fmla="*/ 989012 w 7027862"/>
              <a:gd name="connsiteY59" fmla="*/ 258762 h 2322512"/>
              <a:gd name="connsiteX60" fmla="*/ 988219 w 7027862"/>
              <a:gd name="connsiteY60" fmla="*/ 223837 h 2322512"/>
              <a:gd name="connsiteX61" fmla="*/ 919163 w 7027862"/>
              <a:gd name="connsiteY61" fmla="*/ 223838 h 2322512"/>
              <a:gd name="connsiteX62" fmla="*/ 919164 w 7027862"/>
              <a:gd name="connsiteY62" fmla="*/ 152400 h 2322512"/>
              <a:gd name="connsiteX63" fmla="*/ 476252 w 7027862"/>
              <a:gd name="connsiteY63" fmla="*/ 152401 h 2322512"/>
              <a:gd name="connsiteX64" fmla="*/ 476252 w 7027862"/>
              <a:gd name="connsiteY64" fmla="*/ 142876 h 2322512"/>
              <a:gd name="connsiteX65" fmla="*/ 469107 w 7027862"/>
              <a:gd name="connsiteY65" fmla="*/ 142875 h 2322512"/>
              <a:gd name="connsiteX66" fmla="*/ 469105 w 7027862"/>
              <a:gd name="connsiteY66" fmla="*/ 126207 h 2322512"/>
              <a:gd name="connsiteX67" fmla="*/ 461963 w 7027862"/>
              <a:gd name="connsiteY67" fmla="*/ 126208 h 2322512"/>
              <a:gd name="connsiteX68" fmla="*/ 461963 w 7027862"/>
              <a:gd name="connsiteY68" fmla="*/ 73819 h 2322512"/>
              <a:gd name="connsiteX69" fmla="*/ 257176 w 7027862"/>
              <a:gd name="connsiteY69" fmla="*/ 71439 h 2322512"/>
              <a:gd name="connsiteX70" fmla="*/ 257175 w 7027862"/>
              <a:gd name="connsiteY70" fmla="*/ 38101 h 2322512"/>
              <a:gd name="connsiteX71" fmla="*/ 216696 w 7027862"/>
              <a:gd name="connsiteY71" fmla="*/ 38102 h 2322512"/>
              <a:gd name="connsiteX72" fmla="*/ 216694 w 7027862"/>
              <a:gd name="connsiteY72" fmla="*/ 2 h 2322512"/>
              <a:gd name="connsiteX73" fmla="*/ 0 w 7027862"/>
              <a:gd name="connsiteY73" fmla="*/ 0 h 2322512"/>
              <a:gd name="connsiteX0" fmla="*/ 6834981 w 6834981"/>
              <a:gd name="connsiteY0" fmla="*/ 2322510 h 2322510"/>
              <a:gd name="connsiteX1" fmla="*/ 6784181 w 6834981"/>
              <a:gd name="connsiteY1" fmla="*/ 2322510 h 2322510"/>
              <a:gd name="connsiteX2" fmla="*/ 6784181 w 6834981"/>
              <a:gd name="connsiteY2" fmla="*/ 1954210 h 2322510"/>
              <a:gd name="connsiteX3" fmla="*/ 6244431 w 6834981"/>
              <a:gd name="connsiteY3" fmla="*/ 1954210 h 2322510"/>
              <a:gd name="connsiteX4" fmla="*/ 6244431 w 6834981"/>
              <a:gd name="connsiteY4" fmla="*/ 1681160 h 2322510"/>
              <a:gd name="connsiteX5" fmla="*/ 4898231 w 6834981"/>
              <a:gd name="connsiteY5" fmla="*/ 1681160 h 2322510"/>
              <a:gd name="connsiteX6" fmla="*/ 4898231 w 6834981"/>
              <a:gd name="connsiteY6" fmla="*/ 1604960 h 2322510"/>
              <a:gd name="connsiteX7" fmla="*/ 4555331 w 6834981"/>
              <a:gd name="connsiteY7" fmla="*/ 1604960 h 2322510"/>
              <a:gd name="connsiteX8" fmla="*/ 4555331 w 6834981"/>
              <a:gd name="connsiteY8" fmla="*/ 1522410 h 2322510"/>
              <a:gd name="connsiteX9" fmla="*/ 4415631 w 6834981"/>
              <a:gd name="connsiteY9" fmla="*/ 1522410 h 2322510"/>
              <a:gd name="connsiteX10" fmla="*/ 4415631 w 6834981"/>
              <a:gd name="connsiteY10" fmla="*/ 1446210 h 2322510"/>
              <a:gd name="connsiteX11" fmla="*/ 4174331 w 6834981"/>
              <a:gd name="connsiteY11" fmla="*/ 1446210 h 2322510"/>
              <a:gd name="connsiteX12" fmla="*/ 4174331 w 6834981"/>
              <a:gd name="connsiteY12" fmla="*/ 1363660 h 2322510"/>
              <a:gd name="connsiteX13" fmla="*/ 3729831 w 6834981"/>
              <a:gd name="connsiteY13" fmla="*/ 1363660 h 2322510"/>
              <a:gd name="connsiteX14" fmla="*/ 3729831 w 6834981"/>
              <a:gd name="connsiteY14" fmla="*/ 1281110 h 2322510"/>
              <a:gd name="connsiteX15" fmla="*/ 3691731 w 6834981"/>
              <a:gd name="connsiteY15" fmla="*/ 1281110 h 2322510"/>
              <a:gd name="connsiteX16" fmla="*/ 3691731 w 6834981"/>
              <a:gd name="connsiteY16" fmla="*/ 1204910 h 2322510"/>
              <a:gd name="connsiteX17" fmla="*/ 3005931 w 6834981"/>
              <a:gd name="connsiteY17" fmla="*/ 1204910 h 2322510"/>
              <a:gd name="connsiteX18" fmla="*/ 3005931 w 6834981"/>
              <a:gd name="connsiteY18" fmla="*/ 1135060 h 2322510"/>
              <a:gd name="connsiteX19" fmla="*/ 2974181 w 6834981"/>
              <a:gd name="connsiteY19" fmla="*/ 1135060 h 2322510"/>
              <a:gd name="connsiteX20" fmla="*/ 2974181 w 6834981"/>
              <a:gd name="connsiteY20" fmla="*/ 1077910 h 2322510"/>
              <a:gd name="connsiteX21" fmla="*/ 2859881 w 6834981"/>
              <a:gd name="connsiteY21" fmla="*/ 1077910 h 2322510"/>
              <a:gd name="connsiteX22" fmla="*/ 2859881 w 6834981"/>
              <a:gd name="connsiteY22" fmla="*/ 1020760 h 2322510"/>
              <a:gd name="connsiteX23" fmla="*/ 2643981 w 6834981"/>
              <a:gd name="connsiteY23" fmla="*/ 1020760 h 2322510"/>
              <a:gd name="connsiteX24" fmla="*/ 2643981 w 6834981"/>
              <a:gd name="connsiteY24" fmla="*/ 969960 h 2322510"/>
              <a:gd name="connsiteX25" fmla="*/ 2599531 w 6834981"/>
              <a:gd name="connsiteY25" fmla="*/ 969960 h 2322510"/>
              <a:gd name="connsiteX26" fmla="*/ 2599531 w 6834981"/>
              <a:gd name="connsiteY26" fmla="*/ 919160 h 2322510"/>
              <a:gd name="connsiteX27" fmla="*/ 2593181 w 6834981"/>
              <a:gd name="connsiteY27" fmla="*/ 919160 h 2322510"/>
              <a:gd name="connsiteX28" fmla="*/ 2593181 w 6834981"/>
              <a:gd name="connsiteY28" fmla="*/ 868360 h 2322510"/>
              <a:gd name="connsiteX29" fmla="*/ 2523331 w 6834981"/>
              <a:gd name="connsiteY29" fmla="*/ 868360 h 2322510"/>
              <a:gd name="connsiteX30" fmla="*/ 2523331 w 6834981"/>
              <a:gd name="connsiteY30" fmla="*/ 817560 h 2322510"/>
              <a:gd name="connsiteX31" fmla="*/ 2402681 w 6834981"/>
              <a:gd name="connsiteY31" fmla="*/ 817560 h 2322510"/>
              <a:gd name="connsiteX32" fmla="*/ 2402681 w 6834981"/>
              <a:gd name="connsiteY32" fmla="*/ 779460 h 2322510"/>
              <a:gd name="connsiteX33" fmla="*/ 2294731 w 6834981"/>
              <a:gd name="connsiteY33" fmla="*/ 779460 h 2322510"/>
              <a:gd name="connsiteX34" fmla="*/ 2294731 w 6834981"/>
              <a:gd name="connsiteY34" fmla="*/ 735010 h 2322510"/>
              <a:gd name="connsiteX35" fmla="*/ 2212181 w 6834981"/>
              <a:gd name="connsiteY35" fmla="*/ 735010 h 2322510"/>
              <a:gd name="connsiteX36" fmla="*/ 2212181 w 6834981"/>
              <a:gd name="connsiteY36" fmla="*/ 690560 h 2322510"/>
              <a:gd name="connsiteX37" fmla="*/ 2174081 w 6834981"/>
              <a:gd name="connsiteY37" fmla="*/ 690560 h 2322510"/>
              <a:gd name="connsiteX38" fmla="*/ 2174081 w 6834981"/>
              <a:gd name="connsiteY38" fmla="*/ 646110 h 2322510"/>
              <a:gd name="connsiteX39" fmla="*/ 2034381 w 6834981"/>
              <a:gd name="connsiteY39" fmla="*/ 646110 h 2322510"/>
              <a:gd name="connsiteX40" fmla="*/ 2034381 w 6834981"/>
              <a:gd name="connsiteY40" fmla="*/ 601660 h 2322510"/>
              <a:gd name="connsiteX41" fmla="*/ 1881981 w 6834981"/>
              <a:gd name="connsiteY41" fmla="*/ 601660 h 2322510"/>
              <a:gd name="connsiteX42" fmla="*/ 1881981 w 6834981"/>
              <a:gd name="connsiteY42" fmla="*/ 563560 h 2322510"/>
              <a:gd name="connsiteX43" fmla="*/ 1837531 w 6834981"/>
              <a:gd name="connsiteY43" fmla="*/ 563560 h 2322510"/>
              <a:gd name="connsiteX44" fmla="*/ 1837531 w 6834981"/>
              <a:gd name="connsiteY44" fmla="*/ 519110 h 2322510"/>
              <a:gd name="connsiteX45" fmla="*/ 1653381 w 6834981"/>
              <a:gd name="connsiteY45" fmla="*/ 519110 h 2322510"/>
              <a:gd name="connsiteX46" fmla="*/ 1653381 w 6834981"/>
              <a:gd name="connsiteY46" fmla="*/ 481010 h 2322510"/>
              <a:gd name="connsiteX47" fmla="*/ 1488281 w 6834981"/>
              <a:gd name="connsiteY47" fmla="*/ 481010 h 2322510"/>
              <a:gd name="connsiteX48" fmla="*/ 1488281 w 6834981"/>
              <a:gd name="connsiteY48" fmla="*/ 442910 h 2322510"/>
              <a:gd name="connsiteX49" fmla="*/ 1291431 w 6834981"/>
              <a:gd name="connsiteY49" fmla="*/ 442910 h 2322510"/>
              <a:gd name="connsiteX50" fmla="*/ 1291431 w 6834981"/>
              <a:gd name="connsiteY50" fmla="*/ 404810 h 2322510"/>
              <a:gd name="connsiteX51" fmla="*/ 1196181 w 6834981"/>
              <a:gd name="connsiteY51" fmla="*/ 404810 h 2322510"/>
              <a:gd name="connsiteX52" fmla="*/ 1196181 w 6834981"/>
              <a:gd name="connsiteY52" fmla="*/ 373060 h 2322510"/>
              <a:gd name="connsiteX53" fmla="*/ 1081881 w 6834981"/>
              <a:gd name="connsiteY53" fmla="*/ 373060 h 2322510"/>
              <a:gd name="connsiteX54" fmla="*/ 1081881 w 6834981"/>
              <a:gd name="connsiteY54" fmla="*/ 341310 h 2322510"/>
              <a:gd name="connsiteX55" fmla="*/ 980281 w 6834981"/>
              <a:gd name="connsiteY55" fmla="*/ 341310 h 2322510"/>
              <a:gd name="connsiteX56" fmla="*/ 980281 w 6834981"/>
              <a:gd name="connsiteY56" fmla="*/ 296860 h 2322510"/>
              <a:gd name="connsiteX57" fmla="*/ 904081 w 6834981"/>
              <a:gd name="connsiteY57" fmla="*/ 296860 h 2322510"/>
              <a:gd name="connsiteX58" fmla="*/ 904081 w 6834981"/>
              <a:gd name="connsiteY58" fmla="*/ 258760 h 2322510"/>
              <a:gd name="connsiteX59" fmla="*/ 796131 w 6834981"/>
              <a:gd name="connsiteY59" fmla="*/ 258760 h 2322510"/>
              <a:gd name="connsiteX60" fmla="*/ 795338 w 6834981"/>
              <a:gd name="connsiteY60" fmla="*/ 223835 h 2322510"/>
              <a:gd name="connsiteX61" fmla="*/ 726282 w 6834981"/>
              <a:gd name="connsiteY61" fmla="*/ 223836 h 2322510"/>
              <a:gd name="connsiteX62" fmla="*/ 726283 w 6834981"/>
              <a:gd name="connsiteY62" fmla="*/ 152398 h 2322510"/>
              <a:gd name="connsiteX63" fmla="*/ 283371 w 6834981"/>
              <a:gd name="connsiteY63" fmla="*/ 152399 h 2322510"/>
              <a:gd name="connsiteX64" fmla="*/ 283371 w 6834981"/>
              <a:gd name="connsiteY64" fmla="*/ 142874 h 2322510"/>
              <a:gd name="connsiteX65" fmla="*/ 276226 w 6834981"/>
              <a:gd name="connsiteY65" fmla="*/ 142873 h 2322510"/>
              <a:gd name="connsiteX66" fmla="*/ 276224 w 6834981"/>
              <a:gd name="connsiteY66" fmla="*/ 126205 h 2322510"/>
              <a:gd name="connsiteX67" fmla="*/ 269082 w 6834981"/>
              <a:gd name="connsiteY67" fmla="*/ 126206 h 2322510"/>
              <a:gd name="connsiteX68" fmla="*/ 269082 w 6834981"/>
              <a:gd name="connsiteY68" fmla="*/ 73817 h 2322510"/>
              <a:gd name="connsiteX69" fmla="*/ 64295 w 6834981"/>
              <a:gd name="connsiteY69" fmla="*/ 71437 h 2322510"/>
              <a:gd name="connsiteX70" fmla="*/ 64294 w 6834981"/>
              <a:gd name="connsiteY70" fmla="*/ 38099 h 2322510"/>
              <a:gd name="connsiteX71" fmla="*/ 23815 w 6834981"/>
              <a:gd name="connsiteY71" fmla="*/ 38100 h 2322510"/>
              <a:gd name="connsiteX72" fmla="*/ 23813 w 6834981"/>
              <a:gd name="connsiteY72" fmla="*/ 0 h 2322510"/>
              <a:gd name="connsiteX73" fmla="*/ 0 w 6834981"/>
              <a:gd name="connsiteY73" fmla="*/ 2380 h 2322510"/>
              <a:gd name="connsiteX0" fmla="*/ 6834981 w 6834981"/>
              <a:gd name="connsiteY0" fmla="*/ 2322511 h 2322511"/>
              <a:gd name="connsiteX1" fmla="*/ 6784181 w 6834981"/>
              <a:gd name="connsiteY1" fmla="*/ 2322511 h 2322511"/>
              <a:gd name="connsiteX2" fmla="*/ 6784181 w 6834981"/>
              <a:gd name="connsiteY2" fmla="*/ 1954211 h 2322511"/>
              <a:gd name="connsiteX3" fmla="*/ 6244431 w 6834981"/>
              <a:gd name="connsiteY3" fmla="*/ 1954211 h 2322511"/>
              <a:gd name="connsiteX4" fmla="*/ 6244431 w 6834981"/>
              <a:gd name="connsiteY4" fmla="*/ 1681161 h 2322511"/>
              <a:gd name="connsiteX5" fmla="*/ 4898231 w 6834981"/>
              <a:gd name="connsiteY5" fmla="*/ 1681161 h 2322511"/>
              <a:gd name="connsiteX6" fmla="*/ 4898231 w 6834981"/>
              <a:gd name="connsiteY6" fmla="*/ 1604961 h 2322511"/>
              <a:gd name="connsiteX7" fmla="*/ 4555331 w 6834981"/>
              <a:gd name="connsiteY7" fmla="*/ 1604961 h 2322511"/>
              <a:gd name="connsiteX8" fmla="*/ 4555331 w 6834981"/>
              <a:gd name="connsiteY8" fmla="*/ 1522411 h 2322511"/>
              <a:gd name="connsiteX9" fmla="*/ 4415631 w 6834981"/>
              <a:gd name="connsiteY9" fmla="*/ 1522411 h 2322511"/>
              <a:gd name="connsiteX10" fmla="*/ 4415631 w 6834981"/>
              <a:gd name="connsiteY10" fmla="*/ 1446211 h 2322511"/>
              <a:gd name="connsiteX11" fmla="*/ 4174331 w 6834981"/>
              <a:gd name="connsiteY11" fmla="*/ 1446211 h 2322511"/>
              <a:gd name="connsiteX12" fmla="*/ 4174331 w 6834981"/>
              <a:gd name="connsiteY12" fmla="*/ 1363661 h 2322511"/>
              <a:gd name="connsiteX13" fmla="*/ 3729831 w 6834981"/>
              <a:gd name="connsiteY13" fmla="*/ 1363661 h 2322511"/>
              <a:gd name="connsiteX14" fmla="*/ 3729831 w 6834981"/>
              <a:gd name="connsiteY14" fmla="*/ 1281111 h 2322511"/>
              <a:gd name="connsiteX15" fmla="*/ 3691731 w 6834981"/>
              <a:gd name="connsiteY15" fmla="*/ 1281111 h 2322511"/>
              <a:gd name="connsiteX16" fmla="*/ 3691731 w 6834981"/>
              <a:gd name="connsiteY16" fmla="*/ 1204911 h 2322511"/>
              <a:gd name="connsiteX17" fmla="*/ 3005931 w 6834981"/>
              <a:gd name="connsiteY17" fmla="*/ 1204911 h 2322511"/>
              <a:gd name="connsiteX18" fmla="*/ 3005931 w 6834981"/>
              <a:gd name="connsiteY18" fmla="*/ 1135061 h 2322511"/>
              <a:gd name="connsiteX19" fmla="*/ 2974181 w 6834981"/>
              <a:gd name="connsiteY19" fmla="*/ 1135061 h 2322511"/>
              <a:gd name="connsiteX20" fmla="*/ 2974181 w 6834981"/>
              <a:gd name="connsiteY20" fmla="*/ 1077911 h 2322511"/>
              <a:gd name="connsiteX21" fmla="*/ 2859881 w 6834981"/>
              <a:gd name="connsiteY21" fmla="*/ 1077911 h 2322511"/>
              <a:gd name="connsiteX22" fmla="*/ 2859881 w 6834981"/>
              <a:gd name="connsiteY22" fmla="*/ 1020761 h 2322511"/>
              <a:gd name="connsiteX23" fmla="*/ 2643981 w 6834981"/>
              <a:gd name="connsiteY23" fmla="*/ 1020761 h 2322511"/>
              <a:gd name="connsiteX24" fmla="*/ 2643981 w 6834981"/>
              <a:gd name="connsiteY24" fmla="*/ 969961 h 2322511"/>
              <a:gd name="connsiteX25" fmla="*/ 2599531 w 6834981"/>
              <a:gd name="connsiteY25" fmla="*/ 969961 h 2322511"/>
              <a:gd name="connsiteX26" fmla="*/ 2599531 w 6834981"/>
              <a:gd name="connsiteY26" fmla="*/ 919161 h 2322511"/>
              <a:gd name="connsiteX27" fmla="*/ 2593181 w 6834981"/>
              <a:gd name="connsiteY27" fmla="*/ 919161 h 2322511"/>
              <a:gd name="connsiteX28" fmla="*/ 2593181 w 6834981"/>
              <a:gd name="connsiteY28" fmla="*/ 868361 h 2322511"/>
              <a:gd name="connsiteX29" fmla="*/ 2523331 w 6834981"/>
              <a:gd name="connsiteY29" fmla="*/ 868361 h 2322511"/>
              <a:gd name="connsiteX30" fmla="*/ 2523331 w 6834981"/>
              <a:gd name="connsiteY30" fmla="*/ 817561 h 2322511"/>
              <a:gd name="connsiteX31" fmla="*/ 2402681 w 6834981"/>
              <a:gd name="connsiteY31" fmla="*/ 817561 h 2322511"/>
              <a:gd name="connsiteX32" fmla="*/ 2402681 w 6834981"/>
              <a:gd name="connsiteY32" fmla="*/ 779461 h 2322511"/>
              <a:gd name="connsiteX33" fmla="*/ 2294731 w 6834981"/>
              <a:gd name="connsiteY33" fmla="*/ 779461 h 2322511"/>
              <a:gd name="connsiteX34" fmla="*/ 2294731 w 6834981"/>
              <a:gd name="connsiteY34" fmla="*/ 735011 h 2322511"/>
              <a:gd name="connsiteX35" fmla="*/ 2212181 w 6834981"/>
              <a:gd name="connsiteY35" fmla="*/ 735011 h 2322511"/>
              <a:gd name="connsiteX36" fmla="*/ 2212181 w 6834981"/>
              <a:gd name="connsiteY36" fmla="*/ 690561 h 2322511"/>
              <a:gd name="connsiteX37" fmla="*/ 2174081 w 6834981"/>
              <a:gd name="connsiteY37" fmla="*/ 690561 h 2322511"/>
              <a:gd name="connsiteX38" fmla="*/ 2174081 w 6834981"/>
              <a:gd name="connsiteY38" fmla="*/ 646111 h 2322511"/>
              <a:gd name="connsiteX39" fmla="*/ 2034381 w 6834981"/>
              <a:gd name="connsiteY39" fmla="*/ 646111 h 2322511"/>
              <a:gd name="connsiteX40" fmla="*/ 2034381 w 6834981"/>
              <a:gd name="connsiteY40" fmla="*/ 601661 h 2322511"/>
              <a:gd name="connsiteX41" fmla="*/ 1881981 w 6834981"/>
              <a:gd name="connsiteY41" fmla="*/ 601661 h 2322511"/>
              <a:gd name="connsiteX42" fmla="*/ 1881981 w 6834981"/>
              <a:gd name="connsiteY42" fmla="*/ 563561 h 2322511"/>
              <a:gd name="connsiteX43" fmla="*/ 1837531 w 6834981"/>
              <a:gd name="connsiteY43" fmla="*/ 563561 h 2322511"/>
              <a:gd name="connsiteX44" fmla="*/ 1837531 w 6834981"/>
              <a:gd name="connsiteY44" fmla="*/ 519111 h 2322511"/>
              <a:gd name="connsiteX45" fmla="*/ 1653381 w 6834981"/>
              <a:gd name="connsiteY45" fmla="*/ 519111 h 2322511"/>
              <a:gd name="connsiteX46" fmla="*/ 1653381 w 6834981"/>
              <a:gd name="connsiteY46" fmla="*/ 481011 h 2322511"/>
              <a:gd name="connsiteX47" fmla="*/ 1488281 w 6834981"/>
              <a:gd name="connsiteY47" fmla="*/ 481011 h 2322511"/>
              <a:gd name="connsiteX48" fmla="*/ 1488281 w 6834981"/>
              <a:gd name="connsiteY48" fmla="*/ 442911 h 2322511"/>
              <a:gd name="connsiteX49" fmla="*/ 1291431 w 6834981"/>
              <a:gd name="connsiteY49" fmla="*/ 442911 h 2322511"/>
              <a:gd name="connsiteX50" fmla="*/ 1291431 w 6834981"/>
              <a:gd name="connsiteY50" fmla="*/ 404811 h 2322511"/>
              <a:gd name="connsiteX51" fmla="*/ 1196181 w 6834981"/>
              <a:gd name="connsiteY51" fmla="*/ 404811 h 2322511"/>
              <a:gd name="connsiteX52" fmla="*/ 1196181 w 6834981"/>
              <a:gd name="connsiteY52" fmla="*/ 373061 h 2322511"/>
              <a:gd name="connsiteX53" fmla="*/ 1081881 w 6834981"/>
              <a:gd name="connsiteY53" fmla="*/ 373061 h 2322511"/>
              <a:gd name="connsiteX54" fmla="*/ 1081881 w 6834981"/>
              <a:gd name="connsiteY54" fmla="*/ 341311 h 2322511"/>
              <a:gd name="connsiteX55" fmla="*/ 980281 w 6834981"/>
              <a:gd name="connsiteY55" fmla="*/ 341311 h 2322511"/>
              <a:gd name="connsiteX56" fmla="*/ 980281 w 6834981"/>
              <a:gd name="connsiteY56" fmla="*/ 296861 h 2322511"/>
              <a:gd name="connsiteX57" fmla="*/ 904081 w 6834981"/>
              <a:gd name="connsiteY57" fmla="*/ 296861 h 2322511"/>
              <a:gd name="connsiteX58" fmla="*/ 904081 w 6834981"/>
              <a:gd name="connsiteY58" fmla="*/ 258761 h 2322511"/>
              <a:gd name="connsiteX59" fmla="*/ 796131 w 6834981"/>
              <a:gd name="connsiteY59" fmla="*/ 258761 h 2322511"/>
              <a:gd name="connsiteX60" fmla="*/ 795338 w 6834981"/>
              <a:gd name="connsiteY60" fmla="*/ 223836 h 2322511"/>
              <a:gd name="connsiteX61" fmla="*/ 726282 w 6834981"/>
              <a:gd name="connsiteY61" fmla="*/ 223837 h 2322511"/>
              <a:gd name="connsiteX62" fmla="*/ 726283 w 6834981"/>
              <a:gd name="connsiteY62" fmla="*/ 152399 h 2322511"/>
              <a:gd name="connsiteX63" fmla="*/ 283371 w 6834981"/>
              <a:gd name="connsiteY63" fmla="*/ 152400 h 2322511"/>
              <a:gd name="connsiteX64" fmla="*/ 283371 w 6834981"/>
              <a:gd name="connsiteY64" fmla="*/ 142875 h 2322511"/>
              <a:gd name="connsiteX65" fmla="*/ 276226 w 6834981"/>
              <a:gd name="connsiteY65" fmla="*/ 142874 h 2322511"/>
              <a:gd name="connsiteX66" fmla="*/ 276224 w 6834981"/>
              <a:gd name="connsiteY66" fmla="*/ 126206 h 2322511"/>
              <a:gd name="connsiteX67" fmla="*/ 269082 w 6834981"/>
              <a:gd name="connsiteY67" fmla="*/ 126207 h 2322511"/>
              <a:gd name="connsiteX68" fmla="*/ 269082 w 6834981"/>
              <a:gd name="connsiteY68" fmla="*/ 73818 h 2322511"/>
              <a:gd name="connsiteX69" fmla="*/ 64295 w 6834981"/>
              <a:gd name="connsiteY69" fmla="*/ 71438 h 2322511"/>
              <a:gd name="connsiteX70" fmla="*/ 64294 w 6834981"/>
              <a:gd name="connsiteY70" fmla="*/ 38100 h 2322511"/>
              <a:gd name="connsiteX71" fmla="*/ 23815 w 6834981"/>
              <a:gd name="connsiteY71" fmla="*/ 38101 h 2322511"/>
              <a:gd name="connsiteX72" fmla="*/ 23813 w 6834981"/>
              <a:gd name="connsiteY72" fmla="*/ 1 h 2322511"/>
              <a:gd name="connsiteX73" fmla="*/ 0 w 6834981"/>
              <a:gd name="connsiteY73" fmla="*/ 0 h 2322511"/>
              <a:gd name="connsiteX0" fmla="*/ 6837362 w 6837362"/>
              <a:gd name="connsiteY0" fmla="*/ 2322511 h 2322511"/>
              <a:gd name="connsiteX1" fmla="*/ 6786562 w 6837362"/>
              <a:gd name="connsiteY1" fmla="*/ 2322511 h 2322511"/>
              <a:gd name="connsiteX2" fmla="*/ 6786562 w 6837362"/>
              <a:gd name="connsiteY2" fmla="*/ 1954211 h 2322511"/>
              <a:gd name="connsiteX3" fmla="*/ 6246812 w 6837362"/>
              <a:gd name="connsiteY3" fmla="*/ 1954211 h 2322511"/>
              <a:gd name="connsiteX4" fmla="*/ 6246812 w 6837362"/>
              <a:gd name="connsiteY4" fmla="*/ 1681161 h 2322511"/>
              <a:gd name="connsiteX5" fmla="*/ 4900612 w 6837362"/>
              <a:gd name="connsiteY5" fmla="*/ 1681161 h 2322511"/>
              <a:gd name="connsiteX6" fmla="*/ 4900612 w 6837362"/>
              <a:gd name="connsiteY6" fmla="*/ 1604961 h 2322511"/>
              <a:gd name="connsiteX7" fmla="*/ 4557712 w 6837362"/>
              <a:gd name="connsiteY7" fmla="*/ 1604961 h 2322511"/>
              <a:gd name="connsiteX8" fmla="*/ 4557712 w 6837362"/>
              <a:gd name="connsiteY8" fmla="*/ 1522411 h 2322511"/>
              <a:gd name="connsiteX9" fmla="*/ 4418012 w 6837362"/>
              <a:gd name="connsiteY9" fmla="*/ 1522411 h 2322511"/>
              <a:gd name="connsiteX10" fmla="*/ 4418012 w 6837362"/>
              <a:gd name="connsiteY10" fmla="*/ 1446211 h 2322511"/>
              <a:gd name="connsiteX11" fmla="*/ 4176712 w 6837362"/>
              <a:gd name="connsiteY11" fmla="*/ 1446211 h 2322511"/>
              <a:gd name="connsiteX12" fmla="*/ 4176712 w 6837362"/>
              <a:gd name="connsiteY12" fmla="*/ 1363661 h 2322511"/>
              <a:gd name="connsiteX13" fmla="*/ 3732212 w 6837362"/>
              <a:gd name="connsiteY13" fmla="*/ 1363661 h 2322511"/>
              <a:gd name="connsiteX14" fmla="*/ 3732212 w 6837362"/>
              <a:gd name="connsiteY14" fmla="*/ 1281111 h 2322511"/>
              <a:gd name="connsiteX15" fmla="*/ 3694112 w 6837362"/>
              <a:gd name="connsiteY15" fmla="*/ 1281111 h 2322511"/>
              <a:gd name="connsiteX16" fmla="*/ 3694112 w 6837362"/>
              <a:gd name="connsiteY16" fmla="*/ 1204911 h 2322511"/>
              <a:gd name="connsiteX17" fmla="*/ 3008312 w 6837362"/>
              <a:gd name="connsiteY17" fmla="*/ 1204911 h 2322511"/>
              <a:gd name="connsiteX18" fmla="*/ 3008312 w 6837362"/>
              <a:gd name="connsiteY18" fmla="*/ 1135061 h 2322511"/>
              <a:gd name="connsiteX19" fmla="*/ 2976562 w 6837362"/>
              <a:gd name="connsiteY19" fmla="*/ 1135061 h 2322511"/>
              <a:gd name="connsiteX20" fmla="*/ 2976562 w 6837362"/>
              <a:gd name="connsiteY20" fmla="*/ 1077911 h 2322511"/>
              <a:gd name="connsiteX21" fmla="*/ 2862262 w 6837362"/>
              <a:gd name="connsiteY21" fmla="*/ 1077911 h 2322511"/>
              <a:gd name="connsiteX22" fmla="*/ 2862262 w 6837362"/>
              <a:gd name="connsiteY22" fmla="*/ 1020761 h 2322511"/>
              <a:gd name="connsiteX23" fmla="*/ 2646362 w 6837362"/>
              <a:gd name="connsiteY23" fmla="*/ 1020761 h 2322511"/>
              <a:gd name="connsiteX24" fmla="*/ 2646362 w 6837362"/>
              <a:gd name="connsiteY24" fmla="*/ 969961 h 2322511"/>
              <a:gd name="connsiteX25" fmla="*/ 2601912 w 6837362"/>
              <a:gd name="connsiteY25" fmla="*/ 969961 h 2322511"/>
              <a:gd name="connsiteX26" fmla="*/ 2601912 w 6837362"/>
              <a:gd name="connsiteY26" fmla="*/ 919161 h 2322511"/>
              <a:gd name="connsiteX27" fmla="*/ 2595562 w 6837362"/>
              <a:gd name="connsiteY27" fmla="*/ 919161 h 2322511"/>
              <a:gd name="connsiteX28" fmla="*/ 2595562 w 6837362"/>
              <a:gd name="connsiteY28" fmla="*/ 868361 h 2322511"/>
              <a:gd name="connsiteX29" fmla="*/ 2525712 w 6837362"/>
              <a:gd name="connsiteY29" fmla="*/ 868361 h 2322511"/>
              <a:gd name="connsiteX30" fmla="*/ 2525712 w 6837362"/>
              <a:gd name="connsiteY30" fmla="*/ 817561 h 2322511"/>
              <a:gd name="connsiteX31" fmla="*/ 2405062 w 6837362"/>
              <a:gd name="connsiteY31" fmla="*/ 817561 h 2322511"/>
              <a:gd name="connsiteX32" fmla="*/ 2405062 w 6837362"/>
              <a:gd name="connsiteY32" fmla="*/ 779461 h 2322511"/>
              <a:gd name="connsiteX33" fmla="*/ 2297112 w 6837362"/>
              <a:gd name="connsiteY33" fmla="*/ 779461 h 2322511"/>
              <a:gd name="connsiteX34" fmla="*/ 2297112 w 6837362"/>
              <a:gd name="connsiteY34" fmla="*/ 735011 h 2322511"/>
              <a:gd name="connsiteX35" fmla="*/ 2214562 w 6837362"/>
              <a:gd name="connsiteY35" fmla="*/ 735011 h 2322511"/>
              <a:gd name="connsiteX36" fmla="*/ 2214562 w 6837362"/>
              <a:gd name="connsiteY36" fmla="*/ 690561 h 2322511"/>
              <a:gd name="connsiteX37" fmla="*/ 2176462 w 6837362"/>
              <a:gd name="connsiteY37" fmla="*/ 690561 h 2322511"/>
              <a:gd name="connsiteX38" fmla="*/ 2176462 w 6837362"/>
              <a:gd name="connsiteY38" fmla="*/ 646111 h 2322511"/>
              <a:gd name="connsiteX39" fmla="*/ 2036762 w 6837362"/>
              <a:gd name="connsiteY39" fmla="*/ 646111 h 2322511"/>
              <a:gd name="connsiteX40" fmla="*/ 2036762 w 6837362"/>
              <a:gd name="connsiteY40" fmla="*/ 601661 h 2322511"/>
              <a:gd name="connsiteX41" fmla="*/ 1884362 w 6837362"/>
              <a:gd name="connsiteY41" fmla="*/ 601661 h 2322511"/>
              <a:gd name="connsiteX42" fmla="*/ 1884362 w 6837362"/>
              <a:gd name="connsiteY42" fmla="*/ 563561 h 2322511"/>
              <a:gd name="connsiteX43" fmla="*/ 1839912 w 6837362"/>
              <a:gd name="connsiteY43" fmla="*/ 563561 h 2322511"/>
              <a:gd name="connsiteX44" fmla="*/ 1839912 w 6837362"/>
              <a:gd name="connsiteY44" fmla="*/ 519111 h 2322511"/>
              <a:gd name="connsiteX45" fmla="*/ 1655762 w 6837362"/>
              <a:gd name="connsiteY45" fmla="*/ 519111 h 2322511"/>
              <a:gd name="connsiteX46" fmla="*/ 1655762 w 6837362"/>
              <a:gd name="connsiteY46" fmla="*/ 481011 h 2322511"/>
              <a:gd name="connsiteX47" fmla="*/ 1490662 w 6837362"/>
              <a:gd name="connsiteY47" fmla="*/ 481011 h 2322511"/>
              <a:gd name="connsiteX48" fmla="*/ 1490662 w 6837362"/>
              <a:gd name="connsiteY48" fmla="*/ 442911 h 2322511"/>
              <a:gd name="connsiteX49" fmla="*/ 1293812 w 6837362"/>
              <a:gd name="connsiteY49" fmla="*/ 442911 h 2322511"/>
              <a:gd name="connsiteX50" fmla="*/ 1293812 w 6837362"/>
              <a:gd name="connsiteY50" fmla="*/ 404811 h 2322511"/>
              <a:gd name="connsiteX51" fmla="*/ 1198562 w 6837362"/>
              <a:gd name="connsiteY51" fmla="*/ 404811 h 2322511"/>
              <a:gd name="connsiteX52" fmla="*/ 1198562 w 6837362"/>
              <a:gd name="connsiteY52" fmla="*/ 373061 h 2322511"/>
              <a:gd name="connsiteX53" fmla="*/ 1084262 w 6837362"/>
              <a:gd name="connsiteY53" fmla="*/ 373061 h 2322511"/>
              <a:gd name="connsiteX54" fmla="*/ 1084262 w 6837362"/>
              <a:gd name="connsiteY54" fmla="*/ 341311 h 2322511"/>
              <a:gd name="connsiteX55" fmla="*/ 982662 w 6837362"/>
              <a:gd name="connsiteY55" fmla="*/ 341311 h 2322511"/>
              <a:gd name="connsiteX56" fmla="*/ 982662 w 6837362"/>
              <a:gd name="connsiteY56" fmla="*/ 296861 h 2322511"/>
              <a:gd name="connsiteX57" fmla="*/ 906462 w 6837362"/>
              <a:gd name="connsiteY57" fmla="*/ 296861 h 2322511"/>
              <a:gd name="connsiteX58" fmla="*/ 906462 w 6837362"/>
              <a:gd name="connsiteY58" fmla="*/ 258761 h 2322511"/>
              <a:gd name="connsiteX59" fmla="*/ 798512 w 6837362"/>
              <a:gd name="connsiteY59" fmla="*/ 258761 h 2322511"/>
              <a:gd name="connsiteX60" fmla="*/ 797719 w 6837362"/>
              <a:gd name="connsiteY60" fmla="*/ 223836 h 2322511"/>
              <a:gd name="connsiteX61" fmla="*/ 728663 w 6837362"/>
              <a:gd name="connsiteY61" fmla="*/ 223837 h 2322511"/>
              <a:gd name="connsiteX62" fmla="*/ 728664 w 6837362"/>
              <a:gd name="connsiteY62" fmla="*/ 152399 h 2322511"/>
              <a:gd name="connsiteX63" fmla="*/ 285752 w 6837362"/>
              <a:gd name="connsiteY63" fmla="*/ 152400 h 2322511"/>
              <a:gd name="connsiteX64" fmla="*/ 285752 w 6837362"/>
              <a:gd name="connsiteY64" fmla="*/ 142875 h 2322511"/>
              <a:gd name="connsiteX65" fmla="*/ 278607 w 6837362"/>
              <a:gd name="connsiteY65" fmla="*/ 142874 h 2322511"/>
              <a:gd name="connsiteX66" fmla="*/ 278605 w 6837362"/>
              <a:gd name="connsiteY66" fmla="*/ 126206 h 2322511"/>
              <a:gd name="connsiteX67" fmla="*/ 271463 w 6837362"/>
              <a:gd name="connsiteY67" fmla="*/ 126207 h 2322511"/>
              <a:gd name="connsiteX68" fmla="*/ 271463 w 6837362"/>
              <a:gd name="connsiteY68" fmla="*/ 73818 h 2322511"/>
              <a:gd name="connsiteX69" fmla="*/ 66676 w 6837362"/>
              <a:gd name="connsiteY69" fmla="*/ 71438 h 2322511"/>
              <a:gd name="connsiteX70" fmla="*/ 66675 w 6837362"/>
              <a:gd name="connsiteY70" fmla="*/ 38100 h 2322511"/>
              <a:gd name="connsiteX71" fmla="*/ 26196 w 6837362"/>
              <a:gd name="connsiteY71" fmla="*/ 38101 h 2322511"/>
              <a:gd name="connsiteX72" fmla="*/ 26194 w 6837362"/>
              <a:gd name="connsiteY72" fmla="*/ 1 h 2322511"/>
              <a:gd name="connsiteX73" fmla="*/ 0 w 6837362"/>
              <a:gd name="connsiteY73" fmla="*/ 0 h 2322511"/>
              <a:gd name="connsiteX0" fmla="*/ 6842123 w 6842123"/>
              <a:gd name="connsiteY0" fmla="*/ 2322511 h 2322511"/>
              <a:gd name="connsiteX1" fmla="*/ 6791323 w 6842123"/>
              <a:gd name="connsiteY1" fmla="*/ 2322511 h 2322511"/>
              <a:gd name="connsiteX2" fmla="*/ 6791323 w 6842123"/>
              <a:gd name="connsiteY2" fmla="*/ 1954211 h 2322511"/>
              <a:gd name="connsiteX3" fmla="*/ 6251573 w 6842123"/>
              <a:gd name="connsiteY3" fmla="*/ 1954211 h 2322511"/>
              <a:gd name="connsiteX4" fmla="*/ 6251573 w 6842123"/>
              <a:gd name="connsiteY4" fmla="*/ 1681161 h 2322511"/>
              <a:gd name="connsiteX5" fmla="*/ 4905373 w 6842123"/>
              <a:gd name="connsiteY5" fmla="*/ 1681161 h 2322511"/>
              <a:gd name="connsiteX6" fmla="*/ 4905373 w 6842123"/>
              <a:gd name="connsiteY6" fmla="*/ 1604961 h 2322511"/>
              <a:gd name="connsiteX7" fmla="*/ 4562473 w 6842123"/>
              <a:gd name="connsiteY7" fmla="*/ 1604961 h 2322511"/>
              <a:gd name="connsiteX8" fmla="*/ 4562473 w 6842123"/>
              <a:gd name="connsiteY8" fmla="*/ 1522411 h 2322511"/>
              <a:gd name="connsiteX9" fmla="*/ 4422773 w 6842123"/>
              <a:gd name="connsiteY9" fmla="*/ 1522411 h 2322511"/>
              <a:gd name="connsiteX10" fmla="*/ 4422773 w 6842123"/>
              <a:gd name="connsiteY10" fmla="*/ 1446211 h 2322511"/>
              <a:gd name="connsiteX11" fmla="*/ 4181473 w 6842123"/>
              <a:gd name="connsiteY11" fmla="*/ 1446211 h 2322511"/>
              <a:gd name="connsiteX12" fmla="*/ 4181473 w 6842123"/>
              <a:gd name="connsiteY12" fmla="*/ 1363661 h 2322511"/>
              <a:gd name="connsiteX13" fmla="*/ 3736973 w 6842123"/>
              <a:gd name="connsiteY13" fmla="*/ 1363661 h 2322511"/>
              <a:gd name="connsiteX14" fmla="*/ 3736973 w 6842123"/>
              <a:gd name="connsiteY14" fmla="*/ 1281111 h 2322511"/>
              <a:gd name="connsiteX15" fmla="*/ 3698873 w 6842123"/>
              <a:gd name="connsiteY15" fmla="*/ 1281111 h 2322511"/>
              <a:gd name="connsiteX16" fmla="*/ 3698873 w 6842123"/>
              <a:gd name="connsiteY16" fmla="*/ 1204911 h 2322511"/>
              <a:gd name="connsiteX17" fmla="*/ 3013073 w 6842123"/>
              <a:gd name="connsiteY17" fmla="*/ 1204911 h 2322511"/>
              <a:gd name="connsiteX18" fmla="*/ 3013073 w 6842123"/>
              <a:gd name="connsiteY18" fmla="*/ 1135061 h 2322511"/>
              <a:gd name="connsiteX19" fmla="*/ 2981323 w 6842123"/>
              <a:gd name="connsiteY19" fmla="*/ 1135061 h 2322511"/>
              <a:gd name="connsiteX20" fmla="*/ 2981323 w 6842123"/>
              <a:gd name="connsiteY20" fmla="*/ 1077911 h 2322511"/>
              <a:gd name="connsiteX21" fmla="*/ 2867023 w 6842123"/>
              <a:gd name="connsiteY21" fmla="*/ 1077911 h 2322511"/>
              <a:gd name="connsiteX22" fmla="*/ 2867023 w 6842123"/>
              <a:gd name="connsiteY22" fmla="*/ 1020761 h 2322511"/>
              <a:gd name="connsiteX23" fmla="*/ 2651123 w 6842123"/>
              <a:gd name="connsiteY23" fmla="*/ 1020761 h 2322511"/>
              <a:gd name="connsiteX24" fmla="*/ 2651123 w 6842123"/>
              <a:gd name="connsiteY24" fmla="*/ 969961 h 2322511"/>
              <a:gd name="connsiteX25" fmla="*/ 2606673 w 6842123"/>
              <a:gd name="connsiteY25" fmla="*/ 969961 h 2322511"/>
              <a:gd name="connsiteX26" fmla="*/ 2606673 w 6842123"/>
              <a:gd name="connsiteY26" fmla="*/ 919161 h 2322511"/>
              <a:gd name="connsiteX27" fmla="*/ 2600323 w 6842123"/>
              <a:gd name="connsiteY27" fmla="*/ 919161 h 2322511"/>
              <a:gd name="connsiteX28" fmla="*/ 2600323 w 6842123"/>
              <a:gd name="connsiteY28" fmla="*/ 868361 h 2322511"/>
              <a:gd name="connsiteX29" fmla="*/ 2530473 w 6842123"/>
              <a:gd name="connsiteY29" fmla="*/ 868361 h 2322511"/>
              <a:gd name="connsiteX30" fmla="*/ 2530473 w 6842123"/>
              <a:gd name="connsiteY30" fmla="*/ 817561 h 2322511"/>
              <a:gd name="connsiteX31" fmla="*/ 2409823 w 6842123"/>
              <a:gd name="connsiteY31" fmla="*/ 817561 h 2322511"/>
              <a:gd name="connsiteX32" fmla="*/ 2409823 w 6842123"/>
              <a:gd name="connsiteY32" fmla="*/ 779461 h 2322511"/>
              <a:gd name="connsiteX33" fmla="*/ 2301873 w 6842123"/>
              <a:gd name="connsiteY33" fmla="*/ 779461 h 2322511"/>
              <a:gd name="connsiteX34" fmla="*/ 2301873 w 6842123"/>
              <a:gd name="connsiteY34" fmla="*/ 735011 h 2322511"/>
              <a:gd name="connsiteX35" fmla="*/ 2219323 w 6842123"/>
              <a:gd name="connsiteY35" fmla="*/ 735011 h 2322511"/>
              <a:gd name="connsiteX36" fmla="*/ 2219323 w 6842123"/>
              <a:gd name="connsiteY36" fmla="*/ 690561 h 2322511"/>
              <a:gd name="connsiteX37" fmla="*/ 2181223 w 6842123"/>
              <a:gd name="connsiteY37" fmla="*/ 690561 h 2322511"/>
              <a:gd name="connsiteX38" fmla="*/ 2181223 w 6842123"/>
              <a:gd name="connsiteY38" fmla="*/ 646111 h 2322511"/>
              <a:gd name="connsiteX39" fmla="*/ 2041523 w 6842123"/>
              <a:gd name="connsiteY39" fmla="*/ 646111 h 2322511"/>
              <a:gd name="connsiteX40" fmla="*/ 2041523 w 6842123"/>
              <a:gd name="connsiteY40" fmla="*/ 601661 h 2322511"/>
              <a:gd name="connsiteX41" fmla="*/ 1889123 w 6842123"/>
              <a:gd name="connsiteY41" fmla="*/ 601661 h 2322511"/>
              <a:gd name="connsiteX42" fmla="*/ 1889123 w 6842123"/>
              <a:gd name="connsiteY42" fmla="*/ 563561 h 2322511"/>
              <a:gd name="connsiteX43" fmla="*/ 1844673 w 6842123"/>
              <a:gd name="connsiteY43" fmla="*/ 563561 h 2322511"/>
              <a:gd name="connsiteX44" fmla="*/ 1844673 w 6842123"/>
              <a:gd name="connsiteY44" fmla="*/ 519111 h 2322511"/>
              <a:gd name="connsiteX45" fmla="*/ 1660523 w 6842123"/>
              <a:gd name="connsiteY45" fmla="*/ 519111 h 2322511"/>
              <a:gd name="connsiteX46" fmla="*/ 1660523 w 6842123"/>
              <a:gd name="connsiteY46" fmla="*/ 481011 h 2322511"/>
              <a:gd name="connsiteX47" fmla="*/ 1495423 w 6842123"/>
              <a:gd name="connsiteY47" fmla="*/ 481011 h 2322511"/>
              <a:gd name="connsiteX48" fmla="*/ 1495423 w 6842123"/>
              <a:gd name="connsiteY48" fmla="*/ 442911 h 2322511"/>
              <a:gd name="connsiteX49" fmla="*/ 1298573 w 6842123"/>
              <a:gd name="connsiteY49" fmla="*/ 442911 h 2322511"/>
              <a:gd name="connsiteX50" fmla="*/ 1298573 w 6842123"/>
              <a:gd name="connsiteY50" fmla="*/ 404811 h 2322511"/>
              <a:gd name="connsiteX51" fmla="*/ 1203323 w 6842123"/>
              <a:gd name="connsiteY51" fmla="*/ 404811 h 2322511"/>
              <a:gd name="connsiteX52" fmla="*/ 1203323 w 6842123"/>
              <a:gd name="connsiteY52" fmla="*/ 373061 h 2322511"/>
              <a:gd name="connsiteX53" fmla="*/ 1089023 w 6842123"/>
              <a:gd name="connsiteY53" fmla="*/ 373061 h 2322511"/>
              <a:gd name="connsiteX54" fmla="*/ 1089023 w 6842123"/>
              <a:gd name="connsiteY54" fmla="*/ 341311 h 2322511"/>
              <a:gd name="connsiteX55" fmla="*/ 987423 w 6842123"/>
              <a:gd name="connsiteY55" fmla="*/ 341311 h 2322511"/>
              <a:gd name="connsiteX56" fmla="*/ 987423 w 6842123"/>
              <a:gd name="connsiteY56" fmla="*/ 296861 h 2322511"/>
              <a:gd name="connsiteX57" fmla="*/ 911223 w 6842123"/>
              <a:gd name="connsiteY57" fmla="*/ 296861 h 2322511"/>
              <a:gd name="connsiteX58" fmla="*/ 911223 w 6842123"/>
              <a:gd name="connsiteY58" fmla="*/ 258761 h 2322511"/>
              <a:gd name="connsiteX59" fmla="*/ 803273 w 6842123"/>
              <a:gd name="connsiteY59" fmla="*/ 258761 h 2322511"/>
              <a:gd name="connsiteX60" fmla="*/ 802480 w 6842123"/>
              <a:gd name="connsiteY60" fmla="*/ 223836 h 2322511"/>
              <a:gd name="connsiteX61" fmla="*/ 733424 w 6842123"/>
              <a:gd name="connsiteY61" fmla="*/ 223837 h 2322511"/>
              <a:gd name="connsiteX62" fmla="*/ 733425 w 6842123"/>
              <a:gd name="connsiteY62" fmla="*/ 152399 h 2322511"/>
              <a:gd name="connsiteX63" fmla="*/ 290513 w 6842123"/>
              <a:gd name="connsiteY63" fmla="*/ 152400 h 2322511"/>
              <a:gd name="connsiteX64" fmla="*/ 290513 w 6842123"/>
              <a:gd name="connsiteY64" fmla="*/ 142875 h 2322511"/>
              <a:gd name="connsiteX65" fmla="*/ 283368 w 6842123"/>
              <a:gd name="connsiteY65" fmla="*/ 142874 h 2322511"/>
              <a:gd name="connsiteX66" fmla="*/ 283366 w 6842123"/>
              <a:gd name="connsiteY66" fmla="*/ 126206 h 2322511"/>
              <a:gd name="connsiteX67" fmla="*/ 276224 w 6842123"/>
              <a:gd name="connsiteY67" fmla="*/ 126207 h 2322511"/>
              <a:gd name="connsiteX68" fmla="*/ 276224 w 6842123"/>
              <a:gd name="connsiteY68" fmla="*/ 73818 h 2322511"/>
              <a:gd name="connsiteX69" fmla="*/ 71437 w 6842123"/>
              <a:gd name="connsiteY69" fmla="*/ 71438 h 2322511"/>
              <a:gd name="connsiteX70" fmla="*/ 71436 w 6842123"/>
              <a:gd name="connsiteY70" fmla="*/ 38100 h 2322511"/>
              <a:gd name="connsiteX71" fmla="*/ 30957 w 6842123"/>
              <a:gd name="connsiteY71" fmla="*/ 38101 h 2322511"/>
              <a:gd name="connsiteX72" fmla="*/ 30955 w 6842123"/>
              <a:gd name="connsiteY72" fmla="*/ 1 h 2322511"/>
              <a:gd name="connsiteX73" fmla="*/ 4761 w 6842123"/>
              <a:gd name="connsiteY73" fmla="*/ 0 h 2322511"/>
              <a:gd name="connsiteX74" fmla="*/ 0 w 6842123"/>
              <a:gd name="connsiteY74" fmla="*/ 1 h 2322511"/>
              <a:gd name="connsiteX0" fmla="*/ 6837362 w 6837362"/>
              <a:gd name="connsiteY0" fmla="*/ 2367753 h 2367753"/>
              <a:gd name="connsiteX1" fmla="*/ 6786562 w 6837362"/>
              <a:gd name="connsiteY1" fmla="*/ 2367753 h 2367753"/>
              <a:gd name="connsiteX2" fmla="*/ 6786562 w 6837362"/>
              <a:gd name="connsiteY2" fmla="*/ 1999453 h 2367753"/>
              <a:gd name="connsiteX3" fmla="*/ 6246812 w 6837362"/>
              <a:gd name="connsiteY3" fmla="*/ 1999453 h 2367753"/>
              <a:gd name="connsiteX4" fmla="*/ 6246812 w 6837362"/>
              <a:gd name="connsiteY4" fmla="*/ 1726403 h 2367753"/>
              <a:gd name="connsiteX5" fmla="*/ 4900612 w 6837362"/>
              <a:gd name="connsiteY5" fmla="*/ 1726403 h 2367753"/>
              <a:gd name="connsiteX6" fmla="*/ 4900612 w 6837362"/>
              <a:gd name="connsiteY6" fmla="*/ 1650203 h 2367753"/>
              <a:gd name="connsiteX7" fmla="*/ 4557712 w 6837362"/>
              <a:gd name="connsiteY7" fmla="*/ 1650203 h 2367753"/>
              <a:gd name="connsiteX8" fmla="*/ 4557712 w 6837362"/>
              <a:gd name="connsiteY8" fmla="*/ 1567653 h 2367753"/>
              <a:gd name="connsiteX9" fmla="*/ 4418012 w 6837362"/>
              <a:gd name="connsiteY9" fmla="*/ 1567653 h 2367753"/>
              <a:gd name="connsiteX10" fmla="*/ 4418012 w 6837362"/>
              <a:gd name="connsiteY10" fmla="*/ 1491453 h 2367753"/>
              <a:gd name="connsiteX11" fmla="*/ 4176712 w 6837362"/>
              <a:gd name="connsiteY11" fmla="*/ 1491453 h 2367753"/>
              <a:gd name="connsiteX12" fmla="*/ 4176712 w 6837362"/>
              <a:gd name="connsiteY12" fmla="*/ 1408903 h 2367753"/>
              <a:gd name="connsiteX13" fmla="*/ 3732212 w 6837362"/>
              <a:gd name="connsiteY13" fmla="*/ 1408903 h 2367753"/>
              <a:gd name="connsiteX14" fmla="*/ 3732212 w 6837362"/>
              <a:gd name="connsiteY14" fmla="*/ 1326353 h 2367753"/>
              <a:gd name="connsiteX15" fmla="*/ 3694112 w 6837362"/>
              <a:gd name="connsiteY15" fmla="*/ 1326353 h 2367753"/>
              <a:gd name="connsiteX16" fmla="*/ 3694112 w 6837362"/>
              <a:gd name="connsiteY16" fmla="*/ 1250153 h 2367753"/>
              <a:gd name="connsiteX17" fmla="*/ 3008312 w 6837362"/>
              <a:gd name="connsiteY17" fmla="*/ 1250153 h 2367753"/>
              <a:gd name="connsiteX18" fmla="*/ 3008312 w 6837362"/>
              <a:gd name="connsiteY18" fmla="*/ 1180303 h 2367753"/>
              <a:gd name="connsiteX19" fmla="*/ 2976562 w 6837362"/>
              <a:gd name="connsiteY19" fmla="*/ 1180303 h 2367753"/>
              <a:gd name="connsiteX20" fmla="*/ 2976562 w 6837362"/>
              <a:gd name="connsiteY20" fmla="*/ 1123153 h 2367753"/>
              <a:gd name="connsiteX21" fmla="*/ 2862262 w 6837362"/>
              <a:gd name="connsiteY21" fmla="*/ 1123153 h 2367753"/>
              <a:gd name="connsiteX22" fmla="*/ 2862262 w 6837362"/>
              <a:gd name="connsiteY22" fmla="*/ 1066003 h 2367753"/>
              <a:gd name="connsiteX23" fmla="*/ 2646362 w 6837362"/>
              <a:gd name="connsiteY23" fmla="*/ 1066003 h 2367753"/>
              <a:gd name="connsiteX24" fmla="*/ 2646362 w 6837362"/>
              <a:gd name="connsiteY24" fmla="*/ 1015203 h 2367753"/>
              <a:gd name="connsiteX25" fmla="*/ 2601912 w 6837362"/>
              <a:gd name="connsiteY25" fmla="*/ 1015203 h 2367753"/>
              <a:gd name="connsiteX26" fmla="*/ 2601912 w 6837362"/>
              <a:gd name="connsiteY26" fmla="*/ 964403 h 2367753"/>
              <a:gd name="connsiteX27" fmla="*/ 2595562 w 6837362"/>
              <a:gd name="connsiteY27" fmla="*/ 964403 h 2367753"/>
              <a:gd name="connsiteX28" fmla="*/ 2595562 w 6837362"/>
              <a:gd name="connsiteY28" fmla="*/ 913603 h 2367753"/>
              <a:gd name="connsiteX29" fmla="*/ 2525712 w 6837362"/>
              <a:gd name="connsiteY29" fmla="*/ 913603 h 2367753"/>
              <a:gd name="connsiteX30" fmla="*/ 2525712 w 6837362"/>
              <a:gd name="connsiteY30" fmla="*/ 862803 h 2367753"/>
              <a:gd name="connsiteX31" fmla="*/ 2405062 w 6837362"/>
              <a:gd name="connsiteY31" fmla="*/ 862803 h 2367753"/>
              <a:gd name="connsiteX32" fmla="*/ 2405062 w 6837362"/>
              <a:gd name="connsiteY32" fmla="*/ 824703 h 2367753"/>
              <a:gd name="connsiteX33" fmla="*/ 2297112 w 6837362"/>
              <a:gd name="connsiteY33" fmla="*/ 824703 h 2367753"/>
              <a:gd name="connsiteX34" fmla="*/ 2297112 w 6837362"/>
              <a:gd name="connsiteY34" fmla="*/ 780253 h 2367753"/>
              <a:gd name="connsiteX35" fmla="*/ 2214562 w 6837362"/>
              <a:gd name="connsiteY35" fmla="*/ 780253 h 2367753"/>
              <a:gd name="connsiteX36" fmla="*/ 2214562 w 6837362"/>
              <a:gd name="connsiteY36" fmla="*/ 735803 h 2367753"/>
              <a:gd name="connsiteX37" fmla="*/ 2176462 w 6837362"/>
              <a:gd name="connsiteY37" fmla="*/ 735803 h 2367753"/>
              <a:gd name="connsiteX38" fmla="*/ 2176462 w 6837362"/>
              <a:gd name="connsiteY38" fmla="*/ 691353 h 2367753"/>
              <a:gd name="connsiteX39" fmla="*/ 2036762 w 6837362"/>
              <a:gd name="connsiteY39" fmla="*/ 691353 h 2367753"/>
              <a:gd name="connsiteX40" fmla="*/ 2036762 w 6837362"/>
              <a:gd name="connsiteY40" fmla="*/ 646903 h 2367753"/>
              <a:gd name="connsiteX41" fmla="*/ 1884362 w 6837362"/>
              <a:gd name="connsiteY41" fmla="*/ 646903 h 2367753"/>
              <a:gd name="connsiteX42" fmla="*/ 1884362 w 6837362"/>
              <a:gd name="connsiteY42" fmla="*/ 608803 h 2367753"/>
              <a:gd name="connsiteX43" fmla="*/ 1839912 w 6837362"/>
              <a:gd name="connsiteY43" fmla="*/ 608803 h 2367753"/>
              <a:gd name="connsiteX44" fmla="*/ 1839912 w 6837362"/>
              <a:gd name="connsiteY44" fmla="*/ 564353 h 2367753"/>
              <a:gd name="connsiteX45" fmla="*/ 1655762 w 6837362"/>
              <a:gd name="connsiteY45" fmla="*/ 564353 h 2367753"/>
              <a:gd name="connsiteX46" fmla="*/ 1655762 w 6837362"/>
              <a:gd name="connsiteY46" fmla="*/ 526253 h 2367753"/>
              <a:gd name="connsiteX47" fmla="*/ 1490662 w 6837362"/>
              <a:gd name="connsiteY47" fmla="*/ 526253 h 2367753"/>
              <a:gd name="connsiteX48" fmla="*/ 1490662 w 6837362"/>
              <a:gd name="connsiteY48" fmla="*/ 488153 h 2367753"/>
              <a:gd name="connsiteX49" fmla="*/ 1293812 w 6837362"/>
              <a:gd name="connsiteY49" fmla="*/ 488153 h 2367753"/>
              <a:gd name="connsiteX50" fmla="*/ 1293812 w 6837362"/>
              <a:gd name="connsiteY50" fmla="*/ 450053 h 2367753"/>
              <a:gd name="connsiteX51" fmla="*/ 1198562 w 6837362"/>
              <a:gd name="connsiteY51" fmla="*/ 450053 h 2367753"/>
              <a:gd name="connsiteX52" fmla="*/ 1198562 w 6837362"/>
              <a:gd name="connsiteY52" fmla="*/ 418303 h 2367753"/>
              <a:gd name="connsiteX53" fmla="*/ 1084262 w 6837362"/>
              <a:gd name="connsiteY53" fmla="*/ 418303 h 2367753"/>
              <a:gd name="connsiteX54" fmla="*/ 1084262 w 6837362"/>
              <a:gd name="connsiteY54" fmla="*/ 386553 h 2367753"/>
              <a:gd name="connsiteX55" fmla="*/ 982662 w 6837362"/>
              <a:gd name="connsiteY55" fmla="*/ 386553 h 2367753"/>
              <a:gd name="connsiteX56" fmla="*/ 982662 w 6837362"/>
              <a:gd name="connsiteY56" fmla="*/ 342103 h 2367753"/>
              <a:gd name="connsiteX57" fmla="*/ 906462 w 6837362"/>
              <a:gd name="connsiteY57" fmla="*/ 342103 h 2367753"/>
              <a:gd name="connsiteX58" fmla="*/ 906462 w 6837362"/>
              <a:gd name="connsiteY58" fmla="*/ 304003 h 2367753"/>
              <a:gd name="connsiteX59" fmla="*/ 798512 w 6837362"/>
              <a:gd name="connsiteY59" fmla="*/ 304003 h 2367753"/>
              <a:gd name="connsiteX60" fmla="*/ 797719 w 6837362"/>
              <a:gd name="connsiteY60" fmla="*/ 269078 h 2367753"/>
              <a:gd name="connsiteX61" fmla="*/ 728663 w 6837362"/>
              <a:gd name="connsiteY61" fmla="*/ 269079 h 2367753"/>
              <a:gd name="connsiteX62" fmla="*/ 728664 w 6837362"/>
              <a:gd name="connsiteY62" fmla="*/ 197641 h 2367753"/>
              <a:gd name="connsiteX63" fmla="*/ 285752 w 6837362"/>
              <a:gd name="connsiteY63" fmla="*/ 197642 h 2367753"/>
              <a:gd name="connsiteX64" fmla="*/ 285752 w 6837362"/>
              <a:gd name="connsiteY64" fmla="*/ 188117 h 2367753"/>
              <a:gd name="connsiteX65" fmla="*/ 278607 w 6837362"/>
              <a:gd name="connsiteY65" fmla="*/ 188116 h 2367753"/>
              <a:gd name="connsiteX66" fmla="*/ 278605 w 6837362"/>
              <a:gd name="connsiteY66" fmla="*/ 171448 h 2367753"/>
              <a:gd name="connsiteX67" fmla="*/ 271463 w 6837362"/>
              <a:gd name="connsiteY67" fmla="*/ 171449 h 2367753"/>
              <a:gd name="connsiteX68" fmla="*/ 271463 w 6837362"/>
              <a:gd name="connsiteY68" fmla="*/ 119060 h 2367753"/>
              <a:gd name="connsiteX69" fmla="*/ 66676 w 6837362"/>
              <a:gd name="connsiteY69" fmla="*/ 116680 h 2367753"/>
              <a:gd name="connsiteX70" fmla="*/ 66675 w 6837362"/>
              <a:gd name="connsiteY70" fmla="*/ 83342 h 2367753"/>
              <a:gd name="connsiteX71" fmla="*/ 26196 w 6837362"/>
              <a:gd name="connsiteY71" fmla="*/ 83343 h 2367753"/>
              <a:gd name="connsiteX72" fmla="*/ 26194 w 6837362"/>
              <a:gd name="connsiteY72" fmla="*/ 45243 h 2367753"/>
              <a:gd name="connsiteX73" fmla="*/ 0 w 6837362"/>
              <a:gd name="connsiteY73" fmla="*/ 45242 h 2367753"/>
              <a:gd name="connsiteX74" fmla="*/ 4764 w 6837362"/>
              <a:gd name="connsiteY74" fmla="*/ 0 h 2367753"/>
              <a:gd name="connsiteX0" fmla="*/ 6837362 w 6837362"/>
              <a:gd name="connsiteY0" fmla="*/ 2367753 h 2367753"/>
              <a:gd name="connsiteX1" fmla="*/ 6786562 w 6837362"/>
              <a:gd name="connsiteY1" fmla="*/ 2367753 h 2367753"/>
              <a:gd name="connsiteX2" fmla="*/ 6786562 w 6837362"/>
              <a:gd name="connsiteY2" fmla="*/ 1999453 h 2367753"/>
              <a:gd name="connsiteX3" fmla="*/ 6246812 w 6837362"/>
              <a:gd name="connsiteY3" fmla="*/ 1999453 h 2367753"/>
              <a:gd name="connsiteX4" fmla="*/ 6246812 w 6837362"/>
              <a:gd name="connsiteY4" fmla="*/ 1726403 h 2367753"/>
              <a:gd name="connsiteX5" fmla="*/ 4900612 w 6837362"/>
              <a:gd name="connsiteY5" fmla="*/ 1726403 h 2367753"/>
              <a:gd name="connsiteX6" fmla="*/ 4900612 w 6837362"/>
              <a:gd name="connsiteY6" fmla="*/ 1650203 h 2367753"/>
              <a:gd name="connsiteX7" fmla="*/ 4557712 w 6837362"/>
              <a:gd name="connsiteY7" fmla="*/ 1650203 h 2367753"/>
              <a:gd name="connsiteX8" fmla="*/ 4557712 w 6837362"/>
              <a:gd name="connsiteY8" fmla="*/ 1567653 h 2367753"/>
              <a:gd name="connsiteX9" fmla="*/ 4418012 w 6837362"/>
              <a:gd name="connsiteY9" fmla="*/ 1567653 h 2367753"/>
              <a:gd name="connsiteX10" fmla="*/ 4418012 w 6837362"/>
              <a:gd name="connsiteY10" fmla="*/ 1491453 h 2367753"/>
              <a:gd name="connsiteX11" fmla="*/ 4176712 w 6837362"/>
              <a:gd name="connsiteY11" fmla="*/ 1491453 h 2367753"/>
              <a:gd name="connsiteX12" fmla="*/ 4176712 w 6837362"/>
              <a:gd name="connsiteY12" fmla="*/ 1408903 h 2367753"/>
              <a:gd name="connsiteX13" fmla="*/ 3732212 w 6837362"/>
              <a:gd name="connsiteY13" fmla="*/ 1408903 h 2367753"/>
              <a:gd name="connsiteX14" fmla="*/ 3732212 w 6837362"/>
              <a:gd name="connsiteY14" fmla="*/ 1326353 h 2367753"/>
              <a:gd name="connsiteX15" fmla="*/ 3694112 w 6837362"/>
              <a:gd name="connsiteY15" fmla="*/ 1326353 h 2367753"/>
              <a:gd name="connsiteX16" fmla="*/ 3694112 w 6837362"/>
              <a:gd name="connsiteY16" fmla="*/ 1250153 h 2367753"/>
              <a:gd name="connsiteX17" fmla="*/ 3008312 w 6837362"/>
              <a:gd name="connsiteY17" fmla="*/ 1250153 h 2367753"/>
              <a:gd name="connsiteX18" fmla="*/ 3008312 w 6837362"/>
              <a:gd name="connsiteY18" fmla="*/ 1180303 h 2367753"/>
              <a:gd name="connsiteX19" fmla="*/ 2976562 w 6837362"/>
              <a:gd name="connsiteY19" fmla="*/ 1180303 h 2367753"/>
              <a:gd name="connsiteX20" fmla="*/ 2976562 w 6837362"/>
              <a:gd name="connsiteY20" fmla="*/ 1123153 h 2367753"/>
              <a:gd name="connsiteX21" fmla="*/ 2862262 w 6837362"/>
              <a:gd name="connsiteY21" fmla="*/ 1123153 h 2367753"/>
              <a:gd name="connsiteX22" fmla="*/ 2862262 w 6837362"/>
              <a:gd name="connsiteY22" fmla="*/ 1066003 h 2367753"/>
              <a:gd name="connsiteX23" fmla="*/ 2646362 w 6837362"/>
              <a:gd name="connsiteY23" fmla="*/ 1066003 h 2367753"/>
              <a:gd name="connsiteX24" fmla="*/ 2646362 w 6837362"/>
              <a:gd name="connsiteY24" fmla="*/ 1015203 h 2367753"/>
              <a:gd name="connsiteX25" fmla="*/ 2601912 w 6837362"/>
              <a:gd name="connsiteY25" fmla="*/ 1015203 h 2367753"/>
              <a:gd name="connsiteX26" fmla="*/ 2601912 w 6837362"/>
              <a:gd name="connsiteY26" fmla="*/ 964403 h 2367753"/>
              <a:gd name="connsiteX27" fmla="*/ 2595562 w 6837362"/>
              <a:gd name="connsiteY27" fmla="*/ 964403 h 2367753"/>
              <a:gd name="connsiteX28" fmla="*/ 2595562 w 6837362"/>
              <a:gd name="connsiteY28" fmla="*/ 913603 h 2367753"/>
              <a:gd name="connsiteX29" fmla="*/ 2525712 w 6837362"/>
              <a:gd name="connsiteY29" fmla="*/ 913603 h 2367753"/>
              <a:gd name="connsiteX30" fmla="*/ 2525712 w 6837362"/>
              <a:gd name="connsiteY30" fmla="*/ 862803 h 2367753"/>
              <a:gd name="connsiteX31" fmla="*/ 2405062 w 6837362"/>
              <a:gd name="connsiteY31" fmla="*/ 862803 h 2367753"/>
              <a:gd name="connsiteX32" fmla="*/ 2405062 w 6837362"/>
              <a:gd name="connsiteY32" fmla="*/ 824703 h 2367753"/>
              <a:gd name="connsiteX33" fmla="*/ 2297112 w 6837362"/>
              <a:gd name="connsiteY33" fmla="*/ 824703 h 2367753"/>
              <a:gd name="connsiteX34" fmla="*/ 2297112 w 6837362"/>
              <a:gd name="connsiteY34" fmla="*/ 780253 h 2367753"/>
              <a:gd name="connsiteX35" fmla="*/ 2214562 w 6837362"/>
              <a:gd name="connsiteY35" fmla="*/ 780253 h 2367753"/>
              <a:gd name="connsiteX36" fmla="*/ 2214562 w 6837362"/>
              <a:gd name="connsiteY36" fmla="*/ 735803 h 2367753"/>
              <a:gd name="connsiteX37" fmla="*/ 2176462 w 6837362"/>
              <a:gd name="connsiteY37" fmla="*/ 735803 h 2367753"/>
              <a:gd name="connsiteX38" fmla="*/ 2176462 w 6837362"/>
              <a:gd name="connsiteY38" fmla="*/ 691353 h 2367753"/>
              <a:gd name="connsiteX39" fmla="*/ 2036762 w 6837362"/>
              <a:gd name="connsiteY39" fmla="*/ 691353 h 2367753"/>
              <a:gd name="connsiteX40" fmla="*/ 2036762 w 6837362"/>
              <a:gd name="connsiteY40" fmla="*/ 646903 h 2367753"/>
              <a:gd name="connsiteX41" fmla="*/ 1884362 w 6837362"/>
              <a:gd name="connsiteY41" fmla="*/ 646903 h 2367753"/>
              <a:gd name="connsiteX42" fmla="*/ 1884362 w 6837362"/>
              <a:gd name="connsiteY42" fmla="*/ 608803 h 2367753"/>
              <a:gd name="connsiteX43" fmla="*/ 1839912 w 6837362"/>
              <a:gd name="connsiteY43" fmla="*/ 608803 h 2367753"/>
              <a:gd name="connsiteX44" fmla="*/ 1839912 w 6837362"/>
              <a:gd name="connsiteY44" fmla="*/ 564353 h 2367753"/>
              <a:gd name="connsiteX45" fmla="*/ 1655762 w 6837362"/>
              <a:gd name="connsiteY45" fmla="*/ 564353 h 2367753"/>
              <a:gd name="connsiteX46" fmla="*/ 1655762 w 6837362"/>
              <a:gd name="connsiteY46" fmla="*/ 526253 h 2367753"/>
              <a:gd name="connsiteX47" fmla="*/ 1490662 w 6837362"/>
              <a:gd name="connsiteY47" fmla="*/ 526253 h 2367753"/>
              <a:gd name="connsiteX48" fmla="*/ 1490662 w 6837362"/>
              <a:gd name="connsiteY48" fmla="*/ 488153 h 2367753"/>
              <a:gd name="connsiteX49" fmla="*/ 1293812 w 6837362"/>
              <a:gd name="connsiteY49" fmla="*/ 488153 h 2367753"/>
              <a:gd name="connsiteX50" fmla="*/ 1293812 w 6837362"/>
              <a:gd name="connsiteY50" fmla="*/ 450053 h 2367753"/>
              <a:gd name="connsiteX51" fmla="*/ 1198562 w 6837362"/>
              <a:gd name="connsiteY51" fmla="*/ 450053 h 2367753"/>
              <a:gd name="connsiteX52" fmla="*/ 1198562 w 6837362"/>
              <a:gd name="connsiteY52" fmla="*/ 418303 h 2367753"/>
              <a:gd name="connsiteX53" fmla="*/ 1084262 w 6837362"/>
              <a:gd name="connsiteY53" fmla="*/ 418303 h 2367753"/>
              <a:gd name="connsiteX54" fmla="*/ 1084262 w 6837362"/>
              <a:gd name="connsiteY54" fmla="*/ 386553 h 2367753"/>
              <a:gd name="connsiteX55" fmla="*/ 982662 w 6837362"/>
              <a:gd name="connsiteY55" fmla="*/ 386553 h 2367753"/>
              <a:gd name="connsiteX56" fmla="*/ 982662 w 6837362"/>
              <a:gd name="connsiteY56" fmla="*/ 342103 h 2367753"/>
              <a:gd name="connsiteX57" fmla="*/ 906462 w 6837362"/>
              <a:gd name="connsiteY57" fmla="*/ 342103 h 2367753"/>
              <a:gd name="connsiteX58" fmla="*/ 906462 w 6837362"/>
              <a:gd name="connsiteY58" fmla="*/ 304003 h 2367753"/>
              <a:gd name="connsiteX59" fmla="*/ 798512 w 6837362"/>
              <a:gd name="connsiteY59" fmla="*/ 304003 h 2367753"/>
              <a:gd name="connsiteX60" fmla="*/ 797719 w 6837362"/>
              <a:gd name="connsiteY60" fmla="*/ 269078 h 2367753"/>
              <a:gd name="connsiteX61" fmla="*/ 728663 w 6837362"/>
              <a:gd name="connsiteY61" fmla="*/ 269079 h 2367753"/>
              <a:gd name="connsiteX62" fmla="*/ 728664 w 6837362"/>
              <a:gd name="connsiteY62" fmla="*/ 197641 h 2367753"/>
              <a:gd name="connsiteX63" fmla="*/ 285752 w 6837362"/>
              <a:gd name="connsiteY63" fmla="*/ 197642 h 2367753"/>
              <a:gd name="connsiteX64" fmla="*/ 285752 w 6837362"/>
              <a:gd name="connsiteY64" fmla="*/ 188117 h 2367753"/>
              <a:gd name="connsiteX65" fmla="*/ 278607 w 6837362"/>
              <a:gd name="connsiteY65" fmla="*/ 188116 h 2367753"/>
              <a:gd name="connsiteX66" fmla="*/ 278605 w 6837362"/>
              <a:gd name="connsiteY66" fmla="*/ 171448 h 2367753"/>
              <a:gd name="connsiteX67" fmla="*/ 271463 w 6837362"/>
              <a:gd name="connsiteY67" fmla="*/ 171449 h 2367753"/>
              <a:gd name="connsiteX68" fmla="*/ 271463 w 6837362"/>
              <a:gd name="connsiteY68" fmla="*/ 119060 h 2367753"/>
              <a:gd name="connsiteX69" fmla="*/ 66676 w 6837362"/>
              <a:gd name="connsiteY69" fmla="*/ 116680 h 2367753"/>
              <a:gd name="connsiteX70" fmla="*/ 66675 w 6837362"/>
              <a:gd name="connsiteY70" fmla="*/ 83342 h 2367753"/>
              <a:gd name="connsiteX71" fmla="*/ 26196 w 6837362"/>
              <a:gd name="connsiteY71" fmla="*/ 83343 h 2367753"/>
              <a:gd name="connsiteX72" fmla="*/ 26194 w 6837362"/>
              <a:gd name="connsiteY72" fmla="*/ 45243 h 2367753"/>
              <a:gd name="connsiteX73" fmla="*/ 0 w 6837362"/>
              <a:gd name="connsiteY73" fmla="*/ 45242 h 2367753"/>
              <a:gd name="connsiteX74" fmla="*/ 2383 w 6837362"/>
              <a:gd name="connsiteY74" fmla="*/ 0 h 2367753"/>
              <a:gd name="connsiteX0" fmla="*/ 6837362 w 6837362"/>
              <a:gd name="connsiteY0" fmla="*/ 2367753 h 2367753"/>
              <a:gd name="connsiteX1" fmla="*/ 6786562 w 6837362"/>
              <a:gd name="connsiteY1" fmla="*/ 2367753 h 2367753"/>
              <a:gd name="connsiteX2" fmla="*/ 6786562 w 6837362"/>
              <a:gd name="connsiteY2" fmla="*/ 1999453 h 2367753"/>
              <a:gd name="connsiteX3" fmla="*/ 6246812 w 6837362"/>
              <a:gd name="connsiteY3" fmla="*/ 1999453 h 2367753"/>
              <a:gd name="connsiteX4" fmla="*/ 6246812 w 6837362"/>
              <a:gd name="connsiteY4" fmla="*/ 1726403 h 2367753"/>
              <a:gd name="connsiteX5" fmla="*/ 4900612 w 6837362"/>
              <a:gd name="connsiteY5" fmla="*/ 1726403 h 2367753"/>
              <a:gd name="connsiteX6" fmla="*/ 4900612 w 6837362"/>
              <a:gd name="connsiteY6" fmla="*/ 1650203 h 2367753"/>
              <a:gd name="connsiteX7" fmla="*/ 4557712 w 6837362"/>
              <a:gd name="connsiteY7" fmla="*/ 1650203 h 2367753"/>
              <a:gd name="connsiteX8" fmla="*/ 4557712 w 6837362"/>
              <a:gd name="connsiteY8" fmla="*/ 1567653 h 2367753"/>
              <a:gd name="connsiteX9" fmla="*/ 4418012 w 6837362"/>
              <a:gd name="connsiteY9" fmla="*/ 1567653 h 2367753"/>
              <a:gd name="connsiteX10" fmla="*/ 4418012 w 6837362"/>
              <a:gd name="connsiteY10" fmla="*/ 1491453 h 2367753"/>
              <a:gd name="connsiteX11" fmla="*/ 4176712 w 6837362"/>
              <a:gd name="connsiteY11" fmla="*/ 1491453 h 2367753"/>
              <a:gd name="connsiteX12" fmla="*/ 4176712 w 6837362"/>
              <a:gd name="connsiteY12" fmla="*/ 1408903 h 2367753"/>
              <a:gd name="connsiteX13" fmla="*/ 3732212 w 6837362"/>
              <a:gd name="connsiteY13" fmla="*/ 1408903 h 2367753"/>
              <a:gd name="connsiteX14" fmla="*/ 3732212 w 6837362"/>
              <a:gd name="connsiteY14" fmla="*/ 1326353 h 2367753"/>
              <a:gd name="connsiteX15" fmla="*/ 3694112 w 6837362"/>
              <a:gd name="connsiteY15" fmla="*/ 1326353 h 2367753"/>
              <a:gd name="connsiteX16" fmla="*/ 3694112 w 6837362"/>
              <a:gd name="connsiteY16" fmla="*/ 1250153 h 2367753"/>
              <a:gd name="connsiteX17" fmla="*/ 3008312 w 6837362"/>
              <a:gd name="connsiteY17" fmla="*/ 1250153 h 2367753"/>
              <a:gd name="connsiteX18" fmla="*/ 3008312 w 6837362"/>
              <a:gd name="connsiteY18" fmla="*/ 1180303 h 2367753"/>
              <a:gd name="connsiteX19" fmla="*/ 2976562 w 6837362"/>
              <a:gd name="connsiteY19" fmla="*/ 1180303 h 2367753"/>
              <a:gd name="connsiteX20" fmla="*/ 2976562 w 6837362"/>
              <a:gd name="connsiteY20" fmla="*/ 1123153 h 2367753"/>
              <a:gd name="connsiteX21" fmla="*/ 2862262 w 6837362"/>
              <a:gd name="connsiteY21" fmla="*/ 1123153 h 2367753"/>
              <a:gd name="connsiteX22" fmla="*/ 2862262 w 6837362"/>
              <a:gd name="connsiteY22" fmla="*/ 1066003 h 2367753"/>
              <a:gd name="connsiteX23" fmla="*/ 2646362 w 6837362"/>
              <a:gd name="connsiteY23" fmla="*/ 1066003 h 2367753"/>
              <a:gd name="connsiteX24" fmla="*/ 2646362 w 6837362"/>
              <a:gd name="connsiteY24" fmla="*/ 1015203 h 2367753"/>
              <a:gd name="connsiteX25" fmla="*/ 2601912 w 6837362"/>
              <a:gd name="connsiteY25" fmla="*/ 1015203 h 2367753"/>
              <a:gd name="connsiteX26" fmla="*/ 2601912 w 6837362"/>
              <a:gd name="connsiteY26" fmla="*/ 964403 h 2367753"/>
              <a:gd name="connsiteX27" fmla="*/ 2595562 w 6837362"/>
              <a:gd name="connsiteY27" fmla="*/ 964403 h 2367753"/>
              <a:gd name="connsiteX28" fmla="*/ 2595562 w 6837362"/>
              <a:gd name="connsiteY28" fmla="*/ 913603 h 2367753"/>
              <a:gd name="connsiteX29" fmla="*/ 2525712 w 6837362"/>
              <a:gd name="connsiteY29" fmla="*/ 913603 h 2367753"/>
              <a:gd name="connsiteX30" fmla="*/ 2525712 w 6837362"/>
              <a:gd name="connsiteY30" fmla="*/ 862803 h 2367753"/>
              <a:gd name="connsiteX31" fmla="*/ 2405062 w 6837362"/>
              <a:gd name="connsiteY31" fmla="*/ 862803 h 2367753"/>
              <a:gd name="connsiteX32" fmla="*/ 2405062 w 6837362"/>
              <a:gd name="connsiteY32" fmla="*/ 824703 h 2367753"/>
              <a:gd name="connsiteX33" fmla="*/ 2297112 w 6837362"/>
              <a:gd name="connsiteY33" fmla="*/ 824703 h 2367753"/>
              <a:gd name="connsiteX34" fmla="*/ 2297112 w 6837362"/>
              <a:gd name="connsiteY34" fmla="*/ 780253 h 2367753"/>
              <a:gd name="connsiteX35" fmla="*/ 2214562 w 6837362"/>
              <a:gd name="connsiteY35" fmla="*/ 780253 h 2367753"/>
              <a:gd name="connsiteX36" fmla="*/ 2214562 w 6837362"/>
              <a:gd name="connsiteY36" fmla="*/ 735803 h 2367753"/>
              <a:gd name="connsiteX37" fmla="*/ 2176462 w 6837362"/>
              <a:gd name="connsiteY37" fmla="*/ 735803 h 2367753"/>
              <a:gd name="connsiteX38" fmla="*/ 2176462 w 6837362"/>
              <a:gd name="connsiteY38" fmla="*/ 691353 h 2367753"/>
              <a:gd name="connsiteX39" fmla="*/ 2036762 w 6837362"/>
              <a:gd name="connsiteY39" fmla="*/ 691353 h 2367753"/>
              <a:gd name="connsiteX40" fmla="*/ 2036762 w 6837362"/>
              <a:gd name="connsiteY40" fmla="*/ 646903 h 2367753"/>
              <a:gd name="connsiteX41" fmla="*/ 1884362 w 6837362"/>
              <a:gd name="connsiteY41" fmla="*/ 646903 h 2367753"/>
              <a:gd name="connsiteX42" fmla="*/ 1884362 w 6837362"/>
              <a:gd name="connsiteY42" fmla="*/ 608803 h 2367753"/>
              <a:gd name="connsiteX43" fmla="*/ 1839912 w 6837362"/>
              <a:gd name="connsiteY43" fmla="*/ 608803 h 2367753"/>
              <a:gd name="connsiteX44" fmla="*/ 1839912 w 6837362"/>
              <a:gd name="connsiteY44" fmla="*/ 564353 h 2367753"/>
              <a:gd name="connsiteX45" fmla="*/ 1655762 w 6837362"/>
              <a:gd name="connsiteY45" fmla="*/ 564353 h 2367753"/>
              <a:gd name="connsiteX46" fmla="*/ 1655762 w 6837362"/>
              <a:gd name="connsiteY46" fmla="*/ 526253 h 2367753"/>
              <a:gd name="connsiteX47" fmla="*/ 1490662 w 6837362"/>
              <a:gd name="connsiteY47" fmla="*/ 526253 h 2367753"/>
              <a:gd name="connsiteX48" fmla="*/ 1490662 w 6837362"/>
              <a:gd name="connsiteY48" fmla="*/ 488153 h 2367753"/>
              <a:gd name="connsiteX49" fmla="*/ 1293812 w 6837362"/>
              <a:gd name="connsiteY49" fmla="*/ 488153 h 2367753"/>
              <a:gd name="connsiteX50" fmla="*/ 1293812 w 6837362"/>
              <a:gd name="connsiteY50" fmla="*/ 450053 h 2367753"/>
              <a:gd name="connsiteX51" fmla="*/ 1198562 w 6837362"/>
              <a:gd name="connsiteY51" fmla="*/ 450053 h 2367753"/>
              <a:gd name="connsiteX52" fmla="*/ 1198562 w 6837362"/>
              <a:gd name="connsiteY52" fmla="*/ 418303 h 2367753"/>
              <a:gd name="connsiteX53" fmla="*/ 1084262 w 6837362"/>
              <a:gd name="connsiteY53" fmla="*/ 418303 h 2367753"/>
              <a:gd name="connsiteX54" fmla="*/ 1084262 w 6837362"/>
              <a:gd name="connsiteY54" fmla="*/ 386553 h 2367753"/>
              <a:gd name="connsiteX55" fmla="*/ 982662 w 6837362"/>
              <a:gd name="connsiteY55" fmla="*/ 386553 h 2367753"/>
              <a:gd name="connsiteX56" fmla="*/ 982662 w 6837362"/>
              <a:gd name="connsiteY56" fmla="*/ 342103 h 2367753"/>
              <a:gd name="connsiteX57" fmla="*/ 906462 w 6837362"/>
              <a:gd name="connsiteY57" fmla="*/ 342103 h 2367753"/>
              <a:gd name="connsiteX58" fmla="*/ 906462 w 6837362"/>
              <a:gd name="connsiteY58" fmla="*/ 304003 h 2367753"/>
              <a:gd name="connsiteX59" fmla="*/ 798512 w 6837362"/>
              <a:gd name="connsiteY59" fmla="*/ 304003 h 2367753"/>
              <a:gd name="connsiteX60" fmla="*/ 797719 w 6837362"/>
              <a:gd name="connsiteY60" fmla="*/ 269078 h 2367753"/>
              <a:gd name="connsiteX61" fmla="*/ 728663 w 6837362"/>
              <a:gd name="connsiteY61" fmla="*/ 269079 h 2367753"/>
              <a:gd name="connsiteX62" fmla="*/ 728664 w 6837362"/>
              <a:gd name="connsiteY62" fmla="*/ 197641 h 2367753"/>
              <a:gd name="connsiteX63" fmla="*/ 285752 w 6837362"/>
              <a:gd name="connsiteY63" fmla="*/ 197642 h 2367753"/>
              <a:gd name="connsiteX64" fmla="*/ 285752 w 6837362"/>
              <a:gd name="connsiteY64" fmla="*/ 188117 h 2367753"/>
              <a:gd name="connsiteX65" fmla="*/ 278607 w 6837362"/>
              <a:gd name="connsiteY65" fmla="*/ 188116 h 2367753"/>
              <a:gd name="connsiteX66" fmla="*/ 278605 w 6837362"/>
              <a:gd name="connsiteY66" fmla="*/ 171448 h 2367753"/>
              <a:gd name="connsiteX67" fmla="*/ 271463 w 6837362"/>
              <a:gd name="connsiteY67" fmla="*/ 171449 h 2367753"/>
              <a:gd name="connsiteX68" fmla="*/ 271463 w 6837362"/>
              <a:gd name="connsiteY68" fmla="*/ 119060 h 2367753"/>
              <a:gd name="connsiteX69" fmla="*/ 66676 w 6837362"/>
              <a:gd name="connsiteY69" fmla="*/ 116680 h 2367753"/>
              <a:gd name="connsiteX70" fmla="*/ 66675 w 6837362"/>
              <a:gd name="connsiteY70" fmla="*/ 83342 h 2367753"/>
              <a:gd name="connsiteX71" fmla="*/ 26196 w 6837362"/>
              <a:gd name="connsiteY71" fmla="*/ 83343 h 2367753"/>
              <a:gd name="connsiteX72" fmla="*/ 26194 w 6837362"/>
              <a:gd name="connsiteY72" fmla="*/ 45243 h 2367753"/>
              <a:gd name="connsiteX73" fmla="*/ 0 w 6837362"/>
              <a:gd name="connsiteY73" fmla="*/ 45242 h 2367753"/>
              <a:gd name="connsiteX74" fmla="*/ 2 w 6837362"/>
              <a:gd name="connsiteY74" fmla="*/ 0 h 2367753"/>
              <a:gd name="connsiteX0" fmla="*/ 6837362 w 6837362"/>
              <a:gd name="connsiteY0" fmla="*/ 2412997 h 2412997"/>
              <a:gd name="connsiteX1" fmla="*/ 6786562 w 6837362"/>
              <a:gd name="connsiteY1" fmla="*/ 2412997 h 2412997"/>
              <a:gd name="connsiteX2" fmla="*/ 6786562 w 6837362"/>
              <a:gd name="connsiteY2" fmla="*/ 2044697 h 2412997"/>
              <a:gd name="connsiteX3" fmla="*/ 6246812 w 6837362"/>
              <a:gd name="connsiteY3" fmla="*/ 2044697 h 2412997"/>
              <a:gd name="connsiteX4" fmla="*/ 6246812 w 6837362"/>
              <a:gd name="connsiteY4" fmla="*/ 1771647 h 2412997"/>
              <a:gd name="connsiteX5" fmla="*/ 4900612 w 6837362"/>
              <a:gd name="connsiteY5" fmla="*/ 1771647 h 2412997"/>
              <a:gd name="connsiteX6" fmla="*/ 4900612 w 6837362"/>
              <a:gd name="connsiteY6" fmla="*/ 1695447 h 2412997"/>
              <a:gd name="connsiteX7" fmla="*/ 4557712 w 6837362"/>
              <a:gd name="connsiteY7" fmla="*/ 1695447 h 2412997"/>
              <a:gd name="connsiteX8" fmla="*/ 4557712 w 6837362"/>
              <a:gd name="connsiteY8" fmla="*/ 1612897 h 2412997"/>
              <a:gd name="connsiteX9" fmla="*/ 4418012 w 6837362"/>
              <a:gd name="connsiteY9" fmla="*/ 1612897 h 2412997"/>
              <a:gd name="connsiteX10" fmla="*/ 4418012 w 6837362"/>
              <a:gd name="connsiteY10" fmla="*/ 1536697 h 2412997"/>
              <a:gd name="connsiteX11" fmla="*/ 4176712 w 6837362"/>
              <a:gd name="connsiteY11" fmla="*/ 1536697 h 2412997"/>
              <a:gd name="connsiteX12" fmla="*/ 4176712 w 6837362"/>
              <a:gd name="connsiteY12" fmla="*/ 1454147 h 2412997"/>
              <a:gd name="connsiteX13" fmla="*/ 3732212 w 6837362"/>
              <a:gd name="connsiteY13" fmla="*/ 1454147 h 2412997"/>
              <a:gd name="connsiteX14" fmla="*/ 3732212 w 6837362"/>
              <a:gd name="connsiteY14" fmla="*/ 1371597 h 2412997"/>
              <a:gd name="connsiteX15" fmla="*/ 3694112 w 6837362"/>
              <a:gd name="connsiteY15" fmla="*/ 1371597 h 2412997"/>
              <a:gd name="connsiteX16" fmla="*/ 3694112 w 6837362"/>
              <a:gd name="connsiteY16" fmla="*/ 1295397 h 2412997"/>
              <a:gd name="connsiteX17" fmla="*/ 3008312 w 6837362"/>
              <a:gd name="connsiteY17" fmla="*/ 1295397 h 2412997"/>
              <a:gd name="connsiteX18" fmla="*/ 3008312 w 6837362"/>
              <a:gd name="connsiteY18" fmla="*/ 1225547 h 2412997"/>
              <a:gd name="connsiteX19" fmla="*/ 2976562 w 6837362"/>
              <a:gd name="connsiteY19" fmla="*/ 1225547 h 2412997"/>
              <a:gd name="connsiteX20" fmla="*/ 2976562 w 6837362"/>
              <a:gd name="connsiteY20" fmla="*/ 1168397 h 2412997"/>
              <a:gd name="connsiteX21" fmla="*/ 2862262 w 6837362"/>
              <a:gd name="connsiteY21" fmla="*/ 1168397 h 2412997"/>
              <a:gd name="connsiteX22" fmla="*/ 2862262 w 6837362"/>
              <a:gd name="connsiteY22" fmla="*/ 1111247 h 2412997"/>
              <a:gd name="connsiteX23" fmla="*/ 2646362 w 6837362"/>
              <a:gd name="connsiteY23" fmla="*/ 1111247 h 2412997"/>
              <a:gd name="connsiteX24" fmla="*/ 2646362 w 6837362"/>
              <a:gd name="connsiteY24" fmla="*/ 1060447 h 2412997"/>
              <a:gd name="connsiteX25" fmla="*/ 2601912 w 6837362"/>
              <a:gd name="connsiteY25" fmla="*/ 1060447 h 2412997"/>
              <a:gd name="connsiteX26" fmla="*/ 2601912 w 6837362"/>
              <a:gd name="connsiteY26" fmla="*/ 1009647 h 2412997"/>
              <a:gd name="connsiteX27" fmla="*/ 2595562 w 6837362"/>
              <a:gd name="connsiteY27" fmla="*/ 1009647 h 2412997"/>
              <a:gd name="connsiteX28" fmla="*/ 2595562 w 6837362"/>
              <a:gd name="connsiteY28" fmla="*/ 958847 h 2412997"/>
              <a:gd name="connsiteX29" fmla="*/ 2525712 w 6837362"/>
              <a:gd name="connsiteY29" fmla="*/ 958847 h 2412997"/>
              <a:gd name="connsiteX30" fmla="*/ 2525712 w 6837362"/>
              <a:gd name="connsiteY30" fmla="*/ 908047 h 2412997"/>
              <a:gd name="connsiteX31" fmla="*/ 2405062 w 6837362"/>
              <a:gd name="connsiteY31" fmla="*/ 908047 h 2412997"/>
              <a:gd name="connsiteX32" fmla="*/ 2405062 w 6837362"/>
              <a:gd name="connsiteY32" fmla="*/ 869947 h 2412997"/>
              <a:gd name="connsiteX33" fmla="*/ 2297112 w 6837362"/>
              <a:gd name="connsiteY33" fmla="*/ 869947 h 2412997"/>
              <a:gd name="connsiteX34" fmla="*/ 2297112 w 6837362"/>
              <a:gd name="connsiteY34" fmla="*/ 825497 h 2412997"/>
              <a:gd name="connsiteX35" fmla="*/ 2214562 w 6837362"/>
              <a:gd name="connsiteY35" fmla="*/ 825497 h 2412997"/>
              <a:gd name="connsiteX36" fmla="*/ 2214562 w 6837362"/>
              <a:gd name="connsiteY36" fmla="*/ 781047 h 2412997"/>
              <a:gd name="connsiteX37" fmla="*/ 2176462 w 6837362"/>
              <a:gd name="connsiteY37" fmla="*/ 781047 h 2412997"/>
              <a:gd name="connsiteX38" fmla="*/ 2176462 w 6837362"/>
              <a:gd name="connsiteY38" fmla="*/ 736597 h 2412997"/>
              <a:gd name="connsiteX39" fmla="*/ 2036762 w 6837362"/>
              <a:gd name="connsiteY39" fmla="*/ 736597 h 2412997"/>
              <a:gd name="connsiteX40" fmla="*/ 2036762 w 6837362"/>
              <a:gd name="connsiteY40" fmla="*/ 692147 h 2412997"/>
              <a:gd name="connsiteX41" fmla="*/ 1884362 w 6837362"/>
              <a:gd name="connsiteY41" fmla="*/ 692147 h 2412997"/>
              <a:gd name="connsiteX42" fmla="*/ 1884362 w 6837362"/>
              <a:gd name="connsiteY42" fmla="*/ 654047 h 2412997"/>
              <a:gd name="connsiteX43" fmla="*/ 1839912 w 6837362"/>
              <a:gd name="connsiteY43" fmla="*/ 654047 h 2412997"/>
              <a:gd name="connsiteX44" fmla="*/ 1839912 w 6837362"/>
              <a:gd name="connsiteY44" fmla="*/ 609597 h 2412997"/>
              <a:gd name="connsiteX45" fmla="*/ 1655762 w 6837362"/>
              <a:gd name="connsiteY45" fmla="*/ 609597 h 2412997"/>
              <a:gd name="connsiteX46" fmla="*/ 1655762 w 6837362"/>
              <a:gd name="connsiteY46" fmla="*/ 571497 h 2412997"/>
              <a:gd name="connsiteX47" fmla="*/ 1490662 w 6837362"/>
              <a:gd name="connsiteY47" fmla="*/ 571497 h 2412997"/>
              <a:gd name="connsiteX48" fmla="*/ 1490662 w 6837362"/>
              <a:gd name="connsiteY48" fmla="*/ 533397 h 2412997"/>
              <a:gd name="connsiteX49" fmla="*/ 1293812 w 6837362"/>
              <a:gd name="connsiteY49" fmla="*/ 533397 h 2412997"/>
              <a:gd name="connsiteX50" fmla="*/ 1293812 w 6837362"/>
              <a:gd name="connsiteY50" fmla="*/ 495297 h 2412997"/>
              <a:gd name="connsiteX51" fmla="*/ 1198562 w 6837362"/>
              <a:gd name="connsiteY51" fmla="*/ 495297 h 2412997"/>
              <a:gd name="connsiteX52" fmla="*/ 1198562 w 6837362"/>
              <a:gd name="connsiteY52" fmla="*/ 463547 h 2412997"/>
              <a:gd name="connsiteX53" fmla="*/ 1084262 w 6837362"/>
              <a:gd name="connsiteY53" fmla="*/ 463547 h 2412997"/>
              <a:gd name="connsiteX54" fmla="*/ 1084262 w 6837362"/>
              <a:gd name="connsiteY54" fmla="*/ 431797 h 2412997"/>
              <a:gd name="connsiteX55" fmla="*/ 982662 w 6837362"/>
              <a:gd name="connsiteY55" fmla="*/ 431797 h 2412997"/>
              <a:gd name="connsiteX56" fmla="*/ 982662 w 6837362"/>
              <a:gd name="connsiteY56" fmla="*/ 387347 h 2412997"/>
              <a:gd name="connsiteX57" fmla="*/ 906462 w 6837362"/>
              <a:gd name="connsiteY57" fmla="*/ 387347 h 2412997"/>
              <a:gd name="connsiteX58" fmla="*/ 906462 w 6837362"/>
              <a:gd name="connsiteY58" fmla="*/ 349247 h 2412997"/>
              <a:gd name="connsiteX59" fmla="*/ 798512 w 6837362"/>
              <a:gd name="connsiteY59" fmla="*/ 349247 h 2412997"/>
              <a:gd name="connsiteX60" fmla="*/ 797719 w 6837362"/>
              <a:gd name="connsiteY60" fmla="*/ 314322 h 2412997"/>
              <a:gd name="connsiteX61" fmla="*/ 728663 w 6837362"/>
              <a:gd name="connsiteY61" fmla="*/ 314323 h 2412997"/>
              <a:gd name="connsiteX62" fmla="*/ 728664 w 6837362"/>
              <a:gd name="connsiteY62" fmla="*/ 242885 h 2412997"/>
              <a:gd name="connsiteX63" fmla="*/ 285752 w 6837362"/>
              <a:gd name="connsiteY63" fmla="*/ 242886 h 2412997"/>
              <a:gd name="connsiteX64" fmla="*/ 285752 w 6837362"/>
              <a:gd name="connsiteY64" fmla="*/ 233361 h 2412997"/>
              <a:gd name="connsiteX65" fmla="*/ 278607 w 6837362"/>
              <a:gd name="connsiteY65" fmla="*/ 233360 h 2412997"/>
              <a:gd name="connsiteX66" fmla="*/ 278605 w 6837362"/>
              <a:gd name="connsiteY66" fmla="*/ 216692 h 2412997"/>
              <a:gd name="connsiteX67" fmla="*/ 271463 w 6837362"/>
              <a:gd name="connsiteY67" fmla="*/ 216693 h 2412997"/>
              <a:gd name="connsiteX68" fmla="*/ 271463 w 6837362"/>
              <a:gd name="connsiteY68" fmla="*/ 164304 h 2412997"/>
              <a:gd name="connsiteX69" fmla="*/ 66676 w 6837362"/>
              <a:gd name="connsiteY69" fmla="*/ 161924 h 2412997"/>
              <a:gd name="connsiteX70" fmla="*/ 66675 w 6837362"/>
              <a:gd name="connsiteY70" fmla="*/ 128586 h 2412997"/>
              <a:gd name="connsiteX71" fmla="*/ 26196 w 6837362"/>
              <a:gd name="connsiteY71" fmla="*/ 128587 h 2412997"/>
              <a:gd name="connsiteX72" fmla="*/ 26194 w 6837362"/>
              <a:gd name="connsiteY72" fmla="*/ 90487 h 2412997"/>
              <a:gd name="connsiteX73" fmla="*/ 0 w 6837362"/>
              <a:gd name="connsiteY73" fmla="*/ 90486 h 2412997"/>
              <a:gd name="connsiteX74" fmla="*/ 2384 w 6837362"/>
              <a:gd name="connsiteY74" fmla="*/ 0 h 2412997"/>
              <a:gd name="connsiteX0" fmla="*/ 6837362 w 6837362"/>
              <a:gd name="connsiteY0" fmla="*/ 2412997 h 2412997"/>
              <a:gd name="connsiteX1" fmla="*/ 6786562 w 6837362"/>
              <a:gd name="connsiteY1" fmla="*/ 2412997 h 2412997"/>
              <a:gd name="connsiteX2" fmla="*/ 6786562 w 6837362"/>
              <a:gd name="connsiteY2" fmla="*/ 2044697 h 2412997"/>
              <a:gd name="connsiteX3" fmla="*/ 6246812 w 6837362"/>
              <a:gd name="connsiteY3" fmla="*/ 2044697 h 2412997"/>
              <a:gd name="connsiteX4" fmla="*/ 6246812 w 6837362"/>
              <a:gd name="connsiteY4" fmla="*/ 1771647 h 2412997"/>
              <a:gd name="connsiteX5" fmla="*/ 4900612 w 6837362"/>
              <a:gd name="connsiteY5" fmla="*/ 1771647 h 2412997"/>
              <a:gd name="connsiteX6" fmla="*/ 4900612 w 6837362"/>
              <a:gd name="connsiteY6" fmla="*/ 1695447 h 2412997"/>
              <a:gd name="connsiteX7" fmla="*/ 4557712 w 6837362"/>
              <a:gd name="connsiteY7" fmla="*/ 1695447 h 2412997"/>
              <a:gd name="connsiteX8" fmla="*/ 4557712 w 6837362"/>
              <a:gd name="connsiteY8" fmla="*/ 1612897 h 2412997"/>
              <a:gd name="connsiteX9" fmla="*/ 4418012 w 6837362"/>
              <a:gd name="connsiteY9" fmla="*/ 1612897 h 2412997"/>
              <a:gd name="connsiteX10" fmla="*/ 4418012 w 6837362"/>
              <a:gd name="connsiteY10" fmla="*/ 1536697 h 2412997"/>
              <a:gd name="connsiteX11" fmla="*/ 4176712 w 6837362"/>
              <a:gd name="connsiteY11" fmla="*/ 1536697 h 2412997"/>
              <a:gd name="connsiteX12" fmla="*/ 4176712 w 6837362"/>
              <a:gd name="connsiteY12" fmla="*/ 1454147 h 2412997"/>
              <a:gd name="connsiteX13" fmla="*/ 3732212 w 6837362"/>
              <a:gd name="connsiteY13" fmla="*/ 1454147 h 2412997"/>
              <a:gd name="connsiteX14" fmla="*/ 3732212 w 6837362"/>
              <a:gd name="connsiteY14" fmla="*/ 1371597 h 2412997"/>
              <a:gd name="connsiteX15" fmla="*/ 3694112 w 6837362"/>
              <a:gd name="connsiteY15" fmla="*/ 1371597 h 2412997"/>
              <a:gd name="connsiteX16" fmla="*/ 3694112 w 6837362"/>
              <a:gd name="connsiteY16" fmla="*/ 1295397 h 2412997"/>
              <a:gd name="connsiteX17" fmla="*/ 3008312 w 6837362"/>
              <a:gd name="connsiteY17" fmla="*/ 1295397 h 2412997"/>
              <a:gd name="connsiteX18" fmla="*/ 3008312 w 6837362"/>
              <a:gd name="connsiteY18" fmla="*/ 1225547 h 2412997"/>
              <a:gd name="connsiteX19" fmla="*/ 2976562 w 6837362"/>
              <a:gd name="connsiteY19" fmla="*/ 1225547 h 2412997"/>
              <a:gd name="connsiteX20" fmla="*/ 2976562 w 6837362"/>
              <a:gd name="connsiteY20" fmla="*/ 1168397 h 2412997"/>
              <a:gd name="connsiteX21" fmla="*/ 2862262 w 6837362"/>
              <a:gd name="connsiteY21" fmla="*/ 1168397 h 2412997"/>
              <a:gd name="connsiteX22" fmla="*/ 2862262 w 6837362"/>
              <a:gd name="connsiteY22" fmla="*/ 1111247 h 2412997"/>
              <a:gd name="connsiteX23" fmla="*/ 2646362 w 6837362"/>
              <a:gd name="connsiteY23" fmla="*/ 1111247 h 2412997"/>
              <a:gd name="connsiteX24" fmla="*/ 2646362 w 6837362"/>
              <a:gd name="connsiteY24" fmla="*/ 1060447 h 2412997"/>
              <a:gd name="connsiteX25" fmla="*/ 2601912 w 6837362"/>
              <a:gd name="connsiteY25" fmla="*/ 1060447 h 2412997"/>
              <a:gd name="connsiteX26" fmla="*/ 2601912 w 6837362"/>
              <a:gd name="connsiteY26" fmla="*/ 1009647 h 2412997"/>
              <a:gd name="connsiteX27" fmla="*/ 2595562 w 6837362"/>
              <a:gd name="connsiteY27" fmla="*/ 1009647 h 2412997"/>
              <a:gd name="connsiteX28" fmla="*/ 2595562 w 6837362"/>
              <a:gd name="connsiteY28" fmla="*/ 958847 h 2412997"/>
              <a:gd name="connsiteX29" fmla="*/ 2525712 w 6837362"/>
              <a:gd name="connsiteY29" fmla="*/ 958847 h 2412997"/>
              <a:gd name="connsiteX30" fmla="*/ 2525712 w 6837362"/>
              <a:gd name="connsiteY30" fmla="*/ 908047 h 2412997"/>
              <a:gd name="connsiteX31" fmla="*/ 2405062 w 6837362"/>
              <a:gd name="connsiteY31" fmla="*/ 908047 h 2412997"/>
              <a:gd name="connsiteX32" fmla="*/ 2405062 w 6837362"/>
              <a:gd name="connsiteY32" fmla="*/ 869947 h 2412997"/>
              <a:gd name="connsiteX33" fmla="*/ 2297112 w 6837362"/>
              <a:gd name="connsiteY33" fmla="*/ 869947 h 2412997"/>
              <a:gd name="connsiteX34" fmla="*/ 2297112 w 6837362"/>
              <a:gd name="connsiteY34" fmla="*/ 825497 h 2412997"/>
              <a:gd name="connsiteX35" fmla="*/ 2214562 w 6837362"/>
              <a:gd name="connsiteY35" fmla="*/ 825497 h 2412997"/>
              <a:gd name="connsiteX36" fmla="*/ 2214562 w 6837362"/>
              <a:gd name="connsiteY36" fmla="*/ 781047 h 2412997"/>
              <a:gd name="connsiteX37" fmla="*/ 2176462 w 6837362"/>
              <a:gd name="connsiteY37" fmla="*/ 781047 h 2412997"/>
              <a:gd name="connsiteX38" fmla="*/ 2176462 w 6837362"/>
              <a:gd name="connsiteY38" fmla="*/ 736597 h 2412997"/>
              <a:gd name="connsiteX39" fmla="*/ 2036762 w 6837362"/>
              <a:gd name="connsiteY39" fmla="*/ 736597 h 2412997"/>
              <a:gd name="connsiteX40" fmla="*/ 2036762 w 6837362"/>
              <a:gd name="connsiteY40" fmla="*/ 692147 h 2412997"/>
              <a:gd name="connsiteX41" fmla="*/ 1884362 w 6837362"/>
              <a:gd name="connsiteY41" fmla="*/ 692147 h 2412997"/>
              <a:gd name="connsiteX42" fmla="*/ 1884362 w 6837362"/>
              <a:gd name="connsiteY42" fmla="*/ 654047 h 2412997"/>
              <a:gd name="connsiteX43" fmla="*/ 1839912 w 6837362"/>
              <a:gd name="connsiteY43" fmla="*/ 654047 h 2412997"/>
              <a:gd name="connsiteX44" fmla="*/ 1839912 w 6837362"/>
              <a:gd name="connsiteY44" fmla="*/ 609597 h 2412997"/>
              <a:gd name="connsiteX45" fmla="*/ 1655762 w 6837362"/>
              <a:gd name="connsiteY45" fmla="*/ 609597 h 2412997"/>
              <a:gd name="connsiteX46" fmla="*/ 1655762 w 6837362"/>
              <a:gd name="connsiteY46" fmla="*/ 571497 h 2412997"/>
              <a:gd name="connsiteX47" fmla="*/ 1490662 w 6837362"/>
              <a:gd name="connsiteY47" fmla="*/ 571497 h 2412997"/>
              <a:gd name="connsiteX48" fmla="*/ 1490662 w 6837362"/>
              <a:gd name="connsiteY48" fmla="*/ 533397 h 2412997"/>
              <a:gd name="connsiteX49" fmla="*/ 1293812 w 6837362"/>
              <a:gd name="connsiteY49" fmla="*/ 533397 h 2412997"/>
              <a:gd name="connsiteX50" fmla="*/ 1293812 w 6837362"/>
              <a:gd name="connsiteY50" fmla="*/ 495297 h 2412997"/>
              <a:gd name="connsiteX51" fmla="*/ 1198562 w 6837362"/>
              <a:gd name="connsiteY51" fmla="*/ 495297 h 2412997"/>
              <a:gd name="connsiteX52" fmla="*/ 1198562 w 6837362"/>
              <a:gd name="connsiteY52" fmla="*/ 463547 h 2412997"/>
              <a:gd name="connsiteX53" fmla="*/ 1084262 w 6837362"/>
              <a:gd name="connsiteY53" fmla="*/ 463547 h 2412997"/>
              <a:gd name="connsiteX54" fmla="*/ 1084262 w 6837362"/>
              <a:gd name="connsiteY54" fmla="*/ 431797 h 2412997"/>
              <a:gd name="connsiteX55" fmla="*/ 982662 w 6837362"/>
              <a:gd name="connsiteY55" fmla="*/ 431797 h 2412997"/>
              <a:gd name="connsiteX56" fmla="*/ 982662 w 6837362"/>
              <a:gd name="connsiteY56" fmla="*/ 387347 h 2412997"/>
              <a:gd name="connsiteX57" fmla="*/ 906462 w 6837362"/>
              <a:gd name="connsiteY57" fmla="*/ 387347 h 2412997"/>
              <a:gd name="connsiteX58" fmla="*/ 906462 w 6837362"/>
              <a:gd name="connsiteY58" fmla="*/ 349247 h 2412997"/>
              <a:gd name="connsiteX59" fmla="*/ 798512 w 6837362"/>
              <a:gd name="connsiteY59" fmla="*/ 349247 h 2412997"/>
              <a:gd name="connsiteX60" fmla="*/ 797719 w 6837362"/>
              <a:gd name="connsiteY60" fmla="*/ 314322 h 2412997"/>
              <a:gd name="connsiteX61" fmla="*/ 728663 w 6837362"/>
              <a:gd name="connsiteY61" fmla="*/ 314323 h 2412997"/>
              <a:gd name="connsiteX62" fmla="*/ 728664 w 6837362"/>
              <a:gd name="connsiteY62" fmla="*/ 242885 h 2412997"/>
              <a:gd name="connsiteX63" fmla="*/ 285752 w 6837362"/>
              <a:gd name="connsiteY63" fmla="*/ 242886 h 2412997"/>
              <a:gd name="connsiteX64" fmla="*/ 285752 w 6837362"/>
              <a:gd name="connsiteY64" fmla="*/ 233361 h 2412997"/>
              <a:gd name="connsiteX65" fmla="*/ 278607 w 6837362"/>
              <a:gd name="connsiteY65" fmla="*/ 233360 h 2412997"/>
              <a:gd name="connsiteX66" fmla="*/ 278605 w 6837362"/>
              <a:gd name="connsiteY66" fmla="*/ 216692 h 2412997"/>
              <a:gd name="connsiteX67" fmla="*/ 271463 w 6837362"/>
              <a:gd name="connsiteY67" fmla="*/ 216693 h 2412997"/>
              <a:gd name="connsiteX68" fmla="*/ 271463 w 6837362"/>
              <a:gd name="connsiteY68" fmla="*/ 164304 h 2412997"/>
              <a:gd name="connsiteX69" fmla="*/ 66676 w 6837362"/>
              <a:gd name="connsiteY69" fmla="*/ 161924 h 2412997"/>
              <a:gd name="connsiteX70" fmla="*/ 66675 w 6837362"/>
              <a:gd name="connsiteY70" fmla="*/ 128586 h 2412997"/>
              <a:gd name="connsiteX71" fmla="*/ 26196 w 6837362"/>
              <a:gd name="connsiteY71" fmla="*/ 128587 h 2412997"/>
              <a:gd name="connsiteX72" fmla="*/ 26194 w 6837362"/>
              <a:gd name="connsiteY72" fmla="*/ 90487 h 2412997"/>
              <a:gd name="connsiteX73" fmla="*/ 0 w 6837362"/>
              <a:gd name="connsiteY73" fmla="*/ 90486 h 2412997"/>
              <a:gd name="connsiteX74" fmla="*/ 2384 w 6837362"/>
              <a:gd name="connsiteY74" fmla="*/ 0 h 2412997"/>
              <a:gd name="connsiteX0" fmla="*/ 7061199 w 7061199"/>
              <a:gd name="connsiteY0" fmla="*/ 2420141 h 2420141"/>
              <a:gd name="connsiteX1" fmla="*/ 7010399 w 7061199"/>
              <a:gd name="connsiteY1" fmla="*/ 2420141 h 2420141"/>
              <a:gd name="connsiteX2" fmla="*/ 7010399 w 7061199"/>
              <a:gd name="connsiteY2" fmla="*/ 2051841 h 2420141"/>
              <a:gd name="connsiteX3" fmla="*/ 6470649 w 7061199"/>
              <a:gd name="connsiteY3" fmla="*/ 2051841 h 2420141"/>
              <a:gd name="connsiteX4" fmla="*/ 6470649 w 7061199"/>
              <a:gd name="connsiteY4" fmla="*/ 1778791 h 2420141"/>
              <a:gd name="connsiteX5" fmla="*/ 5124449 w 7061199"/>
              <a:gd name="connsiteY5" fmla="*/ 1778791 h 2420141"/>
              <a:gd name="connsiteX6" fmla="*/ 5124449 w 7061199"/>
              <a:gd name="connsiteY6" fmla="*/ 1702591 h 2420141"/>
              <a:gd name="connsiteX7" fmla="*/ 4781549 w 7061199"/>
              <a:gd name="connsiteY7" fmla="*/ 1702591 h 2420141"/>
              <a:gd name="connsiteX8" fmla="*/ 4781549 w 7061199"/>
              <a:gd name="connsiteY8" fmla="*/ 1620041 h 2420141"/>
              <a:gd name="connsiteX9" fmla="*/ 4641849 w 7061199"/>
              <a:gd name="connsiteY9" fmla="*/ 1620041 h 2420141"/>
              <a:gd name="connsiteX10" fmla="*/ 4641849 w 7061199"/>
              <a:gd name="connsiteY10" fmla="*/ 1543841 h 2420141"/>
              <a:gd name="connsiteX11" fmla="*/ 4400549 w 7061199"/>
              <a:gd name="connsiteY11" fmla="*/ 1543841 h 2420141"/>
              <a:gd name="connsiteX12" fmla="*/ 4400549 w 7061199"/>
              <a:gd name="connsiteY12" fmla="*/ 1461291 h 2420141"/>
              <a:gd name="connsiteX13" fmla="*/ 3956049 w 7061199"/>
              <a:gd name="connsiteY13" fmla="*/ 1461291 h 2420141"/>
              <a:gd name="connsiteX14" fmla="*/ 3956049 w 7061199"/>
              <a:gd name="connsiteY14" fmla="*/ 1378741 h 2420141"/>
              <a:gd name="connsiteX15" fmla="*/ 3917949 w 7061199"/>
              <a:gd name="connsiteY15" fmla="*/ 1378741 h 2420141"/>
              <a:gd name="connsiteX16" fmla="*/ 3917949 w 7061199"/>
              <a:gd name="connsiteY16" fmla="*/ 1302541 h 2420141"/>
              <a:gd name="connsiteX17" fmla="*/ 3232149 w 7061199"/>
              <a:gd name="connsiteY17" fmla="*/ 1302541 h 2420141"/>
              <a:gd name="connsiteX18" fmla="*/ 3232149 w 7061199"/>
              <a:gd name="connsiteY18" fmla="*/ 1232691 h 2420141"/>
              <a:gd name="connsiteX19" fmla="*/ 3200399 w 7061199"/>
              <a:gd name="connsiteY19" fmla="*/ 1232691 h 2420141"/>
              <a:gd name="connsiteX20" fmla="*/ 3200399 w 7061199"/>
              <a:gd name="connsiteY20" fmla="*/ 1175541 h 2420141"/>
              <a:gd name="connsiteX21" fmla="*/ 3086099 w 7061199"/>
              <a:gd name="connsiteY21" fmla="*/ 1175541 h 2420141"/>
              <a:gd name="connsiteX22" fmla="*/ 3086099 w 7061199"/>
              <a:gd name="connsiteY22" fmla="*/ 1118391 h 2420141"/>
              <a:gd name="connsiteX23" fmla="*/ 2870199 w 7061199"/>
              <a:gd name="connsiteY23" fmla="*/ 1118391 h 2420141"/>
              <a:gd name="connsiteX24" fmla="*/ 2870199 w 7061199"/>
              <a:gd name="connsiteY24" fmla="*/ 1067591 h 2420141"/>
              <a:gd name="connsiteX25" fmla="*/ 2825749 w 7061199"/>
              <a:gd name="connsiteY25" fmla="*/ 1067591 h 2420141"/>
              <a:gd name="connsiteX26" fmla="*/ 2825749 w 7061199"/>
              <a:gd name="connsiteY26" fmla="*/ 1016791 h 2420141"/>
              <a:gd name="connsiteX27" fmla="*/ 2819399 w 7061199"/>
              <a:gd name="connsiteY27" fmla="*/ 1016791 h 2420141"/>
              <a:gd name="connsiteX28" fmla="*/ 2819399 w 7061199"/>
              <a:gd name="connsiteY28" fmla="*/ 965991 h 2420141"/>
              <a:gd name="connsiteX29" fmla="*/ 2749549 w 7061199"/>
              <a:gd name="connsiteY29" fmla="*/ 965991 h 2420141"/>
              <a:gd name="connsiteX30" fmla="*/ 2749549 w 7061199"/>
              <a:gd name="connsiteY30" fmla="*/ 915191 h 2420141"/>
              <a:gd name="connsiteX31" fmla="*/ 2628899 w 7061199"/>
              <a:gd name="connsiteY31" fmla="*/ 915191 h 2420141"/>
              <a:gd name="connsiteX32" fmla="*/ 2628899 w 7061199"/>
              <a:gd name="connsiteY32" fmla="*/ 877091 h 2420141"/>
              <a:gd name="connsiteX33" fmla="*/ 2520949 w 7061199"/>
              <a:gd name="connsiteY33" fmla="*/ 877091 h 2420141"/>
              <a:gd name="connsiteX34" fmla="*/ 2520949 w 7061199"/>
              <a:gd name="connsiteY34" fmla="*/ 832641 h 2420141"/>
              <a:gd name="connsiteX35" fmla="*/ 2438399 w 7061199"/>
              <a:gd name="connsiteY35" fmla="*/ 832641 h 2420141"/>
              <a:gd name="connsiteX36" fmla="*/ 2438399 w 7061199"/>
              <a:gd name="connsiteY36" fmla="*/ 788191 h 2420141"/>
              <a:gd name="connsiteX37" fmla="*/ 2400299 w 7061199"/>
              <a:gd name="connsiteY37" fmla="*/ 788191 h 2420141"/>
              <a:gd name="connsiteX38" fmla="*/ 2400299 w 7061199"/>
              <a:gd name="connsiteY38" fmla="*/ 743741 h 2420141"/>
              <a:gd name="connsiteX39" fmla="*/ 2260599 w 7061199"/>
              <a:gd name="connsiteY39" fmla="*/ 743741 h 2420141"/>
              <a:gd name="connsiteX40" fmla="*/ 2260599 w 7061199"/>
              <a:gd name="connsiteY40" fmla="*/ 699291 h 2420141"/>
              <a:gd name="connsiteX41" fmla="*/ 2108199 w 7061199"/>
              <a:gd name="connsiteY41" fmla="*/ 699291 h 2420141"/>
              <a:gd name="connsiteX42" fmla="*/ 2108199 w 7061199"/>
              <a:gd name="connsiteY42" fmla="*/ 661191 h 2420141"/>
              <a:gd name="connsiteX43" fmla="*/ 2063749 w 7061199"/>
              <a:gd name="connsiteY43" fmla="*/ 661191 h 2420141"/>
              <a:gd name="connsiteX44" fmla="*/ 2063749 w 7061199"/>
              <a:gd name="connsiteY44" fmla="*/ 616741 h 2420141"/>
              <a:gd name="connsiteX45" fmla="*/ 1879599 w 7061199"/>
              <a:gd name="connsiteY45" fmla="*/ 616741 h 2420141"/>
              <a:gd name="connsiteX46" fmla="*/ 1879599 w 7061199"/>
              <a:gd name="connsiteY46" fmla="*/ 578641 h 2420141"/>
              <a:gd name="connsiteX47" fmla="*/ 1714499 w 7061199"/>
              <a:gd name="connsiteY47" fmla="*/ 578641 h 2420141"/>
              <a:gd name="connsiteX48" fmla="*/ 1714499 w 7061199"/>
              <a:gd name="connsiteY48" fmla="*/ 540541 h 2420141"/>
              <a:gd name="connsiteX49" fmla="*/ 1517649 w 7061199"/>
              <a:gd name="connsiteY49" fmla="*/ 540541 h 2420141"/>
              <a:gd name="connsiteX50" fmla="*/ 1517649 w 7061199"/>
              <a:gd name="connsiteY50" fmla="*/ 502441 h 2420141"/>
              <a:gd name="connsiteX51" fmla="*/ 1422399 w 7061199"/>
              <a:gd name="connsiteY51" fmla="*/ 502441 h 2420141"/>
              <a:gd name="connsiteX52" fmla="*/ 1422399 w 7061199"/>
              <a:gd name="connsiteY52" fmla="*/ 470691 h 2420141"/>
              <a:gd name="connsiteX53" fmla="*/ 1308099 w 7061199"/>
              <a:gd name="connsiteY53" fmla="*/ 470691 h 2420141"/>
              <a:gd name="connsiteX54" fmla="*/ 1308099 w 7061199"/>
              <a:gd name="connsiteY54" fmla="*/ 438941 h 2420141"/>
              <a:gd name="connsiteX55" fmla="*/ 1206499 w 7061199"/>
              <a:gd name="connsiteY55" fmla="*/ 438941 h 2420141"/>
              <a:gd name="connsiteX56" fmla="*/ 1206499 w 7061199"/>
              <a:gd name="connsiteY56" fmla="*/ 394491 h 2420141"/>
              <a:gd name="connsiteX57" fmla="*/ 1130299 w 7061199"/>
              <a:gd name="connsiteY57" fmla="*/ 394491 h 2420141"/>
              <a:gd name="connsiteX58" fmla="*/ 1130299 w 7061199"/>
              <a:gd name="connsiteY58" fmla="*/ 356391 h 2420141"/>
              <a:gd name="connsiteX59" fmla="*/ 1022349 w 7061199"/>
              <a:gd name="connsiteY59" fmla="*/ 356391 h 2420141"/>
              <a:gd name="connsiteX60" fmla="*/ 1021556 w 7061199"/>
              <a:gd name="connsiteY60" fmla="*/ 321466 h 2420141"/>
              <a:gd name="connsiteX61" fmla="*/ 952500 w 7061199"/>
              <a:gd name="connsiteY61" fmla="*/ 321467 h 2420141"/>
              <a:gd name="connsiteX62" fmla="*/ 952501 w 7061199"/>
              <a:gd name="connsiteY62" fmla="*/ 250029 h 2420141"/>
              <a:gd name="connsiteX63" fmla="*/ 509589 w 7061199"/>
              <a:gd name="connsiteY63" fmla="*/ 250030 h 2420141"/>
              <a:gd name="connsiteX64" fmla="*/ 509589 w 7061199"/>
              <a:gd name="connsiteY64" fmla="*/ 240505 h 2420141"/>
              <a:gd name="connsiteX65" fmla="*/ 502444 w 7061199"/>
              <a:gd name="connsiteY65" fmla="*/ 240504 h 2420141"/>
              <a:gd name="connsiteX66" fmla="*/ 502442 w 7061199"/>
              <a:gd name="connsiteY66" fmla="*/ 223836 h 2420141"/>
              <a:gd name="connsiteX67" fmla="*/ 495300 w 7061199"/>
              <a:gd name="connsiteY67" fmla="*/ 223837 h 2420141"/>
              <a:gd name="connsiteX68" fmla="*/ 495300 w 7061199"/>
              <a:gd name="connsiteY68" fmla="*/ 171448 h 2420141"/>
              <a:gd name="connsiteX69" fmla="*/ 290513 w 7061199"/>
              <a:gd name="connsiteY69" fmla="*/ 169068 h 2420141"/>
              <a:gd name="connsiteX70" fmla="*/ 290512 w 7061199"/>
              <a:gd name="connsiteY70" fmla="*/ 135730 h 2420141"/>
              <a:gd name="connsiteX71" fmla="*/ 250033 w 7061199"/>
              <a:gd name="connsiteY71" fmla="*/ 135731 h 2420141"/>
              <a:gd name="connsiteX72" fmla="*/ 250031 w 7061199"/>
              <a:gd name="connsiteY72" fmla="*/ 97631 h 2420141"/>
              <a:gd name="connsiteX73" fmla="*/ 223837 w 7061199"/>
              <a:gd name="connsiteY73" fmla="*/ 97630 h 2420141"/>
              <a:gd name="connsiteX74" fmla="*/ 2 w 7061199"/>
              <a:gd name="connsiteY74" fmla="*/ 0 h 2420141"/>
              <a:gd name="connsiteX0" fmla="*/ 7061197 w 7061197"/>
              <a:gd name="connsiteY0" fmla="*/ 2420141 h 2420141"/>
              <a:gd name="connsiteX1" fmla="*/ 7010397 w 7061197"/>
              <a:gd name="connsiteY1" fmla="*/ 2420141 h 2420141"/>
              <a:gd name="connsiteX2" fmla="*/ 7010397 w 7061197"/>
              <a:gd name="connsiteY2" fmla="*/ 2051841 h 2420141"/>
              <a:gd name="connsiteX3" fmla="*/ 6470647 w 7061197"/>
              <a:gd name="connsiteY3" fmla="*/ 2051841 h 2420141"/>
              <a:gd name="connsiteX4" fmla="*/ 6470647 w 7061197"/>
              <a:gd name="connsiteY4" fmla="*/ 1778791 h 2420141"/>
              <a:gd name="connsiteX5" fmla="*/ 5124447 w 7061197"/>
              <a:gd name="connsiteY5" fmla="*/ 1778791 h 2420141"/>
              <a:gd name="connsiteX6" fmla="*/ 5124447 w 7061197"/>
              <a:gd name="connsiteY6" fmla="*/ 1702591 h 2420141"/>
              <a:gd name="connsiteX7" fmla="*/ 4781547 w 7061197"/>
              <a:gd name="connsiteY7" fmla="*/ 1702591 h 2420141"/>
              <a:gd name="connsiteX8" fmla="*/ 4781547 w 7061197"/>
              <a:gd name="connsiteY8" fmla="*/ 1620041 h 2420141"/>
              <a:gd name="connsiteX9" fmla="*/ 4641847 w 7061197"/>
              <a:gd name="connsiteY9" fmla="*/ 1620041 h 2420141"/>
              <a:gd name="connsiteX10" fmla="*/ 4641847 w 7061197"/>
              <a:gd name="connsiteY10" fmla="*/ 1543841 h 2420141"/>
              <a:gd name="connsiteX11" fmla="*/ 4400547 w 7061197"/>
              <a:gd name="connsiteY11" fmla="*/ 1543841 h 2420141"/>
              <a:gd name="connsiteX12" fmla="*/ 4400547 w 7061197"/>
              <a:gd name="connsiteY12" fmla="*/ 1461291 h 2420141"/>
              <a:gd name="connsiteX13" fmla="*/ 3956047 w 7061197"/>
              <a:gd name="connsiteY13" fmla="*/ 1461291 h 2420141"/>
              <a:gd name="connsiteX14" fmla="*/ 3956047 w 7061197"/>
              <a:gd name="connsiteY14" fmla="*/ 1378741 h 2420141"/>
              <a:gd name="connsiteX15" fmla="*/ 3917947 w 7061197"/>
              <a:gd name="connsiteY15" fmla="*/ 1378741 h 2420141"/>
              <a:gd name="connsiteX16" fmla="*/ 3917947 w 7061197"/>
              <a:gd name="connsiteY16" fmla="*/ 1302541 h 2420141"/>
              <a:gd name="connsiteX17" fmla="*/ 3232147 w 7061197"/>
              <a:gd name="connsiteY17" fmla="*/ 1302541 h 2420141"/>
              <a:gd name="connsiteX18" fmla="*/ 3232147 w 7061197"/>
              <a:gd name="connsiteY18" fmla="*/ 1232691 h 2420141"/>
              <a:gd name="connsiteX19" fmla="*/ 3200397 w 7061197"/>
              <a:gd name="connsiteY19" fmla="*/ 1232691 h 2420141"/>
              <a:gd name="connsiteX20" fmla="*/ 3200397 w 7061197"/>
              <a:gd name="connsiteY20" fmla="*/ 1175541 h 2420141"/>
              <a:gd name="connsiteX21" fmla="*/ 3086097 w 7061197"/>
              <a:gd name="connsiteY21" fmla="*/ 1175541 h 2420141"/>
              <a:gd name="connsiteX22" fmla="*/ 3086097 w 7061197"/>
              <a:gd name="connsiteY22" fmla="*/ 1118391 h 2420141"/>
              <a:gd name="connsiteX23" fmla="*/ 2870197 w 7061197"/>
              <a:gd name="connsiteY23" fmla="*/ 1118391 h 2420141"/>
              <a:gd name="connsiteX24" fmla="*/ 2870197 w 7061197"/>
              <a:gd name="connsiteY24" fmla="*/ 1067591 h 2420141"/>
              <a:gd name="connsiteX25" fmla="*/ 2825747 w 7061197"/>
              <a:gd name="connsiteY25" fmla="*/ 1067591 h 2420141"/>
              <a:gd name="connsiteX26" fmla="*/ 2825747 w 7061197"/>
              <a:gd name="connsiteY26" fmla="*/ 1016791 h 2420141"/>
              <a:gd name="connsiteX27" fmla="*/ 2819397 w 7061197"/>
              <a:gd name="connsiteY27" fmla="*/ 1016791 h 2420141"/>
              <a:gd name="connsiteX28" fmla="*/ 2819397 w 7061197"/>
              <a:gd name="connsiteY28" fmla="*/ 965991 h 2420141"/>
              <a:gd name="connsiteX29" fmla="*/ 2749547 w 7061197"/>
              <a:gd name="connsiteY29" fmla="*/ 965991 h 2420141"/>
              <a:gd name="connsiteX30" fmla="*/ 2749547 w 7061197"/>
              <a:gd name="connsiteY30" fmla="*/ 915191 h 2420141"/>
              <a:gd name="connsiteX31" fmla="*/ 2628897 w 7061197"/>
              <a:gd name="connsiteY31" fmla="*/ 915191 h 2420141"/>
              <a:gd name="connsiteX32" fmla="*/ 2628897 w 7061197"/>
              <a:gd name="connsiteY32" fmla="*/ 877091 h 2420141"/>
              <a:gd name="connsiteX33" fmla="*/ 2520947 w 7061197"/>
              <a:gd name="connsiteY33" fmla="*/ 877091 h 2420141"/>
              <a:gd name="connsiteX34" fmla="*/ 2520947 w 7061197"/>
              <a:gd name="connsiteY34" fmla="*/ 832641 h 2420141"/>
              <a:gd name="connsiteX35" fmla="*/ 2438397 w 7061197"/>
              <a:gd name="connsiteY35" fmla="*/ 832641 h 2420141"/>
              <a:gd name="connsiteX36" fmla="*/ 2438397 w 7061197"/>
              <a:gd name="connsiteY36" fmla="*/ 788191 h 2420141"/>
              <a:gd name="connsiteX37" fmla="*/ 2400297 w 7061197"/>
              <a:gd name="connsiteY37" fmla="*/ 788191 h 2420141"/>
              <a:gd name="connsiteX38" fmla="*/ 2400297 w 7061197"/>
              <a:gd name="connsiteY38" fmla="*/ 743741 h 2420141"/>
              <a:gd name="connsiteX39" fmla="*/ 2260597 w 7061197"/>
              <a:gd name="connsiteY39" fmla="*/ 743741 h 2420141"/>
              <a:gd name="connsiteX40" fmla="*/ 2260597 w 7061197"/>
              <a:gd name="connsiteY40" fmla="*/ 699291 h 2420141"/>
              <a:gd name="connsiteX41" fmla="*/ 2108197 w 7061197"/>
              <a:gd name="connsiteY41" fmla="*/ 699291 h 2420141"/>
              <a:gd name="connsiteX42" fmla="*/ 2108197 w 7061197"/>
              <a:gd name="connsiteY42" fmla="*/ 661191 h 2420141"/>
              <a:gd name="connsiteX43" fmla="*/ 2063747 w 7061197"/>
              <a:gd name="connsiteY43" fmla="*/ 661191 h 2420141"/>
              <a:gd name="connsiteX44" fmla="*/ 2063747 w 7061197"/>
              <a:gd name="connsiteY44" fmla="*/ 616741 h 2420141"/>
              <a:gd name="connsiteX45" fmla="*/ 1879597 w 7061197"/>
              <a:gd name="connsiteY45" fmla="*/ 616741 h 2420141"/>
              <a:gd name="connsiteX46" fmla="*/ 1879597 w 7061197"/>
              <a:gd name="connsiteY46" fmla="*/ 578641 h 2420141"/>
              <a:gd name="connsiteX47" fmla="*/ 1714497 w 7061197"/>
              <a:gd name="connsiteY47" fmla="*/ 578641 h 2420141"/>
              <a:gd name="connsiteX48" fmla="*/ 1714497 w 7061197"/>
              <a:gd name="connsiteY48" fmla="*/ 540541 h 2420141"/>
              <a:gd name="connsiteX49" fmla="*/ 1517647 w 7061197"/>
              <a:gd name="connsiteY49" fmla="*/ 540541 h 2420141"/>
              <a:gd name="connsiteX50" fmla="*/ 1517647 w 7061197"/>
              <a:gd name="connsiteY50" fmla="*/ 502441 h 2420141"/>
              <a:gd name="connsiteX51" fmla="*/ 1422397 w 7061197"/>
              <a:gd name="connsiteY51" fmla="*/ 502441 h 2420141"/>
              <a:gd name="connsiteX52" fmla="*/ 1422397 w 7061197"/>
              <a:gd name="connsiteY52" fmla="*/ 470691 h 2420141"/>
              <a:gd name="connsiteX53" fmla="*/ 1308097 w 7061197"/>
              <a:gd name="connsiteY53" fmla="*/ 470691 h 2420141"/>
              <a:gd name="connsiteX54" fmla="*/ 1308097 w 7061197"/>
              <a:gd name="connsiteY54" fmla="*/ 438941 h 2420141"/>
              <a:gd name="connsiteX55" fmla="*/ 1206497 w 7061197"/>
              <a:gd name="connsiteY55" fmla="*/ 438941 h 2420141"/>
              <a:gd name="connsiteX56" fmla="*/ 1206497 w 7061197"/>
              <a:gd name="connsiteY56" fmla="*/ 394491 h 2420141"/>
              <a:gd name="connsiteX57" fmla="*/ 1130297 w 7061197"/>
              <a:gd name="connsiteY57" fmla="*/ 394491 h 2420141"/>
              <a:gd name="connsiteX58" fmla="*/ 1130297 w 7061197"/>
              <a:gd name="connsiteY58" fmla="*/ 356391 h 2420141"/>
              <a:gd name="connsiteX59" fmla="*/ 1022347 w 7061197"/>
              <a:gd name="connsiteY59" fmla="*/ 356391 h 2420141"/>
              <a:gd name="connsiteX60" fmla="*/ 1021554 w 7061197"/>
              <a:gd name="connsiteY60" fmla="*/ 321466 h 2420141"/>
              <a:gd name="connsiteX61" fmla="*/ 952498 w 7061197"/>
              <a:gd name="connsiteY61" fmla="*/ 321467 h 2420141"/>
              <a:gd name="connsiteX62" fmla="*/ 952499 w 7061197"/>
              <a:gd name="connsiteY62" fmla="*/ 250029 h 2420141"/>
              <a:gd name="connsiteX63" fmla="*/ 509587 w 7061197"/>
              <a:gd name="connsiteY63" fmla="*/ 250030 h 2420141"/>
              <a:gd name="connsiteX64" fmla="*/ 509587 w 7061197"/>
              <a:gd name="connsiteY64" fmla="*/ 240505 h 2420141"/>
              <a:gd name="connsiteX65" fmla="*/ 502442 w 7061197"/>
              <a:gd name="connsiteY65" fmla="*/ 240504 h 2420141"/>
              <a:gd name="connsiteX66" fmla="*/ 502440 w 7061197"/>
              <a:gd name="connsiteY66" fmla="*/ 223836 h 2420141"/>
              <a:gd name="connsiteX67" fmla="*/ 495298 w 7061197"/>
              <a:gd name="connsiteY67" fmla="*/ 223837 h 2420141"/>
              <a:gd name="connsiteX68" fmla="*/ 495298 w 7061197"/>
              <a:gd name="connsiteY68" fmla="*/ 171448 h 2420141"/>
              <a:gd name="connsiteX69" fmla="*/ 290511 w 7061197"/>
              <a:gd name="connsiteY69" fmla="*/ 169068 h 2420141"/>
              <a:gd name="connsiteX70" fmla="*/ 290510 w 7061197"/>
              <a:gd name="connsiteY70" fmla="*/ 135730 h 2420141"/>
              <a:gd name="connsiteX71" fmla="*/ 250031 w 7061197"/>
              <a:gd name="connsiteY71" fmla="*/ 135731 h 2420141"/>
              <a:gd name="connsiteX72" fmla="*/ 250029 w 7061197"/>
              <a:gd name="connsiteY72" fmla="*/ 97631 h 2420141"/>
              <a:gd name="connsiteX73" fmla="*/ 223835 w 7061197"/>
              <a:gd name="connsiteY73" fmla="*/ 97630 h 2420141"/>
              <a:gd name="connsiteX74" fmla="*/ 0 w 7061197"/>
              <a:gd name="connsiteY74" fmla="*/ 0 h 2420141"/>
              <a:gd name="connsiteX0" fmla="*/ 6842122 w 6842122"/>
              <a:gd name="connsiteY0" fmla="*/ 2372516 h 2372516"/>
              <a:gd name="connsiteX1" fmla="*/ 6791322 w 6842122"/>
              <a:gd name="connsiteY1" fmla="*/ 2372516 h 2372516"/>
              <a:gd name="connsiteX2" fmla="*/ 6791322 w 6842122"/>
              <a:gd name="connsiteY2" fmla="*/ 2004216 h 2372516"/>
              <a:gd name="connsiteX3" fmla="*/ 6251572 w 6842122"/>
              <a:gd name="connsiteY3" fmla="*/ 2004216 h 2372516"/>
              <a:gd name="connsiteX4" fmla="*/ 6251572 w 6842122"/>
              <a:gd name="connsiteY4" fmla="*/ 1731166 h 2372516"/>
              <a:gd name="connsiteX5" fmla="*/ 4905372 w 6842122"/>
              <a:gd name="connsiteY5" fmla="*/ 1731166 h 2372516"/>
              <a:gd name="connsiteX6" fmla="*/ 4905372 w 6842122"/>
              <a:gd name="connsiteY6" fmla="*/ 1654966 h 2372516"/>
              <a:gd name="connsiteX7" fmla="*/ 4562472 w 6842122"/>
              <a:gd name="connsiteY7" fmla="*/ 1654966 h 2372516"/>
              <a:gd name="connsiteX8" fmla="*/ 4562472 w 6842122"/>
              <a:gd name="connsiteY8" fmla="*/ 1572416 h 2372516"/>
              <a:gd name="connsiteX9" fmla="*/ 4422772 w 6842122"/>
              <a:gd name="connsiteY9" fmla="*/ 1572416 h 2372516"/>
              <a:gd name="connsiteX10" fmla="*/ 4422772 w 6842122"/>
              <a:gd name="connsiteY10" fmla="*/ 1496216 h 2372516"/>
              <a:gd name="connsiteX11" fmla="*/ 4181472 w 6842122"/>
              <a:gd name="connsiteY11" fmla="*/ 1496216 h 2372516"/>
              <a:gd name="connsiteX12" fmla="*/ 4181472 w 6842122"/>
              <a:gd name="connsiteY12" fmla="*/ 1413666 h 2372516"/>
              <a:gd name="connsiteX13" fmla="*/ 3736972 w 6842122"/>
              <a:gd name="connsiteY13" fmla="*/ 1413666 h 2372516"/>
              <a:gd name="connsiteX14" fmla="*/ 3736972 w 6842122"/>
              <a:gd name="connsiteY14" fmla="*/ 1331116 h 2372516"/>
              <a:gd name="connsiteX15" fmla="*/ 3698872 w 6842122"/>
              <a:gd name="connsiteY15" fmla="*/ 1331116 h 2372516"/>
              <a:gd name="connsiteX16" fmla="*/ 3698872 w 6842122"/>
              <a:gd name="connsiteY16" fmla="*/ 1254916 h 2372516"/>
              <a:gd name="connsiteX17" fmla="*/ 3013072 w 6842122"/>
              <a:gd name="connsiteY17" fmla="*/ 1254916 h 2372516"/>
              <a:gd name="connsiteX18" fmla="*/ 3013072 w 6842122"/>
              <a:gd name="connsiteY18" fmla="*/ 1185066 h 2372516"/>
              <a:gd name="connsiteX19" fmla="*/ 2981322 w 6842122"/>
              <a:gd name="connsiteY19" fmla="*/ 1185066 h 2372516"/>
              <a:gd name="connsiteX20" fmla="*/ 2981322 w 6842122"/>
              <a:gd name="connsiteY20" fmla="*/ 1127916 h 2372516"/>
              <a:gd name="connsiteX21" fmla="*/ 2867022 w 6842122"/>
              <a:gd name="connsiteY21" fmla="*/ 1127916 h 2372516"/>
              <a:gd name="connsiteX22" fmla="*/ 2867022 w 6842122"/>
              <a:gd name="connsiteY22" fmla="*/ 1070766 h 2372516"/>
              <a:gd name="connsiteX23" fmla="*/ 2651122 w 6842122"/>
              <a:gd name="connsiteY23" fmla="*/ 1070766 h 2372516"/>
              <a:gd name="connsiteX24" fmla="*/ 2651122 w 6842122"/>
              <a:gd name="connsiteY24" fmla="*/ 1019966 h 2372516"/>
              <a:gd name="connsiteX25" fmla="*/ 2606672 w 6842122"/>
              <a:gd name="connsiteY25" fmla="*/ 1019966 h 2372516"/>
              <a:gd name="connsiteX26" fmla="*/ 2606672 w 6842122"/>
              <a:gd name="connsiteY26" fmla="*/ 969166 h 2372516"/>
              <a:gd name="connsiteX27" fmla="*/ 2600322 w 6842122"/>
              <a:gd name="connsiteY27" fmla="*/ 969166 h 2372516"/>
              <a:gd name="connsiteX28" fmla="*/ 2600322 w 6842122"/>
              <a:gd name="connsiteY28" fmla="*/ 918366 h 2372516"/>
              <a:gd name="connsiteX29" fmla="*/ 2530472 w 6842122"/>
              <a:gd name="connsiteY29" fmla="*/ 918366 h 2372516"/>
              <a:gd name="connsiteX30" fmla="*/ 2530472 w 6842122"/>
              <a:gd name="connsiteY30" fmla="*/ 867566 h 2372516"/>
              <a:gd name="connsiteX31" fmla="*/ 2409822 w 6842122"/>
              <a:gd name="connsiteY31" fmla="*/ 867566 h 2372516"/>
              <a:gd name="connsiteX32" fmla="*/ 2409822 w 6842122"/>
              <a:gd name="connsiteY32" fmla="*/ 829466 h 2372516"/>
              <a:gd name="connsiteX33" fmla="*/ 2301872 w 6842122"/>
              <a:gd name="connsiteY33" fmla="*/ 829466 h 2372516"/>
              <a:gd name="connsiteX34" fmla="*/ 2301872 w 6842122"/>
              <a:gd name="connsiteY34" fmla="*/ 785016 h 2372516"/>
              <a:gd name="connsiteX35" fmla="*/ 2219322 w 6842122"/>
              <a:gd name="connsiteY35" fmla="*/ 785016 h 2372516"/>
              <a:gd name="connsiteX36" fmla="*/ 2219322 w 6842122"/>
              <a:gd name="connsiteY36" fmla="*/ 740566 h 2372516"/>
              <a:gd name="connsiteX37" fmla="*/ 2181222 w 6842122"/>
              <a:gd name="connsiteY37" fmla="*/ 740566 h 2372516"/>
              <a:gd name="connsiteX38" fmla="*/ 2181222 w 6842122"/>
              <a:gd name="connsiteY38" fmla="*/ 696116 h 2372516"/>
              <a:gd name="connsiteX39" fmla="*/ 2041522 w 6842122"/>
              <a:gd name="connsiteY39" fmla="*/ 696116 h 2372516"/>
              <a:gd name="connsiteX40" fmla="*/ 2041522 w 6842122"/>
              <a:gd name="connsiteY40" fmla="*/ 651666 h 2372516"/>
              <a:gd name="connsiteX41" fmla="*/ 1889122 w 6842122"/>
              <a:gd name="connsiteY41" fmla="*/ 651666 h 2372516"/>
              <a:gd name="connsiteX42" fmla="*/ 1889122 w 6842122"/>
              <a:gd name="connsiteY42" fmla="*/ 613566 h 2372516"/>
              <a:gd name="connsiteX43" fmla="*/ 1844672 w 6842122"/>
              <a:gd name="connsiteY43" fmla="*/ 613566 h 2372516"/>
              <a:gd name="connsiteX44" fmla="*/ 1844672 w 6842122"/>
              <a:gd name="connsiteY44" fmla="*/ 569116 h 2372516"/>
              <a:gd name="connsiteX45" fmla="*/ 1660522 w 6842122"/>
              <a:gd name="connsiteY45" fmla="*/ 569116 h 2372516"/>
              <a:gd name="connsiteX46" fmla="*/ 1660522 w 6842122"/>
              <a:gd name="connsiteY46" fmla="*/ 531016 h 2372516"/>
              <a:gd name="connsiteX47" fmla="*/ 1495422 w 6842122"/>
              <a:gd name="connsiteY47" fmla="*/ 531016 h 2372516"/>
              <a:gd name="connsiteX48" fmla="*/ 1495422 w 6842122"/>
              <a:gd name="connsiteY48" fmla="*/ 492916 h 2372516"/>
              <a:gd name="connsiteX49" fmla="*/ 1298572 w 6842122"/>
              <a:gd name="connsiteY49" fmla="*/ 492916 h 2372516"/>
              <a:gd name="connsiteX50" fmla="*/ 1298572 w 6842122"/>
              <a:gd name="connsiteY50" fmla="*/ 454816 h 2372516"/>
              <a:gd name="connsiteX51" fmla="*/ 1203322 w 6842122"/>
              <a:gd name="connsiteY51" fmla="*/ 454816 h 2372516"/>
              <a:gd name="connsiteX52" fmla="*/ 1203322 w 6842122"/>
              <a:gd name="connsiteY52" fmla="*/ 423066 h 2372516"/>
              <a:gd name="connsiteX53" fmla="*/ 1089022 w 6842122"/>
              <a:gd name="connsiteY53" fmla="*/ 423066 h 2372516"/>
              <a:gd name="connsiteX54" fmla="*/ 1089022 w 6842122"/>
              <a:gd name="connsiteY54" fmla="*/ 391316 h 2372516"/>
              <a:gd name="connsiteX55" fmla="*/ 987422 w 6842122"/>
              <a:gd name="connsiteY55" fmla="*/ 391316 h 2372516"/>
              <a:gd name="connsiteX56" fmla="*/ 987422 w 6842122"/>
              <a:gd name="connsiteY56" fmla="*/ 346866 h 2372516"/>
              <a:gd name="connsiteX57" fmla="*/ 911222 w 6842122"/>
              <a:gd name="connsiteY57" fmla="*/ 346866 h 2372516"/>
              <a:gd name="connsiteX58" fmla="*/ 911222 w 6842122"/>
              <a:gd name="connsiteY58" fmla="*/ 308766 h 2372516"/>
              <a:gd name="connsiteX59" fmla="*/ 803272 w 6842122"/>
              <a:gd name="connsiteY59" fmla="*/ 308766 h 2372516"/>
              <a:gd name="connsiteX60" fmla="*/ 802479 w 6842122"/>
              <a:gd name="connsiteY60" fmla="*/ 273841 h 2372516"/>
              <a:gd name="connsiteX61" fmla="*/ 733423 w 6842122"/>
              <a:gd name="connsiteY61" fmla="*/ 273842 h 2372516"/>
              <a:gd name="connsiteX62" fmla="*/ 733424 w 6842122"/>
              <a:gd name="connsiteY62" fmla="*/ 202404 h 2372516"/>
              <a:gd name="connsiteX63" fmla="*/ 290512 w 6842122"/>
              <a:gd name="connsiteY63" fmla="*/ 202405 h 2372516"/>
              <a:gd name="connsiteX64" fmla="*/ 290512 w 6842122"/>
              <a:gd name="connsiteY64" fmla="*/ 192880 h 2372516"/>
              <a:gd name="connsiteX65" fmla="*/ 283367 w 6842122"/>
              <a:gd name="connsiteY65" fmla="*/ 192879 h 2372516"/>
              <a:gd name="connsiteX66" fmla="*/ 283365 w 6842122"/>
              <a:gd name="connsiteY66" fmla="*/ 176211 h 2372516"/>
              <a:gd name="connsiteX67" fmla="*/ 276223 w 6842122"/>
              <a:gd name="connsiteY67" fmla="*/ 176212 h 2372516"/>
              <a:gd name="connsiteX68" fmla="*/ 276223 w 6842122"/>
              <a:gd name="connsiteY68" fmla="*/ 123823 h 2372516"/>
              <a:gd name="connsiteX69" fmla="*/ 71436 w 6842122"/>
              <a:gd name="connsiteY69" fmla="*/ 121443 h 2372516"/>
              <a:gd name="connsiteX70" fmla="*/ 71435 w 6842122"/>
              <a:gd name="connsiteY70" fmla="*/ 88105 h 2372516"/>
              <a:gd name="connsiteX71" fmla="*/ 30956 w 6842122"/>
              <a:gd name="connsiteY71" fmla="*/ 88106 h 2372516"/>
              <a:gd name="connsiteX72" fmla="*/ 30954 w 6842122"/>
              <a:gd name="connsiteY72" fmla="*/ 50006 h 2372516"/>
              <a:gd name="connsiteX73" fmla="*/ 4760 w 6842122"/>
              <a:gd name="connsiteY73" fmla="*/ 50005 h 2372516"/>
              <a:gd name="connsiteX74" fmla="*/ 0 w 6842122"/>
              <a:gd name="connsiteY74" fmla="*/ 0 h 2372516"/>
              <a:gd name="connsiteX0" fmla="*/ 6837362 w 6837362"/>
              <a:gd name="connsiteY0" fmla="*/ 2353466 h 2353466"/>
              <a:gd name="connsiteX1" fmla="*/ 6786562 w 6837362"/>
              <a:gd name="connsiteY1" fmla="*/ 2353466 h 2353466"/>
              <a:gd name="connsiteX2" fmla="*/ 6786562 w 6837362"/>
              <a:gd name="connsiteY2" fmla="*/ 1985166 h 2353466"/>
              <a:gd name="connsiteX3" fmla="*/ 6246812 w 6837362"/>
              <a:gd name="connsiteY3" fmla="*/ 1985166 h 2353466"/>
              <a:gd name="connsiteX4" fmla="*/ 6246812 w 6837362"/>
              <a:gd name="connsiteY4" fmla="*/ 1712116 h 2353466"/>
              <a:gd name="connsiteX5" fmla="*/ 4900612 w 6837362"/>
              <a:gd name="connsiteY5" fmla="*/ 1712116 h 2353466"/>
              <a:gd name="connsiteX6" fmla="*/ 4900612 w 6837362"/>
              <a:gd name="connsiteY6" fmla="*/ 1635916 h 2353466"/>
              <a:gd name="connsiteX7" fmla="*/ 4557712 w 6837362"/>
              <a:gd name="connsiteY7" fmla="*/ 1635916 h 2353466"/>
              <a:gd name="connsiteX8" fmla="*/ 4557712 w 6837362"/>
              <a:gd name="connsiteY8" fmla="*/ 1553366 h 2353466"/>
              <a:gd name="connsiteX9" fmla="*/ 4418012 w 6837362"/>
              <a:gd name="connsiteY9" fmla="*/ 1553366 h 2353466"/>
              <a:gd name="connsiteX10" fmla="*/ 4418012 w 6837362"/>
              <a:gd name="connsiteY10" fmla="*/ 1477166 h 2353466"/>
              <a:gd name="connsiteX11" fmla="*/ 4176712 w 6837362"/>
              <a:gd name="connsiteY11" fmla="*/ 1477166 h 2353466"/>
              <a:gd name="connsiteX12" fmla="*/ 4176712 w 6837362"/>
              <a:gd name="connsiteY12" fmla="*/ 1394616 h 2353466"/>
              <a:gd name="connsiteX13" fmla="*/ 3732212 w 6837362"/>
              <a:gd name="connsiteY13" fmla="*/ 1394616 h 2353466"/>
              <a:gd name="connsiteX14" fmla="*/ 3732212 w 6837362"/>
              <a:gd name="connsiteY14" fmla="*/ 1312066 h 2353466"/>
              <a:gd name="connsiteX15" fmla="*/ 3694112 w 6837362"/>
              <a:gd name="connsiteY15" fmla="*/ 1312066 h 2353466"/>
              <a:gd name="connsiteX16" fmla="*/ 3694112 w 6837362"/>
              <a:gd name="connsiteY16" fmla="*/ 1235866 h 2353466"/>
              <a:gd name="connsiteX17" fmla="*/ 3008312 w 6837362"/>
              <a:gd name="connsiteY17" fmla="*/ 1235866 h 2353466"/>
              <a:gd name="connsiteX18" fmla="*/ 3008312 w 6837362"/>
              <a:gd name="connsiteY18" fmla="*/ 1166016 h 2353466"/>
              <a:gd name="connsiteX19" fmla="*/ 2976562 w 6837362"/>
              <a:gd name="connsiteY19" fmla="*/ 1166016 h 2353466"/>
              <a:gd name="connsiteX20" fmla="*/ 2976562 w 6837362"/>
              <a:gd name="connsiteY20" fmla="*/ 1108866 h 2353466"/>
              <a:gd name="connsiteX21" fmla="*/ 2862262 w 6837362"/>
              <a:gd name="connsiteY21" fmla="*/ 1108866 h 2353466"/>
              <a:gd name="connsiteX22" fmla="*/ 2862262 w 6837362"/>
              <a:gd name="connsiteY22" fmla="*/ 1051716 h 2353466"/>
              <a:gd name="connsiteX23" fmla="*/ 2646362 w 6837362"/>
              <a:gd name="connsiteY23" fmla="*/ 1051716 h 2353466"/>
              <a:gd name="connsiteX24" fmla="*/ 2646362 w 6837362"/>
              <a:gd name="connsiteY24" fmla="*/ 1000916 h 2353466"/>
              <a:gd name="connsiteX25" fmla="*/ 2601912 w 6837362"/>
              <a:gd name="connsiteY25" fmla="*/ 1000916 h 2353466"/>
              <a:gd name="connsiteX26" fmla="*/ 2601912 w 6837362"/>
              <a:gd name="connsiteY26" fmla="*/ 950116 h 2353466"/>
              <a:gd name="connsiteX27" fmla="*/ 2595562 w 6837362"/>
              <a:gd name="connsiteY27" fmla="*/ 950116 h 2353466"/>
              <a:gd name="connsiteX28" fmla="*/ 2595562 w 6837362"/>
              <a:gd name="connsiteY28" fmla="*/ 899316 h 2353466"/>
              <a:gd name="connsiteX29" fmla="*/ 2525712 w 6837362"/>
              <a:gd name="connsiteY29" fmla="*/ 899316 h 2353466"/>
              <a:gd name="connsiteX30" fmla="*/ 2525712 w 6837362"/>
              <a:gd name="connsiteY30" fmla="*/ 848516 h 2353466"/>
              <a:gd name="connsiteX31" fmla="*/ 2405062 w 6837362"/>
              <a:gd name="connsiteY31" fmla="*/ 848516 h 2353466"/>
              <a:gd name="connsiteX32" fmla="*/ 2405062 w 6837362"/>
              <a:gd name="connsiteY32" fmla="*/ 810416 h 2353466"/>
              <a:gd name="connsiteX33" fmla="*/ 2297112 w 6837362"/>
              <a:gd name="connsiteY33" fmla="*/ 810416 h 2353466"/>
              <a:gd name="connsiteX34" fmla="*/ 2297112 w 6837362"/>
              <a:gd name="connsiteY34" fmla="*/ 765966 h 2353466"/>
              <a:gd name="connsiteX35" fmla="*/ 2214562 w 6837362"/>
              <a:gd name="connsiteY35" fmla="*/ 765966 h 2353466"/>
              <a:gd name="connsiteX36" fmla="*/ 2214562 w 6837362"/>
              <a:gd name="connsiteY36" fmla="*/ 721516 h 2353466"/>
              <a:gd name="connsiteX37" fmla="*/ 2176462 w 6837362"/>
              <a:gd name="connsiteY37" fmla="*/ 721516 h 2353466"/>
              <a:gd name="connsiteX38" fmla="*/ 2176462 w 6837362"/>
              <a:gd name="connsiteY38" fmla="*/ 677066 h 2353466"/>
              <a:gd name="connsiteX39" fmla="*/ 2036762 w 6837362"/>
              <a:gd name="connsiteY39" fmla="*/ 677066 h 2353466"/>
              <a:gd name="connsiteX40" fmla="*/ 2036762 w 6837362"/>
              <a:gd name="connsiteY40" fmla="*/ 632616 h 2353466"/>
              <a:gd name="connsiteX41" fmla="*/ 1884362 w 6837362"/>
              <a:gd name="connsiteY41" fmla="*/ 632616 h 2353466"/>
              <a:gd name="connsiteX42" fmla="*/ 1884362 w 6837362"/>
              <a:gd name="connsiteY42" fmla="*/ 594516 h 2353466"/>
              <a:gd name="connsiteX43" fmla="*/ 1839912 w 6837362"/>
              <a:gd name="connsiteY43" fmla="*/ 594516 h 2353466"/>
              <a:gd name="connsiteX44" fmla="*/ 1839912 w 6837362"/>
              <a:gd name="connsiteY44" fmla="*/ 550066 h 2353466"/>
              <a:gd name="connsiteX45" fmla="*/ 1655762 w 6837362"/>
              <a:gd name="connsiteY45" fmla="*/ 550066 h 2353466"/>
              <a:gd name="connsiteX46" fmla="*/ 1655762 w 6837362"/>
              <a:gd name="connsiteY46" fmla="*/ 511966 h 2353466"/>
              <a:gd name="connsiteX47" fmla="*/ 1490662 w 6837362"/>
              <a:gd name="connsiteY47" fmla="*/ 511966 h 2353466"/>
              <a:gd name="connsiteX48" fmla="*/ 1490662 w 6837362"/>
              <a:gd name="connsiteY48" fmla="*/ 473866 h 2353466"/>
              <a:gd name="connsiteX49" fmla="*/ 1293812 w 6837362"/>
              <a:gd name="connsiteY49" fmla="*/ 473866 h 2353466"/>
              <a:gd name="connsiteX50" fmla="*/ 1293812 w 6837362"/>
              <a:gd name="connsiteY50" fmla="*/ 435766 h 2353466"/>
              <a:gd name="connsiteX51" fmla="*/ 1198562 w 6837362"/>
              <a:gd name="connsiteY51" fmla="*/ 435766 h 2353466"/>
              <a:gd name="connsiteX52" fmla="*/ 1198562 w 6837362"/>
              <a:gd name="connsiteY52" fmla="*/ 404016 h 2353466"/>
              <a:gd name="connsiteX53" fmla="*/ 1084262 w 6837362"/>
              <a:gd name="connsiteY53" fmla="*/ 404016 h 2353466"/>
              <a:gd name="connsiteX54" fmla="*/ 1084262 w 6837362"/>
              <a:gd name="connsiteY54" fmla="*/ 372266 h 2353466"/>
              <a:gd name="connsiteX55" fmla="*/ 982662 w 6837362"/>
              <a:gd name="connsiteY55" fmla="*/ 372266 h 2353466"/>
              <a:gd name="connsiteX56" fmla="*/ 982662 w 6837362"/>
              <a:gd name="connsiteY56" fmla="*/ 327816 h 2353466"/>
              <a:gd name="connsiteX57" fmla="*/ 906462 w 6837362"/>
              <a:gd name="connsiteY57" fmla="*/ 327816 h 2353466"/>
              <a:gd name="connsiteX58" fmla="*/ 906462 w 6837362"/>
              <a:gd name="connsiteY58" fmla="*/ 289716 h 2353466"/>
              <a:gd name="connsiteX59" fmla="*/ 798512 w 6837362"/>
              <a:gd name="connsiteY59" fmla="*/ 289716 h 2353466"/>
              <a:gd name="connsiteX60" fmla="*/ 797719 w 6837362"/>
              <a:gd name="connsiteY60" fmla="*/ 254791 h 2353466"/>
              <a:gd name="connsiteX61" fmla="*/ 728663 w 6837362"/>
              <a:gd name="connsiteY61" fmla="*/ 254792 h 2353466"/>
              <a:gd name="connsiteX62" fmla="*/ 728664 w 6837362"/>
              <a:gd name="connsiteY62" fmla="*/ 183354 h 2353466"/>
              <a:gd name="connsiteX63" fmla="*/ 285752 w 6837362"/>
              <a:gd name="connsiteY63" fmla="*/ 183355 h 2353466"/>
              <a:gd name="connsiteX64" fmla="*/ 285752 w 6837362"/>
              <a:gd name="connsiteY64" fmla="*/ 173830 h 2353466"/>
              <a:gd name="connsiteX65" fmla="*/ 278607 w 6837362"/>
              <a:gd name="connsiteY65" fmla="*/ 173829 h 2353466"/>
              <a:gd name="connsiteX66" fmla="*/ 278605 w 6837362"/>
              <a:gd name="connsiteY66" fmla="*/ 157161 h 2353466"/>
              <a:gd name="connsiteX67" fmla="*/ 271463 w 6837362"/>
              <a:gd name="connsiteY67" fmla="*/ 157162 h 2353466"/>
              <a:gd name="connsiteX68" fmla="*/ 271463 w 6837362"/>
              <a:gd name="connsiteY68" fmla="*/ 104773 h 2353466"/>
              <a:gd name="connsiteX69" fmla="*/ 66676 w 6837362"/>
              <a:gd name="connsiteY69" fmla="*/ 102393 h 2353466"/>
              <a:gd name="connsiteX70" fmla="*/ 66675 w 6837362"/>
              <a:gd name="connsiteY70" fmla="*/ 69055 h 2353466"/>
              <a:gd name="connsiteX71" fmla="*/ 26196 w 6837362"/>
              <a:gd name="connsiteY71" fmla="*/ 69056 h 2353466"/>
              <a:gd name="connsiteX72" fmla="*/ 26194 w 6837362"/>
              <a:gd name="connsiteY72" fmla="*/ 30956 h 2353466"/>
              <a:gd name="connsiteX73" fmla="*/ 0 w 6837362"/>
              <a:gd name="connsiteY73" fmla="*/ 30955 h 2353466"/>
              <a:gd name="connsiteX74" fmla="*/ 50009 w 6837362"/>
              <a:gd name="connsiteY74" fmla="*/ 0 h 2353466"/>
              <a:gd name="connsiteX0" fmla="*/ 6846884 w 6846884"/>
              <a:gd name="connsiteY0" fmla="*/ 2367753 h 2367753"/>
              <a:gd name="connsiteX1" fmla="*/ 6796084 w 6846884"/>
              <a:gd name="connsiteY1" fmla="*/ 2367753 h 2367753"/>
              <a:gd name="connsiteX2" fmla="*/ 6796084 w 6846884"/>
              <a:gd name="connsiteY2" fmla="*/ 1999453 h 2367753"/>
              <a:gd name="connsiteX3" fmla="*/ 6256334 w 6846884"/>
              <a:gd name="connsiteY3" fmla="*/ 1999453 h 2367753"/>
              <a:gd name="connsiteX4" fmla="*/ 6256334 w 6846884"/>
              <a:gd name="connsiteY4" fmla="*/ 1726403 h 2367753"/>
              <a:gd name="connsiteX5" fmla="*/ 4910134 w 6846884"/>
              <a:gd name="connsiteY5" fmla="*/ 1726403 h 2367753"/>
              <a:gd name="connsiteX6" fmla="*/ 4910134 w 6846884"/>
              <a:gd name="connsiteY6" fmla="*/ 1650203 h 2367753"/>
              <a:gd name="connsiteX7" fmla="*/ 4567234 w 6846884"/>
              <a:gd name="connsiteY7" fmla="*/ 1650203 h 2367753"/>
              <a:gd name="connsiteX8" fmla="*/ 4567234 w 6846884"/>
              <a:gd name="connsiteY8" fmla="*/ 1567653 h 2367753"/>
              <a:gd name="connsiteX9" fmla="*/ 4427534 w 6846884"/>
              <a:gd name="connsiteY9" fmla="*/ 1567653 h 2367753"/>
              <a:gd name="connsiteX10" fmla="*/ 4427534 w 6846884"/>
              <a:gd name="connsiteY10" fmla="*/ 1491453 h 2367753"/>
              <a:gd name="connsiteX11" fmla="*/ 4186234 w 6846884"/>
              <a:gd name="connsiteY11" fmla="*/ 1491453 h 2367753"/>
              <a:gd name="connsiteX12" fmla="*/ 4186234 w 6846884"/>
              <a:gd name="connsiteY12" fmla="*/ 1408903 h 2367753"/>
              <a:gd name="connsiteX13" fmla="*/ 3741734 w 6846884"/>
              <a:gd name="connsiteY13" fmla="*/ 1408903 h 2367753"/>
              <a:gd name="connsiteX14" fmla="*/ 3741734 w 6846884"/>
              <a:gd name="connsiteY14" fmla="*/ 1326353 h 2367753"/>
              <a:gd name="connsiteX15" fmla="*/ 3703634 w 6846884"/>
              <a:gd name="connsiteY15" fmla="*/ 1326353 h 2367753"/>
              <a:gd name="connsiteX16" fmla="*/ 3703634 w 6846884"/>
              <a:gd name="connsiteY16" fmla="*/ 1250153 h 2367753"/>
              <a:gd name="connsiteX17" fmla="*/ 3017834 w 6846884"/>
              <a:gd name="connsiteY17" fmla="*/ 1250153 h 2367753"/>
              <a:gd name="connsiteX18" fmla="*/ 3017834 w 6846884"/>
              <a:gd name="connsiteY18" fmla="*/ 1180303 h 2367753"/>
              <a:gd name="connsiteX19" fmla="*/ 2986084 w 6846884"/>
              <a:gd name="connsiteY19" fmla="*/ 1180303 h 2367753"/>
              <a:gd name="connsiteX20" fmla="*/ 2986084 w 6846884"/>
              <a:gd name="connsiteY20" fmla="*/ 1123153 h 2367753"/>
              <a:gd name="connsiteX21" fmla="*/ 2871784 w 6846884"/>
              <a:gd name="connsiteY21" fmla="*/ 1123153 h 2367753"/>
              <a:gd name="connsiteX22" fmla="*/ 2871784 w 6846884"/>
              <a:gd name="connsiteY22" fmla="*/ 1066003 h 2367753"/>
              <a:gd name="connsiteX23" fmla="*/ 2655884 w 6846884"/>
              <a:gd name="connsiteY23" fmla="*/ 1066003 h 2367753"/>
              <a:gd name="connsiteX24" fmla="*/ 2655884 w 6846884"/>
              <a:gd name="connsiteY24" fmla="*/ 1015203 h 2367753"/>
              <a:gd name="connsiteX25" fmla="*/ 2611434 w 6846884"/>
              <a:gd name="connsiteY25" fmla="*/ 1015203 h 2367753"/>
              <a:gd name="connsiteX26" fmla="*/ 2611434 w 6846884"/>
              <a:gd name="connsiteY26" fmla="*/ 964403 h 2367753"/>
              <a:gd name="connsiteX27" fmla="*/ 2605084 w 6846884"/>
              <a:gd name="connsiteY27" fmla="*/ 964403 h 2367753"/>
              <a:gd name="connsiteX28" fmla="*/ 2605084 w 6846884"/>
              <a:gd name="connsiteY28" fmla="*/ 913603 h 2367753"/>
              <a:gd name="connsiteX29" fmla="*/ 2535234 w 6846884"/>
              <a:gd name="connsiteY29" fmla="*/ 913603 h 2367753"/>
              <a:gd name="connsiteX30" fmla="*/ 2535234 w 6846884"/>
              <a:gd name="connsiteY30" fmla="*/ 862803 h 2367753"/>
              <a:gd name="connsiteX31" fmla="*/ 2414584 w 6846884"/>
              <a:gd name="connsiteY31" fmla="*/ 862803 h 2367753"/>
              <a:gd name="connsiteX32" fmla="*/ 2414584 w 6846884"/>
              <a:gd name="connsiteY32" fmla="*/ 824703 h 2367753"/>
              <a:gd name="connsiteX33" fmla="*/ 2306634 w 6846884"/>
              <a:gd name="connsiteY33" fmla="*/ 824703 h 2367753"/>
              <a:gd name="connsiteX34" fmla="*/ 2306634 w 6846884"/>
              <a:gd name="connsiteY34" fmla="*/ 780253 h 2367753"/>
              <a:gd name="connsiteX35" fmla="*/ 2224084 w 6846884"/>
              <a:gd name="connsiteY35" fmla="*/ 780253 h 2367753"/>
              <a:gd name="connsiteX36" fmla="*/ 2224084 w 6846884"/>
              <a:gd name="connsiteY36" fmla="*/ 735803 h 2367753"/>
              <a:gd name="connsiteX37" fmla="*/ 2185984 w 6846884"/>
              <a:gd name="connsiteY37" fmla="*/ 735803 h 2367753"/>
              <a:gd name="connsiteX38" fmla="*/ 2185984 w 6846884"/>
              <a:gd name="connsiteY38" fmla="*/ 691353 h 2367753"/>
              <a:gd name="connsiteX39" fmla="*/ 2046284 w 6846884"/>
              <a:gd name="connsiteY39" fmla="*/ 691353 h 2367753"/>
              <a:gd name="connsiteX40" fmla="*/ 2046284 w 6846884"/>
              <a:gd name="connsiteY40" fmla="*/ 646903 h 2367753"/>
              <a:gd name="connsiteX41" fmla="*/ 1893884 w 6846884"/>
              <a:gd name="connsiteY41" fmla="*/ 646903 h 2367753"/>
              <a:gd name="connsiteX42" fmla="*/ 1893884 w 6846884"/>
              <a:gd name="connsiteY42" fmla="*/ 608803 h 2367753"/>
              <a:gd name="connsiteX43" fmla="*/ 1849434 w 6846884"/>
              <a:gd name="connsiteY43" fmla="*/ 608803 h 2367753"/>
              <a:gd name="connsiteX44" fmla="*/ 1849434 w 6846884"/>
              <a:gd name="connsiteY44" fmla="*/ 564353 h 2367753"/>
              <a:gd name="connsiteX45" fmla="*/ 1665284 w 6846884"/>
              <a:gd name="connsiteY45" fmla="*/ 564353 h 2367753"/>
              <a:gd name="connsiteX46" fmla="*/ 1665284 w 6846884"/>
              <a:gd name="connsiteY46" fmla="*/ 526253 h 2367753"/>
              <a:gd name="connsiteX47" fmla="*/ 1500184 w 6846884"/>
              <a:gd name="connsiteY47" fmla="*/ 526253 h 2367753"/>
              <a:gd name="connsiteX48" fmla="*/ 1500184 w 6846884"/>
              <a:gd name="connsiteY48" fmla="*/ 488153 h 2367753"/>
              <a:gd name="connsiteX49" fmla="*/ 1303334 w 6846884"/>
              <a:gd name="connsiteY49" fmla="*/ 488153 h 2367753"/>
              <a:gd name="connsiteX50" fmla="*/ 1303334 w 6846884"/>
              <a:gd name="connsiteY50" fmla="*/ 450053 h 2367753"/>
              <a:gd name="connsiteX51" fmla="*/ 1208084 w 6846884"/>
              <a:gd name="connsiteY51" fmla="*/ 450053 h 2367753"/>
              <a:gd name="connsiteX52" fmla="*/ 1208084 w 6846884"/>
              <a:gd name="connsiteY52" fmla="*/ 418303 h 2367753"/>
              <a:gd name="connsiteX53" fmla="*/ 1093784 w 6846884"/>
              <a:gd name="connsiteY53" fmla="*/ 418303 h 2367753"/>
              <a:gd name="connsiteX54" fmla="*/ 1093784 w 6846884"/>
              <a:gd name="connsiteY54" fmla="*/ 386553 h 2367753"/>
              <a:gd name="connsiteX55" fmla="*/ 992184 w 6846884"/>
              <a:gd name="connsiteY55" fmla="*/ 386553 h 2367753"/>
              <a:gd name="connsiteX56" fmla="*/ 992184 w 6846884"/>
              <a:gd name="connsiteY56" fmla="*/ 342103 h 2367753"/>
              <a:gd name="connsiteX57" fmla="*/ 915984 w 6846884"/>
              <a:gd name="connsiteY57" fmla="*/ 342103 h 2367753"/>
              <a:gd name="connsiteX58" fmla="*/ 915984 w 6846884"/>
              <a:gd name="connsiteY58" fmla="*/ 304003 h 2367753"/>
              <a:gd name="connsiteX59" fmla="*/ 808034 w 6846884"/>
              <a:gd name="connsiteY59" fmla="*/ 304003 h 2367753"/>
              <a:gd name="connsiteX60" fmla="*/ 807241 w 6846884"/>
              <a:gd name="connsiteY60" fmla="*/ 269078 h 2367753"/>
              <a:gd name="connsiteX61" fmla="*/ 738185 w 6846884"/>
              <a:gd name="connsiteY61" fmla="*/ 269079 h 2367753"/>
              <a:gd name="connsiteX62" fmla="*/ 738186 w 6846884"/>
              <a:gd name="connsiteY62" fmla="*/ 197641 h 2367753"/>
              <a:gd name="connsiteX63" fmla="*/ 295274 w 6846884"/>
              <a:gd name="connsiteY63" fmla="*/ 197642 h 2367753"/>
              <a:gd name="connsiteX64" fmla="*/ 295274 w 6846884"/>
              <a:gd name="connsiteY64" fmla="*/ 188117 h 2367753"/>
              <a:gd name="connsiteX65" fmla="*/ 288129 w 6846884"/>
              <a:gd name="connsiteY65" fmla="*/ 188116 h 2367753"/>
              <a:gd name="connsiteX66" fmla="*/ 288127 w 6846884"/>
              <a:gd name="connsiteY66" fmla="*/ 171448 h 2367753"/>
              <a:gd name="connsiteX67" fmla="*/ 280985 w 6846884"/>
              <a:gd name="connsiteY67" fmla="*/ 171449 h 2367753"/>
              <a:gd name="connsiteX68" fmla="*/ 280985 w 6846884"/>
              <a:gd name="connsiteY68" fmla="*/ 119060 h 2367753"/>
              <a:gd name="connsiteX69" fmla="*/ 76198 w 6846884"/>
              <a:gd name="connsiteY69" fmla="*/ 116680 h 2367753"/>
              <a:gd name="connsiteX70" fmla="*/ 76197 w 6846884"/>
              <a:gd name="connsiteY70" fmla="*/ 83342 h 2367753"/>
              <a:gd name="connsiteX71" fmla="*/ 35718 w 6846884"/>
              <a:gd name="connsiteY71" fmla="*/ 83343 h 2367753"/>
              <a:gd name="connsiteX72" fmla="*/ 35716 w 6846884"/>
              <a:gd name="connsiteY72" fmla="*/ 45243 h 2367753"/>
              <a:gd name="connsiteX73" fmla="*/ 9522 w 6846884"/>
              <a:gd name="connsiteY73" fmla="*/ 45242 h 2367753"/>
              <a:gd name="connsiteX74" fmla="*/ 0 w 6846884"/>
              <a:gd name="connsiteY74" fmla="*/ 0 h 2367753"/>
              <a:gd name="connsiteX0" fmla="*/ 6837362 w 6837362"/>
              <a:gd name="connsiteY0" fmla="*/ 2367753 h 2367753"/>
              <a:gd name="connsiteX1" fmla="*/ 6786562 w 6837362"/>
              <a:gd name="connsiteY1" fmla="*/ 2367753 h 2367753"/>
              <a:gd name="connsiteX2" fmla="*/ 6786562 w 6837362"/>
              <a:gd name="connsiteY2" fmla="*/ 1999453 h 2367753"/>
              <a:gd name="connsiteX3" fmla="*/ 6246812 w 6837362"/>
              <a:gd name="connsiteY3" fmla="*/ 1999453 h 2367753"/>
              <a:gd name="connsiteX4" fmla="*/ 6246812 w 6837362"/>
              <a:gd name="connsiteY4" fmla="*/ 1726403 h 2367753"/>
              <a:gd name="connsiteX5" fmla="*/ 4900612 w 6837362"/>
              <a:gd name="connsiteY5" fmla="*/ 1726403 h 2367753"/>
              <a:gd name="connsiteX6" fmla="*/ 4900612 w 6837362"/>
              <a:gd name="connsiteY6" fmla="*/ 1650203 h 2367753"/>
              <a:gd name="connsiteX7" fmla="*/ 4557712 w 6837362"/>
              <a:gd name="connsiteY7" fmla="*/ 1650203 h 2367753"/>
              <a:gd name="connsiteX8" fmla="*/ 4557712 w 6837362"/>
              <a:gd name="connsiteY8" fmla="*/ 1567653 h 2367753"/>
              <a:gd name="connsiteX9" fmla="*/ 4418012 w 6837362"/>
              <a:gd name="connsiteY9" fmla="*/ 1567653 h 2367753"/>
              <a:gd name="connsiteX10" fmla="*/ 4418012 w 6837362"/>
              <a:gd name="connsiteY10" fmla="*/ 1491453 h 2367753"/>
              <a:gd name="connsiteX11" fmla="*/ 4176712 w 6837362"/>
              <a:gd name="connsiteY11" fmla="*/ 1491453 h 2367753"/>
              <a:gd name="connsiteX12" fmla="*/ 4176712 w 6837362"/>
              <a:gd name="connsiteY12" fmla="*/ 1408903 h 2367753"/>
              <a:gd name="connsiteX13" fmla="*/ 3732212 w 6837362"/>
              <a:gd name="connsiteY13" fmla="*/ 1408903 h 2367753"/>
              <a:gd name="connsiteX14" fmla="*/ 3732212 w 6837362"/>
              <a:gd name="connsiteY14" fmla="*/ 1326353 h 2367753"/>
              <a:gd name="connsiteX15" fmla="*/ 3694112 w 6837362"/>
              <a:gd name="connsiteY15" fmla="*/ 1326353 h 2367753"/>
              <a:gd name="connsiteX16" fmla="*/ 3694112 w 6837362"/>
              <a:gd name="connsiteY16" fmla="*/ 1250153 h 2367753"/>
              <a:gd name="connsiteX17" fmla="*/ 3008312 w 6837362"/>
              <a:gd name="connsiteY17" fmla="*/ 1250153 h 2367753"/>
              <a:gd name="connsiteX18" fmla="*/ 3008312 w 6837362"/>
              <a:gd name="connsiteY18" fmla="*/ 1180303 h 2367753"/>
              <a:gd name="connsiteX19" fmla="*/ 2976562 w 6837362"/>
              <a:gd name="connsiteY19" fmla="*/ 1180303 h 2367753"/>
              <a:gd name="connsiteX20" fmla="*/ 2976562 w 6837362"/>
              <a:gd name="connsiteY20" fmla="*/ 1123153 h 2367753"/>
              <a:gd name="connsiteX21" fmla="*/ 2862262 w 6837362"/>
              <a:gd name="connsiteY21" fmla="*/ 1123153 h 2367753"/>
              <a:gd name="connsiteX22" fmla="*/ 2862262 w 6837362"/>
              <a:gd name="connsiteY22" fmla="*/ 1066003 h 2367753"/>
              <a:gd name="connsiteX23" fmla="*/ 2646362 w 6837362"/>
              <a:gd name="connsiteY23" fmla="*/ 1066003 h 2367753"/>
              <a:gd name="connsiteX24" fmla="*/ 2646362 w 6837362"/>
              <a:gd name="connsiteY24" fmla="*/ 1015203 h 2367753"/>
              <a:gd name="connsiteX25" fmla="*/ 2601912 w 6837362"/>
              <a:gd name="connsiteY25" fmla="*/ 1015203 h 2367753"/>
              <a:gd name="connsiteX26" fmla="*/ 2601912 w 6837362"/>
              <a:gd name="connsiteY26" fmla="*/ 964403 h 2367753"/>
              <a:gd name="connsiteX27" fmla="*/ 2595562 w 6837362"/>
              <a:gd name="connsiteY27" fmla="*/ 964403 h 2367753"/>
              <a:gd name="connsiteX28" fmla="*/ 2595562 w 6837362"/>
              <a:gd name="connsiteY28" fmla="*/ 913603 h 2367753"/>
              <a:gd name="connsiteX29" fmla="*/ 2525712 w 6837362"/>
              <a:gd name="connsiteY29" fmla="*/ 913603 h 2367753"/>
              <a:gd name="connsiteX30" fmla="*/ 2525712 w 6837362"/>
              <a:gd name="connsiteY30" fmla="*/ 862803 h 2367753"/>
              <a:gd name="connsiteX31" fmla="*/ 2405062 w 6837362"/>
              <a:gd name="connsiteY31" fmla="*/ 862803 h 2367753"/>
              <a:gd name="connsiteX32" fmla="*/ 2405062 w 6837362"/>
              <a:gd name="connsiteY32" fmla="*/ 824703 h 2367753"/>
              <a:gd name="connsiteX33" fmla="*/ 2297112 w 6837362"/>
              <a:gd name="connsiteY33" fmla="*/ 824703 h 2367753"/>
              <a:gd name="connsiteX34" fmla="*/ 2297112 w 6837362"/>
              <a:gd name="connsiteY34" fmla="*/ 780253 h 2367753"/>
              <a:gd name="connsiteX35" fmla="*/ 2214562 w 6837362"/>
              <a:gd name="connsiteY35" fmla="*/ 780253 h 2367753"/>
              <a:gd name="connsiteX36" fmla="*/ 2214562 w 6837362"/>
              <a:gd name="connsiteY36" fmla="*/ 735803 h 2367753"/>
              <a:gd name="connsiteX37" fmla="*/ 2176462 w 6837362"/>
              <a:gd name="connsiteY37" fmla="*/ 735803 h 2367753"/>
              <a:gd name="connsiteX38" fmla="*/ 2176462 w 6837362"/>
              <a:gd name="connsiteY38" fmla="*/ 691353 h 2367753"/>
              <a:gd name="connsiteX39" fmla="*/ 2036762 w 6837362"/>
              <a:gd name="connsiteY39" fmla="*/ 691353 h 2367753"/>
              <a:gd name="connsiteX40" fmla="*/ 2036762 w 6837362"/>
              <a:gd name="connsiteY40" fmla="*/ 646903 h 2367753"/>
              <a:gd name="connsiteX41" fmla="*/ 1884362 w 6837362"/>
              <a:gd name="connsiteY41" fmla="*/ 646903 h 2367753"/>
              <a:gd name="connsiteX42" fmla="*/ 1884362 w 6837362"/>
              <a:gd name="connsiteY42" fmla="*/ 608803 h 2367753"/>
              <a:gd name="connsiteX43" fmla="*/ 1839912 w 6837362"/>
              <a:gd name="connsiteY43" fmla="*/ 608803 h 2367753"/>
              <a:gd name="connsiteX44" fmla="*/ 1839912 w 6837362"/>
              <a:gd name="connsiteY44" fmla="*/ 564353 h 2367753"/>
              <a:gd name="connsiteX45" fmla="*/ 1655762 w 6837362"/>
              <a:gd name="connsiteY45" fmla="*/ 564353 h 2367753"/>
              <a:gd name="connsiteX46" fmla="*/ 1655762 w 6837362"/>
              <a:gd name="connsiteY46" fmla="*/ 526253 h 2367753"/>
              <a:gd name="connsiteX47" fmla="*/ 1490662 w 6837362"/>
              <a:gd name="connsiteY47" fmla="*/ 526253 h 2367753"/>
              <a:gd name="connsiteX48" fmla="*/ 1490662 w 6837362"/>
              <a:gd name="connsiteY48" fmla="*/ 488153 h 2367753"/>
              <a:gd name="connsiteX49" fmla="*/ 1293812 w 6837362"/>
              <a:gd name="connsiteY49" fmla="*/ 488153 h 2367753"/>
              <a:gd name="connsiteX50" fmla="*/ 1293812 w 6837362"/>
              <a:gd name="connsiteY50" fmla="*/ 450053 h 2367753"/>
              <a:gd name="connsiteX51" fmla="*/ 1198562 w 6837362"/>
              <a:gd name="connsiteY51" fmla="*/ 450053 h 2367753"/>
              <a:gd name="connsiteX52" fmla="*/ 1198562 w 6837362"/>
              <a:gd name="connsiteY52" fmla="*/ 418303 h 2367753"/>
              <a:gd name="connsiteX53" fmla="*/ 1084262 w 6837362"/>
              <a:gd name="connsiteY53" fmla="*/ 418303 h 2367753"/>
              <a:gd name="connsiteX54" fmla="*/ 1084262 w 6837362"/>
              <a:gd name="connsiteY54" fmla="*/ 386553 h 2367753"/>
              <a:gd name="connsiteX55" fmla="*/ 982662 w 6837362"/>
              <a:gd name="connsiteY55" fmla="*/ 386553 h 2367753"/>
              <a:gd name="connsiteX56" fmla="*/ 982662 w 6837362"/>
              <a:gd name="connsiteY56" fmla="*/ 342103 h 2367753"/>
              <a:gd name="connsiteX57" fmla="*/ 906462 w 6837362"/>
              <a:gd name="connsiteY57" fmla="*/ 342103 h 2367753"/>
              <a:gd name="connsiteX58" fmla="*/ 906462 w 6837362"/>
              <a:gd name="connsiteY58" fmla="*/ 304003 h 2367753"/>
              <a:gd name="connsiteX59" fmla="*/ 798512 w 6837362"/>
              <a:gd name="connsiteY59" fmla="*/ 304003 h 2367753"/>
              <a:gd name="connsiteX60" fmla="*/ 797719 w 6837362"/>
              <a:gd name="connsiteY60" fmla="*/ 269078 h 2367753"/>
              <a:gd name="connsiteX61" fmla="*/ 728663 w 6837362"/>
              <a:gd name="connsiteY61" fmla="*/ 269079 h 2367753"/>
              <a:gd name="connsiteX62" fmla="*/ 728664 w 6837362"/>
              <a:gd name="connsiteY62" fmla="*/ 197641 h 2367753"/>
              <a:gd name="connsiteX63" fmla="*/ 285752 w 6837362"/>
              <a:gd name="connsiteY63" fmla="*/ 197642 h 2367753"/>
              <a:gd name="connsiteX64" fmla="*/ 285752 w 6837362"/>
              <a:gd name="connsiteY64" fmla="*/ 188117 h 2367753"/>
              <a:gd name="connsiteX65" fmla="*/ 278607 w 6837362"/>
              <a:gd name="connsiteY65" fmla="*/ 188116 h 2367753"/>
              <a:gd name="connsiteX66" fmla="*/ 278605 w 6837362"/>
              <a:gd name="connsiteY66" fmla="*/ 171448 h 2367753"/>
              <a:gd name="connsiteX67" fmla="*/ 271463 w 6837362"/>
              <a:gd name="connsiteY67" fmla="*/ 171449 h 2367753"/>
              <a:gd name="connsiteX68" fmla="*/ 271463 w 6837362"/>
              <a:gd name="connsiteY68" fmla="*/ 119060 h 2367753"/>
              <a:gd name="connsiteX69" fmla="*/ 66676 w 6837362"/>
              <a:gd name="connsiteY69" fmla="*/ 116680 h 2367753"/>
              <a:gd name="connsiteX70" fmla="*/ 66675 w 6837362"/>
              <a:gd name="connsiteY70" fmla="*/ 83342 h 2367753"/>
              <a:gd name="connsiteX71" fmla="*/ 26196 w 6837362"/>
              <a:gd name="connsiteY71" fmla="*/ 83343 h 2367753"/>
              <a:gd name="connsiteX72" fmla="*/ 26194 w 6837362"/>
              <a:gd name="connsiteY72" fmla="*/ 45243 h 2367753"/>
              <a:gd name="connsiteX73" fmla="*/ 0 w 6837362"/>
              <a:gd name="connsiteY73" fmla="*/ 45242 h 2367753"/>
              <a:gd name="connsiteX74" fmla="*/ 3 w 6837362"/>
              <a:gd name="connsiteY74" fmla="*/ 0 h 2367753"/>
              <a:gd name="connsiteX0" fmla="*/ 6837362 w 6837362"/>
              <a:gd name="connsiteY0" fmla="*/ 2371877 h 2371877"/>
              <a:gd name="connsiteX1" fmla="*/ 6786562 w 6837362"/>
              <a:gd name="connsiteY1" fmla="*/ 2371877 h 2371877"/>
              <a:gd name="connsiteX2" fmla="*/ 6786562 w 6837362"/>
              <a:gd name="connsiteY2" fmla="*/ 2003577 h 2371877"/>
              <a:gd name="connsiteX3" fmla="*/ 6246812 w 6837362"/>
              <a:gd name="connsiteY3" fmla="*/ 2003577 h 2371877"/>
              <a:gd name="connsiteX4" fmla="*/ 6246812 w 6837362"/>
              <a:gd name="connsiteY4" fmla="*/ 1730527 h 2371877"/>
              <a:gd name="connsiteX5" fmla="*/ 4900612 w 6837362"/>
              <a:gd name="connsiteY5" fmla="*/ 1730527 h 2371877"/>
              <a:gd name="connsiteX6" fmla="*/ 4900612 w 6837362"/>
              <a:gd name="connsiteY6" fmla="*/ 1654327 h 2371877"/>
              <a:gd name="connsiteX7" fmla="*/ 4557712 w 6837362"/>
              <a:gd name="connsiteY7" fmla="*/ 1654327 h 2371877"/>
              <a:gd name="connsiteX8" fmla="*/ 4557712 w 6837362"/>
              <a:gd name="connsiteY8" fmla="*/ 1571777 h 2371877"/>
              <a:gd name="connsiteX9" fmla="*/ 4418012 w 6837362"/>
              <a:gd name="connsiteY9" fmla="*/ 1571777 h 2371877"/>
              <a:gd name="connsiteX10" fmla="*/ 4418012 w 6837362"/>
              <a:gd name="connsiteY10" fmla="*/ 1495577 h 2371877"/>
              <a:gd name="connsiteX11" fmla="*/ 4176712 w 6837362"/>
              <a:gd name="connsiteY11" fmla="*/ 1495577 h 2371877"/>
              <a:gd name="connsiteX12" fmla="*/ 4176712 w 6837362"/>
              <a:gd name="connsiteY12" fmla="*/ 1413027 h 2371877"/>
              <a:gd name="connsiteX13" fmla="*/ 3732212 w 6837362"/>
              <a:gd name="connsiteY13" fmla="*/ 1413027 h 2371877"/>
              <a:gd name="connsiteX14" fmla="*/ 3732212 w 6837362"/>
              <a:gd name="connsiteY14" fmla="*/ 1330477 h 2371877"/>
              <a:gd name="connsiteX15" fmla="*/ 3694112 w 6837362"/>
              <a:gd name="connsiteY15" fmla="*/ 1330477 h 2371877"/>
              <a:gd name="connsiteX16" fmla="*/ 3694112 w 6837362"/>
              <a:gd name="connsiteY16" fmla="*/ 1254277 h 2371877"/>
              <a:gd name="connsiteX17" fmla="*/ 3008312 w 6837362"/>
              <a:gd name="connsiteY17" fmla="*/ 1254277 h 2371877"/>
              <a:gd name="connsiteX18" fmla="*/ 3008312 w 6837362"/>
              <a:gd name="connsiteY18" fmla="*/ 1184427 h 2371877"/>
              <a:gd name="connsiteX19" fmla="*/ 2976562 w 6837362"/>
              <a:gd name="connsiteY19" fmla="*/ 1184427 h 2371877"/>
              <a:gd name="connsiteX20" fmla="*/ 2976562 w 6837362"/>
              <a:gd name="connsiteY20" fmla="*/ 1127277 h 2371877"/>
              <a:gd name="connsiteX21" fmla="*/ 2862262 w 6837362"/>
              <a:gd name="connsiteY21" fmla="*/ 1127277 h 2371877"/>
              <a:gd name="connsiteX22" fmla="*/ 2862262 w 6837362"/>
              <a:gd name="connsiteY22" fmla="*/ 1070127 h 2371877"/>
              <a:gd name="connsiteX23" fmla="*/ 2646362 w 6837362"/>
              <a:gd name="connsiteY23" fmla="*/ 1070127 h 2371877"/>
              <a:gd name="connsiteX24" fmla="*/ 2646362 w 6837362"/>
              <a:gd name="connsiteY24" fmla="*/ 1019327 h 2371877"/>
              <a:gd name="connsiteX25" fmla="*/ 2601912 w 6837362"/>
              <a:gd name="connsiteY25" fmla="*/ 1019327 h 2371877"/>
              <a:gd name="connsiteX26" fmla="*/ 2601912 w 6837362"/>
              <a:gd name="connsiteY26" fmla="*/ 968527 h 2371877"/>
              <a:gd name="connsiteX27" fmla="*/ 2595562 w 6837362"/>
              <a:gd name="connsiteY27" fmla="*/ 968527 h 2371877"/>
              <a:gd name="connsiteX28" fmla="*/ 2595562 w 6837362"/>
              <a:gd name="connsiteY28" fmla="*/ 917727 h 2371877"/>
              <a:gd name="connsiteX29" fmla="*/ 2525712 w 6837362"/>
              <a:gd name="connsiteY29" fmla="*/ 917727 h 2371877"/>
              <a:gd name="connsiteX30" fmla="*/ 2525712 w 6837362"/>
              <a:gd name="connsiteY30" fmla="*/ 866927 h 2371877"/>
              <a:gd name="connsiteX31" fmla="*/ 2405062 w 6837362"/>
              <a:gd name="connsiteY31" fmla="*/ 866927 h 2371877"/>
              <a:gd name="connsiteX32" fmla="*/ 2405062 w 6837362"/>
              <a:gd name="connsiteY32" fmla="*/ 828827 h 2371877"/>
              <a:gd name="connsiteX33" fmla="*/ 2297112 w 6837362"/>
              <a:gd name="connsiteY33" fmla="*/ 828827 h 2371877"/>
              <a:gd name="connsiteX34" fmla="*/ 2297112 w 6837362"/>
              <a:gd name="connsiteY34" fmla="*/ 784377 h 2371877"/>
              <a:gd name="connsiteX35" fmla="*/ 2214562 w 6837362"/>
              <a:gd name="connsiteY35" fmla="*/ 784377 h 2371877"/>
              <a:gd name="connsiteX36" fmla="*/ 2214562 w 6837362"/>
              <a:gd name="connsiteY36" fmla="*/ 739927 h 2371877"/>
              <a:gd name="connsiteX37" fmla="*/ 2176462 w 6837362"/>
              <a:gd name="connsiteY37" fmla="*/ 739927 h 2371877"/>
              <a:gd name="connsiteX38" fmla="*/ 2176462 w 6837362"/>
              <a:gd name="connsiteY38" fmla="*/ 695477 h 2371877"/>
              <a:gd name="connsiteX39" fmla="*/ 2036762 w 6837362"/>
              <a:gd name="connsiteY39" fmla="*/ 695477 h 2371877"/>
              <a:gd name="connsiteX40" fmla="*/ 2036762 w 6837362"/>
              <a:gd name="connsiteY40" fmla="*/ 651027 h 2371877"/>
              <a:gd name="connsiteX41" fmla="*/ 1884362 w 6837362"/>
              <a:gd name="connsiteY41" fmla="*/ 651027 h 2371877"/>
              <a:gd name="connsiteX42" fmla="*/ 1884362 w 6837362"/>
              <a:gd name="connsiteY42" fmla="*/ 612927 h 2371877"/>
              <a:gd name="connsiteX43" fmla="*/ 1839912 w 6837362"/>
              <a:gd name="connsiteY43" fmla="*/ 612927 h 2371877"/>
              <a:gd name="connsiteX44" fmla="*/ 1839912 w 6837362"/>
              <a:gd name="connsiteY44" fmla="*/ 568477 h 2371877"/>
              <a:gd name="connsiteX45" fmla="*/ 1655762 w 6837362"/>
              <a:gd name="connsiteY45" fmla="*/ 568477 h 2371877"/>
              <a:gd name="connsiteX46" fmla="*/ 1655762 w 6837362"/>
              <a:gd name="connsiteY46" fmla="*/ 530377 h 2371877"/>
              <a:gd name="connsiteX47" fmla="*/ 1490662 w 6837362"/>
              <a:gd name="connsiteY47" fmla="*/ 530377 h 2371877"/>
              <a:gd name="connsiteX48" fmla="*/ 1490662 w 6837362"/>
              <a:gd name="connsiteY48" fmla="*/ 492277 h 2371877"/>
              <a:gd name="connsiteX49" fmla="*/ 1293812 w 6837362"/>
              <a:gd name="connsiteY49" fmla="*/ 492277 h 2371877"/>
              <a:gd name="connsiteX50" fmla="*/ 1293812 w 6837362"/>
              <a:gd name="connsiteY50" fmla="*/ 454177 h 2371877"/>
              <a:gd name="connsiteX51" fmla="*/ 1198562 w 6837362"/>
              <a:gd name="connsiteY51" fmla="*/ 454177 h 2371877"/>
              <a:gd name="connsiteX52" fmla="*/ 1198562 w 6837362"/>
              <a:gd name="connsiteY52" fmla="*/ 422427 h 2371877"/>
              <a:gd name="connsiteX53" fmla="*/ 1084262 w 6837362"/>
              <a:gd name="connsiteY53" fmla="*/ 422427 h 2371877"/>
              <a:gd name="connsiteX54" fmla="*/ 1084262 w 6837362"/>
              <a:gd name="connsiteY54" fmla="*/ 390677 h 2371877"/>
              <a:gd name="connsiteX55" fmla="*/ 982662 w 6837362"/>
              <a:gd name="connsiteY55" fmla="*/ 390677 h 2371877"/>
              <a:gd name="connsiteX56" fmla="*/ 982662 w 6837362"/>
              <a:gd name="connsiteY56" fmla="*/ 346227 h 2371877"/>
              <a:gd name="connsiteX57" fmla="*/ 906462 w 6837362"/>
              <a:gd name="connsiteY57" fmla="*/ 346227 h 2371877"/>
              <a:gd name="connsiteX58" fmla="*/ 906462 w 6837362"/>
              <a:gd name="connsiteY58" fmla="*/ 308127 h 2371877"/>
              <a:gd name="connsiteX59" fmla="*/ 798512 w 6837362"/>
              <a:gd name="connsiteY59" fmla="*/ 308127 h 2371877"/>
              <a:gd name="connsiteX60" fmla="*/ 797719 w 6837362"/>
              <a:gd name="connsiteY60" fmla="*/ 273202 h 2371877"/>
              <a:gd name="connsiteX61" fmla="*/ 728663 w 6837362"/>
              <a:gd name="connsiteY61" fmla="*/ 273203 h 2371877"/>
              <a:gd name="connsiteX62" fmla="*/ 728664 w 6837362"/>
              <a:gd name="connsiteY62" fmla="*/ 201765 h 2371877"/>
              <a:gd name="connsiteX63" fmla="*/ 285752 w 6837362"/>
              <a:gd name="connsiteY63" fmla="*/ 201766 h 2371877"/>
              <a:gd name="connsiteX64" fmla="*/ 285752 w 6837362"/>
              <a:gd name="connsiteY64" fmla="*/ 192241 h 2371877"/>
              <a:gd name="connsiteX65" fmla="*/ 278607 w 6837362"/>
              <a:gd name="connsiteY65" fmla="*/ 192240 h 2371877"/>
              <a:gd name="connsiteX66" fmla="*/ 278605 w 6837362"/>
              <a:gd name="connsiteY66" fmla="*/ 175572 h 2371877"/>
              <a:gd name="connsiteX67" fmla="*/ 271463 w 6837362"/>
              <a:gd name="connsiteY67" fmla="*/ 175573 h 2371877"/>
              <a:gd name="connsiteX68" fmla="*/ 271463 w 6837362"/>
              <a:gd name="connsiteY68" fmla="*/ 123184 h 2371877"/>
              <a:gd name="connsiteX69" fmla="*/ 66676 w 6837362"/>
              <a:gd name="connsiteY69" fmla="*/ 120804 h 2371877"/>
              <a:gd name="connsiteX70" fmla="*/ 66675 w 6837362"/>
              <a:gd name="connsiteY70" fmla="*/ 87466 h 2371877"/>
              <a:gd name="connsiteX71" fmla="*/ 26196 w 6837362"/>
              <a:gd name="connsiteY71" fmla="*/ 87467 h 2371877"/>
              <a:gd name="connsiteX72" fmla="*/ 26194 w 6837362"/>
              <a:gd name="connsiteY72" fmla="*/ 49367 h 2371877"/>
              <a:gd name="connsiteX73" fmla="*/ 0 w 6837362"/>
              <a:gd name="connsiteY73" fmla="*/ 49366 h 2371877"/>
              <a:gd name="connsiteX74" fmla="*/ 3 w 6837362"/>
              <a:gd name="connsiteY74" fmla="*/ 4124 h 2371877"/>
              <a:gd name="connsiteX75" fmla="*/ 2383 w 6837362"/>
              <a:gd name="connsiteY75" fmla="*/ 1742 h 2371877"/>
              <a:gd name="connsiteX0" fmla="*/ 7063579 w 7063579"/>
              <a:gd name="connsiteY0" fmla="*/ 2369194 h 2369194"/>
              <a:gd name="connsiteX1" fmla="*/ 7012779 w 7063579"/>
              <a:gd name="connsiteY1" fmla="*/ 2369194 h 2369194"/>
              <a:gd name="connsiteX2" fmla="*/ 7012779 w 7063579"/>
              <a:gd name="connsiteY2" fmla="*/ 2000894 h 2369194"/>
              <a:gd name="connsiteX3" fmla="*/ 6473029 w 7063579"/>
              <a:gd name="connsiteY3" fmla="*/ 2000894 h 2369194"/>
              <a:gd name="connsiteX4" fmla="*/ 6473029 w 7063579"/>
              <a:gd name="connsiteY4" fmla="*/ 1727844 h 2369194"/>
              <a:gd name="connsiteX5" fmla="*/ 5126829 w 7063579"/>
              <a:gd name="connsiteY5" fmla="*/ 1727844 h 2369194"/>
              <a:gd name="connsiteX6" fmla="*/ 5126829 w 7063579"/>
              <a:gd name="connsiteY6" fmla="*/ 1651644 h 2369194"/>
              <a:gd name="connsiteX7" fmla="*/ 4783929 w 7063579"/>
              <a:gd name="connsiteY7" fmla="*/ 1651644 h 2369194"/>
              <a:gd name="connsiteX8" fmla="*/ 4783929 w 7063579"/>
              <a:gd name="connsiteY8" fmla="*/ 1569094 h 2369194"/>
              <a:gd name="connsiteX9" fmla="*/ 4644229 w 7063579"/>
              <a:gd name="connsiteY9" fmla="*/ 1569094 h 2369194"/>
              <a:gd name="connsiteX10" fmla="*/ 4644229 w 7063579"/>
              <a:gd name="connsiteY10" fmla="*/ 1492894 h 2369194"/>
              <a:gd name="connsiteX11" fmla="*/ 4402929 w 7063579"/>
              <a:gd name="connsiteY11" fmla="*/ 1492894 h 2369194"/>
              <a:gd name="connsiteX12" fmla="*/ 4402929 w 7063579"/>
              <a:gd name="connsiteY12" fmla="*/ 1410344 h 2369194"/>
              <a:gd name="connsiteX13" fmla="*/ 3958429 w 7063579"/>
              <a:gd name="connsiteY13" fmla="*/ 1410344 h 2369194"/>
              <a:gd name="connsiteX14" fmla="*/ 3958429 w 7063579"/>
              <a:gd name="connsiteY14" fmla="*/ 1327794 h 2369194"/>
              <a:gd name="connsiteX15" fmla="*/ 3920329 w 7063579"/>
              <a:gd name="connsiteY15" fmla="*/ 1327794 h 2369194"/>
              <a:gd name="connsiteX16" fmla="*/ 3920329 w 7063579"/>
              <a:gd name="connsiteY16" fmla="*/ 1251594 h 2369194"/>
              <a:gd name="connsiteX17" fmla="*/ 3234529 w 7063579"/>
              <a:gd name="connsiteY17" fmla="*/ 1251594 h 2369194"/>
              <a:gd name="connsiteX18" fmla="*/ 3234529 w 7063579"/>
              <a:gd name="connsiteY18" fmla="*/ 1181744 h 2369194"/>
              <a:gd name="connsiteX19" fmla="*/ 3202779 w 7063579"/>
              <a:gd name="connsiteY19" fmla="*/ 1181744 h 2369194"/>
              <a:gd name="connsiteX20" fmla="*/ 3202779 w 7063579"/>
              <a:gd name="connsiteY20" fmla="*/ 1124594 h 2369194"/>
              <a:gd name="connsiteX21" fmla="*/ 3088479 w 7063579"/>
              <a:gd name="connsiteY21" fmla="*/ 1124594 h 2369194"/>
              <a:gd name="connsiteX22" fmla="*/ 3088479 w 7063579"/>
              <a:gd name="connsiteY22" fmla="*/ 1067444 h 2369194"/>
              <a:gd name="connsiteX23" fmla="*/ 2872579 w 7063579"/>
              <a:gd name="connsiteY23" fmla="*/ 1067444 h 2369194"/>
              <a:gd name="connsiteX24" fmla="*/ 2872579 w 7063579"/>
              <a:gd name="connsiteY24" fmla="*/ 1016644 h 2369194"/>
              <a:gd name="connsiteX25" fmla="*/ 2828129 w 7063579"/>
              <a:gd name="connsiteY25" fmla="*/ 1016644 h 2369194"/>
              <a:gd name="connsiteX26" fmla="*/ 2828129 w 7063579"/>
              <a:gd name="connsiteY26" fmla="*/ 965844 h 2369194"/>
              <a:gd name="connsiteX27" fmla="*/ 2821779 w 7063579"/>
              <a:gd name="connsiteY27" fmla="*/ 965844 h 2369194"/>
              <a:gd name="connsiteX28" fmla="*/ 2821779 w 7063579"/>
              <a:gd name="connsiteY28" fmla="*/ 915044 h 2369194"/>
              <a:gd name="connsiteX29" fmla="*/ 2751929 w 7063579"/>
              <a:gd name="connsiteY29" fmla="*/ 915044 h 2369194"/>
              <a:gd name="connsiteX30" fmla="*/ 2751929 w 7063579"/>
              <a:gd name="connsiteY30" fmla="*/ 864244 h 2369194"/>
              <a:gd name="connsiteX31" fmla="*/ 2631279 w 7063579"/>
              <a:gd name="connsiteY31" fmla="*/ 864244 h 2369194"/>
              <a:gd name="connsiteX32" fmla="*/ 2631279 w 7063579"/>
              <a:gd name="connsiteY32" fmla="*/ 826144 h 2369194"/>
              <a:gd name="connsiteX33" fmla="*/ 2523329 w 7063579"/>
              <a:gd name="connsiteY33" fmla="*/ 826144 h 2369194"/>
              <a:gd name="connsiteX34" fmla="*/ 2523329 w 7063579"/>
              <a:gd name="connsiteY34" fmla="*/ 781694 h 2369194"/>
              <a:gd name="connsiteX35" fmla="*/ 2440779 w 7063579"/>
              <a:gd name="connsiteY35" fmla="*/ 781694 h 2369194"/>
              <a:gd name="connsiteX36" fmla="*/ 2440779 w 7063579"/>
              <a:gd name="connsiteY36" fmla="*/ 737244 h 2369194"/>
              <a:gd name="connsiteX37" fmla="*/ 2402679 w 7063579"/>
              <a:gd name="connsiteY37" fmla="*/ 737244 h 2369194"/>
              <a:gd name="connsiteX38" fmla="*/ 2402679 w 7063579"/>
              <a:gd name="connsiteY38" fmla="*/ 692794 h 2369194"/>
              <a:gd name="connsiteX39" fmla="*/ 2262979 w 7063579"/>
              <a:gd name="connsiteY39" fmla="*/ 692794 h 2369194"/>
              <a:gd name="connsiteX40" fmla="*/ 2262979 w 7063579"/>
              <a:gd name="connsiteY40" fmla="*/ 648344 h 2369194"/>
              <a:gd name="connsiteX41" fmla="*/ 2110579 w 7063579"/>
              <a:gd name="connsiteY41" fmla="*/ 648344 h 2369194"/>
              <a:gd name="connsiteX42" fmla="*/ 2110579 w 7063579"/>
              <a:gd name="connsiteY42" fmla="*/ 610244 h 2369194"/>
              <a:gd name="connsiteX43" fmla="*/ 2066129 w 7063579"/>
              <a:gd name="connsiteY43" fmla="*/ 610244 h 2369194"/>
              <a:gd name="connsiteX44" fmla="*/ 2066129 w 7063579"/>
              <a:gd name="connsiteY44" fmla="*/ 565794 h 2369194"/>
              <a:gd name="connsiteX45" fmla="*/ 1881979 w 7063579"/>
              <a:gd name="connsiteY45" fmla="*/ 565794 h 2369194"/>
              <a:gd name="connsiteX46" fmla="*/ 1881979 w 7063579"/>
              <a:gd name="connsiteY46" fmla="*/ 527694 h 2369194"/>
              <a:gd name="connsiteX47" fmla="*/ 1716879 w 7063579"/>
              <a:gd name="connsiteY47" fmla="*/ 527694 h 2369194"/>
              <a:gd name="connsiteX48" fmla="*/ 1716879 w 7063579"/>
              <a:gd name="connsiteY48" fmla="*/ 489594 h 2369194"/>
              <a:gd name="connsiteX49" fmla="*/ 1520029 w 7063579"/>
              <a:gd name="connsiteY49" fmla="*/ 489594 h 2369194"/>
              <a:gd name="connsiteX50" fmla="*/ 1520029 w 7063579"/>
              <a:gd name="connsiteY50" fmla="*/ 451494 h 2369194"/>
              <a:gd name="connsiteX51" fmla="*/ 1424779 w 7063579"/>
              <a:gd name="connsiteY51" fmla="*/ 451494 h 2369194"/>
              <a:gd name="connsiteX52" fmla="*/ 1424779 w 7063579"/>
              <a:gd name="connsiteY52" fmla="*/ 419744 h 2369194"/>
              <a:gd name="connsiteX53" fmla="*/ 1310479 w 7063579"/>
              <a:gd name="connsiteY53" fmla="*/ 419744 h 2369194"/>
              <a:gd name="connsiteX54" fmla="*/ 1310479 w 7063579"/>
              <a:gd name="connsiteY54" fmla="*/ 387994 h 2369194"/>
              <a:gd name="connsiteX55" fmla="*/ 1208879 w 7063579"/>
              <a:gd name="connsiteY55" fmla="*/ 387994 h 2369194"/>
              <a:gd name="connsiteX56" fmla="*/ 1208879 w 7063579"/>
              <a:gd name="connsiteY56" fmla="*/ 343544 h 2369194"/>
              <a:gd name="connsiteX57" fmla="*/ 1132679 w 7063579"/>
              <a:gd name="connsiteY57" fmla="*/ 343544 h 2369194"/>
              <a:gd name="connsiteX58" fmla="*/ 1132679 w 7063579"/>
              <a:gd name="connsiteY58" fmla="*/ 305444 h 2369194"/>
              <a:gd name="connsiteX59" fmla="*/ 1024729 w 7063579"/>
              <a:gd name="connsiteY59" fmla="*/ 305444 h 2369194"/>
              <a:gd name="connsiteX60" fmla="*/ 1023936 w 7063579"/>
              <a:gd name="connsiteY60" fmla="*/ 270519 h 2369194"/>
              <a:gd name="connsiteX61" fmla="*/ 954880 w 7063579"/>
              <a:gd name="connsiteY61" fmla="*/ 270520 h 2369194"/>
              <a:gd name="connsiteX62" fmla="*/ 954881 w 7063579"/>
              <a:gd name="connsiteY62" fmla="*/ 199082 h 2369194"/>
              <a:gd name="connsiteX63" fmla="*/ 511969 w 7063579"/>
              <a:gd name="connsiteY63" fmla="*/ 199083 h 2369194"/>
              <a:gd name="connsiteX64" fmla="*/ 511969 w 7063579"/>
              <a:gd name="connsiteY64" fmla="*/ 189558 h 2369194"/>
              <a:gd name="connsiteX65" fmla="*/ 504824 w 7063579"/>
              <a:gd name="connsiteY65" fmla="*/ 189557 h 2369194"/>
              <a:gd name="connsiteX66" fmla="*/ 504822 w 7063579"/>
              <a:gd name="connsiteY66" fmla="*/ 172889 h 2369194"/>
              <a:gd name="connsiteX67" fmla="*/ 497680 w 7063579"/>
              <a:gd name="connsiteY67" fmla="*/ 172890 h 2369194"/>
              <a:gd name="connsiteX68" fmla="*/ 497680 w 7063579"/>
              <a:gd name="connsiteY68" fmla="*/ 120501 h 2369194"/>
              <a:gd name="connsiteX69" fmla="*/ 292893 w 7063579"/>
              <a:gd name="connsiteY69" fmla="*/ 118121 h 2369194"/>
              <a:gd name="connsiteX70" fmla="*/ 292892 w 7063579"/>
              <a:gd name="connsiteY70" fmla="*/ 84783 h 2369194"/>
              <a:gd name="connsiteX71" fmla="*/ 252413 w 7063579"/>
              <a:gd name="connsiteY71" fmla="*/ 84784 h 2369194"/>
              <a:gd name="connsiteX72" fmla="*/ 252411 w 7063579"/>
              <a:gd name="connsiteY72" fmla="*/ 46684 h 2369194"/>
              <a:gd name="connsiteX73" fmla="*/ 226217 w 7063579"/>
              <a:gd name="connsiteY73" fmla="*/ 46683 h 2369194"/>
              <a:gd name="connsiteX74" fmla="*/ 226220 w 7063579"/>
              <a:gd name="connsiteY74" fmla="*/ 1441 h 2369194"/>
              <a:gd name="connsiteX75" fmla="*/ 0 w 7063579"/>
              <a:gd name="connsiteY75" fmla="*/ 20490 h 2369194"/>
              <a:gd name="connsiteX0" fmla="*/ 7063579 w 7063579"/>
              <a:gd name="connsiteY0" fmla="*/ 2367753 h 2367753"/>
              <a:gd name="connsiteX1" fmla="*/ 7012779 w 7063579"/>
              <a:gd name="connsiteY1" fmla="*/ 2367753 h 2367753"/>
              <a:gd name="connsiteX2" fmla="*/ 7012779 w 7063579"/>
              <a:gd name="connsiteY2" fmla="*/ 1999453 h 2367753"/>
              <a:gd name="connsiteX3" fmla="*/ 6473029 w 7063579"/>
              <a:gd name="connsiteY3" fmla="*/ 1999453 h 2367753"/>
              <a:gd name="connsiteX4" fmla="*/ 6473029 w 7063579"/>
              <a:gd name="connsiteY4" fmla="*/ 1726403 h 2367753"/>
              <a:gd name="connsiteX5" fmla="*/ 5126829 w 7063579"/>
              <a:gd name="connsiteY5" fmla="*/ 1726403 h 2367753"/>
              <a:gd name="connsiteX6" fmla="*/ 5126829 w 7063579"/>
              <a:gd name="connsiteY6" fmla="*/ 1650203 h 2367753"/>
              <a:gd name="connsiteX7" fmla="*/ 4783929 w 7063579"/>
              <a:gd name="connsiteY7" fmla="*/ 1650203 h 2367753"/>
              <a:gd name="connsiteX8" fmla="*/ 4783929 w 7063579"/>
              <a:gd name="connsiteY8" fmla="*/ 1567653 h 2367753"/>
              <a:gd name="connsiteX9" fmla="*/ 4644229 w 7063579"/>
              <a:gd name="connsiteY9" fmla="*/ 1567653 h 2367753"/>
              <a:gd name="connsiteX10" fmla="*/ 4644229 w 7063579"/>
              <a:gd name="connsiteY10" fmla="*/ 1491453 h 2367753"/>
              <a:gd name="connsiteX11" fmla="*/ 4402929 w 7063579"/>
              <a:gd name="connsiteY11" fmla="*/ 1491453 h 2367753"/>
              <a:gd name="connsiteX12" fmla="*/ 4402929 w 7063579"/>
              <a:gd name="connsiteY12" fmla="*/ 1408903 h 2367753"/>
              <a:gd name="connsiteX13" fmla="*/ 3958429 w 7063579"/>
              <a:gd name="connsiteY13" fmla="*/ 1408903 h 2367753"/>
              <a:gd name="connsiteX14" fmla="*/ 3958429 w 7063579"/>
              <a:gd name="connsiteY14" fmla="*/ 1326353 h 2367753"/>
              <a:gd name="connsiteX15" fmla="*/ 3920329 w 7063579"/>
              <a:gd name="connsiteY15" fmla="*/ 1326353 h 2367753"/>
              <a:gd name="connsiteX16" fmla="*/ 3920329 w 7063579"/>
              <a:gd name="connsiteY16" fmla="*/ 1250153 h 2367753"/>
              <a:gd name="connsiteX17" fmla="*/ 3234529 w 7063579"/>
              <a:gd name="connsiteY17" fmla="*/ 1250153 h 2367753"/>
              <a:gd name="connsiteX18" fmla="*/ 3234529 w 7063579"/>
              <a:gd name="connsiteY18" fmla="*/ 1180303 h 2367753"/>
              <a:gd name="connsiteX19" fmla="*/ 3202779 w 7063579"/>
              <a:gd name="connsiteY19" fmla="*/ 1180303 h 2367753"/>
              <a:gd name="connsiteX20" fmla="*/ 3202779 w 7063579"/>
              <a:gd name="connsiteY20" fmla="*/ 1123153 h 2367753"/>
              <a:gd name="connsiteX21" fmla="*/ 3088479 w 7063579"/>
              <a:gd name="connsiteY21" fmla="*/ 1123153 h 2367753"/>
              <a:gd name="connsiteX22" fmla="*/ 3088479 w 7063579"/>
              <a:gd name="connsiteY22" fmla="*/ 1066003 h 2367753"/>
              <a:gd name="connsiteX23" fmla="*/ 2872579 w 7063579"/>
              <a:gd name="connsiteY23" fmla="*/ 1066003 h 2367753"/>
              <a:gd name="connsiteX24" fmla="*/ 2872579 w 7063579"/>
              <a:gd name="connsiteY24" fmla="*/ 1015203 h 2367753"/>
              <a:gd name="connsiteX25" fmla="*/ 2828129 w 7063579"/>
              <a:gd name="connsiteY25" fmla="*/ 1015203 h 2367753"/>
              <a:gd name="connsiteX26" fmla="*/ 2828129 w 7063579"/>
              <a:gd name="connsiteY26" fmla="*/ 964403 h 2367753"/>
              <a:gd name="connsiteX27" fmla="*/ 2821779 w 7063579"/>
              <a:gd name="connsiteY27" fmla="*/ 964403 h 2367753"/>
              <a:gd name="connsiteX28" fmla="*/ 2821779 w 7063579"/>
              <a:gd name="connsiteY28" fmla="*/ 913603 h 2367753"/>
              <a:gd name="connsiteX29" fmla="*/ 2751929 w 7063579"/>
              <a:gd name="connsiteY29" fmla="*/ 913603 h 2367753"/>
              <a:gd name="connsiteX30" fmla="*/ 2751929 w 7063579"/>
              <a:gd name="connsiteY30" fmla="*/ 862803 h 2367753"/>
              <a:gd name="connsiteX31" fmla="*/ 2631279 w 7063579"/>
              <a:gd name="connsiteY31" fmla="*/ 862803 h 2367753"/>
              <a:gd name="connsiteX32" fmla="*/ 2631279 w 7063579"/>
              <a:gd name="connsiteY32" fmla="*/ 824703 h 2367753"/>
              <a:gd name="connsiteX33" fmla="*/ 2523329 w 7063579"/>
              <a:gd name="connsiteY33" fmla="*/ 824703 h 2367753"/>
              <a:gd name="connsiteX34" fmla="*/ 2523329 w 7063579"/>
              <a:gd name="connsiteY34" fmla="*/ 780253 h 2367753"/>
              <a:gd name="connsiteX35" fmla="*/ 2440779 w 7063579"/>
              <a:gd name="connsiteY35" fmla="*/ 780253 h 2367753"/>
              <a:gd name="connsiteX36" fmla="*/ 2440779 w 7063579"/>
              <a:gd name="connsiteY36" fmla="*/ 735803 h 2367753"/>
              <a:gd name="connsiteX37" fmla="*/ 2402679 w 7063579"/>
              <a:gd name="connsiteY37" fmla="*/ 735803 h 2367753"/>
              <a:gd name="connsiteX38" fmla="*/ 2402679 w 7063579"/>
              <a:gd name="connsiteY38" fmla="*/ 691353 h 2367753"/>
              <a:gd name="connsiteX39" fmla="*/ 2262979 w 7063579"/>
              <a:gd name="connsiteY39" fmla="*/ 691353 h 2367753"/>
              <a:gd name="connsiteX40" fmla="*/ 2262979 w 7063579"/>
              <a:gd name="connsiteY40" fmla="*/ 646903 h 2367753"/>
              <a:gd name="connsiteX41" fmla="*/ 2110579 w 7063579"/>
              <a:gd name="connsiteY41" fmla="*/ 646903 h 2367753"/>
              <a:gd name="connsiteX42" fmla="*/ 2110579 w 7063579"/>
              <a:gd name="connsiteY42" fmla="*/ 608803 h 2367753"/>
              <a:gd name="connsiteX43" fmla="*/ 2066129 w 7063579"/>
              <a:gd name="connsiteY43" fmla="*/ 608803 h 2367753"/>
              <a:gd name="connsiteX44" fmla="*/ 2066129 w 7063579"/>
              <a:gd name="connsiteY44" fmla="*/ 564353 h 2367753"/>
              <a:gd name="connsiteX45" fmla="*/ 1881979 w 7063579"/>
              <a:gd name="connsiteY45" fmla="*/ 564353 h 2367753"/>
              <a:gd name="connsiteX46" fmla="*/ 1881979 w 7063579"/>
              <a:gd name="connsiteY46" fmla="*/ 526253 h 2367753"/>
              <a:gd name="connsiteX47" fmla="*/ 1716879 w 7063579"/>
              <a:gd name="connsiteY47" fmla="*/ 526253 h 2367753"/>
              <a:gd name="connsiteX48" fmla="*/ 1716879 w 7063579"/>
              <a:gd name="connsiteY48" fmla="*/ 488153 h 2367753"/>
              <a:gd name="connsiteX49" fmla="*/ 1520029 w 7063579"/>
              <a:gd name="connsiteY49" fmla="*/ 488153 h 2367753"/>
              <a:gd name="connsiteX50" fmla="*/ 1520029 w 7063579"/>
              <a:gd name="connsiteY50" fmla="*/ 450053 h 2367753"/>
              <a:gd name="connsiteX51" fmla="*/ 1424779 w 7063579"/>
              <a:gd name="connsiteY51" fmla="*/ 450053 h 2367753"/>
              <a:gd name="connsiteX52" fmla="*/ 1424779 w 7063579"/>
              <a:gd name="connsiteY52" fmla="*/ 418303 h 2367753"/>
              <a:gd name="connsiteX53" fmla="*/ 1310479 w 7063579"/>
              <a:gd name="connsiteY53" fmla="*/ 418303 h 2367753"/>
              <a:gd name="connsiteX54" fmla="*/ 1310479 w 7063579"/>
              <a:gd name="connsiteY54" fmla="*/ 386553 h 2367753"/>
              <a:gd name="connsiteX55" fmla="*/ 1208879 w 7063579"/>
              <a:gd name="connsiteY55" fmla="*/ 386553 h 2367753"/>
              <a:gd name="connsiteX56" fmla="*/ 1208879 w 7063579"/>
              <a:gd name="connsiteY56" fmla="*/ 342103 h 2367753"/>
              <a:gd name="connsiteX57" fmla="*/ 1132679 w 7063579"/>
              <a:gd name="connsiteY57" fmla="*/ 342103 h 2367753"/>
              <a:gd name="connsiteX58" fmla="*/ 1132679 w 7063579"/>
              <a:gd name="connsiteY58" fmla="*/ 304003 h 2367753"/>
              <a:gd name="connsiteX59" fmla="*/ 1024729 w 7063579"/>
              <a:gd name="connsiteY59" fmla="*/ 304003 h 2367753"/>
              <a:gd name="connsiteX60" fmla="*/ 1023936 w 7063579"/>
              <a:gd name="connsiteY60" fmla="*/ 269078 h 2367753"/>
              <a:gd name="connsiteX61" fmla="*/ 954880 w 7063579"/>
              <a:gd name="connsiteY61" fmla="*/ 269079 h 2367753"/>
              <a:gd name="connsiteX62" fmla="*/ 954881 w 7063579"/>
              <a:gd name="connsiteY62" fmla="*/ 197641 h 2367753"/>
              <a:gd name="connsiteX63" fmla="*/ 511969 w 7063579"/>
              <a:gd name="connsiteY63" fmla="*/ 197642 h 2367753"/>
              <a:gd name="connsiteX64" fmla="*/ 511969 w 7063579"/>
              <a:gd name="connsiteY64" fmla="*/ 188117 h 2367753"/>
              <a:gd name="connsiteX65" fmla="*/ 504824 w 7063579"/>
              <a:gd name="connsiteY65" fmla="*/ 188116 h 2367753"/>
              <a:gd name="connsiteX66" fmla="*/ 504822 w 7063579"/>
              <a:gd name="connsiteY66" fmla="*/ 171448 h 2367753"/>
              <a:gd name="connsiteX67" fmla="*/ 497680 w 7063579"/>
              <a:gd name="connsiteY67" fmla="*/ 171449 h 2367753"/>
              <a:gd name="connsiteX68" fmla="*/ 497680 w 7063579"/>
              <a:gd name="connsiteY68" fmla="*/ 119060 h 2367753"/>
              <a:gd name="connsiteX69" fmla="*/ 292893 w 7063579"/>
              <a:gd name="connsiteY69" fmla="*/ 116680 h 2367753"/>
              <a:gd name="connsiteX70" fmla="*/ 292892 w 7063579"/>
              <a:gd name="connsiteY70" fmla="*/ 83342 h 2367753"/>
              <a:gd name="connsiteX71" fmla="*/ 252413 w 7063579"/>
              <a:gd name="connsiteY71" fmla="*/ 83343 h 2367753"/>
              <a:gd name="connsiteX72" fmla="*/ 252411 w 7063579"/>
              <a:gd name="connsiteY72" fmla="*/ 45243 h 2367753"/>
              <a:gd name="connsiteX73" fmla="*/ 226217 w 7063579"/>
              <a:gd name="connsiteY73" fmla="*/ 45242 h 2367753"/>
              <a:gd name="connsiteX74" fmla="*/ 226220 w 7063579"/>
              <a:gd name="connsiteY74" fmla="*/ 0 h 2367753"/>
              <a:gd name="connsiteX75" fmla="*/ 0 w 7063579"/>
              <a:gd name="connsiteY75" fmla="*/ 19049 h 2367753"/>
              <a:gd name="connsiteX0" fmla="*/ 6854029 w 6854029"/>
              <a:gd name="connsiteY0" fmla="*/ 2372516 h 2372516"/>
              <a:gd name="connsiteX1" fmla="*/ 6803229 w 6854029"/>
              <a:gd name="connsiteY1" fmla="*/ 2372516 h 2372516"/>
              <a:gd name="connsiteX2" fmla="*/ 6803229 w 6854029"/>
              <a:gd name="connsiteY2" fmla="*/ 2004216 h 2372516"/>
              <a:gd name="connsiteX3" fmla="*/ 6263479 w 6854029"/>
              <a:gd name="connsiteY3" fmla="*/ 2004216 h 2372516"/>
              <a:gd name="connsiteX4" fmla="*/ 6263479 w 6854029"/>
              <a:gd name="connsiteY4" fmla="*/ 1731166 h 2372516"/>
              <a:gd name="connsiteX5" fmla="*/ 4917279 w 6854029"/>
              <a:gd name="connsiteY5" fmla="*/ 1731166 h 2372516"/>
              <a:gd name="connsiteX6" fmla="*/ 4917279 w 6854029"/>
              <a:gd name="connsiteY6" fmla="*/ 1654966 h 2372516"/>
              <a:gd name="connsiteX7" fmla="*/ 4574379 w 6854029"/>
              <a:gd name="connsiteY7" fmla="*/ 1654966 h 2372516"/>
              <a:gd name="connsiteX8" fmla="*/ 4574379 w 6854029"/>
              <a:gd name="connsiteY8" fmla="*/ 1572416 h 2372516"/>
              <a:gd name="connsiteX9" fmla="*/ 4434679 w 6854029"/>
              <a:gd name="connsiteY9" fmla="*/ 1572416 h 2372516"/>
              <a:gd name="connsiteX10" fmla="*/ 4434679 w 6854029"/>
              <a:gd name="connsiteY10" fmla="*/ 1496216 h 2372516"/>
              <a:gd name="connsiteX11" fmla="*/ 4193379 w 6854029"/>
              <a:gd name="connsiteY11" fmla="*/ 1496216 h 2372516"/>
              <a:gd name="connsiteX12" fmla="*/ 4193379 w 6854029"/>
              <a:gd name="connsiteY12" fmla="*/ 1413666 h 2372516"/>
              <a:gd name="connsiteX13" fmla="*/ 3748879 w 6854029"/>
              <a:gd name="connsiteY13" fmla="*/ 1413666 h 2372516"/>
              <a:gd name="connsiteX14" fmla="*/ 3748879 w 6854029"/>
              <a:gd name="connsiteY14" fmla="*/ 1331116 h 2372516"/>
              <a:gd name="connsiteX15" fmla="*/ 3710779 w 6854029"/>
              <a:gd name="connsiteY15" fmla="*/ 1331116 h 2372516"/>
              <a:gd name="connsiteX16" fmla="*/ 3710779 w 6854029"/>
              <a:gd name="connsiteY16" fmla="*/ 1254916 h 2372516"/>
              <a:gd name="connsiteX17" fmla="*/ 3024979 w 6854029"/>
              <a:gd name="connsiteY17" fmla="*/ 1254916 h 2372516"/>
              <a:gd name="connsiteX18" fmla="*/ 3024979 w 6854029"/>
              <a:gd name="connsiteY18" fmla="*/ 1185066 h 2372516"/>
              <a:gd name="connsiteX19" fmla="*/ 2993229 w 6854029"/>
              <a:gd name="connsiteY19" fmla="*/ 1185066 h 2372516"/>
              <a:gd name="connsiteX20" fmla="*/ 2993229 w 6854029"/>
              <a:gd name="connsiteY20" fmla="*/ 1127916 h 2372516"/>
              <a:gd name="connsiteX21" fmla="*/ 2878929 w 6854029"/>
              <a:gd name="connsiteY21" fmla="*/ 1127916 h 2372516"/>
              <a:gd name="connsiteX22" fmla="*/ 2878929 w 6854029"/>
              <a:gd name="connsiteY22" fmla="*/ 1070766 h 2372516"/>
              <a:gd name="connsiteX23" fmla="*/ 2663029 w 6854029"/>
              <a:gd name="connsiteY23" fmla="*/ 1070766 h 2372516"/>
              <a:gd name="connsiteX24" fmla="*/ 2663029 w 6854029"/>
              <a:gd name="connsiteY24" fmla="*/ 1019966 h 2372516"/>
              <a:gd name="connsiteX25" fmla="*/ 2618579 w 6854029"/>
              <a:gd name="connsiteY25" fmla="*/ 1019966 h 2372516"/>
              <a:gd name="connsiteX26" fmla="*/ 2618579 w 6854029"/>
              <a:gd name="connsiteY26" fmla="*/ 969166 h 2372516"/>
              <a:gd name="connsiteX27" fmla="*/ 2612229 w 6854029"/>
              <a:gd name="connsiteY27" fmla="*/ 969166 h 2372516"/>
              <a:gd name="connsiteX28" fmla="*/ 2612229 w 6854029"/>
              <a:gd name="connsiteY28" fmla="*/ 918366 h 2372516"/>
              <a:gd name="connsiteX29" fmla="*/ 2542379 w 6854029"/>
              <a:gd name="connsiteY29" fmla="*/ 918366 h 2372516"/>
              <a:gd name="connsiteX30" fmla="*/ 2542379 w 6854029"/>
              <a:gd name="connsiteY30" fmla="*/ 867566 h 2372516"/>
              <a:gd name="connsiteX31" fmla="*/ 2421729 w 6854029"/>
              <a:gd name="connsiteY31" fmla="*/ 867566 h 2372516"/>
              <a:gd name="connsiteX32" fmla="*/ 2421729 w 6854029"/>
              <a:gd name="connsiteY32" fmla="*/ 829466 h 2372516"/>
              <a:gd name="connsiteX33" fmla="*/ 2313779 w 6854029"/>
              <a:gd name="connsiteY33" fmla="*/ 829466 h 2372516"/>
              <a:gd name="connsiteX34" fmla="*/ 2313779 w 6854029"/>
              <a:gd name="connsiteY34" fmla="*/ 785016 h 2372516"/>
              <a:gd name="connsiteX35" fmla="*/ 2231229 w 6854029"/>
              <a:gd name="connsiteY35" fmla="*/ 785016 h 2372516"/>
              <a:gd name="connsiteX36" fmla="*/ 2231229 w 6854029"/>
              <a:gd name="connsiteY36" fmla="*/ 740566 h 2372516"/>
              <a:gd name="connsiteX37" fmla="*/ 2193129 w 6854029"/>
              <a:gd name="connsiteY37" fmla="*/ 740566 h 2372516"/>
              <a:gd name="connsiteX38" fmla="*/ 2193129 w 6854029"/>
              <a:gd name="connsiteY38" fmla="*/ 696116 h 2372516"/>
              <a:gd name="connsiteX39" fmla="*/ 2053429 w 6854029"/>
              <a:gd name="connsiteY39" fmla="*/ 696116 h 2372516"/>
              <a:gd name="connsiteX40" fmla="*/ 2053429 w 6854029"/>
              <a:gd name="connsiteY40" fmla="*/ 651666 h 2372516"/>
              <a:gd name="connsiteX41" fmla="*/ 1901029 w 6854029"/>
              <a:gd name="connsiteY41" fmla="*/ 651666 h 2372516"/>
              <a:gd name="connsiteX42" fmla="*/ 1901029 w 6854029"/>
              <a:gd name="connsiteY42" fmla="*/ 613566 h 2372516"/>
              <a:gd name="connsiteX43" fmla="*/ 1856579 w 6854029"/>
              <a:gd name="connsiteY43" fmla="*/ 613566 h 2372516"/>
              <a:gd name="connsiteX44" fmla="*/ 1856579 w 6854029"/>
              <a:gd name="connsiteY44" fmla="*/ 569116 h 2372516"/>
              <a:gd name="connsiteX45" fmla="*/ 1672429 w 6854029"/>
              <a:gd name="connsiteY45" fmla="*/ 569116 h 2372516"/>
              <a:gd name="connsiteX46" fmla="*/ 1672429 w 6854029"/>
              <a:gd name="connsiteY46" fmla="*/ 531016 h 2372516"/>
              <a:gd name="connsiteX47" fmla="*/ 1507329 w 6854029"/>
              <a:gd name="connsiteY47" fmla="*/ 531016 h 2372516"/>
              <a:gd name="connsiteX48" fmla="*/ 1507329 w 6854029"/>
              <a:gd name="connsiteY48" fmla="*/ 492916 h 2372516"/>
              <a:gd name="connsiteX49" fmla="*/ 1310479 w 6854029"/>
              <a:gd name="connsiteY49" fmla="*/ 492916 h 2372516"/>
              <a:gd name="connsiteX50" fmla="*/ 1310479 w 6854029"/>
              <a:gd name="connsiteY50" fmla="*/ 454816 h 2372516"/>
              <a:gd name="connsiteX51" fmla="*/ 1215229 w 6854029"/>
              <a:gd name="connsiteY51" fmla="*/ 454816 h 2372516"/>
              <a:gd name="connsiteX52" fmla="*/ 1215229 w 6854029"/>
              <a:gd name="connsiteY52" fmla="*/ 423066 h 2372516"/>
              <a:gd name="connsiteX53" fmla="*/ 1100929 w 6854029"/>
              <a:gd name="connsiteY53" fmla="*/ 423066 h 2372516"/>
              <a:gd name="connsiteX54" fmla="*/ 1100929 w 6854029"/>
              <a:gd name="connsiteY54" fmla="*/ 391316 h 2372516"/>
              <a:gd name="connsiteX55" fmla="*/ 999329 w 6854029"/>
              <a:gd name="connsiteY55" fmla="*/ 391316 h 2372516"/>
              <a:gd name="connsiteX56" fmla="*/ 999329 w 6854029"/>
              <a:gd name="connsiteY56" fmla="*/ 346866 h 2372516"/>
              <a:gd name="connsiteX57" fmla="*/ 923129 w 6854029"/>
              <a:gd name="connsiteY57" fmla="*/ 346866 h 2372516"/>
              <a:gd name="connsiteX58" fmla="*/ 923129 w 6854029"/>
              <a:gd name="connsiteY58" fmla="*/ 308766 h 2372516"/>
              <a:gd name="connsiteX59" fmla="*/ 815179 w 6854029"/>
              <a:gd name="connsiteY59" fmla="*/ 308766 h 2372516"/>
              <a:gd name="connsiteX60" fmla="*/ 814386 w 6854029"/>
              <a:gd name="connsiteY60" fmla="*/ 273841 h 2372516"/>
              <a:gd name="connsiteX61" fmla="*/ 745330 w 6854029"/>
              <a:gd name="connsiteY61" fmla="*/ 273842 h 2372516"/>
              <a:gd name="connsiteX62" fmla="*/ 745331 w 6854029"/>
              <a:gd name="connsiteY62" fmla="*/ 202404 h 2372516"/>
              <a:gd name="connsiteX63" fmla="*/ 302419 w 6854029"/>
              <a:gd name="connsiteY63" fmla="*/ 202405 h 2372516"/>
              <a:gd name="connsiteX64" fmla="*/ 302419 w 6854029"/>
              <a:gd name="connsiteY64" fmla="*/ 192880 h 2372516"/>
              <a:gd name="connsiteX65" fmla="*/ 295274 w 6854029"/>
              <a:gd name="connsiteY65" fmla="*/ 192879 h 2372516"/>
              <a:gd name="connsiteX66" fmla="*/ 295272 w 6854029"/>
              <a:gd name="connsiteY66" fmla="*/ 176211 h 2372516"/>
              <a:gd name="connsiteX67" fmla="*/ 288130 w 6854029"/>
              <a:gd name="connsiteY67" fmla="*/ 176212 h 2372516"/>
              <a:gd name="connsiteX68" fmla="*/ 288130 w 6854029"/>
              <a:gd name="connsiteY68" fmla="*/ 123823 h 2372516"/>
              <a:gd name="connsiteX69" fmla="*/ 83343 w 6854029"/>
              <a:gd name="connsiteY69" fmla="*/ 121443 h 2372516"/>
              <a:gd name="connsiteX70" fmla="*/ 83342 w 6854029"/>
              <a:gd name="connsiteY70" fmla="*/ 88105 h 2372516"/>
              <a:gd name="connsiteX71" fmla="*/ 42863 w 6854029"/>
              <a:gd name="connsiteY71" fmla="*/ 88106 h 2372516"/>
              <a:gd name="connsiteX72" fmla="*/ 42861 w 6854029"/>
              <a:gd name="connsiteY72" fmla="*/ 50006 h 2372516"/>
              <a:gd name="connsiteX73" fmla="*/ 16667 w 6854029"/>
              <a:gd name="connsiteY73" fmla="*/ 50005 h 2372516"/>
              <a:gd name="connsiteX74" fmla="*/ 16670 w 6854029"/>
              <a:gd name="connsiteY74" fmla="*/ 4763 h 2372516"/>
              <a:gd name="connsiteX75" fmla="*/ 0 w 6854029"/>
              <a:gd name="connsiteY75" fmla="*/ 0 h 2372516"/>
              <a:gd name="connsiteX0" fmla="*/ 6849266 w 6849266"/>
              <a:gd name="connsiteY0" fmla="*/ 2370135 h 2370135"/>
              <a:gd name="connsiteX1" fmla="*/ 6798466 w 6849266"/>
              <a:gd name="connsiteY1" fmla="*/ 2370135 h 2370135"/>
              <a:gd name="connsiteX2" fmla="*/ 6798466 w 6849266"/>
              <a:gd name="connsiteY2" fmla="*/ 2001835 h 2370135"/>
              <a:gd name="connsiteX3" fmla="*/ 6258716 w 6849266"/>
              <a:gd name="connsiteY3" fmla="*/ 2001835 h 2370135"/>
              <a:gd name="connsiteX4" fmla="*/ 6258716 w 6849266"/>
              <a:gd name="connsiteY4" fmla="*/ 1728785 h 2370135"/>
              <a:gd name="connsiteX5" fmla="*/ 4912516 w 6849266"/>
              <a:gd name="connsiteY5" fmla="*/ 1728785 h 2370135"/>
              <a:gd name="connsiteX6" fmla="*/ 4912516 w 6849266"/>
              <a:gd name="connsiteY6" fmla="*/ 1652585 h 2370135"/>
              <a:gd name="connsiteX7" fmla="*/ 4569616 w 6849266"/>
              <a:gd name="connsiteY7" fmla="*/ 1652585 h 2370135"/>
              <a:gd name="connsiteX8" fmla="*/ 4569616 w 6849266"/>
              <a:gd name="connsiteY8" fmla="*/ 1570035 h 2370135"/>
              <a:gd name="connsiteX9" fmla="*/ 4429916 w 6849266"/>
              <a:gd name="connsiteY9" fmla="*/ 1570035 h 2370135"/>
              <a:gd name="connsiteX10" fmla="*/ 4429916 w 6849266"/>
              <a:gd name="connsiteY10" fmla="*/ 1493835 h 2370135"/>
              <a:gd name="connsiteX11" fmla="*/ 4188616 w 6849266"/>
              <a:gd name="connsiteY11" fmla="*/ 1493835 h 2370135"/>
              <a:gd name="connsiteX12" fmla="*/ 4188616 w 6849266"/>
              <a:gd name="connsiteY12" fmla="*/ 1411285 h 2370135"/>
              <a:gd name="connsiteX13" fmla="*/ 3744116 w 6849266"/>
              <a:gd name="connsiteY13" fmla="*/ 1411285 h 2370135"/>
              <a:gd name="connsiteX14" fmla="*/ 3744116 w 6849266"/>
              <a:gd name="connsiteY14" fmla="*/ 1328735 h 2370135"/>
              <a:gd name="connsiteX15" fmla="*/ 3706016 w 6849266"/>
              <a:gd name="connsiteY15" fmla="*/ 1328735 h 2370135"/>
              <a:gd name="connsiteX16" fmla="*/ 3706016 w 6849266"/>
              <a:gd name="connsiteY16" fmla="*/ 1252535 h 2370135"/>
              <a:gd name="connsiteX17" fmla="*/ 3020216 w 6849266"/>
              <a:gd name="connsiteY17" fmla="*/ 1252535 h 2370135"/>
              <a:gd name="connsiteX18" fmla="*/ 3020216 w 6849266"/>
              <a:gd name="connsiteY18" fmla="*/ 1182685 h 2370135"/>
              <a:gd name="connsiteX19" fmla="*/ 2988466 w 6849266"/>
              <a:gd name="connsiteY19" fmla="*/ 1182685 h 2370135"/>
              <a:gd name="connsiteX20" fmla="*/ 2988466 w 6849266"/>
              <a:gd name="connsiteY20" fmla="*/ 1125535 h 2370135"/>
              <a:gd name="connsiteX21" fmla="*/ 2874166 w 6849266"/>
              <a:gd name="connsiteY21" fmla="*/ 1125535 h 2370135"/>
              <a:gd name="connsiteX22" fmla="*/ 2874166 w 6849266"/>
              <a:gd name="connsiteY22" fmla="*/ 1068385 h 2370135"/>
              <a:gd name="connsiteX23" fmla="*/ 2658266 w 6849266"/>
              <a:gd name="connsiteY23" fmla="*/ 1068385 h 2370135"/>
              <a:gd name="connsiteX24" fmla="*/ 2658266 w 6849266"/>
              <a:gd name="connsiteY24" fmla="*/ 1017585 h 2370135"/>
              <a:gd name="connsiteX25" fmla="*/ 2613816 w 6849266"/>
              <a:gd name="connsiteY25" fmla="*/ 1017585 h 2370135"/>
              <a:gd name="connsiteX26" fmla="*/ 2613816 w 6849266"/>
              <a:gd name="connsiteY26" fmla="*/ 966785 h 2370135"/>
              <a:gd name="connsiteX27" fmla="*/ 2607466 w 6849266"/>
              <a:gd name="connsiteY27" fmla="*/ 966785 h 2370135"/>
              <a:gd name="connsiteX28" fmla="*/ 2607466 w 6849266"/>
              <a:gd name="connsiteY28" fmla="*/ 915985 h 2370135"/>
              <a:gd name="connsiteX29" fmla="*/ 2537616 w 6849266"/>
              <a:gd name="connsiteY29" fmla="*/ 915985 h 2370135"/>
              <a:gd name="connsiteX30" fmla="*/ 2537616 w 6849266"/>
              <a:gd name="connsiteY30" fmla="*/ 865185 h 2370135"/>
              <a:gd name="connsiteX31" fmla="*/ 2416966 w 6849266"/>
              <a:gd name="connsiteY31" fmla="*/ 865185 h 2370135"/>
              <a:gd name="connsiteX32" fmla="*/ 2416966 w 6849266"/>
              <a:gd name="connsiteY32" fmla="*/ 827085 h 2370135"/>
              <a:gd name="connsiteX33" fmla="*/ 2309016 w 6849266"/>
              <a:gd name="connsiteY33" fmla="*/ 827085 h 2370135"/>
              <a:gd name="connsiteX34" fmla="*/ 2309016 w 6849266"/>
              <a:gd name="connsiteY34" fmla="*/ 782635 h 2370135"/>
              <a:gd name="connsiteX35" fmla="*/ 2226466 w 6849266"/>
              <a:gd name="connsiteY35" fmla="*/ 782635 h 2370135"/>
              <a:gd name="connsiteX36" fmla="*/ 2226466 w 6849266"/>
              <a:gd name="connsiteY36" fmla="*/ 738185 h 2370135"/>
              <a:gd name="connsiteX37" fmla="*/ 2188366 w 6849266"/>
              <a:gd name="connsiteY37" fmla="*/ 738185 h 2370135"/>
              <a:gd name="connsiteX38" fmla="*/ 2188366 w 6849266"/>
              <a:gd name="connsiteY38" fmla="*/ 693735 h 2370135"/>
              <a:gd name="connsiteX39" fmla="*/ 2048666 w 6849266"/>
              <a:gd name="connsiteY39" fmla="*/ 693735 h 2370135"/>
              <a:gd name="connsiteX40" fmla="*/ 2048666 w 6849266"/>
              <a:gd name="connsiteY40" fmla="*/ 649285 h 2370135"/>
              <a:gd name="connsiteX41" fmla="*/ 1896266 w 6849266"/>
              <a:gd name="connsiteY41" fmla="*/ 649285 h 2370135"/>
              <a:gd name="connsiteX42" fmla="*/ 1896266 w 6849266"/>
              <a:gd name="connsiteY42" fmla="*/ 611185 h 2370135"/>
              <a:gd name="connsiteX43" fmla="*/ 1851816 w 6849266"/>
              <a:gd name="connsiteY43" fmla="*/ 611185 h 2370135"/>
              <a:gd name="connsiteX44" fmla="*/ 1851816 w 6849266"/>
              <a:gd name="connsiteY44" fmla="*/ 566735 h 2370135"/>
              <a:gd name="connsiteX45" fmla="*/ 1667666 w 6849266"/>
              <a:gd name="connsiteY45" fmla="*/ 566735 h 2370135"/>
              <a:gd name="connsiteX46" fmla="*/ 1667666 w 6849266"/>
              <a:gd name="connsiteY46" fmla="*/ 528635 h 2370135"/>
              <a:gd name="connsiteX47" fmla="*/ 1502566 w 6849266"/>
              <a:gd name="connsiteY47" fmla="*/ 528635 h 2370135"/>
              <a:gd name="connsiteX48" fmla="*/ 1502566 w 6849266"/>
              <a:gd name="connsiteY48" fmla="*/ 490535 h 2370135"/>
              <a:gd name="connsiteX49" fmla="*/ 1305716 w 6849266"/>
              <a:gd name="connsiteY49" fmla="*/ 490535 h 2370135"/>
              <a:gd name="connsiteX50" fmla="*/ 1305716 w 6849266"/>
              <a:gd name="connsiteY50" fmla="*/ 452435 h 2370135"/>
              <a:gd name="connsiteX51" fmla="*/ 1210466 w 6849266"/>
              <a:gd name="connsiteY51" fmla="*/ 452435 h 2370135"/>
              <a:gd name="connsiteX52" fmla="*/ 1210466 w 6849266"/>
              <a:gd name="connsiteY52" fmla="*/ 420685 h 2370135"/>
              <a:gd name="connsiteX53" fmla="*/ 1096166 w 6849266"/>
              <a:gd name="connsiteY53" fmla="*/ 420685 h 2370135"/>
              <a:gd name="connsiteX54" fmla="*/ 1096166 w 6849266"/>
              <a:gd name="connsiteY54" fmla="*/ 388935 h 2370135"/>
              <a:gd name="connsiteX55" fmla="*/ 994566 w 6849266"/>
              <a:gd name="connsiteY55" fmla="*/ 388935 h 2370135"/>
              <a:gd name="connsiteX56" fmla="*/ 994566 w 6849266"/>
              <a:gd name="connsiteY56" fmla="*/ 344485 h 2370135"/>
              <a:gd name="connsiteX57" fmla="*/ 918366 w 6849266"/>
              <a:gd name="connsiteY57" fmla="*/ 344485 h 2370135"/>
              <a:gd name="connsiteX58" fmla="*/ 918366 w 6849266"/>
              <a:gd name="connsiteY58" fmla="*/ 306385 h 2370135"/>
              <a:gd name="connsiteX59" fmla="*/ 810416 w 6849266"/>
              <a:gd name="connsiteY59" fmla="*/ 306385 h 2370135"/>
              <a:gd name="connsiteX60" fmla="*/ 809623 w 6849266"/>
              <a:gd name="connsiteY60" fmla="*/ 271460 h 2370135"/>
              <a:gd name="connsiteX61" fmla="*/ 740567 w 6849266"/>
              <a:gd name="connsiteY61" fmla="*/ 271461 h 2370135"/>
              <a:gd name="connsiteX62" fmla="*/ 740568 w 6849266"/>
              <a:gd name="connsiteY62" fmla="*/ 200023 h 2370135"/>
              <a:gd name="connsiteX63" fmla="*/ 297656 w 6849266"/>
              <a:gd name="connsiteY63" fmla="*/ 200024 h 2370135"/>
              <a:gd name="connsiteX64" fmla="*/ 297656 w 6849266"/>
              <a:gd name="connsiteY64" fmla="*/ 190499 h 2370135"/>
              <a:gd name="connsiteX65" fmla="*/ 290511 w 6849266"/>
              <a:gd name="connsiteY65" fmla="*/ 190498 h 2370135"/>
              <a:gd name="connsiteX66" fmla="*/ 290509 w 6849266"/>
              <a:gd name="connsiteY66" fmla="*/ 173830 h 2370135"/>
              <a:gd name="connsiteX67" fmla="*/ 283367 w 6849266"/>
              <a:gd name="connsiteY67" fmla="*/ 173831 h 2370135"/>
              <a:gd name="connsiteX68" fmla="*/ 283367 w 6849266"/>
              <a:gd name="connsiteY68" fmla="*/ 121442 h 2370135"/>
              <a:gd name="connsiteX69" fmla="*/ 78580 w 6849266"/>
              <a:gd name="connsiteY69" fmla="*/ 119062 h 2370135"/>
              <a:gd name="connsiteX70" fmla="*/ 78579 w 6849266"/>
              <a:gd name="connsiteY70" fmla="*/ 85724 h 2370135"/>
              <a:gd name="connsiteX71" fmla="*/ 38100 w 6849266"/>
              <a:gd name="connsiteY71" fmla="*/ 85725 h 2370135"/>
              <a:gd name="connsiteX72" fmla="*/ 38098 w 6849266"/>
              <a:gd name="connsiteY72" fmla="*/ 47625 h 2370135"/>
              <a:gd name="connsiteX73" fmla="*/ 11904 w 6849266"/>
              <a:gd name="connsiteY73" fmla="*/ 47624 h 2370135"/>
              <a:gd name="connsiteX74" fmla="*/ 11907 w 6849266"/>
              <a:gd name="connsiteY74" fmla="*/ 2382 h 2370135"/>
              <a:gd name="connsiteX75" fmla="*/ 0 w 6849266"/>
              <a:gd name="connsiteY75" fmla="*/ 0 h 2370135"/>
              <a:gd name="connsiteX0" fmla="*/ 6849266 w 6849266"/>
              <a:gd name="connsiteY0" fmla="*/ 2367754 h 2367754"/>
              <a:gd name="connsiteX1" fmla="*/ 6798466 w 6849266"/>
              <a:gd name="connsiteY1" fmla="*/ 2367754 h 2367754"/>
              <a:gd name="connsiteX2" fmla="*/ 6798466 w 6849266"/>
              <a:gd name="connsiteY2" fmla="*/ 1999454 h 2367754"/>
              <a:gd name="connsiteX3" fmla="*/ 6258716 w 6849266"/>
              <a:gd name="connsiteY3" fmla="*/ 1999454 h 2367754"/>
              <a:gd name="connsiteX4" fmla="*/ 6258716 w 6849266"/>
              <a:gd name="connsiteY4" fmla="*/ 1726404 h 2367754"/>
              <a:gd name="connsiteX5" fmla="*/ 4912516 w 6849266"/>
              <a:gd name="connsiteY5" fmla="*/ 1726404 h 2367754"/>
              <a:gd name="connsiteX6" fmla="*/ 4912516 w 6849266"/>
              <a:gd name="connsiteY6" fmla="*/ 1650204 h 2367754"/>
              <a:gd name="connsiteX7" fmla="*/ 4569616 w 6849266"/>
              <a:gd name="connsiteY7" fmla="*/ 1650204 h 2367754"/>
              <a:gd name="connsiteX8" fmla="*/ 4569616 w 6849266"/>
              <a:gd name="connsiteY8" fmla="*/ 1567654 h 2367754"/>
              <a:gd name="connsiteX9" fmla="*/ 4429916 w 6849266"/>
              <a:gd name="connsiteY9" fmla="*/ 1567654 h 2367754"/>
              <a:gd name="connsiteX10" fmla="*/ 4429916 w 6849266"/>
              <a:gd name="connsiteY10" fmla="*/ 1491454 h 2367754"/>
              <a:gd name="connsiteX11" fmla="*/ 4188616 w 6849266"/>
              <a:gd name="connsiteY11" fmla="*/ 1491454 h 2367754"/>
              <a:gd name="connsiteX12" fmla="*/ 4188616 w 6849266"/>
              <a:gd name="connsiteY12" fmla="*/ 1408904 h 2367754"/>
              <a:gd name="connsiteX13" fmla="*/ 3744116 w 6849266"/>
              <a:gd name="connsiteY13" fmla="*/ 1408904 h 2367754"/>
              <a:gd name="connsiteX14" fmla="*/ 3744116 w 6849266"/>
              <a:gd name="connsiteY14" fmla="*/ 1326354 h 2367754"/>
              <a:gd name="connsiteX15" fmla="*/ 3706016 w 6849266"/>
              <a:gd name="connsiteY15" fmla="*/ 1326354 h 2367754"/>
              <a:gd name="connsiteX16" fmla="*/ 3706016 w 6849266"/>
              <a:gd name="connsiteY16" fmla="*/ 1250154 h 2367754"/>
              <a:gd name="connsiteX17" fmla="*/ 3020216 w 6849266"/>
              <a:gd name="connsiteY17" fmla="*/ 1250154 h 2367754"/>
              <a:gd name="connsiteX18" fmla="*/ 3020216 w 6849266"/>
              <a:gd name="connsiteY18" fmla="*/ 1180304 h 2367754"/>
              <a:gd name="connsiteX19" fmla="*/ 2988466 w 6849266"/>
              <a:gd name="connsiteY19" fmla="*/ 1180304 h 2367754"/>
              <a:gd name="connsiteX20" fmla="*/ 2988466 w 6849266"/>
              <a:gd name="connsiteY20" fmla="*/ 1123154 h 2367754"/>
              <a:gd name="connsiteX21" fmla="*/ 2874166 w 6849266"/>
              <a:gd name="connsiteY21" fmla="*/ 1123154 h 2367754"/>
              <a:gd name="connsiteX22" fmla="*/ 2874166 w 6849266"/>
              <a:gd name="connsiteY22" fmla="*/ 1066004 h 2367754"/>
              <a:gd name="connsiteX23" fmla="*/ 2658266 w 6849266"/>
              <a:gd name="connsiteY23" fmla="*/ 1066004 h 2367754"/>
              <a:gd name="connsiteX24" fmla="*/ 2658266 w 6849266"/>
              <a:gd name="connsiteY24" fmla="*/ 1015204 h 2367754"/>
              <a:gd name="connsiteX25" fmla="*/ 2613816 w 6849266"/>
              <a:gd name="connsiteY25" fmla="*/ 1015204 h 2367754"/>
              <a:gd name="connsiteX26" fmla="*/ 2613816 w 6849266"/>
              <a:gd name="connsiteY26" fmla="*/ 964404 h 2367754"/>
              <a:gd name="connsiteX27" fmla="*/ 2607466 w 6849266"/>
              <a:gd name="connsiteY27" fmla="*/ 964404 h 2367754"/>
              <a:gd name="connsiteX28" fmla="*/ 2607466 w 6849266"/>
              <a:gd name="connsiteY28" fmla="*/ 913604 h 2367754"/>
              <a:gd name="connsiteX29" fmla="*/ 2537616 w 6849266"/>
              <a:gd name="connsiteY29" fmla="*/ 913604 h 2367754"/>
              <a:gd name="connsiteX30" fmla="*/ 2537616 w 6849266"/>
              <a:gd name="connsiteY30" fmla="*/ 862804 h 2367754"/>
              <a:gd name="connsiteX31" fmla="*/ 2416966 w 6849266"/>
              <a:gd name="connsiteY31" fmla="*/ 862804 h 2367754"/>
              <a:gd name="connsiteX32" fmla="*/ 2416966 w 6849266"/>
              <a:gd name="connsiteY32" fmla="*/ 824704 h 2367754"/>
              <a:gd name="connsiteX33" fmla="*/ 2309016 w 6849266"/>
              <a:gd name="connsiteY33" fmla="*/ 824704 h 2367754"/>
              <a:gd name="connsiteX34" fmla="*/ 2309016 w 6849266"/>
              <a:gd name="connsiteY34" fmla="*/ 780254 h 2367754"/>
              <a:gd name="connsiteX35" fmla="*/ 2226466 w 6849266"/>
              <a:gd name="connsiteY35" fmla="*/ 780254 h 2367754"/>
              <a:gd name="connsiteX36" fmla="*/ 2226466 w 6849266"/>
              <a:gd name="connsiteY36" fmla="*/ 735804 h 2367754"/>
              <a:gd name="connsiteX37" fmla="*/ 2188366 w 6849266"/>
              <a:gd name="connsiteY37" fmla="*/ 735804 h 2367754"/>
              <a:gd name="connsiteX38" fmla="*/ 2188366 w 6849266"/>
              <a:gd name="connsiteY38" fmla="*/ 691354 h 2367754"/>
              <a:gd name="connsiteX39" fmla="*/ 2048666 w 6849266"/>
              <a:gd name="connsiteY39" fmla="*/ 691354 h 2367754"/>
              <a:gd name="connsiteX40" fmla="*/ 2048666 w 6849266"/>
              <a:gd name="connsiteY40" fmla="*/ 646904 h 2367754"/>
              <a:gd name="connsiteX41" fmla="*/ 1896266 w 6849266"/>
              <a:gd name="connsiteY41" fmla="*/ 646904 h 2367754"/>
              <a:gd name="connsiteX42" fmla="*/ 1896266 w 6849266"/>
              <a:gd name="connsiteY42" fmla="*/ 608804 h 2367754"/>
              <a:gd name="connsiteX43" fmla="*/ 1851816 w 6849266"/>
              <a:gd name="connsiteY43" fmla="*/ 608804 h 2367754"/>
              <a:gd name="connsiteX44" fmla="*/ 1851816 w 6849266"/>
              <a:gd name="connsiteY44" fmla="*/ 564354 h 2367754"/>
              <a:gd name="connsiteX45" fmla="*/ 1667666 w 6849266"/>
              <a:gd name="connsiteY45" fmla="*/ 564354 h 2367754"/>
              <a:gd name="connsiteX46" fmla="*/ 1667666 w 6849266"/>
              <a:gd name="connsiteY46" fmla="*/ 526254 h 2367754"/>
              <a:gd name="connsiteX47" fmla="*/ 1502566 w 6849266"/>
              <a:gd name="connsiteY47" fmla="*/ 526254 h 2367754"/>
              <a:gd name="connsiteX48" fmla="*/ 1502566 w 6849266"/>
              <a:gd name="connsiteY48" fmla="*/ 488154 h 2367754"/>
              <a:gd name="connsiteX49" fmla="*/ 1305716 w 6849266"/>
              <a:gd name="connsiteY49" fmla="*/ 488154 h 2367754"/>
              <a:gd name="connsiteX50" fmla="*/ 1305716 w 6849266"/>
              <a:gd name="connsiteY50" fmla="*/ 450054 h 2367754"/>
              <a:gd name="connsiteX51" fmla="*/ 1210466 w 6849266"/>
              <a:gd name="connsiteY51" fmla="*/ 450054 h 2367754"/>
              <a:gd name="connsiteX52" fmla="*/ 1210466 w 6849266"/>
              <a:gd name="connsiteY52" fmla="*/ 418304 h 2367754"/>
              <a:gd name="connsiteX53" fmla="*/ 1096166 w 6849266"/>
              <a:gd name="connsiteY53" fmla="*/ 418304 h 2367754"/>
              <a:gd name="connsiteX54" fmla="*/ 1096166 w 6849266"/>
              <a:gd name="connsiteY54" fmla="*/ 386554 h 2367754"/>
              <a:gd name="connsiteX55" fmla="*/ 994566 w 6849266"/>
              <a:gd name="connsiteY55" fmla="*/ 386554 h 2367754"/>
              <a:gd name="connsiteX56" fmla="*/ 994566 w 6849266"/>
              <a:gd name="connsiteY56" fmla="*/ 342104 h 2367754"/>
              <a:gd name="connsiteX57" fmla="*/ 918366 w 6849266"/>
              <a:gd name="connsiteY57" fmla="*/ 342104 h 2367754"/>
              <a:gd name="connsiteX58" fmla="*/ 918366 w 6849266"/>
              <a:gd name="connsiteY58" fmla="*/ 304004 h 2367754"/>
              <a:gd name="connsiteX59" fmla="*/ 810416 w 6849266"/>
              <a:gd name="connsiteY59" fmla="*/ 304004 h 2367754"/>
              <a:gd name="connsiteX60" fmla="*/ 809623 w 6849266"/>
              <a:gd name="connsiteY60" fmla="*/ 269079 h 2367754"/>
              <a:gd name="connsiteX61" fmla="*/ 740567 w 6849266"/>
              <a:gd name="connsiteY61" fmla="*/ 269080 h 2367754"/>
              <a:gd name="connsiteX62" fmla="*/ 740568 w 6849266"/>
              <a:gd name="connsiteY62" fmla="*/ 197642 h 2367754"/>
              <a:gd name="connsiteX63" fmla="*/ 297656 w 6849266"/>
              <a:gd name="connsiteY63" fmla="*/ 197643 h 2367754"/>
              <a:gd name="connsiteX64" fmla="*/ 297656 w 6849266"/>
              <a:gd name="connsiteY64" fmla="*/ 188118 h 2367754"/>
              <a:gd name="connsiteX65" fmla="*/ 290511 w 6849266"/>
              <a:gd name="connsiteY65" fmla="*/ 188117 h 2367754"/>
              <a:gd name="connsiteX66" fmla="*/ 290509 w 6849266"/>
              <a:gd name="connsiteY66" fmla="*/ 171449 h 2367754"/>
              <a:gd name="connsiteX67" fmla="*/ 283367 w 6849266"/>
              <a:gd name="connsiteY67" fmla="*/ 171450 h 2367754"/>
              <a:gd name="connsiteX68" fmla="*/ 283367 w 6849266"/>
              <a:gd name="connsiteY68" fmla="*/ 119061 h 2367754"/>
              <a:gd name="connsiteX69" fmla="*/ 78580 w 6849266"/>
              <a:gd name="connsiteY69" fmla="*/ 116681 h 2367754"/>
              <a:gd name="connsiteX70" fmla="*/ 78579 w 6849266"/>
              <a:gd name="connsiteY70" fmla="*/ 83343 h 2367754"/>
              <a:gd name="connsiteX71" fmla="*/ 38100 w 6849266"/>
              <a:gd name="connsiteY71" fmla="*/ 83344 h 2367754"/>
              <a:gd name="connsiteX72" fmla="*/ 38098 w 6849266"/>
              <a:gd name="connsiteY72" fmla="*/ 45244 h 2367754"/>
              <a:gd name="connsiteX73" fmla="*/ 11904 w 6849266"/>
              <a:gd name="connsiteY73" fmla="*/ 45243 h 2367754"/>
              <a:gd name="connsiteX74" fmla="*/ 11907 w 6849266"/>
              <a:gd name="connsiteY74" fmla="*/ 1 h 2367754"/>
              <a:gd name="connsiteX75" fmla="*/ 0 w 6849266"/>
              <a:gd name="connsiteY75" fmla="*/ 0 h 2367754"/>
              <a:gd name="connsiteX0" fmla="*/ 6851647 w 6851647"/>
              <a:gd name="connsiteY0" fmla="*/ 2367754 h 2367754"/>
              <a:gd name="connsiteX1" fmla="*/ 6800847 w 6851647"/>
              <a:gd name="connsiteY1" fmla="*/ 2367754 h 2367754"/>
              <a:gd name="connsiteX2" fmla="*/ 6800847 w 6851647"/>
              <a:gd name="connsiteY2" fmla="*/ 1999454 h 2367754"/>
              <a:gd name="connsiteX3" fmla="*/ 6261097 w 6851647"/>
              <a:gd name="connsiteY3" fmla="*/ 1999454 h 2367754"/>
              <a:gd name="connsiteX4" fmla="*/ 6261097 w 6851647"/>
              <a:gd name="connsiteY4" fmla="*/ 1726404 h 2367754"/>
              <a:gd name="connsiteX5" fmla="*/ 4914897 w 6851647"/>
              <a:gd name="connsiteY5" fmla="*/ 1726404 h 2367754"/>
              <a:gd name="connsiteX6" fmla="*/ 4914897 w 6851647"/>
              <a:gd name="connsiteY6" fmla="*/ 1650204 h 2367754"/>
              <a:gd name="connsiteX7" fmla="*/ 4571997 w 6851647"/>
              <a:gd name="connsiteY7" fmla="*/ 1650204 h 2367754"/>
              <a:gd name="connsiteX8" fmla="*/ 4571997 w 6851647"/>
              <a:gd name="connsiteY8" fmla="*/ 1567654 h 2367754"/>
              <a:gd name="connsiteX9" fmla="*/ 4432297 w 6851647"/>
              <a:gd name="connsiteY9" fmla="*/ 1567654 h 2367754"/>
              <a:gd name="connsiteX10" fmla="*/ 4432297 w 6851647"/>
              <a:gd name="connsiteY10" fmla="*/ 1491454 h 2367754"/>
              <a:gd name="connsiteX11" fmla="*/ 4190997 w 6851647"/>
              <a:gd name="connsiteY11" fmla="*/ 1491454 h 2367754"/>
              <a:gd name="connsiteX12" fmla="*/ 4190997 w 6851647"/>
              <a:gd name="connsiteY12" fmla="*/ 1408904 h 2367754"/>
              <a:gd name="connsiteX13" fmla="*/ 3746497 w 6851647"/>
              <a:gd name="connsiteY13" fmla="*/ 1408904 h 2367754"/>
              <a:gd name="connsiteX14" fmla="*/ 3746497 w 6851647"/>
              <a:gd name="connsiteY14" fmla="*/ 1326354 h 2367754"/>
              <a:gd name="connsiteX15" fmla="*/ 3708397 w 6851647"/>
              <a:gd name="connsiteY15" fmla="*/ 1326354 h 2367754"/>
              <a:gd name="connsiteX16" fmla="*/ 3708397 w 6851647"/>
              <a:gd name="connsiteY16" fmla="*/ 1250154 h 2367754"/>
              <a:gd name="connsiteX17" fmla="*/ 3022597 w 6851647"/>
              <a:gd name="connsiteY17" fmla="*/ 1250154 h 2367754"/>
              <a:gd name="connsiteX18" fmla="*/ 3022597 w 6851647"/>
              <a:gd name="connsiteY18" fmla="*/ 1180304 h 2367754"/>
              <a:gd name="connsiteX19" fmla="*/ 2990847 w 6851647"/>
              <a:gd name="connsiteY19" fmla="*/ 1180304 h 2367754"/>
              <a:gd name="connsiteX20" fmla="*/ 2990847 w 6851647"/>
              <a:gd name="connsiteY20" fmla="*/ 1123154 h 2367754"/>
              <a:gd name="connsiteX21" fmla="*/ 2876547 w 6851647"/>
              <a:gd name="connsiteY21" fmla="*/ 1123154 h 2367754"/>
              <a:gd name="connsiteX22" fmla="*/ 2876547 w 6851647"/>
              <a:gd name="connsiteY22" fmla="*/ 1066004 h 2367754"/>
              <a:gd name="connsiteX23" fmla="*/ 2660647 w 6851647"/>
              <a:gd name="connsiteY23" fmla="*/ 1066004 h 2367754"/>
              <a:gd name="connsiteX24" fmla="*/ 2660647 w 6851647"/>
              <a:gd name="connsiteY24" fmla="*/ 1015204 h 2367754"/>
              <a:gd name="connsiteX25" fmla="*/ 2616197 w 6851647"/>
              <a:gd name="connsiteY25" fmla="*/ 1015204 h 2367754"/>
              <a:gd name="connsiteX26" fmla="*/ 2616197 w 6851647"/>
              <a:gd name="connsiteY26" fmla="*/ 964404 h 2367754"/>
              <a:gd name="connsiteX27" fmla="*/ 2609847 w 6851647"/>
              <a:gd name="connsiteY27" fmla="*/ 964404 h 2367754"/>
              <a:gd name="connsiteX28" fmla="*/ 2609847 w 6851647"/>
              <a:gd name="connsiteY28" fmla="*/ 913604 h 2367754"/>
              <a:gd name="connsiteX29" fmla="*/ 2539997 w 6851647"/>
              <a:gd name="connsiteY29" fmla="*/ 913604 h 2367754"/>
              <a:gd name="connsiteX30" fmla="*/ 2539997 w 6851647"/>
              <a:gd name="connsiteY30" fmla="*/ 862804 h 2367754"/>
              <a:gd name="connsiteX31" fmla="*/ 2419347 w 6851647"/>
              <a:gd name="connsiteY31" fmla="*/ 862804 h 2367754"/>
              <a:gd name="connsiteX32" fmla="*/ 2419347 w 6851647"/>
              <a:gd name="connsiteY32" fmla="*/ 824704 h 2367754"/>
              <a:gd name="connsiteX33" fmla="*/ 2311397 w 6851647"/>
              <a:gd name="connsiteY33" fmla="*/ 824704 h 2367754"/>
              <a:gd name="connsiteX34" fmla="*/ 2311397 w 6851647"/>
              <a:gd name="connsiteY34" fmla="*/ 780254 h 2367754"/>
              <a:gd name="connsiteX35" fmla="*/ 2228847 w 6851647"/>
              <a:gd name="connsiteY35" fmla="*/ 780254 h 2367754"/>
              <a:gd name="connsiteX36" fmla="*/ 2228847 w 6851647"/>
              <a:gd name="connsiteY36" fmla="*/ 735804 h 2367754"/>
              <a:gd name="connsiteX37" fmla="*/ 2190747 w 6851647"/>
              <a:gd name="connsiteY37" fmla="*/ 735804 h 2367754"/>
              <a:gd name="connsiteX38" fmla="*/ 2190747 w 6851647"/>
              <a:gd name="connsiteY38" fmla="*/ 691354 h 2367754"/>
              <a:gd name="connsiteX39" fmla="*/ 2051047 w 6851647"/>
              <a:gd name="connsiteY39" fmla="*/ 691354 h 2367754"/>
              <a:gd name="connsiteX40" fmla="*/ 2051047 w 6851647"/>
              <a:gd name="connsiteY40" fmla="*/ 646904 h 2367754"/>
              <a:gd name="connsiteX41" fmla="*/ 1898647 w 6851647"/>
              <a:gd name="connsiteY41" fmla="*/ 646904 h 2367754"/>
              <a:gd name="connsiteX42" fmla="*/ 1898647 w 6851647"/>
              <a:gd name="connsiteY42" fmla="*/ 608804 h 2367754"/>
              <a:gd name="connsiteX43" fmla="*/ 1854197 w 6851647"/>
              <a:gd name="connsiteY43" fmla="*/ 608804 h 2367754"/>
              <a:gd name="connsiteX44" fmla="*/ 1854197 w 6851647"/>
              <a:gd name="connsiteY44" fmla="*/ 564354 h 2367754"/>
              <a:gd name="connsiteX45" fmla="*/ 1670047 w 6851647"/>
              <a:gd name="connsiteY45" fmla="*/ 564354 h 2367754"/>
              <a:gd name="connsiteX46" fmla="*/ 1670047 w 6851647"/>
              <a:gd name="connsiteY46" fmla="*/ 526254 h 2367754"/>
              <a:gd name="connsiteX47" fmla="*/ 1504947 w 6851647"/>
              <a:gd name="connsiteY47" fmla="*/ 526254 h 2367754"/>
              <a:gd name="connsiteX48" fmla="*/ 1504947 w 6851647"/>
              <a:gd name="connsiteY48" fmla="*/ 488154 h 2367754"/>
              <a:gd name="connsiteX49" fmla="*/ 1308097 w 6851647"/>
              <a:gd name="connsiteY49" fmla="*/ 488154 h 2367754"/>
              <a:gd name="connsiteX50" fmla="*/ 1308097 w 6851647"/>
              <a:gd name="connsiteY50" fmla="*/ 450054 h 2367754"/>
              <a:gd name="connsiteX51" fmla="*/ 1212847 w 6851647"/>
              <a:gd name="connsiteY51" fmla="*/ 450054 h 2367754"/>
              <a:gd name="connsiteX52" fmla="*/ 1212847 w 6851647"/>
              <a:gd name="connsiteY52" fmla="*/ 418304 h 2367754"/>
              <a:gd name="connsiteX53" fmla="*/ 1098547 w 6851647"/>
              <a:gd name="connsiteY53" fmla="*/ 418304 h 2367754"/>
              <a:gd name="connsiteX54" fmla="*/ 1098547 w 6851647"/>
              <a:gd name="connsiteY54" fmla="*/ 386554 h 2367754"/>
              <a:gd name="connsiteX55" fmla="*/ 996947 w 6851647"/>
              <a:gd name="connsiteY55" fmla="*/ 386554 h 2367754"/>
              <a:gd name="connsiteX56" fmla="*/ 996947 w 6851647"/>
              <a:gd name="connsiteY56" fmla="*/ 342104 h 2367754"/>
              <a:gd name="connsiteX57" fmla="*/ 920747 w 6851647"/>
              <a:gd name="connsiteY57" fmla="*/ 342104 h 2367754"/>
              <a:gd name="connsiteX58" fmla="*/ 920747 w 6851647"/>
              <a:gd name="connsiteY58" fmla="*/ 304004 h 2367754"/>
              <a:gd name="connsiteX59" fmla="*/ 812797 w 6851647"/>
              <a:gd name="connsiteY59" fmla="*/ 304004 h 2367754"/>
              <a:gd name="connsiteX60" fmla="*/ 812004 w 6851647"/>
              <a:gd name="connsiteY60" fmla="*/ 269079 h 2367754"/>
              <a:gd name="connsiteX61" fmla="*/ 742948 w 6851647"/>
              <a:gd name="connsiteY61" fmla="*/ 269080 h 2367754"/>
              <a:gd name="connsiteX62" fmla="*/ 742949 w 6851647"/>
              <a:gd name="connsiteY62" fmla="*/ 197642 h 2367754"/>
              <a:gd name="connsiteX63" fmla="*/ 300037 w 6851647"/>
              <a:gd name="connsiteY63" fmla="*/ 197643 h 2367754"/>
              <a:gd name="connsiteX64" fmla="*/ 300037 w 6851647"/>
              <a:gd name="connsiteY64" fmla="*/ 188118 h 2367754"/>
              <a:gd name="connsiteX65" fmla="*/ 292892 w 6851647"/>
              <a:gd name="connsiteY65" fmla="*/ 188117 h 2367754"/>
              <a:gd name="connsiteX66" fmla="*/ 292890 w 6851647"/>
              <a:gd name="connsiteY66" fmla="*/ 171449 h 2367754"/>
              <a:gd name="connsiteX67" fmla="*/ 285748 w 6851647"/>
              <a:gd name="connsiteY67" fmla="*/ 171450 h 2367754"/>
              <a:gd name="connsiteX68" fmla="*/ 285748 w 6851647"/>
              <a:gd name="connsiteY68" fmla="*/ 119061 h 2367754"/>
              <a:gd name="connsiteX69" fmla="*/ 80961 w 6851647"/>
              <a:gd name="connsiteY69" fmla="*/ 116681 h 2367754"/>
              <a:gd name="connsiteX70" fmla="*/ 80960 w 6851647"/>
              <a:gd name="connsiteY70" fmla="*/ 83343 h 2367754"/>
              <a:gd name="connsiteX71" fmla="*/ 40481 w 6851647"/>
              <a:gd name="connsiteY71" fmla="*/ 83344 h 2367754"/>
              <a:gd name="connsiteX72" fmla="*/ 40479 w 6851647"/>
              <a:gd name="connsiteY72" fmla="*/ 45244 h 2367754"/>
              <a:gd name="connsiteX73" fmla="*/ 14285 w 6851647"/>
              <a:gd name="connsiteY73" fmla="*/ 45243 h 2367754"/>
              <a:gd name="connsiteX74" fmla="*/ 14288 w 6851647"/>
              <a:gd name="connsiteY74" fmla="*/ 1 h 2367754"/>
              <a:gd name="connsiteX75" fmla="*/ 0 w 6851647"/>
              <a:gd name="connsiteY75" fmla="*/ 0 h 2367754"/>
              <a:gd name="connsiteX0" fmla="*/ 6854028 w 6854028"/>
              <a:gd name="connsiteY0" fmla="*/ 2367756 h 2367756"/>
              <a:gd name="connsiteX1" fmla="*/ 6803228 w 6854028"/>
              <a:gd name="connsiteY1" fmla="*/ 2367756 h 2367756"/>
              <a:gd name="connsiteX2" fmla="*/ 6803228 w 6854028"/>
              <a:gd name="connsiteY2" fmla="*/ 1999456 h 2367756"/>
              <a:gd name="connsiteX3" fmla="*/ 6263478 w 6854028"/>
              <a:gd name="connsiteY3" fmla="*/ 1999456 h 2367756"/>
              <a:gd name="connsiteX4" fmla="*/ 6263478 w 6854028"/>
              <a:gd name="connsiteY4" fmla="*/ 1726406 h 2367756"/>
              <a:gd name="connsiteX5" fmla="*/ 4917278 w 6854028"/>
              <a:gd name="connsiteY5" fmla="*/ 1726406 h 2367756"/>
              <a:gd name="connsiteX6" fmla="*/ 4917278 w 6854028"/>
              <a:gd name="connsiteY6" fmla="*/ 1650206 h 2367756"/>
              <a:gd name="connsiteX7" fmla="*/ 4574378 w 6854028"/>
              <a:gd name="connsiteY7" fmla="*/ 1650206 h 2367756"/>
              <a:gd name="connsiteX8" fmla="*/ 4574378 w 6854028"/>
              <a:gd name="connsiteY8" fmla="*/ 1567656 h 2367756"/>
              <a:gd name="connsiteX9" fmla="*/ 4434678 w 6854028"/>
              <a:gd name="connsiteY9" fmla="*/ 1567656 h 2367756"/>
              <a:gd name="connsiteX10" fmla="*/ 4434678 w 6854028"/>
              <a:gd name="connsiteY10" fmla="*/ 1491456 h 2367756"/>
              <a:gd name="connsiteX11" fmla="*/ 4193378 w 6854028"/>
              <a:gd name="connsiteY11" fmla="*/ 1491456 h 2367756"/>
              <a:gd name="connsiteX12" fmla="*/ 4193378 w 6854028"/>
              <a:gd name="connsiteY12" fmla="*/ 1408906 h 2367756"/>
              <a:gd name="connsiteX13" fmla="*/ 3748878 w 6854028"/>
              <a:gd name="connsiteY13" fmla="*/ 1408906 h 2367756"/>
              <a:gd name="connsiteX14" fmla="*/ 3748878 w 6854028"/>
              <a:gd name="connsiteY14" fmla="*/ 1326356 h 2367756"/>
              <a:gd name="connsiteX15" fmla="*/ 3710778 w 6854028"/>
              <a:gd name="connsiteY15" fmla="*/ 1326356 h 2367756"/>
              <a:gd name="connsiteX16" fmla="*/ 3710778 w 6854028"/>
              <a:gd name="connsiteY16" fmla="*/ 1250156 h 2367756"/>
              <a:gd name="connsiteX17" fmla="*/ 3024978 w 6854028"/>
              <a:gd name="connsiteY17" fmla="*/ 1250156 h 2367756"/>
              <a:gd name="connsiteX18" fmla="*/ 3024978 w 6854028"/>
              <a:gd name="connsiteY18" fmla="*/ 1180306 h 2367756"/>
              <a:gd name="connsiteX19" fmla="*/ 2993228 w 6854028"/>
              <a:gd name="connsiteY19" fmla="*/ 1180306 h 2367756"/>
              <a:gd name="connsiteX20" fmla="*/ 2993228 w 6854028"/>
              <a:gd name="connsiteY20" fmla="*/ 1123156 h 2367756"/>
              <a:gd name="connsiteX21" fmla="*/ 2878928 w 6854028"/>
              <a:gd name="connsiteY21" fmla="*/ 1123156 h 2367756"/>
              <a:gd name="connsiteX22" fmla="*/ 2878928 w 6854028"/>
              <a:gd name="connsiteY22" fmla="*/ 1066006 h 2367756"/>
              <a:gd name="connsiteX23" fmla="*/ 2663028 w 6854028"/>
              <a:gd name="connsiteY23" fmla="*/ 1066006 h 2367756"/>
              <a:gd name="connsiteX24" fmla="*/ 2663028 w 6854028"/>
              <a:gd name="connsiteY24" fmla="*/ 1015206 h 2367756"/>
              <a:gd name="connsiteX25" fmla="*/ 2618578 w 6854028"/>
              <a:gd name="connsiteY25" fmla="*/ 1015206 h 2367756"/>
              <a:gd name="connsiteX26" fmla="*/ 2618578 w 6854028"/>
              <a:gd name="connsiteY26" fmla="*/ 964406 h 2367756"/>
              <a:gd name="connsiteX27" fmla="*/ 2612228 w 6854028"/>
              <a:gd name="connsiteY27" fmla="*/ 964406 h 2367756"/>
              <a:gd name="connsiteX28" fmla="*/ 2612228 w 6854028"/>
              <a:gd name="connsiteY28" fmla="*/ 913606 h 2367756"/>
              <a:gd name="connsiteX29" fmla="*/ 2542378 w 6854028"/>
              <a:gd name="connsiteY29" fmla="*/ 913606 h 2367756"/>
              <a:gd name="connsiteX30" fmla="*/ 2542378 w 6854028"/>
              <a:gd name="connsiteY30" fmla="*/ 862806 h 2367756"/>
              <a:gd name="connsiteX31" fmla="*/ 2421728 w 6854028"/>
              <a:gd name="connsiteY31" fmla="*/ 862806 h 2367756"/>
              <a:gd name="connsiteX32" fmla="*/ 2421728 w 6854028"/>
              <a:gd name="connsiteY32" fmla="*/ 824706 h 2367756"/>
              <a:gd name="connsiteX33" fmla="*/ 2313778 w 6854028"/>
              <a:gd name="connsiteY33" fmla="*/ 824706 h 2367756"/>
              <a:gd name="connsiteX34" fmla="*/ 2313778 w 6854028"/>
              <a:gd name="connsiteY34" fmla="*/ 780256 h 2367756"/>
              <a:gd name="connsiteX35" fmla="*/ 2231228 w 6854028"/>
              <a:gd name="connsiteY35" fmla="*/ 780256 h 2367756"/>
              <a:gd name="connsiteX36" fmla="*/ 2231228 w 6854028"/>
              <a:gd name="connsiteY36" fmla="*/ 735806 h 2367756"/>
              <a:gd name="connsiteX37" fmla="*/ 2193128 w 6854028"/>
              <a:gd name="connsiteY37" fmla="*/ 735806 h 2367756"/>
              <a:gd name="connsiteX38" fmla="*/ 2193128 w 6854028"/>
              <a:gd name="connsiteY38" fmla="*/ 691356 h 2367756"/>
              <a:gd name="connsiteX39" fmla="*/ 2053428 w 6854028"/>
              <a:gd name="connsiteY39" fmla="*/ 691356 h 2367756"/>
              <a:gd name="connsiteX40" fmla="*/ 2053428 w 6854028"/>
              <a:gd name="connsiteY40" fmla="*/ 646906 h 2367756"/>
              <a:gd name="connsiteX41" fmla="*/ 1901028 w 6854028"/>
              <a:gd name="connsiteY41" fmla="*/ 646906 h 2367756"/>
              <a:gd name="connsiteX42" fmla="*/ 1901028 w 6854028"/>
              <a:gd name="connsiteY42" fmla="*/ 608806 h 2367756"/>
              <a:gd name="connsiteX43" fmla="*/ 1856578 w 6854028"/>
              <a:gd name="connsiteY43" fmla="*/ 608806 h 2367756"/>
              <a:gd name="connsiteX44" fmla="*/ 1856578 w 6854028"/>
              <a:gd name="connsiteY44" fmla="*/ 564356 h 2367756"/>
              <a:gd name="connsiteX45" fmla="*/ 1672428 w 6854028"/>
              <a:gd name="connsiteY45" fmla="*/ 564356 h 2367756"/>
              <a:gd name="connsiteX46" fmla="*/ 1672428 w 6854028"/>
              <a:gd name="connsiteY46" fmla="*/ 526256 h 2367756"/>
              <a:gd name="connsiteX47" fmla="*/ 1507328 w 6854028"/>
              <a:gd name="connsiteY47" fmla="*/ 526256 h 2367756"/>
              <a:gd name="connsiteX48" fmla="*/ 1507328 w 6854028"/>
              <a:gd name="connsiteY48" fmla="*/ 488156 h 2367756"/>
              <a:gd name="connsiteX49" fmla="*/ 1310478 w 6854028"/>
              <a:gd name="connsiteY49" fmla="*/ 488156 h 2367756"/>
              <a:gd name="connsiteX50" fmla="*/ 1310478 w 6854028"/>
              <a:gd name="connsiteY50" fmla="*/ 450056 h 2367756"/>
              <a:gd name="connsiteX51" fmla="*/ 1215228 w 6854028"/>
              <a:gd name="connsiteY51" fmla="*/ 450056 h 2367756"/>
              <a:gd name="connsiteX52" fmla="*/ 1215228 w 6854028"/>
              <a:gd name="connsiteY52" fmla="*/ 418306 h 2367756"/>
              <a:gd name="connsiteX53" fmla="*/ 1100928 w 6854028"/>
              <a:gd name="connsiteY53" fmla="*/ 418306 h 2367756"/>
              <a:gd name="connsiteX54" fmla="*/ 1100928 w 6854028"/>
              <a:gd name="connsiteY54" fmla="*/ 386556 h 2367756"/>
              <a:gd name="connsiteX55" fmla="*/ 999328 w 6854028"/>
              <a:gd name="connsiteY55" fmla="*/ 386556 h 2367756"/>
              <a:gd name="connsiteX56" fmla="*/ 999328 w 6854028"/>
              <a:gd name="connsiteY56" fmla="*/ 342106 h 2367756"/>
              <a:gd name="connsiteX57" fmla="*/ 923128 w 6854028"/>
              <a:gd name="connsiteY57" fmla="*/ 342106 h 2367756"/>
              <a:gd name="connsiteX58" fmla="*/ 923128 w 6854028"/>
              <a:gd name="connsiteY58" fmla="*/ 304006 h 2367756"/>
              <a:gd name="connsiteX59" fmla="*/ 815178 w 6854028"/>
              <a:gd name="connsiteY59" fmla="*/ 304006 h 2367756"/>
              <a:gd name="connsiteX60" fmla="*/ 814385 w 6854028"/>
              <a:gd name="connsiteY60" fmla="*/ 269081 h 2367756"/>
              <a:gd name="connsiteX61" fmla="*/ 745329 w 6854028"/>
              <a:gd name="connsiteY61" fmla="*/ 269082 h 2367756"/>
              <a:gd name="connsiteX62" fmla="*/ 745330 w 6854028"/>
              <a:gd name="connsiteY62" fmla="*/ 197644 h 2367756"/>
              <a:gd name="connsiteX63" fmla="*/ 302418 w 6854028"/>
              <a:gd name="connsiteY63" fmla="*/ 197645 h 2367756"/>
              <a:gd name="connsiteX64" fmla="*/ 302418 w 6854028"/>
              <a:gd name="connsiteY64" fmla="*/ 188120 h 2367756"/>
              <a:gd name="connsiteX65" fmla="*/ 295273 w 6854028"/>
              <a:gd name="connsiteY65" fmla="*/ 188119 h 2367756"/>
              <a:gd name="connsiteX66" fmla="*/ 295271 w 6854028"/>
              <a:gd name="connsiteY66" fmla="*/ 171451 h 2367756"/>
              <a:gd name="connsiteX67" fmla="*/ 288129 w 6854028"/>
              <a:gd name="connsiteY67" fmla="*/ 171452 h 2367756"/>
              <a:gd name="connsiteX68" fmla="*/ 288129 w 6854028"/>
              <a:gd name="connsiteY68" fmla="*/ 119063 h 2367756"/>
              <a:gd name="connsiteX69" fmla="*/ 83342 w 6854028"/>
              <a:gd name="connsiteY69" fmla="*/ 116683 h 2367756"/>
              <a:gd name="connsiteX70" fmla="*/ 83341 w 6854028"/>
              <a:gd name="connsiteY70" fmla="*/ 83345 h 2367756"/>
              <a:gd name="connsiteX71" fmla="*/ 42862 w 6854028"/>
              <a:gd name="connsiteY71" fmla="*/ 83346 h 2367756"/>
              <a:gd name="connsiteX72" fmla="*/ 42860 w 6854028"/>
              <a:gd name="connsiteY72" fmla="*/ 45246 h 2367756"/>
              <a:gd name="connsiteX73" fmla="*/ 16666 w 6854028"/>
              <a:gd name="connsiteY73" fmla="*/ 45245 h 2367756"/>
              <a:gd name="connsiteX74" fmla="*/ 16669 w 6854028"/>
              <a:gd name="connsiteY74" fmla="*/ 3 h 2367756"/>
              <a:gd name="connsiteX75" fmla="*/ 2381 w 6854028"/>
              <a:gd name="connsiteY75" fmla="*/ 2 h 2367756"/>
              <a:gd name="connsiteX76" fmla="*/ 0 w 6854028"/>
              <a:gd name="connsiteY76" fmla="*/ 0 h 2367756"/>
              <a:gd name="connsiteX0" fmla="*/ 6856409 w 6856409"/>
              <a:gd name="connsiteY0" fmla="*/ 2484438 h 2484438"/>
              <a:gd name="connsiteX1" fmla="*/ 6805609 w 6856409"/>
              <a:gd name="connsiteY1" fmla="*/ 2484438 h 2484438"/>
              <a:gd name="connsiteX2" fmla="*/ 6805609 w 6856409"/>
              <a:gd name="connsiteY2" fmla="*/ 2116138 h 2484438"/>
              <a:gd name="connsiteX3" fmla="*/ 6265859 w 6856409"/>
              <a:gd name="connsiteY3" fmla="*/ 2116138 h 2484438"/>
              <a:gd name="connsiteX4" fmla="*/ 6265859 w 6856409"/>
              <a:gd name="connsiteY4" fmla="*/ 1843088 h 2484438"/>
              <a:gd name="connsiteX5" fmla="*/ 4919659 w 6856409"/>
              <a:gd name="connsiteY5" fmla="*/ 1843088 h 2484438"/>
              <a:gd name="connsiteX6" fmla="*/ 4919659 w 6856409"/>
              <a:gd name="connsiteY6" fmla="*/ 1766888 h 2484438"/>
              <a:gd name="connsiteX7" fmla="*/ 4576759 w 6856409"/>
              <a:gd name="connsiteY7" fmla="*/ 1766888 h 2484438"/>
              <a:gd name="connsiteX8" fmla="*/ 4576759 w 6856409"/>
              <a:gd name="connsiteY8" fmla="*/ 1684338 h 2484438"/>
              <a:gd name="connsiteX9" fmla="*/ 4437059 w 6856409"/>
              <a:gd name="connsiteY9" fmla="*/ 1684338 h 2484438"/>
              <a:gd name="connsiteX10" fmla="*/ 4437059 w 6856409"/>
              <a:gd name="connsiteY10" fmla="*/ 1608138 h 2484438"/>
              <a:gd name="connsiteX11" fmla="*/ 4195759 w 6856409"/>
              <a:gd name="connsiteY11" fmla="*/ 1608138 h 2484438"/>
              <a:gd name="connsiteX12" fmla="*/ 4195759 w 6856409"/>
              <a:gd name="connsiteY12" fmla="*/ 1525588 h 2484438"/>
              <a:gd name="connsiteX13" fmla="*/ 3751259 w 6856409"/>
              <a:gd name="connsiteY13" fmla="*/ 1525588 h 2484438"/>
              <a:gd name="connsiteX14" fmla="*/ 3751259 w 6856409"/>
              <a:gd name="connsiteY14" fmla="*/ 1443038 h 2484438"/>
              <a:gd name="connsiteX15" fmla="*/ 3713159 w 6856409"/>
              <a:gd name="connsiteY15" fmla="*/ 1443038 h 2484438"/>
              <a:gd name="connsiteX16" fmla="*/ 3713159 w 6856409"/>
              <a:gd name="connsiteY16" fmla="*/ 1366838 h 2484438"/>
              <a:gd name="connsiteX17" fmla="*/ 3027359 w 6856409"/>
              <a:gd name="connsiteY17" fmla="*/ 1366838 h 2484438"/>
              <a:gd name="connsiteX18" fmla="*/ 3027359 w 6856409"/>
              <a:gd name="connsiteY18" fmla="*/ 1296988 h 2484438"/>
              <a:gd name="connsiteX19" fmla="*/ 2995609 w 6856409"/>
              <a:gd name="connsiteY19" fmla="*/ 1296988 h 2484438"/>
              <a:gd name="connsiteX20" fmla="*/ 2995609 w 6856409"/>
              <a:gd name="connsiteY20" fmla="*/ 1239838 h 2484438"/>
              <a:gd name="connsiteX21" fmla="*/ 2881309 w 6856409"/>
              <a:gd name="connsiteY21" fmla="*/ 1239838 h 2484438"/>
              <a:gd name="connsiteX22" fmla="*/ 2881309 w 6856409"/>
              <a:gd name="connsiteY22" fmla="*/ 1182688 h 2484438"/>
              <a:gd name="connsiteX23" fmla="*/ 2665409 w 6856409"/>
              <a:gd name="connsiteY23" fmla="*/ 1182688 h 2484438"/>
              <a:gd name="connsiteX24" fmla="*/ 2665409 w 6856409"/>
              <a:gd name="connsiteY24" fmla="*/ 1131888 h 2484438"/>
              <a:gd name="connsiteX25" fmla="*/ 2620959 w 6856409"/>
              <a:gd name="connsiteY25" fmla="*/ 1131888 h 2484438"/>
              <a:gd name="connsiteX26" fmla="*/ 2620959 w 6856409"/>
              <a:gd name="connsiteY26" fmla="*/ 1081088 h 2484438"/>
              <a:gd name="connsiteX27" fmla="*/ 2614609 w 6856409"/>
              <a:gd name="connsiteY27" fmla="*/ 1081088 h 2484438"/>
              <a:gd name="connsiteX28" fmla="*/ 2614609 w 6856409"/>
              <a:gd name="connsiteY28" fmla="*/ 1030288 h 2484438"/>
              <a:gd name="connsiteX29" fmla="*/ 2544759 w 6856409"/>
              <a:gd name="connsiteY29" fmla="*/ 1030288 h 2484438"/>
              <a:gd name="connsiteX30" fmla="*/ 2544759 w 6856409"/>
              <a:gd name="connsiteY30" fmla="*/ 979488 h 2484438"/>
              <a:gd name="connsiteX31" fmla="*/ 2424109 w 6856409"/>
              <a:gd name="connsiteY31" fmla="*/ 979488 h 2484438"/>
              <a:gd name="connsiteX32" fmla="*/ 2424109 w 6856409"/>
              <a:gd name="connsiteY32" fmla="*/ 941388 h 2484438"/>
              <a:gd name="connsiteX33" fmla="*/ 2316159 w 6856409"/>
              <a:gd name="connsiteY33" fmla="*/ 941388 h 2484438"/>
              <a:gd name="connsiteX34" fmla="*/ 2316159 w 6856409"/>
              <a:gd name="connsiteY34" fmla="*/ 896938 h 2484438"/>
              <a:gd name="connsiteX35" fmla="*/ 2233609 w 6856409"/>
              <a:gd name="connsiteY35" fmla="*/ 896938 h 2484438"/>
              <a:gd name="connsiteX36" fmla="*/ 2233609 w 6856409"/>
              <a:gd name="connsiteY36" fmla="*/ 852488 h 2484438"/>
              <a:gd name="connsiteX37" fmla="*/ 2195509 w 6856409"/>
              <a:gd name="connsiteY37" fmla="*/ 852488 h 2484438"/>
              <a:gd name="connsiteX38" fmla="*/ 2195509 w 6856409"/>
              <a:gd name="connsiteY38" fmla="*/ 808038 h 2484438"/>
              <a:gd name="connsiteX39" fmla="*/ 2055809 w 6856409"/>
              <a:gd name="connsiteY39" fmla="*/ 808038 h 2484438"/>
              <a:gd name="connsiteX40" fmla="*/ 2055809 w 6856409"/>
              <a:gd name="connsiteY40" fmla="*/ 763588 h 2484438"/>
              <a:gd name="connsiteX41" fmla="*/ 1903409 w 6856409"/>
              <a:gd name="connsiteY41" fmla="*/ 763588 h 2484438"/>
              <a:gd name="connsiteX42" fmla="*/ 1903409 w 6856409"/>
              <a:gd name="connsiteY42" fmla="*/ 725488 h 2484438"/>
              <a:gd name="connsiteX43" fmla="*/ 1858959 w 6856409"/>
              <a:gd name="connsiteY43" fmla="*/ 725488 h 2484438"/>
              <a:gd name="connsiteX44" fmla="*/ 1858959 w 6856409"/>
              <a:gd name="connsiteY44" fmla="*/ 681038 h 2484438"/>
              <a:gd name="connsiteX45" fmla="*/ 1674809 w 6856409"/>
              <a:gd name="connsiteY45" fmla="*/ 681038 h 2484438"/>
              <a:gd name="connsiteX46" fmla="*/ 1674809 w 6856409"/>
              <a:gd name="connsiteY46" fmla="*/ 642938 h 2484438"/>
              <a:gd name="connsiteX47" fmla="*/ 1509709 w 6856409"/>
              <a:gd name="connsiteY47" fmla="*/ 642938 h 2484438"/>
              <a:gd name="connsiteX48" fmla="*/ 1509709 w 6856409"/>
              <a:gd name="connsiteY48" fmla="*/ 604838 h 2484438"/>
              <a:gd name="connsiteX49" fmla="*/ 1312859 w 6856409"/>
              <a:gd name="connsiteY49" fmla="*/ 604838 h 2484438"/>
              <a:gd name="connsiteX50" fmla="*/ 1312859 w 6856409"/>
              <a:gd name="connsiteY50" fmla="*/ 566738 h 2484438"/>
              <a:gd name="connsiteX51" fmla="*/ 1217609 w 6856409"/>
              <a:gd name="connsiteY51" fmla="*/ 566738 h 2484438"/>
              <a:gd name="connsiteX52" fmla="*/ 1217609 w 6856409"/>
              <a:gd name="connsiteY52" fmla="*/ 534988 h 2484438"/>
              <a:gd name="connsiteX53" fmla="*/ 1103309 w 6856409"/>
              <a:gd name="connsiteY53" fmla="*/ 534988 h 2484438"/>
              <a:gd name="connsiteX54" fmla="*/ 1103309 w 6856409"/>
              <a:gd name="connsiteY54" fmla="*/ 503238 h 2484438"/>
              <a:gd name="connsiteX55" fmla="*/ 1001709 w 6856409"/>
              <a:gd name="connsiteY55" fmla="*/ 503238 h 2484438"/>
              <a:gd name="connsiteX56" fmla="*/ 1001709 w 6856409"/>
              <a:gd name="connsiteY56" fmla="*/ 458788 h 2484438"/>
              <a:gd name="connsiteX57" fmla="*/ 925509 w 6856409"/>
              <a:gd name="connsiteY57" fmla="*/ 458788 h 2484438"/>
              <a:gd name="connsiteX58" fmla="*/ 925509 w 6856409"/>
              <a:gd name="connsiteY58" fmla="*/ 420688 h 2484438"/>
              <a:gd name="connsiteX59" fmla="*/ 817559 w 6856409"/>
              <a:gd name="connsiteY59" fmla="*/ 420688 h 2484438"/>
              <a:gd name="connsiteX60" fmla="*/ 816766 w 6856409"/>
              <a:gd name="connsiteY60" fmla="*/ 385763 h 2484438"/>
              <a:gd name="connsiteX61" fmla="*/ 747710 w 6856409"/>
              <a:gd name="connsiteY61" fmla="*/ 385764 h 2484438"/>
              <a:gd name="connsiteX62" fmla="*/ 747711 w 6856409"/>
              <a:gd name="connsiteY62" fmla="*/ 314326 h 2484438"/>
              <a:gd name="connsiteX63" fmla="*/ 304799 w 6856409"/>
              <a:gd name="connsiteY63" fmla="*/ 314327 h 2484438"/>
              <a:gd name="connsiteX64" fmla="*/ 304799 w 6856409"/>
              <a:gd name="connsiteY64" fmla="*/ 304802 h 2484438"/>
              <a:gd name="connsiteX65" fmla="*/ 297654 w 6856409"/>
              <a:gd name="connsiteY65" fmla="*/ 304801 h 2484438"/>
              <a:gd name="connsiteX66" fmla="*/ 297652 w 6856409"/>
              <a:gd name="connsiteY66" fmla="*/ 288133 h 2484438"/>
              <a:gd name="connsiteX67" fmla="*/ 290510 w 6856409"/>
              <a:gd name="connsiteY67" fmla="*/ 288134 h 2484438"/>
              <a:gd name="connsiteX68" fmla="*/ 290510 w 6856409"/>
              <a:gd name="connsiteY68" fmla="*/ 235745 h 2484438"/>
              <a:gd name="connsiteX69" fmla="*/ 85723 w 6856409"/>
              <a:gd name="connsiteY69" fmla="*/ 233365 h 2484438"/>
              <a:gd name="connsiteX70" fmla="*/ 85722 w 6856409"/>
              <a:gd name="connsiteY70" fmla="*/ 200027 h 2484438"/>
              <a:gd name="connsiteX71" fmla="*/ 45243 w 6856409"/>
              <a:gd name="connsiteY71" fmla="*/ 200028 h 2484438"/>
              <a:gd name="connsiteX72" fmla="*/ 45241 w 6856409"/>
              <a:gd name="connsiteY72" fmla="*/ 161928 h 2484438"/>
              <a:gd name="connsiteX73" fmla="*/ 19047 w 6856409"/>
              <a:gd name="connsiteY73" fmla="*/ 161927 h 2484438"/>
              <a:gd name="connsiteX74" fmla="*/ 19050 w 6856409"/>
              <a:gd name="connsiteY74" fmla="*/ 116685 h 2484438"/>
              <a:gd name="connsiteX75" fmla="*/ 4762 w 6856409"/>
              <a:gd name="connsiteY75" fmla="*/ 116684 h 2484438"/>
              <a:gd name="connsiteX76" fmla="*/ 0 w 6856409"/>
              <a:gd name="connsiteY76" fmla="*/ 0 h 2484438"/>
              <a:gd name="connsiteX0" fmla="*/ 6851647 w 6851647"/>
              <a:gd name="connsiteY0" fmla="*/ 2403475 h 2403475"/>
              <a:gd name="connsiteX1" fmla="*/ 6800847 w 6851647"/>
              <a:gd name="connsiteY1" fmla="*/ 2403475 h 2403475"/>
              <a:gd name="connsiteX2" fmla="*/ 6800847 w 6851647"/>
              <a:gd name="connsiteY2" fmla="*/ 2035175 h 2403475"/>
              <a:gd name="connsiteX3" fmla="*/ 6261097 w 6851647"/>
              <a:gd name="connsiteY3" fmla="*/ 2035175 h 2403475"/>
              <a:gd name="connsiteX4" fmla="*/ 6261097 w 6851647"/>
              <a:gd name="connsiteY4" fmla="*/ 1762125 h 2403475"/>
              <a:gd name="connsiteX5" fmla="*/ 4914897 w 6851647"/>
              <a:gd name="connsiteY5" fmla="*/ 1762125 h 2403475"/>
              <a:gd name="connsiteX6" fmla="*/ 4914897 w 6851647"/>
              <a:gd name="connsiteY6" fmla="*/ 1685925 h 2403475"/>
              <a:gd name="connsiteX7" fmla="*/ 4571997 w 6851647"/>
              <a:gd name="connsiteY7" fmla="*/ 1685925 h 2403475"/>
              <a:gd name="connsiteX8" fmla="*/ 4571997 w 6851647"/>
              <a:gd name="connsiteY8" fmla="*/ 1603375 h 2403475"/>
              <a:gd name="connsiteX9" fmla="*/ 4432297 w 6851647"/>
              <a:gd name="connsiteY9" fmla="*/ 1603375 h 2403475"/>
              <a:gd name="connsiteX10" fmla="*/ 4432297 w 6851647"/>
              <a:gd name="connsiteY10" fmla="*/ 1527175 h 2403475"/>
              <a:gd name="connsiteX11" fmla="*/ 4190997 w 6851647"/>
              <a:gd name="connsiteY11" fmla="*/ 1527175 h 2403475"/>
              <a:gd name="connsiteX12" fmla="*/ 4190997 w 6851647"/>
              <a:gd name="connsiteY12" fmla="*/ 1444625 h 2403475"/>
              <a:gd name="connsiteX13" fmla="*/ 3746497 w 6851647"/>
              <a:gd name="connsiteY13" fmla="*/ 1444625 h 2403475"/>
              <a:gd name="connsiteX14" fmla="*/ 3746497 w 6851647"/>
              <a:gd name="connsiteY14" fmla="*/ 1362075 h 2403475"/>
              <a:gd name="connsiteX15" fmla="*/ 3708397 w 6851647"/>
              <a:gd name="connsiteY15" fmla="*/ 1362075 h 2403475"/>
              <a:gd name="connsiteX16" fmla="*/ 3708397 w 6851647"/>
              <a:gd name="connsiteY16" fmla="*/ 1285875 h 2403475"/>
              <a:gd name="connsiteX17" fmla="*/ 3022597 w 6851647"/>
              <a:gd name="connsiteY17" fmla="*/ 1285875 h 2403475"/>
              <a:gd name="connsiteX18" fmla="*/ 3022597 w 6851647"/>
              <a:gd name="connsiteY18" fmla="*/ 1216025 h 2403475"/>
              <a:gd name="connsiteX19" fmla="*/ 2990847 w 6851647"/>
              <a:gd name="connsiteY19" fmla="*/ 1216025 h 2403475"/>
              <a:gd name="connsiteX20" fmla="*/ 2990847 w 6851647"/>
              <a:gd name="connsiteY20" fmla="*/ 1158875 h 2403475"/>
              <a:gd name="connsiteX21" fmla="*/ 2876547 w 6851647"/>
              <a:gd name="connsiteY21" fmla="*/ 1158875 h 2403475"/>
              <a:gd name="connsiteX22" fmla="*/ 2876547 w 6851647"/>
              <a:gd name="connsiteY22" fmla="*/ 1101725 h 2403475"/>
              <a:gd name="connsiteX23" fmla="*/ 2660647 w 6851647"/>
              <a:gd name="connsiteY23" fmla="*/ 1101725 h 2403475"/>
              <a:gd name="connsiteX24" fmla="*/ 2660647 w 6851647"/>
              <a:gd name="connsiteY24" fmla="*/ 1050925 h 2403475"/>
              <a:gd name="connsiteX25" fmla="*/ 2616197 w 6851647"/>
              <a:gd name="connsiteY25" fmla="*/ 1050925 h 2403475"/>
              <a:gd name="connsiteX26" fmla="*/ 2616197 w 6851647"/>
              <a:gd name="connsiteY26" fmla="*/ 1000125 h 2403475"/>
              <a:gd name="connsiteX27" fmla="*/ 2609847 w 6851647"/>
              <a:gd name="connsiteY27" fmla="*/ 1000125 h 2403475"/>
              <a:gd name="connsiteX28" fmla="*/ 2609847 w 6851647"/>
              <a:gd name="connsiteY28" fmla="*/ 949325 h 2403475"/>
              <a:gd name="connsiteX29" fmla="*/ 2539997 w 6851647"/>
              <a:gd name="connsiteY29" fmla="*/ 949325 h 2403475"/>
              <a:gd name="connsiteX30" fmla="*/ 2539997 w 6851647"/>
              <a:gd name="connsiteY30" fmla="*/ 898525 h 2403475"/>
              <a:gd name="connsiteX31" fmla="*/ 2419347 w 6851647"/>
              <a:gd name="connsiteY31" fmla="*/ 898525 h 2403475"/>
              <a:gd name="connsiteX32" fmla="*/ 2419347 w 6851647"/>
              <a:gd name="connsiteY32" fmla="*/ 860425 h 2403475"/>
              <a:gd name="connsiteX33" fmla="*/ 2311397 w 6851647"/>
              <a:gd name="connsiteY33" fmla="*/ 860425 h 2403475"/>
              <a:gd name="connsiteX34" fmla="*/ 2311397 w 6851647"/>
              <a:gd name="connsiteY34" fmla="*/ 815975 h 2403475"/>
              <a:gd name="connsiteX35" fmla="*/ 2228847 w 6851647"/>
              <a:gd name="connsiteY35" fmla="*/ 815975 h 2403475"/>
              <a:gd name="connsiteX36" fmla="*/ 2228847 w 6851647"/>
              <a:gd name="connsiteY36" fmla="*/ 771525 h 2403475"/>
              <a:gd name="connsiteX37" fmla="*/ 2190747 w 6851647"/>
              <a:gd name="connsiteY37" fmla="*/ 771525 h 2403475"/>
              <a:gd name="connsiteX38" fmla="*/ 2190747 w 6851647"/>
              <a:gd name="connsiteY38" fmla="*/ 727075 h 2403475"/>
              <a:gd name="connsiteX39" fmla="*/ 2051047 w 6851647"/>
              <a:gd name="connsiteY39" fmla="*/ 727075 h 2403475"/>
              <a:gd name="connsiteX40" fmla="*/ 2051047 w 6851647"/>
              <a:gd name="connsiteY40" fmla="*/ 682625 h 2403475"/>
              <a:gd name="connsiteX41" fmla="*/ 1898647 w 6851647"/>
              <a:gd name="connsiteY41" fmla="*/ 682625 h 2403475"/>
              <a:gd name="connsiteX42" fmla="*/ 1898647 w 6851647"/>
              <a:gd name="connsiteY42" fmla="*/ 644525 h 2403475"/>
              <a:gd name="connsiteX43" fmla="*/ 1854197 w 6851647"/>
              <a:gd name="connsiteY43" fmla="*/ 644525 h 2403475"/>
              <a:gd name="connsiteX44" fmla="*/ 1854197 w 6851647"/>
              <a:gd name="connsiteY44" fmla="*/ 600075 h 2403475"/>
              <a:gd name="connsiteX45" fmla="*/ 1670047 w 6851647"/>
              <a:gd name="connsiteY45" fmla="*/ 600075 h 2403475"/>
              <a:gd name="connsiteX46" fmla="*/ 1670047 w 6851647"/>
              <a:gd name="connsiteY46" fmla="*/ 561975 h 2403475"/>
              <a:gd name="connsiteX47" fmla="*/ 1504947 w 6851647"/>
              <a:gd name="connsiteY47" fmla="*/ 561975 h 2403475"/>
              <a:gd name="connsiteX48" fmla="*/ 1504947 w 6851647"/>
              <a:gd name="connsiteY48" fmla="*/ 523875 h 2403475"/>
              <a:gd name="connsiteX49" fmla="*/ 1308097 w 6851647"/>
              <a:gd name="connsiteY49" fmla="*/ 523875 h 2403475"/>
              <a:gd name="connsiteX50" fmla="*/ 1308097 w 6851647"/>
              <a:gd name="connsiteY50" fmla="*/ 485775 h 2403475"/>
              <a:gd name="connsiteX51" fmla="*/ 1212847 w 6851647"/>
              <a:gd name="connsiteY51" fmla="*/ 485775 h 2403475"/>
              <a:gd name="connsiteX52" fmla="*/ 1212847 w 6851647"/>
              <a:gd name="connsiteY52" fmla="*/ 454025 h 2403475"/>
              <a:gd name="connsiteX53" fmla="*/ 1098547 w 6851647"/>
              <a:gd name="connsiteY53" fmla="*/ 454025 h 2403475"/>
              <a:gd name="connsiteX54" fmla="*/ 1098547 w 6851647"/>
              <a:gd name="connsiteY54" fmla="*/ 422275 h 2403475"/>
              <a:gd name="connsiteX55" fmla="*/ 996947 w 6851647"/>
              <a:gd name="connsiteY55" fmla="*/ 422275 h 2403475"/>
              <a:gd name="connsiteX56" fmla="*/ 996947 w 6851647"/>
              <a:gd name="connsiteY56" fmla="*/ 377825 h 2403475"/>
              <a:gd name="connsiteX57" fmla="*/ 920747 w 6851647"/>
              <a:gd name="connsiteY57" fmla="*/ 377825 h 2403475"/>
              <a:gd name="connsiteX58" fmla="*/ 920747 w 6851647"/>
              <a:gd name="connsiteY58" fmla="*/ 339725 h 2403475"/>
              <a:gd name="connsiteX59" fmla="*/ 812797 w 6851647"/>
              <a:gd name="connsiteY59" fmla="*/ 339725 h 2403475"/>
              <a:gd name="connsiteX60" fmla="*/ 812004 w 6851647"/>
              <a:gd name="connsiteY60" fmla="*/ 304800 h 2403475"/>
              <a:gd name="connsiteX61" fmla="*/ 742948 w 6851647"/>
              <a:gd name="connsiteY61" fmla="*/ 304801 h 2403475"/>
              <a:gd name="connsiteX62" fmla="*/ 742949 w 6851647"/>
              <a:gd name="connsiteY62" fmla="*/ 233363 h 2403475"/>
              <a:gd name="connsiteX63" fmla="*/ 300037 w 6851647"/>
              <a:gd name="connsiteY63" fmla="*/ 233364 h 2403475"/>
              <a:gd name="connsiteX64" fmla="*/ 300037 w 6851647"/>
              <a:gd name="connsiteY64" fmla="*/ 223839 h 2403475"/>
              <a:gd name="connsiteX65" fmla="*/ 292892 w 6851647"/>
              <a:gd name="connsiteY65" fmla="*/ 223838 h 2403475"/>
              <a:gd name="connsiteX66" fmla="*/ 292890 w 6851647"/>
              <a:gd name="connsiteY66" fmla="*/ 207170 h 2403475"/>
              <a:gd name="connsiteX67" fmla="*/ 285748 w 6851647"/>
              <a:gd name="connsiteY67" fmla="*/ 207171 h 2403475"/>
              <a:gd name="connsiteX68" fmla="*/ 285748 w 6851647"/>
              <a:gd name="connsiteY68" fmla="*/ 154782 h 2403475"/>
              <a:gd name="connsiteX69" fmla="*/ 80961 w 6851647"/>
              <a:gd name="connsiteY69" fmla="*/ 152402 h 2403475"/>
              <a:gd name="connsiteX70" fmla="*/ 80960 w 6851647"/>
              <a:gd name="connsiteY70" fmla="*/ 119064 h 2403475"/>
              <a:gd name="connsiteX71" fmla="*/ 40481 w 6851647"/>
              <a:gd name="connsiteY71" fmla="*/ 119065 h 2403475"/>
              <a:gd name="connsiteX72" fmla="*/ 40479 w 6851647"/>
              <a:gd name="connsiteY72" fmla="*/ 80965 h 2403475"/>
              <a:gd name="connsiteX73" fmla="*/ 14285 w 6851647"/>
              <a:gd name="connsiteY73" fmla="*/ 80964 h 2403475"/>
              <a:gd name="connsiteX74" fmla="*/ 14288 w 6851647"/>
              <a:gd name="connsiteY74" fmla="*/ 35722 h 2403475"/>
              <a:gd name="connsiteX75" fmla="*/ 0 w 6851647"/>
              <a:gd name="connsiteY75" fmla="*/ 35721 h 2403475"/>
              <a:gd name="connsiteX76" fmla="*/ 0 w 6851647"/>
              <a:gd name="connsiteY76" fmla="*/ 0 h 2403475"/>
              <a:gd name="connsiteX0" fmla="*/ 6851647 w 6851647"/>
              <a:gd name="connsiteY0" fmla="*/ 2403475 h 2403475"/>
              <a:gd name="connsiteX1" fmla="*/ 6800847 w 6851647"/>
              <a:gd name="connsiteY1" fmla="*/ 2403475 h 2403475"/>
              <a:gd name="connsiteX2" fmla="*/ 6800847 w 6851647"/>
              <a:gd name="connsiteY2" fmla="*/ 2035175 h 2403475"/>
              <a:gd name="connsiteX3" fmla="*/ 6261097 w 6851647"/>
              <a:gd name="connsiteY3" fmla="*/ 2035175 h 2403475"/>
              <a:gd name="connsiteX4" fmla="*/ 6261097 w 6851647"/>
              <a:gd name="connsiteY4" fmla="*/ 1762125 h 2403475"/>
              <a:gd name="connsiteX5" fmla="*/ 4914897 w 6851647"/>
              <a:gd name="connsiteY5" fmla="*/ 1762125 h 2403475"/>
              <a:gd name="connsiteX6" fmla="*/ 4914897 w 6851647"/>
              <a:gd name="connsiteY6" fmla="*/ 1685925 h 2403475"/>
              <a:gd name="connsiteX7" fmla="*/ 4571997 w 6851647"/>
              <a:gd name="connsiteY7" fmla="*/ 1685925 h 2403475"/>
              <a:gd name="connsiteX8" fmla="*/ 4571997 w 6851647"/>
              <a:gd name="connsiteY8" fmla="*/ 1603375 h 2403475"/>
              <a:gd name="connsiteX9" fmla="*/ 4432297 w 6851647"/>
              <a:gd name="connsiteY9" fmla="*/ 1603375 h 2403475"/>
              <a:gd name="connsiteX10" fmla="*/ 4432297 w 6851647"/>
              <a:gd name="connsiteY10" fmla="*/ 1527175 h 2403475"/>
              <a:gd name="connsiteX11" fmla="*/ 4190997 w 6851647"/>
              <a:gd name="connsiteY11" fmla="*/ 1527175 h 2403475"/>
              <a:gd name="connsiteX12" fmla="*/ 4190997 w 6851647"/>
              <a:gd name="connsiteY12" fmla="*/ 1444625 h 2403475"/>
              <a:gd name="connsiteX13" fmla="*/ 3746497 w 6851647"/>
              <a:gd name="connsiteY13" fmla="*/ 1444625 h 2403475"/>
              <a:gd name="connsiteX14" fmla="*/ 3746497 w 6851647"/>
              <a:gd name="connsiteY14" fmla="*/ 1362075 h 2403475"/>
              <a:gd name="connsiteX15" fmla="*/ 3708397 w 6851647"/>
              <a:gd name="connsiteY15" fmla="*/ 1362075 h 2403475"/>
              <a:gd name="connsiteX16" fmla="*/ 3708397 w 6851647"/>
              <a:gd name="connsiteY16" fmla="*/ 1285875 h 2403475"/>
              <a:gd name="connsiteX17" fmla="*/ 3022597 w 6851647"/>
              <a:gd name="connsiteY17" fmla="*/ 1285875 h 2403475"/>
              <a:gd name="connsiteX18" fmla="*/ 3022597 w 6851647"/>
              <a:gd name="connsiteY18" fmla="*/ 1216025 h 2403475"/>
              <a:gd name="connsiteX19" fmla="*/ 2990847 w 6851647"/>
              <a:gd name="connsiteY19" fmla="*/ 1216025 h 2403475"/>
              <a:gd name="connsiteX20" fmla="*/ 2990847 w 6851647"/>
              <a:gd name="connsiteY20" fmla="*/ 1158875 h 2403475"/>
              <a:gd name="connsiteX21" fmla="*/ 2876547 w 6851647"/>
              <a:gd name="connsiteY21" fmla="*/ 1158875 h 2403475"/>
              <a:gd name="connsiteX22" fmla="*/ 2876547 w 6851647"/>
              <a:gd name="connsiteY22" fmla="*/ 1101725 h 2403475"/>
              <a:gd name="connsiteX23" fmla="*/ 2660647 w 6851647"/>
              <a:gd name="connsiteY23" fmla="*/ 1101725 h 2403475"/>
              <a:gd name="connsiteX24" fmla="*/ 2660647 w 6851647"/>
              <a:gd name="connsiteY24" fmla="*/ 1050925 h 2403475"/>
              <a:gd name="connsiteX25" fmla="*/ 2616197 w 6851647"/>
              <a:gd name="connsiteY25" fmla="*/ 1050925 h 2403475"/>
              <a:gd name="connsiteX26" fmla="*/ 2616197 w 6851647"/>
              <a:gd name="connsiteY26" fmla="*/ 1000125 h 2403475"/>
              <a:gd name="connsiteX27" fmla="*/ 2609847 w 6851647"/>
              <a:gd name="connsiteY27" fmla="*/ 1000125 h 2403475"/>
              <a:gd name="connsiteX28" fmla="*/ 2609847 w 6851647"/>
              <a:gd name="connsiteY28" fmla="*/ 949325 h 2403475"/>
              <a:gd name="connsiteX29" fmla="*/ 2539997 w 6851647"/>
              <a:gd name="connsiteY29" fmla="*/ 949325 h 2403475"/>
              <a:gd name="connsiteX30" fmla="*/ 2539997 w 6851647"/>
              <a:gd name="connsiteY30" fmla="*/ 898525 h 2403475"/>
              <a:gd name="connsiteX31" fmla="*/ 2419347 w 6851647"/>
              <a:gd name="connsiteY31" fmla="*/ 898525 h 2403475"/>
              <a:gd name="connsiteX32" fmla="*/ 2419347 w 6851647"/>
              <a:gd name="connsiteY32" fmla="*/ 860425 h 2403475"/>
              <a:gd name="connsiteX33" fmla="*/ 2311397 w 6851647"/>
              <a:gd name="connsiteY33" fmla="*/ 860425 h 2403475"/>
              <a:gd name="connsiteX34" fmla="*/ 2311397 w 6851647"/>
              <a:gd name="connsiteY34" fmla="*/ 815975 h 2403475"/>
              <a:gd name="connsiteX35" fmla="*/ 2228847 w 6851647"/>
              <a:gd name="connsiteY35" fmla="*/ 815975 h 2403475"/>
              <a:gd name="connsiteX36" fmla="*/ 2228847 w 6851647"/>
              <a:gd name="connsiteY36" fmla="*/ 771525 h 2403475"/>
              <a:gd name="connsiteX37" fmla="*/ 2190747 w 6851647"/>
              <a:gd name="connsiteY37" fmla="*/ 771525 h 2403475"/>
              <a:gd name="connsiteX38" fmla="*/ 2190747 w 6851647"/>
              <a:gd name="connsiteY38" fmla="*/ 727075 h 2403475"/>
              <a:gd name="connsiteX39" fmla="*/ 2051047 w 6851647"/>
              <a:gd name="connsiteY39" fmla="*/ 727075 h 2403475"/>
              <a:gd name="connsiteX40" fmla="*/ 2051047 w 6851647"/>
              <a:gd name="connsiteY40" fmla="*/ 682625 h 2403475"/>
              <a:gd name="connsiteX41" fmla="*/ 1898647 w 6851647"/>
              <a:gd name="connsiteY41" fmla="*/ 682625 h 2403475"/>
              <a:gd name="connsiteX42" fmla="*/ 1898647 w 6851647"/>
              <a:gd name="connsiteY42" fmla="*/ 644525 h 2403475"/>
              <a:gd name="connsiteX43" fmla="*/ 1854197 w 6851647"/>
              <a:gd name="connsiteY43" fmla="*/ 644525 h 2403475"/>
              <a:gd name="connsiteX44" fmla="*/ 1854197 w 6851647"/>
              <a:gd name="connsiteY44" fmla="*/ 600075 h 2403475"/>
              <a:gd name="connsiteX45" fmla="*/ 1670047 w 6851647"/>
              <a:gd name="connsiteY45" fmla="*/ 600075 h 2403475"/>
              <a:gd name="connsiteX46" fmla="*/ 1670047 w 6851647"/>
              <a:gd name="connsiteY46" fmla="*/ 561975 h 2403475"/>
              <a:gd name="connsiteX47" fmla="*/ 1504947 w 6851647"/>
              <a:gd name="connsiteY47" fmla="*/ 561975 h 2403475"/>
              <a:gd name="connsiteX48" fmla="*/ 1504947 w 6851647"/>
              <a:gd name="connsiteY48" fmla="*/ 523875 h 2403475"/>
              <a:gd name="connsiteX49" fmla="*/ 1308097 w 6851647"/>
              <a:gd name="connsiteY49" fmla="*/ 523875 h 2403475"/>
              <a:gd name="connsiteX50" fmla="*/ 1308097 w 6851647"/>
              <a:gd name="connsiteY50" fmla="*/ 485775 h 2403475"/>
              <a:gd name="connsiteX51" fmla="*/ 1212847 w 6851647"/>
              <a:gd name="connsiteY51" fmla="*/ 485775 h 2403475"/>
              <a:gd name="connsiteX52" fmla="*/ 1212847 w 6851647"/>
              <a:gd name="connsiteY52" fmla="*/ 454025 h 2403475"/>
              <a:gd name="connsiteX53" fmla="*/ 1098547 w 6851647"/>
              <a:gd name="connsiteY53" fmla="*/ 454025 h 2403475"/>
              <a:gd name="connsiteX54" fmla="*/ 1098547 w 6851647"/>
              <a:gd name="connsiteY54" fmla="*/ 422275 h 2403475"/>
              <a:gd name="connsiteX55" fmla="*/ 996947 w 6851647"/>
              <a:gd name="connsiteY55" fmla="*/ 422275 h 2403475"/>
              <a:gd name="connsiteX56" fmla="*/ 996947 w 6851647"/>
              <a:gd name="connsiteY56" fmla="*/ 377825 h 2403475"/>
              <a:gd name="connsiteX57" fmla="*/ 920747 w 6851647"/>
              <a:gd name="connsiteY57" fmla="*/ 377825 h 2403475"/>
              <a:gd name="connsiteX58" fmla="*/ 920747 w 6851647"/>
              <a:gd name="connsiteY58" fmla="*/ 339725 h 2403475"/>
              <a:gd name="connsiteX59" fmla="*/ 812797 w 6851647"/>
              <a:gd name="connsiteY59" fmla="*/ 339725 h 2403475"/>
              <a:gd name="connsiteX60" fmla="*/ 812004 w 6851647"/>
              <a:gd name="connsiteY60" fmla="*/ 304800 h 2403475"/>
              <a:gd name="connsiteX61" fmla="*/ 742948 w 6851647"/>
              <a:gd name="connsiteY61" fmla="*/ 304801 h 2403475"/>
              <a:gd name="connsiteX62" fmla="*/ 742949 w 6851647"/>
              <a:gd name="connsiteY62" fmla="*/ 233363 h 2403475"/>
              <a:gd name="connsiteX63" fmla="*/ 300037 w 6851647"/>
              <a:gd name="connsiteY63" fmla="*/ 233364 h 2403475"/>
              <a:gd name="connsiteX64" fmla="*/ 300037 w 6851647"/>
              <a:gd name="connsiteY64" fmla="*/ 223839 h 2403475"/>
              <a:gd name="connsiteX65" fmla="*/ 292892 w 6851647"/>
              <a:gd name="connsiteY65" fmla="*/ 223838 h 2403475"/>
              <a:gd name="connsiteX66" fmla="*/ 292890 w 6851647"/>
              <a:gd name="connsiteY66" fmla="*/ 207170 h 2403475"/>
              <a:gd name="connsiteX67" fmla="*/ 285748 w 6851647"/>
              <a:gd name="connsiteY67" fmla="*/ 207171 h 2403475"/>
              <a:gd name="connsiteX68" fmla="*/ 285748 w 6851647"/>
              <a:gd name="connsiteY68" fmla="*/ 154782 h 2403475"/>
              <a:gd name="connsiteX69" fmla="*/ 80961 w 6851647"/>
              <a:gd name="connsiteY69" fmla="*/ 152402 h 2403475"/>
              <a:gd name="connsiteX70" fmla="*/ 80960 w 6851647"/>
              <a:gd name="connsiteY70" fmla="*/ 119064 h 2403475"/>
              <a:gd name="connsiteX71" fmla="*/ 40481 w 6851647"/>
              <a:gd name="connsiteY71" fmla="*/ 119065 h 2403475"/>
              <a:gd name="connsiteX72" fmla="*/ 40479 w 6851647"/>
              <a:gd name="connsiteY72" fmla="*/ 80965 h 2403475"/>
              <a:gd name="connsiteX73" fmla="*/ 14285 w 6851647"/>
              <a:gd name="connsiteY73" fmla="*/ 80964 h 2403475"/>
              <a:gd name="connsiteX74" fmla="*/ 14288 w 6851647"/>
              <a:gd name="connsiteY74" fmla="*/ 35722 h 2403475"/>
              <a:gd name="connsiteX75" fmla="*/ 0 w 6851647"/>
              <a:gd name="connsiteY75" fmla="*/ 35721 h 2403475"/>
              <a:gd name="connsiteX76" fmla="*/ 0 w 6851647"/>
              <a:gd name="connsiteY76" fmla="*/ 0 h 2403475"/>
              <a:gd name="connsiteX0" fmla="*/ 6851647 w 6851647"/>
              <a:gd name="connsiteY0" fmla="*/ 2405525 h 2405525"/>
              <a:gd name="connsiteX1" fmla="*/ 6800847 w 6851647"/>
              <a:gd name="connsiteY1" fmla="*/ 2405525 h 2405525"/>
              <a:gd name="connsiteX2" fmla="*/ 6800847 w 6851647"/>
              <a:gd name="connsiteY2" fmla="*/ 2037225 h 2405525"/>
              <a:gd name="connsiteX3" fmla="*/ 6261097 w 6851647"/>
              <a:gd name="connsiteY3" fmla="*/ 2037225 h 2405525"/>
              <a:gd name="connsiteX4" fmla="*/ 6261097 w 6851647"/>
              <a:gd name="connsiteY4" fmla="*/ 1764175 h 2405525"/>
              <a:gd name="connsiteX5" fmla="*/ 4914897 w 6851647"/>
              <a:gd name="connsiteY5" fmla="*/ 1764175 h 2405525"/>
              <a:gd name="connsiteX6" fmla="*/ 4914897 w 6851647"/>
              <a:gd name="connsiteY6" fmla="*/ 1687975 h 2405525"/>
              <a:gd name="connsiteX7" fmla="*/ 4571997 w 6851647"/>
              <a:gd name="connsiteY7" fmla="*/ 1687975 h 2405525"/>
              <a:gd name="connsiteX8" fmla="*/ 4571997 w 6851647"/>
              <a:gd name="connsiteY8" fmla="*/ 1605425 h 2405525"/>
              <a:gd name="connsiteX9" fmla="*/ 4432297 w 6851647"/>
              <a:gd name="connsiteY9" fmla="*/ 1605425 h 2405525"/>
              <a:gd name="connsiteX10" fmla="*/ 4432297 w 6851647"/>
              <a:gd name="connsiteY10" fmla="*/ 1529225 h 2405525"/>
              <a:gd name="connsiteX11" fmla="*/ 4190997 w 6851647"/>
              <a:gd name="connsiteY11" fmla="*/ 1529225 h 2405525"/>
              <a:gd name="connsiteX12" fmla="*/ 4190997 w 6851647"/>
              <a:gd name="connsiteY12" fmla="*/ 1446675 h 2405525"/>
              <a:gd name="connsiteX13" fmla="*/ 3746497 w 6851647"/>
              <a:gd name="connsiteY13" fmla="*/ 1446675 h 2405525"/>
              <a:gd name="connsiteX14" fmla="*/ 3746497 w 6851647"/>
              <a:gd name="connsiteY14" fmla="*/ 1364125 h 2405525"/>
              <a:gd name="connsiteX15" fmla="*/ 3708397 w 6851647"/>
              <a:gd name="connsiteY15" fmla="*/ 1364125 h 2405525"/>
              <a:gd name="connsiteX16" fmla="*/ 3708397 w 6851647"/>
              <a:gd name="connsiteY16" fmla="*/ 1287925 h 2405525"/>
              <a:gd name="connsiteX17" fmla="*/ 3022597 w 6851647"/>
              <a:gd name="connsiteY17" fmla="*/ 1287925 h 2405525"/>
              <a:gd name="connsiteX18" fmla="*/ 3022597 w 6851647"/>
              <a:gd name="connsiteY18" fmla="*/ 1218075 h 2405525"/>
              <a:gd name="connsiteX19" fmla="*/ 2990847 w 6851647"/>
              <a:gd name="connsiteY19" fmla="*/ 1218075 h 2405525"/>
              <a:gd name="connsiteX20" fmla="*/ 2990847 w 6851647"/>
              <a:gd name="connsiteY20" fmla="*/ 1160925 h 2405525"/>
              <a:gd name="connsiteX21" fmla="*/ 2876547 w 6851647"/>
              <a:gd name="connsiteY21" fmla="*/ 1160925 h 2405525"/>
              <a:gd name="connsiteX22" fmla="*/ 2876547 w 6851647"/>
              <a:gd name="connsiteY22" fmla="*/ 1103775 h 2405525"/>
              <a:gd name="connsiteX23" fmla="*/ 2660647 w 6851647"/>
              <a:gd name="connsiteY23" fmla="*/ 1103775 h 2405525"/>
              <a:gd name="connsiteX24" fmla="*/ 2660647 w 6851647"/>
              <a:gd name="connsiteY24" fmla="*/ 1052975 h 2405525"/>
              <a:gd name="connsiteX25" fmla="*/ 2616197 w 6851647"/>
              <a:gd name="connsiteY25" fmla="*/ 1052975 h 2405525"/>
              <a:gd name="connsiteX26" fmla="*/ 2616197 w 6851647"/>
              <a:gd name="connsiteY26" fmla="*/ 1002175 h 2405525"/>
              <a:gd name="connsiteX27" fmla="*/ 2609847 w 6851647"/>
              <a:gd name="connsiteY27" fmla="*/ 1002175 h 2405525"/>
              <a:gd name="connsiteX28" fmla="*/ 2609847 w 6851647"/>
              <a:gd name="connsiteY28" fmla="*/ 951375 h 2405525"/>
              <a:gd name="connsiteX29" fmla="*/ 2539997 w 6851647"/>
              <a:gd name="connsiteY29" fmla="*/ 951375 h 2405525"/>
              <a:gd name="connsiteX30" fmla="*/ 2539997 w 6851647"/>
              <a:gd name="connsiteY30" fmla="*/ 900575 h 2405525"/>
              <a:gd name="connsiteX31" fmla="*/ 2419347 w 6851647"/>
              <a:gd name="connsiteY31" fmla="*/ 900575 h 2405525"/>
              <a:gd name="connsiteX32" fmla="*/ 2419347 w 6851647"/>
              <a:gd name="connsiteY32" fmla="*/ 862475 h 2405525"/>
              <a:gd name="connsiteX33" fmla="*/ 2311397 w 6851647"/>
              <a:gd name="connsiteY33" fmla="*/ 862475 h 2405525"/>
              <a:gd name="connsiteX34" fmla="*/ 2311397 w 6851647"/>
              <a:gd name="connsiteY34" fmla="*/ 818025 h 2405525"/>
              <a:gd name="connsiteX35" fmla="*/ 2228847 w 6851647"/>
              <a:gd name="connsiteY35" fmla="*/ 818025 h 2405525"/>
              <a:gd name="connsiteX36" fmla="*/ 2228847 w 6851647"/>
              <a:gd name="connsiteY36" fmla="*/ 773575 h 2405525"/>
              <a:gd name="connsiteX37" fmla="*/ 2190747 w 6851647"/>
              <a:gd name="connsiteY37" fmla="*/ 773575 h 2405525"/>
              <a:gd name="connsiteX38" fmla="*/ 2190747 w 6851647"/>
              <a:gd name="connsiteY38" fmla="*/ 729125 h 2405525"/>
              <a:gd name="connsiteX39" fmla="*/ 2051047 w 6851647"/>
              <a:gd name="connsiteY39" fmla="*/ 729125 h 2405525"/>
              <a:gd name="connsiteX40" fmla="*/ 2051047 w 6851647"/>
              <a:gd name="connsiteY40" fmla="*/ 684675 h 2405525"/>
              <a:gd name="connsiteX41" fmla="*/ 1898647 w 6851647"/>
              <a:gd name="connsiteY41" fmla="*/ 684675 h 2405525"/>
              <a:gd name="connsiteX42" fmla="*/ 1898647 w 6851647"/>
              <a:gd name="connsiteY42" fmla="*/ 646575 h 2405525"/>
              <a:gd name="connsiteX43" fmla="*/ 1854197 w 6851647"/>
              <a:gd name="connsiteY43" fmla="*/ 646575 h 2405525"/>
              <a:gd name="connsiteX44" fmla="*/ 1854197 w 6851647"/>
              <a:gd name="connsiteY44" fmla="*/ 602125 h 2405525"/>
              <a:gd name="connsiteX45" fmla="*/ 1670047 w 6851647"/>
              <a:gd name="connsiteY45" fmla="*/ 602125 h 2405525"/>
              <a:gd name="connsiteX46" fmla="*/ 1670047 w 6851647"/>
              <a:gd name="connsiteY46" fmla="*/ 564025 h 2405525"/>
              <a:gd name="connsiteX47" fmla="*/ 1504947 w 6851647"/>
              <a:gd name="connsiteY47" fmla="*/ 564025 h 2405525"/>
              <a:gd name="connsiteX48" fmla="*/ 1504947 w 6851647"/>
              <a:gd name="connsiteY48" fmla="*/ 525925 h 2405525"/>
              <a:gd name="connsiteX49" fmla="*/ 1308097 w 6851647"/>
              <a:gd name="connsiteY49" fmla="*/ 525925 h 2405525"/>
              <a:gd name="connsiteX50" fmla="*/ 1308097 w 6851647"/>
              <a:gd name="connsiteY50" fmla="*/ 487825 h 2405525"/>
              <a:gd name="connsiteX51" fmla="*/ 1212847 w 6851647"/>
              <a:gd name="connsiteY51" fmla="*/ 487825 h 2405525"/>
              <a:gd name="connsiteX52" fmla="*/ 1212847 w 6851647"/>
              <a:gd name="connsiteY52" fmla="*/ 456075 h 2405525"/>
              <a:gd name="connsiteX53" fmla="*/ 1098547 w 6851647"/>
              <a:gd name="connsiteY53" fmla="*/ 456075 h 2405525"/>
              <a:gd name="connsiteX54" fmla="*/ 1098547 w 6851647"/>
              <a:gd name="connsiteY54" fmla="*/ 424325 h 2405525"/>
              <a:gd name="connsiteX55" fmla="*/ 996947 w 6851647"/>
              <a:gd name="connsiteY55" fmla="*/ 424325 h 2405525"/>
              <a:gd name="connsiteX56" fmla="*/ 996947 w 6851647"/>
              <a:gd name="connsiteY56" fmla="*/ 379875 h 2405525"/>
              <a:gd name="connsiteX57" fmla="*/ 920747 w 6851647"/>
              <a:gd name="connsiteY57" fmla="*/ 379875 h 2405525"/>
              <a:gd name="connsiteX58" fmla="*/ 920747 w 6851647"/>
              <a:gd name="connsiteY58" fmla="*/ 341775 h 2405525"/>
              <a:gd name="connsiteX59" fmla="*/ 812797 w 6851647"/>
              <a:gd name="connsiteY59" fmla="*/ 341775 h 2405525"/>
              <a:gd name="connsiteX60" fmla="*/ 812004 w 6851647"/>
              <a:gd name="connsiteY60" fmla="*/ 306850 h 2405525"/>
              <a:gd name="connsiteX61" fmla="*/ 742948 w 6851647"/>
              <a:gd name="connsiteY61" fmla="*/ 306851 h 2405525"/>
              <a:gd name="connsiteX62" fmla="*/ 742949 w 6851647"/>
              <a:gd name="connsiteY62" fmla="*/ 235413 h 2405525"/>
              <a:gd name="connsiteX63" fmla="*/ 300037 w 6851647"/>
              <a:gd name="connsiteY63" fmla="*/ 235414 h 2405525"/>
              <a:gd name="connsiteX64" fmla="*/ 300037 w 6851647"/>
              <a:gd name="connsiteY64" fmla="*/ 225889 h 2405525"/>
              <a:gd name="connsiteX65" fmla="*/ 292892 w 6851647"/>
              <a:gd name="connsiteY65" fmla="*/ 225888 h 2405525"/>
              <a:gd name="connsiteX66" fmla="*/ 292890 w 6851647"/>
              <a:gd name="connsiteY66" fmla="*/ 209220 h 2405525"/>
              <a:gd name="connsiteX67" fmla="*/ 285748 w 6851647"/>
              <a:gd name="connsiteY67" fmla="*/ 209221 h 2405525"/>
              <a:gd name="connsiteX68" fmla="*/ 285748 w 6851647"/>
              <a:gd name="connsiteY68" fmla="*/ 156832 h 2405525"/>
              <a:gd name="connsiteX69" fmla="*/ 80961 w 6851647"/>
              <a:gd name="connsiteY69" fmla="*/ 154452 h 2405525"/>
              <a:gd name="connsiteX70" fmla="*/ 80960 w 6851647"/>
              <a:gd name="connsiteY70" fmla="*/ 121114 h 2405525"/>
              <a:gd name="connsiteX71" fmla="*/ 40481 w 6851647"/>
              <a:gd name="connsiteY71" fmla="*/ 121115 h 2405525"/>
              <a:gd name="connsiteX72" fmla="*/ 40479 w 6851647"/>
              <a:gd name="connsiteY72" fmla="*/ 83015 h 2405525"/>
              <a:gd name="connsiteX73" fmla="*/ 14285 w 6851647"/>
              <a:gd name="connsiteY73" fmla="*/ 83014 h 2405525"/>
              <a:gd name="connsiteX74" fmla="*/ 14288 w 6851647"/>
              <a:gd name="connsiteY74" fmla="*/ 37772 h 2405525"/>
              <a:gd name="connsiteX75" fmla="*/ 0 w 6851647"/>
              <a:gd name="connsiteY75" fmla="*/ 37771 h 2405525"/>
              <a:gd name="connsiteX76" fmla="*/ 0 w 6851647"/>
              <a:gd name="connsiteY76" fmla="*/ 2050 h 2405525"/>
              <a:gd name="connsiteX77" fmla="*/ 7145 w 6851647"/>
              <a:gd name="connsiteY77" fmla="*/ 4431 h 2405525"/>
              <a:gd name="connsiteX0" fmla="*/ 7089777 w 7089777"/>
              <a:gd name="connsiteY0" fmla="*/ 2406936 h 2406936"/>
              <a:gd name="connsiteX1" fmla="*/ 7038977 w 7089777"/>
              <a:gd name="connsiteY1" fmla="*/ 2406936 h 2406936"/>
              <a:gd name="connsiteX2" fmla="*/ 7038977 w 7089777"/>
              <a:gd name="connsiteY2" fmla="*/ 2038636 h 2406936"/>
              <a:gd name="connsiteX3" fmla="*/ 6499227 w 7089777"/>
              <a:gd name="connsiteY3" fmla="*/ 2038636 h 2406936"/>
              <a:gd name="connsiteX4" fmla="*/ 6499227 w 7089777"/>
              <a:gd name="connsiteY4" fmla="*/ 1765586 h 2406936"/>
              <a:gd name="connsiteX5" fmla="*/ 5153027 w 7089777"/>
              <a:gd name="connsiteY5" fmla="*/ 1765586 h 2406936"/>
              <a:gd name="connsiteX6" fmla="*/ 5153027 w 7089777"/>
              <a:gd name="connsiteY6" fmla="*/ 1689386 h 2406936"/>
              <a:gd name="connsiteX7" fmla="*/ 4810127 w 7089777"/>
              <a:gd name="connsiteY7" fmla="*/ 1689386 h 2406936"/>
              <a:gd name="connsiteX8" fmla="*/ 4810127 w 7089777"/>
              <a:gd name="connsiteY8" fmla="*/ 1606836 h 2406936"/>
              <a:gd name="connsiteX9" fmla="*/ 4670427 w 7089777"/>
              <a:gd name="connsiteY9" fmla="*/ 1606836 h 2406936"/>
              <a:gd name="connsiteX10" fmla="*/ 4670427 w 7089777"/>
              <a:gd name="connsiteY10" fmla="*/ 1530636 h 2406936"/>
              <a:gd name="connsiteX11" fmla="*/ 4429127 w 7089777"/>
              <a:gd name="connsiteY11" fmla="*/ 1530636 h 2406936"/>
              <a:gd name="connsiteX12" fmla="*/ 4429127 w 7089777"/>
              <a:gd name="connsiteY12" fmla="*/ 1448086 h 2406936"/>
              <a:gd name="connsiteX13" fmla="*/ 3984627 w 7089777"/>
              <a:gd name="connsiteY13" fmla="*/ 1448086 h 2406936"/>
              <a:gd name="connsiteX14" fmla="*/ 3984627 w 7089777"/>
              <a:gd name="connsiteY14" fmla="*/ 1365536 h 2406936"/>
              <a:gd name="connsiteX15" fmla="*/ 3946527 w 7089777"/>
              <a:gd name="connsiteY15" fmla="*/ 1365536 h 2406936"/>
              <a:gd name="connsiteX16" fmla="*/ 3946527 w 7089777"/>
              <a:gd name="connsiteY16" fmla="*/ 1289336 h 2406936"/>
              <a:gd name="connsiteX17" fmla="*/ 3260727 w 7089777"/>
              <a:gd name="connsiteY17" fmla="*/ 1289336 h 2406936"/>
              <a:gd name="connsiteX18" fmla="*/ 3260727 w 7089777"/>
              <a:gd name="connsiteY18" fmla="*/ 1219486 h 2406936"/>
              <a:gd name="connsiteX19" fmla="*/ 3228977 w 7089777"/>
              <a:gd name="connsiteY19" fmla="*/ 1219486 h 2406936"/>
              <a:gd name="connsiteX20" fmla="*/ 3228977 w 7089777"/>
              <a:gd name="connsiteY20" fmla="*/ 1162336 h 2406936"/>
              <a:gd name="connsiteX21" fmla="*/ 3114677 w 7089777"/>
              <a:gd name="connsiteY21" fmla="*/ 1162336 h 2406936"/>
              <a:gd name="connsiteX22" fmla="*/ 3114677 w 7089777"/>
              <a:gd name="connsiteY22" fmla="*/ 1105186 h 2406936"/>
              <a:gd name="connsiteX23" fmla="*/ 2898777 w 7089777"/>
              <a:gd name="connsiteY23" fmla="*/ 1105186 h 2406936"/>
              <a:gd name="connsiteX24" fmla="*/ 2898777 w 7089777"/>
              <a:gd name="connsiteY24" fmla="*/ 1054386 h 2406936"/>
              <a:gd name="connsiteX25" fmla="*/ 2854327 w 7089777"/>
              <a:gd name="connsiteY25" fmla="*/ 1054386 h 2406936"/>
              <a:gd name="connsiteX26" fmla="*/ 2854327 w 7089777"/>
              <a:gd name="connsiteY26" fmla="*/ 1003586 h 2406936"/>
              <a:gd name="connsiteX27" fmla="*/ 2847977 w 7089777"/>
              <a:gd name="connsiteY27" fmla="*/ 1003586 h 2406936"/>
              <a:gd name="connsiteX28" fmla="*/ 2847977 w 7089777"/>
              <a:gd name="connsiteY28" fmla="*/ 952786 h 2406936"/>
              <a:gd name="connsiteX29" fmla="*/ 2778127 w 7089777"/>
              <a:gd name="connsiteY29" fmla="*/ 952786 h 2406936"/>
              <a:gd name="connsiteX30" fmla="*/ 2778127 w 7089777"/>
              <a:gd name="connsiteY30" fmla="*/ 901986 h 2406936"/>
              <a:gd name="connsiteX31" fmla="*/ 2657477 w 7089777"/>
              <a:gd name="connsiteY31" fmla="*/ 901986 h 2406936"/>
              <a:gd name="connsiteX32" fmla="*/ 2657477 w 7089777"/>
              <a:gd name="connsiteY32" fmla="*/ 863886 h 2406936"/>
              <a:gd name="connsiteX33" fmla="*/ 2549527 w 7089777"/>
              <a:gd name="connsiteY33" fmla="*/ 863886 h 2406936"/>
              <a:gd name="connsiteX34" fmla="*/ 2549527 w 7089777"/>
              <a:gd name="connsiteY34" fmla="*/ 819436 h 2406936"/>
              <a:gd name="connsiteX35" fmla="*/ 2466977 w 7089777"/>
              <a:gd name="connsiteY35" fmla="*/ 819436 h 2406936"/>
              <a:gd name="connsiteX36" fmla="*/ 2466977 w 7089777"/>
              <a:gd name="connsiteY36" fmla="*/ 774986 h 2406936"/>
              <a:gd name="connsiteX37" fmla="*/ 2428877 w 7089777"/>
              <a:gd name="connsiteY37" fmla="*/ 774986 h 2406936"/>
              <a:gd name="connsiteX38" fmla="*/ 2428877 w 7089777"/>
              <a:gd name="connsiteY38" fmla="*/ 730536 h 2406936"/>
              <a:gd name="connsiteX39" fmla="*/ 2289177 w 7089777"/>
              <a:gd name="connsiteY39" fmla="*/ 730536 h 2406936"/>
              <a:gd name="connsiteX40" fmla="*/ 2289177 w 7089777"/>
              <a:gd name="connsiteY40" fmla="*/ 686086 h 2406936"/>
              <a:gd name="connsiteX41" fmla="*/ 2136777 w 7089777"/>
              <a:gd name="connsiteY41" fmla="*/ 686086 h 2406936"/>
              <a:gd name="connsiteX42" fmla="*/ 2136777 w 7089777"/>
              <a:gd name="connsiteY42" fmla="*/ 647986 h 2406936"/>
              <a:gd name="connsiteX43" fmla="*/ 2092327 w 7089777"/>
              <a:gd name="connsiteY43" fmla="*/ 647986 h 2406936"/>
              <a:gd name="connsiteX44" fmla="*/ 2092327 w 7089777"/>
              <a:gd name="connsiteY44" fmla="*/ 603536 h 2406936"/>
              <a:gd name="connsiteX45" fmla="*/ 1908177 w 7089777"/>
              <a:gd name="connsiteY45" fmla="*/ 603536 h 2406936"/>
              <a:gd name="connsiteX46" fmla="*/ 1908177 w 7089777"/>
              <a:gd name="connsiteY46" fmla="*/ 565436 h 2406936"/>
              <a:gd name="connsiteX47" fmla="*/ 1743077 w 7089777"/>
              <a:gd name="connsiteY47" fmla="*/ 565436 h 2406936"/>
              <a:gd name="connsiteX48" fmla="*/ 1743077 w 7089777"/>
              <a:gd name="connsiteY48" fmla="*/ 527336 h 2406936"/>
              <a:gd name="connsiteX49" fmla="*/ 1546227 w 7089777"/>
              <a:gd name="connsiteY49" fmla="*/ 527336 h 2406936"/>
              <a:gd name="connsiteX50" fmla="*/ 1546227 w 7089777"/>
              <a:gd name="connsiteY50" fmla="*/ 489236 h 2406936"/>
              <a:gd name="connsiteX51" fmla="*/ 1450977 w 7089777"/>
              <a:gd name="connsiteY51" fmla="*/ 489236 h 2406936"/>
              <a:gd name="connsiteX52" fmla="*/ 1450977 w 7089777"/>
              <a:gd name="connsiteY52" fmla="*/ 457486 h 2406936"/>
              <a:gd name="connsiteX53" fmla="*/ 1336677 w 7089777"/>
              <a:gd name="connsiteY53" fmla="*/ 457486 h 2406936"/>
              <a:gd name="connsiteX54" fmla="*/ 1336677 w 7089777"/>
              <a:gd name="connsiteY54" fmla="*/ 425736 h 2406936"/>
              <a:gd name="connsiteX55" fmla="*/ 1235077 w 7089777"/>
              <a:gd name="connsiteY55" fmla="*/ 425736 h 2406936"/>
              <a:gd name="connsiteX56" fmla="*/ 1235077 w 7089777"/>
              <a:gd name="connsiteY56" fmla="*/ 381286 h 2406936"/>
              <a:gd name="connsiteX57" fmla="*/ 1158877 w 7089777"/>
              <a:gd name="connsiteY57" fmla="*/ 381286 h 2406936"/>
              <a:gd name="connsiteX58" fmla="*/ 1158877 w 7089777"/>
              <a:gd name="connsiteY58" fmla="*/ 343186 h 2406936"/>
              <a:gd name="connsiteX59" fmla="*/ 1050927 w 7089777"/>
              <a:gd name="connsiteY59" fmla="*/ 343186 h 2406936"/>
              <a:gd name="connsiteX60" fmla="*/ 1050134 w 7089777"/>
              <a:gd name="connsiteY60" fmla="*/ 308261 h 2406936"/>
              <a:gd name="connsiteX61" fmla="*/ 981078 w 7089777"/>
              <a:gd name="connsiteY61" fmla="*/ 308262 h 2406936"/>
              <a:gd name="connsiteX62" fmla="*/ 981079 w 7089777"/>
              <a:gd name="connsiteY62" fmla="*/ 236824 h 2406936"/>
              <a:gd name="connsiteX63" fmla="*/ 538167 w 7089777"/>
              <a:gd name="connsiteY63" fmla="*/ 236825 h 2406936"/>
              <a:gd name="connsiteX64" fmla="*/ 538167 w 7089777"/>
              <a:gd name="connsiteY64" fmla="*/ 227300 h 2406936"/>
              <a:gd name="connsiteX65" fmla="*/ 531022 w 7089777"/>
              <a:gd name="connsiteY65" fmla="*/ 227299 h 2406936"/>
              <a:gd name="connsiteX66" fmla="*/ 531020 w 7089777"/>
              <a:gd name="connsiteY66" fmla="*/ 210631 h 2406936"/>
              <a:gd name="connsiteX67" fmla="*/ 523878 w 7089777"/>
              <a:gd name="connsiteY67" fmla="*/ 210632 h 2406936"/>
              <a:gd name="connsiteX68" fmla="*/ 523878 w 7089777"/>
              <a:gd name="connsiteY68" fmla="*/ 158243 h 2406936"/>
              <a:gd name="connsiteX69" fmla="*/ 319091 w 7089777"/>
              <a:gd name="connsiteY69" fmla="*/ 155863 h 2406936"/>
              <a:gd name="connsiteX70" fmla="*/ 319090 w 7089777"/>
              <a:gd name="connsiteY70" fmla="*/ 122525 h 2406936"/>
              <a:gd name="connsiteX71" fmla="*/ 278611 w 7089777"/>
              <a:gd name="connsiteY71" fmla="*/ 122526 h 2406936"/>
              <a:gd name="connsiteX72" fmla="*/ 278609 w 7089777"/>
              <a:gd name="connsiteY72" fmla="*/ 84426 h 2406936"/>
              <a:gd name="connsiteX73" fmla="*/ 252415 w 7089777"/>
              <a:gd name="connsiteY73" fmla="*/ 84425 h 2406936"/>
              <a:gd name="connsiteX74" fmla="*/ 252418 w 7089777"/>
              <a:gd name="connsiteY74" fmla="*/ 39183 h 2406936"/>
              <a:gd name="connsiteX75" fmla="*/ 238130 w 7089777"/>
              <a:gd name="connsiteY75" fmla="*/ 39182 h 2406936"/>
              <a:gd name="connsiteX76" fmla="*/ 238130 w 7089777"/>
              <a:gd name="connsiteY76" fmla="*/ 3461 h 2406936"/>
              <a:gd name="connsiteX77" fmla="*/ 6 w 7089777"/>
              <a:gd name="connsiteY77" fmla="*/ 1080 h 2406936"/>
              <a:gd name="connsiteX0" fmla="*/ 7089771 w 7089771"/>
              <a:gd name="connsiteY0" fmla="*/ 2405856 h 2405856"/>
              <a:gd name="connsiteX1" fmla="*/ 7038971 w 7089771"/>
              <a:gd name="connsiteY1" fmla="*/ 2405856 h 2405856"/>
              <a:gd name="connsiteX2" fmla="*/ 7038971 w 7089771"/>
              <a:gd name="connsiteY2" fmla="*/ 2037556 h 2405856"/>
              <a:gd name="connsiteX3" fmla="*/ 6499221 w 7089771"/>
              <a:gd name="connsiteY3" fmla="*/ 2037556 h 2405856"/>
              <a:gd name="connsiteX4" fmla="*/ 6499221 w 7089771"/>
              <a:gd name="connsiteY4" fmla="*/ 1764506 h 2405856"/>
              <a:gd name="connsiteX5" fmla="*/ 5153021 w 7089771"/>
              <a:gd name="connsiteY5" fmla="*/ 1764506 h 2405856"/>
              <a:gd name="connsiteX6" fmla="*/ 5153021 w 7089771"/>
              <a:gd name="connsiteY6" fmla="*/ 1688306 h 2405856"/>
              <a:gd name="connsiteX7" fmla="*/ 4810121 w 7089771"/>
              <a:gd name="connsiteY7" fmla="*/ 1688306 h 2405856"/>
              <a:gd name="connsiteX8" fmla="*/ 4810121 w 7089771"/>
              <a:gd name="connsiteY8" fmla="*/ 1605756 h 2405856"/>
              <a:gd name="connsiteX9" fmla="*/ 4670421 w 7089771"/>
              <a:gd name="connsiteY9" fmla="*/ 1605756 h 2405856"/>
              <a:gd name="connsiteX10" fmla="*/ 4670421 w 7089771"/>
              <a:gd name="connsiteY10" fmla="*/ 1529556 h 2405856"/>
              <a:gd name="connsiteX11" fmla="*/ 4429121 w 7089771"/>
              <a:gd name="connsiteY11" fmla="*/ 1529556 h 2405856"/>
              <a:gd name="connsiteX12" fmla="*/ 4429121 w 7089771"/>
              <a:gd name="connsiteY12" fmla="*/ 1447006 h 2405856"/>
              <a:gd name="connsiteX13" fmla="*/ 3984621 w 7089771"/>
              <a:gd name="connsiteY13" fmla="*/ 1447006 h 2405856"/>
              <a:gd name="connsiteX14" fmla="*/ 3984621 w 7089771"/>
              <a:gd name="connsiteY14" fmla="*/ 1364456 h 2405856"/>
              <a:gd name="connsiteX15" fmla="*/ 3946521 w 7089771"/>
              <a:gd name="connsiteY15" fmla="*/ 1364456 h 2405856"/>
              <a:gd name="connsiteX16" fmla="*/ 3946521 w 7089771"/>
              <a:gd name="connsiteY16" fmla="*/ 1288256 h 2405856"/>
              <a:gd name="connsiteX17" fmla="*/ 3260721 w 7089771"/>
              <a:gd name="connsiteY17" fmla="*/ 1288256 h 2405856"/>
              <a:gd name="connsiteX18" fmla="*/ 3260721 w 7089771"/>
              <a:gd name="connsiteY18" fmla="*/ 1218406 h 2405856"/>
              <a:gd name="connsiteX19" fmla="*/ 3228971 w 7089771"/>
              <a:gd name="connsiteY19" fmla="*/ 1218406 h 2405856"/>
              <a:gd name="connsiteX20" fmla="*/ 3228971 w 7089771"/>
              <a:gd name="connsiteY20" fmla="*/ 1161256 h 2405856"/>
              <a:gd name="connsiteX21" fmla="*/ 3114671 w 7089771"/>
              <a:gd name="connsiteY21" fmla="*/ 1161256 h 2405856"/>
              <a:gd name="connsiteX22" fmla="*/ 3114671 w 7089771"/>
              <a:gd name="connsiteY22" fmla="*/ 1104106 h 2405856"/>
              <a:gd name="connsiteX23" fmla="*/ 2898771 w 7089771"/>
              <a:gd name="connsiteY23" fmla="*/ 1104106 h 2405856"/>
              <a:gd name="connsiteX24" fmla="*/ 2898771 w 7089771"/>
              <a:gd name="connsiteY24" fmla="*/ 1053306 h 2405856"/>
              <a:gd name="connsiteX25" fmla="*/ 2854321 w 7089771"/>
              <a:gd name="connsiteY25" fmla="*/ 1053306 h 2405856"/>
              <a:gd name="connsiteX26" fmla="*/ 2854321 w 7089771"/>
              <a:gd name="connsiteY26" fmla="*/ 1002506 h 2405856"/>
              <a:gd name="connsiteX27" fmla="*/ 2847971 w 7089771"/>
              <a:gd name="connsiteY27" fmla="*/ 1002506 h 2405856"/>
              <a:gd name="connsiteX28" fmla="*/ 2847971 w 7089771"/>
              <a:gd name="connsiteY28" fmla="*/ 951706 h 2405856"/>
              <a:gd name="connsiteX29" fmla="*/ 2778121 w 7089771"/>
              <a:gd name="connsiteY29" fmla="*/ 951706 h 2405856"/>
              <a:gd name="connsiteX30" fmla="*/ 2778121 w 7089771"/>
              <a:gd name="connsiteY30" fmla="*/ 900906 h 2405856"/>
              <a:gd name="connsiteX31" fmla="*/ 2657471 w 7089771"/>
              <a:gd name="connsiteY31" fmla="*/ 900906 h 2405856"/>
              <a:gd name="connsiteX32" fmla="*/ 2657471 w 7089771"/>
              <a:gd name="connsiteY32" fmla="*/ 862806 h 2405856"/>
              <a:gd name="connsiteX33" fmla="*/ 2549521 w 7089771"/>
              <a:gd name="connsiteY33" fmla="*/ 862806 h 2405856"/>
              <a:gd name="connsiteX34" fmla="*/ 2549521 w 7089771"/>
              <a:gd name="connsiteY34" fmla="*/ 818356 h 2405856"/>
              <a:gd name="connsiteX35" fmla="*/ 2466971 w 7089771"/>
              <a:gd name="connsiteY35" fmla="*/ 818356 h 2405856"/>
              <a:gd name="connsiteX36" fmla="*/ 2466971 w 7089771"/>
              <a:gd name="connsiteY36" fmla="*/ 773906 h 2405856"/>
              <a:gd name="connsiteX37" fmla="*/ 2428871 w 7089771"/>
              <a:gd name="connsiteY37" fmla="*/ 773906 h 2405856"/>
              <a:gd name="connsiteX38" fmla="*/ 2428871 w 7089771"/>
              <a:gd name="connsiteY38" fmla="*/ 729456 h 2405856"/>
              <a:gd name="connsiteX39" fmla="*/ 2289171 w 7089771"/>
              <a:gd name="connsiteY39" fmla="*/ 729456 h 2405856"/>
              <a:gd name="connsiteX40" fmla="*/ 2289171 w 7089771"/>
              <a:gd name="connsiteY40" fmla="*/ 685006 h 2405856"/>
              <a:gd name="connsiteX41" fmla="*/ 2136771 w 7089771"/>
              <a:gd name="connsiteY41" fmla="*/ 685006 h 2405856"/>
              <a:gd name="connsiteX42" fmla="*/ 2136771 w 7089771"/>
              <a:gd name="connsiteY42" fmla="*/ 646906 h 2405856"/>
              <a:gd name="connsiteX43" fmla="*/ 2092321 w 7089771"/>
              <a:gd name="connsiteY43" fmla="*/ 646906 h 2405856"/>
              <a:gd name="connsiteX44" fmla="*/ 2092321 w 7089771"/>
              <a:gd name="connsiteY44" fmla="*/ 602456 h 2405856"/>
              <a:gd name="connsiteX45" fmla="*/ 1908171 w 7089771"/>
              <a:gd name="connsiteY45" fmla="*/ 602456 h 2405856"/>
              <a:gd name="connsiteX46" fmla="*/ 1908171 w 7089771"/>
              <a:gd name="connsiteY46" fmla="*/ 564356 h 2405856"/>
              <a:gd name="connsiteX47" fmla="*/ 1743071 w 7089771"/>
              <a:gd name="connsiteY47" fmla="*/ 564356 h 2405856"/>
              <a:gd name="connsiteX48" fmla="*/ 1743071 w 7089771"/>
              <a:gd name="connsiteY48" fmla="*/ 526256 h 2405856"/>
              <a:gd name="connsiteX49" fmla="*/ 1546221 w 7089771"/>
              <a:gd name="connsiteY49" fmla="*/ 526256 h 2405856"/>
              <a:gd name="connsiteX50" fmla="*/ 1546221 w 7089771"/>
              <a:gd name="connsiteY50" fmla="*/ 488156 h 2405856"/>
              <a:gd name="connsiteX51" fmla="*/ 1450971 w 7089771"/>
              <a:gd name="connsiteY51" fmla="*/ 488156 h 2405856"/>
              <a:gd name="connsiteX52" fmla="*/ 1450971 w 7089771"/>
              <a:gd name="connsiteY52" fmla="*/ 456406 h 2405856"/>
              <a:gd name="connsiteX53" fmla="*/ 1336671 w 7089771"/>
              <a:gd name="connsiteY53" fmla="*/ 456406 h 2405856"/>
              <a:gd name="connsiteX54" fmla="*/ 1336671 w 7089771"/>
              <a:gd name="connsiteY54" fmla="*/ 424656 h 2405856"/>
              <a:gd name="connsiteX55" fmla="*/ 1235071 w 7089771"/>
              <a:gd name="connsiteY55" fmla="*/ 424656 h 2405856"/>
              <a:gd name="connsiteX56" fmla="*/ 1235071 w 7089771"/>
              <a:gd name="connsiteY56" fmla="*/ 380206 h 2405856"/>
              <a:gd name="connsiteX57" fmla="*/ 1158871 w 7089771"/>
              <a:gd name="connsiteY57" fmla="*/ 380206 h 2405856"/>
              <a:gd name="connsiteX58" fmla="*/ 1158871 w 7089771"/>
              <a:gd name="connsiteY58" fmla="*/ 342106 h 2405856"/>
              <a:gd name="connsiteX59" fmla="*/ 1050921 w 7089771"/>
              <a:gd name="connsiteY59" fmla="*/ 342106 h 2405856"/>
              <a:gd name="connsiteX60" fmla="*/ 1050128 w 7089771"/>
              <a:gd name="connsiteY60" fmla="*/ 307181 h 2405856"/>
              <a:gd name="connsiteX61" fmla="*/ 981072 w 7089771"/>
              <a:gd name="connsiteY61" fmla="*/ 307182 h 2405856"/>
              <a:gd name="connsiteX62" fmla="*/ 981073 w 7089771"/>
              <a:gd name="connsiteY62" fmla="*/ 235744 h 2405856"/>
              <a:gd name="connsiteX63" fmla="*/ 538161 w 7089771"/>
              <a:gd name="connsiteY63" fmla="*/ 235745 h 2405856"/>
              <a:gd name="connsiteX64" fmla="*/ 538161 w 7089771"/>
              <a:gd name="connsiteY64" fmla="*/ 226220 h 2405856"/>
              <a:gd name="connsiteX65" fmla="*/ 531016 w 7089771"/>
              <a:gd name="connsiteY65" fmla="*/ 226219 h 2405856"/>
              <a:gd name="connsiteX66" fmla="*/ 531014 w 7089771"/>
              <a:gd name="connsiteY66" fmla="*/ 209551 h 2405856"/>
              <a:gd name="connsiteX67" fmla="*/ 523872 w 7089771"/>
              <a:gd name="connsiteY67" fmla="*/ 209552 h 2405856"/>
              <a:gd name="connsiteX68" fmla="*/ 523872 w 7089771"/>
              <a:gd name="connsiteY68" fmla="*/ 157163 h 2405856"/>
              <a:gd name="connsiteX69" fmla="*/ 319085 w 7089771"/>
              <a:gd name="connsiteY69" fmla="*/ 154783 h 2405856"/>
              <a:gd name="connsiteX70" fmla="*/ 319084 w 7089771"/>
              <a:gd name="connsiteY70" fmla="*/ 121445 h 2405856"/>
              <a:gd name="connsiteX71" fmla="*/ 278605 w 7089771"/>
              <a:gd name="connsiteY71" fmla="*/ 121446 h 2405856"/>
              <a:gd name="connsiteX72" fmla="*/ 278603 w 7089771"/>
              <a:gd name="connsiteY72" fmla="*/ 83346 h 2405856"/>
              <a:gd name="connsiteX73" fmla="*/ 252409 w 7089771"/>
              <a:gd name="connsiteY73" fmla="*/ 83345 h 2405856"/>
              <a:gd name="connsiteX74" fmla="*/ 252412 w 7089771"/>
              <a:gd name="connsiteY74" fmla="*/ 38103 h 2405856"/>
              <a:gd name="connsiteX75" fmla="*/ 238124 w 7089771"/>
              <a:gd name="connsiteY75" fmla="*/ 38102 h 2405856"/>
              <a:gd name="connsiteX76" fmla="*/ 238124 w 7089771"/>
              <a:gd name="connsiteY76" fmla="*/ 2381 h 2405856"/>
              <a:gd name="connsiteX77" fmla="*/ 0 w 7089771"/>
              <a:gd name="connsiteY77" fmla="*/ 0 h 2405856"/>
              <a:gd name="connsiteX0" fmla="*/ 6918321 w 6918321"/>
              <a:gd name="connsiteY0" fmla="*/ 2410619 h 2410619"/>
              <a:gd name="connsiteX1" fmla="*/ 6867521 w 6918321"/>
              <a:gd name="connsiteY1" fmla="*/ 2410619 h 2410619"/>
              <a:gd name="connsiteX2" fmla="*/ 6867521 w 6918321"/>
              <a:gd name="connsiteY2" fmla="*/ 2042319 h 2410619"/>
              <a:gd name="connsiteX3" fmla="*/ 6327771 w 6918321"/>
              <a:gd name="connsiteY3" fmla="*/ 2042319 h 2410619"/>
              <a:gd name="connsiteX4" fmla="*/ 6327771 w 6918321"/>
              <a:gd name="connsiteY4" fmla="*/ 1769269 h 2410619"/>
              <a:gd name="connsiteX5" fmla="*/ 4981571 w 6918321"/>
              <a:gd name="connsiteY5" fmla="*/ 1769269 h 2410619"/>
              <a:gd name="connsiteX6" fmla="*/ 4981571 w 6918321"/>
              <a:gd name="connsiteY6" fmla="*/ 1693069 h 2410619"/>
              <a:gd name="connsiteX7" fmla="*/ 4638671 w 6918321"/>
              <a:gd name="connsiteY7" fmla="*/ 1693069 h 2410619"/>
              <a:gd name="connsiteX8" fmla="*/ 4638671 w 6918321"/>
              <a:gd name="connsiteY8" fmla="*/ 1610519 h 2410619"/>
              <a:gd name="connsiteX9" fmla="*/ 4498971 w 6918321"/>
              <a:gd name="connsiteY9" fmla="*/ 1610519 h 2410619"/>
              <a:gd name="connsiteX10" fmla="*/ 4498971 w 6918321"/>
              <a:gd name="connsiteY10" fmla="*/ 1534319 h 2410619"/>
              <a:gd name="connsiteX11" fmla="*/ 4257671 w 6918321"/>
              <a:gd name="connsiteY11" fmla="*/ 1534319 h 2410619"/>
              <a:gd name="connsiteX12" fmla="*/ 4257671 w 6918321"/>
              <a:gd name="connsiteY12" fmla="*/ 1451769 h 2410619"/>
              <a:gd name="connsiteX13" fmla="*/ 3813171 w 6918321"/>
              <a:gd name="connsiteY13" fmla="*/ 1451769 h 2410619"/>
              <a:gd name="connsiteX14" fmla="*/ 3813171 w 6918321"/>
              <a:gd name="connsiteY14" fmla="*/ 1369219 h 2410619"/>
              <a:gd name="connsiteX15" fmla="*/ 3775071 w 6918321"/>
              <a:gd name="connsiteY15" fmla="*/ 1369219 h 2410619"/>
              <a:gd name="connsiteX16" fmla="*/ 3775071 w 6918321"/>
              <a:gd name="connsiteY16" fmla="*/ 1293019 h 2410619"/>
              <a:gd name="connsiteX17" fmla="*/ 3089271 w 6918321"/>
              <a:gd name="connsiteY17" fmla="*/ 1293019 h 2410619"/>
              <a:gd name="connsiteX18" fmla="*/ 3089271 w 6918321"/>
              <a:gd name="connsiteY18" fmla="*/ 1223169 h 2410619"/>
              <a:gd name="connsiteX19" fmla="*/ 3057521 w 6918321"/>
              <a:gd name="connsiteY19" fmla="*/ 1223169 h 2410619"/>
              <a:gd name="connsiteX20" fmla="*/ 3057521 w 6918321"/>
              <a:gd name="connsiteY20" fmla="*/ 1166019 h 2410619"/>
              <a:gd name="connsiteX21" fmla="*/ 2943221 w 6918321"/>
              <a:gd name="connsiteY21" fmla="*/ 1166019 h 2410619"/>
              <a:gd name="connsiteX22" fmla="*/ 2943221 w 6918321"/>
              <a:gd name="connsiteY22" fmla="*/ 1108869 h 2410619"/>
              <a:gd name="connsiteX23" fmla="*/ 2727321 w 6918321"/>
              <a:gd name="connsiteY23" fmla="*/ 1108869 h 2410619"/>
              <a:gd name="connsiteX24" fmla="*/ 2727321 w 6918321"/>
              <a:gd name="connsiteY24" fmla="*/ 1058069 h 2410619"/>
              <a:gd name="connsiteX25" fmla="*/ 2682871 w 6918321"/>
              <a:gd name="connsiteY25" fmla="*/ 1058069 h 2410619"/>
              <a:gd name="connsiteX26" fmla="*/ 2682871 w 6918321"/>
              <a:gd name="connsiteY26" fmla="*/ 1007269 h 2410619"/>
              <a:gd name="connsiteX27" fmla="*/ 2676521 w 6918321"/>
              <a:gd name="connsiteY27" fmla="*/ 1007269 h 2410619"/>
              <a:gd name="connsiteX28" fmla="*/ 2676521 w 6918321"/>
              <a:gd name="connsiteY28" fmla="*/ 956469 h 2410619"/>
              <a:gd name="connsiteX29" fmla="*/ 2606671 w 6918321"/>
              <a:gd name="connsiteY29" fmla="*/ 956469 h 2410619"/>
              <a:gd name="connsiteX30" fmla="*/ 2606671 w 6918321"/>
              <a:gd name="connsiteY30" fmla="*/ 905669 h 2410619"/>
              <a:gd name="connsiteX31" fmla="*/ 2486021 w 6918321"/>
              <a:gd name="connsiteY31" fmla="*/ 905669 h 2410619"/>
              <a:gd name="connsiteX32" fmla="*/ 2486021 w 6918321"/>
              <a:gd name="connsiteY32" fmla="*/ 867569 h 2410619"/>
              <a:gd name="connsiteX33" fmla="*/ 2378071 w 6918321"/>
              <a:gd name="connsiteY33" fmla="*/ 867569 h 2410619"/>
              <a:gd name="connsiteX34" fmla="*/ 2378071 w 6918321"/>
              <a:gd name="connsiteY34" fmla="*/ 823119 h 2410619"/>
              <a:gd name="connsiteX35" fmla="*/ 2295521 w 6918321"/>
              <a:gd name="connsiteY35" fmla="*/ 823119 h 2410619"/>
              <a:gd name="connsiteX36" fmla="*/ 2295521 w 6918321"/>
              <a:gd name="connsiteY36" fmla="*/ 778669 h 2410619"/>
              <a:gd name="connsiteX37" fmla="*/ 2257421 w 6918321"/>
              <a:gd name="connsiteY37" fmla="*/ 778669 h 2410619"/>
              <a:gd name="connsiteX38" fmla="*/ 2257421 w 6918321"/>
              <a:gd name="connsiteY38" fmla="*/ 734219 h 2410619"/>
              <a:gd name="connsiteX39" fmla="*/ 2117721 w 6918321"/>
              <a:gd name="connsiteY39" fmla="*/ 734219 h 2410619"/>
              <a:gd name="connsiteX40" fmla="*/ 2117721 w 6918321"/>
              <a:gd name="connsiteY40" fmla="*/ 689769 h 2410619"/>
              <a:gd name="connsiteX41" fmla="*/ 1965321 w 6918321"/>
              <a:gd name="connsiteY41" fmla="*/ 689769 h 2410619"/>
              <a:gd name="connsiteX42" fmla="*/ 1965321 w 6918321"/>
              <a:gd name="connsiteY42" fmla="*/ 651669 h 2410619"/>
              <a:gd name="connsiteX43" fmla="*/ 1920871 w 6918321"/>
              <a:gd name="connsiteY43" fmla="*/ 651669 h 2410619"/>
              <a:gd name="connsiteX44" fmla="*/ 1920871 w 6918321"/>
              <a:gd name="connsiteY44" fmla="*/ 607219 h 2410619"/>
              <a:gd name="connsiteX45" fmla="*/ 1736721 w 6918321"/>
              <a:gd name="connsiteY45" fmla="*/ 607219 h 2410619"/>
              <a:gd name="connsiteX46" fmla="*/ 1736721 w 6918321"/>
              <a:gd name="connsiteY46" fmla="*/ 569119 h 2410619"/>
              <a:gd name="connsiteX47" fmla="*/ 1571621 w 6918321"/>
              <a:gd name="connsiteY47" fmla="*/ 569119 h 2410619"/>
              <a:gd name="connsiteX48" fmla="*/ 1571621 w 6918321"/>
              <a:gd name="connsiteY48" fmla="*/ 531019 h 2410619"/>
              <a:gd name="connsiteX49" fmla="*/ 1374771 w 6918321"/>
              <a:gd name="connsiteY49" fmla="*/ 531019 h 2410619"/>
              <a:gd name="connsiteX50" fmla="*/ 1374771 w 6918321"/>
              <a:gd name="connsiteY50" fmla="*/ 492919 h 2410619"/>
              <a:gd name="connsiteX51" fmla="*/ 1279521 w 6918321"/>
              <a:gd name="connsiteY51" fmla="*/ 492919 h 2410619"/>
              <a:gd name="connsiteX52" fmla="*/ 1279521 w 6918321"/>
              <a:gd name="connsiteY52" fmla="*/ 461169 h 2410619"/>
              <a:gd name="connsiteX53" fmla="*/ 1165221 w 6918321"/>
              <a:gd name="connsiteY53" fmla="*/ 461169 h 2410619"/>
              <a:gd name="connsiteX54" fmla="*/ 1165221 w 6918321"/>
              <a:gd name="connsiteY54" fmla="*/ 429419 h 2410619"/>
              <a:gd name="connsiteX55" fmla="*/ 1063621 w 6918321"/>
              <a:gd name="connsiteY55" fmla="*/ 429419 h 2410619"/>
              <a:gd name="connsiteX56" fmla="*/ 1063621 w 6918321"/>
              <a:gd name="connsiteY56" fmla="*/ 384969 h 2410619"/>
              <a:gd name="connsiteX57" fmla="*/ 987421 w 6918321"/>
              <a:gd name="connsiteY57" fmla="*/ 384969 h 2410619"/>
              <a:gd name="connsiteX58" fmla="*/ 987421 w 6918321"/>
              <a:gd name="connsiteY58" fmla="*/ 346869 h 2410619"/>
              <a:gd name="connsiteX59" fmla="*/ 879471 w 6918321"/>
              <a:gd name="connsiteY59" fmla="*/ 346869 h 2410619"/>
              <a:gd name="connsiteX60" fmla="*/ 878678 w 6918321"/>
              <a:gd name="connsiteY60" fmla="*/ 311944 h 2410619"/>
              <a:gd name="connsiteX61" fmla="*/ 809622 w 6918321"/>
              <a:gd name="connsiteY61" fmla="*/ 311945 h 2410619"/>
              <a:gd name="connsiteX62" fmla="*/ 809623 w 6918321"/>
              <a:gd name="connsiteY62" fmla="*/ 240507 h 2410619"/>
              <a:gd name="connsiteX63" fmla="*/ 366711 w 6918321"/>
              <a:gd name="connsiteY63" fmla="*/ 240508 h 2410619"/>
              <a:gd name="connsiteX64" fmla="*/ 366711 w 6918321"/>
              <a:gd name="connsiteY64" fmla="*/ 230983 h 2410619"/>
              <a:gd name="connsiteX65" fmla="*/ 359566 w 6918321"/>
              <a:gd name="connsiteY65" fmla="*/ 230982 h 2410619"/>
              <a:gd name="connsiteX66" fmla="*/ 359564 w 6918321"/>
              <a:gd name="connsiteY66" fmla="*/ 214314 h 2410619"/>
              <a:gd name="connsiteX67" fmla="*/ 352422 w 6918321"/>
              <a:gd name="connsiteY67" fmla="*/ 214315 h 2410619"/>
              <a:gd name="connsiteX68" fmla="*/ 352422 w 6918321"/>
              <a:gd name="connsiteY68" fmla="*/ 161926 h 2410619"/>
              <a:gd name="connsiteX69" fmla="*/ 147635 w 6918321"/>
              <a:gd name="connsiteY69" fmla="*/ 159546 h 2410619"/>
              <a:gd name="connsiteX70" fmla="*/ 147634 w 6918321"/>
              <a:gd name="connsiteY70" fmla="*/ 126208 h 2410619"/>
              <a:gd name="connsiteX71" fmla="*/ 107155 w 6918321"/>
              <a:gd name="connsiteY71" fmla="*/ 126209 h 2410619"/>
              <a:gd name="connsiteX72" fmla="*/ 107153 w 6918321"/>
              <a:gd name="connsiteY72" fmla="*/ 88109 h 2410619"/>
              <a:gd name="connsiteX73" fmla="*/ 80959 w 6918321"/>
              <a:gd name="connsiteY73" fmla="*/ 88108 h 2410619"/>
              <a:gd name="connsiteX74" fmla="*/ 80962 w 6918321"/>
              <a:gd name="connsiteY74" fmla="*/ 42866 h 2410619"/>
              <a:gd name="connsiteX75" fmla="*/ 66674 w 6918321"/>
              <a:gd name="connsiteY75" fmla="*/ 42865 h 2410619"/>
              <a:gd name="connsiteX76" fmla="*/ 66674 w 6918321"/>
              <a:gd name="connsiteY76" fmla="*/ 7144 h 2410619"/>
              <a:gd name="connsiteX77" fmla="*/ 0 w 6918321"/>
              <a:gd name="connsiteY77" fmla="*/ 0 h 2410619"/>
              <a:gd name="connsiteX0" fmla="*/ 6918321 w 6918321"/>
              <a:gd name="connsiteY0" fmla="*/ 2403475 h 2403475"/>
              <a:gd name="connsiteX1" fmla="*/ 6867521 w 6918321"/>
              <a:gd name="connsiteY1" fmla="*/ 2403475 h 2403475"/>
              <a:gd name="connsiteX2" fmla="*/ 6867521 w 6918321"/>
              <a:gd name="connsiteY2" fmla="*/ 2035175 h 2403475"/>
              <a:gd name="connsiteX3" fmla="*/ 6327771 w 6918321"/>
              <a:gd name="connsiteY3" fmla="*/ 2035175 h 2403475"/>
              <a:gd name="connsiteX4" fmla="*/ 6327771 w 6918321"/>
              <a:gd name="connsiteY4" fmla="*/ 1762125 h 2403475"/>
              <a:gd name="connsiteX5" fmla="*/ 4981571 w 6918321"/>
              <a:gd name="connsiteY5" fmla="*/ 1762125 h 2403475"/>
              <a:gd name="connsiteX6" fmla="*/ 4981571 w 6918321"/>
              <a:gd name="connsiteY6" fmla="*/ 1685925 h 2403475"/>
              <a:gd name="connsiteX7" fmla="*/ 4638671 w 6918321"/>
              <a:gd name="connsiteY7" fmla="*/ 1685925 h 2403475"/>
              <a:gd name="connsiteX8" fmla="*/ 4638671 w 6918321"/>
              <a:gd name="connsiteY8" fmla="*/ 1603375 h 2403475"/>
              <a:gd name="connsiteX9" fmla="*/ 4498971 w 6918321"/>
              <a:gd name="connsiteY9" fmla="*/ 1603375 h 2403475"/>
              <a:gd name="connsiteX10" fmla="*/ 4498971 w 6918321"/>
              <a:gd name="connsiteY10" fmla="*/ 1527175 h 2403475"/>
              <a:gd name="connsiteX11" fmla="*/ 4257671 w 6918321"/>
              <a:gd name="connsiteY11" fmla="*/ 1527175 h 2403475"/>
              <a:gd name="connsiteX12" fmla="*/ 4257671 w 6918321"/>
              <a:gd name="connsiteY12" fmla="*/ 1444625 h 2403475"/>
              <a:gd name="connsiteX13" fmla="*/ 3813171 w 6918321"/>
              <a:gd name="connsiteY13" fmla="*/ 1444625 h 2403475"/>
              <a:gd name="connsiteX14" fmla="*/ 3813171 w 6918321"/>
              <a:gd name="connsiteY14" fmla="*/ 1362075 h 2403475"/>
              <a:gd name="connsiteX15" fmla="*/ 3775071 w 6918321"/>
              <a:gd name="connsiteY15" fmla="*/ 1362075 h 2403475"/>
              <a:gd name="connsiteX16" fmla="*/ 3775071 w 6918321"/>
              <a:gd name="connsiteY16" fmla="*/ 1285875 h 2403475"/>
              <a:gd name="connsiteX17" fmla="*/ 3089271 w 6918321"/>
              <a:gd name="connsiteY17" fmla="*/ 1285875 h 2403475"/>
              <a:gd name="connsiteX18" fmla="*/ 3089271 w 6918321"/>
              <a:gd name="connsiteY18" fmla="*/ 1216025 h 2403475"/>
              <a:gd name="connsiteX19" fmla="*/ 3057521 w 6918321"/>
              <a:gd name="connsiteY19" fmla="*/ 1216025 h 2403475"/>
              <a:gd name="connsiteX20" fmla="*/ 3057521 w 6918321"/>
              <a:gd name="connsiteY20" fmla="*/ 1158875 h 2403475"/>
              <a:gd name="connsiteX21" fmla="*/ 2943221 w 6918321"/>
              <a:gd name="connsiteY21" fmla="*/ 1158875 h 2403475"/>
              <a:gd name="connsiteX22" fmla="*/ 2943221 w 6918321"/>
              <a:gd name="connsiteY22" fmla="*/ 1101725 h 2403475"/>
              <a:gd name="connsiteX23" fmla="*/ 2727321 w 6918321"/>
              <a:gd name="connsiteY23" fmla="*/ 1101725 h 2403475"/>
              <a:gd name="connsiteX24" fmla="*/ 2727321 w 6918321"/>
              <a:gd name="connsiteY24" fmla="*/ 1050925 h 2403475"/>
              <a:gd name="connsiteX25" fmla="*/ 2682871 w 6918321"/>
              <a:gd name="connsiteY25" fmla="*/ 1050925 h 2403475"/>
              <a:gd name="connsiteX26" fmla="*/ 2682871 w 6918321"/>
              <a:gd name="connsiteY26" fmla="*/ 1000125 h 2403475"/>
              <a:gd name="connsiteX27" fmla="*/ 2676521 w 6918321"/>
              <a:gd name="connsiteY27" fmla="*/ 1000125 h 2403475"/>
              <a:gd name="connsiteX28" fmla="*/ 2676521 w 6918321"/>
              <a:gd name="connsiteY28" fmla="*/ 949325 h 2403475"/>
              <a:gd name="connsiteX29" fmla="*/ 2606671 w 6918321"/>
              <a:gd name="connsiteY29" fmla="*/ 949325 h 2403475"/>
              <a:gd name="connsiteX30" fmla="*/ 2606671 w 6918321"/>
              <a:gd name="connsiteY30" fmla="*/ 898525 h 2403475"/>
              <a:gd name="connsiteX31" fmla="*/ 2486021 w 6918321"/>
              <a:gd name="connsiteY31" fmla="*/ 898525 h 2403475"/>
              <a:gd name="connsiteX32" fmla="*/ 2486021 w 6918321"/>
              <a:gd name="connsiteY32" fmla="*/ 860425 h 2403475"/>
              <a:gd name="connsiteX33" fmla="*/ 2378071 w 6918321"/>
              <a:gd name="connsiteY33" fmla="*/ 860425 h 2403475"/>
              <a:gd name="connsiteX34" fmla="*/ 2378071 w 6918321"/>
              <a:gd name="connsiteY34" fmla="*/ 815975 h 2403475"/>
              <a:gd name="connsiteX35" fmla="*/ 2295521 w 6918321"/>
              <a:gd name="connsiteY35" fmla="*/ 815975 h 2403475"/>
              <a:gd name="connsiteX36" fmla="*/ 2295521 w 6918321"/>
              <a:gd name="connsiteY36" fmla="*/ 771525 h 2403475"/>
              <a:gd name="connsiteX37" fmla="*/ 2257421 w 6918321"/>
              <a:gd name="connsiteY37" fmla="*/ 771525 h 2403475"/>
              <a:gd name="connsiteX38" fmla="*/ 2257421 w 6918321"/>
              <a:gd name="connsiteY38" fmla="*/ 727075 h 2403475"/>
              <a:gd name="connsiteX39" fmla="*/ 2117721 w 6918321"/>
              <a:gd name="connsiteY39" fmla="*/ 727075 h 2403475"/>
              <a:gd name="connsiteX40" fmla="*/ 2117721 w 6918321"/>
              <a:gd name="connsiteY40" fmla="*/ 682625 h 2403475"/>
              <a:gd name="connsiteX41" fmla="*/ 1965321 w 6918321"/>
              <a:gd name="connsiteY41" fmla="*/ 682625 h 2403475"/>
              <a:gd name="connsiteX42" fmla="*/ 1965321 w 6918321"/>
              <a:gd name="connsiteY42" fmla="*/ 644525 h 2403475"/>
              <a:gd name="connsiteX43" fmla="*/ 1920871 w 6918321"/>
              <a:gd name="connsiteY43" fmla="*/ 644525 h 2403475"/>
              <a:gd name="connsiteX44" fmla="*/ 1920871 w 6918321"/>
              <a:gd name="connsiteY44" fmla="*/ 600075 h 2403475"/>
              <a:gd name="connsiteX45" fmla="*/ 1736721 w 6918321"/>
              <a:gd name="connsiteY45" fmla="*/ 600075 h 2403475"/>
              <a:gd name="connsiteX46" fmla="*/ 1736721 w 6918321"/>
              <a:gd name="connsiteY46" fmla="*/ 561975 h 2403475"/>
              <a:gd name="connsiteX47" fmla="*/ 1571621 w 6918321"/>
              <a:gd name="connsiteY47" fmla="*/ 561975 h 2403475"/>
              <a:gd name="connsiteX48" fmla="*/ 1571621 w 6918321"/>
              <a:gd name="connsiteY48" fmla="*/ 523875 h 2403475"/>
              <a:gd name="connsiteX49" fmla="*/ 1374771 w 6918321"/>
              <a:gd name="connsiteY49" fmla="*/ 523875 h 2403475"/>
              <a:gd name="connsiteX50" fmla="*/ 1374771 w 6918321"/>
              <a:gd name="connsiteY50" fmla="*/ 485775 h 2403475"/>
              <a:gd name="connsiteX51" fmla="*/ 1279521 w 6918321"/>
              <a:gd name="connsiteY51" fmla="*/ 485775 h 2403475"/>
              <a:gd name="connsiteX52" fmla="*/ 1279521 w 6918321"/>
              <a:gd name="connsiteY52" fmla="*/ 454025 h 2403475"/>
              <a:gd name="connsiteX53" fmla="*/ 1165221 w 6918321"/>
              <a:gd name="connsiteY53" fmla="*/ 454025 h 2403475"/>
              <a:gd name="connsiteX54" fmla="*/ 1165221 w 6918321"/>
              <a:gd name="connsiteY54" fmla="*/ 422275 h 2403475"/>
              <a:gd name="connsiteX55" fmla="*/ 1063621 w 6918321"/>
              <a:gd name="connsiteY55" fmla="*/ 422275 h 2403475"/>
              <a:gd name="connsiteX56" fmla="*/ 1063621 w 6918321"/>
              <a:gd name="connsiteY56" fmla="*/ 377825 h 2403475"/>
              <a:gd name="connsiteX57" fmla="*/ 987421 w 6918321"/>
              <a:gd name="connsiteY57" fmla="*/ 377825 h 2403475"/>
              <a:gd name="connsiteX58" fmla="*/ 987421 w 6918321"/>
              <a:gd name="connsiteY58" fmla="*/ 339725 h 2403475"/>
              <a:gd name="connsiteX59" fmla="*/ 879471 w 6918321"/>
              <a:gd name="connsiteY59" fmla="*/ 339725 h 2403475"/>
              <a:gd name="connsiteX60" fmla="*/ 878678 w 6918321"/>
              <a:gd name="connsiteY60" fmla="*/ 304800 h 2403475"/>
              <a:gd name="connsiteX61" fmla="*/ 809622 w 6918321"/>
              <a:gd name="connsiteY61" fmla="*/ 304801 h 2403475"/>
              <a:gd name="connsiteX62" fmla="*/ 809623 w 6918321"/>
              <a:gd name="connsiteY62" fmla="*/ 233363 h 2403475"/>
              <a:gd name="connsiteX63" fmla="*/ 366711 w 6918321"/>
              <a:gd name="connsiteY63" fmla="*/ 233364 h 2403475"/>
              <a:gd name="connsiteX64" fmla="*/ 366711 w 6918321"/>
              <a:gd name="connsiteY64" fmla="*/ 223839 h 2403475"/>
              <a:gd name="connsiteX65" fmla="*/ 359566 w 6918321"/>
              <a:gd name="connsiteY65" fmla="*/ 223838 h 2403475"/>
              <a:gd name="connsiteX66" fmla="*/ 359564 w 6918321"/>
              <a:gd name="connsiteY66" fmla="*/ 207170 h 2403475"/>
              <a:gd name="connsiteX67" fmla="*/ 352422 w 6918321"/>
              <a:gd name="connsiteY67" fmla="*/ 207171 h 2403475"/>
              <a:gd name="connsiteX68" fmla="*/ 352422 w 6918321"/>
              <a:gd name="connsiteY68" fmla="*/ 154782 h 2403475"/>
              <a:gd name="connsiteX69" fmla="*/ 147635 w 6918321"/>
              <a:gd name="connsiteY69" fmla="*/ 152402 h 2403475"/>
              <a:gd name="connsiteX70" fmla="*/ 147634 w 6918321"/>
              <a:gd name="connsiteY70" fmla="*/ 119064 h 2403475"/>
              <a:gd name="connsiteX71" fmla="*/ 107155 w 6918321"/>
              <a:gd name="connsiteY71" fmla="*/ 119065 h 2403475"/>
              <a:gd name="connsiteX72" fmla="*/ 107153 w 6918321"/>
              <a:gd name="connsiteY72" fmla="*/ 80965 h 2403475"/>
              <a:gd name="connsiteX73" fmla="*/ 80959 w 6918321"/>
              <a:gd name="connsiteY73" fmla="*/ 80964 h 2403475"/>
              <a:gd name="connsiteX74" fmla="*/ 80962 w 6918321"/>
              <a:gd name="connsiteY74" fmla="*/ 35722 h 2403475"/>
              <a:gd name="connsiteX75" fmla="*/ 66674 w 6918321"/>
              <a:gd name="connsiteY75" fmla="*/ 35721 h 2403475"/>
              <a:gd name="connsiteX76" fmla="*/ 66674 w 6918321"/>
              <a:gd name="connsiteY76" fmla="*/ 0 h 2403475"/>
              <a:gd name="connsiteX77" fmla="*/ 0 w 6918321"/>
              <a:gd name="connsiteY77" fmla="*/ 0 h 2403475"/>
              <a:gd name="connsiteX0" fmla="*/ 6920702 w 6920702"/>
              <a:gd name="connsiteY0" fmla="*/ 2403475 h 2403475"/>
              <a:gd name="connsiteX1" fmla="*/ 6869902 w 6920702"/>
              <a:gd name="connsiteY1" fmla="*/ 2403475 h 2403475"/>
              <a:gd name="connsiteX2" fmla="*/ 6869902 w 6920702"/>
              <a:gd name="connsiteY2" fmla="*/ 2035175 h 2403475"/>
              <a:gd name="connsiteX3" fmla="*/ 6330152 w 6920702"/>
              <a:gd name="connsiteY3" fmla="*/ 2035175 h 2403475"/>
              <a:gd name="connsiteX4" fmla="*/ 6330152 w 6920702"/>
              <a:gd name="connsiteY4" fmla="*/ 1762125 h 2403475"/>
              <a:gd name="connsiteX5" fmla="*/ 4983952 w 6920702"/>
              <a:gd name="connsiteY5" fmla="*/ 1762125 h 2403475"/>
              <a:gd name="connsiteX6" fmla="*/ 4983952 w 6920702"/>
              <a:gd name="connsiteY6" fmla="*/ 1685925 h 2403475"/>
              <a:gd name="connsiteX7" fmla="*/ 4641052 w 6920702"/>
              <a:gd name="connsiteY7" fmla="*/ 1685925 h 2403475"/>
              <a:gd name="connsiteX8" fmla="*/ 4641052 w 6920702"/>
              <a:gd name="connsiteY8" fmla="*/ 1603375 h 2403475"/>
              <a:gd name="connsiteX9" fmla="*/ 4501352 w 6920702"/>
              <a:gd name="connsiteY9" fmla="*/ 1603375 h 2403475"/>
              <a:gd name="connsiteX10" fmla="*/ 4501352 w 6920702"/>
              <a:gd name="connsiteY10" fmla="*/ 1527175 h 2403475"/>
              <a:gd name="connsiteX11" fmla="*/ 4260052 w 6920702"/>
              <a:gd name="connsiteY11" fmla="*/ 1527175 h 2403475"/>
              <a:gd name="connsiteX12" fmla="*/ 4260052 w 6920702"/>
              <a:gd name="connsiteY12" fmla="*/ 1444625 h 2403475"/>
              <a:gd name="connsiteX13" fmla="*/ 3815552 w 6920702"/>
              <a:gd name="connsiteY13" fmla="*/ 1444625 h 2403475"/>
              <a:gd name="connsiteX14" fmla="*/ 3815552 w 6920702"/>
              <a:gd name="connsiteY14" fmla="*/ 1362075 h 2403475"/>
              <a:gd name="connsiteX15" fmla="*/ 3777452 w 6920702"/>
              <a:gd name="connsiteY15" fmla="*/ 1362075 h 2403475"/>
              <a:gd name="connsiteX16" fmla="*/ 3777452 w 6920702"/>
              <a:gd name="connsiteY16" fmla="*/ 1285875 h 2403475"/>
              <a:gd name="connsiteX17" fmla="*/ 3091652 w 6920702"/>
              <a:gd name="connsiteY17" fmla="*/ 1285875 h 2403475"/>
              <a:gd name="connsiteX18" fmla="*/ 3091652 w 6920702"/>
              <a:gd name="connsiteY18" fmla="*/ 1216025 h 2403475"/>
              <a:gd name="connsiteX19" fmla="*/ 3059902 w 6920702"/>
              <a:gd name="connsiteY19" fmla="*/ 1216025 h 2403475"/>
              <a:gd name="connsiteX20" fmla="*/ 3059902 w 6920702"/>
              <a:gd name="connsiteY20" fmla="*/ 1158875 h 2403475"/>
              <a:gd name="connsiteX21" fmla="*/ 2945602 w 6920702"/>
              <a:gd name="connsiteY21" fmla="*/ 1158875 h 2403475"/>
              <a:gd name="connsiteX22" fmla="*/ 2945602 w 6920702"/>
              <a:gd name="connsiteY22" fmla="*/ 1101725 h 2403475"/>
              <a:gd name="connsiteX23" fmla="*/ 2729702 w 6920702"/>
              <a:gd name="connsiteY23" fmla="*/ 1101725 h 2403475"/>
              <a:gd name="connsiteX24" fmla="*/ 2729702 w 6920702"/>
              <a:gd name="connsiteY24" fmla="*/ 1050925 h 2403475"/>
              <a:gd name="connsiteX25" fmla="*/ 2685252 w 6920702"/>
              <a:gd name="connsiteY25" fmla="*/ 1050925 h 2403475"/>
              <a:gd name="connsiteX26" fmla="*/ 2685252 w 6920702"/>
              <a:gd name="connsiteY26" fmla="*/ 1000125 h 2403475"/>
              <a:gd name="connsiteX27" fmla="*/ 2678902 w 6920702"/>
              <a:gd name="connsiteY27" fmla="*/ 1000125 h 2403475"/>
              <a:gd name="connsiteX28" fmla="*/ 2678902 w 6920702"/>
              <a:gd name="connsiteY28" fmla="*/ 949325 h 2403475"/>
              <a:gd name="connsiteX29" fmla="*/ 2609052 w 6920702"/>
              <a:gd name="connsiteY29" fmla="*/ 949325 h 2403475"/>
              <a:gd name="connsiteX30" fmla="*/ 2609052 w 6920702"/>
              <a:gd name="connsiteY30" fmla="*/ 898525 h 2403475"/>
              <a:gd name="connsiteX31" fmla="*/ 2488402 w 6920702"/>
              <a:gd name="connsiteY31" fmla="*/ 898525 h 2403475"/>
              <a:gd name="connsiteX32" fmla="*/ 2488402 w 6920702"/>
              <a:gd name="connsiteY32" fmla="*/ 860425 h 2403475"/>
              <a:gd name="connsiteX33" fmla="*/ 2380452 w 6920702"/>
              <a:gd name="connsiteY33" fmla="*/ 860425 h 2403475"/>
              <a:gd name="connsiteX34" fmla="*/ 2380452 w 6920702"/>
              <a:gd name="connsiteY34" fmla="*/ 815975 h 2403475"/>
              <a:gd name="connsiteX35" fmla="*/ 2297902 w 6920702"/>
              <a:gd name="connsiteY35" fmla="*/ 815975 h 2403475"/>
              <a:gd name="connsiteX36" fmla="*/ 2297902 w 6920702"/>
              <a:gd name="connsiteY36" fmla="*/ 771525 h 2403475"/>
              <a:gd name="connsiteX37" fmla="*/ 2259802 w 6920702"/>
              <a:gd name="connsiteY37" fmla="*/ 771525 h 2403475"/>
              <a:gd name="connsiteX38" fmla="*/ 2259802 w 6920702"/>
              <a:gd name="connsiteY38" fmla="*/ 727075 h 2403475"/>
              <a:gd name="connsiteX39" fmla="*/ 2120102 w 6920702"/>
              <a:gd name="connsiteY39" fmla="*/ 727075 h 2403475"/>
              <a:gd name="connsiteX40" fmla="*/ 2120102 w 6920702"/>
              <a:gd name="connsiteY40" fmla="*/ 682625 h 2403475"/>
              <a:gd name="connsiteX41" fmla="*/ 1967702 w 6920702"/>
              <a:gd name="connsiteY41" fmla="*/ 682625 h 2403475"/>
              <a:gd name="connsiteX42" fmla="*/ 1967702 w 6920702"/>
              <a:gd name="connsiteY42" fmla="*/ 644525 h 2403475"/>
              <a:gd name="connsiteX43" fmla="*/ 1923252 w 6920702"/>
              <a:gd name="connsiteY43" fmla="*/ 644525 h 2403475"/>
              <a:gd name="connsiteX44" fmla="*/ 1923252 w 6920702"/>
              <a:gd name="connsiteY44" fmla="*/ 600075 h 2403475"/>
              <a:gd name="connsiteX45" fmla="*/ 1739102 w 6920702"/>
              <a:gd name="connsiteY45" fmla="*/ 600075 h 2403475"/>
              <a:gd name="connsiteX46" fmla="*/ 1739102 w 6920702"/>
              <a:gd name="connsiteY46" fmla="*/ 561975 h 2403475"/>
              <a:gd name="connsiteX47" fmla="*/ 1574002 w 6920702"/>
              <a:gd name="connsiteY47" fmla="*/ 561975 h 2403475"/>
              <a:gd name="connsiteX48" fmla="*/ 1574002 w 6920702"/>
              <a:gd name="connsiteY48" fmla="*/ 523875 h 2403475"/>
              <a:gd name="connsiteX49" fmla="*/ 1377152 w 6920702"/>
              <a:gd name="connsiteY49" fmla="*/ 523875 h 2403475"/>
              <a:gd name="connsiteX50" fmla="*/ 1377152 w 6920702"/>
              <a:gd name="connsiteY50" fmla="*/ 485775 h 2403475"/>
              <a:gd name="connsiteX51" fmla="*/ 1281902 w 6920702"/>
              <a:gd name="connsiteY51" fmla="*/ 485775 h 2403475"/>
              <a:gd name="connsiteX52" fmla="*/ 1281902 w 6920702"/>
              <a:gd name="connsiteY52" fmla="*/ 454025 h 2403475"/>
              <a:gd name="connsiteX53" fmla="*/ 1167602 w 6920702"/>
              <a:gd name="connsiteY53" fmla="*/ 454025 h 2403475"/>
              <a:gd name="connsiteX54" fmla="*/ 1167602 w 6920702"/>
              <a:gd name="connsiteY54" fmla="*/ 422275 h 2403475"/>
              <a:gd name="connsiteX55" fmla="*/ 1066002 w 6920702"/>
              <a:gd name="connsiteY55" fmla="*/ 422275 h 2403475"/>
              <a:gd name="connsiteX56" fmla="*/ 1066002 w 6920702"/>
              <a:gd name="connsiteY56" fmla="*/ 377825 h 2403475"/>
              <a:gd name="connsiteX57" fmla="*/ 989802 w 6920702"/>
              <a:gd name="connsiteY57" fmla="*/ 377825 h 2403475"/>
              <a:gd name="connsiteX58" fmla="*/ 989802 w 6920702"/>
              <a:gd name="connsiteY58" fmla="*/ 339725 h 2403475"/>
              <a:gd name="connsiteX59" fmla="*/ 881852 w 6920702"/>
              <a:gd name="connsiteY59" fmla="*/ 339725 h 2403475"/>
              <a:gd name="connsiteX60" fmla="*/ 881059 w 6920702"/>
              <a:gd name="connsiteY60" fmla="*/ 304800 h 2403475"/>
              <a:gd name="connsiteX61" fmla="*/ 812003 w 6920702"/>
              <a:gd name="connsiteY61" fmla="*/ 304801 h 2403475"/>
              <a:gd name="connsiteX62" fmla="*/ 812004 w 6920702"/>
              <a:gd name="connsiteY62" fmla="*/ 233363 h 2403475"/>
              <a:gd name="connsiteX63" fmla="*/ 369092 w 6920702"/>
              <a:gd name="connsiteY63" fmla="*/ 233364 h 2403475"/>
              <a:gd name="connsiteX64" fmla="*/ 369092 w 6920702"/>
              <a:gd name="connsiteY64" fmla="*/ 223839 h 2403475"/>
              <a:gd name="connsiteX65" fmla="*/ 361947 w 6920702"/>
              <a:gd name="connsiteY65" fmla="*/ 223838 h 2403475"/>
              <a:gd name="connsiteX66" fmla="*/ 361945 w 6920702"/>
              <a:gd name="connsiteY66" fmla="*/ 207170 h 2403475"/>
              <a:gd name="connsiteX67" fmla="*/ 354803 w 6920702"/>
              <a:gd name="connsiteY67" fmla="*/ 207171 h 2403475"/>
              <a:gd name="connsiteX68" fmla="*/ 354803 w 6920702"/>
              <a:gd name="connsiteY68" fmla="*/ 154782 h 2403475"/>
              <a:gd name="connsiteX69" fmla="*/ 150016 w 6920702"/>
              <a:gd name="connsiteY69" fmla="*/ 152402 h 2403475"/>
              <a:gd name="connsiteX70" fmla="*/ 150015 w 6920702"/>
              <a:gd name="connsiteY70" fmla="*/ 119064 h 2403475"/>
              <a:gd name="connsiteX71" fmla="*/ 109536 w 6920702"/>
              <a:gd name="connsiteY71" fmla="*/ 119065 h 2403475"/>
              <a:gd name="connsiteX72" fmla="*/ 109534 w 6920702"/>
              <a:gd name="connsiteY72" fmla="*/ 80965 h 2403475"/>
              <a:gd name="connsiteX73" fmla="*/ 83340 w 6920702"/>
              <a:gd name="connsiteY73" fmla="*/ 80964 h 2403475"/>
              <a:gd name="connsiteX74" fmla="*/ 83343 w 6920702"/>
              <a:gd name="connsiteY74" fmla="*/ 35722 h 2403475"/>
              <a:gd name="connsiteX75" fmla="*/ 69055 w 6920702"/>
              <a:gd name="connsiteY75" fmla="*/ 35721 h 2403475"/>
              <a:gd name="connsiteX76" fmla="*/ 69055 w 6920702"/>
              <a:gd name="connsiteY76" fmla="*/ 0 h 2403475"/>
              <a:gd name="connsiteX77" fmla="*/ 0 w 6920702"/>
              <a:gd name="connsiteY77" fmla="*/ 0 h 2403475"/>
              <a:gd name="connsiteX0" fmla="*/ 6925817 w 6925817"/>
              <a:gd name="connsiteY0" fmla="*/ 2408236 h 2408236"/>
              <a:gd name="connsiteX1" fmla="*/ 6875017 w 6925817"/>
              <a:gd name="connsiteY1" fmla="*/ 2408236 h 2408236"/>
              <a:gd name="connsiteX2" fmla="*/ 6875017 w 6925817"/>
              <a:gd name="connsiteY2" fmla="*/ 2039936 h 2408236"/>
              <a:gd name="connsiteX3" fmla="*/ 6335267 w 6925817"/>
              <a:gd name="connsiteY3" fmla="*/ 2039936 h 2408236"/>
              <a:gd name="connsiteX4" fmla="*/ 6335267 w 6925817"/>
              <a:gd name="connsiteY4" fmla="*/ 1766886 h 2408236"/>
              <a:gd name="connsiteX5" fmla="*/ 4989067 w 6925817"/>
              <a:gd name="connsiteY5" fmla="*/ 1766886 h 2408236"/>
              <a:gd name="connsiteX6" fmla="*/ 4989067 w 6925817"/>
              <a:gd name="connsiteY6" fmla="*/ 1690686 h 2408236"/>
              <a:gd name="connsiteX7" fmla="*/ 4646167 w 6925817"/>
              <a:gd name="connsiteY7" fmla="*/ 1690686 h 2408236"/>
              <a:gd name="connsiteX8" fmla="*/ 4646167 w 6925817"/>
              <a:gd name="connsiteY8" fmla="*/ 1608136 h 2408236"/>
              <a:gd name="connsiteX9" fmla="*/ 4506467 w 6925817"/>
              <a:gd name="connsiteY9" fmla="*/ 1608136 h 2408236"/>
              <a:gd name="connsiteX10" fmla="*/ 4506467 w 6925817"/>
              <a:gd name="connsiteY10" fmla="*/ 1531936 h 2408236"/>
              <a:gd name="connsiteX11" fmla="*/ 4265167 w 6925817"/>
              <a:gd name="connsiteY11" fmla="*/ 1531936 h 2408236"/>
              <a:gd name="connsiteX12" fmla="*/ 4265167 w 6925817"/>
              <a:gd name="connsiteY12" fmla="*/ 1449386 h 2408236"/>
              <a:gd name="connsiteX13" fmla="*/ 3820667 w 6925817"/>
              <a:gd name="connsiteY13" fmla="*/ 1449386 h 2408236"/>
              <a:gd name="connsiteX14" fmla="*/ 3820667 w 6925817"/>
              <a:gd name="connsiteY14" fmla="*/ 1366836 h 2408236"/>
              <a:gd name="connsiteX15" fmla="*/ 3782567 w 6925817"/>
              <a:gd name="connsiteY15" fmla="*/ 1366836 h 2408236"/>
              <a:gd name="connsiteX16" fmla="*/ 3782567 w 6925817"/>
              <a:gd name="connsiteY16" fmla="*/ 1290636 h 2408236"/>
              <a:gd name="connsiteX17" fmla="*/ 3096767 w 6925817"/>
              <a:gd name="connsiteY17" fmla="*/ 1290636 h 2408236"/>
              <a:gd name="connsiteX18" fmla="*/ 3096767 w 6925817"/>
              <a:gd name="connsiteY18" fmla="*/ 1220786 h 2408236"/>
              <a:gd name="connsiteX19" fmla="*/ 3065017 w 6925817"/>
              <a:gd name="connsiteY19" fmla="*/ 1220786 h 2408236"/>
              <a:gd name="connsiteX20" fmla="*/ 3065017 w 6925817"/>
              <a:gd name="connsiteY20" fmla="*/ 1163636 h 2408236"/>
              <a:gd name="connsiteX21" fmla="*/ 2950717 w 6925817"/>
              <a:gd name="connsiteY21" fmla="*/ 1163636 h 2408236"/>
              <a:gd name="connsiteX22" fmla="*/ 2950717 w 6925817"/>
              <a:gd name="connsiteY22" fmla="*/ 1106486 h 2408236"/>
              <a:gd name="connsiteX23" fmla="*/ 2734817 w 6925817"/>
              <a:gd name="connsiteY23" fmla="*/ 1106486 h 2408236"/>
              <a:gd name="connsiteX24" fmla="*/ 2734817 w 6925817"/>
              <a:gd name="connsiteY24" fmla="*/ 1055686 h 2408236"/>
              <a:gd name="connsiteX25" fmla="*/ 2690367 w 6925817"/>
              <a:gd name="connsiteY25" fmla="*/ 1055686 h 2408236"/>
              <a:gd name="connsiteX26" fmla="*/ 2690367 w 6925817"/>
              <a:gd name="connsiteY26" fmla="*/ 1004886 h 2408236"/>
              <a:gd name="connsiteX27" fmla="*/ 2684017 w 6925817"/>
              <a:gd name="connsiteY27" fmla="*/ 1004886 h 2408236"/>
              <a:gd name="connsiteX28" fmla="*/ 2684017 w 6925817"/>
              <a:gd name="connsiteY28" fmla="*/ 954086 h 2408236"/>
              <a:gd name="connsiteX29" fmla="*/ 2614167 w 6925817"/>
              <a:gd name="connsiteY29" fmla="*/ 954086 h 2408236"/>
              <a:gd name="connsiteX30" fmla="*/ 2614167 w 6925817"/>
              <a:gd name="connsiteY30" fmla="*/ 903286 h 2408236"/>
              <a:gd name="connsiteX31" fmla="*/ 2493517 w 6925817"/>
              <a:gd name="connsiteY31" fmla="*/ 903286 h 2408236"/>
              <a:gd name="connsiteX32" fmla="*/ 2493517 w 6925817"/>
              <a:gd name="connsiteY32" fmla="*/ 865186 h 2408236"/>
              <a:gd name="connsiteX33" fmla="*/ 2385567 w 6925817"/>
              <a:gd name="connsiteY33" fmla="*/ 865186 h 2408236"/>
              <a:gd name="connsiteX34" fmla="*/ 2385567 w 6925817"/>
              <a:gd name="connsiteY34" fmla="*/ 820736 h 2408236"/>
              <a:gd name="connsiteX35" fmla="*/ 2303017 w 6925817"/>
              <a:gd name="connsiteY35" fmla="*/ 820736 h 2408236"/>
              <a:gd name="connsiteX36" fmla="*/ 2303017 w 6925817"/>
              <a:gd name="connsiteY36" fmla="*/ 776286 h 2408236"/>
              <a:gd name="connsiteX37" fmla="*/ 2264917 w 6925817"/>
              <a:gd name="connsiteY37" fmla="*/ 776286 h 2408236"/>
              <a:gd name="connsiteX38" fmla="*/ 2264917 w 6925817"/>
              <a:gd name="connsiteY38" fmla="*/ 731836 h 2408236"/>
              <a:gd name="connsiteX39" fmla="*/ 2125217 w 6925817"/>
              <a:gd name="connsiteY39" fmla="*/ 731836 h 2408236"/>
              <a:gd name="connsiteX40" fmla="*/ 2125217 w 6925817"/>
              <a:gd name="connsiteY40" fmla="*/ 687386 h 2408236"/>
              <a:gd name="connsiteX41" fmla="*/ 1972817 w 6925817"/>
              <a:gd name="connsiteY41" fmla="*/ 687386 h 2408236"/>
              <a:gd name="connsiteX42" fmla="*/ 1972817 w 6925817"/>
              <a:gd name="connsiteY42" fmla="*/ 649286 h 2408236"/>
              <a:gd name="connsiteX43" fmla="*/ 1928367 w 6925817"/>
              <a:gd name="connsiteY43" fmla="*/ 649286 h 2408236"/>
              <a:gd name="connsiteX44" fmla="*/ 1928367 w 6925817"/>
              <a:gd name="connsiteY44" fmla="*/ 604836 h 2408236"/>
              <a:gd name="connsiteX45" fmla="*/ 1744217 w 6925817"/>
              <a:gd name="connsiteY45" fmla="*/ 604836 h 2408236"/>
              <a:gd name="connsiteX46" fmla="*/ 1744217 w 6925817"/>
              <a:gd name="connsiteY46" fmla="*/ 566736 h 2408236"/>
              <a:gd name="connsiteX47" fmla="*/ 1579117 w 6925817"/>
              <a:gd name="connsiteY47" fmla="*/ 566736 h 2408236"/>
              <a:gd name="connsiteX48" fmla="*/ 1579117 w 6925817"/>
              <a:gd name="connsiteY48" fmla="*/ 528636 h 2408236"/>
              <a:gd name="connsiteX49" fmla="*/ 1382267 w 6925817"/>
              <a:gd name="connsiteY49" fmla="*/ 528636 h 2408236"/>
              <a:gd name="connsiteX50" fmla="*/ 1382267 w 6925817"/>
              <a:gd name="connsiteY50" fmla="*/ 490536 h 2408236"/>
              <a:gd name="connsiteX51" fmla="*/ 1287017 w 6925817"/>
              <a:gd name="connsiteY51" fmla="*/ 490536 h 2408236"/>
              <a:gd name="connsiteX52" fmla="*/ 1287017 w 6925817"/>
              <a:gd name="connsiteY52" fmla="*/ 458786 h 2408236"/>
              <a:gd name="connsiteX53" fmla="*/ 1172717 w 6925817"/>
              <a:gd name="connsiteY53" fmla="*/ 458786 h 2408236"/>
              <a:gd name="connsiteX54" fmla="*/ 1172717 w 6925817"/>
              <a:gd name="connsiteY54" fmla="*/ 427036 h 2408236"/>
              <a:gd name="connsiteX55" fmla="*/ 1071117 w 6925817"/>
              <a:gd name="connsiteY55" fmla="*/ 427036 h 2408236"/>
              <a:gd name="connsiteX56" fmla="*/ 1071117 w 6925817"/>
              <a:gd name="connsiteY56" fmla="*/ 382586 h 2408236"/>
              <a:gd name="connsiteX57" fmla="*/ 994917 w 6925817"/>
              <a:gd name="connsiteY57" fmla="*/ 382586 h 2408236"/>
              <a:gd name="connsiteX58" fmla="*/ 994917 w 6925817"/>
              <a:gd name="connsiteY58" fmla="*/ 344486 h 2408236"/>
              <a:gd name="connsiteX59" fmla="*/ 886967 w 6925817"/>
              <a:gd name="connsiteY59" fmla="*/ 344486 h 2408236"/>
              <a:gd name="connsiteX60" fmla="*/ 886174 w 6925817"/>
              <a:gd name="connsiteY60" fmla="*/ 309561 h 2408236"/>
              <a:gd name="connsiteX61" fmla="*/ 817118 w 6925817"/>
              <a:gd name="connsiteY61" fmla="*/ 309562 h 2408236"/>
              <a:gd name="connsiteX62" fmla="*/ 817119 w 6925817"/>
              <a:gd name="connsiteY62" fmla="*/ 238124 h 2408236"/>
              <a:gd name="connsiteX63" fmla="*/ 374207 w 6925817"/>
              <a:gd name="connsiteY63" fmla="*/ 238125 h 2408236"/>
              <a:gd name="connsiteX64" fmla="*/ 374207 w 6925817"/>
              <a:gd name="connsiteY64" fmla="*/ 228600 h 2408236"/>
              <a:gd name="connsiteX65" fmla="*/ 367062 w 6925817"/>
              <a:gd name="connsiteY65" fmla="*/ 228599 h 2408236"/>
              <a:gd name="connsiteX66" fmla="*/ 367060 w 6925817"/>
              <a:gd name="connsiteY66" fmla="*/ 211931 h 2408236"/>
              <a:gd name="connsiteX67" fmla="*/ 359918 w 6925817"/>
              <a:gd name="connsiteY67" fmla="*/ 211932 h 2408236"/>
              <a:gd name="connsiteX68" fmla="*/ 359918 w 6925817"/>
              <a:gd name="connsiteY68" fmla="*/ 159543 h 2408236"/>
              <a:gd name="connsiteX69" fmla="*/ 155131 w 6925817"/>
              <a:gd name="connsiteY69" fmla="*/ 157163 h 2408236"/>
              <a:gd name="connsiteX70" fmla="*/ 155130 w 6925817"/>
              <a:gd name="connsiteY70" fmla="*/ 123825 h 2408236"/>
              <a:gd name="connsiteX71" fmla="*/ 114651 w 6925817"/>
              <a:gd name="connsiteY71" fmla="*/ 123826 h 2408236"/>
              <a:gd name="connsiteX72" fmla="*/ 114649 w 6925817"/>
              <a:gd name="connsiteY72" fmla="*/ 85726 h 2408236"/>
              <a:gd name="connsiteX73" fmla="*/ 88455 w 6925817"/>
              <a:gd name="connsiteY73" fmla="*/ 85725 h 2408236"/>
              <a:gd name="connsiteX74" fmla="*/ 88458 w 6925817"/>
              <a:gd name="connsiteY74" fmla="*/ 40483 h 2408236"/>
              <a:gd name="connsiteX75" fmla="*/ 74170 w 6925817"/>
              <a:gd name="connsiteY75" fmla="*/ 40482 h 2408236"/>
              <a:gd name="connsiteX76" fmla="*/ 74170 w 6925817"/>
              <a:gd name="connsiteY76" fmla="*/ 4761 h 2408236"/>
              <a:gd name="connsiteX77" fmla="*/ 5115 w 6925817"/>
              <a:gd name="connsiteY77" fmla="*/ 4761 h 2408236"/>
              <a:gd name="connsiteX78" fmla="*/ 5115 w 6925817"/>
              <a:gd name="connsiteY78" fmla="*/ 0 h 2408236"/>
              <a:gd name="connsiteX0" fmla="*/ 6926517 w 6926517"/>
              <a:gd name="connsiteY0" fmla="*/ 2536824 h 2536824"/>
              <a:gd name="connsiteX1" fmla="*/ 6875717 w 6926517"/>
              <a:gd name="connsiteY1" fmla="*/ 2536824 h 2536824"/>
              <a:gd name="connsiteX2" fmla="*/ 6875717 w 6926517"/>
              <a:gd name="connsiteY2" fmla="*/ 2168524 h 2536824"/>
              <a:gd name="connsiteX3" fmla="*/ 6335967 w 6926517"/>
              <a:gd name="connsiteY3" fmla="*/ 2168524 h 2536824"/>
              <a:gd name="connsiteX4" fmla="*/ 6335967 w 6926517"/>
              <a:gd name="connsiteY4" fmla="*/ 1895474 h 2536824"/>
              <a:gd name="connsiteX5" fmla="*/ 4989767 w 6926517"/>
              <a:gd name="connsiteY5" fmla="*/ 1895474 h 2536824"/>
              <a:gd name="connsiteX6" fmla="*/ 4989767 w 6926517"/>
              <a:gd name="connsiteY6" fmla="*/ 1819274 h 2536824"/>
              <a:gd name="connsiteX7" fmla="*/ 4646867 w 6926517"/>
              <a:gd name="connsiteY7" fmla="*/ 1819274 h 2536824"/>
              <a:gd name="connsiteX8" fmla="*/ 4646867 w 6926517"/>
              <a:gd name="connsiteY8" fmla="*/ 1736724 h 2536824"/>
              <a:gd name="connsiteX9" fmla="*/ 4507167 w 6926517"/>
              <a:gd name="connsiteY9" fmla="*/ 1736724 h 2536824"/>
              <a:gd name="connsiteX10" fmla="*/ 4507167 w 6926517"/>
              <a:gd name="connsiteY10" fmla="*/ 1660524 h 2536824"/>
              <a:gd name="connsiteX11" fmla="*/ 4265867 w 6926517"/>
              <a:gd name="connsiteY11" fmla="*/ 1660524 h 2536824"/>
              <a:gd name="connsiteX12" fmla="*/ 4265867 w 6926517"/>
              <a:gd name="connsiteY12" fmla="*/ 1577974 h 2536824"/>
              <a:gd name="connsiteX13" fmla="*/ 3821367 w 6926517"/>
              <a:gd name="connsiteY13" fmla="*/ 1577974 h 2536824"/>
              <a:gd name="connsiteX14" fmla="*/ 3821367 w 6926517"/>
              <a:gd name="connsiteY14" fmla="*/ 1495424 h 2536824"/>
              <a:gd name="connsiteX15" fmla="*/ 3783267 w 6926517"/>
              <a:gd name="connsiteY15" fmla="*/ 1495424 h 2536824"/>
              <a:gd name="connsiteX16" fmla="*/ 3783267 w 6926517"/>
              <a:gd name="connsiteY16" fmla="*/ 1419224 h 2536824"/>
              <a:gd name="connsiteX17" fmla="*/ 3097467 w 6926517"/>
              <a:gd name="connsiteY17" fmla="*/ 1419224 h 2536824"/>
              <a:gd name="connsiteX18" fmla="*/ 3097467 w 6926517"/>
              <a:gd name="connsiteY18" fmla="*/ 1349374 h 2536824"/>
              <a:gd name="connsiteX19" fmla="*/ 3065717 w 6926517"/>
              <a:gd name="connsiteY19" fmla="*/ 1349374 h 2536824"/>
              <a:gd name="connsiteX20" fmla="*/ 3065717 w 6926517"/>
              <a:gd name="connsiteY20" fmla="*/ 1292224 h 2536824"/>
              <a:gd name="connsiteX21" fmla="*/ 2951417 w 6926517"/>
              <a:gd name="connsiteY21" fmla="*/ 1292224 h 2536824"/>
              <a:gd name="connsiteX22" fmla="*/ 2951417 w 6926517"/>
              <a:gd name="connsiteY22" fmla="*/ 1235074 h 2536824"/>
              <a:gd name="connsiteX23" fmla="*/ 2735517 w 6926517"/>
              <a:gd name="connsiteY23" fmla="*/ 1235074 h 2536824"/>
              <a:gd name="connsiteX24" fmla="*/ 2735517 w 6926517"/>
              <a:gd name="connsiteY24" fmla="*/ 1184274 h 2536824"/>
              <a:gd name="connsiteX25" fmla="*/ 2691067 w 6926517"/>
              <a:gd name="connsiteY25" fmla="*/ 1184274 h 2536824"/>
              <a:gd name="connsiteX26" fmla="*/ 2691067 w 6926517"/>
              <a:gd name="connsiteY26" fmla="*/ 1133474 h 2536824"/>
              <a:gd name="connsiteX27" fmla="*/ 2684717 w 6926517"/>
              <a:gd name="connsiteY27" fmla="*/ 1133474 h 2536824"/>
              <a:gd name="connsiteX28" fmla="*/ 2684717 w 6926517"/>
              <a:gd name="connsiteY28" fmla="*/ 1082674 h 2536824"/>
              <a:gd name="connsiteX29" fmla="*/ 2614867 w 6926517"/>
              <a:gd name="connsiteY29" fmla="*/ 1082674 h 2536824"/>
              <a:gd name="connsiteX30" fmla="*/ 2614867 w 6926517"/>
              <a:gd name="connsiteY30" fmla="*/ 1031874 h 2536824"/>
              <a:gd name="connsiteX31" fmla="*/ 2494217 w 6926517"/>
              <a:gd name="connsiteY31" fmla="*/ 1031874 h 2536824"/>
              <a:gd name="connsiteX32" fmla="*/ 2494217 w 6926517"/>
              <a:gd name="connsiteY32" fmla="*/ 993774 h 2536824"/>
              <a:gd name="connsiteX33" fmla="*/ 2386267 w 6926517"/>
              <a:gd name="connsiteY33" fmla="*/ 993774 h 2536824"/>
              <a:gd name="connsiteX34" fmla="*/ 2386267 w 6926517"/>
              <a:gd name="connsiteY34" fmla="*/ 949324 h 2536824"/>
              <a:gd name="connsiteX35" fmla="*/ 2303717 w 6926517"/>
              <a:gd name="connsiteY35" fmla="*/ 949324 h 2536824"/>
              <a:gd name="connsiteX36" fmla="*/ 2303717 w 6926517"/>
              <a:gd name="connsiteY36" fmla="*/ 904874 h 2536824"/>
              <a:gd name="connsiteX37" fmla="*/ 2265617 w 6926517"/>
              <a:gd name="connsiteY37" fmla="*/ 904874 h 2536824"/>
              <a:gd name="connsiteX38" fmla="*/ 2265617 w 6926517"/>
              <a:gd name="connsiteY38" fmla="*/ 860424 h 2536824"/>
              <a:gd name="connsiteX39" fmla="*/ 2125917 w 6926517"/>
              <a:gd name="connsiteY39" fmla="*/ 860424 h 2536824"/>
              <a:gd name="connsiteX40" fmla="*/ 2125917 w 6926517"/>
              <a:gd name="connsiteY40" fmla="*/ 815974 h 2536824"/>
              <a:gd name="connsiteX41" fmla="*/ 1973517 w 6926517"/>
              <a:gd name="connsiteY41" fmla="*/ 815974 h 2536824"/>
              <a:gd name="connsiteX42" fmla="*/ 1973517 w 6926517"/>
              <a:gd name="connsiteY42" fmla="*/ 777874 h 2536824"/>
              <a:gd name="connsiteX43" fmla="*/ 1929067 w 6926517"/>
              <a:gd name="connsiteY43" fmla="*/ 777874 h 2536824"/>
              <a:gd name="connsiteX44" fmla="*/ 1929067 w 6926517"/>
              <a:gd name="connsiteY44" fmla="*/ 733424 h 2536824"/>
              <a:gd name="connsiteX45" fmla="*/ 1744917 w 6926517"/>
              <a:gd name="connsiteY45" fmla="*/ 733424 h 2536824"/>
              <a:gd name="connsiteX46" fmla="*/ 1744917 w 6926517"/>
              <a:gd name="connsiteY46" fmla="*/ 695324 h 2536824"/>
              <a:gd name="connsiteX47" fmla="*/ 1579817 w 6926517"/>
              <a:gd name="connsiteY47" fmla="*/ 695324 h 2536824"/>
              <a:gd name="connsiteX48" fmla="*/ 1579817 w 6926517"/>
              <a:gd name="connsiteY48" fmla="*/ 657224 h 2536824"/>
              <a:gd name="connsiteX49" fmla="*/ 1382967 w 6926517"/>
              <a:gd name="connsiteY49" fmla="*/ 657224 h 2536824"/>
              <a:gd name="connsiteX50" fmla="*/ 1382967 w 6926517"/>
              <a:gd name="connsiteY50" fmla="*/ 619124 h 2536824"/>
              <a:gd name="connsiteX51" fmla="*/ 1287717 w 6926517"/>
              <a:gd name="connsiteY51" fmla="*/ 619124 h 2536824"/>
              <a:gd name="connsiteX52" fmla="*/ 1287717 w 6926517"/>
              <a:gd name="connsiteY52" fmla="*/ 587374 h 2536824"/>
              <a:gd name="connsiteX53" fmla="*/ 1173417 w 6926517"/>
              <a:gd name="connsiteY53" fmla="*/ 587374 h 2536824"/>
              <a:gd name="connsiteX54" fmla="*/ 1173417 w 6926517"/>
              <a:gd name="connsiteY54" fmla="*/ 555624 h 2536824"/>
              <a:gd name="connsiteX55" fmla="*/ 1071817 w 6926517"/>
              <a:gd name="connsiteY55" fmla="*/ 555624 h 2536824"/>
              <a:gd name="connsiteX56" fmla="*/ 1071817 w 6926517"/>
              <a:gd name="connsiteY56" fmla="*/ 511174 h 2536824"/>
              <a:gd name="connsiteX57" fmla="*/ 995617 w 6926517"/>
              <a:gd name="connsiteY57" fmla="*/ 511174 h 2536824"/>
              <a:gd name="connsiteX58" fmla="*/ 995617 w 6926517"/>
              <a:gd name="connsiteY58" fmla="*/ 473074 h 2536824"/>
              <a:gd name="connsiteX59" fmla="*/ 887667 w 6926517"/>
              <a:gd name="connsiteY59" fmla="*/ 473074 h 2536824"/>
              <a:gd name="connsiteX60" fmla="*/ 886874 w 6926517"/>
              <a:gd name="connsiteY60" fmla="*/ 438149 h 2536824"/>
              <a:gd name="connsiteX61" fmla="*/ 817818 w 6926517"/>
              <a:gd name="connsiteY61" fmla="*/ 438150 h 2536824"/>
              <a:gd name="connsiteX62" fmla="*/ 817819 w 6926517"/>
              <a:gd name="connsiteY62" fmla="*/ 366712 h 2536824"/>
              <a:gd name="connsiteX63" fmla="*/ 374907 w 6926517"/>
              <a:gd name="connsiteY63" fmla="*/ 366713 h 2536824"/>
              <a:gd name="connsiteX64" fmla="*/ 374907 w 6926517"/>
              <a:gd name="connsiteY64" fmla="*/ 357188 h 2536824"/>
              <a:gd name="connsiteX65" fmla="*/ 367762 w 6926517"/>
              <a:gd name="connsiteY65" fmla="*/ 357187 h 2536824"/>
              <a:gd name="connsiteX66" fmla="*/ 367760 w 6926517"/>
              <a:gd name="connsiteY66" fmla="*/ 340519 h 2536824"/>
              <a:gd name="connsiteX67" fmla="*/ 360618 w 6926517"/>
              <a:gd name="connsiteY67" fmla="*/ 340520 h 2536824"/>
              <a:gd name="connsiteX68" fmla="*/ 360618 w 6926517"/>
              <a:gd name="connsiteY68" fmla="*/ 288131 h 2536824"/>
              <a:gd name="connsiteX69" fmla="*/ 155831 w 6926517"/>
              <a:gd name="connsiteY69" fmla="*/ 285751 h 2536824"/>
              <a:gd name="connsiteX70" fmla="*/ 155830 w 6926517"/>
              <a:gd name="connsiteY70" fmla="*/ 252413 h 2536824"/>
              <a:gd name="connsiteX71" fmla="*/ 115351 w 6926517"/>
              <a:gd name="connsiteY71" fmla="*/ 252414 h 2536824"/>
              <a:gd name="connsiteX72" fmla="*/ 115349 w 6926517"/>
              <a:gd name="connsiteY72" fmla="*/ 214314 h 2536824"/>
              <a:gd name="connsiteX73" fmla="*/ 89155 w 6926517"/>
              <a:gd name="connsiteY73" fmla="*/ 214313 h 2536824"/>
              <a:gd name="connsiteX74" fmla="*/ 89158 w 6926517"/>
              <a:gd name="connsiteY74" fmla="*/ 169071 h 2536824"/>
              <a:gd name="connsiteX75" fmla="*/ 74870 w 6926517"/>
              <a:gd name="connsiteY75" fmla="*/ 169070 h 2536824"/>
              <a:gd name="connsiteX76" fmla="*/ 74870 w 6926517"/>
              <a:gd name="connsiteY76" fmla="*/ 133349 h 2536824"/>
              <a:gd name="connsiteX77" fmla="*/ 5815 w 6926517"/>
              <a:gd name="connsiteY77" fmla="*/ 133349 h 2536824"/>
              <a:gd name="connsiteX78" fmla="*/ 3433 w 6926517"/>
              <a:gd name="connsiteY78" fmla="*/ 0 h 2536824"/>
              <a:gd name="connsiteX0" fmla="*/ 6923084 w 6923084"/>
              <a:gd name="connsiteY0" fmla="*/ 2536824 h 2536824"/>
              <a:gd name="connsiteX1" fmla="*/ 6872284 w 6923084"/>
              <a:gd name="connsiteY1" fmla="*/ 2536824 h 2536824"/>
              <a:gd name="connsiteX2" fmla="*/ 6872284 w 6923084"/>
              <a:gd name="connsiteY2" fmla="*/ 2168524 h 2536824"/>
              <a:gd name="connsiteX3" fmla="*/ 6332534 w 6923084"/>
              <a:gd name="connsiteY3" fmla="*/ 2168524 h 2536824"/>
              <a:gd name="connsiteX4" fmla="*/ 6332534 w 6923084"/>
              <a:gd name="connsiteY4" fmla="*/ 1895474 h 2536824"/>
              <a:gd name="connsiteX5" fmla="*/ 4986334 w 6923084"/>
              <a:gd name="connsiteY5" fmla="*/ 1895474 h 2536824"/>
              <a:gd name="connsiteX6" fmla="*/ 4986334 w 6923084"/>
              <a:gd name="connsiteY6" fmla="*/ 1819274 h 2536824"/>
              <a:gd name="connsiteX7" fmla="*/ 4643434 w 6923084"/>
              <a:gd name="connsiteY7" fmla="*/ 1819274 h 2536824"/>
              <a:gd name="connsiteX8" fmla="*/ 4643434 w 6923084"/>
              <a:gd name="connsiteY8" fmla="*/ 1736724 h 2536824"/>
              <a:gd name="connsiteX9" fmla="*/ 4503734 w 6923084"/>
              <a:gd name="connsiteY9" fmla="*/ 1736724 h 2536824"/>
              <a:gd name="connsiteX10" fmla="*/ 4503734 w 6923084"/>
              <a:gd name="connsiteY10" fmla="*/ 1660524 h 2536824"/>
              <a:gd name="connsiteX11" fmla="*/ 4262434 w 6923084"/>
              <a:gd name="connsiteY11" fmla="*/ 1660524 h 2536824"/>
              <a:gd name="connsiteX12" fmla="*/ 4262434 w 6923084"/>
              <a:gd name="connsiteY12" fmla="*/ 1577974 h 2536824"/>
              <a:gd name="connsiteX13" fmla="*/ 3817934 w 6923084"/>
              <a:gd name="connsiteY13" fmla="*/ 1577974 h 2536824"/>
              <a:gd name="connsiteX14" fmla="*/ 3817934 w 6923084"/>
              <a:gd name="connsiteY14" fmla="*/ 1495424 h 2536824"/>
              <a:gd name="connsiteX15" fmla="*/ 3779834 w 6923084"/>
              <a:gd name="connsiteY15" fmla="*/ 1495424 h 2536824"/>
              <a:gd name="connsiteX16" fmla="*/ 3779834 w 6923084"/>
              <a:gd name="connsiteY16" fmla="*/ 1419224 h 2536824"/>
              <a:gd name="connsiteX17" fmla="*/ 3094034 w 6923084"/>
              <a:gd name="connsiteY17" fmla="*/ 1419224 h 2536824"/>
              <a:gd name="connsiteX18" fmla="*/ 3094034 w 6923084"/>
              <a:gd name="connsiteY18" fmla="*/ 1349374 h 2536824"/>
              <a:gd name="connsiteX19" fmla="*/ 3062284 w 6923084"/>
              <a:gd name="connsiteY19" fmla="*/ 1349374 h 2536824"/>
              <a:gd name="connsiteX20" fmla="*/ 3062284 w 6923084"/>
              <a:gd name="connsiteY20" fmla="*/ 1292224 h 2536824"/>
              <a:gd name="connsiteX21" fmla="*/ 2947984 w 6923084"/>
              <a:gd name="connsiteY21" fmla="*/ 1292224 h 2536824"/>
              <a:gd name="connsiteX22" fmla="*/ 2947984 w 6923084"/>
              <a:gd name="connsiteY22" fmla="*/ 1235074 h 2536824"/>
              <a:gd name="connsiteX23" fmla="*/ 2732084 w 6923084"/>
              <a:gd name="connsiteY23" fmla="*/ 1235074 h 2536824"/>
              <a:gd name="connsiteX24" fmla="*/ 2732084 w 6923084"/>
              <a:gd name="connsiteY24" fmla="*/ 1184274 h 2536824"/>
              <a:gd name="connsiteX25" fmla="*/ 2687634 w 6923084"/>
              <a:gd name="connsiteY25" fmla="*/ 1184274 h 2536824"/>
              <a:gd name="connsiteX26" fmla="*/ 2687634 w 6923084"/>
              <a:gd name="connsiteY26" fmla="*/ 1133474 h 2536824"/>
              <a:gd name="connsiteX27" fmla="*/ 2681284 w 6923084"/>
              <a:gd name="connsiteY27" fmla="*/ 1133474 h 2536824"/>
              <a:gd name="connsiteX28" fmla="*/ 2681284 w 6923084"/>
              <a:gd name="connsiteY28" fmla="*/ 1082674 h 2536824"/>
              <a:gd name="connsiteX29" fmla="*/ 2611434 w 6923084"/>
              <a:gd name="connsiteY29" fmla="*/ 1082674 h 2536824"/>
              <a:gd name="connsiteX30" fmla="*/ 2611434 w 6923084"/>
              <a:gd name="connsiteY30" fmla="*/ 1031874 h 2536824"/>
              <a:gd name="connsiteX31" fmla="*/ 2490784 w 6923084"/>
              <a:gd name="connsiteY31" fmla="*/ 1031874 h 2536824"/>
              <a:gd name="connsiteX32" fmla="*/ 2490784 w 6923084"/>
              <a:gd name="connsiteY32" fmla="*/ 993774 h 2536824"/>
              <a:gd name="connsiteX33" fmla="*/ 2382834 w 6923084"/>
              <a:gd name="connsiteY33" fmla="*/ 993774 h 2536824"/>
              <a:gd name="connsiteX34" fmla="*/ 2382834 w 6923084"/>
              <a:gd name="connsiteY34" fmla="*/ 949324 h 2536824"/>
              <a:gd name="connsiteX35" fmla="*/ 2300284 w 6923084"/>
              <a:gd name="connsiteY35" fmla="*/ 949324 h 2536824"/>
              <a:gd name="connsiteX36" fmla="*/ 2300284 w 6923084"/>
              <a:gd name="connsiteY36" fmla="*/ 904874 h 2536824"/>
              <a:gd name="connsiteX37" fmla="*/ 2262184 w 6923084"/>
              <a:gd name="connsiteY37" fmla="*/ 904874 h 2536824"/>
              <a:gd name="connsiteX38" fmla="*/ 2262184 w 6923084"/>
              <a:gd name="connsiteY38" fmla="*/ 860424 h 2536824"/>
              <a:gd name="connsiteX39" fmla="*/ 2122484 w 6923084"/>
              <a:gd name="connsiteY39" fmla="*/ 860424 h 2536824"/>
              <a:gd name="connsiteX40" fmla="*/ 2122484 w 6923084"/>
              <a:gd name="connsiteY40" fmla="*/ 815974 h 2536824"/>
              <a:gd name="connsiteX41" fmla="*/ 1970084 w 6923084"/>
              <a:gd name="connsiteY41" fmla="*/ 815974 h 2536824"/>
              <a:gd name="connsiteX42" fmla="*/ 1970084 w 6923084"/>
              <a:gd name="connsiteY42" fmla="*/ 777874 h 2536824"/>
              <a:gd name="connsiteX43" fmla="*/ 1925634 w 6923084"/>
              <a:gd name="connsiteY43" fmla="*/ 777874 h 2536824"/>
              <a:gd name="connsiteX44" fmla="*/ 1925634 w 6923084"/>
              <a:gd name="connsiteY44" fmla="*/ 733424 h 2536824"/>
              <a:gd name="connsiteX45" fmla="*/ 1741484 w 6923084"/>
              <a:gd name="connsiteY45" fmla="*/ 733424 h 2536824"/>
              <a:gd name="connsiteX46" fmla="*/ 1741484 w 6923084"/>
              <a:gd name="connsiteY46" fmla="*/ 695324 h 2536824"/>
              <a:gd name="connsiteX47" fmla="*/ 1576384 w 6923084"/>
              <a:gd name="connsiteY47" fmla="*/ 695324 h 2536824"/>
              <a:gd name="connsiteX48" fmla="*/ 1576384 w 6923084"/>
              <a:gd name="connsiteY48" fmla="*/ 657224 h 2536824"/>
              <a:gd name="connsiteX49" fmla="*/ 1379534 w 6923084"/>
              <a:gd name="connsiteY49" fmla="*/ 657224 h 2536824"/>
              <a:gd name="connsiteX50" fmla="*/ 1379534 w 6923084"/>
              <a:gd name="connsiteY50" fmla="*/ 619124 h 2536824"/>
              <a:gd name="connsiteX51" fmla="*/ 1284284 w 6923084"/>
              <a:gd name="connsiteY51" fmla="*/ 619124 h 2536824"/>
              <a:gd name="connsiteX52" fmla="*/ 1284284 w 6923084"/>
              <a:gd name="connsiteY52" fmla="*/ 587374 h 2536824"/>
              <a:gd name="connsiteX53" fmla="*/ 1169984 w 6923084"/>
              <a:gd name="connsiteY53" fmla="*/ 587374 h 2536824"/>
              <a:gd name="connsiteX54" fmla="*/ 1169984 w 6923084"/>
              <a:gd name="connsiteY54" fmla="*/ 555624 h 2536824"/>
              <a:gd name="connsiteX55" fmla="*/ 1068384 w 6923084"/>
              <a:gd name="connsiteY55" fmla="*/ 555624 h 2536824"/>
              <a:gd name="connsiteX56" fmla="*/ 1068384 w 6923084"/>
              <a:gd name="connsiteY56" fmla="*/ 511174 h 2536824"/>
              <a:gd name="connsiteX57" fmla="*/ 992184 w 6923084"/>
              <a:gd name="connsiteY57" fmla="*/ 511174 h 2536824"/>
              <a:gd name="connsiteX58" fmla="*/ 992184 w 6923084"/>
              <a:gd name="connsiteY58" fmla="*/ 473074 h 2536824"/>
              <a:gd name="connsiteX59" fmla="*/ 884234 w 6923084"/>
              <a:gd name="connsiteY59" fmla="*/ 473074 h 2536824"/>
              <a:gd name="connsiteX60" fmla="*/ 883441 w 6923084"/>
              <a:gd name="connsiteY60" fmla="*/ 438149 h 2536824"/>
              <a:gd name="connsiteX61" fmla="*/ 814385 w 6923084"/>
              <a:gd name="connsiteY61" fmla="*/ 438150 h 2536824"/>
              <a:gd name="connsiteX62" fmla="*/ 814386 w 6923084"/>
              <a:gd name="connsiteY62" fmla="*/ 366712 h 2536824"/>
              <a:gd name="connsiteX63" fmla="*/ 371474 w 6923084"/>
              <a:gd name="connsiteY63" fmla="*/ 366713 h 2536824"/>
              <a:gd name="connsiteX64" fmla="*/ 371474 w 6923084"/>
              <a:gd name="connsiteY64" fmla="*/ 357188 h 2536824"/>
              <a:gd name="connsiteX65" fmla="*/ 364329 w 6923084"/>
              <a:gd name="connsiteY65" fmla="*/ 357187 h 2536824"/>
              <a:gd name="connsiteX66" fmla="*/ 364327 w 6923084"/>
              <a:gd name="connsiteY66" fmla="*/ 340519 h 2536824"/>
              <a:gd name="connsiteX67" fmla="*/ 357185 w 6923084"/>
              <a:gd name="connsiteY67" fmla="*/ 340520 h 2536824"/>
              <a:gd name="connsiteX68" fmla="*/ 357185 w 6923084"/>
              <a:gd name="connsiteY68" fmla="*/ 288131 h 2536824"/>
              <a:gd name="connsiteX69" fmla="*/ 152398 w 6923084"/>
              <a:gd name="connsiteY69" fmla="*/ 285751 h 2536824"/>
              <a:gd name="connsiteX70" fmla="*/ 152397 w 6923084"/>
              <a:gd name="connsiteY70" fmla="*/ 252413 h 2536824"/>
              <a:gd name="connsiteX71" fmla="*/ 111918 w 6923084"/>
              <a:gd name="connsiteY71" fmla="*/ 252414 h 2536824"/>
              <a:gd name="connsiteX72" fmla="*/ 111916 w 6923084"/>
              <a:gd name="connsiteY72" fmla="*/ 214314 h 2536824"/>
              <a:gd name="connsiteX73" fmla="*/ 85722 w 6923084"/>
              <a:gd name="connsiteY73" fmla="*/ 214313 h 2536824"/>
              <a:gd name="connsiteX74" fmla="*/ 85725 w 6923084"/>
              <a:gd name="connsiteY74" fmla="*/ 169071 h 2536824"/>
              <a:gd name="connsiteX75" fmla="*/ 71437 w 6923084"/>
              <a:gd name="connsiteY75" fmla="*/ 169070 h 2536824"/>
              <a:gd name="connsiteX76" fmla="*/ 71437 w 6923084"/>
              <a:gd name="connsiteY76" fmla="*/ 133349 h 2536824"/>
              <a:gd name="connsiteX77" fmla="*/ 2382 w 6923084"/>
              <a:gd name="connsiteY77" fmla="*/ 133349 h 2536824"/>
              <a:gd name="connsiteX78" fmla="*/ 0 w 6923084"/>
              <a:gd name="connsiteY78" fmla="*/ 0 h 2536824"/>
              <a:gd name="connsiteX0" fmla="*/ 6923084 w 6923084"/>
              <a:gd name="connsiteY0" fmla="*/ 2446337 h 2446337"/>
              <a:gd name="connsiteX1" fmla="*/ 6872284 w 6923084"/>
              <a:gd name="connsiteY1" fmla="*/ 2446337 h 2446337"/>
              <a:gd name="connsiteX2" fmla="*/ 6872284 w 6923084"/>
              <a:gd name="connsiteY2" fmla="*/ 2078037 h 2446337"/>
              <a:gd name="connsiteX3" fmla="*/ 6332534 w 6923084"/>
              <a:gd name="connsiteY3" fmla="*/ 2078037 h 2446337"/>
              <a:gd name="connsiteX4" fmla="*/ 6332534 w 6923084"/>
              <a:gd name="connsiteY4" fmla="*/ 1804987 h 2446337"/>
              <a:gd name="connsiteX5" fmla="*/ 4986334 w 6923084"/>
              <a:gd name="connsiteY5" fmla="*/ 1804987 h 2446337"/>
              <a:gd name="connsiteX6" fmla="*/ 4986334 w 6923084"/>
              <a:gd name="connsiteY6" fmla="*/ 1728787 h 2446337"/>
              <a:gd name="connsiteX7" fmla="*/ 4643434 w 6923084"/>
              <a:gd name="connsiteY7" fmla="*/ 1728787 h 2446337"/>
              <a:gd name="connsiteX8" fmla="*/ 4643434 w 6923084"/>
              <a:gd name="connsiteY8" fmla="*/ 1646237 h 2446337"/>
              <a:gd name="connsiteX9" fmla="*/ 4503734 w 6923084"/>
              <a:gd name="connsiteY9" fmla="*/ 1646237 h 2446337"/>
              <a:gd name="connsiteX10" fmla="*/ 4503734 w 6923084"/>
              <a:gd name="connsiteY10" fmla="*/ 1570037 h 2446337"/>
              <a:gd name="connsiteX11" fmla="*/ 4262434 w 6923084"/>
              <a:gd name="connsiteY11" fmla="*/ 1570037 h 2446337"/>
              <a:gd name="connsiteX12" fmla="*/ 4262434 w 6923084"/>
              <a:gd name="connsiteY12" fmla="*/ 1487487 h 2446337"/>
              <a:gd name="connsiteX13" fmla="*/ 3817934 w 6923084"/>
              <a:gd name="connsiteY13" fmla="*/ 1487487 h 2446337"/>
              <a:gd name="connsiteX14" fmla="*/ 3817934 w 6923084"/>
              <a:gd name="connsiteY14" fmla="*/ 1404937 h 2446337"/>
              <a:gd name="connsiteX15" fmla="*/ 3779834 w 6923084"/>
              <a:gd name="connsiteY15" fmla="*/ 1404937 h 2446337"/>
              <a:gd name="connsiteX16" fmla="*/ 3779834 w 6923084"/>
              <a:gd name="connsiteY16" fmla="*/ 1328737 h 2446337"/>
              <a:gd name="connsiteX17" fmla="*/ 3094034 w 6923084"/>
              <a:gd name="connsiteY17" fmla="*/ 1328737 h 2446337"/>
              <a:gd name="connsiteX18" fmla="*/ 3094034 w 6923084"/>
              <a:gd name="connsiteY18" fmla="*/ 1258887 h 2446337"/>
              <a:gd name="connsiteX19" fmla="*/ 3062284 w 6923084"/>
              <a:gd name="connsiteY19" fmla="*/ 1258887 h 2446337"/>
              <a:gd name="connsiteX20" fmla="*/ 3062284 w 6923084"/>
              <a:gd name="connsiteY20" fmla="*/ 1201737 h 2446337"/>
              <a:gd name="connsiteX21" fmla="*/ 2947984 w 6923084"/>
              <a:gd name="connsiteY21" fmla="*/ 1201737 h 2446337"/>
              <a:gd name="connsiteX22" fmla="*/ 2947984 w 6923084"/>
              <a:gd name="connsiteY22" fmla="*/ 1144587 h 2446337"/>
              <a:gd name="connsiteX23" fmla="*/ 2732084 w 6923084"/>
              <a:gd name="connsiteY23" fmla="*/ 1144587 h 2446337"/>
              <a:gd name="connsiteX24" fmla="*/ 2732084 w 6923084"/>
              <a:gd name="connsiteY24" fmla="*/ 1093787 h 2446337"/>
              <a:gd name="connsiteX25" fmla="*/ 2687634 w 6923084"/>
              <a:gd name="connsiteY25" fmla="*/ 1093787 h 2446337"/>
              <a:gd name="connsiteX26" fmla="*/ 2687634 w 6923084"/>
              <a:gd name="connsiteY26" fmla="*/ 1042987 h 2446337"/>
              <a:gd name="connsiteX27" fmla="*/ 2681284 w 6923084"/>
              <a:gd name="connsiteY27" fmla="*/ 1042987 h 2446337"/>
              <a:gd name="connsiteX28" fmla="*/ 2681284 w 6923084"/>
              <a:gd name="connsiteY28" fmla="*/ 992187 h 2446337"/>
              <a:gd name="connsiteX29" fmla="*/ 2611434 w 6923084"/>
              <a:gd name="connsiteY29" fmla="*/ 992187 h 2446337"/>
              <a:gd name="connsiteX30" fmla="*/ 2611434 w 6923084"/>
              <a:gd name="connsiteY30" fmla="*/ 941387 h 2446337"/>
              <a:gd name="connsiteX31" fmla="*/ 2490784 w 6923084"/>
              <a:gd name="connsiteY31" fmla="*/ 941387 h 2446337"/>
              <a:gd name="connsiteX32" fmla="*/ 2490784 w 6923084"/>
              <a:gd name="connsiteY32" fmla="*/ 903287 h 2446337"/>
              <a:gd name="connsiteX33" fmla="*/ 2382834 w 6923084"/>
              <a:gd name="connsiteY33" fmla="*/ 903287 h 2446337"/>
              <a:gd name="connsiteX34" fmla="*/ 2382834 w 6923084"/>
              <a:gd name="connsiteY34" fmla="*/ 858837 h 2446337"/>
              <a:gd name="connsiteX35" fmla="*/ 2300284 w 6923084"/>
              <a:gd name="connsiteY35" fmla="*/ 858837 h 2446337"/>
              <a:gd name="connsiteX36" fmla="*/ 2300284 w 6923084"/>
              <a:gd name="connsiteY36" fmla="*/ 814387 h 2446337"/>
              <a:gd name="connsiteX37" fmla="*/ 2262184 w 6923084"/>
              <a:gd name="connsiteY37" fmla="*/ 814387 h 2446337"/>
              <a:gd name="connsiteX38" fmla="*/ 2262184 w 6923084"/>
              <a:gd name="connsiteY38" fmla="*/ 769937 h 2446337"/>
              <a:gd name="connsiteX39" fmla="*/ 2122484 w 6923084"/>
              <a:gd name="connsiteY39" fmla="*/ 769937 h 2446337"/>
              <a:gd name="connsiteX40" fmla="*/ 2122484 w 6923084"/>
              <a:gd name="connsiteY40" fmla="*/ 725487 h 2446337"/>
              <a:gd name="connsiteX41" fmla="*/ 1970084 w 6923084"/>
              <a:gd name="connsiteY41" fmla="*/ 725487 h 2446337"/>
              <a:gd name="connsiteX42" fmla="*/ 1970084 w 6923084"/>
              <a:gd name="connsiteY42" fmla="*/ 687387 h 2446337"/>
              <a:gd name="connsiteX43" fmla="*/ 1925634 w 6923084"/>
              <a:gd name="connsiteY43" fmla="*/ 687387 h 2446337"/>
              <a:gd name="connsiteX44" fmla="*/ 1925634 w 6923084"/>
              <a:gd name="connsiteY44" fmla="*/ 642937 h 2446337"/>
              <a:gd name="connsiteX45" fmla="*/ 1741484 w 6923084"/>
              <a:gd name="connsiteY45" fmla="*/ 642937 h 2446337"/>
              <a:gd name="connsiteX46" fmla="*/ 1741484 w 6923084"/>
              <a:gd name="connsiteY46" fmla="*/ 604837 h 2446337"/>
              <a:gd name="connsiteX47" fmla="*/ 1576384 w 6923084"/>
              <a:gd name="connsiteY47" fmla="*/ 604837 h 2446337"/>
              <a:gd name="connsiteX48" fmla="*/ 1576384 w 6923084"/>
              <a:gd name="connsiteY48" fmla="*/ 566737 h 2446337"/>
              <a:gd name="connsiteX49" fmla="*/ 1379534 w 6923084"/>
              <a:gd name="connsiteY49" fmla="*/ 566737 h 2446337"/>
              <a:gd name="connsiteX50" fmla="*/ 1379534 w 6923084"/>
              <a:gd name="connsiteY50" fmla="*/ 528637 h 2446337"/>
              <a:gd name="connsiteX51" fmla="*/ 1284284 w 6923084"/>
              <a:gd name="connsiteY51" fmla="*/ 528637 h 2446337"/>
              <a:gd name="connsiteX52" fmla="*/ 1284284 w 6923084"/>
              <a:gd name="connsiteY52" fmla="*/ 496887 h 2446337"/>
              <a:gd name="connsiteX53" fmla="*/ 1169984 w 6923084"/>
              <a:gd name="connsiteY53" fmla="*/ 496887 h 2446337"/>
              <a:gd name="connsiteX54" fmla="*/ 1169984 w 6923084"/>
              <a:gd name="connsiteY54" fmla="*/ 465137 h 2446337"/>
              <a:gd name="connsiteX55" fmla="*/ 1068384 w 6923084"/>
              <a:gd name="connsiteY55" fmla="*/ 465137 h 2446337"/>
              <a:gd name="connsiteX56" fmla="*/ 1068384 w 6923084"/>
              <a:gd name="connsiteY56" fmla="*/ 420687 h 2446337"/>
              <a:gd name="connsiteX57" fmla="*/ 992184 w 6923084"/>
              <a:gd name="connsiteY57" fmla="*/ 420687 h 2446337"/>
              <a:gd name="connsiteX58" fmla="*/ 992184 w 6923084"/>
              <a:gd name="connsiteY58" fmla="*/ 382587 h 2446337"/>
              <a:gd name="connsiteX59" fmla="*/ 884234 w 6923084"/>
              <a:gd name="connsiteY59" fmla="*/ 382587 h 2446337"/>
              <a:gd name="connsiteX60" fmla="*/ 883441 w 6923084"/>
              <a:gd name="connsiteY60" fmla="*/ 347662 h 2446337"/>
              <a:gd name="connsiteX61" fmla="*/ 814385 w 6923084"/>
              <a:gd name="connsiteY61" fmla="*/ 347663 h 2446337"/>
              <a:gd name="connsiteX62" fmla="*/ 814386 w 6923084"/>
              <a:gd name="connsiteY62" fmla="*/ 276225 h 2446337"/>
              <a:gd name="connsiteX63" fmla="*/ 371474 w 6923084"/>
              <a:gd name="connsiteY63" fmla="*/ 276226 h 2446337"/>
              <a:gd name="connsiteX64" fmla="*/ 371474 w 6923084"/>
              <a:gd name="connsiteY64" fmla="*/ 266701 h 2446337"/>
              <a:gd name="connsiteX65" fmla="*/ 364329 w 6923084"/>
              <a:gd name="connsiteY65" fmla="*/ 266700 h 2446337"/>
              <a:gd name="connsiteX66" fmla="*/ 364327 w 6923084"/>
              <a:gd name="connsiteY66" fmla="*/ 250032 h 2446337"/>
              <a:gd name="connsiteX67" fmla="*/ 357185 w 6923084"/>
              <a:gd name="connsiteY67" fmla="*/ 250033 h 2446337"/>
              <a:gd name="connsiteX68" fmla="*/ 357185 w 6923084"/>
              <a:gd name="connsiteY68" fmla="*/ 197644 h 2446337"/>
              <a:gd name="connsiteX69" fmla="*/ 152398 w 6923084"/>
              <a:gd name="connsiteY69" fmla="*/ 195264 h 2446337"/>
              <a:gd name="connsiteX70" fmla="*/ 152397 w 6923084"/>
              <a:gd name="connsiteY70" fmla="*/ 161926 h 2446337"/>
              <a:gd name="connsiteX71" fmla="*/ 111918 w 6923084"/>
              <a:gd name="connsiteY71" fmla="*/ 161927 h 2446337"/>
              <a:gd name="connsiteX72" fmla="*/ 111916 w 6923084"/>
              <a:gd name="connsiteY72" fmla="*/ 123827 h 2446337"/>
              <a:gd name="connsiteX73" fmla="*/ 85722 w 6923084"/>
              <a:gd name="connsiteY73" fmla="*/ 123826 h 2446337"/>
              <a:gd name="connsiteX74" fmla="*/ 85725 w 6923084"/>
              <a:gd name="connsiteY74" fmla="*/ 78584 h 2446337"/>
              <a:gd name="connsiteX75" fmla="*/ 71437 w 6923084"/>
              <a:gd name="connsiteY75" fmla="*/ 78583 h 2446337"/>
              <a:gd name="connsiteX76" fmla="*/ 71437 w 6923084"/>
              <a:gd name="connsiteY76" fmla="*/ 42862 h 2446337"/>
              <a:gd name="connsiteX77" fmla="*/ 2382 w 6923084"/>
              <a:gd name="connsiteY77" fmla="*/ 42862 h 2446337"/>
              <a:gd name="connsiteX78" fmla="*/ 0 w 6923084"/>
              <a:gd name="connsiteY78" fmla="*/ 0 h 2446337"/>
              <a:gd name="connsiteX0" fmla="*/ 6920702 w 6920702"/>
              <a:gd name="connsiteY0" fmla="*/ 2446337 h 2446337"/>
              <a:gd name="connsiteX1" fmla="*/ 6869902 w 6920702"/>
              <a:gd name="connsiteY1" fmla="*/ 2446337 h 2446337"/>
              <a:gd name="connsiteX2" fmla="*/ 6869902 w 6920702"/>
              <a:gd name="connsiteY2" fmla="*/ 2078037 h 2446337"/>
              <a:gd name="connsiteX3" fmla="*/ 6330152 w 6920702"/>
              <a:gd name="connsiteY3" fmla="*/ 2078037 h 2446337"/>
              <a:gd name="connsiteX4" fmla="*/ 6330152 w 6920702"/>
              <a:gd name="connsiteY4" fmla="*/ 1804987 h 2446337"/>
              <a:gd name="connsiteX5" fmla="*/ 4983952 w 6920702"/>
              <a:gd name="connsiteY5" fmla="*/ 1804987 h 2446337"/>
              <a:gd name="connsiteX6" fmla="*/ 4983952 w 6920702"/>
              <a:gd name="connsiteY6" fmla="*/ 1728787 h 2446337"/>
              <a:gd name="connsiteX7" fmla="*/ 4641052 w 6920702"/>
              <a:gd name="connsiteY7" fmla="*/ 1728787 h 2446337"/>
              <a:gd name="connsiteX8" fmla="*/ 4641052 w 6920702"/>
              <a:gd name="connsiteY8" fmla="*/ 1646237 h 2446337"/>
              <a:gd name="connsiteX9" fmla="*/ 4501352 w 6920702"/>
              <a:gd name="connsiteY9" fmla="*/ 1646237 h 2446337"/>
              <a:gd name="connsiteX10" fmla="*/ 4501352 w 6920702"/>
              <a:gd name="connsiteY10" fmla="*/ 1570037 h 2446337"/>
              <a:gd name="connsiteX11" fmla="*/ 4260052 w 6920702"/>
              <a:gd name="connsiteY11" fmla="*/ 1570037 h 2446337"/>
              <a:gd name="connsiteX12" fmla="*/ 4260052 w 6920702"/>
              <a:gd name="connsiteY12" fmla="*/ 1487487 h 2446337"/>
              <a:gd name="connsiteX13" fmla="*/ 3815552 w 6920702"/>
              <a:gd name="connsiteY13" fmla="*/ 1487487 h 2446337"/>
              <a:gd name="connsiteX14" fmla="*/ 3815552 w 6920702"/>
              <a:gd name="connsiteY14" fmla="*/ 1404937 h 2446337"/>
              <a:gd name="connsiteX15" fmla="*/ 3777452 w 6920702"/>
              <a:gd name="connsiteY15" fmla="*/ 1404937 h 2446337"/>
              <a:gd name="connsiteX16" fmla="*/ 3777452 w 6920702"/>
              <a:gd name="connsiteY16" fmla="*/ 1328737 h 2446337"/>
              <a:gd name="connsiteX17" fmla="*/ 3091652 w 6920702"/>
              <a:gd name="connsiteY17" fmla="*/ 1328737 h 2446337"/>
              <a:gd name="connsiteX18" fmla="*/ 3091652 w 6920702"/>
              <a:gd name="connsiteY18" fmla="*/ 1258887 h 2446337"/>
              <a:gd name="connsiteX19" fmla="*/ 3059902 w 6920702"/>
              <a:gd name="connsiteY19" fmla="*/ 1258887 h 2446337"/>
              <a:gd name="connsiteX20" fmla="*/ 3059902 w 6920702"/>
              <a:gd name="connsiteY20" fmla="*/ 1201737 h 2446337"/>
              <a:gd name="connsiteX21" fmla="*/ 2945602 w 6920702"/>
              <a:gd name="connsiteY21" fmla="*/ 1201737 h 2446337"/>
              <a:gd name="connsiteX22" fmla="*/ 2945602 w 6920702"/>
              <a:gd name="connsiteY22" fmla="*/ 1144587 h 2446337"/>
              <a:gd name="connsiteX23" fmla="*/ 2729702 w 6920702"/>
              <a:gd name="connsiteY23" fmla="*/ 1144587 h 2446337"/>
              <a:gd name="connsiteX24" fmla="*/ 2729702 w 6920702"/>
              <a:gd name="connsiteY24" fmla="*/ 1093787 h 2446337"/>
              <a:gd name="connsiteX25" fmla="*/ 2685252 w 6920702"/>
              <a:gd name="connsiteY25" fmla="*/ 1093787 h 2446337"/>
              <a:gd name="connsiteX26" fmla="*/ 2685252 w 6920702"/>
              <a:gd name="connsiteY26" fmla="*/ 1042987 h 2446337"/>
              <a:gd name="connsiteX27" fmla="*/ 2678902 w 6920702"/>
              <a:gd name="connsiteY27" fmla="*/ 1042987 h 2446337"/>
              <a:gd name="connsiteX28" fmla="*/ 2678902 w 6920702"/>
              <a:gd name="connsiteY28" fmla="*/ 992187 h 2446337"/>
              <a:gd name="connsiteX29" fmla="*/ 2609052 w 6920702"/>
              <a:gd name="connsiteY29" fmla="*/ 992187 h 2446337"/>
              <a:gd name="connsiteX30" fmla="*/ 2609052 w 6920702"/>
              <a:gd name="connsiteY30" fmla="*/ 941387 h 2446337"/>
              <a:gd name="connsiteX31" fmla="*/ 2488402 w 6920702"/>
              <a:gd name="connsiteY31" fmla="*/ 941387 h 2446337"/>
              <a:gd name="connsiteX32" fmla="*/ 2488402 w 6920702"/>
              <a:gd name="connsiteY32" fmla="*/ 903287 h 2446337"/>
              <a:gd name="connsiteX33" fmla="*/ 2380452 w 6920702"/>
              <a:gd name="connsiteY33" fmla="*/ 903287 h 2446337"/>
              <a:gd name="connsiteX34" fmla="*/ 2380452 w 6920702"/>
              <a:gd name="connsiteY34" fmla="*/ 858837 h 2446337"/>
              <a:gd name="connsiteX35" fmla="*/ 2297902 w 6920702"/>
              <a:gd name="connsiteY35" fmla="*/ 858837 h 2446337"/>
              <a:gd name="connsiteX36" fmla="*/ 2297902 w 6920702"/>
              <a:gd name="connsiteY36" fmla="*/ 814387 h 2446337"/>
              <a:gd name="connsiteX37" fmla="*/ 2259802 w 6920702"/>
              <a:gd name="connsiteY37" fmla="*/ 814387 h 2446337"/>
              <a:gd name="connsiteX38" fmla="*/ 2259802 w 6920702"/>
              <a:gd name="connsiteY38" fmla="*/ 769937 h 2446337"/>
              <a:gd name="connsiteX39" fmla="*/ 2120102 w 6920702"/>
              <a:gd name="connsiteY39" fmla="*/ 769937 h 2446337"/>
              <a:gd name="connsiteX40" fmla="*/ 2120102 w 6920702"/>
              <a:gd name="connsiteY40" fmla="*/ 725487 h 2446337"/>
              <a:gd name="connsiteX41" fmla="*/ 1967702 w 6920702"/>
              <a:gd name="connsiteY41" fmla="*/ 725487 h 2446337"/>
              <a:gd name="connsiteX42" fmla="*/ 1967702 w 6920702"/>
              <a:gd name="connsiteY42" fmla="*/ 687387 h 2446337"/>
              <a:gd name="connsiteX43" fmla="*/ 1923252 w 6920702"/>
              <a:gd name="connsiteY43" fmla="*/ 687387 h 2446337"/>
              <a:gd name="connsiteX44" fmla="*/ 1923252 w 6920702"/>
              <a:gd name="connsiteY44" fmla="*/ 642937 h 2446337"/>
              <a:gd name="connsiteX45" fmla="*/ 1739102 w 6920702"/>
              <a:gd name="connsiteY45" fmla="*/ 642937 h 2446337"/>
              <a:gd name="connsiteX46" fmla="*/ 1739102 w 6920702"/>
              <a:gd name="connsiteY46" fmla="*/ 604837 h 2446337"/>
              <a:gd name="connsiteX47" fmla="*/ 1574002 w 6920702"/>
              <a:gd name="connsiteY47" fmla="*/ 604837 h 2446337"/>
              <a:gd name="connsiteX48" fmla="*/ 1574002 w 6920702"/>
              <a:gd name="connsiteY48" fmla="*/ 566737 h 2446337"/>
              <a:gd name="connsiteX49" fmla="*/ 1377152 w 6920702"/>
              <a:gd name="connsiteY49" fmla="*/ 566737 h 2446337"/>
              <a:gd name="connsiteX50" fmla="*/ 1377152 w 6920702"/>
              <a:gd name="connsiteY50" fmla="*/ 528637 h 2446337"/>
              <a:gd name="connsiteX51" fmla="*/ 1281902 w 6920702"/>
              <a:gd name="connsiteY51" fmla="*/ 528637 h 2446337"/>
              <a:gd name="connsiteX52" fmla="*/ 1281902 w 6920702"/>
              <a:gd name="connsiteY52" fmla="*/ 496887 h 2446337"/>
              <a:gd name="connsiteX53" fmla="*/ 1167602 w 6920702"/>
              <a:gd name="connsiteY53" fmla="*/ 496887 h 2446337"/>
              <a:gd name="connsiteX54" fmla="*/ 1167602 w 6920702"/>
              <a:gd name="connsiteY54" fmla="*/ 465137 h 2446337"/>
              <a:gd name="connsiteX55" fmla="*/ 1066002 w 6920702"/>
              <a:gd name="connsiteY55" fmla="*/ 465137 h 2446337"/>
              <a:gd name="connsiteX56" fmla="*/ 1066002 w 6920702"/>
              <a:gd name="connsiteY56" fmla="*/ 420687 h 2446337"/>
              <a:gd name="connsiteX57" fmla="*/ 989802 w 6920702"/>
              <a:gd name="connsiteY57" fmla="*/ 420687 h 2446337"/>
              <a:gd name="connsiteX58" fmla="*/ 989802 w 6920702"/>
              <a:gd name="connsiteY58" fmla="*/ 382587 h 2446337"/>
              <a:gd name="connsiteX59" fmla="*/ 881852 w 6920702"/>
              <a:gd name="connsiteY59" fmla="*/ 382587 h 2446337"/>
              <a:gd name="connsiteX60" fmla="*/ 881059 w 6920702"/>
              <a:gd name="connsiteY60" fmla="*/ 347662 h 2446337"/>
              <a:gd name="connsiteX61" fmla="*/ 812003 w 6920702"/>
              <a:gd name="connsiteY61" fmla="*/ 347663 h 2446337"/>
              <a:gd name="connsiteX62" fmla="*/ 812004 w 6920702"/>
              <a:gd name="connsiteY62" fmla="*/ 276225 h 2446337"/>
              <a:gd name="connsiteX63" fmla="*/ 369092 w 6920702"/>
              <a:gd name="connsiteY63" fmla="*/ 276226 h 2446337"/>
              <a:gd name="connsiteX64" fmla="*/ 369092 w 6920702"/>
              <a:gd name="connsiteY64" fmla="*/ 266701 h 2446337"/>
              <a:gd name="connsiteX65" fmla="*/ 361947 w 6920702"/>
              <a:gd name="connsiteY65" fmla="*/ 266700 h 2446337"/>
              <a:gd name="connsiteX66" fmla="*/ 361945 w 6920702"/>
              <a:gd name="connsiteY66" fmla="*/ 250032 h 2446337"/>
              <a:gd name="connsiteX67" fmla="*/ 354803 w 6920702"/>
              <a:gd name="connsiteY67" fmla="*/ 250033 h 2446337"/>
              <a:gd name="connsiteX68" fmla="*/ 354803 w 6920702"/>
              <a:gd name="connsiteY68" fmla="*/ 197644 h 2446337"/>
              <a:gd name="connsiteX69" fmla="*/ 150016 w 6920702"/>
              <a:gd name="connsiteY69" fmla="*/ 195264 h 2446337"/>
              <a:gd name="connsiteX70" fmla="*/ 150015 w 6920702"/>
              <a:gd name="connsiteY70" fmla="*/ 161926 h 2446337"/>
              <a:gd name="connsiteX71" fmla="*/ 109536 w 6920702"/>
              <a:gd name="connsiteY71" fmla="*/ 161927 h 2446337"/>
              <a:gd name="connsiteX72" fmla="*/ 109534 w 6920702"/>
              <a:gd name="connsiteY72" fmla="*/ 123827 h 2446337"/>
              <a:gd name="connsiteX73" fmla="*/ 83340 w 6920702"/>
              <a:gd name="connsiteY73" fmla="*/ 123826 h 2446337"/>
              <a:gd name="connsiteX74" fmla="*/ 83343 w 6920702"/>
              <a:gd name="connsiteY74" fmla="*/ 78584 h 2446337"/>
              <a:gd name="connsiteX75" fmla="*/ 69055 w 6920702"/>
              <a:gd name="connsiteY75" fmla="*/ 78583 h 2446337"/>
              <a:gd name="connsiteX76" fmla="*/ 69055 w 6920702"/>
              <a:gd name="connsiteY76" fmla="*/ 42862 h 2446337"/>
              <a:gd name="connsiteX77" fmla="*/ 0 w 6920702"/>
              <a:gd name="connsiteY77" fmla="*/ 42862 h 2446337"/>
              <a:gd name="connsiteX78" fmla="*/ 2381 w 6920702"/>
              <a:gd name="connsiteY78" fmla="*/ 0 h 2446337"/>
              <a:gd name="connsiteX0" fmla="*/ 6920702 w 6920702"/>
              <a:gd name="connsiteY0" fmla="*/ 2448719 h 2448719"/>
              <a:gd name="connsiteX1" fmla="*/ 6869902 w 6920702"/>
              <a:gd name="connsiteY1" fmla="*/ 2448719 h 2448719"/>
              <a:gd name="connsiteX2" fmla="*/ 6869902 w 6920702"/>
              <a:gd name="connsiteY2" fmla="*/ 2080419 h 2448719"/>
              <a:gd name="connsiteX3" fmla="*/ 6330152 w 6920702"/>
              <a:gd name="connsiteY3" fmla="*/ 2080419 h 2448719"/>
              <a:gd name="connsiteX4" fmla="*/ 6330152 w 6920702"/>
              <a:gd name="connsiteY4" fmla="*/ 1807369 h 2448719"/>
              <a:gd name="connsiteX5" fmla="*/ 4983952 w 6920702"/>
              <a:gd name="connsiteY5" fmla="*/ 1807369 h 2448719"/>
              <a:gd name="connsiteX6" fmla="*/ 4983952 w 6920702"/>
              <a:gd name="connsiteY6" fmla="*/ 1731169 h 2448719"/>
              <a:gd name="connsiteX7" fmla="*/ 4641052 w 6920702"/>
              <a:gd name="connsiteY7" fmla="*/ 1731169 h 2448719"/>
              <a:gd name="connsiteX8" fmla="*/ 4641052 w 6920702"/>
              <a:gd name="connsiteY8" fmla="*/ 1648619 h 2448719"/>
              <a:gd name="connsiteX9" fmla="*/ 4501352 w 6920702"/>
              <a:gd name="connsiteY9" fmla="*/ 1648619 h 2448719"/>
              <a:gd name="connsiteX10" fmla="*/ 4501352 w 6920702"/>
              <a:gd name="connsiteY10" fmla="*/ 1572419 h 2448719"/>
              <a:gd name="connsiteX11" fmla="*/ 4260052 w 6920702"/>
              <a:gd name="connsiteY11" fmla="*/ 1572419 h 2448719"/>
              <a:gd name="connsiteX12" fmla="*/ 4260052 w 6920702"/>
              <a:gd name="connsiteY12" fmla="*/ 1489869 h 2448719"/>
              <a:gd name="connsiteX13" fmla="*/ 3815552 w 6920702"/>
              <a:gd name="connsiteY13" fmla="*/ 1489869 h 2448719"/>
              <a:gd name="connsiteX14" fmla="*/ 3815552 w 6920702"/>
              <a:gd name="connsiteY14" fmla="*/ 1407319 h 2448719"/>
              <a:gd name="connsiteX15" fmla="*/ 3777452 w 6920702"/>
              <a:gd name="connsiteY15" fmla="*/ 1407319 h 2448719"/>
              <a:gd name="connsiteX16" fmla="*/ 3777452 w 6920702"/>
              <a:gd name="connsiteY16" fmla="*/ 1331119 h 2448719"/>
              <a:gd name="connsiteX17" fmla="*/ 3091652 w 6920702"/>
              <a:gd name="connsiteY17" fmla="*/ 1331119 h 2448719"/>
              <a:gd name="connsiteX18" fmla="*/ 3091652 w 6920702"/>
              <a:gd name="connsiteY18" fmla="*/ 1261269 h 2448719"/>
              <a:gd name="connsiteX19" fmla="*/ 3059902 w 6920702"/>
              <a:gd name="connsiteY19" fmla="*/ 1261269 h 2448719"/>
              <a:gd name="connsiteX20" fmla="*/ 3059902 w 6920702"/>
              <a:gd name="connsiteY20" fmla="*/ 1204119 h 2448719"/>
              <a:gd name="connsiteX21" fmla="*/ 2945602 w 6920702"/>
              <a:gd name="connsiteY21" fmla="*/ 1204119 h 2448719"/>
              <a:gd name="connsiteX22" fmla="*/ 2945602 w 6920702"/>
              <a:gd name="connsiteY22" fmla="*/ 1146969 h 2448719"/>
              <a:gd name="connsiteX23" fmla="*/ 2729702 w 6920702"/>
              <a:gd name="connsiteY23" fmla="*/ 1146969 h 2448719"/>
              <a:gd name="connsiteX24" fmla="*/ 2729702 w 6920702"/>
              <a:gd name="connsiteY24" fmla="*/ 1096169 h 2448719"/>
              <a:gd name="connsiteX25" fmla="*/ 2685252 w 6920702"/>
              <a:gd name="connsiteY25" fmla="*/ 1096169 h 2448719"/>
              <a:gd name="connsiteX26" fmla="*/ 2685252 w 6920702"/>
              <a:gd name="connsiteY26" fmla="*/ 1045369 h 2448719"/>
              <a:gd name="connsiteX27" fmla="*/ 2678902 w 6920702"/>
              <a:gd name="connsiteY27" fmla="*/ 1045369 h 2448719"/>
              <a:gd name="connsiteX28" fmla="*/ 2678902 w 6920702"/>
              <a:gd name="connsiteY28" fmla="*/ 994569 h 2448719"/>
              <a:gd name="connsiteX29" fmla="*/ 2609052 w 6920702"/>
              <a:gd name="connsiteY29" fmla="*/ 994569 h 2448719"/>
              <a:gd name="connsiteX30" fmla="*/ 2609052 w 6920702"/>
              <a:gd name="connsiteY30" fmla="*/ 943769 h 2448719"/>
              <a:gd name="connsiteX31" fmla="*/ 2488402 w 6920702"/>
              <a:gd name="connsiteY31" fmla="*/ 943769 h 2448719"/>
              <a:gd name="connsiteX32" fmla="*/ 2488402 w 6920702"/>
              <a:gd name="connsiteY32" fmla="*/ 905669 h 2448719"/>
              <a:gd name="connsiteX33" fmla="*/ 2380452 w 6920702"/>
              <a:gd name="connsiteY33" fmla="*/ 905669 h 2448719"/>
              <a:gd name="connsiteX34" fmla="*/ 2380452 w 6920702"/>
              <a:gd name="connsiteY34" fmla="*/ 861219 h 2448719"/>
              <a:gd name="connsiteX35" fmla="*/ 2297902 w 6920702"/>
              <a:gd name="connsiteY35" fmla="*/ 861219 h 2448719"/>
              <a:gd name="connsiteX36" fmla="*/ 2297902 w 6920702"/>
              <a:gd name="connsiteY36" fmla="*/ 816769 h 2448719"/>
              <a:gd name="connsiteX37" fmla="*/ 2259802 w 6920702"/>
              <a:gd name="connsiteY37" fmla="*/ 816769 h 2448719"/>
              <a:gd name="connsiteX38" fmla="*/ 2259802 w 6920702"/>
              <a:gd name="connsiteY38" fmla="*/ 772319 h 2448719"/>
              <a:gd name="connsiteX39" fmla="*/ 2120102 w 6920702"/>
              <a:gd name="connsiteY39" fmla="*/ 772319 h 2448719"/>
              <a:gd name="connsiteX40" fmla="*/ 2120102 w 6920702"/>
              <a:gd name="connsiteY40" fmla="*/ 727869 h 2448719"/>
              <a:gd name="connsiteX41" fmla="*/ 1967702 w 6920702"/>
              <a:gd name="connsiteY41" fmla="*/ 727869 h 2448719"/>
              <a:gd name="connsiteX42" fmla="*/ 1967702 w 6920702"/>
              <a:gd name="connsiteY42" fmla="*/ 689769 h 2448719"/>
              <a:gd name="connsiteX43" fmla="*/ 1923252 w 6920702"/>
              <a:gd name="connsiteY43" fmla="*/ 689769 h 2448719"/>
              <a:gd name="connsiteX44" fmla="*/ 1923252 w 6920702"/>
              <a:gd name="connsiteY44" fmla="*/ 645319 h 2448719"/>
              <a:gd name="connsiteX45" fmla="*/ 1739102 w 6920702"/>
              <a:gd name="connsiteY45" fmla="*/ 645319 h 2448719"/>
              <a:gd name="connsiteX46" fmla="*/ 1739102 w 6920702"/>
              <a:gd name="connsiteY46" fmla="*/ 607219 h 2448719"/>
              <a:gd name="connsiteX47" fmla="*/ 1574002 w 6920702"/>
              <a:gd name="connsiteY47" fmla="*/ 607219 h 2448719"/>
              <a:gd name="connsiteX48" fmla="*/ 1574002 w 6920702"/>
              <a:gd name="connsiteY48" fmla="*/ 569119 h 2448719"/>
              <a:gd name="connsiteX49" fmla="*/ 1377152 w 6920702"/>
              <a:gd name="connsiteY49" fmla="*/ 569119 h 2448719"/>
              <a:gd name="connsiteX50" fmla="*/ 1377152 w 6920702"/>
              <a:gd name="connsiteY50" fmla="*/ 531019 h 2448719"/>
              <a:gd name="connsiteX51" fmla="*/ 1281902 w 6920702"/>
              <a:gd name="connsiteY51" fmla="*/ 531019 h 2448719"/>
              <a:gd name="connsiteX52" fmla="*/ 1281902 w 6920702"/>
              <a:gd name="connsiteY52" fmla="*/ 499269 h 2448719"/>
              <a:gd name="connsiteX53" fmla="*/ 1167602 w 6920702"/>
              <a:gd name="connsiteY53" fmla="*/ 499269 h 2448719"/>
              <a:gd name="connsiteX54" fmla="*/ 1167602 w 6920702"/>
              <a:gd name="connsiteY54" fmla="*/ 467519 h 2448719"/>
              <a:gd name="connsiteX55" fmla="*/ 1066002 w 6920702"/>
              <a:gd name="connsiteY55" fmla="*/ 467519 h 2448719"/>
              <a:gd name="connsiteX56" fmla="*/ 1066002 w 6920702"/>
              <a:gd name="connsiteY56" fmla="*/ 423069 h 2448719"/>
              <a:gd name="connsiteX57" fmla="*/ 989802 w 6920702"/>
              <a:gd name="connsiteY57" fmla="*/ 423069 h 2448719"/>
              <a:gd name="connsiteX58" fmla="*/ 989802 w 6920702"/>
              <a:gd name="connsiteY58" fmla="*/ 384969 h 2448719"/>
              <a:gd name="connsiteX59" fmla="*/ 881852 w 6920702"/>
              <a:gd name="connsiteY59" fmla="*/ 384969 h 2448719"/>
              <a:gd name="connsiteX60" fmla="*/ 881059 w 6920702"/>
              <a:gd name="connsiteY60" fmla="*/ 350044 h 2448719"/>
              <a:gd name="connsiteX61" fmla="*/ 812003 w 6920702"/>
              <a:gd name="connsiteY61" fmla="*/ 350045 h 2448719"/>
              <a:gd name="connsiteX62" fmla="*/ 812004 w 6920702"/>
              <a:gd name="connsiteY62" fmla="*/ 278607 h 2448719"/>
              <a:gd name="connsiteX63" fmla="*/ 369092 w 6920702"/>
              <a:gd name="connsiteY63" fmla="*/ 278608 h 2448719"/>
              <a:gd name="connsiteX64" fmla="*/ 369092 w 6920702"/>
              <a:gd name="connsiteY64" fmla="*/ 269083 h 2448719"/>
              <a:gd name="connsiteX65" fmla="*/ 361947 w 6920702"/>
              <a:gd name="connsiteY65" fmla="*/ 269082 h 2448719"/>
              <a:gd name="connsiteX66" fmla="*/ 361945 w 6920702"/>
              <a:gd name="connsiteY66" fmla="*/ 252414 h 2448719"/>
              <a:gd name="connsiteX67" fmla="*/ 354803 w 6920702"/>
              <a:gd name="connsiteY67" fmla="*/ 252415 h 2448719"/>
              <a:gd name="connsiteX68" fmla="*/ 354803 w 6920702"/>
              <a:gd name="connsiteY68" fmla="*/ 200026 h 2448719"/>
              <a:gd name="connsiteX69" fmla="*/ 150016 w 6920702"/>
              <a:gd name="connsiteY69" fmla="*/ 197646 h 2448719"/>
              <a:gd name="connsiteX70" fmla="*/ 150015 w 6920702"/>
              <a:gd name="connsiteY70" fmla="*/ 164308 h 2448719"/>
              <a:gd name="connsiteX71" fmla="*/ 109536 w 6920702"/>
              <a:gd name="connsiteY71" fmla="*/ 164309 h 2448719"/>
              <a:gd name="connsiteX72" fmla="*/ 109534 w 6920702"/>
              <a:gd name="connsiteY72" fmla="*/ 126209 h 2448719"/>
              <a:gd name="connsiteX73" fmla="*/ 83340 w 6920702"/>
              <a:gd name="connsiteY73" fmla="*/ 126208 h 2448719"/>
              <a:gd name="connsiteX74" fmla="*/ 83343 w 6920702"/>
              <a:gd name="connsiteY74" fmla="*/ 80966 h 2448719"/>
              <a:gd name="connsiteX75" fmla="*/ 69055 w 6920702"/>
              <a:gd name="connsiteY75" fmla="*/ 80965 h 2448719"/>
              <a:gd name="connsiteX76" fmla="*/ 69055 w 6920702"/>
              <a:gd name="connsiteY76" fmla="*/ 45244 h 2448719"/>
              <a:gd name="connsiteX77" fmla="*/ 0 w 6920702"/>
              <a:gd name="connsiteY77" fmla="*/ 45244 h 2448719"/>
              <a:gd name="connsiteX78" fmla="*/ 0 w 6920702"/>
              <a:gd name="connsiteY78" fmla="*/ 0 h 2448719"/>
              <a:gd name="connsiteX0" fmla="*/ 6920702 w 6920702"/>
              <a:gd name="connsiteY0" fmla="*/ 2452069 h 2452069"/>
              <a:gd name="connsiteX1" fmla="*/ 6869902 w 6920702"/>
              <a:gd name="connsiteY1" fmla="*/ 2452069 h 2452069"/>
              <a:gd name="connsiteX2" fmla="*/ 6869902 w 6920702"/>
              <a:gd name="connsiteY2" fmla="*/ 2083769 h 2452069"/>
              <a:gd name="connsiteX3" fmla="*/ 6330152 w 6920702"/>
              <a:gd name="connsiteY3" fmla="*/ 2083769 h 2452069"/>
              <a:gd name="connsiteX4" fmla="*/ 6330152 w 6920702"/>
              <a:gd name="connsiteY4" fmla="*/ 1810719 h 2452069"/>
              <a:gd name="connsiteX5" fmla="*/ 4983952 w 6920702"/>
              <a:gd name="connsiteY5" fmla="*/ 1810719 h 2452069"/>
              <a:gd name="connsiteX6" fmla="*/ 4983952 w 6920702"/>
              <a:gd name="connsiteY6" fmla="*/ 1734519 h 2452069"/>
              <a:gd name="connsiteX7" fmla="*/ 4641052 w 6920702"/>
              <a:gd name="connsiteY7" fmla="*/ 1734519 h 2452069"/>
              <a:gd name="connsiteX8" fmla="*/ 4641052 w 6920702"/>
              <a:gd name="connsiteY8" fmla="*/ 1651969 h 2452069"/>
              <a:gd name="connsiteX9" fmla="*/ 4501352 w 6920702"/>
              <a:gd name="connsiteY9" fmla="*/ 1651969 h 2452069"/>
              <a:gd name="connsiteX10" fmla="*/ 4501352 w 6920702"/>
              <a:gd name="connsiteY10" fmla="*/ 1575769 h 2452069"/>
              <a:gd name="connsiteX11" fmla="*/ 4260052 w 6920702"/>
              <a:gd name="connsiteY11" fmla="*/ 1575769 h 2452069"/>
              <a:gd name="connsiteX12" fmla="*/ 4260052 w 6920702"/>
              <a:gd name="connsiteY12" fmla="*/ 1493219 h 2452069"/>
              <a:gd name="connsiteX13" fmla="*/ 3815552 w 6920702"/>
              <a:gd name="connsiteY13" fmla="*/ 1493219 h 2452069"/>
              <a:gd name="connsiteX14" fmla="*/ 3815552 w 6920702"/>
              <a:gd name="connsiteY14" fmla="*/ 1410669 h 2452069"/>
              <a:gd name="connsiteX15" fmla="*/ 3777452 w 6920702"/>
              <a:gd name="connsiteY15" fmla="*/ 1410669 h 2452069"/>
              <a:gd name="connsiteX16" fmla="*/ 3777452 w 6920702"/>
              <a:gd name="connsiteY16" fmla="*/ 1334469 h 2452069"/>
              <a:gd name="connsiteX17" fmla="*/ 3091652 w 6920702"/>
              <a:gd name="connsiteY17" fmla="*/ 1334469 h 2452069"/>
              <a:gd name="connsiteX18" fmla="*/ 3091652 w 6920702"/>
              <a:gd name="connsiteY18" fmla="*/ 1264619 h 2452069"/>
              <a:gd name="connsiteX19" fmla="*/ 3059902 w 6920702"/>
              <a:gd name="connsiteY19" fmla="*/ 1264619 h 2452069"/>
              <a:gd name="connsiteX20" fmla="*/ 3059902 w 6920702"/>
              <a:gd name="connsiteY20" fmla="*/ 1207469 h 2452069"/>
              <a:gd name="connsiteX21" fmla="*/ 2945602 w 6920702"/>
              <a:gd name="connsiteY21" fmla="*/ 1207469 h 2452069"/>
              <a:gd name="connsiteX22" fmla="*/ 2945602 w 6920702"/>
              <a:gd name="connsiteY22" fmla="*/ 1150319 h 2452069"/>
              <a:gd name="connsiteX23" fmla="*/ 2729702 w 6920702"/>
              <a:gd name="connsiteY23" fmla="*/ 1150319 h 2452069"/>
              <a:gd name="connsiteX24" fmla="*/ 2729702 w 6920702"/>
              <a:gd name="connsiteY24" fmla="*/ 1099519 h 2452069"/>
              <a:gd name="connsiteX25" fmla="*/ 2685252 w 6920702"/>
              <a:gd name="connsiteY25" fmla="*/ 1099519 h 2452069"/>
              <a:gd name="connsiteX26" fmla="*/ 2685252 w 6920702"/>
              <a:gd name="connsiteY26" fmla="*/ 1048719 h 2452069"/>
              <a:gd name="connsiteX27" fmla="*/ 2678902 w 6920702"/>
              <a:gd name="connsiteY27" fmla="*/ 1048719 h 2452069"/>
              <a:gd name="connsiteX28" fmla="*/ 2678902 w 6920702"/>
              <a:gd name="connsiteY28" fmla="*/ 997919 h 2452069"/>
              <a:gd name="connsiteX29" fmla="*/ 2609052 w 6920702"/>
              <a:gd name="connsiteY29" fmla="*/ 997919 h 2452069"/>
              <a:gd name="connsiteX30" fmla="*/ 2609052 w 6920702"/>
              <a:gd name="connsiteY30" fmla="*/ 947119 h 2452069"/>
              <a:gd name="connsiteX31" fmla="*/ 2488402 w 6920702"/>
              <a:gd name="connsiteY31" fmla="*/ 947119 h 2452069"/>
              <a:gd name="connsiteX32" fmla="*/ 2488402 w 6920702"/>
              <a:gd name="connsiteY32" fmla="*/ 909019 h 2452069"/>
              <a:gd name="connsiteX33" fmla="*/ 2380452 w 6920702"/>
              <a:gd name="connsiteY33" fmla="*/ 909019 h 2452069"/>
              <a:gd name="connsiteX34" fmla="*/ 2380452 w 6920702"/>
              <a:gd name="connsiteY34" fmla="*/ 864569 h 2452069"/>
              <a:gd name="connsiteX35" fmla="*/ 2297902 w 6920702"/>
              <a:gd name="connsiteY35" fmla="*/ 864569 h 2452069"/>
              <a:gd name="connsiteX36" fmla="*/ 2297902 w 6920702"/>
              <a:gd name="connsiteY36" fmla="*/ 820119 h 2452069"/>
              <a:gd name="connsiteX37" fmla="*/ 2259802 w 6920702"/>
              <a:gd name="connsiteY37" fmla="*/ 820119 h 2452069"/>
              <a:gd name="connsiteX38" fmla="*/ 2259802 w 6920702"/>
              <a:gd name="connsiteY38" fmla="*/ 775669 h 2452069"/>
              <a:gd name="connsiteX39" fmla="*/ 2120102 w 6920702"/>
              <a:gd name="connsiteY39" fmla="*/ 775669 h 2452069"/>
              <a:gd name="connsiteX40" fmla="*/ 2120102 w 6920702"/>
              <a:gd name="connsiteY40" fmla="*/ 731219 h 2452069"/>
              <a:gd name="connsiteX41" fmla="*/ 1967702 w 6920702"/>
              <a:gd name="connsiteY41" fmla="*/ 731219 h 2452069"/>
              <a:gd name="connsiteX42" fmla="*/ 1967702 w 6920702"/>
              <a:gd name="connsiteY42" fmla="*/ 693119 h 2452069"/>
              <a:gd name="connsiteX43" fmla="*/ 1923252 w 6920702"/>
              <a:gd name="connsiteY43" fmla="*/ 693119 h 2452069"/>
              <a:gd name="connsiteX44" fmla="*/ 1923252 w 6920702"/>
              <a:gd name="connsiteY44" fmla="*/ 648669 h 2452069"/>
              <a:gd name="connsiteX45" fmla="*/ 1739102 w 6920702"/>
              <a:gd name="connsiteY45" fmla="*/ 648669 h 2452069"/>
              <a:gd name="connsiteX46" fmla="*/ 1739102 w 6920702"/>
              <a:gd name="connsiteY46" fmla="*/ 610569 h 2452069"/>
              <a:gd name="connsiteX47" fmla="*/ 1574002 w 6920702"/>
              <a:gd name="connsiteY47" fmla="*/ 610569 h 2452069"/>
              <a:gd name="connsiteX48" fmla="*/ 1574002 w 6920702"/>
              <a:gd name="connsiteY48" fmla="*/ 572469 h 2452069"/>
              <a:gd name="connsiteX49" fmla="*/ 1377152 w 6920702"/>
              <a:gd name="connsiteY49" fmla="*/ 572469 h 2452069"/>
              <a:gd name="connsiteX50" fmla="*/ 1377152 w 6920702"/>
              <a:gd name="connsiteY50" fmla="*/ 534369 h 2452069"/>
              <a:gd name="connsiteX51" fmla="*/ 1281902 w 6920702"/>
              <a:gd name="connsiteY51" fmla="*/ 534369 h 2452069"/>
              <a:gd name="connsiteX52" fmla="*/ 1281902 w 6920702"/>
              <a:gd name="connsiteY52" fmla="*/ 502619 h 2452069"/>
              <a:gd name="connsiteX53" fmla="*/ 1167602 w 6920702"/>
              <a:gd name="connsiteY53" fmla="*/ 502619 h 2452069"/>
              <a:gd name="connsiteX54" fmla="*/ 1167602 w 6920702"/>
              <a:gd name="connsiteY54" fmla="*/ 470869 h 2452069"/>
              <a:gd name="connsiteX55" fmla="*/ 1066002 w 6920702"/>
              <a:gd name="connsiteY55" fmla="*/ 470869 h 2452069"/>
              <a:gd name="connsiteX56" fmla="*/ 1066002 w 6920702"/>
              <a:gd name="connsiteY56" fmla="*/ 426419 h 2452069"/>
              <a:gd name="connsiteX57" fmla="*/ 989802 w 6920702"/>
              <a:gd name="connsiteY57" fmla="*/ 426419 h 2452069"/>
              <a:gd name="connsiteX58" fmla="*/ 989802 w 6920702"/>
              <a:gd name="connsiteY58" fmla="*/ 388319 h 2452069"/>
              <a:gd name="connsiteX59" fmla="*/ 881852 w 6920702"/>
              <a:gd name="connsiteY59" fmla="*/ 388319 h 2452069"/>
              <a:gd name="connsiteX60" fmla="*/ 881059 w 6920702"/>
              <a:gd name="connsiteY60" fmla="*/ 353394 h 2452069"/>
              <a:gd name="connsiteX61" fmla="*/ 812003 w 6920702"/>
              <a:gd name="connsiteY61" fmla="*/ 353395 h 2452069"/>
              <a:gd name="connsiteX62" fmla="*/ 812004 w 6920702"/>
              <a:gd name="connsiteY62" fmla="*/ 281957 h 2452069"/>
              <a:gd name="connsiteX63" fmla="*/ 369092 w 6920702"/>
              <a:gd name="connsiteY63" fmla="*/ 281958 h 2452069"/>
              <a:gd name="connsiteX64" fmla="*/ 369092 w 6920702"/>
              <a:gd name="connsiteY64" fmla="*/ 272433 h 2452069"/>
              <a:gd name="connsiteX65" fmla="*/ 361947 w 6920702"/>
              <a:gd name="connsiteY65" fmla="*/ 272432 h 2452069"/>
              <a:gd name="connsiteX66" fmla="*/ 361945 w 6920702"/>
              <a:gd name="connsiteY66" fmla="*/ 255764 h 2452069"/>
              <a:gd name="connsiteX67" fmla="*/ 354803 w 6920702"/>
              <a:gd name="connsiteY67" fmla="*/ 255765 h 2452069"/>
              <a:gd name="connsiteX68" fmla="*/ 354803 w 6920702"/>
              <a:gd name="connsiteY68" fmla="*/ 203376 h 2452069"/>
              <a:gd name="connsiteX69" fmla="*/ 150016 w 6920702"/>
              <a:gd name="connsiteY69" fmla="*/ 200996 h 2452069"/>
              <a:gd name="connsiteX70" fmla="*/ 150015 w 6920702"/>
              <a:gd name="connsiteY70" fmla="*/ 167658 h 2452069"/>
              <a:gd name="connsiteX71" fmla="*/ 109536 w 6920702"/>
              <a:gd name="connsiteY71" fmla="*/ 167659 h 2452069"/>
              <a:gd name="connsiteX72" fmla="*/ 109534 w 6920702"/>
              <a:gd name="connsiteY72" fmla="*/ 129559 h 2452069"/>
              <a:gd name="connsiteX73" fmla="*/ 83340 w 6920702"/>
              <a:gd name="connsiteY73" fmla="*/ 129558 h 2452069"/>
              <a:gd name="connsiteX74" fmla="*/ 83343 w 6920702"/>
              <a:gd name="connsiteY74" fmla="*/ 84316 h 2452069"/>
              <a:gd name="connsiteX75" fmla="*/ 69055 w 6920702"/>
              <a:gd name="connsiteY75" fmla="*/ 84315 h 2452069"/>
              <a:gd name="connsiteX76" fmla="*/ 69055 w 6920702"/>
              <a:gd name="connsiteY76" fmla="*/ 48594 h 2452069"/>
              <a:gd name="connsiteX77" fmla="*/ 0 w 6920702"/>
              <a:gd name="connsiteY77" fmla="*/ 48594 h 2452069"/>
              <a:gd name="connsiteX78" fmla="*/ 0 w 6920702"/>
              <a:gd name="connsiteY78" fmla="*/ 3350 h 2452069"/>
              <a:gd name="connsiteX79" fmla="*/ 2381 w 6920702"/>
              <a:gd name="connsiteY79" fmla="*/ 3351 h 2452069"/>
              <a:gd name="connsiteX0" fmla="*/ 7025478 w 7025478"/>
              <a:gd name="connsiteY0" fmla="*/ 2451548 h 2451548"/>
              <a:gd name="connsiteX1" fmla="*/ 6974678 w 7025478"/>
              <a:gd name="connsiteY1" fmla="*/ 2451548 h 2451548"/>
              <a:gd name="connsiteX2" fmla="*/ 6974678 w 7025478"/>
              <a:gd name="connsiteY2" fmla="*/ 2083248 h 2451548"/>
              <a:gd name="connsiteX3" fmla="*/ 6434928 w 7025478"/>
              <a:gd name="connsiteY3" fmla="*/ 2083248 h 2451548"/>
              <a:gd name="connsiteX4" fmla="*/ 6434928 w 7025478"/>
              <a:gd name="connsiteY4" fmla="*/ 1810198 h 2451548"/>
              <a:gd name="connsiteX5" fmla="*/ 5088728 w 7025478"/>
              <a:gd name="connsiteY5" fmla="*/ 1810198 h 2451548"/>
              <a:gd name="connsiteX6" fmla="*/ 5088728 w 7025478"/>
              <a:gd name="connsiteY6" fmla="*/ 1733998 h 2451548"/>
              <a:gd name="connsiteX7" fmla="*/ 4745828 w 7025478"/>
              <a:gd name="connsiteY7" fmla="*/ 1733998 h 2451548"/>
              <a:gd name="connsiteX8" fmla="*/ 4745828 w 7025478"/>
              <a:gd name="connsiteY8" fmla="*/ 1651448 h 2451548"/>
              <a:gd name="connsiteX9" fmla="*/ 4606128 w 7025478"/>
              <a:gd name="connsiteY9" fmla="*/ 1651448 h 2451548"/>
              <a:gd name="connsiteX10" fmla="*/ 4606128 w 7025478"/>
              <a:gd name="connsiteY10" fmla="*/ 1575248 h 2451548"/>
              <a:gd name="connsiteX11" fmla="*/ 4364828 w 7025478"/>
              <a:gd name="connsiteY11" fmla="*/ 1575248 h 2451548"/>
              <a:gd name="connsiteX12" fmla="*/ 4364828 w 7025478"/>
              <a:gd name="connsiteY12" fmla="*/ 1492698 h 2451548"/>
              <a:gd name="connsiteX13" fmla="*/ 3920328 w 7025478"/>
              <a:gd name="connsiteY13" fmla="*/ 1492698 h 2451548"/>
              <a:gd name="connsiteX14" fmla="*/ 3920328 w 7025478"/>
              <a:gd name="connsiteY14" fmla="*/ 1410148 h 2451548"/>
              <a:gd name="connsiteX15" fmla="*/ 3882228 w 7025478"/>
              <a:gd name="connsiteY15" fmla="*/ 1410148 h 2451548"/>
              <a:gd name="connsiteX16" fmla="*/ 3882228 w 7025478"/>
              <a:gd name="connsiteY16" fmla="*/ 1333948 h 2451548"/>
              <a:gd name="connsiteX17" fmla="*/ 3196428 w 7025478"/>
              <a:gd name="connsiteY17" fmla="*/ 1333948 h 2451548"/>
              <a:gd name="connsiteX18" fmla="*/ 3196428 w 7025478"/>
              <a:gd name="connsiteY18" fmla="*/ 1264098 h 2451548"/>
              <a:gd name="connsiteX19" fmla="*/ 3164678 w 7025478"/>
              <a:gd name="connsiteY19" fmla="*/ 1264098 h 2451548"/>
              <a:gd name="connsiteX20" fmla="*/ 3164678 w 7025478"/>
              <a:gd name="connsiteY20" fmla="*/ 1206948 h 2451548"/>
              <a:gd name="connsiteX21" fmla="*/ 3050378 w 7025478"/>
              <a:gd name="connsiteY21" fmla="*/ 1206948 h 2451548"/>
              <a:gd name="connsiteX22" fmla="*/ 3050378 w 7025478"/>
              <a:gd name="connsiteY22" fmla="*/ 1149798 h 2451548"/>
              <a:gd name="connsiteX23" fmla="*/ 2834478 w 7025478"/>
              <a:gd name="connsiteY23" fmla="*/ 1149798 h 2451548"/>
              <a:gd name="connsiteX24" fmla="*/ 2834478 w 7025478"/>
              <a:gd name="connsiteY24" fmla="*/ 1098998 h 2451548"/>
              <a:gd name="connsiteX25" fmla="*/ 2790028 w 7025478"/>
              <a:gd name="connsiteY25" fmla="*/ 1098998 h 2451548"/>
              <a:gd name="connsiteX26" fmla="*/ 2790028 w 7025478"/>
              <a:gd name="connsiteY26" fmla="*/ 1048198 h 2451548"/>
              <a:gd name="connsiteX27" fmla="*/ 2783678 w 7025478"/>
              <a:gd name="connsiteY27" fmla="*/ 1048198 h 2451548"/>
              <a:gd name="connsiteX28" fmla="*/ 2783678 w 7025478"/>
              <a:gd name="connsiteY28" fmla="*/ 997398 h 2451548"/>
              <a:gd name="connsiteX29" fmla="*/ 2713828 w 7025478"/>
              <a:gd name="connsiteY29" fmla="*/ 997398 h 2451548"/>
              <a:gd name="connsiteX30" fmla="*/ 2713828 w 7025478"/>
              <a:gd name="connsiteY30" fmla="*/ 946598 h 2451548"/>
              <a:gd name="connsiteX31" fmla="*/ 2593178 w 7025478"/>
              <a:gd name="connsiteY31" fmla="*/ 946598 h 2451548"/>
              <a:gd name="connsiteX32" fmla="*/ 2593178 w 7025478"/>
              <a:gd name="connsiteY32" fmla="*/ 908498 h 2451548"/>
              <a:gd name="connsiteX33" fmla="*/ 2485228 w 7025478"/>
              <a:gd name="connsiteY33" fmla="*/ 908498 h 2451548"/>
              <a:gd name="connsiteX34" fmla="*/ 2485228 w 7025478"/>
              <a:gd name="connsiteY34" fmla="*/ 864048 h 2451548"/>
              <a:gd name="connsiteX35" fmla="*/ 2402678 w 7025478"/>
              <a:gd name="connsiteY35" fmla="*/ 864048 h 2451548"/>
              <a:gd name="connsiteX36" fmla="*/ 2402678 w 7025478"/>
              <a:gd name="connsiteY36" fmla="*/ 819598 h 2451548"/>
              <a:gd name="connsiteX37" fmla="*/ 2364578 w 7025478"/>
              <a:gd name="connsiteY37" fmla="*/ 819598 h 2451548"/>
              <a:gd name="connsiteX38" fmla="*/ 2364578 w 7025478"/>
              <a:gd name="connsiteY38" fmla="*/ 775148 h 2451548"/>
              <a:gd name="connsiteX39" fmla="*/ 2224878 w 7025478"/>
              <a:gd name="connsiteY39" fmla="*/ 775148 h 2451548"/>
              <a:gd name="connsiteX40" fmla="*/ 2224878 w 7025478"/>
              <a:gd name="connsiteY40" fmla="*/ 730698 h 2451548"/>
              <a:gd name="connsiteX41" fmla="*/ 2072478 w 7025478"/>
              <a:gd name="connsiteY41" fmla="*/ 730698 h 2451548"/>
              <a:gd name="connsiteX42" fmla="*/ 2072478 w 7025478"/>
              <a:gd name="connsiteY42" fmla="*/ 692598 h 2451548"/>
              <a:gd name="connsiteX43" fmla="*/ 2028028 w 7025478"/>
              <a:gd name="connsiteY43" fmla="*/ 692598 h 2451548"/>
              <a:gd name="connsiteX44" fmla="*/ 2028028 w 7025478"/>
              <a:gd name="connsiteY44" fmla="*/ 648148 h 2451548"/>
              <a:gd name="connsiteX45" fmla="*/ 1843878 w 7025478"/>
              <a:gd name="connsiteY45" fmla="*/ 648148 h 2451548"/>
              <a:gd name="connsiteX46" fmla="*/ 1843878 w 7025478"/>
              <a:gd name="connsiteY46" fmla="*/ 610048 h 2451548"/>
              <a:gd name="connsiteX47" fmla="*/ 1678778 w 7025478"/>
              <a:gd name="connsiteY47" fmla="*/ 610048 h 2451548"/>
              <a:gd name="connsiteX48" fmla="*/ 1678778 w 7025478"/>
              <a:gd name="connsiteY48" fmla="*/ 571948 h 2451548"/>
              <a:gd name="connsiteX49" fmla="*/ 1481928 w 7025478"/>
              <a:gd name="connsiteY49" fmla="*/ 571948 h 2451548"/>
              <a:gd name="connsiteX50" fmla="*/ 1481928 w 7025478"/>
              <a:gd name="connsiteY50" fmla="*/ 533848 h 2451548"/>
              <a:gd name="connsiteX51" fmla="*/ 1386678 w 7025478"/>
              <a:gd name="connsiteY51" fmla="*/ 533848 h 2451548"/>
              <a:gd name="connsiteX52" fmla="*/ 1386678 w 7025478"/>
              <a:gd name="connsiteY52" fmla="*/ 502098 h 2451548"/>
              <a:gd name="connsiteX53" fmla="*/ 1272378 w 7025478"/>
              <a:gd name="connsiteY53" fmla="*/ 502098 h 2451548"/>
              <a:gd name="connsiteX54" fmla="*/ 1272378 w 7025478"/>
              <a:gd name="connsiteY54" fmla="*/ 470348 h 2451548"/>
              <a:gd name="connsiteX55" fmla="*/ 1170778 w 7025478"/>
              <a:gd name="connsiteY55" fmla="*/ 470348 h 2451548"/>
              <a:gd name="connsiteX56" fmla="*/ 1170778 w 7025478"/>
              <a:gd name="connsiteY56" fmla="*/ 425898 h 2451548"/>
              <a:gd name="connsiteX57" fmla="*/ 1094578 w 7025478"/>
              <a:gd name="connsiteY57" fmla="*/ 425898 h 2451548"/>
              <a:gd name="connsiteX58" fmla="*/ 1094578 w 7025478"/>
              <a:gd name="connsiteY58" fmla="*/ 387798 h 2451548"/>
              <a:gd name="connsiteX59" fmla="*/ 986628 w 7025478"/>
              <a:gd name="connsiteY59" fmla="*/ 387798 h 2451548"/>
              <a:gd name="connsiteX60" fmla="*/ 985835 w 7025478"/>
              <a:gd name="connsiteY60" fmla="*/ 352873 h 2451548"/>
              <a:gd name="connsiteX61" fmla="*/ 916779 w 7025478"/>
              <a:gd name="connsiteY61" fmla="*/ 352874 h 2451548"/>
              <a:gd name="connsiteX62" fmla="*/ 916780 w 7025478"/>
              <a:gd name="connsiteY62" fmla="*/ 281436 h 2451548"/>
              <a:gd name="connsiteX63" fmla="*/ 473868 w 7025478"/>
              <a:gd name="connsiteY63" fmla="*/ 281437 h 2451548"/>
              <a:gd name="connsiteX64" fmla="*/ 473868 w 7025478"/>
              <a:gd name="connsiteY64" fmla="*/ 271912 h 2451548"/>
              <a:gd name="connsiteX65" fmla="*/ 466723 w 7025478"/>
              <a:gd name="connsiteY65" fmla="*/ 271911 h 2451548"/>
              <a:gd name="connsiteX66" fmla="*/ 466721 w 7025478"/>
              <a:gd name="connsiteY66" fmla="*/ 255243 h 2451548"/>
              <a:gd name="connsiteX67" fmla="*/ 459579 w 7025478"/>
              <a:gd name="connsiteY67" fmla="*/ 255244 h 2451548"/>
              <a:gd name="connsiteX68" fmla="*/ 459579 w 7025478"/>
              <a:gd name="connsiteY68" fmla="*/ 202855 h 2451548"/>
              <a:gd name="connsiteX69" fmla="*/ 254792 w 7025478"/>
              <a:gd name="connsiteY69" fmla="*/ 200475 h 2451548"/>
              <a:gd name="connsiteX70" fmla="*/ 254791 w 7025478"/>
              <a:gd name="connsiteY70" fmla="*/ 167137 h 2451548"/>
              <a:gd name="connsiteX71" fmla="*/ 214312 w 7025478"/>
              <a:gd name="connsiteY71" fmla="*/ 167138 h 2451548"/>
              <a:gd name="connsiteX72" fmla="*/ 214310 w 7025478"/>
              <a:gd name="connsiteY72" fmla="*/ 129038 h 2451548"/>
              <a:gd name="connsiteX73" fmla="*/ 188116 w 7025478"/>
              <a:gd name="connsiteY73" fmla="*/ 129037 h 2451548"/>
              <a:gd name="connsiteX74" fmla="*/ 188119 w 7025478"/>
              <a:gd name="connsiteY74" fmla="*/ 83795 h 2451548"/>
              <a:gd name="connsiteX75" fmla="*/ 173831 w 7025478"/>
              <a:gd name="connsiteY75" fmla="*/ 83794 h 2451548"/>
              <a:gd name="connsiteX76" fmla="*/ 173831 w 7025478"/>
              <a:gd name="connsiteY76" fmla="*/ 48073 h 2451548"/>
              <a:gd name="connsiteX77" fmla="*/ 104776 w 7025478"/>
              <a:gd name="connsiteY77" fmla="*/ 48073 h 2451548"/>
              <a:gd name="connsiteX78" fmla="*/ 104776 w 7025478"/>
              <a:gd name="connsiteY78" fmla="*/ 2829 h 2451548"/>
              <a:gd name="connsiteX79" fmla="*/ 1 w 7025478"/>
              <a:gd name="connsiteY79" fmla="*/ 5211 h 2451548"/>
              <a:gd name="connsiteX0" fmla="*/ 7025477 w 7025477"/>
              <a:gd name="connsiteY0" fmla="*/ 2448719 h 2448719"/>
              <a:gd name="connsiteX1" fmla="*/ 6974677 w 7025477"/>
              <a:gd name="connsiteY1" fmla="*/ 2448719 h 2448719"/>
              <a:gd name="connsiteX2" fmla="*/ 6974677 w 7025477"/>
              <a:gd name="connsiteY2" fmla="*/ 2080419 h 2448719"/>
              <a:gd name="connsiteX3" fmla="*/ 6434927 w 7025477"/>
              <a:gd name="connsiteY3" fmla="*/ 2080419 h 2448719"/>
              <a:gd name="connsiteX4" fmla="*/ 6434927 w 7025477"/>
              <a:gd name="connsiteY4" fmla="*/ 1807369 h 2448719"/>
              <a:gd name="connsiteX5" fmla="*/ 5088727 w 7025477"/>
              <a:gd name="connsiteY5" fmla="*/ 1807369 h 2448719"/>
              <a:gd name="connsiteX6" fmla="*/ 5088727 w 7025477"/>
              <a:gd name="connsiteY6" fmla="*/ 1731169 h 2448719"/>
              <a:gd name="connsiteX7" fmla="*/ 4745827 w 7025477"/>
              <a:gd name="connsiteY7" fmla="*/ 1731169 h 2448719"/>
              <a:gd name="connsiteX8" fmla="*/ 4745827 w 7025477"/>
              <a:gd name="connsiteY8" fmla="*/ 1648619 h 2448719"/>
              <a:gd name="connsiteX9" fmla="*/ 4606127 w 7025477"/>
              <a:gd name="connsiteY9" fmla="*/ 1648619 h 2448719"/>
              <a:gd name="connsiteX10" fmla="*/ 4606127 w 7025477"/>
              <a:gd name="connsiteY10" fmla="*/ 1572419 h 2448719"/>
              <a:gd name="connsiteX11" fmla="*/ 4364827 w 7025477"/>
              <a:gd name="connsiteY11" fmla="*/ 1572419 h 2448719"/>
              <a:gd name="connsiteX12" fmla="*/ 4364827 w 7025477"/>
              <a:gd name="connsiteY12" fmla="*/ 1489869 h 2448719"/>
              <a:gd name="connsiteX13" fmla="*/ 3920327 w 7025477"/>
              <a:gd name="connsiteY13" fmla="*/ 1489869 h 2448719"/>
              <a:gd name="connsiteX14" fmla="*/ 3920327 w 7025477"/>
              <a:gd name="connsiteY14" fmla="*/ 1407319 h 2448719"/>
              <a:gd name="connsiteX15" fmla="*/ 3882227 w 7025477"/>
              <a:gd name="connsiteY15" fmla="*/ 1407319 h 2448719"/>
              <a:gd name="connsiteX16" fmla="*/ 3882227 w 7025477"/>
              <a:gd name="connsiteY16" fmla="*/ 1331119 h 2448719"/>
              <a:gd name="connsiteX17" fmla="*/ 3196427 w 7025477"/>
              <a:gd name="connsiteY17" fmla="*/ 1331119 h 2448719"/>
              <a:gd name="connsiteX18" fmla="*/ 3196427 w 7025477"/>
              <a:gd name="connsiteY18" fmla="*/ 1261269 h 2448719"/>
              <a:gd name="connsiteX19" fmla="*/ 3164677 w 7025477"/>
              <a:gd name="connsiteY19" fmla="*/ 1261269 h 2448719"/>
              <a:gd name="connsiteX20" fmla="*/ 3164677 w 7025477"/>
              <a:gd name="connsiteY20" fmla="*/ 1204119 h 2448719"/>
              <a:gd name="connsiteX21" fmla="*/ 3050377 w 7025477"/>
              <a:gd name="connsiteY21" fmla="*/ 1204119 h 2448719"/>
              <a:gd name="connsiteX22" fmla="*/ 3050377 w 7025477"/>
              <a:gd name="connsiteY22" fmla="*/ 1146969 h 2448719"/>
              <a:gd name="connsiteX23" fmla="*/ 2834477 w 7025477"/>
              <a:gd name="connsiteY23" fmla="*/ 1146969 h 2448719"/>
              <a:gd name="connsiteX24" fmla="*/ 2834477 w 7025477"/>
              <a:gd name="connsiteY24" fmla="*/ 1096169 h 2448719"/>
              <a:gd name="connsiteX25" fmla="*/ 2790027 w 7025477"/>
              <a:gd name="connsiteY25" fmla="*/ 1096169 h 2448719"/>
              <a:gd name="connsiteX26" fmla="*/ 2790027 w 7025477"/>
              <a:gd name="connsiteY26" fmla="*/ 1045369 h 2448719"/>
              <a:gd name="connsiteX27" fmla="*/ 2783677 w 7025477"/>
              <a:gd name="connsiteY27" fmla="*/ 1045369 h 2448719"/>
              <a:gd name="connsiteX28" fmla="*/ 2783677 w 7025477"/>
              <a:gd name="connsiteY28" fmla="*/ 994569 h 2448719"/>
              <a:gd name="connsiteX29" fmla="*/ 2713827 w 7025477"/>
              <a:gd name="connsiteY29" fmla="*/ 994569 h 2448719"/>
              <a:gd name="connsiteX30" fmla="*/ 2713827 w 7025477"/>
              <a:gd name="connsiteY30" fmla="*/ 943769 h 2448719"/>
              <a:gd name="connsiteX31" fmla="*/ 2593177 w 7025477"/>
              <a:gd name="connsiteY31" fmla="*/ 943769 h 2448719"/>
              <a:gd name="connsiteX32" fmla="*/ 2593177 w 7025477"/>
              <a:gd name="connsiteY32" fmla="*/ 905669 h 2448719"/>
              <a:gd name="connsiteX33" fmla="*/ 2485227 w 7025477"/>
              <a:gd name="connsiteY33" fmla="*/ 905669 h 2448719"/>
              <a:gd name="connsiteX34" fmla="*/ 2485227 w 7025477"/>
              <a:gd name="connsiteY34" fmla="*/ 861219 h 2448719"/>
              <a:gd name="connsiteX35" fmla="*/ 2402677 w 7025477"/>
              <a:gd name="connsiteY35" fmla="*/ 861219 h 2448719"/>
              <a:gd name="connsiteX36" fmla="*/ 2402677 w 7025477"/>
              <a:gd name="connsiteY36" fmla="*/ 816769 h 2448719"/>
              <a:gd name="connsiteX37" fmla="*/ 2364577 w 7025477"/>
              <a:gd name="connsiteY37" fmla="*/ 816769 h 2448719"/>
              <a:gd name="connsiteX38" fmla="*/ 2364577 w 7025477"/>
              <a:gd name="connsiteY38" fmla="*/ 772319 h 2448719"/>
              <a:gd name="connsiteX39" fmla="*/ 2224877 w 7025477"/>
              <a:gd name="connsiteY39" fmla="*/ 772319 h 2448719"/>
              <a:gd name="connsiteX40" fmla="*/ 2224877 w 7025477"/>
              <a:gd name="connsiteY40" fmla="*/ 727869 h 2448719"/>
              <a:gd name="connsiteX41" fmla="*/ 2072477 w 7025477"/>
              <a:gd name="connsiteY41" fmla="*/ 727869 h 2448719"/>
              <a:gd name="connsiteX42" fmla="*/ 2072477 w 7025477"/>
              <a:gd name="connsiteY42" fmla="*/ 689769 h 2448719"/>
              <a:gd name="connsiteX43" fmla="*/ 2028027 w 7025477"/>
              <a:gd name="connsiteY43" fmla="*/ 689769 h 2448719"/>
              <a:gd name="connsiteX44" fmla="*/ 2028027 w 7025477"/>
              <a:gd name="connsiteY44" fmla="*/ 645319 h 2448719"/>
              <a:gd name="connsiteX45" fmla="*/ 1843877 w 7025477"/>
              <a:gd name="connsiteY45" fmla="*/ 645319 h 2448719"/>
              <a:gd name="connsiteX46" fmla="*/ 1843877 w 7025477"/>
              <a:gd name="connsiteY46" fmla="*/ 607219 h 2448719"/>
              <a:gd name="connsiteX47" fmla="*/ 1678777 w 7025477"/>
              <a:gd name="connsiteY47" fmla="*/ 607219 h 2448719"/>
              <a:gd name="connsiteX48" fmla="*/ 1678777 w 7025477"/>
              <a:gd name="connsiteY48" fmla="*/ 569119 h 2448719"/>
              <a:gd name="connsiteX49" fmla="*/ 1481927 w 7025477"/>
              <a:gd name="connsiteY49" fmla="*/ 569119 h 2448719"/>
              <a:gd name="connsiteX50" fmla="*/ 1481927 w 7025477"/>
              <a:gd name="connsiteY50" fmla="*/ 531019 h 2448719"/>
              <a:gd name="connsiteX51" fmla="*/ 1386677 w 7025477"/>
              <a:gd name="connsiteY51" fmla="*/ 531019 h 2448719"/>
              <a:gd name="connsiteX52" fmla="*/ 1386677 w 7025477"/>
              <a:gd name="connsiteY52" fmla="*/ 499269 h 2448719"/>
              <a:gd name="connsiteX53" fmla="*/ 1272377 w 7025477"/>
              <a:gd name="connsiteY53" fmla="*/ 499269 h 2448719"/>
              <a:gd name="connsiteX54" fmla="*/ 1272377 w 7025477"/>
              <a:gd name="connsiteY54" fmla="*/ 467519 h 2448719"/>
              <a:gd name="connsiteX55" fmla="*/ 1170777 w 7025477"/>
              <a:gd name="connsiteY55" fmla="*/ 467519 h 2448719"/>
              <a:gd name="connsiteX56" fmla="*/ 1170777 w 7025477"/>
              <a:gd name="connsiteY56" fmla="*/ 423069 h 2448719"/>
              <a:gd name="connsiteX57" fmla="*/ 1094577 w 7025477"/>
              <a:gd name="connsiteY57" fmla="*/ 423069 h 2448719"/>
              <a:gd name="connsiteX58" fmla="*/ 1094577 w 7025477"/>
              <a:gd name="connsiteY58" fmla="*/ 384969 h 2448719"/>
              <a:gd name="connsiteX59" fmla="*/ 986627 w 7025477"/>
              <a:gd name="connsiteY59" fmla="*/ 384969 h 2448719"/>
              <a:gd name="connsiteX60" fmla="*/ 985834 w 7025477"/>
              <a:gd name="connsiteY60" fmla="*/ 350044 h 2448719"/>
              <a:gd name="connsiteX61" fmla="*/ 916778 w 7025477"/>
              <a:gd name="connsiteY61" fmla="*/ 350045 h 2448719"/>
              <a:gd name="connsiteX62" fmla="*/ 916779 w 7025477"/>
              <a:gd name="connsiteY62" fmla="*/ 278607 h 2448719"/>
              <a:gd name="connsiteX63" fmla="*/ 473867 w 7025477"/>
              <a:gd name="connsiteY63" fmla="*/ 278608 h 2448719"/>
              <a:gd name="connsiteX64" fmla="*/ 473867 w 7025477"/>
              <a:gd name="connsiteY64" fmla="*/ 269083 h 2448719"/>
              <a:gd name="connsiteX65" fmla="*/ 466722 w 7025477"/>
              <a:gd name="connsiteY65" fmla="*/ 269082 h 2448719"/>
              <a:gd name="connsiteX66" fmla="*/ 466720 w 7025477"/>
              <a:gd name="connsiteY66" fmla="*/ 252414 h 2448719"/>
              <a:gd name="connsiteX67" fmla="*/ 459578 w 7025477"/>
              <a:gd name="connsiteY67" fmla="*/ 252415 h 2448719"/>
              <a:gd name="connsiteX68" fmla="*/ 459578 w 7025477"/>
              <a:gd name="connsiteY68" fmla="*/ 200026 h 2448719"/>
              <a:gd name="connsiteX69" fmla="*/ 254791 w 7025477"/>
              <a:gd name="connsiteY69" fmla="*/ 197646 h 2448719"/>
              <a:gd name="connsiteX70" fmla="*/ 254790 w 7025477"/>
              <a:gd name="connsiteY70" fmla="*/ 164308 h 2448719"/>
              <a:gd name="connsiteX71" fmla="*/ 214311 w 7025477"/>
              <a:gd name="connsiteY71" fmla="*/ 164309 h 2448719"/>
              <a:gd name="connsiteX72" fmla="*/ 214309 w 7025477"/>
              <a:gd name="connsiteY72" fmla="*/ 126209 h 2448719"/>
              <a:gd name="connsiteX73" fmla="*/ 188115 w 7025477"/>
              <a:gd name="connsiteY73" fmla="*/ 126208 h 2448719"/>
              <a:gd name="connsiteX74" fmla="*/ 188118 w 7025477"/>
              <a:gd name="connsiteY74" fmla="*/ 80966 h 2448719"/>
              <a:gd name="connsiteX75" fmla="*/ 173830 w 7025477"/>
              <a:gd name="connsiteY75" fmla="*/ 80965 h 2448719"/>
              <a:gd name="connsiteX76" fmla="*/ 173830 w 7025477"/>
              <a:gd name="connsiteY76" fmla="*/ 45244 h 2448719"/>
              <a:gd name="connsiteX77" fmla="*/ 104775 w 7025477"/>
              <a:gd name="connsiteY77" fmla="*/ 45244 h 2448719"/>
              <a:gd name="connsiteX78" fmla="*/ 104775 w 7025477"/>
              <a:gd name="connsiteY78" fmla="*/ 0 h 2448719"/>
              <a:gd name="connsiteX79" fmla="*/ 0 w 7025477"/>
              <a:gd name="connsiteY79" fmla="*/ 2382 h 2448719"/>
              <a:gd name="connsiteX0" fmla="*/ 7027859 w 7027859"/>
              <a:gd name="connsiteY0" fmla="*/ 2448719 h 2448719"/>
              <a:gd name="connsiteX1" fmla="*/ 6977059 w 7027859"/>
              <a:gd name="connsiteY1" fmla="*/ 2448719 h 2448719"/>
              <a:gd name="connsiteX2" fmla="*/ 6977059 w 7027859"/>
              <a:gd name="connsiteY2" fmla="*/ 2080419 h 2448719"/>
              <a:gd name="connsiteX3" fmla="*/ 6437309 w 7027859"/>
              <a:gd name="connsiteY3" fmla="*/ 2080419 h 2448719"/>
              <a:gd name="connsiteX4" fmla="*/ 6437309 w 7027859"/>
              <a:gd name="connsiteY4" fmla="*/ 1807369 h 2448719"/>
              <a:gd name="connsiteX5" fmla="*/ 5091109 w 7027859"/>
              <a:gd name="connsiteY5" fmla="*/ 1807369 h 2448719"/>
              <a:gd name="connsiteX6" fmla="*/ 5091109 w 7027859"/>
              <a:gd name="connsiteY6" fmla="*/ 1731169 h 2448719"/>
              <a:gd name="connsiteX7" fmla="*/ 4748209 w 7027859"/>
              <a:gd name="connsiteY7" fmla="*/ 1731169 h 2448719"/>
              <a:gd name="connsiteX8" fmla="*/ 4748209 w 7027859"/>
              <a:gd name="connsiteY8" fmla="*/ 1648619 h 2448719"/>
              <a:gd name="connsiteX9" fmla="*/ 4608509 w 7027859"/>
              <a:gd name="connsiteY9" fmla="*/ 1648619 h 2448719"/>
              <a:gd name="connsiteX10" fmla="*/ 4608509 w 7027859"/>
              <a:gd name="connsiteY10" fmla="*/ 1572419 h 2448719"/>
              <a:gd name="connsiteX11" fmla="*/ 4367209 w 7027859"/>
              <a:gd name="connsiteY11" fmla="*/ 1572419 h 2448719"/>
              <a:gd name="connsiteX12" fmla="*/ 4367209 w 7027859"/>
              <a:gd name="connsiteY12" fmla="*/ 1489869 h 2448719"/>
              <a:gd name="connsiteX13" fmla="*/ 3922709 w 7027859"/>
              <a:gd name="connsiteY13" fmla="*/ 1489869 h 2448719"/>
              <a:gd name="connsiteX14" fmla="*/ 3922709 w 7027859"/>
              <a:gd name="connsiteY14" fmla="*/ 1407319 h 2448719"/>
              <a:gd name="connsiteX15" fmla="*/ 3884609 w 7027859"/>
              <a:gd name="connsiteY15" fmla="*/ 1407319 h 2448719"/>
              <a:gd name="connsiteX16" fmla="*/ 3884609 w 7027859"/>
              <a:gd name="connsiteY16" fmla="*/ 1331119 h 2448719"/>
              <a:gd name="connsiteX17" fmla="*/ 3198809 w 7027859"/>
              <a:gd name="connsiteY17" fmla="*/ 1331119 h 2448719"/>
              <a:gd name="connsiteX18" fmla="*/ 3198809 w 7027859"/>
              <a:gd name="connsiteY18" fmla="*/ 1261269 h 2448719"/>
              <a:gd name="connsiteX19" fmla="*/ 3167059 w 7027859"/>
              <a:gd name="connsiteY19" fmla="*/ 1261269 h 2448719"/>
              <a:gd name="connsiteX20" fmla="*/ 3167059 w 7027859"/>
              <a:gd name="connsiteY20" fmla="*/ 1204119 h 2448719"/>
              <a:gd name="connsiteX21" fmla="*/ 3052759 w 7027859"/>
              <a:gd name="connsiteY21" fmla="*/ 1204119 h 2448719"/>
              <a:gd name="connsiteX22" fmla="*/ 3052759 w 7027859"/>
              <a:gd name="connsiteY22" fmla="*/ 1146969 h 2448719"/>
              <a:gd name="connsiteX23" fmla="*/ 2836859 w 7027859"/>
              <a:gd name="connsiteY23" fmla="*/ 1146969 h 2448719"/>
              <a:gd name="connsiteX24" fmla="*/ 2836859 w 7027859"/>
              <a:gd name="connsiteY24" fmla="*/ 1096169 h 2448719"/>
              <a:gd name="connsiteX25" fmla="*/ 2792409 w 7027859"/>
              <a:gd name="connsiteY25" fmla="*/ 1096169 h 2448719"/>
              <a:gd name="connsiteX26" fmla="*/ 2792409 w 7027859"/>
              <a:gd name="connsiteY26" fmla="*/ 1045369 h 2448719"/>
              <a:gd name="connsiteX27" fmla="*/ 2786059 w 7027859"/>
              <a:gd name="connsiteY27" fmla="*/ 1045369 h 2448719"/>
              <a:gd name="connsiteX28" fmla="*/ 2786059 w 7027859"/>
              <a:gd name="connsiteY28" fmla="*/ 994569 h 2448719"/>
              <a:gd name="connsiteX29" fmla="*/ 2716209 w 7027859"/>
              <a:gd name="connsiteY29" fmla="*/ 994569 h 2448719"/>
              <a:gd name="connsiteX30" fmla="*/ 2716209 w 7027859"/>
              <a:gd name="connsiteY30" fmla="*/ 943769 h 2448719"/>
              <a:gd name="connsiteX31" fmla="*/ 2595559 w 7027859"/>
              <a:gd name="connsiteY31" fmla="*/ 943769 h 2448719"/>
              <a:gd name="connsiteX32" fmla="*/ 2595559 w 7027859"/>
              <a:gd name="connsiteY32" fmla="*/ 905669 h 2448719"/>
              <a:gd name="connsiteX33" fmla="*/ 2487609 w 7027859"/>
              <a:gd name="connsiteY33" fmla="*/ 905669 h 2448719"/>
              <a:gd name="connsiteX34" fmla="*/ 2487609 w 7027859"/>
              <a:gd name="connsiteY34" fmla="*/ 861219 h 2448719"/>
              <a:gd name="connsiteX35" fmla="*/ 2405059 w 7027859"/>
              <a:gd name="connsiteY35" fmla="*/ 861219 h 2448719"/>
              <a:gd name="connsiteX36" fmla="*/ 2405059 w 7027859"/>
              <a:gd name="connsiteY36" fmla="*/ 816769 h 2448719"/>
              <a:gd name="connsiteX37" fmla="*/ 2366959 w 7027859"/>
              <a:gd name="connsiteY37" fmla="*/ 816769 h 2448719"/>
              <a:gd name="connsiteX38" fmla="*/ 2366959 w 7027859"/>
              <a:gd name="connsiteY38" fmla="*/ 772319 h 2448719"/>
              <a:gd name="connsiteX39" fmla="*/ 2227259 w 7027859"/>
              <a:gd name="connsiteY39" fmla="*/ 772319 h 2448719"/>
              <a:gd name="connsiteX40" fmla="*/ 2227259 w 7027859"/>
              <a:gd name="connsiteY40" fmla="*/ 727869 h 2448719"/>
              <a:gd name="connsiteX41" fmla="*/ 2074859 w 7027859"/>
              <a:gd name="connsiteY41" fmla="*/ 727869 h 2448719"/>
              <a:gd name="connsiteX42" fmla="*/ 2074859 w 7027859"/>
              <a:gd name="connsiteY42" fmla="*/ 689769 h 2448719"/>
              <a:gd name="connsiteX43" fmla="*/ 2030409 w 7027859"/>
              <a:gd name="connsiteY43" fmla="*/ 689769 h 2448719"/>
              <a:gd name="connsiteX44" fmla="*/ 2030409 w 7027859"/>
              <a:gd name="connsiteY44" fmla="*/ 645319 h 2448719"/>
              <a:gd name="connsiteX45" fmla="*/ 1846259 w 7027859"/>
              <a:gd name="connsiteY45" fmla="*/ 645319 h 2448719"/>
              <a:gd name="connsiteX46" fmla="*/ 1846259 w 7027859"/>
              <a:gd name="connsiteY46" fmla="*/ 607219 h 2448719"/>
              <a:gd name="connsiteX47" fmla="*/ 1681159 w 7027859"/>
              <a:gd name="connsiteY47" fmla="*/ 607219 h 2448719"/>
              <a:gd name="connsiteX48" fmla="*/ 1681159 w 7027859"/>
              <a:gd name="connsiteY48" fmla="*/ 569119 h 2448719"/>
              <a:gd name="connsiteX49" fmla="*/ 1484309 w 7027859"/>
              <a:gd name="connsiteY49" fmla="*/ 569119 h 2448719"/>
              <a:gd name="connsiteX50" fmla="*/ 1484309 w 7027859"/>
              <a:gd name="connsiteY50" fmla="*/ 531019 h 2448719"/>
              <a:gd name="connsiteX51" fmla="*/ 1389059 w 7027859"/>
              <a:gd name="connsiteY51" fmla="*/ 531019 h 2448719"/>
              <a:gd name="connsiteX52" fmla="*/ 1389059 w 7027859"/>
              <a:gd name="connsiteY52" fmla="*/ 499269 h 2448719"/>
              <a:gd name="connsiteX53" fmla="*/ 1274759 w 7027859"/>
              <a:gd name="connsiteY53" fmla="*/ 499269 h 2448719"/>
              <a:gd name="connsiteX54" fmla="*/ 1274759 w 7027859"/>
              <a:gd name="connsiteY54" fmla="*/ 467519 h 2448719"/>
              <a:gd name="connsiteX55" fmla="*/ 1173159 w 7027859"/>
              <a:gd name="connsiteY55" fmla="*/ 467519 h 2448719"/>
              <a:gd name="connsiteX56" fmla="*/ 1173159 w 7027859"/>
              <a:gd name="connsiteY56" fmla="*/ 423069 h 2448719"/>
              <a:gd name="connsiteX57" fmla="*/ 1096959 w 7027859"/>
              <a:gd name="connsiteY57" fmla="*/ 423069 h 2448719"/>
              <a:gd name="connsiteX58" fmla="*/ 1096959 w 7027859"/>
              <a:gd name="connsiteY58" fmla="*/ 384969 h 2448719"/>
              <a:gd name="connsiteX59" fmla="*/ 989009 w 7027859"/>
              <a:gd name="connsiteY59" fmla="*/ 384969 h 2448719"/>
              <a:gd name="connsiteX60" fmla="*/ 988216 w 7027859"/>
              <a:gd name="connsiteY60" fmla="*/ 350044 h 2448719"/>
              <a:gd name="connsiteX61" fmla="*/ 919160 w 7027859"/>
              <a:gd name="connsiteY61" fmla="*/ 350045 h 2448719"/>
              <a:gd name="connsiteX62" fmla="*/ 919161 w 7027859"/>
              <a:gd name="connsiteY62" fmla="*/ 278607 h 2448719"/>
              <a:gd name="connsiteX63" fmla="*/ 476249 w 7027859"/>
              <a:gd name="connsiteY63" fmla="*/ 278608 h 2448719"/>
              <a:gd name="connsiteX64" fmla="*/ 476249 w 7027859"/>
              <a:gd name="connsiteY64" fmla="*/ 269083 h 2448719"/>
              <a:gd name="connsiteX65" fmla="*/ 469104 w 7027859"/>
              <a:gd name="connsiteY65" fmla="*/ 269082 h 2448719"/>
              <a:gd name="connsiteX66" fmla="*/ 469102 w 7027859"/>
              <a:gd name="connsiteY66" fmla="*/ 252414 h 2448719"/>
              <a:gd name="connsiteX67" fmla="*/ 461960 w 7027859"/>
              <a:gd name="connsiteY67" fmla="*/ 252415 h 2448719"/>
              <a:gd name="connsiteX68" fmla="*/ 461960 w 7027859"/>
              <a:gd name="connsiteY68" fmla="*/ 200026 h 2448719"/>
              <a:gd name="connsiteX69" fmla="*/ 257173 w 7027859"/>
              <a:gd name="connsiteY69" fmla="*/ 197646 h 2448719"/>
              <a:gd name="connsiteX70" fmla="*/ 257172 w 7027859"/>
              <a:gd name="connsiteY70" fmla="*/ 164308 h 2448719"/>
              <a:gd name="connsiteX71" fmla="*/ 216693 w 7027859"/>
              <a:gd name="connsiteY71" fmla="*/ 164309 h 2448719"/>
              <a:gd name="connsiteX72" fmla="*/ 216691 w 7027859"/>
              <a:gd name="connsiteY72" fmla="*/ 126209 h 2448719"/>
              <a:gd name="connsiteX73" fmla="*/ 190497 w 7027859"/>
              <a:gd name="connsiteY73" fmla="*/ 126208 h 2448719"/>
              <a:gd name="connsiteX74" fmla="*/ 190500 w 7027859"/>
              <a:gd name="connsiteY74" fmla="*/ 80966 h 2448719"/>
              <a:gd name="connsiteX75" fmla="*/ 176212 w 7027859"/>
              <a:gd name="connsiteY75" fmla="*/ 80965 h 2448719"/>
              <a:gd name="connsiteX76" fmla="*/ 176212 w 7027859"/>
              <a:gd name="connsiteY76" fmla="*/ 45244 h 2448719"/>
              <a:gd name="connsiteX77" fmla="*/ 107157 w 7027859"/>
              <a:gd name="connsiteY77" fmla="*/ 45244 h 2448719"/>
              <a:gd name="connsiteX78" fmla="*/ 107157 w 7027859"/>
              <a:gd name="connsiteY78" fmla="*/ 0 h 2448719"/>
              <a:gd name="connsiteX79" fmla="*/ 0 w 7027859"/>
              <a:gd name="connsiteY79" fmla="*/ 2382 h 2448719"/>
              <a:gd name="connsiteX0" fmla="*/ 7027859 w 7027859"/>
              <a:gd name="connsiteY0" fmla="*/ 2446337 h 2446337"/>
              <a:gd name="connsiteX1" fmla="*/ 6977059 w 7027859"/>
              <a:gd name="connsiteY1" fmla="*/ 2446337 h 2446337"/>
              <a:gd name="connsiteX2" fmla="*/ 6977059 w 7027859"/>
              <a:gd name="connsiteY2" fmla="*/ 2078037 h 2446337"/>
              <a:gd name="connsiteX3" fmla="*/ 6437309 w 7027859"/>
              <a:gd name="connsiteY3" fmla="*/ 2078037 h 2446337"/>
              <a:gd name="connsiteX4" fmla="*/ 6437309 w 7027859"/>
              <a:gd name="connsiteY4" fmla="*/ 1804987 h 2446337"/>
              <a:gd name="connsiteX5" fmla="*/ 5091109 w 7027859"/>
              <a:gd name="connsiteY5" fmla="*/ 1804987 h 2446337"/>
              <a:gd name="connsiteX6" fmla="*/ 5091109 w 7027859"/>
              <a:gd name="connsiteY6" fmla="*/ 1728787 h 2446337"/>
              <a:gd name="connsiteX7" fmla="*/ 4748209 w 7027859"/>
              <a:gd name="connsiteY7" fmla="*/ 1728787 h 2446337"/>
              <a:gd name="connsiteX8" fmla="*/ 4748209 w 7027859"/>
              <a:gd name="connsiteY8" fmla="*/ 1646237 h 2446337"/>
              <a:gd name="connsiteX9" fmla="*/ 4608509 w 7027859"/>
              <a:gd name="connsiteY9" fmla="*/ 1646237 h 2446337"/>
              <a:gd name="connsiteX10" fmla="*/ 4608509 w 7027859"/>
              <a:gd name="connsiteY10" fmla="*/ 1570037 h 2446337"/>
              <a:gd name="connsiteX11" fmla="*/ 4367209 w 7027859"/>
              <a:gd name="connsiteY11" fmla="*/ 1570037 h 2446337"/>
              <a:gd name="connsiteX12" fmla="*/ 4367209 w 7027859"/>
              <a:gd name="connsiteY12" fmla="*/ 1487487 h 2446337"/>
              <a:gd name="connsiteX13" fmla="*/ 3922709 w 7027859"/>
              <a:gd name="connsiteY13" fmla="*/ 1487487 h 2446337"/>
              <a:gd name="connsiteX14" fmla="*/ 3922709 w 7027859"/>
              <a:gd name="connsiteY14" fmla="*/ 1404937 h 2446337"/>
              <a:gd name="connsiteX15" fmla="*/ 3884609 w 7027859"/>
              <a:gd name="connsiteY15" fmla="*/ 1404937 h 2446337"/>
              <a:gd name="connsiteX16" fmla="*/ 3884609 w 7027859"/>
              <a:gd name="connsiteY16" fmla="*/ 1328737 h 2446337"/>
              <a:gd name="connsiteX17" fmla="*/ 3198809 w 7027859"/>
              <a:gd name="connsiteY17" fmla="*/ 1328737 h 2446337"/>
              <a:gd name="connsiteX18" fmla="*/ 3198809 w 7027859"/>
              <a:gd name="connsiteY18" fmla="*/ 1258887 h 2446337"/>
              <a:gd name="connsiteX19" fmla="*/ 3167059 w 7027859"/>
              <a:gd name="connsiteY19" fmla="*/ 1258887 h 2446337"/>
              <a:gd name="connsiteX20" fmla="*/ 3167059 w 7027859"/>
              <a:gd name="connsiteY20" fmla="*/ 1201737 h 2446337"/>
              <a:gd name="connsiteX21" fmla="*/ 3052759 w 7027859"/>
              <a:gd name="connsiteY21" fmla="*/ 1201737 h 2446337"/>
              <a:gd name="connsiteX22" fmla="*/ 3052759 w 7027859"/>
              <a:gd name="connsiteY22" fmla="*/ 1144587 h 2446337"/>
              <a:gd name="connsiteX23" fmla="*/ 2836859 w 7027859"/>
              <a:gd name="connsiteY23" fmla="*/ 1144587 h 2446337"/>
              <a:gd name="connsiteX24" fmla="*/ 2836859 w 7027859"/>
              <a:gd name="connsiteY24" fmla="*/ 1093787 h 2446337"/>
              <a:gd name="connsiteX25" fmla="*/ 2792409 w 7027859"/>
              <a:gd name="connsiteY25" fmla="*/ 1093787 h 2446337"/>
              <a:gd name="connsiteX26" fmla="*/ 2792409 w 7027859"/>
              <a:gd name="connsiteY26" fmla="*/ 1042987 h 2446337"/>
              <a:gd name="connsiteX27" fmla="*/ 2786059 w 7027859"/>
              <a:gd name="connsiteY27" fmla="*/ 1042987 h 2446337"/>
              <a:gd name="connsiteX28" fmla="*/ 2786059 w 7027859"/>
              <a:gd name="connsiteY28" fmla="*/ 992187 h 2446337"/>
              <a:gd name="connsiteX29" fmla="*/ 2716209 w 7027859"/>
              <a:gd name="connsiteY29" fmla="*/ 992187 h 2446337"/>
              <a:gd name="connsiteX30" fmla="*/ 2716209 w 7027859"/>
              <a:gd name="connsiteY30" fmla="*/ 941387 h 2446337"/>
              <a:gd name="connsiteX31" fmla="*/ 2595559 w 7027859"/>
              <a:gd name="connsiteY31" fmla="*/ 941387 h 2446337"/>
              <a:gd name="connsiteX32" fmla="*/ 2595559 w 7027859"/>
              <a:gd name="connsiteY32" fmla="*/ 903287 h 2446337"/>
              <a:gd name="connsiteX33" fmla="*/ 2487609 w 7027859"/>
              <a:gd name="connsiteY33" fmla="*/ 903287 h 2446337"/>
              <a:gd name="connsiteX34" fmla="*/ 2487609 w 7027859"/>
              <a:gd name="connsiteY34" fmla="*/ 858837 h 2446337"/>
              <a:gd name="connsiteX35" fmla="*/ 2405059 w 7027859"/>
              <a:gd name="connsiteY35" fmla="*/ 858837 h 2446337"/>
              <a:gd name="connsiteX36" fmla="*/ 2405059 w 7027859"/>
              <a:gd name="connsiteY36" fmla="*/ 814387 h 2446337"/>
              <a:gd name="connsiteX37" fmla="*/ 2366959 w 7027859"/>
              <a:gd name="connsiteY37" fmla="*/ 814387 h 2446337"/>
              <a:gd name="connsiteX38" fmla="*/ 2366959 w 7027859"/>
              <a:gd name="connsiteY38" fmla="*/ 769937 h 2446337"/>
              <a:gd name="connsiteX39" fmla="*/ 2227259 w 7027859"/>
              <a:gd name="connsiteY39" fmla="*/ 769937 h 2446337"/>
              <a:gd name="connsiteX40" fmla="*/ 2227259 w 7027859"/>
              <a:gd name="connsiteY40" fmla="*/ 725487 h 2446337"/>
              <a:gd name="connsiteX41" fmla="*/ 2074859 w 7027859"/>
              <a:gd name="connsiteY41" fmla="*/ 725487 h 2446337"/>
              <a:gd name="connsiteX42" fmla="*/ 2074859 w 7027859"/>
              <a:gd name="connsiteY42" fmla="*/ 687387 h 2446337"/>
              <a:gd name="connsiteX43" fmla="*/ 2030409 w 7027859"/>
              <a:gd name="connsiteY43" fmla="*/ 687387 h 2446337"/>
              <a:gd name="connsiteX44" fmla="*/ 2030409 w 7027859"/>
              <a:gd name="connsiteY44" fmla="*/ 642937 h 2446337"/>
              <a:gd name="connsiteX45" fmla="*/ 1846259 w 7027859"/>
              <a:gd name="connsiteY45" fmla="*/ 642937 h 2446337"/>
              <a:gd name="connsiteX46" fmla="*/ 1846259 w 7027859"/>
              <a:gd name="connsiteY46" fmla="*/ 604837 h 2446337"/>
              <a:gd name="connsiteX47" fmla="*/ 1681159 w 7027859"/>
              <a:gd name="connsiteY47" fmla="*/ 604837 h 2446337"/>
              <a:gd name="connsiteX48" fmla="*/ 1681159 w 7027859"/>
              <a:gd name="connsiteY48" fmla="*/ 566737 h 2446337"/>
              <a:gd name="connsiteX49" fmla="*/ 1484309 w 7027859"/>
              <a:gd name="connsiteY49" fmla="*/ 566737 h 2446337"/>
              <a:gd name="connsiteX50" fmla="*/ 1484309 w 7027859"/>
              <a:gd name="connsiteY50" fmla="*/ 528637 h 2446337"/>
              <a:gd name="connsiteX51" fmla="*/ 1389059 w 7027859"/>
              <a:gd name="connsiteY51" fmla="*/ 528637 h 2446337"/>
              <a:gd name="connsiteX52" fmla="*/ 1389059 w 7027859"/>
              <a:gd name="connsiteY52" fmla="*/ 496887 h 2446337"/>
              <a:gd name="connsiteX53" fmla="*/ 1274759 w 7027859"/>
              <a:gd name="connsiteY53" fmla="*/ 496887 h 2446337"/>
              <a:gd name="connsiteX54" fmla="*/ 1274759 w 7027859"/>
              <a:gd name="connsiteY54" fmla="*/ 465137 h 2446337"/>
              <a:gd name="connsiteX55" fmla="*/ 1173159 w 7027859"/>
              <a:gd name="connsiteY55" fmla="*/ 465137 h 2446337"/>
              <a:gd name="connsiteX56" fmla="*/ 1173159 w 7027859"/>
              <a:gd name="connsiteY56" fmla="*/ 420687 h 2446337"/>
              <a:gd name="connsiteX57" fmla="*/ 1096959 w 7027859"/>
              <a:gd name="connsiteY57" fmla="*/ 420687 h 2446337"/>
              <a:gd name="connsiteX58" fmla="*/ 1096959 w 7027859"/>
              <a:gd name="connsiteY58" fmla="*/ 382587 h 2446337"/>
              <a:gd name="connsiteX59" fmla="*/ 989009 w 7027859"/>
              <a:gd name="connsiteY59" fmla="*/ 382587 h 2446337"/>
              <a:gd name="connsiteX60" fmla="*/ 988216 w 7027859"/>
              <a:gd name="connsiteY60" fmla="*/ 347662 h 2446337"/>
              <a:gd name="connsiteX61" fmla="*/ 919160 w 7027859"/>
              <a:gd name="connsiteY61" fmla="*/ 347663 h 2446337"/>
              <a:gd name="connsiteX62" fmla="*/ 919161 w 7027859"/>
              <a:gd name="connsiteY62" fmla="*/ 276225 h 2446337"/>
              <a:gd name="connsiteX63" fmla="*/ 476249 w 7027859"/>
              <a:gd name="connsiteY63" fmla="*/ 276226 h 2446337"/>
              <a:gd name="connsiteX64" fmla="*/ 476249 w 7027859"/>
              <a:gd name="connsiteY64" fmla="*/ 266701 h 2446337"/>
              <a:gd name="connsiteX65" fmla="*/ 469104 w 7027859"/>
              <a:gd name="connsiteY65" fmla="*/ 266700 h 2446337"/>
              <a:gd name="connsiteX66" fmla="*/ 469102 w 7027859"/>
              <a:gd name="connsiteY66" fmla="*/ 250032 h 2446337"/>
              <a:gd name="connsiteX67" fmla="*/ 461960 w 7027859"/>
              <a:gd name="connsiteY67" fmla="*/ 250033 h 2446337"/>
              <a:gd name="connsiteX68" fmla="*/ 461960 w 7027859"/>
              <a:gd name="connsiteY68" fmla="*/ 197644 h 2446337"/>
              <a:gd name="connsiteX69" fmla="*/ 257173 w 7027859"/>
              <a:gd name="connsiteY69" fmla="*/ 195264 h 2446337"/>
              <a:gd name="connsiteX70" fmla="*/ 257172 w 7027859"/>
              <a:gd name="connsiteY70" fmla="*/ 161926 h 2446337"/>
              <a:gd name="connsiteX71" fmla="*/ 216693 w 7027859"/>
              <a:gd name="connsiteY71" fmla="*/ 161927 h 2446337"/>
              <a:gd name="connsiteX72" fmla="*/ 216691 w 7027859"/>
              <a:gd name="connsiteY72" fmla="*/ 123827 h 2446337"/>
              <a:gd name="connsiteX73" fmla="*/ 190497 w 7027859"/>
              <a:gd name="connsiteY73" fmla="*/ 123826 h 2446337"/>
              <a:gd name="connsiteX74" fmla="*/ 190500 w 7027859"/>
              <a:gd name="connsiteY74" fmla="*/ 78584 h 2446337"/>
              <a:gd name="connsiteX75" fmla="*/ 176212 w 7027859"/>
              <a:gd name="connsiteY75" fmla="*/ 78583 h 2446337"/>
              <a:gd name="connsiteX76" fmla="*/ 176212 w 7027859"/>
              <a:gd name="connsiteY76" fmla="*/ 42862 h 2446337"/>
              <a:gd name="connsiteX77" fmla="*/ 107157 w 7027859"/>
              <a:gd name="connsiteY77" fmla="*/ 42862 h 2446337"/>
              <a:gd name="connsiteX78" fmla="*/ 107157 w 7027859"/>
              <a:gd name="connsiteY78" fmla="*/ 0 h 2446337"/>
              <a:gd name="connsiteX79" fmla="*/ 0 w 7027859"/>
              <a:gd name="connsiteY79" fmla="*/ 0 h 2446337"/>
              <a:gd name="connsiteX0" fmla="*/ 7032621 w 7032621"/>
              <a:gd name="connsiteY0" fmla="*/ 2446337 h 2446337"/>
              <a:gd name="connsiteX1" fmla="*/ 6981821 w 7032621"/>
              <a:gd name="connsiteY1" fmla="*/ 2446337 h 2446337"/>
              <a:gd name="connsiteX2" fmla="*/ 6981821 w 7032621"/>
              <a:gd name="connsiteY2" fmla="*/ 2078037 h 2446337"/>
              <a:gd name="connsiteX3" fmla="*/ 6442071 w 7032621"/>
              <a:gd name="connsiteY3" fmla="*/ 2078037 h 2446337"/>
              <a:gd name="connsiteX4" fmla="*/ 6442071 w 7032621"/>
              <a:gd name="connsiteY4" fmla="*/ 1804987 h 2446337"/>
              <a:gd name="connsiteX5" fmla="*/ 5095871 w 7032621"/>
              <a:gd name="connsiteY5" fmla="*/ 1804987 h 2446337"/>
              <a:gd name="connsiteX6" fmla="*/ 5095871 w 7032621"/>
              <a:gd name="connsiteY6" fmla="*/ 1728787 h 2446337"/>
              <a:gd name="connsiteX7" fmla="*/ 4752971 w 7032621"/>
              <a:gd name="connsiteY7" fmla="*/ 1728787 h 2446337"/>
              <a:gd name="connsiteX8" fmla="*/ 4752971 w 7032621"/>
              <a:gd name="connsiteY8" fmla="*/ 1646237 h 2446337"/>
              <a:gd name="connsiteX9" fmla="*/ 4613271 w 7032621"/>
              <a:gd name="connsiteY9" fmla="*/ 1646237 h 2446337"/>
              <a:gd name="connsiteX10" fmla="*/ 4613271 w 7032621"/>
              <a:gd name="connsiteY10" fmla="*/ 1570037 h 2446337"/>
              <a:gd name="connsiteX11" fmla="*/ 4371971 w 7032621"/>
              <a:gd name="connsiteY11" fmla="*/ 1570037 h 2446337"/>
              <a:gd name="connsiteX12" fmla="*/ 4371971 w 7032621"/>
              <a:gd name="connsiteY12" fmla="*/ 1487487 h 2446337"/>
              <a:gd name="connsiteX13" fmla="*/ 3927471 w 7032621"/>
              <a:gd name="connsiteY13" fmla="*/ 1487487 h 2446337"/>
              <a:gd name="connsiteX14" fmla="*/ 3927471 w 7032621"/>
              <a:gd name="connsiteY14" fmla="*/ 1404937 h 2446337"/>
              <a:gd name="connsiteX15" fmla="*/ 3889371 w 7032621"/>
              <a:gd name="connsiteY15" fmla="*/ 1404937 h 2446337"/>
              <a:gd name="connsiteX16" fmla="*/ 3889371 w 7032621"/>
              <a:gd name="connsiteY16" fmla="*/ 1328737 h 2446337"/>
              <a:gd name="connsiteX17" fmla="*/ 3203571 w 7032621"/>
              <a:gd name="connsiteY17" fmla="*/ 1328737 h 2446337"/>
              <a:gd name="connsiteX18" fmla="*/ 3203571 w 7032621"/>
              <a:gd name="connsiteY18" fmla="*/ 1258887 h 2446337"/>
              <a:gd name="connsiteX19" fmla="*/ 3171821 w 7032621"/>
              <a:gd name="connsiteY19" fmla="*/ 1258887 h 2446337"/>
              <a:gd name="connsiteX20" fmla="*/ 3171821 w 7032621"/>
              <a:gd name="connsiteY20" fmla="*/ 1201737 h 2446337"/>
              <a:gd name="connsiteX21" fmla="*/ 3057521 w 7032621"/>
              <a:gd name="connsiteY21" fmla="*/ 1201737 h 2446337"/>
              <a:gd name="connsiteX22" fmla="*/ 3057521 w 7032621"/>
              <a:gd name="connsiteY22" fmla="*/ 1144587 h 2446337"/>
              <a:gd name="connsiteX23" fmla="*/ 2841621 w 7032621"/>
              <a:gd name="connsiteY23" fmla="*/ 1144587 h 2446337"/>
              <a:gd name="connsiteX24" fmla="*/ 2841621 w 7032621"/>
              <a:gd name="connsiteY24" fmla="*/ 1093787 h 2446337"/>
              <a:gd name="connsiteX25" fmla="*/ 2797171 w 7032621"/>
              <a:gd name="connsiteY25" fmla="*/ 1093787 h 2446337"/>
              <a:gd name="connsiteX26" fmla="*/ 2797171 w 7032621"/>
              <a:gd name="connsiteY26" fmla="*/ 1042987 h 2446337"/>
              <a:gd name="connsiteX27" fmla="*/ 2790821 w 7032621"/>
              <a:gd name="connsiteY27" fmla="*/ 1042987 h 2446337"/>
              <a:gd name="connsiteX28" fmla="*/ 2790821 w 7032621"/>
              <a:gd name="connsiteY28" fmla="*/ 992187 h 2446337"/>
              <a:gd name="connsiteX29" fmla="*/ 2720971 w 7032621"/>
              <a:gd name="connsiteY29" fmla="*/ 992187 h 2446337"/>
              <a:gd name="connsiteX30" fmla="*/ 2720971 w 7032621"/>
              <a:gd name="connsiteY30" fmla="*/ 941387 h 2446337"/>
              <a:gd name="connsiteX31" fmla="*/ 2600321 w 7032621"/>
              <a:gd name="connsiteY31" fmla="*/ 941387 h 2446337"/>
              <a:gd name="connsiteX32" fmla="*/ 2600321 w 7032621"/>
              <a:gd name="connsiteY32" fmla="*/ 903287 h 2446337"/>
              <a:gd name="connsiteX33" fmla="*/ 2492371 w 7032621"/>
              <a:gd name="connsiteY33" fmla="*/ 903287 h 2446337"/>
              <a:gd name="connsiteX34" fmla="*/ 2492371 w 7032621"/>
              <a:gd name="connsiteY34" fmla="*/ 858837 h 2446337"/>
              <a:gd name="connsiteX35" fmla="*/ 2409821 w 7032621"/>
              <a:gd name="connsiteY35" fmla="*/ 858837 h 2446337"/>
              <a:gd name="connsiteX36" fmla="*/ 2409821 w 7032621"/>
              <a:gd name="connsiteY36" fmla="*/ 814387 h 2446337"/>
              <a:gd name="connsiteX37" fmla="*/ 2371721 w 7032621"/>
              <a:gd name="connsiteY37" fmla="*/ 814387 h 2446337"/>
              <a:gd name="connsiteX38" fmla="*/ 2371721 w 7032621"/>
              <a:gd name="connsiteY38" fmla="*/ 769937 h 2446337"/>
              <a:gd name="connsiteX39" fmla="*/ 2232021 w 7032621"/>
              <a:gd name="connsiteY39" fmla="*/ 769937 h 2446337"/>
              <a:gd name="connsiteX40" fmla="*/ 2232021 w 7032621"/>
              <a:gd name="connsiteY40" fmla="*/ 725487 h 2446337"/>
              <a:gd name="connsiteX41" fmla="*/ 2079621 w 7032621"/>
              <a:gd name="connsiteY41" fmla="*/ 725487 h 2446337"/>
              <a:gd name="connsiteX42" fmla="*/ 2079621 w 7032621"/>
              <a:gd name="connsiteY42" fmla="*/ 687387 h 2446337"/>
              <a:gd name="connsiteX43" fmla="*/ 2035171 w 7032621"/>
              <a:gd name="connsiteY43" fmla="*/ 687387 h 2446337"/>
              <a:gd name="connsiteX44" fmla="*/ 2035171 w 7032621"/>
              <a:gd name="connsiteY44" fmla="*/ 642937 h 2446337"/>
              <a:gd name="connsiteX45" fmla="*/ 1851021 w 7032621"/>
              <a:gd name="connsiteY45" fmla="*/ 642937 h 2446337"/>
              <a:gd name="connsiteX46" fmla="*/ 1851021 w 7032621"/>
              <a:gd name="connsiteY46" fmla="*/ 604837 h 2446337"/>
              <a:gd name="connsiteX47" fmla="*/ 1685921 w 7032621"/>
              <a:gd name="connsiteY47" fmla="*/ 604837 h 2446337"/>
              <a:gd name="connsiteX48" fmla="*/ 1685921 w 7032621"/>
              <a:gd name="connsiteY48" fmla="*/ 566737 h 2446337"/>
              <a:gd name="connsiteX49" fmla="*/ 1489071 w 7032621"/>
              <a:gd name="connsiteY49" fmla="*/ 566737 h 2446337"/>
              <a:gd name="connsiteX50" fmla="*/ 1489071 w 7032621"/>
              <a:gd name="connsiteY50" fmla="*/ 528637 h 2446337"/>
              <a:gd name="connsiteX51" fmla="*/ 1393821 w 7032621"/>
              <a:gd name="connsiteY51" fmla="*/ 528637 h 2446337"/>
              <a:gd name="connsiteX52" fmla="*/ 1393821 w 7032621"/>
              <a:gd name="connsiteY52" fmla="*/ 496887 h 2446337"/>
              <a:gd name="connsiteX53" fmla="*/ 1279521 w 7032621"/>
              <a:gd name="connsiteY53" fmla="*/ 496887 h 2446337"/>
              <a:gd name="connsiteX54" fmla="*/ 1279521 w 7032621"/>
              <a:gd name="connsiteY54" fmla="*/ 465137 h 2446337"/>
              <a:gd name="connsiteX55" fmla="*/ 1177921 w 7032621"/>
              <a:gd name="connsiteY55" fmla="*/ 465137 h 2446337"/>
              <a:gd name="connsiteX56" fmla="*/ 1177921 w 7032621"/>
              <a:gd name="connsiteY56" fmla="*/ 420687 h 2446337"/>
              <a:gd name="connsiteX57" fmla="*/ 1101721 w 7032621"/>
              <a:gd name="connsiteY57" fmla="*/ 420687 h 2446337"/>
              <a:gd name="connsiteX58" fmla="*/ 1101721 w 7032621"/>
              <a:gd name="connsiteY58" fmla="*/ 382587 h 2446337"/>
              <a:gd name="connsiteX59" fmla="*/ 993771 w 7032621"/>
              <a:gd name="connsiteY59" fmla="*/ 382587 h 2446337"/>
              <a:gd name="connsiteX60" fmla="*/ 992978 w 7032621"/>
              <a:gd name="connsiteY60" fmla="*/ 347662 h 2446337"/>
              <a:gd name="connsiteX61" fmla="*/ 923922 w 7032621"/>
              <a:gd name="connsiteY61" fmla="*/ 347663 h 2446337"/>
              <a:gd name="connsiteX62" fmla="*/ 923923 w 7032621"/>
              <a:gd name="connsiteY62" fmla="*/ 276225 h 2446337"/>
              <a:gd name="connsiteX63" fmla="*/ 481011 w 7032621"/>
              <a:gd name="connsiteY63" fmla="*/ 276226 h 2446337"/>
              <a:gd name="connsiteX64" fmla="*/ 481011 w 7032621"/>
              <a:gd name="connsiteY64" fmla="*/ 266701 h 2446337"/>
              <a:gd name="connsiteX65" fmla="*/ 473866 w 7032621"/>
              <a:gd name="connsiteY65" fmla="*/ 266700 h 2446337"/>
              <a:gd name="connsiteX66" fmla="*/ 473864 w 7032621"/>
              <a:gd name="connsiteY66" fmla="*/ 250032 h 2446337"/>
              <a:gd name="connsiteX67" fmla="*/ 466722 w 7032621"/>
              <a:gd name="connsiteY67" fmla="*/ 250033 h 2446337"/>
              <a:gd name="connsiteX68" fmla="*/ 466722 w 7032621"/>
              <a:gd name="connsiteY68" fmla="*/ 197644 h 2446337"/>
              <a:gd name="connsiteX69" fmla="*/ 261935 w 7032621"/>
              <a:gd name="connsiteY69" fmla="*/ 195264 h 2446337"/>
              <a:gd name="connsiteX70" fmla="*/ 261934 w 7032621"/>
              <a:gd name="connsiteY70" fmla="*/ 161926 h 2446337"/>
              <a:gd name="connsiteX71" fmla="*/ 221455 w 7032621"/>
              <a:gd name="connsiteY71" fmla="*/ 161927 h 2446337"/>
              <a:gd name="connsiteX72" fmla="*/ 221453 w 7032621"/>
              <a:gd name="connsiteY72" fmla="*/ 123827 h 2446337"/>
              <a:gd name="connsiteX73" fmla="*/ 195259 w 7032621"/>
              <a:gd name="connsiteY73" fmla="*/ 123826 h 2446337"/>
              <a:gd name="connsiteX74" fmla="*/ 195262 w 7032621"/>
              <a:gd name="connsiteY74" fmla="*/ 78584 h 2446337"/>
              <a:gd name="connsiteX75" fmla="*/ 180974 w 7032621"/>
              <a:gd name="connsiteY75" fmla="*/ 78583 h 2446337"/>
              <a:gd name="connsiteX76" fmla="*/ 180974 w 7032621"/>
              <a:gd name="connsiteY76" fmla="*/ 42862 h 2446337"/>
              <a:gd name="connsiteX77" fmla="*/ 111919 w 7032621"/>
              <a:gd name="connsiteY77" fmla="*/ 42862 h 2446337"/>
              <a:gd name="connsiteX78" fmla="*/ 111919 w 7032621"/>
              <a:gd name="connsiteY78" fmla="*/ 0 h 2446337"/>
              <a:gd name="connsiteX79" fmla="*/ 0 w 7032621"/>
              <a:gd name="connsiteY79" fmla="*/ 0 h 2446337"/>
              <a:gd name="connsiteX0" fmla="*/ 7035002 w 7035002"/>
              <a:gd name="connsiteY0" fmla="*/ 2446337 h 2446337"/>
              <a:gd name="connsiteX1" fmla="*/ 6984202 w 7035002"/>
              <a:gd name="connsiteY1" fmla="*/ 2446337 h 2446337"/>
              <a:gd name="connsiteX2" fmla="*/ 6984202 w 7035002"/>
              <a:gd name="connsiteY2" fmla="*/ 2078037 h 2446337"/>
              <a:gd name="connsiteX3" fmla="*/ 6444452 w 7035002"/>
              <a:gd name="connsiteY3" fmla="*/ 2078037 h 2446337"/>
              <a:gd name="connsiteX4" fmla="*/ 6444452 w 7035002"/>
              <a:gd name="connsiteY4" fmla="*/ 1804987 h 2446337"/>
              <a:gd name="connsiteX5" fmla="*/ 5098252 w 7035002"/>
              <a:gd name="connsiteY5" fmla="*/ 1804987 h 2446337"/>
              <a:gd name="connsiteX6" fmla="*/ 5098252 w 7035002"/>
              <a:gd name="connsiteY6" fmla="*/ 1728787 h 2446337"/>
              <a:gd name="connsiteX7" fmla="*/ 4755352 w 7035002"/>
              <a:gd name="connsiteY7" fmla="*/ 1728787 h 2446337"/>
              <a:gd name="connsiteX8" fmla="*/ 4755352 w 7035002"/>
              <a:gd name="connsiteY8" fmla="*/ 1646237 h 2446337"/>
              <a:gd name="connsiteX9" fmla="*/ 4615652 w 7035002"/>
              <a:gd name="connsiteY9" fmla="*/ 1646237 h 2446337"/>
              <a:gd name="connsiteX10" fmla="*/ 4615652 w 7035002"/>
              <a:gd name="connsiteY10" fmla="*/ 1570037 h 2446337"/>
              <a:gd name="connsiteX11" fmla="*/ 4374352 w 7035002"/>
              <a:gd name="connsiteY11" fmla="*/ 1570037 h 2446337"/>
              <a:gd name="connsiteX12" fmla="*/ 4374352 w 7035002"/>
              <a:gd name="connsiteY12" fmla="*/ 1487487 h 2446337"/>
              <a:gd name="connsiteX13" fmla="*/ 3929852 w 7035002"/>
              <a:gd name="connsiteY13" fmla="*/ 1487487 h 2446337"/>
              <a:gd name="connsiteX14" fmla="*/ 3929852 w 7035002"/>
              <a:gd name="connsiteY14" fmla="*/ 1404937 h 2446337"/>
              <a:gd name="connsiteX15" fmla="*/ 3891752 w 7035002"/>
              <a:gd name="connsiteY15" fmla="*/ 1404937 h 2446337"/>
              <a:gd name="connsiteX16" fmla="*/ 3891752 w 7035002"/>
              <a:gd name="connsiteY16" fmla="*/ 1328737 h 2446337"/>
              <a:gd name="connsiteX17" fmla="*/ 3205952 w 7035002"/>
              <a:gd name="connsiteY17" fmla="*/ 1328737 h 2446337"/>
              <a:gd name="connsiteX18" fmla="*/ 3205952 w 7035002"/>
              <a:gd name="connsiteY18" fmla="*/ 1258887 h 2446337"/>
              <a:gd name="connsiteX19" fmla="*/ 3174202 w 7035002"/>
              <a:gd name="connsiteY19" fmla="*/ 1258887 h 2446337"/>
              <a:gd name="connsiteX20" fmla="*/ 3174202 w 7035002"/>
              <a:gd name="connsiteY20" fmla="*/ 1201737 h 2446337"/>
              <a:gd name="connsiteX21" fmla="*/ 3059902 w 7035002"/>
              <a:gd name="connsiteY21" fmla="*/ 1201737 h 2446337"/>
              <a:gd name="connsiteX22" fmla="*/ 3059902 w 7035002"/>
              <a:gd name="connsiteY22" fmla="*/ 1144587 h 2446337"/>
              <a:gd name="connsiteX23" fmla="*/ 2844002 w 7035002"/>
              <a:gd name="connsiteY23" fmla="*/ 1144587 h 2446337"/>
              <a:gd name="connsiteX24" fmla="*/ 2844002 w 7035002"/>
              <a:gd name="connsiteY24" fmla="*/ 1093787 h 2446337"/>
              <a:gd name="connsiteX25" fmla="*/ 2799552 w 7035002"/>
              <a:gd name="connsiteY25" fmla="*/ 1093787 h 2446337"/>
              <a:gd name="connsiteX26" fmla="*/ 2799552 w 7035002"/>
              <a:gd name="connsiteY26" fmla="*/ 1042987 h 2446337"/>
              <a:gd name="connsiteX27" fmla="*/ 2793202 w 7035002"/>
              <a:gd name="connsiteY27" fmla="*/ 1042987 h 2446337"/>
              <a:gd name="connsiteX28" fmla="*/ 2793202 w 7035002"/>
              <a:gd name="connsiteY28" fmla="*/ 992187 h 2446337"/>
              <a:gd name="connsiteX29" fmla="*/ 2723352 w 7035002"/>
              <a:gd name="connsiteY29" fmla="*/ 992187 h 2446337"/>
              <a:gd name="connsiteX30" fmla="*/ 2723352 w 7035002"/>
              <a:gd name="connsiteY30" fmla="*/ 941387 h 2446337"/>
              <a:gd name="connsiteX31" fmla="*/ 2602702 w 7035002"/>
              <a:gd name="connsiteY31" fmla="*/ 941387 h 2446337"/>
              <a:gd name="connsiteX32" fmla="*/ 2602702 w 7035002"/>
              <a:gd name="connsiteY32" fmla="*/ 903287 h 2446337"/>
              <a:gd name="connsiteX33" fmla="*/ 2494752 w 7035002"/>
              <a:gd name="connsiteY33" fmla="*/ 903287 h 2446337"/>
              <a:gd name="connsiteX34" fmla="*/ 2494752 w 7035002"/>
              <a:gd name="connsiteY34" fmla="*/ 858837 h 2446337"/>
              <a:gd name="connsiteX35" fmla="*/ 2412202 w 7035002"/>
              <a:gd name="connsiteY35" fmla="*/ 858837 h 2446337"/>
              <a:gd name="connsiteX36" fmla="*/ 2412202 w 7035002"/>
              <a:gd name="connsiteY36" fmla="*/ 814387 h 2446337"/>
              <a:gd name="connsiteX37" fmla="*/ 2374102 w 7035002"/>
              <a:gd name="connsiteY37" fmla="*/ 814387 h 2446337"/>
              <a:gd name="connsiteX38" fmla="*/ 2374102 w 7035002"/>
              <a:gd name="connsiteY38" fmla="*/ 769937 h 2446337"/>
              <a:gd name="connsiteX39" fmla="*/ 2234402 w 7035002"/>
              <a:gd name="connsiteY39" fmla="*/ 769937 h 2446337"/>
              <a:gd name="connsiteX40" fmla="*/ 2234402 w 7035002"/>
              <a:gd name="connsiteY40" fmla="*/ 725487 h 2446337"/>
              <a:gd name="connsiteX41" fmla="*/ 2082002 w 7035002"/>
              <a:gd name="connsiteY41" fmla="*/ 725487 h 2446337"/>
              <a:gd name="connsiteX42" fmla="*/ 2082002 w 7035002"/>
              <a:gd name="connsiteY42" fmla="*/ 687387 h 2446337"/>
              <a:gd name="connsiteX43" fmla="*/ 2037552 w 7035002"/>
              <a:gd name="connsiteY43" fmla="*/ 687387 h 2446337"/>
              <a:gd name="connsiteX44" fmla="*/ 2037552 w 7035002"/>
              <a:gd name="connsiteY44" fmla="*/ 642937 h 2446337"/>
              <a:gd name="connsiteX45" fmla="*/ 1853402 w 7035002"/>
              <a:gd name="connsiteY45" fmla="*/ 642937 h 2446337"/>
              <a:gd name="connsiteX46" fmla="*/ 1853402 w 7035002"/>
              <a:gd name="connsiteY46" fmla="*/ 604837 h 2446337"/>
              <a:gd name="connsiteX47" fmla="*/ 1688302 w 7035002"/>
              <a:gd name="connsiteY47" fmla="*/ 604837 h 2446337"/>
              <a:gd name="connsiteX48" fmla="*/ 1688302 w 7035002"/>
              <a:gd name="connsiteY48" fmla="*/ 566737 h 2446337"/>
              <a:gd name="connsiteX49" fmla="*/ 1491452 w 7035002"/>
              <a:gd name="connsiteY49" fmla="*/ 566737 h 2446337"/>
              <a:gd name="connsiteX50" fmla="*/ 1491452 w 7035002"/>
              <a:gd name="connsiteY50" fmla="*/ 528637 h 2446337"/>
              <a:gd name="connsiteX51" fmla="*/ 1396202 w 7035002"/>
              <a:gd name="connsiteY51" fmla="*/ 528637 h 2446337"/>
              <a:gd name="connsiteX52" fmla="*/ 1396202 w 7035002"/>
              <a:gd name="connsiteY52" fmla="*/ 496887 h 2446337"/>
              <a:gd name="connsiteX53" fmla="*/ 1281902 w 7035002"/>
              <a:gd name="connsiteY53" fmla="*/ 496887 h 2446337"/>
              <a:gd name="connsiteX54" fmla="*/ 1281902 w 7035002"/>
              <a:gd name="connsiteY54" fmla="*/ 465137 h 2446337"/>
              <a:gd name="connsiteX55" fmla="*/ 1180302 w 7035002"/>
              <a:gd name="connsiteY55" fmla="*/ 465137 h 2446337"/>
              <a:gd name="connsiteX56" fmla="*/ 1180302 w 7035002"/>
              <a:gd name="connsiteY56" fmla="*/ 420687 h 2446337"/>
              <a:gd name="connsiteX57" fmla="*/ 1104102 w 7035002"/>
              <a:gd name="connsiteY57" fmla="*/ 420687 h 2446337"/>
              <a:gd name="connsiteX58" fmla="*/ 1104102 w 7035002"/>
              <a:gd name="connsiteY58" fmla="*/ 382587 h 2446337"/>
              <a:gd name="connsiteX59" fmla="*/ 996152 w 7035002"/>
              <a:gd name="connsiteY59" fmla="*/ 382587 h 2446337"/>
              <a:gd name="connsiteX60" fmla="*/ 995359 w 7035002"/>
              <a:gd name="connsiteY60" fmla="*/ 347662 h 2446337"/>
              <a:gd name="connsiteX61" fmla="*/ 926303 w 7035002"/>
              <a:gd name="connsiteY61" fmla="*/ 347663 h 2446337"/>
              <a:gd name="connsiteX62" fmla="*/ 926304 w 7035002"/>
              <a:gd name="connsiteY62" fmla="*/ 276225 h 2446337"/>
              <a:gd name="connsiteX63" fmla="*/ 483392 w 7035002"/>
              <a:gd name="connsiteY63" fmla="*/ 276226 h 2446337"/>
              <a:gd name="connsiteX64" fmla="*/ 483392 w 7035002"/>
              <a:gd name="connsiteY64" fmla="*/ 266701 h 2446337"/>
              <a:gd name="connsiteX65" fmla="*/ 476247 w 7035002"/>
              <a:gd name="connsiteY65" fmla="*/ 266700 h 2446337"/>
              <a:gd name="connsiteX66" fmla="*/ 476245 w 7035002"/>
              <a:gd name="connsiteY66" fmla="*/ 250032 h 2446337"/>
              <a:gd name="connsiteX67" fmla="*/ 469103 w 7035002"/>
              <a:gd name="connsiteY67" fmla="*/ 250033 h 2446337"/>
              <a:gd name="connsiteX68" fmla="*/ 469103 w 7035002"/>
              <a:gd name="connsiteY68" fmla="*/ 197644 h 2446337"/>
              <a:gd name="connsiteX69" fmla="*/ 264316 w 7035002"/>
              <a:gd name="connsiteY69" fmla="*/ 195264 h 2446337"/>
              <a:gd name="connsiteX70" fmla="*/ 264315 w 7035002"/>
              <a:gd name="connsiteY70" fmla="*/ 161926 h 2446337"/>
              <a:gd name="connsiteX71" fmla="*/ 223836 w 7035002"/>
              <a:gd name="connsiteY71" fmla="*/ 161927 h 2446337"/>
              <a:gd name="connsiteX72" fmla="*/ 223834 w 7035002"/>
              <a:gd name="connsiteY72" fmla="*/ 123827 h 2446337"/>
              <a:gd name="connsiteX73" fmla="*/ 197640 w 7035002"/>
              <a:gd name="connsiteY73" fmla="*/ 123826 h 2446337"/>
              <a:gd name="connsiteX74" fmla="*/ 197643 w 7035002"/>
              <a:gd name="connsiteY74" fmla="*/ 78584 h 2446337"/>
              <a:gd name="connsiteX75" fmla="*/ 183355 w 7035002"/>
              <a:gd name="connsiteY75" fmla="*/ 78583 h 2446337"/>
              <a:gd name="connsiteX76" fmla="*/ 183355 w 7035002"/>
              <a:gd name="connsiteY76" fmla="*/ 42862 h 2446337"/>
              <a:gd name="connsiteX77" fmla="*/ 114300 w 7035002"/>
              <a:gd name="connsiteY77" fmla="*/ 42862 h 2446337"/>
              <a:gd name="connsiteX78" fmla="*/ 114300 w 7035002"/>
              <a:gd name="connsiteY78" fmla="*/ 0 h 2446337"/>
              <a:gd name="connsiteX79" fmla="*/ 2381 w 7035002"/>
              <a:gd name="connsiteY79" fmla="*/ 0 h 2446337"/>
              <a:gd name="connsiteX80" fmla="*/ 0 w 7035002"/>
              <a:gd name="connsiteY80" fmla="*/ 0 h 2446337"/>
              <a:gd name="connsiteX0" fmla="*/ 7375521 w 7375521"/>
              <a:gd name="connsiteY0" fmla="*/ 2474912 h 2474912"/>
              <a:gd name="connsiteX1" fmla="*/ 7324721 w 7375521"/>
              <a:gd name="connsiteY1" fmla="*/ 2474912 h 2474912"/>
              <a:gd name="connsiteX2" fmla="*/ 7324721 w 7375521"/>
              <a:gd name="connsiteY2" fmla="*/ 2106612 h 2474912"/>
              <a:gd name="connsiteX3" fmla="*/ 6784971 w 7375521"/>
              <a:gd name="connsiteY3" fmla="*/ 2106612 h 2474912"/>
              <a:gd name="connsiteX4" fmla="*/ 6784971 w 7375521"/>
              <a:gd name="connsiteY4" fmla="*/ 1833562 h 2474912"/>
              <a:gd name="connsiteX5" fmla="*/ 5438771 w 7375521"/>
              <a:gd name="connsiteY5" fmla="*/ 1833562 h 2474912"/>
              <a:gd name="connsiteX6" fmla="*/ 5438771 w 7375521"/>
              <a:gd name="connsiteY6" fmla="*/ 1757362 h 2474912"/>
              <a:gd name="connsiteX7" fmla="*/ 5095871 w 7375521"/>
              <a:gd name="connsiteY7" fmla="*/ 1757362 h 2474912"/>
              <a:gd name="connsiteX8" fmla="*/ 5095871 w 7375521"/>
              <a:gd name="connsiteY8" fmla="*/ 1674812 h 2474912"/>
              <a:gd name="connsiteX9" fmla="*/ 4956171 w 7375521"/>
              <a:gd name="connsiteY9" fmla="*/ 1674812 h 2474912"/>
              <a:gd name="connsiteX10" fmla="*/ 4956171 w 7375521"/>
              <a:gd name="connsiteY10" fmla="*/ 1598612 h 2474912"/>
              <a:gd name="connsiteX11" fmla="*/ 4714871 w 7375521"/>
              <a:gd name="connsiteY11" fmla="*/ 1598612 h 2474912"/>
              <a:gd name="connsiteX12" fmla="*/ 4714871 w 7375521"/>
              <a:gd name="connsiteY12" fmla="*/ 1516062 h 2474912"/>
              <a:gd name="connsiteX13" fmla="*/ 4270371 w 7375521"/>
              <a:gd name="connsiteY13" fmla="*/ 1516062 h 2474912"/>
              <a:gd name="connsiteX14" fmla="*/ 4270371 w 7375521"/>
              <a:gd name="connsiteY14" fmla="*/ 1433512 h 2474912"/>
              <a:gd name="connsiteX15" fmla="*/ 4232271 w 7375521"/>
              <a:gd name="connsiteY15" fmla="*/ 1433512 h 2474912"/>
              <a:gd name="connsiteX16" fmla="*/ 4232271 w 7375521"/>
              <a:gd name="connsiteY16" fmla="*/ 1357312 h 2474912"/>
              <a:gd name="connsiteX17" fmla="*/ 3546471 w 7375521"/>
              <a:gd name="connsiteY17" fmla="*/ 1357312 h 2474912"/>
              <a:gd name="connsiteX18" fmla="*/ 3546471 w 7375521"/>
              <a:gd name="connsiteY18" fmla="*/ 1287462 h 2474912"/>
              <a:gd name="connsiteX19" fmla="*/ 3514721 w 7375521"/>
              <a:gd name="connsiteY19" fmla="*/ 1287462 h 2474912"/>
              <a:gd name="connsiteX20" fmla="*/ 3514721 w 7375521"/>
              <a:gd name="connsiteY20" fmla="*/ 1230312 h 2474912"/>
              <a:gd name="connsiteX21" fmla="*/ 3400421 w 7375521"/>
              <a:gd name="connsiteY21" fmla="*/ 1230312 h 2474912"/>
              <a:gd name="connsiteX22" fmla="*/ 3400421 w 7375521"/>
              <a:gd name="connsiteY22" fmla="*/ 1173162 h 2474912"/>
              <a:gd name="connsiteX23" fmla="*/ 3184521 w 7375521"/>
              <a:gd name="connsiteY23" fmla="*/ 1173162 h 2474912"/>
              <a:gd name="connsiteX24" fmla="*/ 3184521 w 7375521"/>
              <a:gd name="connsiteY24" fmla="*/ 1122362 h 2474912"/>
              <a:gd name="connsiteX25" fmla="*/ 3140071 w 7375521"/>
              <a:gd name="connsiteY25" fmla="*/ 1122362 h 2474912"/>
              <a:gd name="connsiteX26" fmla="*/ 3140071 w 7375521"/>
              <a:gd name="connsiteY26" fmla="*/ 1071562 h 2474912"/>
              <a:gd name="connsiteX27" fmla="*/ 3133721 w 7375521"/>
              <a:gd name="connsiteY27" fmla="*/ 1071562 h 2474912"/>
              <a:gd name="connsiteX28" fmla="*/ 3133721 w 7375521"/>
              <a:gd name="connsiteY28" fmla="*/ 1020762 h 2474912"/>
              <a:gd name="connsiteX29" fmla="*/ 3063871 w 7375521"/>
              <a:gd name="connsiteY29" fmla="*/ 1020762 h 2474912"/>
              <a:gd name="connsiteX30" fmla="*/ 3063871 w 7375521"/>
              <a:gd name="connsiteY30" fmla="*/ 969962 h 2474912"/>
              <a:gd name="connsiteX31" fmla="*/ 2943221 w 7375521"/>
              <a:gd name="connsiteY31" fmla="*/ 969962 h 2474912"/>
              <a:gd name="connsiteX32" fmla="*/ 2943221 w 7375521"/>
              <a:gd name="connsiteY32" fmla="*/ 931862 h 2474912"/>
              <a:gd name="connsiteX33" fmla="*/ 2835271 w 7375521"/>
              <a:gd name="connsiteY33" fmla="*/ 931862 h 2474912"/>
              <a:gd name="connsiteX34" fmla="*/ 2835271 w 7375521"/>
              <a:gd name="connsiteY34" fmla="*/ 887412 h 2474912"/>
              <a:gd name="connsiteX35" fmla="*/ 2752721 w 7375521"/>
              <a:gd name="connsiteY35" fmla="*/ 887412 h 2474912"/>
              <a:gd name="connsiteX36" fmla="*/ 2752721 w 7375521"/>
              <a:gd name="connsiteY36" fmla="*/ 842962 h 2474912"/>
              <a:gd name="connsiteX37" fmla="*/ 2714621 w 7375521"/>
              <a:gd name="connsiteY37" fmla="*/ 842962 h 2474912"/>
              <a:gd name="connsiteX38" fmla="*/ 2714621 w 7375521"/>
              <a:gd name="connsiteY38" fmla="*/ 798512 h 2474912"/>
              <a:gd name="connsiteX39" fmla="*/ 2574921 w 7375521"/>
              <a:gd name="connsiteY39" fmla="*/ 798512 h 2474912"/>
              <a:gd name="connsiteX40" fmla="*/ 2574921 w 7375521"/>
              <a:gd name="connsiteY40" fmla="*/ 754062 h 2474912"/>
              <a:gd name="connsiteX41" fmla="*/ 2422521 w 7375521"/>
              <a:gd name="connsiteY41" fmla="*/ 754062 h 2474912"/>
              <a:gd name="connsiteX42" fmla="*/ 2422521 w 7375521"/>
              <a:gd name="connsiteY42" fmla="*/ 715962 h 2474912"/>
              <a:gd name="connsiteX43" fmla="*/ 2378071 w 7375521"/>
              <a:gd name="connsiteY43" fmla="*/ 715962 h 2474912"/>
              <a:gd name="connsiteX44" fmla="*/ 2378071 w 7375521"/>
              <a:gd name="connsiteY44" fmla="*/ 671512 h 2474912"/>
              <a:gd name="connsiteX45" fmla="*/ 2193921 w 7375521"/>
              <a:gd name="connsiteY45" fmla="*/ 671512 h 2474912"/>
              <a:gd name="connsiteX46" fmla="*/ 2193921 w 7375521"/>
              <a:gd name="connsiteY46" fmla="*/ 633412 h 2474912"/>
              <a:gd name="connsiteX47" fmla="*/ 2028821 w 7375521"/>
              <a:gd name="connsiteY47" fmla="*/ 633412 h 2474912"/>
              <a:gd name="connsiteX48" fmla="*/ 2028821 w 7375521"/>
              <a:gd name="connsiteY48" fmla="*/ 595312 h 2474912"/>
              <a:gd name="connsiteX49" fmla="*/ 1831971 w 7375521"/>
              <a:gd name="connsiteY49" fmla="*/ 595312 h 2474912"/>
              <a:gd name="connsiteX50" fmla="*/ 1831971 w 7375521"/>
              <a:gd name="connsiteY50" fmla="*/ 557212 h 2474912"/>
              <a:gd name="connsiteX51" fmla="*/ 1736721 w 7375521"/>
              <a:gd name="connsiteY51" fmla="*/ 557212 h 2474912"/>
              <a:gd name="connsiteX52" fmla="*/ 1736721 w 7375521"/>
              <a:gd name="connsiteY52" fmla="*/ 525462 h 2474912"/>
              <a:gd name="connsiteX53" fmla="*/ 1622421 w 7375521"/>
              <a:gd name="connsiteY53" fmla="*/ 525462 h 2474912"/>
              <a:gd name="connsiteX54" fmla="*/ 1622421 w 7375521"/>
              <a:gd name="connsiteY54" fmla="*/ 493712 h 2474912"/>
              <a:gd name="connsiteX55" fmla="*/ 1520821 w 7375521"/>
              <a:gd name="connsiteY55" fmla="*/ 493712 h 2474912"/>
              <a:gd name="connsiteX56" fmla="*/ 1520821 w 7375521"/>
              <a:gd name="connsiteY56" fmla="*/ 449262 h 2474912"/>
              <a:gd name="connsiteX57" fmla="*/ 1444621 w 7375521"/>
              <a:gd name="connsiteY57" fmla="*/ 449262 h 2474912"/>
              <a:gd name="connsiteX58" fmla="*/ 1444621 w 7375521"/>
              <a:gd name="connsiteY58" fmla="*/ 411162 h 2474912"/>
              <a:gd name="connsiteX59" fmla="*/ 1336671 w 7375521"/>
              <a:gd name="connsiteY59" fmla="*/ 411162 h 2474912"/>
              <a:gd name="connsiteX60" fmla="*/ 1335878 w 7375521"/>
              <a:gd name="connsiteY60" fmla="*/ 376237 h 2474912"/>
              <a:gd name="connsiteX61" fmla="*/ 1266822 w 7375521"/>
              <a:gd name="connsiteY61" fmla="*/ 376238 h 2474912"/>
              <a:gd name="connsiteX62" fmla="*/ 1266823 w 7375521"/>
              <a:gd name="connsiteY62" fmla="*/ 304800 h 2474912"/>
              <a:gd name="connsiteX63" fmla="*/ 823911 w 7375521"/>
              <a:gd name="connsiteY63" fmla="*/ 304801 h 2474912"/>
              <a:gd name="connsiteX64" fmla="*/ 823911 w 7375521"/>
              <a:gd name="connsiteY64" fmla="*/ 295276 h 2474912"/>
              <a:gd name="connsiteX65" fmla="*/ 816766 w 7375521"/>
              <a:gd name="connsiteY65" fmla="*/ 295275 h 2474912"/>
              <a:gd name="connsiteX66" fmla="*/ 816764 w 7375521"/>
              <a:gd name="connsiteY66" fmla="*/ 278607 h 2474912"/>
              <a:gd name="connsiteX67" fmla="*/ 809622 w 7375521"/>
              <a:gd name="connsiteY67" fmla="*/ 278608 h 2474912"/>
              <a:gd name="connsiteX68" fmla="*/ 809622 w 7375521"/>
              <a:gd name="connsiteY68" fmla="*/ 226219 h 2474912"/>
              <a:gd name="connsiteX69" fmla="*/ 604835 w 7375521"/>
              <a:gd name="connsiteY69" fmla="*/ 223839 h 2474912"/>
              <a:gd name="connsiteX70" fmla="*/ 604834 w 7375521"/>
              <a:gd name="connsiteY70" fmla="*/ 190501 h 2474912"/>
              <a:gd name="connsiteX71" fmla="*/ 564355 w 7375521"/>
              <a:gd name="connsiteY71" fmla="*/ 190502 h 2474912"/>
              <a:gd name="connsiteX72" fmla="*/ 564353 w 7375521"/>
              <a:gd name="connsiteY72" fmla="*/ 152402 h 2474912"/>
              <a:gd name="connsiteX73" fmla="*/ 538159 w 7375521"/>
              <a:gd name="connsiteY73" fmla="*/ 152401 h 2474912"/>
              <a:gd name="connsiteX74" fmla="*/ 538162 w 7375521"/>
              <a:gd name="connsiteY74" fmla="*/ 107159 h 2474912"/>
              <a:gd name="connsiteX75" fmla="*/ 523874 w 7375521"/>
              <a:gd name="connsiteY75" fmla="*/ 107158 h 2474912"/>
              <a:gd name="connsiteX76" fmla="*/ 523874 w 7375521"/>
              <a:gd name="connsiteY76" fmla="*/ 71437 h 2474912"/>
              <a:gd name="connsiteX77" fmla="*/ 454819 w 7375521"/>
              <a:gd name="connsiteY77" fmla="*/ 71437 h 2474912"/>
              <a:gd name="connsiteX78" fmla="*/ 454819 w 7375521"/>
              <a:gd name="connsiteY78" fmla="*/ 28575 h 2474912"/>
              <a:gd name="connsiteX79" fmla="*/ 342900 w 7375521"/>
              <a:gd name="connsiteY79" fmla="*/ 28575 h 2474912"/>
              <a:gd name="connsiteX80" fmla="*/ 0 w 7375521"/>
              <a:gd name="connsiteY80" fmla="*/ 0 h 2474912"/>
              <a:gd name="connsiteX0" fmla="*/ 7032621 w 7032621"/>
              <a:gd name="connsiteY0" fmla="*/ 2496343 h 2496343"/>
              <a:gd name="connsiteX1" fmla="*/ 6981821 w 7032621"/>
              <a:gd name="connsiteY1" fmla="*/ 2496343 h 2496343"/>
              <a:gd name="connsiteX2" fmla="*/ 6981821 w 7032621"/>
              <a:gd name="connsiteY2" fmla="*/ 2128043 h 2496343"/>
              <a:gd name="connsiteX3" fmla="*/ 6442071 w 7032621"/>
              <a:gd name="connsiteY3" fmla="*/ 2128043 h 2496343"/>
              <a:gd name="connsiteX4" fmla="*/ 6442071 w 7032621"/>
              <a:gd name="connsiteY4" fmla="*/ 1854993 h 2496343"/>
              <a:gd name="connsiteX5" fmla="*/ 5095871 w 7032621"/>
              <a:gd name="connsiteY5" fmla="*/ 1854993 h 2496343"/>
              <a:gd name="connsiteX6" fmla="*/ 5095871 w 7032621"/>
              <a:gd name="connsiteY6" fmla="*/ 1778793 h 2496343"/>
              <a:gd name="connsiteX7" fmla="*/ 4752971 w 7032621"/>
              <a:gd name="connsiteY7" fmla="*/ 1778793 h 2496343"/>
              <a:gd name="connsiteX8" fmla="*/ 4752971 w 7032621"/>
              <a:gd name="connsiteY8" fmla="*/ 1696243 h 2496343"/>
              <a:gd name="connsiteX9" fmla="*/ 4613271 w 7032621"/>
              <a:gd name="connsiteY9" fmla="*/ 1696243 h 2496343"/>
              <a:gd name="connsiteX10" fmla="*/ 4613271 w 7032621"/>
              <a:gd name="connsiteY10" fmla="*/ 1620043 h 2496343"/>
              <a:gd name="connsiteX11" fmla="*/ 4371971 w 7032621"/>
              <a:gd name="connsiteY11" fmla="*/ 1620043 h 2496343"/>
              <a:gd name="connsiteX12" fmla="*/ 4371971 w 7032621"/>
              <a:gd name="connsiteY12" fmla="*/ 1537493 h 2496343"/>
              <a:gd name="connsiteX13" fmla="*/ 3927471 w 7032621"/>
              <a:gd name="connsiteY13" fmla="*/ 1537493 h 2496343"/>
              <a:gd name="connsiteX14" fmla="*/ 3927471 w 7032621"/>
              <a:gd name="connsiteY14" fmla="*/ 1454943 h 2496343"/>
              <a:gd name="connsiteX15" fmla="*/ 3889371 w 7032621"/>
              <a:gd name="connsiteY15" fmla="*/ 1454943 h 2496343"/>
              <a:gd name="connsiteX16" fmla="*/ 3889371 w 7032621"/>
              <a:gd name="connsiteY16" fmla="*/ 1378743 h 2496343"/>
              <a:gd name="connsiteX17" fmla="*/ 3203571 w 7032621"/>
              <a:gd name="connsiteY17" fmla="*/ 1378743 h 2496343"/>
              <a:gd name="connsiteX18" fmla="*/ 3203571 w 7032621"/>
              <a:gd name="connsiteY18" fmla="*/ 1308893 h 2496343"/>
              <a:gd name="connsiteX19" fmla="*/ 3171821 w 7032621"/>
              <a:gd name="connsiteY19" fmla="*/ 1308893 h 2496343"/>
              <a:gd name="connsiteX20" fmla="*/ 3171821 w 7032621"/>
              <a:gd name="connsiteY20" fmla="*/ 1251743 h 2496343"/>
              <a:gd name="connsiteX21" fmla="*/ 3057521 w 7032621"/>
              <a:gd name="connsiteY21" fmla="*/ 1251743 h 2496343"/>
              <a:gd name="connsiteX22" fmla="*/ 3057521 w 7032621"/>
              <a:gd name="connsiteY22" fmla="*/ 1194593 h 2496343"/>
              <a:gd name="connsiteX23" fmla="*/ 2841621 w 7032621"/>
              <a:gd name="connsiteY23" fmla="*/ 1194593 h 2496343"/>
              <a:gd name="connsiteX24" fmla="*/ 2841621 w 7032621"/>
              <a:gd name="connsiteY24" fmla="*/ 1143793 h 2496343"/>
              <a:gd name="connsiteX25" fmla="*/ 2797171 w 7032621"/>
              <a:gd name="connsiteY25" fmla="*/ 1143793 h 2496343"/>
              <a:gd name="connsiteX26" fmla="*/ 2797171 w 7032621"/>
              <a:gd name="connsiteY26" fmla="*/ 1092993 h 2496343"/>
              <a:gd name="connsiteX27" fmla="*/ 2790821 w 7032621"/>
              <a:gd name="connsiteY27" fmla="*/ 1092993 h 2496343"/>
              <a:gd name="connsiteX28" fmla="*/ 2790821 w 7032621"/>
              <a:gd name="connsiteY28" fmla="*/ 1042193 h 2496343"/>
              <a:gd name="connsiteX29" fmla="*/ 2720971 w 7032621"/>
              <a:gd name="connsiteY29" fmla="*/ 1042193 h 2496343"/>
              <a:gd name="connsiteX30" fmla="*/ 2720971 w 7032621"/>
              <a:gd name="connsiteY30" fmla="*/ 991393 h 2496343"/>
              <a:gd name="connsiteX31" fmla="*/ 2600321 w 7032621"/>
              <a:gd name="connsiteY31" fmla="*/ 991393 h 2496343"/>
              <a:gd name="connsiteX32" fmla="*/ 2600321 w 7032621"/>
              <a:gd name="connsiteY32" fmla="*/ 953293 h 2496343"/>
              <a:gd name="connsiteX33" fmla="*/ 2492371 w 7032621"/>
              <a:gd name="connsiteY33" fmla="*/ 953293 h 2496343"/>
              <a:gd name="connsiteX34" fmla="*/ 2492371 w 7032621"/>
              <a:gd name="connsiteY34" fmla="*/ 908843 h 2496343"/>
              <a:gd name="connsiteX35" fmla="*/ 2409821 w 7032621"/>
              <a:gd name="connsiteY35" fmla="*/ 908843 h 2496343"/>
              <a:gd name="connsiteX36" fmla="*/ 2409821 w 7032621"/>
              <a:gd name="connsiteY36" fmla="*/ 864393 h 2496343"/>
              <a:gd name="connsiteX37" fmla="*/ 2371721 w 7032621"/>
              <a:gd name="connsiteY37" fmla="*/ 864393 h 2496343"/>
              <a:gd name="connsiteX38" fmla="*/ 2371721 w 7032621"/>
              <a:gd name="connsiteY38" fmla="*/ 819943 h 2496343"/>
              <a:gd name="connsiteX39" fmla="*/ 2232021 w 7032621"/>
              <a:gd name="connsiteY39" fmla="*/ 819943 h 2496343"/>
              <a:gd name="connsiteX40" fmla="*/ 2232021 w 7032621"/>
              <a:gd name="connsiteY40" fmla="*/ 775493 h 2496343"/>
              <a:gd name="connsiteX41" fmla="*/ 2079621 w 7032621"/>
              <a:gd name="connsiteY41" fmla="*/ 775493 h 2496343"/>
              <a:gd name="connsiteX42" fmla="*/ 2079621 w 7032621"/>
              <a:gd name="connsiteY42" fmla="*/ 737393 h 2496343"/>
              <a:gd name="connsiteX43" fmla="*/ 2035171 w 7032621"/>
              <a:gd name="connsiteY43" fmla="*/ 737393 h 2496343"/>
              <a:gd name="connsiteX44" fmla="*/ 2035171 w 7032621"/>
              <a:gd name="connsiteY44" fmla="*/ 692943 h 2496343"/>
              <a:gd name="connsiteX45" fmla="*/ 1851021 w 7032621"/>
              <a:gd name="connsiteY45" fmla="*/ 692943 h 2496343"/>
              <a:gd name="connsiteX46" fmla="*/ 1851021 w 7032621"/>
              <a:gd name="connsiteY46" fmla="*/ 654843 h 2496343"/>
              <a:gd name="connsiteX47" fmla="*/ 1685921 w 7032621"/>
              <a:gd name="connsiteY47" fmla="*/ 654843 h 2496343"/>
              <a:gd name="connsiteX48" fmla="*/ 1685921 w 7032621"/>
              <a:gd name="connsiteY48" fmla="*/ 616743 h 2496343"/>
              <a:gd name="connsiteX49" fmla="*/ 1489071 w 7032621"/>
              <a:gd name="connsiteY49" fmla="*/ 616743 h 2496343"/>
              <a:gd name="connsiteX50" fmla="*/ 1489071 w 7032621"/>
              <a:gd name="connsiteY50" fmla="*/ 578643 h 2496343"/>
              <a:gd name="connsiteX51" fmla="*/ 1393821 w 7032621"/>
              <a:gd name="connsiteY51" fmla="*/ 578643 h 2496343"/>
              <a:gd name="connsiteX52" fmla="*/ 1393821 w 7032621"/>
              <a:gd name="connsiteY52" fmla="*/ 546893 h 2496343"/>
              <a:gd name="connsiteX53" fmla="*/ 1279521 w 7032621"/>
              <a:gd name="connsiteY53" fmla="*/ 546893 h 2496343"/>
              <a:gd name="connsiteX54" fmla="*/ 1279521 w 7032621"/>
              <a:gd name="connsiteY54" fmla="*/ 515143 h 2496343"/>
              <a:gd name="connsiteX55" fmla="*/ 1177921 w 7032621"/>
              <a:gd name="connsiteY55" fmla="*/ 515143 h 2496343"/>
              <a:gd name="connsiteX56" fmla="*/ 1177921 w 7032621"/>
              <a:gd name="connsiteY56" fmla="*/ 470693 h 2496343"/>
              <a:gd name="connsiteX57" fmla="*/ 1101721 w 7032621"/>
              <a:gd name="connsiteY57" fmla="*/ 470693 h 2496343"/>
              <a:gd name="connsiteX58" fmla="*/ 1101721 w 7032621"/>
              <a:gd name="connsiteY58" fmla="*/ 432593 h 2496343"/>
              <a:gd name="connsiteX59" fmla="*/ 993771 w 7032621"/>
              <a:gd name="connsiteY59" fmla="*/ 432593 h 2496343"/>
              <a:gd name="connsiteX60" fmla="*/ 992978 w 7032621"/>
              <a:gd name="connsiteY60" fmla="*/ 397668 h 2496343"/>
              <a:gd name="connsiteX61" fmla="*/ 923922 w 7032621"/>
              <a:gd name="connsiteY61" fmla="*/ 397669 h 2496343"/>
              <a:gd name="connsiteX62" fmla="*/ 923923 w 7032621"/>
              <a:gd name="connsiteY62" fmla="*/ 326231 h 2496343"/>
              <a:gd name="connsiteX63" fmla="*/ 481011 w 7032621"/>
              <a:gd name="connsiteY63" fmla="*/ 326232 h 2496343"/>
              <a:gd name="connsiteX64" fmla="*/ 481011 w 7032621"/>
              <a:gd name="connsiteY64" fmla="*/ 316707 h 2496343"/>
              <a:gd name="connsiteX65" fmla="*/ 473866 w 7032621"/>
              <a:gd name="connsiteY65" fmla="*/ 316706 h 2496343"/>
              <a:gd name="connsiteX66" fmla="*/ 473864 w 7032621"/>
              <a:gd name="connsiteY66" fmla="*/ 300038 h 2496343"/>
              <a:gd name="connsiteX67" fmla="*/ 466722 w 7032621"/>
              <a:gd name="connsiteY67" fmla="*/ 300039 h 2496343"/>
              <a:gd name="connsiteX68" fmla="*/ 466722 w 7032621"/>
              <a:gd name="connsiteY68" fmla="*/ 247650 h 2496343"/>
              <a:gd name="connsiteX69" fmla="*/ 261935 w 7032621"/>
              <a:gd name="connsiteY69" fmla="*/ 245270 h 2496343"/>
              <a:gd name="connsiteX70" fmla="*/ 261934 w 7032621"/>
              <a:gd name="connsiteY70" fmla="*/ 211932 h 2496343"/>
              <a:gd name="connsiteX71" fmla="*/ 221455 w 7032621"/>
              <a:gd name="connsiteY71" fmla="*/ 211933 h 2496343"/>
              <a:gd name="connsiteX72" fmla="*/ 221453 w 7032621"/>
              <a:gd name="connsiteY72" fmla="*/ 173833 h 2496343"/>
              <a:gd name="connsiteX73" fmla="*/ 195259 w 7032621"/>
              <a:gd name="connsiteY73" fmla="*/ 173832 h 2496343"/>
              <a:gd name="connsiteX74" fmla="*/ 195262 w 7032621"/>
              <a:gd name="connsiteY74" fmla="*/ 128590 h 2496343"/>
              <a:gd name="connsiteX75" fmla="*/ 180974 w 7032621"/>
              <a:gd name="connsiteY75" fmla="*/ 128589 h 2496343"/>
              <a:gd name="connsiteX76" fmla="*/ 180974 w 7032621"/>
              <a:gd name="connsiteY76" fmla="*/ 92868 h 2496343"/>
              <a:gd name="connsiteX77" fmla="*/ 111919 w 7032621"/>
              <a:gd name="connsiteY77" fmla="*/ 92868 h 2496343"/>
              <a:gd name="connsiteX78" fmla="*/ 111919 w 7032621"/>
              <a:gd name="connsiteY78" fmla="*/ 50006 h 2496343"/>
              <a:gd name="connsiteX79" fmla="*/ 0 w 7032621"/>
              <a:gd name="connsiteY79" fmla="*/ 50006 h 2496343"/>
              <a:gd name="connsiteX80" fmla="*/ 4762 w 7032621"/>
              <a:gd name="connsiteY80" fmla="*/ 0 h 2496343"/>
              <a:gd name="connsiteX0" fmla="*/ 7032621 w 7032621"/>
              <a:gd name="connsiteY0" fmla="*/ 2496343 h 2496343"/>
              <a:gd name="connsiteX1" fmla="*/ 6981821 w 7032621"/>
              <a:gd name="connsiteY1" fmla="*/ 2496343 h 2496343"/>
              <a:gd name="connsiteX2" fmla="*/ 6981821 w 7032621"/>
              <a:gd name="connsiteY2" fmla="*/ 2128043 h 2496343"/>
              <a:gd name="connsiteX3" fmla="*/ 6442071 w 7032621"/>
              <a:gd name="connsiteY3" fmla="*/ 2128043 h 2496343"/>
              <a:gd name="connsiteX4" fmla="*/ 6442071 w 7032621"/>
              <a:gd name="connsiteY4" fmla="*/ 1854993 h 2496343"/>
              <a:gd name="connsiteX5" fmla="*/ 5095871 w 7032621"/>
              <a:gd name="connsiteY5" fmla="*/ 1854993 h 2496343"/>
              <a:gd name="connsiteX6" fmla="*/ 5095871 w 7032621"/>
              <a:gd name="connsiteY6" fmla="*/ 1778793 h 2496343"/>
              <a:gd name="connsiteX7" fmla="*/ 4752971 w 7032621"/>
              <a:gd name="connsiteY7" fmla="*/ 1778793 h 2496343"/>
              <a:gd name="connsiteX8" fmla="*/ 4752971 w 7032621"/>
              <a:gd name="connsiteY8" fmla="*/ 1696243 h 2496343"/>
              <a:gd name="connsiteX9" fmla="*/ 4613271 w 7032621"/>
              <a:gd name="connsiteY9" fmla="*/ 1696243 h 2496343"/>
              <a:gd name="connsiteX10" fmla="*/ 4613271 w 7032621"/>
              <a:gd name="connsiteY10" fmla="*/ 1620043 h 2496343"/>
              <a:gd name="connsiteX11" fmla="*/ 4371971 w 7032621"/>
              <a:gd name="connsiteY11" fmla="*/ 1620043 h 2496343"/>
              <a:gd name="connsiteX12" fmla="*/ 4371971 w 7032621"/>
              <a:gd name="connsiteY12" fmla="*/ 1537493 h 2496343"/>
              <a:gd name="connsiteX13" fmla="*/ 3927471 w 7032621"/>
              <a:gd name="connsiteY13" fmla="*/ 1537493 h 2496343"/>
              <a:gd name="connsiteX14" fmla="*/ 3927471 w 7032621"/>
              <a:gd name="connsiteY14" fmla="*/ 1454943 h 2496343"/>
              <a:gd name="connsiteX15" fmla="*/ 3889371 w 7032621"/>
              <a:gd name="connsiteY15" fmla="*/ 1454943 h 2496343"/>
              <a:gd name="connsiteX16" fmla="*/ 3889371 w 7032621"/>
              <a:gd name="connsiteY16" fmla="*/ 1378743 h 2496343"/>
              <a:gd name="connsiteX17" fmla="*/ 3203571 w 7032621"/>
              <a:gd name="connsiteY17" fmla="*/ 1378743 h 2496343"/>
              <a:gd name="connsiteX18" fmla="*/ 3203571 w 7032621"/>
              <a:gd name="connsiteY18" fmla="*/ 1308893 h 2496343"/>
              <a:gd name="connsiteX19" fmla="*/ 3171821 w 7032621"/>
              <a:gd name="connsiteY19" fmla="*/ 1308893 h 2496343"/>
              <a:gd name="connsiteX20" fmla="*/ 3171821 w 7032621"/>
              <a:gd name="connsiteY20" fmla="*/ 1251743 h 2496343"/>
              <a:gd name="connsiteX21" fmla="*/ 3057521 w 7032621"/>
              <a:gd name="connsiteY21" fmla="*/ 1251743 h 2496343"/>
              <a:gd name="connsiteX22" fmla="*/ 3057521 w 7032621"/>
              <a:gd name="connsiteY22" fmla="*/ 1194593 h 2496343"/>
              <a:gd name="connsiteX23" fmla="*/ 2841621 w 7032621"/>
              <a:gd name="connsiteY23" fmla="*/ 1194593 h 2496343"/>
              <a:gd name="connsiteX24" fmla="*/ 2841621 w 7032621"/>
              <a:gd name="connsiteY24" fmla="*/ 1143793 h 2496343"/>
              <a:gd name="connsiteX25" fmla="*/ 2797171 w 7032621"/>
              <a:gd name="connsiteY25" fmla="*/ 1143793 h 2496343"/>
              <a:gd name="connsiteX26" fmla="*/ 2797171 w 7032621"/>
              <a:gd name="connsiteY26" fmla="*/ 1092993 h 2496343"/>
              <a:gd name="connsiteX27" fmla="*/ 2790821 w 7032621"/>
              <a:gd name="connsiteY27" fmla="*/ 1092993 h 2496343"/>
              <a:gd name="connsiteX28" fmla="*/ 2790821 w 7032621"/>
              <a:gd name="connsiteY28" fmla="*/ 1042193 h 2496343"/>
              <a:gd name="connsiteX29" fmla="*/ 2720971 w 7032621"/>
              <a:gd name="connsiteY29" fmla="*/ 1042193 h 2496343"/>
              <a:gd name="connsiteX30" fmla="*/ 2720971 w 7032621"/>
              <a:gd name="connsiteY30" fmla="*/ 991393 h 2496343"/>
              <a:gd name="connsiteX31" fmla="*/ 2600321 w 7032621"/>
              <a:gd name="connsiteY31" fmla="*/ 991393 h 2496343"/>
              <a:gd name="connsiteX32" fmla="*/ 2600321 w 7032621"/>
              <a:gd name="connsiteY32" fmla="*/ 953293 h 2496343"/>
              <a:gd name="connsiteX33" fmla="*/ 2492371 w 7032621"/>
              <a:gd name="connsiteY33" fmla="*/ 953293 h 2496343"/>
              <a:gd name="connsiteX34" fmla="*/ 2492371 w 7032621"/>
              <a:gd name="connsiteY34" fmla="*/ 908843 h 2496343"/>
              <a:gd name="connsiteX35" fmla="*/ 2409821 w 7032621"/>
              <a:gd name="connsiteY35" fmla="*/ 908843 h 2496343"/>
              <a:gd name="connsiteX36" fmla="*/ 2409821 w 7032621"/>
              <a:gd name="connsiteY36" fmla="*/ 864393 h 2496343"/>
              <a:gd name="connsiteX37" fmla="*/ 2371721 w 7032621"/>
              <a:gd name="connsiteY37" fmla="*/ 864393 h 2496343"/>
              <a:gd name="connsiteX38" fmla="*/ 2371721 w 7032621"/>
              <a:gd name="connsiteY38" fmla="*/ 819943 h 2496343"/>
              <a:gd name="connsiteX39" fmla="*/ 2232021 w 7032621"/>
              <a:gd name="connsiteY39" fmla="*/ 819943 h 2496343"/>
              <a:gd name="connsiteX40" fmla="*/ 2232021 w 7032621"/>
              <a:gd name="connsiteY40" fmla="*/ 775493 h 2496343"/>
              <a:gd name="connsiteX41" fmla="*/ 2079621 w 7032621"/>
              <a:gd name="connsiteY41" fmla="*/ 775493 h 2496343"/>
              <a:gd name="connsiteX42" fmla="*/ 2079621 w 7032621"/>
              <a:gd name="connsiteY42" fmla="*/ 737393 h 2496343"/>
              <a:gd name="connsiteX43" fmla="*/ 2035171 w 7032621"/>
              <a:gd name="connsiteY43" fmla="*/ 737393 h 2496343"/>
              <a:gd name="connsiteX44" fmla="*/ 2035171 w 7032621"/>
              <a:gd name="connsiteY44" fmla="*/ 692943 h 2496343"/>
              <a:gd name="connsiteX45" fmla="*/ 1851021 w 7032621"/>
              <a:gd name="connsiteY45" fmla="*/ 692943 h 2496343"/>
              <a:gd name="connsiteX46" fmla="*/ 1851021 w 7032621"/>
              <a:gd name="connsiteY46" fmla="*/ 654843 h 2496343"/>
              <a:gd name="connsiteX47" fmla="*/ 1685921 w 7032621"/>
              <a:gd name="connsiteY47" fmla="*/ 654843 h 2496343"/>
              <a:gd name="connsiteX48" fmla="*/ 1685921 w 7032621"/>
              <a:gd name="connsiteY48" fmla="*/ 616743 h 2496343"/>
              <a:gd name="connsiteX49" fmla="*/ 1489071 w 7032621"/>
              <a:gd name="connsiteY49" fmla="*/ 616743 h 2496343"/>
              <a:gd name="connsiteX50" fmla="*/ 1489071 w 7032621"/>
              <a:gd name="connsiteY50" fmla="*/ 578643 h 2496343"/>
              <a:gd name="connsiteX51" fmla="*/ 1393821 w 7032621"/>
              <a:gd name="connsiteY51" fmla="*/ 578643 h 2496343"/>
              <a:gd name="connsiteX52" fmla="*/ 1393821 w 7032621"/>
              <a:gd name="connsiteY52" fmla="*/ 546893 h 2496343"/>
              <a:gd name="connsiteX53" fmla="*/ 1279521 w 7032621"/>
              <a:gd name="connsiteY53" fmla="*/ 546893 h 2496343"/>
              <a:gd name="connsiteX54" fmla="*/ 1279521 w 7032621"/>
              <a:gd name="connsiteY54" fmla="*/ 515143 h 2496343"/>
              <a:gd name="connsiteX55" fmla="*/ 1177921 w 7032621"/>
              <a:gd name="connsiteY55" fmla="*/ 515143 h 2496343"/>
              <a:gd name="connsiteX56" fmla="*/ 1177921 w 7032621"/>
              <a:gd name="connsiteY56" fmla="*/ 470693 h 2496343"/>
              <a:gd name="connsiteX57" fmla="*/ 1101721 w 7032621"/>
              <a:gd name="connsiteY57" fmla="*/ 470693 h 2496343"/>
              <a:gd name="connsiteX58" fmla="*/ 1101721 w 7032621"/>
              <a:gd name="connsiteY58" fmla="*/ 432593 h 2496343"/>
              <a:gd name="connsiteX59" fmla="*/ 993771 w 7032621"/>
              <a:gd name="connsiteY59" fmla="*/ 432593 h 2496343"/>
              <a:gd name="connsiteX60" fmla="*/ 992978 w 7032621"/>
              <a:gd name="connsiteY60" fmla="*/ 397668 h 2496343"/>
              <a:gd name="connsiteX61" fmla="*/ 923922 w 7032621"/>
              <a:gd name="connsiteY61" fmla="*/ 397669 h 2496343"/>
              <a:gd name="connsiteX62" fmla="*/ 923923 w 7032621"/>
              <a:gd name="connsiteY62" fmla="*/ 326231 h 2496343"/>
              <a:gd name="connsiteX63" fmla="*/ 481011 w 7032621"/>
              <a:gd name="connsiteY63" fmla="*/ 326232 h 2496343"/>
              <a:gd name="connsiteX64" fmla="*/ 481011 w 7032621"/>
              <a:gd name="connsiteY64" fmla="*/ 316707 h 2496343"/>
              <a:gd name="connsiteX65" fmla="*/ 473866 w 7032621"/>
              <a:gd name="connsiteY65" fmla="*/ 316706 h 2496343"/>
              <a:gd name="connsiteX66" fmla="*/ 473864 w 7032621"/>
              <a:gd name="connsiteY66" fmla="*/ 300038 h 2496343"/>
              <a:gd name="connsiteX67" fmla="*/ 466722 w 7032621"/>
              <a:gd name="connsiteY67" fmla="*/ 300039 h 2496343"/>
              <a:gd name="connsiteX68" fmla="*/ 466722 w 7032621"/>
              <a:gd name="connsiteY68" fmla="*/ 247650 h 2496343"/>
              <a:gd name="connsiteX69" fmla="*/ 261935 w 7032621"/>
              <a:gd name="connsiteY69" fmla="*/ 245270 h 2496343"/>
              <a:gd name="connsiteX70" fmla="*/ 261934 w 7032621"/>
              <a:gd name="connsiteY70" fmla="*/ 211932 h 2496343"/>
              <a:gd name="connsiteX71" fmla="*/ 221455 w 7032621"/>
              <a:gd name="connsiteY71" fmla="*/ 211933 h 2496343"/>
              <a:gd name="connsiteX72" fmla="*/ 221453 w 7032621"/>
              <a:gd name="connsiteY72" fmla="*/ 173833 h 2496343"/>
              <a:gd name="connsiteX73" fmla="*/ 195259 w 7032621"/>
              <a:gd name="connsiteY73" fmla="*/ 173832 h 2496343"/>
              <a:gd name="connsiteX74" fmla="*/ 195262 w 7032621"/>
              <a:gd name="connsiteY74" fmla="*/ 128590 h 2496343"/>
              <a:gd name="connsiteX75" fmla="*/ 180974 w 7032621"/>
              <a:gd name="connsiteY75" fmla="*/ 128589 h 2496343"/>
              <a:gd name="connsiteX76" fmla="*/ 180974 w 7032621"/>
              <a:gd name="connsiteY76" fmla="*/ 92868 h 2496343"/>
              <a:gd name="connsiteX77" fmla="*/ 111919 w 7032621"/>
              <a:gd name="connsiteY77" fmla="*/ 92868 h 2496343"/>
              <a:gd name="connsiteX78" fmla="*/ 111919 w 7032621"/>
              <a:gd name="connsiteY78" fmla="*/ 50006 h 2496343"/>
              <a:gd name="connsiteX79" fmla="*/ 0 w 7032621"/>
              <a:gd name="connsiteY79" fmla="*/ 50006 h 2496343"/>
              <a:gd name="connsiteX80" fmla="*/ 2381 w 7032621"/>
              <a:gd name="connsiteY80" fmla="*/ 0 h 2496343"/>
              <a:gd name="connsiteX0" fmla="*/ 7035003 w 7035003"/>
              <a:gd name="connsiteY0" fmla="*/ 2496343 h 2496343"/>
              <a:gd name="connsiteX1" fmla="*/ 6984203 w 7035003"/>
              <a:gd name="connsiteY1" fmla="*/ 2496343 h 2496343"/>
              <a:gd name="connsiteX2" fmla="*/ 6984203 w 7035003"/>
              <a:gd name="connsiteY2" fmla="*/ 2128043 h 2496343"/>
              <a:gd name="connsiteX3" fmla="*/ 6444453 w 7035003"/>
              <a:gd name="connsiteY3" fmla="*/ 2128043 h 2496343"/>
              <a:gd name="connsiteX4" fmla="*/ 6444453 w 7035003"/>
              <a:gd name="connsiteY4" fmla="*/ 1854993 h 2496343"/>
              <a:gd name="connsiteX5" fmla="*/ 5098253 w 7035003"/>
              <a:gd name="connsiteY5" fmla="*/ 1854993 h 2496343"/>
              <a:gd name="connsiteX6" fmla="*/ 5098253 w 7035003"/>
              <a:gd name="connsiteY6" fmla="*/ 1778793 h 2496343"/>
              <a:gd name="connsiteX7" fmla="*/ 4755353 w 7035003"/>
              <a:gd name="connsiteY7" fmla="*/ 1778793 h 2496343"/>
              <a:gd name="connsiteX8" fmla="*/ 4755353 w 7035003"/>
              <a:gd name="connsiteY8" fmla="*/ 1696243 h 2496343"/>
              <a:gd name="connsiteX9" fmla="*/ 4615653 w 7035003"/>
              <a:gd name="connsiteY9" fmla="*/ 1696243 h 2496343"/>
              <a:gd name="connsiteX10" fmla="*/ 4615653 w 7035003"/>
              <a:gd name="connsiteY10" fmla="*/ 1620043 h 2496343"/>
              <a:gd name="connsiteX11" fmla="*/ 4374353 w 7035003"/>
              <a:gd name="connsiteY11" fmla="*/ 1620043 h 2496343"/>
              <a:gd name="connsiteX12" fmla="*/ 4374353 w 7035003"/>
              <a:gd name="connsiteY12" fmla="*/ 1537493 h 2496343"/>
              <a:gd name="connsiteX13" fmla="*/ 3929853 w 7035003"/>
              <a:gd name="connsiteY13" fmla="*/ 1537493 h 2496343"/>
              <a:gd name="connsiteX14" fmla="*/ 3929853 w 7035003"/>
              <a:gd name="connsiteY14" fmla="*/ 1454943 h 2496343"/>
              <a:gd name="connsiteX15" fmla="*/ 3891753 w 7035003"/>
              <a:gd name="connsiteY15" fmla="*/ 1454943 h 2496343"/>
              <a:gd name="connsiteX16" fmla="*/ 3891753 w 7035003"/>
              <a:gd name="connsiteY16" fmla="*/ 1378743 h 2496343"/>
              <a:gd name="connsiteX17" fmla="*/ 3205953 w 7035003"/>
              <a:gd name="connsiteY17" fmla="*/ 1378743 h 2496343"/>
              <a:gd name="connsiteX18" fmla="*/ 3205953 w 7035003"/>
              <a:gd name="connsiteY18" fmla="*/ 1308893 h 2496343"/>
              <a:gd name="connsiteX19" fmla="*/ 3174203 w 7035003"/>
              <a:gd name="connsiteY19" fmla="*/ 1308893 h 2496343"/>
              <a:gd name="connsiteX20" fmla="*/ 3174203 w 7035003"/>
              <a:gd name="connsiteY20" fmla="*/ 1251743 h 2496343"/>
              <a:gd name="connsiteX21" fmla="*/ 3059903 w 7035003"/>
              <a:gd name="connsiteY21" fmla="*/ 1251743 h 2496343"/>
              <a:gd name="connsiteX22" fmla="*/ 3059903 w 7035003"/>
              <a:gd name="connsiteY22" fmla="*/ 1194593 h 2496343"/>
              <a:gd name="connsiteX23" fmla="*/ 2844003 w 7035003"/>
              <a:gd name="connsiteY23" fmla="*/ 1194593 h 2496343"/>
              <a:gd name="connsiteX24" fmla="*/ 2844003 w 7035003"/>
              <a:gd name="connsiteY24" fmla="*/ 1143793 h 2496343"/>
              <a:gd name="connsiteX25" fmla="*/ 2799553 w 7035003"/>
              <a:gd name="connsiteY25" fmla="*/ 1143793 h 2496343"/>
              <a:gd name="connsiteX26" fmla="*/ 2799553 w 7035003"/>
              <a:gd name="connsiteY26" fmla="*/ 1092993 h 2496343"/>
              <a:gd name="connsiteX27" fmla="*/ 2793203 w 7035003"/>
              <a:gd name="connsiteY27" fmla="*/ 1092993 h 2496343"/>
              <a:gd name="connsiteX28" fmla="*/ 2793203 w 7035003"/>
              <a:gd name="connsiteY28" fmla="*/ 1042193 h 2496343"/>
              <a:gd name="connsiteX29" fmla="*/ 2723353 w 7035003"/>
              <a:gd name="connsiteY29" fmla="*/ 1042193 h 2496343"/>
              <a:gd name="connsiteX30" fmla="*/ 2723353 w 7035003"/>
              <a:gd name="connsiteY30" fmla="*/ 991393 h 2496343"/>
              <a:gd name="connsiteX31" fmla="*/ 2602703 w 7035003"/>
              <a:gd name="connsiteY31" fmla="*/ 991393 h 2496343"/>
              <a:gd name="connsiteX32" fmla="*/ 2602703 w 7035003"/>
              <a:gd name="connsiteY32" fmla="*/ 953293 h 2496343"/>
              <a:gd name="connsiteX33" fmla="*/ 2494753 w 7035003"/>
              <a:gd name="connsiteY33" fmla="*/ 953293 h 2496343"/>
              <a:gd name="connsiteX34" fmla="*/ 2494753 w 7035003"/>
              <a:gd name="connsiteY34" fmla="*/ 908843 h 2496343"/>
              <a:gd name="connsiteX35" fmla="*/ 2412203 w 7035003"/>
              <a:gd name="connsiteY35" fmla="*/ 908843 h 2496343"/>
              <a:gd name="connsiteX36" fmla="*/ 2412203 w 7035003"/>
              <a:gd name="connsiteY36" fmla="*/ 864393 h 2496343"/>
              <a:gd name="connsiteX37" fmla="*/ 2374103 w 7035003"/>
              <a:gd name="connsiteY37" fmla="*/ 864393 h 2496343"/>
              <a:gd name="connsiteX38" fmla="*/ 2374103 w 7035003"/>
              <a:gd name="connsiteY38" fmla="*/ 819943 h 2496343"/>
              <a:gd name="connsiteX39" fmla="*/ 2234403 w 7035003"/>
              <a:gd name="connsiteY39" fmla="*/ 819943 h 2496343"/>
              <a:gd name="connsiteX40" fmla="*/ 2234403 w 7035003"/>
              <a:gd name="connsiteY40" fmla="*/ 775493 h 2496343"/>
              <a:gd name="connsiteX41" fmla="*/ 2082003 w 7035003"/>
              <a:gd name="connsiteY41" fmla="*/ 775493 h 2496343"/>
              <a:gd name="connsiteX42" fmla="*/ 2082003 w 7035003"/>
              <a:gd name="connsiteY42" fmla="*/ 737393 h 2496343"/>
              <a:gd name="connsiteX43" fmla="*/ 2037553 w 7035003"/>
              <a:gd name="connsiteY43" fmla="*/ 737393 h 2496343"/>
              <a:gd name="connsiteX44" fmla="*/ 2037553 w 7035003"/>
              <a:gd name="connsiteY44" fmla="*/ 692943 h 2496343"/>
              <a:gd name="connsiteX45" fmla="*/ 1853403 w 7035003"/>
              <a:gd name="connsiteY45" fmla="*/ 692943 h 2496343"/>
              <a:gd name="connsiteX46" fmla="*/ 1853403 w 7035003"/>
              <a:gd name="connsiteY46" fmla="*/ 654843 h 2496343"/>
              <a:gd name="connsiteX47" fmla="*/ 1688303 w 7035003"/>
              <a:gd name="connsiteY47" fmla="*/ 654843 h 2496343"/>
              <a:gd name="connsiteX48" fmla="*/ 1688303 w 7035003"/>
              <a:gd name="connsiteY48" fmla="*/ 616743 h 2496343"/>
              <a:gd name="connsiteX49" fmla="*/ 1491453 w 7035003"/>
              <a:gd name="connsiteY49" fmla="*/ 616743 h 2496343"/>
              <a:gd name="connsiteX50" fmla="*/ 1491453 w 7035003"/>
              <a:gd name="connsiteY50" fmla="*/ 578643 h 2496343"/>
              <a:gd name="connsiteX51" fmla="*/ 1396203 w 7035003"/>
              <a:gd name="connsiteY51" fmla="*/ 578643 h 2496343"/>
              <a:gd name="connsiteX52" fmla="*/ 1396203 w 7035003"/>
              <a:gd name="connsiteY52" fmla="*/ 546893 h 2496343"/>
              <a:gd name="connsiteX53" fmla="*/ 1281903 w 7035003"/>
              <a:gd name="connsiteY53" fmla="*/ 546893 h 2496343"/>
              <a:gd name="connsiteX54" fmla="*/ 1281903 w 7035003"/>
              <a:gd name="connsiteY54" fmla="*/ 515143 h 2496343"/>
              <a:gd name="connsiteX55" fmla="*/ 1180303 w 7035003"/>
              <a:gd name="connsiteY55" fmla="*/ 515143 h 2496343"/>
              <a:gd name="connsiteX56" fmla="*/ 1180303 w 7035003"/>
              <a:gd name="connsiteY56" fmla="*/ 470693 h 2496343"/>
              <a:gd name="connsiteX57" fmla="*/ 1104103 w 7035003"/>
              <a:gd name="connsiteY57" fmla="*/ 470693 h 2496343"/>
              <a:gd name="connsiteX58" fmla="*/ 1104103 w 7035003"/>
              <a:gd name="connsiteY58" fmla="*/ 432593 h 2496343"/>
              <a:gd name="connsiteX59" fmla="*/ 996153 w 7035003"/>
              <a:gd name="connsiteY59" fmla="*/ 432593 h 2496343"/>
              <a:gd name="connsiteX60" fmla="*/ 995360 w 7035003"/>
              <a:gd name="connsiteY60" fmla="*/ 397668 h 2496343"/>
              <a:gd name="connsiteX61" fmla="*/ 926304 w 7035003"/>
              <a:gd name="connsiteY61" fmla="*/ 397669 h 2496343"/>
              <a:gd name="connsiteX62" fmla="*/ 926305 w 7035003"/>
              <a:gd name="connsiteY62" fmla="*/ 326231 h 2496343"/>
              <a:gd name="connsiteX63" fmla="*/ 483393 w 7035003"/>
              <a:gd name="connsiteY63" fmla="*/ 326232 h 2496343"/>
              <a:gd name="connsiteX64" fmla="*/ 483393 w 7035003"/>
              <a:gd name="connsiteY64" fmla="*/ 316707 h 2496343"/>
              <a:gd name="connsiteX65" fmla="*/ 476248 w 7035003"/>
              <a:gd name="connsiteY65" fmla="*/ 316706 h 2496343"/>
              <a:gd name="connsiteX66" fmla="*/ 476246 w 7035003"/>
              <a:gd name="connsiteY66" fmla="*/ 300038 h 2496343"/>
              <a:gd name="connsiteX67" fmla="*/ 469104 w 7035003"/>
              <a:gd name="connsiteY67" fmla="*/ 300039 h 2496343"/>
              <a:gd name="connsiteX68" fmla="*/ 469104 w 7035003"/>
              <a:gd name="connsiteY68" fmla="*/ 247650 h 2496343"/>
              <a:gd name="connsiteX69" fmla="*/ 264317 w 7035003"/>
              <a:gd name="connsiteY69" fmla="*/ 245270 h 2496343"/>
              <a:gd name="connsiteX70" fmla="*/ 264316 w 7035003"/>
              <a:gd name="connsiteY70" fmla="*/ 211932 h 2496343"/>
              <a:gd name="connsiteX71" fmla="*/ 223837 w 7035003"/>
              <a:gd name="connsiteY71" fmla="*/ 211933 h 2496343"/>
              <a:gd name="connsiteX72" fmla="*/ 223835 w 7035003"/>
              <a:gd name="connsiteY72" fmla="*/ 173833 h 2496343"/>
              <a:gd name="connsiteX73" fmla="*/ 197641 w 7035003"/>
              <a:gd name="connsiteY73" fmla="*/ 173832 h 2496343"/>
              <a:gd name="connsiteX74" fmla="*/ 197644 w 7035003"/>
              <a:gd name="connsiteY74" fmla="*/ 128590 h 2496343"/>
              <a:gd name="connsiteX75" fmla="*/ 183356 w 7035003"/>
              <a:gd name="connsiteY75" fmla="*/ 128589 h 2496343"/>
              <a:gd name="connsiteX76" fmla="*/ 183356 w 7035003"/>
              <a:gd name="connsiteY76" fmla="*/ 92868 h 2496343"/>
              <a:gd name="connsiteX77" fmla="*/ 114301 w 7035003"/>
              <a:gd name="connsiteY77" fmla="*/ 92868 h 2496343"/>
              <a:gd name="connsiteX78" fmla="*/ 114301 w 7035003"/>
              <a:gd name="connsiteY78" fmla="*/ 50006 h 2496343"/>
              <a:gd name="connsiteX79" fmla="*/ 2382 w 7035003"/>
              <a:gd name="connsiteY79" fmla="*/ 50006 h 2496343"/>
              <a:gd name="connsiteX80" fmla="*/ 0 w 7035003"/>
              <a:gd name="connsiteY80" fmla="*/ 0 h 2496343"/>
              <a:gd name="connsiteX0" fmla="*/ 7032622 w 7032622"/>
              <a:gd name="connsiteY0" fmla="*/ 2496343 h 2496343"/>
              <a:gd name="connsiteX1" fmla="*/ 6981822 w 7032622"/>
              <a:gd name="connsiteY1" fmla="*/ 2496343 h 2496343"/>
              <a:gd name="connsiteX2" fmla="*/ 6981822 w 7032622"/>
              <a:gd name="connsiteY2" fmla="*/ 2128043 h 2496343"/>
              <a:gd name="connsiteX3" fmla="*/ 6442072 w 7032622"/>
              <a:gd name="connsiteY3" fmla="*/ 2128043 h 2496343"/>
              <a:gd name="connsiteX4" fmla="*/ 6442072 w 7032622"/>
              <a:gd name="connsiteY4" fmla="*/ 1854993 h 2496343"/>
              <a:gd name="connsiteX5" fmla="*/ 5095872 w 7032622"/>
              <a:gd name="connsiteY5" fmla="*/ 1854993 h 2496343"/>
              <a:gd name="connsiteX6" fmla="*/ 5095872 w 7032622"/>
              <a:gd name="connsiteY6" fmla="*/ 1778793 h 2496343"/>
              <a:gd name="connsiteX7" fmla="*/ 4752972 w 7032622"/>
              <a:gd name="connsiteY7" fmla="*/ 1778793 h 2496343"/>
              <a:gd name="connsiteX8" fmla="*/ 4752972 w 7032622"/>
              <a:gd name="connsiteY8" fmla="*/ 1696243 h 2496343"/>
              <a:gd name="connsiteX9" fmla="*/ 4613272 w 7032622"/>
              <a:gd name="connsiteY9" fmla="*/ 1696243 h 2496343"/>
              <a:gd name="connsiteX10" fmla="*/ 4613272 w 7032622"/>
              <a:gd name="connsiteY10" fmla="*/ 1620043 h 2496343"/>
              <a:gd name="connsiteX11" fmla="*/ 4371972 w 7032622"/>
              <a:gd name="connsiteY11" fmla="*/ 1620043 h 2496343"/>
              <a:gd name="connsiteX12" fmla="*/ 4371972 w 7032622"/>
              <a:gd name="connsiteY12" fmla="*/ 1537493 h 2496343"/>
              <a:gd name="connsiteX13" fmla="*/ 3927472 w 7032622"/>
              <a:gd name="connsiteY13" fmla="*/ 1537493 h 2496343"/>
              <a:gd name="connsiteX14" fmla="*/ 3927472 w 7032622"/>
              <a:gd name="connsiteY14" fmla="*/ 1454943 h 2496343"/>
              <a:gd name="connsiteX15" fmla="*/ 3889372 w 7032622"/>
              <a:gd name="connsiteY15" fmla="*/ 1454943 h 2496343"/>
              <a:gd name="connsiteX16" fmla="*/ 3889372 w 7032622"/>
              <a:gd name="connsiteY16" fmla="*/ 1378743 h 2496343"/>
              <a:gd name="connsiteX17" fmla="*/ 3203572 w 7032622"/>
              <a:gd name="connsiteY17" fmla="*/ 1378743 h 2496343"/>
              <a:gd name="connsiteX18" fmla="*/ 3203572 w 7032622"/>
              <a:gd name="connsiteY18" fmla="*/ 1308893 h 2496343"/>
              <a:gd name="connsiteX19" fmla="*/ 3171822 w 7032622"/>
              <a:gd name="connsiteY19" fmla="*/ 1308893 h 2496343"/>
              <a:gd name="connsiteX20" fmla="*/ 3171822 w 7032622"/>
              <a:gd name="connsiteY20" fmla="*/ 1251743 h 2496343"/>
              <a:gd name="connsiteX21" fmla="*/ 3057522 w 7032622"/>
              <a:gd name="connsiteY21" fmla="*/ 1251743 h 2496343"/>
              <a:gd name="connsiteX22" fmla="*/ 3057522 w 7032622"/>
              <a:gd name="connsiteY22" fmla="*/ 1194593 h 2496343"/>
              <a:gd name="connsiteX23" fmla="*/ 2841622 w 7032622"/>
              <a:gd name="connsiteY23" fmla="*/ 1194593 h 2496343"/>
              <a:gd name="connsiteX24" fmla="*/ 2841622 w 7032622"/>
              <a:gd name="connsiteY24" fmla="*/ 1143793 h 2496343"/>
              <a:gd name="connsiteX25" fmla="*/ 2797172 w 7032622"/>
              <a:gd name="connsiteY25" fmla="*/ 1143793 h 2496343"/>
              <a:gd name="connsiteX26" fmla="*/ 2797172 w 7032622"/>
              <a:gd name="connsiteY26" fmla="*/ 1092993 h 2496343"/>
              <a:gd name="connsiteX27" fmla="*/ 2790822 w 7032622"/>
              <a:gd name="connsiteY27" fmla="*/ 1092993 h 2496343"/>
              <a:gd name="connsiteX28" fmla="*/ 2790822 w 7032622"/>
              <a:gd name="connsiteY28" fmla="*/ 1042193 h 2496343"/>
              <a:gd name="connsiteX29" fmla="*/ 2720972 w 7032622"/>
              <a:gd name="connsiteY29" fmla="*/ 1042193 h 2496343"/>
              <a:gd name="connsiteX30" fmla="*/ 2720972 w 7032622"/>
              <a:gd name="connsiteY30" fmla="*/ 991393 h 2496343"/>
              <a:gd name="connsiteX31" fmla="*/ 2600322 w 7032622"/>
              <a:gd name="connsiteY31" fmla="*/ 991393 h 2496343"/>
              <a:gd name="connsiteX32" fmla="*/ 2600322 w 7032622"/>
              <a:gd name="connsiteY32" fmla="*/ 953293 h 2496343"/>
              <a:gd name="connsiteX33" fmla="*/ 2492372 w 7032622"/>
              <a:gd name="connsiteY33" fmla="*/ 953293 h 2496343"/>
              <a:gd name="connsiteX34" fmla="*/ 2492372 w 7032622"/>
              <a:gd name="connsiteY34" fmla="*/ 908843 h 2496343"/>
              <a:gd name="connsiteX35" fmla="*/ 2409822 w 7032622"/>
              <a:gd name="connsiteY35" fmla="*/ 908843 h 2496343"/>
              <a:gd name="connsiteX36" fmla="*/ 2409822 w 7032622"/>
              <a:gd name="connsiteY36" fmla="*/ 864393 h 2496343"/>
              <a:gd name="connsiteX37" fmla="*/ 2371722 w 7032622"/>
              <a:gd name="connsiteY37" fmla="*/ 864393 h 2496343"/>
              <a:gd name="connsiteX38" fmla="*/ 2371722 w 7032622"/>
              <a:gd name="connsiteY38" fmla="*/ 819943 h 2496343"/>
              <a:gd name="connsiteX39" fmla="*/ 2232022 w 7032622"/>
              <a:gd name="connsiteY39" fmla="*/ 819943 h 2496343"/>
              <a:gd name="connsiteX40" fmla="*/ 2232022 w 7032622"/>
              <a:gd name="connsiteY40" fmla="*/ 775493 h 2496343"/>
              <a:gd name="connsiteX41" fmla="*/ 2079622 w 7032622"/>
              <a:gd name="connsiteY41" fmla="*/ 775493 h 2496343"/>
              <a:gd name="connsiteX42" fmla="*/ 2079622 w 7032622"/>
              <a:gd name="connsiteY42" fmla="*/ 737393 h 2496343"/>
              <a:gd name="connsiteX43" fmla="*/ 2035172 w 7032622"/>
              <a:gd name="connsiteY43" fmla="*/ 737393 h 2496343"/>
              <a:gd name="connsiteX44" fmla="*/ 2035172 w 7032622"/>
              <a:gd name="connsiteY44" fmla="*/ 692943 h 2496343"/>
              <a:gd name="connsiteX45" fmla="*/ 1851022 w 7032622"/>
              <a:gd name="connsiteY45" fmla="*/ 692943 h 2496343"/>
              <a:gd name="connsiteX46" fmla="*/ 1851022 w 7032622"/>
              <a:gd name="connsiteY46" fmla="*/ 654843 h 2496343"/>
              <a:gd name="connsiteX47" fmla="*/ 1685922 w 7032622"/>
              <a:gd name="connsiteY47" fmla="*/ 654843 h 2496343"/>
              <a:gd name="connsiteX48" fmla="*/ 1685922 w 7032622"/>
              <a:gd name="connsiteY48" fmla="*/ 616743 h 2496343"/>
              <a:gd name="connsiteX49" fmla="*/ 1489072 w 7032622"/>
              <a:gd name="connsiteY49" fmla="*/ 616743 h 2496343"/>
              <a:gd name="connsiteX50" fmla="*/ 1489072 w 7032622"/>
              <a:gd name="connsiteY50" fmla="*/ 578643 h 2496343"/>
              <a:gd name="connsiteX51" fmla="*/ 1393822 w 7032622"/>
              <a:gd name="connsiteY51" fmla="*/ 578643 h 2496343"/>
              <a:gd name="connsiteX52" fmla="*/ 1393822 w 7032622"/>
              <a:gd name="connsiteY52" fmla="*/ 546893 h 2496343"/>
              <a:gd name="connsiteX53" fmla="*/ 1279522 w 7032622"/>
              <a:gd name="connsiteY53" fmla="*/ 546893 h 2496343"/>
              <a:gd name="connsiteX54" fmla="*/ 1279522 w 7032622"/>
              <a:gd name="connsiteY54" fmla="*/ 515143 h 2496343"/>
              <a:gd name="connsiteX55" fmla="*/ 1177922 w 7032622"/>
              <a:gd name="connsiteY55" fmla="*/ 515143 h 2496343"/>
              <a:gd name="connsiteX56" fmla="*/ 1177922 w 7032622"/>
              <a:gd name="connsiteY56" fmla="*/ 470693 h 2496343"/>
              <a:gd name="connsiteX57" fmla="*/ 1101722 w 7032622"/>
              <a:gd name="connsiteY57" fmla="*/ 470693 h 2496343"/>
              <a:gd name="connsiteX58" fmla="*/ 1101722 w 7032622"/>
              <a:gd name="connsiteY58" fmla="*/ 432593 h 2496343"/>
              <a:gd name="connsiteX59" fmla="*/ 993772 w 7032622"/>
              <a:gd name="connsiteY59" fmla="*/ 432593 h 2496343"/>
              <a:gd name="connsiteX60" fmla="*/ 992979 w 7032622"/>
              <a:gd name="connsiteY60" fmla="*/ 397668 h 2496343"/>
              <a:gd name="connsiteX61" fmla="*/ 923923 w 7032622"/>
              <a:gd name="connsiteY61" fmla="*/ 397669 h 2496343"/>
              <a:gd name="connsiteX62" fmla="*/ 923924 w 7032622"/>
              <a:gd name="connsiteY62" fmla="*/ 326231 h 2496343"/>
              <a:gd name="connsiteX63" fmla="*/ 481012 w 7032622"/>
              <a:gd name="connsiteY63" fmla="*/ 326232 h 2496343"/>
              <a:gd name="connsiteX64" fmla="*/ 481012 w 7032622"/>
              <a:gd name="connsiteY64" fmla="*/ 316707 h 2496343"/>
              <a:gd name="connsiteX65" fmla="*/ 473867 w 7032622"/>
              <a:gd name="connsiteY65" fmla="*/ 316706 h 2496343"/>
              <a:gd name="connsiteX66" fmla="*/ 473865 w 7032622"/>
              <a:gd name="connsiteY66" fmla="*/ 300038 h 2496343"/>
              <a:gd name="connsiteX67" fmla="*/ 466723 w 7032622"/>
              <a:gd name="connsiteY67" fmla="*/ 300039 h 2496343"/>
              <a:gd name="connsiteX68" fmla="*/ 466723 w 7032622"/>
              <a:gd name="connsiteY68" fmla="*/ 247650 h 2496343"/>
              <a:gd name="connsiteX69" fmla="*/ 261936 w 7032622"/>
              <a:gd name="connsiteY69" fmla="*/ 245270 h 2496343"/>
              <a:gd name="connsiteX70" fmla="*/ 261935 w 7032622"/>
              <a:gd name="connsiteY70" fmla="*/ 211932 h 2496343"/>
              <a:gd name="connsiteX71" fmla="*/ 221456 w 7032622"/>
              <a:gd name="connsiteY71" fmla="*/ 211933 h 2496343"/>
              <a:gd name="connsiteX72" fmla="*/ 221454 w 7032622"/>
              <a:gd name="connsiteY72" fmla="*/ 173833 h 2496343"/>
              <a:gd name="connsiteX73" fmla="*/ 195260 w 7032622"/>
              <a:gd name="connsiteY73" fmla="*/ 173832 h 2496343"/>
              <a:gd name="connsiteX74" fmla="*/ 195263 w 7032622"/>
              <a:gd name="connsiteY74" fmla="*/ 128590 h 2496343"/>
              <a:gd name="connsiteX75" fmla="*/ 180975 w 7032622"/>
              <a:gd name="connsiteY75" fmla="*/ 128589 h 2496343"/>
              <a:gd name="connsiteX76" fmla="*/ 180975 w 7032622"/>
              <a:gd name="connsiteY76" fmla="*/ 92868 h 2496343"/>
              <a:gd name="connsiteX77" fmla="*/ 111920 w 7032622"/>
              <a:gd name="connsiteY77" fmla="*/ 92868 h 2496343"/>
              <a:gd name="connsiteX78" fmla="*/ 111920 w 7032622"/>
              <a:gd name="connsiteY78" fmla="*/ 50006 h 2496343"/>
              <a:gd name="connsiteX79" fmla="*/ 1 w 7032622"/>
              <a:gd name="connsiteY79" fmla="*/ 50006 h 2496343"/>
              <a:gd name="connsiteX80" fmla="*/ 0 w 7032622"/>
              <a:gd name="connsiteY80" fmla="*/ 0 h 2496343"/>
              <a:gd name="connsiteX0" fmla="*/ 7032622 w 7032622"/>
              <a:gd name="connsiteY0" fmla="*/ 2501778 h 2501778"/>
              <a:gd name="connsiteX1" fmla="*/ 6981822 w 7032622"/>
              <a:gd name="connsiteY1" fmla="*/ 2501778 h 2501778"/>
              <a:gd name="connsiteX2" fmla="*/ 6981822 w 7032622"/>
              <a:gd name="connsiteY2" fmla="*/ 2133478 h 2501778"/>
              <a:gd name="connsiteX3" fmla="*/ 6442072 w 7032622"/>
              <a:gd name="connsiteY3" fmla="*/ 2133478 h 2501778"/>
              <a:gd name="connsiteX4" fmla="*/ 6442072 w 7032622"/>
              <a:gd name="connsiteY4" fmla="*/ 1860428 h 2501778"/>
              <a:gd name="connsiteX5" fmla="*/ 5095872 w 7032622"/>
              <a:gd name="connsiteY5" fmla="*/ 1860428 h 2501778"/>
              <a:gd name="connsiteX6" fmla="*/ 5095872 w 7032622"/>
              <a:gd name="connsiteY6" fmla="*/ 1784228 h 2501778"/>
              <a:gd name="connsiteX7" fmla="*/ 4752972 w 7032622"/>
              <a:gd name="connsiteY7" fmla="*/ 1784228 h 2501778"/>
              <a:gd name="connsiteX8" fmla="*/ 4752972 w 7032622"/>
              <a:gd name="connsiteY8" fmla="*/ 1701678 h 2501778"/>
              <a:gd name="connsiteX9" fmla="*/ 4613272 w 7032622"/>
              <a:gd name="connsiteY9" fmla="*/ 1701678 h 2501778"/>
              <a:gd name="connsiteX10" fmla="*/ 4613272 w 7032622"/>
              <a:gd name="connsiteY10" fmla="*/ 1625478 h 2501778"/>
              <a:gd name="connsiteX11" fmla="*/ 4371972 w 7032622"/>
              <a:gd name="connsiteY11" fmla="*/ 1625478 h 2501778"/>
              <a:gd name="connsiteX12" fmla="*/ 4371972 w 7032622"/>
              <a:gd name="connsiteY12" fmla="*/ 1542928 h 2501778"/>
              <a:gd name="connsiteX13" fmla="*/ 3927472 w 7032622"/>
              <a:gd name="connsiteY13" fmla="*/ 1542928 h 2501778"/>
              <a:gd name="connsiteX14" fmla="*/ 3927472 w 7032622"/>
              <a:gd name="connsiteY14" fmla="*/ 1460378 h 2501778"/>
              <a:gd name="connsiteX15" fmla="*/ 3889372 w 7032622"/>
              <a:gd name="connsiteY15" fmla="*/ 1460378 h 2501778"/>
              <a:gd name="connsiteX16" fmla="*/ 3889372 w 7032622"/>
              <a:gd name="connsiteY16" fmla="*/ 1384178 h 2501778"/>
              <a:gd name="connsiteX17" fmla="*/ 3203572 w 7032622"/>
              <a:gd name="connsiteY17" fmla="*/ 1384178 h 2501778"/>
              <a:gd name="connsiteX18" fmla="*/ 3203572 w 7032622"/>
              <a:gd name="connsiteY18" fmla="*/ 1314328 h 2501778"/>
              <a:gd name="connsiteX19" fmla="*/ 3171822 w 7032622"/>
              <a:gd name="connsiteY19" fmla="*/ 1314328 h 2501778"/>
              <a:gd name="connsiteX20" fmla="*/ 3171822 w 7032622"/>
              <a:gd name="connsiteY20" fmla="*/ 1257178 h 2501778"/>
              <a:gd name="connsiteX21" fmla="*/ 3057522 w 7032622"/>
              <a:gd name="connsiteY21" fmla="*/ 1257178 h 2501778"/>
              <a:gd name="connsiteX22" fmla="*/ 3057522 w 7032622"/>
              <a:gd name="connsiteY22" fmla="*/ 1200028 h 2501778"/>
              <a:gd name="connsiteX23" fmla="*/ 2841622 w 7032622"/>
              <a:gd name="connsiteY23" fmla="*/ 1200028 h 2501778"/>
              <a:gd name="connsiteX24" fmla="*/ 2841622 w 7032622"/>
              <a:gd name="connsiteY24" fmla="*/ 1149228 h 2501778"/>
              <a:gd name="connsiteX25" fmla="*/ 2797172 w 7032622"/>
              <a:gd name="connsiteY25" fmla="*/ 1149228 h 2501778"/>
              <a:gd name="connsiteX26" fmla="*/ 2797172 w 7032622"/>
              <a:gd name="connsiteY26" fmla="*/ 1098428 h 2501778"/>
              <a:gd name="connsiteX27" fmla="*/ 2790822 w 7032622"/>
              <a:gd name="connsiteY27" fmla="*/ 1098428 h 2501778"/>
              <a:gd name="connsiteX28" fmla="*/ 2790822 w 7032622"/>
              <a:gd name="connsiteY28" fmla="*/ 1047628 h 2501778"/>
              <a:gd name="connsiteX29" fmla="*/ 2720972 w 7032622"/>
              <a:gd name="connsiteY29" fmla="*/ 1047628 h 2501778"/>
              <a:gd name="connsiteX30" fmla="*/ 2720972 w 7032622"/>
              <a:gd name="connsiteY30" fmla="*/ 996828 h 2501778"/>
              <a:gd name="connsiteX31" fmla="*/ 2600322 w 7032622"/>
              <a:gd name="connsiteY31" fmla="*/ 996828 h 2501778"/>
              <a:gd name="connsiteX32" fmla="*/ 2600322 w 7032622"/>
              <a:gd name="connsiteY32" fmla="*/ 958728 h 2501778"/>
              <a:gd name="connsiteX33" fmla="*/ 2492372 w 7032622"/>
              <a:gd name="connsiteY33" fmla="*/ 958728 h 2501778"/>
              <a:gd name="connsiteX34" fmla="*/ 2492372 w 7032622"/>
              <a:gd name="connsiteY34" fmla="*/ 914278 h 2501778"/>
              <a:gd name="connsiteX35" fmla="*/ 2409822 w 7032622"/>
              <a:gd name="connsiteY35" fmla="*/ 914278 h 2501778"/>
              <a:gd name="connsiteX36" fmla="*/ 2409822 w 7032622"/>
              <a:gd name="connsiteY36" fmla="*/ 869828 h 2501778"/>
              <a:gd name="connsiteX37" fmla="*/ 2371722 w 7032622"/>
              <a:gd name="connsiteY37" fmla="*/ 869828 h 2501778"/>
              <a:gd name="connsiteX38" fmla="*/ 2371722 w 7032622"/>
              <a:gd name="connsiteY38" fmla="*/ 825378 h 2501778"/>
              <a:gd name="connsiteX39" fmla="*/ 2232022 w 7032622"/>
              <a:gd name="connsiteY39" fmla="*/ 825378 h 2501778"/>
              <a:gd name="connsiteX40" fmla="*/ 2232022 w 7032622"/>
              <a:gd name="connsiteY40" fmla="*/ 780928 h 2501778"/>
              <a:gd name="connsiteX41" fmla="*/ 2079622 w 7032622"/>
              <a:gd name="connsiteY41" fmla="*/ 780928 h 2501778"/>
              <a:gd name="connsiteX42" fmla="*/ 2079622 w 7032622"/>
              <a:gd name="connsiteY42" fmla="*/ 742828 h 2501778"/>
              <a:gd name="connsiteX43" fmla="*/ 2035172 w 7032622"/>
              <a:gd name="connsiteY43" fmla="*/ 742828 h 2501778"/>
              <a:gd name="connsiteX44" fmla="*/ 2035172 w 7032622"/>
              <a:gd name="connsiteY44" fmla="*/ 698378 h 2501778"/>
              <a:gd name="connsiteX45" fmla="*/ 1851022 w 7032622"/>
              <a:gd name="connsiteY45" fmla="*/ 698378 h 2501778"/>
              <a:gd name="connsiteX46" fmla="*/ 1851022 w 7032622"/>
              <a:gd name="connsiteY46" fmla="*/ 660278 h 2501778"/>
              <a:gd name="connsiteX47" fmla="*/ 1685922 w 7032622"/>
              <a:gd name="connsiteY47" fmla="*/ 660278 h 2501778"/>
              <a:gd name="connsiteX48" fmla="*/ 1685922 w 7032622"/>
              <a:gd name="connsiteY48" fmla="*/ 622178 h 2501778"/>
              <a:gd name="connsiteX49" fmla="*/ 1489072 w 7032622"/>
              <a:gd name="connsiteY49" fmla="*/ 622178 h 2501778"/>
              <a:gd name="connsiteX50" fmla="*/ 1489072 w 7032622"/>
              <a:gd name="connsiteY50" fmla="*/ 584078 h 2501778"/>
              <a:gd name="connsiteX51" fmla="*/ 1393822 w 7032622"/>
              <a:gd name="connsiteY51" fmla="*/ 584078 h 2501778"/>
              <a:gd name="connsiteX52" fmla="*/ 1393822 w 7032622"/>
              <a:gd name="connsiteY52" fmla="*/ 552328 h 2501778"/>
              <a:gd name="connsiteX53" fmla="*/ 1279522 w 7032622"/>
              <a:gd name="connsiteY53" fmla="*/ 552328 h 2501778"/>
              <a:gd name="connsiteX54" fmla="*/ 1279522 w 7032622"/>
              <a:gd name="connsiteY54" fmla="*/ 520578 h 2501778"/>
              <a:gd name="connsiteX55" fmla="*/ 1177922 w 7032622"/>
              <a:gd name="connsiteY55" fmla="*/ 520578 h 2501778"/>
              <a:gd name="connsiteX56" fmla="*/ 1177922 w 7032622"/>
              <a:gd name="connsiteY56" fmla="*/ 476128 h 2501778"/>
              <a:gd name="connsiteX57" fmla="*/ 1101722 w 7032622"/>
              <a:gd name="connsiteY57" fmla="*/ 476128 h 2501778"/>
              <a:gd name="connsiteX58" fmla="*/ 1101722 w 7032622"/>
              <a:gd name="connsiteY58" fmla="*/ 438028 h 2501778"/>
              <a:gd name="connsiteX59" fmla="*/ 993772 w 7032622"/>
              <a:gd name="connsiteY59" fmla="*/ 438028 h 2501778"/>
              <a:gd name="connsiteX60" fmla="*/ 992979 w 7032622"/>
              <a:gd name="connsiteY60" fmla="*/ 403103 h 2501778"/>
              <a:gd name="connsiteX61" fmla="*/ 923923 w 7032622"/>
              <a:gd name="connsiteY61" fmla="*/ 403104 h 2501778"/>
              <a:gd name="connsiteX62" fmla="*/ 923924 w 7032622"/>
              <a:gd name="connsiteY62" fmla="*/ 331666 h 2501778"/>
              <a:gd name="connsiteX63" fmla="*/ 481012 w 7032622"/>
              <a:gd name="connsiteY63" fmla="*/ 331667 h 2501778"/>
              <a:gd name="connsiteX64" fmla="*/ 481012 w 7032622"/>
              <a:gd name="connsiteY64" fmla="*/ 322142 h 2501778"/>
              <a:gd name="connsiteX65" fmla="*/ 473867 w 7032622"/>
              <a:gd name="connsiteY65" fmla="*/ 322141 h 2501778"/>
              <a:gd name="connsiteX66" fmla="*/ 473865 w 7032622"/>
              <a:gd name="connsiteY66" fmla="*/ 305473 h 2501778"/>
              <a:gd name="connsiteX67" fmla="*/ 466723 w 7032622"/>
              <a:gd name="connsiteY67" fmla="*/ 305474 h 2501778"/>
              <a:gd name="connsiteX68" fmla="*/ 466723 w 7032622"/>
              <a:gd name="connsiteY68" fmla="*/ 253085 h 2501778"/>
              <a:gd name="connsiteX69" fmla="*/ 261936 w 7032622"/>
              <a:gd name="connsiteY69" fmla="*/ 250705 h 2501778"/>
              <a:gd name="connsiteX70" fmla="*/ 261935 w 7032622"/>
              <a:gd name="connsiteY70" fmla="*/ 217367 h 2501778"/>
              <a:gd name="connsiteX71" fmla="*/ 221456 w 7032622"/>
              <a:gd name="connsiteY71" fmla="*/ 217368 h 2501778"/>
              <a:gd name="connsiteX72" fmla="*/ 221454 w 7032622"/>
              <a:gd name="connsiteY72" fmla="*/ 179268 h 2501778"/>
              <a:gd name="connsiteX73" fmla="*/ 195260 w 7032622"/>
              <a:gd name="connsiteY73" fmla="*/ 179267 h 2501778"/>
              <a:gd name="connsiteX74" fmla="*/ 195263 w 7032622"/>
              <a:gd name="connsiteY74" fmla="*/ 134025 h 2501778"/>
              <a:gd name="connsiteX75" fmla="*/ 180975 w 7032622"/>
              <a:gd name="connsiteY75" fmla="*/ 134024 h 2501778"/>
              <a:gd name="connsiteX76" fmla="*/ 180975 w 7032622"/>
              <a:gd name="connsiteY76" fmla="*/ 98303 h 2501778"/>
              <a:gd name="connsiteX77" fmla="*/ 111920 w 7032622"/>
              <a:gd name="connsiteY77" fmla="*/ 98303 h 2501778"/>
              <a:gd name="connsiteX78" fmla="*/ 111920 w 7032622"/>
              <a:gd name="connsiteY78" fmla="*/ 55441 h 2501778"/>
              <a:gd name="connsiteX79" fmla="*/ 1 w 7032622"/>
              <a:gd name="connsiteY79" fmla="*/ 55441 h 2501778"/>
              <a:gd name="connsiteX80" fmla="*/ 0 w 7032622"/>
              <a:gd name="connsiteY80" fmla="*/ 5435 h 2501778"/>
              <a:gd name="connsiteX81" fmla="*/ 4764 w 7032622"/>
              <a:gd name="connsiteY81" fmla="*/ 673 h 2501778"/>
              <a:gd name="connsiteX0" fmla="*/ 7463627 w 7463627"/>
              <a:gd name="connsiteY0" fmla="*/ 2501778 h 2501778"/>
              <a:gd name="connsiteX1" fmla="*/ 7412827 w 7463627"/>
              <a:gd name="connsiteY1" fmla="*/ 2501778 h 2501778"/>
              <a:gd name="connsiteX2" fmla="*/ 7412827 w 7463627"/>
              <a:gd name="connsiteY2" fmla="*/ 2133478 h 2501778"/>
              <a:gd name="connsiteX3" fmla="*/ 6873077 w 7463627"/>
              <a:gd name="connsiteY3" fmla="*/ 2133478 h 2501778"/>
              <a:gd name="connsiteX4" fmla="*/ 6873077 w 7463627"/>
              <a:gd name="connsiteY4" fmla="*/ 1860428 h 2501778"/>
              <a:gd name="connsiteX5" fmla="*/ 5526877 w 7463627"/>
              <a:gd name="connsiteY5" fmla="*/ 1860428 h 2501778"/>
              <a:gd name="connsiteX6" fmla="*/ 5526877 w 7463627"/>
              <a:gd name="connsiteY6" fmla="*/ 1784228 h 2501778"/>
              <a:gd name="connsiteX7" fmla="*/ 5183977 w 7463627"/>
              <a:gd name="connsiteY7" fmla="*/ 1784228 h 2501778"/>
              <a:gd name="connsiteX8" fmla="*/ 5183977 w 7463627"/>
              <a:gd name="connsiteY8" fmla="*/ 1701678 h 2501778"/>
              <a:gd name="connsiteX9" fmla="*/ 5044277 w 7463627"/>
              <a:gd name="connsiteY9" fmla="*/ 1701678 h 2501778"/>
              <a:gd name="connsiteX10" fmla="*/ 5044277 w 7463627"/>
              <a:gd name="connsiteY10" fmla="*/ 1625478 h 2501778"/>
              <a:gd name="connsiteX11" fmla="*/ 4802977 w 7463627"/>
              <a:gd name="connsiteY11" fmla="*/ 1625478 h 2501778"/>
              <a:gd name="connsiteX12" fmla="*/ 4802977 w 7463627"/>
              <a:gd name="connsiteY12" fmla="*/ 1542928 h 2501778"/>
              <a:gd name="connsiteX13" fmla="*/ 4358477 w 7463627"/>
              <a:gd name="connsiteY13" fmla="*/ 1542928 h 2501778"/>
              <a:gd name="connsiteX14" fmla="*/ 4358477 w 7463627"/>
              <a:gd name="connsiteY14" fmla="*/ 1460378 h 2501778"/>
              <a:gd name="connsiteX15" fmla="*/ 4320377 w 7463627"/>
              <a:gd name="connsiteY15" fmla="*/ 1460378 h 2501778"/>
              <a:gd name="connsiteX16" fmla="*/ 4320377 w 7463627"/>
              <a:gd name="connsiteY16" fmla="*/ 1384178 h 2501778"/>
              <a:gd name="connsiteX17" fmla="*/ 3634577 w 7463627"/>
              <a:gd name="connsiteY17" fmla="*/ 1384178 h 2501778"/>
              <a:gd name="connsiteX18" fmla="*/ 3634577 w 7463627"/>
              <a:gd name="connsiteY18" fmla="*/ 1314328 h 2501778"/>
              <a:gd name="connsiteX19" fmla="*/ 3602827 w 7463627"/>
              <a:gd name="connsiteY19" fmla="*/ 1314328 h 2501778"/>
              <a:gd name="connsiteX20" fmla="*/ 3602827 w 7463627"/>
              <a:gd name="connsiteY20" fmla="*/ 1257178 h 2501778"/>
              <a:gd name="connsiteX21" fmla="*/ 3488527 w 7463627"/>
              <a:gd name="connsiteY21" fmla="*/ 1257178 h 2501778"/>
              <a:gd name="connsiteX22" fmla="*/ 3488527 w 7463627"/>
              <a:gd name="connsiteY22" fmla="*/ 1200028 h 2501778"/>
              <a:gd name="connsiteX23" fmla="*/ 3272627 w 7463627"/>
              <a:gd name="connsiteY23" fmla="*/ 1200028 h 2501778"/>
              <a:gd name="connsiteX24" fmla="*/ 3272627 w 7463627"/>
              <a:gd name="connsiteY24" fmla="*/ 1149228 h 2501778"/>
              <a:gd name="connsiteX25" fmla="*/ 3228177 w 7463627"/>
              <a:gd name="connsiteY25" fmla="*/ 1149228 h 2501778"/>
              <a:gd name="connsiteX26" fmla="*/ 3228177 w 7463627"/>
              <a:gd name="connsiteY26" fmla="*/ 1098428 h 2501778"/>
              <a:gd name="connsiteX27" fmla="*/ 3221827 w 7463627"/>
              <a:gd name="connsiteY27" fmla="*/ 1098428 h 2501778"/>
              <a:gd name="connsiteX28" fmla="*/ 3221827 w 7463627"/>
              <a:gd name="connsiteY28" fmla="*/ 1047628 h 2501778"/>
              <a:gd name="connsiteX29" fmla="*/ 3151977 w 7463627"/>
              <a:gd name="connsiteY29" fmla="*/ 1047628 h 2501778"/>
              <a:gd name="connsiteX30" fmla="*/ 3151977 w 7463627"/>
              <a:gd name="connsiteY30" fmla="*/ 996828 h 2501778"/>
              <a:gd name="connsiteX31" fmla="*/ 3031327 w 7463627"/>
              <a:gd name="connsiteY31" fmla="*/ 996828 h 2501778"/>
              <a:gd name="connsiteX32" fmla="*/ 3031327 w 7463627"/>
              <a:gd name="connsiteY32" fmla="*/ 958728 h 2501778"/>
              <a:gd name="connsiteX33" fmla="*/ 2923377 w 7463627"/>
              <a:gd name="connsiteY33" fmla="*/ 958728 h 2501778"/>
              <a:gd name="connsiteX34" fmla="*/ 2923377 w 7463627"/>
              <a:gd name="connsiteY34" fmla="*/ 914278 h 2501778"/>
              <a:gd name="connsiteX35" fmla="*/ 2840827 w 7463627"/>
              <a:gd name="connsiteY35" fmla="*/ 914278 h 2501778"/>
              <a:gd name="connsiteX36" fmla="*/ 2840827 w 7463627"/>
              <a:gd name="connsiteY36" fmla="*/ 869828 h 2501778"/>
              <a:gd name="connsiteX37" fmla="*/ 2802727 w 7463627"/>
              <a:gd name="connsiteY37" fmla="*/ 869828 h 2501778"/>
              <a:gd name="connsiteX38" fmla="*/ 2802727 w 7463627"/>
              <a:gd name="connsiteY38" fmla="*/ 825378 h 2501778"/>
              <a:gd name="connsiteX39" fmla="*/ 2663027 w 7463627"/>
              <a:gd name="connsiteY39" fmla="*/ 825378 h 2501778"/>
              <a:gd name="connsiteX40" fmla="*/ 2663027 w 7463627"/>
              <a:gd name="connsiteY40" fmla="*/ 780928 h 2501778"/>
              <a:gd name="connsiteX41" fmla="*/ 2510627 w 7463627"/>
              <a:gd name="connsiteY41" fmla="*/ 780928 h 2501778"/>
              <a:gd name="connsiteX42" fmla="*/ 2510627 w 7463627"/>
              <a:gd name="connsiteY42" fmla="*/ 742828 h 2501778"/>
              <a:gd name="connsiteX43" fmla="*/ 2466177 w 7463627"/>
              <a:gd name="connsiteY43" fmla="*/ 742828 h 2501778"/>
              <a:gd name="connsiteX44" fmla="*/ 2466177 w 7463627"/>
              <a:gd name="connsiteY44" fmla="*/ 698378 h 2501778"/>
              <a:gd name="connsiteX45" fmla="*/ 2282027 w 7463627"/>
              <a:gd name="connsiteY45" fmla="*/ 698378 h 2501778"/>
              <a:gd name="connsiteX46" fmla="*/ 2282027 w 7463627"/>
              <a:gd name="connsiteY46" fmla="*/ 660278 h 2501778"/>
              <a:gd name="connsiteX47" fmla="*/ 2116927 w 7463627"/>
              <a:gd name="connsiteY47" fmla="*/ 660278 h 2501778"/>
              <a:gd name="connsiteX48" fmla="*/ 2116927 w 7463627"/>
              <a:gd name="connsiteY48" fmla="*/ 622178 h 2501778"/>
              <a:gd name="connsiteX49" fmla="*/ 1920077 w 7463627"/>
              <a:gd name="connsiteY49" fmla="*/ 622178 h 2501778"/>
              <a:gd name="connsiteX50" fmla="*/ 1920077 w 7463627"/>
              <a:gd name="connsiteY50" fmla="*/ 584078 h 2501778"/>
              <a:gd name="connsiteX51" fmla="*/ 1824827 w 7463627"/>
              <a:gd name="connsiteY51" fmla="*/ 584078 h 2501778"/>
              <a:gd name="connsiteX52" fmla="*/ 1824827 w 7463627"/>
              <a:gd name="connsiteY52" fmla="*/ 552328 h 2501778"/>
              <a:gd name="connsiteX53" fmla="*/ 1710527 w 7463627"/>
              <a:gd name="connsiteY53" fmla="*/ 552328 h 2501778"/>
              <a:gd name="connsiteX54" fmla="*/ 1710527 w 7463627"/>
              <a:gd name="connsiteY54" fmla="*/ 520578 h 2501778"/>
              <a:gd name="connsiteX55" fmla="*/ 1608927 w 7463627"/>
              <a:gd name="connsiteY55" fmla="*/ 520578 h 2501778"/>
              <a:gd name="connsiteX56" fmla="*/ 1608927 w 7463627"/>
              <a:gd name="connsiteY56" fmla="*/ 476128 h 2501778"/>
              <a:gd name="connsiteX57" fmla="*/ 1532727 w 7463627"/>
              <a:gd name="connsiteY57" fmla="*/ 476128 h 2501778"/>
              <a:gd name="connsiteX58" fmla="*/ 1532727 w 7463627"/>
              <a:gd name="connsiteY58" fmla="*/ 438028 h 2501778"/>
              <a:gd name="connsiteX59" fmla="*/ 1424777 w 7463627"/>
              <a:gd name="connsiteY59" fmla="*/ 438028 h 2501778"/>
              <a:gd name="connsiteX60" fmla="*/ 1423984 w 7463627"/>
              <a:gd name="connsiteY60" fmla="*/ 403103 h 2501778"/>
              <a:gd name="connsiteX61" fmla="*/ 1354928 w 7463627"/>
              <a:gd name="connsiteY61" fmla="*/ 403104 h 2501778"/>
              <a:gd name="connsiteX62" fmla="*/ 1354929 w 7463627"/>
              <a:gd name="connsiteY62" fmla="*/ 331666 h 2501778"/>
              <a:gd name="connsiteX63" fmla="*/ 912017 w 7463627"/>
              <a:gd name="connsiteY63" fmla="*/ 331667 h 2501778"/>
              <a:gd name="connsiteX64" fmla="*/ 912017 w 7463627"/>
              <a:gd name="connsiteY64" fmla="*/ 322142 h 2501778"/>
              <a:gd name="connsiteX65" fmla="*/ 904872 w 7463627"/>
              <a:gd name="connsiteY65" fmla="*/ 322141 h 2501778"/>
              <a:gd name="connsiteX66" fmla="*/ 904870 w 7463627"/>
              <a:gd name="connsiteY66" fmla="*/ 305473 h 2501778"/>
              <a:gd name="connsiteX67" fmla="*/ 897728 w 7463627"/>
              <a:gd name="connsiteY67" fmla="*/ 305474 h 2501778"/>
              <a:gd name="connsiteX68" fmla="*/ 897728 w 7463627"/>
              <a:gd name="connsiteY68" fmla="*/ 253085 h 2501778"/>
              <a:gd name="connsiteX69" fmla="*/ 692941 w 7463627"/>
              <a:gd name="connsiteY69" fmla="*/ 250705 h 2501778"/>
              <a:gd name="connsiteX70" fmla="*/ 692940 w 7463627"/>
              <a:gd name="connsiteY70" fmla="*/ 217367 h 2501778"/>
              <a:gd name="connsiteX71" fmla="*/ 652461 w 7463627"/>
              <a:gd name="connsiteY71" fmla="*/ 217368 h 2501778"/>
              <a:gd name="connsiteX72" fmla="*/ 652459 w 7463627"/>
              <a:gd name="connsiteY72" fmla="*/ 179268 h 2501778"/>
              <a:gd name="connsiteX73" fmla="*/ 626265 w 7463627"/>
              <a:gd name="connsiteY73" fmla="*/ 179267 h 2501778"/>
              <a:gd name="connsiteX74" fmla="*/ 626268 w 7463627"/>
              <a:gd name="connsiteY74" fmla="*/ 134025 h 2501778"/>
              <a:gd name="connsiteX75" fmla="*/ 611980 w 7463627"/>
              <a:gd name="connsiteY75" fmla="*/ 134024 h 2501778"/>
              <a:gd name="connsiteX76" fmla="*/ 611980 w 7463627"/>
              <a:gd name="connsiteY76" fmla="*/ 98303 h 2501778"/>
              <a:gd name="connsiteX77" fmla="*/ 542925 w 7463627"/>
              <a:gd name="connsiteY77" fmla="*/ 98303 h 2501778"/>
              <a:gd name="connsiteX78" fmla="*/ 542925 w 7463627"/>
              <a:gd name="connsiteY78" fmla="*/ 55441 h 2501778"/>
              <a:gd name="connsiteX79" fmla="*/ 431006 w 7463627"/>
              <a:gd name="connsiteY79" fmla="*/ 55441 h 2501778"/>
              <a:gd name="connsiteX80" fmla="*/ 431005 w 7463627"/>
              <a:gd name="connsiteY80" fmla="*/ 5435 h 2501778"/>
              <a:gd name="connsiteX81" fmla="*/ 1 w 7463627"/>
              <a:gd name="connsiteY81" fmla="*/ 673 h 2501778"/>
              <a:gd name="connsiteX0" fmla="*/ 7463626 w 7463626"/>
              <a:gd name="connsiteY0" fmla="*/ 2501105 h 2501105"/>
              <a:gd name="connsiteX1" fmla="*/ 7412826 w 7463626"/>
              <a:gd name="connsiteY1" fmla="*/ 2501105 h 2501105"/>
              <a:gd name="connsiteX2" fmla="*/ 7412826 w 7463626"/>
              <a:gd name="connsiteY2" fmla="*/ 2132805 h 2501105"/>
              <a:gd name="connsiteX3" fmla="*/ 6873076 w 7463626"/>
              <a:gd name="connsiteY3" fmla="*/ 2132805 h 2501105"/>
              <a:gd name="connsiteX4" fmla="*/ 6873076 w 7463626"/>
              <a:gd name="connsiteY4" fmla="*/ 1859755 h 2501105"/>
              <a:gd name="connsiteX5" fmla="*/ 5526876 w 7463626"/>
              <a:gd name="connsiteY5" fmla="*/ 1859755 h 2501105"/>
              <a:gd name="connsiteX6" fmla="*/ 5526876 w 7463626"/>
              <a:gd name="connsiteY6" fmla="*/ 1783555 h 2501105"/>
              <a:gd name="connsiteX7" fmla="*/ 5183976 w 7463626"/>
              <a:gd name="connsiteY7" fmla="*/ 1783555 h 2501105"/>
              <a:gd name="connsiteX8" fmla="*/ 5183976 w 7463626"/>
              <a:gd name="connsiteY8" fmla="*/ 1701005 h 2501105"/>
              <a:gd name="connsiteX9" fmla="*/ 5044276 w 7463626"/>
              <a:gd name="connsiteY9" fmla="*/ 1701005 h 2501105"/>
              <a:gd name="connsiteX10" fmla="*/ 5044276 w 7463626"/>
              <a:gd name="connsiteY10" fmla="*/ 1624805 h 2501105"/>
              <a:gd name="connsiteX11" fmla="*/ 4802976 w 7463626"/>
              <a:gd name="connsiteY11" fmla="*/ 1624805 h 2501105"/>
              <a:gd name="connsiteX12" fmla="*/ 4802976 w 7463626"/>
              <a:gd name="connsiteY12" fmla="*/ 1542255 h 2501105"/>
              <a:gd name="connsiteX13" fmla="*/ 4358476 w 7463626"/>
              <a:gd name="connsiteY13" fmla="*/ 1542255 h 2501105"/>
              <a:gd name="connsiteX14" fmla="*/ 4358476 w 7463626"/>
              <a:gd name="connsiteY14" fmla="*/ 1459705 h 2501105"/>
              <a:gd name="connsiteX15" fmla="*/ 4320376 w 7463626"/>
              <a:gd name="connsiteY15" fmla="*/ 1459705 h 2501105"/>
              <a:gd name="connsiteX16" fmla="*/ 4320376 w 7463626"/>
              <a:gd name="connsiteY16" fmla="*/ 1383505 h 2501105"/>
              <a:gd name="connsiteX17" fmla="*/ 3634576 w 7463626"/>
              <a:gd name="connsiteY17" fmla="*/ 1383505 h 2501105"/>
              <a:gd name="connsiteX18" fmla="*/ 3634576 w 7463626"/>
              <a:gd name="connsiteY18" fmla="*/ 1313655 h 2501105"/>
              <a:gd name="connsiteX19" fmla="*/ 3602826 w 7463626"/>
              <a:gd name="connsiteY19" fmla="*/ 1313655 h 2501105"/>
              <a:gd name="connsiteX20" fmla="*/ 3602826 w 7463626"/>
              <a:gd name="connsiteY20" fmla="*/ 1256505 h 2501105"/>
              <a:gd name="connsiteX21" fmla="*/ 3488526 w 7463626"/>
              <a:gd name="connsiteY21" fmla="*/ 1256505 h 2501105"/>
              <a:gd name="connsiteX22" fmla="*/ 3488526 w 7463626"/>
              <a:gd name="connsiteY22" fmla="*/ 1199355 h 2501105"/>
              <a:gd name="connsiteX23" fmla="*/ 3272626 w 7463626"/>
              <a:gd name="connsiteY23" fmla="*/ 1199355 h 2501105"/>
              <a:gd name="connsiteX24" fmla="*/ 3272626 w 7463626"/>
              <a:gd name="connsiteY24" fmla="*/ 1148555 h 2501105"/>
              <a:gd name="connsiteX25" fmla="*/ 3228176 w 7463626"/>
              <a:gd name="connsiteY25" fmla="*/ 1148555 h 2501105"/>
              <a:gd name="connsiteX26" fmla="*/ 3228176 w 7463626"/>
              <a:gd name="connsiteY26" fmla="*/ 1097755 h 2501105"/>
              <a:gd name="connsiteX27" fmla="*/ 3221826 w 7463626"/>
              <a:gd name="connsiteY27" fmla="*/ 1097755 h 2501105"/>
              <a:gd name="connsiteX28" fmla="*/ 3221826 w 7463626"/>
              <a:gd name="connsiteY28" fmla="*/ 1046955 h 2501105"/>
              <a:gd name="connsiteX29" fmla="*/ 3151976 w 7463626"/>
              <a:gd name="connsiteY29" fmla="*/ 1046955 h 2501105"/>
              <a:gd name="connsiteX30" fmla="*/ 3151976 w 7463626"/>
              <a:gd name="connsiteY30" fmla="*/ 996155 h 2501105"/>
              <a:gd name="connsiteX31" fmla="*/ 3031326 w 7463626"/>
              <a:gd name="connsiteY31" fmla="*/ 996155 h 2501105"/>
              <a:gd name="connsiteX32" fmla="*/ 3031326 w 7463626"/>
              <a:gd name="connsiteY32" fmla="*/ 958055 h 2501105"/>
              <a:gd name="connsiteX33" fmla="*/ 2923376 w 7463626"/>
              <a:gd name="connsiteY33" fmla="*/ 958055 h 2501105"/>
              <a:gd name="connsiteX34" fmla="*/ 2923376 w 7463626"/>
              <a:gd name="connsiteY34" fmla="*/ 913605 h 2501105"/>
              <a:gd name="connsiteX35" fmla="*/ 2840826 w 7463626"/>
              <a:gd name="connsiteY35" fmla="*/ 913605 h 2501105"/>
              <a:gd name="connsiteX36" fmla="*/ 2840826 w 7463626"/>
              <a:gd name="connsiteY36" fmla="*/ 869155 h 2501105"/>
              <a:gd name="connsiteX37" fmla="*/ 2802726 w 7463626"/>
              <a:gd name="connsiteY37" fmla="*/ 869155 h 2501105"/>
              <a:gd name="connsiteX38" fmla="*/ 2802726 w 7463626"/>
              <a:gd name="connsiteY38" fmla="*/ 824705 h 2501105"/>
              <a:gd name="connsiteX39" fmla="*/ 2663026 w 7463626"/>
              <a:gd name="connsiteY39" fmla="*/ 824705 h 2501105"/>
              <a:gd name="connsiteX40" fmla="*/ 2663026 w 7463626"/>
              <a:gd name="connsiteY40" fmla="*/ 780255 h 2501105"/>
              <a:gd name="connsiteX41" fmla="*/ 2510626 w 7463626"/>
              <a:gd name="connsiteY41" fmla="*/ 780255 h 2501105"/>
              <a:gd name="connsiteX42" fmla="*/ 2510626 w 7463626"/>
              <a:gd name="connsiteY42" fmla="*/ 742155 h 2501105"/>
              <a:gd name="connsiteX43" fmla="*/ 2466176 w 7463626"/>
              <a:gd name="connsiteY43" fmla="*/ 742155 h 2501105"/>
              <a:gd name="connsiteX44" fmla="*/ 2466176 w 7463626"/>
              <a:gd name="connsiteY44" fmla="*/ 697705 h 2501105"/>
              <a:gd name="connsiteX45" fmla="*/ 2282026 w 7463626"/>
              <a:gd name="connsiteY45" fmla="*/ 697705 h 2501105"/>
              <a:gd name="connsiteX46" fmla="*/ 2282026 w 7463626"/>
              <a:gd name="connsiteY46" fmla="*/ 659605 h 2501105"/>
              <a:gd name="connsiteX47" fmla="*/ 2116926 w 7463626"/>
              <a:gd name="connsiteY47" fmla="*/ 659605 h 2501105"/>
              <a:gd name="connsiteX48" fmla="*/ 2116926 w 7463626"/>
              <a:gd name="connsiteY48" fmla="*/ 621505 h 2501105"/>
              <a:gd name="connsiteX49" fmla="*/ 1920076 w 7463626"/>
              <a:gd name="connsiteY49" fmla="*/ 621505 h 2501105"/>
              <a:gd name="connsiteX50" fmla="*/ 1920076 w 7463626"/>
              <a:gd name="connsiteY50" fmla="*/ 583405 h 2501105"/>
              <a:gd name="connsiteX51" fmla="*/ 1824826 w 7463626"/>
              <a:gd name="connsiteY51" fmla="*/ 583405 h 2501105"/>
              <a:gd name="connsiteX52" fmla="*/ 1824826 w 7463626"/>
              <a:gd name="connsiteY52" fmla="*/ 551655 h 2501105"/>
              <a:gd name="connsiteX53" fmla="*/ 1710526 w 7463626"/>
              <a:gd name="connsiteY53" fmla="*/ 551655 h 2501105"/>
              <a:gd name="connsiteX54" fmla="*/ 1710526 w 7463626"/>
              <a:gd name="connsiteY54" fmla="*/ 519905 h 2501105"/>
              <a:gd name="connsiteX55" fmla="*/ 1608926 w 7463626"/>
              <a:gd name="connsiteY55" fmla="*/ 519905 h 2501105"/>
              <a:gd name="connsiteX56" fmla="*/ 1608926 w 7463626"/>
              <a:gd name="connsiteY56" fmla="*/ 475455 h 2501105"/>
              <a:gd name="connsiteX57" fmla="*/ 1532726 w 7463626"/>
              <a:gd name="connsiteY57" fmla="*/ 475455 h 2501105"/>
              <a:gd name="connsiteX58" fmla="*/ 1532726 w 7463626"/>
              <a:gd name="connsiteY58" fmla="*/ 437355 h 2501105"/>
              <a:gd name="connsiteX59" fmla="*/ 1424776 w 7463626"/>
              <a:gd name="connsiteY59" fmla="*/ 437355 h 2501105"/>
              <a:gd name="connsiteX60" fmla="*/ 1423983 w 7463626"/>
              <a:gd name="connsiteY60" fmla="*/ 402430 h 2501105"/>
              <a:gd name="connsiteX61" fmla="*/ 1354927 w 7463626"/>
              <a:gd name="connsiteY61" fmla="*/ 402431 h 2501105"/>
              <a:gd name="connsiteX62" fmla="*/ 1354928 w 7463626"/>
              <a:gd name="connsiteY62" fmla="*/ 330993 h 2501105"/>
              <a:gd name="connsiteX63" fmla="*/ 912016 w 7463626"/>
              <a:gd name="connsiteY63" fmla="*/ 330994 h 2501105"/>
              <a:gd name="connsiteX64" fmla="*/ 912016 w 7463626"/>
              <a:gd name="connsiteY64" fmla="*/ 321469 h 2501105"/>
              <a:gd name="connsiteX65" fmla="*/ 904871 w 7463626"/>
              <a:gd name="connsiteY65" fmla="*/ 321468 h 2501105"/>
              <a:gd name="connsiteX66" fmla="*/ 904869 w 7463626"/>
              <a:gd name="connsiteY66" fmla="*/ 304800 h 2501105"/>
              <a:gd name="connsiteX67" fmla="*/ 897727 w 7463626"/>
              <a:gd name="connsiteY67" fmla="*/ 304801 h 2501105"/>
              <a:gd name="connsiteX68" fmla="*/ 897727 w 7463626"/>
              <a:gd name="connsiteY68" fmla="*/ 252412 h 2501105"/>
              <a:gd name="connsiteX69" fmla="*/ 692940 w 7463626"/>
              <a:gd name="connsiteY69" fmla="*/ 250032 h 2501105"/>
              <a:gd name="connsiteX70" fmla="*/ 692939 w 7463626"/>
              <a:gd name="connsiteY70" fmla="*/ 216694 h 2501105"/>
              <a:gd name="connsiteX71" fmla="*/ 652460 w 7463626"/>
              <a:gd name="connsiteY71" fmla="*/ 216695 h 2501105"/>
              <a:gd name="connsiteX72" fmla="*/ 652458 w 7463626"/>
              <a:gd name="connsiteY72" fmla="*/ 178595 h 2501105"/>
              <a:gd name="connsiteX73" fmla="*/ 626264 w 7463626"/>
              <a:gd name="connsiteY73" fmla="*/ 178594 h 2501105"/>
              <a:gd name="connsiteX74" fmla="*/ 626267 w 7463626"/>
              <a:gd name="connsiteY74" fmla="*/ 133352 h 2501105"/>
              <a:gd name="connsiteX75" fmla="*/ 611979 w 7463626"/>
              <a:gd name="connsiteY75" fmla="*/ 133351 h 2501105"/>
              <a:gd name="connsiteX76" fmla="*/ 611979 w 7463626"/>
              <a:gd name="connsiteY76" fmla="*/ 97630 h 2501105"/>
              <a:gd name="connsiteX77" fmla="*/ 542924 w 7463626"/>
              <a:gd name="connsiteY77" fmla="*/ 97630 h 2501105"/>
              <a:gd name="connsiteX78" fmla="*/ 542924 w 7463626"/>
              <a:gd name="connsiteY78" fmla="*/ 54768 h 2501105"/>
              <a:gd name="connsiteX79" fmla="*/ 431005 w 7463626"/>
              <a:gd name="connsiteY79" fmla="*/ 54768 h 2501105"/>
              <a:gd name="connsiteX80" fmla="*/ 431004 w 7463626"/>
              <a:gd name="connsiteY80" fmla="*/ 4762 h 2501105"/>
              <a:gd name="connsiteX81" fmla="*/ 0 w 7463626"/>
              <a:gd name="connsiteY81" fmla="*/ 0 h 2501105"/>
              <a:gd name="connsiteX0" fmla="*/ 7044526 w 7044526"/>
              <a:gd name="connsiteY0" fmla="*/ 2496343 h 2496343"/>
              <a:gd name="connsiteX1" fmla="*/ 6993726 w 7044526"/>
              <a:gd name="connsiteY1" fmla="*/ 2496343 h 2496343"/>
              <a:gd name="connsiteX2" fmla="*/ 6993726 w 7044526"/>
              <a:gd name="connsiteY2" fmla="*/ 2128043 h 2496343"/>
              <a:gd name="connsiteX3" fmla="*/ 6453976 w 7044526"/>
              <a:gd name="connsiteY3" fmla="*/ 2128043 h 2496343"/>
              <a:gd name="connsiteX4" fmla="*/ 6453976 w 7044526"/>
              <a:gd name="connsiteY4" fmla="*/ 1854993 h 2496343"/>
              <a:gd name="connsiteX5" fmla="*/ 5107776 w 7044526"/>
              <a:gd name="connsiteY5" fmla="*/ 1854993 h 2496343"/>
              <a:gd name="connsiteX6" fmla="*/ 5107776 w 7044526"/>
              <a:gd name="connsiteY6" fmla="*/ 1778793 h 2496343"/>
              <a:gd name="connsiteX7" fmla="*/ 4764876 w 7044526"/>
              <a:gd name="connsiteY7" fmla="*/ 1778793 h 2496343"/>
              <a:gd name="connsiteX8" fmla="*/ 4764876 w 7044526"/>
              <a:gd name="connsiteY8" fmla="*/ 1696243 h 2496343"/>
              <a:gd name="connsiteX9" fmla="*/ 4625176 w 7044526"/>
              <a:gd name="connsiteY9" fmla="*/ 1696243 h 2496343"/>
              <a:gd name="connsiteX10" fmla="*/ 4625176 w 7044526"/>
              <a:gd name="connsiteY10" fmla="*/ 1620043 h 2496343"/>
              <a:gd name="connsiteX11" fmla="*/ 4383876 w 7044526"/>
              <a:gd name="connsiteY11" fmla="*/ 1620043 h 2496343"/>
              <a:gd name="connsiteX12" fmla="*/ 4383876 w 7044526"/>
              <a:gd name="connsiteY12" fmla="*/ 1537493 h 2496343"/>
              <a:gd name="connsiteX13" fmla="*/ 3939376 w 7044526"/>
              <a:gd name="connsiteY13" fmla="*/ 1537493 h 2496343"/>
              <a:gd name="connsiteX14" fmla="*/ 3939376 w 7044526"/>
              <a:gd name="connsiteY14" fmla="*/ 1454943 h 2496343"/>
              <a:gd name="connsiteX15" fmla="*/ 3901276 w 7044526"/>
              <a:gd name="connsiteY15" fmla="*/ 1454943 h 2496343"/>
              <a:gd name="connsiteX16" fmla="*/ 3901276 w 7044526"/>
              <a:gd name="connsiteY16" fmla="*/ 1378743 h 2496343"/>
              <a:gd name="connsiteX17" fmla="*/ 3215476 w 7044526"/>
              <a:gd name="connsiteY17" fmla="*/ 1378743 h 2496343"/>
              <a:gd name="connsiteX18" fmla="*/ 3215476 w 7044526"/>
              <a:gd name="connsiteY18" fmla="*/ 1308893 h 2496343"/>
              <a:gd name="connsiteX19" fmla="*/ 3183726 w 7044526"/>
              <a:gd name="connsiteY19" fmla="*/ 1308893 h 2496343"/>
              <a:gd name="connsiteX20" fmla="*/ 3183726 w 7044526"/>
              <a:gd name="connsiteY20" fmla="*/ 1251743 h 2496343"/>
              <a:gd name="connsiteX21" fmla="*/ 3069426 w 7044526"/>
              <a:gd name="connsiteY21" fmla="*/ 1251743 h 2496343"/>
              <a:gd name="connsiteX22" fmla="*/ 3069426 w 7044526"/>
              <a:gd name="connsiteY22" fmla="*/ 1194593 h 2496343"/>
              <a:gd name="connsiteX23" fmla="*/ 2853526 w 7044526"/>
              <a:gd name="connsiteY23" fmla="*/ 1194593 h 2496343"/>
              <a:gd name="connsiteX24" fmla="*/ 2853526 w 7044526"/>
              <a:gd name="connsiteY24" fmla="*/ 1143793 h 2496343"/>
              <a:gd name="connsiteX25" fmla="*/ 2809076 w 7044526"/>
              <a:gd name="connsiteY25" fmla="*/ 1143793 h 2496343"/>
              <a:gd name="connsiteX26" fmla="*/ 2809076 w 7044526"/>
              <a:gd name="connsiteY26" fmla="*/ 1092993 h 2496343"/>
              <a:gd name="connsiteX27" fmla="*/ 2802726 w 7044526"/>
              <a:gd name="connsiteY27" fmla="*/ 1092993 h 2496343"/>
              <a:gd name="connsiteX28" fmla="*/ 2802726 w 7044526"/>
              <a:gd name="connsiteY28" fmla="*/ 1042193 h 2496343"/>
              <a:gd name="connsiteX29" fmla="*/ 2732876 w 7044526"/>
              <a:gd name="connsiteY29" fmla="*/ 1042193 h 2496343"/>
              <a:gd name="connsiteX30" fmla="*/ 2732876 w 7044526"/>
              <a:gd name="connsiteY30" fmla="*/ 991393 h 2496343"/>
              <a:gd name="connsiteX31" fmla="*/ 2612226 w 7044526"/>
              <a:gd name="connsiteY31" fmla="*/ 991393 h 2496343"/>
              <a:gd name="connsiteX32" fmla="*/ 2612226 w 7044526"/>
              <a:gd name="connsiteY32" fmla="*/ 953293 h 2496343"/>
              <a:gd name="connsiteX33" fmla="*/ 2504276 w 7044526"/>
              <a:gd name="connsiteY33" fmla="*/ 953293 h 2496343"/>
              <a:gd name="connsiteX34" fmla="*/ 2504276 w 7044526"/>
              <a:gd name="connsiteY34" fmla="*/ 908843 h 2496343"/>
              <a:gd name="connsiteX35" fmla="*/ 2421726 w 7044526"/>
              <a:gd name="connsiteY35" fmla="*/ 908843 h 2496343"/>
              <a:gd name="connsiteX36" fmla="*/ 2421726 w 7044526"/>
              <a:gd name="connsiteY36" fmla="*/ 864393 h 2496343"/>
              <a:gd name="connsiteX37" fmla="*/ 2383626 w 7044526"/>
              <a:gd name="connsiteY37" fmla="*/ 864393 h 2496343"/>
              <a:gd name="connsiteX38" fmla="*/ 2383626 w 7044526"/>
              <a:gd name="connsiteY38" fmla="*/ 819943 h 2496343"/>
              <a:gd name="connsiteX39" fmla="*/ 2243926 w 7044526"/>
              <a:gd name="connsiteY39" fmla="*/ 819943 h 2496343"/>
              <a:gd name="connsiteX40" fmla="*/ 2243926 w 7044526"/>
              <a:gd name="connsiteY40" fmla="*/ 775493 h 2496343"/>
              <a:gd name="connsiteX41" fmla="*/ 2091526 w 7044526"/>
              <a:gd name="connsiteY41" fmla="*/ 775493 h 2496343"/>
              <a:gd name="connsiteX42" fmla="*/ 2091526 w 7044526"/>
              <a:gd name="connsiteY42" fmla="*/ 737393 h 2496343"/>
              <a:gd name="connsiteX43" fmla="*/ 2047076 w 7044526"/>
              <a:gd name="connsiteY43" fmla="*/ 737393 h 2496343"/>
              <a:gd name="connsiteX44" fmla="*/ 2047076 w 7044526"/>
              <a:gd name="connsiteY44" fmla="*/ 692943 h 2496343"/>
              <a:gd name="connsiteX45" fmla="*/ 1862926 w 7044526"/>
              <a:gd name="connsiteY45" fmla="*/ 692943 h 2496343"/>
              <a:gd name="connsiteX46" fmla="*/ 1862926 w 7044526"/>
              <a:gd name="connsiteY46" fmla="*/ 654843 h 2496343"/>
              <a:gd name="connsiteX47" fmla="*/ 1697826 w 7044526"/>
              <a:gd name="connsiteY47" fmla="*/ 654843 h 2496343"/>
              <a:gd name="connsiteX48" fmla="*/ 1697826 w 7044526"/>
              <a:gd name="connsiteY48" fmla="*/ 616743 h 2496343"/>
              <a:gd name="connsiteX49" fmla="*/ 1500976 w 7044526"/>
              <a:gd name="connsiteY49" fmla="*/ 616743 h 2496343"/>
              <a:gd name="connsiteX50" fmla="*/ 1500976 w 7044526"/>
              <a:gd name="connsiteY50" fmla="*/ 578643 h 2496343"/>
              <a:gd name="connsiteX51" fmla="*/ 1405726 w 7044526"/>
              <a:gd name="connsiteY51" fmla="*/ 578643 h 2496343"/>
              <a:gd name="connsiteX52" fmla="*/ 1405726 w 7044526"/>
              <a:gd name="connsiteY52" fmla="*/ 546893 h 2496343"/>
              <a:gd name="connsiteX53" fmla="*/ 1291426 w 7044526"/>
              <a:gd name="connsiteY53" fmla="*/ 546893 h 2496343"/>
              <a:gd name="connsiteX54" fmla="*/ 1291426 w 7044526"/>
              <a:gd name="connsiteY54" fmla="*/ 515143 h 2496343"/>
              <a:gd name="connsiteX55" fmla="*/ 1189826 w 7044526"/>
              <a:gd name="connsiteY55" fmla="*/ 515143 h 2496343"/>
              <a:gd name="connsiteX56" fmla="*/ 1189826 w 7044526"/>
              <a:gd name="connsiteY56" fmla="*/ 470693 h 2496343"/>
              <a:gd name="connsiteX57" fmla="*/ 1113626 w 7044526"/>
              <a:gd name="connsiteY57" fmla="*/ 470693 h 2496343"/>
              <a:gd name="connsiteX58" fmla="*/ 1113626 w 7044526"/>
              <a:gd name="connsiteY58" fmla="*/ 432593 h 2496343"/>
              <a:gd name="connsiteX59" fmla="*/ 1005676 w 7044526"/>
              <a:gd name="connsiteY59" fmla="*/ 432593 h 2496343"/>
              <a:gd name="connsiteX60" fmla="*/ 1004883 w 7044526"/>
              <a:gd name="connsiteY60" fmla="*/ 397668 h 2496343"/>
              <a:gd name="connsiteX61" fmla="*/ 935827 w 7044526"/>
              <a:gd name="connsiteY61" fmla="*/ 397669 h 2496343"/>
              <a:gd name="connsiteX62" fmla="*/ 935828 w 7044526"/>
              <a:gd name="connsiteY62" fmla="*/ 326231 h 2496343"/>
              <a:gd name="connsiteX63" fmla="*/ 492916 w 7044526"/>
              <a:gd name="connsiteY63" fmla="*/ 326232 h 2496343"/>
              <a:gd name="connsiteX64" fmla="*/ 492916 w 7044526"/>
              <a:gd name="connsiteY64" fmla="*/ 316707 h 2496343"/>
              <a:gd name="connsiteX65" fmla="*/ 485771 w 7044526"/>
              <a:gd name="connsiteY65" fmla="*/ 316706 h 2496343"/>
              <a:gd name="connsiteX66" fmla="*/ 485769 w 7044526"/>
              <a:gd name="connsiteY66" fmla="*/ 300038 h 2496343"/>
              <a:gd name="connsiteX67" fmla="*/ 478627 w 7044526"/>
              <a:gd name="connsiteY67" fmla="*/ 300039 h 2496343"/>
              <a:gd name="connsiteX68" fmla="*/ 478627 w 7044526"/>
              <a:gd name="connsiteY68" fmla="*/ 247650 h 2496343"/>
              <a:gd name="connsiteX69" fmla="*/ 273840 w 7044526"/>
              <a:gd name="connsiteY69" fmla="*/ 245270 h 2496343"/>
              <a:gd name="connsiteX70" fmla="*/ 273839 w 7044526"/>
              <a:gd name="connsiteY70" fmla="*/ 211932 h 2496343"/>
              <a:gd name="connsiteX71" fmla="*/ 233360 w 7044526"/>
              <a:gd name="connsiteY71" fmla="*/ 211933 h 2496343"/>
              <a:gd name="connsiteX72" fmla="*/ 233358 w 7044526"/>
              <a:gd name="connsiteY72" fmla="*/ 173833 h 2496343"/>
              <a:gd name="connsiteX73" fmla="*/ 207164 w 7044526"/>
              <a:gd name="connsiteY73" fmla="*/ 173832 h 2496343"/>
              <a:gd name="connsiteX74" fmla="*/ 207167 w 7044526"/>
              <a:gd name="connsiteY74" fmla="*/ 128590 h 2496343"/>
              <a:gd name="connsiteX75" fmla="*/ 192879 w 7044526"/>
              <a:gd name="connsiteY75" fmla="*/ 128589 h 2496343"/>
              <a:gd name="connsiteX76" fmla="*/ 192879 w 7044526"/>
              <a:gd name="connsiteY76" fmla="*/ 92868 h 2496343"/>
              <a:gd name="connsiteX77" fmla="*/ 123824 w 7044526"/>
              <a:gd name="connsiteY77" fmla="*/ 92868 h 2496343"/>
              <a:gd name="connsiteX78" fmla="*/ 123824 w 7044526"/>
              <a:gd name="connsiteY78" fmla="*/ 50006 h 2496343"/>
              <a:gd name="connsiteX79" fmla="*/ 11905 w 7044526"/>
              <a:gd name="connsiteY79" fmla="*/ 50006 h 2496343"/>
              <a:gd name="connsiteX80" fmla="*/ 11904 w 7044526"/>
              <a:gd name="connsiteY80" fmla="*/ 0 h 2496343"/>
              <a:gd name="connsiteX81" fmla="*/ 0 w 7044526"/>
              <a:gd name="connsiteY81" fmla="*/ 0 h 2496343"/>
              <a:gd name="connsiteX0" fmla="*/ 7051671 w 7051671"/>
              <a:gd name="connsiteY0" fmla="*/ 2496343 h 2496343"/>
              <a:gd name="connsiteX1" fmla="*/ 7000871 w 7051671"/>
              <a:gd name="connsiteY1" fmla="*/ 2496343 h 2496343"/>
              <a:gd name="connsiteX2" fmla="*/ 7000871 w 7051671"/>
              <a:gd name="connsiteY2" fmla="*/ 2128043 h 2496343"/>
              <a:gd name="connsiteX3" fmla="*/ 6461121 w 7051671"/>
              <a:gd name="connsiteY3" fmla="*/ 2128043 h 2496343"/>
              <a:gd name="connsiteX4" fmla="*/ 6461121 w 7051671"/>
              <a:gd name="connsiteY4" fmla="*/ 1854993 h 2496343"/>
              <a:gd name="connsiteX5" fmla="*/ 5114921 w 7051671"/>
              <a:gd name="connsiteY5" fmla="*/ 1854993 h 2496343"/>
              <a:gd name="connsiteX6" fmla="*/ 5114921 w 7051671"/>
              <a:gd name="connsiteY6" fmla="*/ 1778793 h 2496343"/>
              <a:gd name="connsiteX7" fmla="*/ 4772021 w 7051671"/>
              <a:gd name="connsiteY7" fmla="*/ 1778793 h 2496343"/>
              <a:gd name="connsiteX8" fmla="*/ 4772021 w 7051671"/>
              <a:gd name="connsiteY8" fmla="*/ 1696243 h 2496343"/>
              <a:gd name="connsiteX9" fmla="*/ 4632321 w 7051671"/>
              <a:gd name="connsiteY9" fmla="*/ 1696243 h 2496343"/>
              <a:gd name="connsiteX10" fmla="*/ 4632321 w 7051671"/>
              <a:gd name="connsiteY10" fmla="*/ 1620043 h 2496343"/>
              <a:gd name="connsiteX11" fmla="*/ 4391021 w 7051671"/>
              <a:gd name="connsiteY11" fmla="*/ 1620043 h 2496343"/>
              <a:gd name="connsiteX12" fmla="*/ 4391021 w 7051671"/>
              <a:gd name="connsiteY12" fmla="*/ 1537493 h 2496343"/>
              <a:gd name="connsiteX13" fmla="*/ 3946521 w 7051671"/>
              <a:gd name="connsiteY13" fmla="*/ 1537493 h 2496343"/>
              <a:gd name="connsiteX14" fmla="*/ 3946521 w 7051671"/>
              <a:gd name="connsiteY14" fmla="*/ 1454943 h 2496343"/>
              <a:gd name="connsiteX15" fmla="*/ 3908421 w 7051671"/>
              <a:gd name="connsiteY15" fmla="*/ 1454943 h 2496343"/>
              <a:gd name="connsiteX16" fmla="*/ 3908421 w 7051671"/>
              <a:gd name="connsiteY16" fmla="*/ 1378743 h 2496343"/>
              <a:gd name="connsiteX17" fmla="*/ 3222621 w 7051671"/>
              <a:gd name="connsiteY17" fmla="*/ 1378743 h 2496343"/>
              <a:gd name="connsiteX18" fmla="*/ 3222621 w 7051671"/>
              <a:gd name="connsiteY18" fmla="*/ 1308893 h 2496343"/>
              <a:gd name="connsiteX19" fmla="*/ 3190871 w 7051671"/>
              <a:gd name="connsiteY19" fmla="*/ 1308893 h 2496343"/>
              <a:gd name="connsiteX20" fmla="*/ 3190871 w 7051671"/>
              <a:gd name="connsiteY20" fmla="*/ 1251743 h 2496343"/>
              <a:gd name="connsiteX21" fmla="*/ 3076571 w 7051671"/>
              <a:gd name="connsiteY21" fmla="*/ 1251743 h 2496343"/>
              <a:gd name="connsiteX22" fmla="*/ 3076571 w 7051671"/>
              <a:gd name="connsiteY22" fmla="*/ 1194593 h 2496343"/>
              <a:gd name="connsiteX23" fmla="*/ 2860671 w 7051671"/>
              <a:gd name="connsiteY23" fmla="*/ 1194593 h 2496343"/>
              <a:gd name="connsiteX24" fmla="*/ 2860671 w 7051671"/>
              <a:gd name="connsiteY24" fmla="*/ 1143793 h 2496343"/>
              <a:gd name="connsiteX25" fmla="*/ 2816221 w 7051671"/>
              <a:gd name="connsiteY25" fmla="*/ 1143793 h 2496343"/>
              <a:gd name="connsiteX26" fmla="*/ 2816221 w 7051671"/>
              <a:gd name="connsiteY26" fmla="*/ 1092993 h 2496343"/>
              <a:gd name="connsiteX27" fmla="*/ 2809871 w 7051671"/>
              <a:gd name="connsiteY27" fmla="*/ 1092993 h 2496343"/>
              <a:gd name="connsiteX28" fmla="*/ 2809871 w 7051671"/>
              <a:gd name="connsiteY28" fmla="*/ 1042193 h 2496343"/>
              <a:gd name="connsiteX29" fmla="*/ 2740021 w 7051671"/>
              <a:gd name="connsiteY29" fmla="*/ 1042193 h 2496343"/>
              <a:gd name="connsiteX30" fmla="*/ 2740021 w 7051671"/>
              <a:gd name="connsiteY30" fmla="*/ 991393 h 2496343"/>
              <a:gd name="connsiteX31" fmla="*/ 2619371 w 7051671"/>
              <a:gd name="connsiteY31" fmla="*/ 991393 h 2496343"/>
              <a:gd name="connsiteX32" fmla="*/ 2619371 w 7051671"/>
              <a:gd name="connsiteY32" fmla="*/ 953293 h 2496343"/>
              <a:gd name="connsiteX33" fmla="*/ 2511421 w 7051671"/>
              <a:gd name="connsiteY33" fmla="*/ 953293 h 2496343"/>
              <a:gd name="connsiteX34" fmla="*/ 2511421 w 7051671"/>
              <a:gd name="connsiteY34" fmla="*/ 908843 h 2496343"/>
              <a:gd name="connsiteX35" fmla="*/ 2428871 w 7051671"/>
              <a:gd name="connsiteY35" fmla="*/ 908843 h 2496343"/>
              <a:gd name="connsiteX36" fmla="*/ 2428871 w 7051671"/>
              <a:gd name="connsiteY36" fmla="*/ 864393 h 2496343"/>
              <a:gd name="connsiteX37" fmla="*/ 2390771 w 7051671"/>
              <a:gd name="connsiteY37" fmla="*/ 864393 h 2496343"/>
              <a:gd name="connsiteX38" fmla="*/ 2390771 w 7051671"/>
              <a:gd name="connsiteY38" fmla="*/ 819943 h 2496343"/>
              <a:gd name="connsiteX39" fmla="*/ 2251071 w 7051671"/>
              <a:gd name="connsiteY39" fmla="*/ 819943 h 2496343"/>
              <a:gd name="connsiteX40" fmla="*/ 2251071 w 7051671"/>
              <a:gd name="connsiteY40" fmla="*/ 775493 h 2496343"/>
              <a:gd name="connsiteX41" fmla="*/ 2098671 w 7051671"/>
              <a:gd name="connsiteY41" fmla="*/ 775493 h 2496343"/>
              <a:gd name="connsiteX42" fmla="*/ 2098671 w 7051671"/>
              <a:gd name="connsiteY42" fmla="*/ 737393 h 2496343"/>
              <a:gd name="connsiteX43" fmla="*/ 2054221 w 7051671"/>
              <a:gd name="connsiteY43" fmla="*/ 737393 h 2496343"/>
              <a:gd name="connsiteX44" fmla="*/ 2054221 w 7051671"/>
              <a:gd name="connsiteY44" fmla="*/ 692943 h 2496343"/>
              <a:gd name="connsiteX45" fmla="*/ 1870071 w 7051671"/>
              <a:gd name="connsiteY45" fmla="*/ 692943 h 2496343"/>
              <a:gd name="connsiteX46" fmla="*/ 1870071 w 7051671"/>
              <a:gd name="connsiteY46" fmla="*/ 654843 h 2496343"/>
              <a:gd name="connsiteX47" fmla="*/ 1704971 w 7051671"/>
              <a:gd name="connsiteY47" fmla="*/ 654843 h 2496343"/>
              <a:gd name="connsiteX48" fmla="*/ 1704971 w 7051671"/>
              <a:gd name="connsiteY48" fmla="*/ 616743 h 2496343"/>
              <a:gd name="connsiteX49" fmla="*/ 1508121 w 7051671"/>
              <a:gd name="connsiteY49" fmla="*/ 616743 h 2496343"/>
              <a:gd name="connsiteX50" fmla="*/ 1508121 w 7051671"/>
              <a:gd name="connsiteY50" fmla="*/ 578643 h 2496343"/>
              <a:gd name="connsiteX51" fmla="*/ 1412871 w 7051671"/>
              <a:gd name="connsiteY51" fmla="*/ 578643 h 2496343"/>
              <a:gd name="connsiteX52" fmla="*/ 1412871 w 7051671"/>
              <a:gd name="connsiteY52" fmla="*/ 546893 h 2496343"/>
              <a:gd name="connsiteX53" fmla="*/ 1298571 w 7051671"/>
              <a:gd name="connsiteY53" fmla="*/ 546893 h 2496343"/>
              <a:gd name="connsiteX54" fmla="*/ 1298571 w 7051671"/>
              <a:gd name="connsiteY54" fmla="*/ 515143 h 2496343"/>
              <a:gd name="connsiteX55" fmla="*/ 1196971 w 7051671"/>
              <a:gd name="connsiteY55" fmla="*/ 515143 h 2496343"/>
              <a:gd name="connsiteX56" fmla="*/ 1196971 w 7051671"/>
              <a:gd name="connsiteY56" fmla="*/ 470693 h 2496343"/>
              <a:gd name="connsiteX57" fmla="*/ 1120771 w 7051671"/>
              <a:gd name="connsiteY57" fmla="*/ 470693 h 2496343"/>
              <a:gd name="connsiteX58" fmla="*/ 1120771 w 7051671"/>
              <a:gd name="connsiteY58" fmla="*/ 432593 h 2496343"/>
              <a:gd name="connsiteX59" fmla="*/ 1012821 w 7051671"/>
              <a:gd name="connsiteY59" fmla="*/ 432593 h 2496343"/>
              <a:gd name="connsiteX60" fmla="*/ 1012028 w 7051671"/>
              <a:gd name="connsiteY60" fmla="*/ 397668 h 2496343"/>
              <a:gd name="connsiteX61" fmla="*/ 942972 w 7051671"/>
              <a:gd name="connsiteY61" fmla="*/ 397669 h 2496343"/>
              <a:gd name="connsiteX62" fmla="*/ 942973 w 7051671"/>
              <a:gd name="connsiteY62" fmla="*/ 326231 h 2496343"/>
              <a:gd name="connsiteX63" fmla="*/ 500061 w 7051671"/>
              <a:gd name="connsiteY63" fmla="*/ 326232 h 2496343"/>
              <a:gd name="connsiteX64" fmla="*/ 500061 w 7051671"/>
              <a:gd name="connsiteY64" fmla="*/ 316707 h 2496343"/>
              <a:gd name="connsiteX65" fmla="*/ 492916 w 7051671"/>
              <a:gd name="connsiteY65" fmla="*/ 316706 h 2496343"/>
              <a:gd name="connsiteX66" fmla="*/ 492914 w 7051671"/>
              <a:gd name="connsiteY66" fmla="*/ 300038 h 2496343"/>
              <a:gd name="connsiteX67" fmla="*/ 485772 w 7051671"/>
              <a:gd name="connsiteY67" fmla="*/ 300039 h 2496343"/>
              <a:gd name="connsiteX68" fmla="*/ 485772 w 7051671"/>
              <a:gd name="connsiteY68" fmla="*/ 247650 h 2496343"/>
              <a:gd name="connsiteX69" fmla="*/ 280985 w 7051671"/>
              <a:gd name="connsiteY69" fmla="*/ 245270 h 2496343"/>
              <a:gd name="connsiteX70" fmla="*/ 280984 w 7051671"/>
              <a:gd name="connsiteY70" fmla="*/ 211932 h 2496343"/>
              <a:gd name="connsiteX71" fmla="*/ 240505 w 7051671"/>
              <a:gd name="connsiteY71" fmla="*/ 211933 h 2496343"/>
              <a:gd name="connsiteX72" fmla="*/ 240503 w 7051671"/>
              <a:gd name="connsiteY72" fmla="*/ 173833 h 2496343"/>
              <a:gd name="connsiteX73" fmla="*/ 214309 w 7051671"/>
              <a:gd name="connsiteY73" fmla="*/ 173832 h 2496343"/>
              <a:gd name="connsiteX74" fmla="*/ 214312 w 7051671"/>
              <a:gd name="connsiteY74" fmla="*/ 128590 h 2496343"/>
              <a:gd name="connsiteX75" fmla="*/ 200024 w 7051671"/>
              <a:gd name="connsiteY75" fmla="*/ 128589 h 2496343"/>
              <a:gd name="connsiteX76" fmla="*/ 200024 w 7051671"/>
              <a:gd name="connsiteY76" fmla="*/ 92868 h 2496343"/>
              <a:gd name="connsiteX77" fmla="*/ 130969 w 7051671"/>
              <a:gd name="connsiteY77" fmla="*/ 92868 h 2496343"/>
              <a:gd name="connsiteX78" fmla="*/ 130969 w 7051671"/>
              <a:gd name="connsiteY78" fmla="*/ 50006 h 2496343"/>
              <a:gd name="connsiteX79" fmla="*/ 19050 w 7051671"/>
              <a:gd name="connsiteY79" fmla="*/ 50006 h 2496343"/>
              <a:gd name="connsiteX80" fmla="*/ 19049 w 7051671"/>
              <a:gd name="connsiteY80" fmla="*/ 0 h 2496343"/>
              <a:gd name="connsiteX81" fmla="*/ 7145 w 7051671"/>
              <a:gd name="connsiteY81" fmla="*/ 0 h 2496343"/>
              <a:gd name="connsiteX82" fmla="*/ 0 w 7051671"/>
              <a:gd name="connsiteY82" fmla="*/ 4763 h 2496343"/>
              <a:gd name="connsiteX0" fmla="*/ 7442196 w 7442196"/>
              <a:gd name="connsiteY0" fmla="*/ 2586837 h 2586837"/>
              <a:gd name="connsiteX1" fmla="*/ 7391396 w 7442196"/>
              <a:gd name="connsiteY1" fmla="*/ 2586837 h 2586837"/>
              <a:gd name="connsiteX2" fmla="*/ 7391396 w 7442196"/>
              <a:gd name="connsiteY2" fmla="*/ 2218537 h 2586837"/>
              <a:gd name="connsiteX3" fmla="*/ 6851646 w 7442196"/>
              <a:gd name="connsiteY3" fmla="*/ 2218537 h 2586837"/>
              <a:gd name="connsiteX4" fmla="*/ 6851646 w 7442196"/>
              <a:gd name="connsiteY4" fmla="*/ 1945487 h 2586837"/>
              <a:gd name="connsiteX5" fmla="*/ 5505446 w 7442196"/>
              <a:gd name="connsiteY5" fmla="*/ 1945487 h 2586837"/>
              <a:gd name="connsiteX6" fmla="*/ 5505446 w 7442196"/>
              <a:gd name="connsiteY6" fmla="*/ 1869287 h 2586837"/>
              <a:gd name="connsiteX7" fmla="*/ 5162546 w 7442196"/>
              <a:gd name="connsiteY7" fmla="*/ 1869287 h 2586837"/>
              <a:gd name="connsiteX8" fmla="*/ 5162546 w 7442196"/>
              <a:gd name="connsiteY8" fmla="*/ 1786737 h 2586837"/>
              <a:gd name="connsiteX9" fmla="*/ 5022846 w 7442196"/>
              <a:gd name="connsiteY9" fmla="*/ 1786737 h 2586837"/>
              <a:gd name="connsiteX10" fmla="*/ 5022846 w 7442196"/>
              <a:gd name="connsiteY10" fmla="*/ 1710537 h 2586837"/>
              <a:gd name="connsiteX11" fmla="*/ 4781546 w 7442196"/>
              <a:gd name="connsiteY11" fmla="*/ 1710537 h 2586837"/>
              <a:gd name="connsiteX12" fmla="*/ 4781546 w 7442196"/>
              <a:gd name="connsiteY12" fmla="*/ 1627987 h 2586837"/>
              <a:gd name="connsiteX13" fmla="*/ 4337046 w 7442196"/>
              <a:gd name="connsiteY13" fmla="*/ 1627987 h 2586837"/>
              <a:gd name="connsiteX14" fmla="*/ 4337046 w 7442196"/>
              <a:gd name="connsiteY14" fmla="*/ 1545437 h 2586837"/>
              <a:gd name="connsiteX15" fmla="*/ 4298946 w 7442196"/>
              <a:gd name="connsiteY15" fmla="*/ 1545437 h 2586837"/>
              <a:gd name="connsiteX16" fmla="*/ 4298946 w 7442196"/>
              <a:gd name="connsiteY16" fmla="*/ 1469237 h 2586837"/>
              <a:gd name="connsiteX17" fmla="*/ 3613146 w 7442196"/>
              <a:gd name="connsiteY17" fmla="*/ 1469237 h 2586837"/>
              <a:gd name="connsiteX18" fmla="*/ 3613146 w 7442196"/>
              <a:gd name="connsiteY18" fmla="*/ 1399387 h 2586837"/>
              <a:gd name="connsiteX19" fmla="*/ 3581396 w 7442196"/>
              <a:gd name="connsiteY19" fmla="*/ 1399387 h 2586837"/>
              <a:gd name="connsiteX20" fmla="*/ 3581396 w 7442196"/>
              <a:gd name="connsiteY20" fmla="*/ 1342237 h 2586837"/>
              <a:gd name="connsiteX21" fmla="*/ 3467096 w 7442196"/>
              <a:gd name="connsiteY21" fmla="*/ 1342237 h 2586837"/>
              <a:gd name="connsiteX22" fmla="*/ 3467096 w 7442196"/>
              <a:gd name="connsiteY22" fmla="*/ 1285087 h 2586837"/>
              <a:gd name="connsiteX23" fmla="*/ 3251196 w 7442196"/>
              <a:gd name="connsiteY23" fmla="*/ 1285087 h 2586837"/>
              <a:gd name="connsiteX24" fmla="*/ 3251196 w 7442196"/>
              <a:gd name="connsiteY24" fmla="*/ 1234287 h 2586837"/>
              <a:gd name="connsiteX25" fmla="*/ 3206746 w 7442196"/>
              <a:gd name="connsiteY25" fmla="*/ 1234287 h 2586837"/>
              <a:gd name="connsiteX26" fmla="*/ 3206746 w 7442196"/>
              <a:gd name="connsiteY26" fmla="*/ 1183487 h 2586837"/>
              <a:gd name="connsiteX27" fmla="*/ 3200396 w 7442196"/>
              <a:gd name="connsiteY27" fmla="*/ 1183487 h 2586837"/>
              <a:gd name="connsiteX28" fmla="*/ 3200396 w 7442196"/>
              <a:gd name="connsiteY28" fmla="*/ 1132687 h 2586837"/>
              <a:gd name="connsiteX29" fmla="*/ 3130546 w 7442196"/>
              <a:gd name="connsiteY29" fmla="*/ 1132687 h 2586837"/>
              <a:gd name="connsiteX30" fmla="*/ 3130546 w 7442196"/>
              <a:gd name="connsiteY30" fmla="*/ 1081887 h 2586837"/>
              <a:gd name="connsiteX31" fmla="*/ 3009896 w 7442196"/>
              <a:gd name="connsiteY31" fmla="*/ 1081887 h 2586837"/>
              <a:gd name="connsiteX32" fmla="*/ 3009896 w 7442196"/>
              <a:gd name="connsiteY32" fmla="*/ 1043787 h 2586837"/>
              <a:gd name="connsiteX33" fmla="*/ 2901946 w 7442196"/>
              <a:gd name="connsiteY33" fmla="*/ 1043787 h 2586837"/>
              <a:gd name="connsiteX34" fmla="*/ 2901946 w 7442196"/>
              <a:gd name="connsiteY34" fmla="*/ 999337 h 2586837"/>
              <a:gd name="connsiteX35" fmla="*/ 2819396 w 7442196"/>
              <a:gd name="connsiteY35" fmla="*/ 999337 h 2586837"/>
              <a:gd name="connsiteX36" fmla="*/ 2819396 w 7442196"/>
              <a:gd name="connsiteY36" fmla="*/ 954887 h 2586837"/>
              <a:gd name="connsiteX37" fmla="*/ 2781296 w 7442196"/>
              <a:gd name="connsiteY37" fmla="*/ 954887 h 2586837"/>
              <a:gd name="connsiteX38" fmla="*/ 2781296 w 7442196"/>
              <a:gd name="connsiteY38" fmla="*/ 910437 h 2586837"/>
              <a:gd name="connsiteX39" fmla="*/ 2641596 w 7442196"/>
              <a:gd name="connsiteY39" fmla="*/ 910437 h 2586837"/>
              <a:gd name="connsiteX40" fmla="*/ 2641596 w 7442196"/>
              <a:gd name="connsiteY40" fmla="*/ 865987 h 2586837"/>
              <a:gd name="connsiteX41" fmla="*/ 2489196 w 7442196"/>
              <a:gd name="connsiteY41" fmla="*/ 865987 h 2586837"/>
              <a:gd name="connsiteX42" fmla="*/ 2489196 w 7442196"/>
              <a:gd name="connsiteY42" fmla="*/ 827887 h 2586837"/>
              <a:gd name="connsiteX43" fmla="*/ 2444746 w 7442196"/>
              <a:gd name="connsiteY43" fmla="*/ 827887 h 2586837"/>
              <a:gd name="connsiteX44" fmla="*/ 2444746 w 7442196"/>
              <a:gd name="connsiteY44" fmla="*/ 783437 h 2586837"/>
              <a:gd name="connsiteX45" fmla="*/ 2260596 w 7442196"/>
              <a:gd name="connsiteY45" fmla="*/ 783437 h 2586837"/>
              <a:gd name="connsiteX46" fmla="*/ 2260596 w 7442196"/>
              <a:gd name="connsiteY46" fmla="*/ 745337 h 2586837"/>
              <a:gd name="connsiteX47" fmla="*/ 2095496 w 7442196"/>
              <a:gd name="connsiteY47" fmla="*/ 745337 h 2586837"/>
              <a:gd name="connsiteX48" fmla="*/ 2095496 w 7442196"/>
              <a:gd name="connsiteY48" fmla="*/ 707237 h 2586837"/>
              <a:gd name="connsiteX49" fmla="*/ 1898646 w 7442196"/>
              <a:gd name="connsiteY49" fmla="*/ 707237 h 2586837"/>
              <a:gd name="connsiteX50" fmla="*/ 1898646 w 7442196"/>
              <a:gd name="connsiteY50" fmla="*/ 669137 h 2586837"/>
              <a:gd name="connsiteX51" fmla="*/ 1803396 w 7442196"/>
              <a:gd name="connsiteY51" fmla="*/ 669137 h 2586837"/>
              <a:gd name="connsiteX52" fmla="*/ 1803396 w 7442196"/>
              <a:gd name="connsiteY52" fmla="*/ 637387 h 2586837"/>
              <a:gd name="connsiteX53" fmla="*/ 1689096 w 7442196"/>
              <a:gd name="connsiteY53" fmla="*/ 637387 h 2586837"/>
              <a:gd name="connsiteX54" fmla="*/ 1689096 w 7442196"/>
              <a:gd name="connsiteY54" fmla="*/ 605637 h 2586837"/>
              <a:gd name="connsiteX55" fmla="*/ 1587496 w 7442196"/>
              <a:gd name="connsiteY55" fmla="*/ 605637 h 2586837"/>
              <a:gd name="connsiteX56" fmla="*/ 1587496 w 7442196"/>
              <a:gd name="connsiteY56" fmla="*/ 561187 h 2586837"/>
              <a:gd name="connsiteX57" fmla="*/ 1511296 w 7442196"/>
              <a:gd name="connsiteY57" fmla="*/ 561187 h 2586837"/>
              <a:gd name="connsiteX58" fmla="*/ 1511296 w 7442196"/>
              <a:gd name="connsiteY58" fmla="*/ 523087 h 2586837"/>
              <a:gd name="connsiteX59" fmla="*/ 1403346 w 7442196"/>
              <a:gd name="connsiteY59" fmla="*/ 523087 h 2586837"/>
              <a:gd name="connsiteX60" fmla="*/ 1402553 w 7442196"/>
              <a:gd name="connsiteY60" fmla="*/ 488162 h 2586837"/>
              <a:gd name="connsiteX61" fmla="*/ 1333497 w 7442196"/>
              <a:gd name="connsiteY61" fmla="*/ 488163 h 2586837"/>
              <a:gd name="connsiteX62" fmla="*/ 1333498 w 7442196"/>
              <a:gd name="connsiteY62" fmla="*/ 416725 h 2586837"/>
              <a:gd name="connsiteX63" fmla="*/ 890586 w 7442196"/>
              <a:gd name="connsiteY63" fmla="*/ 416726 h 2586837"/>
              <a:gd name="connsiteX64" fmla="*/ 890586 w 7442196"/>
              <a:gd name="connsiteY64" fmla="*/ 407201 h 2586837"/>
              <a:gd name="connsiteX65" fmla="*/ 883441 w 7442196"/>
              <a:gd name="connsiteY65" fmla="*/ 407200 h 2586837"/>
              <a:gd name="connsiteX66" fmla="*/ 883439 w 7442196"/>
              <a:gd name="connsiteY66" fmla="*/ 390532 h 2586837"/>
              <a:gd name="connsiteX67" fmla="*/ 876297 w 7442196"/>
              <a:gd name="connsiteY67" fmla="*/ 390533 h 2586837"/>
              <a:gd name="connsiteX68" fmla="*/ 876297 w 7442196"/>
              <a:gd name="connsiteY68" fmla="*/ 338144 h 2586837"/>
              <a:gd name="connsiteX69" fmla="*/ 671510 w 7442196"/>
              <a:gd name="connsiteY69" fmla="*/ 335764 h 2586837"/>
              <a:gd name="connsiteX70" fmla="*/ 671509 w 7442196"/>
              <a:gd name="connsiteY70" fmla="*/ 302426 h 2586837"/>
              <a:gd name="connsiteX71" fmla="*/ 631030 w 7442196"/>
              <a:gd name="connsiteY71" fmla="*/ 302427 h 2586837"/>
              <a:gd name="connsiteX72" fmla="*/ 631028 w 7442196"/>
              <a:gd name="connsiteY72" fmla="*/ 264327 h 2586837"/>
              <a:gd name="connsiteX73" fmla="*/ 604834 w 7442196"/>
              <a:gd name="connsiteY73" fmla="*/ 264326 h 2586837"/>
              <a:gd name="connsiteX74" fmla="*/ 604837 w 7442196"/>
              <a:gd name="connsiteY74" fmla="*/ 219084 h 2586837"/>
              <a:gd name="connsiteX75" fmla="*/ 590549 w 7442196"/>
              <a:gd name="connsiteY75" fmla="*/ 219083 h 2586837"/>
              <a:gd name="connsiteX76" fmla="*/ 590549 w 7442196"/>
              <a:gd name="connsiteY76" fmla="*/ 183362 h 2586837"/>
              <a:gd name="connsiteX77" fmla="*/ 521494 w 7442196"/>
              <a:gd name="connsiteY77" fmla="*/ 183362 h 2586837"/>
              <a:gd name="connsiteX78" fmla="*/ 521494 w 7442196"/>
              <a:gd name="connsiteY78" fmla="*/ 140500 h 2586837"/>
              <a:gd name="connsiteX79" fmla="*/ 409575 w 7442196"/>
              <a:gd name="connsiteY79" fmla="*/ 140500 h 2586837"/>
              <a:gd name="connsiteX80" fmla="*/ 409574 w 7442196"/>
              <a:gd name="connsiteY80" fmla="*/ 90494 h 2586837"/>
              <a:gd name="connsiteX81" fmla="*/ 397670 w 7442196"/>
              <a:gd name="connsiteY81" fmla="*/ 90494 h 2586837"/>
              <a:gd name="connsiteX82" fmla="*/ 0 w 7442196"/>
              <a:gd name="connsiteY82" fmla="*/ 7 h 2586837"/>
              <a:gd name="connsiteX0" fmla="*/ 7442196 w 7442196"/>
              <a:gd name="connsiteY0" fmla="*/ 2586830 h 2586830"/>
              <a:gd name="connsiteX1" fmla="*/ 7391396 w 7442196"/>
              <a:gd name="connsiteY1" fmla="*/ 2586830 h 2586830"/>
              <a:gd name="connsiteX2" fmla="*/ 7391396 w 7442196"/>
              <a:gd name="connsiteY2" fmla="*/ 2218530 h 2586830"/>
              <a:gd name="connsiteX3" fmla="*/ 6851646 w 7442196"/>
              <a:gd name="connsiteY3" fmla="*/ 2218530 h 2586830"/>
              <a:gd name="connsiteX4" fmla="*/ 6851646 w 7442196"/>
              <a:gd name="connsiteY4" fmla="*/ 1945480 h 2586830"/>
              <a:gd name="connsiteX5" fmla="*/ 5505446 w 7442196"/>
              <a:gd name="connsiteY5" fmla="*/ 1945480 h 2586830"/>
              <a:gd name="connsiteX6" fmla="*/ 5505446 w 7442196"/>
              <a:gd name="connsiteY6" fmla="*/ 1869280 h 2586830"/>
              <a:gd name="connsiteX7" fmla="*/ 5162546 w 7442196"/>
              <a:gd name="connsiteY7" fmla="*/ 1869280 h 2586830"/>
              <a:gd name="connsiteX8" fmla="*/ 5162546 w 7442196"/>
              <a:gd name="connsiteY8" fmla="*/ 1786730 h 2586830"/>
              <a:gd name="connsiteX9" fmla="*/ 5022846 w 7442196"/>
              <a:gd name="connsiteY9" fmla="*/ 1786730 h 2586830"/>
              <a:gd name="connsiteX10" fmla="*/ 5022846 w 7442196"/>
              <a:gd name="connsiteY10" fmla="*/ 1710530 h 2586830"/>
              <a:gd name="connsiteX11" fmla="*/ 4781546 w 7442196"/>
              <a:gd name="connsiteY11" fmla="*/ 1710530 h 2586830"/>
              <a:gd name="connsiteX12" fmla="*/ 4781546 w 7442196"/>
              <a:gd name="connsiteY12" fmla="*/ 1627980 h 2586830"/>
              <a:gd name="connsiteX13" fmla="*/ 4337046 w 7442196"/>
              <a:gd name="connsiteY13" fmla="*/ 1627980 h 2586830"/>
              <a:gd name="connsiteX14" fmla="*/ 4337046 w 7442196"/>
              <a:gd name="connsiteY14" fmla="*/ 1545430 h 2586830"/>
              <a:gd name="connsiteX15" fmla="*/ 4298946 w 7442196"/>
              <a:gd name="connsiteY15" fmla="*/ 1545430 h 2586830"/>
              <a:gd name="connsiteX16" fmla="*/ 4298946 w 7442196"/>
              <a:gd name="connsiteY16" fmla="*/ 1469230 h 2586830"/>
              <a:gd name="connsiteX17" fmla="*/ 3613146 w 7442196"/>
              <a:gd name="connsiteY17" fmla="*/ 1469230 h 2586830"/>
              <a:gd name="connsiteX18" fmla="*/ 3613146 w 7442196"/>
              <a:gd name="connsiteY18" fmla="*/ 1399380 h 2586830"/>
              <a:gd name="connsiteX19" fmla="*/ 3581396 w 7442196"/>
              <a:gd name="connsiteY19" fmla="*/ 1399380 h 2586830"/>
              <a:gd name="connsiteX20" fmla="*/ 3581396 w 7442196"/>
              <a:gd name="connsiteY20" fmla="*/ 1342230 h 2586830"/>
              <a:gd name="connsiteX21" fmla="*/ 3467096 w 7442196"/>
              <a:gd name="connsiteY21" fmla="*/ 1342230 h 2586830"/>
              <a:gd name="connsiteX22" fmla="*/ 3467096 w 7442196"/>
              <a:gd name="connsiteY22" fmla="*/ 1285080 h 2586830"/>
              <a:gd name="connsiteX23" fmla="*/ 3251196 w 7442196"/>
              <a:gd name="connsiteY23" fmla="*/ 1285080 h 2586830"/>
              <a:gd name="connsiteX24" fmla="*/ 3251196 w 7442196"/>
              <a:gd name="connsiteY24" fmla="*/ 1234280 h 2586830"/>
              <a:gd name="connsiteX25" fmla="*/ 3206746 w 7442196"/>
              <a:gd name="connsiteY25" fmla="*/ 1234280 h 2586830"/>
              <a:gd name="connsiteX26" fmla="*/ 3206746 w 7442196"/>
              <a:gd name="connsiteY26" fmla="*/ 1183480 h 2586830"/>
              <a:gd name="connsiteX27" fmla="*/ 3200396 w 7442196"/>
              <a:gd name="connsiteY27" fmla="*/ 1183480 h 2586830"/>
              <a:gd name="connsiteX28" fmla="*/ 3200396 w 7442196"/>
              <a:gd name="connsiteY28" fmla="*/ 1132680 h 2586830"/>
              <a:gd name="connsiteX29" fmla="*/ 3130546 w 7442196"/>
              <a:gd name="connsiteY29" fmla="*/ 1132680 h 2586830"/>
              <a:gd name="connsiteX30" fmla="*/ 3130546 w 7442196"/>
              <a:gd name="connsiteY30" fmla="*/ 1081880 h 2586830"/>
              <a:gd name="connsiteX31" fmla="*/ 3009896 w 7442196"/>
              <a:gd name="connsiteY31" fmla="*/ 1081880 h 2586830"/>
              <a:gd name="connsiteX32" fmla="*/ 3009896 w 7442196"/>
              <a:gd name="connsiteY32" fmla="*/ 1043780 h 2586830"/>
              <a:gd name="connsiteX33" fmla="*/ 2901946 w 7442196"/>
              <a:gd name="connsiteY33" fmla="*/ 1043780 h 2586830"/>
              <a:gd name="connsiteX34" fmla="*/ 2901946 w 7442196"/>
              <a:gd name="connsiteY34" fmla="*/ 999330 h 2586830"/>
              <a:gd name="connsiteX35" fmla="*/ 2819396 w 7442196"/>
              <a:gd name="connsiteY35" fmla="*/ 999330 h 2586830"/>
              <a:gd name="connsiteX36" fmla="*/ 2819396 w 7442196"/>
              <a:gd name="connsiteY36" fmla="*/ 954880 h 2586830"/>
              <a:gd name="connsiteX37" fmla="*/ 2781296 w 7442196"/>
              <a:gd name="connsiteY37" fmla="*/ 954880 h 2586830"/>
              <a:gd name="connsiteX38" fmla="*/ 2781296 w 7442196"/>
              <a:gd name="connsiteY38" fmla="*/ 910430 h 2586830"/>
              <a:gd name="connsiteX39" fmla="*/ 2641596 w 7442196"/>
              <a:gd name="connsiteY39" fmla="*/ 910430 h 2586830"/>
              <a:gd name="connsiteX40" fmla="*/ 2641596 w 7442196"/>
              <a:gd name="connsiteY40" fmla="*/ 865980 h 2586830"/>
              <a:gd name="connsiteX41" fmla="*/ 2489196 w 7442196"/>
              <a:gd name="connsiteY41" fmla="*/ 865980 h 2586830"/>
              <a:gd name="connsiteX42" fmla="*/ 2489196 w 7442196"/>
              <a:gd name="connsiteY42" fmla="*/ 827880 h 2586830"/>
              <a:gd name="connsiteX43" fmla="*/ 2444746 w 7442196"/>
              <a:gd name="connsiteY43" fmla="*/ 827880 h 2586830"/>
              <a:gd name="connsiteX44" fmla="*/ 2444746 w 7442196"/>
              <a:gd name="connsiteY44" fmla="*/ 783430 h 2586830"/>
              <a:gd name="connsiteX45" fmla="*/ 2260596 w 7442196"/>
              <a:gd name="connsiteY45" fmla="*/ 783430 h 2586830"/>
              <a:gd name="connsiteX46" fmla="*/ 2260596 w 7442196"/>
              <a:gd name="connsiteY46" fmla="*/ 745330 h 2586830"/>
              <a:gd name="connsiteX47" fmla="*/ 2095496 w 7442196"/>
              <a:gd name="connsiteY47" fmla="*/ 745330 h 2586830"/>
              <a:gd name="connsiteX48" fmla="*/ 2095496 w 7442196"/>
              <a:gd name="connsiteY48" fmla="*/ 707230 h 2586830"/>
              <a:gd name="connsiteX49" fmla="*/ 1898646 w 7442196"/>
              <a:gd name="connsiteY49" fmla="*/ 707230 h 2586830"/>
              <a:gd name="connsiteX50" fmla="*/ 1898646 w 7442196"/>
              <a:gd name="connsiteY50" fmla="*/ 669130 h 2586830"/>
              <a:gd name="connsiteX51" fmla="*/ 1803396 w 7442196"/>
              <a:gd name="connsiteY51" fmla="*/ 669130 h 2586830"/>
              <a:gd name="connsiteX52" fmla="*/ 1803396 w 7442196"/>
              <a:gd name="connsiteY52" fmla="*/ 637380 h 2586830"/>
              <a:gd name="connsiteX53" fmla="*/ 1689096 w 7442196"/>
              <a:gd name="connsiteY53" fmla="*/ 637380 h 2586830"/>
              <a:gd name="connsiteX54" fmla="*/ 1689096 w 7442196"/>
              <a:gd name="connsiteY54" fmla="*/ 605630 h 2586830"/>
              <a:gd name="connsiteX55" fmla="*/ 1587496 w 7442196"/>
              <a:gd name="connsiteY55" fmla="*/ 605630 h 2586830"/>
              <a:gd name="connsiteX56" fmla="*/ 1587496 w 7442196"/>
              <a:gd name="connsiteY56" fmla="*/ 561180 h 2586830"/>
              <a:gd name="connsiteX57" fmla="*/ 1511296 w 7442196"/>
              <a:gd name="connsiteY57" fmla="*/ 561180 h 2586830"/>
              <a:gd name="connsiteX58" fmla="*/ 1511296 w 7442196"/>
              <a:gd name="connsiteY58" fmla="*/ 523080 h 2586830"/>
              <a:gd name="connsiteX59" fmla="*/ 1403346 w 7442196"/>
              <a:gd name="connsiteY59" fmla="*/ 523080 h 2586830"/>
              <a:gd name="connsiteX60" fmla="*/ 1402553 w 7442196"/>
              <a:gd name="connsiteY60" fmla="*/ 488155 h 2586830"/>
              <a:gd name="connsiteX61" fmla="*/ 1333497 w 7442196"/>
              <a:gd name="connsiteY61" fmla="*/ 488156 h 2586830"/>
              <a:gd name="connsiteX62" fmla="*/ 1333498 w 7442196"/>
              <a:gd name="connsiteY62" fmla="*/ 416718 h 2586830"/>
              <a:gd name="connsiteX63" fmla="*/ 890586 w 7442196"/>
              <a:gd name="connsiteY63" fmla="*/ 416719 h 2586830"/>
              <a:gd name="connsiteX64" fmla="*/ 890586 w 7442196"/>
              <a:gd name="connsiteY64" fmla="*/ 407194 h 2586830"/>
              <a:gd name="connsiteX65" fmla="*/ 883441 w 7442196"/>
              <a:gd name="connsiteY65" fmla="*/ 407193 h 2586830"/>
              <a:gd name="connsiteX66" fmla="*/ 883439 w 7442196"/>
              <a:gd name="connsiteY66" fmla="*/ 390525 h 2586830"/>
              <a:gd name="connsiteX67" fmla="*/ 876297 w 7442196"/>
              <a:gd name="connsiteY67" fmla="*/ 390526 h 2586830"/>
              <a:gd name="connsiteX68" fmla="*/ 876297 w 7442196"/>
              <a:gd name="connsiteY68" fmla="*/ 338137 h 2586830"/>
              <a:gd name="connsiteX69" fmla="*/ 671510 w 7442196"/>
              <a:gd name="connsiteY69" fmla="*/ 335757 h 2586830"/>
              <a:gd name="connsiteX70" fmla="*/ 671509 w 7442196"/>
              <a:gd name="connsiteY70" fmla="*/ 302419 h 2586830"/>
              <a:gd name="connsiteX71" fmla="*/ 631030 w 7442196"/>
              <a:gd name="connsiteY71" fmla="*/ 302420 h 2586830"/>
              <a:gd name="connsiteX72" fmla="*/ 631028 w 7442196"/>
              <a:gd name="connsiteY72" fmla="*/ 264320 h 2586830"/>
              <a:gd name="connsiteX73" fmla="*/ 604834 w 7442196"/>
              <a:gd name="connsiteY73" fmla="*/ 264319 h 2586830"/>
              <a:gd name="connsiteX74" fmla="*/ 604837 w 7442196"/>
              <a:gd name="connsiteY74" fmla="*/ 219077 h 2586830"/>
              <a:gd name="connsiteX75" fmla="*/ 590549 w 7442196"/>
              <a:gd name="connsiteY75" fmla="*/ 219076 h 2586830"/>
              <a:gd name="connsiteX76" fmla="*/ 590549 w 7442196"/>
              <a:gd name="connsiteY76" fmla="*/ 183355 h 2586830"/>
              <a:gd name="connsiteX77" fmla="*/ 521494 w 7442196"/>
              <a:gd name="connsiteY77" fmla="*/ 183355 h 2586830"/>
              <a:gd name="connsiteX78" fmla="*/ 521494 w 7442196"/>
              <a:gd name="connsiteY78" fmla="*/ 140493 h 2586830"/>
              <a:gd name="connsiteX79" fmla="*/ 409575 w 7442196"/>
              <a:gd name="connsiteY79" fmla="*/ 140493 h 2586830"/>
              <a:gd name="connsiteX80" fmla="*/ 409574 w 7442196"/>
              <a:gd name="connsiteY80" fmla="*/ 90487 h 2586830"/>
              <a:gd name="connsiteX81" fmla="*/ 397670 w 7442196"/>
              <a:gd name="connsiteY81" fmla="*/ 90487 h 2586830"/>
              <a:gd name="connsiteX82" fmla="*/ 0 w 7442196"/>
              <a:gd name="connsiteY82" fmla="*/ 0 h 2586830"/>
              <a:gd name="connsiteX0" fmla="*/ 7044526 w 7044526"/>
              <a:gd name="connsiteY0" fmla="*/ 2536824 h 2536824"/>
              <a:gd name="connsiteX1" fmla="*/ 6993726 w 7044526"/>
              <a:gd name="connsiteY1" fmla="*/ 2536824 h 2536824"/>
              <a:gd name="connsiteX2" fmla="*/ 6993726 w 7044526"/>
              <a:gd name="connsiteY2" fmla="*/ 2168524 h 2536824"/>
              <a:gd name="connsiteX3" fmla="*/ 6453976 w 7044526"/>
              <a:gd name="connsiteY3" fmla="*/ 2168524 h 2536824"/>
              <a:gd name="connsiteX4" fmla="*/ 6453976 w 7044526"/>
              <a:gd name="connsiteY4" fmla="*/ 1895474 h 2536824"/>
              <a:gd name="connsiteX5" fmla="*/ 5107776 w 7044526"/>
              <a:gd name="connsiteY5" fmla="*/ 1895474 h 2536824"/>
              <a:gd name="connsiteX6" fmla="*/ 5107776 w 7044526"/>
              <a:gd name="connsiteY6" fmla="*/ 1819274 h 2536824"/>
              <a:gd name="connsiteX7" fmla="*/ 4764876 w 7044526"/>
              <a:gd name="connsiteY7" fmla="*/ 1819274 h 2536824"/>
              <a:gd name="connsiteX8" fmla="*/ 4764876 w 7044526"/>
              <a:gd name="connsiteY8" fmla="*/ 1736724 h 2536824"/>
              <a:gd name="connsiteX9" fmla="*/ 4625176 w 7044526"/>
              <a:gd name="connsiteY9" fmla="*/ 1736724 h 2536824"/>
              <a:gd name="connsiteX10" fmla="*/ 4625176 w 7044526"/>
              <a:gd name="connsiteY10" fmla="*/ 1660524 h 2536824"/>
              <a:gd name="connsiteX11" fmla="*/ 4383876 w 7044526"/>
              <a:gd name="connsiteY11" fmla="*/ 1660524 h 2536824"/>
              <a:gd name="connsiteX12" fmla="*/ 4383876 w 7044526"/>
              <a:gd name="connsiteY12" fmla="*/ 1577974 h 2536824"/>
              <a:gd name="connsiteX13" fmla="*/ 3939376 w 7044526"/>
              <a:gd name="connsiteY13" fmla="*/ 1577974 h 2536824"/>
              <a:gd name="connsiteX14" fmla="*/ 3939376 w 7044526"/>
              <a:gd name="connsiteY14" fmla="*/ 1495424 h 2536824"/>
              <a:gd name="connsiteX15" fmla="*/ 3901276 w 7044526"/>
              <a:gd name="connsiteY15" fmla="*/ 1495424 h 2536824"/>
              <a:gd name="connsiteX16" fmla="*/ 3901276 w 7044526"/>
              <a:gd name="connsiteY16" fmla="*/ 1419224 h 2536824"/>
              <a:gd name="connsiteX17" fmla="*/ 3215476 w 7044526"/>
              <a:gd name="connsiteY17" fmla="*/ 1419224 h 2536824"/>
              <a:gd name="connsiteX18" fmla="*/ 3215476 w 7044526"/>
              <a:gd name="connsiteY18" fmla="*/ 1349374 h 2536824"/>
              <a:gd name="connsiteX19" fmla="*/ 3183726 w 7044526"/>
              <a:gd name="connsiteY19" fmla="*/ 1349374 h 2536824"/>
              <a:gd name="connsiteX20" fmla="*/ 3183726 w 7044526"/>
              <a:gd name="connsiteY20" fmla="*/ 1292224 h 2536824"/>
              <a:gd name="connsiteX21" fmla="*/ 3069426 w 7044526"/>
              <a:gd name="connsiteY21" fmla="*/ 1292224 h 2536824"/>
              <a:gd name="connsiteX22" fmla="*/ 3069426 w 7044526"/>
              <a:gd name="connsiteY22" fmla="*/ 1235074 h 2536824"/>
              <a:gd name="connsiteX23" fmla="*/ 2853526 w 7044526"/>
              <a:gd name="connsiteY23" fmla="*/ 1235074 h 2536824"/>
              <a:gd name="connsiteX24" fmla="*/ 2853526 w 7044526"/>
              <a:gd name="connsiteY24" fmla="*/ 1184274 h 2536824"/>
              <a:gd name="connsiteX25" fmla="*/ 2809076 w 7044526"/>
              <a:gd name="connsiteY25" fmla="*/ 1184274 h 2536824"/>
              <a:gd name="connsiteX26" fmla="*/ 2809076 w 7044526"/>
              <a:gd name="connsiteY26" fmla="*/ 1133474 h 2536824"/>
              <a:gd name="connsiteX27" fmla="*/ 2802726 w 7044526"/>
              <a:gd name="connsiteY27" fmla="*/ 1133474 h 2536824"/>
              <a:gd name="connsiteX28" fmla="*/ 2802726 w 7044526"/>
              <a:gd name="connsiteY28" fmla="*/ 1082674 h 2536824"/>
              <a:gd name="connsiteX29" fmla="*/ 2732876 w 7044526"/>
              <a:gd name="connsiteY29" fmla="*/ 1082674 h 2536824"/>
              <a:gd name="connsiteX30" fmla="*/ 2732876 w 7044526"/>
              <a:gd name="connsiteY30" fmla="*/ 1031874 h 2536824"/>
              <a:gd name="connsiteX31" fmla="*/ 2612226 w 7044526"/>
              <a:gd name="connsiteY31" fmla="*/ 1031874 h 2536824"/>
              <a:gd name="connsiteX32" fmla="*/ 2612226 w 7044526"/>
              <a:gd name="connsiteY32" fmla="*/ 993774 h 2536824"/>
              <a:gd name="connsiteX33" fmla="*/ 2504276 w 7044526"/>
              <a:gd name="connsiteY33" fmla="*/ 993774 h 2536824"/>
              <a:gd name="connsiteX34" fmla="*/ 2504276 w 7044526"/>
              <a:gd name="connsiteY34" fmla="*/ 949324 h 2536824"/>
              <a:gd name="connsiteX35" fmla="*/ 2421726 w 7044526"/>
              <a:gd name="connsiteY35" fmla="*/ 949324 h 2536824"/>
              <a:gd name="connsiteX36" fmla="*/ 2421726 w 7044526"/>
              <a:gd name="connsiteY36" fmla="*/ 904874 h 2536824"/>
              <a:gd name="connsiteX37" fmla="*/ 2383626 w 7044526"/>
              <a:gd name="connsiteY37" fmla="*/ 904874 h 2536824"/>
              <a:gd name="connsiteX38" fmla="*/ 2383626 w 7044526"/>
              <a:gd name="connsiteY38" fmla="*/ 860424 h 2536824"/>
              <a:gd name="connsiteX39" fmla="*/ 2243926 w 7044526"/>
              <a:gd name="connsiteY39" fmla="*/ 860424 h 2536824"/>
              <a:gd name="connsiteX40" fmla="*/ 2243926 w 7044526"/>
              <a:gd name="connsiteY40" fmla="*/ 815974 h 2536824"/>
              <a:gd name="connsiteX41" fmla="*/ 2091526 w 7044526"/>
              <a:gd name="connsiteY41" fmla="*/ 815974 h 2536824"/>
              <a:gd name="connsiteX42" fmla="*/ 2091526 w 7044526"/>
              <a:gd name="connsiteY42" fmla="*/ 777874 h 2536824"/>
              <a:gd name="connsiteX43" fmla="*/ 2047076 w 7044526"/>
              <a:gd name="connsiteY43" fmla="*/ 777874 h 2536824"/>
              <a:gd name="connsiteX44" fmla="*/ 2047076 w 7044526"/>
              <a:gd name="connsiteY44" fmla="*/ 733424 h 2536824"/>
              <a:gd name="connsiteX45" fmla="*/ 1862926 w 7044526"/>
              <a:gd name="connsiteY45" fmla="*/ 733424 h 2536824"/>
              <a:gd name="connsiteX46" fmla="*/ 1862926 w 7044526"/>
              <a:gd name="connsiteY46" fmla="*/ 695324 h 2536824"/>
              <a:gd name="connsiteX47" fmla="*/ 1697826 w 7044526"/>
              <a:gd name="connsiteY47" fmla="*/ 695324 h 2536824"/>
              <a:gd name="connsiteX48" fmla="*/ 1697826 w 7044526"/>
              <a:gd name="connsiteY48" fmla="*/ 657224 h 2536824"/>
              <a:gd name="connsiteX49" fmla="*/ 1500976 w 7044526"/>
              <a:gd name="connsiteY49" fmla="*/ 657224 h 2536824"/>
              <a:gd name="connsiteX50" fmla="*/ 1500976 w 7044526"/>
              <a:gd name="connsiteY50" fmla="*/ 619124 h 2536824"/>
              <a:gd name="connsiteX51" fmla="*/ 1405726 w 7044526"/>
              <a:gd name="connsiteY51" fmla="*/ 619124 h 2536824"/>
              <a:gd name="connsiteX52" fmla="*/ 1405726 w 7044526"/>
              <a:gd name="connsiteY52" fmla="*/ 587374 h 2536824"/>
              <a:gd name="connsiteX53" fmla="*/ 1291426 w 7044526"/>
              <a:gd name="connsiteY53" fmla="*/ 587374 h 2536824"/>
              <a:gd name="connsiteX54" fmla="*/ 1291426 w 7044526"/>
              <a:gd name="connsiteY54" fmla="*/ 555624 h 2536824"/>
              <a:gd name="connsiteX55" fmla="*/ 1189826 w 7044526"/>
              <a:gd name="connsiteY55" fmla="*/ 555624 h 2536824"/>
              <a:gd name="connsiteX56" fmla="*/ 1189826 w 7044526"/>
              <a:gd name="connsiteY56" fmla="*/ 511174 h 2536824"/>
              <a:gd name="connsiteX57" fmla="*/ 1113626 w 7044526"/>
              <a:gd name="connsiteY57" fmla="*/ 511174 h 2536824"/>
              <a:gd name="connsiteX58" fmla="*/ 1113626 w 7044526"/>
              <a:gd name="connsiteY58" fmla="*/ 473074 h 2536824"/>
              <a:gd name="connsiteX59" fmla="*/ 1005676 w 7044526"/>
              <a:gd name="connsiteY59" fmla="*/ 473074 h 2536824"/>
              <a:gd name="connsiteX60" fmla="*/ 1004883 w 7044526"/>
              <a:gd name="connsiteY60" fmla="*/ 438149 h 2536824"/>
              <a:gd name="connsiteX61" fmla="*/ 935827 w 7044526"/>
              <a:gd name="connsiteY61" fmla="*/ 438150 h 2536824"/>
              <a:gd name="connsiteX62" fmla="*/ 935828 w 7044526"/>
              <a:gd name="connsiteY62" fmla="*/ 366712 h 2536824"/>
              <a:gd name="connsiteX63" fmla="*/ 492916 w 7044526"/>
              <a:gd name="connsiteY63" fmla="*/ 366713 h 2536824"/>
              <a:gd name="connsiteX64" fmla="*/ 492916 w 7044526"/>
              <a:gd name="connsiteY64" fmla="*/ 357188 h 2536824"/>
              <a:gd name="connsiteX65" fmla="*/ 485771 w 7044526"/>
              <a:gd name="connsiteY65" fmla="*/ 357187 h 2536824"/>
              <a:gd name="connsiteX66" fmla="*/ 485769 w 7044526"/>
              <a:gd name="connsiteY66" fmla="*/ 340519 h 2536824"/>
              <a:gd name="connsiteX67" fmla="*/ 478627 w 7044526"/>
              <a:gd name="connsiteY67" fmla="*/ 340520 h 2536824"/>
              <a:gd name="connsiteX68" fmla="*/ 478627 w 7044526"/>
              <a:gd name="connsiteY68" fmla="*/ 288131 h 2536824"/>
              <a:gd name="connsiteX69" fmla="*/ 273840 w 7044526"/>
              <a:gd name="connsiteY69" fmla="*/ 285751 h 2536824"/>
              <a:gd name="connsiteX70" fmla="*/ 273839 w 7044526"/>
              <a:gd name="connsiteY70" fmla="*/ 252413 h 2536824"/>
              <a:gd name="connsiteX71" fmla="*/ 233360 w 7044526"/>
              <a:gd name="connsiteY71" fmla="*/ 252414 h 2536824"/>
              <a:gd name="connsiteX72" fmla="*/ 233358 w 7044526"/>
              <a:gd name="connsiteY72" fmla="*/ 214314 h 2536824"/>
              <a:gd name="connsiteX73" fmla="*/ 207164 w 7044526"/>
              <a:gd name="connsiteY73" fmla="*/ 214313 h 2536824"/>
              <a:gd name="connsiteX74" fmla="*/ 207167 w 7044526"/>
              <a:gd name="connsiteY74" fmla="*/ 169071 h 2536824"/>
              <a:gd name="connsiteX75" fmla="*/ 192879 w 7044526"/>
              <a:gd name="connsiteY75" fmla="*/ 169070 h 2536824"/>
              <a:gd name="connsiteX76" fmla="*/ 192879 w 7044526"/>
              <a:gd name="connsiteY76" fmla="*/ 133349 h 2536824"/>
              <a:gd name="connsiteX77" fmla="*/ 123824 w 7044526"/>
              <a:gd name="connsiteY77" fmla="*/ 133349 h 2536824"/>
              <a:gd name="connsiteX78" fmla="*/ 123824 w 7044526"/>
              <a:gd name="connsiteY78" fmla="*/ 90487 h 2536824"/>
              <a:gd name="connsiteX79" fmla="*/ 11905 w 7044526"/>
              <a:gd name="connsiteY79" fmla="*/ 90487 h 2536824"/>
              <a:gd name="connsiteX80" fmla="*/ 11904 w 7044526"/>
              <a:gd name="connsiteY80" fmla="*/ 40481 h 2536824"/>
              <a:gd name="connsiteX81" fmla="*/ 0 w 7044526"/>
              <a:gd name="connsiteY81" fmla="*/ 40481 h 2536824"/>
              <a:gd name="connsiteX82" fmla="*/ 2380 w 7044526"/>
              <a:gd name="connsiteY82" fmla="*/ 0 h 2536824"/>
              <a:gd name="connsiteX0" fmla="*/ 7044526 w 7044526"/>
              <a:gd name="connsiteY0" fmla="*/ 2534443 h 2534443"/>
              <a:gd name="connsiteX1" fmla="*/ 6993726 w 7044526"/>
              <a:gd name="connsiteY1" fmla="*/ 2534443 h 2534443"/>
              <a:gd name="connsiteX2" fmla="*/ 6993726 w 7044526"/>
              <a:gd name="connsiteY2" fmla="*/ 2166143 h 2534443"/>
              <a:gd name="connsiteX3" fmla="*/ 6453976 w 7044526"/>
              <a:gd name="connsiteY3" fmla="*/ 2166143 h 2534443"/>
              <a:gd name="connsiteX4" fmla="*/ 6453976 w 7044526"/>
              <a:gd name="connsiteY4" fmla="*/ 1893093 h 2534443"/>
              <a:gd name="connsiteX5" fmla="*/ 5107776 w 7044526"/>
              <a:gd name="connsiteY5" fmla="*/ 1893093 h 2534443"/>
              <a:gd name="connsiteX6" fmla="*/ 5107776 w 7044526"/>
              <a:gd name="connsiteY6" fmla="*/ 1816893 h 2534443"/>
              <a:gd name="connsiteX7" fmla="*/ 4764876 w 7044526"/>
              <a:gd name="connsiteY7" fmla="*/ 1816893 h 2534443"/>
              <a:gd name="connsiteX8" fmla="*/ 4764876 w 7044526"/>
              <a:gd name="connsiteY8" fmla="*/ 1734343 h 2534443"/>
              <a:gd name="connsiteX9" fmla="*/ 4625176 w 7044526"/>
              <a:gd name="connsiteY9" fmla="*/ 1734343 h 2534443"/>
              <a:gd name="connsiteX10" fmla="*/ 4625176 w 7044526"/>
              <a:gd name="connsiteY10" fmla="*/ 1658143 h 2534443"/>
              <a:gd name="connsiteX11" fmla="*/ 4383876 w 7044526"/>
              <a:gd name="connsiteY11" fmla="*/ 1658143 h 2534443"/>
              <a:gd name="connsiteX12" fmla="*/ 4383876 w 7044526"/>
              <a:gd name="connsiteY12" fmla="*/ 1575593 h 2534443"/>
              <a:gd name="connsiteX13" fmla="*/ 3939376 w 7044526"/>
              <a:gd name="connsiteY13" fmla="*/ 1575593 h 2534443"/>
              <a:gd name="connsiteX14" fmla="*/ 3939376 w 7044526"/>
              <a:gd name="connsiteY14" fmla="*/ 1493043 h 2534443"/>
              <a:gd name="connsiteX15" fmla="*/ 3901276 w 7044526"/>
              <a:gd name="connsiteY15" fmla="*/ 1493043 h 2534443"/>
              <a:gd name="connsiteX16" fmla="*/ 3901276 w 7044526"/>
              <a:gd name="connsiteY16" fmla="*/ 1416843 h 2534443"/>
              <a:gd name="connsiteX17" fmla="*/ 3215476 w 7044526"/>
              <a:gd name="connsiteY17" fmla="*/ 1416843 h 2534443"/>
              <a:gd name="connsiteX18" fmla="*/ 3215476 w 7044526"/>
              <a:gd name="connsiteY18" fmla="*/ 1346993 h 2534443"/>
              <a:gd name="connsiteX19" fmla="*/ 3183726 w 7044526"/>
              <a:gd name="connsiteY19" fmla="*/ 1346993 h 2534443"/>
              <a:gd name="connsiteX20" fmla="*/ 3183726 w 7044526"/>
              <a:gd name="connsiteY20" fmla="*/ 1289843 h 2534443"/>
              <a:gd name="connsiteX21" fmla="*/ 3069426 w 7044526"/>
              <a:gd name="connsiteY21" fmla="*/ 1289843 h 2534443"/>
              <a:gd name="connsiteX22" fmla="*/ 3069426 w 7044526"/>
              <a:gd name="connsiteY22" fmla="*/ 1232693 h 2534443"/>
              <a:gd name="connsiteX23" fmla="*/ 2853526 w 7044526"/>
              <a:gd name="connsiteY23" fmla="*/ 1232693 h 2534443"/>
              <a:gd name="connsiteX24" fmla="*/ 2853526 w 7044526"/>
              <a:gd name="connsiteY24" fmla="*/ 1181893 h 2534443"/>
              <a:gd name="connsiteX25" fmla="*/ 2809076 w 7044526"/>
              <a:gd name="connsiteY25" fmla="*/ 1181893 h 2534443"/>
              <a:gd name="connsiteX26" fmla="*/ 2809076 w 7044526"/>
              <a:gd name="connsiteY26" fmla="*/ 1131093 h 2534443"/>
              <a:gd name="connsiteX27" fmla="*/ 2802726 w 7044526"/>
              <a:gd name="connsiteY27" fmla="*/ 1131093 h 2534443"/>
              <a:gd name="connsiteX28" fmla="*/ 2802726 w 7044526"/>
              <a:gd name="connsiteY28" fmla="*/ 1080293 h 2534443"/>
              <a:gd name="connsiteX29" fmla="*/ 2732876 w 7044526"/>
              <a:gd name="connsiteY29" fmla="*/ 1080293 h 2534443"/>
              <a:gd name="connsiteX30" fmla="*/ 2732876 w 7044526"/>
              <a:gd name="connsiteY30" fmla="*/ 1029493 h 2534443"/>
              <a:gd name="connsiteX31" fmla="*/ 2612226 w 7044526"/>
              <a:gd name="connsiteY31" fmla="*/ 1029493 h 2534443"/>
              <a:gd name="connsiteX32" fmla="*/ 2612226 w 7044526"/>
              <a:gd name="connsiteY32" fmla="*/ 991393 h 2534443"/>
              <a:gd name="connsiteX33" fmla="*/ 2504276 w 7044526"/>
              <a:gd name="connsiteY33" fmla="*/ 991393 h 2534443"/>
              <a:gd name="connsiteX34" fmla="*/ 2504276 w 7044526"/>
              <a:gd name="connsiteY34" fmla="*/ 946943 h 2534443"/>
              <a:gd name="connsiteX35" fmla="*/ 2421726 w 7044526"/>
              <a:gd name="connsiteY35" fmla="*/ 946943 h 2534443"/>
              <a:gd name="connsiteX36" fmla="*/ 2421726 w 7044526"/>
              <a:gd name="connsiteY36" fmla="*/ 902493 h 2534443"/>
              <a:gd name="connsiteX37" fmla="*/ 2383626 w 7044526"/>
              <a:gd name="connsiteY37" fmla="*/ 902493 h 2534443"/>
              <a:gd name="connsiteX38" fmla="*/ 2383626 w 7044526"/>
              <a:gd name="connsiteY38" fmla="*/ 858043 h 2534443"/>
              <a:gd name="connsiteX39" fmla="*/ 2243926 w 7044526"/>
              <a:gd name="connsiteY39" fmla="*/ 858043 h 2534443"/>
              <a:gd name="connsiteX40" fmla="*/ 2243926 w 7044526"/>
              <a:gd name="connsiteY40" fmla="*/ 813593 h 2534443"/>
              <a:gd name="connsiteX41" fmla="*/ 2091526 w 7044526"/>
              <a:gd name="connsiteY41" fmla="*/ 813593 h 2534443"/>
              <a:gd name="connsiteX42" fmla="*/ 2091526 w 7044526"/>
              <a:gd name="connsiteY42" fmla="*/ 775493 h 2534443"/>
              <a:gd name="connsiteX43" fmla="*/ 2047076 w 7044526"/>
              <a:gd name="connsiteY43" fmla="*/ 775493 h 2534443"/>
              <a:gd name="connsiteX44" fmla="*/ 2047076 w 7044526"/>
              <a:gd name="connsiteY44" fmla="*/ 731043 h 2534443"/>
              <a:gd name="connsiteX45" fmla="*/ 1862926 w 7044526"/>
              <a:gd name="connsiteY45" fmla="*/ 731043 h 2534443"/>
              <a:gd name="connsiteX46" fmla="*/ 1862926 w 7044526"/>
              <a:gd name="connsiteY46" fmla="*/ 692943 h 2534443"/>
              <a:gd name="connsiteX47" fmla="*/ 1697826 w 7044526"/>
              <a:gd name="connsiteY47" fmla="*/ 692943 h 2534443"/>
              <a:gd name="connsiteX48" fmla="*/ 1697826 w 7044526"/>
              <a:gd name="connsiteY48" fmla="*/ 654843 h 2534443"/>
              <a:gd name="connsiteX49" fmla="*/ 1500976 w 7044526"/>
              <a:gd name="connsiteY49" fmla="*/ 654843 h 2534443"/>
              <a:gd name="connsiteX50" fmla="*/ 1500976 w 7044526"/>
              <a:gd name="connsiteY50" fmla="*/ 616743 h 2534443"/>
              <a:gd name="connsiteX51" fmla="*/ 1405726 w 7044526"/>
              <a:gd name="connsiteY51" fmla="*/ 616743 h 2534443"/>
              <a:gd name="connsiteX52" fmla="*/ 1405726 w 7044526"/>
              <a:gd name="connsiteY52" fmla="*/ 584993 h 2534443"/>
              <a:gd name="connsiteX53" fmla="*/ 1291426 w 7044526"/>
              <a:gd name="connsiteY53" fmla="*/ 584993 h 2534443"/>
              <a:gd name="connsiteX54" fmla="*/ 1291426 w 7044526"/>
              <a:gd name="connsiteY54" fmla="*/ 553243 h 2534443"/>
              <a:gd name="connsiteX55" fmla="*/ 1189826 w 7044526"/>
              <a:gd name="connsiteY55" fmla="*/ 553243 h 2534443"/>
              <a:gd name="connsiteX56" fmla="*/ 1189826 w 7044526"/>
              <a:gd name="connsiteY56" fmla="*/ 508793 h 2534443"/>
              <a:gd name="connsiteX57" fmla="*/ 1113626 w 7044526"/>
              <a:gd name="connsiteY57" fmla="*/ 508793 h 2534443"/>
              <a:gd name="connsiteX58" fmla="*/ 1113626 w 7044526"/>
              <a:gd name="connsiteY58" fmla="*/ 470693 h 2534443"/>
              <a:gd name="connsiteX59" fmla="*/ 1005676 w 7044526"/>
              <a:gd name="connsiteY59" fmla="*/ 470693 h 2534443"/>
              <a:gd name="connsiteX60" fmla="*/ 1004883 w 7044526"/>
              <a:gd name="connsiteY60" fmla="*/ 435768 h 2534443"/>
              <a:gd name="connsiteX61" fmla="*/ 935827 w 7044526"/>
              <a:gd name="connsiteY61" fmla="*/ 435769 h 2534443"/>
              <a:gd name="connsiteX62" fmla="*/ 935828 w 7044526"/>
              <a:gd name="connsiteY62" fmla="*/ 364331 h 2534443"/>
              <a:gd name="connsiteX63" fmla="*/ 492916 w 7044526"/>
              <a:gd name="connsiteY63" fmla="*/ 364332 h 2534443"/>
              <a:gd name="connsiteX64" fmla="*/ 492916 w 7044526"/>
              <a:gd name="connsiteY64" fmla="*/ 354807 h 2534443"/>
              <a:gd name="connsiteX65" fmla="*/ 485771 w 7044526"/>
              <a:gd name="connsiteY65" fmla="*/ 354806 h 2534443"/>
              <a:gd name="connsiteX66" fmla="*/ 485769 w 7044526"/>
              <a:gd name="connsiteY66" fmla="*/ 338138 h 2534443"/>
              <a:gd name="connsiteX67" fmla="*/ 478627 w 7044526"/>
              <a:gd name="connsiteY67" fmla="*/ 338139 h 2534443"/>
              <a:gd name="connsiteX68" fmla="*/ 478627 w 7044526"/>
              <a:gd name="connsiteY68" fmla="*/ 285750 h 2534443"/>
              <a:gd name="connsiteX69" fmla="*/ 273840 w 7044526"/>
              <a:gd name="connsiteY69" fmla="*/ 283370 h 2534443"/>
              <a:gd name="connsiteX70" fmla="*/ 273839 w 7044526"/>
              <a:gd name="connsiteY70" fmla="*/ 250032 h 2534443"/>
              <a:gd name="connsiteX71" fmla="*/ 233360 w 7044526"/>
              <a:gd name="connsiteY71" fmla="*/ 250033 h 2534443"/>
              <a:gd name="connsiteX72" fmla="*/ 233358 w 7044526"/>
              <a:gd name="connsiteY72" fmla="*/ 211933 h 2534443"/>
              <a:gd name="connsiteX73" fmla="*/ 207164 w 7044526"/>
              <a:gd name="connsiteY73" fmla="*/ 211932 h 2534443"/>
              <a:gd name="connsiteX74" fmla="*/ 207167 w 7044526"/>
              <a:gd name="connsiteY74" fmla="*/ 166690 h 2534443"/>
              <a:gd name="connsiteX75" fmla="*/ 192879 w 7044526"/>
              <a:gd name="connsiteY75" fmla="*/ 166689 h 2534443"/>
              <a:gd name="connsiteX76" fmla="*/ 192879 w 7044526"/>
              <a:gd name="connsiteY76" fmla="*/ 130968 h 2534443"/>
              <a:gd name="connsiteX77" fmla="*/ 123824 w 7044526"/>
              <a:gd name="connsiteY77" fmla="*/ 130968 h 2534443"/>
              <a:gd name="connsiteX78" fmla="*/ 123824 w 7044526"/>
              <a:gd name="connsiteY78" fmla="*/ 88106 h 2534443"/>
              <a:gd name="connsiteX79" fmla="*/ 11905 w 7044526"/>
              <a:gd name="connsiteY79" fmla="*/ 88106 h 2534443"/>
              <a:gd name="connsiteX80" fmla="*/ 11904 w 7044526"/>
              <a:gd name="connsiteY80" fmla="*/ 38100 h 2534443"/>
              <a:gd name="connsiteX81" fmla="*/ 0 w 7044526"/>
              <a:gd name="connsiteY81" fmla="*/ 38100 h 2534443"/>
              <a:gd name="connsiteX82" fmla="*/ 2380 w 7044526"/>
              <a:gd name="connsiteY82" fmla="*/ 0 h 2534443"/>
              <a:gd name="connsiteX0" fmla="*/ 7044527 w 7044527"/>
              <a:gd name="connsiteY0" fmla="*/ 2534443 h 2534443"/>
              <a:gd name="connsiteX1" fmla="*/ 6993727 w 7044527"/>
              <a:gd name="connsiteY1" fmla="*/ 2534443 h 2534443"/>
              <a:gd name="connsiteX2" fmla="*/ 6993727 w 7044527"/>
              <a:gd name="connsiteY2" fmla="*/ 2166143 h 2534443"/>
              <a:gd name="connsiteX3" fmla="*/ 6453977 w 7044527"/>
              <a:gd name="connsiteY3" fmla="*/ 2166143 h 2534443"/>
              <a:gd name="connsiteX4" fmla="*/ 6453977 w 7044527"/>
              <a:gd name="connsiteY4" fmla="*/ 1893093 h 2534443"/>
              <a:gd name="connsiteX5" fmla="*/ 5107777 w 7044527"/>
              <a:gd name="connsiteY5" fmla="*/ 1893093 h 2534443"/>
              <a:gd name="connsiteX6" fmla="*/ 5107777 w 7044527"/>
              <a:gd name="connsiteY6" fmla="*/ 1816893 h 2534443"/>
              <a:gd name="connsiteX7" fmla="*/ 4764877 w 7044527"/>
              <a:gd name="connsiteY7" fmla="*/ 1816893 h 2534443"/>
              <a:gd name="connsiteX8" fmla="*/ 4764877 w 7044527"/>
              <a:gd name="connsiteY8" fmla="*/ 1734343 h 2534443"/>
              <a:gd name="connsiteX9" fmla="*/ 4625177 w 7044527"/>
              <a:gd name="connsiteY9" fmla="*/ 1734343 h 2534443"/>
              <a:gd name="connsiteX10" fmla="*/ 4625177 w 7044527"/>
              <a:gd name="connsiteY10" fmla="*/ 1658143 h 2534443"/>
              <a:gd name="connsiteX11" fmla="*/ 4383877 w 7044527"/>
              <a:gd name="connsiteY11" fmla="*/ 1658143 h 2534443"/>
              <a:gd name="connsiteX12" fmla="*/ 4383877 w 7044527"/>
              <a:gd name="connsiteY12" fmla="*/ 1575593 h 2534443"/>
              <a:gd name="connsiteX13" fmla="*/ 3939377 w 7044527"/>
              <a:gd name="connsiteY13" fmla="*/ 1575593 h 2534443"/>
              <a:gd name="connsiteX14" fmla="*/ 3939377 w 7044527"/>
              <a:gd name="connsiteY14" fmla="*/ 1493043 h 2534443"/>
              <a:gd name="connsiteX15" fmla="*/ 3901277 w 7044527"/>
              <a:gd name="connsiteY15" fmla="*/ 1493043 h 2534443"/>
              <a:gd name="connsiteX16" fmla="*/ 3901277 w 7044527"/>
              <a:gd name="connsiteY16" fmla="*/ 1416843 h 2534443"/>
              <a:gd name="connsiteX17" fmla="*/ 3215477 w 7044527"/>
              <a:gd name="connsiteY17" fmla="*/ 1416843 h 2534443"/>
              <a:gd name="connsiteX18" fmla="*/ 3215477 w 7044527"/>
              <a:gd name="connsiteY18" fmla="*/ 1346993 h 2534443"/>
              <a:gd name="connsiteX19" fmla="*/ 3183727 w 7044527"/>
              <a:gd name="connsiteY19" fmla="*/ 1346993 h 2534443"/>
              <a:gd name="connsiteX20" fmla="*/ 3183727 w 7044527"/>
              <a:gd name="connsiteY20" fmla="*/ 1289843 h 2534443"/>
              <a:gd name="connsiteX21" fmla="*/ 3069427 w 7044527"/>
              <a:gd name="connsiteY21" fmla="*/ 1289843 h 2534443"/>
              <a:gd name="connsiteX22" fmla="*/ 3069427 w 7044527"/>
              <a:gd name="connsiteY22" fmla="*/ 1232693 h 2534443"/>
              <a:gd name="connsiteX23" fmla="*/ 2853527 w 7044527"/>
              <a:gd name="connsiteY23" fmla="*/ 1232693 h 2534443"/>
              <a:gd name="connsiteX24" fmla="*/ 2853527 w 7044527"/>
              <a:gd name="connsiteY24" fmla="*/ 1181893 h 2534443"/>
              <a:gd name="connsiteX25" fmla="*/ 2809077 w 7044527"/>
              <a:gd name="connsiteY25" fmla="*/ 1181893 h 2534443"/>
              <a:gd name="connsiteX26" fmla="*/ 2809077 w 7044527"/>
              <a:gd name="connsiteY26" fmla="*/ 1131093 h 2534443"/>
              <a:gd name="connsiteX27" fmla="*/ 2802727 w 7044527"/>
              <a:gd name="connsiteY27" fmla="*/ 1131093 h 2534443"/>
              <a:gd name="connsiteX28" fmla="*/ 2802727 w 7044527"/>
              <a:gd name="connsiteY28" fmla="*/ 1080293 h 2534443"/>
              <a:gd name="connsiteX29" fmla="*/ 2732877 w 7044527"/>
              <a:gd name="connsiteY29" fmla="*/ 1080293 h 2534443"/>
              <a:gd name="connsiteX30" fmla="*/ 2732877 w 7044527"/>
              <a:gd name="connsiteY30" fmla="*/ 1029493 h 2534443"/>
              <a:gd name="connsiteX31" fmla="*/ 2612227 w 7044527"/>
              <a:gd name="connsiteY31" fmla="*/ 1029493 h 2534443"/>
              <a:gd name="connsiteX32" fmla="*/ 2612227 w 7044527"/>
              <a:gd name="connsiteY32" fmla="*/ 991393 h 2534443"/>
              <a:gd name="connsiteX33" fmla="*/ 2504277 w 7044527"/>
              <a:gd name="connsiteY33" fmla="*/ 991393 h 2534443"/>
              <a:gd name="connsiteX34" fmla="*/ 2504277 w 7044527"/>
              <a:gd name="connsiteY34" fmla="*/ 946943 h 2534443"/>
              <a:gd name="connsiteX35" fmla="*/ 2421727 w 7044527"/>
              <a:gd name="connsiteY35" fmla="*/ 946943 h 2534443"/>
              <a:gd name="connsiteX36" fmla="*/ 2421727 w 7044527"/>
              <a:gd name="connsiteY36" fmla="*/ 902493 h 2534443"/>
              <a:gd name="connsiteX37" fmla="*/ 2383627 w 7044527"/>
              <a:gd name="connsiteY37" fmla="*/ 902493 h 2534443"/>
              <a:gd name="connsiteX38" fmla="*/ 2383627 w 7044527"/>
              <a:gd name="connsiteY38" fmla="*/ 858043 h 2534443"/>
              <a:gd name="connsiteX39" fmla="*/ 2243927 w 7044527"/>
              <a:gd name="connsiteY39" fmla="*/ 858043 h 2534443"/>
              <a:gd name="connsiteX40" fmla="*/ 2243927 w 7044527"/>
              <a:gd name="connsiteY40" fmla="*/ 813593 h 2534443"/>
              <a:gd name="connsiteX41" fmla="*/ 2091527 w 7044527"/>
              <a:gd name="connsiteY41" fmla="*/ 813593 h 2534443"/>
              <a:gd name="connsiteX42" fmla="*/ 2091527 w 7044527"/>
              <a:gd name="connsiteY42" fmla="*/ 775493 h 2534443"/>
              <a:gd name="connsiteX43" fmla="*/ 2047077 w 7044527"/>
              <a:gd name="connsiteY43" fmla="*/ 775493 h 2534443"/>
              <a:gd name="connsiteX44" fmla="*/ 2047077 w 7044527"/>
              <a:gd name="connsiteY44" fmla="*/ 731043 h 2534443"/>
              <a:gd name="connsiteX45" fmla="*/ 1862927 w 7044527"/>
              <a:gd name="connsiteY45" fmla="*/ 731043 h 2534443"/>
              <a:gd name="connsiteX46" fmla="*/ 1862927 w 7044527"/>
              <a:gd name="connsiteY46" fmla="*/ 692943 h 2534443"/>
              <a:gd name="connsiteX47" fmla="*/ 1697827 w 7044527"/>
              <a:gd name="connsiteY47" fmla="*/ 692943 h 2534443"/>
              <a:gd name="connsiteX48" fmla="*/ 1697827 w 7044527"/>
              <a:gd name="connsiteY48" fmla="*/ 654843 h 2534443"/>
              <a:gd name="connsiteX49" fmla="*/ 1500977 w 7044527"/>
              <a:gd name="connsiteY49" fmla="*/ 654843 h 2534443"/>
              <a:gd name="connsiteX50" fmla="*/ 1500977 w 7044527"/>
              <a:gd name="connsiteY50" fmla="*/ 616743 h 2534443"/>
              <a:gd name="connsiteX51" fmla="*/ 1405727 w 7044527"/>
              <a:gd name="connsiteY51" fmla="*/ 616743 h 2534443"/>
              <a:gd name="connsiteX52" fmla="*/ 1405727 w 7044527"/>
              <a:gd name="connsiteY52" fmla="*/ 584993 h 2534443"/>
              <a:gd name="connsiteX53" fmla="*/ 1291427 w 7044527"/>
              <a:gd name="connsiteY53" fmla="*/ 584993 h 2534443"/>
              <a:gd name="connsiteX54" fmla="*/ 1291427 w 7044527"/>
              <a:gd name="connsiteY54" fmla="*/ 553243 h 2534443"/>
              <a:gd name="connsiteX55" fmla="*/ 1189827 w 7044527"/>
              <a:gd name="connsiteY55" fmla="*/ 553243 h 2534443"/>
              <a:gd name="connsiteX56" fmla="*/ 1189827 w 7044527"/>
              <a:gd name="connsiteY56" fmla="*/ 508793 h 2534443"/>
              <a:gd name="connsiteX57" fmla="*/ 1113627 w 7044527"/>
              <a:gd name="connsiteY57" fmla="*/ 508793 h 2534443"/>
              <a:gd name="connsiteX58" fmla="*/ 1113627 w 7044527"/>
              <a:gd name="connsiteY58" fmla="*/ 470693 h 2534443"/>
              <a:gd name="connsiteX59" fmla="*/ 1005677 w 7044527"/>
              <a:gd name="connsiteY59" fmla="*/ 470693 h 2534443"/>
              <a:gd name="connsiteX60" fmla="*/ 1004884 w 7044527"/>
              <a:gd name="connsiteY60" fmla="*/ 435768 h 2534443"/>
              <a:gd name="connsiteX61" fmla="*/ 935828 w 7044527"/>
              <a:gd name="connsiteY61" fmla="*/ 435769 h 2534443"/>
              <a:gd name="connsiteX62" fmla="*/ 935829 w 7044527"/>
              <a:gd name="connsiteY62" fmla="*/ 364331 h 2534443"/>
              <a:gd name="connsiteX63" fmla="*/ 492917 w 7044527"/>
              <a:gd name="connsiteY63" fmla="*/ 364332 h 2534443"/>
              <a:gd name="connsiteX64" fmla="*/ 492917 w 7044527"/>
              <a:gd name="connsiteY64" fmla="*/ 354807 h 2534443"/>
              <a:gd name="connsiteX65" fmla="*/ 485772 w 7044527"/>
              <a:gd name="connsiteY65" fmla="*/ 354806 h 2534443"/>
              <a:gd name="connsiteX66" fmla="*/ 485770 w 7044527"/>
              <a:gd name="connsiteY66" fmla="*/ 338138 h 2534443"/>
              <a:gd name="connsiteX67" fmla="*/ 478628 w 7044527"/>
              <a:gd name="connsiteY67" fmla="*/ 338139 h 2534443"/>
              <a:gd name="connsiteX68" fmla="*/ 478628 w 7044527"/>
              <a:gd name="connsiteY68" fmla="*/ 285750 h 2534443"/>
              <a:gd name="connsiteX69" fmla="*/ 273841 w 7044527"/>
              <a:gd name="connsiteY69" fmla="*/ 283370 h 2534443"/>
              <a:gd name="connsiteX70" fmla="*/ 273840 w 7044527"/>
              <a:gd name="connsiteY70" fmla="*/ 250032 h 2534443"/>
              <a:gd name="connsiteX71" fmla="*/ 233361 w 7044527"/>
              <a:gd name="connsiteY71" fmla="*/ 250033 h 2534443"/>
              <a:gd name="connsiteX72" fmla="*/ 233359 w 7044527"/>
              <a:gd name="connsiteY72" fmla="*/ 211933 h 2534443"/>
              <a:gd name="connsiteX73" fmla="*/ 207165 w 7044527"/>
              <a:gd name="connsiteY73" fmla="*/ 211932 h 2534443"/>
              <a:gd name="connsiteX74" fmla="*/ 207168 w 7044527"/>
              <a:gd name="connsiteY74" fmla="*/ 166690 h 2534443"/>
              <a:gd name="connsiteX75" fmla="*/ 192880 w 7044527"/>
              <a:gd name="connsiteY75" fmla="*/ 166689 h 2534443"/>
              <a:gd name="connsiteX76" fmla="*/ 192880 w 7044527"/>
              <a:gd name="connsiteY76" fmla="*/ 130968 h 2534443"/>
              <a:gd name="connsiteX77" fmla="*/ 123825 w 7044527"/>
              <a:gd name="connsiteY77" fmla="*/ 130968 h 2534443"/>
              <a:gd name="connsiteX78" fmla="*/ 123825 w 7044527"/>
              <a:gd name="connsiteY78" fmla="*/ 88106 h 2534443"/>
              <a:gd name="connsiteX79" fmla="*/ 11906 w 7044527"/>
              <a:gd name="connsiteY79" fmla="*/ 88106 h 2534443"/>
              <a:gd name="connsiteX80" fmla="*/ 11905 w 7044527"/>
              <a:gd name="connsiteY80" fmla="*/ 38100 h 2534443"/>
              <a:gd name="connsiteX81" fmla="*/ 1 w 7044527"/>
              <a:gd name="connsiteY81" fmla="*/ 38100 h 2534443"/>
              <a:gd name="connsiteX82" fmla="*/ 0 w 7044527"/>
              <a:gd name="connsiteY82" fmla="*/ 0 h 2534443"/>
              <a:gd name="connsiteX0" fmla="*/ 7044527 w 7044527"/>
              <a:gd name="connsiteY0" fmla="*/ 2532062 h 2532062"/>
              <a:gd name="connsiteX1" fmla="*/ 6993727 w 7044527"/>
              <a:gd name="connsiteY1" fmla="*/ 2532062 h 2532062"/>
              <a:gd name="connsiteX2" fmla="*/ 6993727 w 7044527"/>
              <a:gd name="connsiteY2" fmla="*/ 2163762 h 2532062"/>
              <a:gd name="connsiteX3" fmla="*/ 6453977 w 7044527"/>
              <a:gd name="connsiteY3" fmla="*/ 2163762 h 2532062"/>
              <a:gd name="connsiteX4" fmla="*/ 6453977 w 7044527"/>
              <a:gd name="connsiteY4" fmla="*/ 1890712 h 2532062"/>
              <a:gd name="connsiteX5" fmla="*/ 5107777 w 7044527"/>
              <a:gd name="connsiteY5" fmla="*/ 1890712 h 2532062"/>
              <a:gd name="connsiteX6" fmla="*/ 5107777 w 7044527"/>
              <a:gd name="connsiteY6" fmla="*/ 1814512 h 2532062"/>
              <a:gd name="connsiteX7" fmla="*/ 4764877 w 7044527"/>
              <a:gd name="connsiteY7" fmla="*/ 1814512 h 2532062"/>
              <a:gd name="connsiteX8" fmla="*/ 4764877 w 7044527"/>
              <a:gd name="connsiteY8" fmla="*/ 1731962 h 2532062"/>
              <a:gd name="connsiteX9" fmla="*/ 4625177 w 7044527"/>
              <a:gd name="connsiteY9" fmla="*/ 1731962 h 2532062"/>
              <a:gd name="connsiteX10" fmla="*/ 4625177 w 7044527"/>
              <a:gd name="connsiteY10" fmla="*/ 1655762 h 2532062"/>
              <a:gd name="connsiteX11" fmla="*/ 4383877 w 7044527"/>
              <a:gd name="connsiteY11" fmla="*/ 1655762 h 2532062"/>
              <a:gd name="connsiteX12" fmla="*/ 4383877 w 7044527"/>
              <a:gd name="connsiteY12" fmla="*/ 1573212 h 2532062"/>
              <a:gd name="connsiteX13" fmla="*/ 3939377 w 7044527"/>
              <a:gd name="connsiteY13" fmla="*/ 1573212 h 2532062"/>
              <a:gd name="connsiteX14" fmla="*/ 3939377 w 7044527"/>
              <a:gd name="connsiteY14" fmla="*/ 1490662 h 2532062"/>
              <a:gd name="connsiteX15" fmla="*/ 3901277 w 7044527"/>
              <a:gd name="connsiteY15" fmla="*/ 1490662 h 2532062"/>
              <a:gd name="connsiteX16" fmla="*/ 3901277 w 7044527"/>
              <a:gd name="connsiteY16" fmla="*/ 1414462 h 2532062"/>
              <a:gd name="connsiteX17" fmla="*/ 3215477 w 7044527"/>
              <a:gd name="connsiteY17" fmla="*/ 1414462 h 2532062"/>
              <a:gd name="connsiteX18" fmla="*/ 3215477 w 7044527"/>
              <a:gd name="connsiteY18" fmla="*/ 1344612 h 2532062"/>
              <a:gd name="connsiteX19" fmla="*/ 3183727 w 7044527"/>
              <a:gd name="connsiteY19" fmla="*/ 1344612 h 2532062"/>
              <a:gd name="connsiteX20" fmla="*/ 3183727 w 7044527"/>
              <a:gd name="connsiteY20" fmla="*/ 1287462 h 2532062"/>
              <a:gd name="connsiteX21" fmla="*/ 3069427 w 7044527"/>
              <a:gd name="connsiteY21" fmla="*/ 1287462 h 2532062"/>
              <a:gd name="connsiteX22" fmla="*/ 3069427 w 7044527"/>
              <a:gd name="connsiteY22" fmla="*/ 1230312 h 2532062"/>
              <a:gd name="connsiteX23" fmla="*/ 2853527 w 7044527"/>
              <a:gd name="connsiteY23" fmla="*/ 1230312 h 2532062"/>
              <a:gd name="connsiteX24" fmla="*/ 2853527 w 7044527"/>
              <a:gd name="connsiteY24" fmla="*/ 1179512 h 2532062"/>
              <a:gd name="connsiteX25" fmla="*/ 2809077 w 7044527"/>
              <a:gd name="connsiteY25" fmla="*/ 1179512 h 2532062"/>
              <a:gd name="connsiteX26" fmla="*/ 2809077 w 7044527"/>
              <a:gd name="connsiteY26" fmla="*/ 1128712 h 2532062"/>
              <a:gd name="connsiteX27" fmla="*/ 2802727 w 7044527"/>
              <a:gd name="connsiteY27" fmla="*/ 1128712 h 2532062"/>
              <a:gd name="connsiteX28" fmla="*/ 2802727 w 7044527"/>
              <a:gd name="connsiteY28" fmla="*/ 1077912 h 2532062"/>
              <a:gd name="connsiteX29" fmla="*/ 2732877 w 7044527"/>
              <a:gd name="connsiteY29" fmla="*/ 1077912 h 2532062"/>
              <a:gd name="connsiteX30" fmla="*/ 2732877 w 7044527"/>
              <a:gd name="connsiteY30" fmla="*/ 1027112 h 2532062"/>
              <a:gd name="connsiteX31" fmla="*/ 2612227 w 7044527"/>
              <a:gd name="connsiteY31" fmla="*/ 1027112 h 2532062"/>
              <a:gd name="connsiteX32" fmla="*/ 2612227 w 7044527"/>
              <a:gd name="connsiteY32" fmla="*/ 989012 h 2532062"/>
              <a:gd name="connsiteX33" fmla="*/ 2504277 w 7044527"/>
              <a:gd name="connsiteY33" fmla="*/ 989012 h 2532062"/>
              <a:gd name="connsiteX34" fmla="*/ 2504277 w 7044527"/>
              <a:gd name="connsiteY34" fmla="*/ 944562 h 2532062"/>
              <a:gd name="connsiteX35" fmla="*/ 2421727 w 7044527"/>
              <a:gd name="connsiteY35" fmla="*/ 944562 h 2532062"/>
              <a:gd name="connsiteX36" fmla="*/ 2421727 w 7044527"/>
              <a:gd name="connsiteY36" fmla="*/ 900112 h 2532062"/>
              <a:gd name="connsiteX37" fmla="*/ 2383627 w 7044527"/>
              <a:gd name="connsiteY37" fmla="*/ 900112 h 2532062"/>
              <a:gd name="connsiteX38" fmla="*/ 2383627 w 7044527"/>
              <a:gd name="connsiteY38" fmla="*/ 855662 h 2532062"/>
              <a:gd name="connsiteX39" fmla="*/ 2243927 w 7044527"/>
              <a:gd name="connsiteY39" fmla="*/ 855662 h 2532062"/>
              <a:gd name="connsiteX40" fmla="*/ 2243927 w 7044527"/>
              <a:gd name="connsiteY40" fmla="*/ 811212 h 2532062"/>
              <a:gd name="connsiteX41" fmla="*/ 2091527 w 7044527"/>
              <a:gd name="connsiteY41" fmla="*/ 811212 h 2532062"/>
              <a:gd name="connsiteX42" fmla="*/ 2091527 w 7044527"/>
              <a:gd name="connsiteY42" fmla="*/ 773112 h 2532062"/>
              <a:gd name="connsiteX43" fmla="*/ 2047077 w 7044527"/>
              <a:gd name="connsiteY43" fmla="*/ 773112 h 2532062"/>
              <a:gd name="connsiteX44" fmla="*/ 2047077 w 7044527"/>
              <a:gd name="connsiteY44" fmla="*/ 728662 h 2532062"/>
              <a:gd name="connsiteX45" fmla="*/ 1862927 w 7044527"/>
              <a:gd name="connsiteY45" fmla="*/ 728662 h 2532062"/>
              <a:gd name="connsiteX46" fmla="*/ 1862927 w 7044527"/>
              <a:gd name="connsiteY46" fmla="*/ 690562 h 2532062"/>
              <a:gd name="connsiteX47" fmla="*/ 1697827 w 7044527"/>
              <a:gd name="connsiteY47" fmla="*/ 690562 h 2532062"/>
              <a:gd name="connsiteX48" fmla="*/ 1697827 w 7044527"/>
              <a:gd name="connsiteY48" fmla="*/ 652462 h 2532062"/>
              <a:gd name="connsiteX49" fmla="*/ 1500977 w 7044527"/>
              <a:gd name="connsiteY49" fmla="*/ 652462 h 2532062"/>
              <a:gd name="connsiteX50" fmla="*/ 1500977 w 7044527"/>
              <a:gd name="connsiteY50" fmla="*/ 614362 h 2532062"/>
              <a:gd name="connsiteX51" fmla="*/ 1405727 w 7044527"/>
              <a:gd name="connsiteY51" fmla="*/ 614362 h 2532062"/>
              <a:gd name="connsiteX52" fmla="*/ 1405727 w 7044527"/>
              <a:gd name="connsiteY52" fmla="*/ 582612 h 2532062"/>
              <a:gd name="connsiteX53" fmla="*/ 1291427 w 7044527"/>
              <a:gd name="connsiteY53" fmla="*/ 582612 h 2532062"/>
              <a:gd name="connsiteX54" fmla="*/ 1291427 w 7044527"/>
              <a:gd name="connsiteY54" fmla="*/ 550862 h 2532062"/>
              <a:gd name="connsiteX55" fmla="*/ 1189827 w 7044527"/>
              <a:gd name="connsiteY55" fmla="*/ 550862 h 2532062"/>
              <a:gd name="connsiteX56" fmla="*/ 1189827 w 7044527"/>
              <a:gd name="connsiteY56" fmla="*/ 506412 h 2532062"/>
              <a:gd name="connsiteX57" fmla="*/ 1113627 w 7044527"/>
              <a:gd name="connsiteY57" fmla="*/ 506412 h 2532062"/>
              <a:gd name="connsiteX58" fmla="*/ 1113627 w 7044527"/>
              <a:gd name="connsiteY58" fmla="*/ 468312 h 2532062"/>
              <a:gd name="connsiteX59" fmla="*/ 1005677 w 7044527"/>
              <a:gd name="connsiteY59" fmla="*/ 468312 h 2532062"/>
              <a:gd name="connsiteX60" fmla="*/ 1004884 w 7044527"/>
              <a:gd name="connsiteY60" fmla="*/ 433387 h 2532062"/>
              <a:gd name="connsiteX61" fmla="*/ 935828 w 7044527"/>
              <a:gd name="connsiteY61" fmla="*/ 433388 h 2532062"/>
              <a:gd name="connsiteX62" fmla="*/ 935829 w 7044527"/>
              <a:gd name="connsiteY62" fmla="*/ 361950 h 2532062"/>
              <a:gd name="connsiteX63" fmla="*/ 492917 w 7044527"/>
              <a:gd name="connsiteY63" fmla="*/ 361951 h 2532062"/>
              <a:gd name="connsiteX64" fmla="*/ 492917 w 7044527"/>
              <a:gd name="connsiteY64" fmla="*/ 352426 h 2532062"/>
              <a:gd name="connsiteX65" fmla="*/ 485772 w 7044527"/>
              <a:gd name="connsiteY65" fmla="*/ 352425 h 2532062"/>
              <a:gd name="connsiteX66" fmla="*/ 485770 w 7044527"/>
              <a:gd name="connsiteY66" fmla="*/ 335757 h 2532062"/>
              <a:gd name="connsiteX67" fmla="*/ 478628 w 7044527"/>
              <a:gd name="connsiteY67" fmla="*/ 335758 h 2532062"/>
              <a:gd name="connsiteX68" fmla="*/ 478628 w 7044527"/>
              <a:gd name="connsiteY68" fmla="*/ 283369 h 2532062"/>
              <a:gd name="connsiteX69" fmla="*/ 273841 w 7044527"/>
              <a:gd name="connsiteY69" fmla="*/ 280989 h 2532062"/>
              <a:gd name="connsiteX70" fmla="*/ 273840 w 7044527"/>
              <a:gd name="connsiteY70" fmla="*/ 247651 h 2532062"/>
              <a:gd name="connsiteX71" fmla="*/ 233361 w 7044527"/>
              <a:gd name="connsiteY71" fmla="*/ 247652 h 2532062"/>
              <a:gd name="connsiteX72" fmla="*/ 233359 w 7044527"/>
              <a:gd name="connsiteY72" fmla="*/ 209552 h 2532062"/>
              <a:gd name="connsiteX73" fmla="*/ 207165 w 7044527"/>
              <a:gd name="connsiteY73" fmla="*/ 209551 h 2532062"/>
              <a:gd name="connsiteX74" fmla="*/ 207168 w 7044527"/>
              <a:gd name="connsiteY74" fmla="*/ 164309 h 2532062"/>
              <a:gd name="connsiteX75" fmla="*/ 192880 w 7044527"/>
              <a:gd name="connsiteY75" fmla="*/ 164308 h 2532062"/>
              <a:gd name="connsiteX76" fmla="*/ 192880 w 7044527"/>
              <a:gd name="connsiteY76" fmla="*/ 128587 h 2532062"/>
              <a:gd name="connsiteX77" fmla="*/ 123825 w 7044527"/>
              <a:gd name="connsiteY77" fmla="*/ 128587 h 2532062"/>
              <a:gd name="connsiteX78" fmla="*/ 123825 w 7044527"/>
              <a:gd name="connsiteY78" fmla="*/ 85725 h 2532062"/>
              <a:gd name="connsiteX79" fmla="*/ 11906 w 7044527"/>
              <a:gd name="connsiteY79" fmla="*/ 85725 h 2532062"/>
              <a:gd name="connsiteX80" fmla="*/ 11905 w 7044527"/>
              <a:gd name="connsiteY80" fmla="*/ 35719 h 2532062"/>
              <a:gd name="connsiteX81" fmla="*/ 1 w 7044527"/>
              <a:gd name="connsiteY81" fmla="*/ 35719 h 2532062"/>
              <a:gd name="connsiteX82" fmla="*/ 0 w 7044527"/>
              <a:gd name="connsiteY82" fmla="*/ 0 h 2532062"/>
              <a:gd name="connsiteX0" fmla="*/ 7044527 w 7044527"/>
              <a:gd name="connsiteY0" fmla="*/ 2535509 h 2535509"/>
              <a:gd name="connsiteX1" fmla="*/ 6993727 w 7044527"/>
              <a:gd name="connsiteY1" fmla="*/ 2535509 h 2535509"/>
              <a:gd name="connsiteX2" fmla="*/ 6993727 w 7044527"/>
              <a:gd name="connsiteY2" fmla="*/ 2167209 h 2535509"/>
              <a:gd name="connsiteX3" fmla="*/ 6453977 w 7044527"/>
              <a:gd name="connsiteY3" fmla="*/ 2167209 h 2535509"/>
              <a:gd name="connsiteX4" fmla="*/ 6453977 w 7044527"/>
              <a:gd name="connsiteY4" fmla="*/ 1894159 h 2535509"/>
              <a:gd name="connsiteX5" fmla="*/ 5107777 w 7044527"/>
              <a:gd name="connsiteY5" fmla="*/ 1894159 h 2535509"/>
              <a:gd name="connsiteX6" fmla="*/ 5107777 w 7044527"/>
              <a:gd name="connsiteY6" fmla="*/ 1817959 h 2535509"/>
              <a:gd name="connsiteX7" fmla="*/ 4764877 w 7044527"/>
              <a:gd name="connsiteY7" fmla="*/ 1817959 h 2535509"/>
              <a:gd name="connsiteX8" fmla="*/ 4764877 w 7044527"/>
              <a:gd name="connsiteY8" fmla="*/ 1735409 h 2535509"/>
              <a:gd name="connsiteX9" fmla="*/ 4625177 w 7044527"/>
              <a:gd name="connsiteY9" fmla="*/ 1735409 h 2535509"/>
              <a:gd name="connsiteX10" fmla="*/ 4625177 w 7044527"/>
              <a:gd name="connsiteY10" fmla="*/ 1659209 h 2535509"/>
              <a:gd name="connsiteX11" fmla="*/ 4383877 w 7044527"/>
              <a:gd name="connsiteY11" fmla="*/ 1659209 h 2535509"/>
              <a:gd name="connsiteX12" fmla="*/ 4383877 w 7044527"/>
              <a:gd name="connsiteY12" fmla="*/ 1576659 h 2535509"/>
              <a:gd name="connsiteX13" fmla="*/ 3939377 w 7044527"/>
              <a:gd name="connsiteY13" fmla="*/ 1576659 h 2535509"/>
              <a:gd name="connsiteX14" fmla="*/ 3939377 w 7044527"/>
              <a:gd name="connsiteY14" fmla="*/ 1494109 h 2535509"/>
              <a:gd name="connsiteX15" fmla="*/ 3901277 w 7044527"/>
              <a:gd name="connsiteY15" fmla="*/ 1494109 h 2535509"/>
              <a:gd name="connsiteX16" fmla="*/ 3901277 w 7044527"/>
              <a:gd name="connsiteY16" fmla="*/ 1417909 h 2535509"/>
              <a:gd name="connsiteX17" fmla="*/ 3215477 w 7044527"/>
              <a:gd name="connsiteY17" fmla="*/ 1417909 h 2535509"/>
              <a:gd name="connsiteX18" fmla="*/ 3215477 w 7044527"/>
              <a:gd name="connsiteY18" fmla="*/ 1348059 h 2535509"/>
              <a:gd name="connsiteX19" fmla="*/ 3183727 w 7044527"/>
              <a:gd name="connsiteY19" fmla="*/ 1348059 h 2535509"/>
              <a:gd name="connsiteX20" fmla="*/ 3183727 w 7044527"/>
              <a:gd name="connsiteY20" fmla="*/ 1290909 h 2535509"/>
              <a:gd name="connsiteX21" fmla="*/ 3069427 w 7044527"/>
              <a:gd name="connsiteY21" fmla="*/ 1290909 h 2535509"/>
              <a:gd name="connsiteX22" fmla="*/ 3069427 w 7044527"/>
              <a:gd name="connsiteY22" fmla="*/ 1233759 h 2535509"/>
              <a:gd name="connsiteX23" fmla="*/ 2853527 w 7044527"/>
              <a:gd name="connsiteY23" fmla="*/ 1233759 h 2535509"/>
              <a:gd name="connsiteX24" fmla="*/ 2853527 w 7044527"/>
              <a:gd name="connsiteY24" fmla="*/ 1182959 h 2535509"/>
              <a:gd name="connsiteX25" fmla="*/ 2809077 w 7044527"/>
              <a:gd name="connsiteY25" fmla="*/ 1182959 h 2535509"/>
              <a:gd name="connsiteX26" fmla="*/ 2809077 w 7044527"/>
              <a:gd name="connsiteY26" fmla="*/ 1132159 h 2535509"/>
              <a:gd name="connsiteX27" fmla="*/ 2802727 w 7044527"/>
              <a:gd name="connsiteY27" fmla="*/ 1132159 h 2535509"/>
              <a:gd name="connsiteX28" fmla="*/ 2802727 w 7044527"/>
              <a:gd name="connsiteY28" fmla="*/ 1081359 h 2535509"/>
              <a:gd name="connsiteX29" fmla="*/ 2732877 w 7044527"/>
              <a:gd name="connsiteY29" fmla="*/ 1081359 h 2535509"/>
              <a:gd name="connsiteX30" fmla="*/ 2732877 w 7044527"/>
              <a:gd name="connsiteY30" fmla="*/ 1030559 h 2535509"/>
              <a:gd name="connsiteX31" fmla="*/ 2612227 w 7044527"/>
              <a:gd name="connsiteY31" fmla="*/ 1030559 h 2535509"/>
              <a:gd name="connsiteX32" fmla="*/ 2612227 w 7044527"/>
              <a:gd name="connsiteY32" fmla="*/ 992459 h 2535509"/>
              <a:gd name="connsiteX33" fmla="*/ 2504277 w 7044527"/>
              <a:gd name="connsiteY33" fmla="*/ 992459 h 2535509"/>
              <a:gd name="connsiteX34" fmla="*/ 2504277 w 7044527"/>
              <a:gd name="connsiteY34" fmla="*/ 948009 h 2535509"/>
              <a:gd name="connsiteX35" fmla="*/ 2421727 w 7044527"/>
              <a:gd name="connsiteY35" fmla="*/ 948009 h 2535509"/>
              <a:gd name="connsiteX36" fmla="*/ 2421727 w 7044527"/>
              <a:gd name="connsiteY36" fmla="*/ 903559 h 2535509"/>
              <a:gd name="connsiteX37" fmla="*/ 2383627 w 7044527"/>
              <a:gd name="connsiteY37" fmla="*/ 903559 h 2535509"/>
              <a:gd name="connsiteX38" fmla="*/ 2383627 w 7044527"/>
              <a:gd name="connsiteY38" fmla="*/ 859109 h 2535509"/>
              <a:gd name="connsiteX39" fmla="*/ 2243927 w 7044527"/>
              <a:gd name="connsiteY39" fmla="*/ 859109 h 2535509"/>
              <a:gd name="connsiteX40" fmla="*/ 2243927 w 7044527"/>
              <a:gd name="connsiteY40" fmla="*/ 814659 h 2535509"/>
              <a:gd name="connsiteX41" fmla="*/ 2091527 w 7044527"/>
              <a:gd name="connsiteY41" fmla="*/ 814659 h 2535509"/>
              <a:gd name="connsiteX42" fmla="*/ 2091527 w 7044527"/>
              <a:gd name="connsiteY42" fmla="*/ 776559 h 2535509"/>
              <a:gd name="connsiteX43" fmla="*/ 2047077 w 7044527"/>
              <a:gd name="connsiteY43" fmla="*/ 776559 h 2535509"/>
              <a:gd name="connsiteX44" fmla="*/ 2047077 w 7044527"/>
              <a:gd name="connsiteY44" fmla="*/ 732109 h 2535509"/>
              <a:gd name="connsiteX45" fmla="*/ 1862927 w 7044527"/>
              <a:gd name="connsiteY45" fmla="*/ 732109 h 2535509"/>
              <a:gd name="connsiteX46" fmla="*/ 1862927 w 7044527"/>
              <a:gd name="connsiteY46" fmla="*/ 694009 h 2535509"/>
              <a:gd name="connsiteX47" fmla="*/ 1697827 w 7044527"/>
              <a:gd name="connsiteY47" fmla="*/ 694009 h 2535509"/>
              <a:gd name="connsiteX48" fmla="*/ 1697827 w 7044527"/>
              <a:gd name="connsiteY48" fmla="*/ 655909 h 2535509"/>
              <a:gd name="connsiteX49" fmla="*/ 1500977 w 7044527"/>
              <a:gd name="connsiteY49" fmla="*/ 655909 h 2535509"/>
              <a:gd name="connsiteX50" fmla="*/ 1500977 w 7044527"/>
              <a:gd name="connsiteY50" fmla="*/ 617809 h 2535509"/>
              <a:gd name="connsiteX51" fmla="*/ 1405727 w 7044527"/>
              <a:gd name="connsiteY51" fmla="*/ 617809 h 2535509"/>
              <a:gd name="connsiteX52" fmla="*/ 1405727 w 7044527"/>
              <a:gd name="connsiteY52" fmla="*/ 586059 h 2535509"/>
              <a:gd name="connsiteX53" fmla="*/ 1291427 w 7044527"/>
              <a:gd name="connsiteY53" fmla="*/ 586059 h 2535509"/>
              <a:gd name="connsiteX54" fmla="*/ 1291427 w 7044527"/>
              <a:gd name="connsiteY54" fmla="*/ 554309 h 2535509"/>
              <a:gd name="connsiteX55" fmla="*/ 1189827 w 7044527"/>
              <a:gd name="connsiteY55" fmla="*/ 554309 h 2535509"/>
              <a:gd name="connsiteX56" fmla="*/ 1189827 w 7044527"/>
              <a:gd name="connsiteY56" fmla="*/ 509859 h 2535509"/>
              <a:gd name="connsiteX57" fmla="*/ 1113627 w 7044527"/>
              <a:gd name="connsiteY57" fmla="*/ 509859 h 2535509"/>
              <a:gd name="connsiteX58" fmla="*/ 1113627 w 7044527"/>
              <a:gd name="connsiteY58" fmla="*/ 471759 h 2535509"/>
              <a:gd name="connsiteX59" fmla="*/ 1005677 w 7044527"/>
              <a:gd name="connsiteY59" fmla="*/ 471759 h 2535509"/>
              <a:gd name="connsiteX60" fmla="*/ 1004884 w 7044527"/>
              <a:gd name="connsiteY60" fmla="*/ 436834 h 2535509"/>
              <a:gd name="connsiteX61" fmla="*/ 935828 w 7044527"/>
              <a:gd name="connsiteY61" fmla="*/ 436835 h 2535509"/>
              <a:gd name="connsiteX62" fmla="*/ 935829 w 7044527"/>
              <a:gd name="connsiteY62" fmla="*/ 365397 h 2535509"/>
              <a:gd name="connsiteX63" fmla="*/ 492917 w 7044527"/>
              <a:gd name="connsiteY63" fmla="*/ 365398 h 2535509"/>
              <a:gd name="connsiteX64" fmla="*/ 492917 w 7044527"/>
              <a:gd name="connsiteY64" fmla="*/ 355873 h 2535509"/>
              <a:gd name="connsiteX65" fmla="*/ 485772 w 7044527"/>
              <a:gd name="connsiteY65" fmla="*/ 355872 h 2535509"/>
              <a:gd name="connsiteX66" fmla="*/ 485770 w 7044527"/>
              <a:gd name="connsiteY66" fmla="*/ 339204 h 2535509"/>
              <a:gd name="connsiteX67" fmla="*/ 478628 w 7044527"/>
              <a:gd name="connsiteY67" fmla="*/ 339205 h 2535509"/>
              <a:gd name="connsiteX68" fmla="*/ 478628 w 7044527"/>
              <a:gd name="connsiteY68" fmla="*/ 286816 h 2535509"/>
              <a:gd name="connsiteX69" fmla="*/ 273841 w 7044527"/>
              <a:gd name="connsiteY69" fmla="*/ 284436 h 2535509"/>
              <a:gd name="connsiteX70" fmla="*/ 273840 w 7044527"/>
              <a:gd name="connsiteY70" fmla="*/ 251098 h 2535509"/>
              <a:gd name="connsiteX71" fmla="*/ 233361 w 7044527"/>
              <a:gd name="connsiteY71" fmla="*/ 251099 h 2535509"/>
              <a:gd name="connsiteX72" fmla="*/ 233359 w 7044527"/>
              <a:gd name="connsiteY72" fmla="*/ 212999 h 2535509"/>
              <a:gd name="connsiteX73" fmla="*/ 207165 w 7044527"/>
              <a:gd name="connsiteY73" fmla="*/ 212998 h 2535509"/>
              <a:gd name="connsiteX74" fmla="*/ 207168 w 7044527"/>
              <a:gd name="connsiteY74" fmla="*/ 167756 h 2535509"/>
              <a:gd name="connsiteX75" fmla="*/ 192880 w 7044527"/>
              <a:gd name="connsiteY75" fmla="*/ 167755 h 2535509"/>
              <a:gd name="connsiteX76" fmla="*/ 192880 w 7044527"/>
              <a:gd name="connsiteY76" fmla="*/ 132034 h 2535509"/>
              <a:gd name="connsiteX77" fmla="*/ 123825 w 7044527"/>
              <a:gd name="connsiteY77" fmla="*/ 132034 h 2535509"/>
              <a:gd name="connsiteX78" fmla="*/ 123825 w 7044527"/>
              <a:gd name="connsiteY78" fmla="*/ 89172 h 2535509"/>
              <a:gd name="connsiteX79" fmla="*/ 11906 w 7044527"/>
              <a:gd name="connsiteY79" fmla="*/ 89172 h 2535509"/>
              <a:gd name="connsiteX80" fmla="*/ 11905 w 7044527"/>
              <a:gd name="connsiteY80" fmla="*/ 39166 h 2535509"/>
              <a:gd name="connsiteX81" fmla="*/ 1 w 7044527"/>
              <a:gd name="connsiteY81" fmla="*/ 39166 h 2535509"/>
              <a:gd name="connsiteX82" fmla="*/ 0 w 7044527"/>
              <a:gd name="connsiteY82" fmla="*/ 3447 h 2535509"/>
              <a:gd name="connsiteX83" fmla="*/ 2 w 7044527"/>
              <a:gd name="connsiteY83" fmla="*/ 1064 h 2535509"/>
              <a:gd name="connsiteX0" fmla="*/ 7494582 w 7494582"/>
              <a:gd name="connsiteY0" fmla="*/ 2572545 h 2572545"/>
              <a:gd name="connsiteX1" fmla="*/ 7443782 w 7494582"/>
              <a:gd name="connsiteY1" fmla="*/ 2572545 h 2572545"/>
              <a:gd name="connsiteX2" fmla="*/ 7443782 w 7494582"/>
              <a:gd name="connsiteY2" fmla="*/ 2204245 h 2572545"/>
              <a:gd name="connsiteX3" fmla="*/ 6904032 w 7494582"/>
              <a:gd name="connsiteY3" fmla="*/ 2204245 h 2572545"/>
              <a:gd name="connsiteX4" fmla="*/ 6904032 w 7494582"/>
              <a:gd name="connsiteY4" fmla="*/ 1931195 h 2572545"/>
              <a:gd name="connsiteX5" fmla="*/ 5557832 w 7494582"/>
              <a:gd name="connsiteY5" fmla="*/ 1931195 h 2572545"/>
              <a:gd name="connsiteX6" fmla="*/ 5557832 w 7494582"/>
              <a:gd name="connsiteY6" fmla="*/ 1854995 h 2572545"/>
              <a:gd name="connsiteX7" fmla="*/ 5214932 w 7494582"/>
              <a:gd name="connsiteY7" fmla="*/ 1854995 h 2572545"/>
              <a:gd name="connsiteX8" fmla="*/ 5214932 w 7494582"/>
              <a:gd name="connsiteY8" fmla="*/ 1772445 h 2572545"/>
              <a:gd name="connsiteX9" fmla="*/ 5075232 w 7494582"/>
              <a:gd name="connsiteY9" fmla="*/ 1772445 h 2572545"/>
              <a:gd name="connsiteX10" fmla="*/ 5075232 w 7494582"/>
              <a:gd name="connsiteY10" fmla="*/ 1696245 h 2572545"/>
              <a:gd name="connsiteX11" fmla="*/ 4833932 w 7494582"/>
              <a:gd name="connsiteY11" fmla="*/ 1696245 h 2572545"/>
              <a:gd name="connsiteX12" fmla="*/ 4833932 w 7494582"/>
              <a:gd name="connsiteY12" fmla="*/ 1613695 h 2572545"/>
              <a:gd name="connsiteX13" fmla="*/ 4389432 w 7494582"/>
              <a:gd name="connsiteY13" fmla="*/ 1613695 h 2572545"/>
              <a:gd name="connsiteX14" fmla="*/ 4389432 w 7494582"/>
              <a:gd name="connsiteY14" fmla="*/ 1531145 h 2572545"/>
              <a:gd name="connsiteX15" fmla="*/ 4351332 w 7494582"/>
              <a:gd name="connsiteY15" fmla="*/ 1531145 h 2572545"/>
              <a:gd name="connsiteX16" fmla="*/ 4351332 w 7494582"/>
              <a:gd name="connsiteY16" fmla="*/ 1454945 h 2572545"/>
              <a:gd name="connsiteX17" fmla="*/ 3665532 w 7494582"/>
              <a:gd name="connsiteY17" fmla="*/ 1454945 h 2572545"/>
              <a:gd name="connsiteX18" fmla="*/ 3665532 w 7494582"/>
              <a:gd name="connsiteY18" fmla="*/ 1385095 h 2572545"/>
              <a:gd name="connsiteX19" fmla="*/ 3633782 w 7494582"/>
              <a:gd name="connsiteY19" fmla="*/ 1385095 h 2572545"/>
              <a:gd name="connsiteX20" fmla="*/ 3633782 w 7494582"/>
              <a:gd name="connsiteY20" fmla="*/ 1327945 h 2572545"/>
              <a:gd name="connsiteX21" fmla="*/ 3519482 w 7494582"/>
              <a:gd name="connsiteY21" fmla="*/ 1327945 h 2572545"/>
              <a:gd name="connsiteX22" fmla="*/ 3519482 w 7494582"/>
              <a:gd name="connsiteY22" fmla="*/ 1270795 h 2572545"/>
              <a:gd name="connsiteX23" fmla="*/ 3303582 w 7494582"/>
              <a:gd name="connsiteY23" fmla="*/ 1270795 h 2572545"/>
              <a:gd name="connsiteX24" fmla="*/ 3303582 w 7494582"/>
              <a:gd name="connsiteY24" fmla="*/ 1219995 h 2572545"/>
              <a:gd name="connsiteX25" fmla="*/ 3259132 w 7494582"/>
              <a:gd name="connsiteY25" fmla="*/ 1219995 h 2572545"/>
              <a:gd name="connsiteX26" fmla="*/ 3259132 w 7494582"/>
              <a:gd name="connsiteY26" fmla="*/ 1169195 h 2572545"/>
              <a:gd name="connsiteX27" fmla="*/ 3252782 w 7494582"/>
              <a:gd name="connsiteY27" fmla="*/ 1169195 h 2572545"/>
              <a:gd name="connsiteX28" fmla="*/ 3252782 w 7494582"/>
              <a:gd name="connsiteY28" fmla="*/ 1118395 h 2572545"/>
              <a:gd name="connsiteX29" fmla="*/ 3182932 w 7494582"/>
              <a:gd name="connsiteY29" fmla="*/ 1118395 h 2572545"/>
              <a:gd name="connsiteX30" fmla="*/ 3182932 w 7494582"/>
              <a:gd name="connsiteY30" fmla="*/ 1067595 h 2572545"/>
              <a:gd name="connsiteX31" fmla="*/ 3062282 w 7494582"/>
              <a:gd name="connsiteY31" fmla="*/ 1067595 h 2572545"/>
              <a:gd name="connsiteX32" fmla="*/ 3062282 w 7494582"/>
              <a:gd name="connsiteY32" fmla="*/ 1029495 h 2572545"/>
              <a:gd name="connsiteX33" fmla="*/ 2954332 w 7494582"/>
              <a:gd name="connsiteY33" fmla="*/ 1029495 h 2572545"/>
              <a:gd name="connsiteX34" fmla="*/ 2954332 w 7494582"/>
              <a:gd name="connsiteY34" fmla="*/ 985045 h 2572545"/>
              <a:gd name="connsiteX35" fmla="*/ 2871782 w 7494582"/>
              <a:gd name="connsiteY35" fmla="*/ 985045 h 2572545"/>
              <a:gd name="connsiteX36" fmla="*/ 2871782 w 7494582"/>
              <a:gd name="connsiteY36" fmla="*/ 940595 h 2572545"/>
              <a:gd name="connsiteX37" fmla="*/ 2833682 w 7494582"/>
              <a:gd name="connsiteY37" fmla="*/ 940595 h 2572545"/>
              <a:gd name="connsiteX38" fmla="*/ 2833682 w 7494582"/>
              <a:gd name="connsiteY38" fmla="*/ 896145 h 2572545"/>
              <a:gd name="connsiteX39" fmla="*/ 2693982 w 7494582"/>
              <a:gd name="connsiteY39" fmla="*/ 896145 h 2572545"/>
              <a:gd name="connsiteX40" fmla="*/ 2693982 w 7494582"/>
              <a:gd name="connsiteY40" fmla="*/ 851695 h 2572545"/>
              <a:gd name="connsiteX41" fmla="*/ 2541582 w 7494582"/>
              <a:gd name="connsiteY41" fmla="*/ 851695 h 2572545"/>
              <a:gd name="connsiteX42" fmla="*/ 2541582 w 7494582"/>
              <a:gd name="connsiteY42" fmla="*/ 813595 h 2572545"/>
              <a:gd name="connsiteX43" fmla="*/ 2497132 w 7494582"/>
              <a:gd name="connsiteY43" fmla="*/ 813595 h 2572545"/>
              <a:gd name="connsiteX44" fmla="*/ 2497132 w 7494582"/>
              <a:gd name="connsiteY44" fmla="*/ 769145 h 2572545"/>
              <a:gd name="connsiteX45" fmla="*/ 2312982 w 7494582"/>
              <a:gd name="connsiteY45" fmla="*/ 769145 h 2572545"/>
              <a:gd name="connsiteX46" fmla="*/ 2312982 w 7494582"/>
              <a:gd name="connsiteY46" fmla="*/ 731045 h 2572545"/>
              <a:gd name="connsiteX47" fmla="*/ 2147882 w 7494582"/>
              <a:gd name="connsiteY47" fmla="*/ 731045 h 2572545"/>
              <a:gd name="connsiteX48" fmla="*/ 2147882 w 7494582"/>
              <a:gd name="connsiteY48" fmla="*/ 692945 h 2572545"/>
              <a:gd name="connsiteX49" fmla="*/ 1951032 w 7494582"/>
              <a:gd name="connsiteY49" fmla="*/ 692945 h 2572545"/>
              <a:gd name="connsiteX50" fmla="*/ 1951032 w 7494582"/>
              <a:gd name="connsiteY50" fmla="*/ 654845 h 2572545"/>
              <a:gd name="connsiteX51" fmla="*/ 1855782 w 7494582"/>
              <a:gd name="connsiteY51" fmla="*/ 654845 h 2572545"/>
              <a:gd name="connsiteX52" fmla="*/ 1855782 w 7494582"/>
              <a:gd name="connsiteY52" fmla="*/ 623095 h 2572545"/>
              <a:gd name="connsiteX53" fmla="*/ 1741482 w 7494582"/>
              <a:gd name="connsiteY53" fmla="*/ 623095 h 2572545"/>
              <a:gd name="connsiteX54" fmla="*/ 1741482 w 7494582"/>
              <a:gd name="connsiteY54" fmla="*/ 591345 h 2572545"/>
              <a:gd name="connsiteX55" fmla="*/ 1639882 w 7494582"/>
              <a:gd name="connsiteY55" fmla="*/ 591345 h 2572545"/>
              <a:gd name="connsiteX56" fmla="*/ 1639882 w 7494582"/>
              <a:gd name="connsiteY56" fmla="*/ 546895 h 2572545"/>
              <a:gd name="connsiteX57" fmla="*/ 1563682 w 7494582"/>
              <a:gd name="connsiteY57" fmla="*/ 546895 h 2572545"/>
              <a:gd name="connsiteX58" fmla="*/ 1563682 w 7494582"/>
              <a:gd name="connsiteY58" fmla="*/ 508795 h 2572545"/>
              <a:gd name="connsiteX59" fmla="*/ 1455732 w 7494582"/>
              <a:gd name="connsiteY59" fmla="*/ 508795 h 2572545"/>
              <a:gd name="connsiteX60" fmla="*/ 1454939 w 7494582"/>
              <a:gd name="connsiteY60" fmla="*/ 473870 h 2572545"/>
              <a:gd name="connsiteX61" fmla="*/ 1385883 w 7494582"/>
              <a:gd name="connsiteY61" fmla="*/ 473871 h 2572545"/>
              <a:gd name="connsiteX62" fmla="*/ 1385884 w 7494582"/>
              <a:gd name="connsiteY62" fmla="*/ 402433 h 2572545"/>
              <a:gd name="connsiteX63" fmla="*/ 942972 w 7494582"/>
              <a:gd name="connsiteY63" fmla="*/ 402434 h 2572545"/>
              <a:gd name="connsiteX64" fmla="*/ 942972 w 7494582"/>
              <a:gd name="connsiteY64" fmla="*/ 392909 h 2572545"/>
              <a:gd name="connsiteX65" fmla="*/ 935827 w 7494582"/>
              <a:gd name="connsiteY65" fmla="*/ 392908 h 2572545"/>
              <a:gd name="connsiteX66" fmla="*/ 935825 w 7494582"/>
              <a:gd name="connsiteY66" fmla="*/ 376240 h 2572545"/>
              <a:gd name="connsiteX67" fmla="*/ 928683 w 7494582"/>
              <a:gd name="connsiteY67" fmla="*/ 376241 h 2572545"/>
              <a:gd name="connsiteX68" fmla="*/ 928683 w 7494582"/>
              <a:gd name="connsiteY68" fmla="*/ 323852 h 2572545"/>
              <a:gd name="connsiteX69" fmla="*/ 723896 w 7494582"/>
              <a:gd name="connsiteY69" fmla="*/ 321472 h 2572545"/>
              <a:gd name="connsiteX70" fmla="*/ 723895 w 7494582"/>
              <a:gd name="connsiteY70" fmla="*/ 288134 h 2572545"/>
              <a:gd name="connsiteX71" fmla="*/ 683416 w 7494582"/>
              <a:gd name="connsiteY71" fmla="*/ 288135 h 2572545"/>
              <a:gd name="connsiteX72" fmla="*/ 683414 w 7494582"/>
              <a:gd name="connsiteY72" fmla="*/ 250035 h 2572545"/>
              <a:gd name="connsiteX73" fmla="*/ 657220 w 7494582"/>
              <a:gd name="connsiteY73" fmla="*/ 250034 h 2572545"/>
              <a:gd name="connsiteX74" fmla="*/ 657223 w 7494582"/>
              <a:gd name="connsiteY74" fmla="*/ 204792 h 2572545"/>
              <a:gd name="connsiteX75" fmla="*/ 642935 w 7494582"/>
              <a:gd name="connsiteY75" fmla="*/ 204791 h 2572545"/>
              <a:gd name="connsiteX76" fmla="*/ 642935 w 7494582"/>
              <a:gd name="connsiteY76" fmla="*/ 169070 h 2572545"/>
              <a:gd name="connsiteX77" fmla="*/ 573880 w 7494582"/>
              <a:gd name="connsiteY77" fmla="*/ 169070 h 2572545"/>
              <a:gd name="connsiteX78" fmla="*/ 573880 w 7494582"/>
              <a:gd name="connsiteY78" fmla="*/ 126208 h 2572545"/>
              <a:gd name="connsiteX79" fmla="*/ 461961 w 7494582"/>
              <a:gd name="connsiteY79" fmla="*/ 126208 h 2572545"/>
              <a:gd name="connsiteX80" fmla="*/ 461960 w 7494582"/>
              <a:gd name="connsiteY80" fmla="*/ 76202 h 2572545"/>
              <a:gd name="connsiteX81" fmla="*/ 450056 w 7494582"/>
              <a:gd name="connsiteY81" fmla="*/ 76202 h 2572545"/>
              <a:gd name="connsiteX82" fmla="*/ 450055 w 7494582"/>
              <a:gd name="connsiteY82" fmla="*/ 40483 h 2572545"/>
              <a:gd name="connsiteX83" fmla="*/ 0 w 7494582"/>
              <a:gd name="connsiteY83" fmla="*/ 0 h 2572545"/>
              <a:gd name="connsiteX0" fmla="*/ 7494582 w 7494582"/>
              <a:gd name="connsiteY0" fmla="*/ 2572545 h 2572545"/>
              <a:gd name="connsiteX1" fmla="*/ 7443782 w 7494582"/>
              <a:gd name="connsiteY1" fmla="*/ 2572545 h 2572545"/>
              <a:gd name="connsiteX2" fmla="*/ 7443782 w 7494582"/>
              <a:gd name="connsiteY2" fmla="*/ 2204245 h 2572545"/>
              <a:gd name="connsiteX3" fmla="*/ 6904032 w 7494582"/>
              <a:gd name="connsiteY3" fmla="*/ 2204245 h 2572545"/>
              <a:gd name="connsiteX4" fmla="*/ 6904032 w 7494582"/>
              <a:gd name="connsiteY4" fmla="*/ 1931195 h 2572545"/>
              <a:gd name="connsiteX5" fmla="*/ 5557832 w 7494582"/>
              <a:gd name="connsiteY5" fmla="*/ 1931195 h 2572545"/>
              <a:gd name="connsiteX6" fmla="*/ 5557832 w 7494582"/>
              <a:gd name="connsiteY6" fmla="*/ 1854995 h 2572545"/>
              <a:gd name="connsiteX7" fmla="*/ 5214932 w 7494582"/>
              <a:gd name="connsiteY7" fmla="*/ 1854995 h 2572545"/>
              <a:gd name="connsiteX8" fmla="*/ 5214932 w 7494582"/>
              <a:gd name="connsiteY8" fmla="*/ 1772445 h 2572545"/>
              <a:gd name="connsiteX9" fmla="*/ 5075232 w 7494582"/>
              <a:gd name="connsiteY9" fmla="*/ 1772445 h 2572545"/>
              <a:gd name="connsiteX10" fmla="*/ 5075232 w 7494582"/>
              <a:gd name="connsiteY10" fmla="*/ 1696245 h 2572545"/>
              <a:gd name="connsiteX11" fmla="*/ 4833932 w 7494582"/>
              <a:gd name="connsiteY11" fmla="*/ 1696245 h 2572545"/>
              <a:gd name="connsiteX12" fmla="*/ 4833932 w 7494582"/>
              <a:gd name="connsiteY12" fmla="*/ 1613695 h 2572545"/>
              <a:gd name="connsiteX13" fmla="*/ 4389432 w 7494582"/>
              <a:gd name="connsiteY13" fmla="*/ 1613695 h 2572545"/>
              <a:gd name="connsiteX14" fmla="*/ 4389432 w 7494582"/>
              <a:gd name="connsiteY14" fmla="*/ 1531145 h 2572545"/>
              <a:gd name="connsiteX15" fmla="*/ 4351332 w 7494582"/>
              <a:gd name="connsiteY15" fmla="*/ 1531145 h 2572545"/>
              <a:gd name="connsiteX16" fmla="*/ 4351332 w 7494582"/>
              <a:gd name="connsiteY16" fmla="*/ 1454945 h 2572545"/>
              <a:gd name="connsiteX17" fmla="*/ 3665532 w 7494582"/>
              <a:gd name="connsiteY17" fmla="*/ 1454945 h 2572545"/>
              <a:gd name="connsiteX18" fmla="*/ 3665532 w 7494582"/>
              <a:gd name="connsiteY18" fmla="*/ 1385095 h 2572545"/>
              <a:gd name="connsiteX19" fmla="*/ 3633782 w 7494582"/>
              <a:gd name="connsiteY19" fmla="*/ 1385095 h 2572545"/>
              <a:gd name="connsiteX20" fmla="*/ 3633782 w 7494582"/>
              <a:gd name="connsiteY20" fmla="*/ 1327945 h 2572545"/>
              <a:gd name="connsiteX21" fmla="*/ 3519482 w 7494582"/>
              <a:gd name="connsiteY21" fmla="*/ 1327945 h 2572545"/>
              <a:gd name="connsiteX22" fmla="*/ 3519482 w 7494582"/>
              <a:gd name="connsiteY22" fmla="*/ 1270795 h 2572545"/>
              <a:gd name="connsiteX23" fmla="*/ 3303582 w 7494582"/>
              <a:gd name="connsiteY23" fmla="*/ 1270795 h 2572545"/>
              <a:gd name="connsiteX24" fmla="*/ 3303582 w 7494582"/>
              <a:gd name="connsiteY24" fmla="*/ 1219995 h 2572545"/>
              <a:gd name="connsiteX25" fmla="*/ 3259132 w 7494582"/>
              <a:gd name="connsiteY25" fmla="*/ 1219995 h 2572545"/>
              <a:gd name="connsiteX26" fmla="*/ 3259132 w 7494582"/>
              <a:gd name="connsiteY26" fmla="*/ 1169195 h 2572545"/>
              <a:gd name="connsiteX27" fmla="*/ 3252782 w 7494582"/>
              <a:gd name="connsiteY27" fmla="*/ 1169195 h 2572545"/>
              <a:gd name="connsiteX28" fmla="*/ 3252782 w 7494582"/>
              <a:gd name="connsiteY28" fmla="*/ 1118395 h 2572545"/>
              <a:gd name="connsiteX29" fmla="*/ 3182932 w 7494582"/>
              <a:gd name="connsiteY29" fmla="*/ 1118395 h 2572545"/>
              <a:gd name="connsiteX30" fmla="*/ 3182932 w 7494582"/>
              <a:gd name="connsiteY30" fmla="*/ 1067595 h 2572545"/>
              <a:gd name="connsiteX31" fmla="*/ 3062282 w 7494582"/>
              <a:gd name="connsiteY31" fmla="*/ 1067595 h 2572545"/>
              <a:gd name="connsiteX32" fmla="*/ 3062282 w 7494582"/>
              <a:gd name="connsiteY32" fmla="*/ 1029495 h 2572545"/>
              <a:gd name="connsiteX33" fmla="*/ 2954332 w 7494582"/>
              <a:gd name="connsiteY33" fmla="*/ 1029495 h 2572545"/>
              <a:gd name="connsiteX34" fmla="*/ 2954332 w 7494582"/>
              <a:gd name="connsiteY34" fmla="*/ 985045 h 2572545"/>
              <a:gd name="connsiteX35" fmla="*/ 2871782 w 7494582"/>
              <a:gd name="connsiteY35" fmla="*/ 985045 h 2572545"/>
              <a:gd name="connsiteX36" fmla="*/ 2871782 w 7494582"/>
              <a:gd name="connsiteY36" fmla="*/ 940595 h 2572545"/>
              <a:gd name="connsiteX37" fmla="*/ 2833682 w 7494582"/>
              <a:gd name="connsiteY37" fmla="*/ 940595 h 2572545"/>
              <a:gd name="connsiteX38" fmla="*/ 2833682 w 7494582"/>
              <a:gd name="connsiteY38" fmla="*/ 896145 h 2572545"/>
              <a:gd name="connsiteX39" fmla="*/ 2693982 w 7494582"/>
              <a:gd name="connsiteY39" fmla="*/ 896145 h 2572545"/>
              <a:gd name="connsiteX40" fmla="*/ 2693982 w 7494582"/>
              <a:gd name="connsiteY40" fmla="*/ 851695 h 2572545"/>
              <a:gd name="connsiteX41" fmla="*/ 2541582 w 7494582"/>
              <a:gd name="connsiteY41" fmla="*/ 851695 h 2572545"/>
              <a:gd name="connsiteX42" fmla="*/ 2541582 w 7494582"/>
              <a:gd name="connsiteY42" fmla="*/ 813595 h 2572545"/>
              <a:gd name="connsiteX43" fmla="*/ 2497132 w 7494582"/>
              <a:gd name="connsiteY43" fmla="*/ 813595 h 2572545"/>
              <a:gd name="connsiteX44" fmla="*/ 2497132 w 7494582"/>
              <a:gd name="connsiteY44" fmla="*/ 769145 h 2572545"/>
              <a:gd name="connsiteX45" fmla="*/ 2312982 w 7494582"/>
              <a:gd name="connsiteY45" fmla="*/ 769145 h 2572545"/>
              <a:gd name="connsiteX46" fmla="*/ 2312982 w 7494582"/>
              <a:gd name="connsiteY46" fmla="*/ 731045 h 2572545"/>
              <a:gd name="connsiteX47" fmla="*/ 2147882 w 7494582"/>
              <a:gd name="connsiteY47" fmla="*/ 731045 h 2572545"/>
              <a:gd name="connsiteX48" fmla="*/ 2147882 w 7494582"/>
              <a:gd name="connsiteY48" fmla="*/ 692945 h 2572545"/>
              <a:gd name="connsiteX49" fmla="*/ 1951032 w 7494582"/>
              <a:gd name="connsiteY49" fmla="*/ 692945 h 2572545"/>
              <a:gd name="connsiteX50" fmla="*/ 1951032 w 7494582"/>
              <a:gd name="connsiteY50" fmla="*/ 654845 h 2572545"/>
              <a:gd name="connsiteX51" fmla="*/ 1855782 w 7494582"/>
              <a:gd name="connsiteY51" fmla="*/ 654845 h 2572545"/>
              <a:gd name="connsiteX52" fmla="*/ 1855782 w 7494582"/>
              <a:gd name="connsiteY52" fmla="*/ 623095 h 2572545"/>
              <a:gd name="connsiteX53" fmla="*/ 1741482 w 7494582"/>
              <a:gd name="connsiteY53" fmla="*/ 623095 h 2572545"/>
              <a:gd name="connsiteX54" fmla="*/ 1741482 w 7494582"/>
              <a:gd name="connsiteY54" fmla="*/ 591345 h 2572545"/>
              <a:gd name="connsiteX55" fmla="*/ 1639882 w 7494582"/>
              <a:gd name="connsiteY55" fmla="*/ 591345 h 2572545"/>
              <a:gd name="connsiteX56" fmla="*/ 1639882 w 7494582"/>
              <a:gd name="connsiteY56" fmla="*/ 546895 h 2572545"/>
              <a:gd name="connsiteX57" fmla="*/ 1563682 w 7494582"/>
              <a:gd name="connsiteY57" fmla="*/ 546895 h 2572545"/>
              <a:gd name="connsiteX58" fmla="*/ 1563682 w 7494582"/>
              <a:gd name="connsiteY58" fmla="*/ 508795 h 2572545"/>
              <a:gd name="connsiteX59" fmla="*/ 1455732 w 7494582"/>
              <a:gd name="connsiteY59" fmla="*/ 508795 h 2572545"/>
              <a:gd name="connsiteX60" fmla="*/ 1454939 w 7494582"/>
              <a:gd name="connsiteY60" fmla="*/ 473870 h 2572545"/>
              <a:gd name="connsiteX61" fmla="*/ 1385883 w 7494582"/>
              <a:gd name="connsiteY61" fmla="*/ 473871 h 2572545"/>
              <a:gd name="connsiteX62" fmla="*/ 1385884 w 7494582"/>
              <a:gd name="connsiteY62" fmla="*/ 402433 h 2572545"/>
              <a:gd name="connsiteX63" fmla="*/ 942972 w 7494582"/>
              <a:gd name="connsiteY63" fmla="*/ 402434 h 2572545"/>
              <a:gd name="connsiteX64" fmla="*/ 942972 w 7494582"/>
              <a:gd name="connsiteY64" fmla="*/ 392909 h 2572545"/>
              <a:gd name="connsiteX65" fmla="*/ 935827 w 7494582"/>
              <a:gd name="connsiteY65" fmla="*/ 392908 h 2572545"/>
              <a:gd name="connsiteX66" fmla="*/ 935825 w 7494582"/>
              <a:gd name="connsiteY66" fmla="*/ 376240 h 2572545"/>
              <a:gd name="connsiteX67" fmla="*/ 928683 w 7494582"/>
              <a:gd name="connsiteY67" fmla="*/ 376241 h 2572545"/>
              <a:gd name="connsiteX68" fmla="*/ 928683 w 7494582"/>
              <a:gd name="connsiteY68" fmla="*/ 323852 h 2572545"/>
              <a:gd name="connsiteX69" fmla="*/ 723896 w 7494582"/>
              <a:gd name="connsiteY69" fmla="*/ 321472 h 2572545"/>
              <a:gd name="connsiteX70" fmla="*/ 723895 w 7494582"/>
              <a:gd name="connsiteY70" fmla="*/ 288134 h 2572545"/>
              <a:gd name="connsiteX71" fmla="*/ 683416 w 7494582"/>
              <a:gd name="connsiteY71" fmla="*/ 288135 h 2572545"/>
              <a:gd name="connsiteX72" fmla="*/ 683414 w 7494582"/>
              <a:gd name="connsiteY72" fmla="*/ 250035 h 2572545"/>
              <a:gd name="connsiteX73" fmla="*/ 657220 w 7494582"/>
              <a:gd name="connsiteY73" fmla="*/ 250034 h 2572545"/>
              <a:gd name="connsiteX74" fmla="*/ 657223 w 7494582"/>
              <a:gd name="connsiteY74" fmla="*/ 204792 h 2572545"/>
              <a:gd name="connsiteX75" fmla="*/ 642935 w 7494582"/>
              <a:gd name="connsiteY75" fmla="*/ 204791 h 2572545"/>
              <a:gd name="connsiteX76" fmla="*/ 642935 w 7494582"/>
              <a:gd name="connsiteY76" fmla="*/ 169070 h 2572545"/>
              <a:gd name="connsiteX77" fmla="*/ 573880 w 7494582"/>
              <a:gd name="connsiteY77" fmla="*/ 169070 h 2572545"/>
              <a:gd name="connsiteX78" fmla="*/ 573880 w 7494582"/>
              <a:gd name="connsiteY78" fmla="*/ 126208 h 2572545"/>
              <a:gd name="connsiteX79" fmla="*/ 461961 w 7494582"/>
              <a:gd name="connsiteY79" fmla="*/ 126208 h 2572545"/>
              <a:gd name="connsiteX80" fmla="*/ 461960 w 7494582"/>
              <a:gd name="connsiteY80" fmla="*/ 76202 h 2572545"/>
              <a:gd name="connsiteX81" fmla="*/ 450056 w 7494582"/>
              <a:gd name="connsiteY81" fmla="*/ 76202 h 2572545"/>
              <a:gd name="connsiteX82" fmla="*/ 450055 w 7494582"/>
              <a:gd name="connsiteY82" fmla="*/ 40483 h 2572545"/>
              <a:gd name="connsiteX83" fmla="*/ 0 w 7494582"/>
              <a:gd name="connsiteY83" fmla="*/ 0 h 2572545"/>
              <a:gd name="connsiteX0" fmla="*/ 7063576 w 7063576"/>
              <a:gd name="connsiteY0" fmla="*/ 2532063 h 2532063"/>
              <a:gd name="connsiteX1" fmla="*/ 7012776 w 7063576"/>
              <a:gd name="connsiteY1" fmla="*/ 2532063 h 2532063"/>
              <a:gd name="connsiteX2" fmla="*/ 7012776 w 7063576"/>
              <a:gd name="connsiteY2" fmla="*/ 2163763 h 2532063"/>
              <a:gd name="connsiteX3" fmla="*/ 6473026 w 7063576"/>
              <a:gd name="connsiteY3" fmla="*/ 2163763 h 2532063"/>
              <a:gd name="connsiteX4" fmla="*/ 6473026 w 7063576"/>
              <a:gd name="connsiteY4" fmla="*/ 1890713 h 2532063"/>
              <a:gd name="connsiteX5" fmla="*/ 5126826 w 7063576"/>
              <a:gd name="connsiteY5" fmla="*/ 1890713 h 2532063"/>
              <a:gd name="connsiteX6" fmla="*/ 5126826 w 7063576"/>
              <a:gd name="connsiteY6" fmla="*/ 1814513 h 2532063"/>
              <a:gd name="connsiteX7" fmla="*/ 4783926 w 7063576"/>
              <a:gd name="connsiteY7" fmla="*/ 1814513 h 2532063"/>
              <a:gd name="connsiteX8" fmla="*/ 4783926 w 7063576"/>
              <a:gd name="connsiteY8" fmla="*/ 1731963 h 2532063"/>
              <a:gd name="connsiteX9" fmla="*/ 4644226 w 7063576"/>
              <a:gd name="connsiteY9" fmla="*/ 1731963 h 2532063"/>
              <a:gd name="connsiteX10" fmla="*/ 4644226 w 7063576"/>
              <a:gd name="connsiteY10" fmla="*/ 1655763 h 2532063"/>
              <a:gd name="connsiteX11" fmla="*/ 4402926 w 7063576"/>
              <a:gd name="connsiteY11" fmla="*/ 1655763 h 2532063"/>
              <a:gd name="connsiteX12" fmla="*/ 4402926 w 7063576"/>
              <a:gd name="connsiteY12" fmla="*/ 1573213 h 2532063"/>
              <a:gd name="connsiteX13" fmla="*/ 3958426 w 7063576"/>
              <a:gd name="connsiteY13" fmla="*/ 1573213 h 2532063"/>
              <a:gd name="connsiteX14" fmla="*/ 3958426 w 7063576"/>
              <a:gd name="connsiteY14" fmla="*/ 1490663 h 2532063"/>
              <a:gd name="connsiteX15" fmla="*/ 3920326 w 7063576"/>
              <a:gd name="connsiteY15" fmla="*/ 1490663 h 2532063"/>
              <a:gd name="connsiteX16" fmla="*/ 3920326 w 7063576"/>
              <a:gd name="connsiteY16" fmla="*/ 1414463 h 2532063"/>
              <a:gd name="connsiteX17" fmla="*/ 3234526 w 7063576"/>
              <a:gd name="connsiteY17" fmla="*/ 1414463 h 2532063"/>
              <a:gd name="connsiteX18" fmla="*/ 3234526 w 7063576"/>
              <a:gd name="connsiteY18" fmla="*/ 1344613 h 2532063"/>
              <a:gd name="connsiteX19" fmla="*/ 3202776 w 7063576"/>
              <a:gd name="connsiteY19" fmla="*/ 1344613 h 2532063"/>
              <a:gd name="connsiteX20" fmla="*/ 3202776 w 7063576"/>
              <a:gd name="connsiteY20" fmla="*/ 1287463 h 2532063"/>
              <a:gd name="connsiteX21" fmla="*/ 3088476 w 7063576"/>
              <a:gd name="connsiteY21" fmla="*/ 1287463 h 2532063"/>
              <a:gd name="connsiteX22" fmla="*/ 3088476 w 7063576"/>
              <a:gd name="connsiteY22" fmla="*/ 1230313 h 2532063"/>
              <a:gd name="connsiteX23" fmla="*/ 2872576 w 7063576"/>
              <a:gd name="connsiteY23" fmla="*/ 1230313 h 2532063"/>
              <a:gd name="connsiteX24" fmla="*/ 2872576 w 7063576"/>
              <a:gd name="connsiteY24" fmla="*/ 1179513 h 2532063"/>
              <a:gd name="connsiteX25" fmla="*/ 2828126 w 7063576"/>
              <a:gd name="connsiteY25" fmla="*/ 1179513 h 2532063"/>
              <a:gd name="connsiteX26" fmla="*/ 2828126 w 7063576"/>
              <a:gd name="connsiteY26" fmla="*/ 1128713 h 2532063"/>
              <a:gd name="connsiteX27" fmla="*/ 2821776 w 7063576"/>
              <a:gd name="connsiteY27" fmla="*/ 1128713 h 2532063"/>
              <a:gd name="connsiteX28" fmla="*/ 2821776 w 7063576"/>
              <a:gd name="connsiteY28" fmla="*/ 1077913 h 2532063"/>
              <a:gd name="connsiteX29" fmla="*/ 2751926 w 7063576"/>
              <a:gd name="connsiteY29" fmla="*/ 1077913 h 2532063"/>
              <a:gd name="connsiteX30" fmla="*/ 2751926 w 7063576"/>
              <a:gd name="connsiteY30" fmla="*/ 1027113 h 2532063"/>
              <a:gd name="connsiteX31" fmla="*/ 2631276 w 7063576"/>
              <a:gd name="connsiteY31" fmla="*/ 1027113 h 2532063"/>
              <a:gd name="connsiteX32" fmla="*/ 2631276 w 7063576"/>
              <a:gd name="connsiteY32" fmla="*/ 989013 h 2532063"/>
              <a:gd name="connsiteX33" fmla="*/ 2523326 w 7063576"/>
              <a:gd name="connsiteY33" fmla="*/ 989013 h 2532063"/>
              <a:gd name="connsiteX34" fmla="*/ 2523326 w 7063576"/>
              <a:gd name="connsiteY34" fmla="*/ 944563 h 2532063"/>
              <a:gd name="connsiteX35" fmla="*/ 2440776 w 7063576"/>
              <a:gd name="connsiteY35" fmla="*/ 944563 h 2532063"/>
              <a:gd name="connsiteX36" fmla="*/ 2440776 w 7063576"/>
              <a:gd name="connsiteY36" fmla="*/ 900113 h 2532063"/>
              <a:gd name="connsiteX37" fmla="*/ 2402676 w 7063576"/>
              <a:gd name="connsiteY37" fmla="*/ 900113 h 2532063"/>
              <a:gd name="connsiteX38" fmla="*/ 2402676 w 7063576"/>
              <a:gd name="connsiteY38" fmla="*/ 855663 h 2532063"/>
              <a:gd name="connsiteX39" fmla="*/ 2262976 w 7063576"/>
              <a:gd name="connsiteY39" fmla="*/ 855663 h 2532063"/>
              <a:gd name="connsiteX40" fmla="*/ 2262976 w 7063576"/>
              <a:gd name="connsiteY40" fmla="*/ 811213 h 2532063"/>
              <a:gd name="connsiteX41" fmla="*/ 2110576 w 7063576"/>
              <a:gd name="connsiteY41" fmla="*/ 811213 h 2532063"/>
              <a:gd name="connsiteX42" fmla="*/ 2110576 w 7063576"/>
              <a:gd name="connsiteY42" fmla="*/ 773113 h 2532063"/>
              <a:gd name="connsiteX43" fmla="*/ 2066126 w 7063576"/>
              <a:gd name="connsiteY43" fmla="*/ 773113 h 2532063"/>
              <a:gd name="connsiteX44" fmla="*/ 2066126 w 7063576"/>
              <a:gd name="connsiteY44" fmla="*/ 728663 h 2532063"/>
              <a:gd name="connsiteX45" fmla="*/ 1881976 w 7063576"/>
              <a:gd name="connsiteY45" fmla="*/ 728663 h 2532063"/>
              <a:gd name="connsiteX46" fmla="*/ 1881976 w 7063576"/>
              <a:gd name="connsiteY46" fmla="*/ 690563 h 2532063"/>
              <a:gd name="connsiteX47" fmla="*/ 1716876 w 7063576"/>
              <a:gd name="connsiteY47" fmla="*/ 690563 h 2532063"/>
              <a:gd name="connsiteX48" fmla="*/ 1716876 w 7063576"/>
              <a:gd name="connsiteY48" fmla="*/ 652463 h 2532063"/>
              <a:gd name="connsiteX49" fmla="*/ 1520026 w 7063576"/>
              <a:gd name="connsiteY49" fmla="*/ 652463 h 2532063"/>
              <a:gd name="connsiteX50" fmla="*/ 1520026 w 7063576"/>
              <a:gd name="connsiteY50" fmla="*/ 614363 h 2532063"/>
              <a:gd name="connsiteX51" fmla="*/ 1424776 w 7063576"/>
              <a:gd name="connsiteY51" fmla="*/ 614363 h 2532063"/>
              <a:gd name="connsiteX52" fmla="*/ 1424776 w 7063576"/>
              <a:gd name="connsiteY52" fmla="*/ 582613 h 2532063"/>
              <a:gd name="connsiteX53" fmla="*/ 1310476 w 7063576"/>
              <a:gd name="connsiteY53" fmla="*/ 582613 h 2532063"/>
              <a:gd name="connsiteX54" fmla="*/ 1310476 w 7063576"/>
              <a:gd name="connsiteY54" fmla="*/ 550863 h 2532063"/>
              <a:gd name="connsiteX55" fmla="*/ 1208876 w 7063576"/>
              <a:gd name="connsiteY55" fmla="*/ 550863 h 2532063"/>
              <a:gd name="connsiteX56" fmla="*/ 1208876 w 7063576"/>
              <a:gd name="connsiteY56" fmla="*/ 506413 h 2532063"/>
              <a:gd name="connsiteX57" fmla="*/ 1132676 w 7063576"/>
              <a:gd name="connsiteY57" fmla="*/ 506413 h 2532063"/>
              <a:gd name="connsiteX58" fmla="*/ 1132676 w 7063576"/>
              <a:gd name="connsiteY58" fmla="*/ 468313 h 2532063"/>
              <a:gd name="connsiteX59" fmla="*/ 1024726 w 7063576"/>
              <a:gd name="connsiteY59" fmla="*/ 468313 h 2532063"/>
              <a:gd name="connsiteX60" fmla="*/ 1023933 w 7063576"/>
              <a:gd name="connsiteY60" fmla="*/ 433388 h 2532063"/>
              <a:gd name="connsiteX61" fmla="*/ 954877 w 7063576"/>
              <a:gd name="connsiteY61" fmla="*/ 433389 h 2532063"/>
              <a:gd name="connsiteX62" fmla="*/ 954878 w 7063576"/>
              <a:gd name="connsiteY62" fmla="*/ 361951 h 2532063"/>
              <a:gd name="connsiteX63" fmla="*/ 511966 w 7063576"/>
              <a:gd name="connsiteY63" fmla="*/ 361952 h 2532063"/>
              <a:gd name="connsiteX64" fmla="*/ 511966 w 7063576"/>
              <a:gd name="connsiteY64" fmla="*/ 352427 h 2532063"/>
              <a:gd name="connsiteX65" fmla="*/ 504821 w 7063576"/>
              <a:gd name="connsiteY65" fmla="*/ 352426 h 2532063"/>
              <a:gd name="connsiteX66" fmla="*/ 504819 w 7063576"/>
              <a:gd name="connsiteY66" fmla="*/ 335758 h 2532063"/>
              <a:gd name="connsiteX67" fmla="*/ 497677 w 7063576"/>
              <a:gd name="connsiteY67" fmla="*/ 335759 h 2532063"/>
              <a:gd name="connsiteX68" fmla="*/ 497677 w 7063576"/>
              <a:gd name="connsiteY68" fmla="*/ 283370 h 2532063"/>
              <a:gd name="connsiteX69" fmla="*/ 292890 w 7063576"/>
              <a:gd name="connsiteY69" fmla="*/ 280990 h 2532063"/>
              <a:gd name="connsiteX70" fmla="*/ 292889 w 7063576"/>
              <a:gd name="connsiteY70" fmla="*/ 247652 h 2532063"/>
              <a:gd name="connsiteX71" fmla="*/ 252410 w 7063576"/>
              <a:gd name="connsiteY71" fmla="*/ 247653 h 2532063"/>
              <a:gd name="connsiteX72" fmla="*/ 252408 w 7063576"/>
              <a:gd name="connsiteY72" fmla="*/ 209553 h 2532063"/>
              <a:gd name="connsiteX73" fmla="*/ 226214 w 7063576"/>
              <a:gd name="connsiteY73" fmla="*/ 209552 h 2532063"/>
              <a:gd name="connsiteX74" fmla="*/ 226217 w 7063576"/>
              <a:gd name="connsiteY74" fmla="*/ 164310 h 2532063"/>
              <a:gd name="connsiteX75" fmla="*/ 211929 w 7063576"/>
              <a:gd name="connsiteY75" fmla="*/ 164309 h 2532063"/>
              <a:gd name="connsiteX76" fmla="*/ 211929 w 7063576"/>
              <a:gd name="connsiteY76" fmla="*/ 128588 h 2532063"/>
              <a:gd name="connsiteX77" fmla="*/ 142874 w 7063576"/>
              <a:gd name="connsiteY77" fmla="*/ 128588 h 2532063"/>
              <a:gd name="connsiteX78" fmla="*/ 142874 w 7063576"/>
              <a:gd name="connsiteY78" fmla="*/ 85726 h 2532063"/>
              <a:gd name="connsiteX79" fmla="*/ 30955 w 7063576"/>
              <a:gd name="connsiteY79" fmla="*/ 85726 h 2532063"/>
              <a:gd name="connsiteX80" fmla="*/ 30954 w 7063576"/>
              <a:gd name="connsiteY80" fmla="*/ 35720 h 2532063"/>
              <a:gd name="connsiteX81" fmla="*/ 19050 w 7063576"/>
              <a:gd name="connsiteY81" fmla="*/ 35720 h 2532063"/>
              <a:gd name="connsiteX82" fmla="*/ 19049 w 7063576"/>
              <a:gd name="connsiteY82" fmla="*/ 1 h 2532063"/>
              <a:gd name="connsiteX83" fmla="*/ 0 w 7063576"/>
              <a:gd name="connsiteY83" fmla="*/ 0 h 2532063"/>
              <a:gd name="connsiteX0" fmla="*/ 7070719 w 7070719"/>
              <a:gd name="connsiteY0" fmla="*/ 2532063 h 2532063"/>
              <a:gd name="connsiteX1" fmla="*/ 7019919 w 7070719"/>
              <a:gd name="connsiteY1" fmla="*/ 2532063 h 2532063"/>
              <a:gd name="connsiteX2" fmla="*/ 7019919 w 7070719"/>
              <a:gd name="connsiteY2" fmla="*/ 2163763 h 2532063"/>
              <a:gd name="connsiteX3" fmla="*/ 6480169 w 7070719"/>
              <a:gd name="connsiteY3" fmla="*/ 2163763 h 2532063"/>
              <a:gd name="connsiteX4" fmla="*/ 6480169 w 7070719"/>
              <a:gd name="connsiteY4" fmla="*/ 1890713 h 2532063"/>
              <a:gd name="connsiteX5" fmla="*/ 5133969 w 7070719"/>
              <a:gd name="connsiteY5" fmla="*/ 1890713 h 2532063"/>
              <a:gd name="connsiteX6" fmla="*/ 5133969 w 7070719"/>
              <a:gd name="connsiteY6" fmla="*/ 1814513 h 2532063"/>
              <a:gd name="connsiteX7" fmla="*/ 4791069 w 7070719"/>
              <a:gd name="connsiteY7" fmla="*/ 1814513 h 2532063"/>
              <a:gd name="connsiteX8" fmla="*/ 4791069 w 7070719"/>
              <a:gd name="connsiteY8" fmla="*/ 1731963 h 2532063"/>
              <a:gd name="connsiteX9" fmla="*/ 4651369 w 7070719"/>
              <a:gd name="connsiteY9" fmla="*/ 1731963 h 2532063"/>
              <a:gd name="connsiteX10" fmla="*/ 4651369 w 7070719"/>
              <a:gd name="connsiteY10" fmla="*/ 1655763 h 2532063"/>
              <a:gd name="connsiteX11" fmla="*/ 4410069 w 7070719"/>
              <a:gd name="connsiteY11" fmla="*/ 1655763 h 2532063"/>
              <a:gd name="connsiteX12" fmla="*/ 4410069 w 7070719"/>
              <a:gd name="connsiteY12" fmla="*/ 1573213 h 2532063"/>
              <a:gd name="connsiteX13" fmla="*/ 3965569 w 7070719"/>
              <a:gd name="connsiteY13" fmla="*/ 1573213 h 2532063"/>
              <a:gd name="connsiteX14" fmla="*/ 3965569 w 7070719"/>
              <a:gd name="connsiteY14" fmla="*/ 1490663 h 2532063"/>
              <a:gd name="connsiteX15" fmla="*/ 3927469 w 7070719"/>
              <a:gd name="connsiteY15" fmla="*/ 1490663 h 2532063"/>
              <a:gd name="connsiteX16" fmla="*/ 3927469 w 7070719"/>
              <a:gd name="connsiteY16" fmla="*/ 1414463 h 2532063"/>
              <a:gd name="connsiteX17" fmla="*/ 3241669 w 7070719"/>
              <a:gd name="connsiteY17" fmla="*/ 1414463 h 2532063"/>
              <a:gd name="connsiteX18" fmla="*/ 3241669 w 7070719"/>
              <a:gd name="connsiteY18" fmla="*/ 1344613 h 2532063"/>
              <a:gd name="connsiteX19" fmla="*/ 3209919 w 7070719"/>
              <a:gd name="connsiteY19" fmla="*/ 1344613 h 2532063"/>
              <a:gd name="connsiteX20" fmla="*/ 3209919 w 7070719"/>
              <a:gd name="connsiteY20" fmla="*/ 1287463 h 2532063"/>
              <a:gd name="connsiteX21" fmla="*/ 3095619 w 7070719"/>
              <a:gd name="connsiteY21" fmla="*/ 1287463 h 2532063"/>
              <a:gd name="connsiteX22" fmla="*/ 3095619 w 7070719"/>
              <a:gd name="connsiteY22" fmla="*/ 1230313 h 2532063"/>
              <a:gd name="connsiteX23" fmla="*/ 2879719 w 7070719"/>
              <a:gd name="connsiteY23" fmla="*/ 1230313 h 2532063"/>
              <a:gd name="connsiteX24" fmla="*/ 2879719 w 7070719"/>
              <a:gd name="connsiteY24" fmla="*/ 1179513 h 2532063"/>
              <a:gd name="connsiteX25" fmla="*/ 2835269 w 7070719"/>
              <a:gd name="connsiteY25" fmla="*/ 1179513 h 2532063"/>
              <a:gd name="connsiteX26" fmla="*/ 2835269 w 7070719"/>
              <a:gd name="connsiteY26" fmla="*/ 1128713 h 2532063"/>
              <a:gd name="connsiteX27" fmla="*/ 2828919 w 7070719"/>
              <a:gd name="connsiteY27" fmla="*/ 1128713 h 2532063"/>
              <a:gd name="connsiteX28" fmla="*/ 2828919 w 7070719"/>
              <a:gd name="connsiteY28" fmla="*/ 1077913 h 2532063"/>
              <a:gd name="connsiteX29" fmla="*/ 2759069 w 7070719"/>
              <a:gd name="connsiteY29" fmla="*/ 1077913 h 2532063"/>
              <a:gd name="connsiteX30" fmla="*/ 2759069 w 7070719"/>
              <a:gd name="connsiteY30" fmla="*/ 1027113 h 2532063"/>
              <a:gd name="connsiteX31" fmla="*/ 2638419 w 7070719"/>
              <a:gd name="connsiteY31" fmla="*/ 1027113 h 2532063"/>
              <a:gd name="connsiteX32" fmla="*/ 2638419 w 7070719"/>
              <a:gd name="connsiteY32" fmla="*/ 989013 h 2532063"/>
              <a:gd name="connsiteX33" fmla="*/ 2530469 w 7070719"/>
              <a:gd name="connsiteY33" fmla="*/ 989013 h 2532063"/>
              <a:gd name="connsiteX34" fmla="*/ 2530469 w 7070719"/>
              <a:gd name="connsiteY34" fmla="*/ 944563 h 2532063"/>
              <a:gd name="connsiteX35" fmla="*/ 2447919 w 7070719"/>
              <a:gd name="connsiteY35" fmla="*/ 944563 h 2532063"/>
              <a:gd name="connsiteX36" fmla="*/ 2447919 w 7070719"/>
              <a:gd name="connsiteY36" fmla="*/ 900113 h 2532063"/>
              <a:gd name="connsiteX37" fmla="*/ 2409819 w 7070719"/>
              <a:gd name="connsiteY37" fmla="*/ 900113 h 2532063"/>
              <a:gd name="connsiteX38" fmla="*/ 2409819 w 7070719"/>
              <a:gd name="connsiteY38" fmla="*/ 855663 h 2532063"/>
              <a:gd name="connsiteX39" fmla="*/ 2270119 w 7070719"/>
              <a:gd name="connsiteY39" fmla="*/ 855663 h 2532063"/>
              <a:gd name="connsiteX40" fmla="*/ 2270119 w 7070719"/>
              <a:gd name="connsiteY40" fmla="*/ 811213 h 2532063"/>
              <a:gd name="connsiteX41" fmla="*/ 2117719 w 7070719"/>
              <a:gd name="connsiteY41" fmla="*/ 811213 h 2532063"/>
              <a:gd name="connsiteX42" fmla="*/ 2117719 w 7070719"/>
              <a:gd name="connsiteY42" fmla="*/ 773113 h 2532063"/>
              <a:gd name="connsiteX43" fmla="*/ 2073269 w 7070719"/>
              <a:gd name="connsiteY43" fmla="*/ 773113 h 2532063"/>
              <a:gd name="connsiteX44" fmla="*/ 2073269 w 7070719"/>
              <a:gd name="connsiteY44" fmla="*/ 728663 h 2532063"/>
              <a:gd name="connsiteX45" fmla="*/ 1889119 w 7070719"/>
              <a:gd name="connsiteY45" fmla="*/ 728663 h 2532063"/>
              <a:gd name="connsiteX46" fmla="*/ 1889119 w 7070719"/>
              <a:gd name="connsiteY46" fmla="*/ 690563 h 2532063"/>
              <a:gd name="connsiteX47" fmla="*/ 1724019 w 7070719"/>
              <a:gd name="connsiteY47" fmla="*/ 690563 h 2532063"/>
              <a:gd name="connsiteX48" fmla="*/ 1724019 w 7070719"/>
              <a:gd name="connsiteY48" fmla="*/ 652463 h 2532063"/>
              <a:gd name="connsiteX49" fmla="*/ 1527169 w 7070719"/>
              <a:gd name="connsiteY49" fmla="*/ 652463 h 2532063"/>
              <a:gd name="connsiteX50" fmla="*/ 1527169 w 7070719"/>
              <a:gd name="connsiteY50" fmla="*/ 614363 h 2532063"/>
              <a:gd name="connsiteX51" fmla="*/ 1431919 w 7070719"/>
              <a:gd name="connsiteY51" fmla="*/ 614363 h 2532063"/>
              <a:gd name="connsiteX52" fmla="*/ 1431919 w 7070719"/>
              <a:gd name="connsiteY52" fmla="*/ 582613 h 2532063"/>
              <a:gd name="connsiteX53" fmla="*/ 1317619 w 7070719"/>
              <a:gd name="connsiteY53" fmla="*/ 582613 h 2532063"/>
              <a:gd name="connsiteX54" fmla="*/ 1317619 w 7070719"/>
              <a:gd name="connsiteY54" fmla="*/ 550863 h 2532063"/>
              <a:gd name="connsiteX55" fmla="*/ 1216019 w 7070719"/>
              <a:gd name="connsiteY55" fmla="*/ 550863 h 2532063"/>
              <a:gd name="connsiteX56" fmla="*/ 1216019 w 7070719"/>
              <a:gd name="connsiteY56" fmla="*/ 506413 h 2532063"/>
              <a:gd name="connsiteX57" fmla="*/ 1139819 w 7070719"/>
              <a:gd name="connsiteY57" fmla="*/ 506413 h 2532063"/>
              <a:gd name="connsiteX58" fmla="*/ 1139819 w 7070719"/>
              <a:gd name="connsiteY58" fmla="*/ 468313 h 2532063"/>
              <a:gd name="connsiteX59" fmla="*/ 1031869 w 7070719"/>
              <a:gd name="connsiteY59" fmla="*/ 468313 h 2532063"/>
              <a:gd name="connsiteX60" fmla="*/ 1031076 w 7070719"/>
              <a:gd name="connsiteY60" fmla="*/ 433388 h 2532063"/>
              <a:gd name="connsiteX61" fmla="*/ 962020 w 7070719"/>
              <a:gd name="connsiteY61" fmla="*/ 433389 h 2532063"/>
              <a:gd name="connsiteX62" fmla="*/ 962021 w 7070719"/>
              <a:gd name="connsiteY62" fmla="*/ 361951 h 2532063"/>
              <a:gd name="connsiteX63" fmla="*/ 519109 w 7070719"/>
              <a:gd name="connsiteY63" fmla="*/ 361952 h 2532063"/>
              <a:gd name="connsiteX64" fmla="*/ 519109 w 7070719"/>
              <a:gd name="connsiteY64" fmla="*/ 352427 h 2532063"/>
              <a:gd name="connsiteX65" fmla="*/ 511964 w 7070719"/>
              <a:gd name="connsiteY65" fmla="*/ 352426 h 2532063"/>
              <a:gd name="connsiteX66" fmla="*/ 511962 w 7070719"/>
              <a:gd name="connsiteY66" fmla="*/ 335758 h 2532063"/>
              <a:gd name="connsiteX67" fmla="*/ 504820 w 7070719"/>
              <a:gd name="connsiteY67" fmla="*/ 335759 h 2532063"/>
              <a:gd name="connsiteX68" fmla="*/ 504820 w 7070719"/>
              <a:gd name="connsiteY68" fmla="*/ 283370 h 2532063"/>
              <a:gd name="connsiteX69" fmla="*/ 300033 w 7070719"/>
              <a:gd name="connsiteY69" fmla="*/ 280990 h 2532063"/>
              <a:gd name="connsiteX70" fmla="*/ 300032 w 7070719"/>
              <a:gd name="connsiteY70" fmla="*/ 247652 h 2532063"/>
              <a:gd name="connsiteX71" fmla="*/ 259553 w 7070719"/>
              <a:gd name="connsiteY71" fmla="*/ 247653 h 2532063"/>
              <a:gd name="connsiteX72" fmla="*/ 259551 w 7070719"/>
              <a:gd name="connsiteY72" fmla="*/ 209553 h 2532063"/>
              <a:gd name="connsiteX73" fmla="*/ 233357 w 7070719"/>
              <a:gd name="connsiteY73" fmla="*/ 209552 h 2532063"/>
              <a:gd name="connsiteX74" fmla="*/ 233360 w 7070719"/>
              <a:gd name="connsiteY74" fmla="*/ 164310 h 2532063"/>
              <a:gd name="connsiteX75" fmla="*/ 219072 w 7070719"/>
              <a:gd name="connsiteY75" fmla="*/ 164309 h 2532063"/>
              <a:gd name="connsiteX76" fmla="*/ 219072 w 7070719"/>
              <a:gd name="connsiteY76" fmla="*/ 128588 h 2532063"/>
              <a:gd name="connsiteX77" fmla="*/ 150017 w 7070719"/>
              <a:gd name="connsiteY77" fmla="*/ 128588 h 2532063"/>
              <a:gd name="connsiteX78" fmla="*/ 150017 w 7070719"/>
              <a:gd name="connsiteY78" fmla="*/ 85726 h 2532063"/>
              <a:gd name="connsiteX79" fmla="*/ 38098 w 7070719"/>
              <a:gd name="connsiteY79" fmla="*/ 85726 h 2532063"/>
              <a:gd name="connsiteX80" fmla="*/ 38097 w 7070719"/>
              <a:gd name="connsiteY80" fmla="*/ 35720 h 2532063"/>
              <a:gd name="connsiteX81" fmla="*/ 26193 w 7070719"/>
              <a:gd name="connsiteY81" fmla="*/ 35720 h 2532063"/>
              <a:gd name="connsiteX82" fmla="*/ 26192 w 7070719"/>
              <a:gd name="connsiteY82" fmla="*/ 1 h 2532063"/>
              <a:gd name="connsiteX83" fmla="*/ 7143 w 7070719"/>
              <a:gd name="connsiteY83" fmla="*/ 0 h 2532063"/>
              <a:gd name="connsiteX84" fmla="*/ 0 w 7070719"/>
              <a:gd name="connsiteY84" fmla="*/ 1 h 2532063"/>
              <a:gd name="connsiteX0" fmla="*/ 7380281 w 7380281"/>
              <a:gd name="connsiteY0" fmla="*/ 2548731 h 2548731"/>
              <a:gd name="connsiteX1" fmla="*/ 7329481 w 7380281"/>
              <a:gd name="connsiteY1" fmla="*/ 2548731 h 2548731"/>
              <a:gd name="connsiteX2" fmla="*/ 7329481 w 7380281"/>
              <a:gd name="connsiteY2" fmla="*/ 2180431 h 2548731"/>
              <a:gd name="connsiteX3" fmla="*/ 6789731 w 7380281"/>
              <a:gd name="connsiteY3" fmla="*/ 2180431 h 2548731"/>
              <a:gd name="connsiteX4" fmla="*/ 6789731 w 7380281"/>
              <a:gd name="connsiteY4" fmla="*/ 1907381 h 2548731"/>
              <a:gd name="connsiteX5" fmla="*/ 5443531 w 7380281"/>
              <a:gd name="connsiteY5" fmla="*/ 1907381 h 2548731"/>
              <a:gd name="connsiteX6" fmla="*/ 5443531 w 7380281"/>
              <a:gd name="connsiteY6" fmla="*/ 1831181 h 2548731"/>
              <a:gd name="connsiteX7" fmla="*/ 5100631 w 7380281"/>
              <a:gd name="connsiteY7" fmla="*/ 1831181 h 2548731"/>
              <a:gd name="connsiteX8" fmla="*/ 5100631 w 7380281"/>
              <a:gd name="connsiteY8" fmla="*/ 1748631 h 2548731"/>
              <a:gd name="connsiteX9" fmla="*/ 4960931 w 7380281"/>
              <a:gd name="connsiteY9" fmla="*/ 1748631 h 2548731"/>
              <a:gd name="connsiteX10" fmla="*/ 4960931 w 7380281"/>
              <a:gd name="connsiteY10" fmla="*/ 1672431 h 2548731"/>
              <a:gd name="connsiteX11" fmla="*/ 4719631 w 7380281"/>
              <a:gd name="connsiteY11" fmla="*/ 1672431 h 2548731"/>
              <a:gd name="connsiteX12" fmla="*/ 4719631 w 7380281"/>
              <a:gd name="connsiteY12" fmla="*/ 1589881 h 2548731"/>
              <a:gd name="connsiteX13" fmla="*/ 4275131 w 7380281"/>
              <a:gd name="connsiteY13" fmla="*/ 1589881 h 2548731"/>
              <a:gd name="connsiteX14" fmla="*/ 4275131 w 7380281"/>
              <a:gd name="connsiteY14" fmla="*/ 1507331 h 2548731"/>
              <a:gd name="connsiteX15" fmla="*/ 4237031 w 7380281"/>
              <a:gd name="connsiteY15" fmla="*/ 1507331 h 2548731"/>
              <a:gd name="connsiteX16" fmla="*/ 4237031 w 7380281"/>
              <a:gd name="connsiteY16" fmla="*/ 1431131 h 2548731"/>
              <a:gd name="connsiteX17" fmla="*/ 3551231 w 7380281"/>
              <a:gd name="connsiteY17" fmla="*/ 1431131 h 2548731"/>
              <a:gd name="connsiteX18" fmla="*/ 3551231 w 7380281"/>
              <a:gd name="connsiteY18" fmla="*/ 1361281 h 2548731"/>
              <a:gd name="connsiteX19" fmla="*/ 3519481 w 7380281"/>
              <a:gd name="connsiteY19" fmla="*/ 1361281 h 2548731"/>
              <a:gd name="connsiteX20" fmla="*/ 3519481 w 7380281"/>
              <a:gd name="connsiteY20" fmla="*/ 1304131 h 2548731"/>
              <a:gd name="connsiteX21" fmla="*/ 3405181 w 7380281"/>
              <a:gd name="connsiteY21" fmla="*/ 1304131 h 2548731"/>
              <a:gd name="connsiteX22" fmla="*/ 3405181 w 7380281"/>
              <a:gd name="connsiteY22" fmla="*/ 1246981 h 2548731"/>
              <a:gd name="connsiteX23" fmla="*/ 3189281 w 7380281"/>
              <a:gd name="connsiteY23" fmla="*/ 1246981 h 2548731"/>
              <a:gd name="connsiteX24" fmla="*/ 3189281 w 7380281"/>
              <a:gd name="connsiteY24" fmla="*/ 1196181 h 2548731"/>
              <a:gd name="connsiteX25" fmla="*/ 3144831 w 7380281"/>
              <a:gd name="connsiteY25" fmla="*/ 1196181 h 2548731"/>
              <a:gd name="connsiteX26" fmla="*/ 3144831 w 7380281"/>
              <a:gd name="connsiteY26" fmla="*/ 1145381 h 2548731"/>
              <a:gd name="connsiteX27" fmla="*/ 3138481 w 7380281"/>
              <a:gd name="connsiteY27" fmla="*/ 1145381 h 2548731"/>
              <a:gd name="connsiteX28" fmla="*/ 3138481 w 7380281"/>
              <a:gd name="connsiteY28" fmla="*/ 1094581 h 2548731"/>
              <a:gd name="connsiteX29" fmla="*/ 3068631 w 7380281"/>
              <a:gd name="connsiteY29" fmla="*/ 1094581 h 2548731"/>
              <a:gd name="connsiteX30" fmla="*/ 3068631 w 7380281"/>
              <a:gd name="connsiteY30" fmla="*/ 1043781 h 2548731"/>
              <a:gd name="connsiteX31" fmla="*/ 2947981 w 7380281"/>
              <a:gd name="connsiteY31" fmla="*/ 1043781 h 2548731"/>
              <a:gd name="connsiteX32" fmla="*/ 2947981 w 7380281"/>
              <a:gd name="connsiteY32" fmla="*/ 1005681 h 2548731"/>
              <a:gd name="connsiteX33" fmla="*/ 2840031 w 7380281"/>
              <a:gd name="connsiteY33" fmla="*/ 1005681 h 2548731"/>
              <a:gd name="connsiteX34" fmla="*/ 2840031 w 7380281"/>
              <a:gd name="connsiteY34" fmla="*/ 961231 h 2548731"/>
              <a:gd name="connsiteX35" fmla="*/ 2757481 w 7380281"/>
              <a:gd name="connsiteY35" fmla="*/ 961231 h 2548731"/>
              <a:gd name="connsiteX36" fmla="*/ 2757481 w 7380281"/>
              <a:gd name="connsiteY36" fmla="*/ 916781 h 2548731"/>
              <a:gd name="connsiteX37" fmla="*/ 2719381 w 7380281"/>
              <a:gd name="connsiteY37" fmla="*/ 916781 h 2548731"/>
              <a:gd name="connsiteX38" fmla="*/ 2719381 w 7380281"/>
              <a:gd name="connsiteY38" fmla="*/ 872331 h 2548731"/>
              <a:gd name="connsiteX39" fmla="*/ 2579681 w 7380281"/>
              <a:gd name="connsiteY39" fmla="*/ 872331 h 2548731"/>
              <a:gd name="connsiteX40" fmla="*/ 2579681 w 7380281"/>
              <a:gd name="connsiteY40" fmla="*/ 827881 h 2548731"/>
              <a:gd name="connsiteX41" fmla="*/ 2427281 w 7380281"/>
              <a:gd name="connsiteY41" fmla="*/ 827881 h 2548731"/>
              <a:gd name="connsiteX42" fmla="*/ 2427281 w 7380281"/>
              <a:gd name="connsiteY42" fmla="*/ 789781 h 2548731"/>
              <a:gd name="connsiteX43" fmla="*/ 2382831 w 7380281"/>
              <a:gd name="connsiteY43" fmla="*/ 789781 h 2548731"/>
              <a:gd name="connsiteX44" fmla="*/ 2382831 w 7380281"/>
              <a:gd name="connsiteY44" fmla="*/ 745331 h 2548731"/>
              <a:gd name="connsiteX45" fmla="*/ 2198681 w 7380281"/>
              <a:gd name="connsiteY45" fmla="*/ 745331 h 2548731"/>
              <a:gd name="connsiteX46" fmla="*/ 2198681 w 7380281"/>
              <a:gd name="connsiteY46" fmla="*/ 707231 h 2548731"/>
              <a:gd name="connsiteX47" fmla="*/ 2033581 w 7380281"/>
              <a:gd name="connsiteY47" fmla="*/ 707231 h 2548731"/>
              <a:gd name="connsiteX48" fmla="*/ 2033581 w 7380281"/>
              <a:gd name="connsiteY48" fmla="*/ 669131 h 2548731"/>
              <a:gd name="connsiteX49" fmla="*/ 1836731 w 7380281"/>
              <a:gd name="connsiteY49" fmla="*/ 669131 h 2548731"/>
              <a:gd name="connsiteX50" fmla="*/ 1836731 w 7380281"/>
              <a:gd name="connsiteY50" fmla="*/ 631031 h 2548731"/>
              <a:gd name="connsiteX51" fmla="*/ 1741481 w 7380281"/>
              <a:gd name="connsiteY51" fmla="*/ 631031 h 2548731"/>
              <a:gd name="connsiteX52" fmla="*/ 1741481 w 7380281"/>
              <a:gd name="connsiteY52" fmla="*/ 599281 h 2548731"/>
              <a:gd name="connsiteX53" fmla="*/ 1627181 w 7380281"/>
              <a:gd name="connsiteY53" fmla="*/ 599281 h 2548731"/>
              <a:gd name="connsiteX54" fmla="*/ 1627181 w 7380281"/>
              <a:gd name="connsiteY54" fmla="*/ 567531 h 2548731"/>
              <a:gd name="connsiteX55" fmla="*/ 1525581 w 7380281"/>
              <a:gd name="connsiteY55" fmla="*/ 567531 h 2548731"/>
              <a:gd name="connsiteX56" fmla="*/ 1525581 w 7380281"/>
              <a:gd name="connsiteY56" fmla="*/ 523081 h 2548731"/>
              <a:gd name="connsiteX57" fmla="*/ 1449381 w 7380281"/>
              <a:gd name="connsiteY57" fmla="*/ 523081 h 2548731"/>
              <a:gd name="connsiteX58" fmla="*/ 1449381 w 7380281"/>
              <a:gd name="connsiteY58" fmla="*/ 484981 h 2548731"/>
              <a:gd name="connsiteX59" fmla="*/ 1341431 w 7380281"/>
              <a:gd name="connsiteY59" fmla="*/ 484981 h 2548731"/>
              <a:gd name="connsiteX60" fmla="*/ 1340638 w 7380281"/>
              <a:gd name="connsiteY60" fmla="*/ 450056 h 2548731"/>
              <a:gd name="connsiteX61" fmla="*/ 1271582 w 7380281"/>
              <a:gd name="connsiteY61" fmla="*/ 450057 h 2548731"/>
              <a:gd name="connsiteX62" fmla="*/ 1271583 w 7380281"/>
              <a:gd name="connsiteY62" fmla="*/ 378619 h 2548731"/>
              <a:gd name="connsiteX63" fmla="*/ 828671 w 7380281"/>
              <a:gd name="connsiteY63" fmla="*/ 378620 h 2548731"/>
              <a:gd name="connsiteX64" fmla="*/ 828671 w 7380281"/>
              <a:gd name="connsiteY64" fmla="*/ 369095 h 2548731"/>
              <a:gd name="connsiteX65" fmla="*/ 821526 w 7380281"/>
              <a:gd name="connsiteY65" fmla="*/ 369094 h 2548731"/>
              <a:gd name="connsiteX66" fmla="*/ 821524 w 7380281"/>
              <a:gd name="connsiteY66" fmla="*/ 352426 h 2548731"/>
              <a:gd name="connsiteX67" fmla="*/ 814382 w 7380281"/>
              <a:gd name="connsiteY67" fmla="*/ 352427 h 2548731"/>
              <a:gd name="connsiteX68" fmla="*/ 814382 w 7380281"/>
              <a:gd name="connsiteY68" fmla="*/ 300038 h 2548731"/>
              <a:gd name="connsiteX69" fmla="*/ 609595 w 7380281"/>
              <a:gd name="connsiteY69" fmla="*/ 297658 h 2548731"/>
              <a:gd name="connsiteX70" fmla="*/ 609594 w 7380281"/>
              <a:gd name="connsiteY70" fmla="*/ 264320 h 2548731"/>
              <a:gd name="connsiteX71" fmla="*/ 569115 w 7380281"/>
              <a:gd name="connsiteY71" fmla="*/ 264321 h 2548731"/>
              <a:gd name="connsiteX72" fmla="*/ 569113 w 7380281"/>
              <a:gd name="connsiteY72" fmla="*/ 226221 h 2548731"/>
              <a:gd name="connsiteX73" fmla="*/ 542919 w 7380281"/>
              <a:gd name="connsiteY73" fmla="*/ 226220 h 2548731"/>
              <a:gd name="connsiteX74" fmla="*/ 542922 w 7380281"/>
              <a:gd name="connsiteY74" fmla="*/ 180978 h 2548731"/>
              <a:gd name="connsiteX75" fmla="*/ 528634 w 7380281"/>
              <a:gd name="connsiteY75" fmla="*/ 180977 h 2548731"/>
              <a:gd name="connsiteX76" fmla="*/ 528634 w 7380281"/>
              <a:gd name="connsiteY76" fmla="*/ 145256 h 2548731"/>
              <a:gd name="connsiteX77" fmla="*/ 459579 w 7380281"/>
              <a:gd name="connsiteY77" fmla="*/ 145256 h 2548731"/>
              <a:gd name="connsiteX78" fmla="*/ 459579 w 7380281"/>
              <a:gd name="connsiteY78" fmla="*/ 102394 h 2548731"/>
              <a:gd name="connsiteX79" fmla="*/ 347660 w 7380281"/>
              <a:gd name="connsiteY79" fmla="*/ 102394 h 2548731"/>
              <a:gd name="connsiteX80" fmla="*/ 347659 w 7380281"/>
              <a:gd name="connsiteY80" fmla="*/ 52388 h 2548731"/>
              <a:gd name="connsiteX81" fmla="*/ 335755 w 7380281"/>
              <a:gd name="connsiteY81" fmla="*/ 52388 h 2548731"/>
              <a:gd name="connsiteX82" fmla="*/ 335754 w 7380281"/>
              <a:gd name="connsiteY82" fmla="*/ 16669 h 2548731"/>
              <a:gd name="connsiteX83" fmla="*/ 316705 w 7380281"/>
              <a:gd name="connsiteY83" fmla="*/ 16668 h 2548731"/>
              <a:gd name="connsiteX84" fmla="*/ 0 w 7380281"/>
              <a:gd name="connsiteY84" fmla="*/ 0 h 2548731"/>
              <a:gd name="connsiteX0" fmla="*/ 7065956 w 7065956"/>
              <a:gd name="connsiteY0" fmla="*/ 2574925 h 2574925"/>
              <a:gd name="connsiteX1" fmla="*/ 7015156 w 7065956"/>
              <a:gd name="connsiteY1" fmla="*/ 2574925 h 2574925"/>
              <a:gd name="connsiteX2" fmla="*/ 7015156 w 7065956"/>
              <a:gd name="connsiteY2" fmla="*/ 2206625 h 2574925"/>
              <a:gd name="connsiteX3" fmla="*/ 6475406 w 7065956"/>
              <a:gd name="connsiteY3" fmla="*/ 2206625 h 2574925"/>
              <a:gd name="connsiteX4" fmla="*/ 6475406 w 7065956"/>
              <a:gd name="connsiteY4" fmla="*/ 1933575 h 2574925"/>
              <a:gd name="connsiteX5" fmla="*/ 5129206 w 7065956"/>
              <a:gd name="connsiteY5" fmla="*/ 1933575 h 2574925"/>
              <a:gd name="connsiteX6" fmla="*/ 5129206 w 7065956"/>
              <a:gd name="connsiteY6" fmla="*/ 1857375 h 2574925"/>
              <a:gd name="connsiteX7" fmla="*/ 4786306 w 7065956"/>
              <a:gd name="connsiteY7" fmla="*/ 1857375 h 2574925"/>
              <a:gd name="connsiteX8" fmla="*/ 4786306 w 7065956"/>
              <a:gd name="connsiteY8" fmla="*/ 1774825 h 2574925"/>
              <a:gd name="connsiteX9" fmla="*/ 4646606 w 7065956"/>
              <a:gd name="connsiteY9" fmla="*/ 1774825 h 2574925"/>
              <a:gd name="connsiteX10" fmla="*/ 4646606 w 7065956"/>
              <a:gd name="connsiteY10" fmla="*/ 1698625 h 2574925"/>
              <a:gd name="connsiteX11" fmla="*/ 4405306 w 7065956"/>
              <a:gd name="connsiteY11" fmla="*/ 1698625 h 2574925"/>
              <a:gd name="connsiteX12" fmla="*/ 4405306 w 7065956"/>
              <a:gd name="connsiteY12" fmla="*/ 1616075 h 2574925"/>
              <a:gd name="connsiteX13" fmla="*/ 3960806 w 7065956"/>
              <a:gd name="connsiteY13" fmla="*/ 1616075 h 2574925"/>
              <a:gd name="connsiteX14" fmla="*/ 3960806 w 7065956"/>
              <a:gd name="connsiteY14" fmla="*/ 1533525 h 2574925"/>
              <a:gd name="connsiteX15" fmla="*/ 3922706 w 7065956"/>
              <a:gd name="connsiteY15" fmla="*/ 1533525 h 2574925"/>
              <a:gd name="connsiteX16" fmla="*/ 3922706 w 7065956"/>
              <a:gd name="connsiteY16" fmla="*/ 1457325 h 2574925"/>
              <a:gd name="connsiteX17" fmla="*/ 3236906 w 7065956"/>
              <a:gd name="connsiteY17" fmla="*/ 1457325 h 2574925"/>
              <a:gd name="connsiteX18" fmla="*/ 3236906 w 7065956"/>
              <a:gd name="connsiteY18" fmla="*/ 1387475 h 2574925"/>
              <a:gd name="connsiteX19" fmla="*/ 3205156 w 7065956"/>
              <a:gd name="connsiteY19" fmla="*/ 1387475 h 2574925"/>
              <a:gd name="connsiteX20" fmla="*/ 3205156 w 7065956"/>
              <a:gd name="connsiteY20" fmla="*/ 1330325 h 2574925"/>
              <a:gd name="connsiteX21" fmla="*/ 3090856 w 7065956"/>
              <a:gd name="connsiteY21" fmla="*/ 1330325 h 2574925"/>
              <a:gd name="connsiteX22" fmla="*/ 3090856 w 7065956"/>
              <a:gd name="connsiteY22" fmla="*/ 1273175 h 2574925"/>
              <a:gd name="connsiteX23" fmla="*/ 2874956 w 7065956"/>
              <a:gd name="connsiteY23" fmla="*/ 1273175 h 2574925"/>
              <a:gd name="connsiteX24" fmla="*/ 2874956 w 7065956"/>
              <a:gd name="connsiteY24" fmla="*/ 1222375 h 2574925"/>
              <a:gd name="connsiteX25" fmla="*/ 2830506 w 7065956"/>
              <a:gd name="connsiteY25" fmla="*/ 1222375 h 2574925"/>
              <a:gd name="connsiteX26" fmla="*/ 2830506 w 7065956"/>
              <a:gd name="connsiteY26" fmla="*/ 1171575 h 2574925"/>
              <a:gd name="connsiteX27" fmla="*/ 2824156 w 7065956"/>
              <a:gd name="connsiteY27" fmla="*/ 1171575 h 2574925"/>
              <a:gd name="connsiteX28" fmla="*/ 2824156 w 7065956"/>
              <a:gd name="connsiteY28" fmla="*/ 1120775 h 2574925"/>
              <a:gd name="connsiteX29" fmla="*/ 2754306 w 7065956"/>
              <a:gd name="connsiteY29" fmla="*/ 1120775 h 2574925"/>
              <a:gd name="connsiteX30" fmla="*/ 2754306 w 7065956"/>
              <a:gd name="connsiteY30" fmla="*/ 1069975 h 2574925"/>
              <a:gd name="connsiteX31" fmla="*/ 2633656 w 7065956"/>
              <a:gd name="connsiteY31" fmla="*/ 1069975 h 2574925"/>
              <a:gd name="connsiteX32" fmla="*/ 2633656 w 7065956"/>
              <a:gd name="connsiteY32" fmla="*/ 1031875 h 2574925"/>
              <a:gd name="connsiteX33" fmla="*/ 2525706 w 7065956"/>
              <a:gd name="connsiteY33" fmla="*/ 1031875 h 2574925"/>
              <a:gd name="connsiteX34" fmla="*/ 2525706 w 7065956"/>
              <a:gd name="connsiteY34" fmla="*/ 987425 h 2574925"/>
              <a:gd name="connsiteX35" fmla="*/ 2443156 w 7065956"/>
              <a:gd name="connsiteY35" fmla="*/ 987425 h 2574925"/>
              <a:gd name="connsiteX36" fmla="*/ 2443156 w 7065956"/>
              <a:gd name="connsiteY36" fmla="*/ 942975 h 2574925"/>
              <a:gd name="connsiteX37" fmla="*/ 2405056 w 7065956"/>
              <a:gd name="connsiteY37" fmla="*/ 942975 h 2574925"/>
              <a:gd name="connsiteX38" fmla="*/ 2405056 w 7065956"/>
              <a:gd name="connsiteY38" fmla="*/ 898525 h 2574925"/>
              <a:gd name="connsiteX39" fmla="*/ 2265356 w 7065956"/>
              <a:gd name="connsiteY39" fmla="*/ 898525 h 2574925"/>
              <a:gd name="connsiteX40" fmla="*/ 2265356 w 7065956"/>
              <a:gd name="connsiteY40" fmla="*/ 854075 h 2574925"/>
              <a:gd name="connsiteX41" fmla="*/ 2112956 w 7065956"/>
              <a:gd name="connsiteY41" fmla="*/ 854075 h 2574925"/>
              <a:gd name="connsiteX42" fmla="*/ 2112956 w 7065956"/>
              <a:gd name="connsiteY42" fmla="*/ 815975 h 2574925"/>
              <a:gd name="connsiteX43" fmla="*/ 2068506 w 7065956"/>
              <a:gd name="connsiteY43" fmla="*/ 815975 h 2574925"/>
              <a:gd name="connsiteX44" fmla="*/ 2068506 w 7065956"/>
              <a:gd name="connsiteY44" fmla="*/ 771525 h 2574925"/>
              <a:gd name="connsiteX45" fmla="*/ 1884356 w 7065956"/>
              <a:gd name="connsiteY45" fmla="*/ 771525 h 2574925"/>
              <a:gd name="connsiteX46" fmla="*/ 1884356 w 7065956"/>
              <a:gd name="connsiteY46" fmla="*/ 733425 h 2574925"/>
              <a:gd name="connsiteX47" fmla="*/ 1719256 w 7065956"/>
              <a:gd name="connsiteY47" fmla="*/ 733425 h 2574925"/>
              <a:gd name="connsiteX48" fmla="*/ 1719256 w 7065956"/>
              <a:gd name="connsiteY48" fmla="*/ 695325 h 2574925"/>
              <a:gd name="connsiteX49" fmla="*/ 1522406 w 7065956"/>
              <a:gd name="connsiteY49" fmla="*/ 695325 h 2574925"/>
              <a:gd name="connsiteX50" fmla="*/ 1522406 w 7065956"/>
              <a:gd name="connsiteY50" fmla="*/ 657225 h 2574925"/>
              <a:gd name="connsiteX51" fmla="*/ 1427156 w 7065956"/>
              <a:gd name="connsiteY51" fmla="*/ 657225 h 2574925"/>
              <a:gd name="connsiteX52" fmla="*/ 1427156 w 7065956"/>
              <a:gd name="connsiteY52" fmla="*/ 625475 h 2574925"/>
              <a:gd name="connsiteX53" fmla="*/ 1312856 w 7065956"/>
              <a:gd name="connsiteY53" fmla="*/ 625475 h 2574925"/>
              <a:gd name="connsiteX54" fmla="*/ 1312856 w 7065956"/>
              <a:gd name="connsiteY54" fmla="*/ 593725 h 2574925"/>
              <a:gd name="connsiteX55" fmla="*/ 1211256 w 7065956"/>
              <a:gd name="connsiteY55" fmla="*/ 593725 h 2574925"/>
              <a:gd name="connsiteX56" fmla="*/ 1211256 w 7065956"/>
              <a:gd name="connsiteY56" fmla="*/ 549275 h 2574925"/>
              <a:gd name="connsiteX57" fmla="*/ 1135056 w 7065956"/>
              <a:gd name="connsiteY57" fmla="*/ 549275 h 2574925"/>
              <a:gd name="connsiteX58" fmla="*/ 1135056 w 7065956"/>
              <a:gd name="connsiteY58" fmla="*/ 511175 h 2574925"/>
              <a:gd name="connsiteX59" fmla="*/ 1027106 w 7065956"/>
              <a:gd name="connsiteY59" fmla="*/ 511175 h 2574925"/>
              <a:gd name="connsiteX60" fmla="*/ 1026313 w 7065956"/>
              <a:gd name="connsiteY60" fmla="*/ 476250 h 2574925"/>
              <a:gd name="connsiteX61" fmla="*/ 957257 w 7065956"/>
              <a:gd name="connsiteY61" fmla="*/ 476251 h 2574925"/>
              <a:gd name="connsiteX62" fmla="*/ 957258 w 7065956"/>
              <a:gd name="connsiteY62" fmla="*/ 404813 h 2574925"/>
              <a:gd name="connsiteX63" fmla="*/ 514346 w 7065956"/>
              <a:gd name="connsiteY63" fmla="*/ 404814 h 2574925"/>
              <a:gd name="connsiteX64" fmla="*/ 514346 w 7065956"/>
              <a:gd name="connsiteY64" fmla="*/ 395289 h 2574925"/>
              <a:gd name="connsiteX65" fmla="*/ 507201 w 7065956"/>
              <a:gd name="connsiteY65" fmla="*/ 395288 h 2574925"/>
              <a:gd name="connsiteX66" fmla="*/ 507199 w 7065956"/>
              <a:gd name="connsiteY66" fmla="*/ 378620 h 2574925"/>
              <a:gd name="connsiteX67" fmla="*/ 500057 w 7065956"/>
              <a:gd name="connsiteY67" fmla="*/ 378621 h 2574925"/>
              <a:gd name="connsiteX68" fmla="*/ 500057 w 7065956"/>
              <a:gd name="connsiteY68" fmla="*/ 326232 h 2574925"/>
              <a:gd name="connsiteX69" fmla="*/ 295270 w 7065956"/>
              <a:gd name="connsiteY69" fmla="*/ 323852 h 2574925"/>
              <a:gd name="connsiteX70" fmla="*/ 295269 w 7065956"/>
              <a:gd name="connsiteY70" fmla="*/ 290514 h 2574925"/>
              <a:gd name="connsiteX71" fmla="*/ 254790 w 7065956"/>
              <a:gd name="connsiteY71" fmla="*/ 290515 h 2574925"/>
              <a:gd name="connsiteX72" fmla="*/ 254788 w 7065956"/>
              <a:gd name="connsiteY72" fmla="*/ 252415 h 2574925"/>
              <a:gd name="connsiteX73" fmla="*/ 228594 w 7065956"/>
              <a:gd name="connsiteY73" fmla="*/ 252414 h 2574925"/>
              <a:gd name="connsiteX74" fmla="*/ 228597 w 7065956"/>
              <a:gd name="connsiteY74" fmla="*/ 207172 h 2574925"/>
              <a:gd name="connsiteX75" fmla="*/ 214309 w 7065956"/>
              <a:gd name="connsiteY75" fmla="*/ 207171 h 2574925"/>
              <a:gd name="connsiteX76" fmla="*/ 214309 w 7065956"/>
              <a:gd name="connsiteY76" fmla="*/ 171450 h 2574925"/>
              <a:gd name="connsiteX77" fmla="*/ 145254 w 7065956"/>
              <a:gd name="connsiteY77" fmla="*/ 171450 h 2574925"/>
              <a:gd name="connsiteX78" fmla="*/ 145254 w 7065956"/>
              <a:gd name="connsiteY78" fmla="*/ 128588 h 2574925"/>
              <a:gd name="connsiteX79" fmla="*/ 33335 w 7065956"/>
              <a:gd name="connsiteY79" fmla="*/ 128588 h 2574925"/>
              <a:gd name="connsiteX80" fmla="*/ 33334 w 7065956"/>
              <a:gd name="connsiteY80" fmla="*/ 78582 h 2574925"/>
              <a:gd name="connsiteX81" fmla="*/ 21430 w 7065956"/>
              <a:gd name="connsiteY81" fmla="*/ 78582 h 2574925"/>
              <a:gd name="connsiteX82" fmla="*/ 21429 w 7065956"/>
              <a:gd name="connsiteY82" fmla="*/ 42863 h 2574925"/>
              <a:gd name="connsiteX83" fmla="*/ 2380 w 7065956"/>
              <a:gd name="connsiteY83" fmla="*/ 42862 h 2574925"/>
              <a:gd name="connsiteX84" fmla="*/ 0 w 7065956"/>
              <a:gd name="connsiteY84" fmla="*/ 0 h 2574925"/>
              <a:gd name="connsiteX0" fmla="*/ 7065957 w 7065957"/>
              <a:gd name="connsiteY0" fmla="*/ 2574925 h 2574925"/>
              <a:gd name="connsiteX1" fmla="*/ 7015157 w 7065957"/>
              <a:gd name="connsiteY1" fmla="*/ 2574925 h 2574925"/>
              <a:gd name="connsiteX2" fmla="*/ 7015157 w 7065957"/>
              <a:gd name="connsiteY2" fmla="*/ 2206625 h 2574925"/>
              <a:gd name="connsiteX3" fmla="*/ 6475407 w 7065957"/>
              <a:gd name="connsiteY3" fmla="*/ 2206625 h 2574925"/>
              <a:gd name="connsiteX4" fmla="*/ 6475407 w 7065957"/>
              <a:gd name="connsiteY4" fmla="*/ 1933575 h 2574925"/>
              <a:gd name="connsiteX5" fmla="*/ 5129207 w 7065957"/>
              <a:gd name="connsiteY5" fmla="*/ 1933575 h 2574925"/>
              <a:gd name="connsiteX6" fmla="*/ 5129207 w 7065957"/>
              <a:gd name="connsiteY6" fmla="*/ 1857375 h 2574925"/>
              <a:gd name="connsiteX7" fmla="*/ 4786307 w 7065957"/>
              <a:gd name="connsiteY7" fmla="*/ 1857375 h 2574925"/>
              <a:gd name="connsiteX8" fmla="*/ 4786307 w 7065957"/>
              <a:gd name="connsiteY8" fmla="*/ 1774825 h 2574925"/>
              <a:gd name="connsiteX9" fmla="*/ 4646607 w 7065957"/>
              <a:gd name="connsiteY9" fmla="*/ 1774825 h 2574925"/>
              <a:gd name="connsiteX10" fmla="*/ 4646607 w 7065957"/>
              <a:gd name="connsiteY10" fmla="*/ 1698625 h 2574925"/>
              <a:gd name="connsiteX11" fmla="*/ 4405307 w 7065957"/>
              <a:gd name="connsiteY11" fmla="*/ 1698625 h 2574925"/>
              <a:gd name="connsiteX12" fmla="*/ 4405307 w 7065957"/>
              <a:gd name="connsiteY12" fmla="*/ 1616075 h 2574925"/>
              <a:gd name="connsiteX13" fmla="*/ 3960807 w 7065957"/>
              <a:gd name="connsiteY13" fmla="*/ 1616075 h 2574925"/>
              <a:gd name="connsiteX14" fmla="*/ 3960807 w 7065957"/>
              <a:gd name="connsiteY14" fmla="*/ 1533525 h 2574925"/>
              <a:gd name="connsiteX15" fmla="*/ 3922707 w 7065957"/>
              <a:gd name="connsiteY15" fmla="*/ 1533525 h 2574925"/>
              <a:gd name="connsiteX16" fmla="*/ 3922707 w 7065957"/>
              <a:gd name="connsiteY16" fmla="*/ 1457325 h 2574925"/>
              <a:gd name="connsiteX17" fmla="*/ 3236907 w 7065957"/>
              <a:gd name="connsiteY17" fmla="*/ 1457325 h 2574925"/>
              <a:gd name="connsiteX18" fmla="*/ 3236907 w 7065957"/>
              <a:gd name="connsiteY18" fmla="*/ 1387475 h 2574925"/>
              <a:gd name="connsiteX19" fmla="*/ 3205157 w 7065957"/>
              <a:gd name="connsiteY19" fmla="*/ 1387475 h 2574925"/>
              <a:gd name="connsiteX20" fmla="*/ 3205157 w 7065957"/>
              <a:gd name="connsiteY20" fmla="*/ 1330325 h 2574925"/>
              <a:gd name="connsiteX21" fmla="*/ 3090857 w 7065957"/>
              <a:gd name="connsiteY21" fmla="*/ 1330325 h 2574925"/>
              <a:gd name="connsiteX22" fmla="*/ 3090857 w 7065957"/>
              <a:gd name="connsiteY22" fmla="*/ 1273175 h 2574925"/>
              <a:gd name="connsiteX23" fmla="*/ 2874957 w 7065957"/>
              <a:gd name="connsiteY23" fmla="*/ 1273175 h 2574925"/>
              <a:gd name="connsiteX24" fmla="*/ 2874957 w 7065957"/>
              <a:gd name="connsiteY24" fmla="*/ 1222375 h 2574925"/>
              <a:gd name="connsiteX25" fmla="*/ 2830507 w 7065957"/>
              <a:gd name="connsiteY25" fmla="*/ 1222375 h 2574925"/>
              <a:gd name="connsiteX26" fmla="*/ 2830507 w 7065957"/>
              <a:gd name="connsiteY26" fmla="*/ 1171575 h 2574925"/>
              <a:gd name="connsiteX27" fmla="*/ 2824157 w 7065957"/>
              <a:gd name="connsiteY27" fmla="*/ 1171575 h 2574925"/>
              <a:gd name="connsiteX28" fmla="*/ 2824157 w 7065957"/>
              <a:gd name="connsiteY28" fmla="*/ 1120775 h 2574925"/>
              <a:gd name="connsiteX29" fmla="*/ 2754307 w 7065957"/>
              <a:gd name="connsiteY29" fmla="*/ 1120775 h 2574925"/>
              <a:gd name="connsiteX30" fmla="*/ 2754307 w 7065957"/>
              <a:gd name="connsiteY30" fmla="*/ 1069975 h 2574925"/>
              <a:gd name="connsiteX31" fmla="*/ 2633657 w 7065957"/>
              <a:gd name="connsiteY31" fmla="*/ 1069975 h 2574925"/>
              <a:gd name="connsiteX32" fmla="*/ 2633657 w 7065957"/>
              <a:gd name="connsiteY32" fmla="*/ 1031875 h 2574925"/>
              <a:gd name="connsiteX33" fmla="*/ 2525707 w 7065957"/>
              <a:gd name="connsiteY33" fmla="*/ 1031875 h 2574925"/>
              <a:gd name="connsiteX34" fmla="*/ 2525707 w 7065957"/>
              <a:gd name="connsiteY34" fmla="*/ 987425 h 2574925"/>
              <a:gd name="connsiteX35" fmla="*/ 2443157 w 7065957"/>
              <a:gd name="connsiteY35" fmla="*/ 987425 h 2574925"/>
              <a:gd name="connsiteX36" fmla="*/ 2443157 w 7065957"/>
              <a:gd name="connsiteY36" fmla="*/ 942975 h 2574925"/>
              <a:gd name="connsiteX37" fmla="*/ 2405057 w 7065957"/>
              <a:gd name="connsiteY37" fmla="*/ 942975 h 2574925"/>
              <a:gd name="connsiteX38" fmla="*/ 2405057 w 7065957"/>
              <a:gd name="connsiteY38" fmla="*/ 898525 h 2574925"/>
              <a:gd name="connsiteX39" fmla="*/ 2265357 w 7065957"/>
              <a:gd name="connsiteY39" fmla="*/ 898525 h 2574925"/>
              <a:gd name="connsiteX40" fmla="*/ 2265357 w 7065957"/>
              <a:gd name="connsiteY40" fmla="*/ 854075 h 2574925"/>
              <a:gd name="connsiteX41" fmla="*/ 2112957 w 7065957"/>
              <a:gd name="connsiteY41" fmla="*/ 854075 h 2574925"/>
              <a:gd name="connsiteX42" fmla="*/ 2112957 w 7065957"/>
              <a:gd name="connsiteY42" fmla="*/ 815975 h 2574925"/>
              <a:gd name="connsiteX43" fmla="*/ 2068507 w 7065957"/>
              <a:gd name="connsiteY43" fmla="*/ 815975 h 2574925"/>
              <a:gd name="connsiteX44" fmla="*/ 2068507 w 7065957"/>
              <a:gd name="connsiteY44" fmla="*/ 771525 h 2574925"/>
              <a:gd name="connsiteX45" fmla="*/ 1884357 w 7065957"/>
              <a:gd name="connsiteY45" fmla="*/ 771525 h 2574925"/>
              <a:gd name="connsiteX46" fmla="*/ 1884357 w 7065957"/>
              <a:gd name="connsiteY46" fmla="*/ 733425 h 2574925"/>
              <a:gd name="connsiteX47" fmla="*/ 1719257 w 7065957"/>
              <a:gd name="connsiteY47" fmla="*/ 733425 h 2574925"/>
              <a:gd name="connsiteX48" fmla="*/ 1719257 w 7065957"/>
              <a:gd name="connsiteY48" fmla="*/ 695325 h 2574925"/>
              <a:gd name="connsiteX49" fmla="*/ 1522407 w 7065957"/>
              <a:gd name="connsiteY49" fmla="*/ 695325 h 2574925"/>
              <a:gd name="connsiteX50" fmla="*/ 1522407 w 7065957"/>
              <a:gd name="connsiteY50" fmla="*/ 657225 h 2574925"/>
              <a:gd name="connsiteX51" fmla="*/ 1427157 w 7065957"/>
              <a:gd name="connsiteY51" fmla="*/ 657225 h 2574925"/>
              <a:gd name="connsiteX52" fmla="*/ 1427157 w 7065957"/>
              <a:gd name="connsiteY52" fmla="*/ 625475 h 2574925"/>
              <a:gd name="connsiteX53" fmla="*/ 1312857 w 7065957"/>
              <a:gd name="connsiteY53" fmla="*/ 625475 h 2574925"/>
              <a:gd name="connsiteX54" fmla="*/ 1312857 w 7065957"/>
              <a:gd name="connsiteY54" fmla="*/ 593725 h 2574925"/>
              <a:gd name="connsiteX55" fmla="*/ 1211257 w 7065957"/>
              <a:gd name="connsiteY55" fmla="*/ 593725 h 2574925"/>
              <a:gd name="connsiteX56" fmla="*/ 1211257 w 7065957"/>
              <a:gd name="connsiteY56" fmla="*/ 549275 h 2574925"/>
              <a:gd name="connsiteX57" fmla="*/ 1135057 w 7065957"/>
              <a:gd name="connsiteY57" fmla="*/ 549275 h 2574925"/>
              <a:gd name="connsiteX58" fmla="*/ 1135057 w 7065957"/>
              <a:gd name="connsiteY58" fmla="*/ 511175 h 2574925"/>
              <a:gd name="connsiteX59" fmla="*/ 1027107 w 7065957"/>
              <a:gd name="connsiteY59" fmla="*/ 511175 h 2574925"/>
              <a:gd name="connsiteX60" fmla="*/ 1026314 w 7065957"/>
              <a:gd name="connsiteY60" fmla="*/ 476250 h 2574925"/>
              <a:gd name="connsiteX61" fmla="*/ 957258 w 7065957"/>
              <a:gd name="connsiteY61" fmla="*/ 476251 h 2574925"/>
              <a:gd name="connsiteX62" fmla="*/ 957259 w 7065957"/>
              <a:gd name="connsiteY62" fmla="*/ 404813 h 2574925"/>
              <a:gd name="connsiteX63" fmla="*/ 514347 w 7065957"/>
              <a:gd name="connsiteY63" fmla="*/ 404814 h 2574925"/>
              <a:gd name="connsiteX64" fmla="*/ 514347 w 7065957"/>
              <a:gd name="connsiteY64" fmla="*/ 395289 h 2574925"/>
              <a:gd name="connsiteX65" fmla="*/ 507202 w 7065957"/>
              <a:gd name="connsiteY65" fmla="*/ 395288 h 2574925"/>
              <a:gd name="connsiteX66" fmla="*/ 507200 w 7065957"/>
              <a:gd name="connsiteY66" fmla="*/ 378620 h 2574925"/>
              <a:gd name="connsiteX67" fmla="*/ 500058 w 7065957"/>
              <a:gd name="connsiteY67" fmla="*/ 378621 h 2574925"/>
              <a:gd name="connsiteX68" fmla="*/ 500058 w 7065957"/>
              <a:gd name="connsiteY68" fmla="*/ 326232 h 2574925"/>
              <a:gd name="connsiteX69" fmla="*/ 295271 w 7065957"/>
              <a:gd name="connsiteY69" fmla="*/ 323852 h 2574925"/>
              <a:gd name="connsiteX70" fmla="*/ 295270 w 7065957"/>
              <a:gd name="connsiteY70" fmla="*/ 290514 h 2574925"/>
              <a:gd name="connsiteX71" fmla="*/ 254791 w 7065957"/>
              <a:gd name="connsiteY71" fmla="*/ 290515 h 2574925"/>
              <a:gd name="connsiteX72" fmla="*/ 254789 w 7065957"/>
              <a:gd name="connsiteY72" fmla="*/ 252415 h 2574925"/>
              <a:gd name="connsiteX73" fmla="*/ 228595 w 7065957"/>
              <a:gd name="connsiteY73" fmla="*/ 252414 h 2574925"/>
              <a:gd name="connsiteX74" fmla="*/ 228598 w 7065957"/>
              <a:gd name="connsiteY74" fmla="*/ 207172 h 2574925"/>
              <a:gd name="connsiteX75" fmla="*/ 214310 w 7065957"/>
              <a:gd name="connsiteY75" fmla="*/ 207171 h 2574925"/>
              <a:gd name="connsiteX76" fmla="*/ 214310 w 7065957"/>
              <a:gd name="connsiteY76" fmla="*/ 171450 h 2574925"/>
              <a:gd name="connsiteX77" fmla="*/ 145255 w 7065957"/>
              <a:gd name="connsiteY77" fmla="*/ 171450 h 2574925"/>
              <a:gd name="connsiteX78" fmla="*/ 145255 w 7065957"/>
              <a:gd name="connsiteY78" fmla="*/ 128588 h 2574925"/>
              <a:gd name="connsiteX79" fmla="*/ 33336 w 7065957"/>
              <a:gd name="connsiteY79" fmla="*/ 128588 h 2574925"/>
              <a:gd name="connsiteX80" fmla="*/ 33335 w 7065957"/>
              <a:gd name="connsiteY80" fmla="*/ 78582 h 2574925"/>
              <a:gd name="connsiteX81" fmla="*/ 21431 w 7065957"/>
              <a:gd name="connsiteY81" fmla="*/ 78582 h 2574925"/>
              <a:gd name="connsiteX82" fmla="*/ 21430 w 7065957"/>
              <a:gd name="connsiteY82" fmla="*/ 42863 h 2574925"/>
              <a:gd name="connsiteX83" fmla="*/ 0 w 7065957"/>
              <a:gd name="connsiteY83" fmla="*/ 42862 h 2574925"/>
              <a:gd name="connsiteX84" fmla="*/ 1 w 7065957"/>
              <a:gd name="connsiteY84" fmla="*/ 0 h 2574925"/>
              <a:gd name="connsiteX0" fmla="*/ 7068337 w 7068337"/>
              <a:gd name="connsiteY0" fmla="*/ 2578100 h 2578100"/>
              <a:gd name="connsiteX1" fmla="*/ 7017537 w 7068337"/>
              <a:gd name="connsiteY1" fmla="*/ 2578100 h 2578100"/>
              <a:gd name="connsiteX2" fmla="*/ 7017537 w 7068337"/>
              <a:gd name="connsiteY2" fmla="*/ 2209800 h 2578100"/>
              <a:gd name="connsiteX3" fmla="*/ 6477787 w 7068337"/>
              <a:gd name="connsiteY3" fmla="*/ 2209800 h 2578100"/>
              <a:gd name="connsiteX4" fmla="*/ 6477787 w 7068337"/>
              <a:gd name="connsiteY4" fmla="*/ 1936750 h 2578100"/>
              <a:gd name="connsiteX5" fmla="*/ 5131587 w 7068337"/>
              <a:gd name="connsiteY5" fmla="*/ 1936750 h 2578100"/>
              <a:gd name="connsiteX6" fmla="*/ 5131587 w 7068337"/>
              <a:gd name="connsiteY6" fmla="*/ 1860550 h 2578100"/>
              <a:gd name="connsiteX7" fmla="*/ 4788687 w 7068337"/>
              <a:gd name="connsiteY7" fmla="*/ 1860550 h 2578100"/>
              <a:gd name="connsiteX8" fmla="*/ 4788687 w 7068337"/>
              <a:gd name="connsiteY8" fmla="*/ 1778000 h 2578100"/>
              <a:gd name="connsiteX9" fmla="*/ 4648987 w 7068337"/>
              <a:gd name="connsiteY9" fmla="*/ 1778000 h 2578100"/>
              <a:gd name="connsiteX10" fmla="*/ 4648987 w 7068337"/>
              <a:gd name="connsiteY10" fmla="*/ 1701800 h 2578100"/>
              <a:gd name="connsiteX11" fmla="*/ 4407687 w 7068337"/>
              <a:gd name="connsiteY11" fmla="*/ 1701800 h 2578100"/>
              <a:gd name="connsiteX12" fmla="*/ 4407687 w 7068337"/>
              <a:gd name="connsiteY12" fmla="*/ 1619250 h 2578100"/>
              <a:gd name="connsiteX13" fmla="*/ 3963187 w 7068337"/>
              <a:gd name="connsiteY13" fmla="*/ 1619250 h 2578100"/>
              <a:gd name="connsiteX14" fmla="*/ 3963187 w 7068337"/>
              <a:gd name="connsiteY14" fmla="*/ 1536700 h 2578100"/>
              <a:gd name="connsiteX15" fmla="*/ 3925087 w 7068337"/>
              <a:gd name="connsiteY15" fmla="*/ 1536700 h 2578100"/>
              <a:gd name="connsiteX16" fmla="*/ 3925087 w 7068337"/>
              <a:gd name="connsiteY16" fmla="*/ 1460500 h 2578100"/>
              <a:gd name="connsiteX17" fmla="*/ 3239287 w 7068337"/>
              <a:gd name="connsiteY17" fmla="*/ 1460500 h 2578100"/>
              <a:gd name="connsiteX18" fmla="*/ 3239287 w 7068337"/>
              <a:gd name="connsiteY18" fmla="*/ 1390650 h 2578100"/>
              <a:gd name="connsiteX19" fmla="*/ 3207537 w 7068337"/>
              <a:gd name="connsiteY19" fmla="*/ 1390650 h 2578100"/>
              <a:gd name="connsiteX20" fmla="*/ 3207537 w 7068337"/>
              <a:gd name="connsiteY20" fmla="*/ 1333500 h 2578100"/>
              <a:gd name="connsiteX21" fmla="*/ 3093237 w 7068337"/>
              <a:gd name="connsiteY21" fmla="*/ 1333500 h 2578100"/>
              <a:gd name="connsiteX22" fmla="*/ 3093237 w 7068337"/>
              <a:gd name="connsiteY22" fmla="*/ 1276350 h 2578100"/>
              <a:gd name="connsiteX23" fmla="*/ 2877337 w 7068337"/>
              <a:gd name="connsiteY23" fmla="*/ 1276350 h 2578100"/>
              <a:gd name="connsiteX24" fmla="*/ 2877337 w 7068337"/>
              <a:gd name="connsiteY24" fmla="*/ 1225550 h 2578100"/>
              <a:gd name="connsiteX25" fmla="*/ 2832887 w 7068337"/>
              <a:gd name="connsiteY25" fmla="*/ 1225550 h 2578100"/>
              <a:gd name="connsiteX26" fmla="*/ 2832887 w 7068337"/>
              <a:gd name="connsiteY26" fmla="*/ 1174750 h 2578100"/>
              <a:gd name="connsiteX27" fmla="*/ 2826537 w 7068337"/>
              <a:gd name="connsiteY27" fmla="*/ 1174750 h 2578100"/>
              <a:gd name="connsiteX28" fmla="*/ 2826537 w 7068337"/>
              <a:gd name="connsiteY28" fmla="*/ 1123950 h 2578100"/>
              <a:gd name="connsiteX29" fmla="*/ 2756687 w 7068337"/>
              <a:gd name="connsiteY29" fmla="*/ 1123950 h 2578100"/>
              <a:gd name="connsiteX30" fmla="*/ 2756687 w 7068337"/>
              <a:gd name="connsiteY30" fmla="*/ 1073150 h 2578100"/>
              <a:gd name="connsiteX31" fmla="*/ 2636037 w 7068337"/>
              <a:gd name="connsiteY31" fmla="*/ 1073150 h 2578100"/>
              <a:gd name="connsiteX32" fmla="*/ 2636037 w 7068337"/>
              <a:gd name="connsiteY32" fmla="*/ 1035050 h 2578100"/>
              <a:gd name="connsiteX33" fmla="*/ 2528087 w 7068337"/>
              <a:gd name="connsiteY33" fmla="*/ 1035050 h 2578100"/>
              <a:gd name="connsiteX34" fmla="*/ 2528087 w 7068337"/>
              <a:gd name="connsiteY34" fmla="*/ 990600 h 2578100"/>
              <a:gd name="connsiteX35" fmla="*/ 2445537 w 7068337"/>
              <a:gd name="connsiteY35" fmla="*/ 990600 h 2578100"/>
              <a:gd name="connsiteX36" fmla="*/ 2445537 w 7068337"/>
              <a:gd name="connsiteY36" fmla="*/ 946150 h 2578100"/>
              <a:gd name="connsiteX37" fmla="*/ 2407437 w 7068337"/>
              <a:gd name="connsiteY37" fmla="*/ 946150 h 2578100"/>
              <a:gd name="connsiteX38" fmla="*/ 2407437 w 7068337"/>
              <a:gd name="connsiteY38" fmla="*/ 901700 h 2578100"/>
              <a:gd name="connsiteX39" fmla="*/ 2267737 w 7068337"/>
              <a:gd name="connsiteY39" fmla="*/ 901700 h 2578100"/>
              <a:gd name="connsiteX40" fmla="*/ 2267737 w 7068337"/>
              <a:gd name="connsiteY40" fmla="*/ 857250 h 2578100"/>
              <a:gd name="connsiteX41" fmla="*/ 2115337 w 7068337"/>
              <a:gd name="connsiteY41" fmla="*/ 857250 h 2578100"/>
              <a:gd name="connsiteX42" fmla="*/ 2115337 w 7068337"/>
              <a:gd name="connsiteY42" fmla="*/ 819150 h 2578100"/>
              <a:gd name="connsiteX43" fmla="*/ 2070887 w 7068337"/>
              <a:gd name="connsiteY43" fmla="*/ 819150 h 2578100"/>
              <a:gd name="connsiteX44" fmla="*/ 2070887 w 7068337"/>
              <a:gd name="connsiteY44" fmla="*/ 774700 h 2578100"/>
              <a:gd name="connsiteX45" fmla="*/ 1886737 w 7068337"/>
              <a:gd name="connsiteY45" fmla="*/ 774700 h 2578100"/>
              <a:gd name="connsiteX46" fmla="*/ 1886737 w 7068337"/>
              <a:gd name="connsiteY46" fmla="*/ 736600 h 2578100"/>
              <a:gd name="connsiteX47" fmla="*/ 1721637 w 7068337"/>
              <a:gd name="connsiteY47" fmla="*/ 736600 h 2578100"/>
              <a:gd name="connsiteX48" fmla="*/ 1721637 w 7068337"/>
              <a:gd name="connsiteY48" fmla="*/ 698500 h 2578100"/>
              <a:gd name="connsiteX49" fmla="*/ 1524787 w 7068337"/>
              <a:gd name="connsiteY49" fmla="*/ 698500 h 2578100"/>
              <a:gd name="connsiteX50" fmla="*/ 1524787 w 7068337"/>
              <a:gd name="connsiteY50" fmla="*/ 660400 h 2578100"/>
              <a:gd name="connsiteX51" fmla="*/ 1429537 w 7068337"/>
              <a:gd name="connsiteY51" fmla="*/ 660400 h 2578100"/>
              <a:gd name="connsiteX52" fmla="*/ 1429537 w 7068337"/>
              <a:gd name="connsiteY52" fmla="*/ 628650 h 2578100"/>
              <a:gd name="connsiteX53" fmla="*/ 1315237 w 7068337"/>
              <a:gd name="connsiteY53" fmla="*/ 628650 h 2578100"/>
              <a:gd name="connsiteX54" fmla="*/ 1315237 w 7068337"/>
              <a:gd name="connsiteY54" fmla="*/ 596900 h 2578100"/>
              <a:gd name="connsiteX55" fmla="*/ 1213637 w 7068337"/>
              <a:gd name="connsiteY55" fmla="*/ 596900 h 2578100"/>
              <a:gd name="connsiteX56" fmla="*/ 1213637 w 7068337"/>
              <a:gd name="connsiteY56" fmla="*/ 552450 h 2578100"/>
              <a:gd name="connsiteX57" fmla="*/ 1137437 w 7068337"/>
              <a:gd name="connsiteY57" fmla="*/ 552450 h 2578100"/>
              <a:gd name="connsiteX58" fmla="*/ 1137437 w 7068337"/>
              <a:gd name="connsiteY58" fmla="*/ 514350 h 2578100"/>
              <a:gd name="connsiteX59" fmla="*/ 1029487 w 7068337"/>
              <a:gd name="connsiteY59" fmla="*/ 514350 h 2578100"/>
              <a:gd name="connsiteX60" fmla="*/ 1028694 w 7068337"/>
              <a:gd name="connsiteY60" fmla="*/ 479425 h 2578100"/>
              <a:gd name="connsiteX61" fmla="*/ 959638 w 7068337"/>
              <a:gd name="connsiteY61" fmla="*/ 479426 h 2578100"/>
              <a:gd name="connsiteX62" fmla="*/ 959639 w 7068337"/>
              <a:gd name="connsiteY62" fmla="*/ 407988 h 2578100"/>
              <a:gd name="connsiteX63" fmla="*/ 516727 w 7068337"/>
              <a:gd name="connsiteY63" fmla="*/ 407989 h 2578100"/>
              <a:gd name="connsiteX64" fmla="*/ 516727 w 7068337"/>
              <a:gd name="connsiteY64" fmla="*/ 398464 h 2578100"/>
              <a:gd name="connsiteX65" fmla="*/ 509582 w 7068337"/>
              <a:gd name="connsiteY65" fmla="*/ 398463 h 2578100"/>
              <a:gd name="connsiteX66" fmla="*/ 509580 w 7068337"/>
              <a:gd name="connsiteY66" fmla="*/ 381795 h 2578100"/>
              <a:gd name="connsiteX67" fmla="*/ 502438 w 7068337"/>
              <a:gd name="connsiteY67" fmla="*/ 381796 h 2578100"/>
              <a:gd name="connsiteX68" fmla="*/ 502438 w 7068337"/>
              <a:gd name="connsiteY68" fmla="*/ 329407 h 2578100"/>
              <a:gd name="connsiteX69" fmla="*/ 297651 w 7068337"/>
              <a:gd name="connsiteY69" fmla="*/ 327027 h 2578100"/>
              <a:gd name="connsiteX70" fmla="*/ 297650 w 7068337"/>
              <a:gd name="connsiteY70" fmla="*/ 293689 h 2578100"/>
              <a:gd name="connsiteX71" fmla="*/ 257171 w 7068337"/>
              <a:gd name="connsiteY71" fmla="*/ 293690 h 2578100"/>
              <a:gd name="connsiteX72" fmla="*/ 257169 w 7068337"/>
              <a:gd name="connsiteY72" fmla="*/ 255590 h 2578100"/>
              <a:gd name="connsiteX73" fmla="*/ 230975 w 7068337"/>
              <a:gd name="connsiteY73" fmla="*/ 255589 h 2578100"/>
              <a:gd name="connsiteX74" fmla="*/ 230978 w 7068337"/>
              <a:gd name="connsiteY74" fmla="*/ 210347 h 2578100"/>
              <a:gd name="connsiteX75" fmla="*/ 216690 w 7068337"/>
              <a:gd name="connsiteY75" fmla="*/ 210346 h 2578100"/>
              <a:gd name="connsiteX76" fmla="*/ 216690 w 7068337"/>
              <a:gd name="connsiteY76" fmla="*/ 174625 h 2578100"/>
              <a:gd name="connsiteX77" fmla="*/ 147635 w 7068337"/>
              <a:gd name="connsiteY77" fmla="*/ 174625 h 2578100"/>
              <a:gd name="connsiteX78" fmla="*/ 147635 w 7068337"/>
              <a:gd name="connsiteY78" fmla="*/ 131763 h 2578100"/>
              <a:gd name="connsiteX79" fmla="*/ 35716 w 7068337"/>
              <a:gd name="connsiteY79" fmla="*/ 131763 h 2578100"/>
              <a:gd name="connsiteX80" fmla="*/ 35715 w 7068337"/>
              <a:gd name="connsiteY80" fmla="*/ 81757 h 2578100"/>
              <a:gd name="connsiteX81" fmla="*/ 23811 w 7068337"/>
              <a:gd name="connsiteY81" fmla="*/ 81757 h 2578100"/>
              <a:gd name="connsiteX82" fmla="*/ 23810 w 7068337"/>
              <a:gd name="connsiteY82" fmla="*/ 46038 h 2578100"/>
              <a:gd name="connsiteX83" fmla="*/ 2380 w 7068337"/>
              <a:gd name="connsiteY83" fmla="*/ 46037 h 2578100"/>
              <a:gd name="connsiteX84" fmla="*/ 2381 w 7068337"/>
              <a:gd name="connsiteY84" fmla="*/ 3175 h 2578100"/>
              <a:gd name="connsiteX85" fmla="*/ 0 w 7068337"/>
              <a:gd name="connsiteY85" fmla="*/ 3175 h 2578100"/>
              <a:gd name="connsiteX0" fmla="*/ 7232643 w 7232643"/>
              <a:gd name="connsiteY0" fmla="*/ 2577582 h 2577582"/>
              <a:gd name="connsiteX1" fmla="*/ 7181843 w 7232643"/>
              <a:gd name="connsiteY1" fmla="*/ 2577582 h 2577582"/>
              <a:gd name="connsiteX2" fmla="*/ 7181843 w 7232643"/>
              <a:gd name="connsiteY2" fmla="*/ 2209282 h 2577582"/>
              <a:gd name="connsiteX3" fmla="*/ 6642093 w 7232643"/>
              <a:gd name="connsiteY3" fmla="*/ 2209282 h 2577582"/>
              <a:gd name="connsiteX4" fmla="*/ 6642093 w 7232643"/>
              <a:gd name="connsiteY4" fmla="*/ 1936232 h 2577582"/>
              <a:gd name="connsiteX5" fmla="*/ 5295893 w 7232643"/>
              <a:gd name="connsiteY5" fmla="*/ 1936232 h 2577582"/>
              <a:gd name="connsiteX6" fmla="*/ 5295893 w 7232643"/>
              <a:gd name="connsiteY6" fmla="*/ 1860032 h 2577582"/>
              <a:gd name="connsiteX7" fmla="*/ 4952993 w 7232643"/>
              <a:gd name="connsiteY7" fmla="*/ 1860032 h 2577582"/>
              <a:gd name="connsiteX8" fmla="*/ 4952993 w 7232643"/>
              <a:gd name="connsiteY8" fmla="*/ 1777482 h 2577582"/>
              <a:gd name="connsiteX9" fmla="*/ 4813293 w 7232643"/>
              <a:gd name="connsiteY9" fmla="*/ 1777482 h 2577582"/>
              <a:gd name="connsiteX10" fmla="*/ 4813293 w 7232643"/>
              <a:gd name="connsiteY10" fmla="*/ 1701282 h 2577582"/>
              <a:gd name="connsiteX11" fmla="*/ 4571993 w 7232643"/>
              <a:gd name="connsiteY11" fmla="*/ 1701282 h 2577582"/>
              <a:gd name="connsiteX12" fmla="*/ 4571993 w 7232643"/>
              <a:gd name="connsiteY12" fmla="*/ 1618732 h 2577582"/>
              <a:gd name="connsiteX13" fmla="*/ 4127493 w 7232643"/>
              <a:gd name="connsiteY13" fmla="*/ 1618732 h 2577582"/>
              <a:gd name="connsiteX14" fmla="*/ 4127493 w 7232643"/>
              <a:gd name="connsiteY14" fmla="*/ 1536182 h 2577582"/>
              <a:gd name="connsiteX15" fmla="*/ 4089393 w 7232643"/>
              <a:gd name="connsiteY15" fmla="*/ 1536182 h 2577582"/>
              <a:gd name="connsiteX16" fmla="*/ 4089393 w 7232643"/>
              <a:gd name="connsiteY16" fmla="*/ 1459982 h 2577582"/>
              <a:gd name="connsiteX17" fmla="*/ 3403593 w 7232643"/>
              <a:gd name="connsiteY17" fmla="*/ 1459982 h 2577582"/>
              <a:gd name="connsiteX18" fmla="*/ 3403593 w 7232643"/>
              <a:gd name="connsiteY18" fmla="*/ 1390132 h 2577582"/>
              <a:gd name="connsiteX19" fmla="*/ 3371843 w 7232643"/>
              <a:gd name="connsiteY19" fmla="*/ 1390132 h 2577582"/>
              <a:gd name="connsiteX20" fmla="*/ 3371843 w 7232643"/>
              <a:gd name="connsiteY20" fmla="*/ 1332982 h 2577582"/>
              <a:gd name="connsiteX21" fmla="*/ 3257543 w 7232643"/>
              <a:gd name="connsiteY21" fmla="*/ 1332982 h 2577582"/>
              <a:gd name="connsiteX22" fmla="*/ 3257543 w 7232643"/>
              <a:gd name="connsiteY22" fmla="*/ 1275832 h 2577582"/>
              <a:gd name="connsiteX23" fmla="*/ 3041643 w 7232643"/>
              <a:gd name="connsiteY23" fmla="*/ 1275832 h 2577582"/>
              <a:gd name="connsiteX24" fmla="*/ 3041643 w 7232643"/>
              <a:gd name="connsiteY24" fmla="*/ 1225032 h 2577582"/>
              <a:gd name="connsiteX25" fmla="*/ 2997193 w 7232643"/>
              <a:gd name="connsiteY25" fmla="*/ 1225032 h 2577582"/>
              <a:gd name="connsiteX26" fmla="*/ 2997193 w 7232643"/>
              <a:gd name="connsiteY26" fmla="*/ 1174232 h 2577582"/>
              <a:gd name="connsiteX27" fmla="*/ 2990843 w 7232643"/>
              <a:gd name="connsiteY27" fmla="*/ 1174232 h 2577582"/>
              <a:gd name="connsiteX28" fmla="*/ 2990843 w 7232643"/>
              <a:gd name="connsiteY28" fmla="*/ 1123432 h 2577582"/>
              <a:gd name="connsiteX29" fmla="*/ 2920993 w 7232643"/>
              <a:gd name="connsiteY29" fmla="*/ 1123432 h 2577582"/>
              <a:gd name="connsiteX30" fmla="*/ 2920993 w 7232643"/>
              <a:gd name="connsiteY30" fmla="*/ 1072632 h 2577582"/>
              <a:gd name="connsiteX31" fmla="*/ 2800343 w 7232643"/>
              <a:gd name="connsiteY31" fmla="*/ 1072632 h 2577582"/>
              <a:gd name="connsiteX32" fmla="*/ 2800343 w 7232643"/>
              <a:gd name="connsiteY32" fmla="*/ 1034532 h 2577582"/>
              <a:gd name="connsiteX33" fmla="*/ 2692393 w 7232643"/>
              <a:gd name="connsiteY33" fmla="*/ 1034532 h 2577582"/>
              <a:gd name="connsiteX34" fmla="*/ 2692393 w 7232643"/>
              <a:gd name="connsiteY34" fmla="*/ 990082 h 2577582"/>
              <a:gd name="connsiteX35" fmla="*/ 2609843 w 7232643"/>
              <a:gd name="connsiteY35" fmla="*/ 990082 h 2577582"/>
              <a:gd name="connsiteX36" fmla="*/ 2609843 w 7232643"/>
              <a:gd name="connsiteY36" fmla="*/ 945632 h 2577582"/>
              <a:gd name="connsiteX37" fmla="*/ 2571743 w 7232643"/>
              <a:gd name="connsiteY37" fmla="*/ 945632 h 2577582"/>
              <a:gd name="connsiteX38" fmla="*/ 2571743 w 7232643"/>
              <a:gd name="connsiteY38" fmla="*/ 901182 h 2577582"/>
              <a:gd name="connsiteX39" fmla="*/ 2432043 w 7232643"/>
              <a:gd name="connsiteY39" fmla="*/ 901182 h 2577582"/>
              <a:gd name="connsiteX40" fmla="*/ 2432043 w 7232643"/>
              <a:gd name="connsiteY40" fmla="*/ 856732 h 2577582"/>
              <a:gd name="connsiteX41" fmla="*/ 2279643 w 7232643"/>
              <a:gd name="connsiteY41" fmla="*/ 856732 h 2577582"/>
              <a:gd name="connsiteX42" fmla="*/ 2279643 w 7232643"/>
              <a:gd name="connsiteY42" fmla="*/ 818632 h 2577582"/>
              <a:gd name="connsiteX43" fmla="*/ 2235193 w 7232643"/>
              <a:gd name="connsiteY43" fmla="*/ 818632 h 2577582"/>
              <a:gd name="connsiteX44" fmla="*/ 2235193 w 7232643"/>
              <a:gd name="connsiteY44" fmla="*/ 774182 h 2577582"/>
              <a:gd name="connsiteX45" fmla="*/ 2051043 w 7232643"/>
              <a:gd name="connsiteY45" fmla="*/ 774182 h 2577582"/>
              <a:gd name="connsiteX46" fmla="*/ 2051043 w 7232643"/>
              <a:gd name="connsiteY46" fmla="*/ 736082 h 2577582"/>
              <a:gd name="connsiteX47" fmla="*/ 1885943 w 7232643"/>
              <a:gd name="connsiteY47" fmla="*/ 736082 h 2577582"/>
              <a:gd name="connsiteX48" fmla="*/ 1885943 w 7232643"/>
              <a:gd name="connsiteY48" fmla="*/ 697982 h 2577582"/>
              <a:gd name="connsiteX49" fmla="*/ 1689093 w 7232643"/>
              <a:gd name="connsiteY49" fmla="*/ 697982 h 2577582"/>
              <a:gd name="connsiteX50" fmla="*/ 1689093 w 7232643"/>
              <a:gd name="connsiteY50" fmla="*/ 659882 h 2577582"/>
              <a:gd name="connsiteX51" fmla="*/ 1593843 w 7232643"/>
              <a:gd name="connsiteY51" fmla="*/ 659882 h 2577582"/>
              <a:gd name="connsiteX52" fmla="*/ 1593843 w 7232643"/>
              <a:gd name="connsiteY52" fmla="*/ 628132 h 2577582"/>
              <a:gd name="connsiteX53" fmla="*/ 1479543 w 7232643"/>
              <a:gd name="connsiteY53" fmla="*/ 628132 h 2577582"/>
              <a:gd name="connsiteX54" fmla="*/ 1479543 w 7232643"/>
              <a:gd name="connsiteY54" fmla="*/ 596382 h 2577582"/>
              <a:gd name="connsiteX55" fmla="*/ 1377943 w 7232643"/>
              <a:gd name="connsiteY55" fmla="*/ 596382 h 2577582"/>
              <a:gd name="connsiteX56" fmla="*/ 1377943 w 7232643"/>
              <a:gd name="connsiteY56" fmla="*/ 551932 h 2577582"/>
              <a:gd name="connsiteX57" fmla="*/ 1301743 w 7232643"/>
              <a:gd name="connsiteY57" fmla="*/ 551932 h 2577582"/>
              <a:gd name="connsiteX58" fmla="*/ 1301743 w 7232643"/>
              <a:gd name="connsiteY58" fmla="*/ 513832 h 2577582"/>
              <a:gd name="connsiteX59" fmla="*/ 1193793 w 7232643"/>
              <a:gd name="connsiteY59" fmla="*/ 513832 h 2577582"/>
              <a:gd name="connsiteX60" fmla="*/ 1193000 w 7232643"/>
              <a:gd name="connsiteY60" fmla="*/ 478907 h 2577582"/>
              <a:gd name="connsiteX61" fmla="*/ 1123944 w 7232643"/>
              <a:gd name="connsiteY61" fmla="*/ 478908 h 2577582"/>
              <a:gd name="connsiteX62" fmla="*/ 1123945 w 7232643"/>
              <a:gd name="connsiteY62" fmla="*/ 407470 h 2577582"/>
              <a:gd name="connsiteX63" fmla="*/ 681033 w 7232643"/>
              <a:gd name="connsiteY63" fmla="*/ 407471 h 2577582"/>
              <a:gd name="connsiteX64" fmla="*/ 681033 w 7232643"/>
              <a:gd name="connsiteY64" fmla="*/ 397946 h 2577582"/>
              <a:gd name="connsiteX65" fmla="*/ 673888 w 7232643"/>
              <a:gd name="connsiteY65" fmla="*/ 397945 h 2577582"/>
              <a:gd name="connsiteX66" fmla="*/ 673886 w 7232643"/>
              <a:gd name="connsiteY66" fmla="*/ 381277 h 2577582"/>
              <a:gd name="connsiteX67" fmla="*/ 666744 w 7232643"/>
              <a:gd name="connsiteY67" fmla="*/ 381278 h 2577582"/>
              <a:gd name="connsiteX68" fmla="*/ 666744 w 7232643"/>
              <a:gd name="connsiteY68" fmla="*/ 328889 h 2577582"/>
              <a:gd name="connsiteX69" fmla="*/ 461957 w 7232643"/>
              <a:gd name="connsiteY69" fmla="*/ 326509 h 2577582"/>
              <a:gd name="connsiteX70" fmla="*/ 461956 w 7232643"/>
              <a:gd name="connsiteY70" fmla="*/ 293171 h 2577582"/>
              <a:gd name="connsiteX71" fmla="*/ 421477 w 7232643"/>
              <a:gd name="connsiteY71" fmla="*/ 293172 h 2577582"/>
              <a:gd name="connsiteX72" fmla="*/ 421475 w 7232643"/>
              <a:gd name="connsiteY72" fmla="*/ 255072 h 2577582"/>
              <a:gd name="connsiteX73" fmla="*/ 395281 w 7232643"/>
              <a:gd name="connsiteY73" fmla="*/ 255071 h 2577582"/>
              <a:gd name="connsiteX74" fmla="*/ 395284 w 7232643"/>
              <a:gd name="connsiteY74" fmla="*/ 209829 h 2577582"/>
              <a:gd name="connsiteX75" fmla="*/ 380996 w 7232643"/>
              <a:gd name="connsiteY75" fmla="*/ 209828 h 2577582"/>
              <a:gd name="connsiteX76" fmla="*/ 380996 w 7232643"/>
              <a:gd name="connsiteY76" fmla="*/ 174107 h 2577582"/>
              <a:gd name="connsiteX77" fmla="*/ 311941 w 7232643"/>
              <a:gd name="connsiteY77" fmla="*/ 174107 h 2577582"/>
              <a:gd name="connsiteX78" fmla="*/ 311941 w 7232643"/>
              <a:gd name="connsiteY78" fmla="*/ 131245 h 2577582"/>
              <a:gd name="connsiteX79" fmla="*/ 200022 w 7232643"/>
              <a:gd name="connsiteY79" fmla="*/ 131245 h 2577582"/>
              <a:gd name="connsiteX80" fmla="*/ 200021 w 7232643"/>
              <a:gd name="connsiteY80" fmla="*/ 81239 h 2577582"/>
              <a:gd name="connsiteX81" fmla="*/ 188117 w 7232643"/>
              <a:gd name="connsiteY81" fmla="*/ 81239 h 2577582"/>
              <a:gd name="connsiteX82" fmla="*/ 188116 w 7232643"/>
              <a:gd name="connsiteY82" fmla="*/ 45520 h 2577582"/>
              <a:gd name="connsiteX83" fmla="*/ 166686 w 7232643"/>
              <a:gd name="connsiteY83" fmla="*/ 45519 h 2577582"/>
              <a:gd name="connsiteX84" fmla="*/ 166687 w 7232643"/>
              <a:gd name="connsiteY84" fmla="*/ 2657 h 2577582"/>
              <a:gd name="connsiteX85" fmla="*/ 0 w 7232643"/>
              <a:gd name="connsiteY85" fmla="*/ 5039 h 2577582"/>
              <a:gd name="connsiteX0" fmla="*/ 7232643 w 7232643"/>
              <a:gd name="connsiteY0" fmla="*/ 2574925 h 2574925"/>
              <a:gd name="connsiteX1" fmla="*/ 7181843 w 7232643"/>
              <a:gd name="connsiteY1" fmla="*/ 2574925 h 2574925"/>
              <a:gd name="connsiteX2" fmla="*/ 7181843 w 7232643"/>
              <a:gd name="connsiteY2" fmla="*/ 2206625 h 2574925"/>
              <a:gd name="connsiteX3" fmla="*/ 6642093 w 7232643"/>
              <a:gd name="connsiteY3" fmla="*/ 2206625 h 2574925"/>
              <a:gd name="connsiteX4" fmla="*/ 6642093 w 7232643"/>
              <a:gd name="connsiteY4" fmla="*/ 1933575 h 2574925"/>
              <a:gd name="connsiteX5" fmla="*/ 5295893 w 7232643"/>
              <a:gd name="connsiteY5" fmla="*/ 1933575 h 2574925"/>
              <a:gd name="connsiteX6" fmla="*/ 5295893 w 7232643"/>
              <a:gd name="connsiteY6" fmla="*/ 1857375 h 2574925"/>
              <a:gd name="connsiteX7" fmla="*/ 4952993 w 7232643"/>
              <a:gd name="connsiteY7" fmla="*/ 1857375 h 2574925"/>
              <a:gd name="connsiteX8" fmla="*/ 4952993 w 7232643"/>
              <a:gd name="connsiteY8" fmla="*/ 1774825 h 2574925"/>
              <a:gd name="connsiteX9" fmla="*/ 4813293 w 7232643"/>
              <a:gd name="connsiteY9" fmla="*/ 1774825 h 2574925"/>
              <a:gd name="connsiteX10" fmla="*/ 4813293 w 7232643"/>
              <a:gd name="connsiteY10" fmla="*/ 1698625 h 2574925"/>
              <a:gd name="connsiteX11" fmla="*/ 4571993 w 7232643"/>
              <a:gd name="connsiteY11" fmla="*/ 1698625 h 2574925"/>
              <a:gd name="connsiteX12" fmla="*/ 4571993 w 7232643"/>
              <a:gd name="connsiteY12" fmla="*/ 1616075 h 2574925"/>
              <a:gd name="connsiteX13" fmla="*/ 4127493 w 7232643"/>
              <a:gd name="connsiteY13" fmla="*/ 1616075 h 2574925"/>
              <a:gd name="connsiteX14" fmla="*/ 4127493 w 7232643"/>
              <a:gd name="connsiteY14" fmla="*/ 1533525 h 2574925"/>
              <a:gd name="connsiteX15" fmla="*/ 4089393 w 7232643"/>
              <a:gd name="connsiteY15" fmla="*/ 1533525 h 2574925"/>
              <a:gd name="connsiteX16" fmla="*/ 4089393 w 7232643"/>
              <a:gd name="connsiteY16" fmla="*/ 1457325 h 2574925"/>
              <a:gd name="connsiteX17" fmla="*/ 3403593 w 7232643"/>
              <a:gd name="connsiteY17" fmla="*/ 1457325 h 2574925"/>
              <a:gd name="connsiteX18" fmla="*/ 3403593 w 7232643"/>
              <a:gd name="connsiteY18" fmla="*/ 1387475 h 2574925"/>
              <a:gd name="connsiteX19" fmla="*/ 3371843 w 7232643"/>
              <a:gd name="connsiteY19" fmla="*/ 1387475 h 2574925"/>
              <a:gd name="connsiteX20" fmla="*/ 3371843 w 7232643"/>
              <a:gd name="connsiteY20" fmla="*/ 1330325 h 2574925"/>
              <a:gd name="connsiteX21" fmla="*/ 3257543 w 7232643"/>
              <a:gd name="connsiteY21" fmla="*/ 1330325 h 2574925"/>
              <a:gd name="connsiteX22" fmla="*/ 3257543 w 7232643"/>
              <a:gd name="connsiteY22" fmla="*/ 1273175 h 2574925"/>
              <a:gd name="connsiteX23" fmla="*/ 3041643 w 7232643"/>
              <a:gd name="connsiteY23" fmla="*/ 1273175 h 2574925"/>
              <a:gd name="connsiteX24" fmla="*/ 3041643 w 7232643"/>
              <a:gd name="connsiteY24" fmla="*/ 1222375 h 2574925"/>
              <a:gd name="connsiteX25" fmla="*/ 2997193 w 7232643"/>
              <a:gd name="connsiteY25" fmla="*/ 1222375 h 2574925"/>
              <a:gd name="connsiteX26" fmla="*/ 2997193 w 7232643"/>
              <a:gd name="connsiteY26" fmla="*/ 1171575 h 2574925"/>
              <a:gd name="connsiteX27" fmla="*/ 2990843 w 7232643"/>
              <a:gd name="connsiteY27" fmla="*/ 1171575 h 2574925"/>
              <a:gd name="connsiteX28" fmla="*/ 2990843 w 7232643"/>
              <a:gd name="connsiteY28" fmla="*/ 1120775 h 2574925"/>
              <a:gd name="connsiteX29" fmla="*/ 2920993 w 7232643"/>
              <a:gd name="connsiteY29" fmla="*/ 1120775 h 2574925"/>
              <a:gd name="connsiteX30" fmla="*/ 2920993 w 7232643"/>
              <a:gd name="connsiteY30" fmla="*/ 1069975 h 2574925"/>
              <a:gd name="connsiteX31" fmla="*/ 2800343 w 7232643"/>
              <a:gd name="connsiteY31" fmla="*/ 1069975 h 2574925"/>
              <a:gd name="connsiteX32" fmla="*/ 2800343 w 7232643"/>
              <a:gd name="connsiteY32" fmla="*/ 1031875 h 2574925"/>
              <a:gd name="connsiteX33" fmla="*/ 2692393 w 7232643"/>
              <a:gd name="connsiteY33" fmla="*/ 1031875 h 2574925"/>
              <a:gd name="connsiteX34" fmla="*/ 2692393 w 7232643"/>
              <a:gd name="connsiteY34" fmla="*/ 987425 h 2574925"/>
              <a:gd name="connsiteX35" fmla="*/ 2609843 w 7232643"/>
              <a:gd name="connsiteY35" fmla="*/ 987425 h 2574925"/>
              <a:gd name="connsiteX36" fmla="*/ 2609843 w 7232643"/>
              <a:gd name="connsiteY36" fmla="*/ 942975 h 2574925"/>
              <a:gd name="connsiteX37" fmla="*/ 2571743 w 7232643"/>
              <a:gd name="connsiteY37" fmla="*/ 942975 h 2574925"/>
              <a:gd name="connsiteX38" fmla="*/ 2571743 w 7232643"/>
              <a:gd name="connsiteY38" fmla="*/ 898525 h 2574925"/>
              <a:gd name="connsiteX39" fmla="*/ 2432043 w 7232643"/>
              <a:gd name="connsiteY39" fmla="*/ 898525 h 2574925"/>
              <a:gd name="connsiteX40" fmla="*/ 2432043 w 7232643"/>
              <a:gd name="connsiteY40" fmla="*/ 854075 h 2574925"/>
              <a:gd name="connsiteX41" fmla="*/ 2279643 w 7232643"/>
              <a:gd name="connsiteY41" fmla="*/ 854075 h 2574925"/>
              <a:gd name="connsiteX42" fmla="*/ 2279643 w 7232643"/>
              <a:gd name="connsiteY42" fmla="*/ 815975 h 2574925"/>
              <a:gd name="connsiteX43" fmla="*/ 2235193 w 7232643"/>
              <a:gd name="connsiteY43" fmla="*/ 815975 h 2574925"/>
              <a:gd name="connsiteX44" fmla="*/ 2235193 w 7232643"/>
              <a:gd name="connsiteY44" fmla="*/ 771525 h 2574925"/>
              <a:gd name="connsiteX45" fmla="*/ 2051043 w 7232643"/>
              <a:gd name="connsiteY45" fmla="*/ 771525 h 2574925"/>
              <a:gd name="connsiteX46" fmla="*/ 2051043 w 7232643"/>
              <a:gd name="connsiteY46" fmla="*/ 733425 h 2574925"/>
              <a:gd name="connsiteX47" fmla="*/ 1885943 w 7232643"/>
              <a:gd name="connsiteY47" fmla="*/ 733425 h 2574925"/>
              <a:gd name="connsiteX48" fmla="*/ 1885943 w 7232643"/>
              <a:gd name="connsiteY48" fmla="*/ 695325 h 2574925"/>
              <a:gd name="connsiteX49" fmla="*/ 1689093 w 7232643"/>
              <a:gd name="connsiteY49" fmla="*/ 695325 h 2574925"/>
              <a:gd name="connsiteX50" fmla="*/ 1689093 w 7232643"/>
              <a:gd name="connsiteY50" fmla="*/ 657225 h 2574925"/>
              <a:gd name="connsiteX51" fmla="*/ 1593843 w 7232643"/>
              <a:gd name="connsiteY51" fmla="*/ 657225 h 2574925"/>
              <a:gd name="connsiteX52" fmla="*/ 1593843 w 7232643"/>
              <a:gd name="connsiteY52" fmla="*/ 625475 h 2574925"/>
              <a:gd name="connsiteX53" fmla="*/ 1479543 w 7232643"/>
              <a:gd name="connsiteY53" fmla="*/ 625475 h 2574925"/>
              <a:gd name="connsiteX54" fmla="*/ 1479543 w 7232643"/>
              <a:gd name="connsiteY54" fmla="*/ 593725 h 2574925"/>
              <a:gd name="connsiteX55" fmla="*/ 1377943 w 7232643"/>
              <a:gd name="connsiteY55" fmla="*/ 593725 h 2574925"/>
              <a:gd name="connsiteX56" fmla="*/ 1377943 w 7232643"/>
              <a:gd name="connsiteY56" fmla="*/ 549275 h 2574925"/>
              <a:gd name="connsiteX57" fmla="*/ 1301743 w 7232643"/>
              <a:gd name="connsiteY57" fmla="*/ 549275 h 2574925"/>
              <a:gd name="connsiteX58" fmla="*/ 1301743 w 7232643"/>
              <a:gd name="connsiteY58" fmla="*/ 511175 h 2574925"/>
              <a:gd name="connsiteX59" fmla="*/ 1193793 w 7232643"/>
              <a:gd name="connsiteY59" fmla="*/ 511175 h 2574925"/>
              <a:gd name="connsiteX60" fmla="*/ 1193000 w 7232643"/>
              <a:gd name="connsiteY60" fmla="*/ 476250 h 2574925"/>
              <a:gd name="connsiteX61" fmla="*/ 1123944 w 7232643"/>
              <a:gd name="connsiteY61" fmla="*/ 476251 h 2574925"/>
              <a:gd name="connsiteX62" fmla="*/ 1123945 w 7232643"/>
              <a:gd name="connsiteY62" fmla="*/ 404813 h 2574925"/>
              <a:gd name="connsiteX63" fmla="*/ 681033 w 7232643"/>
              <a:gd name="connsiteY63" fmla="*/ 404814 h 2574925"/>
              <a:gd name="connsiteX64" fmla="*/ 681033 w 7232643"/>
              <a:gd name="connsiteY64" fmla="*/ 395289 h 2574925"/>
              <a:gd name="connsiteX65" fmla="*/ 673888 w 7232643"/>
              <a:gd name="connsiteY65" fmla="*/ 395288 h 2574925"/>
              <a:gd name="connsiteX66" fmla="*/ 673886 w 7232643"/>
              <a:gd name="connsiteY66" fmla="*/ 378620 h 2574925"/>
              <a:gd name="connsiteX67" fmla="*/ 666744 w 7232643"/>
              <a:gd name="connsiteY67" fmla="*/ 378621 h 2574925"/>
              <a:gd name="connsiteX68" fmla="*/ 666744 w 7232643"/>
              <a:gd name="connsiteY68" fmla="*/ 326232 h 2574925"/>
              <a:gd name="connsiteX69" fmla="*/ 461957 w 7232643"/>
              <a:gd name="connsiteY69" fmla="*/ 323852 h 2574925"/>
              <a:gd name="connsiteX70" fmla="*/ 461956 w 7232643"/>
              <a:gd name="connsiteY70" fmla="*/ 290514 h 2574925"/>
              <a:gd name="connsiteX71" fmla="*/ 421477 w 7232643"/>
              <a:gd name="connsiteY71" fmla="*/ 290515 h 2574925"/>
              <a:gd name="connsiteX72" fmla="*/ 421475 w 7232643"/>
              <a:gd name="connsiteY72" fmla="*/ 252415 h 2574925"/>
              <a:gd name="connsiteX73" fmla="*/ 395281 w 7232643"/>
              <a:gd name="connsiteY73" fmla="*/ 252414 h 2574925"/>
              <a:gd name="connsiteX74" fmla="*/ 395284 w 7232643"/>
              <a:gd name="connsiteY74" fmla="*/ 207172 h 2574925"/>
              <a:gd name="connsiteX75" fmla="*/ 380996 w 7232643"/>
              <a:gd name="connsiteY75" fmla="*/ 207171 h 2574925"/>
              <a:gd name="connsiteX76" fmla="*/ 380996 w 7232643"/>
              <a:gd name="connsiteY76" fmla="*/ 171450 h 2574925"/>
              <a:gd name="connsiteX77" fmla="*/ 311941 w 7232643"/>
              <a:gd name="connsiteY77" fmla="*/ 171450 h 2574925"/>
              <a:gd name="connsiteX78" fmla="*/ 311941 w 7232643"/>
              <a:gd name="connsiteY78" fmla="*/ 128588 h 2574925"/>
              <a:gd name="connsiteX79" fmla="*/ 200022 w 7232643"/>
              <a:gd name="connsiteY79" fmla="*/ 128588 h 2574925"/>
              <a:gd name="connsiteX80" fmla="*/ 200021 w 7232643"/>
              <a:gd name="connsiteY80" fmla="*/ 78582 h 2574925"/>
              <a:gd name="connsiteX81" fmla="*/ 188117 w 7232643"/>
              <a:gd name="connsiteY81" fmla="*/ 78582 h 2574925"/>
              <a:gd name="connsiteX82" fmla="*/ 188116 w 7232643"/>
              <a:gd name="connsiteY82" fmla="*/ 42863 h 2574925"/>
              <a:gd name="connsiteX83" fmla="*/ 166686 w 7232643"/>
              <a:gd name="connsiteY83" fmla="*/ 42862 h 2574925"/>
              <a:gd name="connsiteX84" fmla="*/ 166687 w 7232643"/>
              <a:gd name="connsiteY84" fmla="*/ 0 h 2574925"/>
              <a:gd name="connsiteX85" fmla="*/ 0 w 7232643"/>
              <a:gd name="connsiteY85" fmla="*/ 2382 h 2574925"/>
              <a:gd name="connsiteX0" fmla="*/ 7123106 w 7123106"/>
              <a:gd name="connsiteY0" fmla="*/ 2574925 h 2574925"/>
              <a:gd name="connsiteX1" fmla="*/ 7072306 w 7123106"/>
              <a:gd name="connsiteY1" fmla="*/ 2574925 h 2574925"/>
              <a:gd name="connsiteX2" fmla="*/ 7072306 w 7123106"/>
              <a:gd name="connsiteY2" fmla="*/ 2206625 h 2574925"/>
              <a:gd name="connsiteX3" fmla="*/ 6532556 w 7123106"/>
              <a:gd name="connsiteY3" fmla="*/ 2206625 h 2574925"/>
              <a:gd name="connsiteX4" fmla="*/ 6532556 w 7123106"/>
              <a:gd name="connsiteY4" fmla="*/ 1933575 h 2574925"/>
              <a:gd name="connsiteX5" fmla="*/ 5186356 w 7123106"/>
              <a:gd name="connsiteY5" fmla="*/ 1933575 h 2574925"/>
              <a:gd name="connsiteX6" fmla="*/ 5186356 w 7123106"/>
              <a:gd name="connsiteY6" fmla="*/ 1857375 h 2574925"/>
              <a:gd name="connsiteX7" fmla="*/ 4843456 w 7123106"/>
              <a:gd name="connsiteY7" fmla="*/ 1857375 h 2574925"/>
              <a:gd name="connsiteX8" fmla="*/ 4843456 w 7123106"/>
              <a:gd name="connsiteY8" fmla="*/ 1774825 h 2574925"/>
              <a:gd name="connsiteX9" fmla="*/ 4703756 w 7123106"/>
              <a:gd name="connsiteY9" fmla="*/ 1774825 h 2574925"/>
              <a:gd name="connsiteX10" fmla="*/ 4703756 w 7123106"/>
              <a:gd name="connsiteY10" fmla="*/ 1698625 h 2574925"/>
              <a:gd name="connsiteX11" fmla="*/ 4462456 w 7123106"/>
              <a:gd name="connsiteY11" fmla="*/ 1698625 h 2574925"/>
              <a:gd name="connsiteX12" fmla="*/ 4462456 w 7123106"/>
              <a:gd name="connsiteY12" fmla="*/ 1616075 h 2574925"/>
              <a:gd name="connsiteX13" fmla="*/ 4017956 w 7123106"/>
              <a:gd name="connsiteY13" fmla="*/ 1616075 h 2574925"/>
              <a:gd name="connsiteX14" fmla="*/ 4017956 w 7123106"/>
              <a:gd name="connsiteY14" fmla="*/ 1533525 h 2574925"/>
              <a:gd name="connsiteX15" fmla="*/ 3979856 w 7123106"/>
              <a:gd name="connsiteY15" fmla="*/ 1533525 h 2574925"/>
              <a:gd name="connsiteX16" fmla="*/ 3979856 w 7123106"/>
              <a:gd name="connsiteY16" fmla="*/ 1457325 h 2574925"/>
              <a:gd name="connsiteX17" fmla="*/ 3294056 w 7123106"/>
              <a:gd name="connsiteY17" fmla="*/ 1457325 h 2574925"/>
              <a:gd name="connsiteX18" fmla="*/ 3294056 w 7123106"/>
              <a:gd name="connsiteY18" fmla="*/ 1387475 h 2574925"/>
              <a:gd name="connsiteX19" fmla="*/ 3262306 w 7123106"/>
              <a:gd name="connsiteY19" fmla="*/ 1387475 h 2574925"/>
              <a:gd name="connsiteX20" fmla="*/ 3262306 w 7123106"/>
              <a:gd name="connsiteY20" fmla="*/ 1330325 h 2574925"/>
              <a:gd name="connsiteX21" fmla="*/ 3148006 w 7123106"/>
              <a:gd name="connsiteY21" fmla="*/ 1330325 h 2574925"/>
              <a:gd name="connsiteX22" fmla="*/ 3148006 w 7123106"/>
              <a:gd name="connsiteY22" fmla="*/ 1273175 h 2574925"/>
              <a:gd name="connsiteX23" fmla="*/ 2932106 w 7123106"/>
              <a:gd name="connsiteY23" fmla="*/ 1273175 h 2574925"/>
              <a:gd name="connsiteX24" fmla="*/ 2932106 w 7123106"/>
              <a:gd name="connsiteY24" fmla="*/ 1222375 h 2574925"/>
              <a:gd name="connsiteX25" fmla="*/ 2887656 w 7123106"/>
              <a:gd name="connsiteY25" fmla="*/ 1222375 h 2574925"/>
              <a:gd name="connsiteX26" fmla="*/ 2887656 w 7123106"/>
              <a:gd name="connsiteY26" fmla="*/ 1171575 h 2574925"/>
              <a:gd name="connsiteX27" fmla="*/ 2881306 w 7123106"/>
              <a:gd name="connsiteY27" fmla="*/ 1171575 h 2574925"/>
              <a:gd name="connsiteX28" fmla="*/ 2881306 w 7123106"/>
              <a:gd name="connsiteY28" fmla="*/ 1120775 h 2574925"/>
              <a:gd name="connsiteX29" fmla="*/ 2811456 w 7123106"/>
              <a:gd name="connsiteY29" fmla="*/ 1120775 h 2574925"/>
              <a:gd name="connsiteX30" fmla="*/ 2811456 w 7123106"/>
              <a:gd name="connsiteY30" fmla="*/ 1069975 h 2574925"/>
              <a:gd name="connsiteX31" fmla="*/ 2690806 w 7123106"/>
              <a:gd name="connsiteY31" fmla="*/ 1069975 h 2574925"/>
              <a:gd name="connsiteX32" fmla="*/ 2690806 w 7123106"/>
              <a:gd name="connsiteY32" fmla="*/ 1031875 h 2574925"/>
              <a:gd name="connsiteX33" fmla="*/ 2582856 w 7123106"/>
              <a:gd name="connsiteY33" fmla="*/ 1031875 h 2574925"/>
              <a:gd name="connsiteX34" fmla="*/ 2582856 w 7123106"/>
              <a:gd name="connsiteY34" fmla="*/ 987425 h 2574925"/>
              <a:gd name="connsiteX35" fmla="*/ 2500306 w 7123106"/>
              <a:gd name="connsiteY35" fmla="*/ 987425 h 2574925"/>
              <a:gd name="connsiteX36" fmla="*/ 2500306 w 7123106"/>
              <a:gd name="connsiteY36" fmla="*/ 942975 h 2574925"/>
              <a:gd name="connsiteX37" fmla="*/ 2462206 w 7123106"/>
              <a:gd name="connsiteY37" fmla="*/ 942975 h 2574925"/>
              <a:gd name="connsiteX38" fmla="*/ 2462206 w 7123106"/>
              <a:gd name="connsiteY38" fmla="*/ 898525 h 2574925"/>
              <a:gd name="connsiteX39" fmla="*/ 2322506 w 7123106"/>
              <a:gd name="connsiteY39" fmla="*/ 898525 h 2574925"/>
              <a:gd name="connsiteX40" fmla="*/ 2322506 w 7123106"/>
              <a:gd name="connsiteY40" fmla="*/ 854075 h 2574925"/>
              <a:gd name="connsiteX41" fmla="*/ 2170106 w 7123106"/>
              <a:gd name="connsiteY41" fmla="*/ 854075 h 2574925"/>
              <a:gd name="connsiteX42" fmla="*/ 2170106 w 7123106"/>
              <a:gd name="connsiteY42" fmla="*/ 815975 h 2574925"/>
              <a:gd name="connsiteX43" fmla="*/ 2125656 w 7123106"/>
              <a:gd name="connsiteY43" fmla="*/ 815975 h 2574925"/>
              <a:gd name="connsiteX44" fmla="*/ 2125656 w 7123106"/>
              <a:gd name="connsiteY44" fmla="*/ 771525 h 2574925"/>
              <a:gd name="connsiteX45" fmla="*/ 1941506 w 7123106"/>
              <a:gd name="connsiteY45" fmla="*/ 771525 h 2574925"/>
              <a:gd name="connsiteX46" fmla="*/ 1941506 w 7123106"/>
              <a:gd name="connsiteY46" fmla="*/ 733425 h 2574925"/>
              <a:gd name="connsiteX47" fmla="*/ 1776406 w 7123106"/>
              <a:gd name="connsiteY47" fmla="*/ 733425 h 2574925"/>
              <a:gd name="connsiteX48" fmla="*/ 1776406 w 7123106"/>
              <a:gd name="connsiteY48" fmla="*/ 695325 h 2574925"/>
              <a:gd name="connsiteX49" fmla="*/ 1579556 w 7123106"/>
              <a:gd name="connsiteY49" fmla="*/ 695325 h 2574925"/>
              <a:gd name="connsiteX50" fmla="*/ 1579556 w 7123106"/>
              <a:gd name="connsiteY50" fmla="*/ 657225 h 2574925"/>
              <a:gd name="connsiteX51" fmla="*/ 1484306 w 7123106"/>
              <a:gd name="connsiteY51" fmla="*/ 657225 h 2574925"/>
              <a:gd name="connsiteX52" fmla="*/ 1484306 w 7123106"/>
              <a:gd name="connsiteY52" fmla="*/ 625475 h 2574925"/>
              <a:gd name="connsiteX53" fmla="*/ 1370006 w 7123106"/>
              <a:gd name="connsiteY53" fmla="*/ 625475 h 2574925"/>
              <a:gd name="connsiteX54" fmla="*/ 1370006 w 7123106"/>
              <a:gd name="connsiteY54" fmla="*/ 593725 h 2574925"/>
              <a:gd name="connsiteX55" fmla="*/ 1268406 w 7123106"/>
              <a:gd name="connsiteY55" fmla="*/ 593725 h 2574925"/>
              <a:gd name="connsiteX56" fmla="*/ 1268406 w 7123106"/>
              <a:gd name="connsiteY56" fmla="*/ 549275 h 2574925"/>
              <a:gd name="connsiteX57" fmla="*/ 1192206 w 7123106"/>
              <a:gd name="connsiteY57" fmla="*/ 549275 h 2574925"/>
              <a:gd name="connsiteX58" fmla="*/ 1192206 w 7123106"/>
              <a:gd name="connsiteY58" fmla="*/ 511175 h 2574925"/>
              <a:gd name="connsiteX59" fmla="*/ 1084256 w 7123106"/>
              <a:gd name="connsiteY59" fmla="*/ 511175 h 2574925"/>
              <a:gd name="connsiteX60" fmla="*/ 1083463 w 7123106"/>
              <a:gd name="connsiteY60" fmla="*/ 476250 h 2574925"/>
              <a:gd name="connsiteX61" fmla="*/ 1014407 w 7123106"/>
              <a:gd name="connsiteY61" fmla="*/ 476251 h 2574925"/>
              <a:gd name="connsiteX62" fmla="*/ 1014408 w 7123106"/>
              <a:gd name="connsiteY62" fmla="*/ 404813 h 2574925"/>
              <a:gd name="connsiteX63" fmla="*/ 571496 w 7123106"/>
              <a:gd name="connsiteY63" fmla="*/ 404814 h 2574925"/>
              <a:gd name="connsiteX64" fmla="*/ 571496 w 7123106"/>
              <a:gd name="connsiteY64" fmla="*/ 395289 h 2574925"/>
              <a:gd name="connsiteX65" fmla="*/ 564351 w 7123106"/>
              <a:gd name="connsiteY65" fmla="*/ 395288 h 2574925"/>
              <a:gd name="connsiteX66" fmla="*/ 564349 w 7123106"/>
              <a:gd name="connsiteY66" fmla="*/ 378620 h 2574925"/>
              <a:gd name="connsiteX67" fmla="*/ 557207 w 7123106"/>
              <a:gd name="connsiteY67" fmla="*/ 378621 h 2574925"/>
              <a:gd name="connsiteX68" fmla="*/ 557207 w 7123106"/>
              <a:gd name="connsiteY68" fmla="*/ 326232 h 2574925"/>
              <a:gd name="connsiteX69" fmla="*/ 352420 w 7123106"/>
              <a:gd name="connsiteY69" fmla="*/ 323852 h 2574925"/>
              <a:gd name="connsiteX70" fmla="*/ 352419 w 7123106"/>
              <a:gd name="connsiteY70" fmla="*/ 290514 h 2574925"/>
              <a:gd name="connsiteX71" fmla="*/ 311940 w 7123106"/>
              <a:gd name="connsiteY71" fmla="*/ 290515 h 2574925"/>
              <a:gd name="connsiteX72" fmla="*/ 311938 w 7123106"/>
              <a:gd name="connsiteY72" fmla="*/ 252415 h 2574925"/>
              <a:gd name="connsiteX73" fmla="*/ 285744 w 7123106"/>
              <a:gd name="connsiteY73" fmla="*/ 252414 h 2574925"/>
              <a:gd name="connsiteX74" fmla="*/ 285747 w 7123106"/>
              <a:gd name="connsiteY74" fmla="*/ 207172 h 2574925"/>
              <a:gd name="connsiteX75" fmla="*/ 271459 w 7123106"/>
              <a:gd name="connsiteY75" fmla="*/ 207171 h 2574925"/>
              <a:gd name="connsiteX76" fmla="*/ 271459 w 7123106"/>
              <a:gd name="connsiteY76" fmla="*/ 171450 h 2574925"/>
              <a:gd name="connsiteX77" fmla="*/ 202404 w 7123106"/>
              <a:gd name="connsiteY77" fmla="*/ 171450 h 2574925"/>
              <a:gd name="connsiteX78" fmla="*/ 202404 w 7123106"/>
              <a:gd name="connsiteY78" fmla="*/ 128588 h 2574925"/>
              <a:gd name="connsiteX79" fmla="*/ 90485 w 7123106"/>
              <a:gd name="connsiteY79" fmla="*/ 128588 h 2574925"/>
              <a:gd name="connsiteX80" fmla="*/ 90484 w 7123106"/>
              <a:gd name="connsiteY80" fmla="*/ 78582 h 2574925"/>
              <a:gd name="connsiteX81" fmla="*/ 78580 w 7123106"/>
              <a:gd name="connsiteY81" fmla="*/ 78582 h 2574925"/>
              <a:gd name="connsiteX82" fmla="*/ 78579 w 7123106"/>
              <a:gd name="connsiteY82" fmla="*/ 42863 h 2574925"/>
              <a:gd name="connsiteX83" fmla="*/ 57149 w 7123106"/>
              <a:gd name="connsiteY83" fmla="*/ 42862 h 2574925"/>
              <a:gd name="connsiteX84" fmla="*/ 57150 w 7123106"/>
              <a:gd name="connsiteY84" fmla="*/ 0 h 2574925"/>
              <a:gd name="connsiteX85" fmla="*/ 0 w 7123106"/>
              <a:gd name="connsiteY85" fmla="*/ 1 h 2574925"/>
              <a:gd name="connsiteX0" fmla="*/ 7130250 w 7130250"/>
              <a:gd name="connsiteY0" fmla="*/ 2574925 h 2574925"/>
              <a:gd name="connsiteX1" fmla="*/ 7079450 w 7130250"/>
              <a:gd name="connsiteY1" fmla="*/ 2574925 h 2574925"/>
              <a:gd name="connsiteX2" fmla="*/ 7079450 w 7130250"/>
              <a:gd name="connsiteY2" fmla="*/ 2206625 h 2574925"/>
              <a:gd name="connsiteX3" fmla="*/ 6539700 w 7130250"/>
              <a:gd name="connsiteY3" fmla="*/ 2206625 h 2574925"/>
              <a:gd name="connsiteX4" fmla="*/ 6539700 w 7130250"/>
              <a:gd name="connsiteY4" fmla="*/ 1933575 h 2574925"/>
              <a:gd name="connsiteX5" fmla="*/ 5193500 w 7130250"/>
              <a:gd name="connsiteY5" fmla="*/ 1933575 h 2574925"/>
              <a:gd name="connsiteX6" fmla="*/ 5193500 w 7130250"/>
              <a:gd name="connsiteY6" fmla="*/ 1857375 h 2574925"/>
              <a:gd name="connsiteX7" fmla="*/ 4850600 w 7130250"/>
              <a:gd name="connsiteY7" fmla="*/ 1857375 h 2574925"/>
              <a:gd name="connsiteX8" fmla="*/ 4850600 w 7130250"/>
              <a:gd name="connsiteY8" fmla="*/ 1774825 h 2574925"/>
              <a:gd name="connsiteX9" fmla="*/ 4710900 w 7130250"/>
              <a:gd name="connsiteY9" fmla="*/ 1774825 h 2574925"/>
              <a:gd name="connsiteX10" fmla="*/ 4710900 w 7130250"/>
              <a:gd name="connsiteY10" fmla="*/ 1698625 h 2574925"/>
              <a:gd name="connsiteX11" fmla="*/ 4469600 w 7130250"/>
              <a:gd name="connsiteY11" fmla="*/ 1698625 h 2574925"/>
              <a:gd name="connsiteX12" fmla="*/ 4469600 w 7130250"/>
              <a:gd name="connsiteY12" fmla="*/ 1616075 h 2574925"/>
              <a:gd name="connsiteX13" fmla="*/ 4025100 w 7130250"/>
              <a:gd name="connsiteY13" fmla="*/ 1616075 h 2574925"/>
              <a:gd name="connsiteX14" fmla="*/ 4025100 w 7130250"/>
              <a:gd name="connsiteY14" fmla="*/ 1533525 h 2574925"/>
              <a:gd name="connsiteX15" fmla="*/ 3987000 w 7130250"/>
              <a:gd name="connsiteY15" fmla="*/ 1533525 h 2574925"/>
              <a:gd name="connsiteX16" fmla="*/ 3987000 w 7130250"/>
              <a:gd name="connsiteY16" fmla="*/ 1457325 h 2574925"/>
              <a:gd name="connsiteX17" fmla="*/ 3301200 w 7130250"/>
              <a:gd name="connsiteY17" fmla="*/ 1457325 h 2574925"/>
              <a:gd name="connsiteX18" fmla="*/ 3301200 w 7130250"/>
              <a:gd name="connsiteY18" fmla="*/ 1387475 h 2574925"/>
              <a:gd name="connsiteX19" fmla="*/ 3269450 w 7130250"/>
              <a:gd name="connsiteY19" fmla="*/ 1387475 h 2574925"/>
              <a:gd name="connsiteX20" fmla="*/ 3269450 w 7130250"/>
              <a:gd name="connsiteY20" fmla="*/ 1330325 h 2574925"/>
              <a:gd name="connsiteX21" fmla="*/ 3155150 w 7130250"/>
              <a:gd name="connsiteY21" fmla="*/ 1330325 h 2574925"/>
              <a:gd name="connsiteX22" fmla="*/ 3155150 w 7130250"/>
              <a:gd name="connsiteY22" fmla="*/ 1273175 h 2574925"/>
              <a:gd name="connsiteX23" fmla="*/ 2939250 w 7130250"/>
              <a:gd name="connsiteY23" fmla="*/ 1273175 h 2574925"/>
              <a:gd name="connsiteX24" fmla="*/ 2939250 w 7130250"/>
              <a:gd name="connsiteY24" fmla="*/ 1222375 h 2574925"/>
              <a:gd name="connsiteX25" fmla="*/ 2894800 w 7130250"/>
              <a:gd name="connsiteY25" fmla="*/ 1222375 h 2574925"/>
              <a:gd name="connsiteX26" fmla="*/ 2894800 w 7130250"/>
              <a:gd name="connsiteY26" fmla="*/ 1171575 h 2574925"/>
              <a:gd name="connsiteX27" fmla="*/ 2888450 w 7130250"/>
              <a:gd name="connsiteY27" fmla="*/ 1171575 h 2574925"/>
              <a:gd name="connsiteX28" fmla="*/ 2888450 w 7130250"/>
              <a:gd name="connsiteY28" fmla="*/ 1120775 h 2574925"/>
              <a:gd name="connsiteX29" fmla="*/ 2818600 w 7130250"/>
              <a:gd name="connsiteY29" fmla="*/ 1120775 h 2574925"/>
              <a:gd name="connsiteX30" fmla="*/ 2818600 w 7130250"/>
              <a:gd name="connsiteY30" fmla="*/ 1069975 h 2574925"/>
              <a:gd name="connsiteX31" fmla="*/ 2697950 w 7130250"/>
              <a:gd name="connsiteY31" fmla="*/ 1069975 h 2574925"/>
              <a:gd name="connsiteX32" fmla="*/ 2697950 w 7130250"/>
              <a:gd name="connsiteY32" fmla="*/ 1031875 h 2574925"/>
              <a:gd name="connsiteX33" fmla="*/ 2590000 w 7130250"/>
              <a:gd name="connsiteY33" fmla="*/ 1031875 h 2574925"/>
              <a:gd name="connsiteX34" fmla="*/ 2590000 w 7130250"/>
              <a:gd name="connsiteY34" fmla="*/ 987425 h 2574925"/>
              <a:gd name="connsiteX35" fmla="*/ 2507450 w 7130250"/>
              <a:gd name="connsiteY35" fmla="*/ 987425 h 2574925"/>
              <a:gd name="connsiteX36" fmla="*/ 2507450 w 7130250"/>
              <a:gd name="connsiteY36" fmla="*/ 942975 h 2574925"/>
              <a:gd name="connsiteX37" fmla="*/ 2469350 w 7130250"/>
              <a:gd name="connsiteY37" fmla="*/ 942975 h 2574925"/>
              <a:gd name="connsiteX38" fmla="*/ 2469350 w 7130250"/>
              <a:gd name="connsiteY38" fmla="*/ 898525 h 2574925"/>
              <a:gd name="connsiteX39" fmla="*/ 2329650 w 7130250"/>
              <a:gd name="connsiteY39" fmla="*/ 898525 h 2574925"/>
              <a:gd name="connsiteX40" fmla="*/ 2329650 w 7130250"/>
              <a:gd name="connsiteY40" fmla="*/ 854075 h 2574925"/>
              <a:gd name="connsiteX41" fmla="*/ 2177250 w 7130250"/>
              <a:gd name="connsiteY41" fmla="*/ 854075 h 2574925"/>
              <a:gd name="connsiteX42" fmla="*/ 2177250 w 7130250"/>
              <a:gd name="connsiteY42" fmla="*/ 815975 h 2574925"/>
              <a:gd name="connsiteX43" fmla="*/ 2132800 w 7130250"/>
              <a:gd name="connsiteY43" fmla="*/ 815975 h 2574925"/>
              <a:gd name="connsiteX44" fmla="*/ 2132800 w 7130250"/>
              <a:gd name="connsiteY44" fmla="*/ 771525 h 2574925"/>
              <a:gd name="connsiteX45" fmla="*/ 1948650 w 7130250"/>
              <a:gd name="connsiteY45" fmla="*/ 771525 h 2574925"/>
              <a:gd name="connsiteX46" fmla="*/ 1948650 w 7130250"/>
              <a:gd name="connsiteY46" fmla="*/ 733425 h 2574925"/>
              <a:gd name="connsiteX47" fmla="*/ 1783550 w 7130250"/>
              <a:gd name="connsiteY47" fmla="*/ 733425 h 2574925"/>
              <a:gd name="connsiteX48" fmla="*/ 1783550 w 7130250"/>
              <a:gd name="connsiteY48" fmla="*/ 695325 h 2574925"/>
              <a:gd name="connsiteX49" fmla="*/ 1586700 w 7130250"/>
              <a:gd name="connsiteY49" fmla="*/ 695325 h 2574925"/>
              <a:gd name="connsiteX50" fmla="*/ 1586700 w 7130250"/>
              <a:gd name="connsiteY50" fmla="*/ 657225 h 2574925"/>
              <a:gd name="connsiteX51" fmla="*/ 1491450 w 7130250"/>
              <a:gd name="connsiteY51" fmla="*/ 657225 h 2574925"/>
              <a:gd name="connsiteX52" fmla="*/ 1491450 w 7130250"/>
              <a:gd name="connsiteY52" fmla="*/ 625475 h 2574925"/>
              <a:gd name="connsiteX53" fmla="*/ 1377150 w 7130250"/>
              <a:gd name="connsiteY53" fmla="*/ 625475 h 2574925"/>
              <a:gd name="connsiteX54" fmla="*/ 1377150 w 7130250"/>
              <a:gd name="connsiteY54" fmla="*/ 593725 h 2574925"/>
              <a:gd name="connsiteX55" fmla="*/ 1275550 w 7130250"/>
              <a:gd name="connsiteY55" fmla="*/ 593725 h 2574925"/>
              <a:gd name="connsiteX56" fmla="*/ 1275550 w 7130250"/>
              <a:gd name="connsiteY56" fmla="*/ 549275 h 2574925"/>
              <a:gd name="connsiteX57" fmla="*/ 1199350 w 7130250"/>
              <a:gd name="connsiteY57" fmla="*/ 549275 h 2574925"/>
              <a:gd name="connsiteX58" fmla="*/ 1199350 w 7130250"/>
              <a:gd name="connsiteY58" fmla="*/ 511175 h 2574925"/>
              <a:gd name="connsiteX59" fmla="*/ 1091400 w 7130250"/>
              <a:gd name="connsiteY59" fmla="*/ 511175 h 2574925"/>
              <a:gd name="connsiteX60" fmla="*/ 1090607 w 7130250"/>
              <a:gd name="connsiteY60" fmla="*/ 476250 h 2574925"/>
              <a:gd name="connsiteX61" fmla="*/ 1021551 w 7130250"/>
              <a:gd name="connsiteY61" fmla="*/ 476251 h 2574925"/>
              <a:gd name="connsiteX62" fmla="*/ 1021552 w 7130250"/>
              <a:gd name="connsiteY62" fmla="*/ 404813 h 2574925"/>
              <a:gd name="connsiteX63" fmla="*/ 578640 w 7130250"/>
              <a:gd name="connsiteY63" fmla="*/ 404814 h 2574925"/>
              <a:gd name="connsiteX64" fmla="*/ 578640 w 7130250"/>
              <a:gd name="connsiteY64" fmla="*/ 395289 h 2574925"/>
              <a:gd name="connsiteX65" fmla="*/ 571495 w 7130250"/>
              <a:gd name="connsiteY65" fmla="*/ 395288 h 2574925"/>
              <a:gd name="connsiteX66" fmla="*/ 571493 w 7130250"/>
              <a:gd name="connsiteY66" fmla="*/ 378620 h 2574925"/>
              <a:gd name="connsiteX67" fmla="*/ 564351 w 7130250"/>
              <a:gd name="connsiteY67" fmla="*/ 378621 h 2574925"/>
              <a:gd name="connsiteX68" fmla="*/ 564351 w 7130250"/>
              <a:gd name="connsiteY68" fmla="*/ 326232 h 2574925"/>
              <a:gd name="connsiteX69" fmla="*/ 359564 w 7130250"/>
              <a:gd name="connsiteY69" fmla="*/ 323852 h 2574925"/>
              <a:gd name="connsiteX70" fmla="*/ 359563 w 7130250"/>
              <a:gd name="connsiteY70" fmla="*/ 290514 h 2574925"/>
              <a:gd name="connsiteX71" fmla="*/ 319084 w 7130250"/>
              <a:gd name="connsiteY71" fmla="*/ 290515 h 2574925"/>
              <a:gd name="connsiteX72" fmla="*/ 319082 w 7130250"/>
              <a:gd name="connsiteY72" fmla="*/ 252415 h 2574925"/>
              <a:gd name="connsiteX73" fmla="*/ 292888 w 7130250"/>
              <a:gd name="connsiteY73" fmla="*/ 252414 h 2574925"/>
              <a:gd name="connsiteX74" fmla="*/ 292891 w 7130250"/>
              <a:gd name="connsiteY74" fmla="*/ 207172 h 2574925"/>
              <a:gd name="connsiteX75" fmla="*/ 278603 w 7130250"/>
              <a:gd name="connsiteY75" fmla="*/ 207171 h 2574925"/>
              <a:gd name="connsiteX76" fmla="*/ 278603 w 7130250"/>
              <a:gd name="connsiteY76" fmla="*/ 171450 h 2574925"/>
              <a:gd name="connsiteX77" fmla="*/ 209548 w 7130250"/>
              <a:gd name="connsiteY77" fmla="*/ 171450 h 2574925"/>
              <a:gd name="connsiteX78" fmla="*/ 209548 w 7130250"/>
              <a:gd name="connsiteY78" fmla="*/ 128588 h 2574925"/>
              <a:gd name="connsiteX79" fmla="*/ 97629 w 7130250"/>
              <a:gd name="connsiteY79" fmla="*/ 128588 h 2574925"/>
              <a:gd name="connsiteX80" fmla="*/ 97628 w 7130250"/>
              <a:gd name="connsiteY80" fmla="*/ 78582 h 2574925"/>
              <a:gd name="connsiteX81" fmla="*/ 85724 w 7130250"/>
              <a:gd name="connsiteY81" fmla="*/ 78582 h 2574925"/>
              <a:gd name="connsiteX82" fmla="*/ 85723 w 7130250"/>
              <a:gd name="connsiteY82" fmla="*/ 42863 h 2574925"/>
              <a:gd name="connsiteX83" fmla="*/ 64293 w 7130250"/>
              <a:gd name="connsiteY83" fmla="*/ 42862 h 2574925"/>
              <a:gd name="connsiteX84" fmla="*/ 64294 w 7130250"/>
              <a:gd name="connsiteY84" fmla="*/ 0 h 2574925"/>
              <a:gd name="connsiteX85" fmla="*/ 0 w 7130250"/>
              <a:gd name="connsiteY85" fmla="*/ 1 h 2574925"/>
              <a:gd name="connsiteX0" fmla="*/ 7135012 w 7135012"/>
              <a:gd name="connsiteY0" fmla="*/ 2574925 h 2574925"/>
              <a:gd name="connsiteX1" fmla="*/ 7084212 w 7135012"/>
              <a:gd name="connsiteY1" fmla="*/ 2574925 h 2574925"/>
              <a:gd name="connsiteX2" fmla="*/ 7084212 w 7135012"/>
              <a:gd name="connsiteY2" fmla="*/ 2206625 h 2574925"/>
              <a:gd name="connsiteX3" fmla="*/ 6544462 w 7135012"/>
              <a:gd name="connsiteY3" fmla="*/ 2206625 h 2574925"/>
              <a:gd name="connsiteX4" fmla="*/ 6544462 w 7135012"/>
              <a:gd name="connsiteY4" fmla="*/ 1933575 h 2574925"/>
              <a:gd name="connsiteX5" fmla="*/ 5198262 w 7135012"/>
              <a:gd name="connsiteY5" fmla="*/ 1933575 h 2574925"/>
              <a:gd name="connsiteX6" fmla="*/ 5198262 w 7135012"/>
              <a:gd name="connsiteY6" fmla="*/ 1857375 h 2574925"/>
              <a:gd name="connsiteX7" fmla="*/ 4855362 w 7135012"/>
              <a:gd name="connsiteY7" fmla="*/ 1857375 h 2574925"/>
              <a:gd name="connsiteX8" fmla="*/ 4855362 w 7135012"/>
              <a:gd name="connsiteY8" fmla="*/ 1774825 h 2574925"/>
              <a:gd name="connsiteX9" fmla="*/ 4715662 w 7135012"/>
              <a:gd name="connsiteY9" fmla="*/ 1774825 h 2574925"/>
              <a:gd name="connsiteX10" fmla="*/ 4715662 w 7135012"/>
              <a:gd name="connsiteY10" fmla="*/ 1698625 h 2574925"/>
              <a:gd name="connsiteX11" fmla="*/ 4474362 w 7135012"/>
              <a:gd name="connsiteY11" fmla="*/ 1698625 h 2574925"/>
              <a:gd name="connsiteX12" fmla="*/ 4474362 w 7135012"/>
              <a:gd name="connsiteY12" fmla="*/ 1616075 h 2574925"/>
              <a:gd name="connsiteX13" fmla="*/ 4029862 w 7135012"/>
              <a:gd name="connsiteY13" fmla="*/ 1616075 h 2574925"/>
              <a:gd name="connsiteX14" fmla="*/ 4029862 w 7135012"/>
              <a:gd name="connsiteY14" fmla="*/ 1533525 h 2574925"/>
              <a:gd name="connsiteX15" fmla="*/ 3991762 w 7135012"/>
              <a:gd name="connsiteY15" fmla="*/ 1533525 h 2574925"/>
              <a:gd name="connsiteX16" fmla="*/ 3991762 w 7135012"/>
              <a:gd name="connsiteY16" fmla="*/ 1457325 h 2574925"/>
              <a:gd name="connsiteX17" fmla="*/ 3305962 w 7135012"/>
              <a:gd name="connsiteY17" fmla="*/ 1457325 h 2574925"/>
              <a:gd name="connsiteX18" fmla="*/ 3305962 w 7135012"/>
              <a:gd name="connsiteY18" fmla="*/ 1387475 h 2574925"/>
              <a:gd name="connsiteX19" fmla="*/ 3274212 w 7135012"/>
              <a:gd name="connsiteY19" fmla="*/ 1387475 h 2574925"/>
              <a:gd name="connsiteX20" fmla="*/ 3274212 w 7135012"/>
              <a:gd name="connsiteY20" fmla="*/ 1330325 h 2574925"/>
              <a:gd name="connsiteX21" fmla="*/ 3159912 w 7135012"/>
              <a:gd name="connsiteY21" fmla="*/ 1330325 h 2574925"/>
              <a:gd name="connsiteX22" fmla="*/ 3159912 w 7135012"/>
              <a:gd name="connsiteY22" fmla="*/ 1273175 h 2574925"/>
              <a:gd name="connsiteX23" fmla="*/ 2944012 w 7135012"/>
              <a:gd name="connsiteY23" fmla="*/ 1273175 h 2574925"/>
              <a:gd name="connsiteX24" fmla="*/ 2944012 w 7135012"/>
              <a:gd name="connsiteY24" fmla="*/ 1222375 h 2574925"/>
              <a:gd name="connsiteX25" fmla="*/ 2899562 w 7135012"/>
              <a:gd name="connsiteY25" fmla="*/ 1222375 h 2574925"/>
              <a:gd name="connsiteX26" fmla="*/ 2899562 w 7135012"/>
              <a:gd name="connsiteY26" fmla="*/ 1171575 h 2574925"/>
              <a:gd name="connsiteX27" fmla="*/ 2893212 w 7135012"/>
              <a:gd name="connsiteY27" fmla="*/ 1171575 h 2574925"/>
              <a:gd name="connsiteX28" fmla="*/ 2893212 w 7135012"/>
              <a:gd name="connsiteY28" fmla="*/ 1120775 h 2574925"/>
              <a:gd name="connsiteX29" fmla="*/ 2823362 w 7135012"/>
              <a:gd name="connsiteY29" fmla="*/ 1120775 h 2574925"/>
              <a:gd name="connsiteX30" fmla="*/ 2823362 w 7135012"/>
              <a:gd name="connsiteY30" fmla="*/ 1069975 h 2574925"/>
              <a:gd name="connsiteX31" fmla="*/ 2702712 w 7135012"/>
              <a:gd name="connsiteY31" fmla="*/ 1069975 h 2574925"/>
              <a:gd name="connsiteX32" fmla="*/ 2702712 w 7135012"/>
              <a:gd name="connsiteY32" fmla="*/ 1031875 h 2574925"/>
              <a:gd name="connsiteX33" fmla="*/ 2594762 w 7135012"/>
              <a:gd name="connsiteY33" fmla="*/ 1031875 h 2574925"/>
              <a:gd name="connsiteX34" fmla="*/ 2594762 w 7135012"/>
              <a:gd name="connsiteY34" fmla="*/ 987425 h 2574925"/>
              <a:gd name="connsiteX35" fmla="*/ 2512212 w 7135012"/>
              <a:gd name="connsiteY35" fmla="*/ 987425 h 2574925"/>
              <a:gd name="connsiteX36" fmla="*/ 2512212 w 7135012"/>
              <a:gd name="connsiteY36" fmla="*/ 942975 h 2574925"/>
              <a:gd name="connsiteX37" fmla="*/ 2474112 w 7135012"/>
              <a:gd name="connsiteY37" fmla="*/ 942975 h 2574925"/>
              <a:gd name="connsiteX38" fmla="*/ 2474112 w 7135012"/>
              <a:gd name="connsiteY38" fmla="*/ 898525 h 2574925"/>
              <a:gd name="connsiteX39" fmla="*/ 2334412 w 7135012"/>
              <a:gd name="connsiteY39" fmla="*/ 898525 h 2574925"/>
              <a:gd name="connsiteX40" fmla="*/ 2334412 w 7135012"/>
              <a:gd name="connsiteY40" fmla="*/ 854075 h 2574925"/>
              <a:gd name="connsiteX41" fmla="*/ 2182012 w 7135012"/>
              <a:gd name="connsiteY41" fmla="*/ 854075 h 2574925"/>
              <a:gd name="connsiteX42" fmla="*/ 2182012 w 7135012"/>
              <a:gd name="connsiteY42" fmla="*/ 815975 h 2574925"/>
              <a:gd name="connsiteX43" fmla="*/ 2137562 w 7135012"/>
              <a:gd name="connsiteY43" fmla="*/ 815975 h 2574925"/>
              <a:gd name="connsiteX44" fmla="*/ 2137562 w 7135012"/>
              <a:gd name="connsiteY44" fmla="*/ 771525 h 2574925"/>
              <a:gd name="connsiteX45" fmla="*/ 1953412 w 7135012"/>
              <a:gd name="connsiteY45" fmla="*/ 771525 h 2574925"/>
              <a:gd name="connsiteX46" fmla="*/ 1953412 w 7135012"/>
              <a:gd name="connsiteY46" fmla="*/ 733425 h 2574925"/>
              <a:gd name="connsiteX47" fmla="*/ 1788312 w 7135012"/>
              <a:gd name="connsiteY47" fmla="*/ 733425 h 2574925"/>
              <a:gd name="connsiteX48" fmla="*/ 1788312 w 7135012"/>
              <a:gd name="connsiteY48" fmla="*/ 695325 h 2574925"/>
              <a:gd name="connsiteX49" fmla="*/ 1591462 w 7135012"/>
              <a:gd name="connsiteY49" fmla="*/ 695325 h 2574925"/>
              <a:gd name="connsiteX50" fmla="*/ 1591462 w 7135012"/>
              <a:gd name="connsiteY50" fmla="*/ 657225 h 2574925"/>
              <a:gd name="connsiteX51" fmla="*/ 1496212 w 7135012"/>
              <a:gd name="connsiteY51" fmla="*/ 657225 h 2574925"/>
              <a:gd name="connsiteX52" fmla="*/ 1496212 w 7135012"/>
              <a:gd name="connsiteY52" fmla="*/ 625475 h 2574925"/>
              <a:gd name="connsiteX53" fmla="*/ 1381912 w 7135012"/>
              <a:gd name="connsiteY53" fmla="*/ 625475 h 2574925"/>
              <a:gd name="connsiteX54" fmla="*/ 1381912 w 7135012"/>
              <a:gd name="connsiteY54" fmla="*/ 593725 h 2574925"/>
              <a:gd name="connsiteX55" fmla="*/ 1280312 w 7135012"/>
              <a:gd name="connsiteY55" fmla="*/ 593725 h 2574925"/>
              <a:gd name="connsiteX56" fmla="*/ 1280312 w 7135012"/>
              <a:gd name="connsiteY56" fmla="*/ 549275 h 2574925"/>
              <a:gd name="connsiteX57" fmla="*/ 1204112 w 7135012"/>
              <a:gd name="connsiteY57" fmla="*/ 549275 h 2574925"/>
              <a:gd name="connsiteX58" fmla="*/ 1204112 w 7135012"/>
              <a:gd name="connsiteY58" fmla="*/ 511175 h 2574925"/>
              <a:gd name="connsiteX59" fmla="*/ 1096162 w 7135012"/>
              <a:gd name="connsiteY59" fmla="*/ 511175 h 2574925"/>
              <a:gd name="connsiteX60" fmla="*/ 1095369 w 7135012"/>
              <a:gd name="connsiteY60" fmla="*/ 476250 h 2574925"/>
              <a:gd name="connsiteX61" fmla="*/ 1026313 w 7135012"/>
              <a:gd name="connsiteY61" fmla="*/ 476251 h 2574925"/>
              <a:gd name="connsiteX62" fmla="*/ 1026314 w 7135012"/>
              <a:gd name="connsiteY62" fmla="*/ 404813 h 2574925"/>
              <a:gd name="connsiteX63" fmla="*/ 583402 w 7135012"/>
              <a:gd name="connsiteY63" fmla="*/ 404814 h 2574925"/>
              <a:gd name="connsiteX64" fmla="*/ 583402 w 7135012"/>
              <a:gd name="connsiteY64" fmla="*/ 395289 h 2574925"/>
              <a:gd name="connsiteX65" fmla="*/ 576257 w 7135012"/>
              <a:gd name="connsiteY65" fmla="*/ 395288 h 2574925"/>
              <a:gd name="connsiteX66" fmla="*/ 576255 w 7135012"/>
              <a:gd name="connsiteY66" fmla="*/ 378620 h 2574925"/>
              <a:gd name="connsiteX67" fmla="*/ 569113 w 7135012"/>
              <a:gd name="connsiteY67" fmla="*/ 378621 h 2574925"/>
              <a:gd name="connsiteX68" fmla="*/ 569113 w 7135012"/>
              <a:gd name="connsiteY68" fmla="*/ 326232 h 2574925"/>
              <a:gd name="connsiteX69" fmla="*/ 364326 w 7135012"/>
              <a:gd name="connsiteY69" fmla="*/ 323852 h 2574925"/>
              <a:gd name="connsiteX70" fmla="*/ 364325 w 7135012"/>
              <a:gd name="connsiteY70" fmla="*/ 290514 h 2574925"/>
              <a:gd name="connsiteX71" fmla="*/ 323846 w 7135012"/>
              <a:gd name="connsiteY71" fmla="*/ 290515 h 2574925"/>
              <a:gd name="connsiteX72" fmla="*/ 323844 w 7135012"/>
              <a:gd name="connsiteY72" fmla="*/ 252415 h 2574925"/>
              <a:gd name="connsiteX73" fmla="*/ 297650 w 7135012"/>
              <a:gd name="connsiteY73" fmla="*/ 252414 h 2574925"/>
              <a:gd name="connsiteX74" fmla="*/ 297653 w 7135012"/>
              <a:gd name="connsiteY74" fmla="*/ 207172 h 2574925"/>
              <a:gd name="connsiteX75" fmla="*/ 283365 w 7135012"/>
              <a:gd name="connsiteY75" fmla="*/ 207171 h 2574925"/>
              <a:gd name="connsiteX76" fmla="*/ 283365 w 7135012"/>
              <a:gd name="connsiteY76" fmla="*/ 171450 h 2574925"/>
              <a:gd name="connsiteX77" fmla="*/ 214310 w 7135012"/>
              <a:gd name="connsiteY77" fmla="*/ 171450 h 2574925"/>
              <a:gd name="connsiteX78" fmla="*/ 214310 w 7135012"/>
              <a:gd name="connsiteY78" fmla="*/ 128588 h 2574925"/>
              <a:gd name="connsiteX79" fmla="*/ 102391 w 7135012"/>
              <a:gd name="connsiteY79" fmla="*/ 128588 h 2574925"/>
              <a:gd name="connsiteX80" fmla="*/ 102390 w 7135012"/>
              <a:gd name="connsiteY80" fmla="*/ 78582 h 2574925"/>
              <a:gd name="connsiteX81" fmla="*/ 90486 w 7135012"/>
              <a:gd name="connsiteY81" fmla="*/ 78582 h 2574925"/>
              <a:gd name="connsiteX82" fmla="*/ 90485 w 7135012"/>
              <a:gd name="connsiteY82" fmla="*/ 42863 h 2574925"/>
              <a:gd name="connsiteX83" fmla="*/ 69055 w 7135012"/>
              <a:gd name="connsiteY83" fmla="*/ 42862 h 2574925"/>
              <a:gd name="connsiteX84" fmla="*/ 69056 w 7135012"/>
              <a:gd name="connsiteY84" fmla="*/ 0 h 2574925"/>
              <a:gd name="connsiteX85" fmla="*/ 4762 w 7135012"/>
              <a:gd name="connsiteY85" fmla="*/ 1 h 2574925"/>
              <a:gd name="connsiteX86" fmla="*/ 4762 w 7135012"/>
              <a:gd name="connsiteY86" fmla="*/ 2381 h 2574925"/>
              <a:gd name="connsiteX0" fmla="*/ 7139814 w 7139814"/>
              <a:gd name="connsiteY0" fmla="*/ 2674939 h 2674939"/>
              <a:gd name="connsiteX1" fmla="*/ 7089014 w 7139814"/>
              <a:gd name="connsiteY1" fmla="*/ 2674939 h 2674939"/>
              <a:gd name="connsiteX2" fmla="*/ 7089014 w 7139814"/>
              <a:gd name="connsiteY2" fmla="*/ 2306639 h 2674939"/>
              <a:gd name="connsiteX3" fmla="*/ 6549264 w 7139814"/>
              <a:gd name="connsiteY3" fmla="*/ 2306639 h 2674939"/>
              <a:gd name="connsiteX4" fmla="*/ 6549264 w 7139814"/>
              <a:gd name="connsiteY4" fmla="*/ 2033589 h 2674939"/>
              <a:gd name="connsiteX5" fmla="*/ 5203064 w 7139814"/>
              <a:gd name="connsiteY5" fmla="*/ 2033589 h 2674939"/>
              <a:gd name="connsiteX6" fmla="*/ 5203064 w 7139814"/>
              <a:gd name="connsiteY6" fmla="*/ 1957389 h 2674939"/>
              <a:gd name="connsiteX7" fmla="*/ 4860164 w 7139814"/>
              <a:gd name="connsiteY7" fmla="*/ 1957389 h 2674939"/>
              <a:gd name="connsiteX8" fmla="*/ 4860164 w 7139814"/>
              <a:gd name="connsiteY8" fmla="*/ 1874839 h 2674939"/>
              <a:gd name="connsiteX9" fmla="*/ 4720464 w 7139814"/>
              <a:gd name="connsiteY9" fmla="*/ 1874839 h 2674939"/>
              <a:gd name="connsiteX10" fmla="*/ 4720464 w 7139814"/>
              <a:gd name="connsiteY10" fmla="*/ 1798639 h 2674939"/>
              <a:gd name="connsiteX11" fmla="*/ 4479164 w 7139814"/>
              <a:gd name="connsiteY11" fmla="*/ 1798639 h 2674939"/>
              <a:gd name="connsiteX12" fmla="*/ 4479164 w 7139814"/>
              <a:gd name="connsiteY12" fmla="*/ 1716089 h 2674939"/>
              <a:gd name="connsiteX13" fmla="*/ 4034664 w 7139814"/>
              <a:gd name="connsiteY13" fmla="*/ 1716089 h 2674939"/>
              <a:gd name="connsiteX14" fmla="*/ 4034664 w 7139814"/>
              <a:gd name="connsiteY14" fmla="*/ 1633539 h 2674939"/>
              <a:gd name="connsiteX15" fmla="*/ 3996564 w 7139814"/>
              <a:gd name="connsiteY15" fmla="*/ 1633539 h 2674939"/>
              <a:gd name="connsiteX16" fmla="*/ 3996564 w 7139814"/>
              <a:gd name="connsiteY16" fmla="*/ 1557339 h 2674939"/>
              <a:gd name="connsiteX17" fmla="*/ 3310764 w 7139814"/>
              <a:gd name="connsiteY17" fmla="*/ 1557339 h 2674939"/>
              <a:gd name="connsiteX18" fmla="*/ 3310764 w 7139814"/>
              <a:gd name="connsiteY18" fmla="*/ 1487489 h 2674939"/>
              <a:gd name="connsiteX19" fmla="*/ 3279014 w 7139814"/>
              <a:gd name="connsiteY19" fmla="*/ 1487489 h 2674939"/>
              <a:gd name="connsiteX20" fmla="*/ 3279014 w 7139814"/>
              <a:gd name="connsiteY20" fmla="*/ 1430339 h 2674939"/>
              <a:gd name="connsiteX21" fmla="*/ 3164714 w 7139814"/>
              <a:gd name="connsiteY21" fmla="*/ 1430339 h 2674939"/>
              <a:gd name="connsiteX22" fmla="*/ 3164714 w 7139814"/>
              <a:gd name="connsiteY22" fmla="*/ 1373189 h 2674939"/>
              <a:gd name="connsiteX23" fmla="*/ 2948814 w 7139814"/>
              <a:gd name="connsiteY23" fmla="*/ 1373189 h 2674939"/>
              <a:gd name="connsiteX24" fmla="*/ 2948814 w 7139814"/>
              <a:gd name="connsiteY24" fmla="*/ 1322389 h 2674939"/>
              <a:gd name="connsiteX25" fmla="*/ 2904364 w 7139814"/>
              <a:gd name="connsiteY25" fmla="*/ 1322389 h 2674939"/>
              <a:gd name="connsiteX26" fmla="*/ 2904364 w 7139814"/>
              <a:gd name="connsiteY26" fmla="*/ 1271589 h 2674939"/>
              <a:gd name="connsiteX27" fmla="*/ 2898014 w 7139814"/>
              <a:gd name="connsiteY27" fmla="*/ 1271589 h 2674939"/>
              <a:gd name="connsiteX28" fmla="*/ 2898014 w 7139814"/>
              <a:gd name="connsiteY28" fmla="*/ 1220789 h 2674939"/>
              <a:gd name="connsiteX29" fmla="*/ 2828164 w 7139814"/>
              <a:gd name="connsiteY29" fmla="*/ 1220789 h 2674939"/>
              <a:gd name="connsiteX30" fmla="*/ 2828164 w 7139814"/>
              <a:gd name="connsiteY30" fmla="*/ 1169989 h 2674939"/>
              <a:gd name="connsiteX31" fmla="*/ 2707514 w 7139814"/>
              <a:gd name="connsiteY31" fmla="*/ 1169989 h 2674939"/>
              <a:gd name="connsiteX32" fmla="*/ 2707514 w 7139814"/>
              <a:gd name="connsiteY32" fmla="*/ 1131889 h 2674939"/>
              <a:gd name="connsiteX33" fmla="*/ 2599564 w 7139814"/>
              <a:gd name="connsiteY33" fmla="*/ 1131889 h 2674939"/>
              <a:gd name="connsiteX34" fmla="*/ 2599564 w 7139814"/>
              <a:gd name="connsiteY34" fmla="*/ 1087439 h 2674939"/>
              <a:gd name="connsiteX35" fmla="*/ 2517014 w 7139814"/>
              <a:gd name="connsiteY35" fmla="*/ 1087439 h 2674939"/>
              <a:gd name="connsiteX36" fmla="*/ 2517014 w 7139814"/>
              <a:gd name="connsiteY36" fmla="*/ 1042989 h 2674939"/>
              <a:gd name="connsiteX37" fmla="*/ 2478914 w 7139814"/>
              <a:gd name="connsiteY37" fmla="*/ 1042989 h 2674939"/>
              <a:gd name="connsiteX38" fmla="*/ 2478914 w 7139814"/>
              <a:gd name="connsiteY38" fmla="*/ 998539 h 2674939"/>
              <a:gd name="connsiteX39" fmla="*/ 2339214 w 7139814"/>
              <a:gd name="connsiteY39" fmla="*/ 998539 h 2674939"/>
              <a:gd name="connsiteX40" fmla="*/ 2339214 w 7139814"/>
              <a:gd name="connsiteY40" fmla="*/ 954089 h 2674939"/>
              <a:gd name="connsiteX41" fmla="*/ 2186814 w 7139814"/>
              <a:gd name="connsiteY41" fmla="*/ 954089 h 2674939"/>
              <a:gd name="connsiteX42" fmla="*/ 2186814 w 7139814"/>
              <a:gd name="connsiteY42" fmla="*/ 915989 h 2674939"/>
              <a:gd name="connsiteX43" fmla="*/ 2142364 w 7139814"/>
              <a:gd name="connsiteY43" fmla="*/ 915989 h 2674939"/>
              <a:gd name="connsiteX44" fmla="*/ 2142364 w 7139814"/>
              <a:gd name="connsiteY44" fmla="*/ 871539 h 2674939"/>
              <a:gd name="connsiteX45" fmla="*/ 1958214 w 7139814"/>
              <a:gd name="connsiteY45" fmla="*/ 871539 h 2674939"/>
              <a:gd name="connsiteX46" fmla="*/ 1958214 w 7139814"/>
              <a:gd name="connsiteY46" fmla="*/ 833439 h 2674939"/>
              <a:gd name="connsiteX47" fmla="*/ 1793114 w 7139814"/>
              <a:gd name="connsiteY47" fmla="*/ 833439 h 2674939"/>
              <a:gd name="connsiteX48" fmla="*/ 1793114 w 7139814"/>
              <a:gd name="connsiteY48" fmla="*/ 795339 h 2674939"/>
              <a:gd name="connsiteX49" fmla="*/ 1596264 w 7139814"/>
              <a:gd name="connsiteY49" fmla="*/ 795339 h 2674939"/>
              <a:gd name="connsiteX50" fmla="*/ 1596264 w 7139814"/>
              <a:gd name="connsiteY50" fmla="*/ 757239 h 2674939"/>
              <a:gd name="connsiteX51" fmla="*/ 1501014 w 7139814"/>
              <a:gd name="connsiteY51" fmla="*/ 757239 h 2674939"/>
              <a:gd name="connsiteX52" fmla="*/ 1501014 w 7139814"/>
              <a:gd name="connsiteY52" fmla="*/ 725489 h 2674939"/>
              <a:gd name="connsiteX53" fmla="*/ 1386714 w 7139814"/>
              <a:gd name="connsiteY53" fmla="*/ 725489 h 2674939"/>
              <a:gd name="connsiteX54" fmla="*/ 1386714 w 7139814"/>
              <a:gd name="connsiteY54" fmla="*/ 693739 h 2674939"/>
              <a:gd name="connsiteX55" fmla="*/ 1285114 w 7139814"/>
              <a:gd name="connsiteY55" fmla="*/ 693739 h 2674939"/>
              <a:gd name="connsiteX56" fmla="*/ 1285114 w 7139814"/>
              <a:gd name="connsiteY56" fmla="*/ 649289 h 2674939"/>
              <a:gd name="connsiteX57" fmla="*/ 1208914 w 7139814"/>
              <a:gd name="connsiteY57" fmla="*/ 649289 h 2674939"/>
              <a:gd name="connsiteX58" fmla="*/ 1208914 w 7139814"/>
              <a:gd name="connsiteY58" fmla="*/ 611189 h 2674939"/>
              <a:gd name="connsiteX59" fmla="*/ 1100964 w 7139814"/>
              <a:gd name="connsiteY59" fmla="*/ 611189 h 2674939"/>
              <a:gd name="connsiteX60" fmla="*/ 1100171 w 7139814"/>
              <a:gd name="connsiteY60" fmla="*/ 576264 h 2674939"/>
              <a:gd name="connsiteX61" fmla="*/ 1031115 w 7139814"/>
              <a:gd name="connsiteY61" fmla="*/ 576265 h 2674939"/>
              <a:gd name="connsiteX62" fmla="*/ 1031116 w 7139814"/>
              <a:gd name="connsiteY62" fmla="*/ 504827 h 2674939"/>
              <a:gd name="connsiteX63" fmla="*/ 588204 w 7139814"/>
              <a:gd name="connsiteY63" fmla="*/ 504828 h 2674939"/>
              <a:gd name="connsiteX64" fmla="*/ 588204 w 7139814"/>
              <a:gd name="connsiteY64" fmla="*/ 495303 h 2674939"/>
              <a:gd name="connsiteX65" fmla="*/ 581059 w 7139814"/>
              <a:gd name="connsiteY65" fmla="*/ 495302 h 2674939"/>
              <a:gd name="connsiteX66" fmla="*/ 581057 w 7139814"/>
              <a:gd name="connsiteY66" fmla="*/ 478634 h 2674939"/>
              <a:gd name="connsiteX67" fmla="*/ 573915 w 7139814"/>
              <a:gd name="connsiteY67" fmla="*/ 478635 h 2674939"/>
              <a:gd name="connsiteX68" fmla="*/ 573915 w 7139814"/>
              <a:gd name="connsiteY68" fmla="*/ 426246 h 2674939"/>
              <a:gd name="connsiteX69" fmla="*/ 369128 w 7139814"/>
              <a:gd name="connsiteY69" fmla="*/ 423866 h 2674939"/>
              <a:gd name="connsiteX70" fmla="*/ 369127 w 7139814"/>
              <a:gd name="connsiteY70" fmla="*/ 390528 h 2674939"/>
              <a:gd name="connsiteX71" fmla="*/ 328648 w 7139814"/>
              <a:gd name="connsiteY71" fmla="*/ 390529 h 2674939"/>
              <a:gd name="connsiteX72" fmla="*/ 328646 w 7139814"/>
              <a:gd name="connsiteY72" fmla="*/ 352429 h 2674939"/>
              <a:gd name="connsiteX73" fmla="*/ 302452 w 7139814"/>
              <a:gd name="connsiteY73" fmla="*/ 352428 h 2674939"/>
              <a:gd name="connsiteX74" fmla="*/ 302455 w 7139814"/>
              <a:gd name="connsiteY74" fmla="*/ 307186 h 2674939"/>
              <a:gd name="connsiteX75" fmla="*/ 288167 w 7139814"/>
              <a:gd name="connsiteY75" fmla="*/ 307185 h 2674939"/>
              <a:gd name="connsiteX76" fmla="*/ 288167 w 7139814"/>
              <a:gd name="connsiteY76" fmla="*/ 271464 h 2674939"/>
              <a:gd name="connsiteX77" fmla="*/ 219112 w 7139814"/>
              <a:gd name="connsiteY77" fmla="*/ 271464 h 2674939"/>
              <a:gd name="connsiteX78" fmla="*/ 219112 w 7139814"/>
              <a:gd name="connsiteY78" fmla="*/ 228602 h 2674939"/>
              <a:gd name="connsiteX79" fmla="*/ 107193 w 7139814"/>
              <a:gd name="connsiteY79" fmla="*/ 228602 h 2674939"/>
              <a:gd name="connsiteX80" fmla="*/ 107192 w 7139814"/>
              <a:gd name="connsiteY80" fmla="*/ 178596 h 2674939"/>
              <a:gd name="connsiteX81" fmla="*/ 95288 w 7139814"/>
              <a:gd name="connsiteY81" fmla="*/ 178596 h 2674939"/>
              <a:gd name="connsiteX82" fmla="*/ 95287 w 7139814"/>
              <a:gd name="connsiteY82" fmla="*/ 142877 h 2674939"/>
              <a:gd name="connsiteX83" fmla="*/ 73857 w 7139814"/>
              <a:gd name="connsiteY83" fmla="*/ 142876 h 2674939"/>
              <a:gd name="connsiteX84" fmla="*/ 73858 w 7139814"/>
              <a:gd name="connsiteY84" fmla="*/ 100014 h 2674939"/>
              <a:gd name="connsiteX85" fmla="*/ 9564 w 7139814"/>
              <a:gd name="connsiteY85" fmla="*/ 100015 h 2674939"/>
              <a:gd name="connsiteX86" fmla="*/ 39 w 7139814"/>
              <a:gd name="connsiteY86" fmla="*/ 1 h 2674939"/>
              <a:gd name="connsiteX0" fmla="*/ 7139775 w 7139775"/>
              <a:gd name="connsiteY0" fmla="*/ 2674938 h 2674938"/>
              <a:gd name="connsiteX1" fmla="*/ 7088975 w 7139775"/>
              <a:gd name="connsiteY1" fmla="*/ 2674938 h 2674938"/>
              <a:gd name="connsiteX2" fmla="*/ 7088975 w 7139775"/>
              <a:gd name="connsiteY2" fmla="*/ 2306638 h 2674938"/>
              <a:gd name="connsiteX3" fmla="*/ 6549225 w 7139775"/>
              <a:gd name="connsiteY3" fmla="*/ 2306638 h 2674938"/>
              <a:gd name="connsiteX4" fmla="*/ 6549225 w 7139775"/>
              <a:gd name="connsiteY4" fmla="*/ 2033588 h 2674938"/>
              <a:gd name="connsiteX5" fmla="*/ 5203025 w 7139775"/>
              <a:gd name="connsiteY5" fmla="*/ 2033588 h 2674938"/>
              <a:gd name="connsiteX6" fmla="*/ 5203025 w 7139775"/>
              <a:gd name="connsiteY6" fmla="*/ 1957388 h 2674938"/>
              <a:gd name="connsiteX7" fmla="*/ 4860125 w 7139775"/>
              <a:gd name="connsiteY7" fmla="*/ 1957388 h 2674938"/>
              <a:gd name="connsiteX8" fmla="*/ 4860125 w 7139775"/>
              <a:gd name="connsiteY8" fmla="*/ 1874838 h 2674938"/>
              <a:gd name="connsiteX9" fmla="*/ 4720425 w 7139775"/>
              <a:gd name="connsiteY9" fmla="*/ 1874838 h 2674938"/>
              <a:gd name="connsiteX10" fmla="*/ 4720425 w 7139775"/>
              <a:gd name="connsiteY10" fmla="*/ 1798638 h 2674938"/>
              <a:gd name="connsiteX11" fmla="*/ 4479125 w 7139775"/>
              <a:gd name="connsiteY11" fmla="*/ 1798638 h 2674938"/>
              <a:gd name="connsiteX12" fmla="*/ 4479125 w 7139775"/>
              <a:gd name="connsiteY12" fmla="*/ 1716088 h 2674938"/>
              <a:gd name="connsiteX13" fmla="*/ 4034625 w 7139775"/>
              <a:gd name="connsiteY13" fmla="*/ 1716088 h 2674938"/>
              <a:gd name="connsiteX14" fmla="*/ 4034625 w 7139775"/>
              <a:gd name="connsiteY14" fmla="*/ 1633538 h 2674938"/>
              <a:gd name="connsiteX15" fmla="*/ 3996525 w 7139775"/>
              <a:gd name="connsiteY15" fmla="*/ 1633538 h 2674938"/>
              <a:gd name="connsiteX16" fmla="*/ 3996525 w 7139775"/>
              <a:gd name="connsiteY16" fmla="*/ 1557338 h 2674938"/>
              <a:gd name="connsiteX17" fmla="*/ 3310725 w 7139775"/>
              <a:gd name="connsiteY17" fmla="*/ 1557338 h 2674938"/>
              <a:gd name="connsiteX18" fmla="*/ 3310725 w 7139775"/>
              <a:gd name="connsiteY18" fmla="*/ 1487488 h 2674938"/>
              <a:gd name="connsiteX19" fmla="*/ 3278975 w 7139775"/>
              <a:gd name="connsiteY19" fmla="*/ 1487488 h 2674938"/>
              <a:gd name="connsiteX20" fmla="*/ 3278975 w 7139775"/>
              <a:gd name="connsiteY20" fmla="*/ 1430338 h 2674938"/>
              <a:gd name="connsiteX21" fmla="*/ 3164675 w 7139775"/>
              <a:gd name="connsiteY21" fmla="*/ 1430338 h 2674938"/>
              <a:gd name="connsiteX22" fmla="*/ 3164675 w 7139775"/>
              <a:gd name="connsiteY22" fmla="*/ 1373188 h 2674938"/>
              <a:gd name="connsiteX23" fmla="*/ 2948775 w 7139775"/>
              <a:gd name="connsiteY23" fmla="*/ 1373188 h 2674938"/>
              <a:gd name="connsiteX24" fmla="*/ 2948775 w 7139775"/>
              <a:gd name="connsiteY24" fmla="*/ 1322388 h 2674938"/>
              <a:gd name="connsiteX25" fmla="*/ 2904325 w 7139775"/>
              <a:gd name="connsiteY25" fmla="*/ 1322388 h 2674938"/>
              <a:gd name="connsiteX26" fmla="*/ 2904325 w 7139775"/>
              <a:gd name="connsiteY26" fmla="*/ 1271588 h 2674938"/>
              <a:gd name="connsiteX27" fmla="*/ 2897975 w 7139775"/>
              <a:gd name="connsiteY27" fmla="*/ 1271588 h 2674938"/>
              <a:gd name="connsiteX28" fmla="*/ 2897975 w 7139775"/>
              <a:gd name="connsiteY28" fmla="*/ 1220788 h 2674938"/>
              <a:gd name="connsiteX29" fmla="*/ 2828125 w 7139775"/>
              <a:gd name="connsiteY29" fmla="*/ 1220788 h 2674938"/>
              <a:gd name="connsiteX30" fmla="*/ 2828125 w 7139775"/>
              <a:gd name="connsiteY30" fmla="*/ 1169988 h 2674938"/>
              <a:gd name="connsiteX31" fmla="*/ 2707475 w 7139775"/>
              <a:gd name="connsiteY31" fmla="*/ 1169988 h 2674938"/>
              <a:gd name="connsiteX32" fmla="*/ 2707475 w 7139775"/>
              <a:gd name="connsiteY32" fmla="*/ 1131888 h 2674938"/>
              <a:gd name="connsiteX33" fmla="*/ 2599525 w 7139775"/>
              <a:gd name="connsiteY33" fmla="*/ 1131888 h 2674938"/>
              <a:gd name="connsiteX34" fmla="*/ 2599525 w 7139775"/>
              <a:gd name="connsiteY34" fmla="*/ 1087438 h 2674938"/>
              <a:gd name="connsiteX35" fmla="*/ 2516975 w 7139775"/>
              <a:gd name="connsiteY35" fmla="*/ 1087438 h 2674938"/>
              <a:gd name="connsiteX36" fmla="*/ 2516975 w 7139775"/>
              <a:gd name="connsiteY36" fmla="*/ 1042988 h 2674938"/>
              <a:gd name="connsiteX37" fmla="*/ 2478875 w 7139775"/>
              <a:gd name="connsiteY37" fmla="*/ 1042988 h 2674938"/>
              <a:gd name="connsiteX38" fmla="*/ 2478875 w 7139775"/>
              <a:gd name="connsiteY38" fmla="*/ 998538 h 2674938"/>
              <a:gd name="connsiteX39" fmla="*/ 2339175 w 7139775"/>
              <a:gd name="connsiteY39" fmla="*/ 998538 h 2674938"/>
              <a:gd name="connsiteX40" fmla="*/ 2339175 w 7139775"/>
              <a:gd name="connsiteY40" fmla="*/ 954088 h 2674938"/>
              <a:gd name="connsiteX41" fmla="*/ 2186775 w 7139775"/>
              <a:gd name="connsiteY41" fmla="*/ 954088 h 2674938"/>
              <a:gd name="connsiteX42" fmla="*/ 2186775 w 7139775"/>
              <a:gd name="connsiteY42" fmla="*/ 915988 h 2674938"/>
              <a:gd name="connsiteX43" fmla="*/ 2142325 w 7139775"/>
              <a:gd name="connsiteY43" fmla="*/ 915988 h 2674938"/>
              <a:gd name="connsiteX44" fmla="*/ 2142325 w 7139775"/>
              <a:gd name="connsiteY44" fmla="*/ 871538 h 2674938"/>
              <a:gd name="connsiteX45" fmla="*/ 1958175 w 7139775"/>
              <a:gd name="connsiteY45" fmla="*/ 871538 h 2674938"/>
              <a:gd name="connsiteX46" fmla="*/ 1958175 w 7139775"/>
              <a:gd name="connsiteY46" fmla="*/ 833438 h 2674938"/>
              <a:gd name="connsiteX47" fmla="*/ 1793075 w 7139775"/>
              <a:gd name="connsiteY47" fmla="*/ 833438 h 2674938"/>
              <a:gd name="connsiteX48" fmla="*/ 1793075 w 7139775"/>
              <a:gd name="connsiteY48" fmla="*/ 795338 h 2674938"/>
              <a:gd name="connsiteX49" fmla="*/ 1596225 w 7139775"/>
              <a:gd name="connsiteY49" fmla="*/ 795338 h 2674938"/>
              <a:gd name="connsiteX50" fmla="*/ 1596225 w 7139775"/>
              <a:gd name="connsiteY50" fmla="*/ 757238 h 2674938"/>
              <a:gd name="connsiteX51" fmla="*/ 1500975 w 7139775"/>
              <a:gd name="connsiteY51" fmla="*/ 757238 h 2674938"/>
              <a:gd name="connsiteX52" fmla="*/ 1500975 w 7139775"/>
              <a:gd name="connsiteY52" fmla="*/ 725488 h 2674938"/>
              <a:gd name="connsiteX53" fmla="*/ 1386675 w 7139775"/>
              <a:gd name="connsiteY53" fmla="*/ 725488 h 2674938"/>
              <a:gd name="connsiteX54" fmla="*/ 1386675 w 7139775"/>
              <a:gd name="connsiteY54" fmla="*/ 693738 h 2674938"/>
              <a:gd name="connsiteX55" fmla="*/ 1285075 w 7139775"/>
              <a:gd name="connsiteY55" fmla="*/ 693738 h 2674938"/>
              <a:gd name="connsiteX56" fmla="*/ 1285075 w 7139775"/>
              <a:gd name="connsiteY56" fmla="*/ 649288 h 2674938"/>
              <a:gd name="connsiteX57" fmla="*/ 1208875 w 7139775"/>
              <a:gd name="connsiteY57" fmla="*/ 649288 h 2674938"/>
              <a:gd name="connsiteX58" fmla="*/ 1208875 w 7139775"/>
              <a:gd name="connsiteY58" fmla="*/ 611188 h 2674938"/>
              <a:gd name="connsiteX59" fmla="*/ 1100925 w 7139775"/>
              <a:gd name="connsiteY59" fmla="*/ 611188 h 2674938"/>
              <a:gd name="connsiteX60" fmla="*/ 1100132 w 7139775"/>
              <a:gd name="connsiteY60" fmla="*/ 576263 h 2674938"/>
              <a:gd name="connsiteX61" fmla="*/ 1031076 w 7139775"/>
              <a:gd name="connsiteY61" fmla="*/ 576264 h 2674938"/>
              <a:gd name="connsiteX62" fmla="*/ 1031077 w 7139775"/>
              <a:gd name="connsiteY62" fmla="*/ 504826 h 2674938"/>
              <a:gd name="connsiteX63" fmla="*/ 588165 w 7139775"/>
              <a:gd name="connsiteY63" fmla="*/ 504827 h 2674938"/>
              <a:gd name="connsiteX64" fmla="*/ 588165 w 7139775"/>
              <a:gd name="connsiteY64" fmla="*/ 495302 h 2674938"/>
              <a:gd name="connsiteX65" fmla="*/ 581020 w 7139775"/>
              <a:gd name="connsiteY65" fmla="*/ 495301 h 2674938"/>
              <a:gd name="connsiteX66" fmla="*/ 581018 w 7139775"/>
              <a:gd name="connsiteY66" fmla="*/ 478633 h 2674938"/>
              <a:gd name="connsiteX67" fmla="*/ 573876 w 7139775"/>
              <a:gd name="connsiteY67" fmla="*/ 478634 h 2674938"/>
              <a:gd name="connsiteX68" fmla="*/ 573876 w 7139775"/>
              <a:gd name="connsiteY68" fmla="*/ 426245 h 2674938"/>
              <a:gd name="connsiteX69" fmla="*/ 369089 w 7139775"/>
              <a:gd name="connsiteY69" fmla="*/ 423865 h 2674938"/>
              <a:gd name="connsiteX70" fmla="*/ 369088 w 7139775"/>
              <a:gd name="connsiteY70" fmla="*/ 390527 h 2674938"/>
              <a:gd name="connsiteX71" fmla="*/ 328609 w 7139775"/>
              <a:gd name="connsiteY71" fmla="*/ 390528 h 2674938"/>
              <a:gd name="connsiteX72" fmla="*/ 328607 w 7139775"/>
              <a:gd name="connsiteY72" fmla="*/ 352428 h 2674938"/>
              <a:gd name="connsiteX73" fmla="*/ 302413 w 7139775"/>
              <a:gd name="connsiteY73" fmla="*/ 352427 h 2674938"/>
              <a:gd name="connsiteX74" fmla="*/ 302416 w 7139775"/>
              <a:gd name="connsiteY74" fmla="*/ 307185 h 2674938"/>
              <a:gd name="connsiteX75" fmla="*/ 288128 w 7139775"/>
              <a:gd name="connsiteY75" fmla="*/ 307184 h 2674938"/>
              <a:gd name="connsiteX76" fmla="*/ 288128 w 7139775"/>
              <a:gd name="connsiteY76" fmla="*/ 271463 h 2674938"/>
              <a:gd name="connsiteX77" fmla="*/ 219073 w 7139775"/>
              <a:gd name="connsiteY77" fmla="*/ 271463 h 2674938"/>
              <a:gd name="connsiteX78" fmla="*/ 219073 w 7139775"/>
              <a:gd name="connsiteY78" fmla="*/ 228601 h 2674938"/>
              <a:gd name="connsiteX79" fmla="*/ 107154 w 7139775"/>
              <a:gd name="connsiteY79" fmla="*/ 228601 h 2674938"/>
              <a:gd name="connsiteX80" fmla="*/ 107153 w 7139775"/>
              <a:gd name="connsiteY80" fmla="*/ 178595 h 2674938"/>
              <a:gd name="connsiteX81" fmla="*/ 95249 w 7139775"/>
              <a:gd name="connsiteY81" fmla="*/ 178595 h 2674938"/>
              <a:gd name="connsiteX82" fmla="*/ 95248 w 7139775"/>
              <a:gd name="connsiteY82" fmla="*/ 142876 h 2674938"/>
              <a:gd name="connsiteX83" fmla="*/ 73818 w 7139775"/>
              <a:gd name="connsiteY83" fmla="*/ 142875 h 2674938"/>
              <a:gd name="connsiteX84" fmla="*/ 73819 w 7139775"/>
              <a:gd name="connsiteY84" fmla="*/ 100013 h 2674938"/>
              <a:gd name="connsiteX85" fmla="*/ 9525 w 7139775"/>
              <a:gd name="connsiteY85" fmla="*/ 100014 h 2674938"/>
              <a:gd name="connsiteX86" fmla="*/ 0 w 7139775"/>
              <a:gd name="connsiteY86" fmla="*/ 0 h 2674938"/>
              <a:gd name="connsiteX0" fmla="*/ 7132631 w 7132631"/>
              <a:gd name="connsiteY0" fmla="*/ 2615407 h 2615407"/>
              <a:gd name="connsiteX1" fmla="*/ 7081831 w 7132631"/>
              <a:gd name="connsiteY1" fmla="*/ 2615407 h 2615407"/>
              <a:gd name="connsiteX2" fmla="*/ 7081831 w 7132631"/>
              <a:gd name="connsiteY2" fmla="*/ 2247107 h 2615407"/>
              <a:gd name="connsiteX3" fmla="*/ 6542081 w 7132631"/>
              <a:gd name="connsiteY3" fmla="*/ 2247107 h 2615407"/>
              <a:gd name="connsiteX4" fmla="*/ 6542081 w 7132631"/>
              <a:gd name="connsiteY4" fmla="*/ 1974057 h 2615407"/>
              <a:gd name="connsiteX5" fmla="*/ 5195881 w 7132631"/>
              <a:gd name="connsiteY5" fmla="*/ 1974057 h 2615407"/>
              <a:gd name="connsiteX6" fmla="*/ 5195881 w 7132631"/>
              <a:gd name="connsiteY6" fmla="*/ 1897857 h 2615407"/>
              <a:gd name="connsiteX7" fmla="*/ 4852981 w 7132631"/>
              <a:gd name="connsiteY7" fmla="*/ 1897857 h 2615407"/>
              <a:gd name="connsiteX8" fmla="*/ 4852981 w 7132631"/>
              <a:gd name="connsiteY8" fmla="*/ 1815307 h 2615407"/>
              <a:gd name="connsiteX9" fmla="*/ 4713281 w 7132631"/>
              <a:gd name="connsiteY9" fmla="*/ 1815307 h 2615407"/>
              <a:gd name="connsiteX10" fmla="*/ 4713281 w 7132631"/>
              <a:gd name="connsiteY10" fmla="*/ 1739107 h 2615407"/>
              <a:gd name="connsiteX11" fmla="*/ 4471981 w 7132631"/>
              <a:gd name="connsiteY11" fmla="*/ 1739107 h 2615407"/>
              <a:gd name="connsiteX12" fmla="*/ 4471981 w 7132631"/>
              <a:gd name="connsiteY12" fmla="*/ 1656557 h 2615407"/>
              <a:gd name="connsiteX13" fmla="*/ 4027481 w 7132631"/>
              <a:gd name="connsiteY13" fmla="*/ 1656557 h 2615407"/>
              <a:gd name="connsiteX14" fmla="*/ 4027481 w 7132631"/>
              <a:gd name="connsiteY14" fmla="*/ 1574007 h 2615407"/>
              <a:gd name="connsiteX15" fmla="*/ 3989381 w 7132631"/>
              <a:gd name="connsiteY15" fmla="*/ 1574007 h 2615407"/>
              <a:gd name="connsiteX16" fmla="*/ 3989381 w 7132631"/>
              <a:gd name="connsiteY16" fmla="*/ 1497807 h 2615407"/>
              <a:gd name="connsiteX17" fmla="*/ 3303581 w 7132631"/>
              <a:gd name="connsiteY17" fmla="*/ 1497807 h 2615407"/>
              <a:gd name="connsiteX18" fmla="*/ 3303581 w 7132631"/>
              <a:gd name="connsiteY18" fmla="*/ 1427957 h 2615407"/>
              <a:gd name="connsiteX19" fmla="*/ 3271831 w 7132631"/>
              <a:gd name="connsiteY19" fmla="*/ 1427957 h 2615407"/>
              <a:gd name="connsiteX20" fmla="*/ 3271831 w 7132631"/>
              <a:gd name="connsiteY20" fmla="*/ 1370807 h 2615407"/>
              <a:gd name="connsiteX21" fmla="*/ 3157531 w 7132631"/>
              <a:gd name="connsiteY21" fmla="*/ 1370807 h 2615407"/>
              <a:gd name="connsiteX22" fmla="*/ 3157531 w 7132631"/>
              <a:gd name="connsiteY22" fmla="*/ 1313657 h 2615407"/>
              <a:gd name="connsiteX23" fmla="*/ 2941631 w 7132631"/>
              <a:gd name="connsiteY23" fmla="*/ 1313657 h 2615407"/>
              <a:gd name="connsiteX24" fmla="*/ 2941631 w 7132631"/>
              <a:gd name="connsiteY24" fmla="*/ 1262857 h 2615407"/>
              <a:gd name="connsiteX25" fmla="*/ 2897181 w 7132631"/>
              <a:gd name="connsiteY25" fmla="*/ 1262857 h 2615407"/>
              <a:gd name="connsiteX26" fmla="*/ 2897181 w 7132631"/>
              <a:gd name="connsiteY26" fmla="*/ 1212057 h 2615407"/>
              <a:gd name="connsiteX27" fmla="*/ 2890831 w 7132631"/>
              <a:gd name="connsiteY27" fmla="*/ 1212057 h 2615407"/>
              <a:gd name="connsiteX28" fmla="*/ 2890831 w 7132631"/>
              <a:gd name="connsiteY28" fmla="*/ 1161257 h 2615407"/>
              <a:gd name="connsiteX29" fmla="*/ 2820981 w 7132631"/>
              <a:gd name="connsiteY29" fmla="*/ 1161257 h 2615407"/>
              <a:gd name="connsiteX30" fmla="*/ 2820981 w 7132631"/>
              <a:gd name="connsiteY30" fmla="*/ 1110457 h 2615407"/>
              <a:gd name="connsiteX31" fmla="*/ 2700331 w 7132631"/>
              <a:gd name="connsiteY31" fmla="*/ 1110457 h 2615407"/>
              <a:gd name="connsiteX32" fmla="*/ 2700331 w 7132631"/>
              <a:gd name="connsiteY32" fmla="*/ 1072357 h 2615407"/>
              <a:gd name="connsiteX33" fmla="*/ 2592381 w 7132631"/>
              <a:gd name="connsiteY33" fmla="*/ 1072357 h 2615407"/>
              <a:gd name="connsiteX34" fmla="*/ 2592381 w 7132631"/>
              <a:gd name="connsiteY34" fmla="*/ 1027907 h 2615407"/>
              <a:gd name="connsiteX35" fmla="*/ 2509831 w 7132631"/>
              <a:gd name="connsiteY35" fmla="*/ 1027907 h 2615407"/>
              <a:gd name="connsiteX36" fmla="*/ 2509831 w 7132631"/>
              <a:gd name="connsiteY36" fmla="*/ 983457 h 2615407"/>
              <a:gd name="connsiteX37" fmla="*/ 2471731 w 7132631"/>
              <a:gd name="connsiteY37" fmla="*/ 983457 h 2615407"/>
              <a:gd name="connsiteX38" fmla="*/ 2471731 w 7132631"/>
              <a:gd name="connsiteY38" fmla="*/ 939007 h 2615407"/>
              <a:gd name="connsiteX39" fmla="*/ 2332031 w 7132631"/>
              <a:gd name="connsiteY39" fmla="*/ 939007 h 2615407"/>
              <a:gd name="connsiteX40" fmla="*/ 2332031 w 7132631"/>
              <a:gd name="connsiteY40" fmla="*/ 894557 h 2615407"/>
              <a:gd name="connsiteX41" fmla="*/ 2179631 w 7132631"/>
              <a:gd name="connsiteY41" fmla="*/ 894557 h 2615407"/>
              <a:gd name="connsiteX42" fmla="*/ 2179631 w 7132631"/>
              <a:gd name="connsiteY42" fmla="*/ 856457 h 2615407"/>
              <a:gd name="connsiteX43" fmla="*/ 2135181 w 7132631"/>
              <a:gd name="connsiteY43" fmla="*/ 856457 h 2615407"/>
              <a:gd name="connsiteX44" fmla="*/ 2135181 w 7132631"/>
              <a:gd name="connsiteY44" fmla="*/ 812007 h 2615407"/>
              <a:gd name="connsiteX45" fmla="*/ 1951031 w 7132631"/>
              <a:gd name="connsiteY45" fmla="*/ 812007 h 2615407"/>
              <a:gd name="connsiteX46" fmla="*/ 1951031 w 7132631"/>
              <a:gd name="connsiteY46" fmla="*/ 773907 h 2615407"/>
              <a:gd name="connsiteX47" fmla="*/ 1785931 w 7132631"/>
              <a:gd name="connsiteY47" fmla="*/ 773907 h 2615407"/>
              <a:gd name="connsiteX48" fmla="*/ 1785931 w 7132631"/>
              <a:gd name="connsiteY48" fmla="*/ 735807 h 2615407"/>
              <a:gd name="connsiteX49" fmla="*/ 1589081 w 7132631"/>
              <a:gd name="connsiteY49" fmla="*/ 735807 h 2615407"/>
              <a:gd name="connsiteX50" fmla="*/ 1589081 w 7132631"/>
              <a:gd name="connsiteY50" fmla="*/ 697707 h 2615407"/>
              <a:gd name="connsiteX51" fmla="*/ 1493831 w 7132631"/>
              <a:gd name="connsiteY51" fmla="*/ 697707 h 2615407"/>
              <a:gd name="connsiteX52" fmla="*/ 1493831 w 7132631"/>
              <a:gd name="connsiteY52" fmla="*/ 665957 h 2615407"/>
              <a:gd name="connsiteX53" fmla="*/ 1379531 w 7132631"/>
              <a:gd name="connsiteY53" fmla="*/ 665957 h 2615407"/>
              <a:gd name="connsiteX54" fmla="*/ 1379531 w 7132631"/>
              <a:gd name="connsiteY54" fmla="*/ 634207 h 2615407"/>
              <a:gd name="connsiteX55" fmla="*/ 1277931 w 7132631"/>
              <a:gd name="connsiteY55" fmla="*/ 634207 h 2615407"/>
              <a:gd name="connsiteX56" fmla="*/ 1277931 w 7132631"/>
              <a:gd name="connsiteY56" fmla="*/ 589757 h 2615407"/>
              <a:gd name="connsiteX57" fmla="*/ 1201731 w 7132631"/>
              <a:gd name="connsiteY57" fmla="*/ 589757 h 2615407"/>
              <a:gd name="connsiteX58" fmla="*/ 1201731 w 7132631"/>
              <a:gd name="connsiteY58" fmla="*/ 551657 h 2615407"/>
              <a:gd name="connsiteX59" fmla="*/ 1093781 w 7132631"/>
              <a:gd name="connsiteY59" fmla="*/ 551657 h 2615407"/>
              <a:gd name="connsiteX60" fmla="*/ 1092988 w 7132631"/>
              <a:gd name="connsiteY60" fmla="*/ 516732 h 2615407"/>
              <a:gd name="connsiteX61" fmla="*/ 1023932 w 7132631"/>
              <a:gd name="connsiteY61" fmla="*/ 516733 h 2615407"/>
              <a:gd name="connsiteX62" fmla="*/ 1023933 w 7132631"/>
              <a:gd name="connsiteY62" fmla="*/ 445295 h 2615407"/>
              <a:gd name="connsiteX63" fmla="*/ 581021 w 7132631"/>
              <a:gd name="connsiteY63" fmla="*/ 445296 h 2615407"/>
              <a:gd name="connsiteX64" fmla="*/ 581021 w 7132631"/>
              <a:gd name="connsiteY64" fmla="*/ 435771 h 2615407"/>
              <a:gd name="connsiteX65" fmla="*/ 573876 w 7132631"/>
              <a:gd name="connsiteY65" fmla="*/ 435770 h 2615407"/>
              <a:gd name="connsiteX66" fmla="*/ 573874 w 7132631"/>
              <a:gd name="connsiteY66" fmla="*/ 419102 h 2615407"/>
              <a:gd name="connsiteX67" fmla="*/ 566732 w 7132631"/>
              <a:gd name="connsiteY67" fmla="*/ 419103 h 2615407"/>
              <a:gd name="connsiteX68" fmla="*/ 566732 w 7132631"/>
              <a:gd name="connsiteY68" fmla="*/ 366714 h 2615407"/>
              <a:gd name="connsiteX69" fmla="*/ 361945 w 7132631"/>
              <a:gd name="connsiteY69" fmla="*/ 364334 h 2615407"/>
              <a:gd name="connsiteX70" fmla="*/ 361944 w 7132631"/>
              <a:gd name="connsiteY70" fmla="*/ 330996 h 2615407"/>
              <a:gd name="connsiteX71" fmla="*/ 321465 w 7132631"/>
              <a:gd name="connsiteY71" fmla="*/ 330997 h 2615407"/>
              <a:gd name="connsiteX72" fmla="*/ 321463 w 7132631"/>
              <a:gd name="connsiteY72" fmla="*/ 292897 h 2615407"/>
              <a:gd name="connsiteX73" fmla="*/ 295269 w 7132631"/>
              <a:gd name="connsiteY73" fmla="*/ 292896 h 2615407"/>
              <a:gd name="connsiteX74" fmla="*/ 295272 w 7132631"/>
              <a:gd name="connsiteY74" fmla="*/ 247654 h 2615407"/>
              <a:gd name="connsiteX75" fmla="*/ 280984 w 7132631"/>
              <a:gd name="connsiteY75" fmla="*/ 247653 h 2615407"/>
              <a:gd name="connsiteX76" fmla="*/ 280984 w 7132631"/>
              <a:gd name="connsiteY76" fmla="*/ 211932 h 2615407"/>
              <a:gd name="connsiteX77" fmla="*/ 211929 w 7132631"/>
              <a:gd name="connsiteY77" fmla="*/ 211932 h 2615407"/>
              <a:gd name="connsiteX78" fmla="*/ 211929 w 7132631"/>
              <a:gd name="connsiteY78" fmla="*/ 169070 h 2615407"/>
              <a:gd name="connsiteX79" fmla="*/ 100010 w 7132631"/>
              <a:gd name="connsiteY79" fmla="*/ 169070 h 2615407"/>
              <a:gd name="connsiteX80" fmla="*/ 100009 w 7132631"/>
              <a:gd name="connsiteY80" fmla="*/ 119064 h 2615407"/>
              <a:gd name="connsiteX81" fmla="*/ 88105 w 7132631"/>
              <a:gd name="connsiteY81" fmla="*/ 119064 h 2615407"/>
              <a:gd name="connsiteX82" fmla="*/ 88104 w 7132631"/>
              <a:gd name="connsiteY82" fmla="*/ 83345 h 2615407"/>
              <a:gd name="connsiteX83" fmla="*/ 66674 w 7132631"/>
              <a:gd name="connsiteY83" fmla="*/ 83344 h 2615407"/>
              <a:gd name="connsiteX84" fmla="*/ 66675 w 7132631"/>
              <a:gd name="connsiteY84" fmla="*/ 40482 h 2615407"/>
              <a:gd name="connsiteX85" fmla="*/ 2381 w 7132631"/>
              <a:gd name="connsiteY85" fmla="*/ 40483 h 2615407"/>
              <a:gd name="connsiteX86" fmla="*/ 0 w 7132631"/>
              <a:gd name="connsiteY86" fmla="*/ 0 h 2615407"/>
              <a:gd name="connsiteX0" fmla="*/ 7132632 w 7132632"/>
              <a:gd name="connsiteY0" fmla="*/ 2615407 h 2615407"/>
              <a:gd name="connsiteX1" fmla="*/ 7081832 w 7132632"/>
              <a:gd name="connsiteY1" fmla="*/ 2615407 h 2615407"/>
              <a:gd name="connsiteX2" fmla="*/ 7081832 w 7132632"/>
              <a:gd name="connsiteY2" fmla="*/ 2247107 h 2615407"/>
              <a:gd name="connsiteX3" fmla="*/ 6542082 w 7132632"/>
              <a:gd name="connsiteY3" fmla="*/ 2247107 h 2615407"/>
              <a:gd name="connsiteX4" fmla="*/ 6542082 w 7132632"/>
              <a:gd name="connsiteY4" fmla="*/ 1974057 h 2615407"/>
              <a:gd name="connsiteX5" fmla="*/ 5195882 w 7132632"/>
              <a:gd name="connsiteY5" fmla="*/ 1974057 h 2615407"/>
              <a:gd name="connsiteX6" fmla="*/ 5195882 w 7132632"/>
              <a:gd name="connsiteY6" fmla="*/ 1897857 h 2615407"/>
              <a:gd name="connsiteX7" fmla="*/ 4852982 w 7132632"/>
              <a:gd name="connsiteY7" fmla="*/ 1897857 h 2615407"/>
              <a:gd name="connsiteX8" fmla="*/ 4852982 w 7132632"/>
              <a:gd name="connsiteY8" fmla="*/ 1815307 h 2615407"/>
              <a:gd name="connsiteX9" fmla="*/ 4713282 w 7132632"/>
              <a:gd name="connsiteY9" fmla="*/ 1815307 h 2615407"/>
              <a:gd name="connsiteX10" fmla="*/ 4713282 w 7132632"/>
              <a:gd name="connsiteY10" fmla="*/ 1739107 h 2615407"/>
              <a:gd name="connsiteX11" fmla="*/ 4471982 w 7132632"/>
              <a:gd name="connsiteY11" fmla="*/ 1739107 h 2615407"/>
              <a:gd name="connsiteX12" fmla="*/ 4471982 w 7132632"/>
              <a:gd name="connsiteY12" fmla="*/ 1656557 h 2615407"/>
              <a:gd name="connsiteX13" fmla="*/ 4027482 w 7132632"/>
              <a:gd name="connsiteY13" fmla="*/ 1656557 h 2615407"/>
              <a:gd name="connsiteX14" fmla="*/ 4027482 w 7132632"/>
              <a:gd name="connsiteY14" fmla="*/ 1574007 h 2615407"/>
              <a:gd name="connsiteX15" fmla="*/ 3989382 w 7132632"/>
              <a:gd name="connsiteY15" fmla="*/ 1574007 h 2615407"/>
              <a:gd name="connsiteX16" fmla="*/ 3989382 w 7132632"/>
              <a:gd name="connsiteY16" fmla="*/ 1497807 h 2615407"/>
              <a:gd name="connsiteX17" fmla="*/ 3303582 w 7132632"/>
              <a:gd name="connsiteY17" fmla="*/ 1497807 h 2615407"/>
              <a:gd name="connsiteX18" fmla="*/ 3303582 w 7132632"/>
              <a:gd name="connsiteY18" fmla="*/ 1427957 h 2615407"/>
              <a:gd name="connsiteX19" fmla="*/ 3271832 w 7132632"/>
              <a:gd name="connsiteY19" fmla="*/ 1427957 h 2615407"/>
              <a:gd name="connsiteX20" fmla="*/ 3271832 w 7132632"/>
              <a:gd name="connsiteY20" fmla="*/ 1370807 h 2615407"/>
              <a:gd name="connsiteX21" fmla="*/ 3157532 w 7132632"/>
              <a:gd name="connsiteY21" fmla="*/ 1370807 h 2615407"/>
              <a:gd name="connsiteX22" fmla="*/ 3157532 w 7132632"/>
              <a:gd name="connsiteY22" fmla="*/ 1313657 h 2615407"/>
              <a:gd name="connsiteX23" fmla="*/ 2941632 w 7132632"/>
              <a:gd name="connsiteY23" fmla="*/ 1313657 h 2615407"/>
              <a:gd name="connsiteX24" fmla="*/ 2941632 w 7132632"/>
              <a:gd name="connsiteY24" fmla="*/ 1262857 h 2615407"/>
              <a:gd name="connsiteX25" fmla="*/ 2897182 w 7132632"/>
              <a:gd name="connsiteY25" fmla="*/ 1262857 h 2615407"/>
              <a:gd name="connsiteX26" fmla="*/ 2897182 w 7132632"/>
              <a:gd name="connsiteY26" fmla="*/ 1212057 h 2615407"/>
              <a:gd name="connsiteX27" fmla="*/ 2890832 w 7132632"/>
              <a:gd name="connsiteY27" fmla="*/ 1212057 h 2615407"/>
              <a:gd name="connsiteX28" fmla="*/ 2890832 w 7132632"/>
              <a:gd name="connsiteY28" fmla="*/ 1161257 h 2615407"/>
              <a:gd name="connsiteX29" fmla="*/ 2820982 w 7132632"/>
              <a:gd name="connsiteY29" fmla="*/ 1161257 h 2615407"/>
              <a:gd name="connsiteX30" fmla="*/ 2820982 w 7132632"/>
              <a:gd name="connsiteY30" fmla="*/ 1110457 h 2615407"/>
              <a:gd name="connsiteX31" fmla="*/ 2700332 w 7132632"/>
              <a:gd name="connsiteY31" fmla="*/ 1110457 h 2615407"/>
              <a:gd name="connsiteX32" fmla="*/ 2700332 w 7132632"/>
              <a:gd name="connsiteY32" fmla="*/ 1072357 h 2615407"/>
              <a:gd name="connsiteX33" fmla="*/ 2592382 w 7132632"/>
              <a:gd name="connsiteY33" fmla="*/ 1072357 h 2615407"/>
              <a:gd name="connsiteX34" fmla="*/ 2592382 w 7132632"/>
              <a:gd name="connsiteY34" fmla="*/ 1027907 h 2615407"/>
              <a:gd name="connsiteX35" fmla="*/ 2509832 w 7132632"/>
              <a:gd name="connsiteY35" fmla="*/ 1027907 h 2615407"/>
              <a:gd name="connsiteX36" fmla="*/ 2509832 w 7132632"/>
              <a:gd name="connsiteY36" fmla="*/ 983457 h 2615407"/>
              <a:gd name="connsiteX37" fmla="*/ 2471732 w 7132632"/>
              <a:gd name="connsiteY37" fmla="*/ 983457 h 2615407"/>
              <a:gd name="connsiteX38" fmla="*/ 2471732 w 7132632"/>
              <a:gd name="connsiteY38" fmla="*/ 939007 h 2615407"/>
              <a:gd name="connsiteX39" fmla="*/ 2332032 w 7132632"/>
              <a:gd name="connsiteY39" fmla="*/ 939007 h 2615407"/>
              <a:gd name="connsiteX40" fmla="*/ 2332032 w 7132632"/>
              <a:gd name="connsiteY40" fmla="*/ 894557 h 2615407"/>
              <a:gd name="connsiteX41" fmla="*/ 2179632 w 7132632"/>
              <a:gd name="connsiteY41" fmla="*/ 894557 h 2615407"/>
              <a:gd name="connsiteX42" fmla="*/ 2179632 w 7132632"/>
              <a:gd name="connsiteY42" fmla="*/ 856457 h 2615407"/>
              <a:gd name="connsiteX43" fmla="*/ 2135182 w 7132632"/>
              <a:gd name="connsiteY43" fmla="*/ 856457 h 2615407"/>
              <a:gd name="connsiteX44" fmla="*/ 2135182 w 7132632"/>
              <a:gd name="connsiteY44" fmla="*/ 812007 h 2615407"/>
              <a:gd name="connsiteX45" fmla="*/ 1951032 w 7132632"/>
              <a:gd name="connsiteY45" fmla="*/ 812007 h 2615407"/>
              <a:gd name="connsiteX46" fmla="*/ 1951032 w 7132632"/>
              <a:gd name="connsiteY46" fmla="*/ 773907 h 2615407"/>
              <a:gd name="connsiteX47" fmla="*/ 1785932 w 7132632"/>
              <a:gd name="connsiteY47" fmla="*/ 773907 h 2615407"/>
              <a:gd name="connsiteX48" fmla="*/ 1785932 w 7132632"/>
              <a:gd name="connsiteY48" fmla="*/ 735807 h 2615407"/>
              <a:gd name="connsiteX49" fmla="*/ 1589082 w 7132632"/>
              <a:gd name="connsiteY49" fmla="*/ 735807 h 2615407"/>
              <a:gd name="connsiteX50" fmla="*/ 1589082 w 7132632"/>
              <a:gd name="connsiteY50" fmla="*/ 697707 h 2615407"/>
              <a:gd name="connsiteX51" fmla="*/ 1493832 w 7132632"/>
              <a:gd name="connsiteY51" fmla="*/ 697707 h 2615407"/>
              <a:gd name="connsiteX52" fmla="*/ 1493832 w 7132632"/>
              <a:gd name="connsiteY52" fmla="*/ 665957 h 2615407"/>
              <a:gd name="connsiteX53" fmla="*/ 1379532 w 7132632"/>
              <a:gd name="connsiteY53" fmla="*/ 665957 h 2615407"/>
              <a:gd name="connsiteX54" fmla="*/ 1379532 w 7132632"/>
              <a:gd name="connsiteY54" fmla="*/ 634207 h 2615407"/>
              <a:gd name="connsiteX55" fmla="*/ 1277932 w 7132632"/>
              <a:gd name="connsiteY55" fmla="*/ 634207 h 2615407"/>
              <a:gd name="connsiteX56" fmla="*/ 1277932 w 7132632"/>
              <a:gd name="connsiteY56" fmla="*/ 589757 h 2615407"/>
              <a:gd name="connsiteX57" fmla="*/ 1201732 w 7132632"/>
              <a:gd name="connsiteY57" fmla="*/ 589757 h 2615407"/>
              <a:gd name="connsiteX58" fmla="*/ 1201732 w 7132632"/>
              <a:gd name="connsiteY58" fmla="*/ 551657 h 2615407"/>
              <a:gd name="connsiteX59" fmla="*/ 1093782 w 7132632"/>
              <a:gd name="connsiteY59" fmla="*/ 551657 h 2615407"/>
              <a:gd name="connsiteX60" fmla="*/ 1092989 w 7132632"/>
              <a:gd name="connsiteY60" fmla="*/ 516732 h 2615407"/>
              <a:gd name="connsiteX61" fmla="*/ 1023933 w 7132632"/>
              <a:gd name="connsiteY61" fmla="*/ 516733 h 2615407"/>
              <a:gd name="connsiteX62" fmla="*/ 1023934 w 7132632"/>
              <a:gd name="connsiteY62" fmla="*/ 445295 h 2615407"/>
              <a:gd name="connsiteX63" fmla="*/ 581022 w 7132632"/>
              <a:gd name="connsiteY63" fmla="*/ 445296 h 2615407"/>
              <a:gd name="connsiteX64" fmla="*/ 581022 w 7132632"/>
              <a:gd name="connsiteY64" fmla="*/ 435771 h 2615407"/>
              <a:gd name="connsiteX65" fmla="*/ 573877 w 7132632"/>
              <a:gd name="connsiteY65" fmla="*/ 435770 h 2615407"/>
              <a:gd name="connsiteX66" fmla="*/ 573875 w 7132632"/>
              <a:gd name="connsiteY66" fmla="*/ 419102 h 2615407"/>
              <a:gd name="connsiteX67" fmla="*/ 566733 w 7132632"/>
              <a:gd name="connsiteY67" fmla="*/ 419103 h 2615407"/>
              <a:gd name="connsiteX68" fmla="*/ 566733 w 7132632"/>
              <a:gd name="connsiteY68" fmla="*/ 366714 h 2615407"/>
              <a:gd name="connsiteX69" fmla="*/ 361946 w 7132632"/>
              <a:gd name="connsiteY69" fmla="*/ 364334 h 2615407"/>
              <a:gd name="connsiteX70" fmla="*/ 361945 w 7132632"/>
              <a:gd name="connsiteY70" fmla="*/ 330996 h 2615407"/>
              <a:gd name="connsiteX71" fmla="*/ 321466 w 7132632"/>
              <a:gd name="connsiteY71" fmla="*/ 330997 h 2615407"/>
              <a:gd name="connsiteX72" fmla="*/ 321464 w 7132632"/>
              <a:gd name="connsiteY72" fmla="*/ 292897 h 2615407"/>
              <a:gd name="connsiteX73" fmla="*/ 295270 w 7132632"/>
              <a:gd name="connsiteY73" fmla="*/ 292896 h 2615407"/>
              <a:gd name="connsiteX74" fmla="*/ 295273 w 7132632"/>
              <a:gd name="connsiteY74" fmla="*/ 247654 h 2615407"/>
              <a:gd name="connsiteX75" fmla="*/ 280985 w 7132632"/>
              <a:gd name="connsiteY75" fmla="*/ 247653 h 2615407"/>
              <a:gd name="connsiteX76" fmla="*/ 280985 w 7132632"/>
              <a:gd name="connsiteY76" fmla="*/ 211932 h 2615407"/>
              <a:gd name="connsiteX77" fmla="*/ 211930 w 7132632"/>
              <a:gd name="connsiteY77" fmla="*/ 211932 h 2615407"/>
              <a:gd name="connsiteX78" fmla="*/ 211930 w 7132632"/>
              <a:gd name="connsiteY78" fmla="*/ 169070 h 2615407"/>
              <a:gd name="connsiteX79" fmla="*/ 100011 w 7132632"/>
              <a:gd name="connsiteY79" fmla="*/ 169070 h 2615407"/>
              <a:gd name="connsiteX80" fmla="*/ 100010 w 7132632"/>
              <a:gd name="connsiteY80" fmla="*/ 119064 h 2615407"/>
              <a:gd name="connsiteX81" fmla="*/ 88106 w 7132632"/>
              <a:gd name="connsiteY81" fmla="*/ 119064 h 2615407"/>
              <a:gd name="connsiteX82" fmla="*/ 88105 w 7132632"/>
              <a:gd name="connsiteY82" fmla="*/ 83345 h 2615407"/>
              <a:gd name="connsiteX83" fmla="*/ 66675 w 7132632"/>
              <a:gd name="connsiteY83" fmla="*/ 83344 h 2615407"/>
              <a:gd name="connsiteX84" fmla="*/ 66676 w 7132632"/>
              <a:gd name="connsiteY84" fmla="*/ 40482 h 2615407"/>
              <a:gd name="connsiteX85" fmla="*/ 0 w 7132632"/>
              <a:gd name="connsiteY85" fmla="*/ 40483 h 2615407"/>
              <a:gd name="connsiteX86" fmla="*/ 1 w 7132632"/>
              <a:gd name="connsiteY86" fmla="*/ 0 h 2615407"/>
              <a:gd name="connsiteX0" fmla="*/ 7132632 w 7132632"/>
              <a:gd name="connsiteY0" fmla="*/ 2615407 h 2615407"/>
              <a:gd name="connsiteX1" fmla="*/ 7081832 w 7132632"/>
              <a:gd name="connsiteY1" fmla="*/ 2615407 h 2615407"/>
              <a:gd name="connsiteX2" fmla="*/ 7081832 w 7132632"/>
              <a:gd name="connsiteY2" fmla="*/ 2247107 h 2615407"/>
              <a:gd name="connsiteX3" fmla="*/ 6542082 w 7132632"/>
              <a:gd name="connsiteY3" fmla="*/ 2247107 h 2615407"/>
              <a:gd name="connsiteX4" fmla="*/ 6542082 w 7132632"/>
              <a:gd name="connsiteY4" fmla="*/ 1974057 h 2615407"/>
              <a:gd name="connsiteX5" fmla="*/ 5195882 w 7132632"/>
              <a:gd name="connsiteY5" fmla="*/ 1974057 h 2615407"/>
              <a:gd name="connsiteX6" fmla="*/ 5195882 w 7132632"/>
              <a:gd name="connsiteY6" fmla="*/ 1897857 h 2615407"/>
              <a:gd name="connsiteX7" fmla="*/ 4852982 w 7132632"/>
              <a:gd name="connsiteY7" fmla="*/ 1897857 h 2615407"/>
              <a:gd name="connsiteX8" fmla="*/ 4852982 w 7132632"/>
              <a:gd name="connsiteY8" fmla="*/ 1815307 h 2615407"/>
              <a:gd name="connsiteX9" fmla="*/ 4713282 w 7132632"/>
              <a:gd name="connsiteY9" fmla="*/ 1815307 h 2615407"/>
              <a:gd name="connsiteX10" fmla="*/ 4713282 w 7132632"/>
              <a:gd name="connsiteY10" fmla="*/ 1739107 h 2615407"/>
              <a:gd name="connsiteX11" fmla="*/ 4471982 w 7132632"/>
              <a:gd name="connsiteY11" fmla="*/ 1739107 h 2615407"/>
              <a:gd name="connsiteX12" fmla="*/ 4471982 w 7132632"/>
              <a:gd name="connsiteY12" fmla="*/ 1656557 h 2615407"/>
              <a:gd name="connsiteX13" fmla="*/ 4027482 w 7132632"/>
              <a:gd name="connsiteY13" fmla="*/ 1656557 h 2615407"/>
              <a:gd name="connsiteX14" fmla="*/ 4027482 w 7132632"/>
              <a:gd name="connsiteY14" fmla="*/ 1574007 h 2615407"/>
              <a:gd name="connsiteX15" fmla="*/ 3989382 w 7132632"/>
              <a:gd name="connsiteY15" fmla="*/ 1574007 h 2615407"/>
              <a:gd name="connsiteX16" fmla="*/ 3989382 w 7132632"/>
              <a:gd name="connsiteY16" fmla="*/ 1497807 h 2615407"/>
              <a:gd name="connsiteX17" fmla="*/ 3303582 w 7132632"/>
              <a:gd name="connsiteY17" fmla="*/ 1497807 h 2615407"/>
              <a:gd name="connsiteX18" fmla="*/ 3303582 w 7132632"/>
              <a:gd name="connsiteY18" fmla="*/ 1427957 h 2615407"/>
              <a:gd name="connsiteX19" fmla="*/ 3271832 w 7132632"/>
              <a:gd name="connsiteY19" fmla="*/ 1427957 h 2615407"/>
              <a:gd name="connsiteX20" fmla="*/ 3271832 w 7132632"/>
              <a:gd name="connsiteY20" fmla="*/ 1370807 h 2615407"/>
              <a:gd name="connsiteX21" fmla="*/ 3157532 w 7132632"/>
              <a:gd name="connsiteY21" fmla="*/ 1370807 h 2615407"/>
              <a:gd name="connsiteX22" fmla="*/ 3157532 w 7132632"/>
              <a:gd name="connsiteY22" fmla="*/ 1313657 h 2615407"/>
              <a:gd name="connsiteX23" fmla="*/ 2941632 w 7132632"/>
              <a:gd name="connsiteY23" fmla="*/ 1313657 h 2615407"/>
              <a:gd name="connsiteX24" fmla="*/ 2941632 w 7132632"/>
              <a:gd name="connsiteY24" fmla="*/ 1262857 h 2615407"/>
              <a:gd name="connsiteX25" fmla="*/ 2897182 w 7132632"/>
              <a:gd name="connsiteY25" fmla="*/ 1262857 h 2615407"/>
              <a:gd name="connsiteX26" fmla="*/ 2897182 w 7132632"/>
              <a:gd name="connsiteY26" fmla="*/ 1212057 h 2615407"/>
              <a:gd name="connsiteX27" fmla="*/ 2890832 w 7132632"/>
              <a:gd name="connsiteY27" fmla="*/ 1212057 h 2615407"/>
              <a:gd name="connsiteX28" fmla="*/ 2890832 w 7132632"/>
              <a:gd name="connsiteY28" fmla="*/ 1161257 h 2615407"/>
              <a:gd name="connsiteX29" fmla="*/ 2820982 w 7132632"/>
              <a:gd name="connsiteY29" fmla="*/ 1161257 h 2615407"/>
              <a:gd name="connsiteX30" fmla="*/ 2820982 w 7132632"/>
              <a:gd name="connsiteY30" fmla="*/ 1110457 h 2615407"/>
              <a:gd name="connsiteX31" fmla="*/ 2700332 w 7132632"/>
              <a:gd name="connsiteY31" fmla="*/ 1110457 h 2615407"/>
              <a:gd name="connsiteX32" fmla="*/ 2700332 w 7132632"/>
              <a:gd name="connsiteY32" fmla="*/ 1072357 h 2615407"/>
              <a:gd name="connsiteX33" fmla="*/ 2592382 w 7132632"/>
              <a:gd name="connsiteY33" fmla="*/ 1072357 h 2615407"/>
              <a:gd name="connsiteX34" fmla="*/ 2592382 w 7132632"/>
              <a:gd name="connsiteY34" fmla="*/ 1027907 h 2615407"/>
              <a:gd name="connsiteX35" fmla="*/ 2509832 w 7132632"/>
              <a:gd name="connsiteY35" fmla="*/ 1027907 h 2615407"/>
              <a:gd name="connsiteX36" fmla="*/ 2509832 w 7132632"/>
              <a:gd name="connsiteY36" fmla="*/ 983457 h 2615407"/>
              <a:gd name="connsiteX37" fmla="*/ 2471732 w 7132632"/>
              <a:gd name="connsiteY37" fmla="*/ 983457 h 2615407"/>
              <a:gd name="connsiteX38" fmla="*/ 2471732 w 7132632"/>
              <a:gd name="connsiteY38" fmla="*/ 939007 h 2615407"/>
              <a:gd name="connsiteX39" fmla="*/ 2332032 w 7132632"/>
              <a:gd name="connsiteY39" fmla="*/ 939007 h 2615407"/>
              <a:gd name="connsiteX40" fmla="*/ 2332032 w 7132632"/>
              <a:gd name="connsiteY40" fmla="*/ 894557 h 2615407"/>
              <a:gd name="connsiteX41" fmla="*/ 2179632 w 7132632"/>
              <a:gd name="connsiteY41" fmla="*/ 894557 h 2615407"/>
              <a:gd name="connsiteX42" fmla="*/ 2179632 w 7132632"/>
              <a:gd name="connsiteY42" fmla="*/ 856457 h 2615407"/>
              <a:gd name="connsiteX43" fmla="*/ 2135182 w 7132632"/>
              <a:gd name="connsiteY43" fmla="*/ 856457 h 2615407"/>
              <a:gd name="connsiteX44" fmla="*/ 2135182 w 7132632"/>
              <a:gd name="connsiteY44" fmla="*/ 812007 h 2615407"/>
              <a:gd name="connsiteX45" fmla="*/ 1951032 w 7132632"/>
              <a:gd name="connsiteY45" fmla="*/ 812007 h 2615407"/>
              <a:gd name="connsiteX46" fmla="*/ 1951032 w 7132632"/>
              <a:gd name="connsiteY46" fmla="*/ 773907 h 2615407"/>
              <a:gd name="connsiteX47" fmla="*/ 1785932 w 7132632"/>
              <a:gd name="connsiteY47" fmla="*/ 773907 h 2615407"/>
              <a:gd name="connsiteX48" fmla="*/ 1785932 w 7132632"/>
              <a:gd name="connsiteY48" fmla="*/ 735807 h 2615407"/>
              <a:gd name="connsiteX49" fmla="*/ 1589082 w 7132632"/>
              <a:gd name="connsiteY49" fmla="*/ 735807 h 2615407"/>
              <a:gd name="connsiteX50" fmla="*/ 1589082 w 7132632"/>
              <a:gd name="connsiteY50" fmla="*/ 697707 h 2615407"/>
              <a:gd name="connsiteX51" fmla="*/ 1493832 w 7132632"/>
              <a:gd name="connsiteY51" fmla="*/ 697707 h 2615407"/>
              <a:gd name="connsiteX52" fmla="*/ 1493832 w 7132632"/>
              <a:gd name="connsiteY52" fmla="*/ 665957 h 2615407"/>
              <a:gd name="connsiteX53" fmla="*/ 1379532 w 7132632"/>
              <a:gd name="connsiteY53" fmla="*/ 665957 h 2615407"/>
              <a:gd name="connsiteX54" fmla="*/ 1379532 w 7132632"/>
              <a:gd name="connsiteY54" fmla="*/ 634207 h 2615407"/>
              <a:gd name="connsiteX55" fmla="*/ 1277932 w 7132632"/>
              <a:gd name="connsiteY55" fmla="*/ 634207 h 2615407"/>
              <a:gd name="connsiteX56" fmla="*/ 1277932 w 7132632"/>
              <a:gd name="connsiteY56" fmla="*/ 589757 h 2615407"/>
              <a:gd name="connsiteX57" fmla="*/ 1201732 w 7132632"/>
              <a:gd name="connsiteY57" fmla="*/ 589757 h 2615407"/>
              <a:gd name="connsiteX58" fmla="*/ 1201732 w 7132632"/>
              <a:gd name="connsiteY58" fmla="*/ 551657 h 2615407"/>
              <a:gd name="connsiteX59" fmla="*/ 1093782 w 7132632"/>
              <a:gd name="connsiteY59" fmla="*/ 551657 h 2615407"/>
              <a:gd name="connsiteX60" fmla="*/ 1092989 w 7132632"/>
              <a:gd name="connsiteY60" fmla="*/ 516732 h 2615407"/>
              <a:gd name="connsiteX61" fmla="*/ 1023933 w 7132632"/>
              <a:gd name="connsiteY61" fmla="*/ 516733 h 2615407"/>
              <a:gd name="connsiteX62" fmla="*/ 1023934 w 7132632"/>
              <a:gd name="connsiteY62" fmla="*/ 445295 h 2615407"/>
              <a:gd name="connsiteX63" fmla="*/ 581022 w 7132632"/>
              <a:gd name="connsiteY63" fmla="*/ 445296 h 2615407"/>
              <a:gd name="connsiteX64" fmla="*/ 581022 w 7132632"/>
              <a:gd name="connsiteY64" fmla="*/ 435771 h 2615407"/>
              <a:gd name="connsiteX65" fmla="*/ 573877 w 7132632"/>
              <a:gd name="connsiteY65" fmla="*/ 435770 h 2615407"/>
              <a:gd name="connsiteX66" fmla="*/ 573875 w 7132632"/>
              <a:gd name="connsiteY66" fmla="*/ 419102 h 2615407"/>
              <a:gd name="connsiteX67" fmla="*/ 566733 w 7132632"/>
              <a:gd name="connsiteY67" fmla="*/ 419103 h 2615407"/>
              <a:gd name="connsiteX68" fmla="*/ 566733 w 7132632"/>
              <a:gd name="connsiteY68" fmla="*/ 366714 h 2615407"/>
              <a:gd name="connsiteX69" fmla="*/ 361946 w 7132632"/>
              <a:gd name="connsiteY69" fmla="*/ 364334 h 2615407"/>
              <a:gd name="connsiteX70" fmla="*/ 361945 w 7132632"/>
              <a:gd name="connsiteY70" fmla="*/ 330996 h 2615407"/>
              <a:gd name="connsiteX71" fmla="*/ 321466 w 7132632"/>
              <a:gd name="connsiteY71" fmla="*/ 330997 h 2615407"/>
              <a:gd name="connsiteX72" fmla="*/ 321464 w 7132632"/>
              <a:gd name="connsiteY72" fmla="*/ 292897 h 2615407"/>
              <a:gd name="connsiteX73" fmla="*/ 295270 w 7132632"/>
              <a:gd name="connsiteY73" fmla="*/ 292896 h 2615407"/>
              <a:gd name="connsiteX74" fmla="*/ 295273 w 7132632"/>
              <a:gd name="connsiteY74" fmla="*/ 247654 h 2615407"/>
              <a:gd name="connsiteX75" fmla="*/ 280985 w 7132632"/>
              <a:gd name="connsiteY75" fmla="*/ 247653 h 2615407"/>
              <a:gd name="connsiteX76" fmla="*/ 280985 w 7132632"/>
              <a:gd name="connsiteY76" fmla="*/ 211932 h 2615407"/>
              <a:gd name="connsiteX77" fmla="*/ 211930 w 7132632"/>
              <a:gd name="connsiteY77" fmla="*/ 211932 h 2615407"/>
              <a:gd name="connsiteX78" fmla="*/ 211930 w 7132632"/>
              <a:gd name="connsiteY78" fmla="*/ 169070 h 2615407"/>
              <a:gd name="connsiteX79" fmla="*/ 100011 w 7132632"/>
              <a:gd name="connsiteY79" fmla="*/ 169070 h 2615407"/>
              <a:gd name="connsiteX80" fmla="*/ 100010 w 7132632"/>
              <a:gd name="connsiteY80" fmla="*/ 119064 h 2615407"/>
              <a:gd name="connsiteX81" fmla="*/ 88106 w 7132632"/>
              <a:gd name="connsiteY81" fmla="*/ 119064 h 2615407"/>
              <a:gd name="connsiteX82" fmla="*/ 88105 w 7132632"/>
              <a:gd name="connsiteY82" fmla="*/ 83345 h 2615407"/>
              <a:gd name="connsiteX83" fmla="*/ 66675 w 7132632"/>
              <a:gd name="connsiteY83" fmla="*/ 83344 h 2615407"/>
              <a:gd name="connsiteX84" fmla="*/ 66676 w 7132632"/>
              <a:gd name="connsiteY84" fmla="*/ 40482 h 2615407"/>
              <a:gd name="connsiteX85" fmla="*/ 0 w 7132632"/>
              <a:gd name="connsiteY85" fmla="*/ 40483 h 2615407"/>
              <a:gd name="connsiteX86" fmla="*/ 1 w 7132632"/>
              <a:gd name="connsiteY86" fmla="*/ 0 h 2615407"/>
              <a:gd name="connsiteX87" fmla="*/ 1 w 7132632"/>
              <a:gd name="connsiteY87" fmla="*/ 0 h 2615407"/>
              <a:gd name="connsiteX0" fmla="*/ 7263599 w 7263599"/>
              <a:gd name="connsiteY0" fmla="*/ 2615407 h 2615407"/>
              <a:gd name="connsiteX1" fmla="*/ 7212799 w 7263599"/>
              <a:gd name="connsiteY1" fmla="*/ 2615407 h 2615407"/>
              <a:gd name="connsiteX2" fmla="*/ 7212799 w 7263599"/>
              <a:gd name="connsiteY2" fmla="*/ 2247107 h 2615407"/>
              <a:gd name="connsiteX3" fmla="*/ 6673049 w 7263599"/>
              <a:gd name="connsiteY3" fmla="*/ 2247107 h 2615407"/>
              <a:gd name="connsiteX4" fmla="*/ 6673049 w 7263599"/>
              <a:gd name="connsiteY4" fmla="*/ 1974057 h 2615407"/>
              <a:gd name="connsiteX5" fmla="*/ 5326849 w 7263599"/>
              <a:gd name="connsiteY5" fmla="*/ 1974057 h 2615407"/>
              <a:gd name="connsiteX6" fmla="*/ 5326849 w 7263599"/>
              <a:gd name="connsiteY6" fmla="*/ 1897857 h 2615407"/>
              <a:gd name="connsiteX7" fmla="*/ 4983949 w 7263599"/>
              <a:gd name="connsiteY7" fmla="*/ 1897857 h 2615407"/>
              <a:gd name="connsiteX8" fmla="*/ 4983949 w 7263599"/>
              <a:gd name="connsiteY8" fmla="*/ 1815307 h 2615407"/>
              <a:gd name="connsiteX9" fmla="*/ 4844249 w 7263599"/>
              <a:gd name="connsiteY9" fmla="*/ 1815307 h 2615407"/>
              <a:gd name="connsiteX10" fmla="*/ 4844249 w 7263599"/>
              <a:gd name="connsiteY10" fmla="*/ 1739107 h 2615407"/>
              <a:gd name="connsiteX11" fmla="*/ 4602949 w 7263599"/>
              <a:gd name="connsiteY11" fmla="*/ 1739107 h 2615407"/>
              <a:gd name="connsiteX12" fmla="*/ 4602949 w 7263599"/>
              <a:gd name="connsiteY12" fmla="*/ 1656557 h 2615407"/>
              <a:gd name="connsiteX13" fmla="*/ 4158449 w 7263599"/>
              <a:gd name="connsiteY13" fmla="*/ 1656557 h 2615407"/>
              <a:gd name="connsiteX14" fmla="*/ 4158449 w 7263599"/>
              <a:gd name="connsiteY14" fmla="*/ 1574007 h 2615407"/>
              <a:gd name="connsiteX15" fmla="*/ 4120349 w 7263599"/>
              <a:gd name="connsiteY15" fmla="*/ 1574007 h 2615407"/>
              <a:gd name="connsiteX16" fmla="*/ 4120349 w 7263599"/>
              <a:gd name="connsiteY16" fmla="*/ 1497807 h 2615407"/>
              <a:gd name="connsiteX17" fmla="*/ 3434549 w 7263599"/>
              <a:gd name="connsiteY17" fmla="*/ 1497807 h 2615407"/>
              <a:gd name="connsiteX18" fmla="*/ 3434549 w 7263599"/>
              <a:gd name="connsiteY18" fmla="*/ 1427957 h 2615407"/>
              <a:gd name="connsiteX19" fmla="*/ 3402799 w 7263599"/>
              <a:gd name="connsiteY19" fmla="*/ 1427957 h 2615407"/>
              <a:gd name="connsiteX20" fmla="*/ 3402799 w 7263599"/>
              <a:gd name="connsiteY20" fmla="*/ 1370807 h 2615407"/>
              <a:gd name="connsiteX21" fmla="*/ 3288499 w 7263599"/>
              <a:gd name="connsiteY21" fmla="*/ 1370807 h 2615407"/>
              <a:gd name="connsiteX22" fmla="*/ 3288499 w 7263599"/>
              <a:gd name="connsiteY22" fmla="*/ 1313657 h 2615407"/>
              <a:gd name="connsiteX23" fmla="*/ 3072599 w 7263599"/>
              <a:gd name="connsiteY23" fmla="*/ 1313657 h 2615407"/>
              <a:gd name="connsiteX24" fmla="*/ 3072599 w 7263599"/>
              <a:gd name="connsiteY24" fmla="*/ 1262857 h 2615407"/>
              <a:gd name="connsiteX25" fmla="*/ 3028149 w 7263599"/>
              <a:gd name="connsiteY25" fmla="*/ 1262857 h 2615407"/>
              <a:gd name="connsiteX26" fmla="*/ 3028149 w 7263599"/>
              <a:gd name="connsiteY26" fmla="*/ 1212057 h 2615407"/>
              <a:gd name="connsiteX27" fmla="*/ 3021799 w 7263599"/>
              <a:gd name="connsiteY27" fmla="*/ 1212057 h 2615407"/>
              <a:gd name="connsiteX28" fmla="*/ 3021799 w 7263599"/>
              <a:gd name="connsiteY28" fmla="*/ 1161257 h 2615407"/>
              <a:gd name="connsiteX29" fmla="*/ 2951949 w 7263599"/>
              <a:gd name="connsiteY29" fmla="*/ 1161257 h 2615407"/>
              <a:gd name="connsiteX30" fmla="*/ 2951949 w 7263599"/>
              <a:gd name="connsiteY30" fmla="*/ 1110457 h 2615407"/>
              <a:gd name="connsiteX31" fmla="*/ 2831299 w 7263599"/>
              <a:gd name="connsiteY31" fmla="*/ 1110457 h 2615407"/>
              <a:gd name="connsiteX32" fmla="*/ 2831299 w 7263599"/>
              <a:gd name="connsiteY32" fmla="*/ 1072357 h 2615407"/>
              <a:gd name="connsiteX33" fmla="*/ 2723349 w 7263599"/>
              <a:gd name="connsiteY33" fmla="*/ 1072357 h 2615407"/>
              <a:gd name="connsiteX34" fmla="*/ 2723349 w 7263599"/>
              <a:gd name="connsiteY34" fmla="*/ 1027907 h 2615407"/>
              <a:gd name="connsiteX35" fmla="*/ 2640799 w 7263599"/>
              <a:gd name="connsiteY35" fmla="*/ 1027907 h 2615407"/>
              <a:gd name="connsiteX36" fmla="*/ 2640799 w 7263599"/>
              <a:gd name="connsiteY36" fmla="*/ 983457 h 2615407"/>
              <a:gd name="connsiteX37" fmla="*/ 2602699 w 7263599"/>
              <a:gd name="connsiteY37" fmla="*/ 983457 h 2615407"/>
              <a:gd name="connsiteX38" fmla="*/ 2602699 w 7263599"/>
              <a:gd name="connsiteY38" fmla="*/ 939007 h 2615407"/>
              <a:gd name="connsiteX39" fmla="*/ 2462999 w 7263599"/>
              <a:gd name="connsiteY39" fmla="*/ 939007 h 2615407"/>
              <a:gd name="connsiteX40" fmla="*/ 2462999 w 7263599"/>
              <a:gd name="connsiteY40" fmla="*/ 894557 h 2615407"/>
              <a:gd name="connsiteX41" fmla="*/ 2310599 w 7263599"/>
              <a:gd name="connsiteY41" fmla="*/ 894557 h 2615407"/>
              <a:gd name="connsiteX42" fmla="*/ 2310599 w 7263599"/>
              <a:gd name="connsiteY42" fmla="*/ 856457 h 2615407"/>
              <a:gd name="connsiteX43" fmla="*/ 2266149 w 7263599"/>
              <a:gd name="connsiteY43" fmla="*/ 856457 h 2615407"/>
              <a:gd name="connsiteX44" fmla="*/ 2266149 w 7263599"/>
              <a:gd name="connsiteY44" fmla="*/ 812007 h 2615407"/>
              <a:gd name="connsiteX45" fmla="*/ 2081999 w 7263599"/>
              <a:gd name="connsiteY45" fmla="*/ 812007 h 2615407"/>
              <a:gd name="connsiteX46" fmla="*/ 2081999 w 7263599"/>
              <a:gd name="connsiteY46" fmla="*/ 773907 h 2615407"/>
              <a:gd name="connsiteX47" fmla="*/ 1916899 w 7263599"/>
              <a:gd name="connsiteY47" fmla="*/ 773907 h 2615407"/>
              <a:gd name="connsiteX48" fmla="*/ 1916899 w 7263599"/>
              <a:gd name="connsiteY48" fmla="*/ 735807 h 2615407"/>
              <a:gd name="connsiteX49" fmla="*/ 1720049 w 7263599"/>
              <a:gd name="connsiteY49" fmla="*/ 735807 h 2615407"/>
              <a:gd name="connsiteX50" fmla="*/ 1720049 w 7263599"/>
              <a:gd name="connsiteY50" fmla="*/ 697707 h 2615407"/>
              <a:gd name="connsiteX51" fmla="*/ 1624799 w 7263599"/>
              <a:gd name="connsiteY51" fmla="*/ 697707 h 2615407"/>
              <a:gd name="connsiteX52" fmla="*/ 1624799 w 7263599"/>
              <a:gd name="connsiteY52" fmla="*/ 665957 h 2615407"/>
              <a:gd name="connsiteX53" fmla="*/ 1510499 w 7263599"/>
              <a:gd name="connsiteY53" fmla="*/ 665957 h 2615407"/>
              <a:gd name="connsiteX54" fmla="*/ 1510499 w 7263599"/>
              <a:gd name="connsiteY54" fmla="*/ 634207 h 2615407"/>
              <a:gd name="connsiteX55" fmla="*/ 1408899 w 7263599"/>
              <a:gd name="connsiteY55" fmla="*/ 634207 h 2615407"/>
              <a:gd name="connsiteX56" fmla="*/ 1408899 w 7263599"/>
              <a:gd name="connsiteY56" fmla="*/ 589757 h 2615407"/>
              <a:gd name="connsiteX57" fmla="*/ 1332699 w 7263599"/>
              <a:gd name="connsiteY57" fmla="*/ 589757 h 2615407"/>
              <a:gd name="connsiteX58" fmla="*/ 1332699 w 7263599"/>
              <a:gd name="connsiteY58" fmla="*/ 551657 h 2615407"/>
              <a:gd name="connsiteX59" fmla="*/ 1224749 w 7263599"/>
              <a:gd name="connsiteY59" fmla="*/ 551657 h 2615407"/>
              <a:gd name="connsiteX60" fmla="*/ 1223956 w 7263599"/>
              <a:gd name="connsiteY60" fmla="*/ 516732 h 2615407"/>
              <a:gd name="connsiteX61" fmla="*/ 1154900 w 7263599"/>
              <a:gd name="connsiteY61" fmla="*/ 516733 h 2615407"/>
              <a:gd name="connsiteX62" fmla="*/ 1154901 w 7263599"/>
              <a:gd name="connsiteY62" fmla="*/ 445295 h 2615407"/>
              <a:gd name="connsiteX63" fmla="*/ 711989 w 7263599"/>
              <a:gd name="connsiteY63" fmla="*/ 445296 h 2615407"/>
              <a:gd name="connsiteX64" fmla="*/ 711989 w 7263599"/>
              <a:gd name="connsiteY64" fmla="*/ 435771 h 2615407"/>
              <a:gd name="connsiteX65" fmla="*/ 704844 w 7263599"/>
              <a:gd name="connsiteY65" fmla="*/ 435770 h 2615407"/>
              <a:gd name="connsiteX66" fmla="*/ 704842 w 7263599"/>
              <a:gd name="connsiteY66" fmla="*/ 419102 h 2615407"/>
              <a:gd name="connsiteX67" fmla="*/ 697700 w 7263599"/>
              <a:gd name="connsiteY67" fmla="*/ 419103 h 2615407"/>
              <a:gd name="connsiteX68" fmla="*/ 697700 w 7263599"/>
              <a:gd name="connsiteY68" fmla="*/ 366714 h 2615407"/>
              <a:gd name="connsiteX69" fmla="*/ 492913 w 7263599"/>
              <a:gd name="connsiteY69" fmla="*/ 364334 h 2615407"/>
              <a:gd name="connsiteX70" fmla="*/ 492912 w 7263599"/>
              <a:gd name="connsiteY70" fmla="*/ 330996 h 2615407"/>
              <a:gd name="connsiteX71" fmla="*/ 452433 w 7263599"/>
              <a:gd name="connsiteY71" fmla="*/ 330997 h 2615407"/>
              <a:gd name="connsiteX72" fmla="*/ 452431 w 7263599"/>
              <a:gd name="connsiteY72" fmla="*/ 292897 h 2615407"/>
              <a:gd name="connsiteX73" fmla="*/ 426237 w 7263599"/>
              <a:gd name="connsiteY73" fmla="*/ 292896 h 2615407"/>
              <a:gd name="connsiteX74" fmla="*/ 426240 w 7263599"/>
              <a:gd name="connsiteY74" fmla="*/ 247654 h 2615407"/>
              <a:gd name="connsiteX75" fmla="*/ 411952 w 7263599"/>
              <a:gd name="connsiteY75" fmla="*/ 247653 h 2615407"/>
              <a:gd name="connsiteX76" fmla="*/ 411952 w 7263599"/>
              <a:gd name="connsiteY76" fmla="*/ 211932 h 2615407"/>
              <a:gd name="connsiteX77" fmla="*/ 342897 w 7263599"/>
              <a:gd name="connsiteY77" fmla="*/ 211932 h 2615407"/>
              <a:gd name="connsiteX78" fmla="*/ 342897 w 7263599"/>
              <a:gd name="connsiteY78" fmla="*/ 169070 h 2615407"/>
              <a:gd name="connsiteX79" fmla="*/ 230978 w 7263599"/>
              <a:gd name="connsiteY79" fmla="*/ 169070 h 2615407"/>
              <a:gd name="connsiteX80" fmla="*/ 230977 w 7263599"/>
              <a:gd name="connsiteY80" fmla="*/ 119064 h 2615407"/>
              <a:gd name="connsiteX81" fmla="*/ 219073 w 7263599"/>
              <a:gd name="connsiteY81" fmla="*/ 119064 h 2615407"/>
              <a:gd name="connsiteX82" fmla="*/ 219072 w 7263599"/>
              <a:gd name="connsiteY82" fmla="*/ 83345 h 2615407"/>
              <a:gd name="connsiteX83" fmla="*/ 197642 w 7263599"/>
              <a:gd name="connsiteY83" fmla="*/ 83344 h 2615407"/>
              <a:gd name="connsiteX84" fmla="*/ 197643 w 7263599"/>
              <a:gd name="connsiteY84" fmla="*/ 40482 h 2615407"/>
              <a:gd name="connsiteX85" fmla="*/ 130967 w 7263599"/>
              <a:gd name="connsiteY85" fmla="*/ 40483 h 2615407"/>
              <a:gd name="connsiteX86" fmla="*/ 130968 w 7263599"/>
              <a:gd name="connsiteY86" fmla="*/ 0 h 2615407"/>
              <a:gd name="connsiteX87" fmla="*/ 0 w 7263599"/>
              <a:gd name="connsiteY87" fmla="*/ 0 h 2615407"/>
              <a:gd name="connsiteX0" fmla="*/ 7249312 w 7249312"/>
              <a:gd name="connsiteY0" fmla="*/ 2615407 h 2615407"/>
              <a:gd name="connsiteX1" fmla="*/ 7198512 w 7249312"/>
              <a:gd name="connsiteY1" fmla="*/ 2615407 h 2615407"/>
              <a:gd name="connsiteX2" fmla="*/ 7198512 w 7249312"/>
              <a:gd name="connsiteY2" fmla="*/ 2247107 h 2615407"/>
              <a:gd name="connsiteX3" fmla="*/ 6658762 w 7249312"/>
              <a:gd name="connsiteY3" fmla="*/ 2247107 h 2615407"/>
              <a:gd name="connsiteX4" fmla="*/ 6658762 w 7249312"/>
              <a:gd name="connsiteY4" fmla="*/ 1974057 h 2615407"/>
              <a:gd name="connsiteX5" fmla="*/ 5312562 w 7249312"/>
              <a:gd name="connsiteY5" fmla="*/ 1974057 h 2615407"/>
              <a:gd name="connsiteX6" fmla="*/ 5312562 w 7249312"/>
              <a:gd name="connsiteY6" fmla="*/ 1897857 h 2615407"/>
              <a:gd name="connsiteX7" fmla="*/ 4969662 w 7249312"/>
              <a:gd name="connsiteY7" fmla="*/ 1897857 h 2615407"/>
              <a:gd name="connsiteX8" fmla="*/ 4969662 w 7249312"/>
              <a:gd name="connsiteY8" fmla="*/ 1815307 h 2615407"/>
              <a:gd name="connsiteX9" fmla="*/ 4829962 w 7249312"/>
              <a:gd name="connsiteY9" fmla="*/ 1815307 h 2615407"/>
              <a:gd name="connsiteX10" fmla="*/ 4829962 w 7249312"/>
              <a:gd name="connsiteY10" fmla="*/ 1739107 h 2615407"/>
              <a:gd name="connsiteX11" fmla="*/ 4588662 w 7249312"/>
              <a:gd name="connsiteY11" fmla="*/ 1739107 h 2615407"/>
              <a:gd name="connsiteX12" fmla="*/ 4588662 w 7249312"/>
              <a:gd name="connsiteY12" fmla="*/ 1656557 h 2615407"/>
              <a:gd name="connsiteX13" fmla="*/ 4144162 w 7249312"/>
              <a:gd name="connsiteY13" fmla="*/ 1656557 h 2615407"/>
              <a:gd name="connsiteX14" fmla="*/ 4144162 w 7249312"/>
              <a:gd name="connsiteY14" fmla="*/ 1574007 h 2615407"/>
              <a:gd name="connsiteX15" fmla="*/ 4106062 w 7249312"/>
              <a:gd name="connsiteY15" fmla="*/ 1574007 h 2615407"/>
              <a:gd name="connsiteX16" fmla="*/ 4106062 w 7249312"/>
              <a:gd name="connsiteY16" fmla="*/ 1497807 h 2615407"/>
              <a:gd name="connsiteX17" fmla="*/ 3420262 w 7249312"/>
              <a:gd name="connsiteY17" fmla="*/ 1497807 h 2615407"/>
              <a:gd name="connsiteX18" fmla="*/ 3420262 w 7249312"/>
              <a:gd name="connsiteY18" fmla="*/ 1427957 h 2615407"/>
              <a:gd name="connsiteX19" fmla="*/ 3388512 w 7249312"/>
              <a:gd name="connsiteY19" fmla="*/ 1427957 h 2615407"/>
              <a:gd name="connsiteX20" fmla="*/ 3388512 w 7249312"/>
              <a:gd name="connsiteY20" fmla="*/ 1370807 h 2615407"/>
              <a:gd name="connsiteX21" fmla="*/ 3274212 w 7249312"/>
              <a:gd name="connsiteY21" fmla="*/ 1370807 h 2615407"/>
              <a:gd name="connsiteX22" fmla="*/ 3274212 w 7249312"/>
              <a:gd name="connsiteY22" fmla="*/ 1313657 h 2615407"/>
              <a:gd name="connsiteX23" fmla="*/ 3058312 w 7249312"/>
              <a:gd name="connsiteY23" fmla="*/ 1313657 h 2615407"/>
              <a:gd name="connsiteX24" fmla="*/ 3058312 w 7249312"/>
              <a:gd name="connsiteY24" fmla="*/ 1262857 h 2615407"/>
              <a:gd name="connsiteX25" fmla="*/ 3013862 w 7249312"/>
              <a:gd name="connsiteY25" fmla="*/ 1262857 h 2615407"/>
              <a:gd name="connsiteX26" fmla="*/ 3013862 w 7249312"/>
              <a:gd name="connsiteY26" fmla="*/ 1212057 h 2615407"/>
              <a:gd name="connsiteX27" fmla="*/ 3007512 w 7249312"/>
              <a:gd name="connsiteY27" fmla="*/ 1212057 h 2615407"/>
              <a:gd name="connsiteX28" fmla="*/ 3007512 w 7249312"/>
              <a:gd name="connsiteY28" fmla="*/ 1161257 h 2615407"/>
              <a:gd name="connsiteX29" fmla="*/ 2937662 w 7249312"/>
              <a:gd name="connsiteY29" fmla="*/ 1161257 h 2615407"/>
              <a:gd name="connsiteX30" fmla="*/ 2937662 w 7249312"/>
              <a:gd name="connsiteY30" fmla="*/ 1110457 h 2615407"/>
              <a:gd name="connsiteX31" fmla="*/ 2817012 w 7249312"/>
              <a:gd name="connsiteY31" fmla="*/ 1110457 h 2615407"/>
              <a:gd name="connsiteX32" fmla="*/ 2817012 w 7249312"/>
              <a:gd name="connsiteY32" fmla="*/ 1072357 h 2615407"/>
              <a:gd name="connsiteX33" fmla="*/ 2709062 w 7249312"/>
              <a:gd name="connsiteY33" fmla="*/ 1072357 h 2615407"/>
              <a:gd name="connsiteX34" fmla="*/ 2709062 w 7249312"/>
              <a:gd name="connsiteY34" fmla="*/ 1027907 h 2615407"/>
              <a:gd name="connsiteX35" fmla="*/ 2626512 w 7249312"/>
              <a:gd name="connsiteY35" fmla="*/ 1027907 h 2615407"/>
              <a:gd name="connsiteX36" fmla="*/ 2626512 w 7249312"/>
              <a:gd name="connsiteY36" fmla="*/ 983457 h 2615407"/>
              <a:gd name="connsiteX37" fmla="*/ 2588412 w 7249312"/>
              <a:gd name="connsiteY37" fmla="*/ 983457 h 2615407"/>
              <a:gd name="connsiteX38" fmla="*/ 2588412 w 7249312"/>
              <a:gd name="connsiteY38" fmla="*/ 939007 h 2615407"/>
              <a:gd name="connsiteX39" fmla="*/ 2448712 w 7249312"/>
              <a:gd name="connsiteY39" fmla="*/ 939007 h 2615407"/>
              <a:gd name="connsiteX40" fmla="*/ 2448712 w 7249312"/>
              <a:gd name="connsiteY40" fmla="*/ 894557 h 2615407"/>
              <a:gd name="connsiteX41" fmla="*/ 2296312 w 7249312"/>
              <a:gd name="connsiteY41" fmla="*/ 894557 h 2615407"/>
              <a:gd name="connsiteX42" fmla="*/ 2296312 w 7249312"/>
              <a:gd name="connsiteY42" fmla="*/ 856457 h 2615407"/>
              <a:gd name="connsiteX43" fmla="*/ 2251862 w 7249312"/>
              <a:gd name="connsiteY43" fmla="*/ 856457 h 2615407"/>
              <a:gd name="connsiteX44" fmla="*/ 2251862 w 7249312"/>
              <a:gd name="connsiteY44" fmla="*/ 812007 h 2615407"/>
              <a:gd name="connsiteX45" fmla="*/ 2067712 w 7249312"/>
              <a:gd name="connsiteY45" fmla="*/ 812007 h 2615407"/>
              <a:gd name="connsiteX46" fmla="*/ 2067712 w 7249312"/>
              <a:gd name="connsiteY46" fmla="*/ 773907 h 2615407"/>
              <a:gd name="connsiteX47" fmla="*/ 1902612 w 7249312"/>
              <a:gd name="connsiteY47" fmla="*/ 773907 h 2615407"/>
              <a:gd name="connsiteX48" fmla="*/ 1902612 w 7249312"/>
              <a:gd name="connsiteY48" fmla="*/ 735807 h 2615407"/>
              <a:gd name="connsiteX49" fmla="*/ 1705762 w 7249312"/>
              <a:gd name="connsiteY49" fmla="*/ 735807 h 2615407"/>
              <a:gd name="connsiteX50" fmla="*/ 1705762 w 7249312"/>
              <a:gd name="connsiteY50" fmla="*/ 697707 h 2615407"/>
              <a:gd name="connsiteX51" fmla="*/ 1610512 w 7249312"/>
              <a:gd name="connsiteY51" fmla="*/ 697707 h 2615407"/>
              <a:gd name="connsiteX52" fmla="*/ 1610512 w 7249312"/>
              <a:gd name="connsiteY52" fmla="*/ 665957 h 2615407"/>
              <a:gd name="connsiteX53" fmla="*/ 1496212 w 7249312"/>
              <a:gd name="connsiteY53" fmla="*/ 665957 h 2615407"/>
              <a:gd name="connsiteX54" fmla="*/ 1496212 w 7249312"/>
              <a:gd name="connsiteY54" fmla="*/ 634207 h 2615407"/>
              <a:gd name="connsiteX55" fmla="*/ 1394612 w 7249312"/>
              <a:gd name="connsiteY55" fmla="*/ 634207 h 2615407"/>
              <a:gd name="connsiteX56" fmla="*/ 1394612 w 7249312"/>
              <a:gd name="connsiteY56" fmla="*/ 589757 h 2615407"/>
              <a:gd name="connsiteX57" fmla="*/ 1318412 w 7249312"/>
              <a:gd name="connsiteY57" fmla="*/ 589757 h 2615407"/>
              <a:gd name="connsiteX58" fmla="*/ 1318412 w 7249312"/>
              <a:gd name="connsiteY58" fmla="*/ 551657 h 2615407"/>
              <a:gd name="connsiteX59" fmla="*/ 1210462 w 7249312"/>
              <a:gd name="connsiteY59" fmla="*/ 551657 h 2615407"/>
              <a:gd name="connsiteX60" fmla="*/ 1209669 w 7249312"/>
              <a:gd name="connsiteY60" fmla="*/ 516732 h 2615407"/>
              <a:gd name="connsiteX61" fmla="*/ 1140613 w 7249312"/>
              <a:gd name="connsiteY61" fmla="*/ 516733 h 2615407"/>
              <a:gd name="connsiteX62" fmla="*/ 1140614 w 7249312"/>
              <a:gd name="connsiteY62" fmla="*/ 445295 h 2615407"/>
              <a:gd name="connsiteX63" fmla="*/ 697702 w 7249312"/>
              <a:gd name="connsiteY63" fmla="*/ 445296 h 2615407"/>
              <a:gd name="connsiteX64" fmla="*/ 697702 w 7249312"/>
              <a:gd name="connsiteY64" fmla="*/ 435771 h 2615407"/>
              <a:gd name="connsiteX65" fmla="*/ 690557 w 7249312"/>
              <a:gd name="connsiteY65" fmla="*/ 435770 h 2615407"/>
              <a:gd name="connsiteX66" fmla="*/ 690555 w 7249312"/>
              <a:gd name="connsiteY66" fmla="*/ 419102 h 2615407"/>
              <a:gd name="connsiteX67" fmla="*/ 683413 w 7249312"/>
              <a:gd name="connsiteY67" fmla="*/ 419103 h 2615407"/>
              <a:gd name="connsiteX68" fmla="*/ 683413 w 7249312"/>
              <a:gd name="connsiteY68" fmla="*/ 366714 h 2615407"/>
              <a:gd name="connsiteX69" fmla="*/ 478626 w 7249312"/>
              <a:gd name="connsiteY69" fmla="*/ 364334 h 2615407"/>
              <a:gd name="connsiteX70" fmla="*/ 478625 w 7249312"/>
              <a:gd name="connsiteY70" fmla="*/ 330996 h 2615407"/>
              <a:gd name="connsiteX71" fmla="*/ 438146 w 7249312"/>
              <a:gd name="connsiteY71" fmla="*/ 330997 h 2615407"/>
              <a:gd name="connsiteX72" fmla="*/ 438144 w 7249312"/>
              <a:gd name="connsiteY72" fmla="*/ 292897 h 2615407"/>
              <a:gd name="connsiteX73" fmla="*/ 411950 w 7249312"/>
              <a:gd name="connsiteY73" fmla="*/ 292896 h 2615407"/>
              <a:gd name="connsiteX74" fmla="*/ 411953 w 7249312"/>
              <a:gd name="connsiteY74" fmla="*/ 247654 h 2615407"/>
              <a:gd name="connsiteX75" fmla="*/ 397665 w 7249312"/>
              <a:gd name="connsiteY75" fmla="*/ 247653 h 2615407"/>
              <a:gd name="connsiteX76" fmla="*/ 397665 w 7249312"/>
              <a:gd name="connsiteY76" fmla="*/ 211932 h 2615407"/>
              <a:gd name="connsiteX77" fmla="*/ 328610 w 7249312"/>
              <a:gd name="connsiteY77" fmla="*/ 211932 h 2615407"/>
              <a:gd name="connsiteX78" fmla="*/ 328610 w 7249312"/>
              <a:gd name="connsiteY78" fmla="*/ 169070 h 2615407"/>
              <a:gd name="connsiteX79" fmla="*/ 216691 w 7249312"/>
              <a:gd name="connsiteY79" fmla="*/ 169070 h 2615407"/>
              <a:gd name="connsiteX80" fmla="*/ 216690 w 7249312"/>
              <a:gd name="connsiteY80" fmla="*/ 119064 h 2615407"/>
              <a:gd name="connsiteX81" fmla="*/ 204786 w 7249312"/>
              <a:gd name="connsiteY81" fmla="*/ 119064 h 2615407"/>
              <a:gd name="connsiteX82" fmla="*/ 204785 w 7249312"/>
              <a:gd name="connsiteY82" fmla="*/ 83345 h 2615407"/>
              <a:gd name="connsiteX83" fmla="*/ 183355 w 7249312"/>
              <a:gd name="connsiteY83" fmla="*/ 83344 h 2615407"/>
              <a:gd name="connsiteX84" fmla="*/ 183356 w 7249312"/>
              <a:gd name="connsiteY84" fmla="*/ 40482 h 2615407"/>
              <a:gd name="connsiteX85" fmla="*/ 116680 w 7249312"/>
              <a:gd name="connsiteY85" fmla="*/ 40483 h 2615407"/>
              <a:gd name="connsiteX86" fmla="*/ 116681 w 7249312"/>
              <a:gd name="connsiteY86" fmla="*/ 0 h 2615407"/>
              <a:gd name="connsiteX87" fmla="*/ 0 w 7249312"/>
              <a:gd name="connsiteY87" fmla="*/ 0 h 2615407"/>
              <a:gd name="connsiteX0" fmla="*/ 7257301 w 7257301"/>
              <a:gd name="connsiteY0" fmla="*/ 2615407 h 2615407"/>
              <a:gd name="connsiteX1" fmla="*/ 7206501 w 7257301"/>
              <a:gd name="connsiteY1" fmla="*/ 2615407 h 2615407"/>
              <a:gd name="connsiteX2" fmla="*/ 7206501 w 7257301"/>
              <a:gd name="connsiteY2" fmla="*/ 2247107 h 2615407"/>
              <a:gd name="connsiteX3" fmla="*/ 6666751 w 7257301"/>
              <a:gd name="connsiteY3" fmla="*/ 2247107 h 2615407"/>
              <a:gd name="connsiteX4" fmla="*/ 6666751 w 7257301"/>
              <a:gd name="connsiteY4" fmla="*/ 1974057 h 2615407"/>
              <a:gd name="connsiteX5" fmla="*/ 5320551 w 7257301"/>
              <a:gd name="connsiteY5" fmla="*/ 1974057 h 2615407"/>
              <a:gd name="connsiteX6" fmla="*/ 5320551 w 7257301"/>
              <a:gd name="connsiteY6" fmla="*/ 1897857 h 2615407"/>
              <a:gd name="connsiteX7" fmla="*/ 4977651 w 7257301"/>
              <a:gd name="connsiteY7" fmla="*/ 1897857 h 2615407"/>
              <a:gd name="connsiteX8" fmla="*/ 4977651 w 7257301"/>
              <a:gd name="connsiteY8" fmla="*/ 1815307 h 2615407"/>
              <a:gd name="connsiteX9" fmla="*/ 4837951 w 7257301"/>
              <a:gd name="connsiteY9" fmla="*/ 1815307 h 2615407"/>
              <a:gd name="connsiteX10" fmla="*/ 4837951 w 7257301"/>
              <a:gd name="connsiteY10" fmla="*/ 1739107 h 2615407"/>
              <a:gd name="connsiteX11" fmla="*/ 4596651 w 7257301"/>
              <a:gd name="connsiteY11" fmla="*/ 1739107 h 2615407"/>
              <a:gd name="connsiteX12" fmla="*/ 4596651 w 7257301"/>
              <a:gd name="connsiteY12" fmla="*/ 1656557 h 2615407"/>
              <a:gd name="connsiteX13" fmla="*/ 4152151 w 7257301"/>
              <a:gd name="connsiteY13" fmla="*/ 1656557 h 2615407"/>
              <a:gd name="connsiteX14" fmla="*/ 4152151 w 7257301"/>
              <a:gd name="connsiteY14" fmla="*/ 1574007 h 2615407"/>
              <a:gd name="connsiteX15" fmla="*/ 4114051 w 7257301"/>
              <a:gd name="connsiteY15" fmla="*/ 1574007 h 2615407"/>
              <a:gd name="connsiteX16" fmla="*/ 4114051 w 7257301"/>
              <a:gd name="connsiteY16" fmla="*/ 1497807 h 2615407"/>
              <a:gd name="connsiteX17" fmla="*/ 3428251 w 7257301"/>
              <a:gd name="connsiteY17" fmla="*/ 1497807 h 2615407"/>
              <a:gd name="connsiteX18" fmla="*/ 3428251 w 7257301"/>
              <a:gd name="connsiteY18" fmla="*/ 1427957 h 2615407"/>
              <a:gd name="connsiteX19" fmla="*/ 3396501 w 7257301"/>
              <a:gd name="connsiteY19" fmla="*/ 1427957 h 2615407"/>
              <a:gd name="connsiteX20" fmla="*/ 3396501 w 7257301"/>
              <a:gd name="connsiteY20" fmla="*/ 1370807 h 2615407"/>
              <a:gd name="connsiteX21" fmla="*/ 3282201 w 7257301"/>
              <a:gd name="connsiteY21" fmla="*/ 1370807 h 2615407"/>
              <a:gd name="connsiteX22" fmla="*/ 3282201 w 7257301"/>
              <a:gd name="connsiteY22" fmla="*/ 1313657 h 2615407"/>
              <a:gd name="connsiteX23" fmla="*/ 3066301 w 7257301"/>
              <a:gd name="connsiteY23" fmla="*/ 1313657 h 2615407"/>
              <a:gd name="connsiteX24" fmla="*/ 3066301 w 7257301"/>
              <a:gd name="connsiteY24" fmla="*/ 1262857 h 2615407"/>
              <a:gd name="connsiteX25" fmla="*/ 3021851 w 7257301"/>
              <a:gd name="connsiteY25" fmla="*/ 1262857 h 2615407"/>
              <a:gd name="connsiteX26" fmla="*/ 3021851 w 7257301"/>
              <a:gd name="connsiteY26" fmla="*/ 1212057 h 2615407"/>
              <a:gd name="connsiteX27" fmla="*/ 3015501 w 7257301"/>
              <a:gd name="connsiteY27" fmla="*/ 1212057 h 2615407"/>
              <a:gd name="connsiteX28" fmla="*/ 3015501 w 7257301"/>
              <a:gd name="connsiteY28" fmla="*/ 1161257 h 2615407"/>
              <a:gd name="connsiteX29" fmla="*/ 2945651 w 7257301"/>
              <a:gd name="connsiteY29" fmla="*/ 1161257 h 2615407"/>
              <a:gd name="connsiteX30" fmla="*/ 2945651 w 7257301"/>
              <a:gd name="connsiteY30" fmla="*/ 1110457 h 2615407"/>
              <a:gd name="connsiteX31" fmla="*/ 2825001 w 7257301"/>
              <a:gd name="connsiteY31" fmla="*/ 1110457 h 2615407"/>
              <a:gd name="connsiteX32" fmla="*/ 2825001 w 7257301"/>
              <a:gd name="connsiteY32" fmla="*/ 1072357 h 2615407"/>
              <a:gd name="connsiteX33" fmla="*/ 2717051 w 7257301"/>
              <a:gd name="connsiteY33" fmla="*/ 1072357 h 2615407"/>
              <a:gd name="connsiteX34" fmla="*/ 2717051 w 7257301"/>
              <a:gd name="connsiteY34" fmla="*/ 1027907 h 2615407"/>
              <a:gd name="connsiteX35" fmla="*/ 2634501 w 7257301"/>
              <a:gd name="connsiteY35" fmla="*/ 1027907 h 2615407"/>
              <a:gd name="connsiteX36" fmla="*/ 2634501 w 7257301"/>
              <a:gd name="connsiteY36" fmla="*/ 983457 h 2615407"/>
              <a:gd name="connsiteX37" fmla="*/ 2596401 w 7257301"/>
              <a:gd name="connsiteY37" fmla="*/ 983457 h 2615407"/>
              <a:gd name="connsiteX38" fmla="*/ 2596401 w 7257301"/>
              <a:gd name="connsiteY38" fmla="*/ 939007 h 2615407"/>
              <a:gd name="connsiteX39" fmla="*/ 2456701 w 7257301"/>
              <a:gd name="connsiteY39" fmla="*/ 939007 h 2615407"/>
              <a:gd name="connsiteX40" fmla="*/ 2456701 w 7257301"/>
              <a:gd name="connsiteY40" fmla="*/ 894557 h 2615407"/>
              <a:gd name="connsiteX41" fmla="*/ 2304301 w 7257301"/>
              <a:gd name="connsiteY41" fmla="*/ 894557 h 2615407"/>
              <a:gd name="connsiteX42" fmla="*/ 2304301 w 7257301"/>
              <a:gd name="connsiteY42" fmla="*/ 856457 h 2615407"/>
              <a:gd name="connsiteX43" fmla="*/ 2259851 w 7257301"/>
              <a:gd name="connsiteY43" fmla="*/ 856457 h 2615407"/>
              <a:gd name="connsiteX44" fmla="*/ 2259851 w 7257301"/>
              <a:gd name="connsiteY44" fmla="*/ 812007 h 2615407"/>
              <a:gd name="connsiteX45" fmla="*/ 2075701 w 7257301"/>
              <a:gd name="connsiteY45" fmla="*/ 812007 h 2615407"/>
              <a:gd name="connsiteX46" fmla="*/ 2075701 w 7257301"/>
              <a:gd name="connsiteY46" fmla="*/ 773907 h 2615407"/>
              <a:gd name="connsiteX47" fmla="*/ 1910601 w 7257301"/>
              <a:gd name="connsiteY47" fmla="*/ 773907 h 2615407"/>
              <a:gd name="connsiteX48" fmla="*/ 1910601 w 7257301"/>
              <a:gd name="connsiteY48" fmla="*/ 735807 h 2615407"/>
              <a:gd name="connsiteX49" fmla="*/ 1713751 w 7257301"/>
              <a:gd name="connsiteY49" fmla="*/ 735807 h 2615407"/>
              <a:gd name="connsiteX50" fmla="*/ 1713751 w 7257301"/>
              <a:gd name="connsiteY50" fmla="*/ 697707 h 2615407"/>
              <a:gd name="connsiteX51" fmla="*/ 1618501 w 7257301"/>
              <a:gd name="connsiteY51" fmla="*/ 697707 h 2615407"/>
              <a:gd name="connsiteX52" fmla="*/ 1618501 w 7257301"/>
              <a:gd name="connsiteY52" fmla="*/ 665957 h 2615407"/>
              <a:gd name="connsiteX53" fmla="*/ 1504201 w 7257301"/>
              <a:gd name="connsiteY53" fmla="*/ 665957 h 2615407"/>
              <a:gd name="connsiteX54" fmla="*/ 1504201 w 7257301"/>
              <a:gd name="connsiteY54" fmla="*/ 634207 h 2615407"/>
              <a:gd name="connsiteX55" fmla="*/ 1402601 w 7257301"/>
              <a:gd name="connsiteY55" fmla="*/ 634207 h 2615407"/>
              <a:gd name="connsiteX56" fmla="*/ 1402601 w 7257301"/>
              <a:gd name="connsiteY56" fmla="*/ 589757 h 2615407"/>
              <a:gd name="connsiteX57" fmla="*/ 1326401 w 7257301"/>
              <a:gd name="connsiteY57" fmla="*/ 589757 h 2615407"/>
              <a:gd name="connsiteX58" fmla="*/ 1326401 w 7257301"/>
              <a:gd name="connsiteY58" fmla="*/ 551657 h 2615407"/>
              <a:gd name="connsiteX59" fmla="*/ 1218451 w 7257301"/>
              <a:gd name="connsiteY59" fmla="*/ 551657 h 2615407"/>
              <a:gd name="connsiteX60" fmla="*/ 1217658 w 7257301"/>
              <a:gd name="connsiteY60" fmla="*/ 516732 h 2615407"/>
              <a:gd name="connsiteX61" fmla="*/ 1148602 w 7257301"/>
              <a:gd name="connsiteY61" fmla="*/ 516733 h 2615407"/>
              <a:gd name="connsiteX62" fmla="*/ 1148603 w 7257301"/>
              <a:gd name="connsiteY62" fmla="*/ 445295 h 2615407"/>
              <a:gd name="connsiteX63" fmla="*/ 705691 w 7257301"/>
              <a:gd name="connsiteY63" fmla="*/ 445296 h 2615407"/>
              <a:gd name="connsiteX64" fmla="*/ 705691 w 7257301"/>
              <a:gd name="connsiteY64" fmla="*/ 435771 h 2615407"/>
              <a:gd name="connsiteX65" fmla="*/ 698546 w 7257301"/>
              <a:gd name="connsiteY65" fmla="*/ 435770 h 2615407"/>
              <a:gd name="connsiteX66" fmla="*/ 698544 w 7257301"/>
              <a:gd name="connsiteY66" fmla="*/ 419102 h 2615407"/>
              <a:gd name="connsiteX67" fmla="*/ 691402 w 7257301"/>
              <a:gd name="connsiteY67" fmla="*/ 419103 h 2615407"/>
              <a:gd name="connsiteX68" fmla="*/ 691402 w 7257301"/>
              <a:gd name="connsiteY68" fmla="*/ 366714 h 2615407"/>
              <a:gd name="connsiteX69" fmla="*/ 486615 w 7257301"/>
              <a:gd name="connsiteY69" fmla="*/ 364334 h 2615407"/>
              <a:gd name="connsiteX70" fmla="*/ 486614 w 7257301"/>
              <a:gd name="connsiteY70" fmla="*/ 330996 h 2615407"/>
              <a:gd name="connsiteX71" fmla="*/ 446135 w 7257301"/>
              <a:gd name="connsiteY71" fmla="*/ 330997 h 2615407"/>
              <a:gd name="connsiteX72" fmla="*/ 446133 w 7257301"/>
              <a:gd name="connsiteY72" fmla="*/ 292897 h 2615407"/>
              <a:gd name="connsiteX73" fmla="*/ 419939 w 7257301"/>
              <a:gd name="connsiteY73" fmla="*/ 292896 h 2615407"/>
              <a:gd name="connsiteX74" fmla="*/ 419942 w 7257301"/>
              <a:gd name="connsiteY74" fmla="*/ 247654 h 2615407"/>
              <a:gd name="connsiteX75" fmla="*/ 405654 w 7257301"/>
              <a:gd name="connsiteY75" fmla="*/ 247653 h 2615407"/>
              <a:gd name="connsiteX76" fmla="*/ 405654 w 7257301"/>
              <a:gd name="connsiteY76" fmla="*/ 211932 h 2615407"/>
              <a:gd name="connsiteX77" fmla="*/ 336599 w 7257301"/>
              <a:gd name="connsiteY77" fmla="*/ 211932 h 2615407"/>
              <a:gd name="connsiteX78" fmla="*/ 336599 w 7257301"/>
              <a:gd name="connsiteY78" fmla="*/ 169070 h 2615407"/>
              <a:gd name="connsiteX79" fmla="*/ 224680 w 7257301"/>
              <a:gd name="connsiteY79" fmla="*/ 169070 h 2615407"/>
              <a:gd name="connsiteX80" fmla="*/ 224679 w 7257301"/>
              <a:gd name="connsiteY80" fmla="*/ 119064 h 2615407"/>
              <a:gd name="connsiteX81" fmla="*/ 212775 w 7257301"/>
              <a:gd name="connsiteY81" fmla="*/ 119064 h 2615407"/>
              <a:gd name="connsiteX82" fmla="*/ 212774 w 7257301"/>
              <a:gd name="connsiteY82" fmla="*/ 83345 h 2615407"/>
              <a:gd name="connsiteX83" fmla="*/ 191344 w 7257301"/>
              <a:gd name="connsiteY83" fmla="*/ 83344 h 2615407"/>
              <a:gd name="connsiteX84" fmla="*/ 191345 w 7257301"/>
              <a:gd name="connsiteY84" fmla="*/ 40482 h 2615407"/>
              <a:gd name="connsiteX85" fmla="*/ 124669 w 7257301"/>
              <a:gd name="connsiteY85" fmla="*/ 40483 h 2615407"/>
              <a:gd name="connsiteX86" fmla="*/ 124670 w 7257301"/>
              <a:gd name="connsiteY86" fmla="*/ 0 h 2615407"/>
              <a:gd name="connsiteX87" fmla="*/ 7989 w 7257301"/>
              <a:gd name="connsiteY87" fmla="*/ 0 h 2615407"/>
              <a:gd name="connsiteX88" fmla="*/ 10370 w 7257301"/>
              <a:gd name="connsiteY88" fmla="*/ 2381 h 2615407"/>
              <a:gd name="connsiteX0" fmla="*/ 7264349 w 7264349"/>
              <a:gd name="connsiteY0" fmla="*/ 2693990 h 2693990"/>
              <a:gd name="connsiteX1" fmla="*/ 7213549 w 7264349"/>
              <a:gd name="connsiteY1" fmla="*/ 2693990 h 2693990"/>
              <a:gd name="connsiteX2" fmla="*/ 7213549 w 7264349"/>
              <a:gd name="connsiteY2" fmla="*/ 2325690 h 2693990"/>
              <a:gd name="connsiteX3" fmla="*/ 6673799 w 7264349"/>
              <a:gd name="connsiteY3" fmla="*/ 2325690 h 2693990"/>
              <a:gd name="connsiteX4" fmla="*/ 6673799 w 7264349"/>
              <a:gd name="connsiteY4" fmla="*/ 2052640 h 2693990"/>
              <a:gd name="connsiteX5" fmla="*/ 5327599 w 7264349"/>
              <a:gd name="connsiteY5" fmla="*/ 2052640 h 2693990"/>
              <a:gd name="connsiteX6" fmla="*/ 5327599 w 7264349"/>
              <a:gd name="connsiteY6" fmla="*/ 1976440 h 2693990"/>
              <a:gd name="connsiteX7" fmla="*/ 4984699 w 7264349"/>
              <a:gd name="connsiteY7" fmla="*/ 1976440 h 2693990"/>
              <a:gd name="connsiteX8" fmla="*/ 4984699 w 7264349"/>
              <a:gd name="connsiteY8" fmla="*/ 1893890 h 2693990"/>
              <a:gd name="connsiteX9" fmla="*/ 4844999 w 7264349"/>
              <a:gd name="connsiteY9" fmla="*/ 1893890 h 2693990"/>
              <a:gd name="connsiteX10" fmla="*/ 4844999 w 7264349"/>
              <a:gd name="connsiteY10" fmla="*/ 1817690 h 2693990"/>
              <a:gd name="connsiteX11" fmla="*/ 4603699 w 7264349"/>
              <a:gd name="connsiteY11" fmla="*/ 1817690 h 2693990"/>
              <a:gd name="connsiteX12" fmla="*/ 4603699 w 7264349"/>
              <a:gd name="connsiteY12" fmla="*/ 1735140 h 2693990"/>
              <a:gd name="connsiteX13" fmla="*/ 4159199 w 7264349"/>
              <a:gd name="connsiteY13" fmla="*/ 1735140 h 2693990"/>
              <a:gd name="connsiteX14" fmla="*/ 4159199 w 7264349"/>
              <a:gd name="connsiteY14" fmla="*/ 1652590 h 2693990"/>
              <a:gd name="connsiteX15" fmla="*/ 4121099 w 7264349"/>
              <a:gd name="connsiteY15" fmla="*/ 1652590 h 2693990"/>
              <a:gd name="connsiteX16" fmla="*/ 4121099 w 7264349"/>
              <a:gd name="connsiteY16" fmla="*/ 1576390 h 2693990"/>
              <a:gd name="connsiteX17" fmla="*/ 3435299 w 7264349"/>
              <a:gd name="connsiteY17" fmla="*/ 1576390 h 2693990"/>
              <a:gd name="connsiteX18" fmla="*/ 3435299 w 7264349"/>
              <a:gd name="connsiteY18" fmla="*/ 1506540 h 2693990"/>
              <a:gd name="connsiteX19" fmla="*/ 3403549 w 7264349"/>
              <a:gd name="connsiteY19" fmla="*/ 1506540 h 2693990"/>
              <a:gd name="connsiteX20" fmla="*/ 3403549 w 7264349"/>
              <a:gd name="connsiteY20" fmla="*/ 1449390 h 2693990"/>
              <a:gd name="connsiteX21" fmla="*/ 3289249 w 7264349"/>
              <a:gd name="connsiteY21" fmla="*/ 1449390 h 2693990"/>
              <a:gd name="connsiteX22" fmla="*/ 3289249 w 7264349"/>
              <a:gd name="connsiteY22" fmla="*/ 1392240 h 2693990"/>
              <a:gd name="connsiteX23" fmla="*/ 3073349 w 7264349"/>
              <a:gd name="connsiteY23" fmla="*/ 1392240 h 2693990"/>
              <a:gd name="connsiteX24" fmla="*/ 3073349 w 7264349"/>
              <a:gd name="connsiteY24" fmla="*/ 1341440 h 2693990"/>
              <a:gd name="connsiteX25" fmla="*/ 3028899 w 7264349"/>
              <a:gd name="connsiteY25" fmla="*/ 1341440 h 2693990"/>
              <a:gd name="connsiteX26" fmla="*/ 3028899 w 7264349"/>
              <a:gd name="connsiteY26" fmla="*/ 1290640 h 2693990"/>
              <a:gd name="connsiteX27" fmla="*/ 3022549 w 7264349"/>
              <a:gd name="connsiteY27" fmla="*/ 1290640 h 2693990"/>
              <a:gd name="connsiteX28" fmla="*/ 3022549 w 7264349"/>
              <a:gd name="connsiteY28" fmla="*/ 1239840 h 2693990"/>
              <a:gd name="connsiteX29" fmla="*/ 2952699 w 7264349"/>
              <a:gd name="connsiteY29" fmla="*/ 1239840 h 2693990"/>
              <a:gd name="connsiteX30" fmla="*/ 2952699 w 7264349"/>
              <a:gd name="connsiteY30" fmla="*/ 1189040 h 2693990"/>
              <a:gd name="connsiteX31" fmla="*/ 2832049 w 7264349"/>
              <a:gd name="connsiteY31" fmla="*/ 1189040 h 2693990"/>
              <a:gd name="connsiteX32" fmla="*/ 2832049 w 7264349"/>
              <a:gd name="connsiteY32" fmla="*/ 1150940 h 2693990"/>
              <a:gd name="connsiteX33" fmla="*/ 2724099 w 7264349"/>
              <a:gd name="connsiteY33" fmla="*/ 1150940 h 2693990"/>
              <a:gd name="connsiteX34" fmla="*/ 2724099 w 7264349"/>
              <a:gd name="connsiteY34" fmla="*/ 1106490 h 2693990"/>
              <a:gd name="connsiteX35" fmla="*/ 2641549 w 7264349"/>
              <a:gd name="connsiteY35" fmla="*/ 1106490 h 2693990"/>
              <a:gd name="connsiteX36" fmla="*/ 2641549 w 7264349"/>
              <a:gd name="connsiteY36" fmla="*/ 1062040 h 2693990"/>
              <a:gd name="connsiteX37" fmla="*/ 2603449 w 7264349"/>
              <a:gd name="connsiteY37" fmla="*/ 1062040 h 2693990"/>
              <a:gd name="connsiteX38" fmla="*/ 2603449 w 7264349"/>
              <a:gd name="connsiteY38" fmla="*/ 1017590 h 2693990"/>
              <a:gd name="connsiteX39" fmla="*/ 2463749 w 7264349"/>
              <a:gd name="connsiteY39" fmla="*/ 1017590 h 2693990"/>
              <a:gd name="connsiteX40" fmla="*/ 2463749 w 7264349"/>
              <a:gd name="connsiteY40" fmla="*/ 973140 h 2693990"/>
              <a:gd name="connsiteX41" fmla="*/ 2311349 w 7264349"/>
              <a:gd name="connsiteY41" fmla="*/ 973140 h 2693990"/>
              <a:gd name="connsiteX42" fmla="*/ 2311349 w 7264349"/>
              <a:gd name="connsiteY42" fmla="*/ 935040 h 2693990"/>
              <a:gd name="connsiteX43" fmla="*/ 2266899 w 7264349"/>
              <a:gd name="connsiteY43" fmla="*/ 935040 h 2693990"/>
              <a:gd name="connsiteX44" fmla="*/ 2266899 w 7264349"/>
              <a:gd name="connsiteY44" fmla="*/ 890590 h 2693990"/>
              <a:gd name="connsiteX45" fmla="*/ 2082749 w 7264349"/>
              <a:gd name="connsiteY45" fmla="*/ 890590 h 2693990"/>
              <a:gd name="connsiteX46" fmla="*/ 2082749 w 7264349"/>
              <a:gd name="connsiteY46" fmla="*/ 852490 h 2693990"/>
              <a:gd name="connsiteX47" fmla="*/ 1917649 w 7264349"/>
              <a:gd name="connsiteY47" fmla="*/ 852490 h 2693990"/>
              <a:gd name="connsiteX48" fmla="*/ 1917649 w 7264349"/>
              <a:gd name="connsiteY48" fmla="*/ 814390 h 2693990"/>
              <a:gd name="connsiteX49" fmla="*/ 1720799 w 7264349"/>
              <a:gd name="connsiteY49" fmla="*/ 814390 h 2693990"/>
              <a:gd name="connsiteX50" fmla="*/ 1720799 w 7264349"/>
              <a:gd name="connsiteY50" fmla="*/ 776290 h 2693990"/>
              <a:gd name="connsiteX51" fmla="*/ 1625549 w 7264349"/>
              <a:gd name="connsiteY51" fmla="*/ 776290 h 2693990"/>
              <a:gd name="connsiteX52" fmla="*/ 1625549 w 7264349"/>
              <a:gd name="connsiteY52" fmla="*/ 744540 h 2693990"/>
              <a:gd name="connsiteX53" fmla="*/ 1511249 w 7264349"/>
              <a:gd name="connsiteY53" fmla="*/ 744540 h 2693990"/>
              <a:gd name="connsiteX54" fmla="*/ 1511249 w 7264349"/>
              <a:gd name="connsiteY54" fmla="*/ 712790 h 2693990"/>
              <a:gd name="connsiteX55" fmla="*/ 1409649 w 7264349"/>
              <a:gd name="connsiteY55" fmla="*/ 712790 h 2693990"/>
              <a:gd name="connsiteX56" fmla="*/ 1409649 w 7264349"/>
              <a:gd name="connsiteY56" fmla="*/ 668340 h 2693990"/>
              <a:gd name="connsiteX57" fmla="*/ 1333449 w 7264349"/>
              <a:gd name="connsiteY57" fmla="*/ 668340 h 2693990"/>
              <a:gd name="connsiteX58" fmla="*/ 1333449 w 7264349"/>
              <a:gd name="connsiteY58" fmla="*/ 630240 h 2693990"/>
              <a:gd name="connsiteX59" fmla="*/ 1225499 w 7264349"/>
              <a:gd name="connsiteY59" fmla="*/ 630240 h 2693990"/>
              <a:gd name="connsiteX60" fmla="*/ 1224706 w 7264349"/>
              <a:gd name="connsiteY60" fmla="*/ 595315 h 2693990"/>
              <a:gd name="connsiteX61" fmla="*/ 1155650 w 7264349"/>
              <a:gd name="connsiteY61" fmla="*/ 595316 h 2693990"/>
              <a:gd name="connsiteX62" fmla="*/ 1155651 w 7264349"/>
              <a:gd name="connsiteY62" fmla="*/ 523878 h 2693990"/>
              <a:gd name="connsiteX63" fmla="*/ 712739 w 7264349"/>
              <a:gd name="connsiteY63" fmla="*/ 523879 h 2693990"/>
              <a:gd name="connsiteX64" fmla="*/ 712739 w 7264349"/>
              <a:gd name="connsiteY64" fmla="*/ 514354 h 2693990"/>
              <a:gd name="connsiteX65" fmla="*/ 705594 w 7264349"/>
              <a:gd name="connsiteY65" fmla="*/ 514353 h 2693990"/>
              <a:gd name="connsiteX66" fmla="*/ 705592 w 7264349"/>
              <a:gd name="connsiteY66" fmla="*/ 497685 h 2693990"/>
              <a:gd name="connsiteX67" fmla="*/ 698450 w 7264349"/>
              <a:gd name="connsiteY67" fmla="*/ 497686 h 2693990"/>
              <a:gd name="connsiteX68" fmla="*/ 698450 w 7264349"/>
              <a:gd name="connsiteY68" fmla="*/ 445297 h 2693990"/>
              <a:gd name="connsiteX69" fmla="*/ 493663 w 7264349"/>
              <a:gd name="connsiteY69" fmla="*/ 442917 h 2693990"/>
              <a:gd name="connsiteX70" fmla="*/ 493662 w 7264349"/>
              <a:gd name="connsiteY70" fmla="*/ 409579 h 2693990"/>
              <a:gd name="connsiteX71" fmla="*/ 453183 w 7264349"/>
              <a:gd name="connsiteY71" fmla="*/ 409580 h 2693990"/>
              <a:gd name="connsiteX72" fmla="*/ 453181 w 7264349"/>
              <a:gd name="connsiteY72" fmla="*/ 371480 h 2693990"/>
              <a:gd name="connsiteX73" fmla="*/ 426987 w 7264349"/>
              <a:gd name="connsiteY73" fmla="*/ 371479 h 2693990"/>
              <a:gd name="connsiteX74" fmla="*/ 426990 w 7264349"/>
              <a:gd name="connsiteY74" fmla="*/ 326237 h 2693990"/>
              <a:gd name="connsiteX75" fmla="*/ 412702 w 7264349"/>
              <a:gd name="connsiteY75" fmla="*/ 326236 h 2693990"/>
              <a:gd name="connsiteX76" fmla="*/ 412702 w 7264349"/>
              <a:gd name="connsiteY76" fmla="*/ 290515 h 2693990"/>
              <a:gd name="connsiteX77" fmla="*/ 343647 w 7264349"/>
              <a:gd name="connsiteY77" fmla="*/ 290515 h 2693990"/>
              <a:gd name="connsiteX78" fmla="*/ 343647 w 7264349"/>
              <a:gd name="connsiteY78" fmla="*/ 247653 h 2693990"/>
              <a:gd name="connsiteX79" fmla="*/ 231728 w 7264349"/>
              <a:gd name="connsiteY79" fmla="*/ 247653 h 2693990"/>
              <a:gd name="connsiteX80" fmla="*/ 231727 w 7264349"/>
              <a:gd name="connsiteY80" fmla="*/ 197647 h 2693990"/>
              <a:gd name="connsiteX81" fmla="*/ 219823 w 7264349"/>
              <a:gd name="connsiteY81" fmla="*/ 197647 h 2693990"/>
              <a:gd name="connsiteX82" fmla="*/ 219822 w 7264349"/>
              <a:gd name="connsiteY82" fmla="*/ 161928 h 2693990"/>
              <a:gd name="connsiteX83" fmla="*/ 198392 w 7264349"/>
              <a:gd name="connsiteY83" fmla="*/ 161927 h 2693990"/>
              <a:gd name="connsiteX84" fmla="*/ 198393 w 7264349"/>
              <a:gd name="connsiteY84" fmla="*/ 119065 h 2693990"/>
              <a:gd name="connsiteX85" fmla="*/ 131717 w 7264349"/>
              <a:gd name="connsiteY85" fmla="*/ 119066 h 2693990"/>
              <a:gd name="connsiteX86" fmla="*/ 131718 w 7264349"/>
              <a:gd name="connsiteY86" fmla="*/ 78583 h 2693990"/>
              <a:gd name="connsiteX87" fmla="*/ 15037 w 7264349"/>
              <a:gd name="connsiteY87" fmla="*/ 78583 h 2693990"/>
              <a:gd name="connsiteX88" fmla="*/ 749 w 7264349"/>
              <a:gd name="connsiteY88" fmla="*/ 2 h 2693990"/>
              <a:gd name="connsiteX0" fmla="*/ 7263600 w 7263600"/>
              <a:gd name="connsiteY0" fmla="*/ 2693988 h 2693988"/>
              <a:gd name="connsiteX1" fmla="*/ 7212800 w 7263600"/>
              <a:gd name="connsiteY1" fmla="*/ 2693988 h 2693988"/>
              <a:gd name="connsiteX2" fmla="*/ 7212800 w 7263600"/>
              <a:gd name="connsiteY2" fmla="*/ 2325688 h 2693988"/>
              <a:gd name="connsiteX3" fmla="*/ 6673050 w 7263600"/>
              <a:gd name="connsiteY3" fmla="*/ 2325688 h 2693988"/>
              <a:gd name="connsiteX4" fmla="*/ 6673050 w 7263600"/>
              <a:gd name="connsiteY4" fmla="*/ 2052638 h 2693988"/>
              <a:gd name="connsiteX5" fmla="*/ 5326850 w 7263600"/>
              <a:gd name="connsiteY5" fmla="*/ 2052638 h 2693988"/>
              <a:gd name="connsiteX6" fmla="*/ 5326850 w 7263600"/>
              <a:gd name="connsiteY6" fmla="*/ 1976438 h 2693988"/>
              <a:gd name="connsiteX7" fmla="*/ 4983950 w 7263600"/>
              <a:gd name="connsiteY7" fmla="*/ 1976438 h 2693988"/>
              <a:gd name="connsiteX8" fmla="*/ 4983950 w 7263600"/>
              <a:gd name="connsiteY8" fmla="*/ 1893888 h 2693988"/>
              <a:gd name="connsiteX9" fmla="*/ 4844250 w 7263600"/>
              <a:gd name="connsiteY9" fmla="*/ 1893888 h 2693988"/>
              <a:gd name="connsiteX10" fmla="*/ 4844250 w 7263600"/>
              <a:gd name="connsiteY10" fmla="*/ 1817688 h 2693988"/>
              <a:gd name="connsiteX11" fmla="*/ 4602950 w 7263600"/>
              <a:gd name="connsiteY11" fmla="*/ 1817688 h 2693988"/>
              <a:gd name="connsiteX12" fmla="*/ 4602950 w 7263600"/>
              <a:gd name="connsiteY12" fmla="*/ 1735138 h 2693988"/>
              <a:gd name="connsiteX13" fmla="*/ 4158450 w 7263600"/>
              <a:gd name="connsiteY13" fmla="*/ 1735138 h 2693988"/>
              <a:gd name="connsiteX14" fmla="*/ 4158450 w 7263600"/>
              <a:gd name="connsiteY14" fmla="*/ 1652588 h 2693988"/>
              <a:gd name="connsiteX15" fmla="*/ 4120350 w 7263600"/>
              <a:gd name="connsiteY15" fmla="*/ 1652588 h 2693988"/>
              <a:gd name="connsiteX16" fmla="*/ 4120350 w 7263600"/>
              <a:gd name="connsiteY16" fmla="*/ 1576388 h 2693988"/>
              <a:gd name="connsiteX17" fmla="*/ 3434550 w 7263600"/>
              <a:gd name="connsiteY17" fmla="*/ 1576388 h 2693988"/>
              <a:gd name="connsiteX18" fmla="*/ 3434550 w 7263600"/>
              <a:gd name="connsiteY18" fmla="*/ 1506538 h 2693988"/>
              <a:gd name="connsiteX19" fmla="*/ 3402800 w 7263600"/>
              <a:gd name="connsiteY19" fmla="*/ 1506538 h 2693988"/>
              <a:gd name="connsiteX20" fmla="*/ 3402800 w 7263600"/>
              <a:gd name="connsiteY20" fmla="*/ 1449388 h 2693988"/>
              <a:gd name="connsiteX21" fmla="*/ 3288500 w 7263600"/>
              <a:gd name="connsiteY21" fmla="*/ 1449388 h 2693988"/>
              <a:gd name="connsiteX22" fmla="*/ 3288500 w 7263600"/>
              <a:gd name="connsiteY22" fmla="*/ 1392238 h 2693988"/>
              <a:gd name="connsiteX23" fmla="*/ 3072600 w 7263600"/>
              <a:gd name="connsiteY23" fmla="*/ 1392238 h 2693988"/>
              <a:gd name="connsiteX24" fmla="*/ 3072600 w 7263600"/>
              <a:gd name="connsiteY24" fmla="*/ 1341438 h 2693988"/>
              <a:gd name="connsiteX25" fmla="*/ 3028150 w 7263600"/>
              <a:gd name="connsiteY25" fmla="*/ 1341438 h 2693988"/>
              <a:gd name="connsiteX26" fmla="*/ 3028150 w 7263600"/>
              <a:gd name="connsiteY26" fmla="*/ 1290638 h 2693988"/>
              <a:gd name="connsiteX27" fmla="*/ 3021800 w 7263600"/>
              <a:gd name="connsiteY27" fmla="*/ 1290638 h 2693988"/>
              <a:gd name="connsiteX28" fmla="*/ 3021800 w 7263600"/>
              <a:gd name="connsiteY28" fmla="*/ 1239838 h 2693988"/>
              <a:gd name="connsiteX29" fmla="*/ 2951950 w 7263600"/>
              <a:gd name="connsiteY29" fmla="*/ 1239838 h 2693988"/>
              <a:gd name="connsiteX30" fmla="*/ 2951950 w 7263600"/>
              <a:gd name="connsiteY30" fmla="*/ 1189038 h 2693988"/>
              <a:gd name="connsiteX31" fmla="*/ 2831300 w 7263600"/>
              <a:gd name="connsiteY31" fmla="*/ 1189038 h 2693988"/>
              <a:gd name="connsiteX32" fmla="*/ 2831300 w 7263600"/>
              <a:gd name="connsiteY32" fmla="*/ 1150938 h 2693988"/>
              <a:gd name="connsiteX33" fmla="*/ 2723350 w 7263600"/>
              <a:gd name="connsiteY33" fmla="*/ 1150938 h 2693988"/>
              <a:gd name="connsiteX34" fmla="*/ 2723350 w 7263600"/>
              <a:gd name="connsiteY34" fmla="*/ 1106488 h 2693988"/>
              <a:gd name="connsiteX35" fmla="*/ 2640800 w 7263600"/>
              <a:gd name="connsiteY35" fmla="*/ 1106488 h 2693988"/>
              <a:gd name="connsiteX36" fmla="*/ 2640800 w 7263600"/>
              <a:gd name="connsiteY36" fmla="*/ 1062038 h 2693988"/>
              <a:gd name="connsiteX37" fmla="*/ 2602700 w 7263600"/>
              <a:gd name="connsiteY37" fmla="*/ 1062038 h 2693988"/>
              <a:gd name="connsiteX38" fmla="*/ 2602700 w 7263600"/>
              <a:gd name="connsiteY38" fmla="*/ 1017588 h 2693988"/>
              <a:gd name="connsiteX39" fmla="*/ 2463000 w 7263600"/>
              <a:gd name="connsiteY39" fmla="*/ 1017588 h 2693988"/>
              <a:gd name="connsiteX40" fmla="*/ 2463000 w 7263600"/>
              <a:gd name="connsiteY40" fmla="*/ 973138 h 2693988"/>
              <a:gd name="connsiteX41" fmla="*/ 2310600 w 7263600"/>
              <a:gd name="connsiteY41" fmla="*/ 973138 h 2693988"/>
              <a:gd name="connsiteX42" fmla="*/ 2310600 w 7263600"/>
              <a:gd name="connsiteY42" fmla="*/ 935038 h 2693988"/>
              <a:gd name="connsiteX43" fmla="*/ 2266150 w 7263600"/>
              <a:gd name="connsiteY43" fmla="*/ 935038 h 2693988"/>
              <a:gd name="connsiteX44" fmla="*/ 2266150 w 7263600"/>
              <a:gd name="connsiteY44" fmla="*/ 890588 h 2693988"/>
              <a:gd name="connsiteX45" fmla="*/ 2082000 w 7263600"/>
              <a:gd name="connsiteY45" fmla="*/ 890588 h 2693988"/>
              <a:gd name="connsiteX46" fmla="*/ 2082000 w 7263600"/>
              <a:gd name="connsiteY46" fmla="*/ 852488 h 2693988"/>
              <a:gd name="connsiteX47" fmla="*/ 1916900 w 7263600"/>
              <a:gd name="connsiteY47" fmla="*/ 852488 h 2693988"/>
              <a:gd name="connsiteX48" fmla="*/ 1916900 w 7263600"/>
              <a:gd name="connsiteY48" fmla="*/ 814388 h 2693988"/>
              <a:gd name="connsiteX49" fmla="*/ 1720050 w 7263600"/>
              <a:gd name="connsiteY49" fmla="*/ 814388 h 2693988"/>
              <a:gd name="connsiteX50" fmla="*/ 1720050 w 7263600"/>
              <a:gd name="connsiteY50" fmla="*/ 776288 h 2693988"/>
              <a:gd name="connsiteX51" fmla="*/ 1624800 w 7263600"/>
              <a:gd name="connsiteY51" fmla="*/ 776288 h 2693988"/>
              <a:gd name="connsiteX52" fmla="*/ 1624800 w 7263600"/>
              <a:gd name="connsiteY52" fmla="*/ 744538 h 2693988"/>
              <a:gd name="connsiteX53" fmla="*/ 1510500 w 7263600"/>
              <a:gd name="connsiteY53" fmla="*/ 744538 h 2693988"/>
              <a:gd name="connsiteX54" fmla="*/ 1510500 w 7263600"/>
              <a:gd name="connsiteY54" fmla="*/ 712788 h 2693988"/>
              <a:gd name="connsiteX55" fmla="*/ 1408900 w 7263600"/>
              <a:gd name="connsiteY55" fmla="*/ 712788 h 2693988"/>
              <a:gd name="connsiteX56" fmla="*/ 1408900 w 7263600"/>
              <a:gd name="connsiteY56" fmla="*/ 668338 h 2693988"/>
              <a:gd name="connsiteX57" fmla="*/ 1332700 w 7263600"/>
              <a:gd name="connsiteY57" fmla="*/ 668338 h 2693988"/>
              <a:gd name="connsiteX58" fmla="*/ 1332700 w 7263600"/>
              <a:gd name="connsiteY58" fmla="*/ 630238 h 2693988"/>
              <a:gd name="connsiteX59" fmla="*/ 1224750 w 7263600"/>
              <a:gd name="connsiteY59" fmla="*/ 630238 h 2693988"/>
              <a:gd name="connsiteX60" fmla="*/ 1223957 w 7263600"/>
              <a:gd name="connsiteY60" fmla="*/ 595313 h 2693988"/>
              <a:gd name="connsiteX61" fmla="*/ 1154901 w 7263600"/>
              <a:gd name="connsiteY61" fmla="*/ 595314 h 2693988"/>
              <a:gd name="connsiteX62" fmla="*/ 1154902 w 7263600"/>
              <a:gd name="connsiteY62" fmla="*/ 523876 h 2693988"/>
              <a:gd name="connsiteX63" fmla="*/ 711990 w 7263600"/>
              <a:gd name="connsiteY63" fmla="*/ 523877 h 2693988"/>
              <a:gd name="connsiteX64" fmla="*/ 711990 w 7263600"/>
              <a:gd name="connsiteY64" fmla="*/ 514352 h 2693988"/>
              <a:gd name="connsiteX65" fmla="*/ 704845 w 7263600"/>
              <a:gd name="connsiteY65" fmla="*/ 514351 h 2693988"/>
              <a:gd name="connsiteX66" fmla="*/ 704843 w 7263600"/>
              <a:gd name="connsiteY66" fmla="*/ 497683 h 2693988"/>
              <a:gd name="connsiteX67" fmla="*/ 697701 w 7263600"/>
              <a:gd name="connsiteY67" fmla="*/ 497684 h 2693988"/>
              <a:gd name="connsiteX68" fmla="*/ 697701 w 7263600"/>
              <a:gd name="connsiteY68" fmla="*/ 445295 h 2693988"/>
              <a:gd name="connsiteX69" fmla="*/ 492914 w 7263600"/>
              <a:gd name="connsiteY69" fmla="*/ 442915 h 2693988"/>
              <a:gd name="connsiteX70" fmla="*/ 492913 w 7263600"/>
              <a:gd name="connsiteY70" fmla="*/ 409577 h 2693988"/>
              <a:gd name="connsiteX71" fmla="*/ 452434 w 7263600"/>
              <a:gd name="connsiteY71" fmla="*/ 409578 h 2693988"/>
              <a:gd name="connsiteX72" fmla="*/ 452432 w 7263600"/>
              <a:gd name="connsiteY72" fmla="*/ 371478 h 2693988"/>
              <a:gd name="connsiteX73" fmla="*/ 426238 w 7263600"/>
              <a:gd name="connsiteY73" fmla="*/ 371477 h 2693988"/>
              <a:gd name="connsiteX74" fmla="*/ 426241 w 7263600"/>
              <a:gd name="connsiteY74" fmla="*/ 326235 h 2693988"/>
              <a:gd name="connsiteX75" fmla="*/ 411953 w 7263600"/>
              <a:gd name="connsiteY75" fmla="*/ 326234 h 2693988"/>
              <a:gd name="connsiteX76" fmla="*/ 411953 w 7263600"/>
              <a:gd name="connsiteY76" fmla="*/ 290513 h 2693988"/>
              <a:gd name="connsiteX77" fmla="*/ 342898 w 7263600"/>
              <a:gd name="connsiteY77" fmla="*/ 290513 h 2693988"/>
              <a:gd name="connsiteX78" fmla="*/ 342898 w 7263600"/>
              <a:gd name="connsiteY78" fmla="*/ 247651 h 2693988"/>
              <a:gd name="connsiteX79" fmla="*/ 230979 w 7263600"/>
              <a:gd name="connsiteY79" fmla="*/ 247651 h 2693988"/>
              <a:gd name="connsiteX80" fmla="*/ 230978 w 7263600"/>
              <a:gd name="connsiteY80" fmla="*/ 197645 h 2693988"/>
              <a:gd name="connsiteX81" fmla="*/ 219074 w 7263600"/>
              <a:gd name="connsiteY81" fmla="*/ 197645 h 2693988"/>
              <a:gd name="connsiteX82" fmla="*/ 219073 w 7263600"/>
              <a:gd name="connsiteY82" fmla="*/ 161926 h 2693988"/>
              <a:gd name="connsiteX83" fmla="*/ 197643 w 7263600"/>
              <a:gd name="connsiteY83" fmla="*/ 161925 h 2693988"/>
              <a:gd name="connsiteX84" fmla="*/ 197644 w 7263600"/>
              <a:gd name="connsiteY84" fmla="*/ 119063 h 2693988"/>
              <a:gd name="connsiteX85" fmla="*/ 130968 w 7263600"/>
              <a:gd name="connsiteY85" fmla="*/ 119064 h 2693988"/>
              <a:gd name="connsiteX86" fmla="*/ 130969 w 7263600"/>
              <a:gd name="connsiteY86" fmla="*/ 78581 h 2693988"/>
              <a:gd name="connsiteX87" fmla="*/ 14288 w 7263600"/>
              <a:gd name="connsiteY87" fmla="*/ 78581 h 2693988"/>
              <a:gd name="connsiteX88" fmla="*/ 0 w 7263600"/>
              <a:gd name="connsiteY88" fmla="*/ 0 h 2693988"/>
              <a:gd name="connsiteX0" fmla="*/ 7256456 w 7256456"/>
              <a:gd name="connsiteY0" fmla="*/ 2653507 h 2653507"/>
              <a:gd name="connsiteX1" fmla="*/ 7205656 w 7256456"/>
              <a:gd name="connsiteY1" fmla="*/ 2653507 h 2653507"/>
              <a:gd name="connsiteX2" fmla="*/ 7205656 w 7256456"/>
              <a:gd name="connsiteY2" fmla="*/ 2285207 h 2653507"/>
              <a:gd name="connsiteX3" fmla="*/ 6665906 w 7256456"/>
              <a:gd name="connsiteY3" fmla="*/ 2285207 h 2653507"/>
              <a:gd name="connsiteX4" fmla="*/ 6665906 w 7256456"/>
              <a:gd name="connsiteY4" fmla="*/ 2012157 h 2653507"/>
              <a:gd name="connsiteX5" fmla="*/ 5319706 w 7256456"/>
              <a:gd name="connsiteY5" fmla="*/ 2012157 h 2653507"/>
              <a:gd name="connsiteX6" fmla="*/ 5319706 w 7256456"/>
              <a:gd name="connsiteY6" fmla="*/ 1935957 h 2653507"/>
              <a:gd name="connsiteX7" fmla="*/ 4976806 w 7256456"/>
              <a:gd name="connsiteY7" fmla="*/ 1935957 h 2653507"/>
              <a:gd name="connsiteX8" fmla="*/ 4976806 w 7256456"/>
              <a:gd name="connsiteY8" fmla="*/ 1853407 h 2653507"/>
              <a:gd name="connsiteX9" fmla="*/ 4837106 w 7256456"/>
              <a:gd name="connsiteY9" fmla="*/ 1853407 h 2653507"/>
              <a:gd name="connsiteX10" fmla="*/ 4837106 w 7256456"/>
              <a:gd name="connsiteY10" fmla="*/ 1777207 h 2653507"/>
              <a:gd name="connsiteX11" fmla="*/ 4595806 w 7256456"/>
              <a:gd name="connsiteY11" fmla="*/ 1777207 h 2653507"/>
              <a:gd name="connsiteX12" fmla="*/ 4595806 w 7256456"/>
              <a:gd name="connsiteY12" fmla="*/ 1694657 h 2653507"/>
              <a:gd name="connsiteX13" fmla="*/ 4151306 w 7256456"/>
              <a:gd name="connsiteY13" fmla="*/ 1694657 h 2653507"/>
              <a:gd name="connsiteX14" fmla="*/ 4151306 w 7256456"/>
              <a:gd name="connsiteY14" fmla="*/ 1612107 h 2653507"/>
              <a:gd name="connsiteX15" fmla="*/ 4113206 w 7256456"/>
              <a:gd name="connsiteY15" fmla="*/ 1612107 h 2653507"/>
              <a:gd name="connsiteX16" fmla="*/ 4113206 w 7256456"/>
              <a:gd name="connsiteY16" fmla="*/ 1535907 h 2653507"/>
              <a:gd name="connsiteX17" fmla="*/ 3427406 w 7256456"/>
              <a:gd name="connsiteY17" fmla="*/ 1535907 h 2653507"/>
              <a:gd name="connsiteX18" fmla="*/ 3427406 w 7256456"/>
              <a:gd name="connsiteY18" fmla="*/ 1466057 h 2653507"/>
              <a:gd name="connsiteX19" fmla="*/ 3395656 w 7256456"/>
              <a:gd name="connsiteY19" fmla="*/ 1466057 h 2653507"/>
              <a:gd name="connsiteX20" fmla="*/ 3395656 w 7256456"/>
              <a:gd name="connsiteY20" fmla="*/ 1408907 h 2653507"/>
              <a:gd name="connsiteX21" fmla="*/ 3281356 w 7256456"/>
              <a:gd name="connsiteY21" fmla="*/ 1408907 h 2653507"/>
              <a:gd name="connsiteX22" fmla="*/ 3281356 w 7256456"/>
              <a:gd name="connsiteY22" fmla="*/ 1351757 h 2653507"/>
              <a:gd name="connsiteX23" fmla="*/ 3065456 w 7256456"/>
              <a:gd name="connsiteY23" fmla="*/ 1351757 h 2653507"/>
              <a:gd name="connsiteX24" fmla="*/ 3065456 w 7256456"/>
              <a:gd name="connsiteY24" fmla="*/ 1300957 h 2653507"/>
              <a:gd name="connsiteX25" fmla="*/ 3021006 w 7256456"/>
              <a:gd name="connsiteY25" fmla="*/ 1300957 h 2653507"/>
              <a:gd name="connsiteX26" fmla="*/ 3021006 w 7256456"/>
              <a:gd name="connsiteY26" fmla="*/ 1250157 h 2653507"/>
              <a:gd name="connsiteX27" fmla="*/ 3014656 w 7256456"/>
              <a:gd name="connsiteY27" fmla="*/ 1250157 h 2653507"/>
              <a:gd name="connsiteX28" fmla="*/ 3014656 w 7256456"/>
              <a:gd name="connsiteY28" fmla="*/ 1199357 h 2653507"/>
              <a:gd name="connsiteX29" fmla="*/ 2944806 w 7256456"/>
              <a:gd name="connsiteY29" fmla="*/ 1199357 h 2653507"/>
              <a:gd name="connsiteX30" fmla="*/ 2944806 w 7256456"/>
              <a:gd name="connsiteY30" fmla="*/ 1148557 h 2653507"/>
              <a:gd name="connsiteX31" fmla="*/ 2824156 w 7256456"/>
              <a:gd name="connsiteY31" fmla="*/ 1148557 h 2653507"/>
              <a:gd name="connsiteX32" fmla="*/ 2824156 w 7256456"/>
              <a:gd name="connsiteY32" fmla="*/ 1110457 h 2653507"/>
              <a:gd name="connsiteX33" fmla="*/ 2716206 w 7256456"/>
              <a:gd name="connsiteY33" fmla="*/ 1110457 h 2653507"/>
              <a:gd name="connsiteX34" fmla="*/ 2716206 w 7256456"/>
              <a:gd name="connsiteY34" fmla="*/ 1066007 h 2653507"/>
              <a:gd name="connsiteX35" fmla="*/ 2633656 w 7256456"/>
              <a:gd name="connsiteY35" fmla="*/ 1066007 h 2653507"/>
              <a:gd name="connsiteX36" fmla="*/ 2633656 w 7256456"/>
              <a:gd name="connsiteY36" fmla="*/ 1021557 h 2653507"/>
              <a:gd name="connsiteX37" fmla="*/ 2595556 w 7256456"/>
              <a:gd name="connsiteY37" fmla="*/ 1021557 h 2653507"/>
              <a:gd name="connsiteX38" fmla="*/ 2595556 w 7256456"/>
              <a:gd name="connsiteY38" fmla="*/ 977107 h 2653507"/>
              <a:gd name="connsiteX39" fmla="*/ 2455856 w 7256456"/>
              <a:gd name="connsiteY39" fmla="*/ 977107 h 2653507"/>
              <a:gd name="connsiteX40" fmla="*/ 2455856 w 7256456"/>
              <a:gd name="connsiteY40" fmla="*/ 932657 h 2653507"/>
              <a:gd name="connsiteX41" fmla="*/ 2303456 w 7256456"/>
              <a:gd name="connsiteY41" fmla="*/ 932657 h 2653507"/>
              <a:gd name="connsiteX42" fmla="*/ 2303456 w 7256456"/>
              <a:gd name="connsiteY42" fmla="*/ 894557 h 2653507"/>
              <a:gd name="connsiteX43" fmla="*/ 2259006 w 7256456"/>
              <a:gd name="connsiteY43" fmla="*/ 894557 h 2653507"/>
              <a:gd name="connsiteX44" fmla="*/ 2259006 w 7256456"/>
              <a:gd name="connsiteY44" fmla="*/ 850107 h 2653507"/>
              <a:gd name="connsiteX45" fmla="*/ 2074856 w 7256456"/>
              <a:gd name="connsiteY45" fmla="*/ 850107 h 2653507"/>
              <a:gd name="connsiteX46" fmla="*/ 2074856 w 7256456"/>
              <a:gd name="connsiteY46" fmla="*/ 812007 h 2653507"/>
              <a:gd name="connsiteX47" fmla="*/ 1909756 w 7256456"/>
              <a:gd name="connsiteY47" fmla="*/ 812007 h 2653507"/>
              <a:gd name="connsiteX48" fmla="*/ 1909756 w 7256456"/>
              <a:gd name="connsiteY48" fmla="*/ 773907 h 2653507"/>
              <a:gd name="connsiteX49" fmla="*/ 1712906 w 7256456"/>
              <a:gd name="connsiteY49" fmla="*/ 773907 h 2653507"/>
              <a:gd name="connsiteX50" fmla="*/ 1712906 w 7256456"/>
              <a:gd name="connsiteY50" fmla="*/ 735807 h 2653507"/>
              <a:gd name="connsiteX51" fmla="*/ 1617656 w 7256456"/>
              <a:gd name="connsiteY51" fmla="*/ 735807 h 2653507"/>
              <a:gd name="connsiteX52" fmla="*/ 1617656 w 7256456"/>
              <a:gd name="connsiteY52" fmla="*/ 704057 h 2653507"/>
              <a:gd name="connsiteX53" fmla="*/ 1503356 w 7256456"/>
              <a:gd name="connsiteY53" fmla="*/ 704057 h 2653507"/>
              <a:gd name="connsiteX54" fmla="*/ 1503356 w 7256456"/>
              <a:gd name="connsiteY54" fmla="*/ 672307 h 2653507"/>
              <a:gd name="connsiteX55" fmla="*/ 1401756 w 7256456"/>
              <a:gd name="connsiteY55" fmla="*/ 672307 h 2653507"/>
              <a:gd name="connsiteX56" fmla="*/ 1401756 w 7256456"/>
              <a:gd name="connsiteY56" fmla="*/ 627857 h 2653507"/>
              <a:gd name="connsiteX57" fmla="*/ 1325556 w 7256456"/>
              <a:gd name="connsiteY57" fmla="*/ 627857 h 2653507"/>
              <a:gd name="connsiteX58" fmla="*/ 1325556 w 7256456"/>
              <a:gd name="connsiteY58" fmla="*/ 589757 h 2653507"/>
              <a:gd name="connsiteX59" fmla="*/ 1217606 w 7256456"/>
              <a:gd name="connsiteY59" fmla="*/ 589757 h 2653507"/>
              <a:gd name="connsiteX60" fmla="*/ 1216813 w 7256456"/>
              <a:gd name="connsiteY60" fmla="*/ 554832 h 2653507"/>
              <a:gd name="connsiteX61" fmla="*/ 1147757 w 7256456"/>
              <a:gd name="connsiteY61" fmla="*/ 554833 h 2653507"/>
              <a:gd name="connsiteX62" fmla="*/ 1147758 w 7256456"/>
              <a:gd name="connsiteY62" fmla="*/ 483395 h 2653507"/>
              <a:gd name="connsiteX63" fmla="*/ 704846 w 7256456"/>
              <a:gd name="connsiteY63" fmla="*/ 483396 h 2653507"/>
              <a:gd name="connsiteX64" fmla="*/ 704846 w 7256456"/>
              <a:gd name="connsiteY64" fmla="*/ 473871 h 2653507"/>
              <a:gd name="connsiteX65" fmla="*/ 697701 w 7256456"/>
              <a:gd name="connsiteY65" fmla="*/ 473870 h 2653507"/>
              <a:gd name="connsiteX66" fmla="*/ 697699 w 7256456"/>
              <a:gd name="connsiteY66" fmla="*/ 457202 h 2653507"/>
              <a:gd name="connsiteX67" fmla="*/ 690557 w 7256456"/>
              <a:gd name="connsiteY67" fmla="*/ 457203 h 2653507"/>
              <a:gd name="connsiteX68" fmla="*/ 690557 w 7256456"/>
              <a:gd name="connsiteY68" fmla="*/ 404814 h 2653507"/>
              <a:gd name="connsiteX69" fmla="*/ 485770 w 7256456"/>
              <a:gd name="connsiteY69" fmla="*/ 402434 h 2653507"/>
              <a:gd name="connsiteX70" fmla="*/ 485769 w 7256456"/>
              <a:gd name="connsiteY70" fmla="*/ 369096 h 2653507"/>
              <a:gd name="connsiteX71" fmla="*/ 445290 w 7256456"/>
              <a:gd name="connsiteY71" fmla="*/ 369097 h 2653507"/>
              <a:gd name="connsiteX72" fmla="*/ 445288 w 7256456"/>
              <a:gd name="connsiteY72" fmla="*/ 330997 h 2653507"/>
              <a:gd name="connsiteX73" fmla="*/ 419094 w 7256456"/>
              <a:gd name="connsiteY73" fmla="*/ 330996 h 2653507"/>
              <a:gd name="connsiteX74" fmla="*/ 419097 w 7256456"/>
              <a:gd name="connsiteY74" fmla="*/ 285754 h 2653507"/>
              <a:gd name="connsiteX75" fmla="*/ 404809 w 7256456"/>
              <a:gd name="connsiteY75" fmla="*/ 285753 h 2653507"/>
              <a:gd name="connsiteX76" fmla="*/ 404809 w 7256456"/>
              <a:gd name="connsiteY76" fmla="*/ 250032 h 2653507"/>
              <a:gd name="connsiteX77" fmla="*/ 335754 w 7256456"/>
              <a:gd name="connsiteY77" fmla="*/ 250032 h 2653507"/>
              <a:gd name="connsiteX78" fmla="*/ 335754 w 7256456"/>
              <a:gd name="connsiteY78" fmla="*/ 207170 h 2653507"/>
              <a:gd name="connsiteX79" fmla="*/ 223835 w 7256456"/>
              <a:gd name="connsiteY79" fmla="*/ 207170 h 2653507"/>
              <a:gd name="connsiteX80" fmla="*/ 223834 w 7256456"/>
              <a:gd name="connsiteY80" fmla="*/ 157164 h 2653507"/>
              <a:gd name="connsiteX81" fmla="*/ 211930 w 7256456"/>
              <a:gd name="connsiteY81" fmla="*/ 157164 h 2653507"/>
              <a:gd name="connsiteX82" fmla="*/ 211929 w 7256456"/>
              <a:gd name="connsiteY82" fmla="*/ 121445 h 2653507"/>
              <a:gd name="connsiteX83" fmla="*/ 190499 w 7256456"/>
              <a:gd name="connsiteY83" fmla="*/ 121444 h 2653507"/>
              <a:gd name="connsiteX84" fmla="*/ 190500 w 7256456"/>
              <a:gd name="connsiteY84" fmla="*/ 78582 h 2653507"/>
              <a:gd name="connsiteX85" fmla="*/ 123824 w 7256456"/>
              <a:gd name="connsiteY85" fmla="*/ 78583 h 2653507"/>
              <a:gd name="connsiteX86" fmla="*/ 123825 w 7256456"/>
              <a:gd name="connsiteY86" fmla="*/ 38100 h 2653507"/>
              <a:gd name="connsiteX87" fmla="*/ 7144 w 7256456"/>
              <a:gd name="connsiteY87" fmla="*/ 38100 h 2653507"/>
              <a:gd name="connsiteX88" fmla="*/ 0 w 7256456"/>
              <a:gd name="connsiteY88" fmla="*/ 0 h 2653507"/>
              <a:gd name="connsiteX0" fmla="*/ 7249312 w 7249312"/>
              <a:gd name="connsiteY0" fmla="*/ 2663032 h 2663032"/>
              <a:gd name="connsiteX1" fmla="*/ 7198512 w 7249312"/>
              <a:gd name="connsiteY1" fmla="*/ 2663032 h 2663032"/>
              <a:gd name="connsiteX2" fmla="*/ 7198512 w 7249312"/>
              <a:gd name="connsiteY2" fmla="*/ 2294732 h 2663032"/>
              <a:gd name="connsiteX3" fmla="*/ 6658762 w 7249312"/>
              <a:gd name="connsiteY3" fmla="*/ 2294732 h 2663032"/>
              <a:gd name="connsiteX4" fmla="*/ 6658762 w 7249312"/>
              <a:gd name="connsiteY4" fmla="*/ 2021682 h 2663032"/>
              <a:gd name="connsiteX5" fmla="*/ 5312562 w 7249312"/>
              <a:gd name="connsiteY5" fmla="*/ 2021682 h 2663032"/>
              <a:gd name="connsiteX6" fmla="*/ 5312562 w 7249312"/>
              <a:gd name="connsiteY6" fmla="*/ 1945482 h 2663032"/>
              <a:gd name="connsiteX7" fmla="*/ 4969662 w 7249312"/>
              <a:gd name="connsiteY7" fmla="*/ 1945482 h 2663032"/>
              <a:gd name="connsiteX8" fmla="*/ 4969662 w 7249312"/>
              <a:gd name="connsiteY8" fmla="*/ 1862932 h 2663032"/>
              <a:gd name="connsiteX9" fmla="*/ 4829962 w 7249312"/>
              <a:gd name="connsiteY9" fmla="*/ 1862932 h 2663032"/>
              <a:gd name="connsiteX10" fmla="*/ 4829962 w 7249312"/>
              <a:gd name="connsiteY10" fmla="*/ 1786732 h 2663032"/>
              <a:gd name="connsiteX11" fmla="*/ 4588662 w 7249312"/>
              <a:gd name="connsiteY11" fmla="*/ 1786732 h 2663032"/>
              <a:gd name="connsiteX12" fmla="*/ 4588662 w 7249312"/>
              <a:gd name="connsiteY12" fmla="*/ 1704182 h 2663032"/>
              <a:gd name="connsiteX13" fmla="*/ 4144162 w 7249312"/>
              <a:gd name="connsiteY13" fmla="*/ 1704182 h 2663032"/>
              <a:gd name="connsiteX14" fmla="*/ 4144162 w 7249312"/>
              <a:gd name="connsiteY14" fmla="*/ 1621632 h 2663032"/>
              <a:gd name="connsiteX15" fmla="*/ 4106062 w 7249312"/>
              <a:gd name="connsiteY15" fmla="*/ 1621632 h 2663032"/>
              <a:gd name="connsiteX16" fmla="*/ 4106062 w 7249312"/>
              <a:gd name="connsiteY16" fmla="*/ 1545432 h 2663032"/>
              <a:gd name="connsiteX17" fmla="*/ 3420262 w 7249312"/>
              <a:gd name="connsiteY17" fmla="*/ 1545432 h 2663032"/>
              <a:gd name="connsiteX18" fmla="*/ 3420262 w 7249312"/>
              <a:gd name="connsiteY18" fmla="*/ 1475582 h 2663032"/>
              <a:gd name="connsiteX19" fmla="*/ 3388512 w 7249312"/>
              <a:gd name="connsiteY19" fmla="*/ 1475582 h 2663032"/>
              <a:gd name="connsiteX20" fmla="*/ 3388512 w 7249312"/>
              <a:gd name="connsiteY20" fmla="*/ 1418432 h 2663032"/>
              <a:gd name="connsiteX21" fmla="*/ 3274212 w 7249312"/>
              <a:gd name="connsiteY21" fmla="*/ 1418432 h 2663032"/>
              <a:gd name="connsiteX22" fmla="*/ 3274212 w 7249312"/>
              <a:gd name="connsiteY22" fmla="*/ 1361282 h 2663032"/>
              <a:gd name="connsiteX23" fmla="*/ 3058312 w 7249312"/>
              <a:gd name="connsiteY23" fmla="*/ 1361282 h 2663032"/>
              <a:gd name="connsiteX24" fmla="*/ 3058312 w 7249312"/>
              <a:gd name="connsiteY24" fmla="*/ 1310482 h 2663032"/>
              <a:gd name="connsiteX25" fmla="*/ 3013862 w 7249312"/>
              <a:gd name="connsiteY25" fmla="*/ 1310482 h 2663032"/>
              <a:gd name="connsiteX26" fmla="*/ 3013862 w 7249312"/>
              <a:gd name="connsiteY26" fmla="*/ 1259682 h 2663032"/>
              <a:gd name="connsiteX27" fmla="*/ 3007512 w 7249312"/>
              <a:gd name="connsiteY27" fmla="*/ 1259682 h 2663032"/>
              <a:gd name="connsiteX28" fmla="*/ 3007512 w 7249312"/>
              <a:gd name="connsiteY28" fmla="*/ 1208882 h 2663032"/>
              <a:gd name="connsiteX29" fmla="*/ 2937662 w 7249312"/>
              <a:gd name="connsiteY29" fmla="*/ 1208882 h 2663032"/>
              <a:gd name="connsiteX30" fmla="*/ 2937662 w 7249312"/>
              <a:gd name="connsiteY30" fmla="*/ 1158082 h 2663032"/>
              <a:gd name="connsiteX31" fmla="*/ 2817012 w 7249312"/>
              <a:gd name="connsiteY31" fmla="*/ 1158082 h 2663032"/>
              <a:gd name="connsiteX32" fmla="*/ 2817012 w 7249312"/>
              <a:gd name="connsiteY32" fmla="*/ 1119982 h 2663032"/>
              <a:gd name="connsiteX33" fmla="*/ 2709062 w 7249312"/>
              <a:gd name="connsiteY33" fmla="*/ 1119982 h 2663032"/>
              <a:gd name="connsiteX34" fmla="*/ 2709062 w 7249312"/>
              <a:gd name="connsiteY34" fmla="*/ 1075532 h 2663032"/>
              <a:gd name="connsiteX35" fmla="*/ 2626512 w 7249312"/>
              <a:gd name="connsiteY35" fmla="*/ 1075532 h 2663032"/>
              <a:gd name="connsiteX36" fmla="*/ 2626512 w 7249312"/>
              <a:gd name="connsiteY36" fmla="*/ 1031082 h 2663032"/>
              <a:gd name="connsiteX37" fmla="*/ 2588412 w 7249312"/>
              <a:gd name="connsiteY37" fmla="*/ 1031082 h 2663032"/>
              <a:gd name="connsiteX38" fmla="*/ 2588412 w 7249312"/>
              <a:gd name="connsiteY38" fmla="*/ 986632 h 2663032"/>
              <a:gd name="connsiteX39" fmla="*/ 2448712 w 7249312"/>
              <a:gd name="connsiteY39" fmla="*/ 986632 h 2663032"/>
              <a:gd name="connsiteX40" fmla="*/ 2448712 w 7249312"/>
              <a:gd name="connsiteY40" fmla="*/ 942182 h 2663032"/>
              <a:gd name="connsiteX41" fmla="*/ 2296312 w 7249312"/>
              <a:gd name="connsiteY41" fmla="*/ 942182 h 2663032"/>
              <a:gd name="connsiteX42" fmla="*/ 2296312 w 7249312"/>
              <a:gd name="connsiteY42" fmla="*/ 904082 h 2663032"/>
              <a:gd name="connsiteX43" fmla="*/ 2251862 w 7249312"/>
              <a:gd name="connsiteY43" fmla="*/ 904082 h 2663032"/>
              <a:gd name="connsiteX44" fmla="*/ 2251862 w 7249312"/>
              <a:gd name="connsiteY44" fmla="*/ 859632 h 2663032"/>
              <a:gd name="connsiteX45" fmla="*/ 2067712 w 7249312"/>
              <a:gd name="connsiteY45" fmla="*/ 859632 h 2663032"/>
              <a:gd name="connsiteX46" fmla="*/ 2067712 w 7249312"/>
              <a:gd name="connsiteY46" fmla="*/ 821532 h 2663032"/>
              <a:gd name="connsiteX47" fmla="*/ 1902612 w 7249312"/>
              <a:gd name="connsiteY47" fmla="*/ 821532 h 2663032"/>
              <a:gd name="connsiteX48" fmla="*/ 1902612 w 7249312"/>
              <a:gd name="connsiteY48" fmla="*/ 783432 h 2663032"/>
              <a:gd name="connsiteX49" fmla="*/ 1705762 w 7249312"/>
              <a:gd name="connsiteY49" fmla="*/ 783432 h 2663032"/>
              <a:gd name="connsiteX50" fmla="*/ 1705762 w 7249312"/>
              <a:gd name="connsiteY50" fmla="*/ 745332 h 2663032"/>
              <a:gd name="connsiteX51" fmla="*/ 1610512 w 7249312"/>
              <a:gd name="connsiteY51" fmla="*/ 745332 h 2663032"/>
              <a:gd name="connsiteX52" fmla="*/ 1610512 w 7249312"/>
              <a:gd name="connsiteY52" fmla="*/ 713582 h 2663032"/>
              <a:gd name="connsiteX53" fmla="*/ 1496212 w 7249312"/>
              <a:gd name="connsiteY53" fmla="*/ 713582 h 2663032"/>
              <a:gd name="connsiteX54" fmla="*/ 1496212 w 7249312"/>
              <a:gd name="connsiteY54" fmla="*/ 681832 h 2663032"/>
              <a:gd name="connsiteX55" fmla="*/ 1394612 w 7249312"/>
              <a:gd name="connsiteY55" fmla="*/ 681832 h 2663032"/>
              <a:gd name="connsiteX56" fmla="*/ 1394612 w 7249312"/>
              <a:gd name="connsiteY56" fmla="*/ 637382 h 2663032"/>
              <a:gd name="connsiteX57" fmla="*/ 1318412 w 7249312"/>
              <a:gd name="connsiteY57" fmla="*/ 637382 h 2663032"/>
              <a:gd name="connsiteX58" fmla="*/ 1318412 w 7249312"/>
              <a:gd name="connsiteY58" fmla="*/ 599282 h 2663032"/>
              <a:gd name="connsiteX59" fmla="*/ 1210462 w 7249312"/>
              <a:gd name="connsiteY59" fmla="*/ 599282 h 2663032"/>
              <a:gd name="connsiteX60" fmla="*/ 1209669 w 7249312"/>
              <a:gd name="connsiteY60" fmla="*/ 564357 h 2663032"/>
              <a:gd name="connsiteX61" fmla="*/ 1140613 w 7249312"/>
              <a:gd name="connsiteY61" fmla="*/ 564358 h 2663032"/>
              <a:gd name="connsiteX62" fmla="*/ 1140614 w 7249312"/>
              <a:gd name="connsiteY62" fmla="*/ 492920 h 2663032"/>
              <a:gd name="connsiteX63" fmla="*/ 697702 w 7249312"/>
              <a:gd name="connsiteY63" fmla="*/ 492921 h 2663032"/>
              <a:gd name="connsiteX64" fmla="*/ 697702 w 7249312"/>
              <a:gd name="connsiteY64" fmla="*/ 483396 h 2663032"/>
              <a:gd name="connsiteX65" fmla="*/ 690557 w 7249312"/>
              <a:gd name="connsiteY65" fmla="*/ 483395 h 2663032"/>
              <a:gd name="connsiteX66" fmla="*/ 690555 w 7249312"/>
              <a:gd name="connsiteY66" fmla="*/ 466727 h 2663032"/>
              <a:gd name="connsiteX67" fmla="*/ 683413 w 7249312"/>
              <a:gd name="connsiteY67" fmla="*/ 466728 h 2663032"/>
              <a:gd name="connsiteX68" fmla="*/ 683413 w 7249312"/>
              <a:gd name="connsiteY68" fmla="*/ 414339 h 2663032"/>
              <a:gd name="connsiteX69" fmla="*/ 478626 w 7249312"/>
              <a:gd name="connsiteY69" fmla="*/ 411959 h 2663032"/>
              <a:gd name="connsiteX70" fmla="*/ 478625 w 7249312"/>
              <a:gd name="connsiteY70" fmla="*/ 378621 h 2663032"/>
              <a:gd name="connsiteX71" fmla="*/ 438146 w 7249312"/>
              <a:gd name="connsiteY71" fmla="*/ 378622 h 2663032"/>
              <a:gd name="connsiteX72" fmla="*/ 438144 w 7249312"/>
              <a:gd name="connsiteY72" fmla="*/ 340522 h 2663032"/>
              <a:gd name="connsiteX73" fmla="*/ 411950 w 7249312"/>
              <a:gd name="connsiteY73" fmla="*/ 340521 h 2663032"/>
              <a:gd name="connsiteX74" fmla="*/ 411953 w 7249312"/>
              <a:gd name="connsiteY74" fmla="*/ 295279 h 2663032"/>
              <a:gd name="connsiteX75" fmla="*/ 397665 w 7249312"/>
              <a:gd name="connsiteY75" fmla="*/ 295278 h 2663032"/>
              <a:gd name="connsiteX76" fmla="*/ 397665 w 7249312"/>
              <a:gd name="connsiteY76" fmla="*/ 259557 h 2663032"/>
              <a:gd name="connsiteX77" fmla="*/ 328610 w 7249312"/>
              <a:gd name="connsiteY77" fmla="*/ 259557 h 2663032"/>
              <a:gd name="connsiteX78" fmla="*/ 328610 w 7249312"/>
              <a:gd name="connsiteY78" fmla="*/ 216695 h 2663032"/>
              <a:gd name="connsiteX79" fmla="*/ 216691 w 7249312"/>
              <a:gd name="connsiteY79" fmla="*/ 216695 h 2663032"/>
              <a:gd name="connsiteX80" fmla="*/ 216690 w 7249312"/>
              <a:gd name="connsiteY80" fmla="*/ 166689 h 2663032"/>
              <a:gd name="connsiteX81" fmla="*/ 204786 w 7249312"/>
              <a:gd name="connsiteY81" fmla="*/ 166689 h 2663032"/>
              <a:gd name="connsiteX82" fmla="*/ 204785 w 7249312"/>
              <a:gd name="connsiteY82" fmla="*/ 130970 h 2663032"/>
              <a:gd name="connsiteX83" fmla="*/ 183355 w 7249312"/>
              <a:gd name="connsiteY83" fmla="*/ 130969 h 2663032"/>
              <a:gd name="connsiteX84" fmla="*/ 183356 w 7249312"/>
              <a:gd name="connsiteY84" fmla="*/ 88107 h 2663032"/>
              <a:gd name="connsiteX85" fmla="*/ 116680 w 7249312"/>
              <a:gd name="connsiteY85" fmla="*/ 88108 h 2663032"/>
              <a:gd name="connsiteX86" fmla="*/ 116681 w 7249312"/>
              <a:gd name="connsiteY86" fmla="*/ 47625 h 2663032"/>
              <a:gd name="connsiteX87" fmla="*/ 0 w 7249312"/>
              <a:gd name="connsiteY87" fmla="*/ 47625 h 2663032"/>
              <a:gd name="connsiteX88" fmla="*/ 2381 w 7249312"/>
              <a:gd name="connsiteY88" fmla="*/ 0 h 2663032"/>
              <a:gd name="connsiteX0" fmla="*/ 7382663 w 7382663"/>
              <a:gd name="connsiteY0" fmla="*/ 2758282 h 2758282"/>
              <a:gd name="connsiteX1" fmla="*/ 7331863 w 7382663"/>
              <a:gd name="connsiteY1" fmla="*/ 2758282 h 2758282"/>
              <a:gd name="connsiteX2" fmla="*/ 7331863 w 7382663"/>
              <a:gd name="connsiteY2" fmla="*/ 2389982 h 2758282"/>
              <a:gd name="connsiteX3" fmla="*/ 6792113 w 7382663"/>
              <a:gd name="connsiteY3" fmla="*/ 2389982 h 2758282"/>
              <a:gd name="connsiteX4" fmla="*/ 6792113 w 7382663"/>
              <a:gd name="connsiteY4" fmla="*/ 2116932 h 2758282"/>
              <a:gd name="connsiteX5" fmla="*/ 5445913 w 7382663"/>
              <a:gd name="connsiteY5" fmla="*/ 2116932 h 2758282"/>
              <a:gd name="connsiteX6" fmla="*/ 5445913 w 7382663"/>
              <a:gd name="connsiteY6" fmla="*/ 2040732 h 2758282"/>
              <a:gd name="connsiteX7" fmla="*/ 5103013 w 7382663"/>
              <a:gd name="connsiteY7" fmla="*/ 2040732 h 2758282"/>
              <a:gd name="connsiteX8" fmla="*/ 5103013 w 7382663"/>
              <a:gd name="connsiteY8" fmla="*/ 1958182 h 2758282"/>
              <a:gd name="connsiteX9" fmla="*/ 4963313 w 7382663"/>
              <a:gd name="connsiteY9" fmla="*/ 1958182 h 2758282"/>
              <a:gd name="connsiteX10" fmla="*/ 4963313 w 7382663"/>
              <a:gd name="connsiteY10" fmla="*/ 1881982 h 2758282"/>
              <a:gd name="connsiteX11" fmla="*/ 4722013 w 7382663"/>
              <a:gd name="connsiteY11" fmla="*/ 1881982 h 2758282"/>
              <a:gd name="connsiteX12" fmla="*/ 4722013 w 7382663"/>
              <a:gd name="connsiteY12" fmla="*/ 1799432 h 2758282"/>
              <a:gd name="connsiteX13" fmla="*/ 4277513 w 7382663"/>
              <a:gd name="connsiteY13" fmla="*/ 1799432 h 2758282"/>
              <a:gd name="connsiteX14" fmla="*/ 4277513 w 7382663"/>
              <a:gd name="connsiteY14" fmla="*/ 1716882 h 2758282"/>
              <a:gd name="connsiteX15" fmla="*/ 4239413 w 7382663"/>
              <a:gd name="connsiteY15" fmla="*/ 1716882 h 2758282"/>
              <a:gd name="connsiteX16" fmla="*/ 4239413 w 7382663"/>
              <a:gd name="connsiteY16" fmla="*/ 1640682 h 2758282"/>
              <a:gd name="connsiteX17" fmla="*/ 3553613 w 7382663"/>
              <a:gd name="connsiteY17" fmla="*/ 1640682 h 2758282"/>
              <a:gd name="connsiteX18" fmla="*/ 3553613 w 7382663"/>
              <a:gd name="connsiteY18" fmla="*/ 1570832 h 2758282"/>
              <a:gd name="connsiteX19" fmla="*/ 3521863 w 7382663"/>
              <a:gd name="connsiteY19" fmla="*/ 1570832 h 2758282"/>
              <a:gd name="connsiteX20" fmla="*/ 3521863 w 7382663"/>
              <a:gd name="connsiteY20" fmla="*/ 1513682 h 2758282"/>
              <a:gd name="connsiteX21" fmla="*/ 3407563 w 7382663"/>
              <a:gd name="connsiteY21" fmla="*/ 1513682 h 2758282"/>
              <a:gd name="connsiteX22" fmla="*/ 3407563 w 7382663"/>
              <a:gd name="connsiteY22" fmla="*/ 1456532 h 2758282"/>
              <a:gd name="connsiteX23" fmla="*/ 3191663 w 7382663"/>
              <a:gd name="connsiteY23" fmla="*/ 1456532 h 2758282"/>
              <a:gd name="connsiteX24" fmla="*/ 3191663 w 7382663"/>
              <a:gd name="connsiteY24" fmla="*/ 1405732 h 2758282"/>
              <a:gd name="connsiteX25" fmla="*/ 3147213 w 7382663"/>
              <a:gd name="connsiteY25" fmla="*/ 1405732 h 2758282"/>
              <a:gd name="connsiteX26" fmla="*/ 3147213 w 7382663"/>
              <a:gd name="connsiteY26" fmla="*/ 1354932 h 2758282"/>
              <a:gd name="connsiteX27" fmla="*/ 3140863 w 7382663"/>
              <a:gd name="connsiteY27" fmla="*/ 1354932 h 2758282"/>
              <a:gd name="connsiteX28" fmla="*/ 3140863 w 7382663"/>
              <a:gd name="connsiteY28" fmla="*/ 1304132 h 2758282"/>
              <a:gd name="connsiteX29" fmla="*/ 3071013 w 7382663"/>
              <a:gd name="connsiteY29" fmla="*/ 1304132 h 2758282"/>
              <a:gd name="connsiteX30" fmla="*/ 3071013 w 7382663"/>
              <a:gd name="connsiteY30" fmla="*/ 1253332 h 2758282"/>
              <a:gd name="connsiteX31" fmla="*/ 2950363 w 7382663"/>
              <a:gd name="connsiteY31" fmla="*/ 1253332 h 2758282"/>
              <a:gd name="connsiteX32" fmla="*/ 2950363 w 7382663"/>
              <a:gd name="connsiteY32" fmla="*/ 1215232 h 2758282"/>
              <a:gd name="connsiteX33" fmla="*/ 2842413 w 7382663"/>
              <a:gd name="connsiteY33" fmla="*/ 1215232 h 2758282"/>
              <a:gd name="connsiteX34" fmla="*/ 2842413 w 7382663"/>
              <a:gd name="connsiteY34" fmla="*/ 1170782 h 2758282"/>
              <a:gd name="connsiteX35" fmla="*/ 2759863 w 7382663"/>
              <a:gd name="connsiteY35" fmla="*/ 1170782 h 2758282"/>
              <a:gd name="connsiteX36" fmla="*/ 2759863 w 7382663"/>
              <a:gd name="connsiteY36" fmla="*/ 1126332 h 2758282"/>
              <a:gd name="connsiteX37" fmla="*/ 2721763 w 7382663"/>
              <a:gd name="connsiteY37" fmla="*/ 1126332 h 2758282"/>
              <a:gd name="connsiteX38" fmla="*/ 2721763 w 7382663"/>
              <a:gd name="connsiteY38" fmla="*/ 1081882 h 2758282"/>
              <a:gd name="connsiteX39" fmla="*/ 2582063 w 7382663"/>
              <a:gd name="connsiteY39" fmla="*/ 1081882 h 2758282"/>
              <a:gd name="connsiteX40" fmla="*/ 2582063 w 7382663"/>
              <a:gd name="connsiteY40" fmla="*/ 1037432 h 2758282"/>
              <a:gd name="connsiteX41" fmla="*/ 2429663 w 7382663"/>
              <a:gd name="connsiteY41" fmla="*/ 1037432 h 2758282"/>
              <a:gd name="connsiteX42" fmla="*/ 2429663 w 7382663"/>
              <a:gd name="connsiteY42" fmla="*/ 999332 h 2758282"/>
              <a:gd name="connsiteX43" fmla="*/ 2385213 w 7382663"/>
              <a:gd name="connsiteY43" fmla="*/ 999332 h 2758282"/>
              <a:gd name="connsiteX44" fmla="*/ 2385213 w 7382663"/>
              <a:gd name="connsiteY44" fmla="*/ 954882 h 2758282"/>
              <a:gd name="connsiteX45" fmla="*/ 2201063 w 7382663"/>
              <a:gd name="connsiteY45" fmla="*/ 954882 h 2758282"/>
              <a:gd name="connsiteX46" fmla="*/ 2201063 w 7382663"/>
              <a:gd name="connsiteY46" fmla="*/ 916782 h 2758282"/>
              <a:gd name="connsiteX47" fmla="*/ 2035963 w 7382663"/>
              <a:gd name="connsiteY47" fmla="*/ 916782 h 2758282"/>
              <a:gd name="connsiteX48" fmla="*/ 2035963 w 7382663"/>
              <a:gd name="connsiteY48" fmla="*/ 878682 h 2758282"/>
              <a:gd name="connsiteX49" fmla="*/ 1839113 w 7382663"/>
              <a:gd name="connsiteY49" fmla="*/ 878682 h 2758282"/>
              <a:gd name="connsiteX50" fmla="*/ 1839113 w 7382663"/>
              <a:gd name="connsiteY50" fmla="*/ 840582 h 2758282"/>
              <a:gd name="connsiteX51" fmla="*/ 1743863 w 7382663"/>
              <a:gd name="connsiteY51" fmla="*/ 840582 h 2758282"/>
              <a:gd name="connsiteX52" fmla="*/ 1743863 w 7382663"/>
              <a:gd name="connsiteY52" fmla="*/ 808832 h 2758282"/>
              <a:gd name="connsiteX53" fmla="*/ 1629563 w 7382663"/>
              <a:gd name="connsiteY53" fmla="*/ 808832 h 2758282"/>
              <a:gd name="connsiteX54" fmla="*/ 1629563 w 7382663"/>
              <a:gd name="connsiteY54" fmla="*/ 777082 h 2758282"/>
              <a:gd name="connsiteX55" fmla="*/ 1527963 w 7382663"/>
              <a:gd name="connsiteY55" fmla="*/ 777082 h 2758282"/>
              <a:gd name="connsiteX56" fmla="*/ 1527963 w 7382663"/>
              <a:gd name="connsiteY56" fmla="*/ 732632 h 2758282"/>
              <a:gd name="connsiteX57" fmla="*/ 1451763 w 7382663"/>
              <a:gd name="connsiteY57" fmla="*/ 732632 h 2758282"/>
              <a:gd name="connsiteX58" fmla="*/ 1451763 w 7382663"/>
              <a:gd name="connsiteY58" fmla="*/ 694532 h 2758282"/>
              <a:gd name="connsiteX59" fmla="*/ 1343813 w 7382663"/>
              <a:gd name="connsiteY59" fmla="*/ 694532 h 2758282"/>
              <a:gd name="connsiteX60" fmla="*/ 1343020 w 7382663"/>
              <a:gd name="connsiteY60" fmla="*/ 659607 h 2758282"/>
              <a:gd name="connsiteX61" fmla="*/ 1273964 w 7382663"/>
              <a:gd name="connsiteY61" fmla="*/ 659608 h 2758282"/>
              <a:gd name="connsiteX62" fmla="*/ 1273965 w 7382663"/>
              <a:gd name="connsiteY62" fmla="*/ 588170 h 2758282"/>
              <a:gd name="connsiteX63" fmla="*/ 831053 w 7382663"/>
              <a:gd name="connsiteY63" fmla="*/ 588171 h 2758282"/>
              <a:gd name="connsiteX64" fmla="*/ 831053 w 7382663"/>
              <a:gd name="connsiteY64" fmla="*/ 578646 h 2758282"/>
              <a:gd name="connsiteX65" fmla="*/ 823908 w 7382663"/>
              <a:gd name="connsiteY65" fmla="*/ 578645 h 2758282"/>
              <a:gd name="connsiteX66" fmla="*/ 823906 w 7382663"/>
              <a:gd name="connsiteY66" fmla="*/ 561977 h 2758282"/>
              <a:gd name="connsiteX67" fmla="*/ 816764 w 7382663"/>
              <a:gd name="connsiteY67" fmla="*/ 561978 h 2758282"/>
              <a:gd name="connsiteX68" fmla="*/ 816764 w 7382663"/>
              <a:gd name="connsiteY68" fmla="*/ 509589 h 2758282"/>
              <a:gd name="connsiteX69" fmla="*/ 611977 w 7382663"/>
              <a:gd name="connsiteY69" fmla="*/ 507209 h 2758282"/>
              <a:gd name="connsiteX70" fmla="*/ 611976 w 7382663"/>
              <a:gd name="connsiteY70" fmla="*/ 473871 h 2758282"/>
              <a:gd name="connsiteX71" fmla="*/ 571497 w 7382663"/>
              <a:gd name="connsiteY71" fmla="*/ 473872 h 2758282"/>
              <a:gd name="connsiteX72" fmla="*/ 571495 w 7382663"/>
              <a:gd name="connsiteY72" fmla="*/ 435772 h 2758282"/>
              <a:gd name="connsiteX73" fmla="*/ 545301 w 7382663"/>
              <a:gd name="connsiteY73" fmla="*/ 435771 h 2758282"/>
              <a:gd name="connsiteX74" fmla="*/ 545304 w 7382663"/>
              <a:gd name="connsiteY74" fmla="*/ 390529 h 2758282"/>
              <a:gd name="connsiteX75" fmla="*/ 531016 w 7382663"/>
              <a:gd name="connsiteY75" fmla="*/ 390528 h 2758282"/>
              <a:gd name="connsiteX76" fmla="*/ 531016 w 7382663"/>
              <a:gd name="connsiteY76" fmla="*/ 354807 h 2758282"/>
              <a:gd name="connsiteX77" fmla="*/ 461961 w 7382663"/>
              <a:gd name="connsiteY77" fmla="*/ 354807 h 2758282"/>
              <a:gd name="connsiteX78" fmla="*/ 461961 w 7382663"/>
              <a:gd name="connsiteY78" fmla="*/ 311945 h 2758282"/>
              <a:gd name="connsiteX79" fmla="*/ 350042 w 7382663"/>
              <a:gd name="connsiteY79" fmla="*/ 311945 h 2758282"/>
              <a:gd name="connsiteX80" fmla="*/ 350041 w 7382663"/>
              <a:gd name="connsiteY80" fmla="*/ 261939 h 2758282"/>
              <a:gd name="connsiteX81" fmla="*/ 338137 w 7382663"/>
              <a:gd name="connsiteY81" fmla="*/ 261939 h 2758282"/>
              <a:gd name="connsiteX82" fmla="*/ 338136 w 7382663"/>
              <a:gd name="connsiteY82" fmla="*/ 226220 h 2758282"/>
              <a:gd name="connsiteX83" fmla="*/ 316706 w 7382663"/>
              <a:gd name="connsiteY83" fmla="*/ 226219 h 2758282"/>
              <a:gd name="connsiteX84" fmla="*/ 316707 w 7382663"/>
              <a:gd name="connsiteY84" fmla="*/ 183357 h 2758282"/>
              <a:gd name="connsiteX85" fmla="*/ 250031 w 7382663"/>
              <a:gd name="connsiteY85" fmla="*/ 183358 h 2758282"/>
              <a:gd name="connsiteX86" fmla="*/ 250032 w 7382663"/>
              <a:gd name="connsiteY86" fmla="*/ 142875 h 2758282"/>
              <a:gd name="connsiteX87" fmla="*/ 133351 w 7382663"/>
              <a:gd name="connsiteY87" fmla="*/ 142875 h 2758282"/>
              <a:gd name="connsiteX88" fmla="*/ 0 w 7382663"/>
              <a:gd name="connsiteY88" fmla="*/ 0 h 2758282"/>
              <a:gd name="connsiteX0" fmla="*/ 7249313 w 7249313"/>
              <a:gd name="connsiteY0" fmla="*/ 2658269 h 2658269"/>
              <a:gd name="connsiteX1" fmla="*/ 7198513 w 7249313"/>
              <a:gd name="connsiteY1" fmla="*/ 2658269 h 2658269"/>
              <a:gd name="connsiteX2" fmla="*/ 7198513 w 7249313"/>
              <a:gd name="connsiteY2" fmla="*/ 2289969 h 2658269"/>
              <a:gd name="connsiteX3" fmla="*/ 6658763 w 7249313"/>
              <a:gd name="connsiteY3" fmla="*/ 2289969 h 2658269"/>
              <a:gd name="connsiteX4" fmla="*/ 6658763 w 7249313"/>
              <a:gd name="connsiteY4" fmla="*/ 2016919 h 2658269"/>
              <a:gd name="connsiteX5" fmla="*/ 5312563 w 7249313"/>
              <a:gd name="connsiteY5" fmla="*/ 2016919 h 2658269"/>
              <a:gd name="connsiteX6" fmla="*/ 5312563 w 7249313"/>
              <a:gd name="connsiteY6" fmla="*/ 1940719 h 2658269"/>
              <a:gd name="connsiteX7" fmla="*/ 4969663 w 7249313"/>
              <a:gd name="connsiteY7" fmla="*/ 1940719 h 2658269"/>
              <a:gd name="connsiteX8" fmla="*/ 4969663 w 7249313"/>
              <a:gd name="connsiteY8" fmla="*/ 1858169 h 2658269"/>
              <a:gd name="connsiteX9" fmla="*/ 4829963 w 7249313"/>
              <a:gd name="connsiteY9" fmla="*/ 1858169 h 2658269"/>
              <a:gd name="connsiteX10" fmla="*/ 4829963 w 7249313"/>
              <a:gd name="connsiteY10" fmla="*/ 1781969 h 2658269"/>
              <a:gd name="connsiteX11" fmla="*/ 4588663 w 7249313"/>
              <a:gd name="connsiteY11" fmla="*/ 1781969 h 2658269"/>
              <a:gd name="connsiteX12" fmla="*/ 4588663 w 7249313"/>
              <a:gd name="connsiteY12" fmla="*/ 1699419 h 2658269"/>
              <a:gd name="connsiteX13" fmla="*/ 4144163 w 7249313"/>
              <a:gd name="connsiteY13" fmla="*/ 1699419 h 2658269"/>
              <a:gd name="connsiteX14" fmla="*/ 4144163 w 7249313"/>
              <a:gd name="connsiteY14" fmla="*/ 1616869 h 2658269"/>
              <a:gd name="connsiteX15" fmla="*/ 4106063 w 7249313"/>
              <a:gd name="connsiteY15" fmla="*/ 1616869 h 2658269"/>
              <a:gd name="connsiteX16" fmla="*/ 4106063 w 7249313"/>
              <a:gd name="connsiteY16" fmla="*/ 1540669 h 2658269"/>
              <a:gd name="connsiteX17" fmla="*/ 3420263 w 7249313"/>
              <a:gd name="connsiteY17" fmla="*/ 1540669 h 2658269"/>
              <a:gd name="connsiteX18" fmla="*/ 3420263 w 7249313"/>
              <a:gd name="connsiteY18" fmla="*/ 1470819 h 2658269"/>
              <a:gd name="connsiteX19" fmla="*/ 3388513 w 7249313"/>
              <a:gd name="connsiteY19" fmla="*/ 1470819 h 2658269"/>
              <a:gd name="connsiteX20" fmla="*/ 3388513 w 7249313"/>
              <a:gd name="connsiteY20" fmla="*/ 1413669 h 2658269"/>
              <a:gd name="connsiteX21" fmla="*/ 3274213 w 7249313"/>
              <a:gd name="connsiteY21" fmla="*/ 1413669 h 2658269"/>
              <a:gd name="connsiteX22" fmla="*/ 3274213 w 7249313"/>
              <a:gd name="connsiteY22" fmla="*/ 1356519 h 2658269"/>
              <a:gd name="connsiteX23" fmla="*/ 3058313 w 7249313"/>
              <a:gd name="connsiteY23" fmla="*/ 1356519 h 2658269"/>
              <a:gd name="connsiteX24" fmla="*/ 3058313 w 7249313"/>
              <a:gd name="connsiteY24" fmla="*/ 1305719 h 2658269"/>
              <a:gd name="connsiteX25" fmla="*/ 3013863 w 7249313"/>
              <a:gd name="connsiteY25" fmla="*/ 1305719 h 2658269"/>
              <a:gd name="connsiteX26" fmla="*/ 3013863 w 7249313"/>
              <a:gd name="connsiteY26" fmla="*/ 1254919 h 2658269"/>
              <a:gd name="connsiteX27" fmla="*/ 3007513 w 7249313"/>
              <a:gd name="connsiteY27" fmla="*/ 1254919 h 2658269"/>
              <a:gd name="connsiteX28" fmla="*/ 3007513 w 7249313"/>
              <a:gd name="connsiteY28" fmla="*/ 1204119 h 2658269"/>
              <a:gd name="connsiteX29" fmla="*/ 2937663 w 7249313"/>
              <a:gd name="connsiteY29" fmla="*/ 1204119 h 2658269"/>
              <a:gd name="connsiteX30" fmla="*/ 2937663 w 7249313"/>
              <a:gd name="connsiteY30" fmla="*/ 1153319 h 2658269"/>
              <a:gd name="connsiteX31" fmla="*/ 2817013 w 7249313"/>
              <a:gd name="connsiteY31" fmla="*/ 1153319 h 2658269"/>
              <a:gd name="connsiteX32" fmla="*/ 2817013 w 7249313"/>
              <a:gd name="connsiteY32" fmla="*/ 1115219 h 2658269"/>
              <a:gd name="connsiteX33" fmla="*/ 2709063 w 7249313"/>
              <a:gd name="connsiteY33" fmla="*/ 1115219 h 2658269"/>
              <a:gd name="connsiteX34" fmla="*/ 2709063 w 7249313"/>
              <a:gd name="connsiteY34" fmla="*/ 1070769 h 2658269"/>
              <a:gd name="connsiteX35" fmla="*/ 2626513 w 7249313"/>
              <a:gd name="connsiteY35" fmla="*/ 1070769 h 2658269"/>
              <a:gd name="connsiteX36" fmla="*/ 2626513 w 7249313"/>
              <a:gd name="connsiteY36" fmla="*/ 1026319 h 2658269"/>
              <a:gd name="connsiteX37" fmla="*/ 2588413 w 7249313"/>
              <a:gd name="connsiteY37" fmla="*/ 1026319 h 2658269"/>
              <a:gd name="connsiteX38" fmla="*/ 2588413 w 7249313"/>
              <a:gd name="connsiteY38" fmla="*/ 981869 h 2658269"/>
              <a:gd name="connsiteX39" fmla="*/ 2448713 w 7249313"/>
              <a:gd name="connsiteY39" fmla="*/ 981869 h 2658269"/>
              <a:gd name="connsiteX40" fmla="*/ 2448713 w 7249313"/>
              <a:gd name="connsiteY40" fmla="*/ 937419 h 2658269"/>
              <a:gd name="connsiteX41" fmla="*/ 2296313 w 7249313"/>
              <a:gd name="connsiteY41" fmla="*/ 937419 h 2658269"/>
              <a:gd name="connsiteX42" fmla="*/ 2296313 w 7249313"/>
              <a:gd name="connsiteY42" fmla="*/ 899319 h 2658269"/>
              <a:gd name="connsiteX43" fmla="*/ 2251863 w 7249313"/>
              <a:gd name="connsiteY43" fmla="*/ 899319 h 2658269"/>
              <a:gd name="connsiteX44" fmla="*/ 2251863 w 7249313"/>
              <a:gd name="connsiteY44" fmla="*/ 854869 h 2658269"/>
              <a:gd name="connsiteX45" fmla="*/ 2067713 w 7249313"/>
              <a:gd name="connsiteY45" fmla="*/ 854869 h 2658269"/>
              <a:gd name="connsiteX46" fmla="*/ 2067713 w 7249313"/>
              <a:gd name="connsiteY46" fmla="*/ 816769 h 2658269"/>
              <a:gd name="connsiteX47" fmla="*/ 1902613 w 7249313"/>
              <a:gd name="connsiteY47" fmla="*/ 816769 h 2658269"/>
              <a:gd name="connsiteX48" fmla="*/ 1902613 w 7249313"/>
              <a:gd name="connsiteY48" fmla="*/ 778669 h 2658269"/>
              <a:gd name="connsiteX49" fmla="*/ 1705763 w 7249313"/>
              <a:gd name="connsiteY49" fmla="*/ 778669 h 2658269"/>
              <a:gd name="connsiteX50" fmla="*/ 1705763 w 7249313"/>
              <a:gd name="connsiteY50" fmla="*/ 740569 h 2658269"/>
              <a:gd name="connsiteX51" fmla="*/ 1610513 w 7249313"/>
              <a:gd name="connsiteY51" fmla="*/ 740569 h 2658269"/>
              <a:gd name="connsiteX52" fmla="*/ 1610513 w 7249313"/>
              <a:gd name="connsiteY52" fmla="*/ 708819 h 2658269"/>
              <a:gd name="connsiteX53" fmla="*/ 1496213 w 7249313"/>
              <a:gd name="connsiteY53" fmla="*/ 708819 h 2658269"/>
              <a:gd name="connsiteX54" fmla="*/ 1496213 w 7249313"/>
              <a:gd name="connsiteY54" fmla="*/ 677069 h 2658269"/>
              <a:gd name="connsiteX55" fmla="*/ 1394613 w 7249313"/>
              <a:gd name="connsiteY55" fmla="*/ 677069 h 2658269"/>
              <a:gd name="connsiteX56" fmla="*/ 1394613 w 7249313"/>
              <a:gd name="connsiteY56" fmla="*/ 632619 h 2658269"/>
              <a:gd name="connsiteX57" fmla="*/ 1318413 w 7249313"/>
              <a:gd name="connsiteY57" fmla="*/ 632619 h 2658269"/>
              <a:gd name="connsiteX58" fmla="*/ 1318413 w 7249313"/>
              <a:gd name="connsiteY58" fmla="*/ 594519 h 2658269"/>
              <a:gd name="connsiteX59" fmla="*/ 1210463 w 7249313"/>
              <a:gd name="connsiteY59" fmla="*/ 594519 h 2658269"/>
              <a:gd name="connsiteX60" fmla="*/ 1209670 w 7249313"/>
              <a:gd name="connsiteY60" fmla="*/ 559594 h 2658269"/>
              <a:gd name="connsiteX61" fmla="*/ 1140614 w 7249313"/>
              <a:gd name="connsiteY61" fmla="*/ 559595 h 2658269"/>
              <a:gd name="connsiteX62" fmla="*/ 1140615 w 7249313"/>
              <a:gd name="connsiteY62" fmla="*/ 488157 h 2658269"/>
              <a:gd name="connsiteX63" fmla="*/ 697703 w 7249313"/>
              <a:gd name="connsiteY63" fmla="*/ 488158 h 2658269"/>
              <a:gd name="connsiteX64" fmla="*/ 697703 w 7249313"/>
              <a:gd name="connsiteY64" fmla="*/ 478633 h 2658269"/>
              <a:gd name="connsiteX65" fmla="*/ 690558 w 7249313"/>
              <a:gd name="connsiteY65" fmla="*/ 478632 h 2658269"/>
              <a:gd name="connsiteX66" fmla="*/ 690556 w 7249313"/>
              <a:gd name="connsiteY66" fmla="*/ 461964 h 2658269"/>
              <a:gd name="connsiteX67" fmla="*/ 683414 w 7249313"/>
              <a:gd name="connsiteY67" fmla="*/ 461965 h 2658269"/>
              <a:gd name="connsiteX68" fmla="*/ 683414 w 7249313"/>
              <a:gd name="connsiteY68" fmla="*/ 409576 h 2658269"/>
              <a:gd name="connsiteX69" fmla="*/ 478627 w 7249313"/>
              <a:gd name="connsiteY69" fmla="*/ 407196 h 2658269"/>
              <a:gd name="connsiteX70" fmla="*/ 478626 w 7249313"/>
              <a:gd name="connsiteY70" fmla="*/ 373858 h 2658269"/>
              <a:gd name="connsiteX71" fmla="*/ 438147 w 7249313"/>
              <a:gd name="connsiteY71" fmla="*/ 373859 h 2658269"/>
              <a:gd name="connsiteX72" fmla="*/ 438145 w 7249313"/>
              <a:gd name="connsiteY72" fmla="*/ 335759 h 2658269"/>
              <a:gd name="connsiteX73" fmla="*/ 411951 w 7249313"/>
              <a:gd name="connsiteY73" fmla="*/ 335758 h 2658269"/>
              <a:gd name="connsiteX74" fmla="*/ 411954 w 7249313"/>
              <a:gd name="connsiteY74" fmla="*/ 290516 h 2658269"/>
              <a:gd name="connsiteX75" fmla="*/ 397666 w 7249313"/>
              <a:gd name="connsiteY75" fmla="*/ 290515 h 2658269"/>
              <a:gd name="connsiteX76" fmla="*/ 397666 w 7249313"/>
              <a:gd name="connsiteY76" fmla="*/ 254794 h 2658269"/>
              <a:gd name="connsiteX77" fmla="*/ 328611 w 7249313"/>
              <a:gd name="connsiteY77" fmla="*/ 254794 h 2658269"/>
              <a:gd name="connsiteX78" fmla="*/ 328611 w 7249313"/>
              <a:gd name="connsiteY78" fmla="*/ 211932 h 2658269"/>
              <a:gd name="connsiteX79" fmla="*/ 216692 w 7249313"/>
              <a:gd name="connsiteY79" fmla="*/ 211932 h 2658269"/>
              <a:gd name="connsiteX80" fmla="*/ 216691 w 7249313"/>
              <a:gd name="connsiteY80" fmla="*/ 161926 h 2658269"/>
              <a:gd name="connsiteX81" fmla="*/ 204787 w 7249313"/>
              <a:gd name="connsiteY81" fmla="*/ 161926 h 2658269"/>
              <a:gd name="connsiteX82" fmla="*/ 204786 w 7249313"/>
              <a:gd name="connsiteY82" fmla="*/ 126207 h 2658269"/>
              <a:gd name="connsiteX83" fmla="*/ 183356 w 7249313"/>
              <a:gd name="connsiteY83" fmla="*/ 126206 h 2658269"/>
              <a:gd name="connsiteX84" fmla="*/ 183357 w 7249313"/>
              <a:gd name="connsiteY84" fmla="*/ 83344 h 2658269"/>
              <a:gd name="connsiteX85" fmla="*/ 116681 w 7249313"/>
              <a:gd name="connsiteY85" fmla="*/ 83345 h 2658269"/>
              <a:gd name="connsiteX86" fmla="*/ 116682 w 7249313"/>
              <a:gd name="connsiteY86" fmla="*/ 42862 h 2658269"/>
              <a:gd name="connsiteX87" fmla="*/ 1 w 7249313"/>
              <a:gd name="connsiteY87" fmla="*/ 42862 h 2658269"/>
              <a:gd name="connsiteX88" fmla="*/ 0 w 7249313"/>
              <a:gd name="connsiteY88" fmla="*/ 0 h 2658269"/>
              <a:gd name="connsiteX0" fmla="*/ 7249313 w 7249313"/>
              <a:gd name="connsiteY0" fmla="*/ 2662223 h 2662223"/>
              <a:gd name="connsiteX1" fmla="*/ 7198513 w 7249313"/>
              <a:gd name="connsiteY1" fmla="*/ 2662223 h 2662223"/>
              <a:gd name="connsiteX2" fmla="*/ 7198513 w 7249313"/>
              <a:gd name="connsiteY2" fmla="*/ 2293923 h 2662223"/>
              <a:gd name="connsiteX3" fmla="*/ 6658763 w 7249313"/>
              <a:gd name="connsiteY3" fmla="*/ 2293923 h 2662223"/>
              <a:gd name="connsiteX4" fmla="*/ 6658763 w 7249313"/>
              <a:gd name="connsiteY4" fmla="*/ 2020873 h 2662223"/>
              <a:gd name="connsiteX5" fmla="*/ 5312563 w 7249313"/>
              <a:gd name="connsiteY5" fmla="*/ 2020873 h 2662223"/>
              <a:gd name="connsiteX6" fmla="*/ 5312563 w 7249313"/>
              <a:gd name="connsiteY6" fmla="*/ 1944673 h 2662223"/>
              <a:gd name="connsiteX7" fmla="*/ 4969663 w 7249313"/>
              <a:gd name="connsiteY7" fmla="*/ 1944673 h 2662223"/>
              <a:gd name="connsiteX8" fmla="*/ 4969663 w 7249313"/>
              <a:gd name="connsiteY8" fmla="*/ 1862123 h 2662223"/>
              <a:gd name="connsiteX9" fmla="*/ 4829963 w 7249313"/>
              <a:gd name="connsiteY9" fmla="*/ 1862123 h 2662223"/>
              <a:gd name="connsiteX10" fmla="*/ 4829963 w 7249313"/>
              <a:gd name="connsiteY10" fmla="*/ 1785923 h 2662223"/>
              <a:gd name="connsiteX11" fmla="*/ 4588663 w 7249313"/>
              <a:gd name="connsiteY11" fmla="*/ 1785923 h 2662223"/>
              <a:gd name="connsiteX12" fmla="*/ 4588663 w 7249313"/>
              <a:gd name="connsiteY12" fmla="*/ 1703373 h 2662223"/>
              <a:gd name="connsiteX13" fmla="*/ 4144163 w 7249313"/>
              <a:gd name="connsiteY13" fmla="*/ 1703373 h 2662223"/>
              <a:gd name="connsiteX14" fmla="*/ 4144163 w 7249313"/>
              <a:gd name="connsiteY14" fmla="*/ 1620823 h 2662223"/>
              <a:gd name="connsiteX15" fmla="*/ 4106063 w 7249313"/>
              <a:gd name="connsiteY15" fmla="*/ 1620823 h 2662223"/>
              <a:gd name="connsiteX16" fmla="*/ 4106063 w 7249313"/>
              <a:gd name="connsiteY16" fmla="*/ 1544623 h 2662223"/>
              <a:gd name="connsiteX17" fmla="*/ 3420263 w 7249313"/>
              <a:gd name="connsiteY17" fmla="*/ 1544623 h 2662223"/>
              <a:gd name="connsiteX18" fmla="*/ 3420263 w 7249313"/>
              <a:gd name="connsiteY18" fmla="*/ 1474773 h 2662223"/>
              <a:gd name="connsiteX19" fmla="*/ 3388513 w 7249313"/>
              <a:gd name="connsiteY19" fmla="*/ 1474773 h 2662223"/>
              <a:gd name="connsiteX20" fmla="*/ 3388513 w 7249313"/>
              <a:gd name="connsiteY20" fmla="*/ 1417623 h 2662223"/>
              <a:gd name="connsiteX21" fmla="*/ 3274213 w 7249313"/>
              <a:gd name="connsiteY21" fmla="*/ 1417623 h 2662223"/>
              <a:gd name="connsiteX22" fmla="*/ 3274213 w 7249313"/>
              <a:gd name="connsiteY22" fmla="*/ 1360473 h 2662223"/>
              <a:gd name="connsiteX23" fmla="*/ 3058313 w 7249313"/>
              <a:gd name="connsiteY23" fmla="*/ 1360473 h 2662223"/>
              <a:gd name="connsiteX24" fmla="*/ 3058313 w 7249313"/>
              <a:gd name="connsiteY24" fmla="*/ 1309673 h 2662223"/>
              <a:gd name="connsiteX25" fmla="*/ 3013863 w 7249313"/>
              <a:gd name="connsiteY25" fmla="*/ 1309673 h 2662223"/>
              <a:gd name="connsiteX26" fmla="*/ 3013863 w 7249313"/>
              <a:gd name="connsiteY26" fmla="*/ 1258873 h 2662223"/>
              <a:gd name="connsiteX27" fmla="*/ 3007513 w 7249313"/>
              <a:gd name="connsiteY27" fmla="*/ 1258873 h 2662223"/>
              <a:gd name="connsiteX28" fmla="*/ 3007513 w 7249313"/>
              <a:gd name="connsiteY28" fmla="*/ 1208073 h 2662223"/>
              <a:gd name="connsiteX29" fmla="*/ 2937663 w 7249313"/>
              <a:gd name="connsiteY29" fmla="*/ 1208073 h 2662223"/>
              <a:gd name="connsiteX30" fmla="*/ 2937663 w 7249313"/>
              <a:gd name="connsiteY30" fmla="*/ 1157273 h 2662223"/>
              <a:gd name="connsiteX31" fmla="*/ 2817013 w 7249313"/>
              <a:gd name="connsiteY31" fmla="*/ 1157273 h 2662223"/>
              <a:gd name="connsiteX32" fmla="*/ 2817013 w 7249313"/>
              <a:gd name="connsiteY32" fmla="*/ 1119173 h 2662223"/>
              <a:gd name="connsiteX33" fmla="*/ 2709063 w 7249313"/>
              <a:gd name="connsiteY33" fmla="*/ 1119173 h 2662223"/>
              <a:gd name="connsiteX34" fmla="*/ 2709063 w 7249313"/>
              <a:gd name="connsiteY34" fmla="*/ 1074723 h 2662223"/>
              <a:gd name="connsiteX35" fmla="*/ 2626513 w 7249313"/>
              <a:gd name="connsiteY35" fmla="*/ 1074723 h 2662223"/>
              <a:gd name="connsiteX36" fmla="*/ 2626513 w 7249313"/>
              <a:gd name="connsiteY36" fmla="*/ 1030273 h 2662223"/>
              <a:gd name="connsiteX37" fmla="*/ 2588413 w 7249313"/>
              <a:gd name="connsiteY37" fmla="*/ 1030273 h 2662223"/>
              <a:gd name="connsiteX38" fmla="*/ 2588413 w 7249313"/>
              <a:gd name="connsiteY38" fmla="*/ 985823 h 2662223"/>
              <a:gd name="connsiteX39" fmla="*/ 2448713 w 7249313"/>
              <a:gd name="connsiteY39" fmla="*/ 985823 h 2662223"/>
              <a:gd name="connsiteX40" fmla="*/ 2448713 w 7249313"/>
              <a:gd name="connsiteY40" fmla="*/ 941373 h 2662223"/>
              <a:gd name="connsiteX41" fmla="*/ 2296313 w 7249313"/>
              <a:gd name="connsiteY41" fmla="*/ 941373 h 2662223"/>
              <a:gd name="connsiteX42" fmla="*/ 2296313 w 7249313"/>
              <a:gd name="connsiteY42" fmla="*/ 903273 h 2662223"/>
              <a:gd name="connsiteX43" fmla="*/ 2251863 w 7249313"/>
              <a:gd name="connsiteY43" fmla="*/ 903273 h 2662223"/>
              <a:gd name="connsiteX44" fmla="*/ 2251863 w 7249313"/>
              <a:gd name="connsiteY44" fmla="*/ 858823 h 2662223"/>
              <a:gd name="connsiteX45" fmla="*/ 2067713 w 7249313"/>
              <a:gd name="connsiteY45" fmla="*/ 858823 h 2662223"/>
              <a:gd name="connsiteX46" fmla="*/ 2067713 w 7249313"/>
              <a:gd name="connsiteY46" fmla="*/ 820723 h 2662223"/>
              <a:gd name="connsiteX47" fmla="*/ 1902613 w 7249313"/>
              <a:gd name="connsiteY47" fmla="*/ 820723 h 2662223"/>
              <a:gd name="connsiteX48" fmla="*/ 1902613 w 7249313"/>
              <a:gd name="connsiteY48" fmla="*/ 782623 h 2662223"/>
              <a:gd name="connsiteX49" fmla="*/ 1705763 w 7249313"/>
              <a:gd name="connsiteY49" fmla="*/ 782623 h 2662223"/>
              <a:gd name="connsiteX50" fmla="*/ 1705763 w 7249313"/>
              <a:gd name="connsiteY50" fmla="*/ 744523 h 2662223"/>
              <a:gd name="connsiteX51" fmla="*/ 1610513 w 7249313"/>
              <a:gd name="connsiteY51" fmla="*/ 744523 h 2662223"/>
              <a:gd name="connsiteX52" fmla="*/ 1610513 w 7249313"/>
              <a:gd name="connsiteY52" fmla="*/ 712773 h 2662223"/>
              <a:gd name="connsiteX53" fmla="*/ 1496213 w 7249313"/>
              <a:gd name="connsiteY53" fmla="*/ 712773 h 2662223"/>
              <a:gd name="connsiteX54" fmla="*/ 1496213 w 7249313"/>
              <a:gd name="connsiteY54" fmla="*/ 681023 h 2662223"/>
              <a:gd name="connsiteX55" fmla="*/ 1394613 w 7249313"/>
              <a:gd name="connsiteY55" fmla="*/ 681023 h 2662223"/>
              <a:gd name="connsiteX56" fmla="*/ 1394613 w 7249313"/>
              <a:gd name="connsiteY56" fmla="*/ 636573 h 2662223"/>
              <a:gd name="connsiteX57" fmla="*/ 1318413 w 7249313"/>
              <a:gd name="connsiteY57" fmla="*/ 636573 h 2662223"/>
              <a:gd name="connsiteX58" fmla="*/ 1318413 w 7249313"/>
              <a:gd name="connsiteY58" fmla="*/ 598473 h 2662223"/>
              <a:gd name="connsiteX59" fmla="*/ 1210463 w 7249313"/>
              <a:gd name="connsiteY59" fmla="*/ 598473 h 2662223"/>
              <a:gd name="connsiteX60" fmla="*/ 1209670 w 7249313"/>
              <a:gd name="connsiteY60" fmla="*/ 563548 h 2662223"/>
              <a:gd name="connsiteX61" fmla="*/ 1140614 w 7249313"/>
              <a:gd name="connsiteY61" fmla="*/ 563549 h 2662223"/>
              <a:gd name="connsiteX62" fmla="*/ 1140615 w 7249313"/>
              <a:gd name="connsiteY62" fmla="*/ 492111 h 2662223"/>
              <a:gd name="connsiteX63" fmla="*/ 697703 w 7249313"/>
              <a:gd name="connsiteY63" fmla="*/ 492112 h 2662223"/>
              <a:gd name="connsiteX64" fmla="*/ 697703 w 7249313"/>
              <a:gd name="connsiteY64" fmla="*/ 482587 h 2662223"/>
              <a:gd name="connsiteX65" fmla="*/ 690558 w 7249313"/>
              <a:gd name="connsiteY65" fmla="*/ 482586 h 2662223"/>
              <a:gd name="connsiteX66" fmla="*/ 690556 w 7249313"/>
              <a:gd name="connsiteY66" fmla="*/ 465918 h 2662223"/>
              <a:gd name="connsiteX67" fmla="*/ 683414 w 7249313"/>
              <a:gd name="connsiteY67" fmla="*/ 465919 h 2662223"/>
              <a:gd name="connsiteX68" fmla="*/ 683414 w 7249313"/>
              <a:gd name="connsiteY68" fmla="*/ 413530 h 2662223"/>
              <a:gd name="connsiteX69" fmla="*/ 478627 w 7249313"/>
              <a:gd name="connsiteY69" fmla="*/ 411150 h 2662223"/>
              <a:gd name="connsiteX70" fmla="*/ 478626 w 7249313"/>
              <a:gd name="connsiteY70" fmla="*/ 377812 h 2662223"/>
              <a:gd name="connsiteX71" fmla="*/ 438147 w 7249313"/>
              <a:gd name="connsiteY71" fmla="*/ 377813 h 2662223"/>
              <a:gd name="connsiteX72" fmla="*/ 438145 w 7249313"/>
              <a:gd name="connsiteY72" fmla="*/ 339713 h 2662223"/>
              <a:gd name="connsiteX73" fmla="*/ 411951 w 7249313"/>
              <a:gd name="connsiteY73" fmla="*/ 339712 h 2662223"/>
              <a:gd name="connsiteX74" fmla="*/ 411954 w 7249313"/>
              <a:gd name="connsiteY74" fmla="*/ 294470 h 2662223"/>
              <a:gd name="connsiteX75" fmla="*/ 397666 w 7249313"/>
              <a:gd name="connsiteY75" fmla="*/ 294469 h 2662223"/>
              <a:gd name="connsiteX76" fmla="*/ 397666 w 7249313"/>
              <a:gd name="connsiteY76" fmla="*/ 258748 h 2662223"/>
              <a:gd name="connsiteX77" fmla="*/ 328611 w 7249313"/>
              <a:gd name="connsiteY77" fmla="*/ 258748 h 2662223"/>
              <a:gd name="connsiteX78" fmla="*/ 328611 w 7249313"/>
              <a:gd name="connsiteY78" fmla="*/ 215886 h 2662223"/>
              <a:gd name="connsiteX79" fmla="*/ 216692 w 7249313"/>
              <a:gd name="connsiteY79" fmla="*/ 215886 h 2662223"/>
              <a:gd name="connsiteX80" fmla="*/ 216691 w 7249313"/>
              <a:gd name="connsiteY80" fmla="*/ 165880 h 2662223"/>
              <a:gd name="connsiteX81" fmla="*/ 204787 w 7249313"/>
              <a:gd name="connsiteY81" fmla="*/ 165880 h 2662223"/>
              <a:gd name="connsiteX82" fmla="*/ 204786 w 7249313"/>
              <a:gd name="connsiteY82" fmla="*/ 130161 h 2662223"/>
              <a:gd name="connsiteX83" fmla="*/ 183356 w 7249313"/>
              <a:gd name="connsiteY83" fmla="*/ 130160 h 2662223"/>
              <a:gd name="connsiteX84" fmla="*/ 183357 w 7249313"/>
              <a:gd name="connsiteY84" fmla="*/ 87298 h 2662223"/>
              <a:gd name="connsiteX85" fmla="*/ 116681 w 7249313"/>
              <a:gd name="connsiteY85" fmla="*/ 87299 h 2662223"/>
              <a:gd name="connsiteX86" fmla="*/ 116682 w 7249313"/>
              <a:gd name="connsiteY86" fmla="*/ 46816 h 2662223"/>
              <a:gd name="connsiteX87" fmla="*/ 1 w 7249313"/>
              <a:gd name="connsiteY87" fmla="*/ 46816 h 2662223"/>
              <a:gd name="connsiteX88" fmla="*/ 0 w 7249313"/>
              <a:gd name="connsiteY88" fmla="*/ 3954 h 2662223"/>
              <a:gd name="connsiteX89" fmla="*/ 1 w 7249313"/>
              <a:gd name="connsiteY89" fmla="*/ 1572 h 2662223"/>
              <a:gd name="connsiteX0" fmla="*/ 7504106 w 7504106"/>
              <a:gd name="connsiteY0" fmla="*/ 2661514 h 2661514"/>
              <a:gd name="connsiteX1" fmla="*/ 7453306 w 7504106"/>
              <a:gd name="connsiteY1" fmla="*/ 2661514 h 2661514"/>
              <a:gd name="connsiteX2" fmla="*/ 7453306 w 7504106"/>
              <a:gd name="connsiteY2" fmla="*/ 2293214 h 2661514"/>
              <a:gd name="connsiteX3" fmla="*/ 6913556 w 7504106"/>
              <a:gd name="connsiteY3" fmla="*/ 2293214 h 2661514"/>
              <a:gd name="connsiteX4" fmla="*/ 6913556 w 7504106"/>
              <a:gd name="connsiteY4" fmla="*/ 2020164 h 2661514"/>
              <a:gd name="connsiteX5" fmla="*/ 5567356 w 7504106"/>
              <a:gd name="connsiteY5" fmla="*/ 2020164 h 2661514"/>
              <a:gd name="connsiteX6" fmla="*/ 5567356 w 7504106"/>
              <a:gd name="connsiteY6" fmla="*/ 1943964 h 2661514"/>
              <a:gd name="connsiteX7" fmla="*/ 5224456 w 7504106"/>
              <a:gd name="connsiteY7" fmla="*/ 1943964 h 2661514"/>
              <a:gd name="connsiteX8" fmla="*/ 5224456 w 7504106"/>
              <a:gd name="connsiteY8" fmla="*/ 1861414 h 2661514"/>
              <a:gd name="connsiteX9" fmla="*/ 5084756 w 7504106"/>
              <a:gd name="connsiteY9" fmla="*/ 1861414 h 2661514"/>
              <a:gd name="connsiteX10" fmla="*/ 5084756 w 7504106"/>
              <a:gd name="connsiteY10" fmla="*/ 1785214 h 2661514"/>
              <a:gd name="connsiteX11" fmla="*/ 4843456 w 7504106"/>
              <a:gd name="connsiteY11" fmla="*/ 1785214 h 2661514"/>
              <a:gd name="connsiteX12" fmla="*/ 4843456 w 7504106"/>
              <a:gd name="connsiteY12" fmla="*/ 1702664 h 2661514"/>
              <a:gd name="connsiteX13" fmla="*/ 4398956 w 7504106"/>
              <a:gd name="connsiteY13" fmla="*/ 1702664 h 2661514"/>
              <a:gd name="connsiteX14" fmla="*/ 4398956 w 7504106"/>
              <a:gd name="connsiteY14" fmla="*/ 1620114 h 2661514"/>
              <a:gd name="connsiteX15" fmla="*/ 4360856 w 7504106"/>
              <a:gd name="connsiteY15" fmla="*/ 1620114 h 2661514"/>
              <a:gd name="connsiteX16" fmla="*/ 4360856 w 7504106"/>
              <a:gd name="connsiteY16" fmla="*/ 1543914 h 2661514"/>
              <a:gd name="connsiteX17" fmla="*/ 3675056 w 7504106"/>
              <a:gd name="connsiteY17" fmla="*/ 1543914 h 2661514"/>
              <a:gd name="connsiteX18" fmla="*/ 3675056 w 7504106"/>
              <a:gd name="connsiteY18" fmla="*/ 1474064 h 2661514"/>
              <a:gd name="connsiteX19" fmla="*/ 3643306 w 7504106"/>
              <a:gd name="connsiteY19" fmla="*/ 1474064 h 2661514"/>
              <a:gd name="connsiteX20" fmla="*/ 3643306 w 7504106"/>
              <a:gd name="connsiteY20" fmla="*/ 1416914 h 2661514"/>
              <a:gd name="connsiteX21" fmla="*/ 3529006 w 7504106"/>
              <a:gd name="connsiteY21" fmla="*/ 1416914 h 2661514"/>
              <a:gd name="connsiteX22" fmla="*/ 3529006 w 7504106"/>
              <a:gd name="connsiteY22" fmla="*/ 1359764 h 2661514"/>
              <a:gd name="connsiteX23" fmla="*/ 3313106 w 7504106"/>
              <a:gd name="connsiteY23" fmla="*/ 1359764 h 2661514"/>
              <a:gd name="connsiteX24" fmla="*/ 3313106 w 7504106"/>
              <a:gd name="connsiteY24" fmla="*/ 1308964 h 2661514"/>
              <a:gd name="connsiteX25" fmla="*/ 3268656 w 7504106"/>
              <a:gd name="connsiteY25" fmla="*/ 1308964 h 2661514"/>
              <a:gd name="connsiteX26" fmla="*/ 3268656 w 7504106"/>
              <a:gd name="connsiteY26" fmla="*/ 1258164 h 2661514"/>
              <a:gd name="connsiteX27" fmla="*/ 3262306 w 7504106"/>
              <a:gd name="connsiteY27" fmla="*/ 1258164 h 2661514"/>
              <a:gd name="connsiteX28" fmla="*/ 3262306 w 7504106"/>
              <a:gd name="connsiteY28" fmla="*/ 1207364 h 2661514"/>
              <a:gd name="connsiteX29" fmla="*/ 3192456 w 7504106"/>
              <a:gd name="connsiteY29" fmla="*/ 1207364 h 2661514"/>
              <a:gd name="connsiteX30" fmla="*/ 3192456 w 7504106"/>
              <a:gd name="connsiteY30" fmla="*/ 1156564 h 2661514"/>
              <a:gd name="connsiteX31" fmla="*/ 3071806 w 7504106"/>
              <a:gd name="connsiteY31" fmla="*/ 1156564 h 2661514"/>
              <a:gd name="connsiteX32" fmla="*/ 3071806 w 7504106"/>
              <a:gd name="connsiteY32" fmla="*/ 1118464 h 2661514"/>
              <a:gd name="connsiteX33" fmla="*/ 2963856 w 7504106"/>
              <a:gd name="connsiteY33" fmla="*/ 1118464 h 2661514"/>
              <a:gd name="connsiteX34" fmla="*/ 2963856 w 7504106"/>
              <a:gd name="connsiteY34" fmla="*/ 1074014 h 2661514"/>
              <a:gd name="connsiteX35" fmla="*/ 2881306 w 7504106"/>
              <a:gd name="connsiteY35" fmla="*/ 1074014 h 2661514"/>
              <a:gd name="connsiteX36" fmla="*/ 2881306 w 7504106"/>
              <a:gd name="connsiteY36" fmla="*/ 1029564 h 2661514"/>
              <a:gd name="connsiteX37" fmla="*/ 2843206 w 7504106"/>
              <a:gd name="connsiteY37" fmla="*/ 1029564 h 2661514"/>
              <a:gd name="connsiteX38" fmla="*/ 2843206 w 7504106"/>
              <a:gd name="connsiteY38" fmla="*/ 985114 h 2661514"/>
              <a:gd name="connsiteX39" fmla="*/ 2703506 w 7504106"/>
              <a:gd name="connsiteY39" fmla="*/ 985114 h 2661514"/>
              <a:gd name="connsiteX40" fmla="*/ 2703506 w 7504106"/>
              <a:gd name="connsiteY40" fmla="*/ 940664 h 2661514"/>
              <a:gd name="connsiteX41" fmla="*/ 2551106 w 7504106"/>
              <a:gd name="connsiteY41" fmla="*/ 940664 h 2661514"/>
              <a:gd name="connsiteX42" fmla="*/ 2551106 w 7504106"/>
              <a:gd name="connsiteY42" fmla="*/ 902564 h 2661514"/>
              <a:gd name="connsiteX43" fmla="*/ 2506656 w 7504106"/>
              <a:gd name="connsiteY43" fmla="*/ 902564 h 2661514"/>
              <a:gd name="connsiteX44" fmla="*/ 2506656 w 7504106"/>
              <a:gd name="connsiteY44" fmla="*/ 858114 h 2661514"/>
              <a:gd name="connsiteX45" fmla="*/ 2322506 w 7504106"/>
              <a:gd name="connsiteY45" fmla="*/ 858114 h 2661514"/>
              <a:gd name="connsiteX46" fmla="*/ 2322506 w 7504106"/>
              <a:gd name="connsiteY46" fmla="*/ 820014 h 2661514"/>
              <a:gd name="connsiteX47" fmla="*/ 2157406 w 7504106"/>
              <a:gd name="connsiteY47" fmla="*/ 820014 h 2661514"/>
              <a:gd name="connsiteX48" fmla="*/ 2157406 w 7504106"/>
              <a:gd name="connsiteY48" fmla="*/ 781914 h 2661514"/>
              <a:gd name="connsiteX49" fmla="*/ 1960556 w 7504106"/>
              <a:gd name="connsiteY49" fmla="*/ 781914 h 2661514"/>
              <a:gd name="connsiteX50" fmla="*/ 1960556 w 7504106"/>
              <a:gd name="connsiteY50" fmla="*/ 743814 h 2661514"/>
              <a:gd name="connsiteX51" fmla="*/ 1865306 w 7504106"/>
              <a:gd name="connsiteY51" fmla="*/ 743814 h 2661514"/>
              <a:gd name="connsiteX52" fmla="*/ 1865306 w 7504106"/>
              <a:gd name="connsiteY52" fmla="*/ 712064 h 2661514"/>
              <a:gd name="connsiteX53" fmla="*/ 1751006 w 7504106"/>
              <a:gd name="connsiteY53" fmla="*/ 712064 h 2661514"/>
              <a:gd name="connsiteX54" fmla="*/ 1751006 w 7504106"/>
              <a:gd name="connsiteY54" fmla="*/ 680314 h 2661514"/>
              <a:gd name="connsiteX55" fmla="*/ 1649406 w 7504106"/>
              <a:gd name="connsiteY55" fmla="*/ 680314 h 2661514"/>
              <a:gd name="connsiteX56" fmla="*/ 1649406 w 7504106"/>
              <a:gd name="connsiteY56" fmla="*/ 635864 h 2661514"/>
              <a:gd name="connsiteX57" fmla="*/ 1573206 w 7504106"/>
              <a:gd name="connsiteY57" fmla="*/ 635864 h 2661514"/>
              <a:gd name="connsiteX58" fmla="*/ 1573206 w 7504106"/>
              <a:gd name="connsiteY58" fmla="*/ 597764 h 2661514"/>
              <a:gd name="connsiteX59" fmla="*/ 1465256 w 7504106"/>
              <a:gd name="connsiteY59" fmla="*/ 597764 h 2661514"/>
              <a:gd name="connsiteX60" fmla="*/ 1464463 w 7504106"/>
              <a:gd name="connsiteY60" fmla="*/ 562839 h 2661514"/>
              <a:gd name="connsiteX61" fmla="*/ 1395407 w 7504106"/>
              <a:gd name="connsiteY61" fmla="*/ 562840 h 2661514"/>
              <a:gd name="connsiteX62" fmla="*/ 1395408 w 7504106"/>
              <a:gd name="connsiteY62" fmla="*/ 491402 h 2661514"/>
              <a:gd name="connsiteX63" fmla="*/ 952496 w 7504106"/>
              <a:gd name="connsiteY63" fmla="*/ 491403 h 2661514"/>
              <a:gd name="connsiteX64" fmla="*/ 952496 w 7504106"/>
              <a:gd name="connsiteY64" fmla="*/ 481878 h 2661514"/>
              <a:gd name="connsiteX65" fmla="*/ 945351 w 7504106"/>
              <a:gd name="connsiteY65" fmla="*/ 481877 h 2661514"/>
              <a:gd name="connsiteX66" fmla="*/ 945349 w 7504106"/>
              <a:gd name="connsiteY66" fmla="*/ 465209 h 2661514"/>
              <a:gd name="connsiteX67" fmla="*/ 938207 w 7504106"/>
              <a:gd name="connsiteY67" fmla="*/ 465210 h 2661514"/>
              <a:gd name="connsiteX68" fmla="*/ 938207 w 7504106"/>
              <a:gd name="connsiteY68" fmla="*/ 412821 h 2661514"/>
              <a:gd name="connsiteX69" fmla="*/ 733420 w 7504106"/>
              <a:gd name="connsiteY69" fmla="*/ 410441 h 2661514"/>
              <a:gd name="connsiteX70" fmla="*/ 733419 w 7504106"/>
              <a:gd name="connsiteY70" fmla="*/ 377103 h 2661514"/>
              <a:gd name="connsiteX71" fmla="*/ 692940 w 7504106"/>
              <a:gd name="connsiteY71" fmla="*/ 377104 h 2661514"/>
              <a:gd name="connsiteX72" fmla="*/ 692938 w 7504106"/>
              <a:gd name="connsiteY72" fmla="*/ 339004 h 2661514"/>
              <a:gd name="connsiteX73" fmla="*/ 666744 w 7504106"/>
              <a:gd name="connsiteY73" fmla="*/ 339003 h 2661514"/>
              <a:gd name="connsiteX74" fmla="*/ 666747 w 7504106"/>
              <a:gd name="connsiteY74" fmla="*/ 293761 h 2661514"/>
              <a:gd name="connsiteX75" fmla="*/ 652459 w 7504106"/>
              <a:gd name="connsiteY75" fmla="*/ 293760 h 2661514"/>
              <a:gd name="connsiteX76" fmla="*/ 652459 w 7504106"/>
              <a:gd name="connsiteY76" fmla="*/ 258039 h 2661514"/>
              <a:gd name="connsiteX77" fmla="*/ 583404 w 7504106"/>
              <a:gd name="connsiteY77" fmla="*/ 258039 h 2661514"/>
              <a:gd name="connsiteX78" fmla="*/ 583404 w 7504106"/>
              <a:gd name="connsiteY78" fmla="*/ 215177 h 2661514"/>
              <a:gd name="connsiteX79" fmla="*/ 471485 w 7504106"/>
              <a:gd name="connsiteY79" fmla="*/ 215177 h 2661514"/>
              <a:gd name="connsiteX80" fmla="*/ 471484 w 7504106"/>
              <a:gd name="connsiteY80" fmla="*/ 165171 h 2661514"/>
              <a:gd name="connsiteX81" fmla="*/ 459580 w 7504106"/>
              <a:gd name="connsiteY81" fmla="*/ 165171 h 2661514"/>
              <a:gd name="connsiteX82" fmla="*/ 459579 w 7504106"/>
              <a:gd name="connsiteY82" fmla="*/ 129452 h 2661514"/>
              <a:gd name="connsiteX83" fmla="*/ 438149 w 7504106"/>
              <a:gd name="connsiteY83" fmla="*/ 129451 h 2661514"/>
              <a:gd name="connsiteX84" fmla="*/ 438150 w 7504106"/>
              <a:gd name="connsiteY84" fmla="*/ 86589 h 2661514"/>
              <a:gd name="connsiteX85" fmla="*/ 371474 w 7504106"/>
              <a:gd name="connsiteY85" fmla="*/ 86590 h 2661514"/>
              <a:gd name="connsiteX86" fmla="*/ 371475 w 7504106"/>
              <a:gd name="connsiteY86" fmla="*/ 46107 h 2661514"/>
              <a:gd name="connsiteX87" fmla="*/ 254794 w 7504106"/>
              <a:gd name="connsiteY87" fmla="*/ 46107 h 2661514"/>
              <a:gd name="connsiteX88" fmla="*/ 254793 w 7504106"/>
              <a:gd name="connsiteY88" fmla="*/ 3245 h 2661514"/>
              <a:gd name="connsiteX89" fmla="*/ 0 w 7504106"/>
              <a:gd name="connsiteY89" fmla="*/ 3244 h 2661514"/>
              <a:gd name="connsiteX0" fmla="*/ 7504106 w 7504106"/>
              <a:gd name="connsiteY0" fmla="*/ 2658270 h 2658270"/>
              <a:gd name="connsiteX1" fmla="*/ 7453306 w 7504106"/>
              <a:gd name="connsiteY1" fmla="*/ 2658270 h 2658270"/>
              <a:gd name="connsiteX2" fmla="*/ 7453306 w 7504106"/>
              <a:gd name="connsiteY2" fmla="*/ 2289970 h 2658270"/>
              <a:gd name="connsiteX3" fmla="*/ 6913556 w 7504106"/>
              <a:gd name="connsiteY3" fmla="*/ 2289970 h 2658270"/>
              <a:gd name="connsiteX4" fmla="*/ 6913556 w 7504106"/>
              <a:gd name="connsiteY4" fmla="*/ 2016920 h 2658270"/>
              <a:gd name="connsiteX5" fmla="*/ 5567356 w 7504106"/>
              <a:gd name="connsiteY5" fmla="*/ 2016920 h 2658270"/>
              <a:gd name="connsiteX6" fmla="*/ 5567356 w 7504106"/>
              <a:gd name="connsiteY6" fmla="*/ 1940720 h 2658270"/>
              <a:gd name="connsiteX7" fmla="*/ 5224456 w 7504106"/>
              <a:gd name="connsiteY7" fmla="*/ 1940720 h 2658270"/>
              <a:gd name="connsiteX8" fmla="*/ 5224456 w 7504106"/>
              <a:gd name="connsiteY8" fmla="*/ 1858170 h 2658270"/>
              <a:gd name="connsiteX9" fmla="*/ 5084756 w 7504106"/>
              <a:gd name="connsiteY9" fmla="*/ 1858170 h 2658270"/>
              <a:gd name="connsiteX10" fmla="*/ 5084756 w 7504106"/>
              <a:gd name="connsiteY10" fmla="*/ 1781970 h 2658270"/>
              <a:gd name="connsiteX11" fmla="*/ 4843456 w 7504106"/>
              <a:gd name="connsiteY11" fmla="*/ 1781970 h 2658270"/>
              <a:gd name="connsiteX12" fmla="*/ 4843456 w 7504106"/>
              <a:gd name="connsiteY12" fmla="*/ 1699420 h 2658270"/>
              <a:gd name="connsiteX13" fmla="*/ 4398956 w 7504106"/>
              <a:gd name="connsiteY13" fmla="*/ 1699420 h 2658270"/>
              <a:gd name="connsiteX14" fmla="*/ 4398956 w 7504106"/>
              <a:gd name="connsiteY14" fmla="*/ 1616870 h 2658270"/>
              <a:gd name="connsiteX15" fmla="*/ 4360856 w 7504106"/>
              <a:gd name="connsiteY15" fmla="*/ 1616870 h 2658270"/>
              <a:gd name="connsiteX16" fmla="*/ 4360856 w 7504106"/>
              <a:gd name="connsiteY16" fmla="*/ 1540670 h 2658270"/>
              <a:gd name="connsiteX17" fmla="*/ 3675056 w 7504106"/>
              <a:gd name="connsiteY17" fmla="*/ 1540670 h 2658270"/>
              <a:gd name="connsiteX18" fmla="*/ 3675056 w 7504106"/>
              <a:gd name="connsiteY18" fmla="*/ 1470820 h 2658270"/>
              <a:gd name="connsiteX19" fmla="*/ 3643306 w 7504106"/>
              <a:gd name="connsiteY19" fmla="*/ 1470820 h 2658270"/>
              <a:gd name="connsiteX20" fmla="*/ 3643306 w 7504106"/>
              <a:gd name="connsiteY20" fmla="*/ 1413670 h 2658270"/>
              <a:gd name="connsiteX21" fmla="*/ 3529006 w 7504106"/>
              <a:gd name="connsiteY21" fmla="*/ 1413670 h 2658270"/>
              <a:gd name="connsiteX22" fmla="*/ 3529006 w 7504106"/>
              <a:gd name="connsiteY22" fmla="*/ 1356520 h 2658270"/>
              <a:gd name="connsiteX23" fmla="*/ 3313106 w 7504106"/>
              <a:gd name="connsiteY23" fmla="*/ 1356520 h 2658270"/>
              <a:gd name="connsiteX24" fmla="*/ 3313106 w 7504106"/>
              <a:gd name="connsiteY24" fmla="*/ 1305720 h 2658270"/>
              <a:gd name="connsiteX25" fmla="*/ 3268656 w 7504106"/>
              <a:gd name="connsiteY25" fmla="*/ 1305720 h 2658270"/>
              <a:gd name="connsiteX26" fmla="*/ 3268656 w 7504106"/>
              <a:gd name="connsiteY26" fmla="*/ 1254920 h 2658270"/>
              <a:gd name="connsiteX27" fmla="*/ 3262306 w 7504106"/>
              <a:gd name="connsiteY27" fmla="*/ 1254920 h 2658270"/>
              <a:gd name="connsiteX28" fmla="*/ 3262306 w 7504106"/>
              <a:gd name="connsiteY28" fmla="*/ 1204120 h 2658270"/>
              <a:gd name="connsiteX29" fmla="*/ 3192456 w 7504106"/>
              <a:gd name="connsiteY29" fmla="*/ 1204120 h 2658270"/>
              <a:gd name="connsiteX30" fmla="*/ 3192456 w 7504106"/>
              <a:gd name="connsiteY30" fmla="*/ 1153320 h 2658270"/>
              <a:gd name="connsiteX31" fmla="*/ 3071806 w 7504106"/>
              <a:gd name="connsiteY31" fmla="*/ 1153320 h 2658270"/>
              <a:gd name="connsiteX32" fmla="*/ 3071806 w 7504106"/>
              <a:gd name="connsiteY32" fmla="*/ 1115220 h 2658270"/>
              <a:gd name="connsiteX33" fmla="*/ 2963856 w 7504106"/>
              <a:gd name="connsiteY33" fmla="*/ 1115220 h 2658270"/>
              <a:gd name="connsiteX34" fmla="*/ 2963856 w 7504106"/>
              <a:gd name="connsiteY34" fmla="*/ 1070770 h 2658270"/>
              <a:gd name="connsiteX35" fmla="*/ 2881306 w 7504106"/>
              <a:gd name="connsiteY35" fmla="*/ 1070770 h 2658270"/>
              <a:gd name="connsiteX36" fmla="*/ 2881306 w 7504106"/>
              <a:gd name="connsiteY36" fmla="*/ 1026320 h 2658270"/>
              <a:gd name="connsiteX37" fmla="*/ 2843206 w 7504106"/>
              <a:gd name="connsiteY37" fmla="*/ 1026320 h 2658270"/>
              <a:gd name="connsiteX38" fmla="*/ 2843206 w 7504106"/>
              <a:gd name="connsiteY38" fmla="*/ 981870 h 2658270"/>
              <a:gd name="connsiteX39" fmla="*/ 2703506 w 7504106"/>
              <a:gd name="connsiteY39" fmla="*/ 981870 h 2658270"/>
              <a:gd name="connsiteX40" fmla="*/ 2703506 w 7504106"/>
              <a:gd name="connsiteY40" fmla="*/ 937420 h 2658270"/>
              <a:gd name="connsiteX41" fmla="*/ 2551106 w 7504106"/>
              <a:gd name="connsiteY41" fmla="*/ 937420 h 2658270"/>
              <a:gd name="connsiteX42" fmla="*/ 2551106 w 7504106"/>
              <a:gd name="connsiteY42" fmla="*/ 899320 h 2658270"/>
              <a:gd name="connsiteX43" fmla="*/ 2506656 w 7504106"/>
              <a:gd name="connsiteY43" fmla="*/ 899320 h 2658270"/>
              <a:gd name="connsiteX44" fmla="*/ 2506656 w 7504106"/>
              <a:gd name="connsiteY44" fmla="*/ 854870 h 2658270"/>
              <a:gd name="connsiteX45" fmla="*/ 2322506 w 7504106"/>
              <a:gd name="connsiteY45" fmla="*/ 854870 h 2658270"/>
              <a:gd name="connsiteX46" fmla="*/ 2322506 w 7504106"/>
              <a:gd name="connsiteY46" fmla="*/ 816770 h 2658270"/>
              <a:gd name="connsiteX47" fmla="*/ 2157406 w 7504106"/>
              <a:gd name="connsiteY47" fmla="*/ 816770 h 2658270"/>
              <a:gd name="connsiteX48" fmla="*/ 2157406 w 7504106"/>
              <a:gd name="connsiteY48" fmla="*/ 778670 h 2658270"/>
              <a:gd name="connsiteX49" fmla="*/ 1960556 w 7504106"/>
              <a:gd name="connsiteY49" fmla="*/ 778670 h 2658270"/>
              <a:gd name="connsiteX50" fmla="*/ 1960556 w 7504106"/>
              <a:gd name="connsiteY50" fmla="*/ 740570 h 2658270"/>
              <a:gd name="connsiteX51" fmla="*/ 1865306 w 7504106"/>
              <a:gd name="connsiteY51" fmla="*/ 740570 h 2658270"/>
              <a:gd name="connsiteX52" fmla="*/ 1865306 w 7504106"/>
              <a:gd name="connsiteY52" fmla="*/ 708820 h 2658270"/>
              <a:gd name="connsiteX53" fmla="*/ 1751006 w 7504106"/>
              <a:gd name="connsiteY53" fmla="*/ 708820 h 2658270"/>
              <a:gd name="connsiteX54" fmla="*/ 1751006 w 7504106"/>
              <a:gd name="connsiteY54" fmla="*/ 677070 h 2658270"/>
              <a:gd name="connsiteX55" fmla="*/ 1649406 w 7504106"/>
              <a:gd name="connsiteY55" fmla="*/ 677070 h 2658270"/>
              <a:gd name="connsiteX56" fmla="*/ 1649406 w 7504106"/>
              <a:gd name="connsiteY56" fmla="*/ 632620 h 2658270"/>
              <a:gd name="connsiteX57" fmla="*/ 1573206 w 7504106"/>
              <a:gd name="connsiteY57" fmla="*/ 632620 h 2658270"/>
              <a:gd name="connsiteX58" fmla="*/ 1573206 w 7504106"/>
              <a:gd name="connsiteY58" fmla="*/ 594520 h 2658270"/>
              <a:gd name="connsiteX59" fmla="*/ 1465256 w 7504106"/>
              <a:gd name="connsiteY59" fmla="*/ 594520 h 2658270"/>
              <a:gd name="connsiteX60" fmla="*/ 1464463 w 7504106"/>
              <a:gd name="connsiteY60" fmla="*/ 559595 h 2658270"/>
              <a:gd name="connsiteX61" fmla="*/ 1395407 w 7504106"/>
              <a:gd name="connsiteY61" fmla="*/ 559596 h 2658270"/>
              <a:gd name="connsiteX62" fmla="*/ 1395408 w 7504106"/>
              <a:gd name="connsiteY62" fmla="*/ 488158 h 2658270"/>
              <a:gd name="connsiteX63" fmla="*/ 952496 w 7504106"/>
              <a:gd name="connsiteY63" fmla="*/ 488159 h 2658270"/>
              <a:gd name="connsiteX64" fmla="*/ 952496 w 7504106"/>
              <a:gd name="connsiteY64" fmla="*/ 478634 h 2658270"/>
              <a:gd name="connsiteX65" fmla="*/ 945351 w 7504106"/>
              <a:gd name="connsiteY65" fmla="*/ 478633 h 2658270"/>
              <a:gd name="connsiteX66" fmla="*/ 945349 w 7504106"/>
              <a:gd name="connsiteY66" fmla="*/ 461965 h 2658270"/>
              <a:gd name="connsiteX67" fmla="*/ 938207 w 7504106"/>
              <a:gd name="connsiteY67" fmla="*/ 461966 h 2658270"/>
              <a:gd name="connsiteX68" fmla="*/ 938207 w 7504106"/>
              <a:gd name="connsiteY68" fmla="*/ 409577 h 2658270"/>
              <a:gd name="connsiteX69" fmla="*/ 733420 w 7504106"/>
              <a:gd name="connsiteY69" fmla="*/ 407197 h 2658270"/>
              <a:gd name="connsiteX70" fmla="*/ 733419 w 7504106"/>
              <a:gd name="connsiteY70" fmla="*/ 373859 h 2658270"/>
              <a:gd name="connsiteX71" fmla="*/ 692940 w 7504106"/>
              <a:gd name="connsiteY71" fmla="*/ 373860 h 2658270"/>
              <a:gd name="connsiteX72" fmla="*/ 692938 w 7504106"/>
              <a:gd name="connsiteY72" fmla="*/ 335760 h 2658270"/>
              <a:gd name="connsiteX73" fmla="*/ 666744 w 7504106"/>
              <a:gd name="connsiteY73" fmla="*/ 335759 h 2658270"/>
              <a:gd name="connsiteX74" fmla="*/ 666747 w 7504106"/>
              <a:gd name="connsiteY74" fmla="*/ 290517 h 2658270"/>
              <a:gd name="connsiteX75" fmla="*/ 652459 w 7504106"/>
              <a:gd name="connsiteY75" fmla="*/ 290516 h 2658270"/>
              <a:gd name="connsiteX76" fmla="*/ 652459 w 7504106"/>
              <a:gd name="connsiteY76" fmla="*/ 254795 h 2658270"/>
              <a:gd name="connsiteX77" fmla="*/ 583404 w 7504106"/>
              <a:gd name="connsiteY77" fmla="*/ 254795 h 2658270"/>
              <a:gd name="connsiteX78" fmla="*/ 583404 w 7504106"/>
              <a:gd name="connsiteY78" fmla="*/ 211933 h 2658270"/>
              <a:gd name="connsiteX79" fmla="*/ 471485 w 7504106"/>
              <a:gd name="connsiteY79" fmla="*/ 211933 h 2658270"/>
              <a:gd name="connsiteX80" fmla="*/ 471484 w 7504106"/>
              <a:gd name="connsiteY80" fmla="*/ 161927 h 2658270"/>
              <a:gd name="connsiteX81" fmla="*/ 459580 w 7504106"/>
              <a:gd name="connsiteY81" fmla="*/ 161927 h 2658270"/>
              <a:gd name="connsiteX82" fmla="*/ 459579 w 7504106"/>
              <a:gd name="connsiteY82" fmla="*/ 126208 h 2658270"/>
              <a:gd name="connsiteX83" fmla="*/ 438149 w 7504106"/>
              <a:gd name="connsiteY83" fmla="*/ 126207 h 2658270"/>
              <a:gd name="connsiteX84" fmla="*/ 438150 w 7504106"/>
              <a:gd name="connsiteY84" fmla="*/ 83345 h 2658270"/>
              <a:gd name="connsiteX85" fmla="*/ 371474 w 7504106"/>
              <a:gd name="connsiteY85" fmla="*/ 83346 h 2658270"/>
              <a:gd name="connsiteX86" fmla="*/ 371475 w 7504106"/>
              <a:gd name="connsiteY86" fmla="*/ 42863 h 2658270"/>
              <a:gd name="connsiteX87" fmla="*/ 254794 w 7504106"/>
              <a:gd name="connsiteY87" fmla="*/ 42863 h 2658270"/>
              <a:gd name="connsiteX88" fmla="*/ 254793 w 7504106"/>
              <a:gd name="connsiteY88" fmla="*/ 1 h 2658270"/>
              <a:gd name="connsiteX89" fmla="*/ 0 w 7504106"/>
              <a:gd name="connsiteY89" fmla="*/ 0 h 2658270"/>
              <a:gd name="connsiteX0" fmla="*/ 7524405 w 7524405"/>
              <a:gd name="connsiteY0" fmla="*/ 2663033 h 2663033"/>
              <a:gd name="connsiteX1" fmla="*/ 7473605 w 7524405"/>
              <a:gd name="connsiteY1" fmla="*/ 2663033 h 2663033"/>
              <a:gd name="connsiteX2" fmla="*/ 7473605 w 7524405"/>
              <a:gd name="connsiteY2" fmla="*/ 2294733 h 2663033"/>
              <a:gd name="connsiteX3" fmla="*/ 6933855 w 7524405"/>
              <a:gd name="connsiteY3" fmla="*/ 2294733 h 2663033"/>
              <a:gd name="connsiteX4" fmla="*/ 6933855 w 7524405"/>
              <a:gd name="connsiteY4" fmla="*/ 2021683 h 2663033"/>
              <a:gd name="connsiteX5" fmla="*/ 5587655 w 7524405"/>
              <a:gd name="connsiteY5" fmla="*/ 2021683 h 2663033"/>
              <a:gd name="connsiteX6" fmla="*/ 5587655 w 7524405"/>
              <a:gd name="connsiteY6" fmla="*/ 1945483 h 2663033"/>
              <a:gd name="connsiteX7" fmla="*/ 5244755 w 7524405"/>
              <a:gd name="connsiteY7" fmla="*/ 1945483 h 2663033"/>
              <a:gd name="connsiteX8" fmla="*/ 5244755 w 7524405"/>
              <a:gd name="connsiteY8" fmla="*/ 1862933 h 2663033"/>
              <a:gd name="connsiteX9" fmla="*/ 5105055 w 7524405"/>
              <a:gd name="connsiteY9" fmla="*/ 1862933 h 2663033"/>
              <a:gd name="connsiteX10" fmla="*/ 5105055 w 7524405"/>
              <a:gd name="connsiteY10" fmla="*/ 1786733 h 2663033"/>
              <a:gd name="connsiteX11" fmla="*/ 4863755 w 7524405"/>
              <a:gd name="connsiteY11" fmla="*/ 1786733 h 2663033"/>
              <a:gd name="connsiteX12" fmla="*/ 4863755 w 7524405"/>
              <a:gd name="connsiteY12" fmla="*/ 1704183 h 2663033"/>
              <a:gd name="connsiteX13" fmla="*/ 4419255 w 7524405"/>
              <a:gd name="connsiteY13" fmla="*/ 1704183 h 2663033"/>
              <a:gd name="connsiteX14" fmla="*/ 4419255 w 7524405"/>
              <a:gd name="connsiteY14" fmla="*/ 1621633 h 2663033"/>
              <a:gd name="connsiteX15" fmla="*/ 4381155 w 7524405"/>
              <a:gd name="connsiteY15" fmla="*/ 1621633 h 2663033"/>
              <a:gd name="connsiteX16" fmla="*/ 4381155 w 7524405"/>
              <a:gd name="connsiteY16" fmla="*/ 1545433 h 2663033"/>
              <a:gd name="connsiteX17" fmla="*/ 3695355 w 7524405"/>
              <a:gd name="connsiteY17" fmla="*/ 1545433 h 2663033"/>
              <a:gd name="connsiteX18" fmla="*/ 3695355 w 7524405"/>
              <a:gd name="connsiteY18" fmla="*/ 1475583 h 2663033"/>
              <a:gd name="connsiteX19" fmla="*/ 3663605 w 7524405"/>
              <a:gd name="connsiteY19" fmla="*/ 1475583 h 2663033"/>
              <a:gd name="connsiteX20" fmla="*/ 3663605 w 7524405"/>
              <a:gd name="connsiteY20" fmla="*/ 1418433 h 2663033"/>
              <a:gd name="connsiteX21" fmla="*/ 3549305 w 7524405"/>
              <a:gd name="connsiteY21" fmla="*/ 1418433 h 2663033"/>
              <a:gd name="connsiteX22" fmla="*/ 3549305 w 7524405"/>
              <a:gd name="connsiteY22" fmla="*/ 1361283 h 2663033"/>
              <a:gd name="connsiteX23" fmla="*/ 3333405 w 7524405"/>
              <a:gd name="connsiteY23" fmla="*/ 1361283 h 2663033"/>
              <a:gd name="connsiteX24" fmla="*/ 3333405 w 7524405"/>
              <a:gd name="connsiteY24" fmla="*/ 1310483 h 2663033"/>
              <a:gd name="connsiteX25" fmla="*/ 3288955 w 7524405"/>
              <a:gd name="connsiteY25" fmla="*/ 1310483 h 2663033"/>
              <a:gd name="connsiteX26" fmla="*/ 3288955 w 7524405"/>
              <a:gd name="connsiteY26" fmla="*/ 1259683 h 2663033"/>
              <a:gd name="connsiteX27" fmla="*/ 3282605 w 7524405"/>
              <a:gd name="connsiteY27" fmla="*/ 1259683 h 2663033"/>
              <a:gd name="connsiteX28" fmla="*/ 3282605 w 7524405"/>
              <a:gd name="connsiteY28" fmla="*/ 1208883 h 2663033"/>
              <a:gd name="connsiteX29" fmla="*/ 3212755 w 7524405"/>
              <a:gd name="connsiteY29" fmla="*/ 1208883 h 2663033"/>
              <a:gd name="connsiteX30" fmla="*/ 3212755 w 7524405"/>
              <a:gd name="connsiteY30" fmla="*/ 1158083 h 2663033"/>
              <a:gd name="connsiteX31" fmla="*/ 3092105 w 7524405"/>
              <a:gd name="connsiteY31" fmla="*/ 1158083 h 2663033"/>
              <a:gd name="connsiteX32" fmla="*/ 3092105 w 7524405"/>
              <a:gd name="connsiteY32" fmla="*/ 1119983 h 2663033"/>
              <a:gd name="connsiteX33" fmla="*/ 2984155 w 7524405"/>
              <a:gd name="connsiteY33" fmla="*/ 1119983 h 2663033"/>
              <a:gd name="connsiteX34" fmla="*/ 2984155 w 7524405"/>
              <a:gd name="connsiteY34" fmla="*/ 1075533 h 2663033"/>
              <a:gd name="connsiteX35" fmla="*/ 2901605 w 7524405"/>
              <a:gd name="connsiteY35" fmla="*/ 1075533 h 2663033"/>
              <a:gd name="connsiteX36" fmla="*/ 2901605 w 7524405"/>
              <a:gd name="connsiteY36" fmla="*/ 1031083 h 2663033"/>
              <a:gd name="connsiteX37" fmla="*/ 2863505 w 7524405"/>
              <a:gd name="connsiteY37" fmla="*/ 1031083 h 2663033"/>
              <a:gd name="connsiteX38" fmla="*/ 2863505 w 7524405"/>
              <a:gd name="connsiteY38" fmla="*/ 986633 h 2663033"/>
              <a:gd name="connsiteX39" fmla="*/ 2723805 w 7524405"/>
              <a:gd name="connsiteY39" fmla="*/ 986633 h 2663033"/>
              <a:gd name="connsiteX40" fmla="*/ 2723805 w 7524405"/>
              <a:gd name="connsiteY40" fmla="*/ 942183 h 2663033"/>
              <a:gd name="connsiteX41" fmla="*/ 2571405 w 7524405"/>
              <a:gd name="connsiteY41" fmla="*/ 942183 h 2663033"/>
              <a:gd name="connsiteX42" fmla="*/ 2571405 w 7524405"/>
              <a:gd name="connsiteY42" fmla="*/ 904083 h 2663033"/>
              <a:gd name="connsiteX43" fmla="*/ 2526955 w 7524405"/>
              <a:gd name="connsiteY43" fmla="*/ 904083 h 2663033"/>
              <a:gd name="connsiteX44" fmla="*/ 2526955 w 7524405"/>
              <a:gd name="connsiteY44" fmla="*/ 859633 h 2663033"/>
              <a:gd name="connsiteX45" fmla="*/ 2342805 w 7524405"/>
              <a:gd name="connsiteY45" fmla="*/ 859633 h 2663033"/>
              <a:gd name="connsiteX46" fmla="*/ 2342805 w 7524405"/>
              <a:gd name="connsiteY46" fmla="*/ 821533 h 2663033"/>
              <a:gd name="connsiteX47" fmla="*/ 2177705 w 7524405"/>
              <a:gd name="connsiteY47" fmla="*/ 821533 h 2663033"/>
              <a:gd name="connsiteX48" fmla="*/ 2177705 w 7524405"/>
              <a:gd name="connsiteY48" fmla="*/ 783433 h 2663033"/>
              <a:gd name="connsiteX49" fmla="*/ 1980855 w 7524405"/>
              <a:gd name="connsiteY49" fmla="*/ 783433 h 2663033"/>
              <a:gd name="connsiteX50" fmla="*/ 1980855 w 7524405"/>
              <a:gd name="connsiteY50" fmla="*/ 745333 h 2663033"/>
              <a:gd name="connsiteX51" fmla="*/ 1885605 w 7524405"/>
              <a:gd name="connsiteY51" fmla="*/ 745333 h 2663033"/>
              <a:gd name="connsiteX52" fmla="*/ 1885605 w 7524405"/>
              <a:gd name="connsiteY52" fmla="*/ 713583 h 2663033"/>
              <a:gd name="connsiteX53" fmla="*/ 1771305 w 7524405"/>
              <a:gd name="connsiteY53" fmla="*/ 713583 h 2663033"/>
              <a:gd name="connsiteX54" fmla="*/ 1771305 w 7524405"/>
              <a:gd name="connsiteY54" fmla="*/ 681833 h 2663033"/>
              <a:gd name="connsiteX55" fmla="*/ 1669705 w 7524405"/>
              <a:gd name="connsiteY55" fmla="*/ 681833 h 2663033"/>
              <a:gd name="connsiteX56" fmla="*/ 1669705 w 7524405"/>
              <a:gd name="connsiteY56" fmla="*/ 637383 h 2663033"/>
              <a:gd name="connsiteX57" fmla="*/ 1593505 w 7524405"/>
              <a:gd name="connsiteY57" fmla="*/ 637383 h 2663033"/>
              <a:gd name="connsiteX58" fmla="*/ 1593505 w 7524405"/>
              <a:gd name="connsiteY58" fmla="*/ 599283 h 2663033"/>
              <a:gd name="connsiteX59" fmla="*/ 1485555 w 7524405"/>
              <a:gd name="connsiteY59" fmla="*/ 599283 h 2663033"/>
              <a:gd name="connsiteX60" fmla="*/ 1484762 w 7524405"/>
              <a:gd name="connsiteY60" fmla="*/ 564358 h 2663033"/>
              <a:gd name="connsiteX61" fmla="*/ 1415706 w 7524405"/>
              <a:gd name="connsiteY61" fmla="*/ 564359 h 2663033"/>
              <a:gd name="connsiteX62" fmla="*/ 1415707 w 7524405"/>
              <a:gd name="connsiteY62" fmla="*/ 492921 h 2663033"/>
              <a:gd name="connsiteX63" fmla="*/ 972795 w 7524405"/>
              <a:gd name="connsiteY63" fmla="*/ 492922 h 2663033"/>
              <a:gd name="connsiteX64" fmla="*/ 972795 w 7524405"/>
              <a:gd name="connsiteY64" fmla="*/ 483397 h 2663033"/>
              <a:gd name="connsiteX65" fmla="*/ 965650 w 7524405"/>
              <a:gd name="connsiteY65" fmla="*/ 483396 h 2663033"/>
              <a:gd name="connsiteX66" fmla="*/ 965648 w 7524405"/>
              <a:gd name="connsiteY66" fmla="*/ 466728 h 2663033"/>
              <a:gd name="connsiteX67" fmla="*/ 958506 w 7524405"/>
              <a:gd name="connsiteY67" fmla="*/ 466729 h 2663033"/>
              <a:gd name="connsiteX68" fmla="*/ 958506 w 7524405"/>
              <a:gd name="connsiteY68" fmla="*/ 414340 h 2663033"/>
              <a:gd name="connsiteX69" fmla="*/ 753719 w 7524405"/>
              <a:gd name="connsiteY69" fmla="*/ 411960 h 2663033"/>
              <a:gd name="connsiteX70" fmla="*/ 753718 w 7524405"/>
              <a:gd name="connsiteY70" fmla="*/ 378622 h 2663033"/>
              <a:gd name="connsiteX71" fmla="*/ 713239 w 7524405"/>
              <a:gd name="connsiteY71" fmla="*/ 378623 h 2663033"/>
              <a:gd name="connsiteX72" fmla="*/ 713237 w 7524405"/>
              <a:gd name="connsiteY72" fmla="*/ 340523 h 2663033"/>
              <a:gd name="connsiteX73" fmla="*/ 687043 w 7524405"/>
              <a:gd name="connsiteY73" fmla="*/ 340522 h 2663033"/>
              <a:gd name="connsiteX74" fmla="*/ 687046 w 7524405"/>
              <a:gd name="connsiteY74" fmla="*/ 295280 h 2663033"/>
              <a:gd name="connsiteX75" fmla="*/ 672758 w 7524405"/>
              <a:gd name="connsiteY75" fmla="*/ 295279 h 2663033"/>
              <a:gd name="connsiteX76" fmla="*/ 672758 w 7524405"/>
              <a:gd name="connsiteY76" fmla="*/ 259558 h 2663033"/>
              <a:gd name="connsiteX77" fmla="*/ 603703 w 7524405"/>
              <a:gd name="connsiteY77" fmla="*/ 259558 h 2663033"/>
              <a:gd name="connsiteX78" fmla="*/ 603703 w 7524405"/>
              <a:gd name="connsiteY78" fmla="*/ 216696 h 2663033"/>
              <a:gd name="connsiteX79" fmla="*/ 491784 w 7524405"/>
              <a:gd name="connsiteY79" fmla="*/ 216696 h 2663033"/>
              <a:gd name="connsiteX80" fmla="*/ 491783 w 7524405"/>
              <a:gd name="connsiteY80" fmla="*/ 166690 h 2663033"/>
              <a:gd name="connsiteX81" fmla="*/ 479879 w 7524405"/>
              <a:gd name="connsiteY81" fmla="*/ 166690 h 2663033"/>
              <a:gd name="connsiteX82" fmla="*/ 479878 w 7524405"/>
              <a:gd name="connsiteY82" fmla="*/ 130971 h 2663033"/>
              <a:gd name="connsiteX83" fmla="*/ 458448 w 7524405"/>
              <a:gd name="connsiteY83" fmla="*/ 130970 h 2663033"/>
              <a:gd name="connsiteX84" fmla="*/ 458449 w 7524405"/>
              <a:gd name="connsiteY84" fmla="*/ 88108 h 2663033"/>
              <a:gd name="connsiteX85" fmla="*/ 391773 w 7524405"/>
              <a:gd name="connsiteY85" fmla="*/ 88109 h 2663033"/>
              <a:gd name="connsiteX86" fmla="*/ 391774 w 7524405"/>
              <a:gd name="connsiteY86" fmla="*/ 47626 h 2663033"/>
              <a:gd name="connsiteX87" fmla="*/ 275093 w 7524405"/>
              <a:gd name="connsiteY87" fmla="*/ 47626 h 2663033"/>
              <a:gd name="connsiteX88" fmla="*/ 275092 w 7524405"/>
              <a:gd name="connsiteY88" fmla="*/ 4764 h 2663033"/>
              <a:gd name="connsiteX89" fmla="*/ 20299 w 7524405"/>
              <a:gd name="connsiteY89" fmla="*/ 4763 h 2663033"/>
              <a:gd name="connsiteX90" fmla="*/ 15537 w 7524405"/>
              <a:gd name="connsiteY90" fmla="*/ 0 h 2663033"/>
              <a:gd name="connsiteX0" fmla="*/ 7649362 w 7649362"/>
              <a:gd name="connsiteY0" fmla="*/ 2784476 h 2784476"/>
              <a:gd name="connsiteX1" fmla="*/ 7598562 w 7649362"/>
              <a:gd name="connsiteY1" fmla="*/ 2784476 h 2784476"/>
              <a:gd name="connsiteX2" fmla="*/ 7598562 w 7649362"/>
              <a:gd name="connsiteY2" fmla="*/ 2416176 h 2784476"/>
              <a:gd name="connsiteX3" fmla="*/ 7058812 w 7649362"/>
              <a:gd name="connsiteY3" fmla="*/ 2416176 h 2784476"/>
              <a:gd name="connsiteX4" fmla="*/ 7058812 w 7649362"/>
              <a:gd name="connsiteY4" fmla="*/ 2143126 h 2784476"/>
              <a:gd name="connsiteX5" fmla="*/ 5712612 w 7649362"/>
              <a:gd name="connsiteY5" fmla="*/ 2143126 h 2784476"/>
              <a:gd name="connsiteX6" fmla="*/ 5712612 w 7649362"/>
              <a:gd name="connsiteY6" fmla="*/ 2066926 h 2784476"/>
              <a:gd name="connsiteX7" fmla="*/ 5369712 w 7649362"/>
              <a:gd name="connsiteY7" fmla="*/ 2066926 h 2784476"/>
              <a:gd name="connsiteX8" fmla="*/ 5369712 w 7649362"/>
              <a:gd name="connsiteY8" fmla="*/ 1984376 h 2784476"/>
              <a:gd name="connsiteX9" fmla="*/ 5230012 w 7649362"/>
              <a:gd name="connsiteY9" fmla="*/ 1984376 h 2784476"/>
              <a:gd name="connsiteX10" fmla="*/ 5230012 w 7649362"/>
              <a:gd name="connsiteY10" fmla="*/ 1908176 h 2784476"/>
              <a:gd name="connsiteX11" fmla="*/ 4988712 w 7649362"/>
              <a:gd name="connsiteY11" fmla="*/ 1908176 h 2784476"/>
              <a:gd name="connsiteX12" fmla="*/ 4988712 w 7649362"/>
              <a:gd name="connsiteY12" fmla="*/ 1825626 h 2784476"/>
              <a:gd name="connsiteX13" fmla="*/ 4544212 w 7649362"/>
              <a:gd name="connsiteY13" fmla="*/ 1825626 h 2784476"/>
              <a:gd name="connsiteX14" fmla="*/ 4544212 w 7649362"/>
              <a:gd name="connsiteY14" fmla="*/ 1743076 h 2784476"/>
              <a:gd name="connsiteX15" fmla="*/ 4506112 w 7649362"/>
              <a:gd name="connsiteY15" fmla="*/ 1743076 h 2784476"/>
              <a:gd name="connsiteX16" fmla="*/ 4506112 w 7649362"/>
              <a:gd name="connsiteY16" fmla="*/ 1666876 h 2784476"/>
              <a:gd name="connsiteX17" fmla="*/ 3820312 w 7649362"/>
              <a:gd name="connsiteY17" fmla="*/ 1666876 h 2784476"/>
              <a:gd name="connsiteX18" fmla="*/ 3820312 w 7649362"/>
              <a:gd name="connsiteY18" fmla="*/ 1597026 h 2784476"/>
              <a:gd name="connsiteX19" fmla="*/ 3788562 w 7649362"/>
              <a:gd name="connsiteY19" fmla="*/ 1597026 h 2784476"/>
              <a:gd name="connsiteX20" fmla="*/ 3788562 w 7649362"/>
              <a:gd name="connsiteY20" fmla="*/ 1539876 h 2784476"/>
              <a:gd name="connsiteX21" fmla="*/ 3674262 w 7649362"/>
              <a:gd name="connsiteY21" fmla="*/ 1539876 h 2784476"/>
              <a:gd name="connsiteX22" fmla="*/ 3674262 w 7649362"/>
              <a:gd name="connsiteY22" fmla="*/ 1482726 h 2784476"/>
              <a:gd name="connsiteX23" fmla="*/ 3458362 w 7649362"/>
              <a:gd name="connsiteY23" fmla="*/ 1482726 h 2784476"/>
              <a:gd name="connsiteX24" fmla="*/ 3458362 w 7649362"/>
              <a:gd name="connsiteY24" fmla="*/ 1431926 h 2784476"/>
              <a:gd name="connsiteX25" fmla="*/ 3413912 w 7649362"/>
              <a:gd name="connsiteY25" fmla="*/ 1431926 h 2784476"/>
              <a:gd name="connsiteX26" fmla="*/ 3413912 w 7649362"/>
              <a:gd name="connsiteY26" fmla="*/ 1381126 h 2784476"/>
              <a:gd name="connsiteX27" fmla="*/ 3407562 w 7649362"/>
              <a:gd name="connsiteY27" fmla="*/ 1381126 h 2784476"/>
              <a:gd name="connsiteX28" fmla="*/ 3407562 w 7649362"/>
              <a:gd name="connsiteY28" fmla="*/ 1330326 h 2784476"/>
              <a:gd name="connsiteX29" fmla="*/ 3337712 w 7649362"/>
              <a:gd name="connsiteY29" fmla="*/ 1330326 h 2784476"/>
              <a:gd name="connsiteX30" fmla="*/ 3337712 w 7649362"/>
              <a:gd name="connsiteY30" fmla="*/ 1279526 h 2784476"/>
              <a:gd name="connsiteX31" fmla="*/ 3217062 w 7649362"/>
              <a:gd name="connsiteY31" fmla="*/ 1279526 h 2784476"/>
              <a:gd name="connsiteX32" fmla="*/ 3217062 w 7649362"/>
              <a:gd name="connsiteY32" fmla="*/ 1241426 h 2784476"/>
              <a:gd name="connsiteX33" fmla="*/ 3109112 w 7649362"/>
              <a:gd name="connsiteY33" fmla="*/ 1241426 h 2784476"/>
              <a:gd name="connsiteX34" fmla="*/ 3109112 w 7649362"/>
              <a:gd name="connsiteY34" fmla="*/ 1196976 h 2784476"/>
              <a:gd name="connsiteX35" fmla="*/ 3026562 w 7649362"/>
              <a:gd name="connsiteY35" fmla="*/ 1196976 h 2784476"/>
              <a:gd name="connsiteX36" fmla="*/ 3026562 w 7649362"/>
              <a:gd name="connsiteY36" fmla="*/ 1152526 h 2784476"/>
              <a:gd name="connsiteX37" fmla="*/ 2988462 w 7649362"/>
              <a:gd name="connsiteY37" fmla="*/ 1152526 h 2784476"/>
              <a:gd name="connsiteX38" fmla="*/ 2988462 w 7649362"/>
              <a:gd name="connsiteY38" fmla="*/ 1108076 h 2784476"/>
              <a:gd name="connsiteX39" fmla="*/ 2848762 w 7649362"/>
              <a:gd name="connsiteY39" fmla="*/ 1108076 h 2784476"/>
              <a:gd name="connsiteX40" fmla="*/ 2848762 w 7649362"/>
              <a:gd name="connsiteY40" fmla="*/ 1063626 h 2784476"/>
              <a:gd name="connsiteX41" fmla="*/ 2696362 w 7649362"/>
              <a:gd name="connsiteY41" fmla="*/ 1063626 h 2784476"/>
              <a:gd name="connsiteX42" fmla="*/ 2696362 w 7649362"/>
              <a:gd name="connsiteY42" fmla="*/ 1025526 h 2784476"/>
              <a:gd name="connsiteX43" fmla="*/ 2651912 w 7649362"/>
              <a:gd name="connsiteY43" fmla="*/ 1025526 h 2784476"/>
              <a:gd name="connsiteX44" fmla="*/ 2651912 w 7649362"/>
              <a:gd name="connsiteY44" fmla="*/ 981076 h 2784476"/>
              <a:gd name="connsiteX45" fmla="*/ 2467762 w 7649362"/>
              <a:gd name="connsiteY45" fmla="*/ 981076 h 2784476"/>
              <a:gd name="connsiteX46" fmla="*/ 2467762 w 7649362"/>
              <a:gd name="connsiteY46" fmla="*/ 942976 h 2784476"/>
              <a:gd name="connsiteX47" fmla="*/ 2302662 w 7649362"/>
              <a:gd name="connsiteY47" fmla="*/ 942976 h 2784476"/>
              <a:gd name="connsiteX48" fmla="*/ 2302662 w 7649362"/>
              <a:gd name="connsiteY48" fmla="*/ 904876 h 2784476"/>
              <a:gd name="connsiteX49" fmla="*/ 2105812 w 7649362"/>
              <a:gd name="connsiteY49" fmla="*/ 904876 h 2784476"/>
              <a:gd name="connsiteX50" fmla="*/ 2105812 w 7649362"/>
              <a:gd name="connsiteY50" fmla="*/ 866776 h 2784476"/>
              <a:gd name="connsiteX51" fmla="*/ 2010562 w 7649362"/>
              <a:gd name="connsiteY51" fmla="*/ 866776 h 2784476"/>
              <a:gd name="connsiteX52" fmla="*/ 2010562 w 7649362"/>
              <a:gd name="connsiteY52" fmla="*/ 835026 h 2784476"/>
              <a:gd name="connsiteX53" fmla="*/ 1896262 w 7649362"/>
              <a:gd name="connsiteY53" fmla="*/ 835026 h 2784476"/>
              <a:gd name="connsiteX54" fmla="*/ 1896262 w 7649362"/>
              <a:gd name="connsiteY54" fmla="*/ 803276 h 2784476"/>
              <a:gd name="connsiteX55" fmla="*/ 1794662 w 7649362"/>
              <a:gd name="connsiteY55" fmla="*/ 803276 h 2784476"/>
              <a:gd name="connsiteX56" fmla="*/ 1794662 w 7649362"/>
              <a:gd name="connsiteY56" fmla="*/ 758826 h 2784476"/>
              <a:gd name="connsiteX57" fmla="*/ 1718462 w 7649362"/>
              <a:gd name="connsiteY57" fmla="*/ 758826 h 2784476"/>
              <a:gd name="connsiteX58" fmla="*/ 1718462 w 7649362"/>
              <a:gd name="connsiteY58" fmla="*/ 720726 h 2784476"/>
              <a:gd name="connsiteX59" fmla="*/ 1610512 w 7649362"/>
              <a:gd name="connsiteY59" fmla="*/ 720726 h 2784476"/>
              <a:gd name="connsiteX60" fmla="*/ 1609719 w 7649362"/>
              <a:gd name="connsiteY60" fmla="*/ 685801 h 2784476"/>
              <a:gd name="connsiteX61" fmla="*/ 1540663 w 7649362"/>
              <a:gd name="connsiteY61" fmla="*/ 685802 h 2784476"/>
              <a:gd name="connsiteX62" fmla="*/ 1540664 w 7649362"/>
              <a:gd name="connsiteY62" fmla="*/ 614364 h 2784476"/>
              <a:gd name="connsiteX63" fmla="*/ 1097752 w 7649362"/>
              <a:gd name="connsiteY63" fmla="*/ 614365 h 2784476"/>
              <a:gd name="connsiteX64" fmla="*/ 1097752 w 7649362"/>
              <a:gd name="connsiteY64" fmla="*/ 604840 h 2784476"/>
              <a:gd name="connsiteX65" fmla="*/ 1090607 w 7649362"/>
              <a:gd name="connsiteY65" fmla="*/ 604839 h 2784476"/>
              <a:gd name="connsiteX66" fmla="*/ 1090605 w 7649362"/>
              <a:gd name="connsiteY66" fmla="*/ 588171 h 2784476"/>
              <a:gd name="connsiteX67" fmla="*/ 1083463 w 7649362"/>
              <a:gd name="connsiteY67" fmla="*/ 588172 h 2784476"/>
              <a:gd name="connsiteX68" fmla="*/ 1083463 w 7649362"/>
              <a:gd name="connsiteY68" fmla="*/ 535783 h 2784476"/>
              <a:gd name="connsiteX69" fmla="*/ 878676 w 7649362"/>
              <a:gd name="connsiteY69" fmla="*/ 533403 h 2784476"/>
              <a:gd name="connsiteX70" fmla="*/ 878675 w 7649362"/>
              <a:gd name="connsiteY70" fmla="*/ 500065 h 2784476"/>
              <a:gd name="connsiteX71" fmla="*/ 838196 w 7649362"/>
              <a:gd name="connsiteY71" fmla="*/ 500066 h 2784476"/>
              <a:gd name="connsiteX72" fmla="*/ 838194 w 7649362"/>
              <a:gd name="connsiteY72" fmla="*/ 461966 h 2784476"/>
              <a:gd name="connsiteX73" fmla="*/ 812000 w 7649362"/>
              <a:gd name="connsiteY73" fmla="*/ 461965 h 2784476"/>
              <a:gd name="connsiteX74" fmla="*/ 812003 w 7649362"/>
              <a:gd name="connsiteY74" fmla="*/ 416723 h 2784476"/>
              <a:gd name="connsiteX75" fmla="*/ 797715 w 7649362"/>
              <a:gd name="connsiteY75" fmla="*/ 416722 h 2784476"/>
              <a:gd name="connsiteX76" fmla="*/ 797715 w 7649362"/>
              <a:gd name="connsiteY76" fmla="*/ 381001 h 2784476"/>
              <a:gd name="connsiteX77" fmla="*/ 728660 w 7649362"/>
              <a:gd name="connsiteY77" fmla="*/ 381001 h 2784476"/>
              <a:gd name="connsiteX78" fmla="*/ 728660 w 7649362"/>
              <a:gd name="connsiteY78" fmla="*/ 338139 h 2784476"/>
              <a:gd name="connsiteX79" fmla="*/ 616741 w 7649362"/>
              <a:gd name="connsiteY79" fmla="*/ 338139 h 2784476"/>
              <a:gd name="connsiteX80" fmla="*/ 616740 w 7649362"/>
              <a:gd name="connsiteY80" fmla="*/ 288133 h 2784476"/>
              <a:gd name="connsiteX81" fmla="*/ 604836 w 7649362"/>
              <a:gd name="connsiteY81" fmla="*/ 288133 h 2784476"/>
              <a:gd name="connsiteX82" fmla="*/ 604835 w 7649362"/>
              <a:gd name="connsiteY82" fmla="*/ 252414 h 2784476"/>
              <a:gd name="connsiteX83" fmla="*/ 583405 w 7649362"/>
              <a:gd name="connsiteY83" fmla="*/ 252413 h 2784476"/>
              <a:gd name="connsiteX84" fmla="*/ 583406 w 7649362"/>
              <a:gd name="connsiteY84" fmla="*/ 209551 h 2784476"/>
              <a:gd name="connsiteX85" fmla="*/ 516730 w 7649362"/>
              <a:gd name="connsiteY85" fmla="*/ 209552 h 2784476"/>
              <a:gd name="connsiteX86" fmla="*/ 516731 w 7649362"/>
              <a:gd name="connsiteY86" fmla="*/ 169069 h 2784476"/>
              <a:gd name="connsiteX87" fmla="*/ 400050 w 7649362"/>
              <a:gd name="connsiteY87" fmla="*/ 169069 h 2784476"/>
              <a:gd name="connsiteX88" fmla="*/ 400049 w 7649362"/>
              <a:gd name="connsiteY88" fmla="*/ 126207 h 2784476"/>
              <a:gd name="connsiteX89" fmla="*/ 145256 w 7649362"/>
              <a:gd name="connsiteY89" fmla="*/ 126206 h 2784476"/>
              <a:gd name="connsiteX90" fmla="*/ 0 w 7649362"/>
              <a:gd name="connsiteY90" fmla="*/ 0 h 2784476"/>
              <a:gd name="connsiteX0" fmla="*/ 7649362 w 7649362"/>
              <a:gd name="connsiteY0" fmla="*/ 2784476 h 2784476"/>
              <a:gd name="connsiteX1" fmla="*/ 7598562 w 7649362"/>
              <a:gd name="connsiteY1" fmla="*/ 2784476 h 2784476"/>
              <a:gd name="connsiteX2" fmla="*/ 7598562 w 7649362"/>
              <a:gd name="connsiteY2" fmla="*/ 2416176 h 2784476"/>
              <a:gd name="connsiteX3" fmla="*/ 7058812 w 7649362"/>
              <a:gd name="connsiteY3" fmla="*/ 2416176 h 2784476"/>
              <a:gd name="connsiteX4" fmla="*/ 7058812 w 7649362"/>
              <a:gd name="connsiteY4" fmla="*/ 2143126 h 2784476"/>
              <a:gd name="connsiteX5" fmla="*/ 5712612 w 7649362"/>
              <a:gd name="connsiteY5" fmla="*/ 2143126 h 2784476"/>
              <a:gd name="connsiteX6" fmla="*/ 5712612 w 7649362"/>
              <a:gd name="connsiteY6" fmla="*/ 2066926 h 2784476"/>
              <a:gd name="connsiteX7" fmla="*/ 5369712 w 7649362"/>
              <a:gd name="connsiteY7" fmla="*/ 2066926 h 2784476"/>
              <a:gd name="connsiteX8" fmla="*/ 5369712 w 7649362"/>
              <a:gd name="connsiteY8" fmla="*/ 1984376 h 2784476"/>
              <a:gd name="connsiteX9" fmla="*/ 5230012 w 7649362"/>
              <a:gd name="connsiteY9" fmla="*/ 1984376 h 2784476"/>
              <a:gd name="connsiteX10" fmla="*/ 5230012 w 7649362"/>
              <a:gd name="connsiteY10" fmla="*/ 1908176 h 2784476"/>
              <a:gd name="connsiteX11" fmla="*/ 4988712 w 7649362"/>
              <a:gd name="connsiteY11" fmla="*/ 1908176 h 2784476"/>
              <a:gd name="connsiteX12" fmla="*/ 4988712 w 7649362"/>
              <a:gd name="connsiteY12" fmla="*/ 1825626 h 2784476"/>
              <a:gd name="connsiteX13" fmla="*/ 4544212 w 7649362"/>
              <a:gd name="connsiteY13" fmla="*/ 1825626 h 2784476"/>
              <a:gd name="connsiteX14" fmla="*/ 4544212 w 7649362"/>
              <a:gd name="connsiteY14" fmla="*/ 1743076 h 2784476"/>
              <a:gd name="connsiteX15" fmla="*/ 4506112 w 7649362"/>
              <a:gd name="connsiteY15" fmla="*/ 1743076 h 2784476"/>
              <a:gd name="connsiteX16" fmla="*/ 4506112 w 7649362"/>
              <a:gd name="connsiteY16" fmla="*/ 1666876 h 2784476"/>
              <a:gd name="connsiteX17" fmla="*/ 3820312 w 7649362"/>
              <a:gd name="connsiteY17" fmla="*/ 1666876 h 2784476"/>
              <a:gd name="connsiteX18" fmla="*/ 3820312 w 7649362"/>
              <a:gd name="connsiteY18" fmla="*/ 1597026 h 2784476"/>
              <a:gd name="connsiteX19" fmla="*/ 3788562 w 7649362"/>
              <a:gd name="connsiteY19" fmla="*/ 1597026 h 2784476"/>
              <a:gd name="connsiteX20" fmla="*/ 3788562 w 7649362"/>
              <a:gd name="connsiteY20" fmla="*/ 1539876 h 2784476"/>
              <a:gd name="connsiteX21" fmla="*/ 3674262 w 7649362"/>
              <a:gd name="connsiteY21" fmla="*/ 1539876 h 2784476"/>
              <a:gd name="connsiteX22" fmla="*/ 3674262 w 7649362"/>
              <a:gd name="connsiteY22" fmla="*/ 1482726 h 2784476"/>
              <a:gd name="connsiteX23" fmla="*/ 3458362 w 7649362"/>
              <a:gd name="connsiteY23" fmla="*/ 1482726 h 2784476"/>
              <a:gd name="connsiteX24" fmla="*/ 3458362 w 7649362"/>
              <a:gd name="connsiteY24" fmla="*/ 1431926 h 2784476"/>
              <a:gd name="connsiteX25" fmla="*/ 3413912 w 7649362"/>
              <a:gd name="connsiteY25" fmla="*/ 1431926 h 2784476"/>
              <a:gd name="connsiteX26" fmla="*/ 3413912 w 7649362"/>
              <a:gd name="connsiteY26" fmla="*/ 1381126 h 2784476"/>
              <a:gd name="connsiteX27" fmla="*/ 3407562 w 7649362"/>
              <a:gd name="connsiteY27" fmla="*/ 1381126 h 2784476"/>
              <a:gd name="connsiteX28" fmla="*/ 3407562 w 7649362"/>
              <a:gd name="connsiteY28" fmla="*/ 1330326 h 2784476"/>
              <a:gd name="connsiteX29" fmla="*/ 3337712 w 7649362"/>
              <a:gd name="connsiteY29" fmla="*/ 1330326 h 2784476"/>
              <a:gd name="connsiteX30" fmla="*/ 3337712 w 7649362"/>
              <a:gd name="connsiteY30" fmla="*/ 1279526 h 2784476"/>
              <a:gd name="connsiteX31" fmla="*/ 3217062 w 7649362"/>
              <a:gd name="connsiteY31" fmla="*/ 1279526 h 2784476"/>
              <a:gd name="connsiteX32" fmla="*/ 3217062 w 7649362"/>
              <a:gd name="connsiteY32" fmla="*/ 1241426 h 2784476"/>
              <a:gd name="connsiteX33" fmla="*/ 3109112 w 7649362"/>
              <a:gd name="connsiteY33" fmla="*/ 1241426 h 2784476"/>
              <a:gd name="connsiteX34" fmla="*/ 3109112 w 7649362"/>
              <a:gd name="connsiteY34" fmla="*/ 1196976 h 2784476"/>
              <a:gd name="connsiteX35" fmla="*/ 3026562 w 7649362"/>
              <a:gd name="connsiteY35" fmla="*/ 1196976 h 2784476"/>
              <a:gd name="connsiteX36" fmla="*/ 3026562 w 7649362"/>
              <a:gd name="connsiteY36" fmla="*/ 1152526 h 2784476"/>
              <a:gd name="connsiteX37" fmla="*/ 2988462 w 7649362"/>
              <a:gd name="connsiteY37" fmla="*/ 1152526 h 2784476"/>
              <a:gd name="connsiteX38" fmla="*/ 2988462 w 7649362"/>
              <a:gd name="connsiteY38" fmla="*/ 1108076 h 2784476"/>
              <a:gd name="connsiteX39" fmla="*/ 2848762 w 7649362"/>
              <a:gd name="connsiteY39" fmla="*/ 1108076 h 2784476"/>
              <a:gd name="connsiteX40" fmla="*/ 2848762 w 7649362"/>
              <a:gd name="connsiteY40" fmla="*/ 1063626 h 2784476"/>
              <a:gd name="connsiteX41" fmla="*/ 2696362 w 7649362"/>
              <a:gd name="connsiteY41" fmla="*/ 1063626 h 2784476"/>
              <a:gd name="connsiteX42" fmla="*/ 2696362 w 7649362"/>
              <a:gd name="connsiteY42" fmla="*/ 1025526 h 2784476"/>
              <a:gd name="connsiteX43" fmla="*/ 2651912 w 7649362"/>
              <a:gd name="connsiteY43" fmla="*/ 1025526 h 2784476"/>
              <a:gd name="connsiteX44" fmla="*/ 2651912 w 7649362"/>
              <a:gd name="connsiteY44" fmla="*/ 981076 h 2784476"/>
              <a:gd name="connsiteX45" fmla="*/ 2467762 w 7649362"/>
              <a:gd name="connsiteY45" fmla="*/ 981076 h 2784476"/>
              <a:gd name="connsiteX46" fmla="*/ 2467762 w 7649362"/>
              <a:gd name="connsiteY46" fmla="*/ 942976 h 2784476"/>
              <a:gd name="connsiteX47" fmla="*/ 2302662 w 7649362"/>
              <a:gd name="connsiteY47" fmla="*/ 942976 h 2784476"/>
              <a:gd name="connsiteX48" fmla="*/ 2302662 w 7649362"/>
              <a:gd name="connsiteY48" fmla="*/ 904876 h 2784476"/>
              <a:gd name="connsiteX49" fmla="*/ 2105812 w 7649362"/>
              <a:gd name="connsiteY49" fmla="*/ 904876 h 2784476"/>
              <a:gd name="connsiteX50" fmla="*/ 2105812 w 7649362"/>
              <a:gd name="connsiteY50" fmla="*/ 866776 h 2784476"/>
              <a:gd name="connsiteX51" fmla="*/ 2010562 w 7649362"/>
              <a:gd name="connsiteY51" fmla="*/ 866776 h 2784476"/>
              <a:gd name="connsiteX52" fmla="*/ 2010562 w 7649362"/>
              <a:gd name="connsiteY52" fmla="*/ 835026 h 2784476"/>
              <a:gd name="connsiteX53" fmla="*/ 1896262 w 7649362"/>
              <a:gd name="connsiteY53" fmla="*/ 835026 h 2784476"/>
              <a:gd name="connsiteX54" fmla="*/ 1896262 w 7649362"/>
              <a:gd name="connsiteY54" fmla="*/ 803276 h 2784476"/>
              <a:gd name="connsiteX55" fmla="*/ 1794662 w 7649362"/>
              <a:gd name="connsiteY55" fmla="*/ 803276 h 2784476"/>
              <a:gd name="connsiteX56" fmla="*/ 1794662 w 7649362"/>
              <a:gd name="connsiteY56" fmla="*/ 758826 h 2784476"/>
              <a:gd name="connsiteX57" fmla="*/ 1718462 w 7649362"/>
              <a:gd name="connsiteY57" fmla="*/ 758826 h 2784476"/>
              <a:gd name="connsiteX58" fmla="*/ 1718462 w 7649362"/>
              <a:gd name="connsiteY58" fmla="*/ 720726 h 2784476"/>
              <a:gd name="connsiteX59" fmla="*/ 1610512 w 7649362"/>
              <a:gd name="connsiteY59" fmla="*/ 720726 h 2784476"/>
              <a:gd name="connsiteX60" fmla="*/ 1609719 w 7649362"/>
              <a:gd name="connsiteY60" fmla="*/ 685801 h 2784476"/>
              <a:gd name="connsiteX61" fmla="*/ 1540663 w 7649362"/>
              <a:gd name="connsiteY61" fmla="*/ 685802 h 2784476"/>
              <a:gd name="connsiteX62" fmla="*/ 1540664 w 7649362"/>
              <a:gd name="connsiteY62" fmla="*/ 614364 h 2784476"/>
              <a:gd name="connsiteX63" fmla="*/ 1097752 w 7649362"/>
              <a:gd name="connsiteY63" fmla="*/ 614365 h 2784476"/>
              <a:gd name="connsiteX64" fmla="*/ 1097752 w 7649362"/>
              <a:gd name="connsiteY64" fmla="*/ 604840 h 2784476"/>
              <a:gd name="connsiteX65" fmla="*/ 1090607 w 7649362"/>
              <a:gd name="connsiteY65" fmla="*/ 604839 h 2784476"/>
              <a:gd name="connsiteX66" fmla="*/ 1090605 w 7649362"/>
              <a:gd name="connsiteY66" fmla="*/ 588171 h 2784476"/>
              <a:gd name="connsiteX67" fmla="*/ 1083463 w 7649362"/>
              <a:gd name="connsiteY67" fmla="*/ 588172 h 2784476"/>
              <a:gd name="connsiteX68" fmla="*/ 1083463 w 7649362"/>
              <a:gd name="connsiteY68" fmla="*/ 535783 h 2784476"/>
              <a:gd name="connsiteX69" fmla="*/ 878676 w 7649362"/>
              <a:gd name="connsiteY69" fmla="*/ 533403 h 2784476"/>
              <a:gd name="connsiteX70" fmla="*/ 878675 w 7649362"/>
              <a:gd name="connsiteY70" fmla="*/ 500065 h 2784476"/>
              <a:gd name="connsiteX71" fmla="*/ 838196 w 7649362"/>
              <a:gd name="connsiteY71" fmla="*/ 500066 h 2784476"/>
              <a:gd name="connsiteX72" fmla="*/ 838194 w 7649362"/>
              <a:gd name="connsiteY72" fmla="*/ 461966 h 2784476"/>
              <a:gd name="connsiteX73" fmla="*/ 812000 w 7649362"/>
              <a:gd name="connsiteY73" fmla="*/ 461965 h 2784476"/>
              <a:gd name="connsiteX74" fmla="*/ 812003 w 7649362"/>
              <a:gd name="connsiteY74" fmla="*/ 416723 h 2784476"/>
              <a:gd name="connsiteX75" fmla="*/ 797715 w 7649362"/>
              <a:gd name="connsiteY75" fmla="*/ 416722 h 2784476"/>
              <a:gd name="connsiteX76" fmla="*/ 797715 w 7649362"/>
              <a:gd name="connsiteY76" fmla="*/ 381001 h 2784476"/>
              <a:gd name="connsiteX77" fmla="*/ 728660 w 7649362"/>
              <a:gd name="connsiteY77" fmla="*/ 381001 h 2784476"/>
              <a:gd name="connsiteX78" fmla="*/ 728660 w 7649362"/>
              <a:gd name="connsiteY78" fmla="*/ 338139 h 2784476"/>
              <a:gd name="connsiteX79" fmla="*/ 616741 w 7649362"/>
              <a:gd name="connsiteY79" fmla="*/ 338139 h 2784476"/>
              <a:gd name="connsiteX80" fmla="*/ 616740 w 7649362"/>
              <a:gd name="connsiteY80" fmla="*/ 288133 h 2784476"/>
              <a:gd name="connsiteX81" fmla="*/ 604836 w 7649362"/>
              <a:gd name="connsiteY81" fmla="*/ 288133 h 2784476"/>
              <a:gd name="connsiteX82" fmla="*/ 604835 w 7649362"/>
              <a:gd name="connsiteY82" fmla="*/ 252414 h 2784476"/>
              <a:gd name="connsiteX83" fmla="*/ 583405 w 7649362"/>
              <a:gd name="connsiteY83" fmla="*/ 252413 h 2784476"/>
              <a:gd name="connsiteX84" fmla="*/ 583406 w 7649362"/>
              <a:gd name="connsiteY84" fmla="*/ 209551 h 2784476"/>
              <a:gd name="connsiteX85" fmla="*/ 516730 w 7649362"/>
              <a:gd name="connsiteY85" fmla="*/ 209552 h 2784476"/>
              <a:gd name="connsiteX86" fmla="*/ 516731 w 7649362"/>
              <a:gd name="connsiteY86" fmla="*/ 169069 h 2784476"/>
              <a:gd name="connsiteX87" fmla="*/ 400050 w 7649362"/>
              <a:gd name="connsiteY87" fmla="*/ 169069 h 2784476"/>
              <a:gd name="connsiteX88" fmla="*/ 400049 w 7649362"/>
              <a:gd name="connsiteY88" fmla="*/ 126207 h 2784476"/>
              <a:gd name="connsiteX89" fmla="*/ 145256 w 7649362"/>
              <a:gd name="connsiteY89" fmla="*/ 126206 h 2784476"/>
              <a:gd name="connsiteX90" fmla="*/ 0 w 7649362"/>
              <a:gd name="connsiteY90" fmla="*/ 0 h 2784476"/>
              <a:gd name="connsiteX0" fmla="*/ 7504106 w 7504106"/>
              <a:gd name="connsiteY0" fmla="*/ 2698751 h 2698751"/>
              <a:gd name="connsiteX1" fmla="*/ 7453306 w 7504106"/>
              <a:gd name="connsiteY1" fmla="*/ 2698751 h 2698751"/>
              <a:gd name="connsiteX2" fmla="*/ 7453306 w 7504106"/>
              <a:gd name="connsiteY2" fmla="*/ 2330451 h 2698751"/>
              <a:gd name="connsiteX3" fmla="*/ 6913556 w 7504106"/>
              <a:gd name="connsiteY3" fmla="*/ 2330451 h 2698751"/>
              <a:gd name="connsiteX4" fmla="*/ 6913556 w 7504106"/>
              <a:gd name="connsiteY4" fmla="*/ 2057401 h 2698751"/>
              <a:gd name="connsiteX5" fmla="*/ 5567356 w 7504106"/>
              <a:gd name="connsiteY5" fmla="*/ 2057401 h 2698751"/>
              <a:gd name="connsiteX6" fmla="*/ 5567356 w 7504106"/>
              <a:gd name="connsiteY6" fmla="*/ 1981201 h 2698751"/>
              <a:gd name="connsiteX7" fmla="*/ 5224456 w 7504106"/>
              <a:gd name="connsiteY7" fmla="*/ 1981201 h 2698751"/>
              <a:gd name="connsiteX8" fmla="*/ 5224456 w 7504106"/>
              <a:gd name="connsiteY8" fmla="*/ 1898651 h 2698751"/>
              <a:gd name="connsiteX9" fmla="*/ 5084756 w 7504106"/>
              <a:gd name="connsiteY9" fmla="*/ 1898651 h 2698751"/>
              <a:gd name="connsiteX10" fmla="*/ 5084756 w 7504106"/>
              <a:gd name="connsiteY10" fmla="*/ 1822451 h 2698751"/>
              <a:gd name="connsiteX11" fmla="*/ 4843456 w 7504106"/>
              <a:gd name="connsiteY11" fmla="*/ 1822451 h 2698751"/>
              <a:gd name="connsiteX12" fmla="*/ 4843456 w 7504106"/>
              <a:gd name="connsiteY12" fmla="*/ 1739901 h 2698751"/>
              <a:gd name="connsiteX13" fmla="*/ 4398956 w 7504106"/>
              <a:gd name="connsiteY13" fmla="*/ 1739901 h 2698751"/>
              <a:gd name="connsiteX14" fmla="*/ 4398956 w 7504106"/>
              <a:gd name="connsiteY14" fmla="*/ 1657351 h 2698751"/>
              <a:gd name="connsiteX15" fmla="*/ 4360856 w 7504106"/>
              <a:gd name="connsiteY15" fmla="*/ 1657351 h 2698751"/>
              <a:gd name="connsiteX16" fmla="*/ 4360856 w 7504106"/>
              <a:gd name="connsiteY16" fmla="*/ 1581151 h 2698751"/>
              <a:gd name="connsiteX17" fmla="*/ 3675056 w 7504106"/>
              <a:gd name="connsiteY17" fmla="*/ 1581151 h 2698751"/>
              <a:gd name="connsiteX18" fmla="*/ 3675056 w 7504106"/>
              <a:gd name="connsiteY18" fmla="*/ 1511301 h 2698751"/>
              <a:gd name="connsiteX19" fmla="*/ 3643306 w 7504106"/>
              <a:gd name="connsiteY19" fmla="*/ 1511301 h 2698751"/>
              <a:gd name="connsiteX20" fmla="*/ 3643306 w 7504106"/>
              <a:gd name="connsiteY20" fmla="*/ 1454151 h 2698751"/>
              <a:gd name="connsiteX21" fmla="*/ 3529006 w 7504106"/>
              <a:gd name="connsiteY21" fmla="*/ 1454151 h 2698751"/>
              <a:gd name="connsiteX22" fmla="*/ 3529006 w 7504106"/>
              <a:gd name="connsiteY22" fmla="*/ 1397001 h 2698751"/>
              <a:gd name="connsiteX23" fmla="*/ 3313106 w 7504106"/>
              <a:gd name="connsiteY23" fmla="*/ 1397001 h 2698751"/>
              <a:gd name="connsiteX24" fmla="*/ 3313106 w 7504106"/>
              <a:gd name="connsiteY24" fmla="*/ 1346201 h 2698751"/>
              <a:gd name="connsiteX25" fmla="*/ 3268656 w 7504106"/>
              <a:gd name="connsiteY25" fmla="*/ 1346201 h 2698751"/>
              <a:gd name="connsiteX26" fmla="*/ 3268656 w 7504106"/>
              <a:gd name="connsiteY26" fmla="*/ 1295401 h 2698751"/>
              <a:gd name="connsiteX27" fmla="*/ 3262306 w 7504106"/>
              <a:gd name="connsiteY27" fmla="*/ 1295401 h 2698751"/>
              <a:gd name="connsiteX28" fmla="*/ 3262306 w 7504106"/>
              <a:gd name="connsiteY28" fmla="*/ 1244601 h 2698751"/>
              <a:gd name="connsiteX29" fmla="*/ 3192456 w 7504106"/>
              <a:gd name="connsiteY29" fmla="*/ 1244601 h 2698751"/>
              <a:gd name="connsiteX30" fmla="*/ 3192456 w 7504106"/>
              <a:gd name="connsiteY30" fmla="*/ 1193801 h 2698751"/>
              <a:gd name="connsiteX31" fmla="*/ 3071806 w 7504106"/>
              <a:gd name="connsiteY31" fmla="*/ 1193801 h 2698751"/>
              <a:gd name="connsiteX32" fmla="*/ 3071806 w 7504106"/>
              <a:gd name="connsiteY32" fmla="*/ 1155701 h 2698751"/>
              <a:gd name="connsiteX33" fmla="*/ 2963856 w 7504106"/>
              <a:gd name="connsiteY33" fmla="*/ 1155701 h 2698751"/>
              <a:gd name="connsiteX34" fmla="*/ 2963856 w 7504106"/>
              <a:gd name="connsiteY34" fmla="*/ 1111251 h 2698751"/>
              <a:gd name="connsiteX35" fmla="*/ 2881306 w 7504106"/>
              <a:gd name="connsiteY35" fmla="*/ 1111251 h 2698751"/>
              <a:gd name="connsiteX36" fmla="*/ 2881306 w 7504106"/>
              <a:gd name="connsiteY36" fmla="*/ 1066801 h 2698751"/>
              <a:gd name="connsiteX37" fmla="*/ 2843206 w 7504106"/>
              <a:gd name="connsiteY37" fmla="*/ 1066801 h 2698751"/>
              <a:gd name="connsiteX38" fmla="*/ 2843206 w 7504106"/>
              <a:gd name="connsiteY38" fmla="*/ 1022351 h 2698751"/>
              <a:gd name="connsiteX39" fmla="*/ 2703506 w 7504106"/>
              <a:gd name="connsiteY39" fmla="*/ 1022351 h 2698751"/>
              <a:gd name="connsiteX40" fmla="*/ 2703506 w 7504106"/>
              <a:gd name="connsiteY40" fmla="*/ 977901 h 2698751"/>
              <a:gd name="connsiteX41" fmla="*/ 2551106 w 7504106"/>
              <a:gd name="connsiteY41" fmla="*/ 977901 h 2698751"/>
              <a:gd name="connsiteX42" fmla="*/ 2551106 w 7504106"/>
              <a:gd name="connsiteY42" fmla="*/ 939801 h 2698751"/>
              <a:gd name="connsiteX43" fmla="*/ 2506656 w 7504106"/>
              <a:gd name="connsiteY43" fmla="*/ 939801 h 2698751"/>
              <a:gd name="connsiteX44" fmla="*/ 2506656 w 7504106"/>
              <a:gd name="connsiteY44" fmla="*/ 895351 h 2698751"/>
              <a:gd name="connsiteX45" fmla="*/ 2322506 w 7504106"/>
              <a:gd name="connsiteY45" fmla="*/ 895351 h 2698751"/>
              <a:gd name="connsiteX46" fmla="*/ 2322506 w 7504106"/>
              <a:gd name="connsiteY46" fmla="*/ 857251 h 2698751"/>
              <a:gd name="connsiteX47" fmla="*/ 2157406 w 7504106"/>
              <a:gd name="connsiteY47" fmla="*/ 857251 h 2698751"/>
              <a:gd name="connsiteX48" fmla="*/ 2157406 w 7504106"/>
              <a:gd name="connsiteY48" fmla="*/ 819151 h 2698751"/>
              <a:gd name="connsiteX49" fmla="*/ 1960556 w 7504106"/>
              <a:gd name="connsiteY49" fmla="*/ 819151 h 2698751"/>
              <a:gd name="connsiteX50" fmla="*/ 1960556 w 7504106"/>
              <a:gd name="connsiteY50" fmla="*/ 781051 h 2698751"/>
              <a:gd name="connsiteX51" fmla="*/ 1865306 w 7504106"/>
              <a:gd name="connsiteY51" fmla="*/ 781051 h 2698751"/>
              <a:gd name="connsiteX52" fmla="*/ 1865306 w 7504106"/>
              <a:gd name="connsiteY52" fmla="*/ 749301 h 2698751"/>
              <a:gd name="connsiteX53" fmla="*/ 1751006 w 7504106"/>
              <a:gd name="connsiteY53" fmla="*/ 749301 h 2698751"/>
              <a:gd name="connsiteX54" fmla="*/ 1751006 w 7504106"/>
              <a:gd name="connsiteY54" fmla="*/ 717551 h 2698751"/>
              <a:gd name="connsiteX55" fmla="*/ 1649406 w 7504106"/>
              <a:gd name="connsiteY55" fmla="*/ 717551 h 2698751"/>
              <a:gd name="connsiteX56" fmla="*/ 1649406 w 7504106"/>
              <a:gd name="connsiteY56" fmla="*/ 673101 h 2698751"/>
              <a:gd name="connsiteX57" fmla="*/ 1573206 w 7504106"/>
              <a:gd name="connsiteY57" fmla="*/ 673101 h 2698751"/>
              <a:gd name="connsiteX58" fmla="*/ 1573206 w 7504106"/>
              <a:gd name="connsiteY58" fmla="*/ 635001 h 2698751"/>
              <a:gd name="connsiteX59" fmla="*/ 1465256 w 7504106"/>
              <a:gd name="connsiteY59" fmla="*/ 635001 h 2698751"/>
              <a:gd name="connsiteX60" fmla="*/ 1464463 w 7504106"/>
              <a:gd name="connsiteY60" fmla="*/ 600076 h 2698751"/>
              <a:gd name="connsiteX61" fmla="*/ 1395407 w 7504106"/>
              <a:gd name="connsiteY61" fmla="*/ 600077 h 2698751"/>
              <a:gd name="connsiteX62" fmla="*/ 1395408 w 7504106"/>
              <a:gd name="connsiteY62" fmla="*/ 528639 h 2698751"/>
              <a:gd name="connsiteX63" fmla="*/ 952496 w 7504106"/>
              <a:gd name="connsiteY63" fmla="*/ 528640 h 2698751"/>
              <a:gd name="connsiteX64" fmla="*/ 952496 w 7504106"/>
              <a:gd name="connsiteY64" fmla="*/ 519115 h 2698751"/>
              <a:gd name="connsiteX65" fmla="*/ 945351 w 7504106"/>
              <a:gd name="connsiteY65" fmla="*/ 519114 h 2698751"/>
              <a:gd name="connsiteX66" fmla="*/ 945349 w 7504106"/>
              <a:gd name="connsiteY66" fmla="*/ 502446 h 2698751"/>
              <a:gd name="connsiteX67" fmla="*/ 938207 w 7504106"/>
              <a:gd name="connsiteY67" fmla="*/ 502447 h 2698751"/>
              <a:gd name="connsiteX68" fmla="*/ 938207 w 7504106"/>
              <a:gd name="connsiteY68" fmla="*/ 450058 h 2698751"/>
              <a:gd name="connsiteX69" fmla="*/ 733420 w 7504106"/>
              <a:gd name="connsiteY69" fmla="*/ 447678 h 2698751"/>
              <a:gd name="connsiteX70" fmla="*/ 733419 w 7504106"/>
              <a:gd name="connsiteY70" fmla="*/ 414340 h 2698751"/>
              <a:gd name="connsiteX71" fmla="*/ 692940 w 7504106"/>
              <a:gd name="connsiteY71" fmla="*/ 414341 h 2698751"/>
              <a:gd name="connsiteX72" fmla="*/ 692938 w 7504106"/>
              <a:gd name="connsiteY72" fmla="*/ 376241 h 2698751"/>
              <a:gd name="connsiteX73" fmla="*/ 666744 w 7504106"/>
              <a:gd name="connsiteY73" fmla="*/ 376240 h 2698751"/>
              <a:gd name="connsiteX74" fmla="*/ 666747 w 7504106"/>
              <a:gd name="connsiteY74" fmla="*/ 330998 h 2698751"/>
              <a:gd name="connsiteX75" fmla="*/ 652459 w 7504106"/>
              <a:gd name="connsiteY75" fmla="*/ 330997 h 2698751"/>
              <a:gd name="connsiteX76" fmla="*/ 652459 w 7504106"/>
              <a:gd name="connsiteY76" fmla="*/ 295276 h 2698751"/>
              <a:gd name="connsiteX77" fmla="*/ 583404 w 7504106"/>
              <a:gd name="connsiteY77" fmla="*/ 295276 h 2698751"/>
              <a:gd name="connsiteX78" fmla="*/ 583404 w 7504106"/>
              <a:gd name="connsiteY78" fmla="*/ 252414 h 2698751"/>
              <a:gd name="connsiteX79" fmla="*/ 471485 w 7504106"/>
              <a:gd name="connsiteY79" fmla="*/ 252414 h 2698751"/>
              <a:gd name="connsiteX80" fmla="*/ 471484 w 7504106"/>
              <a:gd name="connsiteY80" fmla="*/ 202408 h 2698751"/>
              <a:gd name="connsiteX81" fmla="*/ 459580 w 7504106"/>
              <a:gd name="connsiteY81" fmla="*/ 202408 h 2698751"/>
              <a:gd name="connsiteX82" fmla="*/ 459579 w 7504106"/>
              <a:gd name="connsiteY82" fmla="*/ 166689 h 2698751"/>
              <a:gd name="connsiteX83" fmla="*/ 438149 w 7504106"/>
              <a:gd name="connsiteY83" fmla="*/ 166688 h 2698751"/>
              <a:gd name="connsiteX84" fmla="*/ 438150 w 7504106"/>
              <a:gd name="connsiteY84" fmla="*/ 123826 h 2698751"/>
              <a:gd name="connsiteX85" fmla="*/ 371474 w 7504106"/>
              <a:gd name="connsiteY85" fmla="*/ 123827 h 2698751"/>
              <a:gd name="connsiteX86" fmla="*/ 371475 w 7504106"/>
              <a:gd name="connsiteY86" fmla="*/ 83344 h 2698751"/>
              <a:gd name="connsiteX87" fmla="*/ 254794 w 7504106"/>
              <a:gd name="connsiteY87" fmla="*/ 83344 h 2698751"/>
              <a:gd name="connsiteX88" fmla="*/ 254793 w 7504106"/>
              <a:gd name="connsiteY88" fmla="*/ 40482 h 2698751"/>
              <a:gd name="connsiteX89" fmla="*/ 0 w 7504106"/>
              <a:gd name="connsiteY89" fmla="*/ 40481 h 2698751"/>
              <a:gd name="connsiteX90" fmla="*/ 7144 w 7504106"/>
              <a:gd name="connsiteY90" fmla="*/ 0 h 2698751"/>
              <a:gd name="connsiteX0" fmla="*/ 7504106 w 7504106"/>
              <a:gd name="connsiteY0" fmla="*/ 2698751 h 2698751"/>
              <a:gd name="connsiteX1" fmla="*/ 7453306 w 7504106"/>
              <a:gd name="connsiteY1" fmla="*/ 2698751 h 2698751"/>
              <a:gd name="connsiteX2" fmla="*/ 7453306 w 7504106"/>
              <a:gd name="connsiteY2" fmla="*/ 2330451 h 2698751"/>
              <a:gd name="connsiteX3" fmla="*/ 6913556 w 7504106"/>
              <a:gd name="connsiteY3" fmla="*/ 2330451 h 2698751"/>
              <a:gd name="connsiteX4" fmla="*/ 6913556 w 7504106"/>
              <a:gd name="connsiteY4" fmla="*/ 2057401 h 2698751"/>
              <a:gd name="connsiteX5" fmla="*/ 5567356 w 7504106"/>
              <a:gd name="connsiteY5" fmla="*/ 2057401 h 2698751"/>
              <a:gd name="connsiteX6" fmla="*/ 5567356 w 7504106"/>
              <a:gd name="connsiteY6" fmla="*/ 1981201 h 2698751"/>
              <a:gd name="connsiteX7" fmla="*/ 5224456 w 7504106"/>
              <a:gd name="connsiteY7" fmla="*/ 1981201 h 2698751"/>
              <a:gd name="connsiteX8" fmla="*/ 5224456 w 7504106"/>
              <a:gd name="connsiteY8" fmla="*/ 1898651 h 2698751"/>
              <a:gd name="connsiteX9" fmla="*/ 5084756 w 7504106"/>
              <a:gd name="connsiteY9" fmla="*/ 1898651 h 2698751"/>
              <a:gd name="connsiteX10" fmla="*/ 5084756 w 7504106"/>
              <a:gd name="connsiteY10" fmla="*/ 1822451 h 2698751"/>
              <a:gd name="connsiteX11" fmla="*/ 4843456 w 7504106"/>
              <a:gd name="connsiteY11" fmla="*/ 1822451 h 2698751"/>
              <a:gd name="connsiteX12" fmla="*/ 4843456 w 7504106"/>
              <a:gd name="connsiteY12" fmla="*/ 1739901 h 2698751"/>
              <a:gd name="connsiteX13" fmla="*/ 4398956 w 7504106"/>
              <a:gd name="connsiteY13" fmla="*/ 1739901 h 2698751"/>
              <a:gd name="connsiteX14" fmla="*/ 4398956 w 7504106"/>
              <a:gd name="connsiteY14" fmla="*/ 1657351 h 2698751"/>
              <a:gd name="connsiteX15" fmla="*/ 4360856 w 7504106"/>
              <a:gd name="connsiteY15" fmla="*/ 1657351 h 2698751"/>
              <a:gd name="connsiteX16" fmla="*/ 4360856 w 7504106"/>
              <a:gd name="connsiteY16" fmla="*/ 1581151 h 2698751"/>
              <a:gd name="connsiteX17" fmla="*/ 3675056 w 7504106"/>
              <a:gd name="connsiteY17" fmla="*/ 1581151 h 2698751"/>
              <a:gd name="connsiteX18" fmla="*/ 3675056 w 7504106"/>
              <a:gd name="connsiteY18" fmla="*/ 1511301 h 2698751"/>
              <a:gd name="connsiteX19" fmla="*/ 3643306 w 7504106"/>
              <a:gd name="connsiteY19" fmla="*/ 1511301 h 2698751"/>
              <a:gd name="connsiteX20" fmla="*/ 3643306 w 7504106"/>
              <a:gd name="connsiteY20" fmla="*/ 1454151 h 2698751"/>
              <a:gd name="connsiteX21" fmla="*/ 3529006 w 7504106"/>
              <a:gd name="connsiteY21" fmla="*/ 1454151 h 2698751"/>
              <a:gd name="connsiteX22" fmla="*/ 3529006 w 7504106"/>
              <a:gd name="connsiteY22" fmla="*/ 1397001 h 2698751"/>
              <a:gd name="connsiteX23" fmla="*/ 3313106 w 7504106"/>
              <a:gd name="connsiteY23" fmla="*/ 1397001 h 2698751"/>
              <a:gd name="connsiteX24" fmla="*/ 3313106 w 7504106"/>
              <a:gd name="connsiteY24" fmla="*/ 1346201 h 2698751"/>
              <a:gd name="connsiteX25" fmla="*/ 3268656 w 7504106"/>
              <a:gd name="connsiteY25" fmla="*/ 1346201 h 2698751"/>
              <a:gd name="connsiteX26" fmla="*/ 3268656 w 7504106"/>
              <a:gd name="connsiteY26" fmla="*/ 1295401 h 2698751"/>
              <a:gd name="connsiteX27" fmla="*/ 3262306 w 7504106"/>
              <a:gd name="connsiteY27" fmla="*/ 1295401 h 2698751"/>
              <a:gd name="connsiteX28" fmla="*/ 3262306 w 7504106"/>
              <a:gd name="connsiteY28" fmla="*/ 1244601 h 2698751"/>
              <a:gd name="connsiteX29" fmla="*/ 3192456 w 7504106"/>
              <a:gd name="connsiteY29" fmla="*/ 1244601 h 2698751"/>
              <a:gd name="connsiteX30" fmla="*/ 3192456 w 7504106"/>
              <a:gd name="connsiteY30" fmla="*/ 1193801 h 2698751"/>
              <a:gd name="connsiteX31" fmla="*/ 3071806 w 7504106"/>
              <a:gd name="connsiteY31" fmla="*/ 1193801 h 2698751"/>
              <a:gd name="connsiteX32" fmla="*/ 3071806 w 7504106"/>
              <a:gd name="connsiteY32" fmla="*/ 1155701 h 2698751"/>
              <a:gd name="connsiteX33" fmla="*/ 2963856 w 7504106"/>
              <a:gd name="connsiteY33" fmla="*/ 1155701 h 2698751"/>
              <a:gd name="connsiteX34" fmla="*/ 2963856 w 7504106"/>
              <a:gd name="connsiteY34" fmla="*/ 1111251 h 2698751"/>
              <a:gd name="connsiteX35" fmla="*/ 2881306 w 7504106"/>
              <a:gd name="connsiteY35" fmla="*/ 1111251 h 2698751"/>
              <a:gd name="connsiteX36" fmla="*/ 2881306 w 7504106"/>
              <a:gd name="connsiteY36" fmla="*/ 1066801 h 2698751"/>
              <a:gd name="connsiteX37" fmla="*/ 2843206 w 7504106"/>
              <a:gd name="connsiteY37" fmla="*/ 1066801 h 2698751"/>
              <a:gd name="connsiteX38" fmla="*/ 2843206 w 7504106"/>
              <a:gd name="connsiteY38" fmla="*/ 1022351 h 2698751"/>
              <a:gd name="connsiteX39" fmla="*/ 2703506 w 7504106"/>
              <a:gd name="connsiteY39" fmla="*/ 1022351 h 2698751"/>
              <a:gd name="connsiteX40" fmla="*/ 2703506 w 7504106"/>
              <a:gd name="connsiteY40" fmla="*/ 977901 h 2698751"/>
              <a:gd name="connsiteX41" fmla="*/ 2551106 w 7504106"/>
              <a:gd name="connsiteY41" fmla="*/ 977901 h 2698751"/>
              <a:gd name="connsiteX42" fmla="*/ 2551106 w 7504106"/>
              <a:gd name="connsiteY42" fmla="*/ 939801 h 2698751"/>
              <a:gd name="connsiteX43" fmla="*/ 2506656 w 7504106"/>
              <a:gd name="connsiteY43" fmla="*/ 939801 h 2698751"/>
              <a:gd name="connsiteX44" fmla="*/ 2506656 w 7504106"/>
              <a:gd name="connsiteY44" fmla="*/ 895351 h 2698751"/>
              <a:gd name="connsiteX45" fmla="*/ 2322506 w 7504106"/>
              <a:gd name="connsiteY45" fmla="*/ 895351 h 2698751"/>
              <a:gd name="connsiteX46" fmla="*/ 2322506 w 7504106"/>
              <a:gd name="connsiteY46" fmla="*/ 857251 h 2698751"/>
              <a:gd name="connsiteX47" fmla="*/ 2157406 w 7504106"/>
              <a:gd name="connsiteY47" fmla="*/ 857251 h 2698751"/>
              <a:gd name="connsiteX48" fmla="*/ 2157406 w 7504106"/>
              <a:gd name="connsiteY48" fmla="*/ 819151 h 2698751"/>
              <a:gd name="connsiteX49" fmla="*/ 1960556 w 7504106"/>
              <a:gd name="connsiteY49" fmla="*/ 819151 h 2698751"/>
              <a:gd name="connsiteX50" fmla="*/ 1960556 w 7504106"/>
              <a:gd name="connsiteY50" fmla="*/ 781051 h 2698751"/>
              <a:gd name="connsiteX51" fmla="*/ 1865306 w 7504106"/>
              <a:gd name="connsiteY51" fmla="*/ 781051 h 2698751"/>
              <a:gd name="connsiteX52" fmla="*/ 1865306 w 7504106"/>
              <a:gd name="connsiteY52" fmla="*/ 749301 h 2698751"/>
              <a:gd name="connsiteX53" fmla="*/ 1751006 w 7504106"/>
              <a:gd name="connsiteY53" fmla="*/ 749301 h 2698751"/>
              <a:gd name="connsiteX54" fmla="*/ 1751006 w 7504106"/>
              <a:gd name="connsiteY54" fmla="*/ 717551 h 2698751"/>
              <a:gd name="connsiteX55" fmla="*/ 1649406 w 7504106"/>
              <a:gd name="connsiteY55" fmla="*/ 717551 h 2698751"/>
              <a:gd name="connsiteX56" fmla="*/ 1649406 w 7504106"/>
              <a:gd name="connsiteY56" fmla="*/ 673101 h 2698751"/>
              <a:gd name="connsiteX57" fmla="*/ 1573206 w 7504106"/>
              <a:gd name="connsiteY57" fmla="*/ 673101 h 2698751"/>
              <a:gd name="connsiteX58" fmla="*/ 1573206 w 7504106"/>
              <a:gd name="connsiteY58" fmla="*/ 635001 h 2698751"/>
              <a:gd name="connsiteX59" fmla="*/ 1465256 w 7504106"/>
              <a:gd name="connsiteY59" fmla="*/ 635001 h 2698751"/>
              <a:gd name="connsiteX60" fmla="*/ 1464463 w 7504106"/>
              <a:gd name="connsiteY60" fmla="*/ 600076 h 2698751"/>
              <a:gd name="connsiteX61" fmla="*/ 1395407 w 7504106"/>
              <a:gd name="connsiteY61" fmla="*/ 600077 h 2698751"/>
              <a:gd name="connsiteX62" fmla="*/ 1395408 w 7504106"/>
              <a:gd name="connsiteY62" fmla="*/ 528639 h 2698751"/>
              <a:gd name="connsiteX63" fmla="*/ 952496 w 7504106"/>
              <a:gd name="connsiteY63" fmla="*/ 528640 h 2698751"/>
              <a:gd name="connsiteX64" fmla="*/ 952496 w 7504106"/>
              <a:gd name="connsiteY64" fmla="*/ 519115 h 2698751"/>
              <a:gd name="connsiteX65" fmla="*/ 945351 w 7504106"/>
              <a:gd name="connsiteY65" fmla="*/ 519114 h 2698751"/>
              <a:gd name="connsiteX66" fmla="*/ 945349 w 7504106"/>
              <a:gd name="connsiteY66" fmla="*/ 502446 h 2698751"/>
              <a:gd name="connsiteX67" fmla="*/ 938207 w 7504106"/>
              <a:gd name="connsiteY67" fmla="*/ 502447 h 2698751"/>
              <a:gd name="connsiteX68" fmla="*/ 938207 w 7504106"/>
              <a:gd name="connsiteY68" fmla="*/ 450058 h 2698751"/>
              <a:gd name="connsiteX69" fmla="*/ 733420 w 7504106"/>
              <a:gd name="connsiteY69" fmla="*/ 447678 h 2698751"/>
              <a:gd name="connsiteX70" fmla="*/ 733419 w 7504106"/>
              <a:gd name="connsiteY70" fmla="*/ 414340 h 2698751"/>
              <a:gd name="connsiteX71" fmla="*/ 692940 w 7504106"/>
              <a:gd name="connsiteY71" fmla="*/ 414341 h 2698751"/>
              <a:gd name="connsiteX72" fmla="*/ 692938 w 7504106"/>
              <a:gd name="connsiteY72" fmla="*/ 376241 h 2698751"/>
              <a:gd name="connsiteX73" fmla="*/ 666744 w 7504106"/>
              <a:gd name="connsiteY73" fmla="*/ 376240 h 2698751"/>
              <a:gd name="connsiteX74" fmla="*/ 666747 w 7504106"/>
              <a:gd name="connsiteY74" fmla="*/ 330998 h 2698751"/>
              <a:gd name="connsiteX75" fmla="*/ 652459 w 7504106"/>
              <a:gd name="connsiteY75" fmla="*/ 330997 h 2698751"/>
              <a:gd name="connsiteX76" fmla="*/ 652459 w 7504106"/>
              <a:gd name="connsiteY76" fmla="*/ 295276 h 2698751"/>
              <a:gd name="connsiteX77" fmla="*/ 583404 w 7504106"/>
              <a:gd name="connsiteY77" fmla="*/ 295276 h 2698751"/>
              <a:gd name="connsiteX78" fmla="*/ 583404 w 7504106"/>
              <a:gd name="connsiteY78" fmla="*/ 252414 h 2698751"/>
              <a:gd name="connsiteX79" fmla="*/ 471485 w 7504106"/>
              <a:gd name="connsiteY79" fmla="*/ 252414 h 2698751"/>
              <a:gd name="connsiteX80" fmla="*/ 471484 w 7504106"/>
              <a:gd name="connsiteY80" fmla="*/ 202408 h 2698751"/>
              <a:gd name="connsiteX81" fmla="*/ 459580 w 7504106"/>
              <a:gd name="connsiteY81" fmla="*/ 202408 h 2698751"/>
              <a:gd name="connsiteX82" fmla="*/ 459579 w 7504106"/>
              <a:gd name="connsiteY82" fmla="*/ 166689 h 2698751"/>
              <a:gd name="connsiteX83" fmla="*/ 438149 w 7504106"/>
              <a:gd name="connsiteY83" fmla="*/ 166688 h 2698751"/>
              <a:gd name="connsiteX84" fmla="*/ 438150 w 7504106"/>
              <a:gd name="connsiteY84" fmla="*/ 123826 h 2698751"/>
              <a:gd name="connsiteX85" fmla="*/ 371474 w 7504106"/>
              <a:gd name="connsiteY85" fmla="*/ 123827 h 2698751"/>
              <a:gd name="connsiteX86" fmla="*/ 371475 w 7504106"/>
              <a:gd name="connsiteY86" fmla="*/ 83344 h 2698751"/>
              <a:gd name="connsiteX87" fmla="*/ 254794 w 7504106"/>
              <a:gd name="connsiteY87" fmla="*/ 83344 h 2698751"/>
              <a:gd name="connsiteX88" fmla="*/ 254793 w 7504106"/>
              <a:gd name="connsiteY88" fmla="*/ 40482 h 2698751"/>
              <a:gd name="connsiteX89" fmla="*/ 0 w 7504106"/>
              <a:gd name="connsiteY89" fmla="*/ 40481 h 2698751"/>
              <a:gd name="connsiteX90" fmla="*/ 2382 w 7504106"/>
              <a:gd name="connsiteY90" fmla="*/ 0 h 2698751"/>
              <a:gd name="connsiteX0" fmla="*/ 7504106 w 7504106"/>
              <a:gd name="connsiteY0" fmla="*/ 2698751 h 2698751"/>
              <a:gd name="connsiteX1" fmla="*/ 7453306 w 7504106"/>
              <a:gd name="connsiteY1" fmla="*/ 2698751 h 2698751"/>
              <a:gd name="connsiteX2" fmla="*/ 7453306 w 7504106"/>
              <a:gd name="connsiteY2" fmla="*/ 2330451 h 2698751"/>
              <a:gd name="connsiteX3" fmla="*/ 6913556 w 7504106"/>
              <a:gd name="connsiteY3" fmla="*/ 2330451 h 2698751"/>
              <a:gd name="connsiteX4" fmla="*/ 6913556 w 7504106"/>
              <a:gd name="connsiteY4" fmla="*/ 2057401 h 2698751"/>
              <a:gd name="connsiteX5" fmla="*/ 5567356 w 7504106"/>
              <a:gd name="connsiteY5" fmla="*/ 2057401 h 2698751"/>
              <a:gd name="connsiteX6" fmla="*/ 5567356 w 7504106"/>
              <a:gd name="connsiteY6" fmla="*/ 1981201 h 2698751"/>
              <a:gd name="connsiteX7" fmla="*/ 5224456 w 7504106"/>
              <a:gd name="connsiteY7" fmla="*/ 1981201 h 2698751"/>
              <a:gd name="connsiteX8" fmla="*/ 5224456 w 7504106"/>
              <a:gd name="connsiteY8" fmla="*/ 1898651 h 2698751"/>
              <a:gd name="connsiteX9" fmla="*/ 5084756 w 7504106"/>
              <a:gd name="connsiteY9" fmla="*/ 1898651 h 2698751"/>
              <a:gd name="connsiteX10" fmla="*/ 5084756 w 7504106"/>
              <a:gd name="connsiteY10" fmla="*/ 1822451 h 2698751"/>
              <a:gd name="connsiteX11" fmla="*/ 4843456 w 7504106"/>
              <a:gd name="connsiteY11" fmla="*/ 1822451 h 2698751"/>
              <a:gd name="connsiteX12" fmla="*/ 4843456 w 7504106"/>
              <a:gd name="connsiteY12" fmla="*/ 1739901 h 2698751"/>
              <a:gd name="connsiteX13" fmla="*/ 4398956 w 7504106"/>
              <a:gd name="connsiteY13" fmla="*/ 1739901 h 2698751"/>
              <a:gd name="connsiteX14" fmla="*/ 4398956 w 7504106"/>
              <a:gd name="connsiteY14" fmla="*/ 1657351 h 2698751"/>
              <a:gd name="connsiteX15" fmla="*/ 4360856 w 7504106"/>
              <a:gd name="connsiteY15" fmla="*/ 1657351 h 2698751"/>
              <a:gd name="connsiteX16" fmla="*/ 4360856 w 7504106"/>
              <a:gd name="connsiteY16" fmla="*/ 1581151 h 2698751"/>
              <a:gd name="connsiteX17" fmla="*/ 3675056 w 7504106"/>
              <a:gd name="connsiteY17" fmla="*/ 1581151 h 2698751"/>
              <a:gd name="connsiteX18" fmla="*/ 3675056 w 7504106"/>
              <a:gd name="connsiteY18" fmla="*/ 1511301 h 2698751"/>
              <a:gd name="connsiteX19" fmla="*/ 3643306 w 7504106"/>
              <a:gd name="connsiteY19" fmla="*/ 1511301 h 2698751"/>
              <a:gd name="connsiteX20" fmla="*/ 3643306 w 7504106"/>
              <a:gd name="connsiteY20" fmla="*/ 1454151 h 2698751"/>
              <a:gd name="connsiteX21" fmla="*/ 3529006 w 7504106"/>
              <a:gd name="connsiteY21" fmla="*/ 1454151 h 2698751"/>
              <a:gd name="connsiteX22" fmla="*/ 3529006 w 7504106"/>
              <a:gd name="connsiteY22" fmla="*/ 1397001 h 2698751"/>
              <a:gd name="connsiteX23" fmla="*/ 3313106 w 7504106"/>
              <a:gd name="connsiteY23" fmla="*/ 1397001 h 2698751"/>
              <a:gd name="connsiteX24" fmla="*/ 3313106 w 7504106"/>
              <a:gd name="connsiteY24" fmla="*/ 1346201 h 2698751"/>
              <a:gd name="connsiteX25" fmla="*/ 3268656 w 7504106"/>
              <a:gd name="connsiteY25" fmla="*/ 1346201 h 2698751"/>
              <a:gd name="connsiteX26" fmla="*/ 3268656 w 7504106"/>
              <a:gd name="connsiteY26" fmla="*/ 1295401 h 2698751"/>
              <a:gd name="connsiteX27" fmla="*/ 3262306 w 7504106"/>
              <a:gd name="connsiteY27" fmla="*/ 1295401 h 2698751"/>
              <a:gd name="connsiteX28" fmla="*/ 3262306 w 7504106"/>
              <a:gd name="connsiteY28" fmla="*/ 1244601 h 2698751"/>
              <a:gd name="connsiteX29" fmla="*/ 3192456 w 7504106"/>
              <a:gd name="connsiteY29" fmla="*/ 1244601 h 2698751"/>
              <a:gd name="connsiteX30" fmla="*/ 3192456 w 7504106"/>
              <a:gd name="connsiteY30" fmla="*/ 1193801 h 2698751"/>
              <a:gd name="connsiteX31" fmla="*/ 3071806 w 7504106"/>
              <a:gd name="connsiteY31" fmla="*/ 1193801 h 2698751"/>
              <a:gd name="connsiteX32" fmla="*/ 3071806 w 7504106"/>
              <a:gd name="connsiteY32" fmla="*/ 1155701 h 2698751"/>
              <a:gd name="connsiteX33" fmla="*/ 2963856 w 7504106"/>
              <a:gd name="connsiteY33" fmla="*/ 1155701 h 2698751"/>
              <a:gd name="connsiteX34" fmla="*/ 2963856 w 7504106"/>
              <a:gd name="connsiteY34" fmla="*/ 1111251 h 2698751"/>
              <a:gd name="connsiteX35" fmla="*/ 2881306 w 7504106"/>
              <a:gd name="connsiteY35" fmla="*/ 1111251 h 2698751"/>
              <a:gd name="connsiteX36" fmla="*/ 2881306 w 7504106"/>
              <a:gd name="connsiteY36" fmla="*/ 1066801 h 2698751"/>
              <a:gd name="connsiteX37" fmla="*/ 2843206 w 7504106"/>
              <a:gd name="connsiteY37" fmla="*/ 1066801 h 2698751"/>
              <a:gd name="connsiteX38" fmla="*/ 2843206 w 7504106"/>
              <a:gd name="connsiteY38" fmla="*/ 1022351 h 2698751"/>
              <a:gd name="connsiteX39" fmla="*/ 2703506 w 7504106"/>
              <a:gd name="connsiteY39" fmla="*/ 1022351 h 2698751"/>
              <a:gd name="connsiteX40" fmla="*/ 2703506 w 7504106"/>
              <a:gd name="connsiteY40" fmla="*/ 977901 h 2698751"/>
              <a:gd name="connsiteX41" fmla="*/ 2551106 w 7504106"/>
              <a:gd name="connsiteY41" fmla="*/ 977901 h 2698751"/>
              <a:gd name="connsiteX42" fmla="*/ 2551106 w 7504106"/>
              <a:gd name="connsiteY42" fmla="*/ 939801 h 2698751"/>
              <a:gd name="connsiteX43" fmla="*/ 2506656 w 7504106"/>
              <a:gd name="connsiteY43" fmla="*/ 939801 h 2698751"/>
              <a:gd name="connsiteX44" fmla="*/ 2506656 w 7504106"/>
              <a:gd name="connsiteY44" fmla="*/ 895351 h 2698751"/>
              <a:gd name="connsiteX45" fmla="*/ 2322506 w 7504106"/>
              <a:gd name="connsiteY45" fmla="*/ 895351 h 2698751"/>
              <a:gd name="connsiteX46" fmla="*/ 2322506 w 7504106"/>
              <a:gd name="connsiteY46" fmla="*/ 857251 h 2698751"/>
              <a:gd name="connsiteX47" fmla="*/ 2157406 w 7504106"/>
              <a:gd name="connsiteY47" fmla="*/ 857251 h 2698751"/>
              <a:gd name="connsiteX48" fmla="*/ 2157406 w 7504106"/>
              <a:gd name="connsiteY48" fmla="*/ 819151 h 2698751"/>
              <a:gd name="connsiteX49" fmla="*/ 1960556 w 7504106"/>
              <a:gd name="connsiteY49" fmla="*/ 819151 h 2698751"/>
              <a:gd name="connsiteX50" fmla="*/ 1960556 w 7504106"/>
              <a:gd name="connsiteY50" fmla="*/ 781051 h 2698751"/>
              <a:gd name="connsiteX51" fmla="*/ 1865306 w 7504106"/>
              <a:gd name="connsiteY51" fmla="*/ 781051 h 2698751"/>
              <a:gd name="connsiteX52" fmla="*/ 1865306 w 7504106"/>
              <a:gd name="connsiteY52" fmla="*/ 749301 h 2698751"/>
              <a:gd name="connsiteX53" fmla="*/ 1751006 w 7504106"/>
              <a:gd name="connsiteY53" fmla="*/ 749301 h 2698751"/>
              <a:gd name="connsiteX54" fmla="*/ 1751006 w 7504106"/>
              <a:gd name="connsiteY54" fmla="*/ 717551 h 2698751"/>
              <a:gd name="connsiteX55" fmla="*/ 1649406 w 7504106"/>
              <a:gd name="connsiteY55" fmla="*/ 717551 h 2698751"/>
              <a:gd name="connsiteX56" fmla="*/ 1649406 w 7504106"/>
              <a:gd name="connsiteY56" fmla="*/ 673101 h 2698751"/>
              <a:gd name="connsiteX57" fmla="*/ 1573206 w 7504106"/>
              <a:gd name="connsiteY57" fmla="*/ 673101 h 2698751"/>
              <a:gd name="connsiteX58" fmla="*/ 1573206 w 7504106"/>
              <a:gd name="connsiteY58" fmla="*/ 635001 h 2698751"/>
              <a:gd name="connsiteX59" fmla="*/ 1465256 w 7504106"/>
              <a:gd name="connsiteY59" fmla="*/ 635001 h 2698751"/>
              <a:gd name="connsiteX60" fmla="*/ 1464463 w 7504106"/>
              <a:gd name="connsiteY60" fmla="*/ 600076 h 2698751"/>
              <a:gd name="connsiteX61" fmla="*/ 1395407 w 7504106"/>
              <a:gd name="connsiteY61" fmla="*/ 600077 h 2698751"/>
              <a:gd name="connsiteX62" fmla="*/ 1395408 w 7504106"/>
              <a:gd name="connsiteY62" fmla="*/ 528639 h 2698751"/>
              <a:gd name="connsiteX63" fmla="*/ 952496 w 7504106"/>
              <a:gd name="connsiteY63" fmla="*/ 528640 h 2698751"/>
              <a:gd name="connsiteX64" fmla="*/ 952496 w 7504106"/>
              <a:gd name="connsiteY64" fmla="*/ 519115 h 2698751"/>
              <a:gd name="connsiteX65" fmla="*/ 945351 w 7504106"/>
              <a:gd name="connsiteY65" fmla="*/ 519114 h 2698751"/>
              <a:gd name="connsiteX66" fmla="*/ 945349 w 7504106"/>
              <a:gd name="connsiteY66" fmla="*/ 502446 h 2698751"/>
              <a:gd name="connsiteX67" fmla="*/ 938207 w 7504106"/>
              <a:gd name="connsiteY67" fmla="*/ 502447 h 2698751"/>
              <a:gd name="connsiteX68" fmla="*/ 938207 w 7504106"/>
              <a:gd name="connsiteY68" fmla="*/ 450058 h 2698751"/>
              <a:gd name="connsiteX69" fmla="*/ 733420 w 7504106"/>
              <a:gd name="connsiteY69" fmla="*/ 447678 h 2698751"/>
              <a:gd name="connsiteX70" fmla="*/ 733419 w 7504106"/>
              <a:gd name="connsiteY70" fmla="*/ 414340 h 2698751"/>
              <a:gd name="connsiteX71" fmla="*/ 692940 w 7504106"/>
              <a:gd name="connsiteY71" fmla="*/ 414341 h 2698751"/>
              <a:gd name="connsiteX72" fmla="*/ 692938 w 7504106"/>
              <a:gd name="connsiteY72" fmla="*/ 376241 h 2698751"/>
              <a:gd name="connsiteX73" fmla="*/ 666744 w 7504106"/>
              <a:gd name="connsiteY73" fmla="*/ 376240 h 2698751"/>
              <a:gd name="connsiteX74" fmla="*/ 666747 w 7504106"/>
              <a:gd name="connsiteY74" fmla="*/ 330998 h 2698751"/>
              <a:gd name="connsiteX75" fmla="*/ 652459 w 7504106"/>
              <a:gd name="connsiteY75" fmla="*/ 330997 h 2698751"/>
              <a:gd name="connsiteX76" fmla="*/ 652459 w 7504106"/>
              <a:gd name="connsiteY76" fmla="*/ 295276 h 2698751"/>
              <a:gd name="connsiteX77" fmla="*/ 583404 w 7504106"/>
              <a:gd name="connsiteY77" fmla="*/ 295276 h 2698751"/>
              <a:gd name="connsiteX78" fmla="*/ 583404 w 7504106"/>
              <a:gd name="connsiteY78" fmla="*/ 252414 h 2698751"/>
              <a:gd name="connsiteX79" fmla="*/ 471485 w 7504106"/>
              <a:gd name="connsiteY79" fmla="*/ 252414 h 2698751"/>
              <a:gd name="connsiteX80" fmla="*/ 471484 w 7504106"/>
              <a:gd name="connsiteY80" fmla="*/ 202408 h 2698751"/>
              <a:gd name="connsiteX81" fmla="*/ 459580 w 7504106"/>
              <a:gd name="connsiteY81" fmla="*/ 202408 h 2698751"/>
              <a:gd name="connsiteX82" fmla="*/ 459579 w 7504106"/>
              <a:gd name="connsiteY82" fmla="*/ 166689 h 2698751"/>
              <a:gd name="connsiteX83" fmla="*/ 438149 w 7504106"/>
              <a:gd name="connsiteY83" fmla="*/ 166688 h 2698751"/>
              <a:gd name="connsiteX84" fmla="*/ 438150 w 7504106"/>
              <a:gd name="connsiteY84" fmla="*/ 123826 h 2698751"/>
              <a:gd name="connsiteX85" fmla="*/ 371474 w 7504106"/>
              <a:gd name="connsiteY85" fmla="*/ 123827 h 2698751"/>
              <a:gd name="connsiteX86" fmla="*/ 371475 w 7504106"/>
              <a:gd name="connsiteY86" fmla="*/ 83344 h 2698751"/>
              <a:gd name="connsiteX87" fmla="*/ 254794 w 7504106"/>
              <a:gd name="connsiteY87" fmla="*/ 83344 h 2698751"/>
              <a:gd name="connsiteX88" fmla="*/ 254793 w 7504106"/>
              <a:gd name="connsiteY88" fmla="*/ 40482 h 2698751"/>
              <a:gd name="connsiteX89" fmla="*/ 0 w 7504106"/>
              <a:gd name="connsiteY89" fmla="*/ 40481 h 2698751"/>
              <a:gd name="connsiteX90" fmla="*/ 1 w 7504106"/>
              <a:gd name="connsiteY90" fmla="*/ 0 h 2698751"/>
              <a:gd name="connsiteX0" fmla="*/ 7504106 w 7504106"/>
              <a:gd name="connsiteY0" fmla="*/ 2702534 h 2702534"/>
              <a:gd name="connsiteX1" fmla="*/ 7453306 w 7504106"/>
              <a:gd name="connsiteY1" fmla="*/ 2702534 h 2702534"/>
              <a:gd name="connsiteX2" fmla="*/ 7453306 w 7504106"/>
              <a:gd name="connsiteY2" fmla="*/ 2334234 h 2702534"/>
              <a:gd name="connsiteX3" fmla="*/ 6913556 w 7504106"/>
              <a:gd name="connsiteY3" fmla="*/ 2334234 h 2702534"/>
              <a:gd name="connsiteX4" fmla="*/ 6913556 w 7504106"/>
              <a:gd name="connsiteY4" fmla="*/ 2061184 h 2702534"/>
              <a:gd name="connsiteX5" fmla="*/ 5567356 w 7504106"/>
              <a:gd name="connsiteY5" fmla="*/ 2061184 h 2702534"/>
              <a:gd name="connsiteX6" fmla="*/ 5567356 w 7504106"/>
              <a:gd name="connsiteY6" fmla="*/ 1984984 h 2702534"/>
              <a:gd name="connsiteX7" fmla="*/ 5224456 w 7504106"/>
              <a:gd name="connsiteY7" fmla="*/ 1984984 h 2702534"/>
              <a:gd name="connsiteX8" fmla="*/ 5224456 w 7504106"/>
              <a:gd name="connsiteY8" fmla="*/ 1902434 h 2702534"/>
              <a:gd name="connsiteX9" fmla="*/ 5084756 w 7504106"/>
              <a:gd name="connsiteY9" fmla="*/ 1902434 h 2702534"/>
              <a:gd name="connsiteX10" fmla="*/ 5084756 w 7504106"/>
              <a:gd name="connsiteY10" fmla="*/ 1826234 h 2702534"/>
              <a:gd name="connsiteX11" fmla="*/ 4843456 w 7504106"/>
              <a:gd name="connsiteY11" fmla="*/ 1826234 h 2702534"/>
              <a:gd name="connsiteX12" fmla="*/ 4843456 w 7504106"/>
              <a:gd name="connsiteY12" fmla="*/ 1743684 h 2702534"/>
              <a:gd name="connsiteX13" fmla="*/ 4398956 w 7504106"/>
              <a:gd name="connsiteY13" fmla="*/ 1743684 h 2702534"/>
              <a:gd name="connsiteX14" fmla="*/ 4398956 w 7504106"/>
              <a:gd name="connsiteY14" fmla="*/ 1661134 h 2702534"/>
              <a:gd name="connsiteX15" fmla="*/ 4360856 w 7504106"/>
              <a:gd name="connsiteY15" fmla="*/ 1661134 h 2702534"/>
              <a:gd name="connsiteX16" fmla="*/ 4360856 w 7504106"/>
              <a:gd name="connsiteY16" fmla="*/ 1584934 h 2702534"/>
              <a:gd name="connsiteX17" fmla="*/ 3675056 w 7504106"/>
              <a:gd name="connsiteY17" fmla="*/ 1584934 h 2702534"/>
              <a:gd name="connsiteX18" fmla="*/ 3675056 w 7504106"/>
              <a:gd name="connsiteY18" fmla="*/ 1515084 h 2702534"/>
              <a:gd name="connsiteX19" fmla="*/ 3643306 w 7504106"/>
              <a:gd name="connsiteY19" fmla="*/ 1515084 h 2702534"/>
              <a:gd name="connsiteX20" fmla="*/ 3643306 w 7504106"/>
              <a:gd name="connsiteY20" fmla="*/ 1457934 h 2702534"/>
              <a:gd name="connsiteX21" fmla="*/ 3529006 w 7504106"/>
              <a:gd name="connsiteY21" fmla="*/ 1457934 h 2702534"/>
              <a:gd name="connsiteX22" fmla="*/ 3529006 w 7504106"/>
              <a:gd name="connsiteY22" fmla="*/ 1400784 h 2702534"/>
              <a:gd name="connsiteX23" fmla="*/ 3313106 w 7504106"/>
              <a:gd name="connsiteY23" fmla="*/ 1400784 h 2702534"/>
              <a:gd name="connsiteX24" fmla="*/ 3313106 w 7504106"/>
              <a:gd name="connsiteY24" fmla="*/ 1349984 h 2702534"/>
              <a:gd name="connsiteX25" fmla="*/ 3268656 w 7504106"/>
              <a:gd name="connsiteY25" fmla="*/ 1349984 h 2702534"/>
              <a:gd name="connsiteX26" fmla="*/ 3268656 w 7504106"/>
              <a:gd name="connsiteY26" fmla="*/ 1299184 h 2702534"/>
              <a:gd name="connsiteX27" fmla="*/ 3262306 w 7504106"/>
              <a:gd name="connsiteY27" fmla="*/ 1299184 h 2702534"/>
              <a:gd name="connsiteX28" fmla="*/ 3262306 w 7504106"/>
              <a:gd name="connsiteY28" fmla="*/ 1248384 h 2702534"/>
              <a:gd name="connsiteX29" fmla="*/ 3192456 w 7504106"/>
              <a:gd name="connsiteY29" fmla="*/ 1248384 h 2702534"/>
              <a:gd name="connsiteX30" fmla="*/ 3192456 w 7504106"/>
              <a:gd name="connsiteY30" fmla="*/ 1197584 h 2702534"/>
              <a:gd name="connsiteX31" fmla="*/ 3071806 w 7504106"/>
              <a:gd name="connsiteY31" fmla="*/ 1197584 h 2702534"/>
              <a:gd name="connsiteX32" fmla="*/ 3071806 w 7504106"/>
              <a:gd name="connsiteY32" fmla="*/ 1159484 h 2702534"/>
              <a:gd name="connsiteX33" fmla="*/ 2963856 w 7504106"/>
              <a:gd name="connsiteY33" fmla="*/ 1159484 h 2702534"/>
              <a:gd name="connsiteX34" fmla="*/ 2963856 w 7504106"/>
              <a:gd name="connsiteY34" fmla="*/ 1115034 h 2702534"/>
              <a:gd name="connsiteX35" fmla="*/ 2881306 w 7504106"/>
              <a:gd name="connsiteY35" fmla="*/ 1115034 h 2702534"/>
              <a:gd name="connsiteX36" fmla="*/ 2881306 w 7504106"/>
              <a:gd name="connsiteY36" fmla="*/ 1070584 h 2702534"/>
              <a:gd name="connsiteX37" fmla="*/ 2843206 w 7504106"/>
              <a:gd name="connsiteY37" fmla="*/ 1070584 h 2702534"/>
              <a:gd name="connsiteX38" fmla="*/ 2843206 w 7504106"/>
              <a:gd name="connsiteY38" fmla="*/ 1026134 h 2702534"/>
              <a:gd name="connsiteX39" fmla="*/ 2703506 w 7504106"/>
              <a:gd name="connsiteY39" fmla="*/ 1026134 h 2702534"/>
              <a:gd name="connsiteX40" fmla="*/ 2703506 w 7504106"/>
              <a:gd name="connsiteY40" fmla="*/ 981684 h 2702534"/>
              <a:gd name="connsiteX41" fmla="*/ 2551106 w 7504106"/>
              <a:gd name="connsiteY41" fmla="*/ 981684 h 2702534"/>
              <a:gd name="connsiteX42" fmla="*/ 2551106 w 7504106"/>
              <a:gd name="connsiteY42" fmla="*/ 943584 h 2702534"/>
              <a:gd name="connsiteX43" fmla="*/ 2506656 w 7504106"/>
              <a:gd name="connsiteY43" fmla="*/ 943584 h 2702534"/>
              <a:gd name="connsiteX44" fmla="*/ 2506656 w 7504106"/>
              <a:gd name="connsiteY44" fmla="*/ 899134 h 2702534"/>
              <a:gd name="connsiteX45" fmla="*/ 2322506 w 7504106"/>
              <a:gd name="connsiteY45" fmla="*/ 899134 h 2702534"/>
              <a:gd name="connsiteX46" fmla="*/ 2322506 w 7504106"/>
              <a:gd name="connsiteY46" fmla="*/ 861034 h 2702534"/>
              <a:gd name="connsiteX47" fmla="*/ 2157406 w 7504106"/>
              <a:gd name="connsiteY47" fmla="*/ 861034 h 2702534"/>
              <a:gd name="connsiteX48" fmla="*/ 2157406 w 7504106"/>
              <a:gd name="connsiteY48" fmla="*/ 822934 h 2702534"/>
              <a:gd name="connsiteX49" fmla="*/ 1960556 w 7504106"/>
              <a:gd name="connsiteY49" fmla="*/ 822934 h 2702534"/>
              <a:gd name="connsiteX50" fmla="*/ 1960556 w 7504106"/>
              <a:gd name="connsiteY50" fmla="*/ 784834 h 2702534"/>
              <a:gd name="connsiteX51" fmla="*/ 1865306 w 7504106"/>
              <a:gd name="connsiteY51" fmla="*/ 784834 h 2702534"/>
              <a:gd name="connsiteX52" fmla="*/ 1865306 w 7504106"/>
              <a:gd name="connsiteY52" fmla="*/ 753084 h 2702534"/>
              <a:gd name="connsiteX53" fmla="*/ 1751006 w 7504106"/>
              <a:gd name="connsiteY53" fmla="*/ 753084 h 2702534"/>
              <a:gd name="connsiteX54" fmla="*/ 1751006 w 7504106"/>
              <a:gd name="connsiteY54" fmla="*/ 721334 h 2702534"/>
              <a:gd name="connsiteX55" fmla="*/ 1649406 w 7504106"/>
              <a:gd name="connsiteY55" fmla="*/ 721334 h 2702534"/>
              <a:gd name="connsiteX56" fmla="*/ 1649406 w 7504106"/>
              <a:gd name="connsiteY56" fmla="*/ 676884 h 2702534"/>
              <a:gd name="connsiteX57" fmla="*/ 1573206 w 7504106"/>
              <a:gd name="connsiteY57" fmla="*/ 676884 h 2702534"/>
              <a:gd name="connsiteX58" fmla="*/ 1573206 w 7504106"/>
              <a:gd name="connsiteY58" fmla="*/ 638784 h 2702534"/>
              <a:gd name="connsiteX59" fmla="*/ 1465256 w 7504106"/>
              <a:gd name="connsiteY59" fmla="*/ 638784 h 2702534"/>
              <a:gd name="connsiteX60" fmla="*/ 1464463 w 7504106"/>
              <a:gd name="connsiteY60" fmla="*/ 603859 h 2702534"/>
              <a:gd name="connsiteX61" fmla="*/ 1395407 w 7504106"/>
              <a:gd name="connsiteY61" fmla="*/ 603860 h 2702534"/>
              <a:gd name="connsiteX62" fmla="*/ 1395408 w 7504106"/>
              <a:gd name="connsiteY62" fmla="*/ 532422 h 2702534"/>
              <a:gd name="connsiteX63" fmla="*/ 952496 w 7504106"/>
              <a:gd name="connsiteY63" fmla="*/ 532423 h 2702534"/>
              <a:gd name="connsiteX64" fmla="*/ 952496 w 7504106"/>
              <a:gd name="connsiteY64" fmla="*/ 522898 h 2702534"/>
              <a:gd name="connsiteX65" fmla="*/ 945351 w 7504106"/>
              <a:gd name="connsiteY65" fmla="*/ 522897 h 2702534"/>
              <a:gd name="connsiteX66" fmla="*/ 945349 w 7504106"/>
              <a:gd name="connsiteY66" fmla="*/ 506229 h 2702534"/>
              <a:gd name="connsiteX67" fmla="*/ 938207 w 7504106"/>
              <a:gd name="connsiteY67" fmla="*/ 506230 h 2702534"/>
              <a:gd name="connsiteX68" fmla="*/ 938207 w 7504106"/>
              <a:gd name="connsiteY68" fmla="*/ 453841 h 2702534"/>
              <a:gd name="connsiteX69" fmla="*/ 733420 w 7504106"/>
              <a:gd name="connsiteY69" fmla="*/ 451461 h 2702534"/>
              <a:gd name="connsiteX70" fmla="*/ 733419 w 7504106"/>
              <a:gd name="connsiteY70" fmla="*/ 418123 h 2702534"/>
              <a:gd name="connsiteX71" fmla="*/ 692940 w 7504106"/>
              <a:gd name="connsiteY71" fmla="*/ 418124 h 2702534"/>
              <a:gd name="connsiteX72" fmla="*/ 692938 w 7504106"/>
              <a:gd name="connsiteY72" fmla="*/ 380024 h 2702534"/>
              <a:gd name="connsiteX73" fmla="*/ 666744 w 7504106"/>
              <a:gd name="connsiteY73" fmla="*/ 380023 h 2702534"/>
              <a:gd name="connsiteX74" fmla="*/ 666747 w 7504106"/>
              <a:gd name="connsiteY74" fmla="*/ 334781 h 2702534"/>
              <a:gd name="connsiteX75" fmla="*/ 652459 w 7504106"/>
              <a:gd name="connsiteY75" fmla="*/ 334780 h 2702534"/>
              <a:gd name="connsiteX76" fmla="*/ 652459 w 7504106"/>
              <a:gd name="connsiteY76" fmla="*/ 299059 h 2702534"/>
              <a:gd name="connsiteX77" fmla="*/ 583404 w 7504106"/>
              <a:gd name="connsiteY77" fmla="*/ 299059 h 2702534"/>
              <a:gd name="connsiteX78" fmla="*/ 583404 w 7504106"/>
              <a:gd name="connsiteY78" fmla="*/ 256197 h 2702534"/>
              <a:gd name="connsiteX79" fmla="*/ 471485 w 7504106"/>
              <a:gd name="connsiteY79" fmla="*/ 256197 h 2702534"/>
              <a:gd name="connsiteX80" fmla="*/ 471484 w 7504106"/>
              <a:gd name="connsiteY80" fmla="*/ 206191 h 2702534"/>
              <a:gd name="connsiteX81" fmla="*/ 459580 w 7504106"/>
              <a:gd name="connsiteY81" fmla="*/ 206191 h 2702534"/>
              <a:gd name="connsiteX82" fmla="*/ 459579 w 7504106"/>
              <a:gd name="connsiteY82" fmla="*/ 170472 h 2702534"/>
              <a:gd name="connsiteX83" fmla="*/ 438149 w 7504106"/>
              <a:gd name="connsiteY83" fmla="*/ 170471 h 2702534"/>
              <a:gd name="connsiteX84" fmla="*/ 438150 w 7504106"/>
              <a:gd name="connsiteY84" fmla="*/ 127609 h 2702534"/>
              <a:gd name="connsiteX85" fmla="*/ 371474 w 7504106"/>
              <a:gd name="connsiteY85" fmla="*/ 127610 h 2702534"/>
              <a:gd name="connsiteX86" fmla="*/ 371475 w 7504106"/>
              <a:gd name="connsiteY86" fmla="*/ 87127 h 2702534"/>
              <a:gd name="connsiteX87" fmla="*/ 254794 w 7504106"/>
              <a:gd name="connsiteY87" fmla="*/ 87127 h 2702534"/>
              <a:gd name="connsiteX88" fmla="*/ 254793 w 7504106"/>
              <a:gd name="connsiteY88" fmla="*/ 44265 h 2702534"/>
              <a:gd name="connsiteX89" fmla="*/ 0 w 7504106"/>
              <a:gd name="connsiteY89" fmla="*/ 44264 h 2702534"/>
              <a:gd name="connsiteX90" fmla="*/ 1 w 7504106"/>
              <a:gd name="connsiteY90" fmla="*/ 3783 h 2702534"/>
              <a:gd name="connsiteX91" fmla="*/ 2383 w 7504106"/>
              <a:gd name="connsiteY91" fmla="*/ 1402 h 2702534"/>
              <a:gd name="connsiteX0" fmla="*/ 7677937 w 7677937"/>
              <a:gd name="connsiteY0" fmla="*/ 2701819 h 2701819"/>
              <a:gd name="connsiteX1" fmla="*/ 7627137 w 7677937"/>
              <a:gd name="connsiteY1" fmla="*/ 2701819 h 2701819"/>
              <a:gd name="connsiteX2" fmla="*/ 7627137 w 7677937"/>
              <a:gd name="connsiteY2" fmla="*/ 2333519 h 2701819"/>
              <a:gd name="connsiteX3" fmla="*/ 7087387 w 7677937"/>
              <a:gd name="connsiteY3" fmla="*/ 2333519 h 2701819"/>
              <a:gd name="connsiteX4" fmla="*/ 7087387 w 7677937"/>
              <a:gd name="connsiteY4" fmla="*/ 2060469 h 2701819"/>
              <a:gd name="connsiteX5" fmla="*/ 5741187 w 7677937"/>
              <a:gd name="connsiteY5" fmla="*/ 2060469 h 2701819"/>
              <a:gd name="connsiteX6" fmla="*/ 5741187 w 7677937"/>
              <a:gd name="connsiteY6" fmla="*/ 1984269 h 2701819"/>
              <a:gd name="connsiteX7" fmla="*/ 5398287 w 7677937"/>
              <a:gd name="connsiteY7" fmla="*/ 1984269 h 2701819"/>
              <a:gd name="connsiteX8" fmla="*/ 5398287 w 7677937"/>
              <a:gd name="connsiteY8" fmla="*/ 1901719 h 2701819"/>
              <a:gd name="connsiteX9" fmla="*/ 5258587 w 7677937"/>
              <a:gd name="connsiteY9" fmla="*/ 1901719 h 2701819"/>
              <a:gd name="connsiteX10" fmla="*/ 5258587 w 7677937"/>
              <a:gd name="connsiteY10" fmla="*/ 1825519 h 2701819"/>
              <a:gd name="connsiteX11" fmla="*/ 5017287 w 7677937"/>
              <a:gd name="connsiteY11" fmla="*/ 1825519 h 2701819"/>
              <a:gd name="connsiteX12" fmla="*/ 5017287 w 7677937"/>
              <a:gd name="connsiteY12" fmla="*/ 1742969 h 2701819"/>
              <a:gd name="connsiteX13" fmla="*/ 4572787 w 7677937"/>
              <a:gd name="connsiteY13" fmla="*/ 1742969 h 2701819"/>
              <a:gd name="connsiteX14" fmla="*/ 4572787 w 7677937"/>
              <a:gd name="connsiteY14" fmla="*/ 1660419 h 2701819"/>
              <a:gd name="connsiteX15" fmla="*/ 4534687 w 7677937"/>
              <a:gd name="connsiteY15" fmla="*/ 1660419 h 2701819"/>
              <a:gd name="connsiteX16" fmla="*/ 4534687 w 7677937"/>
              <a:gd name="connsiteY16" fmla="*/ 1584219 h 2701819"/>
              <a:gd name="connsiteX17" fmla="*/ 3848887 w 7677937"/>
              <a:gd name="connsiteY17" fmla="*/ 1584219 h 2701819"/>
              <a:gd name="connsiteX18" fmla="*/ 3848887 w 7677937"/>
              <a:gd name="connsiteY18" fmla="*/ 1514369 h 2701819"/>
              <a:gd name="connsiteX19" fmla="*/ 3817137 w 7677937"/>
              <a:gd name="connsiteY19" fmla="*/ 1514369 h 2701819"/>
              <a:gd name="connsiteX20" fmla="*/ 3817137 w 7677937"/>
              <a:gd name="connsiteY20" fmla="*/ 1457219 h 2701819"/>
              <a:gd name="connsiteX21" fmla="*/ 3702837 w 7677937"/>
              <a:gd name="connsiteY21" fmla="*/ 1457219 h 2701819"/>
              <a:gd name="connsiteX22" fmla="*/ 3702837 w 7677937"/>
              <a:gd name="connsiteY22" fmla="*/ 1400069 h 2701819"/>
              <a:gd name="connsiteX23" fmla="*/ 3486937 w 7677937"/>
              <a:gd name="connsiteY23" fmla="*/ 1400069 h 2701819"/>
              <a:gd name="connsiteX24" fmla="*/ 3486937 w 7677937"/>
              <a:gd name="connsiteY24" fmla="*/ 1349269 h 2701819"/>
              <a:gd name="connsiteX25" fmla="*/ 3442487 w 7677937"/>
              <a:gd name="connsiteY25" fmla="*/ 1349269 h 2701819"/>
              <a:gd name="connsiteX26" fmla="*/ 3442487 w 7677937"/>
              <a:gd name="connsiteY26" fmla="*/ 1298469 h 2701819"/>
              <a:gd name="connsiteX27" fmla="*/ 3436137 w 7677937"/>
              <a:gd name="connsiteY27" fmla="*/ 1298469 h 2701819"/>
              <a:gd name="connsiteX28" fmla="*/ 3436137 w 7677937"/>
              <a:gd name="connsiteY28" fmla="*/ 1247669 h 2701819"/>
              <a:gd name="connsiteX29" fmla="*/ 3366287 w 7677937"/>
              <a:gd name="connsiteY29" fmla="*/ 1247669 h 2701819"/>
              <a:gd name="connsiteX30" fmla="*/ 3366287 w 7677937"/>
              <a:gd name="connsiteY30" fmla="*/ 1196869 h 2701819"/>
              <a:gd name="connsiteX31" fmla="*/ 3245637 w 7677937"/>
              <a:gd name="connsiteY31" fmla="*/ 1196869 h 2701819"/>
              <a:gd name="connsiteX32" fmla="*/ 3245637 w 7677937"/>
              <a:gd name="connsiteY32" fmla="*/ 1158769 h 2701819"/>
              <a:gd name="connsiteX33" fmla="*/ 3137687 w 7677937"/>
              <a:gd name="connsiteY33" fmla="*/ 1158769 h 2701819"/>
              <a:gd name="connsiteX34" fmla="*/ 3137687 w 7677937"/>
              <a:gd name="connsiteY34" fmla="*/ 1114319 h 2701819"/>
              <a:gd name="connsiteX35" fmla="*/ 3055137 w 7677937"/>
              <a:gd name="connsiteY35" fmla="*/ 1114319 h 2701819"/>
              <a:gd name="connsiteX36" fmla="*/ 3055137 w 7677937"/>
              <a:gd name="connsiteY36" fmla="*/ 1069869 h 2701819"/>
              <a:gd name="connsiteX37" fmla="*/ 3017037 w 7677937"/>
              <a:gd name="connsiteY37" fmla="*/ 1069869 h 2701819"/>
              <a:gd name="connsiteX38" fmla="*/ 3017037 w 7677937"/>
              <a:gd name="connsiteY38" fmla="*/ 1025419 h 2701819"/>
              <a:gd name="connsiteX39" fmla="*/ 2877337 w 7677937"/>
              <a:gd name="connsiteY39" fmla="*/ 1025419 h 2701819"/>
              <a:gd name="connsiteX40" fmla="*/ 2877337 w 7677937"/>
              <a:gd name="connsiteY40" fmla="*/ 980969 h 2701819"/>
              <a:gd name="connsiteX41" fmla="*/ 2724937 w 7677937"/>
              <a:gd name="connsiteY41" fmla="*/ 980969 h 2701819"/>
              <a:gd name="connsiteX42" fmla="*/ 2724937 w 7677937"/>
              <a:gd name="connsiteY42" fmla="*/ 942869 h 2701819"/>
              <a:gd name="connsiteX43" fmla="*/ 2680487 w 7677937"/>
              <a:gd name="connsiteY43" fmla="*/ 942869 h 2701819"/>
              <a:gd name="connsiteX44" fmla="*/ 2680487 w 7677937"/>
              <a:gd name="connsiteY44" fmla="*/ 898419 h 2701819"/>
              <a:gd name="connsiteX45" fmla="*/ 2496337 w 7677937"/>
              <a:gd name="connsiteY45" fmla="*/ 898419 h 2701819"/>
              <a:gd name="connsiteX46" fmla="*/ 2496337 w 7677937"/>
              <a:gd name="connsiteY46" fmla="*/ 860319 h 2701819"/>
              <a:gd name="connsiteX47" fmla="*/ 2331237 w 7677937"/>
              <a:gd name="connsiteY47" fmla="*/ 860319 h 2701819"/>
              <a:gd name="connsiteX48" fmla="*/ 2331237 w 7677937"/>
              <a:gd name="connsiteY48" fmla="*/ 822219 h 2701819"/>
              <a:gd name="connsiteX49" fmla="*/ 2134387 w 7677937"/>
              <a:gd name="connsiteY49" fmla="*/ 822219 h 2701819"/>
              <a:gd name="connsiteX50" fmla="*/ 2134387 w 7677937"/>
              <a:gd name="connsiteY50" fmla="*/ 784119 h 2701819"/>
              <a:gd name="connsiteX51" fmla="*/ 2039137 w 7677937"/>
              <a:gd name="connsiteY51" fmla="*/ 784119 h 2701819"/>
              <a:gd name="connsiteX52" fmla="*/ 2039137 w 7677937"/>
              <a:gd name="connsiteY52" fmla="*/ 752369 h 2701819"/>
              <a:gd name="connsiteX53" fmla="*/ 1924837 w 7677937"/>
              <a:gd name="connsiteY53" fmla="*/ 752369 h 2701819"/>
              <a:gd name="connsiteX54" fmla="*/ 1924837 w 7677937"/>
              <a:gd name="connsiteY54" fmla="*/ 720619 h 2701819"/>
              <a:gd name="connsiteX55" fmla="*/ 1823237 w 7677937"/>
              <a:gd name="connsiteY55" fmla="*/ 720619 h 2701819"/>
              <a:gd name="connsiteX56" fmla="*/ 1823237 w 7677937"/>
              <a:gd name="connsiteY56" fmla="*/ 676169 h 2701819"/>
              <a:gd name="connsiteX57" fmla="*/ 1747037 w 7677937"/>
              <a:gd name="connsiteY57" fmla="*/ 676169 h 2701819"/>
              <a:gd name="connsiteX58" fmla="*/ 1747037 w 7677937"/>
              <a:gd name="connsiteY58" fmla="*/ 638069 h 2701819"/>
              <a:gd name="connsiteX59" fmla="*/ 1639087 w 7677937"/>
              <a:gd name="connsiteY59" fmla="*/ 638069 h 2701819"/>
              <a:gd name="connsiteX60" fmla="*/ 1638294 w 7677937"/>
              <a:gd name="connsiteY60" fmla="*/ 603144 h 2701819"/>
              <a:gd name="connsiteX61" fmla="*/ 1569238 w 7677937"/>
              <a:gd name="connsiteY61" fmla="*/ 603145 h 2701819"/>
              <a:gd name="connsiteX62" fmla="*/ 1569239 w 7677937"/>
              <a:gd name="connsiteY62" fmla="*/ 531707 h 2701819"/>
              <a:gd name="connsiteX63" fmla="*/ 1126327 w 7677937"/>
              <a:gd name="connsiteY63" fmla="*/ 531708 h 2701819"/>
              <a:gd name="connsiteX64" fmla="*/ 1126327 w 7677937"/>
              <a:gd name="connsiteY64" fmla="*/ 522183 h 2701819"/>
              <a:gd name="connsiteX65" fmla="*/ 1119182 w 7677937"/>
              <a:gd name="connsiteY65" fmla="*/ 522182 h 2701819"/>
              <a:gd name="connsiteX66" fmla="*/ 1119180 w 7677937"/>
              <a:gd name="connsiteY66" fmla="*/ 505514 h 2701819"/>
              <a:gd name="connsiteX67" fmla="*/ 1112038 w 7677937"/>
              <a:gd name="connsiteY67" fmla="*/ 505515 h 2701819"/>
              <a:gd name="connsiteX68" fmla="*/ 1112038 w 7677937"/>
              <a:gd name="connsiteY68" fmla="*/ 453126 h 2701819"/>
              <a:gd name="connsiteX69" fmla="*/ 907251 w 7677937"/>
              <a:gd name="connsiteY69" fmla="*/ 450746 h 2701819"/>
              <a:gd name="connsiteX70" fmla="*/ 907250 w 7677937"/>
              <a:gd name="connsiteY70" fmla="*/ 417408 h 2701819"/>
              <a:gd name="connsiteX71" fmla="*/ 866771 w 7677937"/>
              <a:gd name="connsiteY71" fmla="*/ 417409 h 2701819"/>
              <a:gd name="connsiteX72" fmla="*/ 866769 w 7677937"/>
              <a:gd name="connsiteY72" fmla="*/ 379309 h 2701819"/>
              <a:gd name="connsiteX73" fmla="*/ 840575 w 7677937"/>
              <a:gd name="connsiteY73" fmla="*/ 379308 h 2701819"/>
              <a:gd name="connsiteX74" fmla="*/ 840578 w 7677937"/>
              <a:gd name="connsiteY74" fmla="*/ 334066 h 2701819"/>
              <a:gd name="connsiteX75" fmla="*/ 826290 w 7677937"/>
              <a:gd name="connsiteY75" fmla="*/ 334065 h 2701819"/>
              <a:gd name="connsiteX76" fmla="*/ 826290 w 7677937"/>
              <a:gd name="connsiteY76" fmla="*/ 298344 h 2701819"/>
              <a:gd name="connsiteX77" fmla="*/ 757235 w 7677937"/>
              <a:gd name="connsiteY77" fmla="*/ 298344 h 2701819"/>
              <a:gd name="connsiteX78" fmla="*/ 757235 w 7677937"/>
              <a:gd name="connsiteY78" fmla="*/ 255482 h 2701819"/>
              <a:gd name="connsiteX79" fmla="*/ 645316 w 7677937"/>
              <a:gd name="connsiteY79" fmla="*/ 255482 h 2701819"/>
              <a:gd name="connsiteX80" fmla="*/ 645315 w 7677937"/>
              <a:gd name="connsiteY80" fmla="*/ 205476 h 2701819"/>
              <a:gd name="connsiteX81" fmla="*/ 633411 w 7677937"/>
              <a:gd name="connsiteY81" fmla="*/ 205476 h 2701819"/>
              <a:gd name="connsiteX82" fmla="*/ 633410 w 7677937"/>
              <a:gd name="connsiteY82" fmla="*/ 169757 h 2701819"/>
              <a:gd name="connsiteX83" fmla="*/ 611980 w 7677937"/>
              <a:gd name="connsiteY83" fmla="*/ 169756 h 2701819"/>
              <a:gd name="connsiteX84" fmla="*/ 611981 w 7677937"/>
              <a:gd name="connsiteY84" fmla="*/ 126894 h 2701819"/>
              <a:gd name="connsiteX85" fmla="*/ 545305 w 7677937"/>
              <a:gd name="connsiteY85" fmla="*/ 126895 h 2701819"/>
              <a:gd name="connsiteX86" fmla="*/ 545306 w 7677937"/>
              <a:gd name="connsiteY86" fmla="*/ 86412 h 2701819"/>
              <a:gd name="connsiteX87" fmla="*/ 428625 w 7677937"/>
              <a:gd name="connsiteY87" fmla="*/ 86412 h 2701819"/>
              <a:gd name="connsiteX88" fmla="*/ 428624 w 7677937"/>
              <a:gd name="connsiteY88" fmla="*/ 43550 h 2701819"/>
              <a:gd name="connsiteX89" fmla="*/ 173831 w 7677937"/>
              <a:gd name="connsiteY89" fmla="*/ 43549 h 2701819"/>
              <a:gd name="connsiteX90" fmla="*/ 173832 w 7677937"/>
              <a:gd name="connsiteY90" fmla="*/ 3068 h 2701819"/>
              <a:gd name="connsiteX91" fmla="*/ 1 w 7677937"/>
              <a:gd name="connsiteY91" fmla="*/ 3068 h 2701819"/>
              <a:gd name="connsiteX0" fmla="*/ 7677936 w 7677936"/>
              <a:gd name="connsiteY0" fmla="*/ 2698751 h 2698751"/>
              <a:gd name="connsiteX1" fmla="*/ 7627136 w 7677936"/>
              <a:gd name="connsiteY1" fmla="*/ 2698751 h 2698751"/>
              <a:gd name="connsiteX2" fmla="*/ 7627136 w 7677936"/>
              <a:gd name="connsiteY2" fmla="*/ 2330451 h 2698751"/>
              <a:gd name="connsiteX3" fmla="*/ 7087386 w 7677936"/>
              <a:gd name="connsiteY3" fmla="*/ 2330451 h 2698751"/>
              <a:gd name="connsiteX4" fmla="*/ 7087386 w 7677936"/>
              <a:gd name="connsiteY4" fmla="*/ 2057401 h 2698751"/>
              <a:gd name="connsiteX5" fmla="*/ 5741186 w 7677936"/>
              <a:gd name="connsiteY5" fmla="*/ 2057401 h 2698751"/>
              <a:gd name="connsiteX6" fmla="*/ 5741186 w 7677936"/>
              <a:gd name="connsiteY6" fmla="*/ 1981201 h 2698751"/>
              <a:gd name="connsiteX7" fmla="*/ 5398286 w 7677936"/>
              <a:gd name="connsiteY7" fmla="*/ 1981201 h 2698751"/>
              <a:gd name="connsiteX8" fmla="*/ 5398286 w 7677936"/>
              <a:gd name="connsiteY8" fmla="*/ 1898651 h 2698751"/>
              <a:gd name="connsiteX9" fmla="*/ 5258586 w 7677936"/>
              <a:gd name="connsiteY9" fmla="*/ 1898651 h 2698751"/>
              <a:gd name="connsiteX10" fmla="*/ 5258586 w 7677936"/>
              <a:gd name="connsiteY10" fmla="*/ 1822451 h 2698751"/>
              <a:gd name="connsiteX11" fmla="*/ 5017286 w 7677936"/>
              <a:gd name="connsiteY11" fmla="*/ 1822451 h 2698751"/>
              <a:gd name="connsiteX12" fmla="*/ 5017286 w 7677936"/>
              <a:gd name="connsiteY12" fmla="*/ 1739901 h 2698751"/>
              <a:gd name="connsiteX13" fmla="*/ 4572786 w 7677936"/>
              <a:gd name="connsiteY13" fmla="*/ 1739901 h 2698751"/>
              <a:gd name="connsiteX14" fmla="*/ 4572786 w 7677936"/>
              <a:gd name="connsiteY14" fmla="*/ 1657351 h 2698751"/>
              <a:gd name="connsiteX15" fmla="*/ 4534686 w 7677936"/>
              <a:gd name="connsiteY15" fmla="*/ 1657351 h 2698751"/>
              <a:gd name="connsiteX16" fmla="*/ 4534686 w 7677936"/>
              <a:gd name="connsiteY16" fmla="*/ 1581151 h 2698751"/>
              <a:gd name="connsiteX17" fmla="*/ 3848886 w 7677936"/>
              <a:gd name="connsiteY17" fmla="*/ 1581151 h 2698751"/>
              <a:gd name="connsiteX18" fmla="*/ 3848886 w 7677936"/>
              <a:gd name="connsiteY18" fmla="*/ 1511301 h 2698751"/>
              <a:gd name="connsiteX19" fmla="*/ 3817136 w 7677936"/>
              <a:gd name="connsiteY19" fmla="*/ 1511301 h 2698751"/>
              <a:gd name="connsiteX20" fmla="*/ 3817136 w 7677936"/>
              <a:gd name="connsiteY20" fmla="*/ 1454151 h 2698751"/>
              <a:gd name="connsiteX21" fmla="*/ 3702836 w 7677936"/>
              <a:gd name="connsiteY21" fmla="*/ 1454151 h 2698751"/>
              <a:gd name="connsiteX22" fmla="*/ 3702836 w 7677936"/>
              <a:gd name="connsiteY22" fmla="*/ 1397001 h 2698751"/>
              <a:gd name="connsiteX23" fmla="*/ 3486936 w 7677936"/>
              <a:gd name="connsiteY23" fmla="*/ 1397001 h 2698751"/>
              <a:gd name="connsiteX24" fmla="*/ 3486936 w 7677936"/>
              <a:gd name="connsiteY24" fmla="*/ 1346201 h 2698751"/>
              <a:gd name="connsiteX25" fmla="*/ 3442486 w 7677936"/>
              <a:gd name="connsiteY25" fmla="*/ 1346201 h 2698751"/>
              <a:gd name="connsiteX26" fmla="*/ 3442486 w 7677936"/>
              <a:gd name="connsiteY26" fmla="*/ 1295401 h 2698751"/>
              <a:gd name="connsiteX27" fmla="*/ 3436136 w 7677936"/>
              <a:gd name="connsiteY27" fmla="*/ 1295401 h 2698751"/>
              <a:gd name="connsiteX28" fmla="*/ 3436136 w 7677936"/>
              <a:gd name="connsiteY28" fmla="*/ 1244601 h 2698751"/>
              <a:gd name="connsiteX29" fmla="*/ 3366286 w 7677936"/>
              <a:gd name="connsiteY29" fmla="*/ 1244601 h 2698751"/>
              <a:gd name="connsiteX30" fmla="*/ 3366286 w 7677936"/>
              <a:gd name="connsiteY30" fmla="*/ 1193801 h 2698751"/>
              <a:gd name="connsiteX31" fmla="*/ 3245636 w 7677936"/>
              <a:gd name="connsiteY31" fmla="*/ 1193801 h 2698751"/>
              <a:gd name="connsiteX32" fmla="*/ 3245636 w 7677936"/>
              <a:gd name="connsiteY32" fmla="*/ 1155701 h 2698751"/>
              <a:gd name="connsiteX33" fmla="*/ 3137686 w 7677936"/>
              <a:gd name="connsiteY33" fmla="*/ 1155701 h 2698751"/>
              <a:gd name="connsiteX34" fmla="*/ 3137686 w 7677936"/>
              <a:gd name="connsiteY34" fmla="*/ 1111251 h 2698751"/>
              <a:gd name="connsiteX35" fmla="*/ 3055136 w 7677936"/>
              <a:gd name="connsiteY35" fmla="*/ 1111251 h 2698751"/>
              <a:gd name="connsiteX36" fmla="*/ 3055136 w 7677936"/>
              <a:gd name="connsiteY36" fmla="*/ 1066801 h 2698751"/>
              <a:gd name="connsiteX37" fmla="*/ 3017036 w 7677936"/>
              <a:gd name="connsiteY37" fmla="*/ 1066801 h 2698751"/>
              <a:gd name="connsiteX38" fmla="*/ 3017036 w 7677936"/>
              <a:gd name="connsiteY38" fmla="*/ 1022351 h 2698751"/>
              <a:gd name="connsiteX39" fmla="*/ 2877336 w 7677936"/>
              <a:gd name="connsiteY39" fmla="*/ 1022351 h 2698751"/>
              <a:gd name="connsiteX40" fmla="*/ 2877336 w 7677936"/>
              <a:gd name="connsiteY40" fmla="*/ 977901 h 2698751"/>
              <a:gd name="connsiteX41" fmla="*/ 2724936 w 7677936"/>
              <a:gd name="connsiteY41" fmla="*/ 977901 h 2698751"/>
              <a:gd name="connsiteX42" fmla="*/ 2724936 w 7677936"/>
              <a:gd name="connsiteY42" fmla="*/ 939801 h 2698751"/>
              <a:gd name="connsiteX43" fmla="*/ 2680486 w 7677936"/>
              <a:gd name="connsiteY43" fmla="*/ 939801 h 2698751"/>
              <a:gd name="connsiteX44" fmla="*/ 2680486 w 7677936"/>
              <a:gd name="connsiteY44" fmla="*/ 895351 h 2698751"/>
              <a:gd name="connsiteX45" fmla="*/ 2496336 w 7677936"/>
              <a:gd name="connsiteY45" fmla="*/ 895351 h 2698751"/>
              <a:gd name="connsiteX46" fmla="*/ 2496336 w 7677936"/>
              <a:gd name="connsiteY46" fmla="*/ 857251 h 2698751"/>
              <a:gd name="connsiteX47" fmla="*/ 2331236 w 7677936"/>
              <a:gd name="connsiteY47" fmla="*/ 857251 h 2698751"/>
              <a:gd name="connsiteX48" fmla="*/ 2331236 w 7677936"/>
              <a:gd name="connsiteY48" fmla="*/ 819151 h 2698751"/>
              <a:gd name="connsiteX49" fmla="*/ 2134386 w 7677936"/>
              <a:gd name="connsiteY49" fmla="*/ 819151 h 2698751"/>
              <a:gd name="connsiteX50" fmla="*/ 2134386 w 7677936"/>
              <a:gd name="connsiteY50" fmla="*/ 781051 h 2698751"/>
              <a:gd name="connsiteX51" fmla="*/ 2039136 w 7677936"/>
              <a:gd name="connsiteY51" fmla="*/ 781051 h 2698751"/>
              <a:gd name="connsiteX52" fmla="*/ 2039136 w 7677936"/>
              <a:gd name="connsiteY52" fmla="*/ 749301 h 2698751"/>
              <a:gd name="connsiteX53" fmla="*/ 1924836 w 7677936"/>
              <a:gd name="connsiteY53" fmla="*/ 749301 h 2698751"/>
              <a:gd name="connsiteX54" fmla="*/ 1924836 w 7677936"/>
              <a:gd name="connsiteY54" fmla="*/ 717551 h 2698751"/>
              <a:gd name="connsiteX55" fmla="*/ 1823236 w 7677936"/>
              <a:gd name="connsiteY55" fmla="*/ 717551 h 2698751"/>
              <a:gd name="connsiteX56" fmla="*/ 1823236 w 7677936"/>
              <a:gd name="connsiteY56" fmla="*/ 673101 h 2698751"/>
              <a:gd name="connsiteX57" fmla="*/ 1747036 w 7677936"/>
              <a:gd name="connsiteY57" fmla="*/ 673101 h 2698751"/>
              <a:gd name="connsiteX58" fmla="*/ 1747036 w 7677936"/>
              <a:gd name="connsiteY58" fmla="*/ 635001 h 2698751"/>
              <a:gd name="connsiteX59" fmla="*/ 1639086 w 7677936"/>
              <a:gd name="connsiteY59" fmla="*/ 635001 h 2698751"/>
              <a:gd name="connsiteX60" fmla="*/ 1638293 w 7677936"/>
              <a:gd name="connsiteY60" fmla="*/ 600076 h 2698751"/>
              <a:gd name="connsiteX61" fmla="*/ 1569237 w 7677936"/>
              <a:gd name="connsiteY61" fmla="*/ 600077 h 2698751"/>
              <a:gd name="connsiteX62" fmla="*/ 1569238 w 7677936"/>
              <a:gd name="connsiteY62" fmla="*/ 528639 h 2698751"/>
              <a:gd name="connsiteX63" fmla="*/ 1126326 w 7677936"/>
              <a:gd name="connsiteY63" fmla="*/ 528640 h 2698751"/>
              <a:gd name="connsiteX64" fmla="*/ 1126326 w 7677936"/>
              <a:gd name="connsiteY64" fmla="*/ 519115 h 2698751"/>
              <a:gd name="connsiteX65" fmla="*/ 1119181 w 7677936"/>
              <a:gd name="connsiteY65" fmla="*/ 519114 h 2698751"/>
              <a:gd name="connsiteX66" fmla="*/ 1119179 w 7677936"/>
              <a:gd name="connsiteY66" fmla="*/ 502446 h 2698751"/>
              <a:gd name="connsiteX67" fmla="*/ 1112037 w 7677936"/>
              <a:gd name="connsiteY67" fmla="*/ 502447 h 2698751"/>
              <a:gd name="connsiteX68" fmla="*/ 1112037 w 7677936"/>
              <a:gd name="connsiteY68" fmla="*/ 450058 h 2698751"/>
              <a:gd name="connsiteX69" fmla="*/ 907250 w 7677936"/>
              <a:gd name="connsiteY69" fmla="*/ 447678 h 2698751"/>
              <a:gd name="connsiteX70" fmla="*/ 907249 w 7677936"/>
              <a:gd name="connsiteY70" fmla="*/ 414340 h 2698751"/>
              <a:gd name="connsiteX71" fmla="*/ 866770 w 7677936"/>
              <a:gd name="connsiteY71" fmla="*/ 414341 h 2698751"/>
              <a:gd name="connsiteX72" fmla="*/ 866768 w 7677936"/>
              <a:gd name="connsiteY72" fmla="*/ 376241 h 2698751"/>
              <a:gd name="connsiteX73" fmla="*/ 840574 w 7677936"/>
              <a:gd name="connsiteY73" fmla="*/ 376240 h 2698751"/>
              <a:gd name="connsiteX74" fmla="*/ 840577 w 7677936"/>
              <a:gd name="connsiteY74" fmla="*/ 330998 h 2698751"/>
              <a:gd name="connsiteX75" fmla="*/ 826289 w 7677936"/>
              <a:gd name="connsiteY75" fmla="*/ 330997 h 2698751"/>
              <a:gd name="connsiteX76" fmla="*/ 826289 w 7677936"/>
              <a:gd name="connsiteY76" fmla="*/ 295276 h 2698751"/>
              <a:gd name="connsiteX77" fmla="*/ 757234 w 7677936"/>
              <a:gd name="connsiteY77" fmla="*/ 295276 h 2698751"/>
              <a:gd name="connsiteX78" fmla="*/ 757234 w 7677936"/>
              <a:gd name="connsiteY78" fmla="*/ 252414 h 2698751"/>
              <a:gd name="connsiteX79" fmla="*/ 645315 w 7677936"/>
              <a:gd name="connsiteY79" fmla="*/ 252414 h 2698751"/>
              <a:gd name="connsiteX80" fmla="*/ 645314 w 7677936"/>
              <a:gd name="connsiteY80" fmla="*/ 202408 h 2698751"/>
              <a:gd name="connsiteX81" fmla="*/ 633410 w 7677936"/>
              <a:gd name="connsiteY81" fmla="*/ 202408 h 2698751"/>
              <a:gd name="connsiteX82" fmla="*/ 633409 w 7677936"/>
              <a:gd name="connsiteY82" fmla="*/ 166689 h 2698751"/>
              <a:gd name="connsiteX83" fmla="*/ 611979 w 7677936"/>
              <a:gd name="connsiteY83" fmla="*/ 166688 h 2698751"/>
              <a:gd name="connsiteX84" fmla="*/ 611980 w 7677936"/>
              <a:gd name="connsiteY84" fmla="*/ 123826 h 2698751"/>
              <a:gd name="connsiteX85" fmla="*/ 545304 w 7677936"/>
              <a:gd name="connsiteY85" fmla="*/ 123827 h 2698751"/>
              <a:gd name="connsiteX86" fmla="*/ 545305 w 7677936"/>
              <a:gd name="connsiteY86" fmla="*/ 83344 h 2698751"/>
              <a:gd name="connsiteX87" fmla="*/ 428624 w 7677936"/>
              <a:gd name="connsiteY87" fmla="*/ 83344 h 2698751"/>
              <a:gd name="connsiteX88" fmla="*/ 428623 w 7677936"/>
              <a:gd name="connsiteY88" fmla="*/ 40482 h 2698751"/>
              <a:gd name="connsiteX89" fmla="*/ 173830 w 7677936"/>
              <a:gd name="connsiteY89" fmla="*/ 40481 h 2698751"/>
              <a:gd name="connsiteX90" fmla="*/ 173831 w 7677936"/>
              <a:gd name="connsiteY90" fmla="*/ 0 h 2698751"/>
              <a:gd name="connsiteX91" fmla="*/ 0 w 7677936"/>
              <a:gd name="connsiteY91" fmla="*/ 0 h 2698751"/>
              <a:gd name="connsiteX0" fmla="*/ 7690812 w 7690812"/>
              <a:gd name="connsiteY0" fmla="*/ 2701132 h 2701132"/>
              <a:gd name="connsiteX1" fmla="*/ 7640012 w 7690812"/>
              <a:gd name="connsiteY1" fmla="*/ 2701132 h 2701132"/>
              <a:gd name="connsiteX2" fmla="*/ 7640012 w 7690812"/>
              <a:gd name="connsiteY2" fmla="*/ 2332832 h 2701132"/>
              <a:gd name="connsiteX3" fmla="*/ 7100262 w 7690812"/>
              <a:gd name="connsiteY3" fmla="*/ 2332832 h 2701132"/>
              <a:gd name="connsiteX4" fmla="*/ 7100262 w 7690812"/>
              <a:gd name="connsiteY4" fmla="*/ 2059782 h 2701132"/>
              <a:gd name="connsiteX5" fmla="*/ 5754062 w 7690812"/>
              <a:gd name="connsiteY5" fmla="*/ 2059782 h 2701132"/>
              <a:gd name="connsiteX6" fmla="*/ 5754062 w 7690812"/>
              <a:gd name="connsiteY6" fmla="*/ 1983582 h 2701132"/>
              <a:gd name="connsiteX7" fmla="*/ 5411162 w 7690812"/>
              <a:gd name="connsiteY7" fmla="*/ 1983582 h 2701132"/>
              <a:gd name="connsiteX8" fmla="*/ 5411162 w 7690812"/>
              <a:gd name="connsiteY8" fmla="*/ 1901032 h 2701132"/>
              <a:gd name="connsiteX9" fmla="*/ 5271462 w 7690812"/>
              <a:gd name="connsiteY9" fmla="*/ 1901032 h 2701132"/>
              <a:gd name="connsiteX10" fmla="*/ 5271462 w 7690812"/>
              <a:gd name="connsiteY10" fmla="*/ 1824832 h 2701132"/>
              <a:gd name="connsiteX11" fmla="*/ 5030162 w 7690812"/>
              <a:gd name="connsiteY11" fmla="*/ 1824832 h 2701132"/>
              <a:gd name="connsiteX12" fmla="*/ 5030162 w 7690812"/>
              <a:gd name="connsiteY12" fmla="*/ 1742282 h 2701132"/>
              <a:gd name="connsiteX13" fmla="*/ 4585662 w 7690812"/>
              <a:gd name="connsiteY13" fmla="*/ 1742282 h 2701132"/>
              <a:gd name="connsiteX14" fmla="*/ 4585662 w 7690812"/>
              <a:gd name="connsiteY14" fmla="*/ 1659732 h 2701132"/>
              <a:gd name="connsiteX15" fmla="*/ 4547562 w 7690812"/>
              <a:gd name="connsiteY15" fmla="*/ 1659732 h 2701132"/>
              <a:gd name="connsiteX16" fmla="*/ 4547562 w 7690812"/>
              <a:gd name="connsiteY16" fmla="*/ 1583532 h 2701132"/>
              <a:gd name="connsiteX17" fmla="*/ 3861762 w 7690812"/>
              <a:gd name="connsiteY17" fmla="*/ 1583532 h 2701132"/>
              <a:gd name="connsiteX18" fmla="*/ 3861762 w 7690812"/>
              <a:gd name="connsiteY18" fmla="*/ 1513682 h 2701132"/>
              <a:gd name="connsiteX19" fmla="*/ 3830012 w 7690812"/>
              <a:gd name="connsiteY19" fmla="*/ 1513682 h 2701132"/>
              <a:gd name="connsiteX20" fmla="*/ 3830012 w 7690812"/>
              <a:gd name="connsiteY20" fmla="*/ 1456532 h 2701132"/>
              <a:gd name="connsiteX21" fmla="*/ 3715712 w 7690812"/>
              <a:gd name="connsiteY21" fmla="*/ 1456532 h 2701132"/>
              <a:gd name="connsiteX22" fmla="*/ 3715712 w 7690812"/>
              <a:gd name="connsiteY22" fmla="*/ 1399382 h 2701132"/>
              <a:gd name="connsiteX23" fmla="*/ 3499812 w 7690812"/>
              <a:gd name="connsiteY23" fmla="*/ 1399382 h 2701132"/>
              <a:gd name="connsiteX24" fmla="*/ 3499812 w 7690812"/>
              <a:gd name="connsiteY24" fmla="*/ 1348582 h 2701132"/>
              <a:gd name="connsiteX25" fmla="*/ 3455362 w 7690812"/>
              <a:gd name="connsiteY25" fmla="*/ 1348582 h 2701132"/>
              <a:gd name="connsiteX26" fmla="*/ 3455362 w 7690812"/>
              <a:gd name="connsiteY26" fmla="*/ 1297782 h 2701132"/>
              <a:gd name="connsiteX27" fmla="*/ 3449012 w 7690812"/>
              <a:gd name="connsiteY27" fmla="*/ 1297782 h 2701132"/>
              <a:gd name="connsiteX28" fmla="*/ 3449012 w 7690812"/>
              <a:gd name="connsiteY28" fmla="*/ 1246982 h 2701132"/>
              <a:gd name="connsiteX29" fmla="*/ 3379162 w 7690812"/>
              <a:gd name="connsiteY29" fmla="*/ 1246982 h 2701132"/>
              <a:gd name="connsiteX30" fmla="*/ 3379162 w 7690812"/>
              <a:gd name="connsiteY30" fmla="*/ 1196182 h 2701132"/>
              <a:gd name="connsiteX31" fmla="*/ 3258512 w 7690812"/>
              <a:gd name="connsiteY31" fmla="*/ 1196182 h 2701132"/>
              <a:gd name="connsiteX32" fmla="*/ 3258512 w 7690812"/>
              <a:gd name="connsiteY32" fmla="*/ 1158082 h 2701132"/>
              <a:gd name="connsiteX33" fmla="*/ 3150562 w 7690812"/>
              <a:gd name="connsiteY33" fmla="*/ 1158082 h 2701132"/>
              <a:gd name="connsiteX34" fmla="*/ 3150562 w 7690812"/>
              <a:gd name="connsiteY34" fmla="*/ 1113632 h 2701132"/>
              <a:gd name="connsiteX35" fmla="*/ 3068012 w 7690812"/>
              <a:gd name="connsiteY35" fmla="*/ 1113632 h 2701132"/>
              <a:gd name="connsiteX36" fmla="*/ 3068012 w 7690812"/>
              <a:gd name="connsiteY36" fmla="*/ 1069182 h 2701132"/>
              <a:gd name="connsiteX37" fmla="*/ 3029912 w 7690812"/>
              <a:gd name="connsiteY37" fmla="*/ 1069182 h 2701132"/>
              <a:gd name="connsiteX38" fmla="*/ 3029912 w 7690812"/>
              <a:gd name="connsiteY38" fmla="*/ 1024732 h 2701132"/>
              <a:gd name="connsiteX39" fmla="*/ 2890212 w 7690812"/>
              <a:gd name="connsiteY39" fmla="*/ 1024732 h 2701132"/>
              <a:gd name="connsiteX40" fmla="*/ 2890212 w 7690812"/>
              <a:gd name="connsiteY40" fmla="*/ 980282 h 2701132"/>
              <a:gd name="connsiteX41" fmla="*/ 2737812 w 7690812"/>
              <a:gd name="connsiteY41" fmla="*/ 980282 h 2701132"/>
              <a:gd name="connsiteX42" fmla="*/ 2737812 w 7690812"/>
              <a:gd name="connsiteY42" fmla="*/ 942182 h 2701132"/>
              <a:gd name="connsiteX43" fmla="*/ 2693362 w 7690812"/>
              <a:gd name="connsiteY43" fmla="*/ 942182 h 2701132"/>
              <a:gd name="connsiteX44" fmla="*/ 2693362 w 7690812"/>
              <a:gd name="connsiteY44" fmla="*/ 897732 h 2701132"/>
              <a:gd name="connsiteX45" fmla="*/ 2509212 w 7690812"/>
              <a:gd name="connsiteY45" fmla="*/ 897732 h 2701132"/>
              <a:gd name="connsiteX46" fmla="*/ 2509212 w 7690812"/>
              <a:gd name="connsiteY46" fmla="*/ 859632 h 2701132"/>
              <a:gd name="connsiteX47" fmla="*/ 2344112 w 7690812"/>
              <a:gd name="connsiteY47" fmla="*/ 859632 h 2701132"/>
              <a:gd name="connsiteX48" fmla="*/ 2344112 w 7690812"/>
              <a:gd name="connsiteY48" fmla="*/ 821532 h 2701132"/>
              <a:gd name="connsiteX49" fmla="*/ 2147262 w 7690812"/>
              <a:gd name="connsiteY49" fmla="*/ 821532 h 2701132"/>
              <a:gd name="connsiteX50" fmla="*/ 2147262 w 7690812"/>
              <a:gd name="connsiteY50" fmla="*/ 783432 h 2701132"/>
              <a:gd name="connsiteX51" fmla="*/ 2052012 w 7690812"/>
              <a:gd name="connsiteY51" fmla="*/ 783432 h 2701132"/>
              <a:gd name="connsiteX52" fmla="*/ 2052012 w 7690812"/>
              <a:gd name="connsiteY52" fmla="*/ 751682 h 2701132"/>
              <a:gd name="connsiteX53" fmla="*/ 1937712 w 7690812"/>
              <a:gd name="connsiteY53" fmla="*/ 751682 h 2701132"/>
              <a:gd name="connsiteX54" fmla="*/ 1937712 w 7690812"/>
              <a:gd name="connsiteY54" fmla="*/ 719932 h 2701132"/>
              <a:gd name="connsiteX55" fmla="*/ 1836112 w 7690812"/>
              <a:gd name="connsiteY55" fmla="*/ 719932 h 2701132"/>
              <a:gd name="connsiteX56" fmla="*/ 1836112 w 7690812"/>
              <a:gd name="connsiteY56" fmla="*/ 675482 h 2701132"/>
              <a:gd name="connsiteX57" fmla="*/ 1759912 w 7690812"/>
              <a:gd name="connsiteY57" fmla="*/ 675482 h 2701132"/>
              <a:gd name="connsiteX58" fmla="*/ 1759912 w 7690812"/>
              <a:gd name="connsiteY58" fmla="*/ 637382 h 2701132"/>
              <a:gd name="connsiteX59" fmla="*/ 1651962 w 7690812"/>
              <a:gd name="connsiteY59" fmla="*/ 637382 h 2701132"/>
              <a:gd name="connsiteX60" fmla="*/ 1651169 w 7690812"/>
              <a:gd name="connsiteY60" fmla="*/ 602457 h 2701132"/>
              <a:gd name="connsiteX61" fmla="*/ 1582113 w 7690812"/>
              <a:gd name="connsiteY61" fmla="*/ 602458 h 2701132"/>
              <a:gd name="connsiteX62" fmla="*/ 1582114 w 7690812"/>
              <a:gd name="connsiteY62" fmla="*/ 531020 h 2701132"/>
              <a:gd name="connsiteX63" fmla="*/ 1139202 w 7690812"/>
              <a:gd name="connsiteY63" fmla="*/ 531021 h 2701132"/>
              <a:gd name="connsiteX64" fmla="*/ 1139202 w 7690812"/>
              <a:gd name="connsiteY64" fmla="*/ 521496 h 2701132"/>
              <a:gd name="connsiteX65" fmla="*/ 1132057 w 7690812"/>
              <a:gd name="connsiteY65" fmla="*/ 521495 h 2701132"/>
              <a:gd name="connsiteX66" fmla="*/ 1132055 w 7690812"/>
              <a:gd name="connsiteY66" fmla="*/ 504827 h 2701132"/>
              <a:gd name="connsiteX67" fmla="*/ 1124913 w 7690812"/>
              <a:gd name="connsiteY67" fmla="*/ 504828 h 2701132"/>
              <a:gd name="connsiteX68" fmla="*/ 1124913 w 7690812"/>
              <a:gd name="connsiteY68" fmla="*/ 452439 h 2701132"/>
              <a:gd name="connsiteX69" fmla="*/ 920126 w 7690812"/>
              <a:gd name="connsiteY69" fmla="*/ 450059 h 2701132"/>
              <a:gd name="connsiteX70" fmla="*/ 920125 w 7690812"/>
              <a:gd name="connsiteY70" fmla="*/ 416721 h 2701132"/>
              <a:gd name="connsiteX71" fmla="*/ 879646 w 7690812"/>
              <a:gd name="connsiteY71" fmla="*/ 416722 h 2701132"/>
              <a:gd name="connsiteX72" fmla="*/ 879644 w 7690812"/>
              <a:gd name="connsiteY72" fmla="*/ 378622 h 2701132"/>
              <a:gd name="connsiteX73" fmla="*/ 853450 w 7690812"/>
              <a:gd name="connsiteY73" fmla="*/ 378621 h 2701132"/>
              <a:gd name="connsiteX74" fmla="*/ 853453 w 7690812"/>
              <a:gd name="connsiteY74" fmla="*/ 333379 h 2701132"/>
              <a:gd name="connsiteX75" fmla="*/ 839165 w 7690812"/>
              <a:gd name="connsiteY75" fmla="*/ 333378 h 2701132"/>
              <a:gd name="connsiteX76" fmla="*/ 839165 w 7690812"/>
              <a:gd name="connsiteY76" fmla="*/ 297657 h 2701132"/>
              <a:gd name="connsiteX77" fmla="*/ 770110 w 7690812"/>
              <a:gd name="connsiteY77" fmla="*/ 297657 h 2701132"/>
              <a:gd name="connsiteX78" fmla="*/ 770110 w 7690812"/>
              <a:gd name="connsiteY78" fmla="*/ 254795 h 2701132"/>
              <a:gd name="connsiteX79" fmla="*/ 658191 w 7690812"/>
              <a:gd name="connsiteY79" fmla="*/ 254795 h 2701132"/>
              <a:gd name="connsiteX80" fmla="*/ 658190 w 7690812"/>
              <a:gd name="connsiteY80" fmla="*/ 204789 h 2701132"/>
              <a:gd name="connsiteX81" fmla="*/ 646286 w 7690812"/>
              <a:gd name="connsiteY81" fmla="*/ 204789 h 2701132"/>
              <a:gd name="connsiteX82" fmla="*/ 646285 w 7690812"/>
              <a:gd name="connsiteY82" fmla="*/ 169070 h 2701132"/>
              <a:gd name="connsiteX83" fmla="*/ 624855 w 7690812"/>
              <a:gd name="connsiteY83" fmla="*/ 169069 h 2701132"/>
              <a:gd name="connsiteX84" fmla="*/ 624856 w 7690812"/>
              <a:gd name="connsiteY84" fmla="*/ 126207 h 2701132"/>
              <a:gd name="connsiteX85" fmla="*/ 558180 w 7690812"/>
              <a:gd name="connsiteY85" fmla="*/ 126208 h 2701132"/>
              <a:gd name="connsiteX86" fmla="*/ 558181 w 7690812"/>
              <a:gd name="connsiteY86" fmla="*/ 85725 h 2701132"/>
              <a:gd name="connsiteX87" fmla="*/ 441500 w 7690812"/>
              <a:gd name="connsiteY87" fmla="*/ 85725 h 2701132"/>
              <a:gd name="connsiteX88" fmla="*/ 441499 w 7690812"/>
              <a:gd name="connsiteY88" fmla="*/ 42863 h 2701132"/>
              <a:gd name="connsiteX89" fmla="*/ 186706 w 7690812"/>
              <a:gd name="connsiteY89" fmla="*/ 42862 h 2701132"/>
              <a:gd name="connsiteX90" fmla="*/ 186707 w 7690812"/>
              <a:gd name="connsiteY90" fmla="*/ 2381 h 2701132"/>
              <a:gd name="connsiteX91" fmla="*/ 12876 w 7690812"/>
              <a:gd name="connsiteY91" fmla="*/ 2381 h 2701132"/>
              <a:gd name="connsiteX92" fmla="*/ 12876 w 7690812"/>
              <a:gd name="connsiteY92" fmla="*/ 0 h 2701132"/>
              <a:gd name="connsiteX0" fmla="*/ 7694834 w 7694834"/>
              <a:gd name="connsiteY0" fmla="*/ 2817813 h 2817813"/>
              <a:gd name="connsiteX1" fmla="*/ 7644034 w 7694834"/>
              <a:gd name="connsiteY1" fmla="*/ 2817813 h 2817813"/>
              <a:gd name="connsiteX2" fmla="*/ 7644034 w 7694834"/>
              <a:gd name="connsiteY2" fmla="*/ 2449513 h 2817813"/>
              <a:gd name="connsiteX3" fmla="*/ 7104284 w 7694834"/>
              <a:gd name="connsiteY3" fmla="*/ 2449513 h 2817813"/>
              <a:gd name="connsiteX4" fmla="*/ 7104284 w 7694834"/>
              <a:gd name="connsiteY4" fmla="*/ 2176463 h 2817813"/>
              <a:gd name="connsiteX5" fmla="*/ 5758084 w 7694834"/>
              <a:gd name="connsiteY5" fmla="*/ 2176463 h 2817813"/>
              <a:gd name="connsiteX6" fmla="*/ 5758084 w 7694834"/>
              <a:gd name="connsiteY6" fmla="*/ 2100263 h 2817813"/>
              <a:gd name="connsiteX7" fmla="*/ 5415184 w 7694834"/>
              <a:gd name="connsiteY7" fmla="*/ 2100263 h 2817813"/>
              <a:gd name="connsiteX8" fmla="*/ 5415184 w 7694834"/>
              <a:gd name="connsiteY8" fmla="*/ 2017713 h 2817813"/>
              <a:gd name="connsiteX9" fmla="*/ 5275484 w 7694834"/>
              <a:gd name="connsiteY9" fmla="*/ 2017713 h 2817813"/>
              <a:gd name="connsiteX10" fmla="*/ 5275484 w 7694834"/>
              <a:gd name="connsiteY10" fmla="*/ 1941513 h 2817813"/>
              <a:gd name="connsiteX11" fmla="*/ 5034184 w 7694834"/>
              <a:gd name="connsiteY11" fmla="*/ 1941513 h 2817813"/>
              <a:gd name="connsiteX12" fmla="*/ 5034184 w 7694834"/>
              <a:gd name="connsiteY12" fmla="*/ 1858963 h 2817813"/>
              <a:gd name="connsiteX13" fmla="*/ 4589684 w 7694834"/>
              <a:gd name="connsiteY13" fmla="*/ 1858963 h 2817813"/>
              <a:gd name="connsiteX14" fmla="*/ 4589684 w 7694834"/>
              <a:gd name="connsiteY14" fmla="*/ 1776413 h 2817813"/>
              <a:gd name="connsiteX15" fmla="*/ 4551584 w 7694834"/>
              <a:gd name="connsiteY15" fmla="*/ 1776413 h 2817813"/>
              <a:gd name="connsiteX16" fmla="*/ 4551584 w 7694834"/>
              <a:gd name="connsiteY16" fmla="*/ 1700213 h 2817813"/>
              <a:gd name="connsiteX17" fmla="*/ 3865784 w 7694834"/>
              <a:gd name="connsiteY17" fmla="*/ 1700213 h 2817813"/>
              <a:gd name="connsiteX18" fmla="*/ 3865784 w 7694834"/>
              <a:gd name="connsiteY18" fmla="*/ 1630363 h 2817813"/>
              <a:gd name="connsiteX19" fmla="*/ 3834034 w 7694834"/>
              <a:gd name="connsiteY19" fmla="*/ 1630363 h 2817813"/>
              <a:gd name="connsiteX20" fmla="*/ 3834034 w 7694834"/>
              <a:gd name="connsiteY20" fmla="*/ 1573213 h 2817813"/>
              <a:gd name="connsiteX21" fmla="*/ 3719734 w 7694834"/>
              <a:gd name="connsiteY21" fmla="*/ 1573213 h 2817813"/>
              <a:gd name="connsiteX22" fmla="*/ 3719734 w 7694834"/>
              <a:gd name="connsiteY22" fmla="*/ 1516063 h 2817813"/>
              <a:gd name="connsiteX23" fmla="*/ 3503834 w 7694834"/>
              <a:gd name="connsiteY23" fmla="*/ 1516063 h 2817813"/>
              <a:gd name="connsiteX24" fmla="*/ 3503834 w 7694834"/>
              <a:gd name="connsiteY24" fmla="*/ 1465263 h 2817813"/>
              <a:gd name="connsiteX25" fmla="*/ 3459384 w 7694834"/>
              <a:gd name="connsiteY25" fmla="*/ 1465263 h 2817813"/>
              <a:gd name="connsiteX26" fmla="*/ 3459384 w 7694834"/>
              <a:gd name="connsiteY26" fmla="*/ 1414463 h 2817813"/>
              <a:gd name="connsiteX27" fmla="*/ 3453034 w 7694834"/>
              <a:gd name="connsiteY27" fmla="*/ 1414463 h 2817813"/>
              <a:gd name="connsiteX28" fmla="*/ 3453034 w 7694834"/>
              <a:gd name="connsiteY28" fmla="*/ 1363663 h 2817813"/>
              <a:gd name="connsiteX29" fmla="*/ 3383184 w 7694834"/>
              <a:gd name="connsiteY29" fmla="*/ 1363663 h 2817813"/>
              <a:gd name="connsiteX30" fmla="*/ 3383184 w 7694834"/>
              <a:gd name="connsiteY30" fmla="*/ 1312863 h 2817813"/>
              <a:gd name="connsiteX31" fmla="*/ 3262534 w 7694834"/>
              <a:gd name="connsiteY31" fmla="*/ 1312863 h 2817813"/>
              <a:gd name="connsiteX32" fmla="*/ 3262534 w 7694834"/>
              <a:gd name="connsiteY32" fmla="*/ 1274763 h 2817813"/>
              <a:gd name="connsiteX33" fmla="*/ 3154584 w 7694834"/>
              <a:gd name="connsiteY33" fmla="*/ 1274763 h 2817813"/>
              <a:gd name="connsiteX34" fmla="*/ 3154584 w 7694834"/>
              <a:gd name="connsiteY34" fmla="*/ 1230313 h 2817813"/>
              <a:gd name="connsiteX35" fmla="*/ 3072034 w 7694834"/>
              <a:gd name="connsiteY35" fmla="*/ 1230313 h 2817813"/>
              <a:gd name="connsiteX36" fmla="*/ 3072034 w 7694834"/>
              <a:gd name="connsiteY36" fmla="*/ 1185863 h 2817813"/>
              <a:gd name="connsiteX37" fmla="*/ 3033934 w 7694834"/>
              <a:gd name="connsiteY37" fmla="*/ 1185863 h 2817813"/>
              <a:gd name="connsiteX38" fmla="*/ 3033934 w 7694834"/>
              <a:gd name="connsiteY38" fmla="*/ 1141413 h 2817813"/>
              <a:gd name="connsiteX39" fmla="*/ 2894234 w 7694834"/>
              <a:gd name="connsiteY39" fmla="*/ 1141413 h 2817813"/>
              <a:gd name="connsiteX40" fmla="*/ 2894234 w 7694834"/>
              <a:gd name="connsiteY40" fmla="*/ 1096963 h 2817813"/>
              <a:gd name="connsiteX41" fmla="*/ 2741834 w 7694834"/>
              <a:gd name="connsiteY41" fmla="*/ 1096963 h 2817813"/>
              <a:gd name="connsiteX42" fmla="*/ 2741834 w 7694834"/>
              <a:gd name="connsiteY42" fmla="*/ 1058863 h 2817813"/>
              <a:gd name="connsiteX43" fmla="*/ 2697384 w 7694834"/>
              <a:gd name="connsiteY43" fmla="*/ 1058863 h 2817813"/>
              <a:gd name="connsiteX44" fmla="*/ 2697384 w 7694834"/>
              <a:gd name="connsiteY44" fmla="*/ 1014413 h 2817813"/>
              <a:gd name="connsiteX45" fmla="*/ 2513234 w 7694834"/>
              <a:gd name="connsiteY45" fmla="*/ 1014413 h 2817813"/>
              <a:gd name="connsiteX46" fmla="*/ 2513234 w 7694834"/>
              <a:gd name="connsiteY46" fmla="*/ 976313 h 2817813"/>
              <a:gd name="connsiteX47" fmla="*/ 2348134 w 7694834"/>
              <a:gd name="connsiteY47" fmla="*/ 976313 h 2817813"/>
              <a:gd name="connsiteX48" fmla="*/ 2348134 w 7694834"/>
              <a:gd name="connsiteY48" fmla="*/ 938213 h 2817813"/>
              <a:gd name="connsiteX49" fmla="*/ 2151284 w 7694834"/>
              <a:gd name="connsiteY49" fmla="*/ 938213 h 2817813"/>
              <a:gd name="connsiteX50" fmla="*/ 2151284 w 7694834"/>
              <a:gd name="connsiteY50" fmla="*/ 900113 h 2817813"/>
              <a:gd name="connsiteX51" fmla="*/ 2056034 w 7694834"/>
              <a:gd name="connsiteY51" fmla="*/ 900113 h 2817813"/>
              <a:gd name="connsiteX52" fmla="*/ 2056034 w 7694834"/>
              <a:gd name="connsiteY52" fmla="*/ 868363 h 2817813"/>
              <a:gd name="connsiteX53" fmla="*/ 1941734 w 7694834"/>
              <a:gd name="connsiteY53" fmla="*/ 868363 h 2817813"/>
              <a:gd name="connsiteX54" fmla="*/ 1941734 w 7694834"/>
              <a:gd name="connsiteY54" fmla="*/ 836613 h 2817813"/>
              <a:gd name="connsiteX55" fmla="*/ 1840134 w 7694834"/>
              <a:gd name="connsiteY55" fmla="*/ 836613 h 2817813"/>
              <a:gd name="connsiteX56" fmla="*/ 1840134 w 7694834"/>
              <a:gd name="connsiteY56" fmla="*/ 792163 h 2817813"/>
              <a:gd name="connsiteX57" fmla="*/ 1763934 w 7694834"/>
              <a:gd name="connsiteY57" fmla="*/ 792163 h 2817813"/>
              <a:gd name="connsiteX58" fmla="*/ 1763934 w 7694834"/>
              <a:gd name="connsiteY58" fmla="*/ 754063 h 2817813"/>
              <a:gd name="connsiteX59" fmla="*/ 1655984 w 7694834"/>
              <a:gd name="connsiteY59" fmla="*/ 754063 h 2817813"/>
              <a:gd name="connsiteX60" fmla="*/ 1655191 w 7694834"/>
              <a:gd name="connsiteY60" fmla="*/ 719138 h 2817813"/>
              <a:gd name="connsiteX61" fmla="*/ 1586135 w 7694834"/>
              <a:gd name="connsiteY61" fmla="*/ 719139 h 2817813"/>
              <a:gd name="connsiteX62" fmla="*/ 1586136 w 7694834"/>
              <a:gd name="connsiteY62" fmla="*/ 647701 h 2817813"/>
              <a:gd name="connsiteX63" fmla="*/ 1143224 w 7694834"/>
              <a:gd name="connsiteY63" fmla="*/ 647702 h 2817813"/>
              <a:gd name="connsiteX64" fmla="*/ 1143224 w 7694834"/>
              <a:gd name="connsiteY64" fmla="*/ 638177 h 2817813"/>
              <a:gd name="connsiteX65" fmla="*/ 1136079 w 7694834"/>
              <a:gd name="connsiteY65" fmla="*/ 638176 h 2817813"/>
              <a:gd name="connsiteX66" fmla="*/ 1136077 w 7694834"/>
              <a:gd name="connsiteY66" fmla="*/ 621508 h 2817813"/>
              <a:gd name="connsiteX67" fmla="*/ 1128935 w 7694834"/>
              <a:gd name="connsiteY67" fmla="*/ 621509 h 2817813"/>
              <a:gd name="connsiteX68" fmla="*/ 1128935 w 7694834"/>
              <a:gd name="connsiteY68" fmla="*/ 569120 h 2817813"/>
              <a:gd name="connsiteX69" fmla="*/ 924148 w 7694834"/>
              <a:gd name="connsiteY69" fmla="*/ 566740 h 2817813"/>
              <a:gd name="connsiteX70" fmla="*/ 924147 w 7694834"/>
              <a:gd name="connsiteY70" fmla="*/ 533402 h 2817813"/>
              <a:gd name="connsiteX71" fmla="*/ 883668 w 7694834"/>
              <a:gd name="connsiteY71" fmla="*/ 533403 h 2817813"/>
              <a:gd name="connsiteX72" fmla="*/ 883666 w 7694834"/>
              <a:gd name="connsiteY72" fmla="*/ 495303 h 2817813"/>
              <a:gd name="connsiteX73" fmla="*/ 857472 w 7694834"/>
              <a:gd name="connsiteY73" fmla="*/ 495302 h 2817813"/>
              <a:gd name="connsiteX74" fmla="*/ 857475 w 7694834"/>
              <a:gd name="connsiteY74" fmla="*/ 450060 h 2817813"/>
              <a:gd name="connsiteX75" fmla="*/ 843187 w 7694834"/>
              <a:gd name="connsiteY75" fmla="*/ 450059 h 2817813"/>
              <a:gd name="connsiteX76" fmla="*/ 843187 w 7694834"/>
              <a:gd name="connsiteY76" fmla="*/ 414338 h 2817813"/>
              <a:gd name="connsiteX77" fmla="*/ 774132 w 7694834"/>
              <a:gd name="connsiteY77" fmla="*/ 414338 h 2817813"/>
              <a:gd name="connsiteX78" fmla="*/ 774132 w 7694834"/>
              <a:gd name="connsiteY78" fmla="*/ 371476 h 2817813"/>
              <a:gd name="connsiteX79" fmla="*/ 662213 w 7694834"/>
              <a:gd name="connsiteY79" fmla="*/ 371476 h 2817813"/>
              <a:gd name="connsiteX80" fmla="*/ 662212 w 7694834"/>
              <a:gd name="connsiteY80" fmla="*/ 321470 h 2817813"/>
              <a:gd name="connsiteX81" fmla="*/ 650308 w 7694834"/>
              <a:gd name="connsiteY81" fmla="*/ 321470 h 2817813"/>
              <a:gd name="connsiteX82" fmla="*/ 650307 w 7694834"/>
              <a:gd name="connsiteY82" fmla="*/ 285751 h 2817813"/>
              <a:gd name="connsiteX83" fmla="*/ 628877 w 7694834"/>
              <a:gd name="connsiteY83" fmla="*/ 285750 h 2817813"/>
              <a:gd name="connsiteX84" fmla="*/ 628878 w 7694834"/>
              <a:gd name="connsiteY84" fmla="*/ 242888 h 2817813"/>
              <a:gd name="connsiteX85" fmla="*/ 562202 w 7694834"/>
              <a:gd name="connsiteY85" fmla="*/ 242889 h 2817813"/>
              <a:gd name="connsiteX86" fmla="*/ 562203 w 7694834"/>
              <a:gd name="connsiteY86" fmla="*/ 202406 h 2817813"/>
              <a:gd name="connsiteX87" fmla="*/ 445522 w 7694834"/>
              <a:gd name="connsiteY87" fmla="*/ 202406 h 2817813"/>
              <a:gd name="connsiteX88" fmla="*/ 445521 w 7694834"/>
              <a:gd name="connsiteY88" fmla="*/ 159544 h 2817813"/>
              <a:gd name="connsiteX89" fmla="*/ 190728 w 7694834"/>
              <a:gd name="connsiteY89" fmla="*/ 159543 h 2817813"/>
              <a:gd name="connsiteX90" fmla="*/ 190729 w 7694834"/>
              <a:gd name="connsiteY90" fmla="*/ 119062 h 2817813"/>
              <a:gd name="connsiteX91" fmla="*/ 16898 w 7694834"/>
              <a:gd name="connsiteY91" fmla="*/ 119062 h 2817813"/>
              <a:gd name="connsiteX92" fmla="*/ 4992 w 7694834"/>
              <a:gd name="connsiteY92" fmla="*/ 0 h 2817813"/>
              <a:gd name="connsiteX0" fmla="*/ 7689842 w 7689842"/>
              <a:gd name="connsiteY0" fmla="*/ 2817813 h 2817813"/>
              <a:gd name="connsiteX1" fmla="*/ 7639042 w 7689842"/>
              <a:gd name="connsiteY1" fmla="*/ 2817813 h 2817813"/>
              <a:gd name="connsiteX2" fmla="*/ 7639042 w 7689842"/>
              <a:gd name="connsiteY2" fmla="*/ 2449513 h 2817813"/>
              <a:gd name="connsiteX3" fmla="*/ 7099292 w 7689842"/>
              <a:gd name="connsiteY3" fmla="*/ 2449513 h 2817813"/>
              <a:gd name="connsiteX4" fmla="*/ 7099292 w 7689842"/>
              <a:gd name="connsiteY4" fmla="*/ 2176463 h 2817813"/>
              <a:gd name="connsiteX5" fmla="*/ 5753092 w 7689842"/>
              <a:gd name="connsiteY5" fmla="*/ 2176463 h 2817813"/>
              <a:gd name="connsiteX6" fmla="*/ 5753092 w 7689842"/>
              <a:gd name="connsiteY6" fmla="*/ 2100263 h 2817813"/>
              <a:gd name="connsiteX7" fmla="*/ 5410192 w 7689842"/>
              <a:gd name="connsiteY7" fmla="*/ 2100263 h 2817813"/>
              <a:gd name="connsiteX8" fmla="*/ 5410192 w 7689842"/>
              <a:gd name="connsiteY8" fmla="*/ 2017713 h 2817813"/>
              <a:gd name="connsiteX9" fmla="*/ 5270492 w 7689842"/>
              <a:gd name="connsiteY9" fmla="*/ 2017713 h 2817813"/>
              <a:gd name="connsiteX10" fmla="*/ 5270492 w 7689842"/>
              <a:gd name="connsiteY10" fmla="*/ 1941513 h 2817813"/>
              <a:gd name="connsiteX11" fmla="*/ 5029192 w 7689842"/>
              <a:gd name="connsiteY11" fmla="*/ 1941513 h 2817813"/>
              <a:gd name="connsiteX12" fmla="*/ 5029192 w 7689842"/>
              <a:gd name="connsiteY12" fmla="*/ 1858963 h 2817813"/>
              <a:gd name="connsiteX13" fmla="*/ 4584692 w 7689842"/>
              <a:gd name="connsiteY13" fmla="*/ 1858963 h 2817813"/>
              <a:gd name="connsiteX14" fmla="*/ 4584692 w 7689842"/>
              <a:gd name="connsiteY14" fmla="*/ 1776413 h 2817813"/>
              <a:gd name="connsiteX15" fmla="*/ 4546592 w 7689842"/>
              <a:gd name="connsiteY15" fmla="*/ 1776413 h 2817813"/>
              <a:gd name="connsiteX16" fmla="*/ 4546592 w 7689842"/>
              <a:gd name="connsiteY16" fmla="*/ 1700213 h 2817813"/>
              <a:gd name="connsiteX17" fmla="*/ 3860792 w 7689842"/>
              <a:gd name="connsiteY17" fmla="*/ 1700213 h 2817813"/>
              <a:gd name="connsiteX18" fmla="*/ 3860792 w 7689842"/>
              <a:gd name="connsiteY18" fmla="*/ 1630363 h 2817813"/>
              <a:gd name="connsiteX19" fmla="*/ 3829042 w 7689842"/>
              <a:gd name="connsiteY19" fmla="*/ 1630363 h 2817813"/>
              <a:gd name="connsiteX20" fmla="*/ 3829042 w 7689842"/>
              <a:gd name="connsiteY20" fmla="*/ 1573213 h 2817813"/>
              <a:gd name="connsiteX21" fmla="*/ 3714742 w 7689842"/>
              <a:gd name="connsiteY21" fmla="*/ 1573213 h 2817813"/>
              <a:gd name="connsiteX22" fmla="*/ 3714742 w 7689842"/>
              <a:gd name="connsiteY22" fmla="*/ 1516063 h 2817813"/>
              <a:gd name="connsiteX23" fmla="*/ 3498842 w 7689842"/>
              <a:gd name="connsiteY23" fmla="*/ 1516063 h 2817813"/>
              <a:gd name="connsiteX24" fmla="*/ 3498842 w 7689842"/>
              <a:gd name="connsiteY24" fmla="*/ 1465263 h 2817813"/>
              <a:gd name="connsiteX25" fmla="*/ 3454392 w 7689842"/>
              <a:gd name="connsiteY25" fmla="*/ 1465263 h 2817813"/>
              <a:gd name="connsiteX26" fmla="*/ 3454392 w 7689842"/>
              <a:gd name="connsiteY26" fmla="*/ 1414463 h 2817813"/>
              <a:gd name="connsiteX27" fmla="*/ 3448042 w 7689842"/>
              <a:gd name="connsiteY27" fmla="*/ 1414463 h 2817813"/>
              <a:gd name="connsiteX28" fmla="*/ 3448042 w 7689842"/>
              <a:gd name="connsiteY28" fmla="*/ 1363663 h 2817813"/>
              <a:gd name="connsiteX29" fmla="*/ 3378192 w 7689842"/>
              <a:gd name="connsiteY29" fmla="*/ 1363663 h 2817813"/>
              <a:gd name="connsiteX30" fmla="*/ 3378192 w 7689842"/>
              <a:gd name="connsiteY30" fmla="*/ 1312863 h 2817813"/>
              <a:gd name="connsiteX31" fmla="*/ 3257542 w 7689842"/>
              <a:gd name="connsiteY31" fmla="*/ 1312863 h 2817813"/>
              <a:gd name="connsiteX32" fmla="*/ 3257542 w 7689842"/>
              <a:gd name="connsiteY32" fmla="*/ 1274763 h 2817813"/>
              <a:gd name="connsiteX33" fmla="*/ 3149592 w 7689842"/>
              <a:gd name="connsiteY33" fmla="*/ 1274763 h 2817813"/>
              <a:gd name="connsiteX34" fmla="*/ 3149592 w 7689842"/>
              <a:gd name="connsiteY34" fmla="*/ 1230313 h 2817813"/>
              <a:gd name="connsiteX35" fmla="*/ 3067042 w 7689842"/>
              <a:gd name="connsiteY35" fmla="*/ 1230313 h 2817813"/>
              <a:gd name="connsiteX36" fmla="*/ 3067042 w 7689842"/>
              <a:gd name="connsiteY36" fmla="*/ 1185863 h 2817813"/>
              <a:gd name="connsiteX37" fmla="*/ 3028942 w 7689842"/>
              <a:gd name="connsiteY37" fmla="*/ 1185863 h 2817813"/>
              <a:gd name="connsiteX38" fmla="*/ 3028942 w 7689842"/>
              <a:gd name="connsiteY38" fmla="*/ 1141413 h 2817813"/>
              <a:gd name="connsiteX39" fmla="*/ 2889242 w 7689842"/>
              <a:gd name="connsiteY39" fmla="*/ 1141413 h 2817813"/>
              <a:gd name="connsiteX40" fmla="*/ 2889242 w 7689842"/>
              <a:gd name="connsiteY40" fmla="*/ 1096963 h 2817813"/>
              <a:gd name="connsiteX41" fmla="*/ 2736842 w 7689842"/>
              <a:gd name="connsiteY41" fmla="*/ 1096963 h 2817813"/>
              <a:gd name="connsiteX42" fmla="*/ 2736842 w 7689842"/>
              <a:gd name="connsiteY42" fmla="*/ 1058863 h 2817813"/>
              <a:gd name="connsiteX43" fmla="*/ 2692392 w 7689842"/>
              <a:gd name="connsiteY43" fmla="*/ 1058863 h 2817813"/>
              <a:gd name="connsiteX44" fmla="*/ 2692392 w 7689842"/>
              <a:gd name="connsiteY44" fmla="*/ 1014413 h 2817813"/>
              <a:gd name="connsiteX45" fmla="*/ 2508242 w 7689842"/>
              <a:gd name="connsiteY45" fmla="*/ 1014413 h 2817813"/>
              <a:gd name="connsiteX46" fmla="*/ 2508242 w 7689842"/>
              <a:gd name="connsiteY46" fmla="*/ 976313 h 2817813"/>
              <a:gd name="connsiteX47" fmla="*/ 2343142 w 7689842"/>
              <a:gd name="connsiteY47" fmla="*/ 976313 h 2817813"/>
              <a:gd name="connsiteX48" fmla="*/ 2343142 w 7689842"/>
              <a:gd name="connsiteY48" fmla="*/ 938213 h 2817813"/>
              <a:gd name="connsiteX49" fmla="*/ 2146292 w 7689842"/>
              <a:gd name="connsiteY49" fmla="*/ 938213 h 2817813"/>
              <a:gd name="connsiteX50" fmla="*/ 2146292 w 7689842"/>
              <a:gd name="connsiteY50" fmla="*/ 900113 h 2817813"/>
              <a:gd name="connsiteX51" fmla="*/ 2051042 w 7689842"/>
              <a:gd name="connsiteY51" fmla="*/ 900113 h 2817813"/>
              <a:gd name="connsiteX52" fmla="*/ 2051042 w 7689842"/>
              <a:gd name="connsiteY52" fmla="*/ 868363 h 2817813"/>
              <a:gd name="connsiteX53" fmla="*/ 1936742 w 7689842"/>
              <a:gd name="connsiteY53" fmla="*/ 868363 h 2817813"/>
              <a:gd name="connsiteX54" fmla="*/ 1936742 w 7689842"/>
              <a:gd name="connsiteY54" fmla="*/ 836613 h 2817813"/>
              <a:gd name="connsiteX55" fmla="*/ 1835142 w 7689842"/>
              <a:gd name="connsiteY55" fmla="*/ 836613 h 2817813"/>
              <a:gd name="connsiteX56" fmla="*/ 1835142 w 7689842"/>
              <a:gd name="connsiteY56" fmla="*/ 792163 h 2817813"/>
              <a:gd name="connsiteX57" fmla="*/ 1758942 w 7689842"/>
              <a:gd name="connsiteY57" fmla="*/ 792163 h 2817813"/>
              <a:gd name="connsiteX58" fmla="*/ 1758942 w 7689842"/>
              <a:gd name="connsiteY58" fmla="*/ 754063 h 2817813"/>
              <a:gd name="connsiteX59" fmla="*/ 1650992 w 7689842"/>
              <a:gd name="connsiteY59" fmla="*/ 754063 h 2817813"/>
              <a:gd name="connsiteX60" fmla="*/ 1650199 w 7689842"/>
              <a:gd name="connsiteY60" fmla="*/ 719138 h 2817813"/>
              <a:gd name="connsiteX61" fmla="*/ 1581143 w 7689842"/>
              <a:gd name="connsiteY61" fmla="*/ 719139 h 2817813"/>
              <a:gd name="connsiteX62" fmla="*/ 1581144 w 7689842"/>
              <a:gd name="connsiteY62" fmla="*/ 647701 h 2817813"/>
              <a:gd name="connsiteX63" fmla="*/ 1138232 w 7689842"/>
              <a:gd name="connsiteY63" fmla="*/ 647702 h 2817813"/>
              <a:gd name="connsiteX64" fmla="*/ 1138232 w 7689842"/>
              <a:gd name="connsiteY64" fmla="*/ 638177 h 2817813"/>
              <a:gd name="connsiteX65" fmla="*/ 1131087 w 7689842"/>
              <a:gd name="connsiteY65" fmla="*/ 638176 h 2817813"/>
              <a:gd name="connsiteX66" fmla="*/ 1131085 w 7689842"/>
              <a:gd name="connsiteY66" fmla="*/ 621508 h 2817813"/>
              <a:gd name="connsiteX67" fmla="*/ 1123943 w 7689842"/>
              <a:gd name="connsiteY67" fmla="*/ 621509 h 2817813"/>
              <a:gd name="connsiteX68" fmla="*/ 1123943 w 7689842"/>
              <a:gd name="connsiteY68" fmla="*/ 569120 h 2817813"/>
              <a:gd name="connsiteX69" fmla="*/ 919156 w 7689842"/>
              <a:gd name="connsiteY69" fmla="*/ 566740 h 2817813"/>
              <a:gd name="connsiteX70" fmla="*/ 919155 w 7689842"/>
              <a:gd name="connsiteY70" fmla="*/ 533402 h 2817813"/>
              <a:gd name="connsiteX71" fmla="*/ 878676 w 7689842"/>
              <a:gd name="connsiteY71" fmla="*/ 533403 h 2817813"/>
              <a:gd name="connsiteX72" fmla="*/ 878674 w 7689842"/>
              <a:gd name="connsiteY72" fmla="*/ 495303 h 2817813"/>
              <a:gd name="connsiteX73" fmla="*/ 852480 w 7689842"/>
              <a:gd name="connsiteY73" fmla="*/ 495302 h 2817813"/>
              <a:gd name="connsiteX74" fmla="*/ 852483 w 7689842"/>
              <a:gd name="connsiteY74" fmla="*/ 450060 h 2817813"/>
              <a:gd name="connsiteX75" fmla="*/ 838195 w 7689842"/>
              <a:gd name="connsiteY75" fmla="*/ 450059 h 2817813"/>
              <a:gd name="connsiteX76" fmla="*/ 838195 w 7689842"/>
              <a:gd name="connsiteY76" fmla="*/ 414338 h 2817813"/>
              <a:gd name="connsiteX77" fmla="*/ 769140 w 7689842"/>
              <a:gd name="connsiteY77" fmla="*/ 414338 h 2817813"/>
              <a:gd name="connsiteX78" fmla="*/ 769140 w 7689842"/>
              <a:gd name="connsiteY78" fmla="*/ 371476 h 2817813"/>
              <a:gd name="connsiteX79" fmla="*/ 657221 w 7689842"/>
              <a:gd name="connsiteY79" fmla="*/ 371476 h 2817813"/>
              <a:gd name="connsiteX80" fmla="*/ 657220 w 7689842"/>
              <a:gd name="connsiteY80" fmla="*/ 321470 h 2817813"/>
              <a:gd name="connsiteX81" fmla="*/ 645316 w 7689842"/>
              <a:gd name="connsiteY81" fmla="*/ 321470 h 2817813"/>
              <a:gd name="connsiteX82" fmla="*/ 645315 w 7689842"/>
              <a:gd name="connsiteY82" fmla="*/ 285751 h 2817813"/>
              <a:gd name="connsiteX83" fmla="*/ 623885 w 7689842"/>
              <a:gd name="connsiteY83" fmla="*/ 285750 h 2817813"/>
              <a:gd name="connsiteX84" fmla="*/ 623886 w 7689842"/>
              <a:gd name="connsiteY84" fmla="*/ 242888 h 2817813"/>
              <a:gd name="connsiteX85" fmla="*/ 557210 w 7689842"/>
              <a:gd name="connsiteY85" fmla="*/ 242889 h 2817813"/>
              <a:gd name="connsiteX86" fmla="*/ 557211 w 7689842"/>
              <a:gd name="connsiteY86" fmla="*/ 202406 h 2817813"/>
              <a:gd name="connsiteX87" fmla="*/ 440530 w 7689842"/>
              <a:gd name="connsiteY87" fmla="*/ 202406 h 2817813"/>
              <a:gd name="connsiteX88" fmla="*/ 440529 w 7689842"/>
              <a:gd name="connsiteY88" fmla="*/ 159544 h 2817813"/>
              <a:gd name="connsiteX89" fmla="*/ 185736 w 7689842"/>
              <a:gd name="connsiteY89" fmla="*/ 159543 h 2817813"/>
              <a:gd name="connsiteX90" fmla="*/ 185737 w 7689842"/>
              <a:gd name="connsiteY90" fmla="*/ 119062 h 2817813"/>
              <a:gd name="connsiteX91" fmla="*/ 11906 w 7689842"/>
              <a:gd name="connsiteY91" fmla="*/ 119062 h 2817813"/>
              <a:gd name="connsiteX92" fmla="*/ 0 w 7689842"/>
              <a:gd name="connsiteY92" fmla="*/ 0 h 2817813"/>
              <a:gd name="connsiteX0" fmla="*/ 7677936 w 7677936"/>
              <a:gd name="connsiteY0" fmla="*/ 2727325 h 2727325"/>
              <a:gd name="connsiteX1" fmla="*/ 7627136 w 7677936"/>
              <a:gd name="connsiteY1" fmla="*/ 2727325 h 2727325"/>
              <a:gd name="connsiteX2" fmla="*/ 7627136 w 7677936"/>
              <a:gd name="connsiteY2" fmla="*/ 2359025 h 2727325"/>
              <a:gd name="connsiteX3" fmla="*/ 7087386 w 7677936"/>
              <a:gd name="connsiteY3" fmla="*/ 2359025 h 2727325"/>
              <a:gd name="connsiteX4" fmla="*/ 7087386 w 7677936"/>
              <a:gd name="connsiteY4" fmla="*/ 2085975 h 2727325"/>
              <a:gd name="connsiteX5" fmla="*/ 5741186 w 7677936"/>
              <a:gd name="connsiteY5" fmla="*/ 2085975 h 2727325"/>
              <a:gd name="connsiteX6" fmla="*/ 5741186 w 7677936"/>
              <a:gd name="connsiteY6" fmla="*/ 2009775 h 2727325"/>
              <a:gd name="connsiteX7" fmla="*/ 5398286 w 7677936"/>
              <a:gd name="connsiteY7" fmla="*/ 2009775 h 2727325"/>
              <a:gd name="connsiteX8" fmla="*/ 5398286 w 7677936"/>
              <a:gd name="connsiteY8" fmla="*/ 1927225 h 2727325"/>
              <a:gd name="connsiteX9" fmla="*/ 5258586 w 7677936"/>
              <a:gd name="connsiteY9" fmla="*/ 1927225 h 2727325"/>
              <a:gd name="connsiteX10" fmla="*/ 5258586 w 7677936"/>
              <a:gd name="connsiteY10" fmla="*/ 1851025 h 2727325"/>
              <a:gd name="connsiteX11" fmla="*/ 5017286 w 7677936"/>
              <a:gd name="connsiteY11" fmla="*/ 1851025 h 2727325"/>
              <a:gd name="connsiteX12" fmla="*/ 5017286 w 7677936"/>
              <a:gd name="connsiteY12" fmla="*/ 1768475 h 2727325"/>
              <a:gd name="connsiteX13" fmla="*/ 4572786 w 7677936"/>
              <a:gd name="connsiteY13" fmla="*/ 1768475 h 2727325"/>
              <a:gd name="connsiteX14" fmla="*/ 4572786 w 7677936"/>
              <a:gd name="connsiteY14" fmla="*/ 1685925 h 2727325"/>
              <a:gd name="connsiteX15" fmla="*/ 4534686 w 7677936"/>
              <a:gd name="connsiteY15" fmla="*/ 1685925 h 2727325"/>
              <a:gd name="connsiteX16" fmla="*/ 4534686 w 7677936"/>
              <a:gd name="connsiteY16" fmla="*/ 1609725 h 2727325"/>
              <a:gd name="connsiteX17" fmla="*/ 3848886 w 7677936"/>
              <a:gd name="connsiteY17" fmla="*/ 1609725 h 2727325"/>
              <a:gd name="connsiteX18" fmla="*/ 3848886 w 7677936"/>
              <a:gd name="connsiteY18" fmla="*/ 1539875 h 2727325"/>
              <a:gd name="connsiteX19" fmla="*/ 3817136 w 7677936"/>
              <a:gd name="connsiteY19" fmla="*/ 1539875 h 2727325"/>
              <a:gd name="connsiteX20" fmla="*/ 3817136 w 7677936"/>
              <a:gd name="connsiteY20" fmla="*/ 1482725 h 2727325"/>
              <a:gd name="connsiteX21" fmla="*/ 3702836 w 7677936"/>
              <a:gd name="connsiteY21" fmla="*/ 1482725 h 2727325"/>
              <a:gd name="connsiteX22" fmla="*/ 3702836 w 7677936"/>
              <a:gd name="connsiteY22" fmla="*/ 1425575 h 2727325"/>
              <a:gd name="connsiteX23" fmla="*/ 3486936 w 7677936"/>
              <a:gd name="connsiteY23" fmla="*/ 1425575 h 2727325"/>
              <a:gd name="connsiteX24" fmla="*/ 3486936 w 7677936"/>
              <a:gd name="connsiteY24" fmla="*/ 1374775 h 2727325"/>
              <a:gd name="connsiteX25" fmla="*/ 3442486 w 7677936"/>
              <a:gd name="connsiteY25" fmla="*/ 1374775 h 2727325"/>
              <a:gd name="connsiteX26" fmla="*/ 3442486 w 7677936"/>
              <a:gd name="connsiteY26" fmla="*/ 1323975 h 2727325"/>
              <a:gd name="connsiteX27" fmla="*/ 3436136 w 7677936"/>
              <a:gd name="connsiteY27" fmla="*/ 1323975 h 2727325"/>
              <a:gd name="connsiteX28" fmla="*/ 3436136 w 7677936"/>
              <a:gd name="connsiteY28" fmla="*/ 1273175 h 2727325"/>
              <a:gd name="connsiteX29" fmla="*/ 3366286 w 7677936"/>
              <a:gd name="connsiteY29" fmla="*/ 1273175 h 2727325"/>
              <a:gd name="connsiteX30" fmla="*/ 3366286 w 7677936"/>
              <a:gd name="connsiteY30" fmla="*/ 1222375 h 2727325"/>
              <a:gd name="connsiteX31" fmla="*/ 3245636 w 7677936"/>
              <a:gd name="connsiteY31" fmla="*/ 1222375 h 2727325"/>
              <a:gd name="connsiteX32" fmla="*/ 3245636 w 7677936"/>
              <a:gd name="connsiteY32" fmla="*/ 1184275 h 2727325"/>
              <a:gd name="connsiteX33" fmla="*/ 3137686 w 7677936"/>
              <a:gd name="connsiteY33" fmla="*/ 1184275 h 2727325"/>
              <a:gd name="connsiteX34" fmla="*/ 3137686 w 7677936"/>
              <a:gd name="connsiteY34" fmla="*/ 1139825 h 2727325"/>
              <a:gd name="connsiteX35" fmla="*/ 3055136 w 7677936"/>
              <a:gd name="connsiteY35" fmla="*/ 1139825 h 2727325"/>
              <a:gd name="connsiteX36" fmla="*/ 3055136 w 7677936"/>
              <a:gd name="connsiteY36" fmla="*/ 1095375 h 2727325"/>
              <a:gd name="connsiteX37" fmla="*/ 3017036 w 7677936"/>
              <a:gd name="connsiteY37" fmla="*/ 1095375 h 2727325"/>
              <a:gd name="connsiteX38" fmla="*/ 3017036 w 7677936"/>
              <a:gd name="connsiteY38" fmla="*/ 1050925 h 2727325"/>
              <a:gd name="connsiteX39" fmla="*/ 2877336 w 7677936"/>
              <a:gd name="connsiteY39" fmla="*/ 1050925 h 2727325"/>
              <a:gd name="connsiteX40" fmla="*/ 2877336 w 7677936"/>
              <a:gd name="connsiteY40" fmla="*/ 1006475 h 2727325"/>
              <a:gd name="connsiteX41" fmla="*/ 2724936 w 7677936"/>
              <a:gd name="connsiteY41" fmla="*/ 1006475 h 2727325"/>
              <a:gd name="connsiteX42" fmla="*/ 2724936 w 7677936"/>
              <a:gd name="connsiteY42" fmla="*/ 968375 h 2727325"/>
              <a:gd name="connsiteX43" fmla="*/ 2680486 w 7677936"/>
              <a:gd name="connsiteY43" fmla="*/ 968375 h 2727325"/>
              <a:gd name="connsiteX44" fmla="*/ 2680486 w 7677936"/>
              <a:gd name="connsiteY44" fmla="*/ 923925 h 2727325"/>
              <a:gd name="connsiteX45" fmla="*/ 2496336 w 7677936"/>
              <a:gd name="connsiteY45" fmla="*/ 923925 h 2727325"/>
              <a:gd name="connsiteX46" fmla="*/ 2496336 w 7677936"/>
              <a:gd name="connsiteY46" fmla="*/ 885825 h 2727325"/>
              <a:gd name="connsiteX47" fmla="*/ 2331236 w 7677936"/>
              <a:gd name="connsiteY47" fmla="*/ 885825 h 2727325"/>
              <a:gd name="connsiteX48" fmla="*/ 2331236 w 7677936"/>
              <a:gd name="connsiteY48" fmla="*/ 847725 h 2727325"/>
              <a:gd name="connsiteX49" fmla="*/ 2134386 w 7677936"/>
              <a:gd name="connsiteY49" fmla="*/ 847725 h 2727325"/>
              <a:gd name="connsiteX50" fmla="*/ 2134386 w 7677936"/>
              <a:gd name="connsiteY50" fmla="*/ 809625 h 2727325"/>
              <a:gd name="connsiteX51" fmla="*/ 2039136 w 7677936"/>
              <a:gd name="connsiteY51" fmla="*/ 809625 h 2727325"/>
              <a:gd name="connsiteX52" fmla="*/ 2039136 w 7677936"/>
              <a:gd name="connsiteY52" fmla="*/ 777875 h 2727325"/>
              <a:gd name="connsiteX53" fmla="*/ 1924836 w 7677936"/>
              <a:gd name="connsiteY53" fmla="*/ 777875 h 2727325"/>
              <a:gd name="connsiteX54" fmla="*/ 1924836 w 7677936"/>
              <a:gd name="connsiteY54" fmla="*/ 746125 h 2727325"/>
              <a:gd name="connsiteX55" fmla="*/ 1823236 w 7677936"/>
              <a:gd name="connsiteY55" fmla="*/ 746125 h 2727325"/>
              <a:gd name="connsiteX56" fmla="*/ 1823236 w 7677936"/>
              <a:gd name="connsiteY56" fmla="*/ 701675 h 2727325"/>
              <a:gd name="connsiteX57" fmla="*/ 1747036 w 7677936"/>
              <a:gd name="connsiteY57" fmla="*/ 701675 h 2727325"/>
              <a:gd name="connsiteX58" fmla="*/ 1747036 w 7677936"/>
              <a:gd name="connsiteY58" fmla="*/ 663575 h 2727325"/>
              <a:gd name="connsiteX59" fmla="*/ 1639086 w 7677936"/>
              <a:gd name="connsiteY59" fmla="*/ 663575 h 2727325"/>
              <a:gd name="connsiteX60" fmla="*/ 1638293 w 7677936"/>
              <a:gd name="connsiteY60" fmla="*/ 628650 h 2727325"/>
              <a:gd name="connsiteX61" fmla="*/ 1569237 w 7677936"/>
              <a:gd name="connsiteY61" fmla="*/ 628651 h 2727325"/>
              <a:gd name="connsiteX62" fmla="*/ 1569238 w 7677936"/>
              <a:gd name="connsiteY62" fmla="*/ 557213 h 2727325"/>
              <a:gd name="connsiteX63" fmla="*/ 1126326 w 7677936"/>
              <a:gd name="connsiteY63" fmla="*/ 557214 h 2727325"/>
              <a:gd name="connsiteX64" fmla="*/ 1126326 w 7677936"/>
              <a:gd name="connsiteY64" fmla="*/ 547689 h 2727325"/>
              <a:gd name="connsiteX65" fmla="*/ 1119181 w 7677936"/>
              <a:gd name="connsiteY65" fmla="*/ 547688 h 2727325"/>
              <a:gd name="connsiteX66" fmla="*/ 1119179 w 7677936"/>
              <a:gd name="connsiteY66" fmla="*/ 531020 h 2727325"/>
              <a:gd name="connsiteX67" fmla="*/ 1112037 w 7677936"/>
              <a:gd name="connsiteY67" fmla="*/ 531021 h 2727325"/>
              <a:gd name="connsiteX68" fmla="*/ 1112037 w 7677936"/>
              <a:gd name="connsiteY68" fmla="*/ 478632 h 2727325"/>
              <a:gd name="connsiteX69" fmla="*/ 907250 w 7677936"/>
              <a:gd name="connsiteY69" fmla="*/ 476252 h 2727325"/>
              <a:gd name="connsiteX70" fmla="*/ 907249 w 7677936"/>
              <a:gd name="connsiteY70" fmla="*/ 442914 h 2727325"/>
              <a:gd name="connsiteX71" fmla="*/ 866770 w 7677936"/>
              <a:gd name="connsiteY71" fmla="*/ 442915 h 2727325"/>
              <a:gd name="connsiteX72" fmla="*/ 866768 w 7677936"/>
              <a:gd name="connsiteY72" fmla="*/ 404815 h 2727325"/>
              <a:gd name="connsiteX73" fmla="*/ 840574 w 7677936"/>
              <a:gd name="connsiteY73" fmla="*/ 404814 h 2727325"/>
              <a:gd name="connsiteX74" fmla="*/ 840577 w 7677936"/>
              <a:gd name="connsiteY74" fmla="*/ 359572 h 2727325"/>
              <a:gd name="connsiteX75" fmla="*/ 826289 w 7677936"/>
              <a:gd name="connsiteY75" fmla="*/ 359571 h 2727325"/>
              <a:gd name="connsiteX76" fmla="*/ 826289 w 7677936"/>
              <a:gd name="connsiteY76" fmla="*/ 323850 h 2727325"/>
              <a:gd name="connsiteX77" fmla="*/ 757234 w 7677936"/>
              <a:gd name="connsiteY77" fmla="*/ 323850 h 2727325"/>
              <a:gd name="connsiteX78" fmla="*/ 757234 w 7677936"/>
              <a:gd name="connsiteY78" fmla="*/ 280988 h 2727325"/>
              <a:gd name="connsiteX79" fmla="*/ 645315 w 7677936"/>
              <a:gd name="connsiteY79" fmla="*/ 280988 h 2727325"/>
              <a:gd name="connsiteX80" fmla="*/ 645314 w 7677936"/>
              <a:gd name="connsiteY80" fmla="*/ 230982 h 2727325"/>
              <a:gd name="connsiteX81" fmla="*/ 633410 w 7677936"/>
              <a:gd name="connsiteY81" fmla="*/ 230982 h 2727325"/>
              <a:gd name="connsiteX82" fmla="*/ 633409 w 7677936"/>
              <a:gd name="connsiteY82" fmla="*/ 195263 h 2727325"/>
              <a:gd name="connsiteX83" fmla="*/ 611979 w 7677936"/>
              <a:gd name="connsiteY83" fmla="*/ 195262 h 2727325"/>
              <a:gd name="connsiteX84" fmla="*/ 611980 w 7677936"/>
              <a:gd name="connsiteY84" fmla="*/ 152400 h 2727325"/>
              <a:gd name="connsiteX85" fmla="*/ 545304 w 7677936"/>
              <a:gd name="connsiteY85" fmla="*/ 152401 h 2727325"/>
              <a:gd name="connsiteX86" fmla="*/ 545305 w 7677936"/>
              <a:gd name="connsiteY86" fmla="*/ 111918 h 2727325"/>
              <a:gd name="connsiteX87" fmla="*/ 428624 w 7677936"/>
              <a:gd name="connsiteY87" fmla="*/ 111918 h 2727325"/>
              <a:gd name="connsiteX88" fmla="*/ 428623 w 7677936"/>
              <a:gd name="connsiteY88" fmla="*/ 69056 h 2727325"/>
              <a:gd name="connsiteX89" fmla="*/ 173830 w 7677936"/>
              <a:gd name="connsiteY89" fmla="*/ 69055 h 2727325"/>
              <a:gd name="connsiteX90" fmla="*/ 173831 w 7677936"/>
              <a:gd name="connsiteY90" fmla="*/ 28574 h 2727325"/>
              <a:gd name="connsiteX91" fmla="*/ 0 w 7677936"/>
              <a:gd name="connsiteY91" fmla="*/ 28574 h 2727325"/>
              <a:gd name="connsiteX92" fmla="*/ 2381 w 7677936"/>
              <a:gd name="connsiteY92" fmla="*/ 0 h 2727325"/>
              <a:gd name="connsiteX0" fmla="*/ 7677936 w 7677936"/>
              <a:gd name="connsiteY0" fmla="*/ 2727325 h 2727325"/>
              <a:gd name="connsiteX1" fmla="*/ 7627136 w 7677936"/>
              <a:gd name="connsiteY1" fmla="*/ 2727325 h 2727325"/>
              <a:gd name="connsiteX2" fmla="*/ 7627136 w 7677936"/>
              <a:gd name="connsiteY2" fmla="*/ 2359025 h 2727325"/>
              <a:gd name="connsiteX3" fmla="*/ 7087386 w 7677936"/>
              <a:gd name="connsiteY3" fmla="*/ 2359025 h 2727325"/>
              <a:gd name="connsiteX4" fmla="*/ 7087386 w 7677936"/>
              <a:gd name="connsiteY4" fmla="*/ 2085975 h 2727325"/>
              <a:gd name="connsiteX5" fmla="*/ 5741186 w 7677936"/>
              <a:gd name="connsiteY5" fmla="*/ 2085975 h 2727325"/>
              <a:gd name="connsiteX6" fmla="*/ 5741186 w 7677936"/>
              <a:gd name="connsiteY6" fmla="*/ 2009775 h 2727325"/>
              <a:gd name="connsiteX7" fmla="*/ 5398286 w 7677936"/>
              <a:gd name="connsiteY7" fmla="*/ 2009775 h 2727325"/>
              <a:gd name="connsiteX8" fmla="*/ 5398286 w 7677936"/>
              <a:gd name="connsiteY8" fmla="*/ 1927225 h 2727325"/>
              <a:gd name="connsiteX9" fmla="*/ 5258586 w 7677936"/>
              <a:gd name="connsiteY9" fmla="*/ 1927225 h 2727325"/>
              <a:gd name="connsiteX10" fmla="*/ 5258586 w 7677936"/>
              <a:gd name="connsiteY10" fmla="*/ 1851025 h 2727325"/>
              <a:gd name="connsiteX11" fmla="*/ 5017286 w 7677936"/>
              <a:gd name="connsiteY11" fmla="*/ 1851025 h 2727325"/>
              <a:gd name="connsiteX12" fmla="*/ 5017286 w 7677936"/>
              <a:gd name="connsiteY12" fmla="*/ 1768475 h 2727325"/>
              <a:gd name="connsiteX13" fmla="*/ 4572786 w 7677936"/>
              <a:gd name="connsiteY13" fmla="*/ 1768475 h 2727325"/>
              <a:gd name="connsiteX14" fmla="*/ 4572786 w 7677936"/>
              <a:gd name="connsiteY14" fmla="*/ 1685925 h 2727325"/>
              <a:gd name="connsiteX15" fmla="*/ 4534686 w 7677936"/>
              <a:gd name="connsiteY15" fmla="*/ 1685925 h 2727325"/>
              <a:gd name="connsiteX16" fmla="*/ 4534686 w 7677936"/>
              <a:gd name="connsiteY16" fmla="*/ 1609725 h 2727325"/>
              <a:gd name="connsiteX17" fmla="*/ 3848886 w 7677936"/>
              <a:gd name="connsiteY17" fmla="*/ 1609725 h 2727325"/>
              <a:gd name="connsiteX18" fmla="*/ 3848886 w 7677936"/>
              <a:gd name="connsiteY18" fmla="*/ 1539875 h 2727325"/>
              <a:gd name="connsiteX19" fmla="*/ 3817136 w 7677936"/>
              <a:gd name="connsiteY19" fmla="*/ 1539875 h 2727325"/>
              <a:gd name="connsiteX20" fmla="*/ 3817136 w 7677936"/>
              <a:gd name="connsiteY20" fmla="*/ 1482725 h 2727325"/>
              <a:gd name="connsiteX21" fmla="*/ 3702836 w 7677936"/>
              <a:gd name="connsiteY21" fmla="*/ 1482725 h 2727325"/>
              <a:gd name="connsiteX22" fmla="*/ 3702836 w 7677936"/>
              <a:gd name="connsiteY22" fmla="*/ 1425575 h 2727325"/>
              <a:gd name="connsiteX23" fmla="*/ 3486936 w 7677936"/>
              <a:gd name="connsiteY23" fmla="*/ 1425575 h 2727325"/>
              <a:gd name="connsiteX24" fmla="*/ 3486936 w 7677936"/>
              <a:gd name="connsiteY24" fmla="*/ 1374775 h 2727325"/>
              <a:gd name="connsiteX25" fmla="*/ 3442486 w 7677936"/>
              <a:gd name="connsiteY25" fmla="*/ 1374775 h 2727325"/>
              <a:gd name="connsiteX26" fmla="*/ 3442486 w 7677936"/>
              <a:gd name="connsiteY26" fmla="*/ 1323975 h 2727325"/>
              <a:gd name="connsiteX27" fmla="*/ 3436136 w 7677936"/>
              <a:gd name="connsiteY27" fmla="*/ 1323975 h 2727325"/>
              <a:gd name="connsiteX28" fmla="*/ 3436136 w 7677936"/>
              <a:gd name="connsiteY28" fmla="*/ 1273175 h 2727325"/>
              <a:gd name="connsiteX29" fmla="*/ 3366286 w 7677936"/>
              <a:gd name="connsiteY29" fmla="*/ 1273175 h 2727325"/>
              <a:gd name="connsiteX30" fmla="*/ 3366286 w 7677936"/>
              <a:gd name="connsiteY30" fmla="*/ 1222375 h 2727325"/>
              <a:gd name="connsiteX31" fmla="*/ 3245636 w 7677936"/>
              <a:gd name="connsiteY31" fmla="*/ 1222375 h 2727325"/>
              <a:gd name="connsiteX32" fmla="*/ 3245636 w 7677936"/>
              <a:gd name="connsiteY32" fmla="*/ 1184275 h 2727325"/>
              <a:gd name="connsiteX33" fmla="*/ 3137686 w 7677936"/>
              <a:gd name="connsiteY33" fmla="*/ 1184275 h 2727325"/>
              <a:gd name="connsiteX34" fmla="*/ 3137686 w 7677936"/>
              <a:gd name="connsiteY34" fmla="*/ 1139825 h 2727325"/>
              <a:gd name="connsiteX35" fmla="*/ 3055136 w 7677936"/>
              <a:gd name="connsiteY35" fmla="*/ 1139825 h 2727325"/>
              <a:gd name="connsiteX36" fmla="*/ 3055136 w 7677936"/>
              <a:gd name="connsiteY36" fmla="*/ 1095375 h 2727325"/>
              <a:gd name="connsiteX37" fmla="*/ 3017036 w 7677936"/>
              <a:gd name="connsiteY37" fmla="*/ 1095375 h 2727325"/>
              <a:gd name="connsiteX38" fmla="*/ 3017036 w 7677936"/>
              <a:gd name="connsiteY38" fmla="*/ 1050925 h 2727325"/>
              <a:gd name="connsiteX39" fmla="*/ 2877336 w 7677936"/>
              <a:gd name="connsiteY39" fmla="*/ 1050925 h 2727325"/>
              <a:gd name="connsiteX40" fmla="*/ 2877336 w 7677936"/>
              <a:gd name="connsiteY40" fmla="*/ 1006475 h 2727325"/>
              <a:gd name="connsiteX41" fmla="*/ 2724936 w 7677936"/>
              <a:gd name="connsiteY41" fmla="*/ 1006475 h 2727325"/>
              <a:gd name="connsiteX42" fmla="*/ 2724936 w 7677936"/>
              <a:gd name="connsiteY42" fmla="*/ 968375 h 2727325"/>
              <a:gd name="connsiteX43" fmla="*/ 2680486 w 7677936"/>
              <a:gd name="connsiteY43" fmla="*/ 968375 h 2727325"/>
              <a:gd name="connsiteX44" fmla="*/ 2680486 w 7677936"/>
              <a:gd name="connsiteY44" fmla="*/ 923925 h 2727325"/>
              <a:gd name="connsiteX45" fmla="*/ 2496336 w 7677936"/>
              <a:gd name="connsiteY45" fmla="*/ 923925 h 2727325"/>
              <a:gd name="connsiteX46" fmla="*/ 2496336 w 7677936"/>
              <a:gd name="connsiteY46" fmla="*/ 885825 h 2727325"/>
              <a:gd name="connsiteX47" fmla="*/ 2331236 w 7677936"/>
              <a:gd name="connsiteY47" fmla="*/ 885825 h 2727325"/>
              <a:gd name="connsiteX48" fmla="*/ 2331236 w 7677936"/>
              <a:gd name="connsiteY48" fmla="*/ 847725 h 2727325"/>
              <a:gd name="connsiteX49" fmla="*/ 2134386 w 7677936"/>
              <a:gd name="connsiteY49" fmla="*/ 847725 h 2727325"/>
              <a:gd name="connsiteX50" fmla="*/ 2134386 w 7677936"/>
              <a:gd name="connsiteY50" fmla="*/ 809625 h 2727325"/>
              <a:gd name="connsiteX51" fmla="*/ 2039136 w 7677936"/>
              <a:gd name="connsiteY51" fmla="*/ 809625 h 2727325"/>
              <a:gd name="connsiteX52" fmla="*/ 2039136 w 7677936"/>
              <a:gd name="connsiteY52" fmla="*/ 777875 h 2727325"/>
              <a:gd name="connsiteX53" fmla="*/ 1924836 w 7677936"/>
              <a:gd name="connsiteY53" fmla="*/ 777875 h 2727325"/>
              <a:gd name="connsiteX54" fmla="*/ 1924836 w 7677936"/>
              <a:gd name="connsiteY54" fmla="*/ 746125 h 2727325"/>
              <a:gd name="connsiteX55" fmla="*/ 1823236 w 7677936"/>
              <a:gd name="connsiteY55" fmla="*/ 746125 h 2727325"/>
              <a:gd name="connsiteX56" fmla="*/ 1823236 w 7677936"/>
              <a:gd name="connsiteY56" fmla="*/ 701675 h 2727325"/>
              <a:gd name="connsiteX57" fmla="*/ 1747036 w 7677936"/>
              <a:gd name="connsiteY57" fmla="*/ 701675 h 2727325"/>
              <a:gd name="connsiteX58" fmla="*/ 1747036 w 7677936"/>
              <a:gd name="connsiteY58" fmla="*/ 663575 h 2727325"/>
              <a:gd name="connsiteX59" fmla="*/ 1639086 w 7677936"/>
              <a:gd name="connsiteY59" fmla="*/ 663575 h 2727325"/>
              <a:gd name="connsiteX60" fmla="*/ 1638293 w 7677936"/>
              <a:gd name="connsiteY60" fmla="*/ 628650 h 2727325"/>
              <a:gd name="connsiteX61" fmla="*/ 1569237 w 7677936"/>
              <a:gd name="connsiteY61" fmla="*/ 628651 h 2727325"/>
              <a:gd name="connsiteX62" fmla="*/ 1569238 w 7677936"/>
              <a:gd name="connsiteY62" fmla="*/ 557213 h 2727325"/>
              <a:gd name="connsiteX63" fmla="*/ 1126326 w 7677936"/>
              <a:gd name="connsiteY63" fmla="*/ 557214 h 2727325"/>
              <a:gd name="connsiteX64" fmla="*/ 1126326 w 7677936"/>
              <a:gd name="connsiteY64" fmla="*/ 547689 h 2727325"/>
              <a:gd name="connsiteX65" fmla="*/ 1119181 w 7677936"/>
              <a:gd name="connsiteY65" fmla="*/ 547688 h 2727325"/>
              <a:gd name="connsiteX66" fmla="*/ 1119179 w 7677936"/>
              <a:gd name="connsiteY66" fmla="*/ 531020 h 2727325"/>
              <a:gd name="connsiteX67" fmla="*/ 1112037 w 7677936"/>
              <a:gd name="connsiteY67" fmla="*/ 531021 h 2727325"/>
              <a:gd name="connsiteX68" fmla="*/ 1112037 w 7677936"/>
              <a:gd name="connsiteY68" fmla="*/ 478632 h 2727325"/>
              <a:gd name="connsiteX69" fmla="*/ 907250 w 7677936"/>
              <a:gd name="connsiteY69" fmla="*/ 476252 h 2727325"/>
              <a:gd name="connsiteX70" fmla="*/ 907249 w 7677936"/>
              <a:gd name="connsiteY70" fmla="*/ 442914 h 2727325"/>
              <a:gd name="connsiteX71" fmla="*/ 866770 w 7677936"/>
              <a:gd name="connsiteY71" fmla="*/ 442915 h 2727325"/>
              <a:gd name="connsiteX72" fmla="*/ 866768 w 7677936"/>
              <a:gd name="connsiteY72" fmla="*/ 404815 h 2727325"/>
              <a:gd name="connsiteX73" fmla="*/ 840574 w 7677936"/>
              <a:gd name="connsiteY73" fmla="*/ 404814 h 2727325"/>
              <a:gd name="connsiteX74" fmla="*/ 840577 w 7677936"/>
              <a:gd name="connsiteY74" fmla="*/ 359572 h 2727325"/>
              <a:gd name="connsiteX75" fmla="*/ 826289 w 7677936"/>
              <a:gd name="connsiteY75" fmla="*/ 359571 h 2727325"/>
              <a:gd name="connsiteX76" fmla="*/ 826289 w 7677936"/>
              <a:gd name="connsiteY76" fmla="*/ 323850 h 2727325"/>
              <a:gd name="connsiteX77" fmla="*/ 757234 w 7677936"/>
              <a:gd name="connsiteY77" fmla="*/ 323850 h 2727325"/>
              <a:gd name="connsiteX78" fmla="*/ 757234 w 7677936"/>
              <a:gd name="connsiteY78" fmla="*/ 280988 h 2727325"/>
              <a:gd name="connsiteX79" fmla="*/ 645315 w 7677936"/>
              <a:gd name="connsiteY79" fmla="*/ 280988 h 2727325"/>
              <a:gd name="connsiteX80" fmla="*/ 645314 w 7677936"/>
              <a:gd name="connsiteY80" fmla="*/ 230982 h 2727325"/>
              <a:gd name="connsiteX81" fmla="*/ 633410 w 7677936"/>
              <a:gd name="connsiteY81" fmla="*/ 230982 h 2727325"/>
              <a:gd name="connsiteX82" fmla="*/ 633409 w 7677936"/>
              <a:gd name="connsiteY82" fmla="*/ 195263 h 2727325"/>
              <a:gd name="connsiteX83" fmla="*/ 611979 w 7677936"/>
              <a:gd name="connsiteY83" fmla="*/ 195262 h 2727325"/>
              <a:gd name="connsiteX84" fmla="*/ 611980 w 7677936"/>
              <a:gd name="connsiteY84" fmla="*/ 152400 h 2727325"/>
              <a:gd name="connsiteX85" fmla="*/ 545304 w 7677936"/>
              <a:gd name="connsiteY85" fmla="*/ 152401 h 2727325"/>
              <a:gd name="connsiteX86" fmla="*/ 545305 w 7677936"/>
              <a:gd name="connsiteY86" fmla="*/ 111918 h 2727325"/>
              <a:gd name="connsiteX87" fmla="*/ 428624 w 7677936"/>
              <a:gd name="connsiteY87" fmla="*/ 111918 h 2727325"/>
              <a:gd name="connsiteX88" fmla="*/ 428623 w 7677936"/>
              <a:gd name="connsiteY88" fmla="*/ 69056 h 2727325"/>
              <a:gd name="connsiteX89" fmla="*/ 173830 w 7677936"/>
              <a:gd name="connsiteY89" fmla="*/ 69055 h 2727325"/>
              <a:gd name="connsiteX90" fmla="*/ 173831 w 7677936"/>
              <a:gd name="connsiteY90" fmla="*/ 28574 h 2727325"/>
              <a:gd name="connsiteX91" fmla="*/ 0 w 7677936"/>
              <a:gd name="connsiteY91" fmla="*/ 28574 h 2727325"/>
              <a:gd name="connsiteX92" fmla="*/ 0 w 7677936"/>
              <a:gd name="connsiteY92" fmla="*/ 0 h 2727325"/>
              <a:gd name="connsiteX0" fmla="*/ 7677936 w 7677936"/>
              <a:gd name="connsiteY0" fmla="*/ 2730279 h 2730279"/>
              <a:gd name="connsiteX1" fmla="*/ 7627136 w 7677936"/>
              <a:gd name="connsiteY1" fmla="*/ 2730279 h 2730279"/>
              <a:gd name="connsiteX2" fmla="*/ 7627136 w 7677936"/>
              <a:gd name="connsiteY2" fmla="*/ 2361979 h 2730279"/>
              <a:gd name="connsiteX3" fmla="*/ 7087386 w 7677936"/>
              <a:gd name="connsiteY3" fmla="*/ 2361979 h 2730279"/>
              <a:gd name="connsiteX4" fmla="*/ 7087386 w 7677936"/>
              <a:gd name="connsiteY4" fmla="*/ 2088929 h 2730279"/>
              <a:gd name="connsiteX5" fmla="*/ 5741186 w 7677936"/>
              <a:gd name="connsiteY5" fmla="*/ 2088929 h 2730279"/>
              <a:gd name="connsiteX6" fmla="*/ 5741186 w 7677936"/>
              <a:gd name="connsiteY6" fmla="*/ 2012729 h 2730279"/>
              <a:gd name="connsiteX7" fmla="*/ 5398286 w 7677936"/>
              <a:gd name="connsiteY7" fmla="*/ 2012729 h 2730279"/>
              <a:gd name="connsiteX8" fmla="*/ 5398286 w 7677936"/>
              <a:gd name="connsiteY8" fmla="*/ 1930179 h 2730279"/>
              <a:gd name="connsiteX9" fmla="*/ 5258586 w 7677936"/>
              <a:gd name="connsiteY9" fmla="*/ 1930179 h 2730279"/>
              <a:gd name="connsiteX10" fmla="*/ 5258586 w 7677936"/>
              <a:gd name="connsiteY10" fmla="*/ 1853979 h 2730279"/>
              <a:gd name="connsiteX11" fmla="*/ 5017286 w 7677936"/>
              <a:gd name="connsiteY11" fmla="*/ 1853979 h 2730279"/>
              <a:gd name="connsiteX12" fmla="*/ 5017286 w 7677936"/>
              <a:gd name="connsiteY12" fmla="*/ 1771429 h 2730279"/>
              <a:gd name="connsiteX13" fmla="*/ 4572786 w 7677936"/>
              <a:gd name="connsiteY13" fmla="*/ 1771429 h 2730279"/>
              <a:gd name="connsiteX14" fmla="*/ 4572786 w 7677936"/>
              <a:gd name="connsiteY14" fmla="*/ 1688879 h 2730279"/>
              <a:gd name="connsiteX15" fmla="*/ 4534686 w 7677936"/>
              <a:gd name="connsiteY15" fmla="*/ 1688879 h 2730279"/>
              <a:gd name="connsiteX16" fmla="*/ 4534686 w 7677936"/>
              <a:gd name="connsiteY16" fmla="*/ 1612679 h 2730279"/>
              <a:gd name="connsiteX17" fmla="*/ 3848886 w 7677936"/>
              <a:gd name="connsiteY17" fmla="*/ 1612679 h 2730279"/>
              <a:gd name="connsiteX18" fmla="*/ 3848886 w 7677936"/>
              <a:gd name="connsiteY18" fmla="*/ 1542829 h 2730279"/>
              <a:gd name="connsiteX19" fmla="*/ 3817136 w 7677936"/>
              <a:gd name="connsiteY19" fmla="*/ 1542829 h 2730279"/>
              <a:gd name="connsiteX20" fmla="*/ 3817136 w 7677936"/>
              <a:gd name="connsiteY20" fmla="*/ 1485679 h 2730279"/>
              <a:gd name="connsiteX21" fmla="*/ 3702836 w 7677936"/>
              <a:gd name="connsiteY21" fmla="*/ 1485679 h 2730279"/>
              <a:gd name="connsiteX22" fmla="*/ 3702836 w 7677936"/>
              <a:gd name="connsiteY22" fmla="*/ 1428529 h 2730279"/>
              <a:gd name="connsiteX23" fmla="*/ 3486936 w 7677936"/>
              <a:gd name="connsiteY23" fmla="*/ 1428529 h 2730279"/>
              <a:gd name="connsiteX24" fmla="*/ 3486936 w 7677936"/>
              <a:gd name="connsiteY24" fmla="*/ 1377729 h 2730279"/>
              <a:gd name="connsiteX25" fmla="*/ 3442486 w 7677936"/>
              <a:gd name="connsiteY25" fmla="*/ 1377729 h 2730279"/>
              <a:gd name="connsiteX26" fmla="*/ 3442486 w 7677936"/>
              <a:gd name="connsiteY26" fmla="*/ 1326929 h 2730279"/>
              <a:gd name="connsiteX27" fmla="*/ 3436136 w 7677936"/>
              <a:gd name="connsiteY27" fmla="*/ 1326929 h 2730279"/>
              <a:gd name="connsiteX28" fmla="*/ 3436136 w 7677936"/>
              <a:gd name="connsiteY28" fmla="*/ 1276129 h 2730279"/>
              <a:gd name="connsiteX29" fmla="*/ 3366286 w 7677936"/>
              <a:gd name="connsiteY29" fmla="*/ 1276129 h 2730279"/>
              <a:gd name="connsiteX30" fmla="*/ 3366286 w 7677936"/>
              <a:gd name="connsiteY30" fmla="*/ 1225329 h 2730279"/>
              <a:gd name="connsiteX31" fmla="*/ 3245636 w 7677936"/>
              <a:gd name="connsiteY31" fmla="*/ 1225329 h 2730279"/>
              <a:gd name="connsiteX32" fmla="*/ 3245636 w 7677936"/>
              <a:gd name="connsiteY32" fmla="*/ 1187229 h 2730279"/>
              <a:gd name="connsiteX33" fmla="*/ 3137686 w 7677936"/>
              <a:gd name="connsiteY33" fmla="*/ 1187229 h 2730279"/>
              <a:gd name="connsiteX34" fmla="*/ 3137686 w 7677936"/>
              <a:gd name="connsiteY34" fmla="*/ 1142779 h 2730279"/>
              <a:gd name="connsiteX35" fmla="*/ 3055136 w 7677936"/>
              <a:gd name="connsiteY35" fmla="*/ 1142779 h 2730279"/>
              <a:gd name="connsiteX36" fmla="*/ 3055136 w 7677936"/>
              <a:gd name="connsiteY36" fmla="*/ 1098329 h 2730279"/>
              <a:gd name="connsiteX37" fmla="*/ 3017036 w 7677936"/>
              <a:gd name="connsiteY37" fmla="*/ 1098329 h 2730279"/>
              <a:gd name="connsiteX38" fmla="*/ 3017036 w 7677936"/>
              <a:gd name="connsiteY38" fmla="*/ 1053879 h 2730279"/>
              <a:gd name="connsiteX39" fmla="*/ 2877336 w 7677936"/>
              <a:gd name="connsiteY39" fmla="*/ 1053879 h 2730279"/>
              <a:gd name="connsiteX40" fmla="*/ 2877336 w 7677936"/>
              <a:gd name="connsiteY40" fmla="*/ 1009429 h 2730279"/>
              <a:gd name="connsiteX41" fmla="*/ 2724936 w 7677936"/>
              <a:gd name="connsiteY41" fmla="*/ 1009429 h 2730279"/>
              <a:gd name="connsiteX42" fmla="*/ 2724936 w 7677936"/>
              <a:gd name="connsiteY42" fmla="*/ 971329 h 2730279"/>
              <a:gd name="connsiteX43" fmla="*/ 2680486 w 7677936"/>
              <a:gd name="connsiteY43" fmla="*/ 971329 h 2730279"/>
              <a:gd name="connsiteX44" fmla="*/ 2680486 w 7677936"/>
              <a:gd name="connsiteY44" fmla="*/ 926879 h 2730279"/>
              <a:gd name="connsiteX45" fmla="*/ 2496336 w 7677936"/>
              <a:gd name="connsiteY45" fmla="*/ 926879 h 2730279"/>
              <a:gd name="connsiteX46" fmla="*/ 2496336 w 7677936"/>
              <a:gd name="connsiteY46" fmla="*/ 888779 h 2730279"/>
              <a:gd name="connsiteX47" fmla="*/ 2331236 w 7677936"/>
              <a:gd name="connsiteY47" fmla="*/ 888779 h 2730279"/>
              <a:gd name="connsiteX48" fmla="*/ 2331236 w 7677936"/>
              <a:gd name="connsiteY48" fmla="*/ 850679 h 2730279"/>
              <a:gd name="connsiteX49" fmla="*/ 2134386 w 7677936"/>
              <a:gd name="connsiteY49" fmla="*/ 850679 h 2730279"/>
              <a:gd name="connsiteX50" fmla="*/ 2134386 w 7677936"/>
              <a:gd name="connsiteY50" fmla="*/ 812579 h 2730279"/>
              <a:gd name="connsiteX51" fmla="*/ 2039136 w 7677936"/>
              <a:gd name="connsiteY51" fmla="*/ 812579 h 2730279"/>
              <a:gd name="connsiteX52" fmla="*/ 2039136 w 7677936"/>
              <a:gd name="connsiteY52" fmla="*/ 780829 h 2730279"/>
              <a:gd name="connsiteX53" fmla="*/ 1924836 w 7677936"/>
              <a:gd name="connsiteY53" fmla="*/ 780829 h 2730279"/>
              <a:gd name="connsiteX54" fmla="*/ 1924836 w 7677936"/>
              <a:gd name="connsiteY54" fmla="*/ 749079 h 2730279"/>
              <a:gd name="connsiteX55" fmla="*/ 1823236 w 7677936"/>
              <a:gd name="connsiteY55" fmla="*/ 749079 h 2730279"/>
              <a:gd name="connsiteX56" fmla="*/ 1823236 w 7677936"/>
              <a:gd name="connsiteY56" fmla="*/ 704629 h 2730279"/>
              <a:gd name="connsiteX57" fmla="*/ 1747036 w 7677936"/>
              <a:gd name="connsiteY57" fmla="*/ 704629 h 2730279"/>
              <a:gd name="connsiteX58" fmla="*/ 1747036 w 7677936"/>
              <a:gd name="connsiteY58" fmla="*/ 666529 h 2730279"/>
              <a:gd name="connsiteX59" fmla="*/ 1639086 w 7677936"/>
              <a:gd name="connsiteY59" fmla="*/ 666529 h 2730279"/>
              <a:gd name="connsiteX60" fmla="*/ 1638293 w 7677936"/>
              <a:gd name="connsiteY60" fmla="*/ 631604 h 2730279"/>
              <a:gd name="connsiteX61" fmla="*/ 1569237 w 7677936"/>
              <a:gd name="connsiteY61" fmla="*/ 631605 h 2730279"/>
              <a:gd name="connsiteX62" fmla="*/ 1569238 w 7677936"/>
              <a:gd name="connsiteY62" fmla="*/ 560167 h 2730279"/>
              <a:gd name="connsiteX63" fmla="*/ 1126326 w 7677936"/>
              <a:gd name="connsiteY63" fmla="*/ 560168 h 2730279"/>
              <a:gd name="connsiteX64" fmla="*/ 1126326 w 7677936"/>
              <a:gd name="connsiteY64" fmla="*/ 550643 h 2730279"/>
              <a:gd name="connsiteX65" fmla="*/ 1119181 w 7677936"/>
              <a:gd name="connsiteY65" fmla="*/ 550642 h 2730279"/>
              <a:gd name="connsiteX66" fmla="*/ 1119179 w 7677936"/>
              <a:gd name="connsiteY66" fmla="*/ 533974 h 2730279"/>
              <a:gd name="connsiteX67" fmla="*/ 1112037 w 7677936"/>
              <a:gd name="connsiteY67" fmla="*/ 533975 h 2730279"/>
              <a:gd name="connsiteX68" fmla="*/ 1112037 w 7677936"/>
              <a:gd name="connsiteY68" fmla="*/ 481586 h 2730279"/>
              <a:gd name="connsiteX69" fmla="*/ 907250 w 7677936"/>
              <a:gd name="connsiteY69" fmla="*/ 479206 h 2730279"/>
              <a:gd name="connsiteX70" fmla="*/ 907249 w 7677936"/>
              <a:gd name="connsiteY70" fmla="*/ 445868 h 2730279"/>
              <a:gd name="connsiteX71" fmla="*/ 866770 w 7677936"/>
              <a:gd name="connsiteY71" fmla="*/ 445869 h 2730279"/>
              <a:gd name="connsiteX72" fmla="*/ 866768 w 7677936"/>
              <a:gd name="connsiteY72" fmla="*/ 407769 h 2730279"/>
              <a:gd name="connsiteX73" fmla="*/ 840574 w 7677936"/>
              <a:gd name="connsiteY73" fmla="*/ 407768 h 2730279"/>
              <a:gd name="connsiteX74" fmla="*/ 840577 w 7677936"/>
              <a:gd name="connsiteY74" fmla="*/ 362526 h 2730279"/>
              <a:gd name="connsiteX75" fmla="*/ 826289 w 7677936"/>
              <a:gd name="connsiteY75" fmla="*/ 362525 h 2730279"/>
              <a:gd name="connsiteX76" fmla="*/ 826289 w 7677936"/>
              <a:gd name="connsiteY76" fmla="*/ 326804 h 2730279"/>
              <a:gd name="connsiteX77" fmla="*/ 757234 w 7677936"/>
              <a:gd name="connsiteY77" fmla="*/ 326804 h 2730279"/>
              <a:gd name="connsiteX78" fmla="*/ 757234 w 7677936"/>
              <a:gd name="connsiteY78" fmla="*/ 283942 h 2730279"/>
              <a:gd name="connsiteX79" fmla="*/ 645315 w 7677936"/>
              <a:gd name="connsiteY79" fmla="*/ 283942 h 2730279"/>
              <a:gd name="connsiteX80" fmla="*/ 645314 w 7677936"/>
              <a:gd name="connsiteY80" fmla="*/ 233936 h 2730279"/>
              <a:gd name="connsiteX81" fmla="*/ 633410 w 7677936"/>
              <a:gd name="connsiteY81" fmla="*/ 233936 h 2730279"/>
              <a:gd name="connsiteX82" fmla="*/ 633409 w 7677936"/>
              <a:gd name="connsiteY82" fmla="*/ 198217 h 2730279"/>
              <a:gd name="connsiteX83" fmla="*/ 611979 w 7677936"/>
              <a:gd name="connsiteY83" fmla="*/ 198216 h 2730279"/>
              <a:gd name="connsiteX84" fmla="*/ 611980 w 7677936"/>
              <a:gd name="connsiteY84" fmla="*/ 155354 h 2730279"/>
              <a:gd name="connsiteX85" fmla="*/ 545304 w 7677936"/>
              <a:gd name="connsiteY85" fmla="*/ 155355 h 2730279"/>
              <a:gd name="connsiteX86" fmla="*/ 545305 w 7677936"/>
              <a:gd name="connsiteY86" fmla="*/ 114872 h 2730279"/>
              <a:gd name="connsiteX87" fmla="*/ 428624 w 7677936"/>
              <a:gd name="connsiteY87" fmla="*/ 114872 h 2730279"/>
              <a:gd name="connsiteX88" fmla="*/ 428623 w 7677936"/>
              <a:gd name="connsiteY88" fmla="*/ 72010 h 2730279"/>
              <a:gd name="connsiteX89" fmla="*/ 173830 w 7677936"/>
              <a:gd name="connsiteY89" fmla="*/ 72009 h 2730279"/>
              <a:gd name="connsiteX90" fmla="*/ 173831 w 7677936"/>
              <a:gd name="connsiteY90" fmla="*/ 31528 h 2730279"/>
              <a:gd name="connsiteX91" fmla="*/ 0 w 7677936"/>
              <a:gd name="connsiteY91" fmla="*/ 31528 h 2730279"/>
              <a:gd name="connsiteX92" fmla="*/ 0 w 7677936"/>
              <a:gd name="connsiteY92" fmla="*/ 2954 h 2730279"/>
              <a:gd name="connsiteX93" fmla="*/ 2382 w 7677936"/>
              <a:gd name="connsiteY93" fmla="*/ 573 h 2730279"/>
              <a:gd name="connsiteX0" fmla="*/ 7837480 w 7837480"/>
              <a:gd name="connsiteY0" fmla="*/ 2730279 h 2730279"/>
              <a:gd name="connsiteX1" fmla="*/ 7786680 w 7837480"/>
              <a:gd name="connsiteY1" fmla="*/ 2730279 h 2730279"/>
              <a:gd name="connsiteX2" fmla="*/ 7786680 w 7837480"/>
              <a:gd name="connsiteY2" fmla="*/ 2361979 h 2730279"/>
              <a:gd name="connsiteX3" fmla="*/ 7246930 w 7837480"/>
              <a:gd name="connsiteY3" fmla="*/ 2361979 h 2730279"/>
              <a:gd name="connsiteX4" fmla="*/ 7246930 w 7837480"/>
              <a:gd name="connsiteY4" fmla="*/ 2088929 h 2730279"/>
              <a:gd name="connsiteX5" fmla="*/ 5900730 w 7837480"/>
              <a:gd name="connsiteY5" fmla="*/ 2088929 h 2730279"/>
              <a:gd name="connsiteX6" fmla="*/ 5900730 w 7837480"/>
              <a:gd name="connsiteY6" fmla="*/ 2012729 h 2730279"/>
              <a:gd name="connsiteX7" fmla="*/ 5557830 w 7837480"/>
              <a:gd name="connsiteY7" fmla="*/ 2012729 h 2730279"/>
              <a:gd name="connsiteX8" fmla="*/ 5557830 w 7837480"/>
              <a:gd name="connsiteY8" fmla="*/ 1930179 h 2730279"/>
              <a:gd name="connsiteX9" fmla="*/ 5418130 w 7837480"/>
              <a:gd name="connsiteY9" fmla="*/ 1930179 h 2730279"/>
              <a:gd name="connsiteX10" fmla="*/ 5418130 w 7837480"/>
              <a:gd name="connsiteY10" fmla="*/ 1853979 h 2730279"/>
              <a:gd name="connsiteX11" fmla="*/ 5176830 w 7837480"/>
              <a:gd name="connsiteY11" fmla="*/ 1853979 h 2730279"/>
              <a:gd name="connsiteX12" fmla="*/ 5176830 w 7837480"/>
              <a:gd name="connsiteY12" fmla="*/ 1771429 h 2730279"/>
              <a:gd name="connsiteX13" fmla="*/ 4732330 w 7837480"/>
              <a:gd name="connsiteY13" fmla="*/ 1771429 h 2730279"/>
              <a:gd name="connsiteX14" fmla="*/ 4732330 w 7837480"/>
              <a:gd name="connsiteY14" fmla="*/ 1688879 h 2730279"/>
              <a:gd name="connsiteX15" fmla="*/ 4694230 w 7837480"/>
              <a:gd name="connsiteY15" fmla="*/ 1688879 h 2730279"/>
              <a:gd name="connsiteX16" fmla="*/ 4694230 w 7837480"/>
              <a:gd name="connsiteY16" fmla="*/ 1612679 h 2730279"/>
              <a:gd name="connsiteX17" fmla="*/ 4008430 w 7837480"/>
              <a:gd name="connsiteY17" fmla="*/ 1612679 h 2730279"/>
              <a:gd name="connsiteX18" fmla="*/ 4008430 w 7837480"/>
              <a:gd name="connsiteY18" fmla="*/ 1542829 h 2730279"/>
              <a:gd name="connsiteX19" fmla="*/ 3976680 w 7837480"/>
              <a:gd name="connsiteY19" fmla="*/ 1542829 h 2730279"/>
              <a:gd name="connsiteX20" fmla="*/ 3976680 w 7837480"/>
              <a:gd name="connsiteY20" fmla="*/ 1485679 h 2730279"/>
              <a:gd name="connsiteX21" fmla="*/ 3862380 w 7837480"/>
              <a:gd name="connsiteY21" fmla="*/ 1485679 h 2730279"/>
              <a:gd name="connsiteX22" fmla="*/ 3862380 w 7837480"/>
              <a:gd name="connsiteY22" fmla="*/ 1428529 h 2730279"/>
              <a:gd name="connsiteX23" fmla="*/ 3646480 w 7837480"/>
              <a:gd name="connsiteY23" fmla="*/ 1428529 h 2730279"/>
              <a:gd name="connsiteX24" fmla="*/ 3646480 w 7837480"/>
              <a:gd name="connsiteY24" fmla="*/ 1377729 h 2730279"/>
              <a:gd name="connsiteX25" fmla="*/ 3602030 w 7837480"/>
              <a:gd name="connsiteY25" fmla="*/ 1377729 h 2730279"/>
              <a:gd name="connsiteX26" fmla="*/ 3602030 w 7837480"/>
              <a:gd name="connsiteY26" fmla="*/ 1326929 h 2730279"/>
              <a:gd name="connsiteX27" fmla="*/ 3595680 w 7837480"/>
              <a:gd name="connsiteY27" fmla="*/ 1326929 h 2730279"/>
              <a:gd name="connsiteX28" fmla="*/ 3595680 w 7837480"/>
              <a:gd name="connsiteY28" fmla="*/ 1276129 h 2730279"/>
              <a:gd name="connsiteX29" fmla="*/ 3525830 w 7837480"/>
              <a:gd name="connsiteY29" fmla="*/ 1276129 h 2730279"/>
              <a:gd name="connsiteX30" fmla="*/ 3525830 w 7837480"/>
              <a:gd name="connsiteY30" fmla="*/ 1225329 h 2730279"/>
              <a:gd name="connsiteX31" fmla="*/ 3405180 w 7837480"/>
              <a:gd name="connsiteY31" fmla="*/ 1225329 h 2730279"/>
              <a:gd name="connsiteX32" fmla="*/ 3405180 w 7837480"/>
              <a:gd name="connsiteY32" fmla="*/ 1187229 h 2730279"/>
              <a:gd name="connsiteX33" fmla="*/ 3297230 w 7837480"/>
              <a:gd name="connsiteY33" fmla="*/ 1187229 h 2730279"/>
              <a:gd name="connsiteX34" fmla="*/ 3297230 w 7837480"/>
              <a:gd name="connsiteY34" fmla="*/ 1142779 h 2730279"/>
              <a:gd name="connsiteX35" fmla="*/ 3214680 w 7837480"/>
              <a:gd name="connsiteY35" fmla="*/ 1142779 h 2730279"/>
              <a:gd name="connsiteX36" fmla="*/ 3214680 w 7837480"/>
              <a:gd name="connsiteY36" fmla="*/ 1098329 h 2730279"/>
              <a:gd name="connsiteX37" fmla="*/ 3176580 w 7837480"/>
              <a:gd name="connsiteY37" fmla="*/ 1098329 h 2730279"/>
              <a:gd name="connsiteX38" fmla="*/ 3176580 w 7837480"/>
              <a:gd name="connsiteY38" fmla="*/ 1053879 h 2730279"/>
              <a:gd name="connsiteX39" fmla="*/ 3036880 w 7837480"/>
              <a:gd name="connsiteY39" fmla="*/ 1053879 h 2730279"/>
              <a:gd name="connsiteX40" fmla="*/ 3036880 w 7837480"/>
              <a:gd name="connsiteY40" fmla="*/ 1009429 h 2730279"/>
              <a:gd name="connsiteX41" fmla="*/ 2884480 w 7837480"/>
              <a:gd name="connsiteY41" fmla="*/ 1009429 h 2730279"/>
              <a:gd name="connsiteX42" fmla="*/ 2884480 w 7837480"/>
              <a:gd name="connsiteY42" fmla="*/ 971329 h 2730279"/>
              <a:gd name="connsiteX43" fmla="*/ 2840030 w 7837480"/>
              <a:gd name="connsiteY43" fmla="*/ 971329 h 2730279"/>
              <a:gd name="connsiteX44" fmla="*/ 2840030 w 7837480"/>
              <a:gd name="connsiteY44" fmla="*/ 926879 h 2730279"/>
              <a:gd name="connsiteX45" fmla="*/ 2655880 w 7837480"/>
              <a:gd name="connsiteY45" fmla="*/ 926879 h 2730279"/>
              <a:gd name="connsiteX46" fmla="*/ 2655880 w 7837480"/>
              <a:gd name="connsiteY46" fmla="*/ 888779 h 2730279"/>
              <a:gd name="connsiteX47" fmla="*/ 2490780 w 7837480"/>
              <a:gd name="connsiteY47" fmla="*/ 888779 h 2730279"/>
              <a:gd name="connsiteX48" fmla="*/ 2490780 w 7837480"/>
              <a:gd name="connsiteY48" fmla="*/ 850679 h 2730279"/>
              <a:gd name="connsiteX49" fmla="*/ 2293930 w 7837480"/>
              <a:gd name="connsiteY49" fmla="*/ 850679 h 2730279"/>
              <a:gd name="connsiteX50" fmla="*/ 2293930 w 7837480"/>
              <a:gd name="connsiteY50" fmla="*/ 812579 h 2730279"/>
              <a:gd name="connsiteX51" fmla="*/ 2198680 w 7837480"/>
              <a:gd name="connsiteY51" fmla="*/ 812579 h 2730279"/>
              <a:gd name="connsiteX52" fmla="*/ 2198680 w 7837480"/>
              <a:gd name="connsiteY52" fmla="*/ 780829 h 2730279"/>
              <a:gd name="connsiteX53" fmla="*/ 2084380 w 7837480"/>
              <a:gd name="connsiteY53" fmla="*/ 780829 h 2730279"/>
              <a:gd name="connsiteX54" fmla="*/ 2084380 w 7837480"/>
              <a:gd name="connsiteY54" fmla="*/ 749079 h 2730279"/>
              <a:gd name="connsiteX55" fmla="*/ 1982780 w 7837480"/>
              <a:gd name="connsiteY55" fmla="*/ 749079 h 2730279"/>
              <a:gd name="connsiteX56" fmla="*/ 1982780 w 7837480"/>
              <a:gd name="connsiteY56" fmla="*/ 704629 h 2730279"/>
              <a:gd name="connsiteX57" fmla="*/ 1906580 w 7837480"/>
              <a:gd name="connsiteY57" fmla="*/ 704629 h 2730279"/>
              <a:gd name="connsiteX58" fmla="*/ 1906580 w 7837480"/>
              <a:gd name="connsiteY58" fmla="*/ 666529 h 2730279"/>
              <a:gd name="connsiteX59" fmla="*/ 1798630 w 7837480"/>
              <a:gd name="connsiteY59" fmla="*/ 666529 h 2730279"/>
              <a:gd name="connsiteX60" fmla="*/ 1797837 w 7837480"/>
              <a:gd name="connsiteY60" fmla="*/ 631604 h 2730279"/>
              <a:gd name="connsiteX61" fmla="*/ 1728781 w 7837480"/>
              <a:gd name="connsiteY61" fmla="*/ 631605 h 2730279"/>
              <a:gd name="connsiteX62" fmla="*/ 1728782 w 7837480"/>
              <a:gd name="connsiteY62" fmla="*/ 560167 h 2730279"/>
              <a:gd name="connsiteX63" fmla="*/ 1285870 w 7837480"/>
              <a:gd name="connsiteY63" fmla="*/ 560168 h 2730279"/>
              <a:gd name="connsiteX64" fmla="*/ 1285870 w 7837480"/>
              <a:gd name="connsiteY64" fmla="*/ 550643 h 2730279"/>
              <a:gd name="connsiteX65" fmla="*/ 1278725 w 7837480"/>
              <a:gd name="connsiteY65" fmla="*/ 550642 h 2730279"/>
              <a:gd name="connsiteX66" fmla="*/ 1278723 w 7837480"/>
              <a:gd name="connsiteY66" fmla="*/ 533974 h 2730279"/>
              <a:gd name="connsiteX67" fmla="*/ 1271581 w 7837480"/>
              <a:gd name="connsiteY67" fmla="*/ 533975 h 2730279"/>
              <a:gd name="connsiteX68" fmla="*/ 1271581 w 7837480"/>
              <a:gd name="connsiteY68" fmla="*/ 481586 h 2730279"/>
              <a:gd name="connsiteX69" fmla="*/ 1066794 w 7837480"/>
              <a:gd name="connsiteY69" fmla="*/ 479206 h 2730279"/>
              <a:gd name="connsiteX70" fmla="*/ 1066793 w 7837480"/>
              <a:gd name="connsiteY70" fmla="*/ 445868 h 2730279"/>
              <a:gd name="connsiteX71" fmla="*/ 1026314 w 7837480"/>
              <a:gd name="connsiteY71" fmla="*/ 445869 h 2730279"/>
              <a:gd name="connsiteX72" fmla="*/ 1026312 w 7837480"/>
              <a:gd name="connsiteY72" fmla="*/ 407769 h 2730279"/>
              <a:gd name="connsiteX73" fmla="*/ 1000118 w 7837480"/>
              <a:gd name="connsiteY73" fmla="*/ 407768 h 2730279"/>
              <a:gd name="connsiteX74" fmla="*/ 1000121 w 7837480"/>
              <a:gd name="connsiteY74" fmla="*/ 362526 h 2730279"/>
              <a:gd name="connsiteX75" fmla="*/ 985833 w 7837480"/>
              <a:gd name="connsiteY75" fmla="*/ 362525 h 2730279"/>
              <a:gd name="connsiteX76" fmla="*/ 985833 w 7837480"/>
              <a:gd name="connsiteY76" fmla="*/ 326804 h 2730279"/>
              <a:gd name="connsiteX77" fmla="*/ 916778 w 7837480"/>
              <a:gd name="connsiteY77" fmla="*/ 326804 h 2730279"/>
              <a:gd name="connsiteX78" fmla="*/ 916778 w 7837480"/>
              <a:gd name="connsiteY78" fmla="*/ 283942 h 2730279"/>
              <a:gd name="connsiteX79" fmla="*/ 804859 w 7837480"/>
              <a:gd name="connsiteY79" fmla="*/ 283942 h 2730279"/>
              <a:gd name="connsiteX80" fmla="*/ 804858 w 7837480"/>
              <a:gd name="connsiteY80" fmla="*/ 233936 h 2730279"/>
              <a:gd name="connsiteX81" fmla="*/ 792954 w 7837480"/>
              <a:gd name="connsiteY81" fmla="*/ 233936 h 2730279"/>
              <a:gd name="connsiteX82" fmla="*/ 792953 w 7837480"/>
              <a:gd name="connsiteY82" fmla="*/ 198217 h 2730279"/>
              <a:gd name="connsiteX83" fmla="*/ 771523 w 7837480"/>
              <a:gd name="connsiteY83" fmla="*/ 198216 h 2730279"/>
              <a:gd name="connsiteX84" fmla="*/ 771524 w 7837480"/>
              <a:gd name="connsiteY84" fmla="*/ 155354 h 2730279"/>
              <a:gd name="connsiteX85" fmla="*/ 704848 w 7837480"/>
              <a:gd name="connsiteY85" fmla="*/ 155355 h 2730279"/>
              <a:gd name="connsiteX86" fmla="*/ 704849 w 7837480"/>
              <a:gd name="connsiteY86" fmla="*/ 114872 h 2730279"/>
              <a:gd name="connsiteX87" fmla="*/ 588168 w 7837480"/>
              <a:gd name="connsiteY87" fmla="*/ 114872 h 2730279"/>
              <a:gd name="connsiteX88" fmla="*/ 588167 w 7837480"/>
              <a:gd name="connsiteY88" fmla="*/ 72010 h 2730279"/>
              <a:gd name="connsiteX89" fmla="*/ 333374 w 7837480"/>
              <a:gd name="connsiteY89" fmla="*/ 72009 h 2730279"/>
              <a:gd name="connsiteX90" fmla="*/ 333375 w 7837480"/>
              <a:gd name="connsiteY90" fmla="*/ 31528 h 2730279"/>
              <a:gd name="connsiteX91" fmla="*/ 159544 w 7837480"/>
              <a:gd name="connsiteY91" fmla="*/ 31528 h 2730279"/>
              <a:gd name="connsiteX92" fmla="*/ 159544 w 7837480"/>
              <a:gd name="connsiteY92" fmla="*/ 2954 h 2730279"/>
              <a:gd name="connsiteX93" fmla="*/ 1 w 7837480"/>
              <a:gd name="connsiteY93" fmla="*/ 573 h 2730279"/>
              <a:gd name="connsiteX0" fmla="*/ 7837479 w 7837479"/>
              <a:gd name="connsiteY0" fmla="*/ 2729706 h 2729706"/>
              <a:gd name="connsiteX1" fmla="*/ 7786679 w 7837479"/>
              <a:gd name="connsiteY1" fmla="*/ 2729706 h 2729706"/>
              <a:gd name="connsiteX2" fmla="*/ 7786679 w 7837479"/>
              <a:gd name="connsiteY2" fmla="*/ 2361406 h 2729706"/>
              <a:gd name="connsiteX3" fmla="*/ 7246929 w 7837479"/>
              <a:gd name="connsiteY3" fmla="*/ 2361406 h 2729706"/>
              <a:gd name="connsiteX4" fmla="*/ 7246929 w 7837479"/>
              <a:gd name="connsiteY4" fmla="*/ 2088356 h 2729706"/>
              <a:gd name="connsiteX5" fmla="*/ 5900729 w 7837479"/>
              <a:gd name="connsiteY5" fmla="*/ 2088356 h 2729706"/>
              <a:gd name="connsiteX6" fmla="*/ 5900729 w 7837479"/>
              <a:gd name="connsiteY6" fmla="*/ 2012156 h 2729706"/>
              <a:gd name="connsiteX7" fmla="*/ 5557829 w 7837479"/>
              <a:gd name="connsiteY7" fmla="*/ 2012156 h 2729706"/>
              <a:gd name="connsiteX8" fmla="*/ 5557829 w 7837479"/>
              <a:gd name="connsiteY8" fmla="*/ 1929606 h 2729706"/>
              <a:gd name="connsiteX9" fmla="*/ 5418129 w 7837479"/>
              <a:gd name="connsiteY9" fmla="*/ 1929606 h 2729706"/>
              <a:gd name="connsiteX10" fmla="*/ 5418129 w 7837479"/>
              <a:gd name="connsiteY10" fmla="*/ 1853406 h 2729706"/>
              <a:gd name="connsiteX11" fmla="*/ 5176829 w 7837479"/>
              <a:gd name="connsiteY11" fmla="*/ 1853406 h 2729706"/>
              <a:gd name="connsiteX12" fmla="*/ 5176829 w 7837479"/>
              <a:gd name="connsiteY12" fmla="*/ 1770856 h 2729706"/>
              <a:gd name="connsiteX13" fmla="*/ 4732329 w 7837479"/>
              <a:gd name="connsiteY13" fmla="*/ 1770856 h 2729706"/>
              <a:gd name="connsiteX14" fmla="*/ 4732329 w 7837479"/>
              <a:gd name="connsiteY14" fmla="*/ 1688306 h 2729706"/>
              <a:gd name="connsiteX15" fmla="*/ 4694229 w 7837479"/>
              <a:gd name="connsiteY15" fmla="*/ 1688306 h 2729706"/>
              <a:gd name="connsiteX16" fmla="*/ 4694229 w 7837479"/>
              <a:gd name="connsiteY16" fmla="*/ 1612106 h 2729706"/>
              <a:gd name="connsiteX17" fmla="*/ 4008429 w 7837479"/>
              <a:gd name="connsiteY17" fmla="*/ 1612106 h 2729706"/>
              <a:gd name="connsiteX18" fmla="*/ 4008429 w 7837479"/>
              <a:gd name="connsiteY18" fmla="*/ 1542256 h 2729706"/>
              <a:gd name="connsiteX19" fmla="*/ 3976679 w 7837479"/>
              <a:gd name="connsiteY19" fmla="*/ 1542256 h 2729706"/>
              <a:gd name="connsiteX20" fmla="*/ 3976679 w 7837479"/>
              <a:gd name="connsiteY20" fmla="*/ 1485106 h 2729706"/>
              <a:gd name="connsiteX21" fmla="*/ 3862379 w 7837479"/>
              <a:gd name="connsiteY21" fmla="*/ 1485106 h 2729706"/>
              <a:gd name="connsiteX22" fmla="*/ 3862379 w 7837479"/>
              <a:gd name="connsiteY22" fmla="*/ 1427956 h 2729706"/>
              <a:gd name="connsiteX23" fmla="*/ 3646479 w 7837479"/>
              <a:gd name="connsiteY23" fmla="*/ 1427956 h 2729706"/>
              <a:gd name="connsiteX24" fmla="*/ 3646479 w 7837479"/>
              <a:gd name="connsiteY24" fmla="*/ 1377156 h 2729706"/>
              <a:gd name="connsiteX25" fmla="*/ 3602029 w 7837479"/>
              <a:gd name="connsiteY25" fmla="*/ 1377156 h 2729706"/>
              <a:gd name="connsiteX26" fmla="*/ 3602029 w 7837479"/>
              <a:gd name="connsiteY26" fmla="*/ 1326356 h 2729706"/>
              <a:gd name="connsiteX27" fmla="*/ 3595679 w 7837479"/>
              <a:gd name="connsiteY27" fmla="*/ 1326356 h 2729706"/>
              <a:gd name="connsiteX28" fmla="*/ 3595679 w 7837479"/>
              <a:gd name="connsiteY28" fmla="*/ 1275556 h 2729706"/>
              <a:gd name="connsiteX29" fmla="*/ 3525829 w 7837479"/>
              <a:gd name="connsiteY29" fmla="*/ 1275556 h 2729706"/>
              <a:gd name="connsiteX30" fmla="*/ 3525829 w 7837479"/>
              <a:gd name="connsiteY30" fmla="*/ 1224756 h 2729706"/>
              <a:gd name="connsiteX31" fmla="*/ 3405179 w 7837479"/>
              <a:gd name="connsiteY31" fmla="*/ 1224756 h 2729706"/>
              <a:gd name="connsiteX32" fmla="*/ 3405179 w 7837479"/>
              <a:gd name="connsiteY32" fmla="*/ 1186656 h 2729706"/>
              <a:gd name="connsiteX33" fmla="*/ 3297229 w 7837479"/>
              <a:gd name="connsiteY33" fmla="*/ 1186656 h 2729706"/>
              <a:gd name="connsiteX34" fmla="*/ 3297229 w 7837479"/>
              <a:gd name="connsiteY34" fmla="*/ 1142206 h 2729706"/>
              <a:gd name="connsiteX35" fmla="*/ 3214679 w 7837479"/>
              <a:gd name="connsiteY35" fmla="*/ 1142206 h 2729706"/>
              <a:gd name="connsiteX36" fmla="*/ 3214679 w 7837479"/>
              <a:gd name="connsiteY36" fmla="*/ 1097756 h 2729706"/>
              <a:gd name="connsiteX37" fmla="*/ 3176579 w 7837479"/>
              <a:gd name="connsiteY37" fmla="*/ 1097756 h 2729706"/>
              <a:gd name="connsiteX38" fmla="*/ 3176579 w 7837479"/>
              <a:gd name="connsiteY38" fmla="*/ 1053306 h 2729706"/>
              <a:gd name="connsiteX39" fmla="*/ 3036879 w 7837479"/>
              <a:gd name="connsiteY39" fmla="*/ 1053306 h 2729706"/>
              <a:gd name="connsiteX40" fmla="*/ 3036879 w 7837479"/>
              <a:gd name="connsiteY40" fmla="*/ 1008856 h 2729706"/>
              <a:gd name="connsiteX41" fmla="*/ 2884479 w 7837479"/>
              <a:gd name="connsiteY41" fmla="*/ 1008856 h 2729706"/>
              <a:gd name="connsiteX42" fmla="*/ 2884479 w 7837479"/>
              <a:gd name="connsiteY42" fmla="*/ 970756 h 2729706"/>
              <a:gd name="connsiteX43" fmla="*/ 2840029 w 7837479"/>
              <a:gd name="connsiteY43" fmla="*/ 970756 h 2729706"/>
              <a:gd name="connsiteX44" fmla="*/ 2840029 w 7837479"/>
              <a:gd name="connsiteY44" fmla="*/ 926306 h 2729706"/>
              <a:gd name="connsiteX45" fmla="*/ 2655879 w 7837479"/>
              <a:gd name="connsiteY45" fmla="*/ 926306 h 2729706"/>
              <a:gd name="connsiteX46" fmla="*/ 2655879 w 7837479"/>
              <a:gd name="connsiteY46" fmla="*/ 888206 h 2729706"/>
              <a:gd name="connsiteX47" fmla="*/ 2490779 w 7837479"/>
              <a:gd name="connsiteY47" fmla="*/ 888206 h 2729706"/>
              <a:gd name="connsiteX48" fmla="*/ 2490779 w 7837479"/>
              <a:gd name="connsiteY48" fmla="*/ 850106 h 2729706"/>
              <a:gd name="connsiteX49" fmla="*/ 2293929 w 7837479"/>
              <a:gd name="connsiteY49" fmla="*/ 850106 h 2729706"/>
              <a:gd name="connsiteX50" fmla="*/ 2293929 w 7837479"/>
              <a:gd name="connsiteY50" fmla="*/ 812006 h 2729706"/>
              <a:gd name="connsiteX51" fmla="*/ 2198679 w 7837479"/>
              <a:gd name="connsiteY51" fmla="*/ 812006 h 2729706"/>
              <a:gd name="connsiteX52" fmla="*/ 2198679 w 7837479"/>
              <a:gd name="connsiteY52" fmla="*/ 780256 h 2729706"/>
              <a:gd name="connsiteX53" fmla="*/ 2084379 w 7837479"/>
              <a:gd name="connsiteY53" fmla="*/ 780256 h 2729706"/>
              <a:gd name="connsiteX54" fmla="*/ 2084379 w 7837479"/>
              <a:gd name="connsiteY54" fmla="*/ 748506 h 2729706"/>
              <a:gd name="connsiteX55" fmla="*/ 1982779 w 7837479"/>
              <a:gd name="connsiteY55" fmla="*/ 748506 h 2729706"/>
              <a:gd name="connsiteX56" fmla="*/ 1982779 w 7837479"/>
              <a:gd name="connsiteY56" fmla="*/ 704056 h 2729706"/>
              <a:gd name="connsiteX57" fmla="*/ 1906579 w 7837479"/>
              <a:gd name="connsiteY57" fmla="*/ 704056 h 2729706"/>
              <a:gd name="connsiteX58" fmla="*/ 1906579 w 7837479"/>
              <a:gd name="connsiteY58" fmla="*/ 665956 h 2729706"/>
              <a:gd name="connsiteX59" fmla="*/ 1798629 w 7837479"/>
              <a:gd name="connsiteY59" fmla="*/ 665956 h 2729706"/>
              <a:gd name="connsiteX60" fmla="*/ 1797836 w 7837479"/>
              <a:gd name="connsiteY60" fmla="*/ 631031 h 2729706"/>
              <a:gd name="connsiteX61" fmla="*/ 1728780 w 7837479"/>
              <a:gd name="connsiteY61" fmla="*/ 631032 h 2729706"/>
              <a:gd name="connsiteX62" fmla="*/ 1728781 w 7837479"/>
              <a:gd name="connsiteY62" fmla="*/ 559594 h 2729706"/>
              <a:gd name="connsiteX63" fmla="*/ 1285869 w 7837479"/>
              <a:gd name="connsiteY63" fmla="*/ 559595 h 2729706"/>
              <a:gd name="connsiteX64" fmla="*/ 1285869 w 7837479"/>
              <a:gd name="connsiteY64" fmla="*/ 550070 h 2729706"/>
              <a:gd name="connsiteX65" fmla="*/ 1278724 w 7837479"/>
              <a:gd name="connsiteY65" fmla="*/ 550069 h 2729706"/>
              <a:gd name="connsiteX66" fmla="*/ 1278722 w 7837479"/>
              <a:gd name="connsiteY66" fmla="*/ 533401 h 2729706"/>
              <a:gd name="connsiteX67" fmla="*/ 1271580 w 7837479"/>
              <a:gd name="connsiteY67" fmla="*/ 533402 h 2729706"/>
              <a:gd name="connsiteX68" fmla="*/ 1271580 w 7837479"/>
              <a:gd name="connsiteY68" fmla="*/ 481013 h 2729706"/>
              <a:gd name="connsiteX69" fmla="*/ 1066793 w 7837479"/>
              <a:gd name="connsiteY69" fmla="*/ 478633 h 2729706"/>
              <a:gd name="connsiteX70" fmla="*/ 1066792 w 7837479"/>
              <a:gd name="connsiteY70" fmla="*/ 445295 h 2729706"/>
              <a:gd name="connsiteX71" fmla="*/ 1026313 w 7837479"/>
              <a:gd name="connsiteY71" fmla="*/ 445296 h 2729706"/>
              <a:gd name="connsiteX72" fmla="*/ 1026311 w 7837479"/>
              <a:gd name="connsiteY72" fmla="*/ 407196 h 2729706"/>
              <a:gd name="connsiteX73" fmla="*/ 1000117 w 7837479"/>
              <a:gd name="connsiteY73" fmla="*/ 407195 h 2729706"/>
              <a:gd name="connsiteX74" fmla="*/ 1000120 w 7837479"/>
              <a:gd name="connsiteY74" fmla="*/ 361953 h 2729706"/>
              <a:gd name="connsiteX75" fmla="*/ 985832 w 7837479"/>
              <a:gd name="connsiteY75" fmla="*/ 361952 h 2729706"/>
              <a:gd name="connsiteX76" fmla="*/ 985832 w 7837479"/>
              <a:gd name="connsiteY76" fmla="*/ 326231 h 2729706"/>
              <a:gd name="connsiteX77" fmla="*/ 916777 w 7837479"/>
              <a:gd name="connsiteY77" fmla="*/ 326231 h 2729706"/>
              <a:gd name="connsiteX78" fmla="*/ 916777 w 7837479"/>
              <a:gd name="connsiteY78" fmla="*/ 283369 h 2729706"/>
              <a:gd name="connsiteX79" fmla="*/ 804858 w 7837479"/>
              <a:gd name="connsiteY79" fmla="*/ 283369 h 2729706"/>
              <a:gd name="connsiteX80" fmla="*/ 804857 w 7837479"/>
              <a:gd name="connsiteY80" fmla="*/ 233363 h 2729706"/>
              <a:gd name="connsiteX81" fmla="*/ 792953 w 7837479"/>
              <a:gd name="connsiteY81" fmla="*/ 233363 h 2729706"/>
              <a:gd name="connsiteX82" fmla="*/ 792952 w 7837479"/>
              <a:gd name="connsiteY82" fmla="*/ 197644 h 2729706"/>
              <a:gd name="connsiteX83" fmla="*/ 771522 w 7837479"/>
              <a:gd name="connsiteY83" fmla="*/ 197643 h 2729706"/>
              <a:gd name="connsiteX84" fmla="*/ 771523 w 7837479"/>
              <a:gd name="connsiteY84" fmla="*/ 154781 h 2729706"/>
              <a:gd name="connsiteX85" fmla="*/ 704847 w 7837479"/>
              <a:gd name="connsiteY85" fmla="*/ 154782 h 2729706"/>
              <a:gd name="connsiteX86" fmla="*/ 704848 w 7837479"/>
              <a:gd name="connsiteY86" fmla="*/ 114299 h 2729706"/>
              <a:gd name="connsiteX87" fmla="*/ 588167 w 7837479"/>
              <a:gd name="connsiteY87" fmla="*/ 114299 h 2729706"/>
              <a:gd name="connsiteX88" fmla="*/ 588166 w 7837479"/>
              <a:gd name="connsiteY88" fmla="*/ 71437 h 2729706"/>
              <a:gd name="connsiteX89" fmla="*/ 333373 w 7837479"/>
              <a:gd name="connsiteY89" fmla="*/ 71436 h 2729706"/>
              <a:gd name="connsiteX90" fmla="*/ 333374 w 7837479"/>
              <a:gd name="connsiteY90" fmla="*/ 30955 h 2729706"/>
              <a:gd name="connsiteX91" fmla="*/ 159543 w 7837479"/>
              <a:gd name="connsiteY91" fmla="*/ 30955 h 2729706"/>
              <a:gd name="connsiteX92" fmla="*/ 159543 w 7837479"/>
              <a:gd name="connsiteY92" fmla="*/ 2381 h 2729706"/>
              <a:gd name="connsiteX93" fmla="*/ 0 w 7837479"/>
              <a:gd name="connsiteY93" fmla="*/ 0 h 2729706"/>
              <a:gd name="connsiteX0" fmla="*/ 7837479 w 7837479"/>
              <a:gd name="connsiteY0" fmla="*/ 2729707 h 2729707"/>
              <a:gd name="connsiteX1" fmla="*/ 7786679 w 7837479"/>
              <a:gd name="connsiteY1" fmla="*/ 2729707 h 2729707"/>
              <a:gd name="connsiteX2" fmla="*/ 7786679 w 7837479"/>
              <a:gd name="connsiteY2" fmla="*/ 2361407 h 2729707"/>
              <a:gd name="connsiteX3" fmla="*/ 7246929 w 7837479"/>
              <a:gd name="connsiteY3" fmla="*/ 2361407 h 2729707"/>
              <a:gd name="connsiteX4" fmla="*/ 7246929 w 7837479"/>
              <a:gd name="connsiteY4" fmla="*/ 2088357 h 2729707"/>
              <a:gd name="connsiteX5" fmla="*/ 5900729 w 7837479"/>
              <a:gd name="connsiteY5" fmla="*/ 2088357 h 2729707"/>
              <a:gd name="connsiteX6" fmla="*/ 5900729 w 7837479"/>
              <a:gd name="connsiteY6" fmla="*/ 2012157 h 2729707"/>
              <a:gd name="connsiteX7" fmla="*/ 5557829 w 7837479"/>
              <a:gd name="connsiteY7" fmla="*/ 2012157 h 2729707"/>
              <a:gd name="connsiteX8" fmla="*/ 5557829 w 7837479"/>
              <a:gd name="connsiteY8" fmla="*/ 1929607 h 2729707"/>
              <a:gd name="connsiteX9" fmla="*/ 5418129 w 7837479"/>
              <a:gd name="connsiteY9" fmla="*/ 1929607 h 2729707"/>
              <a:gd name="connsiteX10" fmla="*/ 5418129 w 7837479"/>
              <a:gd name="connsiteY10" fmla="*/ 1853407 h 2729707"/>
              <a:gd name="connsiteX11" fmla="*/ 5176829 w 7837479"/>
              <a:gd name="connsiteY11" fmla="*/ 1853407 h 2729707"/>
              <a:gd name="connsiteX12" fmla="*/ 5176829 w 7837479"/>
              <a:gd name="connsiteY12" fmla="*/ 1770857 h 2729707"/>
              <a:gd name="connsiteX13" fmla="*/ 4732329 w 7837479"/>
              <a:gd name="connsiteY13" fmla="*/ 1770857 h 2729707"/>
              <a:gd name="connsiteX14" fmla="*/ 4732329 w 7837479"/>
              <a:gd name="connsiteY14" fmla="*/ 1688307 h 2729707"/>
              <a:gd name="connsiteX15" fmla="*/ 4694229 w 7837479"/>
              <a:gd name="connsiteY15" fmla="*/ 1688307 h 2729707"/>
              <a:gd name="connsiteX16" fmla="*/ 4694229 w 7837479"/>
              <a:gd name="connsiteY16" fmla="*/ 1612107 h 2729707"/>
              <a:gd name="connsiteX17" fmla="*/ 4008429 w 7837479"/>
              <a:gd name="connsiteY17" fmla="*/ 1612107 h 2729707"/>
              <a:gd name="connsiteX18" fmla="*/ 4008429 w 7837479"/>
              <a:gd name="connsiteY18" fmla="*/ 1542257 h 2729707"/>
              <a:gd name="connsiteX19" fmla="*/ 3976679 w 7837479"/>
              <a:gd name="connsiteY19" fmla="*/ 1542257 h 2729707"/>
              <a:gd name="connsiteX20" fmla="*/ 3976679 w 7837479"/>
              <a:gd name="connsiteY20" fmla="*/ 1485107 h 2729707"/>
              <a:gd name="connsiteX21" fmla="*/ 3862379 w 7837479"/>
              <a:gd name="connsiteY21" fmla="*/ 1485107 h 2729707"/>
              <a:gd name="connsiteX22" fmla="*/ 3862379 w 7837479"/>
              <a:gd name="connsiteY22" fmla="*/ 1427957 h 2729707"/>
              <a:gd name="connsiteX23" fmla="*/ 3646479 w 7837479"/>
              <a:gd name="connsiteY23" fmla="*/ 1427957 h 2729707"/>
              <a:gd name="connsiteX24" fmla="*/ 3646479 w 7837479"/>
              <a:gd name="connsiteY24" fmla="*/ 1377157 h 2729707"/>
              <a:gd name="connsiteX25" fmla="*/ 3602029 w 7837479"/>
              <a:gd name="connsiteY25" fmla="*/ 1377157 h 2729707"/>
              <a:gd name="connsiteX26" fmla="*/ 3602029 w 7837479"/>
              <a:gd name="connsiteY26" fmla="*/ 1326357 h 2729707"/>
              <a:gd name="connsiteX27" fmla="*/ 3595679 w 7837479"/>
              <a:gd name="connsiteY27" fmla="*/ 1326357 h 2729707"/>
              <a:gd name="connsiteX28" fmla="*/ 3595679 w 7837479"/>
              <a:gd name="connsiteY28" fmla="*/ 1275557 h 2729707"/>
              <a:gd name="connsiteX29" fmla="*/ 3525829 w 7837479"/>
              <a:gd name="connsiteY29" fmla="*/ 1275557 h 2729707"/>
              <a:gd name="connsiteX30" fmla="*/ 3525829 w 7837479"/>
              <a:gd name="connsiteY30" fmla="*/ 1224757 h 2729707"/>
              <a:gd name="connsiteX31" fmla="*/ 3405179 w 7837479"/>
              <a:gd name="connsiteY31" fmla="*/ 1224757 h 2729707"/>
              <a:gd name="connsiteX32" fmla="*/ 3405179 w 7837479"/>
              <a:gd name="connsiteY32" fmla="*/ 1186657 h 2729707"/>
              <a:gd name="connsiteX33" fmla="*/ 3297229 w 7837479"/>
              <a:gd name="connsiteY33" fmla="*/ 1186657 h 2729707"/>
              <a:gd name="connsiteX34" fmla="*/ 3297229 w 7837479"/>
              <a:gd name="connsiteY34" fmla="*/ 1142207 h 2729707"/>
              <a:gd name="connsiteX35" fmla="*/ 3214679 w 7837479"/>
              <a:gd name="connsiteY35" fmla="*/ 1142207 h 2729707"/>
              <a:gd name="connsiteX36" fmla="*/ 3214679 w 7837479"/>
              <a:gd name="connsiteY36" fmla="*/ 1097757 h 2729707"/>
              <a:gd name="connsiteX37" fmla="*/ 3176579 w 7837479"/>
              <a:gd name="connsiteY37" fmla="*/ 1097757 h 2729707"/>
              <a:gd name="connsiteX38" fmla="*/ 3176579 w 7837479"/>
              <a:gd name="connsiteY38" fmla="*/ 1053307 h 2729707"/>
              <a:gd name="connsiteX39" fmla="*/ 3036879 w 7837479"/>
              <a:gd name="connsiteY39" fmla="*/ 1053307 h 2729707"/>
              <a:gd name="connsiteX40" fmla="*/ 3036879 w 7837479"/>
              <a:gd name="connsiteY40" fmla="*/ 1008857 h 2729707"/>
              <a:gd name="connsiteX41" fmla="*/ 2884479 w 7837479"/>
              <a:gd name="connsiteY41" fmla="*/ 1008857 h 2729707"/>
              <a:gd name="connsiteX42" fmla="*/ 2884479 w 7837479"/>
              <a:gd name="connsiteY42" fmla="*/ 970757 h 2729707"/>
              <a:gd name="connsiteX43" fmla="*/ 2840029 w 7837479"/>
              <a:gd name="connsiteY43" fmla="*/ 970757 h 2729707"/>
              <a:gd name="connsiteX44" fmla="*/ 2840029 w 7837479"/>
              <a:gd name="connsiteY44" fmla="*/ 926307 h 2729707"/>
              <a:gd name="connsiteX45" fmla="*/ 2655879 w 7837479"/>
              <a:gd name="connsiteY45" fmla="*/ 926307 h 2729707"/>
              <a:gd name="connsiteX46" fmla="*/ 2655879 w 7837479"/>
              <a:gd name="connsiteY46" fmla="*/ 888207 h 2729707"/>
              <a:gd name="connsiteX47" fmla="*/ 2490779 w 7837479"/>
              <a:gd name="connsiteY47" fmla="*/ 888207 h 2729707"/>
              <a:gd name="connsiteX48" fmla="*/ 2490779 w 7837479"/>
              <a:gd name="connsiteY48" fmla="*/ 850107 h 2729707"/>
              <a:gd name="connsiteX49" fmla="*/ 2293929 w 7837479"/>
              <a:gd name="connsiteY49" fmla="*/ 850107 h 2729707"/>
              <a:gd name="connsiteX50" fmla="*/ 2293929 w 7837479"/>
              <a:gd name="connsiteY50" fmla="*/ 812007 h 2729707"/>
              <a:gd name="connsiteX51" fmla="*/ 2198679 w 7837479"/>
              <a:gd name="connsiteY51" fmla="*/ 812007 h 2729707"/>
              <a:gd name="connsiteX52" fmla="*/ 2198679 w 7837479"/>
              <a:gd name="connsiteY52" fmla="*/ 780257 h 2729707"/>
              <a:gd name="connsiteX53" fmla="*/ 2084379 w 7837479"/>
              <a:gd name="connsiteY53" fmla="*/ 780257 h 2729707"/>
              <a:gd name="connsiteX54" fmla="*/ 2084379 w 7837479"/>
              <a:gd name="connsiteY54" fmla="*/ 748507 h 2729707"/>
              <a:gd name="connsiteX55" fmla="*/ 1982779 w 7837479"/>
              <a:gd name="connsiteY55" fmla="*/ 748507 h 2729707"/>
              <a:gd name="connsiteX56" fmla="*/ 1982779 w 7837479"/>
              <a:gd name="connsiteY56" fmla="*/ 704057 h 2729707"/>
              <a:gd name="connsiteX57" fmla="*/ 1906579 w 7837479"/>
              <a:gd name="connsiteY57" fmla="*/ 704057 h 2729707"/>
              <a:gd name="connsiteX58" fmla="*/ 1906579 w 7837479"/>
              <a:gd name="connsiteY58" fmla="*/ 665957 h 2729707"/>
              <a:gd name="connsiteX59" fmla="*/ 1798629 w 7837479"/>
              <a:gd name="connsiteY59" fmla="*/ 665957 h 2729707"/>
              <a:gd name="connsiteX60" fmla="*/ 1797836 w 7837479"/>
              <a:gd name="connsiteY60" fmla="*/ 631032 h 2729707"/>
              <a:gd name="connsiteX61" fmla="*/ 1728780 w 7837479"/>
              <a:gd name="connsiteY61" fmla="*/ 631033 h 2729707"/>
              <a:gd name="connsiteX62" fmla="*/ 1728781 w 7837479"/>
              <a:gd name="connsiteY62" fmla="*/ 559595 h 2729707"/>
              <a:gd name="connsiteX63" fmla="*/ 1285869 w 7837479"/>
              <a:gd name="connsiteY63" fmla="*/ 559596 h 2729707"/>
              <a:gd name="connsiteX64" fmla="*/ 1285869 w 7837479"/>
              <a:gd name="connsiteY64" fmla="*/ 550071 h 2729707"/>
              <a:gd name="connsiteX65" fmla="*/ 1278724 w 7837479"/>
              <a:gd name="connsiteY65" fmla="*/ 550070 h 2729707"/>
              <a:gd name="connsiteX66" fmla="*/ 1278722 w 7837479"/>
              <a:gd name="connsiteY66" fmla="*/ 533402 h 2729707"/>
              <a:gd name="connsiteX67" fmla="*/ 1271580 w 7837479"/>
              <a:gd name="connsiteY67" fmla="*/ 533403 h 2729707"/>
              <a:gd name="connsiteX68" fmla="*/ 1271580 w 7837479"/>
              <a:gd name="connsiteY68" fmla="*/ 481014 h 2729707"/>
              <a:gd name="connsiteX69" fmla="*/ 1066793 w 7837479"/>
              <a:gd name="connsiteY69" fmla="*/ 478634 h 2729707"/>
              <a:gd name="connsiteX70" fmla="*/ 1066792 w 7837479"/>
              <a:gd name="connsiteY70" fmla="*/ 445296 h 2729707"/>
              <a:gd name="connsiteX71" fmla="*/ 1026313 w 7837479"/>
              <a:gd name="connsiteY71" fmla="*/ 445297 h 2729707"/>
              <a:gd name="connsiteX72" fmla="*/ 1026311 w 7837479"/>
              <a:gd name="connsiteY72" fmla="*/ 407197 h 2729707"/>
              <a:gd name="connsiteX73" fmla="*/ 1000117 w 7837479"/>
              <a:gd name="connsiteY73" fmla="*/ 407196 h 2729707"/>
              <a:gd name="connsiteX74" fmla="*/ 1000120 w 7837479"/>
              <a:gd name="connsiteY74" fmla="*/ 361954 h 2729707"/>
              <a:gd name="connsiteX75" fmla="*/ 985832 w 7837479"/>
              <a:gd name="connsiteY75" fmla="*/ 361953 h 2729707"/>
              <a:gd name="connsiteX76" fmla="*/ 985832 w 7837479"/>
              <a:gd name="connsiteY76" fmla="*/ 326232 h 2729707"/>
              <a:gd name="connsiteX77" fmla="*/ 916777 w 7837479"/>
              <a:gd name="connsiteY77" fmla="*/ 326232 h 2729707"/>
              <a:gd name="connsiteX78" fmla="*/ 916777 w 7837479"/>
              <a:gd name="connsiteY78" fmla="*/ 283370 h 2729707"/>
              <a:gd name="connsiteX79" fmla="*/ 804858 w 7837479"/>
              <a:gd name="connsiteY79" fmla="*/ 283370 h 2729707"/>
              <a:gd name="connsiteX80" fmla="*/ 804857 w 7837479"/>
              <a:gd name="connsiteY80" fmla="*/ 233364 h 2729707"/>
              <a:gd name="connsiteX81" fmla="*/ 792953 w 7837479"/>
              <a:gd name="connsiteY81" fmla="*/ 233364 h 2729707"/>
              <a:gd name="connsiteX82" fmla="*/ 792952 w 7837479"/>
              <a:gd name="connsiteY82" fmla="*/ 197645 h 2729707"/>
              <a:gd name="connsiteX83" fmla="*/ 771522 w 7837479"/>
              <a:gd name="connsiteY83" fmla="*/ 197644 h 2729707"/>
              <a:gd name="connsiteX84" fmla="*/ 771523 w 7837479"/>
              <a:gd name="connsiteY84" fmla="*/ 154782 h 2729707"/>
              <a:gd name="connsiteX85" fmla="*/ 704847 w 7837479"/>
              <a:gd name="connsiteY85" fmla="*/ 154783 h 2729707"/>
              <a:gd name="connsiteX86" fmla="*/ 704848 w 7837479"/>
              <a:gd name="connsiteY86" fmla="*/ 114300 h 2729707"/>
              <a:gd name="connsiteX87" fmla="*/ 588167 w 7837479"/>
              <a:gd name="connsiteY87" fmla="*/ 114300 h 2729707"/>
              <a:gd name="connsiteX88" fmla="*/ 588166 w 7837479"/>
              <a:gd name="connsiteY88" fmla="*/ 71438 h 2729707"/>
              <a:gd name="connsiteX89" fmla="*/ 333373 w 7837479"/>
              <a:gd name="connsiteY89" fmla="*/ 71437 h 2729707"/>
              <a:gd name="connsiteX90" fmla="*/ 333374 w 7837479"/>
              <a:gd name="connsiteY90" fmla="*/ 30956 h 2729707"/>
              <a:gd name="connsiteX91" fmla="*/ 159543 w 7837479"/>
              <a:gd name="connsiteY91" fmla="*/ 30956 h 2729707"/>
              <a:gd name="connsiteX92" fmla="*/ 159543 w 7837479"/>
              <a:gd name="connsiteY92" fmla="*/ 0 h 2729707"/>
              <a:gd name="connsiteX93" fmla="*/ 0 w 7837479"/>
              <a:gd name="connsiteY93" fmla="*/ 1 h 2729707"/>
              <a:gd name="connsiteX0" fmla="*/ 7839860 w 7839860"/>
              <a:gd name="connsiteY0" fmla="*/ 2729707 h 2729707"/>
              <a:gd name="connsiteX1" fmla="*/ 7789060 w 7839860"/>
              <a:gd name="connsiteY1" fmla="*/ 2729707 h 2729707"/>
              <a:gd name="connsiteX2" fmla="*/ 7789060 w 7839860"/>
              <a:gd name="connsiteY2" fmla="*/ 2361407 h 2729707"/>
              <a:gd name="connsiteX3" fmla="*/ 7249310 w 7839860"/>
              <a:gd name="connsiteY3" fmla="*/ 2361407 h 2729707"/>
              <a:gd name="connsiteX4" fmla="*/ 7249310 w 7839860"/>
              <a:gd name="connsiteY4" fmla="*/ 2088357 h 2729707"/>
              <a:gd name="connsiteX5" fmla="*/ 5903110 w 7839860"/>
              <a:gd name="connsiteY5" fmla="*/ 2088357 h 2729707"/>
              <a:gd name="connsiteX6" fmla="*/ 5903110 w 7839860"/>
              <a:gd name="connsiteY6" fmla="*/ 2012157 h 2729707"/>
              <a:gd name="connsiteX7" fmla="*/ 5560210 w 7839860"/>
              <a:gd name="connsiteY7" fmla="*/ 2012157 h 2729707"/>
              <a:gd name="connsiteX8" fmla="*/ 5560210 w 7839860"/>
              <a:gd name="connsiteY8" fmla="*/ 1929607 h 2729707"/>
              <a:gd name="connsiteX9" fmla="*/ 5420510 w 7839860"/>
              <a:gd name="connsiteY9" fmla="*/ 1929607 h 2729707"/>
              <a:gd name="connsiteX10" fmla="*/ 5420510 w 7839860"/>
              <a:gd name="connsiteY10" fmla="*/ 1853407 h 2729707"/>
              <a:gd name="connsiteX11" fmla="*/ 5179210 w 7839860"/>
              <a:gd name="connsiteY11" fmla="*/ 1853407 h 2729707"/>
              <a:gd name="connsiteX12" fmla="*/ 5179210 w 7839860"/>
              <a:gd name="connsiteY12" fmla="*/ 1770857 h 2729707"/>
              <a:gd name="connsiteX13" fmla="*/ 4734710 w 7839860"/>
              <a:gd name="connsiteY13" fmla="*/ 1770857 h 2729707"/>
              <a:gd name="connsiteX14" fmla="*/ 4734710 w 7839860"/>
              <a:gd name="connsiteY14" fmla="*/ 1688307 h 2729707"/>
              <a:gd name="connsiteX15" fmla="*/ 4696610 w 7839860"/>
              <a:gd name="connsiteY15" fmla="*/ 1688307 h 2729707"/>
              <a:gd name="connsiteX16" fmla="*/ 4696610 w 7839860"/>
              <a:gd name="connsiteY16" fmla="*/ 1612107 h 2729707"/>
              <a:gd name="connsiteX17" fmla="*/ 4010810 w 7839860"/>
              <a:gd name="connsiteY17" fmla="*/ 1612107 h 2729707"/>
              <a:gd name="connsiteX18" fmla="*/ 4010810 w 7839860"/>
              <a:gd name="connsiteY18" fmla="*/ 1542257 h 2729707"/>
              <a:gd name="connsiteX19" fmla="*/ 3979060 w 7839860"/>
              <a:gd name="connsiteY19" fmla="*/ 1542257 h 2729707"/>
              <a:gd name="connsiteX20" fmla="*/ 3979060 w 7839860"/>
              <a:gd name="connsiteY20" fmla="*/ 1485107 h 2729707"/>
              <a:gd name="connsiteX21" fmla="*/ 3864760 w 7839860"/>
              <a:gd name="connsiteY21" fmla="*/ 1485107 h 2729707"/>
              <a:gd name="connsiteX22" fmla="*/ 3864760 w 7839860"/>
              <a:gd name="connsiteY22" fmla="*/ 1427957 h 2729707"/>
              <a:gd name="connsiteX23" fmla="*/ 3648860 w 7839860"/>
              <a:gd name="connsiteY23" fmla="*/ 1427957 h 2729707"/>
              <a:gd name="connsiteX24" fmla="*/ 3648860 w 7839860"/>
              <a:gd name="connsiteY24" fmla="*/ 1377157 h 2729707"/>
              <a:gd name="connsiteX25" fmla="*/ 3604410 w 7839860"/>
              <a:gd name="connsiteY25" fmla="*/ 1377157 h 2729707"/>
              <a:gd name="connsiteX26" fmla="*/ 3604410 w 7839860"/>
              <a:gd name="connsiteY26" fmla="*/ 1326357 h 2729707"/>
              <a:gd name="connsiteX27" fmla="*/ 3598060 w 7839860"/>
              <a:gd name="connsiteY27" fmla="*/ 1326357 h 2729707"/>
              <a:gd name="connsiteX28" fmla="*/ 3598060 w 7839860"/>
              <a:gd name="connsiteY28" fmla="*/ 1275557 h 2729707"/>
              <a:gd name="connsiteX29" fmla="*/ 3528210 w 7839860"/>
              <a:gd name="connsiteY29" fmla="*/ 1275557 h 2729707"/>
              <a:gd name="connsiteX30" fmla="*/ 3528210 w 7839860"/>
              <a:gd name="connsiteY30" fmla="*/ 1224757 h 2729707"/>
              <a:gd name="connsiteX31" fmla="*/ 3407560 w 7839860"/>
              <a:gd name="connsiteY31" fmla="*/ 1224757 h 2729707"/>
              <a:gd name="connsiteX32" fmla="*/ 3407560 w 7839860"/>
              <a:gd name="connsiteY32" fmla="*/ 1186657 h 2729707"/>
              <a:gd name="connsiteX33" fmla="*/ 3299610 w 7839860"/>
              <a:gd name="connsiteY33" fmla="*/ 1186657 h 2729707"/>
              <a:gd name="connsiteX34" fmla="*/ 3299610 w 7839860"/>
              <a:gd name="connsiteY34" fmla="*/ 1142207 h 2729707"/>
              <a:gd name="connsiteX35" fmla="*/ 3217060 w 7839860"/>
              <a:gd name="connsiteY35" fmla="*/ 1142207 h 2729707"/>
              <a:gd name="connsiteX36" fmla="*/ 3217060 w 7839860"/>
              <a:gd name="connsiteY36" fmla="*/ 1097757 h 2729707"/>
              <a:gd name="connsiteX37" fmla="*/ 3178960 w 7839860"/>
              <a:gd name="connsiteY37" fmla="*/ 1097757 h 2729707"/>
              <a:gd name="connsiteX38" fmla="*/ 3178960 w 7839860"/>
              <a:gd name="connsiteY38" fmla="*/ 1053307 h 2729707"/>
              <a:gd name="connsiteX39" fmla="*/ 3039260 w 7839860"/>
              <a:gd name="connsiteY39" fmla="*/ 1053307 h 2729707"/>
              <a:gd name="connsiteX40" fmla="*/ 3039260 w 7839860"/>
              <a:gd name="connsiteY40" fmla="*/ 1008857 h 2729707"/>
              <a:gd name="connsiteX41" fmla="*/ 2886860 w 7839860"/>
              <a:gd name="connsiteY41" fmla="*/ 1008857 h 2729707"/>
              <a:gd name="connsiteX42" fmla="*/ 2886860 w 7839860"/>
              <a:gd name="connsiteY42" fmla="*/ 970757 h 2729707"/>
              <a:gd name="connsiteX43" fmla="*/ 2842410 w 7839860"/>
              <a:gd name="connsiteY43" fmla="*/ 970757 h 2729707"/>
              <a:gd name="connsiteX44" fmla="*/ 2842410 w 7839860"/>
              <a:gd name="connsiteY44" fmla="*/ 926307 h 2729707"/>
              <a:gd name="connsiteX45" fmla="*/ 2658260 w 7839860"/>
              <a:gd name="connsiteY45" fmla="*/ 926307 h 2729707"/>
              <a:gd name="connsiteX46" fmla="*/ 2658260 w 7839860"/>
              <a:gd name="connsiteY46" fmla="*/ 888207 h 2729707"/>
              <a:gd name="connsiteX47" fmla="*/ 2493160 w 7839860"/>
              <a:gd name="connsiteY47" fmla="*/ 888207 h 2729707"/>
              <a:gd name="connsiteX48" fmla="*/ 2493160 w 7839860"/>
              <a:gd name="connsiteY48" fmla="*/ 850107 h 2729707"/>
              <a:gd name="connsiteX49" fmla="*/ 2296310 w 7839860"/>
              <a:gd name="connsiteY49" fmla="*/ 850107 h 2729707"/>
              <a:gd name="connsiteX50" fmla="*/ 2296310 w 7839860"/>
              <a:gd name="connsiteY50" fmla="*/ 812007 h 2729707"/>
              <a:gd name="connsiteX51" fmla="*/ 2201060 w 7839860"/>
              <a:gd name="connsiteY51" fmla="*/ 812007 h 2729707"/>
              <a:gd name="connsiteX52" fmla="*/ 2201060 w 7839860"/>
              <a:gd name="connsiteY52" fmla="*/ 780257 h 2729707"/>
              <a:gd name="connsiteX53" fmla="*/ 2086760 w 7839860"/>
              <a:gd name="connsiteY53" fmla="*/ 780257 h 2729707"/>
              <a:gd name="connsiteX54" fmla="*/ 2086760 w 7839860"/>
              <a:gd name="connsiteY54" fmla="*/ 748507 h 2729707"/>
              <a:gd name="connsiteX55" fmla="*/ 1985160 w 7839860"/>
              <a:gd name="connsiteY55" fmla="*/ 748507 h 2729707"/>
              <a:gd name="connsiteX56" fmla="*/ 1985160 w 7839860"/>
              <a:gd name="connsiteY56" fmla="*/ 704057 h 2729707"/>
              <a:gd name="connsiteX57" fmla="*/ 1908960 w 7839860"/>
              <a:gd name="connsiteY57" fmla="*/ 704057 h 2729707"/>
              <a:gd name="connsiteX58" fmla="*/ 1908960 w 7839860"/>
              <a:gd name="connsiteY58" fmla="*/ 665957 h 2729707"/>
              <a:gd name="connsiteX59" fmla="*/ 1801010 w 7839860"/>
              <a:gd name="connsiteY59" fmla="*/ 665957 h 2729707"/>
              <a:gd name="connsiteX60" fmla="*/ 1800217 w 7839860"/>
              <a:gd name="connsiteY60" fmla="*/ 631032 h 2729707"/>
              <a:gd name="connsiteX61" fmla="*/ 1731161 w 7839860"/>
              <a:gd name="connsiteY61" fmla="*/ 631033 h 2729707"/>
              <a:gd name="connsiteX62" fmla="*/ 1731162 w 7839860"/>
              <a:gd name="connsiteY62" fmla="*/ 559595 h 2729707"/>
              <a:gd name="connsiteX63" fmla="*/ 1288250 w 7839860"/>
              <a:gd name="connsiteY63" fmla="*/ 559596 h 2729707"/>
              <a:gd name="connsiteX64" fmla="*/ 1288250 w 7839860"/>
              <a:gd name="connsiteY64" fmla="*/ 550071 h 2729707"/>
              <a:gd name="connsiteX65" fmla="*/ 1281105 w 7839860"/>
              <a:gd name="connsiteY65" fmla="*/ 550070 h 2729707"/>
              <a:gd name="connsiteX66" fmla="*/ 1281103 w 7839860"/>
              <a:gd name="connsiteY66" fmla="*/ 533402 h 2729707"/>
              <a:gd name="connsiteX67" fmla="*/ 1273961 w 7839860"/>
              <a:gd name="connsiteY67" fmla="*/ 533403 h 2729707"/>
              <a:gd name="connsiteX68" fmla="*/ 1273961 w 7839860"/>
              <a:gd name="connsiteY68" fmla="*/ 481014 h 2729707"/>
              <a:gd name="connsiteX69" fmla="*/ 1069174 w 7839860"/>
              <a:gd name="connsiteY69" fmla="*/ 478634 h 2729707"/>
              <a:gd name="connsiteX70" fmla="*/ 1069173 w 7839860"/>
              <a:gd name="connsiteY70" fmla="*/ 445296 h 2729707"/>
              <a:gd name="connsiteX71" fmla="*/ 1028694 w 7839860"/>
              <a:gd name="connsiteY71" fmla="*/ 445297 h 2729707"/>
              <a:gd name="connsiteX72" fmla="*/ 1028692 w 7839860"/>
              <a:gd name="connsiteY72" fmla="*/ 407197 h 2729707"/>
              <a:gd name="connsiteX73" fmla="*/ 1002498 w 7839860"/>
              <a:gd name="connsiteY73" fmla="*/ 407196 h 2729707"/>
              <a:gd name="connsiteX74" fmla="*/ 1002501 w 7839860"/>
              <a:gd name="connsiteY74" fmla="*/ 361954 h 2729707"/>
              <a:gd name="connsiteX75" fmla="*/ 988213 w 7839860"/>
              <a:gd name="connsiteY75" fmla="*/ 361953 h 2729707"/>
              <a:gd name="connsiteX76" fmla="*/ 988213 w 7839860"/>
              <a:gd name="connsiteY76" fmla="*/ 326232 h 2729707"/>
              <a:gd name="connsiteX77" fmla="*/ 919158 w 7839860"/>
              <a:gd name="connsiteY77" fmla="*/ 326232 h 2729707"/>
              <a:gd name="connsiteX78" fmla="*/ 919158 w 7839860"/>
              <a:gd name="connsiteY78" fmla="*/ 283370 h 2729707"/>
              <a:gd name="connsiteX79" fmla="*/ 807239 w 7839860"/>
              <a:gd name="connsiteY79" fmla="*/ 283370 h 2729707"/>
              <a:gd name="connsiteX80" fmla="*/ 807238 w 7839860"/>
              <a:gd name="connsiteY80" fmla="*/ 233364 h 2729707"/>
              <a:gd name="connsiteX81" fmla="*/ 795334 w 7839860"/>
              <a:gd name="connsiteY81" fmla="*/ 233364 h 2729707"/>
              <a:gd name="connsiteX82" fmla="*/ 795333 w 7839860"/>
              <a:gd name="connsiteY82" fmla="*/ 197645 h 2729707"/>
              <a:gd name="connsiteX83" fmla="*/ 773903 w 7839860"/>
              <a:gd name="connsiteY83" fmla="*/ 197644 h 2729707"/>
              <a:gd name="connsiteX84" fmla="*/ 773904 w 7839860"/>
              <a:gd name="connsiteY84" fmla="*/ 154782 h 2729707"/>
              <a:gd name="connsiteX85" fmla="*/ 707228 w 7839860"/>
              <a:gd name="connsiteY85" fmla="*/ 154783 h 2729707"/>
              <a:gd name="connsiteX86" fmla="*/ 707229 w 7839860"/>
              <a:gd name="connsiteY86" fmla="*/ 114300 h 2729707"/>
              <a:gd name="connsiteX87" fmla="*/ 590548 w 7839860"/>
              <a:gd name="connsiteY87" fmla="*/ 114300 h 2729707"/>
              <a:gd name="connsiteX88" fmla="*/ 590547 w 7839860"/>
              <a:gd name="connsiteY88" fmla="*/ 71438 h 2729707"/>
              <a:gd name="connsiteX89" fmla="*/ 335754 w 7839860"/>
              <a:gd name="connsiteY89" fmla="*/ 71437 h 2729707"/>
              <a:gd name="connsiteX90" fmla="*/ 335755 w 7839860"/>
              <a:gd name="connsiteY90" fmla="*/ 30956 h 2729707"/>
              <a:gd name="connsiteX91" fmla="*/ 161924 w 7839860"/>
              <a:gd name="connsiteY91" fmla="*/ 30956 h 2729707"/>
              <a:gd name="connsiteX92" fmla="*/ 161924 w 7839860"/>
              <a:gd name="connsiteY92" fmla="*/ 0 h 2729707"/>
              <a:gd name="connsiteX93" fmla="*/ 0 w 7839860"/>
              <a:gd name="connsiteY93" fmla="*/ 1 h 2729707"/>
              <a:gd name="connsiteX0" fmla="*/ 7853316 w 7853316"/>
              <a:gd name="connsiteY0" fmla="*/ 2732087 h 2732087"/>
              <a:gd name="connsiteX1" fmla="*/ 7802516 w 7853316"/>
              <a:gd name="connsiteY1" fmla="*/ 2732087 h 2732087"/>
              <a:gd name="connsiteX2" fmla="*/ 7802516 w 7853316"/>
              <a:gd name="connsiteY2" fmla="*/ 2363787 h 2732087"/>
              <a:gd name="connsiteX3" fmla="*/ 7262766 w 7853316"/>
              <a:gd name="connsiteY3" fmla="*/ 2363787 h 2732087"/>
              <a:gd name="connsiteX4" fmla="*/ 7262766 w 7853316"/>
              <a:gd name="connsiteY4" fmla="*/ 2090737 h 2732087"/>
              <a:gd name="connsiteX5" fmla="*/ 5916566 w 7853316"/>
              <a:gd name="connsiteY5" fmla="*/ 2090737 h 2732087"/>
              <a:gd name="connsiteX6" fmla="*/ 5916566 w 7853316"/>
              <a:gd name="connsiteY6" fmla="*/ 2014537 h 2732087"/>
              <a:gd name="connsiteX7" fmla="*/ 5573666 w 7853316"/>
              <a:gd name="connsiteY7" fmla="*/ 2014537 h 2732087"/>
              <a:gd name="connsiteX8" fmla="*/ 5573666 w 7853316"/>
              <a:gd name="connsiteY8" fmla="*/ 1931987 h 2732087"/>
              <a:gd name="connsiteX9" fmla="*/ 5433966 w 7853316"/>
              <a:gd name="connsiteY9" fmla="*/ 1931987 h 2732087"/>
              <a:gd name="connsiteX10" fmla="*/ 5433966 w 7853316"/>
              <a:gd name="connsiteY10" fmla="*/ 1855787 h 2732087"/>
              <a:gd name="connsiteX11" fmla="*/ 5192666 w 7853316"/>
              <a:gd name="connsiteY11" fmla="*/ 1855787 h 2732087"/>
              <a:gd name="connsiteX12" fmla="*/ 5192666 w 7853316"/>
              <a:gd name="connsiteY12" fmla="*/ 1773237 h 2732087"/>
              <a:gd name="connsiteX13" fmla="*/ 4748166 w 7853316"/>
              <a:gd name="connsiteY13" fmla="*/ 1773237 h 2732087"/>
              <a:gd name="connsiteX14" fmla="*/ 4748166 w 7853316"/>
              <a:gd name="connsiteY14" fmla="*/ 1690687 h 2732087"/>
              <a:gd name="connsiteX15" fmla="*/ 4710066 w 7853316"/>
              <a:gd name="connsiteY15" fmla="*/ 1690687 h 2732087"/>
              <a:gd name="connsiteX16" fmla="*/ 4710066 w 7853316"/>
              <a:gd name="connsiteY16" fmla="*/ 1614487 h 2732087"/>
              <a:gd name="connsiteX17" fmla="*/ 4024266 w 7853316"/>
              <a:gd name="connsiteY17" fmla="*/ 1614487 h 2732087"/>
              <a:gd name="connsiteX18" fmla="*/ 4024266 w 7853316"/>
              <a:gd name="connsiteY18" fmla="*/ 1544637 h 2732087"/>
              <a:gd name="connsiteX19" fmla="*/ 3992516 w 7853316"/>
              <a:gd name="connsiteY19" fmla="*/ 1544637 h 2732087"/>
              <a:gd name="connsiteX20" fmla="*/ 3992516 w 7853316"/>
              <a:gd name="connsiteY20" fmla="*/ 1487487 h 2732087"/>
              <a:gd name="connsiteX21" fmla="*/ 3878216 w 7853316"/>
              <a:gd name="connsiteY21" fmla="*/ 1487487 h 2732087"/>
              <a:gd name="connsiteX22" fmla="*/ 3878216 w 7853316"/>
              <a:gd name="connsiteY22" fmla="*/ 1430337 h 2732087"/>
              <a:gd name="connsiteX23" fmla="*/ 3662316 w 7853316"/>
              <a:gd name="connsiteY23" fmla="*/ 1430337 h 2732087"/>
              <a:gd name="connsiteX24" fmla="*/ 3662316 w 7853316"/>
              <a:gd name="connsiteY24" fmla="*/ 1379537 h 2732087"/>
              <a:gd name="connsiteX25" fmla="*/ 3617866 w 7853316"/>
              <a:gd name="connsiteY25" fmla="*/ 1379537 h 2732087"/>
              <a:gd name="connsiteX26" fmla="*/ 3617866 w 7853316"/>
              <a:gd name="connsiteY26" fmla="*/ 1328737 h 2732087"/>
              <a:gd name="connsiteX27" fmla="*/ 3611516 w 7853316"/>
              <a:gd name="connsiteY27" fmla="*/ 1328737 h 2732087"/>
              <a:gd name="connsiteX28" fmla="*/ 3611516 w 7853316"/>
              <a:gd name="connsiteY28" fmla="*/ 1277937 h 2732087"/>
              <a:gd name="connsiteX29" fmla="*/ 3541666 w 7853316"/>
              <a:gd name="connsiteY29" fmla="*/ 1277937 h 2732087"/>
              <a:gd name="connsiteX30" fmla="*/ 3541666 w 7853316"/>
              <a:gd name="connsiteY30" fmla="*/ 1227137 h 2732087"/>
              <a:gd name="connsiteX31" fmla="*/ 3421016 w 7853316"/>
              <a:gd name="connsiteY31" fmla="*/ 1227137 h 2732087"/>
              <a:gd name="connsiteX32" fmla="*/ 3421016 w 7853316"/>
              <a:gd name="connsiteY32" fmla="*/ 1189037 h 2732087"/>
              <a:gd name="connsiteX33" fmla="*/ 3313066 w 7853316"/>
              <a:gd name="connsiteY33" fmla="*/ 1189037 h 2732087"/>
              <a:gd name="connsiteX34" fmla="*/ 3313066 w 7853316"/>
              <a:gd name="connsiteY34" fmla="*/ 1144587 h 2732087"/>
              <a:gd name="connsiteX35" fmla="*/ 3230516 w 7853316"/>
              <a:gd name="connsiteY35" fmla="*/ 1144587 h 2732087"/>
              <a:gd name="connsiteX36" fmla="*/ 3230516 w 7853316"/>
              <a:gd name="connsiteY36" fmla="*/ 1100137 h 2732087"/>
              <a:gd name="connsiteX37" fmla="*/ 3192416 w 7853316"/>
              <a:gd name="connsiteY37" fmla="*/ 1100137 h 2732087"/>
              <a:gd name="connsiteX38" fmla="*/ 3192416 w 7853316"/>
              <a:gd name="connsiteY38" fmla="*/ 1055687 h 2732087"/>
              <a:gd name="connsiteX39" fmla="*/ 3052716 w 7853316"/>
              <a:gd name="connsiteY39" fmla="*/ 1055687 h 2732087"/>
              <a:gd name="connsiteX40" fmla="*/ 3052716 w 7853316"/>
              <a:gd name="connsiteY40" fmla="*/ 1011237 h 2732087"/>
              <a:gd name="connsiteX41" fmla="*/ 2900316 w 7853316"/>
              <a:gd name="connsiteY41" fmla="*/ 1011237 h 2732087"/>
              <a:gd name="connsiteX42" fmla="*/ 2900316 w 7853316"/>
              <a:gd name="connsiteY42" fmla="*/ 973137 h 2732087"/>
              <a:gd name="connsiteX43" fmla="*/ 2855866 w 7853316"/>
              <a:gd name="connsiteY43" fmla="*/ 973137 h 2732087"/>
              <a:gd name="connsiteX44" fmla="*/ 2855866 w 7853316"/>
              <a:gd name="connsiteY44" fmla="*/ 928687 h 2732087"/>
              <a:gd name="connsiteX45" fmla="*/ 2671716 w 7853316"/>
              <a:gd name="connsiteY45" fmla="*/ 928687 h 2732087"/>
              <a:gd name="connsiteX46" fmla="*/ 2671716 w 7853316"/>
              <a:gd name="connsiteY46" fmla="*/ 890587 h 2732087"/>
              <a:gd name="connsiteX47" fmla="*/ 2506616 w 7853316"/>
              <a:gd name="connsiteY47" fmla="*/ 890587 h 2732087"/>
              <a:gd name="connsiteX48" fmla="*/ 2506616 w 7853316"/>
              <a:gd name="connsiteY48" fmla="*/ 852487 h 2732087"/>
              <a:gd name="connsiteX49" fmla="*/ 2309766 w 7853316"/>
              <a:gd name="connsiteY49" fmla="*/ 852487 h 2732087"/>
              <a:gd name="connsiteX50" fmla="*/ 2309766 w 7853316"/>
              <a:gd name="connsiteY50" fmla="*/ 814387 h 2732087"/>
              <a:gd name="connsiteX51" fmla="*/ 2214516 w 7853316"/>
              <a:gd name="connsiteY51" fmla="*/ 814387 h 2732087"/>
              <a:gd name="connsiteX52" fmla="*/ 2214516 w 7853316"/>
              <a:gd name="connsiteY52" fmla="*/ 782637 h 2732087"/>
              <a:gd name="connsiteX53" fmla="*/ 2100216 w 7853316"/>
              <a:gd name="connsiteY53" fmla="*/ 782637 h 2732087"/>
              <a:gd name="connsiteX54" fmla="*/ 2100216 w 7853316"/>
              <a:gd name="connsiteY54" fmla="*/ 750887 h 2732087"/>
              <a:gd name="connsiteX55" fmla="*/ 1998616 w 7853316"/>
              <a:gd name="connsiteY55" fmla="*/ 750887 h 2732087"/>
              <a:gd name="connsiteX56" fmla="*/ 1998616 w 7853316"/>
              <a:gd name="connsiteY56" fmla="*/ 706437 h 2732087"/>
              <a:gd name="connsiteX57" fmla="*/ 1922416 w 7853316"/>
              <a:gd name="connsiteY57" fmla="*/ 706437 h 2732087"/>
              <a:gd name="connsiteX58" fmla="*/ 1922416 w 7853316"/>
              <a:gd name="connsiteY58" fmla="*/ 668337 h 2732087"/>
              <a:gd name="connsiteX59" fmla="*/ 1814466 w 7853316"/>
              <a:gd name="connsiteY59" fmla="*/ 668337 h 2732087"/>
              <a:gd name="connsiteX60" fmla="*/ 1813673 w 7853316"/>
              <a:gd name="connsiteY60" fmla="*/ 633412 h 2732087"/>
              <a:gd name="connsiteX61" fmla="*/ 1744617 w 7853316"/>
              <a:gd name="connsiteY61" fmla="*/ 633413 h 2732087"/>
              <a:gd name="connsiteX62" fmla="*/ 1744618 w 7853316"/>
              <a:gd name="connsiteY62" fmla="*/ 561975 h 2732087"/>
              <a:gd name="connsiteX63" fmla="*/ 1301706 w 7853316"/>
              <a:gd name="connsiteY63" fmla="*/ 561976 h 2732087"/>
              <a:gd name="connsiteX64" fmla="*/ 1301706 w 7853316"/>
              <a:gd name="connsiteY64" fmla="*/ 552451 h 2732087"/>
              <a:gd name="connsiteX65" fmla="*/ 1294561 w 7853316"/>
              <a:gd name="connsiteY65" fmla="*/ 552450 h 2732087"/>
              <a:gd name="connsiteX66" fmla="*/ 1294559 w 7853316"/>
              <a:gd name="connsiteY66" fmla="*/ 535782 h 2732087"/>
              <a:gd name="connsiteX67" fmla="*/ 1287417 w 7853316"/>
              <a:gd name="connsiteY67" fmla="*/ 535783 h 2732087"/>
              <a:gd name="connsiteX68" fmla="*/ 1287417 w 7853316"/>
              <a:gd name="connsiteY68" fmla="*/ 483394 h 2732087"/>
              <a:gd name="connsiteX69" fmla="*/ 1082630 w 7853316"/>
              <a:gd name="connsiteY69" fmla="*/ 481014 h 2732087"/>
              <a:gd name="connsiteX70" fmla="*/ 1082629 w 7853316"/>
              <a:gd name="connsiteY70" fmla="*/ 447676 h 2732087"/>
              <a:gd name="connsiteX71" fmla="*/ 1042150 w 7853316"/>
              <a:gd name="connsiteY71" fmla="*/ 447677 h 2732087"/>
              <a:gd name="connsiteX72" fmla="*/ 1042148 w 7853316"/>
              <a:gd name="connsiteY72" fmla="*/ 409577 h 2732087"/>
              <a:gd name="connsiteX73" fmla="*/ 1015954 w 7853316"/>
              <a:gd name="connsiteY73" fmla="*/ 409576 h 2732087"/>
              <a:gd name="connsiteX74" fmla="*/ 1015957 w 7853316"/>
              <a:gd name="connsiteY74" fmla="*/ 364334 h 2732087"/>
              <a:gd name="connsiteX75" fmla="*/ 1001669 w 7853316"/>
              <a:gd name="connsiteY75" fmla="*/ 364333 h 2732087"/>
              <a:gd name="connsiteX76" fmla="*/ 1001669 w 7853316"/>
              <a:gd name="connsiteY76" fmla="*/ 328612 h 2732087"/>
              <a:gd name="connsiteX77" fmla="*/ 932614 w 7853316"/>
              <a:gd name="connsiteY77" fmla="*/ 328612 h 2732087"/>
              <a:gd name="connsiteX78" fmla="*/ 932614 w 7853316"/>
              <a:gd name="connsiteY78" fmla="*/ 285750 h 2732087"/>
              <a:gd name="connsiteX79" fmla="*/ 820695 w 7853316"/>
              <a:gd name="connsiteY79" fmla="*/ 285750 h 2732087"/>
              <a:gd name="connsiteX80" fmla="*/ 820694 w 7853316"/>
              <a:gd name="connsiteY80" fmla="*/ 235744 h 2732087"/>
              <a:gd name="connsiteX81" fmla="*/ 808790 w 7853316"/>
              <a:gd name="connsiteY81" fmla="*/ 235744 h 2732087"/>
              <a:gd name="connsiteX82" fmla="*/ 808789 w 7853316"/>
              <a:gd name="connsiteY82" fmla="*/ 200025 h 2732087"/>
              <a:gd name="connsiteX83" fmla="*/ 787359 w 7853316"/>
              <a:gd name="connsiteY83" fmla="*/ 200024 h 2732087"/>
              <a:gd name="connsiteX84" fmla="*/ 787360 w 7853316"/>
              <a:gd name="connsiteY84" fmla="*/ 157162 h 2732087"/>
              <a:gd name="connsiteX85" fmla="*/ 720684 w 7853316"/>
              <a:gd name="connsiteY85" fmla="*/ 157163 h 2732087"/>
              <a:gd name="connsiteX86" fmla="*/ 720685 w 7853316"/>
              <a:gd name="connsiteY86" fmla="*/ 116680 h 2732087"/>
              <a:gd name="connsiteX87" fmla="*/ 604004 w 7853316"/>
              <a:gd name="connsiteY87" fmla="*/ 116680 h 2732087"/>
              <a:gd name="connsiteX88" fmla="*/ 604003 w 7853316"/>
              <a:gd name="connsiteY88" fmla="*/ 73818 h 2732087"/>
              <a:gd name="connsiteX89" fmla="*/ 349210 w 7853316"/>
              <a:gd name="connsiteY89" fmla="*/ 73817 h 2732087"/>
              <a:gd name="connsiteX90" fmla="*/ 349211 w 7853316"/>
              <a:gd name="connsiteY90" fmla="*/ 33336 h 2732087"/>
              <a:gd name="connsiteX91" fmla="*/ 175380 w 7853316"/>
              <a:gd name="connsiteY91" fmla="*/ 33336 h 2732087"/>
              <a:gd name="connsiteX92" fmla="*/ 175380 w 7853316"/>
              <a:gd name="connsiteY92" fmla="*/ 2380 h 2732087"/>
              <a:gd name="connsiteX93" fmla="*/ 13456 w 7853316"/>
              <a:gd name="connsiteY93" fmla="*/ 2381 h 2732087"/>
              <a:gd name="connsiteX94" fmla="*/ 8693 w 7853316"/>
              <a:gd name="connsiteY94" fmla="*/ 0 h 2732087"/>
              <a:gd name="connsiteX0" fmla="*/ 7850423 w 7850423"/>
              <a:gd name="connsiteY0" fmla="*/ 2965449 h 2965449"/>
              <a:gd name="connsiteX1" fmla="*/ 7799623 w 7850423"/>
              <a:gd name="connsiteY1" fmla="*/ 2965449 h 2965449"/>
              <a:gd name="connsiteX2" fmla="*/ 7799623 w 7850423"/>
              <a:gd name="connsiteY2" fmla="*/ 2597149 h 2965449"/>
              <a:gd name="connsiteX3" fmla="*/ 7259873 w 7850423"/>
              <a:gd name="connsiteY3" fmla="*/ 2597149 h 2965449"/>
              <a:gd name="connsiteX4" fmla="*/ 7259873 w 7850423"/>
              <a:gd name="connsiteY4" fmla="*/ 2324099 h 2965449"/>
              <a:gd name="connsiteX5" fmla="*/ 5913673 w 7850423"/>
              <a:gd name="connsiteY5" fmla="*/ 2324099 h 2965449"/>
              <a:gd name="connsiteX6" fmla="*/ 5913673 w 7850423"/>
              <a:gd name="connsiteY6" fmla="*/ 2247899 h 2965449"/>
              <a:gd name="connsiteX7" fmla="*/ 5570773 w 7850423"/>
              <a:gd name="connsiteY7" fmla="*/ 2247899 h 2965449"/>
              <a:gd name="connsiteX8" fmla="*/ 5570773 w 7850423"/>
              <a:gd name="connsiteY8" fmla="*/ 2165349 h 2965449"/>
              <a:gd name="connsiteX9" fmla="*/ 5431073 w 7850423"/>
              <a:gd name="connsiteY9" fmla="*/ 2165349 h 2965449"/>
              <a:gd name="connsiteX10" fmla="*/ 5431073 w 7850423"/>
              <a:gd name="connsiteY10" fmla="*/ 2089149 h 2965449"/>
              <a:gd name="connsiteX11" fmla="*/ 5189773 w 7850423"/>
              <a:gd name="connsiteY11" fmla="*/ 2089149 h 2965449"/>
              <a:gd name="connsiteX12" fmla="*/ 5189773 w 7850423"/>
              <a:gd name="connsiteY12" fmla="*/ 2006599 h 2965449"/>
              <a:gd name="connsiteX13" fmla="*/ 4745273 w 7850423"/>
              <a:gd name="connsiteY13" fmla="*/ 2006599 h 2965449"/>
              <a:gd name="connsiteX14" fmla="*/ 4745273 w 7850423"/>
              <a:gd name="connsiteY14" fmla="*/ 1924049 h 2965449"/>
              <a:gd name="connsiteX15" fmla="*/ 4707173 w 7850423"/>
              <a:gd name="connsiteY15" fmla="*/ 1924049 h 2965449"/>
              <a:gd name="connsiteX16" fmla="*/ 4707173 w 7850423"/>
              <a:gd name="connsiteY16" fmla="*/ 1847849 h 2965449"/>
              <a:gd name="connsiteX17" fmla="*/ 4021373 w 7850423"/>
              <a:gd name="connsiteY17" fmla="*/ 1847849 h 2965449"/>
              <a:gd name="connsiteX18" fmla="*/ 4021373 w 7850423"/>
              <a:gd name="connsiteY18" fmla="*/ 1777999 h 2965449"/>
              <a:gd name="connsiteX19" fmla="*/ 3989623 w 7850423"/>
              <a:gd name="connsiteY19" fmla="*/ 1777999 h 2965449"/>
              <a:gd name="connsiteX20" fmla="*/ 3989623 w 7850423"/>
              <a:gd name="connsiteY20" fmla="*/ 1720849 h 2965449"/>
              <a:gd name="connsiteX21" fmla="*/ 3875323 w 7850423"/>
              <a:gd name="connsiteY21" fmla="*/ 1720849 h 2965449"/>
              <a:gd name="connsiteX22" fmla="*/ 3875323 w 7850423"/>
              <a:gd name="connsiteY22" fmla="*/ 1663699 h 2965449"/>
              <a:gd name="connsiteX23" fmla="*/ 3659423 w 7850423"/>
              <a:gd name="connsiteY23" fmla="*/ 1663699 h 2965449"/>
              <a:gd name="connsiteX24" fmla="*/ 3659423 w 7850423"/>
              <a:gd name="connsiteY24" fmla="*/ 1612899 h 2965449"/>
              <a:gd name="connsiteX25" fmla="*/ 3614973 w 7850423"/>
              <a:gd name="connsiteY25" fmla="*/ 1612899 h 2965449"/>
              <a:gd name="connsiteX26" fmla="*/ 3614973 w 7850423"/>
              <a:gd name="connsiteY26" fmla="*/ 1562099 h 2965449"/>
              <a:gd name="connsiteX27" fmla="*/ 3608623 w 7850423"/>
              <a:gd name="connsiteY27" fmla="*/ 1562099 h 2965449"/>
              <a:gd name="connsiteX28" fmla="*/ 3608623 w 7850423"/>
              <a:gd name="connsiteY28" fmla="*/ 1511299 h 2965449"/>
              <a:gd name="connsiteX29" fmla="*/ 3538773 w 7850423"/>
              <a:gd name="connsiteY29" fmla="*/ 1511299 h 2965449"/>
              <a:gd name="connsiteX30" fmla="*/ 3538773 w 7850423"/>
              <a:gd name="connsiteY30" fmla="*/ 1460499 h 2965449"/>
              <a:gd name="connsiteX31" fmla="*/ 3418123 w 7850423"/>
              <a:gd name="connsiteY31" fmla="*/ 1460499 h 2965449"/>
              <a:gd name="connsiteX32" fmla="*/ 3418123 w 7850423"/>
              <a:gd name="connsiteY32" fmla="*/ 1422399 h 2965449"/>
              <a:gd name="connsiteX33" fmla="*/ 3310173 w 7850423"/>
              <a:gd name="connsiteY33" fmla="*/ 1422399 h 2965449"/>
              <a:gd name="connsiteX34" fmla="*/ 3310173 w 7850423"/>
              <a:gd name="connsiteY34" fmla="*/ 1377949 h 2965449"/>
              <a:gd name="connsiteX35" fmla="*/ 3227623 w 7850423"/>
              <a:gd name="connsiteY35" fmla="*/ 1377949 h 2965449"/>
              <a:gd name="connsiteX36" fmla="*/ 3227623 w 7850423"/>
              <a:gd name="connsiteY36" fmla="*/ 1333499 h 2965449"/>
              <a:gd name="connsiteX37" fmla="*/ 3189523 w 7850423"/>
              <a:gd name="connsiteY37" fmla="*/ 1333499 h 2965449"/>
              <a:gd name="connsiteX38" fmla="*/ 3189523 w 7850423"/>
              <a:gd name="connsiteY38" fmla="*/ 1289049 h 2965449"/>
              <a:gd name="connsiteX39" fmla="*/ 3049823 w 7850423"/>
              <a:gd name="connsiteY39" fmla="*/ 1289049 h 2965449"/>
              <a:gd name="connsiteX40" fmla="*/ 3049823 w 7850423"/>
              <a:gd name="connsiteY40" fmla="*/ 1244599 h 2965449"/>
              <a:gd name="connsiteX41" fmla="*/ 2897423 w 7850423"/>
              <a:gd name="connsiteY41" fmla="*/ 1244599 h 2965449"/>
              <a:gd name="connsiteX42" fmla="*/ 2897423 w 7850423"/>
              <a:gd name="connsiteY42" fmla="*/ 1206499 h 2965449"/>
              <a:gd name="connsiteX43" fmla="*/ 2852973 w 7850423"/>
              <a:gd name="connsiteY43" fmla="*/ 1206499 h 2965449"/>
              <a:gd name="connsiteX44" fmla="*/ 2852973 w 7850423"/>
              <a:gd name="connsiteY44" fmla="*/ 1162049 h 2965449"/>
              <a:gd name="connsiteX45" fmla="*/ 2668823 w 7850423"/>
              <a:gd name="connsiteY45" fmla="*/ 1162049 h 2965449"/>
              <a:gd name="connsiteX46" fmla="*/ 2668823 w 7850423"/>
              <a:gd name="connsiteY46" fmla="*/ 1123949 h 2965449"/>
              <a:gd name="connsiteX47" fmla="*/ 2503723 w 7850423"/>
              <a:gd name="connsiteY47" fmla="*/ 1123949 h 2965449"/>
              <a:gd name="connsiteX48" fmla="*/ 2503723 w 7850423"/>
              <a:gd name="connsiteY48" fmla="*/ 1085849 h 2965449"/>
              <a:gd name="connsiteX49" fmla="*/ 2306873 w 7850423"/>
              <a:gd name="connsiteY49" fmla="*/ 1085849 h 2965449"/>
              <a:gd name="connsiteX50" fmla="*/ 2306873 w 7850423"/>
              <a:gd name="connsiteY50" fmla="*/ 1047749 h 2965449"/>
              <a:gd name="connsiteX51" fmla="*/ 2211623 w 7850423"/>
              <a:gd name="connsiteY51" fmla="*/ 1047749 h 2965449"/>
              <a:gd name="connsiteX52" fmla="*/ 2211623 w 7850423"/>
              <a:gd name="connsiteY52" fmla="*/ 1015999 h 2965449"/>
              <a:gd name="connsiteX53" fmla="*/ 2097323 w 7850423"/>
              <a:gd name="connsiteY53" fmla="*/ 1015999 h 2965449"/>
              <a:gd name="connsiteX54" fmla="*/ 2097323 w 7850423"/>
              <a:gd name="connsiteY54" fmla="*/ 984249 h 2965449"/>
              <a:gd name="connsiteX55" fmla="*/ 1995723 w 7850423"/>
              <a:gd name="connsiteY55" fmla="*/ 984249 h 2965449"/>
              <a:gd name="connsiteX56" fmla="*/ 1995723 w 7850423"/>
              <a:gd name="connsiteY56" fmla="*/ 939799 h 2965449"/>
              <a:gd name="connsiteX57" fmla="*/ 1919523 w 7850423"/>
              <a:gd name="connsiteY57" fmla="*/ 939799 h 2965449"/>
              <a:gd name="connsiteX58" fmla="*/ 1919523 w 7850423"/>
              <a:gd name="connsiteY58" fmla="*/ 901699 h 2965449"/>
              <a:gd name="connsiteX59" fmla="*/ 1811573 w 7850423"/>
              <a:gd name="connsiteY59" fmla="*/ 901699 h 2965449"/>
              <a:gd name="connsiteX60" fmla="*/ 1810780 w 7850423"/>
              <a:gd name="connsiteY60" fmla="*/ 866774 h 2965449"/>
              <a:gd name="connsiteX61" fmla="*/ 1741724 w 7850423"/>
              <a:gd name="connsiteY61" fmla="*/ 866775 h 2965449"/>
              <a:gd name="connsiteX62" fmla="*/ 1741725 w 7850423"/>
              <a:gd name="connsiteY62" fmla="*/ 795337 h 2965449"/>
              <a:gd name="connsiteX63" fmla="*/ 1298813 w 7850423"/>
              <a:gd name="connsiteY63" fmla="*/ 795338 h 2965449"/>
              <a:gd name="connsiteX64" fmla="*/ 1298813 w 7850423"/>
              <a:gd name="connsiteY64" fmla="*/ 785813 h 2965449"/>
              <a:gd name="connsiteX65" fmla="*/ 1291668 w 7850423"/>
              <a:gd name="connsiteY65" fmla="*/ 785812 h 2965449"/>
              <a:gd name="connsiteX66" fmla="*/ 1291666 w 7850423"/>
              <a:gd name="connsiteY66" fmla="*/ 769144 h 2965449"/>
              <a:gd name="connsiteX67" fmla="*/ 1284524 w 7850423"/>
              <a:gd name="connsiteY67" fmla="*/ 769145 h 2965449"/>
              <a:gd name="connsiteX68" fmla="*/ 1284524 w 7850423"/>
              <a:gd name="connsiteY68" fmla="*/ 716756 h 2965449"/>
              <a:gd name="connsiteX69" fmla="*/ 1079737 w 7850423"/>
              <a:gd name="connsiteY69" fmla="*/ 714376 h 2965449"/>
              <a:gd name="connsiteX70" fmla="*/ 1079736 w 7850423"/>
              <a:gd name="connsiteY70" fmla="*/ 681038 h 2965449"/>
              <a:gd name="connsiteX71" fmla="*/ 1039257 w 7850423"/>
              <a:gd name="connsiteY71" fmla="*/ 681039 h 2965449"/>
              <a:gd name="connsiteX72" fmla="*/ 1039255 w 7850423"/>
              <a:gd name="connsiteY72" fmla="*/ 642939 h 2965449"/>
              <a:gd name="connsiteX73" fmla="*/ 1013061 w 7850423"/>
              <a:gd name="connsiteY73" fmla="*/ 642938 h 2965449"/>
              <a:gd name="connsiteX74" fmla="*/ 1013064 w 7850423"/>
              <a:gd name="connsiteY74" fmla="*/ 597696 h 2965449"/>
              <a:gd name="connsiteX75" fmla="*/ 998776 w 7850423"/>
              <a:gd name="connsiteY75" fmla="*/ 597695 h 2965449"/>
              <a:gd name="connsiteX76" fmla="*/ 998776 w 7850423"/>
              <a:gd name="connsiteY76" fmla="*/ 561974 h 2965449"/>
              <a:gd name="connsiteX77" fmla="*/ 929721 w 7850423"/>
              <a:gd name="connsiteY77" fmla="*/ 561974 h 2965449"/>
              <a:gd name="connsiteX78" fmla="*/ 929721 w 7850423"/>
              <a:gd name="connsiteY78" fmla="*/ 519112 h 2965449"/>
              <a:gd name="connsiteX79" fmla="*/ 817802 w 7850423"/>
              <a:gd name="connsiteY79" fmla="*/ 519112 h 2965449"/>
              <a:gd name="connsiteX80" fmla="*/ 817801 w 7850423"/>
              <a:gd name="connsiteY80" fmla="*/ 469106 h 2965449"/>
              <a:gd name="connsiteX81" fmla="*/ 805897 w 7850423"/>
              <a:gd name="connsiteY81" fmla="*/ 469106 h 2965449"/>
              <a:gd name="connsiteX82" fmla="*/ 805896 w 7850423"/>
              <a:gd name="connsiteY82" fmla="*/ 433387 h 2965449"/>
              <a:gd name="connsiteX83" fmla="*/ 784466 w 7850423"/>
              <a:gd name="connsiteY83" fmla="*/ 433386 h 2965449"/>
              <a:gd name="connsiteX84" fmla="*/ 784467 w 7850423"/>
              <a:gd name="connsiteY84" fmla="*/ 390524 h 2965449"/>
              <a:gd name="connsiteX85" fmla="*/ 717791 w 7850423"/>
              <a:gd name="connsiteY85" fmla="*/ 390525 h 2965449"/>
              <a:gd name="connsiteX86" fmla="*/ 717792 w 7850423"/>
              <a:gd name="connsiteY86" fmla="*/ 350042 h 2965449"/>
              <a:gd name="connsiteX87" fmla="*/ 601111 w 7850423"/>
              <a:gd name="connsiteY87" fmla="*/ 350042 h 2965449"/>
              <a:gd name="connsiteX88" fmla="*/ 601110 w 7850423"/>
              <a:gd name="connsiteY88" fmla="*/ 307180 h 2965449"/>
              <a:gd name="connsiteX89" fmla="*/ 346317 w 7850423"/>
              <a:gd name="connsiteY89" fmla="*/ 307179 h 2965449"/>
              <a:gd name="connsiteX90" fmla="*/ 346318 w 7850423"/>
              <a:gd name="connsiteY90" fmla="*/ 266698 h 2965449"/>
              <a:gd name="connsiteX91" fmla="*/ 172487 w 7850423"/>
              <a:gd name="connsiteY91" fmla="*/ 266698 h 2965449"/>
              <a:gd name="connsiteX92" fmla="*/ 172487 w 7850423"/>
              <a:gd name="connsiteY92" fmla="*/ 235742 h 2965449"/>
              <a:gd name="connsiteX93" fmla="*/ 10563 w 7850423"/>
              <a:gd name="connsiteY93" fmla="*/ 235743 h 2965449"/>
              <a:gd name="connsiteX94" fmla="*/ 17706 w 7850423"/>
              <a:gd name="connsiteY94" fmla="*/ 0 h 2965449"/>
              <a:gd name="connsiteX0" fmla="*/ 7839860 w 7839860"/>
              <a:gd name="connsiteY0" fmla="*/ 2965449 h 2965449"/>
              <a:gd name="connsiteX1" fmla="*/ 7789060 w 7839860"/>
              <a:gd name="connsiteY1" fmla="*/ 2965449 h 2965449"/>
              <a:gd name="connsiteX2" fmla="*/ 7789060 w 7839860"/>
              <a:gd name="connsiteY2" fmla="*/ 2597149 h 2965449"/>
              <a:gd name="connsiteX3" fmla="*/ 7249310 w 7839860"/>
              <a:gd name="connsiteY3" fmla="*/ 2597149 h 2965449"/>
              <a:gd name="connsiteX4" fmla="*/ 7249310 w 7839860"/>
              <a:gd name="connsiteY4" fmla="*/ 2324099 h 2965449"/>
              <a:gd name="connsiteX5" fmla="*/ 5903110 w 7839860"/>
              <a:gd name="connsiteY5" fmla="*/ 2324099 h 2965449"/>
              <a:gd name="connsiteX6" fmla="*/ 5903110 w 7839860"/>
              <a:gd name="connsiteY6" fmla="*/ 2247899 h 2965449"/>
              <a:gd name="connsiteX7" fmla="*/ 5560210 w 7839860"/>
              <a:gd name="connsiteY7" fmla="*/ 2247899 h 2965449"/>
              <a:gd name="connsiteX8" fmla="*/ 5560210 w 7839860"/>
              <a:gd name="connsiteY8" fmla="*/ 2165349 h 2965449"/>
              <a:gd name="connsiteX9" fmla="*/ 5420510 w 7839860"/>
              <a:gd name="connsiteY9" fmla="*/ 2165349 h 2965449"/>
              <a:gd name="connsiteX10" fmla="*/ 5420510 w 7839860"/>
              <a:gd name="connsiteY10" fmla="*/ 2089149 h 2965449"/>
              <a:gd name="connsiteX11" fmla="*/ 5179210 w 7839860"/>
              <a:gd name="connsiteY11" fmla="*/ 2089149 h 2965449"/>
              <a:gd name="connsiteX12" fmla="*/ 5179210 w 7839860"/>
              <a:gd name="connsiteY12" fmla="*/ 2006599 h 2965449"/>
              <a:gd name="connsiteX13" fmla="*/ 4734710 w 7839860"/>
              <a:gd name="connsiteY13" fmla="*/ 2006599 h 2965449"/>
              <a:gd name="connsiteX14" fmla="*/ 4734710 w 7839860"/>
              <a:gd name="connsiteY14" fmla="*/ 1924049 h 2965449"/>
              <a:gd name="connsiteX15" fmla="*/ 4696610 w 7839860"/>
              <a:gd name="connsiteY15" fmla="*/ 1924049 h 2965449"/>
              <a:gd name="connsiteX16" fmla="*/ 4696610 w 7839860"/>
              <a:gd name="connsiteY16" fmla="*/ 1847849 h 2965449"/>
              <a:gd name="connsiteX17" fmla="*/ 4010810 w 7839860"/>
              <a:gd name="connsiteY17" fmla="*/ 1847849 h 2965449"/>
              <a:gd name="connsiteX18" fmla="*/ 4010810 w 7839860"/>
              <a:gd name="connsiteY18" fmla="*/ 1777999 h 2965449"/>
              <a:gd name="connsiteX19" fmla="*/ 3979060 w 7839860"/>
              <a:gd name="connsiteY19" fmla="*/ 1777999 h 2965449"/>
              <a:gd name="connsiteX20" fmla="*/ 3979060 w 7839860"/>
              <a:gd name="connsiteY20" fmla="*/ 1720849 h 2965449"/>
              <a:gd name="connsiteX21" fmla="*/ 3864760 w 7839860"/>
              <a:gd name="connsiteY21" fmla="*/ 1720849 h 2965449"/>
              <a:gd name="connsiteX22" fmla="*/ 3864760 w 7839860"/>
              <a:gd name="connsiteY22" fmla="*/ 1663699 h 2965449"/>
              <a:gd name="connsiteX23" fmla="*/ 3648860 w 7839860"/>
              <a:gd name="connsiteY23" fmla="*/ 1663699 h 2965449"/>
              <a:gd name="connsiteX24" fmla="*/ 3648860 w 7839860"/>
              <a:gd name="connsiteY24" fmla="*/ 1612899 h 2965449"/>
              <a:gd name="connsiteX25" fmla="*/ 3604410 w 7839860"/>
              <a:gd name="connsiteY25" fmla="*/ 1612899 h 2965449"/>
              <a:gd name="connsiteX26" fmla="*/ 3604410 w 7839860"/>
              <a:gd name="connsiteY26" fmla="*/ 1562099 h 2965449"/>
              <a:gd name="connsiteX27" fmla="*/ 3598060 w 7839860"/>
              <a:gd name="connsiteY27" fmla="*/ 1562099 h 2965449"/>
              <a:gd name="connsiteX28" fmla="*/ 3598060 w 7839860"/>
              <a:gd name="connsiteY28" fmla="*/ 1511299 h 2965449"/>
              <a:gd name="connsiteX29" fmla="*/ 3528210 w 7839860"/>
              <a:gd name="connsiteY29" fmla="*/ 1511299 h 2965449"/>
              <a:gd name="connsiteX30" fmla="*/ 3528210 w 7839860"/>
              <a:gd name="connsiteY30" fmla="*/ 1460499 h 2965449"/>
              <a:gd name="connsiteX31" fmla="*/ 3407560 w 7839860"/>
              <a:gd name="connsiteY31" fmla="*/ 1460499 h 2965449"/>
              <a:gd name="connsiteX32" fmla="*/ 3407560 w 7839860"/>
              <a:gd name="connsiteY32" fmla="*/ 1422399 h 2965449"/>
              <a:gd name="connsiteX33" fmla="*/ 3299610 w 7839860"/>
              <a:gd name="connsiteY33" fmla="*/ 1422399 h 2965449"/>
              <a:gd name="connsiteX34" fmla="*/ 3299610 w 7839860"/>
              <a:gd name="connsiteY34" fmla="*/ 1377949 h 2965449"/>
              <a:gd name="connsiteX35" fmla="*/ 3217060 w 7839860"/>
              <a:gd name="connsiteY35" fmla="*/ 1377949 h 2965449"/>
              <a:gd name="connsiteX36" fmla="*/ 3217060 w 7839860"/>
              <a:gd name="connsiteY36" fmla="*/ 1333499 h 2965449"/>
              <a:gd name="connsiteX37" fmla="*/ 3178960 w 7839860"/>
              <a:gd name="connsiteY37" fmla="*/ 1333499 h 2965449"/>
              <a:gd name="connsiteX38" fmla="*/ 3178960 w 7839860"/>
              <a:gd name="connsiteY38" fmla="*/ 1289049 h 2965449"/>
              <a:gd name="connsiteX39" fmla="*/ 3039260 w 7839860"/>
              <a:gd name="connsiteY39" fmla="*/ 1289049 h 2965449"/>
              <a:gd name="connsiteX40" fmla="*/ 3039260 w 7839860"/>
              <a:gd name="connsiteY40" fmla="*/ 1244599 h 2965449"/>
              <a:gd name="connsiteX41" fmla="*/ 2886860 w 7839860"/>
              <a:gd name="connsiteY41" fmla="*/ 1244599 h 2965449"/>
              <a:gd name="connsiteX42" fmla="*/ 2886860 w 7839860"/>
              <a:gd name="connsiteY42" fmla="*/ 1206499 h 2965449"/>
              <a:gd name="connsiteX43" fmla="*/ 2842410 w 7839860"/>
              <a:gd name="connsiteY43" fmla="*/ 1206499 h 2965449"/>
              <a:gd name="connsiteX44" fmla="*/ 2842410 w 7839860"/>
              <a:gd name="connsiteY44" fmla="*/ 1162049 h 2965449"/>
              <a:gd name="connsiteX45" fmla="*/ 2658260 w 7839860"/>
              <a:gd name="connsiteY45" fmla="*/ 1162049 h 2965449"/>
              <a:gd name="connsiteX46" fmla="*/ 2658260 w 7839860"/>
              <a:gd name="connsiteY46" fmla="*/ 1123949 h 2965449"/>
              <a:gd name="connsiteX47" fmla="*/ 2493160 w 7839860"/>
              <a:gd name="connsiteY47" fmla="*/ 1123949 h 2965449"/>
              <a:gd name="connsiteX48" fmla="*/ 2493160 w 7839860"/>
              <a:gd name="connsiteY48" fmla="*/ 1085849 h 2965449"/>
              <a:gd name="connsiteX49" fmla="*/ 2296310 w 7839860"/>
              <a:gd name="connsiteY49" fmla="*/ 1085849 h 2965449"/>
              <a:gd name="connsiteX50" fmla="*/ 2296310 w 7839860"/>
              <a:gd name="connsiteY50" fmla="*/ 1047749 h 2965449"/>
              <a:gd name="connsiteX51" fmla="*/ 2201060 w 7839860"/>
              <a:gd name="connsiteY51" fmla="*/ 1047749 h 2965449"/>
              <a:gd name="connsiteX52" fmla="*/ 2201060 w 7839860"/>
              <a:gd name="connsiteY52" fmla="*/ 1015999 h 2965449"/>
              <a:gd name="connsiteX53" fmla="*/ 2086760 w 7839860"/>
              <a:gd name="connsiteY53" fmla="*/ 1015999 h 2965449"/>
              <a:gd name="connsiteX54" fmla="*/ 2086760 w 7839860"/>
              <a:gd name="connsiteY54" fmla="*/ 984249 h 2965449"/>
              <a:gd name="connsiteX55" fmla="*/ 1985160 w 7839860"/>
              <a:gd name="connsiteY55" fmla="*/ 984249 h 2965449"/>
              <a:gd name="connsiteX56" fmla="*/ 1985160 w 7839860"/>
              <a:gd name="connsiteY56" fmla="*/ 939799 h 2965449"/>
              <a:gd name="connsiteX57" fmla="*/ 1908960 w 7839860"/>
              <a:gd name="connsiteY57" fmla="*/ 939799 h 2965449"/>
              <a:gd name="connsiteX58" fmla="*/ 1908960 w 7839860"/>
              <a:gd name="connsiteY58" fmla="*/ 901699 h 2965449"/>
              <a:gd name="connsiteX59" fmla="*/ 1801010 w 7839860"/>
              <a:gd name="connsiteY59" fmla="*/ 901699 h 2965449"/>
              <a:gd name="connsiteX60" fmla="*/ 1800217 w 7839860"/>
              <a:gd name="connsiteY60" fmla="*/ 866774 h 2965449"/>
              <a:gd name="connsiteX61" fmla="*/ 1731161 w 7839860"/>
              <a:gd name="connsiteY61" fmla="*/ 866775 h 2965449"/>
              <a:gd name="connsiteX62" fmla="*/ 1731162 w 7839860"/>
              <a:gd name="connsiteY62" fmla="*/ 795337 h 2965449"/>
              <a:gd name="connsiteX63" fmla="*/ 1288250 w 7839860"/>
              <a:gd name="connsiteY63" fmla="*/ 795338 h 2965449"/>
              <a:gd name="connsiteX64" fmla="*/ 1288250 w 7839860"/>
              <a:gd name="connsiteY64" fmla="*/ 785813 h 2965449"/>
              <a:gd name="connsiteX65" fmla="*/ 1281105 w 7839860"/>
              <a:gd name="connsiteY65" fmla="*/ 785812 h 2965449"/>
              <a:gd name="connsiteX66" fmla="*/ 1281103 w 7839860"/>
              <a:gd name="connsiteY66" fmla="*/ 769144 h 2965449"/>
              <a:gd name="connsiteX67" fmla="*/ 1273961 w 7839860"/>
              <a:gd name="connsiteY67" fmla="*/ 769145 h 2965449"/>
              <a:gd name="connsiteX68" fmla="*/ 1273961 w 7839860"/>
              <a:gd name="connsiteY68" fmla="*/ 716756 h 2965449"/>
              <a:gd name="connsiteX69" fmla="*/ 1069174 w 7839860"/>
              <a:gd name="connsiteY69" fmla="*/ 714376 h 2965449"/>
              <a:gd name="connsiteX70" fmla="*/ 1069173 w 7839860"/>
              <a:gd name="connsiteY70" fmla="*/ 681038 h 2965449"/>
              <a:gd name="connsiteX71" fmla="*/ 1028694 w 7839860"/>
              <a:gd name="connsiteY71" fmla="*/ 681039 h 2965449"/>
              <a:gd name="connsiteX72" fmla="*/ 1028692 w 7839860"/>
              <a:gd name="connsiteY72" fmla="*/ 642939 h 2965449"/>
              <a:gd name="connsiteX73" fmla="*/ 1002498 w 7839860"/>
              <a:gd name="connsiteY73" fmla="*/ 642938 h 2965449"/>
              <a:gd name="connsiteX74" fmla="*/ 1002501 w 7839860"/>
              <a:gd name="connsiteY74" fmla="*/ 597696 h 2965449"/>
              <a:gd name="connsiteX75" fmla="*/ 988213 w 7839860"/>
              <a:gd name="connsiteY75" fmla="*/ 597695 h 2965449"/>
              <a:gd name="connsiteX76" fmla="*/ 988213 w 7839860"/>
              <a:gd name="connsiteY76" fmla="*/ 561974 h 2965449"/>
              <a:gd name="connsiteX77" fmla="*/ 919158 w 7839860"/>
              <a:gd name="connsiteY77" fmla="*/ 561974 h 2965449"/>
              <a:gd name="connsiteX78" fmla="*/ 919158 w 7839860"/>
              <a:gd name="connsiteY78" fmla="*/ 519112 h 2965449"/>
              <a:gd name="connsiteX79" fmla="*/ 807239 w 7839860"/>
              <a:gd name="connsiteY79" fmla="*/ 519112 h 2965449"/>
              <a:gd name="connsiteX80" fmla="*/ 807238 w 7839860"/>
              <a:gd name="connsiteY80" fmla="*/ 469106 h 2965449"/>
              <a:gd name="connsiteX81" fmla="*/ 795334 w 7839860"/>
              <a:gd name="connsiteY81" fmla="*/ 469106 h 2965449"/>
              <a:gd name="connsiteX82" fmla="*/ 795333 w 7839860"/>
              <a:gd name="connsiteY82" fmla="*/ 433387 h 2965449"/>
              <a:gd name="connsiteX83" fmla="*/ 773903 w 7839860"/>
              <a:gd name="connsiteY83" fmla="*/ 433386 h 2965449"/>
              <a:gd name="connsiteX84" fmla="*/ 773904 w 7839860"/>
              <a:gd name="connsiteY84" fmla="*/ 390524 h 2965449"/>
              <a:gd name="connsiteX85" fmla="*/ 707228 w 7839860"/>
              <a:gd name="connsiteY85" fmla="*/ 390525 h 2965449"/>
              <a:gd name="connsiteX86" fmla="*/ 707229 w 7839860"/>
              <a:gd name="connsiteY86" fmla="*/ 350042 h 2965449"/>
              <a:gd name="connsiteX87" fmla="*/ 590548 w 7839860"/>
              <a:gd name="connsiteY87" fmla="*/ 350042 h 2965449"/>
              <a:gd name="connsiteX88" fmla="*/ 590547 w 7839860"/>
              <a:gd name="connsiteY88" fmla="*/ 307180 h 2965449"/>
              <a:gd name="connsiteX89" fmla="*/ 335754 w 7839860"/>
              <a:gd name="connsiteY89" fmla="*/ 307179 h 2965449"/>
              <a:gd name="connsiteX90" fmla="*/ 335755 w 7839860"/>
              <a:gd name="connsiteY90" fmla="*/ 266698 h 2965449"/>
              <a:gd name="connsiteX91" fmla="*/ 161924 w 7839860"/>
              <a:gd name="connsiteY91" fmla="*/ 266698 h 2965449"/>
              <a:gd name="connsiteX92" fmla="*/ 161924 w 7839860"/>
              <a:gd name="connsiteY92" fmla="*/ 235742 h 2965449"/>
              <a:gd name="connsiteX93" fmla="*/ 0 w 7839860"/>
              <a:gd name="connsiteY93" fmla="*/ 235743 h 2965449"/>
              <a:gd name="connsiteX94" fmla="*/ 7143 w 7839860"/>
              <a:gd name="connsiteY94" fmla="*/ 0 h 2965449"/>
              <a:gd name="connsiteX0" fmla="*/ 7839860 w 7839860"/>
              <a:gd name="connsiteY0" fmla="*/ 2965449 h 2965449"/>
              <a:gd name="connsiteX1" fmla="*/ 7789060 w 7839860"/>
              <a:gd name="connsiteY1" fmla="*/ 2965449 h 2965449"/>
              <a:gd name="connsiteX2" fmla="*/ 7789060 w 7839860"/>
              <a:gd name="connsiteY2" fmla="*/ 2597149 h 2965449"/>
              <a:gd name="connsiteX3" fmla="*/ 7249310 w 7839860"/>
              <a:gd name="connsiteY3" fmla="*/ 2597149 h 2965449"/>
              <a:gd name="connsiteX4" fmla="*/ 7249310 w 7839860"/>
              <a:gd name="connsiteY4" fmla="*/ 2324099 h 2965449"/>
              <a:gd name="connsiteX5" fmla="*/ 5903110 w 7839860"/>
              <a:gd name="connsiteY5" fmla="*/ 2324099 h 2965449"/>
              <a:gd name="connsiteX6" fmla="*/ 5903110 w 7839860"/>
              <a:gd name="connsiteY6" fmla="*/ 2247899 h 2965449"/>
              <a:gd name="connsiteX7" fmla="*/ 5560210 w 7839860"/>
              <a:gd name="connsiteY7" fmla="*/ 2247899 h 2965449"/>
              <a:gd name="connsiteX8" fmla="*/ 5560210 w 7839860"/>
              <a:gd name="connsiteY8" fmla="*/ 2165349 h 2965449"/>
              <a:gd name="connsiteX9" fmla="*/ 5420510 w 7839860"/>
              <a:gd name="connsiteY9" fmla="*/ 2165349 h 2965449"/>
              <a:gd name="connsiteX10" fmla="*/ 5420510 w 7839860"/>
              <a:gd name="connsiteY10" fmla="*/ 2089149 h 2965449"/>
              <a:gd name="connsiteX11" fmla="*/ 5179210 w 7839860"/>
              <a:gd name="connsiteY11" fmla="*/ 2089149 h 2965449"/>
              <a:gd name="connsiteX12" fmla="*/ 5179210 w 7839860"/>
              <a:gd name="connsiteY12" fmla="*/ 2006599 h 2965449"/>
              <a:gd name="connsiteX13" fmla="*/ 4734710 w 7839860"/>
              <a:gd name="connsiteY13" fmla="*/ 2006599 h 2965449"/>
              <a:gd name="connsiteX14" fmla="*/ 4734710 w 7839860"/>
              <a:gd name="connsiteY14" fmla="*/ 1924049 h 2965449"/>
              <a:gd name="connsiteX15" fmla="*/ 4696610 w 7839860"/>
              <a:gd name="connsiteY15" fmla="*/ 1924049 h 2965449"/>
              <a:gd name="connsiteX16" fmla="*/ 4696610 w 7839860"/>
              <a:gd name="connsiteY16" fmla="*/ 1847849 h 2965449"/>
              <a:gd name="connsiteX17" fmla="*/ 4010810 w 7839860"/>
              <a:gd name="connsiteY17" fmla="*/ 1847849 h 2965449"/>
              <a:gd name="connsiteX18" fmla="*/ 4010810 w 7839860"/>
              <a:gd name="connsiteY18" fmla="*/ 1777999 h 2965449"/>
              <a:gd name="connsiteX19" fmla="*/ 3979060 w 7839860"/>
              <a:gd name="connsiteY19" fmla="*/ 1777999 h 2965449"/>
              <a:gd name="connsiteX20" fmla="*/ 3979060 w 7839860"/>
              <a:gd name="connsiteY20" fmla="*/ 1720849 h 2965449"/>
              <a:gd name="connsiteX21" fmla="*/ 3864760 w 7839860"/>
              <a:gd name="connsiteY21" fmla="*/ 1720849 h 2965449"/>
              <a:gd name="connsiteX22" fmla="*/ 3864760 w 7839860"/>
              <a:gd name="connsiteY22" fmla="*/ 1663699 h 2965449"/>
              <a:gd name="connsiteX23" fmla="*/ 3648860 w 7839860"/>
              <a:gd name="connsiteY23" fmla="*/ 1663699 h 2965449"/>
              <a:gd name="connsiteX24" fmla="*/ 3648860 w 7839860"/>
              <a:gd name="connsiteY24" fmla="*/ 1612899 h 2965449"/>
              <a:gd name="connsiteX25" fmla="*/ 3604410 w 7839860"/>
              <a:gd name="connsiteY25" fmla="*/ 1612899 h 2965449"/>
              <a:gd name="connsiteX26" fmla="*/ 3604410 w 7839860"/>
              <a:gd name="connsiteY26" fmla="*/ 1562099 h 2965449"/>
              <a:gd name="connsiteX27" fmla="*/ 3598060 w 7839860"/>
              <a:gd name="connsiteY27" fmla="*/ 1562099 h 2965449"/>
              <a:gd name="connsiteX28" fmla="*/ 3598060 w 7839860"/>
              <a:gd name="connsiteY28" fmla="*/ 1511299 h 2965449"/>
              <a:gd name="connsiteX29" fmla="*/ 3528210 w 7839860"/>
              <a:gd name="connsiteY29" fmla="*/ 1511299 h 2965449"/>
              <a:gd name="connsiteX30" fmla="*/ 3528210 w 7839860"/>
              <a:gd name="connsiteY30" fmla="*/ 1460499 h 2965449"/>
              <a:gd name="connsiteX31" fmla="*/ 3407560 w 7839860"/>
              <a:gd name="connsiteY31" fmla="*/ 1460499 h 2965449"/>
              <a:gd name="connsiteX32" fmla="*/ 3407560 w 7839860"/>
              <a:gd name="connsiteY32" fmla="*/ 1422399 h 2965449"/>
              <a:gd name="connsiteX33" fmla="*/ 3299610 w 7839860"/>
              <a:gd name="connsiteY33" fmla="*/ 1422399 h 2965449"/>
              <a:gd name="connsiteX34" fmla="*/ 3299610 w 7839860"/>
              <a:gd name="connsiteY34" fmla="*/ 1377949 h 2965449"/>
              <a:gd name="connsiteX35" fmla="*/ 3217060 w 7839860"/>
              <a:gd name="connsiteY35" fmla="*/ 1377949 h 2965449"/>
              <a:gd name="connsiteX36" fmla="*/ 3217060 w 7839860"/>
              <a:gd name="connsiteY36" fmla="*/ 1333499 h 2965449"/>
              <a:gd name="connsiteX37" fmla="*/ 3178960 w 7839860"/>
              <a:gd name="connsiteY37" fmla="*/ 1333499 h 2965449"/>
              <a:gd name="connsiteX38" fmla="*/ 3178960 w 7839860"/>
              <a:gd name="connsiteY38" fmla="*/ 1289049 h 2965449"/>
              <a:gd name="connsiteX39" fmla="*/ 3039260 w 7839860"/>
              <a:gd name="connsiteY39" fmla="*/ 1289049 h 2965449"/>
              <a:gd name="connsiteX40" fmla="*/ 3039260 w 7839860"/>
              <a:gd name="connsiteY40" fmla="*/ 1244599 h 2965449"/>
              <a:gd name="connsiteX41" fmla="*/ 2886860 w 7839860"/>
              <a:gd name="connsiteY41" fmla="*/ 1244599 h 2965449"/>
              <a:gd name="connsiteX42" fmla="*/ 2886860 w 7839860"/>
              <a:gd name="connsiteY42" fmla="*/ 1206499 h 2965449"/>
              <a:gd name="connsiteX43" fmla="*/ 2842410 w 7839860"/>
              <a:gd name="connsiteY43" fmla="*/ 1206499 h 2965449"/>
              <a:gd name="connsiteX44" fmla="*/ 2842410 w 7839860"/>
              <a:gd name="connsiteY44" fmla="*/ 1162049 h 2965449"/>
              <a:gd name="connsiteX45" fmla="*/ 2658260 w 7839860"/>
              <a:gd name="connsiteY45" fmla="*/ 1162049 h 2965449"/>
              <a:gd name="connsiteX46" fmla="*/ 2658260 w 7839860"/>
              <a:gd name="connsiteY46" fmla="*/ 1123949 h 2965449"/>
              <a:gd name="connsiteX47" fmla="*/ 2493160 w 7839860"/>
              <a:gd name="connsiteY47" fmla="*/ 1123949 h 2965449"/>
              <a:gd name="connsiteX48" fmla="*/ 2493160 w 7839860"/>
              <a:gd name="connsiteY48" fmla="*/ 1085849 h 2965449"/>
              <a:gd name="connsiteX49" fmla="*/ 2296310 w 7839860"/>
              <a:gd name="connsiteY49" fmla="*/ 1085849 h 2965449"/>
              <a:gd name="connsiteX50" fmla="*/ 2296310 w 7839860"/>
              <a:gd name="connsiteY50" fmla="*/ 1047749 h 2965449"/>
              <a:gd name="connsiteX51" fmla="*/ 2201060 w 7839860"/>
              <a:gd name="connsiteY51" fmla="*/ 1047749 h 2965449"/>
              <a:gd name="connsiteX52" fmla="*/ 2201060 w 7839860"/>
              <a:gd name="connsiteY52" fmla="*/ 1015999 h 2965449"/>
              <a:gd name="connsiteX53" fmla="*/ 2086760 w 7839860"/>
              <a:gd name="connsiteY53" fmla="*/ 1015999 h 2965449"/>
              <a:gd name="connsiteX54" fmla="*/ 2086760 w 7839860"/>
              <a:gd name="connsiteY54" fmla="*/ 984249 h 2965449"/>
              <a:gd name="connsiteX55" fmla="*/ 1985160 w 7839860"/>
              <a:gd name="connsiteY55" fmla="*/ 984249 h 2965449"/>
              <a:gd name="connsiteX56" fmla="*/ 1985160 w 7839860"/>
              <a:gd name="connsiteY56" fmla="*/ 939799 h 2965449"/>
              <a:gd name="connsiteX57" fmla="*/ 1908960 w 7839860"/>
              <a:gd name="connsiteY57" fmla="*/ 939799 h 2965449"/>
              <a:gd name="connsiteX58" fmla="*/ 1908960 w 7839860"/>
              <a:gd name="connsiteY58" fmla="*/ 901699 h 2965449"/>
              <a:gd name="connsiteX59" fmla="*/ 1801010 w 7839860"/>
              <a:gd name="connsiteY59" fmla="*/ 901699 h 2965449"/>
              <a:gd name="connsiteX60" fmla="*/ 1800217 w 7839860"/>
              <a:gd name="connsiteY60" fmla="*/ 866774 h 2965449"/>
              <a:gd name="connsiteX61" fmla="*/ 1731161 w 7839860"/>
              <a:gd name="connsiteY61" fmla="*/ 866775 h 2965449"/>
              <a:gd name="connsiteX62" fmla="*/ 1731162 w 7839860"/>
              <a:gd name="connsiteY62" fmla="*/ 795337 h 2965449"/>
              <a:gd name="connsiteX63" fmla="*/ 1288250 w 7839860"/>
              <a:gd name="connsiteY63" fmla="*/ 795338 h 2965449"/>
              <a:gd name="connsiteX64" fmla="*/ 1288250 w 7839860"/>
              <a:gd name="connsiteY64" fmla="*/ 785813 h 2965449"/>
              <a:gd name="connsiteX65" fmla="*/ 1281105 w 7839860"/>
              <a:gd name="connsiteY65" fmla="*/ 785812 h 2965449"/>
              <a:gd name="connsiteX66" fmla="*/ 1281103 w 7839860"/>
              <a:gd name="connsiteY66" fmla="*/ 769144 h 2965449"/>
              <a:gd name="connsiteX67" fmla="*/ 1273961 w 7839860"/>
              <a:gd name="connsiteY67" fmla="*/ 769145 h 2965449"/>
              <a:gd name="connsiteX68" fmla="*/ 1273961 w 7839860"/>
              <a:gd name="connsiteY68" fmla="*/ 716756 h 2965449"/>
              <a:gd name="connsiteX69" fmla="*/ 1069174 w 7839860"/>
              <a:gd name="connsiteY69" fmla="*/ 714376 h 2965449"/>
              <a:gd name="connsiteX70" fmla="*/ 1069173 w 7839860"/>
              <a:gd name="connsiteY70" fmla="*/ 681038 h 2965449"/>
              <a:gd name="connsiteX71" fmla="*/ 1028694 w 7839860"/>
              <a:gd name="connsiteY71" fmla="*/ 681039 h 2965449"/>
              <a:gd name="connsiteX72" fmla="*/ 1028692 w 7839860"/>
              <a:gd name="connsiteY72" fmla="*/ 642939 h 2965449"/>
              <a:gd name="connsiteX73" fmla="*/ 1002498 w 7839860"/>
              <a:gd name="connsiteY73" fmla="*/ 642938 h 2965449"/>
              <a:gd name="connsiteX74" fmla="*/ 1002501 w 7839860"/>
              <a:gd name="connsiteY74" fmla="*/ 597696 h 2965449"/>
              <a:gd name="connsiteX75" fmla="*/ 988213 w 7839860"/>
              <a:gd name="connsiteY75" fmla="*/ 597695 h 2965449"/>
              <a:gd name="connsiteX76" fmla="*/ 988213 w 7839860"/>
              <a:gd name="connsiteY76" fmla="*/ 561974 h 2965449"/>
              <a:gd name="connsiteX77" fmla="*/ 919158 w 7839860"/>
              <a:gd name="connsiteY77" fmla="*/ 561974 h 2965449"/>
              <a:gd name="connsiteX78" fmla="*/ 919158 w 7839860"/>
              <a:gd name="connsiteY78" fmla="*/ 519112 h 2965449"/>
              <a:gd name="connsiteX79" fmla="*/ 807239 w 7839860"/>
              <a:gd name="connsiteY79" fmla="*/ 519112 h 2965449"/>
              <a:gd name="connsiteX80" fmla="*/ 807238 w 7839860"/>
              <a:gd name="connsiteY80" fmla="*/ 469106 h 2965449"/>
              <a:gd name="connsiteX81" fmla="*/ 795334 w 7839860"/>
              <a:gd name="connsiteY81" fmla="*/ 469106 h 2965449"/>
              <a:gd name="connsiteX82" fmla="*/ 795333 w 7839860"/>
              <a:gd name="connsiteY82" fmla="*/ 433387 h 2965449"/>
              <a:gd name="connsiteX83" fmla="*/ 773903 w 7839860"/>
              <a:gd name="connsiteY83" fmla="*/ 433386 h 2965449"/>
              <a:gd name="connsiteX84" fmla="*/ 773904 w 7839860"/>
              <a:gd name="connsiteY84" fmla="*/ 390524 h 2965449"/>
              <a:gd name="connsiteX85" fmla="*/ 707228 w 7839860"/>
              <a:gd name="connsiteY85" fmla="*/ 390525 h 2965449"/>
              <a:gd name="connsiteX86" fmla="*/ 707229 w 7839860"/>
              <a:gd name="connsiteY86" fmla="*/ 350042 h 2965449"/>
              <a:gd name="connsiteX87" fmla="*/ 590548 w 7839860"/>
              <a:gd name="connsiteY87" fmla="*/ 350042 h 2965449"/>
              <a:gd name="connsiteX88" fmla="*/ 590547 w 7839860"/>
              <a:gd name="connsiteY88" fmla="*/ 307180 h 2965449"/>
              <a:gd name="connsiteX89" fmla="*/ 335754 w 7839860"/>
              <a:gd name="connsiteY89" fmla="*/ 307179 h 2965449"/>
              <a:gd name="connsiteX90" fmla="*/ 335755 w 7839860"/>
              <a:gd name="connsiteY90" fmla="*/ 266698 h 2965449"/>
              <a:gd name="connsiteX91" fmla="*/ 161924 w 7839860"/>
              <a:gd name="connsiteY91" fmla="*/ 266698 h 2965449"/>
              <a:gd name="connsiteX92" fmla="*/ 161924 w 7839860"/>
              <a:gd name="connsiteY92" fmla="*/ 235742 h 2965449"/>
              <a:gd name="connsiteX93" fmla="*/ 0 w 7839860"/>
              <a:gd name="connsiteY93" fmla="*/ 235743 h 2965449"/>
              <a:gd name="connsiteX94" fmla="*/ 4762 w 7839860"/>
              <a:gd name="connsiteY94" fmla="*/ 0 h 2965449"/>
              <a:gd name="connsiteX0" fmla="*/ 7840318 w 7840318"/>
              <a:gd name="connsiteY0" fmla="*/ 2965449 h 2965449"/>
              <a:gd name="connsiteX1" fmla="*/ 7789518 w 7840318"/>
              <a:gd name="connsiteY1" fmla="*/ 2965449 h 2965449"/>
              <a:gd name="connsiteX2" fmla="*/ 7789518 w 7840318"/>
              <a:gd name="connsiteY2" fmla="*/ 2597149 h 2965449"/>
              <a:gd name="connsiteX3" fmla="*/ 7249768 w 7840318"/>
              <a:gd name="connsiteY3" fmla="*/ 2597149 h 2965449"/>
              <a:gd name="connsiteX4" fmla="*/ 7249768 w 7840318"/>
              <a:gd name="connsiteY4" fmla="*/ 2324099 h 2965449"/>
              <a:gd name="connsiteX5" fmla="*/ 5903568 w 7840318"/>
              <a:gd name="connsiteY5" fmla="*/ 2324099 h 2965449"/>
              <a:gd name="connsiteX6" fmla="*/ 5903568 w 7840318"/>
              <a:gd name="connsiteY6" fmla="*/ 2247899 h 2965449"/>
              <a:gd name="connsiteX7" fmla="*/ 5560668 w 7840318"/>
              <a:gd name="connsiteY7" fmla="*/ 2247899 h 2965449"/>
              <a:gd name="connsiteX8" fmla="*/ 5560668 w 7840318"/>
              <a:gd name="connsiteY8" fmla="*/ 2165349 h 2965449"/>
              <a:gd name="connsiteX9" fmla="*/ 5420968 w 7840318"/>
              <a:gd name="connsiteY9" fmla="*/ 2165349 h 2965449"/>
              <a:gd name="connsiteX10" fmla="*/ 5420968 w 7840318"/>
              <a:gd name="connsiteY10" fmla="*/ 2089149 h 2965449"/>
              <a:gd name="connsiteX11" fmla="*/ 5179668 w 7840318"/>
              <a:gd name="connsiteY11" fmla="*/ 2089149 h 2965449"/>
              <a:gd name="connsiteX12" fmla="*/ 5179668 w 7840318"/>
              <a:gd name="connsiteY12" fmla="*/ 2006599 h 2965449"/>
              <a:gd name="connsiteX13" fmla="*/ 4735168 w 7840318"/>
              <a:gd name="connsiteY13" fmla="*/ 2006599 h 2965449"/>
              <a:gd name="connsiteX14" fmla="*/ 4735168 w 7840318"/>
              <a:gd name="connsiteY14" fmla="*/ 1924049 h 2965449"/>
              <a:gd name="connsiteX15" fmla="*/ 4697068 w 7840318"/>
              <a:gd name="connsiteY15" fmla="*/ 1924049 h 2965449"/>
              <a:gd name="connsiteX16" fmla="*/ 4697068 w 7840318"/>
              <a:gd name="connsiteY16" fmla="*/ 1847849 h 2965449"/>
              <a:gd name="connsiteX17" fmla="*/ 4011268 w 7840318"/>
              <a:gd name="connsiteY17" fmla="*/ 1847849 h 2965449"/>
              <a:gd name="connsiteX18" fmla="*/ 4011268 w 7840318"/>
              <a:gd name="connsiteY18" fmla="*/ 1777999 h 2965449"/>
              <a:gd name="connsiteX19" fmla="*/ 3979518 w 7840318"/>
              <a:gd name="connsiteY19" fmla="*/ 1777999 h 2965449"/>
              <a:gd name="connsiteX20" fmla="*/ 3979518 w 7840318"/>
              <a:gd name="connsiteY20" fmla="*/ 1720849 h 2965449"/>
              <a:gd name="connsiteX21" fmla="*/ 3865218 w 7840318"/>
              <a:gd name="connsiteY21" fmla="*/ 1720849 h 2965449"/>
              <a:gd name="connsiteX22" fmla="*/ 3865218 w 7840318"/>
              <a:gd name="connsiteY22" fmla="*/ 1663699 h 2965449"/>
              <a:gd name="connsiteX23" fmla="*/ 3649318 w 7840318"/>
              <a:gd name="connsiteY23" fmla="*/ 1663699 h 2965449"/>
              <a:gd name="connsiteX24" fmla="*/ 3649318 w 7840318"/>
              <a:gd name="connsiteY24" fmla="*/ 1612899 h 2965449"/>
              <a:gd name="connsiteX25" fmla="*/ 3604868 w 7840318"/>
              <a:gd name="connsiteY25" fmla="*/ 1612899 h 2965449"/>
              <a:gd name="connsiteX26" fmla="*/ 3604868 w 7840318"/>
              <a:gd name="connsiteY26" fmla="*/ 1562099 h 2965449"/>
              <a:gd name="connsiteX27" fmla="*/ 3598518 w 7840318"/>
              <a:gd name="connsiteY27" fmla="*/ 1562099 h 2965449"/>
              <a:gd name="connsiteX28" fmla="*/ 3598518 w 7840318"/>
              <a:gd name="connsiteY28" fmla="*/ 1511299 h 2965449"/>
              <a:gd name="connsiteX29" fmla="*/ 3528668 w 7840318"/>
              <a:gd name="connsiteY29" fmla="*/ 1511299 h 2965449"/>
              <a:gd name="connsiteX30" fmla="*/ 3528668 w 7840318"/>
              <a:gd name="connsiteY30" fmla="*/ 1460499 h 2965449"/>
              <a:gd name="connsiteX31" fmla="*/ 3408018 w 7840318"/>
              <a:gd name="connsiteY31" fmla="*/ 1460499 h 2965449"/>
              <a:gd name="connsiteX32" fmla="*/ 3408018 w 7840318"/>
              <a:gd name="connsiteY32" fmla="*/ 1422399 h 2965449"/>
              <a:gd name="connsiteX33" fmla="*/ 3300068 w 7840318"/>
              <a:gd name="connsiteY33" fmla="*/ 1422399 h 2965449"/>
              <a:gd name="connsiteX34" fmla="*/ 3300068 w 7840318"/>
              <a:gd name="connsiteY34" fmla="*/ 1377949 h 2965449"/>
              <a:gd name="connsiteX35" fmla="*/ 3217518 w 7840318"/>
              <a:gd name="connsiteY35" fmla="*/ 1377949 h 2965449"/>
              <a:gd name="connsiteX36" fmla="*/ 3217518 w 7840318"/>
              <a:gd name="connsiteY36" fmla="*/ 1333499 h 2965449"/>
              <a:gd name="connsiteX37" fmla="*/ 3179418 w 7840318"/>
              <a:gd name="connsiteY37" fmla="*/ 1333499 h 2965449"/>
              <a:gd name="connsiteX38" fmla="*/ 3179418 w 7840318"/>
              <a:gd name="connsiteY38" fmla="*/ 1289049 h 2965449"/>
              <a:gd name="connsiteX39" fmla="*/ 3039718 w 7840318"/>
              <a:gd name="connsiteY39" fmla="*/ 1289049 h 2965449"/>
              <a:gd name="connsiteX40" fmla="*/ 3039718 w 7840318"/>
              <a:gd name="connsiteY40" fmla="*/ 1244599 h 2965449"/>
              <a:gd name="connsiteX41" fmla="*/ 2887318 w 7840318"/>
              <a:gd name="connsiteY41" fmla="*/ 1244599 h 2965449"/>
              <a:gd name="connsiteX42" fmla="*/ 2887318 w 7840318"/>
              <a:gd name="connsiteY42" fmla="*/ 1206499 h 2965449"/>
              <a:gd name="connsiteX43" fmla="*/ 2842868 w 7840318"/>
              <a:gd name="connsiteY43" fmla="*/ 1206499 h 2965449"/>
              <a:gd name="connsiteX44" fmla="*/ 2842868 w 7840318"/>
              <a:gd name="connsiteY44" fmla="*/ 1162049 h 2965449"/>
              <a:gd name="connsiteX45" fmla="*/ 2658718 w 7840318"/>
              <a:gd name="connsiteY45" fmla="*/ 1162049 h 2965449"/>
              <a:gd name="connsiteX46" fmla="*/ 2658718 w 7840318"/>
              <a:gd name="connsiteY46" fmla="*/ 1123949 h 2965449"/>
              <a:gd name="connsiteX47" fmla="*/ 2493618 w 7840318"/>
              <a:gd name="connsiteY47" fmla="*/ 1123949 h 2965449"/>
              <a:gd name="connsiteX48" fmla="*/ 2493618 w 7840318"/>
              <a:gd name="connsiteY48" fmla="*/ 1085849 h 2965449"/>
              <a:gd name="connsiteX49" fmla="*/ 2296768 w 7840318"/>
              <a:gd name="connsiteY49" fmla="*/ 1085849 h 2965449"/>
              <a:gd name="connsiteX50" fmla="*/ 2296768 w 7840318"/>
              <a:gd name="connsiteY50" fmla="*/ 1047749 h 2965449"/>
              <a:gd name="connsiteX51" fmla="*/ 2201518 w 7840318"/>
              <a:gd name="connsiteY51" fmla="*/ 1047749 h 2965449"/>
              <a:gd name="connsiteX52" fmla="*/ 2201518 w 7840318"/>
              <a:gd name="connsiteY52" fmla="*/ 1015999 h 2965449"/>
              <a:gd name="connsiteX53" fmla="*/ 2087218 w 7840318"/>
              <a:gd name="connsiteY53" fmla="*/ 1015999 h 2965449"/>
              <a:gd name="connsiteX54" fmla="*/ 2087218 w 7840318"/>
              <a:gd name="connsiteY54" fmla="*/ 984249 h 2965449"/>
              <a:gd name="connsiteX55" fmla="*/ 1985618 w 7840318"/>
              <a:gd name="connsiteY55" fmla="*/ 984249 h 2965449"/>
              <a:gd name="connsiteX56" fmla="*/ 1985618 w 7840318"/>
              <a:gd name="connsiteY56" fmla="*/ 939799 h 2965449"/>
              <a:gd name="connsiteX57" fmla="*/ 1909418 w 7840318"/>
              <a:gd name="connsiteY57" fmla="*/ 939799 h 2965449"/>
              <a:gd name="connsiteX58" fmla="*/ 1909418 w 7840318"/>
              <a:gd name="connsiteY58" fmla="*/ 901699 h 2965449"/>
              <a:gd name="connsiteX59" fmla="*/ 1801468 w 7840318"/>
              <a:gd name="connsiteY59" fmla="*/ 901699 h 2965449"/>
              <a:gd name="connsiteX60" fmla="*/ 1800675 w 7840318"/>
              <a:gd name="connsiteY60" fmla="*/ 866774 h 2965449"/>
              <a:gd name="connsiteX61" fmla="*/ 1731619 w 7840318"/>
              <a:gd name="connsiteY61" fmla="*/ 866775 h 2965449"/>
              <a:gd name="connsiteX62" fmla="*/ 1731620 w 7840318"/>
              <a:gd name="connsiteY62" fmla="*/ 795337 h 2965449"/>
              <a:gd name="connsiteX63" fmla="*/ 1288708 w 7840318"/>
              <a:gd name="connsiteY63" fmla="*/ 795338 h 2965449"/>
              <a:gd name="connsiteX64" fmla="*/ 1288708 w 7840318"/>
              <a:gd name="connsiteY64" fmla="*/ 785813 h 2965449"/>
              <a:gd name="connsiteX65" fmla="*/ 1281563 w 7840318"/>
              <a:gd name="connsiteY65" fmla="*/ 785812 h 2965449"/>
              <a:gd name="connsiteX66" fmla="*/ 1281561 w 7840318"/>
              <a:gd name="connsiteY66" fmla="*/ 769144 h 2965449"/>
              <a:gd name="connsiteX67" fmla="*/ 1274419 w 7840318"/>
              <a:gd name="connsiteY67" fmla="*/ 769145 h 2965449"/>
              <a:gd name="connsiteX68" fmla="*/ 1274419 w 7840318"/>
              <a:gd name="connsiteY68" fmla="*/ 716756 h 2965449"/>
              <a:gd name="connsiteX69" fmla="*/ 1069632 w 7840318"/>
              <a:gd name="connsiteY69" fmla="*/ 714376 h 2965449"/>
              <a:gd name="connsiteX70" fmla="*/ 1069631 w 7840318"/>
              <a:gd name="connsiteY70" fmla="*/ 681038 h 2965449"/>
              <a:gd name="connsiteX71" fmla="*/ 1029152 w 7840318"/>
              <a:gd name="connsiteY71" fmla="*/ 681039 h 2965449"/>
              <a:gd name="connsiteX72" fmla="*/ 1029150 w 7840318"/>
              <a:gd name="connsiteY72" fmla="*/ 642939 h 2965449"/>
              <a:gd name="connsiteX73" fmla="*/ 1002956 w 7840318"/>
              <a:gd name="connsiteY73" fmla="*/ 642938 h 2965449"/>
              <a:gd name="connsiteX74" fmla="*/ 1002959 w 7840318"/>
              <a:gd name="connsiteY74" fmla="*/ 597696 h 2965449"/>
              <a:gd name="connsiteX75" fmla="*/ 988671 w 7840318"/>
              <a:gd name="connsiteY75" fmla="*/ 597695 h 2965449"/>
              <a:gd name="connsiteX76" fmla="*/ 988671 w 7840318"/>
              <a:gd name="connsiteY76" fmla="*/ 561974 h 2965449"/>
              <a:gd name="connsiteX77" fmla="*/ 919616 w 7840318"/>
              <a:gd name="connsiteY77" fmla="*/ 561974 h 2965449"/>
              <a:gd name="connsiteX78" fmla="*/ 919616 w 7840318"/>
              <a:gd name="connsiteY78" fmla="*/ 519112 h 2965449"/>
              <a:gd name="connsiteX79" fmla="*/ 807697 w 7840318"/>
              <a:gd name="connsiteY79" fmla="*/ 519112 h 2965449"/>
              <a:gd name="connsiteX80" fmla="*/ 807696 w 7840318"/>
              <a:gd name="connsiteY80" fmla="*/ 469106 h 2965449"/>
              <a:gd name="connsiteX81" fmla="*/ 795792 w 7840318"/>
              <a:gd name="connsiteY81" fmla="*/ 469106 h 2965449"/>
              <a:gd name="connsiteX82" fmla="*/ 795791 w 7840318"/>
              <a:gd name="connsiteY82" fmla="*/ 433387 h 2965449"/>
              <a:gd name="connsiteX83" fmla="*/ 774361 w 7840318"/>
              <a:gd name="connsiteY83" fmla="*/ 433386 h 2965449"/>
              <a:gd name="connsiteX84" fmla="*/ 774362 w 7840318"/>
              <a:gd name="connsiteY84" fmla="*/ 390524 h 2965449"/>
              <a:gd name="connsiteX85" fmla="*/ 707686 w 7840318"/>
              <a:gd name="connsiteY85" fmla="*/ 390525 h 2965449"/>
              <a:gd name="connsiteX86" fmla="*/ 707687 w 7840318"/>
              <a:gd name="connsiteY86" fmla="*/ 350042 h 2965449"/>
              <a:gd name="connsiteX87" fmla="*/ 591006 w 7840318"/>
              <a:gd name="connsiteY87" fmla="*/ 350042 h 2965449"/>
              <a:gd name="connsiteX88" fmla="*/ 591005 w 7840318"/>
              <a:gd name="connsiteY88" fmla="*/ 307180 h 2965449"/>
              <a:gd name="connsiteX89" fmla="*/ 336212 w 7840318"/>
              <a:gd name="connsiteY89" fmla="*/ 307179 h 2965449"/>
              <a:gd name="connsiteX90" fmla="*/ 336213 w 7840318"/>
              <a:gd name="connsiteY90" fmla="*/ 266698 h 2965449"/>
              <a:gd name="connsiteX91" fmla="*/ 162382 w 7840318"/>
              <a:gd name="connsiteY91" fmla="*/ 266698 h 2965449"/>
              <a:gd name="connsiteX92" fmla="*/ 162382 w 7840318"/>
              <a:gd name="connsiteY92" fmla="*/ 235742 h 2965449"/>
              <a:gd name="connsiteX93" fmla="*/ 458 w 7840318"/>
              <a:gd name="connsiteY93" fmla="*/ 235743 h 2965449"/>
              <a:gd name="connsiteX94" fmla="*/ 458 w 7840318"/>
              <a:gd name="connsiteY94" fmla="*/ 0 h 2965449"/>
              <a:gd name="connsiteX0" fmla="*/ 7839860 w 7839860"/>
              <a:gd name="connsiteY0" fmla="*/ 2965449 h 2965449"/>
              <a:gd name="connsiteX1" fmla="*/ 7789060 w 7839860"/>
              <a:gd name="connsiteY1" fmla="*/ 2965449 h 2965449"/>
              <a:gd name="connsiteX2" fmla="*/ 7789060 w 7839860"/>
              <a:gd name="connsiteY2" fmla="*/ 2597149 h 2965449"/>
              <a:gd name="connsiteX3" fmla="*/ 7249310 w 7839860"/>
              <a:gd name="connsiteY3" fmla="*/ 2597149 h 2965449"/>
              <a:gd name="connsiteX4" fmla="*/ 7249310 w 7839860"/>
              <a:gd name="connsiteY4" fmla="*/ 2324099 h 2965449"/>
              <a:gd name="connsiteX5" fmla="*/ 5903110 w 7839860"/>
              <a:gd name="connsiteY5" fmla="*/ 2324099 h 2965449"/>
              <a:gd name="connsiteX6" fmla="*/ 5903110 w 7839860"/>
              <a:gd name="connsiteY6" fmla="*/ 2247899 h 2965449"/>
              <a:gd name="connsiteX7" fmla="*/ 5560210 w 7839860"/>
              <a:gd name="connsiteY7" fmla="*/ 2247899 h 2965449"/>
              <a:gd name="connsiteX8" fmla="*/ 5560210 w 7839860"/>
              <a:gd name="connsiteY8" fmla="*/ 2165349 h 2965449"/>
              <a:gd name="connsiteX9" fmla="*/ 5420510 w 7839860"/>
              <a:gd name="connsiteY9" fmla="*/ 2165349 h 2965449"/>
              <a:gd name="connsiteX10" fmla="*/ 5420510 w 7839860"/>
              <a:gd name="connsiteY10" fmla="*/ 2089149 h 2965449"/>
              <a:gd name="connsiteX11" fmla="*/ 5179210 w 7839860"/>
              <a:gd name="connsiteY11" fmla="*/ 2089149 h 2965449"/>
              <a:gd name="connsiteX12" fmla="*/ 5179210 w 7839860"/>
              <a:gd name="connsiteY12" fmla="*/ 2006599 h 2965449"/>
              <a:gd name="connsiteX13" fmla="*/ 4734710 w 7839860"/>
              <a:gd name="connsiteY13" fmla="*/ 2006599 h 2965449"/>
              <a:gd name="connsiteX14" fmla="*/ 4734710 w 7839860"/>
              <a:gd name="connsiteY14" fmla="*/ 1924049 h 2965449"/>
              <a:gd name="connsiteX15" fmla="*/ 4696610 w 7839860"/>
              <a:gd name="connsiteY15" fmla="*/ 1924049 h 2965449"/>
              <a:gd name="connsiteX16" fmla="*/ 4696610 w 7839860"/>
              <a:gd name="connsiteY16" fmla="*/ 1847849 h 2965449"/>
              <a:gd name="connsiteX17" fmla="*/ 4010810 w 7839860"/>
              <a:gd name="connsiteY17" fmla="*/ 1847849 h 2965449"/>
              <a:gd name="connsiteX18" fmla="*/ 4010810 w 7839860"/>
              <a:gd name="connsiteY18" fmla="*/ 1777999 h 2965449"/>
              <a:gd name="connsiteX19" fmla="*/ 3979060 w 7839860"/>
              <a:gd name="connsiteY19" fmla="*/ 1777999 h 2965449"/>
              <a:gd name="connsiteX20" fmla="*/ 3979060 w 7839860"/>
              <a:gd name="connsiteY20" fmla="*/ 1720849 h 2965449"/>
              <a:gd name="connsiteX21" fmla="*/ 3864760 w 7839860"/>
              <a:gd name="connsiteY21" fmla="*/ 1720849 h 2965449"/>
              <a:gd name="connsiteX22" fmla="*/ 3864760 w 7839860"/>
              <a:gd name="connsiteY22" fmla="*/ 1663699 h 2965449"/>
              <a:gd name="connsiteX23" fmla="*/ 3648860 w 7839860"/>
              <a:gd name="connsiteY23" fmla="*/ 1663699 h 2965449"/>
              <a:gd name="connsiteX24" fmla="*/ 3648860 w 7839860"/>
              <a:gd name="connsiteY24" fmla="*/ 1612899 h 2965449"/>
              <a:gd name="connsiteX25" fmla="*/ 3604410 w 7839860"/>
              <a:gd name="connsiteY25" fmla="*/ 1612899 h 2965449"/>
              <a:gd name="connsiteX26" fmla="*/ 3604410 w 7839860"/>
              <a:gd name="connsiteY26" fmla="*/ 1562099 h 2965449"/>
              <a:gd name="connsiteX27" fmla="*/ 3598060 w 7839860"/>
              <a:gd name="connsiteY27" fmla="*/ 1562099 h 2965449"/>
              <a:gd name="connsiteX28" fmla="*/ 3598060 w 7839860"/>
              <a:gd name="connsiteY28" fmla="*/ 1511299 h 2965449"/>
              <a:gd name="connsiteX29" fmla="*/ 3528210 w 7839860"/>
              <a:gd name="connsiteY29" fmla="*/ 1511299 h 2965449"/>
              <a:gd name="connsiteX30" fmla="*/ 3528210 w 7839860"/>
              <a:gd name="connsiteY30" fmla="*/ 1460499 h 2965449"/>
              <a:gd name="connsiteX31" fmla="*/ 3407560 w 7839860"/>
              <a:gd name="connsiteY31" fmla="*/ 1460499 h 2965449"/>
              <a:gd name="connsiteX32" fmla="*/ 3407560 w 7839860"/>
              <a:gd name="connsiteY32" fmla="*/ 1422399 h 2965449"/>
              <a:gd name="connsiteX33" fmla="*/ 3299610 w 7839860"/>
              <a:gd name="connsiteY33" fmla="*/ 1422399 h 2965449"/>
              <a:gd name="connsiteX34" fmla="*/ 3299610 w 7839860"/>
              <a:gd name="connsiteY34" fmla="*/ 1377949 h 2965449"/>
              <a:gd name="connsiteX35" fmla="*/ 3217060 w 7839860"/>
              <a:gd name="connsiteY35" fmla="*/ 1377949 h 2965449"/>
              <a:gd name="connsiteX36" fmla="*/ 3217060 w 7839860"/>
              <a:gd name="connsiteY36" fmla="*/ 1333499 h 2965449"/>
              <a:gd name="connsiteX37" fmla="*/ 3178960 w 7839860"/>
              <a:gd name="connsiteY37" fmla="*/ 1333499 h 2965449"/>
              <a:gd name="connsiteX38" fmla="*/ 3178960 w 7839860"/>
              <a:gd name="connsiteY38" fmla="*/ 1289049 h 2965449"/>
              <a:gd name="connsiteX39" fmla="*/ 3039260 w 7839860"/>
              <a:gd name="connsiteY39" fmla="*/ 1289049 h 2965449"/>
              <a:gd name="connsiteX40" fmla="*/ 3039260 w 7839860"/>
              <a:gd name="connsiteY40" fmla="*/ 1244599 h 2965449"/>
              <a:gd name="connsiteX41" fmla="*/ 2886860 w 7839860"/>
              <a:gd name="connsiteY41" fmla="*/ 1244599 h 2965449"/>
              <a:gd name="connsiteX42" fmla="*/ 2886860 w 7839860"/>
              <a:gd name="connsiteY42" fmla="*/ 1206499 h 2965449"/>
              <a:gd name="connsiteX43" fmla="*/ 2842410 w 7839860"/>
              <a:gd name="connsiteY43" fmla="*/ 1206499 h 2965449"/>
              <a:gd name="connsiteX44" fmla="*/ 2842410 w 7839860"/>
              <a:gd name="connsiteY44" fmla="*/ 1162049 h 2965449"/>
              <a:gd name="connsiteX45" fmla="*/ 2658260 w 7839860"/>
              <a:gd name="connsiteY45" fmla="*/ 1162049 h 2965449"/>
              <a:gd name="connsiteX46" fmla="*/ 2658260 w 7839860"/>
              <a:gd name="connsiteY46" fmla="*/ 1123949 h 2965449"/>
              <a:gd name="connsiteX47" fmla="*/ 2493160 w 7839860"/>
              <a:gd name="connsiteY47" fmla="*/ 1123949 h 2965449"/>
              <a:gd name="connsiteX48" fmla="*/ 2493160 w 7839860"/>
              <a:gd name="connsiteY48" fmla="*/ 1085849 h 2965449"/>
              <a:gd name="connsiteX49" fmla="*/ 2296310 w 7839860"/>
              <a:gd name="connsiteY49" fmla="*/ 1085849 h 2965449"/>
              <a:gd name="connsiteX50" fmla="*/ 2296310 w 7839860"/>
              <a:gd name="connsiteY50" fmla="*/ 1047749 h 2965449"/>
              <a:gd name="connsiteX51" fmla="*/ 2201060 w 7839860"/>
              <a:gd name="connsiteY51" fmla="*/ 1047749 h 2965449"/>
              <a:gd name="connsiteX52" fmla="*/ 2201060 w 7839860"/>
              <a:gd name="connsiteY52" fmla="*/ 1015999 h 2965449"/>
              <a:gd name="connsiteX53" fmla="*/ 2086760 w 7839860"/>
              <a:gd name="connsiteY53" fmla="*/ 1015999 h 2965449"/>
              <a:gd name="connsiteX54" fmla="*/ 2086760 w 7839860"/>
              <a:gd name="connsiteY54" fmla="*/ 984249 h 2965449"/>
              <a:gd name="connsiteX55" fmla="*/ 1985160 w 7839860"/>
              <a:gd name="connsiteY55" fmla="*/ 984249 h 2965449"/>
              <a:gd name="connsiteX56" fmla="*/ 1985160 w 7839860"/>
              <a:gd name="connsiteY56" fmla="*/ 939799 h 2965449"/>
              <a:gd name="connsiteX57" fmla="*/ 1908960 w 7839860"/>
              <a:gd name="connsiteY57" fmla="*/ 939799 h 2965449"/>
              <a:gd name="connsiteX58" fmla="*/ 1908960 w 7839860"/>
              <a:gd name="connsiteY58" fmla="*/ 901699 h 2965449"/>
              <a:gd name="connsiteX59" fmla="*/ 1801010 w 7839860"/>
              <a:gd name="connsiteY59" fmla="*/ 901699 h 2965449"/>
              <a:gd name="connsiteX60" fmla="*/ 1800217 w 7839860"/>
              <a:gd name="connsiteY60" fmla="*/ 866774 h 2965449"/>
              <a:gd name="connsiteX61" fmla="*/ 1731161 w 7839860"/>
              <a:gd name="connsiteY61" fmla="*/ 866775 h 2965449"/>
              <a:gd name="connsiteX62" fmla="*/ 1731162 w 7839860"/>
              <a:gd name="connsiteY62" fmla="*/ 795337 h 2965449"/>
              <a:gd name="connsiteX63" fmla="*/ 1288250 w 7839860"/>
              <a:gd name="connsiteY63" fmla="*/ 795338 h 2965449"/>
              <a:gd name="connsiteX64" fmla="*/ 1288250 w 7839860"/>
              <a:gd name="connsiteY64" fmla="*/ 785813 h 2965449"/>
              <a:gd name="connsiteX65" fmla="*/ 1281105 w 7839860"/>
              <a:gd name="connsiteY65" fmla="*/ 785812 h 2965449"/>
              <a:gd name="connsiteX66" fmla="*/ 1281103 w 7839860"/>
              <a:gd name="connsiteY66" fmla="*/ 769144 h 2965449"/>
              <a:gd name="connsiteX67" fmla="*/ 1273961 w 7839860"/>
              <a:gd name="connsiteY67" fmla="*/ 769145 h 2965449"/>
              <a:gd name="connsiteX68" fmla="*/ 1273961 w 7839860"/>
              <a:gd name="connsiteY68" fmla="*/ 716756 h 2965449"/>
              <a:gd name="connsiteX69" fmla="*/ 1069174 w 7839860"/>
              <a:gd name="connsiteY69" fmla="*/ 714376 h 2965449"/>
              <a:gd name="connsiteX70" fmla="*/ 1069173 w 7839860"/>
              <a:gd name="connsiteY70" fmla="*/ 681038 h 2965449"/>
              <a:gd name="connsiteX71" fmla="*/ 1028694 w 7839860"/>
              <a:gd name="connsiteY71" fmla="*/ 681039 h 2965449"/>
              <a:gd name="connsiteX72" fmla="*/ 1028692 w 7839860"/>
              <a:gd name="connsiteY72" fmla="*/ 642939 h 2965449"/>
              <a:gd name="connsiteX73" fmla="*/ 1002498 w 7839860"/>
              <a:gd name="connsiteY73" fmla="*/ 642938 h 2965449"/>
              <a:gd name="connsiteX74" fmla="*/ 1002501 w 7839860"/>
              <a:gd name="connsiteY74" fmla="*/ 597696 h 2965449"/>
              <a:gd name="connsiteX75" fmla="*/ 988213 w 7839860"/>
              <a:gd name="connsiteY75" fmla="*/ 597695 h 2965449"/>
              <a:gd name="connsiteX76" fmla="*/ 988213 w 7839860"/>
              <a:gd name="connsiteY76" fmla="*/ 561974 h 2965449"/>
              <a:gd name="connsiteX77" fmla="*/ 919158 w 7839860"/>
              <a:gd name="connsiteY77" fmla="*/ 561974 h 2965449"/>
              <a:gd name="connsiteX78" fmla="*/ 919158 w 7839860"/>
              <a:gd name="connsiteY78" fmla="*/ 519112 h 2965449"/>
              <a:gd name="connsiteX79" fmla="*/ 807239 w 7839860"/>
              <a:gd name="connsiteY79" fmla="*/ 519112 h 2965449"/>
              <a:gd name="connsiteX80" fmla="*/ 807238 w 7839860"/>
              <a:gd name="connsiteY80" fmla="*/ 469106 h 2965449"/>
              <a:gd name="connsiteX81" fmla="*/ 795334 w 7839860"/>
              <a:gd name="connsiteY81" fmla="*/ 469106 h 2965449"/>
              <a:gd name="connsiteX82" fmla="*/ 795333 w 7839860"/>
              <a:gd name="connsiteY82" fmla="*/ 433387 h 2965449"/>
              <a:gd name="connsiteX83" fmla="*/ 773903 w 7839860"/>
              <a:gd name="connsiteY83" fmla="*/ 433386 h 2965449"/>
              <a:gd name="connsiteX84" fmla="*/ 773904 w 7839860"/>
              <a:gd name="connsiteY84" fmla="*/ 390524 h 2965449"/>
              <a:gd name="connsiteX85" fmla="*/ 707228 w 7839860"/>
              <a:gd name="connsiteY85" fmla="*/ 390525 h 2965449"/>
              <a:gd name="connsiteX86" fmla="*/ 707229 w 7839860"/>
              <a:gd name="connsiteY86" fmla="*/ 350042 h 2965449"/>
              <a:gd name="connsiteX87" fmla="*/ 590548 w 7839860"/>
              <a:gd name="connsiteY87" fmla="*/ 350042 h 2965449"/>
              <a:gd name="connsiteX88" fmla="*/ 590547 w 7839860"/>
              <a:gd name="connsiteY88" fmla="*/ 307180 h 2965449"/>
              <a:gd name="connsiteX89" fmla="*/ 335754 w 7839860"/>
              <a:gd name="connsiteY89" fmla="*/ 307179 h 2965449"/>
              <a:gd name="connsiteX90" fmla="*/ 335755 w 7839860"/>
              <a:gd name="connsiteY90" fmla="*/ 266698 h 2965449"/>
              <a:gd name="connsiteX91" fmla="*/ 161924 w 7839860"/>
              <a:gd name="connsiteY91" fmla="*/ 266698 h 2965449"/>
              <a:gd name="connsiteX92" fmla="*/ 161924 w 7839860"/>
              <a:gd name="connsiteY92" fmla="*/ 235742 h 2965449"/>
              <a:gd name="connsiteX93" fmla="*/ 0 w 7839860"/>
              <a:gd name="connsiteY93" fmla="*/ 235743 h 2965449"/>
              <a:gd name="connsiteX94" fmla="*/ 2381 w 7839860"/>
              <a:gd name="connsiteY94" fmla="*/ 0 h 296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839860" h="2965449">
                <a:moveTo>
                  <a:pt x="7839860" y="2965449"/>
                </a:moveTo>
                <a:lnTo>
                  <a:pt x="7789060" y="2965449"/>
                </a:lnTo>
                <a:lnTo>
                  <a:pt x="7789060" y="2597149"/>
                </a:lnTo>
                <a:lnTo>
                  <a:pt x="7249310" y="2597149"/>
                </a:lnTo>
                <a:lnTo>
                  <a:pt x="7249310" y="2324099"/>
                </a:lnTo>
                <a:lnTo>
                  <a:pt x="5903110" y="2324099"/>
                </a:lnTo>
                <a:lnTo>
                  <a:pt x="5903110" y="2247899"/>
                </a:lnTo>
                <a:lnTo>
                  <a:pt x="5560210" y="2247899"/>
                </a:lnTo>
                <a:lnTo>
                  <a:pt x="5560210" y="2165349"/>
                </a:lnTo>
                <a:lnTo>
                  <a:pt x="5420510" y="2165349"/>
                </a:lnTo>
                <a:lnTo>
                  <a:pt x="5420510" y="2089149"/>
                </a:lnTo>
                <a:lnTo>
                  <a:pt x="5179210" y="2089149"/>
                </a:lnTo>
                <a:lnTo>
                  <a:pt x="5179210" y="2006599"/>
                </a:lnTo>
                <a:lnTo>
                  <a:pt x="4734710" y="2006599"/>
                </a:lnTo>
                <a:lnTo>
                  <a:pt x="4734710" y="1924049"/>
                </a:lnTo>
                <a:lnTo>
                  <a:pt x="4696610" y="1924049"/>
                </a:lnTo>
                <a:lnTo>
                  <a:pt x="4696610" y="1847849"/>
                </a:lnTo>
                <a:lnTo>
                  <a:pt x="4010810" y="1847849"/>
                </a:lnTo>
                <a:lnTo>
                  <a:pt x="4010810" y="1777999"/>
                </a:lnTo>
                <a:lnTo>
                  <a:pt x="3979060" y="1777999"/>
                </a:lnTo>
                <a:lnTo>
                  <a:pt x="3979060" y="1720849"/>
                </a:lnTo>
                <a:lnTo>
                  <a:pt x="3864760" y="1720849"/>
                </a:lnTo>
                <a:lnTo>
                  <a:pt x="3864760" y="1663699"/>
                </a:lnTo>
                <a:lnTo>
                  <a:pt x="3648860" y="1663699"/>
                </a:lnTo>
                <a:lnTo>
                  <a:pt x="3648860" y="1612899"/>
                </a:lnTo>
                <a:lnTo>
                  <a:pt x="3604410" y="1612899"/>
                </a:lnTo>
                <a:lnTo>
                  <a:pt x="3604410" y="1562099"/>
                </a:lnTo>
                <a:lnTo>
                  <a:pt x="3598060" y="1562099"/>
                </a:lnTo>
                <a:lnTo>
                  <a:pt x="3598060" y="1511299"/>
                </a:lnTo>
                <a:lnTo>
                  <a:pt x="3528210" y="1511299"/>
                </a:lnTo>
                <a:lnTo>
                  <a:pt x="3528210" y="1460499"/>
                </a:lnTo>
                <a:lnTo>
                  <a:pt x="3407560" y="1460499"/>
                </a:lnTo>
                <a:lnTo>
                  <a:pt x="3407560" y="1422399"/>
                </a:lnTo>
                <a:lnTo>
                  <a:pt x="3299610" y="1422399"/>
                </a:lnTo>
                <a:lnTo>
                  <a:pt x="3299610" y="1377949"/>
                </a:lnTo>
                <a:lnTo>
                  <a:pt x="3217060" y="1377949"/>
                </a:lnTo>
                <a:lnTo>
                  <a:pt x="3217060" y="1333499"/>
                </a:lnTo>
                <a:lnTo>
                  <a:pt x="3178960" y="1333499"/>
                </a:lnTo>
                <a:lnTo>
                  <a:pt x="3178960" y="1289049"/>
                </a:lnTo>
                <a:lnTo>
                  <a:pt x="3039260" y="1289049"/>
                </a:lnTo>
                <a:lnTo>
                  <a:pt x="3039260" y="1244599"/>
                </a:lnTo>
                <a:lnTo>
                  <a:pt x="2886860" y="1244599"/>
                </a:lnTo>
                <a:lnTo>
                  <a:pt x="2886860" y="1206499"/>
                </a:lnTo>
                <a:lnTo>
                  <a:pt x="2842410" y="1206499"/>
                </a:lnTo>
                <a:lnTo>
                  <a:pt x="2842410" y="1162049"/>
                </a:lnTo>
                <a:lnTo>
                  <a:pt x="2658260" y="1162049"/>
                </a:lnTo>
                <a:lnTo>
                  <a:pt x="2658260" y="1123949"/>
                </a:lnTo>
                <a:lnTo>
                  <a:pt x="2493160" y="1123949"/>
                </a:lnTo>
                <a:lnTo>
                  <a:pt x="2493160" y="1085849"/>
                </a:lnTo>
                <a:lnTo>
                  <a:pt x="2296310" y="1085849"/>
                </a:lnTo>
                <a:lnTo>
                  <a:pt x="2296310" y="1047749"/>
                </a:lnTo>
                <a:lnTo>
                  <a:pt x="2201060" y="1047749"/>
                </a:lnTo>
                <a:lnTo>
                  <a:pt x="2201060" y="1015999"/>
                </a:lnTo>
                <a:lnTo>
                  <a:pt x="2086760" y="1015999"/>
                </a:lnTo>
                <a:lnTo>
                  <a:pt x="2086760" y="984249"/>
                </a:lnTo>
                <a:lnTo>
                  <a:pt x="1985160" y="984249"/>
                </a:lnTo>
                <a:lnTo>
                  <a:pt x="1985160" y="939799"/>
                </a:lnTo>
                <a:lnTo>
                  <a:pt x="1908960" y="939799"/>
                </a:lnTo>
                <a:lnTo>
                  <a:pt x="1908960" y="901699"/>
                </a:lnTo>
                <a:lnTo>
                  <a:pt x="1801010" y="901699"/>
                </a:lnTo>
                <a:cubicBezTo>
                  <a:pt x="1800746" y="887676"/>
                  <a:pt x="1800481" y="880797"/>
                  <a:pt x="1800217" y="866774"/>
                </a:cubicBezTo>
                <a:lnTo>
                  <a:pt x="1731161" y="866775"/>
                </a:lnTo>
                <a:cubicBezTo>
                  <a:pt x="1731161" y="841375"/>
                  <a:pt x="1731162" y="820737"/>
                  <a:pt x="1731162" y="795337"/>
                </a:cubicBezTo>
                <a:lnTo>
                  <a:pt x="1288250" y="795338"/>
                </a:lnTo>
                <a:lnTo>
                  <a:pt x="1288250" y="785813"/>
                </a:lnTo>
                <a:cubicBezTo>
                  <a:pt x="1289043" y="783432"/>
                  <a:pt x="1280113" y="786804"/>
                  <a:pt x="1281105" y="785812"/>
                </a:cubicBezTo>
                <a:cubicBezTo>
                  <a:pt x="1279120" y="785415"/>
                  <a:pt x="1282095" y="769640"/>
                  <a:pt x="1281103" y="769144"/>
                </a:cubicBezTo>
                <a:cubicBezTo>
                  <a:pt x="1281897" y="765572"/>
                  <a:pt x="1272969" y="770137"/>
                  <a:pt x="1273961" y="769145"/>
                </a:cubicBezTo>
                <a:lnTo>
                  <a:pt x="1273961" y="716756"/>
                </a:lnTo>
                <a:lnTo>
                  <a:pt x="1069174" y="714376"/>
                </a:lnTo>
                <a:cubicBezTo>
                  <a:pt x="1069174" y="703263"/>
                  <a:pt x="1069173" y="692151"/>
                  <a:pt x="1069173" y="681038"/>
                </a:cubicBezTo>
                <a:lnTo>
                  <a:pt x="1028694" y="681039"/>
                </a:lnTo>
                <a:cubicBezTo>
                  <a:pt x="1028693" y="668339"/>
                  <a:pt x="1028693" y="655639"/>
                  <a:pt x="1028692" y="642939"/>
                </a:cubicBezTo>
                <a:lnTo>
                  <a:pt x="1002498" y="642938"/>
                </a:lnTo>
                <a:cubicBezTo>
                  <a:pt x="1002499" y="627857"/>
                  <a:pt x="1002500" y="612777"/>
                  <a:pt x="1002501" y="597696"/>
                </a:cubicBezTo>
                <a:lnTo>
                  <a:pt x="988213" y="597695"/>
                </a:lnTo>
                <a:lnTo>
                  <a:pt x="988213" y="561974"/>
                </a:lnTo>
                <a:lnTo>
                  <a:pt x="919158" y="561974"/>
                </a:lnTo>
                <a:lnTo>
                  <a:pt x="919158" y="519112"/>
                </a:lnTo>
                <a:lnTo>
                  <a:pt x="807239" y="519112"/>
                </a:lnTo>
                <a:cubicBezTo>
                  <a:pt x="807239" y="502443"/>
                  <a:pt x="807238" y="485775"/>
                  <a:pt x="807238" y="469106"/>
                </a:cubicBezTo>
                <a:lnTo>
                  <a:pt x="795334" y="469106"/>
                </a:lnTo>
                <a:cubicBezTo>
                  <a:pt x="795334" y="456406"/>
                  <a:pt x="795333" y="446087"/>
                  <a:pt x="795333" y="433387"/>
                </a:cubicBezTo>
                <a:lnTo>
                  <a:pt x="773903" y="433386"/>
                </a:lnTo>
                <a:cubicBezTo>
                  <a:pt x="773903" y="419099"/>
                  <a:pt x="773904" y="404811"/>
                  <a:pt x="773904" y="390524"/>
                </a:cubicBezTo>
                <a:lnTo>
                  <a:pt x="707228" y="390525"/>
                </a:lnTo>
                <a:cubicBezTo>
                  <a:pt x="707228" y="377031"/>
                  <a:pt x="707229" y="363536"/>
                  <a:pt x="707229" y="350042"/>
                </a:cubicBezTo>
                <a:lnTo>
                  <a:pt x="590548" y="350042"/>
                </a:lnTo>
                <a:cubicBezTo>
                  <a:pt x="590548" y="335755"/>
                  <a:pt x="590547" y="321467"/>
                  <a:pt x="590547" y="307180"/>
                </a:cubicBezTo>
                <a:lnTo>
                  <a:pt x="335754" y="307179"/>
                </a:lnTo>
                <a:cubicBezTo>
                  <a:pt x="335754" y="293685"/>
                  <a:pt x="335755" y="280192"/>
                  <a:pt x="335755" y="266698"/>
                </a:cubicBezTo>
                <a:lnTo>
                  <a:pt x="161924" y="266698"/>
                </a:lnTo>
                <a:lnTo>
                  <a:pt x="161924" y="235742"/>
                </a:lnTo>
                <a:lnTo>
                  <a:pt x="0" y="235743"/>
                </a:lnTo>
                <a:cubicBezTo>
                  <a:pt x="1587" y="157162"/>
                  <a:pt x="794" y="78581"/>
                  <a:pt x="2381" y="0"/>
                </a:cubicBezTo>
              </a:path>
            </a:pathLst>
          </a:custGeom>
          <a:noFill/>
          <a:ln w="95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Freihandform: Form 101">
            <a:extLst>
              <a:ext uri="{FF2B5EF4-FFF2-40B4-BE49-F238E27FC236}">
                <a16:creationId xmlns:a16="http://schemas.microsoft.com/office/drawing/2014/main" id="{E379D6DD-CB18-42AD-981F-1E6762E09ECE}"/>
              </a:ext>
            </a:extLst>
          </p:cNvPr>
          <p:cNvSpPr/>
          <p:nvPr/>
        </p:nvSpPr>
        <p:spPr>
          <a:xfrm>
            <a:off x="1229920" y="1872898"/>
            <a:ext cx="8102600" cy="2584450"/>
          </a:xfrm>
          <a:custGeom>
            <a:avLst/>
            <a:gdLst>
              <a:gd name="connsiteX0" fmla="*/ 0 w 8102600"/>
              <a:gd name="connsiteY0" fmla="*/ 0 h 2584450"/>
              <a:gd name="connsiteX1" fmla="*/ 209550 w 8102600"/>
              <a:gd name="connsiteY1" fmla="*/ 0 h 2584450"/>
              <a:gd name="connsiteX2" fmla="*/ 209550 w 8102600"/>
              <a:gd name="connsiteY2" fmla="*/ 38100 h 2584450"/>
              <a:gd name="connsiteX3" fmla="*/ 381000 w 8102600"/>
              <a:gd name="connsiteY3" fmla="*/ 38100 h 2584450"/>
              <a:gd name="connsiteX4" fmla="*/ 381000 w 8102600"/>
              <a:gd name="connsiteY4" fmla="*/ 69850 h 2584450"/>
              <a:gd name="connsiteX5" fmla="*/ 552450 w 8102600"/>
              <a:gd name="connsiteY5" fmla="*/ 69850 h 2584450"/>
              <a:gd name="connsiteX6" fmla="*/ 552450 w 8102600"/>
              <a:gd name="connsiteY6" fmla="*/ 101600 h 2584450"/>
              <a:gd name="connsiteX7" fmla="*/ 806450 w 8102600"/>
              <a:gd name="connsiteY7" fmla="*/ 101600 h 2584450"/>
              <a:gd name="connsiteX8" fmla="*/ 806450 w 8102600"/>
              <a:gd name="connsiteY8" fmla="*/ 133350 h 2584450"/>
              <a:gd name="connsiteX9" fmla="*/ 927100 w 8102600"/>
              <a:gd name="connsiteY9" fmla="*/ 133350 h 2584450"/>
              <a:gd name="connsiteX10" fmla="*/ 927100 w 8102600"/>
              <a:gd name="connsiteY10" fmla="*/ 165100 h 2584450"/>
              <a:gd name="connsiteX11" fmla="*/ 990600 w 8102600"/>
              <a:gd name="connsiteY11" fmla="*/ 165100 h 2584450"/>
              <a:gd name="connsiteX12" fmla="*/ 990600 w 8102600"/>
              <a:gd name="connsiteY12" fmla="*/ 196850 h 2584450"/>
              <a:gd name="connsiteX13" fmla="*/ 1016000 w 8102600"/>
              <a:gd name="connsiteY13" fmla="*/ 196850 h 2584450"/>
              <a:gd name="connsiteX14" fmla="*/ 1016000 w 8102600"/>
              <a:gd name="connsiteY14" fmla="*/ 222250 h 2584450"/>
              <a:gd name="connsiteX15" fmla="*/ 1022350 w 8102600"/>
              <a:gd name="connsiteY15" fmla="*/ 222250 h 2584450"/>
              <a:gd name="connsiteX16" fmla="*/ 1022350 w 8102600"/>
              <a:gd name="connsiteY16" fmla="*/ 266700 h 2584450"/>
              <a:gd name="connsiteX17" fmla="*/ 1136650 w 8102600"/>
              <a:gd name="connsiteY17" fmla="*/ 266700 h 2584450"/>
              <a:gd name="connsiteX18" fmla="*/ 1136650 w 8102600"/>
              <a:gd name="connsiteY18" fmla="*/ 304800 h 2584450"/>
              <a:gd name="connsiteX19" fmla="*/ 1206500 w 8102600"/>
              <a:gd name="connsiteY19" fmla="*/ 304800 h 2584450"/>
              <a:gd name="connsiteX20" fmla="*/ 1206500 w 8102600"/>
              <a:gd name="connsiteY20" fmla="*/ 323850 h 2584450"/>
              <a:gd name="connsiteX21" fmla="*/ 1212850 w 8102600"/>
              <a:gd name="connsiteY21" fmla="*/ 323850 h 2584450"/>
              <a:gd name="connsiteX22" fmla="*/ 1212850 w 8102600"/>
              <a:gd name="connsiteY22" fmla="*/ 368300 h 2584450"/>
              <a:gd name="connsiteX23" fmla="*/ 1244600 w 8102600"/>
              <a:gd name="connsiteY23" fmla="*/ 368300 h 2584450"/>
              <a:gd name="connsiteX24" fmla="*/ 1244600 w 8102600"/>
              <a:gd name="connsiteY24" fmla="*/ 406400 h 2584450"/>
              <a:gd name="connsiteX25" fmla="*/ 1282700 w 8102600"/>
              <a:gd name="connsiteY25" fmla="*/ 406400 h 2584450"/>
              <a:gd name="connsiteX26" fmla="*/ 1282700 w 8102600"/>
              <a:gd name="connsiteY26" fmla="*/ 438150 h 2584450"/>
              <a:gd name="connsiteX27" fmla="*/ 1485900 w 8102600"/>
              <a:gd name="connsiteY27" fmla="*/ 438150 h 2584450"/>
              <a:gd name="connsiteX28" fmla="*/ 1485900 w 8102600"/>
              <a:gd name="connsiteY28" fmla="*/ 463550 h 2584450"/>
              <a:gd name="connsiteX29" fmla="*/ 1498600 w 8102600"/>
              <a:gd name="connsiteY29" fmla="*/ 463550 h 2584450"/>
              <a:gd name="connsiteX30" fmla="*/ 1498600 w 8102600"/>
              <a:gd name="connsiteY30" fmla="*/ 501650 h 2584450"/>
              <a:gd name="connsiteX31" fmla="*/ 1949450 w 8102600"/>
              <a:gd name="connsiteY31" fmla="*/ 501650 h 2584450"/>
              <a:gd name="connsiteX32" fmla="*/ 1949450 w 8102600"/>
              <a:gd name="connsiteY32" fmla="*/ 571500 h 2584450"/>
              <a:gd name="connsiteX33" fmla="*/ 2012950 w 8102600"/>
              <a:gd name="connsiteY33" fmla="*/ 571500 h 2584450"/>
              <a:gd name="connsiteX34" fmla="*/ 2012950 w 8102600"/>
              <a:gd name="connsiteY34" fmla="*/ 603250 h 2584450"/>
              <a:gd name="connsiteX35" fmla="*/ 2120900 w 8102600"/>
              <a:gd name="connsiteY35" fmla="*/ 603250 h 2584450"/>
              <a:gd name="connsiteX36" fmla="*/ 2120900 w 8102600"/>
              <a:gd name="connsiteY36" fmla="*/ 641350 h 2584450"/>
              <a:gd name="connsiteX37" fmla="*/ 2209800 w 8102600"/>
              <a:gd name="connsiteY37" fmla="*/ 641350 h 2584450"/>
              <a:gd name="connsiteX38" fmla="*/ 2209800 w 8102600"/>
              <a:gd name="connsiteY38" fmla="*/ 673100 h 2584450"/>
              <a:gd name="connsiteX39" fmla="*/ 2305050 w 8102600"/>
              <a:gd name="connsiteY39" fmla="*/ 673100 h 2584450"/>
              <a:gd name="connsiteX40" fmla="*/ 2305050 w 8102600"/>
              <a:gd name="connsiteY40" fmla="*/ 704850 h 2584450"/>
              <a:gd name="connsiteX41" fmla="*/ 2413000 w 8102600"/>
              <a:gd name="connsiteY41" fmla="*/ 704850 h 2584450"/>
              <a:gd name="connsiteX42" fmla="*/ 2413000 w 8102600"/>
              <a:gd name="connsiteY42" fmla="*/ 736600 h 2584450"/>
              <a:gd name="connsiteX43" fmla="*/ 2514600 w 8102600"/>
              <a:gd name="connsiteY43" fmla="*/ 736600 h 2584450"/>
              <a:gd name="connsiteX44" fmla="*/ 2514600 w 8102600"/>
              <a:gd name="connsiteY44" fmla="*/ 774700 h 2584450"/>
              <a:gd name="connsiteX45" fmla="*/ 2717800 w 8102600"/>
              <a:gd name="connsiteY45" fmla="*/ 774700 h 2584450"/>
              <a:gd name="connsiteX46" fmla="*/ 2717800 w 8102600"/>
              <a:gd name="connsiteY46" fmla="*/ 806450 h 2584450"/>
              <a:gd name="connsiteX47" fmla="*/ 2876550 w 8102600"/>
              <a:gd name="connsiteY47" fmla="*/ 806450 h 2584450"/>
              <a:gd name="connsiteX48" fmla="*/ 2876550 w 8102600"/>
              <a:gd name="connsiteY48" fmla="*/ 838200 h 2584450"/>
              <a:gd name="connsiteX49" fmla="*/ 3054350 w 8102600"/>
              <a:gd name="connsiteY49" fmla="*/ 838200 h 2584450"/>
              <a:gd name="connsiteX50" fmla="*/ 3054350 w 8102600"/>
              <a:gd name="connsiteY50" fmla="*/ 882650 h 2584450"/>
              <a:gd name="connsiteX51" fmla="*/ 3105150 w 8102600"/>
              <a:gd name="connsiteY51" fmla="*/ 882650 h 2584450"/>
              <a:gd name="connsiteX52" fmla="*/ 3105150 w 8102600"/>
              <a:gd name="connsiteY52" fmla="*/ 882650 h 2584450"/>
              <a:gd name="connsiteX53" fmla="*/ 3251200 w 8102600"/>
              <a:gd name="connsiteY53" fmla="*/ 882650 h 2584450"/>
              <a:gd name="connsiteX54" fmla="*/ 3251200 w 8102600"/>
              <a:gd name="connsiteY54" fmla="*/ 958850 h 2584450"/>
              <a:gd name="connsiteX55" fmla="*/ 3397250 w 8102600"/>
              <a:gd name="connsiteY55" fmla="*/ 958850 h 2584450"/>
              <a:gd name="connsiteX56" fmla="*/ 3397250 w 8102600"/>
              <a:gd name="connsiteY56" fmla="*/ 996950 h 2584450"/>
              <a:gd name="connsiteX57" fmla="*/ 3435350 w 8102600"/>
              <a:gd name="connsiteY57" fmla="*/ 996950 h 2584450"/>
              <a:gd name="connsiteX58" fmla="*/ 3435350 w 8102600"/>
              <a:gd name="connsiteY58" fmla="*/ 1041400 h 2584450"/>
              <a:gd name="connsiteX59" fmla="*/ 3517900 w 8102600"/>
              <a:gd name="connsiteY59" fmla="*/ 1041400 h 2584450"/>
              <a:gd name="connsiteX60" fmla="*/ 3517900 w 8102600"/>
              <a:gd name="connsiteY60" fmla="*/ 1079500 h 2584450"/>
              <a:gd name="connsiteX61" fmla="*/ 3625850 w 8102600"/>
              <a:gd name="connsiteY61" fmla="*/ 1079500 h 2584450"/>
              <a:gd name="connsiteX62" fmla="*/ 3625850 w 8102600"/>
              <a:gd name="connsiteY62" fmla="*/ 1117600 h 2584450"/>
              <a:gd name="connsiteX63" fmla="*/ 3746500 w 8102600"/>
              <a:gd name="connsiteY63" fmla="*/ 1117600 h 2584450"/>
              <a:gd name="connsiteX64" fmla="*/ 3746500 w 8102600"/>
              <a:gd name="connsiteY64" fmla="*/ 1162050 h 2584450"/>
              <a:gd name="connsiteX65" fmla="*/ 3797300 w 8102600"/>
              <a:gd name="connsiteY65" fmla="*/ 1162050 h 2584450"/>
              <a:gd name="connsiteX66" fmla="*/ 3797300 w 8102600"/>
              <a:gd name="connsiteY66" fmla="*/ 1193800 h 2584450"/>
              <a:gd name="connsiteX67" fmla="*/ 3816350 w 8102600"/>
              <a:gd name="connsiteY67" fmla="*/ 1193800 h 2584450"/>
              <a:gd name="connsiteX68" fmla="*/ 3816350 w 8102600"/>
              <a:gd name="connsiteY68" fmla="*/ 1257300 h 2584450"/>
              <a:gd name="connsiteX69" fmla="*/ 3873500 w 8102600"/>
              <a:gd name="connsiteY69" fmla="*/ 1257300 h 2584450"/>
              <a:gd name="connsiteX70" fmla="*/ 3873500 w 8102600"/>
              <a:gd name="connsiteY70" fmla="*/ 1308100 h 2584450"/>
              <a:gd name="connsiteX71" fmla="*/ 4076700 w 8102600"/>
              <a:gd name="connsiteY71" fmla="*/ 1308100 h 2584450"/>
              <a:gd name="connsiteX72" fmla="*/ 4076700 w 8102600"/>
              <a:gd name="connsiteY72" fmla="*/ 1365250 h 2584450"/>
              <a:gd name="connsiteX73" fmla="*/ 4197350 w 8102600"/>
              <a:gd name="connsiteY73" fmla="*/ 1365250 h 2584450"/>
              <a:gd name="connsiteX74" fmla="*/ 4197350 w 8102600"/>
              <a:gd name="connsiteY74" fmla="*/ 1416050 h 2584450"/>
              <a:gd name="connsiteX75" fmla="*/ 4222750 w 8102600"/>
              <a:gd name="connsiteY75" fmla="*/ 1416050 h 2584450"/>
              <a:gd name="connsiteX76" fmla="*/ 4222750 w 8102600"/>
              <a:gd name="connsiteY76" fmla="*/ 1473200 h 2584450"/>
              <a:gd name="connsiteX77" fmla="*/ 4902200 w 8102600"/>
              <a:gd name="connsiteY77" fmla="*/ 1473200 h 2584450"/>
              <a:gd name="connsiteX78" fmla="*/ 4902200 w 8102600"/>
              <a:gd name="connsiteY78" fmla="*/ 1555750 h 2584450"/>
              <a:gd name="connsiteX79" fmla="*/ 4953000 w 8102600"/>
              <a:gd name="connsiteY79" fmla="*/ 1555750 h 2584450"/>
              <a:gd name="connsiteX80" fmla="*/ 4953000 w 8102600"/>
              <a:gd name="connsiteY80" fmla="*/ 1625600 h 2584450"/>
              <a:gd name="connsiteX81" fmla="*/ 5397500 w 8102600"/>
              <a:gd name="connsiteY81" fmla="*/ 1625600 h 2584450"/>
              <a:gd name="connsiteX82" fmla="*/ 5397500 w 8102600"/>
              <a:gd name="connsiteY82" fmla="*/ 1708150 h 2584450"/>
              <a:gd name="connsiteX83" fmla="*/ 5632450 w 8102600"/>
              <a:gd name="connsiteY83" fmla="*/ 1708150 h 2584450"/>
              <a:gd name="connsiteX84" fmla="*/ 5632450 w 8102600"/>
              <a:gd name="connsiteY84" fmla="*/ 1778000 h 2584450"/>
              <a:gd name="connsiteX85" fmla="*/ 5778500 w 8102600"/>
              <a:gd name="connsiteY85" fmla="*/ 1778000 h 2584450"/>
              <a:gd name="connsiteX86" fmla="*/ 5778500 w 8102600"/>
              <a:gd name="connsiteY86" fmla="*/ 1860550 h 2584450"/>
              <a:gd name="connsiteX87" fmla="*/ 6127750 w 8102600"/>
              <a:gd name="connsiteY87" fmla="*/ 1860550 h 2584450"/>
              <a:gd name="connsiteX88" fmla="*/ 6127750 w 8102600"/>
              <a:gd name="connsiteY88" fmla="*/ 1936750 h 2584450"/>
              <a:gd name="connsiteX89" fmla="*/ 7461250 w 8102600"/>
              <a:gd name="connsiteY89" fmla="*/ 1936750 h 2584450"/>
              <a:gd name="connsiteX90" fmla="*/ 7461250 w 8102600"/>
              <a:gd name="connsiteY90" fmla="*/ 2152650 h 2584450"/>
              <a:gd name="connsiteX91" fmla="*/ 8007350 w 8102600"/>
              <a:gd name="connsiteY91" fmla="*/ 2152650 h 2584450"/>
              <a:gd name="connsiteX92" fmla="*/ 8007350 w 8102600"/>
              <a:gd name="connsiteY92" fmla="*/ 2584450 h 2584450"/>
              <a:gd name="connsiteX93" fmla="*/ 8102600 w 8102600"/>
              <a:gd name="connsiteY93" fmla="*/ 2584450 h 2584450"/>
              <a:gd name="connsiteX0" fmla="*/ 0 w 8102600"/>
              <a:gd name="connsiteY0" fmla="*/ 0 h 2584450"/>
              <a:gd name="connsiteX1" fmla="*/ 209550 w 8102600"/>
              <a:gd name="connsiteY1" fmla="*/ 0 h 2584450"/>
              <a:gd name="connsiteX2" fmla="*/ 209550 w 8102600"/>
              <a:gd name="connsiteY2" fmla="*/ 38100 h 2584450"/>
              <a:gd name="connsiteX3" fmla="*/ 381000 w 8102600"/>
              <a:gd name="connsiteY3" fmla="*/ 38100 h 2584450"/>
              <a:gd name="connsiteX4" fmla="*/ 381000 w 8102600"/>
              <a:gd name="connsiteY4" fmla="*/ 69850 h 2584450"/>
              <a:gd name="connsiteX5" fmla="*/ 552450 w 8102600"/>
              <a:gd name="connsiteY5" fmla="*/ 69850 h 2584450"/>
              <a:gd name="connsiteX6" fmla="*/ 552450 w 8102600"/>
              <a:gd name="connsiteY6" fmla="*/ 101600 h 2584450"/>
              <a:gd name="connsiteX7" fmla="*/ 806450 w 8102600"/>
              <a:gd name="connsiteY7" fmla="*/ 101600 h 2584450"/>
              <a:gd name="connsiteX8" fmla="*/ 806450 w 8102600"/>
              <a:gd name="connsiteY8" fmla="*/ 133350 h 2584450"/>
              <a:gd name="connsiteX9" fmla="*/ 927100 w 8102600"/>
              <a:gd name="connsiteY9" fmla="*/ 133350 h 2584450"/>
              <a:gd name="connsiteX10" fmla="*/ 927100 w 8102600"/>
              <a:gd name="connsiteY10" fmla="*/ 165100 h 2584450"/>
              <a:gd name="connsiteX11" fmla="*/ 990600 w 8102600"/>
              <a:gd name="connsiteY11" fmla="*/ 165100 h 2584450"/>
              <a:gd name="connsiteX12" fmla="*/ 990600 w 8102600"/>
              <a:gd name="connsiteY12" fmla="*/ 196850 h 2584450"/>
              <a:gd name="connsiteX13" fmla="*/ 1016000 w 8102600"/>
              <a:gd name="connsiteY13" fmla="*/ 196850 h 2584450"/>
              <a:gd name="connsiteX14" fmla="*/ 1016000 w 8102600"/>
              <a:gd name="connsiteY14" fmla="*/ 222250 h 2584450"/>
              <a:gd name="connsiteX15" fmla="*/ 1022350 w 8102600"/>
              <a:gd name="connsiteY15" fmla="*/ 222250 h 2584450"/>
              <a:gd name="connsiteX16" fmla="*/ 1022350 w 8102600"/>
              <a:gd name="connsiteY16" fmla="*/ 266700 h 2584450"/>
              <a:gd name="connsiteX17" fmla="*/ 1136650 w 8102600"/>
              <a:gd name="connsiteY17" fmla="*/ 266700 h 2584450"/>
              <a:gd name="connsiteX18" fmla="*/ 1136650 w 8102600"/>
              <a:gd name="connsiteY18" fmla="*/ 304800 h 2584450"/>
              <a:gd name="connsiteX19" fmla="*/ 1206500 w 8102600"/>
              <a:gd name="connsiteY19" fmla="*/ 304800 h 2584450"/>
              <a:gd name="connsiteX20" fmla="*/ 1206500 w 8102600"/>
              <a:gd name="connsiteY20" fmla="*/ 323850 h 2584450"/>
              <a:gd name="connsiteX21" fmla="*/ 1212850 w 8102600"/>
              <a:gd name="connsiteY21" fmla="*/ 323850 h 2584450"/>
              <a:gd name="connsiteX22" fmla="*/ 1212850 w 8102600"/>
              <a:gd name="connsiteY22" fmla="*/ 368300 h 2584450"/>
              <a:gd name="connsiteX23" fmla="*/ 1244600 w 8102600"/>
              <a:gd name="connsiteY23" fmla="*/ 368300 h 2584450"/>
              <a:gd name="connsiteX24" fmla="*/ 1244600 w 8102600"/>
              <a:gd name="connsiteY24" fmla="*/ 406400 h 2584450"/>
              <a:gd name="connsiteX25" fmla="*/ 1282700 w 8102600"/>
              <a:gd name="connsiteY25" fmla="*/ 406400 h 2584450"/>
              <a:gd name="connsiteX26" fmla="*/ 1282700 w 8102600"/>
              <a:gd name="connsiteY26" fmla="*/ 438150 h 2584450"/>
              <a:gd name="connsiteX27" fmla="*/ 1485900 w 8102600"/>
              <a:gd name="connsiteY27" fmla="*/ 438150 h 2584450"/>
              <a:gd name="connsiteX28" fmla="*/ 1485900 w 8102600"/>
              <a:gd name="connsiteY28" fmla="*/ 463550 h 2584450"/>
              <a:gd name="connsiteX29" fmla="*/ 1498600 w 8102600"/>
              <a:gd name="connsiteY29" fmla="*/ 463550 h 2584450"/>
              <a:gd name="connsiteX30" fmla="*/ 1498600 w 8102600"/>
              <a:gd name="connsiteY30" fmla="*/ 501650 h 2584450"/>
              <a:gd name="connsiteX31" fmla="*/ 1949450 w 8102600"/>
              <a:gd name="connsiteY31" fmla="*/ 501650 h 2584450"/>
              <a:gd name="connsiteX32" fmla="*/ 1949450 w 8102600"/>
              <a:gd name="connsiteY32" fmla="*/ 571500 h 2584450"/>
              <a:gd name="connsiteX33" fmla="*/ 2012950 w 8102600"/>
              <a:gd name="connsiteY33" fmla="*/ 571500 h 2584450"/>
              <a:gd name="connsiteX34" fmla="*/ 2012950 w 8102600"/>
              <a:gd name="connsiteY34" fmla="*/ 603250 h 2584450"/>
              <a:gd name="connsiteX35" fmla="*/ 2120900 w 8102600"/>
              <a:gd name="connsiteY35" fmla="*/ 603250 h 2584450"/>
              <a:gd name="connsiteX36" fmla="*/ 2120900 w 8102600"/>
              <a:gd name="connsiteY36" fmla="*/ 641350 h 2584450"/>
              <a:gd name="connsiteX37" fmla="*/ 2209800 w 8102600"/>
              <a:gd name="connsiteY37" fmla="*/ 641350 h 2584450"/>
              <a:gd name="connsiteX38" fmla="*/ 2209800 w 8102600"/>
              <a:gd name="connsiteY38" fmla="*/ 673100 h 2584450"/>
              <a:gd name="connsiteX39" fmla="*/ 2305050 w 8102600"/>
              <a:gd name="connsiteY39" fmla="*/ 673100 h 2584450"/>
              <a:gd name="connsiteX40" fmla="*/ 2305050 w 8102600"/>
              <a:gd name="connsiteY40" fmla="*/ 704850 h 2584450"/>
              <a:gd name="connsiteX41" fmla="*/ 2413000 w 8102600"/>
              <a:gd name="connsiteY41" fmla="*/ 704850 h 2584450"/>
              <a:gd name="connsiteX42" fmla="*/ 2413000 w 8102600"/>
              <a:gd name="connsiteY42" fmla="*/ 736600 h 2584450"/>
              <a:gd name="connsiteX43" fmla="*/ 2514600 w 8102600"/>
              <a:gd name="connsiteY43" fmla="*/ 736600 h 2584450"/>
              <a:gd name="connsiteX44" fmla="*/ 2514600 w 8102600"/>
              <a:gd name="connsiteY44" fmla="*/ 774700 h 2584450"/>
              <a:gd name="connsiteX45" fmla="*/ 2717800 w 8102600"/>
              <a:gd name="connsiteY45" fmla="*/ 774700 h 2584450"/>
              <a:gd name="connsiteX46" fmla="*/ 2717800 w 8102600"/>
              <a:gd name="connsiteY46" fmla="*/ 806450 h 2584450"/>
              <a:gd name="connsiteX47" fmla="*/ 2876550 w 8102600"/>
              <a:gd name="connsiteY47" fmla="*/ 806450 h 2584450"/>
              <a:gd name="connsiteX48" fmla="*/ 2876550 w 8102600"/>
              <a:gd name="connsiteY48" fmla="*/ 838200 h 2584450"/>
              <a:gd name="connsiteX49" fmla="*/ 3054350 w 8102600"/>
              <a:gd name="connsiteY49" fmla="*/ 838200 h 2584450"/>
              <a:gd name="connsiteX50" fmla="*/ 3054350 w 8102600"/>
              <a:gd name="connsiteY50" fmla="*/ 882650 h 2584450"/>
              <a:gd name="connsiteX51" fmla="*/ 3105150 w 8102600"/>
              <a:gd name="connsiteY51" fmla="*/ 882650 h 2584450"/>
              <a:gd name="connsiteX52" fmla="*/ 3105150 w 8102600"/>
              <a:gd name="connsiteY52" fmla="*/ 882650 h 2584450"/>
              <a:gd name="connsiteX53" fmla="*/ 3105943 w 8102600"/>
              <a:gd name="connsiteY53" fmla="*/ 915987 h 2584450"/>
              <a:gd name="connsiteX54" fmla="*/ 3251200 w 8102600"/>
              <a:gd name="connsiteY54" fmla="*/ 958850 h 2584450"/>
              <a:gd name="connsiteX55" fmla="*/ 3397250 w 8102600"/>
              <a:gd name="connsiteY55" fmla="*/ 958850 h 2584450"/>
              <a:gd name="connsiteX56" fmla="*/ 3397250 w 8102600"/>
              <a:gd name="connsiteY56" fmla="*/ 996950 h 2584450"/>
              <a:gd name="connsiteX57" fmla="*/ 3435350 w 8102600"/>
              <a:gd name="connsiteY57" fmla="*/ 996950 h 2584450"/>
              <a:gd name="connsiteX58" fmla="*/ 3435350 w 8102600"/>
              <a:gd name="connsiteY58" fmla="*/ 1041400 h 2584450"/>
              <a:gd name="connsiteX59" fmla="*/ 3517900 w 8102600"/>
              <a:gd name="connsiteY59" fmla="*/ 1041400 h 2584450"/>
              <a:gd name="connsiteX60" fmla="*/ 3517900 w 8102600"/>
              <a:gd name="connsiteY60" fmla="*/ 1079500 h 2584450"/>
              <a:gd name="connsiteX61" fmla="*/ 3625850 w 8102600"/>
              <a:gd name="connsiteY61" fmla="*/ 1079500 h 2584450"/>
              <a:gd name="connsiteX62" fmla="*/ 3625850 w 8102600"/>
              <a:gd name="connsiteY62" fmla="*/ 1117600 h 2584450"/>
              <a:gd name="connsiteX63" fmla="*/ 3746500 w 8102600"/>
              <a:gd name="connsiteY63" fmla="*/ 1117600 h 2584450"/>
              <a:gd name="connsiteX64" fmla="*/ 3746500 w 8102600"/>
              <a:gd name="connsiteY64" fmla="*/ 1162050 h 2584450"/>
              <a:gd name="connsiteX65" fmla="*/ 3797300 w 8102600"/>
              <a:gd name="connsiteY65" fmla="*/ 1162050 h 2584450"/>
              <a:gd name="connsiteX66" fmla="*/ 3797300 w 8102600"/>
              <a:gd name="connsiteY66" fmla="*/ 1193800 h 2584450"/>
              <a:gd name="connsiteX67" fmla="*/ 3816350 w 8102600"/>
              <a:gd name="connsiteY67" fmla="*/ 1193800 h 2584450"/>
              <a:gd name="connsiteX68" fmla="*/ 3816350 w 8102600"/>
              <a:gd name="connsiteY68" fmla="*/ 1257300 h 2584450"/>
              <a:gd name="connsiteX69" fmla="*/ 3873500 w 8102600"/>
              <a:gd name="connsiteY69" fmla="*/ 1257300 h 2584450"/>
              <a:gd name="connsiteX70" fmla="*/ 3873500 w 8102600"/>
              <a:gd name="connsiteY70" fmla="*/ 1308100 h 2584450"/>
              <a:gd name="connsiteX71" fmla="*/ 4076700 w 8102600"/>
              <a:gd name="connsiteY71" fmla="*/ 1308100 h 2584450"/>
              <a:gd name="connsiteX72" fmla="*/ 4076700 w 8102600"/>
              <a:gd name="connsiteY72" fmla="*/ 1365250 h 2584450"/>
              <a:gd name="connsiteX73" fmla="*/ 4197350 w 8102600"/>
              <a:gd name="connsiteY73" fmla="*/ 1365250 h 2584450"/>
              <a:gd name="connsiteX74" fmla="*/ 4197350 w 8102600"/>
              <a:gd name="connsiteY74" fmla="*/ 1416050 h 2584450"/>
              <a:gd name="connsiteX75" fmla="*/ 4222750 w 8102600"/>
              <a:gd name="connsiteY75" fmla="*/ 1416050 h 2584450"/>
              <a:gd name="connsiteX76" fmla="*/ 4222750 w 8102600"/>
              <a:gd name="connsiteY76" fmla="*/ 1473200 h 2584450"/>
              <a:gd name="connsiteX77" fmla="*/ 4902200 w 8102600"/>
              <a:gd name="connsiteY77" fmla="*/ 1473200 h 2584450"/>
              <a:gd name="connsiteX78" fmla="*/ 4902200 w 8102600"/>
              <a:gd name="connsiteY78" fmla="*/ 1555750 h 2584450"/>
              <a:gd name="connsiteX79" fmla="*/ 4953000 w 8102600"/>
              <a:gd name="connsiteY79" fmla="*/ 1555750 h 2584450"/>
              <a:gd name="connsiteX80" fmla="*/ 4953000 w 8102600"/>
              <a:gd name="connsiteY80" fmla="*/ 1625600 h 2584450"/>
              <a:gd name="connsiteX81" fmla="*/ 5397500 w 8102600"/>
              <a:gd name="connsiteY81" fmla="*/ 1625600 h 2584450"/>
              <a:gd name="connsiteX82" fmla="*/ 5397500 w 8102600"/>
              <a:gd name="connsiteY82" fmla="*/ 1708150 h 2584450"/>
              <a:gd name="connsiteX83" fmla="*/ 5632450 w 8102600"/>
              <a:gd name="connsiteY83" fmla="*/ 1708150 h 2584450"/>
              <a:gd name="connsiteX84" fmla="*/ 5632450 w 8102600"/>
              <a:gd name="connsiteY84" fmla="*/ 1778000 h 2584450"/>
              <a:gd name="connsiteX85" fmla="*/ 5778500 w 8102600"/>
              <a:gd name="connsiteY85" fmla="*/ 1778000 h 2584450"/>
              <a:gd name="connsiteX86" fmla="*/ 5778500 w 8102600"/>
              <a:gd name="connsiteY86" fmla="*/ 1860550 h 2584450"/>
              <a:gd name="connsiteX87" fmla="*/ 6127750 w 8102600"/>
              <a:gd name="connsiteY87" fmla="*/ 1860550 h 2584450"/>
              <a:gd name="connsiteX88" fmla="*/ 6127750 w 8102600"/>
              <a:gd name="connsiteY88" fmla="*/ 1936750 h 2584450"/>
              <a:gd name="connsiteX89" fmla="*/ 7461250 w 8102600"/>
              <a:gd name="connsiteY89" fmla="*/ 1936750 h 2584450"/>
              <a:gd name="connsiteX90" fmla="*/ 7461250 w 8102600"/>
              <a:gd name="connsiteY90" fmla="*/ 2152650 h 2584450"/>
              <a:gd name="connsiteX91" fmla="*/ 8007350 w 8102600"/>
              <a:gd name="connsiteY91" fmla="*/ 2152650 h 2584450"/>
              <a:gd name="connsiteX92" fmla="*/ 8007350 w 8102600"/>
              <a:gd name="connsiteY92" fmla="*/ 2584450 h 2584450"/>
              <a:gd name="connsiteX93" fmla="*/ 8102600 w 8102600"/>
              <a:gd name="connsiteY93" fmla="*/ 2584450 h 2584450"/>
              <a:gd name="connsiteX0" fmla="*/ 0 w 8102600"/>
              <a:gd name="connsiteY0" fmla="*/ 0 h 2584450"/>
              <a:gd name="connsiteX1" fmla="*/ 209550 w 8102600"/>
              <a:gd name="connsiteY1" fmla="*/ 0 h 2584450"/>
              <a:gd name="connsiteX2" fmla="*/ 209550 w 8102600"/>
              <a:gd name="connsiteY2" fmla="*/ 38100 h 2584450"/>
              <a:gd name="connsiteX3" fmla="*/ 381000 w 8102600"/>
              <a:gd name="connsiteY3" fmla="*/ 38100 h 2584450"/>
              <a:gd name="connsiteX4" fmla="*/ 381000 w 8102600"/>
              <a:gd name="connsiteY4" fmla="*/ 69850 h 2584450"/>
              <a:gd name="connsiteX5" fmla="*/ 552450 w 8102600"/>
              <a:gd name="connsiteY5" fmla="*/ 69850 h 2584450"/>
              <a:gd name="connsiteX6" fmla="*/ 552450 w 8102600"/>
              <a:gd name="connsiteY6" fmla="*/ 101600 h 2584450"/>
              <a:gd name="connsiteX7" fmla="*/ 806450 w 8102600"/>
              <a:gd name="connsiteY7" fmla="*/ 101600 h 2584450"/>
              <a:gd name="connsiteX8" fmla="*/ 806450 w 8102600"/>
              <a:gd name="connsiteY8" fmla="*/ 133350 h 2584450"/>
              <a:gd name="connsiteX9" fmla="*/ 927100 w 8102600"/>
              <a:gd name="connsiteY9" fmla="*/ 133350 h 2584450"/>
              <a:gd name="connsiteX10" fmla="*/ 927100 w 8102600"/>
              <a:gd name="connsiteY10" fmla="*/ 165100 h 2584450"/>
              <a:gd name="connsiteX11" fmla="*/ 990600 w 8102600"/>
              <a:gd name="connsiteY11" fmla="*/ 165100 h 2584450"/>
              <a:gd name="connsiteX12" fmla="*/ 990600 w 8102600"/>
              <a:gd name="connsiteY12" fmla="*/ 196850 h 2584450"/>
              <a:gd name="connsiteX13" fmla="*/ 1016000 w 8102600"/>
              <a:gd name="connsiteY13" fmla="*/ 196850 h 2584450"/>
              <a:gd name="connsiteX14" fmla="*/ 1016000 w 8102600"/>
              <a:gd name="connsiteY14" fmla="*/ 222250 h 2584450"/>
              <a:gd name="connsiteX15" fmla="*/ 1022350 w 8102600"/>
              <a:gd name="connsiteY15" fmla="*/ 222250 h 2584450"/>
              <a:gd name="connsiteX16" fmla="*/ 1022350 w 8102600"/>
              <a:gd name="connsiteY16" fmla="*/ 266700 h 2584450"/>
              <a:gd name="connsiteX17" fmla="*/ 1136650 w 8102600"/>
              <a:gd name="connsiteY17" fmla="*/ 266700 h 2584450"/>
              <a:gd name="connsiteX18" fmla="*/ 1136650 w 8102600"/>
              <a:gd name="connsiteY18" fmla="*/ 304800 h 2584450"/>
              <a:gd name="connsiteX19" fmla="*/ 1206500 w 8102600"/>
              <a:gd name="connsiteY19" fmla="*/ 304800 h 2584450"/>
              <a:gd name="connsiteX20" fmla="*/ 1206500 w 8102600"/>
              <a:gd name="connsiteY20" fmla="*/ 323850 h 2584450"/>
              <a:gd name="connsiteX21" fmla="*/ 1212850 w 8102600"/>
              <a:gd name="connsiteY21" fmla="*/ 323850 h 2584450"/>
              <a:gd name="connsiteX22" fmla="*/ 1212850 w 8102600"/>
              <a:gd name="connsiteY22" fmla="*/ 368300 h 2584450"/>
              <a:gd name="connsiteX23" fmla="*/ 1244600 w 8102600"/>
              <a:gd name="connsiteY23" fmla="*/ 368300 h 2584450"/>
              <a:gd name="connsiteX24" fmla="*/ 1244600 w 8102600"/>
              <a:gd name="connsiteY24" fmla="*/ 406400 h 2584450"/>
              <a:gd name="connsiteX25" fmla="*/ 1282700 w 8102600"/>
              <a:gd name="connsiteY25" fmla="*/ 406400 h 2584450"/>
              <a:gd name="connsiteX26" fmla="*/ 1282700 w 8102600"/>
              <a:gd name="connsiteY26" fmla="*/ 438150 h 2584450"/>
              <a:gd name="connsiteX27" fmla="*/ 1485900 w 8102600"/>
              <a:gd name="connsiteY27" fmla="*/ 438150 h 2584450"/>
              <a:gd name="connsiteX28" fmla="*/ 1485900 w 8102600"/>
              <a:gd name="connsiteY28" fmla="*/ 463550 h 2584450"/>
              <a:gd name="connsiteX29" fmla="*/ 1498600 w 8102600"/>
              <a:gd name="connsiteY29" fmla="*/ 463550 h 2584450"/>
              <a:gd name="connsiteX30" fmla="*/ 1498600 w 8102600"/>
              <a:gd name="connsiteY30" fmla="*/ 501650 h 2584450"/>
              <a:gd name="connsiteX31" fmla="*/ 1949450 w 8102600"/>
              <a:gd name="connsiteY31" fmla="*/ 501650 h 2584450"/>
              <a:gd name="connsiteX32" fmla="*/ 1949450 w 8102600"/>
              <a:gd name="connsiteY32" fmla="*/ 571500 h 2584450"/>
              <a:gd name="connsiteX33" fmla="*/ 2012950 w 8102600"/>
              <a:gd name="connsiteY33" fmla="*/ 571500 h 2584450"/>
              <a:gd name="connsiteX34" fmla="*/ 2012950 w 8102600"/>
              <a:gd name="connsiteY34" fmla="*/ 603250 h 2584450"/>
              <a:gd name="connsiteX35" fmla="*/ 2120900 w 8102600"/>
              <a:gd name="connsiteY35" fmla="*/ 603250 h 2584450"/>
              <a:gd name="connsiteX36" fmla="*/ 2120900 w 8102600"/>
              <a:gd name="connsiteY36" fmla="*/ 641350 h 2584450"/>
              <a:gd name="connsiteX37" fmla="*/ 2209800 w 8102600"/>
              <a:gd name="connsiteY37" fmla="*/ 641350 h 2584450"/>
              <a:gd name="connsiteX38" fmla="*/ 2209800 w 8102600"/>
              <a:gd name="connsiteY38" fmla="*/ 673100 h 2584450"/>
              <a:gd name="connsiteX39" fmla="*/ 2305050 w 8102600"/>
              <a:gd name="connsiteY39" fmla="*/ 673100 h 2584450"/>
              <a:gd name="connsiteX40" fmla="*/ 2305050 w 8102600"/>
              <a:gd name="connsiteY40" fmla="*/ 704850 h 2584450"/>
              <a:gd name="connsiteX41" fmla="*/ 2413000 w 8102600"/>
              <a:gd name="connsiteY41" fmla="*/ 704850 h 2584450"/>
              <a:gd name="connsiteX42" fmla="*/ 2413000 w 8102600"/>
              <a:gd name="connsiteY42" fmla="*/ 736600 h 2584450"/>
              <a:gd name="connsiteX43" fmla="*/ 2514600 w 8102600"/>
              <a:gd name="connsiteY43" fmla="*/ 736600 h 2584450"/>
              <a:gd name="connsiteX44" fmla="*/ 2514600 w 8102600"/>
              <a:gd name="connsiteY44" fmla="*/ 774700 h 2584450"/>
              <a:gd name="connsiteX45" fmla="*/ 2717800 w 8102600"/>
              <a:gd name="connsiteY45" fmla="*/ 774700 h 2584450"/>
              <a:gd name="connsiteX46" fmla="*/ 2717800 w 8102600"/>
              <a:gd name="connsiteY46" fmla="*/ 806450 h 2584450"/>
              <a:gd name="connsiteX47" fmla="*/ 2876550 w 8102600"/>
              <a:gd name="connsiteY47" fmla="*/ 806450 h 2584450"/>
              <a:gd name="connsiteX48" fmla="*/ 2876550 w 8102600"/>
              <a:gd name="connsiteY48" fmla="*/ 838200 h 2584450"/>
              <a:gd name="connsiteX49" fmla="*/ 3054350 w 8102600"/>
              <a:gd name="connsiteY49" fmla="*/ 838200 h 2584450"/>
              <a:gd name="connsiteX50" fmla="*/ 3054350 w 8102600"/>
              <a:gd name="connsiteY50" fmla="*/ 882650 h 2584450"/>
              <a:gd name="connsiteX51" fmla="*/ 3105150 w 8102600"/>
              <a:gd name="connsiteY51" fmla="*/ 882650 h 2584450"/>
              <a:gd name="connsiteX52" fmla="*/ 3105150 w 8102600"/>
              <a:gd name="connsiteY52" fmla="*/ 882650 h 2584450"/>
              <a:gd name="connsiteX53" fmla="*/ 3105943 w 8102600"/>
              <a:gd name="connsiteY53" fmla="*/ 915987 h 2584450"/>
              <a:gd name="connsiteX54" fmla="*/ 3187700 w 8102600"/>
              <a:gd name="connsiteY54" fmla="*/ 940594 h 2584450"/>
              <a:gd name="connsiteX55" fmla="*/ 3251200 w 8102600"/>
              <a:gd name="connsiteY55" fmla="*/ 958850 h 2584450"/>
              <a:gd name="connsiteX56" fmla="*/ 3397250 w 8102600"/>
              <a:gd name="connsiteY56" fmla="*/ 958850 h 2584450"/>
              <a:gd name="connsiteX57" fmla="*/ 3397250 w 8102600"/>
              <a:gd name="connsiteY57" fmla="*/ 996950 h 2584450"/>
              <a:gd name="connsiteX58" fmla="*/ 3435350 w 8102600"/>
              <a:gd name="connsiteY58" fmla="*/ 996950 h 2584450"/>
              <a:gd name="connsiteX59" fmla="*/ 3435350 w 8102600"/>
              <a:gd name="connsiteY59" fmla="*/ 1041400 h 2584450"/>
              <a:gd name="connsiteX60" fmla="*/ 3517900 w 8102600"/>
              <a:gd name="connsiteY60" fmla="*/ 1041400 h 2584450"/>
              <a:gd name="connsiteX61" fmla="*/ 3517900 w 8102600"/>
              <a:gd name="connsiteY61" fmla="*/ 1079500 h 2584450"/>
              <a:gd name="connsiteX62" fmla="*/ 3625850 w 8102600"/>
              <a:gd name="connsiteY62" fmla="*/ 1079500 h 2584450"/>
              <a:gd name="connsiteX63" fmla="*/ 3625850 w 8102600"/>
              <a:gd name="connsiteY63" fmla="*/ 1117600 h 2584450"/>
              <a:gd name="connsiteX64" fmla="*/ 3746500 w 8102600"/>
              <a:gd name="connsiteY64" fmla="*/ 1117600 h 2584450"/>
              <a:gd name="connsiteX65" fmla="*/ 3746500 w 8102600"/>
              <a:gd name="connsiteY65" fmla="*/ 1162050 h 2584450"/>
              <a:gd name="connsiteX66" fmla="*/ 3797300 w 8102600"/>
              <a:gd name="connsiteY66" fmla="*/ 1162050 h 2584450"/>
              <a:gd name="connsiteX67" fmla="*/ 3797300 w 8102600"/>
              <a:gd name="connsiteY67" fmla="*/ 1193800 h 2584450"/>
              <a:gd name="connsiteX68" fmla="*/ 3816350 w 8102600"/>
              <a:gd name="connsiteY68" fmla="*/ 1193800 h 2584450"/>
              <a:gd name="connsiteX69" fmla="*/ 3816350 w 8102600"/>
              <a:gd name="connsiteY69" fmla="*/ 1257300 h 2584450"/>
              <a:gd name="connsiteX70" fmla="*/ 3873500 w 8102600"/>
              <a:gd name="connsiteY70" fmla="*/ 1257300 h 2584450"/>
              <a:gd name="connsiteX71" fmla="*/ 3873500 w 8102600"/>
              <a:gd name="connsiteY71" fmla="*/ 1308100 h 2584450"/>
              <a:gd name="connsiteX72" fmla="*/ 4076700 w 8102600"/>
              <a:gd name="connsiteY72" fmla="*/ 1308100 h 2584450"/>
              <a:gd name="connsiteX73" fmla="*/ 4076700 w 8102600"/>
              <a:gd name="connsiteY73" fmla="*/ 1365250 h 2584450"/>
              <a:gd name="connsiteX74" fmla="*/ 4197350 w 8102600"/>
              <a:gd name="connsiteY74" fmla="*/ 1365250 h 2584450"/>
              <a:gd name="connsiteX75" fmla="*/ 4197350 w 8102600"/>
              <a:gd name="connsiteY75" fmla="*/ 1416050 h 2584450"/>
              <a:gd name="connsiteX76" fmla="*/ 4222750 w 8102600"/>
              <a:gd name="connsiteY76" fmla="*/ 1416050 h 2584450"/>
              <a:gd name="connsiteX77" fmla="*/ 4222750 w 8102600"/>
              <a:gd name="connsiteY77" fmla="*/ 1473200 h 2584450"/>
              <a:gd name="connsiteX78" fmla="*/ 4902200 w 8102600"/>
              <a:gd name="connsiteY78" fmla="*/ 1473200 h 2584450"/>
              <a:gd name="connsiteX79" fmla="*/ 4902200 w 8102600"/>
              <a:gd name="connsiteY79" fmla="*/ 1555750 h 2584450"/>
              <a:gd name="connsiteX80" fmla="*/ 4953000 w 8102600"/>
              <a:gd name="connsiteY80" fmla="*/ 1555750 h 2584450"/>
              <a:gd name="connsiteX81" fmla="*/ 4953000 w 8102600"/>
              <a:gd name="connsiteY81" fmla="*/ 1625600 h 2584450"/>
              <a:gd name="connsiteX82" fmla="*/ 5397500 w 8102600"/>
              <a:gd name="connsiteY82" fmla="*/ 1625600 h 2584450"/>
              <a:gd name="connsiteX83" fmla="*/ 5397500 w 8102600"/>
              <a:gd name="connsiteY83" fmla="*/ 1708150 h 2584450"/>
              <a:gd name="connsiteX84" fmla="*/ 5632450 w 8102600"/>
              <a:gd name="connsiteY84" fmla="*/ 1708150 h 2584450"/>
              <a:gd name="connsiteX85" fmla="*/ 5632450 w 8102600"/>
              <a:gd name="connsiteY85" fmla="*/ 1778000 h 2584450"/>
              <a:gd name="connsiteX86" fmla="*/ 5778500 w 8102600"/>
              <a:gd name="connsiteY86" fmla="*/ 1778000 h 2584450"/>
              <a:gd name="connsiteX87" fmla="*/ 5778500 w 8102600"/>
              <a:gd name="connsiteY87" fmla="*/ 1860550 h 2584450"/>
              <a:gd name="connsiteX88" fmla="*/ 6127750 w 8102600"/>
              <a:gd name="connsiteY88" fmla="*/ 1860550 h 2584450"/>
              <a:gd name="connsiteX89" fmla="*/ 6127750 w 8102600"/>
              <a:gd name="connsiteY89" fmla="*/ 1936750 h 2584450"/>
              <a:gd name="connsiteX90" fmla="*/ 7461250 w 8102600"/>
              <a:gd name="connsiteY90" fmla="*/ 1936750 h 2584450"/>
              <a:gd name="connsiteX91" fmla="*/ 7461250 w 8102600"/>
              <a:gd name="connsiteY91" fmla="*/ 2152650 h 2584450"/>
              <a:gd name="connsiteX92" fmla="*/ 8007350 w 8102600"/>
              <a:gd name="connsiteY92" fmla="*/ 2152650 h 2584450"/>
              <a:gd name="connsiteX93" fmla="*/ 8007350 w 8102600"/>
              <a:gd name="connsiteY93" fmla="*/ 2584450 h 2584450"/>
              <a:gd name="connsiteX94" fmla="*/ 8102600 w 8102600"/>
              <a:gd name="connsiteY94" fmla="*/ 2584450 h 2584450"/>
              <a:gd name="connsiteX0" fmla="*/ 0 w 8102600"/>
              <a:gd name="connsiteY0" fmla="*/ 0 h 2584450"/>
              <a:gd name="connsiteX1" fmla="*/ 209550 w 8102600"/>
              <a:gd name="connsiteY1" fmla="*/ 0 h 2584450"/>
              <a:gd name="connsiteX2" fmla="*/ 209550 w 8102600"/>
              <a:gd name="connsiteY2" fmla="*/ 38100 h 2584450"/>
              <a:gd name="connsiteX3" fmla="*/ 381000 w 8102600"/>
              <a:gd name="connsiteY3" fmla="*/ 38100 h 2584450"/>
              <a:gd name="connsiteX4" fmla="*/ 381000 w 8102600"/>
              <a:gd name="connsiteY4" fmla="*/ 69850 h 2584450"/>
              <a:gd name="connsiteX5" fmla="*/ 552450 w 8102600"/>
              <a:gd name="connsiteY5" fmla="*/ 69850 h 2584450"/>
              <a:gd name="connsiteX6" fmla="*/ 552450 w 8102600"/>
              <a:gd name="connsiteY6" fmla="*/ 101600 h 2584450"/>
              <a:gd name="connsiteX7" fmla="*/ 806450 w 8102600"/>
              <a:gd name="connsiteY7" fmla="*/ 101600 h 2584450"/>
              <a:gd name="connsiteX8" fmla="*/ 806450 w 8102600"/>
              <a:gd name="connsiteY8" fmla="*/ 133350 h 2584450"/>
              <a:gd name="connsiteX9" fmla="*/ 927100 w 8102600"/>
              <a:gd name="connsiteY9" fmla="*/ 133350 h 2584450"/>
              <a:gd name="connsiteX10" fmla="*/ 927100 w 8102600"/>
              <a:gd name="connsiteY10" fmla="*/ 165100 h 2584450"/>
              <a:gd name="connsiteX11" fmla="*/ 990600 w 8102600"/>
              <a:gd name="connsiteY11" fmla="*/ 165100 h 2584450"/>
              <a:gd name="connsiteX12" fmla="*/ 990600 w 8102600"/>
              <a:gd name="connsiteY12" fmla="*/ 196850 h 2584450"/>
              <a:gd name="connsiteX13" fmla="*/ 1016000 w 8102600"/>
              <a:gd name="connsiteY13" fmla="*/ 196850 h 2584450"/>
              <a:gd name="connsiteX14" fmla="*/ 1016000 w 8102600"/>
              <a:gd name="connsiteY14" fmla="*/ 222250 h 2584450"/>
              <a:gd name="connsiteX15" fmla="*/ 1022350 w 8102600"/>
              <a:gd name="connsiteY15" fmla="*/ 222250 h 2584450"/>
              <a:gd name="connsiteX16" fmla="*/ 1022350 w 8102600"/>
              <a:gd name="connsiteY16" fmla="*/ 266700 h 2584450"/>
              <a:gd name="connsiteX17" fmla="*/ 1136650 w 8102600"/>
              <a:gd name="connsiteY17" fmla="*/ 266700 h 2584450"/>
              <a:gd name="connsiteX18" fmla="*/ 1136650 w 8102600"/>
              <a:gd name="connsiteY18" fmla="*/ 304800 h 2584450"/>
              <a:gd name="connsiteX19" fmla="*/ 1206500 w 8102600"/>
              <a:gd name="connsiteY19" fmla="*/ 304800 h 2584450"/>
              <a:gd name="connsiteX20" fmla="*/ 1206500 w 8102600"/>
              <a:gd name="connsiteY20" fmla="*/ 323850 h 2584450"/>
              <a:gd name="connsiteX21" fmla="*/ 1212850 w 8102600"/>
              <a:gd name="connsiteY21" fmla="*/ 323850 h 2584450"/>
              <a:gd name="connsiteX22" fmla="*/ 1212850 w 8102600"/>
              <a:gd name="connsiteY22" fmla="*/ 368300 h 2584450"/>
              <a:gd name="connsiteX23" fmla="*/ 1244600 w 8102600"/>
              <a:gd name="connsiteY23" fmla="*/ 368300 h 2584450"/>
              <a:gd name="connsiteX24" fmla="*/ 1244600 w 8102600"/>
              <a:gd name="connsiteY24" fmla="*/ 406400 h 2584450"/>
              <a:gd name="connsiteX25" fmla="*/ 1282700 w 8102600"/>
              <a:gd name="connsiteY25" fmla="*/ 406400 h 2584450"/>
              <a:gd name="connsiteX26" fmla="*/ 1282700 w 8102600"/>
              <a:gd name="connsiteY26" fmla="*/ 438150 h 2584450"/>
              <a:gd name="connsiteX27" fmla="*/ 1485900 w 8102600"/>
              <a:gd name="connsiteY27" fmla="*/ 438150 h 2584450"/>
              <a:gd name="connsiteX28" fmla="*/ 1485900 w 8102600"/>
              <a:gd name="connsiteY28" fmla="*/ 463550 h 2584450"/>
              <a:gd name="connsiteX29" fmla="*/ 1498600 w 8102600"/>
              <a:gd name="connsiteY29" fmla="*/ 463550 h 2584450"/>
              <a:gd name="connsiteX30" fmla="*/ 1498600 w 8102600"/>
              <a:gd name="connsiteY30" fmla="*/ 501650 h 2584450"/>
              <a:gd name="connsiteX31" fmla="*/ 1949450 w 8102600"/>
              <a:gd name="connsiteY31" fmla="*/ 501650 h 2584450"/>
              <a:gd name="connsiteX32" fmla="*/ 1949450 w 8102600"/>
              <a:gd name="connsiteY32" fmla="*/ 571500 h 2584450"/>
              <a:gd name="connsiteX33" fmla="*/ 2012950 w 8102600"/>
              <a:gd name="connsiteY33" fmla="*/ 571500 h 2584450"/>
              <a:gd name="connsiteX34" fmla="*/ 2012950 w 8102600"/>
              <a:gd name="connsiteY34" fmla="*/ 603250 h 2584450"/>
              <a:gd name="connsiteX35" fmla="*/ 2120900 w 8102600"/>
              <a:gd name="connsiteY35" fmla="*/ 603250 h 2584450"/>
              <a:gd name="connsiteX36" fmla="*/ 2120900 w 8102600"/>
              <a:gd name="connsiteY36" fmla="*/ 641350 h 2584450"/>
              <a:gd name="connsiteX37" fmla="*/ 2209800 w 8102600"/>
              <a:gd name="connsiteY37" fmla="*/ 641350 h 2584450"/>
              <a:gd name="connsiteX38" fmla="*/ 2209800 w 8102600"/>
              <a:gd name="connsiteY38" fmla="*/ 673100 h 2584450"/>
              <a:gd name="connsiteX39" fmla="*/ 2305050 w 8102600"/>
              <a:gd name="connsiteY39" fmla="*/ 673100 h 2584450"/>
              <a:gd name="connsiteX40" fmla="*/ 2305050 w 8102600"/>
              <a:gd name="connsiteY40" fmla="*/ 704850 h 2584450"/>
              <a:gd name="connsiteX41" fmla="*/ 2413000 w 8102600"/>
              <a:gd name="connsiteY41" fmla="*/ 704850 h 2584450"/>
              <a:gd name="connsiteX42" fmla="*/ 2413000 w 8102600"/>
              <a:gd name="connsiteY42" fmla="*/ 736600 h 2584450"/>
              <a:gd name="connsiteX43" fmla="*/ 2514600 w 8102600"/>
              <a:gd name="connsiteY43" fmla="*/ 736600 h 2584450"/>
              <a:gd name="connsiteX44" fmla="*/ 2514600 w 8102600"/>
              <a:gd name="connsiteY44" fmla="*/ 774700 h 2584450"/>
              <a:gd name="connsiteX45" fmla="*/ 2717800 w 8102600"/>
              <a:gd name="connsiteY45" fmla="*/ 774700 h 2584450"/>
              <a:gd name="connsiteX46" fmla="*/ 2717800 w 8102600"/>
              <a:gd name="connsiteY46" fmla="*/ 806450 h 2584450"/>
              <a:gd name="connsiteX47" fmla="*/ 2876550 w 8102600"/>
              <a:gd name="connsiteY47" fmla="*/ 806450 h 2584450"/>
              <a:gd name="connsiteX48" fmla="*/ 2876550 w 8102600"/>
              <a:gd name="connsiteY48" fmla="*/ 838200 h 2584450"/>
              <a:gd name="connsiteX49" fmla="*/ 3054350 w 8102600"/>
              <a:gd name="connsiteY49" fmla="*/ 838200 h 2584450"/>
              <a:gd name="connsiteX50" fmla="*/ 3054350 w 8102600"/>
              <a:gd name="connsiteY50" fmla="*/ 882650 h 2584450"/>
              <a:gd name="connsiteX51" fmla="*/ 3105150 w 8102600"/>
              <a:gd name="connsiteY51" fmla="*/ 882650 h 2584450"/>
              <a:gd name="connsiteX52" fmla="*/ 3105150 w 8102600"/>
              <a:gd name="connsiteY52" fmla="*/ 882650 h 2584450"/>
              <a:gd name="connsiteX53" fmla="*/ 3105943 w 8102600"/>
              <a:gd name="connsiteY53" fmla="*/ 915987 h 2584450"/>
              <a:gd name="connsiteX54" fmla="*/ 3251994 w 8102600"/>
              <a:gd name="connsiteY54" fmla="*/ 914400 h 2584450"/>
              <a:gd name="connsiteX55" fmla="*/ 3251200 w 8102600"/>
              <a:gd name="connsiteY55" fmla="*/ 958850 h 2584450"/>
              <a:gd name="connsiteX56" fmla="*/ 3397250 w 8102600"/>
              <a:gd name="connsiteY56" fmla="*/ 958850 h 2584450"/>
              <a:gd name="connsiteX57" fmla="*/ 3397250 w 8102600"/>
              <a:gd name="connsiteY57" fmla="*/ 996950 h 2584450"/>
              <a:gd name="connsiteX58" fmla="*/ 3435350 w 8102600"/>
              <a:gd name="connsiteY58" fmla="*/ 996950 h 2584450"/>
              <a:gd name="connsiteX59" fmla="*/ 3435350 w 8102600"/>
              <a:gd name="connsiteY59" fmla="*/ 1041400 h 2584450"/>
              <a:gd name="connsiteX60" fmla="*/ 3517900 w 8102600"/>
              <a:gd name="connsiteY60" fmla="*/ 1041400 h 2584450"/>
              <a:gd name="connsiteX61" fmla="*/ 3517900 w 8102600"/>
              <a:gd name="connsiteY61" fmla="*/ 1079500 h 2584450"/>
              <a:gd name="connsiteX62" fmla="*/ 3625850 w 8102600"/>
              <a:gd name="connsiteY62" fmla="*/ 1079500 h 2584450"/>
              <a:gd name="connsiteX63" fmla="*/ 3625850 w 8102600"/>
              <a:gd name="connsiteY63" fmla="*/ 1117600 h 2584450"/>
              <a:gd name="connsiteX64" fmla="*/ 3746500 w 8102600"/>
              <a:gd name="connsiteY64" fmla="*/ 1117600 h 2584450"/>
              <a:gd name="connsiteX65" fmla="*/ 3746500 w 8102600"/>
              <a:gd name="connsiteY65" fmla="*/ 1162050 h 2584450"/>
              <a:gd name="connsiteX66" fmla="*/ 3797300 w 8102600"/>
              <a:gd name="connsiteY66" fmla="*/ 1162050 h 2584450"/>
              <a:gd name="connsiteX67" fmla="*/ 3797300 w 8102600"/>
              <a:gd name="connsiteY67" fmla="*/ 1193800 h 2584450"/>
              <a:gd name="connsiteX68" fmla="*/ 3816350 w 8102600"/>
              <a:gd name="connsiteY68" fmla="*/ 1193800 h 2584450"/>
              <a:gd name="connsiteX69" fmla="*/ 3816350 w 8102600"/>
              <a:gd name="connsiteY69" fmla="*/ 1257300 h 2584450"/>
              <a:gd name="connsiteX70" fmla="*/ 3873500 w 8102600"/>
              <a:gd name="connsiteY70" fmla="*/ 1257300 h 2584450"/>
              <a:gd name="connsiteX71" fmla="*/ 3873500 w 8102600"/>
              <a:gd name="connsiteY71" fmla="*/ 1308100 h 2584450"/>
              <a:gd name="connsiteX72" fmla="*/ 4076700 w 8102600"/>
              <a:gd name="connsiteY72" fmla="*/ 1308100 h 2584450"/>
              <a:gd name="connsiteX73" fmla="*/ 4076700 w 8102600"/>
              <a:gd name="connsiteY73" fmla="*/ 1365250 h 2584450"/>
              <a:gd name="connsiteX74" fmla="*/ 4197350 w 8102600"/>
              <a:gd name="connsiteY74" fmla="*/ 1365250 h 2584450"/>
              <a:gd name="connsiteX75" fmla="*/ 4197350 w 8102600"/>
              <a:gd name="connsiteY75" fmla="*/ 1416050 h 2584450"/>
              <a:gd name="connsiteX76" fmla="*/ 4222750 w 8102600"/>
              <a:gd name="connsiteY76" fmla="*/ 1416050 h 2584450"/>
              <a:gd name="connsiteX77" fmla="*/ 4222750 w 8102600"/>
              <a:gd name="connsiteY77" fmla="*/ 1473200 h 2584450"/>
              <a:gd name="connsiteX78" fmla="*/ 4902200 w 8102600"/>
              <a:gd name="connsiteY78" fmla="*/ 1473200 h 2584450"/>
              <a:gd name="connsiteX79" fmla="*/ 4902200 w 8102600"/>
              <a:gd name="connsiteY79" fmla="*/ 1555750 h 2584450"/>
              <a:gd name="connsiteX80" fmla="*/ 4953000 w 8102600"/>
              <a:gd name="connsiteY80" fmla="*/ 1555750 h 2584450"/>
              <a:gd name="connsiteX81" fmla="*/ 4953000 w 8102600"/>
              <a:gd name="connsiteY81" fmla="*/ 1625600 h 2584450"/>
              <a:gd name="connsiteX82" fmla="*/ 5397500 w 8102600"/>
              <a:gd name="connsiteY82" fmla="*/ 1625600 h 2584450"/>
              <a:gd name="connsiteX83" fmla="*/ 5397500 w 8102600"/>
              <a:gd name="connsiteY83" fmla="*/ 1708150 h 2584450"/>
              <a:gd name="connsiteX84" fmla="*/ 5632450 w 8102600"/>
              <a:gd name="connsiteY84" fmla="*/ 1708150 h 2584450"/>
              <a:gd name="connsiteX85" fmla="*/ 5632450 w 8102600"/>
              <a:gd name="connsiteY85" fmla="*/ 1778000 h 2584450"/>
              <a:gd name="connsiteX86" fmla="*/ 5778500 w 8102600"/>
              <a:gd name="connsiteY86" fmla="*/ 1778000 h 2584450"/>
              <a:gd name="connsiteX87" fmla="*/ 5778500 w 8102600"/>
              <a:gd name="connsiteY87" fmla="*/ 1860550 h 2584450"/>
              <a:gd name="connsiteX88" fmla="*/ 6127750 w 8102600"/>
              <a:gd name="connsiteY88" fmla="*/ 1860550 h 2584450"/>
              <a:gd name="connsiteX89" fmla="*/ 6127750 w 8102600"/>
              <a:gd name="connsiteY89" fmla="*/ 1936750 h 2584450"/>
              <a:gd name="connsiteX90" fmla="*/ 7461250 w 8102600"/>
              <a:gd name="connsiteY90" fmla="*/ 1936750 h 2584450"/>
              <a:gd name="connsiteX91" fmla="*/ 7461250 w 8102600"/>
              <a:gd name="connsiteY91" fmla="*/ 2152650 h 2584450"/>
              <a:gd name="connsiteX92" fmla="*/ 8007350 w 8102600"/>
              <a:gd name="connsiteY92" fmla="*/ 2152650 h 2584450"/>
              <a:gd name="connsiteX93" fmla="*/ 8007350 w 8102600"/>
              <a:gd name="connsiteY93" fmla="*/ 2584450 h 2584450"/>
              <a:gd name="connsiteX94" fmla="*/ 8102600 w 8102600"/>
              <a:gd name="connsiteY94" fmla="*/ 2584450 h 2584450"/>
              <a:gd name="connsiteX0" fmla="*/ 0 w 8102600"/>
              <a:gd name="connsiteY0" fmla="*/ 0 h 2584450"/>
              <a:gd name="connsiteX1" fmla="*/ 209550 w 8102600"/>
              <a:gd name="connsiteY1" fmla="*/ 0 h 2584450"/>
              <a:gd name="connsiteX2" fmla="*/ 209550 w 8102600"/>
              <a:gd name="connsiteY2" fmla="*/ 38100 h 2584450"/>
              <a:gd name="connsiteX3" fmla="*/ 381000 w 8102600"/>
              <a:gd name="connsiteY3" fmla="*/ 38100 h 2584450"/>
              <a:gd name="connsiteX4" fmla="*/ 381000 w 8102600"/>
              <a:gd name="connsiteY4" fmla="*/ 69850 h 2584450"/>
              <a:gd name="connsiteX5" fmla="*/ 552450 w 8102600"/>
              <a:gd name="connsiteY5" fmla="*/ 69850 h 2584450"/>
              <a:gd name="connsiteX6" fmla="*/ 552450 w 8102600"/>
              <a:gd name="connsiteY6" fmla="*/ 101600 h 2584450"/>
              <a:gd name="connsiteX7" fmla="*/ 806450 w 8102600"/>
              <a:gd name="connsiteY7" fmla="*/ 101600 h 2584450"/>
              <a:gd name="connsiteX8" fmla="*/ 806450 w 8102600"/>
              <a:gd name="connsiteY8" fmla="*/ 133350 h 2584450"/>
              <a:gd name="connsiteX9" fmla="*/ 927100 w 8102600"/>
              <a:gd name="connsiteY9" fmla="*/ 133350 h 2584450"/>
              <a:gd name="connsiteX10" fmla="*/ 927100 w 8102600"/>
              <a:gd name="connsiteY10" fmla="*/ 165100 h 2584450"/>
              <a:gd name="connsiteX11" fmla="*/ 990600 w 8102600"/>
              <a:gd name="connsiteY11" fmla="*/ 165100 h 2584450"/>
              <a:gd name="connsiteX12" fmla="*/ 990600 w 8102600"/>
              <a:gd name="connsiteY12" fmla="*/ 196850 h 2584450"/>
              <a:gd name="connsiteX13" fmla="*/ 1016000 w 8102600"/>
              <a:gd name="connsiteY13" fmla="*/ 196850 h 2584450"/>
              <a:gd name="connsiteX14" fmla="*/ 1016000 w 8102600"/>
              <a:gd name="connsiteY14" fmla="*/ 222250 h 2584450"/>
              <a:gd name="connsiteX15" fmla="*/ 1022350 w 8102600"/>
              <a:gd name="connsiteY15" fmla="*/ 222250 h 2584450"/>
              <a:gd name="connsiteX16" fmla="*/ 1022350 w 8102600"/>
              <a:gd name="connsiteY16" fmla="*/ 266700 h 2584450"/>
              <a:gd name="connsiteX17" fmla="*/ 1136650 w 8102600"/>
              <a:gd name="connsiteY17" fmla="*/ 266700 h 2584450"/>
              <a:gd name="connsiteX18" fmla="*/ 1136650 w 8102600"/>
              <a:gd name="connsiteY18" fmla="*/ 304800 h 2584450"/>
              <a:gd name="connsiteX19" fmla="*/ 1206500 w 8102600"/>
              <a:gd name="connsiteY19" fmla="*/ 304800 h 2584450"/>
              <a:gd name="connsiteX20" fmla="*/ 1206500 w 8102600"/>
              <a:gd name="connsiteY20" fmla="*/ 323850 h 2584450"/>
              <a:gd name="connsiteX21" fmla="*/ 1212850 w 8102600"/>
              <a:gd name="connsiteY21" fmla="*/ 323850 h 2584450"/>
              <a:gd name="connsiteX22" fmla="*/ 1212850 w 8102600"/>
              <a:gd name="connsiteY22" fmla="*/ 368300 h 2584450"/>
              <a:gd name="connsiteX23" fmla="*/ 1244600 w 8102600"/>
              <a:gd name="connsiteY23" fmla="*/ 368300 h 2584450"/>
              <a:gd name="connsiteX24" fmla="*/ 1244600 w 8102600"/>
              <a:gd name="connsiteY24" fmla="*/ 406400 h 2584450"/>
              <a:gd name="connsiteX25" fmla="*/ 1282700 w 8102600"/>
              <a:gd name="connsiteY25" fmla="*/ 406400 h 2584450"/>
              <a:gd name="connsiteX26" fmla="*/ 1282700 w 8102600"/>
              <a:gd name="connsiteY26" fmla="*/ 438150 h 2584450"/>
              <a:gd name="connsiteX27" fmla="*/ 1485900 w 8102600"/>
              <a:gd name="connsiteY27" fmla="*/ 438150 h 2584450"/>
              <a:gd name="connsiteX28" fmla="*/ 1485900 w 8102600"/>
              <a:gd name="connsiteY28" fmla="*/ 463550 h 2584450"/>
              <a:gd name="connsiteX29" fmla="*/ 1498600 w 8102600"/>
              <a:gd name="connsiteY29" fmla="*/ 463550 h 2584450"/>
              <a:gd name="connsiteX30" fmla="*/ 1498600 w 8102600"/>
              <a:gd name="connsiteY30" fmla="*/ 501650 h 2584450"/>
              <a:gd name="connsiteX31" fmla="*/ 1949450 w 8102600"/>
              <a:gd name="connsiteY31" fmla="*/ 501650 h 2584450"/>
              <a:gd name="connsiteX32" fmla="*/ 1949450 w 8102600"/>
              <a:gd name="connsiteY32" fmla="*/ 571500 h 2584450"/>
              <a:gd name="connsiteX33" fmla="*/ 2012950 w 8102600"/>
              <a:gd name="connsiteY33" fmla="*/ 571500 h 2584450"/>
              <a:gd name="connsiteX34" fmla="*/ 2012950 w 8102600"/>
              <a:gd name="connsiteY34" fmla="*/ 603250 h 2584450"/>
              <a:gd name="connsiteX35" fmla="*/ 2120900 w 8102600"/>
              <a:gd name="connsiteY35" fmla="*/ 603250 h 2584450"/>
              <a:gd name="connsiteX36" fmla="*/ 2120900 w 8102600"/>
              <a:gd name="connsiteY36" fmla="*/ 641350 h 2584450"/>
              <a:gd name="connsiteX37" fmla="*/ 2209800 w 8102600"/>
              <a:gd name="connsiteY37" fmla="*/ 641350 h 2584450"/>
              <a:gd name="connsiteX38" fmla="*/ 2209800 w 8102600"/>
              <a:gd name="connsiteY38" fmla="*/ 673100 h 2584450"/>
              <a:gd name="connsiteX39" fmla="*/ 2305050 w 8102600"/>
              <a:gd name="connsiteY39" fmla="*/ 673100 h 2584450"/>
              <a:gd name="connsiteX40" fmla="*/ 2305050 w 8102600"/>
              <a:gd name="connsiteY40" fmla="*/ 704850 h 2584450"/>
              <a:gd name="connsiteX41" fmla="*/ 2413000 w 8102600"/>
              <a:gd name="connsiteY41" fmla="*/ 704850 h 2584450"/>
              <a:gd name="connsiteX42" fmla="*/ 2413000 w 8102600"/>
              <a:gd name="connsiteY42" fmla="*/ 736600 h 2584450"/>
              <a:gd name="connsiteX43" fmla="*/ 2514600 w 8102600"/>
              <a:gd name="connsiteY43" fmla="*/ 736600 h 2584450"/>
              <a:gd name="connsiteX44" fmla="*/ 2514600 w 8102600"/>
              <a:gd name="connsiteY44" fmla="*/ 774700 h 2584450"/>
              <a:gd name="connsiteX45" fmla="*/ 2717800 w 8102600"/>
              <a:gd name="connsiteY45" fmla="*/ 774700 h 2584450"/>
              <a:gd name="connsiteX46" fmla="*/ 2717800 w 8102600"/>
              <a:gd name="connsiteY46" fmla="*/ 806450 h 2584450"/>
              <a:gd name="connsiteX47" fmla="*/ 2876550 w 8102600"/>
              <a:gd name="connsiteY47" fmla="*/ 806450 h 2584450"/>
              <a:gd name="connsiteX48" fmla="*/ 2876550 w 8102600"/>
              <a:gd name="connsiteY48" fmla="*/ 838200 h 2584450"/>
              <a:gd name="connsiteX49" fmla="*/ 3054350 w 8102600"/>
              <a:gd name="connsiteY49" fmla="*/ 838200 h 2584450"/>
              <a:gd name="connsiteX50" fmla="*/ 3054350 w 8102600"/>
              <a:gd name="connsiteY50" fmla="*/ 882650 h 2584450"/>
              <a:gd name="connsiteX51" fmla="*/ 3105150 w 8102600"/>
              <a:gd name="connsiteY51" fmla="*/ 882650 h 2584450"/>
              <a:gd name="connsiteX52" fmla="*/ 3105150 w 8102600"/>
              <a:gd name="connsiteY52" fmla="*/ 882650 h 2584450"/>
              <a:gd name="connsiteX53" fmla="*/ 3105943 w 8102600"/>
              <a:gd name="connsiteY53" fmla="*/ 915987 h 2584450"/>
              <a:gd name="connsiteX54" fmla="*/ 3249613 w 8102600"/>
              <a:gd name="connsiteY54" fmla="*/ 914400 h 2584450"/>
              <a:gd name="connsiteX55" fmla="*/ 3251200 w 8102600"/>
              <a:gd name="connsiteY55" fmla="*/ 958850 h 2584450"/>
              <a:gd name="connsiteX56" fmla="*/ 3397250 w 8102600"/>
              <a:gd name="connsiteY56" fmla="*/ 958850 h 2584450"/>
              <a:gd name="connsiteX57" fmla="*/ 3397250 w 8102600"/>
              <a:gd name="connsiteY57" fmla="*/ 996950 h 2584450"/>
              <a:gd name="connsiteX58" fmla="*/ 3435350 w 8102600"/>
              <a:gd name="connsiteY58" fmla="*/ 996950 h 2584450"/>
              <a:gd name="connsiteX59" fmla="*/ 3435350 w 8102600"/>
              <a:gd name="connsiteY59" fmla="*/ 1041400 h 2584450"/>
              <a:gd name="connsiteX60" fmla="*/ 3517900 w 8102600"/>
              <a:gd name="connsiteY60" fmla="*/ 1041400 h 2584450"/>
              <a:gd name="connsiteX61" fmla="*/ 3517900 w 8102600"/>
              <a:gd name="connsiteY61" fmla="*/ 1079500 h 2584450"/>
              <a:gd name="connsiteX62" fmla="*/ 3625850 w 8102600"/>
              <a:gd name="connsiteY62" fmla="*/ 1079500 h 2584450"/>
              <a:gd name="connsiteX63" fmla="*/ 3625850 w 8102600"/>
              <a:gd name="connsiteY63" fmla="*/ 1117600 h 2584450"/>
              <a:gd name="connsiteX64" fmla="*/ 3746500 w 8102600"/>
              <a:gd name="connsiteY64" fmla="*/ 1117600 h 2584450"/>
              <a:gd name="connsiteX65" fmla="*/ 3746500 w 8102600"/>
              <a:gd name="connsiteY65" fmla="*/ 1162050 h 2584450"/>
              <a:gd name="connsiteX66" fmla="*/ 3797300 w 8102600"/>
              <a:gd name="connsiteY66" fmla="*/ 1162050 h 2584450"/>
              <a:gd name="connsiteX67" fmla="*/ 3797300 w 8102600"/>
              <a:gd name="connsiteY67" fmla="*/ 1193800 h 2584450"/>
              <a:gd name="connsiteX68" fmla="*/ 3816350 w 8102600"/>
              <a:gd name="connsiteY68" fmla="*/ 1193800 h 2584450"/>
              <a:gd name="connsiteX69" fmla="*/ 3816350 w 8102600"/>
              <a:gd name="connsiteY69" fmla="*/ 1257300 h 2584450"/>
              <a:gd name="connsiteX70" fmla="*/ 3873500 w 8102600"/>
              <a:gd name="connsiteY70" fmla="*/ 1257300 h 2584450"/>
              <a:gd name="connsiteX71" fmla="*/ 3873500 w 8102600"/>
              <a:gd name="connsiteY71" fmla="*/ 1308100 h 2584450"/>
              <a:gd name="connsiteX72" fmla="*/ 4076700 w 8102600"/>
              <a:gd name="connsiteY72" fmla="*/ 1308100 h 2584450"/>
              <a:gd name="connsiteX73" fmla="*/ 4076700 w 8102600"/>
              <a:gd name="connsiteY73" fmla="*/ 1365250 h 2584450"/>
              <a:gd name="connsiteX74" fmla="*/ 4197350 w 8102600"/>
              <a:gd name="connsiteY74" fmla="*/ 1365250 h 2584450"/>
              <a:gd name="connsiteX75" fmla="*/ 4197350 w 8102600"/>
              <a:gd name="connsiteY75" fmla="*/ 1416050 h 2584450"/>
              <a:gd name="connsiteX76" fmla="*/ 4222750 w 8102600"/>
              <a:gd name="connsiteY76" fmla="*/ 1416050 h 2584450"/>
              <a:gd name="connsiteX77" fmla="*/ 4222750 w 8102600"/>
              <a:gd name="connsiteY77" fmla="*/ 1473200 h 2584450"/>
              <a:gd name="connsiteX78" fmla="*/ 4902200 w 8102600"/>
              <a:gd name="connsiteY78" fmla="*/ 1473200 h 2584450"/>
              <a:gd name="connsiteX79" fmla="*/ 4902200 w 8102600"/>
              <a:gd name="connsiteY79" fmla="*/ 1555750 h 2584450"/>
              <a:gd name="connsiteX80" fmla="*/ 4953000 w 8102600"/>
              <a:gd name="connsiteY80" fmla="*/ 1555750 h 2584450"/>
              <a:gd name="connsiteX81" fmla="*/ 4953000 w 8102600"/>
              <a:gd name="connsiteY81" fmla="*/ 1625600 h 2584450"/>
              <a:gd name="connsiteX82" fmla="*/ 5397500 w 8102600"/>
              <a:gd name="connsiteY82" fmla="*/ 1625600 h 2584450"/>
              <a:gd name="connsiteX83" fmla="*/ 5397500 w 8102600"/>
              <a:gd name="connsiteY83" fmla="*/ 1708150 h 2584450"/>
              <a:gd name="connsiteX84" fmla="*/ 5632450 w 8102600"/>
              <a:gd name="connsiteY84" fmla="*/ 1708150 h 2584450"/>
              <a:gd name="connsiteX85" fmla="*/ 5632450 w 8102600"/>
              <a:gd name="connsiteY85" fmla="*/ 1778000 h 2584450"/>
              <a:gd name="connsiteX86" fmla="*/ 5778500 w 8102600"/>
              <a:gd name="connsiteY86" fmla="*/ 1778000 h 2584450"/>
              <a:gd name="connsiteX87" fmla="*/ 5778500 w 8102600"/>
              <a:gd name="connsiteY87" fmla="*/ 1860550 h 2584450"/>
              <a:gd name="connsiteX88" fmla="*/ 6127750 w 8102600"/>
              <a:gd name="connsiteY88" fmla="*/ 1860550 h 2584450"/>
              <a:gd name="connsiteX89" fmla="*/ 6127750 w 8102600"/>
              <a:gd name="connsiteY89" fmla="*/ 1936750 h 2584450"/>
              <a:gd name="connsiteX90" fmla="*/ 7461250 w 8102600"/>
              <a:gd name="connsiteY90" fmla="*/ 1936750 h 2584450"/>
              <a:gd name="connsiteX91" fmla="*/ 7461250 w 8102600"/>
              <a:gd name="connsiteY91" fmla="*/ 2152650 h 2584450"/>
              <a:gd name="connsiteX92" fmla="*/ 8007350 w 8102600"/>
              <a:gd name="connsiteY92" fmla="*/ 2152650 h 2584450"/>
              <a:gd name="connsiteX93" fmla="*/ 8007350 w 8102600"/>
              <a:gd name="connsiteY93" fmla="*/ 2584450 h 2584450"/>
              <a:gd name="connsiteX94" fmla="*/ 8102600 w 8102600"/>
              <a:gd name="connsiteY94" fmla="*/ 2584450 h 2584450"/>
              <a:gd name="connsiteX0" fmla="*/ 0 w 8102600"/>
              <a:gd name="connsiteY0" fmla="*/ 0 h 2584450"/>
              <a:gd name="connsiteX1" fmla="*/ 209550 w 8102600"/>
              <a:gd name="connsiteY1" fmla="*/ 0 h 2584450"/>
              <a:gd name="connsiteX2" fmla="*/ 209550 w 8102600"/>
              <a:gd name="connsiteY2" fmla="*/ 38100 h 2584450"/>
              <a:gd name="connsiteX3" fmla="*/ 381000 w 8102600"/>
              <a:gd name="connsiteY3" fmla="*/ 38100 h 2584450"/>
              <a:gd name="connsiteX4" fmla="*/ 381000 w 8102600"/>
              <a:gd name="connsiteY4" fmla="*/ 69850 h 2584450"/>
              <a:gd name="connsiteX5" fmla="*/ 552450 w 8102600"/>
              <a:gd name="connsiteY5" fmla="*/ 69850 h 2584450"/>
              <a:gd name="connsiteX6" fmla="*/ 552450 w 8102600"/>
              <a:gd name="connsiteY6" fmla="*/ 101600 h 2584450"/>
              <a:gd name="connsiteX7" fmla="*/ 806450 w 8102600"/>
              <a:gd name="connsiteY7" fmla="*/ 101600 h 2584450"/>
              <a:gd name="connsiteX8" fmla="*/ 806450 w 8102600"/>
              <a:gd name="connsiteY8" fmla="*/ 133350 h 2584450"/>
              <a:gd name="connsiteX9" fmla="*/ 927100 w 8102600"/>
              <a:gd name="connsiteY9" fmla="*/ 133350 h 2584450"/>
              <a:gd name="connsiteX10" fmla="*/ 927100 w 8102600"/>
              <a:gd name="connsiteY10" fmla="*/ 165100 h 2584450"/>
              <a:gd name="connsiteX11" fmla="*/ 990600 w 8102600"/>
              <a:gd name="connsiteY11" fmla="*/ 165100 h 2584450"/>
              <a:gd name="connsiteX12" fmla="*/ 990600 w 8102600"/>
              <a:gd name="connsiteY12" fmla="*/ 196850 h 2584450"/>
              <a:gd name="connsiteX13" fmla="*/ 1016000 w 8102600"/>
              <a:gd name="connsiteY13" fmla="*/ 196850 h 2584450"/>
              <a:gd name="connsiteX14" fmla="*/ 1016000 w 8102600"/>
              <a:gd name="connsiteY14" fmla="*/ 222250 h 2584450"/>
              <a:gd name="connsiteX15" fmla="*/ 1022350 w 8102600"/>
              <a:gd name="connsiteY15" fmla="*/ 222250 h 2584450"/>
              <a:gd name="connsiteX16" fmla="*/ 1022350 w 8102600"/>
              <a:gd name="connsiteY16" fmla="*/ 266700 h 2584450"/>
              <a:gd name="connsiteX17" fmla="*/ 1136650 w 8102600"/>
              <a:gd name="connsiteY17" fmla="*/ 266700 h 2584450"/>
              <a:gd name="connsiteX18" fmla="*/ 1136650 w 8102600"/>
              <a:gd name="connsiteY18" fmla="*/ 304800 h 2584450"/>
              <a:gd name="connsiteX19" fmla="*/ 1206500 w 8102600"/>
              <a:gd name="connsiteY19" fmla="*/ 304800 h 2584450"/>
              <a:gd name="connsiteX20" fmla="*/ 1206500 w 8102600"/>
              <a:gd name="connsiteY20" fmla="*/ 323850 h 2584450"/>
              <a:gd name="connsiteX21" fmla="*/ 1212850 w 8102600"/>
              <a:gd name="connsiteY21" fmla="*/ 323850 h 2584450"/>
              <a:gd name="connsiteX22" fmla="*/ 1212850 w 8102600"/>
              <a:gd name="connsiteY22" fmla="*/ 368300 h 2584450"/>
              <a:gd name="connsiteX23" fmla="*/ 1244600 w 8102600"/>
              <a:gd name="connsiteY23" fmla="*/ 368300 h 2584450"/>
              <a:gd name="connsiteX24" fmla="*/ 1244600 w 8102600"/>
              <a:gd name="connsiteY24" fmla="*/ 406400 h 2584450"/>
              <a:gd name="connsiteX25" fmla="*/ 1282700 w 8102600"/>
              <a:gd name="connsiteY25" fmla="*/ 406400 h 2584450"/>
              <a:gd name="connsiteX26" fmla="*/ 1282700 w 8102600"/>
              <a:gd name="connsiteY26" fmla="*/ 438150 h 2584450"/>
              <a:gd name="connsiteX27" fmla="*/ 1485900 w 8102600"/>
              <a:gd name="connsiteY27" fmla="*/ 438150 h 2584450"/>
              <a:gd name="connsiteX28" fmla="*/ 1485900 w 8102600"/>
              <a:gd name="connsiteY28" fmla="*/ 463550 h 2584450"/>
              <a:gd name="connsiteX29" fmla="*/ 1498600 w 8102600"/>
              <a:gd name="connsiteY29" fmla="*/ 463550 h 2584450"/>
              <a:gd name="connsiteX30" fmla="*/ 1498600 w 8102600"/>
              <a:gd name="connsiteY30" fmla="*/ 501650 h 2584450"/>
              <a:gd name="connsiteX31" fmla="*/ 1949450 w 8102600"/>
              <a:gd name="connsiteY31" fmla="*/ 501650 h 2584450"/>
              <a:gd name="connsiteX32" fmla="*/ 1949450 w 8102600"/>
              <a:gd name="connsiteY32" fmla="*/ 571500 h 2584450"/>
              <a:gd name="connsiteX33" fmla="*/ 2012950 w 8102600"/>
              <a:gd name="connsiteY33" fmla="*/ 571500 h 2584450"/>
              <a:gd name="connsiteX34" fmla="*/ 2012950 w 8102600"/>
              <a:gd name="connsiteY34" fmla="*/ 603250 h 2584450"/>
              <a:gd name="connsiteX35" fmla="*/ 2120900 w 8102600"/>
              <a:gd name="connsiteY35" fmla="*/ 603250 h 2584450"/>
              <a:gd name="connsiteX36" fmla="*/ 2120900 w 8102600"/>
              <a:gd name="connsiteY36" fmla="*/ 641350 h 2584450"/>
              <a:gd name="connsiteX37" fmla="*/ 2209800 w 8102600"/>
              <a:gd name="connsiteY37" fmla="*/ 641350 h 2584450"/>
              <a:gd name="connsiteX38" fmla="*/ 2209800 w 8102600"/>
              <a:gd name="connsiteY38" fmla="*/ 673100 h 2584450"/>
              <a:gd name="connsiteX39" fmla="*/ 2305050 w 8102600"/>
              <a:gd name="connsiteY39" fmla="*/ 673100 h 2584450"/>
              <a:gd name="connsiteX40" fmla="*/ 2305050 w 8102600"/>
              <a:gd name="connsiteY40" fmla="*/ 704850 h 2584450"/>
              <a:gd name="connsiteX41" fmla="*/ 2413000 w 8102600"/>
              <a:gd name="connsiteY41" fmla="*/ 704850 h 2584450"/>
              <a:gd name="connsiteX42" fmla="*/ 2413000 w 8102600"/>
              <a:gd name="connsiteY42" fmla="*/ 736600 h 2584450"/>
              <a:gd name="connsiteX43" fmla="*/ 2514600 w 8102600"/>
              <a:gd name="connsiteY43" fmla="*/ 736600 h 2584450"/>
              <a:gd name="connsiteX44" fmla="*/ 2514600 w 8102600"/>
              <a:gd name="connsiteY44" fmla="*/ 774700 h 2584450"/>
              <a:gd name="connsiteX45" fmla="*/ 2717800 w 8102600"/>
              <a:gd name="connsiteY45" fmla="*/ 774700 h 2584450"/>
              <a:gd name="connsiteX46" fmla="*/ 2717800 w 8102600"/>
              <a:gd name="connsiteY46" fmla="*/ 806450 h 2584450"/>
              <a:gd name="connsiteX47" fmla="*/ 2876550 w 8102600"/>
              <a:gd name="connsiteY47" fmla="*/ 806450 h 2584450"/>
              <a:gd name="connsiteX48" fmla="*/ 2876550 w 8102600"/>
              <a:gd name="connsiteY48" fmla="*/ 838200 h 2584450"/>
              <a:gd name="connsiteX49" fmla="*/ 3054350 w 8102600"/>
              <a:gd name="connsiteY49" fmla="*/ 838200 h 2584450"/>
              <a:gd name="connsiteX50" fmla="*/ 3054350 w 8102600"/>
              <a:gd name="connsiteY50" fmla="*/ 882650 h 2584450"/>
              <a:gd name="connsiteX51" fmla="*/ 3105150 w 8102600"/>
              <a:gd name="connsiteY51" fmla="*/ 882650 h 2584450"/>
              <a:gd name="connsiteX52" fmla="*/ 3105150 w 8102600"/>
              <a:gd name="connsiteY52" fmla="*/ 882650 h 2584450"/>
              <a:gd name="connsiteX53" fmla="*/ 3105943 w 8102600"/>
              <a:gd name="connsiteY53" fmla="*/ 915987 h 2584450"/>
              <a:gd name="connsiteX54" fmla="*/ 3249613 w 8102600"/>
              <a:gd name="connsiteY54" fmla="*/ 914400 h 2584450"/>
              <a:gd name="connsiteX55" fmla="*/ 3251200 w 8102600"/>
              <a:gd name="connsiteY55" fmla="*/ 958850 h 2584450"/>
              <a:gd name="connsiteX56" fmla="*/ 3397250 w 8102600"/>
              <a:gd name="connsiteY56" fmla="*/ 956468 h 2584450"/>
              <a:gd name="connsiteX57" fmla="*/ 3397250 w 8102600"/>
              <a:gd name="connsiteY57" fmla="*/ 996950 h 2584450"/>
              <a:gd name="connsiteX58" fmla="*/ 3435350 w 8102600"/>
              <a:gd name="connsiteY58" fmla="*/ 996950 h 2584450"/>
              <a:gd name="connsiteX59" fmla="*/ 3435350 w 8102600"/>
              <a:gd name="connsiteY59" fmla="*/ 1041400 h 2584450"/>
              <a:gd name="connsiteX60" fmla="*/ 3517900 w 8102600"/>
              <a:gd name="connsiteY60" fmla="*/ 1041400 h 2584450"/>
              <a:gd name="connsiteX61" fmla="*/ 3517900 w 8102600"/>
              <a:gd name="connsiteY61" fmla="*/ 1079500 h 2584450"/>
              <a:gd name="connsiteX62" fmla="*/ 3625850 w 8102600"/>
              <a:gd name="connsiteY62" fmla="*/ 1079500 h 2584450"/>
              <a:gd name="connsiteX63" fmla="*/ 3625850 w 8102600"/>
              <a:gd name="connsiteY63" fmla="*/ 1117600 h 2584450"/>
              <a:gd name="connsiteX64" fmla="*/ 3746500 w 8102600"/>
              <a:gd name="connsiteY64" fmla="*/ 1117600 h 2584450"/>
              <a:gd name="connsiteX65" fmla="*/ 3746500 w 8102600"/>
              <a:gd name="connsiteY65" fmla="*/ 1162050 h 2584450"/>
              <a:gd name="connsiteX66" fmla="*/ 3797300 w 8102600"/>
              <a:gd name="connsiteY66" fmla="*/ 1162050 h 2584450"/>
              <a:gd name="connsiteX67" fmla="*/ 3797300 w 8102600"/>
              <a:gd name="connsiteY67" fmla="*/ 1193800 h 2584450"/>
              <a:gd name="connsiteX68" fmla="*/ 3816350 w 8102600"/>
              <a:gd name="connsiteY68" fmla="*/ 1193800 h 2584450"/>
              <a:gd name="connsiteX69" fmla="*/ 3816350 w 8102600"/>
              <a:gd name="connsiteY69" fmla="*/ 1257300 h 2584450"/>
              <a:gd name="connsiteX70" fmla="*/ 3873500 w 8102600"/>
              <a:gd name="connsiteY70" fmla="*/ 1257300 h 2584450"/>
              <a:gd name="connsiteX71" fmla="*/ 3873500 w 8102600"/>
              <a:gd name="connsiteY71" fmla="*/ 1308100 h 2584450"/>
              <a:gd name="connsiteX72" fmla="*/ 4076700 w 8102600"/>
              <a:gd name="connsiteY72" fmla="*/ 1308100 h 2584450"/>
              <a:gd name="connsiteX73" fmla="*/ 4076700 w 8102600"/>
              <a:gd name="connsiteY73" fmla="*/ 1365250 h 2584450"/>
              <a:gd name="connsiteX74" fmla="*/ 4197350 w 8102600"/>
              <a:gd name="connsiteY74" fmla="*/ 1365250 h 2584450"/>
              <a:gd name="connsiteX75" fmla="*/ 4197350 w 8102600"/>
              <a:gd name="connsiteY75" fmla="*/ 1416050 h 2584450"/>
              <a:gd name="connsiteX76" fmla="*/ 4222750 w 8102600"/>
              <a:gd name="connsiteY76" fmla="*/ 1416050 h 2584450"/>
              <a:gd name="connsiteX77" fmla="*/ 4222750 w 8102600"/>
              <a:gd name="connsiteY77" fmla="*/ 1473200 h 2584450"/>
              <a:gd name="connsiteX78" fmla="*/ 4902200 w 8102600"/>
              <a:gd name="connsiteY78" fmla="*/ 1473200 h 2584450"/>
              <a:gd name="connsiteX79" fmla="*/ 4902200 w 8102600"/>
              <a:gd name="connsiteY79" fmla="*/ 1555750 h 2584450"/>
              <a:gd name="connsiteX80" fmla="*/ 4953000 w 8102600"/>
              <a:gd name="connsiteY80" fmla="*/ 1555750 h 2584450"/>
              <a:gd name="connsiteX81" fmla="*/ 4953000 w 8102600"/>
              <a:gd name="connsiteY81" fmla="*/ 1625600 h 2584450"/>
              <a:gd name="connsiteX82" fmla="*/ 5397500 w 8102600"/>
              <a:gd name="connsiteY82" fmla="*/ 1625600 h 2584450"/>
              <a:gd name="connsiteX83" fmla="*/ 5397500 w 8102600"/>
              <a:gd name="connsiteY83" fmla="*/ 1708150 h 2584450"/>
              <a:gd name="connsiteX84" fmla="*/ 5632450 w 8102600"/>
              <a:gd name="connsiteY84" fmla="*/ 1708150 h 2584450"/>
              <a:gd name="connsiteX85" fmla="*/ 5632450 w 8102600"/>
              <a:gd name="connsiteY85" fmla="*/ 1778000 h 2584450"/>
              <a:gd name="connsiteX86" fmla="*/ 5778500 w 8102600"/>
              <a:gd name="connsiteY86" fmla="*/ 1778000 h 2584450"/>
              <a:gd name="connsiteX87" fmla="*/ 5778500 w 8102600"/>
              <a:gd name="connsiteY87" fmla="*/ 1860550 h 2584450"/>
              <a:gd name="connsiteX88" fmla="*/ 6127750 w 8102600"/>
              <a:gd name="connsiteY88" fmla="*/ 1860550 h 2584450"/>
              <a:gd name="connsiteX89" fmla="*/ 6127750 w 8102600"/>
              <a:gd name="connsiteY89" fmla="*/ 1936750 h 2584450"/>
              <a:gd name="connsiteX90" fmla="*/ 7461250 w 8102600"/>
              <a:gd name="connsiteY90" fmla="*/ 1936750 h 2584450"/>
              <a:gd name="connsiteX91" fmla="*/ 7461250 w 8102600"/>
              <a:gd name="connsiteY91" fmla="*/ 2152650 h 2584450"/>
              <a:gd name="connsiteX92" fmla="*/ 8007350 w 8102600"/>
              <a:gd name="connsiteY92" fmla="*/ 2152650 h 2584450"/>
              <a:gd name="connsiteX93" fmla="*/ 8007350 w 8102600"/>
              <a:gd name="connsiteY93" fmla="*/ 2584450 h 2584450"/>
              <a:gd name="connsiteX94" fmla="*/ 8102600 w 8102600"/>
              <a:gd name="connsiteY94" fmla="*/ 2584450 h 2584450"/>
              <a:gd name="connsiteX0" fmla="*/ 0 w 8102600"/>
              <a:gd name="connsiteY0" fmla="*/ 0 h 2584450"/>
              <a:gd name="connsiteX1" fmla="*/ 209550 w 8102600"/>
              <a:gd name="connsiteY1" fmla="*/ 0 h 2584450"/>
              <a:gd name="connsiteX2" fmla="*/ 209550 w 8102600"/>
              <a:gd name="connsiteY2" fmla="*/ 38100 h 2584450"/>
              <a:gd name="connsiteX3" fmla="*/ 381000 w 8102600"/>
              <a:gd name="connsiteY3" fmla="*/ 38100 h 2584450"/>
              <a:gd name="connsiteX4" fmla="*/ 381000 w 8102600"/>
              <a:gd name="connsiteY4" fmla="*/ 69850 h 2584450"/>
              <a:gd name="connsiteX5" fmla="*/ 552450 w 8102600"/>
              <a:gd name="connsiteY5" fmla="*/ 69850 h 2584450"/>
              <a:gd name="connsiteX6" fmla="*/ 552450 w 8102600"/>
              <a:gd name="connsiteY6" fmla="*/ 101600 h 2584450"/>
              <a:gd name="connsiteX7" fmla="*/ 806450 w 8102600"/>
              <a:gd name="connsiteY7" fmla="*/ 101600 h 2584450"/>
              <a:gd name="connsiteX8" fmla="*/ 806450 w 8102600"/>
              <a:gd name="connsiteY8" fmla="*/ 133350 h 2584450"/>
              <a:gd name="connsiteX9" fmla="*/ 927100 w 8102600"/>
              <a:gd name="connsiteY9" fmla="*/ 133350 h 2584450"/>
              <a:gd name="connsiteX10" fmla="*/ 927100 w 8102600"/>
              <a:gd name="connsiteY10" fmla="*/ 165100 h 2584450"/>
              <a:gd name="connsiteX11" fmla="*/ 990600 w 8102600"/>
              <a:gd name="connsiteY11" fmla="*/ 165100 h 2584450"/>
              <a:gd name="connsiteX12" fmla="*/ 990600 w 8102600"/>
              <a:gd name="connsiteY12" fmla="*/ 196850 h 2584450"/>
              <a:gd name="connsiteX13" fmla="*/ 1016000 w 8102600"/>
              <a:gd name="connsiteY13" fmla="*/ 196850 h 2584450"/>
              <a:gd name="connsiteX14" fmla="*/ 1016000 w 8102600"/>
              <a:gd name="connsiteY14" fmla="*/ 222250 h 2584450"/>
              <a:gd name="connsiteX15" fmla="*/ 1022350 w 8102600"/>
              <a:gd name="connsiteY15" fmla="*/ 222250 h 2584450"/>
              <a:gd name="connsiteX16" fmla="*/ 1022350 w 8102600"/>
              <a:gd name="connsiteY16" fmla="*/ 266700 h 2584450"/>
              <a:gd name="connsiteX17" fmla="*/ 1136650 w 8102600"/>
              <a:gd name="connsiteY17" fmla="*/ 266700 h 2584450"/>
              <a:gd name="connsiteX18" fmla="*/ 1136650 w 8102600"/>
              <a:gd name="connsiteY18" fmla="*/ 304800 h 2584450"/>
              <a:gd name="connsiteX19" fmla="*/ 1206500 w 8102600"/>
              <a:gd name="connsiteY19" fmla="*/ 304800 h 2584450"/>
              <a:gd name="connsiteX20" fmla="*/ 1206500 w 8102600"/>
              <a:gd name="connsiteY20" fmla="*/ 323850 h 2584450"/>
              <a:gd name="connsiteX21" fmla="*/ 1212850 w 8102600"/>
              <a:gd name="connsiteY21" fmla="*/ 323850 h 2584450"/>
              <a:gd name="connsiteX22" fmla="*/ 1212850 w 8102600"/>
              <a:gd name="connsiteY22" fmla="*/ 368300 h 2584450"/>
              <a:gd name="connsiteX23" fmla="*/ 1244600 w 8102600"/>
              <a:gd name="connsiteY23" fmla="*/ 368300 h 2584450"/>
              <a:gd name="connsiteX24" fmla="*/ 1244600 w 8102600"/>
              <a:gd name="connsiteY24" fmla="*/ 406400 h 2584450"/>
              <a:gd name="connsiteX25" fmla="*/ 1282700 w 8102600"/>
              <a:gd name="connsiteY25" fmla="*/ 406400 h 2584450"/>
              <a:gd name="connsiteX26" fmla="*/ 1282700 w 8102600"/>
              <a:gd name="connsiteY26" fmla="*/ 438150 h 2584450"/>
              <a:gd name="connsiteX27" fmla="*/ 1485900 w 8102600"/>
              <a:gd name="connsiteY27" fmla="*/ 438150 h 2584450"/>
              <a:gd name="connsiteX28" fmla="*/ 1485900 w 8102600"/>
              <a:gd name="connsiteY28" fmla="*/ 463550 h 2584450"/>
              <a:gd name="connsiteX29" fmla="*/ 1498600 w 8102600"/>
              <a:gd name="connsiteY29" fmla="*/ 463550 h 2584450"/>
              <a:gd name="connsiteX30" fmla="*/ 1498600 w 8102600"/>
              <a:gd name="connsiteY30" fmla="*/ 501650 h 2584450"/>
              <a:gd name="connsiteX31" fmla="*/ 1949450 w 8102600"/>
              <a:gd name="connsiteY31" fmla="*/ 501650 h 2584450"/>
              <a:gd name="connsiteX32" fmla="*/ 1949450 w 8102600"/>
              <a:gd name="connsiteY32" fmla="*/ 571500 h 2584450"/>
              <a:gd name="connsiteX33" fmla="*/ 2012950 w 8102600"/>
              <a:gd name="connsiteY33" fmla="*/ 571500 h 2584450"/>
              <a:gd name="connsiteX34" fmla="*/ 2012950 w 8102600"/>
              <a:gd name="connsiteY34" fmla="*/ 603250 h 2584450"/>
              <a:gd name="connsiteX35" fmla="*/ 2120900 w 8102600"/>
              <a:gd name="connsiteY35" fmla="*/ 603250 h 2584450"/>
              <a:gd name="connsiteX36" fmla="*/ 2120900 w 8102600"/>
              <a:gd name="connsiteY36" fmla="*/ 641350 h 2584450"/>
              <a:gd name="connsiteX37" fmla="*/ 2209800 w 8102600"/>
              <a:gd name="connsiteY37" fmla="*/ 641350 h 2584450"/>
              <a:gd name="connsiteX38" fmla="*/ 2209800 w 8102600"/>
              <a:gd name="connsiteY38" fmla="*/ 673100 h 2584450"/>
              <a:gd name="connsiteX39" fmla="*/ 2305050 w 8102600"/>
              <a:gd name="connsiteY39" fmla="*/ 673100 h 2584450"/>
              <a:gd name="connsiteX40" fmla="*/ 2305050 w 8102600"/>
              <a:gd name="connsiteY40" fmla="*/ 704850 h 2584450"/>
              <a:gd name="connsiteX41" fmla="*/ 2413000 w 8102600"/>
              <a:gd name="connsiteY41" fmla="*/ 704850 h 2584450"/>
              <a:gd name="connsiteX42" fmla="*/ 2413000 w 8102600"/>
              <a:gd name="connsiteY42" fmla="*/ 736600 h 2584450"/>
              <a:gd name="connsiteX43" fmla="*/ 2514600 w 8102600"/>
              <a:gd name="connsiteY43" fmla="*/ 736600 h 2584450"/>
              <a:gd name="connsiteX44" fmla="*/ 2514600 w 8102600"/>
              <a:gd name="connsiteY44" fmla="*/ 774700 h 2584450"/>
              <a:gd name="connsiteX45" fmla="*/ 2717800 w 8102600"/>
              <a:gd name="connsiteY45" fmla="*/ 774700 h 2584450"/>
              <a:gd name="connsiteX46" fmla="*/ 2717800 w 8102600"/>
              <a:gd name="connsiteY46" fmla="*/ 806450 h 2584450"/>
              <a:gd name="connsiteX47" fmla="*/ 2876550 w 8102600"/>
              <a:gd name="connsiteY47" fmla="*/ 806450 h 2584450"/>
              <a:gd name="connsiteX48" fmla="*/ 2876550 w 8102600"/>
              <a:gd name="connsiteY48" fmla="*/ 838200 h 2584450"/>
              <a:gd name="connsiteX49" fmla="*/ 3054350 w 8102600"/>
              <a:gd name="connsiteY49" fmla="*/ 838200 h 2584450"/>
              <a:gd name="connsiteX50" fmla="*/ 3054350 w 8102600"/>
              <a:gd name="connsiteY50" fmla="*/ 882650 h 2584450"/>
              <a:gd name="connsiteX51" fmla="*/ 3105150 w 8102600"/>
              <a:gd name="connsiteY51" fmla="*/ 882650 h 2584450"/>
              <a:gd name="connsiteX52" fmla="*/ 3105150 w 8102600"/>
              <a:gd name="connsiteY52" fmla="*/ 882650 h 2584450"/>
              <a:gd name="connsiteX53" fmla="*/ 3105943 w 8102600"/>
              <a:gd name="connsiteY53" fmla="*/ 915987 h 2584450"/>
              <a:gd name="connsiteX54" fmla="*/ 3249613 w 8102600"/>
              <a:gd name="connsiteY54" fmla="*/ 914400 h 2584450"/>
              <a:gd name="connsiteX55" fmla="*/ 3248818 w 8102600"/>
              <a:gd name="connsiteY55" fmla="*/ 958850 h 2584450"/>
              <a:gd name="connsiteX56" fmla="*/ 3397250 w 8102600"/>
              <a:gd name="connsiteY56" fmla="*/ 956468 h 2584450"/>
              <a:gd name="connsiteX57" fmla="*/ 3397250 w 8102600"/>
              <a:gd name="connsiteY57" fmla="*/ 996950 h 2584450"/>
              <a:gd name="connsiteX58" fmla="*/ 3435350 w 8102600"/>
              <a:gd name="connsiteY58" fmla="*/ 996950 h 2584450"/>
              <a:gd name="connsiteX59" fmla="*/ 3435350 w 8102600"/>
              <a:gd name="connsiteY59" fmla="*/ 1041400 h 2584450"/>
              <a:gd name="connsiteX60" fmla="*/ 3517900 w 8102600"/>
              <a:gd name="connsiteY60" fmla="*/ 1041400 h 2584450"/>
              <a:gd name="connsiteX61" fmla="*/ 3517900 w 8102600"/>
              <a:gd name="connsiteY61" fmla="*/ 1079500 h 2584450"/>
              <a:gd name="connsiteX62" fmla="*/ 3625850 w 8102600"/>
              <a:gd name="connsiteY62" fmla="*/ 1079500 h 2584450"/>
              <a:gd name="connsiteX63" fmla="*/ 3625850 w 8102600"/>
              <a:gd name="connsiteY63" fmla="*/ 1117600 h 2584450"/>
              <a:gd name="connsiteX64" fmla="*/ 3746500 w 8102600"/>
              <a:gd name="connsiteY64" fmla="*/ 1117600 h 2584450"/>
              <a:gd name="connsiteX65" fmla="*/ 3746500 w 8102600"/>
              <a:gd name="connsiteY65" fmla="*/ 1162050 h 2584450"/>
              <a:gd name="connsiteX66" fmla="*/ 3797300 w 8102600"/>
              <a:gd name="connsiteY66" fmla="*/ 1162050 h 2584450"/>
              <a:gd name="connsiteX67" fmla="*/ 3797300 w 8102600"/>
              <a:gd name="connsiteY67" fmla="*/ 1193800 h 2584450"/>
              <a:gd name="connsiteX68" fmla="*/ 3816350 w 8102600"/>
              <a:gd name="connsiteY68" fmla="*/ 1193800 h 2584450"/>
              <a:gd name="connsiteX69" fmla="*/ 3816350 w 8102600"/>
              <a:gd name="connsiteY69" fmla="*/ 1257300 h 2584450"/>
              <a:gd name="connsiteX70" fmla="*/ 3873500 w 8102600"/>
              <a:gd name="connsiteY70" fmla="*/ 1257300 h 2584450"/>
              <a:gd name="connsiteX71" fmla="*/ 3873500 w 8102600"/>
              <a:gd name="connsiteY71" fmla="*/ 1308100 h 2584450"/>
              <a:gd name="connsiteX72" fmla="*/ 4076700 w 8102600"/>
              <a:gd name="connsiteY72" fmla="*/ 1308100 h 2584450"/>
              <a:gd name="connsiteX73" fmla="*/ 4076700 w 8102600"/>
              <a:gd name="connsiteY73" fmla="*/ 1365250 h 2584450"/>
              <a:gd name="connsiteX74" fmla="*/ 4197350 w 8102600"/>
              <a:gd name="connsiteY74" fmla="*/ 1365250 h 2584450"/>
              <a:gd name="connsiteX75" fmla="*/ 4197350 w 8102600"/>
              <a:gd name="connsiteY75" fmla="*/ 1416050 h 2584450"/>
              <a:gd name="connsiteX76" fmla="*/ 4222750 w 8102600"/>
              <a:gd name="connsiteY76" fmla="*/ 1416050 h 2584450"/>
              <a:gd name="connsiteX77" fmla="*/ 4222750 w 8102600"/>
              <a:gd name="connsiteY77" fmla="*/ 1473200 h 2584450"/>
              <a:gd name="connsiteX78" fmla="*/ 4902200 w 8102600"/>
              <a:gd name="connsiteY78" fmla="*/ 1473200 h 2584450"/>
              <a:gd name="connsiteX79" fmla="*/ 4902200 w 8102600"/>
              <a:gd name="connsiteY79" fmla="*/ 1555750 h 2584450"/>
              <a:gd name="connsiteX80" fmla="*/ 4953000 w 8102600"/>
              <a:gd name="connsiteY80" fmla="*/ 1555750 h 2584450"/>
              <a:gd name="connsiteX81" fmla="*/ 4953000 w 8102600"/>
              <a:gd name="connsiteY81" fmla="*/ 1625600 h 2584450"/>
              <a:gd name="connsiteX82" fmla="*/ 5397500 w 8102600"/>
              <a:gd name="connsiteY82" fmla="*/ 1625600 h 2584450"/>
              <a:gd name="connsiteX83" fmla="*/ 5397500 w 8102600"/>
              <a:gd name="connsiteY83" fmla="*/ 1708150 h 2584450"/>
              <a:gd name="connsiteX84" fmla="*/ 5632450 w 8102600"/>
              <a:gd name="connsiteY84" fmla="*/ 1708150 h 2584450"/>
              <a:gd name="connsiteX85" fmla="*/ 5632450 w 8102600"/>
              <a:gd name="connsiteY85" fmla="*/ 1778000 h 2584450"/>
              <a:gd name="connsiteX86" fmla="*/ 5778500 w 8102600"/>
              <a:gd name="connsiteY86" fmla="*/ 1778000 h 2584450"/>
              <a:gd name="connsiteX87" fmla="*/ 5778500 w 8102600"/>
              <a:gd name="connsiteY87" fmla="*/ 1860550 h 2584450"/>
              <a:gd name="connsiteX88" fmla="*/ 6127750 w 8102600"/>
              <a:gd name="connsiteY88" fmla="*/ 1860550 h 2584450"/>
              <a:gd name="connsiteX89" fmla="*/ 6127750 w 8102600"/>
              <a:gd name="connsiteY89" fmla="*/ 1936750 h 2584450"/>
              <a:gd name="connsiteX90" fmla="*/ 7461250 w 8102600"/>
              <a:gd name="connsiteY90" fmla="*/ 1936750 h 2584450"/>
              <a:gd name="connsiteX91" fmla="*/ 7461250 w 8102600"/>
              <a:gd name="connsiteY91" fmla="*/ 2152650 h 2584450"/>
              <a:gd name="connsiteX92" fmla="*/ 8007350 w 8102600"/>
              <a:gd name="connsiteY92" fmla="*/ 2152650 h 2584450"/>
              <a:gd name="connsiteX93" fmla="*/ 8007350 w 8102600"/>
              <a:gd name="connsiteY93" fmla="*/ 2584450 h 2584450"/>
              <a:gd name="connsiteX94" fmla="*/ 8102600 w 8102600"/>
              <a:gd name="connsiteY94" fmla="*/ 2584450 h 2584450"/>
              <a:gd name="connsiteX0" fmla="*/ 0 w 8102600"/>
              <a:gd name="connsiteY0" fmla="*/ 0 h 2584450"/>
              <a:gd name="connsiteX1" fmla="*/ 209550 w 8102600"/>
              <a:gd name="connsiteY1" fmla="*/ 0 h 2584450"/>
              <a:gd name="connsiteX2" fmla="*/ 209550 w 8102600"/>
              <a:gd name="connsiteY2" fmla="*/ 38100 h 2584450"/>
              <a:gd name="connsiteX3" fmla="*/ 381000 w 8102600"/>
              <a:gd name="connsiteY3" fmla="*/ 38100 h 2584450"/>
              <a:gd name="connsiteX4" fmla="*/ 381000 w 8102600"/>
              <a:gd name="connsiteY4" fmla="*/ 69850 h 2584450"/>
              <a:gd name="connsiteX5" fmla="*/ 552450 w 8102600"/>
              <a:gd name="connsiteY5" fmla="*/ 69850 h 2584450"/>
              <a:gd name="connsiteX6" fmla="*/ 552450 w 8102600"/>
              <a:gd name="connsiteY6" fmla="*/ 101600 h 2584450"/>
              <a:gd name="connsiteX7" fmla="*/ 806450 w 8102600"/>
              <a:gd name="connsiteY7" fmla="*/ 101600 h 2584450"/>
              <a:gd name="connsiteX8" fmla="*/ 806450 w 8102600"/>
              <a:gd name="connsiteY8" fmla="*/ 133350 h 2584450"/>
              <a:gd name="connsiteX9" fmla="*/ 927100 w 8102600"/>
              <a:gd name="connsiteY9" fmla="*/ 133350 h 2584450"/>
              <a:gd name="connsiteX10" fmla="*/ 927100 w 8102600"/>
              <a:gd name="connsiteY10" fmla="*/ 165100 h 2584450"/>
              <a:gd name="connsiteX11" fmla="*/ 990600 w 8102600"/>
              <a:gd name="connsiteY11" fmla="*/ 165100 h 2584450"/>
              <a:gd name="connsiteX12" fmla="*/ 990600 w 8102600"/>
              <a:gd name="connsiteY12" fmla="*/ 196850 h 2584450"/>
              <a:gd name="connsiteX13" fmla="*/ 1016000 w 8102600"/>
              <a:gd name="connsiteY13" fmla="*/ 196850 h 2584450"/>
              <a:gd name="connsiteX14" fmla="*/ 1016000 w 8102600"/>
              <a:gd name="connsiteY14" fmla="*/ 222250 h 2584450"/>
              <a:gd name="connsiteX15" fmla="*/ 1022350 w 8102600"/>
              <a:gd name="connsiteY15" fmla="*/ 222250 h 2584450"/>
              <a:gd name="connsiteX16" fmla="*/ 1022350 w 8102600"/>
              <a:gd name="connsiteY16" fmla="*/ 266700 h 2584450"/>
              <a:gd name="connsiteX17" fmla="*/ 1136650 w 8102600"/>
              <a:gd name="connsiteY17" fmla="*/ 266700 h 2584450"/>
              <a:gd name="connsiteX18" fmla="*/ 1136650 w 8102600"/>
              <a:gd name="connsiteY18" fmla="*/ 304800 h 2584450"/>
              <a:gd name="connsiteX19" fmla="*/ 1206500 w 8102600"/>
              <a:gd name="connsiteY19" fmla="*/ 304800 h 2584450"/>
              <a:gd name="connsiteX20" fmla="*/ 1206500 w 8102600"/>
              <a:gd name="connsiteY20" fmla="*/ 323850 h 2584450"/>
              <a:gd name="connsiteX21" fmla="*/ 1212850 w 8102600"/>
              <a:gd name="connsiteY21" fmla="*/ 323850 h 2584450"/>
              <a:gd name="connsiteX22" fmla="*/ 1212850 w 8102600"/>
              <a:gd name="connsiteY22" fmla="*/ 368300 h 2584450"/>
              <a:gd name="connsiteX23" fmla="*/ 1244600 w 8102600"/>
              <a:gd name="connsiteY23" fmla="*/ 368300 h 2584450"/>
              <a:gd name="connsiteX24" fmla="*/ 1244600 w 8102600"/>
              <a:gd name="connsiteY24" fmla="*/ 406400 h 2584450"/>
              <a:gd name="connsiteX25" fmla="*/ 1282700 w 8102600"/>
              <a:gd name="connsiteY25" fmla="*/ 406400 h 2584450"/>
              <a:gd name="connsiteX26" fmla="*/ 1282700 w 8102600"/>
              <a:gd name="connsiteY26" fmla="*/ 438150 h 2584450"/>
              <a:gd name="connsiteX27" fmla="*/ 1485900 w 8102600"/>
              <a:gd name="connsiteY27" fmla="*/ 438150 h 2584450"/>
              <a:gd name="connsiteX28" fmla="*/ 1485900 w 8102600"/>
              <a:gd name="connsiteY28" fmla="*/ 463550 h 2584450"/>
              <a:gd name="connsiteX29" fmla="*/ 1498600 w 8102600"/>
              <a:gd name="connsiteY29" fmla="*/ 463550 h 2584450"/>
              <a:gd name="connsiteX30" fmla="*/ 1498600 w 8102600"/>
              <a:gd name="connsiteY30" fmla="*/ 501650 h 2584450"/>
              <a:gd name="connsiteX31" fmla="*/ 1949450 w 8102600"/>
              <a:gd name="connsiteY31" fmla="*/ 501650 h 2584450"/>
              <a:gd name="connsiteX32" fmla="*/ 1949450 w 8102600"/>
              <a:gd name="connsiteY32" fmla="*/ 571500 h 2584450"/>
              <a:gd name="connsiteX33" fmla="*/ 2012950 w 8102600"/>
              <a:gd name="connsiteY33" fmla="*/ 571500 h 2584450"/>
              <a:gd name="connsiteX34" fmla="*/ 2012950 w 8102600"/>
              <a:gd name="connsiteY34" fmla="*/ 603250 h 2584450"/>
              <a:gd name="connsiteX35" fmla="*/ 2120900 w 8102600"/>
              <a:gd name="connsiteY35" fmla="*/ 603250 h 2584450"/>
              <a:gd name="connsiteX36" fmla="*/ 2120900 w 8102600"/>
              <a:gd name="connsiteY36" fmla="*/ 641350 h 2584450"/>
              <a:gd name="connsiteX37" fmla="*/ 2209800 w 8102600"/>
              <a:gd name="connsiteY37" fmla="*/ 641350 h 2584450"/>
              <a:gd name="connsiteX38" fmla="*/ 2209800 w 8102600"/>
              <a:gd name="connsiteY38" fmla="*/ 673100 h 2584450"/>
              <a:gd name="connsiteX39" fmla="*/ 2305050 w 8102600"/>
              <a:gd name="connsiteY39" fmla="*/ 673100 h 2584450"/>
              <a:gd name="connsiteX40" fmla="*/ 2305050 w 8102600"/>
              <a:gd name="connsiteY40" fmla="*/ 704850 h 2584450"/>
              <a:gd name="connsiteX41" fmla="*/ 2413000 w 8102600"/>
              <a:gd name="connsiteY41" fmla="*/ 704850 h 2584450"/>
              <a:gd name="connsiteX42" fmla="*/ 2413000 w 8102600"/>
              <a:gd name="connsiteY42" fmla="*/ 736600 h 2584450"/>
              <a:gd name="connsiteX43" fmla="*/ 2514600 w 8102600"/>
              <a:gd name="connsiteY43" fmla="*/ 736600 h 2584450"/>
              <a:gd name="connsiteX44" fmla="*/ 2514600 w 8102600"/>
              <a:gd name="connsiteY44" fmla="*/ 774700 h 2584450"/>
              <a:gd name="connsiteX45" fmla="*/ 2717800 w 8102600"/>
              <a:gd name="connsiteY45" fmla="*/ 774700 h 2584450"/>
              <a:gd name="connsiteX46" fmla="*/ 2717800 w 8102600"/>
              <a:gd name="connsiteY46" fmla="*/ 806450 h 2584450"/>
              <a:gd name="connsiteX47" fmla="*/ 2876550 w 8102600"/>
              <a:gd name="connsiteY47" fmla="*/ 806450 h 2584450"/>
              <a:gd name="connsiteX48" fmla="*/ 2876550 w 8102600"/>
              <a:gd name="connsiteY48" fmla="*/ 838200 h 2584450"/>
              <a:gd name="connsiteX49" fmla="*/ 3054350 w 8102600"/>
              <a:gd name="connsiteY49" fmla="*/ 838200 h 2584450"/>
              <a:gd name="connsiteX50" fmla="*/ 3054350 w 8102600"/>
              <a:gd name="connsiteY50" fmla="*/ 882650 h 2584450"/>
              <a:gd name="connsiteX51" fmla="*/ 3105150 w 8102600"/>
              <a:gd name="connsiteY51" fmla="*/ 882650 h 2584450"/>
              <a:gd name="connsiteX52" fmla="*/ 3105150 w 8102600"/>
              <a:gd name="connsiteY52" fmla="*/ 882650 h 2584450"/>
              <a:gd name="connsiteX53" fmla="*/ 3105943 w 8102600"/>
              <a:gd name="connsiteY53" fmla="*/ 915987 h 2584450"/>
              <a:gd name="connsiteX54" fmla="*/ 3249613 w 8102600"/>
              <a:gd name="connsiteY54" fmla="*/ 914400 h 2584450"/>
              <a:gd name="connsiteX55" fmla="*/ 3248818 w 8102600"/>
              <a:gd name="connsiteY55" fmla="*/ 958850 h 2584450"/>
              <a:gd name="connsiteX56" fmla="*/ 3397250 w 8102600"/>
              <a:gd name="connsiteY56" fmla="*/ 956468 h 2584450"/>
              <a:gd name="connsiteX57" fmla="*/ 3397250 w 8102600"/>
              <a:gd name="connsiteY57" fmla="*/ 996950 h 2584450"/>
              <a:gd name="connsiteX58" fmla="*/ 3435350 w 8102600"/>
              <a:gd name="connsiteY58" fmla="*/ 996950 h 2584450"/>
              <a:gd name="connsiteX59" fmla="*/ 3435350 w 8102600"/>
              <a:gd name="connsiteY59" fmla="*/ 1041400 h 2584450"/>
              <a:gd name="connsiteX60" fmla="*/ 3517900 w 8102600"/>
              <a:gd name="connsiteY60" fmla="*/ 1041400 h 2584450"/>
              <a:gd name="connsiteX61" fmla="*/ 3517900 w 8102600"/>
              <a:gd name="connsiteY61" fmla="*/ 1079500 h 2584450"/>
              <a:gd name="connsiteX62" fmla="*/ 3625850 w 8102600"/>
              <a:gd name="connsiteY62" fmla="*/ 1079500 h 2584450"/>
              <a:gd name="connsiteX63" fmla="*/ 3625850 w 8102600"/>
              <a:gd name="connsiteY63" fmla="*/ 1117600 h 2584450"/>
              <a:gd name="connsiteX64" fmla="*/ 3746500 w 8102600"/>
              <a:gd name="connsiteY64" fmla="*/ 1117600 h 2584450"/>
              <a:gd name="connsiteX65" fmla="*/ 3746500 w 8102600"/>
              <a:gd name="connsiteY65" fmla="*/ 1162050 h 2584450"/>
              <a:gd name="connsiteX66" fmla="*/ 3797300 w 8102600"/>
              <a:gd name="connsiteY66" fmla="*/ 1162050 h 2584450"/>
              <a:gd name="connsiteX67" fmla="*/ 3797300 w 8102600"/>
              <a:gd name="connsiteY67" fmla="*/ 1193800 h 2584450"/>
              <a:gd name="connsiteX68" fmla="*/ 3816350 w 8102600"/>
              <a:gd name="connsiteY68" fmla="*/ 1193800 h 2584450"/>
              <a:gd name="connsiteX69" fmla="*/ 3816350 w 8102600"/>
              <a:gd name="connsiteY69" fmla="*/ 1257300 h 2584450"/>
              <a:gd name="connsiteX70" fmla="*/ 3873500 w 8102600"/>
              <a:gd name="connsiteY70" fmla="*/ 1257300 h 2584450"/>
              <a:gd name="connsiteX71" fmla="*/ 3873500 w 8102600"/>
              <a:gd name="connsiteY71" fmla="*/ 1308100 h 2584450"/>
              <a:gd name="connsiteX72" fmla="*/ 4076700 w 8102600"/>
              <a:gd name="connsiteY72" fmla="*/ 1308100 h 2584450"/>
              <a:gd name="connsiteX73" fmla="*/ 4076700 w 8102600"/>
              <a:gd name="connsiteY73" fmla="*/ 1365250 h 2584450"/>
              <a:gd name="connsiteX74" fmla="*/ 4197350 w 8102600"/>
              <a:gd name="connsiteY74" fmla="*/ 1365250 h 2584450"/>
              <a:gd name="connsiteX75" fmla="*/ 4197350 w 8102600"/>
              <a:gd name="connsiteY75" fmla="*/ 1416050 h 2584450"/>
              <a:gd name="connsiteX76" fmla="*/ 4222750 w 8102600"/>
              <a:gd name="connsiteY76" fmla="*/ 1416050 h 2584450"/>
              <a:gd name="connsiteX77" fmla="*/ 4222750 w 8102600"/>
              <a:gd name="connsiteY77" fmla="*/ 1473200 h 2584450"/>
              <a:gd name="connsiteX78" fmla="*/ 4902200 w 8102600"/>
              <a:gd name="connsiteY78" fmla="*/ 1473200 h 2584450"/>
              <a:gd name="connsiteX79" fmla="*/ 4923631 w 8102600"/>
              <a:gd name="connsiteY79" fmla="*/ 1555750 h 2584450"/>
              <a:gd name="connsiteX80" fmla="*/ 4953000 w 8102600"/>
              <a:gd name="connsiteY80" fmla="*/ 1555750 h 2584450"/>
              <a:gd name="connsiteX81" fmla="*/ 4953000 w 8102600"/>
              <a:gd name="connsiteY81" fmla="*/ 1625600 h 2584450"/>
              <a:gd name="connsiteX82" fmla="*/ 5397500 w 8102600"/>
              <a:gd name="connsiteY82" fmla="*/ 1625600 h 2584450"/>
              <a:gd name="connsiteX83" fmla="*/ 5397500 w 8102600"/>
              <a:gd name="connsiteY83" fmla="*/ 1708150 h 2584450"/>
              <a:gd name="connsiteX84" fmla="*/ 5632450 w 8102600"/>
              <a:gd name="connsiteY84" fmla="*/ 1708150 h 2584450"/>
              <a:gd name="connsiteX85" fmla="*/ 5632450 w 8102600"/>
              <a:gd name="connsiteY85" fmla="*/ 1778000 h 2584450"/>
              <a:gd name="connsiteX86" fmla="*/ 5778500 w 8102600"/>
              <a:gd name="connsiteY86" fmla="*/ 1778000 h 2584450"/>
              <a:gd name="connsiteX87" fmla="*/ 5778500 w 8102600"/>
              <a:gd name="connsiteY87" fmla="*/ 1860550 h 2584450"/>
              <a:gd name="connsiteX88" fmla="*/ 6127750 w 8102600"/>
              <a:gd name="connsiteY88" fmla="*/ 1860550 h 2584450"/>
              <a:gd name="connsiteX89" fmla="*/ 6127750 w 8102600"/>
              <a:gd name="connsiteY89" fmla="*/ 1936750 h 2584450"/>
              <a:gd name="connsiteX90" fmla="*/ 7461250 w 8102600"/>
              <a:gd name="connsiteY90" fmla="*/ 1936750 h 2584450"/>
              <a:gd name="connsiteX91" fmla="*/ 7461250 w 8102600"/>
              <a:gd name="connsiteY91" fmla="*/ 2152650 h 2584450"/>
              <a:gd name="connsiteX92" fmla="*/ 8007350 w 8102600"/>
              <a:gd name="connsiteY92" fmla="*/ 2152650 h 2584450"/>
              <a:gd name="connsiteX93" fmla="*/ 8007350 w 8102600"/>
              <a:gd name="connsiteY93" fmla="*/ 2584450 h 2584450"/>
              <a:gd name="connsiteX94" fmla="*/ 8102600 w 8102600"/>
              <a:gd name="connsiteY94" fmla="*/ 2584450 h 2584450"/>
              <a:gd name="connsiteX0" fmla="*/ 0 w 8102600"/>
              <a:gd name="connsiteY0" fmla="*/ 0 h 2584450"/>
              <a:gd name="connsiteX1" fmla="*/ 209550 w 8102600"/>
              <a:gd name="connsiteY1" fmla="*/ 0 h 2584450"/>
              <a:gd name="connsiteX2" fmla="*/ 209550 w 8102600"/>
              <a:gd name="connsiteY2" fmla="*/ 38100 h 2584450"/>
              <a:gd name="connsiteX3" fmla="*/ 381000 w 8102600"/>
              <a:gd name="connsiteY3" fmla="*/ 38100 h 2584450"/>
              <a:gd name="connsiteX4" fmla="*/ 381000 w 8102600"/>
              <a:gd name="connsiteY4" fmla="*/ 69850 h 2584450"/>
              <a:gd name="connsiteX5" fmla="*/ 552450 w 8102600"/>
              <a:gd name="connsiteY5" fmla="*/ 69850 h 2584450"/>
              <a:gd name="connsiteX6" fmla="*/ 552450 w 8102600"/>
              <a:gd name="connsiteY6" fmla="*/ 101600 h 2584450"/>
              <a:gd name="connsiteX7" fmla="*/ 806450 w 8102600"/>
              <a:gd name="connsiteY7" fmla="*/ 101600 h 2584450"/>
              <a:gd name="connsiteX8" fmla="*/ 806450 w 8102600"/>
              <a:gd name="connsiteY8" fmla="*/ 133350 h 2584450"/>
              <a:gd name="connsiteX9" fmla="*/ 927100 w 8102600"/>
              <a:gd name="connsiteY9" fmla="*/ 133350 h 2584450"/>
              <a:gd name="connsiteX10" fmla="*/ 927100 w 8102600"/>
              <a:gd name="connsiteY10" fmla="*/ 165100 h 2584450"/>
              <a:gd name="connsiteX11" fmla="*/ 990600 w 8102600"/>
              <a:gd name="connsiteY11" fmla="*/ 165100 h 2584450"/>
              <a:gd name="connsiteX12" fmla="*/ 990600 w 8102600"/>
              <a:gd name="connsiteY12" fmla="*/ 196850 h 2584450"/>
              <a:gd name="connsiteX13" fmla="*/ 1016000 w 8102600"/>
              <a:gd name="connsiteY13" fmla="*/ 196850 h 2584450"/>
              <a:gd name="connsiteX14" fmla="*/ 1016000 w 8102600"/>
              <a:gd name="connsiteY14" fmla="*/ 222250 h 2584450"/>
              <a:gd name="connsiteX15" fmla="*/ 1022350 w 8102600"/>
              <a:gd name="connsiteY15" fmla="*/ 222250 h 2584450"/>
              <a:gd name="connsiteX16" fmla="*/ 1022350 w 8102600"/>
              <a:gd name="connsiteY16" fmla="*/ 266700 h 2584450"/>
              <a:gd name="connsiteX17" fmla="*/ 1136650 w 8102600"/>
              <a:gd name="connsiteY17" fmla="*/ 266700 h 2584450"/>
              <a:gd name="connsiteX18" fmla="*/ 1136650 w 8102600"/>
              <a:gd name="connsiteY18" fmla="*/ 304800 h 2584450"/>
              <a:gd name="connsiteX19" fmla="*/ 1206500 w 8102600"/>
              <a:gd name="connsiteY19" fmla="*/ 304800 h 2584450"/>
              <a:gd name="connsiteX20" fmla="*/ 1206500 w 8102600"/>
              <a:gd name="connsiteY20" fmla="*/ 323850 h 2584450"/>
              <a:gd name="connsiteX21" fmla="*/ 1212850 w 8102600"/>
              <a:gd name="connsiteY21" fmla="*/ 323850 h 2584450"/>
              <a:gd name="connsiteX22" fmla="*/ 1212850 w 8102600"/>
              <a:gd name="connsiteY22" fmla="*/ 368300 h 2584450"/>
              <a:gd name="connsiteX23" fmla="*/ 1244600 w 8102600"/>
              <a:gd name="connsiteY23" fmla="*/ 368300 h 2584450"/>
              <a:gd name="connsiteX24" fmla="*/ 1244600 w 8102600"/>
              <a:gd name="connsiteY24" fmla="*/ 406400 h 2584450"/>
              <a:gd name="connsiteX25" fmla="*/ 1282700 w 8102600"/>
              <a:gd name="connsiteY25" fmla="*/ 406400 h 2584450"/>
              <a:gd name="connsiteX26" fmla="*/ 1282700 w 8102600"/>
              <a:gd name="connsiteY26" fmla="*/ 438150 h 2584450"/>
              <a:gd name="connsiteX27" fmla="*/ 1485900 w 8102600"/>
              <a:gd name="connsiteY27" fmla="*/ 438150 h 2584450"/>
              <a:gd name="connsiteX28" fmla="*/ 1485900 w 8102600"/>
              <a:gd name="connsiteY28" fmla="*/ 463550 h 2584450"/>
              <a:gd name="connsiteX29" fmla="*/ 1498600 w 8102600"/>
              <a:gd name="connsiteY29" fmla="*/ 463550 h 2584450"/>
              <a:gd name="connsiteX30" fmla="*/ 1498600 w 8102600"/>
              <a:gd name="connsiteY30" fmla="*/ 501650 h 2584450"/>
              <a:gd name="connsiteX31" fmla="*/ 1949450 w 8102600"/>
              <a:gd name="connsiteY31" fmla="*/ 501650 h 2584450"/>
              <a:gd name="connsiteX32" fmla="*/ 1949450 w 8102600"/>
              <a:gd name="connsiteY32" fmla="*/ 571500 h 2584450"/>
              <a:gd name="connsiteX33" fmla="*/ 2012950 w 8102600"/>
              <a:gd name="connsiteY33" fmla="*/ 571500 h 2584450"/>
              <a:gd name="connsiteX34" fmla="*/ 2012950 w 8102600"/>
              <a:gd name="connsiteY34" fmla="*/ 603250 h 2584450"/>
              <a:gd name="connsiteX35" fmla="*/ 2120900 w 8102600"/>
              <a:gd name="connsiteY35" fmla="*/ 603250 h 2584450"/>
              <a:gd name="connsiteX36" fmla="*/ 2120900 w 8102600"/>
              <a:gd name="connsiteY36" fmla="*/ 641350 h 2584450"/>
              <a:gd name="connsiteX37" fmla="*/ 2209800 w 8102600"/>
              <a:gd name="connsiteY37" fmla="*/ 641350 h 2584450"/>
              <a:gd name="connsiteX38" fmla="*/ 2209800 w 8102600"/>
              <a:gd name="connsiteY38" fmla="*/ 673100 h 2584450"/>
              <a:gd name="connsiteX39" fmla="*/ 2305050 w 8102600"/>
              <a:gd name="connsiteY39" fmla="*/ 673100 h 2584450"/>
              <a:gd name="connsiteX40" fmla="*/ 2305050 w 8102600"/>
              <a:gd name="connsiteY40" fmla="*/ 704850 h 2584450"/>
              <a:gd name="connsiteX41" fmla="*/ 2413000 w 8102600"/>
              <a:gd name="connsiteY41" fmla="*/ 704850 h 2584450"/>
              <a:gd name="connsiteX42" fmla="*/ 2413000 w 8102600"/>
              <a:gd name="connsiteY42" fmla="*/ 736600 h 2584450"/>
              <a:gd name="connsiteX43" fmla="*/ 2514600 w 8102600"/>
              <a:gd name="connsiteY43" fmla="*/ 736600 h 2584450"/>
              <a:gd name="connsiteX44" fmla="*/ 2514600 w 8102600"/>
              <a:gd name="connsiteY44" fmla="*/ 774700 h 2584450"/>
              <a:gd name="connsiteX45" fmla="*/ 2717800 w 8102600"/>
              <a:gd name="connsiteY45" fmla="*/ 774700 h 2584450"/>
              <a:gd name="connsiteX46" fmla="*/ 2717800 w 8102600"/>
              <a:gd name="connsiteY46" fmla="*/ 806450 h 2584450"/>
              <a:gd name="connsiteX47" fmla="*/ 2876550 w 8102600"/>
              <a:gd name="connsiteY47" fmla="*/ 806450 h 2584450"/>
              <a:gd name="connsiteX48" fmla="*/ 2876550 w 8102600"/>
              <a:gd name="connsiteY48" fmla="*/ 838200 h 2584450"/>
              <a:gd name="connsiteX49" fmla="*/ 3054350 w 8102600"/>
              <a:gd name="connsiteY49" fmla="*/ 838200 h 2584450"/>
              <a:gd name="connsiteX50" fmla="*/ 3054350 w 8102600"/>
              <a:gd name="connsiteY50" fmla="*/ 882650 h 2584450"/>
              <a:gd name="connsiteX51" fmla="*/ 3105150 w 8102600"/>
              <a:gd name="connsiteY51" fmla="*/ 882650 h 2584450"/>
              <a:gd name="connsiteX52" fmla="*/ 3105150 w 8102600"/>
              <a:gd name="connsiteY52" fmla="*/ 882650 h 2584450"/>
              <a:gd name="connsiteX53" fmla="*/ 3105943 w 8102600"/>
              <a:gd name="connsiteY53" fmla="*/ 915987 h 2584450"/>
              <a:gd name="connsiteX54" fmla="*/ 3249613 w 8102600"/>
              <a:gd name="connsiteY54" fmla="*/ 914400 h 2584450"/>
              <a:gd name="connsiteX55" fmla="*/ 3248818 w 8102600"/>
              <a:gd name="connsiteY55" fmla="*/ 958850 h 2584450"/>
              <a:gd name="connsiteX56" fmla="*/ 3397250 w 8102600"/>
              <a:gd name="connsiteY56" fmla="*/ 956468 h 2584450"/>
              <a:gd name="connsiteX57" fmla="*/ 3397250 w 8102600"/>
              <a:gd name="connsiteY57" fmla="*/ 996950 h 2584450"/>
              <a:gd name="connsiteX58" fmla="*/ 3435350 w 8102600"/>
              <a:gd name="connsiteY58" fmla="*/ 996950 h 2584450"/>
              <a:gd name="connsiteX59" fmla="*/ 3435350 w 8102600"/>
              <a:gd name="connsiteY59" fmla="*/ 1041400 h 2584450"/>
              <a:gd name="connsiteX60" fmla="*/ 3517900 w 8102600"/>
              <a:gd name="connsiteY60" fmla="*/ 1041400 h 2584450"/>
              <a:gd name="connsiteX61" fmla="*/ 3517900 w 8102600"/>
              <a:gd name="connsiteY61" fmla="*/ 1079500 h 2584450"/>
              <a:gd name="connsiteX62" fmla="*/ 3625850 w 8102600"/>
              <a:gd name="connsiteY62" fmla="*/ 1079500 h 2584450"/>
              <a:gd name="connsiteX63" fmla="*/ 3625850 w 8102600"/>
              <a:gd name="connsiteY63" fmla="*/ 1117600 h 2584450"/>
              <a:gd name="connsiteX64" fmla="*/ 3746500 w 8102600"/>
              <a:gd name="connsiteY64" fmla="*/ 1117600 h 2584450"/>
              <a:gd name="connsiteX65" fmla="*/ 3746500 w 8102600"/>
              <a:gd name="connsiteY65" fmla="*/ 1162050 h 2584450"/>
              <a:gd name="connsiteX66" fmla="*/ 3797300 w 8102600"/>
              <a:gd name="connsiteY66" fmla="*/ 1162050 h 2584450"/>
              <a:gd name="connsiteX67" fmla="*/ 3797300 w 8102600"/>
              <a:gd name="connsiteY67" fmla="*/ 1193800 h 2584450"/>
              <a:gd name="connsiteX68" fmla="*/ 3816350 w 8102600"/>
              <a:gd name="connsiteY68" fmla="*/ 1193800 h 2584450"/>
              <a:gd name="connsiteX69" fmla="*/ 3816350 w 8102600"/>
              <a:gd name="connsiteY69" fmla="*/ 1257300 h 2584450"/>
              <a:gd name="connsiteX70" fmla="*/ 3873500 w 8102600"/>
              <a:gd name="connsiteY70" fmla="*/ 1257300 h 2584450"/>
              <a:gd name="connsiteX71" fmla="*/ 3873500 w 8102600"/>
              <a:gd name="connsiteY71" fmla="*/ 1308100 h 2584450"/>
              <a:gd name="connsiteX72" fmla="*/ 4076700 w 8102600"/>
              <a:gd name="connsiteY72" fmla="*/ 1308100 h 2584450"/>
              <a:gd name="connsiteX73" fmla="*/ 4076700 w 8102600"/>
              <a:gd name="connsiteY73" fmla="*/ 1365250 h 2584450"/>
              <a:gd name="connsiteX74" fmla="*/ 4197350 w 8102600"/>
              <a:gd name="connsiteY74" fmla="*/ 1365250 h 2584450"/>
              <a:gd name="connsiteX75" fmla="*/ 4197350 w 8102600"/>
              <a:gd name="connsiteY75" fmla="*/ 1416050 h 2584450"/>
              <a:gd name="connsiteX76" fmla="*/ 4222750 w 8102600"/>
              <a:gd name="connsiteY76" fmla="*/ 1416050 h 2584450"/>
              <a:gd name="connsiteX77" fmla="*/ 4222750 w 8102600"/>
              <a:gd name="connsiteY77" fmla="*/ 1473200 h 2584450"/>
              <a:gd name="connsiteX78" fmla="*/ 4914107 w 8102600"/>
              <a:gd name="connsiteY78" fmla="*/ 1473200 h 2584450"/>
              <a:gd name="connsiteX79" fmla="*/ 4923631 w 8102600"/>
              <a:gd name="connsiteY79" fmla="*/ 1555750 h 2584450"/>
              <a:gd name="connsiteX80" fmla="*/ 4953000 w 8102600"/>
              <a:gd name="connsiteY80" fmla="*/ 1555750 h 2584450"/>
              <a:gd name="connsiteX81" fmla="*/ 4953000 w 8102600"/>
              <a:gd name="connsiteY81" fmla="*/ 1625600 h 2584450"/>
              <a:gd name="connsiteX82" fmla="*/ 5397500 w 8102600"/>
              <a:gd name="connsiteY82" fmla="*/ 1625600 h 2584450"/>
              <a:gd name="connsiteX83" fmla="*/ 5397500 w 8102600"/>
              <a:gd name="connsiteY83" fmla="*/ 1708150 h 2584450"/>
              <a:gd name="connsiteX84" fmla="*/ 5632450 w 8102600"/>
              <a:gd name="connsiteY84" fmla="*/ 1708150 h 2584450"/>
              <a:gd name="connsiteX85" fmla="*/ 5632450 w 8102600"/>
              <a:gd name="connsiteY85" fmla="*/ 1778000 h 2584450"/>
              <a:gd name="connsiteX86" fmla="*/ 5778500 w 8102600"/>
              <a:gd name="connsiteY86" fmla="*/ 1778000 h 2584450"/>
              <a:gd name="connsiteX87" fmla="*/ 5778500 w 8102600"/>
              <a:gd name="connsiteY87" fmla="*/ 1860550 h 2584450"/>
              <a:gd name="connsiteX88" fmla="*/ 6127750 w 8102600"/>
              <a:gd name="connsiteY88" fmla="*/ 1860550 h 2584450"/>
              <a:gd name="connsiteX89" fmla="*/ 6127750 w 8102600"/>
              <a:gd name="connsiteY89" fmla="*/ 1936750 h 2584450"/>
              <a:gd name="connsiteX90" fmla="*/ 7461250 w 8102600"/>
              <a:gd name="connsiteY90" fmla="*/ 1936750 h 2584450"/>
              <a:gd name="connsiteX91" fmla="*/ 7461250 w 8102600"/>
              <a:gd name="connsiteY91" fmla="*/ 2152650 h 2584450"/>
              <a:gd name="connsiteX92" fmla="*/ 8007350 w 8102600"/>
              <a:gd name="connsiteY92" fmla="*/ 2152650 h 2584450"/>
              <a:gd name="connsiteX93" fmla="*/ 8007350 w 8102600"/>
              <a:gd name="connsiteY93" fmla="*/ 2584450 h 2584450"/>
              <a:gd name="connsiteX94" fmla="*/ 8102600 w 8102600"/>
              <a:gd name="connsiteY94" fmla="*/ 2584450 h 2584450"/>
              <a:gd name="connsiteX0" fmla="*/ 0 w 8102600"/>
              <a:gd name="connsiteY0" fmla="*/ 0 h 2584450"/>
              <a:gd name="connsiteX1" fmla="*/ 209550 w 8102600"/>
              <a:gd name="connsiteY1" fmla="*/ 0 h 2584450"/>
              <a:gd name="connsiteX2" fmla="*/ 209550 w 8102600"/>
              <a:gd name="connsiteY2" fmla="*/ 38100 h 2584450"/>
              <a:gd name="connsiteX3" fmla="*/ 381000 w 8102600"/>
              <a:gd name="connsiteY3" fmla="*/ 38100 h 2584450"/>
              <a:gd name="connsiteX4" fmla="*/ 381000 w 8102600"/>
              <a:gd name="connsiteY4" fmla="*/ 69850 h 2584450"/>
              <a:gd name="connsiteX5" fmla="*/ 552450 w 8102600"/>
              <a:gd name="connsiteY5" fmla="*/ 69850 h 2584450"/>
              <a:gd name="connsiteX6" fmla="*/ 552450 w 8102600"/>
              <a:gd name="connsiteY6" fmla="*/ 101600 h 2584450"/>
              <a:gd name="connsiteX7" fmla="*/ 806450 w 8102600"/>
              <a:gd name="connsiteY7" fmla="*/ 101600 h 2584450"/>
              <a:gd name="connsiteX8" fmla="*/ 806450 w 8102600"/>
              <a:gd name="connsiteY8" fmla="*/ 133350 h 2584450"/>
              <a:gd name="connsiteX9" fmla="*/ 927100 w 8102600"/>
              <a:gd name="connsiteY9" fmla="*/ 133350 h 2584450"/>
              <a:gd name="connsiteX10" fmla="*/ 927100 w 8102600"/>
              <a:gd name="connsiteY10" fmla="*/ 165100 h 2584450"/>
              <a:gd name="connsiteX11" fmla="*/ 990600 w 8102600"/>
              <a:gd name="connsiteY11" fmla="*/ 165100 h 2584450"/>
              <a:gd name="connsiteX12" fmla="*/ 990600 w 8102600"/>
              <a:gd name="connsiteY12" fmla="*/ 196850 h 2584450"/>
              <a:gd name="connsiteX13" fmla="*/ 1016000 w 8102600"/>
              <a:gd name="connsiteY13" fmla="*/ 196850 h 2584450"/>
              <a:gd name="connsiteX14" fmla="*/ 1016000 w 8102600"/>
              <a:gd name="connsiteY14" fmla="*/ 222250 h 2584450"/>
              <a:gd name="connsiteX15" fmla="*/ 1022350 w 8102600"/>
              <a:gd name="connsiteY15" fmla="*/ 222250 h 2584450"/>
              <a:gd name="connsiteX16" fmla="*/ 1022350 w 8102600"/>
              <a:gd name="connsiteY16" fmla="*/ 266700 h 2584450"/>
              <a:gd name="connsiteX17" fmla="*/ 1136650 w 8102600"/>
              <a:gd name="connsiteY17" fmla="*/ 266700 h 2584450"/>
              <a:gd name="connsiteX18" fmla="*/ 1136650 w 8102600"/>
              <a:gd name="connsiteY18" fmla="*/ 304800 h 2584450"/>
              <a:gd name="connsiteX19" fmla="*/ 1206500 w 8102600"/>
              <a:gd name="connsiteY19" fmla="*/ 304800 h 2584450"/>
              <a:gd name="connsiteX20" fmla="*/ 1206500 w 8102600"/>
              <a:gd name="connsiteY20" fmla="*/ 323850 h 2584450"/>
              <a:gd name="connsiteX21" fmla="*/ 1212850 w 8102600"/>
              <a:gd name="connsiteY21" fmla="*/ 323850 h 2584450"/>
              <a:gd name="connsiteX22" fmla="*/ 1212850 w 8102600"/>
              <a:gd name="connsiteY22" fmla="*/ 368300 h 2584450"/>
              <a:gd name="connsiteX23" fmla="*/ 1244600 w 8102600"/>
              <a:gd name="connsiteY23" fmla="*/ 368300 h 2584450"/>
              <a:gd name="connsiteX24" fmla="*/ 1244600 w 8102600"/>
              <a:gd name="connsiteY24" fmla="*/ 406400 h 2584450"/>
              <a:gd name="connsiteX25" fmla="*/ 1282700 w 8102600"/>
              <a:gd name="connsiteY25" fmla="*/ 406400 h 2584450"/>
              <a:gd name="connsiteX26" fmla="*/ 1282700 w 8102600"/>
              <a:gd name="connsiteY26" fmla="*/ 438150 h 2584450"/>
              <a:gd name="connsiteX27" fmla="*/ 1485900 w 8102600"/>
              <a:gd name="connsiteY27" fmla="*/ 438150 h 2584450"/>
              <a:gd name="connsiteX28" fmla="*/ 1485900 w 8102600"/>
              <a:gd name="connsiteY28" fmla="*/ 463550 h 2584450"/>
              <a:gd name="connsiteX29" fmla="*/ 1498600 w 8102600"/>
              <a:gd name="connsiteY29" fmla="*/ 463550 h 2584450"/>
              <a:gd name="connsiteX30" fmla="*/ 1498600 w 8102600"/>
              <a:gd name="connsiteY30" fmla="*/ 501650 h 2584450"/>
              <a:gd name="connsiteX31" fmla="*/ 1949450 w 8102600"/>
              <a:gd name="connsiteY31" fmla="*/ 501650 h 2584450"/>
              <a:gd name="connsiteX32" fmla="*/ 1949450 w 8102600"/>
              <a:gd name="connsiteY32" fmla="*/ 571500 h 2584450"/>
              <a:gd name="connsiteX33" fmla="*/ 2012950 w 8102600"/>
              <a:gd name="connsiteY33" fmla="*/ 571500 h 2584450"/>
              <a:gd name="connsiteX34" fmla="*/ 2012950 w 8102600"/>
              <a:gd name="connsiteY34" fmla="*/ 603250 h 2584450"/>
              <a:gd name="connsiteX35" fmla="*/ 2120900 w 8102600"/>
              <a:gd name="connsiteY35" fmla="*/ 603250 h 2584450"/>
              <a:gd name="connsiteX36" fmla="*/ 2120900 w 8102600"/>
              <a:gd name="connsiteY36" fmla="*/ 641350 h 2584450"/>
              <a:gd name="connsiteX37" fmla="*/ 2209800 w 8102600"/>
              <a:gd name="connsiteY37" fmla="*/ 641350 h 2584450"/>
              <a:gd name="connsiteX38" fmla="*/ 2209800 w 8102600"/>
              <a:gd name="connsiteY38" fmla="*/ 673100 h 2584450"/>
              <a:gd name="connsiteX39" fmla="*/ 2305050 w 8102600"/>
              <a:gd name="connsiteY39" fmla="*/ 673100 h 2584450"/>
              <a:gd name="connsiteX40" fmla="*/ 2305050 w 8102600"/>
              <a:gd name="connsiteY40" fmla="*/ 704850 h 2584450"/>
              <a:gd name="connsiteX41" fmla="*/ 2413000 w 8102600"/>
              <a:gd name="connsiteY41" fmla="*/ 704850 h 2584450"/>
              <a:gd name="connsiteX42" fmla="*/ 2413000 w 8102600"/>
              <a:gd name="connsiteY42" fmla="*/ 736600 h 2584450"/>
              <a:gd name="connsiteX43" fmla="*/ 2514600 w 8102600"/>
              <a:gd name="connsiteY43" fmla="*/ 736600 h 2584450"/>
              <a:gd name="connsiteX44" fmla="*/ 2514600 w 8102600"/>
              <a:gd name="connsiteY44" fmla="*/ 774700 h 2584450"/>
              <a:gd name="connsiteX45" fmla="*/ 2717800 w 8102600"/>
              <a:gd name="connsiteY45" fmla="*/ 774700 h 2584450"/>
              <a:gd name="connsiteX46" fmla="*/ 2717800 w 8102600"/>
              <a:gd name="connsiteY46" fmla="*/ 806450 h 2584450"/>
              <a:gd name="connsiteX47" fmla="*/ 2876550 w 8102600"/>
              <a:gd name="connsiteY47" fmla="*/ 806450 h 2584450"/>
              <a:gd name="connsiteX48" fmla="*/ 2876550 w 8102600"/>
              <a:gd name="connsiteY48" fmla="*/ 838200 h 2584450"/>
              <a:gd name="connsiteX49" fmla="*/ 3054350 w 8102600"/>
              <a:gd name="connsiteY49" fmla="*/ 838200 h 2584450"/>
              <a:gd name="connsiteX50" fmla="*/ 3054350 w 8102600"/>
              <a:gd name="connsiteY50" fmla="*/ 882650 h 2584450"/>
              <a:gd name="connsiteX51" fmla="*/ 3105150 w 8102600"/>
              <a:gd name="connsiteY51" fmla="*/ 882650 h 2584450"/>
              <a:gd name="connsiteX52" fmla="*/ 3105150 w 8102600"/>
              <a:gd name="connsiteY52" fmla="*/ 882650 h 2584450"/>
              <a:gd name="connsiteX53" fmla="*/ 3105943 w 8102600"/>
              <a:gd name="connsiteY53" fmla="*/ 915987 h 2584450"/>
              <a:gd name="connsiteX54" fmla="*/ 3249613 w 8102600"/>
              <a:gd name="connsiteY54" fmla="*/ 914400 h 2584450"/>
              <a:gd name="connsiteX55" fmla="*/ 3248818 w 8102600"/>
              <a:gd name="connsiteY55" fmla="*/ 958850 h 2584450"/>
              <a:gd name="connsiteX56" fmla="*/ 3397250 w 8102600"/>
              <a:gd name="connsiteY56" fmla="*/ 956468 h 2584450"/>
              <a:gd name="connsiteX57" fmla="*/ 3397250 w 8102600"/>
              <a:gd name="connsiteY57" fmla="*/ 996950 h 2584450"/>
              <a:gd name="connsiteX58" fmla="*/ 3435350 w 8102600"/>
              <a:gd name="connsiteY58" fmla="*/ 996950 h 2584450"/>
              <a:gd name="connsiteX59" fmla="*/ 3435350 w 8102600"/>
              <a:gd name="connsiteY59" fmla="*/ 1041400 h 2584450"/>
              <a:gd name="connsiteX60" fmla="*/ 3517900 w 8102600"/>
              <a:gd name="connsiteY60" fmla="*/ 1041400 h 2584450"/>
              <a:gd name="connsiteX61" fmla="*/ 3517900 w 8102600"/>
              <a:gd name="connsiteY61" fmla="*/ 1079500 h 2584450"/>
              <a:gd name="connsiteX62" fmla="*/ 3625850 w 8102600"/>
              <a:gd name="connsiteY62" fmla="*/ 1079500 h 2584450"/>
              <a:gd name="connsiteX63" fmla="*/ 3625850 w 8102600"/>
              <a:gd name="connsiteY63" fmla="*/ 1117600 h 2584450"/>
              <a:gd name="connsiteX64" fmla="*/ 3746500 w 8102600"/>
              <a:gd name="connsiteY64" fmla="*/ 1117600 h 2584450"/>
              <a:gd name="connsiteX65" fmla="*/ 3746500 w 8102600"/>
              <a:gd name="connsiteY65" fmla="*/ 1162050 h 2584450"/>
              <a:gd name="connsiteX66" fmla="*/ 3797300 w 8102600"/>
              <a:gd name="connsiteY66" fmla="*/ 1162050 h 2584450"/>
              <a:gd name="connsiteX67" fmla="*/ 3797300 w 8102600"/>
              <a:gd name="connsiteY67" fmla="*/ 1193800 h 2584450"/>
              <a:gd name="connsiteX68" fmla="*/ 3816350 w 8102600"/>
              <a:gd name="connsiteY68" fmla="*/ 1193800 h 2584450"/>
              <a:gd name="connsiteX69" fmla="*/ 3816350 w 8102600"/>
              <a:gd name="connsiteY69" fmla="*/ 1257300 h 2584450"/>
              <a:gd name="connsiteX70" fmla="*/ 3873500 w 8102600"/>
              <a:gd name="connsiteY70" fmla="*/ 1257300 h 2584450"/>
              <a:gd name="connsiteX71" fmla="*/ 3873500 w 8102600"/>
              <a:gd name="connsiteY71" fmla="*/ 1308100 h 2584450"/>
              <a:gd name="connsiteX72" fmla="*/ 4076700 w 8102600"/>
              <a:gd name="connsiteY72" fmla="*/ 1308100 h 2584450"/>
              <a:gd name="connsiteX73" fmla="*/ 4076700 w 8102600"/>
              <a:gd name="connsiteY73" fmla="*/ 1365250 h 2584450"/>
              <a:gd name="connsiteX74" fmla="*/ 4197350 w 8102600"/>
              <a:gd name="connsiteY74" fmla="*/ 1365250 h 2584450"/>
              <a:gd name="connsiteX75" fmla="*/ 4197350 w 8102600"/>
              <a:gd name="connsiteY75" fmla="*/ 1416050 h 2584450"/>
              <a:gd name="connsiteX76" fmla="*/ 4222750 w 8102600"/>
              <a:gd name="connsiteY76" fmla="*/ 1416050 h 2584450"/>
              <a:gd name="connsiteX77" fmla="*/ 4222750 w 8102600"/>
              <a:gd name="connsiteY77" fmla="*/ 1473200 h 2584450"/>
              <a:gd name="connsiteX78" fmla="*/ 4914107 w 8102600"/>
              <a:gd name="connsiteY78" fmla="*/ 1473200 h 2584450"/>
              <a:gd name="connsiteX79" fmla="*/ 4909343 w 8102600"/>
              <a:gd name="connsiteY79" fmla="*/ 1555750 h 2584450"/>
              <a:gd name="connsiteX80" fmla="*/ 4953000 w 8102600"/>
              <a:gd name="connsiteY80" fmla="*/ 1555750 h 2584450"/>
              <a:gd name="connsiteX81" fmla="*/ 4953000 w 8102600"/>
              <a:gd name="connsiteY81" fmla="*/ 1625600 h 2584450"/>
              <a:gd name="connsiteX82" fmla="*/ 5397500 w 8102600"/>
              <a:gd name="connsiteY82" fmla="*/ 1625600 h 2584450"/>
              <a:gd name="connsiteX83" fmla="*/ 5397500 w 8102600"/>
              <a:gd name="connsiteY83" fmla="*/ 1708150 h 2584450"/>
              <a:gd name="connsiteX84" fmla="*/ 5632450 w 8102600"/>
              <a:gd name="connsiteY84" fmla="*/ 1708150 h 2584450"/>
              <a:gd name="connsiteX85" fmla="*/ 5632450 w 8102600"/>
              <a:gd name="connsiteY85" fmla="*/ 1778000 h 2584450"/>
              <a:gd name="connsiteX86" fmla="*/ 5778500 w 8102600"/>
              <a:gd name="connsiteY86" fmla="*/ 1778000 h 2584450"/>
              <a:gd name="connsiteX87" fmla="*/ 5778500 w 8102600"/>
              <a:gd name="connsiteY87" fmla="*/ 1860550 h 2584450"/>
              <a:gd name="connsiteX88" fmla="*/ 6127750 w 8102600"/>
              <a:gd name="connsiteY88" fmla="*/ 1860550 h 2584450"/>
              <a:gd name="connsiteX89" fmla="*/ 6127750 w 8102600"/>
              <a:gd name="connsiteY89" fmla="*/ 1936750 h 2584450"/>
              <a:gd name="connsiteX90" fmla="*/ 7461250 w 8102600"/>
              <a:gd name="connsiteY90" fmla="*/ 1936750 h 2584450"/>
              <a:gd name="connsiteX91" fmla="*/ 7461250 w 8102600"/>
              <a:gd name="connsiteY91" fmla="*/ 2152650 h 2584450"/>
              <a:gd name="connsiteX92" fmla="*/ 8007350 w 8102600"/>
              <a:gd name="connsiteY92" fmla="*/ 2152650 h 2584450"/>
              <a:gd name="connsiteX93" fmla="*/ 8007350 w 8102600"/>
              <a:gd name="connsiteY93" fmla="*/ 2584450 h 2584450"/>
              <a:gd name="connsiteX94" fmla="*/ 8102600 w 8102600"/>
              <a:gd name="connsiteY94" fmla="*/ 2584450 h 2584450"/>
              <a:gd name="connsiteX0" fmla="*/ 0 w 8102600"/>
              <a:gd name="connsiteY0" fmla="*/ 0 h 2584450"/>
              <a:gd name="connsiteX1" fmla="*/ 209550 w 8102600"/>
              <a:gd name="connsiteY1" fmla="*/ 0 h 2584450"/>
              <a:gd name="connsiteX2" fmla="*/ 209550 w 8102600"/>
              <a:gd name="connsiteY2" fmla="*/ 38100 h 2584450"/>
              <a:gd name="connsiteX3" fmla="*/ 381000 w 8102600"/>
              <a:gd name="connsiteY3" fmla="*/ 38100 h 2584450"/>
              <a:gd name="connsiteX4" fmla="*/ 381000 w 8102600"/>
              <a:gd name="connsiteY4" fmla="*/ 69850 h 2584450"/>
              <a:gd name="connsiteX5" fmla="*/ 552450 w 8102600"/>
              <a:gd name="connsiteY5" fmla="*/ 69850 h 2584450"/>
              <a:gd name="connsiteX6" fmla="*/ 552450 w 8102600"/>
              <a:gd name="connsiteY6" fmla="*/ 101600 h 2584450"/>
              <a:gd name="connsiteX7" fmla="*/ 806450 w 8102600"/>
              <a:gd name="connsiteY7" fmla="*/ 101600 h 2584450"/>
              <a:gd name="connsiteX8" fmla="*/ 806450 w 8102600"/>
              <a:gd name="connsiteY8" fmla="*/ 133350 h 2584450"/>
              <a:gd name="connsiteX9" fmla="*/ 927100 w 8102600"/>
              <a:gd name="connsiteY9" fmla="*/ 133350 h 2584450"/>
              <a:gd name="connsiteX10" fmla="*/ 927100 w 8102600"/>
              <a:gd name="connsiteY10" fmla="*/ 165100 h 2584450"/>
              <a:gd name="connsiteX11" fmla="*/ 990600 w 8102600"/>
              <a:gd name="connsiteY11" fmla="*/ 165100 h 2584450"/>
              <a:gd name="connsiteX12" fmla="*/ 990600 w 8102600"/>
              <a:gd name="connsiteY12" fmla="*/ 196850 h 2584450"/>
              <a:gd name="connsiteX13" fmla="*/ 1016000 w 8102600"/>
              <a:gd name="connsiteY13" fmla="*/ 196850 h 2584450"/>
              <a:gd name="connsiteX14" fmla="*/ 1016000 w 8102600"/>
              <a:gd name="connsiteY14" fmla="*/ 222250 h 2584450"/>
              <a:gd name="connsiteX15" fmla="*/ 1022350 w 8102600"/>
              <a:gd name="connsiteY15" fmla="*/ 222250 h 2584450"/>
              <a:gd name="connsiteX16" fmla="*/ 1022350 w 8102600"/>
              <a:gd name="connsiteY16" fmla="*/ 266700 h 2584450"/>
              <a:gd name="connsiteX17" fmla="*/ 1136650 w 8102600"/>
              <a:gd name="connsiteY17" fmla="*/ 266700 h 2584450"/>
              <a:gd name="connsiteX18" fmla="*/ 1136650 w 8102600"/>
              <a:gd name="connsiteY18" fmla="*/ 304800 h 2584450"/>
              <a:gd name="connsiteX19" fmla="*/ 1206500 w 8102600"/>
              <a:gd name="connsiteY19" fmla="*/ 304800 h 2584450"/>
              <a:gd name="connsiteX20" fmla="*/ 1206500 w 8102600"/>
              <a:gd name="connsiteY20" fmla="*/ 323850 h 2584450"/>
              <a:gd name="connsiteX21" fmla="*/ 1212850 w 8102600"/>
              <a:gd name="connsiteY21" fmla="*/ 323850 h 2584450"/>
              <a:gd name="connsiteX22" fmla="*/ 1212850 w 8102600"/>
              <a:gd name="connsiteY22" fmla="*/ 368300 h 2584450"/>
              <a:gd name="connsiteX23" fmla="*/ 1244600 w 8102600"/>
              <a:gd name="connsiteY23" fmla="*/ 368300 h 2584450"/>
              <a:gd name="connsiteX24" fmla="*/ 1244600 w 8102600"/>
              <a:gd name="connsiteY24" fmla="*/ 406400 h 2584450"/>
              <a:gd name="connsiteX25" fmla="*/ 1282700 w 8102600"/>
              <a:gd name="connsiteY25" fmla="*/ 406400 h 2584450"/>
              <a:gd name="connsiteX26" fmla="*/ 1282700 w 8102600"/>
              <a:gd name="connsiteY26" fmla="*/ 438150 h 2584450"/>
              <a:gd name="connsiteX27" fmla="*/ 1485900 w 8102600"/>
              <a:gd name="connsiteY27" fmla="*/ 438150 h 2584450"/>
              <a:gd name="connsiteX28" fmla="*/ 1485900 w 8102600"/>
              <a:gd name="connsiteY28" fmla="*/ 463550 h 2584450"/>
              <a:gd name="connsiteX29" fmla="*/ 1498600 w 8102600"/>
              <a:gd name="connsiteY29" fmla="*/ 463550 h 2584450"/>
              <a:gd name="connsiteX30" fmla="*/ 1498600 w 8102600"/>
              <a:gd name="connsiteY30" fmla="*/ 501650 h 2584450"/>
              <a:gd name="connsiteX31" fmla="*/ 1949450 w 8102600"/>
              <a:gd name="connsiteY31" fmla="*/ 501650 h 2584450"/>
              <a:gd name="connsiteX32" fmla="*/ 1949450 w 8102600"/>
              <a:gd name="connsiteY32" fmla="*/ 571500 h 2584450"/>
              <a:gd name="connsiteX33" fmla="*/ 2012950 w 8102600"/>
              <a:gd name="connsiteY33" fmla="*/ 571500 h 2584450"/>
              <a:gd name="connsiteX34" fmla="*/ 2012950 w 8102600"/>
              <a:gd name="connsiteY34" fmla="*/ 603250 h 2584450"/>
              <a:gd name="connsiteX35" fmla="*/ 2120900 w 8102600"/>
              <a:gd name="connsiteY35" fmla="*/ 603250 h 2584450"/>
              <a:gd name="connsiteX36" fmla="*/ 2120900 w 8102600"/>
              <a:gd name="connsiteY36" fmla="*/ 641350 h 2584450"/>
              <a:gd name="connsiteX37" fmla="*/ 2209800 w 8102600"/>
              <a:gd name="connsiteY37" fmla="*/ 641350 h 2584450"/>
              <a:gd name="connsiteX38" fmla="*/ 2209800 w 8102600"/>
              <a:gd name="connsiteY38" fmla="*/ 673100 h 2584450"/>
              <a:gd name="connsiteX39" fmla="*/ 2305050 w 8102600"/>
              <a:gd name="connsiteY39" fmla="*/ 673100 h 2584450"/>
              <a:gd name="connsiteX40" fmla="*/ 2305050 w 8102600"/>
              <a:gd name="connsiteY40" fmla="*/ 704850 h 2584450"/>
              <a:gd name="connsiteX41" fmla="*/ 2413000 w 8102600"/>
              <a:gd name="connsiteY41" fmla="*/ 704850 h 2584450"/>
              <a:gd name="connsiteX42" fmla="*/ 2413000 w 8102600"/>
              <a:gd name="connsiteY42" fmla="*/ 736600 h 2584450"/>
              <a:gd name="connsiteX43" fmla="*/ 2514600 w 8102600"/>
              <a:gd name="connsiteY43" fmla="*/ 736600 h 2584450"/>
              <a:gd name="connsiteX44" fmla="*/ 2514600 w 8102600"/>
              <a:gd name="connsiteY44" fmla="*/ 774700 h 2584450"/>
              <a:gd name="connsiteX45" fmla="*/ 2717800 w 8102600"/>
              <a:gd name="connsiteY45" fmla="*/ 774700 h 2584450"/>
              <a:gd name="connsiteX46" fmla="*/ 2717800 w 8102600"/>
              <a:gd name="connsiteY46" fmla="*/ 806450 h 2584450"/>
              <a:gd name="connsiteX47" fmla="*/ 2876550 w 8102600"/>
              <a:gd name="connsiteY47" fmla="*/ 806450 h 2584450"/>
              <a:gd name="connsiteX48" fmla="*/ 2876550 w 8102600"/>
              <a:gd name="connsiteY48" fmla="*/ 838200 h 2584450"/>
              <a:gd name="connsiteX49" fmla="*/ 3054350 w 8102600"/>
              <a:gd name="connsiteY49" fmla="*/ 838200 h 2584450"/>
              <a:gd name="connsiteX50" fmla="*/ 3054350 w 8102600"/>
              <a:gd name="connsiteY50" fmla="*/ 882650 h 2584450"/>
              <a:gd name="connsiteX51" fmla="*/ 3105150 w 8102600"/>
              <a:gd name="connsiteY51" fmla="*/ 882650 h 2584450"/>
              <a:gd name="connsiteX52" fmla="*/ 3105150 w 8102600"/>
              <a:gd name="connsiteY52" fmla="*/ 882650 h 2584450"/>
              <a:gd name="connsiteX53" fmla="*/ 3105943 w 8102600"/>
              <a:gd name="connsiteY53" fmla="*/ 915987 h 2584450"/>
              <a:gd name="connsiteX54" fmla="*/ 3249613 w 8102600"/>
              <a:gd name="connsiteY54" fmla="*/ 914400 h 2584450"/>
              <a:gd name="connsiteX55" fmla="*/ 3248818 w 8102600"/>
              <a:gd name="connsiteY55" fmla="*/ 958850 h 2584450"/>
              <a:gd name="connsiteX56" fmla="*/ 3397250 w 8102600"/>
              <a:gd name="connsiteY56" fmla="*/ 956468 h 2584450"/>
              <a:gd name="connsiteX57" fmla="*/ 3397250 w 8102600"/>
              <a:gd name="connsiteY57" fmla="*/ 996950 h 2584450"/>
              <a:gd name="connsiteX58" fmla="*/ 3435350 w 8102600"/>
              <a:gd name="connsiteY58" fmla="*/ 996950 h 2584450"/>
              <a:gd name="connsiteX59" fmla="*/ 3435350 w 8102600"/>
              <a:gd name="connsiteY59" fmla="*/ 1041400 h 2584450"/>
              <a:gd name="connsiteX60" fmla="*/ 3517900 w 8102600"/>
              <a:gd name="connsiteY60" fmla="*/ 1041400 h 2584450"/>
              <a:gd name="connsiteX61" fmla="*/ 3517900 w 8102600"/>
              <a:gd name="connsiteY61" fmla="*/ 1079500 h 2584450"/>
              <a:gd name="connsiteX62" fmla="*/ 3625850 w 8102600"/>
              <a:gd name="connsiteY62" fmla="*/ 1079500 h 2584450"/>
              <a:gd name="connsiteX63" fmla="*/ 3625850 w 8102600"/>
              <a:gd name="connsiteY63" fmla="*/ 1117600 h 2584450"/>
              <a:gd name="connsiteX64" fmla="*/ 3746500 w 8102600"/>
              <a:gd name="connsiteY64" fmla="*/ 1117600 h 2584450"/>
              <a:gd name="connsiteX65" fmla="*/ 3746500 w 8102600"/>
              <a:gd name="connsiteY65" fmla="*/ 1162050 h 2584450"/>
              <a:gd name="connsiteX66" fmla="*/ 3797300 w 8102600"/>
              <a:gd name="connsiteY66" fmla="*/ 1162050 h 2584450"/>
              <a:gd name="connsiteX67" fmla="*/ 3797300 w 8102600"/>
              <a:gd name="connsiteY67" fmla="*/ 1193800 h 2584450"/>
              <a:gd name="connsiteX68" fmla="*/ 3816350 w 8102600"/>
              <a:gd name="connsiteY68" fmla="*/ 1193800 h 2584450"/>
              <a:gd name="connsiteX69" fmla="*/ 3816350 w 8102600"/>
              <a:gd name="connsiteY69" fmla="*/ 1257300 h 2584450"/>
              <a:gd name="connsiteX70" fmla="*/ 3873500 w 8102600"/>
              <a:gd name="connsiteY70" fmla="*/ 1257300 h 2584450"/>
              <a:gd name="connsiteX71" fmla="*/ 3873500 w 8102600"/>
              <a:gd name="connsiteY71" fmla="*/ 1308100 h 2584450"/>
              <a:gd name="connsiteX72" fmla="*/ 4076700 w 8102600"/>
              <a:gd name="connsiteY72" fmla="*/ 1308100 h 2584450"/>
              <a:gd name="connsiteX73" fmla="*/ 4076700 w 8102600"/>
              <a:gd name="connsiteY73" fmla="*/ 1365250 h 2584450"/>
              <a:gd name="connsiteX74" fmla="*/ 4197350 w 8102600"/>
              <a:gd name="connsiteY74" fmla="*/ 1365250 h 2584450"/>
              <a:gd name="connsiteX75" fmla="*/ 4197350 w 8102600"/>
              <a:gd name="connsiteY75" fmla="*/ 1416050 h 2584450"/>
              <a:gd name="connsiteX76" fmla="*/ 4222750 w 8102600"/>
              <a:gd name="connsiteY76" fmla="*/ 1416050 h 2584450"/>
              <a:gd name="connsiteX77" fmla="*/ 4222750 w 8102600"/>
              <a:gd name="connsiteY77" fmla="*/ 1473200 h 2584450"/>
              <a:gd name="connsiteX78" fmla="*/ 4914107 w 8102600"/>
              <a:gd name="connsiteY78" fmla="*/ 1473200 h 2584450"/>
              <a:gd name="connsiteX79" fmla="*/ 4911724 w 8102600"/>
              <a:gd name="connsiteY79" fmla="*/ 1555750 h 2584450"/>
              <a:gd name="connsiteX80" fmla="*/ 4953000 w 8102600"/>
              <a:gd name="connsiteY80" fmla="*/ 1555750 h 2584450"/>
              <a:gd name="connsiteX81" fmla="*/ 4953000 w 8102600"/>
              <a:gd name="connsiteY81" fmla="*/ 1625600 h 2584450"/>
              <a:gd name="connsiteX82" fmla="*/ 5397500 w 8102600"/>
              <a:gd name="connsiteY82" fmla="*/ 1625600 h 2584450"/>
              <a:gd name="connsiteX83" fmla="*/ 5397500 w 8102600"/>
              <a:gd name="connsiteY83" fmla="*/ 1708150 h 2584450"/>
              <a:gd name="connsiteX84" fmla="*/ 5632450 w 8102600"/>
              <a:gd name="connsiteY84" fmla="*/ 1708150 h 2584450"/>
              <a:gd name="connsiteX85" fmla="*/ 5632450 w 8102600"/>
              <a:gd name="connsiteY85" fmla="*/ 1778000 h 2584450"/>
              <a:gd name="connsiteX86" fmla="*/ 5778500 w 8102600"/>
              <a:gd name="connsiteY86" fmla="*/ 1778000 h 2584450"/>
              <a:gd name="connsiteX87" fmla="*/ 5778500 w 8102600"/>
              <a:gd name="connsiteY87" fmla="*/ 1860550 h 2584450"/>
              <a:gd name="connsiteX88" fmla="*/ 6127750 w 8102600"/>
              <a:gd name="connsiteY88" fmla="*/ 1860550 h 2584450"/>
              <a:gd name="connsiteX89" fmla="*/ 6127750 w 8102600"/>
              <a:gd name="connsiteY89" fmla="*/ 1936750 h 2584450"/>
              <a:gd name="connsiteX90" fmla="*/ 7461250 w 8102600"/>
              <a:gd name="connsiteY90" fmla="*/ 1936750 h 2584450"/>
              <a:gd name="connsiteX91" fmla="*/ 7461250 w 8102600"/>
              <a:gd name="connsiteY91" fmla="*/ 2152650 h 2584450"/>
              <a:gd name="connsiteX92" fmla="*/ 8007350 w 8102600"/>
              <a:gd name="connsiteY92" fmla="*/ 2152650 h 2584450"/>
              <a:gd name="connsiteX93" fmla="*/ 8007350 w 8102600"/>
              <a:gd name="connsiteY93" fmla="*/ 2584450 h 2584450"/>
              <a:gd name="connsiteX94" fmla="*/ 8102600 w 8102600"/>
              <a:gd name="connsiteY94" fmla="*/ 2584450 h 258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102600" h="2584450">
                <a:moveTo>
                  <a:pt x="0" y="0"/>
                </a:moveTo>
                <a:lnTo>
                  <a:pt x="209550" y="0"/>
                </a:lnTo>
                <a:lnTo>
                  <a:pt x="209550" y="38100"/>
                </a:lnTo>
                <a:lnTo>
                  <a:pt x="381000" y="38100"/>
                </a:lnTo>
                <a:lnTo>
                  <a:pt x="381000" y="69850"/>
                </a:lnTo>
                <a:lnTo>
                  <a:pt x="552450" y="69850"/>
                </a:lnTo>
                <a:lnTo>
                  <a:pt x="552450" y="101600"/>
                </a:lnTo>
                <a:lnTo>
                  <a:pt x="806450" y="101600"/>
                </a:lnTo>
                <a:lnTo>
                  <a:pt x="806450" y="133350"/>
                </a:lnTo>
                <a:lnTo>
                  <a:pt x="927100" y="133350"/>
                </a:lnTo>
                <a:lnTo>
                  <a:pt x="927100" y="165100"/>
                </a:lnTo>
                <a:lnTo>
                  <a:pt x="990600" y="165100"/>
                </a:lnTo>
                <a:lnTo>
                  <a:pt x="990600" y="196850"/>
                </a:lnTo>
                <a:lnTo>
                  <a:pt x="1016000" y="196850"/>
                </a:lnTo>
                <a:lnTo>
                  <a:pt x="1016000" y="222250"/>
                </a:lnTo>
                <a:lnTo>
                  <a:pt x="1022350" y="222250"/>
                </a:lnTo>
                <a:lnTo>
                  <a:pt x="1022350" y="266700"/>
                </a:lnTo>
                <a:lnTo>
                  <a:pt x="1136650" y="266700"/>
                </a:lnTo>
                <a:lnTo>
                  <a:pt x="1136650" y="304800"/>
                </a:lnTo>
                <a:lnTo>
                  <a:pt x="1206500" y="304800"/>
                </a:lnTo>
                <a:lnTo>
                  <a:pt x="1206500" y="323850"/>
                </a:lnTo>
                <a:lnTo>
                  <a:pt x="1212850" y="323850"/>
                </a:lnTo>
                <a:lnTo>
                  <a:pt x="1212850" y="368300"/>
                </a:lnTo>
                <a:lnTo>
                  <a:pt x="1244600" y="368300"/>
                </a:lnTo>
                <a:lnTo>
                  <a:pt x="1244600" y="406400"/>
                </a:lnTo>
                <a:lnTo>
                  <a:pt x="1282700" y="406400"/>
                </a:lnTo>
                <a:lnTo>
                  <a:pt x="1282700" y="438150"/>
                </a:lnTo>
                <a:lnTo>
                  <a:pt x="1485900" y="438150"/>
                </a:lnTo>
                <a:lnTo>
                  <a:pt x="1485900" y="463550"/>
                </a:lnTo>
                <a:lnTo>
                  <a:pt x="1498600" y="463550"/>
                </a:lnTo>
                <a:lnTo>
                  <a:pt x="1498600" y="501650"/>
                </a:lnTo>
                <a:lnTo>
                  <a:pt x="1949450" y="501650"/>
                </a:lnTo>
                <a:lnTo>
                  <a:pt x="1949450" y="571500"/>
                </a:lnTo>
                <a:lnTo>
                  <a:pt x="2012950" y="571500"/>
                </a:lnTo>
                <a:lnTo>
                  <a:pt x="2012950" y="603250"/>
                </a:lnTo>
                <a:lnTo>
                  <a:pt x="2120900" y="603250"/>
                </a:lnTo>
                <a:lnTo>
                  <a:pt x="2120900" y="641350"/>
                </a:lnTo>
                <a:lnTo>
                  <a:pt x="2209800" y="641350"/>
                </a:lnTo>
                <a:lnTo>
                  <a:pt x="2209800" y="673100"/>
                </a:lnTo>
                <a:lnTo>
                  <a:pt x="2305050" y="673100"/>
                </a:lnTo>
                <a:lnTo>
                  <a:pt x="2305050" y="704850"/>
                </a:lnTo>
                <a:lnTo>
                  <a:pt x="2413000" y="704850"/>
                </a:lnTo>
                <a:lnTo>
                  <a:pt x="2413000" y="736600"/>
                </a:lnTo>
                <a:lnTo>
                  <a:pt x="2514600" y="736600"/>
                </a:lnTo>
                <a:lnTo>
                  <a:pt x="2514600" y="774700"/>
                </a:lnTo>
                <a:lnTo>
                  <a:pt x="2717800" y="774700"/>
                </a:lnTo>
                <a:lnTo>
                  <a:pt x="2717800" y="806450"/>
                </a:lnTo>
                <a:lnTo>
                  <a:pt x="2876550" y="806450"/>
                </a:lnTo>
                <a:lnTo>
                  <a:pt x="2876550" y="838200"/>
                </a:lnTo>
                <a:lnTo>
                  <a:pt x="3054350" y="838200"/>
                </a:lnTo>
                <a:lnTo>
                  <a:pt x="3054350" y="882650"/>
                </a:lnTo>
                <a:lnTo>
                  <a:pt x="3105150" y="882650"/>
                </a:lnTo>
                <a:lnTo>
                  <a:pt x="3105150" y="882650"/>
                </a:lnTo>
                <a:cubicBezTo>
                  <a:pt x="3105414" y="893762"/>
                  <a:pt x="3105679" y="904875"/>
                  <a:pt x="3105943" y="915987"/>
                </a:cubicBezTo>
                <a:lnTo>
                  <a:pt x="3249613" y="914400"/>
                </a:lnTo>
                <a:lnTo>
                  <a:pt x="3248818" y="958850"/>
                </a:lnTo>
                <a:lnTo>
                  <a:pt x="3397250" y="956468"/>
                </a:lnTo>
                <a:lnTo>
                  <a:pt x="3397250" y="996950"/>
                </a:lnTo>
                <a:lnTo>
                  <a:pt x="3435350" y="996950"/>
                </a:lnTo>
                <a:lnTo>
                  <a:pt x="3435350" y="1041400"/>
                </a:lnTo>
                <a:lnTo>
                  <a:pt x="3517900" y="1041400"/>
                </a:lnTo>
                <a:lnTo>
                  <a:pt x="3517900" y="1079500"/>
                </a:lnTo>
                <a:lnTo>
                  <a:pt x="3625850" y="1079500"/>
                </a:lnTo>
                <a:lnTo>
                  <a:pt x="3625850" y="1117600"/>
                </a:lnTo>
                <a:lnTo>
                  <a:pt x="3746500" y="1117600"/>
                </a:lnTo>
                <a:lnTo>
                  <a:pt x="3746500" y="1162050"/>
                </a:lnTo>
                <a:lnTo>
                  <a:pt x="3797300" y="1162050"/>
                </a:lnTo>
                <a:lnTo>
                  <a:pt x="3797300" y="1193800"/>
                </a:lnTo>
                <a:lnTo>
                  <a:pt x="3816350" y="1193800"/>
                </a:lnTo>
                <a:lnTo>
                  <a:pt x="3816350" y="1257300"/>
                </a:lnTo>
                <a:lnTo>
                  <a:pt x="3873500" y="1257300"/>
                </a:lnTo>
                <a:lnTo>
                  <a:pt x="3873500" y="1308100"/>
                </a:lnTo>
                <a:lnTo>
                  <a:pt x="4076700" y="1308100"/>
                </a:lnTo>
                <a:lnTo>
                  <a:pt x="4076700" y="1365250"/>
                </a:lnTo>
                <a:lnTo>
                  <a:pt x="4197350" y="1365250"/>
                </a:lnTo>
                <a:lnTo>
                  <a:pt x="4197350" y="1416050"/>
                </a:lnTo>
                <a:lnTo>
                  <a:pt x="4222750" y="1416050"/>
                </a:lnTo>
                <a:lnTo>
                  <a:pt x="4222750" y="1473200"/>
                </a:lnTo>
                <a:lnTo>
                  <a:pt x="4914107" y="1473200"/>
                </a:lnTo>
                <a:cubicBezTo>
                  <a:pt x="4913313" y="1500717"/>
                  <a:pt x="4912518" y="1528233"/>
                  <a:pt x="4911724" y="1555750"/>
                </a:cubicBezTo>
                <a:lnTo>
                  <a:pt x="4953000" y="1555750"/>
                </a:lnTo>
                <a:lnTo>
                  <a:pt x="4953000" y="1625600"/>
                </a:lnTo>
                <a:lnTo>
                  <a:pt x="5397500" y="1625600"/>
                </a:lnTo>
                <a:lnTo>
                  <a:pt x="5397500" y="1708150"/>
                </a:lnTo>
                <a:lnTo>
                  <a:pt x="5632450" y="1708150"/>
                </a:lnTo>
                <a:lnTo>
                  <a:pt x="5632450" y="1778000"/>
                </a:lnTo>
                <a:lnTo>
                  <a:pt x="5778500" y="1778000"/>
                </a:lnTo>
                <a:lnTo>
                  <a:pt x="5778500" y="1860550"/>
                </a:lnTo>
                <a:lnTo>
                  <a:pt x="6127750" y="1860550"/>
                </a:lnTo>
                <a:lnTo>
                  <a:pt x="6127750" y="1936750"/>
                </a:lnTo>
                <a:lnTo>
                  <a:pt x="7461250" y="1936750"/>
                </a:lnTo>
                <a:lnTo>
                  <a:pt x="7461250" y="2152650"/>
                </a:lnTo>
                <a:lnTo>
                  <a:pt x="8007350" y="2152650"/>
                </a:lnTo>
                <a:lnTo>
                  <a:pt x="8007350" y="2584450"/>
                </a:lnTo>
                <a:lnTo>
                  <a:pt x="8102600" y="2584450"/>
                </a:lnTo>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6" name="Gerader Verbinder 105">
            <a:extLst>
              <a:ext uri="{FF2B5EF4-FFF2-40B4-BE49-F238E27FC236}">
                <a16:creationId xmlns:a16="http://schemas.microsoft.com/office/drawing/2014/main" id="{35264A59-6FBF-47F5-ABA3-2E519401472F}"/>
              </a:ext>
            </a:extLst>
          </p:cNvPr>
          <p:cNvCxnSpPr/>
          <p:nvPr/>
        </p:nvCxnSpPr>
        <p:spPr>
          <a:xfrm flipV="1">
            <a:off x="3779445" y="2612206"/>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E47941AD-0D16-4137-913F-7ED9D17E4EBE}"/>
              </a:ext>
            </a:extLst>
          </p:cNvPr>
          <p:cNvCxnSpPr/>
          <p:nvPr/>
        </p:nvCxnSpPr>
        <p:spPr>
          <a:xfrm flipV="1">
            <a:off x="1424389" y="1834167"/>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DD17CF65-1471-4A30-BE3B-FF378165B5D8}"/>
              </a:ext>
            </a:extLst>
          </p:cNvPr>
          <p:cNvCxnSpPr/>
          <p:nvPr/>
        </p:nvCxnSpPr>
        <p:spPr>
          <a:xfrm flipV="1">
            <a:off x="4031857" y="263839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8CC901BF-90CD-44E7-AAEE-BF1D51433DDD}"/>
              </a:ext>
            </a:extLst>
          </p:cNvPr>
          <p:cNvCxnSpPr/>
          <p:nvPr/>
        </p:nvCxnSpPr>
        <p:spPr>
          <a:xfrm flipV="1">
            <a:off x="4067576" y="263839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a:extLst>
              <a:ext uri="{FF2B5EF4-FFF2-40B4-BE49-F238E27FC236}">
                <a16:creationId xmlns:a16="http://schemas.microsoft.com/office/drawing/2014/main" id="{C24A723D-98D3-4FA9-BF71-B7BF11A7D4A6}"/>
              </a:ext>
            </a:extLst>
          </p:cNvPr>
          <p:cNvCxnSpPr/>
          <p:nvPr/>
        </p:nvCxnSpPr>
        <p:spPr>
          <a:xfrm flipV="1">
            <a:off x="4087199" y="263839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B9B7423E-86D7-4673-804F-49AFA101201E}"/>
              </a:ext>
            </a:extLst>
          </p:cNvPr>
          <p:cNvCxnSpPr/>
          <p:nvPr/>
        </p:nvCxnSpPr>
        <p:spPr>
          <a:xfrm flipV="1">
            <a:off x="4099677" y="263839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a:extLst>
              <a:ext uri="{FF2B5EF4-FFF2-40B4-BE49-F238E27FC236}">
                <a16:creationId xmlns:a16="http://schemas.microsoft.com/office/drawing/2014/main" id="{C8E64157-957A-4B97-87B9-E01948E0BF0C}"/>
              </a:ext>
            </a:extLst>
          </p:cNvPr>
          <p:cNvCxnSpPr/>
          <p:nvPr/>
        </p:nvCxnSpPr>
        <p:spPr>
          <a:xfrm flipV="1">
            <a:off x="4223502" y="2672367"/>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4A771FEA-736D-430C-B492-919538DC1DC3}"/>
              </a:ext>
            </a:extLst>
          </p:cNvPr>
          <p:cNvCxnSpPr/>
          <p:nvPr/>
        </p:nvCxnSpPr>
        <p:spPr>
          <a:xfrm flipV="1">
            <a:off x="4240171" y="2672367"/>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0208BAB3-3C1E-47B1-8D2F-CEF9C85D7510}"/>
              </a:ext>
            </a:extLst>
          </p:cNvPr>
          <p:cNvCxnSpPr/>
          <p:nvPr/>
        </p:nvCxnSpPr>
        <p:spPr>
          <a:xfrm flipV="1">
            <a:off x="4340184" y="2749828"/>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8FFD6250-CDA6-4FFB-8E20-D0EE2B6D87D3}"/>
              </a:ext>
            </a:extLst>
          </p:cNvPr>
          <p:cNvCxnSpPr/>
          <p:nvPr/>
        </p:nvCxnSpPr>
        <p:spPr>
          <a:xfrm flipV="1">
            <a:off x="4386000" y="2749828"/>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94985EDC-8263-4566-A32F-3B32B464C70C}"/>
              </a:ext>
            </a:extLst>
          </p:cNvPr>
          <p:cNvCxnSpPr/>
          <p:nvPr/>
        </p:nvCxnSpPr>
        <p:spPr>
          <a:xfrm flipV="1">
            <a:off x="4426578" y="2749828"/>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24CA4BCF-C1D6-4AB1-A5B6-CF81709FD78D}"/>
              </a:ext>
            </a:extLst>
          </p:cNvPr>
          <p:cNvCxnSpPr/>
          <p:nvPr/>
        </p:nvCxnSpPr>
        <p:spPr>
          <a:xfrm flipV="1">
            <a:off x="4541448" y="278981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32904255-BDC1-4D20-8965-908E1BCC7C5F}"/>
              </a:ext>
            </a:extLst>
          </p:cNvPr>
          <p:cNvCxnSpPr/>
          <p:nvPr/>
        </p:nvCxnSpPr>
        <p:spPr>
          <a:xfrm flipV="1">
            <a:off x="4781954" y="2912807"/>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82A0F4DE-15D1-4D3A-BAE5-9CDF50C0F1B1}"/>
              </a:ext>
            </a:extLst>
          </p:cNvPr>
          <p:cNvCxnSpPr/>
          <p:nvPr/>
        </p:nvCxnSpPr>
        <p:spPr>
          <a:xfrm flipV="1">
            <a:off x="4855773" y="295391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262D45A7-0746-49F6-812D-E2B2604427B6}"/>
              </a:ext>
            </a:extLst>
          </p:cNvPr>
          <p:cNvCxnSpPr/>
          <p:nvPr/>
        </p:nvCxnSpPr>
        <p:spPr>
          <a:xfrm flipV="1">
            <a:off x="4862919" y="295391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D501D5B8-E12E-40F0-822D-429F648B2445}"/>
              </a:ext>
            </a:extLst>
          </p:cNvPr>
          <p:cNvCxnSpPr/>
          <p:nvPr/>
        </p:nvCxnSpPr>
        <p:spPr>
          <a:xfrm flipV="1">
            <a:off x="4990934" y="299264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a:extLst>
              <a:ext uri="{FF2B5EF4-FFF2-40B4-BE49-F238E27FC236}">
                <a16:creationId xmlns:a16="http://schemas.microsoft.com/office/drawing/2014/main" id="{171116B2-D20C-45AE-99E7-7963AAEBED93}"/>
              </a:ext>
            </a:extLst>
          </p:cNvPr>
          <p:cNvCxnSpPr/>
          <p:nvPr/>
        </p:nvCxnSpPr>
        <p:spPr>
          <a:xfrm flipV="1">
            <a:off x="5001904" y="299264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a:extLst>
              <a:ext uri="{FF2B5EF4-FFF2-40B4-BE49-F238E27FC236}">
                <a16:creationId xmlns:a16="http://schemas.microsoft.com/office/drawing/2014/main" id="{EE7B8A8B-99D6-44F7-920D-7BEDF2A6303D}"/>
              </a:ext>
            </a:extLst>
          </p:cNvPr>
          <p:cNvCxnSpPr/>
          <p:nvPr/>
        </p:nvCxnSpPr>
        <p:spPr>
          <a:xfrm flipV="1">
            <a:off x="5013811" y="299264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a:extLst>
              <a:ext uri="{FF2B5EF4-FFF2-40B4-BE49-F238E27FC236}">
                <a16:creationId xmlns:a16="http://schemas.microsoft.com/office/drawing/2014/main" id="{99AFBAF1-B159-4D8B-A0F3-43A5388559BD}"/>
              </a:ext>
            </a:extLst>
          </p:cNvPr>
          <p:cNvCxnSpPr/>
          <p:nvPr/>
        </p:nvCxnSpPr>
        <p:spPr>
          <a:xfrm flipV="1">
            <a:off x="5101920" y="314283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id="{4A4AC0F8-9CC8-4990-A198-D1C8F7B7AA4B}"/>
              </a:ext>
            </a:extLst>
          </p:cNvPr>
          <p:cNvCxnSpPr/>
          <p:nvPr/>
        </p:nvCxnSpPr>
        <p:spPr>
          <a:xfrm flipV="1">
            <a:off x="5137638" y="314283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0B4D490A-32F4-463F-AB7A-E0CCA368AF7B}"/>
              </a:ext>
            </a:extLst>
          </p:cNvPr>
          <p:cNvCxnSpPr/>
          <p:nvPr/>
        </p:nvCxnSpPr>
        <p:spPr>
          <a:xfrm flipV="1">
            <a:off x="5221110" y="314283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a:extLst>
              <a:ext uri="{FF2B5EF4-FFF2-40B4-BE49-F238E27FC236}">
                <a16:creationId xmlns:a16="http://schemas.microsoft.com/office/drawing/2014/main" id="{13B0F5A0-3A56-4A35-9889-C577D9A4D637}"/>
              </a:ext>
            </a:extLst>
          </p:cNvPr>
          <p:cNvCxnSpPr/>
          <p:nvPr/>
        </p:nvCxnSpPr>
        <p:spPr>
          <a:xfrm flipV="1">
            <a:off x="5259854" y="314283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a:extLst>
              <a:ext uri="{FF2B5EF4-FFF2-40B4-BE49-F238E27FC236}">
                <a16:creationId xmlns:a16="http://schemas.microsoft.com/office/drawing/2014/main" id="{70AD03A9-926D-446C-96D8-9B82A6F4FED9}"/>
              </a:ext>
            </a:extLst>
          </p:cNvPr>
          <p:cNvCxnSpPr/>
          <p:nvPr/>
        </p:nvCxnSpPr>
        <p:spPr>
          <a:xfrm flipV="1">
            <a:off x="5288431" y="314283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3892C395-F77C-4E95-831E-67B3C35B572A}"/>
              </a:ext>
            </a:extLst>
          </p:cNvPr>
          <p:cNvCxnSpPr/>
          <p:nvPr/>
        </p:nvCxnSpPr>
        <p:spPr>
          <a:xfrm flipV="1">
            <a:off x="5305101" y="3195217"/>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0B10D663-BBC2-4D2B-A65B-523D59976883}"/>
              </a:ext>
            </a:extLst>
          </p:cNvPr>
          <p:cNvCxnSpPr/>
          <p:nvPr/>
        </p:nvCxnSpPr>
        <p:spPr>
          <a:xfrm flipV="1">
            <a:off x="5464645" y="330514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a:extLst>
              <a:ext uri="{FF2B5EF4-FFF2-40B4-BE49-F238E27FC236}">
                <a16:creationId xmlns:a16="http://schemas.microsoft.com/office/drawing/2014/main" id="{1269A747-231C-47A4-9C84-2355ED5BCB22}"/>
              </a:ext>
            </a:extLst>
          </p:cNvPr>
          <p:cNvCxnSpPr/>
          <p:nvPr/>
        </p:nvCxnSpPr>
        <p:spPr>
          <a:xfrm flipV="1">
            <a:off x="5607521" y="330514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F4B41D68-5BBE-4B83-ABF6-C8CD53B633F5}"/>
              </a:ext>
            </a:extLst>
          </p:cNvPr>
          <p:cNvCxnSpPr/>
          <p:nvPr/>
        </p:nvCxnSpPr>
        <p:spPr>
          <a:xfrm flipV="1">
            <a:off x="5688483" y="330514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A4B41B28-8F53-4457-A9CA-94148A69248E}"/>
              </a:ext>
            </a:extLst>
          </p:cNvPr>
          <p:cNvCxnSpPr/>
          <p:nvPr/>
        </p:nvCxnSpPr>
        <p:spPr>
          <a:xfrm flipV="1">
            <a:off x="5699664" y="330514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6365F09C-4E91-49B5-B09C-76F5C8228007}"/>
              </a:ext>
            </a:extLst>
          </p:cNvPr>
          <p:cNvCxnSpPr/>
          <p:nvPr/>
        </p:nvCxnSpPr>
        <p:spPr>
          <a:xfrm flipV="1">
            <a:off x="5757247" y="330514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5" name="Gerader Verbinder 134">
            <a:extLst>
              <a:ext uri="{FF2B5EF4-FFF2-40B4-BE49-F238E27FC236}">
                <a16:creationId xmlns:a16="http://schemas.microsoft.com/office/drawing/2014/main" id="{6DE99BE5-A54A-4E04-8AFA-FF1375F56C7A}"/>
              </a:ext>
            </a:extLst>
          </p:cNvPr>
          <p:cNvCxnSpPr/>
          <p:nvPr/>
        </p:nvCxnSpPr>
        <p:spPr>
          <a:xfrm flipV="1">
            <a:off x="5765754" y="330514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6" name="Gerader Verbinder 135">
            <a:extLst>
              <a:ext uri="{FF2B5EF4-FFF2-40B4-BE49-F238E27FC236}">
                <a16:creationId xmlns:a16="http://schemas.microsoft.com/office/drawing/2014/main" id="{A8701E1E-3466-4172-9F8F-588194E3CFB5}"/>
              </a:ext>
            </a:extLst>
          </p:cNvPr>
          <p:cNvCxnSpPr/>
          <p:nvPr/>
        </p:nvCxnSpPr>
        <p:spPr>
          <a:xfrm flipV="1">
            <a:off x="6134849" y="330514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7" name="Gerader Verbinder 136">
            <a:extLst>
              <a:ext uri="{FF2B5EF4-FFF2-40B4-BE49-F238E27FC236}">
                <a16:creationId xmlns:a16="http://schemas.microsoft.com/office/drawing/2014/main" id="{536A7782-5B6A-4E73-9CFD-C556C264D24E}"/>
              </a:ext>
            </a:extLst>
          </p:cNvPr>
          <p:cNvCxnSpPr/>
          <p:nvPr/>
        </p:nvCxnSpPr>
        <p:spPr>
          <a:xfrm flipV="1">
            <a:off x="6607887" y="345754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a:extLst>
              <a:ext uri="{FF2B5EF4-FFF2-40B4-BE49-F238E27FC236}">
                <a16:creationId xmlns:a16="http://schemas.microsoft.com/office/drawing/2014/main" id="{294FA273-2F1D-45FF-B3A7-306F6F7503B0}"/>
              </a:ext>
            </a:extLst>
          </p:cNvPr>
          <p:cNvCxnSpPr/>
          <p:nvPr/>
        </p:nvCxnSpPr>
        <p:spPr>
          <a:xfrm flipV="1">
            <a:off x="7296068" y="3689789"/>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2043FA2A-4088-4AF3-B537-ACB2AF45EBAF}"/>
              </a:ext>
            </a:extLst>
          </p:cNvPr>
          <p:cNvCxnSpPr/>
          <p:nvPr/>
        </p:nvCxnSpPr>
        <p:spPr>
          <a:xfrm flipV="1">
            <a:off x="8008062" y="376725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4237B9FC-3173-4BF7-8005-ED6ADE7CC0AC}"/>
              </a:ext>
            </a:extLst>
          </p:cNvPr>
          <p:cNvCxnSpPr/>
          <p:nvPr/>
        </p:nvCxnSpPr>
        <p:spPr>
          <a:xfrm flipV="1">
            <a:off x="8100931" y="376725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550C2888-AB6C-45FA-A75C-4DA0FB48F2EE}"/>
              </a:ext>
            </a:extLst>
          </p:cNvPr>
          <p:cNvCxnSpPr/>
          <p:nvPr/>
        </p:nvCxnSpPr>
        <p:spPr>
          <a:xfrm flipV="1">
            <a:off x="8119497" y="376725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Gerader Verbinder 141">
            <a:extLst>
              <a:ext uri="{FF2B5EF4-FFF2-40B4-BE49-F238E27FC236}">
                <a16:creationId xmlns:a16="http://schemas.microsoft.com/office/drawing/2014/main" id="{FF4782D5-06AD-4874-AFB0-0A592CAA00CA}"/>
              </a:ext>
            </a:extLst>
          </p:cNvPr>
          <p:cNvCxnSpPr/>
          <p:nvPr/>
        </p:nvCxnSpPr>
        <p:spPr>
          <a:xfrm flipV="1">
            <a:off x="8207603" y="376725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B3A96708-32B5-483D-99D0-5868B9AC51E5}"/>
              </a:ext>
            </a:extLst>
          </p:cNvPr>
          <p:cNvCxnSpPr/>
          <p:nvPr/>
        </p:nvCxnSpPr>
        <p:spPr>
          <a:xfrm flipV="1">
            <a:off x="8236177" y="376725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a:extLst>
              <a:ext uri="{FF2B5EF4-FFF2-40B4-BE49-F238E27FC236}">
                <a16:creationId xmlns:a16="http://schemas.microsoft.com/office/drawing/2014/main" id="{0A356C87-2FDD-465F-8599-AB421FEE15C8}"/>
              </a:ext>
            </a:extLst>
          </p:cNvPr>
          <p:cNvCxnSpPr/>
          <p:nvPr/>
        </p:nvCxnSpPr>
        <p:spPr>
          <a:xfrm flipV="1">
            <a:off x="8307988" y="376725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D58F15D6-D2BA-46D9-A9AF-F92593617DE0}"/>
              </a:ext>
            </a:extLst>
          </p:cNvPr>
          <p:cNvCxnSpPr/>
          <p:nvPr/>
        </p:nvCxnSpPr>
        <p:spPr>
          <a:xfrm flipV="1">
            <a:off x="8500869" y="376725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a:extLst>
              <a:ext uri="{FF2B5EF4-FFF2-40B4-BE49-F238E27FC236}">
                <a16:creationId xmlns:a16="http://schemas.microsoft.com/office/drawing/2014/main" id="{0E0803BB-E7C3-4F00-91DB-83F831E3B1BF}"/>
              </a:ext>
            </a:extLst>
          </p:cNvPr>
          <p:cNvCxnSpPr/>
          <p:nvPr/>
        </p:nvCxnSpPr>
        <p:spPr>
          <a:xfrm flipV="1">
            <a:off x="8515534" y="376725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FDDBE408-8C3F-4B03-9546-4CB1653167F8}"/>
              </a:ext>
            </a:extLst>
          </p:cNvPr>
          <p:cNvCxnSpPr/>
          <p:nvPr/>
        </p:nvCxnSpPr>
        <p:spPr>
          <a:xfrm flipV="1">
            <a:off x="8915584" y="3984073"/>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a:extLst>
              <a:ext uri="{FF2B5EF4-FFF2-40B4-BE49-F238E27FC236}">
                <a16:creationId xmlns:a16="http://schemas.microsoft.com/office/drawing/2014/main" id="{BDAD8F91-8937-4CE1-93E0-553B79EA2ED1}"/>
              </a:ext>
            </a:extLst>
          </p:cNvPr>
          <p:cNvCxnSpPr/>
          <p:nvPr/>
        </p:nvCxnSpPr>
        <p:spPr>
          <a:xfrm flipV="1">
            <a:off x="9138063" y="3984073"/>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9" name="Gerader Verbinder 148">
            <a:extLst>
              <a:ext uri="{FF2B5EF4-FFF2-40B4-BE49-F238E27FC236}">
                <a16:creationId xmlns:a16="http://schemas.microsoft.com/office/drawing/2014/main" id="{BBC53A86-B5D8-4911-8A2C-5D18ED9C1FC1}"/>
              </a:ext>
            </a:extLst>
          </p:cNvPr>
          <p:cNvCxnSpPr/>
          <p:nvPr/>
        </p:nvCxnSpPr>
        <p:spPr>
          <a:xfrm flipV="1">
            <a:off x="9291250" y="4416364"/>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Gerader Verbinder 149">
            <a:extLst>
              <a:ext uri="{FF2B5EF4-FFF2-40B4-BE49-F238E27FC236}">
                <a16:creationId xmlns:a16="http://schemas.microsoft.com/office/drawing/2014/main" id="{E0F4A7B6-C57E-4292-92EF-1ABD007DAC5F}"/>
              </a:ext>
            </a:extLst>
          </p:cNvPr>
          <p:cNvCxnSpPr>
            <a:cxnSpLocks/>
          </p:cNvCxnSpPr>
          <p:nvPr/>
        </p:nvCxnSpPr>
        <p:spPr>
          <a:xfrm rot="5400000" flipV="1">
            <a:off x="1431532" y="1834168"/>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1" name="Gerader Verbinder 150">
            <a:extLst>
              <a:ext uri="{FF2B5EF4-FFF2-40B4-BE49-F238E27FC236}">
                <a16:creationId xmlns:a16="http://schemas.microsoft.com/office/drawing/2014/main" id="{DFF9BD84-87BE-47B7-83F0-EA8DF3C7E224}"/>
              </a:ext>
            </a:extLst>
          </p:cNvPr>
          <p:cNvCxnSpPr>
            <a:cxnSpLocks/>
          </p:cNvCxnSpPr>
          <p:nvPr/>
        </p:nvCxnSpPr>
        <p:spPr>
          <a:xfrm rot="5400000" flipV="1">
            <a:off x="4106307" y="2640782"/>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id="{B5E7DD42-AA8F-4BAA-B82B-648ED39D5DCB}"/>
              </a:ext>
            </a:extLst>
          </p:cNvPr>
          <p:cNvCxnSpPr>
            <a:cxnSpLocks/>
          </p:cNvCxnSpPr>
          <p:nvPr/>
        </p:nvCxnSpPr>
        <p:spPr>
          <a:xfrm rot="5400000" flipV="1">
            <a:off x="4336600" y="2748708"/>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3" name="Gerader Verbinder 152">
            <a:extLst>
              <a:ext uri="{FF2B5EF4-FFF2-40B4-BE49-F238E27FC236}">
                <a16:creationId xmlns:a16="http://schemas.microsoft.com/office/drawing/2014/main" id="{8D023744-CD19-421B-8B2B-26B0F10926DB}"/>
              </a:ext>
            </a:extLst>
          </p:cNvPr>
          <p:cNvCxnSpPr>
            <a:cxnSpLocks/>
          </p:cNvCxnSpPr>
          <p:nvPr/>
        </p:nvCxnSpPr>
        <p:spPr>
          <a:xfrm rot="5400000" flipV="1">
            <a:off x="4765345" y="2912808"/>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4" name="Gerader Verbinder 153">
            <a:extLst>
              <a:ext uri="{FF2B5EF4-FFF2-40B4-BE49-F238E27FC236}">
                <a16:creationId xmlns:a16="http://schemas.microsoft.com/office/drawing/2014/main" id="{0B2988EC-3622-4379-8CF7-3C5793077369}"/>
              </a:ext>
            </a:extLst>
          </p:cNvPr>
          <p:cNvCxnSpPr>
            <a:cxnSpLocks/>
          </p:cNvCxnSpPr>
          <p:nvPr/>
        </p:nvCxnSpPr>
        <p:spPr>
          <a:xfrm rot="5400000" flipV="1">
            <a:off x="4842807" y="2951538"/>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Gerader Verbinder 154">
            <a:extLst>
              <a:ext uri="{FF2B5EF4-FFF2-40B4-BE49-F238E27FC236}">
                <a16:creationId xmlns:a16="http://schemas.microsoft.com/office/drawing/2014/main" id="{D4383B5C-79AD-4064-8422-C3A08A94D1F8}"/>
              </a:ext>
            </a:extLst>
          </p:cNvPr>
          <p:cNvCxnSpPr>
            <a:cxnSpLocks/>
          </p:cNvCxnSpPr>
          <p:nvPr/>
        </p:nvCxnSpPr>
        <p:spPr>
          <a:xfrm rot="5400000" flipV="1">
            <a:off x="4990934" y="2997412"/>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Gerader Verbinder 155">
            <a:extLst>
              <a:ext uri="{FF2B5EF4-FFF2-40B4-BE49-F238E27FC236}">
                <a16:creationId xmlns:a16="http://schemas.microsoft.com/office/drawing/2014/main" id="{34FA6C5D-2ECE-4BB1-8C65-8F43B0FA1340}"/>
              </a:ext>
            </a:extLst>
          </p:cNvPr>
          <p:cNvCxnSpPr>
            <a:cxnSpLocks/>
          </p:cNvCxnSpPr>
          <p:nvPr/>
        </p:nvCxnSpPr>
        <p:spPr>
          <a:xfrm rot="5400000" flipV="1">
            <a:off x="5018007" y="2995031"/>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7" name="Gerader Verbinder 156">
            <a:extLst>
              <a:ext uri="{FF2B5EF4-FFF2-40B4-BE49-F238E27FC236}">
                <a16:creationId xmlns:a16="http://schemas.microsoft.com/office/drawing/2014/main" id="{04E65C49-90DB-40FE-831A-BBFEEFA5D586}"/>
              </a:ext>
            </a:extLst>
          </p:cNvPr>
          <p:cNvCxnSpPr>
            <a:cxnSpLocks/>
          </p:cNvCxnSpPr>
          <p:nvPr/>
        </p:nvCxnSpPr>
        <p:spPr>
          <a:xfrm rot="5400000" flipV="1">
            <a:off x="5101042" y="3137907"/>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8" name="Gerader Verbinder 157">
            <a:extLst>
              <a:ext uri="{FF2B5EF4-FFF2-40B4-BE49-F238E27FC236}">
                <a16:creationId xmlns:a16="http://schemas.microsoft.com/office/drawing/2014/main" id="{258788D4-17D8-43AD-BF27-9804BE08B321}"/>
              </a:ext>
            </a:extLst>
          </p:cNvPr>
          <p:cNvCxnSpPr>
            <a:cxnSpLocks/>
          </p:cNvCxnSpPr>
          <p:nvPr/>
        </p:nvCxnSpPr>
        <p:spPr>
          <a:xfrm rot="5400000" flipV="1">
            <a:off x="5298585" y="3137907"/>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9" name="Gerader Verbinder 158">
            <a:extLst>
              <a:ext uri="{FF2B5EF4-FFF2-40B4-BE49-F238E27FC236}">
                <a16:creationId xmlns:a16="http://schemas.microsoft.com/office/drawing/2014/main" id="{FF3283A6-CCB2-4D35-8086-CC1690A45E5C}"/>
              </a:ext>
            </a:extLst>
          </p:cNvPr>
          <p:cNvCxnSpPr>
            <a:cxnSpLocks/>
          </p:cNvCxnSpPr>
          <p:nvPr/>
        </p:nvCxnSpPr>
        <p:spPr>
          <a:xfrm rot="5400000" flipV="1">
            <a:off x="5298585" y="3197440"/>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0" name="Gerader Verbinder 159">
            <a:extLst>
              <a:ext uri="{FF2B5EF4-FFF2-40B4-BE49-F238E27FC236}">
                <a16:creationId xmlns:a16="http://schemas.microsoft.com/office/drawing/2014/main" id="{A2DEB58F-CF6E-4CED-B599-80D3EDB8C73D}"/>
              </a:ext>
            </a:extLst>
          </p:cNvPr>
          <p:cNvCxnSpPr>
            <a:cxnSpLocks/>
          </p:cNvCxnSpPr>
          <p:nvPr/>
        </p:nvCxnSpPr>
        <p:spPr>
          <a:xfrm rot="5400000" flipV="1">
            <a:off x="5454182" y="3306978"/>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1" name="Gerader Verbinder 160">
            <a:extLst>
              <a:ext uri="{FF2B5EF4-FFF2-40B4-BE49-F238E27FC236}">
                <a16:creationId xmlns:a16="http://schemas.microsoft.com/office/drawing/2014/main" id="{1FCAA14A-498C-4212-8C2B-3CC5C2554F11}"/>
              </a:ext>
            </a:extLst>
          </p:cNvPr>
          <p:cNvCxnSpPr>
            <a:cxnSpLocks/>
          </p:cNvCxnSpPr>
          <p:nvPr/>
        </p:nvCxnSpPr>
        <p:spPr>
          <a:xfrm rot="5400000" flipV="1">
            <a:off x="6137949" y="3305795"/>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2" name="Gerader Verbinder 161">
            <a:extLst>
              <a:ext uri="{FF2B5EF4-FFF2-40B4-BE49-F238E27FC236}">
                <a16:creationId xmlns:a16="http://schemas.microsoft.com/office/drawing/2014/main" id="{712F4567-6F84-47D6-B86D-D1DD13DA706B}"/>
              </a:ext>
            </a:extLst>
          </p:cNvPr>
          <p:cNvCxnSpPr>
            <a:cxnSpLocks/>
          </p:cNvCxnSpPr>
          <p:nvPr/>
        </p:nvCxnSpPr>
        <p:spPr>
          <a:xfrm rot="5400000" flipV="1">
            <a:off x="6619676" y="3458196"/>
            <a:ext cx="0" cy="77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63" name="Textfeld 162">
            <a:extLst>
              <a:ext uri="{FF2B5EF4-FFF2-40B4-BE49-F238E27FC236}">
                <a16:creationId xmlns:a16="http://schemas.microsoft.com/office/drawing/2014/main" id="{C9B7670B-BCFB-4628-98F0-5553A4F5E519}"/>
              </a:ext>
            </a:extLst>
          </p:cNvPr>
          <p:cNvSpPr txBox="1"/>
          <p:nvPr/>
        </p:nvSpPr>
        <p:spPr>
          <a:xfrm>
            <a:off x="3905380" y="1724798"/>
            <a:ext cx="2939479" cy="523220"/>
          </a:xfrm>
          <a:prstGeom prst="rect">
            <a:avLst/>
          </a:prstGeom>
          <a:noFill/>
          <a:ln w="19050">
            <a:noFill/>
          </a:ln>
        </p:spPr>
        <p:txBody>
          <a:bodyPr wrap="square" rtlCol="0" anchor="t">
            <a:spAutoFit/>
          </a:bodyPr>
          <a:lstStyle/>
          <a:p>
            <a:pPr algn="ctr"/>
            <a:r>
              <a:rPr lang="de-DE" sz="1400" b="1" dirty="0"/>
              <a:t>Median OS</a:t>
            </a:r>
          </a:p>
          <a:p>
            <a:pPr algn="ctr"/>
            <a:r>
              <a:rPr lang="de-DE" sz="1400" dirty="0"/>
              <a:t>17.8 </a:t>
            </a:r>
            <a:r>
              <a:rPr lang="de-DE" sz="1400" dirty="0" err="1"/>
              <a:t>months</a:t>
            </a:r>
            <a:r>
              <a:rPr lang="de-DE" sz="1400" dirty="0"/>
              <a:t> (95% CI, 13.8-22.1)</a:t>
            </a:r>
          </a:p>
        </p:txBody>
      </p:sp>
      <p:graphicFrame>
        <p:nvGraphicFramePr>
          <p:cNvPr id="165" name="Tabelle 165">
            <a:extLst>
              <a:ext uri="{FF2B5EF4-FFF2-40B4-BE49-F238E27FC236}">
                <a16:creationId xmlns:a16="http://schemas.microsoft.com/office/drawing/2014/main" id="{C2326646-3E24-4568-9C8C-E081FF798ACF}"/>
              </a:ext>
            </a:extLst>
          </p:cNvPr>
          <p:cNvGraphicFramePr>
            <a:graphicFrameLocks noGrp="1"/>
          </p:cNvGraphicFramePr>
          <p:nvPr>
            <p:extLst>
              <p:ext uri="{D42A27DB-BD31-4B8C-83A1-F6EECF244321}">
                <p14:modId xmlns:p14="http://schemas.microsoft.com/office/powerpoint/2010/main" val="1621901982"/>
              </p:ext>
            </p:extLst>
          </p:nvPr>
        </p:nvGraphicFramePr>
        <p:xfrm>
          <a:off x="1054776" y="5505604"/>
          <a:ext cx="8623146" cy="487680"/>
        </p:xfrm>
        <a:graphic>
          <a:graphicData uri="http://schemas.openxmlformats.org/drawingml/2006/table">
            <a:tbl>
              <a:tblPr firstRow="1" bandRow="1">
                <a:tableStyleId>{5C22544A-7EE6-4342-B048-85BDC9FD1C3A}</a:tableStyleId>
              </a:tblPr>
              <a:tblGrid>
                <a:gridCol w="278166">
                  <a:extLst>
                    <a:ext uri="{9D8B030D-6E8A-4147-A177-3AD203B41FA5}">
                      <a16:colId xmlns:a16="http://schemas.microsoft.com/office/drawing/2014/main" val="1864527494"/>
                    </a:ext>
                  </a:extLst>
                </a:gridCol>
                <a:gridCol w="278166">
                  <a:extLst>
                    <a:ext uri="{9D8B030D-6E8A-4147-A177-3AD203B41FA5}">
                      <a16:colId xmlns:a16="http://schemas.microsoft.com/office/drawing/2014/main" val="492194365"/>
                    </a:ext>
                  </a:extLst>
                </a:gridCol>
                <a:gridCol w="278166">
                  <a:extLst>
                    <a:ext uri="{9D8B030D-6E8A-4147-A177-3AD203B41FA5}">
                      <a16:colId xmlns:a16="http://schemas.microsoft.com/office/drawing/2014/main" val="2832467526"/>
                    </a:ext>
                  </a:extLst>
                </a:gridCol>
                <a:gridCol w="278166">
                  <a:extLst>
                    <a:ext uri="{9D8B030D-6E8A-4147-A177-3AD203B41FA5}">
                      <a16:colId xmlns:a16="http://schemas.microsoft.com/office/drawing/2014/main" val="2880019623"/>
                    </a:ext>
                  </a:extLst>
                </a:gridCol>
                <a:gridCol w="278166">
                  <a:extLst>
                    <a:ext uri="{9D8B030D-6E8A-4147-A177-3AD203B41FA5}">
                      <a16:colId xmlns:a16="http://schemas.microsoft.com/office/drawing/2014/main" val="20123993"/>
                    </a:ext>
                  </a:extLst>
                </a:gridCol>
                <a:gridCol w="278166">
                  <a:extLst>
                    <a:ext uri="{9D8B030D-6E8A-4147-A177-3AD203B41FA5}">
                      <a16:colId xmlns:a16="http://schemas.microsoft.com/office/drawing/2014/main" val="701114069"/>
                    </a:ext>
                  </a:extLst>
                </a:gridCol>
                <a:gridCol w="278166">
                  <a:extLst>
                    <a:ext uri="{9D8B030D-6E8A-4147-A177-3AD203B41FA5}">
                      <a16:colId xmlns:a16="http://schemas.microsoft.com/office/drawing/2014/main" val="894304333"/>
                    </a:ext>
                  </a:extLst>
                </a:gridCol>
                <a:gridCol w="278166">
                  <a:extLst>
                    <a:ext uri="{9D8B030D-6E8A-4147-A177-3AD203B41FA5}">
                      <a16:colId xmlns:a16="http://schemas.microsoft.com/office/drawing/2014/main" val="688757718"/>
                    </a:ext>
                  </a:extLst>
                </a:gridCol>
                <a:gridCol w="278166">
                  <a:extLst>
                    <a:ext uri="{9D8B030D-6E8A-4147-A177-3AD203B41FA5}">
                      <a16:colId xmlns:a16="http://schemas.microsoft.com/office/drawing/2014/main" val="1588054667"/>
                    </a:ext>
                  </a:extLst>
                </a:gridCol>
                <a:gridCol w="278166">
                  <a:extLst>
                    <a:ext uri="{9D8B030D-6E8A-4147-A177-3AD203B41FA5}">
                      <a16:colId xmlns:a16="http://schemas.microsoft.com/office/drawing/2014/main" val="2050080823"/>
                    </a:ext>
                  </a:extLst>
                </a:gridCol>
                <a:gridCol w="278166">
                  <a:extLst>
                    <a:ext uri="{9D8B030D-6E8A-4147-A177-3AD203B41FA5}">
                      <a16:colId xmlns:a16="http://schemas.microsoft.com/office/drawing/2014/main" val="1865093812"/>
                    </a:ext>
                  </a:extLst>
                </a:gridCol>
                <a:gridCol w="278166">
                  <a:extLst>
                    <a:ext uri="{9D8B030D-6E8A-4147-A177-3AD203B41FA5}">
                      <a16:colId xmlns:a16="http://schemas.microsoft.com/office/drawing/2014/main" val="733741822"/>
                    </a:ext>
                  </a:extLst>
                </a:gridCol>
                <a:gridCol w="278166">
                  <a:extLst>
                    <a:ext uri="{9D8B030D-6E8A-4147-A177-3AD203B41FA5}">
                      <a16:colId xmlns:a16="http://schemas.microsoft.com/office/drawing/2014/main" val="3862685194"/>
                    </a:ext>
                  </a:extLst>
                </a:gridCol>
                <a:gridCol w="278166">
                  <a:extLst>
                    <a:ext uri="{9D8B030D-6E8A-4147-A177-3AD203B41FA5}">
                      <a16:colId xmlns:a16="http://schemas.microsoft.com/office/drawing/2014/main" val="1721239816"/>
                    </a:ext>
                  </a:extLst>
                </a:gridCol>
                <a:gridCol w="278166">
                  <a:extLst>
                    <a:ext uri="{9D8B030D-6E8A-4147-A177-3AD203B41FA5}">
                      <a16:colId xmlns:a16="http://schemas.microsoft.com/office/drawing/2014/main" val="35235012"/>
                    </a:ext>
                  </a:extLst>
                </a:gridCol>
                <a:gridCol w="278166">
                  <a:extLst>
                    <a:ext uri="{9D8B030D-6E8A-4147-A177-3AD203B41FA5}">
                      <a16:colId xmlns:a16="http://schemas.microsoft.com/office/drawing/2014/main" val="3604175770"/>
                    </a:ext>
                  </a:extLst>
                </a:gridCol>
                <a:gridCol w="278166">
                  <a:extLst>
                    <a:ext uri="{9D8B030D-6E8A-4147-A177-3AD203B41FA5}">
                      <a16:colId xmlns:a16="http://schemas.microsoft.com/office/drawing/2014/main" val="1515107197"/>
                    </a:ext>
                  </a:extLst>
                </a:gridCol>
                <a:gridCol w="278166">
                  <a:extLst>
                    <a:ext uri="{9D8B030D-6E8A-4147-A177-3AD203B41FA5}">
                      <a16:colId xmlns:a16="http://schemas.microsoft.com/office/drawing/2014/main" val="2105449063"/>
                    </a:ext>
                  </a:extLst>
                </a:gridCol>
                <a:gridCol w="278166">
                  <a:extLst>
                    <a:ext uri="{9D8B030D-6E8A-4147-A177-3AD203B41FA5}">
                      <a16:colId xmlns:a16="http://schemas.microsoft.com/office/drawing/2014/main" val="2718268995"/>
                    </a:ext>
                  </a:extLst>
                </a:gridCol>
                <a:gridCol w="278166">
                  <a:extLst>
                    <a:ext uri="{9D8B030D-6E8A-4147-A177-3AD203B41FA5}">
                      <a16:colId xmlns:a16="http://schemas.microsoft.com/office/drawing/2014/main" val="1920723560"/>
                    </a:ext>
                  </a:extLst>
                </a:gridCol>
                <a:gridCol w="278166">
                  <a:extLst>
                    <a:ext uri="{9D8B030D-6E8A-4147-A177-3AD203B41FA5}">
                      <a16:colId xmlns:a16="http://schemas.microsoft.com/office/drawing/2014/main" val="1025519398"/>
                    </a:ext>
                  </a:extLst>
                </a:gridCol>
                <a:gridCol w="278166">
                  <a:extLst>
                    <a:ext uri="{9D8B030D-6E8A-4147-A177-3AD203B41FA5}">
                      <a16:colId xmlns:a16="http://schemas.microsoft.com/office/drawing/2014/main" val="2667829215"/>
                    </a:ext>
                  </a:extLst>
                </a:gridCol>
                <a:gridCol w="278166">
                  <a:extLst>
                    <a:ext uri="{9D8B030D-6E8A-4147-A177-3AD203B41FA5}">
                      <a16:colId xmlns:a16="http://schemas.microsoft.com/office/drawing/2014/main" val="1200402322"/>
                    </a:ext>
                  </a:extLst>
                </a:gridCol>
                <a:gridCol w="278166">
                  <a:extLst>
                    <a:ext uri="{9D8B030D-6E8A-4147-A177-3AD203B41FA5}">
                      <a16:colId xmlns:a16="http://schemas.microsoft.com/office/drawing/2014/main" val="3287753151"/>
                    </a:ext>
                  </a:extLst>
                </a:gridCol>
                <a:gridCol w="278166">
                  <a:extLst>
                    <a:ext uri="{9D8B030D-6E8A-4147-A177-3AD203B41FA5}">
                      <a16:colId xmlns:a16="http://schemas.microsoft.com/office/drawing/2014/main" val="1490503445"/>
                    </a:ext>
                  </a:extLst>
                </a:gridCol>
                <a:gridCol w="278166">
                  <a:extLst>
                    <a:ext uri="{9D8B030D-6E8A-4147-A177-3AD203B41FA5}">
                      <a16:colId xmlns:a16="http://schemas.microsoft.com/office/drawing/2014/main" val="22903024"/>
                    </a:ext>
                  </a:extLst>
                </a:gridCol>
                <a:gridCol w="278166">
                  <a:extLst>
                    <a:ext uri="{9D8B030D-6E8A-4147-A177-3AD203B41FA5}">
                      <a16:colId xmlns:a16="http://schemas.microsoft.com/office/drawing/2014/main" val="2137120432"/>
                    </a:ext>
                  </a:extLst>
                </a:gridCol>
                <a:gridCol w="278166">
                  <a:extLst>
                    <a:ext uri="{9D8B030D-6E8A-4147-A177-3AD203B41FA5}">
                      <a16:colId xmlns:a16="http://schemas.microsoft.com/office/drawing/2014/main" val="4212921189"/>
                    </a:ext>
                  </a:extLst>
                </a:gridCol>
                <a:gridCol w="278166">
                  <a:extLst>
                    <a:ext uri="{9D8B030D-6E8A-4147-A177-3AD203B41FA5}">
                      <a16:colId xmlns:a16="http://schemas.microsoft.com/office/drawing/2014/main" val="879598066"/>
                    </a:ext>
                  </a:extLst>
                </a:gridCol>
                <a:gridCol w="278166">
                  <a:extLst>
                    <a:ext uri="{9D8B030D-6E8A-4147-A177-3AD203B41FA5}">
                      <a16:colId xmlns:a16="http://schemas.microsoft.com/office/drawing/2014/main" val="3967347180"/>
                    </a:ext>
                  </a:extLst>
                </a:gridCol>
                <a:gridCol w="278166">
                  <a:extLst>
                    <a:ext uri="{9D8B030D-6E8A-4147-A177-3AD203B41FA5}">
                      <a16:colId xmlns:a16="http://schemas.microsoft.com/office/drawing/2014/main" val="3327092016"/>
                    </a:ext>
                  </a:extLst>
                </a:gridCol>
              </a:tblGrid>
              <a:tr h="232733">
                <a:tc gridSpan="31">
                  <a:txBody>
                    <a:bodyPr/>
                    <a:lstStyle/>
                    <a:p>
                      <a:r>
                        <a:rPr lang="de-DE" sz="1000"/>
                        <a:t> No. At Risk:</a:t>
                      </a:r>
                    </a:p>
                  </a:txBody>
                  <a:tcPr marL="18000" marR="180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63945750"/>
                  </a:ext>
                </a:extLst>
              </a:tr>
              <a:tr h="232733">
                <a:tc>
                  <a:txBody>
                    <a:bodyPr/>
                    <a:lstStyle/>
                    <a:p>
                      <a:pPr algn="ctr"/>
                      <a:r>
                        <a:rPr lang="de-DE" sz="1000"/>
                        <a:t>91</a:t>
                      </a:r>
                    </a:p>
                  </a:txBody>
                  <a:tcPr marL="18000" marR="18000" anchor="ctr"/>
                </a:tc>
                <a:tc>
                  <a:txBody>
                    <a:bodyPr/>
                    <a:lstStyle/>
                    <a:p>
                      <a:pPr algn="ctr"/>
                      <a:r>
                        <a:rPr lang="de-DE" sz="1000"/>
                        <a:t>89</a:t>
                      </a:r>
                    </a:p>
                  </a:txBody>
                  <a:tcPr marL="18000" marR="18000" anchor="ctr"/>
                </a:tc>
                <a:tc>
                  <a:txBody>
                    <a:bodyPr/>
                    <a:lstStyle/>
                    <a:p>
                      <a:pPr algn="ctr"/>
                      <a:r>
                        <a:rPr lang="de-DE" sz="1000"/>
                        <a:t>88</a:t>
                      </a:r>
                    </a:p>
                  </a:txBody>
                  <a:tcPr marL="18000" marR="18000" anchor="ctr"/>
                </a:tc>
                <a:tc>
                  <a:txBody>
                    <a:bodyPr/>
                    <a:lstStyle/>
                    <a:p>
                      <a:pPr algn="ctr"/>
                      <a:r>
                        <a:rPr lang="de-DE" sz="1000"/>
                        <a:t>86</a:t>
                      </a:r>
                    </a:p>
                  </a:txBody>
                  <a:tcPr marL="18000" marR="18000" anchor="ctr"/>
                </a:tc>
                <a:tc>
                  <a:txBody>
                    <a:bodyPr/>
                    <a:lstStyle/>
                    <a:p>
                      <a:pPr algn="ctr"/>
                      <a:r>
                        <a:rPr lang="de-DE" sz="1000"/>
                        <a:t>82</a:t>
                      </a:r>
                    </a:p>
                  </a:txBody>
                  <a:tcPr marL="18000" marR="18000" anchor="ctr"/>
                </a:tc>
                <a:tc>
                  <a:txBody>
                    <a:bodyPr/>
                    <a:lstStyle/>
                    <a:p>
                      <a:pPr algn="ctr"/>
                      <a:r>
                        <a:rPr lang="de-DE" sz="1000"/>
                        <a:t>77</a:t>
                      </a:r>
                    </a:p>
                  </a:txBody>
                  <a:tcPr marL="18000" marR="18000" anchor="ctr"/>
                </a:tc>
                <a:tc>
                  <a:txBody>
                    <a:bodyPr/>
                    <a:lstStyle/>
                    <a:p>
                      <a:pPr algn="ctr"/>
                      <a:r>
                        <a:rPr lang="de-DE" sz="1000"/>
                        <a:t>75</a:t>
                      </a:r>
                    </a:p>
                  </a:txBody>
                  <a:tcPr marL="18000" marR="18000" anchor="ctr"/>
                </a:tc>
                <a:tc>
                  <a:txBody>
                    <a:bodyPr/>
                    <a:lstStyle/>
                    <a:p>
                      <a:pPr algn="ctr"/>
                      <a:r>
                        <a:rPr lang="de-DE" sz="1000"/>
                        <a:t>75</a:t>
                      </a:r>
                    </a:p>
                  </a:txBody>
                  <a:tcPr marL="18000" marR="18000" anchor="ctr"/>
                </a:tc>
                <a:tc>
                  <a:txBody>
                    <a:bodyPr/>
                    <a:lstStyle/>
                    <a:p>
                      <a:pPr algn="ctr"/>
                      <a:r>
                        <a:rPr lang="de-DE" sz="1000"/>
                        <a:t>70</a:t>
                      </a:r>
                    </a:p>
                  </a:txBody>
                  <a:tcPr marL="18000" marR="18000" anchor="ctr"/>
                </a:tc>
                <a:tc>
                  <a:txBody>
                    <a:bodyPr/>
                    <a:lstStyle/>
                    <a:p>
                      <a:pPr algn="ctr"/>
                      <a:r>
                        <a:rPr lang="de-DE" sz="1000"/>
                        <a:t>68</a:t>
                      </a:r>
                    </a:p>
                  </a:txBody>
                  <a:tcPr marL="18000" marR="18000" anchor="ctr"/>
                </a:tc>
                <a:tc>
                  <a:txBody>
                    <a:bodyPr/>
                    <a:lstStyle/>
                    <a:p>
                      <a:pPr algn="ctr"/>
                      <a:r>
                        <a:rPr lang="de-DE" sz="1000"/>
                        <a:t>65</a:t>
                      </a:r>
                    </a:p>
                  </a:txBody>
                  <a:tcPr marL="18000" marR="18000" anchor="ctr"/>
                </a:tc>
                <a:tc>
                  <a:txBody>
                    <a:bodyPr/>
                    <a:lstStyle/>
                    <a:p>
                      <a:pPr algn="ctr"/>
                      <a:r>
                        <a:rPr lang="de-DE" sz="1000"/>
                        <a:t>58</a:t>
                      </a:r>
                    </a:p>
                  </a:txBody>
                  <a:tcPr marL="18000" marR="18000" anchor="ctr"/>
                </a:tc>
                <a:tc>
                  <a:txBody>
                    <a:bodyPr/>
                    <a:lstStyle/>
                    <a:p>
                      <a:pPr algn="ctr"/>
                      <a:r>
                        <a:rPr lang="de-DE" sz="1000"/>
                        <a:t>51</a:t>
                      </a:r>
                    </a:p>
                  </a:txBody>
                  <a:tcPr marL="18000" marR="18000" anchor="ctr"/>
                </a:tc>
                <a:tc>
                  <a:txBody>
                    <a:bodyPr/>
                    <a:lstStyle/>
                    <a:p>
                      <a:pPr algn="ctr"/>
                      <a:r>
                        <a:rPr lang="de-DE" sz="1000"/>
                        <a:t>46</a:t>
                      </a:r>
                    </a:p>
                  </a:txBody>
                  <a:tcPr marL="18000" marR="18000" anchor="ctr"/>
                </a:tc>
                <a:tc>
                  <a:txBody>
                    <a:bodyPr/>
                    <a:lstStyle/>
                    <a:p>
                      <a:pPr algn="ctr"/>
                      <a:r>
                        <a:rPr lang="de-DE" sz="1000"/>
                        <a:t>36</a:t>
                      </a:r>
                    </a:p>
                  </a:txBody>
                  <a:tcPr marL="18000" marR="18000" anchor="ctr"/>
                </a:tc>
                <a:tc>
                  <a:txBody>
                    <a:bodyPr/>
                    <a:lstStyle/>
                    <a:p>
                      <a:pPr algn="ctr"/>
                      <a:r>
                        <a:rPr lang="de-DE" sz="1000"/>
                        <a:t>29</a:t>
                      </a:r>
                    </a:p>
                  </a:txBody>
                  <a:tcPr marL="18000" marR="18000" anchor="ctr"/>
                </a:tc>
                <a:tc>
                  <a:txBody>
                    <a:bodyPr/>
                    <a:lstStyle/>
                    <a:p>
                      <a:pPr algn="ctr"/>
                      <a:r>
                        <a:rPr lang="de-DE" sz="1000"/>
                        <a:t>25</a:t>
                      </a:r>
                    </a:p>
                  </a:txBody>
                  <a:tcPr marL="18000" marR="18000" anchor="ctr"/>
                </a:tc>
                <a:tc>
                  <a:txBody>
                    <a:bodyPr/>
                    <a:lstStyle/>
                    <a:p>
                      <a:pPr algn="ctr"/>
                      <a:r>
                        <a:rPr lang="de-DE" sz="1000"/>
                        <a:t>22</a:t>
                      </a:r>
                    </a:p>
                  </a:txBody>
                  <a:tcPr marL="18000" marR="18000" anchor="ctr"/>
                </a:tc>
                <a:tc>
                  <a:txBody>
                    <a:bodyPr/>
                    <a:lstStyle/>
                    <a:p>
                      <a:pPr algn="ctr"/>
                      <a:r>
                        <a:rPr lang="de-DE" sz="1000"/>
                        <a:t>19</a:t>
                      </a:r>
                    </a:p>
                  </a:txBody>
                  <a:tcPr marL="18000" marR="18000" anchor="ctr"/>
                </a:tc>
                <a:tc>
                  <a:txBody>
                    <a:bodyPr/>
                    <a:lstStyle/>
                    <a:p>
                      <a:pPr algn="ctr"/>
                      <a:r>
                        <a:rPr lang="de-DE" sz="1000"/>
                        <a:t>19</a:t>
                      </a:r>
                    </a:p>
                  </a:txBody>
                  <a:tcPr marL="18000" marR="18000" anchor="ctr"/>
                </a:tc>
                <a:tc>
                  <a:txBody>
                    <a:bodyPr/>
                    <a:lstStyle/>
                    <a:p>
                      <a:pPr algn="ctr"/>
                      <a:r>
                        <a:rPr lang="de-DE" sz="1000"/>
                        <a:t>17</a:t>
                      </a:r>
                    </a:p>
                  </a:txBody>
                  <a:tcPr marL="18000" marR="18000" anchor="ctr"/>
                </a:tc>
                <a:tc>
                  <a:txBody>
                    <a:bodyPr/>
                    <a:lstStyle/>
                    <a:p>
                      <a:pPr algn="ctr"/>
                      <a:r>
                        <a:rPr lang="de-DE" sz="1000"/>
                        <a:t>15</a:t>
                      </a:r>
                    </a:p>
                  </a:txBody>
                  <a:tcPr marL="18000" marR="18000" anchor="ctr"/>
                </a:tc>
                <a:tc>
                  <a:txBody>
                    <a:bodyPr/>
                    <a:lstStyle/>
                    <a:p>
                      <a:pPr algn="ctr"/>
                      <a:r>
                        <a:rPr lang="de-DE" sz="1000"/>
                        <a:t>14</a:t>
                      </a:r>
                    </a:p>
                  </a:txBody>
                  <a:tcPr marL="18000" marR="18000" anchor="ctr"/>
                </a:tc>
                <a:tc>
                  <a:txBody>
                    <a:bodyPr/>
                    <a:lstStyle/>
                    <a:p>
                      <a:pPr algn="ctr"/>
                      <a:r>
                        <a:rPr lang="de-DE" sz="1000"/>
                        <a:t>13</a:t>
                      </a:r>
                    </a:p>
                  </a:txBody>
                  <a:tcPr marL="18000" marR="18000" anchor="ctr"/>
                </a:tc>
                <a:tc>
                  <a:txBody>
                    <a:bodyPr/>
                    <a:lstStyle/>
                    <a:p>
                      <a:pPr algn="ctr"/>
                      <a:r>
                        <a:rPr lang="de-DE" sz="1000"/>
                        <a:t>13</a:t>
                      </a:r>
                    </a:p>
                  </a:txBody>
                  <a:tcPr marL="18000" marR="18000" anchor="ctr"/>
                </a:tc>
                <a:tc>
                  <a:txBody>
                    <a:bodyPr/>
                    <a:lstStyle/>
                    <a:p>
                      <a:pPr algn="ctr"/>
                      <a:r>
                        <a:rPr lang="de-DE" sz="1000"/>
                        <a:t>10</a:t>
                      </a:r>
                    </a:p>
                  </a:txBody>
                  <a:tcPr marL="18000" marR="18000" anchor="ctr"/>
                </a:tc>
                <a:tc>
                  <a:txBody>
                    <a:bodyPr/>
                    <a:lstStyle/>
                    <a:p>
                      <a:pPr algn="ctr"/>
                      <a:r>
                        <a:rPr lang="de-DE" sz="1000"/>
                        <a:t>7</a:t>
                      </a:r>
                    </a:p>
                  </a:txBody>
                  <a:tcPr marL="18000" marR="18000" anchor="ctr"/>
                </a:tc>
                <a:tc>
                  <a:txBody>
                    <a:bodyPr/>
                    <a:lstStyle/>
                    <a:p>
                      <a:pPr algn="ctr"/>
                      <a:r>
                        <a:rPr lang="de-DE" sz="1000"/>
                        <a:t>5</a:t>
                      </a:r>
                    </a:p>
                  </a:txBody>
                  <a:tcPr marL="18000" marR="18000" anchor="ctr"/>
                </a:tc>
                <a:tc>
                  <a:txBody>
                    <a:bodyPr/>
                    <a:lstStyle/>
                    <a:p>
                      <a:pPr algn="ctr"/>
                      <a:r>
                        <a:rPr lang="de-DE" sz="1000"/>
                        <a:t>3</a:t>
                      </a:r>
                    </a:p>
                  </a:txBody>
                  <a:tcPr marL="18000" marR="18000" anchor="ctr"/>
                </a:tc>
                <a:tc>
                  <a:txBody>
                    <a:bodyPr/>
                    <a:lstStyle/>
                    <a:p>
                      <a:pPr algn="ctr"/>
                      <a:r>
                        <a:rPr lang="de-DE" sz="1000"/>
                        <a:t>1</a:t>
                      </a:r>
                    </a:p>
                  </a:txBody>
                  <a:tcPr marL="18000" marR="18000" anchor="ctr"/>
                </a:tc>
                <a:tc>
                  <a:txBody>
                    <a:bodyPr/>
                    <a:lstStyle/>
                    <a:p>
                      <a:pPr algn="ctr"/>
                      <a:r>
                        <a:rPr lang="de-DE" sz="1000" dirty="0"/>
                        <a:t>0</a:t>
                      </a:r>
                    </a:p>
                  </a:txBody>
                  <a:tcPr marL="18000" marR="18000" anchor="ctr"/>
                </a:tc>
                <a:extLst>
                  <a:ext uri="{0D108BD9-81ED-4DB2-BD59-A6C34878D82A}">
                    <a16:rowId xmlns:a16="http://schemas.microsoft.com/office/drawing/2014/main" val="554864451"/>
                  </a:ext>
                </a:extLst>
              </a:tr>
            </a:tbl>
          </a:graphicData>
        </a:graphic>
      </p:graphicFrame>
      <p:sp>
        <p:nvSpPr>
          <p:cNvPr id="7" name="Titel 6">
            <a:extLst>
              <a:ext uri="{FF2B5EF4-FFF2-40B4-BE49-F238E27FC236}">
                <a16:creationId xmlns:a16="http://schemas.microsoft.com/office/drawing/2014/main" id="{5DB36FCA-C953-EA4C-89E3-8FA2FEA9A325}"/>
              </a:ext>
            </a:extLst>
          </p:cNvPr>
          <p:cNvSpPr>
            <a:spLocks noGrp="1"/>
          </p:cNvSpPr>
          <p:nvPr>
            <p:ph type="title"/>
          </p:nvPr>
        </p:nvSpPr>
        <p:spPr/>
        <p:txBody>
          <a:bodyPr/>
          <a:lstStyle/>
          <a:p>
            <a:r>
              <a:rPr lang="en-US" noProof="0" dirty="0"/>
              <a:t>OS</a:t>
            </a:r>
          </a:p>
        </p:txBody>
      </p:sp>
    </p:spTree>
    <p:extLst>
      <p:ext uri="{BB962C8B-B14F-4D97-AF65-F5344CB8AC3E}">
        <p14:creationId xmlns:p14="http://schemas.microsoft.com/office/powerpoint/2010/main" val="2377736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Relationship to study drug was determined by the treating investigator. </a:t>
            </a:r>
            <a:r>
              <a:rPr lang="en-US" baseline="30000"/>
              <a:t>a</a:t>
            </a:r>
            <a:r>
              <a:rPr lang="en-US"/>
              <a:t>Pneumonitis (n = 12) and interstitial lung disease (n = 5) were among the drug-related TEAEs associated with discontinuation. </a:t>
            </a:r>
            <a:r>
              <a:rPr lang="en-US" baseline="30000"/>
              <a:t>b</a:t>
            </a:r>
            <a:r>
              <a:rPr lang="en-US"/>
              <a:t>1 patient experienced grade 3 ILD as reported by investigator and died. The reported ILD was subsequently adjudicated as grade 5 by the interstitial lung disease adjudication committee.</a:t>
            </a:r>
          </a:p>
          <a:p>
            <a:r>
              <a:rPr lang="en-US"/>
              <a:t>ILD, interstitial lung disease; TEAE, treatment-emergent adverse event.</a:t>
            </a:r>
          </a:p>
          <a:p>
            <a:r>
              <a:rPr lang="en-GB" b="1"/>
              <a:t>Li B, et al. Abstract LBA45 presented at ESMO 2021.</a:t>
            </a:r>
            <a:endParaRPr lang="de-DE"/>
          </a:p>
        </p:txBody>
      </p:sp>
      <p:sp>
        <p:nvSpPr>
          <p:cNvPr id="7" name="TextBox 6">
            <a:extLst>
              <a:ext uri="{FF2B5EF4-FFF2-40B4-BE49-F238E27FC236}">
                <a16:creationId xmlns:a16="http://schemas.microsoft.com/office/drawing/2014/main" id="{694EC4B2-3457-45CD-9284-94C6011FCF27}"/>
              </a:ext>
            </a:extLst>
          </p:cNvPr>
          <p:cNvSpPr txBox="1"/>
          <p:nvPr/>
        </p:nvSpPr>
        <p:spPr>
          <a:xfrm>
            <a:off x="417066" y="4516966"/>
            <a:ext cx="8565884" cy="1323439"/>
          </a:xfrm>
          <a:prstGeom prst="rect">
            <a:avLst/>
          </a:prstGeom>
          <a:noFill/>
        </p:spPr>
        <p:txBody>
          <a:bodyPr wrap="square" lIns="0" tIns="45720" rIns="0" bIns="45720" anchor="ctr">
            <a:spAutoFit/>
          </a:bodyPr>
          <a:lstStyle/>
          <a:p>
            <a:pPr marL="285750" indent="-285750">
              <a:spcAft>
                <a:spcPts val="600"/>
              </a:spcAft>
              <a:buClr>
                <a:schemeClr val="bg2"/>
              </a:buClr>
              <a:buFont typeface="Arial" panose="020B0604020202020204" pitchFamily="34" charset="0"/>
              <a:buChar char="•"/>
            </a:pPr>
            <a:r>
              <a:rPr lang="en-US" sz="1400" dirty="0"/>
              <a:t>Median treatment duration was 6.9 months (range, 0.7-26.4 months)</a:t>
            </a:r>
          </a:p>
          <a:p>
            <a:pPr marL="285750" indent="-285750">
              <a:spcAft>
                <a:spcPts val="600"/>
              </a:spcAft>
              <a:buClr>
                <a:schemeClr val="bg2"/>
              </a:buClr>
              <a:buFont typeface="Arial" panose="020B0604020202020204" pitchFamily="34" charset="0"/>
              <a:buChar char="•"/>
            </a:pPr>
            <a:r>
              <a:rPr lang="en-US" sz="1400" dirty="0">
                <a:cs typeface="Arial"/>
              </a:rPr>
              <a:t>The most common drug-related TEAEs  associated with treatment discontinuation were investigator-reported pneumonitis (13.2%) and ILD (5.5%)</a:t>
            </a:r>
          </a:p>
          <a:p>
            <a:pPr marL="285750" indent="-285750">
              <a:spcAft>
                <a:spcPts val="600"/>
              </a:spcAft>
              <a:buClr>
                <a:schemeClr val="bg2"/>
              </a:buClr>
              <a:buFont typeface="Arial" panose="020B0604020202020204" pitchFamily="34" charset="0"/>
              <a:buChar char="•"/>
            </a:pPr>
            <a:r>
              <a:rPr lang="en-US" sz="1400" dirty="0">
                <a:cs typeface="Arial"/>
              </a:rPr>
              <a:t>The most common drug-related TEAEs  associated with dose reduction were nausea (11.0%) and </a:t>
            </a:r>
            <a:br>
              <a:rPr lang="en-US" sz="1400" dirty="0">
                <a:cs typeface="Arial"/>
              </a:rPr>
            </a:br>
            <a:r>
              <a:rPr lang="en-US" sz="1400" dirty="0">
                <a:cs typeface="Arial"/>
              </a:rPr>
              <a:t>fatigue (8.8%)</a:t>
            </a:r>
          </a:p>
        </p:txBody>
      </p:sp>
      <p:graphicFrame>
        <p:nvGraphicFramePr>
          <p:cNvPr id="2" name="Table 2">
            <a:extLst>
              <a:ext uri="{FF2B5EF4-FFF2-40B4-BE49-F238E27FC236}">
                <a16:creationId xmlns:a16="http://schemas.microsoft.com/office/drawing/2014/main" id="{BDA1763E-CA3D-47C7-8232-01882DE116A2}"/>
              </a:ext>
            </a:extLst>
          </p:cNvPr>
          <p:cNvGraphicFramePr>
            <a:graphicFrameLocks noGrp="1"/>
          </p:cNvGraphicFramePr>
          <p:nvPr>
            <p:extLst>
              <p:ext uri="{D42A27DB-BD31-4B8C-83A1-F6EECF244321}">
                <p14:modId xmlns:p14="http://schemas.microsoft.com/office/powerpoint/2010/main" val="568425361"/>
              </p:ext>
            </p:extLst>
          </p:nvPr>
        </p:nvGraphicFramePr>
        <p:xfrm>
          <a:off x="407987" y="1808163"/>
          <a:ext cx="8567737" cy="2501520"/>
        </p:xfrm>
        <a:graphic>
          <a:graphicData uri="http://schemas.openxmlformats.org/drawingml/2006/table">
            <a:tbl>
              <a:tblPr firstRow="1" bandRow="1">
                <a:tableStyleId>{5C22544A-7EE6-4342-B048-85BDC9FD1C3A}</a:tableStyleId>
              </a:tblPr>
              <a:tblGrid>
                <a:gridCol w="5936331">
                  <a:extLst>
                    <a:ext uri="{9D8B030D-6E8A-4147-A177-3AD203B41FA5}">
                      <a16:colId xmlns:a16="http://schemas.microsoft.com/office/drawing/2014/main" val="292902070"/>
                    </a:ext>
                  </a:extLst>
                </a:gridCol>
                <a:gridCol w="2631406">
                  <a:extLst>
                    <a:ext uri="{9D8B030D-6E8A-4147-A177-3AD203B41FA5}">
                      <a16:colId xmlns:a16="http://schemas.microsoft.com/office/drawing/2014/main" val="3585179438"/>
                    </a:ext>
                  </a:extLst>
                </a:gridCol>
              </a:tblGrid>
              <a:tr h="0">
                <a:tc>
                  <a:txBody>
                    <a:bodyPr/>
                    <a:lstStyle/>
                    <a:p>
                      <a:r>
                        <a:rPr lang="en-US" sz="1400" dirty="0"/>
                        <a:t>N (%)</a:t>
                      </a:r>
                    </a:p>
                  </a:txBody>
                  <a:tcPr marT="72000" marB="72000" anchor="ctr"/>
                </a:tc>
                <a:tc>
                  <a:txBody>
                    <a:bodyPr/>
                    <a:lstStyle/>
                    <a:p>
                      <a:pPr algn="ctr"/>
                      <a:r>
                        <a:rPr lang="en-US" sz="1400"/>
                        <a:t>Patients (N=91)</a:t>
                      </a:r>
                    </a:p>
                  </a:txBody>
                  <a:tcPr marT="72000" marB="72000" anchor="ctr"/>
                </a:tc>
                <a:extLst>
                  <a:ext uri="{0D108BD9-81ED-4DB2-BD59-A6C34878D82A}">
                    <a16:rowId xmlns:a16="http://schemas.microsoft.com/office/drawing/2014/main" val="2627925365"/>
                  </a:ext>
                </a:extLst>
              </a:tr>
              <a:tr h="0">
                <a:tc>
                  <a:txBody>
                    <a:bodyPr/>
                    <a:lstStyle/>
                    <a:p>
                      <a:r>
                        <a:rPr lang="en-US" sz="1400" dirty="0"/>
                        <a:t>Any drug-related TEAE</a:t>
                      </a:r>
                    </a:p>
                  </a:txBody>
                  <a:tcPr marT="72000" marB="72000" anchor="ctr"/>
                </a:tc>
                <a:tc>
                  <a:txBody>
                    <a:bodyPr/>
                    <a:lstStyle/>
                    <a:p>
                      <a:pPr algn="ctr"/>
                      <a:r>
                        <a:rPr lang="en-US" sz="1400"/>
                        <a:t>88 (96.7)</a:t>
                      </a:r>
                    </a:p>
                  </a:txBody>
                  <a:tcPr marT="72000" marB="72000" anchor="ctr"/>
                </a:tc>
                <a:extLst>
                  <a:ext uri="{0D108BD9-81ED-4DB2-BD59-A6C34878D82A}">
                    <a16:rowId xmlns:a16="http://schemas.microsoft.com/office/drawing/2014/main" val="128778188"/>
                  </a:ext>
                </a:extLst>
              </a:tr>
              <a:tr h="0">
                <a:tc>
                  <a:txBody>
                    <a:bodyPr/>
                    <a:lstStyle/>
                    <a:p>
                      <a:r>
                        <a:rPr lang="en-US" sz="1400" dirty="0"/>
                        <a:t>Drug-related TEAE Grade ≥3</a:t>
                      </a:r>
                    </a:p>
                  </a:txBody>
                  <a:tcPr marT="72000" marB="72000" anchor="ctr"/>
                </a:tc>
                <a:tc>
                  <a:txBody>
                    <a:bodyPr/>
                    <a:lstStyle/>
                    <a:p>
                      <a:pPr algn="ctr"/>
                      <a:r>
                        <a:rPr lang="en-US" sz="1400"/>
                        <a:t>42 (46.2)</a:t>
                      </a:r>
                    </a:p>
                  </a:txBody>
                  <a:tcPr marT="72000" marB="72000" anchor="ctr"/>
                </a:tc>
                <a:extLst>
                  <a:ext uri="{0D108BD9-81ED-4DB2-BD59-A6C34878D82A}">
                    <a16:rowId xmlns:a16="http://schemas.microsoft.com/office/drawing/2014/main" val="2277469018"/>
                  </a:ext>
                </a:extLst>
              </a:tr>
              <a:tr h="0">
                <a:tc>
                  <a:txBody>
                    <a:bodyPr/>
                    <a:lstStyle/>
                    <a:p>
                      <a:r>
                        <a:rPr lang="en-US" sz="1400" dirty="0"/>
                        <a:t>Serious drug-related TEAE</a:t>
                      </a:r>
                    </a:p>
                  </a:txBody>
                  <a:tcPr marT="72000" marB="72000" anchor="ctr"/>
                </a:tc>
                <a:tc>
                  <a:txBody>
                    <a:bodyPr/>
                    <a:lstStyle/>
                    <a:p>
                      <a:pPr algn="ctr"/>
                      <a:r>
                        <a:rPr lang="en-US" sz="1400"/>
                        <a:t>18 (19.8)</a:t>
                      </a:r>
                    </a:p>
                  </a:txBody>
                  <a:tcPr marT="72000" marB="72000" anchor="ctr"/>
                </a:tc>
                <a:extLst>
                  <a:ext uri="{0D108BD9-81ED-4DB2-BD59-A6C34878D82A}">
                    <a16:rowId xmlns:a16="http://schemas.microsoft.com/office/drawing/2014/main" val="3240173690"/>
                  </a:ext>
                </a:extLst>
              </a:tr>
              <a:tr h="0">
                <a:tc>
                  <a:txBody>
                    <a:bodyPr/>
                    <a:lstStyle/>
                    <a:p>
                      <a:r>
                        <a:rPr lang="en-US" sz="1400"/>
                        <a:t>Drug-related TEAE associated with  discontinuation</a:t>
                      </a:r>
                      <a:r>
                        <a:rPr lang="en-US" sz="1400" baseline="30000"/>
                        <a:t>a</a:t>
                      </a:r>
                    </a:p>
                  </a:txBody>
                  <a:tcPr marT="72000" marB="72000" anchor="ctr"/>
                </a:tc>
                <a:tc>
                  <a:txBody>
                    <a:bodyPr/>
                    <a:lstStyle/>
                    <a:p>
                      <a:pPr algn="ctr"/>
                      <a:r>
                        <a:rPr lang="en-US" sz="1400"/>
                        <a:t>23 (25.3)</a:t>
                      </a:r>
                    </a:p>
                  </a:txBody>
                  <a:tcPr marT="72000" marB="72000" anchor="ctr"/>
                </a:tc>
                <a:extLst>
                  <a:ext uri="{0D108BD9-81ED-4DB2-BD59-A6C34878D82A}">
                    <a16:rowId xmlns:a16="http://schemas.microsoft.com/office/drawing/2014/main" val="1326862076"/>
                  </a:ext>
                </a:extLst>
              </a:tr>
              <a:tr h="0">
                <a:tc>
                  <a:txBody>
                    <a:bodyPr/>
                    <a:lstStyle/>
                    <a:p>
                      <a:r>
                        <a:rPr lang="en-US" sz="1400" dirty="0"/>
                        <a:t>Drug-related TEAE associated with dose reduction</a:t>
                      </a:r>
                    </a:p>
                  </a:txBody>
                  <a:tcPr marT="72000" marB="72000" anchor="ctr"/>
                </a:tc>
                <a:tc>
                  <a:txBody>
                    <a:bodyPr/>
                    <a:lstStyle/>
                    <a:p>
                      <a:pPr algn="ctr"/>
                      <a:r>
                        <a:rPr lang="en-US" sz="1400" dirty="0"/>
                        <a:t>31 (34.1)</a:t>
                      </a:r>
                    </a:p>
                  </a:txBody>
                  <a:tcPr marT="72000" marB="72000" anchor="ctr"/>
                </a:tc>
                <a:extLst>
                  <a:ext uri="{0D108BD9-81ED-4DB2-BD59-A6C34878D82A}">
                    <a16:rowId xmlns:a16="http://schemas.microsoft.com/office/drawing/2014/main" val="1222583419"/>
                  </a:ext>
                </a:extLst>
              </a:tr>
              <a:tr h="0">
                <a:tc>
                  <a:txBody>
                    <a:bodyPr/>
                    <a:lstStyle/>
                    <a:p>
                      <a:r>
                        <a:rPr lang="en-US" sz="1400"/>
                        <a:t>Drug-related TEAE associated with an outcome of death</a:t>
                      </a:r>
                      <a:r>
                        <a:rPr lang="en-US" sz="1400" baseline="30000"/>
                        <a:t>b</a:t>
                      </a:r>
                    </a:p>
                  </a:txBody>
                  <a:tcPr marT="72000" marB="72000" anchor="ctr"/>
                </a:tc>
                <a:tc>
                  <a:txBody>
                    <a:bodyPr/>
                    <a:lstStyle/>
                    <a:p>
                      <a:pPr algn="ctr"/>
                      <a:r>
                        <a:rPr lang="en-US" sz="1400" dirty="0"/>
                        <a:t>2 (2.2)</a:t>
                      </a:r>
                      <a:r>
                        <a:rPr lang="en-US" sz="1400" baseline="30000" dirty="0"/>
                        <a:t>c</a:t>
                      </a:r>
                    </a:p>
                  </a:txBody>
                  <a:tcPr marT="72000" marB="72000" anchor="ctr"/>
                </a:tc>
                <a:extLst>
                  <a:ext uri="{0D108BD9-81ED-4DB2-BD59-A6C34878D82A}">
                    <a16:rowId xmlns:a16="http://schemas.microsoft.com/office/drawing/2014/main" val="3540528319"/>
                  </a:ext>
                </a:extLst>
              </a:tr>
            </a:tbl>
          </a:graphicData>
        </a:graphic>
      </p:graphicFrame>
      <p:sp>
        <p:nvSpPr>
          <p:cNvPr id="4" name="Titel 3">
            <a:extLst>
              <a:ext uri="{FF2B5EF4-FFF2-40B4-BE49-F238E27FC236}">
                <a16:creationId xmlns:a16="http://schemas.microsoft.com/office/drawing/2014/main" id="{AC99827F-9C4A-444D-9B54-3DAD0764389A}"/>
              </a:ext>
            </a:extLst>
          </p:cNvPr>
          <p:cNvSpPr>
            <a:spLocks noGrp="1"/>
          </p:cNvSpPr>
          <p:nvPr>
            <p:ph type="title"/>
          </p:nvPr>
        </p:nvSpPr>
        <p:spPr/>
        <p:txBody>
          <a:bodyPr/>
          <a:lstStyle/>
          <a:p>
            <a:r>
              <a:rPr lang="en-US" noProof="0" dirty="0"/>
              <a:t>Overall safety summary</a:t>
            </a:r>
          </a:p>
        </p:txBody>
      </p:sp>
    </p:spTree>
    <p:extLst>
      <p:ext uri="{BB962C8B-B14F-4D97-AF65-F5344CB8AC3E}">
        <p14:creationId xmlns:p14="http://schemas.microsoft.com/office/powerpoint/2010/main" val="367245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01B0E4F-27DC-574A-8920-44F27F1E1D33}"/>
              </a:ext>
            </a:extLst>
          </p:cNvPr>
          <p:cNvSpPr>
            <a:spLocks noGrp="1"/>
          </p:cNvSpPr>
          <p:nvPr>
            <p:ph type="title"/>
          </p:nvPr>
        </p:nvSpPr>
        <p:spPr/>
        <p:txBody>
          <a:bodyPr/>
          <a:lstStyle/>
          <a:p>
            <a:r>
              <a:rPr lang="en-US" noProof="0" dirty="0"/>
              <a:t>RATIONALE 304</a:t>
            </a:r>
          </a:p>
        </p:txBody>
      </p:sp>
      <p:sp>
        <p:nvSpPr>
          <p:cNvPr id="3" name="Inhaltsplatzhalter 2">
            <a:extLst>
              <a:ext uri="{FF2B5EF4-FFF2-40B4-BE49-F238E27FC236}">
                <a16:creationId xmlns:a16="http://schemas.microsoft.com/office/drawing/2014/main" id="{F6354C55-D77F-AF45-8096-B3C1885F0397}"/>
              </a:ext>
            </a:extLst>
          </p:cNvPr>
          <p:cNvSpPr>
            <a:spLocks noGrp="1"/>
          </p:cNvSpPr>
          <p:nvPr>
            <p:ph idx="1"/>
          </p:nvPr>
        </p:nvSpPr>
        <p:spPr/>
        <p:txBody>
          <a:bodyPr vert="horz" lIns="0" tIns="0" rIns="0" bIns="0" rtlCol="0" anchor="t">
            <a:noAutofit/>
          </a:bodyPr>
          <a:lstStyle/>
          <a:p>
            <a:pPr marL="228600" lvl="1"/>
            <a:r>
              <a:rPr lang="en-US"/>
              <a:t>Primary results from the Phase 3 RATIONALE 304 study showed that the addition of tislelizumab to chemotherapy compared with chemotherapy alone in the first-line treatment of advanced non-squamous NSCLC resulted in:</a:t>
            </a:r>
            <a:endParaRPr lang="de-DE"/>
          </a:p>
          <a:p>
            <a:pPr lvl="1"/>
            <a:r>
              <a:rPr lang="en-US"/>
              <a:t>significantly</a:t>
            </a:r>
            <a:r>
              <a:rPr lang="en-US" sz="2000" noProof="0" dirty="0"/>
              <a:t> improved progression-free survival (PFS)</a:t>
            </a:r>
            <a:r>
              <a:rPr lang="en-US" baseline="30000"/>
              <a:t>1</a:t>
            </a:r>
            <a:endParaRPr lang="en-US" baseline="30000">
              <a:cs typeface="Arial"/>
            </a:endParaRPr>
          </a:p>
          <a:p>
            <a:pPr lvl="1"/>
            <a:r>
              <a:rPr lang="en-US" sz="2000" noProof="0" dirty="0"/>
              <a:t>consistent safety and tolerability profile compared with chemotherapy alone in the first-line treatment of advanced non-squamous NSCLC</a:t>
            </a:r>
            <a:r>
              <a:rPr lang="en-US" sz="2000" baseline="30000" noProof="0" dirty="0"/>
              <a:t>1</a:t>
            </a:r>
            <a:endParaRPr lang="en-US">
              <a:cs typeface="Arial" panose="020B0604020202020204"/>
            </a:endParaRPr>
          </a:p>
          <a:p>
            <a:r>
              <a:rPr lang="en-US" sz="2000" noProof="0" dirty="0"/>
              <a:t>The results of a sub-analysis of patients who were smokers or non-smokers from the RATIONALE 304 study are reported here</a:t>
            </a:r>
          </a:p>
          <a:p>
            <a:endParaRPr lang="en-US" sz="2000" noProof="0"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pt-BR"/>
              <a:t>NSCLC, </a:t>
            </a:r>
            <a:r>
              <a:rPr lang="en-GB"/>
              <a:t>non small cell lung cancer </a:t>
            </a:r>
          </a:p>
          <a:p>
            <a:r>
              <a:rPr lang="pt-BR"/>
              <a:t>1. </a:t>
            </a:r>
            <a:r>
              <a:rPr lang="en-US"/>
              <a:t>Lu S, et al. </a:t>
            </a:r>
            <a:r>
              <a:rPr lang="en-US" i="1"/>
              <a:t>J </a:t>
            </a:r>
            <a:r>
              <a:rPr lang="en-US" i="1" dirty="0"/>
              <a:t>Thorac</a:t>
            </a:r>
            <a:r>
              <a:rPr lang="en-US" i="1"/>
              <a:t> Oncol </a:t>
            </a:r>
            <a:r>
              <a:rPr lang="en-US"/>
              <a:t>2021; doi:10.1016/j.jtho.2021.05.005. Online ahead of print.</a:t>
            </a:r>
            <a:endParaRPr lang="pt-BR"/>
          </a:p>
          <a:p>
            <a:r>
              <a:rPr lang="de-DE" b="1"/>
              <a:t>Lu S, et al. Abstract 1290P </a:t>
            </a:r>
            <a:r>
              <a:rPr lang="de-DE" b="1" err="1"/>
              <a:t>presented</a:t>
            </a:r>
            <a:r>
              <a:rPr lang="de-DE" b="1"/>
              <a:t> at ESMO 2021.</a:t>
            </a:r>
          </a:p>
        </p:txBody>
      </p:sp>
    </p:spTree>
    <p:extLst>
      <p:ext uri="{BB962C8B-B14F-4D97-AF65-F5344CB8AC3E}">
        <p14:creationId xmlns:p14="http://schemas.microsoft.com/office/powerpoint/2010/main" val="25226537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Drug-related TEAEs reported by investigator</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baseline="30000"/>
              <a:t>a</a:t>
            </a:r>
            <a:r>
              <a:rPr lang="en-US"/>
              <a:t>This category includes the preferred terms fatigue, asthenia, and malaise.</a:t>
            </a:r>
          </a:p>
          <a:p>
            <a:r>
              <a:rPr lang="en-US" baseline="30000"/>
              <a:t>b</a:t>
            </a:r>
            <a:r>
              <a:rPr lang="en-US"/>
              <a:t>This category includes the preferred terms neutrophil count decreased and neutropenia.</a:t>
            </a:r>
          </a:p>
          <a:p>
            <a:r>
              <a:rPr lang="en-US" baseline="30000"/>
              <a:t>c</a:t>
            </a:r>
            <a:r>
              <a:rPr lang="en-US"/>
              <a:t>This category includes the preferred terms hemoglobin decreased, red blood cell count decreased, anemia, and hematocrit decreased.</a:t>
            </a:r>
          </a:p>
          <a:p>
            <a:r>
              <a:rPr lang="en-US" baseline="30000"/>
              <a:t>d</a:t>
            </a:r>
            <a:r>
              <a:rPr lang="en-US"/>
              <a:t>This category includes the preferred terms white blood cell count decreased and leukopenia.</a:t>
            </a:r>
          </a:p>
          <a:p>
            <a:r>
              <a:rPr lang="en-US"/>
              <a:t>TEAE, treatment-emergent adverse event.</a:t>
            </a:r>
          </a:p>
          <a:p>
            <a:r>
              <a:rPr lang="en-GB" b="1"/>
              <a:t>Li B, et al. Abstract LBA45 presented at ESMO 2021.</a:t>
            </a:r>
            <a:endParaRPr lang="de-DE"/>
          </a:p>
        </p:txBody>
      </p:sp>
      <p:graphicFrame>
        <p:nvGraphicFramePr>
          <p:cNvPr id="2" name="Tabelle 2">
            <a:extLst>
              <a:ext uri="{FF2B5EF4-FFF2-40B4-BE49-F238E27FC236}">
                <a16:creationId xmlns:a16="http://schemas.microsoft.com/office/drawing/2014/main" id="{C9553909-BAED-4E04-8B9B-00384A69BFB8}"/>
              </a:ext>
            </a:extLst>
          </p:cNvPr>
          <p:cNvGraphicFramePr>
            <a:graphicFrameLocks noGrp="1"/>
          </p:cNvGraphicFramePr>
          <p:nvPr>
            <p:extLst>
              <p:ext uri="{D42A27DB-BD31-4B8C-83A1-F6EECF244321}">
                <p14:modId xmlns:p14="http://schemas.microsoft.com/office/powerpoint/2010/main" val="2091566133"/>
              </p:ext>
            </p:extLst>
          </p:nvPr>
        </p:nvGraphicFramePr>
        <p:xfrm>
          <a:off x="416533" y="1807841"/>
          <a:ext cx="8564818" cy="3637506"/>
        </p:xfrm>
        <a:graphic>
          <a:graphicData uri="http://schemas.openxmlformats.org/drawingml/2006/table">
            <a:tbl>
              <a:tblPr firstRow="1" bandRow="1">
                <a:tableStyleId>{5C22544A-7EE6-4342-B048-85BDC9FD1C3A}</a:tableStyleId>
              </a:tblPr>
              <a:tblGrid>
                <a:gridCol w="2854939">
                  <a:extLst>
                    <a:ext uri="{9D8B030D-6E8A-4147-A177-3AD203B41FA5}">
                      <a16:colId xmlns:a16="http://schemas.microsoft.com/office/drawing/2014/main" val="2295512219"/>
                    </a:ext>
                  </a:extLst>
                </a:gridCol>
                <a:gridCol w="549901">
                  <a:extLst>
                    <a:ext uri="{9D8B030D-6E8A-4147-A177-3AD203B41FA5}">
                      <a16:colId xmlns:a16="http://schemas.microsoft.com/office/drawing/2014/main" val="934499736"/>
                    </a:ext>
                  </a:extLst>
                </a:gridCol>
                <a:gridCol w="2579989">
                  <a:extLst>
                    <a:ext uri="{9D8B030D-6E8A-4147-A177-3AD203B41FA5}">
                      <a16:colId xmlns:a16="http://schemas.microsoft.com/office/drawing/2014/main" val="3514326919"/>
                    </a:ext>
                  </a:extLst>
                </a:gridCol>
                <a:gridCol w="2579989">
                  <a:extLst>
                    <a:ext uri="{9D8B030D-6E8A-4147-A177-3AD203B41FA5}">
                      <a16:colId xmlns:a16="http://schemas.microsoft.com/office/drawing/2014/main" val="1540195088"/>
                    </a:ext>
                  </a:extLst>
                </a:gridCol>
              </a:tblGrid>
              <a:tr h="0">
                <a:tc rowSpan="2" gridSpan="2">
                  <a:txBody>
                    <a:bodyPr/>
                    <a:lstStyle/>
                    <a:p>
                      <a:r>
                        <a:rPr lang="en-US" sz="1400" noProof="0">
                          <a:solidFill>
                            <a:schemeClr val="bg1"/>
                          </a:solidFill>
                        </a:rPr>
                        <a:t>n (%)</a:t>
                      </a:r>
                    </a:p>
                  </a:txBody>
                  <a:tcPr anchor="b">
                    <a:lnL w="12700" cmpd="sng">
                      <a:noFill/>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r>
                        <a:rPr lang="de-DE" sz="1400" dirty="0" err="1">
                          <a:solidFill>
                            <a:schemeClr val="bg1"/>
                          </a:solidFill>
                        </a:rPr>
                        <a:t>Patients</a:t>
                      </a:r>
                      <a:r>
                        <a:rPr lang="de-DE" sz="1400" dirty="0">
                          <a:solidFill>
                            <a:schemeClr val="bg1"/>
                          </a:solidFill>
                        </a:rPr>
                        <a:t> (N=91)</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en-US" sz="1400" noProof="0">
                          <a:solidFill>
                            <a:schemeClr val="bg1"/>
                          </a:solidFill>
                        </a:rPr>
                        <a:t>Patients (N=91)</a:t>
                      </a:r>
                      <a:endParaRPr lang="en-US" noProof="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sz="1200"/>
                    </a:p>
                  </a:txBody>
                  <a:tcPr/>
                </a:tc>
                <a:extLst>
                  <a:ext uri="{0D108BD9-81ED-4DB2-BD59-A6C34878D82A}">
                    <a16:rowId xmlns:a16="http://schemas.microsoft.com/office/drawing/2014/main" val="4229038356"/>
                  </a:ext>
                </a:extLst>
              </a:tr>
              <a:tr h="0">
                <a:tc gridSpan="2" vMerge="1">
                  <a:txBody>
                    <a:bodyPr/>
                    <a:lstStyle/>
                    <a:p>
                      <a:r>
                        <a:rPr lang="de-DE" sz="1200"/>
                        <a:t>n (%)</a:t>
                      </a:r>
                    </a:p>
                  </a:txBody>
                  <a:tcPr/>
                </a:tc>
                <a:tc hMerge="1" vMerge="1">
                  <a:txBody>
                    <a:bodyPr/>
                    <a:lstStyle/>
                    <a:p>
                      <a:pPr algn="ctr"/>
                      <a:r>
                        <a:rPr lang="de-DE" sz="1400" dirty="0" err="1">
                          <a:solidFill>
                            <a:schemeClr val="bg1"/>
                          </a:solidFill>
                        </a:rPr>
                        <a:t>Any</a:t>
                      </a:r>
                      <a:r>
                        <a:rPr lang="de-DE" sz="1400" dirty="0">
                          <a:solidFill>
                            <a:schemeClr val="bg1"/>
                          </a:solidFill>
                        </a:rPr>
                        <a:t> grade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noProof="0">
                          <a:solidFill>
                            <a:schemeClr val="bg1"/>
                          </a:solidFill>
                        </a:rPr>
                        <a:t>Any grade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noProof="0">
                          <a:solidFill>
                            <a:schemeClr val="bg1"/>
                          </a:solidFill>
                        </a:rPr>
                        <a:t>Grade ≥3</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30826898"/>
                  </a:ext>
                </a:extLst>
              </a:tr>
              <a:tr h="0">
                <a:tc gridSpan="2">
                  <a:txBody>
                    <a:bodyPr/>
                    <a:lstStyle/>
                    <a:p>
                      <a:r>
                        <a:rPr lang="en-US" sz="1400" b="1" noProof="0"/>
                        <a:t>Patients with  ≥1 drug-related TEAEs</a:t>
                      </a:r>
                    </a:p>
                  </a:txBody>
                  <a:tcPr anchor="ctr">
                    <a:lnT w="38100" cap="flat" cmpd="sng" algn="ctr">
                      <a:solidFill>
                        <a:schemeClr val="bg1"/>
                      </a:solidFill>
                      <a:prstDash val="solid"/>
                      <a:round/>
                      <a:headEnd type="none" w="med" len="med"/>
                      <a:tailEnd type="none" w="med" len="med"/>
                    </a:lnT>
                  </a:tcPr>
                </a:tc>
                <a:tc hMerge="1">
                  <a:txBody>
                    <a:bodyPr/>
                    <a:lstStyle/>
                    <a:p>
                      <a:pPr algn="ctr"/>
                      <a:r>
                        <a:rPr lang="de-DE" sz="1400" b="1" dirty="0"/>
                        <a:t>88 (96.7)</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b="1" noProof="0"/>
                        <a:t>88 (96.7)</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b="1" noProof="0"/>
                        <a:t>42 (46.2)</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69414673"/>
                  </a:ext>
                </a:extLst>
              </a:tr>
              <a:tr h="498066">
                <a:tc gridSpan="4">
                  <a:txBody>
                    <a:bodyPr/>
                    <a:lstStyle/>
                    <a:p>
                      <a:pPr marL="12700" lvl="1" indent="-12700">
                        <a:tabLst/>
                      </a:pPr>
                      <a:r>
                        <a:rPr lang="en-US" sz="1400" b="1" baseline="0" noProof="0"/>
                        <a:t>Drug-related TEAEs with  ≥20% Incidence in all patients</a:t>
                      </a:r>
                    </a:p>
                  </a:txBody>
                  <a:tcPr anchor="ctr"/>
                </a:tc>
                <a:tc hMerge="1">
                  <a:txBody>
                    <a:bodyPr/>
                    <a:lstStyle/>
                    <a:p>
                      <a:pPr algn="ctr"/>
                      <a:endParaRPr lang="de-DE" sz="1400" dirty="0"/>
                    </a:p>
                  </a:txBody>
                  <a:tcPr anchor="ctr"/>
                </a:tc>
                <a:tc hMerge="1">
                  <a:txBody>
                    <a:bodyPr/>
                    <a:lstStyle/>
                    <a:p>
                      <a:endParaRPr lang="de-DE"/>
                    </a:p>
                  </a:txBody>
                  <a:tcPr/>
                </a:tc>
                <a:tc hMerge="1">
                  <a:txBody>
                    <a:bodyPr/>
                    <a:lstStyle/>
                    <a:p>
                      <a:pPr algn="ctr"/>
                      <a:endParaRPr lang="de-DE" sz="1400" dirty="0"/>
                    </a:p>
                  </a:txBody>
                  <a:tcPr anchor="ctr"/>
                </a:tc>
                <a:extLst>
                  <a:ext uri="{0D108BD9-81ED-4DB2-BD59-A6C34878D82A}">
                    <a16:rowId xmlns:a16="http://schemas.microsoft.com/office/drawing/2014/main" val="3559876432"/>
                  </a:ext>
                </a:extLst>
              </a:tr>
              <a:tr h="498066">
                <a:tc>
                  <a:txBody>
                    <a:bodyPr/>
                    <a:lstStyle/>
                    <a:p>
                      <a:pPr lvl="1"/>
                      <a:r>
                        <a:rPr lang="en-US" sz="1400" noProof="0"/>
                        <a:t>Nausea</a:t>
                      </a:r>
                    </a:p>
                    <a:p>
                      <a:pPr lvl="1"/>
                      <a:r>
                        <a:rPr lang="en-US" sz="1400" noProof="0"/>
                        <a:t>Fatigue</a:t>
                      </a:r>
                      <a:r>
                        <a:rPr lang="en-US" sz="1400" baseline="30000" noProof="0"/>
                        <a:t>a</a:t>
                      </a:r>
                    </a:p>
                    <a:p>
                      <a:pPr lvl="1"/>
                      <a:r>
                        <a:rPr lang="en-US" sz="1400" baseline="0" noProof="0"/>
                        <a:t>Alopecia</a:t>
                      </a:r>
                    </a:p>
                    <a:p>
                      <a:pPr lvl="1"/>
                      <a:r>
                        <a:rPr lang="en-US" sz="1400" baseline="0" noProof="0"/>
                        <a:t>Vomiting</a:t>
                      </a:r>
                    </a:p>
                    <a:p>
                      <a:pPr lvl="1"/>
                      <a:r>
                        <a:rPr lang="en-US" sz="1400" baseline="0" noProof="0"/>
                        <a:t>Neutropenia</a:t>
                      </a:r>
                      <a:r>
                        <a:rPr lang="en-US" sz="1400" baseline="30000" noProof="0"/>
                        <a:t>b</a:t>
                      </a:r>
                    </a:p>
                    <a:p>
                      <a:pPr lvl="1"/>
                      <a:r>
                        <a:rPr lang="en-US" sz="1400" baseline="0" noProof="0"/>
                        <a:t>Anemia</a:t>
                      </a:r>
                      <a:r>
                        <a:rPr lang="en-US" sz="1400" baseline="30000" noProof="0"/>
                        <a:t>c</a:t>
                      </a:r>
                    </a:p>
                    <a:p>
                      <a:pPr lvl="1"/>
                      <a:r>
                        <a:rPr lang="en-US" sz="1400" baseline="0" noProof="0"/>
                        <a:t>Diarrhea</a:t>
                      </a:r>
                    </a:p>
                    <a:p>
                      <a:pPr lvl="1"/>
                      <a:r>
                        <a:rPr lang="en-US" sz="1400" baseline="0" noProof="0"/>
                        <a:t>Decreased appetite</a:t>
                      </a:r>
                    </a:p>
                    <a:p>
                      <a:pPr lvl="1"/>
                      <a:r>
                        <a:rPr lang="en-US" sz="1400" baseline="0" noProof="0"/>
                        <a:t>Leukopenia</a:t>
                      </a:r>
                      <a:r>
                        <a:rPr lang="en-US" sz="1400" baseline="30000" noProof="0"/>
                        <a:t>d</a:t>
                      </a:r>
                    </a:p>
                    <a:p>
                      <a:pPr lvl="1"/>
                      <a:r>
                        <a:rPr lang="en-US" sz="1400" baseline="0" noProof="0"/>
                        <a:t>Constipation</a:t>
                      </a:r>
                    </a:p>
                  </a:txBody>
                  <a:tcPr anchor="ctr"/>
                </a:tc>
                <a:tc gridSpan="2">
                  <a:txBody>
                    <a:bodyPr/>
                    <a:lstStyle/>
                    <a:p>
                      <a:pPr algn="ctr"/>
                      <a:r>
                        <a:rPr lang="en-US" sz="1400" noProof="0"/>
                        <a:t>66 (72.5)</a:t>
                      </a:r>
                    </a:p>
                    <a:p>
                      <a:pPr algn="ctr"/>
                      <a:r>
                        <a:rPr lang="en-US" sz="1400" noProof="0"/>
                        <a:t>48 (52.7)</a:t>
                      </a:r>
                    </a:p>
                    <a:p>
                      <a:pPr algn="ctr"/>
                      <a:r>
                        <a:rPr lang="en-US" sz="1400" noProof="0"/>
                        <a:t>42 (46.2)</a:t>
                      </a:r>
                    </a:p>
                    <a:p>
                      <a:pPr algn="ctr"/>
                      <a:r>
                        <a:rPr lang="en-US" sz="1400" noProof="0"/>
                        <a:t>36 (39.69</a:t>
                      </a:r>
                    </a:p>
                    <a:p>
                      <a:pPr algn="ctr"/>
                      <a:r>
                        <a:rPr lang="en-US" sz="1400" noProof="0"/>
                        <a:t>32 (35.2)</a:t>
                      </a:r>
                    </a:p>
                    <a:p>
                      <a:pPr algn="ctr"/>
                      <a:r>
                        <a:rPr lang="en-US" sz="1400" noProof="0"/>
                        <a:t>30 (33.0)</a:t>
                      </a:r>
                    </a:p>
                    <a:p>
                      <a:pPr algn="ctr"/>
                      <a:r>
                        <a:rPr lang="en-US" sz="1400" noProof="0"/>
                        <a:t>29 (31.9)</a:t>
                      </a:r>
                    </a:p>
                    <a:p>
                      <a:pPr algn="ctr"/>
                      <a:r>
                        <a:rPr lang="en-US" sz="1400" noProof="0"/>
                        <a:t>27 (29.79</a:t>
                      </a:r>
                    </a:p>
                    <a:p>
                      <a:pPr algn="ctr"/>
                      <a:r>
                        <a:rPr lang="en-US" sz="1400" noProof="0"/>
                        <a:t>21 (23.1)</a:t>
                      </a:r>
                    </a:p>
                    <a:p>
                      <a:pPr algn="ctr"/>
                      <a:r>
                        <a:rPr lang="en-US" sz="1400" noProof="0"/>
                        <a:t>20 (22.0)</a:t>
                      </a:r>
                    </a:p>
                  </a:txBody>
                  <a:tcPr anchor="ctr"/>
                </a:tc>
                <a:tc hMerge="1">
                  <a:txBody>
                    <a:bodyPr/>
                    <a:lstStyle/>
                    <a:p>
                      <a:pPr algn="ctr"/>
                      <a:endParaRPr lang="de-DE" sz="1400" dirty="0"/>
                    </a:p>
                  </a:txBody>
                  <a:tcPr anchor="ctr"/>
                </a:tc>
                <a:tc>
                  <a:txBody>
                    <a:bodyPr/>
                    <a:lstStyle/>
                    <a:p>
                      <a:pPr algn="ctr"/>
                      <a:r>
                        <a:rPr lang="en-US" sz="1400" noProof="0"/>
                        <a:t>8 (8.8)</a:t>
                      </a:r>
                    </a:p>
                    <a:p>
                      <a:pPr algn="ctr"/>
                      <a:r>
                        <a:rPr lang="en-US" sz="1400" noProof="0"/>
                        <a:t>6 (6.6)</a:t>
                      </a:r>
                    </a:p>
                    <a:p>
                      <a:pPr algn="ctr"/>
                      <a:r>
                        <a:rPr lang="en-US" sz="1400" noProof="0"/>
                        <a:t>0</a:t>
                      </a:r>
                    </a:p>
                    <a:p>
                      <a:pPr algn="ctr"/>
                      <a:r>
                        <a:rPr lang="en-US" sz="1400" noProof="0"/>
                        <a:t>3 (3.3)</a:t>
                      </a:r>
                    </a:p>
                    <a:p>
                      <a:pPr algn="ctr"/>
                      <a:r>
                        <a:rPr lang="en-US" sz="1400" noProof="0"/>
                        <a:t>17 (18.7)</a:t>
                      </a:r>
                    </a:p>
                    <a:p>
                      <a:pPr algn="ctr"/>
                      <a:r>
                        <a:rPr lang="en-US" sz="1400" noProof="0"/>
                        <a:t>9 (9.9)</a:t>
                      </a:r>
                    </a:p>
                    <a:p>
                      <a:pPr algn="ctr"/>
                      <a:r>
                        <a:rPr lang="en-US" sz="1400" noProof="0"/>
                        <a:t>3 (3.3)</a:t>
                      </a:r>
                    </a:p>
                    <a:p>
                      <a:pPr algn="ctr"/>
                      <a:r>
                        <a:rPr lang="en-US" sz="1400" noProof="0"/>
                        <a:t>0</a:t>
                      </a:r>
                    </a:p>
                    <a:p>
                      <a:pPr algn="ctr"/>
                      <a:r>
                        <a:rPr lang="en-US" sz="1400" noProof="0"/>
                        <a:t>4 (4.4)</a:t>
                      </a:r>
                    </a:p>
                    <a:p>
                      <a:pPr algn="ctr"/>
                      <a:r>
                        <a:rPr lang="en-US" sz="1400" noProof="0"/>
                        <a:t>0</a:t>
                      </a:r>
                    </a:p>
                  </a:txBody>
                  <a:tcPr anchor="ctr"/>
                </a:tc>
                <a:extLst>
                  <a:ext uri="{0D108BD9-81ED-4DB2-BD59-A6C34878D82A}">
                    <a16:rowId xmlns:a16="http://schemas.microsoft.com/office/drawing/2014/main" val="3923318168"/>
                  </a:ext>
                </a:extLst>
              </a:tr>
            </a:tbl>
          </a:graphicData>
        </a:graphic>
      </p:graphicFrame>
    </p:spTree>
    <p:extLst>
      <p:ext uri="{BB962C8B-B14F-4D97-AF65-F5344CB8AC3E}">
        <p14:creationId xmlns:p14="http://schemas.microsoft.com/office/powerpoint/2010/main" val="23503358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baseline="30000"/>
              <a:t>a</a:t>
            </a:r>
            <a:r>
              <a:rPr lang="en-US"/>
              <a:t>Drug-related ILD/pneumonitis was determined by the Independent Adjudication Committee based on the current MedDRA version for the narrow ILD standard MedDRA query (SMQ), selected terms from the broad ILD SMQ: and respiratory failure and acute respiratory failure. </a:t>
            </a:r>
            <a:r>
              <a:rPr lang="en-US" baseline="30000"/>
              <a:t>b</a:t>
            </a:r>
            <a:r>
              <a:rPr lang="en-US"/>
              <a:t>Events of ILD/pneumonitis in the present study were actively managed  based on the protocol-defined ILD/pneumonitis management guidelines.</a:t>
            </a:r>
          </a:p>
          <a:p>
            <a:r>
              <a:rPr lang="en-US"/>
              <a:t>ILD, interstitial lung disease.</a:t>
            </a:r>
          </a:p>
          <a:p>
            <a:r>
              <a:rPr lang="en-GB" b="1"/>
              <a:t>Li B, et al. Abstract LBA45 presented at ESMO 2021.</a:t>
            </a:r>
            <a:endParaRPr lang="de-DE"/>
          </a:p>
        </p:txBody>
      </p:sp>
      <p:sp>
        <p:nvSpPr>
          <p:cNvPr id="11" name="TextBox 10">
            <a:extLst>
              <a:ext uri="{FF2B5EF4-FFF2-40B4-BE49-F238E27FC236}">
                <a16:creationId xmlns:a16="http://schemas.microsoft.com/office/drawing/2014/main" id="{F7F40682-3884-4BD2-840C-DD605D5392B7}"/>
              </a:ext>
            </a:extLst>
          </p:cNvPr>
          <p:cNvSpPr txBox="1"/>
          <p:nvPr/>
        </p:nvSpPr>
        <p:spPr>
          <a:xfrm>
            <a:off x="416533" y="2822017"/>
            <a:ext cx="8565884" cy="1954381"/>
          </a:xfrm>
          <a:prstGeom prst="rect">
            <a:avLst/>
          </a:prstGeom>
          <a:noFill/>
        </p:spPr>
        <p:txBody>
          <a:bodyPr wrap="square" lIns="0" tIns="0" rIns="0" bIns="0" anchor="t">
            <a:spAutoFit/>
          </a:bodyPr>
          <a:lstStyle/>
          <a:p>
            <a:pPr marL="285750" indent="-285750">
              <a:spcAft>
                <a:spcPts val="600"/>
              </a:spcAft>
              <a:buClr>
                <a:schemeClr val="bg2"/>
              </a:buClr>
              <a:buFont typeface="Arial" panose="020B0604020202020204" pitchFamily="34" charset="0"/>
              <a:buChar char="•"/>
            </a:pPr>
            <a:r>
              <a:rPr lang="en-US" sz="1600" dirty="0"/>
              <a:t>The median time to onset of first reported drug-related ILD/pneumonitis was 141 days (range, </a:t>
            </a:r>
            <a:r>
              <a:rPr lang="en-US" sz="1600"/>
              <a:t>14-462</a:t>
            </a:r>
            <a:r>
              <a:rPr lang="en-US" sz="1600" dirty="0"/>
              <a:t> days), with a median duration of 43 days (95% Cl, 24-94 days)</a:t>
            </a:r>
          </a:p>
          <a:p>
            <a:pPr marL="285750" indent="-285750">
              <a:spcAft>
                <a:spcPts val="600"/>
              </a:spcAft>
              <a:buClr>
                <a:schemeClr val="bg2"/>
              </a:buClr>
              <a:buFont typeface="Arial" panose="020B0604020202020204" pitchFamily="34" charset="0"/>
              <a:buChar char="•"/>
            </a:pPr>
            <a:r>
              <a:rPr lang="en-US" sz="1600" dirty="0"/>
              <a:t>75% of adjudicated drug-related ILD/</a:t>
            </a:r>
            <a:r>
              <a:rPr lang="en-US" sz="1600"/>
              <a:t>pneumonitis</a:t>
            </a:r>
            <a:r>
              <a:rPr lang="en-US" sz="1600" baseline="30000"/>
              <a:t>a</a:t>
            </a:r>
            <a:r>
              <a:rPr lang="en-US" sz="1600" dirty="0"/>
              <a:t> cases were of low grade (Grade 1/2)</a:t>
            </a:r>
          </a:p>
          <a:p>
            <a:pPr marL="285750" indent="-285750">
              <a:spcAft>
                <a:spcPts val="600"/>
              </a:spcAft>
              <a:buClr>
                <a:schemeClr val="bg2"/>
              </a:buClr>
              <a:buFont typeface="Arial" panose="020B0604020202020204" pitchFamily="34" charset="0"/>
              <a:buChar char="•"/>
            </a:pPr>
            <a:r>
              <a:rPr lang="en-US" sz="1600" dirty="0"/>
              <a:t>21 of 24 patients with adjudicated drug-related ILD/pneumonitis received &gt;1 dose of glucocorticoids.  However, not all glucocorticoid treatment was administered per the ILD/pneumonitis management  guidelines15</a:t>
            </a:r>
          </a:p>
          <a:p>
            <a:pPr marL="285750" indent="-285750">
              <a:spcAft>
                <a:spcPts val="600"/>
              </a:spcAft>
              <a:buClr>
                <a:schemeClr val="bg2"/>
              </a:buClr>
              <a:buFont typeface="Arial" panose="020B0604020202020204" pitchFamily="34" charset="0"/>
              <a:buChar char="•"/>
            </a:pPr>
            <a:r>
              <a:rPr lang="en-US" sz="1600" dirty="0"/>
              <a:t>At the time of data cutoff, 54% (13/24) of investigator-reported cases had fully resolved</a:t>
            </a:r>
          </a:p>
        </p:txBody>
      </p:sp>
      <p:graphicFrame>
        <p:nvGraphicFramePr>
          <p:cNvPr id="2" name="Tabelle 2">
            <a:extLst>
              <a:ext uri="{FF2B5EF4-FFF2-40B4-BE49-F238E27FC236}">
                <a16:creationId xmlns:a16="http://schemas.microsoft.com/office/drawing/2014/main" id="{095D6AE4-7055-46B8-A4D9-36030FB628E7}"/>
              </a:ext>
            </a:extLst>
          </p:cNvPr>
          <p:cNvGraphicFramePr>
            <a:graphicFrameLocks noGrp="1"/>
          </p:cNvGraphicFramePr>
          <p:nvPr>
            <p:extLst>
              <p:ext uri="{D42A27DB-BD31-4B8C-83A1-F6EECF244321}">
                <p14:modId xmlns:p14="http://schemas.microsoft.com/office/powerpoint/2010/main" val="3485154105"/>
              </p:ext>
            </p:extLst>
          </p:nvPr>
        </p:nvGraphicFramePr>
        <p:xfrm>
          <a:off x="416534" y="1808163"/>
          <a:ext cx="8559194" cy="827244"/>
        </p:xfrm>
        <a:graphic>
          <a:graphicData uri="http://schemas.openxmlformats.org/drawingml/2006/table">
            <a:tbl>
              <a:tblPr firstRow="1" bandRow="1">
                <a:tableStyleId>{5C22544A-7EE6-4342-B048-85BDC9FD1C3A}</a:tableStyleId>
              </a:tblPr>
              <a:tblGrid>
                <a:gridCol w="1222742">
                  <a:extLst>
                    <a:ext uri="{9D8B030D-6E8A-4147-A177-3AD203B41FA5}">
                      <a16:colId xmlns:a16="http://schemas.microsoft.com/office/drawing/2014/main" val="3862055682"/>
                    </a:ext>
                  </a:extLst>
                </a:gridCol>
                <a:gridCol w="1222742">
                  <a:extLst>
                    <a:ext uri="{9D8B030D-6E8A-4147-A177-3AD203B41FA5}">
                      <a16:colId xmlns:a16="http://schemas.microsoft.com/office/drawing/2014/main" val="1394091386"/>
                    </a:ext>
                  </a:extLst>
                </a:gridCol>
                <a:gridCol w="1222742">
                  <a:extLst>
                    <a:ext uri="{9D8B030D-6E8A-4147-A177-3AD203B41FA5}">
                      <a16:colId xmlns:a16="http://schemas.microsoft.com/office/drawing/2014/main" val="3042325522"/>
                    </a:ext>
                  </a:extLst>
                </a:gridCol>
                <a:gridCol w="1222742">
                  <a:extLst>
                    <a:ext uri="{9D8B030D-6E8A-4147-A177-3AD203B41FA5}">
                      <a16:colId xmlns:a16="http://schemas.microsoft.com/office/drawing/2014/main" val="3051523634"/>
                    </a:ext>
                  </a:extLst>
                </a:gridCol>
                <a:gridCol w="1222742">
                  <a:extLst>
                    <a:ext uri="{9D8B030D-6E8A-4147-A177-3AD203B41FA5}">
                      <a16:colId xmlns:a16="http://schemas.microsoft.com/office/drawing/2014/main" val="3164135654"/>
                    </a:ext>
                  </a:extLst>
                </a:gridCol>
                <a:gridCol w="1222742">
                  <a:extLst>
                    <a:ext uri="{9D8B030D-6E8A-4147-A177-3AD203B41FA5}">
                      <a16:colId xmlns:a16="http://schemas.microsoft.com/office/drawing/2014/main" val="469553667"/>
                    </a:ext>
                  </a:extLst>
                </a:gridCol>
                <a:gridCol w="1222742">
                  <a:extLst>
                    <a:ext uri="{9D8B030D-6E8A-4147-A177-3AD203B41FA5}">
                      <a16:colId xmlns:a16="http://schemas.microsoft.com/office/drawing/2014/main" val="2187655251"/>
                    </a:ext>
                  </a:extLst>
                </a:gridCol>
              </a:tblGrid>
              <a:tr h="0">
                <a:tc>
                  <a:txBody>
                    <a:bodyPr/>
                    <a:lstStyle/>
                    <a:p>
                      <a:endParaRPr lang="de-DE" sz="1600" dirty="0"/>
                    </a:p>
                  </a:txBody>
                  <a:tcPr marL="169783" marR="169783" marT="84891" marB="84891" anchor="ctr"/>
                </a:tc>
                <a:tc>
                  <a:txBody>
                    <a:bodyPr/>
                    <a:lstStyle/>
                    <a:p>
                      <a:pPr algn="ctr"/>
                      <a:r>
                        <a:rPr lang="de-DE" sz="1600" dirty="0"/>
                        <a:t>Grade 1</a:t>
                      </a:r>
                    </a:p>
                  </a:txBody>
                  <a:tcPr marL="169783" marR="169783" marT="84891" marB="84891" anchor="ctr"/>
                </a:tc>
                <a:tc>
                  <a:txBody>
                    <a:bodyPr/>
                    <a:lstStyle/>
                    <a:p>
                      <a:pPr algn="ctr"/>
                      <a:r>
                        <a:rPr lang="de-DE" sz="1600"/>
                        <a:t>Grade 2</a:t>
                      </a:r>
                    </a:p>
                  </a:txBody>
                  <a:tcPr marL="169783" marR="169783" marT="84891" marB="84891" anchor="ctr"/>
                </a:tc>
                <a:tc>
                  <a:txBody>
                    <a:bodyPr/>
                    <a:lstStyle/>
                    <a:p>
                      <a:pPr algn="ctr"/>
                      <a:r>
                        <a:rPr lang="de-DE" sz="1600"/>
                        <a:t>Grade 3</a:t>
                      </a:r>
                    </a:p>
                  </a:txBody>
                  <a:tcPr marL="169783" marR="169783" marT="84891" marB="84891" anchor="ctr"/>
                </a:tc>
                <a:tc>
                  <a:txBody>
                    <a:bodyPr/>
                    <a:lstStyle/>
                    <a:p>
                      <a:pPr algn="ctr"/>
                      <a:r>
                        <a:rPr lang="de-DE" sz="1600"/>
                        <a:t>Grade 4</a:t>
                      </a:r>
                    </a:p>
                  </a:txBody>
                  <a:tcPr marL="169783" marR="169783" marT="84891" marB="84891" anchor="ctr"/>
                </a:tc>
                <a:tc>
                  <a:txBody>
                    <a:bodyPr/>
                    <a:lstStyle/>
                    <a:p>
                      <a:pPr algn="ctr"/>
                      <a:r>
                        <a:rPr lang="de-DE" sz="1600"/>
                        <a:t>Grade 5</a:t>
                      </a:r>
                    </a:p>
                  </a:txBody>
                  <a:tcPr marL="169783" marR="169783" marT="84891" marB="84891" anchor="ctr"/>
                </a:tc>
                <a:tc>
                  <a:txBody>
                    <a:bodyPr/>
                    <a:lstStyle/>
                    <a:p>
                      <a:pPr algn="ctr"/>
                      <a:r>
                        <a:rPr lang="de-DE" sz="1600" dirty="0" err="1"/>
                        <a:t>Any</a:t>
                      </a:r>
                      <a:r>
                        <a:rPr lang="de-DE" sz="1600" dirty="0"/>
                        <a:t> Grade</a:t>
                      </a:r>
                    </a:p>
                  </a:txBody>
                  <a:tcPr marL="36000" marR="72000" marT="84891" marB="84891" anchor="ctr"/>
                </a:tc>
                <a:extLst>
                  <a:ext uri="{0D108BD9-81ED-4DB2-BD59-A6C34878D82A}">
                    <a16:rowId xmlns:a16="http://schemas.microsoft.com/office/drawing/2014/main" val="1366855544"/>
                  </a:ext>
                </a:extLst>
              </a:tr>
              <a:tr h="0">
                <a:tc>
                  <a:txBody>
                    <a:bodyPr/>
                    <a:lstStyle/>
                    <a:p>
                      <a:r>
                        <a:rPr lang="de-DE" sz="1600"/>
                        <a:t>n (%)</a:t>
                      </a:r>
                    </a:p>
                  </a:txBody>
                  <a:tcPr marL="169783" marR="169783" marT="84891" marB="84891" anchor="ctr"/>
                </a:tc>
                <a:tc>
                  <a:txBody>
                    <a:bodyPr/>
                    <a:lstStyle/>
                    <a:p>
                      <a:pPr algn="ctr"/>
                      <a:r>
                        <a:rPr lang="de-DE" sz="1600" dirty="0"/>
                        <a:t>3 (3.3)</a:t>
                      </a:r>
                    </a:p>
                  </a:txBody>
                  <a:tcPr marL="169783" marR="169783" marT="84891" marB="84891" anchor="ctr"/>
                </a:tc>
                <a:tc>
                  <a:txBody>
                    <a:bodyPr/>
                    <a:lstStyle/>
                    <a:p>
                      <a:pPr algn="ctr"/>
                      <a:r>
                        <a:rPr lang="de-DE" sz="1600"/>
                        <a:t>15 (16.5)</a:t>
                      </a:r>
                    </a:p>
                  </a:txBody>
                  <a:tcPr marL="169783" marR="169783" marT="84891" marB="84891" anchor="ctr"/>
                </a:tc>
                <a:tc>
                  <a:txBody>
                    <a:bodyPr/>
                    <a:lstStyle/>
                    <a:p>
                      <a:pPr algn="ctr"/>
                      <a:r>
                        <a:rPr lang="de-DE" sz="1600"/>
                        <a:t>4 (4.4)</a:t>
                      </a:r>
                    </a:p>
                  </a:txBody>
                  <a:tcPr marL="169783" marR="169783" marT="84891" marB="84891" anchor="ctr"/>
                </a:tc>
                <a:tc>
                  <a:txBody>
                    <a:bodyPr/>
                    <a:lstStyle/>
                    <a:p>
                      <a:pPr algn="ctr"/>
                      <a:r>
                        <a:rPr lang="de-DE" sz="1600"/>
                        <a:t>0</a:t>
                      </a:r>
                    </a:p>
                  </a:txBody>
                  <a:tcPr marL="169783" marR="169783" marT="84891" marB="84891" anchor="ctr"/>
                </a:tc>
                <a:tc>
                  <a:txBody>
                    <a:bodyPr/>
                    <a:lstStyle/>
                    <a:p>
                      <a:pPr algn="ctr"/>
                      <a:r>
                        <a:rPr lang="de-DE" sz="1600"/>
                        <a:t>2 (2.2)</a:t>
                      </a:r>
                    </a:p>
                  </a:txBody>
                  <a:tcPr marL="169783" marR="169783" marT="84891" marB="84891" anchor="ctr"/>
                </a:tc>
                <a:tc>
                  <a:txBody>
                    <a:bodyPr/>
                    <a:lstStyle/>
                    <a:p>
                      <a:pPr algn="ctr"/>
                      <a:r>
                        <a:rPr lang="de-DE" sz="1600" dirty="0"/>
                        <a:t>24 (26.4)</a:t>
                      </a:r>
                    </a:p>
                  </a:txBody>
                  <a:tcPr marL="169783" marR="169783" marT="84891" marB="84891" anchor="ctr"/>
                </a:tc>
                <a:extLst>
                  <a:ext uri="{0D108BD9-81ED-4DB2-BD59-A6C34878D82A}">
                    <a16:rowId xmlns:a16="http://schemas.microsoft.com/office/drawing/2014/main" val="710783006"/>
                  </a:ext>
                </a:extLst>
              </a:tr>
            </a:tbl>
          </a:graphicData>
        </a:graphic>
      </p:graphicFrame>
      <p:sp>
        <p:nvSpPr>
          <p:cNvPr id="4" name="Titel 3">
            <a:extLst>
              <a:ext uri="{FF2B5EF4-FFF2-40B4-BE49-F238E27FC236}">
                <a16:creationId xmlns:a16="http://schemas.microsoft.com/office/drawing/2014/main" id="{F73DCCE3-D432-6F41-AA84-BB57B04CC177}"/>
              </a:ext>
            </a:extLst>
          </p:cNvPr>
          <p:cNvSpPr>
            <a:spLocks noGrp="1"/>
          </p:cNvSpPr>
          <p:nvPr>
            <p:ph type="title"/>
          </p:nvPr>
        </p:nvSpPr>
        <p:spPr>
          <a:xfrm>
            <a:off x="416533" y="365125"/>
            <a:ext cx="11367479" cy="1325563"/>
          </a:xfrm>
        </p:spPr>
        <p:txBody>
          <a:bodyPr/>
          <a:lstStyle/>
          <a:p>
            <a:r>
              <a:rPr lang="en-US" noProof="0" dirty="0"/>
              <a:t>Adjudicated drug-related ILD/pneumonitis</a:t>
            </a:r>
          </a:p>
        </p:txBody>
      </p:sp>
    </p:spTree>
    <p:extLst>
      <p:ext uri="{BB962C8B-B14F-4D97-AF65-F5344CB8AC3E}">
        <p14:creationId xmlns:p14="http://schemas.microsoft.com/office/powerpoint/2010/main" val="12655276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DESTINY-Lung01 Conclusions</a:t>
            </a:r>
          </a:p>
        </p:txBody>
      </p:sp>
      <p:sp>
        <p:nvSpPr>
          <p:cNvPr id="2" name="Inhaltsplatzhalter 1">
            <a:extLst>
              <a:ext uri="{FF2B5EF4-FFF2-40B4-BE49-F238E27FC236}">
                <a16:creationId xmlns:a16="http://schemas.microsoft.com/office/drawing/2014/main" id="{80FA0AB9-29FA-8940-8C3E-D2E90D85CDC2}"/>
              </a:ext>
            </a:extLst>
          </p:cNvPr>
          <p:cNvSpPr>
            <a:spLocks noGrp="1"/>
          </p:cNvSpPr>
          <p:nvPr>
            <p:ph idx="1"/>
          </p:nvPr>
        </p:nvSpPr>
        <p:spPr/>
        <p:txBody>
          <a:bodyPr vert="horz" lIns="0" tIns="0" rIns="0" bIns="0" rtlCol="0" anchor="t">
            <a:noAutofit/>
          </a:bodyPr>
          <a:lstStyle/>
          <a:p>
            <a:r>
              <a:rPr lang="en-US" sz="1600" noProof="0" dirty="0"/>
              <a:t>Trastuzumab deruxtecan (T-</a:t>
            </a:r>
            <a:r>
              <a:rPr lang="en-US" sz="1600" noProof="0" err="1"/>
              <a:t>DXd</a:t>
            </a:r>
            <a:r>
              <a:rPr lang="en-US" sz="1600" noProof="0" dirty="0"/>
              <a:t>) demonstrated robust and durable anticancer activity in patients with previously-treated HER2m NSCLC</a:t>
            </a:r>
          </a:p>
          <a:p>
            <a:pPr lvl="1"/>
            <a:r>
              <a:rPr lang="en-US" sz="1600" noProof="0" dirty="0"/>
              <a:t>Efficacy was consistently observed across subgroups, including in those patients with stable CNS metastases</a:t>
            </a:r>
          </a:p>
          <a:p>
            <a:pPr lvl="1"/>
            <a:r>
              <a:rPr lang="en-US" sz="1600" noProof="0" dirty="0"/>
              <a:t>Exploratory analyses demonstrated anticancer activity across different HER2 mutation subtypes, as well as in patients with</a:t>
            </a:r>
            <a:r>
              <a:rPr lang="en-US" sz="1600"/>
              <a:t> </a:t>
            </a:r>
            <a:r>
              <a:rPr lang="en-US" sz="1600" noProof="0" dirty="0"/>
              <a:t> no detectable HER2 expression or </a:t>
            </a:r>
            <a:r>
              <a:rPr lang="en-US" sz="1600" i="1" noProof="0"/>
              <a:t>HER2 </a:t>
            </a:r>
            <a:r>
              <a:rPr lang="en-US" sz="1600" noProof="0" dirty="0"/>
              <a:t>gene amplification</a:t>
            </a:r>
          </a:p>
          <a:p>
            <a:r>
              <a:rPr lang="en-US" sz="1600" noProof="0" dirty="0"/>
              <a:t>Overall, the safety profile was consistent with previously reported studies</a:t>
            </a:r>
          </a:p>
          <a:p>
            <a:pPr lvl="1"/>
            <a:r>
              <a:rPr lang="en-US" sz="1600" noProof="0" dirty="0"/>
              <a:t>Most adjudicated drug-related ILD/pneumonitis cases were of low grade</a:t>
            </a:r>
          </a:p>
          <a:p>
            <a:pPr lvl="1"/>
            <a:r>
              <a:rPr lang="en-US" sz="1600" noProof="0" dirty="0"/>
              <a:t>ILD/pneumonitis remains an important identified risk. Effective early detection and management are critical in preventing  high-grade ILD/pneumonitis</a:t>
            </a:r>
          </a:p>
          <a:p>
            <a:r>
              <a:rPr lang="en-US" sz="1600" noProof="0" dirty="0"/>
              <a:t>The 5.4 mg/kg dose is being explored in future studies to evaluate the optimal dosing regimen in patients with HER2m NSCLC (DESTINY-Lung02; NCT04644237)</a:t>
            </a:r>
          </a:p>
          <a:p>
            <a:r>
              <a:rPr lang="en-US" sz="1600" b="1" noProof="0" dirty="0"/>
              <a:t>DESTINY-Lung 01 provides compelling evidence of positive benefit/risk balance with T-</a:t>
            </a:r>
            <a:r>
              <a:rPr lang="en-US" sz="1600" b="1" noProof="0" err="1"/>
              <a:t>DXd</a:t>
            </a:r>
            <a:r>
              <a:rPr lang="en-US" sz="1600" b="1" noProof="0" dirty="0"/>
              <a:t> in the 2L+ setting and supports its establishment as a potential new treatment standard</a:t>
            </a:r>
          </a:p>
          <a:p>
            <a:endParaRPr lang="en-US" sz="1600" noProof="0"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2L, second line; CNS, central nervous system; ILD, interstitial lung disease; NSCLC, non small cell lung cancer.</a:t>
            </a:r>
          </a:p>
          <a:p>
            <a:r>
              <a:rPr lang="en-GB" b="1"/>
              <a:t>Li B, et al. Abstract LBA45 presented at ESMO 2021.</a:t>
            </a:r>
            <a:endParaRPr lang="de-DE"/>
          </a:p>
        </p:txBody>
      </p:sp>
    </p:spTree>
    <p:extLst>
      <p:ext uri="{BB962C8B-B14F-4D97-AF65-F5344CB8AC3E}">
        <p14:creationId xmlns:p14="http://schemas.microsoft.com/office/powerpoint/2010/main" val="3363390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0EAF389-A56D-5F43-B63A-06B0E96FE1DC}"/>
              </a:ext>
            </a:extLst>
          </p:cNvPr>
          <p:cNvSpPr>
            <a:spLocks noGrp="1"/>
          </p:cNvSpPr>
          <p:nvPr>
            <p:ph type="title"/>
          </p:nvPr>
        </p:nvSpPr>
        <p:spPr/>
        <p:txBody>
          <a:bodyPr/>
          <a:lstStyle/>
          <a:p>
            <a:r>
              <a:rPr lang="en-US" noProof="0" dirty="0"/>
              <a:t>Gastrointestinal Cancers</a:t>
            </a:r>
          </a:p>
        </p:txBody>
      </p:sp>
    </p:spTree>
    <p:extLst>
      <p:ext uri="{BB962C8B-B14F-4D97-AF65-F5344CB8AC3E}">
        <p14:creationId xmlns:p14="http://schemas.microsoft.com/office/powerpoint/2010/main" val="1208150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8E5FB7F-3752-E54B-887E-7068E4B4669E}"/>
              </a:ext>
            </a:extLst>
          </p:cNvPr>
          <p:cNvSpPr>
            <a:spLocks noGrp="1"/>
          </p:cNvSpPr>
          <p:nvPr>
            <p:ph type="body" idx="1"/>
          </p:nvPr>
        </p:nvSpPr>
        <p:spPr/>
        <p:txBody>
          <a:bodyPr/>
          <a:lstStyle/>
          <a:p>
            <a:r>
              <a:rPr lang="en-US" noProof="0" dirty="0"/>
              <a:t>Nivolumab + chemotherapy or ipilimumab vs chemotherapy as 1L treatment for advanced GC/GEJC/EAC</a:t>
            </a:r>
          </a:p>
          <a:p>
            <a:endParaRPr lang="en-US" noProof="0" dirty="0"/>
          </a:p>
        </p:txBody>
      </p:sp>
      <p:sp>
        <p:nvSpPr>
          <p:cNvPr id="8" name="Titel 7">
            <a:extLst>
              <a:ext uri="{FF2B5EF4-FFF2-40B4-BE49-F238E27FC236}">
                <a16:creationId xmlns:a16="http://schemas.microsoft.com/office/drawing/2014/main" id="{888D8FE3-B0E3-1245-BD07-DD162A016A04}"/>
              </a:ext>
            </a:extLst>
          </p:cNvPr>
          <p:cNvSpPr>
            <a:spLocks noGrp="1"/>
          </p:cNvSpPr>
          <p:nvPr>
            <p:ph type="title"/>
          </p:nvPr>
        </p:nvSpPr>
        <p:spPr/>
        <p:txBody>
          <a:bodyPr/>
          <a:lstStyle/>
          <a:p>
            <a:r>
              <a:rPr lang="en-US" noProof="0" dirty="0"/>
              <a:t>CheckMate 649</a:t>
            </a:r>
          </a:p>
        </p:txBody>
      </p:sp>
    </p:spTree>
    <p:extLst>
      <p:ext uri="{BB962C8B-B14F-4D97-AF65-F5344CB8AC3E}">
        <p14:creationId xmlns:p14="http://schemas.microsoft.com/office/powerpoint/2010/main" val="15558127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572F81-E2F7-410F-AB01-3DA84583A7AA}"/>
              </a:ext>
            </a:extLst>
          </p:cNvPr>
          <p:cNvSpPr>
            <a:spLocks noGrp="1"/>
          </p:cNvSpPr>
          <p:nvPr>
            <p:ph type="ftr" sz="quarter" idx="11"/>
          </p:nvPr>
        </p:nvSpPr>
        <p:spPr>
          <a:xfrm>
            <a:off x="417600" y="5443538"/>
            <a:ext cx="8564817" cy="1298011"/>
          </a:xfrm>
        </p:spPr>
        <p:txBody>
          <a:bodyPr/>
          <a:lstStyle/>
          <a:p>
            <a:r>
              <a:rPr lang="en-US" baseline="30000" dirty="0"/>
              <a:t>a</a:t>
            </a:r>
            <a:r>
              <a:rPr lang="en-US" dirty="0"/>
              <a:t>&lt;</a:t>
            </a:r>
            <a:r>
              <a:rPr lang="en-US" sz="800" noProof="0" dirty="0"/>
              <a:t>1% includes indeterminate tumor cell PD-L1 expression; </a:t>
            </a:r>
            <a:r>
              <a:rPr lang="en-US" sz="800" baseline="30000" noProof="0" err="1"/>
              <a:t>b</a:t>
            </a:r>
            <a:r>
              <a:rPr lang="en-US" sz="800" noProof="0" err="1"/>
              <a:t>After</a:t>
            </a:r>
            <a:r>
              <a:rPr lang="en-US" sz="800" noProof="0" dirty="0"/>
              <a:t> NIVO + chemo arm was added and before new patient enrollment in the NIVO - IPI arm was stopped early (5 June 2018) based on DMC recommendation; patients already enrolled in the NIVO + IPI arm were allowed to remain on study: </a:t>
            </a:r>
            <a:r>
              <a:rPr lang="en-US" sz="800" baseline="30000" noProof="0" err="1"/>
              <a:t>c</a:t>
            </a:r>
            <a:r>
              <a:rPr lang="en-US" sz="800" noProof="0" err="1"/>
              <a:t>lncludes</a:t>
            </a:r>
            <a:r>
              <a:rPr lang="en-US" sz="800" noProof="0" dirty="0"/>
              <a:t> patients concurrently randomized to chemo vs </a:t>
            </a:r>
            <a:r>
              <a:rPr lang="en-US" sz="800" noProof="0" err="1"/>
              <a:t>NlVO</a:t>
            </a:r>
            <a:r>
              <a:rPr lang="en-US" sz="800" noProof="0" dirty="0"/>
              <a:t> + IPI (October 20l6 – June 2018), and to NIVO + chemo (Apr 2017-Apr 2019); </a:t>
            </a:r>
            <a:r>
              <a:rPr lang="en-US" sz="800" baseline="30000" noProof="0" err="1"/>
              <a:t>d</a:t>
            </a:r>
            <a:r>
              <a:rPr lang="en-US" sz="800" noProof="0" err="1"/>
              <a:t>XELOX</a:t>
            </a:r>
            <a:r>
              <a:rPr lang="en-US" sz="800" noProof="0" dirty="0"/>
              <a:t>; oxaliplatin 130mg/m</a:t>
            </a:r>
            <a:r>
              <a:rPr lang="en-US" sz="800" baseline="30000" noProof="0" dirty="0"/>
              <a:t>2</a:t>
            </a:r>
            <a:r>
              <a:rPr lang="en-US" sz="800" noProof="0" dirty="0"/>
              <a:t> IV (day 1) and capecitabine 100Q mg/m</a:t>
            </a:r>
            <a:r>
              <a:rPr lang="en-US" sz="800" baseline="30000" noProof="0" dirty="0"/>
              <a:t>2 </a:t>
            </a:r>
            <a:r>
              <a:rPr lang="en-US" sz="800" noProof="0" dirty="0"/>
              <a:t>orally twice daily (days 1-14); FOLFOX: oxaliplatin 85mg/m</a:t>
            </a:r>
            <a:r>
              <a:rPr lang="en-US" sz="800" baseline="30000" noProof="0" dirty="0"/>
              <a:t>2</a:t>
            </a:r>
            <a:r>
              <a:rPr lang="en-US" sz="800" noProof="0" dirty="0"/>
              <a:t>, leucovorin 400mg 400 mg/m</a:t>
            </a:r>
            <a:r>
              <a:rPr lang="en-US" sz="800" baseline="30000" noProof="0" dirty="0"/>
              <a:t>2</a:t>
            </a:r>
            <a:r>
              <a:rPr lang="en-US" sz="800" noProof="0" dirty="0"/>
              <a:t>, and FU 400 mg/m</a:t>
            </a:r>
            <a:r>
              <a:rPr lang="en-US" sz="800" baseline="30000" noProof="0" dirty="0"/>
              <a:t>2</a:t>
            </a:r>
            <a:r>
              <a:rPr lang="en-US" sz="800" noProof="0" dirty="0"/>
              <a:t> IV (day 1) and! FU 1200mg/m</a:t>
            </a:r>
            <a:r>
              <a:rPr lang="en-US" sz="800" baseline="30000" noProof="0" dirty="0"/>
              <a:t>2</a:t>
            </a:r>
            <a:r>
              <a:rPr lang="en-US" sz="800" noProof="0" dirty="0"/>
              <a:t> IV daily (days 1-2); </a:t>
            </a:r>
            <a:r>
              <a:rPr lang="en-US" sz="800" baseline="30000" noProof="0" err="1"/>
              <a:t>e</a:t>
            </a:r>
            <a:r>
              <a:rPr lang="en-US" sz="800" noProof="0" err="1"/>
              <a:t>Until</a:t>
            </a:r>
            <a:r>
              <a:rPr lang="en-US" sz="800" noProof="0" dirty="0"/>
              <a:t> documented disease progression (unless consented to treatment beyond progression for NIVO + chemo or NIVO + IPI), discontinuation due to toxicity, withdrawal of consent, or study end. NIVO is given  for a maximum of 2 years; </a:t>
            </a:r>
            <a:r>
              <a:rPr lang="en-US" sz="800" baseline="30000" noProof="0" err="1"/>
              <a:t>f</a:t>
            </a:r>
            <a:r>
              <a:rPr lang="en-US" sz="800" noProof="0" err="1"/>
              <a:t>Time</a:t>
            </a:r>
            <a:r>
              <a:rPr lang="en-US" sz="800" noProof="0" dirty="0"/>
              <a:t> from concurrent randomization of the last patient to data cutoff. </a:t>
            </a:r>
          </a:p>
          <a:p>
            <a:r>
              <a:rPr lang="en-US" sz="800" noProof="0" dirty="0"/>
              <a:t>1L, first line; BICR, blinded independent review committee; </a:t>
            </a:r>
            <a:r>
              <a:rPr lang="en-US" dirty="0"/>
              <a:t>CPS, combined positive score; </a:t>
            </a:r>
            <a:r>
              <a:rPr lang="en-US" sz="800" noProof="0" dirty="0"/>
              <a:t>EAC, esophageal adenocarcinoma; ECOG PS; Eastern Cooperative Oncology Group performance status; GC, gastric cancer; GEJC, gastroesophageal junction cancer; IPI, ipilimumab; NIVO, nivolumab; OS, overall survival; PFS, progression-free survival; Q2W, every 2 weeks; Q3W, every 3 weeks; R, randomization; ROW, rest of world.</a:t>
            </a:r>
          </a:p>
          <a:p>
            <a:r>
              <a:rPr lang="en-US" b="1"/>
              <a:t>Janjigian Y, et al. Abstract LBA7 presented at ESMO 2021.</a:t>
            </a:r>
          </a:p>
        </p:txBody>
      </p:sp>
      <p:sp>
        <p:nvSpPr>
          <p:cNvPr id="22" name="object 22">
            <a:extLst>
              <a:ext uri="{FF2B5EF4-FFF2-40B4-BE49-F238E27FC236}">
                <a16:creationId xmlns:a16="http://schemas.microsoft.com/office/drawing/2014/main" id="{0D519762-5C54-4EFA-B708-C8650CCB7601}"/>
              </a:ext>
            </a:extLst>
          </p:cNvPr>
          <p:cNvSpPr txBox="1"/>
          <p:nvPr/>
        </p:nvSpPr>
        <p:spPr>
          <a:xfrm>
            <a:off x="9156700" y="1808162"/>
            <a:ext cx="2618767" cy="2197781"/>
          </a:xfrm>
          <a:prstGeom prst="rect">
            <a:avLst/>
          </a:prstGeom>
          <a:solidFill>
            <a:schemeClr val="bg2">
              <a:lumMod val="20000"/>
              <a:lumOff val="80000"/>
            </a:schemeClr>
          </a:solidFill>
        </p:spPr>
        <p:txBody>
          <a:bodyPr vert="horz" wrap="square" lIns="144000" tIns="108000" rIns="108000" bIns="0" rtlCol="0" anchor="t" anchorCtr="0">
            <a:noAutofit/>
          </a:bodyPr>
          <a:lstStyle/>
          <a:p>
            <a:pPr marL="37466">
              <a:lnSpc>
                <a:spcPct val="100000"/>
              </a:lnSpc>
              <a:spcBef>
                <a:spcPts val="100"/>
              </a:spcBef>
              <a:tabLst>
                <a:tab pos="154940" algn="l"/>
              </a:tabLst>
            </a:pPr>
            <a:r>
              <a:rPr lang="en-US" sz="1200" dirty="0">
                <a:solidFill>
                  <a:srgbClr val="585353"/>
                </a:solidFill>
                <a:latin typeface="Arial Standard"/>
                <a:cs typeface="Trebuchet MS"/>
              </a:rPr>
              <a:t>At data cutoff (May 27, 2021), the minimum follow-</a:t>
            </a:r>
            <a:r>
              <a:rPr lang="en-US" sz="1200">
                <a:solidFill>
                  <a:srgbClr val="585353"/>
                </a:solidFill>
                <a:latin typeface="Arial Standard"/>
                <a:cs typeface="Trebuchet MS"/>
              </a:rPr>
              <a:t>up</a:t>
            </a:r>
            <a:r>
              <a:rPr lang="en-US" sz="1200" baseline="30000">
                <a:solidFill>
                  <a:srgbClr val="585353"/>
                </a:solidFill>
                <a:latin typeface="Arial Standard"/>
                <a:cs typeface="Trebuchet MS"/>
              </a:rPr>
              <a:t>f</a:t>
            </a:r>
            <a:r>
              <a:rPr lang="en-US" sz="1200" baseline="30000" dirty="0">
                <a:solidFill>
                  <a:srgbClr val="585353"/>
                </a:solidFill>
                <a:latin typeface="Arial Standard"/>
                <a:cs typeface="Trebuchet MS"/>
              </a:rPr>
              <a:t> </a:t>
            </a:r>
            <a:r>
              <a:rPr lang="en-US" sz="1200" dirty="0">
                <a:solidFill>
                  <a:srgbClr val="585353"/>
                </a:solidFill>
                <a:latin typeface="Arial Standard"/>
                <a:cs typeface="Trebuchet MS"/>
              </a:rPr>
              <a:t>was 24.0 months in the NIVO + chemo arm and 35.7 months in  the NIVO + IPI arm</a:t>
            </a:r>
          </a:p>
        </p:txBody>
      </p:sp>
      <p:sp>
        <p:nvSpPr>
          <p:cNvPr id="10" name="Ellipse 9">
            <a:extLst>
              <a:ext uri="{FF2B5EF4-FFF2-40B4-BE49-F238E27FC236}">
                <a16:creationId xmlns:a16="http://schemas.microsoft.com/office/drawing/2014/main" id="{DF846F34-9469-432E-9938-6B939FE71E56}"/>
              </a:ext>
            </a:extLst>
          </p:cNvPr>
          <p:cNvSpPr/>
          <p:nvPr/>
        </p:nvSpPr>
        <p:spPr>
          <a:xfrm>
            <a:off x="3939716" y="2567856"/>
            <a:ext cx="678392" cy="6783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DE" sz="1000"/>
              <a:t>R</a:t>
            </a:r>
          </a:p>
          <a:p>
            <a:pPr algn="ctr"/>
            <a:r>
              <a:rPr lang="de-DE" sz="1000"/>
              <a:t>1:1:1</a:t>
            </a:r>
            <a:r>
              <a:rPr lang="de-DE" sz="1000" baseline="30000"/>
              <a:t>b</a:t>
            </a:r>
            <a:endParaRPr lang="LID4096" sz="1000"/>
          </a:p>
        </p:txBody>
      </p:sp>
      <p:sp>
        <p:nvSpPr>
          <p:cNvPr id="11" name="Textfeld 10">
            <a:extLst>
              <a:ext uri="{FF2B5EF4-FFF2-40B4-BE49-F238E27FC236}">
                <a16:creationId xmlns:a16="http://schemas.microsoft.com/office/drawing/2014/main" id="{93080A07-EE86-41B0-99AE-F7576626D776}"/>
              </a:ext>
            </a:extLst>
          </p:cNvPr>
          <p:cNvSpPr txBox="1"/>
          <p:nvPr/>
        </p:nvSpPr>
        <p:spPr>
          <a:xfrm>
            <a:off x="3926091" y="3236588"/>
            <a:ext cx="705642" cy="246221"/>
          </a:xfrm>
          <a:prstGeom prst="rect">
            <a:avLst/>
          </a:prstGeom>
          <a:noFill/>
        </p:spPr>
        <p:txBody>
          <a:bodyPr wrap="none" rtlCol="0">
            <a:spAutoFit/>
          </a:bodyPr>
          <a:lstStyle/>
          <a:p>
            <a:r>
              <a:rPr lang="de-DE" sz="1000" dirty="0"/>
              <a:t>N = 2031</a:t>
            </a:r>
            <a:endParaRPr lang="LID4096" sz="1000"/>
          </a:p>
        </p:txBody>
      </p:sp>
      <p:sp>
        <p:nvSpPr>
          <p:cNvPr id="41" name="Textfeld 40">
            <a:extLst>
              <a:ext uri="{FF2B5EF4-FFF2-40B4-BE49-F238E27FC236}">
                <a16:creationId xmlns:a16="http://schemas.microsoft.com/office/drawing/2014/main" id="{34DDFFF9-FA07-4EAC-9305-DB4DD3FF1421}"/>
              </a:ext>
            </a:extLst>
          </p:cNvPr>
          <p:cNvSpPr txBox="1"/>
          <p:nvPr/>
        </p:nvSpPr>
        <p:spPr>
          <a:xfrm>
            <a:off x="5019109" y="3332457"/>
            <a:ext cx="612668" cy="246221"/>
          </a:xfrm>
          <a:prstGeom prst="rect">
            <a:avLst/>
          </a:prstGeom>
          <a:noFill/>
        </p:spPr>
        <p:txBody>
          <a:bodyPr wrap="none" rtlCol="0">
            <a:spAutoFit/>
          </a:bodyPr>
          <a:lstStyle/>
          <a:p>
            <a:r>
              <a:rPr lang="de-DE" sz="1000" dirty="0" err="1"/>
              <a:t>n</a:t>
            </a:r>
            <a:r>
              <a:rPr lang="de-DE" sz="1000" dirty="0"/>
              <a:t> = 409</a:t>
            </a:r>
            <a:endParaRPr lang="LID4096" sz="1000"/>
          </a:p>
        </p:txBody>
      </p:sp>
      <p:sp>
        <p:nvSpPr>
          <p:cNvPr id="42" name="Textfeld 41">
            <a:extLst>
              <a:ext uri="{FF2B5EF4-FFF2-40B4-BE49-F238E27FC236}">
                <a16:creationId xmlns:a16="http://schemas.microsoft.com/office/drawing/2014/main" id="{A0F21A26-D4CC-41AB-9A33-8AB45B772204}"/>
              </a:ext>
            </a:extLst>
          </p:cNvPr>
          <p:cNvSpPr txBox="1"/>
          <p:nvPr/>
        </p:nvSpPr>
        <p:spPr>
          <a:xfrm>
            <a:off x="5019109" y="2639350"/>
            <a:ext cx="620683" cy="246221"/>
          </a:xfrm>
          <a:prstGeom prst="rect">
            <a:avLst/>
          </a:prstGeom>
          <a:noFill/>
        </p:spPr>
        <p:txBody>
          <a:bodyPr wrap="none" rtlCol="0">
            <a:spAutoFit/>
          </a:bodyPr>
          <a:lstStyle/>
          <a:p>
            <a:r>
              <a:rPr lang="de-DE" sz="1000" dirty="0" err="1"/>
              <a:t>n</a:t>
            </a:r>
            <a:r>
              <a:rPr lang="de-DE" sz="1000" dirty="0"/>
              <a:t> =833</a:t>
            </a:r>
            <a:r>
              <a:rPr lang="de-DE" sz="1000" baseline="30000" dirty="0"/>
              <a:t>c</a:t>
            </a:r>
            <a:endParaRPr lang="de-DE" sz="1000" dirty="0"/>
          </a:p>
        </p:txBody>
      </p:sp>
      <p:sp>
        <p:nvSpPr>
          <p:cNvPr id="43" name="Textfeld 42">
            <a:extLst>
              <a:ext uri="{FF2B5EF4-FFF2-40B4-BE49-F238E27FC236}">
                <a16:creationId xmlns:a16="http://schemas.microsoft.com/office/drawing/2014/main" id="{CB5112CA-EA9E-4548-8F33-918417EE9F2D}"/>
              </a:ext>
            </a:extLst>
          </p:cNvPr>
          <p:cNvSpPr txBox="1"/>
          <p:nvPr/>
        </p:nvSpPr>
        <p:spPr>
          <a:xfrm>
            <a:off x="5019109" y="1946243"/>
            <a:ext cx="577402" cy="246221"/>
          </a:xfrm>
          <a:prstGeom prst="rect">
            <a:avLst/>
          </a:prstGeom>
          <a:noFill/>
        </p:spPr>
        <p:txBody>
          <a:bodyPr wrap="none" rtlCol="0">
            <a:spAutoFit/>
          </a:bodyPr>
          <a:lstStyle/>
          <a:p>
            <a:r>
              <a:rPr lang="de-DE" sz="1000" dirty="0" err="1"/>
              <a:t>n</a:t>
            </a:r>
            <a:r>
              <a:rPr lang="de-DE" sz="1000" dirty="0"/>
              <a:t> =789</a:t>
            </a:r>
          </a:p>
        </p:txBody>
      </p:sp>
      <p:sp>
        <p:nvSpPr>
          <p:cNvPr id="45" name="Rechteck 44">
            <a:extLst>
              <a:ext uri="{FF2B5EF4-FFF2-40B4-BE49-F238E27FC236}">
                <a16:creationId xmlns:a16="http://schemas.microsoft.com/office/drawing/2014/main" id="{52C05231-3DB3-4AB0-80C1-9D391B2350D5}"/>
              </a:ext>
            </a:extLst>
          </p:cNvPr>
          <p:cNvSpPr/>
          <p:nvPr/>
        </p:nvSpPr>
        <p:spPr>
          <a:xfrm>
            <a:off x="5694559" y="1808162"/>
            <a:ext cx="2160000" cy="797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NIVO 360mg +</a:t>
            </a:r>
          </a:p>
          <a:p>
            <a:pPr algn="ctr"/>
            <a:r>
              <a:rPr lang="de-DE" sz="1200" dirty="0"/>
              <a:t>XELOX Q3W </a:t>
            </a:r>
            <a:r>
              <a:rPr lang="de-DE" sz="1200" dirty="0" err="1"/>
              <a:t>or</a:t>
            </a:r>
            <a:endParaRPr lang="de-DE" sz="1200" dirty="0"/>
          </a:p>
          <a:p>
            <a:pPr algn="ctr"/>
            <a:r>
              <a:rPr lang="de-DE" sz="1200" dirty="0"/>
              <a:t>NIVO 240mg +</a:t>
            </a:r>
          </a:p>
          <a:p>
            <a:pPr algn="ctr"/>
            <a:r>
              <a:rPr lang="de-DE" sz="1200" dirty="0"/>
              <a:t>FOLFOX Q2W</a:t>
            </a:r>
            <a:r>
              <a:rPr lang="de-DE" sz="1200" baseline="30000" dirty="0"/>
              <a:t>d,e</a:t>
            </a:r>
            <a:endParaRPr lang="LID4096" sz="1200"/>
          </a:p>
        </p:txBody>
      </p:sp>
      <p:sp>
        <p:nvSpPr>
          <p:cNvPr id="46" name="Rechteck 45">
            <a:extLst>
              <a:ext uri="{FF2B5EF4-FFF2-40B4-BE49-F238E27FC236}">
                <a16:creationId xmlns:a16="http://schemas.microsoft.com/office/drawing/2014/main" id="{0B22B79D-22BD-40E0-99E3-CFA2391EB315}"/>
              </a:ext>
            </a:extLst>
          </p:cNvPr>
          <p:cNvSpPr/>
          <p:nvPr/>
        </p:nvSpPr>
        <p:spPr>
          <a:xfrm>
            <a:off x="5694559" y="2695130"/>
            <a:ext cx="2160000" cy="423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XELOX Q3W </a:t>
            </a:r>
            <a:r>
              <a:rPr lang="de-DE" sz="1200" dirty="0" err="1">
                <a:solidFill>
                  <a:schemeClr val="bg1"/>
                </a:solidFill>
              </a:rPr>
              <a:t>or</a:t>
            </a:r>
            <a:endParaRPr lang="de-DE" sz="1200" dirty="0">
              <a:solidFill>
                <a:schemeClr val="bg1"/>
              </a:solidFill>
            </a:endParaRPr>
          </a:p>
          <a:p>
            <a:pPr algn="ctr"/>
            <a:r>
              <a:rPr lang="de-DE" sz="1200" dirty="0">
                <a:solidFill>
                  <a:schemeClr val="bg1"/>
                </a:solidFill>
              </a:rPr>
              <a:t>FOLFOX Q2W</a:t>
            </a:r>
            <a:r>
              <a:rPr lang="de-DE" sz="1200" baseline="30000" dirty="0">
                <a:solidFill>
                  <a:schemeClr val="bg1"/>
                </a:solidFill>
              </a:rPr>
              <a:t>d,e</a:t>
            </a:r>
            <a:endParaRPr lang="LID4096" sz="1200">
              <a:solidFill>
                <a:schemeClr val="bg1"/>
              </a:solidFill>
            </a:endParaRPr>
          </a:p>
        </p:txBody>
      </p:sp>
      <p:sp>
        <p:nvSpPr>
          <p:cNvPr id="47" name="Rechteck 46">
            <a:extLst>
              <a:ext uri="{FF2B5EF4-FFF2-40B4-BE49-F238E27FC236}">
                <a16:creationId xmlns:a16="http://schemas.microsoft.com/office/drawing/2014/main" id="{550424D1-41F2-4990-B566-B910F094690E}"/>
              </a:ext>
            </a:extLst>
          </p:cNvPr>
          <p:cNvSpPr/>
          <p:nvPr/>
        </p:nvSpPr>
        <p:spPr>
          <a:xfrm>
            <a:off x="5694559" y="3208800"/>
            <a:ext cx="2160000" cy="797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NIVO (1mg/kg) +</a:t>
            </a:r>
          </a:p>
          <a:p>
            <a:pPr algn="ctr"/>
            <a:r>
              <a:rPr lang="de-DE" sz="1200" dirty="0"/>
              <a:t>IPI (3mg/kg) Q3W x 4</a:t>
            </a:r>
          </a:p>
          <a:p>
            <a:pPr algn="ctr"/>
            <a:r>
              <a:rPr lang="de-DE" sz="1200" dirty="0" err="1"/>
              <a:t>then</a:t>
            </a:r>
            <a:r>
              <a:rPr lang="de-DE" sz="1200" dirty="0"/>
              <a:t> NIVO 240mg Q2W</a:t>
            </a:r>
            <a:r>
              <a:rPr lang="de-DE" sz="1200" baseline="30000" dirty="0"/>
              <a:t>e</a:t>
            </a:r>
            <a:endParaRPr lang="LID4096" sz="1200"/>
          </a:p>
        </p:txBody>
      </p:sp>
      <p:grpSp>
        <p:nvGrpSpPr>
          <p:cNvPr id="60" name="Gruppieren 59">
            <a:extLst>
              <a:ext uri="{FF2B5EF4-FFF2-40B4-BE49-F238E27FC236}">
                <a16:creationId xmlns:a16="http://schemas.microsoft.com/office/drawing/2014/main" id="{AD84F6F8-568C-8D40-A27E-A25A83256C62}"/>
              </a:ext>
            </a:extLst>
          </p:cNvPr>
          <p:cNvGrpSpPr/>
          <p:nvPr/>
        </p:nvGrpSpPr>
        <p:grpSpPr>
          <a:xfrm>
            <a:off x="4182808" y="2206734"/>
            <a:ext cx="1511752" cy="1400638"/>
            <a:chOff x="4618108" y="2206734"/>
            <a:chExt cx="1076451" cy="1400638"/>
          </a:xfrm>
        </p:grpSpPr>
        <p:cxnSp>
          <p:nvCxnSpPr>
            <p:cNvPr id="23" name="Verbinder: gewinkelt 22">
              <a:extLst>
                <a:ext uri="{FF2B5EF4-FFF2-40B4-BE49-F238E27FC236}">
                  <a16:creationId xmlns:a16="http://schemas.microsoft.com/office/drawing/2014/main" id="{0DEDA246-A154-43E2-84C4-B9CACE6E1C1E}"/>
                </a:ext>
              </a:extLst>
            </p:cNvPr>
            <p:cNvCxnSpPr>
              <a:cxnSpLocks/>
              <a:stCxn id="10" idx="6"/>
              <a:endCxn id="45" idx="1"/>
            </p:cNvCxnSpPr>
            <p:nvPr/>
          </p:nvCxnSpPr>
          <p:spPr>
            <a:xfrm flipV="1">
              <a:off x="4618108" y="2206734"/>
              <a:ext cx="1076451" cy="700318"/>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Verbinder: gewinkelt 26">
              <a:extLst>
                <a:ext uri="{FF2B5EF4-FFF2-40B4-BE49-F238E27FC236}">
                  <a16:creationId xmlns:a16="http://schemas.microsoft.com/office/drawing/2014/main" id="{F994E21D-DC22-48BE-8BA2-74F3463EFAF7}"/>
                </a:ext>
              </a:extLst>
            </p:cNvPr>
            <p:cNvCxnSpPr>
              <a:cxnSpLocks/>
              <a:stCxn id="10" idx="6"/>
              <a:endCxn id="47" idx="1"/>
            </p:cNvCxnSpPr>
            <p:nvPr/>
          </p:nvCxnSpPr>
          <p:spPr>
            <a:xfrm>
              <a:off x="4618108" y="2907052"/>
              <a:ext cx="1076451" cy="70032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 name="Gerader Verbinder 38">
            <a:extLst>
              <a:ext uri="{FF2B5EF4-FFF2-40B4-BE49-F238E27FC236}">
                <a16:creationId xmlns:a16="http://schemas.microsoft.com/office/drawing/2014/main" id="{31F5C292-2C88-4A8E-A5F1-C1FBF25E37DB}"/>
              </a:ext>
            </a:extLst>
          </p:cNvPr>
          <p:cNvCxnSpPr>
            <a:cxnSpLocks/>
            <a:stCxn id="10" idx="2"/>
            <a:endCxn id="40" idx="3"/>
          </p:cNvCxnSpPr>
          <p:nvPr/>
        </p:nvCxnSpPr>
        <p:spPr>
          <a:xfrm flipH="1">
            <a:off x="3683000" y="2907052"/>
            <a:ext cx="256716"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mit Pfeil 49">
            <a:extLst>
              <a:ext uri="{FF2B5EF4-FFF2-40B4-BE49-F238E27FC236}">
                <a16:creationId xmlns:a16="http://schemas.microsoft.com/office/drawing/2014/main" id="{FDE34215-237B-44E9-A96A-BB2A3B4911CF}"/>
              </a:ext>
            </a:extLst>
          </p:cNvPr>
          <p:cNvCxnSpPr>
            <a:cxnSpLocks/>
            <a:endCxn id="46" idx="1"/>
          </p:cNvCxnSpPr>
          <p:nvPr/>
        </p:nvCxnSpPr>
        <p:spPr>
          <a:xfrm>
            <a:off x="4911634" y="2907053"/>
            <a:ext cx="7829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bject 14">
            <a:extLst>
              <a:ext uri="{FF2B5EF4-FFF2-40B4-BE49-F238E27FC236}">
                <a16:creationId xmlns:a16="http://schemas.microsoft.com/office/drawing/2014/main" id="{13AC67AA-72EA-A140-9554-D472BAD0C3BD}"/>
              </a:ext>
            </a:extLst>
          </p:cNvPr>
          <p:cNvSpPr txBox="1"/>
          <p:nvPr/>
        </p:nvSpPr>
        <p:spPr>
          <a:xfrm>
            <a:off x="416531" y="1808162"/>
            <a:ext cx="3266469" cy="2197781"/>
          </a:xfrm>
          <a:prstGeom prst="rect">
            <a:avLst/>
          </a:prstGeom>
          <a:solidFill>
            <a:schemeClr val="tx2"/>
          </a:solidFill>
          <a:ln>
            <a:noFill/>
          </a:ln>
        </p:spPr>
        <p:txBody>
          <a:bodyPr vert="horz" wrap="square" lIns="72000" tIns="144000" rIns="72000" bIns="0" rtlCol="0" anchor="t">
            <a:noAutofit/>
          </a:bodyPr>
          <a:lstStyle/>
          <a:p>
            <a:pPr marL="91440">
              <a:lnSpc>
                <a:spcPct val="100000"/>
              </a:lnSpc>
              <a:spcBef>
                <a:spcPts val="1010"/>
              </a:spcBef>
            </a:pPr>
            <a:r>
              <a:rPr lang="en-GB" sz="1400" b="1" spc="-5" dirty="0">
                <a:solidFill>
                  <a:schemeClr val="bg1"/>
                </a:solidFill>
                <a:latin typeface="Arial Standard"/>
                <a:cs typeface="Trebuchet MS"/>
              </a:rPr>
              <a:t>Key eligibility</a:t>
            </a:r>
            <a:r>
              <a:rPr lang="en-GB" sz="1400" b="1" spc="-20" dirty="0">
                <a:solidFill>
                  <a:schemeClr val="bg1"/>
                </a:solidFill>
                <a:latin typeface="Arial Standard"/>
                <a:cs typeface="Trebuchet MS"/>
              </a:rPr>
              <a:t> </a:t>
            </a:r>
            <a:r>
              <a:rPr lang="en-GB" sz="1400" b="1" spc="-5" dirty="0">
                <a:solidFill>
                  <a:schemeClr val="bg1"/>
                </a:solidFill>
                <a:latin typeface="Arial Standard"/>
                <a:cs typeface="Trebuchet MS"/>
              </a:rPr>
              <a:t>criteria</a:t>
            </a:r>
            <a:endParaRPr lang="en-GB" sz="1400" dirty="0">
              <a:solidFill>
                <a:schemeClr val="bg1"/>
              </a:solidFill>
              <a:latin typeface="Arial Standard"/>
              <a:cs typeface="Trebuchet MS"/>
            </a:endParaRPr>
          </a:p>
          <a:p>
            <a:pPr marL="207645" marR="469900" indent="-116839">
              <a:lnSpc>
                <a:spcPct val="100000"/>
              </a:lnSpc>
              <a:spcBef>
                <a:spcPts val="195"/>
              </a:spcBef>
              <a:buFont typeface="Arial"/>
              <a:buChar char="•"/>
              <a:tabLst>
                <a:tab pos="208279" algn="l"/>
              </a:tabLst>
            </a:pPr>
            <a:r>
              <a:rPr lang="en-US" sz="1400" dirty="0">
                <a:solidFill>
                  <a:schemeClr val="bg1"/>
                </a:solidFill>
                <a:latin typeface="Arial Standard"/>
                <a:cs typeface="Trebuchet MS"/>
              </a:rPr>
              <a:t>Previously untreated, unresectable,  advanced or metastatic  GC/GEJC/EAC</a:t>
            </a:r>
          </a:p>
          <a:p>
            <a:pPr marL="207645" marR="469900" indent="-116839">
              <a:lnSpc>
                <a:spcPct val="100000"/>
              </a:lnSpc>
              <a:spcBef>
                <a:spcPts val="195"/>
              </a:spcBef>
              <a:buFont typeface="Arial"/>
              <a:buChar char="•"/>
              <a:tabLst>
                <a:tab pos="208279" algn="l"/>
              </a:tabLst>
            </a:pPr>
            <a:r>
              <a:rPr lang="en-US" sz="1400" dirty="0">
                <a:solidFill>
                  <a:schemeClr val="bg1"/>
                </a:solidFill>
                <a:latin typeface="Arial Standard"/>
                <a:cs typeface="Trebuchet MS"/>
              </a:rPr>
              <a:t>No known HER2-positive status</a:t>
            </a:r>
          </a:p>
          <a:p>
            <a:pPr marL="207645" marR="469900" indent="-116839">
              <a:lnSpc>
                <a:spcPct val="100000"/>
              </a:lnSpc>
              <a:spcBef>
                <a:spcPts val="195"/>
              </a:spcBef>
              <a:buFont typeface="Arial"/>
              <a:buChar char="•"/>
              <a:tabLst>
                <a:tab pos="208279" algn="l"/>
              </a:tabLst>
            </a:pPr>
            <a:r>
              <a:rPr lang="en-US" sz="1400" dirty="0">
                <a:solidFill>
                  <a:schemeClr val="bg1"/>
                </a:solidFill>
                <a:latin typeface="Arial Standard"/>
                <a:cs typeface="Trebuchet MS"/>
              </a:rPr>
              <a:t>ECOG PS 0-1</a:t>
            </a:r>
          </a:p>
        </p:txBody>
      </p:sp>
      <p:graphicFrame>
        <p:nvGraphicFramePr>
          <p:cNvPr id="44" name="Tabelle 43">
            <a:extLst>
              <a:ext uri="{FF2B5EF4-FFF2-40B4-BE49-F238E27FC236}">
                <a16:creationId xmlns:a16="http://schemas.microsoft.com/office/drawing/2014/main" id="{7B69DD7F-84FA-A447-A65C-0A5C9D41C6B2}"/>
              </a:ext>
            </a:extLst>
          </p:cNvPr>
          <p:cNvGraphicFramePr>
            <a:graphicFrameLocks noGrp="1"/>
          </p:cNvGraphicFramePr>
          <p:nvPr>
            <p:extLst>
              <p:ext uri="{D42A27DB-BD31-4B8C-83A1-F6EECF244321}">
                <p14:modId xmlns:p14="http://schemas.microsoft.com/office/powerpoint/2010/main" val="2877712462"/>
              </p:ext>
            </p:extLst>
          </p:nvPr>
        </p:nvGraphicFramePr>
        <p:xfrm>
          <a:off x="416533" y="4234086"/>
          <a:ext cx="11357868" cy="1107440"/>
        </p:xfrm>
        <a:graphic>
          <a:graphicData uri="http://schemas.openxmlformats.org/drawingml/2006/table">
            <a:tbl>
              <a:tblPr firstRow="1" bandRow="1">
                <a:tableStyleId>{5C22544A-7EE6-4342-B048-85BDC9FD1C3A}</a:tableStyleId>
              </a:tblPr>
              <a:tblGrid>
                <a:gridCol w="4024838">
                  <a:extLst>
                    <a:ext uri="{9D8B030D-6E8A-4147-A177-3AD203B41FA5}">
                      <a16:colId xmlns:a16="http://schemas.microsoft.com/office/drawing/2014/main" val="1322535320"/>
                    </a:ext>
                  </a:extLst>
                </a:gridCol>
                <a:gridCol w="3547074">
                  <a:extLst>
                    <a:ext uri="{9D8B030D-6E8A-4147-A177-3AD203B41FA5}">
                      <a16:colId xmlns:a16="http://schemas.microsoft.com/office/drawing/2014/main" val="3430148686"/>
                    </a:ext>
                  </a:extLst>
                </a:gridCol>
                <a:gridCol w="3785956">
                  <a:extLst>
                    <a:ext uri="{9D8B030D-6E8A-4147-A177-3AD203B41FA5}">
                      <a16:colId xmlns:a16="http://schemas.microsoft.com/office/drawing/2014/main" val="1300712615"/>
                    </a:ext>
                  </a:extLst>
                </a:gridCol>
              </a:tblGrid>
              <a:tr h="742950">
                <a:tc>
                  <a:txBody>
                    <a:bodyPr/>
                    <a:lstStyle/>
                    <a:p>
                      <a:pPr marL="91440" marR="0" lvl="0" indent="0" algn="l" defTabSz="914400" rtl="0" eaLnBrk="1" fontAlgn="auto" latinLnBrk="0" hangingPunct="1">
                        <a:lnSpc>
                          <a:spcPct val="100000"/>
                        </a:lnSpc>
                        <a:spcBef>
                          <a:spcPts val="610"/>
                        </a:spcBef>
                        <a:spcAft>
                          <a:spcPts val="0"/>
                        </a:spcAft>
                        <a:buClr>
                          <a:schemeClr val="bg2"/>
                        </a:buClr>
                        <a:buSzTx/>
                        <a:buFontTx/>
                        <a:buNone/>
                        <a:tabLst/>
                        <a:defRPr/>
                      </a:pPr>
                      <a:r>
                        <a:rPr kumimoji="0" lang="en-GB" sz="1200" b="1" i="0" u="none" strike="noStrike" kern="1200" cap="none" spc="-5" normalizeH="0" baseline="0" noProof="0">
                          <a:ln>
                            <a:noFill/>
                          </a:ln>
                          <a:solidFill>
                            <a:schemeClr val="tx1"/>
                          </a:solidFill>
                          <a:effectLst/>
                          <a:uLnTx/>
                          <a:uFillTx/>
                          <a:latin typeface="Arial Standard"/>
                          <a:ea typeface="+mn-ea"/>
                          <a:cs typeface="Trebuchet MS"/>
                        </a:rPr>
                        <a:t>Stratification</a:t>
                      </a:r>
                      <a:r>
                        <a:rPr kumimoji="0" lang="en-GB" sz="1200" b="1" i="0" u="none" strike="noStrike" kern="1200" cap="none" spc="10" normalizeH="0" baseline="0" noProof="0">
                          <a:ln>
                            <a:noFill/>
                          </a:ln>
                          <a:solidFill>
                            <a:schemeClr val="tx1"/>
                          </a:solidFill>
                          <a:effectLst/>
                          <a:uLnTx/>
                          <a:uFillTx/>
                          <a:latin typeface="Arial Standard"/>
                          <a:ea typeface="+mn-ea"/>
                          <a:cs typeface="Trebuchet MS"/>
                        </a:rPr>
                        <a:t> </a:t>
                      </a:r>
                      <a:r>
                        <a:rPr kumimoji="0" lang="en-GB" sz="1200" b="1" i="0" u="none" strike="noStrike" kern="1200" cap="none" spc="-5" normalizeH="0" baseline="0" noProof="0">
                          <a:ln>
                            <a:noFill/>
                          </a:ln>
                          <a:solidFill>
                            <a:schemeClr val="tx1"/>
                          </a:solidFill>
                          <a:effectLst/>
                          <a:uLnTx/>
                          <a:uFillTx/>
                          <a:latin typeface="Arial Standard"/>
                          <a:ea typeface="+mn-ea"/>
                          <a:cs typeface="Trebuchet MS"/>
                        </a:rPr>
                        <a:t>factors</a:t>
                      </a:r>
                      <a:endParaRPr kumimoji="0" lang="en-GB" sz="1200" b="0" i="0" u="none" strike="noStrike" kern="1200" cap="none" spc="0" normalizeH="0" baseline="0" noProof="0">
                        <a:ln>
                          <a:noFill/>
                        </a:ln>
                        <a:solidFill>
                          <a:schemeClr val="tx1"/>
                        </a:solidFill>
                        <a:effectLst/>
                        <a:uLnTx/>
                        <a:uFillTx/>
                        <a:latin typeface="Arial Standard"/>
                        <a:ea typeface="+mn-ea"/>
                        <a:cs typeface="Trebuchet MS"/>
                      </a:endParaRPr>
                    </a:p>
                    <a:p>
                      <a:pPr marL="208279" marR="0" lvl="0" indent="-116839" algn="l" defTabSz="914400" rtl="0" eaLnBrk="1" fontAlgn="auto" latinLnBrk="0" hangingPunct="1">
                        <a:lnSpc>
                          <a:spcPct val="100000"/>
                        </a:lnSpc>
                        <a:spcBef>
                          <a:spcPts val="200"/>
                        </a:spcBef>
                        <a:spcAft>
                          <a:spcPts val="0"/>
                        </a:spcAft>
                        <a:buClr>
                          <a:schemeClr val="bg2"/>
                        </a:buClr>
                        <a:buSzTx/>
                        <a:buFont typeface="Arial"/>
                        <a:buChar char="•"/>
                        <a:tabLst>
                          <a:tab pos="208279" algn="l"/>
                        </a:tabLst>
                        <a:defRPr/>
                      </a:pPr>
                      <a:r>
                        <a:rPr kumimoji="0" lang="en-GB" sz="1200" b="0" i="0" u="none" strike="noStrike" kern="1200" cap="none" spc="-5" normalizeH="0" baseline="0" noProof="0">
                          <a:ln>
                            <a:noFill/>
                          </a:ln>
                          <a:solidFill>
                            <a:schemeClr val="tx1"/>
                          </a:solidFill>
                          <a:effectLst/>
                          <a:uLnTx/>
                          <a:uFillTx/>
                          <a:latin typeface="Arial Standard"/>
                          <a:ea typeface="+mn-ea"/>
                          <a:cs typeface="Trebuchet MS"/>
                        </a:rPr>
                        <a:t>Tumor cell PD-L1 expression (≥1% vs &lt;1%)</a:t>
                      </a:r>
                    </a:p>
                    <a:p>
                      <a:pPr marL="208279" marR="0" lvl="0" indent="-116839" algn="l" defTabSz="914400" rtl="0" eaLnBrk="1" fontAlgn="auto" latinLnBrk="0" hangingPunct="1">
                        <a:lnSpc>
                          <a:spcPct val="100000"/>
                        </a:lnSpc>
                        <a:spcBef>
                          <a:spcPts val="200"/>
                        </a:spcBef>
                        <a:spcAft>
                          <a:spcPts val="0"/>
                        </a:spcAft>
                        <a:buClr>
                          <a:schemeClr val="bg2"/>
                        </a:buClr>
                        <a:buSzTx/>
                        <a:buFont typeface="Arial"/>
                        <a:buChar char="•"/>
                        <a:tabLst>
                          <a:tab pos="208279" algn="l"/>
                        </a:tabLst>
                        <a:defRPr/>
                      </a:pPr>
                      <a:r>
                        <a:rPr kumimoji="0" lang="en-GB" sz="1200" b="0" i="0" u="none" strike="noStrike" kern="1200" cap="none" spc="-5" normalizeH="0" baseline="0" noProof="0">
                          <a:ln>
                            <a:noFill/>
                          </a:ln>
                          <a:solidFill>
                            <a:schemeClr val="tx1"/>
                          </a:solidFill>
                          <a:effectLst/>
                          <a:uLnTx/>
                          <a:uFillTx/>
                          <a:latin typeface="Arial Standard"/>
                          <a:ea typeface="+mn-ea"/>
                          <a:cs typeface="Trebuchet MS"/>
                        </a:rPr>
                        <a:t>Region (Asia vs United States/Canada vs ROW)</a:t>
                      </a:r>
                    </a:p>
                    <a:p>
                      <a:pPr marL="208279" marR="0" lvl="0" indent="-116839" algn="l" defTabSz="914400" rtl="0" eaLnBrk="1" fontAlgn="auto" latinLnBrk="0" hangingPunct="1">
                        <a:lnSpc>
                          <a:spcPct val="100000"/>
                        </a:lnSpc>
                        <a:spcBef>
                          <a:spcPts val="200"/>
                        </a:spcBef>
                        <a:spcAft>
                          <a:spcPts val="0"/>
                        </a:spcAft>
                        <a:buClr>
                          <a:schemeClr val="bg2"/>
                        </a:buClr>
                        <a:buSzTx/>
                        <a:buFont typeface="Arial"/>
                        <a:buChar char="•"/>
                        <a:tabLst>
                          <a:tab pos="208279" algn="l"/>
                        </a:tabLst>
                        <a:defRPr/>
                      </a:pPr>
                      <a:r>
                        <a:rPr kumimoji="0" lang="en-GB" sz="1200" b="0" i="0" u="none" strike="noStrike" kern="1200" cap="none" spc="-5" normalizeH="0" baseline="0" noProof="0">
                          <a:ln>
                            <a:noFill/>
                          </a:ln>
                          <a:solidFill>
                            <a:schemeClr val="tx1"/>
                          </a:solidFill>
                          <a:effectLst/>
                          <a:uLnTx/>
                          <a:uFillTx/>
                          <a:latin typeface="Arial Standard"/>
                          <a:ea typeface="+mn-ea"/>
                          <a:cs typeface="Trebuchet MS"/>
                        </a:rPr>
                        <a:t>ECOG PS (0 vs 1)</a:t>
                      </a:r>
                    </a:p>
                    <a:p>
                      <a:pPr marL="208279" marR="0" lvl="0" indent="-116839" algn="l" defTabSz="914400" rtl="0" eaLnBrk="1" fontAlgn="auto" latinLnBrk="0" hangingPunct="1">
                        <a:lnSpc>
                          <a:spcPct val="100000"/>
                        </a:lnSpc>
                        <a:spcBef>
                          <a:spcPts val="200"/>
                        </a:spcBef>
                        <a:spcAft>
                          <a:spcPts val="0"/>
                        </a:spcAft>
                        <a:buClr>
                          <a:schemeClr val="bg2"/>
                        </a:buClr>
                        <a:buSzTx/>
                        <a:buFont typeface="Arial"/>
                        <a:buChar char="•"/>
                        <a:tabLst>
                          <a:tab pos="208279" algn="l"/>
                        </a:tabLst>
                        <a:defRPr/>
                      </a:pPr>
                      <a:r>
                        <a:rPr kumimoji="0" lang="en-GB" sz="1200" b="0" i="0" u="none" strike="noStrike" kern="1200" cap="none" spc="-5" normalizeH="0" baseline="0" noProof="0">
                          <a:ln>
                            <a:noFill/>
                          </a:ln>
                          <a:solidFill>
                            <a:schemeClr val="tx1"/>
                          </a:solidFill>
                          <a:effectLst/>
                          <a:uLnTx/>
                          <a:uFillTx/>
                          <a:latin typeface="Arial Standard"/>
                          <a:ea typeface="+mn-ea"/>
                          <a:cs typeface="Trebuchet MS"/>
                        </a:rPr>
                        <a:t>Chemo (XELOX vs FOLFOX)</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91440" marR="0" lvl="0" indent="0" algn="l" defTabSz="914400" rtl="0" eaLnBrk="1" fontAlgn="auto" latinLnBrk="0" hangingPunct="1">
                        <a:lnSpc>
                          <a:spcPct val="100000"/>
                        </a:lnSpc>
                        <a:spcBef>
                          <a:spcPts val="1060"/>
                        </a:spcBef>
                        <a:spcAft>
                          <a:spcPts val="0"/>
                        </a:spcAft>
                        <a:buClr>
                          <a:schemeClr val="bg2"/>
                        </a:buClr>
                        <a:buSzTx/>
                        <a:buFontTx/>
                        <a:buNone/>
                        <a:tabLst/>
                        <a:defRPr/>
                      </a:pPr>
                      <a:r>
                        <a:rPr kumimoji="0" lang="en-GB" sz="1200" b="1" i="0" u="none" strike="noStrike" kern="1200" cap="none" spc="-5" normalizeH="0" baseline="0" noProof="0" dirty="0">
                          <a:ln>
                            <a:noFill/>
                          </a:ln>
                          <a:solidFill>
                            <a:schemeClr val="tx1"/>
                          </a:solidFill>
                          <a:effectLst/>
                          <a:uLnTx/>
                          <a:uFillTx/>
                          <a:latin typeface="Arial Standard"/>
                          <a:ea typeface="+mn-ea"/>
                          <a:cs typeface="Trebuchet MS"/>
                        </a:rPr>
                        <a:t>Dual p</a:t>
                      </a:r>
                      <a:r>
                        <a:rPr kumimoji="0" lang="en-GB" sz="1200" b="1" i="0" u="none" strike="noStrike" kern="1200" cap="none" spc="0" normalizeH="0" baseline="0" noProof="0" dirty="0">
                          <a:ln>
                            <a:noFill/>
                          </a:ln>
                          <a:solidFill>
                            <a:schemeClr val="tx1"/>
                          </a:solidFill>
                          <a:effectLst/>
                          <a:uLnTx/>
                          <a:uFillTx/>
                          <a:latin typeface="Arial Standard"/>
                          <a:ea typeface="+mn-ea"/>
                          <a:cs typeface="Trebuchet MS"/>
                        </a:rPr>
                        <a:t>rimary </a:t>
                      </a:r>
                      <a:r>
                        <a:rPr kumimoji="0" lang="en-GB" sz="1200" b="1" i="0" u="none" strike="noStrike" kern="1200" cap="none" spc="-5" normalizeH="0" baseline="0" noProof="0" dirty="0">
                          <a:ln>
                            <a:noFill/>
                          </a:ln>
                          <a:solidFill>
                            <a:schemeClr val="tx1"/>
                          </a:solidFill>
                          <a:effectLst/>
                          <a:uLnTx/>
                          <a:uFillTx/>
                          <a:latin typeface="Arial Standard"/>
                          <a:ea typeface="+mn-ea"/>
                          <a:cs typeface="Trebuchet MS"/>
                        </a:rPr>
                        <a:t>endpoints:</a:t>
                      </a:r>
                      <a:endParaRPr kumimoji="0" lang="en-GB" sz="1200" b="0" i="0" u="none" strike="noStrike" kern="1200" cap="none" spc="0" normalizeH="0" baseline="0" noProof="0" dirty="0">
                        <a:ln>
                          <a:noFill/>
                        </a:ln>
                        <a:solidFill>
                          <a:schemeClr val="tx1"/>
                        </a:solidFill>
                        <a:effectLst/>
                        <a:uLnTx/>
                        <a:uFillTx/>
                        <a:latin typeface="Arial Standard"/>
                        <a:ea typeface="+mn-ea"/>
                        <a:cs typeface="Trebuchet MS"/>
                      </a:endParaRPr>
                    </a:p>
                    <a:p>
                      <a:pPr marL="304800" marR="0" lvl="0" indent="-213995" algn="l" defTabSz="914400" rtl="0" eaLnBrk="1" fontAlgn="auto" latinLnBrk="0" hangingPunct="1">
                        <a:lnSpc>
                          <a:spcPct val="100000"/>
                        </a:lnSpc>
                        <a:spcBef>
                          <a:spcPts val="0"/>
                        </a:spcBef>
                        <a:spcAft>
                          <a:spcPts val="0"/>
                        </a:spcAft>
                        <a:buClr>
                          <a:schemeClr val="bg2"/>
                        </a:buClr>
                        <a:buSzTx/>
                        <a:buFont typeface="Arial"/>
                        <a:buChar char="•"/>
                        <a:tabLst>
                          <a:tab pos="304800" algn="l"/>
                          <a:tab pos="305435" algn="l"/>
                        </a:tabLst>
                        <a:defRPr/>
                      </a:pPr>
                      <a:r>
                        <a:rPr kumimoji="0" lang="en-GB" sz="1200" b="0" i="0" u="none" strike="noStrike" kern="1200" cap="none" spc="-5" normalizeH="0" baseline="0" noProof="0" dirty="0">
                          <a:ln>
                            <a:noFill/>
                          </a:ln>
                          <a:solidFill>
                            <a:schemeClr val="tx1"/>
                          </a:solidFill>
                          <a:effectLst/>
                          <a:uLnTx/>
                          <a:uFillTx/>
                          <a:latin typeface="Arial Standard"/>
                          <a:ea typeface="+mn-ea"/>
                          <a:cs typeface="Trebuchet MS"/>
                        </a:rPr>
                        <a:t>OS and PFS per BICR (PD-L1 CPS ≥5)</a:t>
                      </a:r>
                      <a:endParaRPr kumimoji="0" lang="en-GB" sz="1200" b="0" i="0" u="none" strike="noStrike" kern="1200" cap="none" spc="0" normalizeH="0" baseline="0" noProof="0" dirty="0">
                        <a:ln>
                          <a:noFill/>
                        </a:ln>
                        <a:solidFill>
                          <a:schemeClr val="tx1"/>
                        </a:solidFill>
                        <a:effectLst/>
                        <a:uLnTx/>
                        <a:uFillTx/>
                        <a:latin typeface="Arial Standard"/>
                        <a:ea typeface="+mn-ea"/>
                        <a:cs typeface="Trebuchet MS"/>
                      </a:endParaRPr>
                    </a:p>
                    <a:p>
                      <a:pPr>
                        <a:buClr>
                          <a:schemeClr val="bg2"/>
                        </a:buClr>
                      </a:pPr>
                      <a:endParaRPr lang="de-DE"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91440" marR="0" lvl="0" indent="0" algn="l" defTabSz="914400" rtl="0" eaLnBrk="1" fontAlgn="auto" latinLnBrk="0" hangingPunct="1">
                        <a:lnSpc>
                          <a:spcPct val="100000"/>
                        </a:lnSpc>
                        <a:spcBef>
                          <a:spcPts val="0"/>
                        </a:spcBef>
                        <a:spcAft>
                          <a:spcPts val="0"/>
                        </a:spcAft>
                        <a:buClr>
                          <a:schemeClr val="bg2"/>
                        </a:buClr>
                        <a:buSzTx/>
                        <a:buFontTx/>
                        <a:buNone/>
                        <a:tabLst/>
                        <a:defRPr/>
                      </a:pPr>
                      <a:r>
                        <a:rPr kumimoji="0" lang="en-GB" sz="1200" b="1" i="0" u="none" strike="noStrike" kern="1200" cap="none" spc="-5" normalizeH="0" baseline="0" noProof="0" dirty="0">
                          <a:ln>
                            <a:noFill/>
                          </a:ln>
                          <a:solidFill>
                            <a:schemeClr val="tx1"/>
                          </a:solidFill>
                          <a:effectLst/>
                          <a:uLnTx/>
                          <a:uFillTx/>
                          <a:latin typeface="Arial Standard"/>
                          <a:ea typeface="+mn-ea"/>
                          <a:cs typeface="Trebuchet MS"/>
                        </a:rPr>
                        <a:t>Hierarchically tested secondary</a:t>
                      </a:r>
                      <a:r>
                        <a:rPr kumimoji="0" lang="en-GB" sz="1200" b="1" i="0" u="none" strike="noStrike" kern="1200" cap="none" spc="5" normalizeH="0" baseline="0" noProof="0" dirty="0">
                          <a:ln>
                            <a:noFill/>
                          </a:ln>
                          <a:solidFill>
                            <a:schemeClr val="tx1"/>
                          </a:solidFill>
                          <a:effectLst/>
                          <a:uLnTx/>
                          <a:uFillTx/>
                          <a:latin typeface="Arial Standard"/>
                          <a:ea typeface="+mn-ea"/>
                          <a:cs typeface="Trebuchet MS"/>
                        </a:rPr>
                        <a:t> </a:t>
                      </a:r>
                      <a:r>
                        <a:rPr kumimoji="0" lang="en-GB" sz="1200" b="1" i="0" u="none" strike="noStrike" kern="1200" cap="none" spc="-5" normalizeH="0" baseline="0" noProof="0" dirty="0">
                          <a:ln>
                            <a:noFill/>
                          </a:ln>
                          <a:solidFill>
                            <a:schemeClr val="tx1"/>
                          </a:solidFill>
                          <a:effectLst/>
                          <a:uLnTx/>
                          <a:uFillTx/>
                          <a:latin typeface="Arial Standard"/>
                          <a:ea typeface="+mn-ea"/>
                          <a:cs typeface="Trebuchet MS"/>
                        </a:rPr>
                        <a:t>endpoints:</a:t>
                      </a:r>
                      <a:endParaRPr kumimoji="0" lang="en-GB" sz="1200" b="0" i="0" u="none" strike="noStrike" kern="1200" cap="none" spc="0" normalizeH="0" baseline="0" noProof="0" dirty="0">
                        <a:ln>
                          <a:noFill/>
                        </a:ln>
                        <a:solidFill>
                          <a:schemeClr val="tx1"/>
                        </a:solidFill>
                        <a:effectLst/>
                        <a:uLnTx/>
                        <a:uFillTx/>
                        <a:latin typeface="Arial Standard"/>
                        <a:ea typeface="+mn-ea"/>
                        <a:cs typeface="Trebuchet MS"/>
                      </a:endParaRPr>
                    </a:p>
                    <a:p>
                      <a:pPr marL="262255" marR="0" lvl="0" indent="-1714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tab pos="266065" algn="l"/>
                        </a:tabLst>
                        <a:defRPr/>
                      </a:pPr>
                      <a:r>
                        <a:rPr kumimoji="0" lang="en-GB" sz="1200" b="0" i="0" u="none" strike="noStrike" kern="1200" cap="none" spc="-5" normalizeH="0" baseline="0" noProof="0" dirty="0">
                          <a:ln>
                            <a:noFill/>
                          </a:ln>
                          <a:solidFill>
                            <a:schemeClr val="tx1"/>
                          </a:solidFill>
                          <a:effectLst/>
                          <a:uLnTx/>
                          <a:uFillTx/>
                          <a:latin typeface="Arial Standard"/>
                          <a:ea typeface="+mn-ea"/>
                          <a:cs typeface="Trebuchet MS"/>
                        </a:rPr>
                        <a:t>NIVO + chemo vs chemo: OS (PD-L1 CPS ≥1, </a:t>
                      </a:r>
                      <a:br>
                        <a:rPr kumimoji="0" lang="en-GB" sz="1200" b="0" i="0" u="none" strike="noStrike" kern="1200" cap="none" spc="-5" normalizeH="0" baseline="0" noProof="0" dirty="0">
                          <a:ln>
                            <a:noFill/>
                          </a:ln>
                          <a:solidFill>
                            <a:schemeClr val="tx1"/>
                          </a:solidFill>
                          <a:effectLst/>
                          <a:uLnTx/>
                          <a:uFillTx/>
                          <a:latin typeface="Arial Standard"/>
                          <a:ea typeface="+mn-ea"/>
                          <a:cs typeface="Trebuchet MS"/>
                        </a:rPr>
                      </a:br>
                      <a:r>
                        <a:rPr kumimoji="0" lang="en-GB" sz="1200" b="0" i="0" u="none" strike="noStrike" kern="1200" cap="none" spc="-5" normalizeH="0" baseline="0" noProof="0" dirty="0">
                          <a:ln>
                            <a:noFill/>
                          </a:ln>
                          <a:solidFill>
                            <a:schemeClr val="tx1"/>
                          </a:solidFill>
                          <a:effectLst/>
                          <a:uLnTx/>
                          <a:uFillTx/>
                          <a:latin typeface="Arial Standard"/>
                          <a:ea typeface="+mn-ea"/>
                          <a:cs typeface="Trebuchet MS"/>
                        </a:rPr>
                        <a:t>all randomized)</a:t>
                      </a:r>
                    </a:p>
                    <a:p>
                      <a:pPr marL="262255" marR="0" lvl="0" indent="-1714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tab pos="266065" algn="l"/>
                        </a:tabLst>
                        <a:defRPr/>
                      </a:pPr>
                      <a:r>
                        <a:rPr kumimoji="0" lang="en-GB" sz="1200" b="0" i="0" u="none" strike="noStrike" kern="1200" cap="none" spc="-5" normalizeH="0" baseline="0" noProof="0" dirty="0">
                          <a:ln>
                            <a:noFill/>
                          </a:ln>
                          <a:solidFill>
                            <a:schemeClr val="tx1"/>
                          </a:solidFill>
                          <a:effectLst/>
                          <a:uLnTx/>
                          <a:uFillTx/>
                          <a:latin typeface="Arial Standard"/>
                          <a:ea typeface="+mn-ea"/>
                          <a:cs typeface="Trebuchet MS"/>
                        </a:rPr>
                        <a:t>NIVO + IPI vs chemo: OS (PD-L1 CPS ≥5, all randomized)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904640889"/>
                  </a:ext>
                </a:extLst>
              </a:tr>
            </a:tbl>
          </a:graphicData>
        </a:graphic>
      </p:graphicFrame>
      <p:sp>
        <p:nvSpPr>
          <p:cNvPr id="20" name="Textplatzhalter 19">
            <a:extLst>
              <a:ext uri="{FF2B5EF4-FFF2-40B4-BE49-F238E27FC236}">
                <a16:creationId xmlns:a16="http://schemas.microsoft.com/office/drawing/2014/main" id="{115902E5-0329-ED49-A195-88BA3FC904C5}"/>
              </a:ext>
            </a:extLst>
          </p:cNvPr>
          <p:cNvSpPr>
            <a:spLocks noGrp="1"/>
          </p:cNvSpPr>
          <p:nvPr>
            <p:ph type="body" sz="quarter" idx="12"/>
          </p:nvPr>
        </p:nvSpPr>
        <p:spPr>
          <a:xfrm>
            <a:off x="416533" y="1160463"/>
            <a:ext cx="11358934" cy="647700"/>
          </a:xfrm>
        </p:spPr>
        <p:txBody>
          <a:bodyPr/>
          <a:lstStyle/>
          <a:p>
            <a:r>
              <a:rPr lang="en-US" noProof="0" dirty="0"/>
              <a:t>Randomized, open-label, global </a:t>
            </a:r>
            <a:r>
              <a:rPr lang="en-US" noProof="0"/>
              <a:t>Phase</a:t>
            </a:r>
            <a:r>
              <a:rPr lang="en-US" noProof="0" dirty="0"/>
              <a:t> 3 study of nivolumab + chemotherapy or ipilimumab vs chemotherapy as </a:t>
            </a:r>
            <a:br>
              <a:rPr lang="en-US" noProof="0" dirty="0"/>
            </a:br>
            <a:r>
              <a:rPr lang="en-US" noProof="0" dirty="0"/>
              <a:t>1L treatment for advanced GC/GEJC/EAC</a:t>
            </a:r>
          </a:p>
        </p:txBody>
      </p:sp>
      <p:sp>
        <p:nvSpPr>
          <p:cNvPr id="28" name="Titel 27">
            <a:extLst>
              <a:ext uri="{FF2B5EF4-FFF2-40B4-BE49-F238E27FC236}">
                <a16:creationId xmlns:a16="http://schemas.microsoft.com/office/drawing/2014/main" id="{E79ECE85-EA73-B242-92C5-F9A4164DDEF5}"/>
              </a:ext>
            </a:extLst>
          </p:cNvPr>
          <p:cNvSpPr>
            <a:spLocks noGrp="1"/>
          </p:cNvSpPr>
          <p:nvPr>
            <p:ph type="title"/>
          </p:nvPr>
        </p:nvSpPr>
        <p:spPr/>
        <p:txBody>
          <a:bodyPr/>
          <a:lstStyle/>
          <a:p>
            <a:r>
              <a:rPr lang="en-US" noProof="0" dirty="0"/>
              <a:t>CheckMate 649 Study design</a:t>
            </a:r>
          </a:p>
        </p:txBody>
      </p:sp>
    </p:spTree>
    <p:extLst>
      <p:ext uri="{BB962C8B-B14F-4D97-AF65-F5344CB8AC3E}">
        <p14:creationId xmlns:p14="http://schemas.microsoft.com/office/powerpoint/2010/main" val="40455877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Grafik 163">
            <a:extLst>
              <a:ext uri="{FF2B5EF4-FFF2-40B4-BE49-F238E27FC236}">
                <a16:creationId xmlns:a16="http://schemas.microsoft.com/office/drawing/2014/main" id="{64CE1F1F-9173-E140-A9C3-CB6AD5545422}"/>
              </a:ext>
            </a:extLst>
          </p:cNvPr>
          <p:cNvPicPr>
            <a:picLocks noChangeAspect="1"/>
          </p:cNvPicPr>
          <p:nvPr/>
        </p:nvPicPr>
        <p:blipFill>
          <a:blip r:embed="rId2"/>
          <a:stretch>
            <a:fillRect/>
          </a:stretch>
        </p:blipFill>
        <p:spPr>
          <a:xfrm>
            <a:off x="782188" y="1803970"/>
            <a:ext cx="5092700" cy="3225800"/>
          </a:xfrm>
          <a:prstGeom prst="rect">
            <a:avLst/>
          </a:prstGeom>
        </p:spPr>
      </p:pic>
      <p:pic>
        <p:nvPicPr>
          <p:cNvPr id="165" name="Grafik 164">
            <a:extLst>
              <a:ext uri="{FF2B5EF4-FFF2-40B4-BE49-F238E27FC236}">
                <a16:creationId xmlns:a16="http://schemas.microsoft.com/office/drawing/2014/main" id="{1E3CF2DB-42F0-AA44-9C94-5F041D7EB733}"/>
              </a:ext>
            </a:extLst>
          </p:cNvPr>
          <p:cNvPicPr>
            <a:picLocks noChangeAspect="1"/>
          </p:cNvPicPr>
          <p:nvPr/>
        </p:nvPicPr>
        <p:blipFill>
          <a:blip r:embed="rId3"/>
          <a:stretch>
            <a:fillRect/>
          </a:stretch>
        </p:blipFill>
        <p:spPr>
          <a:xfrm>
            <a:off x="6643448" y="1803970"/>
            <a:ext cx="5054600" cy="3225800"/>
          </a:xfrm>
          <a:prstGeom prst="rect">
            <a:avLst/>
          </a:prstGeom>
        </p:spPr>
      </p:pic>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baseline="30000"/>
              <a:t>a</a:t>
            </a:r>
            <a:r>
              <a:rPr lang="en-GB"/>
              <a:t>Minimum follow up, 24.0 months. </a:t>
            </a:r>
          </a:p>
          <a:p>
            <a:r>
              <a:rPr lang="en-GB"/>
              <a:t>CI, confidence interval; </a:t>
            </a:r>
            <a:r>
              <a:rPr lang="en-US"/>
              <a:t>CPS, combined positive score; </a:t>
            </a:r>
            <a:r>
              <a:rPr lang="en-GB"/>
              <a:t>HR, hazard ratio; mo, months; mo, months; NIVO, nivolumab; OS, overall survival.</a:t>
            </a:r>
          </a:p>
          <a:p>
            <a:r>
              <a:rPr lang="en-GB" b="1"/>
              <a:t>Janjigian Y, et al. Abstract LBA7 presented at ESMO 2021.</a:t>
            </a:r>
          </a:p>
        </p:txBody>
      </p:sp>
      <p:sp>
        <p:nvSpPr>
          <p:cNvPr id="5" name="object 5"/>
          <p:cNvSpPr txBox="1">
            <a:spLocks noGrp="1"/>
          </p:cNvSpPr>
          <p:nvPr>
            <p:ph type="title"/>
          </p:nvPr>
        </p:nvSpPr>
        <p:spPr/>
        <p:txBody>
          <a:bodyPr/>
          <a:lstStyle/>
          <a:p>
            <a:r>
              <a:rPr lang="en-US" noProof="0"/>
              <a:t>OS: NIVO + chemo vs chemo</a:t>
            </a:r>
          </a:p>
        </p:txBody>
      </p:sp>
      <p:sp>
        <p:nvSpPr>
          <p:cNvPr id="57" name="Textplatzhalter 56">
            <a:extLst>
              <a:ext uri="{FF2B5EF4-FFF2-40B4-BE49-F238E27FC236}">
                <a16:creationId xmlns:a16="http://schemas.microsoft.com/office/drawing/2014/main" id="{56F3F894-04C5-4A44-889E-01664294F56E}"/>
              </a:ext>
            </a:extLst>
          </p:cNvPr>
          <p:cNvSpPr>
            <a:spLocks noGrp="1"/>
          </p:cNvSpPr>
          <p:nvPr>
            <p:ph type="body" sz="quarter" idx="12"/>
          </p:nvPr>
        </p:nvSpPr>
        <p:spPr>
          <a:xfrm>
            <a:off x="416533" y="1160463"/>
            <a:ext cx="5535005" cy="647700"/>
          </a:xfrm>
        </p:spPr>
        <p:txBody>
          <a:bodyPr/>
          <a:lstStyle/>
          <a:p>
            <a:r>
              <a:rPr lang="de-DE" dirty="0"/>
              <a:t>PD-L1 CPS ≥5 </a:t>
            </a:r>
          </a:p>
        </p:txBody>
      </p:sp>
      <p:sp>
        <p:nvSpPr>
          <p:cNvPr id="58" name="Textplatzhalter 57">
            <a:extLst>
              <a:ext uri="{FF2B5EF4-FFF2-40B4-BE49-F238E27FC236}">
                <a16:creationId xmlns:a16="http://schemas.microsoft.com/office/drawing/2014/main" id="{510DBCBE-C968-5146-BDCF-4C744FC5BEB9}"/>
              </a:ext>
            </a:extLst>
          </p:cNvPr>
          <p:cNvSpPr>
            <a:spLocks noGrp="1"/>
          </p:cNvSpPr>
          <p:nvPr>
            <p:ph type="body" sz="quarter" idx="13"/>
          </p:nvPr>
        </p:nvSpPr>
        <p:spPr>
          <a:xfrm>
            <a:off x="6249008" y="1160463"/>
            <a:ext cx="5535005" cy="647700"/>
          </a:xfrm>
        </p:spPr>
        <p:txBody>
          <a:bodyPr/>
          <a:lstStyle/>
          <a:p>
            <a:r>
              <a:rPr lang="de-DE" dirty="0"/>
              <a:t>All </a:t>
            </a:r>
            <a:r>
              <a:rPr lang="de-DE" dirty="0" err="1"/>
              <a:t>randomized</a:t>
            </a:r>
            <a:endParaRPr lang="de-DE" dirty="0"/>
          </a:p>
        </p:txBody>
      </p:sp>
      <p:sp>
        <p:nvSpPr>
          <p:cNvPr id="14" name="TextBox 13">
            <a:extLst>
              <a:ext uri="{FF2B5EF4-FFF2-40B4-BE49-F238E27FC236}">
                <a16:creationId xmlns:a16="http://schemas.microsoft.com/office/drawing/2014/main" id="{BF280573-F9B8-407D-BB3E-6AABFD67187C}"/>
              </a:ext>
            </a:extLst>
          </p:cNvPr>
          <p:cNvSpPr txBox="1"/>
          <p:nvPr/>
        </p:nvSpPr>
        <p:spPr>
          <a:xfrm>
            <a:off x="407988" y="5619608"/>
            <a:ext cx="11376024" cy="615553"/>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000" dirty="0"/>
              <a:t>Clinically meaningful improvement in OS with NIVO + chemo vs chemo was maintained with longer follow-up</a:t>
            </a:r>
          </a:p>
          <a:p>
            <a:pPr marL="742950" lvl="1" indent="-285750">
              <a:buClr>
                <a:schemeClr val="bg2"/>
              </a:buClr>
              <a:buFont typeface="Arial" panose="020B0604020202020204" pitchFamily="34" charset="0"/>
              <a:buChar char="•"/>
            </a:pPr>
            <a:r>
              <a:rPr lang="en-US" sz="1000" dirty="0"/>
              <a:t>PD-L1 CPS ≥5: 30% reduction in the risk of death and 12% improvement in 24-month OS rate</a:t>
            </a:r>
          </a:p>
          <a:p>
            <a:pPr marL="742950" lvl="1" indent="-285750">
              <a:buClr>
                <a:schemeClr val="bg2"/>
              </a:buClr>
              <a:buFont typeface="Arial" panose="020B0604020202020204" pitchFamily="34" charset="0"/>
              <a:buChar char="•"/>
            </a:pPr>
            <a:r>
              <a:rPr lang="en-US" sz="1000" dirty="0"/>
              <a:t>All randomized: 21% reduction in the risk of death and 9% improvement in 24-month OS rate</a:t>
            </a:r>
          </a:p>
          <a:p>
            <a:pPr marL="742950" lvl="1" indent="-285750">
              <a:buClr>
                <a:schemeClr val="bg2"/>
              </a:buClr>
              <a:buFont typeface="Arial" panose="020B0604020202020204" pitchFamily="34" charset="0"/>
              <a:buChar char="•"/>
            </a:pPr>
            <a:r>
              <a:rPr lang="en-US" sz="1000" dirty="0"/>
              <a:t>Directionally improved HRs relative to the 12-month follow up (PD-L1 CPS ≥5, 0.71 [98.4% Cl, 0.59-0.86]; all randomized; 0.80 [99.3% Cl, 0.68-0.94])</a:t>
            </a:r>
          </a:p>
        </p:txBody>
      </p:sp>
      <p:graphicFrame>
        <p:nvGraphicFramePr>
          <p:cNvPr id="74" name="Tabelle 135">
            <a:extLst>
              <a:ext uri="{FF2B5EF4-FFF2-40B4-BE49-F238E27FC236}">
                <a16:creationId xmlns:a16="http://schemas.microsoft.com/office/drawing/2014/main" id="{4135B0C2-D6B6-43A9-9738-89D007C8EBC9}"/>
              </a:ext>
            </a:extLst>
          </p:cNvPr>
          <p:cNvGraphicFramePr>
            <a:graphicFrameLocks noGrp="1"/>
          </p:cNvGraphicFramePr>
          <p:nvPr>
            <p:extLst>
              <p:ext uri="{D42A27DB-BD31-4B8C-83A1-F6EECF244321}">
                <p14:modId xmlns:p14="http://schemas.microsoft.com/office/powerpoint/2010/main" val="3672122206"/>
              </p:ext>
            </p:extLst>
          </p:nvPr>
        </p:nvGraphicFramePr>
        <p:xfrm>
          <a:off x="416532" y="5109409"/>
          <a:ext cx="5535007" cy="408960"/>
        </p:xfrm>
        <a:graphic>
          <a:graphicData uri="http://schemas.openxmlformats.org/drawingml/2006/table">
            <a:tbl>
              <a:tblPr firstRow="1" bandRow="1">
                <a:tableStyleId>{5C22544A-7EE6-4342-B048-85BDC9FD1C3A}</a:tableStyleId>
              </a:tblPr>
              <a:tblGrid>
                <a:gridCol w="782449">
                  <a:extLst>
                    <a:ext uri="{9D8B030D-6E8A-4147-A177-3AD203B41FA5}">
                      <a16:colId xmlns:a16="http://schemas.microsoft.com/office/drawing/2014/main" val="2202233979"/>
                    </a:ext>
                  </a:extLst>
                </a:gridCol>
                <a:gridCol w="264031">
                  <a:extLst>
                    <a:ext uri="{9D8B030D-6E8A-4147-A177-3AD203B41FA5}">
                      <a16:colId xmlns:a16="http://schemas.microsoft.com/office/drawing/2014/main" val="126882096"/>
                    </a:ext>
                  </a:extLst>
                </a:gridCol>
                <a:gridCol w="264031">
                  <a:extLst>
                    <a:ext uri="{9D8B030D-6E8A-4147-A177-3AD203B41FA5}">
                      <a16:colId xmlns:a16="http://schemas.microsoft.com/office/drawing/2014/main" val="1291027550"/>
                    </a:ext>
                  </a:extLst>
                </a:gridCol>
                <a:gridCol w="264031">
                  <a:extLst>
                    <a:ext uri="{9D8B030D-6E8A-4147-A177-3AD203B41FA5}">
                      <a16:colId xmlns:a16="http://schemas.microsoft.com/office/drawing/2014/main" val="3627457096"/>
                    </a:ext>
                  </a:extLst>
                </a:gridCol>
                <a:gridCol w="264031">
                  <a:extLst>
                    <a:ext uri="{9D8B030D-6E8A-4147-A177-3AD203B41FA5}">
                      <a16:colId xmlns:a16="http://schemas.microsoft.com/office/drawing/2014/main" val="380995884"/>
                    </a:ext>
                  </a:extLst>
                </a:gridCol>
                <a:gridCol w="264031">
                  <a:extLst>
                    <a:ext uri="{9D8B030D-6E8A-4147-A177-3AD203B41FA5}">
                      <a16:colId xmlns:a16="http://schemas.microsoft.com/office/drawing/2014/main" val="837967367"/>
                    </a:ext>
                  </a:extLst>
                </a:gridCol>
                <a:gridCol w="264031">
                  <a:extLst>
                    <a:ext uri="{9D8B030D-6E8A-4147-A177-3AD203B41FA5}">
                      <a16:colId xmlns:a16="http://schemas.microsoft.com/office/drawing/2014/main" val="990312650"/>
                    </a:ext>
                  </a:extLst>
                </a:gridCol>
                <a:gridCol w="264031">
                  <a:extLst>
                    <a:ext uri="{9D8B030D-6E8A-4147-A177-3AD203B41FA5}">
                      <a16:colId xmlns:a16="http://schemas.microsoft.com/office/drawing/2014/main" val="1809042488"/>
                    </a:ext>
                  </a:extLst>
                </a:gridCol>
                <a:gridCol w="264031">
                  <a:extLst>
                    <a:ext uri="{9D8B030D-6E8A-4147-A177-3AD203B41FA5}">
                      <a16:colId xmlns:a16="http://schemas.microsoft.com/office/drawing/2014/main" val="2658666831"/>
                    </a:ext>
                  </a:extLst>
                </a:gridCol>
                <a:gridCol w="264031">
                  <a:extLst>
                    <a:ext uri="{9D8B030D-6E8A-4147-A177-3AD203B41FA5}">
                      <a16:colId xmlns:a16="http://schemas.microsoft.com/office/drawing/2014/main" val="396333994"/>
                    </a:ext>
                  </a:extLst>
                </a:gridCol>
                <a:gridCol w="264031">
                  <a:extLst>
                    <a:ext uri="{9D8B030D-6E8A-4147-A177-3AD203B41FA5}">
                      <a16:colId xmlns:a16="http://schemas.microsoft.com/office/drawing/2014/main" val="1597654517"/>
                    </a:ext>
                  </a:extLst>
                </a:gridCol>
                <a:gridCol w="264031">
                  <a:extLst>
                    <a:ext uri="{9D8B030D-6E8A-4147-A177-3AD203B41FA5}">
                      <a16:colId xmlns:a16="http://schemas.microsoft.com/office/drawing/2014/main" val="2581425285"/>
                    </a:ext>
                  </a:extLst>
                </a:gridCol>
                <a:gridCol w="264031">
                  <a:extLst>
                    <a:ext uri="{9D8B030D-6E8A-4147-A177-3AD203B41FA5}">
                      <a16:colId xmlns:a16="http://schemas.microsoft.com/office/drawing/2014/main" val="2728199521"/>
                    </a:ext>
                  </a:extLst>
                </a:gridCol>
                <a:gridCol w="264031">
                  <a:extLst>
                    <a:ext uri="{9D8B030D-6E8A-4147-A177-3AD203B41FA5}">
                      <a16:colId xmlns:a16="http://schemas.microsoft.com/office/drawing/2014/main" val="3925742887"/>
                    </a:ext>
                  </a:extLst>
                </a:gridCol>
                <a:gridCol w="264031">
                  <a:extLst>
                    <a:ext uri="{9D8B030D-6E8A-4147-A177-3AD203B41FA5}">
                      <a16:colId xmlns:a16="http://schemas.microsoft.com/office/drawing/2014/main" val="2950405746"/>
                    </a:ext>
                  </a:extLst>
                </a:gridCol>
                <a:gridCol w="264031">
                  <a:extLst>
                    <a:ext uri="{9D8B030D-6E8A-4147-A177-3AD203B41FA5}">
                      <a16:colId xmlns:a16="http://schemas.microsoft.com/office/drawing/2014/main" val="918802252"/>
                    </a:ext>
                  </a:extLst>
                </a:gridCol>
                <a:gridCol w="264031">
                  <a:extLst>
                    <a:ext uri="{9D8B030D-6E8A-4147-A177-3AD203B41FA5}">
                      <a16:colId xmlns:a16="http://schemas.microsoft.com/office/drawing/2014/main" val="3583795590"/>
                    </a:ext>
                  </a:extLst>
                </a:gridCol>
                <a:gridCol w="264031">
                  <a:extLst>
                    <a:ext uri="{9D8B030D-6E8A-4147-A177-3AD203B41FA5}">
                      <a16:colId xmlns:a16="http://schemas.microsoft.com/office/drawing/2014/main" val="923498816"/>
                    </a:ext>
                  </a:extLst>
                </a:gridCol>
                <a:gridCol w="264031">
                  <a:extLst>
                    <a:ext uri="{9D8B030D-6E8A-4147-A177-3AD203B41FA5}">
                      <a16:colId xmlns:a16="http://schemas.microsoft.com/office/drawing/2014/main" val="4293447481"/>
                    </a:ext>
                  </a:extLst>
                </a:gridCol>
              </a:tblGrid>
              <a:tr h="87435">
                <a:tc gridSpan="19">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800"/>
                    </a:p>
                  </a:txBody>
                  <a:tcPr marL="18000" marR="18000" anchor="ctr"/>
                </a:tc>
                <a:tc hMerge="1">
                  <a:txBody>
                    <a:bodyPr/>
                    <a:lstStyle/>
                    <a:p>
                      <a:endParaRPr lang="de-DE" sz="800"/>
                    </a:p>
                  </a:txBody>
                  <a:tcPr marL="18000" marR="18000" anchor="ctr"/>
                </a:tc>
                <a:extLst>
                  <a:ext uri="{0D108BD9-81ED-4DB2-BD59-A6C34878D82A}">
                    <a16:rowId xmlns:a16="http://schemas.microsoft.com/office/drawing/2014/main" val="452016611"/>
                  </a:ext>
                </a:extLst>
              </a:tr>
              <a:tr h="87435">
                <a:tc>
                  <a:txBody>
                    <a:bodyPr/>
                    <a:lstStyle/>
                    <a:p>
                      <a:r>
                        <a:rPr lang="de-DE" sz="800" dirty="0">
                          <a:solidFill>
                            <a:schemeClr val="bg1"/>
                          </a:solidFill>
                        </a:rPr>
                        <a:t>NIVO + </a:t>
                      </a:r>
                      <a:r>
                        <a:rPr lang="de-DE" sz="800" dirty="0" err="1">
                          <a:solidFill>
                            <a:schemeClr val="bg1"/>
                          </a:solidFill>
                        </a:rPr>
                        <a:t>chemo</a:t>
                      </a:r>
                      <a:endParaRPr lang="de-DE" sz="800" dirty="0">
                        <a:solidFill>
                          <a:schemeClr val="bg1"/>
                        </a:solidFill>
                      </a:endParaRPr>
                    </a:p>
                  </a:txBody>
                  <a:tcPr marL="36000" marR="0" marT="7200" marB="7200" anchor="ctr">
                    <a:solidFill>
                      <a:schemeClr val="accent1"/>
                    </a:solidFill>
                  </a:tcPr>
                </a:tc>
                <a:tc>
                  <a:txBody>
                    <a:bodyPr/>
                    <a:lstStyle/>
                    <a:p>
                      <a:pPr algn="ctr"/>
                      <a:r>
                        <a:rPr lang="de-DE" sz="800" dirty="0"/>
                        <a:t>473</a:t>
                      </a:r>
                    </a:p>
                  </a:txBody>
                  <a:tcPr marL="18000" marR="18000" marT="7200" marB="7200" anchor="ctr"/>
                </a:tc>
                <a:tc>
                  <a:txBody>
                    <a:bodyPr/>
                    <a:lstStyle/>
                    <a:p>
                      <a:pPr algn="ctr"/>
                      <a:r>
                        <a:rPr lang="de-DE" sz="800" dirty="0"/>
                        <a:t>440</a:t>
                      </a:r>
                    </a:p>
                  </a:txBody>
                  <a:tcPr marL="18000" marR="18000" marT="7200" marB="7200" anchor="ctr"/>
                </a:tc>
                <a:tc>
                  <a:txBody>
                    <a:bodyPr/>
                    <a:lstStyle/>
                    <a:p>
                      <a:pPr algn="ctr"/>
                      <a:r>
                        <a:rPr lang="de-DE" sz="800" dirty="0"/>
                        <a:t>380</a:t>
                      </a:r>
                    </a:p>
                  </a:txBody>
                  <a:tcPr marL="18000" marR="18000" marT="7200" marB="7200" anchor="ctr"/>
                </a:tc>
                <a:tc>
                  <a:txBody>
                    <a:bodyPr/>
                    <a:lstStyle/>
                    <a:p>
                      <a:pPr algn="ctr"/>
                      <a:r>
                        <a:rPr lang="de-DE" sz="800" dirty="0"/>
                        <a:t>315</a:t>
                      </a:r>
                    </a:p>
                  </a:txBody>
                  <a:tcPr marL="18000" marR="18000" marT="7200" marB="7200" anchor="ctr"/>
                </a:tc>
                <a:tc>
                  <a:txBody>
                    <a:bodyPr/>
                    <a:lstStyle/>
                    <a:p>
                      <a:pPr algn="ctr"/>
                      <a:r>
                        <a:rPr lang="de-DE" sz="800" dirty="0"/>
                        <a:t>263</a:t>
                      </a:r>
                    </a:p>
                  </a:txBody>
                  <a:tcPr marL="18000" marR="18000" marT="7200" marB="7200" anchor="ctr"/>
                </a:tc>
                <a:tc>
                  <a:txBody>
                    <a:bodyPr/>
                    <a:lstStyle/>
                    <a:p>
                      <a:pPr algn="ctr"/>
                      <a:r>
                        <a:rPr lang="de-DE" sz="800"/>
                        <a:t>223</a:t>
                      </a:r>
                    </a:p>
                  </a:txBody>
                  <a:tcPr marL="18000" marR="18000" marT="7200" marB="7200" anchor="ctr"/>
                </a:tc>
                <a:tc>
                  <a:txBody>
                    <a:bodyPr/>
                    <a:lstStyle/>
                    <a:p>
                      <a:pPr algn="ctr"/>
                      <a:r>
                        <a:rPr lang="de-DE" sz="800"/>
                        <a:t>187</a:t>
                      </a:r>
                    </a:p>
                  </a:txBody>
                  <a:tcPr marL="18000" marR="18000" marT="7200" marB="7200" anchor="ctr"/>
                </a:tc>
                <a:tc>
                  <a:txBody>
                    <a:bodyPr/>
                    <a:lstStyle/>
                    <a:p>
                      <a:pPr algn="ctr"/>
                      <a:r>
                        <a:rPr lang="de-DE" sz="800"/>
                        <a:t>161</a:t>
                      </a:r>
                    </a:p>
                  </a:txBody>
                  <a:tcPr marL="18000" marR="18000" marT="7200" marB="7200" anchor="ctr"/>
                </a:tc>
                <a:tc>
                  <a:txBody>
                    <a:bodyPr/>
                    <a:lstStyle/>
                    <a:p>
                      <a:pPr algn="ctr"/>
                      <a:r>
                        <a:rPr lang="de-DE" sz="800"/>
                        <a:t>141</a:t>
                      </a:r>
                    </a:p>
                  </a:txBody>
                  <a:tcPr marL="18000" marR="18000" marT="7200" marB="7200" anchor="ctr"/>
                </a:tc>
                <a:tc>
                  <a:txBody>
                    <a:bodyPr/>
                    <a:lstStyle/>
                    <a:p>
                      <a:pPr algn="ctr"/>
                      <a:r>
                        <a:rPr lang="de-DE" sz="800"/>
                        <a:t>107</a:t>
                      </a:r>
                    </a:p>
                  </a:txBody>
                  <a:tcPr marL="18000" marR="18000" marT="7200" marB="7200" anchor="ctr"/>
                </a:tc>
                <a:tc>
                  <a:txBody>
                    <a:bodyPr/>
                    <a:lstStyle/>
                    <a:p>
                      <a:pPr algn="ctr"/>
                      <a:r>
                        <a:rPr lang="de-DE" sz="800"/>
                        <a:t>81</a:t>
                      </a:r>
                    </a:p>
                  </a:txBody>
                  <a:tcPr marL="18000" marR="18000" marT="7200" marB="7200" anchor="ctr"/>
                </a:tc>
                <a:tc>
                  <a:txBody>
                    <a:bodyPr/>
                    <a:lstStyle/>
                    <a:p>
                      <a:pPr algn="ctr"/>
                      <a:r>
                        <a:rPr lang="de-DE" sz="800"/>
                        <a:t>61</a:t>
                      </a:r>
                    </a:p>
                  </a:txBody>
                  <a:tcPr marL="18000" marR="18000" marT="7200" marB="7200" anchor="ctr"/>
                </a:tc>
                <a:tc>
                  <a:txBody>
                    <a:bodyPr/>
                    <a:lstStyle/>
                    <a:p>
                      <a:pPr algn="ctr"/>
                      <a:r>
                        <a:rPr lang="de-DE" sz="800"/>
                        <a:t>43</a:t>
                      </a:r>
                    </a:p>
                  </a:txBody>
                  <a:tcPr marL="18000" marR="18000" marT="7200" marB="7200" anchor="ctr"/>
                </a:tc>
                <a:tc>
                  <a:txBody>
                    <a:bodyPr/>
                    <a:lstStyle/>
                    <a:p>
                      <a:pPr algn="ctr"/>
                      <a:r>
                        <a:rPr lang="de-DE" sz="800"/>
                        <a:t>26</a:t>
                      </a:r>
                    </a:p>
                  </a:txBody>
                  <a:tcPr marL="18000" marR="18000" marT="7200" marB="7200" anchor="ctr"/>
                </a:tc>
                <a:tc>
                  <a:txBody>
                    <a:bodyPr/>
                    <a:lstStyle/>
                    <a:p>
                      <a:pPr algn="ctr"/>
                      <a:r>
                        <a:rPr lang="de-DE" sz="800"/>
                        <a:t>19</a:t>
                      </a:r>
                    </a:p>
                  </a:txBody>
                  <a:tcPr marL="18000" marR="18000" marT="7200" marB="7200" anchor="ctr"/>
                </a:tc>
                <a:tc>
                  <a:txBody>
                    <a:bodyPr/>
                    <a:lstStyle/>
                    <a:p>
                      <a:pPr algn="ctr"/>
                      <a:r>
                        <a:rPr lang="de-DE" sz="800"/>
                        <a:t>6</a:t>
                      </a:r>
                    </a:p>
                  </a:txBody>
                  <a:tcPr marL="18000" marR="18000" marT="7200" marB="7200" anchor="ctr"/>
                </a:tc>
                <a:tc>
                  <a:txBody>
                    <a:bodyPr/>
                    <a:lstStyle/>
                    <a:p>
                      <a:pPr algn="ctr"/>
                      <a:r>
                        <a:rPr lang="de-DE" sz="800"/>
                        <a:t>2</a:t>
                      </a:r>
                    </a:p>
                  </a:txBody>
                  <a:tcPr marL="18000" marR="18000" marT="7200" marB="7200" anchor="ctr"/>
                </a:tc>
                <a:tc>
                  <a:txBody>
                    <a:bodyPr/>
                    <a:lstStyle/>
                    <a:p>
                      <a:pPr algn="ctr"/>
                      <a:r>
                        <a:rPr lang="de-DE" sz="800"/>
                        <a:t>0</a:t>
                      </a:r>
                    </a:p>
                  </a:txBody>
                  <a:tcPr marL="18000" marR="18000" marT="7200" marB="7200" anchor="ctr"/>
                </a:tc>
                <a:extLst>
                  <a:ext uri="{0D108BD9-81ED-4DB2-BD59-A6C34878D82A}">
                    <a16:rowId xmlns:a16="http://schemas.microsoft.com/office/drawing/2014/main" val="684129858"/>
                  </a:ext>
                </a:extLst>
              </a:tr>
              <a:tr h="87435">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800" dirty="0"/>
                        <a:t>482</a:t>
                      </a:r>
                    </a:p>
                  </a:txBody>
                  <a:tcPr marL="18000" marR="18000" marT="7200" marB="7200" anchor="ctr"/>
                </a:tc>
                <a:tc>
                  <a:txBody>
                    <a:bodyPr/>
                    <a:lstStyle/>
                    <a:p>
                      <a:pPr algn="ctr"/>
                      <a:r>
                        <a:rPr lang="de-DE" sz="800" dirty="0"/>
                        <a:t>424</a:t>
                      </a:r>
                    </a:p>
                  </a:txBody>
                  <a:tcPr marL="18000" marR="18000" marT="7200" marB="7200" anchor="ctr"/>
                </a:tc>
                <a:tc>
                  <a:txBody>
                    <a:bodyPr/>
                    <a:lstStyle/>
                    <a:p>
                      <a:pPr algn="ctr"/>
                      <a:r>
                        <a:rPr lang="de-DE" sz="800"/>
                        <a:t>353</a:t>
                      </a:r>
                    </a:p>
                  </a:txBody>
                  <a:tcPr marL="18000" marR="18000" marT="7200" marB="7200" anchor="ctr"/>
                </a:tc>
                <a:tc>
                  <a:txBody>
                    <a:bodyPr/>
                    <a:lstStyle/>
                    <a:p>
                      <a:pPr algn="ctr"/>
                      <a:r>
                        <a:rPr lang="de-DE" sz="800"/>
                        <a:t>275</a:t>
                      </a:r>
                    </a:p>
                  </a:txBody>
                  <a:tcPr marL="18000" marR="18000" marT="7200" marB="7200" anchor="ctr"/>
                </a:tc>
                <a:tc>
                  <a:txBody>
                    <a:bodyPr/>
                    <a:lstStyle/>
                    <a:p>
                      <a:pPr algn="ctr"/>
                      <a:r>
                        <a:rPr lang="de-DE" sz="800" dirty="0"/>
                        <a:t>215</a:t>
                      </a:r>
                    </a:p>
                  </a:txBody>
                  <a:tcPr marL="18000" marR="18000" marT="7200" marB="7200" anchor="ctr"/>
                </a:tc>
                <a:tc>
                  <a:txBody>
                    <a:bodyPr/>
                    <a:lstStyle/>
                    <a:p>
                      <a:pPr algn="ctr"/>
                      <a:r>
                        <a:rPr lang="de-DE" sz="800" dirty="0"/>
                        <a:t>154</a:t>
                      </a:r>
                    </a:p>
                  </a:txBody>
                  <a:tcPr marL="18000" marR="18000" marT="7200" marB="7200" anchor="ctr"/>
                </a:tc>
                <a:tc>
                  <a:txBody>
                    <a:bodyPr/>
                    <a:lstStyle/>
                    <a:p>
                      <a:pPr algn="ctr"/>
                      <a:r>
                        <a:rPr lang="de-DE" sz="800"/>
                        <a:t>125</a:t>
                      </a:r>
                    </a:p>
                  </a:txBody>
                  <a:tcPr marL="18000" marR="18000" marT="7200" marB="7200" anchor="ctr"/>
                </a:tc>
                <a:tc>
                  <a:txBody>
                    <a:bodyPr/>
                    <a:lstStyle/>
                    <a:p>
                      <a:pPr algn="ctr"/>
                      <a:r>
                        <a:rPr lang="de-DE" sz="800" dirty="0"/>
                        <a:t>97</a:t>
                      </a:r>
                    </a:p>
                  </a:txBody>
                  <a:tcPr marL="18000" marR="18000" marT="7200" marB="7200" anchor="ctr"/>
                </a:tc>
                <a:tc>
                  <a:txBody>
                    <a:bodyPr/>
                    <a:lstStyle/>
                    <a:p>
                      <a:pPr algn="ctr"/>
                      <a:r>
                        <a:rPr lang="de-DE" sz="800" dirty="0"/>
                        <a:t>83</a:t>
                      </a:r>
                    </a:p>
                  </a:txBody>
                  <a:tcPr marL="18000" marR="18000" marT="7200" marB="7200" anchor="ctr"/>
                </a:tc>
                <a:tc>
                  <a:txBody>
                    <a:bodyPr/>
                    <a:lstStyle/>
                    <a:p>
                      <a:pPr algn="ctr"/>
                      <a:r>
                        <a:rPr lang="de-DE" sz="800" dirty="0"/>
                        <a:t>62</a:t>
                      </a:r>
                    </a:p>
                  </a:txBody>
                  <a:tcPr marL="18000" marR="18000" marT="7200" marB="7200" anchor="ctr"/>
                </a:tc>
                <a:tc>
                  <a:txBody>
                    <a:bodyPr/>
                    <a:lstStyle/>
                    <a:p>
                      <a:pPr algn="ctr"/>
                      <a:r>
                        <a:rPr lang="de-DE" sz="800" dirty="0"/>
                        <a:t>46</a:t>
                      </a:r>
                    </a:p>
                  </a:txBody>
                  <a:tcPr marL="18000" marR="18000" marT="7200" marB="7200" anchor="ctr"/>
                </a:tc>
                <a:tc>
                  <a:txBody>
                    <a:bodyPr/>
                    <a:lstStyle/>
                    <a:p>
                      <a:pPr algn="ctr"/>
                      <a:r>
                        <a:rPr lang="de-DE" sz="800" dirty="0"/>
                        <a:t>31</a:t>
                      </a:r>
                    </a:p>
                  </a:txBody>
                  <a:tcPr marL="18000" marR="18000" marT="7200" marB="7200" anchor="ctr"/>
                </a:tc>
                <a:tc>
                  <a:txBody>
                    <a:bodyPr/>
                    <a:lstStyle/>
                    <a:p>
                      <a:pPr algn="ctr"/>
                      <a:r>
                        <a:rPr lang="de-DE" sz="800" dirty="0"/>
                        <a:t>18</a:t>
                      </a:r>
                    </a:p>
                  </a:txBody>
                  <a:tcPr marL="18000" marR="18000" marT="7200" marB="7200" anchor="ctr"/>
                </a:tc>
                <a:tc>
                  <a:txBody>
                    <a:bodyPr/>
                    <a:lstStyle/>
                    <a:p>
                      <a:pPr algn="ctr"/>
                      <a:r>
                        <a:rPr lang="de-DE" sz="800" dirty="0"/>
                        <a:t>11</a:t>
                      </a:r>
                    </a:p>
                  </a:txBody>
                  <a:tcPr marL="18000" marR="18000" marT="7200" marB="7200" anchor="ctr"/>
                </a:tc>
                <a:tc>
                  <a:txBody>
                    <a:bodyPr/>
                    <a:lstStyle/>
                    <a:p>
                      <a:pPr algn="ctr"/>
                      <a:r>
                        <a:rPr lang="de-DE" sz="800" dirty="0"/>
                        <a:t>6</a:t>
                      </a:r>
                    </a:p>
                  </a:txBody>
                  <a:tcPr marL="18000" marR="18000" marT="7200" marB="7200" anchor="ctr"/>
                </a:tc>
                <a:tc>
                  <a:txBody>
                    <a:bodyPr/>
                    <a:lstStyle/>
                    <a:p>
                      <a:pPr algn="ctr"/>
                      <a:r>
                        <a:rPr lang="de-DE" sz="800" dirty="0"/>
                        <a:t>1</a:t>
                      </a:r>
                    </a:p>
                  </a:txBody>
                  <a:tcPr marL="18000" marR="18000" marT="7200" marB="7200" anchor="ctr"/>
                </a:tc>
                <a:tc>
                  <a:txBody>
                    <a:bodyPr/>
                    <a:lstStyle/>
                    <a:p>
                      <a:pPr algn="ctr"/>
                      <a:r>
                        <a:rPr lang="de-DE" sz="800" dirty="0"/>
                        <a:t>0</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2580698776"/>
                  </a:ext>
                </a:extLst>
              </a:tr>
            </a:tbl>
          </a:graphicData>
        </a:graphic>
      </p:graphicFrame>
      <p:graphicFrame>
        <p:nvGraphicFramePr>
          <p:cNvPr id="161" name="Tabelle 52">
            <a:extLst>
              <a:ext uri="{FF2B5EF4-FFF2-40B4-BE49-F238E27FC236}">
                <a16:creationId xmlns:a16="http://schemas.microsoft.com/office/drawing/2014/main" id="{F2FAF184-8EE3-144D-9ECB-026270A2A2AC}"/>
              </a:ext>
            </a:extLst>
          </p:cNvPr>
          <p:cNvGraphicFramePr>
            <a:graphicFrameLocks noGrp="1"/>
          </p:cNvGraphicFramePr>
          <p:nvPr>
            <p:extLst>
              <p:ext uri="{D42A27DB-BD31-4B8C-83A1-F6EECF244321}">
                <p14:modId xmlns:p14="http://schemas.microsoft.com/office/powerpoint/2010/main" val="3429149524"/>
              </p:ext>
            </p:extLst>
          </p:nvPr>
        </p:nvGraphicFramePr>
        <p:xfrm>
          <a:off x="8760013" y="1815258"/>
          <a:ext cx="3024000" cy="10586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marR="36000" anchor="ctr"/>
                </a:tc>
                <a:tc>
                  <a:txBody>
                    <a:bodyPr/>
                    <a:lstStyle/>
                    <a:p>
                      <a:pPr algn="ctr"/>
                      <a:r>
                        <a:rPr lang="de-DE" sz="1000" dirty="0"/>
                        <a:t>NIVO + </a:t>
                      </a:r>
                      <a:r>
                        <a:rPr lang="de-DE" sz="1000" dirty="0" err="1"/>
                        <a:t>chemo</a:t>
                      </a:r>
                      <a:endParaRPr lang="de-DE" sz="1000" dirty="0"/>
                    </a:p>
                    <a:p>
                      <a:pPr algn="ctr"/>
                      <a:r>
                        <a:rPr lang="de-DE" sz="1000" dirty="0"/>
                        <a:t>(</a:t>
                      </a:r>
                      <a:r>
                        <a:rPr lang="de-DE" sz="1000" dirty="0" err="1"/>
                        <a:t>n</a:t>
                      </a:r>
                      <a:r>
                        <a:rPr lang="de-DE" sz="1000" dirty="0"/>
                        <a:t> = 789)</a:t>
                      </a:r>
                    </a:p>
                  </a:txBody>
                  <a:tcPr marL="0" marR="0" anchor="ctr">
                    <a:solidFill>
                      <a:schemeClr val="accent1"/>
                    </a:solidFill>
                  </a:tcPr>
                </a:tc>
                <a:tc>
                  <a:txBody>
                    <a:bodyPr/>
                    <a:lstStyle/>
                    <a:p>
                      <a:pPr algn="ctr"/>
                      <a:r>
                        <a:rPr lang="de-DE" sz="1000" dirty="0">
                          <a:solidFill>
                            <a:schemeClr val="bg1"/>
                          </a:solidFill>
                        </a:rPr>
                        <a:t>Chemo </a:t>
                      </a:r>
                    </a:p>
                    <a:p>
                      <a:pPr algn="ctr"/>
                      <a:r>
                        <a:rPr lang="de-DE" sz="1000" dirty="0">
                          <a:solidFill>
                            <a:schemeClr val="bg1"/>
                          </a:solidFill>
                        </a:rPr>
                        <a:t>(</a:t>
                      </a:r>
                      <a:r>
                        <a:rPr lang="de-DE" sz="1000" dirty="0" err="1">
                          <a:solidFill>
                            <a:schemeClr val="bg1"/>
                          </a:solidFill>
                        </a:rPr>
                        <a:t>n</a:t>
                      </a:r>
                      <a:r>
                        <a:rPr lang="de-DE" sz="1000" dirty="0">
                          <a:solidFill>
                            <a:schemeClr val="bg1"/>
                          </a:solidFill>
                        </a:rPr>
                        <a:t> = 792)</a:t>
                      </a:r>
                    </a:p>
                  </a:txBody>
                  <a:tcPr marL="0" marR="0"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a:t>
                      </a:r>
                      <a:r>
                        <a:rPr lang="de-DE" sz="1000" b="1" dirty="0" err="1"/>
                        <a:t>OS,</a:t>
                      </a:r>
                      <a:r>
                        <a:rPr lang="de-DE" sz="1000" b="1" baseline="30000" dirty="0" err="1"/>
                        <a:t>a</a:t>
                      </a:r>
                      <a:r>
                        <a:rPr lang="de-DE" sz="1000" b="1" baseline="30000" dirty="0"/>
                        <a:t> </a:t>
                      </a:r>
                      <a:r>
                        <a:rPr lang="de-DE" sz="1000" b="1" dirty="0" err="1"/>
                        <a:t>mo</a:t>
                      </a:r>
                      <a:r>
                        <a:rPr lang="de-DE" sz="1000" b="1" dirty="0"/>
                        <a:t> </a:t>
                      </a:r>
                      <a:r>
                        <a:rPr lang="de-DE" sz="1000" dirty="0"/>
                        <a:t>(95% CI)</a:t>
                      </a:r>
                    </a:p>
                  </a:txBody>
                  <a:tcPr marR="36000" anchor="ctr"/>
                </a:tc>
                <a:tc>
                  <a:txBody>
                    <a:bodyPr/>
                    <a:lstStyle/>
                    <a:p>
                      <a:pPr algn="ctr"/>
                      <a:r>
                        <a:rPr lang="de-DE" sz="1000" b="1" dirty="0"/>
                        <a:t>13.8</a:t>
                      </a:r>
                    </a:p>
                    <a:p>
                      <a:pPr algn="ctr"/>
                      <a:r>
                        <a:rPr lang="de-DE" sz="1000" dirty="0"/>
                        <a:t>(12.4-14.5)</a:t>
                      </a:r>
                    </a:p>
                  </a:txBody>
                  <a:tcPr marL="0" marR="0" marT="10800" marB="10800" anchor="ctr"/>
                </a:tc>
                <a:tc>
                  <a:txBody>
                    <a:bodyPr/>
                    <a:lstStyle/>
                    <a:p>
                      <a:pPr algn="ctr"/>
                      <a:r>
                        <a:rPr lang="de-DE" sz="1000" b="1" dirty="0"/>
                        <a:t>11.6</a:t>
                      </a:r>
                    </a:p>
                    <a:p>
                      <a:pPr algn="ctr"/>
                      <a:r>
                        <a:rPr lang="de-DE" sz="1000" dirty="0"/>
                        <a:t>(10.9-12.5)</a:t>
                      </a:r>
                    </a:p>
                  </a:txBody>
                  <a:tcPr marL="0" marR="0" marT="10800" marB="10800" anchor="ctr"/>
                </a:tc>
                <a:extLst>
                  <a:ext uri="{0D108BD9-81ED-4DB2-BD59-A6C34878D82A}">
                    <a16:rowId xmlns:a16="http://schemas.microsoft.com/office/drawing/2014/main" val="426719897"/>
                  </a:ext>
                </a:extLst>
              </a:tr>
              <a:tr h="266140">
                <a:tc>
                  <a:txBody>
                    <a:bodyPr/>
                    <a:lstStyle/>
                    <a:p>
                      <a:r>
                        <a:rPr lang="de-DE" sz="1000" b="1" dirty="0"/>
                        <a:t>HR (95% CI)</a:t>
                      </a:r>
                      <a:endParaRPr lang="de-DE" sz="1000" b="1" i="1" dirty="0"/>
                    </a:p>
                  </a:txBody>
                  <a:tcPr marR="36000" anchor="ctr"/>
                </a:tc>
                <a:tc gridSpan="2">
                  <a:txBody>
                    <a:bodyPr/>
                    <a:lstStyle/>
                    <a:p>
                      <a:pPr algn="ctr"/>
                      <a:r>
                        <a:rPr lang="de-DE" sz="1000" b="1" dirty="0"/>
                        <a:t>0.79 (0.71-0.88)</a:t>
                      </a:r>
                    </a:p>
                  </a:txBody>
                  <a:tcPr marL="0" marR="0" marT="10800" marB="10800" anchor="ctr"/>
                </a:tc>
                <a:tc hMerge="1">
                  <a:txBody>
                    <a:bodyPr/>
                    <a:lstStyle/>
                    <a:p>
                      <a:pPr algn="ctr"/>
                      <a:endParaRPr lang="de-DE" sz="1000"/>
                    </a:p>
                  </a:txBody>
                  <a:tcPr anchor="ctr"/>
                </a:tc>
                <a:extLst>
                  <a:ext uri="{0D108BD9-81ED-4DB2-BD59-A6C34878D82A}">
                    <a16:rowId xmlns:a16="http://schemas.microsoft.com/office/drawing/2014/main" val="88096318"/>
                  </a:ext>
                </a:extLst>
              </a:tr>
            </a:tbl>
          </a:graphicData>
        </a:graphic>
      </p:graphicFrame>
      <p:graphicFrame>
        <p:nvGraphicFramePr>
          <p:cNvPr id="162" name="Tabelle 52">
            <a:extLst>
              <a:ext uri="{FF2B5EF4-FFF2-40B4-BE49-F238E27FC236}">
                <a16:creationId xmlns:a16="http://schemas.microsoft.com/office/drawing/2014/main" id="{171EB4E5-7DBE-4340-BD3D-7CC9FFB68F53}"/>
              </a:ext>
            </a:extLst>
          </p:cNvPr>
          <p:cNvGraphicFramePr>
            <a:graphicFrameLocks noGrp="1"/>
          </p:cNvGraphicFramePr>
          <p:nvPr>
            <p:extLst>
              <p:ext uri="{D42A27DB-BD31-4B8C-83A1-F6EECF244321}">
                <p14:modId xmlns:p14="http://schemas.microsoft.com/office/powerpoint/2010/main" val="277274930"/>
              </p:ext>
            </p:extLst>
          </p:nvPr>
        </p:nvGraphicFramePr>
        <p:xfrm>
          <a:off x="2927538" y="1815258"/>
          <a:ext cx="3024000" cy="10586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solidFill>
                            <a:schemeClr val="bg1"/>
                          </a:solidFill>
                        </a:rPr>
                        <a:t>NIVO + </a:t>
                      </a:r>
                      <a:r>
                        <a:rPr lang="de-DE" sz="1000" dirty="0" err="1">
                          <a:solidFill>
                            <a:schemeClr val="bg1"/>
                          </a:solidFill>
                        </a:rPr>
                        <a:t>chemo</a:t>
                      </a:r>
                      <a:endParaRPr lang="de-DE" sz="1000" dirty="0">
                        <a:solidFill>
                          <a:schemeClr val="bg1"/>
                        </a:solidFill>
                      </a:endParaRPr>
                    </a:p>
                    <a:p>
                      <a:pPr algn="ctr"/>
                      <a:r>
                        <a:rPr lang="de-DE" sz="1000" dirty="0">
                          <a:solidFill>
                            <a:schemeClr val="bg1"/>
                          </a:solidFill>
                        </a:rPr>
                        <a:t>(</a:t>
                      </a:r>
                      <a:r>
                        <a:rPr lang="de-DE" sz="1000" dirty="0" err="1">
                          <a:solidFill>
                            <a:schemeClr val="bg1"/>
                          </a:solidFill>
                        </a:rPr>
                        <a:t>n</a:t>
                      </a:r>
                      <a:r>
                        <a:rPr lang="de-DE" sz="1000" dirty="0">
                          <a:solidFill>
                            <a:schemeClr val="bg1"/>
                          </a:solidFill>
                        </a:rPr>
                        <a:t> = 473)</a:t>
                      </a:r>
                    </a:p>
                  </a:txBody>
                  <a:tcPr marL="0" marR="0" anchor="ctr">
                    <a:solidFill>
                      <a:schemeClr val="accent1"/>
                    </a:solidFill>
                  </a:tcPr>
                </a:tc>
                <a:tc>
                  <a:txBody>
                    <a:bodyPr/>
                    <a:lstStyle/>
                    <a:p>
                      <a:pPr algn="ctr"/>
                      <a:r>
                        <a:rPr lang="de-DE" sz="1000" dirty="0">
                          <a:solidFill>
                            <a:schemeClr val="bg1"/>
                          </a:solidFill>
                        </a:rPr>
                        <a:t>Chemo </a:t>
                      </a:r>
                    </a:p>
                    <a:p>
                      <a:pPr algn="ctr"/>
                      <a:r>
                        <a:rPr lang="de-DE" sz="1000" dirty="0">
                          <a:solidFill>
                            <a:schemeClr val="bg1"/>
                          </a:solidFill>
                        </a:rPr>
                        <a:t>(</a:t>
                      </a:r>
                      <a:r>
                        <a:rPr lang="de-DE" sz="1000" dirty="0" err="1">
                          <a:solidFill>
                            <a:schemeClr val="bg1"/>
                          </a:solidFill>
                        </a:rPr>
                        <a:t>n</a:t>
                      </a:r>
                      <a:r>
                        <a:rPr lang="de-DE" sz="1000" dirty="0">
                          <a:solidFill>
                            <a:schemeClr val="bg1"/>
                          </a:solidFill>
                        </a:rPr>
                        <a:t> = 482)</a:t>
                      </a:r>
                    </a:p>
                  </a:txBody>
                  <a:tcPr marL="0" marR="0"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a:t>
                      </a:r>
                      <a:r>
                        <a:rPr lang="de-DE" sz="1000" b="1" dirty="0" err="1"/>
                        <a:t>OS,</a:t>
                      </a:r>
                      <a:r>
                        <a:rPr lang="de-DE" sz="1000" b="1" baseline="30000" dirty="0" err="1"/>
                        <a:t>a</a:t>
                      </a:r>
                      <a:r>
                        <a:rPr lang="de-DE" sz="1000" b="1" baseline="30000" dirty="0"/>
                        <a:t> </a:t>
                      </a:r>
                      <a:r>
                        <a:rPr lang="de-DE" sz="1000" b="1" dirty="0" err="1"/>
                        <a:t>mo</a:t>
                      </a:r>
                      <a:r>
                        <a:rPr lang="de-DE" sz="1000" b="1" dirty="0"/>
                        <a:t> </a:t>
                      </a:r>
                      <a:r>
                        <a:rPr lang="de-DE" sz="1000" dirty="0"/>
                        <a:t>(95% CI)</a:t>
                      </a:r>
                    </a:p>
                  </a:txBody>
                  <a:tcPr marR="36000" anchor="ctr"/>
                </a:tc>
                <a:tc>
                  <a:txBody>
                    <a:bodyPr/>
                    <a:lstStyle/>
                    <a:p>
                      <a:pPr algn="ctr"/>
                      <a:r>
                        <a:rPr lang="de-DE" sz="1000" b="1" dirty="0"/>
                        <a:t>14.4</a:t>
                      </a:r>
                    </a:p>
                    <a:p>
                      <a:pPr algn="ctr"/>
                      <a:r>
                        <a:rPr lang="de-DE" sz="1000" dirty="0"/>
                        <a:t>(13.1-16.2)</a:t>
                      </a:r>
                    </a:p>
                  </a:txBody>
                  <a:tcPr marL="0" marR="0" marT="10800" marB="10800" anchor="ctr"/>
                </a:tc>
                <a:tc>
                  <a:txBody>
                    <a:bodyPr/>
                    <a:lstStyle/>
                    <a:p>
                      <a:pPr algn="ctr"/>
                      <a:r>
                        <a:rPr lang="de-DE" sz="1000" b="1" dirty="0"/>
                        <a:t>11.1</a:t>
                      </a:r>
                    </a:p>
                    <a:p>
                      <a:pPr algn="ctr"/>
                      <a:r>
                        <a:rPr lang="de-DE" sz="1000" dirty="0"/>
                        <a:t>(10.0-12.1)</a:t>
                      </a:r>
                    </a:p>
                  </a:txBody>
                  <a:tcPr marL="0" marR="0" marT="10800" marB="10800" anchor="ctr"/>
                </a:tc>
                <a:extLst>
                  <a:ext uri="{0D108BD9-81ED-4DB2-BD59-A6C34878D82A}">
                    <a16:rowId xmlns:a16="http://schemas.microsoft.com/office/drawing/2014/main" val="426719897"/>
                  </a:ext>
                </a:extLst>
              </a:tr>
              <a:tr h="266140">
                <a:tc>
                  <a:txBody>
                    <a:bodyPr/>
                    <a:lstStyle/>
                    <a:p>
                      <a:r>
                        <a:rPr lang="de-DE" sz="1000" b="1" dirty="0"/>
                        <a:t>HR (95% CI)</a:t>
                      </a:r>
                      <a:endParaRPr lang="de-DE" sz="1000" b="1" i="1" dirty="0"/>
                    </a:p>
                  </a:txBody>
                  <a:tcPr marR="36000" anchor="ctr"/>
                </a:tc>
                <a:tc gridSpan="2">
                  <a:txBody>
                    <a:bodyPr/>
                    <a:lstStyle/>
                    <a:p>
                      <a:pPr algn="ctr"/>
                      <a:r>
                        <a:rPr lang="de-DE" sz="1000" b="1" dirty="0"/>
                        <a:t>0.70 (0.61-0.81)</a:t>
                      </a:r>
                    </a:p>
                  </a:txBody>
                  <a:tcPr marL="0" marR="0" marT="10800" marB="10800" anchor="ctr"/>
                </a:tc>
                <a:tc hMerge="1">
                  <a:txBody>
                    <a:bodyPr/>
                    <a:lstStyle/>
                    <a:p>
                      <a:pPr algn="ctr"/>
                      <a:endParaRPr lang="de-DE" sz="1000"/>
                    </a:p>
                  </a:txBody>
                  <a:tcPr anchor="ctr"/>
                </a:tc>
                <a:extLst>
                  <a:ext uri="{0D108BD9-81ED-4DB2-BD59-A6C34878D82A}">
                    <a16:rowId xmlns:a16="http://schemas.microsoft.com/office/drawing/2014/main" val="88096318"/>
                  </a:ext>
                </a:extLst>
              </a:tr>
            </a:tbl>
          </a:graphicData>
        </a:graphic>
      </p:graphicFrame>
      <p:graphicFrame>
        <p:nvGraphicFramePr>
          <p:cNvPr id="163" name="Tabelle 135">
            <a:extLst>
              <a:ext uri="{FF2B5EF4-FFF2-40B4-BE49-F238E27FC236}">
                <a16:creationId xmlns:a16="http://schemas.microsoft.com/office/drawing/2014/main" id="{5F078987-F2D9-A54A-99A6-FA262D1906D9}"/>
              </a:ext>
            </a:extLst>
          </p:cNvPr>
          <p:cNvGraphicFramePr>
            <a:graphicFrameLocks noGrp="1"/>
          </p:cNvGraphicFramePr>
          <p:nvPr>
            <p:extLst>
              <p:ext uri="{D42A27DB-BD31-4B8C-83A1-F6EECF244321}">
                <p14:modId xmlns:p14="http://schemas.microsoft.com/office/powerpoint/2010/main" val="2529523224"/>
              </p:ext>
            </p:extLst>
          </p:nvPr>
        </p:nvGraphicFramePr>
        <p:xfrm>
          <a:off x="6249008" y="5109409"/>
          <a:ext cx="5535007" cy="408960"/>
        </p:xfrm>
        <a:graphic>
          <a:graphicData uri="http://schemas.openxmlformats.org/drawingml/2006/table">
            <a:tbl>
              <a:tblPr firstRow="1" bandRow="1">
                <a:tableStyleId>{5C22544A-7EE6-4342-B048-85BDC9FD1C3A}</a:tableStyleId>
              </a:tblPr>
              <a:tblGrid>
                <a:gridCol w="782449">
                  <a:extLst>
                    <a:ext uri="{9D8B030D-6E8A-4147-A177-3AD203B41FA5}">
                      <a16:colId xmlns:a16="http://schemas.microsoft.com/office/drawing/2014/main" val="2202233979"/>
                    </a:ext>
                  </a:extLst>
                </a:gridCol>
                <a:gridCol w="264031">
                  <a:extLst>
                    <a:ext uri="{9D8B030D-6E8A-4147-A177-3AD203B41FA5}">
                      <a16:colId xmlns:a16="http://schemas.microsoft.com/office/drawing/2014/main" val="126882096"/>
                    </a:ext>
                  </a:extLst>
                </a:gridCol>
                <a:gridCol w="264031">
                  <a:extLst>
                    <a:ext uri="{9D8B030D-6E8A-4147-A177-3AD203B41FA5}">
                      <a16:colId xmlns:a16="http://schemas.microsoft.com/office/drawing/2014/main" val="1291027550"/>
                    </a:ext>
                  </a:extLst>
                </a:gridCol>
                <a:gridCol w="264031">
                  <a:extLst>
                    <a:ext uri="{9D8B030D-6E8A-4147-A177-3AD203B41FA5}">
                      <a16:colId xmlns:a16="http://schemas.microsoft.com/office/drawing/2014/main" val="3627457096"/>
                    </a:ext>
                  </a:extLst>
                </a:gridCol>
                <a:gridCol w="264031">
                  <a:extLst>
                    <a:ext uri="{9D8B030D-6E8A-4147-A177-3AD203B41FA5}">
                      <a16:colId xmlns:a16="http://schemas.microsoft.com/office/drawing/2014/main" val="380995884"/>
                    </a:ext>
                  </a:extLst>
                </a:gridCol>
                <a:gridCol w="264031">
                  <a:extLst>
                    <a:ext uri="{9D8B030D-6E8A-4147-A177-3AD203B41FA5}">
                      <a16:colId xmlns:a16="http://schemas.microsoft.com/office/drawing/2014/main" val="837967367"/>
                    </a:ext>
                  </a:extLst>
                </a:gridCol>
                <a:gridCol w="264031">
                  <a:extLst>
                    <a:ext uri="{9D8B030D-6E8A-4147-A177-3AD203B41FA5}">
                      <a16:colId xmlns:a16="http://schemas.microsoft.com/office/drawing/2014/main" val="990312650"/>
                    </a:ext>
                  </a:extLst>
                </a:gridCol>
                <a:gridCol w="264031">
                  <a:extLst>
                    <a:ext uri="{9D8B030D-6E8A-4147-A177-3AD203B41FA5}">
                      <a16:colId xmlns:a16="http://schemas.microsoft.com/office/drawing/2014/main" val="1809042488"/>
                    </a:ext>
                  </a:extLst>
                </a:gridCol>
                <a:gridCol w="264031">
                  <a:extLst>
                    <a:ext uri="{9D8B030D-6E8A-4147-A177-3AD203B41FA5}">
                      <a16:colId xmlns:a16="http://schemas.microsoft.com/office/drawing/2014/main" val="2658666831"/>
                    </a:ext>
                  </a:extLst>
                </a:gridCol>
                <a:gridCol w="264031">
                  <a:extLst>
                    <a:ext uri="{9D8B030D-6E8A-4147-A177-3AD203B41FA5}">
                      <a16:colId xmlns:a16="http://schemas.microsoft.com/office/drawing/2014/main" val="396333994"/>
                    </a:ext>
                  </a:extLst>
                </a:gridCol>
                <a:gridCol w="264031">
                  <a:extLst>
                    <a:ext uri="{9D8B030D-6E8A-4147-A177-3AD203B41FA5}">
                      <a16:colId xmlns:a16="http://schemas.microsoft.com/office/drawing/2014/main" val="1597654517"/>
                    </a:ext>
                  </a:extLst>
                </a:gridCol>
                <a:gridCol w="264031">
                  <a:extLst>
                    <a:ext uri="{9D8B030D-6E8A-4147-A177-3AD203B41FA5}">
                      <a16:colId xmlns:a16="http://schemas.microsoft.com/office/drawing/2014/main" val="2581425285"/>
                    </a:ext>
                  </a:extLst>
                </a:gridCol>
                <a:gridCol w="264031">
                  <a:extLst>
                    <a:ext uri="{9D8B030D-6E8A-4147-A177-3AD203B41FA5}">
                      <a16:colId xmlns:a16="http://schemas.microsoft.com/office/drawing/2014/main" val="2728199521"/>
                    </a:ext>
                  </a:extLst>
                </a:gridCol>
                <a:gridCol w="264031">
                  <a:extLst>
                    <a:ext uri="{9D8B030D-6E8A-4147-A177-3AD203B41FA5}">
                      <a16:colId xmlns:a16="http://schemas.microsoft.com/office/drawing/2014/main" val="3925742887"/>
                    </a:ext>
                  </a:extLst>
                </a:gridCol>
                <a:gridCol w="264031">
                  <a:extLst>
                    <a:ext uri="{9D8B030D-6E8A-4147-A177-3AD203B41FA5}">
                      <a16:colId xmlns:a16="http://schemas.microsoft.com/office/drawing/2014/main" val="2950405746"/>
                    </a:ext>
                  </a:extLst>
                </a:gridCol>
                <a:gridCol w="264031">
                  <a:extLst>
                    <a:ext uri="{9D8B030D-6E8A-4147-A177-3AD203B41FA5}">
                      <a16:colId xmlns:a16="http://schemas.microsoft.com/office/drawing/2014/main" val="918802252"/>
                    </a:ext>
                  </a:extLst>
                </a:gridCol>
                <a:gridCol w="264031">
                  <a:extLst>
                    <a:ext uri="{9D8B030D-6E8A-4147-A177-3AD203B41FA5}">
                      <a16:colId xmlns:a16="http://schemas.microsoft.com/office/drawing/2014/main" val="3583795590"/>
                    </a:ext>
                  </a:extLst>
                </a:gridCol>
                <a:gridCol w="264031">
                  <a:extLst>
                    <a:ext uri="{9D8B030D-6E8A-4147-A177-3AD203B41FA5}">
                      <a16:colId xmlns:a16="http://schemas.microsoft.com/office/drawing/2014/main" val="923498816"/>
                    </a:ext>
                  </a:extLst>
                </a:gridCol>
                <a:gridCol w="264031">
                  <a:extLst>
                    <a:ext uri="{9D8B030D-6E8A-4147-A177-3AD203B41FA5}">
                      <a16:colId xmlns:a16="http://schemas.microsoft.com/office/drawing/2014/main" val="4293447481"/>
                    </a:ext>
                  </a:extLst>
                </a:gridCol>
              </a:tblGrid>
              <a:tr h="87435">
                <a:tc gridSpan="19">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800"/>
                    </a:p>
                  </a:txBody>
                  <a:tcPr marL="18000" marR="18000" anchor="ctr"/>
                </a:tc>
                <a:tc hMerge="1">
                  <a:txBody>
                    <a:bodyPr/>
                    <a:lstStyle/>
                    <a:p>
                      <a:endParaRPr lang="de-DE" sz="800"/>
                    </a:p>
                  </a:txBody>
                  <a:tcPr marL="18000" marR="18000" anchor="ctr"/>
                </a:tc>
                <a:extLst>
                  <a:ext uri="{0D108BD9-81ED-4DB2-BD59-A6C34878D82A}">
                    <a16:rowId xmlns:a16="http://schemas.microsoft.com/office/drawing/2014/main" val="452016611"/>
                  </a:ext>
                </a:extLst>
              </a:tr>
              <a:tr h="87435">
                <a:tc>
                  <a:txBody>
                    <a:bodyPr/>
                    <a:lstStyle/>
                    <a:p>
                      <a:r>
                        <a:rPr lang="de-DE" sz="800" dirty="0">
                          <a:solidFill>
                            <a:schemeClr val="bg1"/>
                          </a:solidFill>
                        </a:rPr>
                        <a:t>NIVO + </a:t>
                      </a:r>
                      <a:r>
                        <a:rPr lang="de-DE" sz="800" dirty="0" err="1">
                          <a:solidFill>
                            <a:schemeClr val="bg1"/>
                          </a:solidFill>
                        </a:rPr>
                        <a:t>chemo</a:t>
                      </a:r>
                      <a:endParaRPr lang="de-DE" sz="800" dirty="0">
                        <a:solidFill>
                          <a:schemeClr val="bg1"/>
                        </a:solidFill>
                      </a:endParaRPr>
                    </a:p>
                  </a:txBody>
                  <a:tcPr marL="36000" marR="0" marT="7200" marB="7200" anchor="ctr">
                    <a:solidFill>
                      <a:schemeClr val="accent1"/>
                    </a:solidFill>
                  </a:tcPr>
                </a:tc>
                <a:tc>
                  <a:txBody>
                    <a:bodyPr/>
                    <a:lstStyle/>
                    <a:p>
                      <a:pPr algn="ctr"/>
                      <a:r>
                        <a:rPr lang="de-DE" sz="800" dirty="0"/>
                        <a:t>789</a:t>
                      </a:r>
                    </a:p>
                  </a:txBody>
                  <a:tcPr marL="18000" marR="18000" marT="7200" marB="7200" anchor="ctr"/>
                </a:tc>
                <a:tc>
                  <a:txBody>
                    <a:bodyPr/>
                    <a:lstStyle/>
                    <a:p>
                      <a:pPr algn="ctr"/>
                      <a:r>
                        <a:rPr lang="de-DE" sz="800" dirty="0"/>
                        <a:t>733</a:t>
                      </a:r>
                    </a:p>
                  </a:txBody>
                  <a:tcPr marL="18000" marR="18000" marT="7200" marB="7200" anchor="ctr"/>
                </a:tc>
                <a:tc>
                  <a:txBody>
                    <a:bodyPr/>
                    <a:lstStyle/>
                    <a:p>
                      <a:pPr algn="ctr"/>
                      <a:r>
                        <a:rPr lang="de-DE" sz="800" dirty="0"/>
                        <a:t>624</a:t>
                      </a:r>
                    </a:p>
                  </a:txBody>
                  <a:tcPr marL="18000" marR="18000" marT="7200" marB="7200" anchor="ctr"/>
                </a:tc>
                <a:tc>
                  <a:txBody>
                    <a:bodyPr/>
                    <a:lstStyle/>
                    <a:p>
                      <a:pPr algn="ctr"/>
                      <a:r>
                        <a:rPr lang="de-DE" sz="800" dirty="0"/>
                        <a:t>508</a:t>
                      </a:r>
                    </a:p>
                  </a:txBody>
                  <a:tcPr marL="18000" marR="18000" marT="7200" marB="7200" anchor="ctr"/>
                </a:tc>
                <a:tc>
                  <a:txBody>
                    <a:bodyPr/>
                    <a:lstStyle/>
                    <a:p>
                      <a:pPr algn="ctr"/>
                      <a:r>
                        <a:rPr lang="de-DE" sz="800" dirty="0"/>
                        <a:t>422</a:t>
                      </a:r>
                    </a:p>
                  </a:txBody>
                  <a:tcPr marL="18000" marR="18000" marT="7200" marB="7200" anchor="ctr"/>
                </a:tc>
                <a:tc>
                  <a:txBody>
                    <a:bodyPr/>
                    <a:lstStyle/>
                    <a:p>
                      <a:pPr algn="ctr"/>
                      <a:r>
                        <a:rPr lang="de-DE" sz="800"/>
                        <a:t>349</a:t>
                      </a:r>
                    </a:p>
                  </a:txBody>
                  <a:tcPr marL="18000" marR="18000" marT="7200" marB="7200" anchor="ctr"/>
                </a:tc>
                <a:tc>
                  <a:txBody>
                    <a:bodyPr/>
                    <a:lstStyle/>
                    <a:p>
                      <a:pPr algn="ctr"/>
                      <a:r>
                        <a:rPr lang="de-DE" sz="800"/>
                        <a:t>287</a:t>
                      </a:r>
                    </a:p>
                  </a:txBody>
                  <a:tcPr marL="18000" marR="18000" marT="7200" marB="7200" anchor="ctr"/>
                </a:tc>
                <a:tc>
                  <a:txBody>
                    <a:bodyPr/>
                    <a:lstStyle/>
                    <a:p>
                      <a:pPr algn="ctr"/>
                      <a:r>
                        <a:rPr lang="de-DE" sz="800"/>
                        <a:t>246</a:t>
                      </a:r>
                    </a:p>
                  </a:txBody>
                  <a:tcPr marL="18000" marR="18000" marT="7200" marB="7200" anchor="ctr"/>
                </a:tc>
                <a:tc>
                  <a:txBody>
                    <a:bodyPr/>
                    <a:lstStyle/>
                    <a:p>
                      <a:pPr algn="ctr"/>
                      <a:r>
                        <a:rPr lang="de-DE" sz="800"/>
                        <a:t>212</a:t>
                      </a:r>
                    </a:p>
                  </a:txBody>
                  <a:tcPr marL="18000" marR="18000" marT="7200" marB="7200" anchor="ctr"/>
                </a:tc>
                <a:tc>
                  <a:txBody>
                    <a:bodyPr/>
                    <a:lstStyle/>
                    <a:p>
                      <a:pPr algn="ctr"/>
                      <a:r>
                        <a:rPr lang="de-DE" sz="800"/>
                        <a:t>156</a:t>
                      </a:r>
                    </a:p>
                  </a:txBody>
                  <a:tcPr marL="18000" marR="18000" marT="7200" marB="7200" anchor="ctr"/>
                </a:tc>
                <a:tc>
                  <a:txBody>
                    <a:bodyPr/>
                    <a:lstStyle/>
                    <a:p>
                      <a:pPr algn="ctr"/>
                      <a:r>
                        <a:rPr lang="de-DE" sz="800"/>
                        <a:t>115</a:t>
                      </a:r>
                    </a:p>
                  </a:txBody>
                  <a:tcPr marL="18000" marR="18000" marT="7200" marB="7200" anchor="ctr"/>
                </a:tc>
                <a:tc>
                  <a:txBody>
                    <a:bodyPr/>
                    <a:lstStyle/>
                    <a:p>
                      <a:pPr algn="ctr"/>
                      <a:r>
                        <a:rPr lang="de-DE" sz="800"/>
                        <a:t>84</a:t>
                      </a:r>
                    </a:p>
                  </a:txBody>
                  <a:tcPr marL="18000" marR="18000" marT="7200" marB="7200" anchor="ctr"/>
                </a:tc>
                <a:tc>
                  <a:txBody>
                    <a:bodyPr/>
                    <a:lstStyle/>
                    <a:p>
                      <a:pPr algn="ctr"/>
                      <a:r>
                        <a:rPr lang="de-DE" sz="800"/>
                        <a:t>57</a:t>
                      </a:r>
                    </a:p>
                  </a:txBody>
                  <a:tcPr marL="18000" marR="18000" marT="7200" marB="7200" anchor="ctr"/>
                </a:tc>
                <a:tc>
                  <a:txBody>
                    <a:bodyPr/>
                    <a:lstStyle/>
                    <a:p>
                      <a:pPr algn="ctr"/>
                      <a:r>
                        <a:rPr lang="de-DE" sz="800"/>
                        <a:t>33</a:t>
                      </a:r>
                    </a:p>
                  </a:txBody>
                  <a:tcPr marL="18000" marR="18000" marT="7200" marB="7200" anchor="ctr"/>
                </a:tc>
                <a:tc>
                  <a:txBody>
                    <a:bodyPr/>
                    <a:lstStyle/>
                    <a:p>
                      <a:pPr algn="ctr"/>
                      <a:r>
                        <a:rPr lang="de-DE" sz="800"/>
                        <a:t>25</a:t>
                      </a:r>
                    </a:p>
                  </a:txBody>
                  <a:tcPr marL="18000" marR="18000" marT="7200" marB="7200" anchor="ctr"/>
                </a:tc>
                <a:tc>
                  <a:txBody>
                    <a:bodyPr/>
                    <a:lstStyle/>
                    <a:p>
                      <a:pPr algn="ctr"/>
                      <a:r>
                        <a:rPr lang="de-DE" sz="800"/>
                        <a:t>9</a:t>
                      </a:r>
                    </a:p>
                  </a:txBody>
                  <a:tcPr marL="18000" marR="18000" marT="7200" marB="7200" anchor="ctr"/>
                </a:tc>
                <a:tc>
                  <a:txBody>
                    <a:bodyPr/>
                    <a:lstStyle/>
                    <a:p>
                      <a:pPr algn="ctr"/>
                      <a:r>
                        <a:rPr lang="de-DE" sz="800"/>
                        <a:t>2</a:t>
                      </a:r>
                    </a:p>
                  </a:txBody>
                  <a:tcPr marL="18000" marR="18000" marT="7200" marB="7200" anchor="ctr"/>
                </a:tc>
                <a:tc>
                  <a:txBody>
                    <a:bodyPr/>
                    <a:lstStyle/>
                    <a:p>
                      <a:pPr algn="ctr"/>
                      <a:r>
                        <a:rPr lang="de-DE" sz="800"/>
                        <a:t>0</a:t>
                      </a:r>
                    </a:p>
                  </a:txBody>
                  <a:tcPr marL="18000" marR="18000" marT="7200" marB="7200" anchor="ctr"/>
                </a:tc>
                <a:extLst>
                  <a:ext uri="{0D108BD9-81ED-4DB2-BD59-A6C34878D82A}">
                    <a16:rowId xmlns:a16="http://schemas.microsoft.com/office/drawing/2014/main" val="684129858"/>
                  </a:ext>
                </a:extLst>
              </a:tr>
              <a:tr h="87435">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800"/>
                        <a:t>792</a:t>
                      </a:r>
                    </a:p>
                  </a:txBody>
                  <a:tcPr marL="18000" marR="18000" marT="7200" marB="7200" anchor="ctr"/>
                </a:tc>
                <a:tc>
                  <a:txBody>
                    <a:bodyPr/>
                    <a:lstStyle/>
                    <a:p>
                      <a:pPr algn="ctr"/>
                      <a:r>
                        <a:rPr lang="de-DE" sz="800"/>
                        <a:t>701</a:t>
                      </a:r>
                    </a:p>
                  </a:txBody>
                  <a:tcPr marL="18000" marR="18000" marT="7200" marB="7200" anchor="ctr"/>
                </a:tc>
                <a:tc>
                  <a:txBody>
                    <a:bodyPr/>
                    <a:lstStyle/>
                    <a:p>
                      <a:pPr algn="ctr"/>
                      <a:r>
                        <a:rPr lang="de-DE" sz="800"/>
                        <a:t>591</a:t>
                      </a:r>
                    </a:p>
                  </a:txBody>
                  <a:tcPr marL="18000" marR="18000" marT="7200" marB="7200" anchor="ctr"/>
                </a:tc>
                <a:tc>
                  <a:txBody>
                    <a:bodyPr/>
                    <a:lstStyle/>
                    <a:p>
                      <a:pPr algn="ctr"/>
                      <a:r>
                        <a:rPr lang="de-DE" sz="800" dirty="0"/>
                        <a:t>475</a:t>
                      </a:r>
                    </a:p>
                  </a:txBody>
                  <a:tcPr marL="18000" marR="18000" marT="7200" marB="7200" anchor="ctr"/>
                </a:tc>
                <a:tc>
                  <a:txBody>
                    <a:bodyPr/>
                    <a:lstStyle/>
                    <a:p>
                      <a:pPr algn="ctr"/>
                      <a:r>
                        <a:rPr lang="de-DE" sz="800" dirty="0"/>
                        <a:t>364</a:t>
                      </a:r>
                    </a:p>
                  </a:txBody>
                  <a:tcPr marL="18000" marR="18000" marT="7200" marB="7200" anchor="ctr"/>
                </a:tc>
                <a:tc>
                  <a:txBody>
                    <a:bodyPr/>
                    <a:lstStyle/>
                    <a:p>
                      <a:pPr algn="ctr"/>
                      <a:r>
                        <a:rPr lang="de-DE" sz="800" dirty="0"/>
                        <a:t>273</a:t>
                      </a:r>
                    </a:p>
                  </a:txBody>
                  <a:tcPr marL="18000" marR="18000" marT="7200" marB="7200" anchor="ctr"/>
                </a:tc>
                <a:tc>
                  <a:txBody>
                    <a:bodyPr/>
                    <a:lstStyle/>
                    <a:p>
                      <a:pPr algn="ctr"/>
                      <a:r>
                        <a:rPr lang="de-DE" sz="800" dirty="0"/>
                        <a:t>215</a:t>
                      </a:r>
                    </a:p>
                  </a:txBody>
                  <a:tcPr marL="18000" marR="18000" marT="7200" marB="7200" anchor="ctr"/>
                </a:tc>
                <a:tc>
                  <a:txBody>
                    <a:bodyPr/>
                    <a:lstStyle/>
                    <a:p>
                      <a:pPr algn="ctr"/>
                      <a:r>
                        <a:rPr lang="de-DE" sz="800" dirty="0"/>
                        <a:t>170</a:t>
                      </a:r>
                    </a:p>
                  </a:txBody>
                  <a:tcPr marL="18000" marR="18000" marT="7200" marB="7200" anchor="ctr"/>
                </a:tc>
                <a:tc>
                  <a:txBody>
                    <a:bodyPr/>
                    <a:lstStyle/>
                    <a:p>
                      <a:pPr algn="ctr"/>
                      <a:r>
                        <a:rPr lang="de-DE" sz="800" dirty="0"/>
                        <a:t>144</a:t>
                      </a:r>
                    </a:p>
                  </a:txBody>
                  <a:tcPr marL="18000" marR="18000" marT="7200" marB="7200" anchor="ctr"/>
                </a:tc>
                <a:tc>
                  <a:txBody>
                    <a:bodyPr/>
                    <a:lstStyle/>
                    <a:p>
                      <a:pPr algn="ctr"/>
                      <a:r>
                        <a:rPr lang="de-DE" sz="800" dirty="0"/>
                        <a:t>103</a:t>
                      </a:r>
                    </a:p>
                  </a:txBody>
                  <a:tcPr marL="18000" marR="18000" marT="7200" marB="7200" anchor="ctr"/>
                </a:tc>
                <a:tc>
                  <a:txBody>
                    <a:bodyPr/>
                    <a:lstStyle/>
                    <a:p>
                      <a:pPr algn="ctr"/>
                      <a:r>
                        <a:rPr lang="de-DE" sz="800" dirty="0"/>
                        <a:t>72</a:t>
                      </a:r>
                    </a:p>
                  </a:txBody>
                  <a:tcPr marL="18000" marR="18000" marT="7200" marB="7200" anchor="ctr"/>
                </a:tc>
                <a:tc>
                  <a:txBody>
                    <a:bodyPr/>
                    <a:lstStyle/>
                    <a:p>
                      <a:pPr algn="ctr"/>
                      <a:r>
                        <a:rPr lang="de-DE" sz="800" dirty="0"/>
                        <a:t>46</a:t>
                      </a:r>
                    </a:p>
                  </a:txBody>
                  <a:tcPr marL="18000" marR="18000" marT="7200" marB="7200" anchor="ctr"/>
                </a:tc>
                <a:tc>
                  <a:txBody>
                    <a:bodyPr/>
                    <a:lstStyle/>
                    <a:p>
                      <a:pPr algn="ctr"/>
                      <a:r>
                        <a:rPr lang="de-DE" sz="800" dirty="0"/>
                        <a:t>28</a:t>
                      </a:r>
                    </a:p>
                  </a:txBody>
                  <a:tcPr marL="18000" marR="18000" marT="7200" marB="7200" anchor="ctr"/>
                </a:tc>
                <a:tc>
                  <a:txBody>
                    <a:bodyPr/>
                    <a:lstStyle/>
                    <a:p>
                      <a:pPr algn="ctr"/>
                      <a:r>
                        <a:rPr lang="de-DE" sz="800" dirty="0"/>
                        <a:t>20</a:t>
                      </a:r>
                    </a:p>
                  </a:txBody>
                  <a:tcPr marL="18000" marR="18000" marT="7200" marB="7200" anchor="ctr"/>
                </a:tc>
                <a:tc>
                  <a:txBody>
                    <a:bodyPr/>
                    <a:lstStyle/>
                    <a:p>
                      <a:pPr algn="ctr"/>
                      <a:r>
                        <a:rPr lang="de-DE" sz="800" dirty="0"/>
                        <a:t>12</a:t>
                      </a:r>
                    </a:p>
                  </a:txBody>
                  <a:tcPr marL="18000" marR="18000" marT="7200" marB="7200" anchor="ctr"/>
                </a:tc>
                <a:tc>
                  <a:txBody>
                    <a:bodyPr/>
                    <a:lstStyle/>
                    <a:p>
                      <a:pPr algn="ctr"/>
                      <a:r>
                        <a:rPr lang="de-DE" sz="800" dirty="0"/>
                        <a:t>6</a:t>
                      </a:r>
                    </a:p>
                  </a:txBody>
                  <a:tcPr marL="18000" marR="18000" marT="7200" marB="7200" anchor="ctr"/>
                </a:tc>
                <a:tc>
                  <a:txBody>
                    <a:bodyPr/>
                    <a:lstStyle/>
                    <a:p>
                      <a:pPr algn="ctr"/>
                      <a:r>
                        <a:rPr lang="de-DE" sz="800" dirty="0"/>
                        <a:t>0</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2580698776"/>
                  </a:ext>
                </a:extLst>
              </a:tr>
            </a:tbl>
          </a:graphicData>
        </a:graphic>
      </p:graphicFrame>
    </p:spTree>
    <p:extLst>
      <p:ext uri="{BB962C8B-B14F-4D97-AF65-F5344CB8AC3E}">
        <p14:creationId xmlns:p14="http://schemas.microsoft.com/office/powerpoint/2010/main" val="21005541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Grafik 146">
            <a:extLst>
              <a:ext uri="{FF2B5EF4-FFF2-40B4-BE49-F238E27FC236}">
                <a16:creationId xmlns:a16="http://schemas.microsoft.com/office/drawing/2014/main" id="{D497A49D-41F8-6E4F-A809-6C25C135216D}"/>
              </a:ext>
            </a:extLst>
          </p:cNvPr>
          <p:cNvPicPr>
            <a:picLocks noChangeAspect="1"/>
          </p:cNvPicPr>
          <p:nvPr/>
        </p:nvPicPr>
        <p:blipFill>
          <a:blip r:embed="rId2"/>
          <a:stretch>
            <a:fillRect/>
          </a:stretch>
        </p:blipFill>
        <p:spPr>
          <a:xfrm>
            <a:off x="6643448" y="1816670"/>
            <a:ext cx="5080000" cy="3302000"/>
          </a:xfrm>
          <a:prstGeom prst="rect">
            <a:avLst/>
          </a:prstGeom>
        </p:spPr>
      </p:pic>
      <p:pic>
        <p:nvPicPr>
          <p:cNvPr id="146" name="Grafik 145">
            <a:extLst>
              <a:ext uri="{FF2B5EF4-FFF2-40B4-BE49-F238E27FC236}">
                <a16:creationId xmlns:a16="http://schemas.microsoft.com/office/drawing/2014/main" id="{04019C65-1082-9D46-A916-013F4E6F9A23}"/>
              </a:ext>
            </a:extLst>
          </p:cNvPr>
          <p:cNvPicPr>
            <a:picLocks noChangeAspect="1"/>
          </p:cNvPicPr>
          <p:nvPr/>
        </p:nvPicPr>
        <p:blipFill>
          <a:blip r:embed="rId3"/>
          <a:stretch>
            <a:fillRect/>
          </a:stretch>
        </p:blipFill>
        <p:spPr>
          <a:xfrm>
            <a:off x="782188" y="1816670"/>
            <a:ext cx="5067300" cy="3302000"/>
          </a:xfrm>
          <a:prstGeom prst="rect">
            <a:avLst/>
          </a:prstGeom>
        </p:spPr>
      </p:pic>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baseline="30000"/>
              <a:t>a</a:t>
            </a:r>
            <a:r>
              <a:rPr lang="en-GB"/>
              <a:t>Per BICR assessment; minimum follow up, 24.0 months. </a:t>
            </a:r>
          </a:p>
          <a:p>
            <a:r>
              <a:rPr lang="en-GB"/>
              <a:t>CI, confidence interval; CPS, combined positive score; HR, hazard ratio; mo, months; NIVO, nivolumab; PFS, progression-free survival.</a:t>
            </a:r>
          </a:p>
          <a:p>
            <a:r>
              <a:rPr lang="en-GB" b="1"/>
              <a:t>Janjigian Y, et al. Abstract LBA7 presented at ESMO 2021.</a:t>
            </a:r>
          </a:p>
        </p:txBody>
      </p:sp>
      <p:sp>
        <p:nvSpPr>
          <p:cNvPr id="10" name="Textplatzhalter 9">
            <a:extLst>
              <a:ext uri="{FF2B5EF4-FFF2-40B4-BE49-F238E27FC236}">
                <a16:creationId xmlns:a16="http://schemas.microsoft.com/office/drawing/2014/main" id="{48C7F16C-CABF-FA49-A159-EFB5B123B6B9}"/>
              </a:ext>
            </a:extLst>
          </p:cNvPr>
          <p:cNvSpPr>
            <a:spLocks noGrp="1"/>
          </p:cNvSpPr>
          <p:nvPr>
            <p:ph type="body" sz="quarter" idx="12"/>
          </p:nvPr>
        </p:nvSpPr>
        <p:spPr/>
        <p:txBody>
          <a:bodyPr/>
          <a:lstStyle/>
          <a:p>
            <a:r>
              <a:rPr lang="en-US" dirty="0"/>
              <a:t>PD-L1 CPS ≥5 </a:t>
            </a:r>
            <a:endParaRPr lang="en-US" b="1" dirty="0">
              <a:cs typeface="Arial"/>
            </a:endParaRPr>
          </a:p>
        </p:txBody>
      </p:sp>
      <p:sp>
        <p:nvSpPr>
          <p:cNvPr id="14" name="Textplatzhalter 13">
            <a:extLst>
              <a:ext uri="{FF2B5EF4-FFF2-40B4-BE49-F238E27FC236}">
                <a16:creationId xmlns:a16="http://schemas.microsoft.com/office/drawing/2014/main" id="{AA518694-E5BB-CC4B-A83D-D3868A2EDAB4}"/>
              </a:ext>
            </a:extLst>
          </p:cNvPr>
          <p:cNvSpPr>
            <a:spLocks noGrp="1"/>
          </p:cNvSpPr>
          <p:nvPr>
            <p:ph type="body" sz="quarter" idx="13"/>
          </p:nvPr>
        </p:nvSpPr>
        <p:spPr/>
        <p:txBody>
          <a:bodyPr/>
          <a:lstStyle/>
          <a:p>
            <a:r>
              <a:rPr lang="de-DE" dirty="0"/>
              <a:t>All </a:t>
            </a:r>
            <a:r>
              <a:rPr lang="de-DE" dirty="0" err="1"/>
              <a:t>randomized</a:t>
            </a:r>
            <a:endParaRPr lang="de-DE" dirty="0"/>
          </a:p>
        </p:txBody>
      </p:sp>
      <p:sp>
        <p:nvSpPr>
          <p:cNvPr id="137" name="TextBox 13">
            <a:extLst>
              <a:ext uri="{FF2B5EF4-FFF2-40B4-BE49-F238E27FC236}">
                <a16:creationId xmlns:a16="http://schemas.microsoft.com/office/drawing/2014/main" id="{2C242903-E1DB-F846-B57B-2CEA77C5890C}"/>
              </a:ext>
            </a:extLst>
          </p:cNvPr>
          <p:cNvSpPr txBox="1"/>
          <p:nvPr/>
        </p:nvSpPr>
        <p:spPr>
          <a:xfrm>
            <a:off x="407988" y="5714858"/>
            <a:ext cx="11376024" cy="153888"/>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000" dirty="0"/>
              <a:t>PFS benefit was maintained with NIVO + chemo vs chemo with longer follow-up in both PD-L1 CPS ≥ 5 and all randomized populations</a:t>
            </a:r>
          </a:p>
        </p:txBody>
      </p:sp>
      <p:graphicFrame>
        <p:nvGraphicFramePr>
          <p:cNvPr id="139" name="Tabelle 135">
            <a:extLst>
              <a:ext uri="{FF2B5EF4-FFF2-40B4-BE49-F238E27FC236}">
                <a16:creationId xmlns:a16="http://schemas.microsoft.com/office/drawing/2014/main" id="{3543C08F-B3C4-E14D-8849-4E8213652182}"/>
              </a:ext>
            </a:extLst>
          </p:cNvPr>
          <p:cNvGraphicFramePr>
            <a:graphicFrameLocks noGrp="1"/>
          </p:cNvGraphicFramePr>
          <p:nvPr>
            <p:extLst>
              <p:ext uri="{D42A27DB-BD31-4B8C-83A1-F6EECF244321}">
                <p14:modId xmlns:p14="http://schemas.microsoft.com/office/powerpoint/2010/main" val="3323668018"/>
              </p:ext>
            </p:extLst>
          </p:nvPr>
        </p:nvGraphicFramePr>
        <p:xfrm>
          <a:off x="416532" y="5204659"/>
          <a:ext cx="5535009" cy="408960"/>
        </p:xfrm>
        <a:graphic>
          <a:graphicData uri="http://schemas.openxmlformats.org/drawingml/2006/table">
            <a:tbl>
              <a:tblPr firstRow="1" bandRow="1">
                <a:tableStyleId>{5C22544A-7EE6-4342-B048-85BDC9FD1C3A}</a:tableStyleId>
              </a:tblPr>
              <a:tblGrid>
                <a:gridCol w="782449">
                  <a:extLst>
                    <a:ext uri="{9D8B030D-6E8A-4147-A177-3AD203B41FA5}">
                      <a16:colId xmlns:a16="http://schemas.microsoft.com/office/drawing/2014/main" val="2202233979"/>
                    </a:ext>
                  </a:extLst>
                </a:gridCol>
                <a:gridCol w="297035">
                  <a:extLst>
                    <a:ext uri="{9D8B030D-6E8A-4147-A177-3AD203B41FA5}">
                      <a16:colId xmlns:a16="http://schemas.microsoft.com/office/drawing/2014/main" val="126882096"/>
                    </a:ext>
                  </a:extLst>
                </a:gridCol>
                <a:gridCol w="297035">
                  <a:extLst>
                    <a:ext uri="{9D8B030D-6E8A-4147-A177-3AD203B41FA5}">
                      <a16:colId xmlns:a16="http://schemas.microsoft.com/office/drawing/2014/main" val="1291027550"/>
                    </a:ext>
                  </a:extLst>
                </a:gridCol>
                <a:gridCol w="297035">
                  <a:extLst>
                    <a:ext uri="{9D8B030D-6E8A-4147-A177-3AD203B41FA5}">
                      <a16:colId xmlns:a16="http://schemas.microsoft.com/office/drawing/2014/main" val="3627457096"/>
                    </a:ext>
                  </a:extLst>
                </a:gridCol>
                <a:gridCol w="297035">
                  <a:extLst>
                    <a:ext uri="{9D8B030D-6E8A-4147-A177-3AD203B41FA5}">
                      <a16:colId xmlns:a16="http://schemas.microsoft.com/office/drawing/2014/main" val="380995884"/>
                    </a:ext>
                  </a:extLst>
                </a:gridCol>
                <a:gridCol w="297035">
                  <a:extLst>
                    <a:ext uri="{9D8B030D-6E8A-4147-A177-3AD203B41FA5}">
                      <a16:colId xmlns:a16="http://schemas.microsoft.com/office/drawing/2014/main" val="837967367"/>
                    </a:ext>
                  </a:extLst>
                </a:gridCol>
                <a:gridCol w="297035">
                  <a:extLst>
                    <a:ext uri="{9D8B030D-6E8A-4147-A177-3AD203B41FA5}">
                      <a16:colId xmlns:a16="http://schemas.microsoft.com/office/drawing/2014/main" val="990312650"/>
                    </a:ext>
                  </a:extLst>
                </a:gridCol>
                <a:gridCol w="297035">
                  <a:extLst>
                    <a:ext uri="{9D8B030D-6E8A-4147-A177-3AD203B41FA5}">
                      <a16:colId xmlns:a16="http://schemas.microsoft.com/office/drawing/2014/main" val="1809042488"/>
                    </a:ext>
                  </a:extLst>
                </a:gridCol>
                <a:gridCol w="297035">
                  <a:extLst>
                    <a:ext uri="{9D8B030D-6E8A-4147-A177-3AD203B41FA5}">
                      <a16:colId xmlns:a16="http://schemas.microsoft.com/office/drawing/2014/main" val="2658666831"/>
                    </a:ext>
                  </a:extLst>
                </a:gridCol>
                <a:gridCol w="297035">
                  <a:extLst>
                    <a:ext uri="{9D8B030D-6E8A-4147-A177-3AD203B41FA5}">
                      <a16:colId xmlns:a16="http://schemas.microsoft.com/office/drawing/2014/main" val="396333994"/>
                    </a:ext>
                  </a:extLst>
                </a:gridCol>
                <a:gridCol w="297035">
                  <a:extLst>
                    <a:ext uri="{9D8B030D-6E8A-4147-A177-3AD203B41FA5}">
                      <a16:colId xmlns:a16="http://schemas.microsoft.com/office/drawing/2014/main" val="1597654517"/>
                    </a:ext>
                  </a:extLst>
                </a:gridCol>
                <a:gridCol w="297035">
                  <a:extLst>
                    <a:ext uri="{9D8B030D-6E8A-4147-A177-3AD203B41FA5}">
                      <a16:colId xmlns:a16="http://schemas.microsoft.com/office/drawing/2014/main" val="2581425285"/>
                    </a:ext>
                  </a:extLst>
                </a:gridCol>
                <a:gridCol w="297035">
                  <a:extLst>
                    <a:ext uri="{9D8B030D-6E8A-4147-A177-3AD203B41FA5}">
                      <a16:colId xmlns:a16="http://schemas.microsoft.com/office/drawing/2014/main" val="2728199521"/>
                    </a:ext>
                  </a:extLst>
                </a:gridCol>
                <a:gridCol w="297035">
                  <a:extLst>
                    <a:ext uri="{9D8B030D-6E8A-4147-A177-3AD203B41FA5}">
                      <a16:colId xmlns:a16="http://schemas.microsoft.com/office/drawing/2014/main" val="3925742887"/>
                    </a:ext>
                  </a:extLst>
                </a:gridCol>
                <a:gridCol w="297035">
                  <a:extLst>
                    <a:ext uri="{9D8B030D-6E8A-4147-A177-3AD203B41FA5}">
                      <a16:colId xmlns:a16="http://schemas.microsoft.com/office/drawing/2014/main" val="2950405746"/>
                    </a:ext>
                  </a:extLst>
                </a:gridCol>
                <a:gridCol w="297035">
                  <a:extLst>
                    <a:ext uri="{9D8B030D-6E8A-4147-A177-3AD203B41FA5}">
                      <a16:colId xmlns:a16="http://schemas.microsoft.com/office/drawing/2014/main" val="918802252"/>
                    </a:ext>
                  </a:extLst>
                </a:gridCol>
                <a:gridCol w="297035">
                  <a:extLst>
                    <a:ext uri="{9D8B030D-6E8A-4147-A177-3AD203B41FA5}">
                      <a16:colId xmlns:a16="http://schemas.microsoft.com/office/drawing/2014/main" val="3583795590"/>
                    </a:ext>
                  </a:extLst>
                </a:gridCol>
              </a:tblGrid>
              <a:tr h="0">
                <a:tc gridSpan="17">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52016611"/>
                  </a:ext>
                </a:extLst>
              </a:tr>
              <a:tr h="0">
                <a:tc>
                  <a:txBody>
                    <a:bodyPr/>
                    <a:lstStyle/>
                    <a:p>
                      <a:r>
                        <a:rPr lang="de-DE" sz="800" dirty="0">
                          <a:solidFill>
                            <a:schemeClr val="bg1"/>
                          </a:solidFill>
                        </a:rPr>
                        <a:t>NIVO + </a:t>
                      </a:r>
                      <a:r>
                        <a:rPr lang="de-DE" sz="800" dirty="0" err="1">
                          <a:solidFill>
                            <a:schemeClr val="bg1"/>
                          </a:solidFill>
                        </a:rPr>
                        <a:t>chemo</a:t>
                      </a:r>
                      <a:endParaRPr lang="de-DE" sz="800" dirty="0">
                        <a:solidFill>
                          <a:schemeClr val="bg1"/>
                        </a:solidFill>
                      </a:endParaRPr>
                    </a:p>
                  </a:txBody>
                  <a:tcPr marL="36000" marR="0" marT="7200" marB="7200" anchor="ctr">
                    <a:solidFill>
                      <a:schemeClr val="accent1"/>
                    </a:solidFill>
                  </a:tcPr>
                </a:tc>
                <a:tc>
                  <a:txBody>
                    <a:bodyPr/>
                    <a:lstStyle/>
                    <a:p>
                      <a:pPr algn="ctr"/>
                      <a:r>
                        <a:rPr lang="de-DE" sz="800" dirty="0"/>
                        <a:t>473</a:t>
                      </a:r>
                    </a:p>
                  </a:txBody>
                  <a:tcPr marL="18000" marR="18000" marT="7200" marB="7200" anchor="ctr"/>
                </a:tc>
                <a:tc>
                  <a:txBody>
                    <a:bodyPr/>
                    <a:lstStyle/>
                    <a:p>
                      <a:pPr algn="ctr"/>
                      <a:r>
                        <a:rPr lang="de-DE" sz="800" dirty="0"/>
                        <a:t>385</a:t>
                      </a:r>
                    </a:p>
                  </a:txBody>
                  <a:tcPr marL="18000" marR="18000" marT="7200" marB="7200" anchor="ctr"/>
                </a:tc>
                <a:tc>
                  <a:txBody>
                    <a:bodyPr/>
                    <a:lstStyle/>
                    <a:p>
                      <a:pPr algn="ctr"/>
                      <a:r>
                        <a:rPr lang="de-DE" sz="800" dirty="0"/>
                        <a:t>260</a:t>
                      </a:r>
                    </a:p>
                  </a:txBody>
                  <a:tcPr marL="18000" marR="18000" marT="7200" marB="7200" anchor="ctr"/>
                </a:tc>
                <a:tc>
                  <a:txBody>
                    <a:bodyPr/>
                    <a:lstStyle/>
                    <a:p>
                      <a:pPr algn="ctr"/>
                      <a:r>
                        <a:rPr lang="de-DE" sz="800"/>
                        <a:t>187</a:t>
                      </a:r>
                    </a:p>
                  </a:txBody>
                  <a:tcPr marL="18000" marR="18000" marT="7200" marB="7200" anchor="ctr"/>
                </a:tc>
                <a:tc>
                  <a:txBody>
                    <a:bodyPr/>
                    <a:lstStyle/>
                    <a:p>
                      <a:pPr algn="ctr"/>
                      <a:r>
                        <a:rPr lang="de-DE" sz="800" dirty="0"/>
                        <a:t>142</a:t>
                      </a:r>
                    </a:p>
                  </a:txBody>
                  <a:tcPr marL="18000" marR="18000" marT="7200" marB="7200" anchor="ctr"/>
                </a:tc>
                <a:tc>
                  <a:txBody>
                    <a:bodyPr/>
                    <a:lstStyle/>
                    <a:p>
                      <a:pPr algn="ctr"/>
                      <a:r>
                        <a:rPr lang="de-DE" sz="800"/>
                        <a:t>114</a:t>
                      </a:r>
                    </a:p>
                  </a:txBody>
                  <a:tcPr marL="18000" marR="18000" marT="7200" marB="7200" anchor="ctr"/>
                </a:tc>
                <a:tc>
                  <a:txBody>
                    <a:bodyPr/>
                    <a:lstStyle/>
                    <a:p>
                      <a:pPr algn="ctr"/>
                      <a:r>
                        <a:rPr lang="de-DE" sz="800"/>
                        <a:t>92</a:t>
                      </a:r>
                    </a:p>
                  </a:txBody>
                  <a:tcPr marL="18000" marR="18000" marT="7200" marB="7200" anchor="ctr"/>
                </a:tc>
                <a:tc>
                  <a:txBody>
                    <a:bodyPr/>
                    <a:lstStyle/>
                    <a:p>
                      <a:pPr algn="ctr"/>
                      <a:r>
                        <a:rPr lang="de-DE" sz="800"/>
                        <a:t>74</a:t>
                      </a:r>
                    </a:p>
                  </a:txBody>
                  <a:tcPr marL="18000" marR="18000" marT="7200" marB="7200" anchor="ctr"/>
                </a:tc>
                <a:tc>
                  <a:txBody>
                    <a:bodyPr/>
                    <a:lstStyle/>
                    <a:p>
                      <a:pPr algn="ctr"/>
                      <a:r>
                        <a:rPr lang="de-DE" sz="800"/>
                        <a:t>58</a:t>
                      </a:r>
                    </a:p>
                  </a:txBody>
                  <a:tcPr marL="18000" marR="18000" marT="7200" marB="7200" anchor="ctr"/>
                </a:tc>
                <a:tc>
                  <a:txBody>
                    <a:bodyPr/>
                    <a:lstStyle/>
                    <a:p>
                      <a:pPr algn="ctr"/>
                      <a:r>
                        <a:rPr lang="de-DE" sz="800"/>
                        <a:t>42</a:t>
                      </a:r>
                    </a:p>
                  </a:txBody>
                  <a:tcPr marL="18000" marR="18000" marT="7200" marB="7200" anchor="ctr"/>
                </a:tc>
                <a:tc>
                  <a:txBody>
                    <a:bodyPr/>
                    <a:lstStyle/>
                    <a:p>
                      <a:pPr algn="ctr"/>
                      <a:r>
                        <a:rPr lang="de-DE" sz="800"/>
                        <a:t>29</a:t>
                      </a:r>
                    </a:p>
                  </a:txBody>
                  <a:tcPr marL="18000" marR="18000" marT="7200" marB="7200" anchor="ctr"/>
                </a:tc>
                <a:tc>
                  <a:txBody>
                    <a:bodyPr/>
                    <a:lstStyle/>
                    <a:p>
                      <a:pPr algn="ctr"/>
                      <a:r>
                        <a:rPr lang="de-DE" sz="800"/>
                        <a:t>20</a:t>
                      </a:r>
                    </a:p>
                  </a:txBody>
                  <a:tcPr marL="18000" marR="18000" marT="7200" marB="7200" anchor="ctr"/>
                </a:tc>
                <a:tc>
                  <a:txBody>
                    <a:bodyPr/>
                    <a:lstStyle/>
                    <a:p>
                      <a:pPr algn="ctr"/>
                      <a:r>
                        <a:rPr lang="de-DE" sz="800"/>
                        <a:t>8</a:t>
                      </a:r>
                    </a:p>
                  </a:txBody>
                  <a:tcPr marL="18000" marR="18000" marT="7200" marB="7200" anchor="ctr"/>
                </a:tc>
                <a:tc>
                  <a:txBody>
                    <a:bodyPr/>
                    <a:lstStyle/>
                    <a:p>
                      <a:pPr algn="ctr"/>
                      <a:r>
                        <a:rPr lang="de-DE" sz="800"/>
                        <a:t>3</a:t>
                      </a:r>
                    </a:p>
                  </a:txBody>
                  <a:tcPr marL="18000" marR="18000" marT="7200" marB="7200" anchor="ctr"/>
                </a:tc>
                <a:tc>
                  <a:txBody>
                    <a:bodyPr/>
                    <a:lstStyle/>
                    <a:p>
                      <a:pPr algn="ctr"/>
                      <a:r>
                        <a:rPr lang="de-DE" sz="800"/>
                        <a:t>1</a:t>
                      </a:r>
                    </a:p>
                  </a:txBody>
                  <a:tcPr marL="18000" marR="18000" marT="7200" marB="7200" anchor="ctr"/>
                </a:tc>
                <a:tc>
                  <a:txBody>
                    <a:bodyPr/>
                    <a:lstStyle/>
                    <a:p>
                      <a:pPr algn="ctr"/>
                      <a:r>
                        <a:rPr lang="de-DE" sz="800"/>
                        <a:t>0</a:t>
                      </a:r>
                    </a:p>
                  </a:txBody>
                  <a:tcPr marL="18000" marR="18000" marT="7200" marB="7200" anchor="ctr"/>
                </a:tc>
                <a:extLst>
                  <a:ext uri="{0D108BD9-81ED-4DB2-BD59-A6C34878D82A}">
                    <a16:rowId xmlns:a16="http://schemas.microsoft.com/office/drawing/2014/main" val="684129858"/>
                  </a:ext>
                </a:extLst>
              </a:tr>
              <a:tr h="0">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800"/>
                        <a:t>482</a:t>
                      </a:r>
                    </a:p>
                  </a:txBody>
                  <a:tcPr marL="18000" marR="18000" marT="7200" marB="7200" anchor="ctr"/>
                </a:tc>
                <a:tc>
                  <a:txBody>
                    <a:bodyPr/>
                    <a:lstStyle/>
                    <a:p>
                      <a:pPr algn="ctr"/>
                      <a:r>
                        <a:rPr lang="de-DE" sz="800"/>
                        <a:t>331</a:t>
                      </a:r>
                    </a:p>
                  </a:txBody>
                  <a:tcPr marL="18000" marR="18000" marT="7200" marB="7200" anchor="ctr"/>
                </a:tc>
                <a:tc>
                  <a:txBody>
                    <a:bodyPr/>
                    <a:lstStyle/>
                    <a:p>
                      <a:pPr algn="ctr"/>
                      <a:r>
                        <a:rPr lang="de-DE" sz="800"/>
                        <a:t>204</a:t>
                      </a:r>
                    </a:p>
                  </a:txBody>
                  <a:tcPr marL="18000" marR="18000" marT="7200" marB="7200" anchor="ctr"/>
                </a:tc>
                <a:tc>
                  <a:txBody>
                    <a:bodyPr/>
                    <a:lstStyle/>
                    <a:p>
                      <a:pPr algn="ctr"/>
                      <a:r>
                        <a:rPr lang="de-DE" sz="800" dirty="0"/>
                        <a:t>116</a:t>
                      </a:r>
                    </a:p>
                  </a:txBody>
                  <a:tcPr marL="18000" marR="18000" marT="7200" marB="7200" anchor="ctr"/>
                </a:tc>
                <a:tc>
                  <a:txBody>
                    <a:bodyPr/>
                    <a:lstStyle/>
                    <a:p>
                      <a:pPr algn="ctr"/>
                      <a:r>
                        <a:rPr lang="de-DE" sz="800" dirty="0"/>
                        <a:t>82</a:t>
                      </a:r>
                    </a:p>
                  </a:txBody>
                  <a:tcPr marL="18000" marR="18000" marT="7200" marB="7200" anchor="ctr"/>
                </a:tc>
                <a:tc>
                  <a:txBody>
                    <a:bodyPr/>
                    <a:lstStyle/>
                    <a:p>
                      <a:pPr algn="ctr"/>
                      <a:r>
                        <a:rPr lang="de-DE" sz="800" dirty="0"/>
                        <a:t>59</a:t>
                      </a:r>
                    </a:p>
                  </a:txBody>
                  <a:tcPr marL="18000" marR="18000" marT="7200" marB="7200" anchor="ctr"/>
                </a:tc>
                <a:tc>
                  <a:txBody>
                    <a:bodyPr/>
                    <a:lstStyle/>
                    <a:p>
                      <a:pPr algn="ctr"/>
                      <a:r>
                        <a:rPr lang="de-DE" sz="800"/>
                        <a:t>49</a:t>
                      </a:r>
                    </a:p>
                  </a:txBody>
                  <a:tcPr marL="18000" marR="18000" marT="7200" marB="7200" anchor="ctr"/>
                </a:tc>
                <a:tc>
                  <a:txBody>
                    <a:bodyPr/>
                    <a:lstStyle/>
                    <a:p>
                      <a:pPr algn="ctr"/>
                      <a:r>
                        <a:rPr lang="de-DE" sz="800"/>
                        <a:t>37</a:t>
                      </a:r>
                    </a:p>
                  </a:txBody>
                  <a:tcPr marL="18000" marR="18000" marT="7200" marB="7200" anchor="ctr"/>
                </a:tc>
                <a:tc>
                  <a:txBody>
                    <a:bodyPr/>
                    <a:lstStyle/>
                    <a:p>
                      <a:pPr algn="ctr"/>
                      <a:r>
                        <a:rPr lang="de-DE" sz="800" dirty="0"/>
                        <a:t>28</a:t>
                      </a:r>
                    </a:p>
                  </a:txBody>
                  <a:tcPr marL="18000" marR="18000" marT="7200" marB="7200" anchor="ctr"/>
                </a:tc>
                <a:tc>
                  <a:txBody>
                    <a:bodyPr/>
                    <a:lstStyle/>
                    <a:p>
                      <a:pPr algn="ctr"/>
                      <a:r>
                        <a:rPr lang="de-DE" sz="800" dirty="0"/>
                        <a:t>23</a:t>
                      </a:r>
                    </a:p>
                  </a:txBody>
                  <a:tcPr marL="18000" marR="18000" marT="7200" marB="7200" anchor="ctr"/>
                </a:tc>
                <a:tc>
                  <a:txBody>
                    <a:bodyPr/>
                    <a:lstStyle/>
                    <a:p>
                      <a:pPr algn="ctr"/>
                      <a:r>
                        <a:rPr lang="de-DE" sz="800"/>
                        <a:t>16</a:t>
                      </a:r>
                    </a:p>
                  </a:txBody>
                  <a:tcPr marL="18000" marR="18000" marT="7200" marB="7200" anchor="ctr"/>
                </a:tc>
                <a:tc>
                  <a:txBody>
                    <a:bodyPr/>
                    <a:lstStyle/>
                    <a:p>
                      <a:pPr algn="ctr"/>
                      <a:r>
                        <a:rPr lang="de-DE" sz="800" dirty="0"/>
                        <a:t>13</a:t>
                      </a:r>
                    </a:p>
                  </a:txBody>
                  <a:tcPr marL="18000" marR="18000" marT="7200" marB="7200" anchor="ctr"/>
                </a:tc>
                <a:tc>
                  <a:txBody>
                    <a:bodyPr/>
                    <a:lstStyle/>
                    <a:p>
                      <a:pPr algn="ctr"/>
                      <a:r>
                        <a:rPr lang="de-DE" sz="800" dirty="0"/>
                        <a:t>9</a:t>
                      </a:r>
                    </a:p>
                  </a:txBody>
                  <a:tcPr marL="18000" marR="18000" marT="7200" marB="7200" anchor="ctr"/>
                </a:tc>
                <a:tc>
                  <a:txBody>
                    <a:bodyPr/>
                    <a:lstStyle/>
                    <a:p>
                      <a:pPr algn="ctr"/>
                      <a:r>
                        <a:rPr lang="de-DE" sz="800" dirty="0"/>
                        <a:t>2</a:t>
                      </a:r>
                    </a:p>
                  </a:txBody>
                  <a:tcPr marL="18000" marR="18000" marT="7200" marB="7200" anchor="ctr"/>
                </a:tc>
                <a:tc>
                  <a:txBody>
                    <a:bodyPr/>
                    <a:lstStyle/>
                    <a:p>
                      <a:pPr algn="ctr"/>
                      <a:r>
                        <a:rPr lang="de-DE" sz="800" dirty="0"/>
                        <a:t>1</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2580698776"/>
                  </a:ext>
                </a:extLst>
              </a:tr>
            </a:tbl>
          </a:graphicData>
        </a:graphic>
      </p:graphicFrame>
      <p:graphicFrame>
        <p:nvGraphicFramePr>
          <p:cNvPr id="140" name="Tabelle 52">
            <a:extLst>
              <a:ext uri="{FF2B5EF4-FFF2-40B4-BE49-F238E27FC236}">
                <a16:creationId xmlns:a16="http://schemas.microsoft.com/office/drawing/2014/main" id="{77313C3E-5CB0-1147-8210-FFF5C2CB8561}"/>
              </a:ext>
            </a:extLst>
          </p:cNvPr>
          <p:cNvGraphicFramePr>
            <a:graphicFrameLocks noGrp="1"/>
          </p:cNvGraphicFramePr>
          <p:nvPr>
            <p:extLst>
              <p:ext uri="{D42A27DB-BD31-4B8C-83A1-F6EECF244321}">
                <p14:modId xmlns:p14="http://schemas.microsoft.com/office/powerpoint/2010/main" val="4244218665"/>
              </p:ext>
            </p:extLst>
          </p:nvPr>
        </p:nvGraphicFramePr>
        <p:xfrm>
          <a:off x="8760013" y="1815258"/>
          <a:ext cx="3024000" cy="10586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marR="36000" anchor="ctr"/>
                </a:tc>
                <a:tc>
                  <a:txBody>
                    <a:bodyPr/>
                    <a:lstStyle/>
                    <a:p>
                      <a:pPr algn="ctr"/>
                      <a:r>
                        <a:rPr lang="de-DE" sz="1000" dirty="0"/>
                        <a:t>NIVO + </a:t>
                      </a:r>
                      <a:r>
                        <a:rPr lang="de-DE" sz="1000" dirty="0" err="1"/>
                        <a:t>chemo</a:t>
                      </a:r>
                      <a:endParaRPr lang="de-DE" sz="1000" dirty="0"/>
                    </a:p>
                    <a:p>
                      <a:pPr algn="ctr"/>
                      <a:r>
                        <a:rPr lang="de-DE" sz="1000" dirty="0"/>
                        <a:t>(</a:t>
                      </a:r>
                      <a:r>
                        <a:rPr lang="de-DE" sz="1000" dirty="0" err="1"/>
                        <a:t>n</a:t>
                      </a:r>
                      <a:r>
                        <a:rPr lang="de-DE" sz="1000" dirty="0"/>
                        <a:t> = 473)</a:t>
                      </a:r>
                    </a:p>
                  </a:txBody>
                  <a:tcPr marL="0" marR="0" anchor="ctr">
                    <a:solidFill>
                      <a:schemeClr val="accent1"/>
                    </a:solidFill>
                  </a:tcPr>
                </a:tc>
                <a:tc>
                  <a:txBody>
                    <a:bodyPr/>
                    <a:lstStyle/>
                    <a:p>
                      <a:pPr algn="ctr"/>
                      <a:r>
                        <a:rPr lang="de-DE" sz="1000" dirty="0">
                          <a:solidFill>
                            <a:schemeClr val="bg1"/>
                          </a:solidFill>
                        </a:rPr>
                        <a:t>Chemo </a:t>
                      </a:r>
                    </a:p>
                    <a:p>
                      <a:pPr algn="ctr"/>
                      <a:r>
                        <a:rPr lang="de-DE" sz="1000" dirty="0">
                          <a:solidFill>
                            <a:schemeClr val="bg1"/>
                          </a:solidFill>
                        </a:rPr>
                        <a:t>(</a:t>
                      </a:r>
                      <a:r>
                        <a:rPr lang="de-DE" sz="1000" dirty="0" err="1">
                          <a:solidFill>
                            <a:schemeClr val="bg1"/>
                          </a:solidFill>
                        </a:rPr>
                        <a:t>n</a:t>
                      </a:r>
                      <a:r>
                        <a:rPr lang="de-DE" sz="1000" dirty="0">
                          <a:solidFill>
                            <a:schemeClr val="bg1"/>
                          </a:solidFill>
                        </a:rPr>
                        <a:t> = 482)</a:t>
                      </a:r>
                    </a:p>
                  </a:txBody>
                  <a:tcPr marL="0" marR="0"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a:t>
                      </a:r>
                      <a:r>
                        <a:rPr lang="de-DE" sz="1000" b="1" dirty="0" err="1"/>
                        <a:t>OS,</a:t>
                      </a:r>
                      <a:r>
                        <a:rPr lang="de-DE" sz="1000" b="1" baseline="30000" dirty="0" err="1"/>
                        <a:t>a</a:t>
                      </a:r>
                      <a:r>
                        <a:rPr lang="de-DE" sz="1000" b="1" baseline="30000" dirty="0"/>
                        <a:t> </a:t>
                      </a:r>
                      <a:r>
                        <a:rPr lang="de-DE" sz="1000" b="1" dirty="0" err="1"/>
                        <a:t>mo</a:t>
                      </a:r>
                      <a:r>
                        <a:rPr lang="de-DE" sz="1000" b="1" dirty="0"/>
                        <a:t> </a:t>
                      </a:r>
                      <a:r>
                        <a:rPr lang="de-DE" sz="1000" dirty="0"/>
                        <a:t>(95% CI)</a:t>
                      </a:r>
                    </a:p>
                  </a:txBody>
                  <a:tcPr marR="36000" anchor="ctr"/>
                </a:tc>
                <a:tc>
                  <a:txBody>
                    <a:bodyPr/>
                    <a:lstStyle/>
                    <a:p>
                      <a:pPr algn="ctr"/>
                      <a:r>
                        <a:rPr lang="de-DE" sz="1000" b="1" dirty="0"/>
                        <a:t>7.7</a:t>
                      </a:r>
                    </a:p>
                    <a:p>
                      <a:pPr algn="ctr"/>
                      <a:r>
                        <a:rPr lang="de-DE" sz="1000" dirty="0"/>
                        <a:t>(7.1-8.6)</a:t>
                      </a:r>
                    </a:p>
                  </a:txBody>
                  <a:tcPr marL="18000" marR="18000" marT="10800" marB="10800" anchor="ctr"/>
                </a:tc>
                <a:tc>
                  <a:txBody>
                    <a:bodyPr/>
                    <a:lstStyle/>
                    <a:p>
                      <a:pPr algn="ctr"/>
                      <a:r>
                        <a:rPr lang="de-DE" sz="1000" b="1" dirty="0"/>
                        <a:t>6.9</a:t>
                      </a:r>
                    </a:p>
                    <a:p>
                      <a:pPr algn="ctr"/>
                      <a:r>
                        <a:rPr lang="de-DE" sz="1000" dirty="0"/>
                        <a:t>(6.7-7.2)</a:t>
                      </a:r>
                    </a:p>
                  </a:txBody>
                  <a:tcPr marL="18000" marR="18000" marT="10800" marB="10800" anchor="ctr"/>
                </a:tc>
                <a:extLst>
                  <a:ext uri="{0D108BD9-81ED-4DB2-BD59-A6C34878D82A}">
                    <a16:rowId xmlns:a16="http://schemas.microsoft.com/office/drawing/2014/main" val="426719897"/>
                  </a:ext>
                </a:extLst>
              </a:tr>
              <a:tr h="266140">
                <a:tc>
                  <a:txBody>
                    <a:bodyPr/>
                    <a:lstStyle/>
                    <a:p>
                      <a:r>
                        <a:rPr lang="de-DE" sz="1000" b="1" dirty="0"/>
                        <a:t>HR (95% CI)</a:t>
                      </a:r>
                      <a:endParaRPr lang="de-DE" sz="1000" b="1" i="1" dirty="0"/>
                    </a:p>
                  </a:txBody>
                  <a:tcPr marR="36000" anchor="ctr"/>
                </a:tc>
                <a:tc gridSpan="2">
                  <a:txBody>
                    <a:bodyPr/>
                    <a:lstStyle/>
                    <a:p>
                      <a:pPr algn="ctr"/>
                      <a:r>
                        <a:rPr lang="de-DE" sz="1000" b="1" dirty="0"/>
                        <a:t>0.79 (0.70-0.89)</a:t>
                      </a:r>
                    </a:p>
                  </a:txBody>
                  <a:tcPr marL="18000" marR="18000" marT="10800" marB="10800" anchor="ctr"/>
                </a:tc>
                <a:tc hMerge="1">
                  <a:txBody>
                    <a:bodyPr/>
                    <a:lstStyle/>
                    <a:p>
                      <a:pPr algn="ctr"/>
                      <a:endParaRPr lang="de-DE" sz="1000"/>
                    </a:p>
                  </a:txBody>
                  <a:tcPr anchor="ctr"/>
                </a:tc>
                <a:extLst>
                  <a:ext uri="{0D108BD9-81ED-4DB2-BD59-A6C34878D82A}">
                    <a16:rowId xmlns:a16="http://schemas.microsoft.com/office/drawing/2014/main" val="88096318"/>
                  </a:ext>
                </a:extLst>
              </a:tr>
            </a:tbl>
          </a:graphicData>
        </a:graphic>
      </p:graphicFrame>
      <p:graphicFrame>
        <p:nvGraphicFramePr>
          <p:cNvPr id="141" name="Tabelle 52">
            <a:extLst>
              <a:ext uri="{FF2B5EF4-FFF2-40B4-BE49-F238E27FC236}">
                <a16:creationId xmlns:a16="http://schemas.microsoft.com/office/drawing/2014/main" id="{C8586CBF-5DC6-0246-9EA4-6B402D1B955A}"/>
              </a:ext>
            </a:extLst>
          </p:cNvPr>
          <p:cNvGraphicFramePr>
            <a:graphicFrameLocks noGrp="1"/>
          </p:cNvGraphicFramePr>
          <p:nvPr>
            <p:extLst>
              <p:ext uri="{D42A27DB-BD31-4B8C-83A1-F6EECF244321}">
                <p14:modId xmlns:p14="http://schemas.microsoft.com/office/powerpoint/2010/main" val="2844226443"/>
              </p:ext>
            </p:extLst>
          </p:nvPr>
        </p:nvGraphicFramePr>
        <p:xfrm>
          <a:off x="2927538" y="1815258"/>
          <a:ext cx="3024000" cy="10586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solidFill>
                            <a:schemeClr val="bg1"/>
                          </a:solidFill>
                        </a:rPr>
                        <a:t>NIVO + </a:t>
                      </a:r>
                      <a:r>
                        <a:rPr lang="de-DE" sz="1000" dirty="0" err="1">
                          <a:solidFill>
                            <a:schemeClr val="bg1"/>
                          </a:solidFill>
                        </a:rPr>
                        <a:t>chemo</a:t>
                      </a:r>
                      <a:endParaRPr lang="de-DE" sz="1000" dirty="0">
                        <a:solidFill>
                          <a:schemeClr val="bg1"/>
                        </a:solidFill>
                      </a:endParaRPr>
                    </a:p>
                    <a:p>
                      <a:pPr algn="ctr"/>
                      <a:r>
                        <a:rPr lang="de-DE" sz="1000" dirty="0">
                          <a:solidFill>
                            <a:schemeClr val="bg1"/>
                          </a:solidFill>
                        </a:rPr>
                        <a:t>(</a:t>
                      </a:r>
                      <a:r>
                        <a:rPr lang="de-DE" sz="1000" dirty="0" err="1">
                          <a:solidFill>
                            <a:schemeClr val="bg1"/>
                          </a:solidFill>
                        </a:rPr>
                        <a:t>n</a:t>
                      </a:r>
                      <a:r>
                        <a:rPr lang="de-DE" sz="1000" dirty="0">
                          <a:solidFill>
                            <a:schemeClr val="bg1"/>
                          </a:solidFill>
                        </a:rPr>
                        <a:t> = 473)</a:t>
                      </a:r>
                    </a:p>
                  </a:txBody>
                  <a:tcPr marL="0" marR="0" anchor="ctr">
                    <a:solidFill>
                      <a:schemeClr val="accent1"/>
                    </a:solidFill>
                  </a:tcPr>
                </a:tc>
                <a:tc>
                  <a:txBody>
                    <a:bodyPr/>
                    <a:lstStyle/>
                    <a:p>
                      <a:pPr algn="ctr"/>
                      <a:r>
                        <a:rPr lang="de-DE" sz="1000" dirty="0">
                          <a:solidFill>
                            <a:schemeClr val="bg1"/>
                          </a:solidFill>
                        </a:rPr>
                        <a:t>Chemo </a:t>
                      </a:r>
                    </a:p>
                    <a:p>
                      <a:pPr algn="ctr"/>
                      <a:r>
                        <a:rPr lang="de-DE" sz="1000" dirty="0">
                          <a:solidFill>
                            <a:schemeClr val="bg1"/>
                          </a:solidFill>
                        </a:rPr>
                        <a:t>(</a:t>
                      </a:r>
                      <a:r>
                        <a:rPr lang="de-DE" sz="1000" dirty="0" err="1">
                          <a:solidFill>
                            <a:schemeClr val="bg1"/>
                          </a:solidFill>
                        </a:rPr>
                        <a:t>n</a:t>
                      </a:r>
                      <a:r>
                        <a:rPr lang="de-DE" sz="1000" dirty="0">
                          <a:solidFill>
                            <a:schemeClr val="bg1"/>
                          </a:solidFill>
                        </a:rPr>
                        <a:t> = 482)</a:t>
                      </a:r>
                    </a:p>
                  </a:txBody>
                  <a:tcPr marL="0" marR="0"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a:t>
                      </a:r>
                      <a:r>
                        <a:rPr lang="de-DE" sz="1000" b="1" dirty="0" err="1"/>
                        <a:t>OS,</a:t>
                      </a:r>
                      <a:r>
                        <a:rPr lang="de-DE" sz="1000" b="1" baseline="30000" dirty="0" err="1"/>
                        <a:t>a</a:t>
                      </a:r>
                      <a:r>
                        <a:rPr lang="de-DE" sz="1000" b="1" baseline="30000" dirty="0"/>
                        <a:t> </a:t>
                      </a:r>
                      <a:r>
                        <a:rPr lang="de-DE" sz="1000" b="1" dirty="0" err="1"/>
                        <a:t>mo</a:t>
                      </a:r>
                      <a:r>
                        <a:rPr lang="de-DE" sz="1000" b="1" dirty="0"/>
                        <a:t> </a:t>
                      </a:r>
                      <a:r>
                        <a:rPr lang="de-DE" sz="1000" dirty="0"/>
                        <a:t>(95% CI)</a:t>
                      </a:r>
                    </a:p>
                  </a:txBody>
                  <a:tcPr marR="36000" anchor="ctr"/>
                </a:tc>
                <a:tc>
                  <a:txBody>
                    <a:bodyPr/>
                    <a:lstStyle/>
                    <a:p>
                      <a:pPr algn="ctr"/>
                      <a:r>
                        <a:rPr lang="de-DE" sz="1000" b="1" dirty="0"/>
                        <a:t>8.1</a:t>
                      </a:r>
                    </a:p>
                    <a:p>
                      <a:pPr algn="ctr"/>
                      <a:r>
                        <a:rPr lang="de-DE" sz="1000" dirty="0"/>
                        <a:t>(7.0-9.2)</a:t>
                      </a:r>
                    </a:p>
                  </a:txBody>
                  <a:tcPr marL="18000" marR="18000" marT="10800" marB="10800" anchor="ctr"/>
                </a:tc>
                <a:tc>
                  <a:txBody>
                    <a:bodyPr/>
                    <a:lstStyle/>
                    <a:p>
                      <a:pPr algn="ctr"/>
                      <a:r>
                        <a:rPr lang="de-DE" sz="1000" b="1" dirty="0"/>
                        <a:t>6.1</a:t>
                      </a:r>
                    </a:p>
                    <a:p>
                      <a:pPr algn="ctr"/>
                      <a:r>
                        <a:rPr lang="de-DE" sz="1000" dirty="0"/>
                        <a:t>(5.6-6.9)</a:t>
                      </a:r>
                    </a:p>
                  </a:txBody>
                  <a:tcPr marL="18000" marR="18000" marT="10800" marB="10800" anchor="ctr"/>
                </a:tc>
                <a:extLst>
                  <a:ext uri="{0D108BD9-81ED-4DB2-BD59-A6C34878D82A}">
                    <a16:rowId xmlns:a16="http://schemas.microsoft.com/office/drawing/2014/main" val="426719897"/>
                  </a:ext>
                </a:extLst>
              </a:tr>
              <a:tr h="266140">
                <a:tc>
                  <a:txBody>
                    <a:bodyPr/>
                    <a:lstStyle/>
                    <a:p>
                      <a:r>
                        <a:rPr lang="de-DE" sz="1000" b="1" dirty="0"/>
                        <a:t>HR (95% CI)</a:t>
                      </a:r>
                      <a:endParaRPr lang="de-DE" sz="1000" b="1" i="1" dirty="0"/>
                    </a:p>
                  </a:txBody>
                  <a:tcPr marR="36000" anchor="ctr"/>
                </a:tc>
                <a:tc gridSpan="2">
                  <a:txBody>
                    <a:bodyPr/>
                    <a:lstStyle/>
                    <a:p>
                      <a:pPr algn="ctr"/>
                      <a:r>
                        <a:rPr lang="de-DE" sz="1000" b="1" dirty="0"/>
                        <a:t>0.70 (0.60-0.81)</a:t>
                      </a:r>
                    </a:p>
                  </a:txBody>
                  <a:tcPr marL="18000" marR="18000" marT="10800" marB="10800" anchor="ctr"/>
                </a:tc>
                <a:tc hMerge="1">
                  <a:txBody>
                    <a:bodyPr/>
                    <a:lstStyle/>
                    <a:p>
                      <a:pPr algn="ctr"/>
                      <a:endParaRPr lang="de-DE" sz="1000"/>
                    </a:p>
                  </a:txBody>
                  <a:tcPr anchor="ctr"/>
                </a:tc>
                <a:extLst>
                  <a:ext uri="{0D108BD9-81ED-4DB2-BD59-A6C34878D82A}">
                    <a16:rowId xmlns:a16="http://schemas.microsoft.com/office/drawing/2014/main" val="88096318"/>
                  </a:ext>
                </a:extLst>
              </a:tr>
            </a:tbl>
          </a:graphicData>
        </a:graphic>
      </p:graphicFrame>
      <p:graphicFrame>
        <p:nvGraphicFramePr>
          <p:cNvPr id="142" name="Tabelle 135">
            <a:extLst>
              <a:ext uri="{FF2B5EF4-FFF2-40B4-BE49-F238E27FC236}">
                <a16:creationId xmlns:a16="http://schemas.microsoft.com/office/drawing/2014/main" id="{6C626824-321E-E24C-B043-C46FC7DD7DDF}"/>
              </a:ext>
            </a:extLst>
          </p:cNvPr>
          <p:cNvGraphicFramePr>
            <a:graphicFrameLocks noGrp="1"/>
          </p:cNvGraphicFramePr>
          <p:nvPr>
            <p:extLst>
              <p:ext uri="{D42A27DB-BD31-4B8C-83A1-F6EECF244321}">
                <p14:modId xmlns:p14="http://schemas.microsoft.com/office/powerpoint/2010/main" val="3612089239"/>
              </p:ext>
            </p:extLst>
          </p:nvPr>
        </p:nvGraphicFramePr>
        <p:xfrm>
          <a:off x="6249008" y="5204659"/>
          <a:ext cx="5535009" cy="408960"/>
        </p:xfrm>
        <a:graphic>
          <a:graphicData uri="http://schemas.openxmlformats.org/drawingml/2006/table">
            <a:tbl>
              <a:tblPr firstRow="1" bandRow="1">
                <a:tableStyleId>{5C22544A-7EE6-4342-B048-85BDC9FD1C3A}</a:tableStyleId>
              </a:tblPr>
              <a:tblGrid>
                <a:gridCol w="782449">
                  <a:extLst>
                    <a:ext uri="{9D8B030D-6E8A-4147-A177-3AD203B41FA5}">
                      <a16:colId xmlns:a16="http://schemas.microsoft.com/office/drawing/2014/main" val="2202233979"/>
                    </a:ext>
                  </a:extLst>
                </a:gridCol>
                <a:gridCol w="297035">
                  <a:extLst>
                    <a:ext uri="{9D8B030D-6E8A-4147-A177-3AD203B41FA5}">
                      <a16:colId xmlns:a16="http://schemas.microsoft.com/office/drawing/2014/main" val="126882096"/>
                    </a:ext>
                  </a:extLst>
                </a:gridCol>
                <a:gridCol w="297035">
                  <a:extLst>
                    <a:ext uri="{9D8B030D-6E8A-4147-A177-3AD203B41FA5}">
                      <a16:colId xmlns:a16="http://schemas.microsoft.com/office/drawing/2014/main" val="1291027550"/>
                    </a:ext>
                  </a:extLst>
                </a:gridCol>
                <a:gridCol w="297035">
                  <a:extLst>
                    <a:ext uri="{9D8B030D-6E8A-4147-A177-3AD203B41FA5}">
                      <a16:colId xmlns:a16="http://schemas.microsoft.com/office/drawing/2014/main" val="3627457096"/>
                    </a:ext>
                  </a:extLst>
                </a:gridCol>
                <a:gridCol w="297035">
                  <a:extLst>
                    <a:ext uri="{9D8B030D-6E8A-4147-A177-3AD203B41FA5}">
                      <a16:colId xmlns:a16="http://schemas.microsoft.com/office/drawing/2014/main" val="380995884"/>
                    </a:ext>
                  </a:extLst>
                </a:gridCol>
                <a:gridCol w="297035">
                  <a:extLst>
                    <a:ext uri="{9D8B030D-6E8A-4147-A177-3AD203B41FA5}">
                      <a16:colId xmlns:a16="http://schemas.microsoft.com/office/drawing/2014/main" val="837967367"/>
                    </a:ext>
                  </a:extLst>
                </a:gridCol>
                <a:gridCol w="297035">
                  <a:extLst>
                    <a:ext uri="{9D8B030D-6E8A-4147-A177-3AD203B41FA5}">
                      <a16:colId xmlns:a16="http://schemas.microsoft.com/office/drawing/2014/main" val="990312650"/>
                    </a:ext>
                  </a:extLst>
                </a:gridCol>
                <a:gridCol w="297035">
                  <a:extLst>
                    <a:ext uri="{9D8B030D-6E8A-4147-A177-3AD203B41FA5}">
                      <a16:colId xmlns:a16="http://schemas.microsoft.com/office/drawing/2014/main" val="1809042488"/>
                    </a:ext>
                  </a:extLst>
                </a:gridCol>
                <a:gridCol w="297035">
                  <a:extLst>
                    <a:ext uri="{9D8B030D-6E8A-4147-A177-3AD203B41FA5}">
                      <a16:colId xmlns:a16="http://schemas.microsoft.com/office/drawing/2014/main" val="2658666831"/>
                    </a:ext>
                  </a:extLst>
                </a:gridCol>
                <a:gridCol w="297035">
                  <a:extLst>
                    <a:ext uri="{9D8B030D-6E8A-4147-A177-3AD203B41FA5}">
                      <a16:colId xmlns:a16="http://schemas.microsoft.com/office/drawing/2014/main" val="396333994"/>
                    </a:ext>
                  </a:extLst>
                </a:gridCol>
                <a:gridCol w="297035">
                  <a:extLst>
                    <a:ext uri="{9D8B030D-6E8A-4147-A177-3AD203B41FA5}">
                      <a16:colId xmlns:a16="http://schemas.microsoft.com/office/drawing/2014/main" val="1597654517"/>
                    </a:ext>
                  </a:extLst>
                </a:gridCol>
                <a:gridCol w="297035">
                  <a:extLst>
                    <a:ext uri="{9D8B030D-6E8A-4147-A177-3AD203B41FA5}">
                      <a16:colId xmlns:a16="http://schemas.microsoft.com/office/drawing/2014/main" val="2581425285"/>
                    </a:ext>
                  </a:extLst>
                </a:gridCol>
                <a:gridCol w="297035">
                  <a:extLst>
                    <a:ext uri="{9D8B030D-6E8A-4147-A177-3AD203B41FA5}">
                      <a16:colId xmlns:a16="http://schemas.microsoft.com/office/drawing/2014/main" val="2728199521"/>
                    </a:ext>
                  </a:extLst>
                </a:gridCol>
                <a:gridCol w="297035">
                  <a:extLst>
                    <a:ext uri="{9D8B030D-6E8A-4147-A177-3AD203B41FA5}">
                      <a16:colId xmlns:a16="http://schemas.microsoft.com/office/drawing/2014/main" val="3925742887"/>
                    </a:ext>
                  </a:extLst>
                </a:gridCol>
                <a:gridCol w="297035">
                  <a:extLst>
                    <a:ext uri="{9D8B030D-6E8A-4147-A177-3AD203B41FA5}">
                      <a16:colId xmlns:a16="http://schemas.microsoft.com/office/drawing/2014/main" val="2950405746"/>
                    </a:ext>
                  </a:extLst>
                </a:gridCol>
                <a:gridCol w="297035">
                  <a:extLst>
                    <a:ext uri="{9D8B030D-6E8A-4147-A177-3AD203B41FA5}">
                      <a16:colId xmlns:a16="http://schemas.microsoft.com/office/drawing/2014/main" val="918802252"/>
                    </a:ext>
                  </a:extLst>
                </a:gridCol>
                <a:gridCol w="297035">
                  <a:extLst>
                    <a:ext uri="{9D8B030D-6E8A-4147-A177-3AD203B41FA5}">
                      <a16:colId xmlns:a16="http://schemas.microsoft.com/office/drawing/2014/main" val="3583795590"/>
                    </a:ext>
                  </a:extLst>
                </a:gridCol>
              </a:tblGrid>
              <a:tr h="87435">
                <a:tc gridSpan="17">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52016611"/>
                  </a:ext>
                </a:extLst>
              </a:tr>
              <a:tr h="87435">
                <a:tc>
                  <a:txBody>
                    <a:bodyPr/>
                    <a:lstStyle/>
                    <a:p>
                      <a:r>
                        <a:rPr lang="de-DE" sz="800" dirty="0">
                          <a:solidFill>
                            <a:schemeClr val="bg1"/>
                          </a:solidFill>
                        </a:rPr>
                        <a:t>NIVO + </a:t>
                      </a:r>
                      <a:r>
                        <a:rPr lang="de-DE" sz="800" dirty="0" err="1">
                          <a:solidFill>
                            <a:schemeClr val="bg1"/>
                          </a:solidFill>
                        </a:rPr>
                        <a:t>chemo</a:t>
                      </a:r>
                      <a:endParaRPr lang="de-DE" sz="800" dirty="0">
                        <a:solidFill>
                          <a:schemeClr val="bg1"/>
                        </a:solidFill>
                      </a:endParaRPr>
                    </a:p>
                  </a:txBody>
                  <a:tcPr marL="36000" marR="0" marT="7200" marB="7200" anchor="ctr">
                    <a:solidFill>
                      <a:schemeClr val="accent1"/>
                    </a:solidFill>
                  </a:tcPr>
                </a:tc>
                <a:tc>
                  <a:txBody>
                    <a:bodyPr/>
                    <a:lstStyle/>
                    <a:p>
                      <a:pPr algn="ctr"/>
                      <a:r>
                        <a:rPr lang="de-DE" sz="800" dirty="0"/>
                        <a:t>473</a:t>
                      </a:r>
                    </a:p>
                  </a:txBody>
                  <a:tcPr marL="18000" marR="18000" marT="7200" marB="7200" anchor="ctr"/>
                </a:tc>
                <a:tc>
                  <a:txBody>
                    <a:bodyPr/>
                    <a:lstStyle/>
                    <a:p>
                      <a:pPr algn="ctr"/>
                      <a:r>
                        <a:rPr lang="de-DE" sz="800" dirty="0"/>
                        <a:t>385</a:t>
                      </a:r>
                    </a:p>
                  </a:txBody>
                  <a:tcPr marL="18000" marR="18000" marT="7200" marB="7200" anchor="ctr"/>
                </a:tc>
                <a:tc>
                  <a:txBody>
                    <a:bodyPr/>
                    <a:lstStyle/>
                    <a:p>
                      <a:pPr algn="ctr"/>
                      <a:r>
                        <a:rPr lang="de-DE" sz="800" dirty="0"/>
                        <a:t>260</a:t>
                      </a:r>
                    </a:p>
                  </a:txBody>
                  <a:tcPr marL="18000" marR="18000" marT="7200" marB="7200" anchor="ctr"/>
                </a:tc>
                <a:tc>
                  <a:txBody>
                    <a:bodyPr/>
                    <a:lstStyle/>
                    <a:p>
                      <a:pPr algn="ctr"/>
                      <a:r>
                        <a:rPr lang="de-DE" sz="800" dirty="0"/>
                        <a:t>187</a:t>
                      </a:r>
                    </a:p>
                  </a:txBody>
                  <a:tcPr marL="18000" marR="18000" marT="7200" marB="7200" anchor="ctr"/>
                </a:tc>
                <a:tc>
                  <a:txBody>
                    <a:bodyPr/>
                    <a:lstStyle/>
                    <a:p>
                      <a:pPr algn="ctr"/>
                      <a:r>
                        <a:rPr lang="de-DE" sz="800"/>
                        <a:t>142</a:t>
                      </a:r>
                    </a:p>
                  </a:txBody>
                  <a:tcPr marL="18000" marR="18000" marT="7200" marB="7200" anchor="ctr"/>
                </a:tc>
                <a:tc>
                  <a:txBody>
                    <a:bodyPr/>
                    <a:lstStyle/>
                    <a:p>
                      <a:pPr algn="ctr"/>
                      <a:r>
                        <a:rPr lang="de-DE" sz="800"/>
                        <a:t>114</a:t>
                      </a:r>
                    </a:p>
                  </a:txBody>
                  <a:tcPr marL="18000" marR="18000" marT="7200" marB="7200" anchor="ctr"/>
                </a:tc>
                <a:tc>
                  <a:txBody>
                    <a:bodyPr/>
                    <a:lstStyle/>
                    <a:p>
                      <a:pPr algn="ctr"/>
                      <a:r>
                        <a:rPr lang="de-DE" sz="800"/>
                        <a:t>92</a:t>
                      </a:r>
                    </a:p>
                  </a:txBody>
                  <a:tcPr marL="18000" marR="18000" marT="7200" marB="7200" anchor="ctr"/>
                </a:tc>
                <a:tc>
                  <a:txBody>
                    <a:bodyPr/>
                    <a:lstStyle/>
                    <a:p>
                      <a:pPr algn="ctr"/>
                      <a:r>
                        <a:rPr lang="de-DE" sz="800"/>
                        <a:t>74</a:t>
                      </a:r>
                    </a:p>
                  </a:txBody>
                  <a:tcPr marL="18000" marR="18000" marT="7200" marB="7200" anchor="ctr"/>
                </a:tc>
                <a:tc>
                  <a:txBody>
                    <a:bodyPr/>
                    <a:lstStyle/>
                    <a:p>
                      <a:pPr algn="ctr"/>
                      <a:r>
                        <a:rPr lang="de-DE" sz="800"/>
                        <a:t>58</a:t>
                      </a:r>
                    </a:p>
                  </a:txBody>
                  <a:tcPr marL="18000" marR="18000" marT="7200" marB="7200" anchor="ctr"/>
                </a:tc>
                <a:tc>
                  <a:txBody>
                    <a:bodyPr/>
                    <a:lstStyle/>
                    <a:p>
                      <a:pPr algn="ctr"/>
                      <a:r>
                        <a:rPr lang="de-DE" sz="800"/>
                        <a:t>42</a:t>
                      </a:r>
                    </a:p>
                  </a:txBody>
                  <a:tcPr marL="18000" marR="18000" marT="7200" marB="7200" anchor="ctr"/>
                </a:tc>
                <a:tc>
                  <a:txBody>
                    <a:bodyPr/>
                    <a:lstStyle/>
                    <a:p>
                      <a:pPr algn="ctr"/>
                      <a:r>
                        <a:rPr lang="de-DE" sz="800"/>
                        <a:t>29</a:t>
                      </a:r>
                    </a:p>
                  </a:txBody>
                  <a:tcPr marL="18000" marR="18000" marT="7200" marB="7200" anchor="ctr"/>
                </a:tc>
                <a:tc>
                  <a:txBody>
                    <a:bodyPr/>
                    <a:lstStyle/>
                    <a:p>
                      <a:pPr algn="ctr"/>
                      <a:r>
                        <a:rPr lang="de-DE" sz="800"/>
                        <a:t>20</a:t>
                      </a:r>
                    </a:p>
                  </a:txBody>
                  <a:tcPr marL="18000" marR="18000" marT="7200" marB="7200" anchor="ctr"/>
                </a:tc>
                <a:tc>
                  <a:txBody>
                    <a:bodyPr/>
                    <a:lstStyle/>
                    <a:p>
                      <a:pPr algn="ctr"/>
                      <a:r>
                        <a:rPr lang="de-DE" sz="800"/>
                        <a:t>8</a:t>
                      </a:r>
                    </a:p>
                  </a:txBody>
                  <a:tcPr marL="18000" marR="18000" marT="7200" marB="7200" anchor="ctr"/>
                </a:tc>
                <a:tc>
                  <a:txBody>
                    <a:bodyPr/>
                    <a:lstStyle/>
                    <a:p>
                      <a:pPr algn="ctr"/>
                      <a:r>
                        <a:rPr lang="de-DE" sz="800"/>
                        <a:t>3</a:t>
                      </a:r>
                    </a:p>
                  </a:txBody>
                  <a:tcPr marL="18000" marR="18000" marT="7200" marB="7200" anchor="ctr"/>
                </a:tc>
                <a:tc>
                  <a:txBody>
                    <a:bodyPr/>
                    <a:lstStyle/>
                    <a:p>
                      <a:pPr algn="ctr"/>
                      <a:r>
                        <a:rPr lang="de-DE" sz="800"/>
                        <a:t>1</a:t>
                      </a:r>
                    </a:p>
                  </a:txBody>
                  <a:tcPr marL="18000" marR="18000" marT="7200" marB="7200" anchor="ctr"/>
                </a:tc>
                <a:tc>
                  <a:txBody>
                    <a:bodyPr/>
                    <a:lstStyle/>
                    <a:p>
                      <a:pPr algn="ctr"/>
                      <a:r>
                        <a:rPr lang="de-DE" sz="800"/>
                        <a:t>0</a:t>
                      </a:r>
                    </a:p>
                  </a:txBody>
                  <a:tcPr marL="18000" marR="18000" marT="7200" marB="7200" anchor="ctr"/>
                </a:tc>
                <a:extLst>
                  <a:ext uri="{0D108BD9-81ED-4DB2-BD59-A6C34878D82A}">
                    <a16:rowId xmlns:a16="http://schemas.microsoft.com/office/drawing/2014/main" val="684129858"/>
                  </a:ext>
                </a:extLst>
              </a:tr>
              <a:tr h="87435">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800"/>
                        <a:t>482</a:t>
                      </a:r>
                    </a:p>
                  </a:txBody>
                  <a:tcPr marL="18000" marR="18000" marT="7200" marB="7200" anchor="ctr"/>
                </a:tc>
                <a:tc>
                  <a:txBody>
                    <a:bodyPr/>
                    <a:lstStyle/>
                    <a:p>
                      <a:pPr algn="ctr"/>
                      <a:r>
                        <a:rPr lang="de-DE" sz="800"/>
                        <a:t>331</a:t>
                      </a:r>
                    </a:p>
                  </a:txBody>
                  <a:tcPr marL="18000" marR="18000" marT="7200" marB="7200" anchor="ctr"/>
                </a:tc>
                <a:tc>
                  <a:txBody>
                    <a:bodyPr/>
                    <a:lstStyle/>
                    <a:p>
                      <a:pPr algn="ctr"/>
                      <a:r>
                        <a:rPr lang="de-DE" sz="800"/>
                        <a:t>204</a:t>
                      </a:r>
                    </a:p>
                  </a:txBody>
                  <a:tcPr marL="18000" marR="18000" marT="7200" marB="7200" anchor="ctr"/>
                </a:tc>
                <a:tc>
                  <a:txBody>
                    <a:bodyPr/>
                    <a:lstStyle/>
                    <a:p>
                      <a:pPr algn="ctr"/>
                      <a:r>
                        <a:rPr lang="de-DE" sz="800" dirty="0"/>
                        <a:t>116</a:t>
                      </a:r>
                    </a:p>
                  </a:txBody>
                  <a:tcPr marL="18000" marR="18000" marT="7200" marB="7200" anchor="ctr"/>
                </a:tc>
                <a:tc>
                  <a:txBody>
                    <a:bodyPr/>
                    <a:lstStyle/>
                    <a:p>
                      <a:pPr algn="ctr"/>
                      <a:r>
                        <a:rPr lang="de-DE" sz="800" dirty="0"/>
                        <a:t>82</a:t>
                      </a:r>
                    </a:p>
                  </a:txBody>
                  <a:tcPr marL="18000" marR="18000" marT="7200" marB="7200" anchor="ctr"/>
                </a:tc>
                <a:tc>
                  <a:txBody>
                    <a:bodyPr/>
                    <a:lstStyle/>
                    <a:p>
                      <a:pPr algn="ctr"/>
                      <a:r>
                        <a:rPr lang="de-DE" sz="800" dirty="0"/>
                        <a:t>59</a:t>
                      </a:r>
                    </a:p>
                  </a:txBody>
                  <a:tcPr marL="18000" marR="18000" marT="7200" marB="7200" anchor="ctr"/>
                </a:tc>
                <a:tc>
                  <a:txBody>
                    <a:bodyPr/>
                    <a:lstStyle/>
                    <a:p>
                      <a:pPr algn="ctr"/>
                      <a:r>
                        <a:rPr lang="de-DE" sz="800"/>
                        <a:t>49</a:t>
                      </a:r>
                    </a:p>
                  </a:txBody>
                  <a:tcPr marL="18000" marR="18000" marT="7200" marB="7200" anchor="ctr"/>
                </a:tc>
                <a:tc>
                  <a:txBody>
                    <a:bodyPr/>
                    <a:lstStyle/>
                    <a:p>
                      <a:pPr algn="ctr"/>
                      <a:r>
                        <a:rPr lang="de-DE" sz="800" dirty="0"/>
                        <a:t>37</a:t>
                      </a:r>
                    </a:p>
                  </a:txBody>
                  <a:tcPr marL="18000" marR="18000" marT="7200" marB="7200" anchor="ctr"/>
                </a:tc>
                <a:tc>
                  <a:txBody>
                    <a:bodyPr/>
                    <a:lstStyle/>
                    <a:p>
                      <a:pPr algn="ctr"/>
                      <a:r>
                        <a:rPr lang="de-DE" sz="800" dirty="0"/>
                        <a:t>28</a:t>
                      </a:r>
                    </a:p>
                  </a:txBody>
                  <a:tcPr marL="18000" marR="18000" marT="7200" marB="7200" anchor="ctr"/>
                </a:tc>
                <a:tc>
                  <a:txBody>
                    <a:bodyPr/>
                    <a:lstStyle/>
                    <a:p>
                      <a:pPr algn="ctr"/>
                      <a:r>
                        <a:rPr lang="de-DE" sz="800"/>
                        <a:t>23</a:t>
                      </a:r>
                    </a:p>
                  </a:txBody>
                  <a:tcPr marL="18000" marR="18000" marT="7200" marB="7200" anchor="ctr"/>
                </a:tc>
                <a:tc>
                  <a:txBody>
                    <a:bodyPr/>
                    <a:lstStyle/>
                    <a:p>
                      <a:pPr algn="ctr"/>
                      <a:r>
                        <a:rPr lang="de-DE" sz="800" dirty="0"/>
                        <a:t>16</a:t>
                      </a:r>
                    </a:p>
                  </a:txBody>
                  <a:tcPr marL="18000" marR="18000" marT="7200" marB="7200" anchor="ctr"/>
                </a:tc>
                <a:tc>
                  <a:txBody>
                    <a:bodyPr/>
                    <a:lstStyle/>
                    <a:p>
                      <a:pPr algn="ctr"/>
                      <a:r>
                        <a:rPr lang="de-DE" sz="800" dirty="0"/>
                        <a:t>13</a:t>
                      </a:r>
                    </a:p>
                  </a:txBody>
                  <a:tcPr marL="18000" marR="18000" marT="7200" marB="7200" anchor="ctr"/>
                </a:tc>
                <a:tc>
                  <a:txBody>
                    <a:bodyPr/>
                    <a:lstStyle/>
                    <a:p>
                      <a:pPr algn="ctr"/>
                      <a:r>
                        <a:rPr lang="de-DE" sz="800" dirty="0"/>
                        <a:t>9</a:t>
                      </a:r>
                    </a:p>
                  </a:txBody>
                  <a:tcPr marL="18000" marR="18000" marT="7200" marB="7200" anchor="ctr"/>
                </a:tc>
                <a:tc>
                  <a:txBody>
                    <a:bodyPr/>
                    <a:lstStyle/>
                    <a:p>
                      <a:pPr algn="ctr"/>
                      <a:r>
                        <a:rPr lang="de-DE" sz="800" dirty="0"/>
                        <a:t>2</a:t>
                      </a:r>
                    </a:p>
                  </a:txBody>
                  <a:tcPr marL="18000" marR="18000" marT="7200" marB="7200" anchor="ctr"/>
                </a:tc>
                <a:tc>
                  <a:txBody>
                    <a:bodyPr/>
                    <a:lstStyle/>
                    <a:p>
                      <a:pPr algn="ctr"/>
                      <a:r>
                        <a:rPr lang="de-DE" sz="800" dirty="0"/>
                        <a:t>1</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2580698776"/>
                  </a:ext>
                </a:extLst>
              </a:tr>
            </a:tbl>
          </a:graphicData>
        </a:graphic>
      </p:graphicFrame>
      <p:sp>
        <p:nvSpPr>
          <p:cNvPr id="145" name="Titel 144">
            <a:extLst>
              <a:ext uri="{FF2B5EF4-FFF2-40B4-BE49-F238E27FC236}">
                <a16:creationId xmlns:a16="http://schemas.microsoft.com/office/drawing/2014/main" id="{6196104E-0DA2-E945-B683-1B9A3490DC7F}"/>
              </a:ext>
            </a:extLst>
          </p:cNvPr>
          <p:cNvSpPr>
            <a:spLocks noGrp="1"/>
          </p:cNvSpPr>
          <p:nvPr>
            <p:ph type="title"/>
          </p:nvPr>
        </p:nvSpPr>
        <p:spPr/>
        <p:txBody>
          <a:bodyPr/>
          <a:lstStyle/>
          <a:p>
            <a:r>
              <a:rPr lang="de-DE" dirty="0"/>
              <a:t>PFS: NIVO + </a:t>
            </a:r>
            <a:r>
              <a:rPr lang="de-DE" dirty="0" err="1"/>
              <a:t>chemo</a:t>
            </a:r>
            <a:r>
              <a:rPr lang="de-DE" dirty="0"/>
              <a:t> </a:t>
            </a:r>
            <a:r>
              <a:rPr lang="de-DE" dirty="0" err="1"/>
              <a:t>vs</a:t>
            </a:r>
            <a:r>
              <a:rPr lang="de-DE" dirty="0"/>
              <a:t> </a:t>
            </a:r>
            <a:r>
              <a:rPr lang="de-DE" dirty="0" err="1"/>
              <a:t>chemo</a:t>
            </a:r>
            <a:endParaRPr lang="de-DE" dirty="0"/>
          </a:p>
        </p:txBody>
      </p:sp>
    </p:spTree>
    <p:extLst>
      <p:ext uri="{BB962C8B-B14F-4D97-AF65-F5344CB8AC3E}">
        <p14:creationId xmlns:p14="http://schemas.microsoft.com/office/powerpoint/2010/main" val="21338072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Grafik 157">
            <a:extLst>
              <a:ext uri="{FF2B5EF4-FFF2-40B4-BE49-F238E27FC236}">
                <a16:creationId xmlns:a16="http://schemas.microsoft.com/office/drawing/2014/main" id="{CC27BC3B-5525-5D46-A97B-2696012F96D0}"/>
              </a:ext>
            </a:extLst>
          </p:cNvPr>
          <p:cNvPicPr>
            <a:picLocks noChangeAspect="1"/>
          </p:cNvPicPr>
          <p:nvPr/>
        </p:nvPicPr>
        <p:blipFill>
          <a:blip r:embed="rId2"/>
          <a:stretch>
            <a:fillRect/>
          </a:stretch>
        </p:blipFill>
        <p:spPr>
          <a:xfrm>
            <a:off x="6656148" y="1842070"/>
            <a:ext cx="5041900" cy="3187700"/>
          </a:xfrm>
          <a:prstGeom prst="rect">
            <a:avLst/>
          </a:prstGeom>
        </p:spPr>
      </p:pic>
      <p:pic>
        <p:nvPicPr>
          <p:cNvPr id="157" name="Grafik 156">
            <a:extLst>
              <a:ext uri="{FF2B5EF4-FFF2-40B4-BE49-F238E27FC236}">
                <a16:creationId xmlns:a16="http://schemas.microsoft.com/office/drawing/2014/main" id="{C68A3465-8653-4F44-A267-7817D1A662A2}"/>
              </a:ext>
            </a:extLst>
          </p:cNvPr>
          <p:cNvPicPr>
            <a:picLocks noChangeAspect="1"/>
          </p:cNvPicPr>
          <p:nvPr/>
        </p:nvPicPr>
        <p:blipFill>
          <a:blip r:embed="rId3"/>
          <a:stretch>
            <a:fillRect/>
          </a:stretch>
        </p:blipFill>
        <p:spPr>
          <a:xfrm>
            <a:off x="858388" y="1842070"/>
            <a:ext cx="5016500" cy="3187700"/>
          </a:xfrm>
          <a:prstGeom prst="rect">
            <a:avLst/>
          </a:prstGeom>
        </p:spPr>
      </p:pic>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a:xfrm>
            <a:off x="417600" y="6356349"/>
            <a:ext cx="8701000" cy="385200"/>
          </a:xfrm>
        </p:spPr>
        <p:txBody>
          <a:bodyPr/>
          <a:lstStyle/>
          <a:p>
            <a:r>
              <a:rPr lang="en-GB" baseline="30000" dirty="0" err="1"/>
              <a:t>a</a:t>
            </a:r>
            <a:r>
              <a:rPr lang="en-GB" dirty="0" err="1"/>
              <a:t>Randomized</a:t>
            </a:r>
            <a:r>
              <a:rPr lang="en-GB" dirty="0"/>
              <a:t> patients who had target lesion measurements at baseline per BICR assessment, MSI-H: NIVO + chemo, n = 20; chemo, n = 18, patients with MSS: NIVO + chemo, n = 535; chemo, n = 533.</a:t>
            </a:r>
          </a:p>
          <a:p>
            <a:r>
              <a:rPr lang="en-GB" dirty="0"/>
              <a:t>CI, confidence interval; CPS, combined positive score; HR, hazard ratio</a:t>
            </a:r>
            <a:r>
              <a:rPr lang="en-GB"/>
              <a:t>; mo, months; MSI</a:t>
            </a:r>
            <a:r>
              <a:rPr lang="en-GB" dirty="0"/>
              <a:t>, microsatellite instability; MSS, microsatellite stable; NIVO, nivolumab; OS, overall survival; ORR, objective response rate.</a:t>
            </a:r>
          </a:p>
          <a:p>
            <a:r>
              <a:rPr lang="en-GB" b="1" dirty="0" err="1"/>
              <a:t>Janjigian</a:t>
            </a:r>
            <a:r>
              <a:rPr lang="en-GB" b="1" dirty="0"/>
              <a:t> Y, et al. Abstract LBA7 presented at ESMO 2021.</a:t>
            </a:r>
          </a:p>
        </p:txBody>
      </p:sp>
      <p:sp>
        <p:nvSpPr>
          <p:cNvPr id="5" name="object 5"/>
          <p:cNvSpPr txBox="1">
            <a:spLocks noGrp="1"/>
          </p:cNvSpPr>
          <p:nvPr>
            <p:ph type="title"/>
          </p:nvPr>
        </p:nvSpPr>
        <p:spPr/>
        <p:txBody>
          <a:bodyPr/>
          <a:lstStyle/>
          <a:p>
            <a:r>
              <a:rPr lang="en-US" noProof="0"/>
              <a:t>Efficacy by MSI status: NIVO + chemo vs chemo</a:t>
            </a:r>
          </a:p>
        </p:txBody>
      </p:sp>
      <p:sp>
        <p:nvSpPr>
          <p:cNvPr id="2" name="Textplatzhalter 1">
            <a:extLst>
              <a:ext uri="{FF2B5EF4-FFF2-40B4-BE49-F238E27FC236}">
                <a16:creationId xmlns:a16="http://schemas.microsoft.com/office/drawing/2014/main" id="{620492FE-7B13-354F-9241-E8147402B48F}"/>
              </a:ext>
            </a:extLst>
          </p:cNvPr>
          <p:cNvSpPr>
            <a:spLocks noGrp="1"/>
          </p:cNvSpPr>
          <p:nvPr>
            <p:ph type="body" sz="quarter" idx="12"/>
          </p:nvPr>
        </p:nvSpPr>
        <p:spPr/>
        <p:txBody>
          <a:bodyPr/>
          <a:lstStyle/>
          <a:p>
            <a:r>
              <a:rPr lang="de-DE" dirty="0"/>
              <a:t>MSI-H</a:t>
            </a:r>
          </a:p>
        </p:txBody>
      </p:sp>
      <p:sp>
        <p:nvSpPr>
          <p:cNvPr id="4" name="Textplatzhalter 3">
            <a:extLst>
              <a:ext uri="{FF2B5EF4-FFF2-40B4-BE49-F238E27FC236}">
                <a16:creationId xmlns:a16="http://schemas.microsoft.com/office/drawing/2014/main" id="{60786142-7777-294B-B65E-B3CDA5942170}"/>
              </a:ext>
            </a:extLst>
          </p:cNvPr>
          <p:cNvSpPr>
            <a:spLocks noGrp="1"/>
          </p:cNvSpPr>
          <p:nvPr>
            <p:ph type="body" sz="quarter" idx="13"/>
          </p:nvPr>
        </p:nvSpPr>
        <p:spPr/>
        <p:txBody>
          <a:bodyPr/>
          <a:lstStyle/>
          <a:p>
            <a:r>
              <a:rPr lang="de-DE" dirty="0"/>
              <a:t>MSS</a:t>
            </a:r>
          </a:p>
        </p:txBody>
      </p:sp>
      <p:graphicFrame>
        <p:nvGraphicFramePr>
          <p:cNvPr id="143" name="Tabelle 52">
            <a:extLst>
              <a:ext uri="{FF2B5EF4-FFF2-40B4-BE49-F238E27FC236}">
                <a16:creationId xmlns:a16="http://schemas.microsoft.com/office/drawing/2014/main" id="{263FD980-F8B1-F540-AC09-E5EC983968CC}"/>
              </a:ext>
            </a:extLst>
          </p:cNvPr>
          <p:cNvGraphicFramePr>
            <a:graphicFrameLocks noGrp="1"/>
          </p:cNvGraphicFramePr>
          <p:nvPr>
            <p:extLst>
              <p:ext uri="{D42A27DB-BD31-4B8C-83A1-F6EECF244321}">
                <p14:modId xmlns:p14="http://schemas.microsoft.com/office/powerpoint/2010/main" val="636274184"/>
              </p:ext>
            </p:extLst>
          </p:nvPr>
        </p:nvGraphicFramePr>
        <p:xfrm>
          <a:off x="3142343" y="1815258"/>
          <a:ext cx="2809195" cy="1022400"/>
        </p:xfrm>
        <a:graphic>
          <a:graphicData uri="http://schemas.openxmlformats.org/drawingml/2006/table">
            <a:tbl>
              <a:tblPr firstRow="1" bandRow="1">
                <a:tableStyleId>{5C22544A-7EE6-4342-B048-85BDC9FD1C3A}</a:tableStyleId>
              </a:tblPr>
              <a:tblGrid>
                <a:gridCol w="865195">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0">
                <a:tc>
                  <a:txBody>
                    <a:bodyPr/>
                    <a:lstStyle/>
                    <a:p>
                      <a:endParaRPr lang="de-DE" sz="1000" dirty="0"/>
                    </a:p>
                  </a:txBody>
                  <a:tcPr marT="0" marB="0" anchor="ctr"/>
                </a:tc>
                <a:tc>
                  <a:txBody>
                    <a:bodyPr/>
                    <a:lstStyle/>
                    <a:p>
                      <a:pPr algn="ctr"/>
                      <a:r>
                        <a:rPr lang="de-DE" sz="1000" dirty="0">
                          <a:solidFill>
                            <a:schemeClr val="bg1"/>
                          </a:solidFill>
                        </a:rPr>
                        <a:t>NIVO + </a:t>
                      </a:r>
                      <a:r>
                        <a:rPr lang="de-DE" sz="1000" dirty="0" err="1">
                          <a:solidFill>
                            <a:schemeClr val="bg1"/>
                          </a:solidFill>
                        </a:rPr>
                        <a:t>chemo</a:t>
                      </a:r>
                      <a:endParaRPr lang="de-DE" sz="1000" dirty="0">
                        <a:solidFill>
                          <a:schemeClr val="bg1"/>
                        </a:solidFill>
                      </a:endParaRPr>
                    </a:p>
                    <a:p>
                      <a:pPr algn="ctr"/>
                      <a:r>
                        <a:rPr lang="de-DE" sz="1000" dirty="0">
                          <a:solidFill>
                            <a:schemeClr val="bg1"/>
                          </a:solidFill>
                        </a:rPr>
                        <a:t>(</a:t>
                      </a:r>
                      <a:r>
                        <a:rPr lang="de-DE" sz="1000" dirty="0" err="1">
                          <a:solidFill>
                            <a:schemeClr val="bg1"/>
                          </a:solidFill>
                        </a:rPr>
                        <a:t>n</a:t>
                      </a:r>
                      <a:r>
                        <a:rPr lang="de-DE" sz="1000" dirty="0">
                          <a:solidFill>
                            <a:schemeClr val="bg1"/>
                          </a:solidFill>
                        </a:rPr>
                        <a:t> = 23)</a:t>
                      </a:r>
                    </a:p>
                  </a:txBody>
                  <a:tcPr marL="0" marR="0" marT="0" marB="0" anchor="ctr">
                    <a:solidFill>
                      <a:schemeClr val="accent1"/>
                    </a:solidFill>
                  </a:tcPr>
                </a:tc>
                <a:tc>
                  <a:txBody>
                    <a:bodyPr/>
                    <a:lstStyle/>
                    <a:p>
                      <a:pPr algn="ctr"/>
                      <a:r>
                        <a:rPr lang="de-DE" sz="1000" dirty="0">
                          <a:solidFill>
                            <a:schemeClr val="bg1"/>
                          </a:solidFill>
                        </a:rPr>
                        <a:t>Chemo </a:t>
                      </a:r>
                    </a:p>
                    <a:p>
                      <a:pPr algn="ctr"/>
                      <a:r>
                        <a:rPr lang="de-DE" sz="1000" dirty="0">
                          <a:solidFill>
                            <a:schemeClr val="bg1"/>
                          </a:solidFill>
                        </a:rPr>
                        <a:t>(</a:t>
                      </a:r>
                      <a:r>
                        <a:rPr lang="de-DE" sz="1000" dirty="0" err="1">
                          <a:solidFill>
                            <a:schemeClr val="bg1"/>
                          </a:solidFill>
                        </a:rPr>
                        <a:t>n</a:t>
                      </a:r>
                      <a:r>
                        <a:rPr lang="de-DE" sz="1000" dirty="0">
                          <a:solidFill>
                            <a:schemeClr val="bg1"/>
                          </a:solidFill>
                        </a:rPr>
                        <a:t> = 21)</a:t>
                      </a:r>
                    </a:p>
                  </a:txBody>
                  <a:tcPr marL="0" marR="0" marT="0" marB="0" anchor="ctr">
                    <a:solidFill>
                      <a:schemeClr val="bg1">
                        <a:lumMod val="50000"/>
                      </a:schemeClr>
                    </a:solidFill>
                  </a:tcPr>
                </a:tc>
                <a:extLst>
                  <a:ext uri="{0D108BD9-81ED-4DB2-BD59-A6C34878D82A}">
                    <a16:rowId xmlns:a16="http://schemas.microsoft.com/office/drawing/2014/main" val="3713532059"/>
                  </a:ext>
                </a:extLst>
              </a:tr>
              <a:tr h="80446">
                <a:tc>
                  <a:txBody>
                    <a:bodyPr/>
                    <a:lstStyle/>
                    <a:p>
                      <a:pPr>
                        <a:lnSpc>
                          <a:spcPts val="800"/>
                        </a:lnSpc>
                      </a:pPr>
                      <a:r>
                        <a:rPr lang="de-DE" sz="800" b="1" dirty="0"/>
                        <a:t>Median OS,</a:t>
                      </a:r>
                      <a:r>
                        <a:rPr lang="de-DE" sz="800" b="1" baseline="30000" dirty="0"/>
                        <a:t> </a:t>
                      </a:r>
                      <a:r>
                        <a:rPr lang="de-DE" sz="800" b="1" dirty="0" err="1"/>
                        <a:t>mo</a:t>
                      </a:r>
                      <a:r>
                        <a:rPr lang="de-DE" sz="800" b="1" dirty="0"/>
                        <a:t> </a:t>
                      </a:r>
                      <a:r>
                        <a:rPr lang="de-DE" sz="800" dirty="0"/>
                        <a:t>(95% CI)</a:t>
                      </a:r>
                    </a:p>
                  </a:txBody>
                  <a:tcPr marR="36000" marT="18000" marB="18000" anchor="ctr"/>
                </a:tc>
                <a:tc>
                  <a:txBody>
                    <a:bodyPr/>
                    <a:lstStyle/>
                    <a:p>
                      <a:pPr algn="ctr">
                        <a:lnSpc>
                          <a:spcPts val="800"/>
                        </a:lnSpc>
                      </a:pPr>
                      <a:r>
                        <a:rPr lang="de-DE" sz="800" b="1"/>
                        <a:t>38.7</a:t>
                      </a:r>
                    </a:p>
                    <a:p>
                      <a:pPr algn="ctr">
                        <a:lnSpc>
                          <a:spcPts val="800"/>
                        </a:lnSpc>
                      </a:pPr>
                      <a:r>
                        <a:rPr lang="de-DE" sz="800"/>
                        <a:t>(8.4-44.8)</a:t>
                      </a:r>
                    </a:p>
                  </a:txBody>
                  <a:tcPr marL="18000" marR="18000" marT="18000" marB="18000" anchor="ctr"/>
                </a:tc>
                <a:tc>
                  <a:txBody>
                    <a:bodyPr/>
                    <a:lstStyle/>
                    <a:p>
                      <a:pPr algn="ctr">
                        <a:lnSpc>
                          <a:spcPts val="800"/>
                        </a:lnSpc>
                      </a:pPr>
                      <a:r>
                        <a:rPr lang="de-DE" sz="800" b="1" dirty="0"/>
                        <a:t>12.3</a:t>
                      </a:r>
                    </a:p>
                    <a:p>
                      <a:pPr algn="ctr">
                        <a:lnSpc>
                          <a:spcPts val="800"/>
                        </a:lnSpc>
                      </a:pPr>
                      <a:r>
                        <a:rPr lang="de-DE" sz="800" dirty="0"/>
                        <a:t>(4.1-16.5)</a:t>
                      </a:r>
                    </a:p>
                  </a:txBody>
                  <a:tcPr marL="18000" marR="18000" marT="18000" marB="18000" anchor="ctr"/>
                </a:tc>
                <a:extLst>
                  <a:ext uri="{0D108BD9-81ED-4DB2-BD59-A6C34878D82A}">
                    <a16:rowId xmlns:a16="http://schemas.microsoft.com/office/drawing/2014/main" val="426719897"/>
                  </a:ext>
                </a:extLst>
              </a:tr>
              <a:tr h="80446">
                <a:tc>
                  <a:txBody>
                    <a:bodyPr/>
                    <a:lstStyle/>
                    <a:p>
                      <a:pPr>
                        <a:lnSpc>
                          <a:spcPts val="800"/>
                        </a:lnSpc>
                      </a:pPr>
                      <a:r>
                        <a:rPr lang="de-DE" sz="800" b="1" dirty="0" err="1"/>
                        <a:t>Unstratified</a:t>
                      </a:r>
                      <a:r>
                        <a:rPr lang="de-DE" sz="800" b="1" dirty="0"/>
                        <a:t> HR (95% CI)</a:t>
                      </a:r>
                    </a:p>
                  </a:txBody>
                  <a:tcPr marR="36000" marT="18000" marB="18000" anchor="ctr"/>
                </a:tc>
                <a:tc gridSpan="2">
                  <a:txBody>
                    <a:bodyPr/>
                    <a:lstStyle/>
                    <a:p>
                      <a:pPr algn="ctr">
                        <a:lnSpc>
                          <a:spcPts val="800"/>
                        </a:lnSpc>
                      </a:pPr>
                      <a:r>
                        <a:rPr lang="de-DE" sz="800" b="1" dirty="0"/>
                        <a:t>0.38 (0.17-0.84)</a:t>
                      </a:r>
                    </a:p>
                  </a:txBody>
                  <a:tcPr marL="18000" marR="18000" marT="18000" marB="18000" anchor="ctr"/>
                </a:tc>
                <a:tc hMerge="1">
                  <a:txBody>
                    <a:bodyPr/>
                    <a:lstStyle/>
                    <a:p>
                      <a:pPr algn="ctr"/>
                      <a:endParaRPr lang="de-DE" sz="800"/>
                    </a:p>
                  </a:txBody>
                  <a:tcPr marL="18000" marR="18000" marT="10800" marB="10800" anchor="ctr"/>
                </a:tc>
                <a:extLst>
                  <a:ext uri="{0D108BD9-81ED-4DB2-BD59-A6C34878D82A}">
                    <a16:rowId xmlns:a16="http://schemas.microsoft.com/office/drawing/2014/main" val="88096318"/>
                  </a:ext>
                </a:extLst>
              </a:tr>
              <a:tr h="80446">
                <a:tc>
                  <a:txBody>
                    <a:bodyPr/>
                    <a:lstStyle/>
                    <a:p>
                      <a:pPr>
                        <a:lnSpc>
                          <a:spcPts val="800"/>
                        </a:lnSpc>
                      </a:pPr>
                      <a:r>
                        <a:rPr lang="de-DE" sz="800" b="1" dirty="0" err="1"/>
                        <a:t>ORR,</a:t>
                      </a:r>
                      <a:r>
                        <a:rPr lang="de-DE" sz="800" b="1" baseline="30000" dirty="0" err="1"/>
                        <a:t>a</a:t>
                      </a:r>
                      <a:r>
                        <a:rPr lang="de-DE" sz="800" b="1" dirty="0"/>
                        <a:t> %</a:t>
                      </a:r>
                      <a:br>
                        <a:rPr lang="de-DE" sz="800" b="1" dirty="0"/>
                      </a:br>
                      <a:r>
                        <a:rPr lang="de-DE" sz="800" dirty="0"/>
                        <a:t>(95% CI)</a:t>
                      </a:r>
                    </a:p>
                  </a:txBody>
                  <a:tcPr marR="36000" marT="18000" marB="18000" anchor="ctr"/>
                </a:tc>
                <a:tc>
                  <a:txBody>
                    <a:bodyPr/>
                    <a:lstStyle/>
                    <a:p>
                      <a:pPr algn="ctr">
                        <a:lnSpc>
                          <a:spcPts val="800"/>
                        </a:lnSpc>
                      </a:pPr>
                      <a:r>
                        <a:rPr lang="de-DE" sz="800" b="1" dirty="0"/>
                        <a:t>55</a:t>
                      </a:r>
                    </a:p>
                    <a:p>
                      <a:pPr algn="ctr">
                        <a:lnSpc>
                          <a:spcPts val="800"/>
                        </a:lnSpc>
                      </a:pPr>
                      <a:r>
                        <a:rPr lang="de-DE" sz="800" dirty="0"/>
                        <a:t>(32-77)</a:t>
                      </a:r>
                    </a:p>
                  </a:txBody>
                  <a:tcPr marL="18000" marR="18000" marT="18000" marB="18000" anchor="ctr"/>
                </a:tc>
                <a:tc>
                  <a:txBody>
                    <a:bodyPr/>
                    <a:lstStyle/>
                    <a:p>
                      <a:pPr algn="ctr">
                        <a:lnSpc>
                          <a:spcPts val="800"/>
                        </a:lnSpc>
                      </a:pPr>
                      <a:r>
                        <a:rPr lang="de-DE" sz="800" b="1" dirty="0"/>
                        <a:t>39</a:t>
                      </a:r>
                    </a:p>
                    <a:p>
                      <a:pPr algn="ctr">
                        <a:lnSpc>
                          <a:spcPts val="800"/>
                        </a:lnSpc>
                      </a:pPr>
                      <a:r>
                        <a:rPr lang="de-DE" sz="800" dirty="0"/>
                        <a:t>(17-64)</a:t>
                      </a:r>
                    </a:p>
                  </a:txBody>
                  <a:tcPr marL="18000" marR="18000" marT="18000" marB="18000" anchor="ctr"/>
                </a:tc>
                <a:extLst>
                  <a:ext uri="{0D108BD9-81ED-4DB2-BD59-A6C34878D82A}">
                    <a16:rowId xmlns:a16="http://schemas.microsoft.com/office/drawing/2014/main" val="3429922736"/>
                  </a:ext>
                </a:extLst>
              </a:tr>
            </a:tbl>
          </a:graphicData>
        </a:graphic>
      </p:graphicFrame>
      <p:sp>
        <p:nvSpPr>
          <p:cNvPr id="146" name="TextBox 13">
            <a:extLst>
              <a:ext uri="{FF2B5EF4-FFF2-40B4-BE49-F238E27FC236}">
                <a16:creationId xmlns:a16="http://schemas.microsoft.com/office/drawing/2014/main" id="{2C7C4EE4-EB0B-1F46-979D-8A2DEFA07BCC}"/>
              </a:ext>
            </a:extLst>
          </p:cNvPr>
          <p:cNvSpPr txBox="1"/>
          <p:nvPr/>
        </p:nvSpPr>
        <p:spPr>
          <a:xfrm>
            <a:off x="407988" y="5619608"/>
            <a:ext cx="11376024" cy="369332"/>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200" dirty="0"/>
              <a:t>Longer median OS and higher ORR were observed in all randomized patients with MSI-H and MSS tumors with  NIVO + chemo vs chemo</a:t>
            </a:r>
          </a:p>
          <a:p>
            <a:pPr marL="742950" lvl="1" indent="-285750">
              <a:buClr>
                <a:schemeClr val="bg2"/>
              </a:buClr>
              <a:buFont typeface="Arial" panose="020B0604020202020204" pitchFamily="34" charset="0"/>
              <a:buChar char="•"/>
            </a:pPr>
            <a:r>
              <a:rPr lang="en-US" sz="1200" dirty="0"/>
              <a:t>The magnitude of benefit was greater in patients with MSI-H tumors, and patients with MSS tumors had results similar to the all randomized population</a:t>
            </a:r>
          </a:p>
        </p:txBody>
      </p:sp>
      <p:graphicFrame>
        <p:nvGraphicFramePr>
          <p:cNvPr id="150" name="Tabelle 52">
            <a:extLst>
              <a:ext uri="{FF2B5EF4-FFF2-40B4-BE49-F238E27FC236}">
                <a16:creationId xmlns:a16="http://schemas.microsoft.com/office/drawing/2014/main" id="{22322A82-CC83-5B42-AD96-6D8E21D7552B}"/>
              </a:ext>
            </a:extLst>
          </p:cNvPr>
          <p:cNvGraphicFramePr>
            <a:graphicFrameLocks noGrp="1"/>
          </p:cNvGraphicFramePr>
          <p:nvPr>
            <p:extLst>
              <p:ext uri="{D42A27DB-BD31-4B8C-83A1-F6EECF244321}">
                <p14:modId xmlns:p14="http://schemas.microsoft.com/office/powerpoint/2010/main" val="2075036469"/>
              </p:ext>
            </p:extLst>
          </p:nvPr>
        </p:nvGraphicFramePr>
        <p:xfrm>
          <a:off x="8760013" y="1815258"/>
          <a:ext cx="3024000" cy="126624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40691">
                <a:tc>
                  <a:txBody>
                    <a:bodyPr/>
                    <a:lstStyle/>
                    <a:p>
                      <a:endParaRPr lang="de-DE" sz="1000" dirty="0"/>
                    </a:p>
                  </a:txBody>
                  <a:tcPr anchor="ctr"/>
                </a:tc>
                <a:tc>
                  <a:txBody>
                    <a:bodyPr/>
                    <a:lstStyle/>
                    <a:p>
                      <a:pPr algn="ctr"/>
                      <a:r>
                        <a:rPr lang="de-DE" sz="1000" dirty="0">
                          <a:solidFill>
                            <a:schemeClr val="bg1"/>
                          </a:solidFill>
                        </a:rPr>
                        <a:t>NIVO + </a:t>
                      </a:r>
                      <a:r>
                        <a:rPr lang="de-DE" sz="1000" dirty="0" err="1">
                          <a:solidFill>
                            <a:schemeClr val="bg1"/>
                          </a:solidFill>
                        </a:rPr>
                        <a:t>chemo</a:t>
                      </a:r>
                      <a:endParaRPr lang="de-DE" sz="1000" dirty="0">
                        <a:solidFill>
                          <a:schemeClr val="bg1"/>
                        </a:solidFill>
                      </a:endParaRPr>
                    </a:p>
                    <a:p>
                      <a:pPr algn="ctr"/>
                      <a:r>
                        <a:rPr lang="de-DE" sz="1000" dirty="0">
                          <a:solidFill>
                            <a:schemeClr val="bg1"/>
                          </a:solidFill>
                        </a:rPr>
                        <a:t>(</a:t>
                      </a:r>
                      <a:r>
                        <a:rPr lang="de-DE" sz="1000" dirty="0" err="1">
                          <a:solidFill>
                            <a:schemeClr val="bg1"/>
                          </a:solidFill>
                        </a:rPr>
                        <a:t>n</a:t>
                      </a:r>
                      <a:r>
                        <a:rPr lang="de-DE" sz="1000" dirty="0">
                          <a:solidFill>
                            <a:schemeClr val="bg1"/>
                          </a:solidFill>
                        </a:rPr>
                        <a:t> = 696)</a:t>
                      </a:r>
                    </a:p>
                  </a:txBody>
                  <a:tcPr marL="0" marR="0" anchor="ctr">
                    <a:solidFill>
                      <a:schemeClr val="accent1"/>
                    </a:solidFill>
                  </a:tcPr>
                </a:tc>
                <a:tc>
                  <a:txBody>
                    <a:bodyPr/>
                    <a:lstStyle/>
                    <a:p>
                      <a:pPr algn="ctr"/>
                      <a:r>
                        <a:rPr lang="de-DE" sz="1000" dirty="0">
                          <a:solidFill>
                            <a:schemeClr val="bg1"/>
                          </a:solidFill>
                        </a:rPr>
                        <a:t>Chemo </a:t>
                      </a:r>
                    </a:p>
                    <a:p>
                      <a:pPr algn="ctr"/>
                      <a:r>
                        <a:rPr lang="de-DE" sz="1000" dirty="0">
                          <a:solidFill>
                            <a:schemeClr val="bg1"/>
                          </a:solidFill>
                        </a:rPr>
                        <a:t>(</a:t>
                      </a:r>
                      <a:r>
                        <a:rPr lang="de-DE" sz="1000" dirty="0" err="1">
                          <a:solidFill>
                            <a:schemeClr val="bg1"/>
                          </a:solidFill>
                        </a:rPr>
                        <a:t>n</a:t>
                      </a:r>
                      <a:r>
                        <a:rPr lang="de-DE" sz="1000" dirty="0">
                          <a:solidFill>
                            <a:schemeClr val="bg1"/>
                          </a:solidFill>
                        </a:rPr>
                        <a:t> = 682)</a:t>
                      </a:r>
                    </a:p>
                  </a:txBody>
                  <a:tcPr marL="0" marR="0" anchor="ctr">
                    <a:solidFill>
                      <a:schemeClr val="bg1">
                        <a:lumMod val="50000"/>
                      </a:schemeClr>
                    </a:solidFill>
                  </a:tcPr>
                </a:tc>
                <a:extLst>
                  <a:ext uri="{0D108BD9-81ED-4DB2-BD59-A6C34878D82A}">
                    <a16:rowId xmlns:a16="http://schemas.microsoft.com/office/drawing/2014/main" val="3713532059"/>
                  </a:ext>
                </a:extLst>
              </a:tr>
              <a:tr h="240691">
                <a:tc>
                  <a:txBody>
                    <a:bodyPr/>
                    <a:lstStyle/>
                    <a:p>
                      <a:pPr>
                        <a:lnSpc>
                          <a:spcPts val="1000"/>
                        </a:lnSpc>
                      </a:pPr>
                      <a:r>
                        <a:rPr lang="de-DE" sz="1000" b="1" dirty="0"/>
                        <a:t>Median OS,</a:t>
                      </a:r>
                      <a:r>
                        <a:rPr lang="de-DE" sz="1000" b="1" baseline="30000" dirty="0"/>
                        <a:t> </a:t>
                      </a:r>
                      <a:r>
                        <a:rPr lang="de-DE" sz="1000" b="1" dirty="0" err="1"/>
                        <a:t>mo</a:t>
                      </a:r>
                      <a:r>
                        <a:rPr lang="de-DE" sz="1000" b="1" dirty="0"/>
                        <a:t> </a:t>
                      </a:r>
                      <a:r>
                        <a:rPr lang="de-DE" sz="1000" dirty="0"/>
                        <a:t>(95% CI)</a:t>
                      </a:r>
                    </a:p>
                  </a:txBody>
                  <a:tcPr marR="36000" marT="18000" marB="18000" anchor="ctr"/>
                </a:tc>
                <a:tc>
                  <a:txBody>
                    <a:bodyPr/>
                    <a:lstStyle/>
                    <a:p>
                      <a:pPr algn="ctr">
                        <a:lnSpc>
                          <a:spcPts val="1000"/>
                        </a:lnSpc>
                      </a:pPr>
                      <a:r>
                        <a:rPr lang="de-DE" sz="1000" b="1" dirty="0"/>
                        <a:t>13.8</a:t>
                      </a:r>
                    </a:p>
                    <a:p>
                      <a:pPr algn="ctr">
                        <a:lnSpc>
                          <a:spcPts val="1000"/>
                        </a:lnSpc>
                      </a:pPr>
                      <a:r>
                        <a:rPr lang="de-DE" sz="1000" dirty="0"/>
                        <a:t>(12.4-14.5)</a:t>
                      </a:r>
                    </a:p>
                  </a:txBody>
                  <a:tcPr marL="18000" marR="18000" marT="18000" marB="18000" anchor="ctr"/>
                </a:tc>
                <a:tc>
                  <a:txBody>
                    <a:bodyPr/>
                    <a:lstStyle/>
                    <a:p>
                      <a:pPr algn="ctr">
                        <a:lnSpc>
                          <a:spcPts val="1000"/>
                        </a:lnSpc>
                      </a:pPr>
                      <a:r>
                        <a:rPr lang="de-DE" sz="1000" b="1" dirty="0"/>
                        <a:t>11.5</a:t>
                      </a:r>
                    </a:p>
                    <a:p>
                      <a:pPr algn="ctr">
                        <a:lnSpc>
                          <a:spcPts val="1000"/>
                        </a:lnSpc>
                      </a:pPr>
                      <a:r>
                        <a:rPr lang="de-DE" sz="1000" dirty="0"/>
                        <a:t>(10.8-12.5)</a:t>
                      </a:r>
                    </a:p>
                  </a:txBody>
                  <a:tcPr marL="18000" marR="18000" marT="18000" marB="18000" anchor="ctr"/>
                </a:tc>
                <a:extLst>
                  <a:ext uri="{0D108BD9-81ED-4DB2-BD59-A6C34878D82A}">
                    <a16:rowId xmlns:a16="http://schemas.microsoft.com/office/drawing/2014/main" val="426719897"/>
                  </a:ext>
                </a:extLst>
              </a:tr>
              <a:tr h="148117">
                <a:tc>
                  <a:txBody>
                    <a:bodyPr/>
                    <a:lstStyle/>
                    <a:p>
                      <a:pPr>
                        <a:lnSpc>
                          <a:spcPts val="1000"/>
                        </a:lnSpc>
                      </a:pPr>
                      <a:r>
                        <a:rPr lang="de-DE" sz="1000" b="1" dirty="0" err="1"/>
                        <a:t>Unstratified</a:t>
                      </a:r>
                      <a:r>
                        <a:rPr lang="de-DE" sz="1000" b="1" dirty="0"/>
                        <a:t> HR (95% CI)</a:t>
                      </a:r>
                    </a:p>
                  </a:txBody>
                  <a:tcPr marR="36000" marT="18000" marB="18000" anchor="ctr"/>
                </a:tc>
                <a:tc gridSpan="2">
                  <a:txBody>
                    <a:bodyPr/>
                    <a:lstStyle/>
                    <a:p>
                      <a:pPr algn="ctr">
                        <a:lnSpc>
                          <a:spcPts val="1000"/>
                        </a:lnSpc>
                      </a:pPr>
                      <a:r>
                        <a:rPr lang="de-DE" sz="1000" b="1" dirty="0"/>
                        <a:t>0.78 (0.70-0.88)</a:t>
                      </a:r>
                    </a:p>
                  </a:txBody>
                  <a:tcPr marL="18000" marR="18000" marT="18000" marB="18000" anchor="ctr"/>
                </a:tc>
                <a:tc hMerge="1">
                  <a:txBody>
                    <a:bodyPr/>
                    <a:lstStyle/>
                    <a:p>
                      <a:pPr algn="ctr"/>
                      <a:endParaRPr lang="de-DE" sz="800"/>
                    </a:p>
                  </a:txBody>
                  <a:tcPr marL="18000" marR="18000" marT="10800" marB="10800" anchor="ctr"/>
                </a:tc>
                <a:extLst>
                  <a:ext uri="{0D108BD9-81ED-4DB2-BD59-A6C34878D82A}">
                    <a16:rowId xmlns:a16="http://schemas.microsoft.com/office/drawing/2014/main" val="88096318"/>
                  </a:ext>
                </a:extLst>
              </a:tr>
              <a:tr h="240691">
                <a:tc>
                  <a:txBody>
                    <a:bodyPr/>
                    <a:lstStyle/>
                    <a:p>
                      <a:pPr>
                        <a:lnSpc>
                          <a:spcPts val="1000"/>
                        </a:lnSpc>
                      </a:pPr>
                      <a:r>
                        <a:rPr lang="de-DE" sz="1000" b="1" dirty="0" err="1"/>
                        <a:t>ORR,</a:t>
                      </a:r>
                      <a:r>
                        <a:rPr lang="de-DE" sz="1000" b="1" baseline="30000" dirty="0" err="1"/>
                        <a:t>a</a:t>
                      </a:r>
                      <a:r>
                        <a:rPr lang="de-DE" sz="1000" b="1" dirty="0"/>
                        <a:t> %</a:t>
                      </a:r>
                      <a:br>
                        <a:rPr lang="de-DE" sz="1000" b="1" dirty="0"/>
                      </a:br>
                      <a:r>
                        <a:rPr lang="de-DE" sz="1000" dirty="0"/>
                        <a:t>(95% CI)</a:t>
                      </a:r>
                    </a:p>
                  </a:txBody>
                  <a:tcPr marR="36000" marT="18000" marB="18000" anchor="ctr"/>
                </a:tc>
                <a:tc>
                  <a:txBody>
                    <a:bodyPr/>
                    <a:lstStyle/>
                    <a:p>
                      <a:pPr algn="ctr">
                        <a:lnSpc>
                          <a:spcPts val="1000"/>
                        </a:lnSpc>
                      </a:pPr>
                      <a:r>
                        <a:rPr lang="de-DE" sz="1000" b="1" dirty="0"/>
                        <a:t>59</a:t>
                      </a:r>
                    </a:p>
                    <a:p>
                      <a:pPr algn="ctr">
                        <a:lnSpc>
                          <a:spcPts val="1000"/>
                        </a:lnSpc>
                      </a:pPr>
                      <a:r>
                        <a:rPr lang="de-DE" sz="1000" dirty="0"/>
                        <a:t>(55-63)</a:t>
                      </a:r>
                    </a:p>
                  </a:txBody>
                  <a:tcPr marL="18000" marR="18000" marT="18000" marB="18000" anchor="ctr"/>
                </a:tc>
                <a:tc>
                  <a:txBody>
                    <a:bodyPr/>
                    <a:lstStyle/>
                    <a:p>
                      <a:pPr algn="ctr">
                        <a:lnSpc>
                          <a:spcPts val="1000"/>
                        </a:lnSpc>
                      </a:pPr>
                      <a:r>
                        <a:rPr lang="de-DE" sz="1000" b="1" dirty="0"/>
                        <a:t>46</a:t>
                      </a:r>
                    </a:p>
                    <a:p>
                      <a:pPr algn="ctr">
                        <a:lnSpc>
                          <a:spcPts val="1000"/>
                        </a:lnSpc>
                      </a:pPr>
                      <a:r>
                        <a:rPr lang="de-DE" sz="1000" dirty="0"/>
                        <a:t>(42-51)</a:t>
                      </a:r>
                    </a:p>
                  </a:txBody>
                  <a:tcPr marL="18000" marR="18000" marT="18000" marB="18000" anchor="ctr"/>
                </a:tc>
                <a:extLst>
                  <a:ext uri="{0D108BD9-81ED-4DB2-BD59-A6C34878D82A}">
                    <a16:rowId xmlns:a16="http://schemas.microsoft.com/office/drawing/2014/main" val="3429922736"/>
                  </a:ext>
                </a:extLst>
              </a:tr>
            </a:tbl>
          </a:graphicData>
        </a:graphic>
      </p:graphicFrame>
      <p:graphicFrame>
        <p:nvGraphicFramePr>
          <p:cNvPr id="153" name="Tabelle 135">
            <a:extLst>
              <a:ext uri="{FF2B5EF4-FFF2-40B4-BE49-F238E27FC236}">
                <a16:creationId xmlns:a16="http://schemas.microsoft.com/office/drawing/2014/main" id="{6FD06E96-9E01-C54D-B669-2EDE6B6F4C71}"/>
              </a:ext>
            </a:extLst>
          </p:cNvPr>
          <p:cNvGraphicFramePr>
            <a:graphicFrameLocks noGrp="1"/>
          </p:cNvGraphicFramePr>
          <p:nvPr>
            <p:extLst>
              <p:ext uri="{D42A27DB-BD31-4B8C-83A1-F6EECF244321}">
                <p14:modId xmlns:p14="http://schemas.microsoft.com/office/powerpoint/2010/main" val="679094254"/>
              </p:ext>
            </p:extLst>
          </p:nvPr>
        </p:nvGraphicFramePr>
        <p:xfrm>
          <a:off x="416532" y="5109409"/>
          <a:ext cx="5535009" cy="408960"/>
        </p:xfrm>
        <a:graphic>
          <a:graphicData uri="http://schemas.openxmlformats.org/drawingml/2006/table">
            <a:tbl>
              <a:tblPr firstRow="1" bandRow="1">
                <a:tableStyleId>{5C22544A-7EE6-4342-B048-85BDC9FD1C3A}</a:tableStyleId>
              </a:tblPr>
              <a:tblGrid>
                <a:gridCol w="782449">
                  <a:extLst>
                    <a:ext uri="{9D8B030D-6E8A-4147-A177-3AD203B41FA5}">
                      <a16:colId xmlns:a16="http://schemas.microsoft.com/office/drawing/2014/main" val="2202233979"/>
                    </a:ext>
                  </a:extLst>
                </a:gridCol>
                <a:gridCol w="297035">
                  <a:extLst>
                    <a:ext uri="{9D8B030D-6E8A-4147-A177-3AD203B41FA5}">
                      <a16:colId xmlns:a16="http://schemas.microsoft.com/office/drawing/2014/main" val="126882096"/>
                    </a:ext>
                  </a:extLst>
                </a:gridCol>
                <a:gridCol w="297035">
                  <a:extLst>
                    <a:ext uri="{9D8B030D-6E8A-4147-A177-3AD203B41FA5}">
                      <a16:colId xmlns:a16="http://schemas.microsoft.com/office/drawing/2014/main" val="1291027550"/>
                    </a:ext>
                  </a:extLst>
                </a:gridCol>
                <a:gridCol w="297035">
                  <a:extLst>
                    <a:ext uri="{9D8B030D-6E8A-4147-A177-3AD203B41FA5}">
                      <a16:colId xmlns:a16="http://schemas.microsoft.com/office/drawing/2014/main" val="3627457096"/>
                    </a:ext>
                  </a:extLst>
                </a:gridCol>
                <a:gridCol w="297035">
                  <a:extLst>
                    <a:ext uri="{9D8B030D-6E8A-4147-A177-3AD203B41FA5}">
                      <a16:colId xmlns:a16="http://schemas.microsoft.com/office/drawing/2014/main" val="380995884"/>
                    </a:ext>
                  </a:extLst>
                </a:gridCol>
                <a:gridCol w="297035">
                  <a:extLst>
                    <a:ext uri="{9D8B030D-6E8A-4147-A177-3AD203B41FA5}">
                      <a16:colId xmlns:a16="http://schemas.microsoft.com/office/drawing/2014/main" val="837967367"/>
                    </a:ext>
                  </a:extLst>
                </a:gridCol>
                <a:gridCol w="297035">
                  <a:extLst>
                    <a:ext uri="{9D8B030D-6E8A-4147-A177-3AD203B41FA5}">
                      <a16:colId xmlns:a16="http://schemas.microsoft.com/office/drawing/2014/main" val="990312650"/>
                    </a:ext>
                  </a:extLst>
                </a:gridCol>
                <a:gridCol w="297035">
                  <a:extLst>
                    <a:ext uri="{9D8B030D-6E8A-4147-A177-3AD203B41FA5}">
                      <a16:colId xmlns:a16="http://schemas.microsoft.com/office/drawing/2014/main" val="1809042488"/>
                    </a:ext>
                  </a:extLst>
                </a:gridCol>
                <a:gridCol w="297035">
                  <a:extLst>
                    <a:ext uri="{9D8B030D-6E8A-4147-A177-3AD203B41FA5}">
                      <a16:colId xmlns:a16="http://schemas.microsoft.com/office/drawing/2014/main" val="2658666831"/>
                    </a:ext>
                  </a:extLst>
                </a:gridCol>
                <a:gridCol w="297035">
                  <a:extLst>
                    <a:ext uri="{9D8B030D-6E8A-4147-A177-3AD203B41FA5}">
                      <a16:colId xmlns:a16="http://schemas.microsoft.com/office/drawing/2014/main" val="396333994"/>
                    </a:ext>
                  </a:extLst>
                </a:gridCol>
                <a:gridCol w="297035">
                  <a:extLst>
                    <a:ext uri="{9D8B030D-6E8A-4147-A177-3AD203B41FA5}">
                      <a16:colId xmlns:a16="http://schemas.microsoft.com/office/drawing/2014/main" val="1597654517"/>
                    </a:ext>
                  </a:extLst>
                </a:gridCol>
                <a:gridCol w="297035">
                  <a:extLst>
                    <a:ext uri="{9D8B030D-6E8A-4147-A177-3AD203B41FA5}">
                      <a16:colId xmlns:a16="http://schemas.microsoft.com/office/drawing/2014/main" val="2581425285"/>
                    </a:ext>
                  </a:extLst>
                </a:gridCol>
                <a:gridCol w="297035">
                  <a:extLst>
                    <a:ext uri="{9D8B030D-6E8A-4147-A177-3AD203B41FA5}">
                      <a16:colId xmlns:a16="http://schemas.microsoft.com/office/drawing/2014/main" val="2728199521"/>
                    </a:ext>
                  </a:extLst>
                </a:gridCol>
                <a:gridCol w="297035">
                  <a:extLst>
                    <a:ext uri="{9D8B030D-6E8A-4147-A177-3AD203B41FA5}">
                      <a16:colId xmlns:a16="http://schemas.microsoft.com/office/drawing/2014/main" val="3925742887"/>
                    </a:ext>
                  </a:extLst>
                </a:gridCol>
                <a:gridCol w="297035">
                  <a:extLst>
                    <a:ext uri="{9D8B030D-6E8A-4147-A177-3AD203B41FA5}">
                      <a16:colId xmlns:a16="http://schemas.microsoft.com/office/drawing/2014/main" val="2950405746"/>
                    </a:ext>
                  </a:extLst>
                </a:gridCol>
                <a:gridCol w="297035">
                  <a:extLst>
                    <a:ext uri="{9D8B030D-6E8A-4147-A177-3AD203B41FA5}">
                      <a16:colId xmlns:a16="http://schemas.microsoft.com/office/drawing/2014/main" val="918802252"/>
                    </a:ext>
                  </a:extLst>
                </a:gridCol>
                <a:gridCol w="297035">
                  <a:extLst>
                    <a:ext uri="{9D8B030D-6E8A-4147-A177-3AD203B41FA5}">
                      <a16:colId xmlns:a16="http://schemas.microsoft.com/office/drawing/2014/main" val="3583795590"/>
                    </a:ext>
                  </a:extLst>
                </a:gridCol>
              </a:tblGrid>
              <a:tr h="0">
                <a:tc gridSpan="17">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52016611"/>
                  </a:ext>
                </a:extLst>
              </a:tr>
              <a:tr h="0">
                <a:tc>
                  <a:txBody>
                    <a:bodyPr/>
                    <a:lstStyle/>
                    <a:p>
                      <a:r>
                        <a:rPr lang="de-DE" sz="800" dirty="0">
                          <a:solidFill>
                            <a:schemeClr val="bg1"/>
                          </a:solidFill>
                        </a:rPr>
                        <a:t>NIVO + </a:t>
                      </a:r>
                      <a:r>
                        <a:rPr lang="de-DE" sz="800" dirty="0" err="1">
                          <a:solidFill>
                            <a:schemeClr val="bg1"/>
                          </a:solidFill>
                        </a:rPr>
                        <a:t>chemo</a:t>
                      </a:r>
                      <a:endParaRPr lang="de-DE" sz="800" dirty="0">
                        <a:solidFill>
                          <a:schemeClr val="bg1"/>
                        </a:solidFill>
                      </a:endParaRPr>
                    </a:p>
                  </a:txBody>
                  <a:tcPr marL="36000" marR="0" marT="7200" marB="7200" anchor="ctr">
                    <a:solidFill>
                      <a:schemeClr val="accent1"/>
                    </a:solidFill>
                  </a:tcPr>
                </a:tc>
                <a:tc>
                  <a:txBody>
                    <a:bodyPr/>
                    <a:lstStyle/>
                    <a:p>
                      <a:pPr algn="ctr"/>
                      <a:r>
                        <a:rPr lang="de-DE" sz="800" dirty="0"/>
                        <a:t>23</a:t>
                      </a:r>
                    </a:p>
                  </a:txBody>
                  <a:tcPr marL="18000" marR="18000" marT="7200" marB="7200" anchor="ctr"/>
                </a:tc>
                <a:tc>
                  <a:txBody>
                    <a:bodyPr/>
                    <a:lstStyle/>
                    <a:p>
                      <a:pPr algn="ctr"/>
                      <a:r>
                        <a:rPr lang="de-DE" sz="800" dirty="0"/>
                        <a:t>21</a:t>
                      </a:r>
                    </a:p>
                  </a:txBody>
                  <a:tcPr marL="18000" marR="18000" marT="7200" marB="7200" anchor="ctr"/>
                </a:tc>
                <a:tc>
                  <a:txBody>
                    <a:bodyPr/>
                    <a:lstStyle/>
                    <a:p>
                      <a:pPr algn="ctr"/>
                      <a:r>
                        <a:rPr lang="de-DE" sz="800"/>
                        <a:t>16</a:t>
                      </a:r>
                    </a:p>
                  </a:txBody>
                  <a:tcPr marL="18000" marR="18000" marT="7200" marB="7200" anchor="ctr"/>
                </a:tc>
                <a:tc>
                  <a:txBody>
                    <a:bodyPr/>
                    <a:lstStyle/>
                    <a:p>
                      <a:pPr algn="ctr"/>
                      <a:r>
                        <a:rPr lang="de-DE" sz="800"/>
                        <a:t>15</a:t>
                      </a:r>
                    </a:p>
                  </a:txBody>
                  <a:tcPr marL="18000" marR="18000" marT="7200" marB="7200" anchor="ctr"/>
                </a:tc>
                <a:tc>
                  <a:txBody>
                    <a:bodyPr/>
                    <a:lstStyle/>
                    <a:p>
                      <a:pPr algn="ctr"/>
                      <a:r>
                        <a:rPr lang="de-DE" sz="800"/>
                        <a:t>15</a:t>
                      </a:r>
                    </a:p>
                  </a:txBody>
                  <a:tcPr marL="18000" marR="18000" marT="7200" marB="7200" anchor="ctr"/>
                </a:tc>
                <a:tc>
                  <a:txBody>
                    <a:bodyPr/>
                    <a:lstStyle/>
                    <a:p>
                      <a:pPr algn="ctr"/>
                      <a:r>
                        <a:rPr lang="de-DE" sz="800"/>
                        <a:t>15</a:t>
                      </a:r>
                    </a:p>
                  </a:txBody>
                  <a:tcPr marL="18000" marR="18000" marT="7200" marB="7200" anchor="ctr"/>
                </a:tc>
                <a:tc>
                  <a:txBody>
                    <a:bodyPr/>
                    <a:lstStyle/>
                    <a:p>
                      <a:pPr algn="ctr"/>
                      <a:r>
                        <a:rPr lang="de-DE" sz="800" dirty="0"/>
                        <a:t>13</a:t>
                      </a:r>
                    </a:p>
                  </a:txBody>
                  <a:tcPr marL="18000" marR="18000" marT="7200" marB="7200" anchor="ctr"/>
                </a:tc>
                <a:tc>
                  <a:txBody>
                    <a:bodyPr/>
                    <a:lstStyle/>
                    <a:p>
                      <a:pPr algn="ctr"/>
                      <a:r>
                        <a:rPr lang="de-DE" sz="800"/>
                        <a:t>13</a:t>
                      </a:r>
                    </a:p>
                  </a:txBody>
                  <a:tcPr marL="18000" marR="18000" marT="7200" marB="7200" anchor="ctr"/>
                </a:tc>
                <a:tc>
                  <a:txBody>
                    <a:bodyPr/>
                    <a:lstStyle/>
                    <a:p>
                      <a:pPr algn="ctr"/>
                      <a:r>
                        <a:rPr lang="de-DE" sz="800"/>
                        <a:t>12</a:t>
                      </a:r>
                    </a:p>
                  </a:txBody>
                  <a:tcPr marL="18000" marR="18000" marT="7200" marB="7200" anchor="ctr"/>
                </a:tc>
                <a:tc>
                  <a:txBody>
                    <a:bodyPr/>
                    <a:lstStyle/>
                    <a:p>
                      <a:pPr algn="ctr"/>
                      <a:r>
                        <a:rPr lang="de-DE" sz="800"/>
                        <a:t>11</a:t>
                      </a:r>
                    </a:p>
                  </a:txBody>
                  <a:tcPr marL="18000" marR="18000" marT="7200" marB="7200" anchor="ctr"/>
                </a:tc>
                <a:tc>
                  <a:txBody>
                    <a:bodyPr/>
                    <a:lstStyle/>
                    <a:p>
                      <a:pPr algn="ctr"/>
                      <a:r>
                        <a:rPr lang="de-DE" sz="800"/>
                        <a:t>9</a:t>
                      </a:r>
                    </a:p>
                  </a:txBody>
                  <a:tcPr marL="18000" marR="18000" marT="7200" marB="7200" anchor="ctr"/>
                </a:tc>
                <a:tc>
                  <a:txBody>
                    <a:bodyPr/>
                    <a:lstStyle/>
                    <a:p>
                      <a:pPr algn="ctr"/>
                      <a:r>
                        <a:rPr lang="de-DE" sz="800"/>
                        <a:t>7</a:t>
                      </a:r>
                    </a:p>
                  </a:txBody>
                  <a:tcPr marL="18000" marR="18000" marT="7200" marB="7200" anchor="ctr"/>
                </a:tc>
                <a:tc>
                  <a:txBody>
                    <a:bodyPr/>
                    <a:lstStyle/>
                    <a:p>
                      <a:pPr algn="ctr"/>
                      <a:r>
                        <a:rPr lang="de-DE" sz="800"/>
                        <a:t>6</a:t>
                      </a:r>
                    </a:p>
                  </a:txBody>
                  <a:tcPr marL="18000" marR="18000" marT="7200" marB="7200" anchor="ctr"/>
                </a:tc>
                <a:tc>
                  <a:txBody>
                    <a:bodyPr/>
                    <a:lstStyle/>
                    <a:p>
                      <a:pPr algn="ctr"/>
                      <a:r>
                        <a:rPr lang="de-DE" sz="800"/>
                        <a:t>3</a:t>
                      </a:r>
                    </a:p>
                  </a:txBody>
                  <a:tcPr marL="18000" marR="18000" marT="7200" marB="7200" anchor="ctr"/>
                </a:tc>
                <a:tc>
                  <a:txBody>
                    <a:bodyPr/>
                    <a:lstStyle/>
                    <a:p>
                      <a:pPr algn="ctr"/>
                      <a:r>
                        <a:rPr lang="de-DE" sz="800"/>
                        <a:t>2</a:t>
                      </a:r>
                    </a:p>
                  </a:txBody>
                  <a:tcPr marL="18000" marR="18000" marT="7200" marB="7200" anchor="ctr"/>
                </a:tc>
                <a:tc>
                  <a:txBody>
                    <a:bodyPr/>
                    <a:lstStyle/>
                    <a:p>
                      <a:pPr algn="ctr"/>
                      <a:r>
                        <a:rPr lang="de-DE" sz="800"/>
                        <a:t>0</a:t>
                      </a:r>
                    </a:p>
                  </a:txBody>
                  <a:tcPr marL="18000" marR="18000" marT="7200" marB="7200" anchor="ctr"/>
                </a:tc>
                <a:extLst>
                  <a:ext uri="{0D108BD9-81ED-4DB2-BD59-A6C34878D82A}">
                    <a16:rowId xmlns:a16="http://schemas.microsoft.com/office/drawing/2014/main" val="684129858"/>
                  </a:ext>
                </a:extLst>
              </a:tr>
              <a:tr h="0">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800" dirty="0"/>
                        <a:t>21</a:t>
                      </a:r>
                    </a:p>
                  </a:txBody>
                  <a:tcPr marL="18000" marR="18000" marT="7200" marB="7200" anchor="ctr"/>
                </a:tc>
                <a:tc>
                  <a:txBody>
                    <a:bodyPr/>
                    <a:lstStyle/>
                    <a:p>
                      <a:pPr algn="ctr"/>
                      <a:r>
                        <a:rPr lang="de-DE" sz="800" dirty="0"/>
                        <a:t>19</a:t>
                      </a:r>
                    </a:p>
                  </a:txBody>
                  <a:tcPr marL="18000" marR="18000" marT="7200" marB="7200" anchor="ctr"/>
                </a:tc>
                <a:tc>
                  <a:txBody>
                    <a:bodyPr/>
                    <a:lstStyle/>
                    <a:p>
                      <a:pPr algn="ctr"/>
                      <a:r>
                        <a:rPr lang="de-DE" sz="800" dirty="0"/>
                        <a:t>14</a:t>
                      </a:r>
                    </a:p>
                  </a:txBody>
                  <a:tcPr marL="18000" marR="18000" marT="7200" marB="7200" anchor="ctr"/>
                </a:tc>
                <a:tc>
                  <a:txBody>
                    <a:bodyPr/>
                    <a:lstStyle/>
                    <a:p>
                      <a:pPr algn="ctr"/>
                      <a:r>
                        <a:rPr lang="de-DE" sz="800" dirty="0"/>
                        <a:t>12</a:t>
                      </a:r>
                    </a:p>
                  </a:txBody>
                  <a:tcPr marL="18000" marR="18000" marT="7200" marB="7200" anchor="ctr"/>
                </a:tc>
                <a:tc>
                  <a:txBody>
                    <a:bodyPr/>
                    <a:lstStyle/>
                    <a:p>
                      <a:pPr algn="ctr"/>
                      <a:r>
                        <a:rPr lang="de-DE" sz="800" dirty="0"/>
                        <a:t>11</a:t>
                      </a:r>
                    </a:p>
                  </a:txBody>
                  <a:tcPr marL="18000" marR="18000" marT="7200" marB="7200" anchor="ctr"/>
                </a:tc>
                <a:tc>
                  <a:txBody>
                    <a:bodyPr/>
                    <a:lstStyle/>
                    <a:p>
                      <a:pPr algn="ctr"/>
                      <a:r>
                        <a:rPr lang="de-DE" sz="800" dirty="0"/>
                        <a:t>7</a:t>
                      </a:r>
                    </a:p>
                  </a:txBody>
                  <a:tcPr marL="18000" marR="18000" marT="7200" marB="7200" anchor="ctr"/>
                </a:tc>
                <a:tc>
                  <a:txBody>
                    <a:bodyPr/>
                    <a:lstStyle/>
                    <a:p>
                      <a:pPr algn="ctr"/>
                      <a:r>
                        <a:rPr lang="de-DE" sz="800" dirty="0"/>
                        <a:t>6</a:t>
                      </a:r>
                    </a:p>
                  </a:txBody>
                  <a:tcPr marL="18000" marR="18000" marT="7200" marB="7200" anchor="ctr"/>
                </a:tc>
                <a:tc>
                  <a:txBody>
                    <a:bodyPr/>
                    <a:lstStyle/>
                    <a:p>
                      <a:pPr algn="ctr"/>
                      <a:r>
                        <a:rPr lang="de-DE" sz="800" dirty="0"/>
                        <a:t>6</a:t>
                      </a:r>
                    </a:p>
                  </a:txBody>
                  <a:tcPr marL="18000" marR="18000" marT="7200" marB="7200" anchor="ctr"/>
                </a:tc>
                <a:tc>
                  <a:txBody>
                    <a:bodyPr/>
                    <a:lstStyle/>
                    <a:p>
                      <a:pPr algn="ctr"/>
                      <a:r>
                        <a:rPr lang="de-DE" sz="800" dirty="0"/>
                        <a:t>5</a:t>
                      </a:r>
                    </a:p>
                  </a:txBody>
                  <a:tcPr marL="18000" marR="18000" marT="7200" marB="7200" anchor="ctr"/>
                </a:tc>
                <a:tc>
                  <a:txBody>
                    <a:bodyPr/>
                    <a:lstStyle/>
                    <a:p>
                      <a:pPr algn="ctr"/>
                      <a:r>
                        <a:rPr lang="de-DE" sz="800" dirty="0"/>
                        <a:t>3</a:t>
                      </a:r>
                    </a:p>
                  </a:txBody>
                  <a:tcPr marL="18000" marR="18000" marT="7200" marB="7200" anchor="ctr"/>
                </a:tc>
                <a:tc>
                  <a:txBody>
                    <a:bodyPr/>
                    <a:lstStyle/>
                    <a:p>
                      <a:pPr algn="ctr"/>
                      <a:r>
                        <a:rPr lang="de-DE" sz="800" dirty="0"/>
                        <a:t>3</a:t>
                      </a:r>
                    </a:p>
                  </a:txBody>
                  <a:tcPr marL="18000" marR="18000" marT="7200" marB="7200" anchor="ctr"/>
                </a:tc>
                <a:tc>
                  <a:txBody>
                    <a:bodyPr/>
                    <a:lstStyle/>
                    <a:p>
                      <a:pPr algn="ctr"/>
                      <a:r>
                        <a:rPr lang="de-DE" sz="800" dirty="0"/>
                        <a:t>0</a:t>
                      </a:r>
                    </a:p>
                  </a:txBody>
                  <a:tcPr marL="18000" marR="18000" marT="7200" marB="7200" anchor="ctr"/>
                </a:tc>
                <a:tc>
                  <a:txBody>
                    <a:bodyPr/>
                    <a:lstStyle/>
                    <a:p>
                      <a:pPr algn="ctr"/>
                      <a:r>
                        <a:rPr lang="de-DE" sz="800" dirty="0"/>
                        <a:t>0</a:t>
                      </a:r>
                    </a:p>
                  </a:txBody>
                  <a:tcPr marL="18000" marR="18000" marT="7200" marB="7200" anchor="ctr"/>
                </a:tc>
                <a:tc>
                  <a:txBody>
                    <a:bodyPr/>
                    <a:lstStyle/>
                    <a:p>
                      <a:pPr algn="ctr"/>
                      <a:r>
                        <a:rPr lang="de-DE" sz="800" dirty="0"/>
                        <a:t>0</a:t>
                      </a:r>
                    </a:p>
                  </a:txBody>
                  <a:tcPr marL="18000" marR="18000" marT="7200" marB="7200" anchor="ctr"/>
                </a:tc>
                <a:tc>
                  <a:txBody>
                    <a:bodyPr/>
                    <a:lstStyle/>
                    <a:p>
                      <a:pPr algn="ctr"/>
                      <a:r>
                        <a:rPr lang="de-DE" sz="800" dirty="0"/>
                        <a:t>0</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2580698776"/>
                  </a:ext>
                </a:extLst>
              </a:tr>
            </a:tbl>
          </a:graphicData>
        </a:graphic>
      </p:graphicFrame>
      <p:graphicFrame>
        <p:nvGraphicFramePr>
          <p:cNvPr id="154" name="Tabelle 135">
            <a:extLst>
              <a:ext uri="{FF2B5EF4-FFF2-40B4-BE49-F238E27FC236}">
                <a16:creationId xmlns:a16="http://schemas.microsoft.com/office/drawing/2014/main" id="{6828B66E-0414-2146-8C2A-6F1F0CCE697D}"/>
              </a:ext>
            </a:extLst>
          </p:cNvPr>
          <p:cNvGraphicFramePr>
            <a:graphicFrameLocks noGrp="1"/>
          </p:cNvGraphicFramePr>
          <p:nvPr>
            <p:extLst>
              <p:ext uri="{D42A27DB-BD31-4B8C-83A1-F6EECF244321}">
                <p14:modId xmlns:p14="http://schemas.microsoft.com/office/powerpoint/2010/main" val="2902467958"/>
              </p:ext>
            </p:extLst>
          </p:nvPr>
        </p:nvGraphicFramePr>
        <p:xfrm>
          <a:off x="6249008" y="5109409"/>
          <a:ext cx="5535007" cy="408960"/>
        </p:xfrm>
        <a:graphic>
          <a:graphicData uri="http://schemas.openxmlformats.org/drawingml/2006/table">
            <a:tbl>
              <a:tblPr firstRow="1" bandRow="1">
                <a:tableStyleId>{5C22544A-7EE6-4342-B048-85BDC9FD1C3A}</a:tableStyleId>
              </a:tblPr>
              <a:tblGrid>
                <a:gridCol w="782449">
                  <a:extLst>
                    <a:ext uri="{9D8B030D-6E8A-4147-A177-3AD203B41FA5}">
                      <a16:colId xmlns:a16="http://schemas.microsoft.com/office/drawing/2014/main" val="2202233979"/>
                    </a:ext>
                  </a:extLst>
                </a:gridCol>
                <a:gridCol w="264031">
                  <a:extLst>
                    <a:ext uri="{9D8B030D-6E8A-4147-A177-3AD203B41FA5}">
                      <a16:colId xmlns:a16="http://schemas.microsoft.com/office/drawing/2014/main" val="126882096"/>
                    </a:ext>
                  </a:extLst>
                </a:gridCol>
                <a:gridCol w="264031">
                  <a:extLst>
                    <a:ext uri="{9D8B030D-6E8A-4147-A177-3AD203B41FA5}">
                      <a16:colId xmlns:a16="http://schemas.microsoft.com/office/drawing/2014/main" val="1291027550"/>
                    </a:ext>
                  </a:extLst>
                </a:gridCol>
                <a:gridCol w="264031">
                  <a:extLst>
                    <a:ext uri="{9D8B030D-6E8A-4147-A177-3AD203B41FA5}">
                      <a16:colId xmlns:a16="http://schemas.microsoft.com/office/drawing/2014/main" val="3627457096"/>
                    </a:ext>
                  </a:extLst>
                </a:gridCol>
                <a:gridCol w="264031">
                  <a:extLst>
                    <a:ext uri="{9D8B030D-6E8A-4147-A177-3AD203B41FA5}">
                      <a16:colId xmlns:a16="http://schemas.microsoft.com/office/drawing/2014/main" val="380995884"/>
                    </a:ext>
                  </a:extLst>
                </a:gridCol>
                <a:gridCol w="264031">
                  <a:extLst>
                    <a:ext uri="{9D8B030D-6E8A-4147-A177-3AD203B41FA5}">
                      <a16:colId xmlns:a16="http://schemas.microsoft.com/office/drawing/2014/main" val="837967367"/>
                    </a:ext>
                  </a:extLst>
                </a:gridCol>
                <a:gridCol w="264031">
                  <a:extLst>
                    <a:ext uri="{9D8B030D-6E8A-4147-A177-3AD203B41FA5}">
                      <a16:colId xmlns:a16="http://schemas.microsoft.com/office/drawing/2014/main" val="990312650"/>
                    </a:ext>
                  </a:extLst>
                </a:gridCol>
                <a:gridCol w="264031">
                  <a:extLst>
                    <a:ext uri="{9D8B030D-6E8A-4147-A177-3AD203B41FA5}">
                      <a16:colId xmlns:a16="http://schemas.microsoft.com/office/drawing/2014/main" val="1809042488"/>
                    </a:ext>
                  </a:extLst>
                </a:gridCol>
                <a:gridCol w="264031">
                  <a:extLst>
                    <a:ext uri="{9D8B030D-6E8A-4147-A177-3AD203B41FA5}">
                      <a16:colId xmlns:a16="http://schemas.microsoft.com/office/drawing/2014/main" val="2658666831"/>
                    </a:ext>
                  </a:extLst>
                </a:gridCol>
                <a:gridCol w="264031">
                  <a:extLst>
                    <a:ext uri="{9D8B030D-6E8A-4147-A177-3AD203B41FA5}">
                      <a16:colId xmlns:a16="http://schemas.microsoft.com/office/drawing/2014/main" val="396333994"/>
                    </a:ext>
                  </a:extLst>
                </a:gridCol>
                <a:gridCol w="264031">
                  <a:extLst>
                    <a:ext uri="{9D8B030D-6E8A-4147-A177-3AD203B41FA5}">
                      <a16:colId xmlns:a16="http://schemas.microsoft.com/office/drawing/2014/main" val="1597654517"/>
                    </a:ext>
                  </a:extLst>
                </a:gridCol>
                <a:gridCol w="264031">
                  <a:extLst>
                    <a:ext uri="{9D8B030D-6E8A-4147-A177-3AD203B41FA5}">
                      <a16:colId xmlns:a16="http://schemas.microsoft.com/office/drawing/2014/main" val="2581425285"/>
                    </a:ext>
                  </a:extLst>
                </a:gridCol>
                <a:gridCol w="264031">
                  <a:extLst>
                    <a:ext uri="{9D8B030D-6E8A-4147-A177-3AD203B41FA5}">
                      <a16:colId xmlns:a16="http://schemas.microsoft.com/office/drawing/2014/main" val="2728199521"/>
                    </a:ext>
                  </a:extLst>
                </a:gridCol>
                <a:gridCol w="264031">
                  <a:extLst>
                    <a:ext uri="{9D8B030D-6E8A-4147-A177-3AD203B41FA5}">
                      <a16:colId xmlns:a16="http://schemas.microsoft.com/office/drawing/2014/main" val="3925742887"/>
                    </a:ext>
                  </a:extLst>
                </a:gridCol>
                <a:gridCol w="264031">
                  <a:extLst>
                    <a:ext uri="{9D8B030D-6E8A-4147-A177-3AD203B41FA5}">
                      <a16:colId xmlns:a16="http://schemas.microsoft.com/office/drawing/2014/main" val="2950405746"/>
                    </a:ext>
                  </a:extLst>
                </a:gridCol>
                <a:gridCol w="264031">
                  <a:extLst>
                    <a:ext uri="{9D8B030D-6E8A-4147-A177-3AD203B41FA5}">
                      <a16:colId xmlns:a16="http://schemas.microsoft.com/office/drawing/2014/main" val="918802252"/>
                    </a:ext>
                  </a:extLst>
                </a:gridCol>
                <a:gridCol w="264031">
                  <a:extLst>
                    <a:ext uri="{9D8B030D-6E8A-4147-A177-3AD203B41FA5}">
                      <a16:colId xmlns:a16="http://schemas.microsoft.com/office/drawing/2014/main" val="3583795590"/>
                    </a:ext>
                  </a:extLst>
                </a:gridCol>
                <a:gridCol w="264031">
                  <a:extLst>
                    <a:ext uri="{9D8B030D-6E8A-4147-A177-3AD203B41FA5}">
                      <a16:colId xmlns:a16="http://schemas.microsoft.com/office/drawing/2014/main" val="923498816"/>
                    </a:ext>
                  </a:extLst>
                </a:gridCol>
                <a:gridCol w="264031">
                  <a:extLst>
                    <a:ext uri="{9D8B030D-6E8A-4147-A177-3AD203B41FA5}">
                      <a16:colId xmlns:a16="http://schemas.microsoft.com/office/drawing/2014/main" val="4293447481"/>
                    </a:ext>
                  </a:extLst>
                </a:gridCol>
              </a:tblGrid>
              <a:tr h="87435">
                <a:tc gridSpan="19">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800"/>
                    </a:p>
                  </a:txBody>
                  <a:tcPr marL="18000" marR="18000" anchor="ctr"/>
                </a:tc>
                <a:tc hMerge="1">
                  <a:txBody>
                    <a:bodyPr/>
                    <a:lstStyle/>
                    <a:p>
                      <a:endParaRPr lang="de-DE" sz="800"/>
                    </a:p>
                  </a:txBody>
                  <a:tcPr marL="18000" marR="18000" anchor="ctr"/>
                </a:tc>
                <a:extLst>
                  <a:ext uri="{0D108BD9-81ED-4DB2-BD59-A6C34878D82A}">
                    <a16:rowId xmlns:a16="http://schemas.microsoft.com/office/drawing/2014/main" val="452016611"/>
                  </a:ext>
                </a:extLst>
              </a:tr>
              <a:tr h="87435">
                <a:tc>
                  <a:txBody>
                    <a:bodyPr/>
                    <a:lstStyle/>
                    <a:p>
                      <a:r>
                        <a:rPr lang="de-DE" sz="800" dirty="0">
                          <a:solidFill>
                            <a:schemeClr val="bg1"/>
                          </a:solidFill>
                        </a:rPr>
                        <a:t>NIVO + </a:t>
                      </a:r>
                      <a:r>
                        <a:rPr lang="de-DE" sz="800" dirty="0" err="1">
                          <a:solidFill>
                            <a:schemeClr val="bg1"/>
                          </a:solidFill>
                        </a:rPr>
                        <a:t>chemo</a:t>
                      </a:r>
                      <a:endParaRPr lang="de-DE" sz="800" dirty="0">
                        <a:solidFill>
                          <a:schemeClr val="bg1"/>
                        </a:solidFill>
                      </a:endParaRPr>
                    </a:p>
                  </a:txBody>
                  <a:tcPr marL="36000" marR="0" marT="7200" marB="7200" anchor="ctr">
                    <a:solidFill>
                      <a:schemeClr val="accent1"/>
                    </a:solidFill>
                  </a:tcPr>
                </a:tc>
                <a:tc>
                  <a:txBody>
                    <a:bodyPr/>
                    <a:lstStyle/>
                    <a:p>
                      <a:pPr algn="ctr"/>
                      <a:r>
                        <a:rPr lang="de-DE" sz="800" dirty="0"/>
                        <a:t>696</a:t>
                      </a:r>
                    </a:p>
                  </a:txBody>
                  <a:tcPr marL="18000" marR="18000" marT="7200" marB="7200" anchor="ctr"/>
                </a:tc>
                <a:tc>
                  <a:txBody>
                    <a:bodyPr/>
                    <a:lstStyle/>
                    <a:p>
                      <a:pPr algn="ctr"/>
                      <a:r>
                        <a:rPr lang="de-DE" sz="800"/>
                        <a:t>646</a:t>
                      </a:r>
                    </a:p>
                  </a:txBody>
                  <a:tcPr marL="18000" marR="18000" marT="7200" marB="7200" anchor="ctr"/>
                </a:tc>
                <a:tc>
                  <a:txBody>
                    <a:bodyPr/>
                    <a:lstStyle/>
                    <a:p>
                      <a:pPr algn="ctr"/>
                      <a:r>
                        <a:rPr lang="de-DE" sz="800"/>
                        <a:t>554</a:t>
                      </a:r>
                    </a:p>
                  </a:txBody>
                  <a:tcPr marL="18000" marR="18000" marT="7200" marB="7200" anchor="ctr"/>
                </a:tc>
                <a:tc>
                  <a:txBody>
                    <a:bodyPr/>
                    <a:lstStyle/>
                    <a:p>
                      <a:pPr algn="ctr"/>
                      <a:r>
                        <a:rPr lang="de-DE" sz="800"/>
                        <a:t>452</a:t>
                      </a:r>
                    </a:p>
                  </a:txBody>
                  <a:tcPr marL="18000" marR="18000" marT="7200" marB="7200" anchor="ctr"/>
                </a:tc>
                <a:tc>
                  <a:txBody>
                    <a:bodyPr/>
                    <a:lstStyle/>
                    <a:p>
                      <a:pPr algn="ctr"/>
                      <a:r>
                        <a:rPr lang="de-DE" sz="800"/>
                        <a:t>375</a:t>
                      </a:r>
                    </a:p>
                  </a:txBody>
                  <a:tcPr marL="18000" marR="18000" marT="7200" marB="7200" anchor="ctr"/>
                </a:tc>
                <a:tc>
                  <a:txBody>
                    <a:bodyPr/>
                    <a:lstStyle/>
                    <a:p>
                      <a:pPr algn="ctr"/>
                      <a:r>
                        <a:rPr lang="de-DE" sz="800"/>
                        <a:t>308</a:t>
                      </a:r>
                    </a:p>
                  </a:txBody>
                  <a:tcPr marL="18000" marR="18000" marT="7200" marB="7200" anchor="ctr"/>
                </a:tc>
                <a:tc>
                  <a:txBody>
                    <a:bodyPr/>
                    <a:lstStyle/>
                    <a:p>
                      <a:pPr algn="ctr"/>
                      <a:r>
                        <a:rPr lang="de-DE" sz="800"/>
                        <a:t>251</a:t>
                      </a:r>
                    </a:p>
                  </a:txBody>
                  <a:tcPr marL="18000" marR="18000" marT="7200" marB="7200" anchor="ctr"/>
                </a:tc>
                <a:tc>
                  <a:txBody>
                    <a:bodyPr/>
                    <a:lstStyle/>
                    <a:p>
                      <a:pPr algn="ctr"/>
                      <a:r>
                        <a:rPr lang="de-DE" sz="800"/>
                        <a:t>214</a:t>
                      </a:r>
                    </a:p>
                  </a:txBody>
                  <a:tcPr marL="18000" marR="18000" marT="7200" marB="7200" anchor="ctr"/>
                </a:tc>
                <a:tc>
                  <a:txBody>
                    <a:bodyPr/>
                    <a:lstStyle/>
                    <a:p>
                      <a:pPr algn="ctr"/>
                      <a:r>
                        <a:rPr lang="de-DE" sz="800"/>
                        <a:t>184</a:t>
                      </a:r>
                    </a:p>
                  </a:txBody>
                  <a:tcPr marL="18000" marR="18000" marT="7200" marB="7200" anchor="ctr"/>
                </a:tc>
                <a:tc>
                  <a:txBody>
                    <a:bodyPr/>
                    <a:lstStyle/>
                    <a:p>
                      <a:pPr algn="ctr"/>
                      <a:r>
                        <a:rPr lang="de-DE" sz="800"/>
                        <a:t>137</a:t>
                      </a:r>
                    </a:p>
                  </a:txBody>
                  <a:tcPr marL="18000" marR="18000" marT="7200" marB="7200" anchor="ctr"/>
                </a:tc>
                <a:tc>
                  <a:txBody>
                    <a:bodyPr/>
                    <a:lstStyle/>
                    <a:p>
                      <a:pPr algn="ctr"/>
                      <a:r>
                        <a:rPr lang="de-DE" sz="800"/>
                        <a:t>103</a:t>
                      </a:r>
                    </a:p>
                  </a:txBody>
                  <a:tcPr marL="18000" marR="18000" marT="7200" marB="7200" anchor="ctr"/>
                </a:tc>
                <a:tc>
                  <a:txBody>
                    <a:bodyPr/>
                    <a:lstStyle/>
                    <a:p>
                      <a:pPr algn="ctr"/>
                      <a:r>
                        <a:rPr lang="de-DE" sz="800"/>
                        <a:t>75</a:t>
                      </a:r>
                    </a:p>
                  </a:txBody>
                  <a:tcPr marL="18000" marR="18000" marT="7200" marB="7200" anchor="ctr"/>
                </a:tc>
                <a:tc>
                  <a:txBody>
                    <a:bodyPr/>
                    <a:lstStyle/>
                    <a:p>
                      <a:pPr algn="ctr"/>
                      <a:r>
                        <a:rPr lang="de-DE" sz="800"/>
                        <a:t>50</a:t>
                      </a:r>
                    </a:p>
                  </a:txBody>
                  <a:tcPr marL="18000" marR="18000" marT="7200" marB="7200" anchor="ctr"/>
                </a:tc>
                <a:tc>
                  <a:txBody>
                    <a:bodyPr/>
                    <a:lstStyle/>
                    <a:p>
                      <a:pPr algn="ctr"/>
                      <a:r>
                        <a:rPr lang="de-DE" sz="800"/>
                        <a:t>29</a:t>
                      </a:r>
                    </a:p>
                  </a:txBody>
                  <a:tcPr marL="18000" marR="18000" marT="7200" marB="7200" anchor="ctr"/>
                </a:tc>
                <a:tc>
                  <a:txBody>
                    <a:bodyPr/>
                    <a:lstStyle/>
                    <a:p>
                      <a:pPr algn="ctr"/>
                      <a:r>
                        <a:rPr lang="de-DE" sz="800"/>
                        <a:t>22</a:t>
                      </a:r>
                    </a:p>
                  </a:txBody>
                  <a:tcPr marL="18000" marR="18000" marT="7200" marB="7200" anchor="ctr"/>
                </a:tc>
                <a:tc>
                  <a:txBody>
                    <a:bodyPr/>
                    <a:lstStyle/>
                    <a:p>
                      <a:pPr algn="ctr"/>
                      <a:r>
                        <a:rPr lang="de-DE" sz="800"/>
                        <a:t>9</a:t>
                      </a:r>
                    </a:p>
                  </a:txBody>
                  <a:tcPr marL="18000" marR="18000" marT="7200" marB="7200" anchor="ctr"/>
                </a:tc>
                <a:tc>
                  <a:txBody>
                    <a:bodyPr/>
                    <a:lstStyle/>
                    <a:p>
                      <a:pPr algn="ctr"/>
                      <a:r>
                        <a:rPr lang="de-DE" sz="800"/>
                        <a:t>2</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684129858"/>
                  </a:ext>
                </a:extLst>
              </a:tr>
              <a:tr h="87435">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800" dirty="0"/>
                        <a:t>682</a:t>
                      </a:r>
                    </a:p>
                  </a:txBody>
                  <a:tcPr marL="18000" marR="18000" marT="7200" marB="7200" anchor="ctr"/>
                </a:tc>
                <a:tc>
                  <a:txBody>
                    <a:bodyPr/>
                    <a:lstStyle/>
                    <a:p>
                      <a:pPr algn="ctr"/>
                      <a:r>
                        <a:rPr lang="de-DE" sz="800" dirty="0"/>
                        <a:t>601</a:t>
                      </a:r>
                    </a:p>
                  </a:txBody>
                  <a:tcPr marL="18000" marR="18000" marT="7200" marB="7200" anchor="ctr"/>
                </a:tc>
                <a:tc>
                  <a:txBody>
                    <a:bodyPr/>
                    <a:lstStyle/>
                    <a:p>
                      <a:pPr algn="ctr"/>
                      <a:r>
                        <a:rPr lang="de-DE" sz="800" dirty="0"/>
                        <a:t>506</a:t>
                      </a:r>
                    </a:p>
                  </a:txBody>
                  <a:tcPr marL="18000" marR="18000" marT="7200" marB="7200" anchor="ctr"/>
                </a:tc>
                <a:tc>
                  <a:txBody>
                    <a:bodyPr/>
                    <a:lstStyle/>
                    <a:p>
                      <a:pPr algn="ctr"/>
                      <a:r>
                        <a:rPr lang="de-DE" sz="800" dirty="0"/>
                        <a:t>405</a:t>
                      </a:r>
                    </a:p>
                  </a:txBody>
                  <a:tcPr marL="18000" marR="18000" marT="7200" marB="7200" anchor="ctr"/>
                </a:tc>
                <a:tc>
                  <a:txBody>
                    <a:bodyPr/>
                    <a:lstStyle/>
                    <a:p>
                      <a:pPr algn="ctr"/>
                      <a:r>
                        <a:rPr lang="de-DE" sz="800"/>
                        <a:t>312</a:t>
                      </a:r>
                    </a:p>
                  </a:txBody>
                  <a:tcPr marL="18000" marR="18000" marT="7200" marB="7200" anchor="ctr"/>
                </a:tc>
                <a:tc>
                  <a:txBody>
                    <a:bodyPr/>
                    <a:lstStyle/>
                    <a:p>
                      <a:pPr algn="ctr"/>
                      <a:r>
                        <a:rPr lang="de-DE" sz="800" dirty="0"/>
                        <a:t>235</a:t>
                      </a:r>
                    </a:p>
                  </a:txBody>
                  <a:tcPr marL="18000" marR="18000" marT="7200" marB="7200" anchor="ctr"/>
                </a:tc>
                <a:tc>
                  <a:txBody>
                    <a:bodyPr/>
                    <a:lstStyle/>
                    <a:p>
                      <a:pPr algn="ctr"/>
                      <a:r>
                        <a:rPr lang="de-DE" sz="800" dirty="0"/>
                        <a:t>188</a:t>
                      </a:r>
                    </a:p>
                  </a:txBody>
                  <a:tcPr marL="18000" marR="18000" marT="7200" marB="7200" anchor="ctr"/>
                </a:tc>
                <a:tc>
                  <a:txBody>
                    <a:bodyPr/>
                    <a:lstStyle/>
                    <a:p>
                      <a:pPr algn="ctr"/>
                      <a:r>
                        <a:rPr lang="de-DE" sz="800" dirty="0"/>
                        <a:t>146</a:t>
                      </a:r>
                    </a:p>
                  </a:txBody>
                  <a:tcPr marL="18000" marR="18000" marT="7200" marB="7200" anchor="ctr"/>
                </a:tc>
                <a:tc>
                  <a:txBody>
                    <a:bodyPr/>
                    <a:lstStyle/>
                    <a:p>
                      <a:pPr algn="ctr"/>
                      <a:r>
                        <a:rPr lang="de-DE" sz="800"/>
                        <a:t>126</a:t>
                      </a:r>
                    </a:p>
                  </a:txBody>
                  <a:tcPr marL="18000" marR="18000" marT="7200" marB="7200" anchor="ctr"/>
                </a:tc>
                <a:tc>
                  <a:txBody>
                    <a:bodyPr/>
                    <a:lstStyle/>
                    <a:p>
                      <a:pPr algn="ctr"/>
                      <a:r>
                        <a:rPr lang="de-DE" sz="800" dirty="0"/>
                        <a:t>94</a:t>
                      </a:r>
                    </a:p>
                  </a:txBody>
                  <a:tcPr marL="18000" marR="18000" marT="7200" marB="7200" anchor="ctr"/>
                </a:tc>
                <a:tc>
                  <a:txBody>
                    <a:bodyPr/>
                    <a:lstStyle/>
                    <a:p>
                      <a:pPr algn="ctr"/>
                      <a:r>
                        <a:rPr lang="de-DE" sz="800"/>
                        <a:t>67</a:t>
                      </a:r>
                    </a:p>
                  </a:txBody>
                  <a:tcPr marL="18000" marR="18000" marT="7200" marB="7200" anchor="ctr"/>
                </a:tc>
                <a:tc>
                  <a:txBody>
                    <a:bodyPr/>
                    <a:lstStyle/>
                    <a:p>
                      <a:pPr algn="ctr"/>
                      <a:r>
                        <a:rPr lang="de-DE" sz="800"/>
                        <a:t>44</a:t>
                      </a:r>
                    </a:p>
                  </a:txBody>
                  <a:tcPr marL="18000" marR="18000" marT="7200" marB="7200" anchor="ctr"/>
                </a:tc>
                <a:tc>
                  <a:txBody>
                    <a:bodyPr/>
                    <a:lstStyle/>
                    <a:p>
                      <a:pPr algn="ctr"/>
                      <a:r>
                        <a:rPr lang="de-DE" sz="800" dirty="0"/>
                        <a:t>28</a:t>
                      </a:r>
                    </a:p>
                  </a:txBody>
                  <a:tcPr marL="18000" marR="18000" marT="7200" marB="7200" anchor="ctr"/>
                </a:tc>
                <a:tc>
                  <a:txBody>
                    <a:bodyPr/>
                    <a:lstStyle/>
                    <a:p>
                      <a:pPr algn="ctr"/>
                      <a:r>
                        <a:rPr lang="de-DE" sz="800" dirty="0"/>
                        <a:t>20</a:t>
                      </a:r>
                    </a:p>
                  </a:txBody>
                  <a:tcPr marL="18000" marR="18000" marT="7200" marB="7200" anchor="ctr"/>
                </a:tc>
                <a:tc>
                  <a:txBody>
                    <a:bodyPr/>
                    <a:lstStyle/>
                    <a:p>
                      <a:pPr algn="ctr"/>
                      <a:r>
                        <a:rPr lang="de-DE" sz="800" dirty="0"/>
                        <a:t>12</a:t>
                      </a:r>
                    </a:p>
                  </a:txBody>
                  <a:tcPr marL="18000" marR="18000" marT="7200" marB="7200" anchor="ctr"/>
                </a:tc>
                <a:tc>
                  <a:txBody>
                    <a:bodyPr/>
                    <a:lstStyle/>
                    <a:p>
                      <a:pPr algn="ctr"/>
                      <a:r>
                        <a:rPr lang="de-DE" sz="800" dirty="0"/>
                        <a:t>6</a:t>
                      </a:r>
                    </a:p>
                  </a:txBody>
                  <a:tcPr marL="18000" marR="18000" marT="7200" marB="7200" anchor="ctr"/>
                </a:tc>
                <a:tc>
                  <a:txBody>
                    <a:bodyPr/>
                    <a:lstStyle/>
                    <a:p>
                      <a:pPr algn="ctr"/>
                      <a:r>
                        <a:rPr lang="de-DE" sz="800" dirty="0"/>
                        <a:t>0</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2580698776"/>
                  </a:ext>
                </a:extLst>
              </a:tr>
            </a:tbl>
          </a:graphicData>
        </a:graphic>
      </p:graphicFrame>
    </p:spTree>
    <p:extLst>
      <p:ext uri="{BB962C8B-B14F-4D97-AF65-F5344CB8AC3E}">
        <p14:creationId xmlns:p14="http://schemas.microsoft.com/office/powerpoint/2010/main" val="5332242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6DF32FAE-D9A3-3844-B9EE-AB8C3367933E}"/>
              </a:ext>
            </a:extLst>
          </p:cNvPr>
          <p:cNvPicPr>
            <a:picLocks noChangeAspect="1"/>
          </p:cNvPicPr>
          <p:nvPr/>
        </p:nvPicPr>
        <p:blipFill>
          <a:blip r:embed="rId2"/>
          <a:stretch>
            <a:fillRect/>
          </a:stretch>
        </p:blipFill>
        <p:spPr>
          <a:xfrm>
            <a:off x="756788" y="1817695"/>
            <a:ext cx="5118100" cy="3365500"/>
          </a:xfrm>
          <a:prstGeom prst="rect">
            <a:avLst/>
          </a:prstGeom>
        </p:spPr>
      </p:pic>
      <p:pic>
        <p:nvPicPr>
          <p:cNvPr id="158" name="Grafik 157">
            <a:extLst>
              <a:ext uri="{FF2B5EF4-FFF2-40B4-BE49-F238E27FC236}">
                <a16:creationId xmlns:a16="http://schemas.microsoft.com/office/drawing/2014/main" id="{63F1C14C-C09F-B746-8262-8D3B5D753CFC}"/>
              </a:ext>
            </a:extLst>
          </p:cNvPr>
          <p:cNvPicPr>
            <a:picLocks noChangeAspect="1"/>
          </p:cNvPicPr>
          <p:nvPr/>
        </p:nvPicPr>
        <p:blipFill>
          <a:blip r:embed="rId3"/>
          <a:stretch>
            <a:fillRect/>
          </a:stretch>
        </p:blipFill>
        <p:spPr>
          <a:xfrm>
            <a:off x="6579948" y="1817695"/>
            <a:ext cx="5118100" cy="3365500"/>
          </a:xfrm>
          <a:prstGeom prst="rect">
            <a:avLst/>
          </a:prstGeom>
        </p:spPr>
      </p:pic>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baseline="30000"/>
              <a:t>a</a:t>
            </a:r>
            <a:r>
              <a:rPr lang="en-GB"/>
              <a:t>Minimum follow up, 37.5 months. </a:t>
            </a:r>
          </a:p>
          <a:p>
            <a:r>
              <a:rPr lang="en-GB"/>
              <a:t>CI, confidence interval; CPS, combined positive score; HR, hazard ratio; mo, months; NIVO, nivolumab; OS, overall survival.</a:t>
            </a:r>
          </a:p>
          <a:p>
            <a:r>
              <a:rPr lang="en-GB" b="1"/>
              <a:t>Janjigian Y, et al. Abstract LBA7 presented at ESMO 2021.</a:t>
            </a:r>
          </a:p>
        </p:txBody>
      </p:sp>
      <p:sp>
        <p:nvSpPr>
          <p:cNvPr id="5" name="object 5"/>
          <p:cNvSpPr txBox="1">
            <a:spLocks noGrp="1"/>
          </p:cNvSpPr>
          <p:nvPr>
            <p:ph type="title"/>
          </p:nvPr>
        </p:nvSpPr>
        <p:spPr/>
        <p:txBody>
          <a:bodyPr/>
          <a:lstStyle/>
          <a:p>
            <a:r>
              <a:rPr lang="en-US" noProof="0"/>
              <a:t>OS: NIVO + IPI vs chemo</a:t>
            </a:r>
          </a:p>
        </p:txBody>
      </p:sp>
      <p:sp>
        <p:nvSpPr>
          <p:cNvPr id="2" name="Textplatzhalter 1">
            <a:extLst>
              <a:ext uri="{FF2B5EF4-FFF2-40B4-BE49-F238E27FC236}">
                <a16:creationId xmlns:a16="http://schemas.microsoft.com/office/drawing/2014/main" id="{0DA8B834-AAA8-8943-ADC8-E278870696B4}"/>
              </a:ext>
            </a:extLst>
          </p:cNvPr>
          <p:cNvSpPr>
            <a:spLocks noGrp="1"/>
          </p:cNvSpPr>
          <p:nvPr>
            <p:ph type="body" sz="quarter" idx="12"/>
          </p:nvPr>
        </p:nvSpPr>
        <p:spPr/>
        <p:txBody>
          <a:bodyPr/>
          <a:lstStyle/>
          <a:p>
            <a:r>
              <a:rPr lang="de-DE" dirty="0"/>
              <a:t>PD-L1 CPS ≥5 </a:t>
            </a:r>
          </a:p>
        </p:txBody>
      </p:sp>
      <p:sp>
        <p:nvSpPr>
          <p:cNvPr id="4" name="Textplatzhalter 3">
            <a:extLst>
              <a:ext uri="{FF2B5EF4-FFF2-40B4-BE49-F238E27FC236}">
                <a16:creationId xmlns:a16="http://schemas.microsoft.com/office/drawing/2014/main" id="{B350345E-E349-DE4C-B1A1-048CBA5EC674}"/>
              </a:ext>
            </a:extLst>
          </p:cNvPr>
          <p:cNvSpPr>
            <a:spLocks noGrp="1"/>
          </p:cNvSpPr>
          <p:nvPr>
            <p:ph type="body" sz="quarter" idx="13"/>
          </p:nvPr>
        </p:nvSpPr>
        <p:spPr/>
        <p:txBody>
          <a:bodyPr/>
          <a:lstStyle/>
          <a:p>
            <a:r>
              <a:rPr lang="de-DE" dirty="0"/>
              <a:t>All </a:t>
            </a:r>
            <a:r>
              <a:rPr lang="de-DE" dirty="0" err="1"/>
              <a:t>randomized</a:t>
            </a:r>
            <a:endParaRPr lang="de-DE" dirty="0"/>
          </a:p>
        </p:txBody>
      </p:sp>
      <p:graphicFrame>
        <p:nvGraphicFramePr>
          <p:cNvPr id="152" name="Tabelle 52">
            <a:extLst>
              <a:ext uri="{FF2B5EF4-FFF2-40B4-BE49-F238E27FC236}">
                <a16:creationId xmlns:a16="http://schemas.microsoft.com/office/drawing/2014/main" id="{572676BF-08E6-964F-B5DB-FE94B8B27412}"/>
              </a:ext>
            </a:extLst>
          </p:cNvPr>
          <p:cNvGraphicFramePr>
            <a:graphicFrameLocks noGrp="1"/>
          </p:cNvGraphicFramePr>
          <p:nvPr>
            <p:extLst>
              <p:ext uri="{D42A27DB-BD31-4B8C-83A1-F6EECF244321}">
                <p14:modId xmlns:p14="http://schemas.microsoft.com/office/powerpoint/2010/main" val="740586935"/>
              </p:ext>
            </p:extLst>
          </p:nvPr>
        </p:nvGraphicFramePr>
        <p:xfrm>
          <a:off x="8760013" y="1815258"/>
          <a:ext cx="3024000" cy="1137331"/>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78907">
                <a:tc>
                  <a:txBody>
                    <a:bodyPr/>
                    <a:lstStyle/>
                    <a:p>
                      <a:endParaRPr lang="de-DE" sz="1000" dirty="0"/>
                    </a:p>
                  </a:txBody>
                  <a:tcPr anchor="ctr"/>
                </a:tc>
                <a:tc>
                  <a:txBody>
                    <a:bodyPr/>
                    <a:lstStyle/>
                    <a:p>
                      <a:pPr algn="ctr"/>
                      <a:r>
                        <a:rPr lang="de-DE" sz="1000" dirty="0"/>
                        <a:t>NIVO + IPI</a:t>
                      </a:r>
                    </a:p>
                    <a:p>
                      <a:pPr algn="ctr"/>
                      <a:r>
                        <a:rPr lang="de-DE" sz="1000" dirty="0">
                          <a:solidFill>
                            <a:schemeClr val="bg1"/>
                          </a:solidFill>
                        </a:rPr>
                        <a:t>(</a:t>
                      </a:r>
                      <a:r>
                        <a:rPr lang="de-DE" sz="1000" dirty="0" err="1">
                          <a:solidFill>
                            <a:schemeClr val="bg1"/>
                          </a:solidFill>
                        </a:rPr>
                        <a:t>n</a:t>
                      </a:r>
                      <a:r>
                        <a:rPr lang="de-DE" sz="1000" dirty="0">
                          <a:solidFill>
                            <a:schemeClr val="bg1"/>
                          </a:solidFill>
                        </a:rPr>
                        <a:t> = 409)</a:t>
                      </a:r>
                    </a:p>
                  </a:txBody>
                  <a:tcPr marL="0" marR="0" anchor="ctr">
                    <a:solidFill>
                      <a:schemeClr val="accent2">
                        <a:lumMod val="75000"/>
                      </a:schemeClr>
                    </a:solidFill>
                  </a:tcPr>
                </a:tc>
                <a:tc>
                  <a:txBody>
                    <a:bodyPr/>
                    <a:lstStyle/>
                    <a:p>
                      <a:pPr algn="ctr"/>
                      <a:r>
                        <a:rPr lang="de-DE" sz="1000" dirty="0">
                          <a:solidFill>
                            <a:schemeClr val="bg1"/>
                          </a:solidFill>
                        </a:rPr>
                        <a:t>Chemo </a:t>
                      </a:r>
                    </a:p>
                    <a:p>
                      <a:pPr algn="ctr"/>
                      <a:r>
                        <a:rPr lang="de-DE" sz="1000" dirty="0">
                          <a:solidFill>
                            <a:schemeClr val="bg1"/>
                          </a:solidFill>
                        </a:rPr>
                        <a:t>(</a:t>
                      </a:r>
                      <a:r>
                        <a:rPr lang="de-DE" sz="1000" dirty="0" err="1">
                          <a:solidFill>
                            <a:schemeClr val="bg1"/>
                          </a:solidFill>
                        </a:rPr>
                        <a:t>n</a:t>
                      </a:r>
                      <a:r>
                        <a:rPr lang="de-DE" sz="1000" dirty="0">
                          <a:solidFill>
                            <a:schemeClr val="bg1"/>
                          </a:solidFill>
                        </a:rPr>
                        <a:t> = 404)</a:t>
                      </a:r>
                    </a:p>
                  </a:txBody>
                  <a:tcPr marL="0" marR="0" anchor="ctr">
                    <a:solidFill>
                      <a:schemeClr val="bg1">
                        <a:lumMod val="50000"/>
                      </a:schemeClr>
                    </a:solidFill>
                  </a:tcPr>
                </a:tc>
                <a:extLst>
                  <a:ext uri="{0D108BD9-81ED-4DB2-BD59-A6C34878D82A}">
                    <a16:rowId xmlns:a16="http://schemas.microsoft.com/office/drawing/2014/main" val="3713532059"/>
                  </a:ext>
                </a:extLst>
              </a:tr>
              <a:tr h="240691">
                <a:tc>
                  <a:txBody>
                    <a:bodyPr/>
                    <a:lstStyle/>
                    <a:p>
                      <a:r>
                        <a:rPr lang="de-DE" sz="1000" b="1" dirty="0"/>
                        <a:t>Median </a:t>
                      </a:r>
                      <a:r>
                        <a:rPr lang="de-DE" sz="1000" b="1" dirty="0" err="1"/>
                        <a:t>OS,</a:t>
                      </a:r>
                      <a:r>
                        <a:rPr lang="de-DE" sz="1000" b="1" baseline="30000" dirty="0" err="1"/>
                        <a:t>a</a:t>
                      </a:r>
                      <a:r>
                        <a:rPr lang="de-DE" sz="1000" b="1" dirty="0"/>
                        <a:t> </a:t>
                      </a:r>
                      <a:r>
                        <a:rPr lang="de-DE" sz="1000" b="1" dirty="0" err="1"/>
                        <a:t>mo</a:t>
                      </a:r>
                      <a:br>
                        <a:rPr lang="de-DE" sz="1000" dirty="0"/>
                      </a:br>
                      <a:r>
                        <a:rPr lang="de-DE" sz="1000" dirty="0"/>
                        <a:t>(95% CI)</a:t>
                      </a:r>
                    </a:p>
                  </a:txBody>
                  <a:tcPr marL="72000" marR="18000" marT="10800" marB="10800" anchor="ctr"/>
                </a:tc>
                <a:tc>
                  <a:txBody>
                    <a:bodyPr/>
                    <a:lstStyle/>
                    <a:p>
                      <a:pPr algn="ctr"/>
                      <a:r>
                        <a:rPr lang="de-DE" sz="1000" b="1" dirty="0"/>
                        <a:t>11.7</a:t>
                      </a:r>
                    </a:p>
                    <a:p>
                      <a:pPr algn="ctr"/>
                      <a:r>
                        <a:rPr lang="de-DE" sz="1000" dirty="0"/>
                        <a:t>(9.6-13.5)</a:t>
                      </a:r>
                    </a:p>
                  </a:txBody>
                  <a:tcPr marL="18000" marR="18000" marT="10800" marB="10800" anchor="ctr"/>
                </a:tc>
                <a:tc>
                  <a:txBody>
                    <a:bodyPr/>
                    <a:lstStyle/>
                    <a:p>
                      <a:pPr algn="ctr"/>
                      <a:r>
                        <a:rPr lang="de-DE" sz="1000" b="1" dirty="0"/>
                        <a:t>11.8</a:t>
                      </a:r>
                    </a:p>
                    <a:p>
                      <a:pPr algn="ctr"/>
                      <a:r>
                        <a:rPr lang="de-DE" sz="1000" dirty="0"/>
                        <a:t>(11.0-12.7)</a:t>
                      </a:r>
                    </a:p>
                  </a:txBody>
                  <a:tcPr marL="18000" marR="18000" marT="10800" marB="10800" anchor="ctr"/>
                </a:tc>
                <a:extLst>
                  <a:ext uri="{0D108BD9-81ED-4DB2-BD59-A6C34878D82A}">
                    <a16:rowId xmlns:a16="http://schemas.microsoft.com/office/drawing/2014/main" val="426719897"/>
                  </a:ext>
                </a:extLst>
              </a:tr>
              <a:tr h="148117">
                <a:tc>
                  <a:txBody>
                    <a:bodyPr/>
                    <a:lstStyle/>
                    <a:p>
                      <a:r>
                        <a:rPr lang="de-DE" sz="1000" b="1" dirty="0"/>
                        <a:t>HR (95% CI)</a:t>
                      </a:r>
                    </a:p>
                  </a:txBody>
                  <a:tcPr marL="72000" marR="18000" marT="10800" marB="10800" anchor="ctr"/>
                </a:tc>
                <a:tc gridSpan="2">
                  <a:txBody>
                    <a:bodyPr/>
                    <a:lstStyle/>
                    <a:p>
                      <a:pPr algn="ctr"/>
                      <a:r>
                        <a:rPr lang="de-DE" sz="1000" b="1" dirty="0"/>
                        <a:t>0.91 (0.77-1.07)</a:t>
                      </a:r>
                    </a:p>
                  </a:txBody>
                  <a:tcPr marL="18000" marR="18000" marT="10800" marB="10800" anchor="ctr"/>
                </a:tc>
                <a:tc hMerge="1">
                  <a:txBody>
                    <a:bodyPr/>
                    <a:lstStyle/>
                    <a:p>
                      <a:pPr algn="ctr"/>
                      <a:endParaRPr lang="de-DE" sz="1000"/>
                    </a:p>
                  </a:txBody>
                  <a:tcPr anchor="ctr"/>
                </a:tc>
                <a:extLst>
                  <a:ext uri="{0D108BD9-81ED-4DB2-BD59-A6C34878D82A}">
                    <a16:rowId xmlns:a16="http://schemas.microsoft.com/office/drawing/2014/main" val="88096318"/>
                  </a:ext>
                </a:extLst>
              </a:tr>
              <a:tr h="240691">
                <a:tc>
                  <a:txBody>
                    <a:bodyPr/>
                    <a:lstStyle/>
                    <a:p>
                      <a:r>
                        <a:rPr lang="de-DE" sz="1000" b="1" i="1" dirty="0"/>
                        <a:t>P</a:t>
                      </a:r>
                      <a:r>
                        <a:rPr lang="de-DE" sz="1000" b="1" dirty="0"/>
                        <a:t> </a:t>
                      </a:r>
                      <a:r>
                        <a:rPr lang="de-DE" sz="1000" b="1" dirty="0" err="1"/>
                        <a:t>value</a:t>
                      </a:r>
                      <a:endParaRPr lang="de-DE" sz="1000" b="1" dirty="0"/>
                    </a:p>
                  </a:txBody>
                  <a:tcPr marL="72000" marR="18000" marT="10800" marB="10800" anchor="ctr"/>
                </a:tc>
                <a:tc gridSpan="2">
                  <a:txBody>
                    <a:bodyPr/>
                    <a:lstStyle/>
                    <a:p>
                      <a:pPr algn="ctr"/>
                      <a:r>
                        <a:rPr lang="de-DE" sz="1000" b="1" dirty="0"/>
                        <a:t>Not </a:t>
                      </a:r>
                      <a:r>
                        <a:rPr lang="de-DE" sz="1000" b="1" dirty="0" err="1"/>
                        <a:t>tested</a:t>
                      </a:r>
                      <a:endParaRPr lang="de-DE" sz="1000" b="1" dirty="0"/>
                    </a:p>
                  </a:txBody>
                  <a:tcPr marL="18000" marR="18000" marT="10800" marB="10800" anchor="ctr"/>
                </a:tc>
                <a:tc hMerge="1">
                  <a:txBody>
                    <a:bodyPr/>
                    <a:lstStyle/>
                    <a:p>
                      <a:endParaRPr lang="de-DE" dirty="0"/>
                    </a:p>
                  </a:txBody>
                  <a:tcPr/>
                </a:tc>
                <a:extLst>
                  <a:ext uri="{0D108BD9-81ED-4DB2-BD59-A6C34878D82A}">
                    <a16:rowId xmlns:a16="http://schemas.microsoft.com/office/drawing/2014/main" val="3429922736"/>
                  </a:ext>
                </a:extLst>
              </a:tr>
            </a:tbl>
          </a:graphicData>
        </a:graphic>
      </p:graphicFrame>
      <p:graphicFrame>
        <p:nvGraphicFramePr>
          <p:cNvPr id="154" name="Tabelle 52">
            <a:extLst>
              <a:ext uri="{FF2B5EF4-FFF2-40B4-BE49-F238E27FC236}">
                <a16:creationId xmlns:a16="http://schemas.microsoft.com/office/drawing/2014/main" id="{E2C6C0CB-BEA1-D44C-88E8-A7B10D8071A6}"/>
              </a:ext>
            </a:extLst>
          </p:cNvPr>
          <p:cNvGraphicFramePr>
            <a:graphicFrameLocks noGrp="1"/>
          </p:cNvGraphicFramePr>
          <p:nvPr>
            <p:extLst>
              <p:ext uri="{D42A27DB-BD31-4B8C-83A1-F6EECF244321}">
                <p14:modId xmlns:p14="http://schemas.microsoft.com/office/powerpoint/2010/main" val="1279699850"/>
              </p:ext>
            </p:extLst>
          </p:nvPr>
        </p:nvGraphicFramePr>
        <p:xfrm>
          <a:off x="2927538" y="1815258"/>
          <a:ext cx="3024000" cy="1137331"/>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40691">
                <a:tc>
                  <a:txBody>
                    <a:bodyPr/>
                    <a:lstStyle/>
                    <a:p>
                      <a:endParaRPr lang="de-DE" sz="1000" dirty="0"/>
                    </a:p>
                  </a:txBody>
                  <a:tcPr anchor="ctr"/>
                </a:tc>
                <a:tc>
                  <a:txBody>
                    <a:bodyPr/>
                    <a:lstStyle/>
                    <a:p>
                      <a:pPr algn="ctr"/>
                      <a:r>
                        <a:rPr lang="de-DE" sz="1000" dirty="0"/>
                        <a:t>NIVO + IPI</a:t>
                      </a:r>
                    </a:p>
                    <a:p>
                      <a:pPr algn="ctr"/>
                      <a:r>
                        <a:rPr lang="de-DE" sz="1000" dirty="0">
                          <a:solidFill>
                            <a:schemeClr val="bg1"/>
                          </a:solidFill>
                        </a:rPr>
                        <a:t>(</a:t>
                      </a:r>
                      <a:r>
                        <a:rPr lang="de-DE" sz="1000" dirty="0" err="1">
                          <a:solidFill>
                            <a:schemeClr val="bg1"/>
                          </a:solidFill>
                        </a:rPr>
                        <a:t>n</a:t>
                      </a:r>
                      <a:r>
                        <a:rPr lang="de-DE" sz="1000" dirty="0">
                          <a:solidFill>
                            <a:schemeClr val="bg1"/>
                          </a:solidFill>
                        </a:rPr>
                        <a:t> = 234)</a:t>
                      </a:r>
                    </a:p>
                  </a:txBody>
                  <a:tcPr marL="0" marR="0" anchor="ctr">
                    <a:solidFill>
                      <a:schemeClr val="accent2">
                        <a:lumMod val="75000"/>
                      </a:schemeClr>
                    </a:solidFill>
                  </a:tcPr>
                </a:tc>
                <a:tc>
                  <a:txBody>
                    <a:bodyPr/>
                    <a:lstStyle/>
                    <a:p>
                      <a:pPr algn="ctr"/>
                      <a:r>
                        <a:rPr lang="de-DE" sz="1000" dirty="0">
                          <a:solidFill>
                            <a:schemeClr val="bg1"/>
                          </a:solidFill>
                        </a:rPr>
                        <a:t>Chemo </a:t>
                      </a:r>
                    </a:p>
                    <a:p>
                      <a:pPr algn="ctr"/>
                      <a:r>
                        <a:rPr lang="de-DE" sz="1000" dirty="0">
                          <a:solidFill>
                            <a:schemeClr val="bg1"/>
                          </a:solidFill>
                        </a:rPr>
                        <a:t>(</a:t>
                      </a:r>
                      <a:r>
                        <a:rPr lang="de-DE" sz="1000" dirty="0" err="1">
                          <a:solidFill>
                            <a:schemeClr val="bg1"/>
                          </a:solidFill>
                        </a:rPr>
                        <a:t>n</a:t>
                      </a:r>
                      <a:r>
                        <a:rPr lang="de-DE" sz="1000" dirty="0">
                          <a:solidFill>
                            <a:schemeClr val="bg1"/>
                          </a:solidFill>
                        </a:rPr>
                        <a:t> = 239)</a:t>
                      </a:r>
                    </a:p>
                  </a:txBody>
                  <a:tcPr marL="0" marR="0" anchor="ctr">
                    <a:solidFill>
                      <a:schemeClr val="bg1">
                        <a:lumMod val="50000"/>
                      </a:schemeClr>
                    </a:solidFill>
                  </a:tcPr>
                </a:tc>
                <a:extLst>
                  <a:ext uri="{0D108BD9-81ED-4DB2-BD59-A6C34878D82A}">
                    <a16:rowId xmlns:a16="http://schemas.microsoft.com/office/drawing/2014/main" val="3713532059"/>
                  </a:ext>
                </a:extLst>
              </a:tr>
              <a:tr h="240691">
                <a:tc>
                  <a:txBody>
                    <a:bodyPr/>
                    <a:lstStyle/>
                    <a:p>
                      <a:r>
                        <a:rPr lang="de-DE" sz="1000" b="1" dirty="0"/>
                        <a:t>Median </a:t>
                      </a:r>
                      <a:r>
                        <a:rPr lang="de-DE" sz="1000" b="1" dirty="0" err="1"/>
                        <a:t>OS,</a:t>
                      </a:r>
                      <a:r>
                        <a:rPr lang="de-DE" sz="1000" b="1" baseline="30000" dirty="0" err="1"/>
                        <a:t>a</a:t>
                      </a:r>
                      <a:r>
                        <a:rPr lang="de-DE" sz="1000" b="1" dirty="0"/>
                        <a:t> </a:t>
                      </a:r>
                      <a:r>
                        <a:rPr lang="de-DE" sz="1000" b="1" dirty="0" err="1"/>
                        <a:t>mo</a:t>
                      </a:r>
                      <a:br>
                        <a:rPr lang="de-DE" sz="1000" dirty="0"/>
                      </a:br>
                      <a:r>
                        <a:rPr lang="de-DE" sz="1000" dirty="0"/>
                        <a:t>(95% CI)</a:t>
                      </a:r>
                    </a:p>
                  </a:txBody>
                  <a:tcPr marL="72000" marR="18000" marT="10800" marB="10800" anchor="ctr"/>
                </a:tc>
                <a:tc>
                  <a:txBody>
                    <a:bodyPr/>
                    <a:lstStyle/>
                    <a:p>
                      <a:pPr algn="ctr"/>
                      <a:r>
                        <a:rPr lang="de-DE" sz="1000" b="1" dirty="0"/>
                        <a:t>11.2</a:t>
                      </a:r>
                    </a:p>
                    <a:p>
                      <a:pPr algn="ctr"/>
                      <a:r>
                        <a:rPr lang="de-DE" sz="1000" dirty="0"/>
                        <a:t>(9.2-13.4)</a:t>
                      </a:r>
                    </a:p>
                  </a:txBody>
                  <a:tcPr marL="18000" marR="18000" marT="10800" marB="10800" anchor="ctr"/>
                </a:tc>
                <a:tc>
                  <a:txBody>
                    <a:bodyPr/>
                    <a:lstStyle/>
                    <a:p>
                      <a:pPr algn="ctr"/>
                      <a:r>
                        <a:rPr lang="de-DE" sz="1000" b="1" dirty="0"/>
                        <a:t>11.6</a:t>
                      </a:r>
                    </a:p>
                    <a:p>
                      <a:pPr algn="ctr"/>
                      <a:r>
                        <a:rPr lang="de-DE" sz="1000" dirty="0"/>
                        <a:t>(10.1-12.7)</a:t>
                      </a:r>
                    </a:p>
                  </a:txBody>
                  <a:tcPr marL="18000" marR="18000" marT="10800" marB="10800" anchor="ctr"/>
                </a:tc>
                <a:extLst>
                  <a:ext uri="{0D108BD9-81ED-4DB2-BD59-A6C34878D82A}">
                    <a16:rowId xmlns:a16="http://schemas.microsoft.com/office/drawing/2014/main" val="426719897"/>
                  </a:ext>
                </a:extLst>
              </a:tr>
              <a:tr h="148117">
                <a:tc>
                  <a:txBody>
                    <a:bodyPr/>
                    <a:lstStyle/>
                    <a:p>
                      <a:r>
                        <a:rPr lang="de-DE" sz="1000" b="1" dirty="0"/>
                        <a:t>HR (95% CI)</a:t>
                      </a:r>
                    </a:p>
                  </a:txBody>
                  <a:tcPr marL="72000" marR="18000" marT="10800" marB="10800" anchor="ctr"/>
                </a:tc>
                <a:tc gridSpan="2">
                  <a:txBody>
                    <a:bodyPr/>
                    <a:lstStyle/>
                    <a:p>
                      <a:pPr algn="ctr"/>
                      <a:r>
                        <a:rPr lang="de-DE" sz="1000" b="1" dirty="0"/>
                        <a:t>0.89 (0.71-1.10)</a:t>
                      </a:r>
                    </a:p>
                  </a:txBody>
                  <a:tcPr marL="18000" marR="18000" marT="10800" marB="10800" anchor="ctr"/>
                </a:tc>
                <a:tc hMerge="1">
                  <a:txBody>
                    <a:bodyPr/>
                    <a:lstStyle/>
                    <a:p>
                      <a:pPr algn="ctr"/>
                      <a:endParaRPr lang="de-DE" sz="1000"/>
                    </a:p>
                  </a:txBody>
                  <a:tcPr anchor="ctr"/>
                </a:tc>
                <a:extLst>
                  <a:ext uri="{0D108BD9-81ED-4DB2-BD59-A6C34878D82A}">
                    <a16:rowId xmlns:a16="http://schemas.microsoft.com/office/drawing/2014/main" val="88096318"/>
                  </a:ext>
                </a:extLst>
              </a:tr>
              <a:tr h="240691">
                <a:tc>
                  <a:txBody>
                    <a:bodyPr/>
                    <a:lstStyle/>
                    <a:p>
                      <a:r>
                        <a:rPr lang="de-DE" sz="1000" b="1" i="1" dirty="0"/>
                        <a:t>P</a:t>
                      </a:r>
                      <a:r>
                        <a:rPr lang="de-DE" sz="1000" b="1" dirty="0"/>
                        <a:t> </a:t>
                      </a:r>
                      <a:r>
                        <a:rPr lang="de-DE" sz="1000" b="1" dirty="0" err="1"/>
                        <a:t>value</a:t>
                      </a:r>
                      <a:endParaRPr lang="de-DE" sz="1000" b="1" dirty="0"/>
                    </a:p>
                  </a:txBody>
                  <a:tcPr marL="72000" marR="18000" marT="10800" marB="10800" anchor="ctr"/>
                </a:tc>
                <a:tc gridSpan="2">
                  <a:txBody>
                    <a:bodyPr/>
                    <a:lstStyle/>
                    <a:p>
                      <a:pPr algn="ctr"/>
                      <a:r>
                        <a:rPr lang="de-DE" sz="1000" b="1" dirty="0"/>
                        <a:t>0.2302</a:t>
                      </a:r>
                    </a:p>
                  </a:txBody>
                  <a:tcPr marL="18000" marR="18000" marT="10800" marB="10800" anchor="ctr"/>
                </a:tc>
                <a:tc hMerge="1">
                  <a:txBody>
                    <a:bodyPr/>
                    <a:lstStyle/>
                    <a:p>
                      <a:endParaRPr lang="de-DE" dirty="0"/>
                    </a:p>
                  </a:txBody>
                  <a:tcPr/>
                </a:tc>
                <a:extLst>
                  <a:ext uri="{0D108BD9-81ED-4DB2-BD59-A6C34878D82A}">
                    <a16:rowId xmlns:a16="http://schemas.microsoft.com/office/drawing/2014/main" val="3429922736"/>
                  </a:ext>
                </a:extLst>
              </a:tr>
            </a:tbl>
          </a:graphicData>
        </a:graphic>
      </p:graphicFrame>
      <p:sp>
        <p:nvSpPr>
          <p:cNvPr id="155" name="TextBox 13">
            <a:extLst>
              <a:ext uri="{FF2B5EF4-FFF2-40B4-BE49-F238E27FC236}">
                <a16:creationId xmlns:a16="http://schemas.microsoft.com/office/drawing/2014/main" id="{E2DCDB53-5368-B446-A447-1C3388BCABFB}"/>
              </a:ext>
            </a:extLst>
          </p:cNvPr>
          <p:cNvSpPr txBox="1"/>
          <p:nvPr/>
        </p:nvSpPr>
        <p:spPr>
          <a:xfrm>
            <a:off x="407988" y="5773033"/>
            <a:ext cx="11376024" cy="153888"/>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000" dirty="0"/>
              <a:t>The hierarchically tested secondary endpoint of OS with NIVO + IPI vs chemo in patients with PD-L1 CPS ≥5 was not met; OS in all randomized patients was not statistically tested</a:t>
            </a:r>
          </a:p>
        </p:txBody>
      </p:sp>
      <p:graphicFrame>
        <p:nvGraphicFramePr>
          <p:cNvPr id="156" name="Tabelle 135">
            <a:extLst>
              <a:ext uri="{FF2B5EF4-FFF2-40B4-BE49-F238E27FC236}">
                <a16:creationId xmlns:a16="http://schemas.microsoft.com/office/drawing/2014/main" id="{4D778BB8-E611-3641-AF98-5B7C708950A4}"/>
              </a:ext>
            </a:extLst>
          </p:cNvPr>
          <p:cNvGraphicFramePr>
            <a:graphicFrameLocks noGrp="1"/>
          </p:cNvGraphicFramePr>
          <p:nvPr>
            <p:extLst>
              <p:ext uri="{D42A27DB-BD31-4B8C-83A1-F6EECF244321}">
                <p14:modId xmlns:p14="http://schemas.microsoft.com/office/powerpoint/2010/main" val="3818250213"/>
              </p:ext>
            </p:extLst>
          </p:nvPr>
        </p:nvGraphicFramePr>
        <p:xfrm>
          <a:off x="416532" y="5262834"/>
          <a:ext cx="5535014" cy="408960"/>
        </p:xfrm>
        <a:graphic>
          <a:graphicData uri="http://schemas.openxmlformats.org/drawingml/2006/table">
            <a:tbl>
              <a:tblPr firstRow="1" bandRow="1">
                <a:tableStyleId>{5C22544A-7EE6-4342-B048-85BDC9FD1C3A}</a:tableStyleId>
              </a:tblPr>
              <a:tblGrid>
                <a:gridCol w="782449">
                  <a:extLst>
                    <a:ext uri="{9D8B030D-6E8A-4147-A177-3AD203B41FA5}">
                      <a16:colId xmlns:a16="http://schemas.microsoft.com/office/drawing/2014/main" val="2202233979"/>
                    </a:ext>
                  </a:extLst>
                </a:gridCol>
                <a:gridCol w="250135">
                  <a:extLst>
                    <a:ext uri="{9D8B030D-6E8A-4147-A177-3AD203B41FA5}">
                      <a16:colId xmlns:a16="http://schemas.microsoft.com/office/drawing/2014/main" val="126882096"/>
                    </a:ext>
                  </a:extLst>
                </a:gridCol>
                <a:gridCol w="250135">
                  <a:extLst>
                    <a:ext uri="{9D8B030D-6E8A-4147-A177-3AD203B41FA5}">
                      <a16:colId xmlns:a16="http://schemas.microsoft.com/office/drawing/2014/main" val="1291027550"/>
                    </a:ext>
                  </a:extLst>
                </a:gridCol>
                <a:gridCol w="250135">
                  <a:extLst>
                    <a:ext uri="{9D8B030D-6E8A-4147-A177-3AD203B41FA5}">
                      <a16:colId xmlns:a16="http://schemas.microsoft.com/office/drawing/2014/main" val="3627457096"/>
                    </a:ext>
                  </a:extLst>
                </a:gridCol>
                <a:gridCol w="250135">
                  <a:extLst>
                    <a:ext uri="{9D8B030D-6E8A-4147-A177-3AD203B41FA5}">
                      <a16:colId xmlns:a16="http://schemas.microsoft.com/office/drawing/2014/main" val="380995884"/>
                    </a:ext>
                  </a:extLst>
                </a:gridCol>
                <a:gridCol w="250135">
                  <a:extLst>
                    <a:ext uri="{9D8B030D-6E8A-4147-A177-3AD203B41FA5}">
                      <a16:colId xmlns:a16="http://schemas.microsoft.com/office/drawing/2014/main" val="837967367"/>
                    </a:ext>
                  </a:extLst>
                </a:gridCol>
                <a:gridCol w="250135">
                  <a:extLst>
                    <a:ext uri="{9D8B030D-6E8A-4147-A177-3AD203B41FA5}">
                      <a16:colId xmlns:a16="http://schemas.microsoft.com/office/drawing/2014/main" val="990312650"/>
                    </a:ext>
                  </a:extLst>
                </a:gridCol>
                <a:gridCol w="250135">
                  <a:extLst>
                    <a:ext uri="{9D8B030D-6E8A-4147-A177-3AD203B41FA5}">
                      <a16:colId xmlns:a16="http://schemas.microsoft.com/office/drawing/2014/main" val="1809042488"/>
                    </a:ext>
                  </a:extLst>
                </a:gridCol>
                <a:gridCol w="250135">
                  <a:extLst>
                    <a:ext uri="{9D8B030D-6E8A-4147-A177-3AD203B41FA5}">
                      <a16:colId xmlns:a16="http://schemas.microsoft.com/office/drawing/2014/main" val="2658666831"/>
                    </a:ext>
                  </a:extLst>
                </a:gridCol>
                <a:gridCol w="250135">
                  <a:extLst>
                    <a:ext uri="{9D8B030D-6E8A-4147-A177-3AD203B41FA5}">
                      <a16:colId xmlns:a16="http://schemas.microsoft.com/office/drawing/2014/main" val="396333994"/>
                    </a:ext>
                  </a:extLst>
                </a:gridCol>
                <a:gridCol w="250135">
                  <a:extLst>
                    <a:ext uri="{9D8B030D-6E8A-4147-A177-3AD203B41FA5}">
                      <a16:colId xmlns:a16="http://schemas.microsoft.com/office/drawing/2014/main" val="1597654517"/>
                    </a:ext>
                  </a:extLst>
                </a:gridCol>
                <a:gridCol w="250135">
                  <a:extLst>
                    <a:ext uri="{9D8B030D-6E8A-4147-A177-3AD203B41FA5}">
                      <a16:colId xmlns:a16="http://schemas.microsoft.com/office/drawing/2014/main" val="2581425285"/>
                    </a:ext>
                  </a:extLst>
                </a:gridCol>
                <a:gridCol w="250135">
                  <a:extLst>
                    <a:ext uri="{9D8B030D-6E8A-4147-A177-3AD203B41FA5}">
                      <a16:colId xmlns:a16="http://schemas.microsoft.com/office/drawing/2014/main" val="2728199521"/>
                    </a:ext>
                  </a:extLst>
                </a:gridCol>
                <a:gridCol w="250135">
                  <a:extLst>
                    <a:ext uri="{9D8B030D-6E8A-4147-A177-3AD203B41FA5}">
                      <a16:colId xmlns:a16="http://schemas.microsoft.com/office/drawing/2014/main" val="3925742887"/>
                    </a:ext>
                  </a:extLst>
                </a:gridCol>
                <a:gridCol w="250135">
                  <a:extLst>
                    <a:ext uri="{9D8B030D-6E8A-4147-A177-3AD203B41FA5}">
                      <a16:colId xmlns:a16="http://schemas.microsoft.com/office/drawing/2014/main" val="2950405746"/>
                    </a:ext>
                  </a:extLst>
                </a:gridCol>
                <a:gridCol w="250135">
                  <a:extLst>
                    <a:ext uri="{9D8B030D-6E8A-4147-A177-3AD203B41FA5}">
                      <a16:colId xmlns:a16="http://schemas.microsoft.com/office/drawing/2014/main" val="918802252"/>
                    </a:ext>
                  </a:extLst>
                </a:gridCol>
                <a:gridCol w="250135">
                  <a:extLst>
                    <a:ext uri="{9D8B030D-6E8A-4147-A177-3AD203B41FA5}">
                      <a16:colId xmlns:a16="http://schemas.microsoft.com/office/drawing/2014/main" val="3583795590"/>
                    </a:ext>
                  </a:extLst>
                </a:gridCol>
                <a:gridCol w="250135">
                  <a:extLst>
                    <a:ext uri="{9D8B030D-6E8A-4147-A177-3AD203B41FA5}">
                      <a16:colId xmlns:a16="http://schemas.microsoft.com/office/drawing/2014/main" val="923498816"/>
                    </a:ext>
                  </a:extLst>
                </a:gridCol>
                <a:gridCol w="250135">
                  <a:extLst>
                    <a:ext uri="{9D8B030D-6E8A-4147-A177-3AD203B41FA5}">
                      <a16:colId xmlns:a16="http://schemas.microsoft.com/office/drawing/2014/main" val="4293447481"/>
                    </a:ext>
                  </a:extLst>
                </a:gridCol>
                <a:gridCol w="250135">
                  <a:extLst>
                    <a:ext uri="{9D8B030D-6E8A-4147-A177-3AD203B41FA5}">
                      <a16:colId xmlns:a16="http://schemas.microsoft.com/office/drawing/2014/main" val="1439443365"/>
                    </a:ext>
                  </a:extLst>
                </a:gridCol>
              </a:tblGrid>
              <a:tr h="87435">
                <a:tc gridSpan="20">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800"/>
                    </a:p>
                  </a:txBody>
                  <a:tcPr marL="18000" marR="18000" anchor="ctr"/>
                </a:tc>
                <a:tc hMerge="1">
                  <a:txBody>
                    <a:bodyPr/>
                    <a:lstStyle/>
                    <a:p>
                      <a:endParaRPr lang="de-DE" sz="800"/>
                    </a:p>
                  </a:txBody>
                  <a:tcPr marL="18000" marR="18000" anchor="ctr"/>
                </a:tc>
                <a:tc hMerge="1">
                  <a:txBody>
                    <a:bodyPr/>
                    <a:lstStyle/>
                    <a:p>
                      <a:endParaRPr lang="de-DE"/>
                    </a:p>
                  </a:txBody>
                  <a:tcPr/>
                </a:tc>
                <a:extLst>
                  <a:ext uri="{0D108BD9-81ED-4DB2-BD59-A6C34878D82A}">
                    <a16:rowId xmlns:a16="http://schemas.microsoft.com/office/drawing/2014/main" val="452016611"/>
                  </a:ext>
                </a:extLst>
              </a:tr>
              <a:tr h="87435">
                <a:tc>
                  <a:txBody>
                    <a:bodyPr/>
                    <a:lstStyle/>
                    <a:p>
                      <a:r>
                        <a:rPr lang="de-DE" sz="800" dirty="0">
                          <a:solidFill>
                            <a:schemeClr val="bg1"/>
                          </a:solidFill>
                        </a:rPr>
                        <a:t>NIVO + IPI</a:t>
                      </a:r>
                    </a:p>
                  </a:txBody>
                  <a:tcPr marL="36000" marR="0" marT="7200" marB="7200" anchor="ctr">
                    <a:solidFill>
                      <a:schemeClr val="accent2">
                        <a:lumMod val="75000"/>
                      </a:schemeClr>
                    </a:solidFill>
                  </a:tcPr>
                </a:tc>
                <a:tc>
                  <a:txBody>
                    <a:bodyPr/>
                    <a:lstStyle/>
                    <a:p>
                      <a:pPr algn="ctr"/>
                      <a:r>
                        <a:rPr lang="de-DE" sz="800" dirty="0"/>
                        <a:t>234</a:t>
                      </a:r>
                    </a:p>
                  </a:txBody>
                  <a:tcPr marL="18000" marR="18000" marT="7200" marB="7200" anchor="ctr"/>
                </a:tc>
                <a:tc>
                  <a:txBody>
                    <a:bodyPr/>
                    <a:lstStyle/>
                    <a:p>
                      <a:pPr algn="ctr"/>
                      <a:r>
                        <a:rPr lang="de-DE" sz="800" dirty="0"/>
                        <a:t>193</a:t>
                      </a:r>
                    </a:p>
                  </a:txBody>
                  <a:tcPr marL="18000" marR="18000" marT="7200" marB="7200" anchor="ctr"/>
                </a:tc>
                <a:tc>
                  <a:txBody>
                    <a:bodyPr/>
                    <a:lstStyle/>
                    <a:p>
                      <a:pPr algn="ctr"/>
                      <a:r>
                        <a:rPr lang="de-DE" sz="800"/>
                        <a:t>156</a:t>
                      </a:r>
                    </a:p>
                  </a:txBody>
                  <a:tcPr marL="18000" marR="18000" marT="7200" marB="7200" anchor="ctr"/>
                </a:tc>
                <a:tc>
                  <a:txBody>
                    <a:bodyPr/>
                    <a:lstStyle/>
                    <a:p>
                      <a:pPr algn="ctr"/>
                      <a:r>
                        <a:rPr lang="de-DE" sz="800"/>
                        <a:t>131</a:t>
                      </a:r>
                    </a:p>
                  </a:txBody>
                  <a:tcPr marL="18000" marR="18000" marT="7200" marB="7200" anchor="ctr"/>
                </a:tc>
                <a:tc>
                  <a:txBody>
                    <a:bodyPr/>
                    <a:lstStyle/>
                    <a:p>
                      <a:pPr algn="ctr"/>
                      <a:r>
                        <a:rPr lang="de-DE" sz="800"/>
                        <a:t>106</a:t>
                      </a:r>
                    </a:p>
                  </a:txBody>
                  <a:tcPr marL="18000" marR="18000" marT="7200" marB="7200" anchor="ctr"/>
                </a:tc>
                <a:tc>
                  <a:txBody>
                    <a:bodyPr/>
                    <a:lstStyle/>
                    <a:p>
                      <a:pPr algn="ctr"/>
                      <a:r>
                        <a:rPr lang="de-DE" sz="800"/>
                        <a:t>85</a:t>
                      </a:r>
                    </a:p>
                  </a:txBody>
                  <a:tcPr marL="18000" marR="18000" marT="7200" marB="7200" anchor="ctr"/>
                </a:tc>
                <a:tc>
                  <a:txBody>
                    <a:bodyPr/>
                    <a:lstStyle/>
                    <a:p>
                      <a:pPr algn="ctr"/>
                      <a:r>
                        <a:rPr lang="de-DE" sz="800"/>
                        <a:t>70</a:t>
                      </a:r>
                    </a:p>
                  </a:txBody>
                  <a:tcPr marL="18000" marR="18000" marT="7200" marB="7200" anchor="ctr"/>
                </a:tc>
                <a:tc>
                  <a:txBody>
                    <a:bodyPr/>
                    <a:lstStyle/>
                    <a:p>
                      <a:pPr algn="ctr"/>
                      <a:r>
                        <a:rPr lang="de-DE" sz="800"/>
                        <a:t>60</a:t>
                      </a:r>
                    </a:p>
                  </a:txBody>
                  <a:tcPr marL="18000" marR="18000" marT="7200" marB="7200" anchor="ctr"/>
                </a:tc>
                <a:tc>
                  <a:txBody>
                    <a:bodyPr/>
                    <a:lstStyle/>
                    <a:p>
                      <a:pPr algn="ctr"/>
                      <a:r>
                        <a:rPr lang="de-DE" sz="800"/>
                        <a:t>56</a:t>
                      </a:r>
                    </a:p>
                  </a:txBody>
                  <a:tcPr marL="18000" marR="18000" marT="7200" marB="7200" anchor="ctr"/>
                </a:tc>
                <a:tc>
                  <a:txBody>
                    <a:bodyPr/>
                    <a:lstStyle/>
                    <a:p>
                      <a:pPr algn="ctr"/>
                      <a:r>
                        <a:rPr lang="de-DE" sz="800"/>
                        <a:t>51</a:t>
                      </a:r>
                    </a:p>
                  </a:txBody>
                  <a:tcPr marL="18000" marR="18000" marT="7200" marB="7200" anchor="ctr"/>
                </a:tc>
                <a:tc>
                  <a:txBody>
                    <a:bodyPr/>
                    <a:lstStyle/>
                    <a:p>
                      <a:pPr algn="ctr"/>
                      <a:r>
                        <a:rPr lang="de-DE" sz="800"/>
                        <a:t>48</a:t>
                      </a:r>
                    </a:p>
                  </a:txBody>
                  <a:tcPr marL="18000" marR="18000" marT="7200" marB="7200" anchor="ctr"/>
                </a:tc>
                <a:tc>
                  <a:txBody>
                    <a:bodyPr/>
                    <a:lstStyle/>
                    <a:p>
                      <a:pPr algn="ctr"/>
                      <a:r>
                        <a:rPr lang="de-DE" sz="800"/>
                        <a:t>42</a:t>
                      </a:r>
                    </a:p>
                  </a:txBody>
                  <a:tcPr marL="18000" marR="18000" marT="7200" marB="7200" anchor="ctr"/>
                </a:tc>
                <a:tc>
                  <a:txBody>
                    <a:bodyPr/>
                    <a:lstStyle/>
                    <a:p>
                      <a:pPr algn="ctr"/>
                      <a:r>
                        <a:rPr lang="de-DE" sz="800"/>
                        <a:t>39</a:t>
                      </a:r>
                    </a:p>
                  </a:txBody>
                  <a:tcPr marL="18000" marR="18000" marT="7200" marB="7200" anchor="ctr"/>
                </a:tc>
                <a:tc>
                  <a:txBody>
                    <a:bodyPr/>
                    <a:lstStyle/>
                    <a:p>
                      <a:pPr algn="ctr"/>
                      <a:r>
                        <a:rPr lang="de-DE" sz="800"/>
                        <a:t>25</a:t>
                      </a:r>
                    </a:p>
                  </a:txBody>
                  <a:tcPr marL="18000" marR="18000" marT="7200" marB="7200" anchor="ctr"/>
                </a:tc>
                <a:tc>
                  <a:txBody>
                    <a:bodyPr/>
                    <a:lstStyle/>
                    <a:p>
                      <a:pPr algn="ctr"/>
                      <a:r>
                        <a:rPr lang="de-DE" sz="800"/>
                        <a:t>18</a:t>
                      </a:r>
                    </a:p>
                  </a:txBody>
                  <a:tcPr marL="18000" marR="18000" marT="7200" marB="7200" anchor="ctr"/>
                </a:tc>
                <a:tc>
                  <a:txBody>
                    <a:bodyPr/>
                    <a:lstStyle/>
                    <a:p>
                      <a:pPr algn="ctr"/>
                      <a:r>
                        <a:rPr lang="de-DE" sz="800"/>
                        <a:t>6</a:t>
                      </a:r>
                    </a:p>
                  </a:txBody>
                  <a:tcPr marL="18000" marR="18000" marT="7200" marB="7200" anchor="ctr"/>
                </a:tc>
                <a:tc>
                  <a:txBody>
                    <a:bodyPr/>
                    <a:lstStyle/>
                    <a:p>
                      <a:pPr algn="ctr"/>
                      <a:r>
                        <a:rPr lang="de-DE" sz="800"/>
                        <a:t>3</a:t>
                      </a:r>
                    </a:p>
                  </a:txBody>
                  <a:tcPr marL="18000" marR="18000" marT="7200" marB="7200" anchor="ctr"/>
                </a:tc>
                <a:tc>
                  <a:txBody>
                    <a:bodyPr/>
                    <a:lstStyle/>
                    <a:p>
                      <a:pPr algn="ctr"/>
                      <a:r>
                        <a:rPr lang="de-DE" sz="800"/>
                        <a:t>2</a:t>
                      </a:r>
                    </a:p>
                  </a:txBody>
                  <a:tcPr marL="18000" marR="18000" marT="7200" marB="7200" anchor="ctr"/>
                </a:tc>
                <a:tc>
                  <a:txBody>
                    <a:bodyPr/>
                    <a:lstStyle/>
                    <a:p>
                      <a:pPr algn="ctr"/>
                      <a:r>
                        <a:rPr lang="de-DE" sz="800"/>
                        <a:t>0</a:t>
                      </a:r>
                    </a:p>
                  </a:txBody>
                  <a:tcPr marL="18000" marR="18000" marT="7200" marB="7200" anchor="ctr"/>
                </a:tc>
                <a:extLst>
                  <a:ext uri="{0D108BD9-81ED-4DB2-BD59-A6C34878D82A}">
                    <a16:rowId xmlns:a16="http://schemas.microsoft.com/office/drawing/2014/main" val="684129858"/>
                  </a:ext>
                </a:extLst>
              </a:tr>
              <a:tr h="87435">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800"/>
                        <a:t>239</a:t>
                      </a:r>
                    </a:p>
                  </a:txBody>
                  <a:tcPr marL="18000" marR="18000" marT="7200" marB="7200" anchor="ctr"/>
                </a:tc>
                <a:tc>
                  <a:txBody>
                    <a:bodyPr/>
                    <a:lstStyle/>
                    <a:p>
                      <a:pPr algn="ctr"/>
                      <a:r>
                        <a:rPr lang="de-DE" sz="800" dirty="0"/>
                        <a:t>211</a:t>
                      </a:r>
                    </a:p>
                  </a:txBody>
                  <a:tcPr marL="18000" marR="18000" marT="7200" marB="7200" anchor="ctr"/>
                </a:tc>
                <a:tc>
                  <a:txBody>
                    <a:bodyPr/>
                    <a:lstStyle/>
                    <a:p>
                      <a:pPr algn="ctr"/>
                      <a:r>
                        <a:rPr lang="de-DE" sz="800" dirty="0"/>
                        <a:t>176</a:t>
                      </a:r>
                    </a:p>
                  </a:txBody>
                  <a:tcPr marL="18000" marR="18000" marT="7200" marB="7200" anchor="ctr"/>
                </a:tc>
                <a:tc>
                  <a:txBody>
                    <a:bodyPr/>
                    <a:lstStyle/>
                    <a:p>
                      <a:pPr algn="ctr"/>
                      <a:r>
                        <a:rPr lang="de-DE" sz="800" dirty="0"/>
                        <a:t>143</a:t>
                      </a:r>
                    </a:p>
                  </a:txBody>
                  <a:tcPr marL="18000" marR="18000" marT="7200" marB="7200" anchor="ctr"/>
                </a:tc>
                <a:tc>
                  <a:txBody>
                    <a:bodyPr/>
                    <a:lstStyle/>
                    <a:p>
                      <a:pPr algn="ctr"/>
                      <a:r>
                        <a:rPr lang="de-DE" sz="800" dirty="0"/>
                        <a:t>110</a:t>
                      </a:r>
                    </a:p>
                  </a:txBody>
                  <a:tcPr marL="18000" marR="18000" marT="7200" marB="7200" anchor="ctr"/>
                </a:tc>
                <a:tc>
                  <a:txBody>
                    <a:bodyPr/>
                    <a:lstStyle/>
                    <a:p>
                      <a:pPr algn="ctr"/>
                      <a:r>
                        <a:rPr lang="de-DE" sz="800" dirty="0"/>
                        <a:t>74</a:t>
                      </a:r>
                    </a:p>
                  </a:txBody>
                  <a:tcPr marL="18000" marR="18000" marT="7200" marB="7200" anchor="ctr"/>
                </a:tc>
                <a:tc>
                  <a:txBody>
                    <a:bodyPr/>
                    <a:lstStyle/>
                    <a:p>
                      <a:pPr algn="ctr"/>
                      <a:r>
                        <a:rPr lang="de-DE" sz="800" dirty="0"/>
                        <a:t>56</a:t>
                      </a:r>
                    </a:p>
                  </a:txBody>
                  <a:tcPr marL="18000" marR="18000" marT="7200" marB="7200" anchor="ctr"/>
                </a:tc>
                <a:tc>
                  <a:txBody>
                    <a:bodyPr/>
                    <a:lstStyle/>
                    <a:p>
                      <a:pPr algn="ctr"/>
                      <a:r>
                        <a:rPr lang="de-DE" sz="800"/>
                        <a:t>45</a:t>
                      </a:r>
                    </a:p>
                  </a:txBody>
                  <a:tcPr marL="18000" marR="18000" marT="7200" marB="7200" anchor="ctr"/>
                </a:tc>
                <a:tc>
                  <a:txBody>
                    <a:bodyPr/>
                    <a:lstStyle/>
                    <a:p>
                      <a:pPr algn="ctr"/>
                      <a:r>
                        <a:rPr lang="de-DE" sz="800" dirty="0"/>
                        <a:t>39</a:t>
                      </a:r>
                    </a:p>
                  </a:txBody>
                  <a:tcPr marL="18000" marR="18000" marT="7200" marB="7200" anchor="ctr"/>
                </a:tc>
                <a:tc>
                  <a:txBody>
                    <a:bodyPr/>
                    <a:lstStyle/>
                    <a:p>
                      <a:pPr algn="ctr"/>
                      <a:r>
                        <a:rPr lang="de-DE" sz="800" dirty="0"/>
                        <a:t>31</a:t>
                      </a:r>
                    </a:p>
                  </a:txBody>
                  <a:tcPr marL="18000" marR="18000" marT="7200" marB="7200" anchor="ctr"/>
                </a:tc>
                <a:tc>
                  <a:txBody>
                    <a:bodyPr/>
                    <a:lstStyle/>
                    <a:p>
                      <a:pPr algn="ctr"/>
                      <a:r>
                        <a:rPr lang="de-DE" sz="800" dirty="0"/>
                        <a:t>27</a:t>
                      </a:r>
                    </a:p>
                  </a:txBody>
                  <a:tcPr marL="18000" marR="18000" marT="7200" marB="7200" anchor="ctr"/>
                </a:tc>
                <a:tc>
                  <a:txBody>
                    <a:bodyPr/>
                    <a:lstStyle/>
                    <a:p>
                      <a:pPr algn="ctr"/>
                      <a:r>
                        <a:rPr lang="de-DE" sz="800"/>
                        <a:t>22</a:t>
                      </a:r>
                    </a:p>
                  </a:txBody>
                  <a:tcPr marL="18000" marR="18000" marT="7200" marB="7200" anchor="ctr"/>
                </a:tc>
                <a:tc>
                  <a:txBody>
                    <a:bodyPr/>
                    <a:lstStyle/>
                    <a:p>
                      <a:pPr algn="ctr"/>
                      <a:r>
                        <a:rPr lang="de-DE" sz="800"/>
                        <a:t>19</a:t>
                      </a:r>
                    </a:p>
                  </a:txBody>
                  <a:tcPr marL="18000" marR="18000" marT="7200" marB="7200" anchor="ctr"/>
                </a:tc>
                <a:tc>
                  <a:txBody>
                    <a:bodyPr/>
                    <a:lstStyle/>
                    <a:p>
                      <a:pPr algn="ctr"/>
                      <a:r>
                        <a:rPr lang="de-DE" sz="800" dirty="0"/>
                        <a:t>12</a:t>
                      </a:r>
                    </a:p>
                  </a:txBody>
                  <a:tcPr marL="18000" marR="18000" marT="7200" marB="7200" anchor="ctr"/>
                </a:tc>
                <a:tc>
                  <a:txBody>
                    <a:bodyPr/>
                    <a:lstStyle/>
                    <a:p>
                      <a:pPr algn="ctr"/>
                      <a:r>
                        <a:rPr lang="de-DE" sz="800"/>
                        <a:t>7</a:t>
                      </a:r>
                    </a:p>
                  </a:txBody>
                  <a:tcPr marL="18000" marR="18000" marT="7200" marB="7200" anchor="ctr"/>
                </a:tc>
                <a:tc>
                  <a:txBody>
                    <a:bodyPr/>
                    <a:lstStyle/>
                    <a:p>
                      <a:pPr algn="ctr"/>
                      <a:r>
                        <a:rPr lang="de-DE" sz="800" dirty="0"/>
                        <a:t>2</a:t>
                      </a:r>
                    </a:p>
                  </a:txBody>
                  <a:tcPr marL="18000" marR="18000" marT="7200" marB="7200" anchor="ctr"/>
                </a:tc>
                <a:tc>
                  <a:txBody>
                    <a:bodyPr/>
                    <a:lstStyle/>
                    <a:p>
                      <a:pPr algn="ctr"/>
                      <a:r>
                        <a:rPr lang="de-DE" sz="800" dirty="0"/>
                        <a:t>1</a:t>
                      </a:r>
                    </a:p>
                  </a:txBody>
                  <a:tcPr marL="18000" marR="18000" marT="7200" marB="7200" anchor="ctr"/>
                </a:tc>
                <a:tc>
                  <a:txBody>
                    <a:bodyPr/>
                    <a:lstStyle/>
                    <a:p>
                      <a:pPr algn="ctr"/>
                      <a:r>
                        <a:rPr lang="de-DE" sz="800" dirty="0"/>
                        <a:t>1</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2580698776"/>
                  </a:ext>
                </a:extLst>
              </a:tr>
            </a:tbl>
          </a:graphicData>
        </a:graphic>
      </p:graphicFrame>
      <p:graphicFrame>
        <p:nvGraphicFramePr>
          <p:cNvPr id="157" name="Tabelle 135">
            <a:extLst>
              <a:ext uri="{FF2B5EF4-FFF2-40B4-BE49-F238E27FC236}">
                <a16:creationId xmlns:a16="http://schemas.microsoft.com/office/drawing/2014/main" id="{C5838FE0-A590-8A4C-9129-D3234A398DE8}"/>
              </a:ext>
            </a:extLst>
          </p:cNvPr>
          <p:cNvGraphicFramePr>
            <a:graphicFrameLocks noGrp="1"/>
          </p:cNvGraphicFramePr>
          <p:nvPr>
            <p:extLst>
              <p:ext uri="{D42A27DB-BD31-4B8C-83A1-F6EECF244321}">
                <p14:modId xmlns:p14="http://schemas.microsoft.com/office/powerpoint/2010/main" val="3115591912"/>
              </p:ext>
            </p:extLst>
          </p:nvPr>
        </p:nvGraphicFramePr>
        <p:xfrm>
          <a:off x="6248999" y="5262834"/>
          <a:ext cx="5535014" cy="408960"/>
        </p:xfrm>
        <a:graphic>
          <a:graphicData uri="http://schemas.openxmlformats.org/drawingml/2006/table">
            <a:tbl>
              <a:tblPr firstRow="1" bandRow="1">
                <a:tableStyleId>{5C22544A-7EE6-4342-B048-85BDC9FD1C3A}</a:tableStyleId>
              </a:tblPr>
              <a:tblGrid>
                <a:gridCol w="782449">
                  <a:extLst>
                    <a:ext uri="{9D8B030D-6E8A-4147-A177-3AD203B41FA5}">
                      <a16:colId xmlns:a16="http://schemas.microsoft.com/office/drawing/2014/main" val="2202233979"/>
                    </a:ext>
                  </a:extLst>
                </a:gridCol>
                <a:gridCol w="250135">
                  <a:extLst>
                    <a:ext uri="{9D8B030D-6E8A-4147-A177-3AD203B41FA5}">
                      <a16:colId xmlns:a16="http://schemas.microsoft.com/office/drawing/2014/main" val="126882096"/>
                    </a:ext>
                  </a:extLst>
                </a:gridCol>
                <a:gridCol w="250135">
                  <a:extLst>
                    <a:ext uri="{9D8B030D-6E8A-4147-A177-3AD203B41FA5}">
                      <a16:colId xmlns:a16="http://schemas.microsoft.com/office/drawing/2014/main" val="1291027550"/>
                    </a:ext>
                  </a:extLst>
                </a:gridCol>
                <a:gridCol w="250135">
                  <a:extLst>
                    <a:ext uri="{9D8B030D-6E8A-4147-A177-3AD203B41FA5}">
                      <a16:colId xmlns:a16="http://schemas.microsoft.com/office/drawing/2014/main" val="3627457096"/>
                    </a:ext>
                  </a:extLst>
                </a:gridCol>
                <a:gridCol w="250135">
                  <a:extLst>
                    <a:ext uri="{9D8B030D-6E8A-4147-A177-3AD203B41FA5}">
                      <a16:colId xmlns:a16="http://schemas.microsoft.com/office/drawing/2014/main" val="380995884"/>
                    </a:ext>
                  </a:extLst>
                </a:gridCol>
                <a:gridCol w="250135">
                  <a:extLst>
                    <a:ext uri="{9D8B030D-6E8A-4147-A177-3AD203B41FA5}">
                      <a16:colId xmlns:a16="http://schemas.microsoft.com/office/drawing/2014/main" val="837967367"/>
                    </a:ext>
                  </a:extLst>
                </a:gridCol>
                <a:gridCol w="250135">
                  <a:extLst>
                    <a:ext uri="{9D8B030D-6E8A-4147-A177-3AD203B41FA5}">
                      <a16:colId xmlns:a16="http://schemas.microsoft.com/office/drawing/2014/main" val="990312650"/>
                    </a:ext>
                  </a:extLst>
                </a:gridCol>
                <a:gridCol w="250135">
                  <a:extLst>
                    <a:ext uri="{9D8B030D-6E8A-4147-A177-3AD203B41FA5}">
                      <a16:colId xmlns:a16="http://schemas.microsoft.com/office/drawing/2014/main" val="1809042488"/>
                    </a:ext>
                  </a:extLst>
                </a:gridCol>
                <a:gridCol w="250135">
                  <a:extLst>
                    <a:ext uri="{9D8B030D-6E8A-4147-A177-3AD203B41FA5}">
                      <a16:colId xmlns:a16="http://schemas.microsoft.com/office/drawing/2014/main" val="2658666831"/>
                    </a:ext>
                  </a:extLst>
                </a:gridCol>
                <a:gridCol w="250135">
                  <a:extLst>
                    <a:ext uri="{9D8B030D-6E8A-4147-A177-3AD203B41FA5}">
                      <a16:colId xmlns:a16="http://schemas.microsoft.com/office/drawing/2014/main" val="396333994"/>
                    </a:ext>
                  </a:extLst>
                </a:gridCol>
                <a:gridCol w="250135">
                  <a:extLst>
                    <a:ext uri="{9D8B030D-6E8A-4147-A177-3AD203B41FA5}">
                      <a16:colId xmlns:a16="http://schemas.microsoft.com/office/drawing/2014/main" val="1597654517"/>
                    </a:ext>
                  </a:extLst>
                </a:gridCol>
                <a:gridCol w="250135">
                  <a:extLst>
                    <a:ext uri="{9D8B030D-6E8A-4147-A177-3AD203B41FA5}">
                      <a16:colId xmlns:a16="http://schemas.microsoft.com/office/drawing/2014/main" val="2581425285"/>
                    </a:ext>
                  </a:extLst>
                </a:gridCol>
                <a:gridCol w="250135">
                  <a:extLst>
                    <a:ext uri="{9D8B030D-6E8A-4147-A177-3AD203B41FA5}">
                      <a16:colId xmlns:a16="http://schemas.microsoft.com/office/drawing/2014/main" val="2728199521"/>
                    </a:ext>
                  </a:extLst>
                </a:gridCol>
                <a:gridCol w="250135">
                  <a:extLst>
                    <a:ext uri="{9D8B030D-6E8A-4147-A177-3AD203B41FA5}">
                      <a16:colId xmlns:a16="http://schemas.microsoft.com/office/drawing/2014/main" val="3925742887"/>
                    </a:ext>
                  </a:extLst>
                </a:gridCol>
                <a:gridCol w="250135">
                  <a:extLst>
                    <a:ext uri="{9D8B030D-6E8A-4147-A177-3AD203B41FA5}">
                      <a16:colId xmlns:a16="http://schemas.microsoft.com/office/drawing/2014/main" val="2950405746"/>
                    </a:ext>
                  </a:extLst>
                </a:gridCol>
                <a:gridCol w="250135">
                  <a:extLst>
                    <a:ext uri="{9D8B030D-6E8A-4147-A177-3AD203B41FA5}">
                      <a16:colId xmlns:a16="http://schemas.microsoft.com/office/drawing/2014/main" val="918802252"/>
                    </a:ext>
                  </a:extLst>
                </a:gridCol>
                <a:gridCol w="250135">
                  <a:extLst>
                    <a:ext uri="{9D8B030D-6E8A-4147-A177-3AD203B41FA5}">
                      <a16:colId xmlns:a16="http://schemas.microsoft.com/office/drawing/2014/main" val="3583795590"/>
                    </a:ext>
                  </a:extLst>
                </a:gridCol>
                <a:gridCol w="250135">
                  <a:extLst>
                    <a:ext uri="{9D8B030D-6E8A-4147-A177-3AD203B41FA5}">
                      <a16:colId xmlns:a16="http://schemas.microsoft.com/office/drawing/2014/main" val="923498816"/>
                    </a:ext>
                  </a:extLst>
                </a:gridCol>
                <a:gridCol w="250135">
                  <a:extLst>
                    <a:ext uri="{9D8B030D-6E8A-4147-A177-3AD203B41FA5}">
                      <a16:colId xmlns:a16="http://schemas.microsoft.com/office/drawing/2014/main" val="4293447481"/>
                    </a:ext>
                  </a:extLst>
                </a:gridCol>
                <a:gridCol w="250135">
                  <a:extLst>
                    <a:ext uri="{9D8B030D-6E8A-4147-A177-3AD203B41FA5}">
                      <a16:colId xmlns:a16="http://schemas.microsoft.com/office/drawing/2014/main" val="1439443365"/>
                    </a:ext>
                  </a:extLst>
                </a:gridCol>
              </a:tblGrid>
              <a:tr h="87435">
                <a:tc gridSpan="20">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800"/>
                    </a:p>
                  </a:txBody>
                  <a:tcPr marL="18000" marR="18000" anchor="ctr"/>
                </a:tc>
                <a:tc hMerge="1">
                  <a:txBody>
                    <a:bodyPr/>
                    <a:lstStyle/>
                    <a:p>
                      <a:endParaRPr lang="de-DE" sz="800"/>
                    </a:p>
                  </a:txBody>
                  <a:tcPr marL="18000" marR="18000" anchor="ctr"/>
                </a:tc>
                <a:tc hMerge="1">
                  <a:txBody>
                    <a:bodyPr/>
                    <a:lstStyle/>
                    <a:p>
                      <a:endParaRPr lang="de-DE"/>
                    </a:p>
                  </a:txBody>
                  <a:tcPr/>
                </a:tc>
                <a:extLst>
                  <a:ext uri="{0D108BD9-81ED-4DB2-BD59-A6C34878D82A}">
                    <a16:rowId xmlns:a16="http://schemas.microsoft.com/office/drawing/2014/main" val="452016611"/>
                  </a:ext>
                </a:extLst>
              </a:tr>
              <a:tr h="87435">
                <a:tc>
                  <a:txBody>
                    <a:bodyPr/>
                    <a:lstStyle/>
                    <a:p>
                      <a:r>
                        <a:rPr lang="de-DE" sz="800" dirty="0">
                          <a:solidFill>
                            <a:schemeClr val="bg1"/>
                          </a:solidFill>
                        </a:rPr>
                        <a:t>NIVO + IPI</a:t>
                      </a:r>
                    </a:p>
                  </a:txBody>
                  <a:tcPr marL="36000" marR="0" marT="7200" marB="7200" anchor="ctr">
                    <a:solidFill>
                      <a:schemeClr val="accent2">
                        <a:lumMod val="75000"/>
                      </a:schemeClr>
                    </a:solidFill>
                  </a:tcPr>
                </a:tc>
                <a:tc>
                  <a:txBody>
                    <a:bodyPr/>
                    <a:lstStyle/>
                    <a:p>
                      <a:pPr algn="ctr"/>
                      <a:r>
                        <a:rPr lang="de-DE" sz="800" dirty="0"/>
                        <a:t>409</a:t>
                      </a:r>
                    </a:p>
                  </a:txBody>
                  <a:tcPr marL="18000" marR="18000" marT="7200" marB="7200" anchor="ctr"/>
                </a:tc>
                <a:tc>
                  <a:txBody>
                    <a:bodyPr/>
                    <a:lstStyle/>
                    <a:p>
                      <a:pPr algn="ctr"/>
                      <a:r>
                        <a:rPr lang="de-DE" sz="800" dirty="0"/>
                        <a:t>332</a:t>
                      </a:r>
                    </a:p>
                  </a:txBody>
                  <a:tcPr marL="18000" marR="18000" marT="7200" marB="7200" anchor="ctr"/>
                </a:tc>
                <a:tc>
                  <a:txBody>
                    <a:bodyPr/>
                    <a:lstStyle/>
                    <a:p>
                      <a:pPr algn="ctr"/>
                      <a:r>
                        <a:rPr lang="de-DE" sz="800"/>
                        <a:t>279</a:t>
                      </a:r>
                    </a:p>
                  </a:txBody>
                  <a:tcPr marL="18000" marR="18000" marT="7200" marB="7200" anchor="ctr"/>
                </a:tc>
                <a:tc>
                  <a:txBody>
                    <a:bodyPr/>
                    <a:lstStyle/>
                    <a:p>
                      <a:pPr algn="ctr"/>
                      <a:r>
                        <a:rPr lang="de-DE" sz="800"/>
                        <a:t>235</a:t>
                      </a:r>
                    </a:p>
                  </a:txBody>
                  <a:tcPr marL="18000" marR="18000" marT="7200" marB="7200" anchor="ctr"/>
                </a:tc>
                <a:tc>
                  <a:txBody>
                    <a:bodyPr/>
                    <a:lstStyle/>
                    <a:p>
                      <a:pPr algn="ctr"/>
                      <a:r>
                        <a:rPr lang="de-DE" sz="800"/>
                        <a:t>197</a:t>
                      </a:r>
                    </a:p>
                  </a:txBody>
                  <a:tcPr marL="18000" marR="18000" marT="7200" marB="7200" anchor="ctr"/>
                </a:tc>
                <a:tc>
                  <a:txBody>
                    <a:bodyPr/>
                    <a:lstStyle/>
                    <a:p>
                      <a:pPr algn="ctr"/>
                      <a:r>
                        <a:rPr lang="de-DE" sz="800"/>
                        <a:t>162</a:t>
                      </a:r>
                    </a:p>
                  </a:txBody>
                  <a:tcPr marL="18000" marR="18000" marT="7200" marB="7200" anchor="ctr"/>
                </a:tc>
                <a:tc>
                  <a:txBody>
                    <a:bodyPr/>
                    <a:lstStyle/>
                    <a:p>
                      <a:pPr algn="ctr"/>
                      <a:r>
                        <a:rPr lang="de-DE" sz="800"/>
                        <a:t>132</a:t>
                      </a:r>
                    </a:p>
                  </a:txBody>
                  <a:tcPr marL="18000" marR="18000" marT="7200" marB="7200" anchor="ctr"/>
                </a:tc>
                <a:tc>
                  <a:txBody>
                    <a:bodyPr/>
                    <a:lstStyle/>
                    <a:p>
                      <a:pPr algn="ctr"/>
                      <a:r>
                        <a:rPr lang="de-DE" sz="800"/>
                        <a:t>102</a:t>
                      </a:r>
                    </a:p>
                  </a:txBody>
                  <a:tcPr marL="18000" marR="18000" marT="7200" marB="7200" anchor="ctr"/>
                </a:tc>
                <a:tc>
                  <a:txBody>
                    <a:bodyPr/>
                    <a:lstStyle/>
                    <a:p>
                      <a:pPr algn="ctr"/>
                      <a:r>
                        <a:rPr lang="de-DE" sz="800"/>
                        <a:t>90</a:t>
                      </a:r>
                    </a:p>
                  </a:txBody>
                  <a:tcPr marL="18000" marR="18000" marT="7200" marB="7200" anchor="ctr"/>
                </a:tc>
                <a:tc>
                  <a:txBody>
                    <a:bodyPr/>
                    <a:lstStyle/>
                    <a:p>
                      <a:pPr algn="ctr"/>
                      <a:r>
                        <a:rPr lang="de-DE" sz="800"/>
                        <a:t>79</a:t>
                      </a:r>
                    </a:p>
                  </a:txBody>
                  <a:tcPr marL="18000" marR="18000" marT="7200" marB="7200" anchor="ctr"/>
                </a:tc>
                <a:tc>
                  <a:txBody>
                    <a:bodyPr/>
                    <a:lstStyle/>
                    <a:p>
                      <a:pPr algn="ctr"/>
                      <a:r>
                        <a:rPr lang="de-DE" sz="800"/>
                        <a:t>68</a:t>
                      </a:r>
                    </a:p>
                  </a:txBody>
                  <a:tcPr marL="18000" marR="18000" marT="7200" marB="7200" anchor="ctr"/>
                </a:tc>
                <a:tc>
                  <a:txBody>
                    <a:bodyPr/>
                    <a:lstStyle/>
                    <a:p>
                      <a:pPr algn="ctr"/>
                      <a:r>
                        <a:rPr lang="de-DE" sz="800" dirty="0"/>
                        <a:t>62</a:t>
                      </a:r>
                    </a:p>
                  </a:txBody>
                  <a:tcPr marL="18000" marR="18000" marT="7200" marB="7200" anchor="ctr"/>
                </a:tc>
                <a:tc>
                  <a:txBody>
                    <a:bodyPr/>
                    <a:lstStyle/>
                    <a:p>
                      <a:pPr algn="ctr"/>
                      <a:r>
                        <a:rPr lang="de-DE" sz="800"/>
                        <a:t>59</a:t>
                      </a:r>
                    </a:p>
                  </a:txBody>
                  <a:tcPr marL="18000" marR="18000" marT="7200" marB="7200" anchor="ctr"/>
                </a:tc>
                <a:tc>
                  <a:txBody>
                    <a:bodyPr/>
                    <a:lstStyle/>
                    <a:p>
                      <a:pPr algn="ctr"/>
                      <a:r>
                        <a:rPr lang="de-DE" sz="800"/>
                        <a:t>36</a:t>
                      </a:r>
                    </a:p>
                  </a:txBody>
                  <a:tcPr marL="18000" marR="18000" marT="7200" marB="7200" anchor="ctr"/>
                </a:tc>
                <a:tc>
                  <a:txBody>
                    <a:bodyPr/>
                    <a:lstStyle/>
                    <a:p>
                      <a:pPr algn="ctr"/>
                      <a:r>
                        <a:rPr lang="de-DE" sz="800"/>
                        <a:t>25</a:t>
                      </a:r>
                    </a:p>
                  </a:txBody>
                  <a:tcPr marL="18000" marR="18000" marT="7200" marB="7200" anchor="ctr"/>
                </a:tc>
                <a:tc>
                  <a:txBody>
                    <a:bodyPr/>
                    <a:lstStyle/>
                    <a:p>
                      <a:pPr algn="ctr"/>
                      <a:r>
                        <a:rPr lang="de-DE" sz="800" dirty="0"/>
                        <a:t>10</a:t>
                      </a:r>
                    </a:p>
                  </a:txBody>
                  <a:tcPr marL="18000" marR="18000" marT="7200" marB="7200" anchor="ctr"/>
                </a:tc>
                <a:tc>
                  <a:txBody>
                    <a:bodyPr/>
                    <a:lstStyle/>
                    <a:p>
                      <a:pPr algn="ctr"/>
                      <a:r>
                        <a:rPr lang="de-DE" sz="800" dirty="0"/>
                        <a:t>5</a:t>
                      </a:r>
                    </a:p>
                  </a:txBody>
                  <a:tcPr marL="18000" marR="18000" marT="7200" marB="7200" anchor="ctr"/>
                </a:tc>
                <a:tc>
                  <a:txBody>
                    <a:bodyPr/>
                    <a:lstStyle/>
                    <a:p>
                      <a:pPr algn="ctr"/>
                      <a:r>
                        <a:rPr lang="de-DE" sz="800"/>
                        <a:t>3</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684129858"/>
                  </a:ext>
                </a:extLst>
              </a:tr>
              <a:tr h="87435">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800"/>
                        <a:t>404</a:t>
                      </a:r>
                    </a:p>
                  </a:txBody>
                  <a:tcPr marL="18000" marR="18000" marT="7200" marB="7200" anchor="ctr"/>
                </a:tc>
                <a:tc>
                  <a:txBody>
                    <a:bodyPr/>
                    <a:lstStyle/>
                    <a:p>
                      <a:pPr algn="ctr"/>
                      <a:r>
                        <a:rPr lang="de-DE" sz="800"/>
                        <a:t>359</a:t>
                      </a:r>
                    </a:p>
                  </a:txBody>
                  <a:tcPr marL="18000" marR="18000" marT="7200" marB="7200" anchor="ctr"/>
                </a:tc>
                <a:tc>
                  <a:txBody>
                    <a:bodyPr/>
                    <a:lstStyle/>
                    <a:p>
                      <a:pPr algn="ctr"/>
                      <a:r>
                        <a:rPr lang="de-DE" sz="800"/>
                        <a:t>305</a:t>
                      </a:r>
                    </a:p>
                  </a:txBody>
                  <a:tcPr marL="18000" marR="18000" marT="7200" marB="7200" anchor="ctr"/>
                </a:tc>
                <a:tc>
                  <a:txBody>
                    <a:bodyPr/>
                    <a:lstStyle/>
                    <a:p>
                      <a:pPr algn="ctr"/>
                      <a:r>
                        <a:rPr lang="de-DE" sz="800"/>
                        <a:t>255</a:t>
                      </a:r>
                    </a:p>
                  </a:txBody>
                  <a:tcPr marL="18000" marR="18000" marT="7200" marB="7200" anchor="ctr"/>
                </a:tc>
                <a:tc>
                  <a:txBody>
                    <a:bodyPr/>
                    <a:lstStyle/>
                    <a:p>
                      <a:pPr algn="ctr"/>
                      <a:r>
                        <a:rPr lang="de-DE" sz="800"/>
                        <a:t>189</a:t>
                      </a:r>
                    </a:p>
                  </a:txBody>
                  <a:tcPr marL="18000" marR="18000" marT="7200" marB="7200" anchor="ctr"/>
                </a:tc>
                <a:tc>
                  <a:txBody>
                    <a:bodyPr/>
                    <a:lstStyle/>
                    <a:p>
                      <a:pPr algn="ctr"/>
                      <a:r>
                        <a:rPr lang="de-DE" sz="800" dirty="0"/>
                        <a:t>134</a:t>
                      </a:r>
                    </a:p>
                  </a:txBody>
                  <a:tcPr marL="18000" marR="18000" marT="7200" marB="7200" anchor="ctr"/>
                </a:tc>
                <a:tc>
                  <a:txBody>
                    <a:bodyPr/>
                    <a:lstStyle/>
                    <a:p>
                      <a:pPr algn="ctr"/>
                      <a:r>
                        <a:rPr lang="de-DE" sz="800"/>
                        <a:t>98</a:t>
                      </a:r>
                    </a:p>
                  </a:txBody>
                  <a:tcPr marL="18000" marR="18000" marT="7200" marB="7200" anchor="ctr"/>
                </a:tc>
                <a:tc>
                  <a:txBody>
                    <a:bodyPr/>
                    <a:lstStyle/>
                    <a:p>
                      <a:pPr algn="ctr"/>
                      <a:r>
                        <a:rPr lang="de-DE" sz="800"/>
                        <a:t>84</a:t>
                      </a:r>
                    </a:p>
                  </a:txBody>
                  <a:tcPr marL="18000" marR="18000" marT="7200" marB="7200" anchor="ctr"/>
                </a:tc>
                <a:tc>
                  <a:txBody>
                    <a:bodyPr/>
                    <a:lstStyle/>
                    <a:p>
                      <a:pPr algn="ctr"/>
                      <a:r>
                        <a:rPr lang="de-DE" sz="800"/>
                        <a:t>71</a:t>
                      </a:r>
                    </a:p>
                  </a:txBody>
                  <a:tcPr marL="18000" marR="18000" marT="7200" marB="7200" anchor="ctr"/>
                </a:tc>
                <a:tc>
                  <a:txBody>
                    <a:bodyPr/>
                    <a:lstStyle/>
                    <a:p>
                      <a:pPr algn="ctr"/>
                      <a:r>
                        <a:rPr lang="de-DE" sz="800"/>
                        <a:t>56</a:t>
                      </a:r>
                    </a:p>
                  </a:txBody>
                  <a:tcPr marL="18000" marR="18000" marT="7200" marB="7200" anchor="ctr"/>
                </a:tc>
                <a:tc>
                  <a:txBody>
                    <a:bodyPr/>
                    <a:lstStyle/>
                    <a:p>
                      <a:pPr algn="ctr"/>
                      <a:r>
                        <a:rPr lang="de-DE" sz="800"/>
                        <a:t>43</a:t>
                      </a:r>
                    </a:p>
                  </a:txBody>
                  <a:tcPr marL="18000" marR="18000" marT="7200" marB="7200" anchor="ctr"/>
                </a:tc>
                <a:tc>
                  <a:txBody>
                    <a:bodyPr/>
                    <a:lstStyle/>
                    <a:p>
                      <a:pPr algn="ctr"/>
                      <a:r>
                        <a:rPr lang="de-DE" sz="800"/>
                        <a:t>36</a:t>
                      </a:r>
                    </a:p>
                  </a:txBody>
                  <a:tcPr marL="18000" marR="18000" marT="7200" marB="7200" anchor="ctr"/>
                </a:tc>
                <a:tc>
                  <a:txBody>
                    <a:bodyPr/>
                    <a:lstStyle/>
                    <a:p>
                      <a:pPr algn="ctr"/>
                      <a:r>
                        <a:rPr lang="de-DE" sz="800"/>
                        <a:t>31</a:t>
                      </a:r>
                    </a:p>
                  </a:txBody>
                  <a:tcPr marL="18000" marR="18000" marT="7200" marB="7200" anchor="ctr"/>
                </a:tc>
                <a:tc>
                  <a:txBody>
                    <a:bodyPr/>
                    <a:lstStyle/>
                    <a:p>
                      <a:pPr algn="ctr"/>
                      <a:r>
                        <a:rPr lang="de-DE" sz="800"/>
                        <a:t>23</a:t>
                      </a:r>
                    </a:p>
                  </a:txBody>
                  <a:tcPr marL="18000" marR="18000" marT="7200" marB="7200" anchor="ctr"/>
                </a:tc>
                <a:tc>
                  <a:txBody>
                    <a:bodyPr/>
                    <a:lstStyle/>
                    <a:p>
                      <a:pPr algn="ctr"/>
                      <a:r>
                        <a:rPr lang="de-DE" sz="800"/>
                        <a:t>15</a:t>
                      </a:r>
                    </a:p>
                  </a:txBody>
                  <a:tcPr marL="18000" marR="18000" marT="7200" marB="7200" anchor="ctr"/>
                </a:tc>
                <a:tc>
                  <a:txBody>
                    <a:bodyPr/>
                    <a:lstStyle/>
                    <a:p>
                      <a:pPr algn="ctr"/>
                      <a:r>
                        <a:rPr lang="de-DE" sz="800"/>
                        <a:t>9</a:t>
                      </a:r>
                    </a:p>
                  </a:txBody>
                  <a:tcPr marL="18000" marR="18000" marT="7200" marB="7200" anchor="ctr"/>
                </a:tc>
                <a:tc>
                  <a:txBody>
                    <a:bodyPr/>
                    <a:lstStyle/>
                    <a:p>
                      <a:pPr algn="ctr"/>
                      <a:r>
                        <a:rPr lang="de-DE" sz="800"/>
                        <a:t>3</a:t>
                      </a:r>
                    </a:p>
                  </a:txBody>
                  <a:tcPr marL="18000" marR="18000" marT="7200" marB="7200" anchor="ctr"/>
                </a:tc>
                <a:tc>
                  <a:txBody>
                    <a:bodyPr/>
                    <a:lstStyle/>
                    <a:p>
                      <a:pPr algn="ctr"/>
                      <a:r>
                        <a:rPr lang="de-DE" sz="800"/>
                        <a:t>2</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2580698776"/>
                  </a:ext>
                </a:extLst>
              </a:tr>
            </a:tbl>
          </a:graphicData>
        </a:graphic>
      </p:graphicFrame>
    </p:spTree>
    <p:extLst>
      <p:ext uri="{BB962C8B-B14F-4D97-AF65-F5344CB8AC3E}">
        <p14:creationId xmlns:p14="http://schemas.microsoft.com/office/powerpoint/2010/main" val="335500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Data cut-off: January 23, 2020.</a:t>
            </a:r>
          </a:p>
          <a:p>
            <a:r>
              <a:rPr lang="en-US"/>
              <a:t>CI, confidence interval; HR, hazard ratio; IRC, Independent review committee; ITT, intention-to-treat; PFS, progression-free survival.</a:t>
            </a:r>
          </a:p>
          <a:p>
            <a:r>
              <a:rPr lang="en-US" b="1"/>
              <a:t>Lu S, et al. Abstract 1290P presented at ESMO 2021.</a:t>
            </a:r>
          </a:p>
        </p:txBody>
      </p:sp>
      <p:sp>
        <p:nvSpPr>
          <p:cNvPr id="5" name="object 5"/>
          <p:cNvSpPr txBox="1">
            <a:spLocks noGrp="1"/>
          </p:cNvSpPr>
          <p:nvPr>
            <p:ph type="title"/>
          </p:nvPr>
        </p:nvSpPr>
        <p:spPr/>
        <p:txBody>
          <a:bodyPr/>
          <a:lstStyle/>
          <a:p>
            <a:r>
              <a:rPr lang="en-US" noProof="0"/>
              <a:t>PFS by IRC</a:t>
            </a:r>
          </a:p>
        </p:txBody>
      </p:sp>
      <p:sp>
        <p:nvSpPr>
          <p:cNvPr id="9" name="Textplatzhalter 8">
            <a:extLst>
              <a:ext uri="{FF2B5EF4-FFF2-40B4-BE49-F238E27FC236}">
                <a16:creationId xmlns:a16="http://schemas.microsoft.com/office/drawing/2014/main" id="{CCBDE1E8-91BA-344B-A4C9-6A95FAC301EC}"/>
              </a:ext>
            </a:extLst>
          </p:cNvPr>
          <p:cNvSpPr>
            <a:spLocks noGrp="1"/>
          </p:cNvSpPr>
          <p:nvPr>
            <p:ph type="body" sz="quarter" idx="12"/>
          </p:nvPr>
        </p:nvSpPr>
        <p:spPr>
          <a:xfrm>
            <a:off x="416533" y="1160463"/>
            <a:ext cx="11358934" cy="647700"/>
          </a:xfrm>
        </p:spPr>
        <p:txBody>
          <a:bodyPr/>
          <a:lstStyle/>
          <a:p>
            <a:r>
              <a:rPr lang="en-US" noProof="0"/>
              <a:t>Smokers (Arm A vs Arm B) in the ITT analysis set</a:t>
            </a:r>
          </a:p>
        </p:txBody>
      </p:sp>
      <p:sp>
        <p:nvSpPr>
          <p:cNvPr id="10" name="TextBox 9">
            <a:extLst>
              <a:ext uri="{FF2B5EF4-FFF2-40B4-BE49-F238E27FC236}">
                <a16:creationId xmlns:a16="http://schemas.microsoft.com/office/drawing/2014/main" id="{A0AB0490-2C63-416F-A7E7-DA1EE039D61D}"/>
              </a:ext>
            </a:extLst>
          </p:cNvPr>
          <p:cNvSpPr txBox="1"/>
          <p:nvPr/>
        </p:nvSpPr>
        <p:spPr>
          <a:xfrm>
            <a:off x="416533" y="3828856"/>
            <a:ext cx="6094520" cy="313932"/>
          </a:xfrm>
          <a:prstGeom prst="rect">
            <a:avLst/>
          </a:prstGeom>
        </p:spPr>
        <p:txBody>
          <a:bodyPr vert="horz" lIns="0" tIns="36000" rIns="0" bIns="0" rtlCol="0" anchor="ctr" anchorCtr="0">
            <a:normAutofit/>
          </a:bodyPr>
          <a:lstStyle>
            <a:lvl1pPr indent="0">
              <a:lnSpc>
                <a:spcPct val="90000"/>
              </a:lnSpc>
              <a:spcBef>
                <a:spcPts val="0"/>
              </a:spcBef>
              <a:buClr>
                <a:schemeClr val="bg2"/>
              </a:buClr>
              <a:buFont typeface="Arial" panose="020B0604020202020204" pitchFamily="34" charset="0"/>
              <a:buNone/>
              <a:defRPr sz="1600"/>
            </a:lvl1pPr>
            <a:lvl2pPr indent="0">
              <a:lnSpc>
                <a:spcPct val="90000"/>
              </a:lnSpc>
              <a:spcBef>
                <a:spcPts val="500"/>
              </a:spcBef>
              <a:buClr>
                <a:schemeClr val="bg2"/>
              </a:buClr>
              <a:buFont typeface="Arial" panose="020B0604020202020204" pitchFamily="34" charset="0"/>
              <a:buNone/>
              <a:defRPr sz="2000"/>
            </a:lvl2pPr>
            <a:lvl3pPr indent="0">
              <a:lnSpc>
                <a:spcPct val="90000"/>
              </a:lnSpc>
              <a:spcBef>
                <a:spcPts val="500"/>
              </a:spcBef>
              <a:buClr>
                <a:schemeClr val="bg2"/>
              </a:buClr>
              <a:buFont typeface="Arial" panose="020B0604020202020204" pitchFamily="34" charset="0"/>
              <a:buNone/>
            </a:lvl3pPr>
            <a:lvl4pPr indent="0">
              <a:lnSpc>
                <a:spcPct val="90000"/>
              </a:lnSpc>
              <a:spcBef>
                <a:spcPts val="500"/>
              </a:spcBef>
              <a:buClr>
                <a:schemeClr val="bg2"/>
              </a:buClr>
              <a:buFont typeface="Arial" panose="020B0604020202020204" pitchFamily="34" charset="0"/>
              <a:buNone/>
              <a:defRPr sz="1600"/>
            </a:lvl4pPr>
            <a:lvl5pPr indent="0">
              <a:lnSpc>
                <a:spcPct val="90000"/>
              </a:lnSpc>
              <a:spcBef>
                <a:spcPts val="500"/>
              </a:spcBef>
              <a:buClr>
                <a:schemeClr val="bg2"/>
              </a:buClr>
              <a:buFont typeface="Arial" panose="020B0604020202020204" pitchFamily="34" charset="0"/>
              <a:buNone/>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Non-smokers (Arm A vs Arm B) in the ITT analysis set</a:t>
            </a:r>
          </a:p>
        </p:txBody>
      </p:sp>
      <p:sp>
        <p:nvSpPr>
          <p:cNvPr id="12" name="TextBox 11">
            <a:extLst>
              <a:ext uri="{FF2B5EF4-FFF2-40B4-BE49-F238E27FC236}">
                <a16:creationId xmlns:a16="http://schemas.microsoft.com/office/drawing/2014/main" id="{927ADEBF-BBC2-4D98-A752-F74FF8DCDDF3}"/>
              </a:ext>
            </a:extLst>
          </p:cNvPr>
          <p:cNvSpPr txBox="1"/>
          <p:nvPr/>
        </p:nvSpPr>
        <p:spPr>
          <a:xfrm>
            <a:off x="8107735" y="1720013"/>
            <a:ext cx="3863447" cy="1815882"/>
          </a:xfrm>
          <a:prstGeom prst="rect">
            <a:avLst/>
          </a:prstGeom>
          <a:noFill/>
        </p:spPr>
        <p:txBody>
          <a:bodyPr wrap="square" lIns="91440" tIns="45720" rIns="91440" bIns="45720" anchor="t">
            <a:spAutoFit/>
          </a:bodyPr>
          <a:lstStyle/>
          <a:p>
            <a:pPr marL="285750" indent="-285750">
              <a:buClr>
                <a:schemeClr val="bg2"/>
              </a:buClr>
              <a:buFont typeface="Arial" panose="020B0604020202020204" pitchFamily="34" charset="0"/>
              <a:buChar char="•"/>
            </a:pPr>
            <a:r>
              <a:rPr lang="en-US" sz="1400"/>
              <a:t>In patients who were </a:t>
            </a:r>
            <a:r>
              <a:rPr lang="en-US" sz="1400" b="1"/>
              <a:t>smokers</a:t>
            </a:r>
            <a:r>
              <a:rPr lang="en-US" sz="1400"/>
              <a:t>, PFS by IRC was longer in Arm A (Tislelizumab + Platinum chemotherapy + Pemetrexed)  compared with Arm B (</a:t>
            </a:r>
            <a:r>
              <a:rPr lang="en-US" sz="1400">
                <a:ea typeface="+mn-lt"/>
                <a:cs typeface="+mn-lt"/>
              </a:rPr>
              <a:t>Platinum chemotherapy + Pemetrexed)</a:t>
            </a:r>
            <a:endParaRPr lang="en-US" sz="1400"/>
          </a:p>
          <a:p>
            <a:pPr marL="285750" indent="-285750">
              <a:buClr>
                <a:schemeClr val="bg2"/>
              </a:buClr>
              <a:buFont typeface="Arial" panose="020B0604020202020204" pitchFamily="34" charset="0"/>
              <a:buChar char="•"/>
            </a:pPr>
            <a:endParaRPr lang="en-US" sz="1400"/>
          </a:p>
          <a:p>
            <a:pPr marL="285750" indent="-285750">
              <a:buClr>
                <a:schemeClr val="bg2"/>
              </a:buClr>
              <a:buFont typeface="Arial" panose="020B0604020202020204" pitchFamily="34" charset="0"/>
              <a:buChar char="•"/>
            </a:pPr>
            <a:r>
              <a:rPr lang="en-US" sz="1400"/>
              <a:t>Median PFS 9.7 months vs 4.6 months (HR: 0.466 [95% CI: 0.311, 0.697])</a:t>
            </a:r>
          </a:p>
        </p:txBody>
      </p:sp>
      <p:cxnSp>
        <p:nvCxnSpPr>
          <p:cNvPr id="4" name="Gerader Verbinder 3">
            <a:extLst>
              <a:ext uri="{FF2B5EF4-FFF2-40B4-BE49-F238E27FC236}">
                <a16:creationId xmlns:a16="http://schemas.microsoft.com/office/drawing/2014/main" id="{862D7032-C71C-4A35-9475-CE9831DC626D}"/>
              </a:ext>
            </a:extLst>
          </p:cNvPr>
          <p:cNvCxnSpPr>
            <a:cxnSpLocks/>
          </p:cNvCxnSpPr>
          <p:nvPr/>
        </p:nvCxnSpPr>
        <p:spPr>
          <a:xfrm>
            <a:off x="1488763" y="4286250"/>
            <a:ext cx="0" cy="1315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BE874993-9A5B-4FB0-9809-FBFCA4726192}"/>
              </a:ext>
            </a:extLst>
          </p:cNvPr>
          <p:cNvCxnSpPr>
            <a:cxnSpLocks/>
          </p:cNvCxnSpPr>
          <p:nvPr/>
        </p:nvCxnSpPr>
        <p:spPr>
          <a:xfrm flipH="1">
            <a:off x="1419704" y="4326731"/>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80BA67C3-F286-4C88-A712-7946281E7D0A}"/>
              </a:ext>
            </a:extLst>
          </p:cNvPr>
          <p:cNvCxnSpPr>
            <a:cxnSpLocks/>
          </p:cNvCxnSpPr>
          <p:nvPr/>
        </p:nvCxnSpPr>
        <p:spPr>
          <a:xfrm flipH="1">
            <a:off x="1419704" y="4448175"/>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F8A1EE7B-5C44-4C40-A170-0E0505723BCC}"/>
              </a:ext>
            </a:extLst>
          </p:cNvPr>
          <p:cNvCxnSpPr>
            <a:cxnSpLocks/>
          </p:cNvCxnSpPr>
          <p:nvPr/>
        </p:nvCxnSpPr>
        <p:spPr>
          <a:xfrm flipH="1">
            <a:off x="1419704" y="4576763"/>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7D4CC8F-4C8B-44D2-BAD3-B30FD72CEBB4}"/>
              </a:ext>
            </a:extLst>
          </p:cNvPr>
          <p:cNvCxnSpPr>
            <a:cxnSpLocks/>
          </p:cNvCxnSpPr>
          <p:nvPr/>
        </p:nvCxnSpPr>
        <p:spPr>
          <a:xfrm flipH="1">
            <a:off x="1419704" y="4698207"/>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962401DD-9111-4C8F-AA01-0672E1EDC9A2}"/>
              </a:ext>
            </a:extLst>
          </p:cNvPr>
          <p:cNvCxnSpPr>
            <a:cxnSpLocks/>
          </p:cNvCxnSpPr>
          <p:nvPr/>
        </p:nvCxnSpPr>
        <p:spPr>
          <a:xfrm flipH="1">
            <a:off x="1419704" y="4814888"/>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DF8B8D28-234A-435D-AA17-CA01A86D6E2B}"/>
              </a:ext>
            </a:extLst>
          </p:cNvPr>
          <p:cNvCxnSpPr>
            <a:cxnSpLocks/>
          </p:cNvCxnSpPr>
          <p:nvPr/>
        </p:nvCxnSpPr>
        <p:spPr>
          <a:xfrm flipH="1">
            <a:off x="1419704" y="4946553"/>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3DFB463D-C225-4F57-B1EC-3C9DB85B4CE3}"/>
              </a:ext>
            </a:extLst>
          </p:cNvPr>
          <p:cNvCxnSpPr>
            <a:cxnSpLocks/>
          </p:cNvCxnSpPr>
          <p:nvPr/>
        </p:nvCxnSpPr>
        <p:spPr>
          <a:xfrm flipH="1">
            <a:off x="1419704" y="5067996"/>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1662793-9D10-41BA-ABE2-8DE7A59BFEC6}"/>
              </a:ext>
            </a:extLst>
          </p:cNvPr>
          <p:cNvCxnSpPr>
            <a:cxnSpLocks/>
          </p:cNvCxnSpPr>
          <p:nvPr/>
        </p:nvCxnSpPr>
        <p:spPr>
          <a:xfrm flipH="1">
            <a:off x="1419704" y="5180967"/>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3537E028-2CB9-4FFB-934F-21D63DA0D498}"/>
              </a:ext>
            </a:extLst>
          </p:cNvPr>
          <p:cNvCxnSpPr>
            <a:cxnSpLocks/>
          </p:cNvCxnSpPr>
          <p:nvPr/>
        </p:nvCxnSpPr>
        <p:spPr>
          <a:xfrm flipH="1">
            <a:off x="1419704" y="5304792"/>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1364E1D-2FE5-4362-AF92-0C7D83BF600C}"/>
              </a:ext>
            </a:extLst>
          </p:cNvPr>
          <p:cNvCxnSpPr>
            <a:cxnSpLocks/>
          </p:cNvCxnSpPr>
          <p:nvPr/>
        </p:nvCxnSpPr>
        <p:spPr>
          <a:xfrm flipH="1">
            <a:off x="1419704" y="5426235"/>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6036C471-1978-4F96-947C-CEEF588D0AEF}"/>
              </a:ext>
            </a:extLst>
          </p:cNvPr>
          <p:cNvCxnSpPr>
            <a:cxnSpLocks/>
          </p:cNvCxnSpPr>
          <p:nvPr/>
        </p:nvCxnSpPr>
        <p:spPr>
          <a:xfrm flipH="1">
            <a:off x="1419704" y="5552441"/>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uppieren 36">
            <a:extLst>
              <a:ext uri="{FF2B5EF4-FFF2-40B4-BE49-F238E27FC236}">
                <a16:creationId xmlns:a16="http://schemas.microsoft.com/office/drawing/2014/main" id="{685964B8-B014-4432-991D-A9C97A91EA9B}"/>
              </a:ext>
            </a:extLst>
          </p:cNvPr>
          <p:cNvGrpSpPr/>
          <p:nvPr/>
        </p:nvGrpSpPr>
        <p:grpSpPr>
          <a:xfrm>
            <a:off x="1474473" y="5590187"/>
            <a:ext cx="5591175" cy="62547"/>
            <a:chOff x="1466850" y="5590187"/>
            <a:chExt cx="5591175" cy="62547"/>
          </a:xfrm>
        </p:grpSpPr>
        <p:cxnSp>
          <p:nvCxnSpPr>
            <p:cNvPr id="15" name="Gerader Verbinder 14">
              <a:extLst>
                <a:ext uri="{FF2B5EF4-FFF2-40B4-BE49-F238E27FC236}">
                  <a16:creationId xmlns:a16="http://schemas.microsoft.com/office/drawing/2014/main" id="{3FAA5299-22B5-42AF-B8C0-608389A508C3}"/>
                </a:ext>
              </a:extLst>
            </p:cNvPr>
            <p:cNvCxnSpPr>
              <a:cxnSpLocks/>
            </p:cNvCxnSpPr>
            <p:nvPr/>
          </p:nvCxnSpPr>
          <p:spPr>
            <a:xfrm>
              <a:off x="1466850" y="5590187"/>
              <a:ext cx="55911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EA1AEEF5-81A9-4A8D-8517-0DFA1BD6A597}"/>
                </a:ext>
              </a:extLst>
            </p:cNvPr>
            <p:cNvCxnSpPr>
              <a:cxnSpLocks/>
            </p:cNvCxnSpPr>
            <p:nvPr/>
          </p:nvCxnSpPr>
          <p:spPr>
            <a:xfrm flipH="1">
              <a:off x="1600202" y="5590187"/>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93977FA4-7D8F-44D8-BDDC-CAC19ACF1F0A}"/>
                </a:ext>
              </a:extLst>
            </p:cNvPr>
            <p:cNvCxnSpPr>
              <a:cxnSpLocks/>
            </p:cNvCxnSpPr>
            <p:nvPr/>
          </p:nvCxnSpPr>
          <p:spPr>
            <a:xfrm flipH="1">
              <a:off x="2940846" y="5590187"/>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3FEFD25-1289-4BFF-852E-1176E0F0D22A}"/>
                </a:ext>
              </a:extLst>
            </p:cNvPr>
            <p:cNvCxnSpPr>
              <a:cxnSpLocks/>
            </p:cNvCxnSpPr>
            <p:nvPr/>
          </p:nvCxnSpPr>
          <p:spPr>
            <a:xfrm flipH="1">
              <a:off x="4262436" y="5590187"/>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3193E2CF-1FFC-4BD1-945F-E4E14E86A40D}"/>
                </a:ext>
              </a:extLst>
            </p:cNvPr>
            <p:cNvCxnSpPr>
              <a:cxnSpLocks/>
            </p:cNvCxnSpPr>
            <p:nvPr/>
          </p:nvCxnSpPr>
          <p:spPr>
            <a:xfrm flipH="1">
              <a:off x="5600698" y="5590187"/>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34DB91D0-D0DE-4702-9C37-ED304CA1FE2F}"/>
                </a:ext>
              </a:extLst>
            </p:cNvPr>
            <p:cNvCxnSpPr>
              <a:cxnSpLocks/>
            </p:cNvCxnSpPr>
            <p:nvPr/>
          </p:nvCxnSpPr>
          <p:spPr>
            <a:xfrm flipH="1">
              <a:off x="6938959" y="5590187"/>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feld 37">
            <a:extLst>
              <a:ext uri="{FF2B5EF4-FFF2-40B4-BE49-F238E27FC236}">
                <a16:creationId xmlns:a16="http://schemas.microsoft.com/office/drawing/2014/main" id="{B2492261-C3C5-4A26-B725-6F9723EAE672}"/>
              </a:ext>
            </a:extLst>
          </p:cNvPr>
          <p:cNvSpPr txBox="1"/>
          <p:nvPr/>
        </p:nvSpPr>
        <p:spPr>
          <a:xfrm>
            <a:off x="1060129" y="4201956"/>
            <a:ext cx="396262" cy="246221"/>
          </a:xfrm>
          <a:prstGeom prst="rect">
            <a:avLst/>
          </a:prstGeom>
          <a:noFill/>
        </p:spPr>
        <p:txBody>
          <a:bodyPr wrap="none" rtlCol="0">
            <a:spAutoFit/>
          </a:bodyPr>
          <a:lstStyle/>
          <a:p>
            <a:r>
              <a:rPr lang="de-DE" sz="1000"/>
              <a:t>100</a:t>
            </a:r>
          </a:p>
        </p:txBody>
      </p:sp>
      <p:sp>
        <p:nvSpPr>
          <p:cNvPr id="39" name="Textfeld 38">
            <a:extLst>
              <a:ext uri="{FF2B5EF4-FFF2-40B4-BE49-F238E27FC236}">
                <a16:creationId xmlns:a16="http://schemas.microsoft.com/office/drawing/2014/main" id="{73440C75-18B3-483D-893B-652E893D1EB1}"/>
              </a:ext>
            </a:extLst>
          </p:cNvPr>
          <p:cNvSpPr txBox="1"/>
          <p:nvPr/>
        </p:nvSpPr>
        <p:spPr>
          <a:xfrm>
            <a:off x="1123920" y="4321180"/>
            <a:ext cx="325730" cy="246221"/>
          </a:xfrm>
          <a:prstGeom prst="rect">
            <a:avLst/>
          </a:prstGeom>
          <a:noFill/>
        </p:spPr>
        <p:txBody>
          <a:bodyPr wrap="none" rtlCol="0">
            <a:spAutoFit/>
          </a:bodyPr>
          <a:lstStyle/>
          <a:p>
            <a:r>
              <a:rPr lang="de-DE" sz="1000"/>
              <a:t>90</a:t>
            </a:r>
          </a:p>
        </p:txBody>
      </p:sp>
      <p:sp>
        <p:nvSpPr>
          <p:cNvPr id="40" name="Textfeld 39">
            <a:extLst>
              <a:ext uri="{FF2B5EF4-FFF2-40B4-BE49-F238E27FC236}">
                <a16:creationId xmlns:a16="http://schemas.microsoft.com/office/drawing/2014/main" id="{68DBD401-3A2C-464A-9569-4564208E05F3}"/>
              </a:ext>
            </a:extLst>
          </p:cNvPr>
          <p:cNvSpPr txBox="1"/>
          <p:nvPr/>
        </p:nvSpPr>
        <p:spPr>
          <a:xfrm>
            <a:off x="1126705" y="4452833"/>
            <a:ext cx="325730" cy="246221"/>
          </a:xfrm>
          <a:prstGeom prst="rect">
            <a:avLst/>
          </a:prstGeom>
          <a:noFill/>
        </p:spPr>
        <p:txBody>
          <a:bodyPr wrap="none" rtlCol="0">
            <a:spAutoFit/>
          </a:bodyPr>
          <a:lstStyle/>
          <a:p>
            <a:r>
              <a:rPr lang="de-DE" sz="1000"/>
              <a:t>80</a:t>
            </a:r>
          </a:p>
        </p:txBody>
      </p:sp>
      <p:sp>
        <p:nvSpPr>
          <p:cNvPr id="41" name="Textfeld 40">
            <a:extLst>
              <a:ext uri="{FF2B5EF4-FFF2-40B4-BE49-F238E27FC236}">
                <a16:creationId xmlns:a16="http://schemas.microsoft.com/office/drawing/2014/main" id="{FC552D67-79E4-47C3-803B-E09317D852D2}"/>
              </a:ext>
            </a:extLst>
          </p:cNvPr>
          <p:cNvSpPr txBox="1"/>
          <p:nvPr/>
        </p:nvSpPr>
        <p:spPr>
          <a:xfrm>
            <a:off x="1123920" y="4568625"/>
            <a:ext cx="325730" cy="246221"/>
          </a:xfrm>
          <a:prstGeom prst="rect">
            <a:avLst/>
          </a:prstGeom>
          <a:noFill/>
        </p:spPr>
        <p:txBody>
          <a:bodyPr wrap="none" rtlCol="0">
            <a:spAutoFit/>
          </a:bodyPr>
          <a:lstStyle/>
          <a:p>
            <a:r>
              <a:rPr lang="de-DE" sz="1000"/>
              <a:t>70</a:t>
            </a:r>
          </a:p>
        </p:txBody>
      </p:sp>
      <p:sp>
        <p:nvSpPr>
          <p:cNvPr id="42" name="Textfeld 41">
            <a:extLst>
              <a:ext uri="{FF2B5EF4-FFF2-40B4-BE49-F238E27FC236}">
                <a16:creationId xmlns:a16="http://schemas.microsoft.com/office/drawing/2014/main" id="{D1683AD4-FF1A-4732-80BB-A2A1E715363D}"/>
              </a:ext>
            </a:extLst>
          </p:cNvPr>
          <p:cNvSpPr txBox="1"/>
          <p:nvPr/>
        </p:nvSpPr>
        <p:spPr>
          <a:xfrm>
            <a:off x="1126704" y="4687687"/>
            <a:ext cx="325730" cy="246221"/>
          </a:xfrm>
          <a:prstGeom prst="rect">
            <a:avLst/>
          </a:prstGeom>
          <a:noFill/>
        </p:spPr>
        <p:txBody>
          <a:bodyPr wrap="none" rtlCol="0">
            <a:spAutoFit/>
          </a:bodyPr>
          <a:lstStyle/>
          <a:p>
            <a:r>
              <a:rPr lang="de-DE" sz="1000"/>
              <a:t>60</a:t>
            </a:r>
          </a:p>
        </p:txBody>
      </p:sp>
      <p:sp>
        <p:nvSpPr>
          <p:cNvPr id="43" name="Textfeld 42">
            <a:extLst>
              <a:ext uri="{FF2B5EF4-FFF2-40B4-BE49-F238E27FC236}">
                <a16:creationId xmlns:a16="http://schemas.microsoft.com/office/drawing/2014/main" id="{A47AF8C9-C359-495C-9B74-CE7AF3AB8DB9}"/>
              </a:ext>
            </a:extLst>
          </p:cNvPr>
          <p:cNvSpPr txBox="1"/>
          <p:nvPr/>
        </p:nvSpPr>
        <p:spPr>
          <a:xfrm>
            <a:off x="1123920" y="4816698"/>
            <a:ext cx="325730" cy="246221"/>
          </a:xfrm>
          <a:prstGeom prst="rect">
            <a:avLst/>
          </a:prstGeom>
          <a:noFill/>
        </p:spPr>
        <p:txBody>
          <a:bodyPr wrap="none" rtlCol="0">
            <a:spAutoFit/>
          </a:bodyPr>
          <a:lstStyle/>
          <a:p>
            <a:r>
              <a:rPr lang="de-DE" sz="1000"/>
              <a:t>50</a:t>
            </a:r>
          </a:p>
        </p:txBody>
      </p:sp>
      <p:sp>
        <p:nvSpPr>
          <p:cNvPr id="44" name="Textfeld 43">
            <a:extLst>
              <a:ext uri="{FF2B5EF4-FFF2-40B4-BE49-F238E27FC236}">
                <a16:creationId xmlns:a16="http://schemas.microsoft.com/office/drawing/2014/main" id="{E76A7C12-FE10-4B79-A6A9-EFA3557F6C82}"/>
              </a:ext>
            </a:extLst>
          </p:cNvPr>
          <p:cNvSpPr txBox="1"/>
          <p:nvPr/>
        </p:nvSpPr>
        <p:spPr>
          <a:xfrm>
            <a:off x="1123920" y="4940521"/>
            <a:ext cx="325730" cy="246221"/>
          </a:xfrm>
          <a:prstGeom prst="rect">
            <a:avLst/>
          </a:prstGeom>
          <a:noFill/>
        </p:spPr>
        <p:txBody>
          <a:bodyPr wrap="none" rtlCol="0">
            <a:spAutoFit/>
          </a:bodyPr>
          <a:lstStyle/>
          <a:p>
            <a:r>
              <a:rPr lang="de-DE" sz="1000"/>
              <a:t>40</a:t>
            </a:r>
          </a:p>
        </p:txBody>
      </p:sp>
      <p:sp>
        <p:nvSpPr>
          <p:cNvPr id="45" name="Textfeld 44">
            <a:extLst>
              <a:ext uri="{FF2B5EF4-FFF2-40B4-BE49-F238E27FC236}">
                <a16:creationId xmlns:a16="http://schemas.microsoft.com/office/drawing/2014/main" id="{D94381BA-99CF-4BE0-8348-1187BEAB4741}"/>
              </a:ext>
            </a:extLst>
          </p:cNvPr>
          <p:cNvSpPr txBox="1"/>
          <p:nvPr/>
        </p:nvSpPr>
        <p:spPr>
          <a:xfrm>
            <a:off x="1123920" y="5059585"/>
            <a:ext cx="325730" cy="246221"/>
          </a:xfrm>
          <a:prstGeom prst="rect">
            <a:avLst/>
          </a:prstGeom>
          <a:noFill/>
        </p:spPr>
        <p:txBody>
          <a:bodyPr wrap="none" rtlCol="0">
            <a:spAutoFit/>
          </a:bodyPr>
          <a:lstStyle/>
          <a:p>
            <a:r>
              <a:rPr lang="de-DE" sz="1000"/>
              <a:t>30</a:t>
            </a:r>
          </a:p>
        </p:txBody>
      </p:sp>
      <p:sp>
        <p:nvSpPr>
          <p:cNvPr id="46" name="Textfeld 45">
            <a:extLst>
              <a:ext uri="{FF2B5EF4-FFF2-40B4-BE49-F238E27FC236}">
                <a16:creationId xmlns:a16="http://schemas.microsoft.com/office/drawing/2014/main" id="{38AF8C1A-A69B-4DDD-8230-51343A916E74}"/>
              </a:ext>
            </a:extLst>
          </p:cNvPr>
          <p:cNvSpPr txBox="1"/>
          <p:nvPr/>
        </p:nvSpPr>
        <p:spPr>
          <a:xfrm>
            <a:off x="1130661" y="5180554"/>
            <a:ext cx="325730" cy="246221"/>
          </a:xfrm>
          <a:prstGeom prst="rect">
            <a:avLst/>
          </a:prstGeom>
          <a:noFill/>
        </p:spPr>
        <p:txBody>
          <a:bodyPr wrap="none" rtlCol="0">
            <a:spAutoFit/>
          </a:bodyPr>
          <a:lstStyle/>
          <a:p>
            <a:r>
              <a:rPr lang="de-DE" sz="1000"/>
              <a:t>20</a:t>
            </a:r>
          </a:p>
        </p:txBody>
      </p:sp>
      <p:sp>
        <p:nvSpPr>
          <p:cNvPr id="47" name="Textfeld 46">
            <a:extLst>
              <a:ext uri="{FF2B5EF4-FFF2-40B4-BE49-F238E27FC236}">
                <a16:creationId xmlns:a16="http://schemas.microsoft.com/office/drawing/2014/main" id="{B45CD40B-2A70-46C4-BE9E-94A646E8D6EB}"/>
              </a:ext>
            </a:extLst>
          </p:cNvPr>
          <p:cNvSpPr txBox="1"/>
          <p:nvPr/>
        </p:nvSpPr>
        <p:spPr>
          <a:xfrm>
            <a:off x="1123920" y="5299357"/>
            <a:ext cx="325730" cy="246221"/>
          </a:xfrm>
          <a:prstGeom prst="rect">
            <a:avLst/>
          </a:prstGeom>
          <a:noFill/>
        </p:spPr>
        <p:txBody>
          <a:bodyPr wrap="none" rtlCol="0">
            <a:spAutoFit/>
          </a:bodyPr>
          <a:lstStyle/>
          <a:p>
            <a:r>
              <a:rPr lang="de-DE" sz="1000"/>
              <a:t>10</a:t>
            </a:r>
          </a:p>
        </p:txBody>
      </p:sp>
      <p:sp>
        <p:nvSpPr>
          <p:cNvPr id="48" name="Textfeld 47">
            <a:extLst>
              <a:ext uri="{FF2B5EF4-FFF2-40B4-BE49-F238E27FC236}">
                <a16:creationId xmlns:a16="http://schemas.microsoft.com/office/drawing/2014/main" id="{B5F8CF15-965B-434B-978F-0ABFD37EEC8F}"/>
              </a:ext>
            </a:extLst>
          </p:cNvPr>
          <p:cNvSpPr txBox="1"/>
          <p:nvPr/>
        </p:nvSpPr>
        <p:spPr>
          <a:xfrm>
            <a:off x="1196203" y="5427448"/>
            <a:ext cx="255198" cy="246221"/>
          </a:xfrm>
          <a:prstGeom prst="rect">
            <a:avLst/>
          </a:prstGeom>
          <a:noFill/>
        </p:spPr>
        <p:txBody>
          <a:bodyPr wrap="none" rtlCol="0">
            <a:spAutoFit/>
          </a:bodyPr>
          <a:lstStyle/>
          <a:p>
            <a:r>
              <a:rPr lang="de-DE" sz="1000"/>
              <a:t>0</a:t>
            </a:r>
          </a:p>
        </p:txBody>
      </p:sp>
      <p:sp>
        <p:nvSpPr>
          <p:cNvPr id="49" name="Textfeld 48">
            <a:extLst>
              <a:ext uri="{FF2B5EF4-FFF2-40B4-BE49-F238E27FC236}">
                <a16:creationId xmlns:a16="http://schemas.microsoft.com/office/drawing/2014/main" id="{B2E707D1-CC47-48EC-A57B-9221A5A0C307}"/>
              </a:ext>
            </a:extLst>
          </p:cNvPr>
          <p:cNvSpPr txBox="1"/>
          <p:nvPr/>
        </p:nvSpPr>
        <p:spPr>
          <a:xfrm>
            <a:off x="1477852" y="5622330"/>
            <a:ext cx="255198" cy="246221"/>
          </a:xfrm>
          <a:prstGeom prst="rect">
            <a:avLst/>
          </a:prstGeom>
          <a:noFill/>
        </p:spPr>
        <p:txBody>
          <a:bodyPr wrap="none" rtlCol="0">
            <a:spAutoFit/>
          </a:bodyPr>
          <a:lstStyle/>
          <a:p>
            <a:r>
              <a:rPr lang="de-DE" sz="1000"/>
              <a:t>0</a:t>
            </a:r>
          </a:p>
        </p:txBody>
      </p:sp>
      <p:sp>
        <p:nvSpPr>
          <p:cNvPr id="50" name="Textfeld 49">
            <a:extLst>
              <a:ext uri="{FF2B5EF4-FFF2-40B4-BE49-F238E27FC236}">
                <a16:creationId xmlns:a16="http://schemas.microsoft.com/office/drawing/2014/main" id="{91D5051C-76EF-46BF-88DA-81B24185C8D7}"/>
              </a:ext>
            </a:extLst>
          </p:cNvPr>
          <p:cNvSpPr txBox="1"/>
          <p:nvPr/>
        </p:nvSpPr>
        <p:spPr>
          <a:xfrm>
            <a:off x="2818493" y="5615466"/>
            <a:ext cx="255198" cy="246221"/>
          </a:xfrm>
          <a:prstGeom prst="rect">
            <a:avLst/>
          </a:prstGeom>
          <a:noFill/>
        </p:spPr>
        <p:txBody>
          <a:bodyPr wrap="none" rtlCol="0">
            <a:spAutoFit/>
          </a:bodyPr>
          <a:lstStyle/>
          <a:p>
            <a:r>
              <a:rPr lang="de-DE" sz="1000"/>
              <a:t>3</a:t>
            </a:r>
          </a:p>
        </p:txBody>
      </p:sp>
      <p:sp>
        <p:nvSpPr>
          <p:cNvPr id="51" name="Textfeld 50">
            <a:extLst>
              <a:ext uri="{FF2B5EF4-FFF2-40B4-BE49-F238E27FC236}">
                <a16:creationId xmlns:a16="http://schemas.microsoft.com/office/drawing/2014/main" id="{FA4E9EFC-5D6E-4EBA-BE4C-D34D8DEC7934}"/>
              </a:ext>
            </a:extLst>
          </p:cNvPr>
          <p:cNvSpPr txBox="1"/>
          <p:nvPr/>
        </p:nvSpPr>
        <p:spPr>
          <a:xfrm>
            <a:off x="4142460" y="5625374"/>
            <a:ext cx="255198" cy="246221"/>
          </a:xfrm>
          <a:prstGeom prst="rect">
            <a:avLst/>
          </a:prstGeom>
          <a:noFill/>
        </p:spPr>
        <p:txBody>
          <a:bodyPr wrap="none" rtlCol="0">
            <a:spAutoFit/>
          </a:bodyPr>
          <a:lstStyle/>
          <a:p>
            <a:r>
              <a:rPr lang="de-DE" sz="1000"/>
              <a:t>6</a:t>
            </a:r>
          </a:p>
        </p:txBody>
      </p:sp>
      <p:sp>
        <p:nvSpPr>
          <p:cNvPr id="52" name="Textfeld 51">
            <a:extLst>
              <a:ext uri="{FF2B5EF4-FFF2-40B4-BE49-F238E27FC236}">
                <a16:creationId xmlns:a16="http://schemas.microsoft.com/office/drawing/2014/main" id="{B072258A-5824-4539-A219-F5D8403BE18B}"/>
              </a:ext>
            </a:extLst>
          </p:cNvPr>
          <p:cNvSpPr txBox="1"/>
          <p:nvPr/>
        </p:nvSpPr>
        <p:spPr>
          <a:xfrm>
            <a:off x="5483101" y="5619123"/>
            <a:ext cx="255198" cy="246221"/>
          </a:xfrm>
          <a:prstGeom prst="rect">
            <a:avLst/>
          </a:prstGeom>
          <a:noFill/>
        </p:spPr>
        <p:txBody>
          <a:bodyPr wrap="none" rtlCol="0">
            <a:spAutoFit/>
          </a:bodyPr>
          <a:lstStyle/>
          <a:p>
            <a:r>
              <a:rPr lang="de-DE" sz="1000"/>
              <a:t>9</a:t>
            </a:r>
          </a:p>
        </p:txBody>
      </p:sp>
      <p:sp>
        <p:nvSpPr>
          <p:cNvPr id="53" name="Textfeld 52">
            <a:extLst>
              <a:ext uri="{FF2B5EF4-FFF2-40B4-BE49-F238E27FC236}">
                <a16:creationId xmlns:a16="http://schemas.microsoft.com/office/drawing/2014/main" id="{CC0ABA02-FBB1-4E76-A683-910A789841E9}"/>
              </a:ext>
            </a:extLst>
          </p:cNvPr>
          <p:cNvSpPr txBox="1"/>
          <p:nvPr/>
        </p:nvSpPr>
        <p:spPr>
          <a:xfrm>
            <a:off x="6783717" y="5629756"/>
            <a:ext cx="325730" cy="246221"/>
          </a:xfrm>
          <a:prstGeom prst="rect">
            <a:avLst/>
          </a:prstGeom>
          <a:noFill/>
        </p:spPr>
        <p:txBody>
          <a:bodyPr wrap="none" rtlCol="0">
            <a:spAutoFit/>
          </a:bodyPr>
          <a:lstStyle/>
          <a:p>
            <a:r>
              <a:rPr lang="de-DE" sz="1000"/>
              <a:t>12</a:t>
            </a:r>
          </a:p>
        </p:txBody>
      </p:sp>
      <p:sp>
        <p:nvSpPr>
          <p:cNvPr id="54" name="Textfeld 53">
            <a:extLst>
              <a:ext uri="{FF2B5EF4-FFF2-40B4-BE49-F238E27FC236}">
                <a16:creationId xmlns:a16="http://schemas.microsoft.com/office/drawing/2014/main" id="{B088D112-2CB0-4591-B138-C130BF284AB7}"/>
              </a:ext>
            </a:extLst>
          </p:cNvPr>
          <p:cNvSpPr txBox="1"/>
          <p:nvPr/>
        </p:nvSpPr>
        <p:spPr>
          <a:xfrm>
            <a:off x="3689075" y="5301673"/>
            <a:ext cx="1243097" cy="276999"/>
          </a:xfrm>
          <a:prstGeom prst="rect">
            <a:avLst/>
          </a:prstGeom>
          <a:noFill/>
        </p:spPr>
        <p:txBody>
          <a:bodyPr wrap="none" rtlCol="0">
            <a:spAutoFit/>
          </a:bodyPr>
          <a:lstStyle/>
          <a:p>
            <a:r>
              <a:rPr lang="de-DE" sz="1200" b="1"/>
              <a:t>Time (</a:t>
            </a:r>
            <a:r>
              <a:rPr lang="de-DE" sz="1200" b="1" err="1"/>
              <a:t>months</a:t>
            </a:r>
            <a:r>
              <a:rPr lang="de-DE" sz="1200" b="1"/>
              <a:t>)</a:t>
            </a:r>
          </a:p>
        </p:txBody>
      </p:sp>
      <p:sp>
        <p:nvSpPr>
          <p:cNvPr id="55" name="Textfeld 54">
            <a:extLst>
              <a:ext uri="{FF2B5EF4-FFF2-40B4-BE49-F238E27FC236}">
                <a16:creationId xmlns:a16="http://schemas.microsoft.com/office/drawing/2014/main" id="{91D4FD82-9FA7-4F3E-BCEC-2465F0A5EF6E}"/>
              </a:ext>
            </a:extLst>
          </p:cNvPr>
          <p:cNvSpPr txBox="1"/>
          <p:nvPr/>
        </p:nvSpPr>
        <p:spPr>
          <a:xfrm rot="16200000">
            <a:off x="168894" y="4823289"/>
            <a:ext cx="1415773" cy="253916"/>
          </a:xfrm>
          <a:prstGeom prst="rect">
            <a:avLst/>
          </a:prstGeom>
          <a:noFill/>
        </p:spPr>
        <p:txBody>
          <a:bodyPr wrap="none" rtlCol="0">
            <a:spAutoFit/>
          </a:bodyPr>
          <a:lstStyle/>
          <a:p>
            <a:pPr algn="ctr"/>
            <a:r>
              <a:rPr lang="en-US" sz="1050" b="1"/>
              <a:t>PFS probability (%)</a:t>
            </a:r>
          </a:p>
        </p:txBody>
      </p:sp>
      <p:graphicFrame>
        <p:nvGraphicFramePr>
          <p:cNvPr id="56" name="Tabelle 56">
            <a:extLst>
              <a:ext uri="{FF2B5EF4-FFF2-40B4-BE49-F238E27FC236}">
                <a16:creationId xmlns:a16="http://schemas.microsoft.com/office/drawing/2014/main" id="{75C0E764-2840-46A0-85CE-B65476FC6C43}"/>
              </a:ext>
            </a:extLst>
          </p:cNvPr>
          <p:cNvGraphicFramePr>
            <a:graphicFrameLocks noGrp="1"/>
          </p:cNvGraphicFramePr>
          <p:nvPr>
            <p:extLst>
              <p:ext uri="{D42A27DB-BD31-4B8C-83A1-F6EECF244321}">
                <p14:modId xmlns:p14="http://schemas.microsoft.com/office/powerpoint/2010/main" val="1799764420"/>
              </p:ext>
            </p:extLst>
          </p:nvPr>
        </p:nvGraphicFramePr>
        <p:xfrm>
          <a:off x="397834" y="5881924"/>
          <a:ext cx="7244384" cy="476280"/>
        </p:xfrm>
        <a:graphic>
          <a:graphicData uri="http://schemas.openxmlformats.org/drawingml/2006/table">
            <a:tbl>
              <a:tblPr firstRow="1" bandRow="1">
                <a:tableStyleId>{5C22544A-7EE6-4342-B048-85BDC9FD1C3A}</a:tableStyleId>
              </a:tblPr>
              <a:tblGrid>
                <a:gridCol w="575674">
                  <a:extLst>
                    <a:ext uri="{9D8B030D-6E8A-4147-A177-3AD203B41FA5}">
                      <a16:colId xmlns:a16="http://schemas.microsoft.com/office/drawing/2014/main" val="1641838521"/>
                    </a:ext>
                  </a:extLst>
                </a:gridCol>
                <a:gridCol w="1333742">
                  <a:extLst>
                    <a:ext uri="{9D8B030D-6E8A-4147-A177-3AD203B41FA5}">
                      <a16:colId xmlns:a16="http://schemas.microsoft.com/office/drawing/2014/main" val="1388398236"/>
                    </a:ext>
                  </a:extLst>
                </a:gridCol>
                <a:gridCol w="1333742">
                  <a:extLst>
                    <a:ext uri="{9D8B030D-6E8A-4147-A177-3AD203B41FA5}">
                      <a16:colId xmlns:a16="http://schemas.microsoft.com/office/drawing/2014/main" val="4072885054"/>
                    </a:ext>
                  </a:extLst>
                </a:gridCol>
                <a:gridCol w="1333742">
                  <a:extLst>
                    <a:ext uri="{9D8B030D-6E8A-4147-A177-3AD203B41FA5}">
                      <a16:colId xmlns:a16="http://schemas.microsoft.com/office/drawing/2014/main" val="3307948675"/>
                    </a:ext>
                  </a:extLst>
                </a:gridCol>
                <a:gridCol w="1333742">
                  <a:extLst>
                    <a:ext uri="{9D8B030D-6E8A-4147-A177-3AD203B41FA5}">
                      <a16:colId xmlns:a16="http://schemas.microsoft.com/office/drawing/2014/main" val="2824604191"/>
                    </a:ext>
                  </a:extLst>
                </a:gridCol>
                <a:gridCol w="1333742">
                  <a:extLst>
                    <a:ext uri="{9D8B030D-6E8A-4147-A177-3AD203B41FA5}">
                      <a16:colId xmlns:a16="http://schemas.microsoft.com/office/drawing/2014/main" val="100494790"/>
                    </a:ext>
                  </a:extLst>
                </a:gridCol>
              </a:tblGrid>
              <a:tr h="107185">
                <a:tc gridSpan="6">
                  <a:txBody>
                    <a:bodyPr/>
                    <a:lstStyle/>
                    <a:p>
                      <a:r>
                        <a:rPr lang="en-US" sz="900" noProof="0"/>
                        <a:t>Number at risk:</a:t>
                      </a:r>
                    </a:p>
                  </a:txBody>
                  <a:tcPr marT="10800" marB="10800"/>
                </a:tc>
                <a:tc hMerge="1">
                  <a:txBody>
                    <a:bodyPr/>
                    <a:lstStyle/>
                    <a:p>
                      <a:endParaRPr lang="de-DE" sz="1200"/>
                    </a:p>
                  </a:txBody>
                  <a:tcPr/>
                </a:tc>
                <a:tc hMerge="1">
                  <a:txBody>
                    <a:bodyPr/>
                    <a:lstStyle/>
                    <a:p>
                      <a:endParaRPr lang="de-DE" sz="1200"/>
                    </a:p>
                  </a:txBody>
                  <a:tcPr/>
                </a:tc>
                <a:tc hMerge="1">
                  <a:txBody>
                    <a:bodyPr/>
                    <a:lstStyle/>
                    <a:p>
                      <a:endParaRPr lang="de-DE" sz="1200"/>
                    </a:p>
                  </a:txBody>
                  <a:tcPr/>
                </a:tc>
                <a:tc hMerge="1">
                  <a:txBody>
                    <a:bodyPr/>
                    <a:lstStyle/>
                    <a:p>
                      <a:endParaRPr lang="de-DE" sz="1200"/>
                    </a:p>
                  </a:txBody>
                  <a:tcPr/>
                </a:tc>
                <a:tc hMerge="1">
                  <a:txBody>
                    <a:bodyPr/>
                    <a:lstStyle/>
                    <a:p>
                      <a:endParaRPr lang="de-DE" sz="1200"/>
                    </a:p>
                  </a:txBody>
                  <a:tcPr/>
                </a:tc>
                <a:extLst>
                  <a:ext uri="{0D108BD9-81ED-4DB2-BD59-A6C34878D82A}">
                    <a16:rowId xmlns:a16="http://schemas.microsoft.com/office/drawing/2014/main" val="1800936483"/>
                  </a:ext>
                </a:extLst>
              </a:tr>
              <a:tr h="107185">
                <a:tc>
                  <a:txBody>
                    <a:bodyPr/>
                    <a:lstStyle/>
                    <a:p>
                      <a:r>
                        <a:rPr lang="de-DE" sz="900">
                          <a:solidFill>
                            <a:schemeClr val="bg1"/>
                          </a:solidFill>
                        </a:rPr>
                        <a:t>Arm A</a:t>
                      </a:r>
                    </a:p>
                  </a:txBody>
                  <a:tcPr marT="10800" marB="10800">
                    <a:solidFill>
                      <a:schemeClr val="bg2">
                        <a:lumMod val="75000"/>
                      </a:schemeClr>
                    </a:solidFill>
                  </a:tcPr>
                </a:tc>
                <a:tc>
                  <a:txBody>
                    <a:bodyPr/>
                    <a:lstStyle/>
                    <a:p>
                      <a:pPr algn="ctr"/>
                      <a:r>
                        <a:rPr lang="de-DE" sz="900"/>
                        <a:t>76</a:t>
                      </a:r>
                    </a:p>
                  </a:txBody>
                  <a:tcPr marT="10800" marB="10800"/>
                </a:tc>
                <a:tc>
                  <a:txBody>
                    <a:bodyPr/>
                    <a:lstStyle/>
                    <a:p>
                      <a:pPr algn="ctr"/>
                      <a:r>
                        <a:rPr lang="en-US" sz="900" noProof="0"/>
                        <a:t>60</a:t>
                      </a:r>
                    </a:p>
                  </a:txBody>
                  <a:tcPr marT="10800" marB="10800"/>
                </a:tc>
                <a:tc>
                  <a:txBody>
                    <a:bodyPr/>
                    <a:lstStyle/>
                    <a:p>
                      <a:pPr algn="ctr"/>
                      <a:r>
                        <a:rPr lang="de-DE" sz="900"/>
                        <a:t>37</a:t>
                      </a:r>
                    </a:p>
                  </a:txBody>
                  <a:tcPr marT="10800" marB="10800"/>
                </a:tc>
                <a:tc>
                  <a:txBody>
                    <a:bodyPr/>
                    <a:lstStyle/>
                    <a:p>
                      <a:pPr algn="ctr"/>
                      <a:r>
                        <a:rPr lang="de-DE" sz="900"/>
                        <a:t>23</a:t>
                      </a:r>
                    </a:p>
                  </a:txBody>
                  <a:tcPr marT="10800" marB="10800"/>
                </a:tc>
                <a:tc>
                  <a:txBody>
                    <a:bodyPr/>
                    <a:lstStyle/>
                    <a:p>
                      <a:pPr algn="ctr"/>
                      <a:r>
                        <a:rPr lang="de-DE" sz="900"/>
                        <a:t>5</a:t>
                      </a:r>
                    </a:p>
                  </a:txBody>
                  <a:tcPr marT="10800" marB="10800"/>
                </a:tc>
                <a:extLst>
                  <a:ext uri="{0D108BD9-81ED-4DB2-BD59-A6C34878D82A}">
                    <a16:rowId xmlns:a16="http://schemas.microsoft.com/office/drawing/2014/main" val="568145248"/>
                  </a:ext>
                </a:extLst>
              </a:tr>
              <a:tr h="107185">
                <a:tc>
                  <a:txBody>
                    <a:bodyPr/>
                    <a:lstStyle/>
                    <a:p>
                      <a:r>
                        <a:rPr lang="de-DE" sz="900">
                          <a:solidFill>
                            <a:schemeClr val="bg1"/>
                          </a:solidFill>
                        </a:rPr>
                        <a:t>Arm B</a:t>
                      </a:r>
                    </a:p>
                  </a:txBody>
                  <a:tcPr marT="10800" marB="10800">
                    <a:solidFill>
                      <a:schemeClr val="accent1">
                        <a:alpha val="60000"/>
                      </a:schemeClr>
                    </a:solidFill>
                  </a:tcPr>
                </a:tc>
                <a:tc>
                  <a:txBody>
                    <a:bodyPr/>
                    <a:lstStyle/>
                    <a:p>
                      <a:pPr algn="ctr"/>
                      <a:r>
                        <a:rPr lang="de-DE" sz="900"/>
                        <a:t>45</a:t>
                      </a:r>
                    </a:p>
                  </a:txBody>
                  <a:tcPr marT="10800" marB="10800"/>
                </a:tc>
                <a:tc>
                  <a:txBody>
                    <a:bodyPr/>
                    <a:lstStyle/>
                    <a:p>
                      <a:pPr algn="ctr"/>
                      <a:r>
                        <a:rPr lang="en-US" sz="900" noProof="0"/>
                        <a:t>31</a:t>
                      </a:r>
                    </a:p>
                  </a:txBody>
                  <a:tcPr marT="10800" marB="10800"/>
                </a:tc>
                <a:tc>
                  <a:txBody>
                    <a:bodyPr/>
                    <a:lstStyle/>
                    <a:p>
                      <a:pPr algn="ctr"/>
                      <a:r>
                        <a:rPr lang="de-DE" sz="900"/>
                        <a:t>13</a:t>
                      </a:r>
                    </a:p>
                  </a:txBody>
                  <a:tcPr marT="10800" marB="10800"/>
                </a:tc>
                <a:tc>
                  <a:txBody>
                    <a:bodyPr/>
                    <a:lstStyle/>
                    <a:p>
                      <a:pPr algn="ctr"/>
                      <a:r>
                        <a:rPr lang="de-DE" sz="900"/>
                        <a:t>13</a:t>
                      </a:r>
                    </a:p>
                  </a:txBody>
                  <a:tcPr marT="10800" marB="10800"/>
                </a:tc>
                <a:tc>
                  <a:txBody>
                    <a:bodyPr/>
                    <a:lstStyle/>
                    <a:p>
                      <a:pPr algn="ctr"/>
                      <a:r>
                        <a:rPr lang="de-DE" sz="900"/>
                        <a:t>1</a:t>
                      </a:r>
                    </a:p>
                  </a:txBody>
                  <a:tcPr marT="10800" marB="10800"/>
                </a:tc>
                <a:extLst>
                  <a:ext uri="{0D108BD9-81ED-4DB2-BD59-A6C34878D82A}">
                    <a16:rowId xmlns:a16="http://schemas.microsoft.com/office/drawing/2014/main" val="4202554892"/>
                  </a:ext>
                </a:extLst>
              </a:tr>
            </a:tbl>
          </a:graphicData>
        </a:graphic>
      </p:graphicFrame>
      <p:cxnSp>
        <p:nvCxnSpPr>
          <p:cNvPr id="57" name="Gerader Verbinder 56">
            <a:extLst>
              <a:ext uri="{FF2B5EF4-FFF2-40B4-BE49-F238E27FC236}">
                <a16:creationId xmlns:a16="http://schemas.microsoft.com/office/drawing/2014/main" id="{5DF7117F-E9DC-4657-B273-DFB29E514752}"/>
              </a:ext>
            </a:extLst>
          </p:cNvPr>
          <p:cNvCxnSpPr>
            <a:cxnSpLocks/>
          </p:cNvCxnSpPr>
          <p:nvPr/>
        </p:nvCxnSpPr>
        <p:spPr>
          <a:xfrm>
            <a:off x="1486958" y="1814218"/>
            <a:ext cx="0" cy="1261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5619ADAA-CB50-4D89-8803-BBF09A9026C7}"/>
              </a:ext>
            </a:extLst>
          </p:cNvPr>
          <p:cNvCxnSpPr>
            <a:cxnSpLocks/>
          </p:cNvCxnSpPr>
          <p:nvPr/>
        </p:nvCxnSpPr>
        <p:spPr>
          <a:xfrm flipH="1">
            <a:off x="1417899" y="1853039"/>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9D015585-6421-45B8-B24B-BFB32E7E1E74}"/>
              </a:ext>
            </a:extLst>
          </p:cNvPr>
          <p:cNvCxnSpPr>
            <a:cxnSpLocks/>
          </p:cNvCxnSpPr>
          <p:nvPr/>
        </p:nvCxnSpPr>
        <p:spPr>
          <a:xfrm flipH="1">
            <a:off x="1417899" y="1969502"/>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2486333F-F4C2-47DA-ABAF-49A6F49E4A84}"/>
              </a:ext>
            </a:extLst>
          </p:cNvPr>
          <p:cNvCxnSpPr>
            <a:cxnSpLocks/>
          </p:cNvCxnSpPr>
          <p:nvPr/>
        </p:nvCxnSpPr>
        <p:spPr>
          <a:xfrm flipH="1">
            <a:off x="1417899" y="2092816"/>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2E5FD882-7AB5-4D0F-8112-BD009E8A8AA0}"/>
              </a:ext>
            </a:extLst>
          </p:cNvPr>
          <p:cNvCxnSpPr>
            <a:cxnSpLocks/>
          </p:cNvCxnSpPr>
          <p:nvPr/>
        </p:nvCxnSpPr>
        <p:spPr>
          <a:xfrm flipH="1">
            <a:off x="1417899" y="2209279"/>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5EA2A01C-4192-48A8-B662-049B025B3286}"/>
              </a:ext>
            </a:extLst>
          </p:cNvPr>
          <p:cNvCxnSpPr>
            <a:cxnSpLocks/>
          </p:cNvCxnSpPr>
          <p:nvPr/>
        </p:nvCxnSpPr>
        <p:spPr>
          <a:xfrm flipH="1">
            <a:off x="1417899" y="2321175"/>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4443CC14-D7DC-44B1-8AF5-4C1818D058D0}"/>
              </a:ext>
            </a:extLst>
          </p:cNvPr>
          <p:cNvCxnSpPr>
            <a:cxnSpLocks/>
          </p:cNvCxnSpPr>
          <p:nvPr/>
        </p:nvCxnSpPr>
        <p:spPr>
          <a:xfrm flipH="1">
            <a:off x="1417899" y="2447440"/>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B7BC0946-C0E2-4BBF-8701-E7A2A4421114}"/>
              </a:ext>
            </a:extLst>
          </p:cNvPr>
          <p:cNvCxnSpPr>
            <a:cxnSpLocks/>
          </p:cNvCxnSpPr>
          <p:nvPr/>
        </p:nvCxnSpPr>
        <p:spPr>
          <a:xfrm flipH="1">
            <a:off x="1417899" y="2563902"/>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6720AB14-DEAB-4FF1-9EBA-A6F804FB82F7}"/>
              </a:ext>
            </a:extLst>
          </p:cNvPr>
          <p:cNvCxnSpPr>
            <a:cxnSpLocks/>
          </p:cNvCxnSpPr>
          <p:nvPr/>
        </p:nvCxnSpPr>
        <p:spPr>
          <a:xfrm flipH="1">
            <a:off x="1417899" y="2672240"/>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91B2555C-B686-4E08-AE56-6B3F44608FD6}"/>
              </a:ext>
            </a:extLst>
          </p:cNvPr>
          <p:cNvCxnSpPr>
            <a:cxnSpLocks/>
          </p:cNvCxnSpPr>
          <p:nvPr/>
        </p:nvCxnSpPr>
        <p:spPr>
          <a:xfrm flipH="1">
            <a:off x="1417899" y="2790986"/>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C4F1FFEF-9F78-4188-A629-ADE96F3594E8}"/>
              </a:ext>
            </a:extLst>
          </p:cNvPr>
          <p:cNvCxnSpPr>
            <a:cxnSpLocks/>
          </p:cNvCxnSpPr>
          <p:nvPr/>
        </p:nvCxnSpPr>
        <p:spPr>
          <a:xfrm flipH="1">
            <a:off x="1417899" y="2907449"/>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32A12837-B0DE-4F6A-A1D7-384917373CFC}"/>
              </a:ext>
            </a:extLst>
          </p:cNvPr>
          <p:cNvCxnSpPr>
            <a:cxnSpLocks/>
          </p:cNvCxnSpPr>
          <p:nvPr/>
        </p:nvCxnSpPr>
        <p:spPr>
          <a:xfrm flipH="1">
            <a:off x="1417899" y="3028479"/>
            <a:ext cx="690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uppieren 68">
            <a:extLst>
              <a:ext uri="{FF2B5EF4-FFF2-40B4-BE49-F238E27FC236}">
                <a16:creationId xmlns:a16="http://schemas.microsoft.com/office/drawing/2014/main" id="{080BAF28-1183-4688-BE41-E85C8F42C7A8}"/>
              </a:ext>
            </a:extLst>
          </p:cNvPr>
          <p:cNvGrpSpPr/>
          <p:nvPr/>
        </p:nvGrpSpPr>
        <p:grpSpPr>
          <a:xfrm>
            <a:off x="1485368" y="3041179"/>
            <a:ext cx="5473700" cy="73954"/>
            <a:chOff x="1479550" y="5565685"/>
            <a:chExt cx="5473700" cy="77117"/>
          </a:xfrm>
        </p:grpSpPr>
        <p:cxnSp>
          <p:nvCxnSpPr>
            <p:cNvPr id="70" name="Gerader Verbinder 69">
              <a:extLst>
                <a:ext uri="{FF2B5EF4-FFF2-40B4-BE49-F238E27FC236}">
                  <a16:creationId xmlns:a16="http://schemas.microsoft.com/office/drawing/2014/main" id="{D9239271-6F87-4493-9CF4-71ABAFAC1E3C}"/>
                </a:ext>
              </a:extLst>
            </p:cNvPr>
            <p:cNvCxnSpPr>
              <a:cxnSpLocks/>
            </p:cNvCxnSpPr>
            <p:nvPr/>
          </p:nvCxnSpPr>
          <p:spPr>
            <a:xfrm flipV="1">
              <a:off x="1479550" y="5565685"/>
              <a:ext cx="5473700" cy="245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E9D7FF97-7A7F-4599-B081-2A076404C7C2}"/>
                </a:ext>
              </a:extLst>
            </p:cNvPr>
            <p:cNvCxnSpPr>
              <a:cxnSpLocks/>
            </p:cNvCxnSpPr>
            <p:nvPr/>
          </p:nvCxnSpPr>
          <p:spPr>
            <a:xfrm flipH="1">
              <a:off x="1606552" y="5580255"/>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06D57371-ACB0-4F83-8EE7-ABF376C3B7A1}"/>
                </a:ext>
              </a:extLst>
            </p:cNvPr>
            <p:cNvCxnSpPr>
              <a:cxnSpLocks/>
            </p:cNvCxnSpPr>
            <p:nvPr/>
          </p:nvCxnSpPr>
          <p:spPr>
            <a:xfrm flipH="1">
              <a:off x="2921796" y="5576944"/>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D4834775-BEC0-442A-B1D0-8817BC43726B}"/>
                </a:ext>
              </a:extLst>
            </p:cNvPr>
            <p:cNvCxnSpPr>
              <a:cxnSpLocks/>
            </p:cNvCxnSpPr>
            <p:nvPr/>
          </p:nvCxnSpPr>
          <p:spPr>
            <a:xfrm flipH="1">
              <a:off x="4205286" y="5576944"/>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DFC389E9-9C64-4279-8FF9-8244D1500DB7}"/>
                </a:ext>
              </a:extLst>
            </p:cNvPr>
            <p:cNvCxnSpPr>
              <a:cxnSpLocks/>
            </p:cNvCxnSpPr>
            <p:nvPr/>
          </p:nvCxnSpPr>
          <p:spPr>
            <a:xfrm flipH="1">
              <a:off x="5518148" y="5576944"/>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11BA335E-E7E6-4E48-B1CE-1AF49FFBBCE5}"/>
                </a:ext>
              </a:extLst>
            </p:cNvPr>
            <p:cNvCxnSpPr>
              <a:cxnSpLocks/>
            </p:cNvCxnSpPr>
            <p:nvPr/>
          </p:nvCxnSpPr>
          <p:spPr>
            <a:xfrm flipH="1">
              <a:off x="6827834" y="5570321"/>
              <a:ext cx="1" cy="625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feld 75">
            <a:extLst>
              <a:ext uri="{FF2B5EF4-FFF2-40B4-BE49-F238E27FC236}">
                <a16:creationId xmlns:a16="http://schemas.microsoft.com/office/drawing/2014/main" id="{3DE872B9-CE6B-45AC-94B4-F40AB5ED8655}"/>
              </a:ext>
            </a:extLst>
          </p:cNvPr>
          <p:cNvSpPr txBox="1"/>
          <p:nvPr/>
        </p:nvSpPr>
        <p:spPr>
          <a:xfrm>
            <a:off x="1058324" y="1733381"/>
            <a:ext cx="396262" cy="236123"/>
          </a:xfrm>
          <a:prstGeom prst="rect">
            <a:avLst/>
          </a:prstGeom>
          <a:noFill/>
        </p:spPr>
        <p:txBody>
          <a:bodyPr wrap="none" rtlCol="0">
            <a:spAutoFit/>
          </a:bodyPr>
          <a:lstStyle/>
          <a:p>
            <a:r>
              <a:rPr lang="de-DE" sz="1000"/>
              <a:t>100</a:t>
            </a:r>
          </a:p>
        </p:txBody>
      </p:sp>
      <p:sp>
        <p:nvSpPr>
          <p:cNvPr id="77" name="Textfeld 76">
            <a:extLst>
              <a:ext uri="{FF2B5EF4-FFF2-40B4-BE49-F238E27FC236}">
                <a16:creationId xmlns:a16="http://schemas.microsoft.com/office/drawing/2014/main" id="{1A469586-43CD-4B6C-BC84-2AD8ACA36ADF}"/>
              </a:ext>
            </a:extLst>
          </p:cNvPr>
          <p:cNvSpPr txBox="1"/>
          <p:nvPr/>
        </p:nvSpPr>
        <p:spPr>
          <a:xfrm>
            <a:off x="1122115" y="1847715"/>
            <a:ext cx="325730" cy="236123"/>
          </a:xfrm>
          <a:prstGeom prst="rect">
            <a:avLst/>
          </a:prstGeom>
          <a:noFill/>
        </p:spPr>
        <p:txBody>
          <a:bodyPr wrap="none" rtlCol="0">
            <a:spAutoFit/>
          </a:bodyPr>
          <a:lstStyle/>
          <a:p>
            <a:r>
              <a:rPr lang="de-DE" sz="1000"/>
              <a:t>90</a:t>
            </a:r>
          </a:p>
        </p:txBody>
      </p:sp>
      <p:sp>
        <p:nvSpPr>
          <p:cNvPr id="78" name="Textfeld 77">
            <a:extLst>
              <a:ext uri="{FF2B5EF4-FFF2-40B4-BE49-F238E27FC236}">
                <a16:creationId xmlns:a16="http://schemas.microsoft.com/office/drawing/2014/main" id="{F3725300-63F3-4C44-9A4F-69A5E4829211}"/>
              </a:ext>
            </a:extLst>
          </p:cNvPr>
          <p:cNvSpPr txBox="1"/>
          <p:nvPr/>
        </p:nvSpPr>
        <p:spPr>
          <a:xfrm>
            <a:off x="1124900" y="1973969"/>
            <a:ext cx="325730" cy="236123"/>
          </a:xfrm>
          <a:prstGeom prst="rect">
            <a:avLst/>
          </a:prstGeom>
          <a:noFill/>
        </p:spPr>
        <p:txBody>
          <a:bodyPr wrap="none" rtlCol="0">
            <a:spAutoFit/>
          </a:bodyPr>
          <a:lstStyle/>
          <a:p>
            <a:r>
              <a:rPr lang="de-DE" sz="1000"/>
              <a:t>80</a:t>
            </a:r>
          </a:p>
        </p:txBody>
      </p:sp>
      <p:sp>
        <p:nvSpPr>
          <p:cNvPr id="79" name="Textfeld 78">
            <a:extLst>
              <a:ext uri="{FF2B5EF4-FFF2-40B4-BE49-F238E27FC236}">
                <a16:creationId xmlns:a16="http://schemas.microsoft.com/office/drawing/2014/main" id="{C947E4BB-7B30-4A24-8E76-D0F8BFDDB1C3}"/>
              </a:ext>
            </a:extLst>
          </p:cNvPr>
          <p:cNvSpPr txBox="1"/>
          <p:nvPr/>
        </p:nvSpPr>
        <p:spPr>
          <a:xfrm>
            <a:off x="1122115" y="2085012"/>
            <a:ext cx="325730" cy="236123"/>
          </a:xfrm>
          <a:prstGeom prst="rect">
            <a:avLst/>
          </a:prstGeom>
          <a:noFill/>
        </p:spPr>
        <p:txBody>
          <a:bodyPr wrap="none" rtlCol="0">
            <a:spAutoFit/>
          </a:bodyPr>
          <a:lstStyle/>
          <a:p>
            <a:r>
              <a:rPr lang="de-DE" sz="1000"/>
              <a:t>70</a:t>
            </a:r>
          </a:p>
        </p:txBody>
      </p:sp>
      <p:sp>
        <p:nvSpPr>
          <p:cNvPr id="80" name="Textfeld 79">
            <a:extLst>
              <a:ext uri="{FF2B5EF4-FFF2-40B4-BE49-F238E27FC236}">
                <a16:creationId xmlns:a16="http://schemas.microsoft.com/office/drawing/2014/main" id="{C2E40C44-15B9-44FC-8775-D38D2F39DA50}"/>
              </a:ext>
            </a:extLst>
          </p:cNvPr>
          <p:cNvSpPr txBox="1"/>
          <p:nvPr/>
        </p:nvSpPr>
        <p:spPr>
          <a:xfrm>
            <a:off x="1124899" y="2199191"/>
            <a:ext cx="325730" cy="236123"/>
          </a:xfrm>
          <a:prstGeom prst="rect">
            <a:avLst/>
          </a:prstGeom>
          <a:noFill/>
        </p:spPr>
        <p:txBody>
          <a:bodyPr wrap="none" rtlCol="0">
            <a:spAutoFit/>
          </a:bodyPr>
          <a:lstStyle/>
          <a:p>
            <a:r>
              <a:rPr lang="de-DE" sz="1000"/>
              <a:t>60</a:t>
            </a:r>
          </a:p>
        </p:txBody>
      </p:sp>
      <p:sp>
        <p:nvSpPr>
          <p:cNvPr id="81" name="Textfeld 80">
            <a:extLst>
              <a:ext uri="{FF2B5EF4-FFF2-40B4-BE49-F238E27FC236}">
                <a16:creationId xmlns:a16="http://schemas.microsoft.com/office/drawing/2014/main" id="{F16CCC4A-8698-466E-B616-2B54F26AC63A}"/>
              </a:ext>
            </a:extLst>
          </p:cNvPr>
          <p:cNvSpPr txBox="1"/>
          <p:nvPr/>
        </p:nvSpPr>
        <p:spPr>
          <a:xfrm>
            <a:off x="1122115" y="2322911"/>
            <a:ext cx="325730" cy="236123"/>
          </a:xfrm>
          <a:prstGeom prst="rect">
            <a:avLst/>
          </a:prstGeom>
          <a:noFill/>
        </p:spPr>
        <p:txBody>
          <a:bodyPr wrap="none" rtlCol="0">
            <a:spAutoFit/>
          </a:bodyPr>
          <a:lstStyle/>
          <a:p>
            <a:r>
              <a:rPr lang="de-DE" sz="1000"/>
              <a:t>50</a:t>
            </a:r>
          </a:p>
        </p:txBody>
      </p:sp>
      <p:sp>
        <p:nvSpPr>
          <p:cNvPr id="82" name="Textfeld 81">
            <a:extLst>
              <a:ext uri="{FF2B5EF4-FFF2-40B4-BE49-F238E27FC236}">
                <a16:creationId xmlns:a16="http://schemas.microsoft.com/office/drawing/2014/main" id="{254355AD-AFFC-413B-A90A-E50FA30C9A90}"/>
              </a:ext>
            </a:extLst>
          </p:cNvPr>
          <p:cNvSpPr txBox="1"/>
          <p:nvPr/>
        </p:nvSpPr>
        <p:spPr>
          <a:xfrm>
            <a:off x="1122115" y="2441655"/>
            <a:ext cx="325730" cy="236123"/>
          </a:xfrm>
          <a:prstGeom prst="rect">
            <a:avLst/>
          </a:prstGeom>
          <a:noFill/>
        </p:spPr>
        <p:txBody>
          <a:bodyPr wrap="none" rtlCol="0">
            <a:spAutoFit/>
          </a:bodyPr>
          <a:lstStyle/>
          <a:p>
            <a:r>
              <a:rPr lang="de-DE" sz="1000"/>
              <a:t>40</a:t>
            </a:r>
          </a:p>
        </p:txBody>
      </p:sp>
      <p:sp>
        <p:nvSpPr>
          <p:cNvPr id="83" name="Textfeld 82">
            <a:extLst>
              <a:ext uri="{FF2B5EF4-FFF2-40B4-BE49-F238E27FC236}">
                <a16:creationId xmlns:a16="http://schemas.microsoft.com/office/drawing/2014/main" id="{D38451BB-0234-48F1-A424-9DBEAEB8CFA6}"/>
              </a:ext>
            </a:extLst>
          </p:cNvPr>
          <p:cNvSpPr txBox="1"/>
          <p:nvPr/>
        </p:nvSpPr>
        <p:spPr>
          <a:xfrm>
            <a:off x="1122115" y="2555836"/>
            <a:ext cx="325730" cy="236123"/>
          </a:xfrm>
          <a:prstGeom prst="rect">
            <a:avLst/>
          </a:prstGeom>
          <a:noFill/>
        </p:spPr>
        <p:txBody>
          <a:bodyPr wrap="none" rtlCol="0">
            <a:spAutoFit/>
          </a:bodyPr>
          <a:lstStyle/>
          <a:p>
            <a:r>
              <a:rPr lang="de-DE" sz="1000"/>
              <a:t>30</a:t>
            </a:r>
          </a:p>
        </p:txBody>
      </p:sp>
      <p:sp>
        <p:nvSpPr>
          <p:cNvPr id="84" name="Textfeld 83">
            <a:extLst>
              <a:ext uri="{FF2B5EF4-FFF2-40B4-BE49-F238E27FC236}">
                <a16:creationId xmlns:a16="http://schemas.microsoft.com/office/drawing/2014/main" id="{AA8330A0-89DA-4A1D-980F-863C1D3C4A11}"/>
              </a:ext>
            </a:extLst>
          </p:cNvPr>
          <p:cNvSpPr txBox="1"/>
          <p:nvPr/>
        </p:nvSpPr>
        <p:spPr>
          <a:xfrm>
            <a:off x="1128856" y="2671844"/>
            <a:ext cx="325730" cy="236123"/>
          </a:xfrm>
          <a:prstGeom prst="rect">
            <a:avLst/>
          </a:prstGeom>
          <a:noFill/>
        </p:spPr>
        <p:txBody>
          <a:bodyPr wrap="none" rtlCol="0">
            <a:spAutoFit/>
          </a:bodyPr>
          <a:lstStyle/>
          <a:p>
            <a:r>
              <a:rPr lang="de-DE" sz="1000"/>
              <a:t>20</a:t>
            </a:r>
          </a:p>
        </p:txBody>
      </p:sp>
      <p:sp>
        <p:nvSpPr>
          <p:cNvPr id="85" name="Textfeld 84">
            <a:extLst>
              <a:ext uri="{FF2B5EF4-FFF2-40B4-BE49-F238E27FC236}">
                <a16:creationId xmlns:a16="http://schemas.microsoft.com/office/drawing/2014/main" id="{260AC1EE-265A-48D2-ABBF-A0A80E7A1B4E}"/>
              </a:ext>
            </a:extLst>
          </p:cNvPr>
          <p:cNvSpPr txBox="1"/>
          <p:nvPr/>
        </p:nvSpPr>
        <p:spPr>
          <a:xfrm>
            <a:off x="1124496" y="2785774"/>
            <a:ext cx="325730" cy="236123"/>
          </a:xfrm>
          <a:prstGeom prst="rect">
            <a:avLst/>
          </a:prstGeom>
          <a:noFill/>
        </p:spPr>
        <p:txBody>
          <a:bodyPr wrap="none" rtlCol="0">
            <a:spAutoFit/>
          </a:bodyPr>
          <a:lstStyle/>
          <a:p>
            <a:r>
              <a:rPr lang="de-DE" sz="1000"/>
              <a:t>10</a:t>
            </a:r>
          </a:p>
        </p:txBody>
      </p:sp>
      <p:sp>
        <p:nvSpPr>
          <p:cNvPr id="86" name="Textfeld 85">
            <a:extLst>
              <a:ext uri="{FF2B5EF4-FFF2-40B4-BE49-F238E27FC236}">
                <a16:creationId xmlns:a16="http://schemas.microsoft.com/office/drawing/2014/main" id="{ADF9EED9-10D7-410A-A89C-A4C14712DE81}"/>
              </a:ext>
            </a:extLst>
          </p:cNvPr>
          <p:cNvSpPr txBox="1"/>
          <p:nvPr/>
        </p:nvSpPr>
        <p:spPr>
          <a:xfrm>
            <a:off x="1194398" y="2908612"/>
            <a:ext cx="255198" cy="236123"/>
          </a:xfrm>
          <a:prstGeom prst="rect">
            <a:avLst/>
          </a:prstGeom>
          <a:noFill/>
        </p:spPr>
        <p:txBody>
          <a:bodyPr wrap="none" rtlCol="0">
            <a:spAutoFit/>
          </a:bodyPr>
          <a:lstStyle/>
          <a:p>
            <a:r>
              <a:rPr lang="de-DE" sz="1000"/>
              <a:t>0</a:t>
            </a:r>
          </a:p>
        </p:txBody>
      </p:sp>
      <p:sp>
        <p:nvSpPr>
          <p:cNvPr id="87" name="Textfeld 86">
            <a:extLst>
              <a:ext uri="{FF2B5EF4-FFF2-40B4-BE49-F238E27FC236}">
                <a16:creationId xmlns:a16="http://schemas.microsoft.com/office/drawing/2014/main" id="{37CA4EC3-B4C9-4812-AABA-66192DF0475A}"/>
              </a:ext>
            </a:extLst>
          </p:cNvPr>
          <p:cNvSpPr txBox="1"/>
          <p:nvPr/>
        </p:nvSpPr>
        <p:spPr>
          <a:xfrm>
            <a:off x="1476047" y="3095501"/>
            <a:ext cx="255198" cy="236123"/>
          </a:xfrm>
          <a:prstGeom prst="rect">
            <a:avLst/>
          </a:prstGeom>
          <a:noFill/>
        </p:spPr>
        <p:txBody>
          <a:bodyPr wrap="none" rtlCol="0">
            <a:spAutoFit/>
          </a:bodyPr>
          <a:lstStyle/>
          <a:p>
            <a:r>
              <a:rPr lang="de-DE" sz="1000"/>
              <a:t>0</a:t>
            </a:r>
          </a:p>
        </p:txBody>
      </p:sp>
      <p:sp>
        <p:nvSpPr>
          <p:cNvPr id="88" name="Textfeld 87">
            <a:extLst>
              <a:ext uri="{FF2B5EF4-FFF2-40B4-BE49-F238E27FC236}">
                <a16:creationId xmlns:a16="http://schemas.microsoft.com/office/drawing/2014/main" id="{C1914488-DC5E-4FD8-B896-062AC10FD784}"/>
              </a:ext>
            </a:extLst>
          </p:cNvPr>
          <p:cNvSpPr txBox="1"/>
          <p:nvPr/>
        </p:nvSpPr>
        <p:spPr>
          <a:xfrm>
            <a:off x="2800813" y="3078502"/>
            <a:ext cx="255198" cy="236123"/>
          </a:xfrm>
          <a:prstGeom prst="rect">
            <a:avLst/>
          </a:prstGeom>
          <a:noFill/>
        </p:spPr>
        <p:txBody>
          <a:bodyPr wrap="none" rtlCol="0">
            <a:spAutoFit/>
          </a:bodyPr>
          <a:lstStyle/>
          <a:p>
            <a:r>
              <a:rPr lang="de-DE" sz="1000"/>
              <a:t>3</a:t>
            </a:r>
          </a:p>
        </p:txBody>
      </p:sp>
      <p:sp>
        <p:nvSpPr>
          <p:cNvPr id="89" name="Textfeld 88">
            <a:extLst>
              <a:ext uri="{FF2B5EF4-FFF2-40B4-BE49-F238E27FC236}">
                <a16:creationId xmlns:a16="http://schemas.microsoft.com/office/drawing/2014/main" id="{7A5A6922-43A0-4ABF-8030-2692C86BA865}"/>
              </a:ext>
            </a:extLst>
          </p:cNvPr>
          <p:cNvSpPr txBox="1"/>
          <p:nvPr/>
        </p:nvSpPr>
        <p:spPr>
          <a:xfrm>
            <a:off x="4083505" y="3082545"/>
            <a:ext cx="255198" cy="236123"/>
          </a:xfrm>
          <a:prstGeom prst="rect">
            <a:avLst/>
          </a:prstGeom>
          <a:noFill/>
        </p:spPr>
        <p:txBody>
          <a:bodyPr wrap="none" rtlCol="0">
            <a:spAutoFit/>
          </a:bodyPr>
          <a:lstStyle/>
          <a:p>
            <a:r>
              <a:rPr lang="de-DE" sz="1000"/>
              <a:t>6</a:t>
            </a:r>
          </a:p>
        </p:txBody>
      </p:sp>
      <p:sp>
        <p:nvSpPr>
          <p:cNvPr id="90" name="Textfeld 89">
            <a:extLst>
              <a:ext uri="{FF2B5EF4-FFF2-40B4-BE49-F238E27FC236}">
                <a16:creationId xmlns:a16="http://schemas.microsoft.com/office/drawing/2014/main" id="{D6C3C370-534D-4EC7-868D-EF7D4D62E68C}"/>
              </a:ext>
            </a:extLst>
          </p:cNvPr>
          <p:cNvSpPr txBox="1"/>
          <p:nvPr/>
        </p:nvSpPr>
        <p:spPr>
          <a:xfrm>
            <a:off x="5398746" y="3086072"/>
            <a:ext cx="255198" cy="236122"/>
          </a:xfrm>
          <a:prstGeom prst="rect">
            <a:avLst/>
          </a:prstGeom>
          <a:noFill/>
        </p:spPr>
        <p:txBody>
          <a:bodyPr wrap="none" rtlCol="0">
            <a:spAutoFit/>
          </a:bodyPr>
          <a:lstStyle/>
          <a:p>
            <a:r>
              <a:rPr lang="de-DE" sz="1000"/>
              <a:t>9</a:t>
            </a:r>
          </a:p>
        </p:txBody>
      </p:sp>
      <p:sp>
        <p:nvSpPr>
          <p:cNvPr id="91" name="Textfeld 90">
            <a:extLst>
              <a:ext uri="{FF2B5EF4-FFF2-40B4-BE49-F238E27FC236}">
                <a16:creationId xmlns:a16="http://schemas.microsoft.com/office/drawing/2014/main" id="{5A1EAC1C-1E67-4676-A20B-E1F5FFB314E0}"/>
              </a:ext>
            </a:extLst>
          </p:cNvPr>
          <p:cNvSpPr txBox="1"/>
          <p:nvPr/>
        </p:nvSpPr>
        <p:spPr>
          <a:xfrm>
            <a:off x="6671431" y="3084022"/>
            <a:ext cx="325730" cy="236123"/>
          </a:xfrm>
          <a:prstGeom prst="rect">
            <a:avLst/>
          </a:prstGeom>
          <a:noFill/>
        </p:spPr>
        <p:txBody>
          <a:bodyPr wrap="none" rtlCol="0">
            <a:spAutoFit/>
          </a:bodyPr>
          <a:lstStyle/>
          <a:p>
            <a:r>
              <a:rPr lang="de-DE" sz="1000"/>
              <a:t>12</a:t>
            </a:r>
          </a:p>
        </p:txBody>
      </p:sp>
      <p:sp>
        <p:nvSpPr>
          <p:cNvPr id="92" name="Textfeld 91">
            <a:extLst>
              <a:ext uri="{FF2B5EF4-FFF2-40B4-BE49-F238E27FC236}">
                <a16:creationId xmlns:a16="http://schemas.microsoft.com/office/drawing/2014/main" id="{23031ED2-955F-4BE4-BB17-9B996E848DBE}"/>
              </a:ext>
            </a:extLst>
          </p:cNvPr>
          <p:cNvSpPr txBox="1"/>
          <p:nvPr/>
        </p:nvSpPr>
        <p:spPr>
          <a:xfrm rot="16200000">
            <a:off x="168895" y="2276495"/>
            <a:ext cx="1415772" cy="253916"/>
          </a:xfrm>
          <a:prstGeom prst="rect">
            <a:avLst/>
          </a:prstGeom>
          <a:noFill/>
        </p:spPr>
        <p:txBody>
          <a:bodyPr wrap="none" rtlCol="0">
            <a:spAutoFit/>
          </a:bodyPr>
          <a:lstStyle/>
          <a:p>
            <a:r>
              <a:rPr lang="en-US" sz="1050" b="1"/>
              <a:t>PFS probability (%)</a:t>
            </a:r>
          </a:p>
        </p:txBody>
      </p:sp>
      <p:graphicFrame>
        <p:nvGraphicFramePr>
          <p:cNvPr id="94" name="Tabelle 56">
            <a:extLst>
              <a:ext uri="{FF2B5EF4-FFF2-40B4-BE49-F238E27FC236}">
                <a16:creationId xmlns:a16="http://schemas.microsoft.com/office/drawing/2014/main" id="{95211471-1734-4EF2-B367-19BBFED2C378}"/>
              </a:ext>
            </a:extLst>
          </p:cNvPr>
          <p:cNvGraphicFramePr>
            <a:graphicFrameLocks noGrp="1"/>
          </p:cNvGraphicFramePr>
          <p:nvPr>
            <p:extLst>
              <p:ext uri="{D42A27DB-BD31-4B8C-83A1-F6EECF244321}">
                <p14:modId xmlns:p14="http://schemas.microsoft.com/office/powerpoint/2010/main" val="74275186"/>
              </p:ext>
            </p:extLst>
          </p:nvPr>
        </p:nvGraphicFramePr>
        <p:xfrm>
          <a:off x="397834" y="3307590"/>
          <a:ext cx="7068122" cy="476280"/>
        </p:xfrm>
        <a:graphic>
          <a:graphicData uri="http://schemas.openxmlformats.org/drawingml/2006/table">
            <a:tbl>
              <a:tblPr firstRow="1" bandRow="1">
                <a:tableStyleId>{5C22544A-7EE6-4342-B048-85BDC9FD1C3A}</a:tableStyleId>
              </a:tblPr>
              <a:tblGrid>
                <a:gridCol w="561667">
                  <a:extLst>
                    <a:ext uri="{9D8B030D-6E8A-4147-A177-3AD203B41FA5}">
                      <a16:colId xmlns:a16="http://schemas.microsoft.com/office/drawing/2014/main" val="1641838521"/>
                    </a:ext>
                  </a:extLst>
                </a:gridCol>
                <a:gridCol w="1301291">
                  <a:extLst>
                    <a:ext uri="{9D8B030D-6E8A-4147-A177-3AD203B41FA5}">
                      <a16:colId xmlns:a16="http://schemas.microsoft.com/office/drawing/2014/main" val="1388398236"/>
                    </a:ext>
                  </a:extLst>
                </a:gridCol>
                <a:gridCol w="1301291">
                  <a:extLst>
                    <a:ext uri="{9D8B030D-6E8A-4147-A177-3AD203B41FA5}">
                      <a16:colId xmlns:a16="http://schemas.microsoft.com/office/drawing/2014/main" val="4072885054"/>
                    </a:ext>
                  </a:extLst>
                </a:gridCol>
                <a:gridCol w="1301291">
                  <a:extLst>
                    <a:ext uri="{9D8B030D-6E8A-4147-A177-3AD203B41FA5}">
                      <a16:colId xmlns:a16="http://schemas.microsoft.com/office/drawing/2014/main" val="3307948675"/>
                    </a:ext>
                  </a:extLst>
                </a:gridCol>
                <a:gridCol w="1301291">
                  <a:extLst>
                    <a:ext uri="{9D8B030D-6E8A-4147-A177-3AD203B41FA5}">
                      <a16:colId xmlns:a16="http://schemas.microsoft.com/office/drawing/2014/main" val="2824604191"/>
                    </a:ext>
                  </a:extLst>
                </a:gridCol>
                <a:gridCol w="1301291">
                  <a:extLst>
                    <a:ext uri="{9D8B030D-6E8A-4147-A177-3AD203B41FA5}">
                      <a16:colId xmlns:a16="http://schemas.microsoft.com/office/drawing/2014/main" val="100494790"/>
                    </a:ext>
                  </a:extLst>
                </a:gridCol>
              </a:tblGrid>
              <a:tr h="107185">
                <a:tc gridSpan="6">
                  <a:txBody>
                    <a:bodyPr/>
                    <a:lstStyle/>
                    <a:p>
                      <a:r>
                        <a:rPr lang="en-US" sz="900" noProof="0"/>
                        <a:t>Number at risk:</a:t>
                      </a:r>
                    </a:p>
                  </a:txBody>
                  <a:tcPr marT="10800" marB="10800"/>
                </a:tc>
                <a:tc hMerge="1">
                  <a:txBody>
                    <a:bodyPr/>
                    <a:lstStyle/>
                    <a:p>
                      <a:endParaRPr lang="de-DE" sz="1200"/>
                    </a:p>
                  </a:txBody>
                  <a:tcPr/>
                </a:tc>
                <a:tc hMerge="1">
                  <a:txBody>
                    <a:bodyPr/>
                    <a:lstStyle/>
                    <a:p>
                      <a:endParaRPr lang="de-DE" sz="1200"/>
                    </a:p>
                  </a:txBody>
                  <a:tcPr/>
                </a:tc>
                <a:tc hMerge="1">
                  <a:txBody>
                    <a:bodyPr/>
                    <a:lstStyle/>
                    <a:p>
                      <a:endParaRPr lang="de-DE" sz="1200"/>
                    </a:p>
                  </a:txBody>
                  <a:tcPr/>
                </a:tc>
                <a:tc hMerge="1">
                  <a:txBody>
                    <a:bodyPr/>
                    <a:lstStyle/>
                    <a:p>
                      <a:endParaRPr lang="de-DE" sz="1200"/>
                    </a:p>
                  </a:txBody>
                  <a:tcPr/>
                </a:tc>
                <a:tc hMerge="1">
                  <a:txBody>
                    <a:bodyPr/>
                    <a:lstStyle/>
                    <a:p>
                      <a:endParaRPr lang="de-DE" sz="1200"/>
                    </a:p>
                  </a:txBody>
                  <a:tcPr/>
                </a:tc>
                <a:extLst>
                  <a:ext uri="{0D108BD9-81ED-4DB2-BD59-A6C34878D82A}">
                    <a16:rowId xmlns:a16="http://schemas.microsoft.com/office/drawing/2014/main" val="1800936483"/>
                  </a:ext>
                </a:extLst>
              </a:tr>
              <a:tr h="107185">
                <a:tc>
                  <a:txBody>
                    <a:bodyPr/>
                    <a:lstStyle/>
                    <a:p>
                      <a:r>
                        <a:rPr lang="en-US" sz="900" noProof="0">
                          <a:solidFill>
                            <a:schemeClr val="bg1"/>
                          </a:solidFill>
                        </a:rPr>
                        <a:t>Arm A</a:t>
                      </a:r>
                    </a:p>
                  </a:txBody>
                  <a:tcPr marT="10800" marB="10800">
                    <a:solidFill>
                      <a:schemeClr val="bg2">
                        <a:lumMod val="75000"/>
                      </a:schemeClr>
                    </a:solidFill>
                  </a:tcPr>
                </a:tc>
                <a:tc>
                  <a:txBody>
                    <a:bodyPr/>
                    <a:lstStyle/>
                    <a:p>
                      <a:pPr algn="ctr"/>
                      <a:r>
                        <a:rPr lang="en-US" sz="900" noProof="0"/>
                        <a:t>147</a:t>
                      </a:r>
                    </a:p>
                  </a:txBody>
                  <a:tcPr marT="10800" marB="10800"/>
                </a:tc>
                <a:tc>
                  <a:txBody>
                    <a:bodyPr/>
                    <a:lstStyle/>
                    <a:p>
                      <a:pPr algn="ctr"/>
                      <a:r>
                        <a:rPr lang="en-US" sz="900" noProof="0"/>
                        <a:t>116</a:t>
                      </a:r>
                    </a:p>
                  </a:txBody>
                  <a:tcPr marT="10800" marB="10800"/>
                </a:tc>
                <a:tc>
                  <a:txBody>
                    <a:bodyPr/>
                    <a:lstStyle/>
                    <a:p>
                      <a:pPr algn="ctr"/>
                      <a:r>
                        <a:rPr lang="en-US" sz="900" noProof="0"/>
                        <a:t>69</a:t>
                      </a:r>
                    </a:p>
                  </a:txBody>
                  <a:tcPr marT="10800" marB="10800"/>
                </a:tc>
                <a:tc>
                  <a:txBody>
                    <a:bodyPr/>
                    <a:lstStyle/>
                    <a:p>
                      <a:pPr algn="ctr"/>
                      <a:r>
                        <a:rPr lang="en-US" sz="900" noProof="0"/>
                        <a:t>36</a:t>
                      </a:r>
                    </a:p>
                  </a:txBody>
                  <a:tcPr marT="10800" marB="10800"/>
                </a:tc>
                <a:tc>
                  <a:txBody>
                    <a:bodyPr/>
                    <a:lstStyle/>
                    <a:p>
                      <a:pPr algn="ctr"/>
                      <a:r>
                        <a:rPr lang="en-US" sz="900" noProof="0"/>
                        <a:t>3</a:t>
                      </a:r>
                    </a:p>
                  </a:txBody>
                  <a:tcPr marT="10800" marB="10800"/>
                </a:tc>
                <a:extLst>
                  <a:ext uri="{0D108BD9-81ED-4DB2-BD59-A6C34878D82A}">
                    <a16:rowId xmlns:a16="http://schemas.microsoft.com/office/drawing/2014/main" val="568145248"/>
                  </a:ext>
                </a:extLst>
              </a:tr>
              <a:tr h="107185">
                <a:tc>
                  <a:txBody>
                    <a:bodyPr/>
                    <a:lstStyle/>
                    <a:p>
                      <a:r>
                        <a:rPr lang="en-US" sz="900" noProof="0">
                          <a:solidFill>
                            <a:schemeClr val="bg1"/>
                          </a:solidFill>
                        </a:rPr>
                        <a:t>Arm B</a:t>
                      </a:r>
                    </a:p>
                  </a:txBody>
                  <a:tcPr marT="10800" marB="10800">
                    <a:solidFill>
                      <a:schemeClr val="accent1">
                        <a:alpha val="60000"/>
                      </a:schemeClr>
                    </a:solidFill>
                  </a:tcPr>
                </a:tc>
                <a:tc>
                  <a:txBody>
                    <a:bodyPr/>
                    <a:lstStyle/>
                    <a:p>
                      <a:pPr algn="ctr"/>
                      <a:r>
                        <a:rPr lang="en-US" sz="900" noProof="0"/>
                        <a:t>66</a:t>
                      </a:r>
                    </a:p>
                  </a:txBody>
                  <a:tcPr marT="10800" marB="10800"/>
                </a:tc>
                <a:tc>
                  <a:txBody>
                    <a:bodyPr/>
                    <a:lstStyle/>
                    <a:p>
                      <a:pPr algn="ctr"/>
                      <a:r>
                        <a:rPr lang="en-US" sz="900" noProof="0"/>
                        <a:t>38</a:t>
                      </a:r>
                    </a:p>
                  </a:txBody>
                  <a:tcPr marT="10800" marB="10800"/>
                </a:tc>
                <a:tc>
                  <a:txBody>
                    <a:bodyPr/>
                    <a:lstStyle/>
                    <a:p>
                      <a:pPr algn="ctr"/>
                      <a:r>
                        <a:rPr lang="en-US" sz="900" noProof="0"/>
                        <a:t>17</a:t>
                      </a:r>
                    </a:p>
                  </a:txBody>
                  <a:tcPr marT="10800" marB="10800"/>
                </a:tc>
                <a:tc>
                  <a:txBody>
                    <a:bodyPr/>
                    <a:lstStyle/>
                    <a:p>
                      <a:pPr algn="ctr"/>
                      <a:r>
                        <a:rPr lang="en-US" sz="900" noProof="0"/>
                        <a:t>7</a:t>
                      </a:r>
                    </a:p>
                  </a:txBody>
                  <a:tcPr marT="10800" marB="10800"/>
                </a:tc>
                <a:tc>
                  <a:txBody>
                    <a:bodyPr/>
                    <a:lstStyle/>
                    <a:p>
                      <a:pPr algn="ctr"/>
                      <a:r>
                        <a:rPr lang="en-US" sz="900" noProof="0"/>
                        <a:t>1</a:t>
                      </a:r>
                    </a:p>
                  </a:txBody>
                  <a:tcPr marT="10800" marB="10800"/>
                </a:tc>
                <a:extLst>
                  <a:ext uri="{0D108BD9-81ED-4DB2-BD59-A6C34878D82A}">
                    <a16:rowId xmlns:a16="http://schemas.microsoft.com/office/drawing/2014/main" val="4202554892"/>
                  </a:ext>
                </a:extLst>
              </a:tr>
            </a:tbl>
          </a:graphicData>
        </a:graphic>
      </p:graphicFrame>
      <p:pic>
        <p:nvPicPr>
          <p:cNvPr id="11" name="Graphic 10">
            <a:extLst>
              <a:ext uri="{FF2B5EF4-FFF2-40B4-BE49-F238E27FC236}">
                <a16:creationId xmlns:a16="http://schemas.microsoft.com/office/drawing/2014/main" id="{A7900356-6AB4-479A-A411-945DB0CFC6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93320" y="1825594"/>
            <a:ext cx="5371158" cy="1074231"/>
          </a:xfrm>
          <a:prstGeom prst="rect">
            <a:avLst/>
          </a:prstGeom>
        </p:spPr>
      </p:pic>
      <p:grpSp>
        <p:nvGrpSpPr>
          <p:cNvPr id="20" name="Group 19">
            <a:extLst>
              <a:ext uri="{FF2B5EF4-FFF2-40B4-BE49-F238E27FC236}">
                <a16:creationId xmlns:a16="http://schemas.microsoft.com/office/drawing/2014/main" id="{155D2A3E-44D9-4960-A899-43DD7F395A9C}"/>
              </a:ext>
            </a:extLst>
          </p:cNvPr>
          <p:cNvGrpSpPr/>
          <p:nvPr/>
        </p:nvGrpSpPr>
        <p:grpSpPr>
          <a:xfrm>
            <a:off x="1688600" y="2607641"/>
            <a:ext cx="766018" cy="461665"/>
            <a:chOff x="1754435" y="2658846"/>
            <a:chExt cx="766018" cy="461665"/>
          </a:xfrm>
        </p:grpSpPr>
        <p:cxnSp>
          <p:nvCxnSpPr>
            <p:cNvPr id="16" name="Straight Connector 15">
              <a:extLst>
                <a:ext uri="{FF2B5EF4-FFF2-40B4-BE49-F238E27FC236}">
                  <a16:creationId xmlns:a16="http://schemas.microsoft.com/office/drawing/2014/main" id="{E71131AE-87B6-4748-9CF6-88BDB734C9A4}"/>
                </a:ext>
              </a:extLst>
            </p:cNvPr>
            <p:cNvCxnSpPr>
              <a:cxnSpLocks/>
            </p:cNvCxnSpPr>
            <p:nvPr/>
          </p:nvCxnSpPr>
          <p:spPr>
            <a:xfrm>
              <a:off x="1754435" y="2806725"/>
              <a:ext cx="137925"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074A271-8C7F-44D5-A77C-2559BB8BA8A0}"/>
                </a:ext>
              </a:extLst>
            </p:cNvPr>
            <p:cNvSpPr txBox="1"/>
            <p:nvPr/>
          </p:nvSpPr>
          <p:spPr>
            <a:xfrm>
              <a:off x="1907785" y="2658846"/>
              <a:ext cx="612668" cy="461665"/>
            </a:xfrm>
            <a:prstGeom prst="rect">
              <a:avLst/>
            </a:prstGeom>
            <a:noFill/>
          </p:spPr>
          <p:txBody>
            <a:bodyPr wrap="none" rtlCol="0">
              <a:spAutoFit/>
            </a:bodyPr>
            <a:lstStyle/>
            <a:p>
              <a:r>
                <a:rPr lang="de-DE" sz="1200"/>
                <a:t>Arm A</a:t>
              </a:r>
            </a:p>
            <a:p>
              <a:r>
                <a:rPr lang="de-DE" sz="1200"/>
                <a:t>Arm B</a:t>
              </a:r>
              <a:endParaRPr lang="en-GB" sz="1200"/>
            </a:p>
          </p:txBody>
        </p:sp>
        <p:cxnSp>
          <p:nvCxnSpPr>
            <p:cNvPr id="97" name="Straight Connector 96">
              <a:extLst>
                <a:ext uri="{FF2B5EF4-FFF2-40B4-BE49-F238E27FC236}">
                  <a16:creationId xmlns:a16="http://schemas.microsoft.com/office/drawing/2014/main" id="{9235EDA4-E31A-4566-B4F5-27383642AB17}"/>
                </a:ext>
              </a:extLst>
            </p:cNvPr>
            <p:cNvCxnSpPr>
              <a:cxnSpLocks/>
            </p:cNvCxnSpPr>
            <p:nvPr/>
          </p:nvCxnSpPr>
          <p:spPr>
            <a:xfrm>
              <a:off x="1754435" y="2997225"/>
              <a:ext cx="137925" cy="0"/>
            </a:xfrm>
            <a:prstGeom prst="line">
              <a:avLst/>
            </a:prstGeom>
            <a:ln w="12700">
              <a:solidFill>
                <a:srgbClr val="667F9D"/>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582DF0E1-D5F9-4A81-BFB9-5D0CBE5E7B58}"/>
                </a:ext>
              </a:extLst>
            </p:cNvPr>
            <p:cNvSpPr/>
            <p:nvPr/>
          </p:nvSpPr>
          <p:spPr>
            <a:xfrm>
              <a:off x="1783710" y="2767038"/>
              <a:ext cx="79375" cy="7937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FD96EE23-7AFA-4270-B443-7B30658F8628}"/>
                </a:ext>
              </a:extLst>
            </p:cNvPr>
            <p:cNvSpPr/>
            <p:nvPr/>
          </p:nvSpPr>
          <p:spPr>
            <a:xfrm>
              <a:off x="1783710" y="2957538"/>
              <a:ext cx="79375" cy="79375"/>
            </a:xfrm>
            <a:prstGeom prst="ellipse">
              <a:avLst/>
            </a:prstGeom>
            <a:solidFill>
              <a:srgbClr val="667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A1DD529A-B8A5-4AA7-AC88-5317D9AC698D}"/>
              </a:ext>
            </a:extLst>
          </p:cNvPr>
          <p:cNvGrpSpPr/>
          <p:nvPr/>
        </p:nvGrpSpPr>
        <p:grpSpPr>
          <a:xfrm>
            <a:off x="1651628" y="5133272"/>
            <a:ext cx="766018" cy="461665"/>
            <a:chOff x="1754435" y="2658846"/>
            <a:chExt cx="766018" cy="461665"/>
          </a:xfrm>
        </p:grpSpPr>
        <p:cxnSp>
          <p:nvCxnSpPr>
            <p:cNvPr id="100" name="Straight Connector 99">
              <a:extLst>
                <a:ext uri="{FF2B5EF4-FFF2-40B4-BE49-F238E27FC236}">
                  <a16:creationId xmlns:a16="http://schemas.microsoft.com/office/drawing/2014/main" id="{7B458579-9FC2-4E5F-A991-242B88A93B22}"/>
                </a:ext>
              </a:extLst>
            </p:cNvPr>
            <p:cNvCxnSpPr>
              <a:cxnSpLocks/>
            </p:cNvCxnSpPr>
            <p:nvPr/>
          </p:nvCxnSpPr>
          <p:spPr>
            <a:xfrm>
              <a:off x="1754435" y="2806725"/>
              <a:ext cx="137925"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10BA5472-1C3C-444E-B249-7540659BE36C}"/>
                </a:ext>
              </a:extLst>
            </p:cNvPr>
            <p:cNvSpPr txBox="1"/>
            <p:nvPr/>
          </p:nvSpPr>
          <p:spPr>
            <a:xfrm>
              <a:off x="1907785" y="2658846"/>
              <a:ext cx="612668" cy="461665"/>
            </a:xfrm>
            <a:prstGeom prst="rect">
              <a:avLst/>
            </a:prstGeom>
            <a:noFill/>
          </p:spPr>
          <p:txBody>
            <a:bodyPr wrap="none" rtlCol="0">
              <a:spAutoFit/>
            </a:bodyPr>
            <a:lstStyle/>
            <a:p>
              <a:r>
                <a:rPr lang="de-DE" sz="1200"/>
                <a:t>Arm A</a:t>
              </a:r>
            </a:p>
            <a:p>
              <a:r>
                <a:rPr lang="de-DE" sz="1200"/>
                <a:t>Arm B</a:t>
              </a:r>
              <a:endParaRPr lang="en-GB" sz="1200"/>
            </a:p>
          </p:txBody>
        </p:sp>
        <p:cxnSp>
          <p:nvCxnSpPr>
            <p:cNvPr id="102" name="Straight Connector 101">
              <a:extLst>
                <a:ext uri="{FF2B5EF4-FFF2-40B4-BE49-F238E27FC236}">
                  <a16:creationId xmlns:a16="http://schemas.microsoft.com/office/drawing/2014/main" id="{7BAA6ED4-32A9-4057-9C22-A311875F1FA3}"/>
                </a:ext>
              </a:extLst>
            </p:cNvPr>
            <p:cNvCxnSpPr>
              <a:cxnSpLocks/>
            </p:cNvCxnSpPr>
            <p:nvPr/>
          </p:nvCxnSpPr>
          <p:spPr>
            <a:xfrm>
              <a:off x="1754435" y="2997225"/>
              <a:ext cx="137925" cy="0"/>
            </a:xfrm>
            <a:prstGeom prst="line">
              <a:avLst/>
            </a:prstGeom>
            <a:ln w="12700">
              <a:solidFill>
                <a:srgbClr val="667F9D"/>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66D658EB-DF56-402B-BBDD-B94A79E6411D}"/>
                </a:ext>
              </a:extLst>
            </p:cNvPr>
            <p:cNvSpPr/>
            <p:nvPr/>
          </p:nvSpPr>
          <p:spPr>
            <a:xfrm>
              <a:off x="1783710" y="2767038"/>
              <a:ext cx="79375" cy="7937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BFBE7C86-1622-4C2F-A041-ED05E09041A9}"/>
                </a:ext>
              </a:extLst>
            </p:cNvPr>
            <p:cNvSpPr/>
            <p:nvPr/>
          </p:nvSpPr>
          <p:spPr>
            <a:xfrm>
              <a:off x="1783710" y="2957538"/>
              <a:ext cx="79375" cy="79375"/>
            </a:xfrm>
            <a:prstGeom prst="ellipse">
              <a:avLst/>
            </a:prstGeom>
            <a:solidFill>
              <a:srgbClr val="667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5" name="Graphic 104">
            <a:extLst>
              <a:ext uri="{FF2B5EF4-FFF2-40B4-BE49-F238E27FC236}">
                <a16:creationId xmlns:a16="http://schemas.microsoft.com/office/drawing/2014/main" id="{F53967C7-A1F5-4AB9-B9D6-B6658F6FFC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592372" y="4306246"/>
            <a:ext cx="5463184" cy="947177"/>
          </a:xfrm>
          <a:prstGeom prst="rect">
            <a:avLst/>
          </a:prstGeom>
        </p:spPr>
      </p:pic>
      <p:sp>
        <p:nvSpPr>
          <p:cNvPr id="106" name="Textfeld 53">
            <a:extLst>
              <a:ext uri="{FF2B5EF4-FFF2-40B4-BE49-F238E27FC236}">
                <a16:creationId xmlns:a16="http://schemas.microsoft.com/office/drawing/2014/main" id="{835D65C2-149D-4B9E-AE0F-1ABA5BEA5031}"/>
              </a:ext>
            </a:extLst>
          </p:cNvPr>
          <p:cNvSpPr txBox="1"/>
          <p:nvPr/>
        </p:nvSpPr>
        <p:spPr>
          <a:xfrm>
            <a:off x="3625958" y="2755816"/>
            <a:ext cx="1243097" cy="276999"/>
          </a:xfrm>
          <a:prstGeom prst="rect">
            <a:avLst/>
          </a:prstGeom>
          <a:noFill/>
        </p:spPr>
        <p:txBody>
          <a:bodyPr wrap="none" rtlCol="0">
            <a:spAutoFit/>
          </a:bodyPr>
          <a:lstStyle/>
          <a:p>
            <a:r>
              <a:rPr lang="de-DE" sz="1200" b="1"/>
              <a:t>Time (</a:t>
            </a:r>
            <a:r>
              <a:rPr lang="de-DE" sz="1200" b="1" err="1"/>
              <a:t>months</a:t>
            </a:r>
            <a:r>
              <a:rPr lang="de-DE" sz="1200" b="1"/>
              <a:t>)</a:t>
            </a:r>
          </a:p>
        </p:txBody>
      </p:sp>
      <p:sp>
        <p:nvSpPr>
          <p:cNvPr id="107" name="TextBox 11">
            <a:extLst>
              <a:ext uri="{FF2B5EF4-FFF2-40B4-BE49-F238E27FC236}">
                <a16:creationId xmlns:a16="http://schemas.microsoft.com/office/drawing/2014/main" id="{13E16F90-5EF9-F240-898C-7D9E4A5B5E2B}"/>
              </a:ext>
            </a:extLst>
          </p:cNvPr>
          <p:cNvSpPr txBox="1"/>
          <p:nvPr/>
        </p:nvSpPr>
        <p:spPr>
          <a:xfrm>
            <a:off x="8107735" y="3840371"/>
            <a:ext cx="3863447" cy="1169551"/>
          </a:xfrm>
          <a:prstGeom prst="rect">
            <a:avLst/>
          </a:prstGeom>
          <a:noFill/>
        </p:spPr>
        <p:txBody>
          <a:bodyPr wrap="square" lIns="91440" tIns="45720" rIns="91440" bIns="45720" anchor="t">
            <a:spAutoFit/>
          </a:bodyPr>
          <a:lstStyle/>
          <a:p>
            <a:pPr marL="285750" indent="-285750">
              <a:buClr>
                <a:schemeClr val="bg2"/>
              </a:buClr>
              <a:buFont typeface="Arial" panose="020B0604020202020204" pitchFamily="34" charset="0"/>
              <a:buChar char="•"/>
            </a:pPr>
            <a:r>
              <a:rPr lang="en-US" sz="1400"/>
              <a:t>In patients who were </a:t>
            </a:r>
            <a:r>
              <a:rPr lang="en-US" sz="1400" b="1"/>
              <a:t>non-smokers</a:t>
            </a:r>
            <a:r>
              <a:rPr lang="en-US" sz="1400"/>
              <a:t>, PFS by IRC was similar between the two arms</a:t>
            </a:r>
          </a:p>
          <a:p>
            <a:pPr marL="285750" indent="-285750">
              <a:buClr>
                <a:schemeClr val="bg2"/>
              </a:buClr>
              <a:buFont typeface="Arial" panose="020B0604020202020204" pitchFamily="34" charset="0"/>
              <a:buChar char="•"/>
            </a:pPr>
            <a:endParaRPr lang="en-US" sz="1400"/>
          </a:p>
          <a:p>
            <a:pPr marL="285750" indent="-285750">
              <a:buClr>
                <a:schemeClr val="bg2"/>
              </a:buClr>
              <a:buFont typeface="Arial" panose="020B0604020202020204" pitchFamily="34" charset="0"/>
              <a:buChar char="•"/>
            </a:pPr>
            <a:r>
              <a:rPr lang="en-US" sz="1400"/>
              <a:t>Median PFS 8.5 months vs 7.7 months (HR: 1.075 [95% CI: 0.596, 1.940])</a:t>
            </a:r>
          </a:p>
        </p:txBody>
      </p:sp>
    </p:spTree>
    <p:extLst>
      <p:ext uri="{BB962C8B-B14F-4D97-AF65-F5344CB8AC3E}">
        <p14:creationId xmlns:p14="http://schemas.microsoft.com/office/powerpoint/2010/main" val="2579835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baseline="30000"/>
              <a:t>a</a:t>
            </a:r>
            <a:r>
              <a:rPr lang="en-GB"/>
              <a:t>Minimum follow up, 35.7 months. </a:t>
            </a:r>
          </a:p>
          <a:p>
            <a:r>
              <a:rPr lang="en-GB"/>
              <a:t>CI, confidence interval; CPS, combined positive score; HR, hazard ratio; IPI, ipilimumab; mo, months; NIVO, nivolumab; PFS, progression-free survival.</a:t>
            </a:r>
          </a:p>
          <a:p>
            <a:r>
              <a:rPr lang="en-GB" b="1"/>
              <a:t>Janjigian Y, et al. Abstract LBA7 presented at ESMO 2021.</a:t>
            </a:r>
          </a:p>
        </p:txBody>
      </p:sp>
      <p:sp>
        <p:nvSpPr>
          <p:cNvPr id="5" name="object 5"/>
          <p:cNvSpPr txBox="1">
            <a:spLocks noGrp="1"/>
          </p:cNvSpPr>
          <p:nvPr>
            <p:ph type="title"/>
          </p:nvPr>
        </p:nvSpPr>
        <p:spPr/>
        <p:txBody>
          <a:bodyPr/>
          <a:lstStyle/>
          <a:p>
            <a:r>
              <a:rPr lang="en-US" noProof="0"/>
              <a:t>PFS: NIVO + IPI vs chemo</a:t>
            </a:r>
          </a:p>
        </p:txBody>
      </p:sp>
      <p:sp>
        <p:nvSpPr>
          <p:cNvPr id="2" name="Textplatzhalter 1">
            <a:extLst>
              <a:ext uri="{FF2B5EF4-FFF2-40B4-BE49-F238E27FC236}">
                <a16:creationId xmlns:a16="http://schemas.microsoft.com/office/drawing/2014/main" id="{BE2655A6-4432-C341-B911-9B31CA7689C9}"/>
              </a:ext>
            </a:extLst>
          </p:cNvPr>
          <p:cNvSpPr>
            <a:spLocks noGrp="1"/>
          </p:cNvSpPr>
          <p:nvPr>
            <p:ph type="body" sz="quarter" idx="12"/>
          </p:nvPr>
        </p:nvSpPr>
        <p:spPr/>
        <p:txBody>
          <a:bodyPr/>
          <a:lstStyle/>
          <a:p>
            <a:r>
              <a:rPr lang="de-DE" dirty="0"/>
              <a:t>PD-L1 CPS ≥5 </a:t>
            </a:r>
          </a:p>
        </p:txBody>
      </p:sp>
      <p:sp>
        <p:nvSpPr>
          <p:cNvPr id="4" name="Textplatzhalter 3">
            <a:extLst>
              <a:ext uri="{FF2B5EF4-FFF2-40B4-BE49-F238E27FC236}">
                <a16:creationId xmlns:a16="http://schemas.microsoft.com/office/drawing/2014/main" id="{4F0931D9-94FD-474E-A581-E17785495BE7}"/>
              </a:ext>
            </a:extLst>
          </p:cNvPr>
          <p:cNvSpPr>
            <a:spLocks noGrp="1"/>
          </p:cNvSpPr>
          <p:nvPr>
            <p:ph type="body" sz="quarter" idx="13"/>
          </p:nvPr>
        </p:nvSpPr>
        <p:spPr/>
        <p:txBody>
          <a:bodyPr/>
          <a:lstStyle/>
          <a:p>
            <a:r>
              <a:rPr lang="de-DE" dirty="0"/>
              <a:t>All </a:t>
            </a:r>
            <a:r>
              <a:rPr lang="de-DE" dirty="0" err="1"/>
              <a:t>randomized</a:t>
            </a:r>
            <a:endParaRPr lang="de-DE" dirty="0"/>
          </a:p>
        </p:txBody>
      </p:sp>
      <p:sp>
        <p:nvSpPr>
          <p:cNvPr id="140" name="TextBox 13">
            <a:extLst>
              <a:ext uri="{FF2B5EF4-FFF2-40B4-BE49-F238E27FC236}">
                <a16:creationId xmlns:a16="http://schemas.microsoft.com/office/drawing/2014/main" id="{D419A5A0-EF92-0348-8E38-0BFFEABE9AC7}"/>
              </a:ext>
            </a:extLst>
          </p:cNvPr>
          <p:cNvSpPr txBox="1"/>
          <p:nvPr/>
        </p:nvSpPr>
        <p:spPr>
          <a:xfrm>
            <a:off x="407988" y="5744648"/>
            <a:ext cx="11376024" cy="153888"/>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000" dirty="0"/>
              <a:t>No PFS benefit was observed with NIVO + IPI vs chemo in either the PD-L1 CPS ≥5 or all randomized population</a:t>
            </a:r>
          </a:p>
        </p:txBody>
      </p:sp>
      <p:graphicFrame>
        <p:nvGraphicFramePr>
          <p:cNvPr id="141" name="Tabelle 135">
            <a:extLst>
              <a:ext uri="{FF2B5EF4-FFF2-40B4-BE49-F238E27FC236}">
                <a16:creationId xmlns:a16="http://schemas.microsoft.com/office/drawing/2014/main" id="{06723552-A59A-5B49-B0CF-F58C1ECFF434}"/>
              </a:ext>
            </a:extLst>
          </p:cNvPr>
          <p:cNvGraphicFramePr>
            <a:graphicFrameLocks noGrp="1"/>
          </p:cNvGraphicFramePr>
          <p:nvPr>
            <p:extLst>
              <p:ext uri="{D42A27DB-BD31-4B8C-83A1-F6EECF244321}">
                <p14:modId xmlns:p14="http://schemas.microsoft.com/office/powerpoint/2010/main" val="3178838269"/>
              </p:ext>
            </p:extLst>
          </p:nvPr>
        </p:nvGraphicFramePr>
        <p:xfrm>
          <a:off x="416532" y="5234449"/>
          <a:ext cx="5535009" cy="408960"/>
        </p:xfrm>
        <a:graphic>
          <a:graphicData uri="http://schemas.openxmlformats.org/drawingml/2006/table">
            <a:tbl>
              <a:tblPr firstRow="1" bandRow="1">
                <a:tableStyleId>{5C22544A-7EE6-4342-B048-85BDC9FD1C3A}</a:tableStyleId>
              </a:tblPr>
              <a:tblGrid>
                <a:gridCol w="782449">
                  <a:extLst>
                    <a:ext uri="{9D8B030D-6E8A-4147-A177-3AD203B41FA5}">
                      <a16:colId xmlns:a16="http://schemas.microsoft.com/office/drawing/2014/main" val="2202233979"/>
                    </a:ext>
                  </a:extLst>
                </a:gridCol>
                <a:gridCol w="297035">
                  <a:extLst>
                    <a:ext uri="{9D8B030D-6E8A-4147-A177-3AD203B41FA5}">
                      <a16:colId xmlns:a16="http://schemas.microsoft.com/office/drawing/2014/main" val="126882096"/>
                    </a:ext>
                  </a:extLst>
                </a:gridCol>
                <a:gridCol w="297035">
                  <a:extLst>
                    <a:ext uri="{9D8B030D-6E8A-4147-A177-3AD203B41FA5}">
                      <a16:colId xmlns:a16="http://schemas.microsoft.com/office/drawing/2014/main" val="1291027550"/>
                    </a:ext>
                  </a:extLst>
                </a:gridCol>
                <a:gridCol w="297035">
                  <a:extLst>
                    <a:ext uri="{9D8B030D-6E8A-4147-A177-3AD203B41FA5}">
                      <a16:colId xmlns:a16="http://schemas.microsoft.com/office/drawing/2014/main" val="3627457096"/>
                    </a:ext>
                  </a:extLst>
                </a:gridCol>
                <a:gridCol w="297035">
                  <a:extLst>
                    <a:ext uri="{9D8B030D-6E8A-4147-A177-3AD203B41FA5}">
                      <a16:colId xmlns:a16="http://schemas.microsoft.com/office/drawing/2014/main" val="380995884"/>
                    </a:ext>
                  </a:extLst>
                </a:gridCol>
                <a:gridCol w="297035">
                  <a:extLst>
                    <a:ext uri="{9D8B030D-6E8A-4147-A177-3AD203B41FA5}">
                      <a16:colId xmlns:a16="http://schemas.microsoft.com/office/drawing/2014/main" val="837967367"/>
                    </a:ext>
                  </a:extLst>
                </a:gridCol>
                <a:gridCol w="297035">
                  <a:extLst>
                    <a:ext uri="{9D8B030D-6E8A-4147-A177-3AD203B41FA5}">
                      <a16:colId xmlns:a16="http://schemas.microsoft.com/office/drawing/2014/main" val="990312650"/>
                    </a:ext>
                  </a:extLst>
                </a:gridCol>
                <a:gridCol w="297035">
                  <a:extLst>
                    <a:ext uri="{9D8B030D-6E8A-4147-A177-3AD203B41FA5}">
                      <a16:colId xmlns:a16="http://schemas.microsoft.com/office/drawing/2014/main" val="1809042488"/>
                    </a:ext>
                  </a:extLst>
                </a:gridCol>
                <a:gridCol w="297035">
                  <a:extLst>
                    <a:ext uri="{9D8B030D-6E8A-4147-A177-3AD203B41FA5}">
                      <a16:colId xmlns:a16="http://schemas.microsoft.com/office/drawing/2014/main" val="2658666831"/>
                    </a:ext>
                  </a:extLst>
                </a:gridCol>
                <a:gridCol w="297035">
                  <a:extLst>
                    <a:ext uri="{9D8B030D-6E8A-4147-A177-3AD203B41FA5}">
                      <a16:colId xmlns:a16="http://schemas.microsoft.com/office/drawing/2014/main" val="396333994"/>
                    </a:ext>
                  </a:extLst>
                </a:gridCol>
                <a:gridCol w="297035">
                  <a:extLst>
                    <a:ext uri="{9D8B030D-6E8A-4147-A177-3AD203B41FA5}">
                      <a16:colId xmlns:a16="http://schemas.microsoft.com/office/drawing/2014/main" val="1597654517"/>
                    </a:ext>
                  </a:extLst>
                </a:gridCol>
                <a:gridCol w="297035">
                  <a:extLst>
                    <a:ext uri="{9D8B030D-6E8A-4147-A177-3AD203B41FA5}">
                      <a16:colId xmlns:a16="http://schemas.microsoft.com/office/drawing/2014/main" val="2581425285"/>
                    </a:ext>
                  </a:extLst>
                </a:gridCol>
                <a:gridCol w="297035">
                  <a:extLst>
                    <a:ext uri="{9D8B030D-6E8A-4147-A177-3AD203B41FA5}">
                      <a16:colId xmlns:a16="http://schemas.microsoft.com/office/drawing/2014/main" val="2728199521"/>
                    </a:ext>
                  </a:extLst>
                </a:gridCol>
                <a:gridCol w="297035">
                  <a:extLst>
                    <a:ext uri="{9D8B030D-6E8A-4147-A177-3AD203B41FA5}">
                      <a16:colId xmlns:a16="http://schemas.microsoft.com/office/drawing/2014/main" val="3925742887"/>
                    </a:ext>
                  </a:extLst>
                </a:gridCol>
                <a:gridCol w="297035">
                  <a:extLst>
                    <a:ext uri="{9D8B030D-6E8A-4147-A177-3AD203B41FA5}">
                      <a16:colId xmlns:a16="http://schemas.microsoft.com/office/drawing/2014/main" val="2950405746"/>
                    </a:ext>
                  </a:extLst>
                </a:gridCol>
                <a:gridCol w="297035">
                  <a:extLst>
                    <a:ext uri="{9D8B030D-6E8A-4147-A177-3AD203B41FA5}">
                      <a16:colId xmlns:a16="http://schemas.microsoft.com/office/drawing/2014/main" val="918802252"/>
                    </a:ext>
                  </a:extLst>
                </a:gridCol>
                <a:gridCol w="297035">
                  <a:extLst>
                    <a:ext uri="{9D8B030D-6E8A-4147-A177-3AD203B41FA5}">
                      <a16:colId xmlns:a16="http://schemas.microsoft.com/office/drawing/2014/main" val="3583795590"/>
                    </a:ext>
                  </a:extLst>
                </a:gridCol>
              </a:tblGrid>
              <a:tr h="0">
                <a:tc gridSpan="17">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52016611"/>
                  </a:ext>
                </a:extLst>
              </a:tr>
              <a:tr h="0">
                <a:tc>
                  <a:txBody>
                    <a:bodyPr/>
                    <a:lstStyle/>
                    <a:p>
                      <a:r>
                        <a:rPr lang="de-DE" sz="800" dirty="0">
                          <a:solidFill>
                            <a:schemeClr val="bg1"/>
                          </a:solidFill>
                        </a:rPr>
                        <a:t>NIVO + IPI</a:t>
                      </a:r>
                    </a:p>
                  </a:txBody>
                  <a:tcPr marL="36000" marR="0" marT="7200" marB="7200" anchor="ctr">
                    <a:solidFill>
                      <a:schemeClr val="accent2">
                        <a:lumMod val="75000"/>
                      </a:schemeClr>
                    </a:solidFill>
                  </a:tcPr>
                </a:tc>
                <a:tc>
                  <a:txBody>
                    <a:bodyPr/>
                    <a:lstStyle/>
                    <a:p>
                      <a:pPr algn="ctr"/>
                      <a:r>
                        <a:rPr lang="de-DE" sz="800" dirty="0"/>
                        <a:t>234</a:t>
                      </a:r>
                    </a:p>
                  </a:txBody>
                  <a:tcPr marL="18000" marR="18000" marT="7200" marB="7200" anchor="ctr"/>
                </a:tc>
                <a:tc>
                  <a:txBody>
                    <a:bodyPr/>
                    <a:lstStyle/>
                    <a:p>
                      <a:pPr algn="ctr"/>
                      <a:r>
                        <a:rPr lang="de-DE" sz="800" dirty="0"/>
                        <a:t>91</a:t>
                      </a:r>
                    </a:p>
                  </a:txBody>
                  <a:tcPr marL="18000" marR="18000" marT="7200" marB="7200" anchor="ctr"/>
                </a:tc>
                <a:tc>
                  <a:txBody>
                    <a:bodyPr/>
                    <a:lstStyle/>
                    <a:p>
                      <a:pPr algn="ctr"/>
                      <a:r>
                        <a:rPr lang="de-DE" sz="800" dirty="0"/>
                        <a:t>63</a:t>
                      </a:r>
                    </a:p>
                  </a:txBody>
                  <a:tcPr marL="18000" marR="18000" marT="7200" marB="7200" anchor="ctr"/>
                </a:tc>
                <a:tc>
                  <a:txBody>
                    <a:bodyPr/>
                    <a:lstStyle/>
                    <a:p>
                      <a:pPr algn="ctr"/>
                      <a:r>
                        <a:rPr lang="de-DE" sz="800"/>
                        <a:t>47</a:t>
                      </a:r>
                    </a:p>
                  </a:txBody>
                  <a:tcPr marL="18000" marR="18000" marT="7200" marB="7200" anchor="ctr"/>
                </a:tc>
                <a:tc>
                  <a:txBody>
                    <a:bodyPr/>
                    <a:lstStyle/>
                    <a:p>
                      <a:pPr algn="ctr"/>
                      <a:r>
                        <a:rPr lang="de-DE" sz="800"/>
                        <a:t>39</a:t>
                      </a:r>
                    </a:p>
                  </a:txBody>
                  <a:tcPr marL="18000" marR="18000" marT="7200" marB="7200" anchor="ctr"/>
                </a:tc>
                <a:tc>
                  <a:txBody>
                    <a:bodyPr/>
                    <a:lstStyle/>
                    <a:p>
                      <a:pPr algn="ctr"/>
                      <a:r>
                        <a:rPr lang="de-DE" sz="800"/>
                        <a:t>27</a:t>
                      </a:r>
                    </a:p>
                  </a:txBody>
                  <a:tcPr marL="18000" marR="18000" marT="7200" marB="7200" anchor="ctr"/>
                </a:tc>
                <a:tc>
                  <a:txBody>
                    <a:bodyPr/>
                    <a:lstStyle/>
                    <a:p>
                      <a:pPr algn="ctr"/>
                      <a:r>
                        <a:rPr lang="de-DE" sz="800"/>
                        <a:t>20</a:t>
                      </a:r>
                    </a:p>
                  </a:txBody>
                  <a:tcPr marL="18000" marR="18000" marT="7200" marB="7200" anchor="ctr"/>
                </a:tc>
                <a:tc>
                  <a:txBody>
                    <a:bodyPr/>
                    <a:lstStyle/>
                    <a:p>
                      <a:pPr algn="ctr"/>
                      <a:r>
                        <a:rPr lang="de-DE" sz="800"/>
                        <a:t>16</a:t>
                      </a:r>
                    </a:p>
                  </a:txBody>
                  <a:tcPr marL="18000" marR="18000" marT="7200" marB="7200" anchor="ctr"/>
                </a:tc>
                <a:tc>
                  <a:txBody>
                    <a:bodyPr/>
                    <a:lstStyle/>
                    <a:p>
                      <a:pPr algn="ctr"/>
                      <a:r>
                        <a:rPr lang="de-DE" sz="800"/>
                        <a:t>13</a:t>
                      </a:r>
                    </a:p>
                  </a:txBody>
                  <a:tcPr marL="18000" marR="18000" marT="7200" marB="7200" anchor="ctr"/>
                </a:tc>
                <a:tc>
                  <a:txBody>
                    <a:bodyPr/>
                    <a:lstStyle/>
                    <a:p>
                      <a:pPr algn="ctr"/>
                      <a:r>
                        <a:rPr lang="de-DE" sz="800"/>
                        <a:t>11</a:t>
                      </a:r>
                    </a:p>
                  </a:txBody>
                  <a:tcPr marL="18000" marR="18000" marT="7200" marB="7200" anchor="ctr"/>
                </a:tc>
                <a:tc>
                  <a:txBody>
                    <a:bodyPr/>
                    <a:lstStyle/>
                    <a:p>
                      <a:pPr algn="ctr"/>
                      <a:r>
                        <a:rPr lang="de-DE" sz="800"/>
                        <a:t>10</a:t>
                      </a:r>
                    </a:p>
                  </a:txBody>
                  <a:tcPr marL="18000" marR="18000" marT="7200" marB="7200" anchor="ctr"/>
                </a:tc>
                <a:tc>
                  <a:txBody>
                    <a:bodyPr/>
                    <a:lstStyle/>
                    <a:p>
                      <a:pPr algn="ctr"/>
                      <a:r>
                        <a:rPr lang="de-DE" sz="800"/>
                        <a:t>8</a:t>
                      </a:r>
                    </a:p>
                  </a:txBody>
                  <a:tcPr marL="18000" marR="18000" marT="7200" marB="7200" anchor="ctr"/>
                </a:tc>
                <a:tc>
                  <a:txBody>
                    <a:bodyPr/>
                    <a:lstStyle/>
                    <a:p>
                      <a:pPr algn="ctr"/>
                      <a:r>
                        <a:rPr lang="de-DE" sz="800"/>
                        <a:t>3</a:t>
                      </a:r>
                    </a:p>
                  </a:txBody>
                  <a:tcPr marL="18000" marR="18000" marT="7200" marB="7200" anchor="ctr"/>
                </a:tc>
                <a:tc>
                  <a:txBody>
                    <a:bodyPr/>
                    <a:lstStyle/>
                    <a:p>
                      <a:pPr algn="ctr"/>
                      <a:r>
                        <a:rPr lang="de-DE" sz="800"/>
                        <a:t>2</a:t>
                      </a:r>
                    </a:p>
                  </a:txBody>
                  <a:tcPr marL="18000" marR="18000" marT="7200" marB="7200" anchor="ctr"/>
                </a:tc>
                <a:tc>
                  <a:txBody>
                    <a:bodyPr/>
                    <a:lstStyle/>
                    <a:p>
                      <a:pPr algn="ctr"/>
                      <a:r>
                        <a:rPr lang="de-DE" sz="800"/>
                        <a:t>1</a:t>
                      </a:r>
                    </a:p>
                  </a:txBody>
                  <a:tcPr marL="18000" marR="18000" marT="7200" marB="7200" anchor="ctr"/>
                </a:tc>
                <a:tc>
                  <a:txBody>
                    <a:bodyPr/>
                    <a:lstStyle/>
                    <a:p>
                      <a:pPr algn="ctr"/>
                      <a:r>
                        <a:rPr lang="de-DE" sz="800"/>
                        <a:t>0</a:t>
                      </a:r>
                    </a:p>
                  </a:txBody>
                  <a:tcPr marL="18000" marR="18000" marT="7200" marB="7200" anchor="ctr"/>
                </a:tc>
                <a:extLst>
                  <a:ext uri="{0D108BD9-81ED-4DB2-BD59-A6C34878D82A}">
                    <a16:rowId xmlns:a16="http://schemas.microsoft.com/office/drawing/2014/main" val="684129858"/>
                  </a:ext>
                </a:extLst>
              </a:tr>
              <a:tr h="0">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800"/>
                        <a:t>239</a:t>
                      </a:r>
                    </a:p>
                  </a:txBody>
                  <a:tcPr marL="18000" marR="18000" marT="7200" marB="7200" anchor="ctr"/>
                </a:tc>
                <a:tc>
                  <a:txBody>
                    <a:bodyPr/>
                    <a:lstStyle/>
                    <a:p>
                      <a:pPr algn="ctr"/>
                      <a:r>
                        <a:rPr lang="de-DE" sz="800"/>
                        <a:t>164</a:t>
                      </a:r>
                    </a:p>
                  </a:txBody>
                  <a:tcPr marL="18000" marR="18000" marT="7200" marB="7200" anchor="ctr"/>
                </a:tc>
                <a:tc>
                  <a:txBody>
                    <a:bodyPr/>
                    <a:lstStyle/>
                    <a:p>
                      <a:pPr algn="ctr"/>
                      <a:r>
                        <a:rPr lang="de-DE" sz="800" dirty="0"/>
                        <a:t>99</a:t>
                      </a:r>
                    </a:p>
                  </a:txBody>
                  <a:tcPr marL="18000" marR="18000" marT="7200" marB="7200" anchor="ctr"/>
                </a:tc>
                <a:tc>
                  <a:txBody>
                    <a:bodyPr/>
                    <a:lstStyle/>
                    <a:p>
                      <a:pPr algn="ctr"/>
                      <a:r>
                        <a:rPr lang="de-DE" sz="800" dirty="0"/>
                        <a:t>55</a:t>
                      </a:r>
                    </a:p>
                  </a:txBody>
                  <a:tcPr marL="18000" marR="18000" marT="7200" marB="7200" anchor="ctr"/>
                </a:tc>
                <a:tc>
                  <a:txBody>
                    <a:bodyPr/>
                    <a:lstStyle/>
                    <a:p>
                      <a:pPr algn="ctr"/>
                      <a:r>
                        <a:rPr lang="de-DE" sz="800" dirty="0"/>
                        <a:t>39</a:t>
                      </a:r>
                    </a:p>
                  </a:txBody>
                  <a:tcPr marL="18000" marR="18000" marT="7200" marB="7200" anchor="ctr"/>
                </a:tc>
                <a:tc>
                  <a:txBody>
                    <a:bodyPr/>
                    <a:lstStyle/>
                    <a:p>
                      <a:pPr algn="ctr"/>
                      <a:r>
                        <a:rPr lang="de-DE" sz="800" dirty="0"/>
                        <a:t>25</a:t>
                      </a:r>
                    </a:p>
                  </a:txBody>
                  <a:tcPr marL="18000" marR="18000" marT="7200" marB="7200" anchor="ctr"/>
                </a:tc>
                <a:tc>
                  <a:txBody>
                    <a:bodyPr/>
                    <a:lstStyle/>
                    <a:p>
                      <a:pPr algn="ctr"/>
                      <a:r>
                        <a:rPr lang="de-DE" sz="800" dirty="0"/>
                        <a:t>20</a:t>
                      </a:r>
                    </a:p>
                  </a:txBody>
                  <a:tcPr marL="18000" marR="18000" marT="7200" marB="7200" anchor="ctr"/>
                </a:tc>
                <a:tc>
                  <a:txBody>
                    <a:bodyPr/>
                    <a:lstStyle/>
                    <a:p>
                      <a:pPr algn="ctr"/>
                      <a:r>
                        <a:rPr lang="de-DE" sz="800" dirty="0"/>
                        <a:t>18</a:t>
                      </a:r>
                    </a:p>
                  </a:txBody>
                  <a:tcPr marL="18000" marR="18000" marT="7200" marB="7200" anchor="ctr"/>
                </a:tc>
                <a:tc>
                  <a:txBody>
                    <a:bodyPr/>
                    <a:lstStyle/>
                    <a:p>
                      <a:pPr algn="ctr"/>
                      <a:r>
                        <a:rPr lang="de-DE" sz="800" dirty="0"/>
                        <a:t>17</a:t>
                      </a:r>
                    </a:p>
                  </a:txBody>
                  <a:tcPr marL="18000" marR="18000" marT="7200" marB="7200" anchor="ctr"/>
                </a:tc>
                <a:tc>
                  <a:txBody>
                    <a:bodyPr/>
                    <a:lstStyle/>
                    <a:p>
                      <a:pPr algn="ctr"/>
                      <a:r>
                        <a:rPr lang="de-DE" sz="800" dirty="0"/>
                        <a:t>15</a:t>
                      </a:r>
                    </a:p>
                  </a:txBody>
                  <a:tcPr marL="18000" marR="18000" marT="7200" marB="7200" anchor="ctr"/>
                </a:tc>
                <a:tc>
                  <a:txBody>
                    <a:bodyPr/>
                    <a:lstStyle/>
                    <a:p>
                      <a:pPr algn="ctr"/>
                      <a:r>
                        <a:rPr lang="de-DE" sz="800" dirty="0"/>
                        <a:t>13</a:t>
                      </a:r>
                    </a:p>
                  </a:txBody>
                  <a:tcPr marL="18000" marR="18000" marT="7200" marB="7200" anchor="ctr"/>
                </a:tc>
                <a:tc>
                  <a:txBody>
                    <a:bodyPr/>
                    <a:lstStyle/>
                    <a:p>
                      <a:pPr algn="ctr"/>
                      <a:r>
                        <a:rPr lang="de-DE" sz="800" dirty="0"/>
                        <a:t>12</a:t>
                      </a:r>
                    </a:p>
                  </a:txBody>
                  <a:tcPr marL="18000" marR="18000" marT="7200" marB="7200" anchor="ctr"/>
                </a:tc>
                <a:tc>
                  <a:txBody>
                    <a:bodyPr/>
                    <a:lstStyle/>
                    <a:p>
                      <a:pPr algn="ctr"/>
                      <a:r>
                        <a:rPr lang="de-DE" sz="800" dirty="0"/>
                        <a:t>10</a:t>
                      </a:r>
                    </a:p>
                  </a:txBody>
                  <a:tcPr marL="18000" marR="18000" marT="7200" marB="7200" anchor="ctr"/>
                </a:tc>
                <a:tc>
                  <a:txBody>
                    <a:bodyPr/>
                    <a:lstStyle/>
                    <a:p>
                      <a:pPr algn="ctr"/>
                      <a:r>
                        <a:rPr lang="de-DE" sz="800" dirty="0"/>
                        <a:t>2</a:t>
                      </a:r>
                    </a:p>
                  </a:txBody>
                  <a:tcPr marL="18000" marR="18000" marT="7200" marB="7200" anchor="ctr"/>
                </a:tc>
                <a:tc>
                  <a:txBody>
                    <a:bodyPr/>
                    <a:lstStyle/>
                    <a:p>
                      <a:pPr algn="ctr"/>
                      <a:r>
                        <a:rPr lang="de-DE" sz="800" dirty="0"/>
                        <a:t>1</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2580698776"/>
                  </a:ext>
                </a:extLst>
              </a:tr>
            </a:tbl>
          </a:graphicData>
        </a:graphic>
      </p:graphicFrame>
      <p:graphicFrame>
        <p:nvGraphicFramePr>
          <p:cNvPr id="142" name="Tabelle 135">
            <a:extLst>
              <a:ext uri="{FF2B5EF4-FFF2-40B4-BE49-F238E27FC236}">
                <a16:creationId xmlns:a16="http://schemas.microsoft.com/office/drawing/2014/main" id="{7BF5E25A-350D-BC41-B3BE-9DE719468297}"/>
              </a:ext>
            </a:extLst>
          </p:cNvPr>
          <p:cNvGraphicFramePr>
            <a:graphicFrameLocks noGrp="1"/>
          </p:cNvGraphicFramePr>
          <p:nvPr>
            <p:extLst>
              <p:ext uri="{D42A27DB-BD31-4B8C-83A1-F6EECF244321}">
                <p14:modId xmlns:p14="http://schemas.microsoft.com/office/powerpoint/2010/main" val="1703691084"/>
              </p:ext>
            </p:extLst>
          </p:nvPr>
        </p:nvGraphicFramePr>
        <p:xfrm>
          <a:off x="6249008" y="5234449"/>
          <a:ext cx="5535007" cy="416160"/>
        </p:xfrm>
        <a:graphic>
          <a:graphicData uri="http://schemas.openxmlformats.org/drawingml/2006/table">
            <a:tbl>
              <a:tblPr firstRow="1" bandRow="1">
                <a:tableStyleId>{5C22544A-7EE6-4342-B048-85BDC9FD1C3A}</a:tableStyleId>
              </a:tblPr>
              <a:tblGrid>
                <a:gridCol w="782449">
                  <a:extLst>
                    <a:ext uri="{9D8B030D-6E8A-4147-A177-3AD203B41FA5}">
                      <a16:colId xmlns:a16="http://schemas.microsoft.com/office/drawing/2014/main" val="2202233979"/>
                    </a:ext>
                  </a:extLst>
                </a:gridCol>
                <a:gridCol w="264031">
                  <a:extLst>
                    <a:ext uri="{9D8B030D-6E8A-4147-A177-3AD203B41FA5}">
                      <a16:colId xmlns:a16="http://schemas.microsoft.com/office/drawing/2014/main" val="126882096"/>
                    </a:ext>
                  </a:extLst>
                </a:gridCol>
                <a:gridCol w="264031">
                  <a:extLst>
                    <a:ext uri="{9D8B030D-6E8A-4147-A177-3AD203B41FA5}">
                      <a16:colId xmlns:a16="http://schemas.microsoft.com/office/drawing/2014/main" val="1291027550"/>
                    </a:ext>
                  </a:extLst>
                </a:gridCol>
                <a:gridCol w="264031">
                  <a:extLst>
                    <a:ext uri="{9D8B030D-6E8A-4147-A177-3AD203B41FA5}">
                      <a16:colId xmlns:a16="http://schemas.microsoft.com/office/drawing/2014/main" val="3627457096"/>
                    </a:ext>
                  </a:extLst>
                </a:gridCol>
                <a:gridCol w="264031">
                  <a:extLst>
                    <a:ext uri="{9D8B030D-6E8A-4147-A177-3AD203B41FA5}">
                      <a16:colId xmlns:a16="http://schemas.microsoft.com/office/drawing/2014/main" val="380995884"/>
                    </a:ext>
                  </a:extLst>
                </a:gridCol>
                <a:gridCol w="264031">
                  <a:extLst>
                    <a:ext uri="{9D8B030D-6E8A-4147-A177-3AD203B41FA5}">
                      <a16:colId xmlns:a16="http://schemas.microsoft.com/office/drawing/2014/main" val="837967367"/>
                    </a:ext>
                  </a:extLst>
                </a:gridCol>
                <a:gridCol w="264031">
                  <a:extLst>
                    <a:ext uri="{9D8B030D-6E8A-4147-A177-3AD203B41FA5}">
                      <a16:colId xmlns:a16="http://schemas.microsoft.com/office/drawing/2014/main" val="990312650"/>
                    </a:ext>
                  </a:extLst>
                </a:gridCol>
                <a:gridCol w="264031">
                  <a:extLst>
                    <a:ext uri="{9D8B030D-6E8A-4147-A177-3AD203B41FA5}">
                      <a16:colId xmlns:a16="http://schemas.microsoft.com/office/drawing/2014/main" val="1809042488"/>
                    </a:ext>
                  </a:extLst>
                </a:gridCol>
                <a:gridCol w="264031">
                  <a:extLst>
                    <a:ext uri="{9D8B030D-6E8A-4147-A177-3AD203B41FA5}">
                      <a16:colId xmlns:a16="http://schemas.microsoft.com/office/drawing/2014/main" val="2658666831"/>
                    </a:ext>
                  </a:extLst>
                </a:gridCol>
                <a:gridCol w="264031">
                  <a:extLst>
                    <a:ext uri="{9D8B030D-6E8A-4147-A177-3AD203B41FA5}">
                      <a16:colId xmlns:a16="http://schemas.microsoft.com/office/drawing/2014/main" val="396333994"/>
                    </a:ext>
                  </a:extLst>
                </a:gridCol>
                <a:gridCol w="264031">
                  <a:extLst>
                    <a:ext uri="{9D8B030D-6E8A-4147-A177-3AD203B41FA5}">
                      <a16:colId xmlns:a16="http://schemas.microsoft.com/office/drawing/2014/main" val="1597654517"/>
                    </a:ext>
                  </a:extLst>
                </a:gridCol>
                <a:gridCol w="264031">
                  <a:extLst>
                    <a:ext uri="{9D8B030D-6E8A-4147-A177-3AD203B41FA5}">
                      <a16:colId xmlns:a16="http://schemas.microsoft.com/office/drawing/2014/main" val="2581425285"/>
                    </a:ext>
                  </a:extLst>
                </a:gridCol>
                <a:gridCol w="264031">
                  <a:extLst>
                    <a:ext uri="{9D8B030D-6E8A-4147-A177-3AD203B41FA5}">
                      <a16:colId xmlns:a16="http://schemas.microsoft.com/office/drawing/2014/main" val="2728199521"/>
                    </a:ext>
                  </a:extLst>
                </a:gridCol>
                <a:gridCol w="264031">
                  <a:extLst>
                    <a:ext uri="{9D8B030D-6E8A-4147-A177-3AD203B41FA5}">
                      <a16:colId xmlns:a16="http://schemas.microsoft.com/office/drawing/2014/main" val="3925742887"/>
                    </a:ext>
                  </a:extLst>
                </a:gridCol>
                <a:gridCol w="264031">
                  <a:extLst>
                    <a:ext uri="{9D8B030D-6E8A-4147-A177-3AD203B41FA5}">
                      <a16:colId xmlns:a16="http://schemas.microsoft.com/office/drawing/2014/main" val="2950405746"/>
                    </a:ext>
                  </a:extLst>
                </a:gridCol>
                <a:gridCol w="264031">
                  <a:extLst>
                    <a:ext uri="{9D8B030D-6E8A-4147-A177-3AD203B41FA5}">
                      <a16:colId xmlns:a16="http://schemas.microsoft.com/office/drawing/2014/main" val="918802252"/>
                    </a:ext>
                  </a:extLst>
                </a:gridCol>
                <a:gridCol w="264031">
                  <a:extLst>
                    <a:ext uri="{9D8B030D-6E8A-4147-A177-3AD203B41FA5}">
                      <a16:colId xmlns:a16="http://schemas.microsoft.com/office/drawing/2014/main" val="3583795590"/>
                    </a:ext>
                  </a:extLst>
                </a:gridCol>
                <a:gridCol w="264031">
                  <a:extLst>
                    <a:ext uri="{9D8B030D-6E8A-4147-A177-3AD203B41FA5}">
                      <a16:colId xmlns:a16="http://schemas.microsoft.com/office/drawing/2014/main" val="923498816"/>
                    </a:ext>
                  </a:extLst>
                </a:gridCol>
                <a:gridCol w="264031">
                  <a:extLst>
                    <a:ext uri="{9D8B030D-6E8A-4147-A177-3AD203B41FA5}">
                      <a16:colId xmlns:a16="http://schemas.microsoft.com/office/drawing/2014/main" val="4293447481"/>
                    </a:ext>
                  </a:extLst>
                </a:gridCol>
              </a:tblGrid>
              <a:tr h="87435">
                <a:tc gridSpan="19">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800"/>
                    </a:p>
                  </a:txBody>
                  <a:tcPr marL="18000" marR="18000" anchor="ctr"/>
                </a:tc>
                <a:tc hMerge="1">
                  <a:txBody>
                    <a:bodyPr/>
                    <a:lstStyle/>
                    <a:p>
                      <a:endParaRPr lang="de-DE" sz="800"/>
                    </a:p>
                  </a:txBody>
                  <a:tcPr marL="18000" marR="18000" anchor="ctr"/>
                </a:tc>
                <a:extLst>
                  <a:ext uri="{0D108BD9-81ED-4DB2-BD59-A6C34878D82A}">
                    <a16:rowId xmlns:a16="http://schemas.microsoft.com/office/drawing/2014/main" val="452016611"/>
                  </a:ext>
                </a:extLst>
              </a:tr>
              <a:tr h="87435">
                <a:tc>
                  <a:txBody>
                    <a:bodyPr/>
                    <a:lstStyle/>
                    <a:p>
                      <a:r>
                        <a:rPr lang="de-DE" sz="800" dirty="0">
                          <a:solidFill>
                            <a:schemeClr val="bg1"/>
                          </a:solidFill>
                        </a:rPr>
                        <a:t>NIVO + IPI</a:t>
                      </a:r>
                    </a:p>
                  </a:txBody>
                  <a:tcPr marL="36000" marR="0" marT="7200" marB="7200" anchor="ctr">
                    <a:solidFill>
                      <a:schemeClr val="accent2">
                        <a:lumMod val="75000"/>
                      </a:schemeClr>
                    </a:solidFill>
                  </a:tcPr>
                </a:tc>
                <a:tc>
                  <a:txBody>
                    <a:bodyPr/>
                    <a:lstStyle/>
                    <a:p>
                      <a:pPr algn="ctr"/>
                      <a:r>
                        <a:rPr lang="de-DE" sz="800" dirty="0"/>
                        <a:t>409</a:t>
                      </a:r>
                    </a:p>
                  </a:txBody>
                  <a:tcPr marL="18000" marR="18000" marT="7200" marB="10800" anchor="ctr"/>
                </a:tc>
                <a:tc>
                  <a:txBody>
                    <a:bodyPr/>
                    <a:lstStyle/>
                    <a:p>
                      <a:pPr algn="ctr"/>
                      <a:r>
                        <a:rPr lang="de-DE" sz="800" dirty="0"/>
                        <a:t>157</a:t>
                      </a:r>
                    </a:p>
                  </a:txBody>
                  <a:tcPr marL="18000" marR="18000" marT="7200" marB="10800" anchor="ctr"/>
                </a:tc>
                <a:tc>
                  <a:txBody>
                    <a:bodyPr/>
                    <a:lstStyle/>
                    <a:p>
                      <a:pPr algn="ctr"/>
                      <a:r>
                        <a:rPr lang="de-DE" sz="800" dirty="0"/>
                        <a:t>99</a:t>
                      </a:r>
                    </a:p>
                  </a:txBody>
                  <a:tcPr marL="18000" marR="18000" marT="7200" marB="10800" anchor="ctr"/>
                </a:tc>
                <a:tc>
                  <a:txBody>
                    <a:bodyPr/>
                    <a:lstStyle/>
                    <a:p>
                      <a:pPr algn="ctr"/>
                      <a:r>
                        <a:rPr lang="de-DE" sz="800"/>
                        <a:t>70</a:t>
                      </a:r>
                    </a:p>
                  </a:txBody>
                  <a:tcPr marL="18000" marR="18000" marT="7200" marB="10800" anchor="ctr"/>
                </a:tc>
                <a:tc>
                  <a:txBody>
                    <a:bodyPr/>
                    <a:lstStyle/>
                    <a:p>
                      <a:pPr algn="ctr"/>
                      <a:r>
                        <a:rPr lang="de-DE" sz="800"/>
                        <a:t>56</a:t>
                      </a:r>
                    </a:p>
                  </a:txBody>
                  <a:tcPr marL="18000" marR="18000" marT="7200" marB="10800" anchor="ctr"/>
                </a:tc>
                <a:tc>
                  <a:txBody>
                    <a:bodyPr/>
                    <a:lstStyle/>
                    <a:p>
                      <a:pPr algn="ctr"/>
                      <a:r>
                        <a:rPr lang="de-DE" sz="800"/>
                        <a:t>39</a:t>
                      </a:r>
                    </a:p>
                  </a:txBody>
                  <a:tcPr marL="18000" marR="18000" marT="7200" marB="10800" anchor="ctr"/>
                </a:tc>
                <a:tc>
                  <a:txBody>
                    <a:bodyPr/>
                    <a:lstStyle/>
                    <a:p>
                      <a:pPr algn="ctr"/>
                      <a:r>
                        <a:rPr lang="de-DE" sz="800"/>
                        <a:t>30</a:t>
                      </a:r>
                    </a:p>
                  </a:txBody>
                  <a:tcPr marL="18000" marR="18000" marT="7200" marB="10800" anchor="ctr"/>
                </a:tc>
                <a:tc>
                  <a:txBody>
                    <a:bodyPr/>
                    <a:lstStyle/>
                    <a:p>
                      <a:pPr algn="ctr"/>
                      <a:r>
                        <a:rPr lang="de-DE" sz="800"/>
                        <a:t>24</a:t>
                      </a:r>
                    </a:p>
                  </a:txBody>
                  <a:tcPr marL="18000" marR="18000" marT="7200" marB="10800" anchor="ctr"/>
                </a:tc>
                <a:tc>
                  <a:txBody>
                    <a:bodyPr/>
                    <a:lstStyle/>
                    <a:p>
                      <a:pPr algn="ctr"/>
                      <a:r>
                        <a:rPr lang="de-DE" sz="800"/>
                        <a:t>19</a:t>
                      </a:r>
                    </a:p>
                  </a:txBody>
                  <a:tcPr marL="18000" marR="18000" marT="7200" marB="10800" anchor="ctr"/>
                </a:tc>
                <a:tc>
                  <a:txBody>
                    <a:bodyPr/>
                    <a:lstStyle/>
                    <a:p>
                      <a:pPr algn="ctr"/>
                      <a:r>
                        <a:rPr lang="de-DE" sz="800"/>
                        <a:t>16</a:t>
                      </a:r>
                    </a:p>
                  </a:txBody>
                  <a:tcPr marL="18000" marR="18000" marT="7200" marB="10800" anchor="ctr"/>
                </a:tc>
                <a:tc>
                  <a:txBody>
                    <a:bodyPr/>
                    <a:lstStyle/>
                    <a:p>
                      <a:pPr algn="ctr"/>
                      <a:r>
                        <a:rPr lang="de-DE" sz="800"/>
                        <a:t>15</a:t>
                      </a:r>
                    </a:p>
                  </a:txBody>
                  <a:tcPr marL="18000" marR="18000" marT="7200" marB="10800" anchor="ctr"/>
                </a:tc>
                <a:tc>
                  <a:txBody>
                    <a:bodyPr/>
                    <a:lstStyle/>
                    <a:p>
                      <a:pPr algn="ctr"/>
                      <a:r>
                        <a:rPr lang="de-DE" sz="800"/>
                        <a:t>12</a:t>
                      </a:r>
                    </a:p>
                  </a:txBody>
                  <a:tcPr marL="18000" marR="18000" marT="7200" marB="10800" anchor="ctr"/>
                </a:tc>
                <a:tc>
                  <a:txBody>
                    <a:bodyPr/>
                    <a:lstStyle/>
                    <a:p>
                      <a:pPr algn="ctr"/>
                      <a:r>
                        <a:rPr lang="de-DE" sz="800"/>
                        <a:t>3</a:t>
                      </a:r>
                    </a:p>
                  </a:txBody>
                  <a:tcPr marL="18000" marR="18000" marT="7200" marB="10800" anchor="ctr"/>
                </a:tc>
                <a:tc>
                  <a:txBody>
                    <a:bodyPr/>
                    <a:lstStyle/>
                    <a:p>
                      <a:pPr algn="ctr"/>
                      <a:r>
                        <a:rPr lang="de-DE" sz="800"/>
                        <a:t>2</a:t>
                      </a:r>
                    </a:p>
                  </a:txBody>
                  <a:tcPr marL="18000" marR="18000" marT="7200" marB="10800" anchor="ctr"/>
                </a:tc>
                <a:tc>
                  <a:txBody>
                    <a:bodyPr/>
                    <a:lstStyle/>
                    <a:p>
                      <a:pPr algn="ctr"/>
                      <a:r>
                        <a:rPr lang="de-DE" sz="800"/>
                        <a:t>1</a:t>
                      </a:r>
                    </a:p>
                  </a:txBody>
                  <a:tcPr marL="18000" marR="18000" marT="7200" marB="10800" anchor="ctr"/>
                </a:tc>
                <a:tc>
                  <a:txBody>
                    <a:bodyPr/>
                    <a:lstStyle/>
                    <a:p>
                      <a:pPr algn="ctr"/>
                      <a:r>
                        <a:rPr lang="de-DE" sz="800"/>
                        <a:t>0</a:t>
                      </a:r>
                    </a:p>
                  </a:txBody>
                  <a:tcPr marL="18000" marR="18000" marT="7200" marB="10800" anchor="ctr"/>
                </a:tc>
                <a:tc>
                  <a:txBody>
                    <a:bodyPr/>
                    <a:lstStyle/>
                    <a:p>
                      <a:pPr algn="ctr"/>
                      <a:r>
                        <a:rPr lang="de-DE" sz="800"/>
                        <a:t>0</a:t>
                      </a:r>
                    </a:p>
                  </a:txBody>
                  <a:tcPr marL="18000" marR="18000" marT="7200" marB="10800" anchor="ctr"/>
                </a:tc>
                <a:tc>
                  <a:txBody>
                    <a:bodyPr/>
                    <a:lstStyle/>
                    <a:p>
                      <a:pPr algn="ctr"/>
                      <a:r>
                        <a:rPr lang="de-DE" sz="800"/>
                        <a:t>0</a:t>
                      </a:r>
                    </a:p>
                  </a:txBody>
                  <a:tcPr marL="18000" marR="18000" marT="7200" marB="10800" anchor="ctr"/>
                </a:tc>
                <a:extLst>
                  <a:ext uri="{0D108BD9-81ED-4DB2-BD59-A6C34878D82A}">
                    <a16:rowId xmlns:a16="http://schemas.microsoft.com/office/drawing/2014/main" val="684129858"/>
                  </a:ext>
                </a:extLst>
              </a:tr>
              <a:tr h="87435">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800"/>
                        <a:t>404</a:t>
                      </a:r>
                    </a:p>
                  </a:txBody>
                  <a:tcPr marL="18000" marR="18000" marT="7200" marB="10800" anchor="ctr"/>
                </a:tc>
                <a:tc>
                  <a:txBody>
                    <a:bodyPr/>
                    <a:lstStyle/>
                    <a:p>
                      <a:pPr algn="ctr"/>
                      <a:r>
                        <a:rPr lang="de-DE" sz="800"/>
                        <a:t>283</a:t>
                      </a:r>
                    </a:p>
                  </a:txBody>
                  <a:tcPr marL="18000" marR="18000" marT="7200" marB="10800" anchor="ctr"/>
                </a:tc>
                <a:tc>
                  <a:txBody>
                    <a:bodyPr/>
                    <a:lstStyle/>
                    <a:p>
                      <a:pPr algn="ctr"/>
                      <a:r>
                        <a:rPr lang="de-DE" sz="800"/>
                        <a:t>182</a:t>
                      </a:r>
                    </a:p>
                  </a:txBody>
                  <a:tcPr marL="18000" marR="18000" marT="7200" marB="10800" anchor="ctr"/>
                </a:tc>
                <a:tc>
                  <a:txBody>
                    <a:bodyPr/>
                    <a:lstStyle/>
                    <a:p>
                      <a:pPr algn="ctr"/>
                      <a:r>
                        <a:rPr lang="de-DE" sz="800"/>
                        <a:t>107</a:t>
                      </a:r>
                    </a:p>
                  </a:txBody>
                  <a:tcPr marL="18000" marR="18000" marT="7200" marB="10800" anchor="ctr"/>
                </a:tc>
                <a:tc>
                  <a:txBody>
                    <a:bodyPr/>
                    <a:lstStyle/>
                    <a:p>
                      <a:pPr algn="ctr"/>
                      <a:r>
                        <a:rPr lang="de-DE" sz="800" dirty="0"/>
                        <a:t>71</a:t>
                      </a:r>
                    </a:p>
                  </a:txBody>
                  <a:tcPr marL="18000" marR="18000" marT="7200" marB="10800" anchor="ctr"/>
                </a:tc>
                <a:tc>
                  <a:txBody>
                    <a:bodyPr/>
                    <a:lstStyle/>
                    <a:p>
                      <a:pPr algn="ctr"/>
                      <a:r>
                        <a:rPr lang="de-DE" sz="800"/>
                        <a:t>48</a:t>
                      </a:r>
                    </a:p>
                  </a:txBody>
                  <a:tcPr marL="18000" marR="18000" marT="7200" marB="10800" anchor="ctr"/>
                </a:tc>
                <a:tc>
                  <a:txBody>
                    <a:bodyPr/>
                    <a:lstStyle/>
                    <a:p>
                      <a:pPr algn="ctr"/>
                      <a:r>
                        <a:rPr lang="de-DE" sz="800" dirty="0"/>
                        <a:t>36</a:t>
                      </a:r>
                    </a:p>
                  </a:txBody>
                  <a:tcPr marL="18000" marR="18000" marT="7200" marB="10800" anchor="ctr"/>
                </a:tc>
                <a:tc>
                  <a:txBody>
                    <a:bodyPr/>
                    <a:lstStyle/>
                    <a:p>
                      <a:pPr algn="ctr"/>
                      <a:r>
                        <a:rPr lang="de-DE" sz="800" dirty="0"/>
                        <a:t>31</a:t>
                      </a:r>
                    </a:p>
                  </a:txBody>
                  <a:tcPr marL="18000" marR="18000" marT="7200" marB="10800" anchor="ctr"/>
                </a:tc>
                <a:tc>
                  <a:txBody>
                    <a:bodyPr/>
                    <a:lstStyle/>
                    <a:p>
                      <a:pPr algn="ctr"/>
                      <a:r>
                        <a:rPr lang="de-DE" sz="800" dirty="0"/>
                        <a:t>27</a:t>
                      </a:r>
                    </a:p>
                  </a:txBody>
                  <a:tcPr marL="18000" marR="18000" marT="7200" marB="10800" anchor="ctr"/>
                </a:tc>
                <a:tc>
                  <a:txBody>
                    <a:bodyPr/>
                    <a:lstStyle/>
                    <a:p>
                      <a:pPr algn="ctr"/>
                      <a:r>
                        <a:rPr lang="de-DE" sz="800" dirty="0"/>
                        <a:t>21</a:t>
                      </a:r>
                    </a:p>
                  </a:txBody>
                  <a:tcPr marL="18000" marR="18000" marT="7200" marB="10800" anchor="ctr"/>
                </a:tc>
                <a:tc>
                  <a:txBody>
                    <a:bodyPr/>
                    <a:lstStyle/>
                    <a:p>
                      <a:pPr algn="ctr"/>
                      <a:r>
                        <a:rPr lang="de-DE" sz="800" dirty="0"/>
                        <a:t>16</a:t>
                      </a:r>
                    </a:p>
                  </a:txBody>
                  <a:tcPr marL="18000" marR="18000" marT="7200" marB="10800" anchor="ctr"/>
                </a:tc>
                <a:tc>
                  <a:txBody>
                    <a:bodyPr/>
                    <a:lstStyle/>
                    <a:p>
                      <a:pPr algn="ctr"/>
                      <a:r>
                        <a:rPr lang="de-DE" sz="800"/>
                        <a:t>15</a:t>
                      </a:r>
                    </a:p>
                  </a:txBody>
                  <a:tcPr marL="18000" marR="18000" marT="7200" marB="10800" anchor="ctr"/>
                </a:tc>
                <a:tc>
                  <a:txBody>
                    <a:bodyPr/>
                    <a:lstStyle/>
                    <a:p>
                      <a:pPr algn="ctr"/>
                      <a:r>
                        <a:rPr lang="de-DE" sz="800" dirty="0"/>
                        <a:t>12</a:t>
                      </a:r>
                    </a:p>
                  </a:txBody>
                  <a:tcPr marL="18000" marR="18000" marT="7200" marB="10800" anchor="ctr"/>
                </a:tc>
                <a:tc>
                  <a:txBody>
                    <a:bodyPr/>
                    <a:lstStyle/>
                    <a:p>
                      <a:pPr algn="ctr"/>
                      <a:r>
                        <a:rPr lang="de-DE" sz="800" dirty="0"/>
                        <a:t>4</a:t>
                      </a:r>
                    </a:p>
                  </a:txBody>
                  <a:tcPr marL="18000" marR="18000" marT="7200" marB="10800" anchor="ctr"/>
                </a:tc>
                <a:tc>
                  <a:txBody>
                    <a:bodyPr/>
                    <a:lstStyle/>
                    <a:p>
                      <a:pPr algn="ctr"/>
                      <a:r>
                        <a:rPr lang="de-DE" sz="800" dirty="0"/>
                        <a:t>2</a:t>
                      </a:r>
                    </a:p>
                  </a:txBody>
                  <a:tcPr marL="18000" marR="18000" marT="7200" marB="10800" anchor="ctr"/>
                </a:tc>
                <a:tc>
                  <a:txBody>
                    <a:bodyPr/>
                    <a:lstStyle/>
                    <a:p>
                      <a:pPr algn="ctr"/>
                      <a:r>
                        <a:rPr lang="de-DE" sz="800" dirty="0"/>
                        <a:t>1</a:t>
                      </a:r>
                    </a:p>
                  </a:txBody>
                  <a:tcPr marL="18000" marR="18000" marT="7200" marB="10800" anchor="ctr"/>
                </a:tc>
                <a:tc>
                  <a:txBody>
                    <a:bodyPr/>
                    <a:lstStyle/>
                    <a:p>
                      <a:pPr algn="ctr"/>
                      <a:r>
                        <a:rPr lang="de-DE" sz="800" dirty="0"/>
                        <a:t>1</a:t>
                      </a:r>
                    </a:p>
                  </a:txBody>
                  <a:tcPr marL="18000" marR="18000" marT="7200" marB="10800" anchor="ctr"/>
                </a:tc>
                <a:tc>
                  <a:txBody>
                    <a:bodyPr/>
                    <a:lstStyle/>
                    <a:p>
                      <a:pPr algn="ctr"/>
                      <a:r>
                        <a:rPr lang="de-DE" sz="800" dirty="0"/>
                        <a:t>0</a:t>
                      </a:r>
                    </a:p>
                  </a:txBody>
                  <a:tcPr marL="18000" marR="18000" marT="7200" marB="10800" anchor="ctr"/>
                </a:tc>
                <a:extLst>
                  <a:ext uri="{0D108BD9-81ED-4DB2-BD59-A6C34878D82A}">
                    <a16:rowId xmlns:a16="http://schemas.microsoft.com/office/drawing/2014/main" val="2580698776"/>
                  </a:ext>
                </a:extLst>
              </a:tr>
            </a:tbl>
          </a:graphicData>
        </a:graphic>
      </p:graphicFrame>
      <p:graphicFrame>
        <p:nvGraphicFramePr>
          <p:cNvPr id="143" name="Tabelle 52">
            <a:extLst>
              <a:ext uri="{FF2B5EF4-FFF2-40B4-BE49-F238E27FC236}">
                <a16:creationId xmlns:a16="http://schemas.microsoft.com/office/drawing/2014/main" id="{07F2A4EA-2A66-E941-AA6D-A16B81EB6A03}"/>
              </a:ext>
            </a:extLst>
          </p:cNvPr>
          <p:cNvGraphicFramePr>
            <a:graphicFrameLocks noGrp="1"/>
          </p:cNvGraphicFramePr>
          <p:nvPr>
            <p:extLst>
              <p:ext uri="{D42A27DB-BD31-4B8C-83A1-F6EECF244321}">
                <p14:modId xmlns:p14="http://schemas.microsoft.com/office/powerpoint/2010/main" val="3688498177"/>
              </p:ext>
            </p:extLst>
          </p:nvPr>
        </p:nvGraphicFramePr>
        <p:xfrm>
          <a:off x="8760013" y="1815258"/>
          <a:ext cx="3024000" cy="10586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marR="36000" anchor="ctr"/>
                </a:tc>
                <a:tc>
                  <a:txBody>
                    <a:bodyPr/>
                    <a:lstStyle/>
                    <a:p>
                      <a:pPr algn="ctr"/>
                      <a:r>
                        <a:rPr lang="de-DE" sz="1000" dirty="0"/>
                        <a:t>NIVO + IPI</a:t>
                      </a:r>
                    </a:p>
                    <a:p>
                      <a:pPr algn="ctr"/>
                      <a:r>
                        <a:rPr lang="de-DE" sz="1000" dirty="0"/>
                        <a:t>(</a:t>
                      </a:r>
                      <a:r>
                        <a:rPr lang="de-DE" sz="1000" dirty="0" err="1"/>
                        <a:t>n</a:t>
                      </a:r>
                      <a:r>
                        <a:rPr lang="de-DE" sz="1000" dirty="0"/>
                        <a:t> = 409)</a:t>
                      </a:r>
                    </a:p>
                  </a:txBody>
                  <a:tcPr marL="0" marR="0" anchor="ctr">
                    <a:solidFill>
                      <a:schemeClr val="accent2">
                        <a:lumMod val="75000"/>
                      </a:schemeClr>
                    </a:solidFill>
                  </a:tcPr>
                </a:tc>
                <a:tc>
                  <a:txBody>
                    <a:bodyPr/>
                    <a:lstStyle/>
                    <a:p>
                      <a:pPr algn="ctr"/>
                      <a:r>
                        <a:rPr lang="de-DE" sz="1000" dirty="0">
                          <a:solidFill>
                            <a:schemeClr val="bg1"/>
                          </a:solidFill>
                        </a:rPr>
                        <a:t>Chemo </a:t>
                      </a:r>
                    </a:p>
                    <a:p>
                      <a:pPr algn="ctr"/>
                      <a:r>
                        <a:rPr lang="de-DE" sz="1000" dirty="0">
                          <a:solidFill>
                            <a:schemeClr val="bg1"/>
                          </a:solidFill>
                        </a:rPr>
                        <a:t>(</a:t>
                      </a:r>
                      <a:r>
                        <a:rPr lang="de-DE" sz="1000" dirty="0" err="1">
                          <a:solidFill>
                            <a:schemeClr val="bg1"/>
                          </a:solidFill>
                        </a:rPr>
                        <a:t>n</a:t>
                      </a:r>
                      <a:r>
                        <a:rPr lang="de-DE" sz="1000" dirty="0">
                          <a:solidFill>
                            <a:schemeClr val="bg1"/>
                          </a:solidFill>
                        </a:rPr>
                        <a:t> = 404)</a:t>
                      </a:r>
                    </a:p>
                  </a:txBody>
                  <a:tcPr marL="0" marR="0"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a:t>
                      </a:r>
                      <a:r>
                        <a:rPr lang="de-DE" sz="1000" b="1" dirty="0" err="1"/>
                        <a:t>OS,</a:t>
                      </a:r>
                      <a:r>
                        <a:rPr lang="de-DE" sz="1000" b="1" baseline="30000" dirty="0" err="1"/>
                        <a:t>a</a:t>
                      </a:r>
                      <a:r>
                        <a:rPr lang="de-DE" sz="1000" b="1" baseline="30000" dirty="0"/>
                        <a:t> </a:t>
                      </a:r>
                      <a:r>
                        <a:rPr lang="de-DE" sz="1000" b="1" dirty="0" err="1"/>
                        <a:t>mo</a:t>
                      </a:r>
                      <a:r>
                        <a:rPr lang="de-DE" sz="1000" b="1" dirty="0"/>
                        <a:t> </a:t>
                      </a:r>
                      <a:r>
                        <a:rPr lang="de-DE" sz="1000" dirty="0"/>
                        <a:t>(95% CI)</a:t>
                      </a:r>
                    </a:p>
                  </a:txBody>
                  <a:tcPr marR="36000" anchor="ctr"/>
                </a:tc>
                <a:tc>
                  <a:txBody>
                    <a:bodyPr/>
                    <a:lstStyle/>
                    <a:p>
                      <a:pPr algn="ctr"/>
                      <a:r>
                        <a:rPr lang="de-DE" sz="1000" b="1" dirty="0"/>
                        <a:t>2.8</a:t>
                      </a:r>
                    </a:p>
                    <a:p>
                      <a:pPr algn="ctr"/>
                      <a:r>
                        <a:rPr lang="de-DE" sz="1000" dirty="0"/>
                        <a:t>(2.6-3.6)</a:t>
                      </a:r>
                    </a:p>
                  </a:txBody>
                  <a:tcPr marL="18000" marR="18000" marT="10800" marB="10800" anchor="ctr"/>
                </a:tc>
                <a:tc>
                  <a:txBody>
                    <a:bodyPr/>
                    <a:lstStyle/>
                    <a:p>
                      <a:pPr algn="ctr"/>
                      <a:r>
                        <a:rPr lang="de-DE" sz="1000" b="1" dirty="0"/>
                        <a:t>7.1</a:t>
                      </a:r>
                    </a:p>
                    <a:p>
                      <a:pPr algn="ctr"/>
                      <a:r>
                        <a:rPr lang="de-DE" sz="1000" dirty="0"/>
                        <a:t>(6.9-8.2)</a:t>
                      </a:r>
                    </a:p>
                  </a:txBody>
                  <a:tcPr marL="18000" marR="18000" marT="10800" marB="10800" anchor="ctr"/>
                </a:tc>
                <a:extLst>
                  <a:ext uri="{0D108BD9-81ED-4DB2-BD59-A6C34878D82A}">
                    <a16:rowId xmlns:a16="http://schemas.microsoft.com/office/drawing/2014/main" val="426719897"/>
                  </a:ext>
                </a:extLst>
              </a:tr>
              <a:tr h="266140">
                <a:tc>
                  <a:txBody>
                    <a:bodyPr/>
                    <a:lstStyle/>
                    <a:p>
                      <a:r>
                        <a:rPr lang="de-DE" sz="1000" b="1" dirty="0"/>
                        <a:t>HR (95% CI)</a:t>
                      </a:r>
                      <a:endParaRPr lang="de-DE" sz="1000" b="1" i="1" dirty="0"/>
                    </a:p>
                  </a:txBody>
                  <a:tcPr marR="36000" anchor="ctr"/>
                </a:tc>
                <a:tc gridSpan="2">
                  <a:txBody>
                    <a:bodyPr/>
                    <a:lstStyle/>
                    <a:p>
                      <a:pPr algn="ctr"/>
                      <a:r>
                        <a:rPr lang="de-DE" sz="1000" b="1" dirty="0"/>
                        <a:t>1.66 (1.40-1.95)</a:t>
                      </a:r>
                    </a:p>
                  </a:txBody>
                  <a:tcPr marL="18000" marR="18000" marT="10800" marB="10800" anchor="ctr"/>
                </a:tc>
                <a:tc hMerge="1">
                  <a:txBody>
                    <a:bodyPr/>
                    <a:lstStyle/>
                    <a:p>
                      <a:pPr algn="ctr"/>
                      <a:endParaRPr lang="de-DE" sz="1000"/>
                    </a:p>
                  </a:txBody>
                  <a:tcPr anchor="ctr"/>
                </a:tc>
                <a:extLst>
                  <a:ext uri="{0D108BD9-81ED-4DB2-BD59-A6C34878D82A}">
                    <a16:rowId xmlns:a16="http://schemas.microsoft.com/office/drawing/2014/main" val="88096318"/>
                  </a:ext>
                </a:extLst>
              </a:tr>
            </a:tbl>
          </a:graphicData>
        </a:graphic>
      </p:graphicFrame>
      <p:graphicFrame>
        <p:nvGraphicFramePr>
          <p:cNvPr id="144" name="Tabelle 52">
            <a:extLst>
              <a:ext uri="{FF2B5EF4-FFF2-40B4-BE49-F238E27FC236}">
                <a16:creationId xmlns:a16="http://schemas.microsoft.com/office/drawing/2014/main" id="{6277AFB7-DE6C-D348-A6D0-E20969014000}"/>
              </a:ext>
            </a:extLst>
          </p:cNvPr>
          <p:cNvGraphicFramePr>
            <a:graphicFrameLocks noGrp="1"/>
          </p:cNvGraphicFramePr>
          <p:nvPr>
            <p:extLst>
              <p:ext uri="{D42A27DB-BD31-4B8C-83A1-F6EECF244321}">
                <p14:modId xmlns:p14="http://schemas.microsoft.com/office/powerpoint/2010/main" val="2304129685"/>
              </p:ext>
            </p:extLst>
          </p:nvPr>
        </p:nvGraphicFramePr>
        <p:xfrm>
          <a:off x="2927538" y="1815258"/>
          <a:ext cx="3024000" cy="10586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t>NIVO + IPI</a:t>
                      </a:r>
                    </a:p>
                    <a:p>
                      <a:pPr algn="ctr"/>
                      <a:r>
                        <a:rPr lang="de-DE" sz="1000" dirty="0"/>
                        <a:t>(</a:t>
                      </a:r>
                      <a:r>
                        <a:rPr lang="de-DE" sz="1000" dirty="0" err="1"/>
                        <a:t>n</a:t>
                      </a:r>
                      <a:r>
                        <a:rPr lang="de-DE" sz="1000" dirty="0"/>
                        <a:t> = 234</a:t>
                      </a:r>
                      <a:r>
                        <a:rPr lang="de-DE" sz="1000" dirty="0">
                          <a:solidFill>
                            <a:schemeClr val="bg1"/>
                          </a:solidFill>
                        </a:rPr>
                        <a:t>)</a:t>
                      </a:r>
                    </a:p>
                  </a:txBody>
                  <a:tcPr marL="0" marR="0" anchor="ctr">
                    <a:solidFill>
                      <a:schemeClr val="accent2">
                        <a:lumMod val="75000"/>
                      </a:schemeClr>
                    </a:solidFill>
                  </a:tcPr>
                </a:tc>
                <a:tc>
                  <a:txBody>
                    <a:bodyPr/>
                    <a:lstStyle/>
                    <a:p>
                      <a:pPr algn="ctr"/>
                      <a:r>
                        <a:rPr lang="de-DE" sz="1000" dirty="0">
                          <a:solidFill>
                            <a:schemeClr val="bg1"/>
                          </a:solidFill>
                        </a:rPr>
                        <a:t>Chemo </a:t>
                      </a:r>
                    </a:p>
                    <a:p>
                      <a:pPr algn="ctr"/>
                      <a:r>
                        <a:rPr lang="de-DE" sz="1000" dirty="0">
                          <a:solidFill>
                            <a:schemeClr val="bg1"/>
                          </a:solidFill>
                        </a:rPr>
                        <a:t>(</a:t>
                      </a:r>
                      <a:r>
                        <a:rPr lang="de-DE" sz="1000" dirty="0" err="1">
                          <a:solidFill>
                            <a:schemeClr val="bg1"/>
                          </a:solidFill>
                        </a:rPr>
                        <a:t>n</a:t>
                      </a:r>
                      <a:r>
                        <a:rPr lang="de-DE" sz="1000" dirty="0">
                          <a:solidFill>
                            <a:schemeClr val="bg1"/>
                          </a:solidFill>
                        </a:rPr>
                        <a:t> = 239)</a:t>
                      </a:r>
                    </a:p>
                  </a:txBody>
                  <a:tcPr marL="0" marR="0"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a:t>
                      </a:r>
                      <a:r>
                        <a:rPr lang="de-DE" sz="1000" b="1" dirty="0" err="1"/>
                        <a:t>OS,</a:t>
                      </a:r>
                      <a:r>
                        <a:rPr lang="de-DE" sz="1000" b="1" baseline="30000" dirty="0" err="1"/>
                        <a:t>a</a:t>
                      </a:r>
                      <a:r>
                        <a:rPr lang="de-DE" sz="1000" b="1" baseline="30000" dirty="0"/>
                        <a:t> </a:t>
                      </a:r>
                      <a:r>
                        <a:rPr lang="de-DE" sz="1000" b="1" dirty="0" err="1"/>
                        <a:t>mo</a:t>
                      </a:r>
                      <a:r>
                        <a:rPr lang="de-DE" sz="1000" b="1" dirty="0"/>
                        <a:t> </a:t>
                      </a:r>
                      <a:r>
                        <a:rPr lang="de-DE" sz="1000" dirty="0"/>
                        <a:t>(95% CI)</a:t>
                      </a:r>
                    </a:p>
                  </a:txBody>
                  <a:tcPr marR="36000" anchor="ctr"/>
                </a:tc>
                <a:tc>
                  <a:txBody>
                    <a:bodyPr/>
                    <a:lstStyle/>
                    <a:p>
                      <a:pPr algn="ctr"/>
                      <a:r>
                        <a:rPr lang="de-DE" sz="1000" b="1" dirty="0"/>
                        <a:t>2.8</a:t>
                      </a:r>
                    </a:p>
                    <a:p>
                      <a:pPr algn="ctr"/>
                      <a:r>
                        <a:rPr lang="de-DE" sz="1000" dirty="0"/>
                        <a:t>(2.6-4.0)</a:t>
                      </a:r>
                    </a:p>
                  </a:txBody>
                  <a:tcPr marL="18000" marR="18000" marT="10800" marB="10800" anchor="ctr"/>
                </a:tc>
                <a:tc>
                  <a:txBody>
                    <a:bodyPr/>
                    <a:lstStyle/>
                    <a:p>
                      <a:pPr algn="ctr"/>
                      <a:r>
                        <a:rPr lang="de-DE" sz="1000" b="1" dirty="0"/>
                        <a:t>6.3</a:t>
                      </a:r>
                    </a:p>
                    <a:p>
                      <a:pPr algn="ctr"/>
                      <a:r>
                        <a:rPr lang="de-DE" sz="1000" dirty="0"/>
                        <a:t>(5.6-7.1)</a:t>
                      </a:r>
                    </a:p>
                  </a:txBody>
                  <a:tcPr marL="18000" marR="18000" marT="10800" marB="10800" anchor="ctr"/>
                </a:tc>
                <a:extLst>
                  <a:ext uri="{0D108BD9-81ED-4DB2-BD59-A6C34878D82A}">
                    <a16:rowId xmlns:a16="http://schemas.microsoft.com/office/drawing/2014/main" val="426719897"/>
                  </a:ext>
                </a:extLst>
              </a:tr>
              <a:tr h="266140">
                <a:tc>
                  <a:txBody>
                    <a:bodyPr/>
                    <a:lstStyle/>
                    <a:p>
                      <a:r>
                        <a:rPr lang="de-DE" sz="1000" b="1" dirty="0"/>
                        <a:t>HR (95% CI)</a:t>
                      </a:r>
                      <a:endParaRPr lang="de-DE" sz="1000" b="1" i="1" dirty="0"/>
                    </a:p>
                  </a:txBody>
                  <a:tcPr marR="36000" anchor="ctr"/>
                </a:tc>
                <a:tc gridSpan="2">
                  <a:txBody>
                    <a:bodyPr/>
                    <a:lstStyle/>
                    <a:p>
                      <a:pPr algn="ctr"/>
                      <a:r>
                        <a:rPr lang="de-DE" sz="1000" b="1" dirty="0"/>
                        <a:t>1.42 (1.14-1.76)</a:t>
                      </a:r>
                    </a:p>
                  </a:txBody>
                  <a:tcPr marL="18000" marR="18000" marT="10800" marB="10800" anchor="ctr"/>
                </a:tc>
                <a:tc hMerge="1">
                  <a:txBody>
                    <a:bodyPr/>
                    <a:lstStyle/>
                    <a:p>
                      <a:pPr algn="ctr"/>
                      <a:endParaRPr lang="de-DE" sz="1000"/>
                    </a:p>
                  </a:txBody>
                  <a:tcPr anchor="ctr"/>
                </a:tc>
                <a:extLst>
                  <a:ext uri="{0D108BD9-81ED-4DB2-BD59-A6C34878D82A}">
                    <a16:rowId xmlns:a16="http://schemas.microsoft.com/office/drawing/2014/main" val="88096318"/>
                  </a:ext>
                </a:extLst>
              </a:tr>
            </a:tbl>
          </a:graphicData>
        </a:graphic>
      </p:graphicFrame>
      <p:pic>
        <p:nvPicPr>
          <p:cNvPr id="146" name="Grafik 145">
            <a:extLst>
              <a:ext uri="{FF2B5EF4-FFF2-40B4-BE49-F238E27FC236}">
                <a16:creationId xmlns:a16="http://schemas.microsoft.com/office/drawing/2014/main" id="{03221E0E-5FD9-6F40-AE99-1C622375F0F1}"/>
              </a:ext>
            </a:extLst>
          </p:cNvPr>
          <p:cNvPicPr>
            <a:picLocks noChangeAspect="1"/>
          </p:cNvPicPr>
          <p:nvPr/>
        </p:nvPicPr>
        <p:blipFill>
          <a:blip r:embed="rId2"/>
          <a:stretch>
            <a:fillRect/>
          </a:stretch>
        </p:blipFill>
        <p:spPr>
          <a:xfrm>
            <a:off x="744088" y="1814710"/>
            <a:ext cx="5130800" cy="3340100"/>
          </a:xfrm>
          <a:prstGeom prst="rect">
            <a:avLst/>
          </a:prstGeom>
        </p:spPr>
      </p:pic>
      <p:pic>
        <p:nvPicPr>
          <p:cNvPr id="147" name="Grafik 146">
            <a:extLst>
              <a:ext uri="{FF2B5EF4-FFF2-40B4-BE49-F238E27FC236}">
                <a16:creationId xmlns:a16="http://schemas.microsoft.com/office/drawing/2014/main" id="{150BD899-1F2C-0C42-BF7E-7CCB97B0B018}"/>
              </a:ext>
            </a:extLst>
          </p:cNvPr>
          <p:cNvPicPr>
            <a:picLocks noChangeAspect="1"/>
          </p:cNvPicPr>
          <p:nvPr/>
        </p:nvPicPr>
        <p:blipFill>
          <a:blip r:embed="rId3"/>
          <a:stretch>
            <a:fillRect/>
          </a:stretch>
        </p:blipFill>
        <p:spPr>
          <a:xfrm>
            <a:off x="6592648" y="1814710"/>
            <a:ext cx="5105400" cy="3340100"/>
          </a:xfrm>
          <a:prstGeom prst="rect">
            <a:avLst/>
          </a:prstGeom>
        </p:spPr>
      </p:pic>
    </p:spTree>
    <p:extLst>
      <p:ext uri="{BB962C8B-B14F-4D97-AF65-F5344CB8AC3E}">
        <p14:creationId xmlns:p14="http://schemas.microsoft.com/office/powerpoint/2010/main" val="2659934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71C364F1-7E3A-294A-839A-D9A590EB2D94}"/>
              </a:ext>
            </a:extLst>
          </p:cNvPr>
          <p:cNvPicPr>
            <a:picLocks noChangeAspect="1"/>
          </p:cNvPicPr>
          <p:nvPr/>
        </p:nvPicPr>
        <p:blipFill>
          <a:blip r:embed="rId2"/>
          <a:stretch>
            <a:fillRect/>
          </a:stretch>
        </p:blipFill>
        <p:spPr>
          <a:xfrm>
            <a:off x="6744403" y="3185834"/>
            <a:ext cx="4914900" cy="2298700"/>
          </a:xfrm>
          <a:prstGeom prst="rect">
            <a:avLst/>
          </a:prstGeom>
        </p:spPr>
      </p:pic>
      <p:pic>
        <p:nvPicPr>
          <p:cNvPr id="12" name="Grafik 11">
            <a:extLst>
              <a:ext uri="{FF2B5EF4-FFF2-40B4-BE49-F238E27FC236}">
                <a16:creationId xmlns:a16="http://schemas.microsoft.com/office/drawing/2014/main" id="{8F64FF25-11C2-824D-B967-3A20493C46F2}"/>
              </a:ext>
            </a:extLst>
          </p:cNvPr>
          <p:cNvPicPr>
            <a:picLocks noChangeAspect="1"/>
          </p:cNvPicPr>
          <p:nvPr/>
        </p:nvPicPr>
        <p:blipFill>
          <a:blip r:embed="rId3"/>
          <a:stretch>
            <a:fillRect/>
          </a:stretch>
        </p:blipFill>
        <p:spPr>
          <a:xfrm>
            <a:off x="883793" y="3173134"/>
            <a:ext cx="5118100" cy="2311400"/>
          </a:xfrm>
          <a:prstGeom prst="rect">
            <a:avLst/>
          </a:prstGeom>
        </p:spPr>
      </p:pic>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baseline="30000"/>
              <a:t>a</a:t>
            </a:r>
            <a:r>
              <a:rPr lang="en-GB"/>
              <a:t>Randomized patients who had target lesion measurements at baseline per ICR assessment; </a:t>
            </a:r>
            <a:r>
              <a:rPr lang="en-GB" baseline="30000"/>
              <a:t>b</a:t>
            </a:r>
            <a:r>
              <a:rPr lang="en-GB"/>
              <a:t>Number of responders. </a:t>
            </a:r>
          </a:p>
          <a:p>
            <a:r>
              <a:rPr lang="en-GB"/>
              <a:t>BICR, blinded independent review committee; CI, confidence interval; CPS, combined positive score; CR, complete response; DoR, duration of response; HR, hazard ratio; IPI, ipilimumab; mo, months; NIVO, nivolumab; ORR, objective response rate;  PD, progressive disease; PR, partial response; SD, stable disease.</a:t>
            </a:r>
          </a:p>
          <a:p>
            <a:r>
              <a:rPr lang="en-GB" b="1"/>
              <a:t>Janjigian Y, et al. Abstract LBA7 presented at ESMO 2021.</a:t>
            </a:r>
          </a:p>
        </p:txBody>
      </p:sp>
      <p:sp>
        <p:nvSpPr>
          <p:cNvPr id="5" name="object 5"/>
          <p:cNvSpPr txBox="1">
            <a:spLocks noGrp="1"/>
          </p:cNvSpPr>
          <p:nvPr>
            <p:ph type="title"/>
          </p:nvPr>
        </p:nvSpPr>
        <p:spPr/>
        <p:txBody>
          <a:bodyPr/>
          <a:lstStyle/>
          <a:p>
            <a:r>
              <a:rPr lang="en-US" noProof="0"/>
              <a:t>Response and DoR: NIVO + IPI vs chemo</a:t>
            </a:r>
          </a:p>
        </p:txBody>
      </p:sp>
      <p:sp>
        <p:nvSpPr>
          <p:cNvPr id="2" name="Textplatzhalter 1">
            <a:extLst>
              <a:ext uri="{FF2B5EF4-FFF2-40B4-BE49-F238E27FC236}">
                <a16:creationId xmlns:a16="http://schemas.microsoft.com/office/drawing/2014/main" id="{5CDF46A4-70C3-E04F-BB52-3DFE2D8E80E0}"/>
              </a:ext>
            </a:extLst>
          </p:cNvPr>
          <p:cNvSpPr>
            <a:spLocks noGrp="1"/>
          </p:cNvSpPr>
          <p:nvPr>
            <p:ph type="body" sz="quarter" idx="12"/>
          </p:nvPr>
        </p:nvSpPr>
        <p:spPr>
          <a:xfrm>
            <a:off x="416533" y="1160463"/>
            <a:ext cx="5535005" cy="647700"/>
          </a:xfrm>
        </p:spPr>
        <p:txBody>
          <a:bodyPr/>
          <a:lstStyle/>
          <a:p>
            <a:r>
              <a:rPr lang="de-DE" dirty="0"/>
              <a:t>PD-L1 CPS ≥5 </a:t>
            </a:r>
          </a:p>
        </p:txBody>
      </p:sp>
      <p:sp>
        <p:nvSpPr>
          <p:cNvPr id="7" name="Textplatzhalter 6">
            <a:extLst>
              <a:ext uri="{FF2B5EF4-FFF2-40B4-BE49-F238E27FC236}">
                <a16:creationId xmlns:a16="http://schemas.microsoft.com/office/drawing/2014/main" id="{9E39E4EC-A9E9-D445-8592-AF6616AE327D}"/>
              </a:ext>
            </a:extLst>
          </p:cNvPr>
          <p:cNvSpPr>
            <a:spLocks noGrp="1"/>
          </p:cNvSpPr>
          <p:nvPr>
            <p:ph type="body" sz="quarter" idx="13"/>
          </p:nvPr>
        </p:nvSpPr>
        <p:spPr>
          <a:xfrm>
            <a:off x="6249008" y="1160463"/>
            <a:ext cx="5535005" cy="647700"/>
          </a:xfrm>
        </p:spPr>
        <p:txBody>
          <a:bodyPr/>
          <a:lstStyle/>
          <a:p>
            <a:r>
              <a:rPr lang="de-DE" dirty="0"/>
              <a:t>All </a:t>
            </a:r>
            <a:r>
              <a:rPr lang="de-DE" dirty="0" err="1"/>
              <a:t>randomized</a:t>
            </a:r>
            <a:endParaRPr lang="de-DE" dirty="0"/>
          </a:p>
        </p:txBody>
      </p:sp>
      <p:graphicFrame>
        <p:nvGraphicFramePr>
          <p:cNvPr id="133" name="Tabelle 133">
            <a:extLst>
              <a:ext uri="{FF2B5EF4-FFF2-40B4-BE49-F238E27FC236}">
                <a16:creationId xmlns:a16="http://schemas.microsoft.com/office/drawing/2014/main" id="{6BCC16DA-FFE7-4A6D-950B-17B63D2E624C}"/>
              </a:ext>
            </a:extLst>
          </p:cNvPr>
          <p:cNvGraphicFramePr>
            <a:graphicFrameLocks noGrp="1"/>
          </p:cNvGraphicFramePr>
          <p:nvPr>
            <p:extLst>
              <p:ext uri="{D42A27DB-BD31-4B8C-83A1-F6EECF244321}">
                <p14:modId xmlns:p14="http://schemas.microsoft.com/office/powerpoint/2010/main" val="1369718763"/>
              </p:ext>
            </p:extLst>
          </p:nvPr>
        </p:nvGraphicFramePr>
        <p:xfrm>
          <a:off x="2999538" y="1817519"/>
          <a:ext cx="2952000" cy="11100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896978390"/>
                    </a:ext>
                  </a:extLst>
                </a:gridCol>
                <a:gridCol w="900000">
                  <a:extLst>
                    <a:ext uri="{9D8B030D-6E8A-4147-A177-3AD203B41FA5}">
                      <a16:colId xmlns:a16="http://schemas.microsoft.com/office/drawing/2014/main" val="1943604384"/>
                    </a:ext>
                  </a:extLst>
                </a:gridCol>
                <a:gridCol w="900000">
                  <a:extLst>
                    <a:ext uri="{9D8B030D-6E8A-4147-A177-3AD203B41FA5}">
                      <a16:colId xmlns:a16="http://schemas.microsoft.com/office/drawing/2014/main" val="1971329064"/>
                    </a:ext>
                  </a:extLst>
                </a:gridCol>
              </a:tblGrid>
              <a:tr h="186151">
                <a:tc>
                  <a:txBody>
                    <a:bodyPr/>
                    <a:lstStyle/>
                    <a:p>
                      <a:r>
                        <a:rPr lang="de-DE" sz="1000" dirty="0"/>
                        <a:t>Response per BICR</a:t>
                      </a:r>
                    </a:p>
                  </a:txBody>
                  <a:tcPr marR="36000" marT="10800" marB="10800" anchor="ctr"/>
                </a:tc>
                <a:tc>
                  <a:txBody>
                    <a:bodyPr/>
                    <a:lstStyle/>
                    <a:p>
                      <a:pPr algn="ctr"/>
                      <a:r>
                        <a:rPr lang="de-DE" sz="1000"/>
                        <a:t>NIVO + IPI</a:t>
                      </a:r>
                    </a:p>
                    <a:p>
                      <a:pPr algn="ctr"/>
                      <a:r>
                        <a:rPr lang="de-DE" sz="1000"/>
                        <a:t>(n = 196)</a:t>
                      </a:r>
                      <a:r>
                        <a:rPr lang="de-DE" sz="1000" baseline="30000"/>
                        <a:t>a</a:t>
                      </a:r>
                      <a:endParaRPr lang="de-DE" sz="1000" baseline="30000" dirty="0"/>
                    </a:p>
                  </a:txBody>
                  <a:tcPr marT="10800" marB="10800" anchor="ctr">
                    <a:solidFill>
                      <a:schemeClr val="accent2">
                        <a:lumMod val="75000"/>
                      </a:schemeClr>
                    </a:solidFill>
                  </a:tcPr>
                </a:tc>
                <a:tc>
                  <a:txBody>
                    <a:bodyPr/>
                    <a:lstStyle/>
                    <a:p>
                      <a:pPr algn="ctr"/>
                      <a:r>
                        <a:rPr lang="de-DE" sz="1000">
                          <a:solidFill>
                            <a:schemeClr val="bg1"/>
                          </a:solidFill>
                        </a:rPr>
                        <a:t>Chemo</a:t>
                      </a:r>
                    </a:p>
                    <a:p>
                      <a:pPr algn="ctr"/>
                      <a:r>
                        <a:rPr lang="de-DE" sz="1000">
                          <a:solidFill>
                            <a:schemeClr val="bg1"/>
                          </a:solidFill>
                        </a:rPr>
                        <a:t>(n = 183)</a:t>
                      </a:r>
                      <a:r>
                        <a:rPr lang="de-DE" sz="1000" baseline="30000">
                          <a:solidFill>
                            <a:schemeClr val="bg1"/>
                          </a:solidFill>
                        </a:rPr>
                        <a:t> a</a:t>
                      </a:r>
                      <a:endParaRPr lang="de-DE" sz="1000" baseline="30000" dirty="0">
                        <a:solidFill>
                          <a:schemeClr val="bg1"/>
                        </a:solidFill>
                      </a:endParaRPr>
                    </a:p>
                  </a:txBody>
                  <a:tcPr marT="10800" marB="10800" anchor="ctr">
                    <a:solidFill>
                      <a:schemeClr val="bg1">
                        <a:lumMod val="50000"/>
                      </a:schemeClr>
                    </a:solidFill>
                  </a:tcPr>
                </a:tc>
                <a:extLst>
                  <a:ext uri="{0D108BD9-81ED-4DB2-BD59-A6C34878D82A}">
                    <a16:rowId xmlns:a16="http://schemas.microsoft.com/office/drawing/2014/main" val="2807110385"/>
                  </a:ext>
                </a:extLst>
              </a:tr>
              <a:tr h="533815">
                <a:tc>
                  <a:txBody>
                    <a:bodyPr/>
                    <a:lstStyle/>
                    <a:p>
                      <a:r>
                        <a:rPr lang="de-DE" sz="1000" b="1" dirty="0"/>
                        <a:t>ORR, % (95% CI)</a:t>
                      </a:r>
                    </a:p>
                    <a:p>
                      <a:pPr marL="171450" indent="-171450">
                        <a:buFont typeface="Arial" panose="020B0604020202020204" pitchFamily="34" charset="0"/>
                        <a:buChar char="•"/>
                      </a:pPr>
                      <a:r>
                        <a:rPr lang="de-DE" sz="1000" dirty="0"/>
                        <a:t>CR</a:t>
                      </a:r>
                    </a:p>
                    <a:p>
                      <a:pPr marL="171450" indent="-171450">
                        <a:buFont typeface="Arial" panose="020B0604020202020204" pitchFamily="34" charset="0"/>
                        <a:buChar char="•"/>
                      </a:pPr>
                      <a:r>
                        <a:rPr lang="de-DE" sz="1000" dirty="0"/>
                        <a:t>PR</a:t>
                      </a:r>
                    </a:p>
                    <a:p>
                      <a:pPr marL="171450" indent="-171450">
                        <a:buFont typeface="Arial" panose="020B0604020202020204" pitchFamily="34" charset="0"/>
                        <a:buChar char="•"/>
                      </a:pPr>
                      <a:r>
                        <a:rPr lang="de-DE" sz="1000" dirty="0"/>
                        <a:t>SD</a:t>
                      </a:r>
                    </a:p>
                    <a:p>
                      <a:pPr marL="171450" indent="-171450">
                        <a:buFont typeface="Arial" panose="020B0604020202020204" pitchFamily="34" charset="0"/>
                        <a:buChar char="•"/>
                      </a:pPr>
                      <a:r>
                        <a:rPr lang="de-DE" sz="1000" dirty="0"/>
                        <a:t>PD</a:t>
                      </a:r>
                    </a:p>
                  </a:txBody>
                  <a:tcPr marR="36000" marT="10800" marB="10800" anchor="ctr"/>
                </a:tc>
                <a:tc>
                  <a:txBody>
                    <a:bodyPr/>
                    <a:lstStyle/>
                    <a:p>
                      <a:pPr algn="ctr"/>
                      <a:r>
                        <a:rPr lang="de-DE" sz="1000" b="1" dirty="0"/>
                        <a:t>27 (20-33)</a:t>
                      </a:r>
                    </a:p>
                    <a:p>
                      <a:pPr algn="ctr"/>
                      <a:r>
                        <a:rPr lang="de-DE" sz="1000" dirty="0"/>
                        <a:t>5</a:t>
                      </a:r>
                    </a:p>
                    <a:p>
                      <a:pPr algn="ctr"/>
                      <a:r>
                        <a:rPr lang="de-DE" sz="1000" dirty="0"/>
                        <a:t>21</a:t>
                      </a:r>
                    </a:p>
                    <a:p>
                      <a:pPr algn="ctr"/>
                      <a:r>
                        <a:rPr lang="de-DE" sz="1000" dirty="0"/>
                        <a:t>27</a:t>
                      </a:r>
                    </a:p>
                    <a:p>
                      <a:pPr algn="ctr"/>
                      <a:r>
                        <a:rPr lang="de-DE" sz="1000" dirty="0"/>
                        <a:t>32</a:t>
                      </a:r>
                    </a:p>
                  </a:txBody>
                  <a:tcPr marT="10800" marB="10800" anchor="ctr"/>
                </a:tc>
                <a:tc>
                  <a:txBody>
                    <a:bodyPr/>
                    <a:lstStyle/>
                    <a:p>
                      <a:pPr algn="ctr"/>
                      <a:r>
                        <a:rPr lang="de-DE" sz="1000" b="1" dirty="0"/>
                        <a:t>47 (40-54)</a:t>
                      </a:r>
                    </a:p>
                    <a:p>
                      <a:pPr algn="ctr"/>
                      <a:r>
                        <a:rPr lang="de-DE" sz="1000" dirty="0"/>
                        <a:t>8</a:t>
                      </a:r>
                    </a:p>
                    <a:p>
                      <a:pPr algn="ctr"/>
                      <a:r>
                        <a:rPr lang="de-DE" sz="1000" dirty="0"/>
                        <a:t>39</a:t>
                      </a:r>
                    </a:p>
                    <a:p>
                      <a:pPr algn="ctr"/>
                      <a:r>
                        <a:rPr lang="de-DE" sz="1000" dirty="0"/>
                        <a:t>35</a:t>
                      </a:r>
                    </a:p>
                    <a:p>
                      <a:pPr algn="ctr"/>
                      <a:r>
                        <a:rPr lang="de-DE" sz="1000" dirty="0"/>
                        <a:t>10</a:t>
                      </a:r>
                    </a:p>
                  </a:txBody>
                  <a:tcPr marT="10800" marB="10800" anchor="ctr"/>
                </a:tc>
                <a:extLst>
                  <a:ext uri="{0D108BD9-81ED-4DB2-BD59-A6C34878D82A}">
                    <a16:rowId xmlns:a16="http://schemas.microsoft.com/office/drawing/2014/main" val="898733653"/>
                  </a:ext>
                </a:extLst>
              </a:tr>
            </a:tbl>
          </a:graphicData>
        </a:graphic>
      </p:graphicFrame>
      <p:graphicFrame>
        <p:nvGraphicFramePr>
          <p:cNvPr id="135" name="Tabelle 133">
            <a:extLst>
              <a:ext uri="{FF2B5EF4-FFF2-40B4-BE49-F238E27FC236}">
                <a16:creationId xmlns:a16="http://schemas.microsoft.com/office/drawing/2014/main" id="{1112D662-537A-40F3-AE51-2C48CBCBADC5}"/>
              </a:ext>
            </a:extLst>
          </p:cNvPr>
          <p:cNvGraphicFramePr>
            <a:graphicFrameLocks noGrp="1"/>
          </p:cNvGraphicFramePr>
          <p:nvPr>
            <p:extLst>
              <p:ext uri="{D42A27DB-BD31-4B8C-83A1-F6EECF244321}">
                <p14:modId xmlns:p14="http://schemas.microsoft.com/office/powerpoint/2010/main" val="2757559646"/>
              </p:ext>
            </p:extLst>
          </p:nvPr>
        </p:nvGraphicFramePr>
        <p:xfrm>
          <a:off x="2999538" y="3072056"/>
          <a:ext cx="2952000" cy="6528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896978390"/>
                    </a:ext>
                  </a:extLst>
                </a:gridCol>
                <a:gridCol w="900000">
                  <a:extLst>
                    <a:ext uri="{9D8B030D-6E8A-4147-A177-3AD203B41FA5}">
                      <a16:colId xmlns:a16="http://schemas.microsoft.com/office/drawing/2014/main" val="1943604384"/>
                    </a:ext>
                  </a:extLst>
                </a:gridCol>
                <a:gridCol w="900000">
                  <a:extLst>
                    <a:ext uri="{9D8B030D-6E8A-4147-A177-3AD203B41FA5}">
                      <a16:colId xmlns:a16="http://schemas.microsoft.com/office/drawing/2014/main" val="1971329064"/>
                    </a:ext>
                  </a:extLst>
                </a:gridCol>
              </a:tblGrid>
              <a:tr h="76944">
                <a:tc>
                  <a:txBody>
                    <a:bodyPr/>
                    <a:lstStyle/>
                    <a:p>
                      <a:endParaRPr lang="de-DE" sz="1000" dirty="0"/>
                    </a:p>
                  </a:txBody>
                  <a:tcPr marL="18000" marR="18000" marT="10800" marB="10800" anchor="ctr"/>
                </a:tc>
                <a:tc>
                  <a:txBody>
                    <a:bodyPr/>
                    <a:lstStyle/>
                    <a:p>
                      <a:pPr algn="ctr"/>
                      <a:r>
                        <a:rPr lang="de-DE" sz="1000"/>
                        <a:t>NIVO + IPI</a:t>
                      </a:r>
                    </a:p>
                    <a:p>
                      <a:pPr algn="ctr"/>
                      <a:r>
                        <a:rPr lang="de-DE" sz="1000"/>
                        <a:t>(n = 52)</a:t>
                      </a:r>
                      <a:r>
                        <a:rPr lang="de-DE" sz="1000" baseline="30000"/>
                        <a:t>b</a:t>
                      </a:r>
                      <a:endParaRPr lang="de-DE" sz="1000" baseline="30000" dirty="0"/>
                    </a:p>
                  </a:txBody>
                  <a:tcPr marL="18000" marR="18000" marT="10800" marB="10800" anchor="ctr">
                    <a:solidFill>
                      <a:schemeClr val="accent2">
                        <a:lumMod val="75000"/>
                      </a:schemeClr>
                    </a:solidFill>
                  </a:tcPr>
                </a:tc>
                <a:tc>
                  <a:txBody>
                    <a:bodyPr/>
                    <a:lstStyle/>
                    <a:p>
                      <a:pPr algn="ctr"/>
                      <a:r>
                        <a:rPr lang="de-DE" sz="1000">
                          <a:solidFill>
                            <a:schemeClr val="bg1"/>
                          </a:solidFill>
                        </a:rPr>
                        <a:t>Chemo</a:t>
                      </a:r>
                    </a:p>
                    <a:p>
                      <a:pPr algn="ctr"/>
                      <a:r>
                        <a:rPr lang="de-DE" sz="1000">
                          <a:solidFill>
                            <a:schemeClr val="bg1"/>
                          </a:solidFill>
                        </a:rPr>
                        <a:t>(n = 86)</a:t>
                      </a:r>
                      <a:r>
                        <a:rPr lang="de-DE" sz="1000" baseline="30000">
                          <a:solidFill>
                            <a:schemeClr val="bg1"/>
                          </a:solidFill>
                        </a:rPr>
                        <a:t> b</a:t>
                      </a:r>
                      <a:endParaRPr lang="de-DE" sz="1000" baseline="30000" dirty="0">
                        <a:solidFill>
                          <a:schemeClr val="bg1"/>
                        </a:solidFill>
                      </a:endParaRPr>
                    </a:p>
                  </a:txBody>
                  <a:tcPr marL="18000" marR="18000" marT="10800" marB="10800" anchor="ctr">
                    <a:solidFill>
                      <a:schemeClr val="bg1">
                        <a:lumMod val="50000"/>
                      </a:schemeClr>
                    </a:solidFill>
                  </a:tcPr>
                </a:tc>
                <a:extLst>
                  <a:ext uri="{0D108BD9-81ED-4DB2-BD59-A6C34878D82A}">
                    <a16:rowId xmlns:a16="http://schemas.microsoft.com/office/drawing/2014/main" val="2807110385"/>
                  </a:ext>
                </a:extLst>
              </a:tr>
              <a:tr h="76944">
                <a:tc>
                  <a:txBody>
                    <a:bodyPr/>
                    <a:lstStyle/>
                    <a:p>
                      <a:pPr algn="l"/>
                      <a:r>
                        <a:rPr lang="de-DE" sz="1000" b="1"/>
                        <a:t>Median DoR, mo</a:t>
                      </a:r>
                    </a:p>
                    <a:p>
                      <a:pPr algn="l"/>
                      <a:r>
                        <a:rPr lang="de-DE" sz="1000"/>
                        <a:t>(95% CI)</a:t>
                      </a:r>
                    </a:p>
                  </a:txBody>
                  <a:tcPr marL="18000" marR="18000" marT="10800" marB="10800" anchor="ctr"/>
                </a:tc>
                <a:tc>
                  <a:txBody>
                    <a:bodyPr/>
                    <a:lstStyle/>
                    <a:p>
                      <a:pPr algn="ctr"/>
                      <a:r>
                        <a:rPr lang="de-DE" sz="1000" b="1" dirty="0"/>
                        <a:t>13.2</a:t>
                      </a:r>
                    </a:p>
                    <a:p>
                      <a:pPr algn="ctr"/>
                      <a:r>
                        <a:rPr lang="de-DE" sz="1000" dirty="0"/>
                        <a:t>(8.3-18.3)</a:t>
                      </a:r>
                    </a:p>
                  </a:txBody>
                  <a:tcPr marL="18000" marR="18000" marT="10800" marB="10800" anchor="ctr"/>
                </a:tc>
                <a:tc>
                  <a:txBody>
                    <a:bodyPr/>
                    <a:lstStyle/>
                    <a:p>
                      <a:pPr algn="ctr"/>
                      <a:r>
                        <a:rPr lang="de-DE" sz="1000" dirty="0"/>
                        <a:t>6.9</a:t>
                      </a:r>
                    </a:p>
                    <a:p>
                      <a:pPr algn="ctr"/>
                      <a:r>
                        <a:rPr lang="de-DE" sz="1000" dirty="0"/>
                        <a:t>(5.2-7.6)</a:t>
                      </a:r>
                    </a:p>
                  </a:txBody>
                  <a:tcPr marL="18000" marR="18000" marT="10800" marB="10800" anchor="ctr"/>
                </a:tc>
                <a:extLst>
                  <a:ext uri="{0D108BD9-81ED-4DB2-BD59-A6C34878D82A}">
                    <a16:rowId xmlns:a16="http://schemas.microsoft.com/office/drawing/2014/main" val="898733653"/>
                  </a:ext>
                </a:extLst>
              </a:tr>
            </a:tbl>
          </a:graphicData>
        </a:graphic>
      </p:graphicFrame>
      <p:graphicFrame>
        <p:nvGraphicFramePr>
          <p:cNvPr id="197" name="Tabelle 133">
            <a:extLst>
              <a:ext uri="{FF2B5EF4-FFF2-40B4-BE49-F238E27FC236}">
                <a16:creationId xmlns:a16="http://schemas.microsoft.com/office/drawing/2014/main" id="{5CA2A769-647A-499B-9B93-1BFE59F3BA3A}"/>
              </a:ext>
            </a:extLst>
          </p:cNvPr>
          <p:cNvGraphicFramePr>
            <a:graphicFrameLocks noGrp="1"/>
          </p:cNvGraphicFramePr>
          <p:nvPr>
            <p:extLst>
              <p:ext uri="{D42A27DB-BD31-4B8C-83A1-F6EECF244321}">
                <p14:modId xmlns:p14="http://schemas.microsoft.com/office/powerpoint/2010/main" val="3173672554"/>
              </p:ext>
            </p:extLst>
          </p:nvPr>
        </p:nvGraphicFramePr>
        <p:xfrm>
          <a:off x="8832013" y="1817519"/>
          <a:ext cx="2952000" cy="11100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896978390"/>
                    </a:ext>
                  </a:extLst>
                </a:gridCol>
                <a:gridCol w="900000">
                  <a:extLst>
                    <a:ext uri="{9D8B030D-6E8A-4147-A177-3AD203B41FA5}">
                      <a16:colId xmlns:a16="http://schemas.microsoft.com/office/drawing/2014/main" val="1943604384"/>
                    </a:ext>
                  </a:extLst>
                </a:gridCol>
                <a:gridCol w="900000">
                  <a:extLst>
                    <a:ext uri="{9D8B030D-6E8A-4147-A177-3AD203B41FA5}">
                      <a16:colId xmlns:a16="http://schemas.microsoft.com/office/drawing/2014/main" val="1971329064"/>
                    </a:ext>
                  </a:extLst>
                </a:gridCol>
              </a:tblGrid>
              <a:tr h="144084">
                <a:tc>
                  <a:txBody>
                    <a:bodyPr/>
                    <a:lstStyle/>
                    <a:p>
                      <a:r>
                        <a:rPr lang="de-DE" sz="1000" dirty="0"/>
                        <a:t>Response per BICR</a:t>
                      </a:r>
                    </a:p>
                  </a:txBody>
                  <a:tcPr marR="36000" marT="10800" marB="10800" anchor="ctr"/>
                </a:tc>
                <a:tc>
                  <a:txBody>
                    <a:bodyPr/>
                    <a:lstStyle/>
                    <a:p>
                      <a:pPr algn="ctr"/>
                      <a:r>
                        <a:rPr lang="de-DE" sz="1000"/>
                        <a:t>NIVO + IPI</a:t>
                      </a:r>
                    </a:p>
                    <a:p>
                      <a:pPr algn="ctr"/>
                      <a:r>
                        <a:rPr lang="de-DE" sz="1000"/>
                        <a:t>(n = 333)</a:t>
                      </a:r>
                      <a:r>
                        <a:rPr lang="de-DE" sz="1000" baseline="30000"/>
                        <a:t>a</a:t>
                      </a:r>
                      <a:endParaRPr lang="de-DE" sz="1000" baseline="30000" dirty="0"/>
                    </a:p>
                  </a:txBody>
                  <a:tcPr marT="10800" marB="10800" anchor="ctr">
                    <a:solidFill>
                      <a:schemeClr val="accent2">
                        <a:lumMod val="75000"/>
                      </a:schemeClr>
                    </a:solidFill>
                  </a:tcPr>
                </a:tc>
                <a:tc>
                  <a:txBody>
                    <a:bodyPr/>
                    <a:lstStyle/>
                    <a:p>
                      <a:pPr algn="ctr"/>
                      <a:r>
                        <a:rPr lang="de-DE" sz="1000">
                          <a:solidFill>
                            <a:schemeClr val="bg1"/>
                          </a:solidFill>
                        </a:rPr>
                        <a:t>Chemo</a:t>
                      </a:r>
                    </a:p>
                    <a:p>
                      <a:pPr algn="ctr"/>
                      <a:r>
                        <a:rPr lang="de-DE" sz="1000">
                          <a:solidFill>
                            <a:schemeClr val="bg1"/>
                          </a:solidFill>
                        </a:rPr>
                        <a:t>(n = 299)</a:t>
                      </a:r>
                      <a:r>
                        <a:rPr lang="de-DE" sz="1000" baseline="30000">
                          <a:solidFill>
                            <a:schemeClr val="bg1"/>
                          </a:solidFill>
                        </a:rPr>
                        <a:t> a</a:t>
                      </a:r>
                    </a:p>
                  </a:txBody>
                  <a:tcPr marT="10800" marB="10800" anchor="ctr">
                    <a:solidFill>
                      <a:schemeClr val="bg1">
                        <a:lumMod val="50000"/>
                      </a:schemeClr>
                    </a:solidFill>
                  </a:tcPr>
                </a:tc>
                <a:extLst>
                  <a:ext uri="{0D108BD9-81ED-4DB2-BD59-A6C34878D82A}">
                    <a16:rowId xmlns:a16="http://schemas.microsoft.com/office/drawing/2014/main" val="2807110385"/>
                  </a:ext>
                </a:extLst>
              </a:tr>
              <a:tr h="384375">
                <a:tc>
                  <a:txBody>
                    <a:bodyPr/>
                    <a:lstStyle/>
                    <a:p>
                      <a:r>
                        <a:rPr lang="de-DE" sz="1000" b="1" dirty="0"/>
                        <a:t>ORR, % (95% CI)</a:t>
                      </a:r>
                    </a:p>
                    <a:p>
                      <a:pPr marL="171450" indent="-171450">
                        <a:buFont typeface="Arial" panose="020B0604020202020204" pitchFamily="34" charset="0"/>
                        <a:buChar char="•"/>
                      </a:pPr>
                      <a:r>
                        <a:rPr lang="de-DE" sz="1000" dirty="0"/>
                        <a:t>CR</a:t>
                      </a:r>
                    </a:p>
                    <a:p>
                      <a:pPr marL="171450" indent="-171450">
                        <a:buFont typeface="Arial" panose="020B0604020202020204" pitchFamily="34" charset="0"/>
                        <a:buChar char="•"/>
                      </a:pPr>
                      <a:r>
                        <a:rPr lang="de-DE" sz="1000" dirty="0"/>
                        <a:t>PR</a:t>
                      </a:r>
                    </a:p>
                    <a:p>
                      <a:pPr marL="171450" indent="-171450">
                        <a:buFont typeface="Arial" panose="020B0604020202020204" pitchFamily="34" charset="0"/>
                        <a:buChar char="•"/>
                      </a:pPr>
                      <a:r>
                        <a:rPr lang="de-DE" sz="1000" dirty="0"/>
                        <a:t>SD</a:t>
                      </a:r>
                    </a:p>
                    <a:p>
                      <a:pPr marL="171450" indent="-171450">
                        <a:buFont typeface="Arial" panose="020B0604020202020204" pitchFamily="34" charset="0"/>
                        <a:buChar char="•"/>
                      </a:pPr>
                      <a:r>
                        <a:rPr lang="de-DE" sz="1000" dirty="0"/>
                        <a:t>PD</a:t>
                      </a:r>
                    </a:p>
                  </a:txBody>
                  <a:tcPr marR="36000" marT="10800" marB="10800" anchor="ctr"/>
                </a:tc>
                <a:tc>
                  <a:txBody>
                    <a:bodyPr/>
                    <a:lstStyle/>
                    <a:p>
                      <a:pPr algn="ctr"/>
                      <a:r>
                        <a:rPr lang="de-DE" sz="1000" b="1" dirty="0"/>
                        <a:t>23 (18-28)</a:t>
                      </a:r>
                    </a:p>
                    <a:p>
                      <a:pPr algn="ctr"/>
                      <a:r>
                        <a:rPr lang="de-DE" sz="1000" dirty="0"/>
                        <a:t>6</a:t>
                      </a:r>
                    </a:p>
                    <a:p>
                      <a:pPr algn="ctr"/>
                      <a:r>
                        <a:rPr lang="de-DE" sz="1000" dirty="0"/>
                        <a:t>17</a:t>
                      </a:r>
                    </a:p>
                    <a:p>
                      <a:pPr algn="ctr"/>
                      <a:r>
                        <a:rPr lang="de-DE" sz="1000" dirty="0"/>
                        <a:t>27</a:t>
                      </a:r>
                    </a:p>
                    <a:p>
                      <a:pPr algn="ctr"/>
                      <a:r>
                        <a:rPr lang="de-DE" sz="1000" dirty="0"/>
                        <a:t>34</a:t>
                      </a:r>
                    </a:p>
                  </a:txBody>
                  <a:tcPr marT="10800" marB="10800" anchor="ctr"/>
                </a:tc>
                <a:tc>
                  <a:txBody>
                    <a:bodyPr/>
                    <a:lstStyle/>
                    <a:p>
                      <a:pPr algn="ctr"/>
                      <a:r>
                        <a:rPr lang="de-DE" sz="1000" b="1" dirty="0"/>
                        <a:t>47 (41-53)</a:t>
                      </a:r>
                    </a:p>
                    <a:p>
                      <a:pPr algn="ctr"/>
                      <a:r>
                        <a:rPr lang="de-DE" sz="1000" dirty="0"/>
                        <a:t>8</a:t>
                      </a:r>
                    </a:p>
                    <a:p>
                      <a:pPr algn="ctr"/>
                      <a:r>
                        <a:rPr lang="de-DE" sz="1000" dirty="0"/>
                        <a:t>39</a:t>
                      </a:r>
                    </a:p>
                    <a:p>
                      <a:pPr algn="ctr"/>
                      <a:r>
                        <a:rPr lang="de-DE" sz="1000" dirty="0"/>
                        <a:t>34</a:t>
                      </a:r>
                    </a:p>
                    <a:p>
                      <a:pPr algn="ctr"/>
                      <a:r>
                        <a:rPr lang="de-DE" sz="1000" dirty="0"/>
                        <a:t>9</a:t>
                      </a:r>
                    </a:p>
                  </a:txBody>
                  <a:tcPr marT="10800" marB="10800" anchor="ctr"/>
                </a:tc>
                <a:extLst>
                  <a:ext uri="{0D108BD9-81ED-4DB2-BD59-A6C34878D82A}">
                    <a16:rowId xmlns:a16="http://schemas.microsoft.com/office/drawing/2014/main" val="898733653"/>
                  </a:ext>
                </a:extLst>
              </a:tr>
            </a:tbl>
          </a:graphicData>
        </a:graphic>
      </p:graphicFrame>
      <p:graphicFrame>
        <p:nvGraphicFramePr>
          <p:cNvPr id="198" name="Tabelle 133">
            <a:extLst>
              <a:ext uri="{FF2B5EF4-FFF2-40B4-BE49-F238E27FC236}">
                <a16:creationId xmlns:a16="http://schemas.microsoft.com/office/drawing/2014/main" id="{B7F6EE52-3370-4923-952B-1416BEDCB80C}"/>
              </a:ext>
            </a:extLst>
          </p:cNvPr>
          <p:cNvGraphicFramePr>
            <a:graphicFrameLocks noGrp="1"/>
          </p:cNvGraphicFramePr>
          <p:nvPr>
            <p:extLst>
              <p:ext uri="{D42A27DB-BD31-4B8C-83A1-F6EECF244321}">
                <p14:modId xmlns:p14="http://schemas.microsoft.com/office/powerpoint/2010/main" val="1198157041"/>
              </p:ext>
            </p:extLst>
          </p:nvPr>
        </p:nvGraphicFramePr>
        <p:xfrm>
          <a:off x="8832013" y="3072056"/>
          <a:ext cx="2952000" cy="6528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896978390"/>
                    </a:ext>
                  </a:extLst>
                </a:gridCol>
                <a:gridCol w="900000">
                  <a:extLst>
                    <a:ext uri="{9D8B030D-6E8A-4147-A177-3AD203B41FA5}">
                      <a16:colId xmlns:a16="http://schemas.microsoft.com/office/drawing/2014/main" val="1943604384"/>
                    </a:ext>
                  </a:extLst>
                </a:gridCol>
                <a:gridCol w="900000">
                  <a:extLst>
                    <a:ext uri="{9D8B030D-6E8A-4147-A177-3AD203B41FA5}">
                      <a16:colId xmlns:a16="http://schemas.microsoft.com/office/drawing/2014/main" val="1971329064"/>
                    </a:ext>
                  </a:extLst>
                </a:gridCol>
              </a:tblGrid>
              <a:tr h="76944">
                <a:tc>
                  <a:txBody>
                    <a:bodyPr/>
                    <a:lstStyle/>
                    <a:p>
                      <a:endParaRPr lang="de-DE" sz="1000" dirty="0"/>
                    </a:p>
                  </a:txBody>
                  <a:tcPr marL="18000" marR="18000" marT="10800" marB="10800" anchor="ctr"/>
                </a:tc>
                <a:tc>
                  <a:txBody>
                    <a:bodyPr/>
                    <a:lstStyle/>
                    <a:p>
                      <a:pPr algn="ctr"/>
                      <a:r>
                        <a:rPr lang="de-DE" sz="1000"/>
                        <a:t>NIVO + IPI</a:t>
                      </a:r>
                    </a:p>
                    <a:p>
                      <a:pPr algn="ctr"/>
                      <a:r>
                        <a:rPr lang="de-DE" sz="1000"/>
                        <a:t>(n = 52)</a:t>
                      </a:r>
                      <a:r>
                        <a:rPr lang="de-DE" sz="1000" baseline="30000"/>
                        <a:t>b</a:t>
                      </a:r>
                      <a:endParaRPr lang="de-DE" sz="1000" baseline="30000" dirty="0"/>
                    </a:p>
                  </a:txBody>
                  <a:tcPr marL="18000" marR="18000" marT="10800" marB="10800" anchor="ctr">
                    <a:solidFill>
                      <a:schemeClr val="accent2">
                        <a:lumMod val="75000"/>
                      </a:schemeClr>
                    </a:solidFill>
                  </a:tcPr>
                </a:tc>
                <a:tc>
                  <a:txBody>
                    <a:bodyPr/>
                    <a:lstStyle/>
                    <a:p>
                      <a:pPr algn="ctr"/>
                      <a:r>
                        <a:rPr lang="de-DE" sz="1000">
                          <a:solidFill>
                            <a:schemeClr val="bg1"/>
                          </a:solidFill>
                        </a:rPr>
                        <a:t>Chemo</a:t>
                      </a:r>
                    </a:p>
                    <a:p>
                      <a:pPr algn="ctr"/>
                      <a:r>
                        <a:rPr lang="de-DE" sz="1000">
                          <a:solidFill>
                            <a:schemeClr val="bg1"/>
                          </a:solidFill>
                        </a:rPr>
                        <a:t>(n = 86)</a:t>
                      </a:r>
                      <a:r>
                        <a:rPr lang="de-DE" sz="1000" baseline="30000">
                          <a:solidFill>
                            <a:schemeClr val="bg1"/>
                          </a:solidFill>
                        </a:rPr>
                        <a:t> b</a:t>
                      </a:r>
                    </a:p>
                  </a:txBody>
                  <a:tcPr marL="18000" marR="18000" marT="10800" marB="10800" anchor="ctr">
                    <a:solidFill>
                      <a:schemeClr val="bg1">
                        <a:lumMod val="50000"/>
                      </a:schemeClr>
                    </a:solidFill>
                  </a:tcPr>
                </a:tc>
                <a:extLst>
                  <a:ext uri="{0D108BD9-81ED-4DB2-BD59-A6C34878D82A}">
                    <a16:rowId xmlns:a16="http://schemas.microsoft.com/office/drawing/2014/main" val="2807110385"/>
                  </a:ext>
                </a:extLst>
              </a:tr>
              <a:tr h="76944">
                <a:tc>
                  <a:txBody>
                    <a:bodyPr/>
                    <a:lstStyle/>
                    <a:p>
                      <a:pPr algn="l"/>
                      <a:r>
                        <a:rPr lang="de-DE" sz="1000" b="1"/>
                        <a:t>Median DoR, mo</a:t>
                      </a:r>
                    </a:p>
                    <a:p>
                      <a:pPr algn="l"/>
                      <a:r>
                        <a:rPr lang="de-DE" sz="1000"/>
                        <a:t>(95% CI)</a:t>
                      </a:r>
                    </a:p>
                  </a:txBody>
                  <a:tcPr marL="18000" marR="18000" marT="10800" marB="10800" anchor="ctr"/>
                </a:tc>
                <a:tc>
                  <a:txBody>
                    <a:bodyPr/>
                    <a:lstStyle/>
                    <a:p>
                      <a:pPr algn="ctr"/>
                      <a:r>
                        <a:rPr lang="de-DE" sz="1000" b="1" dirty="0"/>
                        <a:t>13.8</a:t>
                      </a:r>
                    </a:p>
                    <a:p>
                      <a:pPr algn="ctr"/>
                      <a:r>
                        <a:rPr lang="de-DE" sz="1000" dirty="0"/>
                        <a:t>(9.4-17.7)</a:t>
                      </a:r>
                    </a:p>
                  </a:txBody>
                  <a:tcPr marL="18000" marR="18000" marT="10800" marB="10800" anchor="ctr"/>
                </a:tc>
                <a:tc>
                  <a:txBody>
                    <a:bodyPr/>
                    <a:lstStyle/>
                    <a:p>
                      <a:pPr algn="ctr"/>
                      <a:r>
                        <a:rPr lang="de-DE" sz="1000" b="1" dirty="0"/>
                        <a:t>6.8</a:t>
                      </a:r>
                    </a:p>
                    <a:p>
                      <a:pPr algn="ctr"/>
                      <a:r>
                        <a:rPr lang="de-DE" sz="1000" dirty="0"/>
                        <a:t>(5.6-7.2)</a:t>
                      </a:r>
                    </a:p>
                  </a:txBody>
                  <a:tcPr marL="18000" marR="18000" marT="10800" marB="10800" anchor="ctr"/>
                </a:tc>
                <a:extLst>
                  <a:ext uri="{0D108BD9-81ED-4DB2-BD59-A6C34878D82A}">
                    <a16:rowId xmlns:a16="http://schemas.microsoft.com/office/drawing/2014/main" val="898733653"/>
                  </a:ext>
                </a:extLst>
              </a:tr>
            </a:tbl>
          </a:graphicData>
        </a:graphic>
      </p:graphicFrame>
      <p:sp>
        <p:nvSpPr>
          <p:cNvPr id="202" name="TextBox 13">
            <a:extLst>
              <a:ext uri="{FF2B5EF4-FFF2-40B4-BE49-F238E27FC236}">
                <a16:creationId xmlns:a16="http://schemas.microsoft.com/office/drawing/2014/main" id="{CCA955B8-201D-904A-8F88-1DAFC98B8064}"/>
              </a:ext>
            </a:extLst>
          </p:cNvPr>
          <p:cNvSpPr txBox="1"/>
          <p:nvPr/>
        </p:nvSpPr>
        <p:spPr>
          <a:xfrm>
            <a:off x="407988" y="6074372"/>
            <a:ext cx="11376024" cy="153888"/>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000" dirty="0"/>
              <a:t>Although response rates were lower with NIVO + IPI vs chemo, </a:t>
            </a:r>
            <a:r>
              <a:rPr lang="en-US" sz="1000" dirty="0" err="1"/>
              <a:t>DoR</a:t>
            </a:r>
            <a:r>
              <a:rPr lang="en-US" sz="1000" dirty="0"/>
              <a:t> was longer in both PD L1 ≥5 and all randomized populations</a:t>
            </a:r>
          </a:p>
        </p:txBody>
      </p:sp>
      <p:graphicFrame>
        <p:nvGraphicFramePr>
          <p:cNvPr id="203" name="Tabelle 135">
            <a:extLst>
              <a:ext uri="{FF2B5EF4-FFF2-40B4-BE49-F238E27FC236}">
                <a16:creationId xmlns:a16="http://schemas.microsoft.com/office/drawing/2014/main" id="{C7B3C8C4-C6DA-264C-8FC0-010D594FCFEA}"/>
              </a:ext>
            </a:extLst>
          </p:cNvPr>
          <p:cNvGraphicFramePr>
            <a:graphicFrameLocks noGrp="1"/>
          </p:cNvGraphicFramePr>
          <p:nvPr>
            <p:extLst>
              <p:ext uri="{D42A27DB-BD31-4B8C-83A1-F6EECF244321}">
                <p14:modId xmlns:p14="http://schemas.microsoft.com/office/powerpoint/2010/main" val="3005798919"/>
              </p:ext>
            </p:extLst>
          </p:nvPr>
        </p:nvGraphicFramePr>
        <p:xfrm>
          <a:off x="416532" y="5564173"/>
          <a:ext cx="5527072" cy="439440"/>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2202233979"/>
                    </a:ext>
                  </a:extLst>
                </a:gridCol>
                <a:gridCol w="293692">
                  <a:extLst>
                    <a:ext uri="{9D8B030D-6E8A-4147-A177-3AD203B41FA5}">
                      <a16:colId xmlns:a16="http://schemas.microsoft.com/office/drawing/2014/main" val="126882096"/>
                    </a:ext>
                  </a:extLst>
                </a:gridCol>
                <a:gridCol w="293692">
                  <a:extLst>
                    <a:ext uri="{9D8B030D-6E8A-4147-A177-3AD203B41FA5}">
                      <a16:colId xmlns:a16="http://schemas.microsoft.com/office/drawing/2014/main" val="1291027550"/>
                    </a:ext>
                  </a:extLst>
                </a:gridCol>
                <a:gridCol w="293692">
                  <a:extLst>
                    <a:ext uri="{9D8B030D-6E8A-4147-A177-3AD203B41FA5}">
                      <a16:colId xmlns:a16="http://schemas.microsoft.com/office/drawing/2014/main" val="3627457096"/>
                    </a:ext>
                  </a:extLst>
                </a:gridCol>
                <a:gridCol w="293692">
                  <a:extLst>
                    <a:ext uri="{9D8B030D-6E8A-4147-A177-3AD203B41FA5}">
                      <a16:colId xmlns:a16="http://schemas.microsoft.com/office/drawing/2014/main" val="380995884"/>
                    </a:ext>
                  </a:extLst>
                </a:gridCol>
                <a:gridCol w="293692">
                  <a:extLst>
                    <a:ext uri="{9D8B030D-6E8A-4147-A177-3AD203B41FA5}">
                      <a16:colId xmlns:a16="http://schemas.microsoft.com/office/drawing/2014/main" val="837967367"/>
                    </a:ext>
                  </a:extLst>
                </a:gridCol>
                <a:gridCol w="293692">
                  <a:extLst>
                    <a:ext uri="{9D8B030D-6E8A-4147-A177-3AD203B41FA5}">
                      <a16:colId xmlns:a16="http://schemas.microsoft.com/office/drawing/2014/main" val="990312650"/>
                    </a:ext>
                  </a:extLst>
                </a:gridCol>
                <a:gridCol w="293692">
                  <a:extLst>
                    <a:ext uri="{9D8B030D-6E8A-4147-A177-3AD203B41FA5}">
                      <a16:colId xmlns:a16="http://schemas.microsoft.com/office/drawing/2014/main" val="1809042488"/>
                    </a:ext>
                  </a:extLst>
                </a:gridCol>
                <a:gridCol w="293692">
                  <a:extLst>
                    <a:ext uri="{9D8B030D-6E8A-4147-A177-3AD203B41FA5}">
                      <a16:colId xmlns:a16="http://schemas.microsoft.com/office/drawing/2014/main" val="2658666831"/>
                    </a:ext>
                  </a:extLst>
                </a:gridCol>
                <a:gridCol w="293692">
                  <a:extLst>
                    <a:ext uri="{9D8B030D-6E8A-4147-A177-3AD203B41FA5}">
                      <a16:colId xmlns:a16="http://schemas.microsoft.com/office/drawing/2014/main" val="396333994"/>
                    </a:ext>
                  </a:extLst>
                </a:gridCol>
                <a:gridCol w="293692">
                  <a:extLst>
                    <a:ext uri="{9D8B030D-6E8A-4147-A177-3AD203B41FA5}">
                      <a16:colId xmlns:a16="http://schemas.microsoft.com/office/drawing/2014/main" val="1597654517"/>
                    </a:ext>
                  </a:extLst>
                </a:gridCol>
                <a:gridCol w="293692">
                  <a:extLst>
                    <a:ext uri="{9D8B030D-6E8A-4147-A177-3AD203B41FA5}">
                      <a16:colId xmlns:a16="http://schemas.microsoft.com/office/drawing/2014/main" val="2581425285"/>
                    </a:ext>
                  </a:extLst>
                </a:gridCol>
                <a:gridCol w="293692">
                  <a:extLst>
                    <a:ext uri="{9D8B030D-6E8A-4147-A177-3AD203B41FA5}">
                      <a16:colId xmlns:a16="http://schemas.microsoft.com/office/drawing/2014/main" val="2728199521"/>
                    </a:ext>
                  </a:extLst>
                </a:gridCol>
                <a:gridCol w="293692">
                  <a:extLst>
                    <a:ext uri="{9D8B030D-6E8A-4147-A177-3AD203B41FA5}">
                      <a16:colId xmlns:a16="http://schemas.microsoft.com/office/drawing/2014/main" val="3925742887"/>
                    </a:ext>
                  </a:extLst>
                </a:gridCol>
                <a:gridCol w="293692">
                  <a:extLst>
                    <a:ext uri="{9D8B030D-6E8A-4147-A177-3AD203B41FA5}">
                      <a16:colId xmlns:a16="http://schemas.microsoft.com/office/drawing/2014/main" val="2950405746"/>
                    </a:ext>
                  </a:extLst>
                </a:gridCol>
                <a:gridCol w="293692">
                  <a:extLst>
                    <a:ext uri="{9D8B030D-6E8A-4147-A177-3AD203B41FA5}">
                      <a16:colId xmlns:a16="http://schemas.microsoft.com/office/drawing/2014/main" val="918802252"/>
                    </a:ext>
                  </a:extLst>
                </a:gridCol>
                <a:gridCol w="293692">
                  <a:extLst>
                    <a:ext uri="{9D8B030D-6E8A-4147-A177-3AD203B41FA5}">
                      <a16:colId xmlns:a16="http://schemas.microsoft.com/office/drawing/2014/main" val="3583795590"/>
                    </a:ext>
                  </a:extLst>
                </a:gridCol>
              </a:tblGrid>
              <a:tr h="87435">
                <a:tc gridSpan="17">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52016611"/>
                  </a:ext>
                </a:extLst>
              </a:tr>
              <a:tr h="87435">
                <a:tc>
                  <a:txBody>
                    <a:bodyPr/>
                    <a:lstStyle/>
                    <a:p>
                      <a:r>
                        <a:rPr lang="de-DE" sz="800" dirty="0">
                          <a:solidFill>
                            <a:schemeClr val="bg1"/>
                          </a:solidFill>
                        </a:rPr>
                        <a:t>NIVO + IPI</a:t>
                      </a:r>
                    </a:p>
                  </a:txBody>
                  <a:tcPr marL="36000" marR="0" marT="7200" marB="7200" anchor="ctr">
                    <a:solidFill>
                      <a:schemeClr val="accent2">
                        <a:lumMod val="75000"/>
                      </a:schemeClr>
                    </a:solidFill>
                  </a:tcPr>
                </a:tc>
                <a:tc>
                  <a:txBody>
                    <a:bodyPr/>
                    <a:lstStyle/>
                    <a:p>
                      <a:pPr algn="ctr"/>
                      <a:r>
                        <a:rPr lang="de-DE" sz="900" dirty="0"/>
                        <a:t>52</a:t>
                      </a:r>
                    </a:p>
                  </a:txBody>
                  <a:tcPr marL="18000" marR="18000" marT="7200" marB="7200" anchor="ctr"/>
                </a:tc>
                <a:tc>
                  <a:txBody>
                    <a:bodyPr/>
                    <a:lstStyle/>
                    <a:p>
                      <a:pPr algn="ctr"/>
                      <a:r>
                        <a:rPr lang="de-DE" sz="900" dirty="0"/>
                        <a:t>46</a:t>
                      </a:r>
                    </a:p>
                  </a:txBody>
                  <a:tcPr marL="18000" marR="18000" marT="7200" marB="7200" anchor="ctr"/>
                </a:tc>
                <a:tc>
                  <a:txBody>
                    <a:bodyPr/>
                    <a:lstStyle/>
                    <a:p>
                      <a:pPr algn="ctr"/>
                      <a:r>
                        <a:rPr lang="de-DE" sz="900" dirty="0"/>
                        <a:t>36</a:t>
                      </a:r>
                    </a:p>
                  </a:txBody>
                  <a:tcPr marL="18000" marR="18000" marT="7200" marB="7200" anchor="ctr"/>
                </a:tc>
                <a:tc>
                  <a:txBody>
                    <a:bodyPr/>
                    <a:lstStyle/>
                    <a:p>
                      <a:pPr algn="ctr"/>
                      <a:r>
                        <a:rPr lang="de-DE" sz="900" dirty="0"/>
                        <a:t>29</a:t>
                      </a:r>
                    </a:p>
                  </a:txBody>
                  <a:tcPr marL="18000" marR="18000" marT="7200" marB="7200" anchor="ctr"/>
                </a:tc>
                <a:tc>
                  <a:txBody>
                    <a:bodyPr/>
                    <a:lstStyle/>
                    <a:p>
                      <a:pPr algn="ctr"/>
                      <a:r>
                        <a:rPr lang="de-DE" sz="900" dirty="0"/>
                        <a:t>23</a:t>
                      </a:r>
                    </a:p>
                  </a:txBody>
                  <a:tcPr marL="18000" marR="18000" marT="7200" marB="7200" anchor="ctr"/>
                </a:tc>
                <a:tc>
                  <a:txBody>
                    <a:bodyPr/>
                    <a:lstStyle/>
                    <a:p>
                      <a:pPr algn="ctr"/>
                      <a:r>
                        <a:rPr lang="de-DE" sz="900" dirty="0"/>
                        <a:t>18</a:t>
                      </a:r>
                    </a:p>
                  </a:txBody>
                  <a:tcPr marL="18000" marR="18000" marT="7200" marB="7200" anchor="ctr"/>
                </a:tc>
                <a:tc>
                  <a:txBody>
                    <a:bodyPr/>
                    <a:lstStyle/>
                    <a:p>
                      <a:pPr algn="ctr"/>
                      <a:r>
                        <a:rPr lang="de-DE" sz="900" dirty="0"/>
                        <a:t>14</a:t>
                      </a:r>
                    </a:p>
                  </a:txBody>
                  <a:tcPr marL="18000" marR="18000" marT="7200" marB="7200" anchor="ctr"/>
                </a:tc>
                <a:tc>
                  <a:txBody>
                    <a:bodyPr/>
                    <a:lstStyle/>
                    <a:p>
                      <a:pPr algn="ctr"/>
                      <a:r>
                        <a:rPr lang="de-DE" sz="900"/>
                        <a:t>9</a:t>
                      </a:r>
                    </a:p>
                  </a:txBody>
                  <a:tcPr marL="18000" marR="18000" marT="7200" marB="7200" anchor="ctr"/>
                </a:tc>
                <a:tc>
                  <a:txBody>
                    <a:bodyPr/>
                    <a:lstStyle/>
                    <a:p>
                      <a:pPr algn="ctr"/>
                      <a:r>
                        <a:rPr lang="de-DE" sz="900" dirty="0"/>
                        <a:t>7</a:t>
                      </a:r>
                    </a:p>
                  </a:txBody>
                  <a:tcPr marL="18000" marR="18000" marT="7200" marB="7200" anchor="ctr"/>
                </a:tc>
                <a:tc>
                  <a:txBody>
                    <a:bodyPr/>
                    <a:lstStyle/>
                    <a:p>
                      <a:pPr algn="ctr"/>
                      <a:r>
                        <a:rPr lang="de-DE" sz="900" dirty="0"/>
                        <a:t>7</a:t>
                      </a:r>
                    </a:p>
                  </a:txBody>
                  <a:tcPr marL="18000" marR="18000" marT="7200" marB="7200" anchor="ctr"/>
                </a:tc>
                <a:tc>
                  <a:txBody>
                    <a:bodyPr/>
                    <a:lstStyle/>
                    <a:p>
                      <a:pPr algn="ctr"/>
                      <a:r>
                        <a:rPr lang="de-DE" sz="900" dirty="0"/>
                        <a:t>5</a:t>
                      </a:r>
                    </a:p>
                  </a:txBody>
                  <a:tcPr marL="18000" marR="18000" marT="7200" marB="7200" anchor="ctr"/>
                </a:tc>
                <a:tc>
                  <a:txBody>
                    <a:bodyPr/>
                    <a:lstStyle/>
                    <a:p>
                      <a:pPr algn="ctr"/>
                      <a:r>
                        <a:rPr lang="de-DE" sz="900" dirty="0"/>
                        <a:t>4</a:t>
                      </a:r>
                    </a:p>
                  </a:txBody>
                  <a:tcPr marL="18000" marR="18000" marT="7200" marB="7200" anchor="ctr"/>
                </a:tc>
                <a:tc>
                  <a:txBody>
                    <a:bodyPr/>
                    <a:lstStyle/>
                    <a:p>
                      <a:pPr algn="ctr"/>
                      <a:r>
                        <a:rPr lang="de-DE" sz="900" dirty="0"/>
                        <a:t>2</a:t>
                      </a:r>
                    </a:p>
                  </a:txBody>
                  <a:tcPr marL="18000" marR="18000" marT="7200" marB="7200" anchor="ctr"/>
                </a:tc>
                <a:tc>
                  <a:txBody>
                    <a:bodyPr/>
                    <a:lstStyle/>
                    <a:p>
                      <a:pPr algn="ctr"/>
                      <a:r>
                        <a:rPr lang="de-DE" sz="900" dirty="0"/>
                        <a:t>2</a:t>
                      </a:r>
                    </a:p>
                  </a:txBody>
                  <a:tcPr marL="18000" marR="18000" marT="7200" marB="7200" anchor="ctr"/>
                </a:tc>
                <a:tc>
                  <a:txBody>
                    <a:bodyPr/>
                    <a:lstStyle/>
                    <a:p>
                      <a:pPr algn="ctr"/>
                      <a:r>
                        <a:rPr lang="de-DE" sz="900" dirty="0"/>
                        <a:t>0</a:t>
                      </a:r>
                    </a:p>
                  </a:txBody>
                  <a:tcPr marL="18000" marR="18000" marT="7200" marB="7200" anchor="ctr"/>
                </a:tc>
                <a:tc>
                  <a:txBody>
                    <a:bodyPr/>
                    <a:lstStyle/>
                    <a:p>
                      <a:pPr algn="ctr"/>
                      <a:r>
                        <a:rPr lang="de-DE" sz="900" dirty="0"/>
                        <a:t>0</a:t>
                      </a:r>
                    </a:p>
                  </a:txBody>
                  <a:tcPr marL="18000" marR="18000" marT="7200" marB="7200" anchor="ctr"/>
                </a:tc>
                <a:extLst>
                  <a:ext uri="{0D108BD9-81ED-4DB2-BD59-A6C34878D82A}">
                    <a16:rowId xmlns:a16="http://schemas.microsoft.com/office/drawing/2014/main" val="684129858"/>
                  </a:ext>
                </a:extLst>
              </a:tr>
              <a:tr h="87435">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900"/>
                        <a:t>86</a:t>
                      </a:r>
                    </a:p>
                  </a:txBody>
                  <a:tcPr marL="18000" marR="18000" marT="7200" marB="7200" anchor="ctr"/>
                </a:tc>
                <a:tc>
                  <a:txBody>
                    <a:bodyPr/>
                    <a:lstStyle/>
                    <a:p>
                      <a:pPr algn="ctr"/>
                      <a:r>
                        <a:rPr lang="de-DE" sz="900" dirty="0"/>
                        <a:t>66</a:t>
                      </a:r>
                    </a:p>
                  </a:txBody>
                  <a:tcPr marL="18000" marR="18000" marT="7200" marB="7200" anchor="ctr"/>
                </a:tc>
                <a:tc>
                  <a:txBody>
                    <a:bodyPr/>
                    <a:lstStyle/>
                    <a:p>
                      <a:pPr algn="ctr"/>
                      <a:r>
                        <a:rPr lang="de-DE" sz="900" dirty="0"/>
                        <a:t>40</a:t>
                      </a:r>
                    </a:p>
                  </a:txBody>
                  <a:tcPr marL="18000" marR="18000" marT="7200" marB="7200" anchor="ctr"/>
                </a:tc>
                <a:tc>
                  <a:txBody>
                    <a:bodyPr/>
                    <a:lstStyle/>
                    <a:p>
                      <a:pPr algn="ctr"/>
                      <a:r>
                        <a:rPr lang="de-DE" sz="900" dirty="0"/>
                        <a:t>21</a:t>
                      </a:r>
                    </a:p>
                  </a:txBody>
                  <a:tcPr marL="18000" marR="18000" marT="7200" marB="7200" anchor="ctr"/>
                </a:tc>
                <a:tc>
                  <a:txBody>
                    <a:bodyPr/>
                    <a:lstStyle/>
                    <a:p>
                      <a:pPr algn="ctr"/>
                      <a:r>
                        <a:rPr lang="de-DE" sz="900" dirty="0"/>
                        <a:t>18</a:t>
                      </a:r>
                    </a:p>
                  </a:txBody>
                  <a:tcPr marL="18000" marR="18000" marT="7200" marB="7200" anchor="ctr"/>
                </a:tc>
                <a:tc>
                  <a:txBody>
                    <a:bodyPr/>
                    <a:lstStyle/>
                    <a:p>
                      <a:pPr algn="ctr"/>
                      <a:r>
                        <a:rPr lang="de-DE" sz="900" dirty="0"/>
                        <a:t>13</a:t>
                      </a:r>
                    </a:p>
                  </a:txBody>
                  <a:tcPr marL="18000" marR="18000" marT="7200" marB="7200" anchor="ctr"/>
                </a:tc>
                <a:tc>
                  <a:txBody>
                    <a:bodyPr/>
                    <a:lstStyle/>
                    <a:p>
                      <a:pPr algn="ctr"/>
                      <a:r>
                        <a:rPr lang="de-DE" sz="900" dirty="0"/>
                        <a:t>10</a:t>
                      </a:r>
                    </a:p>
                  </a:txBody>
                  <a:tcPr marL="18000" marR="18000" marT="7200" marB="7200" anchor="ctr"/>
                </a:tc>
                <a:tc>
                  <a:txBody>
                    <a:bodyPr/>
                    <a:lstStyle/>
                    <a:p>
                      <a:pPr algn="ctr"/>
                      <a:r>
                        <a:rPr lang="de-DE" sz="900"/>
                        <a:t>9</a:t>
                      </a:r>
                    </a:p>
                  </a:txBody>
                  <a:tcPr marL="18000" marR="18000" marT="7200" marB="7200" anchor="ctr"/>
                </a:tc>
                <a:tc>
                  <a:txBody>
                    <a:bodyPr/>
                    <a:lstStyle/>
                    <a:p>
                      <a:pPr algn="ctr"/>
                      <a:r>
                        <a:rPr lang="de-DE" sz="900" dirty="0"/>
                        <a:t>8</a:t>
                      </a:r>
                    </a:p>
                  </a:txBody>
                  <a:tcPr marL="18000" marR="18000" marT="7200" marB="7200" anchor="ctr"/>
                </a:tc>
                <a:tc>
                  <a:txBody>
                    <a:bodyPr/>
                    <a:lstStyle/>
                    <a:p>
                      <a:pPr algn="ctr"/>
                      <a:r>
                        <a:rPr lang="de-DE" sz="900"/>
                        <a:t>8</a:t>
                      </a:r>
                    </a:p>
                  </a:txBody>
                  <a:tcPr marL="18000" marR="18000" marT="7200" marB="7200" anchor="ctr"/>
                </a:tc>
                <a:tc>
                  <a:txBody>
                    <a:bodyPr/>
                    <a:lstStyle/>
                    <a:p>
                      <a:pPr algn="ctr"/>
                      <a:r>
                        <a:rPr lang="de-DE" sz="900" dirty="0"/>
                        <a:t>7</a:t>
                      </a:r>
                    </a:p>
                  </a:txBody>
                  <a:tcPr marL="18000" marR="18000" marT="7200" marB="7200" anchor="ctr"/>
                </a:tc>
                <a:tc>
                  <a:txBody>
                    <a:bodyPr/>
                    <a:lstStyle/>
                    <a:p>
                      <a:pPr algn="ctr"/>
                      <a:r>
                        <a:rPr lang="de-DE" sz="900"/>
                        <a:t>7</a:t>
                      </a:r>
                    </a:p>
                  </a:txBody>
                  <a:tcPr marL="18000" marR="18000" marT="7200" marB="7200" anchor="ctr"/>
                </a:tc>
                <a:tc>
                  <a:txBody>
                    <a:bodyPr/>
                    <a:lstStyle/>
                    <a:p>
                      <a:pPr algn="ctr"/>
                      <a:r>
                        <a:rPr lang="de-DE" sz="900" dirty="0"/>
                        <a:t>5</a:t>
                      </a:r>
                    </a:p>
                  </a:txBody>
                  <a:tcPr marL="18000" marR="18000" marT="7200" marB="7200" anchor="ctr"/>
                </a:tc>
                <a:tc>
                  <a:txBody>
                    <a:bodyPr/>
                    <a:lstStyle/>
                    <a:p>
                      <a:pPr algn="ctr"/>
                      <a:r>
                        <a:rPr lang="de-DE" sz="900" dirty="0"/>
                        <a:t>1</a:t>
                      </a:r>
                    </a:p>
                  </a:txBody>
                  <a:tcPr marL="18000" marR="18000" marT="7200" marB="7200" anchor="ctr"/>
                </a:tc>
                <a:tc>
                  <a:txBody>
                    <a:bodyPr/>
                    <a:lstStyle/>
                    <a:p>
                      <a:pPr algn="ctr"/>
                      <a:r>
                        <a:rPr lang="de-DE" sz="900" dirty="0"/>
                        <a:t>1</a:t>
                      </a:r>
                    </a:p>
                  </a:txBody>
                  <a:tcPr marL="18000" marR="18000" marT="7200" marB="7200" anchor="ctr"/>
                </a:tc>
                <a:tc>
                  <a:txBody>
                    <a:bodyPr/>
                    <a:lstStyle/>
                    <a:p>
                      <a:pPr algn="ctr"/>
                      <a:r>
                        <a:rPr lang="de-DE" sz="900" dirty="0"/>
                        <a:t>0</a:t>
                      </a:r>
                    </a:p>
                  </a:txBody>
                  <a:tcPr marL="18000" marR="18000" marT="7200" marB="7200" anchor="ctr"/>
                </a:tc>
                <a:extLst>
                  <a:ext uri="{0D108BD9-81ED-4DB2-BD59-A6C34878D82A}">
                    <a16:rowId xmlns:a16="http://schemas.microsoft.com/office/drawing/2014/main" val="2580698776"/>
                  </a:ext>
                </a:extLst>
              </a:tr>
            </a:tbl>
          </a:graphicData>
        </a:graphic>
      </p:graphicFrame>
      <p:graphicFrame>
        <p:nvGraphicFramePr>
          <p:cNvPr id="204" name="Tabelle 135">
            <a:extLst>
              <a:ext uri="{FF2B5EF4-FFF2-40B4-BE49-F238E27FC236}">
                <a16:creationId xmlns:a16="http://schemas.microsoft.com/office/drawing/2014/main" id="{1157C950-350E-684C-AD0C-62894B461A40}"/>
              </a:ext>
            </a:extLst>
          </p:cNvPr>
          <p:cNvGraphicFramePr>
            <a:graphicFrameLocks noGrp="1"/>
          </p:cNvGraphicFramePr>
          <p:nvPr>
            <p:extLst>
              <p:ext uri="{D42A27DB-BD31-4B8C-83A1-F6EECF244321}">
                <p14:modId xmlns:p14="http://schemas.microsoft.com/office/powerpoint/2010/main" val="2740183300"/>
              </p:ext>
            </p:extLst>
          </p:nvPr>
        </p:nvGraphicFramePr>
        <p:xfrm>
          <a:off x="6248999" y="5564173"/>
          <a:ext cx="5537459" cy="439440"/>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2202233979"/>
                    </a:ext>
                  </a:extLst>
                </a:gridCol>
                <a:gridCol w="277027">
                  <a:extLst>
                    <a:ext uri="{9D8B030D-6E8A-4147-A177-3AD203B41FA5}">
                      <a16:colId xmlns:a16="http://schemas.microsoft.com/office/drawing/2014/main" val="126882096"/>
                    </a:ext>
                  </a:extLst>
                </a:gridCol>
                <a:gridCol w="277027">
                  <a:extLst>
                    <a:ext uri="{9D8B030D-6E8A-4147-A177-3AD203B41FA5}">
                      <a16:colId xmlns:a16="http://schemas.microsoft.com/office/drawing/2014/main" val="1291027550"/>
                    </a:ext>
                  </a:extLst>
                </a:gridCol>
                <a:gridCol w="277027">
                  <a:extLst>
                    <a:ext uri="{9D8B030D-6E8A-4147-A177-3AD203B41FA5}">
                      <a16:colId xmlns:a16="http://schemas.microsoft.com/office/drawing/2014/main" val="3627457096"/>
                    </a:ext>
                  </a:extLst>
                </a:gridCol>
                <a:gridCol w="277027">
                  <a:extLst>
                    <a:ext uri="{9D8B030D-6E8A-4147-A177-3AD203B41FA5}">
                      <a16:colId xmlns:a16="http://schemas.microsoft.com/office/drawing/2014/main" val="380995884"/>
                    </a:ext>
                  </a:extLst>
                </a:gridCol>
                <a:gridCol w="277027">
                  <a:extLst>
                    <a:ext uri="{9D8B030D-6E8A-4147-A177-3AD203B41FA5}">
                      <a16:colId xmlns:a16="http://schemas.microsoft.com/office/drawing/2014/main" val="837967367"/>
                    </a:ext>
                  </a:extLst>
                </a:gridCol>
                <a:gridCol w="277027">
                  <a:extLst>
                    <a:ext uri="{9D8B030D-6E8A-4147-A177-3AD203B41FA5}">
                      <a16:colId xmlns:a16="http://schemas.microsoft.com/office/drawing/2014/main" val="990312650"/>
                    </a:ext>
                  </a:extLst>
                </a:gridCol>
                <a:gridCol w="277027">
                  <a:extLst>
                    <a:ext uri="{9D8B030D-6E8A-4147-A177-3AD203B41FA5}">
                      <a16:colId xmlns:a16="http://schemas.microsoft.com/office/drawing/2014/main" val="1809042488"/>
                    </a:ext>
                  </a:extLst>
                </a:gridCol>
                <a:gridCol w="277027">
                  <a:extLst>
                    <a:ext uri="{9D8B030D-6E8A-4147-A177-3AD203B41FA5}">
                      <a16:colId xmlns:a16="http://schemas.microsoft.com/office/drawing/2014/main" val="2658666831"/>
                    </a:ext>
                  </a:extLst>
                </a:gridCol>
                <a:gridCol w="277027">
                  <a:extLst>
                    <a:ext uri="{9D8B030D-6E8A-4147-A177-3AD203B41FA5}">
                      <a16:colId xmlns:a16="http://schemas.microsoft.com/office/drawing/2014/main" val="396333994"/>
                    </a:ext>
                  </a:extLst>
                </a:gridCol>
                <a:gridCol w="277027">
                  <a:extLst>
                    <a:ext uri="{9D8B030D-6E8A-4147-A177-3AD203B41FA5}">
                      <a16:colId xmlns:a16="http://schemas.microsoft.com/office/drawing/2014/main" val="1597654517"/>
                    </a:ext>
                  </a:extLst>
                </a:gridCol>
                <a:gridCol w="277027">
                  <a:extLst>
                    <a:ext uri="{9D8B030D-6E8A-4147-A177-3AD203B41FA5}">
                      <a16:colId xmlns:a16="http://schemas.microsoft.com/office/drawing/2014/main" val="2581425285"/>
                    </a:ext>
                  </a:extLst>
                </a:gridCol>
                <a:gridCol w="277027">
                  <a:extLst>
                    <a:ext uri="{9D8B030D-6E8A-4147-A177-3AD203B41FA5}">
                      <a16:colId xmlns:a16="http://schemas.microsoft.com/office/drawing/2014/main" val="2728199521"/>
                    </a:ext>
                  </a:extLst>
                </a:gridCol>
                <a:gridCol w="277027">
                  <a:extLst>
                    <a:ext uri="{9D8B030D-6E8A-4147-A177-3AD203B41FA5}">
                      <a16:colId xmlns:a16="http://schemas.microsoft.com/office/drawing/2014/main" val="3925742887"/>
                    </a:ext>
                  </a:extLst>
                </a:gridCol>
                <a:gridCol w="277027">
                  <a:extLst>
                    <a:ext uri="{9D8B030D-6E8A-4147-A177-3AD203B41FA5}">
                      <a16:colId xmlns:a16="http://schemas.microsoft.com/office/drawing/2014/main" val="2950405746"/>
                    </a:ext>
                  </a:extLst>
                </a:gridCol>
                <a:gridCol w="277027">
                  <a:extLst>
                    <a:ext uri="{9D8B030D-6E8A-4147-A177-3AD203B41FA5}">
                      <a16:colId xmlns:a16="http://schemas.microsoft.com/office/drawing/2014/main" val="918802252"/>
                    </a:ext>
                  </a:extLst>
                </a:gridCol>
                <a:gridCol w="277027">
                  <a:extLst>
                    <a:ext uri="{9D8B030D-6E8A-4147-A177-3AD203B41FA5}">
                      <a16:colId xmlns:a16="http://schemas.microsoft.com/office/drawing/2014/main" val="3583795590"/>
                    </a:ext>
                  </a:extLst>
                </a:gridCol>
                <a:gridCol w="277027">
                  <a:extLst>
                    <a:ext uri="{9D8B030D-6E8A-4147-A177-3AD203B41FA5}">
                      <a16:colId xmlns:a16="http://schemas.microsoft.com/office/drawing/2014/main" val="923498816"/>
                    </a:ext>
                  </a:extLst>
                </a:gridCol>
              </a:tblGrid>
              <a:tr h="87435">
                <a:tc gridSpan="18">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800"/>
                    </a:p>
                  </a:txBody>
                  <a:tcPr marL="18000" marR="18000" anchor="ctr"/>
                </a:tc>
                <a:extLst>
                  <a:ext uri="{0D108BD9-81ED-4DB2-BD59-A6C34878D82A}">
                    <a16:rowId xmlns:a16="http://schemas.microsoft.com/office/drawing/2014/main" val="452016611"/>
                  </a:ext>
                </a:extLst>
              </a:tr>
              <a:tr h="87435">
                <a:tc>
                  <a:txBody>
                    <a:bodyPr/>
                    <a:lstStyle/>
                    <a:p>
                      <a:r>
                        <a:rPr lang="de-DE" sz="800" dirty="0">
                          <a:solidFill>
                            <a:schemeClr val="bg1"/>
                          </a:solidFill>
                        </a:rPr>
                        <a:t>NIVO + IPI</a:t>
                      </a:r>
                    </a:p>
                  </a:txBody>
                  <a:tcPr marL="36000" marR="0" marT="7200" marB="7200" anchor="ctr">
                    <a:solidFill>
                      <a:schemeClr val="accent2">
                        <a:lumMod val="75000"/>
                      </a:schemeClr>
                    </a:solidFill>
                  </a:tcPr>
                </a:tc>
                <a:tc>
                  <a:txBody>
                    <a:bodyPr/>
                    <a:lstStyle/>
                    <a:p>
                      <a:pPr algn="ctr"/>
                      <a:r>
                        <a:rPr lang="de-DE" sz="900" dirty="0"/>
                        <a:t>76</a:t>
                      </a:r>
                    </a:p>
                  </a:txBody>
                  <a:tcPr marL="18000" marR="18000" marT="7200" marB="7200" anchor="ctr"/>
                </a:tc>
                <a:tc>
                  <a:txBody>
                    <a:bodyPr/>
                    <a:lstStyle/>
                    <a:p>
                      <a:pPr algn="ctr"/>
                      <a:r>
                        <a:rPr lang="de-DE" sz="900" dirty="0"/>
                        <a:t>65</a:t>
                      </a:r>
                    </a:p>
                  </a:txBody>
                  <a:tcPr marL="18000" marR="18000" marT="7200" marB="7200" anchor="ctr"/>
                </a:tc>
                <a:tc>
                  <a:txBody>
                    <a:bodyPr/>
                    <a:lstStyle/>
                    <a:p>
                      <a:pPr algn="ctr"/>
                      <a:r>
                        <a:rPr lang="de-DE" sz="900" dirty="0"/>
                        <a:t>50</a:t>
                      </a:r>
                    </a:p>
                  </a:txBody>
                  <a:tcPr marL="18000" marR="18000" marT="7200" marB="7200" anchor="ctr"/>
                </a:tc>
                <a:tc>
                  <a:txBody>
                    <a:bodyPr/>
                    <a:lstStyle/>
                    <a:p>
                      <a:pPr algn="ctr"/>
                      <a:r>
                        <a:rPr lang="de-DE" sz="900" dirty="0"/>
                        <a:t>41</a:t>
                      </a:r>
                    </a:p>
                  </a:txBody>
                  <a:tcPr marL="18000" marR="18000" marT="7200" marB="7200" anchor="ctr"/>
                </a:tc>
                <a:tc>
                  <a:txBody>
                    <a:bodyPr/>
                    <a:lstStyle/>
                    <a:p>
                      <a:pPr algn="ctr"/>
                      <a:r>
                        <a:rPr lang="de-DE" sz="900"/>
                        <a:t>33</a:t>
                      </a:r>
                    </a:p>
                  </a:txBody>
                  <a:tcPr marL="18000" marR="18000" marT="7200" marB="7200" anchor="ctr"/>
                </a:tc>
                <a:tc>
                  <a:txBody>
                    <a:bodyPr/>
                    <a:lstStyle/>
                    <a:p>
                      <a:pPr algn="ctr"/>
                      <a:r>
                        <a:rPr lang="de-DE" sz="900" dirty="0"/>
                        <a:t>27</a:t>
                      </a:r>
                    </a:p>
                  </a:txBody>
                  <a:tcPr marL="18000" marR="18000" marT="7200" marB="7200" anchor="ctr"/>
                </a:tc>
                <a:tc>
                  <a:txBody>
                    <a:bodyPr/>
                    <a:lstStyle/>
                    <a:p>
                      <a:pPr algn="ctr"/>
                      <a:r>
                        <a:rPr lang="de-DE" sz="900" dirty="0"/>
                        <a:t>20</a:t>
                      </a:r>
                    </a:p>
                  </a:txBody>
                  <a:tcPr marL="18000" marR="18000" marT="7200" marB="7200" anchor="ctr"/>
                </a:tc>
                <a:tc>
                  <a:txBody>
                    <a:bodyPr/>
                    <a:lstStyle/>
                    <a:p>
                      <a:pPr algn="ctr"/>
                      <a:r>
                        <a:rPr lang="de-DE" sz="900"/>
                        <a:t>15</a:t>
                      </a:r>
                    </a:p>
                  </a:txBody>
                  <a:tcPr marL="18000" marR="18000" marT="7200" marB="7200" anchor="ctr"/>
                </a:tc>
                <a:tc>
                  <a:txBody>
                    <a:bodyPr/>
                    <a:lstStyle/>
                    <a:p>
                      <a:pPr algn="ctr"/>
                      <a:r>
                        <a:rPr lang="de-DE" sz="900" dirty="0"/>
                        <a:t>12</a:t>
                      </a:r>
                    </a:p>
                  </a:txBody>
                  <a:tcPr marL="18000" marR="18000" marT="7200" marB="7200" anchor="ctr"/>
                </a:tc>
                <a:tc>
                  <a:txBody>
                    <a:bodyPr/>
                    <a:lstStyle/>
                    <a:p>
                      <a:pPr algn="ctr"/>
                      <a:r>
                        <a:rPr lang="de-DE" sz="900"/>
                        <a:t>12</a:t>
                      </a:r>
                    </a:p>
                  </a:txBody>
                  <a:tcPr marL="18000" marR="18000" marT="7200" marB="7200" anchor="ctr"/>
                </a:tc>
                <a:tc>
                  <a:txBody>
                    <a:bodyPr/>
                    <a:lstStyle/>
                    <a:p>
                      <a:pPr algn="ctr"/>
                      <a:r>
                        <a:rPr lang="de-DE" sz="900"/>
                        <a:t>10</a:t>
                      </a:r>
                    </a:p>
                  </a:txBody>
                  <a:tcPr marL="18000" marR="18000" marT="7200" marB="7200" anchor="ctr"/>
                </a:tc>
                <a:tc>
                  <a:txBody>
                    <a:bodyPr/>
                    <a:lstStyle/>
                    <a:p>
                      <a:pPr algn="ctr"/>
                      <a:r>
                        <a:rPr lang="de-DE" sz="900" dirty="0"/>
                        <a:t>6</a:t>
                      </a:r>
                    </a:p>
                  </a:txBody>
                  <a:tcPr marL="18000" marR="18000" marT="7200" marB="7200" anchor="ctr"/>
                </a:tc>
                <a:tc>
                  <a:txBody>
                    <a:bodyPr/>
                    <a:lstStyle/>
                    <a:p>
                      <a:pPr algn="ctr"/>
                      <a:r>
                        <a:rPr lang="de-DE" sz="900"/>
                        <a:t>2</a:t>
                      </a:r>
                    </a:p>
                  </a:txBody>
                  <a:tcPr marL="18000" marR="18000" marT="7200" marB="7200" anchor="ctr"/>
                </a:tc>
                <a:tc>
                  <a:txBody>
                    <a:bodyPr/>
                    <a:lstStyle/>
                    <a:p>
                      <a:pPr algn="ctr"/>
                      <a:r>
                        <a:rPr lang="de-DE" sz="900"/>
                        <a:t>2</a:t>
                      </a:r>
                    </a:p>
                  </a:txBody>
                  <a:tcPr marL="18000" marR="18000" marT="7200" marB="7200" anchor="ctr"/>
                </a:tc>
                <a:tc>
                  <a:txBody>
                    <a:bodyPr/>
                    <a:lstStyle/>
                    <a:p>
                      <a:pPr algn="ctr"/>
                      <a:r>
                        <a:rPr lang="de-DE" sz="900"/>
                        <a:t>0</a:t>
                      </a:r>
                    </a:p>
                  </a:txBody>
                  <a:tcPr marL="18000" marR="18000" marT="7200" marB="7200" anchor="ctr"/>
                </a:tc>
                <a:tc>
                  <a:txBody>
                    <a:bodyPr/>
                    <a:lstStyle/>
                    <a:p>
                      <a:pPr algn="ctr"/>
                      <a:r>
                        <a:rPr lang="de-DE" sz="900" dirty="0"/>
                        <a:t>0</a:t>
                      </a:r>
                    </a:p>
                  </a:txBody>
                  <a:tcPr marL="18000" marR="18000" marT="7200" marB="7200" anchor="ctr"/>
                </a:tc>
                <a:tc>
                  <a:txBody>
                    <a:bodyPr/>
                    <a:lstStyle/>
                    <a:p>
                      <a:pPr algn="ctr"/>
                      <a:r>
                        <a:rPr lang="de-DE" sz="900" dirty="0"/>
                        <a:t>0</a:t>
                      </a:r>
                    </a:p>
                  </a:txBody>
                  <a:tcPr marL="18000" marR="18000" marT="7200" marB="7200" anchor="ctr"/>
                </a:tc>
                <a:extLst>
                  <a:ext uri="{0D108BD9-81ED-4DB2-BD59-A6C34878D82A}">
                    <a16:rowId xmlns:a16="http://schemas.microsoft.com/office/drawing/2014/main" val="684129858"/>
                  </a:ext>
                </a:extLst>
              </a:tr>
              <a:tr h="87435">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900"/>
                        <a:t>141</a:t>
                      </a:r>
                    </a:p>
                  </a:txBody>
                  <a:tcPr marL="18000" marR="18000" marT="7200" marB="7200" anchor="ctr"/>
                </a:tc>
                <a:tc>
                  <a:txBody>
                    <a:bodyPr/>
                    <a:lstStyle/>
                    <a:p>
                      <a:pPr algn="ctr"/>
                      <a:r>
                        <a:rPr lang="de-DE" sz="900" dirty="0"/>
                        <a:t>117</a:t>
                      </a:r>
                    </a:p>
                  </a:txBody>
                  <a:tcPr marL="18000" marR="18000" marT="7200" marB="7200" anchor="ctr"/>
                </a:tc>
                <a:tc>
                  <a:txBody>
                    <a:bodyPr/>
                    <a:lstStyle/>
                    <a:p>
                      <a:pPr algn="ctr"/>
                      <a:r>
                        <a:rPr lang="de-DE" sz="900" dirty="0"/>
                        <a:t>64</a:t>
                      </a:r>
                    </a:p>
                  </a:txBody>
                  <a:tcPr marL="18000" marR="18000" marT="7200" marB="7200" anchor="ctr"/>
                </a:tc>
                <a:tc>
                  <a:txBody>
                    <a:bodyPr/>
                    <a:lstStyle/>
                    <a:p>
                      <a:pPr algn="ctr"/>
                      <a:r>
                        <a:rPr lang="de-DE" sz="900" dirty="0"/>
                        <a:t>35</a:t>
                      </a:r>
                    </a:p>
                  </a:txBody>
                  <a:tcPr marL="18000" marR="18000" marT="7200" marB="7200" anchor="ctr"/>
                </a:tc>
                <a:tc>
                  <a:txBody>
                    <a:bodyPr/>
                    <a:lstStyle/>
                    <a:p>
                      <a:pPr algn="ctr"/>
                      <a:r>
                        <a:rPr lang="de-DE" sz="900" dirty="0"/>
                        <a:t>30</a:t>
                      </a:r>
                    </a:p>
                  </a:txBody>
                  <a:tcPr marL="18000" marR="18000" marT="7200" marB="7200" anchor="ctr"/>
                </a:tc>
                <a:tc>
                  <a:txBody>
                    <a:bodyPr/>
                    <a:lstStyle/>
                    <a:p>
                      <a:pPr algn="ctr"/>
                      <a:r>
                        <a:rPr lang="de-DE" sz="900" dirty="0"/>
                        <a:t>22</a:t>
                      </a:r>
                    </a:p>
                  </a:txBody>
                  <a:tcPr marL="18000" marR="18000" marT="7200" marB="7200" anchor="ctr"/>
                </a:tc>
                <a:tc>
                  <a:txBody>
                    <a:bodyPr/>
                    <a:lstStyle/>
                    <a:p>
                      <a:pPr algn="ctr"/>
                      <a:r>
                        <a:rPr lang="de-DE" sz="900"/>
                        <a:t>17</a:t>
                      </a:r>
                    </a:p>
                  </a:txBody>
                  <a:tcPr marL="18000" marR="18000" marT="7200" marB="7200" anchor="ctr"/>
                </a:tc>
                <a:tc>
                  <a:txBody>
                    <a:bodyPr/>
                    <a:lstStyle/>
                    <a:p>
                      <a:pPr algn="ctr"/>
                      <a:r>
                        <a:rPr lang="de-DE" sz="900" dirty="0"/>
                        <a:t>13</a:t>
                      </a:r>
                    </a:p>
                  </a:txBody>
                  <a:tcPr marL="18000" marR="18000" marT="7200" marB="7200" anchor="ctr"/>
                </a:tc>
                <a:tc>
                  <a:txBody>
                    <a:bodyPr/>
                    <a:lstStyle/>
                    <a:p>
                      <a:pPr algn="ctr"/>
                      <a:r>
                        <a:rPr lang="de-DE" sz="900"/>
                        <a:t>12</a:t>
                      </a:r>
                    </a:p>
                  </a:txBody>
                  <a:tcPr marL="18000" marR="18000" marT="7200" marB="7200" anchor="ctr"/>
                </a:tc>
                <a:tc>
                  <a:txBody>
                    <a:bodyPr/>
                    <a:lstStyle/>
                    <a:p>
                      <a:pPr algn="ctr"/>
                      <a:r>
                        <a:rPr lang="de-DE" sz="900" dirty="0"/>
                        <a:t>10</a:t>
                      </a:r>
                    </a:p>
                  </a:txBody>
                  <a:tcPr marL="18000" marR="18000" marT="7200" marB="7200" anchor="ctr"/>
                </a:tc>
                <a:tc>
                  <a:txBody>
                    <a:bodyPr/>
                    <a:lstStyle/>
                    <a:p>
                      <a:pPr algn="ctr"/>
                      <a:r>
                        <a:rPr lang="de-DE" sz="900"/>
                        <a:t>9</a:t>
                      </a:r>
                    </a:p>
                  </a:txBody>
                  <a:tcPr marL="18000" marR="18000" marT="7200" marB="7200" anchor="ctr"/>
                </a:tc>
                <a:tc>
                  <a:txBody>
                    <a:bodyPr/>
                    <a:lstStyle/>
                    <a:p>
                      <a:pPr algn="ctr"/>
                      <a:r>
                        <a:rPr lang="de-DE" sz="900" dirty="0"/>
                        <a:t>8</a:t>
                      </a:r>
                    </a:p>
                  </a:txBody>
                  <a:tcPr marL="18000" marR="18000" marT="7200" marB="7200" anchor="ctr"/>
                </a:tc>
                <a:tc>
                  <a:txBody>
                    <a:bodyPr/>
                    <a:lstStyle/>
                    <a:p>
                      <a:pPr algn="ctr"/>
                      <a:r>
                        <a:rPr lang="de-DE" sz="900"/>
                        <a:t>6</a:t>
                      </a:r>
                    </a:p>
                  </a:txBody>
                  <a:tcPr marL="18000" marR="18000" marT="7200" marB="7200" anchor="ctr"/>
                </a:tc>
                <a:tc>
                  <a:txBody>
                    <a:bodyPr/>
                    <a:lstStyle/>
                    <a:p>
                      <a:pPr algn="ctr"/>
                      <a:r>
                        <a:rPr lang="de-DE" sz="900" dirty="0"/>
                        <a:t>2</a:t>
                      </a:r>
                    </a:p>
                  </a:txBody>
                  <a:tcPr marL="18000" marR="18000" marT="7200" marB="7200" anchor="ctr"/>
                </a:tc>
                <a:tc>
                  <a:txBody>
                    <a:bodyPr/>
                    <a:lstStyle/>
                    <a:p>
                      <a:pPr algn="ctr"/>
                      <a:r>
                        <a:rPr lang="de-DE" sz="900" dirty="0"/>
                        <a:t>2</a:t>
                      </a:r>
                    </a:p>
                  </a:txBody>
                  <a:tcPr marL="18000" marR="18000" marT="7200" marB="7200" anchor="ctr"/>
                </a:tc>
                <a:tc>
                  <a:txBody>
                    <a:bodyPr/>
                    <a:lstStyle/>
                    <a:p>
                      <a:pPr algn="ctr"/>
                      <a:r>
                        <a:rPr lang="de-DE" sz="900" dirty="0"/>
                        <a:t>1</a:t>
                      </a:r>
                    </a:p>
                  </a:txBody>
                  <a:tcPr marL="18000" marR="18000" marT="7200" marB="7200" anchor="ctr"/>
                </a:tc>
                <a:tc>
                  <a:txBody>
                    <a:bodyPr/>
                    <a:lstStyle/>
                    <a:p>
                      <a:pPr algn="ctr"/>
                      <a:r>
                        <a:rPr lang="de-DE" sz="900" dirty="0"/>
                        <a:t>0</a:t>
                      </a:r>
                    </a:p>
                  </a:txBody>
                  <a:tcPr marL="18000" marR="18000" marT="7200" marB="7200" anchor="ctr"/>
                </a:tc>
                <a:extLst>
                  <a:ext uri="{0D108BD9-81ED-4DB2-BD59-A6C34878D82A}">
                    <a16:rowId xmlns:a16="http://schemas.microsoft.com/office/drawing/2014/main" val="2580698776"/>
                  </a:ext>
                </a:extLst>
              </a:tr>
            </a:tbl>
          </a:graphicData>
        </a:graphic>
      </p:graphicFrame>
    </p:spTree>
    <p:extLst>
      <p:ext uri="{BB962C8B-B14F-4D97-AF65-F5344CB8AC3E}">
        <p14:creationId xmlns:p14="http://schemas.microsoft.com/office/powerpoint/2010/main" val="2534896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baseline="30000" dirty="0" err="1"/>
              <a:t>a</a:t>
            </a:r>
            <a:r>
              <a:rPr lang="en-GB" dirty="0" err="1"/>
              <a:t>Randomized</a:t>
            </a:r>
            <a:r>
              <a:rPr lang="en-GB" dirty="0"/>
              <a:t> patients who had target lesion measurements at baseline per BICR assessment, MSI-H: NIVO + IPI, n = 10; chemo, n = 7, patients with MSS: NIVO + IPI, n = 292; </a:t>
            </a:r>
            <a:br>
              <a:rPr lang="en-GB" dirty="0"/>
            </a:br>
            <a:r>
              <a:rPr lang="en-GB" dirty="0"/>
              <a:t>chemo, n = 257.</a:t>
            </a:r>
          </a:p>
          <a:p>
            <a:r>
              <a:rPr lang="en-GB" dirty="0"/>
              <a:t>CI, confidence interval; HR, hazard </a:t>
            </a:r>
            <a:r>
              <a:rPr lang="en-GB"/>
              <a:t>ratio; mo, months; </a:t>
            </a:r>
            <a:r>
              <a:rPr lang="en-GB" dirty="0"/>
              <a:t>MSI, microsatellite instability; MSS, microsatellite stable; NIVO, nivolumab; OS, overall survival; ORR, objective response rate.</a:t>
            </a:r>
          </a:p>
          <a:p>
            <a:r>
              <a:rPr lang="en-GB" b="1" dirty="0" err="1"/>
              <a:t>Janjigian</a:t>
            </a:r>
            <a:r>
              <a:rPr lang="en-GB" b="1" dirty="0"/>
              <a:t> Y, et al. Abstract LBA7 presented at ESMO 2021.</a:t>
            </a:r>
          </a:p>
        </p:txBody>
      </p:sp>
      <p:sp>
        <p:nvSpPr>
          <p:cNvPr id="2" name="Textplatzhalter 1">
            <a:extLst>
              <a:ext uri="{FF2B5EF4-FFF2-40B4-BE49-F238E27FC236}">
                <a16:creationId xmlns:a16="http://schemas.microsoft.com/office/drawing/2014/main" id="{35FF9FA4-49EB-0C41-B97D-6CEE7C72A593}"/>
              </a:ext>
            </a:extLst>
          </p:cNvPr>
          <p:cNvSpPr>
            <a:spLocks noGrp="1"/>
          </p:cNvSpPr>
          <p:nvPr>
            <p:ph type="body" sz="quarter" idx="12"/>
          </p:nvPr>
        </p:nvSpPr>
        <p:spPr>
          <a:xfrm>
            <a:off x="416533" y="1160463"/>
            <a:ext cx="5535005" cy="647700"/>
          </a:xfrm>
        </p:spPr>
        <p:txBody>
          <a:bodyPr/>
          <a:lstStyle/>
          <a:p>
            <a:r>
              <a:rPr lang="de-DE" dirty="0"/>
              <a:t>MSI-H</a:t>
            </a:r>
          </a:p>
        </p:txBody>
      </p:sp>
      <p:sp>
        <p:nvSpPr>
          <p:cNvPr id="3" name="Textplatzhalter 2">
            <a:extLst>
              <a:ext uri="{FF2B5EF4-FFF2-40B4-BE49-F238E27FC236}">
                <a16:creationId xmlns:a16="http://schemas.microsoft.com/office/drawing/2014/main" id="{0B3253FA-32B7-BC42-B9AD-39D49C42C1B3}"/>
              </a:ext>
            </a:extLst>
          </p:cNvPr>
          <p:cNvSpPr>
            <a:spLocks noGrp="1"/>
          </p:cNvSpPr>
          <p:nvPr>
            <p:ph type="body" sz="quarter" idx="13"/>
          </p:nvPr>
        </p:nvSpPr>
        <p:spPr/>
        <p:txBody>
          <a:bodyPr/>
          <a:lstStyle/>
          <a:p>
            <a:r>
              <a:rPr lang="de-DE" dirty="0"/>
              <a:t>MSS</a:t>
            </a:r>
          </a:p>
        </p:txBody>
      </p:sp>
      <p:graphicFrame>
        <p:nvGraphicFramePr>
          <p:cNvPr id="153" name="Tabelle 52">
            <a:extLst>
              <a:ext uri="{FF2B5EF4-FFF2-40B4-BE49-F238E27FC236}">
                <a16:creationId xmlns:a16="http://schemas.microsoft.com/office/drawing/2014/main" id="{FCCB3599-36BA-8148-9B6A-D574C9988F6B}"/>
              </a:ext>
            </a:extLst>
          </p:cNvPr>
          <p:cNvGraphicFramePr>
            <a:graphicFrameLocks noGrp="1"/>
          </p:cNvGraphicFramePr>
          <p:nvPr>
            <p:extLst>
              <p:ext uri="{D42A27DB-BD31-4B8C-83A1-F6EECF244321}">
                <p14:modId xmlns:p14="http://schemas.microsoft.com/office/powerpoint/2010/main" val="684401466"/>
              </p:ext>
            </p:extLst>
          </p:nvPr>
        </p:nvGraphicFramePr>
        <p:xfrm>
          <a:off x="3071538" y="1815258"/>
          <a:ext cx="2880000" cy="137544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552616588"/>
                    </a:ext>
                  </a:extLst>
                </a:gridCol>
                <a:gridCol w="900000">
                  <a:extLst>
                    <a:ext uri="{9D8B030D-6E8A-4147-A177-3AD203B41FA5}">
                      <a16:colId xmlns:a16="http://schemas.microsoft.com/office/drawing/2014/main" val="2381461193"/>
                    </a:ext>
                  </a:extLst>
                </a:gridCol>
                <a:gridCol w="900000">
                  <a:extLst>
                    <a:ext uri="{9D8B030D-6E8A-4147-A177-3AD203B41FA5}">
                      <a16:colId xmlns:a16="http://schemas.microsoft.com/office/drawing/2014/main" val="1431600345"/>
                    </a:ext>
                  </a:extLst>
                </a:gridCol>
              </a:tblGrid>
              <a:tr h="240691">
                <a:tc>
                  <a:txBody>
                    <a:bodyPr/>
                    <a:lstStyle/>
                    <a:p>
                      <a:endParaRPr lang="de-DE" sz="1000" dirty="0"/>
                    </a:p>
                  </a:txBody>
                  <a:tcPr anchor="ctr"/>
                </a:tc>
                <a:tc>
                  <a:txBody>
                    <a:bodyPr/>
                    <a:lstStyle/>
                    <a:p>
                      <a:pPr algn="ctr"/>
                      <a:r>
                        <a:rPr lang="de-DE" sz="1000" dirty="0"/>
                        <a:t>NIVO + IPI</a:t>
                      </a:r>
                    </a:p>
                    <a:p>
                      <a:pPr algn="ctr"/>
                      <a:r>
                        <a:rPr lang="de-DE" sz="1000" dirty="0">
                          <a:solidFill>
                            <a:schemeClr val="bg1"/>
                          </a:solidFill>
                        </a:rPr>
                        <a:t>(</a:t>
                      </a:r>
                      <a:r>
                        <a:rPr lang="de-DE" sz="1000" dirty="0" err="1">
                          <a:solidFill>
                            <a:schemeClr val="bg1"/>
                          </a:solidFill>
                        </a:rPr>
                        <a:t>n</a:t>
                      </a:r>
                      <a:r>
                        <a:rPr lang="de-DE" sz="1000" dirty="0">
                          <a:solidFill>
                            <a:schemeClr val="bg1"/>
                          </a:solidFill>
                        </a:rPr>
                        <a:t> = 11)</a:t>
                      </a:r>
                    </a:p>
                  </a:txBody>
                  <a:tcPr marL="0" marR="0" anchor="ctr">
                    <a:solidFill>
                      <a:schemeClr val="accent2">
                        <a:lumMod val="75000"/>
                      </a:schemeClr>
                    </a:solidFill>
                  </a:tcPr>
                </a:tc>
                <a:tc>
                  <a:txBody>
                    <a:bodyPr/>
                    <a:lstStyle/>
                    <a:p>
                      <a:pPr algn="ctr"/>
                      <a:r>
                        <a:rPr lang="de-DE" sz="1000" dirty="0">
                          <a:solidFill>
                            <a:schemeClr val="bg1"/>
                          </a:solidFill>
                        </a:rPr>
                        <a:t>Chemo </a:t>
                      </a:r>
                    </a:p>
                    <a:p>
                      <a:pPr algn="ctr"/>
                      <a:r>
                        <a:rPr lang="de-DE" sz="1000" dirty="0">
                          <a:solidFill>
                            <a:schemeClr val="bg1"/>
                          </a:solidFill>
                        </a:rPr>
                        <a:t>(</a:t>
                      </a:r>
                      <a:r>
                        <a:rPr lang="de-DE" sz="1000" dirty="0" err="1">
                          <a:solidFill>
                            <a:schemeClr val="bg1"/>
                          </a:solidFill>
                        </a:rPr>
                        <a:t>n</a:t>
                      </a:r>
                      <a:r>
                        <a:rPr lang="de-DE" sz="1000" dirty="0">
                          <a:solidFill>
                            <a:schemeClr val="bg1"/>
                          </a:solidFill>
                        </a:rPr>
                        <a:t> = 10)</a:t>
                      </a:r>
                    </a:p>
                  </a:txBody>
                  <a:tcPr marL="0" marR="0" anchor="ctr">
                    <a:solidFill>
                      <a:schemeClr val="bg1">
                        <a:lumMod val="50000"/>
                      </a:schemeClr>
                    </a:solidFill>
                  </a:tcPr>
                </a:tc>
                <a:extLst>
                  <a:ext uri="{0D108BD9-81ED-4DB2-BD59-A6C34878D82A}">
                    <a16:rowId xmlns:a16="http://schemas.microsoft.com/office/drawing/2014/main" val="3713532059"/>
                  </a:ext>
                </a:extLst>
              </a:tr>
              <a:tr h="240691">
                <a:tc>
                  <a:txBody>
                    <a:bodyPr/>
                    <a:lstStyle/>
                    <a:p>
                      <a:r>
                        <a:rPr lang="de-DE" sz="1000" b="1" dirty="0"/>
                        <a:t>Median OS, </a:t>
                      </a:r>
                      <a:r>
                        <a:rPr lang="de-DE" sz="1000" b="1" dirty="0" err="1"/>
                        <a:t>mo</a:t>
                      </a:r>
                      <a:endParaRPr lang="de-DE" sz="1000" b="1" dirty="0"/>
                    </a:p>
                    <a:p>
                      <a:r>
                        <a:rPr lang="de-DE" sz="1000" b="0" dirty="0"/>
                        <a:t>(95% CI)</a:t>
                      </a:r>
                    </a:p>
                  </a:txBody>
                  <a:tcPr marL="72000" marR="18000" marT="10800" marB="10800" anchor="ctr"/>
                </a:tc>
                <a:tc>
                  <a:txBody>
                    <a:bodyPr/>
                    <a:lstStyle/>
                    <a:p>
                      <a:pPr algn="ctr"/>
                      <a:r>
                        <a:rPr lang="de-DE" sz="1000" b="1" dirty="0"/>
                        <a:t>NR</a:t>
                      </a:r>
                    </a:p>
                    <a:p>
                      <a:pPr algn="ctr"/>
                      <a:r>
                        <a:rPr lang="de-DE" sz="1000" dirty="0"/>
                        <a:t>(2.7-NR)</a:t>
                      </a:r>
                    </a:p>
                  </a:txBody>
                  <a:tcPr marL="18000" marR="18000" marT="10800" marB="10800" anchor="ctr"/>
                </a:tc>
                <a:tc>
                  <a:txBody>
                    <a:bodyPr/>
                    <a:lstStyle/>
                    <a:p>
                      <a:pPr algn="ctr"/>
                      <a:r>
                        <a:rPr lang="de-DE" sz="1000" b="1" dirty="0"/>
                        <a:t>10.0</a:t>
                      </a:r>
                    </a:p>
                    <a:p>
                      <a:pPr algn="ctr"/>
                      <a:r>
                        <a:rPr lang="de-DE" sz="1000" dirty="0"/>
                        <a:t>(2.0-28.2)</a:t>
                      </a:r>
                    </a:p>
                  </a:txBody>
                  <a:tcPr marL="18000" marR="18000" marT="10800" marB="10800" anchor="ctr"/>
                </a:tc>
                <a:extLst>
                  <a:ext uri="{0D108BD9-81ED-4DB2-BD59-A6C34878D82A}">
                    <a16:rowId xmlns:a16="http://schemas.microsoft.com/office/drawing/2014/main" val="426719897"/>
                  </a:ext>
                </a:extLst>
              </a:tr>
              <a:tr h="148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dirty="0" err="1"/>
                        <a:t>Unstratified</a:t>
                      </a:r>
                      <a:r>
                        <a:rPr lang="de-DE" sz="1000" b="1" dirty="0"/>
                        <a:t> HR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dirty="0"/>
                        <a:t>(95% CI)</a:t>
                      </a:r>
                    </a:p>
                  </a:txBody>
                  <a:tcPr marL="72000" marR="18000" marT="10800" marB="10800" anchor="ctr"/>
                </a:tc>
                <a:tc gridSpan="2">
                  <a:txBody>
                    <a:bodyPr/>
                    <a:lstStyle/>
                    <a:p>
                      <a:pPr algn="ctr"/>
                      <a:r>
                        <a:rPr lang="de-DE" sz="1000" b="1" dirty="0"/>
                        <a:t>0.28 (0.08-0.92)</a:t>
                      </a:r>
                    </a:p>
                  </a:txBody>
                  <a:tcPr marL="18000" marR="18000" marT="10800" marB="10800" anchor="ctr"/>
                </a:tc>
                <a:tc hMerge="1">
                  <a:txBody>
                    <a:bodyPr/>
                    <a:lstStyle/>
                    <a:p>
                      <a:pPr algn="ctr"/>
                      <a:endParaRPr lang="de-DE" sz="800"/>
                    </a:p>
                  </a:txBody>
                  <a:tcPr marL="18000" marR="18000" marT="10800" marB="10800" anchor="ctr"/>
                </a:tc>
                <a:extLst>
                  <a:ext uri="{0D108BD9-81ED-4DB2-BD59-A6C34878D82A}">
                    <a16:rowId xmlns:a16="http://schemas.microsoft.com/office/drawing/2014/main" val="88096318"/>
                  </a:ext>
                </a:extLst>
              </a:tr>
              <a:tr h="240691">
                <a:tc>
                  <a:txBody>
                    <a:bodyPr/>
                    <a:lstStyle/>
                    <a:p>
                      <a:r>
                        <a:rPr lang="de-DE" sz="1000" b="1" dirty="0" err="1"/>
                        <a:t>ORR,</a:t>
                      </a:r>
                      <a:r>
                        <a:rPr lang="de-DE" sz="1000" b="1" baseline="30000" dirty="0" err="1"/>
                        <a:t>a</a:t>
                      </a:r>
                      <a:r>
                        <a:rPr lang="de-DE" sz="1000" b="1" dirty="0"/>
                        <a:t> %</a:t>
                      </a:r>
                    </a:p>
                    <a:p>
                      <a:pPr algn="l"/>
                      <a:r>
                        <a:rPr lang="de-DE" sz="1000" b="0" dirty="0"/>
                        <a:t>(95% CI)</a:t>
                      </a:r>
                    </a:p>
                  </a:txBody>
                  <a:tcPr marL="72000" marR="18000" marT="10800" marB="10800" anchor="ctr"/>
                </a:tc>
                <a:tc>
                  <a:txBody>
                    <a:bodyPr/>
                    <a:lstStyle/>
                    <a:p>
                      <a:pPr algn="ctr"/>
                      <a:r>
                        <a:rPr lang="de-DE" sz="1000" b="1" dirty="0"/>
                        <a:t>70</a:t>
                      </a:r>
                    </a:p>
                    <a:p>
                      <a:pPr algn="ctr"/>
                      <a:r>
                        <a:rPr lang="de-DE" sz="1000" dirty="0"/>
                        <a:t>(35-93)</a:t>
                      </a:r>
                    </a:p>
                  </a:txBody>
                  <a:tcPr marL="18000" marR="18000" marT="10800" marB="10800" anchor="ctr"/>
                </a:tc>
                <a:tc>
                  <a:txBody>
                    <a:bodyPr/>
                    <a:lstStyle/>
                    <a:p>
                      <a:pPr algn="ctr"/>
                      <a:r>
                        <a:rPr lang="de-DE" sz="1000" b="1" dirty="0"/>
                        <a:t>57</a:t>
                      </a:r>
                    </a:p>
                    <a:p>
                      <a:pPr algn="ctr"/>
                      <a:r>
                        <a:rPr lang="de-DE" sz="1000" dirty="0"/>
                        <a:t>(18-90)</a:t>
                      </a:r>
                    </a:p>
                  </a:txBody>
                  <a:tcPr marL="18000" marR="18000" marT="10800" marB="10800" anchor="ctr"/>
                </a:tc>
                <a:extLst>
                  <a:ext uri="{0D108BD9-81ED-4DB2-BD59-A6C34878D82A}">
                    <a16:rowId xmlns:a16="http://schemas.microsoft.com/office/drawing/2014/main" val="3429922736"/>
                  </a:ext>
                </a:extLst>
              </a:tr>
            </a:tbl>
          </a:graphicData>
        </a:graphic>
      </p:graphicFrame>
      <p:sp>
        <p:nvSpPr>
          <p:cNvPr id="154" name="TextBox 13">
            <a:extLst>
              <a:ext uri="{FF2B5EF4-FFF2-40B4-BE49-F238E27FC236}">
                <a16:creationId xmlns:a16="http://schemas.microsoft.com/office/drawing/2014/main" id="{64C663E1-E50F-1740-B64A-3C41819EE3FF}"/>
              </a:ext>
            </a:extLst>
          </p:cNvPr>
          <p:cNvSpPr txBox="1"/>
          <p:nvPr/>
        </p:nvSpPr>
        <p:spPr>
          <a:xfrm>
            <a:off x="407988" y="6074372"/>
            <a:ext cx="11376024" cy="153888"/>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000" dirty="0"/>
              <a:t>Longer median OS and higher ORR observed in all randomized patients with MSI-H tumors with NIVO + IPI vs chemo,  although sample size was small</a:t>
            </a:r>
          </a:p>
        </p:txBody>
      </p:sp>
      <p:graphicFrame>
        <p:nvGraphicFramePr>
          <p:cNvPr id="155" name="Tabelle 135">
            <a:extLst>
              <a:ext uri="{FF2B5EF4-FFF2-40B4-BE49-F238E27FC236}">
                <a16:creationId xmlns:a16="http://schemas.microsoft.com/office/drawing/2014/main" id="{7EBA57D3-5A98-D140-8E99-15C7A5829761}"/>
              </a:ext>
            </a:extLst>
          </p:cNvPr>
          <p:cNvGraphicFramePr>
            <a:graphicFrameLocks noGrp="1"/>
          </p:cNvGraphicFramePr>
          <p:nvPr>
            <p:extLst>
              <p:ext uri="{D42A27DB-BD31-4B8C-83A1-F6EECF244321}">
                <p14:modId xmlns:p14="http://schemas.microsoft.com/office/powerpoint/2010/main" val="335710523"/>
              </p:ext>
            </p:extLst>
          </p:nvPr>
        </p:nvGraphicFramePr>
        <p:xfrm>
          <a:off x="416532" y="5564173"/>
          <a:ext cx="5535014" cy="408960"/>
        </p:xfrm>
        <a:graphic>
          <a:graphicData uri="http://schemas.openxmlformats.org/drawingml/2006/table">
            <a:tbl>
              <a:tblPr firstRow="1" bandRow="1">
                <a:tableStyleId>{5C22544A-7EE6-4342-B048-85BDC9FD1C3A}</a:tableStyleId>
              </a:tblPr>
              <a:tblGrid>
                <a:gridCol w="782449">
                  <a:extLst>
                    <a:ext uri="{9D8B030D-6E8A-4147-A177-3AD203B41FA5}">
                      <a16:colId xmlns:a16="http://schemas.microsoft.com/office/drawing/2014/main" val="2202233979"/>
                    </a:ext>
                  </a:extLst>
                </a:gridCol>
                <a:gridCol w="250135">
                  <a:extLst>
                    <a:ext uri="{9D8B030D-6E8A-4147-A177-3AD203B41FA5}">
                      <a16:colId xmlns:a16="http://schemas.microsoft.com/office/drawing/2014/main" val="126882096"/>
                    </a:ext>
                  </a:extLst>
                </a:gridCol>
                <a:gridCol w="250135">
                  <a:extLst>
                    <a:ext uri="{9D8B030D-6E8A-4147-A177-3AD203B41FA5}">
                      <a16:colId xmlns:a16="http://schemas.microsoft.com/office/drawing/2014/main" val="1291027550"/>
                    </a:ext>
                  </a:extLst>
                </a:gridCol>
                <a:gridCol w="250135">
                  <a:extLst>
                    <a:ext uri="{9D8B030D-6E8A-4147-A177-3AD203B41FA5}">
                      <a16:colId xmlns:a16="http://schemas.microsoft.com/office/drawing/2014/main" val="3627457096"/>
                    </a:ext>
                  </a:extLst>
                </a:gridCol>
                <a:gridCol w="250135">
                  <a:extLst>
                    <a:ext uri="{9D8B030D-6E8A-4147-A177-3AD203B41FA5}">
                      <a16:colId xmlns:a16="http://schemas.microsoft.com/office/drawing/2014/main" val="380995884"/>
                    </a:ext>
                  </a:extLst>
                </a:gridCol>
                <a:gridCol w="250135">
                  <a:extLst>
                    <a:ext uri="{9D8B030D-6E8A-4147-A177-3AD203B41FA5}">
                      <a16:colId xmlns:a16="http://schemas.microsoft.com/office/drawing/2014/main" val="837967367"/>
                    </a:ext>
                  </a:extLst>
                </a:gridCol>
                <a:gridCol w="250135">
                  <a:extLst>
                    <a:ext uri="{9D8B030D-6E8A-4147-A177-3AD203B41FA5}">
                      <a16:colId xmlns:a16="http://schemas.microsoft.com/office/drawing/2014/main" val="990312650"/>
                    </a:ext>
                  </a:extLst>
                </a:gridCol>
                <a:gridCol w="250135">
                  <a:extLst>
                    <a:ext uri="{9D8B030D-6E8A-4147-A177-3AD203B41FA5}">
                      <a16:colId xmlns:a16="http://schemas.microsoft.com/office/drawing/2014/main" val="1809042488"/>
                    </a:ext>
                  </a:extLst>
                </a:gridCol>
                <a:gridCol w="250135">
                  <a:extLst>
                    <a:ext uri="{9D8B030D-6E8A-4147-A177-3AD203B41FA5}">
                      <a16:colId xmlns:a16="http://schemas.microsoft.com/office/drawing/2014/main" val="2658666831"/>
                    </a:ext>
                  </a:extLst>
                </a:gridCol>
                <a:gridCol w="250135">
                  <a:extLst>
                    <a:ext uri="{9D8B030D-6E8A-4147-A177-3AD203B41FA5}">
                      <a16:colId xmlns:a16="http://schemas.microsoft.com/office/drawing/2014/main" val="396333994"/>
                    </a:ext>
                  </a:extLst>
                </a:gridCol>
                <a:gridCol w="250135">
                  <a:extLst>
                    <a:ext uri="{9D8B030D-6E8A-4147-A177-3AD203B41FA5}">
                      <a16:colId xmlns:a16="http://schemas.microsoft.com/office/drawing/2014/main" val="1597654517"/>
                    </a:ext>
                  </a:extLst>
                </a:gridCol>
                <a:gridCol w="250135">
                  <a:extLst>
                    <a:ext uri="{9D8B030D-6E8A-4147-A177-3AD203B41FA5}">
                      <a16:colId xmlns:a16="http://schemas.microsoft.com/office/drawing/2014/main" val="2581425285"/>
                    </a:ext>
                  </a:extLst>
                </a:gridCol>
                <a:gridCol w="250135">
                  <a:extLst>
                    <a:ext uri="{9D8B030D-6E8A-4147-A177-3AD203B41FA5}">
                      <a16:colId xmlns:a16="http://schemas.microsoft.com/office/drawing/2014/main" val="2728199521"/>
                    </a:ext>
                  </a:extLst>
                </a:gridCol>
                <a:gridCol w="250135">
                  <a:extLst>
                    <a:ext uri="{9D8B030D-6E8A-4147-A177-3AD203B41FA5}">
                      <a16:colId xmlns:a16="http://schemas.microsoft.com/office/drawing/2014/main" val="3925742887"/>
                    </a:ext>
                  </a:extLst>
                </a:gridCol>
                <a:gridCol w="250135">
                  <a:extLst>
                    <a:ext uri="{9D8B030D-6E8A-4147-A177-3AD203B41FA5}">
                      <a16:colId xmlns:a16="http://schemas.microsoft.com/office/drawing/2014/main" val="2950405746"/>
                    </a:ext>
                  </a:extLst>
                </a:gridCol>
                <a:gridCol w="250135">
                  <a:extLst>
                    <a:ext uri="{9D8B030D-6E8A-4147-A177-3AD203B41FA5}">
                      <a16:colId xmlns:a16="http://schemas.microsoft.com/office/drawing/2014/main" val="918802252"/>
                    </a:ext>
                  </a:extLst>
                </a:gridCol>
                <a:gridCol w="250135">
                  <a:extLst>
                    <a:ext uri="{9D8B030D-6E8A-4147-A177-3AD203B41FA5}">
                      <a16:colId xmlns:a16="http://schemas.microsoft.com/office/drawing/2014/main" val="3583795590"/>
                    </a:ext>
                  </a:extLst>
                </a:gridCol>
                <a:gridCol w="250135">
                  <a:extLst>
                    <a:ext uri="{9D8B030D-6E8A-4147-A177-3AD203B41FA5}">
                      <a16:colId xmlns:a16="http://schemas.microsoft.com/office/drawing/2014/main" val="923498816"/>
                    </a:ext>
                  </a:extLst>
                </a:gridCol>
                <a:gridCol w="250135">
                  <a:extLst>
                    <a:ext uri="{9D8B030D-6E8A-4147-A177-3AD203B41FA5}">
                      <a16:colId xmlns:a16="http://schemas.microsoft.com/office/drawing/2014/main" val="4293447481"/>
                    </a:ext>
                  </a:extLst>
                </a:gridCol>
                <a:gridCol w="250135">
                  <a:extLst>
                    <a:ext uri="{9D8B030D-6E8A-4147-A177-3AD203B41FA5}">
                      <a16:colId xmlns:a16="http://schemas.microsoft.com/office/drawing/2014/main" val="1439443365"/>
                    </a:ext>
                  </a:extLst>
                </a:gridCol>
              </a:tblGrid>
              <a:tr h="87435">
                <a:tc gridSpan="20">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800"/>
                    </a:p>
                  </a:txBody>
                  <a:tcPr marL="18000" marR="18000" anchor="ctr"/>
                </a:tc>
                <a:tc hMerge="1">
                  <a:txBody>
                    <a:bodyPr/>
                    <a:lstStyle/>
                    <a:p>
                      <a:endParaRPr lang="de-DE" sz="800"/>
                    </a:p>
                  </a:txBody>
                  <a:tcPr marL="18000" marR="18000" anchor="ctr"/>
                </a:tc>
                <a:tc hMerge="1">
                  <a:txBody>
                    <a:bodyPr/>
                    <a:lstStyle/>
                    <a:p>
                      <a:endParaRPr lang="de-DE"/>
                    </a:p>
                  </a:txBody>
                  <a:tcPr/>
                </a:tc>
                <a:extLst>
                  <a:ext uri="{0D108BD9-81ED-4DB2-BD59-A6C34878D82A}">
                    <a16:rowId xmlns:a16="http://schemas.microsoft.com/office/drawing/2014/main" val="452016611"/>
                  </a:ext>
                </a:extLst>
              </a:tr>
              <a:tr h="87435">
                <a:tc>
                  <a:txBody>
                    <a:bodyPr/>
                    <a:lstStyle/>
                    <a:p>
                      <a:r>
                        <a:rPr lang="de-DE" sz="800" dirty="0">
                          <a:solidFill>
                            <a:schemeClr val="bg1"/>
                          </a:solidFill>
                        </a:rPr>
                        <a:t>NIVO + IPI</a:t>
                      </a:r>
                    </a:p>
                  </a:txBody>
                  <a:tcPr marL="36000" marR="0" marT="7200" marB="7200" anchor="ctr">
                    <a:solidFill>
                      <a:schemeClr val="accent2">
                        <a:lumMod val="75000"/>
                      </a:schemeClr>
                    </a:solidFill>
                  </a:tcPr>
                </a:tc>
                <a:tc>
                  <a:txBody>
                    <a:bodyPr/>
                    <a:lstStyle/>
                    <a:p>
                      <a:pPr algn="ctr"/>
                      <a:r>
                        <a:rPr lang="de-DE" sz="800" dirty="0"/>
                        <a:t>11</a:t>
                      </a:r>
                    </a:p>
                  </a:txBody>
                  <a:tcPr marL="18000" marR="18000" marT="7200" marB="7200" anchor="ctr"/>
                </a:tc>
                <a:tc>
                  <a:txBody>
                    <a:bodyPr/>
                    <a:lstStyle/>
                    <a:p>
                      <a:pPr algn="ctr"/>
                      <a:r>
                        <a:rPr lang="de-DE" sz="800"/>
                        <a:t>9</a:t>
                      </a:r>
                    </a:p>
                  </a:txBody>
                  <a:tcPr marL="18000" marR="18000" marT="7200" marB="7200" anchor="ctr"/>
                </a:tc>
                <a:tc>
                  <a:txBody>
                    <a:bodyPr/>
                    <a:lstStyle/>
                    <a:p>
                      <a:pPr algn="ctr"/>
                      <a:r>
                        <a:rPr lang="de-DE" sz="800"/>
                        <a:t>9</a:t>
                      </a:r>
                    </a:p>
                  </a:txBody>
                  <a:tcPr marL="18000" marR="18000" marT="7200" marB="7200" anchor="ctr"/>
                </a:tc>
                <a:tc>
                  <a:txBody>
                    <a:bodyPr/>
                    <a:lstStyle/>
                    <a:p>
                      <a:pPr algn="ctr"/>
                      <a:r>
                        <a:rPr lang="de-DE" sz="800"/>
                        <a:t>9</a:t>
                      </a:r>
                    </a:p>
                  </a:txBody>
                  <a:tcPr marL="18000" marR="18000" marT="7200" marB="7200" anchor="ctr"/>
                </a:tc>
                <a:tc>
                  <a:txBody>
                    <a:bodyPr/>
                    <a:lstStyle/>
                    <a:p>
                      <a:pPr algn="ctr"/>
                      <a:r>
                        <a:rPr lang="de-DE" sz="800"/>
                        <a:t>9</a:t>
                      </a:r>
                    </a:p>
                  </a:txBody>
                  <a:tcPr marL="18000" marR="18000" marT="7200" marB="7200" anchor="ctr"/>
                </a:tc>
                <a:tc>
                  <a:txBody>
                    <a:bodyPr/>
                    <a:lstStyle/>
                    <a:p>
                      <a:pPr algn="ctr"/>
                      <a:r>
                        <a:rPr lang="de-DE" sz="800"/>
                        <a:t>9</a:t>
                      </a:r>
                    </a:p>
                  </a:txBody>
                  <a:tcPr marL="18000" marR="18000" marT="7200" marB="7200" anchor="ctr"/>
                </a:tc>
                <a:tc>
                  <a:txBody>
                    <a:bodyPr/>
                    <a:lstStyle/>
                    <a:p>
                      <a:pPr algn="ctr"/>
                      <a:r>
                        <a:rPr lang="de-DE" sz="800"/>
                        <a:t>9</a:t>
                      </a:r>
                    </a:p>
                  </a:txBody>
                  <a:tcPr marL="18000" marR="18000" marT="7200" marB="7200" anchor="ctr"/>
                </a:tc>
                <a:tc>
                  <a:txBody>
                    <a:bodyPr/>
                    <a:lstStyle/>
                    <a:p>
                      <a:pPr algn="ctr"/>
                      <a:r>
                        <a:rPr lang="de-DE" sz="800"/>
                        <a:t>7</a:t>
                      </a:r>
                    </a:p>
                  </a:txBody>
                  <a:tcPr marL="18000" marR="18000" marT="7200" marB="7200" anchor="ctr"/>
                </a:tc>
                <a:tc>
                  <a:txBody>
                    <a:bodyPr/>
                    <a:lstStyle/>
                    <a:p>
                      <a:pPr algn="ctr"/>
                      <a:r>
                        <a:rPr lang="de-DE" sz="800"/>
                        <a:t>7</a:t>
                      </a:r>
                    </a:p>
                  </a:txBody>
                  <a:tcPr marL="18000" marR="18000" marT="7200" marB="7200" anchor="ctr"/>
                </a:tc>
                <a:tc>
                  <a:txBody>
                    <a:bodyPr/>
                    <a:lstStyle/>
                    <a:p>
                      <a:pPr algn="ctr"/>
                      <a:r>
                        <a:rPr lang="de-DE" sz="800"/>
                        <a:t>7</a:t>
                      </a:r>
                    </a:p>
                  </a:txBody>
                  <a:tcPr marL="18000" marR="18000" marT="7200" marB="7200" anchor="ctr"/>
                </a:tc>
                <a:tc>
                  <a:txBody>
                    <a:bodyPr/>
                    <a:lstStyle/>
                    <a:p>
                      <a:pPr algn="ctr"/>
                      <a:r>
                        <a:rPr lang="de-DE" sz="800"/>
                        <a:t>7</a:t>
                      </a:r>
                    </a:p>
                  </a:txBody>
                  <a:tcPr marL="18000" marR="18000" marT="7200" marB="7200" anchor="ctr"/>
                </a:tc>
                <a:tc>
                  <a:txBody>
                    <a:bodyPr/>
                    <a:lstStyle/>
                    <a:p>
                      <a:pPr algn="ctr"/>
                      <a:r>
                        <a:rPr lang="de-DE" sz="800"/>
                        <a:t>7</a:t>
                      </a:r>
                    </a:p>
                  </a:txBody>
                  <a:tcPr marL="18000" marR="18000" marT="7200" marB="7200" anchor="ctr"/>
                </a:tc>
                <a:tc>
                  <a:txBody>
                    <a:bodyPr/>
                    <a:lstStyle/>
                    <a:p>
                      <a:pPr algn="ctr"/>
                      <a:r>
                        <a:rPr lang="de-DE" sz="800"/>
                        <a:t>7</a:t>
                      </a:r>
                    </a:p>
                  </a:txBody>
                  <a:tcPr marL="18000" marR="18000" marT="7200" marB="7200" anchor="ctr"/>
                </a:tc>
                <a:tc>
                  <a:txBody>
                    <a:bodyPr/>
                    <a:lstStyle/>
                    <a:p>
                      <a:pPr algn="ctr"/>
                      <a:r>
                        <a:rPr lang="de-DE" sz="800"/>
                        <a:t>4</a:t>
                      </a:r>
                    </a:p>
                  </a:txBody>
                  <a:tcPr marL="18000" marR="18000" marT="7200" marB="7200" anchor="ctr"/>
                </a:tc>
                <a:tc>
                  <a:txBody>
                    <a:bodyPr/>
                    <a:lstStyle/>
                    <a:p>
                      <a:pPr algn="ctr"/>
                      <a:r>
                        <a:rPr lang="de-DE" sz="800"/>
                        <a:t>3</a:t>
                      </a:r>
                    </a:p>
                  </a:txBody>
                  <a:tcPr marL="18000" marR="18000" marT="7200" marB="7200" anchor="ctr"/>
                </a:tc>
                <a:tc>
                  <a:txBody>
                    <a:bodyPr/>
                    <a:lstStyle/>
                    <a:p>
                      <a:pPr algn="ctr"/>
                      <a:r>
                        <a:rPr lang="de-DE" sz="800"/>
                        <a:t>2</a:t>
                      </a:r>
                    </a:p>
                  </a:txBody>
                  <a:tcPr marL="18000" marR="18000" marT="7200" marB="7200" anchor="ctr"/>
                </a:tc>
                <a:tc>
                  <a:txBody>
                    <a:bodyPr/>
                    <a:lstStyle/>
                    <a:p>
                      <a:pPr algn="ctr"/>
                      <a:r>
                        <a:rPr lang="de-DE" sz="800"/>
                        <a:t>1</a:t>
                      </a:r>
                    </a:p>
                  </a:txBody>
                  <a:tcPr marL="18000" marR="18000" marT="7200" marB="7200" anchor="ctr"/>
                </a:tc>
                <a:tc>
                  <a:txBody>
                    <a:bodyPr/>
                    <a:lstStyle/>
                    <a:p>
                      <a:pPr algn="ctr"/>
                      <a:r>
                        <a:rPr lang="de-DE" sz="800"/>
                        <a:t>0</a:t>
                      </a:r>
                    </a:p>
                  </a:txBody>
                  <a:tcPr marL="18000" marR="18000" marT="7200" marB="7200" anchor="ctr"/>
                </a:tc>
                <a:tc>
                  <a:txBody>
                    <a:bodyPr/>
                    <a:lstStyle/>
                    <a:p>
                      <a:pPr algn="ctr"/>
                      <a:r>
                        <a:rPr lang="de-DE" sz="800"/>
                        <a:t>0</a:t>
                      </a:r>
                    </a:p>
                  </a:txBody>
                  <a:tcPr marL="18000" marR="18000" marT="7200" marB="7200" anchor="ctr"/>
                </a:tc>
                <a:extLst>
                  <a:ext uri="{0D108BD9-81ED-4DB2-BD59-A6C34878D82A}">
                    <a16:rowId xmlns:a16="http://schemas.microsoft.com/office/drawing/2014/main" val="684129858"/>
                  </a:ext>
                </a:extLst>
              </a:tr>
              <a:tr h="87435">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800"/>
                        <a:t>10</a:t>
                      </a:r>
                    </a:p>
                  </a:txBody>
                  <a:tcPr marL="18000" marR="18000" marT="7200" marB="7200" anchor="ctr"/>
                </a:tc>
                <a:tc>
                  <a:txBody>
                    <a:bodyPr/>
                    <a:lstStyle/>
                    <a:p>
                      <a:pPr algn="ctr"/>
                      <a:r>
                        <a:rPr lang="de-DE" sz="800" dirty="0"/>
                        <a:t>9</a:t>
                      </a:r>
                    </a:p>
                  </a:txBody>
                  <a:tcPr marL="18000" marR="18000" marT="7200" marB="7200" anchor="ctr"/>
                </a:tc>
                <a:tc>
                  <a:txBody>
                    <a:bodyPr/>
                    <a:lstStyle/>
                    <a:p>
                      <a:pPr algn="ctr"/>
                      <a:r>
                        <a:rPr lang="de-DE" sz="800" dirty="0"/>
                        <a:t>7</a:t>
                      </a:r>
                    </a:p>
                  </a:txBody>
                  <a:tcPr marL="18000" marR="18000" marT="7200" marB="7200" anchor="ctr"/>
                </a:tc>
                <a:tc>
                  <a:txBody>
                    <a:bodyPr/>
                    <a:lstStyle/>
                    <a:p>
                      <a:pPr algn="ctr"/>
                      <a:r>
                        <a:rPr lang="de-DE" sz="800"/>
                        <a:t>6</a:t>
                      </a:r>
                    </a:p>
                  </a:txBody>
                  <a:tcPr marL="18000" marR="18000" marT="7200" marB="7200" anchor="ctr"/>
                </a:tc>
                <a:tc>
                  <a:txBody>
                    <a:bodyPr/>
                    <a:lstStyle/>
                    <a:p>
                      <a:pPr algn="ctr"/>
                      <a:r>
                        <a:rPr lang="de-DE" sz="800" dirty="0"/>
                        <a:t>4</a:t>
                      </a:r>
                    </a:p>
                  </a:txBody>
                  <a:tcPr marL="18000" marR="18000" marT="7200" marB="7200" anchor="ctr"/>
                </a:tc>
                <a:tc>
                  <a:txBody>
                    <a:bodyPr/>
                    <a:lstStyle/>
                    <a:p>
                      <a:pPr algn="ctr"/>
                      <a:r>
                        <a:rPr lang="de-DE" sz="800" dirty="0"/>
                        <a:t>4</a:t>
                      </a:r>
                    </a:p>
                  </a:txBody>
                  <a:tcPr marL="18000" marR="18000" marT="7200" marB="7200" anchor="ctr"/>
                </a:tc>
                <a:tc>
                  <a:txBody>
                    <a:bodyPr/>
                    <a:lstStyle/>
                    <a:p>
                      <a:pPr algn="ctr"/>
                      <a:r>
                        <a:rPr lang="de-DE" sz="800" dirty="0"/>
                        <a:t>4</a:t>
                      </a:r>
                    </a:p>
                  </a:txBody>
                  <a:tcPr marL="18000" marR="18000" marT="7200" marB="7200" anchor="ctr"/>
                </a:tc>
                <a:tc>
                  <a:txBody>
                    <a:bodyPr/>
                    <a:lstStyle/>
                    <a:p>
                      <a:pPr algn="ctr"/>
                      <a:r>
                        <a:rPr lang="de-DE" sz="800" dirty="0"/>
                        <a:t>4</a:t>
                      </a:r>
                    </a:p>
                  </a:txBody>
                  <a:tcPr marL="18000" marR="18000" marT="7200" marB="7200" anchor="ctr"/>
                </a:tc>
                <a:tc>
                  <a:txBody>
                    <a:bodyPr/>
                    <a:lstStyle/>
                    <a:p>
                      <a:pPr algn="ctr"/>
                      <a:r>
                        <a:rPr lang="de-DE" sz="800" dirty="0"/>
                        <a:t>3</a:t>
                      </a:r>
                    </a:p>
                  </a:txBody>
                  <a:tcPr marL="18000" marR="18000" marT="7200" marB="7200" anchor="ctr"/>
                </a:tc>
                <a:tc>
                  <a:txBody>
                    <a:bodyPr/>
                    <a:lstStyle/>
                    <a:p>
                      <a:pPr algn="ctr"/>
                      <a:r>
                        <a:rPr lang="de-DE" sz="800"/>
                        <a:t>3</a:t>
                      </a:r>
                    </a:p>
                  </a:txBody>
                  <a:tcPr marL="18000" marR="18000" marT="7200" marB="7200" anchor="ctr"/>
                </a:tc>
                <a:tc>
                  <a:txBody>
                    <a:bodyPr/>
                    <a:lstStyle/>
                    <a:p>
                      <a:pPr algn="ctr"/>
                      <a:r>
                        <a:rPr lang="de-DE" sz="800" dirty="0"/>
                        <a:t>2</a:t>
                      </a:r>
                    </a:p>
                  </a:txBody>
                  <a:tcPr marL="18000" marR="18000" marT="7200" marB="7200" anchor="ctr"/>
                </a:tc>
                <a:tc>
                  <a:txBody>
                    <a:bodyPr/>
                    <a:lstStyle/>
                    <a:p>
                      <a:pPr algn="ctr"/>
                      <a:r>
                        <a:rPr lang="de-DE" sz="800" dirty="0"/>
                        <a:t>1</a:t>
                      </a:r>
                    </a:p>
                  </a:txBody>
                  <a:tcPr marL="18000" marR="18000" marT="7200" marB="7200" anchor="ctr"/>
                </a:tc>
                <a:tc>
                  <a:txBody>
                    <a:bodyPr/>
                    <a:lstStyle/>
                    <a:p>
                      <a:pPr algn="ctr"/>
                      <a:r>
                        <a:rPr lang="de-DE" sz="800"/>
                        <a:t>1</a:t>
                      </a:r>
                    </a:p>
                  </a:txBody>
                  <a:tcPr marL="18000" marR="18000" marT="7200" marB="7200" anchor="ctr"/>
                </a:tc>
                <a:tc>
                  <a:txBody>
                    <a:bodyPr/>
                    <a:lstStyle/>
                    <a:p>
                      <a:pPr algn="ctr"/>
                      <a:r>
                        <a:rPr lang="de-DE" sz="800"/>
                        <a:t>1</a:t>
                      </a:r>
                    </a:p>
                  </a:txBody>
                  <a:tcPr marL="18000" marR="18000" marT="7200" marB="7200" anchor="ctr"/>
                </a:tc>
                <a:tc>
                  <a:txBody>
                    <a:bodyPr/>
                    <a:lstStyle/>
                    <a:p>
                      <a:pPr algn="ctr"/>
                      <a:r>
                        <a:rPr lang="de-DE" sz="800" dirty="0"/>
                        <a:t>1</a:t>
                      </a:r>
                    </a:p>
                  </a:txBody>
                  <a:tcPr marL="18000" marR="18000" marT="7200" marB="7200" anchor="ctr"/>
                </a:tc>
                <a:tc>
                  <a:txBody>
                    <a:bodyPr/>
                    <a:lstStyle/>
                    <a:p>
                      <a:pPr algn="ctr"/>
                      <a:r>
                        <a:rPr lang="de-DE" sz="800"/>
                        <a:t>1</a:t>
                      </a:r>
                    </a:p>
                  </a:txBody>
                  <a:tcPr marL="18000" marR="18000" marT="7200" marB="7200" anchor="ctr"/>
                </a:tc>
                <a:tc>
                  <a:txBody>
                    <a:bodyPr/>
                    <a:lstStyle/>
                    <a:p>
                      <a:pPr algn="ctr"/>
                      <a:r>
                        <a:rPr lang="de-DE" sz="800" dirty="0"/>
                        <a:t>1</a:t>
                      </a:r>
                    </a:p>
                  </a:txBody>
                  <a:tcPr marL="18000" marR="18000" marT="7200" marB="7200" anchor="ctr"/>
                </a:tc>
                <a:tc>
                  <a:txBody>
                    <a:bodyPr/>
                    <a:lstStyle/>
                    <a:p>
                      <a:pPr algn="ctr"/>
                      <a:r>
                        <a:rPr lang="de-DE" sz="800" dirty="0"/>
                        <a:t>1</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2580698776"/>
                  </a:ext>
                </a:extLst>
              </a:tr>
            </a:tbl>
          </a:graphicData>
        </a:graphic>
      </p:graphicFrame>
      <p:graphicFrame>
        <p:nvGraphicFramePr>
          <p:cNvPr id="156" name="Tabelle 135">
            <a:extLst>
              <a:ext uri="{FF2B5EF4-FFF2-40B4-BE49-F238E27FC236}">
                <a16:creationId xmlns:a16="http://schemas.microsoft.com/office/drawing/2014/main" id="{4B39F4E5-1F48-3543-A066-A2E002D061D1}"/>
              </a:ext>
            </a:extLst>
          </p:cNvPr>
          <p:cNvGraphicFramePr>
            <a:graphicFrameLocks noGrp="1"/>
          </p:cNvGraphicFramePr>
          <p:nvPr>
            <p:extLst>
              <p:ext uri="{D42A27DB-BD31-4B8C-83A1-F6EECF244321}">
                <p14:modId xmlns:p14="http://schemas.microsoft.com/office/powerpoint/2010/main" val="276773700"/>
              </p:ext>
            </p:extLst>
          </p:nvPr>
        </p:nvGraphicFramePr>
        <p:xfrm>
          <a:off x="6248999" y="5564173"/>
          <a:ext cx="5535014" cy="408960"/>
        </p:xfrm>
        <a:graphic>
          <a:graphicData uri="http://schemas.openxmlformats.org/drawingml/2006/table">
            <a:tbl>
              <a:tblPr firstRow="1" bandRow="1">
                <a:tableStyleId>{5C22544A-7EE6-4342-B048-85BDC9FD1C3A}</a:tableStyleId>
              </a:tblPr>
              <a:tblGrid>
                <a:gridCol w="782449">
                  <a:extLst>
                    <a:ext uri="{9D8B030D-6E8A-4147-A177-3AD203B41FA5}">
                      <a16:colId xmlns:a16="http://schemas.microsoft.com/office/drawing/2014/main" val="2202233979"/>
                    </a:ext>
                  </a:extLst>
                </a:gridCol>
                <a:gridCol w="250135">
                  <a:extLst>
                    <a:ext uri="{9D8B030D-6E8A-4147-A177-3AD203B41FA5}">
                      <a16:colId xmlns:a16="http://schemas.microsoft.com/office/drawing/2014/main" val="126882096"/>
                    </a:ext>
                  </a:extLst>
                </a:gridCol>
                <a:gridCol w="250135">
                  <a:extLst>
                    <a:ext uri="{9D8B030D-6E8A-4147-A177-3AD203B41FA5}">
                      <a16:colId xmlns:a16="http://schemas.microsoft.com/office/drawing/2014/main" val="1291027550"/>
                    </a:ext>
                  </a:extLst>
                </a:gridCol>
                <a:gridCol w="250135">
                  <a:extLst>
                    <a:ext uri="{9D8B030D-6E8A-4147-A177-3AD203B41FA5}">
                      <a16:colId xmlns:a16="http://schemas.microsoft.com/office/drawing/2014/main" val="3627457096"/>
                    </a:ext>
                  </a:extLst>
                </a:gridCol>
                <a:gridCol w="250135">
                  <a:extLst>
                    <a:ext uri="{9D8B030D-6E8A-4147-A177-3AD203B41FA5}">
                      <a16:colId xmlns:a16="http://schemas.microsoft.com/office/drawing/2014/main" val="380995884"/>
                    </a:ext>
                  </a:extLst>
                </a:gridCol>
                <a:gridCol w="250135">
                  <a:extLst>
                    <a:ext uri="{9D8B030D-6E8A-4147-A177-3AD203B41FA5}">
                      <a16:colId xmlns:a16="http://schemas.microsoft.com/office/drawing/2014/main" val="837967367"/>
                    </a:ext>
                  </a:extLst>
                </a:gridCol>
                <a:gridCol w="250135">
                  <a:extLst>
                    <a:ext uri="{9D8B030D-6E8A-4147-A177-3AD203B41FA5}">
                      <a16:colId xmlns:a16="http://schemas.microsoft.com/office/drawing/2014/main" val="990312650"/>
                    </a:ext>
                  </a:extLst>
                </a:gridCol>
                <a:gridCol w="250135">
                  <a:extLst>
                    <a:ext uri="{9D8B030D-6E8A-4147-A177-3AD203B41FA5}">
                      <a16:colId xmlns:a16="http://schemas.microsoft.com/office/drawing/2014/main" val="1809042488"/>
                    </a:ext>
                  </a:extLst>
                </a:gridCol>
                <a:gridCol w="250135">
                  <a:extLst>
                    <a:ext uri="{9D8B030D-6E8A-4147-A177-3AD203B41FA5}">
                      <a16:colId xmlns:a16="http://schemas.microsoft.com/office/drawing/2014/main" val="2658666831"/>
                    </a:ext>
                  </a:extLst>
                </a:gridCol>
                <a:gridCol w="250135">
                  <a:extLst>
                    <a:ext uri="{9D8B030D-6E8A-4147-A177-3AD203B41FA5}">
                      <a16:colId xmlns:a16="http://schemas.microsoft.com/office/drawing/2014/main" val="396333994"/>
                    </a:ext>
                  </a:extLst>
                </a:gridCol>
                <a:gridCol w="250135">
                  <a:extLst>
                    <a:ext uri="{9D8B030D-6E8A-4147-A177-3AD203B41FA5}">
                      <a16:colId xmlns:a16="http://schemas.microsoft.com/office/drawing/2014/main" val="1597654517"/>
                    </a:ext>
                  </a:extLst>
                </a:gridCol>
                <a:gridCol w="250135">
                  <a:extLst>
                    <a:ext uri="{9D8B030D-6E8A-4147-A177-3AD203B41FA5}">
                      <a16:colId xmlns:a16="http://schemas.microsoft.com/office/drawing/2014/main" val="2581425285"/>
                    </a:ext>
                  </a:extLst>
                </a:gridCol>
                <a:gridCol w="250135">
                  <a:extLst>
                    <a:ext uri="{9D8B030D-6E8A-4147-A177-3AD203B41FA5}">
                      <a16:colId xmlns:a16="http://schemas.microsoft.com/office/drawing/2014/main" val="2728199521"/>
                    </a:ext>
                  </a:extLst>
                </a:gridCol>
                <a:gridCol w="250135">
                  <a:extLst>
                    <a:ext uri="{9D8B030D-6E8A-4147-A177-3AD203B41FA5}">
                      <a16:colId xmlns:a16="http://schemas.microsoft.com/office/drawing/2014/main" val="3925742887"/>
                    </a:ext>
                  </a:extLst>
                </a:gridCol>
                <a:gridCol w="250135">
                  <a:extLst>
                    <a:ext uri="{9D8B030D-6E8A-4147-A177-3AD203B41FA5}">
                      <a16:colId xmlns:a16="http://schemas.microsoft.com/office/drawing/2014/main" val="2950405746"/>
                    </a:ext>
                  </a:extLst>
                </a:gridCol>
                <a:gridCol w="250135">
                  <a:extLst>
                    <a:ext uri="{9D8B030D-6E8A-4147-A177-3AD203B41FA5}">
                      <a16:colId xmlns:a16="http://schemas.microsoft.com/office/drawing/2014/main" val="918802252"/>
                    </a:ext>
                  </a:extLst>
                </a:gridCol>
                <a:gridCol w="250135">
                  <a:extLst>
                    <a:ext uri="{9D8B030D-6E8A-4147-A177-3AD203B41FA5}">
                      <a16:colId xmlns:a16="http://schemas.microsoft.com/office/drawing/2014/main" val="3583795590"/>
                    </a:ext>
                  </a:extLst>
                </a:gridCol>
                <a:gridCol w="250135">
                  <a:extLst>
                    <a:ext uri="{9D8B030D-6E8A-4147-A177-3AD203B41FA5}">
                      <a16:colId xmlns:a16="http://schemas.microsoft.com/office/drawing/2014/main" val="923498816"/>
                    </a:ext>
                  </a:extLst>
                </a:gridCol>
                <a:gridCol w="250135">
                  <a:extLst>
                    <a:ext uri="{9D8B030D-6E8A-4147-A177-3AD203B41FA5}">
                      <a16:colId xmlns:a16="http://schemas.microsoft.com/office/drawing/2014/main" val="4293447481"/>
                    </a:ext>
                  </a:extLst>
                </a:gridCol>
                <a:gridCol w="250135">
                  <a:extLst>
                    <a:ext uri="{9D8B030D-6E8A-4147-A177-3AD203B41FA5}">
                      <a16:colId xmlns:a16="http://schemas.microsoft.com/office/drawing/2014/main" val="1439443365"/>
                    </a:ext>
                  </a:extLst>
                </a:gridCol>
              </a:tblGrid>
              <a:tr h="87435">
                <a:tc gridSpan="20">
                  <a:txBody>
                    <a:bodyPr/>
                    <a:lstStyle/>
                    <a:p>
                      <a:r>
                        <a:rPr lang="de-DE" sz="800" dirty="0" err="1"/>
                        <a:t>No</a:t>
                      </a:r>
                      <a:r>
                        <a:rPr lang="de-DE" sz="800" dirty="0"/>
                        <a:t>. at </a:t>
                      </a:r>
                      <a:r>
                        <a:rPr lang="de-DE" sz="800" dirty="0" err="1"/>
                        <a:t>risk</a:t>
                      </a:r>
                      <a:endParaRPr lang="de-DE" sz="800" dirty="0"/>
                    </a:p>
                  </a:txBody>
                  <a:tcPr marL="36000" marR="0" marT="7200" marB="720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sz="800"/>
                    </a:p>
                  </a:txBody>
                  <a:tcPr marL="18000" marR="18000" anchor="ctr"/>
                </a:tc>
                <a:tc hMerge="1">
                  <a:txBody>
                    <a:bodyPr/>
                    <a:lstStyle/>
                    <a:p>
                      <a:endParaRPr lang="de-DE" sz="800"/>
                    </a:p>
                  </a:txBody>
                  <a:tcPr marL="18000" marR="18000" anchor="ctr"/>
                </a:tc>
                <a:tc hMerge="1">
                  <a:txBody>
                    <a:bodyPr/>
                    <a:lstStyle/>
                    <a:p>
                      <a:endParaRPr lang="de-DE"/>
                    </a:p>
                  </a:txBody>
                  <a:tcPr/>
                </a:tc>
                <a:extLst>
                  <a:ext uri="{0D108BD9-81ED-4DB2-BD59-A6C34878D82A}">
                    <a16:rowId xmlns:a16="http://schemas.microsoft.com/office/drawing/2014/main" val="452016611"/>
                  </a:ext>
                </a:extLst>
              </a:tr>
              <a:tr h="87435">
                <a:tc>
                  <a:txBody>
                    <a:bodyPr/>
                    <a:lstStyle/>
                    <a:p>
                      <a:r>
                        <a:rPr lang="de-DE" sz="800" dirty="0">
                          <a:solidFill>
                            <a:schemeClr val="bg1"/>
                          </a:solidFill>
                        </a:rPr>
                        <a:t>NIVO + IPI</a:t>
                      </a:r>
                    </a:p>
                  </a:txBody>
                  <a:tcPr marL="36000" marR="0" marT="7200" marB="7200" anchor="ctr">
                    <a:solidFill>
                      <a:schemeClr val="accent2">
                        <a:lumMod val="75000"/>
                      </a:schemeClr>
                    </a:solidFill>
                  </a:tcPr>
                </a:tc>
                <a:tc>
                  <a:txBody>
                    <a:bodyPr/>
                    <a:lstStyle/>
                    <a:p>
                      <a:pPr algn="ctr"/>
                      <a:r>
                        <a:rPr lang="de-DE" sz="800" dirty="0"/>
                        <a:t>355</a:t>
                      </a:r>
                    </a:p>
                  </a:txBody>
                  <a:tcPr marL="18000" marR="18000" marT="7200" marB="7200" anchor="ctr"/>
                </a:tc>
                <a:tc>
                  <a:txBody>
                    <a:bodyPr/>
                    <a:lstStyle/>
                    <a:p>
                      <a:pPr algn="ctr"/>
                      <a:r>
                        <a:rPr lang="de-DE" sz="800" dirty="0"/>
                        <a:t>286</a:t>
                      </a:r>
                    </a:p>
                  </a:txBody>
                  <a:tcPr marL="18000" marR="18000" marT="7200" marB="7200" anchor="ctr"/>
                </a:tc>
                <a:tc>
                  <a:txBody>
                    <a:bodyPr/>
                    <a:lstStyle/>
                    <a:p>
                      <a:pPr algn="ctr"/>
                      <a:r>
                        <a:rPr lang="de-DE" sz="800" dirty="0"/>
                        <a:t>240</a:t>
                      </a:r>
                    </a:p>
                  </a:txBody>
                  <a:tcPr marL="18000" marR="18000" marT="7200" marB="7200" anchor="ctr"/>
                </a:tc>
                <a:tc>
                  <a:txBody>
                    <a:bodyPr/>
                    <a:lstStyle/>
                    <a:p>
                      <a:pPr algn="ctr"/>
                      <a:r>
                        <a:rPr lang="de-DE" sz="800"/>
                        <a:t>202</a:t>
                      </a:r>
                    </a:p>
                  </a:txBody>
                  <a:tcPr marL="18000" marR="18000" marT="7200" marB="7200" anchor="ctr"/>
                </a:tc>
                <a:tc>
                  <a:txBody>
                    <a:bodyPr/>
                    <a:lstStyle/>
                    <a:p>
                      <a:pPr algn="ctr"/>
                      <a:r>
                        <a:rPr lang="de-DE" sz="800"/>
                        <a:t>170</a:t>
                      </a:r>
                    </a:p>
                  </a:txBody>
                  <a:tcPr marL="18000" marR="18000" marT="7200" marB="7200" anchor="ctr"/>
                </a:tc>
                <a:tc>
                  <a:txBody>
                    <a:bodyPr/>
                    <a:lstStyle/>
                    <a:p>
                      <a:pPr algn="ctr"/>
                      <a:r>
                        <a:rPr lang="de-DE" sz="800"/>
                        <a:t>137</a:t>
                      </a:r>
                    </a:p>
                  </a:txBody>
                  <a:tcPr marL="18000" marR="18000" marT="7200" marB="7200" anchor="ctr"/>
                </a:tc>
                <a:tc>
                  <a:txBody>
                    <a:bodyPr/>
                    <a:lstStyle/>
                    <a:p>
                      <a:pPr algn="ctr"/>
                      <a:r>
                        <a:rPr lang="de-DE" sz="800"/>
                        <a:t>110</a:t>
                      </a:r>
                    </a:p>
                  </a:txBody>
                  <a:tcPr marL="18000" marR="18000" marT="7200" marB="7200" anchor="ctr"/>
                </a:tc>
                <a:tc>
                  <a:txBody>
                    <a:bodyPr/>
                    <a:lstStyle/>
                    <a:p>
                      <a:pPr algn="ctr"/>
                      <a:r>
                        <a:rPr lang="de-DE" sz="800"/>
                        <a:t>83</a:t>
                      </a:r>
                    </a:p>
                  </a:txBody>
                  <a:tcPr marL="18000" marR="18000" marT="7200" marB="7200" anchor="ctr"/>
                </a:tc>
                <a:tc>
                  <a:txBody>
                    <a:bodyPr/>
                    <a:lstStyle/>
                    <a:p>
                      <a:pPr algn="ctr"/>
                      <a:r>
                        <a:rPr lang="de-DE" sz="800"/>
                        <a:t>72</a:t>
                      </a:r>
                    </a:p>
                  </a:txBody>
                  <a:tcPr marL="18000" marR="18000" marT="7200" marB="7200" anchor="ctr"/>
                </a:tc>
                <a:tc>
                  <a:txBody>
                    <a:bodyPr/>
                    <a:lstStyle/>
                    <a:p>
                      <a:pPr algn="ctr"/>
                      <a:r>
                        <a:rPr lang="de-DE" sz="800"/>
                        <a:t>63</a:t>
                      </a:r>
                    </a:p>
                  </a:txBody>
                  <a:tcPr marL="18000" marR="18000" marT="7200" marB="7200" anchor="ctr"/>
                </a:tc>
                <a:tc>
                  <a:txBody>
                    <a:bodyPr/>
                    <a:lstStyle/>
                    <a:p>
                      <a:pPr algn="ctr"/>
                      <a:r>
                        <a:rPr lang="de-DE" sz="800"/>
                        <a:t>54</a:t>
                      </a:r>
                    </a:p>
                  </a:txBody>
                  <a:tcPr marL="18000" marR="18000" marT="7200" marB="7200" anchor="ctr"/>
                </a:tc>
                <a:tc>
                  <a:txBody>
                    <a:bodyPr/>
                    <a:lstStyle/>
                    <a:p>
                      <a:pPr algn="ctr"/>
                      <a:r>
                        <a:rPr lang="de-DE" sz="800"/>
                        <a:t>48</a:t>
                      </a:r>
                    </a:p>
                  </a:txBody>
                  <a:tcPr marL="18000" marR="18000" marT="7200" marB="7200" anchor="ctr"/>
                </a:tc>
                <a:tc>
                  <a:txBody>
                    <a:bodyPr/>
                    <a:lstStyle/>
                    <a:p>
                      <a:pPr algn="ctr"/>
                      <a:r>
                        <a:rPr lang="de-DE" sz="800"/>
                        <a:t>45</a:t>
                      </a:r>
                    </a:p>
                  </a:txBody>
                  <a:tcPr marL="18000" marR="18000" marT="7200" marB="7200" anchor="ctr"/>
                </a:tc>
                <a:tc>
                  <a:txBody>
                    <a:bodyPr/>
                    <a:lstStyle/>
                    <a:p>
                      <a:pPr algn="ctr"/>
                      <a:r>
                        <a:rPr lang="de-DE" sz="800"/>
                        <a:t>25</a:t>
                      </a:r>
                    </a:p>
                  </a:txBody>
                  <a:tcPr marL="18000" marR="18000" marT="7200" marB="7200" anchor="ctr"/>
                </a:tc>
                <a:tc>
                  <a:txBody>
                    <a:bodyPr/>
                    <a:lstStyle/>
                    <a:p>
                      <a:pPr algn="ctr"/>
                      <a:r>
                        <a:rPr lang="de-DE" sz="800"/>
                        <a:t>18</a:t>
                      </a:r>
                    </a:p>
                  </a:txBody>
                  <a:tcPr marL="18000" marR="18000" marT="7200" marB="7200" anchor="ctr"/>
                </a:tc>
                <a:tc>
                  <a:txBody>
                    <a:bodyPr/>
                    <a:lstStyle/>
                    <a:p>
                      <a:pPr algn="ctr"/>
                      <a:r>
                        <a:rPr lang="de-DE" sz="800"/>
                        <a:t>5</a:t>
                      </a:r>
                    </a:p>
                  </a:txBody>
                  <a:tcPr marL="18000" marR="18000" marT="7200" marB="7200" anchor="ctr"/>
                </a:tc>
                <a:tc>
                  <a:txBody>
                    <a:bodyPr/>
                    <a:lstStyle/>
                    <a:p>
                      <a:pPr algn="ctr"/>
                      <a:r>
                        <a:rPr lang="de-DE" sz="800"/>
                        <a:t>3</a:t>
                      </a:r>
                    </a:p>
                  </a:txBody>
                  <a:tcPr marL="18000" marR="18000" marT="7200" marB="7200" anchor="ctr"/>
                </a:tc>
                <a:tc>
                  <a:txBody>
                    <a:bodyPr/>
                    <a:lstStyle/>
                    <a:p>
                      <a:pPr algn="ctr"/>
                      <a:r>
                        <a:rPr lang="de-DE" sz="800"/>
                        <a:t>2</a:t>
                      </a:r>
                    </a:p>
                  </a:txBody>
                  <a:tcPr marL="18000" marR="18000" marT="7200" marB="7200" anchor="ctr"/>
                </a:tc>
                <a:tc>
                  <a:txBody>
                    <a:bodyPr/>
                    <a:lstStyle/>
                    <a:p>
                      <a:pPr algn="ctr"/>
                      <a:r>
                        <a:rPr lang="de-DE" sz="800"/>
                        <a:t>0</a:t>
                      </a:r>
                    </a:p>
                  </a:txBody>
                  <a:tcPr marL="18000" marR="18000" marT="7200" marB="7200" anchor="ctr"/>
                </a:tc>
                <a:extLst>
                  <a:ext uri="{0D108BD9-81ED-4DB2-BD59-A6C34878D82A}">
                    <a16:rowId xmlns:a16="http://schemas.microsoft.com/office/drawing/2014/main" val="684129858"/>
                  </a:ext>
                </a:extLst>
              </a:tr>
              <a:tr h="87435">
                <a:tc>
                  <a:txBody>
                    <a:bodyPr/>
                    <a:lstStyle/>
                    <a:p>
                      <a:r>
                        <a:rPr lang="de-DE" sz="800" dirty="0">
                          <a:solidFill>
                            <a:schemeClr val="bg1"/>
                          </a:solidFill>
                        </a:rPr>
                        <a:t>Chemo</a:t>
                      </a:r>
                    </a:p>
                  </a:txBody>
                  <a:tcPr marL="36000" marR="0" marT="7200" marB="7200" anchor="ctr">
                    <a:solidFill>
                      <a:schemeClr val="bg1">
                        <a:lumMod val="50000"/>
                      </a:schemeClr>
                    </a:solidFill>
                  </a:tcPr>
                </a:tc>
                <a:tc>
                  <a:txBody>
                    <a:bodyPr/>
                    <a:lstStyle/>
                    <a:p>
                      <a:pPr algn="ctr"/>
                      <a:r>
                        <a:rPr lang="de-DE" sz="800"/>
                        <a:t>344</a:t>
                      </a:r>
                    </a:p>
                  </a:txBody>
                  <a:tcPr marL="18000" marR="18000" marT="7200" marB="7200" anchor="ctr"/>
                </a:tc>
                <a:tc>
                  <a:txBody>
                    <a:bodyPr/>
                    <a:lstStyle/>
                    <a:p>
                      <a:pPr algn="ctr"/>
                      <a:r>
                        <a:rPr lang="de-DE" sz="800"/>
                        <a:t>303</a:t>
                      </a:r>
                    </a:p>
                  </a:txBody>
                  <a:tcPr marL="18000" marR="18000" marT="7200" marB="7200" anchor="ctr"/>
                </a:tc>
                <a:tc>
                  <a:txBody>
                    <a:bodyPr/>
                    <a:lstStyle/>
                    <a:p>
                      <a:pPr algn="ctr"/>
                      <a:r>
                        <a:rPr lang="de-DE" sz="800"/>
                        <a:t>257</a:t>
                      </a:r>
                    </a:p>
                  </a:txBody>
                  <a:tcPr marL="18000" marR="18000" marT="7200" marB="7200" anchor="ctr"/>
                </a:tc>
                <a:tc>
                  <a:txBody>
                    <a:bodyPr/>
                    <a:lstStyle/>
                    <a:p>
                      <a:pPr algn="ctr"/>
                      <a:r>
                        <a:rPr lang="de-DE" sz="800" dirty="0"/>
                        <a:t>216</a:t>
                      </a:r>
                    </a:p>
                  </a:txBody>
                  <a:tcPr marL="18000" marR="18000" marT="7200" marB="7200" anchor="ctr"/>
                </a:tc>
                <a:tc>
                  <a:txBody>
                    <a:bodyPr/>
                    <a:lstStyle/>
                    <a:p>
                      <a:pPr algn="ctr"/>
                      <a:r>
                        <a:rPr lang="de-DE" sz="800" dirty="0"/>
                        <a:t>162</a:t>
                      </a:r>
                    </a:p>
                  </a:txBody>
                  <a:tcPr marL="18000" marR="18000" marT="7200" marB="7200" anchor="ctr"/>
                </a:tc>
                <a:tc>
                  <a:txBody>
                    <a:bodyPr/>
                    <a:lstStyle/>
                    <a:p>
                      <a:pPr algn="ctr"/>
                      <a:r>
                        <a:rPr lang="de-DE" sz="800" dirty="0"/>
                        <a:t>116</a:t>
                      </a:r>
                    </a:p>
                  </a:txBody>
                  <a:tcPr marL="18000" marR="18000" marT="7200" marB="7200" anchor="ctr"/>
                </a:tc>
                <a:tc>
                  <a:txBody>
                    <a:bodyPr/>
                    <a:lstStyle/>
                    <a:p>
                      <a:pPr algn="ctr"/>
                      <a:r>
                        <a:rPr lang="de-DE" sz="800"/>
                        <a:t>85</a:t>
                      </a:r>
                    </a:p>
                  </a:txBody>
                  <a:tcPr marL="18000" marR="18000" marT="7200" marB="7200" anchor="ctr"/>
                </a:tc>
                <a:tc>
                  <a:txBody>
                    <a:bodyPr/>
                    <a:lstStyle/>
                    <a:p>
                      <a:pPr algn="ctr"/>
                      <a:r>
                        <a:rPr lang="de-DE" sz="800" dirty="0"/>
                        <a:t>72</a:t>
                      </a:r>
                    </a:p>
                  </a:txBody>
                  <a:tcPr marL="18000" marR="18000" marT="7200" marB="7200" anchor="ctr"/>
                </a:tc>
                <a:tc>
                  <a:txBody>
                    <a:bodyPr/>
                    <a:lstStyle/>
                    <a:p>
                      <a:pPr algn="ctr"/>
                      <a:r>
                        <a:rPr lang="de-DE" sz="800" dirty="0"/>
                        <a:t>61</a:t>
                      </a:r>
                    </a:p>
                  </a:txBody>
                  <a:tcPr marL="18000" marR="18000" marT="7200" marB="7200" anchor="ctr"/>
                </a:tc>
                <a:tc>
                  <a:txBody>
                    <a:bodyPr/>
                    <a:lstStyle/>
                    <a:p>
                      <a:pPr algn="ctr"/>
                      <a:r>
                        <a:rPr lang="de-DE" sz="800" dirty="0"/>
                        <a:t>49</a:t>
                      </a:r>
                    </a:p>
                  </a:txBody>
                  <a:tcPr marL="18000" marR="18000" marT="7200" marB="7200" anchor="ctr"/>
                </a:tc>
                <a:tc>
                  <a:txBody>
                    <a:bodyPr/>
                    <a:lstStyle/>
                    <a:p>
                      <a:pPr algn="ctr"/>
                      <a:r>
                        <a:rPr lang="de-DE" sz="800" dirty="0"/>
                        <a:t>39</a:t>
                      </a:r>
                    </a:p>
                  </a:txBody>
                  <a:tcPr marL="18000" marR="18000" marT="7200" marB="7200" anchor="ctr"/>
                </a:tc>
                <a:tc>
                  <a:txBody>
                    <a:bodyPr/>
                    <a:lstStyle/>
                    <a:p>
                      <a:pPr algn="ctr"/>
                      <a:r>
                        <a:rPr lang="de-DE" sz="800"/>
                        <a:t>34</a:t>
                      </a:r>
                    </a:p>
                  </a:txBody>
                  <a:tcPr marL="18000" marR="18000" marT="7200" marB="7200" anchor="ctr"/>
                </a:tc>
                <a:tc>
                  <a:txBody>
                    <a:bodyPr/>
                    <a:lstStyle/>
                    <a:p>
                      <a:pPr algn="ctr"/>
                      <a:r>
                        <a:rPr lang="de-DE" sz="800"/>
                        <a:t>30</a:t>
                      </a:r>
                    </a:p>
                  </a:txBody>
                  <a:tcPr marL="18000" marR="18000" marT="7200" marB="7200" anchor="ctr"/>
                </a:tc>
                <a:tc>
                  <a:txBody>
                    <a:bodyPr/>
                    <a:lstStyle/>
                    <a:p>
                      <a:pPr algn="ctr"/>
                      <a:r>
                        <a:rPr lang="de-DE" sz="800"/>
                        <a:t>22</a:t>
                      </a:r>
                    </a:p>
                  </a:txBody>
                  <a:tcPr marL="18000" marR="18000" marT="7200" marB="7200" anchor="ctr"/>
                </a:tc>
                <a:tc>
                  <a:txBody>
                    <a:bodyPr/>
                    <a:lstStyle/>
                    <a:p>
                      <a:pPr algn="ctr"/>
                      <a:r>
                        <a:rPr lang="de-DE" sz="800" dirty="0"/>
                        <a:t>14</a:t>
                      </a:r>
                    </a:p>
                  </a:txBody>
                  <a:tcPr marL="18000" marR="18000" marT="7200" marB="7200" anchor="ctr"/>
                </a:tc>
                <a:tc>
                  <a:txBody>
                    <a:bodyPr/>
                    <a:lstStyle/>
                    <a:p>
                      <a:pPr algn="ctr"/>
                      <a:r>
                        <a:rPr lang="de-DE" sz="800"/>
                        <a:t>8</a:t>
                      </a:r>
                    </a:p>
                  </a:txBody>
                  <a:tcPr marL="18000" marR="18000" marT="7200" marB="7200" anchor="ctr"/>
                </a:tc>
                <a:tc>
                  <a:txBody>
                    <a:bodyPr/>
                    <a:lstStyle/>
                    <a:p>
                      <a:pPr algn="ctr"/>
                      <a:r>
                        <a:rPr lang="de-DE" sz="800" dirty="0"/>
                        <a:t>2</a:t>
                      </a:r>
                    </a:p>
                  </a:txBody>
                  <a:tcPr marL="18000" marR="18000" marT="7200" marB="7200" anchor="ctr"/>
                </a:tc>
                <a:tc>
                  <a:txBody>
                    <a:bodyPr/>
                    <a:lstStyle/>
                    <a:p>
                      <a:pPr algn="ctr"/>
                      <a:r>
                        <a:rPr lang="de-DE" sz="800" dirty="0"/>
                        <a:t>1</a:t>
                      </a:r>
                    </a:p>
                  </a:txBody>
                  <a:tcPr marL="18000" marR="18000" marT="7200" marB="7200" anchor="ctr"/>
                </a:tc>
                <a:tc>
                  <a:txBody>
                    <a:bodyPr/>
                    <a:lstStyle/>
                    <a:p>
                      <a:pPr algn="ctr"/>
                      <a:r>
                        <a:rPr lang="de-DE" sz="800" dirty="0"/>
                        <a:t>0</a:t>
                      </a:r>
                    </a:p>
                  </a:txBody>
                  <a:tcPr marL="18000" marR="18000" marT="7200" marB="7200" anchor="ctr"/>
                </a:tc>
                <a:extLst>
                  <a:ext uri="{0D108BD9-81ED-4DB2-BD59-A6C34878D82A}">
                    <a16:rowId xmlns:a16="http://schemas.microsoft.com/office/drawing/2014/main" val="2580698776"/>
                  </a:ext>
                </a:extLst>
              </a:tr>
            </a:tbl>
          </a:graphicData>
        </a:graphic>
      </p:graphicFrame>
      <p:graphicFrame>
        <p:nvGraphicFramePr>
          <p:cNvPr id="157" name="Tabelle 52">
            <a:extLst>
              <a:ext uri="{FF2B5EF4-FFF2-40B4-BE49-F238E27FC236}">
                <a16:creationId xmlns:a16="http://schemas.microsoft.com/office/drawing/2014/main" id="{ED4B27A3-E0A6-3F48-8C79-ED9C9955780C}"/>
              </a:ext>
            </a:extLst>
          </p:cNvPr>
          <p:cNvGraphicFramePr>
            <a:graphicFrameLocks noGrp="1"/>
          </p:cNvGraphicFramePr>
          <p:nvPr>
            <p:extLst>
              <p:ext uri="{D42A27DB-BD31-4B8C-83A1-F6EECF244321}">
                <p14:modId xmlns:p14="http://schemas.microsoft.com/office/powerpoint/2010/main" val="1656932896"/>
              </p:ext>
            </p:extLst>
          </p:nvPr>
        </p:nvGraphicFramePr>
        <p:xfrm>
          <a:off x="8760013" y="1815258"/>
          <a:ext cx="3024000" cy="137544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40691">
                <a:tc>
                  <a:txBody>
                    <a:bodyPr/>
                    <a:lstStyle/>
                    <a:p>
                      <a:endParaRPr lang="de-DE" sz="1000" dirty="0"/>
                    </a:p>
                  </a:txBody>
                  <a:tcPr anchor="ctr"/>
                </a:tc>
                <a:tc>
                  <a:txBody>
                    <a:bodyPr/>
                    <a:lstStyle/>
                    <a:p>
                      <a:pPr algn="ctr"/>
                      <a:r>
                        <a:rPr lang="de-DE" sz="1000" dirty="0"/>
                        <a:t>NIVO + IPI</a:t>
                      </a:r>
                    </a:p>
                    <a:p>
                      <a:pPr algn="ctr"/>
                      <a:r>
                        <a:rPr lang="de-DE" sz="1000" dirty="0">
                          <a:solidFill>
                            <a:schemeClr val="bg1"/>
                          </a:solidFill>
                        </a:rPr>
                        <a:t>(</a:t>
                      </a:r>
                      <a:r>
                        <a:rPr lang="de-DE" sz="1000" dirty="0" err="1">
                          <a:solidFill>
                            <a:schemeClr val="bg1"/>
                          </a:solidFill>
                        </a:rPr>
                        <a:t>n</a:t>
                      </a:r>
                      <a:r>
                        <a:rPr lang="de-DE" sz="1000" dirty="0">
                          <a:solidFill>
                            <a:schemeClr val="bg1"/>
                          </a:solidFill>
                        </a:rPr>
                        <a:t> = 355)</a:t>
                      </a:r>
                    </a:p>
                  </a:txBody>
                  <a:tcPr marL="0" marR="0" anchor="ctr">
                    <a:solidFill>
                      <a:schemeClr val="accent2">
                        <a:lumMod val="75000"/>
                      </a:schemeClr>
                    </a:solidFill>
                  </a:tcPr>
                </a:tc>
                <a:tc>
                  <a:txBody>
                    <a:bodyPr/>
                    <a:lstStyle/>
                    <a:p>
                      <a:pPr algn="ctr"/>
                      <a:r>
                        <a:rPr lang="de-DE" sz="1000" dirty="0">
                          <a:solidFill>
                            <a:schemeClr val="bg1"/>
                          </a:solidFill>
                        </a:rPr>
                        <a:t>Chemo </a:t>
                      </a:r>
                    </a:p>
                    <a:p>
                      <a:pPr algn="ctr"/>
                      <a:r>
                        <a:rPr lang="de-DE" sz="1000" dirty="0">
                          <a:solidFill>
                            <a:schemeClr val="bg1"/>
                          </a:solidFill>
                        </a:rPr>
                        <a:t>(</a:t>
                      </a:r>
                      <a:r>
                        <a:rPr lang="de-DE" sz="1000" dirty="0" err="1">
                          <a:solidFill>
                            <a:schemeClr val="bg1"/>
                          </a:solidFill>
                        </a:rPr>
                        <a:t>n</a:t>
                      </a:r>
                      <a:r>
                        <a:rPr lang="de-DE" sz="1000" dirty="0">
                          <a:solidFill>
                            <a:schemeClr val="bg1"/>
                          </a:solidFill>
                        </a:rPr>
                        <a:t> = 344)</a:t>
                      </a:r>
                    </a:p>
                  </a:txBody>
                  <a:tcPr marL="0" marR="0" anchor="ctr">
                    <a:solidFill>
                      <a:schemeClr val="bg1">
                        <a:lumMod val="50000"/>
                      </a:schemeClr>
                    </a:solidFill>
                  </a:tcPr>
                </a:tc>
                <a:extLst>
                  <a:ext uri="{0D108BD9-81ED-4DB2-BD59-A6C34878D82A}">
                    <a16:rowId xmlns:a16="http://schemas.microsoft.com/office/drawing/2014/main" val="3713532059"/>
                  </a:ext>
                </a:extLst>
              </a:tr>
              <a:tr h="240691">
                <a:tc>
                  <a:txBody>
                    <a:bodyPr/>
                    <a:lstStyle/>
                    <a:p>
                      <a:r>
                        <a:rPr lang="de-DE" sz="1000" b="1" dirty="0"/>
                        <a:t>Median OS, </a:t>
                      </a:r>
                      <a:r>
                        <a:rPr lang="de-DE" sz="1000" b="1" dirty="0" err="1"/>
                        <a:t>mo</a:t>
                      </a:r>
                      <a:endParaRPr lang="de-DE" sz="1000" b="1" dirty="0"/>
                    </a:p>
                    <a:p>
                      <a:r>
                        <a:rPr lang="de-DE" sz="1000" b="0" dirty="0"/>
                        <a:t>(95% CI)</a:t>
                      </a:r>
                    </a:p>
                  </a:txBody>
                  <a:tcPr marL="72000" marR="18000" marT="10800" marB="10800" anchor="ctr"/>
                </a:tc>
                <a:tc>
                  <a:txBody>
                    <a:bodyPr/>
                    <a:lstStyle/>
                    <a:p>
                      <a:pPr algn="ctr"/>
                      <a:r>
                        <a:rPr lang="de-DE" sz="1000" b="1" dirty="0"/>
                        <a:t>11.6</a:t>
                      </a:r>
                    </a:p>
                    <a:p>
                      <a:pPr algn="ctr"/>
                      <a:r>
                        <a:rPr lang="de-DE" sz="1000" dirty="0"/>
                        <a:t>(9.4-13.5)</a:t>
                      </a:r>
                    </a:p>
                  </a:txBody>
                  <a:tcPr marL="18000" marR="18000" marT="10800" marB="10800" anchor="ctr"/>
                </a:tc>
                <a:tc>
                  <a:txBody>
                    <a:bodyPr/>
                    <a:lstStyle/>
                    <a:p>
                      <a:pPr algn="ctr"/>
                      <a:r>
                        <a:rPr lang="de-DE" sz="1000" b="1" dirty="0"/>
                        <a:t>12.0</a:t>
                      </a:r>
                    </a:p>
                    <a:p>
                      <a:pPr algn="ctr"/>
                      <a:r>
                        <a:rPr lang="de-DE" sz="1000" dirty="0"/>
                        <a:t>(11.0-12.9)</a:t>
                      </a:r>
                    </a:p>
                  </a:txBody>
                  <a:tcPr marL="18000" marR="18000" marT="10800" marB="10800" anchor="ctr"/>
                </a:tc>
                <a:extLst>
                  <a:ext uri="{0D108BD9-81ED-4DB2-BD59-A6C34878D82A}">
                    <a16:rowId xmlns:a16="http://schemas.microsoft.com/office/drawing/2014/main" val="426719897"/>
                  </a:ext>
                </a:extLst>
              </a:tr>
              <a:tr h="148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dirty="0" err="1"/>
                        <a:t>Unstratified</a:t>
                      </a:r>
                      <a:r>
                        <a:rPr lang="de-DE" sz="1000" b="1" dirty="0"/>
                        <a:t> HR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dirty="0"/>
                        <a:t>(95% CI)</a:t>
                      </a:r>
                    </a:p>
                  </a:txBody>
                  <a:tcPr marL="72000" marR="18000" marT="10800" marB="10800" anchor="ctr"/>
                </a:tc>
                <a:tc gridSpan="2">
                  <a:txBody>
                    <a:bodyPr/>
                    <a:lstStyle/>
                    <a:p>
                      <a:pPr algn="ctr"/>
                      <a:r>
                        <a:rPr lang="de-DE" sz="1000" b="1" dirty="0"/>
                        <a:t>0.96 (0.82-1.12)</a:t>
                      </a:r>
                    </a:p>
                  </a:txBody>
                  <a:tcPr marL="18000" marR="18000" marT="10800" marB="10800" anchor="ctr"/>
                </a:tc>
                <a:tc hMerge="1">
                  <a:txBody>
                    <a:bodyPr/>
                    <a:lstStyle/>
                    <a:p>
                      <a:pPr algn="ctr"/>
                      <a:endParaRPr lang="de-DE" sz="800"/>
                    </a:p>
                  </a:txBody>
                  <a:tcPr marL="18000" marR="18000" marT="10800" marB="10800" anchor="ctr"/>
                </a:tc>
                <a:extLst>
                  <a:ext uri="{0D108BD9-81ED-4DB2-BD59-A6C34878D82A}">
                    <a16:rowId xmlns:a16="http://schemas.microsoft.com/office/drawing/2014/main" val="88096318"/>
                  </a:ext>
                </a:extLst>
              </a:tr>
              <a:tr h="240691">
                <a:tc>
                  <a:txBody>
                    <a:bodyPr/>
                    <a:lstStyle/>
                    <a:p>
                      <a:r>
                        <a:rPr lang="de-DE" sz="1000" b="1" dirty="0" err="1"/>
                        <a:t>ORR,</a:t>
                      </a:r>
                      <a:r>
                        <a:rPr lang="de-DE" sz="1000" b="1" baseline="30000" dirty="0" err="1"/>
                        <a:t>a</a:t>
                      </a:r>
                      <a:r>
                        <a:rPr lang="de-DE" sz="1000" b="1" dirty="0"/>
                        <a:t> %</a:t>
                      </a:r>
                    </a:p>
                    <a:p>
                      <a:pPr algn="l"/>
                      <a:r>
                        <a:rPr lang="de-DE" sz="1000" b="0" dirty="0"/>
                        <a:t>(95% CI)</a:t>
                      </a:r>
                    </a:p>
                  </a:txBody>
                  <a:tcPr marL="72000" marR="18000" marT="10800" marB="10800" anchor="ctr"/>
                </a:tc>
                <a:tc>
                  <a:txBody>
                    <a:bodyPr/>
                    <a:lstStyle/>
                    <a:p>
                      <a:pPr algn="ctr"/>
                      <a:r>
                        <a:rPr lang="de-DE" sz="1000" b="1" dirty="0"/>
                        <a:t>20</a:t>
                      </a:r>
                    </a:p>
                    <a:p>
                      <a:pPr algn="ctr"/>
                      <a:r>
                        <a:rPr lang="de-DE" sz="1000" dirty="0"/>
                        <a:t>(16-25)</a:t>
                      </a:r>
                    </a:p>
                  </a:txBody>
                  <a:tcPr marL="18000" marR="18000" marT="10800" marB="10800" anchor="ctr"/>
                </a:tc>
                <a:tc>
                  <a:txBody>
                    <a:bodyPr/>
                    <a:lstStyle/>
                    <a:p>
                      <a:pPr algn="ctr"/>
                      <a:r>
                        <a:rPr lang="de-DE" sz="1000" b="1" dirty="0"/>
                        <a:t>48</a:t>
                      </a:r>
                    </a:p>
                    <a:p>
                      <a:pPr algn="ctr"/>
                      <a:r>
                        <a:rPr lang="de-DE" sz="1000" dirty="0"/>
                        <a:t>(42-54)</a:t>
                      </a:r>
                    </a:p>
                  </a:txBody>
                  <a:tcPr marL="18000" marR="18000" marT="10800" marB="10800" anchor="ctr"/>
                </a:tc>
                <a:extLst>
                  <a:ext uri="{0D108BD9-81ED-4DB2-BD59-A6C34878D82A}">
                    <a16:rowId xmlns:a16="http://schemas.microsoft.com/office/drawing/2014/main" val="3429922736"/>
                  </a:ext>
                </a:extLst>
              </a:tr>
            </a:tbl>
          </a:graphicData>
        </a:graphic>
      </p:graphicFrame>
      <p:pic>
        <p:nvPicPr>
          <p:cNvPr id="161" name="Grafik 160">
            <a:extLst>
              <a:ext uri="{FF2B5EF4-FFF2-40B4-BE49-F238E27FC236}">
                <a16:creationId xmlns:a16="http://schemas.microsoft.com/office/drawing/2014/main" id="{72629D72-8768-8A43-915B-4E105D807F24}"/>
              </a:ext>
            </a:extLst>
          </p:cNvPr>
          <p:cNvPicPr>
            <a:picLocks noChangeAspect="1"/>
          </p:cNvPicPr>
          <p:nvPr/>
        </p:nvPicPr>
        <p:blipFill>
          <a:blip r:embed="rId2"/>
          <a:stretch>
            <a:fillRect/>
          </a:stretch>
        </p:blipFill>
        <p:spPr>
          <a:xfrm>
            <a:off x="6681548" y="2487334"/>
            <a:ext cx="5016500" cy="2997200"/>
          </a:xfrm>
          <a:prstGeom prst="rect">
            <a:avLst/>
          </a:prstGeom>
        </p:spPr>
      </p:pic>
      <p:pic>
        <p:nvPicPr>
          <p:cNvPr id="160" name="Grafik 159">
            <a:extLst>
              <a:ext uri="{FF2B5EF4-FFF2-40B4-BE49-F238E27FC236}">
                <a16:creationId xmlns:a16="http://schemas.microsoft.com/office/drawing/2014/main" id="{38BAE8CF-69C6-374A-948D-5956801EF9D8}"/>
              </a:ext>
            </a:extLst>
          </p:cNvPr>
          <p:cNvPicPr>
            <a:picLocks noChangeAspect="1"/>
          </p:cNvPicPr>
          <p:nvPr/>
        </p:nvPicPr>
        <p:blipFill>
          <a:blip r:embed="rId3"/>
          <a:stretch>
            <a:fillRect/>
          </a:stretch>
        </p:blipFill>
        <p:spPr>
          <a:xfrm>
            <a:off x="832988" y="2487334"/>
            <a:ext cx="5041900" cy="2997200"/>
          </a:xfrm>
          <a:prstGeom prst="rect">
            <a:avLst/>
          </a:prstGeom>
        </p:spPr>
      </p:pic>
      <p:sp>
        <p:nvSpPr>
          <p:cNvPr id="16" name="Titel 15">
            <a:extLst>
              <a:ext uri="{FF2B5EF4-FFF2-40B4-BE49-F238E27FC236}">
                <a16:creationId xmlns:a16="http://schemas.microsoft.com/office/drawing/2014/main" id="{44A80CE6-5928-CE40-A203-25E2487075F2}"/>
              </a:ext>
            </a:extLst>
          </p:cNvPr>
          <p:cNvSpPr>
            <a:spLocks noGrp="1"/>
          </p:cNvSpPr>
          <p:nvPr>
            <p:ph type="title"/>
          </p:nvPr>
        </p:nvSpPr>
        <p:spPr/>
        <p:txBody>
          <a:bodyPr/>
          <a:lstStyle/>
          <a:p>
            <a:r>
              <a:rPr lang="de-DE" dirty="0" err="1"/>
              <a:t>Efficacy</a:t>
            </a:r>
            <a:r>
              <a:rPr lang="de-DE" dirty="0"/>
              <a:t> </a:t>
            </a:r>
            <a:r>
              <a:rPr lang="de-DE" dirty="0" err="1"/>
              <a:t>by</a:t>
            </a:r>
            <a:r>
              <a:rPr lang="de-DE" dirty="0"/>
              <a:t> MSI </a:t>
            </a:r>
            <a:r>
              <a:rPr lang="de-DE" dirty="0" err="1"/>
              <a:t>status</a:t>
            </a:r>
            <a:r>
              <a:rPr lang="de-DE" dirty="0"/>
              <a:t>: NIVO + IPI </a:t>
            </a:r>
            <a:r>
              <a:rPr lang="de-DE" dirty="0" err="1"/>
              <a:t>vs</a:t>
            </a:r>
            <a:r>
              <a:rPr lang="de-DE" dirty="0"/>
              <a:t> </a:t>
            </a:r>
            <a:r>
              <a:rPr lang="de-DE" dirty="0" err="1"/>
              <a:t>chemo</a:t>
            </a:r>
            <a:endParaRPr lang="de-DE" dirty="0"/>
          </a:p>
        </p:txBody>
      </p:sp>
    </p:spTree>
    <p:extLst>
      <p:ext uri="{BB962C8B-B14F-4D97-AF65-F5344CB8AC3E}">
        <p14:creationId xmlns:p14="http://schemas.microsoft.com/office/powerpoint/2010/main" val="898432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baseline="30000"/>
              <a:t>a</a:t>
            </a:r>
            <a:r>
              <a:rPr lang="en-GB"/>
              <a:t>Patients who received ≥1 dose of study drug; </a:t>
            </a:r>
            <a:r>
              <a:rPr lang="en-GB" baseline="30000"/>
              <a:t>b</a:t>
            </a:r>
            <a:r>
              <a:rPr lang="en-GB"/>
              <a:t>Concurrently randomized to NIVO + chemo vs chemo; </a:t>
            </a:r>
            <a:r>
              <a:rPr lang="en-GB" baseline="30000"/>
              <a:t>c</a:t>
            </a:r>
            <a:r>
              <a:rPr lang="en-GB"/>
              <a:t>Concurrently randomized to NIVO + IPI vs chemo; </a:t>
            </a:r>
            <a:r>
              <a:rPr lang="en-GB" baseline="30000"/>
              <a:t>d</a:t>
            </a:r>
            <a:r>
              <a:rPr lang="en-GB"/>
              <a:t>Assessed in all treated patients during treatment and for up to 30  days after the last dose of study treatment; </a:t>
            </a:r>
            <a:r>
              <a:rPr lang="en-GB" baseline="30000"/>
              <a:t>e</a:t>
            </a:r>
            <a:r>
              <a:rPr lang="en-GB"/>
              <a:t>TRAEs Leading to discontinuation of any drug in the regimen; </a:t>
            </a:r>
            <a:r>
              <a:rPr lang="en-GB" baseline="30000"/>
              <a:t>f</a:t>
            </a:r>
            <a:r>
              <a:rPr lang="en-GB"/>
              <a:t>Treatment-related deaths were reported regardless of timeframe; </a:t>
            </a:r>
            <a:r>
              <a:rPr lang="en-GB" baseline="30000"/>
              <a:t>g</a:t>
            </a:r>
            <a:r>
              <a:rPr lang="en-GB"/>
              <a:t>Included 4 events of pneumonitis, 2 events of febrile neutropenia or neutropenic fever, and 1 event each of acute cerebral infarction, disseminated intravascular coagulation, Gl bleeding, Gl toxicity, infection, intestinal mucositis, mesenteric thrombosis, pneumonia, septic shock, and stroke; </a:t>
            </a:r>
            <a:r>
              <a:rPr lang="en-GB" baseline="30000"/>
              <a:t>h</a:t>
            </a:r>
            <a:r>
              <a:rPr lang="en-GB"/>
              <a:t>Included 1 event each of asthenia and severe hyporexia, diarrhea, pneumonitis, and pulmonary thromboembolisrn; </a:t>
            </a:r>
            <a:r>
              <a:rPr lang="en-GB" baseline="30000"/>
              <a:t>j</a:t>
            </a:r>
            <a:r>
              <a:rPr lang="en-GB"/>
              <a:t>Included 2 events of cardiac failure and 1 event each of acute hepatic failure, autoimmune hepatitis, general physical health deterioration, herpes simplex reactivation, hypophysitis, immune-mediated enterocolitis, multiple organ dysfunction syndrome, pneumonitis, and upper GI hemorrhage; </a:t>
            </a:r>
            <a:r>
              <a:rPr lang="en-GB" baseline="30000"/>
              <a:t>k</a:t>
            </a:r>
            <a:r>
              <a:rPr lang="en-GB"/>
              <a:t>Included 1 event each of diarrhea, pancytopenia, and pulmonary embolism.</a:t>
            </a:r>
          </a:p>
          <a:p>
            <a:r>
              <a:rPr lang="en-GB"/>
              <a:t>ALT, alanine transaminase; AST, aspartate aminotransferase; CPS, combined positive score; IPI, ipilimumab; NIVO, nivolumab; TRAE, treatment related adverse event.</a:t>
            </a:r>
          </a:p>
          <a:p>
            <a:r>
              <a:rPr lang="en-GB" b="1"/>
              <a:t>Janjigian Y, et al. Abstract LBA7 presented at ESMO 2021.</a:t>
            </a:r>
          </a:p>
        </p:txBody>
      </p:sp>
      <p:sp>
        <p:nvSpPr>
          <p:cNvPr id="7" name="TextBox 6">
            <a:extLst>
              <a:ext uri="{FF2B5EF4-FFF2-40B4-BE49-F238E27FC236}">
                <a16:creationId xmlns:a16="http://schemas.microsoft.com/office/drawing/2014/main" id="{694EC4B2-3457-45CD-9284-94C6011FCF27}"/>
              </a:ext>
            </a:extLst>
          </p:cNvPr>
          <p:cNvSpPr txBox="1"/>
          <p:nvPr/>
        </p:nvSpPr>
        <p:spPr>
          <a:xfrm>
            <a:off x="416533" y="3888380"/>
            <a:ext cx="11367479" cy="1477328"/>
          </a:xfrm>
          <a:prstGeom prst="rect">
            <a:avLst/>
          </a:prstGeom>
          <a:noFill/>
        </p:spPr>
        <p:txBody>
          <a:bodyPr wrap="square" lIns="0" tIns="45720" rIns="0" bIns="45720" anchor="t">
            <a:spAutoFit/>
          </a:bodyPr>
          <a:lstStyle/>
          <a:p>
            <a:pPr marL="285750" indent="-285750">
              <a:spcAft>
                <a:spcPts val="600"/>
              </a:spcAft>
              <a:buClr>
                <a:schemeClr val="bg2"/>
              </a:buClr>
              <a:buFont typeface="Arial" panose="020B0604020202020204" pitchFamily="34" charset="0"/>
              <a:buChar char="•"/>
            </a:pPr>
            <a:r>
              <a:rPr lang="en-US" sz="1400" dirty="0"/>
              <a:t>The most common grade 3-4 TRAEs included:</a:t>
            </a:r>
          </a:p>
          <a:p>
            <a:pPr marL="742950" lvl="1" indent="-285750">
              <a:spcAft>
                <a:spcPts val="600"/>
              </a:spcAft>
              <a:buClr>
                <a:schemeClr val="bg2"/>
              </a:buClr>
              <a:buFont typeface="Arial" panose="020B0604020202020204" pitchFamily="34" charset="0"/>
              <a:buChar char="•"/>
            </a:pPr>
            <a:r>
              <a:rPr lang="en-US" sz="1400" dirty="0"/>
              <a:t>NIVO + chemo: neutropenia (15%), decreased neutrophil count (11%), anemia (6%)</a:t>
            </a:r>
          </a:p>
          <a:p>
            <a:pPr marL="742950" lvl="1" indent="-285750">
              <a:spcAft>
                <a:spcPts val="600"/>
              </a:spcAft>
              <a:buClr>
                <a:schemeClr val="bg2"/>
              </a:buClr>
              <a:buFont typeface="Arial" panose="020B0604020202020204" pitchFamily="34" charset="0"/>
              <a:buChar char="•"/>
            </a:pPr>
            <a:r>
              <a:rPr lang="en-US" sz="1400" dirty="0"/>
              <a:t>NIVO + IPI: increased lipase (7%), increased amylase (4%), increased ALT/AST (4% each)</a:t>
            </a:r>
          </a:p>
          <a:p>
            <a:pPr marL="742950" lvl="1" indent="-285750">
              <a:spcAft>
                <a:spcPts val="600"/>
              </a:spcAft>
              <a:buClr>
                <a:schemeClr val="bg2"/>
              </a:buClr>
              <a:buFont typeface="Arial" panose="020B0604020202020204" pitchFamily="34" charset="0"/>
              <a:buChar char="•"/>
            </a:pPr>
            <a:r>
              <a:rPr lang="en-US" sz="1400" dirty="0"/>
              <a:t>Chemo: neutropenia (11%-13%), decreased neutrophil count (9%-10%), diarrhea (3%-4%)</a:t>
            </a:r>
          </a:p>
          <a:p>
            <a:pPr marL="285750" indent="-285750">
              <a:spcAft>
                <a:spcPts val="600"/>
              </a:spcAft>
              <a:buClr>
                <a:schemeClr val="bg2"/>
              </a:buClr>
              <a:buFont typeface="Arial" panose="020B0604020202020204" pitchFamily="34" charset="0"/>
              <a:buChar char="•"/>
            </a:pPr>
            <a:r>
              <a:rPr lang="en-US" sz="1400" dirty="0"/>
              <a:t>The incidence of TRAEs in patients with PD-L1 CPS ≥5 was consistent with all treated patients across arms</a:t>
            </a:r>
          </a:p>
        </p:txBody>
      </p:sp>
      <p:graphicFrame>
        <p:nvGraphicFramePr>
          <p:cNvPr id="2" name="Tabelle 3">
            <a:extLst>
              <a:ext uri="{FF2B5EF4-FFF2-40B4-BE49-F238E27FC236}">
                <a16:creationId xmlns:a16="http://schemas.microsoft.com/office/drawing/2014/main" id="{C876E887-8EE5-49AA-94DA-5C1ED088FB5E}"/>
              </a:ext>
            </a:extLst>
          </p:cNvPr>
          <p:cNvGraphicFramePr>
            <a:graphicFrameLocks noGrp="1"/>
          </p:cNvGraphicFramePr>
          <p:nvPr>
            <p:extLst>
              <p:ext uri="{D42A27DB-BD31-4B8C-83A1-F6EECF244321}">
                <p14:modId xmlns:p14="http://schemas.microsoft.com/office/powerpoint/2010/main" val="441732772"/>
              </p:ext>
            </p:extLst>
          </p:nvPr>
        </p:nvGraphicFramePr>
        <p:xfrm>
          <a:off x="416533" y="1808163"/>
          <a:ext cx="11367480" cy="2042160"/>
        </p:xfrm>
        <a:graphic>
          <a:graphicData uri="http://schemas.openxmlformats.org/drawingml/2006/table">
            <a:tbl>
              <a:tblPr firstRow="1" bandRow="1">
                <a:tableStyleId>{5C22544A-7EE6-4342-B048-85BDC9FD1C3A}</a:tableStyleId>
              </a:tblPr>
              <a:tblGrid>
                <a:gridCol w="2273496">
                  <a:extLst>
                    <a:ext uri="{9D8B030D-6E8A-4147-A177-3AD203B41FA5}">
                      <a16:colId xmlns:a16="http://schemas.microsoft.com/office/drawing/2014/main" val="3017985233"/>
                    </a:ext>
                  </a:extLst>
                </a:gridCol>
                <a:gridCol w="1136748">
                  <a:extLst>
                    <a:ext uri="{9D8B030D-6E8A-4147-A177-3AD203B41FA5}">
                      <a16:colId xmlns:a16="http://schemas.microsoft.com/office/drawing/2014/main" val="3674744844"/>
                    </a:ext>
                  </a:extLst>
                </a:gridCol>
                <a:gridCol w="1136748">
                  <a:extLst>
                    <a:ext uri="{9D8B030D-6E8A-4147-A177-3AD203B41FA5}">
                      <a16:colId xmlns:a16="http://schemas.microsoft.com/office/drawing/2014/main" val="1182533568"/>
                    </a:ext>
                  </a:extLst>
                </a:gridCol>
                <a:gridCol w="1136748">
                  <a:extLst>
                    <a:ext uri="{9D8B030D-6E8A-4147-A177-3AD203B41FA5}">
                      <a16:colId xmlns:a16="http://schemas.microsoft.com/office/drawing/2014/main" val="2031727959"/>
                    </a:ext>
                  </a:extLst>
                </a:gridCol>
                <a:gridCol w="1136748">
                  <a:extLst>
                    <a:ext uri="{9D8B030D-6E8A-4147-A177-3AD203B41FA5}">
                      <a16:colId xmlns:a16="http://schemas.microsoft.com/office/drawing/2014/main" val="1760565719"/>
                    </a:ext>
                  </a:extLst>
                </a:gridCol>
                <a:gridCol w="1136748">
                  <a:extLst>
                    <a:ext uri="{9D8B030D-6E8A-4147-A177-3AD203B41FA5}">
                      <a16:colId xmlns:a16="http://schemas.microsoft.com/office/drawing/2014/main" val="612354197"/>
                    </a:ext>
                  </a:extLst>
                </a:gridCol>
                <a:gridCol w="1136748">
                  <a:extLst>
                    <a:ext uri="{9D8B030D-6E8A-4147-A177-3AD203B41FA5}">
                      <a16:colId xmlns:a16="http://schemas.microsoft.com/office/drawing/2014/main" val="60376485"/>
                    </a:ext>
                  </a:extLst>
                </a:gridCol>
                <a:gridCol w="1136748">
                  <a:extLst>
                    <a:ext uri="{9D8B030D-6E8A-4147-A177-3AD203B41FA5}">
                      <a16:colId xmlns:a16="http://schemas.microsoft.com/office/drawing/2014/main" val="150400400"/>
                    </a:ext>
                  </a:extLst>
                </a:gridCol>
                <a:gridCol w="1136748">
                  <a:extLst>
                    <a:ext uri="{9D8B030D-6E8A-4147-A177-3AD203B41FA5}">
                      <a16:colId xmlns:a16="http://schemas.microsoft.com/office/drawing/2014/main" val="2976398866"/>
                    </a:ext>
                  </a:extLst>
                </a:gridCol>
              </a:tblGrid>
              <a:tr h="163515">
                <a:tc rowSpan="2">
                  <a:txBody>
                    <a:bodyPr/>
                    <a:lstStyle/>
                    <a:p>
                      <a:r>
                        <a:rPr lang="de-DE" sz="1400"/>
                        <a:t>All treated,</a:t>
                      </a:r>
                      <a:r>
                        <a:rPr lang="de-DE" sz="1400" baseline="30000"/>
                        <a:t>a </a:t>
                      </a:r>
                      <a:r>
                        <a:rPr lang="de-DE" sz="1400" baseline="0"/>
                        <a:t>n (%)</a:t>
                      </a:r>
                      <a:endParaRPr lang="de-DE" sz="1400" dirty="0"/>
                    </a:p>
                  </a:txBody>
                  <a:tcPr marL="108000" anchor="ctr">
                    <a:lnL w="12700" cmpd="sng">
                      <a:noFill/>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de-DE" sz="1400">
                          <a:solidFill>
                            <a:schemeClr val="bg1"/>
                          </a:solidFill>
                        </a:rPr>
                        <a:t>NIVO + chemo (n=782)</a:t>
                      </a:r>
                      <a:r>
                        <a:rPr lang="de-DE" sz="1400" baseline="30000">
                          <a:solidFill>
                            <a:schemeClr val="bg1"/>
                          </a:solidFill>
                        </a:rPr>
                        <a:t>b</a:t>
                      </a:r>
                      <a:endParaRPr lang="de-DE" sz="140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a:p>
                  </a:txBody>
                  <a:tcPr/>
                </a:tc>
                <a:tc gridSpan="2">
                  <a:txBody>
                    <a:bodyPr/>
                    <a:lstStyle/>
                    <a:p>
                      <a:pPr algn="ctr"/>
                      <a:r>
                        <a:rPr lang="de-DE" sz="1400">
                          <a:solidFill>
                            <a:schemeClr val="bg1"/>
                          </a:solidFill>
                        </a:rPr>
                        <a:t>Chemo (n=767)</a:t>
                      </a:r>
                      <a:r>
                        <a:rPr lang="de-DE" sz="1400" baseline="30000">
                          <a:solidFill>
                            <a:schemeClr val="bg1"/>
                          </a:solidFill>
                        </a:rPr>
                        <a:t>b</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de-DE"/>
                    </a:p>
                  </a:txBody>
                  <a:tcPr/>
                </a:tc>
                <a:tc gridSpan="2">
                  <a:txBody>
                    <a:bodyPr/>
                    <a:lstStyle/>
                    <a:p>
                      <a:pPr algn="ctr"/>
                      <a:r>
                        <a:rPr lang="de-DE" sz="1400">
                          <a:solidFill>
                            <a:schemeClr val="bg1"/>
                          </a:solidFill>
                        </a:rPr>
                        <a:t>NIVO + IPI (n=403)</a:t>
                      </a:r>
                      <a:r>
                        <a:rPr lang="de-DE" sz="1400" baseline="30000">
                          <a:solidFill>
                            <a:schemeClr val="bg1"/>
                          </a:solidFill>
                        </a:rPr>
                        <a:t>c</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lang="de-DE"/>
                    </a:p>
                  </a:txBody>
                  <a:tcPr/>
                </a:tc>
                <a:tc gridSpan="2">
                  <a:txBody>
                    <a:bodyPr/>
                    <a:lstStyle/>
                    <a:p>
                      <a:pPr algn="ctr"/>
                      <a:r>
                        <a:rPr lang="de-DE" sz="1400">
                          <a:solidFill>
                            <a:schemeClr val="bg1"/>
                          </a:solidFill>
                        </a:rPr>
                        <a:t>Chemo (n=389)</a:t>
                      </a:r>
                      <a:r>
                        <a:rPr lang="de-DE" sz="1400" baseline="30000">
                          <a:solidFill>
                            <a:schemeClr val="bg1"/>
                          </a:solidFill>
                        </a:rPr>
                        <a:t>c</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de-DE"/>
                    </a:p>
                  </a:txBody>
                  <a:tcPr/>
                </a:tc>
                <a:extLst>
                  <a:ext uri="{0D108BD9-81ED-4DB2-BD59-A6C34878D82A}">
                    <a16:rowId xmlns:a16="http://schemas.microsoft.com/office/drawing/2014/main" val="2495978635"/>
                  </a:ext>
                </a:extLst>
              </a:tr>
              <a:tr h="163515">
                <a:tc vMerge="1">
                  <a:txBody>
                    <a:bodyPr/>
                    <a:lstStyle/>
                    <a:p>
                      <a:endParaRPr lang="de-DE"/>
                    </a:p>
                  </a:txBody>
                  <a:tcPr/>
                </a:tc>
                <a:tc>
                  <a:txBody>
                    <a:bodyPr/>
                    <a:lstStyle/>
                    <a:p>
                      <a:pPr algn="ctr"/>
                      <a:r>
                        <a:rPr lang="de-DE" sz="1400">
                          <a:solidFill>
                            <a:schemeClr val="bg1"/>
                          </a:solidFill>
                        </a:rPr>
                        <a:t>Any grade</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de-DE" sz="1400" dirty="0">
                          <a:solidFill>
                            <a:schemeClr val="bg1"/>
                          </a:solidFill>
                        </a:rPr>
                        <a:t>Grade 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de-DE" sz="1400">
                          <a:solidFill>
                            <a:schemeClr val="bg1"/>
                          </a:solidFill>
                        </a:rPr>
                        <a:t>Any Grade</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de-DE" sz="1400" dirty="0">
                          <a:solidFill>
                            <a:schemeClr val="bg1"/>
                          </a:solidFill>
                        </a:rPr>
                        <a:t>Grade 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de-DE" sz="1400">
                          <a:solidFill>
                            <a:schemeClr val="bg1"/>
                          </a:solidFill>
                        </a:rPr>
                        <a:t>Any Grade</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de-DE" sz="1400" dirty="0">
                          <a:solidFill>
                            <a:schemeClr val="bg1"/>
                          </a:solidFill>
                        </a:rPr>
                        <a:t>Grade 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de-DE" sz="1400">
                          <a:solidFill>
                            <a:schemeClr val="bg1"/>
                          </a:solidFill>
                        </a:rPr>
                        <a:t>Any Grade</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de-DE" sz="1400" dirty="0">
                          <a:solidFill>
                            <a:schemeClr val="bg1"/>
                          </a:solidFill>
                        </a:rPr>
                        <a:t>Grade 3-4</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647815886"/>
                  </a:ext>
                </a:extLst>
              </a:tr>
              <a:tr h="163515">
                <a:tc>
                  <a:txBody>
                    <a:bodyPr/>
                    <a:lstStyle/>
                    <a:p>
                      <a:r>
                        <a:rPr lang="de-DE" sz="1400"/>
                        <a:t>Any TRAEs</a:t>
                      </a:r>
                      <a:r>
                        <a:rPr lang="de-DE" sz="1400" baseline="30000"/>
                        <a:t>d</a:t>
                      </a:r>
                      <a:endParaRPr lang="de-DE" sz="1400" dirty="0"/>
                    </a:p>
                  </a:txBody>
                  <a:tcPr marL="108000">
                    <a:lnT w="38100" cap="flat" cmpd="sng" algn="ctr">
                      <a:solidFill>
                        <a:schemeClr val="bg1"/>
                      </a:solidFill>
                      <a:prstDash val="solid"/>
                      <a:round/>
                      <a:headEnd type="none" w="med" len="med"/>
                      <a:tailEnd type="none" w="med" len="med"/>
                    </a:lnT>
                  </a:tcPr>
                </a:tc>
                <a:tc>
                  <a:txBody>
                    <a:bodyPr/>
                    <a:lstStyle/>
                    <a:p>
                      <a:pPr algn="ctr"/>
                      <a:r>
                        <a:rPr lang="de-DE" sz="1400"/>
                        <a:t>739 (95)</a:t>
                      </a:r>
                    </a:p>
                  </a:txBody>
                  <a:tcPr anchor="ctr">
                    <a:lnT w="38100" cap="flat" cmpd="sng" algn="ctr">
                      <a:solidFill>
                        <a:schemeClr val="bg1"/>
                      </a:solidFill>
                      <a:prstDash val="solid"/>
                      <a:round/>
                      <a:headEnd type="none" w="med" len="med"/>
                      <a:tailEnd type="none" w="med" len="med"/>
                    </a:lnT>
                  </a:tcPr>
                </a:tc>
                <a:tc>
                  <a:txBody>
                    <a:bodyPr/>
                    <a:lstStyle/>
                    <a:p>
                      <a:pPr algn="ctr"/>
                      <a:r>
                        <a:rPr lang="de-DE" sz="1400"/>
                        <a:t>471 (60)</a:t>
                      </a:r>
                    </a:p>
                  </a:txBody>
                  <a:tcPr anchor="ctr">
                    <a:lnT w="38100" cap="flat" cmpd="sng" algn="ctr">
                      <a:solidFill>
                        <a:schemeClr val="bg1"/>
                      </a:solidFill>
                      <a:prstDash val="solid"/>
                      <a:round/>
                      <a:headEnd type="none" w="med" len="med"/>
                      <a:tailEnd type="none" w="med" len="med"/>
                    </a:lnT>
                  </a:tcPr>
                </a:tc>
                <a:tc>
                  <a:txBody>
                    <a:bodyPr/>
                    <a:lstStyle/>
                    <a:p>
                      <a:pPr algn="ctr"/>
                      <a:r>
                        <a:rPr lang="de-DE" sz="1400"/>
                        <a:t>682 (89)</a:t>
                      </a:r>
                    </a:p>
                  </a:txBody>
                  <a:tcPr anchor="ctr">
                    <a:lnT w="38100" cap="flat" cmpd="sng" algn="ctr">
                      <a:solidFill>
                        <a:schemeClr val="bg1"/>
                      </a:solidFill>
                      <a:prstDash val="solid"/>
                      <a:round/>
                      <a:headEnd type="none" w="med" len="med"/>
                      <a:tailEnd type="none" w="med" len="med"/>
                    </a:lnT>
                  </a:tcPr>
                </a:tc>
                <a:tc>
                  <a:txBody>
                    <a:bodyPr/>
                    <a:lstStyle/>
                    <a:p>
                      <a:pPr algn="ctr"/>
                      <a:r>
                        <a:rPr lang="de-DE" sz="1400"/>
                        <a:t>344 (45)</a:t>
                      </a:r>
                    </a:p>
                  </a:txBody>
                  <a:tcPr anchor="ctr">
                    <a:lnT w="38100" cap="flat" cmpd="sng" algn="ctr">
                      <a:solidFill>
                        <a:schemeClr val="bg1"/>
                      </a:solidFill>
                      <a:prstDash val="solid"/>
                      <a:round/>
                      <a:headEnd type="none" w="med" len="med"/>
                      <a:tailEnd type="none" w="med" len="med"/>
                    </a:lnT>
                  </a:tcPr>
                </a:tc>
                <a:tc>
                  <a:txBody>
                    <a:bodyPr/>
                    <a:lstStyle/>
                    <a:p>
                      <a:pPr algn="ctr"/>
                      <a:r>
                        <a:rPr lang="de-DE" sz="1400"/>
                        <a:t>323 (80)</a:t>
                      </a:r>
                    </a:p>
                  </a:txBody>
                  <a:tcPr anchor="ctr">
                    <a:lnT w="38100" cap="flat" cmpd="sng" algn="ctr">
                      <a:solidFill>
                        <a:schemeClr val="bg1"/>
                      </a:solidFill>
                      <a:prstDash val="solid"/>
                      <a:round/>
                      <a:headEnd type="none" w="med" len="med"/>
                      <a:tailEnd type="none" w="med" len="med"/>
                    </a:lnT>
                  </a:tcPr>
                </a:tc>
                <a:tc>
                  <a:txBody>
                    <a:bodyPr/>
                    <a:lstStyle/>
                    <a:p>
                      <a:pPr algn="ctr"/>
                      <a:r>
                        <a:rPr lang="de-DE" sz="1400"/>
                        <a:t>155 (38)</a:t>
                      </a:r>
                    </a:p>
                  </a:txBody>
                  <a:tcPr anchor="ctr">
                    <a:lnT w="38100" cap="flat" cmpd="sng" algn="ctr">
                      <a:solidFill>
                        <a:schemeClr val="bg1"/>
                      </a:solidFill>
                      <a:prstDash val="solid"/>
                      <a:round/>
                      <a:headEnd type="none" w="med" len="med"/>
                      <a:tailEnd type="none" w="med" len="med"/>
                    </a:lnT>
                  </a:tcPr>
                </a:tc>
                <a:tc>
                  <a:txBody>
                    <a:bodyPr/>
                    <a:lstStyle/>
                    <a:p>
                      <a:pPr algn="ctr"/>
                      <a:r>
                        <a:rPr lang="de-DE" sz="1400"/>
                        <a:t>356 (92)</a:t>
                      </a:r>
                    </a:p>
                  </a:txBody>
                  <a:tcPr anchor="ctr">
                    <a:lnT w="38100" cap="flat" cmpd="sng" algn="ctr">
                      <a:solidFill>
                        <a:schemeClr val="bg1"/>
                      </a:solidFill>
                      <a:prstDash val="solid"/>
                      <a:round/>
                      <a:headEnd type="none" w="med" len="med"/>
                      <a:tailEnd type="none" w="med" len="med"/>
                    </a:lnT>
                  </a:tcPr>
                </a:tc>
                <a:tc>
                  <a:txBody>
                    <a:bodyPr/>
                    <a:lstStyle/>
                    <a:p>
                      <a:pPr algn="ctr"/>
                      <a:r>
                        <a:rPr lang="de-DE" sz="1400" dirty="0"/>
                        <a:t>180 (46)</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650979293"/>
                  </a:ext>
                </a:extLst>
              </a:tr>
              <a:tr h="163515">
                <a:tc>
                  <a:txBody>
                    <a:bodyPr/>
                    <a:lstStyle/>
                    <a:p>
                      <a:r>
                        <a:rPr lang="de-DE" sz="1400"/>
                        <a:t>Serious TRAEs</a:t>
                      </a:r>
                      <a:r>
                        <a:rPr lang="de-DE" sz="1400" baseline="30000"/>
                        <a:t>d</a:t>
                      </a:r>
                      <a:endParaRPr lang="de-DE" sz="1400" dirty="0"/>
                    </a:p>
                  </a:txBody>
                  <a:tcPr marL="108000"/>
                </a:tc>
                <a:tc>
                  <a:txBody>
                    <a:bodyPr/>
                    <a:lstStyle/>
                    <a:p>
                      <a:pPr algn="ctr"/>
                      <a:r>
                        <a:rPr lang="de-DE" sz="1400" dirty="0"/>
                        <a:t>175 (22)</a:t>
                      </a:r>
                    </a:p>
                  </a:txBody>
                  <a:tcPr anchor="ctr"/>
                </a:tc>
                <a:tc>
                  <a:txBody>
                    <a:bodyPr/>
                    <a:lstStyle/>
                    <a:p>
                      <a:pPr algn="ctr"/>
                      <a:r>
                        <a:rPr lang="de-DE" sz="1400" dirty="0"/>
                        <a:t>133 (17)</a:t>
                      </a:r>
                    </a:p>
                  </a:txBody>
                  <a:tcPr anchor="ctr"/>
                </a:tc>
                <a:tc>
                  <a:txBody>
                    <a:bodyPr/>
                    <a:lstStyle/>
                    <a:p>
                      <a:pPr algn="ctr"/>
                      <a:r>
                        <a:rPr lang="de-DE" sz="1400"/>
                        <a:t>94 (12)</a:t>
                      </a:r>
                    </a:p>
                  </a:txBody>
                  <a:tcPr anchor="ctr"/>
                </a:tc>
                <a:tc>
                  <a:txBody>
                    <a:bodyPr/>
                    <a:lstStyle/>
                    <a:p>
                      <a:pPr algn="ctr"/>
                      <a:r>
                        <a:rPr lang="de-DE" sz="1400"/>
                        <a:t>77 (10)</a:t>
                      </a:r>
                    </a:p>
                  </a:txBody>
                  <a:tcPr anchor="ctr"/>
                </a:tc>
                <a:tc>
                  <a:txBody>
                    <a:bodyPr/>
                    <a:lstStyle/>
                    <a:p>
                      <a:pPr algn="ctr"/>
                      <a:r>
                        <a:rPr lang="de-DE" sz="1400"/>
                        <a:t>122 (30)</a:t>
                      </a:r>
                    </a:p>
                  </a:txBody>
                  <a:tcPr anchor="ctr"/>
                </a:tc>
                <a:tc>
                  <a:txBody>
                    <a:bodyPr/>
                    <a:lstStyle/>
                    <a:p>
                      <a:pPr algn="ctr"/>
                      <a:r>
                        <a:rPr lang="de-DE" sz="1400"/>
                        <a:t>93 (23)</a:t>
                      </a:r>
                    </a:p>
                  </a:txBody>
                  <a:tcPr anchor="ctr"/>
                </a:tc>
                <a:tc>
                  <a:txBody>
                    <a:bodyPr/>
                    <a:lstStyle/>
                    <a:p>
                      <a:pPr algn="ctr"/>
                      <a:r>
                        <a:rPr lang="de-DE" sz="1400"/>
                        <a:t>54 (14)</a:t>
                      </a:r>
                    </a:p>
                  </a:txBody>
                  <a:tcPr anchor="ctr"/>
                </a:tc>
                <a:tc>
                  <a:txBody>
                    <a:bodyPr/>
                    <a:lstStyle/>
                    <a:p>
                      <a:pPr algn="ctr"/>
                      <a:r>
                        <a:rPr lang="de-DE" sz="1400" dirty="0"/>
                        <a:t>45 (12)</a:t>
                      </a:r>
                    </a:p>
                  </a:txBody>
                  <a:tcPr anchor="ctr"/>
                </a:tc>
                <a:extLst>
                  <a:ext uri="{0D108BD9-81ED-4DB2-BD59-A6C34878D82A}">
                    <a16:rowId xmlns:a16="http://schemas.microsoft.com/office/drawing/2014/main" val="3808115260"/>
                  </a:ext>
                </a:extLst>
              </a:tr>
              <a:tr h="277976">
                <a:tc>
                  <a:txBody>
                    <a:bodyPr/>
                    <a:lstStyle/>
                    <a:p>
                      <a:r>
                        <a:rPr lang="de-DE" sz="1400"/>
                        <a:t>TRAEs leading to discontinuation</a:t>
                      </a:r>
                      <a:r>
                        <a:rPr lang="de-DE" sz="1400" baseline="30000"/>
                        <a:t>d,e</a:t>
                      </a:r>
                      <a:endParaRPr lang="de-DE" sz="1400" dirty="0"/>
                    </a:p>
                  </a:txBody>
                  <a:tcPr marL="108000"/>
                </a:tc>
                <a:tc>
                  <a:txBody>
                    <a:bodyPr/>
                    <a:lstStyle/>
                    <a:p>
                      <a:pPr algn="ctr"/>
                      <a:r>
                        <a:rPr lang="de-DE" sz="1400"/>
                        <a:t>300 (38)</a:t>
                      </a:r>
                    </a:p>
                  </a:txBody>
                  <a:tcPr anchor="ctr"/>
                </a:tc>
                <a:tc>
                  <a:txBody>
                    <a:bodyPr/>
                    <a:lstStyle/>
                    <a:p>
                      <a:pPr algn="ctr"/>
                      <a:r>
                        <a:rPr lang="de-DE" sz="1400"/>
                        <a:t>141 (18)</a:t>
                      </a:r>
                    </a:p>
                  </a:txBody>
                  <a:tcPr anchor="ctr"/>
                </a:tc>
                <a:tc>
                  <a:txBody>
                    <a:bodyPr/>
                    <a:lstStyle/>
                    <a:p>
                      <a:pPr algn="ctr"/>
                      <a:r>
                        <a:rPr lang="de-DE" sz="1400" dirty="0"/>
                        <a:t>188 (25)</a:t>
                      </a:r>
                    </a:p>
                  </a:txBody>
                  <a:tcPr anchor="ctr"/>
                </a:tc>
                <a:tc>
                  <a:txBody>
                    <a:bodyPr/>
                    <a:lstStyle/>
                    <a:p>
                      <a:pPr algn="ctr"/>
                      <a:r>
                        <a:rPr lang="de-DE" sz="1400" dirty="0"/>
                        <a:t>70 (9)</a:t>
                      </a:r>
                    </a:p>
                  </a:txBody>
                  <a:tcPr anchor="ctr"/>
                </a:tc>
                <a:tc>
                  <a:txBody>
                    <a:bodyPr/>
                    <a:lstStyle/>
                    <a:p>
                      <a:pPr algn="ctr"/>
                      <a:r>
                        <a:rPr lang="de-DE" sz="1400" dirty="0"/>
                        <a:t>88 (22)</a:t>
                      </a:r>
                    </a:p>
                  </a:txBody>
                  <a:tcPr anchor="ctr"/>
                </a:tc>
                <a:tc>
                  <a:txBody>
                    <a:bodyPr/>
                    <a:lstStyle/>
                    <a:p>
                      <a:pPr algn="ctr"/>
                      <a:r>
                        <a:rPr lang="de-DE" sz="1400"/>
                        <a:t>68 (17)</a:t>
                      </a:r>
                    </a:p>
                  </a:txBody>
                  <a:tcPr anchor="ctr"/>
                </a:tc>
                <a:tc>
                  <a:txBody>
                    <a:bodyPr/>
                    <a:lstStyle/>
                    <a:p>
                      <a:pPr algn="ctr"/>
                      <a:r>
                        <a:rPr lang="de-DE" sz="1400"/>
                        <a:t>101 (26)</a:t>
                      </a:r>
                    </a:p>
                  </a:txBody>
                  <a:tcPr anchor="ctr"/>
                </a:tc>
                <a:tc>
                  <a:txBody>
                    <a:bodyPr/>
                    <a:lstStyle/>
                    <a:p>
                      <a:pPr algn="ctr"/>
                      <a:r>
                        <a:rPr lang="de-DE" sz="1400" dirty="0"/>
                        <a:t>37 (10)</a:t>
                      </a:r>
                    </a:p>
                  </a:txBody>
                  <a:tcPr anchor="ctr"/>
                </a:tc>
                <a:extLst>
                  <a:ext uri="{0D108BD9-81ED-4DB2-BD59-A6C34878D82A}">
                    <a16:rowId xmlns:a16="http://schemas.microsoft.com/office/drawing/2014/main" val="3472816133"/>
                  </a:ext>
                </a:extLst>
              </a:tr>
              <a:tr h="163515">
                <a:tc>
                  <a:txBody>
                    <a:bodyPr/>
                    <a:lstStyle/>
                    <a:p>
                      <a:r>
                        <a:rPr lang="de-DE" sz="1400"/>
                        <a:t>Treatment-realted deaths</a:t>
                      </a:r>
                      <a:r>
                        <a:rPr lang="de-DE" sz="1400" baseline="30000"/>
                        <a:t>f</a:t>
                      </a:r>
                      <a:endParaRPr lang="de-DE" sz="1400" dirty="0"/>
                    </a:p>
                  </a:txBody>
                  <a:tcPr marL="108000"/>
                </a:tc>
                <a:tc gridSpan="2">
                  <a:txBody>
                    <a:bodyPr/>
                    <a:lstStyle/>
                    <a:p>
                      <a:pPr algn="ctr"/>
                      <a:r>
                        <a:rPr lang="de-DE" sz="1400"/>
                        <a:t>16 (2)</a:t>
                      </a:r>
                      <a:r>
                        <a:rPr lang="de-DE" sz="1400" baseline="30000"/>
                        <a:t>g</a:t>
                      </a:r>
                      <a:endParaRPr lang="de-DE" sz="1400"/>
                    </a:p>
                  </a:txBody>
                  <a:tcPr anchor="ctr"/>
                </a:tc>
                <a:tc hMerge="1">
                  <a:txBody>
                    <a:bodyPr/>
                    <a:lstStyle/>
                    <a:p>
                      <a:endParaRPr lang="de-DE" sz="1200"/>
                    </a:p>
                  </a:txBody>
                  <a:tcPr/>
                </a:tc>
                <a:tc gridSpan="2">
                  <a:txBody>
                    <a:bodyPr/>
                    <a:lstStyle/>
                    <a:p>
                      <a:pPr algn="ctr"/>
                      <a:r>
                        <a:rPr lang="de-DE" sz="1400" dirty="0"/>
                        <a:t>4 (&lt;1)</a:t>
                      </a:r>
                      <a:r>
                        <a:rPr lang="de-DE" sz="1400" baseline="30000" dirty="0"/>
                        <a:t>h</a:t>
                      </a:r>
                      <a:endParaRPr lang="de-DE" sz="1400" dirty="0"/>
                    </a:p>
                  </a:txBody>
                  <a:tcPr anchor="ctr"/>
                </a:tc>
                <a:tc hMerge="1">
                  <a:txBody>
                    <a:bodyPr/>
                    <a:lstStyle/>
                    <a:p>
                      <a:endParaRPr lang="de-DE" sz="1200"/>
                    </a:p>
                  </a:txBody>
                  <a:tcPr/>
                </a:tc>
                <a:tc gridSpan="2">
                  <a:txBody>
                    <a:bodyPr/>
                    <a:lstStyle/>
                    <a:p>
                      <a:pPr algn="ctr"/>
                      <a:r>
                        <a:rPr lang="de-DE" sz="1400" dirty="0"/>
                        <a:t>10 (2)</a:t>
                      </a:r>
                      <a:r>
                        <a:rPr lang="de-DE" sz="1400" baseline="30000" dirty="0"/>
                        <a:t>f</a:t>
                      </a:r>
                      <a:endParaRPr lang="de-DE" sz="1400" dirty="0"/>
                    </a:p>
                  </a:txBody>
                  <a:tcPr anchor="ctr"/>
                </a:tc>
                <a:tc hMerge="1">
                  <a:txBody>
                    <a:bodyPr/>
                    <a:lstStyle/>
                    <a:p>
                      <a:endParaRPr lang="de-DE" sz="1200"/>
                    </a:p>
                  </a:txBody>
                  <a:tcPr/>
                </a:tc>
                <a:tc gridSpan="2">
                  <a:txBody>
                    <a:bodyPr/>
                    <a:lstStyle/>
                    <a:p>
                      <a:pPr algn="ctr"/>
                      <a:r>
                        <a:rPr lang="de-DE" sz="1400" dirty="0"/>
                        <a:t>3 (&lt;1)</a:t>
                      </a:r>
                      <a:r>
                        <a:rPr lang="de-DE" sz="1400" baseline="30000" dirty="0" err="1"/>
                        <a:t>j</a:t>
                      </a:r>
                      <a:endParaRPr lang="de-DE" sz="1400" dirty="0"/>
                    </a:p>
                  </a:txBody>
                  <a:tcPr anchor="ctr"/>
                </a:tc>
                <a:tc hMerge="1">
                  <a:txBody>
                    <a:bodyPr/>
                    <a:lstStyle/>
                    <a:p>
                      <a:endParaRPr lang="de-DE" sz="1200"/>
                    </a:p>
                  </a:txBody>
                  <a:tcPr/>
                </a:tc>
                <a:extLst>
                  <a:ext uri="{0D108BD9-81ED-4DB2-BD59-A6C34878D82A}">
                    <a16:rowId xmlns:a16="http://schemas.microsoft.com/office/drawing/2014/main" val="3047749153"/>
                  </a:ext>
                </a:extLst>
              </a:tr>
            </a:tbl>
          </a:graphicData>
        </a:graphic>
      </p:graphicFrame>
      <p:sp>
        <p:nvSpPr>
          <p:cNvPr id="8" name="Titel 7">
            <a:extLst>
              <a:ext uri="{FF2B5EF4-FFF2-40B4-BE49-F238E27FC236}">
                <a16:creationId xmlns:a16="http://schemas.microsoft.com/office/drawing/2014/main" id="{DC15921A-0415-FD43-8AF1-F005E307D341}"/>
              </a:ext>
            </a:extLst>
          </p:cNvPr>
          <p:cNvSpPr>
            <a:spLocks noGrp="1"/>
          </p:cNvSpPr>
          <p:nvPr>
            <p:ph type="title"/>
          </p:nvPr>
        </p:nvSpPr>
        <p:spPr/>
        <p:txBody>
          <a:bodyPr/>
          <a:lstStyle/>
          <a:p>
            <a:r>
              <a:rPr lang="en-US" noProof="0" dirty="0"/>
              <a:t>TRAEs</a:t>
            </a:r>
          </a:p>
        </p:txBody>
      </p:sp>
    </p:spTree>
    <p:extLst>
      <p:ext uri="{BB962C8B-B14F-4D97-AF65-F5344CB8AC3E}">
        <p14:creationId xmlns:p14="http://schemas.microsoft.com/office/powerpoint/2010/main" val="32870688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TRAEs with potential immunologic etiology</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a:xfrm>
            <a:off x="420433" y="5778464"/>
            <a:ext cx="8564817" cy="962061"/>
          </a:xfrm>
        </p:spPr>
        <p:txBody>
          <a:bodyPr/>
          <a:lstStyle/>
          <a:p>
            <a:r>
              <a:rPr lang="en-US" baseline="30000"/>
              <a:t>a</a:t>
            </a:r>
            <a:r>
              <a:rPr lang="en-US"/>
              <a:t>Patients who received ≥1 dose of study drug; </a:t>
            </a:r>
            <a:r>
              <a:rPr lang="en-US" baseline="30000"/>
              <a:t>b</a:t>
            </a:r>
            <a:r>
              <a:rPr lang="en-US"/>
              <a:t>AEs were assessed in all treated patients during treatment and for up to 30 days after the last dose of study treatment; </a:t>
            </a:r>
            <a:r>
              <a:rPr lang="en-US" baseline="30000"/>
              <a:t>c</a:t>
            </a:r>
            <a:r>
              <a:rPr lang="en-US"/>
              <a:t>Concurrently randomized to NIVO + chemo vs chemo; </a:t>
            </a:r>
            <a:r>
              <a:rPr lang="en-US" baseline="30000"/>
              <a:t>d</a:t>
            </a:r>
            <a:r>
              <a:rPr lang="en-US"/>
              <a:t>Concurrently randomized to NIVO + IPI vs chemo; </a:t>
            </a:r>
            <a:r>
              <a:rPr lang="en-US" baseline="30000"/>
              <a:t>e</a:t>
            </a:r>
            <a:r>
              <a:rPr lang="en-US"/>
              <a:t>The most common grade 3-4 events (≥2%) were diarrhea (n=35}. aspartate aminotransferase increased (n = 13), palmar-plantar erythrodysethesia (n = 12)  and pneumonitis (n = 12); </a:t>
            </a:r>
            <a:r>
              <a:rPr lang="en-US" baseline="30000"/>
              <a:t>f</a:t>
            </a:r>
            <a:r>
              <a:rPr lang="en-US"/>
              <a:t>The most common grade 3-4 events (≥2%) were alanine aminotransferase increased (n = 16), aspartate aminotransferase increased (n = 16), diarrhea (n = 11), rash (n = 10), and immune-mediated enterocolitis (n = 9); </a:t>
            </a:r>
            <a:r>
              <a:rPr lang="en-US" baseline="30000"/>
              <a:t>g</a:t>
            </a:r>
            <a:r>
              <a:rPr lang="en-US"/>
              <a:t>Treatment-related select AEs by organ category that have potential immunologic etiology and require frequent monitoring/intervention.</a:t>
            </a:r>
          </a:p>
          <a:p>
            <a:r>
              <a:rPr lang="en-US"/>
              <a:t>AE, adverse event; CPS, combined positive score; IPI, ipilimumab; NIVO, nivolumab; TRAE, treatment-related adverse event.</a:t>
            </a:r>
          </a:p>
          <a:p>
            <a:r>
              <a:rPr lang="en-US" b="1"/>
              <a:t>Janjigian Y, et al. Abstract LBA7 presented at ESMO 2021.</a:t>
            </a:r>
          </a:p>
        </p:txBody>
      </p:sp>
      <p:sp>
        <p:nvSpPr>
          <p:cNvPr id="7" name="TextBox 6">
            <a:extLst>
              <a:ext uri="{FF2B5EF4-FFF2-40B4-BE49-F238E27FC236}">
                <a16:creationId xmlns:a16="http://schemas.microsoft.com/office/drawing/2014/main" id="{694EC4B2-3457-45CD-9284-94C6011FCF27}"/>
              </a:ext>
            </a:extLst>
          </p:cNvPr>
          <p:cNvSpPr txBox="1"/>
          <p:nvPr/>
        </p:nvSpPr>
        <p:spPr>
          <a:xfrm>
            <a:off x="416533" y="4287201"/>
            <a:ext cx="11518292" cy="1184940"/>
          </a:xfrm>
          <a:prstGeom prst="rect">
            <a:avLst/>
          </a:prstGeom>
          <a:noFill/>
        </p:spPr>
        <p:txBody>
          <a:bodyPr wrap="square" lIns="0" tIns="45720" rIns="0" bIns="45720" anchor="t">
            <a:spAutoFit/>
          </a:bodyPr>
          <a:lstStyle/>
          <a:p>
            <a:pPr marL="285750" indent="-285750">
              <a:spcAft>
                <a:spcPts val="600"/>
              </a:spcAft>
              <a:buClr>
                <a:schemeClr val="bg2"/>
              </a:buClr>
              <a:buFont typeface="Arial" panose="020B0604020202020204" pitchFamily="34" charset="0"/>
              <a:buChar char="•"/>
            </a:pPr>
            <a:r>
              <a:rPr lang="en-US" sz="1400" dirty="0"/>
              <a:t>TRAEs with potential immunologic </a:t>
            </a:r>
            <a:r>
              <a:rPr lang="en-US" sz="1400"/>
              <a:t>etiology</a:t>
            </a:r>
            <a:r>
              <a:rPr lang="en-US" sz="1400" baseline="30000"/>
              <a:t>b,g</a:t>
            </a:r>
            <a:r>
              <a:rPr lang="en-US" sz="1400" dirty="0"/>
              <a:t>:</a:t>
            </a:r>
          </a:p>
          <a:p>
            <a:pPr marL="742950" lvl="1" indent="-285750">
              <a:spcAft>
                <a:spcPts val="600"/>
              </a:spcAft>
              <a:buClr>
                <a:schemeClr val="bg2"/>
              </a:buClr>
              <a:buFont typeface="Arial" panose="020B0604020202020204" pitchFamily="34" charset="0"/>
              <a:buChar char="•"/>
            </a:pPr>
            <a:r>
              <a:rPr lang="en-US" sz="1400" dirty="0"/>
              <a:t>The majority of events were grade 1 or 2</a:t>
            </a:r>
          </a:p>
          <a:p>
            <a:pPr marL="742950" lvl="1" indent="-285750">
              <a:spcAft>
                <a:spcPts val="600"/>
              </a:spcAft>
              <a:buClr>
                <a:schemeClr val="bg2"/>
              </a:buClr>
              <a:buFont typeface="Arial" panose="020B0604020202020204" pitchFamily="34" charset="0"/>
              <a:buChar char="•"/>
            </a:pPr>
            <a:r>
              <a:rPr lang="en-US" sz="1400" dirty="0"/>
              <a:t>Grade 3-4 events occurred in </a:t>
            </a:r>
            <a:r>
              <a:rPr lang="en-US" sz="1400">
                <a:ea typeface="+mn-lt"/>
                <a:cs typeface="+mn-lt"/>
              </a:rPr>
              <a:t>≤</a:t>
            </a:r>
            <a:r>
              <a:rPr lang="en-US" sz="1400" dirty="0"/>
              <a:t>5% of patients with NIVO + chemo and in ≤12% of patients with NIVO + IPI across organ categories</a:t>
            </a:r>
          </a:p>
          <a:p>
            <a:pPr marL="742950" lvl="1" indent="-285750">
              <a:spcAft>
                <a:spcPts val="600"/>
              </a:spcAft>
              <a:buClr>
                <a:schemeClr val="bg2"/>
              </a:buClr>
              <a:buFont typeface="Arial" panose="020B0604020202020204" pitchFamily="34" charset="0"/>
              <a:buChar char="•"/>
            </a:pPr>
            <a:r>
              <a:rPr lang="en-US" sz="1400" dirty="0"/>
              <a:t>The incidence of events in patients with PD-L1 CPS ≥5 was consistent with all treated patients across all arms</a:t>
            </a:r>
          </a:p>
        </p:txBody>
      </p:sp>
      <p:graphicFrame>
        <p:nvGraphicFramePr>
          <p:cNvPr id="10" name="Tabelle 3">
            <a:extLst>
              <a:ext uri="{FF2B5EF4-FFF2-40B4-BE49-F238E27FC236}">
                <a16:creationId xmlns:a16="http://schemas.microsoft.com/office/drawing/2014/main" id="{8ABC73B9-3E57-49A1-A300-DDB638DF7C1F}"/>
              </a:ext>
            </a:extLst>
          </p:cNvPr>
          <p:cNvGraphicFramePr>
            <a:graphicFrameLocks noGrp="1"/>
          </p:cNvGraphicFramePr>
          <p:nvPr>
            <p:extLst>
              <p:ext uri="{D42A27DB-BD31-4B8C-83A1-F6EECF244321}">
                <p14:modId xmlns:p14="http://schemas.microsoft.com/office/powerpoint/2010/main" val="3690949110"/>
              </p:ext>
            </p:extLst>
          </p:nvPr>
        </p:nvGraphicFramePr>
        <p:xfrm>
          <a:off x="416533" y="1808163"/>
          <a:ext cx="11367480" cy="2438400"/>
        </p:xfrm>
        <a:graphic>
          <a:graphicData uri="http://schemas.openxmlformats.org/drawingml/2006/table">
            <a:tbl>
              <a:tblPr firstRow="1" bandRow="1">
                <a:tableStyleId>{5C22544A-7EE6-4342-B048-85BDC9FD1C3A}</a:tableStyleId>
              </a:tblPr>
              <a:tblGrid>
                <a:gridCol w="2273496">
                  <a:extLst>
                    <a:ext uri="{9D8B030D-6E8A-4147-A177-3AD203B41FA5}">
                      <a16:colId xmlns:a16="http://schemas.microsoft.com/office/drawing/2014/main" val="3017985233"/>
                    </a:ext>
                  </a:extLst>
                </a:gridCol>
                <a:gridCol w="1136748">
                  <a:extLst>
                    <a:ext uri="{9D8B030D-6E8A-4147-A177-3AD203B41FA5}">
                      <a16:colId xmlns:a16="http://schemas.microsoft.com/office/drawing/2014/main" val="3674744844"/>
                    </a:ext>
                  </a:extLst>
                </a:gridCol>
                <a:gridCol w="1136748">
                  <a:extLst>
                    <a:ext uri="{9D8B030D-6E8A-4147-A177-3AD203B41FA5}">
                      <a16:colId xmlns:a16="http://schemas.microsoft.com/office/drawing/2014/main" val="1182533568"/>
                    </a:ext>
                  </a:extLst>
                </a:gridCol>
                <a:gridCol w="1136748">
                  <a:extLst>
                    <a:ext uri="{9D8B030D-6E8A-4147-A177-3AD203B41FA5}">
                      <a16:colId xmlns:a16="http://schemas.microsoft.com/office/drawing/2014/main" val="2031727959"/>
                    </a:ext>
                  </a:extLst>
                </a:gridCol>
                <a:gridCol w="1136748">
                  <a:extLst>
                    <a:ext uri="{9D8B030D-6E8A-4147-A177-3AD203B41FA5}">
                      <a16:colId xmlns:a16="http://schemas.microsoft.com/office/drawing/2014/main" val="1760565719"/>
                    </a:ext>
                  </a:extLst>
                </a:gridCol>
                <a:gridCol w="1136748">
                  <a:extLst>
                    <a:ext uri="{9D8B030D-6E8A-4147-A177-3AD203B41FA5}">
                      <a16:colId xmlns:a16="http://schemas.microsoft.com/office/drawing/2014/main" val="612354197"/>
                    </a:ext>
                  </a:extLst>
                </a:gridCol>
                <a:gridCol w="1136748">
                  <a:extLst>
                    <a:ext uri="{9D8B030D-6E8A-4147-A177-3AD203B41FA5}">
                      <a16:colId xmlns:a16="http://schemas.microsoft.com/office/drawing/2014/main" val="60376485"/>
                    </a:ext>
                  </a:extLst>
                </a:gridCol>
                <a:gridCol w="1136748">
                  <a:extLst>
                    <a:ext uri="{9D8B030D-6E8A-4147-A177-3AD203B41FA5}">
                      <a16:colId xmlns:a16="http://schemas.microsoft.com/office/drawing/2014/main" val="150400400"/>
                    </a:ext>
                  </a:extLst>
                </a:gridCol>
                <a:gridCol w="1136748">
                  <a:extLst>
                    <a:ext uri="{9D8B030D-6E8A-4147-A177-3AD203B41FA5}">
                      <a16:colId xmlns:a16="http://schemas.microsoft.com/office/drawing/2014/main" val="2976398866"/>
                    </a:ext>
                  </a:extLst>
                </a:gridCol>
              </a:tblGrid>
              <a:tr h="0">
                <a:tc rowSpan="2">
                  <a:txBody>
                    <a:bodyPr/>
                    <a:lstStyle/>
                    <a:p>
                      <a:r>
                        <a:rPr lang="de-DE" sz="1400"/>
                        <a:t>All treated,</a:t>
                      </a:r>
                      <a:r>
                        <a:rPr lang="de-DE" sz="1400" baseline="30000"/>
                        <a:t>a,b </a:t>
                      </a:r>
                      <a:r>
                        <a:rPr lang="de-DE" sz="1400" baseline="0"/>
                        <a:t>n (%)</a:t>
                      </a:r>
                      <a:endParaRPr lang="de-DE" sz="1400" dirty="0"/>
                    </a:p>
                  </a:txBody>
                  <a:tcPr marL="108000" anchor="ctr">
                    <a:lnL w="12700" cmpd="sng">
                      <a:noFill/>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de-DE" sz="1400">
                          <a:solidFill>
                            <a:schemeClr val="bg1"/>
                          </a:solidFill>
                        </a:rPr>
                        <a:t>NIVO + chemo (n=782)</a:t>
                      </a:r>
                      <a:r>
                        <a:rPr lang="de-DE" sz="1400" baseline="30000">
                          <a:solidFill>
                            <a:schemeClr val="bg1"/>
                          </a:solidFill>
                        </a:rPr>
                        <a:t>c</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a:p>
                  </a:txBody>
                  <a:tcPr/>
                </a:tc>
                <a:tc gridSpan="2">
                  <a:txBody>
                    <a:bodyPr/>
                    <a:lstStyle/>
                    <a:p>
                      <a:pPr algn="ctr"/>
                      <a:r>
                        <a:rPr lang="de-DE" sz="1400">
                          <a:solidFill>
                            <a:schemeClr val="bg1"/>
                          </a:solidFill>
                        </a:rPr>
                        <a:t>Chemo (n=767)</a:t>
                      </a:r>
                      <a:r>
                        <a:rPr lang="de-DE" sz="1400" baseline="30000">
                          <a:solidFill>
                            <a:schemeClr val="bg1"/>
                          </a:solidFill>
                        </a:rPr>
                        <a:t>c</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de-DE"/>
                    </a:p>
                  </a:txBody>
                  <a:tcPr/>
                </a:tc>
                <a:tc gridSpan="2">
                  <a:txBody>
                    <a:bodyPr/>
                    <a:lstStyle/>
                    <a:p>
                      <a:pPr algn="ctr"/>
                      <a:r>
                        <a:rPr lang="de-DE" sz="1400">
                          <a:solidFill>
                            <a:schemeClr val="bg1"/>
                          </a:solidFill>
                        </a:rPr>
                        <a:t>NIVO + IPI (n=403)</a:t>
                      </a:r>
                      <a:r>
                        <a:rPr lang="de-DE" sz="1400" baseline="30000">
                          <a:solidFill>
                            <a:schemeClr val="bg1"/>
                          </a:solidFill>
                        </a:rPr>
                        <a:t>d</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lang="de-DE"/>
                    </a:p>
                  </a:txBody>
                  <a:tcPr/>
                </a:tc>
                <a:tc gridSpan="2">
                  <a:txBody>
                    <a:bodyPr/>
                    <a:lstStyle/>
                    <a:p>
                      <a:pPr algn="ctr"/>
                      <a:r>
                        <a:rPr lang="de-DE" sz="1400">
                          <a:solidFill>
                            <a:schemeClr val="bg1"/>
                          </a:solidFill>
                        </a:rPr>
                        <a:t>Chemo (n=389)</a:t>
                      </a:r>
                      <a:r>
                        <a:rPr lang="de-DE" sz="1400" baseline="30000">
                          <a:solidFill>
                            <a:schemeClr val="bg1"/>
                          </a:solidFill>
                        </a:rPr>
                        <a:t>d</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de-DE"/>
                    </a:p>
                  </a:txBody>
                  <a:tcPr/>
                </a:tc>
                <a:extLst>
                  <a:ext uri="{0D108BD9-81ED-4DB2-BD59-A6C34878D82A}">
                    <a16:rowId xmlns:a16="http://schemas.microsoft.com/office/drawing/2014/main" val="2495978635"/>
                  </a:ext>
                </a:extLst>
              </a:tr>
              <a:tr h="0">
                <a:tc vMerge="1">
                  <a:txBody>
                    <a:bodyPr/>
                    <a:lstStyle/>
                    <a:p>
                      <a:endParaRPr lang="de-DE"/>
                    </a:p>
                  </a:txBody>
                  <a:tcPr/>
                </a:tc>
                <a:tc>
                  <a:txBody>
                    <a:bodyPr/>
                    <a:lstStyle/>
                    <a:p>
                      <a:pPr algn="ctr"/>
                      <a:r>
                        <a:rPr lang="de-DE" sz="1400">
                          <a:solidFill>
                            <a:schemeClr val="bg1"/>
                          </a:solidFill>
                        </a:rPr>
                        <a:t>Any grade</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de-DE" sz="1400" dirty="0">
                          <a:solidFill>
                            <a:schemeClr val="bg1"/>
                          </a:solidFill>
                        </a:rPr>
                        <a:t>Grade 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de-DE" sz="1400">
                          <a:solidFill>
                            <a:schemeClr val="bg1"/>
                          </a:solidFill>
                        </a:rPr>
                        <a:t>Any Grade</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de-DE" sz="1400" dirty="0">
                          <a:solidFill>
                            <a:schemeClr val="bg1"/>
                          </a:solidFill>
                        </a:rPr>
                        <a:t>Grade 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de-DE" sz="1400">
                          <a:solidFill>
                            <a:schemeClr val="bg1"/>
                          </a:solidFill>
                        </a:rPr>
                        <a:t>Any Grade</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de-DE" sz="1400" dirty="0">
                          <a:solidFill>
                            <a:schemeClr val="bg1"/>
                          </a:solidFill>
                        </a:rPr>
                        <a:t>Grade 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r>
                        <a:rPr lang="de-DE" sz="1400">
                          <a:solidFill>
                            <a:schemeClr val="bg1"/>
                          </a:solidFill>
                        </a:rPr>
                        <a:t>Any Grade</a:t>
                      </a:r>
                      <a:endParaRPr lang="de-DE"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de-DE" sz="1400" dirty="0">
                          <a:solidFill>
                            <a:schemeClr val="bg1"/>
                          </a:solidFill>
                        </a:rPr>
                        <a:t>Grade 3-4</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647815886"/>
                  </a:ext>
                </a:extLst>
              </a:tr>
              <a:tr h="0">
                <a:tc>
                  <a:txBody>
                    <a:bodyPr/>
                    <a:lstStyle/>
                    <a:p>
                      <a:r>
                        <a:rPr lang="de-DE" sz="1400"/>
                        <a:t>Endocrine</a:t>
                      </a:r>
                      <a:endParaRPr lang="de-DE" sz="1400" dirty="0"/>
                    </a:p>
                  </a:txBody>
                  <a:tcPr marL="108000" anchor="ctr">
                    <a:lnT w="38100" cap="flat" cmpd="sng" algn="ctr">
                      <a:solidFill>
                        <a:schemeClr val="bg1"/>
                      </a:solidFill>
                      <a:prstDash val="solid"/>
                      <a:round/>
                      <a:headEnd type="none" w="med" len="med"/>
                      <a:tailEnd type="none" w="med" len="med"/>
                    </a:lnT>
                  </a:tcPr>
                </a:tc>
                <a:tc>
                  <a:txBody>
                    <a:bodyPr/>
                    <a:lstStyle/>
                    <a:p>
                      <a:pPr algn="ctr"/>
                      <a:r>
                        <a:rPr lang="de-DE" sz="1400"/>
                        <a:t>109 (14)</a:t>
                      </a:r>
                    </a:p>
                  </a:txBody>
                  <a:tcPr>
                    <a:lnT w="38100" cap="flat" cmpd="sng" algn="ctr">
                      <a:solidFill>
                        <a:schemeClr val="bg1"/>
                      </a:solidFill>
                      <a:prstDash val="solid"/>
                      <a:round/>
                      <a:headEnd type="none" w="med" len="med"/>
                      <a:tailEnd type="none" w="med" len="med"/>
                    </a:lnT>
                  </a:tcPr>
                </a:tc>
                <a:tc>
                  <a:txBody>
                    <a:bodyPr/>
                    <a:lstStyle/>
                    <a:p>
                      <a:pPr algn="ctr"/>
                      <a:r>
                        <a:rPr lang="de-DE" sz="1400"/>
                        <a:t>6 (&lt;1)</a:t>
                      </a:r>
                    </a:p>
                  </a:txBody>
                  <a:tcPr>
                    <a:lnT w="38100" cap="flat" cmpd="sng" algn="ctr">
                      <a:solidFill>
                        <a:schemeClr val="bg1"/>
                      </a:solidFill>
                      <a:prstDash val="solid"/>
                      <a:round/>
                      <a:headEnd type="none" w="med" len="med"/>
                      <a:tailEnd type="none" w="med" len="med"/>
                    </a:lnT>
                  </a:tcPr>
                </a:tc>
                <a:tc>
                  <a:txBody>
                    <a:bodyPr/>
                    <a:lstStyle/>
                    <a:p>
                      <a:pPr algn="ctr"/>
                      <a:r>
                        <a:rPr lang="de-DE" sz="1400"/>
                        <a:t>3 (&lt;1)</a:t>
                      </a:r>
                    </a:p>
                  </a:txBody>
                  <a:tcPr>
                    <a:lnT w="38100" cap="flat" cmpd="sng" algn="ctr">
                      <a:solidFill>
                        <a:schemeClr val="bg1"/>
                      </a:solidFill>
                      <a:prstDash val="solid"/>
                      <a:round/>
                      <a:headEnd type="none" w="med" len="med"/>
                      <a:tailEnd type="none" w="med" len="med"/>
                    </a:lnT>
                  </a:tcPr>
                </a:tc>
                <a:tc>
                  <a:txBody>
                    <a:bodyPr/>
                    <a:lstStyle/>
                    <a:p>
                      <a:pPr algn="ctr"/>
                      <a:r>
                        <a:rPr lang="de-DE" sz="1400"/>
                        <a:t>0</a:t>
                      </a:r>
                    </a:p>
                  </a:txBody>
                  <a:tcPr>
                    <a:lnT w="38100" cap="flat" cmpd="sng" algn="ctr">
                      <a:solidFill>
                        <a:schemeClr val="bg1"/>
                      </a:solidFill>
                      <a:prstDash val="solid"/>
                      <a:round/>
                      <a:headEnd type="none" w="med" len="med"/>
                      <a:tailEnd type="none" w="med" len="med"/>
                    </a:lnT>
                  </a:tcPr>
                </a:tc>
                <a:tc>
                  <a:txBody>
                    <a:bodyPr/>
                    <a:lstStyle/>
                    <a:p>
                      <a:pPr algn="ctr"/>
                      <a:r>
                        <a:rPr lang="de-DE" sz="1400"/>
                        <a:t>89 (22)</a:t>
                      </a:r>
                    </a:p>
                  </a:txBody>
                  <a:tcPr>
                    <a:lnT w="38100" cap="flat" cmpd="sng" algn="ctr">
                      <a:solidFill>
                        <a:schemeClr val="bg1"/>
                      </a:solidFill>
                      <a:prstDash val="solid"/>
                      <a:round/>
                      <a:headEnd type="none" w="med" len="med"/>
                      <a:tailEnd type="none" w="med" len="med"/>
                    </a:lnT>
                  </a:tcPr>
                </a:tc>
                <a:tc>
                  <a:txBody>
                    <a:bodyPr/>
                    <a:lstStyle/>
                    <a:p>
                      <a:pPr algn="ctr"/>
                      <a:r>
                        <a:rPr lang="de-DE" sz="1400"/>
                        <a:t>15 (4)</a:t>
                      </a:r>
                    </a:p>
                  </a:txBody>
                  <a:tcPr>
                    <a:lnT w="38100" cap="flat" cmpd="sng" algn="ctr">
                      <a:solidFill>
                        <a:schemeClr val="bg1"/>
                      </a:solidFill>
                      <a:prstDash val="solid"/>
                      <a:round/>
                      <a:headEnd type="none" w="med" len="med"/>
                      <a:tailEnd type="none" w="med" len="med"/>
                    </a:lnT>
                  </a:tcPr>
                </a:tc>
                <a:tc>
                  <a:txBody>
                    <a:bodyPr/>
                    <a:lstStyle/>
                    <a:p>
                      <a:pPr algn="ctr"/>
                      <a:r>
                        <a:rPr lang="de-DE" sz="1400"/>
                        <a:t>2 (&lt;1)</a:t>
                      </a:r>
                    </a:p>
                  </a:txBody>
                  <a:tcPr>
                    <a:lnT w="38100" cap="flat" cmpd="sng" algn="ctr">
                      <a:solidFill>
                        <a:schemeClr val="bg1"/>
                      </a:solidFill>
                      <a:prstDash val="solid"/>
                      <a:round/>
                      <a:headEnd type="none" w="med" len="med"/>
                      <a:tailEnd type="none" w="med" len="med"/>
                    </a:lnT>
                  </a:tcPr>
                </a:tc>
                <a:tc>
                  <a:txBody>
                    <a:bodyPr/>
                    <a:lstStyle/>
                    <a:p>
                      <a:pPr algn="ctr"/>
                      <a:r>
                        <a:rPr lang="de-DE" sz="1400" dirty="0"/>
                        <a:t>0</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98957586"/>
                  </a:ext>
                </a:extLst>
              </a:tr>
              <a:tr h="0">
                <a:tc>
                  <a:txBody>
                    <a:bodyPr/>
                    <a:lstStyle/>
                    <a:p>
                      <a:r>
                        <a:rPr lang="de-DE" sz="1400" dirty="0"/>
                        <a:t>Gastrointestinal</a:t>
                      </a:r>
                    </a:p>
                  </a:txBody>
                  <a:tcPr marL="108000" anchor="ctr"/>
                </a:tc>
                <a:tc>
                  <a:txBody>
                    <a:bodyPr/>
                    <a:lstStyle/>
                    <a:p>
                      <a:pPr algn="ctr"/>
                      <a:r>
                        <a:rPr lang="de-DE" sz="1400"/>
                        <a:t>266 (34)</a:t>
                      </a:r>
                    </a:p>
                  </a:txBody>
                  <a:tcPr/>
                </a:tc>
                <a:tc>
                  <a:txBody>
                    <a:bodyPr/>
                    <a:lstStyle/>
                    <a:p>
                      <a:pPr algn="ctr"/>
                      <a:r>
                        <a:rPr lang="de-DE" sz="1400"/>
                        <a:t>43 (5)</a:t>
                      </a:r>
                    </a:p>
                  </a:txBody>
                  <a:tcPr/>
                </a:tc>
                <a:tc>
                  <a:txBody>
                    <a:bodyPr/>
                    <a:lstStyle/>
                    <a:p>
                      <a:pPr algn="ctr"/>
                      <a:r>
                        <a:rPr lang="de-DE" sz="1400"/>
                        <a:t>208 (27)</a:t>
                      </a:r>
                    </a:p>
                  </a:txBody>
                  <a:tcPr/>
                </a:tc>
                <a:tc>
                  <a:txBody>
                    <a:bodyPr/>
                    <a:lstStyle/>
                    <a:p>
                      <a:pPr algn="ctr"/>
                      <a:r>
                        <a:rPr lang="de-DE" sz="1400"/>
                        <a:t>25 (3)</a:t>
                      </a:r>
                    </a:p>
                  </a:txBody>
                  <a:tcPr/>
                </a:tc>
                <a:tc>
                  <a:txBody>
                    <a:bodyPr/>
                    <a:lstStyle/>
                    <a:p>
                      <a:pPr algn="ctr"/>
                      <a:r>
                        <a:rPr lang="de-DE" sz="1400"/>
                        <a:t>84 (21)</a:t>
                      </a:r>
                    </a:p>
                  </a:txBody>
                  <a:tcPr/>
                </a:tc>
                <a:tc>
                  <a:txBody>
                    <a:bodyPr/>
                    <a:lstStyle/>
                    <a:p>
                      <a:pPr algn="ctr"/>
                      <a:r>
                        <a:rPr lang="de-DE" sz="1400"/>
                        <a:t>26 (6)</a:t>
                      </a:r>
                    </a:p>
                  </a:txBody>
                  <a:tcPr/>
                </a:tc>
                <a:tc>
                  <a:txBody>
                    <a:bodyPr/>
                    <a:lstStyle/>
                    <a:p>
                      <a:pPr algn="ctr"/>
                      <a:r>
                        <a:rPr lang="de-DE" sz="1400"/>
                        <a:t>113 (29)</a:t>
                      </a:r>
                    </a:p>
                  </a:txBody>
                  <a:tcPr/>
                </a:tc>
                <a:tc>
                  <a:txBody>
                    <a:bodyPr/>
                    <a:lstStyle/>
                    <a:p>
                      <a:pPr algn="ctr"/>
                      <a:r>
                        <a:rPr lang="de-DE" sz="1400"/>
                        <a:t>16 (4)</a:t>
                      </a:r>
                    </a:p>
                  </a:txBody>
                  <a:tcPr/>
                </a:tc>
                <a:extLst>
                  <a:ext uri="{0D108BD9-81ED-4DB2-BD59-A6C34878D82A}">
                    <a16:rowId xmlns:a16="http://schemas.microsoft.com/office/drawing/2014/main" val="3617829836"/>
                  </a:ext>
                </a:extLst>
              </a:tr>
              <a:tr h="0">
                <a:tc>
                  <a:txBody>
                    <a:bodyPr/>
                    <a:lstStyle/>
                    <a:p>
                      <a:r>
                        <a:rPr lang="de-DE" sz="1400"/>
                        <a:t>Hepatic</a:t>
                      </a:r>
                    </a:p>
                  </a:txBody>
                  <a:tcPr marL="108000" anchor="ctr"/>
                </a:tc>
                <a:tc>
                  <a:txBody>
                    <a:bodyPr/>
                    <a:lstStyle/>
                    <a:p>
                      <a:pPr algn="ctr"/>
                      <a:r>
                        <a:rPr lang="de-DE" sz="1400"/>
                        <a:t>207 (26)</a:t>
                      </a:r>
                    </a:p>
                  </a:txBody>
                  <a:tcPr/>
                </a:tc>
                <a:tc>
                  <a:txBody>
                    <a:bodyPr/>
                    <a:lstStyle/>
                    <a:p>
                      <a:pPr algn="ctr"/>
                      <a:r>
                        <a:rPr lang="de-DE" sz="1400"/>
                        <a:t>31 (4)</a:t>
                      </a:r>
                    </a:p>
                  </a:txBody>
                  <a:tcPr/>
                </a:tc>
                <a:tc>
                  <a:txBody>
                    <a:bodyPr/>
                    <a:lstStyle/>
                    <a:p>
                      <a:pPr algn="ctr"/>
                      <a:r>
                        <a:rPr lang="de-DE" sz="1400" dirty="0"/>
                        <a:t>138 (18)</a:t>
                      </a:r>
                    </a:p>
                  </a:txBody>
                  <a:tcPr/>
                </a:tc>
                <a:tc>
                  <a:txBody>
                    <a:bodyPr/>
                    <a:lstStyle/>
                    <a:p>
                      <a:pPr algn="ctr"/>
                      <a:r>
                        <a:rPr lang="de-DE" sz="1400"/>
                        <a:t>17 (2)</a:t>
                      </a:r>
                    </a:p>
                  </a:txBody>
                  <a:tcPr/>
                </a:tc>
                <a:tc>
                  <a:txBody>
                    <a:bodyPr/>
                    <a:lstStyle/>
                    <a:p>
                      <a:pPr algn="ctr"/>
                      <a:r>
                        <a:rPr lang="de-DE" sz="1400"/>
                        <a:t>104 (26)</a:t>
                      </a:r>
                    </a:p>
                  </a:txBody>
                  <a:tcPr/>
                </a:tc>
                <a:tc>
                  <a:txBody>
                    <a:bodyPr/>
                    <a:lstStyle/>
                    <a:p>
                      <a:pPr algn="ctr"/>
                      <a:r>
                        <a:rPr lang="de-DE" sz="1400"/>
                        <a:t>47 (12)</a:t>
                      </a:r>
                    </a:p>
                  </a:txBody>
                  <a:tcPr/>
                </a:tc>
                <a:tc>
                  <a:txBody>
                    <a:bodyPr/>
                    <a:lstStyle/>
                    <a:p>
                      <a:pPr algn="ctr"/>
                      <a:r>
                        <a:rPr lang="de-DE" sz="1400"/>
                        <a:t>74 (19)</a:t>
                      </a:r>
                    </a:p>
                  </a:txBody>
                  <a:tcPr/>
                </a:tc>
                <a:tc>
                  <a:txBody>
                    <a:bodyPr/>
                    <a:lstStyle/>
                    <a:p>
                      <a:pPr algn="ctr"/>
                      <a:r>
                        <a:rPr lang="de-DE" sz="1400"/>
                        <a:t>9 (2)</a:t>
                      </a:r>
                    </a:p>
                  </a:txBody>
                  <a:tcPr/>
                </a:tc>
                <a:extLst>
                  <a:ext uri="{0D108BD9-81ED-4DB2-BD59-A6C34878D82A}">
                    <a16:rowId xmlns:a16="http://schemas.microsoft.com/office/drawing/2014/main" val="1613747697"/>
                  </a:ext>
                </a:extLst>
              </a:tr>
              <a:tr h="0">
                <a:tc>
                  <a:txBody>
                    <a:bodyPr/>
                    <a:lstStyle/>
                    <a:p>
                      <a:r>
                        <a:rPr lang="de-DE" sz="1400"/>
                        <a:t>Pulmonary</a:t>
                      </a:r>
                      <a:endParaRPr lang="de-DE" sz="1400" dirty="0"/>
                    </a:p>
                  </a:txBody>
                  <a:tcPr marL="108000" anchor="ctr"/>
                </a:tc>
                <a:tc>
                  <a:txBody>
                    <a:bodyPr/>
                    <a:lstStyle/>
                    <a:p>
                      <a:pPr algn="ctr"/>
                      <a:r>
                        <a:rPr lang="de-DE" sz="1400"/>
                        <a:t>41 (5)</a:t>
                      </a:r>
                    </a:p>
                  </a:txBody>
                  <a:tcPr/>
                </a:tc>
                <a:tc>
                  <a:txBody>
                    <a:bodyPr/>
                    <a:lstStyle/>
                    <a:p>
                      <a:pPr algn="ctr"/>
                      <a:r>
                        <a:rPr lang="de-DE" sz="1400"/>
                        <a:t>14 (2)</a:t>
                      </a:r>
                    </a:p>
                  </a:txBody>
                  <a:tcPr/>
                </a:tc>
                <a:tc>
                  <a:txBody>
                    <a:bodyPr/>
                    <a:lstStyle/>
                    <a:p>
                      <a:pPr algn="ctr"/>
                      <a:r>
                        <a:rPr lang="de-DE" sz="1400" dirty="0"/>
                        <a:t>4 (&lt;1)</a:t>
                      </a:r>
                    </a:p>
                  </a:txBody>
                  <a:tcPr/>
                </a:tc>
                <a:tc>
                  <a:txBody>
                    <a:bodyPr/>
                    <a:lstStyle/>
                    <a:p>
                      <a:pPr algn="ctr"/>
                      <a:r>
                        <a:rPr lang="de-DE" sz="1400" dirty="0"/>
                        <a:t>1 (&lt;1)</a:t>
                      </a:r>
                    </a:p>
                  </a:txBody>
                  <a:tcPr/>
                </a:tc>
                <a:tc>
                  <a:txBody>
                    <a:bodyPr/>
                    <a:lstStyle/>
                    <a:p>
                      <a:pPr algn="ctr"/>
                      <a:r>
                        <a:rPr lang="de-DE" sz="1400"/>
                        <a:t>15 (4)</a:t>
                      </a:r>
                    </a:p>
                  </a:txBody>
                  <a:tcPr/>
                </a:tc>
                <a:tc>
                  <a:txBody>
                    <a:bodyPr/>
                    <a:lstStyle/>
                    <a:p>
                      <a:pPr algn="ctr"/>
                      <a:r>
                        <a:rPr lang="de-DE" sz="1400"/>
                        <a:t>4 (1)</a:t>
                      </a:r>
                    </a:p>
                  </a:txBody>
                  <a:tcPr/>
                </a:tc>
                <a:tc>
                  <a:txBody>
                    <a:bodyPr/>
                    <a:lstStyle/>
                    <a:p>
                      <a:pPr algn="ctr"/>
                      <a:r>
                        <a:rPr lang="de-DE" sz="1400"/>
                        <a:t>1 (&lt;1)</a:t>
                      </a:r>
                    </a:p>
                  </a:txBody>
                  <a:tcPr/>
                </a:tc>
                <a:tc>
                  <a:txBody>
                    <a:bodyPr/>
                    <a:lstStyle/>
                    <a:p>
                      <a:pPr algn="ctr"/>
                      <a:r>
                        <a:rPr lang="de-DE" sz="1400"/>
                        <a:t>0</a:t>
                      </a:r>
                    </a:p>
                  </a:txBody>
                  <a:tcPr/>
                </a:tc>
                <a:extLst>
                  <a:ext uri="{0D108BD9-81ED-4DB2-BD59-A6C34878D82A}">
                    <a16:rowId xmlns:a16="http://schemas.microsoft.com/office/drawing/2014/main" val="3041991012"/>
                  </a:ext>
                </a:extLst>
              </a:tr>
              <a:tr h="0">
                <a:tc>
                  <a:txBody>
                    <a:bodyPr/>
                    <a:lstStyle/>
                    <a:p>
                      <a:r>
                        <a:rPr lang="de-DE" sz="1400" dirty="0"/>
                        <a:t>Renal</a:t>
                      </a:r>
                    </a:p>
                  </a:txBody>
                  <a:tcPr marL="108000" anchor="ctr"/>
                </a:tc>
                <a:tc>
                  <a:txBody>
                    <a:bodyPr/>
                    <a:lstStyle/>
                    <a:p>
                      <a:pPr algn="ctr"/>
                      <a:r>
                        <a:rPr lang="de-DE" sz="1400"/>
                        <a:t>29 (4)</a:t>
                      </a:r>
                    </a:p>
                  </a:txBody>
                  <a:tcPr/>
                </a:tc>
                <a:tc>
                  <a:txBody>
                    <a:bodyPr/>
                    <a:lstStyle/>
                    <a:p>
                      <a:pPr algn="ctr"/>
                      <a:r>
                        <a:rPr lang="de-DE" sz="1400"/>
                        <a:t>7 (&lt;1)</a:t>
                      </a:r>
                    </a:p>
                  </a:txBody>
                  <a:tcPr/>
                </a:tc>
                <a:tc>
                  <a:txBody>
                    <a:bodyPr/>
                    <a:lstStyle/>
                    <a:p>
                      <a:pPr algn="ctr"/>
                      <a:r>
                        <a:rPr lang="de-DE" sz="1400"/>
                        <a:t>9 (1)</a:t>
                      </a:r>
                    </a:p>
                  </a:txBody>
                  <a:tcPr/>
                </a:tc>
                <a:tc>
                  <a:txBody>
                    <a:bodyPr/>
                    <a:lstStyle/>
                    <a:p>
                      <a:pPr algn="ctr"/>
                      <a:r>
                        <a:rPr lang="de-DE" sz="1400" dirty="0"/>
                        <a:t>2 (&lt;1)</a:t>
                      </a:r>
                    </a:p>
                  </a:txBody>
                  <a:tcPr/>
                </a:tc>
                <a:tc>
                  <a:txBody>
                    <a:bodyPr/>
                    <a:lstStyle/>
                    <a:p>
                      <a:pPr algn="ctr"/>
                      <a:r>
                        <a:rPr lang="de-DE" sz="1400"/>
                        <a:t>17 (4)</a:t>
                      </a:r>
                    </a:p>
                  </a:txBody>
                  <a:tcPr/>
                </a:tc>
                <a:tc>
                  <a:txBody>
                    <a:bodyPr/>
                    <a:lstStyle/>
                    <a:p>
                      <a:pPr algn="ctr"/>
                      <a:r>
                        <a:rPr lang="de-DE" sz="1400"/>
                        <a:t>6 (1)</a:t>
                      </a:r>
                    </a:p>
                  </a:txBody>
                  <a:tcPr/>
                </a:tc>
                <a:tc>
                  <a:txBody>
                    <a:bodyPr/>
                    <a:lstStyle/>
                    <a:p>
                      <a:pPr algn="ctr"/>
                      <a:r>
                        <a:rPr lang="de-DE" sz="1400"/>
                        <a:t>6 (2)</a:t>
                      </a:r>
                    </a:p>
                  </a:txBody>
                  <a:tcPr/>
                </a:tc>
                <a:tc>
                  <a:txBody>
                    <a:bodyPr/>
                    <a:lstStyle/>
                    <a:p>
                      <a:pPr algn="ctr"/>
                      <a:r>
                        <a:rPr lang="de-DE" sz="1400"/>
                        <a:t>1 (&lt;1)</a:t>
                      </a:r>
                    </a:p>
                  </a:txBody>
                  <a:tcPr/>
                </a:tc>
                <a:extLst>
                  <a:ext uri="{0D108BD9-81ED-4DB2-BD59-A6C34878D82A}">
                    <a16:rowId xmlns:a16="http://schemas.microsoft.com/office/drawing/2014/main" val="3166294139"/>
                  </a:ext>
                </a:extLst>
              </a:tr>
              <a:tr h="0">
                <a:tc>
                  <a:txBody>
                    <a:bodyPr/>
                    <a:lstStyle/>
                    <a:p>
                      <a:r>
                        <a:rPr lang="de-DE" sz="1400" dirty="0"/>
                        <a:t>Skin</a:t>
                      </a:r>
                    </a:p>
                  </a:txBody>
                  <a:tcPr marL="108000" anchor="ctr"/>
                </a:tc>
                <a:tc>
                  <a:txBody>
                    <a:bodyPr/>
                    <a:lstStyle/>
                    <a:p>
                      <a:pPr algn="ctr"/>
                      <a:r>
                        <a:rPr lang="de-DE" sz="1400"/>
                        <a:t>218 (28)</a:t>
                      </a:r>
                    </a:p>
                  </a:txBody>
                  <a:tcPr/>
                </a:tc>
                <a:tc>
                  <a:txBody>
                    <a:bodyPr/>
                    <a:lstStyle/>
                    <a:p>
                      <a:pPr algn="ctr"/>
                      <a:r>
                        <a:rPr lang="de-DE" sz="1400"/>
                        <a:t>27 (3)</a:t>
                      </a:r>
                    </a:p>
                  </a:txBody>
                  <a:tcPr/>
                </a:tc>
                <a:tc>
                  <a:txBody>
                    <a:bodyPr/>
                    <a:lstStyle/>
                    <a:p>
                      <a:pPr algn="ctr"/>
                      <a:r>
                        <a:rPr lang="de-DE" sz="1400"/>
                        <a:t>108 (14)</a:t>
                      </a:r>
                    </a:p>
                  </a:txBody>
                  <a:tcPr/>
                </a:tc>
                <a:tc>
                  <a:txBody>
                    <a:bodyPr/>
                    <a:lstStyle/>
                    <a:p>
                      <a:pPr algn="ctr"/>
                      <a:r>
                        <a:rPr lang="de-DE" sz="1400"/>
                        <a:t>8 (1)</a:t>
                      </a:r>
                    </a:p>
                  </a:txBody>
                  <a:tcPr/>
                </a:tc>
                <a:tc>
                  <a:txBody>
                    <a:bodyPr/>
                    <a:lstStyle/>
                    <a:p>
                      <a:pPr algn="ctr"/>
                      <a:r>
                        <a:rPr lang="de-DE" sz="1400" dirty="0"/>
                        <a:t>146 (36)</a:t>
                      </a:r>
                    </a:p>
                  </a:txBody>
                  <a:tcPr/>
                </a:tc>
                <a:tc>
                  <a:txBody>
                    <a:bodyPr/>
                    <a:lstStyle/>
                    <a:p>
                      <a:pPr algn="ctr"/>
                      <a:r>
                        <a:rPr lang="de-DE" sz="1400" dirty="0"/>
                        <a:t>17 (4)</a:t>
                      </a:r>
                    </a:p>
                  </a:txBody>
                  <a:tcPr/>
                </a:tc>
                <a:tc>
                  <a:txBody>
                    <a:bodyPr/>
                    <a:lstStyle/>
                    <a:p>
                      <a:pPr algn="ctr"/>
                      <a:r>
                        <a:rPr lang="de-DE" sz="1400" dirty="0"/>
                        <a:t>55 (14)</a:t>
                      </a:r>
                    </a:p>
                  </a:txBody>
                  <a:tcPr/>
                </a:tc>
                <a:tc>
                  <a:txBody>
                    <a:bodyPr/>
                    <a:lstStyle/>
                    <a:p>
                      <a:pPr algn="ctr"/>
                      <a:r>
                        <a:rPr lang="de-DE" sz="1400" dirty="0"/>
                        <a:t>2 (&lt;1)</a:t>
                      </a:r>
                    </a:p>
                  </a:txBody>
                  <a:tcPr/>
                </a:tc>
                <a:extLst>
                  <a:ext uri="{0D108BD9-81ED-4DB2-BD59-A6C34878D82A}">
                    <a16:rowId xmlns:a16="http://schemas.microsoft.com/office/drawing/2014/main" val="2085972947"/>
                  </a:ext>
                </a:extLst>
              </a:tr>
            </a:tbl>
          </a:graphicData>
        </a:graphic>
      </p:graphicFrame>
    </p:spTree>
    <p:extLst>
      <p:ext uri="{BB962C8B-B14F-4D97-AF65-F5344CB8AC3E}">
        <p14:creationId xmlns:p14="http://schemas.microsoft.com/office/powerpoint/2010/main" val="20013642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CheckMate 649 Conclusions</a:t>
            </a:r>
          </a:p>
        </p:txBody>
      </p:sp>
      <p:sp>
        <p:nvSpPr>
          <p:cNvPr id="2" name="Inhaltsplatzhalter 1">
            <a:extLst>
              <a:ext uri="{FF2B5EF4-FFF2-40B4-BE49-F238E27FC236}">
                <a16:creationId xmlns:a16="http://schemas.microsoft.com/office/drawing/2014/main" id="{0A61564C-D68C-0A48-B48C-BD80829021A8}"/>
              </a:ext>
            </a:extLst>
          </p:cNvPr>
          <p:cNvSpPr>
            <a:spLocks noGrp="1"/>
          </p:cNvSpPr>
          <p:nvPr>
            <p:ph idx="1"/>
          </p:nvPr>
        </p:nvSpPr>
        <p:spPr>
          <a:xfrm>
            <a:off x="416534" y="1825625"/>
            <a:ext cx="10835666" cy="4351338"/>
          </a:xfrm>
        </p:spPr>
        <p:txBody>
          <a:bodyPr vert="horz" lIns="0" tIns="0" rIns="0" bIns="0" rtlCol="0" anchor="t">
            <a:noAutofit/>
          </a:bodyPr>
          <a:lstStyle/>
          <a:p>
            <a:r>
              <a:rPr lang="en-US" sz="1600" dirty="0"/>
              <a:t>NIVO + chemo continued to demonstrate improvement in OS, PFS, and objective responses vs chemo in previously untreated patients with advanced GC/GEJC/EAC with an additional 12-month follow-up</a:t>
            </a:r>
          </a:p>
          <a:p>
            <a:pPr lvl="1"/>
            <a:r>
              <a:rPr lang="en-US" sz="1600" dirty="0"/>
              <a:t>Clinically meaningful long-term OS and PFS benefit with sustained separation of the </a:t>
            </a:r>
            <a:br>
              <a:rPr lang="en-US" sz="1600" dirty="0"/>
            </a:br>
            <a:r>
              <a:rPr lang="en-US" sz="1600" dirty="0"/>
              <a:t>KM curves</a:t>
            </a:r>
            <a:endParaRPr lang="en-US" sz="1600">
              <a:cs typeface="Arial"/>
            </a:endParaRPr>
          </a:p>
          <a:p>
            <a:pPr lvl="1"/>
            <a:r>
              <a:rPr lang="en-US" sz="1600" dirty="0"/>
              <a:t>Higher ORR and more durable responses</a:t>
            </a:r>
            <a:endParaRPr lang="en-US" sz="1600">
              <a:cs typeface="Arial" panose="020B0604020202020204"/>
            </a:endParaRPr>
          </a:p>
          <a:p>
            <a:pPr lvl="1"/>
            <a:r>
              <a:rPr lang="en-US" sz="1600" dirty="0"/>
              <a:t>Deepening of response with additional complete responses with longer follow-up</a:t>
            </a:r>
            <a:endParaRPr lang="en-US" sz="1600">
              <a:cs typeface="Arial" panose="020B0604020202020204"/>
            </a:endParaRPr>
          </a:p>
          <a:p>
            <a:r>
              <a:rPr lang="en-US" sz="1600" dirty="0"/>
              <a:t>NIVO + IPI did not significantly improve OS vs chemo in patients with PD-L1 CPS </a:t>
            </a:r>
            <a:r>
              <a:rPr lang="en-US" sz="1600">
                <a:ea typeface="+mn-lt"/>
                <a:cs typeface="+mn-lt"/>
              </a:rPr>
              <a:t>≥</a:t>
            </a:r>
            <a:r>
              <a:rPr lang="en-US" sz="1600" dirty="0"/>
              <a:t> 5</a:t>
            </a:r>
          </a:p>
          <a:p>
            <a:r>
              <a:rPr lang="en-US" sz="1600" dirty="0"/>
              <a:t>No new safety signals were identified with NIVO + chemo or NIVO + IPI</a:t>
            </a:r>
          </a:p>
          <a:p>
            <a:r>
              <a:rPr lang="en-US" sz="1600" b="1" dirty="0"/>
              <a:t>Longer follow-up data for NIVO + chemo further support its use as a new standard 1L treatment in patients with advanced GC/GEJC/EAC</a:t>
            </a:r>
          </a:p>
          <a:p>
            <a:endParaRPr lang="en-US" sz="1600"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1L, first line; EAC, esophageal adenocarcinoma; GC, gastric cancer; GEJC, gastro-esophageal junction cancer; IPI, ipilimumab; KM, Kaplan-Meier; NIVO, nivolumab; ORR, objective response rate; OS, overall survival; PFS, progression-free survival.</a:t>
            </a:r>
          </a:p>
          <a:p>
            <a:r>
              <a:rPr lang="en-GB" b="1"/>
              <a:t>Janjigian Y, et al. Abstract LBA7 presented at ESMO 2021.</a:t>
            </a:r>
          </a:p>
        </p:txBody>
      </p:sp>
    </p:spTree>
    <p:extLst>
      <p:ext uri="{BB962C8B-B14F-4D97-AF65-F5344CB8AC3E}">
        <p14:creationId xmlns:p14="http://schemas.microsoft.com/office/powerpoint/2010/main" val="1295676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89F786B-67F2-5141-81F6-FCD5E7BCCEF5}"/>
              </a:ext>
            </a:extLst>
          </p:cNvPr>
          <p:cNvSpPr>
            <a:spLocks noGrp="1"/>
          </p:cNvSpPr>
          <p:nvPr>
            <p:ph type="body" idx="1"/>
          </p:nvPr>
        </p:nvSpPr>
        <p:spPr/>
        <p:txBody>
          <a:bodyPr/>
          <a:lstStyle/>
          <a:p>
            <a:r>
              <a:rPr lang="en-US" noProof="0" dirty="0"/>
              <a:t>Sintilimab + chemotherapy vs chemotherapy as 1L therapy for advanced or metastatic ESCC: </a:t>
            </a:r>
          </a:p>
          <a:p>
            <a:r>
              <a:rPr lang="en-US" noProof="0" dirty="0"/>
              <a:t>First results</a:t>
            </a:r>
          </a:p>
        </p:txBody>
      </p:sp>
      <p:sp>
        <p:nvSpPr>
          <p:cNvPr id="8" name="Titel 7">
            <a:extLst>
              <a:ext uri="{FF2B5EF4-FFF2-40B4-BE49-F238E27FC236}">
                <a16:creationId xmlns:a16="http://schemas.microsoft.com/office/drawing/2014/main" id="{A7DEBE13-311D-624C-9EA8-290DF6651377}"/>
              </a:ext>
            </a:extLst>
          </p:cNvPr>
          <p:cNvSpPr>
            <a:spLocks noGrp="1"/>
          </p:cNvSpPr>
          <p:nvPr>
            <p:ph type="title"/>
          </p:nvPr>
        </p:nvSpPr>
        <p:spPr/>
        <p:txBody>
          <a:bodyPr/>
          <a:lstStyle/>
          <a:p>
            <a:r>
              <a:rPr lang="en-US" noProof="0" dirty="0"/>
              <a:t>ORIENT-15</a:t>
            </a:r>
          </a:p>
        </p:txBody>
      </p:sp>
    </p:spTree>
    <p:extLst>
      <p:ext uri="{BB962C8B-B14F-4D97-AF65-F5344CB8AC3E}">
        <p14:creationId xmlns:p14="http://schemas.microsoft.com/office/powerpoint/2010/main" val="7535702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uppieren 51">
            <a:extLst>
              <a:ext uri="{FF2B5EF4-FFF2-40B4-BE49-F238E27FC236}">
                <a16:creationId xmlns:a16="http://schemas.microsoft.com/office/drawing/2014/main" id="{2F7F07FF-B67D-0B4D-9DE7-1EAFF85F9F48}"/>
              </a:ext>
            </a:extLst>
          </p:cNvPr>
          <p:cNvGrpSpPr/>
          <p:nvPr/>
        </p:nvGrpSpPr>
        <p:grpSpPr>
          <a:xfrm>
            <a:off x="3723482" y="2273861"/>
            <a:ext cx="1168119" cy="1096302"/>
            <a:chOff x="3953458" y="2273861"/>
            <a:chExt cx="938144" cy="1096302"/>
          </a:xfrm>
        </p:grpSpPr>
        <p:cxnSp>
          <p:nvCxnSpPr>
            <p:cNvPr id="25" name="Connector: Elbow 24">
              <a:extLst>
                <a:ext uri="{FF2B5EF4-FFF2-40B4-BE49-F238E27FC236}">
                  <a16:creationId xmlns:a16="http://schemas.microsoft.com/office/drawing/2014/main" id="{31A8FCD0-7484-44F3-A967-FC9E01C4D604}"/>
                </a:ext>
              </a:extLst>
            </p:cNvPr>
            <p:cNvCxnSpPr>
              <a:cxnSpLocks/>
              <a:endCxn id="12" idx="1"/>
            </p:cNvCxnSpPr>
            <p:nvPr/>
          </p:nvCxnSpPr>
          <p:spPr>
            <a:xfrm flipV="1">
              <a:off x="3953458" y="2273861"/>
              <a:ext cx="938143" cy="54815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BB4019F9-82C9-47EE-9122-50D587F310B3}"/>
                </a:ext>
              </a:extLst>
            </p:cNvPr>
            <p:cNvCxnSpPr>
              <a:cxnSpLocks/>
              <a:endCxn id="18" idx="1"/>
            </p:cNvCxnSpPr>
            <p:nvPr/>
          </p:nvCxnSpPr>
          <p:spPr>
            <a:xfrm>
              <a:off x="3953458" y="2822011"/>
              <a:ext cx="938143" cy="548152"/>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Fußzeilenplatzhalter 1">
            <a:extLst>
              <a:ext uri="{FF2B5EF4-FFF2-40B4-BE49-F238E27FC236}">
                <a16:creationId xmlns:a16="http://schemas.microsoft.com/office/drawing/2014/main" id="{CD572F81-E2F7-410F-AB01-3DA84583A7AA}"/>
              </a:ext>
            </a:extLst>
          </p:cNvPr>
          <p:cNvSpPr>
            <a:spLocks noGrp="1"/>
          </p:cNvSpPr>
          <p:nvPr>
            <p:ph type="ftr" sz="quarter" idx="11"/>
          </p:nvPr>
        </p:nvSpPr>
        <p:spPr/>
        <p:txBody>
          <a:bodyPr/>
          <a:lstStyle/>
          <a:p>
            <a:r>
              <a:rPr lang="en-US" baseline="30000" err="1">
                <a:cs typeface="Trebuchet MS"/>
              </a:rPr>
              <a:t>a</a:t>
            </a:r>
            <a:r>
              <a:rPr lang="en-US" err="1">
                <a:cs typeface="Trebuchet MS"/>
              </a:rPr>
              <a:t>Sintilimab</a:t>
            </a:r>
            <a:r>
              <a:rPr lang="en-US">
                <a:cs typeface="Trebuchet MS"/>
              </a:rPr>
              <a:t> 200 mg for ≥60 kg, 3 mg/kg for body weight &lt;60 kg; TP; paclitaxel 175 mg/m</a:t>
            </a:r>
            <a:r>
              <a:rPr lang="en-US" baseline="30000">
                <a:cs typeface="Trebuchet MS"/>
              </a:rPr>
              <a:t>2</a:t>
            </a:r>
            <a:r>
              <a:rPr lang="en-US">
                <a:cs typeface="Trebuchet MS"/>
              </a:rPr>
              <a:t> plus cisplatin 75 mg/m</a:t>
            </a:r>
            <a:r>
              <a:rPr lang="en-US" baseline="30000">
                <a:cs typeface="Trebuchet MS"/>
              </a:rPr>
              <a:t>2</a:t>
            </a:r>
            <a:r>
              <a:rPr lang="en-US">
                <a:cs typeface="Trebuchet MS"/>
              </a:rPr>
              <a:t>; CF: cisplatin 75 mg/m</a:t>
            </a:r>
            <a:r>
              <a:rPr lang="en-US" baseline="30000">
                <a:cs typeface="Trebuchet MS"/>
              </a:rPr>
              <a:t>2</a:t>
            </a:r>
            <a:r>
              <a:rPr lang="en-US">
                <a:cs typeface="Trebuchet MS"/>
              </a:rPr>
              <a:t> plus 5-FU 800 mg/m</a:t>
            </a:r>
            <a:r>
              <a:rPr lang="en-US" baseline="30000">
                <a:cs typeface="Trebuchet MS"/>
              </a:rPr>
              <a:t>2</a:t>
            </a:r>
            <a:r>
              <a:rPr lang="en-US">
                <a:cs typeface="Trebuchet MS"/>
              </a:rPr>
              <a:t> on day 1-5.</a:t>
            </a:r>
          </a:p>
          <a:p>
            <a:r>
              <a:rPr lang="en-US"/>
              <a:t>1L, first line; CF, cisplatin + 5FU; CPS, combined positive score; DCR, disease control rate; </a:t>
            </a:r>
            <a:r>
              <a:rPr lang="en-US" err="1"/>
              <a:t>DoR</a:t>
            </a:r>
            <a:r>
              <a:rPr lang="en-US"/>
              <a:t>, duration of response; ECOG PS, </a:t>
            </a:r>
            <a:r>
              <a:rPr lang="en-US" dirty="0"/>
              <a:t>Eastern Cooperative Oncology Group performance status; </a:t>
            </a:r>
            <a:r>
              <a:rPr lang="en-US"/>
              <a:t>ESCC, esophageal squamous cell carcinoma; IV, intravenous; OS, overall survival; PFS, progression-free survival; Q3W, every 3 weeks; TP, paclitaxel + cisplatin.</a:t>
            </a:r>
          </a:p>
          <a:p>
            <a:r>
              <a:rPr lang="en-US" b="1"/>
              <a:t>Shen L, et al. Abstract LBA52 presented at ESMO 2021.</a:t>
            </a:r>
          </a:p>
        </p:txBody>
      </p:sp>
      <p:sp>
        <p:nvSpPr>
          <p:cNvPr id="7" name="object 6">
            <a:extLst>
              <a:ext uri="{FF2B5EF4-FFF2-40B4-BE49-F238E27FC236}">
                <a16:creationId xmlns:a16="http://schemas.microsoft.com/office/drawing/2014/main" id="{7AF19DE5-71D3-41E8-95DF-53D77A8C91D2}"/>
              </a:ext>
            </a:extLst>
          </p:cNvPr>
          <p:cNvSpPr txBox="1"/>
          <p:nvPr/>
        </p:nvSpPr>
        <p:spPr>
          <a:xfrm>
            <a:off x="4275436" y="2046264"/>
            <a:ext cx="580062" cy="196849"/>
          </a:xfrm>
          <a:prstGeom prst="rect">
            <a:avLst/>
          </a:prstGeom>
        </p:spPr>
        <p:txBody>
          <a:bodyPr vert="horz" wrap="square" lIns="0" tIns="12065" rIns="0" bIns="0" rtlCol="0" anchor="t">
            <a:spAutoFit/>
          </a:bodyPr>
          <a:lstStyle/>
          <a:p>
            <a:pPr marL="12700">
              <a:lnSpc>
                <a:spcPct val="100000"/>
              </a:lnSpc>
              <a:spcBef>
                <a:spcPts val="95"/>
              </a:spcBef>
            </a:pPr>
            <a:r>
              <a:rPr lang="en-US" sz="1200" b="1" spc="-5">
                <a:solidFill>
                  <a:srgbClr val="585353"/>
                </a:solidFill>
                <a:latin typeface="Arial Standard"/>
                <a:cs typeface="Trebuchet MS"/>
              </a:rPr>
              <a:t>N =</a:t>
            </a:r>
            <a:r>
              <a:rPr lang="en-US" sz="1200" b="1" spc="-65">
                <a:solidFill>
                  <a:srgbClr val="585353"/>
                </a:solidFill>
                <a:latin typeface="Arial Standard"/>
                <a:cs typeface="Trebuchet MS"/>
              </a:rPr>
              <a:t> </a:t>
            </a:r>
            <a:r>
              <a:rPr lang="en-US" sz="1200" b="1" spc="-10">
                <a:solidFill>
                  <a:srgbClr val="585353"/>
                </a:solidFill>
                <a:latin typeface="Arial Standard"/>
                <a:cs typeface="Trebuchet MS"/>
              </a:rPr>
              <a:t>327</a:t>
            </a:r>
            <a:endParaRPr lang="en-US" sz="1200" b="1">
              <a:latin typeface="Arial Standard"/>
              <a:cs typeface="Trebuchet MS"/>
            </a:endParaRPr>
          </a:p>
        </p:txBody>
      </p:sp>
      <p:sp>
        <p:nvSpPr>
          <p:cNvPr id="8" name="object 7">
            <a:extLst>
              <a:ext uri="{FF2B5EF4-FFF2-40B4-BE49-F238E27FC236}">
                <a16:creationId xmlns:a16="http://schemas.microsoft.com/office/drawing/2014/main" id="{DAC2243E-0702-48B6-98E7-BFAC879D55DC}"/>
              </a:ext>
            </a:extLst>
          </p:cNvPr>
          <p:cNvSpPr txBox="1"/>
          <p:nvPr/>
        </p:nvSpPr>
        <p:spPr>
          <a:xfrm>
            <a:off x="4275436" y="3415931"/>
            <a:ext cx="580062" cy="196849"/>
          </a:xfrm>
          <a:prstGeom prst="rect">
            <a:avLst/>
          </a:prstGeom>
        </p:spPr>
        <p:txBody>
          <a:bodyPr vert="horz" wrap="square" lIns="0" tIns="12065" rIns="0" bIns="0" rtlCol="0" anchor="t">
            <a:spAutoFit/>
          </a:bodyPr>
          <a:lstStyle/>
          <a:p>
            <a:pPr marL="12700">
              <a:lnSpc>
                <a:spcPct val="100000"/>
              </a:lnSpc>
              <a:spcBef>
                <a:spcPts val="95"/>
              </a:spcBef>
            </a:pPr>
            <a:r>
              <a:rPr lang="en-US" sz="1200" b="1" spc="-5">
                <a:solidFill>
                  <a:srgbClr val="585353"/>
                </a:solidFill>
                <a:latin typeface="Arial Standard"/>
                <a:cs typeface="Trebuchet MS"/>
              </a:rPr>
              <a:t>N =</a:t>
            </a:r>
            <a:r>
              <a:rPr lang="en-US" sz="1200" b="1" spc="-65">
                <a:solidFill>
                  <a:srgbClr val="585353"/>
                </a:solidFill>
                <a:latin typeface="Arial Standard"/>
                <a:cs typeface="Trebuchet MS"/>
              </a:rPr>
              <a:t> </a:t>
            </a:r>
            <a:r>
              <a:rPr lang="en-US" sz="1200" b="1" spc="-10">
                <a:solidFill>
                  <a:srgbClr val="585353"/>
                </a:solidFill>
                <a:latin typeface="Arial Standard"/>
                <a:cs typeface="Trebuchet MS"/>
              </a:rPr>
              <a:t>332</a:t>
            </a:r>
            <a:endParaRPr lang="en-US" sz="1200" b="1">
              <a:latin typeface="Arial Standard"/>
              <a:cs typeface="Trebuchet MS"/>
            </a:endParaRPr>
          </a:p>
        </p:txBody>
      </p:sp>
      <p:sp>
        <p:nvSpPr>
          <p:cNvPr id="12" name="object 12">
            <a:extLst>
              <a:ext uri="{FF2B5EF4-FFF2-40B4-BE49-F238E27FC236}">
                <a16:creationId xmlns:a16="http://schemas.microsoft.com/office/drawing/2014/main" id="{A6AC7731-CFC2-439D-B5FF-EF7D97BE948A}"/>
              </a:ext>
            </a:extLst>
          </p:cNvPr>
          <p:cNvSpPr txBox="1"/>
          <p:nvPr/>
        </p:nvSpPr>
        <p:spPr>
          <a:xfrm>
            <a:off x="4891601" y="1823861"/>
            <a:ext cx="2592000" cy="900000"/>
          </a:xfrm>
          <a:prstGeom prst="rect">
            <a:avLst/>
          </a:prstGeom>
          <a:solidFill>
            <a:schemeClr val="accent5"/>
          </a:solidFill>
          <a:ln>
            <a:noFill/>
          </a:ln>
        </p:spPr>
        <p:txBody>
          <a:bodyPr vert="horz" wrap="square" lIns="72000" tIns="0" rIns="72000" bIns="0" rtlCol="0" anchor="ctr" anchorCtr="0">
            <a:noAutofit/>
          </a:bodyPr>
          <a:lstStyle>
            <a:defPPr>
              <a:defRPr lang="en-US"/>
            </a:defPPr>
            <a:lvl1pPr marL="180340">
              <a:lnSpc>
                <a:spcPct val="100000"/>
              </a:lnSpc>
              <a:spcBef>
                <a:spcPts val="785"/>
              </a:spcBef>
              <a:defRPr sz="1200">
                <a:solidFill>
                  <a:schemeClr val="bg1"/>
                </a:solidFill>
                <a:latin typeface="Arial Standard"/>
                <a:cs typeface="Trebuchet MS"/>
              </a:defRPr>
            </a:lvl1pPr>
          </a:lstStyle>
          <a:p>
            <a:pPr marL="0" algn="ctr"/>
            <a:r>
              <a:rPr lang="en-US" dirty="0" err="1">
                <a:latin typeface="+mn-lt"/>
              </a:rPr>
              <a:t>Sintilimab</a:t>
            </a:r>
            <a:r>
              <a:rPr lang="en-US" baseline="30000" dirty="0" err="1">
                <a:latin typeface="+mn-lt"/>
              </a:rPr>
              <a:t>a</a:t>
            </a:r>
            <a:r>
              <a:rPr lang="en-US" dirty="0">
                <a:latin typeface="+mn-lt"/>
              </a:rPr>
              <a:t> IV Q3W for a maximum of 24 months, plus chemotherapy (</a:t>
            </a:r>
            <a:r>
              <a:rPr lang="en-US" dirty="0" err="1">
                <a:latin typeface="+mn-lt"/>
              </a:rPr>
              <a:t>TP</a:t>
            </a:r>
            <a:r>
              <a:rPr lang="en-US" baseline="30000" dirty="0" err="1">
                <a:latin typeface="+mn-lt"/>
              </a:rPr>
              <a:t>a</a:t>
            </a:r>
            <a:r>
              <a:rPr lang="en-US" dirty="0">
                <a:latin typeface="+mn-lt"/>
              </a:rPr>
              <a:t> or </a:t>
            </a:r>
            <a:r>
              <a:rPr lang="en-US" dirty="0" err="1">
                <a:latin typeface="+mn-lt"/>
              </a:rPr>
              <a:t>CF</a:t>
            </a:r>
            <a:r>
              <a:rPr lang="en-US" baseline="30000" dirty="0" err="1">
                <a:latin typeface="+mn-lt"/>
              </a:rPr>
              <a:t>a</a:t>
            </a:r>
            <a:r>
              <a:rPr lang="en-US" dirty="0">
                <a:latin typeface="+mn-lt"/>
              </a:rPr>
              <a:t>) IV Q3W for a maximum of 6 cycles</a:t>
            </a:r>
          </a:p>
        </p:txBody>
      </p:sp>
      <p:sp>
        <p:nvSpPr>
          <p:cNvPr id="14" name="object 14">
            <a:extLst>
              <a:ext uri="{FF2B5EF4-FFF2-40B4-BE49-F238E27FC236}">
                <a16:creationId xmlns:a16="http://schemas.microsoft.com/office/drawing/2014/main" id="{20250936-5483-490A-9AE4-14BDA05E0145}"/>
              </a:ext>
            </a:extLst>
          </p:cNvPr>
          <p:cNvSpPr txBox="1"/>
          <p:nvPr/>
        </p:nvSpPr>
        <p:spPr>
          <a:xfrm>
            <a:off x="416533" y="1823860"/>
            <a:ext cx="2522295" cy="1996303"/>
          </a:xfrm>
          <a:prstGeom prst="rect">
            <a:avLst/>
          </a:prstGeom>
          <a:solidFill>
            <a:schemeClr val="tx2"/>
          </a:solidFill>
          <a:ln>
            <a:noFill/>
          </a:ln>
        </p:spPr>
        <p:txBody>
          <a:bodyPr vert="horz" wrap="square" lIns="144000" tIns="144000" rIns="0" bIns="0" rtlCol="0" anchor="t">
            <a:noAutofit/>
          </a:bodyPr>
          <a:lstStyle/>
          <a:p>
            <a:pPr marL="91440">
              <a:lnSpc>
                <a:spcPct val="100000"/>
              </a:lnSpc>
              <a:spcBef>
                <a:spcPts val="1010"/>
              </a:spcBef>
            </a:pPr>
            <a:r>
              <a:rPr lang="en-US" sz="1400" b="1" spc="-5">
                <a:solidFill>
                  <a:schemeClr val="bg1"/>
                </a:solidFill>
                <a:cs typeface="Trebuchet MS"/>
              </a:rPr>
              <a:t>Key eligibility</a:t>
            </a:r>
            <a:r>
              <a:rPr lang="en-US" sz="1400" b="1" spc="-20">
                <a:solidFill>
                  <a:schemeClr val="bg1"/>
                </a:solidFill>
                <a:cs typeface="Trebuchet MS"/>
              </a:rPr>
              <a:t> </a:t>
            </a:r>
            <a:r>
              <a:rPr lang="en-US" sz="1400" b="1" spc="-5">
                <a:solidFill>
                  <a:schemeClr val="bg1"/>
                </a:solidFill>
                <a:cs typeface="Trebuchet MS"/>
              </a:rPr>
              <a:t>criteria</a:t>
            </a:r>
            <a:endParaRPr lang="en-US" sz="1400" b="1">
              <a:solidFill>
                <a:schemeClr val="bg1"/>
              </a:solidFill>
              <a:cs typeface="Trebuchet MS"/>
            </a:endParaRPr>
          </a:p>
          <a:p>
            <a:pPr marL="207645" marR="469900" indent="-116205">
              <a:lnSpc>
                <a:spcPct val="100000"/>
              </a:lnSpc>
              <a:spcBef>
                <a:spcPts val="195"/>
              </a:spcBef>
              <a:buFont typeface="Arial"/>
              <a:buChar char="•"/>
              <a:tabLst>
                <a:tab pos="208279" algn="l"/>
              </a:tabLst>
            </a:pPr>
            <a:r>
              <a:rPr lang="en-US" sz="1200" dirty="0">
                <a:solidFill>
                  <a:schemeClr val="bg1"/>
                </a:solidFill>
                <a:cs typeface="Trebuchet MS"/>
              </a:rPr>
              <a:t>Unrepeatable locally  advanced or metastatic  ESCC</a:t>
            </a:r>
            <a:endParaRPr lang="en-US" sz="1200">
              <a:solidFill>
                <a:schemeClr val="bg1"/>
              </a:solidFill>
              <a:cs typeface="Trebuchet MS"/>
            </a:endParaRPr>
          </a:p>
          <a:p>
            <a:pPr marL="207645" indent="-116205">
              <a:lnSpc>
                <a:spcPct val="100000"/>
              </a:lnSpc>
              <a:spcBef>
                <a:spcPts val="200"/>
              </a:spcBef>
              <a:buFont typeface="Arial"/>
              <a:buChar char="•"/>
              <a:tabLst>
                <a:tab pos="208279" algn="l"/>
              </a:tabLst>
            </a:pPr>
            <a:r>
              <a:rPr lang="en-US" sz="1200" spc="-5" dirty="0">
                <a:solidFill>
                  <a:schemeClr val="bg1"/>
                </a:solidFill>
                <a:cs typeface="Trebuchet MS"/>
              </a:rPr>
              <a:t>≥18 years </a:t>
            </a:r>
            <a:endParaRPr lang="en-US" sz="1200" spc="-5">
              <a:solidFill>
                <a:schemeClr val="bg1"/>
              </a:solidFill>
              <a:cs typeface="Trebuchet MS"/>
            </a:endParaRPr>
          </a:p>
          <a:p>
            <a:pPr marL="207645" indent="-116205">
              <a:lnSpc>
                <a:spcPct val="100000"/>
              </a:lnSpc>
              <a:spcBef>
                <a:spcPts val="200"/>
              </a:spcBef>
              <a:buFont typeface="Arial"/>
              <a:buChar char="•"/>
              <a:tabLst>
                <a:tab pos="208279" algn="l"/>
              </a:tabLst>
            </a:pPr>
            <a:r>
              <a:rPr lang="en-US" sz="1200" spc="-5" dirty="0">
                <a:solidFill>
                  <a:schemeClr val="bg1"/>
                </a:solidFill>
                <a:cs typeface="Trebuchet MS"/>
              </a:rPr>
              <a:t>ECOG PS 0 or 1</a:t>
            </a:r>
            <a:endParaRPr lang="en-US" sz="1200" spc="-5">
              <a:solidFill>
                <a:schemeClr val="bg1"/>
              </a:solidFill>
              <a:cs typeface="Trebuchet MS"/>
            </a:endParaRPr>
          </a:p>
          <a:p>
            <a:pPr marL="207645" marR="469900" indent="-116205">
              <a:lnSpc>
                <a:spcPct val="100000"/>
              </a:lnSpc>
              <a:spcBef>
                <a:spcPts val="195"/>
              </a:spcBef>
              <a:buFont typeface="Arial"/>
              <a:buChar char="•"/>
              <a:tabLst>
                <a:tab pos="208279" algn="l"/>
              </a:tabLst>
            </a:pPr>
            <a:r>
              <a:rPr lang="en-US" sz="1200" dirty="0">
                <a:solidFill>
                  <a:schemeClr val="bg1"/>
                </a:solidFill>
                <a:cs typeface="Trebuchet MS"/>
              </a:rPr>
              <a:t>At least one measurable  lesion per RECIST v1.1</a:t>
            </a:r>
            <a:endParaRPr lang="en-US" sz="1200">
              <a:solidFill>
                <a:schemeClr val="bg1"/>
              </a:solidFill>
              <a:cs typeface="Trebuchet MS"/>
            </a:endParaRPr>
          </a:p>
          <a:p>
            <a:pPr marL="207645" marR="469900" indent="-116205">
              <a:lnSpc>
                <a:spcPct val="100000"/>
              </a:lnSpc>
              <a:spcBef>
                <a:spcPts val="195"/>
              </a:spcBef>
              <a:buFont typeface="Arial"/>
              <a:buChar char="•"/>
              <a:tabLst>
                <a:tab pos="208279" algn="l"/>
              </a:tabLst>
            </a:pPr>
            <a:endParaRPr lang="en-US" sz="1200">
              <a:solidFill>
                <a:schemeClr val="bg1"/>
              </a:solidFill>
              <a:cs typeface="Trebuchet MS"/>
            </a:endParaRPr>
          </a:p>
        </p:txBody>
      </p:sp>
      <p:sp>
        <p:nvSpPr>
          <p:cNvPr id="18" name="object 18">
            <a:extLst>
              <a:ext uri="{FF2B5EF4-FFF2-40B4-BE49-F238E27FC236}">
                <a16:creationId xmlns:a16="http://schemas.microsoft.com/office/drawing/2014/main" id="{B1F9A26A-2276-406B-B849-D65BE27872BE}"/>
              </a:ext>
            </a:extLst>
          </p:cNvPr>
          <p:cNvSpPr txBox="1"/>
          <p:nvPr/>
        </p:nvSpPr>
        <p:spPr>
          <a:xfrm>
            <a:off x="4891601" y="2920163"/>
            <a:ext cx="2592000" cy="900000"/>
          </a:xfrm>
          <a:prstGeom prst="rect">
            <a:avLst/>
          </a:prstGeom>
          <a:solidFill>
            <a:schemeClr val="accent6"/>
          </a:solidFill>
          <a:ln>
            <a:noFill/>
          </a:ln>
        </p:spPr>
        <p:txBody>
          <a:bodyPr vert="horz" wrap="square" lIns="72000" tIns="0" rIns="72000" bIns="0" rtlCol="0" anchor="ctr" anchorCtr="0">
            <a:noAutofit/>
          </a:bodyPr>
          <a:lstStyle/>
          <a:p>
            <a:pPr algn="ctr">
              <a:lnSpc>
                <a:spcPct val="100000"/>
              </a:lnSpc>
              <a:spcBef>
                <a:spcPts val="785"/>
              </a:spcBef>
            </a:pPr>
            <a:r>
              <a:rPr lang="en-US" sz="1200" dirty="0">
                <a:solidFill>
                  <a:schemeClr val="bg1"/>
                </a:solidFill>
                <a:cs typeface="Trebuchet MS"/>
              </a:rPr>
              <a:t>Placebo IV Q3W for a maximum of 24  months, plus chemotherapy (</a:t>
            </a:r>
            <a:r>
              <a:rPr lang="en-US" sz="1200">
                <a:solidFill>
                  <a:schemeClr val="bg1"/>
                </a:solidFill>
                <a:cs typeface="Trebuchet MS"/>
              </a:rPr>
              <a:t>TP</a:t>
            </a:r>
            <a:r>
              <a:rPr lang="en-US" sz="1200" baseline="30000">
                <a:solidFill>
                  <a:schemeClr val="bg1"/>
                </a:solidFill>
                <a:cs typeface="Trebuchet MS"/>
              </a:rPr>
              <a:t>a</a:t>
            </a:r>
            <a:r>
              <a:rPr lang="en-US" sz="1200" dirty="0">
                <a:solidFill>
                  <a:schemeClr val="bg1"/>
                </a:solidFill>
                <a:cs typeface="Trebuchet MS"/>
              </a:rPr>
              <a:t> or </a:t>
            </a:r>
            <a:r>
              <a:rPr lang="en-US" sz="1200">
                <a:solidFill>
                  <a:schemeClr val="bg1"/>
                </a:solidFill>
                <a:cs typeface="Trebuchet MS"/>
              </a:rPr>
              <a:t>CF</a:t>
            </a:r>
            <a:r>
              <a:rPr lang="en-US" sz="1200" baseline="30000">
                <a:solidFill>
                  <a:schemeClr val="bg1"/>
                </a:solidFill>
                <a:cs typeface="Trebuchet MS"/>
              </a:rPr>
              <a:t>a</a:t>
            </a:r>
            <a:r>
              <a:rPr lang="en-US" sz="1200" dirty="0">
                <a:solidFill>
                  <a:schemeClr val="bg1"/>
                </a:solidFill>
                <a:cs typeface="Trebuchet MS"/>
              </a:rPr>
              <a:t>) IV Q3W for a maximum of 6 cycles</a:t>
            </a:r>
          </a:p>
        </p:txBody>
      </p:sp>
      <p:sp>
        <p:nvSpPr>
          <p:cNvPr id="19" name="object 19">
            <a:extLst>
              <a:ext uri="{FF2B5EF4-FFF2-40B4-BE49-F238E27FC236}">
                <a16:creationId xmlns:a16="http://schemas.microsoft.com/office/drawing/2014/main" id="{308827BE-6686-47B3-9D5B-6A7A480A8ACB}"/>
              </a:ext>
            </a:extLst>
          </p:cNvPr>
          <p:cNvSpPr txBox="1"/>
          <p:nvPr/>
        </p:nvSpPr>
        <p:spPr>
          <a:xfrm>
            <a:off x="416533" y="3987380"/>
            <a:ext cx="2522295" cy="1368000"/>
          </a:xfrm>
          <a:prstGeom prst="rect">
            <a:avLst/>
          </a:prstGeom>
          <a:solidFill>
            <a:schemeClr val="bg2">
              <a:lumMod val="20000"/>
              <a:lumOff val="80000"/>
            </a:schemeClr>
          </a:solidFill>
        </p:spPr>
        <p:txBody>
          <a:bodyPr vert="horz" wrap="square" lIns="108000" tIns="108000" rIns="0" bIns="0" rtlCol="0">
            <a:noAutofit/>
          </a:bodyPr>
          <a:lstStyle/>
          <a:p>
            <a:pPr marL="91440">
              <a:lnSpc>
                <a:spcPct val="100000"/>
              </a:lnSpc>
              <a:spcBef>
                <a:spcPts val="610"/>
              </a:spcBef>
              <a:buClr>
                <a:schemeClr val="bg2"/>
              </a:buClr>
            </a:pPr>
            <a:r>
              <a:rPr lang="en-US" sz="1200" b="1" spc="-5">
                <a:cs typeface="Trebuchet MS"/>
              </a:rPr>
              <a:t>Stratification</a:t>
            </a:r>
            <a:r>
              <a:rPr lang="en-US" sz="1200" b="1" spc="10">
                <a:cs typeface="Trebuchet MS"/>
              </a:rPr>
              <a:t> </a:t>
            </a:r>
            <a:r>
              <a:rPr lang="en-US" sz="1200" b="1" spc="-5">
                <a:cs typeface="Trebuchet MS"/>
              </a:rPr>
              <a:t>factors</a:t>
            </a:r>
            <a:endParaRPr lang="en-US" sz="1200">
              <a:cs typeface="Trebuchet MS"/>
            </a:endParaRPr>
          </a:p>
          <a:p>
            <a:pPr marL="208279" indent="-116839">
              <a:lnSpc>
                <a:spcPct val="100000"/>
              </a:lnSpc>
              <a:spcBef>
                <a:spcPts val="200"/>
              </a:spcBef>
              <a:buClr>
                <a:schemeClr val="bg2"/>
              </a:buClr>
              <a:buFont typeface="Arial"/>
              <a:buChar char="•"/>
              <a:tabLst>
                <a:tab pos="208279" algn="l"/>
              </a:tabLst>
            </a:pPr>
            <a:r>
              <a:rPr lang="en-US" sz="1200" spc="-5" dirty="0">
                <a:cs typeface="Trebuchet MS"/>
              </a:rPr>
              <a:t>PD-L1 (CPS &lt;10% or ≥10%)</a:t>
            </a:r>
          </a:p>
          <a:p>
            <a:pPr marL="208279" indent="-116839">
              <a:lnSpc>
                <a:spcPct val="100000"/>
              </a:lnSpc>
              <a:spcBef>
                <a:spcPts val="200"/>
              </a:spcBef>
              <a:buClr>
                <a:schemeClr val="bg2"/>
              </a:buClr>
              <a:buFont typeface="Arial"/>
              <a:buChar char="•"/>
              <a:tabLst>
                <a:tab pos="208279" algn="l"/>
              </a:tabLst>
            </a:pPr>
            <a:r>
              <a:rPr lang="en-US" sz="1200" spc="-5" dirty="0">
                <a:cs typeface="Trebuchet MS"/>
              </a:rPr>
              <a:t>ECOG PS (0 or 1)</a:t>
            </a:r>
          </a:p>
          <a:p>
            <a:pPr marL="208279" indent="-116839">
              <a:lnSpc>
                <a:spcPct val="100000"/>
              </a:lnSpc>
              <a:spcBef>
                <a:spcPts val="200"/>
              </a:spcBef>
              <a:buClr>
                <a:schemeClr val="bg2"/>
              </a:buClr>
              <a:buFont typeface="Arial"/>
              <a:buChar char="•"/>
              <a:tabLst>
                <a:tab pos="208279" algn="l"/>
              </a:tabLst>
            </a:pPr>
            <a:r>
              <a:rPr lang="en-US" sz="1200" spc="-5" dirty="0">
                <a:cs typeface="Trebuchet MS"/>
              </a:rPr>
              <a:t>Liver metastasis (yes or no)</a:t>
            </a:r>
          </a:p>
          <a:p>
            <a:pPr marL="208279" indent="-116839">
              <a:lnSpc>
                <a:spcPct val="100000"/>
              </a:lnSpc>
              <a:spcBef>
                <a:spcPts val="200"/>
              </a:spcBef>
              <a:buClr>
                <a:schemeClr val="bg2"/>
              </a:buClr>
              <a:buFont typeface="Arial"/>
              <a:buChar char="•"/>
              <a:tabLst>
                <a:tab pos="208279" algn="l"/>
              </a:tabLst>
            </a:pPr>
            <a:r>
              <a:rPr lang="en-US" sz="1200" spc="-5" dirty="0">
                <a:cs typeface="Trebuchet MS"/>
              </a:rPr>
              <a:t>Chemo (TP or CF)</a:t>
            </a:r>
          </a:p>
        </p:txBody>
      </p:sp>
      <p:sp>
        <p:nvSpPr>
          <p:cNvPr id="28" name="TextBox 27">
            <a:extLst>
              <a:ext uri="{FF2B5EF4-FFF2-40B4-BE49-F238E27FC236}">
                <a16:creationId xmlns:a16="http://schemas.microsoft.com/office/drawing/2014/main" id="{4AF0C18B-76AC-41A2-9187-9CDBBB03C41B}"/>
              </a:ext>
            </a:extLst>
          </p:cNvPr>
          <p:cNvSpPr txBox="1"/>
          <p:nvPr/>
        </p:nvSpPr>
        <p:spPr>
          <a:xfrm>
            <a:off x="3110846" y="3987380"/>
            <a:ext cx="8664622" cy="1368000"/>
          </a:xfrm>
          <a:prstGeom prst="rect">
            <a:avLst/>
          </a:prstGeom>
          <a:solidFill>
            <a:schemeClr val="bg2">
              <a:lumMod val="20000"/>
              <a:lumOff val="80000"/>
            </a:schemeClr>
          </a:solidFill>
        </p:spPr>
        <p:txBody>
          <a:bodyPr wrap="square" lIns="144000" tIns="108000">
            <a:noAutofit/>
          </a:bodyPr>
          <a:lstStyle/>
          <a:p>
            <a:pPr marL="171450" indent="-171450">
              <a:buClr>
                <a:schemeClr val="bg2"/>
              </a:buClr>
              <a:buFont typeface="Arial" panose="020B0604020202020204" pitchFamily="34" charset="0"/>
              <a:buChar char="•"/>
            </a:pPr>
            <a:r>
              <a:rPr lang="en-US" sz="1200" dirty="0"/>
              <a:t>The OS in the overall population is evaluated with an a of 0.0125 (one-sided), and OS in the PD-L1 CPS ≥10 subgroup is also evaluated with an </a:t>
            </a:r>
            <a:r>
              <a:rPr lang="en-US" sz="1200"/>
              <a:t>α</a:t>
            </a:r>
            <a:r>
              <a:rPr lang="en-US" sz="1200" dirty="0"/>
              <a:t> of 0.0125 (one-sided) to strictly control the overall type I error for the hypothesis test of OS in the two populations</a:t>
            </a:r>
          </a:p>
          <a:p>
            <a:pPr marL="171450" indent="-171450">
              <a:buClr>
                <a:schemeClr val="bg2"/>
              </a:buClr>
              <a:buFont typeface="Arial" panose="020B0604020202020204" pitchFamily="34" charset="0"/>
              <a:buChar char="•"/>
            </a:pPr>
            <a:r>
              <a:rPr lang="en-US" sz="1200" dirty="0"/>
              <a:t>This is the interim analysis with data cut-off date on April 9, 2021</a:t>
            </a:r>
          </a:p>
          <a:p>
            <a:pPr marL="171450" indent="-171450">
              <a:buClr>
                <a:schemeClr val="bg2"/>
              </a:buClr>
              <a:buFont typeface="Arial" panose="020B0604020202020204" pitchFamily="34" charset="0"/>
              <a:buChar char="•"/>
            </a:pPr>
            <a:r>
              <a:rPr lang="en-US" sz="1200" dirty="0"/>
              <a:t>Median follow-up for OS was 16.0 months (IQR 12.3-19.4) in the Sinti + Chemo group and 16.9 months (IQR 11.8-20.2) in the Chemo group</a:t>
            </a:r>
          </a:p>
        </p:txBody>
      </p:sp>
      <p:cxnSp>
        <p:nvCxnSpPr>
          <p:cNvPr id="13" name="Gerader Verbinder 12">
            <a:extLst>
              <a:ext uri="{FF2B5EF4-FFF2-40B4-BE49-F238E27FC236}">
                <a16:creationId xmlns:a16="http://schemas.microsoft.com/office/drawing/2014/main" id="{874A5951-5DDD-4FC4-9ABF-7C6753F307C5}"/>
              </a:ext>
            </a:extLst>
          </p:cNvPr>
          <p:cNvCxnSpPr>
            <a:cxnSpLocks/>
          </p:cNvCxnSpPr>
          <p:nvPr/>
        </p:nvCxnSpPr>
        <p:spPr>
          <a:xfrm flipH="1">
            <a:off x="2938828" y="2822011"/>
            <a:ext cx="61104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BECE3E0D-EA53-47EF-AFC3-BDD86A173316}"/>
              </a:ext>
            </a:extLst>
          </p:cNvPr>
          <p:cNvSpPr/>
          <p:nvPr/>
        </p:nvSpPr>
        <p:spPr>
          <a:xfrm>
            <a:off x="8102627" y="1823860"/>
            <a:ext cx="3672840" cy="199630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91440" bIns="45720" rtlCol="0" anchor="t" anchorCtr="0"/>
          <a:lstStyle/>
          <a:p>
            <a:pPr>
              <a:buClr>
                <a:schemeClr val="bg2"/>
              </a:buClr>
            </a:pPr>
            <a:r>
              <a:rPr lang="en-US" sz="1200" b="1">
                <a:solidFill>
                  <a:schemeClr val="tx1"/>
                </a:solidFill>
              </a:rPr>
              <a:t>Dual primary endpoints:</a:t>
            </a:r>
          </a:p>
          <a:p>
            <a:pPr marL="171450" indent="-171450">
              <a:buClr>
                <a:schemeClr val="bg2"/>
              </a:buClr>
              <a:buFont typeface="Arial" panose="020B0604020202020204" pitchFamily="34" charset="0"/>
              <a:buChar char="•"/>
            </a:pPr>
            <a:r>
              <a:rPr lang="en-US" sz="1200">
                <a:solidFill>
                  <a:schemeClr val="tx1"/>
                </a:solidFill>
              </a:rPr>
              <a:t>OS in patients with CPS ≥ 10</a:t>
            </a:r>
          </a:p>
          <a:p>
            <a:pPr marL="171450" indent="-171450">
              <a:buClr>
                <a:schemeClr val="bg2"/>
              </a:buClr>
              <a:buFont typeface="Arial" panose="020B0604020202020204" pitchFamily="34" charset="0"/>
              <a:buChar char="•"/>
            </a:pPr>
            <a:r>
              <a:rPr lang="en-US" sz="1200">
                <a:solidFill>
                  <a:schemeClr val="tx1"/>
                </a:solidFill>
              </a:rPr>
              <a:t>OS in all randomized patients</a:t>
            </a:r>
          </a:p>
          <a:p>
            <a:pPr marL="171450" indent="-171450">
              <a:buClr>
                <a:schemeClr val="bg2"/>
              </a:buClr>
              <a:buFont typeface="Arial" panose="020B0604020202020204" pitchFamily="34" charset="0"/>
              <a:buChar char="•"/>
            </a:pPr>
            <a:endParaRPr lang="en-US" sz="1200">
              <a:solidFill>
                <a:schemeClr val="tx1"/>
              </a:solidFill>
            </a:endParaRPr>
          </a:p>
          <a:p>
            <a:pPr>
              <a:buClr>
                <a:schemeClr val="bg2"/>
              </a:buClr>
            </a:pPr>
            <a:r>
              <a:rPr lang="en-US" sz="1200" b="1">
                <a:solidFill>
                  <a:schemeClr val="tx1"/>
                </a:solidFill>
              </a:rPr>
              <a:t>Secondary endpoints:</a:t>
            </a:r>
          </a:p>
          <a:p>
            <a:pPr marL="171450" indent="-171450">
              <a:buClr>
                <a:schemeClr val="bg2"/>
              </a:buClr>
              <a:buFont typeface="Arial" panose="020B0604020202020204" pitchFamily="34" charset="0"/>
              <a:buChar char="•"/>
            </a:pPr>
            <a:r>
              <a:rPr lang="en-US" sz="1200">
                <a:solidFill>
                  <a:schemeClr val="tx1"/>
                </a:solidFill>
              </a:rPr>
              <a:t>PFS, ORR, DCR and DoR per Investigator</a:t>
            </a:r>
          </a:p>
        </p:txBody>
      </p:sp>
      <p:cxnSp>
        <p:nvCxnSpPr>
          <p:cNvPr id="26" name="Gerade Verbindung mit Pfeil 25">
            <a:extLst>
              <a:ext uri="{FF2B5EF4-FFF2-40B4-BE49-F238E27FC236}">
                <a16:creationId xmlns:a16="http://schemas.microsoft.com/office/drawing/2014/main" id="{D29FC63B-A877-42D7-984F-DB0B4D0A0973}"/>
              </a:ext>
            </a:extLst>
          </p:cNvPr>
          <p:cNvCxnSpPr>
            <a:cxnSpLocks/>
          </p:cNvCxnSpPr>
          <p:nvPr/>
        </p:nvCxnSpPr>
        <p:spPr>
          <a:xfrm>
            <a:off x="7495866" y="2822011"/>
            <a:ext cx="60676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platzhalter 9">
            <a:extLst>
              <a:ext uri="{FF2B5EF4-FFF2-40B4-BE49-F238E27FC236}">
                <a16:creationId xmlns:a16="http://schemas.microsoft.com/office/drawing/2014/main" id="{58A422DD-923B-584B-AF60-ED9F28B513A8}"/>
              </a:ext>
            </a:extLst>
          </p:cNvPr>
          <p:cNvSpPr>
            <a:spLocks noGrp="1"/>
          </p:cNvSpPr>
          <p:nvPr>
            <p:ph type="body" sz="quarter" idx="12"/>
          </p:nvPr>
        </p:nvSpPr>
        <p:spPr>
          <a:xfrm>
            <a:off x="416533" y="1160463"/>
            <a:ext cx="11358934" cy="647700"/>
          </a:xfrm>
        </p:spPr>
        <p:txBody>
          <a:bodyPr/>
          <a:lstStyle/>
          <a:p>
            <a:r>
              <a:rPr lang="en-US"/>
              <a:t>Multicenter, randomized double-blind, Phase 3 trial to evaluate the efficacy and safety sintilimab + chemotherapy vs chemotherapy as 1L therapy in patients with advanced or metastatic ESCC: First results</a:t>
            </a:r>
          </a:p>
        </p:txBody>
      </p:sp>
      <p:sp>
        <p:nvSpPr>
          <p:cNvPr id="17" name="Titel 16">
            <a:extLst>
              <a:ext uri="{FF2B5EF4-FFF2-40B4-BE49-F238E27FC236}">
                <a16:creationId xmlns:a16="http://schemas.microsoft.com/office/drawing/2014/main" id="{4F5364C3-FC3A-484B-B30B-C91E5AC076D2}"/>
              </a:ext>
            </a:extLst>
          </p:cNvPr>
          <p:cNvSpPr>
            <a:spLocks noGrp="1"/>
          </p:cNvSpPr>
          <p:nvPr>
            <p:ph type="title"/>
          </p:nvPr>
        </p:nvSpPr>
        <p:spPr/>
        <p:txBody>
          <a:bodyPr/>
          <a:lstStyle/>
          <a:p>
            <a:r>
              <a:rPr lang="en-US"/>
              <a:t>ORIENT-15 Study design</a:t>
            </a:r>
          </a:p>
        </p:txBody>
      </p:sp>
      <p:sp>
        <p:nvSpPr>
          <p:cNvPr id="53" name="Oval 52">
            <a:extLst>
              <a:ext uri="{FF2B5EF4-FFF2-40B4-BE49-F238E27FC236}">
                <a16:creationId xmlns:a16="http://schemas.microsoft.com/office/drawing/2014/main" id="{5966D7C3-220B-C341-9E6F-A082E2EA5732}"/>
              </a:ext>
            </a:extLst>
          </p:cNvPr>
          <p:cNvSpPr/>
          <p:nvPr/>
        </p:nvSpPr>
        <p:spPr>
          <a:xfrm>
            <a:off x="3276497" y="2450536"/>
            <a:ext cx="742950" cy="742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a:t>
            </a:r>
          </a:p>
          <a:p>
            <a:pPr algn="ctr"/>
            <a:r>
              <a:rPr lang="en-US" sz="1200"/>
              <a:t>1:1</a:t>
            </a:r>
          </a:p>
        </p:txBody>
      </p:sp>
    </p:spTree>
    <p:extLst>
      <p:ext uri="{BB962C8B-B14F-4D97-AF65-F5344CB8AC3E}">
        <p14:creationId xmlns:p14="http://schemas.microsoft.com/office/powerpoint/2010/main" val="33254484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ED3C9E08-7ED7-1D43-A135-0BCC42FEB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541" y="2469402"/>
            <a:ext cx="3995928" cy="2171700"/>
          </a:xfrm>
          <a:prstGeom prst="rect">
            <a:avLst/>
          </a:prstGeom>
        </p:spPr>
      </p:pic>
      <p:graphicFrame>
        <p:nvGraphicFramePr>
          <p:cNvPr id="107" name="Diagramm 106">
            <a:extLst>
              <a:ext uri="{FF2B5EF4-FFF2-40B4-BE49-F238E27FC236}">
                <a16:creationId xmlns:a16="http://schemas.microsoft.com/office/drawing/2014/main" id="{A9AAF484-22AA-DF42-8E33-56D74DCEB301}"/>
              </a:ext>
            </a:extLst>
          </p:cNvPr>
          <p:cNvGraphicFramePr/>
          <p:nvPr>
            <p:extLst>
              <p:ext uri="{D42A27DB-BD31-4B8C-83A1-F6EECF244321}">
                <p14:modId xmlns:p14="http://schemas.microsoft.com/office/powerpoint/2010/main" val="4162920407"/>
              </p:ext>
            </p:extLst>
          </p:nvPr>
        </p:nvGraphicFramePr>
        <p:xfrm>
          <a:off x="812466" y="2268482"/>
          <a:ext cx="5128665" cy="3040439"/>
        </p:xfrm>
        <a:graphic>
          <a:graphicData uri="http://schemas.openxmlformats.org/drawingml/2006/chart">
            <c:chart xmlns:c="http://schemas.openxmlformats.org/drawingml/2006/chart" xmlns:r="http://schemas.openxmlformats.org/officeDocument/2006/relationships" r:id="rId3"/>
          </a:graphicData>
        </a:graphic>
      </p:graphicFrame>
      <p:pic>
        <p:nvPicPr>
          <p:cNvPr id="52" name="Grafik 51">
            <a:extLst>
              <a:ext uri="{FF2B5EF4-FFF2-40B4-BE49-F238E27FC236}">
                <a16:creationId xmlns:a16="http://schemas.microsoft.com/office/drawing/2014/main" id="{A1409394-7F24-ED45-BFA9-1DAAD1C1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340" y="2470128"/>
            <a:ext cx="3995928" cy="2171700"/>
          </a:xfrm>
          <a:prstGeom prst="rect">
            <a:avLst/>
          </a:prstGeom>
        </p:spPr>
      </p:pic>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dirty="0"/>
              <a:t>CI, confidence interval; CPS, combined positive score; HR, hazard ratio; </a:t>
            </a:r>
            <a:r>
              <a:rPr lang="en-GB"/>
              <a:t>mo</a:t>
            </a:r>
            <a:r>
              <a:rPr lang="en-GB" dirty="0"/>
              <a:t>, month(</a:t>
            </a:r>
            <a:r>
              <a:rPr lang="en-GB"/>
              <a:t>s); mo, months; </a:t>
            </a:r>
            <a:r>
              <a:rPr lang="en-GB" dirty="0"/>
              <a:t>OS, overall survival.</a:t>
            </a:r>
          </a:p>
          <a:p>
            <a:r>
              <a:rPr lang="en-GB" b="1" dirty="0"/>
              <a:t>Shen L, et al. Abstract LBA52 presented at ESMO 2021.</a:t>
            </a:r>
          </a:p>
        </p:txBody>
      </p:sp>
      <p:sp>
        <p:nvSpPr>
          <p:cNvPr id="5" name="object 5"/>
          <p:cNvSpPr txBox="1">
            <a:spLocks noGrp="1"/>
          </p:cNvSpPr>
          <p:nvPr>
            <p:ph type="title"/>
          </p:nvPr>
        </p:nvSpPr>
        <p:spPr/>
        <p:txBody>
          <a:bodyPr/>
          <a:lstStyle/>
          <a:p>
            <a:r>
              <a:rPr lang="en-US" noProof="0"/>
              <a:t>OS</a:t>
            </a:r>
          </a:p>
        </p:txBody>
      </p:sp>
      <p:sp>
        <p:nvSpPr>
          <p:cNvPr id="3" name="Textplatzhalter 2">
            <a:extLst>
              <a:ext uri="{FF2B5EF4-FFF2-40B4-BE49-F238E27FC236}">
                <a16:creationId xmlns:a16="http://schemas.microsoft.com/office/drawing/2014/main" id="{BAAAE415-7D97-1840-B352-7E41F922A5B6}"/>
              </a:ext>
            </a:extLst>
          </p:cNvPr>
          <p:cNvSpPr>
            <a:spLocks noGrp="1"/>
          </p:cNvSpPr>
          <p:nvPr>
            <p:ph type="body" sz="quarter" idx="12"/>
          </p:nvPr>
        </p:nvSpPr>
        <p:spPr/>
        <p:txBody>
          <a:bodyPr/>
          <a:lstStyle/>
          <a:p>
            <a:r>
              <a:rPr lang="de-DE" dirty="0"/>
              <a:t>PD-L1 CPS ≥10</a:t>
            </a:r>
          </a:p>
        </p:txBody>
      </p:sp>
      <p:sp>
        <p:nvSpPr>
          <p:cNvPr id="4" name="Textplatzhalter 3">
            <a:extLst>
              <a:ext uri="{FF2B5EF4-FFF2-40B4-BE49-F238E27FC236}">
                <a16:creationId xmlns:a16="http://schemas.microsoft.com/office/drawing/2014/main" id="{7EDED8B3-66C6-1F49-A1DB-1A011C64691A}"/>
              </a:ext>
            </a:extLst>
          </p:cNvPr>
          <p:cNvSpPr>
            <a:spLocks noGrp="1"/>
          </p:cNvSpPr>
          <p:nvPr>
            <p:ph type="body" sz="quarter" idx="13"/>
          </p:nvPr>
        </p:nvSpPr>
        <p:spPr/>
        <p:txBody>
          <a:bodyPr/>
          <a:lstStyle/>
          <a:p>
            <a:r>
              <a:rPr lang="de-DE" dirty="0"/>
              <a:t>All </a:t>
            </a:r>
            <a:r>
              <a:rPr lang="de-DE" dirty="0" err="1"/>
              <a:t>patients</a:t>
            </a:r>
            <a:endParaRPr lang="de-DE" dirty="0"/>
          </a:p>
        </p:txBody>
      </p:sp>
      <p:sp>
        <p:nvSpPr>
          <p:cNvPr id="99" name="TextBox 9">
            <a:extLst>
              <a:ext uri="{FF2B5EF4-FFF2-40B4-BE49-F238E27FC236}">
                <a16:creationId xmlns:a16="http://schemas.microsoft.com/office/drawing/2014/main" id="{098923EB-5D93-6F42-87EE-17A90AC7511C}"/>
              </a:ext>
            </a:extLst>
          </p:cNvPr>
          <p:cNvSpPr txBox="1"/>
          <p:nvPr/>
        </p:nvSpPr>
        <p:spPr>
          <a:xfrm>
            <a:off x="407988" y="6039860"/>
            <a:ext cx="10866919" cy="215444"/>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400" dirty="0"/>
              <a:t>Superior OS benefit with Sinti + Chemo vs Chemo in patients with PD-L1 CPS ≥10 and all randomized patients</a:t>
            </a:r>
          </a:p>
        </p:txBody>
      </p:sp>
      <p:graphicFrame>
        <p:nvGraphicFramePr>
          <p:cNvPr id="100" name="Tabelle 96">
            <a:extLst>
              <a:ext uri="{FF2B5EF4-FFF2-40B4-BE49-F238E27FC236}">
                <a16:creationId xmlns:a16="http://schemas.microsoft.com/office/drawing/2014/main" id="{11776BD8-6215-AB4C-8570-F4553780A336}"/>
              </a:ext>
            </a:extLst>
          </p:cNvPr>
          <p:cNvGraphicFramePr>
            <a:graphicFrameLocks noGrp="1"/>
          </p:cNvGraphicFramePr>
          <p:nvPr>
            <p:extLst>
              <p:ext uri="{D42A27DB-BD31-4B8C-83A1-F6EECF244321}">
                <p14:modId xmlns:p14="http://schemas.microsoft.com/office/powerpoint/2010/main" val="2705162280"/>
              </p:ext>
            </p:extLst>
          </p:nvPr>
        </p:nvGraphicFramePr>
        <p:xfrm>
          <a:off x="401957" y="5201060"/>
          <a:ext cx="5553315" cy="696060"/>
        </p:xfrm>
        <a:graphic>
          <a:graphicData uri="http://schemas.openxmlformats.org/drawingml/2006/table">
            <a:tbl>
              <a:tblPr firstRow="1" bandRow="1">
                <a:tableStyleId>{5C22544A-7EE6-4342-B048-85BDC9FD1C3A}</a:tableStyleId>
              </a:tblPr>
              <a:tblGrid>
                <a:gridCol w="927320">
                  <a:extLst>
                    <a:ext uri="{9D8B030D-6E8A-4147-A177-3AD203B41FA5}">
                      <a16:colId xmlns:a16="http://schemas.microsoft.com/office/drawing/2014/main" val="3151216466"/>
                    </a:ext>
                  </a:extLst>
                </a:gridCol>
                <a:gridCol w="420545">
                  <a:extLst>
                    <a:ext uri="{9D8B030D-6E8A-4147-A177-3AD203B41FA5}">
                      <a16:colId xmlns:a16="http://schemas.microsoft.com/office/drawing/2014/main" val="926168181"/>
                    </a:ext>
                  </a:extLst>
                </a:gridCol>
                <a:gridCol w="420545">
                  <a:extLst>
                    <a:ext uri="{9D8B030D-6E8A-4147-A177-3AD203B41FA5}">
                      <a16:colId xmlns:a16="http://schemas.microsoft.com/office/drawing/2014/main" val="2500062171"/>
                    </a:ext>
                  </a:extLst>
                </a:gridCol>
                <a:gridCol w="420545">
                  <a:extLst>
                    <a:ext uri="{9D8B030D-6E8A-4147-A177-3AD203B41FA5}">
                      <a16:colId xmlns:a16="http://schemas.microsoft.com/office/drawing/2014/main" val="837164687"/>
                    </a:ext>
                  </a:extLst>
                </a:gridCol>
                <a:gridCol w="420545">
                  <a:extLst>
                    <a:ext uri="{9D8B030D-6E8A-4147-A177-3AD203B41FA5}">
                      <a16:colId xmlns:a16="http://schemas.microsoft.com/office/drawing/2014/main" val="1271741087"/>
                    </a:ext>
                  </a:extLst>
                </a:gridCol>
                <a:gridCol w="420545">
                  <a:extLst>
                    <a:ext uri="{9D8B030D-6E8A-4147-A177-3AD203B41FA5}">
                      <a16:colId xmlns:a16="http://schemas.microsoft.com/office/drawing/2014/main" val="671377813"/>
                    </a:ext>
                  </a:extLst>
                </a:gridCol>
                <a:gridCol w="420545">
                  <a:extLst>
                    <a:ext uri="{9D8B030D-6E8A-4147-A177-3AD203B41FA5}">
                      <a16:colId xmlns:a16="http://schemas.microsoft.com/office/drawing/2014/main" val="4085898097"/>
                    </a:ext>
                  </a:extLst>
                </a:gridCol>
                <a:gridCol w="420545">
                  <a:extLst>
                    <a:ext uri="{9D8B030D-6E8A-4147-A177-3AD203B41FA5}">
                      <a16:colId xmlns:a16="http://schemas.microsoft.com/office/drawing/2014/main" val="2382430838"/>
                    </a:ext>
                  </a:extLst>
                </a:gridCol>
                <a:gridCol w="420545">
                  <a:extLst>
                    <a:ext uri="{9D8B030D-6E8A-4147-A177-3AD203B41FA5}">
                      <a16:colId xmlns:a16="http://schemas.microsoft.com/office/drawing/2014/main" val="2078045141"/>
                    </a:ext>
                  </a:extLst>
                </a:gridCol>
                <a:gridCol w="420545">
                  <a:extLst>
                    <a:ext uri="{9D8B030D-6E8A-4147-A177-3AD203B41FA5}">
                      <a16:colId xmlns:a16="http://schemas.microsoft.com/office/drawing/2014/main" val="326983352"/>
                    </a:ext>
                  </a:extLst>
                </a:gridCol>
                <a:gridCol w="420545">
                  <a:extLst>
                    <a:ext uri="{9D8B030D-6E8A-4147-A177-3AD203B41FA5}">
                      <a16:colId xmlns:a16="http://schemas.microsoft.com/office/drawing/2014/main" val="3761095219"/>
                    </a:ext>
                  </a:extLst>
                </a:gridCol>
                <a:gridCol w="420545">
                  <a:extLst>
                    <a:ext uri="{9D8B030D-6E8A-4147-A177-3AD203B41FA5}">
                      <a16:colId xmlns:a16="http://schemas.microsoft.com/office/drawing/2014/main" val="2546271524"/>
                    </a:ext>
                  </a:extLst>
                </a:gridCol>
              </a:tblGrid>
              <a:tr h="0">
                <a:tc gridSpan="12">
                  <a:txBody>
                    <a:bodyPr/>
                    <a:lstStyle/>
                    <a:p>
                      <a:r>
                        <a:rPr lang="de-DE" sz="1050">
                          <a:solidFill>
                            <a:schemeClr val="bg1"/>
                          </a:solidFill>
                        </a:rPr>
                        <a:t>No. at risk</a:t>
                      </a:r>
                      <a:endParaRPr lang="LID4096" sz="1050">
                        <a:solidFill>
                          <a:schemeClr val="bg1"/>
                        </a:solidFill>
                      </a:endParaRPr>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extLst>
                  <a:ext uri="{0D108BD9-81ED-4DB2-BD59-A6C34878D82A}">
                    <a16:rowId xmlns:a16="http://schemas.microsoft.com/office/drawing/2014/main" val="2923828362"/>
                  </a:ext>
                </a:extLst>
              </a:tr>
              <a:tr h="0">
                <a:tc>
                  <a:txBody>
                    <a:bodyPr/>
                    <a:lstStyle/>
                    <a:p>
                      <a:r>
                        <a:rPr lang="de-DE" sz="1050" dirty="0">
                          <a:solidFill>
                            <a:schemeClr val="bg1"/>
                          </a:solidFill>
                        </a:rPr>
                        <a:t>Sinti + Chemo</a:t>
                      </a:r>
                      <a:endParaRPr lang="LID4096" sz="1050">
                        <a:solidFill>
                          <a:schemeClr val="bg1"/>
                        </a:solidFill>
                      </a:endParaRPr>
                    </a:p>
                  </a:txBody>
                  <a:tcPr marL="36000" marR="36000" marT="36000" marB="36000">
                    <a:solidFill>
                      <a:schemeClr val="accent5"/>
                    </a:solidFill>
                  </a:tcPr>
                </a:tc>
                <a:tc>
                  <a:txBody>
                    <a:bodyPr/>
                    <a:lstStyle/>
                    <a:p>
                      <a:pPr algn="ctr"/>
                      <a:r>
                        <a:rPr lang="de-DE" sz="1050" dirty="0">
                          <a:solidFill>
                            <a:schemeClr val="tx1"/>
                          </a:solidFill>
                        </a:rPr>
                        <a:t>188</a:t>
                      </a:r>
                      <a:endParaRPr lang="LID4096" sz="1050">
                        <a:solidFill>
                          <a:schemeClr val="tx1"/>
                        </a:solidFill>
                      </a:endParaRPr>
                    </a:p>
                  </a:txBody>
                  <a:tcPr marL="36000" marR="36000" marT="36000" marB="36000"/>
                </a:tc>
                <a:tc>
                  <a:txBody>
                    <a:bodyPr/>
                    <a:lstStyle/>
                    <a:p>
                      <a:pPr algn="ctr"/>
                      <a:r>
                        <a:rPr lang="de-DE" sz="1050" dirty="0">
                          <a:solidFill>
                            <a:schemeClr val="tx1"/>
                          </a:solidFill>
                        </a:rPr>
                        <a:t>178</a:t>
                      </a:r>
                      <a:endParaRPr lang="LID4096" sz="1050">
                        <a:solidFill>
                          <a:schemeClr val="tx1"/>
                        </a:solidFill>
                      </a:endParaRPr>
                    </a:p>
                  </a:txBody>
                  <a:tcPr marL="36000" marR="36000" marT="36000" marB="36000"/>
                </a:tc>
                <a:tc>
                  <a:txBody>
                    <a:bodyPr/>
                    <a:lstStyle/>
                    <a:p>
                      <a:pPr algn="ctr"/>
                      <a:r>
                        <a:rPr lang="de-DE" sz="1050" dirty="0">
                          <a:solidFill>
                            <a:schemeClr val="tx1"/>
                          </a:solidFill>
                        </a:rPr>
                        <a:t>167</a:t>
                      </a:r>
                      <a:endParaRPr lang="LID4096" sz="1050">
                        <a:solidFill>
                          <a:schemeClr val="tx1"/>
                        </a:solidFill>
                      </a:endParaRPr>
                    </a:p>
                  </a:txBody>
                  <a:tcPr marL="36000" marR="36000" marT="36000" marB="36000"/>
                </a:tc>
                <a:tc>
                  <a:txBody>
                    <a:bodyPr/>
                    <a:lstStyle/>
                    <a:p>
                      <a:pPr algn="ctr"/>
                      <a:r>
                        <a:rPr lang="de-DE" sz="1050">
                          <a:solidFill>
                            <a:schemeClr val="tx1"/>
                          </a:solidFill>
                        </a:rPr>
                        <a:t>146</a:t>
                      </a:r>
                      <a:endParaRPr lang="LID4096" sz="1050">
                        <a:solidFill>
                          <a:schemeClr val="tx1"/>
                        </a:solidFill>
                      </a:endParaRPr>
                    </a:p>
                  </a:txBody>
                  <a:tcPr marL="36000" marR="36000" marT="36000" marB="36000"/>
                </a:tc>
                <a:tc>
                  <a:txBody>
                    <a:bodyPr/>
                    <a:lstStyle/>
                    <a:p>
                      <a:pPr algn="ctr"/>
                      <a:r>
                        <a:rPr lang="de-DE" sz="1050">
                          <a:solidFill>
                            <a:schemeClr val="tx1"/>
                          </a:solidFill>
                        </a:rPr>
                        <a:t>96</a:t>
                      </a:r>
                      <a:endParaRPr lang="LID4096" sz="1050">
                        <a:solidFill>
                          <a:schemeClr val="tx1"/>
                        </a:solidFill>
                      </a:endParaRPr>
                    </a:p>
                  </a:txBody>
                  <a:tcPr marL="36000" marR="36000" marT="36000" marB="36000"/>
                </a:tc>
                <a:tc>
                  <a:txBody>
                    <a:bodyPr/>
                    <a:lstStyle/>
                    <a:p>
                      <a:pPr algn="ctr"/>
                      <a:r>
                        <a:rPr lang="de-DE" sz="1050">
                          <a:solidFill>
                            <a:schemeClr val="tx1"/>
                          </a:solidFill>
                        </a:rPr>
                        <a:t>65</a:t>
                      </a:r>
                      <a:endParaRPr lang="LID4096" sz="1050">
                        <a:solidFill>
                          <a:schemeClr val="tx1"/>
                        </a:solidFill>
                      </a:endParaRPr>
                    </a:p>
                  </a:txBody>
                  <a:tcPr marL="36000" marR="36000" marT="36000" marB="36000"/>
                </a:tc>
                <a:tc>
                  <a:txBody>
                    <a:bodyPr/>
                    <a:lstStyle/>
                    <a:p>
                      <a:pPr algn="ctr"/>
                      <a:r>
                        <a:rPr lang="de-DE" sz="1050">
                          <a:solidFill>
                            <a:schemeClr val="tx1"/>
                          </a:solidFill>
                        </a:rPr>
                        <a:t>33</a:t>
                      </a:r>
                      <a:endParaRPr lang="LID4096" sz="1050">
                        <a:solidFill>
                          <a:schemeClr val="tx1"/>
                        </a:solidFill>
                      </a:endParaRPr>
                    </a:p>
                  </a:txBody>
                  <a:tcPr marL="36000" marR="36000" marT="36000" marB="36000"/>
                </a:tc>
                <a:tc>
                  <a:txBody>
                    <a:bodyPr/>
                    <a:lstStyle/>
                    <a:p>
                      <a:pPr algn="ctr"/>
                      <a:r>
                        <a:rPr lang="de-DE" sz="1050" dirty="0">
                          <a:solidFill>
                            <a:schemeClr val="tx1"/>
                          </a:solidFill>
                        </a:rPr>
                        <a:t>14</a:t>
                      </a:r>
                      <a:endParaRPr lang="LID4096" sz="1050">
                        <a:solidFill>
                          <a:schemeClr val="tx1"/>
                        </a:solidFill>
                      </a:endParaRPr>
                    </a:p>
                  </a:txBody>
                  <a:tcPr marL="36000" marR="36000" marT="36000" marB="36000"/>
                </a:tc>
                <a:tc>
                  <a:txBody>
                    <a:bodyPr/>
                    <a:lstStyle/>
                    <a:p>
                      <a:pPr algn="ctr"/>
                      <a:r>
                        <a:rPr lang="de-DE" sz="1050">
                          <a:solidFill>
                            <a:schemeClr val="tx1"/>
                          </a:solidFill>
                        </a:rPr>
                        <a:t>6</a:t>
                      </a:r>
                      <a:endParaRPr lang="LID4096" sz="1050">
                        <a:solidFill>
                          <a:schemeClr val="tx1"/>
                        </a:solidFill>
                      </a:endParaRPr>
                    </a:p>
                  </a:txBody>
                  <a:tcPr marL="36000" marR="36000" marT="36000" marB="36000"/>
                </a:tc>
                <a:tc>
                  <a:txBody>
                    <a:bodyPr/>
                    <a:lstStyle/>
                    <a:p>
                      <a:pPr algn="ctr"/>
                      <a:r>
                        <a:rPr lang="de-DE" sz="1050" dirty="0">
                          <a:solidFill>
                            <a:schemeClr val="tx1"/>
                          </a:solidFill>
                        </a:rPr>
                        <a:t>1</a:t>
                      </a:r>
                      <a:endParaRPr lang="LID4096" sz="1050">
                        <a:solidFill>
                          <a:schemeClr val="tx1"/>
                        </a:solidFill>
                      </a:endParaRPr>
                    </a:p>
                  </a:txBody>
                  <a:tcPr marL="36000" marR="36000" marT="36000" marB="36000"/>
                </a:tc>
                <a:tc>
                  <a:txBody>
                    <a:bodyPr/>
                    <a:lstStyle/>
                    <a:p>
                      <a:pPr algn="ctr"/>
                      <a:r>
                        <a:rPr lang="de-DE" sz="105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2876362605"/>
                  </a:ext>
                </a:extLst>
              </a:tr>
              <a:tr h="0">
                <a:tc>
                  <a:txBody>
                    <a:bodyPr/>
                    <a:lstStyle/>
                    <a:p>
                      <a:r>
                        <a:rPr lang="de-DE" sz="1050">
                          <a:solidFill>
                            <a:schemeClr val="bg1"/>
                          </a:solidFill>
                        </a:rPr>
                        <a:t>Chemo</a:t>
                      </a:r>
                      <a:endParaRPr lang="LID4096" sz="1050">
                        <a:solidFill>
                          <a:schemeClr val="bg1"/>
                        </a:solidFill>
                      </a:endParaRPr>
                    </a:p>
                  </a:txBody>
                  <a:tcPr marL="36000" marR="36000" marT="36000" marB="36000">
                    <a:solidFill>
                      <a:schemeClr val="bg1">
                        <a:lumMod val="50000"/>
                      </a:schemeClr>
                    </a:solidFill>
                  </a:tcPr>
                </a:tc>
                <a:tc>
                  <a:txBody>
                    <a:bodyPr/>
                    <a:lstStyle/>
                    <a:p>
                      <a:pPr algn="ctr"/>
                      <a:r>
                        <a:rPr lang="de-DE" sz="1050">
                          <a:solidFill>
                            <a:schemeClr val="tx1"/>
                          </a:solidFill>
                        </a:rPr>
                        <a:t>193</a:t>
                      </a:r>
                      <a:endParaRPr lang="LID4096" sz="1050">
                        <a:solidFill>
                          <a:schemeClr val="tx1"/>
                        </a:solidFill>
                      </a:endParaRPr>
                    </a:p>
                  </a:txBody>
                  <a:tcPr marL="36000" marR="36000" marT="36000" marB="36000"/>
                </a:tc>
                <a:tc>
                  <a:txBody>
                    <a:bodyPr/>
                    <a:lstStyle/>
                    <a:p>
                      <a:pPr algn="ctr"/>
                      <a:r>
                        <a:rPr lang="de-DE" sz="1050">
                          <a:solidFill>
                            <a:schemeClr val="tx1"/>
                          </a:solidFill>
                        </a:rPr>
                        <a:t>174</a:t>
                      </a:r>
                      <a:endParaRPr lang="LID4096" sz="1050">
                        <a:solidFill>
                          <a:schemeClr val="tx1"/>
                        </a:solidFill>
                      </a:endParaRPr>
                    </a:p>
                  </a:txBody>
                  <a:tcPr marL="36000" marR="36000" marT="36000" marB="36000"/>
                </a:tc>
                <a:tc>
                  <a:txBody>
                    <a:bodyPr/>
                    <a:lstStyle/>
                    <a:p>
                      <a:pPr algn="ctr"/>
                      <a:r>
                        <a:rPr lang="de-DE" sz="1050" dirty="0">
                          <a:solidFill>
                            <a:schemeClr val="tx1"/>
                          </a:solidFill>
                        </a:rPr>
                        <a:t>151</a:t>
                      </a:r>
                      <a:endParaRPr lang="LID4096" sz="1050">
                        <a:solidFill>
                          <a:schemeClr val="tx1"/>
                        </a:solidFill>
                      </a:endParaRPr>
                    </a:p>
                  </a:txBody>
                  <a:tcPr marL="36000" marR="36000" marT="36000" marB="36000"/>
                </a:tc>
                <a:tc>
                  <a:txBody>
                    <a:bodyPr/>
                    <a:lstStyle/>
                    <a:p>
                      <a:pPr algn="ctr"/>
                      <a:r>
                        <a:rPr lang="de-DE" sz="1050" dirty="0">
                          <a:solidFill>
                            <a:schemeClr val="tx1"/>
                          </a:solidFill>
                        </a:rPr>
                        <a:t>122</a:t>
                      </a:r>
                      <a:endParaRPr lang="LID4096" sz="1050">
                        <a:solidFill>
                          <a:schemeClr val="tx1"/>
                        </a:solidFill>
                      </a:endParaRPr>
                    </a:p>
                  </a:txBody>
                  <a:tcPr marL="36000" marR="36000" marT="36000" marB="36000"/>
                </a:tc>
                <a:tc>
                  <a:txBody>
                    <a:bodyPr/>
                    <a:lstStyle/>
                    <a:p>
                      <a:pPr algn="ctr"/>
                      <a:r>
                        <a:rPr lang="de-DE" sz="1050" dirty="0">
                          <a:solidFill>
                            <a:schemeClr val="tx1"/>
                          </a:solidFill>
                        </a:rPr>
                        <a:t>82</a:t>
                      </a:r>
                      <a:endParaRPr lang="LID4096" sz="1050">
                        <a:solidFill>
                          <a:schemeClr val="tx1"/>
                        </a:solidFill>
                      </a:endParaRPr>
                    </a:p>
                  </a:txBody>
                  <a:tcPr marL="36000" marR="36000" marT="36000" marB="36000"/>
                </a:tc>
                <a:tc>
                  <a:txBody>
                    <a:bodyPr/>
                    <a:lstStyle/>
                    <a:p>
                      <a:pPr algn="ctr"/>
                      <a:r>
                        <a:rPr lang="de-DE" sz="1050" dirty="0">
                          <a:solidFill>
                            <a:schemeClr val="tx1"/>
                          </a:solidFill>
                        </a:rPr>
                        <a:t>57</a:t>
                      </a:r>
                      <a:endParaRPr lang="LID4096" sz="1050">
                        <a:solidFill>
                          <a:schemeClr val="tx1"/>
                        </a:solidFill>
                      </a:endParaRPr>
                    </a:p>
                  </a:txBody>
                  <a:tcPr marL="36000" marR="36000" marT="36000" marB="36000"/>
                </a:tc>
                <a:tc>
                  <a:txBody>
                    <a:bodyPr/>
                    <a:lstStyle/>
                    <a:p>
                      <a:pPr algn="ctr"/>
                      <a:r>
                        <a:rPr lang="de-DE" sz="1050" dirty="0">
                          <a:solidFill>
                            <a:schemeClr val="tx1"/>
                          </a:solidFill>
                        </a:rPr>
                        <a:t>31</a:t>
                      </a:r>
                      <a:endParaRPr lang="LID4096" sz="1050">
                        <a:solidFill>
                          <a:schemeClr val="tx1"/>
                        </a:solidFill>
                      </a:endParaRPr>
                    </a:p>
                  </a:txBody>
                  <a:tcPr marL="36000" marR="36000" marT="36000" marB="36000"/>
                </a:tc>
                <a:tc>
                  <a:txBody>
                    <a:bodyPr/>
                    <a:lstStyle/>
                    <a:p>
                      <a:pPr algn="ctr"/>
                      <a:r>
                        <a:rPr lang="de-DE" sz="1050">
                          <a:solidFill>
                            <a:schemeClr val="tx1"/>
                          </a:solidFill>
                        </a:rPr>
                        <a:t>13</a:t>
                      </a:r>
                      <a:endParaRPr lang="LID4096" sz="1050">
                        <a:solidFill>
                          <a:schemeClr val="tx1"/>
                        </a:solidFill>
                      </a:endParaRPr>
                    </a:p>
                  </a:txBody>
                  <a:tcPr marL="36000" marR="36000" marT="36000" marB="36000"/>
                </a:tc>
                <a:tc>
                  <a:txBody>
                    <a:bodyPr/>
                    <a:lstStyle/>
                    <a:p>
                      <a:pPr algn="ctr"/>
                      <a:r>
                        <a:rPr lang="de-DE" sz="1050">
                          <a:solidFill>
                            <a:schemeClr val="tx1"/>
                          </a:solidFill>
                        </a:rPr>
                        <a:t>5</a:t>
                      </a:r>
                      <a:endParaRPr lang="LID4096" sz="1050">
                        <a:solidFill>
                          <a:schemeClr val="tx1"/>
                        </a:solidFill>
                      </a:endParaRPr>
                    </a:p>
                  </a:txBody>
                  <a:tcPr marL="36000" marR="36000" marT="36000" marB="36000"/>
                </a:tc>
                <a:tc>
                  <a:txBody>
                    <a:bodyPr/>
                    <a:lstStyle/>
                    <a:p>
                      <a:pPr algn="ctr"/>
                      <a:r>
                        <a:rPr lang="de-DE" sz="1050">
                          <a:solidFill>
                            <a:schemeClr val="tx1"/>
                          </a:solidFill>
                        </a:rPr>
                        <a:t>0</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3689516830"/>
                  </a:ext>
                </a:extLst>
              </a:tr>
            </a:tbl>
          </a:graphicData>
        </a:graphic>
      </p:graphicFrame>
      <p:graphicFrame>
        <p:nvGraphicFramePr>
          <p:cNvPr id="101" name="Tabelle 96">
            <a:extLst>
              <a:ext uri="{FF2B5EF4-FFF2-40B4-BE49-F238E27FC236}">
                <a16:creationId xmlns:a16="http://schemas.microsoft.com/office/drawing/2014/main" id="{EC4598F2-D7FC-8C48-A386-7865C14C1C86}"/>
              </a:ext>
            </a:extLst>
          </p:cNvPr>
          <p:cNvGraphicFramePr>
            <a:graphicFrameLocks noGrp="1"/>
          </p:cNvGraphicFramePr>
          <p:nvPr>
            <p:extLst>
              <p:ext uri="{D42A27DB-BD31-4B8C-83A1-F6EECF244321}">
                <p14:modId xmlns:p14="http://schemas.microsoft.com/office/powerpoint/2010/main" val="250547895"/>
              </p:ext>
            </p:extLst>
          </p:nvPr>
        </p:nvGraphicFramePr>
        <p:xfrm>
          <a:off x="6236725" y="5201060"/>
          <a:ext cx="5553318" cy="696060"/>
        </p:xfrm>
        <a:graphic>
          <a:graphicData uri="http://schemas.openxmlformats.org/drawingml/2006/table">
            <a:tbl>
              <a:tblPr firstRow="1" bandRow="1">
                <a:tableStyleId>{5C22544A-7EE6-4342-B048-85BDC9FD1C3A}</a:tableStyleId>
              </a:tblPr>
              <a:tblGrid>
                <a:gridCol w="958805">
                  <a:extLst>
                    <a:ext uri="{9D8B030D-6E8A-4147-A177-3AD203B41FA5}">
                      <a16:colId xmlns:a16="http://schemas.microsoft.com/office/drawing/2014/main" val="3151216466"/>
                    </a:ext>
                  </a:extLst>
                </a:gridCol>
                <a:gridCol w="417683">
                  <a:extLst>
                    <a:ext uri="{9D8B030D-6E8A-4147-A177-3AD203B41FA5}">
                      <a16:colId xmlns:a16="http://schemas.microsoft.com/office/drawing/2014/main" val="926168181"/>
                    </a:ext>
                  </a:extLst>
                </a:gridCol>
                <a:gridCol w="417683">
                  <a:extLst>
                    <a:ext uri="{9D8B030D-6E8A-4147-A177-3AD203B41FA5}">
                      <a16:colId xmlns:a16="http://schemas.microsoft.com/office/drawing/2014/main" val="2500062171"/>
                    </a:ext>
                  </a:extLst>
                </a:gridCol>
                <a:gridCol w="417683">
                  <a:extLst>
                    <a:ext uri="{9D8B030D-6E8A-4147-A177-3AD203B41FA5}">
                      <a16:colId xmlns:a16="http://schemas.microsoft.com/office/drawing/2014/main" val="837164687"/>
                    </a:ext>
                  </a:extLst>
                </a:gridCol>
                <a:gridCol w="417683">
                  <a:extLst>
                    <a:ext uri="{9D8B030D-6E8A-4147-A177-3AD203B41FA5}">
                      <a16:colId xmlns:a16="http://schemas.microsoft.com/office/drawing/2014/main" val="1271741087"/>
                    </a:ext>
                  </a:extLst>
                </a:gridCol>
                <a:gridCol w="417683">
                  <a:extLst>
                    <a:ext uri="{9D8B030D-6E8A-4147-A177-3AD203B41FA5}">
                      <a16:colId xmlns:a16="http://schemas.microsoft.com/office/drawing/2014/main" val="671377813"/>
                    </a:ext>
                  </a:extLst>
                </a:gridCol>
                <a:gridCol w="417683">
                  <a:extLst>
                    <a:ext uri="{9D8B030D-6E8A-4147-A177-3AD203B41FA5}">
                      <a16:colId xmlns:a16="http://schemas.microsoft.com/office/drawing/2014/main" val="4085898097"/>
                    </a:ext>
                  </a:extLst>
                </a:gridCol>
                <a:gridCol w="417683">
                  <a:extLst>
                    <a:ext uri="{9D8B030D-6E8A-4147-A177-3AD203B41FA5}">
                      <a16:colId xmlns:a16="http://schemas.microsoft.com/office/drawing/2014/main" val="2382430838"/>
                    </a:ext>
                  </a:extLst>
                </a:gridCol>
                <a:gridCol w="417683">
                  <a:extLst>
                    <a:ext uri="{9D8B030D-6E8A-4147-A177-3AD203B41FA5}">
                      <a16:colId xmlns:a16="http://schemas.microsoft.com/office/drawing/2014/main" val="2078045141"/>
                    </a:ext>
                  </a:extLst>
                </a:gridCol>
                <a:gridCol w="417683">
                  <a:extLst>
                    <a:ext uri="{9D8B030D-6E8A-4147-A177-3AD203B41FA5}">
                      <a16:colId xmlns:a16="http://schemas.microsoft.com/office/drawing/2014/main" val="326983352"/>
                    </a:ext>
                  </a:extLst>
                </a:gridCol>
                <a:gridCol w="417683">
                  <a:extLst>
                    <a:ext uri="{9D8B030D-6E8A-4147-A177-3AD203B41FA5}">
                      <a16:colId xmlns:a16="http://schemas.microsoft.com/office/drawing/2014/main" val="3761095219"/>
                    </a:ext>
                  </a:extLst>
                </a:gridCol>
                <a:gridCol w="417683">
                  <a:extLst>
                    <a:ext uri="{9D8B030D-6E8A-4147-A177-3AD203B41FA5}">
                      <a16:colId xmlns:a16="http://schemas.microsoft.com/office/drawing/2014/main" val="2546271524"/>
                    </a:ext>
                  </a:extLst>
                </a:gridCol>
              </a:tblGrid>
              <a:tr h="0">
                <a:tc gridSpan="12">
                  <a:txBody>
                    <a:bodyPr/>
                    <a:lstStyle/>
                    <a:p>
                      <a:r>
                        <a:rPr lang="de-DE" sz="1050"/>
                        <a:t>No. at risk</a:t>
                      </a:r>
                      <a:endParaRPr lang="LID4096" sz="105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extLst>
                  <a:ext uri="{0D108BD9-81ED-4DB2-BD59-A6C34878D82A}">
                    <a16:rowId xmlns:a16="http://schemas.microsoft.com/office/drawing/2014/main" val="2923828362"/>
                  </a:ext>
                </a:extLst>
              </a:tr>
              <a:tr h="0">
                <a:tc>
                  <a:txBody>
                    <a:bodyPr/>
                    <a:lstStyle/>
                    <a:p>
                      <a:r>
                        <a:rPr lang="de-DE" sz="1050" dirty="0">
                          <a:solidFill>
                            <a:schemeClr val="bg1"/>
                          </a:solidFill>
                        </a:rPr>
                        <a:t>Sinti + Chemo</a:t>
                      </a:r>
                      <a:endParaRPr lang="LID4096" sz="1050">
                        <a:solidFill>
                          <a:schemeClr val="bg1"/>
                        </a:solidFill>
                      </a:endParaRPr>
                    </a:p>
                  </a:txBody>
                  <a:tcPr marL="36000" marR="36000" marT="36000" marB="36000">
                    <a:solidFill>
                      <a:schemeClr val="accent5"/>
                    </a:solidFill>
                  </a:tcPr>
                </a:tc>
                <a:tc>
                  <a:txBody>
                    <a:bodyPr/>
                    <a:lstStyle/>
                    <a:p>
                      <a:pPr algn="ctr"/>
                      <a:r>
                        <a:rPr lang="de-DE" sz="1050" dirty="0">
                          <a:solidFill>
                            <a:schemeClr val="tx1"/>
                          </a:solidFill>
                        </a:rPr>
                        <a:t>327</a:t>
                      </a:r>
                      <a:endParaRPr lang="LID4096" sz="1050">
                        <a:solidFill>
                          <a:schemeClr val="tx1"/>
                        </a:solidFill>
                      </a:endParaRPr>
                    </a:p>
                  </a:txBody>
                  <a:tcPr marL="36000" marR="36000" marT="36000" marB="36000"/>
                </a:tc>
                <a:tc>
                  <a:txBody>
                    <a:bodyPr/>
                    <a:lstStyle/>
                    <a:p>
                      <a:pPr algn="ctr"/>
                      <a:r>
                        <a:rPr lang="de-DE" sz="1050">
                          <a:solidFill>
                            <a:schemeClr val="tx1"/>
                          </a:solidFill>
                        </a:rPr>
                        <a:t>305</a:t>
                      </a:r>
                      <a:endParaRPr lang="LID4096" sz="1050">
                        <a:solidFill>
                          <a:schemeClr val="tx1"/>
                        </a:solidFill>
                      </a:endParaRPr>
                    </a:p>
                  </a:txBody>
                  <a:tcPr marL="36000" marR="36000" marT="36000" marB="36000"/>
                </a:tc>
                <a:tc>
                  <a:txBody>
                    <a:bodyPr/>
                    <a:lstStyle/>
                    <a:p>
                      <a:pPr algn="ctr"/>
                      <a:r>
                        <a:rPr lang="de-DE" sz="1050">
                          <a:solidFill>
                            <a:schemeClr val="tx1"/>
                          </a:solidFill>
                        </a:rPr>
                        <a:t>283</a:t>
                      </a:r>
                      <a:endParaRPr lang="LID4096" sz="1050">
                        <a:solidFill>
                          <a:schemeClr val="tx1"/>
                        </a:solidFill>
                      </a:endParaRPr>
                    </a:p>
                  </a:txBody>
                  <a:tcPr marL="36000" marR="36000" marT="36000" marB="36000"/>
                </a:tc>
                <a:tc>
                  <a:txBody>
                    <a:bodyPr/>
                    <a:lstStyle/>
                    <a:p>
                      <a:pPr algn="ctr"/>
                      <a:r>
                        <a:rPr lang="de-DE" sz="1050">
                          <a:solidFill>
                            <a:schemeClr val="tx1"/>
                          </a:solidFill>
                        </a:rPr>
                        <a:t>240</a:t>
                      </a:r>
                      <a:endParaRPr lang="LID4096" sz="1050">
                        <a:solidFill>
                          <a:schemeClr val="tx1"/>
                        </a:solidFill>
                      </a:endParaRPr>
                    </a:p>
                  </a:txBody>
                  <a:tcPr marL="36000" marR="36000" marT="36000" marB="36000"/>
                </a:tc>
                <a:tc>
                  <a:txBody>
                    <a:bodyPr/>
                    <a:lstStyle/>
                    <a:p>
                      <a:pPr algn="ctr"/>
                      <a:r>
                        <a:rPr lang="de-DE" sz="1050">
                          <a:solidFill>
                            <a:schemeClr val="tx1"/>
                          </a:solidFill>
                        </a:rPr>
                        <a:t>161</a:t>
                      </a:r>
                      <a:endParaRPr lang="LID4096" sz="1050">
                        <a:solidFill>
                          <a:schemeClr val="tx1"/>
                        </a:solidFill>
                      </a:endParaRPr>
                    </a:p>
                  </a:txBody>
                  <a:tcPr marL="36000" marR="36000" marT="36000" marB="36000"/>
                </a:tc>
                <a:tc>
                  <a:txBody>
                    <a:bodyPr/>
                    <a:lstStyle/>
                    <a:p>
                      <a:pPr algn="ctr"/>
                      <a:r>
                        <a:rPr lang="de-DE" sz="1050">
                          <a:solidFill>
                            <a:schemeClr val="tx1"/>
                          </a:solidFill>
                        </a:rPr>
                        <a:t>105</a:t>
                      </a:r>
                      <a:endParaRPr lang="LID4096" sz="1050">
                        <a:solidFill>
                          <a:schemeClr val="tx1"/>
                        </a:solidFill>
                      </a:endParaRPr>
                    </a:p>
                  </a:txBody>
                  <a:tcPr marL="36000" marR="36000" marT="36000" marB="36000"/>
                </a:tc>
                <a:tc>
                  <a:txBody>
                    <a:bodyPr/>
                    <a:lstStyle/>
                    <a:p>
                      <a:pPr algn="ctr"/>
                      <a:r>
                        <a:rPr lang="de-DE" sz="1050">
                          <a:solidFill>
                            <a:schemeClr val="tx1"/>
                          </a:solidFill>
                        </a:rPr>
                        <a:t>52</a:t>
                      </a:r>
                      <a:endParaRPr lang="LID4096" sz="1050">
                        <a:solidFill>
                          <a:schemeClr val="tx1"/>
                        </a:solidFill>
                      </a:endParaRPr>
                    </a:p>
                  </a:txBody>
                  <a:tcPr marL="36000" marR="36000" marT="36000" marB="36000"/>
                </a:tc>
                <a:tc>
                  <a:txBody>
                    <a:bodyPr/>
                    <a:lstStyle/>
                    <a:p>
                      <a:pPr algn="ctr"/>
                      <a:r>
                        <a:rPr lang="de-DE" sz="1050">
                          <a:solidFill>
                            <a:schemeClr val="tx1"/>
                          </a:solidFill>
                        </a:rPr>
                        <a:t>25</a:t>
                      </a:r>
                      <a:endParaRPr lang="LID4096" sz="1050">
                        <a:solidFill>
                          <a:schemeClr val="tx1"/>
                        </a:solidFill>
                      </a:endParaRPr>
                    </a:p>
                  </a:txBody>
                  <a:tcPr marL="36000" marR="36000" marT="36000" marB="36000"/>
                </a:tc>
                <a:tc>
                  <a:txBody>
                    <a:bodyPr/>
                    <a:lstStyle/>
                    <a:p>
                      <a:pPr algn="ctr"/>
                      <a:r>
                        <a:rPr lang="de-DE" sz="1050">
                          <a:solidFill>
                            <a:schemeClr val="tx1"/>
                          </a:solidFill>
                        </a:rPr>
                        <a:t>11</a:t>
                      </a:r>
                      <a:endParaRPr lang="LID4096" sz="1050">
                        <a:solidFill>
                          <a:schemeClr val="tx1"/>
                        </a:solidFill>
                      </a:endParaRPr>
                    </a:p>
                  </a:txBody>
                  <a:tcPr marL="36000" marR="36000" marT="36000" marB="36000"/>
                </a:tc>
                <a:tc>
                  <a:txBody>
                    <a:bodyPr/>
                    <a:lstStyle/>
                    <a:p>
                      <a:pPr algn="ctr"/>
                      <a:r>
                        <a:rPr lang="de-DE" sz="1050">
                          <a:solidFill>
                            <a:schemeClr val="tx1"/>
                          </a:solidFill>
                        </a:rPr>
                        <a:t>2</a:t>
                      </a:r>
                      <a:endParaRPr lang="LID4096" sz="1050">
                        <a:solidFill>
                          <a:schemeClr val="tx1"/>
                        </a:solidFill>
                      </a:endParaRPr>
                    </a:p>
                  </a:txBody>
                  <a:tcPr marL="36000" marR="36000" marT="36000" marB="36000"/>
                </a:tc>
                <a:tc>
                  <a:txBody>
                    <a:bodyPr/>
                    <a:lstStyle/>
                    <a:p>
                      <a:pPr algn="ctr"/>
                      <a:r>
                        <a:rPr lang="de-DE" sz="105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2876362605"/>
                  </a:ext>
                </a:extLst>
              </a:tr>
              <a:tr h="0">
                <a:tc>
                  <a:txBody>
                    <a:bodyPr/>
                    <a:lstStyle/>
                    <a:p>
                      <a:r>
                        <a:rPr lang="de-DE" sz="1050" dirty="0">
                          <a:solidFill>
                            <a:schemeClr val="bg1"/>
                          </a:solidFill>
                        </a:rPr>
                        <a:t>Chemo</a:t>
                      </a:r>
                      <a:endParaRPr lang="LID4096" sz="1050">
                        <a:solidFill>
                          <a:schemeClr val="bg1"/>
                        </a:solidFill>
                      </a:endParaRPr>
                    </a:p>
                  </a:txBody>
                  <a:tcPr marL="36000" marR="36000" marT="36000" marB="36000">
                    <a:solidFill>
                      <a:schemeClr val="bg1">
                        <a:lumMod val="50000"/>
                      </a:schemeClr>
                    </a:solidFill>
                  </a:tcPr>
                </a:tc>
                <a:tc>
                  <a:txBody>
                    <a:bodyPr/>
                    <a:lstStyle/>
                    <a:p>
                      <a:pPr algn="ctr"/>
                      <a:r>
                        <a:rPr lang="de-DE" sz="1050">
                          <a:solidFill>
                            <a:schemeClr val="tx1"/>
                          </a:solidFill>
                        </a:rPr>
                        <a:t>332</a:t>
                      </a:r>
                      <a:endParaRPr lang="LID4096" sz="1050">
                        <a:solidFill>
                          <a:schemeClr val="tx1"/>
                        </a:solidFill>
                      </a:endParaRPr>
                    </a:p>
                  </a:txBody>
                  <a:tcPr marL="36000" marR="36000" marT="36000" marB="36000"/>
                </a:tc>
                <a:tc>
                  <a:txBody>
                    <a:bodyPr/>
                    <a:lstStyle/>
                    <a:p>
                      <a:pPr algn="ctr"/>
                      <a:r>
                        <a:rPr lang="de-DE" sz="1050">
                          <a:solidFill>
                            <a:schemeClr val="tx1"/>
                          </a:solidFill>
                        </a:rPr>
                        <a:t>300</a:t>
                      </a:r>
                      <a:endParaRPr lang="LID4096" sz="1050">
                        <a:solidFill>
                          <a:schemeClr val="tx1"/>
                        </a:solidFill>
                      </a:endParaRPr>
                    </a:p>
                  </a:txBody>
                  <a:tcPr marL="36000" marR="36000" marT="36000" marB="36000"/>
                </a:tc>
                <a:tc>
                  <a:txBody>
                    <a:bodyPr/>
                    <a:lstStyle/>
                    <a:p>
                      <a:pPr algn="ctr"/>
                      <a:r>
                        <a:rPr lang="de-DE" sz="1050">
                          <a:solidFill>
                            <a:schemeClr val="tx1"/>
                          </a:solidFill>
                        </a:rPr>
                        <a:t>258</a:t>
                      </a:r>
                      <a:endParaRPr lang="LID4096" sz="1050">
                        <a:solidFill>
                          <a:schemeClr val="tx1"/>
                        </a:solidFill>
                      </a:endParaRPr>
                    </a:p>
                  </a:txBody>
                  <a:tcPr marL="36000" marR="36000" marT="36000" marB="36000"/>
                </a:tc>
                <a:tc>
                  <a:txBody>
                    <a:bodyPr/>
                    <a:lstStyle/>
                    <a:p>
                      <a:pPr algn="ctr"/>
                      <a:r>
                        <a:rPr lang="de-DE" sz="1050" dirty="0">
                          <a:solidFill>
                            <a:schemeClr val="tx1"/>
                          </a:solidFill>
                        </a:rPr>
                        <a:t>202</a:t>
                      </a:r>
                      <a:endParaRPr lang="LID4096" sz="1050">
                        <a:solidFill>
                          <a:schemeClr val="tx1"/>
                        </a:solidFill>
                      </a:endParaRPr>
                    </a:p>
                  </a:txBody>
                  <a:tcPr marL="36000" marR="36000" marT="36000" marB="36000"/>
                </a:tc>
                <a:tc>
                  <a:txBody>
                    <a:bodyPr/>
                    <a:lstStyle/>
                    <a:p>
                      <a:pPr algn="ctr"/>
                      <a:r>
                        <a:rPr lang="de-DE" sz="1050" dirty="0">
                          <a:solidFill>
                            <a:schemeClr val="tx1"/>
                          </a:solidFill>
                        </a:rPr>
                        <a:t>127</a:t>
                      </a:r>
                      <a:endParaRPr lang="LID4096" sz="1050">
                        <a:solidFill>
                          <a:schemeClr val="tx1"/>
                        </a:solidFill>
                      </a:endParaRPr>
                    </a:p>
                  </a:txBody>
                  <a:tcPr marL="36000" marR="36000" marT="36000" marB="36000"/>
                </a:tc>
                <a:tc>
                  <a:txBody>
                    <a:bodyPr/>
                    <a:lstStyle/>
                    <a:p>
                      <a:pPr algn="ctr"/>
                      <a:r>
                        <a:rPr lang="de-DE" sz="1050" dirty="0">
                          <a:solidFill>
                            <a:schemeClr val="tx1"/>
                          </a:solidFill>
                        </a:rPr>
                        <a:t>88</a:t>
                      </a:r>
                      <a:endParaRPr lang="LID4096" sz="1050">
                        <a:solidFill>
                          <a:schemeClr val="tx1"/>
                        </a:solidFill>
                      </a:endParaRPr>
                    </a:p>
                  </a:txBody>
                  <a:tcPr marL="36000" marR="36000" marT="36000" marB="36000"/>
                </a:tc>
                <a:tc>
                  <a:txBody>
                    <a:bodyPr/>
                    <a:lstStyle/>
                    <a:p>
                      <a:pPr algn="ctr"/>
                      <a:r>
                        <a:rPr lang="de-DE" sz="1050" dirty="0">
                          <a:solidFill>
                            <a:schemeClr val="tx1"/>
                          </a:solidFill>
                        </a:rPr>
                        <a:t>45</a:t>
                      </a:r>
                      <a:endParaRPr lang="LID4096" sz="1050">
                        <a:solidFill>
                          <a:schemeClr val="tx1"/>
                        </a:solidFill>
                      </a:endParaRPr>
                    </a:p>
                  </a:txBody>
                  <a:tcPr marL="36000" marR="36000" marT="36000" marB="36000"/>
                </a:tc>
                <a:tc>
                  <a:txBody>
                    <a:bodyPr/>
                    <a:lstStyle/>
                    <a:p>
                      <a:pPr algn="ctr"/>
                      <a:r>
                        <a:rPr lang="de-DE" sz="1050" dirty="0">
                          <a:solidFill>
                            <a:schemeClr val="tx1"/>
                          </a:solidFill>
                        </a:rPr>
                        <a:t>17</a:t>
                      </a:r>
                      <a:endParaRPr lang="LID4096" sz="1050">
                        <a:solidFill>
                          <a:schemeClr val="tx1"/>
                        </a:solidFill>
                      </a:endParaRPr>
                    </a:p>
                  </a:txBody>
                  <a:tcPr marL="36000" marR="36000" marT="36000" marB="36000"/>
                </a:tc>
                <a:tc>
                  <a:txBody>
                    <a:bodyPr/>
                    <a:lstStyle/>
                    <a:p>
                      <a:pPr algn="ctr"/>
                      <a:r>
                        <a:rPr lang="de-DE" sz="1050" dirty="0">
                          <a:solidFill>
                            <a:schemeClr val="tx1"/>
                          </a:solidFill>
                        </a:rPr>
                        <a:t>6</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3689516830"/>
                  </a:ext>
                </a:extLst>
              </a:tr>
            </a:tbl>
          </a:graphicData>
        </a:graphic>
      </p:graphicFrame>
      <p:graphicFrame>
        <p:nvGraphicFramePr>
          <p:cNvPr id="105" name="Tabelle 52">
            <a:extLst>
              <a:ext uri="{FF2B5EF4-FFF2-40B4-BE49-F238E27FC236}">
                <a16:creationId xmlns:a16="http://schemas.microsoft.com/office/drawing/2014/main" id="{9D11E1E1-3F8C-B24D-910C-D5D07DBC5DBF}"/>
              </a:ext>
            </a:extLst>
          </p:cNvPr>
          <p:cNvGraphicFramePr>
            <a:graphicFrameLocks noGrp="1"/>
          </p:cNvGraphicFramePr>
          <p:nvPr>
            <p:extLst>
              <p:ext uri="{D42A27DB-BD31-4B8C-83A1-F6EECF244321}">
                <p14:modId xmlns:p14="http://schemas.microsoft.com/office/powerpoint/2010/main" val="655087556"/>
              </p:ext>
            </p:extLst>
          </p:nvPr>
        </p:nvGraphicFramePr>
        <p:xfrm>
          <a:off x="8910043" y="1815258"/>
          <a:ext cx="2880000" cy="118872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solidFill>
                            <a:schemeClr val="bg1"/>
                          </a:solidFill>
                        </a:rPr>
                        <a:t>Sin + Chemo</a:t>
                      </a:r>
                    </a:p>
                    <a:p>
                      <a:pPr algn="ctr"/>
                      <a:r>
                        <a:rPr lang="de-DE" sz="1000" dirty="0">
                          <a:solidFill>
                            <a:schemeClr val="bg1"/>
                          </a:solidFill>
                        </a:rPr>
                        <a:t>(N=327)</a:t>
                      </a:r>
                    </a:p>
                  </a:txBody>
                  <a:tcPr anchor="ctr">
                    <a:solidFill>
                      <a:schemeClr val="accent5"/>
                    </a:solidFill>
                  </a:tcPr>
                </a:tc>
                <a:tc>
                  <a:txBody>
                    <a:bodyPr/>
                    <a:lstStyle/>
                    <a:p>
                      <a:pPr algn="ctr"/>
                      <a:r>
                        <a:rPr lang="de-DE" sz="1000" dirty="0">
                          <a:solidFill>
                            <a:schemeClr val="bg1"/>
                          </a:solidFill>
                        </a:rPr>
                        <a:t>Chemo </a:t>
                      </a:r>
                    </a:p>
                    <a:p>
                      <a:pPr algn="ctr"/>
                      <a:r>
                        <a:rPr lang="de-DE" sz="1000" dirty="0">
                          <a:solidFill>
                            <a:schemeClr val="bg1"/>
                          </a:solidFill>
                        </a:rPr>
                        <a:t>(N=332)</a:t>
                      </a:r>
                    </a:p>
                  </a:txBody>
                  <a:tcPr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OS,</a:t>
                      </a:r>
                    </a:p>
                    <a:p>
                      <a:r>
                        <a:rPr lang="de-DE" sz="1000" dirty="0" err="1"/>
                        <a:t>mo</a:t>
                      </a:r>
                      <a:r>
                        <a:rPr lang="de-DE" sz="1000" dirty="0"/>
                        <a:t> (95% CI)</a:t>
                      </a:r>
                    </a:p>
                  </a:txBody>
                  <a:tcPr anchor="ctr"/>
                </a:tc>
                <a:tc>
                  <a:txBody>
                    <a:bodyPr/>
                    <a:lstStyle/>
                    <a:p>
                      <a:pPr algn="ctr"/>
                      <a:r>
                        <a:rPr lang="de-DE" sz="1000" b="1" dirty="0"/>
                        <a:t>16.7 </a:t>
                      </a:r>
                    </a:p>
                    <a:p>
                      <a:pPr algn="ctr"/>
                      <a:r>
                        <a:rPr lang="de-DE" sz="1000" dirty="0"/>
                        <a:t>(14.8-21.7)</a:t>
                      </a:r>
                    </a:p>
                  </a:txBody>
                  <a:tcPr marL="18000" marR="18000" marT="10800" marB="10800" anchor="ctr"/>
                </a:tc>
                <a:tc>
                  <a:txBody>
                    <a:bodyPr/>
                    <a:lstStyle/>
                    <a:p>
                      <a:pPr algn="ctr"/>
                      <a:r>
                        <a:rPr lang="de-DE" sz="1000" b="1" dirty="0"/>
                        <a:t>12.5 </a:t>
                      </a:r>
                    </a:p>
                    <a:p>
                      <a:pPr algn="ctr"/>
                      <a:r>
                        <a:rPr lang="de-DE" sz="1000" dirty="0"/>
                        <a:t>(11.0-14.5)</a:t>
                      </a:r>
                    </a:p>
                  </a:txBody>
                  <a:tcPr marL="18000" marR="18000" marT="10800" marB="10800" anchor="ctr"/>
                </a:tc>
                <a:extLst>
                  <a:ext uri="{0D108BD9-81ED-4DB2-BD59-A6C34878D82A}">
                    <a16:rowId xmlns:a16="http://schemas.microsoft.com/office/drawing/2014/main" val="426719897"/>
                  </a:ext>
                </a:extLst>
              </a:tr>
              <a:tr h="266140">
                <a:tc>
                  <a:txBody>
                    <a:bodyPr/>
                    <a:lstStyle/>
                    <a:p>
                      <a:r>
                        <a:rPr lang="de-DE" sz="1000" b="1" dirty="0"/>
                        <a:t>HR (95% CI)</a:t>
                      </a:r>
                      <a:br>
                        <a:rPr lang="de-DE" sz="1000" b="1" dirty="0"/>
                      </a:br>
                      <a:r>
                        <a:rPr lang="de-DE" sz="1000" b="1" i="1" dirty="0"/>
                        <a:t>P </a:t>
                      </a:r>
                      <a:r>
                        <a:rPr lang="de-DE" sz="1000" b="1" i="1" dirty="0" err="1"/>
                        <a:t>value</a:t>
                      </a:r>
                      <a:endParaRPr lang="de-DE" sz="1000" b="1" i="1" dirty="0"/>
                    </a:p>
                  </a:txBody>
                  <a:tcPr anchor="ctr"/>
                </a:tc>
                <a:tc gridSpan="2">
                  <a:txBody>
                    <a:bodyPr/>
                    <a:lstStyle/>
                    <a:p>
                      <a:pPr algn="ctr"/>
                      <a:r>
                        <a:rPr lang="de-DE" sz="1000" b="1" dirty="0"/>
                        <a:t>0.628 (0.508-0-777)</a:t>
                      </a:r>
                    </a:p>
                    <a:p>
                      <a:pPr algn="ctr"/>
                      <a:r>
                        <a:rPr lang="de-DE" sz="1000" b="1" dirty="0"/>
                        <a:t>&lt;0.0001</a:t>
                      </a:r>
                    </a:p>
                  </a:txBody>
                  <a:tcPr marL="18000" marR="18000" marT="10800" marB="10800" anchor="ctr"/>
                </a:tc>
                <a:tc hMerge="1">
                  <a:txBody>
                    <a:bodyPr/>
                    <a:lstStyle/>
                    <a:p>
                      <a:endParaRPr lang="de-DE" sz="1400"/>
                    </a:p>
                  </a:txBody>
                  <a:tcPr/>
                </a:tc>
                <a:extLst>
                  <a:ext uri="{0D108BD9-81ED-4DB2-BD59-A6C34878D82A}">
                    <a16:rowId xmlns:a16="http://schemas.microsoft.com/office/drawing/2014/main" val="88096318"/>
                  </a:ext>
                </a:extLst>
              </a:tr>
            </a:tbl>
          </a:graphicData>
        </a:graphic>
      </p:graphicFrame>
      <p:graphicFrame>
        <p:nvGraphicFramePr>
          <p:cNvPr id="106" name="Tabelle 52">
            <a:extLst>
              <a:ext uri="{FF2B5EF4-FFF2-40B4-BE49-F238E27FC236}">
                <a16:creationId xmlns:a16="http://schemas.microsoft.com/office/drawing/2014/main" id="{A29825DE-C322-E14A-B33B-11272744E0E3}"/>
              </a:ext>
            </a:extLst>
          </p:cNvPr>
          <p:cNvGraphicFramePr>
            <a:graphicFrameLocks noGrp="1"/>
          </p:cNvGraphicFramePr>
          <p:nvPr>
            <p:extLst>
              <p:ext uri="{D42A27DB-BD31-4B8C-83A1-F6EECF244321}">
                <p14:modId xmlns:p14="http://schemas.microsoft.com/office/powerpoint/2010/main" val="3081758149"/>
              </p:ext>
            </p:extLst>
          </p:nvPr>
        </p:nvGraphicFramePr>
        <p:xfrm>
          <a:off x="3075272" y="1815258"/>
          <a:ext cx="2880000" cy="118872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solidFill>
                            <a:schemeClr val="bg1"/>
                          </a:solidFill>
                        </a:rPr>
                        <a:t>Sin + Chemo</a:t>
                      </a:r>
                    </a:p>
                    <a:p>
                      <a:pPr algn="ctr"/>
                      <a:r>
                        <a:rPr lang="de-DE" sz="1000" dirty="0">
                          <a:solidFill>
                            <a:schemeClr val="bg1"/>
                          </a:solidFill>
                        </a:rPr>
                        <a:t>(N=188)</a:t>
                      </a:r>
                    </a:p>
                  </a:txBody>
                  <a:tcPr anchor="ctr">
                    <a:solidFill>
                      <a:schemeClr val="accent5"/>
                    </a:solidFill>
                  </a:tcPr>
                </a:tc>
                <a:tc>
                  <a:txBody>
                    <a:bodyPr/>
                    <a:lstStyle/>
                    <a:p>
                      <a:pPr algn="ctr"/>
                      <a:r>
                        <a:rPr lang="de-DE" sz="1000" dirty="0">
                          <a:solidFill>
                            <a:schemeClr val="bg1"/>
                          </a:solidFill>
                        </a:rPr>
                        <a:t>Chemo </a:t>
                      </a:r>
                    </a:p>
                    <a:p>
                      <a:pPr algn="ctr"/>
                      <a:r>
                        <a:rPr lang="de-DE" sz="1000" dirty="0">
                          <a:solidFill>
                            <a:schemeClr val="bg1"/>
                          </a:solidFill>
                        </a:rPr>
                        <a:t>(N=193)</a:t>
                      </a:r>
                    </a:p>
                  </a:txBody>
                  <a:tcPr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OS,</a:t>
                      </a:r>
                    </a:p>
                    <a:p>
                      <a:r>
                        <a:rPr lang="de-DE" sz="1000" dirty="0" err="1"/>
                        <a:t>mo</a:t>
                      </a:r>
                      <a:r>
                        <a:rPr lang="de-DE" sz="1000" dirty="0"/>
                        <a:t> (95% CI)</a:t>
                      </a:r>
                    </a:p>
                  </a:txBody>
                  <a:tcPr anchor="ctr"/>
                </a:tc>
                <a:tc>
                  <a:txBody>
                    <a:bodyPr/>
                    <a:lstStyle/>
                    <a:p>
                      <a:pPr algn="ctr"/>
                      <a:r>
                        <a:rPr lang="de-DE" sz="1000" b="1" dirty="0"/>
                        <a:t>17.2 </a:t>
                      </a:r>
                    </a:p>
                    <a:p>
                      <a:pPr algn="ctr"/>
                      <a:r>
                        <a:rPr lang="de-DE" sz="1000" dirty="0"/>
                        <a:t>(15.5-NC)</a:t>
                      </a:r>
                    </a:p>
                  </a:txBody>
                  <a:tcPr marL="18000" marR="18000" marT="10800" marB="10800" anchor="ctr"/>
                </a:tc>
                <a:tc>
                  <a:txBody>
                    <a:bodyPr/>
                    <a:lstStyle/>
                    <a:p>
                      <a:pPr algn="ctr"/>
                      <a:r>
                        <a:rPr lang="de-DE" sz="1000" b="1" dirty="0"/>
                        <a:t>13.6 </a:t>
                      </a:r>
                    </a:p>
                    <a:p>
                      <a:pPr algn="ctr"/>
                      <a:r>
                        <a:rPr lang="de-DE" sz="1000" dirty="0"/>
                        <a:t>(11.3-15.7)</a:t>
                      </a:r>
                    </a:p>
                  </a:txBody>
                  <a:tcPr marL="18000" marR="18000" marT="10800" marB="10800" anchor="ctr"/>
                </a:tc>
                <a:extLst>
                  <a:ext uri="{0D108BD9-81ED-4DB2-BD59-A6C34878D82A}">
                    <a16:rowId xmlns:a16="http://schemas.microsoft.com/office/drawing/2014/main" val="426719897"/>
                  </a:ext>
                </a:extLst>
              </a:tr>
              <a:tr h="266140">
                <a:tc>
                  <a:txBody>
                    <a:bodyPr/>
                    <a:lstStyle/>
                    <a:p>
                      <a:r>
                        <a:rPr lang="de-DE" sz="1000" b="1" dirty="0"/>
                        <a:t>HR (95% CI)</a:t>
                      </a:r>
                      <a:br>
                        <a:rPr lang="de-DE" sz="1000" b="1" dirty="0"/>
                      </a:br>
                      <a:r>
                        <a:rPr lang="de-DE" sz="1000" b="1" i="1" dirty="0"/>
                        <a:t>P </a:t>
                      </a:r>
                      <a:r>
                        <a:rPr lang="de-DE" sz="1000" b="1" i="1" dirty="0" err="1"/>
                        <a:t>value</a:t>
                      </a:r>
                      <a:endParaRPr lang="de-DE" sz="1000" b="1" i="1" dirty="0"/>
                    </a:p>
                  </a:txBody>
                  <a:tcPr anchor="ctr"/>
                </a:tc>
                <a:tc gridSpan="2">
                  <a:txBody>
                    <a:bodyPr/>
                    <a:lstStyle/>
                    <a:p>
                      <a:pPr algn="ctr"/>
                      <a:r>
                        <a:rPr lang="de-DE" sz="1000" b="1" dirty="0"/>
                        <a:t>0.638 (0.480-0.848)</a:t>
                      </a:r>
                    </a:p>
                    <a:p>
                      <a:pPr algn="ctr"/>
                      <a:r>
                        <a:rPr lang="de-DE" sz="1000" b="1" dirty="0"/>
                        <a:t>0.0018</a:t>
                      </a:r>
                    </a:p>
                  </a:txBody>
                  <a:tcPr marL="18000" marR="18000" marT="10800" marB="10800" anchor="ctr"/>
                </a:tc>
                <a:tc hMerge="1">
                  <a:txBody>
                    <a:bodyPr/>
                    <a:lstStyle/>
                    <a:p>
                      <a:endParaRPr lang="de-DE" sz="1400"/>
                    </a:p>
                  </a:txBody>
                  <a:tcPr/>
                </a:tc>
                <a:extLst>
                  <a:ext uri="{0D108BD9-81ED-4DB2-BD59-A6C34878D82A}">
                    <a16:rowId xmlns:a16="http://schemas.microsoft.com/office/drawing/2014/main" val="88096318"/>
                  </a:ext>
                </a:extLst>
              </a:tr>
            </a:tbl>
          </a:graphicData>
        </a:graphic>
      </p:graphicFrame>
      <p:graphicFrame>
        <p:nvGraphicFramePr>
          <p:cNvPr id="108" name="Diagramm 107">
            <a:extLst>
              <a:ext uri="{FF2B5EF4-FFF2-40B4-BE49-F238E27FC236}">
                <a16:creationId xmlns:a16="http://schemas.microsoft.com/office/drawing/2014/main" id="{2FFDD8FE-E9AC-4348-97AA-CE5E978C4AD5}"/>
              </a:ext>
            </a:extLst>
          </p:cNvPr>
          <p:cNvGraphicFramePr/>
          <p:nvPr>
            <p:extLst>
              <p:ext uri="{D42A27DB-BD31-4B8C-83A1-F6EECF244321}">
                <p14:modId xmlns:p14="http://schemas.microsoft.com/office/powerpoint/2010/main" val="4002810464"/>
              </p:ext>
            </p:extLst>
          </p:nvPr>
        </p:nvGraphicFramePr>
        <p:xfrm>
          <a:off x="6648769" y="2268482"/>
          <a:ext cx="5128665" cy="3040439"/>
        </p:xfrm>
        <a:graphic>
          <a:graphicData uri="http://schemas.openxmlformats.org/drawingml/2006/chart">
            <c:chart xmlns:c="http://schemas.openxmlformats.org/drawingml/2006/chart" xmlns:r="http://schemas.openxmlformats.org/officeDocument/2006/relationships" r:id="rId5"/>
          </a:graphicData>
        </a:graphic>
      </p:graphicFrame>
      <p:sp>
        <p:nvSpPr>
          <p:cNvPr id="2" name="Rechteck 1">
            <a:extLst>
              <a:ext uri="{FF2B5EF4-FFF2-40B4-BE49-F238E27FC236}">
                <a16:creationId xmlns:a16="http://schemas.microsoft.com/office/drawing/2014/main" id="{3E5ADC21-B3B9-544D-92E5-EEF34FE3A806}"/>
              </a:ext>
            </a:extLst>
          </p:cNvPr>
          <p:cNvSpPr/>
          <p:nvPr/>
        </p:nvSpPr>
        <p:spPr>
          <a:xfrm>
            <a:off x="4688567" y="3808602"/>
            <a:ext cx="1152880" cy="276999"/>
          </a:xfrm>
          <a:prstGeom prst="rect">
            <a:avLst/>
          </a:prstGeom>
        </p:spPr>
        <p:txBody>
          <a:bodyPr wrap="none">
            <a:spAutoFit/>
          </a:bodyPr>
          <a:lstStyle/>
          <a:p>
            <a:r>
              <a:rPr lang="de-DE" sz="1200" dirty="0">
                <a:solidFill>
                  <a:schemeClr val="accent5"/>
                </a:solidFill>
              </a:rPr>
              <a:t>Sinti + Chemo</a:t>
            </a:r>
            <a:endParaRPr lang="LID4096" sz="1200">
              <a:solidFill>
                <a:schemeClr val="accent5"/>
              </a:solidFill>
            </a:endParaRPr>
          </a:p>
        </p:txBody>
      </p:sp>
      <p:sp>
        <p:nvSpPr>
          <p:cNvPr id="109" name="Rechteck 108">
            <a:extLst>
              <a:ext uri="{FF2B5EF4-FFF2-40B4-BE49-F238E27FC236}">
                <a16:creationId xmlns:a16="http://schemas.microsoft.com/office/drawing/2014/main" id="{6518B036-4D1F-2143-B6E5-ED910CD967B9}"/>
              </a:ext>
            </a:extLst>
          </p:cNvPr>
          <p:cNvSpPr/>
          <p:nvPr/>
        </p:nvSpPr>
        <p:spPr>
          <a:xfrm>
            <a:off x="4925812" y="4284722"/>
            <a:ext cx="678391" cy="276999"/>
          </a:xfrm>
          <a:prstGeom prst="rect">
            <a:avLst/>
          </a:prstGeom>
        </p:spPr>
        <p:txBody>
          <a:bodyPr wrap="none">
            <a:spAutoFit/>
          </a:bodyPr>
          <a:lstStyle/>
          <a:p>
            <a:r>
              <a:rPr lang="de-DE" sz="1200" dirty="0">
                <a:solidFill>
                  <a:schemeClr val="accent6"/>
                </a:solidFill>
              </a:rPr>
              <a:t>Chemo</a:t>
            </a:r>
            <a:endParaRPr lang="LID4096" sz="1200">
              <a:solidFill>
                <a:schemeClr val="accent6"/>
              </a:solidFill>
            </a:endParaRPr>
          </a:p>
        </p:txBody>
      </p:sp>
      <p:sp>
        <p:nvSpPr>
          <p:cNvPr id="110" name="Rechteck 109">
            <a:extLst>
              <a:ext uri="{FF2B5EF4-FFF2-40B4-BE49-F238E27FC236}">
                <a16:creationId xmlns:a16="http://schemas.microsoft.com/office/drawing/2014/main" id="{022E66AA-F894-0D4D-925F-5695BFE1DE47}"/>
              </a:ext>
            </a:extLst>
          </p:cNvPr>
          <p:cNvSpPr/>
          <p:nvPr/>
        </p:nvSpPr>
        <p:spPr>
          <a:xfrm>
            <a:off x="10730155" y="3808602"/>
            <a:ext cx="1152880" cy="276999"/>
          </a:xfrm>
          <a:prstGeom prst="rect">
            <a:avLst/>
          </a:prstGeom>
        </p:spPr>
        <p:txBody>
          <a:bodyPr wrap="none">
            <a:spAutoFit/>
          </a:bodyPr>
          <a:lstStyle/>
          <a:p>
            <a:r>
              <a:rPr lang="de-DE" sz="1200" dirty="0">
                <a:solidFill>
                  <a:schemeClr val="accent5"/>
                </a:solidFill>
              </a:rPr>
              <a:t>Sinti + Chemo</a:t>
            </a:r>
            <a:endParaRPr lang="LID4096" sz="1200">
              <a:solidFill>
                <a:schemeClr val="accent5"/>
              </a:solidFill>
            </a:endParaRPr>
          </a:p>
        </p:txBody>
      </p:sp>
      <p:sp>
        <p:nvSpPr>
          <p:cNvPr id="111" name="Rechteck 110">
            <a:extLst>
              <a:ext uri="{FF2B5EF4-FFF2-40B4-BE49-F238E27FC236}">
                <a16:creationId xmlns:a16="http://schemas.microsoft.com/office/drawing/2014/main" id="{FB9E748D-B6FC-3046-83BB-C947DBDB0543}"/>
              </a:ext>
            </a:extLst>
          </p:cNvPr>
          <p:cNvSpPr/>
          <p:nvPr/>
        </p:nvSpPr>
        <p:spPr>
          <a:xfrm>
            <a:off x="10967400" y="4284722"/>
            <a:ext cx="678391" cy="276999"/>
          </a:xfrm>
          <a:prstGeom prst="rect">
            <a:avLst/>
          </a:prstGeom>
        </p:spPr>
        <p:txBody>
          <a:bodyPr wrap="none">
            <a:spAutoFit/>
          </a:bodyPr>
          <a:lstStyle/>
          <a:p>
            <a:r>
              <a:rPr lang="de-DE" sz="1200" dirty="0">
                <a:solidFill>
                  <a:schemeClr val="accent6"/>
                </a:solidFill>
              </a:rPr>
              <a:t>Chemo</a:t>
            </a:r>
            <a:endParaRPr lang="LID4096" sz="1200">
              <a:solidFill>
                <a:schemeClr val="accent6"/>
              </a:solidFill>
            </a:endParaRPr>
          </a:p>
        </p:txBody>
      </p:sp>
    </p:spTree>
    <p:extLst>
      <p:ext uri="{BB962C8B-B14F-4D97-AF65-F5344CB8AC3E}">
        <p14:creationId xmlns:p14="http://schemas.microsoft.com/office/powerpoint/2010/main" val="19839836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0C5B352A-B6C8-4D49-9235-CE82B340ED49}"/>
              </a:ext>
            </a:extLst>
          </p:cNvPr>
          <p:cNvGraphicFramePr>
            <a:graphicFrameLocks noGrp="1"/>
          </p:cNvGraphicFramePr>
          <p:nvPr>
            <p:extLst>
              <p:ext uri="{D42A27DB-BD31-4B8C-83A1-F6EECF244321}">
                <p14:modId xmlns:p14="http://schemas.microsoft.com/office/powerpoint/2010/main" val="1574289445"/>
              </p:ext>
            </p:extLst>
          </p:nvPr>
        </p:nvGraphicFramePr>
        <p:xfrm>
          <a:off x="407985" y="1808164"/>
          <a:ext cx="11367477" cy="4236480"/>
        </p:xfrm>
        <a:graphic>
          <a:graphicData uri="http://schemas.openxmlformats.org/drawingml/2006/table">
            <a:tbl>
              <a:tblPr firstRow="1" bandRow="1">
                <a:tableStyleId>{5C22544A-7EE6-4342-B048-85BDC9FD1C3A}</a:tableStyleId>
              </a:tblPr>
              <a:tblGrid>
                <a:gridCol w="2162968">
                  <a:extLst>
                    <a:ext uri="{9D8B030D-6E8A-4147-A177-3AD203B41FA5}">
                      <a16:colId xmlns:a16="http://schemas.microsoft.com/office/drawing/2014/main" val="3041653933"/>
                    </a:ext>
                  </a:extLst>
                </a:gridCol>
                <a:gridCol w="1626193">
                  <a:extLst>
                    <a:ext uri="{9D8B030D-6E8A-4147-A177-3AD203B41FA5}">
                      <a16:colId xmlns:a16="http://schemas.microsoft.com/office/drawing/2014/main" val="1546482816"/>
                    </a:ext>
                  </a:extLst>
                </a:gridCol>
                <a:gridCol w="1894579">
                  <a:extLst>
                    <a:ext uri="{9D8B030D-6E8A-4147-A177-3AD203B41FA5}">
                      <a16:colId xmlns:a16="http://schemas.microsoft.com/office/drawing/2014/main" val="3376563067"/>
                    </a:ext>
                  </a:extLst>
                </a:gridCol>
                <a:gridCol w="1894579">
                  <a:extLst>
                    <a:ext uri="{9D8B030D-6E8A-4147-A177-3AD203B41FA5}">
                      <a16:colId xmlns:a16="http://schemas.microsoft.com/office/drawing/2014/main" val="3235988333"/>
                    </a:ext>
                  </a:extLst>
                </a:gridCol>
                <a:gridCol w="1894579">
                  <a:extLst>
                    <a:ext uri="{9D8B030D-6E8A-4147-A177-3AD203B41FA5}">
                      <a16:colId xmlns:a16="http://schemas.microsoft.com/office/drawing/2014/main" val="732347846"/>
                    </a:ext>
                  </a:extLst>
                </a:gridCol>
                <a:gridCol w="1894579">
                  <a:extLst>
                    <a:ext uri="{9D8B030D-6E8A-4147-A177-3AD203B41FA5}">
                      <a16:colId xmlns:a16="http://schemas.microsoft.com/office/drawing/2014/main" val="49030963"/>
                    </a:ext>
                  </a:extLst>
                </a:gridCol>
              </a:tblGrid>
              <a:tr h="0">
                <a:tc rowSpan="2">
                  <a:txBody>
                    <a:bodyPr/>
                    <a:lstStyle/>
                    <a:p>
                      <a:r>
                        <a:rPr lang="de-DE" sz="1200" err="1"/>
                        <a:t>Category</a:t>
                      </a:r>
                      <a:endParaRPr lang="LID4096" sz="1200"/>
                    </a:p>
                  </a:txBody>
                  <a:tcPr marL="90000" marT="18000" marB="18000" anchor="ctr">
                    <a:lnL w="12700" cmpd="sng">
                      <a:noFill/>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r>
                        <a:rPr lang="de-DE" sz="1200" err="1"/>
                        <a:t>Subgroup</a:t>
                      </a:r>
                      <a:endParaRPr lang="LID4096" sz="1200"/>
                    </a:p>
                  </a:txBody>
                  <a:tcPr marL="90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de-DE" sz="1200" err="1"/>
                        <a:t>No</a:t>
                      </a:r>
                      <a:r>
                        <a:rPr lang="de-DE" sz="1200"/>
                        <a:t>. Events/</a:t>
                      </a:r>
                      <a:r>
                        <a:rPr lang="de-DE" sz="1200" err="1"/>
                        <a:t>patients</a:t>
                      </a:r>
                      <a:endParaRPr lang="LID4096" sz="1200"/>
                    </a:p>
                  </a:txBody>
                  <a:tcPr marL="90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r>
                        <a:rPr lang="de-DE" sz="1200"/>
                        <a:t>Chemo</a:t>
                      </a:r>
                      <a:endParaRPr lang="LID4096" sz="1200"/>
                    </a:p>
                  </a:txBody>
                  <a:tcPr marL="90000"/>
                </a:tc>
                <a:tc rowSpan="2">
                  <a:txBody>
                    <a:bodyPr/>
                    <a:lstStyle/>
                    <a:p>
                      <a:pPr algn="ctr"/>
                      <a:r>
                        <a:rPr lang="de-DE" sz="1200"/>
                        <a:t>HR (95% Cl)</a:t>
                      </a:r>
                      <a:endParaRPr lang="LID4096" sz="1200"/>
                    </a:p>
                  </a:txBody>
                  <a:tcPr marL="90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endParaRPr lang="LID4096" sz="1200"/>
                    </a:p>
                  </a:txBody>
                  <a:tcPr marL="90000" marT="18000" marB="18000" anchor="ctr">
                    <a:lnL w="127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41280579"/>
                  </a:ext>
                </a:extLst>
              </a:tr>
              <a:tr h="0">
                <a:tc vMerge="1">
                  <a:txBody>
                    <a:bodyPr/>
                    <a:lstStyle/>
                    <a:p>
                      <a:endParaRPr lang="LID4096"/>
                    </a:p>
                  </a:txBody>
                  <a:tcPr/>
                </a:tc>
                <a:tc vMerge="1">
                  <a:txBody>
                    <a:bodyPr/>
                    <a:lstStyle/>
                    <a:p>
                      <a:endParaRPr lang="LID4096"/>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a:solidFill>
                            <a:schemeClr val="bg1"/>
                          </a:solidFill>
                        </a:rPr>
                        <a:t>Sinti + Chemo</a:t>
                      </a:r>
                      <a:endParaRPr lang="LID4096" sz="1200" b="1">
                        <a:solidFill>
                          <a:schemeClr val="bg1"/>
                        </a:solidFill>
                      </a:endParaRPr>
                    </a:p>
                  </a:txBody>
                  <a:tcPr marL="90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de-DE" sz="1200" b="1">
                          <a:solidFill>
                            <a:schemeClr val="bg1"/>
                          </a:solidFill>
                        </a:rPr>
                        <a:t>Chemo</a:t>
                      </a:r>
                      <a:endParaRPr lang="LID4096" sz="1200" b="1">
                        <a:solidFill>
                          <a:schemeClr val="bg1"/>
                        </a:solidFill>
                      </a:endParaRPr>
                    </a:p>
                  </a:txBody>
                  <a:tcPr marL="90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LID4096"/>
                    </a:p>
                  </a:txBody>
                  <a:tcPr/>
                </a:tc>
                <a:tc vMerge="1">
                  <a:txBody>
                    <a:bodyPr/>
                    <a:lstStyle/>
                    <a:p>
                      <a:endParaRPr lang="LID4096"/>
                    </a:p>
                  </a:txBody>
                  <a:tcPr/>
                </a:tc>
                <a:extLst>
                  <a:ext uri="{0D108BD9-81ED-4DB2-BD59-A6C34878D82A}">
                    <a16:rowId xmlns:a16="http://schemas.microsoft.com/office/drawing/2014/main" val="2494233021"/>
                  </a:ext>
                </a:extLst>
              </a:tr>
              <a:tr h="0">
                <a:tc>
                  <a:txBody>
                    <a:bodyPr/>
                    <a:lstStyle/>
                    <a:p>
                      <a:r>
                        <a:rPr lang="de-DE" sz="1200" b="1"/>
                        <a:t>Gender</a:t>
                      </a:r>
                      <a:endParaRPr lang="LID4096" sz="1200" b="1"/>
                    </a:p>
                  </a:txBody>
                  <a:tcPr marL="90000" marT="18000" marB="18000" anchor="ctr">
                    <a:lnT w="38100" cap="flat" cmpd="sng" algn="ctr">
                      <a:solidFill>
                        <a:schemeClr val="bg1"/>
                      </a:solidFill>
                      <a:prstDash val="solid"/>
                      <a:round/>
                      <a:headEnd type="none" w="med" len="med"/>
                      <a:tailEnd type="none" w="med" len="med"/>
                    </a:lnT>
                  </a:tcPr>
                </a:tc>
                <a:tc>
                  <a:txBody>
                    <a:bodyPr/>
                    <a:lstStyle/>
                    <a:p>
                      <a:pPr algn="ctr"/>
                      <a:r>
                        <a:rPr lang="de-DE" sz="1200"/>
                        <a:t>Male</a:t>
                      </a:r>
                    </a:p>
                    <a:p>
                      <a:pPr algn="ctr"/>
                      <a:r>
                        <a:rPr lang="de-DE" sz="1200" err="1"/>
                        <a:t>Female</a:t>
                      </a:r>
                      <a:endParaRPr lang="LID4096" sz="1200"/>
                    </a:p>
                  </a:txBody>
                  <a:tcPr marL="90000" marT="18000" marB="18000" anchor="ctr">
                    <a:lnT w="38100" cap="flat" cmpd="sng" algn="ctr">
                      <a:solidFill>
                        <a:schemeClr val="bg1"/>
                      </a:solidFill>
                      <a:prstDash val="solid"/>
                      <a:round/>
                      <a:headEnd type="none" w="med" len="med"/>
                      <a:tailEnd type="none" w="med" len="med"/>
                    </a:lnT>
                  </a:tcPr>
                </a:tc>
                <a:tc>
                  <a:txBody>
                    <a:bodyPr/>
                    <a:lstStyle/>
                    <a:p>
                      <a:pPr algn="ctr"/>
                      <a:r>
                        <a:rPr lang="de-DE" sz="1200"/>
                        <a:t>132/279</a:t>
                      </a:r>
                    </a:p>
                    <a:p>
                      <a:pPr algn="ctr"/>
                      <a:r>
                        <a:rPr lang="de-DE" sz="1200"/>
                        <a:t>16/48</a:t>
                      </a:r>
                      <a:endParaRPr lang="LID4096" sz="1200"/>
                    </a:p>
                  </a:txBody>
                  <a:tcPr marL="90000" marT="18000" marB="18000" anchor="ctr">
                    <a:lnT w="38100" cap="flat" cmpd="sng" algn="ctr">
                      <a:solidFill>
                        <a:schemeClr val="bg1"/>
                      </a:solidFill>
                      <a:prstDash val="solid"/>
                      <a:round/>
                      <a:headEnd type="none" w="med" len="med"/>
                      <a:tailEnd type="none" w="med" len="med"/>
                    </a:lnT>
                  </a:tcPr>
                </a:tc>
                <a:tc>
                  <a:txBody>
                    <a:bodyPr/>
                    <a:lstStyle/>
                    <a:p>
                      <a:pPr algn="ctr"/>
                      <a:r>
                        <a:rPr lang="de-DE" sz="1200"/>
                        <a:t>182/288</a:t>
                      </a:r>
                    </a:p>
                    <a:p>
                      <a:pPr algn="ctr"/>
                      <a:r>
                        <a:rPr lang="de-DE" sz="1200"/>
                        <a:t>21/44</a:t>
                      </a:r>
                      <a:endParaRPr lang="LID4096" sz="1200"/>
                    </a:p>
                  </a:txBody>
                  <a:tcPr marL="90000" marT="18000" marB="18000" anchor="ctr">
                    <a:lnT w="38100" cap="flat" cmpd="sng" algn="ctr">
                      <a:solidFill>
                        <a:schemeClr val="bg1"/>
                      </a:solidFill>
                      <a:prstDash val="solid"/>
                      <a:round/>
                      <a:headEnd type="none" w="med" len="med"/>
                      <a:tailEnd type="none" w="med" len="med"/>
                    </a:lnT>
                  </a:tcPr>
                </a:tc>
                <a:tc>
                  <a:txBody>
                    <a:bodyPr/>
                    <a:lstStyle/>
                    <a:p>
                      <a:pPr algn="ctr"/>
                      <a:r>
                        <a:rPr lang="de-DE" sz="1200"/>
                        <a:t>0.644 (0.514-0.807)</a:t>
                      </a:r>
                    </a:p>
                    <a:p>
                      <a:pPr algn="ctr"/>
                      <a:r>
                        <a:rPr lang="de-DE" sz="1200"/>
                        <a:t>0.573 (0.293-1.120)</a:t>
                      </a:r>
                      <a:endParaRPr lang="LID4096" sz="1200"/>
                    </a:p>
                  </a:txBody>
                  <a:tcPr marL="90000" marT="18000" marB="18000" anchor="ctr">
                    <a:lnT w="38100" cap="flat" cmpd="sng" algn="ctr">
                      <a:solidFill>
                        <a:schemeClr val="bg1"/>
                      </a:solidFill>
                      <a:prstDash val="solid"/>
                      <a:round/>
                      <a:headEnd type="none" w="med" len="med"/>
                      <a:tailEnd type="none" w="med" len="med"/>
                    </a:lnT>
                  </a:tcPr>
                </a:tc>
                <a:tc>
                  <a:txBody>
                    <a:bodyPr/>
                    <a:lstStyle/>
                    <a:p>
                      <a:pPr algn="ctr"/>
                      <a:endParaRPr lang="LID4096" sz="1200"/>
                    </a:p>
                  </a:txBody>
                  <a:tcPr marL="90000" marT="18000" marB="18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911633800"/>
                  </a:ext>
                </a:extLst>
              </a:tr>
              <a:tr h="0">
                <a:tc>
                  <a:txBody>
                    <a:bodyPr/>
                    <a:lstStyle/>
                    <a:p>
                      <a:r>
                        <a:rPr lang="de-DE" sz="1200" b="1"/>
                        <a:t>Age</a:t>
                      </a:r>
                      <a:endParaRPr lang="LID4096" sz="1200" b="1"/>
                    </a:p>
                  </a:txBody>
                  <a:tcPr marL="90000" marT="18000" marB="18000" anchor="ctr"/>
                </a:tc>
                <a:tc>
                  <a:txBody>
                    <a:bodyPr/>
                    <a:lstStyle/>
                    <a:p>
                      <a:pPr algn="ctr"/>
                      <a:r>
                        <a:rPr lang="de-DE" sz="1200"/>
                        <a:t>&lt; 65</a:t>
                      </a:r>
                    </a:p>
                    <a:p>
                      <a:pPr algn="ctr"/>
                      <a:r>
                        <a:rPr lang="de-DE" sz="1200"/>
                        <a:t>≥ 65</a:t>
                      </a:r>
                      <a:endParaRPr lang="LID4096" sz="1200"/>
                    </a:p>
                  </a:txBody>
                  <a:tcPr marL="90000" marT="18000" marB="18000" anchor="ctr"/>
                </a:tc>
                <a:tc>
                  <a:txBody>
                    <a:bodyPr/>
                    <a:lstStyle/>
                    <a:p>
                      <a:pPr algn="ctr"/>
                      <a:r>
                        <a:rPr lang="de-DE" sz="1200"/>
                        <a:t>96/189</a:t>
                      </a:r>
                    </a:p>
                    <a:p>
                      <a:pPr algn="ctr"/>
                      <a:r>
                        <a:rPr lang="de-DE" sz="1200"/>
                        <a:t>52/138</a:t>
                      </a:r>
                      <a:endParaRPr lang="LID4096" sz="1200"/>
                    </a:p>
                  </a:txBody>
                  <a:tcPr marL="90000" marT="18000" marB="18000" anchor="ctr"/>
                </a:tc>
                <a:tc>
                  <a:txBody>
                    <a:bodyPr/>
                    <a:lstStyle/>
                    <a:p>
                      <a:pPr algn="ctr"/>
                      <a:r>
                        <a:rPr lang="de-DE" sz="1200"/>
                        <a:t>128/202</a:t>
                      </a:r>
                    </a:p>
                    <a:p>
                      <a:pPr algn="ctr"/>
                      <a:r>
                        <a:rPr lang="de-DE" sz="1200"/>
                        <a:t>75/130</a:t>
                      </a:r>
                      <a:endParaRPr lang="LID4096" sz="1200"/>
                    </a:p>
                  </a:txBody>
                  <a:tcPr marL="90000" marT="18000" marB="18000" anchor="ctr"/>
                </a:tc>
                <a:tc>
                  <a:txBody>
                    <a:bodyPr/>
                    <a:lstStyle/>
                    <a:p>
                      <a:pPr algn="ctr"/>
                      <a:r>
                        <a:rPr lang="de-DE" sz="1200"/>
                        <a:t>0.703 (0.539-0.916)</a:t>
                      </a:r>
                    </a:p>
                    <a:p>
                      <a:pPr algn="ctr"/>
                      <a:r>
                        <a:rPr lang="de-DE" sz="1200"/>
                        <a:t>0.539 (0.377-0.770)</a:t>
                      </a:r>
                      <a:endParaRPr lang="LID4096" sz="1200"/>
                    </a:p>
                  </a:txBody>
                  <a:tcPr marL="90000" marT="18000" marB="18000" anchor="ctr"/>
                </a:tc>
                <a:tc>
                  <a:txBody>
                    <a:bodyPr/>
                    <a:lstStyle/>
                    <a:p>
                      <a:pPr algn="ctr"/>
                      <a:endParaRPr lang="LID4096" sz="1200"/>
                    </a:p>
                  </a:txBody>
                  <a:tcPr marL="90000" marT="18000" marB="18000" anchor="ctr"/>
                </a:tc>
                <a:extLst>
                  <a:ext uri="{0D108BD9-81ED-4DB2-BD59-A6C34878D82A}">
                    <a16:rowId xmlns:a16="http://schemas.microsoft.com/office/drawing/2014/main" val="1978654798"/>
                  </a:ext>
                </a:extLst>
              </a:tr>
              <a:tr h="0">
                <a:tc>
                  <a:txBody>
                    <a:bodyPr/>
                    <a:lstStyle/>
                    <a:p>
                      <a:r>
                        <a:rPr lang="de-DE" sz="1200" b="1"/>
                        <a:t>Weight (kg)</a:t>
                      </a:r>
                      <a:endParaRPr lang="LID4096" sz="1200" b="1"/>
                    </a:p>
                  </a:txBody>
                  <a:tcPr marL="90000" marT="18000" marB="18000" anchor="ctr"/>
                </a:tc>
                <a:tc>
                  <a:txBody>
                    <a:bodyPr/>
                    <a:lstStyle/>
                    <a:p>
                      <a:pPr algn="ctr"/>
                      <a:r>
                        <a:rPr lang="de-DE" sz="1200"/>
                        <a:t>&lt;60</a:t>
                      </a:r>
                    </a:p>
                    <a:p>
                      <a:pPr algn="ctr"/>
                      <a:r>
                        <a:rPr lang="de-DE" sz="1200"/>
                        <a:t>≥60</a:t>
                      </a:r>
                      <a:endParaRPr lang="LID4096" sz="1200"/>
                    </a:p>
                  </a:txBody>
                  <a:tcPr marL="90000" marT="18000" marB="18000" anchor="ctr"/>
                </a:tc>
                <a:tc>
                  <a:txBody>
                    <a:bodyPr/>
                    <a:lstStyle/>
                    <a:p>
                      <a:pPr algn="ctr"/>
                      <a:r>
                        <a:rPr lang="de-DE" sz="1200"/>
                        <a:t>94/191</a:t>
                      </a:r>
                    </a:p>
                    <a:p>
                      <a:pPr algn="ctr"/>
                      <a:r>
                        <a:rPr lang="de-DE" sz="1200"/>
                        <a:t>54/136</a:t>
                      </a:r>
                      <a:endParaRPr lang="LID4096" sz="1200"/>
                    </a:p>
                  </a:txBody>
                  <a:tcPr marL="90000" marT="18000" marB="18000" anchor="ctr"/>
                </a:tc>
                <a:tc>
                  <a:txBody>
                    <a:bodyPr/>
                    <a:lstStyle/>
                    <a:p>
                      <a:pPr algn="ctr"/>
                      <a:r>
                        <a:rPr lang="de-DE" sz="1200"/>
                        <a:t>120/183</a:t>
                      </a:r>
                    </a:p>
                    <a:p>
                      <a:pPr algn="ctr"/>
                      <a:r>
                        <a:rPr lang="de-DE" sz="1200"/>
                        <a:t>83/149</a:t>
                      </a:r>
                      <a:endParaRPr lang="LID4096" sz="1200"/>
                    </a:p>
                  </a:txBody>
                  <a:tcPr marL="90000" marT="18000" marB="18000" anchor="ctr"/>
                </a:tc>
                <a:tc>
                  <a:txBody>
                    <a:bodyPr/>
                    <a:lstStyle/>
                    <a:p>
                      <a:pPr algn="ctr"/>
                      <a:r>
                        <a:rPr lang="de-DE" sz="1200"/>
                        <a:t>0.670 (0.510-0.879)</a:t>
                      </a:r>
                    </a:p>
                    <a:p>
                      <a:pPr algn="ctr"/>
                      <a:r>
                        <a:rPr lang="de-DE" sz="1200"/>
                        <a:t>0.586 (0.414-0.829)</a:t>
                      </a:r>
                      <a:endParaRPr lang="LID4096" sz="1200"/>
                    </a:p>
                  </a:txBody>
                  <a:tcPr marL="90000" marT="18000" marB="18000" anchor="ctr"/>
                </a:tc>
                <a:tc>
                  <a:txBody>
                    <a:bodyPr/>
                    <a:lstStyle/>
                    <a:p>
                      <a:pPr algn="ctr"/>
                      <a:endParaRPr lang="LID4096" sz="1200"/>
                    </a:p>
                  </a:txBody>
                  <a:tcPr marL="90000" marT="18000" marB="18000" anchor="ctr"/>
                </a:tc>
                <a:extLst>
                  <a:ext uri="{0D108BD9-81ED-4DB2-BD59-A6C34878D82A}">
                    <a16:rowId xmlns:a16="http://schemas.microsoft.com/office/drawing/2014/main" val="3407128661"/>
                  </a:ext>
                </a:extLst>
              </a:tr>
              <a:tr h="0">
                <a:tc>
                  <a:txBody>
                    <a:bodyPr/>
                    <a:lstStyle/>
                    <a:p>
                      <a:r>
                        <a:rPr lang="de-DE" sz="1200" b="1"/>
                        <a:t>Country/Region</a:t>
                      </a:r>
                      <a:endParaRPr lang="LID4096" sz="1200" b="1"/>
                    </a:p>
                  </a:txBody>
                  <a:tcPr marL="90000" marT="18000" marB="18000" anchor="ctr"/>
                </a:tc>
                <a:tc>
                  <a:txBody>
                    <a:bodyPr/>
                    <a:lstStyle/>
                    <a:p>
                      <a:pPr algn="ctr"/>
                      <a:r>
                        <a:rPr lang="de-DE" sz="1200"/>
                        <a:t>China</a:t>
                      </a:r>
                    </a:p>
                    <a:p>
                      <a:pPr algn="ctr"/>
                      <a:r>
                        <a:rPr lang="de-DE" sz="1200"/>
                        <a:t>Ex - China</a:t>
                      </a:r>
                    </a:p>
                  </a:txBody>
                  <a:tcPr marL="90000" marT="18000" marB="18000" anchor="ctr"/>
                </a:tc>
                <a:tc>
                  <a:txBody>
                    <a:bodyPr/>
                    <a:lstStyle/>
                    <a:p>
                      <a:pPr algn="ctr"/>
                      <a:r>
                        <a:rPr lang="de-DE" sz="1200"/>
                        <a:t>148/319</a:t>
                      </a:r>
                    </a:p>
                    <a:p>
                      <a:pPr algn="ctr"/>
                      <a:r>
                        <a:rPr lang="de-DE" sz="1200"/>
                        <a:t>0/8</a:t>
                      </a:r>
                      <a:endParaRPr lang="LID4096" sz="1200"/>
                    </a:p>
                  </a:txBody>
                  <a:tcPr marL="90000" marT="18000" marB="18000" anchor="ctr"/>
                </a:tc>
                <a:tc>
                  <a:txBody>
                    <a:bodyPr/>
                    <a:lstStyle/>
                    <a:p>
                      <a:pPr algn="ctr"/>
                      <a:r>
                        <a:rPr lang="de-DE" sz="1200"/>
                        <a:t>203/321</a:t>
                      </a:r>
                    </a:p>
                    <a:p>
                      <a:pPr algn="ctr"/>
                      <a:r>
                        <a:rPr lang="de-DE" sz="1200"/>
                        <a:t>0/11</a:t>
                      </a:r>
                      <a:endParaRPr lang="LID4096" sz="1200"/>
                    </a:p>
                  </a:txBody>
                  <a:tcPr marL="90000" marT="18000" marB="18000" anchor="ctr"/>
                </a:tc>
                <a:tc>
                  <a:txBody>
                    <a:bodyPr/>
                    <a:lstStyle/>
                    <a:p>
                      <a:pPr algn="ctr"/>
                      <a:r>
                        <a:rPr lang="de-DE" sz="1200"/>
                        <a:t>0.628 (0.508-0.777)</a:t>
                      </a:r>
                    </a:p>
                    <a:p>
                      <a:pPr algn="ctr"/>
                      <a:r>
                        <a:rPr lang="de-DE" sz="1200"/>
                        <a:t>NC</a:t>
                      </a:r>
                      <a:endParaRPr lang="LID4096" sz="1200"/>
                    </a:p>
                  </a:txBody>
                  <a:tcPr marL="90000" marT="18000" marB="18000" anchor="ctr"/>
                </a:tc>
                <a:tc>
                  <a:txBody>
                    <a:bodyPr/>
                    <a:lstStyle/>
                    <a:p>
                      <a:pPr algn="ctr"/>
                      <a:endParaRPr lang="LID4096" sz="1200"/>
                    </a:p>
                  </a:txBody>
                  <a:tcPr marL="90000" marT="18000" marB="18000" anchor="ctr"/>
                </a:tc>
                <a:extLst>
                  <a:ext uri="{0D108BD9-81ED-4DB2-BD59-A6C34878D82A}">
                    <a16:rowId xmlns:a16="http://schemas.microsoft.com/office/drawing/2014/main" val="1302590842"/>
                  </a:ext>
                </a:extLst>
              </a:tr>
              <a:tr h="0">
                <a:tc>
                  <a:txBody>
                    <a:bodyPr/>
                    <a:lstStyle/>
                    <a:p>
                      <a:r>
                        <a:rPr lang="de-DE" sz="1200" b="1"/>
                        <a:t>ECOG PS</a:t>
                      </a:r>
                      <a:endParaRPr lang="LID4096" sz="1200" b="1"/>
                    </a:p>
                  </a:txBody>
                  <a:tcPr marL="90000" marT="18000" marB="18000" anchor="ctr"/>
                </a:tc>
                <a:tc>
                  <a:txBody>
                    <a:bodyPr/>
                    <a:lstStyle/>
                    <a:p>
                      <a:pPr algn="ctr"/>
                      <a:r>
                        <a:rPr lang="de-DE" sz="1200"/>
                        <a:t>0</a:t>
                      </a:r>
                    </a:p>
                    <a:p>
                      <a:pPr algn="ctr"/>
                      <a:r>
                        <a:rPr lang="de-DE" sz="1200"/>
                        <a:t>1</a:t>
                      </a:r>
                      <a:endParaRPr lang="LID4096" sz="1200"/>
                    </a:p>
                  </a:txBody>
                  <a:tcPr marL="90000" marT="18000" marB="18000" anchor="ctr"/>
                </a:tc>
                <a:tc>
                  <a:txBody>
                    <a:bodyPr/>
                    <a:lstStyle/>
                    <a:p>
                      <a:pPr algn="ctr"/>
                      <a:r>
                        <a:rPr lang="de-DE" sz="1200"/>
                        <a:t>28/77</a:t>
                      </a:r>
                    </a:p>
                    <a:p>
                      <a:pPr algn="ctr"/>
                      <a:r>
                        <a:rPr lang="de-DE" sz="1200"/>
                        <a:t>120/250</a:t>
                      </a:r>
                      <a:endParaRPr lang="LID4096" sz="1200"/>
                    </a:p>
                  </a:txBody>
                  <a:tcPr marL="90000" marT="18000" marB="18000" anchor="ctr"/>
                </a:tc>
                <a:tc>
                  <a:txBody>
                    <a:bodyPr/>
                    <a:lstStyle/>
                    <a:p>
                      <a:pPr algn="ctr"/>
                      <a:r>
                        <a:rPr lang="de-DE" sz="1200"/>
                        <a:t>41/81</a:t>
                      </a:r>
                    </a:p>
                    <a:p>
                      <a:pPr algn="ctr"/>
                      <a:r>
                        <a:rPr lang="de-DE" sz="1200"/>
                        <a:t>162/251</a:t>
                      </a:r>
                      <a:endParaRPr lang="LID4096" sz="1200"/>
                    </a:p>
                  </a:txBody>
                  <a:tcPr marL="90000" marT="18000" marB="18000" anchor="ctr"/>
                </a:tc>
                <a:tc>
                  <a:txBody>
                    <a:bodyPr/>
                    <a:lstStyle/>
                    <a:p>
                      <a:pPr algn="ctr"/>
                      <a:r>
                        <a:rPr lang="de-DE" sz="1200"/>
                        <a:t>0.588 (0.361-0.957)</a:t>
                      </a:r>
                    </a:p>
                    <a:p>
                      <a:pPr algn="ctr"/>
                      <a:r>
                        <a:rPr lang="de-DE" sz="1200"/>
                        <a:t>0.639 (0.504-0.809)</a:t>
                      </a:r>
                      <a:endParaRPr lang="LID4096" sz="1200"/>
                    </a:p>
                  </a:txBody>
                  <a:tcPr marL="90000" marT="18000" marB="18000" anchor="ctr"/>
                </a:tc>
                <a:tc>
                  <a:txBody>
                    <a:bodyPr/>
                    <a:lstStyle/>
                    <a:p>
                      <a:pPr algn="ctr"/>
                      <a:endParaRPr lang="LID4096" sz="1200"/>
                    </a:p>
                  </a:txBody>
                  <a:tcPr marL="90000" marT="18000" marB="18000" anchor="ctr"/>
                </a:tc>
                <a:extLst>
                  <a:ext uri="{0D108BD9-81ED-4DB2-BD59-A6C34878D82A}">
                    <a16:rowId xmlns:a16="http://schemas.microsoft.com/office/drawing/2014/main" val="3036537131"/>
                  </a:ext>
                </a:extLst>
              </a:tr>
              <a:tr h="0">
                <a:tc>
                  <a:txBody>
                    <a:bodyPr/>
                    <a:lstStyle/>
                    <a:p>
                      <a:r>
                        <a:rPr lang="de-DE" sz="1200" b="1"/>
                        <a:t>Liver metastasis</a:t>
                      </a:r>
                      <a:endParaRPr lang="LID4096" sz="1200" b="1"/>
                    </a:p>
                  </a:txBody>
                  <a:tcPr marL="90000" marT="18000" marB="18000" anchor="ctr"/>
                </a:tc>
                <a:tc>
                  <a:txBody>
                    <a:bodyPr/>
                    <a:lstStyle/>
                    <a:p>
                      <a:pPr algn="ctr"/>
                      <a:r>
                        <a:rPr lang="de-DE" sz="1200"/>
                        <a:t>No</a:t>
                      </a:r>
                    </a:p>
                    <a:p>
                      <a:pPr algn="ctr"/>
                      <a:r>
                        <a:rPr lang="de-DE" sz="1200"/>
                        <a:t>Yes</a:t>
                      </a:r>
                      <a:endParaRPr lang="LID4096" sz="1200"/>
                    </a:p>
                  </a:txBody>
                  <a:tcPr marL="90000" marT="18000" marB="18000" anchor="ctr"/>
                </a:tc>
                <a:tc>
                  <a:txBody>
                    <a:bodyPr/>
                    <a:lstStyle/>
                    <a:p>
                      <a:pPr algn="ctr"/>
                      <a:r>
                        <a:rPr lang="de-DE" sz="1200"/>
                        <a:t>106/249</a:t>
                      </a:r>
                    </a:p>
                    <a:p>
                      <a:pPr algn="ctr"/>
                      <a:r>
                        <a:rPr lang="de-DE" sz="1200"/>
                        <a:t>42/78</a:t>
                      </a:r>
                      <a:endParaRPr lang="LID4096" sz="1200"/>
                    </a:p>
                  </a:txBody>
                  <a:tcPr marL="90000" marT="18000" marB="18000" anchor="ctr"/>
                </a:tc>
                <a:tc>
                  <a:txBody>
                    <a:bodyPr/>
                    <a:lstStyle/>
                    <a:p>
                      <a:pPr algn="ctr"/>
                      <a:r>
                        <a:rPr lang="de-DE" sz="1200"/>
                        <a:t>150/251</a:t>
                      </a:r>
                    </a:p>
                    <a:p>
                      <a:pPr algn="ctr"/>
                      <a:r>
                        <a:rPr lang="de-DE" sz="1200"/>
                        <a:t>53/81</a:t>
                      </a:r>
                      <a:endParaRPr lang="LID4096" sz="1200"/>
                    </a:p>
                  </a:txBody>
                  <a:tcPr marL="90000" marT="18000" marB="18000" anchor="ctr"/>
                </a:tc>
                <a:tc>
                  <a:txBody>
                    <a:bodyPr/>
                    <a:lstStyle/>
                    <a:p>
                      <a:pPr algn="ctr"/>
                      <a:r>
                        <a:rPr lang="de-DE" sz="1200"/>
                        <a:t>0.641 (0.499-0.822)</a:t>
                      </a:r>
                    </a:p>
                    <a:p>
                      <a:pPr algn="ctr"/>
                      <a:r>
                        <a:rPr lang="de-DE" sz="1200"/>
                        <a:t>0.600 (0.396-0.909)</a:t>
                      </a:r>
                      <a:endParaRPr lang="LID4096" sz="1200"/>
                    </a:p>
                  </a:txBody>
                  <a:tcPr marL="90000" marT="18000" marB="18000" anchor="ctr"/>
                </a:tc>
                <a:tc>
                  <a:txBody>
                    <a:bodyPr/>
                    <a:lstStyle/>
                    <a:p>
                      <a:pPr algn="ctr"/>
                      <a:endParaRPr lang="LID4096" sz="1200"/>
                    </a:p>
                  </a:txBody>
                  <a:tcPr marL="90000" marT="18000" marB="18000" anchor="ctr"/>
                </a:tc>
                <a:extLst>
                  <a:ext uri="{0D108BD9-81ED-4DB2-BD59-A6C34878D82A}">
                    <a16:rowId xmlns:a16="http://schemas.microsoft.com/office/drawing/2014/main" val="2014456343"/>
                  </a:ext>
                </a:extLst>
              </a:tr>
              <a:tr h="0">
                <a:tc>
                  <a:txBody>
                    <a:bodyPr/>
                    <a:lstStyle/>
                    <a:p>
                      <a:r>
                        <a:rPr lang="de-DE" sz="1200" b="1"/>
                        <a:t>Chemotherapy regimen</a:t>
                      </a:r>
                      <a:endParaRPr lang="LID4096" sz="1200" b="1"/>
                    </a:p>
                  </a:txBody>
                  <a:tcPr marL="90000" marT="18000" marB="18000" anchor="ctr"/>
                </a:tc>
                <a:tc>
                  <a:txBody>
                    <a:bodyPr/>
                    <a:lstStyle/>
                    <a:p>
                      <a:pPr algn="ctr"/>
                      <a:r>
                        <a:rPr lang="de-DE" sz="1200"/>
                        <a:t>TP</a:t>
                      </a:r>
                    </a:p>
                    <a:p>
                      <a:pPr algn="ctr"/>
                      <a:r>
                        <a:rPr lang="de-DE" sz="1200"/>
                        <a:t>CF</a:t>
                      </a:r>
                      <a:endParaRPr lang="LID4096" sz="1200"/>
                    </a:p>
                  </a:txBody>
                  <a:tcPr marL="90000" marT="18000" marB="18000" anchor="ctr"/>
                </a:tc>
                <a:tc>
                  <a:txBody>
                    <a:bodyPr/>
                    <a:lstStyle/>
                    <a:p>
                      <a:pPr algn="ctr"/>
                      <a:r>
                        <a:rPr lang="de-DE" sz="1200"/>
                        <a:t>144/307</a:t>
                      </a:r>
                    </a:p>
                    <a:p>
                      <a:pPr algn="ctr"/>
                      <a:r>
                        <a:rPr lang="de-DE" sz="1200"/>
                        <a:t>3/20</a:t>
                      </a:r>
                      <a:endParaRPr lang="LID4096" sz="1200"/>
                    </a:p>
                  </a:txBody>
                  <a:tcPr marL="90000" marT="18000" marB="18000" anchor="ctr"/>
                </a:tc>
                <a:tc>
                  <a:txBody>
                    <a:bodyPr/>
                    <a:lstStyle/>
                    <a:p>
                      <a:pPr algn="ctr"/>
                      <a:r>
                        <a:rPr lang="de-DE" sz="1200"/>
                        <a:t>196/309</a:t>
                      </a:r>
                    </a:p>
                    <a:p>
                      <a:pPr algn="ctr"/>
                      <a:r>
                        <a:rPr lang="de-DE" sz="1200"/>
                        <a:t>7/23</a:t>
                      </a:r>
                      <a:endParaRPr lang="LID4096" sz="1200"/>
                    </a:p>
                  </a:txBody>
                  <a:tcPr marL="90000" marT="18000" marB="18000" anchor="ctr"/>
                </a:tc>
                <a:tc>
                  <a:txBody>
                    <a:bodyPr/>
                    <a:lstStyle/>
                    <a:p>
                      <a:pPr algn="ctr"/>
                      <a:r>
                        <a:rPr lang="de-DE" sz="1200"/>
                        <a:t>0.646 (0.521-0.801)</a:t>
                      </a:r>
                    </a:p>
                    <a:p>
                      <a:pPr algn="ctr"/>
                      <a:r>
                        <a:rPr lang="de-DE" sz="1200"/>
                        <a:t>0.307 (0.079-1.204)</a:t>
                      </a:r>
                      <a:endParaRPr lang="LID4096" sz="1200"/>
                    </a:p>
                  </a:txBody>
                  <a:tcPr marL="90000" marT="18000" marB="18000" anchor="ctr"/>
                </a:tc>
                <a:tc>
                  <a:txBody>
                    <a:bodyPr/>
                    <a:lstStyle/>
                    <a:p>
                      <a:pPr algn="ctr"/>
                      <a:endParaRPr lang="LID4096" sz="1200"/>
                    </a:p>
                  </a:txBody>
                  <a:tcPr marL="90000" marT="18000" marB="18000" anchor="ctr"/>
                </a:tc>
                <a:extLst>
                  <a:ext uri="{0D108BD9-81ED-4DB2-BD59-A6C34878D82A}">
                    <a16:rowId xmlns:a16="http://schemas.microsoft.com/office/drawing/2014/main" val="1886293194"/>
                  </a:ext>
                </a:extLst>
              </a:tr>
              <a:tr h="61733">
                <a:tc>
                  <a:txBody>
                    <a:bodyPr/>
                    <a:lstStyle/>
                    <a:p>
                      <a:r>
                        <a:rPr lang="de-DE" sz="1200" b="1"/>
                        <a:t>PD-L1</a:t>
                      </a:r>
                    </a:p>
                    <a:p>
                      <a:r>
                        <a:rPr lang="de-DE" sz="1200" b="1"/>
                        <a:t>expression</a:t>
                      </a:r>
                      <a:endParaRPr lang="LID4096" sz="1200" b="1"/>
                    </a:p>
                  </a:txBody>
                  <a:tcPr marL="90000" marT="18000" marB="18000" anchor="ctr"/>
                </a:tc>
                <a:tc>
                  <a:txBody>
                    <a:bodyPr/>
                    <a:lstStyle/>
                    <a:p>
                      <a:pPr algn="ctr"/>
                      <a:r>
                        <a:rPr lang="de-DE" sz="1200"/>
                        <a:t>CPS &lt; 10</a:t>
                      </a:r>
                    </a:p>
                    <a:p>
                      <a:pPr algn="ctr"/>
                      <a:r>
                        <a:rPr lang="de-DE" sz="1200"/>
                        <a:t>CPS ≥ 10</a:t>
                      </a:r>
                    </a:p>
                    <a:p>
                      <a:pPr algn="ctr"/>
                      <a:r>
                        <a:rPr lang="de-DE" sz="1200"/>
                        <a:t>TPS &lt; 10%</a:t>
                      </a:r>
                    </a:p>
                    <a:p>
                      <a:pPr algn="ctr"/>
                      <a:r>
                        <a:rPr lang="de-DE" sz="1200"/>
                        <a:t>TPS ≥ 10%</a:t>
                      </a:r>
                      <a:endParaRPr lang="LID4096" sz="1200"/>
                    </a:p>
                  </a:txBody>
                  <a:tcPr marL="90000" marT="18000" marB="18000" anchor="ctr"/>
                </a:tc>
                <a:tc>
                  <a:txBody>
                    <a:bodyPr/>
                    <a:lstStyle/>
                    <a:p>
                      <a:pPr algn="ctr"/>
                      <a:r>
                        <a:rPr lang="de-DE" sz="1200"/>
                        <a:t>66/139</a:t>
                      </a:r>
                    </a:p>
                    <a:p>
                      <a:pPr algn="ctr"/>
                      <a:r>
                        <a:rPr lang="de-DE" sz="1200"/>
                        <a:t>82/188</a:t>
                      </a:r>
                    </a:p>
                    <a:p>
                      <a:pPr algn="ctr"/>
                      <a:r>
                        <a:rPr lang="de-DE" sz="1200"/>
                        <a:t>96/208</a:t>
                      </a:r>
                    </a:p>
                    <a:p>
                      <a:pPr algn="ctr"/>
                      <a:r>
                        <a:rPr lang="de-DE" sz="1200"/>
                        <a:t>52/119</a:t>
                      </a:r>
                      <a:endParaRPr lang="LID4096" sz="1200"/>
                    </a:p>
                  </a:txBody>
                  <a:tcPr marL="90000" marT="18000" marB="18000" anchor="ctr"/>
                </a:tc>
                <a:tc>
                  <a:txBody>
                    <a:bodyPr/>
                    <a:lstStyle/>
                    <a:p>
                      <a:pPr algn="ctr"/>
                      <a:r>
                        <a:rPr lang="de-DE" sz="1200"/>
                        <a:t>90/139</a:t>
                      </a:r>
                    </a:p>
                    <a:p>
                      <a:pPr algn="ctr"/>
                      <a:r>
                        <a:rPr lang="de-DE" sz="1200"/>
                        <a:t>113/193</a:t>
                      </a:r>
                    </a:p>
                    <a:p>
                      <a:pPr algn="ctr"/>
                      <a:r>
                        <a:rPr lang="de-DE" sz="1200"/>
                        <a:t>124/213</a:t>
                      </a:r>
                    </a:p>
                    <a:p>
                      <a:pPr algn="ctr"/>
                      <a:r>
                        <a:rPr lang="de-DE" sz="1200"/>
                        <a:t>79/119</a:t>
                      </a:r>
                      <a:endParaRPr lang="LID4096" sz="1200"/>
                    </a:p>
                  </a:txBody>
                  <a:tcPr marL="90000" marT="18000" marB="18000" anchor="ctr"/>
                </a:tc>
                <a:tc>
                  <a:txBody>
                    <a:bodyPr/>
                    <a:lstStyle/>
                    <a:p>
                      <a:pPr algn="ctr"/>
                      <a:r>
                        <a:rPr lang="de-DE" sz="1200"/>
                        <a:t>0.617 (0.448-0.849)</a:t>
                      </a:r>
                    </a:p>
                    <a:p>
                      <a:pPr algn="ctr"/>
                      <a:r>
                        <a:rPr lang="de-DE" sz="1200"/>
                        <a:t>0.638 (0.480-0.848)</a:t>
                      </a:r>
                    </a:p>
                    <a:p>
                      <a:pPr algn="ctr"/>
                      <a:r>
                        <a:rPr lang="de-DE" sz="1200"/>
                        <a:t>0.675 (0.516-0.882)</a:t>
                      </a:r>
                    </a:p>
                    <a:p>
                      <a:pPr algn="ctr"/>
                      <a:r>
                        <a:rPr lang="de-DE" sz="1200"/>
                        <a:t>0.547 (0.384-0.778)</a:t>
                      </a:r>
                      <a:endParaRPr lang="LID4096" sz="1200"/>
                    </a:p>
                  </a:txBody>
                  <a:tcPr marL="90000" marT="18000" marB="18000" anchor="ctr"/>
                </a:tc>
                <a:tc>
                  <a:txBody>
                    <a:bodyPr/>
                    <a:lstStyle/>
                    <a:p>
                      <a:pPr algn="ctr"/>
                      <a:endParaRPr lang="LID4096" sz="1200"/>
                    </a:p>
                  </a:txBody>
                  <a:tcPr marL="90000" marT="18000" marB="18000" anchor="ctr"/>
                </a:tc>
                <a:extLst>
                  <a:ext uri="{0D108BD9-81ED-4DB2-BD59-A6C34878D82A}">
                    <a16:rowId xmlns:a16="http://schemas.microsoft.com/office/drawing/2014/main" val="1847134184"/>
                  </a:ext>
                </a:extLst>
              </a:tr>
              <a:tr h="0">
                <a:tc>
                  <a:txBody>
                    <a:bodyPr/>
                    <a:lstStyle/>
                    <a:p>
                      <a:r>
                        <a:rPr lang="de-DE" sz="1200" b="1"/>
                        <a:t>Overall</a:t>
                      </a:r>
                      <a:endParaRPr lang="LID4096" sz="1200" b="1"/>
                    </a:p>
                  </a:txBody>
                  <a:tcPr marL="90000" marT="18000" marB="18000" anchor="ctr"/>
                </a:tc>
                <a:tc>
                  <a:txBody>
                    <a:bodyPr/>
                    <a:lstStyle/>
                    <a:p>
                      <a:pPr algn="ctr"/>
                      <a:endParaRPr lang="LID4096" sz="1200"/>
                    </a:p>
                  </a:txBody>
                  <a:tcPr marL="90000" marT="18000" marB="18000" anchor="ctr"/>
                </a:tc>
                <a:tc>
                  <a:txBody>
                    <a:bodyPr/>
                    <a:lstStyle/>
                    <a:p>
                      <a:pPr algn="ctr"/>
                      <a:r>
                        <a:rPr lang="de-DE" sz="1200"/>
                        <a:t>148/327</a:t>
                      </a:r>
                      <a:endParaRPr lang="LID4096" sz="1200"/>
                    </a:p>
                  </a:txBody>
                  <a:tcPr marL="90000" marT="18000" marB="18000" anchor="ctr"/>
                </a:tc>
                <a:tc>
                  <a:txBody>
                    <a:bodyPr/>
                    <a:lstStyle/>
                    <a:p>
                      <a:pPr algn="ctr"/>
                      <a:r>
                        <a:rPr lang="de-DE" sz="1200"/>
                        <a:t>203/332</a:t>
                      </a:r>
                      <a:endParaRPr lang="LID4096" sz="1200"/>
                    </a:p>
                  </a:txBody>
                  <a:tcPr marL="90000" marT="18000" marB="18000" anchor="ctr"/>
                </a:tc>
                <a:tc>
                  <a:txBody>
                    <a:bodyPr/>
                    <a:lstStyle/>
                    <a:p>
                      <a:pPr algn="ctr"/>
                      <a:r>
                        <a:rPr lang="de-DE" sz="1200"/>
                        <a:t>0.628 (0.508-0.777)</a:t>
                      </a:r>
                      <a:endParaRPr lang="LID4096" sz="1200"/>
                    </a:p>
                  </a:txBody>
                  <a:tcPr marL="90000" marT="18000" marB="18000" anchor="ctr"/>
                </a:tc>
                <a:tc>
                  <a:txBody>
                    <a:bodyPr/>
                    <a:lstStyle/>
                    <a:p>
                      <a:pPr algn="ctr"/>
                      <a:endParaRPr lang="LID4096" sz="1200"/>
                    </a:p>
                  </a:txBody>
                  <a:tcPr marL="90000" marT="18000" marB="18000" anchor="ctr"/>
                </a:tc>
                <a:extLst>
                  <a:ext uri="{0D108BD9-81ED-4DB2-BD59-A6C34878D82A}">
                    <a16:rowId xmlns:a16="http://schemas.microsoft.com/office/drawing/2014/main" val="3045281004"/>
                  </a:ext>
                </a:extLst>
              </a:tr>
            </a:tbl>
          </a:graphicData>
        </a:graphic>
      </p:graphicFrame>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CI, confidence interval; ECOG PS, </a:t>
            </a:r>
            <a:r>
              <a:rPr lang="en-US"/>
              <a:t>Eastern Cooperative Oncology Group performance status; H</a:t>
            </a:r>
            <a:r>
              <a:rPr lang="en-GB"/>
              <a:t>R, hazard ratio; NC, not calculated; OS, overall survival.</a:t>
            </a:r>
          </a:p>
          <a:p>
            <a:r>
              <a:rPr lang="en-GB" b="1"/>
              <a:t>Shen L, et al. Abstract LBA52 presented at ESMO 2021.</a:t>
            </a:r>
          </a:p>
        </p:txBody>
      </p:sp>
      <p:grpSp>
        <p:nvGrpSpPr>
          <p:cNvPr id="112" name="Gruppieren 111">
            <a:extLst>
              <a:ext uri="{FF2B5EF4-FFF2-40B4-BE49-F238E27FC236}">
                <a16:creationId xmlns:a16="http://schemas.microsoft.com/office/drawing/2014/main" id="{72265A40-B5DB-479A-A736-AA7446347BAC}"/>
              </a:ext>
            </a:extLst>
          </p:cNvPr>
          <p:cNvGrpSpPr/>
          <p:nvPr/>
        </p:nvGrpSpPr>
        <p:grpSpPr>
          <a:xfrm>
            <a:off x="9886950" y="6032499"/>
            <a:ext cx="1888512" cy="51104"/>
            <a:chOff x="9886950" y="6054724"/>
            <a:chExt cx="1888512" cy="26193"/>
          </a:xfrm>
        </p:grpSpPr>
        <p:cxnSp>
          <p:nvCxnSpPr>
            <p:cNvPr id="7" name="Gerader Verbinder 6">
              <a:extLst>
                <a:ext uri="{FF2B5EF4-FFF2-40B4-BE49-F238E27FC236}">
                  <a16:creationId xmlns:a16="http://schemas.microsoft.com/office/drawing/2014/main" id="{6C3F4463-70C1-413D-AE6E-6FA35B9BF7B8}"/>
                </a:ext>
              </a:extLst>
            </p:cNvPr>
            <p:cNvCxnSpPr>
              <a:cxnSpLocks/>
            </p:cNvCxnSpPr>
            <p:nvPr/>
          </p:nvCxnSpPr>
          <p:spPr>
            <a:xfrm>
              <a:off x="9886950" y="6054724"/>
              <a:ext cx="18885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859B759F-0763-404F-8304-2890484F4489}"/>
                </a:ext>
              </a:extLst>
            </p:cNvPr>
            <p:cNvCxnSpPr>
              <a:cxnSpLocks/>
            </p:cNvCxnSpPr>
            <p:nvPr/>
          </p:nvCxnSpPr>
          <p:spPr>
            <a:xfrm>
              <a:off x="11534775" y="6054724"/>
              <a:ext cx="0" cy="261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98BF76BB-5B4B-4DB1-A523-EE9C085DD7F3}"/>
                </a:ext>
              </a:extLst>
            </p:cNvPr>
            <p:cNvCxnSpPr>
              <a:cxnSpLocks/>
            </p:cNvCxnSpPr>
            <p:nvPr/>
          </p:nvCxnSpPr>
          <p:spPr>
            <a:xfrm>
              <a:off x="11351419" y="6054724"/>
              <a:ext cx="0" cy="261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A6B9ED83-B367-4811-8A6B-4D9B50106752}"/>
                </a:ext>
              </a:extLst>
            </p:cNvPr>
            <p:cNvCxnSpPr>
              <a:cxnSpLocks/>
            </p:cNvCxnSpPr>
            <p:nvPr/>
          </p:nvCxnSpPr>
          <p:spPr>
            <a:xfrm>
              <a:off x="11170444" y="6054724"/>
              <a:ext cx="0" cy="261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B7AD7910-A932-4BCB-A335-420D49E8F0E6}"/>
                </a:ext>
              </a:extLst>
            </p:cNvPr>
            <p:cNvCxnSpPr>
              <a:cxnSpLocks/>
            </p:cNvCxnSpPr>
            <p:nvPr/>
          </p:nvCxnSpPr>
          <p:spPr>
            <a:xfrm>
              <a:off x="10991849" y="6054724"/>
              <a:ext cx="0" cy="261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15E0D43-A653-41F3-BD6E-91AC97914BBA}"/>
                </a:ext>
              </a:extLst>
            </p:cNvPr>
            <p:cNvCxnSpPr>
              <a:cxnSpLocks/>
            </p:cNvCxnSpPr>
            <p:nvPr/>
          </p:nvCxnSpPr>
          <p:spPr>
            <a:xfrm>
              <a:off x="10801349" y="6054724"/>
              <a:ext cx="0" cy="261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D76EC9DF-64EA-4814-A97A-C1453B2FB796}"/>
                </a:ext>
              </a:extLst>
            </p:cNvPr>
            <p:cNvCxnSpPr>
              <a:cxnSpLocks/>
            </p:cNvCxnSpPr>
            <p:nvPr/>
          </p:nvCxnSpPr>
          <p:spPr>
            <a:xfrm>
              <a:off x="10625137" y="6054724"/>
              <a:ext cx="0" cy="261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DD44C49F-4198-422D-922A-0DD5116AF889}"/>
                </a:ext>
              </a:extLst>
            </p:cNvPr>
            <p:cNvCxnSpPr>
              <a:cxnSpLocks/>
            </p:cNvCxnSpPr>
            <p:nvPr/>
          </p:nvCxnSpPr>
          <p:spPr>
            <a:xfrm>
              <a:off x="10446541" y="6054724"/>
              <a:ext cx="0" cy="261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Gerader Verbinder 20">
            <a:extLst>
              <a:ext uri="{FF2B5EF4-FFF2-40B4-BE49-F238E27FC236}">
                <a16:creationId xmlns:a16="http://schemas.microsoft.com/office/drawing/2014/main" id="{7C577B00-33CB-46F4-871B-40253567DA9A}"/>
              </a:ext>
            </a:extLst>
          </p:cNvPr>
          <p:cNvCxnSpPr/>
          <p:nvPr/>
        </p:nvCxnSpPr>
        <p:spPr>
          <a:xfrm flipV="1">
            <a:off x="10801350" y="2168525"/>
            <a:ext cx="0" cy="388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uppieren 24">
            <a:extLst>
              <a:ext uri="{FF2B5EF4-FFF2-40B4-BE49-F238E27FC236}">
                <a16:creationId xmlns:a16="http://schemas.microsoft.com/office/drawing/2014/main" id="{B6AF7F1C-2E8D-4E14-BB43-204CDAEA7898}"/>
              </a:ext>
            </a:extLst>
          </p:cNvPr>
          <p:cNvGrpSpPr/>
          <p:nvPr/>
        </p:nvGrpSpPr>
        <p:grpSpPr>
          <a:xfrm>
            <a:off x="10570369" y="5689607"/>
            <a:ext cx="142875" cy="45719"/>
            <a:chOff x="10570369" y="5895975"/>
            <a:chExt cx="142875" cy="45719"/>
          </a:xfrm>
        </p:grpSpPr>
        <p:cxnSp>
          <p:nvCxnSpPr>
            <p:cNvPr id="23" name="Gerader Verbinder 22">
              <a:extLst>
                <a:ext uri="{FF2B5EF4-FFF2-40B4-BE49-F238E27FC236}">
                  <a16:creationId xmlns:a16="http://schemas.microsoft.com/office/drawing/2014/main" id="{C6C6A789-A0BF-428C-98DC-1B3CD48B664C}"/>
                </a:ext>
              </a:extLst>
            </p:cNvPr>
            <p:cNvCxnSpPr/>
            <p:nvPr/>
          </p:nvCxnSpPr>
          <p:spPr>
            <a:xfrm>
              <a:off x="10570369" y="5919788"/>
              <a:ext cx="142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75AFD03E-96CC-41B7-A49C-1B8D4FCCA5DF}"/>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26" name="Gruppieren 25">
            <a:extLst>
              <a:ext uri="{FF2B5EF4-FFF2-40B4-BE49-F238E27FC236}">
                <a16:creationId xmlns:a16="http://schemas.microsoft.com/office/drawing/2014/main" id="{A7F69608-C843-4100-811A-077958AFB2A2}"/>
              </a:ext>
            </a:extLst>
          </p:cNvPr>
          <p:cNvGrpSpPr/>
          <p:nvPr/>
        </p:nvGrpSpPr>
        <p:grpSpPr>
          <a:xfrm>
            <a:off x="10613231" y="5890419"/>
            <a:ext cx="100013" cy="45719"/>
            <a:chOff x="10591563" y="5895975"/>
            <a:chExt cx="100013" cy="45719"/>
          </a:xfrm>
        </p:grpSpPr>
        <p:cxnSp>
          <p:nvCxnSpPr>
            <p:cNvPr id="27" name="Gerader Verbinder 26">
              <a:extLst>
                <a:ext uri="{FF2B5EF4-FFF2-40B4-BE49-F238E27FC236}">
                  <a16:creationId xmlns:a16="http://schemas.microsoft.com/office/drawing/2014/main" id="{3BE5961F-E2EF-4DFF-B324-5ADF912A80D6}"/>
                </a:ext>
              </a:extLst>
            </p:cNvPr>
            <p:cNvCxnSpPr>
              <a:cxnSpLocks/>
            </p:cNvCxnSpPr>
            <p:nvPr/>
          </p:nvCxnSpPr>
          <p:spPr>
            <a:xfrm>
              <a:off x="10591563" y="5919788"/>
              <a:ext cx="1000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BF39E4C7-EB15-4BBE-AAD2-021FCADC9E61}"/>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31" name="Gruppieren 30">
            <a:extLst>
              <a:ext uri="{FF2B5EF4-FFF2-40B4-BE49-F238E27FC236}">
                <a16:creationId xmlns:a16="http://schemas.microsoft.com/office/drawing/2014/main" id="{E0451170-434B-4218-B58B-0A028B6002CB}"/>
              </a:ext>
            </a:extLst>
          </p:cNvPr>
          <p:cNvGrpSpPr/>
          <p:nvPr/>
        </p:nvGrpSpPr>
        <p:grpSpPr>
          <a:xfrm>
            <a:off x="10613231" y="5506427"/>
            <a:ext cx="140494" cy="45719"/>
            <a:chOff x="10571575" y="5895975"/>
            <a:chExt cx="140494" cy="45719"/>
          </a:xfrm>
        </p:grpSpPr>
        <p:cxnSp>
          <p:nvCxnSpPr>
            <p:cNvPr id="32" name="Gerader Verbinder 31">
              <a:extLst>
                <a:ext uri="{FF2B5EF4-FFF2-40B4-BE49-F238E27FC236}">
                  <a16:creationId xmlns:a16="http://schemas.microsoft.com/office/drawing/2014/main" id="{5DB7BB77-172D-4623-A813-80F919ED516F}"/>
                </a:ext>
              </a:extLst>
            </p:cNvPr>
            <p:cNvCxnSpPr>
              <a:cxnSpLocks/>
            </p:cNvCxnSpPr>
            <p:nvPr/>
          </p:nvCxnSpPr>
          <p:spPr>
            <a:xfrm>
              <a:off x="10571575" y="5919788"/>
              <a:ext cx="1404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40C2ABCD-E1FC-42EE-A846-AD4E6157FDDF}"/>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36" name="Gruppieren 35">
            <a:extLst>
              <a:ext uri="{FF2B5EF4-FFF2-40B4-BE49-F238E27FC236}">
                <a16:creationId xmlns:a16="http://schemas.microsoft.com/office/drawing/2014/main" id="{DEA8CDE7-2D3A-49D3-B130-35CD9413E66F}"/>
              </a:ext>
            </a:extLst>
          </p:cNvPr>
          <p:cNvGrpSpPr/>
          <p:nvPr/>
        </p:nvGrpSpPr>
        <p:grpSpPr>
          <a:xfrm>
            <a:off x="10613231" y="5328488"/>
            <a:ext cx="140494" cy="45719"/>
            <a:chOff x="10584659" y="5895975"/>
            <a:chExt cx="140494" cy="45719"/>
          </a:xfrm>
        </p:grpSpPr>
        <p:cxnSp>
          <p:nvCxnSpPr>
            <p:cNvPr id="37" name="Gerader Verbinder 36">
              <a:extLst>
                <a:ext uri="{FF2B5EF4-FFF2-40B4-BE49-F238E27FC236}">
                  <a16:creationId xmlns:a16="http://schemas.microsoft.com/office/drawing/2014/main" id="{49AA3EDC-CB24-45C3-BAFC-1B6AC389F7B6}"/>
                </a:ext>
              </a:extLst>
            </p:cNvPr>
            <p:cNvCxnSpPr>
              <a:cxnSpLocks/>
            </p:cNvCxnSpPr>
            <p:nvPr/>
          </p:nvCxnSpPr>
          <p:spPr>
            <a:xfrm>
              <a:off x="10584659" y="5918834"/>
              <a:ext cx="1404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Ellipse 37">
              <a:extLst>
                <a:ext uri="{FF2B5EF4-FFF2-40B4-BE49-F238E27FC236}">
                  <a16:creationId xmlns:a16="http://schemas.microsoft.com/office/drawing/2014/main" id="{D83D8975-97B5-4E1B-904C-212683A60216}"/>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41" name="Gruppieren 40">
            <a:extLst>
              <a:ext uri="{FF2B5EF4-FFF2-40B4-BE49-F238E27FC236}">
                <a16:creationId xmlns:a16="http://schemas.microsoft.com/office/drawing/2014/main" id="{AEABB741-3707-4A22-8265-A61209769889}"/>
              </a:ext>
            </a:extLst>
          </p:cNvPr>
          <p:cNvGrpSpPr/>
          <p:nvPr/>
        </p:nvGrpSpPr>
        <p:grpSpPr>
          <a:xfrm>
            <a:off x="10594181" y="5141402"/>
            <a:ext cx="159544" cy="45719"/>
            <a:chOff x="10571341" y="5895975"/>
            <a:chExt cx="159544" cy="45719"/>
          </a:xfrm>
        </p:grpSpPr>
        <p:cxnSp>
          <p:nvCxnSpPr>
            <p:cNvPr id="42" name="Gerader Verbinder 41">
              <a:extLst>
                <a:ext uri="{FF2B5EF4-FFF2-40B4-BE49-F238E27FC236}">
                  <a16:creationId xmlns:a16="http://schemas.microsoft.com/office/drawing/2014/main" id="{9D722710-D1B4-4D09-8589-61FA5F166C45}"/>
                </a:ext>
              </a:extLst>
            </p:cNvPr>
            <p:cNvCxnSpPr>
              <a:cxnSpLocks/>
            </p:cNvCxnSpPr>
            <p:nvPr/>
          </p:nvCxnSpPr>
          <p:spPr>
            <a:xfrm>
              <a:off x="10571341" y="5918834"/>
              <a:ext cx="1595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Ellipse 42">
              <a:extLst>
                <a:ext uri="{FF2B5EF4-FFF2-40B4-BE49-F238E27FC236}">
                  <a16:creationId xmlns:a16="http://schemas.microsoft.com/office/drawing/2014/main" id="{20FF0BC3-6256-4892-841B-E97AD4128081}"/>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46" name="Gruppieren 45">
            <a:extLst>
              <a:ext uri="{FF2B5EF4-FFF2-40B4-BE49-F238E27FC236}">
                <a16:creationId xmlns:a16="http://schemas.microsoft.com/office/drawing/2014/main" id="{A3B258BD-38D0-4DC0-95D0-3BFBDF88842F}"/>
              </a:ext>
            </a:extLst>
          </p:cNvPr>
          <p:cNvGrpSpPr/>
          <p:nvPr/>
        </p:nvGrpSpPr>
        <p:grpSpPr>
          <a:xfrm>
            <a:off x="10458450" y="4908989"/>
            <a:ext cx="401228" cy="45719"/>
            <a:chOff x="10552294" y="5895975"/>
            <a:chExt cx="401228" cy="45719"/>
          </a:xfrm>
        </p:grpSpPr>
        <p:cxnSp>
          <p:nvCxnSpPr>
            <p:cNvPr id="47" name="Gerader Verbinder 46">
              <a:extLst>
                <a:ext uri="{FF2B5EF4-FFF2-40B4-BE49-F238E27FC236}">
                  <a16:creationId xmlns:a16="http://schemas.microsoft.com/office/drawing/2014/main" id="{4105CC9E-3F6C-4655-8408-33C60F21BAE0}"/>
                </a:ext>
              </a:extLst>
            </p:cNvPr>
            <p:cNvCxnSpPr>
              <a:cxnSpLocks/>
            </p:cNvCxnSpPr>
            <p:nvPr/>
          </p:nvCxnSpPr>
          <p:spPr>
            <a:xfrm>
              <a:off x="10552294" y="5918834"/>
              <a:ext cx="4012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Ellipse 47">
              <a:extLst>
                <a:ext uri="{FF2B5EF4-FFF2-40B4-BE49-F238E27FC236}">
                  <a16:creationId xmlns:a16="http://schemas.microsoft.com/office/drawing/2014/main" id="{9F952EA6-6275-457A-AEA6-C73DB46CA618}"/>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51" name="Gruppieren 50">
            <a:extLst>
              <a:ext uri="{FF2B5EF4-FFF2-40B4-BE49-F238E27FC236}">
                <a16:creationId xmlns:a16="http://schemas.microsoft.com/office/drawing/2014/main" id="{87DEE84C-584B-445A-B159-4A245D56FE2A}"/>
              </a:ext>
            </a:extLst>
          </p:cNvPr>
          <p:cNvGrpSpPr/>
          <p:nvPr/>
        </p:nvGrpSpPr>
        <p:grpSpPr>
          <a:xfrm>
            <a:off x="10615612" y="4733711"/>
            <a:ext cx="119063" cy="45719"/>
            <a:chOff x="10584429" y="5895975"/>
            <a:chExt cx="119063" cy="45719"/>
          </a:xfrm>
        </p:grpSpPr>
        <p:cxnSp>
          <p:nvCxnSpPr>
            <p:cNvPr id="52" name="Gerader Verbinder 51">
              <a:extLst>
                <a:ext uri="{FF2B5EF4-FFF2-40B4-BE49-F238E27FC236}">
                  <a16:creationId xmlns:a16="http://schemas.microsoft.com/office/drawing/2014/main" id="{B389B7AC-6800-4F03-8BE5-D29D487E2D07}"/>
                </a:ext>
              </a:extLst>
            </p:cNvPr>
            <p:cNvCxnSpPr>
              <a:cxnSpLocks/>
            </p:cNvCxnSpPr>
            <p:nvPr/>
          </p:nvCxnSpPr>
          <p:spPr>
            <a:xfrm>
              <a:off x="10584429" y="5918834"/>
              <a:ext cx="1190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Ellipse 52">
              <a:extLst>
                <a:ext uri="{FF2B5EF4-FFF2-40B4-BE49-F238E27FC236}">
                  <a16:creationId xmlns:a16="http://schemas.microsoft.com/office/drawing/2014/main" id="{E71773C0-7FEF-44A1-A504-3167CE37C96B}"/>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56" name="Gruppieren 55">
            <a:extLst>
              <a:ext uri="{FF2B5EF4-FFF2-40B4-BE49-F238E27FC236}">
                <a16:creationId xmlns:a16="http://schemas.microsoft.com/office/drawing/2014/main" id="{FC630E53-01FE-4C23-9C4B-A603027442F8}"/>
              </a:ext>
            </a:extLst>
          </p:cNvPr>
          <p:cNvGrpSpPr/>
          <p:nvPr/>
        </p:nvGrpSpPr>
        <p:grpSpPr>
          <a:xfrm>
            <a:off x="10594181" y="4524302"/>
            <a:ext cx="159544" cy="45719"/>
            <a:chOff x="10579667" y="5895975"/>
            <a:chExt cx="159544" cy="45719"/>
          </a:xfrm>
        </p:grpSpPr>
        <p:cxnSp>
          <p:nvCxnSpPr>
            <p:cNvPr id="57" name="Gerader Verbinder 56">
              <a:extLst>
                <a:ext uri="{FF2B5EF4-FFF2-40B4-BE49-F238E27FC236}">
                  <a16:creationId xmlns:a16="http://schemas.microsoft.com/office/drawing/2014/main" id="{442B9120-2A23-44B9-9EA1-B0DE9A6273E9}"/>
                </a:ext>
              </a:extLst>
            </p:cNvPr>
            <p:cNvCxnSpPr>
              <a:cxnSpLocks/>
            </p:cNvCxnSpPr>
            <p:nvPr/>
          </p:nvCxnSpPr>
          <p:spPr>
            <a:xfrm>
              <a:off x="10579667" y="5918834"/>
              <a:ext cx="1595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Ellipse 57">
              <a:extLst>
                <a:ext uri="{FF2B5EF4-FFF2-40B4-BE49-F238E27FC236}">
                  <a16:creationId xmlns:a16="http://schemas.microsoft.com/office/drawing/2014/main" id="{032F06C3-F1B2-4040-AFC3-8DCC0BBF9F73}"/>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63" name="Gruppieren 62">
            <a:extLst>
              <a:ext uri="{FF2B5EF4-FFF2-40B4-BE49-F238E27FC236}">
                <a16:creationId xmlns:a16="http://schemas.microsoft.com/office/drawing/2014/main" id="{04354D1C-49FF-4DB4-BF55-BDB6294E7D21}"/>
              </a:ext>
            </a:extLst>
          </p:cNvPr>
          <p:cNvGrpSpPr/>
          <p:nvPr/>
        </p:nvGrpSpPr>
        <p:grpSpPr>
          <a:xfrm>
            <a:off x="10627745" y="4342494"/>
            <a:ext cx="106930" cy="45719"/>
            <a:chOff x="10594181" y="5895975"/>
            <a:chExt cx="106930" cy="45719"/>
          </a:xfrm>
        </p:grpSpPr>
        <p:cxnSp>
          <p:nvCxnSpPr>
            <p:cNvPr id="64" name="Gerader Verbinder 63">
              <a:extLst>
                <a:ext uri="{FF2B5EF4-FFF2-40B4-BE49-F238E27FC236}">
                  <a16:creationId xmlns:a16="http://schemas.microsoft.com/office/drawing/2014/main" id="{F9798C67-67DA-42C4-B936-A09A927E8476}"/>
                </a:ext>
              </a:extLst>
            </p:cNvPr>
            <p:cNvCxnSpPr>
              <a:cxnSpLocks/>
            </p:cNvCxnSpPr>
            <p:nvPr/>
          </p:nvCxnSpPr>
          <p:spPr>
            <a:xfrm>
              <a:off x="10594181" y="5918834"/>
              <a:ext cx="1069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Ellipse 64">
              <a:extLst>
                <a:ext uri="{FF2B5EF4-FFF2-40B4-BE49-F238E27FC236}">
                  <a16:creationId xmlns:a16="http://schemas.microsoft.com/office/drawing/2014/main" id="{33E96713-64E1-4976-BE2E-D2BB169A412B}"/>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68" name="Gruppieren 67">
            <a:extLst>
              <a:ext uri="{FF2B5EF4-FFF2-40B4-BE49-F238E27FC236}">
                <a16:creationId xmlns:a16="http://schemas.microsoft.com/office/drawing/2014/main" id="{10EA6AC7-2975-4851-A0C1-5222B7F1A0EE}"/>
              </a:ext>
            </a:extLst>
          </p:cNvPr>
          <p:cNvGrpSpPr/>
          <p:nvPr/>
        </p:nvGrpSpPr>
        <p:grpSpPr>
          <a:xfrm>
            <a:off x="10622758" y="4142730"/>
            <a:ext cx="106930" cy="45719"/>
            <a:chOff x="10594181" y="5895975"/>
            <a:chExt cx="106930" cy="45719"/>
          </a:xfrm>
        </p:grpSpPr>
        <p:cxnSp>
          <p:nvCxnSpPr>
            <p:cNvPr id="69" name="Gerader Verbinder 68">
              <a:extLst>
                <a:ext uri="{FF2B5EF4-FFF2-40B4-BE49-F238E27FC236}">
                  <a16:creationId xmlns:a16="http://schemas.microsoft.com/office/drawing/2014/main" id="{3C7BC97B-5835-4F94-AD0A-F4390F764598}"/>
                </a:ext>
              </a:extLst>
            </p:cNvPr>
            <p:cNvCxnSpPr>
              <a:cxnSpLocks/>
            </p:cNvCxnSpPr>
            <p:nvPr/>
          </p:nvCxnSpPr>
          <p:spPr>
            <a:xfrm>
              <a:off x="10594181" y="5918834"/>
              <a:ext cx="1069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Ellipse 69">
              <a:extLst>
                <a:ext uri="{FF2B5EF4-FFF2-40B4-BE49-F238E27FC236}">
                  <a16:creationId xmlns:a16="http://schemas.microsoft.com/office/drawing/2014/main" id="{543F629D-F182-4A9A-98BB-05C64FA2E61D}"/>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71" name="Gruppieren 70">
            <a:extLst>
              <a:ext uri="{FF2B5EF4-FFF2-40B4-BE49-F238E27FC236}">
                <a16:creationId xmlns:a16="http://schemas.microsoft.com/office/drawing/2014/main" id="{3E512B9E-DBF5-44EA-9D3C-EA76CAFD500B}"/>
              </a:ext>
            </a:extLst>
          </p:cNvPr>
          <p:cNvGrpSpPr/>
          <p:nvPr/>
        </p:nvGrpSpPr>
        <p:grpSpPr>
          <a:xfrm>
            <a:off x="10565106" y="3971457"/>
            <a:ext cx="224337" cy="45719"/>
            <a:chOff x="10554163" y="5895975"/>
            <a:chExt cx="224337" cy="45719"/>
          </a:xfrm>
        </p:grpSpPr>
        <p:cxnSp>
          <p:nvCxnSpPr>
            <p:cNvPr id="72" name="Gerader Verbinder 71">
              <a:extLst>
                <a:ext uri="{FF2B5EF4-FFF2-40B4-BE49-F238E27FC236}">
                  <a16:creationId xmlns:a16="http://schemas.microsoft.com/office/drawing/2014/main" id="{9643D690-D3E3-45E7-BD1B-B5C31A6E379E}"/>
                </a:ext>
              </a:extLst>
            </p:cNvPr>
            <p:cNvCxnSpPr>
              <a:cxnSpLocks/>
            </p:cNvCxnSpPr>
            <p:nvPr/>
          </p:nvCxnSpPr>
          <p:spPr>
            <a:xfrm>
              <a:off x="10554163" y="5918834"/>
              <a:ext cx="224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Ellipse 72">
              <a:extLst>
                <a:ext uri="{FF2B5EF4-FFF2-40B4-BE49-F238E27FC236}">
                  <a16:creationId xmlns:a16="http://schemas.microsoft.com/office/drawing/2014/main" id="{D430400D-136E-4E43-B5C6-293112F11047}"/>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76" name="Gruppieren 75">
            <a:extLst>
              <a:ext uri="{FF2B5EF4-FFF2-40B4-BE49-F238E27FC236}">
                <a16:creationId xmlns:a16="http://schemas.microsoft.com/office/drawing/2014/main" id="{B3C1D282-6B71-4903-BB20-A11C80850026}"/>
              </a:ext>
            </a:extLst>
          </p:cNvPr>
          <p:cNvGrpSpPr/>
          <p:nvPr/>
        </p:nvGrpSpPr>
        <p:grpSpPr>
          <a:xfrm>
            <a:off x="10622758" y="3550632"/>
            <a:ext cx="90486" cy="45719"/>
            <a:chOff x="10597527" y="5895975"/>
            <a:chExt cx="90486" cy="45719"/>
          </a:xfrm>
        </p:grpSpPr>
        <p:cxnSp>
          <p:nvCxnSpPr>
            <p:cNvPr id="77" name="Gerader Verbinder 76">
              <a:extLst>
                <a:ext uri="{FF2B5EF4-FFF2-40B4-BE49-F238E27FC236}">
                  <a16:creationId xmlns:a16="http://schemas.microsoft.com/office/drawing/2014/main" id="{111FFB1D-545A-4D2A-AACC-C7C48CE909CB}"/>
                </a:ext>
              </a:extLst>
            </p:cNvPr>
            <p:cNvCxnSpPr>
              <a:cxnSpLocks/>
            </p:cNvCxnSpPr>
            <p:nvPr/>
          </p:nvCxnSpPr>
          <p:spPr>
            <a:xfrm>
              <a:off x="10597527" y="5918834"/>
              <a:ext cx="904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Ellipse 77">
              <a:extLst>
                <a:ext uri="{FF2B5EF4-FFF2-40B4-BE49-F238E27FC236}">
                  <a16:creationId xmlns:a16="http://schemas.microsoft.com/office/drawing/2014/main" id="{6DDA2D84-BCDB-4C63-A2D8-1334CC283266}"/>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82" name="Gruppieren 81">
            <a:extLst>
              <a:ext uri="{FF2B5EF4-FFF2-40B4-BE49-F238E27FC236}">
                <a16:creationId xmlns:a16="http://schemas.microsoft.com/office/drawing/2014/main" id="{ECE4E67F-3D51-41AF-9366-96DA0396717B}"/>
              </a:ext>
            </a:extLst>
          </p:cNvPr>
          <p:cNvGrpSpPr/>
          <p:nvPr/>
        </p:nvGrpSpPr>
        <p:grpSpPr>
          <a:xfrm>
            <a:off x="10594181" y="3351386"/>
            <a:ext cx="135507" cy="45719"/>
            <a:chOff x="10576459" y="5895975"/>
            <a:chExt cx="135507" cy="45719"/>
          </a:xfrm>
        </p:grpSpPr>
        <p:cxnSp>
          <p:nvCxnSpPr>
            <p:cNvPr id="83" name="Gerader Verbinder 82">
              <a:extLst>
                <a:ext uri="{FF2B5EF4-FFF2-40B4-BE49-F238E27FC236}">
                  <a16:creationId xmlns:a16="http://schemas.microsoft.com/office/drawing/2014/main" id="{6DB3F772-DC94-481F-821D-D1A87731FB27}"/>
                </a:ext>
              </a:extLst>
            </p:cNvPr>
            <p:cNvCxnSpPr>
              <a:cxnSpLocks/>
            </p:cNvCxnSpPr>
            <p:nvPr/>
          </p:nvCxnSpPr>
          <p:spPr>
            <a:xfrm>
              <a:off x="10576459" y="5918834"/>
              <a:ext cx="1355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Ellipse 83">
              <a:extLst>
                <a:ext uri="{FF2B5EF4-FFF2-40B4-BE49-F238E27FC236}">
                  <a16:creationId xmlns:a16="http://schemas.microsoft.com/office/drawing/2014/main" id="{70B69B71-A1DD-4A16-A1F1-33199CACA3AB}"/>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88" name="Gruppieren 87">
            <a:extLst>
              <a:ext uri="{FF2B5EF4-FFF2-40B4-BE49-F238E27FC236}">
                <a16:creationId xmlns:a16="http://schemas.microsoft.com/office/drawing/2014/main" id="{E0713BCF-4795-46BC-816D-FA04E948CD60}"/>
              </a:ext>
            </a:extLst>
          </p:cNvPr>
          <p:cNvGrpSpPr/>
          <p:nvPr/>
        </p:nvGrpSpPr>
        <p:grpSpPr>
          <a:xfrm>
            <a:off x="10615838" y="3166174"/>
            <a:ext cx="135507" cy="45719"/>
            <a:chOff x="10576459" y="5895975"/>
            <a:chExt cx="135507" cy="45719"/>
          </a:xfrm>
        </p:grpSpPr>
        <p:cxnSp>
          <p:nvCxnSpPr>
            <p:cNvPr id="89" name="Gerader Verbinder 88">
              <a:extLst>
                <a:ext uri="{FF2B5EF4-FFF2-40B4-BE49-F238E27FC236}">
                  <a16:creationId xmlns:a16="http://schemas.microsoft.com/office/drawing/2014/main" id="{95D32475-F80F-4811-8F4F-16DFF2468D0F}"/>
                </a:ext>
              </a:extLst>
            </p:cNvPr>
            <p:cNvCxnSpPr>
              <a:cxnSpLocks/>
            </p:cNvCxnSpPr>
            <p:nvPr/>
          </p:nvCxnSpPr>
          <p:spPr>
            <a:xfrm>
              <a:off x="10576459" y="5918834"/>
              <a:ext cx="1355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Ellipse 89">
              <a:extLst>
                <a:ext uri="{FF2B5EF4-FFF2-40B4-BE49-F238E27FC236}">
                  <a16:creationId xmlns:a16="http://schemas.microsoft.com/office/drawing/2014/main" id="{9FD397E7-3EDE-4F5C-8F75-9606173622FD}"/>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1" name="Gruppieren 90">
            <a:extLst>
              <a:ext uri="{FF2B5EF4-FFF2-40B4-BE49-F238E27FC236}">
                <a16:creationId xmlns:a16="http://schemas.microsoft.com/office/drawing/2014/main" id="{10C06B4C-FF69-478A-A1BA-8FC7AE76C446}"/>
              </a:ext>
            </a:extLst>
          </p:cNvPr>
          <p:cNvGrpSpPr/>
          <p:nvPr/>
        </p:nvGrpSpPr>
        <p:grpSpPr>
          <a:xfrm>
            <a:off x="10570708" y="2950988"/>
            <a:ext cx="135507" cy="45719"/>
            <a:chOff x="10576459" y="5895975"/>
            <a:chExt cx="135507" cy="45719"/>
          </a:xfrm>
        </p:grpSpPr>
        <p:cxnSp>
          <p:nvCxnSpPr>
            <p:cNvPr id="92" name="Gerader Verbinder 91">
              <a:extLst>
                <a:ext uri="{FF2B5EF4-FFF2-40B4-BE49-F238E27FC236}">
                  <a16:creationId xmlns:a16="http://schemas.microsoft.com/office/drawing/2014/main" id="{DB5FD4C6-7718-4D07-9AD6-8F7EBFD4309B}"/>
                </a:ext>
              </a:extLst>
            </p:cNvPr>
            <p:cNvCxnSpPr>
              <a:cxnSpLocks/>
            </p:cNvCxnSpPr>
            <p:nvPr/>
          </p:nvCxnSpPr>
          <p:spPr>
            <a:xfrm>
              <a:off x="10576459" y="5918834"/>
              <a:ext cx="1355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Ellipse 92">
              <a:extLst>
                <a:ext uri="{FF2B5EF4-FFF2-40B4-BE49-F238E27FC236}">
                  <a16:creationId xmlns:a16="http://schemas.microsoft.com/office/drawing/2014/main" id="{6A08D054-161E-432C-888B-4660C300D969}"/>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4" name="Gruppieren 93">
            <a:extLst>
              <a:ext uri="{FF2B5EF4-FFF2-40B4-BE49-F238E27FC236}">
                <a16:creationId xmlns:a16="http://schemas.microsoft.com/office/drawing/2014/main" id="{70EAF83F-C04A-407D-AC41-90F511750699}"/>
              </a:ext>
            </a:extLst>
          </p:cNvPr>
          <p:cNvGrpSpPr/>
          <p:nvPr/>
        </p:nvGrpSpPr>
        <p:grpSpPr>
          <a:xfrm>
            <a:off x="10629635" y="2769370"/>
            <a:ext cx="135507" cy="45719"/>
            <a:chOff x="10576459" y="5895975"/>
            <a:chExt cx="135507" cy="45719"/>
          </a:xfrm>
        </p:grpSpPr>
        <p:cxnSp>
          <p:nvCxnSpPr>
            <p:cNvPr id="95" name="Gerader Verbinder 94">
              <a:extLst>
                <a:ext uri="{FF2B5EF4-FFF2-40B4-BE49-F238E27FC236}">
                  <a16:creationId xmlns:a16="http://schemas.microsoft.com/office/drawing/2014/main" id="{04C60CAE-BC46-4EF0-8FED-A9CED9B1A91D}"/>
                </a:ext>
              </a:extLst>
            </p:cNvPr>
            <p:cNvCxnSpPr>
              <a:cxnSpLocks/>
            </p:cNvCxnSpPr>
            <p:nvPr/>
          </p:nvCxnSpPr>
          <p:spPr>
            <a:xfrm>
              <a:off x="10576459" y="5918834"/>
              <a:ext cx="1355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Ellipse 95">
              <a:extLst>
                <a:ext uri="{FF2B5EF4-FFF2-40B4-BE49-F238E27FC236}">
                  <a16:creationId xmlns:a16="http://schemas.microsoft.com/office/drawing/2014/main" id="{08AFD581-3B70-4839-B1B4-E89E1D6951DB}"/>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7" name="Gruppieren 96">
            <a:extLst>
              <a:ext uri="{FF2B5EF4-FFF2-40B4-BE49-F238E27FC236}">
                <a16:creationId xmlns:a16="http://schemas.microsoft.com/office/drawing/2014/main" id="{1B2EEA28-2861-41BE-9B9E-8B7E49838C70}"/>
              </a:ext>
            </a:extLst>
          </p:cNvPr>
          <p:cNvGrpSpPr/>
          <p:nvPr/>
        </p:nvGrpSpPr>
        <p:grpSpPr>
          <a:xfrm>
            <a:off x="10622758" y="2375573"/>
            <a:ext cx="106930" cy="45719"/>
            <a:chOff x="10591701" y="5895975"/>
            <a:chExt cx="106930" cy="45719"/>
          </a:xfrm>
        </p:grpSpPr>
        <p:cxnSp>
          <p:nvCxnSpPr>
            <p:cNvPr id="98" name="Gerader Verbinder 97">
              <a:extLst>
                <a:ext uri="{FF2B5EF4-FFF2-40B4-BE49-F238E27FC236}">
                  <a16:creationId xmlns:a16="http://schemas.microsoft.com/office/drawing/2014/main" id="{1F6E8A04-6C25-4760-90D2-F4AA61096E82}"/>
                </a:ext>
              </a:extLst>
            </p:cNvPr>
            <p:cNvCxnSpPr>
              <a:cxnSpLocks/>
            </p:cNvCxnSpPr>
            <p:nvPr/>
          </p:nvCxnSpPr>
          <p:spPr>
            <a:xfrm>
              <a:off x="10591701" y="5918834"/>
              <a:ext cx="1069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Ellipse 98">
              <a:extLst>
                <a:ext uri="{FF2B5EF4-FFF2-40B4-BE49-F238E27FC236}">
                  <a16:creationId xmlns:a16="http://schemas.microsoft.com/office/drawing/2014/main" id="{18B8CD20-531A-4998-B147-8BF4785699D9}"/>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03" name="Gruppieren 102">
            <a:extLst>
              <a:ext uri="{FF2B5EF4-FFF2-40B4-BE49-F238E27FC236}">
                <a16:creationId xmlns:a16="http://schemas.microsoft.com/office/drawing/2014/main" id="{32AC0DF6-BF55-400A-A4D3-D41BDCAA880C}"/>
              </a:ext>
            </a:extLst>
          </p:cNvPr>
          <p:cNvGrpSpPr/>
          <p:nvPr/>
        </p:nvGrpSpPr>
        <p:grpSpPr>
          <a:xfrm>
            <a:off x="10542246" y="2565418"/>
            <a:ext cx="294823" cy="45719"/>
            <a:chOff x="10533849" y="5895975"/>
            <a:chExt cx="294823" cy="45719"/>
          </a:xfrm>
        </p:grpSpPr>
        <p:cxnSp>
          <p:nvCxnSpPr>
            <p:cNvPr id="104" name="Gerader Verbinder 103">
              <a:extLst>
                <a:ext uri="{FF2B5EF4-FFF2-40B4-BE49-F238E27FC236}">
                  <a16:creationId xmlns:a16="http://schemas.microsoft.com/office/drawing/2014/main" id="{B98F9C08-6296-4783-87F3-FF64C0CB1E0B}"/>
                </a:ext>
              </a:extLst>
            </p:cNvPr>
            <p:cNvCxnSpPr>
              <a:cxnSpLocks/>
            </p:cNvCxnSpPr>
            <p:nvPr/>
          </p:nvCxnSpPr>
          <p:spPr>
            <a:xfrm>
              <a:off x="10533849" y="5918834"/>
              <a:ext cx="2948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Ellipse 104">
              <a:extLst>
                <a:ext uri="{FF2B5EF4-FFF2-40B4-BE49-F238E27FC236}">
                  <a16:creationId xmlns:a16="http://schemas.microsoft.com/office/drawing/2014/main" id="{0C00E16F-099C-428F-A681-D4BE11241219}"/>
                </a:ext>
              </a:extLst>
            </p:cNvPr>
            <p:cNvSpPr/>
            <p:nvPr/>
          </p:nvSpPr>
          <p:spPr>
            <a:xfrm>
              <a:off x="10613231" y="589597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109" name="Textfeld 108">
            <a:extLst>
              <a:ext uri="{FF2B5EF4-FFF2-40B4-BE49-F238E27FC236}">
                <a16:creationId xmlns:a16="http://schemas.microsoft.com/office/drawing/2014/main" id="{C3071F87-9C07-4FC5-BC80-61991C703BB1}"/>
              </a:ext>
            </a:extLst>
          </p:cNvPr>
          <p:cNvSpPr txBox="1"/>
          <p:nvPr/>
        </p:nvSpPr>
        <p:spPr>
          <a:xfrm>
            <a:off x="10274138" y="6036087"/>
            <a:ext cx="328936" cy="246221"/>
          </a:xfrm>
          <a:prstGeom prst="rect">
            <a:avLst/>
          </a:prstGeom>
          <a:noFill/>
        </p:spPr>
        <p:txBody>
          <a:bodyPr wrap="none" rtlCol="0">
            <a:spAutoFit/>
          </a:bodyPr>
          <a:lstStyle/>
          <a:p>
            <a:pPr algn="ctr"/>
            <a:r>
              <a:rPr lang="de-DE" sz="1000">
                <a:latin typeface="Arial Narrow" panose="020B0604020202020204" pitchFamily="34" charset="0"/>
                <a:cs typeface="Arial Narrow" panose="020B0604020202020204" pitchFamily="34" charset="0"/>
              </a:rPr>
              <a:t>0.0</a:t>
            </a:r>
            <a:endParaRPr lang="LID4096" sz="1000">
              <a:latin typeface="Arial Narrow" panose="020B0604020202020204" pitchFamily="34" charset="0"/>
              <a:cs typeface="Arial Narrow" panose="020B0604020202020204" pitchFamily="34" charset="0"/>
            </a:endParaRPr>
          </a:p>
        </p:txBody>
      </p:sp>
      <p:sp>
        <p:nvSpPr>
          <p:cNvPr id="110" name="Textfeld 109">
            <a:extLst>
              <a:ext uri="{FF2B5EF4-FFF2-40B4-BE49-F238E27FC236}">
                <a16:creationId xmlns:a16="http://schemas.microsoft.com/office/drawing/2014/main" id="{FE6F5B67-D9DC-474D-B0BD-66C97127146E}"/>
              </a:ext>
            </a:extLst>
          </p:cNvPr>
          <p:cNvSpPr txBox="1"/>
          <p:nvPr/>
        </p:nvSpPr>
        <p:spPr>
          <a:xfrm>
            <a:off x="10462888" y="6036087"/>
            <a:ext cx="328936" cy="246221"/>
          </a:xfrm>
          <a:prstGeom prst="rect">
            <a:avLst/>
          </a:prstGeom>
          <a:noFill/>
        </p:spPr>
        <p:txBody>
          <a:bodyPr wrap="none" rtlCol="0">
            <a:spAutoFit/>
          </a:bodyPr>
          <a:lstStyle/>
          <a:p>
            <a:pPr algn="ctr"/>
            <a:r>
              <a:rPr lang="de-DE" sz="1000">
                <a:latin typeface="Arial Narrow" panose="020B0604020202020204" pitchFamily="34" charset="0"/>
                <a:cs typeface="Arial Narrow" panose="020B0604020202020204" pitchFamily="34" charset="0"/>
              </a:rPr>
              <a:t>0.5</a:t>
            </a:r>
            <a:endParaRPr lang="LID4096" sz="1000">
              <a:latin typeface="Arial Narrow" panose="020B0604020202020204" pitchFamily="34" charset="0"/>
              <a:cs typeface="Arial Narrow" panose="020B0604020202020204" pitchFamily="34" charset="0"/>
            </a:endParaRPr>
          </a:p>
        </p:txBody>
      </p:sp>
      <p:sp>
        <p:nvSpPr>
          <p:cNvPr id="111" name="Textfeld 110">
            <a:extLst>
              <a:ext uri="{FF2B5EF4-FFF2-40B4-BE49-F238E27FC236}">
                <a16:creationId xmlns:a16="http://schemas.microsoft.com/office/drawing/2014/main" id="{E6CA6385-697E-4849-A4CC-E62F81561337}"/>
              </a:ext>
            </a:extLst>
          </p:cNvPr>
          <p:cNvSpPr txBox="1"/>
          <p:nvPr/>
        </p:nvSpPr>
        <p:spPr>
          <a:xfrm>
            <a:off x="10639100" y="6036087"/>
            <a:ext cx="328936" cy="246221"/>
          </a:xfrm>
          <a:prstGeom prst="rect">
            <a:avLst/>
          </a:prstGeom>
          <a:noFill/>
        </p:spPr>
        <p:txBody>
          <a:bodyPr wrap="none" rtlCol="0">
            <a:spAutoFit/>
          </a:bodyPr>
          <a:lstStyle/>
          <a:p>
            <a:pPr algn="ctr"/>
            <a:r>
              <a:rPr lang="de-DE" sz="1000">
                <a:latin typeface="Arial Narrow" panose="020B0604020202020204" pitchFamily="34" charset="0"/>
                <a:cs typeface="Arial Narrow" panose="020B0604020202020204" pitchFamily="34" charset="0"/>
              </a:rPr>
              <a:t>1.0</a:t>
            </a:r>
            <a:endParaRPr lang="LID4096" sz="1000">
              <a:latin typeface="Arial Narrow" panose="020B0604020202020204" pitchFamily="34" charset="0"/>
              <a:cs typeface="Arial Narrow" panose="020B0604020202020204" pitchFamily="34" charset="0"/>
            </a:endParaRPr>
          </a:p>
        </p:txBody>
      </p:sp>
      <p:sp>
        <p:nvSpPr>
          <p:cNvPr id="113" name="Textfeld 112">
            <a:extLst>
              <a:ext uri="{FF2B5EF4-FFF2-40B4-BE49-F238E27FC236}">
                <a16:creationId xmlns:a16="http://schemas.microsoft.com/office/drawing/2014/main" id="{41B79C87-1945-46BF-A310-FC3B539B02D2}"/>
              </a:ext>
            </a:extLst>
          </p:cNvPr>
          <p:cNvSpPr txBox="1"/>
          <p:nvPr/>
        </p:nvSpPr>
        <p:spPr>
          <a:xfrm>
            <a:off x="10830877" y="6036087"/>
            <a:ext cx="328936" cy="246221"/>
          </a:xfrm>
          <a:prstGeom prst="rect">
            <a:avLst/>
          </a:prstGeom>
          <a:noFill/>
        </p:spPr>
        <p:txBody>
          <a:bodyPr wrap="none" rtlCol="0">
            <a:spAutoFit/>
          </a:bodyPr>
          <a:lstStyle/>
          <a:p>
            <a:pPr algn="ctr"/>
            <a:r>
              <a:rPr lang="de-DE" sz="1000">
                <a:latin typeface="Arial Narrow" panose="020B0604020202020204" pitchFamily="34" charset="0"/>
                <a:cs typeface="Arial Narrow" panose="020B0604020202020204" pitchFamily="34" charset="0"/>
              </a:rPr>
              <a:t>1.5</a:t>
            </a:r>
            <a:endParaRPr lang="LID4096" sz="1000">
              <a:latin typeface="Arial Narrow" panose="020B0604020202020204" pitchFamily="34" charset="0"/>
              <a:cs typeface="Arial Narrow" panose="020B0604020202020204" pitchFamily="34" charset="0"/>
            </a:endParaRPr>
          </a:p>
        </p:txBody>
      </p:sp>
      <p:sp>
        <p:nvSpPr>
          <p:cNvPr id="114" name="Textfeld 113">
            <a:extLst>
              <a:ext uri="{FF2B5EF4-FFF2-40B4-BE49-F238E27FC236}">
                <a16:creationId xmlns:a16="http://schemas.microsoft.com/office/drawing/2014/main" id="{9F13EE73-A44D-47FF-8BD8-DF4EFBAC0326}"/>
              </a:ext>
            </a:extLst>
          </p:cNvPr>
          <p:cNvSpPr txBox="1"/>
          <p:nvPr/>
        </p:nvSpPr>
        <p:spPr>
          <a:xfrm>
            <a:off x="11006927" y="6036087"/>
            <a:ext cx="328936" cy="246221"/>
          </a:xfrm>
          <a:prstGeom prst="rect">
            <a:avLst/>
          </a:prstGeom>
          <a:noFill/>
        </p:spPr>
        <p:txBody>
          <a:bodyPr wrap="none" rtlCol="0">
            <a:spAutoFit/>
          </a:bodyPr>
          <a:lstStyle/>
          <a:p>
            <a:pPr algn="ctr"/>
            <a:r>
              <a:rPr lang="de-DE" sz="1000">
                <a:latin typeface="Arial Narrow" panose="020B0604020202020204" pitchFamily="34" charset="0"/>
                <a:cs typeface="Arial Narrow" panose="020B0604020202020204" pitchFamily="34" charset="0"/>
              </a:rPr>
              <a:t>2.0</a:t>
            </a:r>
            <a:endParaRPr lang="LID4096" sz="1000">
              <a:latin typeface="Arial Narrow" panose="020B0604020202020204" pitchFamily="34" charset="0"/>
              <a:cs typeface="Arial Narrow" panose="020B0604020202020204" pitchFamily="34" charset="0"/>
            </a:endParaRPr>
          </a:p>
        </p:txBody>
      </p:sp>
      <p:sp>
        <p:nvSpPr>
          <p:cNvPr id="115" name="Textfeld 114">
            <a:extLst>
              <a:ext uri="{FF2B5EF4-FFF2-40B4-BE49-F238E27FC236}">
                <a16:creationId xmlns:a16="http://schemas.microsoft.com/office/drawing/2014/main" id="{3DDE5B19-2172-4442-8A88-CC675B1EF388}"/>
              </a:ext>
            </a:extLst>
          </p:cNvPr>
          <p:cNvSpPr txBox="1"/>
          <p:nvPr/>
        </p:nvSpPr>
        <p:spPr>
          <a:xfrm>
            <a:off x="11183139" y="6036087"/>
            <a:ext cx="328936" cy="246221"/>
          </a:xfrm>
          <a:prstGeom prst="rect">
            <a:avLst/>
          </a:prstGeom>
          <a:noFill/>
        </p:spPr>
        <p:txBody>
          <a:bodyPr wrap="none" rtlCol="0">
            <a:spAutoFit/>
          </a:bodyPr>
          <a:lstStyle/>
          <a:p>
            <a:pPr algn="ctr"/>
            <a:r>
              <a:rPr lang="de-DE" sz="1000">
                <a:latin typeface="Arial Narrow" panose="020B0604020202020204" pitchFamily="34" charset="0"/>
                <a:cs typeface="Arial Narrow" panose="020B0604020202020204" pitchFamily="34" charset="0"/>
              </a:rPr>
              <a:t>2.5</a:t>
            </a:r>
            <a:endParaRPr lang="LID4096" sz="1000">
              <a:latin typeface="Arial Narrow" panose="020B0604020202020204" pitchFamily="34" charset="0"/>
              <a:cs typeface="Arial Narrow" panose="020B0604020202020204" pitchFamily="34" charset="0"/>
            </a:endParaRPr>
          </a:p>
        </p:txBody>
      </p:sp>
      <p:sp>
        <p:nvSpPr>
          <p:cNvPr id="116" name="Textfeld 115">
            <a:extLst>
              <a:ext uri="{FF2B5EF4-FFF2-40B4-BE49-F238E27FC236}">
                <a16:creationId xmlns:a16="http://schemas.microsoft.com/office/drawing/2014/main" id="{66B185EF-BB07-4294-9D42-85F3401BD477}"/>
              </a:ext>
            </a:extLst>
          </p:cNvPr>
          <p:cNvSpPr txBox="1"/>
          <p:nvPr/>
        </p:nvSpPr>
        <p:spPr>
          <a:xfrm>
            <a:off x="11375560" y="6036087"/>
            <a:ext cx="328936" cy="246221"/>
          </a:xfrm>
          <a:prstGeom prst="rect">
            <a:avLst/>
          </a:prstGeom>
          <a:noFill/>
        </p:spPr>
        <p:txBody>
          <a:bodyPr wrap="none" rtlCol="0">
            <a:spAutoFit/>
          </a:bodyPr>
          <a:lstStyle/>
          <a:p>
            <a:pPr algn="ctr"/>
            <a:r>
              <a:rPr lang="de-DE" sz="1000">
                <a:latin typeface="Arial Narrow" panose="020B0604020202020204" pitchFamily="34" charset="0"/>
                <a:cs typeface="Arial Narrow" panose="020B0604020202020204" pitchFamily="34" charset="0"/>
              </a:rPr>
              <a:t>3.0</a:t>
            </a:r>
            <a:endParaRPr lang="LID4096" sz="1000">
              <a:latin typeface="Arial Narrow" panose="020B0604020202020204" pitchFamily="34" charset="0"/>
              <a:cs typeface="Arial Narrow" panose="020B0604020202020204" pitchFamily="34" charset="0"/>
            </a:endParaRPr>
          </a:p>
        </p:txBody>
      </p:sp>
      <p:sp>
        <p:nvSpPr>
          <p:cNvPr id="4" name="Titel 3">
            <a:extLst>
              <a:ext uri="{FF2B5EF4-FFF2-40B4-BE49-F238E27FC236}">
                <a16:creationId xmlns:a16="http://schemas.microsoft.com/office/drawing/2014/main" id="{22039C2A-0AC9-7543-B4F1-C7B1A8BCAA31}"/>
              </a:ext>
            </a:extLst>
          </p:cNvPr>
          <p:cNvSpPr>
            <a:spLocks noGrp="1"/>
          </p:cNvSpPr>
          <p:nvPr>
            <p:ph type="title"/>
          </p:nvPr>
        </p:nvSpPr>
        <p:spPr/>
        <p:txBody>
          <a:bodyPr/>
          <a:lstStyle/>
          <a:p>
            <a:r>
              <a:rPr lang="en-US" noProof="0"/>
              <a:t>OS Subgroup analysis in all patients</a:t>
            </a:r>
          </a:p>
        </p:txBody>
      </p:sp>
    </p:spTree>
    <p:extLst>
      <p:ext uri="{BB962C8B-B14F-4D97-AF65-F5344CB8AC3E}">
        <p14:creationId xmlns:p14="http://schemas.microsoft.com/office/powerpoint/2010/main" val="194445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US"/>
              <a:t>Data cut-off: January 23, 2020.</a:t>
            </a:r>
          </a:p>
          <a:p>
            <a:r>
              <a:rPr lang="en-US"/>
              <a:t>CI, confidence interval; DoR, duration of response; HR, hazard ratio; IRC, independent review committee; ITT, intention-to-treat; NE, not estimable; ORR, objective response rate; PP, pemetrexed + platinum; TIS, tislelizumab.</a:t>
            </a:r>
            <a:endParaRPr lang="en-US">
              <a:cs typeface="Arial"/>
            </a:endParaRPr>
          </a:p>
          <a:p>
            <a:r>
              <a:rPr lang="en-US" b="1"/>
              <a:t>Lu S, et al. Abstract 1290P presented at ESMO 2021.</a:t>
            </a:r>
          </a:p>
        </p:txBody>
      </p:sp>
      <p:sp>
        <p:nvSpPr>
          <p:cNvPr id="5" name="object 5"/>
          <p:cNvSpPr txBox="1">
            <a:spLocks noGrp="1"/>
          </p:cNvSpPr>
          <p:nvPr>
            <p:ph type="title"/>
          </p:nvPr>
        </p:nvSpPr>
        <p:spPr/>
        <p:txBody>
          <a:bodyPr/>
          <a:lstStyle/>
          <a:p>
            <a:r>
              <a:rPr lang="en-US" noProof="0"/>
              <a:t>ORR and </a:t>
            </a:r>
            <a:r>
              <a:rPr lang="en-US" noProof="0" dirty="0"/>
              <a:t>DoR</a:t>
            </a:r>
            <a:endParaRPr lang="en-US" noProof="0"/>
          </a:p>
        </p:txBody>
      </p:sp>
      <p:sp>
        <p:nvSpPr>
          <p:cNvPr id="11" name="Textplatzhalter 10">
            <a:extLst>
              <a:ext uri="{FF2B5EF4-FFF2-40B4-BE49-F238E27FC236}">
                <a16:creationId xmlns:a16="http://schemas.microsoft.com/office/drawing/2014/main" id="{F06E4E8A-F18F-CD40-B4C8-1A5499AE4C70}"/>
              </a:ext>
            </a:extLst>
          </p:cNvPr>
          <p:cNvSpPr>
            <a:spLocks noGrp="1"/>
          </p:cNvSpPr>
          <p:nvPr>
            <p:ph type="body" sz="quarter" idx="12"/>
          </p:nvPr>
        </p:nvSpPr>
        <p:spPr/>
        <p:txBody>
          <a:bodyPr/>
          <a:lstStyle/>
          <a:p>
            <a:r>
              <a:rPr lang="en-US" noProof="0" dirty="0"/>
              <a:t>ORR and median DoR by IRC in patients who were smokers or non-smokers (ITT analysis set)</a:t>
            </a:r>
          </a:p>
        </p:txBody>
      </p:sp>
      <p:sp>
        <p:nvSpPr>
          <p:cNvPr id="7" name="TextBox 6">
            <a:extLst>
              <a:ext uri="{FF2B5EF4-FFF2-40B4-BE49-F238E27FC236}">
                <a16:creationId xmlns:a16="http://schemas.microsoft.com/office/drawing/2014/main" id="{694EC4B2-3457-45CD-9284-94C6011FCF27}"/>
              </a:ext>
            </a:extLst>
          </p:cNvPr>
          <p:cNvSpPr txBox="1"/>
          <p:nvPr/>
        </p:nvSpPr>
        <p:spPr>
          <a:xfrm>
            <a:off x="412574" y="4932248"/>
            <a:ext cx="8569843" cy="523220"/>
          </a:xfrm>
          <a:prstGeom prst="rect">
            <a:avLst/>
          </a:prstGeom>
          <a:noFill/>
        </p:spPr>
        <p:txBody>
          <a:bodyPr wrap="square" lIns="0" tIns="45720" rIns="0" bIns="45720" anchor="t">
            <a:spAutoFit/>
          </a:bodyPr>
          <a:lstStyle/>
          <a:p>
            <a:pPr marL="285750" indent="-285750">
              <a:spcAft>
                <a:spcPts val="600"/>
              </a:spcAft>
              <a:buClr>
                <a:schemeClr val="bg2"/>
              </a:buClr>
              <a:buFont typeface="Arial" panose="020B0604020202020204" pitchFamily="34" charset="0"/>
              <a:buChar char="•"/>
            </a:pPr>
            <a:r>
              <a:rPr lang="en-US" sz="1400" dirty="0"/>
              <a:t>ORR was higher with tislelizumab plus chemotherapy (Arm A) vs chemotherapy alone (Arm B) regardless of smoking status</a:t>
            </a:r>
            <a:endParaRPr lang="en-US" sz="1400" baseline="30000" dirty="0"/>
          </a:p>
        </p:txBody>
      </p:sp>
      <p:graphicFrame>
        <p:nvGraphicFramePr>
          <p:cNvPr id="4" name="Table 7">
            <a:extLst>
              <a:ext uri="{FF2B5EF4-FFF2-40B4-BE49-F238E27FC236}">
                <a16:creationId xmlns:a16="http://schemas.microsoft.com/office/drawing/2014/main" id="{D7BA8E0A-3A22-404F-BDCD-FA84EE9619E0}"/>
              </a:ext>
            </a:extLst>
          </p:cNvPr>
          <p:cNvGraphicFramePr>
            <a:graphicFrameLocks noGrp="1"/>
          </p:cNvGraphicFramePr>
          <p:nvPr>
            <p:extLst>
              <p:ext uri="{D42A27DB-BD31-4B8C-83A1-F6EECF244321}">
                <p14:modId xmlns:p14="http://schemas.microsoft.com/office/powerpoint/2010/main" val="2995602901"/>
              </p:ext>
            </p:extLst>
          </p:nvPr>
        </p:nvGraphicFramePr>
        <p:xfrm>
          <a:off x="416534" y="1808163"/>
          <a:ext cx="8559192" cy="2773680"/>
        </p:xfrm>
        <a:graphic>
          <a:graphicData uri="http://schemas.openxmlformats.org/drawingml/2006/table">
            <a:tbl>
              <a:tblPr firstRow="1" bandRow="1">
                <a:tableStyleId>{5C22544A-7EE6-4342-B048-85BDC9FD1C3A}</a:tableStyleId>
              </a:tblPr>
              <a:tblGrid>
                <a:gridCol w="2439940">
                  <a:extLst>
                    <a:ext uri="{9D8B030D-6E8A-4147-A177-3AD203B41FA5}">
                      <a16:colId xmlns:a16="http://schemas.microsoft.com/office/drawing/2014/main" val="3029813488"/>
                    </a:ext>
                  </a:extLst>
                </a:gridCol>
                <a:gridCol w="1529813">
                  <a:extLst>
                    <a:ext uri="{9D8B030D-6E8A-4147-A177-3AD203B41FA5}">
                      <a16:colId xmlns:a16="http://schemas.microsoft.com/office/drawing/2014/main" val="3294051071"/>
                    </a:ext>
                  </a:extLst>
                </a:gridCol>
                <a:gridCol w="1529813">
                  <a:extLst>
                    <a:ext uri="{9D8B030D-6E8A-4147-A177-3AD203B41FA5}">
                      <a16:colId xmlns:a16="http://schemas.microsoft.com/office/drawing/2014/main" val="2686584059"/>
                    </a:ext>
                  </a:extLst>
                </a:gridCol>
                <a:gridCol w="1529813">
                  <a:extLst>
                    <a:ext uri="{9D8B030D-6E8A-4147-A177-3AD203B41FA5}">
                      <a16:colId xmlns:a16="http://schemas.microsoft.com/office/drawing/2014/main" val="735687571"/>
                    </a:ext>
                  </a:extLst>
                </a:gridCol>
                <a:gridCol w="1529813">
                  <a:extLst>
                    <a:ext uri="{9D8B030D-6E8A-4147-A177-3AD203B41FA5}">
                      <a16:colId xmlns:a16="http://schemas.microsoft.com/office/drawing/2014/main" val="2488996670"/>
                    </a:ext>
                  </a:extLst>
                </a:gridCol>
              </a:tblGrid>
              <a:tr h="201627">
                <a:tc>
                  <a:txBody>
                    <a:bodyPr/>
                    <a:lstStyle/>
                    <a:p>
                      <a:endParaRPr lang="en-US" sz="1400" dirty="0">
                        <a:solidFill>
                          <a:schemeClr val="bg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en-US" sz="1400" dirty="0">
                          <a:solidFill>
                            <a:schemeClr val="bg1"/>
                          </a:solidFill>
                        </a:rPr>
                        <a:t>Smokers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gridSpan="2">
                  <a:txBody>
                    <a:bodyPr/>
                    <a:lstStyle/>
                    <a:p>
                      <a:pPr algn="ctr"/>
                      <a:r>
                        <a:rPr lang="en-US" sz="1400">
                          <a:solidFill>
                            <a:schemeClr val="bg1"/>
                          </a:solidFill>
                        </a:rPr>
                        <a:t>Non-smokers</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extLst>
                  <a:ext uri="{0D108BD9-81ED-4DB2-BD59-A6C34878D82A}">
                    <a16:rowId xmlns:a16="http://schemas.microsoft.com/office/drawing/2014/main" val="3497718812"/>
                  </a:ext>
                </a:extLst>
              </a:tr>
              <a:tr h="483905">
                <a:tc>
                  <a:txBody>
                    <a:bodyPr/>
                    <a:lstStyle/>
                    <a:p>
                      <a:endParaRPr lang="en-US" sz="1400" dirty="0">
                        <a:solidFill>
                          <a:schemeClr val="bg1"/>
                        </a:solidFill>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noProof="0">
                          <a:solidFill>
                            <a:schemeClr val="bg1"/>
                          </a:solidFill>
                        </a:rPr>
                        <a:t>Arm</a:t>
                      </a:r>
                      <a:r>
                        <a:rPr lang="pt-BR" sz="1400">
                          <a:solidFill>
                            <a:schemeClr val="bg1"/>
                          </a:solidFill>
                        </a:rPr>
                        <a:t> A</a:t>
                      </a:r>
                    </a:p>
                    <a:p>
                      <a:pPr algn="ctr"/>
                      <a:r>
                        <a:rPr lang="pt-BR" sz="1400">
                          <a:solidFill>
                            <a:schemeClr val="bg1"/>
                          </a:solidFill>
                        </a:rPr>
                        <a:t>TIS + PP</a:t>
                      </a:r>
                    </a:p>
                    <a:p>
                      <a:pPr algn="ctr"/>
                      <a:r>
                        <a:rPr lang="pt-BR" sz="1400">
                          <a:solidFill>
                            <a:schemeClr val="bg1"/>
                          </a:solidFill>
                        </a:rPr>
                        <a:t>(n=147)</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GB" sz="1400" noProof="0">
                          <a:solidFill>
                            <a:schemeClr val="bg1"/>
                          </a:solidFill>
                        </a:rPr>
                        <a:t>Arm</a:t>
                      </a:r>
                      <a:r>
                        <a:rPr lang="pt-BR" sz="1400">
                          <a:solidFill>
                            <a:schemeClr val="bg1"/>
                          </a:solidFill>
                        </a:rPr>
                        <a:t> B</a:t>
                      </a:r>
                    </a:p>
                    <a:p>
                      <a:pPr algn="ctr"/>
                      <a:r>
                        <a:rPr lang="pt-BR" sz="1400">
                          <a:solidFill>
                            <a:schemeClr val="bg1"/>
                          </a:solidFill>
                        </a:rPr>
                        <a:t>PP</a:t>
                      </a:r>
                    </a:p>
                    <a:p>
                      <a:pPr algn="ctr"/>
                      <a:r>
                        <a:rPr lang="pt-BR" sz="1400">
                          <a:solidFill>
                            <a:schemeClr val="bg1"/>
                          </a:solidFill>
                        </a:rPr>
                        <a:t>(n=66)</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tc>
                  <a:txBody>
                    <a:bodyPr/>
                    <a:lstStyle/>
                    <a:p>
                      <a:pPr algn="ctr"/>
                      <a:r>
                        <a:rPr lang="en-US" sz="1400" kern="1200" noProof="0">
                          <a:solidFill>
                            <a:schemeClr val="bg1"/>
                          </a:solidFill>
                        </a:rPr>
                        <a:t>Arm</a:t>
                      </a:r>
                      <a:r>
                        <a:rPr lang="pt-BR" sz="1400" kern="1200">
                          <a:solidFill>
                            <a:schemeClr val="bg1"/>
                          </a:solidFill>
                        </a:rPr>
                        <a:t> A</a:t>
                      </a:r>
                    </a:p>
                    <a:p>
                      <a:pPr algn="ctr"/>
                      <a:r>
                        <a:rPr lang="pt-BR" sz="1400" kern="1200">
                          <a:solidFill>
                            <a:schemeClr val="bg1"/>
                          </a:solidFill>
                        </a:rPr>
                        <a:t>TIS + PP</a:t>
                      </a:r>
                    </a:p>
                    <a:p>
                      <a:pPr algn="ctr"/>
                      <a:r>
                        <a:rPr lang="pt-BR" sz="1400" kern="1200">
                          <a:solidFill>
                            <a:schemeClr val="bg1"/>
                          </a:solidFill>
                        </a:rPr>
                        <a:t>(n=76)</a:t>
                      </a:r>
                      <a:endParaRPr lang="en-US" sz="1400" kern="120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400" noProof="0">
                          <a:solidFill>
                            <a:schemeClr val="bg1"/>
                          </a:solidFill>
                        </a:rPr>
                        <a:t>Arm</a:t>
                      </a:r>
                      <a:r>
                        <a:rPr lang="pt-BR" sz="1400">
                          <a:solidFill>
                            <a:schemeClr val="bg1"/>
                          </a:solidFill>
                        </a:rPr>
                        <a:t> B</a:t>
                      </a:r>
                    </a:p>
                    <a:p>
                      <a:pPr algn="ctr"/>
                      <a:r>
                        <a:rPr lang="pt-BR" sz="1400">
                          <a:solidFill>
                            <a:schemeClr val="bg1"/>
                          </a:solidFill>
                        </a:rPr>
                        <a:t>PP</a:t>
                      </a:r>
                    </a:p>
                    <a:p>
                      <a:pPr algn="ctr"/>
                      <a:r>
                        <a:rPr lang="pt-BR" sz="1400">
                          <a:solidFill>
                            <a:schemeClr val="bg1"/>
                          </a:solidFill>
                        </a:rPr>
                        <a:t>(n=45)</a:t>
                      </a:r>
                      <a:endParaRPr lang="en-US" sz="1400">
                        <a:solidFill>
                          <a:schemeClr val="bg1"/>
                        </a:solidFill>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extLst>
                  <a:ext uri="{0D108BD9-81ED-4DB2-BD59-A6C34878D82A}">
                    <a16:rowId xmlns:a16="http://schemas.microsoft.com/office/drawing/2014/main" val="2483927400"/>
                  </a:ext>
                </a:extLst>
              </a:tr>
              <a:tr h="201627">
                <a:tc>
                  <a:txBody>
                    <a:bodyPr/>
                    <a:lstStyle/>
                    <a:p>
                      <a:r>
                        <a:rPr lang="en-US" sz="1400" b="1" dirty="0"/>
                        <a:t>ORR, % (95% CI)</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dirty="0"/>
                        <a:t>61.2 (52.8, 69.1)</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a:t>31.8 (20.9, 44.4)</a:t>
                      </a:r>
                    </a:p>
                  </a:txBody>
                  <a:tcPr anchor="ctr">
                    <a:lnT w="38100" cap="flat" cmpd="sng" algn="ctr">
                      <a:solidFill>
                        <a:schemeClr val="bg1"/>
                      </a:solidFill>
                      <a:prstDash val="solid"/>
                      <a:round/>
                      <a:headEnd type="none" w="med" len="med"/>
                      <a:tailEnd type="none" w="med" len="med"/>
                    </a:lnT>
                  </a:tcPr>
                </a:tc>
                <a:tc>
                  <a:txBody>
                    <a:bodyPr/>
                    <a:lstStyle/>
                    <a:p>
                      <a:pPr algn="ctr"/>
                      <a:r>
                        <a:rPr lang="en-US" sz="1400" kern="1200">
                          <a:solidFill>
                            <a:schemeClr val="dk1"/>
                          </a:solidFill>
                        </a:rPr>
                        <a:t>50.0 (38.3, 61.7)</a:t>
                      </a:r>
                      <a:endParaRPr lang="en-US" sz="1400" kern="1200">
                        <a:solidFill>
                          <a:schemeClr val="dk1"/>
                        </a:solidFill>
                        <a:latin typeface="+mn-lt"/>
                        <a:ea typeface="+mn-ea"/>
                        <a:cs typeface="+mn-cs"/>
                      </a:endParaRPr>
                    </a:p>
                  </a:txBody>
                  <a:tcPr anchor="ctr">
                    <a:lnT w="38100" cap="flat" cmpd="sng" algn="ctr">
                      <a:solidFill>
                        <a:schemeClr val="bg1"/>
                      </a:solidFill>
                      <a:prstDash val="solid"/>
                      <a:round/>
                      <a:headEnd type="none" w="med" len="med"/>
                      <a:tailEnd type="none" w="med" len="med"/>
                    </a:lnT>
                  </a:tcPr>
                </a:tc>
                <a:tc>
                  <a:txBody>
                    <a:bodyPr/>
                    <a:lstStyle/>
                    <a:p>
                      <a:pPr algn="ctr"/>
                      <a:r>
                        <a:rPr lang="en-US" sz="1400"/>
                        <a:t>44.4 (29.6, 60.0)</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59722982"/>
                  </a:ext>
                </a:extLst>
              </a:tr>
              <a:tr h="201627">
                <a:tc>
                  <a:txBody>
                    <a:bodyPr/>
                    <a:lstStyle/>
                    <a:p>
                      <a:r>
                        <a:rPr lang="en-US" sz="1400" dirty="0"/>
                        <a:t>   Complete response, n (%)</a:t>
                      </a:r>
                    </a:p>
                  </a:txBody>
                  <a:tcPr anchor="ctr"/>
                </a:tc>
                <a:tc>
                  <a:txBody>
                    <a:bodyPr/>
                    <a:lstStyle/>
                    <a:p>
                      <a:pPr algn="ctr"/>
                      <a:r>
                        <a:rPr lang="en-US" sz="1400" dirty="0"/>
                        <a:t>5 (3.4)</a:t>
                      </a:r>
                    </a:p>
                  </a:txBody>
                  <a:tcPr anchor="ctr"/>
                </a:tc>
                <a:tc>
                  <a:txBody>
                    <a:bodyPr/>
                    <a:lstStyle/>
                    <a:p>
                      <a:pPr algn="ctr"/>
                      <a:r>
                        <a:rPr lang="en-US" sz="1400"/>
                        <a:t>0 (0.0)</a:t>
                      </a:r>
                    </a:p>
                  </a:txBody>
                  <a:tcPr anchor="ctr"/>
                </a:tc>
                <a:tc>
                  <a:txBody>
                    <a:bodyPr/>
                    <a:lstStyle/>
                    <a:p>
                      <a:pPr algn="ctr"/>
                      <a:r>
                        <a:rPr lang="en-US" sz="1400" kern="1200">
                          <a:solidFill>
                            <a:schemeClr val="dk1"/>
                          </a:solidFill>
                        </a:rPr>
                        <a:t>2 (2.6)</a:t>
                      </a:r>
                      <a:endParaRPr lang="en-US" sz="1400" kern="1200">
                        <a:solidFill>
                          <a:schemeClr val="dk1"/>
                        </a:solidFill>
                        <a:latin typeface="+mn-lt"/>
                        <a:ea typeface="+mn-ea"/>
                        <a:cs typeface="+mn-cs"/>
                      </a:endParaRPr>
                    </a:p>
                  </a:txBody>
                  <a:tcPr anchor="ctr"/>
                </a:tc>
                <a:tc>
                  <a:txBody>
                    <a:bodyPr/>
                    <a:lstStyle/>
                    <a:p>
                      <a:pPr algn="ctr"/>
                      <a:r>
                        <a:rPr lang="en-US" sz="1400" noProof="0"/>
                        <a:t>1 (2.2)</a:t>
                      </a:r>
                    </a:p>
                  </a:txBody>
                  <a:tcPr anchor="ctr"/>
                </a:tc>
                <a:extLst>
                  <a:ext uri="{0D108BD9-81ED-4DB2-BD59-A6C34878D82A}">
                    <a16:rowId xmlns:a16="http://schemas.microsoft.com/office/drawing/2014/main" val="1884753459"/>
                  </a:ext>
                </a:extLst>
              </a:tr>
              <a:tr h="201627">
                <a:tc>
                  <a:txBody>
                    <a:bodyPr/>
                    <a:lstStyle/>
                    <a:p>
                      <a:r>
                        <a:rPr lang="en-US" sz="1400" dirty="0"/>
                        <a:t>   Partial response, n (%)</a:t>
                      </a:r>
                    </a:p>
                  </a:txBody>
                  <a:tcPr anchor="ctr"/>
                </a:tc>
                <a:tc>
                  <a:txBody>
                    <a:bodyPr/>
                    <a:lstStyle/>
                    <a:p>
                      <a:pPr algn="ctr"/>
                      <a:r>
                        <a:rPr lang="en-US" sz="1400" dirty="0"/>
                        <a:t>85 (57.8)</a:t>
                      </a:r>
                    </a:p>
                  </a:txBody>
                  <a:tcPr anchor="ctr"/>
                </a:tc>
                <a:tc>
                  <a:txBody>
                    <a:bodyPr/>
                    <a:lstStyle/>
                    <a:p>
                      <a:pPr algn="ctr"/>
                      <a:r>
                        <a:rPr lang="en-US" sz="1400"/>
                        <a:t>21 (31.8)</a:t>
                      </a:r>
                    </a:p>
                  </a:txBody>
                  <a:tcPr anchor="ctr"/>
                </a:tc>
                <a:tc>
                  <a:txBody>
                    <a:bodyPr/>
                    <a:lstStyle/>
                    <a:p>
                      <a:pPr algn="ctr"/>
                      <a:r>
                        <a:rPr lang="en-US" sz="1400" kern="1200">
                          <a:solidFill>
                            <a:schemeClr val="dk1"/>
                          </a:solidFill>
                        </a:rPr>
                        <a:t>36 (47.4)</a:t>
                      </a:r>
                      <a:endParaRPr lang="en-US" sz="1400" kern="1200">
                        <a:solidFill>
                          <a:schemeClr val="dk1"/>
                        </a:solidFill>
                        <a:latin typeface="+mn-lt"/>
                        <a:ea typeface="+mn-ea"/>
                        <a:cs typeface="+mn-cs"/>
                      </a:endParaRPr>
                    </a:p>
                  </a:txBody>
                  <a:tcPr anchor="ctr"/>
                </a:tc>
                <a:tc>
                  <a:txBody>
                    <a:bodyPr/>
                    <a:lstStyle/>
                    <a:p>
                      <a:pPr algn="ctr"/>
                      <a:r>
                        <a:rPr lang="en-US" sz="1400"/>
                        <a:t>19 (42.2)</a:t>
                      </a:r>
                    </a:p>
                  </a:txBody>
                  <a:tcPr anchor="ctr"/>
                </a:tc>
                <a:extLst>
                  <a:ext uri="{0D108BD9-81ED-4DB2-BD59-A6C34878D82A}">
                    <a16:rowId xmlns:a16="http://schemas.microsoft.com/office/drawing/2014/main" val="2418690140"/>
                  </a:ext>
                </a:extLst>
              </a:tr>
              <a:tr h="342766">
                <a:tc>
                  <a:txBody>
                    <a:bodyPr/>
                    <a:lstStyle/>
                    <a:p>
                      <a:r>
                        <a:rPr lang="en-US" sz="1400" b="1"/>
                        <a:t>Median DoR, </a:t>
                      </a:r>
                      <a:br>
                        <a:rPr lang="en-US" sz="1400" b="1"/>
                      </a:br>
                      <a:r>
                        <a:rPr lang="en-US" sz="1400" b="1"/>
                        <a:t>months (95% CI)</a:t>
                      </a:r>
                    </a:p>
                  </a:txBody>
                  <a:tcPr anchor="ctr"/>
                </a:tc>
                <a:tc>
                  <a:txBody>
                    <a:bodyPr/>
                    <a:lstStyle/>
                    <a:p>
                      <a:pPr algn="ctr"/>
                      <a:r>
                        <a:rPr lang="en-US" sz="1400"/>
                        <a:t>8.5 (6.34, NE)</a:t>
                      </a:r>
                    </a:p>
                  </a:txBody>
                  <a:tcPr anchor="ctr"/>
                </a:tc>
                <a:tc>
                  <a:txBody>
                    <a:bodyPr/>
                    <a:lstStyle/>
                    <a:p>
                      <a:pPr algn="ctr"/>
                      <a:r>
                        <a:rPr lang="en-US" sz="1400"/>
                        <a:t>8.5 (5.98, NE)</a:t>
                      </a:r>
                    </a:p>
                  </a:txBody>
                  <a:tcPr anchor="ctr"/>
                </a:tc>
                <a:tc>
                  <a:txBody>
                    <a:bodyPr/>
                    <a:lstStyle/>
                    <a:p>
                      <a:pPr algn="ctr"/>
                      <a:r>
                        <a:rPr lang="en-US" sz="1400" kern="1200">
                          <a:solidFill>
                            <a:schemeClr val="dk1"/>
                          </a:solidFill>
                        </a:rPr>
                        <a:t>7.4 (4.96, NE)</a:t>
                      </a:r>
                      <a:endParaRPr lang="en-US" sz="1400" kern="1200">
                        <a:solidFill>
                          <a:schemeClr val="dk1"/>
                        </a:solidFill>
                        <a:latin typeface="+mn-lt"/>
                        <a:ea typeface="+mn-ea"/>
                        <a:cs typeface="+mn-cs"/>
                      </a:endParaRPr>
                    </a:p>
                  </a:txBody>
                  <a:tcPr anchor="ctr"/>
                </a:tc>
                <a:tc>
                  <a:txBody>
                    <a:bodyPr/>
                    <a:lstStyle/>
                    <a:p>
                      <a:pPr algn="ctr"/>
                      <a:r>
                        <a:rPr lang="en-US" sz="1400"/>
                        <a:t>5.4 (4.44, NE)</a:t>
                      </a:r>
                    </a:p>
                  </a:txBody>
                  <a:tcPr anchor="ctr"/>
                </a:tc>
                <a:extLst>
                  <a:ext uri="{0D108BD9-81ED-4DB2-BD59-A6C34878D82A}">
                    <a16:rowId xmlns:a16="http://schemas.microsoft.com/office/drawing/2014/main" val="3157351239"/>
                  </a:ext>
                </a:extLst>
              </a:tr>
              <a:tr h="201627">
                <a:tc>
                  <a:txBody>
                    <a:bodyPr/>
                    <a:lstStyle/>
                    <a:p>
                      <a:r>
                        <a:rPr lang="en-US" sz="1400" dirty="0"/>
                        <a:t>   HR, (95% CI)</a:t>
                      </a:r>
                    </a:p>
                  </a:txBody>
                  <a:tcPr anchor="ctr"/>
                </a:tc>
                <a:tc gridSpan="2">
                  <a:txBody>
                    <a:bodyPr/>
                    <a:lstStyle/>
                    <a:p>
                      <a:pPr algn="ctr"/>
                      <a:r>
                        <a:rPr lang="en-US" sz="1400"/>
                        <a:t>0.938 (0.389, 2.262)</a:t>
                      </a:r>
                    </a:p>
                  </a:txBody>
                  <a:tcPr anchor="ctr"/>
                </a:tc>
                <a:tc hMerge="1">
                  <a:txBody>
                    <a:bodyPr/>
                    <a:lstStyle/>
                    <a:p>
                      <a:endParaRPr lang="en-US" sz="1400"/>
                    </a:p>
                  </a:txBody>
                  <a:tcPr>
                    <a:solidFill>
                      <a:schemeClr val="accent6">
                        <a:lumMod val="20000"/>
                        <a:lumOff val="80000"/>
                      </a:schemeClr>
                    </a:solidFill>
                  </a:tcPr>
                </a:tc>
                <a:tc gridSpan="2">
                  <a:txBody>
                    <a:bodyPr/>
                    <a:lstStyle/>
                    <a:p>
                      <a:pPr algn="ctr"/>
                      <a:r>
                        <a:rPr lang="en-US" sz="1400" dirty="0"/>
                        <a:t>0.788 (0.354, 1.752)</a:t>
                      </a:r>
                    </a:p>
                  </a:txBody>
                  <a:tcPr anchor="ctr"/>
                </a:tc>
                <a:tc hMerge="1">
                  <a:txBody>
                    <a:bodyPr/>
                    <a:lstStyle/>
                    <a:p>
                      <a:endParaRPr lang="en-US" sz="1400"/>
                    </a:p>
                  </a:txBody>
                  <a:tcPr>
                    <a:solidFill>
                      <a:schemeClr val="accent6">
                        <a:lumMod val="20000"/>
                        <a:lumOff val="80000"/>
                      </a:schemeClr>
                    </a:solidFill>
                  </a:tcPr>
                </a:tc>
                <a:extLst>
                  <a:ext uri="{0D108BD9-81ED-4DB2-BD59-A6C34878D82A}">
                    <a16:rowId xmlns:a16="http://schemas.microsoft.com/office/drawing/2014/main" val="924901976"/>
                  </a:ext>
                </a:extLst>
              </a:tr>
            </a:tbl>
          </a:graphicData>
        </a:graphic>
      </p:graphicFrame>
    </p:spTree>
    <p:extLst>
      <p:ext uri="{BB962C8B-B14F-4D97-AF65-F5344CB8AC3E}">
        <p14:creationId xmlns:p14="http://schemas.microsoft.com/office/powerpoint/2010/main" val="23338535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7032F3B9-7DB0-8246-9DF3-60C8FC238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335" y="2446889"/>
            <a:ext cx="4030980" cy="2190750"/>
          </a:xfrm>
          <a:prstGeom prst="rect">
            <a:avLst/>
          </a:prstGeom>
        </p:spPr>
      </p:pic>
      <p:graphicFrame>
        <p:nvGraphicFramePr>
          <p:cNvPr id="131" name="Diagramm 130">
            <a:extLst>
              <a:ext uri="{FF2B5EF4-FFF2-40B4-BE49-F238E27FC236}">
                <a16:creationId xmlns:a16="http://schemas.microsoft.com/office/drawing/2014/main" id="{767BA35F-1635-BD4D-86E6-B9D1E88DB042}"/>
              </a:ext>
            </a:extLst>
          </p:cNvPr>
          <p:cNvGraphicFramePr/>
          <p:nvPr>
            <p:extLst>
              <p:ext uri="{D42A27DB-BD31-4B8C-83A1-F6EECF244321}">
                <p14:modId xmlns:p14="http://schemas.microsoft.com/office/powerpoint/2010/main" val="1446919460"/>
              </p:ext>
            </p:extLst>
          </p:nvPr>
        </p:nvGraphicFramePr>
        <p:xfrm>
          <a:off x="812466" y="2268482"/>
          <a:ext cx="5128665" cy="3040439"/>
        </p:xfrm>
        <a:graphic>
          <a:graphicData uri="http://schemas.openxmlformats.org/drawingml/2006/chart">
            <c:chart xmlns:c="http://schemas.openxmlformats.org/drawingml/2006/chart" xmlns:r="http://schemas.openxmlformats.org/officeDocument/2006/relationships" r:id="rId3"/>
          </a:graphicData>
        </a:graphic>
      </p:graphicFrame>
      <p:pic>
        <p:nvPicPr>
          <p:cNvPr id="15" name="Grafik 14">
            <a:extLst>
              <a:ext uri="{FF2B5EF4-FFF2-40B4-BE49-F238E27FC236}">
                <a16:creationId xmlns:a16="http://schemas.microsoft.com/office/drawing/2014/main" id="{D8335ED8-5911-F04F-AE5C-9A0613DA3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002" y="2459406"/>
            <a:ext cx="3995928" cy="2171700"/>
          </a:xfrm>
          <a:prstGeom prst="rect">
            <a:avLst/>
          </a:prstGeom>
        </p:spPr>
      </p:pic>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CI, confidence interval; CPS, combined positive score; HR, hazard ratio; mo, months; PFS, progression-free survival.</a:t>
            </a:r>
          </a:p>
          <a:p>
            <a:r>
              <a:rPr lang="en-GB" b="1"/>
              <a:t>Shen L, et al. Abstract LBA52 presented at ESMO 2021.</a:t>
            </a:r>
          </a:p>
        </p:txBody>
      </p:sp>
      <p:sp>
        <p:nvSpPr>
          <p:cNvPr id="5" name="object 5"/>
          <p:cNvSpPr txBox="1">
            <a:spLocks noGrp="1"/>
          </p:cNvSpPr>
          <p:nvPr>
            <p:ph type="title"/>
          </p:nvPr>
        </p:nvSpPr>
        <p:spPr/>
        <p:txBody>
          <a:bodyPr/>
          <a:lstStyle/>
          <a:p>
            <a:r>
              <a:rPr lang="en-US" noProof="0"/>
              <a:t>PFS</a:t>
            </a:r>
          </a:p>
        </p:txBody>
      </p:sp>
      <p:sp>
        <p:nvSpPr>
          <p:cNvPr id="2" name="Textplatzhalter 1">
            <a:extLst>
              <a:ext uri="{FF2B5EF4-FFF2-40B4-BE49-F238E27FC236}">
                <a16:creationId xmlns:a16="http://schemas.microsoft.com/office/drawing/2014/main" id="{9B36FDBC-B23C-A845-8F8C-8205F6DFF4B6}"/>
              </a:ext>
            </a:extLst>
          </p:cNvPr>
          <p:cNvSpPr>
            <a:spLocks noGrp="1"/>
          </p:cNvSpPr>
          <p:nvPr>
            <p:ph type="body" sz="quarter" idx="12"/>
          </p:nvPr>
        </p:nvSpPr>
        <p:spPr/>
        <p:txBody>
          <a:bodyPr/>
          <a:lstStyle/>
          <a:p>
            <a:r>
              <a:rPr lang="de-DE" dirty="0"/>
              <a:t>PD-L1 CPS ≥10</a:t>
            </a:r>
          </a:p>
        </p:txBody>
      </p:sp>
      <p:sp>
        <p:nvSpPr>
          <p:cNvPr id="4" name="Textplatzhalter 3">
            <a:extLst>
              <a:ext uri="{FF2B5EF4-FFF2-40B4-BE49-F238E27FC236}">
                <a16:creationId xmlns:a16="http://schemas.microsoft.com/office/drawing/2014/main" id="{172B0C26-D627-B346-B0BC-90DE8144D054}"/>
              </a:ext>
            </a:extLst>
          </p:cNvPr>
          <p:cNvSpPr>
            <a:spLocks noGrp="1"/>
          </p:cNvSpPr>
          <p:nvPr>
            <p:ph type="body" sz="quarter" idx="13"/>
          </p:nvPr>
        </p:nvSpPr>
        <p:spPr/>
        <p:txBody>
          <a:bodyPr/>
          <a:lstStyle/>
          <a:p>
            <a:r>
              <a:rPr lang="de-DE" dirty="0"/>
              <a:t>All </a:t>
            </a:r>
            <a:r>
              <a:rPr lang="de-DE" dirty="0" err="1"/>
              <a:t>patients</a:t>
            </a:r>
            <a:endParaRPr lang="de-DE" dirty="0"/>
          </a:p>
        </p:txBody>
      </p:sp>
      <p:sp>
        <p:nvSpPr>
          <p:cNvPr id="132" name="TextBox 9">
            <a:extLst>
              <a:ext uri="{FF2B5EF4-FFF2-40B4-BE49-F238E27FC236}">
                <a16:creationId xmlns:a16="http://schemas.microsoft.com/office/drawing/2014/main" id="{29ADF8D9-C899-DC4E-B748-DFA6B53940EC}"/>
              </a:ext>
            </a:extLst>
          </p:cNvPr>
          <p:cNvSpPr txBox="1"/>
          <p:nvPr/>
        </p:nvSpPr>
        <p:spPr>
          <a:xfrm>
            <a:off x="407988" y="6039860"/>
            <a:ext cx="10866919" cy="215444"/>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400" dirty="0"/>
              <a:t>Superior PFS benefit with Sinti + Chemo vs Chemo in patients with PD-L1 CPS ≥10 and all randomized patients</a:t>
            </a:r>
          </a:p>
        </p:txBody>
      </p:sp>
      <p:graphicFrame>
        <p:nvGraphicFramePr>
          <p:cNvPr id="133" name="Tabelle 96">
            <a:extLst>
              <a:ext uri="{FF2B5EF4-FFF2-40B4-BE49-F238E27FC236}">
                <a16:creationId xmlns:a16="http://schemas.microsoft.com/office/drawing/2014/main" id="{16A4CD90-8939-2340-B447-1E660BA863D7}"/>
              </a:ext>
            </a:extLst>
          </p:cNvPr>
          <p:cNvGraphicFramePr>
            <a:graphicFrameLocks noGrp="1"/>
          </p:cNvGraphicFramePr>
          <p:nvPr>
            <p:extLst>
              <p:ext uri="{D42A27DB-BD31-4B8C-83A1-F6EECF244321}">
                <p14:modId xmlns:p14="http://schemas.microsoft.com/office/powerpoint/2010/main" val="156066935"/>
              </p:ext>
            </p:extLst>
          </p:nvPr>
        </p:nvGraphicFramePr>
        <p:xfrm>
          <a:off x="401957" y="5201060"/>
          <a:ext cx="5553315" cy="696060"/>
        </p:xfrm>
        <a:graphic>
          <a:graphicData uri="http://schemas.openxmlformats.org/drawingml/2006/table">
            <a:tbl>
              <a:tblPr firstRow="1" bandRow="1">
                <a:tableStyleId>{5C22544A-7EE6-4342-B048-85BDC9FD1C3A}</a:tableStyleId>
              </a:tblPr>
              <a:tblGrid>
                <a:gridCol w="927320">
                  <a:extLst>
                    <a:ext uri="{9D8B030D-6E8A-4147-A177-3AD203B41FA5}">
                      <a16:colId xmlns:a16="http://schemas.microsoft.com/office/drawing/2014/main" val="3151216466"/>
                    </a:ext>
                  </a:extLst>
                </a:gridCol>
                <a:gridCol w="420545">
                  <a:extLst>
                    <a:ext uri="{9D8B030D-6E8A-4147-A177-3AD203B41FA5}">
                      <a16:colId xmlns:a16="http://schemas.microsoft.com/office/drawing/2014/main" val="926168181"/>
                    </a:ext>
                  </a:extLst>
                </a:gridCol>
                <a:gridCol w="420545">
                  <a:extLst>
                    <a:ext uri="{9D8B030D-6E8A-4147-A177-3AD203B41FA5}">
                      <a16:colId xmlns:a16="http://schemas.microsoft.com/office/drawing/2014/main" val="2500062171"/>
                    </a:ext>
                  </a:extLst>
                </a:gridCol>
                <a:gridCol w="420545">
                  <a:extLst>
                    <a:ext uri="{9D8B030D-6E8A-4147-A177-3AD203B41FA5}">
                      <a16:colId xmlns:a16="http://schemas.microsoft.com/office/drawing/2014/main" val="837164687"/>
                    </a:ext>
                  </a:extLst>
                </a:gridCol>
                <a:gridCol w="420545">
                  <a:extLst>
                    <a:ext uri="{9D8B030D-6E8A-4147-A177-3AD203B41FA5}">
                      <a16:colId xmlns:a16="http://schemas.microsoft.com/office/drawing/2014/main" val="1271741087"/>
                    </a:ext>
                  </a:extLst>
                </a:gridCol>
                <a:gridCol w="420545">
                  <a:extLst>
                    <a:ext uri="{9D8B030D-6E8A-4147-A177-3AD203B41FA5}">
                      <a16:colId xmlns:a16="http://schemas.microsoft.com/office/drawing/2014/main" val="671377813"/>
                    </a:ext>
                  </a:extLst>
                </a:gridCol>
                <a:gridCol w="420545">
                  <a:extLst>
                    <a:ext uri="{9D8B030D-6E8A-4147-A177-3AD203B41FA5}">
                      <a16:colId xmlns:a16="http://schemas.microsoft.com/office/drawing/2014/main" val="4085898097"/>
                    </a:ext>
                  </a:extLst>
                </a:gridCol>
                <a:gridCol w="420545">
                  <a:extLst>
                    <a:ext uri="{9D8B030D-6E8A-4147-A177-3AD203B41FA5}">
                      <a16:colId xmlns:a16="http://schemas.microsoft.com/office/drawing/2014/main" val="2382430838"/>
                    </a:ext>
                  </a:extLst>
                </a:gridCol>
                <a:gridCol w="420545">
                  <a:extLst>
                    <a:ext uri="{9D8B030D-6E8A-4147-A177-3AD203B41FA5}">
                      <a16:colId xmlns:a16="http://schemas.microsoft.com/office/drawing/2014/main" val="2078045141"/>
                    </a:ext>
                  </a:extLst>
                </a:gridCol>
                <a:gridCol w="420545">
                  <a:extLst>
                    <a:ext uri="{9D8B030D-6E8A-4147-A177-3AD203B41FA5}">
                      <a16:colId xmlns:a16="http://schemas.microsoft.com/office/drawing/2014/main" val="326983352"/>
                    </a:ext>
                  </a:extLst>
                </a:gridCol>
                <a:gridCol w="420545">
                  <a:extLst>
                    <a:ext uri="{9D8B030D-6E8A-4147-A177-3AD203B41FA5}">
                      <a16:colId xmlns:a16="http://schemas.microsoft.com/office/drawing/2014/main" val="3761095219"/>
                    </a:ext>
                  </a:extLst>
                </a:gridCol>
                <a:gridCol w="420545">
                  <a:extLst>
                    <a:ext uri="{9D8B030D-6E8A-4147-A177-3AD203B41FA5}">
                      <a16:colId xmlns:a16="http://schemas.microsoft.com/office/drawing/2014/main" val="2546271524"/>
                    </a:ext>
                  </a:extLst>
                </a:gridCol>
              </a:tblGrid>
              <a:tr h="0">
                <a:tc gridSpan="12">
                  <a:txBody>
                    <a:bodyPr/>
                    <a:lstStyle/>
                    <a:p>
                      <a:r>
                        <a:rPr lang="de-DE" sz="1050" dirty="0" err="1">
                          <a:solidFill>
                            <a:schemeClr val="bg1"/>
                          </a:solidFill>
                        </a:rPr>
                        <a:t>No</a:t>
                      </a:r>
                      <a:r>
                        <a:rPr lang="de-DE" sz="1050" dirty="0">
                          <a:solidFill>
                            <a:schemeClr val="bg1"/>
                          </a:solidFill>
                        </a:rPr>
                        <a:t>. at </a:t>
                      </a:r>
                      <a:r>
                        <a:rPr lang="de-DE" sz="1050" dirty="0" err="1">
                          <a:solidFill>
                            <a:schemeClr val="bg1"/>
                          </a:solidFill>
                        </a:rPr>
                        <a:t>risk</a:t>
                      </a:r>
                      <a:endParaRPr lang="LID4096" sz="1050">
                        <a:solidFill>
                          <a:schemeClr val="bg1"/>
                        </a:solidFill>
                      </a:endParaRPr>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extLst>
                  <a:ext uri="{0D108BD9-81ED-4DB2-BD59-A6C34878D82A}">
                    <a16:rowId xmlns:a16="http://schemas.microsoft.com/office/drawing/2014/main" val="2923828362"/>
                  </a:ext>
                </a:extLst>
              </a:tr>
              <a:tr h="0">
                <a:tc>
                  <a:txBody>
                    <a:bodyPr/>
                    <a:lstStyle/>
                    <a:p>
                      <a:r>
                        <a:rPr lang="de-DE" sz="1050" dirty="0">
                          <a:solidFill>
                            <a:schemeClr val="bg1"/>
                          </a:solidFill>
                        </a:rPr>
                        <a:t>Sinti + Chemo</a:t>
                      </a:r>
                      <a:endParaRPr lang="LID4096" sz="1050">
                        <a:solidFill>
                          <a:schemeClr val="bg1"/>
                        </a:solidFill>
                      </a:endParaRPr>
                    </a:p>
                  </a:txBody>
                  <a:tcPr marL="36000" marR="36000" marT="36000" marB="36000">
                    <a:solidFill>
                      <a:schemeClr val="accent5"/>
                    </a:solidFill>
                  </a:tcPr>
                </a:tc>
                <a:tc>
                  <a:txBody>
                    <a:bodyPr/>
                    <a:lstStyle/>
                    <a:p>
                      <a:pPr algn="ctr"/>
                      <a:r>
                        <a:rPr lang="de-DE" sz="1050" dirty="0">
                          <a:solidFill>
                            <a:schemeClr val="tx1"/>
                          </a:solidFill>
                        </a:rPr>
                        <a:t>188</a:t>
                      </a:r>
                      <a:endParaRPr lang="LID4096" sz="1050">
                        <a:solidFill>
                          <a:schemeClr val="tx1"/>
                        </a:solidFill>
                      </a:endParaRPr>
                    </a:p>
                  </a:txBody>
                  <a:tcPr marL="36000" marR="36000" marT="36000" marB="36000"/>
                </a:tc>
                <a:tc>
                  <a:txBody>
                    <a:bodyPr/>
                    <a:lstStyle/>
                    <a:p>
                      <a:pPr algn="ctr"/>
                      <a:r>
                        <a:rPr lang="de-DE" sz="1050">
                          <a:solidFill>
                            <a:schemeClr val="tx1"/>
                          </a:solidFill>
                        </a:rPr>
                        <a:t>150</a:t>
                      </a:r>
                      <a:endParaRPr lang="LID4096" sz="1050">
                        <a:solidFill>
                          <a:schemeClr val="tx1"/>
                        </a:solidFill>
                      </a:endParaRPr>
                    </a:p>
                  </a:txBody>
                  <a:tcPr marL="36000" marR="36000" marT="36000" marB="36000"/>
                </a:tc>
                <a:tc>
                  <a:txBody>
                    <a:bodyPr/>
                    <a:lstStyle/>
                    <a:p>
                      <a:pPr algn="ctr"/>
                      <a:r>
                        <a:rPr lang="de-DE" sz="1050">
                          <a:solidFill>
                            <a:schemeClr val="tx1"/>
                          </a:solidFill>
                        </a:rPr>
                        <a:t>104</a:t>
                      </a:r>
                      <a:endParaRPr lang="LID4096" sz="1050">
                        <a:solidFill>
                          <a:schemeClr val="tx1"/>
                        </a:solidFill>
                      </a:endParaRPr>
                    </a:p>
                  </a:txBody>
                  <a:tcPr marL="36000" marR="36000" marT="36000" marB="36000"/>
                </a:tc>
                <a:tc>
                  <a:txBody>
                    <a:bodyPr/>
                    <a:lstStyle/>
                    <a:p>
                      <a:pPr algn="ctr"/>
                      <a:r>
                        <a:rPr lang="de-DE" sz="1050">
                          <a:solidFill>
                            <a:schemeClr val="tx1"/>
                          </a:solidFill>
                        </a:rPr>
                        <a:t>66</a:t>
                      </a:r>
                      <a:endParaRPr lang="LID4096" sz="1050">
                        <a:solidFill>
                          <a:schemeClr val="tx1"/>
                        </a:solidFill>
                      </a:endParaRPr>
                    </a:p>
                  </a:txBody>
                  <a:tcPr marL="36000" marR="36000" marT="36000" marB="36000"/>
                </a:tc>
                <a:tc>
                  <a:txBody>
                    <a:bodyPr/>
                    <a:lstStyle/>
                    <a:p>
                      <a:pPr algn="ctr"/>
                      <a:r>
                        <a:rPr lang="de-DE" sz="1050">
                          <a:solidFill>
                            <a:schemeClr val="tx1"/>
                          </a:solidFill>
                        </a:rPr>
                        <a:t>46</a:t>
                      </a:r>
                      <a:endParaRPr lang="LID4096" sz="1050">
                        <a:solidFill>
                          <a:schemeClr val="tx1"/>
                        </a:solidFill>
                      </a:endParaRPr>
                    </a:p>
                  </a:txBody>
                  <a:tcPr marL="36000" marR="36000" marT="36000" marB="36000"/>
                </a:tc>
                <a:tc>
                  <a:txBody>
                    <a:bodyPr/>
                    <a:lstStyle/>
                    <a:p>
                      <a:pPr algn="ctr"/>
                      <a:r>
                        <a:rPr lang="de-DE" sz="1050">
                          <a:solidFill>
                            <a:schemeClr val="tx1"/>
                          </a:solidFill>
                        </a:rPr>
                        <a:t>24</a:t>
                      </a:r>
                      <a:endParaRPr lang="LID4096" sz="1050">
                        <a:solidFill>
                          <a:schemeClr val="tx1"/>
                        </a:solidFill>
                      </a:endParaRPr>
                    </a:p>
                  </a:txBody>
                  <a:tcPr marL="36000" marR="36000" marT="36000" marB="36000"/>
                </a:tc>
                <a:tc>
                  <a:txBody>
                    <a:bodyPr/>
                    <a:lstStyle/>
                    <a:p>
                      <a:pPr algn="ctr"/>
                      <a:r>
                        <a:rPr lang="de-DE" sz="1050">
                          <a:solidFill>
                            <a:schemeClr val="tx1"/>
                          </a:solidFill>
                        </a:rPr>
                        <a:t>11</a:t>
                      </a:r>
                      <a:endParaRPr lang="LID4096" sz="1050">
                        <a:solidFill>
                          <a:schemeClr val="tx1"/>
                        </a:solidFill>
                      </a:endParaRPr>
                    </a:p>
                  </a:txBody>
                  <a:tcPr marL="36000" marR="36000" marT="36000" marB="36000"/>
                </a:tc>
                <a:tc>
                  <a:txBody>
                    <a:bodyPr/>
                    <a:lstStyle/>
                    <a:p>
                      <a:pPr algn="ctr"/>
                      <a:r>
                        <a:rPr lang="de-DE" sz="1050">
                          <a:solidFill>
                            <a:schemeClr val="tx1"/>
                          </a:solidFill>
                        </a:rPr>
                        <a:t>4</a:t>
                      </a:r>
                      <a:endParaRPr lang="LID4096" sz="1050">
                        <a:solidFill>
                          <a:schemeClr val="tx1"/>
                        </a:solidFill>
                      </a:endParaRPr>
                    </a:p>
                  </a:txBody>
                  <a:tcPr marL="36000" marR="36000" marT="36000" marB="36000"/>
                </a:tc>
                <a:tc>
                  <a:txBody>
                    <a:bodyPr/>
                    <a:lstStyle/>
                    <a:p>
                      <a:pPr algn="ctr"/>
                      <a:r>
                        <a:rPr lang="de-DE" sz="1050">
                          <a:solidFill>
                            <a:schemeClr val="tx1"/>
                          </a:solidFill>
                        </a:rPr>
                        <a:t>2</a:t>
                      </a:r>
                      <a:endParaRPr lang="LID4096" sz="1050">
                        <a:solidFill>
                          <a:schemeClr val="tx1"/>
                        </a:solidFill>
                      </a:endParaRPr>
                    </a:p>
                  </a:txBody>
                  <a:tcPr marL="36000" marR="36000" marT="36000" marB="36000"/>
                </a:tc>
                <a:tc>
                  <a:txBody>
                    <a:bodyPr/>
                    <a:lstStyle/>
                    <a:p>
                      <a:pPr algn="ctr"/>
                      <a:r>
                        <a:rPr lang="de-DE" sz="1050" dirty="0">
                          <a:solidFill>
                            <a:schemeClr val="tx1"/>
                          </a:solidFill>
                        </a:rPr>
                        <a:t>1</a:t>
                      </a:r>
                      <a:endParaRPr lang="LID4096" sz="1050">
                        <a:solidFill>
                          <a:schemeClr val="tx1"/>
                        </a:solidFill>
                      </a:endParaRPr>
                    </a:p>
                  </a:txBody>
                  <a:tcPr marL="36000" marR="36000" marT="36000" marB="36000"/>
                </a:tc>
                <a:tc>
                  <a:txBody>
                    <a:bodyPr/>
                    <a:lstStyle/>
                    <a:p>
                      <a:pPr algn="ctr"/>
                      <a:r>
                        <a:rPr lang="de-DE" sz="105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2876362605"/>
                  </a:ext>
                </a:extLst>
              </a:tr>
              <a:tr h="0">
                <a:tc>
                  <a:txBody>
                    <a:bodyPr/>
                    <a:lstStyle/>
                    <a:p>
                      <a:r>
                        <a:rPr lang="de-DE" sz="1050">
                          <a:solidFill>
                            <a:schemeClr val="bg1"/>
                          </a:solidFill>
                        </a:rPr>
                        <a:t>Chemo</a:t>
                      </a:r>
                      <a:endParaRPr lang="LID4096" sz="1050">
                        <a:solidFill>
                          <a:schemeClr val="bg1"/>
                        </a:solidFill>
                      </a:endParaRPr>
                    </a:p>
                  </a:txBody>
                  <a:tcPr marL="36000" marR="36000" marT="36000" marB="36000">
                    <a:solidFill>
                      <a:schemeClr val="bg1">
                        <a:lumMod val="50000"/>
                      </a:schemeClr>
                    </a:solidFill>
                  </a:tcPr>
                </a:tc>
                <a:tc>
                  <a:txBody>
                    <a:bodyPr/>
                    <a:lstStyle/>
                    <a:p>
                      <a:pPr algn="ctr"/>
                      <a:r>
                        <a:rPr lang="de-DE" sz="1050">
                          <a:solidFill>
                            <a:schemeClr val="tx1"/>
                          </a:solidFill>
                        </a:rPr>
                        <a:t>193</a:t>
                      </a:r>
                      <a:endParaRPr lang="LID4096" sz="1050">
                        <a:solidFill>
                          <a:schemeClr val="tx1"/>
                        </a:solidFill>
                      </a:endParaRPr>
                    </a:p>
                  </a:txBody>
                  <a:tcPr marL="36000" marR="36000" marT="36000" marB="36000"/>
                </a:tc>
                <a:tc>
                  <a:txBody>
                    <a:bodyPr/>
                    <a:lstStyle/>
                    <a:p>
                      <a:pPr algn="ctr"/>
                      <a:r>
                        <a:rPr lang="de-DE" sz="1050">
                          <a:solidFill>
                            <a:schemeClr val="tx1"/>
                          </a:solidFill>
                        </a:rPr>
                        <a:t>131</a:t>
                      </a:r>
                      <a:endParaRPr lang="LID4096" sz="1050">
                        <a:solidFill>
                          <a:schemeClr val="tx1"/>
                        </a:solidFill>
                      </a:endParaRPr>
                    </a:p>
                  </a:txBody>
                  <a:tcPr marL="36000" marR="36000" marT="36000" marB="36000"/>
                </a:tc>
                <a:tc>
                  <a:txBody>
                    <a:bodyPr/>
                    <a:lstStyle/>
                    <a:p>
                      <a:pPr algn="ctr"/>
                      <a:r>
                        <a:rPr lang="de-DE" sz="1050">
                          <a:solidFill>
                            <a:schemeClr val="tx1"/>
                          </a:solidFill>
                        </a:rPr>
                        <a:t>80</a:t>
                      </a:r>
                      <a:endParaRPr lang="LID4096" sz="1050">
                        <a:solidFill>
                          <a:schemeClr val="tx1"/>
                        </a:solidFill>
                      </a:endParaRPr>
                    </a:p>
                  </a:txBody>
                  <a:tcPr marL="36000" marR="36000" marT="36000" marB="36000"/>
                </a:tc>
                <a:tc>
                  <a:txBody>
                    <a:bodyPr/>
                    <a:lstStyle/>
                    <a:p>
                      <a:pPr algn="ctr"/>
                      <a:r>
                        <a:rPr lang="de-DE" sz="1050" dirty="0">
                          <a:solidFill>
                            <a:schemeClr val="tx1"/>
                          </a:solidFill>
                        </a:rPr>
                        <a:t>39</a:t>
                      </a:r>
                      <a:endParaRPr lang="LID4096" sz="1050">
                        <a:solidFill>
                          <a:schemeClr val="tx1"/>
                        </a:solidFill>
                      </a:endParaRPr>
                    </a:p>
                  </a:txBody>
                  <a:tcPr marL="36000" marR="36000" marT="36000" marB="36000"/>
                </a:tc>
                <a:tc>
                  <a:txBody>
                    <a:bodyPr/>
                    <a:lstStyle/>
                    <a:p>
                      <a:pPr algn="ctr"/>
                      <a:r>
                        <a:rPr lang="de-DE" sz="1050">
                          <a:solidFill>
                            <a:schemeClr val="tx1"/>
                          </a:solidFill>
                        </a:rPr>
                        <a:t>16</a:t>
                      </a:r>
                      <a:endParaRPr lang="LID4096" sz="1050">
                        <a:solidFill>
                          <a:schemeClr val="tx1"/>
                        </a:solidFill>
                      </a:endParaRPr>
                    </a:p>
                  </a:txBody>
                  <a:tcPr marL="36000" marR="36000" marT="36000" marB="36000"/>
                </a:tc>
                <a:tc>
                  <a:txBody>
                    <a:bodyPr/>
                    <a:lstStyle/>
                    <a:p>
                      <a:pPr algn="ctr"/>
                      <a:r>
                        <a:rPr lang="de-DE" sz="1050">
                          <a:solidFill>
                            <a:schemeClr val="tx1"/>
                          </a:solidFill>
                        </a:rPr>
                        <a:t>9</a:t>
                      </a:r>
                      <a:endParaRPr lang="LID4096" sz="1050">
                        <a:solidFill>
                          <a:schemeClr val="tx1"/>
                        </a:solidFill>
                      </a:endParaRPr>
                    </a:p>
                  </a:txBody>
                  <a:tcPr marL="36000" marR="36000" marT="36000" marB="36000"/>
                </a:tc>
                <a:tc>
                  <a:txBody>
                    <a:bodyPr/>
                    <a:lstStyle/>
                    <a:p>
                      <a:pPr algn="ctr"/>
                      <a:r>
                        <a:rPr lang="de-DE" sz="1050">
                          <a:solidFill>
                            <a:schemeClr val="tx1"/>
                          </a:solidFill>
                        </a:rPr>
                        <a:t>4</a:t>
                      </a:r>
                      <a:endParaRPr lang="LID4096" sz="1050">
                        <a:solidFill>
                          <a:schemeClr val="tx1"/>
                        </a:solidFill>
                      </a:endParaRPr>
                    </a:p>
                  </a:txBody>
                  <a:tcPr marL="36000" marR="36000" marT="36000" marB="36000"/>
                </a:tc>
                <a:tc>
                  <a:txBody>
                    <a:bodyPr/>
                    <a:lstStyle/>
                    <a:p>
                      <a:pPr algn="ctr"/>
                      <a:r>
                        <a:rPr lang="de-DE" sz="1050" dirty="0">
                          <a:solidFill>
                            <a:schemeClr val="tx1"/>
                          </a:solidFill>
                        </a:rPr>
                        <a:t>3</a:t>
                      </a:r>
                      <a:endParaRPr lang="LID4096" sz="1050">
                        <a:solidFill>
                          <a:schemeClr val="tx1"/>
                        </a:solidFill>
                      </a:endParaRPr>
                    </a:p>
                  </a:txBody>
                  <a:tcPr marL="36000" marR="36000" marT="36000" marB="36000"/>
                </a:tc>
                <a:tc>
                  <a:txBody>
                    <a:bodyPr/>
                    <a:lstStyle/>
                    <a:p>
                      <a:pPr algn="ctr"/>
                      <a:r>
                        <a:rPr lang="de-DE" sz="1050">
                          <a:solidFill>
                            <a:schemeClr val="tx1"/>
                          </a:solidFill>
                        </a:rPr>
                        <a:t>1</a:t>
                      </a:r>
                      <a:endParaRPr lang="LID4096" sz="1050">
                        <a:solidFill>
                          <a:schemeClr val="tx1"/>
                        </a:solidFill>
                      </a:endParaRPr>
                    </a:p>
                  </a:txBody>
                  <a:tcPr marL="36000" marR="36000" marT="36000" marB="36000"/>
                </a:tc>
                <a:tc>
                  <a:txBody>
                    <a:bodyPr/>
                    <a:lstStyle/>
                    <a:p>
                      <a:pPr algn="ctr"/>
                      <a:r>
                        <a:rPr lang="de-DE" sz="1050">
                          <a:solidFill>
                            <a:schemeClr val="tx1"/>
                          </a:solidFill>
                        </a:rPr>
                        <a:t>0</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3689516830"/>
                  </a:ext>
                </a:extLst>
              </a:tr>
            </a:tbl>
          </a:graphicData>
        </a:graphic>
      </p:graphicFrame>
      <p:graphicFrame>
        <p:nvGraphicFramePr>
          <p:cNvPr id="134" name="Tabelle 96">
            <a:extLst>
              <a:ext uri="{FF2B5EF4-FFF2-40B4-BE49-F238E27FC236}">
                <a16:creationId xmlns:a16="http://schemas.microsoft.com/office/drawing/2014/main" id="{0DACCABA-45EE-A34C-9A0E-0807664654B9}"/>
              </a:ext>
            </a:extLst>
          </p:cNvPr>
          <p:cNvGraphicFramePr>
            <a:graphicFrameLocks noGrp="1"/>
          </p:cNvGraphicFramePr>
          <p:nvPr>
            <p:extLst>
              <p:ext uri="{D42A27DB-BD31-4B8C-83A1-F6EECF244321}">
                <p14:modId xmlns:p14="http://schemas.microsoft.com/office/powerpoint/2010/main" val="3825713831"/>
              </p:ext>
            </p:extLst>
          </p:nvPr>
        </p:nvGraphicFramePr>
        <p:xfrm>
          <a:off x="6236725" y="5201060"/>
          <a:ext cx="5553318" cy="696060"/>
        </p:xfrm>
        <a:graphic>
          <a:graphicData uri="http://schemas.openxmlformats.org/drawingml/2006/table">
            <a:tbl>
              <a:tblPr firstRow="1" bandRow="1">
                <a:tableStyleId>{5C22544A-7EE6-4342-B048-85BDC9FD1C3A}</a:tableStyleId>
              </a:tblPr>
              <a:tblGrid>
                <a:gridCol w="958805">
                  <a:extLst>
                    <a:ext uri="{9D8B030D-6E8A-4147-A177-3AD203B41FA5}">
                      <a16:colId xmlns:a16="http://schemas.microsoft.com/office/drawing/2014/main" val="3151216466"/>
                    </a:ext>
                  </a:extLst>
                </a:gridCol>
                <a:gridCol w="417683">
                  <a:extLst>
                    <a:ext uri="{9D8B030D-6E8A-4147-A177-3AD203B41FA5}">
                      <a16:colId xmlns:a16="http://schemas.microsoft.com/office/drawing/2014/main" val="926168181"/>
                    </a:ext>
                  </a:extLst>
                </a:gridCol>
                <a:gridCol w="417683">
                  <a:extLst>
                    <a:ext uri="{9D8B030D-6E8A-4147-A177-3AD203B41FA5}">
                      <a16:colId xmlns:a16="http://schemas.microsoft.com/office/drawing/2014/main" val="2500062171"/>
                    </a:ext>
                  </a:extLst>
                </a:gridCol>
                <a:gridCol w="417683">
                  <a:extLst>
                    <a:ext uri="{9D8B030D-6E8A-4147-A177-3AD203B41FA5}">
                      <a16:colId xmlns:a16="http://schemas.microsoft.com/office/drawing/2014/main" val="837164687"/>
                    </a:ext>
                  </a:extLst>
                </a:gridCol>
                <a:gridCol w="417683">
                  <a:extLst>
                    <a:ext uri="{9D8B030D-6E8A-4147-A177-3AD203B41FA5}">
                      <a16:colId xmlns:a16="http://schemas.microsoft.com/office/drawing/2014/main" val="1271741087"/>
                    </a:ext>
                  </a:extLst>
                </a:gridCol>
                <a:gridCol w="417683">
                  <a:extLst>
                    <a:ext uri="{9D8B030D-6E8A-4147-A177-3AD203B41FA5}">
                      <a16:colId xmlns:a16="http://schemas.microsoft.com/office/drawing/2014/main" val="671377813"/>
                    </a:ext>
                  </a:extLst>
                </a:gridCol>
                <a:gridCol w="417683">
                  <a:extLst>
                    <a:ext uri="{9D8B030D-6E8A-4147-A177-3AD203B41FA5}">
                      <a16:colId xmlns:a16="http://schemas.microsoft.com/office/drawing/2014/main" val="4085898097"/>
                    </a:ext>
                  </a:extLst>
                </a:gridCol>
                <a:gridCol w="417683">
                  <a:extLst>
                    <a:ext uri="{9D8B030D-6E8A-4147-A177-3AD203B41FA5}">
                      <a16:colId xmlns:a16="http://schemas.microsoft.com/office/drawing/2014/main" val="2382430838"/>
                    </a:ext>
                  </a:extLst>
                </a:gridCol>
                <a:gridCol w="417683">
                  <a:extLst>
                    <a:ext uri="{9D8B030D-6E8A-4147-A177-3AD203B41FA5}">
                      <a16:colId xmlns:a16="http://schemas.microsoft.com/office/drawing/2014/main" val="2078045141"/>
                    </a:ext>
                  </a:extLst>
                </a:gridCol>
                <a:gridCol w="417683">
                  <a:extLst>
                    <a:ext uri="{9D8B030D-6E8A-4147-A177-3AD203B41FA5}">
                      <a16:colId xmlns:a16="http://schemas.microsoft.com/office/drawing/2014/main" val="326983352"/>
                    </a:ext>
                  </a:extLst>
                </a:gridCol>
                <a:gridCol w="417683">
                  <a:extLst>
                    <a:ext uri="{9D8B030D-6E8A-4147-A177-3AD203B41FA5}">
                      <a16:colId xmlns:a16="http://schemas.microsoft.com/office/drawing/2014/main" val="3761095219"/>
                    </a:ext>
                  </a:extLst>
                </a:gridCol>
                <a:gridCol w="417683">
                  <a:extLst>
                    <a:ext uri="{9D8B030D-6E8A-4147-A177-3AD203B41FA5}">
                      <a16:colId xmlns:a16="http://schemas.microsoft.com/office/drawing/2014/main" val="2546271524"/>
                    </a:ext>
                  </a:extLst>
                </a:gridCol>
              </a:tblGrid>
              <a:tr h="0">
                <a:tc gridSpan="12">
                  <a:txBody>
                    <a:bodyPr/>
                    <a:lstStyle/>
                    <a:p>
                      <a:r>
                        <a:rPr lang="de-DE" sz="1050" dirty="0" err="1"/>
                        <a:t>No</a:t>
                      </a:r>
                      <a:r>
                        <a:rPr lang="de-DE" sz="1050" dirty="0"/>
                        <a:t>. at </a:t>
                      </a:r>
                      <a:r>
                        <a:rPr lang="de-DE" sz="1050" dirty="0" err="1"/>
                        <a:t>risk</a:t>
                      </a:r>
                      <a:endParaRPr lang="LID4096" sz="105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extLst>
                  <a:ext uri="{0D108BD9-81ED-4DB2-BD59-A6C34878D82A}">
                    <a16:rowId xmlns:a16="http://schemas.microsoft.com/office/drawing/2014/main" val="2923828362"/>
                  </a:ext>
                </a:extLst>
              </a:tr>
              <a:tr h="0">
                <a:tc>
                  <a:txBody>
                    <a:bodyPr/>
                    <a:lstStyle/>
                    <a:p>
                      <a:r>
                        <a:rPr lang="de-DE" sz="1050" dirty="0">
                          <a:solidFill>
                            <a:schemeClr val="bg1"/>
                          </a:solidFill>
                        </a:rPr>
                        <a:t>Sinti + Chemo</a:t>
                      </a:r>
                      <a:endParaRPr lang="LID4096" sz="1050">
                        <a:solidFill>
                          <a:schemeClr val="bg1"/>
                        </a:solidFill>
                      </a:endParaRPr>
                    </a:p>
                  </a:txBody>
                  <a:tcPr marL="36000" marR="36000" marT="36000" marB="36000">
                    <a:solidFill>
                      <a:schemeClr val="accent5"/>
                    </a:solidFill>
                  </a:tcPr>
                </a:tc>
                <a:tc>
                  <a:txBody>
                    <a:bodyPr/>
                    <a:lstStyle/>
                    <a:p>
                      <a:pPr algn="ctr"/>
                      <a:r>
                        <a:rPr lang="de-DE" sz="1050" dirty="0">
                          <a:solidFill>
                            <a:schemeClr val="tx1"/>
                          </a:solidFill>
                        </a:rPr>
                        <a:t>327</a:t>
                      </a:r>
                      <a:endParaRPr lang="LID4096" sz="1050">
                        <a:solidFill>
                          <a:schemeClr val="tx1"/>
                        </a:solidFill>
                      </a:endParaRPr>
                    </a:p>
                  </a:txBody>
                  <a:tcPr marL="36000" marR="36000" marT="36000" marB="36000"/>
                </a:tc>
                <a:tc>
                  <a:txBody>
                    <a:bodyPr/>
                    <a:lstStyle/>
                    <a:p>
                      <a:pPr algn="ctr"/>
                      <a:r>
                        <a:rPr lang="de-DE" sz="1050" dirty="0">
                          <a:solidFill>
                            <a:schemeClr val="tx1"/>
                          </a:solidFill>
                        </a:rPr>
                        <a:t>260</a:t>
                      </a:r>
                      <a:endParaRPr lang="LID4096" sz="1050">
                        <a:solidFill>
                          <a:schemeClr val="tx1"/>
                        </a:solidFill>
                      </a:endParaRPr>
                    </a:p>
                  </a:txBody>
                  <a:tcPr marL="36000" marR="36000" marT="36000" marB="36000"/>
                </a:tc>
                <a:tc>
                  <a:txBody>
                    <a:bodyPr/>
                    <a:lstStyle/>
                    <a:p>
                      <a:pPr algn="ctr"/>
                      <a:r>
                        <a:rPr lang="de-DE" sz="1050" dirty="0">
                          <a:solidFill>
                            <a:schemeClr val="tx1"/>
                          </a:solidFill>
                        </a:rPr>
                        <a:t>174</a:t>
                      </a:r>
                      <a:endParaRPr lang="LID4096" sz="1050">
                        <a:solidFill>
                          <a:schemeClr val="tx1"/>
                        </a:solidFill>
                      </a:endParaRPr>
                    </a:p>
                  </a:txBody>
                  <a:tcPr marL="36000" marR="36000" marT="36000" marB="36000"/>
                </a:tc>
                <a:tc>
                  <a:txBody>
                    <a:bodyPr/>
                    <a:lstStyle/>
                    <a:p>
                      <a:pPr algn="ctr"/>
                      <a:r>
                        <a:rPr lang="de-DE" sz="1050">
                          <a:solidFill>
                            <a:schemeClr val="tx1"/>
                          </a:solidFill>
                        </a:rPr>
                        <a:t>112</a:t>
                      </a:r>
                      <a:endParaRPr lang="LID4096" sz="1050">
                        <a:solidFill>
                          <a:schemeClr val="tx1"/>
                        </a:solidFill>
                      </a:endParaRPr>
                    </a:p>
                  </a:txBody>
                  <a:tcPr marL="36000" marR="36000" marT="36000" marB="36000"/>
                </a:tc>
                <a:tc>
                  <a:txBody>
                    <a:bodyPr/>
                    <a:lstStyle/>
                    <a:p>
                      <a:pPr algn="ctr"/>
                      <a:r>
                        <a:rPr lang="de-DE" sz="1050">
                          <a:solidFill>
                            <a:schemeClr val="tx1"/>
                          </a:solidFill>
                        </a:rPr>
                        <a:t>70</a:t>
                      </a:r>
                      <a:endParaRPr lang="LID4096" sz="1050">
                        <a:solidFill>
                          <a:schemeClr val="tx1"/>
                        </a:solidFill>
                      </a:endParaRPr>
                    </a:p>
                  </a:txBody>
                  <a:tcPr marL="36000" marR="36000" marT="36000" marB="36000"/>
                </a:tc>
                <a:tc>
                  <a:txBody>
                    <a:bodyPr/>
                    <a:lstStyle/>
                    <a:p>
                      <a:pPr algn="ctr"/>
                      <a:r>
                        <a:rPr lang="de-DE" sz="1050">
                          <a:solidFill>
                            <a:schemeClr val="tx1"/>
                          </a:solidFill>
                        </a:rPr>
                        <a:t>42</a:t>
                      </a:r>
                      <a:endParaRPr lang="LID4096" sz="1050">
                        <a:solidFill>
                          <a:schemeClr val="tx1"/>
                        </a:solidFill>
                      </a:endParaRPr>
                    </a:p>
                  </a:txBody>
                  <a:tcPr marL="36000" marR="36000" marT="36000" marB="36000"/>
                </a:tc>
                <a:tc>
                  <a:txBody>
                    <a:bodyPr/>
                    <a:lstStyle/>
                    <a:p>
                      <a:pPr algn="ctr"/>
                      <a:r>
                        <a:rPr lang="de-DE" sz="1050">
                          <a:solidFill>
                            <a:schemeClr val="tx1"/>
                          </a:solidFill>
                        </a:rPr>
                        <a:t>17</a:t>
                      </a:r>
                      <a:endParaRPr lang="LID4096" sz="1050">
                        <a:solidFill>
                          <a:schemeClr val="tx1"/>
                        </a:solidFill>
                      </a:endParaRPr>
                    </a:p>
                  </a:txBody>
                  <a:tcPr marL="36000" marR="36000" marT="36000" marB="36000"/>
                </a:tc>
                <a:tc>
                  <a:txBody>
                    <a:bodyPr/>
                    <a:lstStyle/>
                    <a:p>
                      <a:pPr algn="ctr"/>
                      <a:r>
                        <a:rPr lang="de-DE" sz="1050">
                          <a:solidFill>
                            <a:schemeClr val="tx1"/>
                          </a:solidFill>
                        </a:rPr>
                        <a:t>6</a:t>
                      </a:r>
                      <a:endParaRPr lang="LID4096" sz="1050">
                        <a:solidFill>
                          <a:schemeClr val="tx1"/>
                        </a:solidFill>
                      </a:endParaRPr>
                    </a:p>
                  </a:txBody>
                  <a:tcPr marL="36000" marR="36000" marT="36000" marB="36000"/>
                </a:tc>
                <a:tc>
                  <a:txBody>
                    <a:bodyPr/>
                    <a:lstStyle/>
                    <a:p>
                      <a:pPr algn="ctr"/>
                      <a:r>
                        <a:rPr lang="de-DE" sz="1050">
                          <a:solidFill>
                            <a:schemeClr val="tx1"/>
                          </a:solidFill>
                        </a:rPr>
                        <a:t>3</a:t>
                      </a:r>
                      <a:endParaRPr lang="LID4096" sz="1050">
                        <a:solidFill>
                          <a:schemeClr val="tx1"/>
                        </a:solidFill>
                      </a:endParaRPr>
                    </a:p>
                  </a:txBody>
                  <a:tcPr marL="36000" marR="36000" marT="36000" marB="36000"/>
                </a:tc>
                <a:tc>
                  <a:txBody>
                    <a:bodyPr/>
                    <a:lstStyle/>
                    <a:p>
                      <a:pPr algn="ctr"/>
                      <a:r>
                        <a:rPr lang="de-DE" sz="1050">
                          <a:solidFill>
                            <a:schemeClr val="tx1"/>
                          </a:solidFill>
                        </a:rPr>
                        <a:t>1</a:t>
                      </a:r>
                      <a:endParaRPr lang="LID4096" sz="1050">
                        <a:solidFill>
                          <a:schemeClr val="tx1"/>
                        </a:solidFill>
                      </a:endParaRPr>
                    </a:p>
                  </a:txBody>
                  <a:tcPr marL="36000" marR="36000" marT="36000" marB="36000"/>
                </a:tc>
                <a:tc>
                  <a:txBody>
                    <a:bodyPr/>
                    <a:lstStyle/>
                    <a:p>
                      <a:pPr algn="ctr"/>
                      <a:r>
                        <a:rPr lang="de-DE" sz="105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2876362605"/>
                  </a:ext>
                </a:extLst>
              </a:tr>
              <a:tr h="0">
                <a:tc>
                  <a:txBody>
                    <a:bodyPr/>
                    <a:lstStyle/>
                    <a:p>
                      <a:r>
                        <a:rPr lang="de-DE" sz="1050" dirty="0">
                          <a:solidFill>
                            <a:schemeClr val="bg1"/>
                          </a:solidFill>
                        </a:rPr>
                        <a:t>Chemo</a:t>
                      </a:r>
                      <a:endParaRPr lang="LID4096" sz="1050">
                        <a:solidFill>
                          <a:schemeClr val="bg1"/>
                        </a:solidFill>
                      </a:endParaRPr>
                    </a:p>
                  </a:txBody>
                  <a:tcPr marL="36000" marR="36000" marT="36000" marB="36000">
                    <a:solidFill>
                      <a:schemeClr val="bg1">
                        <a:lumMod val="50000"/>
                      </a:schemeClr>
                    </a:solidFill>
                  </a:tcPr>
                </a:tc>
                <a:tc>
                  <a:txBody>
                    <a:bodyPr/>
                    <a:lstStyle/>
                    <a:p>
                      <a:pPr algn="ctr"/>
                      <a:r>
                        <a:rPr lang="de-DE" sz="1050">
                          <a:solidFill>
                            <a:schemeClr val="tx1"/>
                          </a:solidFill>
                        </a:rPr>
                        <a:t>332</a:t>
                      </a:r>
                      <a:endParaRPr lang="LID4096" sz="1050">
                        <a:solidFill>
                          <a:schemeClr val="tx1"/>
                        </a:solidFill>
                      </a:endParaRPr>
                    </a:p>
                  </a:txBody>
                  <a:tcPr marL="36000" marR="36000" marT="36000" marB="36000"/>
                </a:tc>
                <a:tc>
                  <a:txBody>
                    <a:bodyPr/>
                    <a:lstStyle/>
                    <a:p>
                      <a:pPr algn="ctr"/>
                      <a:r>
                        <a:rPr lang="de-DE" sz="1050" dirty="0">
                          <a:solidFill>
                            <a:schemeClr val="tx1"/>
                          </a:solidFill>
                        </a:rPr>
                        <a:t>219</a:t>
                      </a:r>
                      <a:endParaRPr lang="LID4096" sz="1050">
                        <a:solidFill>
                          <a:schemeClr val="tx1"/>
                        </a:solidFill>
                      </a:endParaRPr>
                    </a:p>
                  </a:txBody>
                  <a:tcPr marL="36000" marR="36000" marT="36000" marB="36000"/>
                </a:tc>
                <a:tc>
                  <a:txBody>
                    <a:bodyPr/>
                    <a:lstStyle/>
                    <a:p>
                      <a:pPr algn="ctr"/>
                      <a:r>
                        <a:rPr lang="de-DE" sz="1050" dirty="0">
                          <a:solidFill>
                            <a:schemeClr val="tx1"/>
                          </a:solidFill>
                        </a:rPr>
                        <a:t>133</a:t>
                      </a:r>
                      <a:endParaRPr lang="LID4096" sz="1050">
                        <a:solidFill>
                          <a:schemeClr val="tx1"/>
                        </a:solidFill>
                      </a:endParaRPr>
                    </a:p>
                  </a:txBody>
                  <a:tcPr marL="36000" marR="36000" marT="36000" marB="36000"/>
                </a:tc>
                <a:tc>
                  <a:txBody>
                    <a:bodyPr/>
                    <a:lstStyle/>
                    <a:p>
                      <a:pPr algn="ctr"/>
                      <a:r>
                        <a:rPr lang="de-DE" sz="1050" dirty="0">
                          <a:solidFill>
                            <a:schemeClr val="tx1"/>
                          </a:solidFill>
                        </a:rPr>
                        <a:t>65</a:t>
                      </a:r>
                      <a:endParaRPr lang="LID4096" sz="1050">
                        <a:solidFill>
                          <a:schemeClr val="tx1"/>
                        </a:solidFill>
                      </a:endParaRPr>
                    </a:p>
                  </a:txBody>
                  <a:tcPr marL="36000" marR="36000" marT="36000" marB="36000"/>
                </a:tc>
                <a:tc>
                  <a:txBody>
                    <a:bodyPr/>
                    <a:lstStyle/>
                    <a:p>
                      <a:pPr algn="ctr"/>
                      <a:r>
                        <a:rPr lang="de-DE" sz="1050" dirty="0">
                          <a:solidFill>
                            <a:schemeClr val="tx1"/>
                          </a:solidFill>
                        </a:rPr>
                        <a:t>24</a:t>
                      </a:r>
                      <a:endParaRPr lang="LID4096" sz="1050">
                        <a:solidFill>
                          <a:schemeClr val="tx1"/>
                        </a:solidFill>
                      </a:endParaRPr>
                    </a:p>
                  </a:txBody>
                  <a:tcPr marL="36000" marR="36000" marT="36000" marB="36000"/>
                </a:tc>
                <a:tc>
                  <a:txBody>
                    <a:bodyPr/>
                    <a:lstStyle/>
                    <a:p>
                      <a:pPr algn="ctr"/>
                      <a:r>
                        <a:rPr lang="de-DE" sz="1050" dirty="0">
                          <a:solidFill>
                            <a:schemeClr val="tx1"/>
                          </a:solidFill>
                        </a:rPr>
                        <a:t>12</a:t>
                      </a:r>
                      <a:endParaRPr lang="LID4096" sz="1050">
                        <a:solidFill>
                          <a:schemeClr val="tx1"/>
                        </a:solidFill>
                      </a:endParaRPr>
                    </a:p>
                  </a:txBody>
                  <a:tcPr marL="36000" marR="36000" marT="36000" marB="36000"/>
                </a:tc>
                <a:tc>
                  <a:txBody>
                    <a:bodyPr/>
                    <a:lstStyle/>
                    <a:p>
                      <a:pPr algn="ctr"/>
                      <a:r>
                        <a:rPr lang="de-DE" sz="1050" dirty="0">
                          <a:solidFill>
                            <a:schemeClr val="tx1"/>
                          </a:solidFill>
                        </a:rPr>
                        <a:t>5</a:t>
                      </a:r>
                      <a:endParaRPr lang="LID4096" sz="1050">
                        <a:solidFill>
                          <a:schemeClr val="tx1"/>
                        </a:solidFill>
                      </a:endParaRPr>
                    </a:p>
                  </a:txBody>
                  <a:tcPr marL="36000" marR="36000" marT="36000" marB="36000"/>
                </a:tc>
                <a:tc>
                  <a:txBody>
                    <a:bodyPr/>
                    <a:lstStyle/>
                    <a:p>
                      <a:pPr algn="ctr"/>
                      <a:r>
                        <a:rPr lang="de-DE" sz="1050" dirty="0">
                          <a:solidFill>
                            <a:schemeClr val="tx1"/>
                          </a:solidFill>
                        </a:rPr>
                        <a:t>3</a:t>
                      </a:r>
                      <a:endParaRPr lang="LID4096" sz="1050">
                        <a:solidFill>
                          <a:schemeClr val="tx1"/>
                        </a:solidFill>
                      </a:endParaRPr>
                    </a:p>
                  </a:txBody>
                  <a:tcPr marL="36000" marR="36000" marT="36000" marB="36000"/>
                </a:tc>
                <a:tc>
                  <a:txBody>
                    <a:bodyPr/>
                    <a:lstStyle/>
                    <a:p>
                      <a:pPr algn="ctr"/>
                      <a:r>
                        <a:rPr lang="de-DE" sz="1050" dirty="0">
                          <a:solidFill>
                            <a:schemeClr val="tx1"/>
                          </a:solidFill>
                        </a:rPr>
                        <a:t>1</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3689516830"/>
                  </a:ext>
                </a:extLst>
              </a:tr>
            </a:tbl>
          </a:graphicData>
        </a:graphic>
      </p:graphicFrame>
      <p:graphicFrame>
        <p:nvGraphicFramePr>
          <p:cNvPr id="136" name="Tabelle 52">
            <a:extLst>
              <a:ext uri="{FF2B5EF4-FFF2-40B4-BE49-F238E27FC236}">
                <a16:creationId xmlns:a16="http://schemas.microsoft.com/office/drawing/2014/main" id="{1CC13E75-3438-7A47-BD77-4DC25251502B}"/>
              </a:ext>
            </a:extLst>
          </p:cNvPr>
          <p:cNvGraphicFramePr>
            <a:graphicFrameLocks noGrp="1"/>
          </p:cNvGraphicFramePr>
          <p:nvPr>
            <p:extLst>
              <p:ext uri="{D42A27DB-BD31-4B8C-83A1-F6EECF244321}">
                <p14:modId xmlns:p14="http://schemas.microsoft.com/office/powerpoint/2010/main" val="789203876"/>
              </p:ext>
            </p:extLst>
          </p:nvPr>
        </p:nvGraphicFramePr>
        <p:xfrm>
          <a:off x="3075272" y="1815258"/>
          <a:ext cx="2880000" cy="118872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solidFill>
                            <a:schemeClr val="bg1"/>
                          </a:solidFill>
                        </a:rPr>
                        <a:t>Sin + Chemo</a:t>
                      </a:r>
                    </a:p>
                    <a:p>
                      <a:pPr algn="ctr"/>
                      <a:r>
                        <a:rPr lang="de-DE" sz="1000" dirty="0">
                          <a:solidFill>
                            <a:schemeClr val="bg1"/>
                          </a:solidFill>
                        </a:rPr>
                        <a:t>(N=188)</a:t>
                      </a:r>
                    </a:p>
                  </a:txBody>
                  <a:tcPr anchor="ctr">
                    <a:solidFill>
                      <a:schemeClr val="accent5"/>
                    </a:solidFill>
                  </a:tcPr>
                </a:tc>
                <a:tc>
                  <a:txBody>
                    <a:bodyPr/>
                    <a:lstStyle/>
                    <a:p>
                      <a:pPr algn="ctr"/>
                      <a:r>
                        <a:rPr lang="de-DE" sz="1000" dirty="0">
                          <a:solidFill>
                            <a:schemeClr val="bg1"/>
                          </a:solidFill>
                        </a:rPr>
                        <a:t>Chemo </a:t>
                      </a:r>
                    </a:p>
                    <a:p>
                      <a:pPr algn="ctr"/>
                      <a:r>
                        <a:rPr lang="de-DE" sz="1000" dirty="0">
                          <a:solidFill>
                            <a:schemeClr val="bg1"/>
                          </a:solidFill>
                        </a:rPr>
                        <a:t>(N=193)</a:t>
                      </a:r>
                    </a:p>
                  </a:txBody>
                  <a:tcPr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OS,</a:t>
                      </a:r>
                    </a:p>
                    <a:p>
                      <a:r>
                        <a:rPr lang="de-DE" sz="1000" dirty="0" err="1"/>
                        <a:t>mo</a:t>
                      </a:r>
                      <a:r>
                        <a:rPr lang="de-DE" sz="1000" dirty="0"/>
                        <a:t> (95% CI)</a:t>
                      </a:r>
                    </a:p>
                  </a:txBody>
                  <a:tcPr anchor="ctr"/>
                </a:tc>
                <a:tc>
                  <a:txBody>
                    <a:bodyPr/>
                    <a:lstStyle/>
                    <a:p>
                      <a:pPr algn="ctr"/>
                      <a:r>
                        <a:rPr lang="de-DE" sz="1000" b="1" dirty="0"/>
                        <a:t>8.3 </a:t>
                      </a:r>
                    </a:p>
                    <a:p>
                      <a:pPr algn="ctr"/>
                      <a:r>
                        <a:rPr lang="de-DE" sz="1000" dirty="0"/>
                        <a:t>(6.9-12.4)</a:t>
                      </a:r>
                    </a:p>
                  </a:txBody>
                  <a:tcPr marL="83230" marR="83230" marT="41615" marB="41615" anchor="ctr"/>
                </a:tc>
                <a:tc>
                  <a:txBody>
                    <a:bodyPr/>
                    <a:lstStyle/>
                    <a:p>
                      <a:pPr algn="ctr"/>
                      <a:r>
                        <a:rPr lang="de-DE" sz="1000" b="1" dirty="0"/>
                        <a:t>6.4 </a:t>
                      </a:r>
                    </a:p>
                    <a:p>
                      <a:pPr algn="ctr"/>
                      <a:r>
                        <a:rPr lang="de-DE" sz="1000" dirty="0"/>
                        <a:t>(5.5-6.9)</a:t>
                      </a:r>
                    </a:p>
                  </a:txBody>
                  <a:tcPr marL="83230" marR="83230" marT="41615" marB="41615" anchor="ctr"/>
                </a:tc>
                <a:extLst>
                  <a:ext uri="{0D108BD9-81ED-4DB2-BD59-A6C34878D82A}">
                    <a16:rowId xmlns:a16="http://schemas.microsoft.com/office/drawing/2014/main" val="426719897"/>
                  </a:ext>
                </a:extLst>
              </a:tr>
              <a:tr h="266140">
                <a:tc>
                  <a:txBody>
                    <a:bodyPr/>
                    <a:lstStyle/>
                    <a:p>
                      <a:r>
                        <a:rPr lang="de-DE" sz="1000" b="1" dirty="0"/>
                        <a:t>HR (95% CI)</a:t>
                      </a:r>
                      <a:br>
                        <a:rPr lang="de-DE" sz="1000" b="1" dirty="0"/>
                      </a:br>
                      <a:r>
                        <a:rPr lang="de-DE" sz="1000" b="1" i="1" dirty="0"/>
                        <a:t>P </a:t>
                      </a:r>
                      <a:r>
                        <a:rPr lang="de-DE" sz="1000" b="1" i="1" dirty="0" err="1"/>
                        <a:t>value</a:t>
                      </a:r>
                      <a:endParaRPr lang="de-DE" sz="1000" b="1" i="1" dirty="0"/>
                    </a:p>
                  </a:txBody>
                  <a:tcPr anchor="ctr"/>
                </a:tc>
                <a:tc gridSpan="2">
                  <a:txBody>
                    <a:bodyPr/>
                    <a:lstStyle/>
                    <a:p>
                      <a:pPr algn="ctr"/>
                      <a:r>
                        <a:rPr lang="de-DE" sz="1000" b="1" dirty="0"/>
                        <a:t>0.580 (0.449-0.749)</a:t>
                      </a:r>
                    </a:p>
                    <a:p>
                      <a:pPr algn="ctr"/>
                      <a:r>
                        <a:rPr lang="de-DE" sz="1000" b="1" dirty="0"/>
                        <a:t>&lt;0.0001</a:t>
                      </a:r>
                    </a:p>
                  </a:txBody>
                  <a:tcPr marL="83230" marR="83230" marT="41615" marB="41615" anchor="ctr"/>
                </a:tc>
                <a:tc hMerge="1">
                  <a:txBody>
                    <a:bodyPr/>
                    <a:lstStyle/>
                    <a:p>
                      <a:endParaRPr lang="de-DE" sz="1400"/>
                    </a:p>
                  </a:txBody>
                  <a:tcPr/>
                </a:tc>
                <a:extLst>
                  <a:ext uri="{0D108BD9-81ED-4DB2-BD59-A6C34878D82A}">
                    <a16:rowId xmlns:a16="http://schemas.microsoft.com/office/drawing/2014/main" val="88096318"/>
                  </a:ext>
                </a:extLst>
              </a:tr>
            </a:tbl>
          </a:graphicData>
        </a:graphic>
      </p:graphicFrame>
      <p:graphicFrame>
        <p:nvGraphicFramePr>
          <p:cNvPr id="137" name="Diagramm 136">
            <a:extLst>
              <a:ext uri="{FF2B5EF4-FFF2-40B4-BE49-F238E27FC236}">
                <a16:creationId xmlns:a16="http://schemas.microsoft.com/office/drawing/2014/main" id="{546B1ACF-39B7-1343-9EAE-E13E3F32DFD0}"/>
              </a:ext>
            </a:extLst>
          </p:cNvPr>
          <p:cNvGraphicFramePr/>
          <p:nvPr>
            <p:extLst>
              <p:ext uri="{D42A27DB-BD31-4B8C-83A1-F6EECF244321}">
                <p14:modId xmlns:p14="http://schemas.microsoft.com/office/powerpoint/2010/main" val="781946985"/>
              </p:ext>
            </p:extLst>
          </p:nvPr>
        </p:nvGraphicFramePr>
        <p:xfrm>
          <a:off x="6648769" y="2268482"/>
          <a:ext cx="5128665" cy="30404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5" name="Tabelle 52">
            <a:extLst>
              <a:ext uri="{FF2B5EF4-FFF2-40B4-BE49-F238E27FC236}">
                <a16:creationId xmlns:a16="http://schemas.microsoft.com/office/drawing/2014/main" id="{E34D49EB-C00F-854F-BEAD-BCA223FE830A}"/>
              </a:ext>
            </a:extLst>
          </p:cNvPr>
          <p:cNvGraphicFramePr>
            <a:graphicFrameLocks noGrp="1"/>
          </p:cNvGraphicFramePr>
          <p:nvPr>
            <p:extLst>
              <p:ext uri="{D42A27DB-BD31-4B8C-83A1-F6EECF244321}">
                <p14:modId xmlns:p14="http://schemas.microsoft.com/office/powerpoint/2010/main" val="1084806744"/>
              </p:ext>
            </p:extLst>
          </p:nvPr>
        </p:nvGraphicFramePr>
        <p:xfrm>
          <a:off x="8910043" y="1815258"/>
          <a:ext cx="2880000" cy="118872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solidFill>
                            <a:schemeClr val="bg1"/>
                          </a:solidFill>
                        </a:rPr>
                        <a:t>Sin + Chemo</a:t>
                      </a:r>
                    </a:p>
                    <a:p>
                      <a:pPr algn="ctr"/>
                      <a:r>
                        <a:rPr lang="de-DE" sz="1000" dirty="0">
                          <a:solidFill>
                            <a:schemeClr val="bg1"/>
                          </a:solidFill>
                        </a:rPr>
                        <a:t>(N=327)</a:t>
                      </a:r>
                    </a:p>
                  </a:txBody>
                  <a:tcPr anchor="ctr">
                    <a:solidFill>
                      <a:schemeClr val="accent5"/>
                    </a:solidFill>
                  </a:tcPr>
                </a:tc>
                <a:tc>
                  <a:txBody>
                    <a:bodyPr/>
                    <a:lstStyle/>
                    <a:p>
                      <a:pPr algn="ctr"/>
                      <a:r>
                        <a:rPr lang="de-DE" sz="1000" dirty="0">
                          <a:solidFill>
                            <a:schemeClr val="bg1"/>
                          </a:solidFill>
                        </a:rPr>
                        <a:t>Chemo </a:t>
                      </a:r>
                    </a:p>
                    <a:p>
                      <a:pPr algn="ctr"/>
                      <a:r>
                        <a:rPr lang="de-DE" sz="1000" dirty="0">
                          <a:solidFill>
                            <a:schemeClr val="bg1"/>
                          </a:solidFill>
                        </a:rPr>
                        <a:t>(N=332)</a:t>
                      </a:r>
                    </a:p>
                  </a:txBody>
                  <a:tcPr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OS,</a:t>
                      </a:r>
                    </a:p>
                    <a:p>
                      <a:r>
                        <a:rPr lang="de-DE" sz="1000" dirty="0" err="1"/>
                        <a:t>mo</a:t>
                      </a:r>
                      <a:r>
                        <a:rPr lang="de-DE" sz="1000" dirty="0"/>
                        <a:t> (95% CI)</a:t>
                      </a:r>
                    </a:p>
                  </a:txBody>
                  <a:tcPr anchor="ctr"/>
                </a:tc>
                <a:tc>
                  <a:txBody>
                    <a:bodyPr/>
                    <a:lstStyle/>
                    <a:p>
                      <a:pPr algn="ctr"/>
                      <a:r>
                        <a:rPr lang="de-DE" sz="1000" b="1" dirty="0"/>
                        <a:t>7.2</a:t>
                      </a:r>
                      <a:r>
                        <a:rPr lang="de-DE" sz="1000" dirty="0"/>
                        <a:t> </a:t>
                      </a:r>
                    </a:p>
                    <a:p>
                      <a:pPr algn="ctr"/>
                      <a:r>
                        <a:rPr lang="de-DE" sz="1000" dirty="0"/>
                        <a:t>(7.0-9.6)</a:t>
                      </a:r>
                    </a:p>
                  </a:txBody>
                  <a:tcPr marL="83230" marR="83230" marT="41615" marB="41615" anchor="ctr"/>
                </a:tc>
                <a:tc>
                  <a:txBody>
                    <a:bodyPr/>
                    <a:lstStyle/>
                    <a:p>
                      <a:pPr algn="ctr"/>
                      <a:r>
                        <a:rPr lang="de-DE" sz="1000" b="1" dirty="0"/>
                        <a:t>5.7</a:t>
                      </a:r>
                    </a:p>
                    <a:p>
                      <a:pPr algn="ctr"/>
                      <a:r>
                        <a:rPr lang="de-DE" sz="1000" dirty="0"/>
                        <a:t>(5.5-6.8</a:t>
                      </a:r>
                    </a:p>
                  </a:txBody>
                  <a:tcPr marL="83230" marR="83230" marT="41615" marB="41615" anchor="ctr"/>
                </a:tc>
                <a:extLst>
                  <a:ext uri="{0D108BD9-81ED-4DB2-BD59-A6C34878D82A}">
                    <a16:rowId xmlns:a16="http://schemas.microsoft.com/office/drawing/2014/main" val="426719897"/>
                  </a:ext>
                </a:extLst>
              </a:tr>
              <a:tr h="266140">
                <a:tc>
                  <a:txBody>
                    <a:bodyPr/>
                    <a:lstStyle/>
                    <a:p>
                      <a:r>
                        <a:rPr lang="de-DE" sz="1000" b="1" dirty="0"/>
                        <a:t>HR (95% CI)</a:t>
                      </a:r>
                      <a:br>
                        <a:rPr lang="de-DE" sz="1000" b="1" dirty="0"/>
                      </a:br>
                      <a:r>
                        <a:rPr lang="de-DE" sz="1000" b="1" i="1" dirty="0"/>
                        <a:t>P </a:t>
                      </a:r>
                      <a:r>
                        <a:rPr lang="de-DE" sz="1000" b="1" i="1" dirty="0" err="1"/>
                        <a:t>value</a:t>
                      </a:r>
                      <a:endParaRPr lang="de-DE" sz="1000" b="1" i="1" dirty="0"/>
                    </a:p>
                  </a:txBody>
                  <a:tcPr anchor="ctr"/>
                </a:tc>
                <a:tc gridSpan="2">
                  <a:txBody>
                    <a:bodyPr/>
                    <a:lstStyle/>
                    <a:p>
                      <a:pPr algn="ctr"/>
                      <a:r>
                        <a:rPr lang="de-DE" sz="1000" b="1" dirty="0"/>
                        <a:t>0.558 (0.461-0-676)</a:t>
                      </a:r>
                    </a:p>
                    <a:p>
                      <a:pPr algn="ctr"/>
                      <a:r>
                        <a:rPr lang="de-DE" sz="1000" b="1" dirty="0"/>
                        <a:t>&lt;0.0001</a:t>
                      </a:r>
                    </a:p>
                  </a:txBody>
                  <a:tcPr marL="83230" marR="83230" marT="41615" marB="41615" anchor="ctr"/>
                </a:tc>
                <a:tc hMerge="1">
                  <a:txBody>
                    <a:bodyPr/>
                    <a:lstStyle/>
                    <a:p>
                      <a:endParaRPr lang="de-DE" sz="1400"/>
                    </a:p>
                  </a:txBody>
                  <a:tcPr/>
                </a:tc>
                <a:extLst>
                  <a:ext uri="{0D108BD9-81ED-4DB2-BD59-A6C34878D82A}">
                    <a16:rowId xmlns:a16="http://schemas.microsoft.com/office/drawing/2014/main" val="88096318"/>
                  </a:ext>
                </a:extLst>
              </a:tr>
            </a:tbl>
          </a:graphicData>
        </a:graphic>
      </p:graphicFrame>
      <p:sp>
        <p:nvSpPr>
          <p:cNvPr id="138" name="Rechteck 137">
            <a:extLst>
              <a:ext uri="{FF2B5EF4-FFF2-40B4-BE49-F238E27FC236}">
                <a16:creationId xmlns:a16="http://schemas.microsoft.com/office/drawing/2014/main" id="{B5F90FBB-BE9C-794C-ABC0-AB1F00972FEE}"/>
              </a:ext>
            </a:extLst>
          </p:cNvPr>
          <p:cNvSpPr/>
          <p:nvPr/>
        </p:nvSpPr>
        <p:spPr>
          <a:xfrm>
            <a:off x="4688567" y="3925145"/>
            <a:ext cx="1152880" cy="276999"/>
          </a:xfrm>
          <a:prstGeom prst="rect">
            <a:avLst/>
          </a:prstGeom>
        </p:spPr>
        <p:txBody>
          <a:bodyPr wrap="none">
            <a:spAutoFit/>
          </a:bodyPr>
          <a:lstStyle/>
          <a:p>
            <a:r>
              <a:rPr lang="de-DE" sz="1200" dirty="0">
                <a:solidFill>
                  <a:schemeClr val="accent5"/>
                </a:solidFill>
              </a:rPr>
              <a:t>Sinti + Chemo</a:t>
            </a:r>
            <a:endParaRPr lang="LID4096" sz="1200">
              <a:solidFill>
                <a:schemeClr val="accent5"/>
              </a:solidFill>
            </a:endParaRPr>
          </a:p>
        </p:txBody>
      </p:sp>
      <p:sp>
        <p:nvSpPr>
          <p:cNvPr id="139" name="Rechteck 138">
            <a:extLst>
              <a:ext uri="{FF2B5EF4-FFF2-40B4-BE49-F238E27FC236}">
                <a16:creationId xmlns:a16="http://schemas.microsoft.com/office/drawing/2014/main" id="{837F276C-97C8-1942-A483-0322B46BC13B}"/>
              </a:ext>
            </a:extLst>
          </p:cNvPr>
          <p:cNvSpPr/>
          <p:nvPr/>
        </p:nvSpPr>
        <p:spPr>
          <a:xfrm>
            <a:off x="4854092" y="4311617"/>
            <a:ext cx="678391" cy="276999"/>
          </a:xfrm>
          <a:prstGeom prst="rect">
            <a:avLst/>
          </a:prstGeom>
        </p:spPr>
        <p:txBody>
          <a:bodyPr wrap="none">
            <a:spAutoFit/>
          </a:bodyPr>
          <a:lstStyle/>
          <a:p>
            <a:r>
              <a:rPr lang="de-DE" sz="1200" dirty="0">
                <a:solidFill>
                  <a:schemeClr val="accent6"/>
                </a:solidFill>
              </a:rPr>
              <a:t>Chemo</a:t>
            </a:r>
            <a:endParaRPr lang="LID4096" sz="1200">
              <a:solidFill>
                <a:schemeClr val="accent6"/>
              </a:solidFill>
            </a:endParaRPr>
          </a:p>
        </p:txBody>
      </p:sp>
      <p:sp>
        <p:nvSpPr>
          <p:cNvPr id="140" name="Rechteck 139">
            <a:extLst>
              <a:ext uri="{FF2B5EF4-FFF2-40B4-BE49-F238E27FC236}">
                <a16:creationId xmlns:a16="http://schemas.microsoft.com/office/drawing/2014/main" id="{91D03FF0-C175-CB47-94ED-3346AAFF4DB6}"/>
              </a:ext>
            </a:extLst>
          </p:cNvPr>
          <p:cNvSpPr/>
          <p:nvPr/>
        </p:nvSpPr>
        <p:spPr>
          <a:xfrm>
            <a:off x="10730155" y="3925145"/>
            <a:ext cx="1152880" cy="276999"/>
          </a:xfrm>
          <a:prstGeom prst="rect">
            <a:avLst/>
          </a:prstGeom>
        </p:spPr>
        <p:txBody>
          <a:bodyPr wrap="none">
            <a:spAutoFit/>
          </a:bodyPr>
          <a:lstStyle/>
          <a:p>
            <a:r>
              <a:rPr lang="de-DE" sz="1200" dirty="0">
                <a:solidFill>
                  <a:schemeClr val="accent5"/>
                </a:solidFill>
              </a:rPr>
              <a:t>Sinti + Chemo</a:t>
            </a:r>
            <a:endParaRPr lang="LID4096" sz="1200">
              <a:solidFill>
                <a:schemeClr val="accent5"/>
              </a:solidFill>
            </a:endParaRPr>
          </a:p>
        </p:txBody>
      </p:sp>
      <p:sp>
        <p:nvSpPr>
          <p:cNvPr id="141" name="Rechteck 140">
            <a:extLst>
              <a:ext uri="{FF2B5EF4-FFF2-40B4-BE49-F238E27FC236}">
                <a16:creationId xmlns:a16="http://schemas.microsoft.com/office/drawing/2014/main" id="{4F1F9F27-6A01-824A-9637-FE5D68B9C5A8}"/>
              </a:ext>
            </a:extLst>
          </p:cNvPr>
          <p:cNvSpPr/>
          <p:nvPr/>
        </p:nvSpPr>
        <p:spPr>
          <a:xfrm>
            <a:off x="10730155" y="4338512"/>
            <a:ext cx="678391" cy="276999"/>
          </a:xfrm>
          <a:prstGeom prst="rect">
            <a:avLst/>
          </a:prstGeom>
        </p:spPr>
        <p:txBody>
          <a:bodyPr wrap="none">
            <a:spAutoFit/>
          </a:bodyPr>
          <a:lstStyle/>
          <a:p>
            <a:r>
              <a:rPr lang="de-DE" sz="1200" dirty="0">
                <a:solidFill>
                  <a:schemeClr val="accent6"/>
                </a:solidFill>
              </a:rPr>
              <a:t>Chemo</a:t>
            </a:r>
            <a:endParaRPr lang="LID4096" sz="1200">
              <a:solidFill>
                <a:schemeClr val="accent6"/>
              </a:solidFill>
            </a:endParaRPr>
          </a:p>
        </p:txBody>
      </p:sp>
    </p:spTree>
    <p:extLst>
      <p:ext uri="{BB962C8B-B14F-4D97-AF65-F5344CB8AC3E}">
        <p14:creationId xmlns:p14="http://schemas.microsoft.com/office/powerpoint/2010/main" val="34747645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EBA50C4-F920-4341-879D-073A2B6C0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194" y="2493944"/>
            <a:ext cx="3960876" cy="2152650"/>
          </a:xfrm>
          <a:prstGeom prst="rect">
            <a:avLst/>
          </a:prstGeom>
        </p:spPr>
      </p:pic>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baseline="30000" dirty="0" err="1"/>
              <a:t>a</a:t>
            </a:r>
            <a:r>
              <a:rPr lang="en-GB" dirty="0" err="1"/>
              <a:t>defined</a:t>
            </a:r>
            <a:r>
              <a:rPr lang="en-GB" dirty="0"/>
              <a:t> as a response (complete or partial) confirmed by two consecutive </a:t>
            </a:r>
            <a:r>
              <a:rPr lang="en-GB" dirty="0" err="1"/>
              <a:t>tumor</a:t>
            </a:r>
            <a:r>
              <a:rPr lang="en-GB" dirty="0"/>
              <a:t> assessments</a:t>
            </a:r>
          </a:p>
          <a:p>
            <a:r>
              <a:rPr lang="en-GB" baseline="30000" dirty="0"/>
              <a:t>b</a:t>
            </a:r>
            <a:r>
              <a:rPr lang="en-GB" dirty="0"/>
              <a:t>all randomized with measurable disease</a:t>
            </a:r>
          </a:p>
          <a:p>
            <a:r>
              <a:rPr lang="en-GB" baseline="30000" dirty="0" err="1"/>
              <a:t>c</a:t>
            </a:r>
            <a:r>
              <a:rPr lang="en-GB" dirty="0" err="1"/>
              <a:t>RD</a:t>
            </a:r>
            <a:r>
              <a:rPr lang="en-GB" dirty="0"/>
              <a:t>, rate difference = ORR</a:t>
            </a:r>
            <a:r>
              <a:rPr lang="en-US" baseline="-25000" dirty="0"/>
              <a:t>Sinti + Chemo</a:t>
            </a:r>
            <a:r>
              <a:rPr lang="en-GB" dirty="0"/>
              <a:t> – ORR</a:t>
            </a:r>
            <a:r>
              <a:rPr lang="en-US" baseline="-25000" dirty="0"/>
              <a:t> Chemo</a:t>
            </a:r>
            <a:r>
              <a:rPr lang="en-GB" dirty="0"/>
              <a:t>, and was calculated using stratified M-N method</a:t>
            </a:r>
          </a:p>
          <a:p>
            <a:r>
              <a:rPr lang="en-GB" dirty="0"/>
              <a:t> CI, confidence interval; </a:t>
            </a:r>
            <a:r>
              <a:rPr lang="en-GB" dirty="0" err="1"/>
              <a:t>DoR</a:t>
            </a:r>
            <a:r>
              <a:rPr lang="en-GB" dirty="0"/>
              <a:t>, duration of response; HR, hazard </a:t>
            </a:r>
            <a:r>
              <a:rPr lang="en-GB"/>
              <a:t>ratio; mo, months; </a:t>
            </a:r>
            <a:r>
              <a:rPr lang="en-GB" dirty="0"/>
              <a:t>ORR, objective response rate.</a:t>
            </a:r>
          </a:p>
          <a:p>
            <a:r>
              <a:rPr lang="en-GB" b="1" dirty="0"/>
              <a:t>Shen L, et al. Abstract LBA52 presented at ESMO 2021.</a:t>
            </a:r>
          </a:p>
        </p:txBody>
      </p:sp>
      <p:sp>
        <p:nvSpPr>
          <p:cNvPr id="5" name="object 5"/>
          <p:cNvSpPr txBox="1">
            <a:spLocks noGrp="1"/>
          </p:cNvSpPr>
          <p:nvPr>
            <p:ph type="title"/>
          </p:nvPr>
        </p:nvSpPr>
        <p:spPr/>
        <p:txBody>
          <a:bodyPr/>
          <a:lstStyle/>
          <a:p>
            <a:r>
              <a:rPr lang="en-US" noProof="0"/>
              <a:t>ORR and DoR per investigator assessment</a:t>
            </a:r>
          </a:p>
        </p:txBody>
      </p:sp>
      <p:sp>
        <p:nvSpPr>
          <p:cNvPr id="2" name="Textplatzhalter 1">
            <a:extLst>
              <a:ext uri="{FF2B5EF4-FFF2-40B4-BE49-F238E27FC236}">
                <a16:creationId xmlns:a16="http://schemas.microsoft.com/office/drawing/2014/main" id="{0F055B38-B8FB-354A-8C4C-2135A5959D42}"/>
              </a:ext>
            </a:extLst>
          </p:cNvPr>
          <p:cNvSpPr>
            <a:spLocks noGrp="1"/>
          </p:cNvSpPr>
          <p:nvPr>
            <p:ph type="body" sz="quarter" idx="12"/>
          </p:nvPr>
        </p:nvSpPr>
        <p:spPr/>
        <p:txBody>
          <a:bodyPr/>
          <a:lstStyle/>
          <a:p>
            <a:r>
              <a:rPr lang="de-DE" dirty="0" err="1"/>
              <a:t>Confirmed</a:t>
            </a:r>
            <a:r>
              <a:rPr lang="de-DE" dirty="0"/>
              <a:t> ORR</a:t>
            </a:r>
          </a:p>
        </p:txBody>
      </p:sp>
      <p:sp>
        <p:nvSpPr>
          <p:cNvPr id="3" name="Textplatzhalter 2">
            <a:extLst>
              <a:ext uri="{FF2B5EF4-FFF2-40B4-BE49-F238E27FC236}">
                <a16:creationId xmlns:a16="http://schemas.microsoft.com/office/drawing/2014/main" id="{39A794F1-CACA-884D-929F-29FBB8814610}"/>
              </a:ext>
            </a:extLst>
          </p:cNvPr>
          <p:cNvSpPr>
            <a:spLocks noGrp="1"/>
          </p:cNvSpPr>
          <p:nvPr>
            <p:ph type="body" sz="quarter" idx="13"/>
          </p:nvPr>
        </p:nvSpPr>
        <p:spPr/>
        <p:txBody>
          <a:bodyPr/>
          <a:lstStyle/>
          <a:p>
            <a:r>
              <a:rPr lang="en-US" dirty="0"/>
              <a:t>Confirmed </a:t>
            </a:r>
            <a:r>
              <a:rPr lang="en-US" dirty="0" err="1"/>
              <a:t>DoR</a:t>
            </a:r>
            <a:endParaRPr lang="en-US" b="1" dirty="0">
              <a:cs typeface="Arial"/>
            </a:endParaRPr>
          </a:p>
        </p:txBody>
      </p:sp>
      <p:graphicFrame>
        <p:nvGraphicFramePr>
          <p:cNvPr id="54" name="Tabelle 96">
            <a:extLst>
              <a:ext uri="{FF2B5EF4-FFF2-40B4-BE49-F238E27FC236}">
                <a16:creationId xmlns:a16="http://schemas.microsoft.com/office/drawing/2014/main" id="{0B115532-8E91-1149-BF61-9E106A8E1FD1}"/>
              </a:ext>
            </a:extLst>
          </p:cNvPr>
          <p:cNvGraphicFramePr>
            <a:graphicFrameLocks noGrp="1"/>
          </p:cNvGraphicFramePr>
          <p:nvPr>
            <p:extLst>
              <p:ext uri="{D42A27DB-BD31-4B8C-83A1-F6EECF244321}">
                <p14:modId xmlns:p14="http://schemas.microsoft.com/office/powerpoint/2010/main" val="1901882808"/>
              </p:ext>
            </p:extLst>
          </p:nvPr>
        </p:nvGraphicFramePr>
        <p:xfrm>
          <a:off x="6236725" y="5201060"/>
          <a:ext cx="5553318" cy="696060"/>
        </p:xfrm>
        <a:graphic>
          <a:graphicData uri="http://schemas.openxmlformats.org/drawingml/2006/table">
            <a:tbl>
              <a:tblPr firstRow="1" bandRow="1">
                <a:tableStyleId>{5C22544A-7EE6-4342-B048-85BDC9FD1C3A}</a:tableStyleId>
              </a:tblPr>
              <a:tblGrid>
                <a:gridCol w="958805">
                  <a:extLst>
                    <a:ext uri="{9D8B030D-6E8A-4147-A177-3AD203B41FA5}">
                      <a16:colId xmlns:a16="http://schemas.microsoft.com/office/drawing/2014/main" val="3151216466"/>
                    </a:ext>
                  </a:extLst>
                </a:gridCol>
                <a:gridCol w="417683">
                  <a:extLst>
                    <a:ext uri="{9D8B030D-6E8A-4147-A177-3AD203B41FA5}">
                      <a16:colId xmlns:a16="http://schemas.microsoft.com/office/drawing/2014/main" val="926168181"/>
                    </a:ext>
                  </a:extLst>
                </a:gridCol>
                <a:gridCol w="417683">
                  <a:extLst>
                    <a:ext uri="{9D8B030D-6E8A-4147-A177-3AD203B41FA5}">
                      <a16:colId xmlns:a16="http://schemas.microsoft.com/office/drawing/2014/main" val="2500062171"/>
                    </a:ext>
                  </a:extLst>
                </a:gridCol>
                <a:gridCol w="417683">
                  <a:extLst>
                    <a:ext uri="{9D8B030D-6E8A-4147-A177-3AD203B41FA5}">
                      <a16:colId xmlns:a16="http://schemas.microsoft.com/office/drawing/2014/main" val="837164687"/>
                    </a:ext>
                  </a:extLst>
                </a:gridCol>
                <a:gridCol w="417683">
                  <a:extLst>
                    <a:ext uri="{9D8B030D-6E8A-4147-A177-3AD203B41FA5}">
                      <a16:colId xmlns:a16="http://schemas.microsoft.com/office/drawing/2014/main" val="1271741087"/>
                    </a:ext>
                  </a:extLst>
                </a:gridCol>
                <a:gridCol w="417683">
                  <a:extLst>
                    <a:ext uri="{9D8B030D-6E8A-4147-A177-3AD203B41FA5}">
                      <a16:colId xmlns:a16="http://schemas.microsoft.com/office/drawing/2014/main" val="671377813"/>
                    </a:ext>
                  </a:extLst>
                </a:gridCol>
                <a:gridCol w="417683">
                  <a:extLst>
                    <a:ext uri="{9D8B030D-6E8A-4147-A177-3AD203B41FA5}">
                      <a16:colId xmlns:a16="http://schemas.microsoft.com/office/drawing/2014/main" val="4085898097"/>
                    </a:ext>
                  </a:extLst>
                </a:gridCol>
                <a:gridCol w="417683">
                  <a:extLst>
                    <a:ext uri="{9D8B030D-6E8A-4147-A177-3AD203B41FA5}">
                      <a16:colId xmlns:a16="http://schemas.microsoft.com/office/drawing/2014/main" val="2382430838"/>
                    </a:ext>
                  </a:extLst>
                </a:gridCol>
                <a:gridCol w="417683">
                  <a:extLst>
                    <a:ext uri="{9D8B030D-6E8A-4147-A177-3AD203B41FA5}">
                      <a16:colId xmlns:a16="http://schemas.microsoft.com/office/drawing/2014/main" val="2078045141"/>
                    </a:ext>
                  </a:extLst>
                </a:gridCol>
                <a:gridCol w="417683">
                  <a:extLst>
                    <a:ext uri="{9D8B030D-6E8A-4147-A177-3AD203B41FA5}">
                      <a16:colId xmlns:a16="http://schemas.microsoft.com/office/drawing/2014/main" val="326983352"/>
                    </a:ext>
                  </a:extLst>
                </a:gridCol>
                <a:gridCol w="417683">
                  <a:extLst>
                    <a:ext uri="{9D8B030D-6E8A-4147-A177-3AD203B41FA5}">
                      <a16:colId xmlns:a16="http://schemas.microsoft.com/office/drawing/2014/main" val="3761095219"/>
                    </a:ext>
                  </a:extLst>
                </a:gridCol>
                <a:gridCol w="417683">
                  <a:extLst>
                    <a:ext uri="{9D8B030D-6E8A-4147-A177-3AD203B41FA5}">
                      <a16:colId xmlns:a16="http://schemas.microsoft.com/office/drawing/2014/main" val="2546271524"/>
                    </a:ext>
                  </a:extLst>
                </a:gridCol>
              </a:tblGrid>
              <a:tr h="0">
                <a:tc gridSpan="12">
                  <a:txBody>
                    <a:bodyPr/>
                    <a:lstStyle/>
                    <a:p>
                      <a:r>
                        <a:rPr lang="de-DE" sz="1050" dirty="0" err="1"/>
                        <a:t>No</a:t>
                      </a:r>
                      <a:r>
                        <a:rPr lang="de-DE" sz="1050" dirty="0"/>
                        <a:t>. at </a:t>
                      </a:r>
                      <a:r>
                        <a:rPr lang="de-DE" sz="1050" dirty="0" err="1"/>
                        <a:t>risk</a:t>
                      </a:r>
                      <a:endParaRPr lang="LID4096" sz="105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extLst>
                  <a:ext uri="{0D108BD9-81ED-4DB2-BD59-A6C34878D82A}">
                    <a16:rowId xmlns:a16="http://schemas.microsoft.com/office/drawing/2014/main" val="2923828362"/>
                  </a:ext>
                </a:extLst>
              </a:tr>
              <a:tr h="0">
                <a:tc>
                  <a:txBody>
                    <a:bodyPr/>
                    <a:lstStyle/>
                    <a:p>
                      <a:r>
                        <a:rPr lang="de-DE" sz="1050" dirty="0">
                          <a:solidFill>
                            <a:schemeClr val="bg1"/>
                          </a:solidFill>
                        </a:rPr>
                        <a:t>Sinti + Chemo</a:t>
                      </a:r>
                      <a:endParaRPr lang="LID4096" sz="1050">
                        <a:solidFill>
                          <a:schemeClr val="bg1"/>
                        </a:solidFill>
                      </a:endParaRPr>
                    </a:p>
                  </a:txBody>
                  <a:tcPr marL="36000" marR="36000" marT="36000" marB="36000">
                    <a:solidFill>
                      <a:schemeClr val="accent5"/>
                    </a:solidFill>
                  </a:tcPr>
                </a:tc>
                <a:tc>
                  <a:txBody>
                    <a:bodyPr/>
                    <a:lstStyle/>
                    <a:p>
                      <a:pPr algn="ctr"/>
                      <a:r>
                        <a:rPr lang="de-DE" sz="1050" dirty="0">
                          <a:solidFill>
                            <a:schemeClr val="tx1"/>
                          </a:solidFill>
                        </a:rPr>
                        <a:t>216</a:t>
                      </a:r>
                      <a:endParaRPr lang="LID4096" sz="1050">
                        <a:solidFill>
                          <a:schemeClr val="tx1"/>
                        </a:solidFill>
                      </a:endParaRPr>
                    </a:p>
                  </a:txBody>
                  <a:tcPr marL="36000" marR="36000" marT="36000" marB="36000"/>
                </a:tc>
                <a:tc>
                  <a:txBody>
                    <a:bodyPr/>
                    <a:lstStyle/>
                    <a:p>
                      <a:pPr algn="ctr"/>
                      <a:r>
                        <a:rPr lang="de-DE" sz="1050">
                          <a:solidFill>
                            <a:schemeClr val="tx1"/>
                          </a:solidFill>
                        </a:rPr>
                        <a:t>181</a:t>
                      </a:r>
                      <a:endParaRPr lang="LID4096" sz="1050">
                        <a:solidFill>
                          <a:schemeClr val="tx1"/>
                        </a:solidFill>
                      </a:endParaRPr>
                    </a:p>
                  </a:txBody>
                  <a:tcPr marL="36000" marR="36000" marT="36000" marB="36000"/>
                </a:tc>
                <a:tc>
                  <a:txBody>
                    <a:bodyPr/>
                    <a:lstStyle/>
                    <a:p>
                      <a:pPr algn="ctr"/>
                      <a:r>
                        <a:rPr lang="de-DE" sz="1050">
                          <a:solidFill>
                            <a:schemeClr val="tx1"/>
                          </a:solidFill>
                        </a:rPr>
                        <a:t>119</a:t>
                      </a:r>
                      <a:endParaRPr lang="LID4096" sz="1050">
                        <a:solidFill>
                          <a:schemeClr val="tx1"/>
                        </a:solidFill>
                      </a:endParaRPr>
                    </a:p>
                  </a:txBody>
                  <a:tcPr marL="36000" marR="36000" marT="36000" marB="36000"/>
                </a:tc>
                <a:tc>
                  <a:txBody>
                    <a:bodyPr/>
                    <a:lstStyle/>
                    <a:p>
                      <a:pPr algn="ctr"/>
                      <a:r>
                        <a:rPr lang="de-DE" sz="1050">
                          <a:solidFill>
                            <a:schemeClr val="tx1"/>
                          </a:solidFill>
                        </a:rPr>
                        <a:t>84</a:t>
                      </a:r>
                      <a:endParaRPr lang="LID4096" sz="1050">
                        <a:solidFill>
                          <a:schemeClr val="tx1"/>
                        </a:solidFill>
                      </a:endParaRPr>
                    </a:p>
                  </a:txBody>
                  <a:tcPr marL="36000" marR="36000" marT="36000" marB="36000"/>
                </a:tc>
                <a:tc>
                  <a:txBody>
                    <a:bodyPr/>
                    <a:lstStyle/>
                    <a:p>
                      <a:pPr algn="ctr"/>
                      <a:r>
                        <a:rPr lang="de-DE" sz="1050">
                          <a:solidFill>
                            <a:schemeClr val="tx1"/>
                          </a:solidFill>
                        </a:rPr>
                        <a:t>58</a:t>
                      </a:r>
                      <a:endParaRPr lang="LID4096" sz="1050">
                        <a:solidFill>
                          <a:schemeClr val="tx1"/>
                        </a:solidFill>
                      </a:endParaRPr>
                    </a:p>
                  </a:txBody>
                  <a:tcPr marL="36000" marR="36000" marT="36000" marB="36000"/>
                </a:tc>
                <a:tc>
                  <a:txBody>
                    <a:bodyPr/>
                    <a:lstStyle/>
                    <a:p>
                      <a:pPr algn="ctr"/>
                      <a:r>
                        <a:rPr lang="de-DE" sz="1050">
                          <a:solidFill>
                            <a:schemeClr val="tx1"/>
                          </a:solidFill>
                        </a:rPr>
                        <a:t>36</a:t>
                      </a:r>
                      <a:endParaRPr lang="LID4096" sz="1050">
                        <a:solidFill>
                          <a:schemeClr val="tx1"/>
                        </a:solidFill>
                      </a:endParaRPr>
                    </a:p>
                  </a:txBody>
                  <a:tcPr marL="36000" marR="36000" marT="36000" marB="36000"/>
                </a:tc>
                <a:tc>
                  <a:txBody>
                    <a:bodyPr/>
                    <a:lstStyle/>
                    <a:p>
                      <a:pPr algn="ctr"/>
                      <a:r>
                        <a:rPr lang="de-DE" sz="1050">
                          <a:solidFill>
                            <a:schemeClr val="tx1"/>
                          </a:solidFill>
                        </a:rPr>
                        <a:t>8</a:t>
                      </a:r>
                      <a:endParaRPr lang="LID4096" sz="1050">
                        <a:solidFill>
                          <a:schemeClr val="tx1"/>
                        </a:solidFill>
                      </a:endParaRPr>
                    </a:p>
                  </a:txBody>
                  <a:tcPr marL="36000" marR="36000" marT="36000" marB="36000"/>
                </a:tc>
                <a:tc>
                  <a:txBody>
                    <a:bodyPr/>
                    <a:lstStyle/>
                    <a:p>
                      <a:pPr algn="ctr"/>
                      <a:r>
                        <a:rPr lang="de-DE" sz="1050">
                          <a:solidFill>
                            <a:schemeClr val="tx1"/>
                          </a:solidFill>
                        </a:rPr>
                        <a:t>3</a:t>
                      </a:r>
                      <a:endParaRPr lang="LID4096" sz="1050">
                        <a:solidFill>
                          <a:schemeClr val="tx1"/>
                        </a:solidFill>
                      </a:endParaRPr>
                    </a:p>
                  </a:txBody>
                  <a:tcPr marL="36000" marR="36000" marT="36000" marB="36000"/>
                </a:tc>
                <a:tc>
                  <a:txBody>
                    <a:bodyPr/>
                    <a:lstStyle/>
                    <a:p>
                      <a:pPr algn="ctr"/>
                      <a:r>
                        <a:rPr lang="de-DE" sz="1050">
                          <a:solidFill>
                            <a:schemeClr val="tx1"/>
                          </a:solidFill>
                        </a:rPr>
                        <a:t>1</a:t>
                      </a:r>
                      <a:endParaRPr lang="LID4096" sz="1050">
                        <a:solidFill>
                          <a:schemeClr val="tx1"/>
                        </a:solidFill>
                      </a:endParaRPr>
                    </a:p>
                  </a:txBody>
                  <a:tcPr marL="36000" marR="36000" marT="36000" marB="36000"/>
                </a:tc>
                <a:tc>
                  <a:txBody>
                    <a:bodyPr/>
                    <a:lstStyle/>
                    <a:p>
                      <a:pPr algn="ctr"/>
                      <a:r>
                        <a:rPr lang="de-DE" sz="1050">
                          <a:solidFill>
                            <a:schemeClr val="tx1"/>
                          </a:solidFill>
                        </a:rPr>
                        <a:t>0</a:t>
                      </a:r>
                      <a:endParaRPr lang="LID4096" sz="1050">
                        <a:solidFill>
                          <a:schemeClr val="tx1"/>
                        </a:solidFill>
                      </a:endParaRPr>
                    </a:p>
                  </a:txBody>
                  <a:tcPr marL="36000" marR="36000" marT="36000" marB="36000"/>
                </a:tc>
                <a:tc>
                  <a:txBody>
                    <a:bodyPr/>
                    <a:lstStyle/>
                    <a:p>
                      <a:pPr algn="ctr"/>
                      <a:r>
                        <a:rPr lang="de-DE" sz="105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2876362605"/>
                  </a:ext>
                </a:extLst>
              </a:tr>
              <a:tr h="0">
                <a:tc>
                  <a:txBody>
                    <a:bodyPr/>
                    <a:lstStyle/>
                    <a:p>
                      <a:r>
                        <a:rPr lang="de-DE" sz="1050" dirty="0">
                          <a:solidFill>
                            <a:schemeClr val="bg1"/>
                          </a:solidFill>
                        </a:rPr>
                        <a:t>Chemo</a:t>
                      </a:r>
                      <a:endParaRPr lang="LID4096" sz="1050">
                        <a:solidFill>
                          <a:schemeClr val="bg1"/>
                        </a:solidFill>
                      </a:endParaRPr>
                    </a:p>
                  </a:txBody>
                  <a:tcPr marL="36000" marR="36000" marT="36000" marB="36000">
                    <a:solidFill>
                      <a:schemeClr val="bg1">
                        <a:lumMod val="50000"/>
                      </a:schemeClr>
                    </a:solidFill>
                  </a:tcPr>
                </a:tc>
                <a:tc>
                  <a:txBody>
                    <a:bodyPr/>
                    <a:lstStyle/>
                    <a:p>
                      <a:pPr algn="ctr"/>
                      <a:r>
                        <a:rPr lang="de-DE" sz="1050">
                          <a:solidFill>
                            <a:schemeClr val="tx1"/>
                          </a:solidFill>
                        </a:rPr>
                        <a:t>151</a:t>
                      </a:r>
                      <a:endParaRPr lang="LID4096" sz="1050">
                        <a:solidFill>
                          <a:schemeClr val="tx1"/>
                        </a:solidFill>
                      </a:endParaRPr>
                    </a:p>
                  </a:txBody>
                  <a:tcPr marL="36000" marR="36000" marT="36000" marB="36000"/>
                </a:tc>
                <a:tc>
                  <a:txBody>
                    <a:bodyPr/>
                    <a:lstStyle/>
                    <a:p>
                      <a:pPr algn="ctr"/>
                      <a:r>
                        <a:rPr lang="de-DE" sz="1050">
                          <a:solidFill>
                            <a:schemeClr val="tx1"/>
                          </a:solidFill>
                        </a:rPr>
                        <a:t>128</a:t>
                      </a:r>
                      <a:endParaRPr lang="LID4096" sz="1050">
                        <a:solidFill>
                          <a:schemeClr val="tx1"/>
                        </a:solidFill>
                      </a:endParaRPr>
                    </a:p>
                  </a:txBody>
                  <a:tcPr marL="36000" marR="36000" marT="36000" marB="36000"/>
                </a:tc>
                <a:tc>
                  <a:txBody>
                    <a:bodyPr/>
                    <a:lstStyle/>
                    <a:p>
                      <a:pPr algn="ctr"/>
                      <a:r>
                        <a:rPr lang="de-DE" sz="1050">
                          <a:solidFill>
                            <a:schemeClr val="tx1"/>
                          </a:solidFill>
                        </a:rPr>
                        <a:t>76</a:t>
                      </a:r>
                      <a:endParaRPr lang="LID4096" sz="1050">
                        <a:solidFill>
                          <a:schemeClr val="tx1"/>
                        </a:solidFill>
                      </a:endParaRPr>
                    </a:p>
                  </a:txBody>
                  <a:tcPr marL="36000" marR="36000" marT="36000" marB="36000"/>
                </a:tc>
                <a:tc>
                  <a:txBody>
                    <a:bodyPr/>
                    <a:lstStyle/>
                    <a:p>
                      <a:pPr algn="ctr"/>
                      <a:r>
                        <a:rPr lang="de-DE" sz="1050" dirty="0">
                          <a:solidFill>
                            <a:schemeClr val="tx1"/>
                          </a:solidFill>
                        </a:rPr>
                        <a:t>32</a:t>
                      </a:r>
                      <a:endParaRPr lang="LID4096" sz="1050">
                        <a:solidFill>
                          <a:schemeClr val="tx1"/>
                        </a:solidFill>
                      </a:endParaRPr>
                    </a:p>
                  </a:txBody>
                  <a:tcPr marL="36000" marR="36000" marT="36000" marB="36000"/>
                </a:tc>
                <a:tc>
                  <a:txBody>
                    <a:bodyPr/>
                    <a:lstStyle/>
                    <a:p>
                      <a:pPr algn="ctr"/>
                      <a:r>
                        <a:rPr lang="de-DE" sz="1050">
                          <a:solidFill>
                            <a:schemeClr val="tx1"/>
                          </a:solidFill>
                        </a:rPr>
                        <a:t>17</a:t>
                      </a:r>
                      <a:endParaRPr lang="LID4096" sz="1050">
                        <a:solidFill>
                          <a:schemeClr val="tx1"/>
                        </a:solidFill>
                      </a:endParaRPr>
                    </a:p>
                  </a:txBody>
                  <a:tcPr marL="36000" marR="36000" marT="36000" marB="36000"/>
                </a:tc>
                <a:tc>
                  <a:txBody>
                    <a:bodyPr/>
                    <a:lstStyle/>
                    <a:p>
                      <a:pPr algn="ctr"/>
                      <a:r>
                        <a:rPr lang="de-DE" sz="1050" dirty="0">
                          <a:solidFill>
                            <a:schemeClr val="tx1"/>
                          </a:solidFill>
                        </a:rPr>
                        <a:t>8</a:t>
                      </a:r>
                      <a:endParaRPr lang="LID4096" sz="1050">
                        <a:solidFill>
                          <a:schemeClr val="tx1"/>
                        </a:solidFill>
                      </a:endParaRPr>
                    </a:p>
                  </a:txBody>
                  <a:tcPr marL="36000" marR="36000" marT="36000" marB="36000"/>
                </a:tc>
                <a:tc>
                  <a:txBody>
                    <a:bodyPr/>
                    <a:lstStyle/>
                    <a:p>
                      <a:pPr algn="ctr"/>
                      <a:r>
                        <a:rPr lang="de-DE" sz="1050">
                          <a:solidFill>
                            <a:schemeClr val="tx1"/>
                          </a:solidFill>
                        </a:rPr>
                        <a:t>5</a:t>
                      </a:r>
                      <a:endParaRPr lang="LID4096" sz="1050">
                        <a:solidFill>
                          <a:schemeClr val="tx1"/>
                        </a:solidFill>
                      </a:endParaRPr>
                    </a:p>
                  </a:txBody>
                  <a:tcPr marL="36000" marR="36000" marT="36000" marB="36000"/>
                </a:tc>
                <a:tc>
                  <a:txBody>
                    <a:bodyPr/>
                    <a:lstStyle/>
                    <a:p>
                      <a:pPr algn="ctr"/>
                      <a:r>
                        <a:rPr lang="de-DE" sz="1050">
                          <a:solidFill>
                            <a:schemeClr val="tx1"/>
                          </a:solidFill>
                        </a:rPr>
                        <a:t>2</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3689516830"/>
                  </a:ext>
                </a:extLst>
              </a:tr>
            </a:tbl>
          </a:graphicData>
        </a:graphic>
      </p:graphicFrame>
      <p:graphicFrame>
        <p:nvGraphicFramePr>
          <p:cNvPr id="55" name="Diagramm 54">
            <a:extLst>
              <a:ext uri="{FF2B5EF4-FFF2-40B4-BE49-F238E27FC236}">
                <a16:creationId xmlns:a16="http://schemas.microsoft.com/office/drawing/2014/main" id="{1EEE8A16-A22A-4946-9D27-C14778503666}"/>
              </a:ext>
            </a:extLst>
          </p:cNvPr>
          <p:cNvGraphicFramePr/>
          <p:nvPr>
            <p:extLst>
              <p:ext uri="{D42A27DB-BD31-4B8C-83A1-F6EECF244321}">
                <p14:modId xmlns:p14="http://schemas.microsoft.com/office/powerpoint/2010/main" val="361509265"/>
              </p:ext>
            </p:extLst>
          </p:nvPr>
        </p:nvGraphicFramePr>
        <p:xfrm>
          <a:off x="6648769" y="2268482"/>
          <a:ext cx="5128665" cy="3040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Tabelle 52">
            <a:extLst>
              <a:ext uri="{FF2B5EF4-FFF2-40B4-BE49-F238E27FC236}">
                <a16:creationId xmlns:a16="http://schemas.microsoft.com/office/drawing/2014/main" id="{F999CF5F-86FB-C040-BBBA-DD03B17EE134}"/>
              </a:ext>
            </a:extLst>
          </p:cNvPr>
          <p:cNvGraphicFramePr>
            <a:graphicFrameLocks noGrp="1"/>
          </p:cNvGraphicFramePr>
          <p:nvPr>
            <p:extLst>
              <p:ext uri="{D42A27DB-BD31-4B8C-83A1-F6EECF244321}">
                <p14:modId xmlns:p14="http://schemas.microsoft.com/office/powerpoint/2010/main" val="394077750"/>
              </p:ext>
            </p:extLst>
          </p:nvPr>
        </p:nvGraphicFramePr>
        <p:xfrm>
          <a:off x="8910043" y="1815258"/>
          <a:ext cx="2880000" cy="118872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solidFill>
                            <a:schemeClr val="bg1"/>
                          </a:solidFill>
                        </a:rPr>
                        <a:t>Sin + Chemo</a:t>
                      </a:r>
                    </a:p>
                    <a:p>
                      <a:pPr algn="ctr"/>
                      <a:r>
                        <a:rPr lang="de-DE" sz="1000" dirty="0">
                          <a:solidFill>
                            <a:schemeClr val="bg1"/>
                          </a:solidFill>
                        </a:rPr>
                        <a:t>(N=216)</a:t>
                      </a:r>
                    </a:p>
                  </a:txBody>
                  <a:tcPr anchor="ctr">
                    <a:solidFill>
                      <a:schemeClr val="accent5"/>
                    </a:solidFill>
                  </a:tcPr>
                </a:tc>
                <a:tc>
                  <a:txBody>
                    <a:bodyPr/>
                    <a:lstStyle/>
                    <a:p>
                      <a:pPr algn="ctr"/>
                      <a:r>
                        <a:rPr lang="de-DE" sz="1000" dirty="0">
                          <a:solidFill>
                            <a:schemeClr val="bg1"/>
                          </a:solidFill>
                        </a:rPr>
                        <a:t>Chemo </a:t>
                      </a:r>
                    </a:p>
                    <a:p>
                      <a:pPr algn="ctr"/>
                      <a:r>
                        <a:rPr lang="de-DE" sz="1000" dirty="0">
                          <a:solidFill>
                            <a:schemeClr val="bg1"/>
                          </a:solidFill>
                        </a:rPr>
                        <a:t>(N=151)</a:t>
                      </a:r>
                    </a:p>
                  </a:txBody>
                  <a:tcPr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OS,</a:t>
                      </a:r>
                    </a:p>
                    <a:p>
                      <a:r>
                        <a:rPr lang="de-DE" sz="1000" dirty="0" err="1"/>
                        <a:t>mo</a:t>
                      </a:r>
                      <a:r>
                        <a:rPr lang="de-DE" sz="1000" dirty="0"/>
                        <a:t> (95% CI)</a:t>
                      </a:r>
                    </a:p>
                  </a:txBody>
                  <a:tcPr anchor="ctr"/>
                </a:tc>
                <a:tc>
                  <a:txBody>
                    <a:bodyPr/>
                    <a:lstStyle/>
                    <a:p>
                      <a:pPr algn="ctr"/>
                      <a:r>
                        <a:rPr lang="de-DE" sz="1000" b="1" dirty="0"/>
                        <a:t>9.7 </a:t>
                      </a:r>
                    </a:p>
                    <a:p>
                      <a:pPr algn="ctr"/>
                      <a:r>
                        <a:rPr lang="de-DE" sz="1000" dirty="0"/>
                        <a:t>(7.1-13.7)</a:t>
                      </a:r>
                    </a:p>
                  </a:txBody>
                  <a:tcPr marL="83230" marR="83230" marT="41615" marB="41615" anchor="ctr"/>
                </a:tc>
                <a:tc>
                  <a:txBody>
                    <a:bodyPr/>
                    <a:lstStyle/>
                    <a:p>
                      <a:pPr algn="ctr"/>
                      <a:r>
                        <a:rPr lang="de-DE" sz="1000" b="1" dirty="0"/>
                        <a:t>6.9</a:t>
                      </a:r>
                    </a:p>
                    <a:p>
                      <a:pPr algn="ctr"/>
                      <a:r>
                        <a:rPr lang="de-DE" sz="1000" dirty="0"/>
                        <a:t>(5.6-7.2)</a:t>
                      </a:r>
                    </a:p>
                  </a:txBody>
                  <a:tcPr marL="83230" marR="83230" marT="41615" marB="41615" anchor="ctr"/>
                </a:tc>
                <a:extLst>
                  <a:ext uri="{0D108BD9-81ED-4DB2-BD59-A6C34878D82A}">
                    <a16:rowId xmlns:a16="http://schemas.microsoft.com/office/drawing/2014/main" val="426719897"/>
                  </a:ext>
                </a:extLst>
              </a:tr>
              <a:tr h="266140">
                <a:tc>
                  <a:txBody>
                    <a:bodyPr/>
                    <a:lstStyle/>
                    <a:p>
                      <a:r>
                        <a:rPr lang="de-DE" sz="1000" b="1" dirty="0"/>
                        <a:t>HR </a:t>
                      </a:r>
                      <a:br>
                        <a:rPr lang="de-DE" sz="1000" b="1" dirty="0"/>
                      </a:br>
                      <a:r>
                        <a:rPr lang="de-DE" sz="1000" b="0" dirty="0"/>
                        <a:t>(95% CI)</a:t>
                      </a:r>
                      <a:endParaRPr lang="de-DE" sz="1000" b="0" i="1" dirty="0"/>
                    </a:p>
                  </a:txBody>
                  <a:tcPr anchor="ctr"/>
                </a:tc>
                <a:tc gridSpan="2">
                  <a:txBody>
                    <a:bodyPr/>
                    <a:lstStyle/>
                    <a:p>
                      <a:pPr algn="ctr"/>
                      <a:r>
                        <a:rPr lang="de-DE" sz="1000" b="1" dirty="0"/>
                        <a:t>0.616 </a:t>
                      </a:r>
                      <a:br>
                        <a:rPr lang="de-DE" sz="1000" dirty="0"/>
                      </a:br>
                      <a:r>
                        <a:rPr lang="de-DE" sz="1000" dirty="0"/>
                        <a:t>(0.473-0.803)</a:t>
                      </a:r>
                    </a:p>
                  </a:txBody>
                  <a:tcPr marL="83230" marR="83230" marT="41615" marB="41615" anchor="ctr"/>
                </a:tc>
                <a:tc hMerge="1">
                  <a:txBody>
                    <a:bodyPr/>
                    <a:lstStyle/>
                    <a:p>
                      <a:endParaRPr lang="de-DE" sz="1400"/>
                    </a:p>
                  </a:txBody>
                  <a:tcPr/>
                </a:tc>
                <a:extLst>
                  <a:ext uri="{0D108BD9-81ED-4DB2-BD59-A6C34878D82A}">
                    <a16:rowId xmlns:a16="http://schemas.microsoft.com/office/drawing/2014/main" val="88096318"/>
                  </a:ext>
                </a:extLst>
              </a:tr>
            </a:tbl>
          </a:graphicData>
        </a:graphic>
      </p:graphicFrame>
      <p:graphicFrame>
        <p:nvGraphicFramePr>
          <p:cNvPr id="57" name="Diagramm 56">
            <a:extLst>
              <a:ext uri="{FF2B5EF4-FFF2-40B4-BE49-F238E27FC236}">
                <a16:creationId xmlns:a16="http://schemas.microsoft.com/office/drawing/2014/main" id="{C55D1306-716D-CA44-8813-8947412C19EF}"/>
              </a:ext>
            </a:extLst>
          </p:cNvPr>
          <p:cNvGraphicFramePr/>
          <p:nvPr>
            <p:extLst>
              <p:ext uri="{D42A27DB-BD31-4B8C-83A1-F6EECF244321}">
                <p14:modId xmlns:p14="http://schemas.microsoft.com/office/powerpoint/2010/main" val="1201992032"/>
              </p:ext>
            </p:extLst>
          </p:nvPr>
        </p:nvGraphicFramePr>
        <p:xfrm>
          <a:off x="363760" y="2391382"/>
          <a:ext cx="5708169" cy="337063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feld 14">
            <a:extLst>
              <a:ext uri="{FF2B5EF4-FFF2-40B4-BE49-F238E27FC236}">
                <a16:creationId xmlns:a16="http://schemas.microsoft.com/office/drawing/2014/main" id="{2F606049-0333-9844-B6CD-68A3769BF44D}"/>
              </a:ext>
            </a:extLst>
          </p:cNvPr>
          <p:cNvSpPr txBox="1"/>
          <p:nvPr/>
        </p:nvSpPr>
        <p:spPr>
          <a:xfrm>
            <a:off x="2763279" y="1732821"/>
            <a:ext cx="1560042" cy="646331"/>
          </a:xfrm>
          <a:prstGeom prst="rect">
            <a:avLst/>
          </a:prstGeom>
          <a:noFill/>
        </p:spPr>
        <p:txBody>
          <a:bodyPr wrap="none" rtlCol="0">
            <a:spAutoFit/>
          </a:bodyPr>
          <a:lstStyle/>
          <a:p>
            <a:pPr algn="ctr"/>
            <a:r>
              <a:rPr lang="de-DE" sz="1200" b="1" dirty="0"/>
              <a:t>RD 20.2%</a:t>
            </a:r>
            <a:r>
              <a:rPr lang="de-DE" sz="1200" b="1" baseline="30000" dirty="0"/>
              <a:t>c</a:t>
            </a:r>
            <a:br>
              <a:rPr lang="de-DE" sz="1200" dirty="0"/>
            </a:br>
            <a:r>
              <a:rPr lang="de-DE" sz="1200" dirty="0"/>
              <a:t>95%CI 12.9, 27.6)</a:t>
            </a:r>
            <a:r>
              <a:rPr lang="de-DE" sz="1200" baseline="30000" dirty="0" err="1"/>
              <a:t>b,c</a:t>
            </a:r>
            <a:endParaRPr lang="de-DE" sz="1200" baseline="30000" dirty="0"/>
          </a:p>
          <a:p>
            <a:pPr algn="ctr"/>
            <a:r>
              <a:rPr lang="de-DE" sz="1200" i="1" dirty="0"/>
              <a:t>P</a:t>
            </a:r>
            <a:r>
              <a:rPr lang="de-DE" sz="1200" dirty="0"/>
              <a:t>&lt;0.0001</a:t>
            </a:r>
            <a:r>
              <a:rPr lang="de-DE" sz="1200" baseline="30000" dirty="0"/>
              <a:t>b</a:t>
            </a:r>
          </a:p>
        </p:txBody>
      </p:sp>
      <p:sp>
        <p:nvSpPr>
          <p:cNvPr id="63" name="Freihandform 62">
            <a:extLst>
              <a:ext uri="{FF2B5EF4-FFF2-40B4-BE49-F238E27FC236}">
                <a16:creationId xmlns:a16="http://schemas.microsoft.com/office/drawing/2014/main" id="{A8C09F70-D6C1-CA4D-BC5A-21CC7ABECA60}"/>
              </a:ext>
            </a:extLst>
          </p:cNvPr>
          <p:cNvSpPr/>
          <p:nvPr/>
        </p:nvSpPr>
        <p:spPr>
          <a:xfrm>
            <a:off x="2324100" y="2379152"/>
            <a:ext cx="2438400" cy="185420"/>
          </a:xfrm>
          <a:custGeom>
            <a:avLst/>
            <a:gdLst>
              <a:gd name="connsiteX0" fmla="*/ 0 w 2438400"/>
              <a:gd name="connsiteY0" fmla="*/ 0 h 185420"/>
              <a:gd name="connsiteX1" fmla="*/ 2438400 w 2438400"/>
              <a:gd name="connsiteY1" fmla="*/ 0 h 185420"/>
              <a:gd name="connsiteX2" fmla="*/ 2438400 w 2438400"/>
              <a:gd name="connsiteY2" fmla="*/ 185420 h 185420"/>
              <a:gd name="connsiteX3" fmla="*/ 0 w 2438400"/>
              <a:gd name="connsiteY3" fmla="*/ 185420 h 185420"/>
              <a:gd name="connsiteX0" fmla="*/ 0 w 2438400"/>
              <a:gd name="connsiteY0" fmla="*/ 185420 h 276860"/>
              <a:gd name="connsiteX1" fmla="*/ 0 w 2438400"/>
              <a:gd name="connsiteY1" fmla="*/ 0 h 276860"/>
              <a:gd name="connsiteX2" fmla="*/ 2438400 w 2438400"/>
              <a:gd name="connsiteY2" fmla="*/ 0 h 276860"/>
              <a:gd name="connsiteX3" fmla="*/ 2438400 w 2438400"/>
              <a:gd name="connsiteY3" fmla="*/ 185420 h 276860"/>
              <a:gd name="connsiteX4" fmla="*/ 91440 w 2438400"/>
              <a:gd name="connsiteY4" fmla="*/ 276860 h 276860"/>
              <a:gd name="connsiteX0" fmla="*/ 0 w 2438400"/>
              <a:gd name="connsiteY0" fmla="*/ 185420 h 185420"/>
              <a:gd name="connsiteX1" fmla="*/ 0 w 2438400"/>
              <a:gd name="connsiteY1" fmla="*/ 0 h 185420"/>
              <a:gd name="connsiteX2" fmla="*/ 2438400 w 2438400"/>
              <a:gd name="connsiteY2" fmla="*/ 0 h 185420"/>
              <a:gd name="connsiteX3" fmla="*/ 2438400 w 2438400"/>
              <a:gd name="connsiteY3" fmla="*/ 185420 h 185420"/>
            </a:gdLst>
            <a:ahLst/>
            <a:cxnLst>
              <a:cxn ang="0">
                <a:pos x="connsiteX0" y="connsiteY0"/>
              </a:cxn>
              <a:cxn ang="0">
                <a:pos x="connsiteX1" y="connsiteY1"/>
              </a:cxn>
              <a:cxn ang="0">
                <a:pos x="connsiteX2" y="connsiteY2"/>
              </a:cxn>
              <a:cxn ang="0">
                <a:pos x="connsiteX3" y="connsiteY3"/>
              </a:cxn>
            </a:cxnLst>
            <a:rect l="l" t="t" r="r" b="b"/>
            <a:pathLst>
              <a:path w="2438400" h="185420">
                <a:moveTo>
                  <a:pt x="0" y="185420"/>
                </a:moveTo>
                <a:lnTo>
                  <a:pt x="0" y="0"/>
                </a:lnTo>
                <a:lnTo>
                  <a:pt x="2438400" y="0"/>
                </a:lnTo>
                <a:lnTo>
                  <a:pt x="2438400" y="1854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64" name="Rechteck 63">
            <a:extLst>
              <a:ext uri="{FF2B5EF4-FFF2-40B4-BE49-F238E27FC236}">
                <a16:creationId xmlns:a16="http://schemas.microsoft.com/office/drawing/2014/main" id="{EA3D2C25-28CC-E041-8CBA-369BE5BA0A35}"/>
              </a:ext>
            </a:extLst>
          </p:cNvPr>
          <p:cNvSpPr/>
          <p:nvPr/>
        </p:nvSpPr>
        <p:spPr>
          <a:xfrm>
            <a:off x="10730155" y="3842017"/>
            <a:ext cx="1152880" cy="276999"/>
          </a:xfrm>
          <a:prstGeom prst="rect">
            <a:avLst/>
          </a:prstGeom>
        </p:spPr>
        <p:txBody>
          <a:bodyPr wrap="none">
            <a:spAutoFit/>
          </a:bodyPr>
          <a:lstStyle/>
          <a:p>
            <a:r>
              <a:rPr lang="de-DE" sz="1200" dirty="0">
                <a:solidFill>
                  <a:schemeClr val="accent5"/>
                </a:solidFill>
              </a:rPr>
              <a:t>Sinti + Chemo</a:t>
            </a:r>
            <a:endParaRPr lang="LID4096" sz="1200">
              <a:solidFill>
                <a:schemeClr val="accent5"/>
              </a:solidFill>
            </a:endParaRPr>
          </a:p>
        </p:txBody>
      </p:sp>
      <p:sp>
        <p:nvSpPr>
          <p:cNvPr id="65" name="Rechteck 64">
            <a:extLst>
              <a:ext uri="{FF2B5EF4-FFF2-40B4-BE49-F238E27FC236}">
                <a16:creationId xmlns:a16="http://schemas.microsoft.com/office/drawing/2014/main" id="{2F1A3EAA-0642-3045-AB52-6D98E74F138D}"/>
              </a:ext>
            </a:extLst>
          </p:cNvPr>
          <p:cNvSpPr/>
          <p:nvPr/>
        </p:nvSpPr>
        <p:spPr>
          <a:xfrm>
            <a:off x="10730155" y="4255384"/>
            <a:ext cx="678391" cy="276999"/>
          </a:xfrm>
          <a:prstGeom prst="rect">
            <a:avLst/>
          </a:prstGeom>
        </p:spPr>
        <p:txBody>
          <a:bodyPr wrap="none">
            <a:spAutoFit/>
          </a:bodyPr>
          <a:lstStyle/>
          <a:p>
            <a:r>
              <a:rPr lang="de-DE" sz="1200" dirty="0">
                <a:solidFill>
                  <a:schemeClr val="accent6"/>
                </a:solidFill>
              </a:rPr>
              <a:t>Chemo</a:t>
            </a:r>
            <a:endParaRPr lang="LID4096" sz="1200">
              <a:solidFill>
                <a:schemeClr val="accent6"/>
              </a:solidFill>
            </a:endParaRPr>
          </a:p>
        </p:txBody>
      </p:sp>
    </p:spTree>
    <p:extLst>
      <p:ext uri="{BB962C8B-B14F-4D97-AF65-F5344CB8AC3E}">
        <p14:creationId xmlns:p14="http://schemas.microsoft.com/office/powerpoint/2010/main" val="9424264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hteck 48">
            <a:extLst>
              <a:ext uri="{FF2B5EF4-FFF2-40B4-BE49-F238E27FC236}">
                <a16:creationId xmlns:a16="http://schemas.microsoft.com/office/drawing/2014/main" id="{103BF882-9C64-4C69-B7E3-11653B1B2A90}"/>
              </a:ext>
            </a:extLst>
          </p:cNvPr>
          <p:cNvSpPr/>
          <p:nvPr/>
        </p:nvSpPr>
        <p:spPr>
          <a:xfrm>
            <a:off x="6562880" y="4590249"/>
            <a:ext cx="252065" cy="51435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C932CF87-06F7-4518-92FA-11C2B3CEA5E0}"/>
              </a:ext>
            </a:extLst>
          </p:cNvPr>
          <p:cNvSpPr/>
          <p:nvPr/>
        </p:nvSpPr>
        <p:spPr>
          <a:xfrm>
            <a:off x="7306576" y="4857155"/>
            <a:ext cx="252065" cy="24744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F3232BC0-AA08-4498-9B13-A87C37DC0136}"/>
              </a:ext>
            </a:extLst>
          </p:cNvPr>
          <p:cNvSpPr/>
          <p:nvPr/>
        </p:nvSpPr>
        <p:spPr>
          <a:xfrm>
            <a:off x="1276152" y="4121300"/>
            <a:ext cx="252065" cy="9833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FAE8F8E1-ED15-4F0B-9595-FE045DA90175}"/>
              </a:ext>
            </a:extLst>
          </p:cNvPr>
          <p:cNvSpPr/>
          <p:nvPr/>
        </p:nvSpPr>
        <p:spPr>
          <a:xfrm>
            <a:off x="1276152" y="3968742"/>
            <a:ext cx="252065" cy="160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AAF44320-6D4B-48BF-9160-CFFD9A1E00D8}"/>
              </a:ext>
            </a:extLst>
          </p:cNvPr>
          <p:cNvSpPr/>
          <p:nvPr/>
        </p:nvSpPr>
        <p:spPr>
          <a:xfrm>
            <a:off x="4287290" y="4571116"/>
            <a:ext cx="252065" cy="53348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AE, adverse event; CTCAE,</a:t>
            </a:r>
            <a:r>
              <a:rPr lang="en-US"/>
              <a:t> Common Terminology Criteria for Adverse Events; G, grade;</a:t>
            </a:r>
            <a:r>
              <a:rPr lang="en-GB"/>
              <a:t> TRAE, treatment-related adverse event; WBC, white blood cell.</a:t>
            </a:r>
          </a:p>
          <a:p>
            <a:r>
              <a:rPr lang="en-GB" b="1"/>
              <a:t>Shen L, et al. Abstract LBA52 presented at ESMO 2021.</a:t>
            </a:r>
          </a:p>
        </p:txBody>
      </p:sp>
      <p:graphicFrame>
        <p:nvGraphicFramePr>
          <p:cNvPr id="2" name="Tabelle 2">
            <a:extLst>
              <a:ext uri="{FF2B5EF4-FFF2-40B4-BE49-F238E27FC236}">
                <a16:creationId xmlns:a16="http://schemas.microsoft.com/office/drawing/2014/main" id="{EB313FD6-FCA6-4FD1-B8C1-F4DF614BDF39}"/>
              </a:ext>
            </a:extLst>
          </p:cNvPr>
          <p:cNvGraphicFramePr>
            <a:graphicFrameLocks noGrp="1"/>
          </p:cNvGraphicFramePr>
          <p:nvPr>
            <p:extLst>
              <p:ext uri="{D42A27DB-BD31-4B8C-83A1-F6EECF244321}">
                <p14:modId xmlns:p14="http://schemas.microsoft.com/office/powerpoint/2010/main" val="200761908"/>
              </p:ext>
            </p:extLst>
          </p:nvPr>
        </p:nvGraphicFramePr>
        <p:xfrm>
          <a:off x="407988" y="1808163"/>
          <a:ext cx="11367480" cy="1463040"/>
        </p:xfrm>
        <a:graphic>
          <a:graphicData uri="http://schemas.openxmlformats.org/drawingml/2006/table">
            <a:tbl>
              <a:tblPr firstRow="1" bandRow="1">
                <a:tableStyleId>{5C22544A-7EE6-4342-B048-85BDC9FD1C3A}</a:tableStyleId>
              </a:tblPr>
              <a:tblGrid>
                <a:gridCol w="3789160">
                  <a:extLst>
                    <a:ext uri="{9D8B030D-6E8A-4147-A177-3AD203B41FA5}">
                      <a16:colId xmlns:a16="http://schemas.microsoft.com/office/drawing/2014/main" val="3396805576"/>
                    </a:ext>
                  </a:extLst>
                </a:gridCol>
                <a:gridCol w="3789160">
                  <a:extLst>
                    <a:ext uri="{9D8B030D-6E8A-4147-A177-3AD203B41FA5}">
                      <a16:colId xmlns:a16="http://schemas.microsoft.com/office/drawing/2014/main" val="775668840"/>
                    </a:ext>
                  </a:extLst>
                </a:gridCol>
                <a:gridCol w="3789160">
                  <a:extLst>
                    <a:ext uri="{9D8B030D-6E8A-4147-A177-3AD203B41FA5}">
                      <a16:colId xmlns:a16="http://schemas.microsoft.com/office/drawing/2014/main" val="2825825447"/>
                    </a:ext>
                  </a:extLst>
                </a:gridCol>
              </a:tblGrid>
              <a:tr h="0">
                <a:tc>
                  <a:txBody>
                    <a:bodyPr/>
                    <a:lstStyle/>
                    <a:p>
                      <a:r>
                        <a:rPr lang="de-DE" sz="1400" dirty="0"/>
                        <a:t>N (%)</a:t>
                      </a:r>
                    </a:p>
                  </a:txBody>
                  <a:tcPr anchor="ctr"/>
                </a:tc>
                <a:tc>
                  <a:txBody>
                    <a:bodyPr/>
                    <a:lstStyle/>
                    <a:p>
                      <a:pPr algn="ctr"/>
                      <a:r>
                        <a:rPr lang="de-DE" sz="1400"/>
                        <a:t>Sinti + chemo (N=327)</a:t>
                      </a:r>
                    </a:p>
                  </a:txBody>
                  <a:tcPr anchor="ctr">
                    <a:solidFill>
                      <a:schemeClr val="accent3">
                        <a:lumMod val="75000"/>
                      </a:schemeClr>
                    </a:solidFill>
                  </a:tcPr>
                </a:tc>
                <a:tc>
                  <a:txBody>
                    <a:bodyPr/>
                    <a:lstStyle/>
                    <a:p>
                      <a:pPr algn="ctr"/>
                      <a:r>
                        <a:rPr lang="de-DE" sz="1400"/>
                        <a:t>Chemo (N=332)</a:t>
                      </a:r>
                    </a:p>
                  </a:txBody>
                  <a:tcPr anchor="ctr">
                    <a:solidFill>
                      <a:schemeClr val="bg1">
                        <a:lumMod val="50000"/>
                      </a:schemeClr>
                    </a:solidFill>
                  </a:tcPr>
                </a:tc>
                <a:extLst>
                  <a:ext uri="{0D108BD9-81ED-4DB2-BD59-A6C34878D82A}">
                    <a16:rowId xmlns:a16="http://schemas.microsoft.com/office/drawing/2014/main" val="1102995903"/>
                  </a:ext>
                </a:extLst>
              </a:tr>
              <a:tr h="197055">
                <a:tc>
                  <a:txBody>
                    <a:bodyPr/>
                    <a:lstStyle/>
                    <a:p>
                      <a:r>
                        <a:rPr lang="de-DE" sz="1400" dirty="0"/>
                        <a:t>TRAEs</a:t>
                      </a:r>
                    </a:p>
                    <a:p>
                      <a:pPr lvl="1"/>
                      <a:r>
                        <a:rPr lang="de-DE" sz="1400" dirty="0"/>
                        <a:t>CTCAE grade 3 </a:t>
                      </a:r>
                      <a:r>
                        <a:rPr lang="de-DE" sz="1400" dirty="0" err="1"/>
                        <a:t>or</a:t>
                      </a:r>
                      <a:r>
                        <a:rPr lang="de-DE" sz="1400" dirty="0"/>
                        <a:t> </a:t>
                      </a:r>
                      <a:r>
                        <a:rPr lang="de-DE" sz="1400" dirty="0" err="1"/>
                        <a:t>higher</a:t>
                      </a:r>
                      <a:endParaRPr lang="de-DE" sz="1400" dirty="0"/>
                    </a:p>
                    <a:p>
                      <a:pPr lvl="1"/>
                      <a:r>
                        <a:rPr lang="de-DE" sz="1400" dirty="0" err="1"/>
                        <a:t>Serious</a:t>
                      </a:r>
                      <a:endParaRPr lang="de-DE" sz="1400" dirty="0"/>
                    </a:p>
                    <a:p>
                      <a:pPr lvl="1"/>
                      <a:r>
                        <a:rPr lang="de-DE" sz="1400" dirty="0"/>
                        <a:t>Led </a:t>
                      </a:r>
                      <a:r>
                        <a:rPr lang="de-DE" sz="1400" dirty="0" err="1"/>
                        <a:t>to</a:t>
                      </a:r>
                      <a:r>
                        <a:rPr lang="de-DE" sz="1400" dirty="0"/>
                        <a:t> </a:t>
                      </a:r>
                      <a:r>
                        <a:rPr lang="de-DE" sz="1400" dirty="0" err="1"/>
                        <a:t>treatment</a:t>
                      </a:r>
                      <a:r>
                        <a:rPr lang="de-DE" sz="1400" dirty="0"/>
                        <a:t> </a:t>
                      </a:r>
                      <a:r>
                        <a:rPr lang="de-DE" sz="1400" dirty="0" err="1"/>
                        <a:t>discontinuation</a:t>
                      </a:r>
                      <a:endParaRPr lang="de-DE" sz="1400" dirty="0"/>
                    </a:p>
                    <a:p>
                      <a:pPr lvl="1"/>
                      <a:r>
                        <a:rPr lang="de-DE" sz="1400" dirty="0"/>
                        <a:t>Led </a:t>
                      </a:r>
                      <a:r>
                        <a:rPr lang="de-DE" sz="1400" dirty="0" err="1"/>
                        <a:t>to</a:t>
                      </a:r>
                      <a:r>
                        <a:rPr lang="de-DE" sz="1400" dirty="0"/>
                        <a:t> </a:t>
                      </a:r>
                      <a:r>
                        <a:rPr lang="de-DE" sz="1400" dirty="0" err="1"/>
                        <a:t>death</a:t>
                      </a:r>
                      <a:endParaRPr lang="de-DE" sz="1400" dirty="0"/>
                    </a:p>
                  </a:txBody>
                  <a:tcPr anchor="ctr"/>
                </a:tc>
                <a:tc>
                  <a:txBody>
                    <a:bodyPr/>
                    <a:lstStyle/>
                    <a:p>
                      <a:pPr algn="ctr"/>
                      <a:r>
                        <a:rPr lang="de-DE" sz="1400" dirty="0"/>
                        <a:t>321 (98.2)</a:t>
                      </a:r>
                    </a:p>
                    <a:p>
                      <a:pPr algn="ctr"/>
                      <a:r>
                        <a:rPr lang="de-DE" sz="1400" dirty="0"/>
                        <a:t>196 (59.9)</a:t>
                      </a:r>
                    </a:p>
                    <a:p>
                      <a:pPr algn="ctr"/>
                      <a:r>
                        <a:rPr lang="de-DE" sz="1400" dirty="0"/>
                        <a:t>90 (27.5)</a:t>
                      </a:r>
                    </a:p>
                    <a:p>
                      <a:pPr algn="ctr"/>
                      <a:r>
                        <a:rPr lang="de-DE" sz="1400" dirty="0"/>
                        <a:t>68 (20.8)</a:t>
                      </a:r>
                    </a:p>
                    <a:p>
                      <a:pPr algn="ctr"/>
                      <a:r>
                        <a:rPr lang="de-DE" sz="1400" dirty="0"/>
                        <a:t>9 (2.8)</a:t>
                      </a:r>
                    </a:p>
                  </a:txBody>
                  <a:tcPr anchor="ctr"/>
                </a:tc>
                <a:tc>
                  <a:txBody>
                    <a:bodyPr/>
                    <a:lstStyle/>
                    <a:p>
                      <a:pPr algn="ctr"/>
                      <a:r>
                        <a:rPr lang="de-DE" sz="1400" dirty="0"/>
                        <a:t>326 (98.2)</a:t>
                      </a:r>
                    </a:p>
                    <a:p>
                      <a:pPr algn="ctr"/>
                      <a:r>
                        <a:rPr lang="de-DE" sz="1400" dirty="0"/>
                        <a:t>181 (54.5)</a:t>
                      </a:r>
                    </a:p>
                    <a:p>
                      <a:pPr algn="ctr"/>
                      <a:r>
                        <a:rPr lang="de-DE" sz="1400" dirty="0"/>
                        <a:t>68 (20.5)</a:t>
                      </a:r>
                    </a:p>
                    <a:p>
                      <a:pPr algn="ctr"/>
                      <a:r>
                        <a:rPr lang="de-DE" sz="1400" dirty="0"/>
                        <a:t>41 (12.3)</a:t>
                      </a:r>
                    </a:p>
                    <a:p>
                      <a:pPr algn="ctr"/>
                      <a:r>
                        <a:rPr lang="de-DE" sz="1400" dirty="0"/>
                        <a:t>6 (1.8)</a:t>
                      </a:r>
                    </a:p>
                  </a:txBody>
                  <a:tcPr anchor="ctr"/>
                </a:tc>
                <a:extLst>
                  <a:ext uri="{0D108BD9-81ED-4DB2-BD59-A6C34878D82A}">
                    <a16:rowId xmlns:a16="http://schemas.microsoft.com/office/drawing/2014/main" val="3890773508"/>
                  </a:ext>
                </a:extLst>
              </a:tr>
            </a:tbl>
          </a:graphicData>
        </a:graphic>
      </p:graphicFrame>
      <p:sp>
        <p:nvSpPr>
          <p:cNvPr id="10" name="TextBox 9">
            <a:extLst>
              <a:ext uri="{FF2B5EF4-FFF2-40B4-BE49-F238E27FC236}">
                <a16:creationId xmlns:a16="http://schemas.microsoft.com/office/drawing/2014/main" id="{16BFB934-B54E-4622-87B6-A55B7148C81A}"/>
              </a:ext>
            </a:extLst>
          </p:cNvPr>
          <p:cNvSpPr txBox="1"/>
          <p:nvPr/>
        </p:nvSpPr>
        <p:spPr>
          <a:xfrm>
            <a:off x="3227719" y="3464910"/>
            <a:ext cx="4652617" cy="307777"/>
          </a:xfrm>
          <a:prstGeom prst="rect">
            <a:avLst/>
          </a:prstGeom>
          <a:noFill/>
        </p:spPr>
        <p:txBody>
          <a:bodyPr wrap="square" lIns="0" tIns="45720" rIns="0" bIns="45720" anchor="t">
            <a:spAutoFit/>
          </a:bodyPr>
          <a:lstStyle/>
          <a:p>
            <a:pPr algn="ctr">
              <a:spcAft>
                <a:spcPts val="600"/>
              </a:spcAft>
              <a:buClr>
                <a:schemeClr val="bg2"/>
              </a:buClr>
            </a:pPr>
            <a:r>
              <a:rPr lang="en-US" sz="1400" b="1" dirty="0"/>
              <a:t>TRAEs with ≥15% incidence in any treatment arm</a:t>
            </a:r>
            <a:endParaRPr lang="en-US" sz="1400" b="1" dirty="0">
              <a:cs typeface="Arial"/>
            </a:endParaRPr>
          </a:p>
        </p:txBody>
      </p:sp>
      <p:sp>
        <p:nvSpPr>
          <p:cNvPr id="66" name="Rechteck 65">
            <a:extLst>
              <a:ext uri="{FF2B5EF4-FFF2-40B4-BE49-F238E27FC236}">
                <a16:creationId xmlns:a16="http://schemas.microsoft.com/office/drawing/2014/main" id="{123A6909-6817-4AB7-B5DD-6C8433ED46AB}"/>
              </a:ext>
            </a:extLst>
          </p:cNvPr>
          <p:cNvSpPr/>
          <p:nvPr/>
        </p:nvSpPr>
        <p:spPr>
          <a:xfrm>
            <a:off x="5800665" y="4662729"/>
            <a:ext cx="252065"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FF674E22-A86F-42D5-B588-3E998B2D7C78}"/>
              </a:ext>
            </a:extLst>
          </p:cNvPr>
          <p:cNvSpPr txBox="1"/>
          <p:nvPr/>
        </p:nvSpPr>
        <p:spPr>
          <a:xfrm>
            <a:off x="756672" y="4951763"/>
            <a:ext cx="364202" cy="276999"/>
          </a:xfrm>
          <a:prstGeom prst="rect">
            <a:avLst/>
          </a:prstGeom>
          <a:noFill/>
        </p:spPr>
        <p:txBody>
          <a:bodyPr wrap="none" rtlCol="0">
            <a:spAutoFit/>
          </a:bodyPr>
          <a:lstStyle/>
          <a:p>
            <a:pPr algn="r"/>
            <a:r>
              <a:rPr lang="de-DE" sz="1200" dirty="0"/>
              <a:t>0 -</a:t>
            </a:r>
          </a:p>
        </p:txBody>
      </p:sp>
      <p:sp>
        <p:nvSpPr>
          <p:cNvPr id="21" name="Textfeld 20">
            <a:extLst>
              <a:ext uri="{FF2B5EF4-FFF2-40B4-BE49-F238E27FC236}">
                <a16:creationId xmlns:a16="http://schemas.microsoft.com/office/drawing/2014/main" id="{EB3C5FD1-C6C0-4739-B1D1-6FB0E6347D22}"/>
              </a:ext>
            </a:extLst>
          </p:cNvPr>
          <p:cNvSpPr txBox="1"/>
          <p:nvPr/>
        </p:nvSpPr>
        <p:spPr>
          <a:xfrm>
            <a:off x="671712" y="4786558"/>
            <a:ext cx="449162" cy="276999"/>
          </a:xfrm>
          <a:prstGeom prst="rect">
            <a:avLst/>
          </a:prstGeom>
          <a:noFill/>
        </p:spPr>
        <p:txBody>
          <a:bodyPr wrap="none" rtlCol="0">
            <a:spAutoFit/>
          </a:bodyPr>
          <a:lstStyle/>
          <a:p>
            <a:pPr algn="r"/>
            <a:r>
              <a:rPr lang="de-DE" sz="1200" dirty="0"/>
              <a:t>10 -</a:t>
            </a:r>
          </a:p>
        </p:txBody>
      </p:sp>
      <p:sp>
        <p:nvSpPr>
          <p:cNvPr id="22" name="Textfeld 21">
            <a:extLst>
              <a:ext uri="{FF2B5EF4-FFF2-40B4-BE49-F238E27FC236}">
                <a16:creationId xmlns:a16="http://schemas.microsoft.com/office/drawing/2014/main" id="{4F6D0B87-D662-4FBF-B32C-120A7966D0A8}"/>
              </a:ext>
            </a:extLst>
          </p:cNvPr>
          <p:cNvSpPr txBox="1"/>
          <p:nvPr/>
        </p:nvSpPr>
        <p:spPr>
          <a:xfrm>
            <a:off x="671712" y="4621352"/>
            <a:ext cx="449162" cy="276999"/>
          </a:xfrm>
          <a:prstGeom prst="rect">
            <a:avLst/>
          </a:prstGeom>
          <a:noFill/>
        </p:spPr>
        <p:txBody>
          <a:bodyPr wrap="none" rtlCol="0">
            <a:spAutoFit/>
          </a:bodyPr>
          <a:lstStyle/>
          <a:p>
            <a:pPr algn="r"/>
            <a:r>
              <a:rPr lang="de-DE" sz="1200" dirty="0"/>
              <a:t>20 -</a:t>
            </a:r>
          </a:p>
        </p:txBody>
      </p:sp>
      <p:sp>
        <p:nvSpPr>
          <p:cNvPr id="23" name="Textfeld 22">
            <a:extLst>
              <a:ext uri="{FF2B5EF4-FFF2-40B4-BE49-F238E27FC236}">
                <a16:creationId xmlns:a16="http://schemas.microsoft.com/office/drawing/2014/main" id="{B63E006A-D762-408C-B692-E11BBE675CEC}"/>
              </a:ext>
            </a:extLst>
          </p:cNvPr>
          <p:cNvSpPr txBox="1"/>
          <p:nvPr/>
        </p:nvSpPr>
        <p:spPr>
          <a:xfrm>
            <a:off x="671712" y="4456146"/>
            <a:ext cx="449162" cy="276999"/>
          </a:xfrm>
          <a:prstGeom prst="rect">
            <a:avLst/>
          </a:prstGeom>
          <a:noFill/>
        </p:spPr>
        <p:txBody>
          <a:bodyPr wrap="none" rtlCol="0">
            <a:spAutoFit/>
          </a:bodyPr>
          <a:lstStyle/>
          <a:p>
            <a:pPr algn="r"/>
            <a:r>
              <a:rPr lang="de-DE" sz="1200" dirty="0"/>
              <a:t>30 -</a:t>
            </a:r>
          </a:p>
        </p:txBody>
      </p:sp>
      <p:sp>
        <p:nvSpPr>
          <p:cNvPr id="24" name="Textfeld 23">
            <a:extLst>
              <a:ext uri="{FF2B5EF4-FFF2-40B4-BE49-F238E27FC236}">
                <a16:creationId xmlns:a16="http://schemas.microsoft.com/office/drawing/2014/main" id="{09D05EBD-95FC-4948-B70E-DC8694930AC0}"/>
              </a:ext>
            </a:extLst>
          </p:cNvPr>
          <p:cNvSpPr txBox="1"/>
          <p:nvPr/>
        </p:nvSpPr>
        <p:spPr>
          <a:xfrm>
            <a:off x="671712" y="4290940"/>
            <a:ext cx="449162" cy="276999"/>
          </a:xfrm>
          <a:prstGeom prst="rect">
            <a:avLst/>
          </a:prstGeom>
          <a:noFill/>
        </p:spPr>
        <p:txBody>
          <a:bodyPr wrap="none" rtlCol="0">
            <a:spAutoFit/>
          </a:bodyPr>
          <a:lstStyle/>
          <a:p>
            <a:pPr algn="r"/>
            <a:r>
              <a:rPr lang="de-DE" sz="1200" dirty="0"/>
              <a:t>40 -</a:t>
            </a:r>
          </a:p>
        </p:txBody>
      </p:sp>
      <p:sp>
        <p:nvSpPr>
          <p:cNvPr id="25" name="Textfeld 24">
            <a:extLst>
              <a:ext uri="{FF2B5EF4-FFF2-40B4-BE49-F238E27FC236}">
                <a16:creationId xmlns:a16="http://schemas.microsoft.com/office/drawing/2014/main" id="{59850D5B-F7FA-4E84-8773-2A2CC73F00D1}"/>
              </a:ext>
            </a:extLst>
          </p:cNvPr>
          <p:cNvSpPr txBox="1"/>
          <p:nvPr/>
        </p:nvSpPr>
        <p:spPr>
          <a:xfrm>
            <a:off x="671712" y="4125734"/>
            <a:ext cx="449162" cy="276999"/>
          </a:xfrm>
          <a:prstGeom prst="rect">
            <a:avLst/>
          </a:prstGeom>
          <a:noFill/>
        </p:spPr>
        <p:txBody>
          <a:bodyPr wrap="none" rtlCol="0">
            <a:spAutoFit/>
          </a:bodyPr>
          <a:lstStyle/>
          <a:p>
            <a:pPr algn="r"/>
            <a:r>
              <a:rPr lang="de-DE" sz="1200" dirty="0"/>
              <a:t>50 -</a:t>
            </a:r>
          </a:p>
        </p:txBody>
      </p:sp>
      <p:sp>
        <p:nvSpPr>
          <p:cNvPr id="26" name="Textfeld 25">
            <a:extLst>
              <a:ext uri="{FF2B5EF4-FFF2-40B4-BE49-F238E27FC236}">
                <a16:creationId xmlns:a16="http://schemas.microsoft.com/office/drawing/2014/main" id="{FB8C5BF7-92A5-4756-90BC-BE9417597B06}"/>
              </a:ext>
            </a:extLst>
          </p:cNvPr>
          <p:cNvSpPr txBox="1"/>
          <p:nvPr/>
        </p:nvSpPr>
        <p:spPr>
          <a:xfrm>
            <a:off x="671712" y="3960528"/>
            <a:ext cx="449162" cy="276999"/>
          </a:xfrm>
          <a:prstGeom prst="rect">
            <a:avLst/>
          </a:prstGeom>
          <a:noFill/>
        </p:spPr>
        <p:txBody>
          <a:bodyPr wrap="none" rtlCol="0">
            <a:spAutoFit/>
          </a:bodyPr>
          <a:lstStyle/>
          <a:p>
            <a:pPr algn="r"/>
            <a:r>
              <a:rPr lang="de-DE" sz="1200" dirty="0"/>
              <a:t>60 -</a:t>
            </a:r>
          </a:p>
        </p:txBody>
      </p:sp>
      <p:sp>
        <p:nvSpPr>
          <p:cNvPr id="27" name="Textfeld 26">
            <a:extLst>
              <a:ext uri="{FF2B5EF4-FFF2-40B4-BE49-F238E27FC236}">
                <a16:creationId xmlns:a16="http://schemas.microsoft.com/office/drawing/2014/main" id="{87322454-4042-4E2C-BDF1-F8E62A86F1BC}"/>
              </a:ext>
            </a:extLst>
          </p:cNvPr>
          <p:cNvSpPr txBox="1"/>
          <p:nvPr/>
        </p:nvSpPr>
        <p:spPr>
          <a:xfrm>
            <a:off x="671712" y="3795322"/>
            <a:ext cx="449162" cy="276999"/>
          </a:xfrm>
          <a:prstGeom prst="rect">
            <a:avLst/>
          </a:prstGeom>
          <a:noFill/>
        </p:spPr>
        <p:txBody>
          <a:bodyPr wrap="none" rtlCol="0">
            <a:spAutoFit/>
          </a:bodyPr>
          <a:lstStyle/>
          <a:p>
            <a:pPr algn="r"/>
            <a:r>
              <a:rPr lang="de-DE" sz="1200" dirty="0"/>
              <a:t>70 -</a:t>
            </a:r>
          </a:p>
        </p:txBody>
      </p:sp>
      <p:sp>
        <p:nvSpPr>
          <p:cNvPr id="28" name="Textfeld 27">
            <a:extLst>
              <a:ext uri="{FF2B5EF4-FFF2-40B4-BE49-F238E27FC236}">
                <a16:creationId xmlns:a16="http://schemas.microsoft.com/office/drawing/2014/main" id="{7C95A447-6BB7-4693-8105-A6106C2CB53E}"/>
              </a:ext>
            </a:extLst>
          </p:cNvPr>
          <p:cNvSpPr txBox="1"/>
          <p:nvPr/>
        </p:nvSpPr>
        <p:spPr>
          <a:xfrm>
            <a:off x="671712" y="3630116"/>
            <a:ext cx="449162" cy="276999"/>
          </a:xfrm>
          <a:prstGeom prst="rect">
            <a:avLst/>
          </a:prstGeom>
          <a:noFill/>
        </p:spPr>
        <p:txBody>
          <a:bodyPr wrap="none" rtlCol="0">
            <a:spAutoFit/>
          </a:bodyPr>
          <a:lstStyle/>
          <a:p>
            <a:pPr algn="r"/>
            <a:r>
              <a:rPr lang="de-DE" sz="1200" dirty="0"/>
              <a:t>80 -</a:t>
            </a:r>
          </a:p>
        </p:txBody>
      </p:sp>
      <p:sp>
        <p:nvSpPr>
          <p:cNvPr id="29" name="Textfeld 28">
            <a:extLst>
              <a:ext uri="{FF2B5EF4-FFF2-40B4-BE49-F238E27FC236}">
                <a16:creationId xmlns:a16="http://schemas.microsoft.com/office/drawing/2014/main" id="{E0B64F84-4ADA-47FC-9EB9-3C1D2F53CB2C}"/>
              </a:ext>
            </a:extLst>
          </p:cNvPr>
          <p:cNvSpPr txBox="1"/>
          <p:nvPr/>
        </p:nvSpPr>
        <p:spPr>
          <a:xfrm>
            <a:off x="671712" y="3464910"/>
            <a:ext cx="449162" cy="276999"/>
          </a:xfrm>
          <a:prstGeom prst="rect">
            <a:avLst/>
          </a:prstGeom>
          <a:noFill/>
        </p:spPr>
        <p:txBody>
          <a:bodyPr wrap="none" rtlCol="0">
            <a:spAutoFit/>
          </a:bodyPr>
          <a:lstStyle/>
          <a:p>
            <a:pPr algn="r"/>
            <a:r>
              <a:rPr lang="de-DE" sz="1200" dirty="0"/>
              <a:t>90 -</a:t>
            </a:r>
          </a:p>
        </p:txBody>
      </p:sp>
      <p:sp>
        <p:nvSpPr>
          <p:cNvPr id="30" name="Rechteck 29">
            <a:extLst>
              <a:ext uri="{FF2B5EF4-FFF2-40B4-BE49-F238E27FC236}">
                <a16:creationId xmlns:a16="http://schemas.microsoft.com/office/drawing/2014/main" id="{693E2ACA-A733-488F-AFED-F66007C2CCEC}"/>
              </a:ext>
            </a:extLst>
          </p:cNvPr>
          <p:cNvSpPr/>
          <p:nvPr/>
        </p:nvSpPr>
        <p:spPr>
          <a:xfrm>
            <a:off x="1028023" y="4077487"/>
            <a:ext cx="252065" cy="1027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66CA34AD-90EF-4F5E-A840-EC9C998BBB5B}"/>
              </a:ext>
            </a:extLst>
          </p:cNvPr>
          <p:cNvSpPr/>
          <p:nvPr/>
        </p:nvSpPr>
        <p:spPr>
          <a:xfrm>
            <a:off x="1784202" y="4310593"/>
            <a:ext cx="252065" cy="794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D683730B-47A7-4474-8CE8-47482D274BCC}"/>
              </a:ext>
            </a:extLst>
          </p:cNvPr>
          <p:cNvSpPr/>
          <p:nvPr/>
        </p:nvSpPr>
        <p:spPr>
          <a:xfrm>
            <a:off x="2536955" y="4566819"/>
            <a:ext cx="252065" cy="5377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C7990C13-0259-4387-8507-D4613B314BD5}"/>
              </a:ext>
            </a:extLst>
          </p:cNvPr>
          <p:cNvSpPr/>
          <p:nvPr/>
        </p:nvSpPr>
        <p:spPr>
          <a:xfrm>
            <a:off x="3279374" y="4384255"/>
            <a:ext cx="252065" cy="7203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B7D5719F-04A8-4E41-B06A-72596098B568}"/>
              </a:ext>
            </a:extLst>
          </p:cNvPr>
          <p:cNvSpPr/>
          <p:nvPr/>
        </p:nvSpPr>
        <p:spPr>
          <a:xfrm>
            <a:off x="4038643" y="4566820"/>
            <a:ext cx="252065" cy="5377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22F13FBC-AA14-4B07-A354-6AE5C3544A41}"/>
              </a:ext>
            </a:extLst>
          </p:cNvPr>
          <p:cNvSpPr/>
          <p:nvPr/>
        </p:nvSpPr>
        <p:spPr>
          <a:xfrm>
            <a:off x="4797622" y="4615169"/>
            <a:ext cx="252065" cy="4894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2C100F77-C0B5-456E-870D-954E1067B085}"/>
              </a:ext>
            </a:extLst>
          </p:cNvPr>
          <p:cNvSpPr/>
          <p:nvPr/>
        </p:nvSpPr>
        <p:spPr>
          <a:xfrm>
            <a:off x="6312405" y="4662729"/>
            <a:ext cx="252065" cy="441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B456B347-3C03-4FB8-9C62-339823763EC4}"/>
              </a:ext>
            </a:extLst>
          </p:cNvPr>
          <p:cNvSpPr/>
          <p:nvPr/>
        </p:nvSpPr>
        <p:spPr>
          <a:xfrm>
            <a:off x="7052626" y="4726977"/>
            <a:ext cx="252065" cy="3776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962CD3F3-801B-4701-82EF-D3D139FFE258}"/>
              </a:ext>
            </a:extLst>
          </p:cNvPr>
          <p:cNvSpPr/>
          <p:nvPr/>
        </p:nvSpPr>
        <p:spPr>
          <a:xfrm>
            <a:off x="7813582" y="4794146"/>
            <a:ext cx="252065" cy="3104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30C5E1DC-09A1-4A33-A63A-0F98A3622CC5}"/>
              </a:ext>
            </a:extLst>
          </p:cNvPr>
          <p:cNvSpPr/>
          <p:nvPr/>
        </p:nvSpPr>
        <p:spPr>
          <a:xfrm>
            <a:off x="8570691" y="4827751"/>
            <a:ext cx="252065" cy="2768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54F9CA54-CE93-4247-837F-39C85627EA8A}"/>
              </a:ext>
            </a:extLst>
          </p:cNvPr>
          <p:cNvSpPr/>
          <p:nvPr/>
        </p:nvSpPr>
        <p:spPr>
          <a:xfrm>
            <a:off x="9314773" y="4857157"/>
            <a:ext cx="252065" cy="2474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97A2A2B6-911A-466A-B9A6-8200549BB86F}"/>
              </a:ext>
            </a:extLst>
          </p:cNvPr>
          <p:cNvSpPr/>
          <p:nvPr/>
        </p:nvSpPr>
        <p:spPr>
          <a:xfrm>
            <a:off x="2032412" y="4409343"/>
            <a:ext cx="252065" cy="69525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FD8FBE46-E8B7-40FA-9B43-4E459D22593F}"/>
              </a:ext>
            </a:extLst>
          </p:cNvPr>
          <p:cNvSpPr/>
          <p:nvPr/>
        </p:nvSpPr>
        <p:spPr>
          <a:xfrm>
            <a:off x="2791401" y="4670575"/>
            <a:ext cx="252065" cy="4340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200FCD72-D9E3-47FC-AAEE-4E3067754C42}"/>
              </a:ext>
            </a:extLst>
          </p:cNvPr>
          <p:cNvSpPr/>
          <p:nvPr/>
        </p:nvSpPr>
        <p:spPr>
          <a:xfrm>
            <a:off x="3534670" y="4286400"/>
            <a:ext cx="252065" cy="8182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D7DE3B4D-C6DA-4EFA-9DA8-5EA3EA5B42C7}"/>
              </a:ext>
            </a:extLst>
          </p:cNvPr>
          <p:cNvSpPr/>
          <p:nvPr/>
        </p:nvSpPr>
        <p:spPr>
          <a:xfrm>
            <a:off x="5052353" y="4726977"/>
            <a:ext cx="252065" cy="37762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a:extLst>
              <a:ext uri="{FF2B5EF4-FFF2-40B4-BE49-F238E27FC236}">
                <a16:creationId xmlns:a16="http://schemas.microsoft.com/office/drawing/2014/main" id="{04415155-8C59-4A59-8457-205F2A4894C9}"/>
              </a:ext>
            </a:extLst>
          </p:cNvPr>
          <p:cNvSpPr/>
          <p:nvPr/>
        </p:nvSpPr>
        <p:spPr>
          <a:xfrm>
            <a:off x="5800665" y="4683119"/>
            <a:ext cx="252065" cy="42395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32668D96-5C13-468B-9261-BE58AAE27574}"/>
              </a:ext>
            </a:extLst>
          </p:cNvPr>
          <p:cNvSpPr/>
          <p:nvPr/>
        </p:nvSpPr>
        <p:spPr>
          <a:xfrm>
            <a:off x="8062755" y="4758096"/>
            <a:ext cx="252065" cy="3465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1BE2CD76-F04E-4952-AAE6-6571C5253FB1}"/>
              </a:ext>
            </a:extLst>
          </p:cNvPr>
          <p:cNvSpPr/>
          <p:nvPr/>
        </p:nvSpPr>
        <p:spPr>
          <a:xfrm>
            <a:off x="8818362" y="4827750"/>
            <a:ext cx="252065" cy="2768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A940AE9E-B680-4274-A4EB-DB7CB4AE80CC}"/>
              </a:ext>
            </a:extLst>
          </p:cNvPr>
          <p:cNvSpPr/>
          <p:nvPr/>
        </p:nvSpPr>
        <p:spPr>
          <a:xfrm>
            <a:off x="1028023" y="3895798"/>
            <a:ext cx="252065" cy="1904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F18DF41A-9485-4FA8-8AFF-376404B2B83E}"/>
              </a:ext>
            </a:extLst>
          </p:cNvPr>
          <p:cNvSpPr/>
          <p:nvPr/>
        </p:nvSpPr>
        <p:spPr>
          <a:xfrm>
            <a:off x="1784202" y="4053062"/>
            <a:ext cx="252065" cy="259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1945AF0F-0985-4302-A0DE-AAC3F9E7BEE6}"/>
              </a:ext>
            </a:extLst>
          </p:cNvPr>
          <p:cNvSpPr/>
          <p:nvPr/>
        </p:nvSpPr>
        <p:spPr>
          <a:xfrm>
            <a:off x="2537813" y="4096266"/>
            <a:ext cx="252065" cy="475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51548DBB-3AB5-4779-9BFB-EB2B4CD8C508}"/>
              </a:ext>
            </a:extLst>
          </p:cNvPr>
          <p:cNvSpPr/>
          <p:nvPr/>
        </p:nvSpPr>
        <p:spPr>
          <a:xfrm>
            <a:off x="3279480" y="4350330"/>
            <a:ext cx="25206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B7FBDF73-8293-4FA8-B08D-CD7DA44AFD49}"/>
              </a:ext>
            </a:extLst>
          </p:cNvPr>
          <p:cNvSpPr/>
          <p:nvPr/>
        </p:nvSpPr>
        <p:spPr>
          <a:xfrm>
            <a:off x="4038643" y="4524687"/>
            <a:ext cx="25206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305C9BC8-1A97-47DC-A65D-C0BD816E419B}"/>
              </a:ext>
            </a:extLst>
          </p:cNvPr>
          <p:cNvSpPr/>
          <p:nvPr/>
        </p:nvSpPr>
        <p:spPr>
          <a:xfrm>
            <a:off x="4797622" y="4579296"/>
            <a:ext cx="25206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ADB20502-D298-496D-BDEC-F6CF39B307CD}"/>
              </a:ext>
            </a:extLst>
          </p:cNvPr>
          <p:cNvSpPr/>
          <p:nvPr/>
        </p:nvSpPr>
        <p:spPr>
          <a:xfrm>
            <a:off x="7813582" y="4756156"/>
            <a:ext cx="252065"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E3DA737E-9E53-4FF8-9B9E-3AF6352C1FC6}"/>
              </a:ext>
            </a:extLst>
          </p:cNvPr>
          <p:cNvSpPr/>
          <p:nvPr/>
        </p:nvSpPr>
        <p:spPr>
          <a:xfrm>
            <a:off x="2032412" y="4022983"/>
            <a:ext cx="252065" cy="391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a:extLst>
              <a:ext uri="{FF2B5EF4-FFF2-40B4-BE49-F238E27FC236}">
                <a16:creationId xmlns:a16="http://schemas.microsoft.com/office/drawing/2014/main" id="{081922E4-FE4A-4148-86EA-F584FE8EA06B}"/>
              </a:ext>
            </a:extLst>
          </p:cNvPr>
          <p:cNvSpPr/>
          <p:nvPr/>
        </p:nvSpPr>
        <p:spPr>
          <a:xfrm>
            <a:off x="2791401" y="4137344"/>
            <a:ext cx="252065" cy="5493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DDAD64BD-4E8A-4D80-A784-9308E4B94178}"/>
              </a:ext>
            </a:extLst>
          </p:cNvPr>
          <p:cNvSpPr/>
          <p:nvPr/>
        </p:nvSpPr>
        <p:spPr>
          <a:xfrm>
            <a:off x="5052353" y="4666604"/>
            <a:ext cx="252065" cy="634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6ACF0060-DDD4-4843-9A66-E57BA23EE823}"/>
              </a:ext>
            </a:extLst>
          </p:cNvPr>
          <p:cNvSpPr/>
          <p:nvPr/>
        </p:nvSpPr>
        <p:spPr>
          <a:xfrm>
            <a:off x="8062755" y="4698165"/>
            <a:ext cx="252065" cy="60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540950BA-00FE-4C80-BD6B-31B0EE56B4D2}"/>
              </a:ext>
            </a:extLst>
          </p:cNvPr>
          <p:cNvSpPr/>
          <p:nvPr/>
        </p:nvSpPr>
        <p:spPr>
          <a:xfrm>
            <a:off x="9564958" y="5042745"/>
            <a:ext cx="252065" cy="618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Textfeld 68">
            <a:extLst>
              <a:ext uri="{FF2B5EF4-FFF2-40B4-BE49-F238E27FC236}">
                <a16:creationId xmlns:a16="http://schemas.microsoft.com/office/drawing/2014/main" id="{62D2B4F6-A33E-414A-9C58-82267AAE7B5A}"/>
              </a:ext>
            </a:extLst>
          </p:cNvPr>
          <p:cNvSpPr txBox="1"/>
          <p:nvPr/>
        </p:nvSpPr>
        <p:spPr>
          <a:xfrm>
            <a:off x="930776" y="5117130"/>
            <a:ext cx="704039" cy="276999"/>
          </a:xfrm>
          <a:prstGeom prst="rect">
            <a:avLst/>
          </a:prstGeom>
          <a:noFill/>
        </p:spPr>
        <p:txBody>
          <a:bodyPr wrap="none" rtlCol="0">
            <a:spAutoFit/>
          </a:bodyPr>
          <a:lstStyle/>
          <a:p>
            <a:pPr algn="ctr"/>
            <a:r>
              <a:rPr lang="de-DE" sz="1200"/>
              <a:t>Anemia</a:t>
            </a:r>
          </a:p>
        </p:txBody>
      </p:sp>
      <p:sp>
        <p:nvSpPr>
          <p:cNvPr id="70" name="Textfeld 69">
            <a:extLst>
              <a:ext uri="{FF2B5EF4-FFF2-40B4-BE49-F238E27FC236}">
                <a16:creationId xmlns:a16="http://schemas.microsoft.com/office/drawing/2014/main" id="{7CA3BAAB-BF70-4B87-B1C9-C109651E9F07}"/>
              </a:ext>
            </a:extLst>
          </p:cNvPr>
          <p:cNvSpPr txBox="1"/>
          <p:nvPr/>
        </p:nvSpPr>
        <p:spPr>
          <a:xfrm>
            <a:off x="1566567" y="5116253"/>
            <a:ext cx="962123" cy="461665"/>
          </a:xfrm>
          <a:prstGeom prst="rect">
            <a:avLst/>
          </a:prstGeom>
          <a:noFill/>
        </p:spPr>
        <p:txBody>
          <a:bodyPr wrap="none" rtlCol="0">
            <a:spAutoFit/>
          </a:bodyPr>
          <a:lstStyle/>
          <a:p>
            <a:pPr algn="ctr"/>
            <a:r>
              <a:rPr lang="de-DE" sz="1200"/>
              <a:t>WBC </a:t>
            </a:r>
            <a:r>
              <a:rPr lang="de-DE" sz="1200" err="1"/>
              <a:t>count</a:t>
            </a:r>
            <a:endParaRPr lang="de-DE" sz="1200"/>
          </a:p>
          <a:p>
            <a:pPr algn="ctr"/>
            <a:r>
              <a:rPr lang="de-DE" sz="1200" err="1"/>
              <a:t>decreased</a:t>
            </a:r>
            <a:endParaRPr lang="de-DE" sz="1200"/>
          </a:p>
        </p:txBody>
      </p:sp>
      <p:sp>
        <p:nvSpPr>
          <p:cNvPr id="71" name="Textfeld 70">
            <a:extLst>
              <a:ext uri="{FF2B5EF4-FFF2-40B4-BE49-F238E27FC236}">
                <a16:creationId xmlns:a16="http://schemas.microsoft.com/office/drawing/2014/main" id="{2D896635-7982-460D-A76E-C9F0D1F8B5D5}"/>
              </a:ext>
            </a:extLst>
          </p:cNvPr>
          <p:cNvSpPr txBox="1"/>
          <p:nvPr/>
        </p:nvSpPr>
        <p:spPr>
          <a:xfrm>
            <a:off x="2331320" y="5112208"/>
            <a:ext cx="925254" cy="646331"/>
          </a:xfrm>
          <a:prstGeom prst="rect">
            <a:avLst/>
          </a:prstGeom>
          <a:noFill/>
        </p:spPr>
        <p:txBody>
          <a:bodyPr wrap="none" rtlCol="0">
            <a:spAutoFit/>
          </a:bodyPr>
          <a:lstStyle/>
          <a:p>
            <a:pPr algn="ctr"/>
            <a:r>
              <a:rPr lang="de-DE" sz="1200"/>
              <a:t>Neutrophil </a:t>
            </a:r>
          </a:p>
          <a:p>
            <a:pPr algn="ctr"/>
            <a:r>
              <a:rPr lang="de-DE" sz="1200" err="1"/>
              <a:t>count</a:t>
            </a:r>
            <a:endParaRPr lang="de-DE" sz="1200"/>
          </a:p>
          <a:p>
            <a:pPr algn="ctr"/>
            <a:r>
              <a:rPr lang="de-DE" sz="1200" err="1"/>
              <a:t>decreased</a:t>
            </a:r>
            <a:endParaRPr lang="de-DE" sz="1200"/>
          </a:p>
        </p:txBody>
      </p:sp>
      <p:sp>
        <p:nvSpPr>
          <p:cNvPr id="72" name="Textfeld 71">
            <a:extLst>
              <a:ext uri="{FF2B5EF4-FFF2-40B4-BE49-F238E27FC236}">
                <a16:creationId xmlns:a16="http://schemas.microsoft.com/office/drawing/2014/main" id="{00C12D87-0A90-4926-8DD2-2F721A84DAAC}"/>
              </a:ext>
            </a:extLst>
          </p:cNvPr>
          <p:cNvSpPr txBox="1"/>
          <p:nvPr/>
        </p:nvSpPr>
        <p:spPr>
          <a:xfrm>
            <a:off x="3184176" y="5109968"/>
            <a:ext cx="712054" cy="276999"/>
          </a:xfrm>
          <a:prstGeom prst="rect">
            <a:avLst/>
          </a:prstGeom>
          <a:noFill/>
        </p:spPr>
        <p:txBody>
          <a:bodyPr wrap="none" rtlCol="0">
            <a:spAutoFit/>
          </a:bodyPr>
          <a:lstStyle/>
          <a:p>
            <a:pPr algn="ctr"/>
            <a:r>
              <a:rPr lang="de-DE" sz="1200"/>
              <a:t>Nausea</a:t>
            </a:r>
          </a:p>
        </p:txBody>
      </p:sp>
      <p:sp>
        <p:nvSpPr>
          <p:cNvPr id="73" name="Textfeld 72">
            <a:extLst>
              <a:ext uri="{FF2B5EF4-FFF2-40B4-BE49-F238E27FC236}">
                <a16:creationId xmlns:a16="http://schemas.microsoft.com/office/drawing/2014/main" id="{C3CEC89E-4B91-4F74-B4A3-D9AE1D25AAFB}"/>
              </a:ext>
            </a:extLst>
          </p:cNvPr>
          <p:cNvSpPr txBox="1"/>
          <p:nvPr/>
        </p:nvSpPr>
        <p:spPr>
          <a:xfrm>
            <a:off x="3908855" y="5108736"/>
            <a:ext cx="772519" cy="276999"/>
          </a:xfrm>
          <a:prstGeom prst="rect">
            <a:avLst/>
          </a:prstGeom>
          <a:noFill/>
        </p:spPr>
        <p:txBody>
          <a:bodyPr wrap="none" rtlCol="0">
            <a:spAutoFit/>
          </a:bodyPr>
          <a:lstStyle/>
          <a:p>
            <a:pPr algn="ctr"/>
            <a:r>
              <a:rPr lang="de-DE" sz="1200" err="1"/>
              <a:t>Vomiting</a:t>
            </a:r>
            <a:endParaRPr lang="de-DE" sz="1200"/>
          </a:p>
        </p:txBody>
      </p:sp>
      <p:sp>
        <p:nvSpPr>
          <p:cNvPr id="74" name="Textfeld 73">
            <a:extLst>
              <a:ext uri="{FF2B5EF4-FFF2-40B4-BE49-F238E27FC236}">
                <a16:creationId xmlns:a16="http://schemas.microsoft.com/office/drawing/2014/main" id="{9E0DA829-9656-4BC3-8CA9-15D4E0F9BEB8}"/>
              </a:ext>
            </a:extLst>
          </p:cNvPr>
          <p:cNvSpPr txBox="1"/>
          <p:nvPr/>
        </p:nvSpPr>
        <p:spPr>
          <a:xfrm>
            <a:off x="4660695" y="5108048"/>
            <a:ext cx="780983" cy="276999"/>
          </a:xfrm>
          <a:prstGeom prst="rect">
            <a:avLst/>
          </a:prstGeom>
          <a:noFill/>
        </p:spPr>
        <p:txBody>
          <a:bodyPr wrap="none" rtlCol="0">
            <a:spAutoFit/>
          </a:bodyPr>
          <a:lstStyle/>
          <a:p>
            <a:pPr algn="ctr"/>
            <a:r>
              <a:rPr lang="de-DE" sz="1200" err="1"/>
              <a:t>Asthenia</a:t>
            </a:r>
            <a:endParaRPr lang="de-DE" sz="1200"/>
          </a:p>
        </p:txBody>
      </p:sp>
      <p:sp>
        <p:nvSpPr>
          <p:cNvPr id="75" name="Textfeld 74">
            <a:extLst>
              <a:ext uri="{FF2B5EF4-FFF2-40B4-BE49-F238E27FC236}">
                <a16:creationId xmlns:a16="http://schemas.microsoft.com/office/drawing/2014/main" id="{AB264135-D861-4857-8A50-9655F27AA5C4}"/>
              </a:ext>
            </a:extLst>
          </p:cNvPr>
          <p:cNvSpPr txBox="1"/>
          <p:nvPr/>
        </p:nvSpPr>
        <p:spPr>
          <a:xfrm>
            <a:off x="5419918" y="5108549"/>
            <a:ext cx="771366" cy="276999"/>
          </a:xfrm>
          <a:prstGeom prst="rect">
            <a:avLst/>
          </a:prstGeom>
          <a:noFill/>
        </p:spPr>
        <p:txBody>
          <a:bodyPr wrap="none" rtlCol="0">
            <a:spAutoFit/>
          </a:bodyPr>
          <a:lstStyle/>
          <a:p>
            <a:pPr algn="ctr"/>
            <a:r>
              <a:rPr lang="de-DE" sz="1200"/>
              <a:t>Alopecia</a:t>
            </a:r>
          </a:p>
        </p:txBody>
      </p:sp>
      <p:sp>
        <p:nvSpPr>
          <p:cNvPr id="76" name="Textfeld 75">
            <a:extLst>
              <a:ext uri="{FF2B5EF4-FFF2-40B4-BE49-F238E27FC236}">
                <a16:creationId xmlns:a16="http://schemas.microsoft.com/office/drawing/2014/main" id="{03356642-A96E-48C1-AFCC-6324BEB5EEB9}"/>
              </a:ext>
            </a:extLst>
          </p:cNvPr>
          <p:cNvSpPr txBox="1"/>
          <p:nvPr/>
        </p:nvSpPr>
        <p:spPr>
          <a:xfrm>
            <a:off x="6103717" y="5106076"/>
            <a:ext cx="925254" cy="461665"/>
          </a:xfrm>
          <a:prstGeom prst="rect">
            <a:avLst/>
          </a:prstGeom>
          <a:noFill/>
        </p:spPr>
        <p:txBody>
          <a:bodyPr wrap="none" rtlCol="0">
            <a:spAutoFit/>
          </a:bodyPr>
          <a:lstStyle/>
          <a:p>
            <a:pPr algn="ctr"/>
            <a:r>
              <a:rPr lang="de-DE" sz="1200" err="1"/>
              <a:t>Decreased</a:t>
            </a:r>
            <a:endParaRPr lang="de-DE" sz="1200"/>
          </a:p>
          <a:p>
            <a:pPr algn="ctr"/>
            <a:r>
              <a:rPr lang="de-DE" sz="1200" err="1"/>
              <a:t>appetite</a:t>
            </a:r>
            <a:endParaRPr lang="de-DE" sz="1200"/>
          </a:p>
        </p:txBody>
      </p:sp>
      <p:sp>
        <p:nvSpPr>
          <p:cNvPr id="77" name="Textfeld 76">
            <a:extLst>
              <a:ext uri="{FF2B5EF4-FFF2-40B4-BE49-F238E27FC236}">
                <a16:creationId xmlns:a16="http://schemas.microsoft.com/office/drawing/2014/main" id="{AFC2777C-A97C-4DA3-AEEB-BD012FDBB270}"/>
              </a:ext>
            </a:extLst>
          </p:cNvPr>
          <p:cNvSpPr txBox="1"/>
          <p:nvPr/>
        </p:nvSpPr>
        <p:spPr>
          <a:xfrm>
            <a:off x="6924366" y="5106076"/>
            <a:ext cx="763351" cy="461665"/>
          </a:xfrm>
          <a:prstGeom prst="rect">
            <a:avLst/>
          </a:prstGeom>
          <a:noFill/>
        </p:spPr>
        <p:txBody>
          <a:bodyPr wrap="none" rtlCol="0">
            <a:spAutoFit/>
          </a:bodyPr>
          <a:lstStyle/>
          <a:p>
            <a:pPr algn="ctr"/>
            <a:r>
              <a:rPr lang="de-DE" sz="1200" err="1"/>
              <a:t>Hypoae</a:t>
            </a:r>
            <a:r>
              <a:rPr lang="de-DE" sz="1200"/>
              <a:t>-</a:t>
            </a:r>
          </a:p>
          <a:p>
            <a:pPr algn="ctr"/>
            <a:r>
              <a:rPr lang="de-DE" sz="1200" err="1"/>
              <a:t>sthesia</a:t>
            </a:r>
            <a:endParaRPr lang="de-DE" sz="1200"/>
          </a:p>
        </p:txBody>
      </p:sp>
      <p:sp>
        <p:nvSpPr>
          <p:cNvPr id="78" name="Textfeld 77">
            <a:extLst>
              <a:ext uri="{FF2B5EF4-FFF2-40B4-BE49-F238E27FC236}">
                <a16:creationId xmlns:a16="http://schemas.microsoft.com/office/drawing/2014/main" id="{CCF9CE41-52A6-4438-9A8B-080193FAB9E2}"/>
              </a:ext>
            </a:extLst>
          </p:cNvPr>
          <p:cNvSpPr txBox="1"/>
          <p:nvPr/>
        </p:nvSpPr>
        <p:spPr>
          <a:xfrm>
            <a:off x="7621837" y="5110675"/>
            <a:ext cx="899606" cy="646331"/>
          </a:xfrm>
          <a:prstGeom prst="rect">
            <a:avLst/>
          </a:prstGeom>
          <a:noFill/>
        </p:spPr>
        <p:txBody>
          <a:bodyPr wrap="none" rtlCol="0">
            <a:spAutoFit/>
          </a:bodyPr>
          <a:lstStyle/>
          <a:p>
            <a:pPr algn="ctr"/>
            <a:r>
              <a:rPr lang="de-DE" sz="1200" err="1"/>
              <a:t>Platelet</a:t>
            </a:r>
            <a:endParaRPr lang="de-DE" sz="1200"/>
          </a:p>
          <a:p>
            <a:pPr algn="ctr"/>
            <a:r>
              <a:rPr lang="de-DE" sz="1200"/>
              <a:t>Count </a:t>
            </a:r>
          </a:p>
          <a:p>
            <a:pPr algn="ctr"/>
            <a:r>
              <a:rPr lang="de-DE" sz="1200" err="1"/>
              <a:t>decreased</a:t>
            </a:r>
            <a:endParaRPr lang="de-DE" sz="1200"/>
          </a:p>
        </p:txBody>
      </p:sp>
      <p:sp>
        <p:nvSpPr>
          <p:cNvPr id="79" name="Textfeld 78">
            <a:extLst>
              <a:ext uri="{FF2B5EF4-FFF2-40B4-BE49-F238E27FC236}">
                <a16:creationId xmlns:a16="http://schemas.microsoft.com/office/drawing/2014/main" id="{AF835CD2-C278-4533-AA41-3C609A515790}"/>
              </a:ext>
            </a:extLst>
          </p:cNvPr>
          <p:cNvSpPr txBox="1"/>
          <p:nvPr/>
        </p:nvSpPr>
        <p:spPr>
          <a:xfrm>
            <a:off x="8375570" y="5108257"/>
            <a:ext cx="899606" cy="461665"/>
          </a:xfrm>
          <a:prstGeom prst="rect">
            <a:avLst/>
          </a:prstGeom>
          <a:noFill/>
        </p:spPr>
        <p:txBody>
          <a:bodyPr wrap="none" rtlCol="0">
            <a:spAutoFit/>
          </a:bodyPr>
          <a:lstStyle/>
          <a:p>
            <a:pPr algn="ctr"/>
            <a:r>
              <a:rPr lang="de-DE" sz="1200" err="1"/>
              <a:t>Weight</a:t>
            </a:r>
            <a:r>
              <a:rPr lang="de-DE" sz="1200"/>
              <a:t> </a:t>
            </a:r>
          </a:p>
          <a:p>
            <a:pPr algn="ctr"/>
            <a:r>
              <a:rPr lang="de-DE" sz="1200" err="1"/>
              <a:t>decreased</a:t>
            </a:r>
            <a:endParaRPr lang="de-DE" sz="1200"/>
          </a:p>
        </p:txBody>
      </p:sp>
      <p:sp>
        <p:nvSpPr>
          <p:cNvPr id="80" name="Textfeld 79">
            <a:extLst>
              <a:ext uri="{FF2B5EF4-FFF2-40B4-BE49-F238E27FC236}">
                <a16:creationId xmlns:a16="http://schemas.microsoft.com/office/drawing/2014/main" id="{876AF51B-D93B-4247-9614-0B64009BEE6F}"/>
              </a:ext>
            </a:extLst>
          </p:cNvPr>
          <p:cNvSpPr txBox="1"/>
          <p:nvPr/>
        </p:nvSpPr>
        <p:spPr>
          <a:xfrm>
            <a:off x="9295867" y="5110429"/>
            <a:ext cx="542136" cy="276999"/>
          </a:xfrm>
          <a:prstGeom prst="rect">
            <a:avLst/>
          </a:prstGeom>
          <a:noFill/>
        </p:spPr>
        <p:txBody>
          <a:bodyPr wrap="none" rtlCol="0">
            <a:spAutoFit/>
          </a:bodyPr>
          <a:lstStyle/>
          <a:p>
            <a:pPr algn="ctr"/>
            <a:r>
              <a:rPr lang="de-DE" sz="1200" err="1"/>
              <a:t>Rash</a:t>
            </a:r>
            <a:endParaRPr lang="de-DE" sz="1200"/>
          </a:p>
        </p:txBody>
      </p:sp>
      <p:grpSp>
        <p:nvGrpSpPr>
          <p:cNvPr id="13" name="Gruppieren 12">
            <a:extLst>
              <a:ext uri="{FF2B5EF4-FFF2-40B4-BE49-F238E27FC236}">
                <a16:creationId xmlns:a16="http://schemas.microsoft.com/office/drawing/2014/main" id="{533E1D01-8009-384A-9D55-7ABEA48E1B73}"/>
              </a:ext>
            </a:extLst>
          </p:cNvPr>
          <p:cNvGrpSpPr/>
          <p:nvPr/>
        </p:nvGrpSpPr>
        <p:grpSpPr>
          <a:xfrm>
            <a:off x="10247112" y="4106939"/>
            <a:ext cx="1644514" cy="1061829"/>
            <a:chOff x="10247112" y="3968434"/>
            <a:chExt cx="1644514" cy="1061829"/>
          </a:xfrm>
        </p:grpSpPr>
        <p:sp>
          <p:nvSpPr>
            <p:cNvPr id="81" name="Rechteck 80">
              <a:extLst>
                <a:ext uri="{FF2B5EF4-FFF2-40B4-BE49-F238E27FC236}">
                  <a16:creationId xmlns:a16="http://schemas.microsoft.com/office/drawing/2014/main" id="{01E35BDC-B5C6-4F0A-ADBA-505C4B6C1E01}"/>
                </a:ext>
              </a:extLst>
            </p:cNvPr>
            <p:cNvSpPr/>
            <p:nvPr/>
          </p:nvSpPr>
          <p:spPr>
            <a:xfrm>
              <a:off x="10247112" y="4038410"/>
              <a:ext cx="144000" cy="14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82" name="Rechteck 81">
              <a:extLst>
                <a:ext uri="{FF2B5EF4-FFF2-40B4-BE49-F238E27FC236}">
                  <a16:creationId xmlns:a16="http://schemas.microsoft.com/office/drawing/2014/main" id="{EB0000E6-BD27-4020-9EC1-0E771AAFBA3D}"/>
                </a:ext>
              </a:extLst>
            </p:cNvPr>
            <p:cNvSpPr/>
            <p:nvPr/>
          </p:nvSpPr>
          <p:spPr>
            <a:xfrm>
              <a:off x="10247112" y="4292909"/>
              <a:ext cx="144000" cy="14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83" name="Rechteck 82">
              <a:extLst>
                <a:ext uri="{FF2B5EF4-FFF2-40B4-BE49-F238E27FC236}">
                  <a16:creationId xmlns:a16="http://schemas.microsoft.com/office/drawing/2014/main" id="{2DE1C082-C291-44D2-A869-348C9894E907}"/>
                </a:ext>
              </a:extLst>
            </p:cNvPr>
            <p:cNvSpPr/>
            <p:nvPr/>
          </p:nvSpPr>
          <p:spPr>
            <a:xfrm>
              <a:off x="10247112" y="4547408"/>
              <a:ext cx="144000" cy="1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85" name="Textfeld 84">
              <a:extLst>
                <a:ext uri="{FF2B5EF4-FFF2-40B4-BE49-F238E27FC236}">
                  <a16:creationId xmlns:a16="http://schemas.microsoft.com/office/drawing/2014/main" id="{7D4F9F35-2EC7-4392-9EF4-299BA2294305}"/>
                </a:ext>
              </a:extLst>
            </p:cNvPr>
            <p:cNvSpPr txBox="1"/>
            <p:nvPr/>
          </p:nvSpPr>
          <p:spPr>
            <a:xfrm>
              <a:off x="10397306" y="3968434"/>
              <a:ext cx="1494320" cy="1061829"/>
            </a:xfrm>
            <a:prstGeom prst="rect">
              <a:avLst/>
            </a:prstGeom>
            <a:noFill/>
          </p:spPr>
          <p:txBody>
            <a:bodyPr wrap="none" rtlCol="0">
              <a:spAutoFit/>
            </a:bodyPr>
            <a:lstStyle/>
            <a:p>
              <a:pPr>
                <a:spcAft>
                  <a:spcPts val="600"/>
                </a:spcAft>
              </a:pPr>
              <a:r>
                <a:rPr lang="de-DE" sz="1200" dirty="0"/>
                <a:t>Chemo G</a:t>
              </a:r>
              <a:r>
                <a:rPr lang="de-DE" sz="1200" dirty="0">
                  <a:latin typeface="Arial" panose="020B0604020202020204" pitchFamily="34" charset="0"/>
                  <a:cs typeface="Arial" panose="020B0604020202020204" pitchFamily="34" charset="0"/>
                </a:rPr>
                <a:t>≥3</a:t>
              </a:r>
            </a:p>
            <a:p>
              <a:pPr>
                <a:spcAft>
                  <a:spcPts val="600"/>
                </a:spcAft>
              </a:pPr>
              <a:r>
                <a:rPr lang="de-DE" sz="1200" dirty="0">
                  <a:latin typeface="Arial" panose="020B0604020202020204" pitchFamily="34" charset="0"/>
                  <a:cs typeface="Arial" panose="020B0604020202020204" pitchFamily="34" charset="0"/>
                </a:rPr>
                <a:t>Chemo G1-2</a:t>
              </a:r>
            </a:p>
            <a:p>
              <a:pPr>
                <a:spcAft>
                  <a:spcPts val="600"/>
                </a:spcAft>
              </a:pPr>
              <a:r>
                <a:rPr lang="de-DE" sz="1200" dirty="0" err="1">
                  <a:latin typeface="Arial" panose="020B0604020202020204" pitchFamily="34" charset="0"/>
                  <a:cs typeface="Arial" panose="020B0604020202020204" pitchFamily="34" charset="0"/>
                </a:rPr>
                <a:t>Sinti+Chemo</a:t>
              </a:r>
              <a:r>
                <a:rPr lang="de-DE" sz="1200" dirty="0">
                  <a:latin typeface="Arial" panose="020B0604020202020204" pitchFamily="34" charset="0"/>
                  <a:cs typeface="Arial" panose="020B0604020202020204" pitchFamily="34" charset="0"/>
                </a:rPr>
                <a:t> G≥3</a:t>
              </a:r>
            </a:p>
            <a:p>
              <a:pPr>
                <a:spcAft>
                  <a:spcPts val="600"/>
                </a:spcAft>
              </a:pPr>
              <a:r>
                <a:rPr lang="de-DE" sz="1200" dirty="0" err="1">
                  <a:latin typeface="Arial" panose="020B0604020202020204" pitchFamily="34" charset="0"/>
                  <a:cs typeface="Arial" panose="020B0604020202020204" pitchFamily="34" charset="0"/>
                </a:rPr>
                <a:t>Sinti+Chemo</a:t>
              </a:r>
              <a:r>
                <a:rPr lang="de-DE" sz="1200" dirty="0">
                  <a:latin typeface="Arial" panose="020B0604020202020204" pitchFamily="34" charset="0"/>
                  <a:cs typeface="Arial" panose="020B0604020202020204" pitchFamily="34" charset="0"/>
                </a:rPr>
                <a:t> G 1-2</a:t>
              </a:r>
              <a:endParaRPr lang="de-DE" sz="1200" dirty="0"/>
            </a:p>
          </p:txBody>
        </p:sp>
        <p:sp>
          <p:nvSpPr>
            <p:cNvPr id="84" name="Rechteck 83">
              <a:extLst>
                <a:ext uri="{FF2B5EF4-FFF2-40B4-BE49-F238E27FC236}">
                  <a16:creationId xmlns:a16="http://schemas.microsoft.com/office/drawing/2014/main" id="{FF61ABFB-ED22-4444-84E8-87AD64DBDF8D}"/>
                </a:ext>
              </a:extLst>
            </p:cNvPr>
            <p:cNvSpPr/>
            <p:nvPr/>
          </p:nvSpPr>
          <p:spPr>
            <a:xfrm>
              <a:off x="10247112" y="4801908"/>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grpSp>
      <p:sp>
        <p:nvSpPr>
          <p:cNvPr id="86" name="Textfeld 85">
            <a:extLst>
              <a:ext uri="{FF2B5EF4-FFF2-40B4-BE49-F238E27FC236}">
                <a16:creationId xmlns:a16="http://schemas.microsoft.com/office/drawing/2014/main" id="{36AD6382-1206-41A9-90B4-122AF796ABF6}"/>
              </a:ext>
            </a:extLst>
          </p:cNvPr>
          <p:cNvSpPr txBox="1"/>
          <p:nvPr/>
        </p:nvSpPr>
        <p:spPr>
          <a:xfrm rot="16200000">
            <a:off x="-177870" y="4197527"/>
            <a:ext cx="1337226" cy="307777"/>
          </a:xfrm>
          <a:prstGeom prst="rect">
            <a:avLst/>
          </a:prstGeom>
          <a:noFill/>
        </p:spPr>
        <p:txBody>
          <a:bodyPr wrap="none" rtlCol="0">
            <a:spAutoFit/>
          </a:bodyPr>
          <a:lstStyle/>
          <a:p>
            <a:pPr algn="ctr"/>
            <a:r>
              <a:rPr lang="de-DE" sz="1400" b="1" dirty="0" err="1"/>
              <a:t>Incidence</a:t>
            </a:r>
            <a:r>
              <a:rPr lang="de-DE" sz="1400" b="1" dirty="0"/>
              <a:t> (%)</a:t>
            </a:r>
          </a:p>
        </p:txBody>
      </p:sp>
      <p:sp>
        <p:nvSpPr>
          <p:cNvPr id="11" name="Titel 10">
            <a:extLst>
              <a:ext uri="{FF2B5EF4-FFF2-40B4-BE49-F238E27FC236}">
                <a16:creationId xmlns:a16="http://schemas.microsoft.com/office/drawing/2014/main" id="{DA9518CB-FEB4-3B45-B1D6-A4388B6597B8}"/>
              </a:ext>
            </a:extLst>
          </p:cNvPr>
          <p:cNvSpPr>
            <a:spLocks noGrp="1"/>
          </p:cNvSpPr>
          <p:nvPr>
            <p:ph type="title"/>
          </p:nvPr>
        </p:nvSpPr>
        <p:spPr/>
        <p:txBody>
          <a:bodyPr/>
          <a:lstStyle/>
          <a:p>
            <a:r>
              <a:rPr lang="en-US" noProof="0" dirty="0"/>
              <a:t>AEs in all treated patients</a:t>
            </a:r>
          </a:p>
        </p:txBody>
      </p:sp>
      <p:cxnSp>
        <p:nvCxnSpPr>
          <p:cNvPr id="4" name="Gerader Verbinder 3">
            <a:extLst>
              <a:ext uri="{FF2B5EF4-FFF2-40B4-BE49-F238E27FC236}">
                <a16:creationId xmlns:a16="http://schemas.microsoft.com/office/drawing/2014/main" id="{43347130-E715-42B0-B84B-4F9D49B0531E}"/>
              </a:ext>
            </a:extLst>
          </p:cNvPr>
          <p:cNvCxnSpPr>
            <a:cxnSpLocks/>
          </p:cNvCxnSpPr>
          <p:nvPr/>
        </p:nvCxnSpPr>
        <p:spPr>
          <a:xfrm>
            <a:off x="1021675" y="3617746"/>
            <a:ext cx="0" cy="14868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D601FA57-D2B1-40C8-8C28-7551B17F5328}"/>
              </a:ext>
            </a:extLst>
          </p:cNvPr>
          <p:cNvCxnSpPr>
            <a:cxnSpLocks/>
          </p:cNvCxnSpPr>
          <p:nvPr/>
        </p:nvCxnSpPr>
        <p:spPr>
          <a:xfrm>
            <a:off x="1021675" y="5104599"/>
            <a:ext cx="891349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hteck 35">
            <a:extLst>
              <a:ext uri="{FF2B5EF4-FFF2-40B4-BE49-F238E27FC236}">
                <a16:creationId xmlns:a16="http://schemas.microsoft.com/office/drawing/2014/main" id="{04111134-7C9F-4B29-AF4E-C76427FF046F}"/>
              </a:ext>
            </a:extLst>
          </p:cNvPr>
          <p:cNvSpPr/>
          <p:nvPr/>
        </p:nvSpPr>
        <p:spPr>
          <a:xfrm>
            <a:off x="5551839" y="4615169"/>
            <a:ext cx="252065" cy="4894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511351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noProof="0"/>
              <a:t>ORIENT-15 Conclusions</a:t>
            </a:r>
          </a:p>
        </p:txBody>
      </p:sp>
      <p:sp>
        <p:nvSpPr>
          <p:cNvPr id="2" name="Inhaltsplatzhalter 1">
            <a:extLst>
              <a:ext uri="{FF2B5EF4-FFF2-40B4-BE49-F238E27FC236}">
                <a16:creationId xmlns:a16="http://schemas.microsoft.com/office/drawing/2014/main" id="{4585F998-4E83-B047-9B4B-A758438E4D48}"/>
              </a:ext>
            </a:extLst>
          </p:cNvPr>
          <p:cNvSpPr>
            <a:spLocks noGrp="1"/>
          </p:cNvSpPr>
          <p:nvPr>
            <p:ph idx="1"/>
          </p:nvPr>
        </p:nvSpPr>
        <p:spPr>
          <a:xfrm>
            <a:off x="416534" y="1825625"/>
            <a:ext cx="9806966" cy="4351338"/>
          </a:xfrm>
        </p:spPr>
        <p:txBody>
          <a:bodyPr/>
          <a:lstStyle/>
          <a:p>
            <a:r>
              <a:rPr lang="en-US" sz="1600" noProof="0" dirty="0"/>
              <a:t>Sintilimab + chemotherapy showed a significant OS benefit versus chemotherapy alone in patients with advanced or metastatic ESSC, regardless of PD-L1 expression level</a:t>
            </a:r>
          </a:p>
          <a:p>
            <a:pPr lvl="1"/>
            <a:r>
              <a:rPr lang="en-US" sz="1600" noProof="0" dirty="0"/>
              <a:t>OS: median 16.7 vs 12.5 months, HR=0.628 (p&lt;0.0001) in all patients</a:t>
            </a:r>
          </a:p>
          <a:p>
            <a:pPr lvl="1"/>
            <a:r>
              <a:rPr lang="en-US" sz="1600" noProof="0" dirty="0"/>
              <a:t>OS: median 17.2 vs 13.6 months, HR=0.638 (p=0.0018) in patients with PD-L1 CPS ≥10</a:t>
            </a:r>
          </a:p>
          <a:p>
            <a:pPr lvl="1"/>
            <a:r>
              <a:rPr lang="en-US" sz="1600" noProof="0" dirty="0"/>
              <a:t>Consistent OS benefit was observed across all prespecified subgroups</a:t>
            </a:r>
          </a:p>
          <a:p>
            <a:r>
              <a:rPr lang="en-US" sz="1600" noProof="0" dirty="0"/>
              <a:t>For PFS, ORR and DoR, significant improvement was observed with </a:t>
            </a:r>
            <a:r>
              <a:rPr lang="en-US" sz="1600" noProof="0" dirty="0" err="1"/>
              <a:t>sintilimab</a:t>
            </a:r>
            <a:r>
              <a:rPr lang="en-US" sz="1600" noProof="0" dirty="0"/>
              <a:t> + chemotherapy in patients with PD-L1 CPS ≥10 and all patients</a:t>
            </a:r>
          </a:p>
          <a:p>
            <a:r>
              <a:rPr lang="en-US" sz="1600" noProof="0" dirty="0"/>
              <a:t>No new safety signals were identified with </a:t>
            </a:r>
            <a:r>
              <a:rPr lang="en-US" sz="1600" noProof="0" dirty="0" err="1"/>
              <a:t>sintilimab</a:t>
            </a:r>
            <a:r>
              <a:rPr lang="en-US" sz="1600" noProof="0" dirty="0"/>
              <a:t> plus chemotherapy</a:t>
            </a:r>
          </a:p>
          <a:p>
            <a:r>
              <a:rPr lang="en-US" sz="1600" b="1" noProof="0" dirty="0"/>
              <a:t>Sintilimab + chemotherapy (cisplatin + paclitaxel/5-FU) represents a new potential standard 1L treatment option for patients with advanced or metastatic ESCC</a:t>
            </a:r>
          </a:p>
          <a:p>
            <a:endParaRPr lang="en-US" sz="1600" noProof="0" dirty="0"/>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a:xfrm>
            <a:off x="416534" y="6356349"/>
            <a:ext cx="8663966" cy="385200"/>
          </a:xfrm>
        </p:spPr>
        <p:txBody>
          <a:bodyPr/>
          <a:lstStyle/>
          <a:p>
            <a:r>
              <a:rPr lang="en-GB" dirty="0"/>
              <a:t>1L, first line; CPS, combined positive score; </a:t>
            </a:r>
            <a:r>
              <a:rPr lang="en-GB" dirty="0" err="1"/>
              <a:t>DoR</a:t>
            </a:r>
            <a:r>
              <a:rPr lang="en-GB" dirty="0"/>
              <a:t>, duration of response; ESCC, </a:t>
            </a:r>
            <a:r>
              <a:rPr lang="en-GB" dirty="0" err="1"/>
              <a:t>esophageal</a:t>
            </a:r>
            <a:r>
              <a:rPr lang="en-GB" dirty="0"/>
              <a:t> squamous cell carcinoma; ORR, objective response rate; OS, overall </a:t>
            </a:r>
            <a:r>
              <a:rPr lang="en-GB"/>
              <a:t>survival; PFS</a:t>
            </a:r>
            <a:r>
              <a:rPr lang="en-GB" dirty="0"/>
              <a:t>, progression-free survival.</a:t>
            </a:r>
          </a:p>
          <a:p>
            <a:r>
              <a:rPr lang="en-GB" b="1" dirty="0"/>
              <a:t>Shen L, et al. Abstract LBA52 presented at ESMO 2021.</a:t>
            </a:r>
          </a:p>
        </p:txBody>
      </p:sp>
    </p:spTree>
    <p:extLst>
      <p:ext uri="{BB962C8B-B14F-4D97-AF65-F5344CB8AC3E}">
        <p14:creationId xmlns:p14="http://schemas.microsoft.com/office/powerpoint/2010/main" val="5813785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47F87ED-A126-524A-9389-DD5C53EFD5B0}"/>
              </a:ext>
            </a:extLst>
          </p:cNvPr>
          <p:cNvSpPr>
            <a:spLocks noGrp="1"/>
          </p:cNvSpPr>
          <p:nvPr>
            <p:ph type="body" idx="1"/>
          </p:nvPr>
        </p:nvSpPr>
        <p:spPr/>
        <p:txBody>
          <a:bodyPr/>
          <a:lstStyle/>
          <a:p>
            <a:r>
              <a:rPr lang="en-US" noProof="0" dirty="0"/>
              <a:t>Sintilimab + chemotherapy vs chemotherapy as 1L treatment for advanced G/GEJ adenocarcinoma </a:t>
            </a:r>
          </a:p>
        </p:txBody>
      </p:sp>
      <p:sp>
        <p:nvSpPr>
          <p:cNvPr id="8" name="Titel 7">
            <a:extLst>
              <a:ext uri="{FF2B5EF4-FFF2-40B4-BE49-F238E27FC236}">
                <a16:creationId xmlns:a16="http://schemas.microsoft.com/office/drawing/2014/main" id="{50B02007-4516-4D4C-B8A0-BB0730D09A0C}"/>
              </a:ext>
            </a:extLst>
          </p:cNvPr>
          <p:cNvSpPr>
            <a:spLocks noGrp="1"/>
          </p:cNvSpPr>
          <p:nvPr>
            <p:ph type="title"/>
          </p:nvPr>
        </p:nvSpPr>
        <p:spPr/>
        <p:txBody>
          <a:bodyPr/>
          <a:lstStyle/>
          <a:p>
            <a:r>
              <a:rPr lang="en-US" noProof="0" dirty="0"/>
              <a:t>ORIENT-16</a:t>
            </a:r>
          </a:p>
        </p:txBody>
      </p:sp>
    </p:spTree>
    <p:extLst>
      <p:ext uri="{BB962C8B-B14F-4D97-AF65-F5344CB8AC3E}">
        <p14:creationId xmlns:p14="http://schemas.microsoft.com/office/powerpoint/2010/main" val="7753381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572F81-E2F7-410F-AB01-3DA84583A7AA}"/>
              </a:ext>
            </a:extLst>
          </p:cNvPr>
          <p:cNvSpPr>
            <a:spLocks noGrp="1"/>
          </p:cNvSpPr>
          <p:nvPr>
            <p:ph type="ftr" sz="quarter" idx="11"/>
          </p:nvPr>
        </p:nvSpPr>
        <p:spPr/>
        <p:txBody>
          <a:bodyPr/>
          <a:lstStyle/>
          <a:p>
            <a:endParaRPr lang="en-GB" dirty="0"/>
          </a:p>
          <a:p>
            <a:r>
              <a:rPr lang="en-GB" dirty="0"/>
              <a:t>Data </a:t>
            </a:r>
            <a:r>
              <a:rPr lang="en-GB"/>
              <a:t>cutoff</a:t>
            </a:r>
            <a:r>
              <a:rPr lang="en-GB" dirty="0"/>
              <a:t> date for interim analysis was June 20, 2021</a:t>
            </a:r>
          </a:p>
          <a:p>
            <a:r>
              <a:rPr lang="en-GB" dirty="0"/>
              <a:t>Median follow-up: 18.8 months</a:t>
            </a:r>
          </a:p>
          <a:p>
            <a:r>
              <a:rPr lang="en-GB" baseline="30000"/>
              <a:t>a</a:t>
            </a:r>
            <a:r>
              <a:rPr lang="en-GB"/>
              <a:t>ClinicalTrial.gov</a:t>
            </a:r>
            <a:r>
              <a:rPr lang="en-GB" dirty="0"/>
              <a:t> number NCT03745170; </a:t>
            </a:r>
            <a:r>
              <a:rPr lang="en-GB" baseline="30000"/>
              <a:t>b</a:t>
            </a:r>
            <a:r>
              <a:rPr lang="en-GB"/>
              <a:t>Sintilimab</a:t>
            </a:r>
            <a:r>
              <a:rPr lang="en-GB" dirty="0"/>
              <a:t> 3mg/kg for body weight &lt;60kg, 200mg for ≥60kg; Oxaliplatin 130mg/m</a:t>
            </a:r>
            <a:r>
              <a:rPr lang="en-GB" baseline="30000" dirty="0"/>
              <a:t>2</a:t>
            </a:r>
            <a:r>
              <a:rPr lang="en-GB" dirty="0"/>
              <a:t> IV; Capecitabine</a:t>
            </a:r>
          </a:p>
          <a:p>
            <a:r>
              <a:rPr lang="en-GB" dirty="0"/>
              <a:t>1L, first line; CPS, combined positive score; DCR, disease control rate; </a:t>
            </a:r>
            <a:r>
              <a:rPr lang="en-GB"/>
              <a:t>DoR</a:t>
            </a:r>
            <a:r>
              <a:rPr lang="en-GB" dirty="0"/>
              <a:t>, duration of response; ECOG PS, </a:t>
            </a:r>
            <a:r>
              <a:rPr lang="en-US" dirty="0"/>
              <a:t>Eastern Cooperative Oncology Group performance status; </a:t>
            </a:r>
            <a:r>
              <a:rPr lang="en-GB" dirty="0"/>
              <a:t>ESCC, </a:t>
            </a:r>
            <a:r>
              <a:rPr lang="en-GB"/>
              <a:t>esophageal</a:t>
            </a:r>
            <a:r>
              <a:rPr lang="en-GB" dirty="0"/>
              <a:t> squamous cell carcinoma; IV, </a:t>
            </a:r>
            <a:r>
              <a:rPr lang="en-GB"/>
              <a:t>intravenous; ORR, objective response rate; </a:t>
            </a:r>
            <a:r>
              <a:rPr lang="en-GB" dirty="0"/>
              <a:t>OS, overall survival; PFS, progression-free survival; Q3W, every 3 weeks</a:t>
            </a:r>
            <a:r>
              <a:rPr lang="en-GB"/>
              <a:t>; R, randomization; XELOX, </a:t>
            </a:r>
            <a:r>
              <a:rPr lang="en-US"/>
              <a:t>Xeloda® (capecitabine) + oxaliplatin.</a:t>
            </a:r>
            <a:endParaRPr lang="en-GB" dirty="0"/>
          </a:p>
          <a:p>
            <a:r>
              <a:rPr lang="en-GB" b="1" dirty="0"/>
              <a:t>Shen L, et al. Abstract LBA52 presented at ESMO 2021.</a:t>
            </a:r>
          </a:p>
        </p:txBody>
      </p:sp>
      <p:grpSp>
        <p:nvGrpSpPr>
          <p:cNvPr id="23" name="Gruppieren 22">
            <a:extLst>
              <a:ext uri="{FF2B5EF4-FFF2-40B4-BE49-F238E27FC236}">
                <a16:creationId xmlns:a16="http://schemas.microsoft.com/office/drawing/2014/main" id="{001E8BC2-8D23-764C-B880-924B9BABA688}"/>
              </a:ext>
            </a:extLst>
          </p:cNvPr>
          <p:cNvGrpSpPr/>
          <p:nvPr/>
        </p:nvGrpSpPr>
        <p:grpSpPr>
          <a:xfrm>
            <a:off x="3723482" y="2273861"/>
            <a:ext cx="1168119" cy="1096302"/>
            <a:chOff x="3953458" y="2273861"/>
            <a:chExt cx="938144" cy="1096302"/>
          </a:xfrm>
        </p:grpSpPr>
        <p:cxnSp>
          <p:nvCxnSpPr>
            <p:cNvPr id="24" name="Connector: Elbow 24">
              <a:extLst>
                <a:ext uri="{FF2B5EF4-FFF2-40B4-BE49-F238E27FC236}">
                  <a16:creationId xmlns:a16="http://schemas.microsoft.com/office/drawing/2014/main" id="{15E6AEB7-D79B-0340-85F5-5572ADFFE8AF}"/>
                </a:ext>
              </a:extLst>
            </p:cNvPr>
            <p:cNvCxnSpPr>
              <a:cxnSpLocks/>
              <a:endCxn id="30" idx="1"/>
            </p:cNvCxnSpPr>
            <p:nvPr/>
          </p:nvCxnSpPr>
          <p:spPr>
            <a:xfrm flipV="1">
              <a:off x="3953458" y="2273861"/>
              <a:ext cx="938143" cy="54815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6">
              <a:extLst>
                <a:ext uri="{FF2B5EF4-FFF2-40B4-BE49-F238E27FC236}">
                  <a16:creationId xmlns:a16="http://schemas.microsoft.com/office/drawing/2014/main" id="{EEB77F02-1410-2D49-B509-A373EDC9471B}"/>
                </a:ext>
              </a:extLst>
            </p:cNvPr>
            <p:cNvCxnSpPr>
              <a:cxnSpLocks/>
              <a:endCxn id="32" idx="1"/>
            </p:cNvCxnSpPr>
            <p:nvPr/>
          </p:nvCxnSpPr>
          <p:spPr>
            <a:xfrm>
              <a:off x="3953458" y="2822011"/>
              <a:ext cx="938143" cy="548152"/>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object 6">
            <a:extLst>
              <a:ext uri="{FF2B5EF4-FFF2-40B4-BE49-F238E27FC236}">
                <a16:creationId xmlns:a16="http://schemas.microsoft.com/office/drawing/2014/main" id="{AF3C3BAA-643C-AE4F-8BFC-61C842D71D81}"/>
              </a:ext>
            </a:extLst>
          </p:cNvPr>
          <p:cNvSpPr txBox="1"/>
          <p:nvPr/>
        </p:nvSpPr>
        <p:spPr>
          <a:xfrm>
            <a:off x="4275436" y="2046264"/>
            <a:ext cx="580062" cy="196849"/>
          </a:xfrm>
          <a:prstGeom prst="rect">
            <a:avLst/>
          </a:prstGeom>
        </p:spPr>
        <p:txBody>
          <a:bodyPr vert="horz" wrap="square" lIns="0" tIns="12065" rIns="0" bIns="0" rtlCol="0" anchor="t">
            <a:spAutoFit/>
          </a:bodyPr>
          <a:lstStyle/>
          <a:p>
            <a:pPr marL="12700">
              <a:lnSpc>
                <a:spcPct val="100000"/>
              </a:lnSpc>
              <a:spcBef>
                <a:spcPts val="95"/>
              </a:spcBef>
            </a:pPr>
            <a:r>
              <a:rPr lang="en-GB" sz="1200" b="1" spc="-5" dirty="0">
                <a:solidFill>
                  <a:srgbClr val="585353"/>
                </a:solidFill>
                <a:latin typeface="Arial Standard"/>
                <a:cs typeface="Trebuchet MS"/>
              </a:rPr>
              <a:t>N =</a:t>
            </a:r>
            <a:r>
              <a:rPr lang="en-GB" sz="1200" b="1" spc="-65" dirty="0">
                <a:solidFill>
                  <a:srgbClr val="585353"/>
                </a:solidFill>
                <a:latin typeface="Arial Standard"/>
                <a:cs typeface="Trebuchet MS"/>
              </a:rPr>
              <a:t> </a:t>
            </a:r>
            <a:r>
              <a:rPr lang="en-GB" sz="1200" b="1" spc="-10" dirty="0">
                <a:solidFill>
                  <a:srgbClr val="585353"/>
                </a:solidFill>
                <a:latin typeface="Arial Standard"/>
                <a:cs typeface="Trebuchet MS"/>
              </a:rPr>
              <a:t>327</a:t>
            </a:r>
            <a:endParaRPr lang="en-GB" sz="1200" b="1" dirty="0">
              <a:latin typeface="Arial Standard"/>
              <a:cs typeface="Trebuchet MS"/>
            </a:endParaRPr>
          </a:p>
        </p:txBody>
      </p:sp>
      <p:sp>
        <p:nvSpPr>
          <p:cNvPr id="29" name="object 7">
            <a:extLst>
              <a:ext uri="{FF2B5EF4-FFF2-40B4-BE49-F238E27FC236}">
                <a16:creationId xmlns:a16="http://schemas.microsoft.com/office/drawing/2014/main" id="{D261E0F9-AAEA-8143-8DDA-2B8268FC5981}"/>
              </a:ext>
            </a:extLst>
          </p:cNvPr>
          <p:cNvSpPr txBox="1"/>
          <p:nvPr/>
        </p:nvSpPr>
        <p:spPr>
          <a:xfrm>
            <a:off x="4275436" y="3415931"/>
            <a:ext cx="580062" cy="196849"/>
          </a:xfrm>
          <a:prstGeom prst="rect">
            <a:avLst/>
          </a:prstGeom>
        </p:spPr>
        <p:txBody>
          <a:bodyPr vert="horz" wrap="square" lIns="0" tIns="12065" rIns="0" bIns="0" rtlCol="0" anchor="t">
            <a:spAutoFit/>
          </a:bodyPr>
          <a:lstStyle/>
          <a:p>
            <a:pPr marL="12700">
              <a:lnSpc>
                <a:spcPct val="100000"/>
              </a:lnSpc>
              <a:spcBef>
                <a:spcPts val="95"/>
              </a:spcBef>
            </a:pPr>
            <a:r>
              <a:rPr lang="en-GB" sz="1200" b="1" spc="-5" dirty="0">
                <a:solidFill>
                  <a:srgbClr val="585353"/>
                </a:solidFill>
                <a:latin typeface="Arial Standard"/>
                <a:cs typeface="Trebuchet MS"/>
              </a:rPr>
              <a:t>N =</a:t>
            </a:r>
            <a:r>
              <a:rPr lang="en-GB" sz="1200" b="1" spc="-65" dirty="0">
                <a:solidFill>
                  <a:srgbClr val="585353"/>
                </a:solidFill>
                <a:latin typeface="Arial Standard"/>
                <a:cs typeface="Trebuchet MS"/>
              </a:rPr>
              <a:t> </a:t>
            </a:r>
            <a:r>
              <a:rPr lang="en-GB" sz="1200" b="1" spc="-10" dirty="0">
                <a:solidFill>
                  <a:srgbClr val="585353"/>
                </a:solidFill>
                <a:latin typeface="Arial Standard"/>
                <a:cs typeface="Trebuchet MS"/>
              </a:rPr>
              <a:t>323</a:t>
            </a:r>
            <a:endParaRPr lang="en-GB" sz="1200" b="1" dirty="0">
              <a:latin typeface="Arial Standard"/>
              <a:cs typeface="Trebuchet MS"/>
            </a:endParaRPr>
          </a:p>
        </p:txBody>
      </p:sp>
      <p:sp>
        <p:nvSpPr>
          <p:cNvPr id="30" name="object 12">
            <a:extLst>
              <a:ext uri="{FF2B5EF4-FFF2-40B4-BE49-F238E27FC236}">
                <a16:creationId xmlns:a16="http://schemas.microsoft.com/office/drawing/2014/main" id="{F2F309C4-8159-8640-8DDD-2C8CB66F5E1F}"/>
              </a:ext>
            </a:extLst>
          </p:cNvPr>
          <p:cNvSpPr txBox="1"/>
          <p:nvPr/>
        </p:nvSpPr>
        <p:spPr>
          <a:xfrm>
            <a:off x="4891601" y="1823861"/>
            <a:ext cx="2592000" cy="900000"/>
          </a:xfrm>
          <a:prstGeom prst="rect">
            <a:avLst/>
          </a:prstGeom>
          <a:solidFill>
            <a:schemeClr val="accent5"/>
          </a:solidFill>
          <a:ln>
            <a:noFill/>
          </a:ln>
        </p:spPr>
        <p:txBody>
          <a:bodyPr vert="horz" wrap="square" lIns="72000" tIns="0" rIns="72000" bIns="0" rtlCol="0" anchor="ctr" anchorCtr="0">
            <a:noAutofit/>
          </a:bodyPr>
          <a:lstStyle>
            <a:defPPr>
              <a:defRPr lang="en-US"/>
            </a:defPPr>
            <a:lvl1pPr marL="180340">
              <a:lnSpc>
                <a:spcPct val="100000"/>
              </a:lnSpc>
              <a:spcBef>
                <a:spcPts val="785"/>
              </a:spcBef>
              <a:defRPr sz="1200">
                <a:solidFill>
                  <a:schemeClr val="bg1"/>
                </a:solidFill>
                <a:latin typeface="Arial Standard"/>
                <a:cs typeface="Trebuchet MS"/>
              </a:defRPr>
            </a:lvl1pPr>
          </a:lstStyle>
          <a:p>
            <a:pPr marL="0" algn="ctr"/>
            <a:r>
              <a:rPr lang="en-US" dirty="0" err="1"/>
              <a:t>Sintilimab</a:t>
            </a:r>
            <a:r>
              <a:rPr lang="en-US" dirty="0"/>
              <a:t> + </a:t>
            </a:r>
            <a:r>
              <a:rPr lang="en-US" dirty="0" err="1"/>
              <a:t>XELOX</a:t>
            </a:r>
            <a:r>
              <a:rPr lang="en-US" baseline="30000" dirty="0" err="1"/>
              <a:t>a</a:t>
            </a:r>
            <a:r>
              <a:rPr lang="en-US" dirty="0"/>
              <a:t> Q3W x 6 cycles then </a:t>
            </a:r>
            <a:r>
              <a:rPr lang="en-US" dirty="0" err="1"/>
              <a:t>sintilimab</a:t>
            </a:r>
            <a:r>
              <a:rPr lang="en-US" baseline="30000" dirty="0" err="1"/>
              <a:t>a</a:t>
            </a:r>
            <a:r>
              <a:rPr lang="en-US" dirty="0"/>
              <a:t> + </a:t>
            </a:r>
            <a:r>
              <a:rPr lang="en-US" dirty="0" err="1"/>
              <a:t>capecitabine</a:t>
            </a:r>
            <a:r>
              <a:rPr lang="en-US" baseline="30000" dirty="0" err="1"/>
              <a:t>a</a:t>
            </a:r>
            <a:r>
              <a:rPr lang="en-US" baseline="30000" dirty="0"/>
              <a:t> </a:t>
            </a:r>
            <a:r>
              <a:rPr lang="en-US" dirty="0"/>
              <a:t>Q3W</a:t>
            </a:r>
            <a:r>
              <a:rPr lang="en-US" baseline="30000" dirty="0"/>
              <a:t>b</a:t>
            </a:r>
          </a:p>
        </p:txBody>
      </p:sp>
      <p:sp>
        <p:nvSpPr>
          <p:cNvPr id="31" name="object 14">
            <a:extLst>
              <a:ext uri="{FF2B5EF4-FFF2-40B4-BE49-F238E27FC236}">
                <a16:creationId xmlns:a16="http://schemas.microsoft.com/office/drawing/2014/main" id="{44896FA3-F032-3345-8DB9-E38A4A9001F6}"/>
              </a:ext>
            </a:extLst>
          </p:cNvPr>
          <p:cNvSpPr txBox="1"/>
          <p:nvPr/>
        </p:nvSpPr>
        <p:spPr>
          <a:xfrm>
            <a:off x="416533" y="1823860"/>
            <a:ext cx="2522295" cy="1996303"/>
          </a:xfrm>
          <a:prstGeom prst="rect">
            <a:avLst/>
          </a:prstGeom>
          <a:solidFill>
            <a:schemeClr val="tx2"/>
          </a:solidFill>
          <a:ln>
            <a:noFill/>
          </a:ln>
        </p:spPr>
        <p:txBody>
          <a:bodyPr vert="horz" wrap="square" lIns="144000" tIns="144000" rIns="0" bIns="0" rtlCol="0">
            <a:noAutofit/>
          </a:bodyPr>
          <a:lstStyle/>
          <a:p>
            <a:pPr marL="91440">
              <a:lnSpc>
                <a:spcPct val="100000"/>
              </a:lnSpc>
              <a:spcBef>
                <a:spcPts val="1010"/>
              </a:spcBef>
            </a:pPr>
            <a:r>
              <a:rPr lang="en-GB" sz="1400" b="1" spc="-5" dirty="0">
                <a:solidFill>
                  <a:schemeClr val="bg1"/>
                </a:solidFill>
                <a:cs typeface="Trebuchet MS"/>
              </a:rPr>
              <a:t>Key eligibility</a:t>
            </a:r>
            <a:r>
              <a:rPr lang="en-GB" sz="1400" b="1" spc="-20" dirty="0">
                <a:solidFill>
                  <a:schemeClr val="bg1"/>
                </a:solidFill>
                <a:cs typeface="Trebuchet MS"/>
              </a:rPr>
              <a:t> </a:t>
            </a:r>
            <a:r>
              <a:rPr lang="en-GB" sz="1400" b="1" spc="-5" dirty="0">
                <a:solidFill>
                  <a:schemeClr val="bg1"/>
                </a:solidFill>
                <a:cs typeface="Trebuchet MS"/>
              </a:rPr>
              <a:t>criteria</a:t>
            </a:r>
            <a:endParaRPr lang="en-GB" sz="1400" b="1" dirty="0">
              <a:solidFill>
                <a:schemeClr val="bg1"/>
              </a:solidFill>
              <a:cs typeface="Trebuchet MS"/>
            </a:endParaRPr>
          </a:p>
          <a:p>
            <a:pPr marL="207645" marR="469900" indent="-116839">
              <a:lnSpc>
                <a:spcPct val="100000"/>
              </a:lnSpc>
              <a:spcBef>
                <a:spcPts val="195"/>
              </a:spcBef>
              <a:buFont typeface="Arial"/>
              <a:buChar char="•"/>
              <a:tabLst>
                <a:tab pos="208279" algn="l"/>
              </a:tabLst>
            </a:pPr>
            <a:r>
              <a:rPr lang="en-US" sz="1200" dirty="0">
                <a:solidFill>
                  <a:schemeClr val="bg1"/>
                </a:solidFill>
                <a:cs typeface="Trebuchet MS"/>
              </a:rPr>
              <a:t>Previously untreated, unresectable advanced, recurrent or metastatic G/GEJ adenocarcinoma</a:t>
            </a:r>
          </a:p>
          <a:p>
            <a:pPr marL="207645" marR="469900" indent="-116839">
              <a:lnSpc>
                <a:spcPct val="100000"/>
              </a:lnSpc>
              <a:spcBef>
                <a:spcPts val="195"/>
              </a:spcBef>
              <a:buFont typeface="Arial"/>
              <a:buChar char="•"/>
              <a:tabLst>
                <a:tab pos="208279" algn="l"/>
              </a:tabLst>
            </a:pPr>
            <a:r>
              <a:rPr lang="en-US" sz="1200" dirty="0">
                <a:solidFill>
                  <a:schemeClr val="bg1"/>
                </a:solidFill>
                <a:cs typeface="Trebuchet MS"/>
              </a:rPr>
              <a:t>ECOG PS 0 or 1</a:t>
            </a:r>
          </a:p>
          <a:p>
            <a:pPr marL="207645" marR="469900" indent="-116839">
              <a:lnSpc>
                <a:spcPct val="100000"/>
              </a:lnSpc>
              <a:spcBef>
                <a:spcPts val="195"/>
              </a:spcBef>
              <a:buFont typeface="Arial"/>
              <a:buChar char="•"/>
              <a:tabLst>
                <a:tab pos="208279" algn="l"/>
              </a:tabLst>
            </a:pPr>
            <a:r>
              <a:rPr lang="en-US" sz="1200" dirty="0">
                <a:solidFill>
                  <a:schemeClr val="bg1"/>
                </a:solidFill>
                <a:cs typeface="Trebuchet MS"/>
              </a:rPr>
              <a:t>No known HER2 positive</a:t>
            </a:r>
          </a:p>
          <a:p>
            <a:pPr marL="207645" marR="469900" indent="-116839">
              <a:lnSpc>
                <a:spcPct val="100000"/>
              </a:lnSpc>
              <a:spcBef>
                <a:spcPts val="195"/>
              </a:spcBef>
              <a:buFont typeface="Arial"/>
              <a:buChar char="•"/>
              <a:tabLst>
                <a:tab pos="208279" algn="l"/>
              </a:tabLst>
            </a:pPr>
            <a:endParaRPr lang="en-GB" sz="1200" dirty="0">
              <a:solidFill>
                <a:schemeClr val="bg1"/>
              </a:solidFill>
              <a:cs typeface="Trebuchet MS"/>
            </a:endParaRPr>
          </a:p>
        </p:txBody>
      </p:sp>
      <p:sp>
        <p:nvSpPr>
          <p:cNvPr id="32" name="object 18">
            <a:extLst>
              <a:ext uri="{FF2B5EF4-FFF2-40B4-BE49-F238E27FC236}">
                <a16:creationId xmlns:a16="http://schemas.microsoft.com/office/drawing/2014/main" id="{16D52273-D7C8-BF4D-99D3-308171CA0FF9}"/>
              </a:ext>
            </a:extLst>
          </p:cNvPr>
          <p:cNvSpPr txBox="1"/>
          <p:nvPr/>
        </p:nvSpPr>
        <p:spPr>
          <a:xfrm>
            <a:off x="4891601" y="2920163"/>
            <a:ext cx="2592000" cy="900000"/>
          </a:xfrm>
          <a:prstGeom prst="rect">
            <a:avLst/>
          </a:prstGeom>
          <a:solidFill>
            <a:schemeClr val="accent6"/>
          </a:solidFill>
          <a:ln>
            <a:noFill/>
          </a:ln>
        </p:spPr>
        <p:txBody>
          <a:bodyPr vert="horz" wrap="square" lIns="72000" tIns="0" rIns="72000" bIns="0" rtlCol="0" anchor="ctr" anchorCtr="0">
            <a:noAutofit/>
          </a:bodyPr>
          <a:lstStyle/>
          <a:p>
            <a:pPr algn="ctr">
              <a:spcBef>
                <a:spcPts val="785"/>
              </a:spcBef>
            </a:pPr>
            <a:r>
              <a:rPr lang="en-US" sz="1200" dirty="0">
                <a:solidFill>
                  <a:schemeClr val="bg1"/>
                </a:solidFill>
                <a:latin typeface="Arial Standard"/>
                <a:cs typeface="Trebuchet MS"/>
              </a:rPr>
              <a:t>Placebo </a:t>
            </a:r>
            <a:r>
              <a:rPr lang="en-US" sz="1200" dirty="0">
                <a:solidFill>
                  <a:schemeClr val="bg1"/>
                </a:solidFill>
              </a:rPr>
              <a:t>+ </a:t>
            </a:r>
            <a:r>
              <a:rPr lang="en-US" sz="1200" dirty="0" err="1">
                <a:solidFill>
                  <a:schemeClr val="bg1"/>
                </a:solidFill>
              </a:rPr>
              <a:t>XELOX</a:t>
            </a:r>
            <a:r>
              <a:rPr lang="en-US" sz="1200" baseline="30000" dirty="0" err="1">
                <a:solidFill>
                  <a:schemeClr val="bg1"/>
                </a:solidFill>
              </a:rPr>
              <a:t>a</a:t>
            </a:r>
            <a:r>
              <a:rPr lang="en-US" sz="1200" dirty="0">
                <a:solidFill>
                  <a:schemeClr val="bg1"/>
                </a:solidFill>
              </a:rPr>
              <a:t> Q3W x 6 cycles then </a:t>
            </a:r>
            <a:r>
              <a:rPr lang="en-US" sz="1200">
                <a:solidFill>
                  <a:schemeClr val="bg1"/>
                </a:solidFill>
              </a:rPr>
              <a:t>pacebo</a:t>
            </a:r>
            <a:r>
              <a:rPr lang="en-US" sz="1200" dirty="0">
                <a:solidFill>
                  <a:schemeClr val="bg1"/>
                </a:solidFill>
              </a:rPr>
              <a:t> + </a:t>
            </a:r>
            <a:r>
              <a:rPr lang="en-US" sz="1200" dirty="0" err="1">
                <a:solidFill>
                  <a:schemeClr val="bg1"/>
                </a:solidFill>
              </a:rPr>
              <a:t>capecitabine</a:t>
            </a:r>
            <a:r>
              <a:rPr lang="en-US" sz="1200" baseline="30000" dirty="0" err="1">
                <a:solidFill>
                  <a:schemeClr val="bg1"/>
                </a:solidFill>
              </a:rPr>
              <a:t>a</a:t>
            </a:r>
            <a:r>
              <a:rPr lang="en-US" sz="1200" baseline="30000" dirty="0">
                <a:solidFill>
                  <a:schemeClr val="bg1"/>
                </a:solidFill>
              </a:rPr>
              <a:t> </a:t>
            </a:r>
            <a:r>
              <a:rPr lang="en-US" sz="1200" dirty="0">
                <a:solidFill>
                  <a:schemeClr val="bg1"/>
                </a:solidFill>
              </a:rPr>
              <a:t>Q3W</a:t>
            </a:r>
            <a:r>
              <a:rPr lang="en-US" sz="1200" baseline="30000" dirty="0">
                <a:solidFill>
                  <a:schemeClr val="bg1"/>
                </a:solidFill>
              </a:rPr>
              <a:t>b</a:t>
            </a:r>
            <a:endParaRPr lang="en-US" sz="1200">
              <a:solidFill>
                <a:schemeClr val="bg1"/>
              </a:solidFill>
              <a:latin typeface="Arial Standard"/>
              <a:cs typeface="Trebuchet MS"/>
            </a:endParaRPr>
          </a:p>
        </p:txBody>
      </p:sp>
      <p:sp>
        <p:nvSpPr>
          <p:cNvPr id="33" name="object 19">
            <a:extLst>
              <a:ext uri="{FF2B5EF4-FFF2-40B4-BE49-F238E27FC236}">
                <a16:creationId xmlns:a16="http://schemas.microsoft.com/office/drawing/2014/main" id="{1446B039-A774-B64F-B3D5-D884D6F25F6D}"/>
              </a:ext>
            </a:extLst>
          </p:cNvPr>
          <p:cNvSpPr txBox="1"/>
          <p:nvPr/>
        </p:nvSpPr>
        <p:spPr>
          <a:xfrm>
            <a:off x="416533" y="3987380"/>
            <a:ext cx="2522295" cy="1368000"/>
          </a:xfrm>
          <a:prstGeom prst="rect">
            <a:avLst/>
          </a:prstGeom>
          <a:solidFill>
            <a:schemeClr val="bg2">
              <a:lumMod val="20000"/>
              <a:lumOff val="80000"/>
            </a:schemeClr>
          </a:solidFill>
        </p:spPr>
        <p:txBody>
          <a:bodyPr vert="horz" wrap="square" lIns="108000" tIns="108000" rIns="0" bIns="0" rtlCol="0">
            <a:noAutofit/>
          </a:bodyPr>
          <a:lstStyle/>
          <a:p>
            <a:pPr marL="91440">
              <a:lnSpc>
                <a:spcPct val="100000"/>
              </a:lnSpc>
              <a:spcBef>
                <a:spcPts val="610"/>
              </a:spcBef>
              <a:buClr>
                <a:schemeClr val="bg2"/>
              </a:buClr>
            </a:pPr>
            <a:r>
              <a:rPr lang="en-GB" sz="1200" b="1" spc="-5" dirty="0">
                <a:cs typeface="Trebuchet MS"/>
              </a:rPr>
              <a:t>Stratification</a:t>
            </a:r>
            <a:r>
              <a:rPr lang="en-GB" sz="1200" b="1" spc="10" dirty="0">
                <a:cs typeface="Trebuchet MS"/>
              </a:rPr>
              <a:t> </a:t>
            </a:r>
            <a:r>
              <a:rPr lang="en-GB" sz="1200" b="1" spc="-5" dirty="0">
                <a:cs typeface="Trebuchet MS"/>
              </a:rPr>
              <a:t>factors</a:t>
            </a:r>
            <a:endParaRPr lang="en-GB" sz="1200" dirty="0">
              <a:cs typeface="Trebuchet MS"/>
            </a:endParaRPr>
          </a:p>
          <a:p>
            <a:pPr marL="208279" indent="-116839">
              <a:lnSpc>
                <a:spcPct val="100000"/>
              </a:lnSpc>
              <a:spcBef>
                <a:spcPts val="200"/>
              </a:spcBef>
              <a:buClr>
                <a:schemeClr val="bg2"/>
              </a:buClr>
              <a:buFont typeface="Arial"/>
              <a:buChar char="•"/>
              <a:tabLst>
                <a:tab pos="208279" algn="l"/>
              </a:tabLst>
            </a:pPr>
            <a:r>
              <a:rPr lang="en-US" sz="1200" spc="-5" dirty="0">
                <a:cs typeface="Trebuchet MS"/>
              </a:rPr>
              <a:t>ECOG PS (0 or 1)</a:t>
            </a:r>
          </a:p>
          <a:p>
            <a:pPr marL="208279" indent="-116839">
              <a:lnSpc>
                <a:spcPct val="100000"/>
              </a:lnSpc>
              <a:spcBef>
                <a:spcPts val="200"/>
              </a:spcBef>
              <a:buClr>
                <a:schemeClr val="bg2"/>
              </a:buClr>
              <a:buFont typeface="Arial"/>
              <a:buChar char="•"/>
              <a:tabLst>
                <a:tab pos="208279" algn="l"/>
              </a:tabLst>
            </a:pPr>
            <a:r>
              <a:rPr lang="en-US" sz="1200" spc="-5" dirty="0">
                <a:cs typeface="Trebuchet MS"/>
              </a:rPr>
              <a:t>Liver metastasis (yes or no)</a:t>
            </a:r>
          </a:p>
          <a:p>
            <a:pPr marL="208279" indent="-116839">
              <a:lnSpc>
                <a:spcPct val="100000"/>
              </a:lnSpc>
              <a:spcBef>
                <a:spcPts val="200"/>
              </a:spcBef>
              <a:buClr>
                <a:schemeClr val="bg2"/>
              </a:buClr>
              <a:buFont typeface="Arial"/>
              <a:buChar char="•"/>
              <a:tabLst>
                <a:tab pos="208279" algn="l"/>
              </a:tabLst>
            </a:pPr>
            <a:r>
              <a:rPr lang="en-US" sz="1200" spc="-5" dirty="0">
                <a:cs typeface="Trebuchet MS"/>
              </a:rPr>
              <a:t>PD-L1 (CPS &lt;10% or ≥10%)</a:t>
            </a:r>
          </a:p>
        </p:txBody>
      </p:sp>
      <p:sp>
        <p:nvSpPr>
          <p:cNvPr id="34" name="TextBox 27">
            <a:extLst>
              <a:ext uri="{FF2B5EF4-FFF2-40B4-BE49-F238E27FC236}">
                <a16:creationId xmlns:a16="http://schemas.microsoft.com/office/drawing/2014/main" id="{235A071A-D624-494E-9800-FBE8116764CA}"/>
              </a:ext>
            </a:extLst>
          </p:cNvPr>
          <p:cNvSpPr txBox="1"/>
          <p:nvPr/>
        </p:nvSpPr>
        <p:spPr>
          <a:xfrm>
            <a:off x="3110846" y="3987380"/>
            <a:ext cx="8664622" cy="1368000"/>
          </a:xfrm>
          <a:prstGeom prst="rect">
            <a:avLst/>
          </a:prstGeom>
          <a:solidFill>
            <a:schemeClr val="bg2">
              <a:lumMod val="20000"/>
              <a:lumOff val="80000"/>
            </a:schemeClr>
          </a:solidFill>
        </p:spPr>
        <p:txBody>
          <a:bodyPr wrap="square" lIns="144000" tIns="108000">
            <a:noAutofit/>
          </a:bodyPr>
          <a:lstStyle/>
          <a:p>
            <a:pPr marL="91440">
              <a:lnSpc>
                <a:spcPct val="100000"/>
              </a:lnSpc>
              <a:spcBef>
                <a:spcPts val="610"/>
              </a:spcBef>
              <a:buClr>
                <a:schemeClr val="bg2"/>
              </a:buClr>
            </a:pPr>
            <a:r>
              <a:rPr lang="en-GB" sz="1200" b="1" spc="-5" dirty="0">
                <a:cs typeface="Trebuchet MS"/>
              </a:rPr>
              <a:t>Statistical considerations</a:t>
            </a:r>
            <a:endParaRPr lang="en-GB" sz="1200" dirty="0">
              <a:cs typeface="Trebuchet MS"/>
            </a:endParaRPr>
          </a:p>
          <a:p>
            <a:pPr marL="208279" indent="-116839">
              <a:lnSpc>
                <a:spcPct val="100000"/>
              </a:lnSpc>
              <a:spcBef>
                <a:spcPts val="200"/>
              </a:spcBef>
              <a:buClr>
                <a:schemeClr val="bg2"/>
              </a:buClr>
              <a:buFont typeface="Arial"/>
              <a:buChar char="•"/>
              <a:tabLst>
                <a:tab pos="208279" algn="l"/>
              </a:tabLst>
            </a:pPr>
            <a:r>
              <a:rPr lang="en-US" sz="1200" spc="-5" dirty="0">
                <a:cs typeface="Trebuchet MS"/>
              </a:rPr>
              <a:t>Type I error is strictly controlled using fixed sequence test OS in CPS≥5 and all randomized are tested hierarchically</a:t>
            </a:r>
          </a:p>
          <a:p>
            <a:pPr marL="208279" indent="-116839">
              <a:lnSpc>
                <a:spcPct val="100000"/>
              </a:lnSpc>
              <a:spcBef>
                <a:spcPts val="200"/>
              </a:spcBef>
              <a:buClr>
                <a:schemeClr val="bg2"/>
              </a:buClr>
              <a:buFont typeface="Arial"/>
              <a:buChar char="•"/>
              <a:tabLst>
                <a:tab pos="208279" algn="l"/>
              </a:tabLst>
            </a:pPr>
            <a:r>
              <a:rPr lang="en-US" sz="1200" spc="-5" dirty="0">
                <a:cs typeface="Trebuchet MS"/>
              </a:rPr>
              <a:t>One interim analysis is planned, and O’Brien-</a:t>
            </a:r>
            <a:r>
              <a:rPr lang="en-US" sz="1200" spc="-5">
                <a:cs typeface="Trebuchet MS"/>
              </a:rPr>
              <a:t>Flemingis</a:t>
            </a:r>
            <a:r>
              <a:rPr lang="en-US" sz="1200" spc="-5" dirty="0">
                <a:cs typeface="Trebuchet MS"/>
              </a:rPr>
              <a:t> used for the alpha boundary (alpha=0.0148).</a:t>
            </a:r>
          </a:p>
        </p:txBody>
      </p:sp>
      <p:cxnSp>
        <p:nvCxnSpPr>
          <p:cNvPr id="35" name="Gerader Verbinder 12">
            <a:extLst>
              <a:ext uri="{FF2B5EF4-FFF2-40B4-BE49-F238E27FC236}">
                <a16:creationId xmlns:a16="http://schemas.microsoft.com/office/drawing/2014/main" id="{D104D279-E0C8-BA48-B35C-216EE51E119F}"/>
              </a:ext>
            </a:extLst>
          </p:cNvPr>
          <p:cNvCxnSpPr>
            <a:cxnSpLocks/>
          </p:cNvCxnSpPr>
          <p:nvPr/>
        </p:nvCxnSpPr>
        <p:spPr>
          <a:xfrm flipH="1">
            <a:off x="2938828" y="2822011"/>
            <a:ext cx="61104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hteck 35">
            <a:extLst>
              <a:ext uri="{FF2B5EF4-FFF2-40B4-BE49-F238E27FC236}">
                <a16:creationId xmlns:a16="http://schemas.microsoft.com/office/drawing/2014/main" id="{39BDA164-21EC-E742-8828-AA3A0576EC0F}"/>
              </a:ext>
            </a:extLst>
          </p:cNvPr>
          <p:cNvSpPr/>
          <p:nvPr/>
        </p:nvSpPr>
        <p:spPr>
          <a:xfrm>
            <a:off x="8102627" y="1823860"/>
            <a:ext cx="3672840" cy="199630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tlCol="0" anchor="t" anchorCtr="0"/>
          <a:lstStyle/>
          <a:p>
            <a:pPr>
              <a:buClr>
                <a:schemeClr val="bg2"/>
              </a:buClr>
            </a:pPr>
            <a:r>
              <a:rPr lang="de-DE" sz="1200" b="1" dirty="0">
                <a:solidFill>
                  <a:schemeClr val="tx1"/>
                </a:solidFill>
              </a:rPr>
              <a:t>Primary </a:t>
            </a:r>
            <a:r>
              <a:rPr lang="de-DE" sz="1200" b="1" dirty="0" err="1">
                <a:solidFill>
                  <a:schemeClr val="tx1"/>
                </a:solidFill>
              </a:rPr>
              <a:t>endpoints</a:t>
            </a:r>
            <a:r>
              <a:rPr lang="de-DE" sz="1200" b="1" dirty="0">
                <a:solidFill>
                  <a:schemeClr val="tx1"/>
                </a:solidFill>
              </a:rPr>
              <a:t>:</a:t>
            </a:r>
          </a:p>
          <a:p>
            <a:pPr marL="171450" indent="-171450">
              <a:buClr>
                <a:schemeClr val="bg2"/>
              </a:buClr>
              <a:buFont typeface="Arial" panose="020B0604020202020204" pitchFamily="34" charset="0"/>
              <a:buChar char="•"/>
            </a:pPr>
            <a:r>
              <a:rPr lang="de-DE" sz="1200" dirty="0">
                <a:solidFill>
                  <a:schemeClr val="tx1"/>
                </a:solidFill>
              </a:rPr>
              <a:t>OS in </a:t>
            </a:r>
            <a:r>
              <a:rPr lang="de-DE" sz="1200" dirty="0" err="1">
                <a:solidFill>
                  <a:schemeClr val="tx1"/>
                </a:solidFill>
              </a:rPr>
              <a:t>patients</a:t>
            </a:r>
            <a:r>
              <a:rPr lang="de-DE" sz="1200" dirty="0">
                <a:solidFill>
                  <a:schemeClr val="tx1"/>
                </a:solidFill>
              </a:rPr>
              <a:t> </a:t>
            </a:r>
            <a:r>
              <a:rPr lang="de-DE" sz="1200" dirty="0" err="1">
                <a:solidFill>
                  <a:schemeClr val="tx1"/>
                </a:solidFill>
              </a:rPr>
              <a:t>with</a:t>
            </a:r>
            <a:r>
              <a:rPr lang="de-DE" sz="1200" dirty="0">
                <a:solidFill>
                  <a:schemeClr val="tx1"/>
                </a:solidFill>
              </a:rPr>
              <a:t> CPS ≥5</a:t>
            </a:r>
          </a:p>
          <a:p>
            <a:pPr marL="171450" indent="-171450">
              <a:buClr>
                <a:schemeClr val="bg2"/>
              </a:buClr>
              <a:buFont typeface="Arial" panose="020B0604020202020204" pitchFamily="34" charset="0"/>
              <a:buChar char="•"/>
            </a:pPr>
            <a:r>
              <a:rPr lang="de-DE" sz="1200" dirty="0">
                <a:solidFill>
                  <a:schemeClr val="tx1"/>
                </a:solidFill>
              </a:rPr>
              <a:t>OS in all </a:t>
            </a:r>
            <a:r>
              <a:rPr lang="de-DE" sz="1200" dirty="0" err="1">
                <a:solidFill>
                  <a:schemeClr val="tx1"/>
                </a:solidFill>
              </a:rPr>
              <a:t>randomized</a:t>
            </a:r>
            <a:r>
              <a:rPr lang="de-DE" sz="1200" dirty="0">
                <a:solidFill>
                  <a:schemeClr val="tx1"/>
                </a:solidFill>
              </a:rPr>
              <a:t> </a:t>
            </a:r>
            <a:r>
              <a:rPr lang="de-DE" sz="1200" dirty="0" err="1">
                <a:solidFill>
                  <a:schemeClr val="tx1"/>
                </a:solidFill>
              </a:rPr>
              <a:t>patients</a:t>
            </a:r>
            <a:r>
              <a:rPr lang="de-DE" sz="1200" dirty="0">
                <a:solidFill>
                  <a:schemeClr val="tx1"/>
                </a:solidFill>
              </a:rPr>
              <a:t> </a:t>
            </a:r>
          </a:p>
          <a:p>
            <a:pPr marL="171450" indent="-171450">
              <a:buClr>
                <a:schemeClr val="bg2"/>
              </a:buClr>
              <a:buFont typeface="Arial" panose="020B0604020202020204" pitchFamily="34" charset="0"/>
              <a:buChar char="•"/>
            </a:pPr>
            <a:endParaRPr lang="de-DE" sz="1200" dirty="0">
              <a:solidFill>
                <a:schemeClr val="tx1"/>
              </a:solidFill>
            </a:endParaRPr>
          </a:p>
          <a:p>
            <a:pPr>
              <a:buClr>
                <a:schemeClr val="bg2"/>
              </a:buClr>
            </a:pPr>
            <a:r>
              <a:rPr lang="de-DE" sz="1200" b="1" dirty="0" err="1">
                <a:solidFill>
                  <a:schemeClr val="tx1"/>
                </a:solidFill>
              </a:rPr>
              <a:t>Secondary</a:t>
            </a:r>
            <a:r>
              <a:rPr lang="de-DE" sz="1200" b="1" dirty="0">
                <a:solidFill>
                  <a:schemeClr val="tx1"/>
                </a:solidFill>
              </a:rPr>
              <a:t> </a:t>
            </a:r>
            <a:r>
              <a:rPr lang="de-DE" sz="1200" b="1" dirty="0" err="1">
                <a:solidFill>
                  <a:schemeClr val="tx1"/>
                </a:solidFill>
              </a:rPr>
              <a:t>endpoints</a:t>
            </a:r>
            <a:r>
              <a:rPr lang="de-DE" sz="1200" b="1" dirty="0">
                <a:solidFill>
                  <a:schemeClr val="tx1"/>
                </a:solidFill>
              </a:rPr>
              <a:t>:</a:t>
            </a:r>
          </a:p>
          <a:p>
            <a:pPr marL="171450" indent="-171450">
              <a:buClr>
                <a:schemeClr val="bg2"/>
              </a:buClr>
              <a:buFont typeface="Arial" panose="020B0604020202020204" pitchFamily="34" charset="0"/>
              <a:buChar char="•"/>
            </a:pPr>
            <a:r>
              <a:rPr lang="de-DE" sz="1200" dirty="0">
                <a:solidFill>
                  <a:schemeClr val="tx1"/>
                </a:solidFill>
              </a:rPr>
              <a:t>PFS, ORR, DCR, </a:t>
            </a:r>
            <a:r>
              <a:rPr lang="de-DE" sz="1200" dirty="0" err="1">
                <a:solidFill>
                  <a:schemeClr val="tx1"/>
                </a:solidFill>
              </a:rPr>
              <a:t>DoR</a:t>
            </a:r>
            <a:endParaRPr lang="de-DE" sz="1200" dirty="0">
              <a:solidFill>
                <a:schemeClr val="tx1"/>
              </a:solidFill>
            </a:endParaRPr>
          </a:p>
          <a:p>
            <a:pPr marL="171450" indent="-171450">
              <a:buClr>
                <a:schemeClr val="bg2"/>
              </a:buClr>
              <a:buFont typeface="Arial" panose="020B0604020202020204" pitchFamily="34" charset="0"/>
              <a:buChar char="•"/>
            </a:pPr>
            <a:r>
              <a:rPr lang="de-DE" sz="1200" dirty="0" err="1">
                <a:solidFill>
                  <a:schemeClr val="tx1"/>
                </a:solidFill>
              </a:rPr>
              <a:t>safety</a:t>
            </a:r>
            <a:r>
              <a:rPr lang="de-DE" sz="1200" dirty="0">
                <a:solidFill>
                  <a:schemeClr val="tx1"/>
                </a:solidFill>
              </a:rPr>
              <a:t> </a:t>
            </a:r>
            <a:r>
              <a:rPr lang="de-DE" sz="1200" dirty="0" err="1">
                <a:solidFill>
                  <a:schemeClr val="tx1"/>
                </a:solidFill>
              </a:rPr>
              <a:t>profile</a:t>
            </a:r>
            <a:endParaRPr lang="de-DE" sz="1200" dirty="0">
              <a:solidFill>
                <a:schemeClr val="tx1"/>
              </a:solidFill>
            </a:endParaRPr>
          </a:p>
        </p:txBody>
      </p:sp>
      <p:cxnSp>
        <p:nvCxnSpPr>
          <p:cNvPr id="37" name="Gerade Verbindung mit Pfeil 36">
            <a:extLst>
              <a:ext uri="{FF2B5EF4-FFF2-40B4-BE49-F238E27FC236}">
                <a16:creationId xmlns:a16="http://schemas.microsoft.com/office/drawing/2014/main" id="{C33205C7-ECBC-294E-ABAC-5E447AFDA692}"/>
              </a:ext>
            </a:extLst>
          </p:cNvPr>
          <p:cNvCxnSpPr>
            <a:cxnSpLocks/>
          </p:cNvCxnSpPr>
          <p:nvPr/>
        </p:nvCxnSpPr>
        <p:spPr>
          <a:xfrm>
            <a:off x="7495866" y="2822011"/>
            <a:ext cx="60676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4E5F4D50-4149-4D47-8B48-A1FD965D8989}"/>
              </a:ext>
            </a:extLst>
          </p:cNvPr>
          <p:cNvSpPr/>
          <p:nvPr/>
        </p:nvSpPr>
        <p:spPr>
          <a:xfrm>
            <a:off x="3276497" y="2450536"/>
            <a:ext cx="742950" cy="742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R</a:t>
            </a:r>
          </a:p>
          <a:p>
            <a:pPr algn="ctr"/>
            <a:r>
              <a:rPr lang="en-GB" sz="1200"/>
              <a:t>1:1</a:t>
            </a:r>
          </a:p>
        </p:txBody>
      </p:sp>
      <p:sp>
        <p:nvSpPr>
          <p:cNvPr id="9" name="Textplatzhalter 8">
            <a:extLst>
              <a:ext uri="{FF2B5EF4-FFF2-40B4-BE49-F238E27FC236}">
                <a16:creationId xmlns:a16="http://schemas.microsoft.com/office/drawing/2014/main" id="{F70CB12D-5581-F04F-B2CF-6FBF0F430DA7}"/>
              </a:ext>
            </a:extLst>
          </p:cNvPr>
          <p:cNvSpPr>
            <a:spLocks noGrp="1"/>
          </p:cNvSpPr>
          <p:nvPr>
            <p:ph type="body" sz="quarter" idx="12"/>
          </p:nvPr>
        </p:nvSpPr>
        <p:spPr/>
        <p:txBody>
          <a:bodyPr/>
          <a:lstStyle/>
          <a:p>
            <a:r>
              <a:rPr lang="de-DE" dirty="0" err="1"/>
              <a:t>Randomized</a:t>
            </a:r>
            <a:r>
              <a:rPr lang="de-DE" dirty="0"/>
              <a:t>, double-blind, P</a:t>
            </a:r>
            <a:r>
              <a:rPr lang="de-DE"/>
              <a:t>hase</a:t>
            </a:r>
            <a:r>
              <a:rPr lang="de-DE" dirty="0"/>
              <a:t> 3 </a:t>
            </a:r>
            <a:r>
              <a:rPr lang="de-DE" dirty="0" err="1"/>
              <a:t>study</a:t>
            </a:r>
            <a:r>
              <a:rPr lang="de-DE" dirty="0"/>
              <a:t> </a:t>
            </a:r>
            <a:r>
              <a:rPr lang="de-DE" dirty="0" err="1"/>
              <a:t>of</a:t>
            </a:r>
            <a:r>
              <a:rPr lang="de-DE" dirty="0"/>
              <a:t> </a:t>
            </a:r>
            <a:r>
              <a:rPr lang="de-DE" dirty="0" err="1"/>
              <a:t>sintilimab</a:t>
            </a:r>
            <a:r>
              <a:rPr lang="de-DE" dirty="0"/>
              <a:t> + </a:t>
            </a:r>
            <a:r>
              <a:rPr lang="de-DE" dirty="0" err="1"/>
              <a:t>chemotherapy</a:t>
            </a:r>
            <a:r>
              <a:rPr lang="de-DE" dirty="0"/>
              <a:t> </a:t>
            </a:r>
            <a:r>
              <a:rPr lang="de-DE" dirty="0" err="1"/>
              <a:t>vs</a:t>
            </a:r>
            <a:r>
              <a:rPr lang="de-DE" dirty="0"/>
              <a:t> </a:t>
            </a:r>
            <a:r>
              <a:rPr lang="de-DE" dirty="0" err="1"/>
              <a:t>chemotherapy</a:t>
            </a:r>
            <a:r>
              <a:rPr lang="de-DE" dirty="0"/>
              <a:t> </a:t>
            </a:r>
            <a:r>
              <a:rPr lang="de-DE" dirty="0" err="1"/>
              <a:t>as</a:t>
            </a:r>
            <a:r>
              <a:rPr lang="de-DE" dirty="0"/>
              <a:t> 1L </a:t>
            </a:r>
            <a:r>
              <a:rPr lang="de-DE" dirty="0" err="1"/>
              <a:t>treatment</a:t>
            </a:r>
            <a:r>
              <a:rPr lang="de-DE" dirty="0"/>
              <a:t> </a:t>
            </a:r>
            <a:r>
              <a:rPr lang="de-DE" dirty="0" err="1"/>
              <a:t>for</a:t>
            </a:r>
            <a:r>
              <a:rPr lang="de-DE" dirty="0"/>
              <a:t> </a:t>
            </a:r>
            <a:r>
              <a:rPr lang="de-DE" dirty="0" err="1"/>
              <a:t>advanced</a:t>
            </a:r>
            <a:r>
              <a:rPr lang="de-DE" dirty="0"/>
              <a:t> </a:t>
            </a:r>
            <a:r>
              <a:rPr lang="de-DE" dirty="0" err="1"/>
              <a:t>gastric</a:t>
            </a:r>
            <a:r>
              <a:rPr lang="de-DE" dirty="0"/>
              <a:t> </a:t>
            </a:r>
            <a:r>
              <a:rPr lang="de-DE" dirty="0" err="1"/>
              <a:t>or</a:t>
            </a:r>
            <a:r>
              <a:rPr lang="de-DE" dirty="0"/>
              <a:t> </a:t>
            </a:r>
            <a:r>
              <a:rPr lang="de-DE" dirty="0" err="1"/>
              <a:t>gastroesophageal</a:t>
            </a:r>
            <a:r>
              <a:rPr lang="de-DE" dirty="0"/>
              <a:t> </a:t>
            </a:r>
            <a:r>
              <a:rPr lang="de-DE" dirty="0" err="1"/>
              <a:t>junction</a:t>
            </a:r>
            <a:r>
              <a:rPr lang="de-DE" dirty="0"/>
              <a:t> (G/GEJ) </a:t>
            </a:r>
            <a:r>
              <a:rPr lang="de-DE" dirty="0" err="1"/>
              <a:t>adenocarcinoma</a:t>
            </a:r>
            <a:r>
              <a:rPr lang="de-DE" dirty="0"/>
              <a:t> </a:t>
            </a:r>
          </a:p>
        </p:txBody>
      </p:sp>
      <p:sp>
        <p:nvSpPr>
          <p:cNvPr id="11" name="Titel 10">
            <a:extLst>
              <a:ext uri="{FF2B5EF4-FFF2-40B4-BE49-F238E27FC236}">
                <a16:creationId xmlns:a16="http://schemas.microsoft.com/office/drawing/2014/main" id="{74B1E9BB-D6A1-3445-AF13-3F2A50B037AE}"/>
              </a:ext>
            </a:extLst>
          </p:cNvPr>
          <p:cNvSpPr>
            <a:spLocks noGrp="1"/>
          </p:cNvSpPr>
          <p:nvPr>
            <p:ph type="title"/>
          </p:nvPr>
        </p:nvSpPr>
        <p:spPr/>
        <p:txBody>
          <a:bodyPr/>
          <a:lstStyle/>
          <a:p>
            <a:r>
              <a:rPr lang="de-DE" dirty="0"/>
              <a:t>ORIENT-15 Study design</a:t>
            </a:r>
          </a:p>
        </p:txBody>
      </p:sp>
    </p:spTree>
    <p:extLst>
      <p:ext uri="{BB962C8B-B14F-4D97-AF65-F5344CB8AC3E}">
        <p14:creationId xmlns:p14="http://schemas.microsoft.com/office/powerpoint/2010/main" val="32731541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fik 34">
            <a:extLst>
              <a:ext uri="{FF2B5EF4-FFF2-40B4-BE49-F238E27FC236}">
                <a16:creationId xmlns:a16="http://schemas.microsoft.com/office/drawing/2014/main" id="{614F1321-8F1C-C746-8D30-BCC52DB1CCA4}"/>
              </a:ext>
            </a:extLst>
          </p:cNvPr>
          <p:cNvPicPr>
            <a:picLocks noChangeAspect="1"/>
          </p:cNvPicPr>
          <p:nvPr/>
        </p:nvPicPr>
        <p:blipFill rotWithShape="1">
          <a:blip r:embed="rId2">
            <a:extLst>
              <a:ext uri="{28A0092B-C50C-407E-A947-70E740481C1C}">
                <a14:useLocalDpi xmlns:a14="http://schemas.microsoft.com/office/drawing/2010/main" val="0"/>
              </a:ext>
            </a:extLst>
          </a:blip>
          <a:srcRect l="2820"/>
          <a:stretch/>
        </p:blipFill>
        <p:spPr>
          <a:xfrm>
            <a:off x="1628077" y="2965732"/>
            <a:ext cx="4032101" cy="1714500"/>
          </a:xfrm>
          <a:prstGeom prst="rect">
            <a:avLst/>
          </a:prstGeom>
        </p:spPr>
      </p:pic>
      <p:grpSp>
        <p:nvGrpSpPr>
          <p:cNvPr id="110" name="Gruppieren 109">
            <a:extLst>
              <a:ext uri="{FF2B5EF4-FFF2-40B4-BE49-F238E27FC236}">
                <a16:creationId xmlns:a16="http://schemas.microsoft.com/office/drawing/2014/main" id="{38B42FEA-CDB0-B940-BAAB-1B56B27684DE}"/>
              </a:ext>
            </a:extLst>
          </p:cNvPr>
          <p:cNvGrpSpPr/>
          <p:nvPr/>
        </p:nvGrpSpPr>
        <p:grpSpPr>
          <a:xfrm>
            <a:off x="812466" y="2268482"/>
            <a:ext cx="5128665" cy="3040439"/>
            <a:chOff x="812466" y="2268482"/>
            <a:chExt cx="5128665" cy="3040439"/>
          </a:xfrm>
        </p:grpSpPr>
        <p:graphicFrame>
          <p:nvGraphicFramePr>
            <p:cNvPr id="98" name="Diagramm 97">
              <a:extLst>
                <a:ext uri="{FF2B5EF4-FFF2-40B4-BE49-F238E27FC236}">
                  <a16:creationId xmlns:a16="http://schemas.microsoft.com/office/drawing/2014/main" id="{5ADAA5F5-08F2-744E-8302-260536FAE72E}"/>
                </a:ext>
              </a:extLst>
            </p:cNvPr>
            <p:cNvGraphicFramePr/>
            <p:nvPr>
              <p:extLst>
                <p:ext uri="{D42A27DB-BD31-4B8C-83A1-F6EECF244321}">
                  <p14:modId xmlns:p14="http://schemas.microsoft.com/office/powerpoint/2010/main" val="1197271103"/>
                </p:ext>
              </p:extLst>
            </p:nvPr>
          </p:nvGraphicFramePr>
          <p:xfrm>
            <a:off x="812466" y="2268482"/>
            <a:ext cx="5128665" cy="3040439"/>
          </p:xfrm>
          <a:graphic>
            <a:graphicData uri="http://schemas.openxmlformats.org/drawingml/2006/chart">
              <c:chart xmlns:c="http://schemas.openxmlformats.org/drawingml/2006/chart" xmlns:r="http://schemas.openxmlformats.org/officeDocument/2006/relationships" r:id="rId3"/>
            </a:graphicData>
          </a:graphic>
        </p:graphicFrame>
        <p:grpSp>
          <p:nvGrpSpPr>
            <p:cNvPr id="106" name="Gruppieren 105">
              <a:extLst>
                <a:ext uri="{FF2B5EF4-FFF2-40B4-BE49-F238E27FC236}">
                  <a16:creationId xmlns:a16="http://schemas.microsoft.com/office/drawing/2014/main" id="{06469E12-E11B-AB43-9B44-754867E140FA}"/>
                </a:ext>
              </a:extLst>
            </p:cNvPr>
            <p:cNvGrpSpPr/>
            <p:nvPr/>
          </p:nvGrpSpPr>
          <p:grpSpPr>
            <a:xfrm>
              <a:off x="1712613" y="4078641"/>
              <a:ext cx="1795684" cy="461665"/>
              <a:chOff x="1712613" y="4078641"/>
              <a:chExt cx="1795684" cy="461665"/>
            </a:xfrm>
          </p:grpSpPr>
          <p:sp>
            <p:nvSpPr>
              <p:cNvPr id="102" name="Textfeld 101">
                <a:extLst>
                  <a:ext uri="{FF2B5EF4-FFF2-40B4-BE49-F238E27FC236}">
                    <a16:creationId xmlns:a16="http://schemas.microsoft.com/office/drawing/2014/main" id="{C7132BFC-A415-3A48-BBD8-B79F16390277}"/>
                  </a:ext>
                </a:extLst>
              </p:cNvPr>
              <p:cNvSpPr txBox="1"/>
              <p:nvPr/>
            </p:nvSpPr>
            <p:spPr>
              <a:xfrm>
                <a:off x="1712613" y="4078641"/>
                <a:ext cx="1795684" cy="461665"/>
              </a:xfrm>
              <a:prstGeom prst="rect">
                <a:avLst/>
              </a:prstGeom>
              <a:noFill/>
            </p:spPr>
            <p:txBody>
              <a:bodyPr wrap="none" rtlCol="0">
                <a:spAutoFit/>
              </a:bodyPr>
              <a:lstStyle/>
              <a:p>
                <a:r>
                  <a:rPr lang="de-DE" sz="1200" b="1" dirty="0">
                    <a:solidFill>
                      <a:schemeClr val="accent5"/>
                    </a:solidFill>
                  </a:rPr>
                  <a:t>––– </a:t>
                </a:r>
                <a:r>
                  <a:rPr lang="de-DE" sz="1200" dirty="0" err="1"/>
                  <a:t>Sintilimab</a:t>
                </a:r>
                <a:r>
                  <a:rPr lang="de-DE" sz="1200" dirty="0"/>
                  <a:t>+ Chemo</a:t>
                </a:r>
              </a:p>
              <a:p>
                <a:r>
                  <a:rPr lang="de-DE" sz="1200" b="1" dirty="0">
                    <a:solidFill>
                      <a:schemeClr val="accent6"/>
                    </a:solidFill>
                  </a:rPr>
                  <a:t>––– </a:t>
                </a:r>
                <a:r>
                  <a:rPr lang="de-DE" sz="1200" dirty="0"/>
                  <a:t>Placebo + Chemo</a:t>
                </a:r>
              </a:p>
            </p:txBody>
          </p:sp>
          <p:sp>
            <p:nvSpPr>
              <p:cNvPr id="103" name="Dreieck 102">
                <a:extLst>
                  <a:ext uri="{FF2B5EF4-FFF2-40B4-BE49-F238E27FC236}">
                    <a16:creationId xmlns:a16="http://schemas.microsoft.com/office/drawing/2014/main" id="{405AA155-9DA9-F64C-B060-9AA419C34FD5}"/>
                  </a:ext>
                </a:extLst>
              </p:cNvPr>
              <p:cNvSpPr/>
              <p:nvPr/>
            </p:nvSpPr>
            <p:spPr>
              <a:xfrm>
                <a:off x="1891362" y="4196057"/>
                <a:ext cx="88691" cy="7645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5" name="Gerade Verbindung 104">
                <a:extLst>
                  <a:ext uri="{FF2B5EF4-FFF2-40B4-BE49-F238E27FC236}">
                    <a16:creationId xmlns:a16="http://schemas.microsoft.com/office/drawing/2014/main" id="{E669768C-1234-7D4B-9F76-40194EF9651A}"/>
                  </a:ext>
                </a:extLst>
              </p:cNvPr>
              <p:cNvCxnSpPr>
                <a:cxnSpLocks/>
              </p:cNvCxnSpPr>
              <p:nvPr/>
            </p:nvCxnSpPr>
            <p:spPr>
              <a:xfrm>
                <a:off x="1935707" y="4358869"/>
                <a:ext cx="0" cy="9625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09" name="Rechteck 108">
              <a:extLst>
                <a:ext uri="{FF2B5EF4-FFF2-40B4-BE49-F238E27FC236}">
                  <a16:creationId xmlns:a16="http://schemas.microsoft.com/office/drawing/2014/main" id="{91546F70-7E0D-FD49-B8AA-063D57287F65}"/>
                </a:ext>
              </a:extLst>
            </p:cNvPr>
            <p:cNvSpPr/>
            <p:nvPr/>
          </p:nvSpPr>
          <p:spPr>
            <a:xfrm>
              <a:off x="1245796" y="2870509"/>
              <a:ext cx="285903" cy="1905650"/>
            </a:xfrm>
            <a:prstGeom prst="rect">
              <a:avLst/>
            </a:prstGeom>
            <a:solidFill>
              <a:schemeClr val="bg1"/>
            </a:solidFill>
          </p:spPr>
          <p:txBody>
            <a:bodyPr wrap="none" lIns="36000" rIns="36000">
              <a:spAutoFit/>
            </a:bodyPr>
            <a:lstStyle/>
            <a:p>
              <a:pPr algn="r">
                <a:spcAft>
                  <a:spcPts val="1100"/>
                </a:spcAft>
              </a:pPr>
              <a:r>
                <a:rPr lang="de-DE" sz="1200" dirty="0"/>
                <a:t>1.0</a:t>
              </a:r>
            </a:p>
            <a:p>
              <a:pPr algn="r">
                <a:spcAft>
                  <a:spcPts val="1100"/>
                </a:spcAft>
              </a:pPr>
              <a:r>
                <a:rPr lang="de-DE" sz="1200" dirty="0"/>
                <a:t>0.8</a:t>
              </a:r>
            </a:p>
            <a:p>
              <a:pPr algn="r">
                <a:spcAft>
                  <a:spcPts val="1100"/>
                </a:spcAft>
              </a:pPr>
              <a:r>
                <a:rPr lang="de-DE" sz="1200" dirty="0"/>
                <a:t>0.6</a:t>
              </a:r>
            </a:p>
            <a:p>
              <a:pPr algn="r">
                <a:spcAft>
                  <a:spcPts val="1100"/>
                </a:spcAft>
              </a:pPr>
              <a:r>
                <a:rPr lang="de-DE" sz="1200" dirty="0"/>
                <a:t>0.4</a:t>
              </a:r>
            </a:p>
            <a:p>
              <a:pPr algn="r">
                <a:spcAft>
                  <a:spcPts val="1100"/>
                </a:spcAft>
              </a:pPr>
              <a:r>
                <a:rPr lang="de-DE" sz="1200" dirty="0"/>
                <a:t>0.2</a:t>
              </a:r>
            </a:p>
            <a:p>
              <a:pPr algn="r">
                <a:spcAft>
                  <a:spcPts val="1100"/>
                </a:spcAft>
              </a:pPr>
              <a:r>
                <a:rPr lang="de-DE" sz="1200" dirty="0"/>
                <a:t>0</a:t>
              </a:r>
            </a:p>
          </p:txBody>
        </p:sp>
      </p:grpSp>
      <p:pic>
        <p:nvPicPr>
          <p:cNvPr id="108" name="Grafik 107">
            <a:extLst>
              <a:ext uri="{FF2B5EF4-FFF2-40B4-BE49-F238E27FC236}">
                <a16:creationId xmlns:a16="http://schemas.microsoft.com/office/drawing/2014/main" id="{34F647C6-5494-BF46-9FD6-6C899537A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5010" y="2980106"/>
            <a:ext cx="4149090" cy="1714500"/>
          </a:xfrm>
          <a:prstGeom prst="rect">
            <a:avLst/>
          </a:prstGeom>
        </p:spPr>
      </p:pic>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dirty="0"/>
              <a:t>CI, confidence interval; CPS, combined positive score</a:t>
            </a:r>
            <a:r>
              <a:rPr lang="en-GB"/>
              <a:t>; HR, hazard </a:t>
            </a:r>
            <a:r>
              <a:rPr lang="en-GB" dirty="0"/>
              <a:t>ratio</a:t>
            </a:r>
            <a:r>
              <a:rPr lang="en-GB"/>
              <a:t>; mo, months; OS</a:t>
            </a:r>
            <a:r>
              <a:rPr lang="en-GB" dirty="0"/>
              <a:t>, overall survival.</a:t>
            </a:r>
          </a:p>
          <a:p>
            <a:r>
              <a:rPr lang="en-GB" b="1" dirty="0"/>
              <a:t>Shen L, et al. Abstract LBA52 presented at ESMO 2021.</a:t>
            </a:r>
          </a:p>
        </p:txBody>
      </p:sp>
      <p:sp>
        <p:nvSpPr>
          <p:cNvPr id="8" name="Textplatzhalter 7">
            <a:extLst>
              <a:ext uri="{FF2B5EF4-FFF2-40B4-BE49-F238E27FC236}">
                <a16:creationId xmlns:a16="http://schemas.microsoft.com/office/drawing/2014/main" id="{126079F7-7E18-814E-8A4B-B71B6FEE54BF}"/>
              </a:ext>
            </a:extLst>
          </p:cNvPr>
          <p:cNvSpPr>
            <a:spLocks noGrp="1"/>
          </p:cNvSpPr>
          <p:nvPr>
            <p:ph type="body" sz="quarter" idx="12"/>
          </p:nvPr>
        </p:nvSpPr>
        <p:spPr/>
        <p:txBody>
          <a:bodyPr/>
          <a:lstStyle/>
          <a:p>
            <a:r>
              <a:rPr lang="de-DE" dirty="0"/>
              <a:t>PD-L1 CPS ≥5</a:t>
            </a:r>
          </a:p>
        </p:txBody>
      </p:sp>
      <p:sp>
        <p:nvSpPr>
          <p:cNvPr id="13" name="Textplatzhalter 12">
            <a:extLst>
              <a:ext uri="{FF2B5EF4-FFF2-40B4-BE49-F238E27FC236}">
                <a16:creationId xmlns:a16="http://schemas.microsoft.com/office/drawing/2014/main" id="{7D707714-EBCC-BD46-89C1-AD0C86D05365}"/>
              </a:ext>
            </a:extLst>
          </p:cNvPr>
          <p:cNvSpPr>
            <a:spLocks noGrp="1"/>
          </p:cNvSpPr>
          <p:nvPr>
            <p:ph type="body" sz="quarter" idx="13"/>
          </p:nvPr>
        </p:nvSpPr>
        <p:spPr/>
        <p:txBody>
          <a:bodyPr/>
          <a:lstStyle/>
          <a:p>
            <a:r>
              <a:rPr lang="de-DE" dirty="0"/>
              <a:t>All </a:t>
            </a:r>
            <a:r>
              <a:rPr lang="de-DE" dirty="0" err="1"/>
              <a:t>patients</a:t>
            </a:r>
            <a:endParaRPr lang="de-DE" dirty="0"/>
          </a:p>
        </p:txBody>
      </p:sp>
      <p:sp>
        <p:nvSpPr>
          <p:cNvPr id="10" name="TextBox 9">
            <a:extLst>
              <a:ext uri="{FF2B5EF4-FFF2-40B4-BE49-F238E27FC236}">
                <a16:creationId xmlns:a16="http://schemas.microsoft.com/office/drawing/2014/main" id="{E51FA069-5B9D-4484-B037-95BF9644C030}"/>
              </a:ext>
            </a:extLst>
          </p:cNvPr>
          <p:cNvSpPr txBox="1"/>
          <p:nvPr/>
        </p:nvSpPr>
        <p:spPr>
          <a:xfrm>
            <a:off x="407988" y="6039860"/>
            <a:ext cx="10866919" cy="215444"/>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400" dirty="0"/>
              <a:t>Superior OS benefit with Sin + chemo vs chemo in PD-L1 CPS≥5 and all randomized patients</a:t>
            </a:r>
          </a:p>
        </p:txBody>
      </p:sp>
      <p:graphicFrame>
        <p:nvGraphicFramePr>
          <p:cNvPr id="91" name="Tabelle 96">
            <a:extLst>
              <a:ext uri="{FF2B5EF4-FFF2-40B4-BE49-F238E27FC236}">
                <a16:creationId xmlns:a16="http://schemas.microsoft.com/office/drawing/2014/main" id="{E9737C7F-6C77-46C2-B856-78577AECBFC6}"/>
              </a:ext>
            </a:extLst>
          </p:cNvPr>
          <p:cNvGraphicFramePr>
            <a:graphicFrameLocks noGrp="1"/>
          </p:cNvGraphicFramePr>
          <p:nvPr>
            <p:extLst>
              <p:ext uri="{D42A27DB-BD31-4B8C-83A1-F6EECF244321}">
                <p14:modId xmlns:p14="http://schemas.microsoft.com/office/powerpoint/2010/main" val="1877361862"/>
              </p:ext>
            </p:extLst>
          </p:nvPr>
        </p:nvGraphicFramePr>
        <p:xfrm>
          <a:off x="401957" y="5201060"/>
          <a:ext cx="5553315" cy="696060"/>
        </p:xfrm>
        <a:graphic>
          <a:graphicData uri="http://schemas.openxmlformats.org/drawingml/2006/table">
            <a:tbl>
              <a:tblPr firstRow="1" bandRow="1">
                <a:tableStyleId>{5C22544A-7EE6-4342-B048-85BDC9FD1C3A}</a:tableStyleId>
              </a:tblPr>
              <a:tblGrid>
                <a:gridCol w="927320">
                  <a:extLst>
                    <a:ext uri="{9D8B030D-6E8A-4147-A177-3AD203B41FA5}">
                      <a16:colId xmlns:a16="http://schemas.microsoft.com/office/drawing/2014/main" val="3151216466"/>
                    </a:ext>
                  </a:extLst>
                </a:gridCol>
                <a:gridCol w="420545">
                  <a:extLst>
                    <a:ext uri="{9D8B030D-6E8A-4147-A177-3AD203B41FA5}">
                      <a16:colId xmlns:a16="http://schemas.microsoft.com/office/drawing/2014/main" val="926168181"/>
                    </a:ext>
                  </a:extLst>
                </a:gridCol>
                <a:gridCol w="420545">
                  <a:extLst>
                    <a:ext uri="{9D8B030D-6E8A-4147-A177-3AD203B41FA5}">
                      <a16:colId xmlns:a16="http://schemas.microsoft.com/office/drawing/2014/main" val="2500062171"/>
                    </a:ext>
                  </a:extLst>
                </a:gridCol>
                <a:gridCol w="420545">
                  <a:extLst>
                    <a:ext uri="{9D8B030D-6E8A-4147-A177-3AD203B41FA5}">
                      <a16:colId xmlns:a16="http://schemas.microsoft.com/office/drawing/2014/main" val="837164687"/>
                    </a:ext>
                  </a:extLst>
                </a:gridCol>
                <a:gridCol w="420545">
                  <a:extLst>
                    <a:ext uri="{9D8B030D-6E8A-4147-A177-3AD203B41FA5}">
                      <a16:colId xmlns:a16="http://schemas.microsoft.com/office/drawing/2014/main" val="1271741087"/>
                    </a:ext>
                  </a:extLst>
                </a:gridCol>
                <a:gridCol w="420545">
                  <a:extLst>
                    <a:ext uri="{9D8B030D-6E8A-4147-A177-3AD203B41FA5}">
                      <a16:colId xmlns:a16="http://schemas.microsoft.com/office/drawing/2014/main" val="671377813"/>
                    </a:ext>
                  </a:extLst>
                </a:gridCol>
                <a:gridCol w="420545">
                  <a:extLst>
                    <a:ext uri="{9D8B030D-6E8A-4147-A177-3AD203B41FA5}">
                      <a16:colId xmlns:a16="http://schemas.microsoft.com/office/drawing/2014/main" val="4085898097"/>
                    </a:ext>
                  </a:extLst>
                </a:gridCol>
                <a:gridCol w="420545">
                  <a:extLst>
                    <a:ext uri="{9D8B030D-6E8A-4147-A177-3AD203B41FA5}">
                      <a16:colId xmlns:a16="http://schemas.microsoft.com/office/drawing/2014/main" val="2382430838"/>
                    </a:ext>
                  </a:extLst>
                </a:gridCol>
                <a:gridCol w="420545">
                  <a:extLst>
                    <a:ext uri="{9D8B030D-6E8A-4147-A177-3AD203B41FA5}">
                      <a16:colId xmlns:a16="http://schemas.microsoft.com/office/drawing/2014/main" val="2078045141"/>
                    </a:ext>
                  </a:extLst>
                </a:gridCol>
                <a:gridCol w="420545">
                  <a:extLst>
                    <a:ext uri="{9D8B030D-6E8A-4147-A177-3AD203B41FA5}">
                      <a16:colId xmlns:a16="http://schemas.microsoft.com/office/drawing/2014/main" val="326983352"/>
                    </a:ext>
                  </a:extLst>
                </a:gridCol>
                <a:gridCol w="420545">
                  <a:extLst>
                    <a:ext uri="{9D8B030D-6E8A-4147-A177-3AD203B41FA5}">
                      <a16:colId xmlns:a16="http://schemas.microsoft.com/office/drawing/2014/main" val="3761095219"/>
                    </a:ext>
                  </a:extLst>
                </a:gridCol>
                <a:gridCol w="420545">
                  <a:extLst>
                    <a:ext uri="{9D8B030D-6E8A-4147-A177-3AD203B41FA5}">
                      <a16:colId xmlns:a16="http://schemas.microsoft.com/office/drawing/2014/main" val="2546271524"/>
                    </a:ext>
                  </a:extLst>
                </a:gridCol>
              </a:tblGrid>
              <a:tr h="0">
                <a:tc gridSpan="12">
                  <a:txBody>
                    <a:bodyPr/>
                    <a:lstStyle/>
                    <a:p>
                      <a:r>
                        <a:rPr lang="de-DE" sz="1050">
                          <a:solidFill>
                            <a:schemeClr val="bg1"/>
                          </a:solidFill>
                        </a:rPr>
                        <a:t>No. at risk</a:t>
                      </a:r>
                      <a:endParaRPr lang="LID4096" sz="1050">
                        <a:solidFill>
                          <a:schemeClr val="bg1"/>
                        </a:solidFill>
                      </a:endParaRPr>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extLst>
                  <a:ext uri="{0D108BD9-81ED-4DB2-BD59-A6C34878D82A}">
                    <a16:rowId xmlns:a16="http://schemas.microsoft.com/office/drawing/2014/main" val="2923828362"/>
                  </a:ext>
                </a:extLst>
              </a:tr>
              <a:tr h="0">
                <a:tc>
                  <a:txBody>
                    <a:bodyPr/>
                    <a:lstStyle/>
                    <a:p>
                      <a:r>
                        <a:rPr lang="de-DE" sz="1050" dirty="0">
                          <a:solidFill>
                            <a:schemeClr val="bg1"/>
                          </a:solidFill>
                        </a:rPr>
                        <a:t>Sinti + Chemo</a:t>
                      </a:r>
                      <a:endParaRPr lang="LID4096" sz="1050">
                        <a:solidFill>
                          <a:schemeClr val="bg1"/>
                        </a:solidFill>
                      </a:endParaRPr>
                    </a:p>
                  </a:txBody>
                  <a:tcPr marL="36000" marR="36000" marT="36000" marB="36000">
                    <a:solidFill>
                      <a:schemeClr val="accent5"/>
                    </a:solidFill>
                  </a:tcPr>
                </a:tc>
                <a:tc>
                  <a:txBody>
                    <a:bodyPr/>
                    <a:lstStyle/>
                    <a:p>
                      <a:pPr algn="ctr"/>
                      <a:r>
                        <a:rPr lang="de-DE" sz="1050">
                          <a:solidFill>
                            <a:schemeClr val="tx1"/>
                          </a:solidFill>
                        </a:rPr>
                        <a:t>197</a:t>
                      </a:r>
                      <a:endParaRPr lang="LID4096" sz="1050">
                        <a:solidFill>
                          <a:schemeClr val="tx1"/>
                        </a:solidFill>
                      </a:endParaRPr>
                    </a:p>
                  </a:txBody>
                  <a:tcPr marL="36000" marR="36000" marT="36000" marB="36000"/>
                </a:tc>
                <a:tc>
                  <a:txBody>
                    <a:bodyPr/>
                    <a:lstStyle/>
                    <a:p>
                      <a:pPr algn="ctr"/>
                      <a:r>
                        <a:rPr lang="de-DE" sz="1050">
                          <a:solidFill>
                            <a:schemeClr val="tx1"/>
                          </a:solidFill>
                        </a:rPr>
                        <a:t>191</a:t>
                      </a:r>
                      <a:endParaRPr lang="LID4096" sz="1050">
                        <a:solidFill>
                          <a:schemeClr val="tx1"/>
                        </a:solidFill>
                      </a:endParaRPr>
                    </a:p>
                  </a:txBody>
                  <a:tcPr marL="36000" marR="36000" marT="36000" marB="36000"/>
                </a:tc>
                <a:tc>
                  <a:txBody>
                    <a:bodyPr/>
                    <a:lstStyle/>
                    <a:p>
                      <a:pPr algn="ctr"/>
                      <a:r>
                        <a:rPr lang="de-DE" sz="1050">
                          <a:solidFill>
                            <a:schemeClr val="tx1"/>
                          </a:solidFill>
                        </a:rPr>
                        <a:t>166</a:t>
                      </a:r>
                      <a:endParaRPr lang="LID4096" sz="1050">
                        <a:solidFill>
                          <a:schemeClr val="tx1"/>
                        </a:solidFill>
                      </a:endParaRPr>
                    </a:p>
                  </a:txBody>
                  <a:tcPr marL="36000" marR="36000" marT="36000" marB="36000"/>
                </a:tc>
                <a:tc>
                  <a:txBody>
                    <a:bodyPr/>
                    <a:lstStyle/>
                    <a:p>
                      <a:pPr algn="ctr"/>
                      <a:r>
                        <a:rPr lang="de-DE" sz="1050">
                          <a:solidFill>
                            <a:schemeClr val="tx1"/>
                          </a:solidFill>
                        </a:rPr>
                        <a:t>151</a:t>
                      </a:r>
                      <a:endParaRPr lang="LID4096" sz="1050">
                        <a:solidFill>
                          <a:schemeClr val="tx1"/>
                        </a:solidFill>
                      </a:endParaRPr>
                    </a:p>
                  </a:txBody>
                  <a:tcPr marL="36000" marR="36000" marT="36000" marB="36000"/>
                </a:tc>
                <a:tc>
                  <a:txBody>
                    <a:bodyPr/>
                    <a:lstStyle/>
                    <a:p>
                      <a:pPr algn="ctr"/>
                      <a:r>
                        <a:rPr lang="de-DE" sz="1050">
                          <a:solidFill>
                            <a:schemeClr val="tx1"/>
                          </a:solidFill>
                        </a:rPr>
                        <a:t>106</a:t>
                      </a:r>
                      <a:endParaRPr lang="LID4096" sz="1050">
                        <a:solidFill>
                          <a:schemeClr val="tx1"/>
                        </a:solidFill>
                      </a:endParaRPr>
                    </a:p>
                  </a:txBody>
                  <a:tcPr marL="36000" marR="36000" marT="36000" marB="36000"/>
                </a:tc>
                <a:tc>
                  <a:txBody>
                    <a:bodyPr/>
                    <a:lstStyle/>
                    <a:p>
                      <a:pPr algn="ctr"/>
                      <a:r>
                        <a:rPr lang="de-DE" sz="1050">
                          <a:solidFill>
                            <a:schemeClr val="tx1"/>
                          </a:solidFill>
                        </a:rPr>
                        <a:t>79</a:t>
                      </a:r>
                      <a:endParaRPr lang="LID4096" sz="1050">
                        <a:solidFill>
                          <a:schemeClr val="tx1"/>
                        </a:solidFill>
                      </a:endParaRPr>
                    </a:p>
                  </a:txBody>
                  <a:tcPr marL="36000" marR="36000" marT="36000" marB="36000"/>
                </a:tc>
                <a:tc>
                  <a:txBody>
                    <a:bodyPr/>
                    <a:lstStyle/>
                    <a:p>
                      <a:pPr algn="ctr"/>
                      <a:r>
                        <a:rPr lang="de-DE" sz="1050">
                          <a:solidFill>
                            <a:schemeClr val="tx1"/>
                          </a:solidFill>
                        </a:rPr>
                        <a:t>61</a:t>
                      </a:r>
                      <a:endParaRPr lang="LID4096" sz="1050">
                        <a:solidFill>
                          <a:schemeClr val="tx1"/>
                        </a:solidFill>
                      </a:endParaRPr>
                    </a:p>
                  </a:txBody>
                  <a:tcPr marL="36000" marR="36000" marT="36000" marB="36000"/>
                </a:tc>
                <a:tc>
                  <a:txBody>
                    <a:bodyPr/>
                    <a:lstStyle/>
                    <a:p>
                      <a:pPr algn="ctr"/>
                      <a:r>
                        <a:rPr lang="de-DE" sz="1050">
                          <a:solidFill>
                            <a:schemeClr val="tx1"/>
                          </a:solidFill>
                        </a:rPr>
                        <a:t>39</a:t>
                      </a:r>
                      <a:endParaRPr lang="LID4096" sz="1050">
                        <a:solidFill>
                          <a:schemeClr val="tx1"/>
                        </a:solidFill>
                      </a:endParaRPr>
                    </a:p>
                  </a:txBody>
                  <a:tcPr marL="36000" marR="36000" marT="36000" marB="36000"/>
                </a:tc>
                <a:tc>
                  <a:txBody>
                    <a:bodyPr/>
                    <a:lstStyle/>
                    <a:p>
                      <a:pPr algn="ctr"/>
                      <a:r>
                        <a:rPr lang="de-DE" sz="1050">
                          <a:solidFill>
                            <a:schemeClr val="tx1"/>
                          </a:solidFill>
                        </a:rPr>
                        <a:t>18</a:t>
                      </a:r>
                      <a:endParaRPr lang="LID4096" sz="1050">
                        <a:solidFill>
                          <a:schemeClr val="tx1"/>
                        </a:solidFill>
                      </a:endParaRPr>
                    </a:p>
                  </a:txBody>
                  <a:tcPr marL="36000" marR="36000" marT="36000" marB="36000"/>
                </a:tc>
                <a:tc>
                  <a:txBody>
                    <a:bodyPr/>
                    <a:lstStyle/>
                    <a:p>
                      <a:pPr algn="ctr"/>
                      <a:r>
                        <a:rPr lang="de-DE" sz="1050">
                          <a:solidFill>
                            <a:schemeClr val="tx1"/>
                          </a:solidFill>
                        </a:rPr>
                        <a:t>2</a:t>
                      </a:r>
                      <a:endParaRPr lang="LID4096" sz="1050">
                        <a:solidFill>
                          <a:schemeClr val="tx1"/>
                        </a:solidFill>
                      </a:endParaRPr>
                    </a:p>
                  </a:txBody>
                  <a:tcPr marL="36000" marR="36000" marT="36000" marB="36000"/>
                </a:tc>
                <a:tc>
                  <a:txBody>
                    <a:bodyPr/>
                    <a:lstStyle/>
                    <a:p>
                      <a:pPr algn="ctr"/>
                      <a:r>
                        <a:rPr lang="de-DE" sz="105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2876362605"/>
                  </a:ext>
                </a:extLst>
              </a:tr>
              <a:tr h="0">
                <a:tc>
                  <a:txBody>
                    <a:bodyPr/>
                    <a:lstStyle/>
                    <a:p>
                      <a:r>
                        <a:rPr lang="de-DE" sz="1050">
                          <a:solidFill>
                            <a:schemeClr val="bg1"/>
                          </a:solidFill>
                        </a:rPr>
                        <a:t>Chemo</a:t>
                      </a:r>
                      <a:endParaRPr lang="LID4096" sz="1050">
                        <a:solidFill>
                          <a:schemeClr val="bg1"/>
                        </a:solidFill>
                      </a:endParaRPr>
                    </a:p>
                  </a:txBody>
                  <a:tcPr marL="36000" marR="36000" marT="36000" marB="36000">
                    <a:solidFill>
                      <a:schemeClr val="bg1">
                        <a:lumMod val="50000"/>
                      </a:schemeClr>
                    </a:solidFill>
                  </a:tcPr>
                </a:tc>
                <a:tc>
                  <a:txBody>
                    <a:bodyPr/>
                    <a:lstStyle/>
                    <a:p>
                      <a:pPr algn="ctr"/>
                      <a:r>
                        <a:rPr lang="de-DE" sz="1050">
                          <a:solidFill>
                            <a:schemeClr val="tx1"/>
                          </a:solidFill>
                        </a:rPr>
                        <a:t>200</a:t>
                      </a:r>
                      <a:endParaRPr lang="LID4096" sz="1050">
                        <a:solidFill>
                          <a:schemeClr val="tx1"/>
                        </a:solidFill>
                      </a:endParaRPr>
                    </a:p>
                  </a:txBody>
                  <a:tcPr marL="36000" marR="36000" marT="36000" marB="36000"/>
                </a:tc>
                <a:tc>
                  <a:txBody>
                    <a:bodyPr/>
                    <a:lstStyle/>
                    <a:p>
                      <a:pPr algn="ctr"/>
                      <a:r>
                        <a:rPr lang="de-DE" sz="1050">
                          <a:solidFill>
                            <a:schemeClr val="tx1"/>
                          </a:solidFill>
                        </a:rPr>
                        <a:t>181</a:t>
                      </a:r>
                      <a:endParaRPr lang="LID4096" sz="1050">
                        <a:solidFill>
                          <a:schemeClr val="tx1"/>
                        </a:solidFill>
                      </a:endParaRPr>
                    </a:p>
                  </a:txBody>
                  <a:tcPr marL="36000" marR="36000" marT="36000" marB="36000"/>
                </a:tc>
                <a:tc>
                  <a:txBody>
                    <a:bodyPr/>
                    <a:lstStyle/>
                    <a:p>
                      <a:pPr algn="ctr"/>
                      <a:r>
                        <a:rPr lang="de-DE" sz="1050">
                          <a:solidFill>
                            <a:schemeClr val="tx1"/>
                          </a:solidFill>
                        </a:rPr>
                        <a:t>150</a:t>
                      </a:r>
                      <a:endParaRPr lang="LID4096" sz="1050">
                        <a:solidFill>
                          <a:schemeClr val="tx1"/>
                        </a:solidFill>
                      </a:endParaRPr>
                    </a:p>
                  </a:txBody>
                  <a:tcPr marL="36000" marR="36000" marT="36000" marB="36000"/>
                </a:tc>
                <a:tc>
                  <a:txBody>
                    <a:bodyPr/>
                    <a:lstStyle/>
                    <a:p>
                      <a:pPr algn="ctr"/>
                      <a:r>
                        <a:rPr lang="de-DE" sz="1050">
                          <a:solidFill>
                            <a:schemeClr val="tx1"/>
                          </a:solidFill>
                        </a:rPr>
                        <a:t>128</a:t>
                      </a:r>
                      <a:endParaRPr lang="LID4096" sz="1050">
                        <a:solidFill>
                          <a:schemeClr val="tx1"/>
                        </a:solidFill>
                      </a:endParaRPr>
                    </a:p>
                  </a:txBody>
                  <a:tcPr marL="36000" marR="36000" marT="36000" marB="36000"/>
                </a:tc>
                <a:tc>
                  <a:txBody>
                    <a:bodyPr/>
                    <a:lstStyle/>
                    <a:p>
                      <a:pPr algn="ctr"/>
                      <a:r>
                        <a:rPr lang="de-DE" sz="1050">
                          <a:solidFill>
                            <a:schemeClr val="tx1"/>
                          </a:solidFill>
                        </a:rPr>
                        <a:t>91</a:t>
                      </a:r>
                      <a:endParaRPr lang="LID4096" sz="1050">
                        <a:solidFill>
                          <a:schemeClr val="tx1"/>
                        </a:solidFill>
                      </a:endParaRPr>
                    </a:p>
                  </a:txBody>
                  <a:tcPr marL="36000" marR="36000" marT="36000" marB="36000"/>
                </a:tc>
                <a:tc>
                  <a:txBody>
                    <a:bodyPr/>
                    <a:lstStyle/>
                    <a:p>
                      <a:pPr algn="ctr"/>
                      <a:r>
                        <a:rPr lang="de-DE" sz="1050">
                          <a:solidFill>
                            <a:schemeClr val="tx1"/>
                          </a:solidFill>
                        </a:rPr>
                        <a:t>60</a:t>
                      </a:r>
                      <a:endParaRPr lang="LID4096" sz="1050">
                        <a:solidFill>
                          <a:schemeClr val="tx1"/>
                        </a:solidFill>
                      </a:endParaRPr>
                    </a:p>
                  </a:txBody>
                  <a:tcPr marL="36000" marR="36000" marT="36000" marB="36000"/>
                </a:tc>
                <a:tc>
                  <a:txBody>
                    <a:bodyPr/>
                    <a:lstStyle/>
                    <a:p>
                      <a:pPr algn="ctr"/>
                      <a:r>
                        <a:rPr lang="de-DE" sz="1050">
                          <a:solidFill>
                            <a:schemeClr val="tx1"/>
                          </a:solidFill>
                        </a:rPr>
                        <a:t>39</a:t>
                      </a:r>
                      <a:endParaRPr lang="LID4096" sz="1050">
                        <a:solidFill>
                          <a:schemeClr val="tx1"/>
                        </a:solidFill>
                      </a:endParaRPr>
                    </a:p>
                  </a:txBody>
                  <a:tcPr marL="36000" marR="36000" marT="36000" marB="36000"/>
                </a:tc>
                <a:tc>
                  <a:txBody>
                    <a:bodyPr/>
                    <a:lstStyle/>
                    <a:p>
                      <a:pPr algn="ctr"/>
                      <a:r>
                        <a:rPr lang="de-DE" sz="1050">
                          <a:solidFill>
                            <a:schemeClr val="tx1"/>
                          </a:solidFill>
                        </a:rPr>
                        <a:t>26</a:t>
                      </a:r>
                      <a:endParaRPr lang="LID4096" sz="1050">
                        <a:solidFill>
                          <a:schemeClr val="tx1"/>
                        </a:solidFill>
                      </a:endParaRPr>
                    </a:p>
                  </a:txBody>
                  <a:tcPr marL="36000" marR="36000" marT="36000" marB="36000"/>
                </a:tc>
                <a:tc>
                  <a:txBody>
                    <a:bodyPr/>
                    <a:lstStyle/>
                    <a:p>
                      <a:pPr algn="ctr"/>
                      <a:r>
                        <a:rPr lang="de-DE" sz="1050">
                          <a:solidFill>
                            <a:schemeClr val="tx1"/>
                          </a:solidFill>
                        </a:rPr>
                        <a:t>15</a:t>
                      </a:r>
                      <a:endParaRPr lang="LID4096" sz="1050">
                        <a:solidFill>
                          <a:schemeClr val="tx1"/>
                        </a:solidFill>
                      </a:endParaRPr>
                    </a:p>
                  </a:txBody>
                  <a:tcPr marL="36000" marR="36000" marT="36000" marB="36000"/>
                </a:tc>
                <a:tc>
                  <a:txBody>
                    <a:bodyPr/>
                    <a:lstStyle/>
                    <a:p>
                      <a:pPr algn="ctr"/>
                      <a:r>
                        <a:rPr lang="de-DE" sz="1050">
                          <a:solidFill>
                            <a:schemeClr val="tx1"/>
                          </a:solidFill>
                        </a:rPr>
                        <a:t>1</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3689516830"/>
                  </a:ext>
                </a:extLst>
              </a:tr>
            </a:tbl>
          </a:graphicData>
        </a:graphic>
      </p:graphicFrame>
      <p:graphicFrame>
        <p:nvGraphicFramePr>
          <p:cNvPr id="92" name="Tabelle 96">
            <a:extLst>
              <a:ext uri="{FF2B5EF4-FFF2-40B4-BE49-F238E27FC236}">
                <a16:creationId xmlns:a16="http://schemas.microsoft.com/office/drawing/2014/main" id="{01200FC8-F36B-4B73-ADD9-CEEC99C5979F}"/>
              </a:ext>
            </a:extLst>
          </p:cNvPr>
          <p:cNvGraphicFramePr>
            <a:graphicFrameLocks noGrp="1"/>
          </p:cNvGraphicFramePr>
          <p:nvPr>
            <p:extLst>
              <p:ext uri="{D42A27DB-BD31-4B8C-83A1-F6EECF244321}">
                <p14:modId xmlns:p14="http://schemas.microsoft.com/office/powerpoint/2010/main" val="3147940411"/>
              </p:ext>
            </p:extLst>
          </p:nvPr>
        </p:nvGraphicFramePr>
        <p:xfrm>
          <a:off x="6236725" y="5201060"/>
          <a:ext cx="5553318" cy="696060"/>
        </p:xfrm>
        <a:graphic>
          <a:graphicData uri="http://schemas.openxmlformats.org/drawingml/2006/table">
            <a:tbl>
              <a:tblPr firstRow="1" bandRow="1">
                <a:tableStyleId>{5C22544A-7EE6-4342-B048-85BDC9FD1C3A}</a:tableStyleId>
              </a:tblPr>
              <a:tblGrid>
                <a:gridCol w="958805">
                  <a:extLst>
                    <a:ext uri="{9D8B030D-6E8A-4147-A177-3AD203B41FA5}">
                      <a16:colId xmlns:a16="http://schemas.microsoft.com/office/drawing/2014/main" val="3151216466"/>
                    </a:ext>
                  </a:extLst>
                </a:gridCol>
                <a:gridCol w="417683">
                  <a:extLst>
                    <a:ext uri="{9D8B030D-6E8A-4147-A177-3AD203B41FA5}">
                      <a16:colId xmlns:a16="http://schemas.microsoft.com/office/drawing/2014/main" val="926168181"/>
                    </a:ext>
                  </a:extLst>
                </a:gridCol>
                <a:gridCol w="417683">
                  <a:extLst>
                    <a:ext uri="{9D8B030D-6E8A-4147-A177-3AD203B41FA5}">
                      <a16:colId xmlns:a16="http://schemas.microsoft.com/office/drawing/2014/main" val="2500062171"/>
                    </a:ext>
                  </a:extLst>
                </a:gridCol>
                <a:gridCol w="417683">
                  <a:extLst>
                    <a:ext uri="{9D8B030D-6E8A-4147-A177-3AD203B41FA5}">
                      <a16:colId xmlns:a16="http://schemas.microsoft.com/office/drawing/2014/main" val="837164687"/>
                    </a:ext>
                  </a:extLst>
                </a:gridCol>
                <a:gridCol w="417683">
                  <a:extLst>
                    <a:ext uri="{9D8B030D-6E8A-4147-A177-3AD203B41FA5}">
                      <a16:colId xmlns:a16="http://schemas.microsoft.com/office/drawing/2014/main" val="1271741087"/>
                    </a:ext>
                  </a:extLst>
                </a:gridCol>
                <a:gridCol w="417683">
                  <a:extLst>
                    <a:ext uri="{9D8B030D-6E8A-4147-A177-3AD203B41FA5}">
                      <a16:colId xmlns:a16="http://schemas.microsoft.com/office/drawing/2014/main" val="671377813"/>
                    </a:ext>
                  </a:extLst>
                </a:gridCol>
                <a:gridCol w="417683">
                  <a:extLst>
                    <a:ext uri="{9D8B030D-6E8A-4147-A177-3AD203B41FA5}">
                      <a16:colId xmlns:a16="http://schemas.microsoft.com/office/drawing/2014/main" val="4085898097"/>
                    </a:ext>
                  </a:extLst>
                </a:gridCol>
                <a:gridCol w="417683">
                  <a:extLst>
                    <a:ext uri="{9D8B030D-6E8A-4147-A177-3AD203B41FA5}">
                      <a16:colId xmlns:a16="http://schemas.microsoft.com/office/drawing/2014/main" val="2382430838"/>
                    </a:ext>
                  </a:extLst>
                </a:gridCol>
                <a:gridCol w="417683">
                  <a:extLst>
                    <a:ext uri="{9D8B030D-6E8A-4147-A177-3AD203B41FA5}">
                      <a16:colId xmlns:a16="http://schemas.microsoft.com/office/drawing/2014/main" val="2078045141"/>
                    </a:ext>
                  </a:extLst>
                </a:gridCol>
                <a:gridCol w="417683">
                  <a:extLst>
                    <a:ext uri="{9D8B030D-6E8A-4147-A177-3AD203B41FA5}">
                      <a16:colId xmlns:a16="http://schemas.microsoft.com/office/drawing/2014/main" val="326983352"/>
                    </a:ext>
                  </a:extLst>
                </a:gridCol>
                <a:gridCol w="417683">
                  <a:extLst>
                    <a:ext uri="{9D8B030D-6E8A-4147-A177-3AD203B41FA5}">
                      <a16:colId xmlns:a16="http://schemas.microsoft.com/office/drawing/2014/main" val="3761095219"/>
                    </a:ext>
                  </a:extLst>
                </a:gridCol>
                <a:gridCol w="417683">
                  <a:extLst>
                    <a:ext uri="{9D8B030D-6E8A-4147-A177-3AD203B41FA5}">
                      <a16:colId xmlns:a16="http://schemas.microsoft.com/office/drawing/2014/main" val="2546271524"/>
                    </a:ext>
                  </a:extLst>
                </a:gridCol>
              </a:tblGrid>
              <a:tr h="0">
                <a:tc gridSpan="12">
                  <a:txBody>
                    <a:bodyPr/>
                    <a:lstStyle/>
                    <a:p>
                      <a:r>
                        <a:rPr lang="de-DE" sz="1050"/>
                        <a:t>No. at risk</a:t>
                      </a:r>
                      <a:endParaRPr lang="LID4096" sz="105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extLst>
                  <a:ext uri="{0D108BD9-81ED-4DB2-BD59-A6C34878D82A}">
                    <a16:rowId xmlns:a16="http://schemas.microsoft.com/office/drawing/2014/main" val="2923828362"/>
                  </a:ext>
                </a:extLst>
              </a:tr>
              <a:tr h="0">
                <a:tc>
                  <a:txBody>
                    <a:bodyPr/>
                    <a:lstStyle/>
                    <a:p>
                      <a:r>
                        <a:rPr lang="de-DE" sz="1050" dirty="0">
                          <a:solidFill>
                            <a:schemeClr val="bg1"/>
                          </a:solidFill>
                        </a:rPr>
                        <a:t>Sinti + Chemo</a:t>
                      </a:r>
                      <a:endParaRPr lang="LID4096" sz="1050">
                        <a:solidFill>
                          <a:schemeClr val="bg1"/>
                        </a:solidFill>
                      </a:endParaRPr>
                    </a:p>
                  </a:txBody>
                  <a:tcPr marL="36000" marR="36000" marT="36000" marB="36000">
                    <a:solidFill>
                      <a:schemeClr val="accent5"/>
                    </a:solidFill>
                  </a:tcPr>
                </a:tc>
                <a:tc>
                  <a:txBody>
                    <a:bodyPr/>
                    <a:lstStyle/>
                    <a:p>
                      <a:pPr algn="ctr"/>
                      <a:r>
                        <a:rPr lang="de-DE" sz="1050">
                          <a:solidFill>
                            <a:schemeClr val="tx1"/>
                          </a:solidFill>
                        </a:rPr>
                        <a:t>327</a:t>
                      </a:r>
                      <a:endParaRPr lang="LID4096" sz="1050">
                        <a:solidFill>
                          <a:schemeClr val="tx1"/>
                        </a:solidFill>
                      </a:endParaRPr>
                    </a:p>
                  </a:txBody>
                  <a:tcPr marL="36000" marR="36000" marT="36000" marB="36000"/>
                </a:tc>
                <a:tc>
                  <a:txBody>
                    <a:bodyPr/>
                    <a:lstStyle/>
                    <a:p>
                      <a:pPr algn="ctr"/>
                      <a:r>
                        <a:rPr lang="de-DE" sz="1050">
                          <a:solidFill>
                            <a:schemeClr val="tx1"/>
                          </a:solidFill>
                        </a:rPr>
                        <a:t>311</a:t>
                      </a:r>
                      <a:endParaRPr lang="LID4096" sz="1050">
                        <a:solidFill>
                          <a:schemeClr val="tx1"/>
                        </a:solidFill>
                      </a:endParaRPr>
                    </a:p>
                  </a:txBody>
                  <a:tcPr marL="36000" marR="36000" marT="36000" marB="36000"/>
                </a:tc>
                <a:tc>
                  <a:txBody>
                    <a:bodyPr/>
                    <a:lstStyle/>
                    <a:p>
                      <a:pPr algn="ctr"/>
                      <a:r>
                        <a:rPr lang="de-DE" sz="1050">
                          <a:solidFill>
                            <a:schemeClr val="tx1"/>
                          </a:solidFill>
                        </a:rPr>
                        <a:t>269</a:t>
                      </a:r>
                      <a:endParaRPr lang="LID4096" sz="1050">
                        <a:solidFill>
                          <a:schemeClr val="tx1"/>
                        </a:solidFill>
                      </a:endParaRPr>
                    </a:p>
                  </a:txBody>
                  <a:tcPr marL="36000" marR="36000" marT="36000" marB="36000"/>
                </a:tc>
                <a:tc>
                  <a:txBody>
                    <a:bodyPr/>
                    <a:lstStyle/>
                    <a:p>
                      <a:pPr algn="ctr"/>
                      <a:r>
                        <a:rPr lang="de-DE" sz="1050">
                          <a:solidFill>
                            <a:schemeClr val="tx1"/>
                          </a:solidFill>
                        </a:rPr>
                        <a:t>234</a:t>
                      </a:r>
                      <a:endParaRPr lang="LID4096" sz="1050">
                        <a:solidFill>
                          <a:schemeClr val="tx1"/>
                        </a:solidFill>
                      </a:endParaRPr>
                    </a:p>
                  </a:txBody>
                  <a:tcPr marL="36000" marR="36000" marT="36000" marB="36000"/>
                </a:tc>
                <a:tc>
                  <a:txBody>
                    <a:bodyPr/>
                    <a:lstStyle/>
                    <a:p>
                      <a:pPr algn="ctr"/>
                      <a:r>
                        <a:rPr lang="de-DE" sz="1050">
                          <a:solidFill>
                            <a:schemeClr val="tx1"/>
                          </a:solidFill>
                        </a:rPr>
                        <a:t>163</a:t>
                      </a:r>
                      <a:endParaRPr lang="LID4096" sz="1050">
                        <a:solidFill>
                          <a:schemeClr val="tx1"/>
                        </a:solidFill>
                      </a:endParaRPr>
                    </a:p>
                  </a:txBody>
                  <a:tcPr marL="36000" marR="36000" marT="36000" marB="36000"/>
                </a:tc>
                <a:tc>
                  <a:txBody>
                    <a:bodyPr/>
                    <a:lstStyle/>
                    <a:p>
                      <a:pPr algn="ctr"/>
                      <a:r>
                        <a:rPr lang="de-DE" sz="1050">
                          <a:solidFill>
                            <a:schemeClr val="tx1"/>
                          </a:solidFill>
                        </a:rPr>
                        <a:t>115</a:t>
                      </a:r>
                      <a:endParaRPr lang="LID4096" sz="1050">
                        <a:solidFill>
                          <a:schemeClr val="tx1"/>
                        </a:solidFill>
                      </a:endParaRPr>
                    </a:p>
                  </a:txBody>
                  <a:tcPr marL="36000" marR="36000" marT="36000" marB="36000"/>
                </a:tc>
                <a:tc>
                  <a:txBody>
                    <a:bodyPr/>
                    <a:lstStyle/>
                    <a:p>
                      <a:pPr algn="ctr"/>
                      <a:r>
                        <a:rPr lang="de-DE" sz="1050">
                          <a:solidFill>
                            <a:schemeClr val="tx1"/>
                          </a:solidFill>
                        </a:rPr>
                        <a:t>86</a:t>
                      </a:r>
                      <a:endParaRPr lang="LID4096" sz="1050">
                        <a:solidFill>
                          <a:schemeClr val="tx1"/>
                        </a:solidFill>
                      </a:endParaRPr>
                    </a:p>
                  </a:txBody>
                  <a:tcPr marL="36000" marR="36000" marT="36000" marB="36000"/>
                </a:tc>
                <a:tc>
                  <a:txBody>
                    <a:bodyPr/>
                    <a:lstStyle/>
                    <a:p>
                      <a:pPr algn="ctr"/>
                      <a:r>
                        <a:rPr lang="de-DE" sz="1050">
                          <a:solidFill>
                            <a:schemeClr val="tx1"/>
                          </a:solidFill>
                        </a:rPr>
                        <a:t>47</a:t>
                      </a:r>
                      <a:endParaRPr lang="LID4096" sz="1050">
                        <a:solidFill>
                          <a:schemeClr val="tx1"/>
                        </a:solidFill>
                      </a:endParaRPr>
                    </a:p>
                  </a:txBody>
                  <a:tcPr marL="36000" marR="36000" marT="36000" marB="36000"/>
                </a:tc>
                <a:tc>
                  <a:txBody>
                    <a:bodyPr/>
                    <a:lstStyle/>
                    <a:p>
                      <a:pPr algn="ctr"/>
                      <a:r>
                        <a:rPr lang="de-DE" sz="1050">
                          <a:solidFill>
                            <a:schemeClr val="tx1"/>
                          </a:solidFill>
                        </a:rPr>
                        <a:t>19</a:t>
                      </a:r>
                      <a:endParaRPr lang="LID4096" sz="1050">
                        <a:solidFill>
                          <a:schemeClr val="tx1"/>
                        </a:solidFill>
                      </a:endParaRPr>
                    </a:p>
                  </a:txBody>
                  <a:tcPr marL="36000" marR="36000" marT="36000" marB="36000"/>
                </a:tc>
                <a:tc>
                  <a:txBody>
                    <a:bodyPr/>
                    <a:lstStyle/>
                    <a:p>
                      <a:pPr algn="ctr"/>
                      <a:r>
                        <a:rPr lang="de-DE" sz="1050">
                          <a:solidFill>
                            <a:schemeClr val="tx1"/>
                          </a:solidFill>
                        </a:rPr>
                        <a:t>3</a:t>
                      </a:r>
                      <a:endParaRPr lang="LID4096" sz="1050">
                        <a:solidFill>
                          <a:schemeClr val="tx1"/>
                        </a:solidFill>
                      </a:endParaRPr>
                    </a:p>
                  </a:txBody>
                  <a:tcPr marL="36000" marR="36000" marT="36000" marB="36000"/>
                </a:tc>
                <a:tc>
                  <a:txBody>
                    <a:bodyPr/>
                    <a:lstStyle/>
                    <a:p>
                      <a:pPr algn="ctr"/>
                      <a:r>
                        <a:rPr lang="de-DE" sz="105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2876362605"/>
                  </a:ext>
                </a:extLst>
              </a:tr>
              <a:tr h="0">
                <a:tc>
                  <a:txBody>
                    <a:bodyPr/>
                    <a:lstStyle/>
                    <a:p>
                      <a:r>
                        <a:rPr lang="de-DE" sz="1050" dirty="0">
                          <a:solidFill>
                            <a:schemeClr val="bg1"/>
                          </a:solidFill>
                        </a:rPr>
                        <a:t>Chemo</a:t>
                      </a:r>
                      <a:endParaRPr lang="LID4096" sz="1050">
                        <a:solidFill>
                          <a:schemeClr val="bg1"/>
                        </a:solidFill>
                      </a:endParaRPr>
                    </a:p>
                  </a:txBody>
                  <a:tcPr marL="36000" marR="36000" marT="36000" marB="36000">
                    <a:solidFill>
                      <a:schemeClr val="bg1">
                        <a:lumMod val="50000"/>
                      </a:schemeClr>
                    </a:solidFill>
                  </a:tcPr>
                </a:tc>
                <a:tc>
                  <a:txBody>
                    <a:bodyPr/>
                    <a:lstStyle/>
                    <a:p>
                      <a:pPr algn="ctr"/>
                      <a:r>
                        <a:rPr lang="de-DE" sz="1050">
                          <a:solidFill>
                            <a:schemeClr val="tx1"/>
                          </a:solidFill>
                        </a:rPr>
                        <a:t>323</a:t>
                      </a:r>
                      <a:endParaRPr lang="LID4096" sz="1050">
                        <a:solidFill>
                          <a:schemeClr val="tx1"/>
                        </a:solidFill>
                      </a:endParaRPr>
                    </a:p>
                  </a:txBody>
                  <a:tcPr marL="36000" marR="36000" marT="36000" marB="36000"/>
                </a:tc>
                <a:tc>
                  <a:txBody>
                    <a:bodyPr/>
                    <a:lstStyle/>
                    <a:p>
                      <a:pPr algn="ctr"/>
                      <a:r>
                        <a:rPr lang="de-DE" sz="1050">
                          <a:solidFill>
                            <a:schemeClr val="tx1"/>
                          </a:solidFill>
                        </a:rPr>
                        <a:t>295</a:t>
                      </a:r>
                      <a:endParaRPr lang="LID4096" sz="1050">
                        <a:solidFill>
                          <a:schemeClr val="tx1"/>
                        </a:solidFill>
                      </a:endParaRPr>
                    </a:p>
                  </a:txBody>
                  <a:tcPr marL="36000" marR="36000" marT="36000" marB="36000"/>
                </a:tc>
                <a:tc>
                  <a:txBody>
                    <a:bodyPr/>
                    <a:lstStyle/>
                    <a:p>
                      <a:pPr algn="ctr"/>
                      <a:r>
                        <a:rPr lang="de-DE" sz="1050">
                          <a:solidFill>
                            <a:schemeClr val="tx1"/>
                          </a:solidFill>
                        </a:rPr>
                        <a:t>245</a:t>
                      </a:r>
                      <a:endParaRPr lang="LID4096" sz="1050">
                        <a:solidFill>
                          <a:schemeClr val="tx1"/>
                        </a:solidFill>
                      </a:endParaRPr>
                    </a:p>
                  </a:txBody>
                  <a:tcPr marL="36000" marR="36000" marT="36000" marB="36000"/>
                </a:tc>
                <a:tc>
                  <a:txBody>
                    <a:bodyPr/>
                    <a:lstStyle/>
                    <a:p>
                      <a:pPr algn="ctr"/>
                      <a:r>
                        <a:rPr lang="de-DE" sz="1050">
                          <a:solidFill>
                            <a:schemeClr val="tx1"/>
                          </a:solidFill>
                        </a:rPr>
                        <a:t>205</a:t>
                      </a:r>
                      <a:endParaRPr lang="LID4096" sz="1050">
                        <a:solidFill>
                          <a:schemeClr val="tx1"/>
                        </a:solidFill>
                      </a:endParaRPr>
                    </a:p>
                  </a:txBody>
                  <a:tcPr marL="36000" marR="36000" marT="36000" marB="36000"/>
                </a:tc>
                <a:tc>
                  <a:txBody>
                    <a:bodyPr/>
                    <a:lstStyle/>
                    <a:p>
                      <a:pPr algn="ctr"/>
                      <a:r>
                        <a:rPr lang="de-DE" sz="1050">
                          <a:solidFill>
                            <a:schemeClr val="tx1"/>
                          </a:solidFill>
                        </a:rPr>
                        <a:t>142</a:t>
                      </a:r>
                      <a:endParaRPr lang="LID4096" sz="1050">
                        <a:solidFill>
                          <a:schemeClr val="tx1"/>
                        </a:solidFill>
                      </a:endParaRPr>
                    </a:p>
                  </a:txBody>
                  <a:tcPr marL="36000" marR="36000" marT="36000" marB="36000"/>
                </a:tc>
                <a:tc>
                  <a:txBody>
                    <a:bodyPr/>
                    <a:lstStyle/>
                    <a:p>
                      <a:pPr algn="ctr"/>
                      <a:r>
                        <a:rPr lang="de-DE" sz="1050">
                          <a:solidFill>
                            <a:schemeClr val="tx1"/>
                          </a:solidFill>
                        </a:rPr>
                        <a:t>88</a:t>
                      </a:r>
                      <a:endParaRPr lang="LID4096" sz="1050">
                        <a:solidFill>
                          <a:schemeClr val="tx1"/>
                        </a:solidFill>
                      </a:endParaRPr>
                    </a:p>
                  </a:txBody>
                  <a:tcPr marL="36000" marR="36000" marT="36000" marB="36000"/>
                </a:tc>
                <a:tc>
                  <a:txBody>
                    <a:bodyPr/>
                    <a:lstStyle/>
                    <a:p>
                      <a:pPr algn="ctr"/>
                      <a:r>
                        <a:rPr lang="de-DE" sz="1050">
                          <a:solidFill>
                            <a:schemeClr val="tx1"/>
                          </a:solidFill>
                        </a:rPr>
                        <a:t>51</a:t>
                      </a:r>
                      <a:endParaRPr lang="LID4096" sz="1050">
                        <a:solidFill>
                          <a:schemeClr val="tx1"/>
                        </a:solidFill>
                      </a:endParaRPr>
                    </a:p>
                  </a:txBody>
                  <a:tcPr marL="36000" marR="36000" marT="36000" marB="36000"/>
                </a:tc>
                <a:tc>
                  <a:txBody>
                    <a:bodyPr/>
                    <a:lstStyle/>
                    <a:p>
                      <a:pPr algn="ctr"/>
                      <a:r>
                        <a:rPr lang="de-DE" sz="1050">
                          <a:solidFill>
                            <a:schemeClr val="tx1"/>
                          </a:solidFill>
                        </a:rPr>
                        <a:t>31</a:t>
                      </a:r>
                      <a:endParaRPr lang="LID4096" sz="1050">
                        <a:solidFill>
                          <a:schemeClr val="tx1"/>
                        </a:solidFill>
                      </a:endParaRPr>
                    </a:p>
                  </a:txBody>
                  <a:tcPr marL="36000" marR="36000" marT="36000" marB="36000"/>
                </a:tc>
                <a:tc>
                  <a:txBody>
                    <a:bodyPr/>
                    <a:lstStyle/>
                    <a:p>
                      <a:pPr algn="ctr"/>
                      <a:r>
                        <a:rPr lang="de-DE" sz="1050">
                          <a:solidFill>
                            <a:schemeClr val="tx1"/>
                          </a:solidFill>
                        </a:rPr>
                        <a:t>19</a:t>
                      </a:r>
                      <a:endParaRPr lang="LID4096" sz="1050">
                        <a:solidFill>
                          <a:schemeClr val="tx1"/>
                        </a:solidFill>
                      </a:endParaRPr>
                    </a:p>
                  </a:txBody>
                  <a:tcPr marL="36000" marR="36000" marT="36000" marB="36000"/>
                </a:tc>
                <a:tc>
                  <a:txBody>
                    <a:bodyPr/>
                    <a:lstStyle/>
                    <a:p>
                      <a:pPr algn="ctr"/>
                      <a:r>
                        <a:rPr lang="de-DE" sz="1050">
                          <a:solidFill>
                            <a:schemeClr val="tx1"/>
                          </a:solidFill>
                        </a:rPr>
                        <a:t>1</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3689516830"/>
                  </a:ext>
                </a:extLst>
              </a:tr>
            </a:tbl>
          </a:graphicData>
        </a:graphic>
      </p:graphicFrame>
      <p:sp>
        <p:nvSpPr>
          <p:cNvPr id="20" name="Titel 19">
            <a:extLst>
              <a:ext uri="{FF2B5EF4-FFF2-40B4-BE49-F238E27FC236}">
                <a16:creationId xmlns:a16="http://schemas.microsoft.com/office/drawing/2014/main" id="{BB0514E1-BEBE-114B-B0BA-FC7E8323C92B}"/>
              </a:ext>
            </a:extLst>
          </p:cNvPr>
          <p:cNvSpPr>
            <a:spLocks noGrp="1"/>
          </p:cNvSpPr>
          <p:nvPr>
            <p:ph type="title"/>
          </p:nvPr>
        </p:nvSpPr>
        <p:spPr/>
        <p:txBody>
          <a:bodyPr/>
          <a:lstStyle/>
          <a:p>
            <a:r>
              <a:rPr lang="de-DE" dirty="0"/>
              <a:t>OS</a:t>
            </a:r>
          </a:p>
        </p:txBody>
      </p:sp>
      <p:graphicFrame>
        <p:nvGraphicFramePr>
          <p:cNvPr id="94" name="Tabelle 52">
            <a:extLst>
              <a:ext uri="{FF2B5EF4-FFF2-40B4-BE49-F238E27FC236}">
                <a16:creationId xmlns:a16="http://schemas.microsoft.com/office/drawing/2014/main" id="{7F05DBDF-452B-3942-8941-9AF09F2245C1}"/>
              </a:ext>
            </a:extLst>
          </p:cNvPr>
          <p:cNvGraphicFramePr>
            <a:graphicFrameLocks noGrp="1"/>
          </p:cNvGraphicFramePr>
          <p:nvPr>
            <p:extLst>
              <p:ext uri="{D42A27DB-BD31-4B8C-83A1-F6EECF244321}">
                <p14:modId xmlns:p14="http://schemas.microsoft.com/office/powerpoint/2010/main" val="2700489058"/>
              </p:ext>
            </p:extLst>
          </p:nvPr>
        </p:nvGraphicFramePr>
        <p:xfrm>
          <a:off x="8910043" y="1815258"/>
          <a:ext cx="2880000" cy="118872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solidFill>
                            <a:schemeClr val="bg1"/>
                          </a:solidFill>
                        </a:rPr>
                        <a:t>Sin + Chemo</a:t>
                      </a:r>
                    </a:p>
                    <a:p>
                      <a:pPr algn="ctr"/>
                      <a:r>
                        <a:rPr lang="de-DE" sz="1000" dirty="0">
                          <a:solidFill>
                            <a:schemeClr val="bg1"/>
                          </a:solidFill>
                        </a:rPr>
                        <a:t>(N=327)</a:t>
                      </a:r>
                    </a:p>
                  </a:txBody>
                  <a:tcPr anchor="ctr">
                    <a:solidFill>
                      <a:schemeClr val="accent5"/>
                    </a:solidFill>
                  </a:tcPr>
                </a:tc>
                <a:tc>
                  <a:txBody>
                    <a:bodyPr/>
                    <a:lstStyle/>
                    <a:p>
                      <a:pPr algn="ctr"/>
                      <a:r>
                        <a:rPr lang="de-DE" sz="1000" dirty="0">
                          <a:solidFill>
                            <a:schemeClr val="bg1"/>
                          </a:solidFill>
                        </a:rPr>
                        <a:t>Chemo </a:t>
                      </a:r>
                    </a:p>
                    <a:p>
                      <a:pPr algn="ctr"/>
                      <a:r>
                        <a:rPr lang="de-DE" sz="1000" dirty="0">
                          <a:solidFill>
                            <a:schemeClr val="bg1"/>
                          </a:solidFill>
                        </a:rPr>
                        <a:t>(N=323)</a:t>
                      </a:r>
                    </a:p>
                  </a:txBody>
                  <a:tcPr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OS,</a:t>
                      </a:r>
                    </a:p>
                    <a:p>
                      <a:r>
                        <a:rPr lang="de-DE" sz="1000" dirty="0" err="1"/>
                        <a:t>mo</a:t>
                      </a:r>
                      <a:r>
                        <a:rPr lang="de-DE" sz="1000" dirty="0"/>
                        <a:t> (95% CI)</a:t>
                      </a:r>
                    </a:p>
                  </a:txBody>
                  <a:tcPr anchor="ctr"/>
                </a:tc>
                <a:tc>
                  <a:txBody>
                    <a:bodyPr/>
                    <a:lstStyle/>
                    <a:p>
                      <a:pPr algn="ctr"/>
                      <a:r>
                        <a:rPr lang="de-DE" sz="1000" b="1" dirty="0"/>
                        <a:t>15.2</a:t>
                      </a:r>
                      <a:br>
                        <a:rPr lang="de-DE" sz="1000" dirty="0"/>
                      </a:br>
                      <a:r>
                        <a:rPr lang="de-DE" sz="1000" dirty="0"/>
                        <a:t>(12.9-18.4)</a:t>
                      </a:r>
                    </a:p>
                  </a:txBody>
                  <a:tcPr anchor="ctr"/>
                </a:tc>
                <a:tc>
                  <a:txBody>
                    <a:bodyPr/>
                    <a:lstStyle/>
                    <a:p>
                      <a:pPr algn="ctr"/>
                      <a:r>
                        <a:rPr lang="de-DE" sz="1000" b="1" dirty="0"/>
                        <a:t>12.3</a:t>
                      </a:r>
                      <a:br>
                        <a:rPr lang="de-DE" sz="1000" dirty="0"/>
                      </a:br>
                      <a:r>
                        <a:rPr lang="de-DE" sz="1000" dirty="0"/>
                        <a:t>(11.3-13.8)</a:t>
                      </a:r>
                    </a:p>
                  </a:txBody>
                  <a:tcPr anchor="ctr"/>
                </a:tc>
                <a:extLst>
                  <a:ext uri="{0D108BD9-81ED-4DB2-BD59-A6C34878D82A}">
                    <a16:rowId xmlns:a16="http://schemas.microsoft.com/office/drawing/2014/main" val="426719897"/>
                  </a:ext>
                </a:extLst>
              </a:tr>
              <a:tr h="266140">
                <a:tc>
                  <a:txBody>
                    <a:bodyPr/>
                    <a:lstStyle/>
                    <a:p>
                      <a:r>
                        <a:rPr lang="de-DE" sz="1000" b="1" dirty="0"/>
                        <a:t>HR (95% CI)</a:t>
                      </a:r>
                      <a:br>
                        <a:rPr lang="de-DE" sz="1000" b="1" dirty="0"/>
                      </a:br>
                      <a:r>
                        <a:rPr lang="de-DE" sz="1000" b="1" i="1" dirty="0"/>
                        <a:t>P </a:t>
                      </a:r>
                      <a:r>
                        <a:rPr lang="de-DE" sz="1000" b="1" i="1" dirty="0" err="1"/>
                        <a:t>value</a:t>
                      </a:r>
                      <a:endParaRPr lang="de-DE" sz="1000" b="1" i="1" dirty="0"/>
                    </a:p>
                  </a:txBody>
                  <a:tcPr anchor="ctr"/>
                </a:tc>
                <a:tc gridSpan="2">
                  <a:txBody>
                    <a:bodyPr/>
                    <a:lstStyle/>
                    <a:p>
                      <a:pPr algn="ctr"/>
                      <a:r>
                        <a:rPr lang="de-DE" sz="1000" b="1" dirty="0"/>
                        <a:t>0.766 (0.626-0.936)</a:t>
                      </a:r>
                      <a:br>
                        <a:rPr lang="de-DE" sz="1000" b="1" dirty="0"/>
                      </a:br>
                      <a:r>
                        <a:rPr lang="de-DE" sz="1000" b="1" dirty="0"/>
                        <a:t>0.0090</a:t>
                      </a:r>
                      <a:endParaRPr lang="de-DE" sz="1000" dirty="0"/>
                    </a:p>
                  </a:txBody>
                  <a:tcPr anchor="ctr"/>
                </a:tc>
                <a:tc hMerge="1">
                  <a:txBody>
                    <a:bodyPr/>
                    <a:lstStyle/>
                    <a:p>
                      <a:pPr algn="ctr"/>
                      <a:r>
                        <a:rPr lang="de-DE" sz="1000" b="1" dirty="0"/>
                        <a:t>7.0</a:t>
                      </a:r>
                    </a:p>
                    <a:p>
                      <a:pPr algn="ctr"/>
                      <a:r>
                        <a:rPr lang="de-DE" sz="1000" dirty="0"/>
                        <a:t>(5.5-8.3)</a:t>
                      </a:r>
                    </a:p>
                  </a:txBody>
                  <a:tcPr anchor="ctr"/>
                </a:tc>
                <a:extLst>
                  <a:ext uri="{0D108BD9-81ED-4DB2-BD59-A6C34878D82A}">
                    <a16:rowId xmlns:a16="http://schemas.microsoft.com/office/drawing/2014/main" val="88096318"/>
                  </a:ext>
                </a:extLst>
              </a:tr>
            </a:tbl>
          </a:graphicData>
        </a:graphic>
      </p:graphicFrame>
      <p:graphicFrame>
        <p:nvGraphicFramePr>
          <p:cNvPr id="95" name="Tabelle 52">
            <a:extLst>
              <a:ext uri="{FF2B5EF4-FFF2-40B4-BE49-F238E27FC236}">
                <a16:creationId xmlns:a16="http://schemas.microsoft.com/office/drawing/2014/main" id="{7D1850E3-08D3-D844-87C7-14472A1E2DE5}"/>
              </a:ext>
            </a:extLst>
          </p:cNvPr>
          <p:cNvGraphicFramePr>
            <a:graphicFrameLocks noGrp="1"/>
          </p:cNvGraphicFramePr>
          <p:nvPr>
            <p:extLst>
              <p:ext uri="{D42A27DB-BD31-4B8C-83A1-F6EECF244321}">
                <p14:modId xmlns:p14="http://schemas.microsoft.com/office/powerpoint/2010/main" val="4059666400"/>
              </p:ext>
            </p:extLst>
          </p:nvPr>
        </p:nvGraphicFramePr>
        <p:xfrm>
          <a:off x="3075272" y="1815258"/>
          <a:ext cx="2880000" cy="118872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solidFill>
                            <a:schemeClr val="bg1"/>
                          </a:solidFill>
                        </a:rPr>
                        <a:t>Sin + Chemo</a:t>
                      </a:r>
                    </a:p>
                    <a:p>
                      <a:pPr algn="ctr"/>
                      <a:r>
                        <a:rPr lang="de-DE" sz="1000" dirty="0">
                          <a:solidFill>
                            <a:schemeClr val="bg1"/>
                          </a:solidFill>
                        </a:rPr>
                        <a:t>(N=197)</a:t>
                      </a:r>
                    </a:p>
                  </a:txBody>
                  <a:tcPr anchor="ctr">
                    <a:solidFill>
                      <a:schemeClr val="accent5"/>
                    </a:solidFill>
                  </a:tcPr>
                </a:tc>
                <a:tc>
                  <a:txBody>
                    <a:bodyPr/>
                    <a:lstStyle/>
                    <a:p>
                      <a:pPr algn="ctr"/>
                      <a:r>
                        <a:rPr lang="de-DE" sz="1000" dirty="0">
                          <a:solidFill>
                            <a:schemeClr val="bg1"/>
                          </a:solidFill>
                        </a:rPr>
                        <a:t>Chemo </a:t>
                      </a:r>
                    </a:p>
                    <a:p>
                      <a:pPr algn="ctr"/>
                      <a:r>
                        <a:rPr lang="de-DE" sz="1000" dirty="0">
                          <a:solidFill>
                            <a:schemeClr val="bg1"/>
                          </a:solidFill>
                        </a:rPr>
                        <a:t>(N=200)</a:t>
                      </a:r>
                    </a:p>
                  </a:txBody>
                  <a:tcPr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OS,</a:t>
                      </a:r>
                    </a:p>
                    <a:p>
                      <a:r>
                        <a:rPr lang="de-DE" sz="1000" dirty="0" err="1"/>
                        <a:t>mo</a:t>
                      </a:r>
                      <a:r>
                        <a:rPr lang="de-DE" sz="1000" dirty="0"/>
                        <a:t> (95% CI)</a:t>
                      </a:r>
                    </a:p>
                  </a:txBody>
                  <a:tcPr anchor="ctr"/>
                </a:tc>
                <a:tc>
                  <a:txBody>
                    <a:bodyPr/>
                    <a:lstStyle/>
                    <a:p>
                      <a:pPr algn="ctr"/>
                      <a:r>
                        <a:rPr lang="de-DE" sz="1000" b="1" dirty="0"/>
                        <a:t>18.4</a:t>
                      </a:r>
                      <a:br>
                        <a:rPr lang="de-DE" sz="1000" dirty="0"/>
                      </a:br>
                      <a:r>
                        <a:rPr lang="de-DE" sz="1000" dirty="0"/>
                        <a:t>(14.6-NC)</a:t>
                      </a:r>
                    </a:p>
                  </a:txBody>
                  <a:tcPr anchor="ctr"/>
                </a:tc>
                <a:tc>
                  <a:txBody>
                    <a:bodyPr/>
                    <a:lstStyle/>
                    <a:p>
                      <a:pPr algn="ctr"/>
                      <a:r>
                        <a:rPr lang="de-DE" sz="1000" b="1" dirty="0"/>
                        <a:t>12.9</a:t>
                      </a:r>
                      <a:br>
                        <a:rPr lang="de-DE" sz="1000" dirty="0"/>
                      </a:br>
                      <a:r>
                        <a:rPr lang="de-DE" sz="1000" dirty="0"/>
                        <a:t>(11.1-15.4)</a:t>
                      </a:r>
                    </a:p>
                  </a:txBody>
                  <a:tcPr anchor="ctr"/>
                </a:tc>
                <a:extLst>
                  <a:ext uri="{0D108BD9-81ED-4DB2-BD59-A6C34878D82A}">
                    <a16:rowId xmlns:a16="http://schemas.microsoft.com/office/drawing/2014/main" val="426719897"/>
                  </a:ext>
                </a:extLst>
              </a:tr>
              <a:tr h="266140">
                <a:tc>
                  <a:txBody>
                    <a:bodyPr/>
                    <a:lstStyle/>
                    <a:p>
                      <a:r>
                        <a:rPr lang="de-DE" sz="1000" b="1" dirty="0"/>
                        <a:t>HR (95% CI)</a:t>
                      </a:r>
                      <a:br>
                        <a:rPr lang="de-DE" sz="1000" b="1" dirty="0"/>
                      </a:br>
                      <a:r>
                        <a:rPr lang="de-DE" sz="1000" b="1" i="1" dirty="0"/>
                        <a:t>P </a:t>
                      </a:r>
                      <a:r>
                        <a:rPr lang="de-DE" sz="1000" b="1" i="1" dirty="0" err="1"/>
                        <a:t>value</a:t>
                      </a:r>
                      <a:endParaRPr lang="de-DE" sz="1000" b="1" i="1" dirty="0"/>
                    </a:p>
                  </a:txBody>
                  <a:tcPr anchor="ctr"/>
                </a:tc>
                <a:tc gridSpan="2">
                  <a:txBody>
                    <a:bodyPr/>
                    <a:lstStyle/>
                    <a:p>
                      <a:pPr algn="ctr"/>
                      <a:r>
                        <a:rPr lang="de-DE" sz="1000" b="1" dirty="0"/>
                        <a:t>0.660 (0.505-0.864)</a:t>
                      </a:r>
                      <a:br>
                        <a:rPr lang="de-DE" sz="1000" b="1" dirty="0"/>
                      </a:br>
                      <a:r>
                        <a:rPr lang="de-DE" sz="1000" b="1" dirty="0"/>
                        <a:t>0.0023</a:t>
                      </a:r>
                      <a:endParaRPr lang="de-DE" sz="1000" dirty="0"/>
                    </a:p>
                  </a:txBody>
                  <a:tcPr anchor="ctr"/>
                </a:tc>
                <a:tc hMerge="1">
                  <a:txBody>
                    <a:bodyPr/>
                    <a:lstStyle/>
                    <a:p>
                      <a:pPr algn="ctr"/>
                      <a:r>
                        <a:rPr lang="de-DE" sz="1000" b="1" dirty="0"/>
                        <a:t>7.0</a:t>
                      </a:r>
                    </a:p>
                    <a:p>
                      <a:pPr algn="ctr"/>
                      <a:r>
                        <a:rPr lang="de-DE" sz="1000" dirty="0"/>
                        <a:t>(5.5-8.3)</a:t>
                      </a:r>
                    </a:p>
                  </a:txBody>
                  <a:tcPr anchor="ctr"/>
                </a:tc>
                <a:extLst>
                  <a:ext uri="{0D108BD9-81ED-4DB2-BD59-A6C34878D82A}">
                    <a16:rowId xmlns:a16="http://schemas.microsoft.com/office/drawing/2014/main" val="88096318"/>
                  </a:ext>
                </a:extLst>
              </a:tr>
            </a:tbl>
          </a:graphicData>
        </a:graphic>
      </p:graphicFrame>
      <p:grpSp>
        <p:nvGrpSpPr>
          <p:cNvPr id="125" name="Gruppieren 124">
            <a:extLst>
              <a:ext uri="{FF2B5EF4-FFF2-40B4-BE49-F238E27FC236}">
                <a16:creationId xmlns:a16="http://schemas.microsoft.com/office/drawing/2014/main" id="{07C00884-3FA1-D248-AC55-13879AC9247C}"/>
              </a:ext>
            </a:extLst>
          </p:cNvPr>
          <p:cNvGrpSpPr/>
          <p:nvPr/>
        </p:nvGrpSpPr>
        <p:grpSpPr>
          <a:xfrm>
            <a:off x="6648769" y="2268482"/>
            <a:ext cx="5128665" cy="3040439"/>
            <a:chOff x="812466" y="2268482"/>
            <a:chExt cx="5128665" cy="3040439"/>
          </a:xfrm>
        </p:grpSpPr>
        <p:graphicFrame>
          <p:nvGraphicFramePr>
            <p:cNvPr id="126" name="Diagramm 125">
              <a:extLst>
                <a:ext uri="{FF2B5EF4-FFF2-40B4-BE49-F238E27FC236}">
                  <a16:creationId xmlns:a16="http://schemas.microsoft.com/office/drawing/2014/main" id="{25361690-B523-0544-8DAB-B25DE7B427E1}"/>
                </a:ext>
              </a:extLst>
            </p:cNvPr>
            <p:cNvGraphicFramePr/>
            <p:nvPr>
              <p:extLst>
                <p:ext uri="{D42A27DB-BD31-4B8C-83A1-F6EECF244321}">
                  <p14:modId xmlns:p14="http://schemas.microsoft.com/office/powerpoint/2010/main" val="839989288"/>
                </p:ext>
              </p:extLst>
            </p:nvPr>
          </p:nvGraphicFramePr>
          <p:xfrm>
            <a:off x="812466" y="2268482"/>
            <a:ext cx="5128665" cy="3040439"/>
          </p:xfrm>
          <a:graphic>
            <a:graphicData uri="http://schemas.openxmlformats.org/drawingml/2006/chart">
              <c:chart xmlns:c="http://schemas.openxmlformats.org/drawingml/2006/chart" xmlns:r="http://schemas.openxmlformats.org/officeDocument/2006/relationships" r:id="rId5"/>
            </a:graphicData>
          </a:graphic>
        </p:graphicFrame>
        <p:grpSp>
          <p:nvGrpSpPr>
            <p:cNvPr id="127" name="Gruppieren 126">
              <a:extLst>
                <a:ext uri="{FF2B5EF4-FFF2-40B4-BE49-F238E27FC236}">
                  <a16:creationId xmlns:a16="http://schemas.microsoft.com/office/drawing/2014/main" id="{6A947FD4-1196-1A4C-8B0B-5EA2CFDBEC0D}"/>
                </a:ext>
              </a:extLst>
            </p:cNvPr>
            <p:cNvGrpSpPr/>
            <p:nvPr/>
          </p:nvGrpSpPr>
          <p:grpSpPr>
            <a:xfrm>
              <a:off x="1712613" y="4078641"/>
              <a:ext cx="1795684" cy="461665"/>
              <a:chOff x="1712613" y="4078641"/>
              <a:chExt cx="1795684" cy="461665"/>
            </a:xfrm>
          </p:grpSpPr>
          <p:sp>
            <p:nvSpPr>
              <p:cNvPr id="129" name="Textfeld 128">
                <a:extLst>
                  <a:ext uri="{FF2B5EF4-FFF2-40B4-BE49-F238E27FC236}">
                    <a16:creationId xmlns:a16="http://schemas.microsoft.com/office/drawing/2014/main" id="{39546305-2708-794F-BA11-29AFCFD7A4D6}"/>
                  </a:ext>
                </a:extLst>
              </p:cNvPr>
              <p:cNvSpPr txBox="1"/>
              <p:nvPr/>
            </p:nvSpPr>
            <p:spPr>
              <a:xfrm>
                <a:off x="1712613" y="4078641"/>
                <a:ext cx="1795684" cy="461665"/>
              </a:xfrm>
              <a:prstGeom prst="rect">
                <a:avLst/>
              </a:prstGeom>
              <a:noFill/>
            </p:spPr>
            <p:txBody>
              <a:bodyPr wrap="none" rtlCol="0">
                <a:spAutoFit/>
              </a:bodyPr>
              <a:lstStyle/>
              <a:p>
                <a:r>
                  <a:rPr lang="de-DE" sz="1200" b="1" dirty="0">
                    <a:solidFill>
                      <a:schemeClr val="accent5"/>
                    </a:solidFill>
                  </a:rPr>
                  <a:t>––– </a:t>
                </a:r>
                <a:r>
                  <a:rPr lang="de-DE" sz="1200" dirty="0" err="1"/>
                  <a:t>Sintilimab</a:t>
                </a:r>
                <a:r>
                  <a:rPr lang="de-DE" sz="1200" dirty="0"/>
                  <a:t>+ Chemo</a:t>
                </a:r>
              </a:p>
              <a:p>
                <a:r>
                  <a:rPr lang="de-DE" sz="1200" b="1" dirty="0">
                    <a:solidFill>
                      <a:schemeClr val="accent6"/>
                    </a:solidFill>
                  </a:rPr>
                  <a:t>––– </a:t>
                </a:r>
                <a:r>
                  <a:rPr lang="de-DE" sz="1200" dirty="0"/>
                  <a:t>Placebo + Chemo</a:t>
                </a:r>
              </a:p>
            </p:txBody>
          </p:sp>
          <p:sp>
            <p:nvSpPr>
              <p:cNvPr id="130" name="Dreieck 129">
                <a:extLst>
                  <a:ext uri="{FF2B5EF4-FFF2-40B4-BE49-F238E27FC236}">
                    <a16:creationId xmlns:a16="http://schemas.microsoft.com/office/drawing/2014/main" id="{7176B47C-D47D-C040-8704-5D40403D82C2}"/>
                  </a:ext>
                </a:extLst>
              </p:cNvPr>
              <p:cNvSpPr/>
              <p:nvPr/>
            </p:nvSpPr>
            <p:spPr>
              <a:xfrm>
                <a:off x="1891362" y="4196057"/>
                <a:ext cx="88691" cy="7645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1" name="Gerade Verbindung 130">
                <a:extLst>
                  <a:ext uri="{FF2B5EF4-FFF2-40B4-BE49-F238E27FC236}">
                    <a16:creationId xmlns:a16="http://schemas.microsoft.com/office/drawing/2014/main" id="{7599297D-E084-234B-B1A4-BB7DD009F5DA}"/>
                  </a:ext>
                </a:extLst>
              </p:cNvPr>
              <p:cNvCxnSpPr>
                <a:cxnSpLocks/>
              </p:cNvCxnSpPr>
              <p:nvPr/>
            </p:nvCxnSpPr>
            <p:spPr>
              <a:xfrm>
                <a:off x="1935707" y="4358869"/>
                <a:ext cx="0" cy="9625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28" name="Rechteck 127">
              <a:extLst>
                <a:ext uri="{FF2B5EF4-FFF2-40B4-BE49-F238E27FC236}">
                  <a16:creationId xmlns:a16="http://schemas.microsoft.com/office/drawing/2014/main" id="{58AED03B-8B30-9C4A-BBBF-A4EB1CD0A655}"/>
                </a:ext>
              </a:extLst>
            </p:cNvPr>
            <p:cNvSpPr/>
            <p:nvPr/>
          </p:nvSpPr>
          <p:spPr>
            <a:xfrm>
              <a:off x="1245796" y="2870509"/>
              <a:ext cx="285903" cy="1905650"/>
            </a:xfrm>
            <a:prstGeom prst="rect">
              <a:avLst/>
            </a:prstGeom>
            <a:solidFill>
              <a:schemeClr val="bg1"/>
            </a:solidFill>
          </p:spPr>
          <p:txBody>
            <a:bodyPr wrap="none" lIns="36000" rIns="36000">
              <a:spAutoFit/>
            </a:bodyPr>
            <a:lstStyle/>
            <a:p>
              <a:pPr algn="r">
                <a:spcAft>
                  <a:spcPts val="1100"/>
                </a:spcAft>
              </a:pPr>
              <a:r>
                <a:rPr lang="de-DE" sz="1200" dirty="0"/>
                <a:t>1.0</a:t>
              </a:r>
            </a:p>
            <a:p>
              <a:pPr algn="r">
                <a:spcAft>
                  <a:spcPts val="1100"/>
                </a:spcAft>
              </a:pPr>
              <a:r>
                <a:rPr lang="de-DE" sz="1200" dirty="0"/>
                <a:t>0.8</a:t>
              </a:r>
            </a:p>
            <a:p>
              <a:pPr algn="r">
                <a:spcAft>
                  <a:spcPts val="1100"/>
                </a:spcAft>
              </a:pPr>
              <a:r>
                <a:rPr lang="de-DE" sz="1200" dirty="0"/>
                <a:t>0.6</a:t>
              </a:r>
            </a:p>
            <a:p>
              <a:pPr algn="r">
                <a:spcAft>
                  <a:spcPts val="1100"/>
                </a:spcAft>
              </a:pPr>
              <a:r>
                <a:rPr lang="de-DE" sz="1200" dirty="0"/>
                <a:t>0.4</a:t>
              </a:r>
            </a:p>
            <a:p>
              <a:pPr algn="r">
                <a:spcAft>
                  <a:spcPts val="1100"/>
                </a:spcAft>
              </a:pPr>
              <a:r>
                <a:rPr lang="de-DE" sz="1200" dirty="0"/>
                <a:t>0.2</a:t>
              </a:r>
            </a:p>
            <a:p>
              <a:pPr algn="r">
                <a:spcAft>
                  <a:spcPts val="1100"/>
                </a:spcAft>
              </a:pPr>
              <a:r>
                <a:rPr lang="de-DE" sz="1200" dirty="0"/>
                <a:t>0</a:t>
              </a:r>
            </a:p>
          </p:txBody>
        </p:sp>
      </p:grpSp>
    </p:spTree>
    <p:extLst>
      <p:ext uri="{BB962C8B-B14F-4D97-AF65-F5344CB8AC3E}">
        <p14:creationId xmlns:p14="http://schemas.microsoft.com/office/powerpoint/2010/main" val="19285608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2">
            <a:extLst>
              <a:ext uri="{FF2B5EF4-FFF2-40B4-BE49-F238E27FC236}">
                <a16:creationId xmlns:a16="http://schemas.microsoft.com/office/drawing/2014/main" id="{1B73066F-900F-4327-A1B0-FECEBBA9937D}"/>
              </a:ext>
            </a:extLst>
          </p:cNvPr>
          <p:cNvGraphicFramePr>
            <a:graphicFrameLocks noGrp="1"/>
          </p:cNvGraphicFramePr>
          <p:nvPr>
            <p:extLst>
              <p:ext uri="{D42A27DB-BD31-4B8C-83A1-F6EECF244321}">
                <p14:modId xmlns:p14="http://schemas.microsoft.com/office/powerpoint/2010/main" val="1907016836"/>
              </p:ext>
            </p:extLst>
          </p:nvPr>
        </p:nvGraphicFramePr>
        <p:xfrm>
          <a:off x="416533" y="1808165"/>
          <a:ext cx="11367480" cy="4078080"/>
        </p:xfrm>
        <a:graphic>
          <a:graphicData uri="http://schemas.openxmlformats.org/drawingml/2006/table">
            <a:tbl>
              <a:tblPr firstRow="1" bandRow="1">
                <a:tableStyleId>{5C22544A-7EE6-4342-B048-85BDC9FD1C3A}</a:tableStyleId>
              </a:tblPr>
              <a:tblGrid>
                <a:gridCol w="1805606">
                  <a:extLst>
                    <a:ext uri="{9D8B030D-6E8A-4147-A177-3AD203B41FA5}">
                      <a16:colId xmlns:a16="http://schemas.microsoft.com/office/drawing/2014/main" val="3356688849"/>
                    </a:ext>
                  </a:extLst>
                </a:gridCol>
                <a:gridCol w="1800520">
                  <a:extLst>
                    <a:ext uri="{9D8B030D-6E8A-4147-A177-3AD203B41FA5}">
                      <a16:colId xmlns:a16="http://schemas.microsoft.com/office/drawing/2014/main" val="592188285"/>
                    </a:ext>
                  </a:extLst>
                </a:gridCol>
                <a:gridCol w="1800520">
                  <a:extLst>
                    <a:ext uri="{9D8B030D-6E8A-4147-A177-3AD203B41FA5}">
                      <a16:colId xmlns:a16="http://schemas.microsoft.com/office/drawing/2014/main" val="1057569193"/>
                    </a:ext>
                  </a:extLst>
                </a:gridCol>
                <a:gridCol w="1800520">
                  <a:extLst>
                    <a:ext uri="{9D8B030D-6E8A-4147-A177-3AD203B41FA5}">
                      <a16:colId xmlns:a16="http://schemas.microsoft.com/office/drawing/2014/main" val="119076416"/>
                    </a:ext>
                  </a:extLst>
                </a:gridCol>
                <a:gridCol w="1800520">
                  <a:extLst>
                    <a:ext uri="{9D8B030D-6E8A-4147-A177-3AD203B41FA5}">
                      <a16:colId xmlns:a16="http://schemas.microsoft.com/office/drawing/2014/main" val="1153823500"/>
                    </a:ext>
                  </a:extLst>
                </a:gridCol>
                <a:gridCol w="2359794">
                  <a:extLst>
                    <a:ext uri="{9D8B030D-6E8A-4147-A177-3AD203B41FA5}">
                      <a16:colId xmlns:a16="http://schemas.microsoft.com/office/drawing/2014/main" val="3564508959"/>
                    </a:ext>
                  </a:extLst>
                </a:gridCol>
              </a:tblGrid>
              <a:tr h="0">
                <a:tc>
                  <a:txBody>
                    <a:bodyPr/>
                    <a:lstStyle/>
                    <a:p>
                      <a:pPr algn="ctr"/>
                      <a:r>
                        <a:rPr lang="de-DE" sz="1200"/>
                        <a:t>Category</a:t>
                      </a:r>
                      <a:endParaRPr lang="LID4096" sz="1200"/>
                    </a:p>
                  </a:txBody>
                  <a:tcPr marT="10800" marB="10800" anchor="ctr"/>
                </a:tc>
                <a:tc>
                  <a:txBody>
                    <a:bodyPr/>
                    <a:lstStyle/>
                    <a:p>
                      <a:pPr algn="ctr"/>
                      <a:r>
                        <a:rPr lang="de-DE" sz="1200"/>
                        <a:t>Subgroup</a:t>
                      </a:r>
                      <a:endParaRPr lang="LID4096" sz="1200"/>
                    </a:p>
                  </a:txBody>
                  <a:tcPr marT="10800" marB="10800" anchor="ctr"/>
                </a:tc>
                <a:tc>
                  <a:txBody>
                    <a:bodyPr/>
                    <a:lstStyle/>
                    <a:p>
                      <a:pPr algn="ctr"/>
                      <a:r>
                        <a:rPr lang="de-DE" sz="1200"/>
                        <a:t>Sin + Chemo (N)</a:t>
                      </a:r>
                      <a:endParaRPr lang="LID4096" sz="1200"/>
                    </a:p>
                  </a:txBody>
                  <a:tcPr marT="10800" marB="10800" anchor="ctr">
                    <a:solidFill>
                      <a:schemeClr val="accent5"/>
                    </a:solidFill>
                  </a:tcPr>
                </a:tc>
                <a:tc>
                  <a:txBody>
                    <a:bodyPr/>
                    <a:lstStyle/>
                    <a:p>
                      <a:pPr algn="ctr"/>
                      <a:r>
                        <a:rPr lang="de-DE" sz="1200">
                          <a:solidFill>
                            <a:schemeClr val="bg1"/>
                          </a:solidFill>
                        </a:rPr>
                        <a:t>Chemo (N)</a:t>
                      </a:r>
                      <a:endParaRPr lang="LID4096" sz="1200">
                        <a:solidFill>
                          <a:schemeClr val="bg1"/>
                        </a:solidFill>
                      </a:endParaRPr>
                    </a:p>
                  </a:txBody>
                  <a:tcPr marT="10800" marB="10800" anchor="ctr">
                    <a:solidFill>
                      <a:schemeClr val="accent6"/>
                    </a:solidFill>
                  </a:tcPr>
                </a:tc>
                <a:tc>
                  <a:txBody>
                    <a:bodyPr/>
                    <a:lstStyle/>
                    <a:p>
                      <a:pPr algn="ctr"/>
                      <a:r>
                        <a:rPr lang="de-DE" sz="1200"/>
                        <a:t>HR (95% Cl)</a:t>
                      </a:r>
                      <a:endParaRPr lang="LID4096" sz="1200"/>
                    </a:p>
                  </a:txBody>
                  <a:tcPr marT="10800" marB="10800" anchor="ctr"/>
                </a:tc>
                <a:tc>
                  <a:txBody>
                    <a:bodyPr/>
                    <a:lstStyle/>
                    <a:p>
                      <a:pPr algn="ctr"/>
                      <a:r>
                        <a:rPr lang="de-DE" sz="1200"/>
                        <a:t>HR (95% Cl)</a:t>
                      </a:r>
                      <a:endParaRPr lang="LID4096" sz="1200"/>
                    </a:p>
                  </a:txBody>
                  <a:tcPr marT="10800" marB="10800" anchor="ctr"/>
                </a:tc>
                <a:extLst>
                  <a:ext uri="{0D108BD9-81ED-4DB2-BD59-A6C34878D82A}">
                    <a16:rowId xmlns:a16="http://schemas.microsoft.com/office/drawing/2014/main" val="955846800"/>
                  </a:ext>
                </a:extLst>
              </a:tr>
              <a:tr h="0">
                <a:tc>
                  <a:txBody>
                    <a:bodyPr/>
                    <a:lstStyle/>
                    <a:p>
                      <a:r>
                        <a:rPr lang="de-DE" sz="1200" b="1"/>
                        <a:t>Overall (N=650)</a:t>
                      </a:r>
                      <a:endParaRPr lang="LID4096" sz="1200" b="1"/>
                    </a:p>
                  </a:txBody>
                  <a:tcPr marT="10800" marB="10800" anchor="ctr"/>
                </a:tc>
                <a:tc>
                  <a:txBody>
                    <a:bodyPr/>
                    <a:lstStyle/>
                    <a:p>
                      <a:pPr algn="ctr"/>
                      <a:endParaRPr lang="LID4096" sz="1200"/>
                    </a:p>
                  </a:txBody>
                  <a:tcPr marT="10800" marB="10800"/>
                </a:tc>
                <a:tc>
                  <a:txBody>
                    <a:bodyPr/>
                    <a:lstStyle/>
                    <a:p>
                      <a:pPr algn="ctr"/>
                      <a:r>
                        <a:rPr lang="de-DE" sz="1200"/>
                        <a:t>327</a:t>
                      </a:r>
                      <a:endParaRPr lang="LID4096" sz="1200"/>
                    </a:p>
                  </a:txBody>
                  <a:tcPr marT="10800" marB="10800"/>
                </a:tc>
                <a:tc>
                  <a:txBody>
                    <a:bodyPr/>
                    <a:lstStyle/>
                    <a:p>
                      <a:pPr algn="ctr"/>
                      <a:r>
                        <a:rPr lang="de-DE" sz="1200"/>
                        <a:t>323</a:t>
                      </a:r>
                      <a:endParaRPr lang="LID4096" sz="1200"/>
                    </a:p>
                  </a:txBody>
                  <a:tcPr marT="10800" marB="10800"/>
                </a:tc>
                <a:tc>
                  <a:txBody>
                    <a:bodyPr/>
                    <a:lstStyle/>
                    <a:p>
                      <a:pPr algn="ctr"/>
                      <a:r>
                        <a:rPr lang="de-DE" sz="1200"/>
                        <a:t>0.77 (0.63-0.94)</a:t>
                      </a:r>
                      <a:endParaRPr lang="LID4096" sz="1200"/>
                    </a:p>
                  </a:txBody>
                  <a:tcPr marT="10800" marB="10800"/>
                </a:tc>
                <a:tc>
                  <a:txBody>
                    <a:bodyPr/>
                    <a:lstStyle/>
                    <a:p>
                      <a:endParaRPr lang="LID4096" sz="1200"/>
                    </a:p>
                  </a:txBody>
                  <a:tcPr marT="10800" marB="10800"/>
                </a:tc>
                <a:extLst>
                  <a:ext uri="{0D108BD9-81ED-4DB2-BD59-A6C34878D82A}">
                    <a16:rowId xmlns:a16="http://schemas.microsoft.com/office/drawing/2014/main" val="3985987771"/>
                  </a:ext>
                </a:extLst>
              </a:tr>
              <a:tr h="0">
                <a:tc>
                  <a:txBody>
                    <a:bodyPr/>
                    <a:lstStyle/>
                    <a:p>
                      <a:r>
                        <a:rPr lang="de-DE" sz="1200" b="1"/>
                        <a:t>Age</a:t>
                      </a:r>
                      <a:endParaRPr lang="LID4096" sz="1200" b="1"/>
                    </a:p>
                  </a:txBody>
                  <a:tcPr marT="10800" marB="10800" anchor="ctr"/>
                </a:tc>
                <a:tc>
                  <a:txBody>
                    <a:bodyPr/>
                    <a:lstStyle/>
                    <a:p>
                      <a:pPr algn="ctr"/>
                      <a:r>
                        <a:rPr lang="de-DE" sz="1200"/>
                        <a:t>&lt;65</a:t>
                      </a:r>
                    </a:p>
                    <a:p>
                      <a:pPr algn="ctr"/>
                      <a:r>
                        <a:rPr lang="de-DE" sz="1200"/>
                        <a:t>≥65</a:t>
                      </a:r>
                      <a:endParaRPr lang="LID4096" sz="1200"/>
                    </a:p>
                  </a:txBody>
                  <a:tcPr marT="10800" marB="10800"/>
                </a:tc>
                <a:tc>
                  <a:txBody>
                    <a:bodyPr/>
                    <a:lstStyle/>
                    <a:p>
                      <a:pPr algn="ctr"/>
                      <a:r>
                        <a:rPr lang="de-DE" sz="1200"/>
                        <a:t>206</a:t>
                      </a:r>
                    </a:p>
                    <a:p>
                      <a:pPr algn="ctr"/>
                      <a:r>
                        <a:rPr lang="de-DE" sz="1200"/>
                        <a:t>121</a:t>
                      </a:r>
                      <a:endParaRPr lang="LID4096" sz="1200"/>
                    </a:p>
                  </a:txBody>
                  <a:tcPr marT="10800" marB="10800"/>
                </a:tc>
                <a:tc>
                  <a:txBody>
                    <a:bodyPr/>
                    <a:lstStyle/>
                    <a:p>
                      <a:pPr algn="ctr"/>
                      <a:r>
                        <a:rPr lang="de-DE" sz="1200"/>
                        <a:t>209</a:t>
                      </a:r>
                    </a:p>
                    <a:p>
                      <a:pPr algn="ctr"/>
                      <a:r>
                        <a:rPr lang="de-DE" sz="1200"/>
                        <a:t>114</a:t>
                      </a:r>
                      <a:endParaRPr lang="LID4096" sz="1200"/>
                    </a:p>
                  </a:txBody>
                  <a:tcPr marT="10800" marB="10800"/>
                </a:tc>
                <a:tc>
                  <a:txBody>
                    <a:bodyPr/>
                    <a:lstStyle/>
                    <a:p>
                      <a:pPr algn="ctr"/>
                      <a:r>
                        <a:rPr lang="de-DE" sz="1200"/>
                        <a:t>0.73 (0.57-0.94)</a:t>
                      </a:r>
                    </a:p>
                    <a:p>
                      <a:pPr algn="ctr"/>
                      <a:r>
                        <a:rPr lang="de-DE" sz="1200"/>
                        <a:t>0.76 (0.55-1.07)</a:t>
                      </a:r>
                      <a:endParaRPr lang="LID4096" sz="1200"/>
                    </a:p>
                  </a:txBody>
                  <a:tcPr marT="10800" marB="10800"/>
                </a:tc>
                <a:tc>
                  <a:txBody>
                    <a:bodyPr/>
                    <a:lstStyle/>
                    <a:p>
                      <a:endParaRPr lang="LID4096" sz="1200"/>
                    </a:p>
                  </a:txBody>
                  <a:tcPr marT="10800" marB="10800"/>
                </a:tc>
                <a:extLst>
                  <a:ext uri="{0D108BD9-81ED-4DB2-BD59-A6C34878D82A}">
                    <a16:rowId xmlns:a16="http://schemas.microsoft.com/office/drawing/2014/main" val="2549254203"/>
                  </a:ext>
                </a:extLst>
              </a:tr>
              <a:tr h="0">
                <a:tc>
                  <a:txBody>
                    <a:bodyPr/>
                    <a:lstStyle/>
                    <a:p>
                      <a:r>
                        <a:rPr lang="de-DE" sz="1200" b="1"/>
                        <a:t>Sex</a:t>
                      </a:r>
                      <a:endParaRPr lang="LID4096" sz="1200" b="1"/>
                    </a:p>
                  </a:txBody>
                  <a:tcPr marT="10800" marB="10800" anchor="ctr"/>
                </a:tc>
                <a:tc>
                  <a:txBody>
                    <a:bodyPr/>
                    <a:lstStyle/>
                    <a:p>
                      <a:pPr algn="ctr"/>
                      <a:r>
                        <a:rPr lang="de-DE" sz="1200"/>
                        <a:t>Male</a:t>
                      </a:r>
                    </a:p>
                    <a:p>
                      <a:pPr algn="ctr"/>
                      <a:r>
                        <a:rPr lang="de-DE" sz="1200"/>
                        <a:t>Female</a:t>
                      </a:r>
                      <a:endParaRPr lang="LID4096" sz="1200"/>
                    </a:p>
                  </a:txBody>
                  <a:tcPr marT="10800" marB="10800"/>
                </a:tc>
                <a:tc>
                  <a:txBody>
                    <a:bodyPr/>
                    <a:lstStyle/>
                    <a:p>
                      <a:pPr algn="ctr"/>
                      <a:r>
                        <a:rPr lang="de-DE" sz="1200"/>
                        <a:t>253</a:t>
                      </a:r>
                    </a:p>
                    <a:p>
                      <a:pPr algn="ctr"/>
                      <a:r>
                        <a:rPr lang="de-DE" sz="1200"/>
                        <a:t>74</a:t>
                      </a:r>
                      <a:endParaRPr lang="LID4096" sz="1200"/>
                    </a:p>
                  </a:txBody>
                  <a:tcPr marT="10800" marB="10800"/>
                </a:tc>
                <a:tc>
                  <a:txBody>
                    <a:bodyPr/>
                    <a:lstStyle/>
                    <a:p>
                      <a:pPr algn="ctr"/>
                      <a:r>
                        <a:rPr lang="de-DE" sz="1200"/>
                        <a:t>230</a:t>
                      </a:r>
                    </a:p>
                    <a:p>
                      <a:pPr algn="ctr"/>
                      <a:r>
                        <a:rPr lang="de-DE" sz="1200"/>
                        <a:t>93</a:t>
                      </a:r>
                      <a:endParaRPr lang="LID4096" sz="1200"/>
                    </a:p>
                  </a:txBody>
                  <a:tcPr marT="10800" marB="10800"/>
                </a:tc>
                <a:tc>
                  <a:txBody>
                    <a:bodyPr/>
                    <a:lstStyle/>
                    <a:p>
                      <a:pPr algn="ctr"/>
                      <a:r>
                        <a:rPr lang="de-DE" sz="1200"/>
                        <a:t>0.71 (0.56-0.90)</a:t>
                      </a:r>
                    </a:p>
                    <a:p>
                      <a:pPr algn="ctr"/>
                      <a:r>
                        <a:rPr lang="de-DE" sz="1200"/>
                        <a:t>0.84 (0.57-1.23)</a:t>
                      </a:r>
                      <a:endParaRPr lang="LID4096" sz="1200"/>
                    </a:p>
                  </a:txBody>
                  <a:tcPr marT="10800" marB="10800"/>
                </a:tc>
                <a:tc>
                  <a:txBody>
                    <a:bodyPr/>
                    <a:lstStyle/>
                    <a:p>
                      <a:endParaRPr lang="LID4096" sz="1200"/>
                    </a:p>
                  </a:txBody>
                  <a:tcPr marT="10800" marB="10800"/>
                </a:tc>
                <a:extLst>
                  <a:ext uri="{0D108BD9-81ED-4DB2-BD59-A6C34878D82A}">
                    <a16:rowId xmlns:a16="http://schemas.microsoft.com/office/drawing/2014/main" val="2628860177"/>
                  </a:ext>
                </a:extLst>
              </a:tr>
              <a:tr h="0">
                <a:tc>
                  <a:txBody>
                    <a:bodyPr/>
                    <a:lstStyle/>
                    <a:p>
                      <a:r>
                        <a:rPr lang="de-DE" sz="1200" b="1"/>
                        <a:t>Weight (kg)</a:t>
                      </a:r>
                      <a:endParaRPr lang="LID4096" sz="1200" b="1"/>
                    </a:p>
                  </a:txBody>
                  <a:tcPr marT="10800" marB="10800" anchor="ctr"/>
                </a:tc>
                <a:tc>
                  <a:txBody>
                    <a:bodyPr/>
                    <a:lstStyle/>
                    <a:p>
                      <a:pPr algn="ctr"/>
                      <a:r>
                        <a:rPr lang="de-DE" sz="1200"/>
                        <a:t>&lt;60</a:t>
                      </a:r>
                    </a:p>
                    <a:p>
                      <a:pPr algn="ctr"/>
                      <a:r>
                        <a:rPr lang="de-DE" sz="1200"/>
                        <a:t>≥60</a:t>
                      </a:r>
                      <a:endParaRPr lang="LID4096" sz="1200"/>
                    </a:p>
                  </a:txBody>
                  <a:tcPr marT="10800" marB="10800"/>
                </a:tc>
                <a:tc>
                  <a:txBody>
                    <a:bodyPr/>
                    <a:lstStyle/>
                    <a:p>
                      <a:pPr algn="ctr"/>
                      <a:r>
                        <a:rPr lang="de-DE" sz="1200"/>
                        <a:t>159</a:t>
                      </a:r>
                    </a:p>
                    <a:p>
                      <a:pPr algn="ctr"/>
                      <a:r>
                        <a:rPr lang="de-DE" sz="1200"/>
                        <a:t>168</a:t>
                      </a:r>
                      <a:endParaRPr lang="LID4096" sz="1200"/>
                    </a:p>
                  </a:txBody>
                  <a:tcPr marT="10800" marB="10800"/>
                </a:tc>
                <a:tc>
                  <a:txBody>
                    <a:bodyPr/>
                    <a:lstStyle/>
                    <a:p>
                      <a:pPr algn="ctr"/>
                      <a:r>
                        <a:rPr lang="de-DE" sz="1200"/>
                        <a:t>169</a:t>
                      </a:r>
                    </a:p>
                    <a:p>
                      <a:pPr algn="ctr"/>
                      <a:r>
                        <a:rPr lang="de-DE" sz="1200"/>
                        <a:t>154</a:t>
                      </a:r>
                      <a:endParaRPr lang="LID4096" sz="1200"/>
                    </a:p>
                  </a:txBody>
                  <a:tcPr marT="10800" marB="10800"/>
                </a:tc>
                <a:tc>
                  <a:txBody>
                    <a:bodyPr/>
                    <a:lstStyle/>
                    <a:p>
                      <a:pPr algn="ctr"/>
                      <a:r>
                        <a:rPr lang="de-DE" sz="1200"/>
                        <a:t>0.82 (0.62-1.09)</a:t>
                      </a:r>
                    </a:p>
                    <a:p>
                      <a:pPr algn="ctr"/>
                      <a:r>
                        <a:rPr lang="de-DE" sz="1200"/>
                        <a:t>0.67 (0.50-0.89)</a:t>
                      </a:r>
                      <a:endParaRPr lang="LID4096" sz="1200"/>
                    </a:p>
                  </a:txBody>
                  <a:tcPr marT="10800" marB="10800"/>
                </a:tc>
                <a:tc>
                  <a:txBody>
                    <a:bodyPr/>
                    <a:lstStyle/>
                    <a:p>
                      <a:endParaRPr lang="LID4096" sz="1200"/>
                    </a:p>
                  </a:txBody>
                  <a:tcPr marT="10800" marB="10800"/>
                </a:tc>
                <a:extLst>
                  <a:ext uri="{0D108BD9-81ED-4DB2-BD59-A6C34878D82A}">
                    <a16:rowId xmlns:a16="http://schemas.microsoft.com/office/drawing/2014/main" val="3949342986"/>
                  </a:ext>
                </a:extLst>
              </a:tr>
              <a:tr h="0">
                <a:tc>
                  <a:txBody>
                    <a:bodyPr/>
                    <a:lstStyle/>
                    <a:p>
                      <a:r>
                        <a:rPr lang="de-DE" sz="1200" b="1"/>
                        <a:t>ECOG PS</a:t>
                      </a:r>
                      <a:endParaRPr lang="LID4096" sz="1200" b="1"/>
                    </a:p>
                  </a:txBody>
                  <a:tcPr marT="10800" marB="10800"/>
                </a:tc>
                <a:tc>
                  <a:txBody>
                    <a:bodyPr/>
                    <a:lstStyle/>
                    <a:p>
                      <a:pPr algn="ctr"/>
                      <a:r>
                        <a:rPr lang="de-DE" sz="1200"/>
                        <a:t>0</a:t>
                      </a:r>
                    </a:p>
                    <a:p>
                      <a:pPr algn="ctr"/>
                      <a:r>
                        <a:rPr lang="de-DE" sz="1200"/>
                        <a:t>1</a:t>
                      </a:r>
                    </a:p>
                  </a:txBody>
                  <a:tcPr marT="10800" marB="10800"/>
                </a:tc>
                <a:tc>
                  <a:txBody>
                    <a:bodyPr/>
                    <a:lstStyle/>
                    <a:p>
                      <a:pPr algn="ctr"/>
                      <a:r>
                        <a:rPr lang="de-DE" sz="1200"/>
                        <a:t>89</a:t>
                      </a:r>
                    </a:p>
                    <a:p>
                      <a:pPr algn="ctr"/>
                      <a:r>
                        <a:rPr lang="de-DE" sz="1200"/>
                        <a:t>238</a:t>
                      </a:r>
                      <a:endParaRPr lang="LID4096" sz="1200"/>
                    </a:p>
                  </a:txBody>
                  <a:tcPr marT="10800" marB="10800"/>
                </a:tc>
                <a:tc>
                  <a:txBody>
                    <a:bodyPr/>
                    <a:lstStyle/>
                    <a:p>
                      <a:pPr algn="ctr"/>
                      <a:r>
                        <a:rPr lang="de-DE" sz="1200"/>
                        <a:t>91</a:t>
                      </a:r>
                    </a:p>
                    <a:p>
                      <a:pPr algn="ctr"/>
                      <a:r>
                        <a:rPr lang="de-DE" sz="1200"/>
                        <a:t>232</a:t>
                      </a:r>
                      <a:endParaRPr lang="LID4096" sz="1200"/>
                    </a:p>
                  </a:txBody>
                  <a:tcPr marT="10800" marB="10800"/>
                </a:tc>
                <a:tc>
                  <a:txBody>
                    <a:bodyPr/>
                    <a:lstStyle/>
                    <a:p>
                      <a:pPr algn="ctr"/>
                      <a:r>
                        <a:rPr lang="de-DE" sz="1200"/>
                        <a:t>0.55 (0.37-0.83)</a:t>
                      </a:r>
                    </a:p>
                    <a:p>
                      <a:pPr algn="ctr"/>
                      <a:r>
                        <a:rPr lang="de-DE" sz="1200"/>
                        <a:t>0.82 (0.65-1.04)</a:t>
                      </a:r>
                      <a:endParaRPr lang="LID4096" sz="1200"/>
                    </a:p>
                  </a:txBody>
                  <a:tcPr marT="10800" marB="10800"/>
                </a:tc>
                <a:tc>
                  <a:txBody>
                    <a:bodyPr/>
                    <a:lstStyle/>
                    <a:p>
                      <a:endParaRPr lang="LID4096" sz="1200"/>
                    </a:p>
                  </a:txBody>
                  <a:tcPr marT="10800" marB="10800"/>
                </a:tc>
                <a:extLst>
                  <a:ext uri="{0D108BD9-81ED-4DB2-BD59-A6C34878D82A}">
                    <a16:rowId xmlns:a16="http://schemas.microsoft.com/office/drawing/2014/main" val="576689354"/>
                  </a:ext>
                </a:extLst>
              </a:tr>
              <a:tr h="0">
                <a:tc>
                  <a:txBody>
                    <a:bodyPr/>
                    <a:lstStyle/>
                    <a:p>
                      <a:r>
                        <a:rPr lang="de-DE" sz="1200" b="1"/>
                        <a:t>PD-L1</a:t>
                      </a:r>
                    </a:p>
                    <a:p>
                      <a:r>
                        <a:rPr lang="de-DE" sz="1200" b="1"/>
                        <a:t>Expression</a:t>
                      </a:r>
                      <a:endParaRPr lang="LID4096" sz="1200" b="1"/>
                    </a:p>
                  </a:txBody>
                  <a:tcPr marT="10800" marB="10800"/>
                </a:tc>
                <a:tc>
                  <a:txBody>
                    <a:bodyPr/>
                    <a:lstStyle/>
                    <a:p>
                      <a:pPr algn="ctr"/>
                      <a:r>
                        <a:rPr lang="de-DE" sz="1200"/>
                        <a:t>CPS ≥ 10</a:t>
                      </a:r>
                    </a:p>
                    <a:p>
                      <a:pPr algn="ctr"/>
                      <a:r>
                        <a:rPr lang="de-DE" sz="1200"/>
                        <a:t>CPS ≥ 5</a:t>
                      </a:r>
                    </a:p>
                    <a:p>
                      <a:pPr algn="ctr"/>
                      <a:r>
                        <a:rPr lang="de-DE" sz="1200"/>
                        <a:t>CPS ≥ 1</a:t>
                      </a:r>
                      <a:endParaRPr lang="LID4096" sz="1200"/>
                    </a:p>
                  </a:txBody>
                  <a:tcPr marT="10800" marB="10800"/>
                </a:tc>
                <a:tc>
                  <a:txBody>
                    <a:bodyPr/>
                    <a:lstStyle/>
                    <a:p>
                      <a:pPr algn="ctr"/>
                      <a:r>
                        <a:rPr lang="de-DE" sz="1200"/>
                        <a:t>146</a:t>
                      </a:r>
                    </a:p>
                    <a:p>
                      <a:pPr algn="ctr"/>
                      <a:r>
                        <a:rPr lang="de-DE" sz="1200"/>
                        <a:t>197</a:t>
                      </a:r>
                    </a:p>
                    <a:p>
                      <a:pPr algn="ctr"/>
                      <a:r>
                        <a:rPr lang="de-DE" sz="1200"/>
                        <a:t>275</a:t>
                      </a:r>
                      <a:endParaRPr lang="LID4096" sz="1200"/>
                    </a:p>
                  </a:txBody>
                  <a:tcPr marT="10800" marB="10800"/>
                </a:tc>
                <a:tc>
                  <a:txBody>
                    <a:bodyPr/>
                    <a:lstStyle/>
                    <a:p>
                      <a:pPr algn="ctr"/>
                      <a:r>
                        <a:rPr lang="de-DE" sz="1200"/>
                        <a:t>142</a:t>
                      </a:r>
                    </a:p>
                    <a:p>
                      <a:pPr algn="ctr"/>
                      <a:r>
                        <a:rPr lang="de-DE" sz="1200"/>
                        <a:t>200</a:t>
                      </a:r>
                    </a:p>
                    <a:p>
                      <a:pPr algn="ctr"/>
                      <a:r>
                        <a:rPr lang="de-DE" sz="1200"/>
                        <a:t>271</a:t>
                      </a:r>
                      <a:endParaRPr lang="LID4096" sz="1200"/>
                    </a:p>
                  </a:txBody>
                  <a:tcPr marT="10800" marB="10800"/>
                </a:tc>
                <a:tc>
                  <a:txBody>
                    <a:bodyPr/>
                    <a:lstStyle/>
                    <a:p>
                      <a:pPr algn="ctr"/>
                      <a:r>
                        <a:rPr lang="de-DE" sz="1200"/>
                        <a:t>0.58 (0.41-0.77)</a:t>
                      </a:r>
                    </a:p>
                    <a:p>
                      <a:pPr algn="ctr"/>
                      <a:r>
                        <a:rPr lang="de-DE" sz="1200"/>
                        <a:t>0.64 (0.49-0.84)</a:t>
                      </a:r>
                    </a:p>
                    <a:p>
                      <a:pPr algn="ctr"/>
                      <a:r>
                        <a:rPr lang="de-DE" sz="1200"/>
                        <a:t>0.73 (0.58-0.90)</a:t>
                      </a:r>
                      <a:endParaRPr lang="LID4096" sz="1200"/>
                    </a:p>
                  </a:txBody>
                  <a:tcPr marT="10800" marB="10800"/>
                </a:tc>
                <a:tc>
                  <a:txBody>
                    <a:bodyPr/>
                    <a:lstStyle/>
                    <a:p>
                      <a:endParaRPr lang="LID4096" sz="1200"/>
                    </a:p>
                  </a:txBody>
                  <a:tcPr marT="10800" marB="10800"/>
                </a:tc>
                <a:extLst>
                  <a:ext uri="{0D108BD9-81ED-4DB2-BD59-A6C34878D82A}">
                    <a16:rowId xmlns:a16="http://schemas.microsoft.com/office/drawing/2014/main" val="1227903395"/>
                  </a:ext>
                </a:extLst>
              </a:tr>
              <a:tr h="0">
                <a:tc>
                  <a:txBody>
                    <a:bodyPr/>
                    <a:lstStyle/>
                    <a:p>
                      <a:r>
                        <a:rPr lang="de-DE" sz="1200" b="1"/>
                        <a:t>Liver metastasis</a:t>
                      </a:r>
                      <a:endParaRPr lang="LID4096" sz="1200" b="1"/>
                    </a:p>
                  </a:txBody>
                  <a:tcPr marT="10800" marB="10800"/>
                </a:tc>
                <a:tc>
                  <a:txBody>
                    <a:bodyPr/>
                    <a:lstStyle/>
                    <a:p>
                      <a:pPr algn="ctr"/>
                      <a:r>
                        <a:rPr lang="de-DE" sz="1200"/>
                        <a:t>No</a:t>
                      </a:r>
                    </a:p>
                    <a:p>
                      <a:pPr algn="ctr"/>
                      <a:r>
                        <a:rPr lang="de-DE" sz="1200"/>
                        <a:t>Yes</a:t>
                      </a:r>
                      <a:endParaRPr lang="LID4096" sz="1200"/>
                    </a:p>
                  </a:txBody>
                  <a:tcPr marT="10800" marB="10800"/>
                </a:tc>
                <a:tc>
                  <a:txBody>
                    <a:bodyPr/>
                    <a:lstStyle/>
                    <a:p>
                      <a:pPr algn="ctr"/>
                      <a:r>
                        <a:rPr lang="de-DE" sz="1200"/>
                        <a:t>200</a:t>
                      </a:r>
                    </a:p>
                    <a:p>
                      <a:pPr algn="ctr"/>
                      <a:r>
                        <a:rPr lang="de-DE" sz="1200"/>
                        <a:t>127</a:t>
                      </a:r>
                    </a:p>
                  </a:txBody>
                  <a:tcPr marT="10800" marB="10800"/>
                </a:tc>
                <a:tc>
                  <a:txBody>
                    <a:bodyPr/>
                    <a:lstStyle/>
                    <a:p>
                      <a:pPr algn="ctr"/>
                      <a:r>
                        <a:rPr lang="de-DE" sz="1200"/>
                        <a:t>195</a:t>
                      </a:r>
                    </a:p>
                    <a:p>
                      <a:pPr algn="ctr"/>
                      <a:r>
                        <a:rPr lang="de-DE" sz="1200"/>
                        <a:t>128</a:t>
                      </a:r>
                      <a:endParaRPr lang="LID4096" sz="1200"/>
                    </a:p>
                  </a:txBody>
                  <a:tcPr marT="10800" marB="10800"/>
                </a:tc>
                <a:tc>
                  <a:txBody>
                    <a:bodyPr/>
                    <a:lstStyle/>
                    <a:p>
                      <a:pPr algn="ctr"/>
                      <a:r>
                        <a:rPr lang="de-DE" sz="1200"/>
                        <a:t>0.73 (0.57-0.94)</a:t>
                      </a:r>
                    </a:p>
                    <a:p>
                      <a:pPr algn="ctr"/>
                      <a:r>
                        <a:rPr lang="de-DE" sz="1200"/>
                        <a:t>0.75 (0.54-1.04)</a:t>
                      </a:r>
                      <a:endParaRPr lang="LID4096" sz="1200"/>
                    </a:p>
                  </a:txBody>
                  <a:tcPr marT="10800" marB="10800"/>
                </a:tc>
                <a:tc>
                  <a:txBody>
                    <a:bodyPr/>
                    <a:lstStyle/>
                    <a:p>
                      <a:endParaRPr lang="LID4096" sz="1200"/>
                    </a:p>
                  </a:txBody>
                  <a:tcPr marT="10800" marB="10800"/>
                </a:tc>
                <a:extLst>
                  <a:ext uri="{0D108BD9-81ED-4DB2-BD59-A6C34878D82A}">
                    <a16:rowId xmlns:a16="http://schemas.microsoft.com/office/drawing/2014/main" val="1742822081"/>
                  </a:ext>
                </a:extLst>
              </a:tr>
              <a:tr h="0">
                <a:tc>
                  <a:txBody>
                    <a:bodyPr/>
                    <a:lstStyle/>
                    <a:p>
                      <a:r>
                        <a:rPr lang="de-DE" sz="1200" b="1"/>
                        <a:t>Primary location</a:t>
                      </a:r>
                      <a:endParaRPr lang="LID4096" sz="1200" b="1"/>
                    </a:p>
                  </a:txBody>
                  <a:tcPr marT="10800" marB="10800"/>
                </a:tc>
                <a:tc>
                  <a:txBody>
                    <a:bodyPr/>
                    <a:lstStyle/>
                    <a:p>
                      <a:pPr algn="ctr"/>
                      <a:r>
                        <a:rPr lang="de-DE" sz="1200"/>
                        <a:t>G</a:t>
                      </a:r>
                    </a:p>
                    <a:p>
                      <a:pPr algn="ctr"/>
                      <a:r>
                        <a:rPr lang="de-DE" sz="1200"/>
                        <a:t>GEJ</a:t>
                      </a:r>
                      <a:endParaRPr lang="LID4096" sz="1200"/>
                    </a:p>
                  </a:txBody>
                  <a:tcPr marT="10800" marB="10800"/>
                </a:tc>
                <a:tc>
                  <a:txBody>
                    <a:bodyPr/>
                    <a:lstStyle/>
                    <a:p>
                      <a:pPr algn="ctr"/>
                      <a:r>
                        <a:rPr lang="de-DE" sz="1200"/>
                        <a:t>266</a:t>
                      </a:r>
                    </a:p>
                    <a:p>
                      <a:pPr algn="ctr"/>
                      <a:r>
                        <a:rPr lang="de-DE" sz="1200"/>
                        <a:t>60</a:t>
                      </a:r>
                      <a:endParaRPr lang="LID4096" sz="1200"/>
                    </a:p>
                  </a:txBody>
                  <a:tcPr marT="10800" marB="10800"/>
                </a:tc>
                <a:tc>
                  <a:txBody>
                    <a:bodyPr/>
                    <a:lstStyle/>
                    <a:p>
                      <a:pPr algn="ctr"/>
                      <a:r>
                        <a:rPr lang="de-DE" sz="1200"/>
                        <a:t>263</a:t>
                      </a:r>
                    </a:p>
                    <a:p>
                      <a:pPr algn="ctr"/>
                      <a:r>
                        <a:rPr lang="de-DE" sz="1200"/>
                        <a:t>60</a:t>
                      </a:r>
                      <a:endParaRPr lang="LID4096" sz="1200"/>
                    </a:p>
                  </a:txBody>
                  <a:tcPr marT="10800" marB="10800"/>
                </a:tc>
                <a:tc>
                  <a:txBody>
                    <a:bodyPr/>
                    <a:lstStyle/>
                    <a:p>
                      <a:pPr algn="ctr"/>
                      <a:r>
                        <a:rPr lang="de-DE" sz="1200"/>
                        <a:t>0.72 (0.58-0.89)</a:t>
                      </a:r>
                    </a:p>
                    <a:p>
                      <a:pPr algn="ctr"/>
                      <a:r>
                        <a:rPr lang="de-DE" sz="1200"/>
                        <a:t>0.84 (0.52-1.36)</a:t>
                      </a:r>
                      <a:endParaRPr lang="LID4096" sz="1200"/>
                    </a:p>
                  </a:txBody>
                  <a:tcPr marT="10800" marB="10800"/>
                </a:tc>
                <a:tc>
                  <a:txBody>
                    <a:bodyPr/>
                    <a:lstStyle/>
                    <a:p>
                      <a:endParaRPr lang="LID4096" sz="1200"/>
                    </a:p>
                  </a:txBody>
                  <a:tcPr marT="10800" marB="10800"/>
                </a:tc>
                <a:extLst>
                  <a:ext uri="{0D108BD9-81ED-4DB2-BD59-A6C34878D82A}">
                    <a16:rowId xmlns:a16="http://schemas.microsoft.com/office/drawing/2014/main" val="4261212116"/>
                  </a:ext>
                </a:extLst>
              </a:tr>
              <a:tr h="0">
                <a:tc>
                  <a:txBody>
                    <a:bodyPr/>
                    <a:lstStyle/>
                    <a:p>
                      <a:r>
                        <a:rPr lang="de-DE" sz="1200" b="1"/>
                        <a:t>Disease status</a:t>
                      </a:r>
                      <a:endParaRPr lang="LID4096" sz="1200" b="1"/>
                    </a:p>
                  </a:txBody>
                  <a:tcPr marT="10800" marB="10800"/>
                </a:tc>
                <a:tc>
                  <a:txBody>
                    <a:bodyPr/>
                    <a:lstStyle/>
                    <a:p>
                      <a:pPr algn="ctr"/>
                      <a:r>
                        <a:rPr lang="de-DE" sz="1200"/>
                        <a:t>Locally advanced</a:t>
                      </a:r>
                    </a:p>
                    <a:p>
                      <a:pPr algn="ctr"/>
                      <a:r>
                        <a:rPr lang="de-DE" sz="1200"/>
                        <a:t>Metastatic</a:t>
                      </a:r>
                      <a:endParaRPr lang="LID4096" sz="1200"/>
                    </a:p>
                  </a:txBody>
                  <a:tcPr marT="10800" marB="10800"/>
                </a:tc>
                <a:tc>
                  <a:txBody>
                    <a:bodyPr/>
                    <a:lstStyle/>
                    <a:p>
                      <a:pPr algn="ctr"/>
                      <a:r>
                        <a:rPr lang="de-DE" sz="1200"/>
                        <a:t>28</a:t>
                      </a:r>
                    </a:p>
                    <a:p>
                      <a:pPr algn="ctr"/>
                      <a:r>
                        <a:rPr lang="de-DE" sz="1200"/>
                        <a:t>299</a:t>
                      </a:r>
                    </a:p>
                  </a:txBody>
                  <a:tcPr marT="10800" marB="10800"/>
                </a:tc>
                <a:tc>
                  <a:txBody>
                    <a:bodyPr/>
                    <a:lstStyle/>
                    <a:p>
                      <a:pPr algn="ctr"/>
                      <a:r>
                        <a:rPr lang="de-DE" sz="1200"/>
                        <a:t>23</a:t>
                      </a:r>
                    </a:p>
                    <a:p>
                      <a:pPr algn="ctr"/>
                      <a:r>
                        <a:rPr lang="de-DE" sz="1200"/>
                        <a:t>299</a:t>
                      </a:r>
                      <a:endParaRPr lang="LID4096" sz="1200"/>
                    </a:p>
                  </a:txBody>
                  <a:tcPr marT="10800" marB="10800"/>
                </a:tc>
                <a:tc>
                  <a:txBody>
                    <a:bodyPr/>
                    <a:lstStyle/>
                    <a:p>
                      <a:pPr algn="ctr"/>
                      <a:r>
                        <a:rPr lang="de-DE" sz="1200"/>
                        <a:t>0.61 (0.28-1.38)</a:t>
                      </a:r>
                    </a:p>
                    <a:p>
                      <a:pPr algn="ctr"/>
                      <a:r>
                        <a:rPr lang="de-DE" sz="1200"/>
                        <a:t>0.75 (0.61-0.92)</a:t>
                      </a:r>
                      <a:endParaRPr lang="LID4096" sz="1200"/>
                    </a:p>
                  </a:txBody>
                  <a:tcPr marT="10800" marB="10800"/>
                </a:tc>
                <a:tc>
                  <a:txBody>
                    <a:bodyPr/>
                    <a:lstStyle/>
                    <a:p>
                      <a:endParaRPr lang="LID4096" sz="1200"/>
                    </a:p>
                  </a:txBody>
                  <a:tcPr marT="10800" marB="10800"/>
                </a:tc>
                <a:extLst>
                  <a:ext uri="{0D108BD9-81ED-4DB2-BD59-A6C34878D82A}">
                    <a16:rowId xmlns:a16="http://schemas.microsoft.com/office/drawing/2014/main" val="3470148216"/>
                  </a:ext>
                </a:extLst>
              </a:tr>
              <a:tr h="0">
                <a:tc>
                  <a:txBody>
                    <a:bodyPr/>
                    <a:lstStyle/>
                    <a:p>
                      <a:r>
                        <a:rPr lang="de-DE" sz="1200" b="1"/>
                        <a:t>Previous radical resection</a:t>
                      </a:r>
                      <a:endParaRPr lang="LID4096" sz="1200" b="1"/>
                    </a:p>
                  </a:txBody>
                  <a:tcPr marT="10800" marB="10800"/>
                </a:tc>
                <a:tc>
                  <a:txBody>
                    <a:bodyPr/>
                    <a:lstStyle/>
                    <a:p>
                      <a:pPr algn="ctr"/>
                      <a:r>
                        <a:rPr lang="de-DE" sz="1200"/>
                        <a:t>Yes</a:t>
                      </a:r>
                    </a:p>
                    <a:p>
                      <a:pPr algn="ctr"/>
                      <a:r>
                        <a:rPr lang="de-DE" sz="1200"/>
                        <a:t>No</a:t>
                      </a:r>
                      <a:endParaRPr lang="LID4096" sz="1200"/>
                    </a:p>
                  </a:txBody>
                  <a:tcPr marT="10800" marB="10800"/>
                </a:tc>
                <a:tc>
                  <a:txBody>
                    <a:bodyPr/>
                    <a:lstStyle/>
                    <a:p>
                      <a:pPr algn="ctr"/>
                      <a:r>
                        <a:rPr lang="de-DE" sz="1200"/>
                        <a:t>58</a:t>
                      </a:r>
                    </a:p>
                    <a:p>
                      <a:pPr algn="ctr"/>
                      <a:r>
                        <a:rPr lang="de-DE" sz="1200"/>
                        <a:t>269</a:t>
                      </a:r>
                      <a:endParaRPr lang="LID4096" sz="1200"/>
                    </a:p>
                  </a:txBody>
                  <a:tcPr marT="10800" marB="10800"/>
                </a:tc>
                <a:tc>
                  <a:txBody>
                    <a:bodyPr/>
                    <a:lstStyle/>
                    <a:p>
                      <a:pPr algn="ctr"/>
                      <a:r>
                        <a:rPr lang="de-DE" sz="1200"/>
                        <a:t>58</a:t>
                      </a:r>
                    </a:p>
                    <a:p>
                      <a:pPr algn="ctr"/>
                      <a:r>
                        <a:rPr lang="de-DE" sz="1200"/>
                        <a:t>265</a:t>
                      </a:r>
                      <a:endParaRPr lang="LID4096" sz="1200"/>
                    </a:p>
                  </a:txBody>
                  <a:tcPr marT="10800" marB="10800"/>
                </a:tc>
                <a:tc>
                  <a:txBody>
                    <a:bodyPr/>
                    <a:lstStyle/>
                    <a:p>
                      <a:pPr algn="ctr"/>
                      <a:r>
                        <a:rPr lang="de-DE" sz="1200"/>
                        <a:t>0.70 (0.44-1.09)</a:t>
                      </a:r>
                    </a:p>
                    <a:p>
                      <a:pPr algn="ctr"/>
                      <a:r>
                        <a:rPr lang="de-DE" sz="1200"/>
                        <a:t>0.75 (0.60-0.94)</a:t>
                      </a:r>
                      <a:endParaRPr lang="LID4096" sz="1200"/>
                    </a:p>
                  </a:txBody>
                  <a:tcPr marT="10800" marB="10800"/>
                </a:tc>
                <a:tc>
                  <a:txBody>
                    <a:bodyPr/>
                    <a:lstStyle/>
                    <a:p>
                      <a:endParaRPr lang="LID4096" sz="1200"/>
                    </a:p>
                  </a:txBody>
                  <a:tcPr marT="10800" marB="10800">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927509"/>
                  </a:ext>
                </a:extLst>
              </a:tr>
            </a:tbl>
          </a:graphicData>
        </a:graphic>
      </p:graphicFrame>
      <p:sp>
        <p:nvSpPr>
          <p:cNvPr id="5" name="object 5"/>
          <p:cNvSpPr txBox="1">
            <a:spLocks noGrp="1"/>
          </p:cNvSpPr>
          <p:nvPr>
            <p:ph type="title"/>
          </p:nvPr>
        </p:nvSpPr>
        <p:spPr>
          <a:xfrm>
            <a:off x="416533" y="365125"/>
            <a:ext cx="11367479" cy="1325563"/>
          </a:xfrm>
        </p:spPr>
        <p:txBody>
          <a:bodyPr/>
          <a:lstStyle/>
          <a:p>
            <a:r>
              <a:rPr lang="en-US" noProof="0" dirty="0"/>
              <a:t>OS Subgroup analysis in all patients</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CI, confidence interval; CPS, combined positive score; ECOG PS, </a:t>
            </a:r>
            <a:r>
              <a:rPr lang="en-US"/>
              <a:t>Eastern Cooperative Oncology Group performance status; G, gastric; GEJ, gastroesophageal junction; H</a:t>
            </a:r>
            <a:r>
              <a:rPr lang="en-GB"/>
              <a:t>R, hazard ratio; NC, not calculated; OS, overall survival.</a:t>
            </a:r>
          </a:p>
          <a:p>
            <a:r>
              <a:rPr lang="en-GB" b="1"/>
              <a:t>Shen L, et al. Abstract LBA52 presented at ESMO 2021.</a:t>
            </a:r>
          </a:p>
        </p:txBody>
      </p:sp>
      <p:grpSp>
        <p:nvGrpSpPr>
          <p:cNvPr id="15" name="Gruppieren 14">
            <a:extLst>
              <a:ext uri="{FF2B5EF4-FFF2-40B4-BE49-F238E27FC236}">
                <a16:creationId xmlns:a16="http://schemas.microsoft.com/office/drawing/2014/main" id="{623FAC0E-8EBF-4FE6-AC13-F1125010A7D9}"/>
              </a:ext>
            </a:extLst>
          </p:cNvPr>
          <p:cNvGrpSpPr/>
          <p:nvPr/>
        </p:nvGrpSpPr>
        <p:grpSpPr>
          <a:xfrm>
            <a:off x="10540406" y="5771563"/>
            <a:ext cx="416719" cy="52388"/>
            <a:chOff x="10356056" y="5734051"/>
            <a:chExt cx="416719" cy="52388"/>
          </a:xfrm>
        </p:grpSpPr>
        <p:cxnSp>
          <p:nvCxnSpPr>
            <p:cNvPr id="13" name="Gerader Verbinder 12">
              <a:extLst>
                <a:ext uri="{FF2B5EF4-FFF2-40B4-BE49-F238E27FC236}">
                  <a16:creationId xmlns:a16="http://schemas.microsoft.com/office/drawing/2014/main" id="{425E43D8-4E1E-4010-9359-451A2116FF96}"/>
                </a:ext>
              </a:extLst>
            </p:cNvPr>
            <p:cNvCxnSpPr/>
            <p:nvPr/>
          </p:nvCxnSpPr>
          <p:spPr>
            <a:xfrm>
              <a:off x="10356056" y="5760244"/>
              <a:ext cx="4167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lussdiagramm: Verzweigung 13">
              <a:extLst>
                <a:ext uri="{FF2B5EF4-FFF2-40B4-BE49-F238E27FC236}">
                  <a16:creationId xmlns:a16="http://schemas.microsoft.com/office/drawing/2014/main" id="{DA37FA9D-2B22-4112-B296-E291006A1FBD}"/>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6" name="Gruppieren 15">
            <a:extLst>
              <a:ext uri="{FF2B5EF4-FFF2-40B4-BE49-F238E27FC236}">
                <a16:creationId xmlns:a16="http://schemas.microsoft.com/office/drawing/2014/main" id="{814E09B8-DD20-4A94-B79E-A77134F8C96A}"/>
              </a:ext>
            </a:extLst>
          </p:cNvPr>
          <p:cNvGrpSpPr/>
          <p:nvPr/>
        </p:nvGrpSpPr>
        <p:grpSpPr>
          <a:xfrm>
            <a:off x="10266563" y="5593436"/>
            <a:ext cx="828675" cy="52388"/>
            <a:chOff x="10156031" y="5734051"/>
            <a:chExt cx="828675" cy="52388"/>
          </a:xfrm>
        </p:grpSpPr>
        <p:cxnSp>
          <p:nvCxnSpPr>
            <p:cNvPr id="17" name="Gerader Verbinder 16">
              <a:extLst>
                <a:ext uri="{FF2B5EF4-FFF2-40B4-BE49-F238E27FC236}">
                  <a16:creationId xmlns:a16="http://schemas.microsoft.com/office/drawing/2014/main" id="{48798D5A-B338-45CD-A584-BF7158E3067A}"/>
                </a:ext>
              </a:extLst>
            </p:cNvPr>
            <p:cNvCxnSpPr>
              <a:cxnSpLocks/>
            </p:cNvCxnSpPr>
            <p:nvPr/>
          </p:nvCxnSpPr>
          <p:spPr>
            <a:xfrm>
              <a:off x="10156031" y="5760244"/>
              <a:ext cx="8286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lussdiagramm: Verzweigung 17">
              <a:extLst>
                <a:ext uri="{FF2B5EF4-FFF2-40B4-BE49-F238E27FC236}">
                  <a16:creationId xmlns:a16="http://schemas.microsoft.com/office/drawing/2014/main" id="{86D45258-98C3-456C-AF8F-B3FBC7133306}"/>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21" name="Gruppieren 20">
            <a:extLst>
              <a:ext uri="{FF2B5EF4-FFF2-40B4-BE49-F238E27FC236}">
                <a16:creationId xmlns:a16="http://schemas.microsoft.com/office/drawing/2014/main" id="{C70F4CB7-8355-456C-8CEC-611071E8F736}"/>
              </a:ext>
            </a:extLst>
          </p:cNvPr>
          <p:cNvGrpSpPr/>
          <p:nvPr/>
        </p:nvGrpSpPr>
        <p:grpSpPr>
          <a:xfrm>
            <a:off x="9844288" y="5202474"/>
            <a:ext cx="1434306" cy="52388"/>
            <a:chOff x="9859962" y="5734051"/>
            <a:chExt cx="1434306" cy="52388"/>
          </a:xfrm>
        </p:grpSpPr>
        <p:cxnSp>
          <p:nvCxnSpPr>
            <p:cNvPr id="22" name="Gerader Verbinder 21">
              <a:extLst>
                <a:ext uri="{FF2B5EF4-FFF2-40B4-BE49-F238E27FC236}">
                  <a16:creationId xmlns:a16="http://schemas.microsoft.com/office/drawing/2014/main" id="{5BEF647D-50CB-4D91-A36C-3F282206E78B}"/>
                </a:ext>
              </a:extLst>
            </p:cNvPr>
            <p:cNvCxnSpPr>
              <a:cxnSpLocks/>
            </p:cNvCxnSpPr>
            <p:nvPr/>
          </p:nvCxnSpPr>
          <p:spPr>
            <a:xfrm>
              <a:off x="9859962" y="5760244"/>
              <a:ext cx="14343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lussdiagramm: Verzweigung 22">
              <a:extLst>
                <a:ext uri="{FF2B5EF4-FFF2-40B4-BE49-F238E27FC236}">
                  <a16:creationId xmlns:a16="http://schemas.microsoft.com/office/drawing/2014/main" id="{A5036F65-F13A-48C6-83B9-F64C700899E6}"/>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26" name="Gruppieren 25">
            <a:extLst>
              <a:ext uri="{FF2B5EF4-FFF2-40B4-BE49-F238E27FC236}">
                <a16:creationId xmlns:a16="http://schemas.microsoft.com/office/drawing/2014/main" id="{CE0982A0-FF35-4561-AD42-5F994F7B0E8B}"/>
              </a:ext>
            </a:extLst>
          </p:cNvPr>
          <p:cNvGrpSpPr/>
          <p:nvPr/>
        </p:nvGrpSpPr>
        <p:grpSpPr>
          <a:xfrm>
            <a:off x="10418963" y="4998741"/>
            <a:ext cx="878681" cy="52388"/>
            <a:chOff x="10134599" y="5734051"/>
            <a:chExt cx="878681" cy="52388"/>
          </a:xfrm>
        </p:grpSpPr>
        <p:cxnSp>
          <p:nvCxnSpPr>
            <p:cNvPr id="27" name="Gerader Verbinder 26">
              <a:extLst>
                <a:ext uri="{FF2B5EF4-FFF2-40B4-BE49-F238E27FC236}">
                  <a16:creationId xmlns:a16="http://schemas.microsoft.com/office/drawing/2014/main" id="{0D3507E0-88B1-4F60-AF5B-82FE05699148}"/>
                </a:ext>
              </a:extLst>
            </p:cNvPr>
            <p:cNvCxnSpPr>
              <a:cxnSpLocks/>
            </p:cNvCxnSpPr>
            <p:nvPr/>
          </p:nvCxnSpPr>
          <p:spPr>
            <a:xfrm>
              <a:off x="10134599" y="5760244"/>
              <a:ext cx="8786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lussdiagramm: Verzweigung 27">
              <a:extLst>
                <a:ext uri="{FF2B5EF4-FFF2-40B4-BE49-F238E27FC236}">
                  <a16:creationId xmlns:a16="http://schemas.microsoft.com/office/drawing/2014/main" id="{F64884F5-A555-433D-ACE8-6E5EA8C5F0B8}"/>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31" name="Gruppieren 30">
            <a:extLst>
              <a:ext uri="{FF2B5EF4-FFF2-40B4-BE49-F238E27FC236}">
                <a16:creationId xmlns:a16="http://schemas.microsoft.com/office/drawing/2014/main" id="{24D65711-0E4B-4383-AB7A-E2C7DD3B2CC5}"/>
              </a:ext>
            </a:extLst>
          </p:cNvPr>
          <p:cNvGrpSpPr/>
          <p:nvPr/>
        </p:nvGrpSpPr>
        <p:grpSpPr>
          <a:xfrm>
            <a:off x="10499925" y="4813059"/>
            <a:ext cx="404813" cy="52388"/>
            <a:chOff x="10358266" y="5734051"/>
            <a:chExt cx="404813" cy="52388"/>
          </a:xfrm>
        </p:grpSpPr>
        <p:cxnSp>
          <p:nvCxnSpPr>
            <p:cNvPr id="32" name="Gerader Verbinder 31">
              <a:extLst>
                <a:ext uri="{FF2B5EF4-FFF2-40B4-BE49-F238E27FC236}">
                  <a16:creationId xmlns:a16="http://schemas.microsoft.com/office/drawing/2014/main" id="{0A6631C0-06E1-48B0-A573-9B290219D03A}"/>
                </a:ext>
              </a:extLst>
            </p:cNvPr>
            <p:cNvCxnSpPr>
              <a:cxnSpLocks/>
            </p:cNvCxnSpPr>
            <p:nvPr/>
          </p:nvCxnSpPr>
          <p:spPr>
            <a:xfrm>
              <a:off x="10358266" y="5760244"/>
              <a:ext cx="4048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lussdiagramm: Verzweigung 32">
              <a:extLst>
                <a:ext uri="{FF2B5EF4-FFF2-40B4-BE49-F238E27FC236}">
                  <a16:creationId xmlns:a16="http://schemas.microsoft.com/office/drawing/2014/main" id="{3E65C9ED-E88F-42EC-950E-01DA9AC355E7}"/>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36" name="Gruppieren 35">
            <a:extLst>
              <a:ext uri="{FF2B5EF4-FFF2-40B4-BE49-F238E27FC236}">
                <a16:creationId xmlns:a16="http://schemas.microsoft.com/office/drawing/2014/main" id="{B780BCE9-5BAF-4954-8368-C59564A45DE8}"/>
              </a:ext>
            </a:extLst>
          </p:cNvPr>
          <p:cNvGrpSpPr/>
          <p:nvPr/>
        </p:nvGrpSpPr>
        <p:grpSpPr>
          <a:xfrm>
            <a:off x="10561441" y="5390052"/>
            <a:ext cx="367109" cy="52388"/>
            <a:chOff x="10386683" y="5734051"/>
            <a:chExt cx="367109" cy="52388"/>
          </a:xfrm>
        </p:grpSpPr>
        <p:cxnSp>
          <p:nvCxnSpPr>
            <p:cNvPr id="37" name="Gerader Verbinder 36">
              <a:extLst>
                <a:ext uri="{FF2B5EF4-FFF2-40B4-BE49-F238E27FC236}">
                  <a16:creationId xmlns:a16="http://schemas.microsoft.com/office/drawing/2014/main" id="{993B0A74-8857-4E96-AC19-ABCD3B5426C9}"/>
                </a:ext>
              </a:extLst>
            </p:cNvPr>
            <p:cNvCxnSpPr>
              <a:cxnSpLocks/>
            </p:cNvCxnSpPr>
            <p:nvPr/>
          </p:nvCxnSpPr>
          <p:spPr>
            <a:xfrm>
              <a:off x="10386683" y="5760244"/>
              <a:ext cx="3671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lussdiagramm: Verzweigung 37">
              <a:extLst>
                <a:ext uri="{FF2B5EF4-FFF2-40B4-BE49-F238E27FC236}">
                  <a16:creationId xmlns:a16="http://schemas.microsoft.com/office/drawing/2014/main" id="{B59C62FE-9754-4BC6-9796-3FF62305924F}"/>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41" name="Gruppieren 40">
            <a:extLst>
              <a:ext uri="{FF2B5EF4-FFF2-40B4-BE49-F238E27FC236}">
                <a16:creationId xmlns:a16="http://schemas.microsoft.com/office/drawing/2014/main" id="{4C2C18D8-EBC3-4721-A1E4-06EB216C8365}"/>
              </a:ext>
            </a:extLst>
          </p:cNvPr>
          <p:cNvGrpSpPr/>
          <p:nvPr/>
        </p:nvGrpSpPr>
        <p:grpSpPr>
          <a:xfrm>
            <a:off x="10453094" y="4618458"/>
            <a:ext cx="608806" cy="52388"/>
            <a:chOff x="10270558" y="5734051"/>
            <a:chExt cx="608806" cy="52388"/>
          </a:xfrm>
        </p:grpSpPr>
        <p:cxnSp>
          <p:nvCxnSpPr>
            <p:cNvPr id="42" name="Gerader Verbinder 41">
              <a:extLst>
                <a:ext uri="{FF2B5EF4-FFF2-40B4-BE49-F238E27FC236}">
                  <a16:creationId xmlns:a16="http://schemas.microsoft.com/office/drawing/2014/main" id="{379FC87A-C2BB-4169-8C94-F55FC4A892A0}"/>
                </a:ext>
              </a:extLst>
            </p:cNvPr>
            <p:cNvCxnSpPr>
              <a:cxnSpLocks/>
            </p:cNvCxnSpPr>
            <p:nvPr/>
          </p:nvCxnSpPr>
          <p:spPr>
            <a:xfrm>
              <a:off x="10270558" y="5760244"/>
              <a:ext cx="6088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ussdiagramm: Verzweigung 42">
              <a:extLst>
                <a:ext uri="{FF2B5EF4-FFF2-40B4-BE49-F238E27FC236}">
                  <a16:creationId xmlns:a16="http://schemas.microsoft.com/office/drawing/2014/main" id="{DE6759D9-F6BA-427B-9F66-4C9BDDAF515D}"/>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46" name="Gruppieren 45">
            <a:extLst>
              <a:ext uri="{FF2B5EF4-FFF2-40B4-BE49-F238E27FC236}">
                <a16:creationId xmlns:a16="http://schemas.microsoft.com/office/drawing/2014/main" id="{5D626C30-56D5-4DDE-880E-E7FE44216B43}"/>
              </a:ext>
            </a:extLst>
          </p:cNvPr>
          <p:cNvGrpSpPr/>
          <p:nvPr/>
        </p:nvGrpSpPr>
        <p:grpSpPr>
          <a:xfrm>
            <a:off x="10480875" y="4438696"/>
            <a:ext cx="476250" cy="52388"/>
            <a:chOff x="10316664" y="5734051"/>
            <a:chExt cx="476250" cy="52388"/>
          </a:xfrm>
        </p:grpSpPr>
        <p:cxnSp>
          <p:nvCxnSpPr>
            <p:cNvPr id="47" name="Gerader Verbinder 46">
              <a:extLst>
                <a:ext uri="{FF2B5EF4-FFF2-40B4-BE49-F238E27FC236}">
                  <a16:creationId xmlns:a16="http://schemas.microsoft.com/office/drawing/2014/main" id="{5B3CEB8E-10EC-4DB0-B300-094B8FE292B5}"/>
                </a:ext>
              </a:extLst>
            </p:cNvPr>
            <p:cNvCxnSpPr>
              <a:cxnSpLocks/>
            </p:cNvCxnSpPr>
            <p:nvPr/>
          </p:nvCxnSpPr>
          <p:spPr>
            <a:xfrm>
              <a:off x="10316664" y="5760244"/>
              <a:ext cx="476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lussdiagramm: Verzweigung 47">
              <a:extLst>
                <a:ext uri="{FF2B5EF4-FFF2-40B4-BE49-F238E27FC236}">
                  <a16:creationId xmlns:a16="http://schemas.microsoft.com/office/drawing/2014/main" id="{D69D58E1-2DD0-4F4C-A778-EAFB2981601A}"/>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51" name="Gruppieren 50">
            <a:extLst>
              <a:ext uri="{FF2B5EF4-FFF2-40B4-BE49-F238E27FC236}">
                <a16:creationId xmlns:a16="http://schemas.microsoft.com/office/drawing/2014/main" id="{9A61CCE2-68A6-4C08-B938-038B66AB0876}"/>
              </a:ext>
            </a:extLst>
          </p:cNvPr>
          <p:cNvGrpSpPr/>
          <p:nvPr/>
        </p:nvGrpSpPr>
        <p:grpSpPr>
          <a:xfrm>
            <a:off x="10525880" y="4220598"/>
            <a:ext cx="390764" cy="52388"/>
            <a:chOff x="10374904" y="5734051"/>
            <a:chExt cx="390764" cy="52388"/>
          </a:xfrm>
        </p:grpSpPr>
        <p:cxnSp>
          <p:nvCxnSpPr>
            <p:cNvPr id="52" name="Gerader Verbinder 51">
              <a:extLst>
                <a:ext uri="{FF2B5EF4-FFF2-40B4-BE49-F238E27FC236}">
                  <a16:creationId xmlns:a16="http://schemas.microsoft.com/office/drawing/2014/main" id="{9C4C02F3-84B0-4950-B144-D3902D8CC589}"/>
                </a:ext>
              </a:extLst>
            </p:cNvPr>
            <p:cNvCxnSpPr>
              <a:cxnSpLocks/>
            </p:cNvCxnSpPr>
            <p:nvPr/>
          </p:nvCxnSpPr>
          <p:spPr>
            <a:xfrm>
              <a:off x="10374904" y="5760244"/>
              <a:ext cx="3907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Flussdiagramm: Verzweigung 52">
              <a:extLst>
                <a:ext uri="{FF2B5EF4-FFF2-40B4-BE49-F238E27FC236}">
                  <a16:creationId xmlns:a16="http://schemas.microsoft.com/office/drawing/2014/main" id="{F8A6EFFD-591E-4B28-A559-6D3F5986C1FC}"/>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56" name="Gruppieren 55">
            <a:extLst>
              <a:ext uri="{FF2B5EF4-FFF2-40B4-BE49-F238E27FC236}">
                <a16:creationId xmlns:a16="http://schemas.microsoft.com/office/drawing/2014/main" id="{51F7AD9B-EA8D-4BCE-A612-1B958C8BC703}"/>
              </a:ext>
            </a:extLst>
          </p:cNvPr>
          <p:cNvGrpSpPr/>
          <p:nvPr/>
        </p:nvGrpSpPr>
        <p:grpSpPr>
          <a:xfrm>
            <a:off x="10361813" y="4046949"/>
            <a:ext cx="486965" cy="52388"/>
            <a:chOff x="10317754" y="5734051"/>
            <a:chExt cx="486965" cy="52388"/>
          </a:xfrm>
        </p:grpSpPr>
        <p:cxnSp>
          <p:nvCxnSpPr>
            <p:cNvPr id="57" name="Gerader Verbinder 56">
              <a:extLst>
                <a:ext uri="{FF2B5EF4-FFF2-40B4-BE49-F238E27FC236}">
                  <a16:creationId xmlns:a16="http://schemas.microsoft.com/office/drawing/2014/main" id="{B8096805-2EE1-4317-AF56-5CF8EAEB4093}"/>
                </a:ext>
              </a:extLst>
            </p:cNvPr>
            <p:cNvCxnSpPr>
              <a:cxnSpLocks/>
            </p:cNvCxnSpPr>
            <p:nvPr/>
          </p:nvCxnSpPr>
          <p:spPr>
            <a:xfrm>
              <a:off x="10317754" y="5760244"/>
              <a:ext cx="4869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Flussdiagramm: Verzweigung 57">
              <a:extLst>
                <a:ext uri="{FF2B5EF4-FFF2-40B4-BE49-F238E27FC236}">
                  <a16:creationId xmlns:a16="http://schemas.microsoft.com/office/drawing/2014/main" id="{B162E7D4-7E61-42EC-A3D9-72FFB5593251}"/>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61" name="Gruppieren 60">
            <a:extLst>
              <a:ext uri="{FF2B5EF4-FFF2-40B4-BE49-F238E27FC236}">
                <a16:creationId xmlns:a16="http://schemas.microsoft.com/office/drawing/2014/main" id="{52BE495F-F4BD-4C02-81DF-D6FF91DED779}"/>
              </a:ext>
            </a:extLst>
          </p:cNvPr>
          <p:cNvGrpSpPr/>
          <p:nvPr/>
        </p:nvGrpSpPr>
        <p:grpSpPr>
          <a:xfrm>
            <a:off x="10178456" y="3859233"/>
            <a:ext cx="591354" cy="52388"/>
            <a:chOff x="10267785" y="5734051"/>
            <a:chExt cx="591354" cy="52388"/>
          </a:xfrm>
        </p:grpSpPr>
        <p:cxnSp>
          <p:nvCxnSpPr>
            <p:cNvPr id="62" name="Gerader Verbinder 61">
              <a:extLst>
                <a:ext uri="{FF2B5EF4-FFF2-40B4-BE49-F238E27FC236}">
                  <a16:creationId xmlns:a16="http://schemas.microsoft.com/office/drawing/2014/main" id="{EB7EADC3-A9BC-4F7C-B13A-AB0F94844E29}"/>
                </a:ext>
              </a:extLst>
            </p:cNvPr>
            <p:cNvCxnSpPr>
              <a:cxnSpLocks/>
            </p:cNvCxnSpPr>
            <p:nvPr/>
          </p:nvCxnSpPr>
          <p:spPr>
            <a:xfrm>
              <a:off x="10267785" y="5760244"/>
              <a:ext cx="5913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Flussdiagramm: Verzweigung 62">
              <a:extLst>
                <a:ext uri="{FF2B5EF4-FFF2-40B4-BE49-F238E27FC236}">
                  <a16:creationId xmlns:a16="http://schemas.microsoft.com/office/drawing/2014/main" id="{70377E31-E49D-4048-BA12-02A147B17152}"/>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66" name="Gruppieren 65">
            <a:extLst>
              <a:ext uri="{FF2B5EF4-FFF2-40B4-BE49-F238E27FC236}">
                <a16:creationId xmlns:a16="http://schemas.microsoft.com/office/drawing/2014/main" id="{686C8FC7-9A21-43CB-A6EB-314FADBBB320}"/>
              </a:ext>
            </a:extLst>
          </p:cNvPr>
          <p:cNvGrpSpPr/>
          <p:nvPr/>
        </p:nvGrpSpPr>
        <p:grpSpPr>
          <a:xfrm>
            <a:off x="10605295" y="3655202"/>
            <a:ext cx="437555" cy="52388"/>
            <a:chOff x="10342839" y="5734051"/>
            <a:chExt cx="437555" cy="52388"/>
          </a:xfrm>
        </p:grpSpPr>
        <p:cxnSp>
          <p:nvCxnSpPr>
            <p:cNvPr id="67" name="Gerader Verbinder 66">
              <a:extLst>
                <a:ext uri="{FF2B5EF4-FFF2-40B4-BE49-F238E27FC236}">
                  <a16:creationId xmlns:a16="http://schemas.microsoft.com/office/drawing/2014/main" id="{860ABC68-EC8E-4F80-BADF-99438E472E3C}"/>
                </a:ext>
              </a:extLst>
            </p:cNvPr>
            <p:cNvCxnSpPr>
              <a:cxnSpLocks/>
            </p:cNvCxnSpPr>
            <p:nvPr/>
          </p:nvCxnSpPr>
          <p:spPr>
            <a:xfrm>
              <a:off x="10342839" y="5760244"/>
              <a:ext cx="4375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Flussdiagramm: Verzweigung 67">
              <a:extLst>
                <a:ext uri="{FF2B5EF4-FFF2-40B4-BE49-F238E27FC236}">
                  <a16:creationId xmlns:a16="http://schemas.microsoft.com/office/drawing/2014/main" id="{C86A4E27-39BE-4AD9-ACBE-A6CFBE4D7D43}"/>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71" name="Gruppieren 70">
            <a:extLst>
              <a:ext uri="{FF2B5EF4-FFF2-40B4-BE49-F238E27FC236}">
                <a16:creationId xmlns:a16="http://schemas.microsoft.com/office/drawing/2014/main" id="{2D01A702-DFFB-4365-BCB4-E932DF199DA1}"/>
              </a:ext>
            </a:extLst>
          </p:cNvPr>
          <p:cNvGrpSpPr/>
          <p:nvPr/>
        </p:nvGrpSpPr>
        <p:grpSpPr>
          <a:xfrm>
            <a:off x="10085588" y="3476864"/>
            <a:ext cx="763190" cy="52388"/>
            <a:chOff x="10188655" y="5734051"/>
            <a:chExt cx="763190" cy="52388"/>
          </a:xfrm>
        </p:grpSpPr>
        <p:cxnSp>
          <p:nvCxnSpPr>
            <p:cNvPr id="72" name="Gerader Verbinder 71">
              <a:extLst>
                <a:ext uri="{FF2B5EF4-FFF2-40B4-BE49-F238E27FC236}">
                  <a16:creationId xmlns:a16="http://schemas.microsoft.com/office/drawing/2014/main" id="{D3146B41-702A-4179-838D-3D68E36266D9}"/>
                </a:ext>
              </a:extLst>
            </p:cNvPr>
            <p:cNvCxnSpPr>
              <a:cxnSpLocks/>
            </p:cNvCxnSpPr>
            <p:nvPr/>
          </p:nvCxnSpPr>
          <p:spPr>
            <a:xfrm>
              <a:off x="10188655" y="5760244"/>
              <a:ext cx="7631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Flussdiagramm: Verzweigung 72">
              <a:extLst>
                <a:ext uri="{FF2B5EF4-FFF2-40B4-BE49-F238E27FC236}">
                  <a16:creationId xmlns:a16="http://schemas.microsoft.com/office/drawing/2014/main" id="{A3341C45-B4CB-4B8D-9750-ED8FF30257BA}"/>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76" name="Gruppieren 75">
            <a:extLst>
              <a:ext uri="{FF2B5EF4-FFF2-40B4-BE49-F238E27FC236}">
                <a16:creationId xmlns:a16="http://schemas.microsoft.com/office/drawing/2014/main" id="{1B587D7F-5D9D-4252-B13E-AE793E91F344}"/>
              </a:ext>
            </a:extLst>
          </p:cNvPr>
          <p:cNvGrpSpPr/>
          <p:nvPr/>
        </p:nvGrpSpPr>
        <p:grpSpPr>
          <a:xfrm>
            <a:off x="10361813" y="3260223"/>
            <a:ext cx="542925" cy="52388"/>
            <a:chOff x="10294918" y="5734051"/>
            <a:chExt cx="542925" cy="52388"/>
          </a:xfrm>
        </p:grpSpPr>
        <p:cxnSp>
          <p:nvCxnSpPr>
            <p:cNvPr id="77" name="Gerader Verbinder 76">
              <a:extLst>
                <a:ext uri="{FF2B5EF4-FFF2-40B4-BE49-F238E27FC236}">
                  <a16:creationId xmlns:a16="http://schemas.microsoft.com/office/drawing/2014/main" id="{8E24D973-3D0A-424D-B0E5-3F987CBB039F}"/>
                </a:ext>
              </a:extLst>
            </p:cNvPr>
            <p:cNvCxnSpPr>
              <a:cxnSpLocks/>
            </p:cNvCxnSpPr>
            <p:nvPr/>
          </p:nvCxnSpPr>
          <p:spPr>
            <a:xfrm>
              <a:off x="10294918" y="5760244"/>
              <a:ext cx="542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Flussdiagramm: Verzweigung 77">
              <a:extLst>
                <a:ext uri="{FF2B5EF4-FFF2-40B4-BE49-F238E27FC236}">
                  <a16:creationId xmlns:a16="http://schemas.microsoft.com/office/drawing/2014/main" id="{209AAABB-ED28-4CEC-AA62-178B17449E03}"/>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81" name="Gruppieren 80">
            <a:extLst>
              <a:ext uri="{FF2B5EF4-FFF2-40B4-BE49-F238E27FC236}">
                <a16:creationId xmlns:a16="http://schemas.microsoft.com/office/drawing/2014/main" id="{00649646-D0E6-4151-B70D-DFC38477CE7D}"/>
              </a:ext>
            </a:extLst>
          </p:cNvPr>
          <p:cNvGrpSpPr/>
          <p:nvPr/>
        </p:nvGrpSpPr>
        <p:grpSpPr>
          <a:xfrm>
            <a:off x="10571600" y="3076535"/>
            <a:ext cx="523638" cy="52388"/>
            <a:chOff x="10311824" y="5734051"/>
            <a:chExt cx="523638" cy="52388"/>
          </a:xfrm>
        </p:grpSpPr>
        <p:cxnSp>
          <p:nvCxnSpPr>
            <p:cNvPr id="82" name="Gerader Verbinder 81">
              <a:extLst>
                <a:ext uri="{FF2B5EF4-FFF2-40B4-BE49-F238E27FC236}">
                  <a16:creationId xmlns:a16="http://schemas.microsoft.com/office/drawing/2014/main" id="{85385533-0973-494D-8AC8-B729CB5D0124}"/>
                </a:ext>
              </a:extLst>
            </p:cNvPr>
            <p:cNvCxnSpPr>
              <a:cxnSpLocks/>
            </p:cNvCxnSpPr>
            <p:nvPr/>
          </p:nvCxnSpPr>
          <p:spPr>
            <a:xfrm>
              <a:off x="10311824" y="5760244"/>
              <a:ext cx="523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Flussdiagramm: Verzweigung 82">
              <a:extLst>
                <a:ext uri="{FF2B5EF4-FFF2-40B4-BE49-F238E27FC236}">
                  <a16:creationId xmlns:a16="http://schemas.microsoft.com/office/drawing/2014/main" id="{E74A1872-BEEB-4B2A-A533-00493A53E37B}"/>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86" name="Gruppieren 85">
            <a:extLst>
              <a:ext uri="{FF2B5EF4-FFF2-40B4-BE49-F238E27FC236}">
                <a16:creationId xmlns:a16="http://schemas.microsoft.com/office/drawing/2014/main" id="{A4252717-1B7E-4C69-A718-1EE371CECC4E}"/>
              </a:ext>
            </a:extLst>
          </p:cNvPr>
          <p:cNvGrpSpPr/>
          <p:nvPr/>
        </p:nvGrpSpPr>
        <p:grpSpPr>
          <a:xfrm>
            <a:off x="10497945" y="2879043"/>
            <a:ext cx="711593" cy="52388"/>
            <a:chOff x="10213263" y="5734051"/>
            <a:chExt cx="711593" cy="52388"/>
          </a:xfrm>
        </p:grpSpPr>
        <p:cxnSp>
          <p:nvCxnSpPr>
            <p:cNvPr id="87" name="Gerader Verbinder 86">
              <a:extLst>
                <a:ext uri="{FF2B5EF4-FFF2-40B4-BE49-F238E27FC236}">
                  <a16:creationId xmlns:a16="http://schemas.microsoft.com/office/drawing/2014/main" id="{743C7297-027B-4D29-B1E4-C500EB2412A5}"/>
                </a:ext>
              </a:extLst>
            </p:cNvPr>
            <p:cNvCxnSpPr>
              <a:cxnSpLocks/>
            </p:cNvCxnSpPr>
            <p:nvPr/>
          </p:nvCxnSpPr>
          <p:spPr>
            <a:xfrm>
              <a:off x="10213263" y="5760244"/>
              <a:ext cx="7115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Flussdiagramm: Verzweigung 87">
              <a:extLst>
                <a:ext uri="{FF2B5EF4-FFF2-40B4-BE49-F238E27FC236}">
                  <a16:creationId xmlns:a16="http://schemas.microsoft.com/office/drawing/2014/main" id="{CA3085D2-A3B6-44E5-8751-890036867C40}"/>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1" name="Gruppieren 90">
            <a:extLst>
              <a:ext uri="{FF2B5EF4-FFF2-40B4-BE49-F238E27FC236}">
                <a16:creationId xmlns:a16="http://schemas.microsoft.com/office/drawing/2014/main" id="{769F106E-D516-4497-A494-00F188450C82}"/>
              </a:ext>
            </a:extLst>
          </p:cNvPr>
          <p:cNvGrpSpPr/>
          <p:nvPr/>
        </p:nvGrpSpPr>
        <p:grpSpPr>
          <a:xfrm>
            <a:off x="10474133" y="2695622"/>
            <a:ext cx="442511" cy="52388"/>
            <a:chOff x="10344232" y="5734051"/>
            <a:chExt cx="442511" cy="52388"/>
          </a:xfrm>
        </p:grpSpPr>
        <p:cxnSp>
          <p:nvCxnSpPr>
            <p:cNvPr id="92" name="Gerader Verbinder 91">
              <a:extLst>
                <a:ext uri="{FF2B5EF4-FFF2-40B4-BE49-F238E27FC236}">
                  <a16:creationId xmlns:a16="http://schemas.microsoft.com/office/drawing/2014/main" id="{7204DFF7-282A-431D-B7F4-F4EA4B013F00}"/>
                </a:ext>
              </a:extLst>
            </p:cNvPr>
            <p:cNvCxnSpPr>
              <a:cxnSpLocks/>
            </p:cNvCxnSpPr>
            <p:nvPr/>
          </p:nvCxnSpPr>
          <p:spPr>
            <a:xfrm>
              <a:off x="10344232" y="5760244"/>
              <a:ext cx="442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Flussdiagramm: Verzweigung 92">
              <a:extLst>
                <a:ext uri="{FF2B5EF4-FFF2-40B4-BE49-F238E27FC236}">
                  <a16:creationId xmlns:a16="http://schemas.microsoft.com/office/drawing/2014/main" id="{98414951-4295-4F6D-AA2F-9F78F9226EE6}"/>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96" name="Gruppieren 95">
            <a:extLst>
              <a:ext uri="{FF2B5EF4-FFF2-40B4-BE49-F238E27FC236}">
                <a16:creationId xmlns:a16="http://schemas.microsoft.com/office/drawing/2014/main" id="{CBE3D450-E641-435E-86A1-129626DC407B}"/>
              </a:ext>
            </a:extLst>
          </p:cNvPr>
          <p:cNvGrpSpPr/>
          <p:nvPr/>
        </p:nvGrpSpPr>
        <p:grpSpPr>
          <a:xfrm>
            <a:off x="10452225" y="2488416"/>
            <a:ext cx="609675" cy="52388"/>
            <a:chOff x="10255681" y="5734051"/>
            <a:chExt cx="609675" cy="52388"/>
          </a:xfrm>
        </p:grpSpPr>
        <p:cxnSp>
          <p:nvCxnSpPr>
            <p:cNvPr id="97" name="Gerader Verbinder 96">
              <a:extLst>
                <a:ext uri="{FF2B5EF4-FFF2-40B4-BE49-F238E27FC236}">
                  <a16:creationId xmlns:a16="http://schemas.microsoft.com/office/drawing/2014/main" id="{6E9C1861-58A0-438F-8557-BE016F81CFE5}"/>
                </a:ext>
              </a:extLst>
            </p:cNvPr>
            <p:cNvCxnSpPr>
              <a:cxnSpLocks/>
            </p:cNvCxnSpPr>
            <p:nvPr/>
          </p:nvCxnSpPr>
          <p:spPr>
            <a:xfrm>
              <a:off x="10255681" y="5760244"/>
              <a:ext cx="6096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Flussdiagramm: Verzweigung 97">
              <a:extLst>
                <a:ext uri="{FF2B5EF4-FFF2-40B4-BE49-F238E27FC236}">
                  <a16:creationId xmlns:a16="http://schemas.microsoft.com/office/drawing/2014/main" id="{AD241674-5BA2-427A-927D-29A87FD60CBF}"/>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01" name="Gruppieren 100">
            <a:extLst>
              <a:ext uri="{FF2B5EF4-FFF2-40B4-BE49-F238E27FC236}">
                <a16:creationId xmlns:a16="http://schemas.microsoft.com/office/drawing/2014/main" id="{EB77ABC7-23E9-4F3A-91AB-A0B721F1E6C4}"/>
              </a:ext>
            </a:extLst>
          </p:cNvPr>
          <p:cNvGrpSpPr/>
          <p:nvPr/>
        </p:nvGrpSpPr>
        <p:grpSpPr>
          <a:xfrm>
            <a:off x="10483256" y="2312597"/>
            <a:ext cx="476250" cy="52388"/>
            <a:chOff x="10330766" y="5734051"/>
            <a:chExt cx="476250" cy="52388"/>
          </a:xfrm>
        </p:grpSpPr>
        <p:cxnSp>
          <p:nvCxnSpPr>
            <p:cNvPr id="102" name="Gerader Verbinder 101">
              <a:extLst>
                <a:ext uri="{FF2B5EF4-FFF2-40B4-BE49-F238E27FC236}">
                  <a16:creationId xmlns:a16="http://schemas.microsoft.com/office/drawing/2014/main" id="{03FB7663-F9C1-469F-869D-46F8D61904F4}"/>
                </a:ext>
              </a:extLst>
            </p:cNvPr>
            <p:cNvCxnSpPr>
              <a:cxnSpLocks/>
            </p:cNvCxnSpPr>
            <p:nvPr/>
          </p:nvCxnSpPr>
          <p:spPr>
            <a:xfrm>
              <a:off x="10330766" y="5760244"/>
              <a:ext cx="4762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Flussdiagramm: Verzweigung 102">
              <a:extLst>
                <a:ext uri="{FF2B5EF4-FFF2-40B4-BE49-F238E27FC236}">
                  <a16:creationId xmlns:a16="http://schemas.microsoft.com/office/drawing/2014/main" id="{747F5794-02BC-4264-9FAC-673ACA6BD4A2}"/>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06" name="Gruppieren 105">
            <a:extLst>
              <a:ext uri="{FF2B5EF4-FFF2-40B4-BE49-F238E27FC236}">
                <a16:creationId xmlns:a16="http://schemas.microsoft.com/office/drawing/2014/main" id="{B097957A-70A5-4812-91D2-DDA2CF36A3DE}"/>
              </a:ext>
            </a:extLst>
          </p:cNvPr>
          <p:cNvGrpSpPr/>
          <p:nvPr/>
        </p:nvGrpSpPr>
        <p:grpSpPr>
          <a:xfrm>
            <a:off x="10585613" y="2112388"/>
            <a:ext cx="371512" cy="52388"/>
            <a:chOff x="10388118" y="5734051"/>
            <a:chExt cx="371512" cy="52388"/>
          </a:xfrm>
        </p:grpSpPr>
        <p:cxnSp>
          <p:nvCxnSpPr>
            <p:cNvPr id="107" name="Gerader Verbinder 106">
              <a:extLst>
                <a:ext uri="{FF2B5EF4-FFF2-40B4-BE49-F238E27FC236}">
                  <a16:creationId xmlns:a16="http://schemas.microsoft.com/office/drawing/2014/main" id="{B1677F5E-20E7-400A-8CDC-B69683CF5DA3}"/>
                </a:ext>
              </a:extLst>
            </p:cNvPr>
            <p:cNvCxnSpPr>
              <a:cxnSpLocks/>
            </p:cNvCxnSpPr>
            <p:nvPr/>
          </p:nvCxnSpPr>
          <p:spPr>
            <a:xfrm>
              <a:off x="10388118" y="5760244"/>
              <a:ext cx="3715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Flussdiagramm: Verzweigung 107">
              <a:extLst>
                <a:ext uri="{FF2B5EF4-FFF2-40B4-BE49-F238E27FC236}">
                  <a16:creationId xmlns:a16="http://schemas.microsoft.com/office/drawing/2014/main" id="{A512B537-8FD7-400A-80EB-C5EB4336C149}"/>
                </a:ext>
              </a:extLst>
            </p:cNvPr>
            <p:cNvSpPr/>
            <p:nvPr/>
          </p:nvSpPr>
          <p:spPr>
            <a:xfrm rot="5400000">
              <a:off x="10538220" y="5737385"/>
              <a:ext cx="52388" cy="45719"/>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cxnSp>
        <p:nvCxnSpPr>
          <p:cNvPr id="112" name="Gerader Verbinder 111">
            <a:extLst>
              <a:ext uri="{FF2B5EF4-FFF2-40B4-BE49-F238E27FC236}">
                <a16:creationId xmlns:a16="http://schemas.microsoft.com/office/drawing/2014/main" id="{7ED4E108-D824-4264-8027-325DD47B7DFF}"/>
              </a:ext>
            </a:extLst>
          </p:cNvPr>
          <p:cNvCxnSpPr>
            <a:cxnSpLocks/>
          </p:cNvCxnSpPr>
          <p:nvPr/>
        </p:nvCxnSpPr>
        <p:spPr>
          <a:xfrm flipV="1">
            <a:off x="9506944" y="5875056"/>
            <a:ext cx="0" cy="61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a:extLst>
              <a:ext uri="{FF2B5EF4-FFF2-40B4-BE49-F238E27FC236}">
                <a16:creationId xmlns:a16="http://schemas.microsoft.com/office/drawing/2014/main" id="{A059DC1C-BF82-49B6-B0E1-7662AA4B50CA}"/>
              </a:ext>
            </a:extLst>
          </p:cNvPr>
          <p:cNvCxnSpPr>
            <a:cxnSpLocks/>
          </p:cNvCxnSpPr>
          <p:nvPr/>
        </p:nvCxnSpPr>
        <p:spPr>
          <a:xfrm flipV="1">
            <a:off x="10364194" y="5875056"/>
            <a:ext cx="0" cy="61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7801C00C-B95F-4336-A711-BF3969967C24}"/>
              </a:ext>
            </a:extLst>
          </p:cNvPr>
          <p:cNvCxnSpPr>
            <a:cxnSpLocks/>
          </p:cNvCxnSpPr>
          <p:nvPr/>
        </p:nvCxnSpPr>
        <p:spPr>
          <a:xfrm flipV="1">
            <a:off x="11011894" y="2035277"/>
            <a:ext cx="0" cy="3901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8247CFE2-20C8-4420-A894-4860A627028A}"/>
              </a:ext>
            </a:extLst>
          </p:cNvPr>
          <p:cNvCxnSpPr>
            <a:cxnSpLocks/>
          </p:cNvCxnSpPr>
          <p:nvPr/>
        </p:nvCxnSpPr>
        <p:spPr>
          <a:xfrm flipV="1">
            <a:off x="11657212" y="5875056"/>
            <a:ext cx="0" cy="61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feld 116">
            <a:extLst>
              <a:ext uri="{FF2B5EF4-FFF2-40B4-BE49-F238E27FC236}">
                <a16:creationId xmlns:a16="http://schemas.microsoft.com/office/drawing/2014/main" id="{8B2FB2B4-83D8-4EBC-9289-4781ECF6F8F5}"/>
              </a:ext>
            </a:extLst>
          </p:cNvPr>
          <p:cNvSpPr txBox="1"/>
          <p:nvPr/>
        </p:nvSpPr>
        <p:spPr>
          <a:xfrm>
            <a:off x="9319916" y="5880975"/>
            <a:ext cx="380232" cy="261610"/>
          </a:xfrm>
          <a:prstGeom prst="rect">
            <a:avLst/>
          </a:prstGeom>
          <a:noFill/>
        </p:spPr>
        <p:txBody>
          <a:bodyPr wrap="none" rtlCol="0">
            <a:spAutoFit/>
          </a:bodyPr>
          <a:lstStyle/>
          <a:p>
            <a:pPr algn="ctr"/>
            <a:r>
              <a:rPr lang="de-DE" sz="1050"/>
              <a:t>0.2</a:t>
            </a:r>
            <a:endParaRPr lang="LID4096" sz="1050"/>
          </a:p>
        </p:txBody>
      </p:sp>
      <p:sp>
        <p:nvSpPr>
          <p:cNvPr id="118" name="Textfeld 117">
            <a:extLst>
              <a:ext uri="{FF2B5EF4-FFF2-40B4-BE49-F238E27FC236}">
                <a16:creationId xmlns:a16="http://schemas.microsoft.com/office/drawing/2014/main" id="{572A5C49-531F-4F84-B052-7DE81B4FB7F0}"/>
              </a:ext>
            </a:extLst>
          </p:cNvPr>
          <p:cNvSpPr txBox="1"/>
          <p:nvPr/>
        </p:nvSpPr>
        <p:spPr>
          <a:xfrm>
            <a:off x="10188470" y="5888669"/>
            <a:ext cx="372218" cy="253916"/>
          </a:xfrm>
          <a:prstGeom prst="rect">
            <a:avLst/>
          </a:prstGeom>
          <a:noFill/>
        </p:spPr>
        <p:txBody>
          <a:bodyPr wrap="none" rtlCol="0">
            <a:spAutoFit/>
          </a:bodyPr>
          <a:lstStyle/>
          <a:p>
            <a:pPr algn="ctr"/>
            <a:r>
              <a:rPr lang="de-DE" sz="1050"/>
              <a:t>0.5</a:t>
            </a:r>
            <a:endParaRPr lang="LID4096" sz="1050"/>
          </a:p>
        </p:txBody>
      </p:sp>
      <p:sp>
        <p:nvSpPr>
          <p:cNvPr id="120" name="Textfeld 119">
            <a:extLst>
              <a:ext uri="{FF2B5EF4-FFF2-40B4-BE49-F238E27FC236}">
                <a16:creationId xmlns:a16="http://schemas.microsoft.com/office/drawing/2014/main" id="{47B8DCDF-B046-4B65-B305-A8942BB53FEC}"/>
              </a:ext>
            </a:extLst>
          </p:cNvPr>
          <p:cNvSpPr txBox="1"/>
          <p:nvPr/>
        </p:nvSpPr>
        <p:spPr>
          <a:xfrm>
            <a:off x="11535668" y="5888669"/>
            <a:ext cx="260008" cy="253916"/>
          </a:xfrm>
          <a:prstGeom prst="rect">
            <a:avLst/>
          </a:prstGeom>
          <a:noFill/>
        </p:spPr>
        <p:txBody>
          <a:bodyPr wrap="none" rtlCol="0">
            <a:spAutoFit/>
          </a:bodyPr>
          <a:lstStyle/>
          <a:p>
            <a:pPr algn="ctr"/>
            <a:r>
              <a:rPr lang="de-DE" sz="1050" dirty="0"/>
              <a:t>2</a:t>
            </a:r>
            <a:endParaRPr lang="LID4096" sz="1050"/>
          </a:p>
        </p:txBody>
      </p:sp>
      <p:cxnSp>
        <p:nvCxnSpPr>
          <p:cNvPr id="122" name="Gerade Verbindung mit Pfeil 121">
            <a:extLst>
              <a:ext uri="{FF2B5EF4-FFF2-40B4-BE49-F238E27FC236}">
                <a16:creationId xmlns:a16="http://schemas.microsoft.com/office/drawing/2014/main" id="{CEF775E5-BAC3-4BDC-A4CB-97008719A85C}"/>
              </a:ext>
            </a:extLst>
          </p:cNvPr>
          <p:cNvCxnSpPr/>
          <p:nvPr/>
        </p:nvCxnSpPr>
        <p:spPr>
          <a:xfrm>
            <a:off x="10738098" y="6117428"/>
            <a:ext cx="55954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feld 122">
            <a:extLst>
              <a:ext uri="{FF2B5EF4-FFF2-40B4-BE49-F238E27FC236}">
                <a16:creationId xmlns:a16="http://schemas.microsoft.com/office/drawing/2014/main" id="{7A140DFB-30A9-4F6C-A45E-1C505896D962}"/>
              </a:ext>
            </a:extLst>
          </p:cNvPr>
          <p:cNvSpPr txBox="1"/>
          <p:nvPr/>
        </p:nvSpPr>
        <p:spPr>
          <a:xfrm>
            <a:off x="9814294" y="6020957"/>
            <a:ext cx="1003801" cy="261610"/>
          </a:xfrm>
          <a:prstGeom prst="rect">
            <a:avLst/>
          </a:prstGeom>
          <a:noFill/>
        </p:spPr>
        <p:txBody>
          <a:bodyPr wrap="none" rtlCol="0">
            <a:spAutoFit/>
          </a:bodyPr>
          <a:lstStyle/>
          <a:p>
            <a:r>
              <a:rPr lang="de-DE" sz="1050"/>
              <a:t>Sin + Chemo</a:t>
            </a:r>
            <a:endParaRPr lang="LID4096" sz="1050"/>
          </a:p>
        </p:txBody>
      </p:sp>
      <p:sp>
        <p:nvSpPr>
          <p:cNvPr id="124" name="Textfeld 123">
            <a:extLst>
              <a:ext uri="{FF2B5EF4-FFF2-40B4-BE49-F238E27FC236}">
                <a16:creationId xmlns:a16="http://schemas.microsoft.com/office/drawing/2014/main" id="{605A18C3-62CE-4B1C-9164-488901FD5395}"/>
              </a:ext>
            </a:extLst>
          </p:cNvPr>
          <p:cNvSpPr txBox="1"/>
          <p:nvPr/>
        </p:nvSpPr>
        <p:spPr>
          <a:xfrm>
            <a:off x="11270855" y="6026415"/>
            <a:ext cx="620683" cy="253916"/>
          </a:xfrm>
          <a:prstGeom prst="rect">
            <a:avLst/>
          </a:prstGeom>
          <a:noFill/>
        </p:spPr>
        <p:txBody>
          <a:bodyPr wrap="none" rtlCol="0">
            <a:spAutoFit/>
          </a:bodyPr>
          <a:lstStyle/>
          <a:p>
            <a:r>
              <a:rPr lang="de-DE" sz="1050"/>
              <a:t>Chemo</a:t>
            </a:r>
            <a:endParaRPr lang="LID4096" sz="1050"/>
          </a:p>
        </p:txBody>
      </p:sp>
      <p:sp>
        <p:nvSpPr>
          <p:cNvPr id="125" name="Textfeld 124">
            <a:extLst>
              <a:ext uri="{FF2B5EF4-FFF2-40B4-BE49-F238E27FC236}">
                <a16:creationId xmlns:a16="http://schemas.microsoft.com/office/drawing/2014/main" id="{192189D6-6F24-4D20-A19E-831C54B38DAE}"/>
              </a:ext>
            </a:extLst>
          </p:cNvPr>
          <p:cNvSpPr txBox="1"/>
          <p:nvPr/>
        </p:nvSpPr>
        <p:spPr>
          <a:xfrm>
            <a:off x="416533" y="6053657"/>
            <a:ext cx="5254644" cy="184666"/>
          </a:xfrm>
          <a:prstGeom prst="rect">
            <a:avLst/>
          </a:prstGeom>
          <a:noFill/>
        </p:spPr>
        <p:txBody>
          <a:bodyPr wrap="none" lIns="0" tIns="0" rIns="0" bIns="0" rtlCol="0">
            <a:spAutoFit/>
          </a:bodyPr>
          <a:lstStyle/>
          <a:p>
            <a:pPr marL="171450" indent="-171450">
              <a:buFont typeface="Arial" panose="020B0604020202020204" pitchFamily="34" charset="0"/>
              <a:buChar char="•"/>
            </a:pPr>
            <a:r>
              <a:rPr lang="de-DE" sz="1200" dirty="0"/>
              <a:t>OS </a:t>
            </a:r>
            <a:r>
              <a:rPr lang="de-DE" sz="1200" dirty="0" err="1"/>
              <a:t>benefits</a:t>
            </a:r>
            <a:r>
              <a:rPr lang="de-DE" sz="1200" dirty="0"/>
              <a:t> </a:t>
            </a:r>
            <a:r>
              <a:rPr lang="de-DE" sz="1200" dirty="0" err="1"/>
              <a:t>were</a:t>
            </a:r>
            <a:r>
              <a:rPr lang="de-DE" sz="1200" dirty="0"/>
              <a:t> </a:t>
            </a:r>
            <a:r>
              <a:rPr lang="de-DE" sz="1200" dirty="0" err="1"/>
              <a:t>consistently</a:t>
            </a:r>
            <a:r>
              <a:rPr lang="de-DE" sz="1200" dirty="0"/>
              <a:t> </a:t>
            </a:r>
            <a:r>
              <a:rPr lang="de-DE" sz="1200" dirty="0" err="1"/>
              <a:t>observed</a:t>
            </a:r>
            <a:r>
              <a:rPr lang="de-DE" sz="1200" dirty="0"/>
              <a:t> </a:t>
            </a:r>
            <a:r>
              <a:rPr lang="de-DE" sz="1200" dirty="0" err="1"/>
              <a:t>among</a:t>
            </a:r>
            <a:r>
              <a:rPr lang="de-DE" sz="1200" dirty="0"/>
              <a:t> all </a:t>
            </a:r>
            <a:r>
              <a:rPr lang="de-DE" sz="1200" dirty="0" err="1"/>
              <a:t>pre-specified</a:t>
            </a:r>
            <a:r>
              <a:rPr lang="de-DE" sz="1200" dirty="0"/>
              <a:t> </a:t>
            </a:r>
            <a:r>
              <a:rPr lang="de-DE" sz="1200" dirty="0" err="1"/>
              <a:t>subgroups</a:t>
            </a:r>
            <a:endParaRPr lang="LID4096" sz="1200"/>
          </a:p>
        </p:txBody>
      </p:sp>
      <p:sp>
        <p:nvSpPr>
          <p:cNvPr id="89" name="Textfeld 88">
            <a:extLst>
              <a:ext uri="{FF2B5EF4-FFF2-40B4-BE49-F238E27FC236}">
                <a16:creationId xmlns:a16="http://schemas.microsoft.com/office/drawing/2014/main" id="{4F91EB8D-4863-FB49-8A76-3904802915B6}"/>
              </a:ext>
            </a:extLst>
          </p:cNvPr>
          <p:cNvSpPr txBox="1"/>
          <p:nvPr/>
        </p:nvSpPr>
        <p:spPr>
          <a:xfrm>
            <a:off x="10886333" y="5888669"/>
            <a:ext cx="260008" cy="253916"/>
          </a:xfrm>
          <a:prstGeom prst="rect">
            <a:avLst/>
          </a:prstGeom>
          <a:noFill/>
        </p:spPr>
        <p:txBody>
          <a:bodyPr wrap="none" rtlCol="0">
            <a:spAutoFit/>
          </a:bodyPr>
          <a:lstStyle/>
          <a:p>
            <a:pPr algn="ctr"/>
            <a:r>
              <a:rPr lang="de-DE" sz="1050"/>
              <a:t>1</a:t>
            </a:r>
            <a:endParaRPr lang="LID4096" sz="1050"/>
          </a:p>
        </p:txBody>
      </p:sp>
    </p:spTree>
    <p:extLst>
      <p:ext uri="{BB962C8B-B14F-4D97-AF65-F5344CB8AC3E}">
        <p14:creationId xmlns:p14="http://schemas.microsoft.com/office/powerpoint/2010/main" val="16337615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Grafik 122">
            <a:extLst>
              <a:ext uri="{FF2B5EF4-FFF2-40B4-BE49-F238E27FC236}">
                <a16:creationId xmlns:a16="http://schemas.microsoft.com/office/drawing/2014/main" id="{AD970B11-63C7-A949-BD61-BFC1A1C42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005" y="3000887"/>
            <a:ext cx="4118325" cy="1701787"/>
          </a:xfrm>
          <a:prstGeom prst="rect">
            <a:avLst/>
          </a:prstGeom>
        </p:spPr>
      </p:pic>
      <p:graphicFrame>
        <p:nvGraphicFramePr>
          <p:cNvPr id="102" name="Diagramm 101">
            <a:extLst>
              <a:ext uri="{FF2B5EF4-FFF2-40B4-BE49-F238E27FC236}">
                <a16:creationId xmlns:a16="http://schemas.microsoft.com/office/drawing/2014/main" id="{60AB2F11-66A0-D742-A843-3556863BDAB5}"/>
              </a:ext>
            </a:extLst>
          </p:cNvPr>
          <p:cNvGraphicFramePr/>
          <p:nvPr>
            <p:extLst>
              <p:ext uri="{D42A27DB-BD31-4B8C-83A1-F6EECF244321}">
                <p14:modId xmlns:p14="http://schemas.microsoft.com/office/powerpoint/2010/main" val="3826918488"/>
              </p:ext>
            </p:extLst>
          </p:nvPr>
        </p:nvGraphicFramePr>
        <p:xfrm>
          <a:off x="812466" y="2268482"/>
          <a:ext cx="5128665" cy="3040439"/>
        </p:xfrm>
        <a:graphic>
          <a:graphicData uri="http://schemas.openxmlformats.org/drawingml/2006/chart">
            <c:chart xmlns:c="http://schemas.openxmlformats.org/drawingml/2006/chart" xmlns:r="http://schemas.openxmlformats.org/officeDocument/2006/relationships" r:id="rId3"/>
          </a:graphicData>
        </a:graphic>
      </p:graphicFrame>
      <p:grpSp>
        <p:nvGrpSpPr>
          <p:cNvPr id="103" name="Gruppieren 102">
            <a:extLst>
              <a:ext uri="{FF2B5EF4-FFF2-40B4-BE49-F238E27FC236}">
                <a16:creationId xmlns:a16="http://schemas.microsoft.com/office/drawing/2014/main" id="{AB9696EE-56CD-A44A-88BD-57AA39FD0E79}"/>
              </a:ext>
            </a:extLst>
          </p:cNvPr>
          <p:cNvGrpSpPr/>
          <p:nvPr/>
        </p:nvGrpSpPr>
        <p:grpSpPr>
          <a:xfrm>
            <a:off x="4159588" y="3469302"/>
            <a:ext cx="1795684" cy="461665"/>
            <a:chOff x="1712613" y="4078641"/>
            <a:chExt cx="1795684" cy="461665"/>
          </a:xfrm>
        </p:grpSpPr>
        <p:sp>
          <p:nvSpPr>
            <p:cNvPr id="105" name="Textfeld 104">
              <a:extLst>
                <a:ext uri="{FF2B5EF4-FFF2-40B4-BE49-F238E27FC236}">
                  <a16:creationId xmlns:a16="http://schemas.microsoft.com/office/drawing/2014/main" id="{4C30A81F-E366-DC4A-BEC8-0B5A20194B61}"/>
                </a:ext>
              </a:extLst>
            </p:cNvPr>
            <p:cNvSpPr txBox="1"/>
            <p:nvPr/>
          </p:nvSpPr>
          <p:spPr>
            <a:xfrm>
              <a:off x="1712613" y="4078641"/>
              <a:ext cx="1795684" cy="461665"/>
            </a:xfrm>
            <a:prstGeom prst="rect">
              <a:avLst/>
            </a:prstGeom>
            <a:noFill/>
          </p:spPr>
          <p:txBody>
            <a:bodyPr wrap="none" rtlCol="0">
              <a:spAutoFit/>
            </a:bodyPr>
            <a:lstStyle/>
            <a:p>
              <a:r>
                <a:rPr lang="de-DE" sz="1200" b="1" dirty="0">
                  <a:solidFill>
                    <a:schemeClr val="accent5"/>
                  </a:solidFill>
                </a:rPr>
                <a:t>––– </a:t>
              </a:r>
              <a:r>
                <a:rPr lang="de-DE" sz="1200" dirty="0" err="1"/>
                <a:t>Sintilimab</a:t>
              </a:r>
              <a:r>
                <a:rPr lang="de-DE" sz="1200" dirty="0"/>
                <a:t>+ Chemo</a:t>
              </a:r>
            </a:p>
            <a:p>
              <a:r>
                <a:rPr lang="de-DE" sz="1200" b="1" dirty="0">
                  <a:solidFill>
                    <a:schemeClr val="accent6"/>
                  </a:solidFill>
                </a:rPr>
                <a:t>––– </a:t>
              </a:r>
              <a:r>
                <a:rPr lang="de-DE" sz="1200" dirty="0"/>
                <a:t>Placebo + Chemo</a:t>
              </a:r>
            </a:p>
          </p:txBody>
        </p:sp>
        <p:sp>
          <p:nvSpPr>
            <p:cNvPr id="106" name="Dreieck 105">
              <a:extLst>
                <a:ext uri="{FF2B5EF4-FFF2-40B4-BE49-F238E27FC236}">
                  <a16:creationId xmlns:a16="http://schemas.microsoft.com/office/drawing/2014/main" id="{08CA7A01-2ED1-434D-8EE6-D4302A484035}"/>
                </a:ext>
              </a:extLst>
            </p:cNvPr>
            <p:cNvSpPr/>
            <p:nvPr/>
          </p:nvSpPr>
          <p:spPr>
            <a:xfrm>
              <a:off x="1891362" y="4196057"/>
              <a:ext cx="88691" cy="7645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7" name="Gerade Verbindung 106">
              <a:extLst>
                <a:ext uri="{FF2B5EF4-FFF2-40B4-BE49-F238E27FC236}">
                  <a16:creationId xmlns:a16="http://schemas.microsoft.com/office/drawing/2014/main" id="{A5E4E496-0C09-484F-898F-1894552C43FD}"/>
                </a:ext>
              </a:extLst>
            </p:cNvPr>
            <p:cNvCxnSpPr>
              <a:cxnSpLocks/>
            </p:cNvCxnSpPr>
            <p:nvPr/>
          </p:nvCxnSpPr>
          <p:spPr>
            <a:xfrm>
              <a:off x="1935707" y="4358869"/>
              <a:ext cx="0" cy="9625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04" name="Rechteck 103">
            <a:extLst>
              <a:ext uri="{FF2B5EF4-FFF2-40B4-BE49-F238E27FC236}">
                <a16:creationId xmlns:a16="http://schemas.microsoft.com/office/drawing/2014/main" id="{01B62248-D532-9D4E-B02F-D83987D2C0B5}"/>
              </a:ext>
            </a:extLst>
          </p:cNvPr>
          <p:cNvSpPr/>
          <p:nvPr/>
        </p:nvSpPr>
        <p:spPr>
          <a:xfrm>
            <a:off x="1245796" y="2870509"/>
            <a:ext cx="285903" cy="1905650"/>
          </a:xfrm>
          <a:prstGeom prst="rect">
            <a:avLst/>
          </a:prstGeom>
          <a:solidFill>
            <a:schemeClr val="bg1"/>
          </a:solidFill>
        </p:spPr>
        <p:txBody>
          <a:bodyPr wrap="none" lIns="36000" rIns="36000">
            <a:spAutoFit/>
          </a:bodyPr>
          <a:lstStyle/>
          <a:p>
            <a:pPr algn="r">
              <a:spcAft>
                <a:spcPts val="1100"/>
              </a:spcAft>
            </a:pPr>
            <a:r>
              <a:rPr lang="de-DE" sz="1200" dirty="0"/>
              <a:t>1.0</a:t>
            </a:r>
          </a:p>
          <a:p>
            <a:pPr algn="r">
              <a:spcAft>
                <a:spcPts val="1100"/>
              </a:spcAft>
            </a:pPr>
            <a:r>
              <a:rPr lang="de-DE" sz="1200" dirty="0"/>
              <a:t>0.8</a:t>
            </a:r>
          </a:p>
          <a:p>
            <a:pPr algn="r">
              <a:spcAft>
                <a:spcPts val="1100"/>
              </a:spcAft>
            </a:pPr>
            <a:r>
              <a:rPr lang="de-DE" sz="1200" dirty="0"/>
              <a:t>0.6</a:t>
            </a:r>
          </a:p>
          <a:p>
            <a:pPr algn="r">
              <a:spcAft>
                <a:spcPts val="1100"/>
              </a:spcAft>
            </a:pPr>
            <a:r>
              <a:rPr lang="de-DE" sz="1200" dirty="0"/>
              <a:t>0.4</a:t>
            </a:r>
          </a:p>
          <a:p>
            <a:pPr algn="r">
              <a:spcAft>
                <a:spcPts val="1100"/>
              </a:spcAft>
            </a:pPr>
            <a:r>
              <a:rPr lang="de-DE" sz="1200" dirty="0"/>
              <a:t>0.2</a:t>
            </a:r>
          </a:p>
          <a:p>
            <a:pPr algn="r">
              <a:spcAft>
                <a:spcPts val="1100"/>
              </a:spcAft>
            </a:pPr>
            <a:r>
              <a:rPr lang="de-DE" sz="1200" dirty="0"/>
              <a:t>0</a:t>
            </a:r>
          </a:p>
        </p:txBody>
      </p:sp>
      <p:pic>
        <p:nvPicPr>
          <p:cNvPr id="125" name="Grafik 124">
            <a:extLst>
              <a:ext uri="{FF2B5EF4-FFF2-40B4-BE49-F238E27FC236}">
                <a16:creationId xmlns:a16="http://schemas.microsoft.com/office/drawing/2014/main" id="{DAC7FD97-7BBC-D34C-AFF6-BD15D79B0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7897" y="2982078"/>
            <a:ext cx="4149090" cy="1714500"/>
          </a:xfrm>
          <a:prstGeom prst="rect">
            <a:avLst/>
          </a:prstGeom>
        </p:spPr>
      </p:pic>
      <p:graphicFrame>
        <p:nvGraphicFramePr>
          <p:cNvPr id="116" name="Diagramm 115">
            <a:extLst>
              <a:ext uri="{FF2B5EF4-FFF2-40B4-BE49-F238E27FC236}">
                <a16:creationId xmlns:a16="http://schemas.microsoft.com/office/drawing/2014/main" id="{38ADA544-7696-F447-A452-0501CCDA3ACF}"/>
              </a:ext>
            </a:extLst>
          </p:cNvPr>
          <p:cNvGraphicFramePr/>
          <p:nvPr>
            <p:extLst>
              <p:ext uri="{D42A27DB-BD31-4B8C-83A1-F6EECF244321}">
                <p14:modId xmlns:p14="http://schemas.microsoft.com/office/powerpoint/2010/main" val="3826918488"/>
              </p:ext>
            </p:extLst>
          </p:nvPr>
        </p:nvGraphicFramePr>
        <p:xfrm>
          <a:off x="6648769" y="2268482"/>
          <a:ext cx="5128665" cy="3040439"/>
        </p:xfrm>
        <a:graphic>
          <a:graphicData uri="http://schemas.openxmlformats.org/drawingml/2006/chart">
            <c:chart xmlns:c="http://schemas.openxmlformats.org/drawingml/2006/chart" xmlns:r="http://schemas.openxmlformats.org/officeDocument/2006/relationships" r:id="rId5"/>
          </a:graphicData>
        </a:graphic>
      </p:graphicFrame>
      <p:grpSp>
        <p:nvGrpSpPr>
          <p:cNvPr id="117" name="Gruppieren 116">
            <a:extLst>
              <a:ext uri="{FF2B5EF4-FFF2-40B4-BE49-F238E27FC236}">
                <a16:creationId xmlns:a16="http://schemas.microsoft.com/office/drawing/2014/main" id="{FEE22096-AA0F-CE42-8470-67FE0002D80C}"/>
              </a:ext>
            </a:extLst>
          </p:cNvPr>
          <p:cNvGrpSpPr/>
          <p:nvPr/>
        </p:nvGrpSpPr>
        <p:grpSpPr>
          <a:xfrm>
            <a:off x="9994359" y="3469302"/>
            <a:ext cx="1795684" cy="461665"/>
            <a:chOff x="1712613" y="4078641"/>
            <a:chExt cx="1795684" cy="461665"/>
          </a:xfrm>
        </p:grpSpPr>
        <p:sp>
          <p:nvSpPr>
            <p:cNvPr id="119" name="Textfeld 118">
              <a:extLst>
                <a:ext uri="{FF2B5EF4-FFF2-40B4-BE49-F238E27FC236}">
                  <a16:creationId xmlns:a16="http://schemas.microsoft.com/office/drawing/2014/main" id="{B9C611E2-C0AA-FF43-88F3-F8A8A7D49BB4}"/>
                </a:ext>
              </a:extLst>
            </p:cNvPr>
            <p:cNvSpPr txBox="1"/>
            <p:nvPr/>
          </p:nvSpPr>
          <p:spPr>
            <a:xfrm>
              <a:off x="1712613" y="4078641"/>
              <a:ext cx="1795684" cy="461665"/>
            </a:xfrm>
            <a:prstGeom prst="rect">
              <a:avLst/>
            </a:prstGeom>
            <a:noFill/>
          </p:spPr>
          <p:txBody>
            <a:bodyPr wrap="none" rtlCol="0">
              <a:spAutoFit/>
            </a:bodyPr>
            <a:lstStyle/>
            <a:p>
              <a:r>
                <a:rPr lang="de-DE" sz="1200" b="1" dirty="0">
                  <a:solidFill>
                    <a:schemeClr val="accent5"/>
                  </a:solidFill>
                </a:rPr>
                <a:t>––– </a:t>
              </a:r>
              <a:r>
                <a:rPr lang="de-DE" sz="1200" dirty="0" err="1"/>
                <a:t>Sintilimab</a:t>
              </a:r>
              <a:r>
                <a:rPr lang="de-DE" sz="1200" dirty="0"/>
                <a:t>+ Chemo</a:t>
              </a:r>
            </a:p>
            <a:p>
              <a:r>
                <a:rPr lang="de-DE" sz="1200" b="1" dirty="0">
                  <a:solidFill>
                    <a:schemeClr val="accent6"/>
                  </a:solidFill>
                </a:rPr>
                <a:t>––– </a:t>
              </a:r>
              <a:r>
                <a:rPr lang="de-DE" sz="1200" dirty="0"/>
                <a:t>Placebo + Chemo</a:t>
              </a:r>
            </a:p>
          </p:txBody>
        </p:sp>
        <p:sp>
          <p:nvSpPr>
            <p:cNvPr id="120" name="Dreieck 119">
              <a:extLst>
                <a:ext uri="{FF2B5EF4-FFF2-40B4-BE49-F238E27FC236}">
                  <a16:creationId xmlns:a16="http://schemas.microsoft.com/office/drawing/2014/main" id="{C5FFAF91-690A-DC41-987A-EE380F04FA67}"/>
                </a:ext>
              </a:extLst>
            </p:cNvPr>
            <p:cNvSpPr/>
            <p:nvPr/>
          </p:nvSpPr>
          <p:spPr>
            <a:xfrm>
              <a:off x="1891362" y="4196057"/>
              <a:ext cx="88691" cy="7645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1" name="Gerade Verbindung 120">
              <a:extLst>
                <a:ext uri="{FF2B5EF4-FFF2-40B4-BE49-F238E27FC236}">
                  <a16:creationId xmlns:a16="http://schemas.microsoft.com/office/drawing/2014/main" id="{29790D7F-EE62-5449-B177-964ED379C71D}"/>
                </a:ext>
              </a:extLst>
            </p:cNvPr>
            <p:cNvCxnSpPr>
              <a:cxnSpLocks/>
            </p:cNvCxnSpPr>
            <p:nvPr/>
          </p:nvCxnSpPr>
          <p:spPr>
            <a:xfrm>
              <a:off x="1935707" y="4358869"/>
              <a:ext cx="0" cy="9625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8" name="Rechteck 117">
            <a:extLst>
              <a:ext uri="{FF2B5EF4-FFF2-40B4-BE49-F238E27FC236}">
                <a16:creationId xmlns:a16="http://schemas.microsoft.com/office/drawing/2014/main" id="{7A872A7B-3C9B-5844-A0AB-7AD20596BFB4}"/>
              </a:ext>
            </a:extLst>
          </p:cNvPr>
          <p:cNvSpPr/>
          <p:nvPr/>
        </p:nvSpPr>
        <p:spPr>
          <a:xfrm>
            <a:off x="7082099" y="2870509"/>
            <a:ext cx="285903" cy="1905650"/>
          </a:xfrm>
          <a:prstGeom prst="rect">
            <a:avLst/>
          </a:prstGeom>
          <a:solidFill>
            <a:schemeClr val="bg1"/>
          </a:solidFill>
        </p:spPr>
        <p:txBody>
          <a:bodyPr wrap="none" lIns="36000" rIns="36000">
            <a:spAutoFit/>
          </a:bodyPr>
          <a:lstStyle/>
          <a:p>
            <a:pPr algn="r">
              <a:spcAft>
                <a:spcPts val="1100"/>
              </a:spcAft>
            </a:pPr>
            <a:r>
              <a:rPr lang="de-DE" sz="1200" dirty="0"/>
              <a:t>1.0</a:t>
            </a:r>
          </a:p>
          <a:p>
            <a:pPr algn="r">
              <a:spcAft>
                <a:spcPts val="1100"/>
              </a:spcAft>
            </a:pPr>
            <a:r>
              <a:rPr lang="de-DE" sz="1200" dirty="0"/>
              <a:t>0.8</a:t>
            </a:r>
          </a:p>
          <a:p>
            <a:pPr algn="r">
              <a:spcAft>
                <a:spcPts val="1100"/>
              </a:spcAft>
            </a:pPr>
            <a:r>
              <a:rPr lang="de-DE" sz="1200" dirty="0"/>
              <a:t>0.6</a:t>
            </a:r>
          </a:p>
          <a:p>
            <a:pPr algn="r">
              <a:spcAft>
                <a:spcPts val="1100"/>
              </a:spcAft>
            </a:pPr>
            <a:r>
              <a:rPr lang="de-DE" sz="1200" dirty="0"/>
              <a:t>0.4</a:t>
            </a:r>
          </a:p>
          <a:p>
            <a:pPr algn="r">
              <a:spcAft>
                <a:spcPts val="1100"/>
              </a:spcAft>
            </a:pPr>
            <a:r>
              <a:rPr lang="de-DE" sz="1200" dirty="0"/>
              <a:t>0.2</a:t>
            </a:r>
          </a:p>
          <a:p>
            <a:pPr algn="r">
              <a:spcAft>
                <a:spcPts val="1100"/>
              </a:spcAft>
            </a:pPr>
            <a:r>
              <a:rPr lang="de-DE" sz="1200" dirty="0"/>
              <a:t>0</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r>
              <a:rPr lang="en-GB"/>
              <a:t>CI, confidence interval; CPS, combined positive score; HR, hazard ratio; mo, months; PFS, progression-free survival.</a:t>
            </a:r>
          </a:p>
          <a:p>
            <a:r>
              <a:rPr lang="en-GB" b="1"/>
              <a:t>Shen L, et al. Abstract LBA52 presented at ESMO 2021.</a:t>
            </a:r>
          </a:p>
        </p:txBody>
      </p:sp>
      <p:sp>
        <p:nvSpPr>
          <p:cNvPr id="2" name="Textplatzhalter 1">
            <a:extLst>
              <a:ext uri="{FF2B5EF4-FFF2-40B4-BE49-F238E27FC236}">
                <a16:creationId xmlns:a16="http://schemas.microsoft.com/office/drawing/2014/main" id="{CBB302C6-1B55-AC4A-ACB4-33E2E3574431}"/>
              </a:ext>
            </a:extLst>
          </p:cNvPr>
          <p:cNvSpPr>
            <a:spLocks noGrp="1"/>
          </p:cNvSpPr>
          <p:nvPr>
            <p:ph type="body" sz="quarter" idx="12"/>
          </p:nvPr>
        </p:nvSpPr>
        <p:spPr/>
        <p:txBody>
          <a:bodyPr/>
          <a:lstStyle/>
          <a:p>
            <a:r>
              <a:rPr lang="de-DE" dirty="0"/>
              <a:t>PD-L1 CPS ≥5</a:t>
            </a:r>
          </a:p>
        </p:txBody>
      </p:sp>
      <p:sp>
        <p:nvSpPr>
          <p:cNvPr id="3" name="Textplatzhalter 2">
            <a:extLst>
              <a:ext uri="{FF2B5EF4-FFF2-40B4-BE49-F238E27FC236}">
                <a16:creationId xmlns:a16="http://schemas.microsoft.com/office/drawing/2014/main" id="{E961A1D7-DE75-9A42-BEF2-C1BDE0A33961}"/>
              </a:ext>
            </a:extLst>
          </p:cNvPr>
          <p:cNvSpPr>
            <a:spLocks noGrp="1"/>
          </p:cNvSpPr>
          <p:nvPr>
            <p:ph type="body" sz="quarter" idx="13"/>
          </p:nvPr>
        </p:nvSpPr>
        <p:spPr/>
        <p:txBody>
          <a:bodyPr/>
          <a:lstStyle/>
          <a:p>
            <a:r>
              <a:rPr lang="de-DE" dirty="0"/>
              <a:t>All </a:t>
            </a:r>
            <a:r>
              <a:rPr lang="de-DE" dirty="0" err="1"/>
              <a:t>patients</a:t>
            </a:r>
            <a:endParaRPr lang="de-DE" dirty="0"/>
          </a:p>
        </p:txBody>
      </p:sp>
      <p:sp>
        <p:nvSpPr>
          <p:cNvPr id="91" name="TextBox 9">
            <a:extLst>
              <a:ext uri="{FF2B5EF4-FFF2-40B4-BE49-F238E27FC236}">
                <a16:creationId xmlns:a16="http://schemas.microsoft.com/office/drawing/2014/main" id="{C65D73C7-B850-F14C-84E5-B81BF3A2C045}"/>
              </a:ext>
            </a:extLst>
          </p:cNvPr>
          <p:cNvSpPr txBox="1"/>
          <p:nvPr/>
        </p:nvSpPr>
        <p:spPr>
          <a:xfrm>
            <a:off x="407988" y="6039860"/>
            <a:ext cx="10866919" cy="215444"/>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400" dirty="0"/>
              <a:t>PFS benefit with Sin + Chemo vs Chemo in all patients and patients with PD-L1 CPS ≥ 5</a:t>
            </a:r>
          </a:p>
        </p:txBody>
      </p:sp>
      <p:graphicFrame>
        <p:nvGraphicFramePr>
          <p:cNvPr id="92" name="Tabelle 96">
            <a:extLst>
              <a:ext uri="{FF2B5EF4-FFF2-40B4-BE49-F238E27FC236}">
                <a16:creationId xmlns:a16="http://schemas.microsoft.com/office/drawing/2014/main" id="{EDDE336C-A6B2-514A-ABB6-5AF871F8E473}"/>
              </a:ext>
            </a:extLst>
          </p:cNvPr>
          <p:cNvGraphicFramePr>
            <a:graphicFrameLocks noGrp="1"/>
          </p:cNvGraphicFramePr>
          <p:nvPr>
            <p:extLst>
              <p:ext uri="{D42A27DB-BD31-4B8C-83A1-F6EECF244321}">
                <p14:modId xmlns:p14="http://schemas.microsoft.com/office/powerpoint/2010/main" val="1632718811"/>
              </p:ext>
            </p:extLst>
          </p:nvPr>
        </p:nvGraphicFramePr>
        <p:xfrm>
          <a:off x="401957" y="5201060"/>
          <a:ext cx="5553315" cy="696060"/>
        </p:xfrm>
        <a:graphic>
          <a:graphicData uri="http://schemas.openxmlformats.org/drawingml/2006/table">
            <a:tbl>
              <a:tblPr firstRow="1" bandRow="1">
                <a:tableStyleId>{5C22544A-7EE6-4342-B048-85BDC9FD1C3A}</a:tableStyleId>
              </a:tblPr>
              <a:tblGrid>
                <a:gridCol w="927320">
                  <a:extLst>
                    <a:ext uri="{9D8B030D-6E8A-4147-A177-3AD203B41FA5}">
                      <a16:colId xmlns:a16="http://schemas.microsoft.com/office/drawing/2014/main" val="3151216466"/>
                    </a:ext>
                  </a:extLst>
                </a:gridCol>
                <a:gridCol w="420545">
                  <a:extLst>
                    <a:ext uri="{9D8B030D-6E8A-4147-A177-3AD203B41FA5}">
                      <a16:colId xmlns:a16="http://schemas.microsoft.com/office/drawing/2014/main" val="926168181"/>
                    </a:ext>
                  </a:extLst>
                </a:gridCol>
                <a:gridCol w="420545">
                  <a:extLst>
                    <a:ext uri="{9D8B030D-6E8A-4147-A177-3AD203B41FA5}">
                      <a16:colId xmlns:a16="http://schemas.microsoft.com/office/drawing/2014/main" val="2500062171"/>
                    </a:ext>
                  </a:extLst>
                </a:gridCol>
                <a:gridCol w="420545">
                  <a:extLst>
                    <a:ext uri="{9D8B030D-6E8A-4147-A177-3AD203B41FA5}">
                      <a16:colId xmlns:a16="http://schemas.microsoft.com/office/drawing/2014/main" val="837164687"/>
                    </a:ext>
                  </a:extLst>
                </a:gridCol>
                <a:gridCol w="420545">
                  <a:extLst>
                    <a:ext uri="{9D8B030D-6E8A-4147-A177-3AD203B41FA5}">
                      <a16:colId xmlns:a16="http://schemas.microsoft.com/office/drawing/2014/main" val="1271741087"/>
                    </a:ext>
                  </a:extLst>
                </a:gridCol>
                <a:gridCol w="420545">
                  <a:extLst>
                    <a:ext uri="{9D8B030D-6E8A-4147-A177-3AD203B41FA5}">
                      <a16:colId xmlns:a16="http://schemas.microsoft.com/office/drawing/2014/main" val="671377813"/>
                    </a:ext>
                  </a:extLst>
                </a:gridCol>
                <a:gridCol w="420545">
                  <a:extLst>
                    <a:ext uri="{9D8B030D-6E8A-4147-A177-3AD203B41FA5}">
                      <a16:colId xmlns:a16="http://schemas.microsoft.com/office/drawing/2014/main" val="4085898097"/>
                    </a:ext>
                  </a:extLst>
                </a:gridCol>
                <a:gridCol w="420545">
                  <a:extLst>
                    <a:ext uri="{9D8B030D-6E8A-4147-A177-3AD203B41FA5}">
                      <a16:colId xmlns:a16="http://schemas.microsoft.com/office/drawing/2014/main" val="2382430838"/>
                    </a:ext>
                  </a:extLst>
                </a:gridCol>
                <a:gridCol w="420545">
                  <a:extLst>
                    <a:ext uri="{9D8B030D-6E8A-4147-A177-3AD203B41FA5}">
                      <a16:colId xmlns:a16="http://schemas.microsoft.com/office/drawing/2014/main" val="2078045141"/>
                    </a:ext>
                  </a:extLst>
                </a:gridCol>
                <a:gridCol w="420545">
                  <a:extLst>
                    <a:ext uri="{9D8B030D-6E8A-4147-A177-3AD203B41FA5}">
                      <a16:colId xmlns:a16="http://schemas.microsoft.com/office/drawing/2014/main" val="326983352"/>
                    </a:ext>
                  </a:extLst>
                </a:gridCol>
                <a:gridCol w="420545">
                  <a:extLst>
                    <a:ext uri="{9D8B030D-6E8A-4147-A177-3AD203B41FA5}">
                      <a16:colId xmlns:a16="http://schemas.microsoft.com/office/drawing/2014/main" val="3761095219"/>
                    </a:ext>
                  </a:extLst>
                </a:gridCol>
                <a:gridCol w="420545">
                  <a:extLst>
                    <a:ext uri="{9D8B030D-6E8A-4147-A177-3AD203B41FA5}">
                      <a16:colId xmlns:a16="http://schemas.microsoft.com/office/drawing/2014/main" val="2546271524"/>
                    </a:ext>
                  </a:extLst>
                </a:gridCol>
              </a:tblGrid>
              <a:tr h="0">
                <a:tc gridSpan="12">
                  <a:txBody>
                    <a:bodyPr/>
                    <a:lstStyle/>
                    <a:p>
                      <a:r>
                        <a:rPr lang="de-DE" sz="1050">
                          <a:solidFill>
                            <a:schemeClr val="bg1"/>
                          </a:solidFill>
                        </a:rPr>
                        <a:t>No. at risk</a:t>
                      </a:r>
                      <a:endParaRPr lang="LID4096" sz="1050">
                        <a:solidFill>
                          <a:schemeClr val="bg1"/>
                        </a:solidFill>
                      </a:endParaRPr>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extLst>
                  <a:ext uri="{0D108BD9-81ED-4DB2-BD59-A6C34878D82A}">
                    <a16:rowId xmlns:a16="http://schemas.microsoft.com/office/drawing/2014/main" val="2923828362"/>
                  </a:ext>
                </a:extLst>
              </a:tr>
              <a:tr h="0">
                <a:tc>
                  <a:txBody>
                    <a:bodyPr/>
                    <a:lstStyle/>
                    <a:p>
                      <a:r>
                        <a:rPr lang="de-DE" sz="1050" dirty="0">
                          <a:solidFill>
                            <a:schemeClr val="bg1"/>
                          </a:solidFill>
                        </a:rPr>
                        <a:t>Sinti + Chemo</a:t>
                      </a:r>
                      <a:endParaRPr lang="LID4096" sz="1050">
                        <a:solidFill>
                          <a:schemeClr val="bg1"/>
                        </a:solidFill>
                      </a:endParaRPr>
                    </a:p>
                  </a:txBody>
                  <a:tcPr marL="36000" marR="36000" marT="36000" marB="36000">
                    <a:solidFill>
                      <a:schemeClr val="accent5"/>
                    </a:solidFill>
                  </a:tcPr>
                </a:tc>
                <a:tc>
                  <a:txBody>
                    <a:bodyPr/>
                    <a:lstStyle/>
                    <a:p>
                      <a:pPr algn="ctr"/>
                      <a:r>
                        <a:rPr lang="de-DE" sz="1050" dirty="0">
                          <a:solidFill>
                            <a:schemeClr val="tx1"/>
                          </a:solidFill>
                        </a:rPr>
                        <a:t>197</a:t>
                      </a:r>
                      <a:endParaRPr lang="LID4096" sz="1050">
                        <a:solidFill>
                          <a:schemeClr val="tx1"/>
                        </a:solidFill>
                      </a:endParaRPr>
                    </a:p>
                  </a:txBody>
                  <a:tcPr marL="36000" marR="36000" marT="36000" marB="36000"/>
                </a:tc>
                <a:tc>
                  <a:txBody>
                    <a:bodyPr/>
                    <a:lstStyle/>
                    <a:p>
                      <a:pPr algn="ctr"/>
                      <a:r>
                        <a:rPr lang="de-DE" sz="1050" dirty="0">
                          <a:solidFill>
                            <a:schemeClr val="tx1"/>
                          </a:solidFill>
                        </a:rPr>
                        <a:t>157</a:t>
                      </a:r>
                      <a:endParaRPr lang="LID4096" sz="1050">
                        <a:solidFill>
                          <a:schemeClr val="tx1"/>
                        </a:solidFill>
                      </a:endParaRPr>
                    </a:p>
                  </a:txBody>
                  <a:tcPr marL="36000" marR="36000" marT="36000" marB="36000"/>
                </a:tc>
                <a:tc>
                  <a:txBody>
                    <a:bodyPr/>
                    <a:lstStyle/>
                    <a:p>
                      <a:pPr algn="ctr"/>
                      <a:r>
                        <a:rPr lang="de-DE" sz="1050">
                          <a:solidFill>
                            <a:schemeClr val="tx1"/>
                          </a:solidFill>
                        </a:rPr>
                        <a:t>105</a:t>
                      </a:r>
                      <a:endParaRPr lang="LID4096" sz="1050">
                        <a:solidFill>
                          <a:schemeClr val="tx1"/>
                        </a:solidFill>
                      </a:endParaRPr>
                    </a:p>
                  </a:txBody>
                  <a:tcPr marL="36000" marR="36000" marT="36000" marB="36000"/>
                </a:tc>
                <a:tc>
                  <a:txBody>
                    <a:bodyPr/>
                    <a:lstStyle/>
                    <a:p>
                      <a:pPr algn="ctr"/>
                      <a:r>
                        <a:rPr lang="de-DE" sz="1050">
                          <a:solidFill>
                            <a:schemeClr val="tx1"/>
                          </a:solidFill>
                        </a:rPr>
                        <a:t>66</a:t>
                      </a:r>
                      <a:endParaRPr lang="LID4096" sz="1050">
                        <a:solidFill>
                          <a:schemeClr val="tx1"/>
                        </a:solidFill>
                      </a:endParaRPr>
                    </a:p>
                  </a:txBody>
                  <a:tcPr marL="36000" marR="36000" marT="36000" marB="36000"/>
                </a:tc>
                <a:tc>
                  <a:txBody>
                    <a:bodyPr/>
                    <a:lstStyle/>
                    <a:p>
                      <a:pPr algn="ctr"/>
                      <a:r>
                        <a:rPr lang="de-DE" sz="1050">
                          <a:solidFill>
                            <a:schemeClr val="tx1"/>
                          </a:solidFill>
                        </a:rPr>
                        <a:t>37</a:t>
                      </a:r>
                      <a:endParaRPr lang="LID4096" sz="1050">
                        <a:solidFill>
                          <a:schemeClr val="tx1"/>
                        </a:solidFill>
                      </a:endParaRPr>
                    </a:p>
                  </a:txBody>
                  <a:tcPr marL="36000" marR="36000" marT="36000" marB="36000"/>
                </a:tc>
                <a:tc>
                  <a:txBody>
                    <a:bodyPr/>
                    <a:lstStyle/>
                    <a:p>
                      <a:pPr algn="ctr"/>
                      <a:r>
                        <a:rPr lang="de-DE" sz="1050">
                          <a:solidFill>
                            <a:schemeClr val="tx1"/>
                          </a:solidFill>
                        </a:rPr>
                        <a:t>30</a:t>
                      </a:r>
                      <a:endParaRPr lang="LID4096" sz="1050">
                        <a:solidFill>
                          <a:schemeClr val="tx1"/>
                        </a:solidFill>
                      </a:endParaRPr>
                    </a:p>
                  </a:txBody>
                  <a:tcPr marL="36000" marR="36000" marT="36000" marB="36000"/>
                </a:tc>
                <a:tc>
                  <a:txBody>
                    <a:bodyPr/>
                    <a:lstStyle/>
                    <a:p>
                      <a:pPr algn="ctr"/>
                      <a:r>
                        <a:rPr lang="de-DE" sz="1050">
                          <a:solidFill>
                            <a:schemeClr val="tx1"/>
                          </a:solidFill>
                        </a:rPr>
                        <a:t>21</a:t>
                      </a:r>
                      <a:endParaRPr lang="LID4096" sz="1050">
                        <a:solidFill>
                          <a:schemeClr val="tx1"/>
                        </a:solidFill>
                      </a:endParaRPr>
                    </a:p>
                  </a:txBody>
                  <a:tcPr marL="36000" marR="36000" marT="36000" marB="36000"/>
                </a:tc>
                <a:tc>
                  <a:txBody>
                    <a:bodyPr/>
                    <a:lstStyle/>
                    <a:p>
                      <a:pPr algn="ctr"/>
                      <a:r>
                        <a:rPr lang="de-DE" sz="1050">
                          <a:solidFill>
                            <a:schemeClr val="tx1"/>
                          </a:solidFill>
                        </a:rPr>
                        <a:t>11</a:t>
                      </a:r>
                      <a:endParaRPr lang="LID4096" sz="1050">
                        <a:solidFill>
                          <a:schemeClr val="tx1"/>
                        </a:solidFill>
                      </a:endParaRPr>
                    </a:p>
                  </a:txBody>
                  <a:tcPr marL="36000" marR="36000" marT="36000" marB="36000"/>
                </a:tc>
                <a:tc>
                  <a:txBody>
                    <a:bodyPr/>
                    <a:lstStyle/>
                    <a:p>
                      <a:pPr algn="ctr"/>
                      <a:r>
                        <a:rPr lang="de-DE" sz="1050">
                          <a:solidFill>
                            <a:schemeClr val="tx1"/>
                          </a:solidFill>
                        </a:rPr>
                        <a:t>5</a:t>
                      </a:r>
                      <a:endParaRPr lang="LID4096" sz="1050">
                        <a:solidFill>
                          <a:schemeClr val="tx1"/>
                        </a:solidFill>
                      </a:endParaRPr>
                    </a:p>
                  </a:txBody>
                  <a:tcPr marL="36000" marR="36000" marT="36000" marB="36000"/>
                </a:tc>
                <a:tc>
                  <a:txBody>
                    <a:bodyPr/>
                    <a:lstStyle/>
                    <a:p>
                      <a:pPr algn="ctr"/>
                      <a:r>
                        <a:rPr lang="de-DE" sz="1050">
                          <a:solidFill>
                            <a:schemeClr val="tx1"/>
                          </a:solidFill>
                        </a:rPr>
                        <a:t>1</a:t>
                      </a:r>
                      <a:endParaRPr lang="LID4096" sz="1050">
                        <a:solidFill>
                          <a:schemeClr val="tx1"/>
                        </a:solidFill>
                      </a:endParaRPr>
                    </a:p>
                  </a:txBody>
                  <a:tcPr marL="36000" marR="36000" marT="36000" marB="36000"/>
                </a:tc>
                <a:tc>
                  <a:txBody>
                    <a:bodyPr/>
                    <a:lstStyle/>
                    <a:p>
                      <a:pPr algn="ctr"/>
                      <a:r>
                        <a:rPr lang="de-DE" sz="105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2876362605"/>
                  </a:ext>
                </a:extLst>
              </a:tr>
              <a:tr h="0">
                <a:tc>
                  <a:txBody>
                    <a:bodyPr/>
                    <a:lstStyle/>
                    <a:p>
                      <a:r>
                        <a:rPr lang="de-DE" sz="1050">
                          <a:solidFill>
                            <a:schemeClr val="bg1"/>
                          </a:solidFill>
                        </a:rPr>
                        <a:t>Chemo</a:t>
                      </a:r>
                      <a:endParaRPr lang="LID4096" sz="1050">
                        <a:solidFill>
                          <a:schemeClr val="bg1"/>
                        </a:solidFill>
                      </a:endParaRPr>
                    </a:p>
                  </a:txBody>
                  <a:tcPr marL="36000" marR="36000" marT="36000" marB="36000">
                    <a:solidFill>
                      <a:schemeClr val="bg1">
                        <a:lumMod val="50000"/>
                      </a:schemeClr>
                    </a:solidFill>
                  </a:tcPr>
                </a:tc>
                <a:tc>
                  <a:txBody>
                    <a:bodyPr/>
                    <a:lstStyle/>
                    <a:p>
                      <a:pPr algn="ctr"/>
                      <a:r>
                        <a:rPr lang="de-DE" sz="1050">
                          <a:solidFill>
                            <a:schemeClr val="tx1"/>
                          </a:solidFill>
                        </a:rPr>
                        <a:t>200</a:t>
                      </a:r>
                      <a:endParaRPr lang="LID4096" sz="1050">
                        <a:solidFill>
                          <a:schemeClr val="tx1"/>
                        </a:solidFill>
                      </a:endParaRPr>
                    </a:p>
                  </a:txBody>
                  <a:tcPr marL="36000" marR="36000" marT="36000" marB="36000"/>
                </a:tc>
                <a:tc>
                  <a:txBody>
                    <a:bodyPr/>
                    <a:lstStyle/>
                    <a:p>
                      <a:pPr algn="ctr"/>
                      <a:r>
                        <a:rPr lang="de-DE" sz="1050">
                          <a:solidFill>
                            <a:schemeClr val="tx1"/>
                          </a:solidFill>
                        </a:rPr>
                        <a:t>140</a:t>
                      </a:r>
                      <a:endParaRPr lang="LID4096" sz="1050">
                        <a:solidFill>
                          <a:schemeClr val="tx1"/>
                        </a:solidFill>
                      </a:endParaRPr>
                    </a:p>
                  </a:txBody>
                  <a:tcPr marL="36000" marR="36000" marT="36000" marB="36000"/>
                </a:tc>
                <a:tc>
                  <a:txBody>
                    <a:bodyPr/>
                    <a:lstStyle/>
                    <a:p>
                      <a:pPr algn="ctr"/>
                      <a:r>
                        <a:rPr lang="de-DE" sz="1050" dirty="0">
                          <a:solidFill>
                            <a:schemeClr val="tx1"/>
                          </a:solidFill>
                        </a:rPr>
                        <a:t>79</a:t>
                      </a:r>
                      <a:endParaRPr lang="LID4096" sz="1050">
                        <a:solidFill>
                          <a:schemeClr val="tx1"/>
                        </a:solidFill>
                      </a:endParaRPr>
                    </a:p>
                  </a:txBody>
                  <a:tcPr marL="36000" marR="36000" marT="36000" marB="36000"/>
                </a:tc>
                <a:tc>
                  <a:txBody>
                    <a:bodyPr/>
                    <a:lstStyle/>
                    <a:p>
                      <a:pPr algn="ctr"/>
                      <a:r>
                        <a:rPr lang="de-DE" sz="1050" dirty="0">
                          <a:solidFill>
                            <a:schemeClr val="tx1"/>
                          </a:solidFill>
                        </a:rPr>
                        <a:t>56</a:t>
                      </a:r>
                      <a:endParaRPr lang="LID4096" sz="1050">
                        <a:solidFill>
                          <a:schemeClr val="tx1"/>
                        </a:solidFill>
                      </a:endParaRPr>
                    </a:p>
                  </a:txBody>
                  <a:tcPr marL="36000" marR="36000" marT="36000" marB="36000"/>
                </a:tc>
                <a:tc>
                  <a:txBody>
                    <a:bodyPr/>
                    <a:lstStyle/>
                    <a:p>
                      <a:pPr algn="ctr"/>
                      <a:r>
                        <a:rPr lang="de-DE" sz="1050" dirty="0">
                          <a:solidFill>
                            <a:schemeClr val="tx1"/>
                          </a:solidFill>
                        </a:rPr>
                        <a:t>26</a:t>
                      </a:r>
                      <a:endParaRPr lang="LID4096" sz="1050">
                        <a:solidFill>
                          <a:schemeClr val="tx1"/>
                        </a:solidFill>
                      </a:endParaRPr>
                    </a:p>
                  </a:txBody>
                  <a:tcPr marL="36000" marR="36000" marT="36000" marB="36000"/>
                </a:tc>
                <a:tc>
                  <a:txBody>
                    <a:bodyPr/>
                    <a:lstStyle/>
                    <a:p>
                      <a:pPr algn="ctr"/>
                      <a:r>
                        <a:rPr lang="de-DE" sz="1050" dirty="0">
                          <a:solidFill>
                            <a:schemeClr val="tx1"/>
                          </a:solidFill>
                        </a:rPr>
                        <a:t>15</a:t>
                      </a:r>
                      <a:endParaRPr lang="LID4096" sz="1050">
                        <a:solidFill>
                          <a:schemeClr val="tx1"/>
                        </a:solidFill>
                      </a:endParaRPr>
                    </a:p>
                  </a:txBody>
                  <a:tcPr marL="36000" marR="36000" marT="36000" marB="36000"/>
                </a:tc>
                <a:tc>
                  <a:txBody>
                    <a:bodyPr/>
                    <a:lstStyle/>
                    <a:p>
                      <a:pPr algn="ctr"/>
                      <a:r>
                        <a:rPr lang="de-DE" sz="1050">
                          <a:solidFill>
                            <a:schemeClr val="tx1"/>
                          </a:solidFill>
                        </a:rPr>
                        <a:t>11</a:t>
                      </a:r>
                      <a:endParaRPr lang="LID4096" sz="1050">
                        <a:solidFill>
                          <a:schemeClr val="tx1"/>
                        </a:solidFill>
                      </a:endParaRPr>
                    </a:p>
                  </a:txBody>
                  <a:tcPr marL="36000" marR="36000" marT="36000" marB="36000"/>
                </a:tc>
                <a:tc>
                  <a:txBody>
                    <a:bodyPr/>
                    <a:lstStyle/>
                    <a:p>
                      <a:pPr algn="ctr"/>
                      <a:r>
                        <a:rPr lang="de-DE" sz="1050" dirty="0">
                          <a:solidFill>
                            <a:schemeClr val="tx1"/>
                          </a:solidFill>
                        </a:rPr>
                        <a:t>9</a:t>
                      </a:r>
                      <a:endParaRPr lang="LID4096" sz="1050">
                        <a:solidFill>
                          <a:schemeClr val="tx1"/>
                        </a:solidFill>
                      </a:endParaRPr>
                    </a:p>
                  </a:txBody>
                  <a:tcPr marL="36000" marR="36000" marT="36000" marB="36000"/>
                </a:tc>
                <a:tc>
                  <a:txBody>
                    <a:bodyPr/>
                    <a:lstStyle/>
                    <a:p>
                      <a:pPr algn="ctr"/>
                      <a:r>
                        <a:rPr lang="de-DE" sz="1050" dirty="0">
                          <a:solidFill>
                            <a:schemeClr val="tx1"/>
                          </a:solidFill>
                        </a:rPr>
                        <a:t>6</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tc>
                  <a:txBody>
                    <a:bodyPr/>
                    <a:lstStyle/>
                    <a:p>
                      <a:pPr algn="ctr"/>
                      <a:endParaRPr lang="LID4096" sz="1050">
                        <a:solidFill>
                          <a:schemeClr val="tx1"/>
                        </a:solidFill>
                      </a:endParaRPr>
                    </a:p>
                  </a:txBody>
                  <a:tcPr marL="36000" marR="36000" marT="36000" marB="36000"/>
                </a:tc>
                <a:extLst>
                  <a:ext uri="{0D108BD9-81ED-4DB2-BD59-A6C34878D82A}">
                    <a16:rowId xmlns:a16="http://schemas.microsoft.com/office/drawing/2014/main" val="3689516830"/>
                  </a:ext>
                </a:extLst>
              </a:tr>
            </a:tbl>
          </a:graphicData>
        </a:graphic>
      </p:graphicFrame>
      <p:graphicFrame>
        <p:nvGraphicFramePr>
          <p:cNvPr id="93" name="Tabelle 96">
            <a:extLst>
              <a:ext uri="{FF2B5EF4-FFF2-40B4-BE49-F238E27FC236}">
                <a16:creationId xmlns:a16="http://schemas.microsoft.com/office/drawing/2014/main" id="{8718D67C-F0D3-BA4C-99CE-15BF3E3F9E55}"/>
              </a:ext>
            </a:extLst>
          </p:cNvPr>
          <p:cNvGraphicFramePr>
            <a:graphicFrameLocks noGrp="1"/>
          </p:cNvGraphicFramePr>
          <p:nvPr>
            <p:extLst>
              <p:ext uri="{D42A27DB-BD31-4B8C-83A1-F6EECF244321}">
                <p14:modId xmlns:p14="http://schemas.microsoft.com/office/powerpoint/2010/main" val="3355885658"/>
              </p:ext>
            </p:extLst>
          </p:nvPr>
        </p:nvGraphicFramePr>
        <p:xfrm>
          <a:off x="6236725" y="5201060"/>
          <a:ext cx="5553318" cy="696060"/>
        </p:xfrm>
        <a:graphic>
          <a:graphicData uri="http://schemas.openxmlformats.org/drawingml/2006/table">
            <a:tbl>
              <a:tblPr firstRow="1" bandRow="1">
                <a:tableStyleId>{5C22544A-7EE6-4342-B048-85BDC9FD1C3A}</a:tableStyleId>
              </a:tblPr>
              <a:tblGrid>
                <a:gridCol w="958805">
                  <a:extLst>
                    <a:ext uri="{9D8B030D-6E8A-4147-A177-3AD203B41FA5}">
                      <a16:colId xmlns:a16="http://schemas.microsoft.com/office/drawing/2014/main" val="3151216466"/>
                    </a:ext>
                  </a:extLst>
                </a:gridCol>
                <a:gridCol w="417683">
                  <a:extLst>
                    <a:ext uri="{9D8B030D-6E8A-4147-A177-3AD203B41FA5}">
                      <a16:colId xmlns:a16="http://schemas.microsoft.com/office/drawing/2014/main" val="926168181"/>
                    </a:ext>
                  </a:extLst>
                </a:gridCol>
                <a:gridCol w="417683">
                  <a:extLst>
                    <a:ext uri="{9D8B030D-6E8A-4147-A177-3AD203B41FA5}">
                      <a16:colId xmlns:a16="http://schemas.microsoft.com/office/drawing/2014/main" val="2500062171"/>
                    </a:ext>
                  </a:extLst>
                </a:gridCol>
                <a:gridCol w="417683">
                  <a:extLst>
                    <a:ext uri="{9D8B030D-6E8A-4147-A177-3AD203B41FA5}">
                      <a16:colId xmlns:a16="http://schemas.microsoft.com/office/drawing/2014/main" val="837164687"/>
                    </a:ext>
                  </a:extLst>
                </a:gridCol>
                <a:gridCol w="417683">
                  <a:extLst>
                    <a:ext uri="{9D8B030D-6E8A-4147-A177-3AD203B41FA5}">
                      <a16:colId xmlns:a16="http://schemas.microsoft.com/office/drawing/2014/main" val="1271741087"/>
                    </a:ext>
                  </a:extLst>
                </a:gridCol>
                <a:gridCol w="417683">
                  <a:extLst>
                    <a:ext uri="{9D8B030D-6E8A-4147-A177-3AD203B41FA5}">
                      <a16:colId xmlns:a16="http://schemas.microsoft.com/office/drawing/2014/main" val="671377813"/>
                    </a:ext>
                  </a:extLst>
                </a:gridCol>
                <a:gridCol w="417683">
                  <a:extLst>
                    <a:ext uri="{9D8B030D-6E8A-4147-A177-3AD203B41FA5}">
                      <a16:colId xmlns:a16="http://schemas.microsoft.com/office/drawing/2014/main" val="4085898097"/>
                    </a:ext>
                  </a:extLst>
                </a:gridCol>
                <a:gridCol w="417683">
                  <a:extLst>
                    <a:ext uri="{9D8B030D-6E8A-4147-A177-3AD203B41FA5}">
                      <a16:colId xmlns:a16="http://schemas.microsoft.com/office/drawing/2014/main" val="2382430838"/>
                    </a:ext>
                  </a:extLst>
                </a:gridCol>
                <a:gridCol w="417683">
                  <a:extLst>
                    <a:ext uri="{9D8B030D-6E8A-4147-A177-3AD203B41FA5}">
                      <a16:colId xmlns:a16="http://schemas.microsoft.com/office/drawing/2014/main" val="2078045141"/>
                    </a:ext>
                  </a:extLst>
                </a:gridCol>
                <a:gridCol w="417683">
                  <a:extLst>
                    <a:ext uri="{9D8B030D-6E8A-4147-A177-3AD203B41FA5}">
                      <a16:colId xmlns:a16="http://schemas.microsoft.com/office/drawing/2014/main" val="326983352"/>
                    </a:ext>
                  </a:extLst>
                </a:gridCol>
                <a:gridCol w="417683">
                  <a:extLst>
                    <a:ext uri="{9D8B030D-6E8A-4147-A177-3AD203B41FA5}">
                      <a16:colId xmlns:a16="http://schemas.microsoft.com/office/drawing/2014/main" val="3761095219"/>
                    </a:ext>
                  </a:extLst>
                </a:gridCol>
                <a:gridCol w="417683">
                  <a:extLst>
                    <a:ext uri="{9D8B030D-6E8A-4147-A177-3AD203B41FA5}">
                      <a16:colId xmlns:a16="http://schemas.microsoft.com/office/drawing/2014/main" val="2546271524"/>
                    </a:ext>
                  </a:extLst>
                </a:gridCol>
              </a:tblGrid>
              <a:tr h="0">
                <a:tc gridSpan="12">
                  <a:txBody>
                    <a:bodyPr/>
                    <a:lstStyle/>
                    <a:p>
                      <a:r>
                        <a:rPr lang="de-DE" sz="1050"/>
                        <a:t>No. at risk</a:t>
                      </a:r>
                      <a:endParaRPr lang="LID4096" sz="105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extLst>
                  <a:ext uri="{0D108BD9-81ED-4DB2-BD59-A6C34878D82A}">
                    <a16:rowId xmlns:a16="http://schemas.microsoft.com/office/drawing/2014/main" val="2923828362"/>
                  </a:ext>
                </a:extLst>
              </a:tr>
              <a:tr h="0">
                <a:tc>
                  <a:txBody>
                    <a:bodyPr/>
                    <a:lstStyle/>
                    <a:p>
                      <a:r>
                        <a:rPr lang="de-DE" sz="1050" dirty="0">
                          <a:solidFill>
                            <a:schemeClr val="bg1"/>
                          </a:solidFill>
                        </a:rPr>
                        <a:t>Sinti + Chemo</a:t>
                      </a:r>
                      <a:endParaRPr lang="LID4096" sz="1050">
                        <a:solidFill>
                          <a:schemeClr val="bg1"/>
                        </a:solidFill>
                      </a:endParaRPr>
                    </a:p>
                  </a:txBody>
                  <a:tcPr marL="36000" marR="36000" marT="36000" marB="36000">
                    <a:solidFill>
                      <a:schemeClr val="accent5"/>
                    </a:solidFill>
                  </a:tcPr>
                </a:tc>
                <a:tc>
                  <a:txBody>
                    <a:bodyPr/>
                    <a:lstStyle/>
                    <a:p>
                      <a:pPr algn="ctr"/>
                      <a:r>
                        <a:rPr lang="de-DE" sz="1050" dirty="0">
                          <a:solidFill>
                            <a:schemeClr val="tx1"/>
                          </a:solidFill>
                        </a:rPr>
                        <a:t>327</a:t>
                      </a:r>
                      <a:endParaRPr lang="LID4096" sz="1050">
                        <a:solidFill>
                          <a:schemeClr val="tx1"/>
                        </a:solidFill>
                      </a:endParaRPr>
                    </a:p>
                  </a:txBody>
                  <a:tcPr marL="36000" marR="36000" marT="36000" marB="36000"/>
                </a:tc>
                <a:tc>
                  <a:txBody>
                    <a:bodyPr/>
                    <a:lstStyle/>
                    <a:p>
                      <a:pPr algn="ctr"/>
                      <a:r>
                        <a:rPr lang="de-DE" sz="1050">
                          <a:solidFill>
                            <a:schemeClr val="tx1"/>
                          </a:solidFill>
                        </a:rPr>
                        <a:t>246</a:t>
                      </a:r>
                      <a:endParaRPr lang="LID4096" sz="1050">
                        <a:solidFill>
                          <a:schemeClr val="tx1"/>
                        </a:solidFill>
                      </a:endParaRPr>
                    </a:p>
                  </a:txBody>
                  <a:tcPr marL="36000" marR="36000" marT="36000" marB="36000"/>
                </a:tc>
                <a:tc>
                  <a:txBody>
                    <a:bodyPr/>
                    <a:lstStyle/>
                    <a:p>
                      <a:pPr algn="ctr"/>
                      <a:r>
                        <a:rPr lang="de-DE" sz="1050">
                          <a:solidFill>
                            <a:schemeClr val="tx1"/>
                          </a:solidFill>
                        </a:rPr>
                        <a:t>163</a:t>
                      </a:r>
                      <a:endParaRPr lang="LID4096" sz="1050">
                        <a:solidFill>
                          <a:schemeClr val="tx1"/>
                        </a:solidFill>
                      </a:endParaRPr>
                    </a:p>
                  </a:txBody>
                  <a:tcPr marL="36000" marR="36000" marT="36000" marB="36000"/>
                </a:tc>
                <a:tc>
                  <a:txBody>
                    <a:bodyPr/>
                    <a:lstStyle/>
                    <a:p>
                      <a:pPr algn="ctr"/>
                      <a:r>
                        <a:rPr lang="de-DE" sz="1050">
                          <a:solidFill>
                            <a:schemeClr val="tx1"/>
                          </a:solidFill>
                        </a:rPr>
                        <a:t>105</a:t>
                      </a:r>
                      <a:endParaRPr lang="LID4096" sz="1050">
                        <a:solidFill>
                          <a:schemeClr val="tx1"/>
                        </a:solidFill>
                      </a:endParaRPr>
                    </a:p>
                  </a:txBody>
                  <a:tcPr marL="36000" marR="36000" marT="36000" marB="36000"/>
                </a:tc>
                <a:tc>
                  <a:txBody>
                    <a:bodyPr/>
                    <a:lstStyle/>
                    <a:p>
                      <a:pPr algn="ctr"/>
                      <a:r>
                        <a:rPr lang="de-DE" sz="1050">
                          <a:solidFill>
                            <a:schemeClr val="tx1"/>
                          </a:solidFill>
                        </a:rPr>
                        <a:t>58</a:t>
                      </a:r>
                      <a:endParaRPr lang="LID4096" sz="1050">
                        <a:solidFill>
                          <a:schemeClr val="tx1"/>
                        </a:solidFill>
                      </a:endParaRPr>
                    </a:p>
                  </a:txBody>
                  <a:tcPr marL="36000" marR="36000" marT="36000" marB="36000"/>
                </a:tc>
                <a:tc>
                  <a:txBody>
                    <a:bodyPr/>
                    <a:lstStyle/>
                    <a:p>
                      <a:pPr algn="ctr"/>
                      <a:r>
                        <a:rPr lang="de-DE" sz="1050">
                          <a:solidFill>
                            <a:schemeClr val="tx1"/>
                          </a:solidFill>
                        </a:rPr>
                        <a:t>46</a:t>
                      </a:r>
                      <a:endParaRPr lang="LID4096" sz="1050">
                        <a:solidFill>
                          <a:schemeClr val="tx1"/>
                        </a:solidFill>
                      </a:endParaRPr>
                    </a:p>
                  </a:txBody>
                  <a:tcPr marL="36000" marR="36000" marT="36000" marB="36000"/>
                </a:tc>
                <a:tc>
                  <a:txBody>
                    <a:bodyPr/>
                    <a:lstStyle/>
                    <a:p>
                      <a:pPr algn="ctr"/>
                      <a:r>
                        <a:rPr lang="de-DE" sz="1050">
                          <a:solidFill>
                            <a:schemeClr val="tx1"/>
                          </a:solidFill>
                        </a:rPr>
                        <a:t>29</a:t>
                      </a:r>
                      <a:endParaRPr lang="LID4096" sz="1050">
                        <a:solidFill>
                          <a:schemeClr val="tx1"/>
                        </a:solidFill>
                      </a:endParaRPr>
                    </a:p>
                  </a:txBody>
                  <a:tcPr marL="36000" marR="36000" marT="36000" marB="36000"/>
                </a:tc>
                <a:tc>
                  <a:txBody>
                    <a:bodyPr/>
                    <a:lstStyle/>
                    <a:p>
                      <a:pPr algn="ctr"/>
                      <a:r>
                        <a:rPr lang="de-DE" sz="1050">
                          <a:solidFill>
                            <a:schemeClr val="tx1"/>
                          </a:solidFill>
                        </a:rPr>
                        <a:t>12</a:t>
                      </a:r>
                      <a:endParaRPr lang="LID4096" sz="1050">
                        <a:solidFill>
                          <a:schemeClr val="tx1"/>
                        </a:solidFill>
                      </a:endParaRPr>
                    </a:p>
                  </a:txBody>
                  <a:tcPr marL="36000" marR="36000" marT="36000" marB="36000"/>
                </a:tc>
                <a:tc>
                  <a:txBody>
                    <a:bodyPr/>
                    <a:lstStyle/>
                    <a:p>
                      <a:pPr algn="ctr"/>
                      <a:r>
                        <a:rPr lang="de-DE" sz="1050">
                          <a:solidFill>
                            <a:schemeClr val="tx1"/>
                          </a:solidFill>
                        </a:rPr>
                        <a:t>5</a:t>
                      </a:r>
                      <a:endParaRPr lang="LID4096" sz="1050">
                        <a:solidFill>
                          <a:schemeClr val="tx1"/>
                        </a:solidFill>
                      </a:endParaRPr>
                    </a:p>
                  </a:txBody>
                  <a:tcPr marL="36000" marR="36000" marT="36000" marB="36000"/>
                </a:tc>
                <a:tc>
                  <a:txBody>
                    <a:bodyPr/>
                    <a:lstStyle/>
                    <a:p>
                      <a:pPr algn="ctr"/>
                      <a:r>
                        <a:rPr lang="de-DE" sz="1050">
                          <a:solidFill>
                            <a:schemeClr val="tx1"/>
                          </a:solidFill>
                        </a:rPr>
                        <a:t>1</a:t>
                      </a:r>
                      <a:endParaRPr lang="LID4096" sz="1050">
                        <a:solidFill>
                          <a:schemeClr val="tx1"/>
                        </a:solidFill>
                      </a:endParaRPr>
                    </a:p>
                  </a:txBody>
                  <a:tcPr marL="36000" marR="36000" marT="36000" marB="36000"/>
                </a:tc>
                <a:tc>
                  <a:txBody>
                    <a:bodyPr/>
                    <a:lstStyle/>
                    <a:p>
                      <a:pPr algn="ctr"/>
                      <a:r>
                        <a:rPr lang="de-DE" sz="1050">
                          <a:solidFill>
                            <a:schemeClr val="tx1"/>
                          </a:solidFill>
                        </a:rPr>
                        <a:t>0</a:t>
                      </a:r>
                      <a:endParaRPr lang="LID4096" sz="1050">
                        <a:solidFill>
                          <a:schemeClr val="tx1"/>
                        </a:solidFill>
                      </a:endParaRPr>
                    </a:p>
                  </a:txBody>
                  <a:tcPr marL="36000" marR="36000" marT="36000" marB="36000"/>
                </a:tc>
                <a:extLst>
                  <a:ext uri="{0D108BD9-81ED-4DB2-BD59-A6C34878D82A}">
                    <a16:rowId xmlns:a16="http://schemas.microsoft.com/office/drawing/2014/main" val="2876362605"/>
                  </a:ext>
                </a:extLst>
              </a:tr>
              <a:tr h="0">
                <a:tc>
                  <a:txBody>
                    <a:bodyPr/>
                    <a:lstStyle/>
                    <a:p>
                      <a:r>
                        <a:rPr lang="de-DE" sz="1050" dirty="0">
                          <a:solidFill>
                            <a:schemeClr val="bg1"/>
                          </a:solidFill>
                        </a:rPr>
                        <a:t>Chemo</a:t>
                      </a:r>
                      <a:endParaRPr lang="LID4096" sz="1050">
                        <a:solidFill>
                          <a:schemeClr val="bg1"/>
                        </a:solidFill>
                      </a:endParaRPr>
                    </a:p>
                  </a:txBody>
                  <a:tcPr marL="36000" marR="36000" marT="36000" marB="36000">
                    <a:solidFill>
                      <a:schemeClr val="bg1">
                        <a:lumMod val="50000"/>
                      </a:schemeClr>
                    </a:solidFill>
                  </a:tcPr>
                </a:tc>
                <a:tc>
                  <a:txBody>
                    <a:bodyPr/>
                    <a:lstStyle/>
                    <a:p>
                      <a:pPr algn="ctr"/>
                      <a:r>
                        <a:rPr lang="de-DE" sz="1050">
                          <a:solidFill>
                            <a:schemeClr val="tx1"/>
                          </a:solidFill>
                        </a:rPr>
                        <a:t>323</a:t>
                      </a:r>
                      <a:endParaRPr lang="LID4096" sz="1050">
                        <a:solidFill>
                          <a:schemeClr val="tx1"/>
                        </a:solidFill>
                      </a:endParaRPr>
                    </a:p>
                  </a:txBody>
                  <a:tcPr marL="36000" marR="36000" marT="36000" marB="36000"/>
                </a:tc>
                <a:tc>
                  <a:txBody>
                    <a:bodyPr/>
                    <a:lstStyle/>
                    <a:p>
                      <a:pPr algn="ctr"/>
                      <a:r>
                        <a:rPr lang="de-DE" sz="1050" dirty="0">
                          <a:solidFill>
                            <a:schemeClr val="tx1"/>
                          </a:solidFill>
                        </a:rPr>
                        <a:t>224</a:t>
                      </a:r>
                      <a:endParaRPr lang="LID4096" sz="1050">
                        <a:solidFill>
                          <a:schemeClr val="tx1"/>
                        </a:solidFill>
                      </a:endParaRPr>
                    </a:p>
                  </a:txBody>
                  <a:tcPr marL="36000" marR="36000" marT="36000" marB="36000"/>
                </a:tc>
                <a:tc>
                  <a:txBody>
                    <a:bodyPr/>
                    <a:lstStyle/>
                    <a:p>
                      <a:pPr algn="ctr"/>
                      <a:r>
                        <a:rPr lang="de-DE" sz="1050" dirty="0">
                          <a:solidFill>
                            <a:schemeClr val="tx1"/>
                          </a:solidFill>
                        </a:rPr>
                        <a:t>129</a:t>
                      </a:r>
                      <a:endParaRPr lang="LID4096" sz="1050">
                        <a:solidFill>
                          <a:schemeClr val="tx1"/>
                        </a:solidFill>
                      </a:endParaRPr>
                    </a:p>
                  </a:txBody>
                  <a:tcPr marL="36000" marR="36000" marT="36000" marB="36000"/>
                </a:tc>
                <a:tc>
                  <a:txBody>
                    <a:bodyPr/>
                    <a:lstStyle/>
                    <a:p>
                      <a:pPr algn="ctr"/>
                      <a:r>
                        <a:rPr lang="de-DE" sz="1050">
                          <a:solidFill>
                            <a:schemeClr val="tx1"/>
                          </a:solidFill>
                        </a:rPr>
                        <a:t>86</a:t>
                      </a:r>
                      <a:endParaRPr lang="LID4096" sz="1050">
                        <a:solidFill>
                          <a:schemeClr val="tx1"/>
                        </a:solidFill>
                      </a:endParaRPr>
                    </a:p>
                  </a:txBody>
                  <a:tcPr marL="36000" marR="36000" marT="36000" marB="36000"/>
                </a:tc>
                <a:tc>
                  <a:txBody>
                    <a:bodyPr/>
                    <a:lstStyle/>
                    <a:p>
                      <a:pPr algn="ctr"/>
                      <a:r>
                        <a:rPr lang="de-DE" sz="1050" dirty="0">
                          <a:solidFill>
                            <a:schemeClr val="tx1"/>
                          </a:solidFill>
                        </a:rPr>
                        <a:t>42</a:t>
                      </a:r>
                      <a:endParaRPr lang="LID4096" sz="1050">
                        <a:solidFill>
                          <a:schemeClr val="tx1"/>
                        </a:solidFill>
                      </a:endParaRPr>
                    </a:p>
                  </a:txBody>
                  <a:tcPr marL="36000" marR="36000" marT="36000" marB="36000"/>
                </a:tc>
                <a:tc>
                  <a:txBody>
                    <a:bodyPr/>
                    <a:lstStyle/>
                    <a:p>
                      <a:pPr algn="ctr"/>
                      <a:r>
                        <a:rPr lang="de-DE" sz="1050" dirty="0">
                          <a:solidFill>
                            <a:schemeClr val="tx1"/>
                          </a:solidFill>
                        </a:rPr>
                        <a:t>21</a:t>
                      </a:r>
                      <a:endParaRPr lang="LID4096" sz="1050">
                        <a:solidFill>
                          <a:schemeClr val="tx1"/>
                        </a:solidFill>
                      </a:endParaRPr>
                    </a:p>
                  </a:txBody>
                  <a:tcPr marL="36000" marR="36000" marT="36000" marB="36000"/>
                </a:tc>
                <a:tc>
                  <a:txBody>
                    <a:bodyPr/>
                    <a:lstStyle/>
                    <a:p>
                      <a:pPr algn="ctr"/>
                      <a:r>
                        <a:rPr lang="de-DE" sz="1050" dirty="0">
                          <a:solidFill>
                            <a:schemeClr val="tx1"/>
                          </a:solidFill>
                        </a:rPr>
                        <a:t>14</a:t>
                      </a:r>
                      <a:endParaRPr lang="LID4096" sz="1050">
                        <a:solidFill>
                          <a:schemeClr val="tx1"/>
                        </a:solidFill>
                      </a:endParaRPr>
                    </a:p>
                  </a:txBody>
                  <a:tcPr marL="36000" marR="36000" marT="36000" marB="36000"/>
                </a:tc>
                <a:tc>
                  <a:txBody>
                    <a:bodyPr/>
                    <a:lstStyle/>
                    <a:p>
                      <a:pPr algn="ctr"/>
                      <a:r>
                        <a:rPr lang="de-DE" sz="1050" dirty="0">
                          <a:solidFill>
                            <a:schemeClr val="tx1"/>
                          </a:solidFill>
                        </a:rPr>
                        <a:t>10</a:t>
                      </a:r>
                      <a:endParaRPr lang="LID4096" sz="1050">
                        <a:solidFill>
                          <a:schemeClr val="tx1"/>
                        </a:solidFill>
                      </a:endParaRPr>
                    </a:p>
                  </a:txBody>
                  <a:tcPr marL="36000" marR="36000" marT="36000" marB="36000"/>
                </a:tc>
                <a:tc>
                  <a:txBody>
                    <a:bodyPr/>
                    <a:lstStyle/>
                    <a:p>
                      <a:pPr algn="ctr"/>
                      <a:r>
                        <a:rPr lang="de-DE" sz="1050" dirty="0">
                          <a:solidFill>
                            <a:schemeClr val="tx1"/>
                          </a:solidFill>
                        </a:rPr>
                        <a:t>7</a:t>
                      </a:r>
                      <a:endParaRPr lang="LID4096" sz="1050">
                        <a:solidFill>
                          <a:schemeClr val="tx1"/>
                        </a:solidFill>
                      </a:endParaRPr>
                    </a:p>
                  </a:txBody>
                  <a:tcPr marL="36000" marR="36000" marT="36000" marB="36000"/>
                </a:tc>
                <a:tc>
                  <a:txBody>
                    <a:bodyPr/>
                    <a:lstStyle/>
                    <a:p>
                      <a:pPr algn="ctr"/>
                      <a:r>
                        <a:rPr lang="de-DE" sz="1050" dirty="0">
                          <a:solidFill>
                            <a:schemeClr val="tx1"/>
                          </a:solidFill>
                        </a:rPr>
                        <a:t>0</a:t>
                      </a:r>
                      <a:endParaRPr lang="LID4096" sz="1050">
                        <a:solidFill>
                          <a:schemeClr val="tx1"/>
                        </a:solidFill>
                      </a:endParaRPr>
                    </a:p>
                  </a:txBody>
                  <a:tcPr marL="36000" marR="36000" marT="36000" marB="36000"/>
                </a:tc>
                <a:tc>
                  <a:txBody>
                    <a:bodyPr/>
                    <a:lstStyle/>
                    <a:p>
                      <a:pPr algn="ctr"/>
                      <a:endParaRPr lang="LID4096" sz="1050">
                        <a:solidFill>
                          <a:schemeClr val="tx1"/>
                        </a:solidFill>
                      </a:endParaRPr>
                    </a:p>
                  </a:txBody>
                  <a:tcPr marL="36000" marR="36000" marT="36000" marB="36000"/>
                </a:tc>
                <a:extLst>
                  <a:ext uri="{0D108BD9-81ED-4DB2-BD59-A6C34878D82A}">
                    <a16:rowId xmlns:a16="http://schemas.microsoft.com/office/drawing/2014/main" val="3689516830"/>
                  </a:ext>
                </a:extLst>
              </a:tr>
            </a:tbl>
          </a:graphicData>
        </a:graphic>
      </p:graphicFrame>
      <p:sp>
        <p:nvSpPr>
          <p:cNvPr id="13" name="Titel 12">
            <a:extLst>
              <a:ext uri="{FF2B5EF4-FFF2-40B4-BE49-F238E27FC236}">
                <a16:creationId xmlns:a16="http://schemas.microsoft.com/office/drawing/2014/main" id="{89D7B0BF-0767-D54C-9DF3-B995D2078814}"/>
              </a:ext>
            </a:extLst>
          </p:cNvPr>
          <p:cNvSpPr>
            <a:spLocks noGrp="1"/>
          </p:cNvSpPr>
          <p:nvPr>
            <p:ph type="title"/>
          </p:nvPr>
        </p:nvSpPr>
        <p:spPr/>
        <p:txBody>
          <a:bodyPr/>
          <a:lstStyle/>
          <a:p>
            <a:r>
              <a:rPr lang="de-DE" dirty="0"/>
              <a:t>PFS</a:t>
            </a:r>
          </a:p>
        </p:txBody>
      </p:sp>
      <p:graphicFrame>
        <p:nvGraphicFramePr>
          <p:cNvPr id="95" name="Tabelle 52">
            <a:extLst>
              <a:ext uri="{FF2B5EF4-FFF2-40B4-BE49-F238E27FC236}">
                <a16:creationId xmlns:a16="http://schemas.microsoft.com/office/drawing/2014/main" id="{DACDEDF9-CA03-4E41-89AC-BACC0DEA8A53}"/>
              </a:ext>
            </a:extLst>
          </p:cNvPr>
          <p:cNvGraphicFramePr>
            <a:graphicFrameLocks noGrp="1"/>
          </p:cNvGraphicFramePr>
          <p:nvPr>
            <p:extLst>
              <p:ext uri="{D42A27DB-BD31-4B8C-83A1-F6EECF244321}">
                <p14:modId xmlns:p14="http://schemas.microsoft.com/office/powerpoint/2010/main" val="1508112421"/>
              </p:ext>
            </p:extLst>
          </p:nvPr>
        </p:nvGraphicFramePr>
        <p:xfrm>
          <a:off x="8910043" y="1815258"/>
          <a:ext cx="2880000" cy="118872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solidFill>
                            <a:schemeClr val="bg1"/>
                          </a:solidFill>
                        </a:rPr>
                        <a:t>Sin + Chemo</a:t>
                      </a:r>
                    </a:p>
                    <a:p>
                      <a:pPr algn="ctr"/>
                      <a:r>
                        <a:rPr lang="de-DE" sz="1000" dirty="0">
                          <a:solidFill>
                            <a:schemeClr val="bg1"/>
                          </a:solidFill>
                        </a:rPr>
                        <a:t>(N=327)</a:t>
                      </a:r>
                    </a:p>
                  </a:txBody>
                  <a:tcPr anchor="ctr">
                    <a:solidFill>
                      <a:schemeClr val="accent5"/>
                    </a:solidFill>
                  </a:tcPr>
                </a:tc>
                <a:tc>
                  <a:txBody>
                    <a:bodyPr/>
                    <a:lstStyle/>
                    <a:p>
                      <a:pPr algn="ctr"/>
                      <a:r>
                        <a:rPr lang="de-DE" sz="1000" dirty="0">
                          <a:solidFill>
                            <a:schemeClr val="bg1"/>
                          </a:solidFill>
                        </a:rPr>
                        <a:t>Chemo </a:t>
                      </a:r>
                    </a:p>
                    <a:p>
                      <a:pPr algn="ctr"/>
                      <a:r>
                        <a:rPr lang="de-DE" sz="1000" dirty="0">
                          <a:solidFill>
                            <a:schemeClr val="bg1"/>
                          </a:solidFill>
                        </a:rPr>
                        <a:t>(N=323)</a:t>
                      </a:r>
                    </a:p>
                  </a:txBody>
                  <a:tcPr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PFS,</a:t>
                      </a:r>
                    </a:p>
                    <a:p>
                      <a:r>
                        <a:rPr lang="de-DE" sz="1000" dirty="0" err="1"/>
                        <a:t>mo</a:t>
                      </a:r>
                      <a:r>
                        <a:rPr lang="de-DE" sz="1000" dirty="0"/>
                        <a:t> (95% CI)</a:t>
                      </a:r>
                    </a:p>
                  </a:txBody>
                  <a:tcPr anchor="ctr"/>
                </a:tc>
                <a:tc>
                  <a:txBody>
                    <a:bodyPr/>
                    <a:lstStyle/>
                    <a:p>
                      <a:pPr algn="ctr"/>
                      <a:r>
                        <a:rPr lang="de-DE" sz="1000" b="1" dirty="0"/>
                        <a:t>7.1</a:t>
                      </a:r>
                      <a:br>
                        <a:rPr lang="de-DE" sz="1000" dirty="0"/>
                      </a:br>
                      <a:r>
                        <a:rPr lang="de-DE" sz="1000" dirty="0"/>
                        <a:t>(6.9-8.5)</a:t>
                      </a:r>
                    </a:p>
                  </a:txBody>
                  <a:tcPr anchor="ctr"/>
                </a:tc>
                <a:tc>
                  <a:txBody>
                    <a:bodyPr/>
                    <a:lstStyle/>
                    <a:p>
                      <a:pPr algn="ctr"/>
                      <a:r>
                        <a:rPr lang="de-DE" sz="1000" b="1" dirty="0"/>
                        <a:t>5.7</a:t>
                      </a:r>
                      <a:br>
                        <a:rPr lang="de-DE" sz="1000" dirty="0"/>
                      </a:br>
                      <a:r>
                        <a:rPr lang="de-DE" sz="1000" dirty="0"/>
                        <a:t>(5.5-6.9)</a:t>
                      </a:r>
                    </a:p>
                  </a:txBody>
                  <a:tcPr anchor="ctr"/>
                </a:tc>
                <a:extLst>
                  <a:ext uri="{0D108BD9-81ED-4DB2-BD59-A6C34878D82A}">
                    <a16:rowId xmlns:a16="http://schemas.microsoft.com/office/drawing/2014/main" val="426719897"/>
                  </a:ext>
                </a:extLst>
              </a:tr>
              <a:tr h="266140">
                <a:tc>
                  <a:txBody>
                    <a:bodyPr/>
                    <a:lstStyle/>
                    <a:p>
                      <a:r>
                        <a:rPr lang="de-DE" sz="1000" b="1" dirty="0"/>
                        <a:t>HR (95% CI)</a:t>
                      </a:r>
                      <a:br>
                        <a:rPr lang="de-DE" sz="1000" b="1" dirty="0"/>
                      </a:br>
                      <a:r>
                        <a:rPr lang="de-DE" sz="1000" b="1" i="1" dirty="0"/>
                        <a:t>P </a:t>
                      </a:r>
                      <a:r>
                        <a:rPr lang="de-DE" sz="1000" b="1" i="1" dirty="0" err="1"/>
                        <a:t>value</a:t>
                      </a:r>
                      <a:endParaRPr lang="de-DE" sz="1000" b="1" i="1" dirty="0"/>
                    </a:p>
                  </a:txBody>
                  <a:tcPr anchor="ctr"/>
                </a:tc>
                <a:tc gridSpan="2">
                  <a:txBody>
                    <a:bodyPr/>
                    <a:lstStyle/>
                    <a:p>
                      <a:pPr algn="ctr"/>
                      <a:r>
                        <a:rPr lang="de-DE" sz="1000" b="1" dirty="0"/>
                        <a:t>0.636 (0.525-0.771)</a:t>
                      </a:r>
                      <a:br>
                        <a:rPr lang="de-DE" sz="1000" b="1" dirty="0"/>
                      </a:br>
                      <a:r>
                        <a:rPr lang="de-DE" sz="1000" b="1" dirty="0"/>
                        <a:t>&lt;0.0001</a:t>
                      </a:r>
                      <a:endParaRPr lang="de-DE" sz="1000" dirty="0"/>
                    </a:p>
                  </a:txBody>
                  <a:tcPr anchor="ctr"/>
                </a:tc>
                <a:tc hMerge="1">
                  <a:txBody>
                    <a:bodyPr/>
                    <a:lstStyle/>
                    <a:p>
                      <a:pPr algn="ctr"/>
                      <a:r>
                        <a:rPr lang="de-DE" sz="1000" b="1" dirty="0"/>
                        <a:t>7.0</a:t>
                      </a:r>
                    </a:p>
                    <a:p>
                      <a:pPr algn="ctr"/>
                      <a:r>
                        <a:rPr lang="de-DE" sz="1000" dirty="0"/>
                        <a:t>(5.5-8.3)</a:t>
                      </a:r>
                    </a:p>
                  </a:txBody>
                  <a:tcPr anchor="ctr"/>
                </a:tc>
                <a:extLst>
                  <a:ext uri="{0D108BD9-81ED-4DB2-BD59-A6C34878D82A}">
                    <a16:rowId xmlns:a16="http://schemas.microsoft.com/office/drawing/2014/main" val="88096318"/>
                  </a:ext>
                </a:extLst>
              </a:tr>
            </a:tbl>
          </a:graphicData>
        </a:graphic>
      </p:graphicFrame>
      <p:graphicFrame>
        <p:nvGraphicFramePr>
          <p:cNvPr id="96" name="Tabelle 52">
            <a:extLst>
              <a:ext uri="{FF2B5EF4-FFF2-40B4-BE49-F238E27FC236}">
                <a16:creationId xmlns:a16="http://schemas.microsoft.com/office/drawing/2014/main" id="{DF2E3254-71F1-6348-AF7B-D03C3C5414B3}"/>
              </a:ext>
            </a:extLst>
          </p:cNvPr>
          <p:cNvGraphicFramePr>
            <a:graphicFrameLocks noGrp="1"/>
          </p:cNvGraphicFramePr>
          <p:nvPr>
            <p:extLst>
              <p:ext uri="{D42A27DB-BD31-4B8C-83A1-F6EECF244321}">
                <p14:modId xmlns:p14="http://schemas.microsoft.com/office/powerpoint/2010/main" val="2830610239"/>
              </p:ext>
            </p:extLst>
          </p:nvPr>
        </p:nvGraphicFramePr>
        <p:xfrm>
          <a:off x="3075272" y="1815258"/>
          <a:ext cx="2880000" cy="118872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solidFill>
                            <a:schemeClr val="bg1"/>
                          </a:solidFill>
                        </a:rPr>
                        <a:t>Sin + Chemo</a:t>
                      </a:r>
                    </a:p>
                    <a:p>
                      <a:pPr algn="ctr"/>
                      <a:r>
                        <a:rPr lang="de-DE" sz="1000" dirty="0">
                          <a:solidFill>
                            <a:schemeClr val="bg1"/>
                          </a:solidFill>
                        </a:rPr>
                        <a:t>(N=197)</a:t>
                      </a:r>
                    </a:p>
                  </a:txBody>
                  <a:tcPr anchor="ctr">
                    <a:solidFill>
                      <a:schemeClr val="accent5"/>
                    </a:solidFill>
                  </a:tcPr>
                </a:tc>
                <a:tc>
                  <a:txBody>
                    <a:bodyPr/>
                    <a:lstStyle/>
                    <a:p>
                      <a:pPr algn="ctr"/>
                      <a:r>
                        <a:rPr lang="de-DE" sz="1000" dirty="0">
                          <a:solidFill>
                            <a:schemeClr val="bg1"/>
                          </a:solidFill>
                        </a:rPr>
                        <a:t>Chemo </a:t>
                      </a:r>
                    </a:p>
                    <a:p>
                      <a:pPr algn="ctr"/>
                      <a:r>
                        <a:rPr lang="de-DE" sz="1000" dirty="0">
                          <a:solidFill>
                            <a:schemeClr val="bg1"/>
                          </a:solidFill>
                        </a:rPr>
                        <a:t>(N=200)</a:t>
                      </a:r>
                    </a:p>
                  </a:txBody>
                  <a:tcPr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b="1" dirty="0"/>
                        <a:t>Median PFS,</a:t>
                      </a:r>
                    </a:p>
                    <a:p>
                      <a:r>
                        <a:rPr lang="de-DE" sz="1000" dirty="0" err="1"/>
                        <a:t>mo</a:t>
                      </a:r>
                      <a:r>
                        <a:rPr lang="de-DE" sz="1000" dirty="0"/>
                        <a:t> (95% CI)</a:t>
                      </a:r>
                    </a:p>
                  </a:txBody>
                  <a:tcPr anchor="ctr"/>
                </a:tc>
                <a:tc>
                  <a:txBody>
                    <a:bodyPr/>
                    <a:lstStyle/>
                    <a:p>
                      <a:pPr algn="ctr"/>
                      <a:r>
                        <a:rPr lang="de-DE" sz="1000" b="1" dirty="0"/>
                        <a:t>7.7</a:t>
                      </a:r>
                      <a:br>
                        <a:rPr lang="de-DE" sz="1000" dirty="0"/>
                      </a:br>
                      <a:r>
                        <a:rPr lang="de-DE" sz="1000" dirty="0"/>
                        <a:t>(14.6-NC)</a:t>
                      </a:r>
                    </a:p>
                  </a:txBody>
                  <a:tcPr anchor="ctr"/>
                </a:tc>
                <a:tc>
                  <a:txBody>
                    <a:bodyPr/>
                    <a:lstStyle/>
                    <a:p>
                      <a:pPr algn="ctr"/>
                      <a:r>
                        <a:rPr lang="de-DE" sz="1000" b="1" dirty="0"/>
                        <a:t>5.8</a:t>
                      </a:r>
                      <a:br>
                        <a:rPr lang="de-DE" sz="1000" dirty="0"/>
                      </a:br>
                      <a:r>
                        <a:rPr lang="de-DE" sz="1000" dirty="0"/>
                        <a:t>(11.1-15.4)</a:t>
                      </a:r>
                    </a:p>
                  </a:txBody>
                  <a:tcPr anchor="ctr"/>
                </a:tc>
                <a:extLst>
                  <a:ext uri="{0D108BD9-81ED-4DB2-BD59-A6C34878D82A}">
                    <a16:rowId xmlns:a16="http://schemas.microsoft.com/office/drawing/2014/main" val="426719897"/>
                  </a:ext>
                </a:extLst>
              </a:tr>
              <a:tr h="266140">
                <a:tc>
                  <a:txBody>
                    <a:bodyPr/>
                    <a:lstStyle/>
                    <a:p>
                      <a:r>
                        <a:rPr lang="de-DE" sz="1000" b="1" dirty="0"/>
                        <a:t>HR (95% CI)</a:t>
                      </a:r>
                      <a:br>
                        <a:rPr lang="de-DE" sz="1000" b="1" dirty="0"/>
                      </a:br>
                      <a:r>
                        <a:rPr lang="de-DE" sz="1000" b="1" i="1" dirty="0"/>
                        <a:t>P </a:t>
                      </a:r>
                      <a:r>
                        <a:rPr lang="de-DE" sz="1000" b="1" i="1" dirty="0" err="1"/>
                        <a:t>value</a:t>
                      </a:r>
                      <a:endParaRPr lang="de-DE" sz="1000" b="1" i="1" dirty="0"/>
                    </a:p>
                  </a:txBody>
                  <a:tcPr anchor="ctr"/>
                </a:tc>
                <a:tc gridSpan="2">
                  <a:txBody>
                    <a:bodyPr/>
                    <a:lstStyle/>
                    <a:p>
                      <a:pPr algn="ctr"/>
                      <a:r>
                        <a:rPr lang="de-DE" sz="1000" b="1" dirty="0"/>
                        <a:t>0.628 (0.489-0.805)</a:t>
                      </a:r>
                      <a:br>
                        <a:rPr lang="de-DE" sz="1000" b="1" dirty="0"/>
                      </a:br>
                      <a:r>
                        <a:rPr lang="de-DE" sz="1000" b="1" dirty="0"/>
                        <a:t>0.0002</a:t>
                      </a:r>
                      <a:endParaRPr lang="de-DE" sz="1000" dirty="0"/>
                    </a:p>
                  </a:txBody>
                  <a:tcPr anchor="ctr"/>
                </a:tc>
                <a:tc hMerge="1">
                  <a:txBody>
                    <a:bodyPr/>
                    <a:lstStyle/>
                    <a:p>
                      <a:pPr algn="ctr"/>
                      <a:r>
                        <a:rPr lang="de-DE" sz="1000" b="1" dirty="0"/>
                        <a:t>7.0</a:t>
                      </a:r>
                    </a:p>
                    <a:p>
                      <a:pPr algn="ctr"/>
                      <a:r>
                        <a:rPr lang="de-DE" sz="1000" dirty="0"/>
                        <a:t>(5.5-8.3)</a:t>
                      </a:r>
                    </a:p>
                  </a:txBody>
                  <a:tcPr anchor="ctr"/>
                </a:tc>
                <a:extLst>
                  <a:ext uri="{0D108BD9-81ED-4DB2-BD59-A6C34878D82A}">
                    <a16:rowId xmlns:a16="http://schemas.microsoft.com/office/drawing/2014/main" val="88096318"/>
                  </a:ext>
                </a:extLst>
              </a:tr>
            </a:tbl>
          </a:graphicData>
        </a:graphic>
      </p:graphicFrame>
    </p:spTree>
    <p:extLst>
      <p:ext uri="{BB962C8B-B14F-4D97-AF65-F5344CB8AC3E}">
        <p14:creationId xmlns:p14="http://schemas.microsoft.com/office/powerpoint/2010/main" val="12126873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FC695E40-9DAD-C841-A5BD-3CDEE6828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502" y="2942548"/>
            <a:ext cx="4149090" cy="1721414"/>
          </a:xfrm>
          <a:prstGeom prst="rect">
            <a:avLst/>
          </a:prstGeom>
        </p:spPr>
      </p:pic>
      <p:graphicFrame>
        <p:nvGraphicFramePr>
          <p:cNvPr id="61" name="Diagramm 60">
            <a:extLst>
              <a:ext uri="{FF2B5EF4-FFF2-40B4-BE49-F238E27FC236}">
                <a16:creationId xmlns:a16="http://schemas.microsoft.com/office/drawing/2014/main" id="{06829B72-BF68-F844-97A3-D13815762DB5}"/>
              </a:ext>
            </a:extLst>
          </p:cNvPr>
          <p:cNvGraphicFramePr/>
          <p:nvPr>
            <p:extLst>
              <p:ext uri="{D42A27DB-BD31-4B8C-83A1-F6EECF244321}">
                <p14:modId xmlns:p14="http://schemas.microsoft.com/office/powerpoint/2010/main" val="1910239553"/>
              </p:ext>
            </p:extLst>
          </p:nvPr>
        </p:nvGraphicFramePr>
        <p:xfrm>
          <a:off x="6648769" y="2268482"/>
          <a:ext cx="5128665" cy="3040439"/>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hteck 62">
            <a:extLst>
              <a:ext uri="{FF2B5EF4-FFF2-40B4-BE49-F238E27FC236}">
                <a16:creationId xmlns:a16="http://schemas.microsoft.com/office/drawing/2014/main" id="{0A3122F1-2FF0-0C42-8273-D4B10278BF11}"/>
              </a:ext>
            </a:extLst>
          </p:cNvPr>
          <p:cNvSpPr/>
          <p:nvPr/>
        </p:nvSpPr>
        <p:spPr>
          <a:xfrm>
            <a:off x="7082099" y="2870509"/>
            <a:ext cx="285903" cy="1905650"/>
          </a:xfrm>
          <a:prstGeom prst="rect">
            <a:avLst/>
          </a:prstGeom>
          <a:solidFill>
            <a:schemeClr val="bg1"/>
          </a:solidFill>
        </p:spPr>
        <p:txBody>
          <a:bodyPr wrap="none" lIns="36000" rIns="36000">
            <a:spAutoFit/>
          </a:bodyPr>
          <a:lstStyle/>
          <a:p>
            <a:pPr algn="r">
              <a:spcAft>
                <a:spcPts val="1100"/>
              </a:spcAft>
            </a:pPr>
            <a:r>
              <a:rPr lang="de-DE" sz="1200" dirty="0"/>
              <a:t>1.0</a:t>
            </a:r>
          </a:p>
          <a:p>
            <a:pPr algn="r">
              <a:spcAft>
                <a:spcPts val="1100"/>
              </a:spcAft>
            </a:pPr>
            <a:r>
              <a:rPr lang="de-DE" sz="1200" dirty="0"/>
              <a:t>0.8</a:t>
            </a:r>
          </a:p>
          <a:p>
            <a:pPr algn="r">
              <a:spcAft>
                <a:spcPts val="1100"/>
              </a:spcAft>
            </a:pPr>
            <a:r>
              <a:rPr lang="de-DE" sz="1200" dirty="0"/>
              <a:t>0.6</a:t>
            </a:r>
          </a:p>
          <a:p>
            <a:pPr algn="r">
              <a:spcAft>
                <a:spcPts val="1100"/>
              </a:spcAft>
            </a:pPr>
            <a:r>
              <a:rPr lang="de-DE" sz="1200" dirty="0"/>
              <a:t>0.4</a:t>
            </a:r>
          </a:p>
          <a:p>
            <a:pPr algn="r">
              <a:spcAft>
                <a:spcPts val="1100"/>
              </a:spcAft>
            </a:pPr>
            <a:r>
              <a:rPr lang="de-DE" sz="1200" dirty="0"/>
              <a:t>0.2</a:t>
            </a:r>
          </a:p>
          <a:p>
            <a:pPr algn="r">
              <a:spcAft>
                <a:spcPts val="1100"/>
              </a:spcAft>
            </a:pPr>
            <a:r>
              <a:rPr lang="de-DE" sz="1200" dirty="0"/>
              <a:t>0</a:t>
            </a:r>
          </a:p>
        </p:txBody>
      </p:sp>
      <p:sp>
        <p:nvSpPr>
          <p:cNvPr id="6" name="Footer Placeholder 5">
            <a:extLst>
              <a:ext uri="{FF2B5EF4-FFF2-40B4-BE49-F238E27FC236}">
                <a16:creationId xmlns:a16="http://schemas.microsoft.com/office/drawing/2014/main" id="{D7B74F30-D30A-44CD-946E-D1945AF408C9}"/>
              </a:ext>
            </a:extLst>
          </p:cNvPr>
          <p:cNvSpPr>
            <a:spLocks noGrp="1"/>
          </p:cNvSpPr>
          <p:nvPr>
            <p:ph type="ftr" sz="quarter" idx="11"/>
          </p:nvPr>
        </p:nvSpPr>
        <p:spPr/>
        <p:txBody>
          <a:bodyPr/>
          <a:lstStyle/>
          <a:p>
            <a:endParaRPr lang="en-GB"/>
          </a:p>
          <a:p>
            <a:r>
              <a:rPr lang="en-GB" baseline="30000"/>
              <a:t>a</a:t>
            </a:r>
            <a:r>
              <a:rPr lang="en-GB"/>
              <a:t>defined as an investigator-assessed response (complete or partial)</a:t>
            </a:r>
          </a:p>
          <a:p>
            <a:r>
              <a:rPr lang="en-GB"/>
              <a:t>Confirmed by two consecutive tumor assessments among all randomized patients with measurable disease per RECIST 1:1</a:t>
            </a:r>
          </a:p>
          <a:p>
            <a:r>
              <a:rPr lang="en-GB"/>
              <a:t>CI, confidence interval; DoR, duration of response; HR, hazard ratio; mo, months; ORR, objective response rate.</a:t>
            </a:r>
          </a:p>
          <a:p>
            <a:r>
              <a:rPr lang="en-GB" b="1"/>
              <a:t>Shen L, et al. Abstract LBA52 presented at ESMO 2021.</a:t>
            </a:r>
          </a:p>
        </p:txBody>
      </p:sp>
      <p:sp>
        <p:nvSpPr>
          <p:cNvPr id="5" name="object 5"/>
          <p:cNvSpPr txBox="1">
            <a:spLocks noGrp="1"/>
          </p:cNvSpPr>
          <p:nvPr>
            <p:ph type="title"/>
          </p:nvPr>
        </p:nvSpPr>
        <p:spPr/>
        <p:txBody>
          <a:bodyPr/>
          <a:lstStyle/>
          <a:p>
            <a:r>
              <a:rPr lang="en-US" noProof="0"/>
              <a:t>ORR and </a:t>
            </a:r>
            <a:r>
              <a:rPr lang="en-US" noProof="0" dirty="0"/>
              <a:t>DoR</a:t>
            </a:r>
            <a:r>
              <a:rPr lang="en-US" noProof="0"/>
              <a:t> per investigator assessment</a:t>
            </a:r>
          </a:p>
        </p:txBody>
      </p:sp>
      <p:sp>
        <p:nvSpPr>
          <p:cNvPr id="2" name="Textplatzhalter 1">
            <a:extLst>
              <a:ext uri="{FF2B5EF4-FFF2-40B4-BE49-F238E27FC236}">
                <a16:creationId xmlns:a16="http://schemas.microsoft.com/office/drawing/2014/main" id="{5A33B7EC-7C38-D44A-B90B-5C4E9ECF12D0}"/>
              </a:ext>
            </a:extLst>
          </p:cNvPr>
          <p:cNvSpPr>
            <a:spLocks noGrp="1"/>
          </p:cNvSpPr>
          <p:nvPr>
            <p:ph type="body" sz="quarter" idx="12"/>
          </p:nvPr>
        </p:nvSpPr>
        <p:spPr/>
        <p:txBody>
          <a:bodyPr/>
          <a:lstStyle/>
          <a:p>
            <a:r>
              <a:rPr lang="de-DE" dirty="0" err="1"/>
              <a:t>Confirmed</a:t>
            </a:r>
            <a:r>
              <a:rPr lang="de-DE" dirty="0"/>
              <a:t> </a:t>
            </a:r>
            <a:r>
              <a:rPr lang="de-DE" dirty="0" err="1"/>
              <a:t>ORR</a:t>
            </a:r>
            <a:r>
              <a:rPr lang="de-DE" baseline="30000" dirty="0" err="1"/>
              <a:t>a</a:t>
            </a:r>
            <a:endParaRPr lang="de-DE" baseline="30000" dirty="0"/>
          </a:p>
        </p:txBody>
      </p:sp>
      <p:sp>
        <p:nvSpPr>
          <p:cNvPr id="4" name="Textplatzhalter 3">
            <a:extLst>
              <a:ext uri="{FF2B5EF4-FFF2-40B4-BE49-F238E27FC236}">
                <a16:creationId xmlns:a16="http://schemas.microsoft.com/office/drawing/2014/main" id="{0E963748-E8BC-9041-8BA1-6DEA698BC886}"/>
              </a:ext>
            </a:extLst>
          </p:cNvPr>
          <p:cNvSpPr>
            <a:spLocks noGrp="1"/>
          </p:cNvSpPr>
          <p:nvPr>
            <p:ph type="body" sz="quarter" idx="13"/>
          </p:nvPr>
        </p:nvSpPr>
        <p:spPr/>
        <p:txBody>
          <a:bodyPr/>
          <a:lstStyle/>
          <a:p>
            <a:r>
              <a:rPr lang="de-DE" dirty="0" err="1"/>
              <a:t>Confirmed</a:t>
            </a:r>
            <a:r>
              <a:rPr lang="de-DE" dirty="0"/>
              <a:t> </a:t>
            </a:r>
            <a:r>
              <a:rPr lang="de-DE" dirty="0" err="1"/>
              <a:t>DoR</a:t>
            </a:r>
            <a:endParaRPr lang="de-DE" dirty="0"/>
          </a:p>
        </p:txBody>
      </p:sp>
      <p:graphicFrame>
        <p:nvGraphicFramePr>
          <p:cNvPr id="8" name="Diagramm 7">
            <a:extLst>
              <a:ext uri="{FF2B5EF4-FFF2-40B4-BE49-F238E27FC236}">
                <a16:creationId xmlns:a16="http://schemas.microsoft.com/office/drawing/2014/main" id="{04DB23F3-5416-467B-A150-806EBB397034}"/>
              </a:ext>
            </a:extLst>
          </p:cNvPr>
          <p:cNvGraphicFramePr/>
          <p:nvPr>
            <p:extLst>
              <p:ext uri="{D42A27DB-BD31-4B8C-83A1-F6EECF244321}">
                <p14:modId xmlns:p14="http://schemas.microsoft.com/office/powerpoint/2010/main" val="4131032951"/>
              </p:ext>
            </p:extLst>
          </p:nvPr>
        </p:nvGraphicFramePr>
        <p:xfrm>
          <a:off x="363760" y="1743682"/>
          <a:ext cx="5708169" cy="3457378"/>
        </p:xfrm>
        <a:graphic>
          <a:graphicData uri="http://schemas.openxmlformats.org/drawingml/2006/chart">
            <c:chart xmlns:c="http://schemas.openxmlformats.org/drawingml/2006/chart" xmlns:r="http://schemas.openxmlformats.org/officeDocument/2006/relationships" r:id="rId5"/>
          </a:graphicData>
        </a:graphic>
      </p:graphicFrame>
      <p:sp>
        <p:nvSpPr>
          <p:cNvPr id="55" name="TextBox 9">
            <a:extLst>
              <a:ext uri="{FF2B5EF4-FFF2-40B4-BE49-F238E27FC236}">
                <a16:creationId xmlns:a16="http://schemas.microsoft.com/office/drawing/2014/main" id="{979852FA-7050-BE46-81A1-6F230852DB52}"/>
              </a:ext>
            </a:extLst>
          </p:cNvPr>
          <p:cNvSpPr txBox="1"/>
          <p:nvPr/>
        </p:nvSpPr>
        <p:spPr>
          <a:xfrm>
            <a:off x="407988" y="6039860"/>
            <a:ext cx="10866919" cy="215444"/>
          </a:xfrm>
          <a:prstGeom prst="rect">
            <a:avLst/>
          </a:prstGeom>
          <a:noFill/>
        </p:spPr>
        <p:txBody>
          <a:bodyPr wrap="square" lIns="0" tIns="0" rIns="0" bIns="0">
            <a:spAutoFit/>
          </a:bodyPr>
          <a:lstStyle/>
          <a:p>
            <a:pPr marL="285750" indent="-285750">
              <a:buClr>
                <a:schemeClr val="bg2"/>
              </a:buClr>
              <a:buFont typeface="Arial" panose="020B0604020202020204" pitchFamily="34" charset="0"/>
              <a:buChar char="•"/>
            </a:pPr>
            <a:r>
              <a:rPr lang="en-US" sz="1400" dirty="0"/>
              <a:t>More responders and more durable responses with Sin + Chemo vs Chemo </a:t>
            </a:r>
          </a:p>
        </p:txBody>
      </p:sp>
      <p:graphicFrame>
        <p:nvGraphicFramePr>
          <p:cNvPr id="56" name="Tabelle 96">
            <a:extLst>
              <a:ext uri="{FF2B5EF4-FFF2-40B4-BE49-F238E27FC236}">
                <a16:creationId xmlns:a16="http://schemas.microsoft.com/office/drawing/2014/main" id="{19891EB2-D70A-C644-8833-65B6150BE4AA}"/>
              </a:ext>
            </a:extLst>
          </p:cNvPr>
          <p:cNvGraphicFramePr>
            <a:graphicFrameLocks noGrp="1"/>
          </p:cNvGraphicFramePr>
          <p:nvPr>
            <p:extLst>
              <p:ext uri="{D42A27DB-BD31-4B8C-83A1-F6EECF244321}">
                <p14:modId xmlns:p14="http://schemas.microsoft.com/office/powerpoint/2010/main" val="1828490323"/>
              </p:ext>
            </p:extLst>
          </p:nvPr>
        </p:nvGraphicFramePr>
        <p:xfrm>
          <a:off x="6236725" y="5201060"/>
          <a:ext cx="5553318" cy="696060"/>
        </p:xfrm>
        <a:graphic>
          <a:graphicData uri="http://schemas.openxmlformats.org/drawingml/2006/table">
            <a:tbl>
              <a:tblPr firstRow="1" bandRow="1">
                <a:tableStyleId>{5C22544A-7EE6-4342-B048-85BDC9FD1C3A}</a:tableStyleId>
              </a:tblPr>
              <a:tblGrid>
                <a:gridCol w="958805">
                  <a:extLst>
                    <a:ext uri="{9D8B030D-6E8A-4147-A177-3AD203B41FA5}">
                      <a16:colId xmlns:a16="http://schemas.microsoft.com/office/drawing/2014/main" val="3151216466"/>
                    </a:ext>
                  </a:extLst>
                </a:gridCol>
                <a:gridCol w="417683">
                  <a:extLst>
                    <a:ext uri="{9D8B030D-6E8A-4147-A177-3AD203B41FA5}">
                      <a16:colId xmlns:a16="http://schemas.microsoft.com/office/drawing/2014/main" val="926168181"/>
                    </a:ext>
                  </a:extLst>
                </a:gridCol>
                <a:gridCol w="417683">
                  <a:extLst>
                    <a:ext uri="{9D8B030D-6E8A-4147-A177-3AD203B41FA5}">
                      <a16:colId xmlns:a16="http://schemas.microsoft.com/office/drawing/2014/main" val="2500062171"/>
                    </a:ext>
                  </a:extLst>
                </a:gridCol>
                <a:gridCol w="417683">
                  <a:extLst>
                    <a:ext uri="{9D8B030D-6E8A-4147-A177-3AD203B41FA5}">
                      <a16:colId xmlns:a16="http://schemas.microsoft.com/office/drawing/2014/main" val="837164687"/>
                    </a:ext>
                  </a:extLst>
                </a:gridCol>
                <a:gridCol w="417683">
                  <a:extLst>
                    <a:ext uri="{9D8B030D-6E8A-4147-A177-3AD203B41FA5}">
                      <a16:colId xmlns:a16="http://schemas.microsoft.com/office/drawing/2014/main" val="1271741087"/>
                    </a:ext>
                  </a:extLst>
                </a:gridCol>
                <a:gridCol w="417683">
                  <a:extLst>
                    <a:ext uri="{9D8B030D-6E8A-4147-A177-3AD203B41FA5}">
                      <a16:colId xmlns:a16="http://schemas.microsoft.com/office/drawing/2014/main" val="671377813"/>
                    </a:ext>
                  </a:extLst>
                </a:gridCol>
                <a:gridCol w="417683">
                  <a:extLst>
                    <a:ext uri="{9D8B030D-6E8A-4147-A177-3AD203B41FA5}">
                      <a16:colId xmlns:a16="http://schemas.microsoft.com/office/drawing/2014/main" val="4085898097"/>
                    </a:ext>
                  </a:extLst>
                </a:gridCol>
                <a:gridCol w="417683">
                  <a:extLst>
                    <a:ext uri="{9D8B030D-6E8A-4147-A177-3AD203B41FA5}">
                      <a16:colId xmlns:a16="http://schemas.microsoft.com/office/drawing/2014/main" val="2382430838"/>
                    </a:ext>
                  </a:extLst>
                </a:gridCol>
                <a:gridCol w="417683">
                  <a:extLst>
                    <a:ext uri="{9D8B030D-6E8A-4147-A177-3AD203B41FA5}">
                      <a16:colId xmlns:a16="http://schemas.microsoft.com/office/drawing/2014/main" val="2078045141"/>
                    </a:ext>
                  </a:extLst>
                </a:gridCol>
                <a:gridCol w="417683">
                  <a:extLst>
                    <a:ext uri="{9D8B030D-6E8A-4147-A177-3AD203B41FA5}">
                      <a16:colId xmlns:a16="http://schemas.microsoft.com/office/drawing/2014/main" val="326983352"/>
                    </a:ext>
                  </a:extLst>
                </a:gridCol>
                <a:gridCol w="417683">
                  <a:extLst>
                    <a:ext uri="{9D8B030D-6E8A-4147-A177-3AD203B41FA5}">
                      <a16:colId xmlns:a16="http://schemas.microsoft.com/office/drawing/2014/main" val="3761095219"/>
                    </a:ext>
                  </a:extLst>
                </a:gridCol>
                <a:gridCol w="417683">
                  <a:extLst>
                    <a:ext uri="{9D8B030D-6E8A-4147-A177-3AD203B41FA5}">
                      <a16:colId xmlns:a16="http://schemas.microsoft.com/office/drawing/2014/main" val="2546271524"/>
                    </a:ext>
                  </a:extLst>
                </a:gridCol>
              </a:tblGrid>
              <a:tr h="0">
                <a:tc gridSpan="12">
                  <a:txBody>
                    <a:bodyPr/>
                    <a:lstStyle/>
                    <a:p>
                      <a:r>
                        <a:rPr lang="de-DE" sz="1050"/>
                        <a:t>No. at risk</a:t>
                      </a:r>
                      <a:endParaRPr lang="LID4096" sz="105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tc hMerge="1">
                  <a:txBody>
                    <a:bodyPr/>
                    <a:lstStyle/>
                    <a:p>
                      <a:endParaRPr lang="LID4096" sz="600"/>
                    </a:p>
                  </a:txBody>
                  <a:tcPr marL="36000" marR="36000" marT="36000" marB="36000"/>
                </a:tc>
                <a:extLst>
                  <a:ext uri="{0D108BD9-81ED-4DB2-BD59-A6C34878D82A}">
                    <a16:rowId xmlns:a16="http://schemas.microsoft.com/office/drawing/2014/main" val="2923828362"/>
                  </a:ext>
                </a:extLst>
              </a:tr>
              <a:tr h="0">
                <a:tc>
                  <a:txBody>
                    <a:bodyPr/>
                    <a:lstStyle/>
                    <a:p>
                      <a:r>
                        <a:rPr lang="de-DE" sz="1050" dirty="0">
                          <a:solidFill>
                            <a:schemeClr val="bg1"/>
                          </a:solidFill>
                        </a:rPr>
                        <a:t>Sinti + Chemo</a:t>
                      </a:r>
                      <a:endParaRPr lang="LID4096" sz="1050">
                        <a:solidFill>
                          <a:schemeClr val="bg1"/>
                        </a:solidFill>
                      </a:endParaRPr>
                    </a:p>
                  </a:txBody>
                  <a:tcPr marL="36000" marR="36000" marT="36000" marB="36000">
                    <a:solidFill>
                      <a:schemeClr val="accent5"/>
                    </a:solidFill>
                  </a:tcPr>
                </a:tc>
                <a:tc>
                  <a:txBody>
                    <a:bodyPr/>
                    <a:lstStyle/>
                    <a:p>
                      <a:pPr algn="ctr"/>
                      <a:r>
                        <a:rPr lang="de-DE" sz="1050" dirty="0">
                          <a:solidFill>
                            <a:schemeClr val="tx1"/>
                          </a:solidFill>
                        </a:rPr>
                        <a:t>152</a:t>
                      </a:r>
                      <a:endParaRPr lang="LID4096" sz="1050">
                        <a:solidFill>
                          <a:schemeClr val="tx1"/>
                        </a:solidFill>
                      </a:endParaRPr>
                    </a:p>
                  </a:txBody>
                  <a:tcPr marL="18000" marR="18000" marT="36000" marB="36000"/>
                </a:tc>
                <a:tc>
                  <a:txBody>
                    <a:bodyPr/>
                    <a:lstStyle/>
                    <a:p>
                      <a:pPr algn="ctr"/>
                      <a:r>
                        <a:rPr lang="de-DE" sz="1050" dirty="0">
                          <a:solidFill>
                            <a:schemeClr val="tx1"/>
                          </a:solidFill>
                        </a:rPr>
                        <a:t>126</a:t>
                      </a:r>
                      <a:endParaRPr lang="LID4096" sz="1050">
                        <a:solidFill>
                          <a:schemeClr val="tx1"/>
                        </a:solidFill>
                      </a:endParaRPr>
                    </a:p>
                  </a:txBody>
                  <a:tcPr marL="18000" marR="18000" marT="36000" marB="36000"/>
                </a:tc>
                <a:tc>
                  <a:txBody>
                    <a:bodyPr/>
                    <a:lstStyle/>
                    <a:p>
                      <a:pPr algn="ctr"/>
                      <a:r>
                        <a:rPr lang="de-DE" sz="1050" dirty="0">
                          <a:solidFill>
                            <a:schemeClr val="tx1"/>
                          </a:solidFill>
                        </a:rPr>
                        <a:t>83</a:t>
                      </a:r>
                      <a:endParaRPr lang="LID4096" sz="1050">
                        <a:solidFill>
                          <a:schemeClr val="tx1"/>
                        </a:solidFill>
                      </a:endParaRPr>
                    </a:p>
                  </a:txBody>
                  <a:tcPr marL="18000" marR="18000" marT="36000" marB="36000"/>
                </a:tc>
                <a:tc>
                  <a:txBody>
                    <a:bodyPr/>
                    <a:lstStyle/>
                    <a:p>
                      <a:pPr algn="ctr"/>
                      <a:r>
                        <a:rPr lang="de-DE" sz="1050" dirty="0">
                          <a:solidFill>
                            <a:schemeClr val="tx1"/>
                          </a:solidFill>
                        </a:rPr>
                        <a:t>58</a:t>
                      </a:r>
                      <a:endParaRPr lang="LID4096" sz="1050">
                        <a:solidFill>
                          <a:schemeClr val="tx1"/>
                        </a:solidFill>
                      </a:endParaRPr>
                    </a:p>
                  </a:txBody>
                  <a:tcPr marL="18000" marR="18000" marT="36000" marB="36000"/>
                </a:tc>
                <a:tc>
                  <a:txBody>
                    <a:bodyPr/>
                    <a:lstStyle/>
                    <a:p>
                      <a:pPr algn="ctr"/>
                      <a:r>
                        <a:rPr lang="de-DE" sz="1050" dirty="0">
                          <a:solidFill>
                            <a:schemeClr val="tx1"/>
                          </a:solidFill>
                        </a:rPr>
                        <a:t>37</a:t>
                      </a:r>
                      <a:endParaRPr lang="LID4096" sz="1050">
                        <a:solidFill>
                          <a:schemeClr val="tx1"/>
                        </a:solidFill>
                      </a:endParaRPr>
                    </a:p>
                  </a:txBody>
                  <a:tcPr marL="18000" marR="18000" marT="36000" marB="36000"/>
                </a:tc>
                <a:tc>
                  <a:txBody>
                    <a:bodyPr/>
                    <a:lstStyle/>
                    <a:p>
                      <a:pPr algn="ctr"/>
                      <a:r>
                        <a:rPr lang="de-DE" sz="1050" dirty="0">
                          <a:solidFill>
                            <a:schemeClr val="tx1"/>
                          </a:solidFill>
                        </a:rPr>
                        <a:t>28</a:t>
                      </a:r>
                      <a:endParaRPr lang="LID4096" sz="1050">
                        <a:solidFill>
                          <a:schemeClr val="tx1"/>
                        </a:solidFill>
                      </a:endParaRPr>
                    </a:p>
                  </a:txBody>
                  <a:tcPr marL="18000" marR="18000" marT="36000" marB="36000"/>
                </a:tc>
                <a:tc>
                  <a:txBody>
                    <a:bodyPr/>
                    <a:lstStyle/>
                    <a:p>
                      <a:pPr algn="ctr"/>
                      <a:r>
                        <a:rPr lang="de-DE" sz="1050" dirty="0">
                          <a:solidFill>
                            <a:schemeClr val="tx1"/>
                          </a:solidFill>
                        </a:rPr>
                        <a:t>14</a:t>
                      </a:r>
                      <a:endParaRPr lang="LID4096" sz="1050">
                        <a:solidFill>
                          <a:schemeClr val="tx1"/>
                        </a:solidFill>
                      </a:endParaRPr>
                    </a:p>
                  </a:txBody>
                  <a:tcPr marL="18000" marR="18000" marT="36000" marB="36000"/>
                </a:tc>
                <a:tc>
                  <a:txBody>
                    <a:bodyPr/>
                    <a:lstStyle/>
                    <a:p>
                      <a:pPr algn="ctr"/>
                      <a:r>
                        <a:rPr lang="de-DE" sz="1050" dirty="0">
                          <a:solidFill>
                            <a:schemeClr val="tx1"/>
                          </a:solidFill>
                        </a:rPr>
                        <a:t>6</a:t>
                      </a:r>
                      <a:endParaRPr lang="LID4096" sz="1050">
                        <a:solidFill>
                          <a:schemeClr val="tx1"/>
                        </a:solidFill>
                      </a:endParaRPr>
                    </a:p>
                  </a:txBody>
                  <a:tcPr marL="18000" marR="18000" marT="36000" marB="36000"/>
                </a:tc>
                <a:tc>
                  <a:txBody>
                    <a:bodyPr/>
                    <a:lstStyle/>
                    <a:p>
                      <a:pPr algn="ctr"/>
                      <a:r>
                        <a:rPr lang="de-DE" sz="1050" dirty="0">
                          <a:solidFill>
                            <a:schemeClr val="tx1"/>
                          </a:solidFill>
                        </a:rPr>
                        <a:t>0</a:t>
                      </a:r>
                      <a:endParaRPr lang="LID4096" sz="1050">
                        <a:solidFill>
                          <a:schemeClr val="tx1"/>
                        </a:solidFill>
                      </a:endParaRPr>
                    </a:p>
                  </a:txBody>
                  <a:tcPr marL="18000" marR="18000" marT="36000" marB="36000"/>
                </a:tc>
                <a:tc>
                  <a:txBody>
                    <a:bodyPr/>
                    <a:lstStyle/>
                    <a:p>
                      <a:pPr algn="ctr"/>
                      <a:endParaRPr lang="LID4096" sz="1050">
                        <a:solidFill>
                          <a:schemeClr val="tx1"/>
                        </a:solidFill>
                      </a:endParaRPr>
                    </a:p>
                  </a:txBody>
                  <a:tcPr marL="36000" marR="36000" marT="36000" marB="36000"/>
                </a:tc>
                <a:tc>
                  <a:txBody>
                    <a:bodyPr/>
                    <a:lstStyle/>
                    <a:p>
                      <a:pPr algn="ctr"/>
                      <a:endParaRPr lang="LID4096" sz="1050">
                        <a:solidFill>
                          <a:schemeClr val="tx1"/>
                        </a:solidFill>
                      </a:endParaRPr>
                    </a:p>
                  </a:txBody>
                  <a:tcPr marL="36000" marR="36000" marT="36000" marB="36000"/>
                </a:tc>
                <a:extLst>
                  <a:ext uri="{0D108BD9-81ED-4DB2-BD59-A6C34878D82A}">
                    <a16:rowId xmlns:a16="http://schemas.microsoft.com/office/drawing/2014/main" val="2876362605"/>
                  </a:ext>
                </a:extLst>
              </a:tr>
              <a:tr h="0">
                <a:tc>
                  <a:txBody>
                    <a:bodyPr/>
                    <a:lstStyle/>
                    <a:p>
                      <a:r>
                        <a:rPr lang="de-DE" sz="1050" dirty="0">
                          <a:solidFill>
                            <a:schemeClr val="bg1"/>
                          </a:solidFill>
                        </a:rPr>
                        <a:t>Chemo</a:t>
                      </a:r>
                      <a:endParaRPr lang="LID4096" sz="1050">
                        <a:solidFill>
                          <a:schemeClr val="bg1"/>
                        </a:solidFill>
                      </a:endParaRPr>
                    </a:p>
                  </a:txBody>
                  <a:tcPr marL="36000" marR="36000" marT="36000" marB="36000">
                    <a:solidFill>
                      <a:schemeClr val="bg1">
                        <a:lumMod val="50000"/>
                      </a:schemeClr>
                    </a:solidFill>
                  </a:tcPr>
                </a:tc>
                <a:tc>
                  <a:txBody>
                    <a:bodyPr/>
                    <a:lstStyle/>
                    <a:p>
                      <a:pPr algn="ctr"/>
                      <a:r>
                        <a:rPr lang="de-DE" sz="1050">
                          <a:solidFill>
                            <a:schemeClr val="tx1"/>
                          </a:solidFill>
                        </a:rPr>
                        <a:t>123</a:t>
                      </a:r>
                      <a:endParaRPr lang="LID4096" sz="1050">
                        <a:solidFill>
                          <a:schemeClr val="tx1"/>
                        </a:solidFill>
                      </a:endParaRPr>
                    </a:p>
                  </a:txBody>
                  <a:tcPr marL="18000" marR="18000" marT="36000" marB="36000"/>
                </a:tc>
                <a:tc>
                  <a:txBody>
                    <a:bodyPr/>
                    <a:lstStyle/>
                    <a:p>
                      <a:pPr algn="ctr"/>
                      <a:r>
                        <a:rPr lang="de-DE" sz="1050">
                          <a:solidFill>
                            <a:schemeClr val="tx1"/>
                          </a:solidFill>
                        </a:rPr>
                        <a:t>100</a:t>
                      </a:r>
                      <a:endParaRPr lang="LID4096" sz="1050">
                        <a:solidFill>
                          <a:schemeClr val="tx1"/>
                        </a:solidFill>
                      </a:endParaRPr>
                    </a:p>
                  </a:txBody>
                  <a:tcPr marL="18000" marR="18000" marT="36000" marB="36000"/>
                </a:tc>
                <a:tc>
                  <a:txBody>
                    <a:bodyPr/>
                    <a:lstStyle/>
                    <a:p>
                      <a:pPr algn="ctr"/>
                      <a:r>
                        <a:rPr lang="de-DE" sz="1050">
                          <a:solidFill>
                            <a:schemeClr val="tx1"/>
                          </a:solidFill>
                        </a:rPr>
                        <a:t>59</a:t>
                      </a:r>
                      <a:endParaRPr lang="LID4096" sz="1050">
                        <a:solidFill>
                          <a:schemeClr val="tx1"/>
                        </a:solidFill>
                      </a:endParaRPr>
                    </a:p>
                  </a:txBody>
                  <a:tcPr marL="18000" marR="18000" marT="36000" marB="36000"/>
                </a:tc>
                <a:tc>
                  <a:txBody>
                    <a:bodyPr/>
                    <a:lstStyle/>
                    <a:p>
                      <a:pPr algn="ctr"/>
                      <a:r>
                        <a:rPr lang="de-DE" sz="1050">
                          <a:solidFill>
                            <a:schemeClr val="tx1"/>
                          </a:solidFill>
                        </a:rPr>
                        <a:t>36</a:t>
                      </a:r>
                      <a:endParaRPr lang="LID4096" sz="1050">
                        <a:solidFill>
                          <a:schemeClr val="tx1"/>
                        </a:solidFill>
                      </a:endParaRPr>
                    </a:p>
                  </a:txBody>
                  <a:tcPr marL="18000" marR="18000" marT="36000" marB="36000"/>
                </a:tc>
                <a:tc>
                  <a:txBody>
                    <a:bodyPr/>
                    <a:lstStyle/>
                    <a:p>
                      <a:pPr algn="ctr"/>
                      <a:r>
                        <a:rPr lang="de-DE" sz="1050">
                          <a:solidFill>
                            <a:schemeClr val="tx1"/>
                          </a:solidFill>
                        </a:rPr>
                        <a:t>20</a:t>
                      </a:r>
                      <a:endParaRPr lang="LID4096" sz="1050">
                        <a:solidFill>
                          <a:schemeClr val="tx1"/>
                        </a:solidFill>
                      </a:endParaRPr>
                    </a:p>
                  </a:txBody>
                  <a:tcPr marL="18000" marR="18000" marT="36000" marB="36000"/>
                </a:tc>
                <a:tc>
                  <a:txBody>
                    <a:bodyPr/>
                    <a:lstStyle/>
                    <a:p>
                      <a:pPr algn="ctr"/>
                      <a:r>
                        <a:rPr lang="de-DE" sz="1050">
                          <a:solidFill>
                            <a:schemeClr val="tx1"/>
                          </a:solidFill>
                        </a:rPr>
                        <a:t>12</a:t>
                      </a:r>
                      <a:endParaRPr lang="LID4096" sz="1050">
                        <a:solidFill>
                          <a:schemeClr val="tx1"/>
                        </a:solidFill>
                      </a:endParaRPr>
                    </a:p>
                  </a:txBody>
                  <a:tcPr marL="18000" marR="18000" marT="36000" marB="36000"/>
                </a:tc>
                <a:tc>
                  <a:txBody>
                    <a:bodyPr/>
                    <a:lstStyle/>
                    <a:p>
                      <a:pPr algn="ctr"/>
                      <a:r>
                        <a:rPr lang="de-DE" sz="1050">
                          <a:solidFill>
                            <a:schemeClr val="tx1"/>
                          </a:solidFill>
                        </a:rPr>
                        <a:t>9</a:t>
                      </a:r>
                      <a:endParaRPr lang="LID4096" sz="1050">
                        <a:solidFill>
                          <a:schemeClr val="tx1"/>
                        </a:solidFill>
                      </a:endParaRPr>
                    </a:p>
                  </a:txBody>
                  <a:tcPr marL="18000" marR="18000" marT="36000" marB="36000"/>
                </a:tc>
                <a:tc>
                  <a:txBody>
                    <a:bodyPr/>
                    <a:lstStyle/>
                    <a:p>
                      <a:pPr algn="ctr"/>
                      <a:r>
                        <a:rPr lang="de-DE" sz="1050">
                          <a:solidFill>
                            <a:schemeClr val="tx1"/>
                          </a:solidFill>
                        </a:rPr>
                        <a:t>5</a:t>
                      </a:r>
                      <a:endParaRPr lang="LID4096" sz="1050">
                        <a:solidFill>
                          <a:schemeClr val="tx1"/>
                        </a:solidFill>
                      </a:endParaRPr>
                    </a:p>
                  </a:txBody>
                  <a:tcPr marL="18000" marR="18000" marT="36000" marB="36000"/>
                </a:tc>
                <a:tc>
                  <a:txBody>
                    <a:bodyPr/>
                    <a:lstStyle/>
                    <a:p>
                      <a:pPr algn="ctr"/>
                      <a:r>
                        <a:rPr lang="de-DE" sz="1050" dirty="0">
                          <a:solidFill>
                            <a:schemeClr val="tx1"/>
                          </a:solidFill>
                        </a:rPr>
                        <a:t>0</a:t>
                      </a:r>
                      <a:endParaRPr lang="LID4096" sz="1050">
                        <a:solidFill>
                          <a:schemeClr val="tx1"/>
                        </a:solidFill>
                      </a:endParaRPr>
                    </a:p>
                  </a:txBody>
                  <a:tcPr marL="18000" marR="18000" marT="36000" marB="36000"/>
                </a:tc>
                <a:tc>
                  <a:txBody>
                    <a:bodyPr/>
                    <a:lstStyle/>
                    <a:p>
                      <a:pPr algn="ctr"/>
                      <a:endParaRPr lang="LID4096" sz="1050">
                        <a:solidFill>
                          <a:schemeClr val="tx1"/>
                        </a:solidFill>
                      </a:endParaRPr>
                    </a:p>
                  </a:txBody>
                  <a:tcPr marL="36000" marR="36000" marT="36000" marB="36000"/>
                </a:tc>
                <a:tc>
                  <a:txBody>
                    <a:bodyPr/>
                    <a:lstStyle/>
                    <a:p>
                      <a:pPr algn="ctr"/>
                      <a:endParaRPr lang="LID4096" sz="1050">
                        <a:solidFill>
                          <a:schemeClr val="tx1"/>
                        </a:solidFill>
                      </a:endParaRPr>
                    </a:p>
                  </a:txBody>
                  <a:tcPr marL="36000" marR="36000" marT="36000" marB="36000"/>
                </a:tc>
                <a:extLst>
                  <a:ext uri="{0D108BD9-81ED-4DB2-BD59-A6C34878D82A}">
                    <a16:rowId xmlns:a16="http://schemas.microsoft.com/office/drawing/2014/main" val="3689516830"/>
                  </a:ext>
                </a:extLst>
              </a:tr>
            </a:tbl>
          </a:graphicData>
        </a:graphic>
      </p:graphicFrame>
      <p:graphicFrame>
        <p:nvGraphicFramePr>
          <p:cNvPr id="52" name="Tabelle 52">
            <a:extLst>
              <a:ext uri="{FF2B5EF4-FFF2-40B4-BE49-F238E27FC236}">
                <a16:creationId xmlns:a16="http://schemas.microsoft.com/office/drawing/2014/main" id="{661085DF-2F5E-4395-89DB-396823A30A0C}"/>
              </a:ext>
            </a:extLst>
          </p:cNvPr>
          <p:cNvGraphicFramePr>
            <a:graphicFrameLocks noGrp="1"/>
          </p:cNvGraphicFramePr>
          <p:nvPr>
            <p:extLst>
              <p:ext uri="{D42A27DB-BD31-4B8C-83A1-F6EECF244321}">
                <p14:modId xmlns:p14="http://schemas.microsoft.com/office/powerpoint/2010/main" val="2118155673"/>
              </p:ext>
            </p:extLst>
          </p:nvPr>
        </p:nvGraphicFramePr>
        <p:xfrm>
          <a:off x="8874043" y="1815258"/>
          <a:ext cx="2916000" cy="103632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1552616588"/>
                    </a:ext>
                  </a:extLst>
                </a:gridCol>
                <a:gridCol w="972000">
                  <a:extLst>
                    <a:ext uri="{9D8B030D-6E8A-4147-A177-3AD203B41FA5}">
                      <a16:colId xmlns:a16="http://schemas.microsoft.com/office/drawing/2014/main" val="2381461193"/>
                    </a:ext>
                  </a:extLst>
                </a:gridCol>
                <a:gridCol w="972000">
                  <a:extLst>
                    <a:ext uri="{9D8B030D-6E8A-4147-A177-3AD203B41FA5}">
                      <a16:colId xmlns:a16="http://schemas.microsoft.com/office/drawing/2014/main" val="1431600345"/>
                    </a:ext>
                  </a:extLst>
                </a:gridCol>
              </a:tblGrid>
              <a:tr h="266140">
                <a:tc>
                  <a:txBody>
                    <a:bodyPr/>
                    <a:lstStyle/>
                    <a:p>
                      <a:endParaRPr lang="de-DE" sz="1000" dirty="0"/>
                    </a:p>
                  </a:txBody>
                  <a:tcPr anchor="ctr"/>
                </a:tc>
                <a:tc>
                  <a:txBody>
                    <a:bodyPr/>
                    <a:lstStyle/>
                    <a:p>
                      <a:pPr algn="ctr"/>
                      <a:r>
                        <a:rPr lang="de-DE" sz="1000" dirty="0">
                          <a:solidFill>
                            <a:schemeClr val="bg1"/>
                          </a:solidFill>
                        </a:rPr>
                        <a:t>Sin + Chemo</a:t>
                      </a:r>
                    </a:p>
                    <a:p>
                      <a:pPr algn="ctr"/>
                      <a:r>
                        <a:rPr lang="de-DE" sz="1000" dirty="0">
                          <a:solidFill>
                            <a:schemeClr val="bg1"/>
                          </a:solidFill>
                        </a:rPr>
                        <a:t>(N=152)</a:t>
                      </a:r>
                    </a:p>
                  </a:txBody>
                  <a:tcPr anchor="ctr">
                    <a:solidFill>
                      <a:schemeClr val="accent5"/>
                    </a:solidFill>
                  </a:tcPr>
                </a:tc>
                <a:tc>
                  <a:txBody>
                    <a:bodyPr/>
                    <a:lstStyle/>
                    <a:p>
                      <a:pPr algn="ctr"/>
                      <a:r>
                        <a:rPr lang="de-DE" sz="1000" dirty="0">
                          <a:solidFill>
                            <a:schemeClr val="bg1"/>
                          </a:solidFill>
                        </a:rPr>
                        <a:t>Chemo </a:t>
                      </a:r>
                    </a:p>
                    <a:p>
                      <a:pPr algn="ctr"/>
                      <a:r>
                        <a:rPr lang="de-DE" sz="1000" dirty="0">
                          <a:solidFill>
                            <a:schemeClr val="bg1"/>
                          </a:solidFill>
                        </a:rPr>
                        <a:t>(N=123)</a:t>
                      </a:r>
                    </a:p>
                  </a:txBody>
                  <a:tcPr anchor="ctr">
                    <a:solidFill>
                      <a:schemeClr val="bg1">
                        <a:lumMod val="50000"/>
                      </a:schemeClr>
                    </a:solidFill>
                  </a:tcPr>
                </a:tc>
                <a:extLst>
                  <a:ext uri="{0D108BD9-81ED-4DB2-BD59-A6C34878D82A}">
                    <a16:rowId xmlns:a16="http://schemas.microsoft.com/office/drawing/2014/main" val="3713532059"/>
                  </a:ext>
                </a:extLst>
              </a:tr>
              <a:tr h="163778">
                <a:tc>
                  <a:txBody>
                    <a:bodyPr/>
                    <a:lstStyle/>
                    <a:p>
                      <a:r>
                        <a:rPr lang="de-DE" sz="1000"/>
                        <a:t>Events, n (%)</a:t>
                      </a:r>
                    </a:p>
                  </a:txBody>
                  <a:tcPr anchor="ctr"/>
                </a:tc>
                <a:tc>
                  <a:txBody>
                    <a:bodyPr/>
                    <a:lstStyle/>
                    <a:p>
                      <a:pPr algn="ctr"/>
                      <a:r>
                        <a:rPr lang="de-DE" sz="1000" dirty="0"/>
                        <a:t>75 (49.3%)</a:t>
                      </a:r>
                    </a:p>
                  </a:txBody>
                  <a:tcPr anchor="ctr"/>
                </a:tc>
                <a:tc>
                  <a:txBody>
                    <a:bodyPr/>
                    <a:lstStyle/>
                    <a:p>
                      <a:pPr algn="ctr"/>
                      <a:r>
                        <a:rPr lang="de-DE" sz="1000" dirty="0"/>
                        <a:t>93 (75.6%)</a:t>
                      </a:r>
                    </a:p>
                  </a:txBody>
                  <a:tcPr anchor="ctr"/>
                </a:tc>
                <a:extLst>
                  <a:ext uri="{0D108BD9-81ED-4DB2-BD59-A6C34878D82A}">
                    <a16:rowId xmlns:a16="http://schemas.microsoft.com/office/drawing/2014/main" val="426719897"/>
                  </a:ext>
                </a:extLst>
              </a:tr>
              <a:tr h="266140">
                <a:tc>
                  <a:txBody>
                    <a:bodyPr/>
                    <a:lstStyle/>
                    <a:p>
                      <a:r>
                        <a:rPr lang="de-DE" sz="1000" b="1" dirty="0"/>
                        <a:t>Median DOR,</a:t>
                      </a:r>
                    </a:p>
                    <a:p>
                      <a:r>
                        <a:rPr lang="de-DE" sz="1000" dirty="0" err="1"/>
                        <a:t>mo</a:t>
                      </a:r>
                      <a:r>
                        <a:rPr lang="de-DE" sz="1000" dirty="0"/>
                        <a:t> (95% CI)</a:t>
                      </a:r>
                    </a:p>
                  </a:txBody>
                  <a:tcPr anchor="ctr"/>
                </a:tc>
                <a:tc>
                  <a:txBody>
                    <a:bodyPr/>
                    <a:lstStyle/>
                    <a:p>
                      <a:pPr algn="ctr"/>
                      <a:r>
                        <a:rPr lang="de-DE" sz="1000" b="1" dirty="0"/>
                        <a:t>9.8</a:t>
                      </a:r>
                    </a:p>
                    <a:p>
                      <a:pPr algn="ctr"/>
                      <a:r>
                        <a:rPr lang="de-DE" sz="1000" dirty="0"/>
                        <a:t>(8.3-17.4)</a:t>
                      </a:r>
                    </a:p>
                  </a:txBody>
                  <a:tcPr anchor="ctr"/>
                </a:tc>
                <a:tc>
                  <a:txBody>
                    <a:bodyPr/>
                    <a:lstStyle/>
                    <a:p>
                      <a:pPr algn="ctr"/>
                      <a:r>
                        <a:rPr lang="de-DE" sz="1000" b="1" dirty="0"/>
                        <a:t>7.0</a:t>
                      </a:r>
                    </a:p>
                    <a:p>
                      <a:pPr algn="ctr"/>
                      <a:r>
                        <a:rPr lang="de-DE" sz="1000" dirty="0"/>
                        <a:t>(5.5-8.3)</a:t>
                      </a:r>
                    </a:p>
                  </a:txBody>
                  <a:tcPr anchor="ctr"/>
                </a:tc>
                <a:extLst>
                  <a:ext uri="{0D108BD9-81ED-4DB2-BD59-A6C34878D82A}">
                    <a16:rowId xmlns:a16="http://schemas.microsoft.com/office/drawing/2014/main" val="88096318"/>
                  </a:ext>
                </a:extLst>
              </a:tr>
            </a:tbl>
          </a:graphicData>
        </a:graphic>
      </p:graphicFrame>
      <p:grpSp>
        <p:nvGrpSpPr>
          <p:cNvPr id="67" name="Gruppieren 66">
            <a:extLst>
              <a:ext uri="{FF2B5EF4-FFF2-40B4-BE49-F238E27FC236}">
                <a16:creationId xmlns:a16="http://schemas.microsoft.com/office/drawing/2014/main" id="{924ECC29-10E7-B642-BD8B-4FE69D792826}"/>
              </a:ext>
            </a:extLst>
          </p:cNvPr>
          <p:cNvGrpSpPr/>
          <p:nvPr/>
        </p:nvGrpSpPr>
        <p:grpSpPr>
          <a:xfrm>
            <a:off x="9994359" y="3469302"/>
            <a:ext cx="1795684" cy="461665"/>
            <a:chOff x="1712613" y="4078641"/>
            <a:chExt cx="1795684" cy="461665"/>
          </a:xfrm>
        </p:grpSpPr>
        <p:sp>
          <p:nvSpPr>
            <p:cNvPr id="68" name="Textfeld 67">
              <a:extLst>
                <a:ext uri="{FF2B5EF4-FFF2-40B4-BE49-F238E27FC236}">
                  <a16:creationId xmlns:a16="http://schemas.microsoft.com/office/drawing/2014/main" id="{E9FC32D3-F3C2-FA48-AAA7-123C108E5524}"/>
                </a:ext>
              </a:extLst>
            </p:cNvPr>
            <p:cNvSpPr txBox="1"/>
            <p:nvPr/>
          </p:nvSpPr>
          <p:spPr>
            <a:xfrm>
              <a:off x="1712613" y="4078641"/>
              <a:ext cx="1795684" cy="461665"/>
            </a:xfrm>
            <a:prstGeom prst="rect">
              <a:avLst/>
            </a:prstGeom>
            <a:noFill/>
          </p:spPr>
          <p:txBody>
            <a:bodyPr wrap="none" rtlCol="0">
              <a:spAutoFit/>
            </a:bodyPr>
            <a:lstStyle/>
            <a:p>
              <a:r>
                <a:rPr lang="de-DE" sz="1200" b="1" dirty="0">
                  <a:solidFill>
                    <a:schemeClr val="accent5"/>
                  </a:solidFill>
                </a:rPr>
                <a:t>––– </a:t>
              </a:r>
              <a:r>
                <a:rPr lang="de-DE" sz="1200" dirty="0" err="1"/>
                <a:t>Sintilimab</a:t>
              </a:r>
              <a:r>
                <a:rPr lang="de-DE" sz="1200" dirty="0"/>
                <a:t>+ Chemo</a:t>
              </a:r>
            </a:p>
            <a:p>
              <a:r>
                <a:rPr lang="de-DE" sz="1200" b="1" dirty="0">
                  <a:solidFill>
                    <a:schemeClr val="accent6"/>
                  </a:solidFill>
                </a:rPr>
                <a:t>––– </a:t>
              </a:r>
              <a:r>
                <a:rPr lang="de-DE" sz="1200" dirty="0"/>
                <a:t>Placebo + Chemo</a:t>
              </a:r>
            </a:p>
          </p:txBody>
        </p:sp>
        <p:sp>
          <p:nvSpPr>
            <p:cNvPr id="69" name="Dreieck 68">
              <a:extLst>
                <a:ext uri="{FF2B5EF4-FFF2-40B4-BE49-F238E27FC236}">
                  <a16:creationId xmlns:a16="http://schemas.microsoft.com/office/drawing/2014/main" id="{D48521AF-2992-BA44-BD0B-1C0357336DA9}"/>
                </a:ext>
              </a:extLst>
            </p:cNvPr>
            <p:cNvSpPr/>
            <p:nvPr/>
          </p:nvSpPr>
          <p:spPr>
            <a:xfrm>
              <a:off x="1891362" y="4196057"/>
              <a:ext cx="88691" cy="7645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0" name="Gerade Verbindung 69">
              <a:extLst>
                <a:ext uri="{FF2B5EF4-FFF2-40B4-BE49-F238E27FC236}">
                  <a16:creationId xmlns:a16="http://schemas.microsoft.com/office/drawing/2014/main" id="{126E9E4A-6572-2548-8AD6-E849EAA9BF29}"/>
                </a:ext>
              </a:extLst>
            </p:cNvPr>
            <p:cNvCxnSpPr>
              <a:cxnSpLocks/>
            </p:cNvCxnSpPr>
            <p:nvPr/>
          </p:nvCxnSpPr>
          <p:spPr>
            <a:xfrm>
              <a:off x="1935707" y="4358869"/>
              <a:ext cx="0" cy="9625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9795718"/>
      </p:ext>
    </p:extLst>
  </p:cSld>
  <p:clrMapOvr>
    <a:masterClrMapping/>
  </p:clrMapOvr>
</p:sld>
</file>

<file path=ppt/theme/theme1.xml><?xml version="1.0" encoding="utf-8"?>
<a:theme xmlns:a="http://schemas.openxmlformats.org/drawingml/2006/main" name="Office">
  <a:themeElements>
    <a:clrScheme name="Memo inOncology">
      <a:dk1>
        <a:srgbClr val="4E4F4E"/>
      </a:dk1>
      <a:lt1>
        <a:sysClr val="window" lastClr="FFFFFF"/>
      </a:lt1>
      <a:dk2>
        <a:srgbClr val="002A5C"/>
      </a:dk2>
      <a:lt2>
        <a:srgbClr val="F47A20"/>
      </a:lt2>
      <a:accent1>
        <a:srgbClr val="002A5C"/>
      </a:accent1>
      <a:accent2>
        <a:srgbClr val="F47A20"/>
      </a:accent2>
      <a:accent3>
        <a:srgbClr val="E3010F"/>
      </a:accent3>
      <a:accent4>
        <a:srgbClr val="FDC300"/>
      </a:accent4>
      <a:accent5>
        <a:srgbClr val="A71C20"/>
      </a:accent5>
      <a:accent6>
        <a:srgbClr val="929292"/>
      </a:accent6>
      <a:hlink>
        <a:srgbClr val="F47A20"/>
      </a:hlink>
      <a:folHlink>
        <a:srgbClr val="002A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a734ac-25e4-41e2-9a34-cd451237f828">
      <UserInfo>
        <DisplayName>Heidrun Bahmann</DisplayName>
        <AccountId>502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BBD4DDBC7E78846956BE189742ECFF9" ma:contentTypeVersion="6" ma:contentTypeDescription="Ein neues Dokument erstellen." ma:contentTypeScope="" ma:versionID="c19962eac568b57e525332ff90e31b50">
  <xsd:schema xmlns:xsd="http://www.w3.org/2001/XMLSchema" xmlns:xs="http://www.w3.org/2001/XMLSchema" xmlns:p="http://schemas.microsoft.com/office/2006/metadata/properties" xmlns:ns2="5da734ac-25e4-41e2-9a34-cd451237f828" xmlns:ns3="31333aaf-7f7f-4fc4-9994-cfb694d43836" targetNamespace="http://schemas.microsoft.com/office/2006/metadata/properties" ma:root="true" ma:fieldsID="6755e002318e5db84d3203cfdbcc5808" ns2:_="" ns3:_="">
    <xsd:import namespace="5da734ac-25e4-41e2-9a34-cd451237f828"/>
    <xsd:import namespace="31333aaf-7f7f-4fc4-9994-cfb694d438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734ac-25e4-41e2-9a34-cd451237f82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333aaf-7f7f-4fc4-9994-cfb694d4383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CB2A54-467F-40BD-96E3-187F37D564A2}">
  <ds:schemaRefs>
    <ds:schemaRef ds:uri="http://purl.org/dc/terms/"/>
    <ds:schemaRef ds:uri="http://schemas.microsoft.com/office/2006/documentManagement/types"/>
    <ds:schemaRef ds:uri="http://purl.org/dc/dcmitype/"/>
    <ds:schemaRef ds:uri="31333aaf-7f7f-4fc4-9994-cfb694d43836"/>
    <ds:schemaRef ds:uri="5da734ac-25e4-41e2-9a34-cd451237f828"/>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CBE7D9-BE30-4A09-85EE-F0EF153CAC41}">
  <ds:schemaRefs>
    <ds:schemaRef ds:uri="http://schemas.microsoft.com/sharepoint/v3/contenttype/forms"/>
  </ds:schemaRefs>
</ds:datastoreItem>
</file>

<file path=customXml/itemProps3.xml><?xml version="1.0" encoding="utf-8"?>
<ds:datastoreItem xmlns:ds="http://schemas.openxmlformats.org/officeDocument/2006/customXml" ds:itemID="{4FCD9695-444B-4E58-A9FC-4EBA258A7433}">
  <ds:schemaRefs>
    <ds:schemaRef ds:uri="31333aaf-7f7f-4fc4-9994-cfb694d43836"/>
    <ds:schemaRef ds:uri="5da734ac-25e4-41e2-9a34-cd451237f8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29946</Words>
  <Application>Microsoft Office PowerPoint</Application>
  <PresentationFormat>Widescreen</PresentationFormat>
  <Paragraphs>6481</Paragraphs>
  <Slides>122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122</vt:i4>
      </vt:variant>
    </vt:vector>
  </HeadingPairs>
  <TitlesOfParts>
    <vt:vector size="127" baseType="lpstr">
      <vt:lpstr>Arial</vt:lpstr>
      <vt:lpstr>Arial Narrow</vt:lpstr>
      <vt:lpstr>Arial Standard</vt:lpstr>
      <vt:lpstr>Calibri</vt:lpstr>
      <vt:lpstr>Office</vt:lpstr>
      <vt:lpstr>ESMO 2021 (Virtual) Congress Report</vt:lpstr>
      <vt:lpstr>Contents: Lung Cancer Studies</vt:lpstr>
      <vt:lpstr>Contents: Gastrointestinal Cancer Studies</vt:lpstr>
      <vt:lpstr>Lung Cancer</vt:lpstr>
      <vt:lpstr>RATIONALE 304</vt:lpstr>
      <vt:lpstr>RATIONALE-304 Study design</vt:lpstr>
      <vt:lpstr>RATIONALE 304</vt:lpstr>
      <vt:lpstr>PFS by IRC</vt:lpstr>
      <vt:lpstr>ORR and DoR</vt:lpstr>
      <vt:lpstr>Overall safety profile</vt:lpstr>
      <vt:lpstr>TRAEs (≥ 20%) </vt:lpstr>
      <vt:lpstr>Safety summary and conclusions</vt:lpstr>
      <vt:lpstr>RATIONALE 307</vt:lpstr>
      <vt:lpstr>RATIONALE-307 Study design</vt:lpstr>
      <vt:lpstr>RATIONALE 307</vt:lpstr>
      <vt:lpstr>PFS in smokers</vt:lpstr>
      <vt:lpstr>PFS in non-smokers</vt:lpstr>
      <vt:lpstr>ORR and DoR</vt:lpstr>
      <vt:lpstr>Overall safety profile</vt:lpstr>
      <vt:lpstr>TRAEs</vt:lpstr>
      <vt:lpstr>Safety summary and conclusions</vt:lpstr>
      <vt:lpstr>Sitravatinib + tislelizumab in metastatic NSCLC</vt:lpstr>
      <vt:lpstr>Study design </vt:lpstr>
      <vt:lpstr>Efficacy: Tumor response </vt:lpstr>
      <vt:lpstr>Efficacy: Survival</vt:lpstr>
      <vt:lpstr>Efficacy: Tumor response by PD-L1 expression</vt:lpstr>
      <vt:lpstr>Safety</vt:lpstr>
      <vt:lpstr>Conclusions</vt:lpstr>
      <vt:lpstr>Sitravatinib + tislelizumab  in anti-PD-(L)1 refractory/resistant metastatic NSCLC</vt:lpstr>
      <vt:lpstr>Study design </vt:lpstr>
      <vt:lpstr>Efficacy: Tumor response </vt:lpstr>
      <vt:lpstr>Efficacy: Survival</vt:lpstr>
      <vt:lpstr>Efficacy: Tumor response by PD-L1 expression</vt:lpstr>
      <vt:lpstr>Safety</vt:lpstr>
      <vt:lpstr>Conclusions</vt:lpstr>
      <vt:lpstr>MRTX-500</vt:lpstr>
      <vt:lpstr>MRTX-500 Study design</vt:lpstr>
      <vt:lpstr>Duration of treatment</vt:lpstr>
      <vt:lpstr>PFS</vt:lpstr>
      <vt:lpstr>OS</vt:lpstr>
      <vt:lpstr>TRAEs</vt:lpstr>
      <vt:lpstr>Sitravatinib discontinuation, dose reduction,  and dose interruption rates</vt:lpstr>
      <vt:lpstr>MRTX-500 Conclusions</vt:lpstr>
      <vt:lpstr>COAST</vt:lpstr>
      <vt:lpstr>COAST Study design</vt:lpstr>
      <vt:lpstr>Antitumor activity by investigator assessment</vt:lpstr>
      <vt:lpstr>PFS by investigator assessment</vt:lpstr>
      <vt:lpstr>PFS subgroup analysis by investigator assessment</vt:lpstr>
      <vt:lpstr>Safety summary</vt:lpstr>
      <vt:lpstr>TEAEs occurring in &gt;15% of patients in any arm</vt:lpstr>
      <vt:lpstr>AESIs for durvalumab</vt:lpstr>
      <vt:lpstr>COAST Conclusions</vt:lpstr>
      <vt:lpstr>GEMSTONE-301</vt:lpstr>
      <vt:lpstr>GEMSTONE-301 Study design</vt:lpstr>
      <vt:lpstr>PFS by BICR</vt:lpstr>
      <vt:lpstr>Subgroup analyses of PFS</vt:lpstr>
      <vt:lpstr>PFS by CRT Type</vt:lpstr>
      <vt:lpstr>Preliminary OS analysis </vt:lpstr>
      <vt:lpstr>TEAEs and TRAEs</vt:lpstr>
      <vt:lpstr>TEAEs and irAEs</vt:lpstr>
      <vt:lpstr>GEMSTONE-301 Summary and conclusions</vt:lpstr>
      <vt:lpstr>DESTINY-Lung01</vt:lpstr>
      <vt:lpstr>DESTINY-Lung01 Study design</vt:lpstr>
      <vt:lpstr>Confirmed ORR, best overall response, DCR and DoR</vt:lpstr>
      <vt:lpstr>Best percentage change of tumor size from baseline</vt:lpstr>
      <vt:lpstr>Best percentage change of tumor size from baseline</vt:lpstr>
      <vt:lpstr>PFS</vt:lpstr>
      <vt:lpstr>OS</vt:lpstr>
      <vt:lpstr>Overall safety summary</vt:lpstr>
      <vt:lpstr>Drug-related TEAEs reported by investigator</vt:lpstr>
      <vt:lpstr>Adjudicated drug-related ILD/pneumonitis</vt:lpstr>
      <vt:lpstr>DESTINY-Lung01 Conclusions</vt:lpstr>
      <vt:lpstr>Gastrointestinal Cancers</vt:lpstr>
      <vt:lpstr>CheckMate 649</vt:lpstr>
      <vt:lpstr>CheckMate 649 Study design</vt:lpstr>
      <vt:lpstr>OS: NIVO + chemo vs chemo</vt:lpstr>
      <vt:lpstr>PFS: NIVO + chemo vs chemo</vt:lpstr>
      <vt:lpstr>Efficacy by MSI status: NIVO + chemo vs chemo</vt:lpstr>
      <vt:lpstr>OS: NIVO + IPI vs chemo</vt:lpstr>
      <vt:lpstr>PFS: NIVO + IPI vs chemo</vt:lpstr>
      <vt:lpstr>Response and DoR: NIVO + IPI vs chemo</vt:lpstr>
      <vt:lpstr>Efficacy by MSI status: NIVO + IPI vs chemo</vt:lpstr>
      <vt:lpstr>TRAEs</vt:lpstr>
      <vt:lpstr>TRAEs with potential immunologic etiology</vt:lpstr>
      <vt:lpstr>CheckMate 649 Conclusions</vt:lpstr>
      <vt:lpstr>ORIENT-15</vt:lpstr>
      <vt:lpstr>ORIENT-15 Study design</vt:lpstr>
      <vt:lpstr>OS</vt:lpstr>
      <vt:lpstr>OS Subgroup analysis in all patients</vt:lpstr>
      <vt:lpstr>PFS</vt:lpstr>
      <vt:lpstr>ORR and DoR per investigator assessment</vt:lpstr>
      <vt:lpstr>AEs in all treated patients</vt:lpstr>
      <vt:lpstr>ORIENT-15 Conclusions</vt:lpstr>
      <vt:lpstr>ORIENT-16</vt:lpstr>
      <vt:lpstr>ORIENT-15 Study design</vt:lpstr>
      <vt:lpstr>OS</vt:lpstr>
      <vt:lpstr>OS Subgroup analysis in all patients</vt:lpstr>
      <vt:lpstr>PFS</vt:lpstr>
      <vt:lpstr>ORR and DoR per investigator assessment</vt:lpstr>
      <vt:lpstr>AEs in safety population</vt:lpstr>
      <vt:lpstr>ORIENT-16 Conclusions</vt:lpstr>
      <vt:lpstr>JUPITER-06</vt:lpstr>
      <vt:lpstr>JUPITER-06 Study design</vt:lpstr>
      <vt:lpstr>PFS by BICR per RECIST v1.1</vt:lpstr>
      <vt:lpstr>OS</vt:lpstr>
      <vt:lpstr>Safety overview</vt:lpstr>
      <vt:lpstr>JUPITER-06 Conclusions</vt:lpstr>
      <vt:lpstr>DisTinGuish</vt:lpstr>
      <vt:lpstr>DisTinGuish Study design</vt:lpstr>
      <vt:lpstr>Best overall response by DKK1 expression</vt:lpstr>
      <vt:lpstr>Best overall response by PD-L1 and DKK1 expression</vt:lpstr>
      <vt:lpstr>DKK1 expression considerations</vt:lpstr>
      <vt:lpstr>Safety </vt:lpstr>
      <vt:lpstr>DisTinGuish Conclusions</vt:lpstr>
      <vt:lpstr>Effects of tislelizumab monotherapy on health-related QoL in previously treated unresectable HCC</vt:lpstr>
      <vt:lpstr>Study design</vt:lpstr>
      <vt:lpstr>Completion Rates for HRQoL Assessments</vt:lpstr>
      <vt:lpstr>EORTC QLQ-C30: Change from baseline</vt:lpstr>
      <vt:lpstr>EORTC QLQ-HCC18: Change from baseline</vt:lpstr>
      <vt:lpstr>EORTC EQ-5D-5L: Change from baseline</vt:lpstr>
      <vt:lpstr>Conclusions</vt:lpstr>
      <vt:lpstr>ESMO 2021 (Virtual) Congress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EHA 2020 (Virtual) Congress Report</dc:title>
  <dc:creator>Bastian Höfer</dc:creator>
  <cp:lastModifiedBy>Jenny Wilkinson</cp:lastModifiedBy>
  <cp:revision>80</cp:revision>
  <dcterms:created xsi:type="dcterms:W3CDTF">2020-07-10T06:23:41Z</dcterms:created>
  <dcterms:modified xsi:type="dcterms:W3CDTF">2021-11-01T17:13:39Z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0x0101007BBD4DDBC7E78846956BE189742ECFF9</vt:lpwstr>
  </property>
</Properties>
</file>